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webextensions/webextension1.xml" ContentType="application/vnd.ms-office.webextension+xml"/>
  <Override PartName="/ppt/webextensions/taskpanes.xml" ContentType="application/vnd.ms-office.webextensiontaskpane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523" r:id="rId3"/>
    <p:sldId id="257" r:id="rId4"/>
    <p:sldId id="259" r:id="rId5"/>
    <p:sldId id="509" r:id="rId6"/>
    <p:sldId id="512" r:id="rId7"/>
    <p:sldId id="511" r:id="rId8"/>
    <p:sldId id="263" r:id="rId9"/>
    <p:sldId id="510" r:id="rId10"/>
    <p:sldId id="268" r:id="rId11"/>
    <p:sldId id="503" r:id="rId12"/>
    <p:sldId id="518" r:id="rId13"/>
    <p:sldId id="519" r:id="rId14"/>
    <p:sldId id="520" r:id="rId15"/>
    <p:sldId id="524" r:id="rId16"/>
    <p:sldId id="309" r:id="rId17"/>
    <p:sldId id="320" r:id="rId18"/>
    <p:sldId id="317" r:id="rId19"/>
    <p:sldId id="319" r:id="rId20"/>
    <p:sldId id="321" r:id="rId21"/>
    <p:sldId id="401" r:id="rId22"/>
    <p:sldId id="517" r:id="rId23"/>
    <p:sldId id="371" r:id="rId24"/>
    <p:sldId id="327" r:id="rId25"/>
    <p:sldId id="465" r:id="rId26"/>
    <p:sldId id="466" r:id="rId27"/>
    <p:sldId id="494" r:id="rId28"/>
    <p:sldId id="495" r:id="rId29"/>
    <p:sldId id="496" r:id="rId30"/>
    <p:sldId id="521" r:id="rId31"/>
    <p:sldId id="498" r:id="rId32"/>
    <p:sldId id="500" r:id="rId33"/>
    <p:sldId id="522" r:id="rId34"/>
    <p:sldId id="501" r:id="rId35"/>
    <p:sldId id="502" r:id="rId36"/>
    <p:sldId id="51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8"/>
    <p:restoredTop sz="94815"/>
  </p:normalViewPr>
  <p:slideViewPr>
    <p:cSldViewPr snapToGrid="0">
      <p:cViewPr varScale="1">
        <p:scale>
          <a:sx n="116" d="100"/>
          <a:sy n="116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E9F58-5D94-104A-9F0F-50BEBB7E8BC2}" type="datetimeFigureOut">
              <a:rPr lang="en-US" smtClean="0"/>
              <a:t>9/29/25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28786-0FB6-B045-8A54-168F39EE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AEADC-0CF8-5B00-7411-90C09390F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68E4CE-BCC9-F510-D17C-78F2F49CE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DC683-EB27-BE61-8489-56D06F7AF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42C66-87B9-13C3-77C0-A5723E909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28786-0FB6-B045-8A54-168F39EE17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8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28786-0FB6-B045-8A54-168F39EE17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7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ECE88-DE99-204F-AB69-8EDBEDB40131}" type="slidenum">
              <a:rPr lang="en-CH" smtClean="0"/>
              <a:t>24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8149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9471E-5CE1-034F-BE0C-016F51D11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25CBD7-E41E-0003-57DD-A8EE269FF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1BB30F-85CE-1717-94A6-3D30B0D37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A7AF1-DD1F-2AD4-3C25-15ACC5FD8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ECE88-DE99-204F-AB69-8EDBEDB40131}" type="slidenum">
              <a:rPr lang="en-CH" smtClean="0"/>
              <a:t>25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0838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70A55-7A4E-1F81-22C4-DB9B2C7DF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32300F-1FC0-DB42-40E7-FE36A5DDD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440AA-D6FD-FE9E-0335-14F9FD742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63648-49F7-DD63-67A4-3FF9B6EF8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ECE88-DE99-204F-AB69-8EDBEDB40131}" type="slidenum">
              <a:rPr lang="en-CH" smtClean="0"/>
              <a:t>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947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1FE7E-F080-EDD0-68AA-669EB33C7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FC190-3597-140E-6491-93D11986D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06839-FF61-68C6-6EE2-66BB51F8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274D-A677-2F4E-9970-1F7101438082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50129-DFAD-C586-FFA9-547116A4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F5300-5149-5658-351C-CC8EF5B5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B9F9-9A2F-D042-91D9-91E7D676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5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3464-FD09-BC61-A829-AD4757B9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6EB09-187C-6779-8178-A4792C9C3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FFDA1-E9D7-D24B-FB84-369CF15B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274D-A677-2F4E-9970-1F7101438082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5C3A5-9591-D36D-80C7-F55E94EC5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5DA95-C1F4-3D5E-3EBF-C0DA7FB4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B9F9-9A2F-D042-91D9-91E7D676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1FB4A-6568-7EB8-CE38-AFAE6939C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E6D8E-607F-BB1A-A1CA-17A8A264C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B7336-2636-66A3-93A6-A75F07A0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274D-A677-2F4E-9970-1F7101438082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95618-6BC2-3FC2-DD0D-53189D79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A5970-6FF1-E694-BF0C-FB5DF4C7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B9F9-9A2F-D042-91D9-91E7D676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535D-E0E7-319F-3A5F-FD9384D5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40CC-B797-D7FD-A759-163D006DA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F3067-5C1F-9ACB-C3B5-77904D3C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274D-A677-2F4E-9970-1F7101438082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5A0BF-5649-22EC-B701-6365195C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8A1C1-03BC-1E4E-8922-7FF7452D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B9F9-9A2F-D042-91D9-91E7D676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1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EA86-CE8A-316E-7385-A41433D1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8B79-2931-8588-8B5B-1B7B27FE9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10A60-4D6C-8329-E05E-0157642A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274D-A677-2F4E-9970-1F7101438082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0C9B4-6155-DAEE-556B-AB8C433A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315D6-73A3-FA55-0F43-64F80291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B9F9-9A2F-D042-91D9-91E7D676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5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FF6E4-2C18-BACE-3421-9BCFFD24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BFFF-8A95-651A-24B0-2FF0C2EE5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77FC7-93EC-D3E9-C87D-47A3FDB41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B10EA-2587-5E24-B59C-E33FA187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274D-A677-2F4E-9970-1F7101438082}" type="datetimeFigureOut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1B70B-51F0-62CB-C4F9-A4CE7430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3FA24-E986-6A83-504D-ADB850CF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B9F9-9A2F-D042-91D9-91E7D676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2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AC11-3A1A-D371-AC4E-F6FF1160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36B44-121C-E353-94C8-BC3F42156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215E3-BA27-73BA-6DCB-09CB46CF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6C68C5-D555-A1B0-BA19-5B7D8AFBE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DA328-A11B-D7D6-A647-EA41D7BDE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21C71-4201-67F6-43D0-26C6A0DA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274D-A677-2F4E-9970-1F7101438082}" type="datetimeFigureOut">
              <a:rPr lang="en-US" smtClean="0"/>
              <a:t>9/29/25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9AA2B-76D3-0FF5-D4D0-298A9B8C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4635A-218A-B607-6D7C-CF4BD7CC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B9F9-9A2F-D042-91D9-91E7D676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2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A791-264D-8A47-31CB-6D9745EC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53286-62D9-F058-5A22-E7707B99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274D-A677-2F4E-9970-1F7101438082}" type="datetimeFigureOut">
              <a:rPr lang="en-US" smtClean="0"/>
              <a:t>9/29/25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548BC-D545-48BD-DBC5-550B2595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ED737-A4B6-41C3-A09F-85A3BBAA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B9F9-9A2F-D042-91D9-91E7D676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1ECC8-6762-B7B1-7132-06DD24F8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274D-A677-2F4E-9970-1F7101438082}" type="datetimeFigureOut">
              <a:rPr lang="en-US" smtClean="0"/>
              <a:t>9/29/25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0A460-FB7D-08A2-3889-2E71DBF1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29600-08A4-AB50-4D4B-6C250FC5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B9F9-9A2F-D042-91D9-91E7D676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8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9153-1F56-4C76-C815-FB0F0CD4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1434A-6CD2-2AA4-DE18-7BA96E8A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0A017-2F2F-58CA-70B8-A37BEA943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D73BD-8CEA-9C47-C1D7-D99E820D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274D-A677-2F4E-9970-1F7101438082}" type="datetimeFigureOut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FE670-918E-DE6E-BC31-1C451390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8A68F-B0EB-E80E-E5B4-8BB0ABC3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B9F9-9A2F-D042-91D9-91E7D676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C39B-C598-A775-B717-36C61B46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5B089-1A0D-D4E3-F51A-4632A897F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6930E-9F09-4F74-9A9B-57E91DBC4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19C55-D546-CDA6-AA6D-1D682783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274D-A677-2F4E-9970-1F7101438082}" type="datetimeFigureOut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2EA6F-14B1-B33C-A0E4-F78F31F1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79E07-4BBD-B842-D1E7-F20C0A5D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B9F9-9A2F-D042-91D9-91E7D676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7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D0C518-D37C-6C7D-22C4-838AB083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847DD-5608-451A-6FB9-70C5F1745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E8C17-B06B-9BE3-7412-39132E096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94274D-A677-2F4E-9970-1F7101438082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6329B-977A-D90A-C031-B7AFBDD03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9F75A-FF20-B51F-6D7F-A03A04555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1B9F9-9A2F-D042-91D9-91E7D676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9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5E61-62D6-6868-7DA5-A1B9883BB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Automation Using Generative AI? Evidence from a Teacher Hiring Pipeline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56ED9-3CF4-FDE8-B976-946B7B035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1934"/>
            <a:ext cx="9144000" cy="1556952"/>
          </a:xfrm>
        </p:spPr>
        <p:txBody>
          <a:bodyPr>
            <a:normAutofit/>
          </a:bodyPr>
          <a:lstStyle/>
          <a:p>
            <a:r>
              <a:rPr lang="en-CH"/>
              <a:t>Kobbina Awuah (U Zurich)</a:t>
            </a:r>
          </a:p>
          <a:p>
            <a:r>
              <a:rPr lang="en-CH" b="1"/>
              <a:t>Urša Krenk </a:t>
            </a:r>
            <a:r>
              <a:rPr lang="en-CH"/>
              <a:t>(U Zurich)</a:t>
            </a:r>
          </a:p>
          <a:p>
            <a:r>
              <a:rPr lang="en-CH"/>
              <a:t>David Yanagizawa-Drott (U Zurich</a:t>
            </a:r>
            <a:r>
              <a:rPr lang="en-US" dirty="0"/>
              <a:t>)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1190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7801-46A6-CBB6-E107-57CA46B0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CH" dirty="0"/>
              <a:t>Preview of Main Results</a:t>
            </a:r>
          </a:p>
        </p:txBody>
      </p:sp>
    </p:spTree>
    <p:extLst>
      <p:ext uri="{BB962C8B-B14F-4D97-AF65-F5344CB8AC3E}">
        <p14:creationId xmlns:p14="http://schemas.microsoft.com/office/powerpoint/2010/main" val="249539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71DDB-F193-0EDC-9690-F0EB7B96D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242F-8635-9131-8C85-BC480AE5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CH" dirty="0"/>
              <a:t>Preview of Main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F5B72-A9F3-3CE9-ABE8-77B2311BBF09}"/>
              </a:ext>
            </a:extLst>
          </p:cNvPr>
          <p:cNvSpPr txBox="1"/>
          <p:nvPr/>
        </p:nvSpPr>
        <p:spPr>
          <a:xfrm>
            <a:off x="647693" y="2105561"/>
            <a:ext cx="1089661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H" sz="3200" b="1">
                <a:solidFill>
                  <a:schemeClr val="tx2">
                    <a:lumMod val="75000"/>
                    <a:lumOff val="25000"/>
                  </a:schemeClr>
                </a:solidFill>
              </a:rPr>
              <a:t>AI-Only</a:t>
            </a:r>
            <a:r>
              <a:rPr lang="en-CH" sz="3200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CH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29598-49EE-DB62-E407-452669460B90}"/>
              </a:ext>
            </a:extLst>
          </p:cNvPr>
          <p:cNvSpPr txBox="1"/>
          <p:nvPr/>
        </p:nvSpPr>
        <p:spPr>
          <a:xfrm>
            <a:off x="647693" y="4308491"/>
            <a:ext cx="1101560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H" sz="3200" b="1">
                <a:solidFill>
                  <a:schemeClr val="tx2">
                    <a:lumMod val="75000"/>
                    <a:lumOff val="25000"/>
                  </a:schemeClr>
                </a:solidFill>
              </a:rPr>
              <a:t>AI-Assistance</a:t>
            </a:r>
            <a:r>
              <a:rPr lang="en-CH" sz="3200" i="1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  <a:endParaRPr lang="en-US" sz="32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34400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587E7-D967-5179-0FCC-E9E357F72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EDBAF-86BB-045E-8519-0B4EEE71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CH" dirty="0"/>
              <a:t>Preview of Main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9B315-CAC2-7252-774F-36D0C364933E}"/>
              </a:ext>
            </a:extLst>
          </p:cNvPr>
          <p:cNvSpPr txBox="1"/>
          <p:nvPr/>
        </p:nvSpPr>
        <p:spPr>
          <a:xfrm>
            <a:off x="647693" y="2105561"/>
            <a:ext cx="1089661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H" sz="3200" b="1">
                <a:solidFill>
                  <a:schemeClr val="tx2">
                    <a:lumMod val="75000"/>
                    <a:lumOff val="25000"/>
                  </a:schemeClr>
                </a:solidFill>
              </a:rPr>
              <a:t>AI-Only</a:t>
            </a:r>
            <a:r>
              <a:rPr lang="en-CH" sz="3200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CH" sz="2400" dirty="0"/>
          </a:p>
          <a:p>
            <a:r>
              <a:rPr lang="en-US" sz="2400" b="1" dirty="0"/>
              <a:t>Downstream offer rates and hiring success increase by 73% and 84%, respectively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B7879-CE33-1089-20F5-AE68AD29B075}"/>
              </a:ext>
            </a:extLst>
          </p:cNvPr>
          <p:cNvSpPr txBox="1"/>
          <p:nvPr/>
        </p:nvSpPr>
        <p:spPr>
          <a:xfrm>
            <a:off x="647693" y="4308491"/>
            <a:ext cx="1101560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H" sz="3200" b="1">
                <a:solidFill>
                  <a:schemeClr val="tx2">
                    <a:lumMod val="75000"/>
                    <a:lumOff val="25000"/>
                  </a:schemeClr>
                </a:solidFill>
              </a:rPr>
              <a:t>AI-Assistance</a:t>
            </a:r>
            <a:r>
              <a:rPr lang="en-CH" sz="3200" i="1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  <a:endParaRPr lang="en-US" sz="32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1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29165-5DA8-E52E-5E63-C2A3A3FEB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EAAD-8495-541A-B65F-0E268633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CH" dirty="0"/>
              <a:t>Preview of Main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02EBC-73B9-875A-0272-C75EC4CAB84B}"/>
              </a:ext>
            </a:extLst>
          </p:cNvPr>
          <p:cNvSpPr txBox="1"/>
          <p:nvPr/>
        </p:nvSpPr>
        <p:spPr>
          <a:xfrm>
            <a:off x="647693" y="2105561"/>
            <a:ext cx="1089661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H" sz="3200" b="1">
                <a:solidFill>
                  <a:schemeClr val="tx2">
                    <a:lumMod val="75000"/>
                    <a:lumOff val="25000"/>
                  </a:schemeClr>
                </a:solidFill>
              </a:rPr>
              <a:t>AI-Only</a:t>
            </a:r>
            <a:r>
              <a:rPr lang="en-CH" sz="3200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CH" sz="2400" dirty="0"/>
          </a:p>
          <a:p>
            <a:r>
              <a:rPr lang="en-US" sz="2400" b="1" dirty="0"/>
              <a:t>Downstream offer rates and hiring success increase by 73% and 84%, respectively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B2785-2F81-E0C2-F2A8-A2C0E0F26CE1}"/>
              </a:ext>
            </a:extLst>
          </p:cNvPr>
          <p:cNvSpPr txBox="1"/>
          <p:nvPr/>
        </p:nvSpPr>
        <p:spPr>
          <a:xfrm>
            <a:off x="647693" y="4308491"/>
            <a:ext cx="1101560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H" sz="3200" b="1">
                <a:solidFill>
                  <a:schemeClr val="tx2">
                    <a:lumMod val="75000"/>
                    <a:lumOff val="25000"/>
                  </a:schemeClr>
                </a:solidFill>
              </a:rPr>
              <a:t>AI-Assistance</a:t>
            </a:r>
            <a:r>
              <a:rPr lang="en-CH" sz="3200" i="1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  <a:endParaRPr lang="en-CH" sz="1000" dirty="0"/>
          </a:p>
          <a:p>
            <a:r>
              <a:rPr lang="en-CH" sz="2400" b="1"/>
              <a:t>No </a:t>
            </a:r>
            <a:r>
              <a:rPr lang="en-CH" sz="2400" b="1" dirty="0"/>
              <a:t>effects on downstream </a:t>
            </a:r>
            <a:r>
              <a:rPr lang="en-CH" sz="2400" b="1"/>
              <a:t>outcomes 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573887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64616-E728-CAD6-0734-D0450ED51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22795-F0E3-C090-BCA9-FAAA8B4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CH" dirty="0"/>
              <a:t>Preview of Main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742F9-9EE0-704F-3FFF-053991A93949}"/>
              </a:ext>
            </a:extLst>
          </p:cNvPr>
          <p:cNvSpPr txBox="1"/>
          <p:nvPr/>
        </p:nvSpPr>
        <p:spPr>
          <a:xfrm>
            <a:off x="647693" y="2105561"/>
            <a:ext cx="1089661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H" sz="3200" b="1">
                <a:solidFill>
                  <a:schemeClr val="tx2">
                    <a:lumMod val="75000"/>
                    <a:lumOff val="25000"/>
                  </a:schemeClr>
                </a:solidFill>
              </a:rPr>
              <a:t>AI-Only</a:t>
            </a:r>
            <a:r>
              <a:rPr lang="en-CH" sz="3200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CH" sz="2400" dirty="0"/>
          </a:p>
          <a:p>
            <a:r>
              <a:rPr lang="en-US" sz="2400" b="1" dirty="0"/>
              <a:t>Downstream offer rates and hiring success increase by 73% and 84%, respectively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056AF-4941-A557-4A23-E64A4B27EF31}"/>
              </a:ext>
            </a:extLst>
          </p:cNvPr>
          <p:cNvSpPr txBox="1"/>
          <p:nvPr/>
        </p:nvSpPr>
        <p:spPr>
          <a:xfrm>
            <a:off x="647693" y="4308491"/>
            <a:ext cx="1101560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H" sz="3200" b="1">
                <a:solidFill>
                  <a:schemeClr val="tx2">
                    <a:lumMod val="75000"/>
                    <a:lumOff val="25000"/>
                  </a:schemeClr>
                </a:solidFill>
              </a:rPr>
              <a:t>AI-Assistance</a:t>
            </a:r>
            <a:r>
              <a:rPr lang="en-CH" sz="3200" i="1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  <a:endParaRPr lang="en-CH" sz="1000" dirty="0"/>
          </a:p>
          <a:p>
            <a:r>
              <a:rPr lang="en-CH" sz="2400" b="1"/>
              <a:t>No </a:t>
            </a:r>
            <a:r>
              <a:rPr lang="en-CH" sz="2400" b="1" dirty="0"/>
              <a:t>effects on downstream </a:t>
            </a:r>
            <a:r>
              <a:rPr lang="en-CH" sz="2400" b="1"/>
              <a:t>outcomes </a:t>
            </a:r>
            <a:endParaRPr lang="en-US" sz="11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D8626-CD17-B357-4C3E-9339EB01B2A6}"/>
              </a:ext>
            </a:extLst>
          </p:cNvPr>
          <p:cNvSpPr txBox="1"/>
          <p:nvPr/>
        </p:nvSpPr>
        <p:spPr>
          <a:xfrm>
            <a:off x="647693" y="5808897"/>
            <a:ext cx="1101560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CH" sz="3200" b="1"/>
              <a:t>Automation </a:t>
            </a:r>
            <a:r>
              <a:rPr lang="en-CH" sz="3200" b="1" dirty="0"/>
              <a:t>of the task appears viable, even superior</a:t>
            </a:r>
          </a:p>
        </p:txBody>
      </p:sp>
    </p:spTree>
    <p:extLst>
      <p:ext uri="{BB962C8B-B14F-4D97-AF65-F5344CB8AC3E}">
        <p14:creationId xmlns:p14="http://schemas.microsoft.com/office/powerpoint/2010/main" val="2506700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6F798-2101-680A-26BC-0FACE4A90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5026D3-EE93-F14C-3B41-EAB3A9E0D816}"/>
              </a:ext>
            </a:extLst>
          </p:cNvPr>
          <p:cNvSpPr/>
          <p:nvPr/>
        </p:nvSpPr>
        <p:spPr>
          <a:xfrm>
            <a:off x="3598222" y="4227616"/>
            <a:ext cx="6697683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365AEC-4514-5E30-F0AC-2B94B857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Design</a:t>
            </a:r>
            <a:endParaRPr lang="en-CH" dirty="0"/>
          </a:p>
        </p:txBody>
      </p:sp>
      <p:pic>
        <p:nvPicPr>
          <p:cNvPr id="7" name="Picture 6" descr="A diagram of a process&#10;&#10;AI-generated content may be incorrect.">
            <a:extLst>
              <a:ext uri="{FF2B5EF4-FFF2-40B4-BE49-F238E27FC236}">
                <a16:creationId xmlns:a16="http://schemas.microsoft.com/office/drawing/2014/main" id="{C34AA6CA-4270-C632-DA6F-31C4796C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06" y="1364164"/>
            <a:ext cx="10703187" cy="4712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CC9630-30C0-E74D-DCB2-0BAA7109B9D1}"/>
              </a:ext>
            </a:extLst>
          </p:cNvPr>
          <p:cNvSpPr txBox="1"/>
          <p:nvPr/>
        </p:nvSpPr>
        <p:spPr>
          <a:xfrm>
            <a:off x="9704450" y="4851218"/>
            <a:ext cx="146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M Roman 10" pitchFamily="2" charset="77"/>
              </a:rPr>
              <a:t>Downstream </a:t>
            </a:r>
          </a:p>
          <a:p>
            <a:pPr algn="ctr"/>
            <a:r>
              <a:rPr lang="en-US" dirty="0">
                <a:latin typeface="LM Roman 10" pitchFamily="2" charset="77"/>
              </a:rPr>
              <a:t>outcomes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4DA3116-B383-4730-1C97-7E9D236FE89D}"/>
              </a:ext>
            </a:extLst>
          </p:cNvPr>
          <p:cNvSpPr/>
          <p:nvPr/>
        </p:nvSpPr>
        <p:spPr>
          <a:xfrm rot="5400000">
            <a:off x="10258609" y="3947962"/>
            <a:ext cx="360718" cy="1182910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55B301-1A6C-ADBA-E09E-1FB62190B8A1}"/>
              </a:ext>
            </a:extLst>
          </p:cNvPr>
          <p:cNvSpPr/>
          <p:nvPr/>
        </p:nvSpPr>
        <p:spPr>
          <a:xfrm>
            <a:off x="768470" y="1364163"/>
            <a:ext cx="4693868" cy="4712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9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514EDA-BA49-DEB6-F530-95D6A9BF1FCB}"/>
              </a:ext>
            </a:extLst>
          </p:cNvPr>
          <p:cNvSpPr/>
          <p:nvPr/>
        </p:nvSpPr>
        <p:spPr>
          <a:xfrm>
            <a:off x="3598222" y="4227616"/>
            <a:ext cx="6697683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7A551D-149D-9F53-94CF-CCCC5CC4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Design</a:t>
            </a:r>
            <a:endParaRPr lang="en-CH" dirty="0"/>
          </a:p>
        </p:txBody>
      </p:sp>
      <p:pic>
        <p:nvPicPr>
          <p:cNvPr id="7" name="Picture 6" descr="A diagram of a process&#10;&#10;AI-generated content may be incorrect.">
            <a:extLst>
              <a:ext uri="{FF2B5EF4-FFF2-40B4-BE49-F238E27FC236}">
                <a16:creationId xmlns:a16="http://schemas.microsoft.com/office/drawing/2014/main" id="{2BE40234-4284-176C-7628-FF9F8F904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06" y="1364164"/>
            <a:ext cx="10703187" cy="4712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4FE615-6CA3-958A-C2A9-9BEFCA2D50AC}"/>
              </a:ext>
            </a:extLst>
          </p:cNvPr>
          <p:cNvSpPr txBox="1"/>
          <p:nvPr/>
        </p:nvSpPr>
        <p:spPr>
          <a:xfrm>
            <a:off x="9704450" y="4851218"/>
            <a:ext cx="146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M Roman 10" pitchFamily="2" charset="77"/>
              </a:rPr>
              <a:t>Downstream </a:t>
            </a:r>
          </a:p>
          <a:p>
            <a:pPr algn="ctr"/>
            <a:r>
              <a:rPr lang="en-US" dirty="0">
                <a:latin typeface="LM Roman 10" pitchFamily="2" charset="77"/>
              </a:rPr>
              <a:t>outcomes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C617ADAB-87C6-4B74-3C75-779C4390B012}"/>
              </a:ext>
            </a:extLst>
          </p:cNvPr>
          <p:cNvSpPr/>
          <p:nvPr/>
        </p:nvSpPr>
        <p:spPr>
          <a:xfrm rot="5400000">
            <a:off x="10258609" y="3947962"/>
            <a:ext cx="360718" cy="1182910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3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9E08-62F1-BE95-7BB9-FC65C100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Design: Grading</a:t>
            </a:r>
            <a:endParaRPr lang="en-CH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0ACCA-D9F0-15F0-2E76-D1A468E4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211" y="978143"/>
            <a:ext cx="8104804" cy="55817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86577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9E08-62F1-BE95-7BB9-FC65C100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CH" dirty="0">
                <a:latin typeface="+mn-lt"/>
              </a:rPr>
              <a:t>AI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E52725-8C18-2868-E42D-870F7EF4FE35}"/>
              </a:ext>
            </a:extLst>
          </p:cNvPr>
          <p:cNvSpPr txBox="1"/>
          <p:nvPr/>
        </p:nvSpPr>
        <p:spPr>
          <a:xfrm>
            <a:off x="838200" y="1182009"/>
            <a:ext cx="4963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“Zero-Shot” via GPT-4 API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39B6B-FEBD-B3F1-FC80-AF0963B5DB2F}"/>
              </a:ext>
            </a:extLst>
          </p:cNvPr>
          <p:cNvSpPr txBox="1"/>
          <p:nvPr/>
        </p:nvSpPr>
        <p:spPr>
          <a:xfrm>
            <a:off x="1840171" y="1936130"/>
            <a:ext cx="23189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System Prompt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D487F-3735-A0E8-D6F0-E2A7774C8CC6}"/>
              </a:ext>
            </a:extLst>
          </p:cNvPr>
          <p:cNvSpPr txBox="1"/>
          <p:nvPr/>
        </p:nvSpPr>
        <p:spPr>
          <a:xfrm>
            <a:off x="6335569" y="1919661"/>
            <a:ext cx="23079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Content Prompt</a:t>
            </a:r>
          </a:p>
        </p:txBody>
      </p:sp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F17C91DD-9881-A63F-5E1B-393806CD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26617"/>
            <a:ext cx="9672236" cy="3067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0690F1-B23F-BE89-3C4C-29327532F574}"/>
              </a:ext>
            </a:extLst>
          </p:cNvPr>
          <p:cNvCxnSpPr>
            <a:cxnSpLocks/>
          </p:cNvCxnSpPr>
          <p:nvPr/>
        </p:nvCxnSpPr>
        <p:spPr>
          <a:xfrm>
            <a:off x="2931412" y="2397795"/>
            <a:ext cx="0" cy="421605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1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9E08-62F1-BE95-7BB9-FC65C100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CH" dirty="0">
                <a:latin typeface="+mn-lt"/>
              </a:rPr>
              <a:t>AI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39B6B-FEBD-B3F1-FC80-AF0963B5DB2F}"/>
              </a:ext>
            </a:extLst>
          </p:cNvPr>
          <p:cNvSpPr txBox="1"/>
          <p:nvPr/>
        </p:nvSpPr>
        <p:spPr>
          <a:xfrm>
            <a:off x="1840171" y="1936130"/>
            <a:ext cx="23189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System Prompt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D487F-3735-A0E8-D6F0-E2A7774C8CC6}"/>
              </a:ext>
            </a:extLst>
          </p:cNvPr>
          <p:cNvSpPr txBox="1"/>
          <p:nvPr/>
        </p:nvSpPr>
        <p:spPr>
          <a:xfrm>
            <a:off x="6335569" y="1919661"/>
            <a:ext cx="23079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Content Prompt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0690F1-B23F-BE89-3C4C-29327532F574}"/>
              </a:ext>
            </a:extLst>
          </p:cNvPr>
          <p:cNvCxnSpPr>
            <a:cxnSpLocks/>
          </p:cNvCxnSpPr>
          <p:nvPr/>
        </p:nvCxnSpPr>
        <p:spPr>
          <a:xfrm>
            <a:off x="7499950" y="2381326"/>
            <a:ext cx="0" cy="49734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CFF4639-535A-7E1E-CEA8-E223F79AD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97" y="2975424"/>
            <a:ext cx="9461969" cy="262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BC12C-C01C-5372-68B8-9734A3F21FAA}"/>
              </a:ext>
            </a:extLst>
          </p:cNvPr>
          <p:cNvSpPr txBox="1"/>
          <p:nvPr/>
        </p:nvSpPr>
        <p:spPr>
          <a:xfrm>
            <a:off x="838200" y="1182009"/>
            <a:ext cx="4963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“Zero-Shot” via GPT-4 API</a:t>
            </a:r>
          </a:p>
        </p:txBody>
      </p:sp>
    </p:spTree>
    <p:extLst>
      <p:ext uri="{BB962C8B-B14F-4D97-AF65-F5344CB8AC3E}">
        <p14:creationId xmlns:p14="http://schemas.microsoft.com/office/powerpoint/2010/main" val="306265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C3FED-7CAE-675F-9148-21B5DE81C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70E1C4E-64E3-A21F-AE36-9DD3B7848131}"/>
              </a:ext>
            </a:extLst>
          </p:cNvPr>
          <p:cNvSpPr txBox="1">
            <a:spLocks/>
          </p:cNvSpPr>
          <p:nvPr/>
        </p:nvSpPr>
        <p:spPr>
          <a:xfrm>
            <a:off x="0" y="1778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Motivation</a:t>
            </a:r>
            <a:endParaRPr lang="en-C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93886D-A44D-19E4-7873-8A499F26B496}"/>
              </a:ext>
            </a:extLst>
          </p:cNvPr>
          <p:cNvSpPr txBox="1"/>
          <p:nvPr/>
        </p:nvSpPr>
        <p:spPr>
          <a:xfrm>
            <a:off x="2182286" y="1551241"/>
            <a:ext cx="337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rise of generative AI</a:t>
            </a:r>
          </a:p>
        </p:txBody>
      </p:sp>
      <p:pic>
        <p:nvPicPr>
          <p:cNvPr id="10" name="Content Placeholder 9" descr="A graph with a line&#10;&#10;AI-generated content may be incorrect.">
            <a:extLst>
              <a:ext uri="{FF2B5EF4-FFF2-40B4-BE49-F238E27FC236}">
                <a16:creationId xmlns:a16="http://schemas.microsoft.com/office/drawing/2014/main" id="{755ACABE-EE85-1807-5BE7-D777E2740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13" b="-1"/>
          <a:stretch>
            <a:fillRect/>
          </a:stretch>
        </p:blipFill>
        <p:spPr>
          <a:xfrm>
            <a:off x="45499" y="2117158"/>
            <a:ext cx="7500633" cy="36040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966190-F170-FE38-AEE2-B5F1B27D2798}"/>
              </a:ext>
            </a:extLst>
          </p:cNvPr>
          <p:cNvSpPr txBox="1"/>
          <p:nvPr/>
        </p:nvSpPr>
        <p:spPr>
          <a:xfrm>
            <a:off x="437374" y="5929681"/>
            <a:ext cx="6625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Weekly active ChatGPT users on consumer plans </a:t>
            </a:r>
            <a:r>
              <a:rPr lang="en-US" sz="1400" dirty="0"/>
              <a:t>(Chatterji et al., 2025)</a:t>
            </a:r>
          </a:p>
        </p:txBody>
      </p:sp>
    </p:spTree>
    <p:extLst>
      <p:ext uri="{BB962C8B-B14F-4D97-AF65-F5344CB8AC3E}">
        <p14:creationId xmlns:p14="http://schemas.microsoft.com/office/powerpoint/2010/main" val="3995255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970E3E-E3B4-033C-30A2-3868AF32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369" y="1266092"/>
            <a:ext cx="8159262" cy="3962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Descriptive Results</a:t>
            </a:r>
            <a:br>
              <a:rPr lang="en-US" sz="5400" b="1" dirty="0">
                <a:latin typeface="+mn-lt"/>
              </a:rPr>
            </a:br>
            <a:br>
              <a:rPr lang="en-US" sz="5400" b="1" dirty="0">
                <a:latin typeface="+mn-lt"/>
              </a:rPr>
            </a:br>
            <a:r>
              <a:rPr lang="en-US" sz="4000" dirty="0">
                <a:latin typeface="+mn-lt"/>
              </a:rPr>
              <a:t>Grading</a:t>
            </a:r>
            <a:endParaRPr lang="en-CH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199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1D53-12A2-D441-4350-D9F8BCE5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Agreement </a:t>
            </a:r>
            <a:r>
              <a:rPr lang="en-US" dirty="0"/>
              <a:t>Rates</a:t>
            </a:r>
            <a:r>
              <a:rPr lang="en-CH"/>
              <a:t>: </a:t>
            </a:r>
            <a:r>
              <a:rPr lang="en-US" dirty="0"/>
              <a:t>human grades </a:t>
            </a:r>
            <a:r>
              <a:rPr lang="en-CH"/>
              <a:t>vs</a:t>
            </a:r>
            <a:r>
              <a:rPr lang="en-US" dirty="0"/>
              <a:t>.</a:t>
            </a:r>
            <a:r>
              <a:rPr lang="en-CH"/>
              <a:t> AI</a:t>
            </a:r>
            <a:r>
              <a:rPr lang="en-US" dirty="0"/>
              <a:t> grades</a:t>
            </a:r>
          </a:p>
        </p:txBody>
      </p:sp>
      <p:pic>
        <p:nvPicPr>
          <p:cNvPr id="5" name="Content Placeholder 4" descr="A graph with numbers and a blue square&#10;&#10;AI-generated content may be incorrect.">
            <a:extLst>
              <a:ext uri="{FF2B5EF4-FFF2-40B4-BE49-F238E27FC236}">
                <a16:creationId xmlns:a16="http://schemas.microsoft.com/office/drawing/2014/main" id="{3437DD38-0DEE-5CEA-67D4-9E877D6E5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292"/>
          <a:stretch>
            <a:fillRect/>
          </a:stretch>
        </p:blipFill>
        <p:spPr>
          <a:xfrm>
            <a:off x="2730322" y="1596979"/>
            <a:ext cx="6453911" cy="5146177"/>
          </a:xfrm>
        </p:spPr>
      </p:pic>
    </p:spTree>
    <p:extLst>
      <p:ext uri="{BB962C8B-B14F-4D97-AF65-F5344CB8AC3E}">
        <p14:creationId xmlns:p14="http://schemas.microsoft.com/office/powerpoint/2010/main" val="2611546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0B63E3C-B74A-4F61-FBC1-DCE1D46C8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7B5A1-691D-F4E5-C7E4-22B487D6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Agreement </a:t>
            </a:r>
            <a:r>
              <a:rPr lang="en-US" dirty="0"/>
              <a:t>Rates</a:t>
            </a:r>
            <a:r>
              <a:rPr lang="en-CH"/>
              <a:t>: </a:t>
            </a:r>
            <a:r>
              <a:rPr lang="en-US" dirty="0"/>
              <a:t>human vs. human grades</a:t>
            </a:r>
          </a:p>
        </p:txBody>
      </p:sp>
      <p:pic>
        <p:nvPicPr>
          <p:cNvPr id="7" name="Content Placeholder 6" descr="A diagram of a number of people&#10;&#10;AI-generated content may be incorrect.">
            <a:extLst>
              <a:ext uri="{FF2B5EF4-FFF2-40B4-BE49-F238E27FC236}">
                <a16:creationId xmlns:a16="http://schemas.microsoft.com/office/drawing/2014/main" id="{C09BD462-9E89-B187-2BEF-3F7D5E960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514"/>
          <a:stretch>
            <a:fillRect/>
          </a:stretch>
        </p:blipFill>
        <p:spPr>
          <a:xfrm>
            <a:off x="2598870" y="1378768"/>
            <a:ext cx="6710923" cy="5292489"/>
          </a:xfrm>
        </p:spPr>
      </p:pic>
    </p:spTree>
    <p:extLst>
      <p:ext uri="{BB962C8B-B14F-4D97-AF65-F5344CB8AC3E}">
        <p14:creationId xmlns:p14="http://schemas.microsoft.com/office/powerpoint/2010/main" val="210908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970E3E-E3B4-033C-30A2-3868AF32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8" y="1266092"/>
            <a:ext cx="9788769" cy="3962400"/>
          </a:xfrm>
        </p:spPr>
        <p:txBody>
          <a:bodyPr/>
          <a:lstStyle/>
          <a:p>
            <a:pPr algn="ctr"/>
            <a:r>
              <a:rPr lang="en-CH" b="1">
                <a:latin typeface="+mn-lt"/>
              </a:rPr>
              <a:t>Main Results</a:t>
            </a:r>
            <a:r>
              <a:rPr lang="en-US" b="1" dirty="0">
                <a:latin typeface="+mn-lt"/>
              </a:rPr>
              <a:t>: The Policy Pipelines</a:t>
            </a:r>
            <a:br>
              <a:rPr lang="en-CH" b="1">
                <a:latin typeface="+mn-lt"/>
              </a:rPr>
            </a:br>
            <a:r>
              <a:rPr lang="en-CH">
                <a:latin typeface="+mn-lt"/>
              </a:rPr>
              <a:t> </a:t>
            </a:r>
            <a:endParaRPr lang="en-CH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3448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D1B29B-5CDC-23FF-7397-287B0383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Effects on Grading</a:t>
            </a:r>
            <a:endParaRPr lang="en-CH" dirty="0"/>
          </a:p>
        </p:txBody>
      </p:sp>
      <p:pic>
        <p:nvPicPr>
          <p:cNvPr id="3" name="Picture 2" descr="A table of numbers and a number&#10;&#10;AI-generated content may be incorrect.">
            <a:extLst>
              <a:ext uri="{FF2B5EF4-FFF2-40B4-BE49-F238E27FC236}">
                <a16:creationId xmlns:a16="http://schemas.microsoft.com/office/drawing/2014/main" id="{0815D4A6-C2EF-976A-9BE9-18F40D8B2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15" y="1600021"/>
            <a:ext cx="11175434" cy="46890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51737C-2E76-452F-4A52-EAECC173268E}"/>
              </a:ext>
            </a:extLst>
          </p:cNvPr>
          <p:cNvSpPr/>
          <p:nvPr/>
        </p:nvSpPr>
        <p:spPr>
          <a:xfrm flipV="1">
            <a:off x="942975" y="2854271"/>
            <a:ext cx="10515600" cy="14034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03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C144B-ACF4-F06C-8305-02A434365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2E64D9B-697E-448A-C6F8-C4126ED8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Effects on Downstream Outcomes</a:t>
            </a:r>
            <a:endParaRPr lang="en-CH" dirty="0"/>
          </a:p>
        </p:txBody>
      </p:sp>
      <p:pic>
        <p:nvPicPr>
          <p:cNvPr id="5" name="Picture 4" descr="A table with numbers and a number of numbers&#10;&#10;AI-generated content may be incorrect.">
            <a:extLst>
              <a:ext uri="{FF2B5EF4-FFF2-40B4-BE49-F238E27FC236}">
                <a16:creationId xmlns:a16="http://schemas.microsoft.com/office/drawing/2014/main" id="{7840FC73-A38C-B9D2-65D3-C0385A1B0A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95"/>
          <a:stretch>
            <a:fillRect/>
          </a:stretch>
        </p:blipFill>
        <p:spPr>
          <a:xfrm>
            <a:off x="578325" y="1325563"/>
            <a:ext cx="11035349" cy="4800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9FB0BD-495B-C285-6AA1-EEDC10486790}"/>
              </a:ext>
            </a:extLst>
          </p:cNvPr>
          <p:cNvSpPr/>
          <p:nvPr/>
        </p:nvSpPr>
        <p:spPr>
          <a:xfrm flipV="1">
            <a:off x="771858" y="2687221"/>
            <a:ext cx="10643855" cy="14454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3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4D390-F537-68FF-0DDE-CF50219BA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CF02197-7EE4-E36B-568F-4692CE5B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Effects on Downstream Hiring Outcomes</a:t>
            </a:r>
            <a:endParaRPr lang="en-CH" dirty="0"/>
          </a:p>
        </p:txBody>
      </p:sp>
      <p:pic>
        <p:nvPicPr>
          <p:cNvPr id="4" name="Picture 3" descr="A table of numbers and symbols&#10;&#10;AI-generated content may be incorrect.">
            <a:extLst>
              <a:ext uri="{FF2B5EF4-FFF2-40B4-BE49-F238E27FC236}">
                <a16:creationId xmlns:a16="http://schemas.microsoft.com/office/drawing/2014/main" id="{2004199C-545C-C447-1D48-F4FF00371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494" y="1139113"/>
            <a:ext cx="7053011" cy="49607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6A6D29-D57F-1D2A-E873-8407F0EE4E3C}"/>
              </a:ext>
            </a:extLst>
          </p:cNvPr>
          <p:cNvSpPr/>
          <p:nvPr/>
        </p:nvSpPr>
        <p:spPr>
          <a:xfrm flipV="1">
            <a:off x="5501355" y="4057650"/>
            <a:ext cx="4121150" cy="385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91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35E2F-ED36-E9EC-354F-D20E4646B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33D509-0FE5-22A7-106B-0309285F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8" y="1266092"/>
            <a:ext cx="9788769" cy="396240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Mechanisms</a:t>
            </a:r>
            <a:endParaRPr lang="en-CH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5495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D0641-FAF7-6625-27A7-F79ECBFA0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0059-1C95-B260-296B-EC988E11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US" i="1" dirty="0"/>
              <a:t>Mechanisms</a:t>
            </a:r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54DDD-58AF-558E-F6EE-599EE4522447}"/>
              </a:ext>
            </a:extLst>
          </p:cNvPr>
          <p:cNvSpPr txBox="1"/>
          <p:nvPr/>
        </p:nvSpPr>
        <p:spPr>
          <a:xfrm>
            <a:off x="647693" y="1102347"/>
            <a:ext cx="10896614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Why does AI-Only do better than Human-Only?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Why does AI-Assistance do no-better than Human-Only?</a:t>
            </a:r>
          </a:p>
        </p:txBody>
      </p:sp>
    </p:spTree>
    <p:extLst>
      <p:ext uri="{BB962C8B-B14F-4D97-AF65-F5344CB8AC3E}">
        <p14:creationId xmlns:p14="http://schemas.microsoft.com/office/powerpoint/2010/main" val="36171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F46D7-55BC-5277-FF79-3D6278CB5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E94B-C42D-9DCD-AB5C-9602A66C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US" i="1" dirty="0"/>
              <a:t>Mechanisms</a:t>
            </a:r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7058B-AE09-D8BA-A97F-E98E3FA0B730}"/>
              </a:ext>
            </a:extLst>
          </p:cNvPr>
          <p:cNvSpPr txBox="1"/>
          <p:nvPr/>
        </p:nvSpPr>
        <p:spPr>
          <a:xfrm>
            <a:off x="633405" y="1122051"/>
            <a:ext cx="11225221" cy="907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Why does AI-Only do better than Human-Only? </a:t>
            </a:r>
            <a:r>
              <a:rPr lang="en-US" sz="2500" b="1" dirty="0"/>
              <a:t>Higher “signal” in grade</a:t>
            </a:r>
            <a:endParaRPr lang="en-US" sz="2500" dirty="0"/>
          </a:p>
        </p:txBody>
      </p:sp>
      <p:pic>
        <p:nvPicPr>
          <p:cNvPr id="4" name="Picture 3" descr="A group of graphs showing different types of data&#10;&#10;AI-generated content may be incorrect.">
            <a:extLst>
              <a:ext uri="{FF2B5EF4-FFF2-40B4-BE49-F238E27FC236}">
                <a16:creationId xmlns:a16="http://schemas.microsoft.com/office/drawing/2014/main" id="{818CDD6A-82F7-785D-78DC-EBA3CF05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90" y="2181811"/>
            <a:ext cx="8254986" cy="46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5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016F1B-88D5-CD79-0444-F654D594E518}"/>
              </a:ext>
            </a:extLst>
          </p:cNvPr>
          <p:cNvSpPr txBox="1"/>
          <p:nvPr/>
        </p:nvSpPr>
        <p:spPr>
          <a:xfrm>
            <a:off x="7630314" y="2359116"/>
            <a:ext cx="4009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92% of US hiring managers say they use AI in the screening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88% say they can tell if the candidate used AI in their application materials</a:t>
            </a:r>
          </a:p>
        </p:txBody>
      </p:sp>
      <p:pic>
        <p:nvPicPr>
          <p:cNvPr id="8" name="Picture 7" descr="A graphic of a pencil and a pencil with text&#10;&#10;AI-generated content may be incorrect.">
            <a:extLst>
              <a:ext uri="{FF2B5EF4-FFF2-40B4-BE49-F238E27FC236}">
                <a16:creationId xmlns:a16="http://schemas.microsoft.com/office/drawing/2014/main" id="{41C486AA-1150-0BC9-D76C-5351AC3D7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062" y="3762968"/>
            <a:ext cx="3293592" cy="13542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2A8FC7-B9EF-BF36-24F2-A0A920160639}"/>
              </a:ext>
            </a:extLst>
          </p:cNvPr>
          <p:cNvSpPr txBox="1"/>
          <p:nvPr/>
        </p:nvSpPr>
        <p:spPr>
          <a:xfrm>
            <a:off x="7657626" y="5044069"/>
            <a:ext cx="40092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40% of job seekers use AI in their application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400" i="1" dirty="0"/>
              <a:t>Source: Insight Global Survey 2025, US respondents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2441C9-A5EF-4241-F5C3-CEDDB91221D2}"/>
              </a:ext>
            </a:extLst>
          </p:cNvPr>
          <p:cNvSpPr txBox="1">
            <a:spLocks/>
          </p:cNvSpPr>
          <p:nvPr/>
        </p:nvSpPr>
        <p:spPr>
          <a:xfrm>
            <a:off x="0" y="1778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Motivation</a:t>
            </a:r>
            <a:endParaRPr lang="en-C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2524B4-9393-58C9-2FAA-3A41DE417FA3}"/>
              </a:ext>
            </a:extLst>
          </p:cNvPr>
          <p:cNvSpPr txBox="1"/>
          <p:nvPr/>
        </p:nvSpPr>
        <p:spPr>
          <a:xfrm>
            <a:off x="2182286" y="1551241"/>
            <a:ext cx="337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rise of generative 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A5C130-1A3A-DD4F-B360-E86BEB3A0762}"/>
              </a:ext>
            </a:extLst>
          </p:cNvPr>
          <p:cNvSpPr txBox="1"/>
          <p:nvPr/>
        </p:nvSpPr>
        <p:spPr>
          <a:xfrm>
            <a:off x="7599062" y="1282951"/>
            <a:ext cx="4126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 prevalence of AI in hiring and job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5378E-BB76-15A9-D6BC-0F5A91D53CD3}"/>
              </a:ext>
            </a:extLst>
          </p:cNvPr>
          <p:cNvSpPr txBox="1"/>
          <p:nvPr/>
        </p:nvSpPr>
        <p:spPr>
          <a:xfrm>
            <a:off x="7571750" y="2323949"/>
            <a:ext cx="4009292" cy="4074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Content Placeholder 9" descr="A graph with a line&#10;&#10;AI-generated content may be incorrect.">
            <a:extLst>
              <a:ext uri="{FF2B5EF4-FFF2-40B4-BE49-F238E27FC236}">
                <a16:creationId xmlns:a16="http://schemas.microsoft.com/office/drawing/2014/main" id="{B46C37F0-3FAD-F1F8-ECD8-AF2617164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013" b="-1"/>
          <a:stretch>
            <a:fillRect/>
          </a:stretch>
        </p:blipFill>
        <p:spPr>
          <a:xfrm>
            <a:off x="45499" y="2117158"/>
            <a:ext cx="7500633" cy="36040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6EBB1E-F2E6-8D31-AA25-F673F0D4A1EA}"/>
              </a:ext>
            </a:extLst>
          </p:cNvPr>
          <p:cNvSpPr txBox="1"/>
          <p:nvPr/>
        </p:nvSpPr>
        <p:spPr>
          <a:xfrm>
            <a:off x="437374" y="5929681"/>
            <a:ext cx="6625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Weekly active ChatGPT users on consumer plans </a:t>
            </a:r>
            <a:r>
              <a:rPr lang="en-US" sz="1400" dirty="0"/>
              <a:t>(Chatterji et al., 2025)</a:t>
            </a:r>
          </a:p>
        </p:txBody>
      </p:sp>
    </p:spTree>
    <p:extLst>
      <p:ext uri="{BB962C8B-B14F-4D97-AF65-F5344CB8AC3E}">
        <p14:creationId xmlns:p14="http://schemas.microsoft.com/office/powerpoint/2010/main" val="1631643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7FD30-726B-D85C-7433-BCD73320B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35E3-3EB3-DD50-02B5-8348882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US" i="1"/>
              <a:t>Mechanisms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795FC-315C-F5B3-E191-708D70789CA7}"/>
              </a:ext>
            </a:extLst>
          </p:cNvPr>
          <p:cNvSpPr txBox="1"/>
          <p:nvPr/>
        </p:nvSpPr>
        <p:spPr>
          <a:xfrm>
            <a:off x="590542" y="1122051"/>
            <a:ext cx="11225221" cy="907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Why does AI-Only do better than Human-Only? </a:t>
            </a:r>
            <a:r>
              <a:rPr lang="en-US" sz="2500" b="1" dirty="0"/>
              <a:t>Higher “signal” in grade</a:t>
            </a:r>
            <a:endParaRPr lang="en-US" sz="2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7211F-6F16-ADC4-491A-560C0427B417}"/>
              </a:ext>
            </a:extLst>
          </p:cNvPr>
          <p:cNvSpPr txBox="1"/>
          <p:nvPr/>
        </p:nvSpPr>
        <p:spPr>
          <a:xfrm>
            <a:off x="483389" y="5735949"/>
            <a:ext cx="11225221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500" dirty="0"/>
              <a:t>Train a RF classifier on the answer text embeddings to predict grade-&gt; </a:t>
            </a:r>
          </a:p>
          <a:p>
            <a:r>
              <a:rPr lang="en-US" sz="2500" dirty="0"/>
              <a:t>Out of sample accuracy higher with AI grades (0.6) than with human grades (0.5) </a:t>
            </a:r>
          </a:p>
        </p:txBody>
      </p:sp>
      <p:pic>
        <p:nvPicPr>
          <p:cNvPr id="7" name="Picture 6" descr="A diagram of different colored dots&#10;&#10;AI-generated content may be incorrect.">
            <a:extLst>
              <a:ext uri="{FF2B5EF4-FFF2-40B4-BE49-F238E27FC236}">
                <a16:creationId xmlns:a16="http://schemas.microsoft.com/office/drawing/2014/main" id="{FBF01F45-8C0D-A27C-7BA3-93D81923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88" y="2090953"/>
            <a:ext cx="5584685" cy="3644996"/>
          </a:xfrm>
          <a:prstGeom prst="rect">
            <a:avLst/>
          </a:prstGeom>
        </p:spPr>
      </p:pic>
      <p:pic>
        <p:nvPicPr>
          <p:cNvPr id="10" name="Picture 9" descr="A diagram of different colored dots&#10;&#10;AI-generated content may be incorrect.">
            <a:extLst>
              <a:ext uri="{FF2B5EF4-FFF2-40B4-BE49-F238E27FC236}">
                <a16:creationId xmlns:a16="http://schemas.microsoft.com/office/drawing/2014/main" id="{98617237-BD7F-C4BE-32F3-4454BF927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361" y="2089118"/>
            <a:ext cx="5625094" cy="36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75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C59EB-4E04-8280-C28F-F7E9A0056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57B3-B2D9-7DB6-4F77-BD150F1F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US" i="1"/>
              <a:t>Mechanisms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E5DB2-4E63-4664-70C2-98069A6BF461}"/>
              </a:ext>
            </a:extLst>
          </p:cNvPr>
          <p:cNvSpPr txBox="1"/>
          <p:nvPr/>
        </p:nvSpPr>
        <p:spPr>
          <a:xfrm>
            <a:off x="483388" y="1082209"/>
            <a:ext cx="11225221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2. Why does AI-Assistance do no-better than Human-Only? </a:t>
            </a:r>
            <a:r>
              <a:rPr lang="en-US" sz="2800" b="1" dirty="0"/>
              <a:t>a) low compliance</a:t>
            </a:r>
            <a:endParaRPr lang="en-US" sz="2800" dirty="0"/>
          </a:p>
        </p:txBody>
      </p:sp>
      <p:pic>
        <p:nvPicPr>
          <p:cNvPr id="4" name="Picture 3" descr="A graph of different levels of a grade&#10;&#10;AI-generated content may be incorrect.">
            <a:extLst>
              <a:ext uri="{FF2B5EF4-FFF2-40B4-BE49-F238E27FC236}">
                <a16:creationId xmlns:a16="http://schemas.microsoft.com/office/drawing/2014/main" id="{3CC92A7E-B042-93B2-3310-E687C60AC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764" y="2163140"/>
            <a:ext cx="8144425" cy="46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7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7EFB-8F33-E0DC-FA37-1643A98A5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AC1A-6409-5771-6E0D-A6CDA8F7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US" i="1"/>
              <a:t>Mechanisms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C931C-13D5-D6C0-6148-A006B14BC23C}"/>
              </a:ext>
            </a:extLst>
          </p:cNvPr>
          <p:cNvSpPr txBox="1"/>
          <p:nvPr/>
        </p:nvSpPr>
        <p:spPr>
          <a:xfrm>
            <a:off x="483389" y="1086644"/>
            <a:ext cx="11225221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2. Why does AI-Assistance do no-better than Human-Only? </a:t>
            </a:r>
            <a:r>
              <a:rPr lang="en-US" sz="2800" b="1" dirty="0"/>
              <a:t>b) Humans discount LLM-written essays and overwrite the algorithm more when grading LLM-essays-&gt;translates into downstream outcomes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7306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A7282-DC4D-2B21-C4E6-E7838A65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F08E-F6DD-79F2-9E7B-75D7834A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US" i="1"/>
              <a:t>Mechanisms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41D09-FFCE-5B2F-F43E-EE134DCF319C}"/>
              </a:ext>
            </a:extLst>
          </p:cNvPr>
          <p:cNvSpPr txBox="1"/>
          <p:nvPr/>
        </p:nvSpPr>
        <p:spPr>
          <a:xfrm>
            <a:off x="483389" y="1086644"/>
            <a:ext cx="11225221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2. Why does AI-Assistance do no-better than Human-Only? </a:t>
            </a:r>
            <a:r>
              <a:rPr lang="en-US" sz="2800" b="1" dirty="0"/>
              <a:t>b) Humans discount LLM-written essays and overwrite the algorithm more when grading LLM-essays-&gt;translates into downstream outcomes</a:t>
            </a:r>
            <a:endParaRPr lang="en-US" sz="2800" dirty="0"/>
          </a:p>
        </p:txBody>
      </p:sp>
      <p:pic>
        <p:nvPicPr>
          <p:cNvPr id="6" name="Picture 5" descr="A table with numbers and a number&#10;&#10;AI-generated content may be incorrect.">
            <a:extLst>
              <a:ext uri="{FF2B5EF4-FFF2-40B4-BE49-F238E27FC236}">
                <a16:creationId xmlns:a16="http://schemas.microsoft.com/office/drawing/2014/main" id="{63E79B61-03C0-B9DD-24F8-4FD72B9F1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44" y="2967524"/>
            <a:ext cx="6325719" cy="28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15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0478B-8F55-882C-E8A1-5E16EF6E2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BF28-81C3-37D9-23E4-5707F7D7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US" i="1"/>
              <a:t>Mechanisms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4DA22-F87A-4A10-C4FC-0C065C175F81}"/>
              </a:ext>
            </a:extLst>
          </p:cNvPr>
          <p:cNvSpPr txBox="1"/>
          <p:nvPr/>
        </p:nvSpPr>
        <p:spPr>
          <a:xfrm>
            <a:off x="483389" y="1086644"/>
            <a:ext cx="11225221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2. Why does AI-Assistance do no-better than Human-Only? </a:t>
            </a:r>
            <a:r>
              <a:rPr lang="en-US" sz="2800" b="1" dirty="0"/>
              <a:t>b) Humans discount LLM-written essays and overwrite the algorithm more when grading LLM-essays-&gt;translates into downstream outcomes</a:t>
            </a:r>
            <a:endParaRPr lang="en-US" sz="2800" dirty="0"/>
          </a:p>
        </p:txBody>
      </p:sp>
      <p:pic>
        <p:nvPicPr>
          <p:cNvPr id="5" name="Picture 4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2334FA7B-4AD0-B413-9E83-0D718162AB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37"/>
          <a:stretch>
            <a:fillRect/>
          </a:stretch>
        </p:blipFill>
        <p:spPr>
          <a:xfrm>
            <a:off x="1577981" y="2483399"/>
            <a:ext cx="8401120" cy="43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28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6687E-8A86-9ADF-B4F6-786CC498C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3F23-A106-AEF3-DB3B-C0F53955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</p:spPr>
        <p:txBody>
          <a:bodyPr/>
          <a:lstStyle/>
          <a:p>
            <a:pPr algn="ctr"/>
            <a:r>
              <a:rPr lang="en-US" i="1" dirty="0"/>
              <a:t>Conclusion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83FA9-531E-3842-C0B7-AC652599F523}"/>
              </a:ext>
            </a:extLst>
          </p:cNvPr>
          <p:cNvSpPr txBox="1"/>
          <p:nvPr/>
        </p:nvSpPr>
        <p:spPr>
          <a:xfrm>
            <a:off x="483389" y="1086644"/>
            <a:ext cx="11225221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provide evidence from a real labor market on the relative effectiveness of the three policy-relevant pipelines-&gt; </a:t>
            </a:r>
            <a:r>
              <a:rPr lang="en-US" sz="2800" b="1" dirty="0"/>
              <a:t>Automation</a:t>
            </a:r>
            <a:r>
              <a:rPr lang="en-US" sz="2800" dirty="0"/>
              <a:t> is, at least in this context </a:t>
            </a:r>
            <a:r>
              <a:rPr lang="en-US" sz="2800" b="1" dirty="0"/>
              <a:t>superior</a:t>
            </a:r>
          </a:p>
          <a:p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Evidence that AI usage on the supply side may affect decision-making on the demand-side</a:t>
            </a:r>
          </a:p>
          <a:p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study this phenomenon in the early days – over time markets might adjust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10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EE20D-D10E-3F12-CBB6-FC2FC636E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22AC95-64BC-0515-94BA-4DCCDCF8543C}"/>
              </a:ext>
            </a:extLst>
          </p:cNvPr>
          <p:cNvSpPr txBox="1"/>
          <p:nvPr/>
        </p:nvSpPr>
        <p:spPr>
          <a:xfrm>
            <a:off x="483389" y="1086644"/>
            <a:ext cx="11225221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6600" dirty="0"/>
              <a:t>				Thank You!</a:t>
            </a:r>
            <a:endParaRPr lang="en-US" sz="6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9AB53-3596-2C22-9194-5F7ABFE02D5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We assess three distinct policy-relevant pipelines in the context of grading applications: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471A3D-822F-A8D9-AE4E-2532D311B788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This Paper</a:t>
            </a:r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6B47C-34EE-6ABA-8A92-D6B9779473C4}"/>
              </a:ext>
            </a:extLst>
          </p:cNvPr>
          <p:cNvSpPr txBox="1"/>
          <p:nvPr/>
        </p:nvSpPr>
        <p:spPr>
          <a:xfrm>
            <a:off x="4174957" y="2828835"/>
            <a:ext cx="346509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2"/>
            <a:r>
              <a:rPr lang="en-US" sz="2400" dirty="0"/>
              <a:t>Human-Only</a:t>
            </a:r>
          </a:p>
          <a:p>
            <a:pPr lvl="2"/>
            <a:r>
              <a:rPr lang="en-US" sz="2400" dirty="0"/>
              <a:t>AI-Assistance</a:t>
            </a:r>
          </a:p>
          <a:p>
            <a:pPr lvl="2"/>
            <a:r>
              <a:rPr lang="en-US" sz="2400" dirty="0"/>
              <a:t>Automation</a:t>
            </a:r>
          </a:p>
        </p:txBody>
      </p:sp>
    </p:spTree>
    <p:extLst>
      <p:ext uri="{BB962C8B-B14F-4D97-AF65-F5344CB8AC3E}">
        <p14:creationId xmlns:p14="http://schemas.microsoft.com/office/powerpoint/2010/main" val="65559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FD3C3-AE7E-6F27-4469-CC6EEED22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7AF4-A479-44DA-D7E5-7E015C8ED57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We assess three distinct policy-relevant pipelines in the context of grading applications: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A5D6FE-0E9C-9D26-203F-FD8CEA22A858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This Paper</a:t>
            </a:r>
            <a:endParaRPr lang="en-C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5E2DB9-83F6-AAF1-7753-256049092A19}"/>
              </a:ext>
            </a:extLst>
          </p:cNvPr>
          <p:cNvSpPr txBox="1"/>
          <p:nvPr/>
        </p:nvSpPr>
        <p:spPr>
          <a:xfrm>
            <a:off x="1768642" y="4324488"/>
            <a:ext cx="893196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pPr algn="ctr"/>
            <a:r>
              <a:rPr lang="en-US" sz="2400" b="1" dirty="0"/>
              <a:t>Automation vs. Augmentation of Humans using GenAI?</a:t>
            </a:r>
          </a:p>
          <a:p>
            <a:endParaRPr lang="en-US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F7C8F-84C2-5ECD-C442-DB23A2C1B319}"/>
              </a:ext>
            </a:extLst>
          </p:cNvPr>
          <p:cNvSpPr txBox="1"/>
          <p:nvPr/>
        </p:nvSpPr>
        <p:spPr>
          <a:xfrm>
            <a:off x="4174957" y="2828835"/>
            <a:ext cx="346509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2"/>
            <a:r>
              <a:rPr lang="en-US" sz="2400" dirty="0"/>
              <a:t>Human-Only</a:t>
            </a:r>
          </a:p>
          <a:p>
            <a:pPr lvl="2"/>
            <a:r>
              <a:rPr lang="en-US" sz="2400" dirty="0"/>
              <a:t>AI-Assistance</a:t>
            </a:r>
          </a:p>
          <a:p>
            <a:pPr lvl="2"/>
            <a:r>
              <a:rPr lang="en-US" sz="2400" dirty="0"/>
              <a:t>Automation</a:t>
            </a:r>
          </a:p>
        </p:txBody>
      </p:sp>
    </p:spTree>
    <p:extLst>
      <p:ext uri="{BB962C8B-B14F-4D97-AF65-F5344CB8AC3E}">
        <p14:creationId xmlns:p14="http://schemas.microsoft.com/office/powerpoint/2010/main" val="426907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49844-3297-E90C-D8F6-CFEA200EB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B7191-D4A1-3329-6A4E-13A318C33F9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We assess three distinct policy-relevant pipelines in the context of grading applications: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5ACB2D-8FF3-7FC8-5E15-D262A57EB891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This Paper</a:t>
            </a:r>
            <a:endParaRPr lang="en-C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845F6-CA32-69DD-3443-2982B6253935}"/>
              </a:ext>
            </a:extLst>
          </p:cNvPr>
          <p:cNvSpPr txBox="1"/>
          <p:nvPr/>
        </p:nvSpPr>
        <p:spPr>
          <a:xfrm>
            <a:off x="1768642" y="4324488"/>
            <a:ext cx="893196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pPr algn="ctr"/>
            <a:r>
              <a:rPr lang="en-US" sz="2400" b="1" dirty="0"/>
              <a:t>Automation vs. Augmentation of Humans using GenAI?</a:t>
            </a:r>
          </a:p>
          <a:p>
            <a:endParaRPr lang="en-US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47B0B-52D4-2EA5-D9FE-C497C8C0F214}"/>
              </a:ext>
            </a:extLst>
          </p:cNvPr>
          <p:cNvSpPr txBox="1"/>
          <p:nvPr/>
        </p:nvSpPr>
        <p:spPr>
          <a:xfrm>
            <a:off x="4174957" y="2828835"/>
            <a:ext cx="346509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2"/>
            <a:r>
              <a:rPr lang="en-US" sz="2400" dirty="0"/>
              <a:t>Human-Only</a:t>
            </a:r>
          </a:p>
          <a:p>
            <a:pPr lvl="2"/>
            <a:r>
              <a:rPr lang="en-US" sz="2400" dirty="0"/>
              <a:t>AI-Assistance</a:t>
            </a:r>
          </a:p>
          <a:p>
            <a:pPr lvl="2"/>
            <a:r>
              <a:rPr lang="en-US" sz="2400" dirty="0"/>
              <a:t>Automation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CF3FF-7D3C-4EC7-4773-12F0EAD4D210}"/>
              </a:ext>
            </a:extLst>
          </p:cNvPr>
          <p:cNvSpPr txBox="1"/>
          <p:nvPr/>
        </p:nvSpPr>
        <p:spPr>
          <a:xfrm>
            <a:off x="2097505" y="5189170"/>
            <a:ext cx="845954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H" sz="2400" b="1"/>
              <a:t>  </a:t>
            </a:r>
            <a:r>
              <a:rPr lang="en-US" sz="2400" b="1" dirty="0"/>
              <a:t>The first RCT to test these three pipelines using  generative AI in a real-world labor market</a:t>
            </a:r>
          </a:p>
        </p:txBody>
      </p:sp>
    </p:spTree>
    <p:extLst>
      <p:ext uri="{BB962C8B-B14F-4D97-AF65-F5344CB8AC3E}">
        <p14:creationId xmlns:p14="http://schemas.microsoft.com/office/powerpoint/2010/main" val="117934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DA877-74E0-A77C-8145-7F05009A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C9A45-C18E-E001-7277-B67E7466FF7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Automation vs. Augmentation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eg.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Acemoglu, Autor, and Johnson, 2023; Acemoglu and Restrepo, 2019; Agarwal et al., 2024; Noy and Zhang, 2023; Brynjolfsson, Li, and Raymond, 2025)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AI in Hiring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eg.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Avery, Leibbrandt, and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Vecci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2023; Li et al., 2024; Agan et al., 2023; Cowgill, 2020; Chalfin et al., 2016; Wiles,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Munyikwa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 Horton, 2025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GenAI &amp; Productivity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(Brynjolfsson, Li, and Raymond, 2025; Bubeck et al., 2023;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Dell’Acqua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2023; Noy and Zhang, 2023; Peng et al., 2023; Kumar et al., 2023)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Systematic disagreement between algorithms &amp; Humans 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Dietvorst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Simmons, and Massey, 2015; Agarwal et al., 2024; Vafa, Rambachan, and Mullainathan, 2024,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Parshakov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2025, Kim et al. 2024)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8307E4-E0CB-0013-2FAF-2C1FCD71B67A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Related Literature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3074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0EA94D-63CA-1847-1A3A-1A669510ECE2}"/>
              </a:ext>
            </a:extLst>
          </p:cNvPr>
          <p:cNvSpPr txBox="1"/>
          <p:nvPr/>
        </p:nvSpPr>
        <p:spPr>
          <a:xfrm>
            <a:off x="838200" y="1476125"/>
            <a:ext cx="10515600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/>
              <a:t>Collaborate </a:t>
            </a:r>
            <a:r>
              <a:rPr lang="en-CH" sz="2400" dirty="0"/>
              <a:t>with an education non-profit in Ghana </a:t>
            </a:r>
          </a:p>
          <a:p>
            <a:endParaRPr lang="en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2400" dirty="0"/>
              <a:t>Embed a two-month experiment into their recruitment process at the </a:t>
            </a:r>
            <a:r>
              <a:rPr lang="en-CH" sz="2400" b="1" i="1"/>
              <a:t>application evaluation</a:t>
            </a:r>
            <a:r>
              <a:rPr lang="en-US" sz="2400" b="1" i="1" dirty="0"/>
              <a:t> stage</a:t>
            </a:r>
            <a:r>
              <a:rPr lang="en-CH" sz="2400"/>
              <a:t> </a:t>
            </a:r>
            <a:r>
              <a:rPr lang="en-US" sz="2400" dirty="0"/>
              <a:t>a few weeks after GPT-4 was commercially rolled out</a:t>
            </a:r>
            <a:endParaRPr lang="en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2400" u="sng" dirty="0"/>
              <a:t>Task: </a:t>
            </a:r>
            <a:r>
              <a:rPr lang="en-CH" sz="2400"/>
              <a:t>Evaluate </a:t>
            </a:r>
            <a:r>
              <a:rPr lang="en-US" sz="2400" dirty="0"/>
              <a:t>six </a:t>
            </a:r>
            <a:r>
              <a:rPr lang="en-CH" sz="2400"/>
              <a:t>application essays</a:t>
            </a:r>
            <a:r>
              <a:rPr lang="en-US" sz="2400" dirty="0"/>
              <a:t> </a:t>
            </a:r>
            <a:r>
              <a:rPr lang="en-CH" sz="2400"/>
              <a:t>based </a:t>
            </a:r>
            <a:r>
              <a:rPr lang="en-CH" sz="2400" dirty="0"/>
              <a:t>on grading criteria provided by </a:t>
            </a:r>
            <a:r>
              <a:rPr lang="en-GB" sz="2400" dirty="0" err="1"/>
              <a:t>th</a:t>
            </a:r>
            <a:r>
              <a:rPr lang="en-CH" sz="2400"/>
              <a:t>e </a:t>
            </a:r>
            <a:r>
              <a:rPr lang="en-US" sz="2400" dirty="0"/>
              <a:t>NGO (grade 1-5)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B6C961-E8C3-D0DE-C73C-D6BC4D25706F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Context: Screening for Teachers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2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12FC5-1B40-D402-0622-266E8BF58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45210-371B-77E1-0235-C4D22D241DFA}"/>
              </a:ext>
            </a:extLst>
          </p:cNvPr>
          <p:cNvSpPr txBox="1"/>
          <p:nvPr/>
        </p:nvSpPr>
        <p:spPr>
          <a:xfrm>
            <a:off x="838200" y="1476125"/>
            <a:ext cx="10515600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/>
              <a:t>Collaborate </a:t>
            </a:r>
            <a:r>
              <a:rPr lang="en-CH" sz="2400" dirty="0"/>
              <a:t>with an education non-profit in Ghana </a:t>
            </a:r>
          </a:p>
          <a:p>
            <a:endParaRPr lang="en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2400" dirty="0"/>
              <a:t>Embed a two-month experiment into their recruitment process at the </a:t>
            </a:r>
            <a:r>
              <a:rPr lang="en-CH" sz="2400" b="1" i="1" dirty="0"/>
              <a:t>application </a:t>
            </a:r>
            <a:r>
              <a:rPr lang="en-CH" sz="2400" b="1" i="1"/>
              <a:t>evaluation</a:t>
            </a:r>
            <a:r>
              <a:rPr lang="en-CH" sz="2400"/>
              <a:t> </a:t>
            </a:r>
            <a:r>
              <a:rPr lang="en-US" sz="2400" b="1" dirty="0"/>
              <a:t>stage</a:t>
            </a:r>
            <a:r>
              <a:rPr lang="en-US" sz="2400" dirty="0"/>
              <a:t> a few weeks after GPT-4 was commercially rolled out</a:t>
            </a:r>
            <a:endParaRPr lang="en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2400" u="sng" dirty="0"/>
              <a:t>Task: </a:t>
            </a:r>
            <a:r>
              <a:rPr lang="en-CH" sz="2400"/>
              <a:t>Evaluate </a:t>
            </a:r>
            <a:r>
              <a:rPr lang="en-US" sz="2400" dirty="0"/>
              <a:t>six </a:t>
            </a:r>
            <a:r>
              <a:rPr lang="en-CH" sz="2400"/>
              <a:t>application essays</a:t>
            </a:r>
            <a:r>
              <a:rPr lang="en-US" sz="2400" dirty="0"/>
              <a:t> </a:t>
            </a:r>
            <a:r>
              <a:rPr lang="en-CH" sz="2400"/>
              <a:t>based </a:t>
            </a:r>
            <a:r>
              <a:rPr lang="en-CH" sz="2400" dirty="0"/>
              <a:t>on grading criteria provided by </a:t>
            </a:r>
            <a:r>
              <a:rPr lang="en-GB" sz="2400" dirty="0" err="1"/>
              <a:t>th</a:t>
            </a:r>
            <a:r>
              <a:rPr lang="en-CH" sz="2400"/>
              <a:t>e </a:t>
            </a:r>
            <a:r>
              <a:rPr lang="en-US" sz="2400" dirty="0"/>
              <a:t>NGO (grade 1-5)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Why this context?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Adoption of AI technologies is widespread in hiring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GenAI might handle the complex task </a:t>
            </a:r>
            <a:r>
              <a:rPr lang="en-CH" sz="2400"/>
              <a:t>better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GenAI</a:t>
            </a:r>
            <a:r>
              <a:rPr lang="en-CH" sz="2400"/>
              <a:t> does not </a:t>
            </a:r>
            <a:r>
              <a:rPr lang="en-US" sz="2400" dirty="0"/>
              <a:t>get tired or </a:t>
            </a:r>
            <a:r>
              <a:rPr lang="en-CH" sz="2400"/>
              <a:t>care about weak incentives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H" sz="2400"/>
              <a:t>A task where </a:t>
            </a:r>
            <a:r>
              <a:rPr lang="en-CH" sz="2400" b="1"/>
              <a:t>“human touch” </a:t>
            </a:r>
            <a:r>
              <a:rPr lang="en-CH" sz="2400"/>
              <a:t>and tacit knowledge may be important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9F40B7-D078-95FB-7325-6F00E2A692E7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Context: Screening for Teachers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88935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33B1EEC-BA5B-E04E-91D7-29DCF7DCC38A}">
  <we:reference id="e765dd0b-6697-44aa-9025-1ce65686c598" version="3.7.0.0" store="EXCatalog" storeType="EXCatalog"/>
  <we:alternateReferences>
    <we:reference id="WA104380519" version="3.7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DD86A15401E4288745D6D9DD1325C" ma:contentTypeVersion="26" ma:contentTypeDescription="Create a new document." ma:contentTypeScope="" ma:versionID="2a9fe25e618ca91421a60aed64dbc676">
  <xsd:schema xmlns:xsd="http://www.w3.org/2001/XMLSchema" xmlns:xs="http://www.w3.org/2001/XMLSchema" xmlns:p="http://schemas.microsoft.com/office/2006/metadata/properties" xmlns:ns1="http://schemas.microsoft.com/sharepoint/v3" xmlns:ns2="80c0be88-99e0-47c6-bb60-bfaf2d3704c6" xmlns:ns3="6c6d5812-0bec-4b46-bae5-7791aeb1cbc5" xmlns:ns4="3e02667f-0271-471b-bd6e-11a2e16def1d" targetNamespace="http://schemas.microsoft.com/office/2006/metadata/properties" ma:root="true" ma:fieldsID="496064e89d43b0cb84d67f59dd567023" ns1:_="" ns2:_="" ns3:_="" ns4:_="">
    <xsd:import namespace="http://schemas.microsoft.com/sharepoint/v3"/>
    <xsd:import namespace="80c0be88-99e0-47c6-bb60-bfaf2d3704c6"/>
    <xsd:import namespace="6c6d5812-0bec-4b46-bae5-7791aeb1cbc5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Text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Updatedby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EventOrder" minOccurs="0"/>
                <xsd:element ref="ns2:EventOrderNumber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0be88-99e0-47c6-bb60-bfaf2d370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Text" ma:index="17" nillable="true" ma:displayName="Text" ma:default="Text test" ma:description="Text" ma:format="Dropdown" ma:internalName="Text">
      <xsd:simpleType>
        <xsd:restriction base="dms:Text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pdatedby" ma:index="21" nillable="true" ma:displayName="Updated by" ma:format="Dropdown" ma:list="UserInfo" ma:SharePointGroup="0" ma:internalName="Upd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EventOrder" ma:index="27" nillable="true" ma:displayName="Event Order" ma:decimals="1" ma:default="1" ma:format="Dropdown" ma:internalName="EventOrder" ma:percentage="FALSE">
      <xsd:simpleType>
        <xsd:restriction base="dms:Number"/>
      </xsd:simpleType>
    </xsd:element>
    <xsd:element name="EventOrderNumber" ma:index="28" nillable="true" ma:displayName="Event Order Number" ma:description="1" ma:format="Dropdown" ma:internalName="EventOrderNumber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  <xsd:element name="Number" ma:index="33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d5812-0bec-4b46-bae5-7791aeb1c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eaa05e3d-6722-4ba5-884e-ffd7a2228bd4}" ma:internalName="TaxCatchAll" ma:showField="CatchAllData" ma:web="6c6d5812-0bec-4b46-bae5-7791aeb1c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xt xmlns="80c0be88-99e0-47c6-bb60-bfaf2d3704c6">Text test</Text>
    <EventOrder xmlns="80c0be88-99e0-47c6-bb60-bfaf2d3704c6">1</EventOrder>
    <_ip_UnifiedCompliancePolicyUIAction xmlns="http://schemas.microsoft.com/sharepoint/v3" xsi:nil="true"/>
    <lcf76f155ced4ddcb4097134ff3c332f xmlns="80c0be88-99e0-47c6-bb60-bfaf2d3704c6">
      <Terms xmlns="http://schemas.microsoft.com/office/infopath/2007/PartnerControls"/>
    </lcf76f155ced4ddcb4097134ff3c332f>
    <Updatedby xmlns="80c0be88-99e0-47c6-bb60-bfaf2d3704c6">
      <UserInfo>
        <DisplayName/>
        <AccountId xsi:nil="true"/>
        <AccountType/>
      </UserInfo>
    </Updatedby>
    <_ip_UnifiedCompliancePolicyProperties xmlns="http://schemas.microsoft.com/sharepoint/v3" xsi:nil="true"/>
    <TaxCatchAll xmlns="3e02667f-0271-471b-bd6e-11a2e16def1d" xsi:nil="true"/>
    <Number xmlns="80c0be88-99e0-47c6-bb60-bfaf2d3704c6" xsi:nil="true"/>
    <EventOrderNumber xmlns="80c0be88-99e0-47c6-bb60-bfaf2d3704c6" xsi:nil="true"/>
  </documentManagement>
</p:properties>
</file>

<file path=customXml/itemProps1.xml><?xml version="1.0" encoding="utf-8"?>
<ds:datastoreItem xmlns:ds="http://schemas.openxmlformats.org/officeDocument/2006/customXml" ds:itemID="{5F429F5D-C910-455E-8429-017443C97964}"/>
</file>

<file path=customXml/itemProps2.xml><?xml version="1.0" encoding="utf-8"?>
<ds:datastoreItem xmlns:ds="http://schemas.openxmlformats.org/officeDocument/2006/customXml" ds:itemID="{133A30E6-E920-4746-BAE6-94F453412AC1}"/>
</file>

<file path=customXml/itemProps3.xml><?xml version="1.0" encoding="utf-8"?>
<ds:datastoreItem xmlns:ds="http://schemas.openxmlformats.org/officeDocument/2006/customXml" ds:itemID="{978778FD-BBC4-4640-B60F-471583FB2CFD}"/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971</Words>
  <Application>Microsoft Macintosh PowerPoint</Application>
  <PresentationFormat>Widescreen</PresentationFormat>
  <Paragraphs>142</Paragraphs>
  <Slides>36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Aptos Display</vt:lpstr>
      <vt:lpstr>Arial</vt:lpstr>
      <vt:lpstr>LM Roman 10</vt:lpstr>
      <vt:lpstr>Wingdings</vt:lpstr>
      <vt:lpstr>Office Theme</vt:lpstr>
      <vt:lpstr>Automation Using Generative AI? Evidence from a Teacher Hiring Pipeline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Preview of Main Results</vt:lpstr>
      <vt:lpstr>Preview of Main Results</vt:lpstr>
      <vt:lpstr>Preview of Main Results</vt:lpstr>
      <vt:lpstr>Preview of Main Results</vt:lpstr>
      <vt:lpstr>Preview of Main Results</vt:lpstr>
      <vt:lpstr>Design</vt:lpstr>
      <vt:lpstr>Design</vt:lpstr>
      <vt:lpstr>Design: Grading</vt:lpstr>
      <vt:lpstr>AI Design</vt:lpstr>
      <vt:lpstr>AI Design</vt:lpstr>
      <vt:lpstr>Descriptive Results  Grading</vt:lpstr>
      <vt:lpstr>Agreement Rates: human grades vs. AI grades</vt:lpstr>
      <vt:lpstr>Agreement Rates: human vs. human grades</vt:lpstr>
      <vt:lpstr>Main Results: The Policy Pipelines  </vt:lpstr>
      <vt:lpstr>Effects on Grading</vt:lpstr>
      <vt:lpstr>Effects on Downstream Outcomes</vt:lpstr>
      <vt:lpstr>Effects on Downstream Hiring Outcomes</vt:lpstr>
      <vt:lpstr>Mechanisms</vt:lpstr>
      <vt:lpstr>Mechanisms</vt:lpstr>
      <vt:lpstr>Mechanisms</vt:lpstr>
      <vt:lpstr>Mechanisms</vt:lpstr>
      <vt:lpstr>Mechanisms</vt:lpstr>
      <vt:lpstr>Mechanisms</vt:lpstr>
      <vt:lpstr>Mechanisms</vt:lpstr>
      <vt:lpstr>Mechanisms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Ursa Krenk</dc:creator>
  <cp:lastModifiedBy>Ursa Krenk</cp:lastModifiedBy>
  <cp:revision>28</cp:revision>
  <dcterms:created xsi:type="dcterms:W3CDTF">2025-09-15T15:24:08Z</dcterms:created>
  <dcterms:modified xsi:type="dcterms:W3CDTF">2025-09-29T12:09:38Z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0x0101005E2DD86A15401E4288745D6D9DD1325C</vt:lpwstr>
  </property>
  <property fmtid="{D5CDD505-2E9C-101B-9397-08002B2CF9AE}" pid="3" name="MediaServiceImageTags">
    <vt:lpwstr/>
  </property>
</Properties>
</file>