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28"/>
  </p:notesMasterIdLst>
  <p:sldIdLst>
    <p:sldId id="322" r:id="rId5"/>
    <p:sldId id="2145705018" r:id="rId6"/>
    <p:sldId id="2145705023" r:id="rId7"/>
    <p:sldId id="2145704846" r:id="rId8"/>
    <p:sldId id="2145705024" r:id="rId9"/>
    <p:sldId id="2145704855" r:id="rId10"/>
    <p:sldId id="2145704889" r:id="rId11"/>
    <p:sldId id="2145704945" r:id="rId12"/>
    <p:sldId id="2145704954" r:id="rId13"/>
    <p:sldId id="2145705011" r:id="rId14"/>
    <p:sldId id="2145704958" r:id="rId15"/>
    <p:sldId id="2145704959" r:id="rId16"/>
    <p:sldId id="2145704956" r:id="rId17"/>
    <p:sldId id="2145705012" r:id="rId18"/>
    <p:sldId id="2145704961" r:id="rId19"/>
    <p:sldId id="2145705013" r:id="rId20"/>
    <p:sldId id="2145704963" r:id="rId21"/>
    <p:sldId id="2145704964" r:id="rId22"/>
    <p:sldId id="2145705021" r:id="rId23"/>
    <p:sldId id="2145705008" r:id="rId24"/>
    <p:sldId id="2145704965" r:id="rId25"/>
    <p:sldId id="2145705010" r:id="rId26"/>
    <p:sldId id="2145705025" r:id="rId27"/>
  </p:sldIdLst>
  <p:sldSz cx="12192000" cy="6858000"/>
  <p:notesSz cx="6980238" cy="9144000"/>
  <p:embeddedFontLst>
    <p:embeddedFont>
      <p:font typeface="Montserrat" pitchFamily="2" charset="0"/>
      <p:regular r:id="rId29"/>
      <p:bold r:id="rId30"/>
      <p:italic r:id="rId31"/>
      <p:boldItalic r:id="rId32"/>
    </p:embeddedFont>
    <p:embeddedFont>
      <p:font typeface="Montserrat Black" pitchFamily="2" charset="0"/>
      <p:bold r:id="rId33"/>
      <p:italic r:id="rId34"/>
      <p:boldItalic r:id="rId35"/>
    </p:embeddedFont>
    <p:embeddedFont>
      <p:font typeface="Montserrat SemiBold" pitchFamily="2" charset="0"/>
      <p:regular r:id="rId36"/>
      <p:bold r:id="rId37"/>
      <p:italic r:id="rId38"/>
      <p:boldItalic r:id="rId39"/>
    </p:embeddedFont>
    <p:embeddedFont>
      <p:font typeface="Open Sans" pitchFamily="2" charset="0"/>
      <p:regular r:id="rId40"/>
      <p:bold r:id="rId41"/>
      <p:italic r:id="rId42"/>
      <p:boldItalic r:id="rId43"/>
    </p:embeddedFont>
    <p:embeddedFont>
      <p:font typeface="Open Sans Light" pitchFamily="2" charset="0"/>
      <p:regular r:id="rId44"/>
      <p:bold r:id="rId45"/>
      <p:italic r:id="rId46"/>
      <p:bold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93" roundtripDataSignature="AMtx7mgkaIJ9aIwsa0TShdyWt0VylDq0Pg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C01A602-89B3-70B7-23A3-C7270455F92C}" name="PEDRO ROVERI SCATIMBURGO" initials="PS" userId="S::c367627_fgv.edu.br#ext#@idbg.onmicrosoft.com::58d09877-0c06-475a-953a-785139a1890b" providerId="AD"/>
  <p188:author id="{3D76CA17-2F3F-3A5A-9C05-37EA4391552A}" name="Santos Do Nascimento Seddon Danielle" initials="DS" userId="S::DANIELLES@iadb.org::6f27c532-30a9-45d8-801a-c822b15733a3" providerId="AD"/>
  <p188:author id="{A0899D1B-07C6-24D9-2719-088D7C0A61B4}" name="Sazatornil Maria Sol" initials="" userId="S::MSAZATORNIL@IADB.ORG::81ac8ced-63c1-449c-90be-d7875df96242" providerId="AD"/>
  <p188:author id="{EF79EA23-0EBA-2A67-79BA-8EF908C6F564}" name="Del Toro Mijares Ana Teresa" initials="" userId="S::ANADE@IADB.ORG::ad08639a-0f3e-4087-ae62-3a49fcddb8b1" providerId="AD"/>
  <p188:author id="{35423546-96C6-8AB1-B022-19B893002381}" name="Pedro Scatimburgo" initials="PS" userId="90ce31257fed61c1" providerId="Windows Live"/>
  <p188:author id="{0CA32668-30AC-03A6-1582-CF8C826EE543}" name="Del Toro Mijares Ana Teresa" initials="DT" userId="S::anade@iadb.org::ad08639a-0f3e-4087-ae62-3a49fcddb8b1" providerId="AD"/>
  <p188:author id="{7BCA6481-8634-B64F-FC60-18D4D6F231A1}" name="Del Toro Mijares Ana Teresa" initials="" userId="S::ANADE@iadb.org::ad08639a-0f3e-4087-ae62-3a49fcddb8b1" providerId="AD"/>
  <p188:author id="{0AF3B897-F974-171F-4C13-F38C14CC6716}" name="Vinacur, Tamara Leonor" initials="TV" userId="S::TVINACUR@iadb.org::ba2e86ff-aac7-4588-8194-d3cb35b01c02" providerId="AD"/>
  <p188:author id="{87B87FD5-059C-AD60-85A2-5157B4050825}" name="Elacqua, Gregory Michael" initials="GE" userId="S::gregorye@iadb.org::6c4732c9-7ec7-475c-9a97-d61eb122eb6a" providerId="AD"/>
  <p188:author id="{C0DED7D9-0383-8BCC-805A-EAC8C7CAE3A4}" name="mariasolsazatornil" initials="ma" userId="S::mariasolsazatornil_gmail.com#ext#@idbg.onmicrosoft.com::703b5645-a280-438c-afd2-8995ed377083" providerId="AD"/>
  <p188:author id="{E78C4DF2-F271-52FB-817D-9619B2BDE712}" name="Santos Do Nascimento Seddon Danielle" initials="SD" userId="S::danielles@iadb.org::6f27c532-30a9-45d8-801a-c822b15733a3" providerId="AD"/>
  <p188:author id="{339975FF-FB6D-B235-5690-37FA4C6EFACD}" name="Macarena Kutscher" initials="MK" userId="S::macarenak@iadb.org::bcbc1e0c-44c5-4026-a28d-833749c7ff6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regory Elacqua" initials="" lastIdx="7" clrIdx="0"/>
  <p:cmAuthor id="1" name="Pedro Scatimburgo" initials="" lastIdx="12" clrIdx="1"/>
  <p:cmAuthor id="2" name="Danielle Nascimento" initials="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DE"/>
    <a:srgbClr val="144D74"/>
    <a:srgbClr val="F0EFEF"/>
    <a:srgbClr val="F1E2D3"/>
    <a:srgbClr val="D7AB7F"/>
    <a:srgbClr val="F7EEE5"/>
    <a:srgbClr val="E8E8E8"/>
    <a:srgbClr val="FFD9CD"/>
    <a:srgbClr val="5DD18C"/>
    <a:srgbClr val="B0D2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9688252-6B66-4D22-9888-16369EEE7B2F}">
  <a:tblStyle styleId="{D9688252-6B66-4D22-9888-16369EEE7B2F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5A235F8-3452-4C72-BF10-BCAAE9162FF7}" styleName="Table_1">
    <a:wholeTbl>
      <a:tcTxStyle b="off" i="off">
        <a:font>
          <a:latin typeface="Open Sans Light"/>
          <a:ea typeface="Open Sans Light"/>
          <a:cs typeface="Open Sans Ligh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8EB"/>
          </a:solidFill>
        </a:fill>
      </a:tcStyle>
    </a:wholeTbl>
    <a:band1H>
      <a:tcTxStyle b="off" i="off"/>
      <a:tcStyle>
        <a:tcBdr/>
        <a:fill>
          <a:solidFill>
            <a:srgbClr val="CACFD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FD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Open Sans Light"/>
          <a:ea typeface="Open Sans Light"/>
          <a:cs typeface="Open Sans Ligh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115" autoAdjust="0"/>
  </p:normalViewPr>
  <p:slideViewPr>
    <p:cSldViewPr snapToGrid="0">
      <p:cViewPr varScale="1">
        <p:scale>
          <a:sx n="110" d="100"/>
          <a:sy n="110" d="100"/>
        </p:scale>
        <p:origin x="22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9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.fntdata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1.xml"/><Relationship Id="rId9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94" Type="http://schemas.openxmlformats.org/officeDocument/2006/relationships/commentAuthors" Target="commentAuthors.xml"/><Relationship Id="rId9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100" Type="http://schemas.microsoft.com/office/2018/10/relationships/authors" Target="authors.xml"/><Relationship Id="rId8" Type="http://schemas.openxmlformats.org/officeDocument/2006/relationships/slide" Target="slides/slide4.xml"/><Relationship Id="rId93" Type="http://customschemas.google.com/relationships/presentationmetadata" Target="metadata"/><Relationship Id="rId98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6.xml"/><Relationship Id="rId41" Type="http://schemas.openxmlformats.org/officeDocument/2006/relationships/font" Target="fonts/font13.fntdata"/><Relationship Id="rId9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acqua, Gregory Michael" userId="6c4732c9-7ec7-475c-9a97-d61eb122eb6a" providerId="ADAL" clId="{8F4267B5-E704-4788-B551-831D4A501770}"/>
    <pc:docChg chg="custSel delSld modSld sldOrd">
      <pc:chgData name="Elacqua, Gregory Michael" userId="6c4732c9-7ec7-475c-9a97-d61eb122eb6a" providerId="ADAL" clId="{8F4267B5-E704-4788-B551-831D4A501770}" dt="2025-09-28T20:27:01.751" v="111" actId="1076"/>
      <pc:docMkLst>
        <pc:docMk/>
      </pc:docMkLst>
      <pc:sldChg chg="modSp modNotesTx">
        <pc:chgData name="Elacqua, Gregory Michael" userId="6c4732c9-7ec7-475c-9a97-d61eb122eb6a" providerId="ADAL" clId="{8F4267B5-E704-4788-B551-831D4A501770}" dt="2025-09-28T20:20:43.562" v="29" actId="20577"/>
        <pc:sldMkLst>
          <pc:docMk/>
          <pc:sldMk cId="571215936" sldId="2145704846"/>
        </pc:sldMkLst>
        <pc:spChg chg="mod">
          <ac:chgData name="Elacqua, Gregory Michael" userId="6c4732c9-7ec7-475c-9a97-d61eb122eb6a" providerId="ADAL" clId="{8F4267B5-E704-4788-B551-831D4A501770}" dt="2025-09-28T20:20:43.562" v="29" actId="20577"/>
          <ac:spMkLst>
            <pc:docMk/>
            <pc:sldMk cId="571215936" sldId="2145704846"/>
            <ac:spMk id="17" creationId="{63373EAF-AA3A-9AB6-BE25-4AB3400DF855}"/>
          </ac:spMkLst>
        </pc:spChg>
      </pc:sldChg>
      <pc:sldChg chg="modNotesTx">
        <pc:chgData name="Elacqua, Gregory Michael" userId="6c4732c9-7ec7-475c-9a97-d61eb122eb6a" providerId="ADAL" clId="{8F4267B5-E704-4788-B551-831D4A501770}" dt="2025-09-26T15:31:12.502" v="6" actId="20577"/>
        <pc:sldMkLst>
          <pc:docMk/>
          <pc:sldMk cId="136089078" sldId="2145704855"/>
        </pc:sldMkLst>
      </pc:sldChg>
      <pc:sldChg chg="del">
        <pc:chgData name="Elacqua, Gregory Michael" userId="6c4732c9-7ec7-475c-9a97-d61eb122eb6a" providerId="ADAL" clId="{8F4267B5-E704-4788-B551-831D4A501770}" dt="2025-09-26T15:30:42.203" v="0" actId="47"/>
        <pc:sldMkLst>
          <pc:docMk/>
          <pc:sldMk cId="1716337175" sldId="2145704884"/>
        </pc:sldMkLst>
      </pc:sldChg>
      <pc:sldChg chg="modSp modNotesTx">
        <pc:chgData name="Elacqua, Gregory Michael" userId="6c4732c9-7ec7-475c-9a97-d61eb122eb6a" providerId="ADAL" clId="{8F4267B5-E704-4788-B551-831D4A501770}" dt="2025-09-28T20:21:29.716" v="38" actId="20577"/>
        <pc:sldMkLst>
          <pc:docMk/>
          <pc:sldMk cId="1757065152" sldId="2145704889"/>
        </pc:sldMkLst>
        <pc:spChg chg="mod">
          <ac:chgData name="Elacqua, Gregory Michael" userId="6c4732c9-7ec7-475c-9a97-d61eb122eb6a" providerId="ADAL" clId="{8F4267B5-E704-4788-B551-831D4A501770}" dt="2025-09-28T20:21:29.716" v="38" actId="20577"/>
          <ac:spMkLst>
            <pc:docMk/>
            <pc:sldMk cId="1757065152" sldId="2145704889"/>
            <ac:spMk id="3" creationId="{D5D90B75-D46C-729A-56AE-7A4672996E0D}"/>
          </ac:spMkLst>
        </pc:spChg>
      </pc:sldChg>
      <pc:sldChg chg="modNotesTx">
        <pc:chgData name="Elacqua, Gregory Michael" userId="6c4732c9-7ec7-475c-9a97-d61eb122eb6a" providerId="ADAL" clId="{8F4267B5-E704-4788-B551-831D4A501770}" dt="2025-09-26T15:31:19.641" v="8" actId="20577"/>
        <pc:sldMkLst>
          <pc:docMk/>
          <pc:sldMk cId="2044182066" sldId="2145704945"/>
        </pc:sldMkLst>
      </pc:sldChg>
      <pc:sldChg chg="modNotesTx">
        <pc:chgData name="Elacqua, Gregory Michael" userId="6c4732c9-7ec7-475c-9a97-d61eb122eb6a" providerId="ADAL" clId="{8F4267B5-E704-4788-B551-831D4A501770}" dt="2025-09-26T15:31:25.106" v="9" actId="20577"/>
        <pc:sldMkLst>
          <pc:docMk/>
          <pc:sldMk cId="2067244374" sldId="2145704954"/>
        </pc:sldMkLst>
      </pc:sldChg>
      <pc:sldChg chg="modNotesTx">
        <pc:chgData name="Elacqua, Gregory Michael" userId="6c4732c9-7ec7-475c-9a97-d61eb122eb6a" providerId="ADAL" clId="{8F4267B5-E704-4788-B551-831D4A501770}" dt="2025-09-26T15:31:46.046" v="13" actId="20577"/>
        <pc:sldMkLst>
          <pc:docMk/>
          <pc:sldMk cId="265144259" sldId="2145704956"/>
        </pc:sldMkLst>
      </pc:sldChg>
      <pc:sldChg chg="modAnim modNotesTx">
        <pc:chgData name="Elacqua, Gregory Michael" userId="6c4732c9-7ec7-475c-9a97-d61eb122eb6a" providerId="ADAL" clId="{8F4267B5-E704-4788-B551-831D4A501770}" dt="2025-09-28T20:24:33.515" v="71"/>
        <pc:sldMkLst>
          <pc:docMk/>
          <pc:sldMk cId="1951638104" sldId="2145704958"/>
        </pc:sldMkLst>
      </pc:sldChg>
      <pc:sldChg chg="modNotesTx">
        <pc:chgData name="Elacqua, Gregory Michael" userId="6c4732c9-7ec7-475c-9a97-d61eb122eb6a" providerId="ADAL" clId="{8F4267B5-E704-4788-B551-831D4A501770}" dt="2025-09-26T15:31:41.920" v="12" actId="20577"/>
        <pc:sldMkLst>
          <pc:docMk/>
          <pc:sldMk cId="1266307758" sldId="2145704959"/>
        </pc:sldMkLst>
      </pc:sldChg>
      <pc:sldChg chg="modNotesTx">
        <pc:chgData name="Elacqua, Gregory Michael" userId="6c4732c9-7ec7-475c-9a97-d61eb122eb6a" providerId="ADAL" clId="{8F4267B5-E704-4788-B551-831D4A501770}" dt="2025-09-26T15:32:01.698" v="16" actId="20577"/>
        <pc:sldMkLst>
          <pc:docMk/>
          <pc:sldMk cId="1888446073" sldId="2145704963"/>
        </pc:sldMkLst>
      </pc:sldChg>
      <pc:sldChg chg="modNotesTx">
        <pc:chgData name="Elacqua, Gregory Michael" userId="6c4732c9-7ec7-475c-9a97-d61eb122eb6a" providerId="ADAL" clId="{8F4267B5-E704-4788-B551-831D4A501770}" dt="2025-09-26T15:32:04.882" v="17" actId="20577"/>
        <pc:sldMkLst>
          <pc:docMk/>
          <pc:sldMk cId="2231746203" sldId="2145704964"/>
        </pc:sldMkLst>
      </pc:sldChg>
      <pc:sldChg chg="modNotesTx">
        <pc:chgData name="Elacqua, Gregory Michael" userId="6c4732c9-7ec7-475c-9a97-d61eb122eb6a" providerId="ADAL" clId="{8F4267B5-E704-4788-B551-831D4A501770}" dt="2025-09-26T15:32:27.828" v="19" actId="20577"/>
        <pc:sldMkLst>
          <pc:docMk/>
          <pc:sldMk cId="295580457" sldId="2145704965"/>
        </pc:sldMkLst>
      </pc:sldChg>
      <pc:sldChg chg="del">
        <pc:chgData name="Elacqua, Gregory Michael" userId="6c4732c9-7ec7-475c-9a97-d61eb122eb6a" providerId="ADAL" clId="{8F4267B5-E704-4788-B551-831D4A501770}" dt="2025-09-27T20:23:55.755" v="23" actId="47"/>
        <pc:sldMkLst>
          <pc:docMk/>
          <pc:sldMk cId="1532692107" sldId="2145704972"/>
        </pc:sldMkLst>
      </pc:sldChg>
      <pc:sldChg chg="del modNotesTx">
        <pc:chgData name="Elacqua, Gregory Michael" userId="6c4732c9-7ec7-475c-9a97-d61eb122eb6a" providerId="ADAL" clId="{8F4267B5-E704-4788-B551-831D4A501770}" dt="2025-09-28T20:20:23.064" v="24" actId="47"/>
        <pc:sldMkLst>
          <pc:docMk/>
          <pc:sldMk cId="1566813937" sldId="2145704983"/>
        </pc:sldMkLst>
      </pc:sldChg>
      <pc:sldChg chg="ord">
        <pc:chgData name="Elacqua, Gregory Michael" userId="6c4732c9-7ec7-475c-9a97-d61eb122eb6a" providerId="ADAL" clId="{8F4267B5-E704-4788-B551-831D4A501770}" dt="2025-09-27T20:23:52.375" v="22"/>
        <pc:sldMkLst>
          <pc:docMk/>
          <pc:sldMk cId="56048022" sldId="2145705008"/>
        </pc:sldMkLst>
      </pc:sldChg>
      <pc:sldChg chg="modNotesTx">
        <pc:chgData name="Elacqua, Gregory Michael" userId="6c4732c9-7ec7-475c-9a97-d61eb122eb6a" providerId="ADAL" clId="{8F4267B5-E704-4788-B551-831D4A501770}" dt="2025-09-26T15:32:34.426" v="20" actId="20577"/>
        <pc:sldMkLst>
          <pc:docMk/>
          <pc:sldMk cId="3476739684" sldId="2145705010"/>
        </pc:sldMkLst>
      </pc:sldChg>
      <pc:sldChg chg="modSp modNotesTx">
        <pc:chgData name="Elacqua, Gregory Michael" userId="6c4732c9-7ec7-475c-9a97-d61eb122eb6a" providerId="ADAL" clId="{8F4267B5-E704-4788-B551-831D4A501770}" dt="2025-09-28T20:23:06.475" v="68" actId="20577"/>
        <pc:sldMkLst>
          <pc:docMk/>
          <pc:sldMk cId="2862992609" sldId="2145705011"/>
        </pc:sldMkLst>
        <pc:spChg chg="mod">
          <ac:chgData name="Elacqua, Gregory Michael" userId="6c4732c9-7ec7-475c-9a97-d61eb122eb6a" providerId="ADAL" clId="{8F4267B5-E704-4788-B551-831D4A501770}" dt="2025-09-28T20:22:03.965" v="47" actId="20577"/>
          <ac:spMkLst>
            <pc:docMk/>
            <pc:sldMk cId="2862992609" sldId="2145705011"/>
            <ac:spMk id="12" creationId="{AAC50136-B97E-22E7-4EA5-4FA06696FCBD}"/>
          </ac:spMkLst>
        </pc:spChg>
        <pc:spChg chg="mod">
          <ac:chgData name="Elacqua, Gregory Michael" userId="6c4732c9-7ec7-475c-9a97-d61eb122eb6a" providerId="ADAL" clId="{8F4267B5-E704-4788-B551-831D4A501770}" dt="2025-09-28T20:22:35.036" v="50" actId="20577"/>
          <ac:spMkLst>
            <pc:docMk/>
            <pc:sldMk cId="2862992609" sldId="2145705011"/>
            <ac:spMk id="16" creationId="{74EBF224-A2AA-82DA-69AF-2E0684C09ECE}"/>
          </ac:spMkLst>
        </pc:spChg>
        <pc:spChg chg="mod">
          <ac:chgData name="Elacqua, Gregory Michael" userId="6c4732c9-7ec7-475c-9a97-d61eb122eb6a" providerId="ADAL" clId="{8F4267B5-E704-4788-B551-831D4A501770}" dt="2025-09-28T20:22:45.712" v="57" actId="20577"/>
          <ac:spMkLst>
            <pc:docMk/>
            <pc:sldMk cId="2862992609" sldId="2145705011"/>
            <ac:spMk id="19" creationId="{B229D4B6-DFAF-2060-23B3-D662A1CDB4A2}"/>
          </ac:spMkLst>
        </pc:spChg>
        <pc:spChg chg="mod">
          <ac:chgData name="Elacqua, Gregory Michael" userId="6c4732c9-7ec7-475c-9a97-d61eb122eb6a" providerId="ADAL" clId="{8F4267B5-E704-4788-B551-831D4A501770}" dt="2025-09-28T20:23:06.475" v="68" actId="20577"/>
          <ac:spMkLst>
            <pc:docMk/>
            <pc:sldMk cId="2862992609" sldId="2145705011"/>
            <ac:spMk id="23" creationId="{90117016-406A-CC13-E760-7D16C16B78FC}"/>
          </ac:spMkLst>
        </pc:spChg>
        <pc:cxnChg chg="mod">
          <ac:chgData name="Elacqua, Gregory Michael" userId="6c4732c9-7ec7-475c-9a97-d61eb122eb6a" providerId="ADAL" clId="{8F4267B5-E704-4788-B551-831D4A501770}" dt="2025-09-28T20:22:34.100" v="48" actId="20577"/>
          <ac:cxnSpMkLst>
            <pc:docMk/>
            <pc:sldMk cId="2862992609" sldId="2145705011"/>
            <ac:cxnSpMk id="26" creationId="{739D832B-EE37-005A-39DB-4B4ABE18CF16}"/>
          </ac:cxnSpMkLst>
        </pc:cxnChg>
        <pc:cxnChg chg="mod">
          <ac:chgData name="Elacqua, Gregory Michael" userId="6c4732c9-7ec7-475c-9a97-d61eb122eb6a" providerId="ADAL" clId="{8F4267B5-E704-4788-B551-831D4A501770}" dt="2025-09-28T20:22:43.403" v="52" actId="20577"/>
          <ac:cxnSpMkLst>
            <pc:docMk/>
            <pc:sldMk cId="2862992609" sldId="2145705011"/>
            <ac:cxnSpMk id="27" creationId="{D474F920-FBF3-2798-D8EC-73AF23F6E166}"/>
          </ac:cxnSpMkLst>
        </pc:cxnChg>
        <pc:cxnChg chg="mod">
          <ac:chgData name="Elacqua, Gregory Michael" userId="6c4732c9-7ec7-475c-9a97-d61eb122eb6a" providerId="ADAL" clId="{8F4267B5-E704-4788-B551-831D4A501770}" dt="2025-09-28T20:23:02.888" v="60" actId="20577"/>
          <ac:cxnSpMkLst>
            <pc:docMk/>
            <pc:sldMk cId="2862992609" sldId="2145705011"/>
            <ac:cxnSpMk id="45" creationId="{25B68E25-EAB0-16FE-B90D-A6546ED67EA4}"/>
          </ac:cxnSpMkLst>
        </pc:cxnChg>
      </pc:sldChg>
      <pc:sldChg chg="modNotesTx">
        <pc:chgData name="Elacqua, Gregory Michael" userId="6c4732c9-7ec7-475c-9a97-d61eb122eb6a" providerId="ADAL" clId="{8F4267B5-E704-4788-B551-831D4A501770}" dt="2025-09-26T15:31:49.177" v="14" actId="20577"/>
        <pc:sldMkLst>
          <pc:docMk/>
          <pc:sldMk cId="2596776352" sldId="2145705012"/>
        </pc:sldMkLst>
      </pc:sldChg>
      <pc:sldChg chg="modNotesTx">
        <pc:chgData name="Elacqua, Gregory Michael" userId="6c4732c9-7ec7-475c-9a97-d61eb122eb6a" providerId="ADAL" clId="{8F4267B5-E704-4788-B551-831D4A501770}" dt="2025-09-26T15:31:57.737" v="15" actId="20577"/>
        <pc:sldMkLst>
          <pc:docMk/>
          <pc:sldMk cId="2078443899" sldId="2145705013"/>
        </pc:sldMkLst>
      </pc:sldChg>
      <pc:sldChg chg="modNotesTx">
        <pc:chgData name="Elacqua, Gregory Michael" userId="6c4732c9-7ec7-475c-9a97-d61eb122eb6a" providerId="ADAL" clId="{8F4267B5-E704-4788-B551-831D4A501770}" dt="2025-09-26T15:30:59.748" v="2" actId="20577"/>
        <pc:sldMkLst>
          <pc:docMk/>
          <pc:sldMk cId="755136651" sldId="2145705018"/>
        </pc:sldMkLst>
      </pc:sldChg>
      <pc:sldChg chg="delSp modSp mod modNotesTx">
        <pc:chgData name="Elacqua, Gregory Michael" userId="6c4732c9-7ec7-475c-9a97-d61eb122eb6a" providerId="ADAL" clId="{8F4267B5-E704-4788-B551-831D4A501770}" dt="2025-09-28T20:27:01.751" v="111" actId="1076"/>
        <pc:sldMkLst>
          <pc:docMk/>
          <pc:sldMk cId="3222528384" sldId="2145705021"/>
        </pc:sldMkLst>
        <pc:spChg chg="mod">
          <ac:chgData name="Elacqua, Gregory Michael" userId="6c4732c9-7ec7-475c-9a97-d61eb122eb6a" providerId="ADAL" clId="{8F4267B5-E704-4788-B551-831D4A501770}" dt="2025-09-28T20:26:36.461" v="104" actId="20577"/>
          <ac:spMkLst>
            <pc:docMk/>
            <pc:sldMk cId="3222528384" sldId="2145705021"/>
            <ac:spMk id="2" creationId="{31645C3B-CB56-5B68-287A-4C9EB83AD57A}"/>
          </ac:spMkLst>
        </pc:spChg>
        <pc:spChg chg="del">
          <ac:chgData name="Elacqua, Gregory Michael" userId="6c4732c9-7ec7-475c-9a97-d61eb122eb6a" providerId="ADAL" clId="{8F4267B5-E704-4788-B551-831D4A501770}" dt="2025-09-28T20:26:49.359" v="106" actId="478"/>
          <ac:spMkLst>
            <pc:docMk/>
            <pc:sldMk cId="3222528384" sldId="2145705021"/>
            <ac:spMk id="19" creationId="{2E304CC0-597E-7842-5B87-7611757F4085}"/>
          </ac:spMkLst>
        </pc:spChg>
        <pc:spChg chg="del">
          <ac:chgData name="Elacqua, Gregory Michael" userId="6c4732c9-7ec7-475c-9a97-d61eb122eb6a" providerId="ADAL" clId="{8F4267B5-E704-4788-B551-831D4A501770}" dt="2025-09-28T20:26:51.885" v="107" actId="478"/>
          <ac:spMkLst>
            <pc:docMk/>
            <pc:sldMk cId="3222528384" sldId="2145705021"/>
            <ac:spMk id="24" creationId="{2E82FC56-A0EB-93B0-26F4-B97B9519C2B2}"/>
          </ac:spMkLst>
        </pc:spChg>
        <pc:spChg chg="del">
          <ac:chgData name="Elacqua, Gregory Michael" userId="6c4732c9-7ec7-475c-9a97-d61eb122eb6a" providerId="ADAL" clId="{8F4267B5-E704-4788-B551-831D4A501770}" dt="2025-09-28T20:26:47.534" v="105" actId="478"/>
          <ac:spMkLst>
            <pc:docMk/>
            <pc:sldMk cId="3222528384" sldId="2145705021"/>
            <ac:spMk id="31" creationId="{FA75649B-523E-2C66-8E7E-4863E7C58650}"/>
          </ac:spMkLst>
        </pc:spChg>
        <pc:spChg chg="del">
          <ac:chgData name="Elacqua, Gregory Michael" userId="6c4732c9-7ec7-475c-9a97-d61eb122eb6a" providerId="ADAL" clId="{8F4267B5-E704-4788-B551-831D4A501770}" dt="2025-09-28T20:26:53.508" v="108" actId="478"/>
          <ac:spMkLst>
            <pc:docMk/>
            <pc:sldMk cId="3222528384" sldId="2145705021"/>
            <ac:spMk id="32" creationId="{41AD3C40-EE23-EA67-4E1B-2221EFEB1678}"/>
          </ac:spMkLst>
        </pc:spChg>
        <pc:picChg chg="mod">
          <ac:chgData name="Elacqua, Gregory Michael" userId="6c4732c9-7ec7-475c-9a97-d61eb122eb6a" providerId="ADAL" clId="{8F4267B5-E704-4788-B551-831D4A501770}" dt="2025-09-28T20:27:01.751" v="111" actId="1076"/>
          <ac:picMkLst>
            <pc:docMk/>
            <pc:sldMk cId="3222528384" sldId="2145705021"/>
            <ac:picMk id="30" creationId="{65665BA7-EDD9-FF23-7179-ED8A3C345866}"/>
          </ac:picMkLst>
        </pc:picChg>
      </pc:sldChg>
      <pc:sldChg chg="modNotesTx">
        <pc:chgData name="Elacqua, Gregory Michael" userId="6c4732c9-7ec7-475c-9a97-d61eb122eb6a" providerId="ADAL" clId="{8F4267B5-E704-4788-B551-831D4A501770}" dt="2025-09-26T15:31:02.451" v="3" actId="20577"/>
        <pc:sldMkLst>
          <pc:docMk/>
          <pc:sldMk cId="561621804" sldId="2145705023"/>
        </pc:sldMkLst>
      </pc:sldChg>
      <pc:sldChg chg="modNotesTx">
        <pc:chgData name="Elacqua, Gregory Michael" userId="6c4732c9-7ec7-475c-9a97-d61eb122eb6a" providerId="ADAL" clId="{8F4267B5-E704-4788-B551-831D4A501770}" dt="2025-09-26T15:31:08.659" v="5" actId="20577"/>
        <pc:sldMkLst>
          <pc:docMk/>
          <pc:sldMk cId="2315895779" sldId="21457050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2477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53853" y="0"/>
            <a:ext cx="302477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746125" y="1143000"/>
            <a:ext cx="5487988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98024" y="4400550"/>
            <a:ext cx="558419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8"/>
            <a:ext cx="302477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53853" y="8685218"/>
            <a:ext cx="302477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00088"/>
            <a:ext cx="6238875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8" name="Google Shape;38;p1:notes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421696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49887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529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19A53-3AB7-52A9-342F-393750C8B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AD4415-87A0-93B8-CB6E-42370304FC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F82A07-6295-31C8-95AB-8DD01D5B59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891B39-217B-1949-F601-B18EC14768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03597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911363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191324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016258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214415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112950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D9D1C9-C9B1-FE3B-659F-A5382BEDBF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743E9E-828E-39C1-0E6F-92F30347FA8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3DFC0A7-0C20-82E0-3428-E505855A9B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87AF52-172B-FDD9-2EC2-814FFE52F51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397382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8437B-C03E-DBED-006B-C3A3C223A9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37CD04-012F-AD28-3EF5-4A57746B70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ADEF07F-A7C1-6D80-AD60-FC30F7C0D0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266A0F-5F28-A5F6-E863-2F49B26C2F0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976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6EFF05-691F-DEED-CF4E-ED01B9F5E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C67C40-2ADF-8270-E18D-9C789552F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40C90BB-8AE5-2628-EC70-7D3BC01EFC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/>
            <a:endParaRPr lang="es-ES_tradnl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648B6-5C4B-B341-91A0-BCDC3D1314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75855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FA597F-674F-7BA0-F675-4587CBCFA7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9BD9F2-C1A8-A5EC-FF99-2A5BED8281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8E8B2B-A40F-D923-EF6F-EF804154C2B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C2828E-5924-4E92-17E1-788B3DC345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2147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3335D6-AB52-4265-EC0D-F226ED77F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56FF1A-FFA8-A397-EC94-B0A3DE065B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626968E-269F-C77E-275D-F2704BFBE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4EB52-DF12-A14E-B3AB-89E96A92289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343257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50CE85-AEBE-40C0-722B-76C4E781A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DE42D9-3C05-3FD9-D87F-A15F6B69E3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58D9BF-297B-60C1-B159-E6AD0C257C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2459EE-22AB-FDF6-D461-8D8803764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62313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>
          <a:extLst>
            <a:ext uri="{FF2B5EF4-FFF2-40B4-BE49-F238E27FC236}">
              <a16:creationId xmlns:a16="http://schemas.microsoft.com/office/drawing/2014/main" id="{F8FB0AE0-AC82-36B2-8F2F-C813B574B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:notes">
            <a:extLst>
              <a:ext uri="{FF2B5EF4-FFF2-40B4-BE49-F238E27FC236}">
                <a16:creationId xmlns:a16="http://schemas.microsoft.com/office/drawing/2014/main" id="{E2E021FD-0BBB-5699-C79F-A88F0C7F1A7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700088"/>
            <a:ext cx="6238875" cy="3509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37" name="Google Shape;37;p1:notes">
            <a:extLst>
              <a:ext uri="{FF2B5EF4-FFF2-40B4-BE49-F238E27FC236}">
                <a16:creationId xmlns:a16="http://schemas.microsoft.com/office/drawing/2014/main" id="{84B85D97-E70E-6C72-BF99-1652C13A61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" name="Google Shape;38;p1:notes">
            <a:extLst>
              <a:ext uri="{FF2B5EF4-FFF2-40B4-BE49-F238E27FC236}">
                <a16:creationId xmlns:a16="http://schemas.microsoft.com/office/drawing/2014/main" id="{3D111ABA-B963-EB36-D489-2DA1371BB76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75" tIns="46575" rIns="93175" bIns="4657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5016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30DBCB-E1E9-699D-CDD9-A0D1A922B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01392E-4158-4BD0-2893-913FD6A2E0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36D4E8-B0B2-42E1-8BC9-C91F69F29C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en-US" dirty="0"/>
              <a:t>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C01A8-2342-580E-D9AE-6581CC7BC00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2314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898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7B5401-F0A9-ABE0-E93C-8B37969A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090F153-C04A-879C-A94F-96C59EAF4F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EE21EE-DDDE-8FFB-24EB-50FA6735FF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46F178-43E4-7195-E84A-41348BF1E90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52998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169029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E6F1A9-B74D-8AED-2E9C-8FE7585234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C89BA6-B1EF-3464-8A06-AAC58AD2DBA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29D0562-7D45-BA2B-B982-840CA42C40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95E1BA-DEAC-1E72-969E-529A324CF39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E2D661-B597-44D6-9B4B-53428302DA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389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5672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2893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Open Sans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9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0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10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10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0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6" name="Google Shape;66;p10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0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10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" name="Google Shape;74;p10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0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0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0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0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0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10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0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0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11"/>
          <p:cNvPicPr preferRelativeResize="0"/>
          <p:nvPr/>
        </p:nvPicPr>
        <p:blipFill rotWithShape="1">
          <a:blip r:embed="rId2">
            <a:alphaModFix amt="37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7687" y="6070866"/>
            <a:ext cx="1648124" cy="75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1"/>
          <p:cNvPicPr preferRelativeResize="0"/>
          <p:nvPr/>
        </p:nvPicPr>
        <p:blipFill rotWithShape="1">
          <a:blip r:embed="rId4">
            <a:alphaModFix/>
          </a:blip>
          <a:srcRect l="18932" t="59445" r="59009" b="13253"/>
          <a:stretch/>
        </p:blipFill>
        <p:spPr>
          <a:xfrm rot="-10599974" flipH="1">
            <a:off x="-154392" y="-38328"/>
            <a:ext cx="2617695" cy="69346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88972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7_Title Slide">
  <p:cSld name="7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oogle Shape;15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97687" y="6070866"/>
            <a:ext cx="1648124" cy="753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12"/>
          <p:cNvPicPr preferRelativeResize="0"/>
          <p:nvPr/>
        </p:nvPicPr>
        <p:blipFill rotWithShape="1">
          <a:blip r:embed="rId4">
            <a:alphaModFix/>
          </a:blip>
          <a:srcRect t="48058" b="7455"/>
          <a:stretch/>
        </p:blipFill>
        <p:spPr>
          <a:xfrm rot="10800000" flipH="1">
            <a:off x="-1105936" y="0"/>
            <a:ext cx="7201936" cy="68579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64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CD883E-A3B2-90FB-46F5-DE3EE791FE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1CA4802-973D-4FB4-992C-88D72D7A90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DBAB0BA-FD46-0FB2-C2BA-E78FD639C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665EE5-BB5A-48B9-B002-0BE95ECBBDE3}" type="datetimeFigureOut">
              <a:rPr lang="es-AR" smtClean="0"/>
              <a:t>28/9/2025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5EACB6-0AE6-86BA-3ACD-D53779AF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10DEF6-C846-4711-843C-14A0C121C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4652A-02B0-4856-AF21-A8DC151D80DD}" type="slidenum">
              <a:rPr lang="es-AR" smtClean="0"/>
              <a:t>‹#›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8383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Open Sans"/>
              <a:buNone/>
              <a:defRPr sz="4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" name="Google Shape;12;p9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" name="Google Shape;13;p9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" name="Google Shape;14;p9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Open Sans Light"/>
              <a:buNone/>
              <a:defRPr sz="1200" b="0" i="0" u="none" strike="noStrike" cap="none">
                <a:solidFill>
                  <a:srgbClr val="888888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5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sv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6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svg"/><Relationship Id="rId4" Type="http://schemas.openxmlformats.org/officeDocument/2006/relationships/image" Target="../media/image49.svg"/><Relationship Id="rId9" Type="http://schemas.openxmlformats.org/officeDocument/2006/relationships/image" Target="../media/image54.png"/><Relationship Id="rId14" Type="http://schemas.openxmlformats.org/officeDocument/2006/relationships/image" Target="../media/image5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2.png"/><Relationship Id="rId7" Type="http://schemas.openxmlformats.org/officeDocument/2006/relationships/image" Target="../media/image6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6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69.png"/><Relationship Id="rId7" Type="http://schemas.openxmlformats.org/officeDocument/2006/relationships/image" Target="../media/image63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11" Type="http://schemas.openxmlformats.org/officeDocument/2006/relationships/image" Target="../media/image35.png"/><Relationship Id="rId5" Type="http://schemas.openxmlformats.org/officeDocument/2006/relationships/image" Target="../media/image9.png"/><Relationship Id="rId10" Type="http://schemas.openxmlformats.org/officeDocument/2006/relationships/image" Target="../media/image66.svg"/><Relationship Id="rId4" Type="http://schemas.openxmlformats.org/officeDocument/2006/relationships/image" Target="../media/image70.jpeg"/><Relationship Id="rId9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69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0.jpeg"/><Relationship Id="rId4" Type="http://schemas.openxmlformats.org/officeDocument/2006/relationships/image" Target="../media/image71.png"/><Relationship Id="rId9" Type="http://schemas.openxmlformats.org/officeDocument/2006/relationships/image" Target="../media/image76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86.svg"/><Relationship Id="rId3" Type="http://schemas.openxmlformats.org/officeDocument/2006/relationships/image" Target="../media/image69.png"/><Relationship Id="rId7" Type="http://schemas.openxmlformats.org/officeDocument/2006/relationships/image" Target="../media/image80.svg"/><Relationship Id="rId12" Type="http://schemas.openxmlformats.org/officeDocument/2006/relationships/image" Target="../media/image8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openxmlformats.org/officeDocument/2006/relationships/image" Target="../media/image84.svg"/><Relationship Id="rId5" Type="http://schemas.openxmlformats.org/officeDocument/2006/relationships/image" Target="../media/image78.sv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3" Type="http://schemas.openxmlformats.org/officeDocument/2006/relationships/image" Target="../media/image69.png"/><Relationship Id="rId7" Type="http://schemas.openxmlformats.org/officeDocument/2006/relationships/image" Target="../media/image90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Relationship Id="rId9" Type="http://schemas.openxmlformats.org/officeDocument/2006/relationships/image" Target="../media/image9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11" Type="http://schemas.openxmlformats.org/officeDocument/2006/relationships/image" Target="../media/image17.jpeg"/><Relationship Id="rId5" Type="http://schemas.openxmlformats.org/officeDocument/2006/relationships/image" Target="../media/image11.png"/><Relationship Id="rId15" Type="http://schemas.openxmlformats.org/officeDocument/2006/relationships/image" Target="../media/image2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8.svg"/><Relationship Id="rId5" Type="http://schemas.openxmlformats.org/officeDocument/2006/relationships/image" Target="../media/image97.png"/><Relationship Id="rId4" Type="http://schemas.openxmlformats.org/officeDocument/2006/relationships/image" Target="../media/image9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ublications.iadb.org/en/publications/english/viewer/Who-studies-pedagogy-Trends-in-the-profile-of-future-teachers-in-Latin-America--the-Caribbea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0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3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32.png"/><Relationship Id="rId4" Type="http://schemas.openxmlformats.org/officeDocument/2006/relationships/hyperlink" Target="https://stacks.stanford.edu/file/hb473cx2436/DoctoralDissertation_GracielaPerez-augmented.pdf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svg"/><Relationship Id="rId3" Type="http://schemas.openxmlformats.org/officeDocument/2006/relationships/image" Target="../media/image34.jpeg"/><Relationship Id="rId7" Type="http://schemas.openxmlformats.org/officeDocument/2006/relationships/image" Target="../media/image38.sv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5" Type="http://schemas.openxmlformats.org/officeDocument/2006/relationships/image" Target="../media/image4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using a cellphone in a classroom&#10;&#10;AI-generated content may be incorrect.">
            <a:extLst>
              <a:ext uri="{FF2B5EF4-FFF2-40B4-BE49-F238E27FC236}">
                <a16:creationId xmlns:a16="http://schemas.microsoft.com/office/drawing/2014/main" id="{92FF57D5-F4F1-E879-E7E5-C6FA6AE790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68" y="4714"/>
            <a:ext cx="6388331" cy="6858000"/>
          </a:xfrm>
          <a:prstGeom prst="rect">
            <a:avLst/>
          </a:prstGeom>
        </p:spPr>
      </p:pic>
      <p:pic>
        <p:nvPicPr>
          <p:cNvPr id="43" name="Google Shape;43;p1"/>
          <p:cNvPicPr preferRelativeResize="0"/>
          <p:nvPr/>
        </p:nvPicPr>
        <p:blipFill rotWithShape="1">
          <a:blip r:embed="rId4">
            <a:alphaModFix/>
          </a:blip>
          <a:srcRect l="12008" r="12008"/>
          <a:stretch/>
        </p:blipFill>
        <p:spPr>
          <a:xfrm>
            <a:off x="0" y="-31200"/>
            <a:ext cx="9031266" cy="688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1"/>
          <p:cNvCxnSpPr>
            <a:cxnSpLocks/>
          </p:cNvCxnSpPr>
          <p:nvPr/>
        </p:nvCxnSpPr>
        <p:spPr>
          <a:xfrm>
            <a:off x="526348" y="2238875"/>
            <a:ext cx="0" cy="1211411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"/>
          <p:cNvSpPr txBox="1"/>
          <p:nvPr/>
        </p:nvSpPr>
        <p:spPr>
          <a:xfrm>
            <a:off x="672817" y="2377471"/>
            <a:ext cx="7546950" cy="280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SzPts val="1600"/>
            </a:pPr>
            <a:r>
              <a:rPr lang="en-US" sz="2400" b="1" cap="all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From Human Counselors to AI Agents: </a:t>
            </a:r>
            <a:r>
              <a:rPr lang="en-US" sz="1600" b="1" cap="all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Preliminary Results from a Large-Scale RCT Scaling Career Guidance in Chile using AI </a:t>
            </a:r>
            <a:endParaRPr lang="en-US" sz="1467" b="1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endParaRPr lang="en-US" sz="1467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endParaRPr lang="en-US" sz="1467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endParaRPr lang="en-US" sz="1467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r>
              <a:rPr lang="en-US" sz="1467" b="1">
                <a:solidFill>
                  <a:schemeClr val="accent3"/>
                </a:solidFill>
                <a:latin typeface="Montserrat" pitchFamily="2" charset="0"/>
                <a:ea typeface="Montserrat Black"/>
                <a:cs typeface="Montserrat Black"/>
                <a:sym typeface="Montserrat Black"/>
              </a:rPr>
              <a:t>Gregory Elacqua</a:t>
            </a:r>
          </a:p>
          <a:p>
            <a:pPr>
              <a:buSzPts val="1600"/>
            </a:pPr>
            <a:r>
              <a:rPr lang="en-US" sz="1600" cap="all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IDB | education division</a:t>
            </a:r>
          </a:p>
          <a:p>
            <a:pPr>
              <a:buSzPts val="1600"/>
            </a:pPr>
            <a:endParaRPr lang="en-US" sz="1467" b="1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r>
              <a:rPr lang="en-US">
                <a:solidFill>
                  <a:schemeClr val="accent3"/>
                </a:solidFill>
                <a:latin typeface="Montserrat" pitchFamily="2" charset="0"/>
                <a:ea typeface="Montserrat Black"/>
                <a:cs typeface="Montserrat Black"/>
                <a:sym typeface="Montserrat Black"/>
              </a:rPr>
              <a:t>Nicolas Ajzenman, </a:t>
            </a:r>
            <a:r>
              <a:rPr lang="en-US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Ana Teresa Del Toro Mijares, </a:t>
            </a:r>
            <a:r>
              <a:rPr lang="en-US">
                <a:solidFill>
                  <a:schemeClr val="accent3"/>
                </a:solidFill>
                <a:latin typeface="Montserrat" pitchFamily="2" charset="0"/>
                <a:ea typeface="Montserrat Black"/>
                <a:cs typeface="Montserrat Black"/>
                <a:sym typeface="Montserrat Black"/>
              </a:rPr>
              <a:t>Gregory Elacqua, </a:t>
            </a:r>
          </a:p>
          <a:p>
            <a:pPr>
              <a:buSzPts val="1600"/>
            </a:pPr>
            <a:r>
              <a:rPr lang="en-US">
                <a:solidFill>
                  <a:schemeClr val="accent3"/>
                </a:solidFill>
                <a:latin typeface="Montserrat" pitchFamily="2" charset="0"/>
                <a:ea typeface="Montserrat Black"/>
                <a:cs typeface="Montserrat Black"/>
                <a:sym typeface="Montserrat Black"/>
              </a:rPr>
              <a:t>Catalina Hermosilla, </a:t>
            </a:r>
            <a:r>
              <a:rPr lang="en-US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Santiago Veleda</a:t>
            </a:r>
            <a:endParaRPr lang="es-ES" cap="all">
              <a:solidFill>
                <a:schemeClr val="accent3"/>
              </a:solidFill>
              <a:latin typeface="Montserrat"/>
              <a:ea typeface="Montserrat Black"/>
              <a:cs typeface="Montserrat Black"/>
              <a:sym typeface="Montserrat Black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9EA32931-0EF0-732C-7007-D28A2666646F}"/>
              </a:ext>
            </a:extLst>
          </p:cNvPr>
          <p:cNvSpPr/>
          <p:nvPr/>
        </p:nvSpPr>
        <p:spPr>
          <a:xfrm>
            <a:off x="11016344" y="6193973"/>
            <a:ext cx="1400246" cy="51162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7B2521E-298E-9C23-4B74-A8A8E58D97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134" y="6276491"/>
            <a:ext cx="981844" cy="3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694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5BB4A-FDBB-7D18-0F70-8ACB3DA22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8AE5DE6-D084-8C29-94A7-B0089357A6C5}"/>
              </a:ext>
            </a:extLst>
          </p:cNvPr>
          <p:cNvSpPr txBox="1"/>
          <p:nvPr/>
        </p:nvSpPr>
        <p:spPr>
          <a:xfrm>
            <a:off x="373454" y="517479"/>
            <a:ext cx="11538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Five scaling challenges in human-intensive education interventions like QSP</a:t>
            </a:r>
            <a:endParaRPr lang="en-US" b="1" u="sng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4" name="Google Shape;44;p1">
            <a:extLst>
              <a:ext uri="{FF2B5EF4-FFF2-40B4-BE49-F238E27FC236}">
                <a16:creationId xmlns:a16="http://schemas.microsoft.com/office/drawing/2014/main" id="{2D8147DC-E12C-5395-87C4-7BCE11E49A31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Graphic 6" descr="Badge 5 with solid fill">
            <a:extLst>
              <a:ext uri="{FF2B5EF4-FFF2-40B4-BE49-F238E27FC236}">
                <a16:creationId xmlns:a16="http://schemas.microsoft.com/office/drawing/2014/main" id="{93C98C51-2E27-161B-7546-00361082EC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41463" y="1823762"/>
            <a:ext cx="637989" cy="637989"/>
          </a:xfrm>
          <a:prstGeom prst="rect">
            <a:avLst/>
          </a:prstGeom>
        </p:spPr>
      </p:pic>
      <p:pic>
        <p:nvPicPr>
          <p:cNvPr id="9" name="Graphic 8" descr="Badge 4 with solid fill">
            <a:extLst>
              <a:ext uri="{FF2B5EF4-FFF2-40B4-BE49-F238E27FC236}">
                <a16:creationId xmlns:a16="http://schemas.microsoft.com/office/drawing/2014/main" id="{922A9937-8D95-1E71-244C-8B7228283A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92278" y="1823762"/>
            <a:ext cx="637989" cy="637989"/>
          </a:xfrm>
          <a:prstGeom prst="rect">
            <a:avLst/>
          </a:prstGeom>
        </p:spPr>
      </p:pic>
      <p:pic>
        <p:nvPicPr>
          <p:cNvPr id="11" name="Graphic 10" descr="Badge 3 with solid fill">
            <a:extLst>
              <a:ext uri="{FF2B5EF4-FFF2-40B4-BE49-F238E27FC236}">
                <a16:creationId xmlns:a16="http://schemas.microsoft.com/office/drawing/2014/main" id="{50F2CC40-C883-140A-60F9-2F2417D294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43093" y="1823762"/>
            <a:ext cx="637989" cy="637989"/>
          </a:xfrm>
          <a:prstGeom prst="rect">
            <a:avLst/>
          </a:prstGeom>
        </p:spPr>
      </p:pic>
      <p:pic>
        <p:nvPicPr>
          <p:cNvPr id="13" name="Graphic 12" descr="Badge with solid fill">
            <a:extLst>
              <a:ext uri="{FF2B5EF4-FFF2-40B4-BE49-F238E27FC236}">
                <a16:creationId xmlns:a16="http://schemas.microsoft.com/office/drawing/2014/main" id="{DAB6FA61-C819-955C-ED5D-058E8777C69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793908" y="1823762"/>
            <a:ext cx="637989" cy="637989"/>
          </a:xfrm>
          <a:prstGeom prst="rect">
            <a:avLst/>
          </a:prstGeom>
        </p:spPr>
      </p:pic>
      <p:pic>
        <p:nvPicPr>
          <p:cNvPr id="15" name="Graphic 14" descr="Badge 1 with solid fill">
            <a:extLst>
              <a:ext uri="{FF2B5EF4-FFF2-40B4-BE49-F238E27FC236}">
                <a16:creationId xmlns:a16="http://schemas.microsoft.com/office/drawing/2014/main" id="{1BE70766-56E0-C257-9044-D1ADF3CC6A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044723" y="1823763"/>
            <a:ext cx="637989" cy="637989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70D1688-F1B8-75C2-DCB7-8FA7EF7822EF}"/>
              </a:ext>
            </a:extLst>
          </p:cNvPr>
          <p:cNvCxnSpPr>
            <a:cxnSpLocks/>
            <a:endCxn id="13" idx="1"/>
          </p:cNvCxnSpPr>
          <p:nvPr/>
        </p:nvCxnSpPr>
        <p:spPr>
          <a:xfrm>
            <a:off x="3682712" y="2138692"/>
            <a:ext cx="1111196" cy="406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708182-56CB-51CB-3F84-1854939AF9F1}"/>
              </a:ext>
            </a:extLst>
          </p:cNvPr>
          <p:cNvCxnSpPr>
            <a:cxnSpLocks/>
            <a:stCxn id="13" idx="3"/>
            <a:endCxn id="11" idx="1"/>
          </p:cNvCxnSpPr>
          <p:nvPr/>
        </p:nvCxnSpPr>
        <p:spPr>
          <a:xfrm>
            <a:off x="5431897" y="2142757"/>
            <a:ext cx="1111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661484-16A3-B957-454A-4DF4F5946E97}"/>
              </a:ext>
            </a:extLst>
          </p:cNvPr>
          <p:cNvCxnSpPr>
            <a:cxnSpLocks/>
            <a:stCxn id="11" idx="3"/>
            <a:endCxn id="9" idx="1"/>
          </p:cNvCxnSpPr>
          <p:nvPr/>
        </p:nvCxnSpPr>
        <p:spPr>
          <a:xfrm>
            <a:off x="7181082" y="2142757"/>
            <a:ext cx="1111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ED1371C-ADEB-865B-E093-75CF8FAF07E9}"/>
              </a:ext>
            </a:extLst>
          </p:cNvPr>
          <p:cNvCxnSpPr>
            <a:cxnSpLocks/>
            <a:stCxn id="9" idx="3"/>
            <a:endCxn id="7" idx="1"/>
          </p:cNvCxnSpPr>
          <p:nvPr/>
        </p:nvCxnSpPr>
        <p:spPr>
          <a:xfrm>
            <a:off x="8930267" y="2142757"/>
            <a:ext cx="11111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F66E19E3-EDBB-BAAF-4560-77D667927396}"/>
              </a:ext>
            </a:extLst>
          </p:cNvPr>
          <p:cNvSpPr/>
          <p:nvPr/>
        </p:nvSpPr>
        <p:spPr>
          <a:xfrm>
            <a:off x="373454" y="2701738"/>
            <a:ext cx="1920240" cy="4985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2">
                    <a:lumMod val="50000"/>
                  </a:schemeClr>
                </a:solidFill>
                <a:latin typeface="Montserrat" pitchFamily="2" charset="0"/>
              </a:rPr>
              <a:t>   SCALING</a:t>
            </a:r>
          </a:p>
          <a:p>
            <a:pPr algn="ctr"/>
            <a:r>
              <a:rPr lang="en-US" sz="1100" b="1">
                <a:solidFill>
                  <a:schemeClr val="tx2">
                    <a:lumMod val="50000"/>
                  </a:schemeClr>
                </a:solidFill>
                <a:latin typeface="Montserrat" pitchFamily="2" charset="0"/>
              </a:rPr>
              <a:t>   BARRIER</a:t>
            </a:r>
          </a:p>
        </p:txBody>
      </p:sp>
      <p:pic>
        <p:nvPicPr>
          <p:cNvPr id="32" name="Graphic 31" descr="Upstairs with solid fill">
            <a:extLst>
              <a:ext uri="{FF2B5EF4-FFF2-40B4-BE49-F238E27FC236}">
                <a16:creationId xmlns:a16="http://schemas.microsoft.com/office/drawing/2014/main" id="{0F656089-205A-0944-AE06-6C5363F7C26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66646" y="2750949"/>
            <a:ext cx="400111" cy="40011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2D7A1D8D-37DC-C9B6-E601-94B5F929E199}"/>
              </a:ext>
            </a:extLst>
          </p:cNvPr>
          <p:cNvSpPr txBox="1"/>
          <p:nvPr/>
        </p:nvSpPr>
        <p:spPr>
          <a:xfrm>
            <a:off x="2403597" y="1317277"/>
            <a:ext cx="192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ontserrat" pitchFamily="2" charset="0"/>
              </a:rPr>
              <a:t>Human capital constraints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EBB6F5E-395B-2CFA-0F9B-6E43125CAA9A}"/>
              </a:ext>
            </a:extLst>
          </p:cNvPr>
          <p:cNvSpPr txBox="1"/>
          <p:nvPr/>
        </p:nvSpPr>
        <p:spPr>
          <a:xfrm>
            <a:off x="4152782" y="1317277"/>
            <a:ext cx="1920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ontserrat" pitchFamily="2" charset="0"/>
              </a:rPr>
              <a:t>Dosage    reduction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FC4538A-5CD8-E9F7-CEED-B3CD411AB01D}"/>
              </a:ext>
            </a:extLst>
          </p:cNvPr>
          <p:cNvSpPr txBox="1"/>
          <p:nvPr/>
        </p:nvSpPr>
        <p:spPr>
          <a:xfrm>
            <a:off x="6042136" y="1327910"/>
            <a:ext cx="16945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ontserrat" pitchFamily="2" charset="0"/>
              </a:rPr>
              <a:t>Implementation fidelity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31F36C-A8AC-09E0-39A7-76D6C44F6C9B}"/>
              </a:ext>
            </a:extLst>
          </p:cNvPr>
          <p:cNvSpPr txBox="1"/>
          <p:nvPr/>
        </p:nvSpPr>
        <p:spPr>
          <a:xfrm>
            <a:off x="7876848" y="1317277"/>
            <a:ext cx="1468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ontserrat" pitchFamily="2" charset="0"/>
              </a:rPr>
              <a:t>Data utilization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C05357B-4575-6E11-A3ED-8FEE36F6AE18}"/>
              </a:ext>
            </a:extLst>
          </p:cNvPr>
          <p:cNvSpPr txBox="1"/>
          <p:nvPr/>
        </p:nvSpPr>
        <p:spPr>
          <a:xfrm>
            <a:off x="9626033" y="1320047"/>
            <a:ext cx="146884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ontserrat" pitchFamily="2" charset="0"/>
              </a:rPr>
              <a:t>Cost &amp; sustainability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376EBA0-C273-727E-3E5A-685119BA97D3}"/>
              </a:ext>
            </a:extLst>
          </p:cNvPr>
          <p:cNvSpPr txBox="1"/>
          <p:nvPr/>
        </p:nvSpPr>
        <p:spPr>
          <a:xfrm>
            <a:off x="2490097" y="2539953"/>
            <a:ext cx="180101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Too few expert counselors; limited recruitment/training capacity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BD6E09-521B-403D-31B7-F6649636149A}"/>
              </a:ext>
            </a:extLst>
          </p:cNvPr>
          <p:cNvSpPr txBox="1"/>
          <p:nvPr/>
        </p:nvSpPr>
        <p:spPr>
          <a:xfrm>
            <a:off x="4348674" y="2557157"/>
            <a:ext cx="1535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Support becomes less frequent or intensive when programs expand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653E2A-7248-7B7A-138F-0FB754E57767}"/>
              </a:ext>
            </a:extLst>
          </p:cNvPr>
          <p:cNvSpPr txBox="1"/>
          <p:nvPr/>
        </p:nvSpPr>
        <p:spPr>
          <a:xfrm>
            <a:off x="6094543" y="2549029"/>
            <a:ext cx="1535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Montserrat" pitchFamily="2" charset="0"/>
              </a:rPr>
              <a:t>Quality drops at scale due to inconsistent delivery across  counselors and contexts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24987E-4E8F-7803-9754-349FFA70CB7D}"/>
              </a:ext>
            </a:extLst>
          </p:cNvPr>
          <p:cNvSpPr txBox="1"/>
          <p:nvPr/>
        </p:nvSpPr>
        <p:spPr>
          <a:xfrm>
            <a:off x="7763904" y="2529213"/>
            <a:ext cx="17560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Humans cannot process or track large volumes of data, which makes it difficult to personalize support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AC50136-B97E-22E7-4EA5-4FA06696FCBD}"/>
              </a:ext>
            </a:extLst>
          </p:cNvPr>
          <p:cNvSpPr txBox="1"/>
          <p:nvPr/>
        </p:nvSpPr>
        <p:spPr>
          <a:xfrm>
            <a:off x="9593345" y="2539953"/>
            <a:ext cx="17560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High marginal cost – each additional counselor; few economies of scale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C3681B5B-EFBA-2969-44EA-A3E52CA64D0A}"/>
              </a:ext>
            </a:extLst>
          </p:cNvPr>
          <p:cNvSpPr/>
          <p:nvPr/>
        </p:nvSpPr>
        <p:spPr>
          <a:xfrm>
            <a:off x="373454" y="5213149"/>
            <a:ext cx="1920240" cy="4985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solidFill>
                  <a:schemeClr val="tx2">
                    <a:lumMod val="50000"/>
                  </a:schemeClr>
                </a:solidFill>
                <a:latin typeface="Montserrat" pitchFamily="2" charset="0"/>
              </a:rPr>
              <a:t>      AI POTENTIAL</a:t>
            </a:r>
          </a:p>
        </p:txBody>
      </p:sp>
      <p:pic>
        <p:nvPicPr>
          <p:cNvPr id="36" name="Graphic 35" descr="Artificial Intelligence with solid fill">
            <a:extLst>
              <a:ext uri="{FF2B5EF4-FFF2-40B4-BE49-F238E27FC236}">
                <a16:creationId xmlns:a16="http://schemas.microsoft.com/office/drawing/2014/main" id="{BBCCCBED-EA9E-E9A8-BCEC-7F0BBD768C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526005" y="5334246"/>
            <a:ext cx="281392" cy="28139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4EBF224-A2AA-82DA-69AF-2E0684C09ECE}"/>
              </a:ext>
            </a:extLst>
          </p:cNvPr>
          <p:cNvSpPr txBox="1"/>
          <p:nvPr/>
        </p:nvSpPr>
        <p:spPr>
          <a:xfrm>
            <a:off x="2596174" y="4842018"/>
            <a:ext cx="16182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 SemiBold" pitchFamily="2" charset="0"/>
              </a:rPr>
              <a:t>AI extends expert knowledge to many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29D4B6-DFAF-2060-23B3-D662A1CDB4A2}"/>
              </a:ext>
            </a:extLst>
          </p:cNvPr>
          <p:cNvSpPr txBox="1"/>
          <p:nvPr/>
        </p:nvSpPr>
        <p:spPr>
          <a:xfrm>
            <a:off x="4348674" y="4848280"/>
            <a:ext cx="1535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 SemiBold" pitchFamily="2" charset="0"/>
              </a:rPr>
              <a:t>High-frequency, on-demand support 24/7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6E2E3B-AC3E-8B22-A55C-63D5E583A835}"/>
              </a:ext>
            </a:extLst>
          </p:cNvPr>
          <p:cNvSpPr txBox="1"/>
          <p:nvPr/>
        </p:nvSpPr>
        <p:spPr>
          <a:xfrm>
            <a:off x="6094543" y="4840152"/>
            <a:ext cx="153508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 SemiBold" pitchFamily="2" charset="0"/>
              </a:rPr>
              <a:t>Standardized delivery of best practices with high fidelity in every interaction.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29831B-E45D-DCF4-AB65-DDBF13315CF4}"/>
              </a:ext>
            </a:extLst>
          </p:cNvPr>
          <p:cNvSpPr txBox="1"/>
          <p:nvPr/>
        </p:nvSpPr>
        <p:spPr>
          <a:xfrm>
            <a:off x="7840412" y="4840152"/>
            <a:ext cx="1535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 SemiBold" pitchFamily="2" charset="0"/>
              </a:rPr>
              <a:t>AI analyzes data at scale to generate timely, personalized feedback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0117016-406A-CC13-E760-7D16C16B78FC}"/>
              </a:ext>
            </a:extLst>
          </p:cNvPr>
          <p:cNvSpPr txBox="1"/>
          <p:nvPr/>
        </p:nvSpPr>
        <p:spPr>
          <a:xfrm>
            <a:off x="9593345" y="4831076"/>
            <a:ext cx="15350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 SemiBold" pitchFamily="2" charset="0"/>
              </a:rPr>
              <a:t>Low marginal cost after development; highly scalable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39D832B-EE37-005A-39DB-4B4ABE18CF16}"/>
              </a:ext>
            </a:extLst>
          </p:cNvPr>
          <p:cNvCxnSpPr>
            <a:cxnSpLocks/>
            <a:stCxn id="47" idx="2"/>
            <a:endCxn id="16" idx="0"/>
          </p:cNvCxnSpPr>
          <p:nvPr/>
        </p:nvCxnSpPr>
        <p:spPr>
          <a:xfrm>
            <a:off x="3390604" y="3370950"/>
            <a:ext cx="14682" cy="1471068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D474F920-FBF3-2798-D8EC-73AF23F6E166}"/>
              </a:ext>
            </a:extLst>
          </p:cNvPr>
          <p:cNvCxnSpPr>
            <a:cxnSpLocks/>
            <a:stCxn id="5" idx="2"/>
            <a:endCxn id="19" idx="0"/>
          </p:cNvCxnSpPr>
          <p:nvPr/>
        </p:nvCxnSpPr>
        <p:spPr>
          <a:xfrm>
            <a:off x="5116217" y="3757486"/>
            <a:ext cx="0" cy="10907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3B2A532-A1B8-7B8A-FCB4-E13BC34B4312}"/>
              </a:ext>
            </a:extLst>
          </p:cNvPr>
          <p:cNvCxnSpPr>
            <a:cxnSpLocks/>
            <a:stCxn id="8" idx="2"/>
            <a:endCxn id="20" idx="0"/>
          </p:cNvCxnSpPr>
          <p:nvPr/>
        </p:nvCxnSpPr>
        <p:spPr>
          <a:xfrm>
            <a:off x="6862086" y="3749358"/>
            <a:ext cx="0" cy="1090794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19E3BC55-840D-DED7-44BE-872E85002A39}"/>
              </a:ext>
            </a:extLst>
          </p:cNvPr>
          <p:cNvCxnSpPr>
            <a:cxnSpLocks/>
            <a:stCxn id="10" idx="2"/>
            <a:endCxn id="21" idx="0"/>
          </p:cNvCxnSpPr>
          <p:nvPr/>
        </p:nvCxnSpPr>
        <p:spPr>
          <a:xfrm flipH="1">
            <a:off x="8607955" y="3729542"/>
            <a:ext cx="33988" cy="111061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25B68E25-EAB0-16FE-B90D-A6546ED67EA4}"/>
              </a:ext>
            </a:extLst>
          </p:cNvPr>
          <p:cNvCxnSpPr>
            <a:cxnSpLocks/>
            <a:endCxn id="23" idx="0"/>
          </p:cNvCxnSpPr>
          <p:nvPr/>
        </p:nvCxnSpPr>
        <p:spPr>
          <a:xfrm>
            <a:off x="10360888" y="3757486"/>
            <a:ext cx="0" cy="1073590"/>
          </a:xfrm>
          <a:prstGeom prst="straightConnector1">
            <a:avLst/>
          </a:prstGeom>
          <a:ln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DD156FC-F1EC-D93B-AAB2-DC33D2551976}"/>
              </a:ext>
            </a:extLst>
          </p:cNvPr>
          <p:cNvSpPr/>
          <p:nvPr/>
        </p:nvSpPr>
        <p:spPr>
          <a:xfrm>
            <a:off x="2403597" y="4164910"/>
            <a:ext cx="8532256" cy="446784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solidFill>
                  <a:schemeClr val="bg1"/>
                </a:solidFill>
                <a:latin typeface="Montserrat" pitchFamily="2" charset="0"/>
              </a:rPr>
              <a:t>AI solutions directly address the five key scaling barriers</a:t>
            </a:r>
          </a:p>
        </p:txBody>
      </p:sp>
    </p:spTree>
    <p:extLst>
      <p:ext uri="{BB962C8B-B14F-4D97-AF65-F5344CB8AC3E}">
        <p14:creationId xmlns:p14="http://schemas.microsoft.com/office/powerpoint/2010/main" val="286299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7" grpId="0"/>
      <p:bldP spid="5" grpId="0"/>
      <p:bldP spid="8" grpId="0"/>
      <p:bldP spid="10" grpId="0"/>
      <p:bldP spid="12" grpId="0"/>
      <p:bldP spid="33" grpId="0" animBg="1"/>
      <p:bldP spid="16" grpId="0"/>
      <p:bldP spid="19" grpId="0"/>
      <p:bldP spid="20" grpId="0"/>
      <p:bldP spid="21" grpId="0"/>
      <p:bldP spid="2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69FDE7-B74A-90F4-734F-52D0F709225E}"/>
              </a:ext>
            </a:extLst>
          </p:cNvPr>
          <p:cNvSpPr txBox="1"/>
          <p:nvPr/>
        </p:nvSpPr>
        <p:spPr>
          <a:xfrm>
            <a:off x="376844" y="444898"/>
            <a:ext cx="115382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/>
              </a:rPr>
              <a:t>First attempt at scaling "</a:t>
            </a:r>
            <a:r>
              <a:rPr lang="en-US" sz="2000" b="1" err="1">
                <a:solidFill>
                  <a:schemeClr val="accent1"/>
                </a:solidFill>
                <a:latin typeface="Montserrat"/>
              </a:rPr>
              <a:t>Quiero</a:t>
            </a:r>
            <a:r>
              <a:rPr lang="en-US" sz="2000" b="1">
                <a:solidFill>
                  <a:schemeClr val="accent1"/>
                </a:solidFill>
                <a:latin typeface="Montserrat"/>
              </a:rPr>
              <a:t> Ser </a:t>
            </a:r>
            <a:r>
              <a:rPr lang="en-US" sz="2000" b="1" err="1">
                <a:solidFill>
                  <a:schemeClr val="accent1"/>
                </a:solidFill>
                <a:latin typeface="Montserrat"/>
              </a:rPr>
              <a:t>Profe</a:t>
            </a:r>
            <a:r>
              <a:rPr lang="en-US" sz="2000" b="1">
                <a:solidFill>
                  <a:schemeClr val="accent1"/>
                </a:solidFill>
                <a:latin typeface="Montserrat"/>
              </a:rPr>
              <a:t>": Scripted chatbot – RCT (2021)</a:t>
            </a:r>
            <a:endParaRPr lang="en-US" b="1" i="1">
              <a:solidFill>
                <a:schemeClr val="accent1"/>
              </a:solidFill>
              <a:latin typeface="Montserrat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16B4F994-D4C1-1D3C-D42D-DD759DF75234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ACDFB85-4C80-01BF-5DD5-445B2BA34F6D}"/>
              </a:ext>
            </a:extLst>
          </p:cNvPr>
          <p:cNvSpPr txBox="1"/>
          <p:nvPr/>
        </p:nvSpPr>
        <p:spPr>
          <a:xfrm>
            <a:off x="58300" y="6529927"/>
            <a:ext cx="33281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Montserrat" pitchFamily="2" charset="0"/>
              </a:rPr>
              <a:t>Source: </a:t>
            </a:r>
            <a:r>
              <a:rPr lang="en-US" sz="800" err="1">
                <a:solidFill>
                  <a:srgbClr val="000000"/>
                </a:solidFill>
                <a:latin typeface="Montserrat" pitchFamily="2" charset="0"/>
              </a:rPr>
              <a:t>Ajzenman</a:t>
            </a:r>
            <a:r>
              <a:rPr lang="en-US" sz="800">
                <a:solidFill>
                  <a:srgbClr val="000000"/>
                </a:solidFill>
                <a:latin typeface="Montserrat" pitchFamily="2" charset="0"/>
              </a:rPr>
              <a:t> et al, forthcoming. JPE – Microeconomics.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12C53D0-DAFA-DFC7-1B13-A407DE0E4D56}"/>
              </a:ext>
            </a:extLst>
          </p:cNvPr>
          <p:cNvSpPr/>
          <p:nvPr/>
        </p:nvSpPr>
        <p:spPr>
          <a:xfrm>
            <a:off x="588541" y="2742226"/>
            <a:ext cx="5519058" cy="35378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F401E7-D043-9D5E-448A-E477744B942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546" r="3909"/>
          <a:stretch/>
        </p:blipFill>
        <p:spPr>
          <a:xfrm>
            <a:off x="991714" y="3053097"/>
            <a:ext cx="4712712" cy="2813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6743011-0C33-46AC-BB87-82CACFD95254}"/>
              </a:ext>
            </a:extLst>
          </p:cNvPr>
          <p:cNvSpPr txBox="1"/>
          <p:nvPr/>
        </p:nvSpPr>
        <p:spPr>
          <a:xfrm>
            <a:off x="716179" y="1483375"/>
            <a:ext cx="5519057" cy="388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800" b="1" kern="100">
                <a:solidFill>
                  <a:schemeClr val="tx1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Fully scripted button-based chatbot </a:t>
            </a:r>
          </a:p>
        </p:txBody>
      </p:sp>
      <p:pic>
        <p:nvPicPr>
          <p:cNvPr id="9" name="Graphic 8" descr="Harvey Balls 100% with solid fill">
            <a:extLst>
              <a:ext uri="{FF2B5EF4-FFF2-40B4-BE49-F238E27FC236}">
                <a16:creationId xmlns:a16="http://schemas.microsoft.com/office/drawing/2014/main" id="{1BBCF34E-AB21-26EC-F7A0-3ECB3C29C3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63027" y="1282973"/>
            <a:ext cx="731520" cy="731520"/>
          </a:xfrm>
          <a:prstGeom prst="rect">
            <a:avLst/>
          </a:prstGeom>
        </p:spPr>
      </p:pic>
      <p:pic>
        <p:nvPicPr>
          <p:cNvPr id="10" name="Graphic 9" descr="Target with solid fill">
            <a:extLst>
              <a:ext uri="{FF2B5EF4-FFF2-40B4-BE49-F238E27FC236}">
                <a16:creationId xmlns:a16="http://schemas.microsoft.com/office/drawing/2014/main" id="{76DFB16F-A39B-168D-D210-0003DA8ED2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707831" y="1416891"/>
            <a:ext cx="457200" cy="457200"/>
          </a:xfrm>
          <a:prstGeom prst="rect">
            <a:avLst/>
          </a:prstGeom>
        </p:spPr>
      </p:pic>
      <p:pic>
        <p:nvPicPr>
          <p:cNvPr id="11" name="Graphic 10" descr="Harvey Balls 100% with solid fill">
            <a:extLst>
              <a:ext uri="{FF2B5EF4-FFF2-40B4-BE49-F238E27FC236}">
                <a16:creationId xmlns:a16="http://schemas.microsoft.com/office/drawing/2014/main" id="{703A0645-2CC6-FD09-40EA-45DFCF7417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70671" y="2327174"/>
            <a:ext cx="731520" cy="731520"/>
          </a:xfrm>
          <a:prstGeom prst="rect">
            <a:avLst/>
          </a:prstGeom>
        </p:spPr>
      </p:pic>
      <p:pic>
        <p:nvPicPr>
          <p:cNvPr id="16" name="Graphic 15" descr="Checkbox Checked with solid fill">
            <a:extLst>
              <a:ext uri="{FF2B5EF4-FFF2-40B4-BE49-F238E27FC236}">
                <a16:creationId xmlns:a16="http://schemas.microsoft.com/office/drawing/2014/main" id="{B31E5BE0-6152-59A3-1876-BAC414B232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707831" y="2423534"/>
            <a:ext cx="457200" cy="4572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DA4CA77-DDDC-726C-2F13-F1ED4AD08F7C}"/>
              </a:ext>
            </a:extLst>
          </p:cNvPr>
          <p:cNvSpPr txBox="1"/>
          <p:nvPr/>
        </p:nvSpPr>
        <p:spPr>
          <a:xfrm>
            <a:off x="6842684" y="1276388"/>
            <a:ext cx="1545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Montserrat" pitchFamily="2" charset="0"/>
              </a:rPr>
              <a:t>GOAL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65EA252-BA48-CA44-7AE6-FF1369F0F29E}"/>
              </a:ext>
            </a:extLst>
          </p:cNvPr>
          <p:cNvSpPr txBox="1"/>
          <p:nvPr/>
        </p:nvSpPr>
        <p:spPr>
          <a:xfrm>
            <a:off x="7111667" y="2237993"/>
            <a:ext cx="1545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>
                <a:solidFill>
                  <a:schemeClr val="accent1"/>
                </a:solidFill>
                <a:latin typeface="Montserrat" pitchFamily="2" charset="0"/>
              </a:rPr>
              <a:t>SOLUTION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6F0F3D2-28EB-7773-A5DF-3AF6C0DE4FBC}"/>
              </a:ext>
            </a:extLst>
          </p:cNvPr>
          <p:cNvSpPr txBox="1"/>
          <p:nvPr/>
        </p:nvSpPr>
        <p:spPr>
          <a:xfrm>
            <a:off x="7218608" y="1561712"/>
            <a:ext cx="41742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Evaluate program and support its expansion to reach more students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273633-DF95-7787-FE07-1B8063E58E8B}"/>
              </a:ext>
            </a:extLst>
          </p:cNvPr>
          <p:cNvSpPr txBox="1"/>
          <p:nvPr/>
        </p:nvSpPr>
        <p:spPr>
          <a:xfrm>
            <a:off x="7302191" y="3429000"/>
            <a:ext cx="4174245" cy="807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4">
              <a:buSzPct val="100000"/>
            </a:pPr>
            <a:endParaRPr lang="en-US" sz="1050">
              <a:solidFill>
                <a:schemeClr val="bg2">
                  <a:lumMod val="10000"/>
                </a:schemeClr>
              </a:solidFill>
              <a:latin typeface="Montserrat"/>
              <a:ea typeface="Open Sans"/>
              <a:cs typeface="Open Sans"/>
            </a:endParaRPr>
          </a:p>
          <a:p>
            <a:pPr lvl="4">
              <a:buSzPct val="100000"/>
            </a:pPr>
            <a:r>
              <a:rPr lang="en-US" sz="2000" b="1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RCT with N=40,813</a:t>
            </a:r>
          </a:p>
          <a:p>
            <a:pPr lvl="4">
              <a:buSzPct val="100000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Evaluation with expanded human arm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2A68A69-9764-6785-FBB8-E87A4BA90D56}"/>
              </a:ext>
            </a:extLst>
          </p:cNvPr>
          <p:cNvSpPr txBox="1"/>
          <p:nvPr/>
        </p:nvSpPr>
        <p:spPr>
          <a:xfrm>
            <a:off x="7227728" y="2564138"/>
            <a:ext cx="4489555" cy="83099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ct val="100000"/>
              <a:defRPr sz="105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defRPr>
            </a:lvl1pPr>
          </a:lstStyle>
          <a:p>
            <a:r>
              <a:rPr lang="en-US" sz="1600"/>
              <a:t>Scripted button-based chatbot to provide counseling support through WhatsApp with similar script to that of the mentor.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5ADB95-AC93-E027-06F2-174B15E390D0}"/>
              </a:ext>
            </a:extLst>
          </p:cNvPr>
          <p:cNvSpPr txBox="1"/>
          <p:nvPr/>
        </p:nvSpPr>
        <p:spPr>
          <a:xfrm>
            <a:off x="524525" y="1982481"/>
            <a:ext cx="550746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bg2">
                    <a:lumMod val="10000"/>
                  </a:schemeClr>
                </a:solidFill>
                <a:latin typeface="Montserrat"/>
                <a:ea typeface="+mn-lt"/>
                <a:cs typeface="+mn-lt"/>
              </a:rPr>
              <a:t>Pre-defined scripts and branching scenarios.  Students can only respond by selecting from pre-defined options rather than using free-form natural language</a:t>
            </a:r>
            <a:endParaRPr lang="en-US" sz="1600" i="1" dirty="0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6214F727-BBDD-DEC3-20F7-26FBCF794586}"/>
              </a:ext>
            </a:extLst>
          </p:cNvPr>
          <p:cNvSpPr/>
          <p:nvPr/>
        </p:nvSpPr>
        <p:spPr>
          <a:xfrm>
            <a:off x="7477717" y="4295677"/>
            <a:ext cx="3722569" cy="480063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1: Human counseling (N=8,161)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633E375E-DA16-34CB-E541-C969DC3441AD}"/>
              </a:ext>
            </a:extLst>
          </p:cNvPr>
          <p:cNvSpPr/>
          <p:nvPr/>
        </p:nvSpPr>
        <p:spPr>
          <a:xfrm>
            <a:off x="7477717" y="4938220"/>
            <a:ext cx="3722569" cy="480063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2: Scripted chatbot (N=16,326)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39A6111-905F-2208-CE60-11D147F19138}"/>
              </a:ext>
            </a:extLst>
          </p:cNvPr>
          <p:cNvSpPr/>
          <p:nvPr/>
        </p:nvSpPr>
        <p:spPr>
          <a:xfrm>
            <a:off x="7477717" y="5580763"/>
            <a:ext cx="3722569" cy="488951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3: Control (N=16,326)</a:t>
            </a:r>
          </a:p>
        </p:txBody>
      </p:sp>
    </p:spTree>
    <p:extLst>
      <p:ext uri="{BB962C8B-B14F-4D97-AF65-F5344CB8AC3E}">
        <p14:creationId xmlns:p14="http://schemas.microsoft.com/office/powerpoint/2010/main" val="195163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  <p:bldP spid="24" grpId="0"/>
      <p:bldP spid="26" grpId="0"/>
      <p:bldP spid="27" grpId="0" animBg="1"/>
      <p:bldP spid="28" grpId="0" animBg="1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E70B1-FD45-C3C4-644B-9F2F0E5B8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58547493-C942-0BA9-7769-3FEFA170423A}"/>
              </a:ext>
            </a:extLst>
          </p:cNvPr>
          <p:cNvSpPr/>
          <p:nvPr/>
        </p:nvSpPr>
        <p:spPr>
          <a:xfrm>
            <a:off x="280263" y="2331146"/>
            <a:ext cx="5656939" cy="21643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29FA2B3-915C-3307-C471-3978FA8F7FEB}"/>
              </a:ext>
            </a:extLst>
          </p:cNvPr>
          <p:cNvSpPr txBox="1"/>
          <p:nvPr/>
        </p:nvSpPr>
        <p:spPr>
          <a:xfrm>
            <a:off x="380873" y="424875"/>
            <a:ext cx="115382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/>
              </a:rPr>
              <a:t>"</a:t>
            </a:r>
            <a:r>
              <a:rPr lang="en-US" sz="2000" b="1" err="1">
                <a:solidFill>
                  <a:schemeClr val="accent1"/>
                </a:solidFill>
                <a:latin typeface="Montserrat"/>
              </a:rPr>
              <a:t>Quiero</a:t>
            </a:r>
            <a:r>
              <a:rPr lang="en-US" sz="2000" b="1">
                <a:solidFill>
                  <a:schemeClr val="accent1"/>
                </a:solidFill>
                <a:latin typeface="Montserrat"/>
              </a:rPr>
              <a:t> Ser </a:t>
            </a:r>
            <a:r>
              <a:rPr lang="en-US" sz="2000" b="1" err="1">
                <a:solidFill>
                  <a:schemeClr val="accent1"/>
                </a:solidFill>
                <a:latin typeface="Montserrat"/>
              </a:rPr>
              <a:t>Profe</a:t>
            </a:r>
            <a:r>
              <a:rPr lang="en-US" sz="2000" b="1">
                <a:solidFill>
                  <a:schemeClr val="accent1"/>
                </a:solidFill>
                <a:latin typeface="Montserrat"/>
              </a:rPr>
              <a:t>" scripted chatbot RCT: Results</a:t>
            </a:r>
            <a:endParaRPr lang="en-US" b="1" i="1">
              <a:solidFill>
                <a:schemeClr val="accent1"/>
              </a:solidFill>
              <a:latin typeface="Montserrat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6CDFDB14-09EF-B554-A305-101F28CB17D8}"/>
              </a:ext>
            </a:extLst>
          </p:cNvPr>
          <p:cNvCxnSpPr>
            <a:cxnSpLocks/>
          </p:cNvCxnSpPr>
          <p:nvPr/>
        </p:nvCxnSpPr>
        <p:spPr>
          <a:xfrm flipV="1">
            <a:off x="356463" y="122379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748BA092-5109-8F01-B608-73335843CE60}"/>
              </a:ext>
            </a:extLst>
          </p:cNvPr>
          <p:cNvSpPr txBox="1"/>
          <p:nvPr/>
        </p:nvSpPr>
        <p:spPr>
          <a:xfrm>
            <a:off x="58300" y="6529927"/>
            <a:ext cx="332815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Montserrat" pitchFamily="2" charset="0"/>
              </a:rPr>
              <a:t>Source: </a:t>
            </a:r>
            <a:r>
              <a:rPr lang="en-US" sz="800" err="1">
                <a:solidFill>
                  <a:srgbClr val="000000"/>
                </a:solidFill>
                <a:latin typeface="Montserrat" pitchFamily="2" charset="0"/>
              </a:rPr>
              <a:t>Ajzenman</a:t>
            </a:r>
            <a:r>
              <a:rPr lang="en-US" sz="800">
                <a:solidFill>
                  <a:srgbClr val="000000"/>
                </a:solidFill>
                <a:latin typeface="Montserrat" pitchFamily="2" charset="0"/>
              </a:rPr>
              <a:t> et al, forthcoming. JPE – Microeconomics.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70CCEB-A6FE-357D-551A-6D27E44D79BD}"/>
              </a:ext>
            </a:extLst>
          </p:cNvPr>
          <p:cNvSpPr txBox="1"/>
          <p:nvPr/>
        </p:nvSpPr>
        <p:spPr>
          <a:xfrm>
            <a:off x="124103" y="2443387"/>
            <a:ext cx="5519057" cy="263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b="1" kern="100">
                <a:solidFill>
                  <a:schemeClr val="tx1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Preferences and enrollment in education programs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B5BCD1-B20D-537E-0859-13228762F66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978" t="16287" r="12003" b="26075"/>
          <a:stretch/>
        </p:blipFill>
        <p:spPr>
          <a:xfrm>
            <a:off x="280263" y="3001617"/>
            <a:ext cx="5215316" cy="16647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0ECB33B-330D-6350-5B2F-0E66AEC103E3}"/>
              </a:ext>
            </a:extLst>
          </p:cNvPr>
          <p:cNvSpPr txBox="1"/>
          <p:nvPr/>
        </p:nvSpPr>
        <p:spPr>
          <a:xfrm>
            <a:off x="280263" y="4997760"/>
            <a:ext cx="5449478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latin typeface="Montserrat" pitchFamily="2" charset="0"/>
              </a:rPr>
              <a:t>Notes: All regressions control for gender, high school characteristics (public, private-subsidized, or private), a dummy indicating if the student was initially interested in education or social sciences, and a top 30% high school GPA dummy. ᵀ means that a point estimate is significant at the 5% level when applying Holm (1979)’s correction for multiple hypotheses. Robust standard errors in parentheses. *** p&lt;0.01, ** p&lt;0.05, * p&lt;0.1.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278041-96B3-7811-A3AC-62DC5C421399}"/>
              </a:ext>
            </a:extLst>
          </p:cNvPr>
          <p:cNvSpPr txBox="1"/>
          <p:nvPr/>
        </p:nvSpPr>
        <p:spPr>
          <a:xfrm>
            <a:off x="5926087" y="2315600"/>
            <a:ext cx="2551543" cy="187743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Montserrat"/>
              </a:rPr>
              <a:t>+1.25 p.p.</a:t>
            </a:r>
          </a:p>
          <a:p>
            <a:pPr algn="ctr"/>
            <a:r>
              <a:rPr lang="en-US" sz="1000" kern="100">
                <a:solidFill>
                  <a:srgbClr val="000000"/>
                </a:solidFill>
                <a:latin typeface="Montserrat"/>
                <a:ea typeface="Aptos" panose="020B0004020202020204" pitchFamily="34" charset="0"/>
                <a:cs typeface="Times New Roman"/>
              </a:rPr>
              <a:t> </a:t>
            </a:r>
            <a:r>
              <a:rPr lang="en-US" sz="1600" kern="100">
                <a:solidFill>
                  <a:srgbClr val="000000"/>
                </a:solidFill>
                <a:latin typeface="Montserrat"/>
                <a:ea typeface="Aptos" panose="020B0004020202020204" pitchFamily="34" charset="0"/>
                <a:cs typeface="Times New Roman"/>
              </a:rPr>
              <a:t>increase in probability </a:t>
            </a:r>
            <a:r>
              <a:rPr lang="en-US" sz="1600" kern="100">
                <a:latin typeface="Montserrat"/>
                <a:ea typeface="Aptos" panose="020B0004020202020204" pitchFamily="34" charset="0"/>
                <a:cs typeface="Times New Roman"/>
              </a:rPr>
              <a:t>of ranking </a:t>
            </a:r>
            <a:r>
              <a:rPr lang="en-US" sz="1600" kern="100">
                <a:solidFill>
                  <a:srgbClr val="000000"/>
                </a:solidFill>
                <a:latin typeface="Montserrat"/>
                <a:ea typeface="Aptos" panose="020B0004020202020204" pitchFamily="34" charset="0"/>
                <a:cs typeface="Times New Roman"/>
              </a:rPr>
              <a:t>an education major first</a:t>
            </a:r>
            <a:r>
              <a:rPr lang="en-US" sz="1600" kern="100">
                <a:latin typeface="Montserrat"/>
                <a:ea typeface="Aptos" panose="020B0004020202020204" pitchFamily="34" charset="0"/>
                <a:cs typeface="Times New Roman"/>
              </a:rPr>
              <a:t>, </a:t>
            </a:r>
            <a:r>
              <a:rPr lang="en-US" sz="1600" i="1" kern="100">
                <a:latin typeface="Montserrat"/>
                <a:ea typeface="Aptos" panose="020B0004020202020204" pitchFamily="34" charset="0"/>
                <a:cs typeface="Times New Roman"/>
              </a:rPr>
              <a:t>increase of 9.5% compared to baseline of 13.1%</a:t>
            </a:r>
            <a:endParaRPr lang="en-US" sz="1000" i="1" kern="100">
              <a:solidFill>
                <a:srgbClr val="000000"/>
              </a:solidFill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F2745A5D-B00F-24DB-1061-52EA23AF4075}"/>
              </a:ext>
            </a:extLst>
          </p:cNvPr>
          <p:cNvSpPr/>
          <p:nvPr/>
        </p:nvSpPr>
        <p:spPr>
          <a:xfrm>
            <a:off x="5856064" y="1443924"/>
            <a:ext cx="2771528" cy="400111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buSzPct val="100000"/>
            </a:pPr>
            <a:r>
              <a:rPr lang="en-US" sz="10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1: Human counseling (N=8,161)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C8B939B-B36E-9478-819C-BAF2743AD0E3}"/>
              </a:ext>
            </a:extLst>
          </p:cNvPr>
          <p:cNvSpPr txBox="1"/>
          <p:nvPr/>
        </p:nvSpPr>
        <p:spPr>
          <a:xfrm>
            <a:off x="5665564" y="1957120"/>
            <a:ext cx="315252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accent5"/>
                </a:solidFill>
                <a:latin typeface="Montserrat" pitchFamily="2" charset="0"/>
              </a:rPr>
              <a:t>POSITIVE AND </a:t>
            </a:r>
            <a:r>
              <a:rPr lang="en-US" sz="1050" b="1" u="sng">
                <a:solidFill>
                  <a:schemeClr val="accent5"/>
                </a:solidFill>
                <a:latin typeface="Montserrat" pitchFamily="2" charset="0"/>
              </a:rPr>
              <a:t>SIGNIFICANT</a:t>
            </a:r>
            <a:r>
              <a:rPr lang="en-US" sz="1050" b="1">
                <a:solidFill>
                  <a:schemeClr val="accent5"/>
                </a:solidFill>
                <a:latin typeface="Montserrat" pitchFamily="2" charset="0"/>
              </a:rPr>
              <a:t> RESULTS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C25B2F7-FAE9-D5E3-1A5F-A3072CDDE29B}"/>
              </a:ext>
            </a:extLst>
          </p:cNvPr>
          <p:cNvSpPr txBox="1"/>
          <p:nvPr/>
        </p:nvSpPr>
        <p:spPr>
          <a:xfrm>
            <a:off x="8944860" y="2307493"/>
            <a:ext cx="2535330" cy="113877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000" b="1">
                <a:latin typeface="Montserrat"/>
              </a:rPr>
              <a:t>+0.38 p.p.</a:t>
            </a:r>
          </a:p>
          <a:p>
            <a:pPr algn="ctr"/>
            <a:r>
              <a:rPr lang="en-US" sz="1600" kern="100">
                <a:latin typeface="Montserrat"/>
                <a:ea typeface="Aptos" panose="020B0004020202020204" pitchFamily="34" charset="0"/>
                <a:cs typeface="Times New Roman"/>
              </a:rPr>
              <a:t>increase in probability of ranking an education major first,</a:t>
            </a:r>
            <a:endParaRPr lang="en-US" sz="1600" kern="100">
              <a:solidFill>
                <a:srgbClr val="000000"/>
              </a:solidFill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C697FD0-D061-4B04-91E7-099380A4D324}"/>
              </a:ext>
            </a:extLst>
          </p:cNvPr>
          <p:cNvSpPr txBox="1"/>
          <p:nvPr/>
        </p:nvSpPr>
        <p:spPr>
          <a:xfrm>
            <a:off x="9179944" y="3511795"/>
            <a:ext cx="195167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only 1/3</a:t>
            </a:r>
          </a:p>
          <a:p>
            <a:pPr algn="ctr"/>
            <a:r>
              <a:rPr lang="en-US" sz="1600" kern="100">
                <a:solidFill>
                  <a:srgbClr val="000000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of the effect of the human arm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33DFB61-904D-2D9A-12DE-03336014431B}"/>
              </a:ext>
            </a:extLst>
          </p:cNvPr>
          <p:cNvSpPr txBox="1"/>
          <p:nvPr/>
        </p:nvSpPr>
        <p:spPr>
          <a:xfrm>
            <a:off x="8627591" y="1957120"/>
            <a:ext cx="337935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accent6"/>
                </a:solidFill>
                <a:latin typeface="Montserrat" pitchFamily="2" charset="0"/>
              </a:rPr>
              <a:t>POSITIVE AND </a:t>
            </a:r>
            <a:r>
              <a:rPr lang="en-US" sz="1050" b="1" u="sng">
                <a:solidFill>
                  <a:schemeClr val="accent6"/>
                </a:solidFill>
                <a:latin typeface="Montserrat" pitchFamily="2" charset="0"/>
              </a:rPr>
              <a:t>NON-SIGNIFICANT</a:t>
            </a:r>
            <a:r>
              <a:rPr lang="en-US" sz="1050" b="1">
                <a:solidFill>
                  <a:schemeClr val="accent6"/>
                </a:solidFill>
                <a:latin typeface="Montserrat" pitchFamily="2" charset="0"/>
              </a:rPr>
              <a:t> RESULTS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E9F32DED-1932-9EF2-2D22-7D64556FE532}"/>
              </a:ext>
            </a:extLst>
          </p:cNvPr>
          <p:cNvSpPr/>
          <p:nvPr/>
        </p:nvSpPr>
        <p:spPr>
          <a:xfrm>
            <a:off x="8818092" y="1433038"/>
            <a:ext cx="2771528" cy="40011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>
              <a:buSzPct val="100000"/>
            </a:pPr>
            <a:r>
              <a:rPr lang="en-US" sz="10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2: Scripted chatbot (N=16,326)</a:t>
            </a:r>
          </a:p>
        </p:txBody>
      </p:sp>
      <p:sp>
        <p:nvSpPr>
          <p:cNvPr id="38" name="Arrow: Down 37">
            <a:extLst>
              <a:ext uri="{FF2B5EF4-FFF2-40B4-BE49-F238E27FC236}">
                <a16:creationId xmlns:a16="http://schemas.microsoft.com/office/drawing/2014/main" id="{3745EFEB-5F22-F9AD-9D62-E1F2C8FF6722}"/>
              </a:ext>
            </a:extLst>
          </p:cNvPr>
          <p:cNvSpPr/>
          <p:nvPr/>
        </p:nvSpPr>
        <p:spPr>
          <a:xfrm>
            <a:off x="10047514" y="4378213"/>
            <a:ext cx="381000" cy="334513"/>
          </a:xfrm>
          <a:prstGeom prst="down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86F898-E435-3D08-FEDD-C166883B3B2C}"/>
              </a:ext>
            </a:extLst>
          </p:cNvPr>
          <p:cNvSpPr txBox="1"/>
          <p:nvPr/>
        </p:nvSpPr>
        <p:spPr>
          <a:xfrm>
            <a:off x="8861277" y="4821045"/>
            <a:ext cx="291197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en-US" sz="1600" b="1">
                <a:solidFill>
                  <a:schemeClr val="bg2">
                    <a:lumMod val="10000"/>
                  </a:schemeClr>
                </a:solidFill>
                <a:latin typeface="Montserrat"/>
                <a:ea typeface="+mn-lt"/>
                <a:cs typeface="+mn-lt"/>
              </a:rPr>
              <a:t>Unable to tailor content </a:t>
            </a: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Montserrat"/>
                <a:ea typeface="+mn-lt"/>
                <a:cs typeface="+mn-lt"/>
              </a:rPr>
              <a:t>to the needs of the student, ultimately leading to lower engagement levels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AEA1593-4C31-D546-C263-6B87A439EC60}"/>
              </a:ext>
            </a:extLst>
          </p:cNvPr>
          <p:cNvSpPr txBox="1"/>
          <p:nvPr/>
        </p:nvSpPr>
        <p:spPr>
          <a:xfrm>
            <a:off x="1129526" y="1518708"/>
            <a:ext cx="451363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Fully scripted button-based chatbot was </a:t>
            </a:r>
            <a:r>
              <a:rPr lang="en-US" sz="1400" b="1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successful</a:t>
            </a:r>
            <a:r>
              <a:rPr lang="en-US" sz="140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 in expanding reach (scale) of program to 16,000+ </a:t>
            </a:r>
            <a:r>
              <a:rPr lang="en-US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students at a low cost</a:t>
            </a:r>
            <a:endParaRPr lang="en-US" sz="1400">
              <a:solidFill>
                <a:schemeClr val="bg2">
                  <a:lumMod val="10000"/>
                </a:schemeClr>
              </a:solidFill>
              <a:latin typeface="Montserrat"/>
              <a:ea typeface="Open Sans"/>
              <a:cs typeface="Open Sans"/>
            </a:endParaRPr>
          </a:p>
        </p:txBody>
      </p:sp>
      <p:pic>
        <p:nvPicPr>
          <p:cNvPr id="7" name="Graphic 6" descr="Lights On with solid fill">
            <a:extLst>
              <a:ext uri="{FF2B5EF4-FFF2-40B4-BE49-F238E27FC236}">
                <a16:creationId xmlns:a16="http://schemas.microsoft.com/office/drawing/2014/main" id="{F9628B7C-2FBB-427E-5358-F9DB7CC132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9601" y="1621754"/>
            <a:ext cx="561844" cy="5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30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 animBg="1"/>
      <p:bldP spid="31" grpId="0"/>
      <p:bldP spid="32" grpId="0"/>
      <p:bldP spid="34" grpId="0"/>
      <p:bldP spid="35" grpId="0"/>
      <p:bldP spid="37" grpId="0" animBg="1"/>
      <p:bldP spid="38" grpId="0" animBg="1"/>
      <p:bldP spid="4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857D942-7AA2-7CFF-2C8B-4486AA803C2C}"/>
              </a:ext>
            </a:extLst>
          </p:cNvPr>
          <p:cNvSpPr/>
          <p:nvPr/>
        </p:nvSpPr>
        <p:spPr>
          <a:xfrm>
            <a:off x="4687661" y="1405673"/>
            <a:ext cx="3181534" cy="5007429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0AA79A-6912-F1C5-337D-A17E184355BF}"/>
              </a:ext>
            </a:extLst>
          </p:cNvPr>
          <p:cNvSpPr txBox="1"/>
          <p:nvPr/>
        </p:nvSpPr>
        <p:spPr>
          <a:xfrm>
            <a:off x="376844" y="444898"/>
            <a:ext cx="115382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How can AI help increase the scale </a:t>
            </a:r>
            <a:r>
              <a:rPr lang="en-US" sz="2000" b="1" u="sng">
                <a:solidFill>
                  <a:schemeClr val="accent1"/>
                </a:solidFill>
                <a:latin typeface="Montserrat" pitchFamily="2" charset="0"/>
              </a:rPr>
              <a:t>and impact </a:t>
            </a:r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of </a:t>
            </a:r>
            <a:r>
              <a:rPr lang="en-US" sz="2000" b="1" err="1">
                <a:solidFill>
                  <a:schemeClr val="accent1"/>
                </a:solidFill>
                <a:latin typeface="Montserrat" pitchFamily="2" charset="0"/>
              </a:rPr>
              <a:t>Quiero</a:t>
            </a:r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 Ser </a:t>
            </a:r>
            <a:r>
              <a:rPr lang="en-US" sz="2000" b="1" err="1">
                <a:solidFill>
                  <a:schemeClr val="accent1"/>
                </a:solidFill>
                <a:latin typeface="Montserrat" pitchFamily="2" charset="0"/>
              </a:rPr>
              <a:t>Profe</a:t>
            </a:r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? 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60D1CA4A-FDDC-2191-10B5-BF04A3B509B5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82C2F2B-A928-D80E-ED39-6DAD68E094F9}"/>
              </a:ext>
            </a:extLst>
          </p:cNvPr>
          <p:cNvSpPr/>
          <p:nvPr/>
        </p:nvSpPr>
        <p:spPr>
          <a:xfrm>
            <a:off x="4829017" y="1553209"/>
            <a:ext cx="2898822" cy="4752452"/>
          </a:xfrm>
          <a:prstGeom prst="roundRect">
            <a:avLst/>
          </a:prstGeom>
          <a:solidFill>
            <a:srgbClr val="F7EEE5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artoon of a child with blue hair and a hat">
            <a:extLst>
              <a:ext uri="{FF2B5EF4-FFF2-40B4-BE49-F238E27FC236}">
                <a16:creationId xmlns:a16="http://schemas.microsoft.com/office/drawing/2014/main" id="{AB4AFFD8-FE42-C2F9-4C4B-86EEEC6B9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6530" y="2055932"/>
            <a:ext cx="1903796" cy="1903796"/>
          </a:xfrm>
          <a:prstGeom prst="flowChartConnector">
            <a:avLst/>
          </a:prstGeom>
          <a:ln w="76200">
            <a:solidFill>
              <a:schemeClr val="accent3"/>
            </a:solidFill>
          </a:ln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62A25107-1076-852F-4EBE-BBDEA12AA318}"/>
              </a:ext>
            </a:extLst>
          </p:cNvPr>
          <p:cNvSpPr/>
          <p:nvPr/>
        </p:nvSpPr>
        <p:spPr>
          <a:xfrm>
            <a:off x="5731237" y="1692240"/>
            <a:ext cx="1094382" cy="152400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24A1F8-227A-AB74-8725-D0EB8C686CC5}"/>
              </a:ext>
            </a:extLst>
          </p:cNvPr>
          <p:cNvSpPr/>
          <p:nvPr/>
        </p:nvSpPr>
        <p:spPr>
          <a:xfrm>
            <a:off x="5194424" y="4195750"/>
            <a:ext cx="2122714" cy="533401"/>
          </a:xfrm>
          <a:prstGeom prst="roundRect">
            <a:avLst>
              <a:gd name="adj" fmla="val 2551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b="1" i="1">
                <a:latin typeface="Montserrat"/>
              </a:rPr>
              <a:t>Hi, I'm Kai</a:t>
            </a: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920F8D4-431A-3D12-9DA5-17557868C606}"/>
              </a:ext>
            </a:extLst>
          </p:cNvPr>
          <p:cNvSpPr/>
          <p:nvPr/>
        </p:nvSpPr>
        <p:spPr>
          <a:xfrm rot="10077177">
            <a:off x="6882056" y="4679456"/>
            <a:ext cx="251803" cy="185057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D34F83-AAC6-CF1B-1D16-1B234BBDCD8B}"/>
              </a:ext>
            </a:extLst>
          </p:cNvPr>
          <p:cNvSpPr>
            <a:spLocks noGrp="1"/>
          </p:cNvSpPr>
          <p:nvPr/>
        </p:nvSpPr>
        <p:spPr>
          <a:xfrm>
            <a:off x="4806370" y="5098219"/>
            <a:ext cx="2898822" cy="858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1550">
                <a:solidFill>
                  <a:srgbClr val="000000"/>
                </a:solidFill>
                <a:latin typeface="Montserrat"/>
                <a:ea typeface="open sans semibold"/>
                <a:cs typeface="open sans semibold"/>
                <a:sym typeface="Open Sans"/>
              </a:rPr>
              <a:t>AI-powered chatbot to provide </a:t>
            </a:r>
            <a:r>
              <a:rPr lang="en-US" sz="1550" b="1">
                <a:solidFill>
                  <a:srgbClr val="000000"/>
                </a:solidFill>
                <a:latin typeface="Montserrat"/>
                <a:ea typeface="open sans semibold"/>
                <a:cs typeface="open sans semibold"/>
                <a:sym typeface="Open Sans"/>
              </a:rPr>
              <a:t>career counseling to high school students</a:t>
            </a:r>
            <a:r>
              <a:rPr lang="en-US" sz="1550">
                <a:solidFill>
                  <a:srgbClr val="000000"/>
                </a:solidFill>
                <a:latin typeface="Montserrat"/>
                <a:ea typeface="open sans semibold"/>
                <a:cs typeface="open sans semibold"/>
                <a:sym typeface="Open Sans"/>
              </a:rPr>
              <a:t>, to motivate them to pursue a teaching career.</a:t>
            </a:r>
            <a:endParaRPr lang="en-US" sz="1550">
              <a:solidFill>
                <a:srgbClr val="000000"/>
              </a:solidFill>
              <a:latin typeface="Montserrat" pitchFamily="2" charset="0"/>
              <a:ea typeface="open sans semibold"/>
              <a:cs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5144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7A06AFD-BF81-5D7F-CA2A-AFFF5EBFA2E1}"/>
              </a:ext>
            </a:extLst>
          </p:cNvPr>
          <p:cNvSpPr txBox="1"/>
          <p:nvPr/>
        </p:nvSpPr>
        <p:spPr>
          <a:xfrm>
            <a:off x="1325215" y="549562"/>
            <a:ext cx="1059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Kai: AI-powered education career counseling to increase teacher recruitment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10871193-32E4-BA2E-3DB4-BB72CA71970A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162935C-8623-08BB-19D0-6638E48E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0" y="220351"/>
            <a:ext cx="756513" cy="10274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766A0F9-685E-9A0E-E427-0D3EB1FB15A8}"/>
              </a:ext>
            </a:extLst>
          </p:cNvPr>
          <p:cNvSpPr/>
          <p:nvPr/>
        </p:nvSpPr>
        <p:spPr>
          <a:xfrm>
            <a:off x="1651784" y="1326256"/>
            <a:ext cx="2443553" cy="4794183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24EBC34-4C02-FF1F-2E84-47CDA25AD41B}"/>
              </a:ext>
            </a:extLst>
          </p:cNvPr>
          <p:cNvSpPr/>
          <p:nvPr/>
        </p:nvSpPr>
        <p:spPr>
          <a:xfrm>
            <a:off x="1749596" y="1462934"/>
            <a:ext cx="2226418" cy="4550064"/>
          </a:xfrm>
          <a:prstGeom prst="roundRect">
            <a:avLst/>
          </a:prstGeom>
          <a:noFill/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screenshot of a chat&#10;&#10;Description automatically generated">
            <a:extLst>
              <a:ext uri="{FF2B5EF4-FFF2-40B4-BE49-F238E27FC236}">
                <a16:creationId xmlns:a16="http://schemas.microsoft.com/office/drawing/2014/main" id="{A9E2FA50-47F7-647F-B365-A6EA232D3DF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4399" b="2014"/>
          <a:stretch/>
        </p:blipFill>
        <p:spPr>
          <a:xfrm>
            <a:off x="1749596" y="1607072"/>
            <a:ext cx="2226418" cy="4424291"/>
          </a:xfrm>
          <a:prstGeom prst="round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6D0412B-5611-D41A-F129-7A8CE81126B4}"/>
              </a:ext>
            </a:extLst>
          </p:cNvPr>
          <p:cNvSpPr/>
          <p:nvPr/>
        </p:nvSpPr>
        <p:spPr>
          <a:xfrm>
            <a:off x="2562721" y="1403725"/>
            <a:ext cx="600167" cy="118419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Harvey Balls 100% with solid fill">
            <a:extLst>
              <a:ext uri="{FF2B5EF4-FFF2-40B4-BE49-F238E27FC236}">
                <a16:creationId xmlns:a16="http://schemas.microsoft.com/office/drawing/2014/main" id="{79E1A1F7-162A-13C6-EC65-7D6C725E3C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0758" y="1697834"/>
            <a:ext cx="731520" cy="731520"/>
          </a:xfrm>
          <a:prstGeom prst="rect">
            <a:avLst/>
          </a:prstGeom>
        </p:spPr>
      </p:pic>
      <p:pic>
        <p:nvPicPr>
          <p:cNvPr id="18" name="Graphic 17" descr="Target with solid fill">
            <a:extLst>
              <a:ext uri="{FF2B5EF4-FFF2-40B4-BE49-F238E27FC236}">
                <a16:creationId xmlns:a16="http://schemas.microsoft.com/office/drawing/2014/main" id="{9FA469B2-E4C1-651E-EFA3-46C044C5FC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685562" y="1831752"/>
            <a:ext cx="457200" cy="457200"/>
          </a:xfrm>
          <a:prstGeom prst="rect">
            <a:avLst/>
          </a:prstGeom>
        </p:spPr>
      </p:pic>
      <p:pic>
        <p:nvPicPr>
          <p:cNvPr id="19" name="Graphic 18" descr="Harvey Balls 100% with solid fill">
            <a:extLst>
              <a:ext uri="{FF2B5EF4-FFF2-40B4-BE49-F238E27FC236}">
                <a16:creationId xmlns:a16="http://schemas.microsoft.com/office/drawing/2014/main" id="{5F2E9E8B-2CCE-58E6-C693-C025C1087D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40759" y="2618775"/>
            <a:ext cx="731520" cy="731520"/>
          </a:xfrm>
          <a:prstGeom prst="rect">
            <a:avLst/>
          </a:prstGeom>
        </p:spPr>
      </p:pic>
      <p:pic>
        <p:nvPicPr>
          <p:cNvPr id="20" name="Graphic 19" descr="Checkbox Checked with solid fill">
            <a:extLst>
              <a:ext uri="{FF2B5EF4-FFF2-40B4-BE49-F238E27FC236}">
                <a16:creationId xmlns:a16="http://schemas.microsoft.com/office/drawing/2014/main" id="{96499AA8-7A64-011B-BAEE-9591CB0657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674677" y="2757579"/>
            <a:ext cx="457200" cy="4572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E3AE7FEA-4BEC-69D1-2324-D679DC46F400}"/>
              </a:ext>
            </a:extLst>
          </p:cNvPr>
          <p:cNvSpPr txBox="1"/>
          <p:nvPr/>
        </p:nvSpPr>
        <p:spPr>
          <a:xfrm>
            <a:off x="4789139" y="1453183"/>
            <a:ext cx="154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ontserrat" pitchFamily="2" charset="0"/>
              </a:rPr>
              <a:t>GOAL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8F3A249-CBB8-41F2-FDD8-9FC4967AF54D}"/>
              </a:ext>
            </a:extLst>
          </p:cNvPr>
          <p:cNvSpPr txBox="1"/>
          <p:nvPr/>
        </p:nvSpPr>
        <p:spPr>
          <a:xfrm>
            <a:off x="4922458" y="2491258"/>
            <a:ext cx="1545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accent1"/>
                </a:solidFill>
                <a:latin typeface="Montserrat" pitchFamily="2" charset="0"/>
              </a:rPr>
              <a:t>SOLUTION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8B4A7E-4A50-389B-A6DF-324408B601B7}"/>
              </a:ext>
            </a:extLst>
          </p:cNvPr>
          <p:cNvSpPr txBox="1"/>
          <p:nvPr/>
        </p:nvSpPr>
        <p:spPr>
          <a:xfrm>
            <a:off x="5234201" y="1816973"/>
            <a:ext cx="5735372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SzPct val="100000"/>
            </a:pPr>
            <a:r>
              <a:rPr lang="en-US" sz="130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Support the expansion of program to reach more students and </a:t>
            </a:r>
            <a:r>
              <a:rPr lang="en-US" sz="1300" b="1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increase engagement</a:t>
            </a:r>
            <a:r>
              <a:rPr lang="en-US" sz="130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2CC1C18-10D6-1956-E1F3-AFEC6E13D343}"/>
              </a:ext>
            </a:extLst>
          </p:cNvPr>
          <p:cNvSpPr txBox="1"/>
          <p:nvPr/>
        </p:nvSpPr>
        <p:spPr>
          <a:xfrm>
            <a:off x="5234202" y="2841033"/>
            <a:ext cx="532995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buSzPct val="100000"/>
              <a:defRPr sz="105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defRPr>
            </a:lvl1pPr>
          </a:lstStyle>
          <a:p>
            <a:r>
              <a:rPr lang="en-US" sz="1300" b="1"/>
              <a:t>Smart virtual assistant </a:t>
            </a:r>
            <a:r>
              <a:rPr lang="en-US" sz="1300"/>
              <a:t>that more closely </a:t>
            </a:r>
            <a:r>
              <a:rPr lang="en-US" sz="1300" b="1"/>
              <a:t>mimics the human career counselor. 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72B39C1-67DD-CEB2-0FBF-6A2D7AE6526E}"/>
              </a:ext>
            </a:extLst>
          </p:cNvPr>
          <p:cNvSpPr/>
          <p:nvPr/>
        </p:nvSpPr>
        <p:spPr>
          <a:xfrm>
            <a:off x="5131877" y="3497978"/>
            <a:ext cx="1545772" cy="3231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" pitchFamily="2" charset="0"/>
              </a:rPr>
              <a:t>CONTACT</a:t>
            </a:r>
          </a:p>
        </p:txBody>
      </p: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E302CA30-4C5A-4036-BBD7-F430CF34E8D5}"/>
              </a:ext>
            </a:extLst>
          </p:cNvPr>
          <p:cNvCxnSpPr>
            <a:cxnSpLocks/>
            <a:stCxn id="19" idx="2"/>
            <a:endCxn id="28" idx="1"/>
          </p:cNvCxnSpPr>
          <p:nvPr/>
        </p:nvCxnSpPr>
        <p:spPr>
          <a:xfrm rot="16200000" flipH="1">
            <a:off x="4864565" y="3392249"/>
            <a:ext cx="309266" cy="22535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C1F6435-158C-006F-A598-8BD1F539228F}"/>
              </a:ext>
            </a:extLst>
          </p:cNvPr>
          <p:cNvSpPr/>
          <p:nvPr/>
        </p:nvSpPr>
        <p:spPr>
          <a:xfrm>
            <a:off x="5131877" y="4300825"/>
            <a:ext cx="1545772" cy="3231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" pitchFamily="2" charset="0"/>
              </a:rPr>
              <a:t>INFORMATION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6CB1A7E-789D-A773-1478-EC652B3D3A1C}"/>
              </a:ext>
            </a:extLst>
          </p:cNvPr>
          <p:cNvSpPr/>
          <p:nvPr/>
        </p:nvSpPr>
        <p:spPr>
          <a:xfrm>
            <a:off x="5131764" y="5195284"/>
            <a:ext cx="1545772" cy="3231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" pitchFamily="2" charset="0"/>
              </a:rPr>
              <a:t>INTERACTION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9D9D8E2C-3712-88FB-8298-4A4045DCD2CE}"/>
              </a:ext>
            </a:extLst>
          </p:cNvPr>
          <p:cNvSpPr/>
          <p:nvPr/>
        </p:nvSpPr>
        <p:spPr>
          <a:xfrm>
            <a:off x="5162937" y="6100916"/>
            <a:ext cx="1545772" cy="32316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" pitchFamily="2" charset="0"/>
              </a:rPr>
              <a:t>AVAILABILITY</a:t>
            </a:r>
          </a:p>
        </p:txBody>
      </p:sp>
      <p:cxnSp>
        <p:nvCxnSpPr>
          <p:cNvPr id="35" name="Connector: Elbow 34">
            <a:extLst>
              <a:ext uri="{FF2B5EF4-FFF2-40B4-BE49-F238E27FC236}">
                <a16:creationId xmlns:a16="http://schemas.microsoft.com/office/drawing/2014/main" id="{84958130-AC4D-4A4E-4754-771D1D1725FE}"/>
              </a:ext>
            </a:extLst>
          </p:cNvPr>
          <p:cNvCxnSpPr>
            <a:cxnSpLocks/>
            <a:stCxn id="19" idx="2"/>
            <a:endCxn id="31" idx="1"/>
          </p:cNvCxnSpPr>
          <p:nvPr/>
        </p:nvCxnSpPr>
        <p:spPr>
          <a:xfrm rot="16200000" flipH="1">
            <a:off x="4463142" y="3793672"/>
            <a:ext cx="1112113" cy="22535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or: Elbow 38">
            <a:extLst>
              <a:ext uri="{FF2B5EF4-FFF2-40B4-BE49-F238E27FC236}">
                <a16:creationId xmlns:a16="http://schemas.microsoft.com/office/drawing/2014/main" id="{8BA8E8D5-E326-A80B-1AC6-77A255EE9C9F}"/>
              </a:ext>
            </a:extLst>
          </p:cNvPr>
          <p:cNvCxnSpPr>
            <a:cxnSpLocks/>
            <a:stCxn id="19" idx="2"/>
            <a:endCxn id="32" idx="1"/>
          </p:cNvCxnSpPr>
          <p:nvPr/>
        </p:nvCxnSpPr>
        <p:spPr>
          <a:xfrm rot="16200000" flipH="1">
            <a:off x="4015855" y="4240958"/>
            <a:ext cx="2006572" cy="225245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661BFF48-0AB0-0AFA-38B1-FA6238EAC231}"/>
              </a:ext>
            </a:extLst>
          </p:cNvPr>
          <p:cNvCxnSpPr>
            <a:cxnSpLocks/>
            <a:stCxn id="19" idx="2"/>
            <a:endCxn id="34" idx="1"/>
          </p:cNvCxnSpPr>
          <p:nvPr/>
        </p:nvCxnSpPr>
        <p:spPr>
          <a:xfrm rot="16200000" flipH="1">
            <a:off x="3578626" y="4678188"/>
            <a:ext cx="2912204" cy="256418"/>
          </a:xfrm>
          <a:prstGeom prst="bentConnector2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28CCBAE9-D4CE-F192-3B67-CC7ABA8F3DFD}"/>
              </a:ext>
            </a:extLst>
          </p:cNvPr>
          <p:cNvSpPr txBox="1"/>
          <p:nvPr/>
        </p:nvSpPr>
        <p:spPr>
          <a:xfrm>
            <a:off x="6691255" y="3331240"/>
            <a:ext cx="4700213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Montserrat" pitchFamily="2" charset="0"/>
              </a:rPr>
              <a:t>Kai starts by contacting the student a few weeks before the university application period, to </a:t>
            </a:r>
            <a:r>
              <a:rPr lang="en-US" sz="1300" b="1">
                <a:solidFill>
                  <a:srgbClr val="000000"/>
                </a:solidFill>
                <a:latin typeface="Montserrat" pitchFamily="2" charset="0"/>
              </a:rPr>
              <a:t>offer career mentorship</a:t>
            </a:r>
            <a:r>
              <a:rPr lang="en-US" sz="1300">
                <a:solidFill>
                  <a:srgbClr val="000000"/>
                </a:solidFill>
                <a:latin typeface="Montserrat" pitchFamily="2" charset="0"/>
              </a:rPr>
              <a:t> through WhatsApp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9E6D739-2842-AE8B-86E4-0E67D23FA14F}"/>
              </a:ext>
            </a:extLst>
          </p:cNvPr>
          <p:cNvSpPr txBox="1"/>
          <p:nvPr/>
        </p:nvSpPr>
        <p:spPr>
          <a:xfrm>
            <a:off x="6691255" y="4151764"/>
            <a:ext cx="4700213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>
                <a:solidFill>
                  <a:srgbClr val="000000"/>
                </a:solidFill>
                <a:latin typeface="Montserrat" pitchFamily="2" charset="0"/>
              </a:rPr>
              <a:t>Kai seeks to provide </a:t>
            </a:r>
            <a:r>
              <a:rPr lang="en-US" sz="1300" b="1">
                <a:solidFill>
                  <a:srgbClr val="000000"/>
                </a:solidFill>
                <a:latin typeface="Montserrat" pitchFamily="2" charset="0"/>
              </a:rPr>
              <a:t>information about why to consider a teaching </a:t>
            </a:r>
            <a:r>
              <a:rPr lang="en-US" sz="1300">
                <a:solidFill>
                  <a:srgbClr val="000000"/>
                </a:solidFill>
                <a:latin typeface="Montserrat" pitchFamily="2" charset="0"/>
              </a:rPr>
              <a:t>career and how to apply to a pedagogy major, answering any questions or doubts the student may have about this choice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493496A6-3815-A942-CCAC-282C0EAA953F}"/>
              </a:ext>
            </a:extLst>
          </p:cNvPr>
          <p:cNvSpPr txBox="1"/>
          <p:nvPr/>
        </p:nvSpPr>
        <p:spPr>
          <a:xfrm>
            <a:off x="6708709" y="5135423"/>
            <a:ext cx="447161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latin typeface="Montserrat" pitchFamily="2" charset="0"/>
              </a:defRPr>
            </a:lvl1pPr>
          </a:lstStyle>
          <a:p>
            <a:r>
              <a:rPr lang="en-US" sz="1300"/>
              <a:t>The </a:t>
            </a:r>
            <a:r>
              <a:rPr lang="en-US" sz="1300" b="1"/>
              <a:t>student can interact with Kai through natural language</a:t>
            </a:r>
            <a:r>
              <a:rPr lang="en-US" sz="1300"/>
              <a:t>, in a fluid, interactive and dynamic conversation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311E1A4-4D88-0132-6305-28A7E5E6D5B6}"/>
              </a:ext>
            </a:extLst>
          </p:cNvPr>
          <p:cNvSpPr txBox="1"/>
          <p:nvPr/>
        </p:nvSpPr>
        <p:spPr>
          <a:xfrm>
            <a:off x="6708709" y="5918702"/>
            <a:ext cx="4471612" cy="6924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latin typeface="Montserrat" pitchFamily="2" charset="0"/>
              </a:defRPr>
            </a:lvl1pPr>
          </a:lstStyle>
          <a:p>
            <a:r>
              <a:rPr lang="en-US" sz="1300"/>
              <a:t>Kai is </a:t>
            </a:r>
            <a:r>
              <a:rPr lang="en-US" sz="1300" b="1"/>
              <a:t>available 24/7 until the deadline </a:t>
            </a:r>
            <a:r>
              <a:rPr lang="en-US" sz="1300"/>
              <a:t>during the application process to answer any questions or talk through any issues the student may have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BF26D6E0-8739-EB65-F556-0B4FDC700CA0}"/>
              </a:ext>
            </a:extLst>
          </p:cNvPr>
          <p:cNvSpPr txBox="1"/>
          <p:nvPr/>
        </p:nvSpPr>
        <p:spPr>
          <a:xfrm>
            <a:off x="1025428" y="6211857"/>
            <a:ext cx="389405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i="1">
                <a:solidFill>
                  <a:srgbClr val="000000"/>
                </a:solidFill>
                <a:latin typeface="Montserrat" pitchFamily="2" charset="0"/>
              </a:rPr>
              <a:t>Developed and trained on a content bank of </a:t>
            </a:r>
            <a:r>
              <a:rPr lang="en-US" sz="1200" b="1" i="1" err="1">
                <a:solidFill>
                  <a:srgbClr val="000000"/>
                </a:solidFill>
                <a:latin typeface="Montserrat" pitchFamily="2" charset="0"/>
              </a:rPr>
              <a:t>Elige</a:t>
            </a:r>
            <a:r>
              <a:rPr lang="en-US" sz="1200" b="1" i="1">
                <a:solidFill>
                  <a:srgbClr val="000000"/>
                </a:solidFill>
                <a:latin typeface="Montserrat" pitchFamily="2" charset="0"/>
              </a:rPr>
              <a:t> </a:t>
            </a:r>
            <a:r>
              <a:rPr lang="en-US" sz="1200" b="1" i="1" err="1">
                <a:solidFill>
                  <a:srgbClr val="000000"/>
                </a:solidFill>
                <a:latin typeface="Montserrat" pitchFamily="2" charset="0"/>
              </a:rPr>
              <a:t>Educar’s</a:t>
            </a:r>
            <a:r>
              <a:rPr lang="en-US" sz="1200" b="1" i="1">
                <a:solidFill>
                  <a:srgbClr val="000000"/>
                </a:solidFill>
                <a:latin typeface="Montserrat" pitchFamily="2" charset="0"/>
              </a:rPr>
              <a:t> “</a:t>
            </a:r>
            <a:r>
              <a:rPr lang="en-US" sz="1200" b="1" i="1" err="1">
                <a:solidFill>
                  <a:srgbClr val="000000"/>
                </a:solidFill>
                <a:latin typeface="Montserrat" pitchFamily="2" charset="0"/>
              </a:rPr>
              <a:t>Quiero</a:t>
            </a:r>
            <a:r>
              <a:rPr lang="en-US" sz="1200" b="1" i="1">
                <a:solidFill>
                  <a:srgbClr val="000000"/>
                </a:solidFill>
                <a:latin typeface="Montserrat" pitchFamily="2" charset="0"/>
              </a:rPr>
              <a:t> Ser </a:t>
            </a:r>
            <a:r>
              <a:rPr lang="en-US" sz="1200" b="1" i="1" err="1">
                <a:solidFill>
                  <a:srgbClr val="000000"/>
                </a:solidFill>
                <a:latin typeface="Montserrat" pitchFamily="2" charset="0"/>
              </a:rPr>
              <a:t>Profe</a:t>
            </a:r>
            <a:r>
              <a:rPr lang="en-US" sz="1200" b="1" i="1">
                <a:solidFill>
                  <a:srgbClr val="000000"/>
                </a:solidFill>
                <a:latin typeface="Montserrat" pitchFamily="2" charset="0"/>
              </a:rPr>
              <a:t>" program</a:t>
            </a:r>
          </a:p>
        </p:txBody>
      </p:sp>
      <p:pic>
        <p:nvPicPr>
          <p:cNvPr id="59" name="Graphic 58" descr="Lights On with solid fill">
            <a:extLst>
              <a:ext uri="{FF2B5EF4-FFF2-40B4-BE49-F238E27FC236}">
                <a16:creationId xmlns:a16="http://schemas.microsoft.com/office/drawing/2014/main" id="{665ECED1-AFBA-629A-8ABA-CAE46EBA23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79438" y="6142427"/>
            <a:ext cx="561844" cy="56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7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/>
      <p:bldP spid="25" grpId="0"/>
      <p:bldP spid="28" grpId="0" animBg="1"/>
      <p:bldP spid="31" grpId="0" animBg="1"/>
      <p:bldP spid="32" grpId="0" animBg="1"/>
      <p:bldP spid="34" grpId="0" animBg="1"/>
      <p:bldP spid="49" grpId="0"/>
      <p:bldP spid="50" grpId="0"/>
      <p:bldP spid="52" grpId="0"/>
      <p:bldP spid="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AE6AAA-E209-3E88-9F98-31005C5A1E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F555D5-FDF9-E41B-880A-3B52D95BCE2A}"/>
              </a:ext>
            </a:extLst>
          </p:cNvPr>
          <p:cNvSpPr txBox="1"/>
          <p:nvPr/>
        </p:nvSpPr>
        <p:spPr>
          <a:xfrm>
            <a:off x="1346404" y="358179"/>
            <a:ext cx="10597086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/>
              </a:rPr>
              <a:t>“</a:t>
            </a:r>
            <a:r>
              <a:rPr lang="en-US" sz="2000" b="1" err="1">
                <a:solidFill>
                  <a:schemeClr val="accent1"/>
                </a:solidFill>
                <a:latin typeface="Montserrat"/>
              </a:rPr>
              <a:t>Quiero</a:t>
            </a:r>
            <a:r>
              <a:rPr lang="en-US" sz="2000" b="1">
                <a:solidFill>
                  <a:schemeClr val="accent1"/>
                </a:solidFill>
                <a:latin typeface="Montserrat"/>
              </a:rPr>
              <a:t> Ser </a:t>
            </a:r>
            <a:r>
              <a:rPr lang="en-US" sz="2000" b="1" err="1">
                <a:solidFill>
                  <a:schemeClr val="accent1"/>
                </a:solidFill>
                <a:latin typeface="Montserrat"/>
              </a:rPr>
              <a:t>Profe</a:t>
            </a:r>
            <a:r>
              <a:rPr lang="en-US" sz="2000" b="1">
                <a:solidFill>
                  <a:schemeClr val="accent1"/>
                </a:solidFill>
                <a:latin typeface="Montserrat"/>
              </a:rPr>
              <a:t>” human counselors and “Kai” AI-powered chatbot  - RCT (2024-25)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2094732F-F665-197C-DA85-24B18B1D582F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D7B56B58-9EDC-199C-E39D-F6933CECFD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0" y="220351"/>
            <a:ext cx="756513" cy="1027471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3CE739A-8A20-220B-CD38-FB009C2BAAEC}"/>
              </a:ext>
            </a:extLst>
          </p:cNvPr>
          <p:cNvSpPr/>
          <p:nvPr/>
        </p:nvSpPr>
        <p:spPr>
          <a:xfrm>
            <a:off x="850923" y="2173355"/>
            <a:ext cx="2136445" cy="443871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5C7C9F-2E84-A5A9-AD4D-6C1669F022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00" y="2326479"/>
            <a:ext cx="1929635" cy="4160973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65BD863-CD61-4260-C39E-26DCCE3B4A0F}"/>
              </a:ext>
            </a:extLst>
          </p:cNvPr>
          <p:cNvSpPr/>
          <p:nvPr/>
        </p:nvSpPr>
        <p:spPr>
          <a:xfrm>
            <a:off x="1656776" y="2257350"/>
            <a:ext cx="524737" cy="9471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5280A8E-184A-31C3-C60D-0D62083B8EBE}"/>
              </a:ext>
            </a:extLst>
          </p:cNvPr>
          <p:cNvSpPr/>
          <p:nvPr/>
        </p:nvSpPr>
        <p:spPr>
          <a:xfrm>
            <a:off x="3692093" y="2173355"/>
            <a:ext cx="2136445" cy="443871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55DB21CA-384E-D1FF-AEB4-08DBFFAD637F}"/>
              </a:ext>
            </a:extLst>
          </p:cNvPr>
          <p:cNvSpPr/>
          <p:nvPr/>
        </p:nvSpPr>
        <p:spPr>
          <a:xfrm>
            <a:off x="6530170" y="2198939"/>
            <a:ext cx="2136445" cy="443871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D729E631-E8DF-6E13-754E-0126203E71CF}"/>
              </a:ext>
            </a:extLst>
          </p:cNvPr>
          <p:cNvSpPr/>
          <p:nvPr/>
        </p:nvSpPr>
        <p:spPr>
          <a:xfrm>
            <a:off x="6644947" y="2326478"/>
            <a:ext cx="1929635" cy="4160973"/>
          </a:xfrm>
          <a:prstGeom prst="roundRect">
            <a:avLst/>
          </a:prstGeom>
          <a:solidFill>
            <a:srgbClr val="F7EEE5"/>
          </a:solidFill>
          <a:ln w="317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7C3B46DD-9652-6599-AF67-8BFE56168950}"/>
              </a:ext>
            </a:extLst>
          </p:cNvPr>
          <p:cNvSpPr/>
          <p:nvPr/>
        </p:nvSpPr>
        <p:spPr>
          <a:xfrm>
            <a:off x="7336023" y="2282934"/>
            <a:ext cx="524737" cy="9471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AD09D530-C99E-F3A1-57C6-B77F05311AC1}"/>
              </a:ext>
            </a:extLst>
          </p:cNvPr>
          <p:cNvSpPr/>
          <p:nvPr/>
        </p:nvSpPr>
        <p:spPr>
          <a:xfrm>
            <a:off x="401135" y="1395275"/>
            <a:ext cx="3036018" cy="64560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1: Human counseling, via WhatsApp (N=9,000)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D8C7210-40F1-ED2B-A374-18FDB35E42CB}"/>
              </a:ext>
            </a:extLst>
          </p:cNvPr>
          <p:cNvSpPr/>
          <p:nvPr/>
        </p:nvSpPr>
        <p:spPr>
          <a:xfrm>
            <a:off x="3374550" y="1395275"/>
            <a:ext cx="2913128" cy="65346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2: Kai counseling, via WhatsApp (N=20,000)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2D0B8D45-2A73-3586-CA55-FADBD0DEA15F}"/>
              </a:ext>
            </a:extLst>
          </p:cNvPr>
          <p:cNvSpPr/>
          <p:nvPr/>
        </p:nvSpPr>
        <p:spPr>
          <a:xfrm>
            <a:off x="6212627" y="1395276"/>
            <a:ext cx="2913128" cy="64560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lvl="4" algn="ctr">
              <a:buSzPct val="100000"/>
            </a:pPr>
            <a:r>
              <a:rPr lang="pt-BR" err="1">
                <a:solidFill>
                  <a:schemeClr val="bg1"/>
                </a:solidFill>
                <a:latin typeface="Montserrat SemiBold"/>
                <a:ea typeface="Open Sans"/>
                <a:cs typeface="Open Sans"/>
              </a:rPr>
              <a:t>Group</a:t>
            </a:r>
            <a:r>
              <a:rPr lang="pt-BR">
                <a:solidFill>
                  <a:schemeClr val="bg1"/>
                </a:solidFill>
                <a:latin typeface="Montserrat SemiBold"/>
                <a:ea typeface="Open Sans"/>
                <a:cs typeface="Open Sans"/>
              </a:rPr>
              <a:t> 3: </a:t>
            </a:r>
            <a:r>
              <a:rPr lang="pt-BR" err="1">
                <a:solidFill>
                  <a:schemeClr val="bg1"/>
                </a:solidFill>
                <a:latin typeface="Montserrat SemiBold"/>
                <a:ea typeface="Open Sans"/>
                <a:cs typeface="Open Sans"/>
              </a:rPr>
              <a:t>Control</a:t>
            </a:r>
            <a:r>
              <a:rPr lang="pt-BR">
                <a:solidFill>
                  <a:schemeClr val="bg1"/>
                </a:solidFill>
                <a:latin typeface="Montserrat SemiBold"/>
                <a:ea typeface="Open Sans"/>
                <a:cs typeface="Open Sans"/>
              </a:rPr>
              <a:t> (N=14,539)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94187B69-48B8-9FE5-43D7-BB056956D0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8700" y="2313388"/>
            <a:ext cx="1930980" cy="4174063"/>
          </a:xfrm>
          <a:prstGeom prst="round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B7ADA87C-2FC1-63C8-DA0B-960CA0812764}"/>
              </a:ext>
            </a:extLst>
          </p:cNvPr>
          <p:cNvSpPr/>
          <p:nvPr/>
        </p:nvSpPr>
        <p:spPr>
          <a:xfrm>
            <a:off x="4497946" y="2257350"/>
            <a:ext cx="524737" cy="94713"/>
          </a:xfrm>
          <a:prstGeom prst="roundRect">
            <a:avLst>
              <a:gd name="adj" fmla="val 50000"/>
            </a:avLst>
          </a:prstGeom>
          <a:solidFill>
            <a:schemeClr val="tx1"/>
          </a:solidFill>
          <a:ln w="317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Graphic 41" descr="Comment Slash Silence with solid fill">
            <a:extLst>
              <a:ext uri="{FF2B5EF4-FFF2-40B4-BE49-F238E27FC236}">
                <a16:creationId xmlns:a16="http://schemas.microsoft.com/office/drawing/2014/main" id="{58D5E817-D4F0-2191-9109-D84898F474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41191" y="3935510"/>
            <a:ext cx="914400" cy="91440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F3A12C3-E753-A74F-5BA3-00DA402E7F09}"/>
              </a:ext>
            </a:extLst>
          </p:cNvPr>
          <p:cNvSpPr txBox="1"/>
          <p:nvPr/>
        </p:nvSpPr>
        <p:spPr>
          <a:xfrm>
            <a:off x="9162859" y="2758646"/>
            <a:ext cx="2468031" cy="318548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SzPct val="100000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Open Sans" pitchFamily="2" charset="0"/>
                <a:cs typeface="Open Sans" pitchFamily="2" charset="0"/>
              </a:rPr>
              <a:t>Conducted during the 2025 University Admission Process (October 2024 – January 2025). </a:t>
            </a:r>
          </a:p>
          <a:p>
            <a:pPr>
              <a:buSzPct val="100000"/>
            </a:pPr>
            <a:endParaRPr lang="en-US" sz="1050">
              <a:solidFill>
                <a:schemeClr val="bg2">
                  <a:lumMod val="10000"/>
                </a:schemeClr>
              </a:solidFill>
              <a:latin typeface="Montserrat" pitchFamily="2" charset="77"/>
              <a:ea typeface="Open Sans" pitchFamily="2" charset="0"/>
              <a:cs typeface="Open Sans" pitchFamily="2" charset="0"/>
            </a:endParaRPr>
          </a:p>
          <a:p>
            <a:pPr>
              <a:buSzPct val="100000"/>
            </a:pPr>
            <a:endParaRPr lang="en-US" sz="1050">
              <a:solidFill>
                <a:schemeClr val="bg2">
                  <a:lumMod val="10000"/>
                </a:schemeClr>
              </a:solidFill>
              <a:latin typeface="Montserrat" pitchFamily="2" charset="77"/>
              <a:ea typeface="Open Sans" pitchFamily="2" charset="0"/>
              <a:cs typeface="Open Sans" pitchFamily="2" charset="0"/>
            </a:endParaRPr>
          </a:p>
          <a:p>
            <a:pPr>
              <a:buSzPct val="100000"/>
            </a:pPr>
            <a:r>
              <a:rPr lang="en-US" sz="1800" b="1">
                <a:solidFill>
                  <a:schemeClr val="bg2">
                    <a:lumMod val="10000"/>
                  </a:schemeClr>
                </a:solidFill>
                <a:latin typeface="Montserrat" pitchFamily="2" charset="77"/>
                <a:ea typeface="Open Sans" pitchFamily="2" charset="0"/>
                <a:cs typeface="Open Sans" pitchFamily="2" charset="0"/>
              </a:rPr>
              <a:t>43,539 high school  students</a:t>
            </a:r>
          </a:p>
          <a:p>
            <a:pPr>
              <a:buSzPct val="100000"/>
            </a:pPr>
            <a:r>
              <a:rPr lang="en-US" sz="1600">
                <a:solidFill>
                  <a:schemeClr val="bg2">
                    <a:lumMod val="10000"/>
                  </a:schemeClr>
                </a:solidFill>
                <a:latin typeface="Montserrat"/>
                <a:ea typeface="Open Sans"/>
                <a:cs typeface="Open Sans"/>
              </a:rPr>
              <a:t>who indicated interest in education or social science careers</a:t>
            </a:r>
            <a:endParaRPr lang="es-ES" sz="1600">
              <a:solidFill>
                <a:schemeClr val="bg2">
                  <a:lumMod val="10000"/>
                </a:schemeClr>
              </a:solidFill>
              <a:latin typeface="Montserrat"/>
              <a:ea typeface="Open Sans"/>
              <a:cs typeface="Open Sans"/>
            </a:endParaRPr>
          </a:p>
        </p:txBody>
      </p:sp>
      <p:pic>
        <p:nvPicPr>
          <p:cNvPr id="47" name="Graphic 46" descr="Checkbox Checked with solid fill">
            <a:extLst>
              <a:ext uri="{FF2B5EF4-FFF2-40B4-BE49-F238E27FC236}">
                <a16:creationId xmlns:a16="http://schemas.microsoft.com/office/drawing/2014/main" id="{4FFAB5CE-E7AC-744A-1B1E-C4D97104745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81392" y="2841171"/>
            <a:ext cx="457200" cy="457200"/>
          </a:xfrm>
          <a:prstGeom prst="rect">
            <a:avLst/>
          </a:prstGeom>
        </p:spPr>
      </p:pic>
      <p:pic>
        <p:nvPicPr>
          <p:cNvPr id="5" name="Picture 4" descr="A screenshot of a chat&#10;&#10;Description automatically generated">
            <a:extLst>
              <a:ext uri="{FF2B5EF4-FFF2-40B4-BE49-F238E27FC236}">
                <a16:creationId xmlns:a16="http://schemas.microsoft.com/office/drawing/2014/main" id="{F08BF43A-F2F8-A8E4-93DE-6D8703F68954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6139" r="27015" b="89591"/>
          <a:stretch/>
        </p:blipFill>
        <p:spPr>
          <a:xfrm>
            <a:off x="3784823" y="2561189"/>
            <a:ext cx="1398763" cy="197457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8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5" grpId="0" animBg="1"/>
      <p:bldP spid="26" grpId="0" animBg="1"/>
      <p:bldP spid="27" grpId="0" animBg="1"/>
      <p:bldP spid="29" grpId="0" animBg="1"/>
      <p:bldP spid="33" grpId="0" animBg="1"/>
      <p:bldP spid="36" grpId="0" animBg="1"/>
      <p:bldP spid="40" grpId="0" animBg="1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0AEF08-D8AF-D3BE-EAFE-F3FC8BBD56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B196F1E-EF46-AEBE-6B56-C7D2814EF646}"/>
              </a:ext>
            </a:extLst>
          </p:cNvPr>
          <p:cNvSpPr txBox="1"/>
          <p:nvPr/>
        </p:nvSpPr>
        <p:spPr>
          <a:xfrm>
            <a:off x="1325215" y="549562"/>
            <a:ext cx="1059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Kai: Initial results - Summary data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7A50E954-B7BE-F859-6D82-6ED59CF55067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2A1BEEC-D1E6-D8E1-168E-D1844818C5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0" y="220351"/>
            <a:ext cx="756513" cy="102747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8D0A91AF-C5C4-5BA2-F024-60902BA87EB3}"/>
              </a:ext>
            </a:extLst>
          </p:cNvPr>
          <p:cNvSpPr/>
          <p:nvPr/>
        </p:nvSpPr>
        <p:spPr>
          <a:xfrm>
            <a:off x="3049730" y="1476874"/>
            <a:ext cx="4249508" cy="838082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 sz="16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1: Human counseling, via WhatsApp (N=9,000)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5287F1A4-6364-1574-EAF2-E552933C6794}"/>
              </a:ext>
            </a:extLst>
          </p:cNvPr>
          <p:cNvSpPr/>
          <p:nvPr/>
        </p:nvSpPr>
        <p:spPr>
          <a:xfrm>
            <a:off x="7535714" y="1476874"/>
            <a:ext cx="4180601" cy="838082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 sz="16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2: Kai counseling, via WhatsApp (N=20,000)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B0D2BF0-9AD5-74D3-789B-4176E3634783}"/>
              </a:ext>
            </a:extLst>
          </p:cNvPr>
          <p:cNvSpPr/>
          <p:nvPr/>
        </p:nvSpPr>
        <p:spPr>
          <a:xfrm>
            <a:off x="486188" y="2704373"/>
            <a:ext cx="2011680" cy="4985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2">
                    <a:lumMod val="50000"/>
                  </a:schemeClr>
                </a:solidFill>
                <a:latin typeface="Montserrat"/>
              </a:rPr>
              <a:t>MESSAGES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72DA3DB-823C-6B38-4379-8174A11DF642}"/>
              </a:ext>
            </a:extLst>
          </p:cNvPr>
          <p:cNvSpPr/>
          <p:nvPr/>
        </p:nvSpPr>
        <p:spPr>
          <a:xfrm>
            <a:off x="461853" y="4163577"/>
            <a:ext cx="2011680" cy="4985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2">
                    <a:lumMod val="50000"/>
                  </a:schemeClr>
                </a:solidFill>
                <a:latin typeface="Montserrat"/>
              </a:rPr>
              <a:t>ENGAGEMENT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0D0EF7B-DE19-E805-EF47-2EB2AA4A7EE2}"/>
              </a:ext>
            </a:extLst>
          </p:cNvPr>
          <p:cNvSpPr/>
          <p:nvPr/>
        </p:nvSpPr>
        <p:spPr>
          <a:xfrm>
            <a:off x="461853" y="5484995"/>
            <a:ext cx="2011680" cy="4985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100" b="1">
                <a:solidFill>
                  <a:schemeClr val="tx2">
                    <a:lumMod val="50000"/>
                  </a:schemeClr>
                </a:solidFill>
                <a:latin typeface="Montserrat"/>
              </a:rPr>
              <a:t>INTERACTION</a:t>
            </a:r>
          </a:p>
        </p:txBody>
      </p:sp>
      <p:pic>
        <p:nvPicPr>
          <p:cNvPr id="19" name="Graphic 18" descr="Chat with solid fill">
            <a:extLst>
              <a:ext uri="{FF2B5EF4-FFF2-40B4-BE49-F238E27FC236}">
                <a16:creationId xmlns:a16="http://schemas.microsoft.com/office/drawing/2014/main" id="{61D8C1E9-BD05-0834-E901-E3E78FEA8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1323" y="2749305"/>
            <a:ext cx="408670" cy="40867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A1A83F0A-3A3A-5E93-FE4C-0E3E2B77A988}"/>
              </a:ext>
            </a:extLst>
          </p:cNvPr>
          <p:cNvGrpSpPr/>
          <p:nvPr/>
        </p:nvGrpSpPr>
        <p:grpSpPr>
          <a:xfrm>
            <a:off x="526882" y="4229965"/>
            <a:ext cx="365760" cy="365760"/>
            <a:chOff x="1194662" y="4320555"/>
            <a:chExt cx="1529099" cy="1529099"/>
          </a:xfrm>
          <a:solidFill>
            <a:schemeClr val="tx2">
              <a:lumMod val="50000"/>
            </a:schemeClr>
          </a:solidFill>
        </p:grpSpPr>
        <p:pic>
          <p:nvPicPr>
            <p:cNvPr id="23" name="Graphic 22" descr="User with solid fill">
              <a:extLst>
                <a:ext uri="{FF2B5EF4-FFF2-40B4-BE49-F238E27FC236}">
                  <a16:creationId xmlns:a16="http://schemas.microsoft.com/office/drawing/2014/main" id="{DB6782C6-3F6F-9FEB-7809-D113E4AF1E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713305" y="4802432"/>
              <a:ext cx="491812" cy="491812"/>
            </a:xfrm>
            <a:prstGeom prst="rect">
              <a:avLst/>
            </a:prstGeom>
          </p:spPr>
        </p:pic>
        <p:pic>
          <p:nvPicPr>
            <p:cNvPr id="24" name="Graphic 23" descr="Smart Phone with solid fill">
              <a:extLst>
                <a:ext uri="{FF2B5EF4-FFF2-40B4-BE49-F238E27FC236}">
                  <a16:creationId xmlns:a16="http://schemas.microsoft.com/office/drawing/2014/main" id="{F7E948A7-3A8D-AAB6-8867-8398D7A97DD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194662" y="4320555"/>
              <a:ext cx="1529099" cy="1529099"/>
            </a:xfrm>
            <a:prstGeom prst="rect">
              <a:avLst/>
            </a:prstGeom>
          </p:spPr>
        </p:pic>
      </p:grpSp>
      <p:pic>
        <p:nvPicPr>
          <p:cNvPr id="25" name="Graphic 24" descr="Alarm clock with solid fill">
            <a:extLst>
              <a:ext uri="{FF2B5EF4-FFF2-40B4-BE49-F238E27FC236}">
                <a16:creationId xmlns:a16="http://schemas.microsoft.com/office/drawing/2014/main" id="{FE52BC4D-5D3A-237C-7021-3F7DBCAD3A4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44206" y="5545311"/>
            <a:ext cx="377904" cy="377904"/>
          </a:xfrm>
          <a:prstGeom prst="rect">
            <a:avLst/>
          </a:prstGeom>
        </p:spPr>
      </p:pic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CD40E3-6741-AD12-AE9F-7898BCE8A6D9}"/>
              </a:ext>
            </a:extLst>
          </p:cNvPr>
          <p:cNvCxnSpPr/>
          <p:nvPr/>
        </p:nvCxnSpPr>
        <p:spPr>
          <a:xfrm>
            <a:off x="402822" y="3707704"/>
            <a:ext cx="1142174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7B4CF534-88BE-7164-9276-3B0306BBB63F}"/>
              </a:ext>
            </a:extLst>
          </p:cNvPr>
          <p:cNvCxnSpPr/>
          <p:nvPr/>
        </p:nvCxnSpPr>
        <p:spPr>
          <a:xfrm>
            <a:off x="385126" y="5050076"/>
            <a:ext cx="11421748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F8222C1-3277-9552-86B8-EA144D1054A6}"/>
              </a:ext>
            </a:extLst>
          </p:cNvPr>
          <p:cNvSpPr txBox="1"/>
          <p:nvPr/>
        </p:nvSpPr>
        <p:spPr>
          <a:xfrm>
            <a:off x="3049730" y="2590956"/>
            <a:ext cx="17191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28.1%</a:t>
            </a:r>
          </a:p>
          <a:p>
            <a:pPr algn="ctr"/>
            <a:r>
              <a:rPr lang="en-US">
                <a:latin typeface="Montserrat" pitchFamily="2" charset="0"/>
              </a:rPr>
              <a:t>RESPONSE RATE</a:t>
            </a:r>
            <a:endParaRPr lang="en-US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533A87E-65A2-851D-82E1-D3CE98AF1106}"/>
              </a:ext>
            </a:extLst>
          </p:cNvPr>
          <p:cNvSpPr txBox="1"/>
          <p:nvPr/>
        </p:nvSpPr>
        <p:spPr>
          <a:xfrm>
            <a:off x="5006235" y="2589844"/>
            <a:ext cx="21795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5.93</a:t>
            </a:r>
          </a:p>
          <a:p>
            <a:pPr algn="ctr"/>
            <a:r>
              <a:rPr lang="en-US">
                <a:latin typeface="Montserrat" pitchFamily="2" charset="0"/>
              </a:rPr>
              <a:t>STUDENT MESSAGES ON AVERAGE PER CHAT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9C3ED25-8502-7D70-CEE4-0B7ABE06BC6F}"/>
              </a:ext>
            </a:extLst>
          </p:cNvPr>
          <p:cNvSpPr txBox="1"/>
          <p:nvPr/>
        </p:nvSpPr>
        <p:spPr>
          <a:xfrm>
            <a:off x="7532413" y="2590956"/>
            <a:ext cx="1719198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35.2%</a:t>
            </a:r>
          </a:p>
          <a:p>
            <a:pPr algn="ctr"/>
            <a:r>
              <a:rPr lang="en-US">
                <a:latin typeface="Montserrat" pitchFamily="2" charset="0"/>
              </a:rPr>
              <a:t>RESPONSE RATE</a:t>
            </a:r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AD161A1-67BE-1DEE-068A-BD68A2E35165}"/>
              </a:ext>
            </a:extLst>
          </p:cNvPr>
          <p:cNvSpPr txBox="1"/>
          <p:nvPr/>
        </p:nvSpPr>
        <p:spPr>
          <a:xfrm>
            <a:off x="9488918" y="2589844"/>
            <a:ext cx="21795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3.74</a:t>
            </a:r>
          </a:p>
          <a:p>
            <a:pPr algn="ctr"/>
            <a:r>
              <a:rPr lang="en-US">
                <a:latin typeface="Montserrat" pitchFamily="2" charset="0"/>
              </a:rPr>
              <a:t>STUDENT MESSAGES ON AVERAGE PER CHAT</a:t>
            </a:r>
          </a:p>
        </p:txBody>
      </p:sp>
      <p:pic>
        <p:nvPicPr>
          <p:cNvPr id="38" name="Graphic 37" descr="Badge Question Mark with solid fill">
            <a:extLst>
              <a:ext uri="{FF2B5EF4-FFF2-40B4-BE49-F238E27FC236}">
                <a16:creationId xmlns:a16="http://schemas.microsoft.com/office/drawing/2014/main" id="{0F96063E-0988-2E5F-D06B-5B0725828B1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538428" y="3225042"/>
            <a:ext cx="384036" cy="384036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43496E9F-82A9-7E1A-8F78-BC7F92CA1DBB}"/>
              </a:ext>
            </a:extLst>
          </p:cNvPr>
          <p:cNvSpPr txBox="1"/>
          <p:nvPr/>
        </p:nvSpPr>
        <p:spPr>
          <a:xfrm>
            <a:off x="7828767" y="3189046"/>
            <a:ext cx="1719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4">
                    <a:lumMod val="75000"/>
                  </a:schemeClr>
                </a:solidFill>
                <a:latin typeface="Montserrat" pitchFamily="2" charset="0"/>
              </a:rPr>
              <a:t>lower engagement cost?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9AE1BA9-4224-6ADE-3E87-0E9D1FE6DAC1}"/>
              </a:ext>
            </a:extLst>
          </p:cNvPr>
          <p:cNvSpPr txBox="1"/>
          <p:nvPr/>
        </p:nvSpPr>
        <p:spPr>
          <a:xfrm>
            <a:off x="2933229" y="3867433"/>
            <a:ext cx="1952200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31.6%</a:t>
            </a:r>
          </a:p>
          <a:p>
            <a:pPr algn="ctr"/>
            <a:r>
              <a:rPr lang="en-US">
                <a:latin typeface="Montserrat" pitchFamily="2" charset="0"/>
              </a:rPr>
              <a:t>STUDENTS WHO ENGAGE + SEND ONLY  1 MESSAGE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8019E4E-4797-05AE-20E2-751974EABF24}"/>
              </a:ext>
            </a:extLst>
          </p:cNvPr>
          <p:cNvSpPr txBox="1"/>
          <p:nvPr/>
        </p:nvSpPr>
        <p:spPr>
          <a:xfrm>
            <a:off x="5010540" y="3870972"/>
            <a:ext cx="21795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35.4%</a:t>
            </a:r>
          </a:p>
          <a:p>
            <a:pPr algn="ctr"/>
            <a:r>
              <a:rPr lang="en-US">
                <a:latin typeface="Montserrat" pitchFamily="2" charset="0"/>
              </a:rPr>
              <a:t>STUDENTS WHO ENGAGE + SEND 6+ MESSAGES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F294F7E-D5C9-B4F5-C186-10C16D09BD44}"/>
              </a:ext>
            </a:extLst>
          </p:cNvPr>
          <p:cNvSpPr txBox="1"/>
          <p:nvPr/>
        </p:nvSpPr>
        <p:spPr>
          <a:xfrm>
            <a:off x="2933229" y="5209804"/>
            <a:ext cx="195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2.41 hours</a:t>
            </a:r>
          </a:p>
          <a:p>
            <a:pPr algn="ctr"/>
            <a:r>
              <a:rPr lang="en-US">
                <a:latin typeface="Montserrat" pitchFamily="2" charset="0"/>
              </a:rPr>
              <a:t>LENGTH OF CONVERSATION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D5BADF5-4162-8F8C-22C1-152DDFB0BF91}"/>
              </a:ext>
            </a:extLst>
          </p:cNvPr>
          <p:cNvSpPr txBox="1"/>
          <p:nvPr/>
        </p:nvSpPr>
        <p:spPr>
          <a:xfrm>
            <a:off x="5119898" y="5209804"/>
            <a:ext cx="195220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Montserrat" pitchFamily="2" charset="0"/>
              </a:rPr>
              <a:t>97%</a:t>
            </a:r>
          </a:p>
          <a:p>
            <a:pPr algn="ctr"/>
            <a:r>
              <a:rPr lang="en-US" dirty="0">
                <a:latin typeface="Montserrat" pitchFamily="2" charset="0"/>
              </a:rPr>
              <a:t>SATISFACTION WITH COUNSELOR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2E58229-E95F-DE12-20A8-84691D9E1D93}"/>
              </a:ext>
            </a:extLst>
          </p:cNvPr>
          <p:cNvSpPr txBox="1"/>
          <p:nvPr/>
        </p:nvSpPr>
        <p:spPr>
          <a:xfrm>
            <a:off x="7399651" y="3871738"/>
            <a:ext cx="1951695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40.7%</a:t>
            </a:r>
          </a:p>
          <a:p>
            <a:pPr algn="ctr"/>
            <a:r>
              <a:rPr lang="en-US">
                <a:latin typeface="Montserrat" pitchFamily="2" charset="0"/>
              </a:rPr>
              <a:t>STUDENTS WHO ENGAGE + SEND ONLY  1 MESSAGE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8A78363-7FFC-101D-FC22-19FBA133CC70}"/>
              </a:ext>
            </a:extLst>
          </p:cNvPr>
          <p:cNvSpPr txBox="1"/>
          <p:nvPr/>
        </p:nvSpPr>
        <p:spPr>
          <a:xfrm>
            <a:off x="9476962" y="3875277"/>
            <a:ext cx="2179529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17.9%</a:t>
            </a:r>
          </a:p>
          <a:p>
            <a:pPr algn="ctr"/>
            <a:r>
              <a:rPr lang="en-US">
                <a:latin typeface="Montserrat" pitchFamily="2" charset="0"/>
              </a:rPr>
              <a:t>STUDENTS WHO ENGAGE + SEND 6+ MESSAGES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4FFA9B8-4E3A-7C67-A0F8-5C4CE0F8C81F}"/>
              </a:ext>
            </a:extLst>
          </p:cNvPr>
          <p:cNvSpPr txBox="1"/>
          <p:nvPr/>
        </p:nvSpPr>
        <p:spPr>
          <a:xfrm>
            <a:off x="7399146" y="5186280"/>
            <a:ext cx="1952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0.34 hours</a:t>
            </a:r>
          </a:p>
          <a:p>
            <a:pPr algn="ctr"/>
            <a:r>
              <a:rPr lang="en-US">
                <a:latin typeface="Montserrat" pitchFamily="2" charset="0"/>
              </a:rPr>
              <a:t>LENGTH OF CONVERSATION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8EE0EAD-1313-10EB-EDE7-DDCAFE970DC8}"/>
              </a:ext>
            </a:extLst>
          </p:cNvPr>
          <p:cNvSpPr txBox="1"/>
          <p:nvPr/>
        </p:nvSpPr>
        <p:spPr>
          <a:xfrm>
            <a:off x="9476457" y="5189819"/>
            <a:ext cx="217952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75%</a:t>
            </a:r>
          </a:p>
          <a:p>
            <a:pPr algn="ctr"/>
            <a:r>
              <a:rPr lang="en-US">
                <a:latin typeface="Montserrat" pitchFamily="2" charset="0"/>
              </a:rPr>
              <a:t>SATISFACTION WITH MENTOR</a:t>
            </a:r>
          </a:p>
        </p:txBody>
      </p:sp>
    </p:spTree>
    <p:extLst>
      <p:ext uri="{BB962C8B-B14F-4D97-AF65-F5344CB8AC3E}">
        <p14:creationId xmlns:p14="http://schemas.microsoft.com/office/powerpoint/2010/main" val="207844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31" grpId="0"/>
      <p:bldP spid="34" grpId="0"/>
      <p:bldP spid="35" grpId="0"/>
      <p:bldP spid="36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3E60EE-38F6-26B1-218E-60DD5C91B0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CACD7A-F0E8-85BE-DD2A-A46726DA92E6}"/>
              </a:ext>
            </a:extLst>
          </p:cNvPr>
          <p:cNvSpPr txBox="1"/>
          <p:nvPr/>
        </p:nvSpPr>
        <p:spPr>
          <a:xfrm>
            <a:off x="1325215" y="549562"/>
            <a:ext cx="1059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Kai: Initial results – Divergent conversation topics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9E432AE7-578F-CF81-7FCA-699B436BFAF0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FB2270F-72FC-E6F2-94E1-D24E865C9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0" y="220351"/>
            <a:ext cx="756513" cy="102747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E2AAC567-6BEA-7901-419E-6AFFF7DDA21B}"/>
              </a:ext>
            </a:extLst>
          </p:cNvPr>
          <p:cNvSpPr/>
          <p:nvPr/>
        </p:nvSpPr>
        <p:spPr>
          <a:xfrm>
            <a:off x="942680" y="1432883"/>
            <a:ext cx="4656841" cy="76905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1: Human counseling, via WhatsApp</a:t>
            </a:r>
          </a:p>
          <a:p>
            <a:pPr lvl="4" algn="ctr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(N=9,000)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15BB38B-513B-79BC-831F-89071711EF98}"/>
              </a:ext>
            </a:extLst>
          </p:cNvPr>
          <p:cNvSpPr/>
          <p:nvPr/>
        </p:nvSpPr>
        <p:spPr>
          <a:xfrm>
            <a:off x="6998824" y="1338606"/>
            <a:ext cx="4398182" cy="863331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2: Kai counseling, via WhatsApp</a:t>
            </a:r>
          </a:p>
          <a:p>
            <a:pPr lvl="4" algn="ctr">
              <a:buSzPct val="100000"/>
            </a:pPr>
            <a:r>
              <a:rPr lang="en-US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(N=20,000)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6BE7A4-DA29-E4F3-DD2C-E53FEFED50A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3282" b="3282"/>
          <a:stretch/>
        </p:blipFill>
        <p:spPr>
          <a:xfrm>
            <a:off x="6215746" y="2354735"/>
            <a:ext cx="5837243" cy="3067930"/>
          </a:xfrm>
          <a:prstGeom prst="rect">
            <a:avLst/>
          </a:prstGeom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414F3-C9CF-C5BC-7515-D5DD3E81538B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3725" t="8278" r="6506" b="8940"/>
          <a:stretch/>
        </p:blipFill>
        <p:spPr>
          <a:xfrm>
            <a:off x="140282" y="2354735"/>
            <a:ext cx="5933948" cy="3067930"/>
          </a:xfrm>
          <a:prstGeom prst="rect">
            <a:avLst/>
          </a:prstGeom>
          <a:ln>
            <a:noFill/>
          </a:ln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D01830C1-2AF8-5F3D-6BBA-C0B26E9BAA3F}"/>
              </a:ext>
            </a:extLst>
          </p:cNvPr>
          <p:cNvGrpSpPr/>
          <p:nvPr/>
        </p:nvGrpSpPr>
        <p:grpSpPr>
          <a:xfrm>
            <a:off x="1242029" y="5607726"/>
            <a:ext cx="845620" cy="845620"/>
            <a:chOff x="280263" y="5348351"/>
            <a:chExt cx="845620" cy="845620"/>
          </a:xfrm>
        </p:grpSpPr>
        <p:pic>
          <p:nvPicPr>
            <p:cNvPr id="10" name="Graphic 9" descr="Trophy with solid fill">
              <a:extLst>
                <a:ext uri="{FF2B5EF4-FFF2-40B4-BE49-F238E27FC236}">
                  <a16:creationId xmlns:a16="http://schemas.microsoft.com/office/drawing/2014/main" id="{56099518-8DAA-0F23-80BE-694FC4DED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263" y="5348351"/>
              <a:ext cx="845620" cy="845620"/>
            </a:xfrm>
            <a:prstGeom prst="rect">
              <a:avLst/>
            </a:prstGeom>
          </p:spPr>
        </p:pic>
        <p:pic>
          <p:nvPicPr>
            <p:cNvPr id="16" name="Graphic 15" descr="Badge 5 with solid fill">
              <a:extLst>
                <a:ext uri="{FF2B5EF4-FFF2-40B4-BE49-F238E27FC236}">
                  <a16:creationId xmlns:a16="http://schemas.microsoft.com/office/drawing/2014/main" id="{9DA80A7D-491E-BF2F-C1BA-10F4E904DE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5640" y="5482936"/>
              <a:ext cx="293914" cy="293914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335083B3-257F-8425-D082-B2212B16625B}"/>
              </a:ext>
            </a:extLst>
          </p:cNvPr>
          <p:cNvSpPr txBox="1"/>
          <p:nvPr/>
        </p:nvSpPr>
        <p:spPr>
          <a:xfrm>
            <a:off x="2086697" y="5553296"/>
            <a:ext cx="2981384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Montserrat" pitchFamily="2" charset="0"/>
              </a:rPr>
              <a:t>1</a:t>
            </a:r>
            <a:r>
              <a:rPr lang="en-US" b="1" baseline="30000">
                <a:latin typeface="Montserrat" pitchFamily="2" charset="0"/>
              </a:rPr>
              <a:t>st      </a:t>
            </a:r>
            <a:r>
              <a:rPr lang="en-US">
                <a:solidFill>
                  <a:srgbClr val="000000"/>
                </a:solidFill>
                <a:latin typeface="Montserrat"/>
              </a:rPr>
              <a:t>Application process</a:t>
            </a:r>
            <a:endParaRPr lang="en-US" b="1">
              <a:latin typeface="Montserrat" pitchFamily="2" charset="0"/>
            </a:endParaRPr>
          </a:p>
          <a:p>
            <a:r>
              <a:rPr lang="en-US" b="1">
                <a:solidFill>
                  <a:srgbClr val="000000"/>
                </a:solidFill>
                <a:latin typeface="Montserrat" pitchFamily="2" charset="0"/>
              </a:rPr>
              <a:t>2</a:t>
            </a:r>
            <a:r>
              <a:rPr lang="en-US" b="1" baseline="30000">
                <a:solidFill>
                  <a:srgbClr val="000000"/>
                </a:solidFill>
                <a:latin typeface="Montserrat" pitchFamily="2" charset="0"/>
              </a:rPr>
              <a:t>nd   </a:t>
            </a:r>
            <a:r>
              <a:rPr lang="en-US">
                <a:solidFill>
                  <a:srgbClr val="000000"/>
                </a:solidFill>
                <a:latin typeface="Montserrat"/>
              </a:rPr>
              <a:t>Vocational doubts</a:t>
            </a:r>
            <a:endParaRPr lang="en-US" b="1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en-US" b="1">
                <a:latin typeface="Montserrat" pitchFamily="2" charset="0"/>
              </a:rPr>
              <a:t>3</a:t>
            </a:r>
            <a:r>
              <a:rPr lang="en-US" b="1" baseline="30000">
                <a:latin typeface="Montserrat" pitchFamily="2" charset="0"/>
              </a:rPr>
              <a:t>rd    </a:t>
            </a:r>
            <a:r>
              <a:rPr lang="en-US">
                <a:latin typeface="Montserrat"/>
              </a:rPr>
              <a:t>S</a:t>
            </a:r>
            <a:r>
              <a:rPr lang="en-US">
                <a:solidFill>
                  <a:srgbClr val="000000"/>
                </a:solidFill>
                <a:latin typeface="Montserrat"/>
              </a:rPr>
              <a:t>cholarships</a:t>
            </a:r>
            <a:endParaRPr lang="en-US" b="1">
              <a:latin typeface="Montserrat" pitchFamily="2" charset="0"/>
            </a:endParaRPr>
          </a:p>
          <a:p>
            <a:r>
              <a:rPr lang="en-US" b="1">
                <a:solidFill>
                  <a:srgbClr val="000000"/>
                </a:solidFill>
                <a:latin typeface="Montserrat" pitchFamily="2" charset="0"/>
              </a:rPr>
              <a:t>4</a:t>
            </a:r>
            <a:r>
              <a:rPr lang="en-US" b="1" baseline="30000">
                <a:solidFill>
                  <a:srgbClr val="000000"/>
                </a:solidFill>
                <a:latin typeface="Montserrat" pitchFamily="2" charset="0"/>
              </a:rPr>
              <a:t>th   </a:t>
            </a:r>
            <a:r>
              <a:rPr lang="en-US">
                <a:solidFill>
                  <a:srgbClr val="000000"/>
                </a:solidFill>
                <a:latin typeface="Montserrat"/>
              </a:rPr>
              <a:t>PAES preparation</a:t>
            </a:r>
            <a:endParaRPr lang="en-US" b="1">
              <a:solidFill>
                <a:srgbClr val="000000"/>
              </a:solidFill>
              <a:latin typeface="Montserrat" pitchFamily="2" charset="0"/>
            </a:endParaRPr>
          </a:p>
          <a:p>
            <a:r>
              <a:rPr lang="en-US" b="1">
                <a:latin typeface="Montserrat" pitchFamily="2" charset="0"/>
              </a:rPr>
              <a:t>5</a:t>
            </a:r>
            <a:r>
              <a:rPr lang="en-US" b="1" baseline="30000">
                <a:latin typeface="Montserrat" pitchFamily="2" charset="0"/>
              </a:rPr>
              <a:t>th    </a:t>
            </a:r>
            <a:r>
              <a:rPr lang="en-US">
                <a:solidFill>
                  <a:srgbClr val="000000"/>
                </a:solidFill>
                <a:latin typeface="Montserrat"/>
              </a:rPr>
              <a:t>PAES cutoff scores</a:t>
            </a:r>
            <a:endParaRPr lang="en-US" b="1">
              <a:latin typeface="Montserrat" pitchFamily="2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A50CA96-9FFC-FFA3-2829-F28424D7596D}"/>
              </a:ext>
            </a:extLst>
          </p:cNvPr>
          <p:cNvGrpSpPr/>
          <p:nvPr/>
        </p:nvGrpSpPr>
        <p:grpSpPr>
          <a:xfrm>
            <a:off x="7452888" y="5607726"/>
            <a:ext cx="845620" cy="845620"/>
            <a:chOff x="280263" y="5348351"/>
            <a:chExt cx="845620" cy="845620"/>
          </a:xfrm>
        </p:grpSpPr>
        <p:pic>
          <p:nvPicPr>
            <p:cNvPr id="21" name="Graphic 20" descr="Trophy with solid fill">
              <a:extLst>
                <a:ext uri="{FF2B5EF4-FFF2-40B4-BE49-F238E27FC236}">
                  <a16:creationId xmlns:a16="http://schemas.microsoft.com/office/drawing/2014/main" id="{DE704DDB-5310-30D1-3FC8-6A9DD75E4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0263" y="5348351"/>
              <a:ext cx="845620" cy="845620"/>
            </a:xfrm>
            <a:prstGeom prst="rect">
              <a:avLst/>
            </a:prstGeom>
          </p:spPr>
        </p:pic>
        <p:pic>
          <p:nvPicPr>
            <p:cNvPr id="22" name="Graphic 21" descr="Badge 5 with solid fill">
              <a:extLst>
                <a:ext uri="{FF2B5EF4-FFF2-40B4-BE49-F238E27FC236}">
                  <a16:creationId xmlns:a16="http://schemas.microsoft.com/office/drawing/2014/main" id="{44DA95D5-90BB-0EC7-A080-179E918F9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55640" y="5482936"/>
              <a:ext cx="293914" cy="293914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74A4573-24B4-F1FC-39C7-4E2E206D5EB0}"/>
              </a:ext>
            </a:extLst>
          </p:cNvPr>
          <p:cNvSpPr txBox="1"/>
          <p:nvPr/>
        </p:nvSpPr>
        <p:spPr>
          <a:xfrm>
            <a:off x="8297556" y="5553296"/>
            <a:ext cx="2981384" cy="116955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>
                <a:latin typeface="Montserrat" pitchFamily="2" charset="0"/>
              </a:rPr>
              <a:t>1</a:t>
            </a:r>
            <a:r>
              <a:rPr lang="en-US" b="1" baseline="30000">
                <a:latin typeface="Montserrat" pitchFamily="2" charset="0"/>
              </a:rPr>
              <a:t>st      </a:t>
            </a:r>
            <a:r>
              <a:rPr lang="en-US">
                <a:solidFill>
                  <a:srgbClr val="000000"/>
                </a:solidFill>
                <a:latin typeface="Montserrat"/>
              </a:rPr>
              <a:t>Scholarships and benefits</a:t>
            </a:r>
          </a:p>
          <a:p>
            <a:r>
              <a:rPr lang="en-US" b="1">
                <a:solidFill>
                  <a:srgbClr val="000000"/>
                </a:solidFill>
                <a:latin typeface="Montserrat" pitchFamily="2" charset="0"/>
              </a:rPr>
              <a:t>2</a:t>
            </a:r>
            <a:r>
              <a:rPr lang="en-US" b="1" baseline="30000">
                <a:solidFill>
                  <a:srgbClr val="000000"/>
                </a:solidFill>
                <a:latin typeface="Montserrat" pitchFamily="2" charset="0"/>
              </a:rPr>
              <a:t>nd   </a:t>
            </a:r>
            <a:r>
              <a:rPr lang="en-US">
                <a:solidFill>
                  <a:srgbClr val="000000"/>
                </a:solidFill>
                <a:latin typeface="Montserrat"/>
              </a:rPr>
              <a:t>Admission requirements</a:t>
            </a:r>
          </a:p>
          <a:p>
            <a:r>
              <a:rPr lang="en-US" b="1">
                <a:latin typeface="Montserrat" pitchFamily="2" charset="0"/>
              </a:rPr>
              <a:t>3</a:t>
            </a:r>
            <a:r>
              <a:rPr lang="en-US" b="1" baseline="30000">
                <a:latin typeface="Montserrat" pitchFamily="2" charset="0"/>
              </a:rPr>
              <a:t>rd    </a:t>
            </a:r>
            <a:r>
              <a:rPr lang="en-US">
                <a:solidFill>
                  <a:srgbClr val="000000"/>
                </a:solidFill>
                <a:latin typeface="Montserrat"/>
              </a:rPr>
              <a:t>Admission scores</a:t>
            </a:r>
          </a:p>
          <a:p>
            <a:r>
              <a:rPr lang="en-US" b="1">
                <a:solidFill>
                  <a:srgbClr val="000000"/>
                </a:solidFill>
                <a:latin typeface="Montserrat" pitchFamily="2" charset="0"/>
              </a:rPr>
              <a:t>4</a:t>
            </a:r>
            <a:r>
              <a:rPr lang="en-US" b="1" baseline="30000">
                <a:solidFill>
                  <a:srgbClr val="000000"/>
                </a:solidFill>
                <a:latin typeface="Montserrat" pitchFamily="2" charset="0"/>
              </a:rPr>
              <a:t>th   </a:t>
            </a:r>
            <a:r>
              <a:rPr lang="en-US">
                <a:solidFill>
                  <a:srgbClr val="000000"/>
                </a:solidFill>
                <a:latin typeface="Montserrat"/>
              </a:rPr>
              <a:t>Free tuition</a:t>
            </a:r>
          </a:p>
          <a:p>
            <a:r>
              <a:rPr lang="en-US" b="1">
                <a:latin typeface="Montserrat" pitchFamily="2" charset="0"/>
              </a:rPr>
              <a:t>5</a:t>
            </a:r>
            <a:r>
              <a:rPr lang="en-US" b="1" baseline="30000">
                <a:latin typeface="Montserrat" pitchFamily="2" charset="0"/>
              </a:rPr>
              <a:t>th    </a:t>
            </a:r>
            <a:r>
              <a:rPr lang="en-US">
                <a:solidFill>
                  <a:srgbClr val="000000"/>
                </a:solidFill>
                <a:latin typeface="Montserrat"/>
              </a:rPr>
              <a:t>Application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88446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4983AC-CE41-04D2-D0CD-4E03178EA9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AB1643-DBFA-9A00-0A18-97B5F0D1661B}"/>
              </a:ext>
            </a:extLst>
          </p:cNvPr>
          <p:cNvSpPr txBox="1"/>
          <p:nvPr/>
        </p:nvSpPr>
        <p:spPr>
          <a:xfrm>
            <a:off x="1325215" y="549562"/>
            <a:ext cx="1059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Kai: Initial results – Sampling of initial queries and communication styles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64FD372B-EDF0-F8A5-142C-72901D88DE67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28061DDF-C87C-FB72-0B14-57ECBE9E57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0" y="220351"/>
            <a:ext cx="756513" cy="102747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91645B0-23AC-8827-CF02-F20DA7008C50}"/>
              </a:ext>
            </a:extLst>
          </p:cNvPr>
          <p:cNvSpPr/>
          <p:nvPr/>
        </p:nvSpPr>
        <p:spPr>
          <a:xfrm>
            <a:off x="879890" y="1706082"/>
            <a:ext cx="3962421" cy="582940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 sz="12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1: Human counseling, via WhatsApp</a:t>
            </a:r>
          </a:p>
          <a:p>
            <a:pPr lvl="4" algn="ctr">
              <a:buSzPct val="100000"/>
            </a:pPr>
            <a:r>
              <a:rPr lang="en-US" sz="12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(N=9,000)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7EA24893-BFAC-DCA4-1D02-74810D2E66C1}"/>
              </a:ext>
            </a:extLst>
          </p:cNvPr>
          <p:cNvSpPr/>
          <p:nvPr/>
        </p:nvSpPr>
        <p:spPr>
          <a:xfrm>
            <a:off x="7545636" y="1706082"/>
            <a:ext cx="3962421" cy="582940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 sz="12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Group 2: Kai counseling, via WhatsApp</a:t>
            </a:r>
          </a:p>
          <a:p>
            <a:pPr lvl="4" algn="ctr">
              <a:buSzPct val="100000"/>
            </a:pPr>
            <a:r>
              <a:rPr lang="en-US" sz="12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(N=20,000)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370DCE1-CEFE-EF34-15E3-969523F19F62}"/>
              </a:ext>
            </a:extLst>
          </p:cNvPr>
          <p:cNvSpPr/>
          <p:nvPr/>
        </p:nvSpPr>
        <p:spPr>
          <a:xfrm>
            <a:off x="879890" y="2462492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">
                <a:solidFill>
                  <a:srgbClr val="000000"/>
                </a:solidFill>
                <a:latin typeface="Montserrat" pitchFamily="2" charset="0"/>
              </a:rPr>
              <a:t>En qué universidad estudiaste?</a:t>
            </a:r>
            <a:endParaRPr lang="en-US" sz="100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id="{04E8DD59-DAE9-85BD-246A-E46B69CDECEA}"/>
              </a:ext>
            </a:extLst>
          </p:cNvPr>
          <p:cNvSpPr/>
          <p:nvPr/>
        </p:nvSpPr>
        <p:spPr>
          <a:xfrm rot="9845145">
            <a:off x="4229952" y="2963905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78FF3E3-8463-600C-C83E-9FE543C1E21A}"/>
              </a:ext>
            </a:extLst>
          </p:cNvPr>
          <p:cNvSpPr txBox="1"/>
          <p:nvPr/>
        </p:nvSpPr>
        <p:spPr>
          <a:xfrm>
            <a:off x="5214256" y="2429976"/>
            <a:ext cx="199208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Montserrat" pitchFamily="2" charset="0"/>
              </a:rPr>
              <a:t>Students tend to ask Kai very concrete fact-based queries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84E480E-1C42-16D5-0AB7-43AD1CDD02FF}"/>
              </a:ext>
            </a:extLst>
          </p:cNvPr>
          <p:cNvCxnSpPr>
            <a:stCxn id="11" idx="1"/>
            <a:endCxn id="5" idx="3"/>
          </p:cNvCxnSpPr>
          <p:nvPr/>
        </p:nvCxnSpPr>
        <p:spPr>
          <a:xfrm flipH="1">
            <a:off x="4842311" y="2753142"/>
            <a:ext cx="371945" cy="820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C27BFDD-B9B8-808D-EB87-22F09495C534}"/>
              </a:ext>
            </a:extLst>
          </p:cNvPr>
          <p:cNvSpPr/>
          <p:nvPr/>
        </p:nvSpPr>
        <p:spPr>
          <a:xfrm>
            <a:off x="7545636" y="2462492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itchFamily="2" charset="0"/>
              </a:rPr>
              <a:t>Universidades en la localidad de los ángeles y cuanto es el puntaje de corte en cada una de ellas</a:t>
            </a:r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F3E6EC14-C0BD-E23A-C90D-2990291509C7}"/>
              </a:ext>
            </a:extLst>
          </p:cNvPr>
          <p:cNvSpPr/>
          <p:nvPr/>
        </p:nvSpPr>
        <p:spPr>
          <a:xfrm rot="9845145">
            <a:off x="10895698" y="2963905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F1253E1-0136-5B54-7AA2-465C981B4E4C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 flipV="1">
            <a:off x="7206341" y="2753142"/>
            <a:ext cx="339295" cy="820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388EFE01-CFD1-F23D-552E-F4F8A948581A}"/>
              </a:ext>
            </a:extLst>
          </p:cNvPr>
          <p:cNvSpPr/>
          <p:nvPr/>
        </p:nvSpPr>
        <p:spPr>
          <a:xfrm>
            <a:off x="879890" y="3406587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itchFamily="2" charset="0"/>
              </a:rPr>
              <a:t>Como fue su experiencia durante la universidad correspondiente a su carrera?</a:t>
            </a:r>
          </a:p>
        </p:txBody>
      </p:sp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4AE9634B-4DB2-E7B7-75F9-CA23F1BA19FE}"/>
              </a:ext>
            </a:extLst>
          </p:cNvPr>
          <p:cNvSpPr/>
          <p:nvPr/>
        </p:nvSpPr>
        <p:spPr>
          <a:xfrm rot="9845145">
            <a:off x="4229952" y="3908000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46369B-C612-14F5-ADD3-ECCE44F113AD}"/>
              </a:ext>
            </a:extLst>
          </p:cNvPr>
          <p:cNvSpPr txBox="1"/>
          <p:nvPr/>
        </p:nvSpPr>
        <p:spPr>
          <a:xfrm>
            <a:off x="5214256" y="3193296"/>
            <a:ext cx="1992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Montserrat" pitchFamily="2" charset="0"/>
              </a:rPr>
              <a:t>Students often ask human counselors about their personal experiences and backgrounds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96054FF6-91C8-1E2F-473A-68636BDE60E9}"/>
              </a:ext>
            </a:extLst>
          </p:cNvPr>
          <p:cNvCxnSpPr>
            <a:stCxn id="28" idx="1"/>
            <a:endCxn id="26" idx="3"/>
          </p:cNvCxnSpPr>
          <p:nvPr/>
        </p:nvCxnSpPr>
        <p:spPr>
          <a:xfrm flipH="1" flipV="1">
            <a:off x="4842311" y="3698057"/>
            <a:ext cx="371945" cy="3071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B527F6B3-8A35-7F32-B802-E96555736708}"/>
              </a:ext>
            </a:extLst>
          </p:cNvPr>
          <p:cNvSpPr/>
          <p:nvPr/>
        </p:nvSpPr>
        <p:spPr>
          <a:xfrm>
            <a:off x="7545636" y="3406587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itchFamily="2" charset="0"/>
              </a:rPr>
              <a:t>Cual es la mejor universidad? Que tal la </a:t>
            </a:r>
            <a:r>
              <a:rPr lang="es-ES" sz="1000" err="1">
                <a:solidFill>
                  <a:srgbClr val="000000"/>
                </a:solidFill>
                <a:latin typeface="Montserrat" pitchFamily="2" charset="0"/>
              </a:rPr>
              <a:t>usach</a:t>
            </a:r>
            <a:r>
              <a:rPr lang="es-ES" sz="1000">
                <a:solidFill>
                  <a:srgbClr val="000000"/>
                </a:solidFill>
                <a:latin typeface="Montserrat" pitchFamily="2" charset="0"/>
              </a:rPr>
              <a:t> y que puntaje necesito</a:t>
            </a:r>
          </a:p>
        </p:txBody>
      </p:sp>
      <p:sp>
        <p:nvSpPr>
          <p:cNvPr id="32" name="Isosceles Triangle 31">
            <a:extLst>
              <a:ext uri="{FF2B5EF4-FFF2-40B4-BE49-F238E27FC236}">
                <a16:creationId xmlns:a16="http://schemas.microsoft.com/office/drawing/2014/main" id="{E5056418-8CEC-55A8-F469-DDC3A0E3E8CE}"/>
              </a:ext>
            </a:extLst>
          </p:cNvPr>
          <p:cNvSpPr/>
          <p:nvPr/>
        </p:nvSpPr>
        <p:spPr>
          <a:xfrm rot="9845145">
            <a:off x="10895698" y="3908000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3FA437A2-B702-AF7C-D572-232B0E600AF5}"/>
              </a:ext>
            </a:extLst>
          </p:cNvPr>
          <p:cNvCxnSpPr>
            <a:cxnSpLocks/>
            <a:stCxn id="31" idx="1"/>
            <a:endCxn id="28" idx="3"/>
          </p:cNvCxnSpPr>
          <p:nvPr/>
        </p:nvCxnSpPr>
        <p:spPr>
          <a:xfrm flipH="1">
            <a:off x="7206341" y="3698057"/>
            <a:ext cx="339295" cy="3071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E08E114-B6DB-0115-5C77-3738FC5BECE6}"/>
              </a:ext>
            </a:extLst>
          </p:cNvPr>
          <p:cNvSpPr/>
          <p:nvPr/>
        </p:nvSpPr>
        <p:spPr>
          <a:xfrm>
            <a:off x="879890" y="4548360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itchFamily="2" charset="0"/>
              </a:rPr>
              <a:t>Realmente estoy  bien ansioso de la prueba, especialmente la parte de mate, siento que me voy a bloquear</a:t>
            </a:r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DEC7F3F6-5B99-1B19-C008-524EEB0652DF}"/>
              </a:ext>
            </a:extLst>
          </p:cNvPr>
          <p:cNvSpPr/>
          <p:nvPr/>
        </p:nvSpPr>
        <p:spPr>
          <a:xfrm rot="9845145">
            <a:off x="4229952" y="5049773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ABCA35A-5EE4-7C6F-19DD-4CF15DC4BDCF}"/>
              </a:ext>
            </a:extLst>
          </p:cNvPr>
          <p:cNvSpPr txBox="1"/>
          <p:nvPr/>
        </p:nvSpPr>
        <p:spPr>
          <a:xfrm>
            <a:off x="5214256" y="4327502"/>
            <a:ext cx="1992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Montserrat" pitchFamily="2" charset="0"/>
              </a:rPr>
              <a:t>Students seem to bring up anxieties and concerns more with the human counselor, than with Kai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A3D0CEA5-6C57-E256-9032-400569A659E9}"/>
              </a:ext>
            </a:extLst>
          </p:cNvPr>
          <p:cNvCxnSpPr>
            <a:stCxn id="37" idx="1"/>
            <a:endCxn id="35" idx="3"/>
          </p:cNvCxnSpPr>
          <p:nvPr/>
        </p:nvCxnSpPr>
        <p:spPr>
          <a:xfrm flipH="1">
            <a:off x="4842311" y="4835334"/>
            <a:ext cx="371945" cy="4496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29FA5D44-23F6-F7DA-951F-81CF7F3B8FE3}"/>
              </a:ext>
            </a:extLst>
          </p:cNvPr>
          <p:cNvSpPr/>
          <p:nvPr/>
        </p:nvSpPr>
        <p:spPr>
          <a:xfrm>
            <a:off x="7545636" y="4548360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itchFamily="2" charset="0"/>
              </a:rPr>
              <a:t>Quiero saber como prepararme en este ultimo mes para la prueba de lenguaje, matemáticas e historia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386174A9-565C-C8B8-23D1-534A9AC91B6D}"/>
              </a:ext>
            </a:extLst>
          </p:cNvPr>
          <p:cNvSpPr/>
          <p:nvPr/>
        </p:nvSpPr>
        <p:spPr>
          <a:xfrm rot="9845145">
            <a:off x="10895698" y="5049773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15402D2-5A70-746A-FBB7-F6B8DC9F7CA4}"/>
              </a:ext>
            </a:extLst>
          </p:cNvPr>
          <p:cNvCxnSpPr>
            <a:cxnSpLocks/>
            <a:stCxn id="39" idx="1"/>
            <a:endCxn id="37" idx="3"/>
          </p:cNvCxnSpPr>
          <p:nvPr/>
        </p:nvCxnSpPr>
        <p:spPr>
          <a:xfrm flipH="1" flipV="1">
            <a:off x="7206341" y="4835334"/>
            <a:ext cx="339295" cy="4496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B6E382BF-4F2F-BF56-3466-82876BDC9411}"/>
              </a:ext>
            </a:extLst>
          </p:cNvPr>
          <p:cNvSpPr/>
          <p:nvPr/>
        </p:nvSpPr>
        <p:spPr>
          <a:xfrm>
            <a:off x="879890" y="5642767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sz="1000">
                <a:solidFill>
                  <a:srgbClr val="000000"/>
                </a:solidFill>
                <a:latin typeface="Montserrat" pitchFamily="2" charset="0"/>
              </a:rPr>
              <a:t>No sé si me puedas </a:t>
            </a:r>
            <a:r>
              <a:rPr lang="es-419" sz="1000" err="1">
                <a:solidFill>
                  <a:srgbClr val="000000"/>
                </a:solidFill>
                <a:latin typeface="Montserrat" pitchFamily="2" charset="0"/>
              </a:rPr>
              <a:t>aiudar</a:t>
            </a:r>
            <a:r>
              <a:rPr lang="es-419" sz="1000">
                <a:solidFill>
                  <a:srgbClr val="000000"/>
                </a:solidFill>
                <a:latin typeface="Montserrat" pitchFamily="2" charset="0"/>
              </a:rPr>
              <a:t> mucho en esto NWKDKWKDK 🧍‍♀es </a:t>
            </a:r>
            <a:r>
              <a:rPr lang="es-419" sz="1000" err="1">
                <a:solidFill>
                  <a:srgbClr val="000000"/>
                </a:solidFill>
                <a:latin typeface="Montserrat" pitchFamily="2" charset="0"/>
              </a:rPr>
              <a:t>qe</a:t>
            </a:r>
            <a:r>
              <a:rPr lang="es-419" sz="1000">
                <a:solidFill>
                  <a:srgbClr val="000000"/>
                </a:solidFill>
                <a:latin typeface="Montserrat" pitchFamily="2" charset="0"/>
              </a:rPr>
              <a:t> estoy como en una gran duda sobre pedagogía en enseñanza básica o pedagogía en historia 🦆 KSKSKS</a:t>
            </a:r>
            <a:endParaRPr lang="en-US" sz="1000">
              <a:solidFill>
                <a:srgbClr val="000000"/>
              </a:solidFill>
              <a:latin typeface="Montserrat" pitchFamily="2" charset="0"/>
            </a:endParaRPr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275E88D0-ACB6-57CC-94C3-74488552724C}"/>
              </a:ext>
            </a:extLst>
          </p:cNvPr>
          <p:cNvSpPr/>
          <p:nvPr/>
        </p:nvSpPr>
        <p:spPr>
          <a:xfrm rot="9845145">
            <a:off x="4229952" y="6144180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73D78E0-4E74-74C6-9B74-01AA251307EB}"/>
              </a:ext>
            </a:extLst>
          </p:cNvPr>
          <p:cNvSpPr txBox="1"/>
          <p:nvPr/>
        </p:nvSpPr>
        <p:spPr>
          <a:xfrm>
            <a:off x="5214256" y="5422955"/>
            <a:ext cx="199208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b="1">
                <a:solidFill>
                  <a:schemeClr val="tx1"/>
                </a:solidFill>
                <a:latin typeface="Montserrat" pitchFamily="2" charset="0"/>
              </a:rPr>
              <a:t>Students tend to use more acronyms and emojis with the human counselor, than with Kai</a:t>
            </a: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1E22532D-4258-1E08-D130-FD2C97F5BECD}"/>
              </a:ext>
            </a:extLst>
          </p:cNvPr>
          <p:cNvCxnSpPr>
            <a:stCxn id="44" idx="1"/>
            <a:endCxn id="42" idx="3"/>
          </p:cNvCxnSpPr>
          <p:nvPr/>
        </p:nvCxnSpPr>
        <p:spPr>
          <a:xfrm flipH="1">
            <a:off x="4842311" y="5930787"/>
            <a:ext cx="371945" cy="3450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589E5722-B1CF-43F9-56CF-03BFCBB04D49}"/>
              </a:ext>
            </a:extLst>
          </p:cNvPr>
          <p:cNvSpPr/>
          <p:nvPr/>
        </p:nvSpPr>
        <p:spPr>
          <a:xfrm>
            <a:off x="7545636" y="5642767"/>
            <a:ext cx="3962421" cy="582940"/>
          </a:xfrm>
          <a:prstGeom prst="roundRect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>
                <a:solidFill>
                  <a:srgbClr val="000000"/>
                </a:solidFill>
                <a:latin typeface="Montserrat" pitchFamily="2" charset="0"/>
              </a:rPr>
              <a:t>Me gustaría saber más sobre la carrera de pedagogía en historia</a:t>
            </a:r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85CF04BE-055F-B54E-5925-D2125C629B7F}"/>
              </a:ext>
            </a:extLst>
          </p:cNvPr>
          <p:cNvSpPr/>
          <p:nvPr/>
        </p:nvSpPr>
        <p:spPr>
          <a:xfrm rot="9845145">
            <a:off x="10895698" y="6144180"/>
            <a:ext cx="359229" cy="255260"/>
          </a:xfrm>
          <a:prstGeom prst="triangle">
            <a:avLst/>
          </a:prstGeom>
          <a:solidFill>
            <a:srgbClr val="F1E2D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>
              <a:latin typeface="Montserrat" pitchFamily="2" charset="0"/>
            </a:endParaRPr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8092FE9-BE12-2447-6DB8-ABEFD5633545}"/>
              </a:ext>
            </a:extLst>
          </p:cNvPr>
          <p:cNvCxnSpPr>
            <a:cxnSpLocks/>
            <a:stCxn id="46" idx="1"/>
            <a:endCxn id="44" idx="3"/>
          </p:cNvCxnSpPr>
          <p:nvPr/>
        </p:nvCxnSpPr>
        <p:spPr>
          <a:xfrm flipH="1" flipV="1">
            <a:off x="7206341" y="5930787"/>
            <a:ext cx="339295" cy="3450"/>
          </a:xfrm>
          <a:prstGeom prst="line">
            <a:avLst/>
          </a:prstGeom>
          <a:ln w="19050">
            <a:solidFill>
              <a:srgbClr val="D7AB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174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11" grpId="0"/>
      <p:bldP spid="14" grpId="0" animBg="1"/>
      <p:bldP spid="15" grpId="0" animBg="1"/>
      <p:bldP spid="26" grpId="0" animBg="1"/>
      <p:bldP spid="27" grpId="0" animBg="1"/>
      <p:bldP spid="28" grpId="0"/>
      <p:bldP spid="31" grpId="0" animBg="1"/>
      <p:bldP spid="32" grpId="0" animBg="1"/>
      <p:bldP spid="35" grpId="0" animBg="1"/>
      <p:bldP spid="36" grpId="0" animBg="1"/>
      <p:bldP spid="37" grpId="0"/>
      <p:bldP spid="39" grpId="0" animBg="1"/>
      <p:bldP spid="40" grpId="0" animBg="1"/>
      <p:bldP spid="42" grpId="0" animBg="1"/>
      <p:bldP spid="43" grpId="0" animBg="1"/>
      <p:bldP spid="44" grpId="0"/>
      <p:bldP spid="46" grpId="0" animBg="1"/>
      <p:bldP spid="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FD90DE-13BF-7706-3D18-488061CD6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645C3B-CB56-5B68-287A-4C9EB83AD57A}"/>
              </a:ext>
            </a:extLst>
          </p:cNvPr>
          <p:cNvSpPr txBox="1"/>
          <p:nvPr/>
        </p:nvSpPr>
        <p:spPr>
          <a:xfrm>
            <a:off x="1325215" y="549562"/>
            <a:ext cx="105970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1"/>
                </a:solidFill>
                <a:latin typeface="Montserrat" pitchFamily="2" charset="0"/>
              </a:rPr>
              <a:t>Kai: Comparing counseling across four dimensions (rated 1,000 conversations)</a:t>
            </a:r>
            <a:endParaRPr lang="en-US" b="1" i="1" dirty="0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653A9771-DA02-8A97-3485-14EA2F16CFAF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5620B879-B238-29B4-551E-1E2E858F57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0" y="220351"/>
            <a:ext cx="756513" cy="1027471"/>
          </a:xfrm>
          <a:prstGeom prst="rect">
            <a:avLst/>
          </a:prstGeom>
        </p:spPr>
      </p:pic>
      <p:sp>
        <p:nvSpPr>
          <p:cNvPr id="11" name="Google Shape;828;g13957d95381_0_99">
            <a:extLst>
              <a:ext uri="{FF2B5EF4-FFF2-40B4-BE49-F238E27FC236}">
                <a16:creationId xmlns:a16="http://schemas.microsoft.com/office/drawing/2014/main" id="{687B5B5E-293F-30F2-79AC-91F99D887CCF}"/>
              </a:ext>
            </a:extLst>
          </p:cNvPr>
          <p:cNvSpPr txBox="1"/>
          <p:nvPr/>
        </p:nvSpPr>
        <p:spPr>
          <a:xfrm>
            <a:off x="6351132" y="7270862"/>
            <a:ext cx="1529700" cy="301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Patience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830;g13957d95381_0_99">
            <a:extLst>
              <a:ext uri="{FF2B5EF4-FFF2-40B4-BE49-F238E27FC236}">
                <a16:creationId xmlns:a16="http://schemas.microsoft.com/office/drawing/2014/main" id="{FF30A9F3-B52E-50D5-F759-12BCD45E48D7}"/>
              </a:ext>
            </a:extLst>
          </p:cNvPr>
          <p:cNvSpPr txBox="1"/>
          <p:nvPr/>
        </p:nvSpPr>
        <p:spPr>
          <a:xfrm>
            <a:off x="1693971" y="4087345"/>
            <a:ext cx="1423200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s-ES"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</a:t>
            </a:r>
            <a:r>
              <a:rPr lang="en-US" sz="14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mpathy</a:t>
            </a:r>
            <a:endParaRPr sz="16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" name="Google Shape;844;g13957d95381_0_99">
            <a:extLst>
              <a:ext uri="{FF2B5EF4-FFF2-40B4-BE49-F238E27FC236}">
                <a16:creationId xmlns:a16="http://schemas.microsoft.com/office/drawing/2014/main" id="{4E85A678-6C74-B6B8-0F35-D316029BC30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469" r="9300" b="19008"/>
          <a:stretch/>
        </p:blipFill>
        <p:spPr>
          <a:xfrm>
            <a:off x="8566800" y="1078595"/>
            <a:ext cx="644819" cy="63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5665BA7-EDD9-FF23-7179-ED8A3C3458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49724" y="1396145"/>
            <a:ext cx="9048305" cy="525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5283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E0EAF3-0C43-B018-8761-D766F8DB1E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A7C5182-2C88-ADBA-2AF5-66743A6BA9C4}"/>
              </a:ext>
            </a:extLst>
          </p:cNvPr>
          <p:cNvSpPr txBox="1"/>
          <p:nvPr/>
        </p:nvSpPr>
        <p:spPr>
          <a:xfrm>
            <a:off x="472374" y="384778"/>
            <a:ext cx="68586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Education landscape in LAC</a:t>
            </a:r>
            <a:endParaRPr lang="es-ES" sz="2000" b="1">
              <a:solidFill>
                <a:schemeClr val="accent1"/>
              </a:solidFill>
              <a:latin typeface="Montserrat" pitchFamily="2" charset="0"/>
            </a:endParaRPr>
          </a:p>
        </p:txBody>
      </p:sp>
      <p:cxnSp>
        <p:nvCxnSpPr>
          <p:cNvPr id="4" name="Google Shape;44;p1">
            <a:extLst>
              <a:ext uri="{FF2B5EF4-FFF2-40B4-BE49-F238E27FC236}">
                <a16:creationId xmlns:a16="http://schemas.microsoft.com/office/drawing/2014/main" id="{57F70AEE-22F7-31E2-2083-AD181F3D39E5}"/>
              </a:ext>
            </a:extLst>
          </p:cNvPr>
          <p:cNvCxnSpPr>
            <a:cxnSpLocks/>
          </p:cNvCxnSpPr>
          <p:nvPr/>
        </p:nvCxnSpPr>
        <p:spPr>
          <a:xfrm flipV="1">
            <a:off x="280264" y="168442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5" name="Graphic 4" descr="Harvey Balls 100% with solid fill">
            <a:extLst>
              <a:ext uri="{FF2B5EF4-FFF2-40B4-BE49-F238E27FC236}">
                <a16:creationId xmlns:a16="http://schemas.microsoft.com/office/drawing/2014/main" id="{4FE5DDAC-5FBB-6BEF-C6EB-4C71F02438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232087" y="990956"/>
            <a:ext cx="1188720" cy="118872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8EF1D078-E322-1E8D-C52F-18B845B5E47B}"/>
              </a:ext>
            </a:extLst>
          </p:cNvPr>
          <p:cNvGrpSpPr/>
          <p:nvPr/>
        </p:nvGrpSpPr>
        <p:grpSpPr>
          <a:xfrm>
            <a:off x="2578507" y="1340754"/>
            <a:ext cx="548640" cy="457200"/>
            <a:chOff x="5696069" y="3114675"/>
            <a:chExt cx="799886" cy="665320"/>
          </a:xfrm>
          <a:solidFill>
            <a:schemeClr val="bg1"/>
          </a:solidFill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9DE6D3C-75E8-2D66-AE0D-1BE959572CB7}"/>
                </a:ext>
              </a:extLst>
            </p:cNvPr>
            <p:cNvSpPr/>
            <p:nvPr/>
          </p:nvSpPr>
          <p:spPr>
            <a:xfrm flipH="1">
              <a:off x="5704428" y="3274218"/>
              <a:ext cx="791527" cy="505777"/>
            </a:xfrm>
            <a:custGeom>
              <a:avLst/>
              <a:gdLst>
                <a:gd name="connsiteX0" fmla="*/ 352520 w 791527"/>
                <a:gd name="connsiteY0" fmla="*/ 392430 h 505777"/>
                <a:gd name="connsiteX1" fmla="*/ 495395 w 791527"/>
                <a:gd name="connsiteY1" fmla="*/ 249555 h 505777"/>
                <a:gd name="connsiteX2" fmla="*/ 751618 w 791527"/>
                <a:gd name="connsiteY2" fmla="*/ 505778 h 505777"/>
                <a:gd name="connsiteX3" fmla="*/ 791528 w 791527"/>
                <a:gd name="connsiteY3" fmla="*/ 465773 h 505777"/>
                <a:gd name="connsiteX4" fmla="*/ 495395 w 791527"/>
                <a:gd name="connsiteY4" fmla="*/ 169545 h 505777"/>
                <a:gd name="connsiteX5" fmla="*/ 352520 w 791527"/>
                <a:gd name="connsiteY5" fmla="*/ 312420 h 505777"/>
                <a:gd name="connsiteX6" fmla="*/ 190595 w 791527"/>
                <a:gd name="connsiteY6" fmla="*/ 150495 h 505777"/>
                <a:gd name="connsiteX7" fmla="*/ 96203 w 791527"/>
                <a:gd name="connsiteY7" fmla="*/ 56198 h 505777"/>
                <a:gd name="connsiteX8" fmla="*/ 152495 w 791527"/>
                <a:gd name="connsiteY8" fmla="*/ 0 h 505777"/>
                <a:gd name="connsiteX9" fmla="*/ 0 w 791527"/>
                <a:gd name="connsiteY9" fmla="*/ 0 h 505777"/>
                <a:gd name="connsiteX10" fmla="*/ 0 w 791527"/>
                <a:gd name="connsiteY10" fmla="*/ 152400 h 505777"/>
                <a:gd name="connsiteX11" fmla="*/ 56197 w 791527"/>
                <a:gd name="connsiteY11" fmla="*/ 96202 h 505777"/>
                <a:gd name="connsiteX12" fmla="*/ 152495 w 791527"/>
                <a:gd name="connsiteY12" fmla="*/ 192405 h 505777"/>
                <a:gd name="connsiteX13" fmla="*/ 352520 w 791527"/>
                <a:gd name="connsiteY13" fmla="*/ 392430 h 505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791527" h="505777">
                  <a:moveTo>
                    <a:pt x="352520" y="392430"/>
                  </a:moveTo>
                  <a:lnTo>
                    <a:pt x="495395" y="249555"/>
                  </a:lnTo>
                  <a:lnTo>
                    <a:pt x="751618" y="505778"/>
                  </a:lnTo>
                  <a:lnTo>
                    <a:pt x="791528" y="465773"/>
                  </a:lnTo>
                  <a:lnTo>
                    <a:pt x="495395" y="169545"/>
                  </a:lnTo>
                  <a:lnTo>
                    <a:pt x="352520" y="312420"/>
                  </a:lnTo>
                  <a:lnTo>
                    <a:pt x="190595" y="150495"/>
                  </a:lnTo>
                  <a:lnTo>
                    <a:pt x="96203" y="56198"/>
                  </a:lnTo>
                  <a:lnTo>
                    <a:pt x="152495" y="0"/>
                  </a:lnTo>
                  <a:lnTo>
                    <a:pt x="0" y="0"/>
                  </a:lnTo>
                  <a:lnTo>
                    <a:pt x="0" y="152400"/>
                  </a:lnTo>
                  <a:lnTo>
                    <a:pt x="56197" y="96202"/>
                  </a:lnTo>
                  <a:lnTo>
                    <a:pt x="152495" y="192405"/>
                  </a:lnTo>
                  <a:lnTo>
                    <a:pt x="352520" y="3924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14905027-75B4-F933-8BE9-BDC082E976E6}"/>
                </a:ext>
              </a:extLst>
            </p:cNvPr>
            <p:cNvSpPr/>
            <p:nvPr/>
          </p:nvSpPr>
          <p:spPr>
            <a:xfrm flipH="1">
              <a:off x="5762530" y="3114675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B5438C2-C824-171E-9E76-457A5D983CC0}"/>
                </a:ext>
              </a:extLst>
            </p:cNvPr>
            <p:cNvSpPr/>
            <p:nvPr/>
          </p:nvSpPr>
          <p:spPr>
            <a:xfrm flipH="1">
              <a:off x="5696069" y="3219474"/>
              <a:ext cx="604338" cy="408502"/>
            </a:xfrm>
            <a:custGeom>
              <a:avLst/>
              <a:gdLst>
                <a:gd name="connsiteX0" fmla="*/ 32099 w 604338"/>
                <a:gd name="connsiteY0" fmla="*/ 187808 h 408502"/>
                <a:gd name="connsiteX1" fmla="*/ 62103 w 604338"/>
                <a:gd name="connsiteY1" fmla="*/ 58840 h 408502"/>
                <a:gd name="connsiteX2" fmla="*/ 62103 w 604338"/>
                <a:gd name="connsiteY2" fmla="*/ 58840 h 408502"/>
                <a:gd name="connsiteX3" fmla="*/ 62103 w 604338"/>
                <a:gd name="connsiteY3" fmla="*/ 218193 h 408502"/>
                <a:gd name="connsiteX4" fmla="*/ 100203 w 604338"/>
                <a:gd name="connsiteY4" fmla="*/ 256293 h 408502"/>
                <a:gd name="connsiteX5" fmla="*/ 100203 w 604338"/>
                <a:gd name="connsiteY5" fmla="*/ 209525 h 408502"/>
                <a:gd name="connsiteX6" fmla="*/ 119253 w 604338"/>
                <a:gd name="connsiteY6" fmla="*/ 209525 h 408502"/>
                <a:gd name="connsiteX7" fmla="*/ 119253 w 604338"/>
                <a:gd name="connsiteY7" fmla="*/ 274962 h 408502"/>
                <a:gd name="connsiteX8" fmla="*/ 157353 w 604338"/>
                <a:gd name="connsiteY8" fmla="*/ 313062 h 408502"/>
                <a:gd name="connsiteX9" fmla="*/ 157353 w 604338"/>
                <a:gd name="connsiteY9" fmla="*/ 313062 h 408502"/>
                <a:gd name="connsiteX10" fmla="*/ 157353 w 604338"/>
                <a:gd name="connsiteY10" fmla="*/ 58745 h 408502"/>
                <a:gd name="connsiteX11" fmla="*/ 157353 w 604338"/>
                <a:gd name="connsiteY11" fmla="*/ 58745 h 408502"/>
                <a:gd name="connsiteX12" fmla="*/ 185928 w 604338"/>
                <a:gd name="connsiteY12" fmla="*/ 185046 h 408502"/>
                <a:gd name="connsiteX13" fmla="*/ 204406 w 604338"/>
                <a:gd name="connsiteY13" fmla="*/ 200000 h 408502"/>
                <a:gd name="connsiteX14" fmla="*/ 204406 w 604338"/>
                <a:gd name="connsiteY14" fmla="*/ 200000 h 408502"/>
                <a:gd name="connsiteX15" fmla="*/ 223456 w 604338"/>
                <a:gd name="connsiteY15" fmla="*/ 185141 h 408502"/>
                <a:gd name="connsiteX16" fmla="*/ 252031 w 604338"/>
                <a:gd name="connsiteY16" fmla="*/ 58840 h 408502"/>
                <a:gd name="connsiteX17" fmla="*/ 252031 w 604338"/>
                <a:gd name="connsiteY17" fmla="*/ 58840 h 408502"/>
                <a:gd name="connsiteX18" fmla="*/ 252031 w 604338"/>
                <a:gd name="connsiteY18" fmla="*/ 217622 h 408502"/>
                <a:gd name="connsiteX19" fmla="*/ 273082 w 604338"/>
                <a:gd name="connsiteY19" fmla="*/ 197333 h 408502"/>
                <a:gd name="connsiteX20" fmla="*/ 273082 w 604338"/>
                <a:gd name="connsiteY20" fmla="*/ 197333 h 408502"/>
                <a:gd name="connsiteX21" fmla="*/ 326898 w 604338"/>
                <a:gd name="connsiteY21" fmla="*/ 197333 h 408502"/>
                <a:gd name="connsiteX22" fmla="*/ 347948 w 604338"/>
                <a:gd name="connsiteY22" fmla="*/ 218479 h 408502"/>
                <a:gd name="connsiteX23" fmla="*/ 347948 w 604338"/>
                <a:gd name="connsiteY23" fmla="*/ 58745 h 408502"/>
                <a:gd name="connsiteX24" fmla="*/ 347948 w 604338"/>
                <a:gd name="connsiteY24" fmla="*/ 58745 h 408502"/>
                <a:gd name="connsiteX25" fmla="*/ 375857 w 604338"/>
                <a:gd name="connsiteY25" fmla="*/ 180950 h 408502"/>
                <a:gd name="connsiteX26" fmla="*/ 376428 w 604338"/>
                <a:gd name="connsiteY26" fmla="*/ 185046 h 408502"/>
                <a:gd name="connsiteX27" fmla="*/ 394907 w 604338"/>
                <a:gd name="connsiteY27" fmla="*/ 200000 h 408502"/>
                <a:gd name="connsiteX28" fmla="*/ 394907 w 604338"/>
                <a:gd name="connsiteY28" fmla="*/ 200000 h 408502"/>
                <a:gd name="connsiteX29" fmla="*/ 413957 w 604338"/>
                <a:gd name="connsiteY29" fmla="*/ 182570 h 408502"/>
                <a:gd name="connsiteX30" fmla="*/ 442532 w 604338"/>
                <a:gd name="connsiteY30" fmla="*/ 58173 h 408502"/>
                <a:gd name="connsiteX31" fmla="*/ 442532 w 604338"/>
                <a:gd name="connsiteY31" fmla="*/ 58173 h 408502"/>
                <a:gd name="connsiteX32" fmla="*/ 442532 w 604338"/>
                <a:gd name="connsiteY32" fmla="*/ 124848 h 408502"/>
                <a:gd name="connsiteX33" fmla="*/ 413957 w 604338"/>
                <a:gd name="connsiteY33" fmla="*/ 266675 h 408502"/>
                <a:gd name="connsiteX34" fmla="*/ 442532 w 604338"/>
                <a:gd name="connsiteY34" fmla="*/ 266675 h 408502"/>
                <a:gd name="connsiteX35" fmla="*/ 442532 w 604338"/>
                <a:gd name="connsiteY35" fmla="*/ 313253 h 408502"/>
                <a:gd name="connsiteX36" fmla="*/ 480632 w 604338"/>
                <a:gd name="connsiteY36" fmla="*/ 351353 h 408502"/>
                <a:gd name="connsiteX37" fmla="*/ 480632 w 604338"/>
                <a:gd name="connsiteY37" fmla="*/ 266675 h 408502"/>
                <a:gd name="connsiteX38" fmla="*/ 499682 w 604338"/>
                <a:gd name="connsiteY38" fmla="*/ 266675 h 408502"/>
                <a:gd name="connsiteX39" fmla="*/ 499682 w 604338"/>
                <a:gd name="connsiteY39" fmla="*/ 370403 h 408502"/>
                <a:gd name="connsiteX40" fmla="*/ 537782 w 604338"/>
                <a:gd name="connsiteY40" fmla="*/ 408503 h 408502"/>
                <a:gd name="connsiteX41" fmla="*/ 537782 w 604338"/>
                <a:gd name="connsiteY41" fmla="*/ 266675 h 408502"/>
                <a:gd name="connsiteX42" fmla="*/ 566357 w 604338"/>
                <a:gd name="connsiteY42" fmla="*/ 266675 h 408502"/>
                <a:gd name="connsiteX43" fmla="*/ 537782 w 604338"/>
                <a:gd name="connsiteY43" fmla="*/ 124753 h 408502"/>
                <a:gd name="connsiteX44" fmla="*/ 537782 w 604338"/>
                <a:gd name="connsiteY44" fmla="*/ 57125 h 408502"/>
                <a:gd name="connsiteX45" fmla="*/ 537782 w 604338"/>
                <a:gd name="connsiteY45" fmla="*/ 57125 h 408502"/>
                <a:gd name="connsiteX46" fmla="*/ 566357 w 604338"/>
                <a:gd name="connsiteY46" fmla="*/ 185046 h 408502"/>
                <a:gd name="connsiteX47" fmla="*/ 585407 w 604338"/>
                <a:gd name="connsiteY47" fmla="*/ 200000 h 408502"/>
                <a:gd name="connsiteX48" fmla="*/ 588550 w 604338"/>
                <a:gd name="connsiteY48" fmla="*/ 200000 h 408502"/>
                <a:gd name="connsiteX49" fmla="*/ 589407 w 604338"/>
                <a:gd name="connsiteY49" fmla="*/ 200000 h 408502"/>
                <a:gd name="connsiteX50" fmla="*/ 603722 w 604338"/>
                <a:gd name="connsiteY50" fmla="*/ 175916 h 408502"/>
                <a:gd name="connsiteX51" fmla="*/ 603695 w 604338"/>
                <a:gd name="connsiteY51" fmla="*/ 175807 h 408502"/>
                <a:gd name="connsiteX52" fmla="*/ 573500 w 604338"/>
                <a:gd name="connsiteY52" fmla="*/ 37313 h 408502"/>
                <a:gd name="connsiteX53" fmla="*/ 567023 w 604338"/>
                <a:gd name="connsiteY53" fmla="*/ 26645 h 408502"/>
                <a:gd name="connsiteX54" fmla="*/ 528923 w 604338"/>
                <a:gd name="connsiteY54" fmla="*/ 6357 h 408502"/>
                <a:gd name="connsiteX55" fmla="*/ 452152 w 604338"/>
                <a:gd name="connsiteY55" fmla="*/ 6357 h 408502"/>
                <a:gd name="connsiteX56" fmla="*/ 414052 w 604338"/>
                <a:gd name="connsiteY56" fmla="*/ 26645 h 408502"/>
                <a:gd name="connsiteX57" fmla="*/ 407384 w 604338"/>
                <a:gd name="connsiteY57" fmla="*/ 37313 h 408502"/>
                <a:gd name="connsiteX58" fmla="*/ 394907 w 604338"/>
                <a:gd name="connsiteY58" fmla="*/ 91320 h 408502"/>
                <a:gd name="connsiteX59" fmla="*/ 394907 w 604338"/>
                <a:gd name="connsiteY59" fmla="*/ 91320 h 408502"/>
                <a:gd name="connsiteX60" fmla="*/ 382334 w 604338"/>
                <a:gd name="connsiteY60" fmla="*/ 37313 h 408502"/>
                <a:gd name="connsiteX61" fmla="*/ 375857 w 604338"/>
                <a:gd name="connsiteY61" fmla="*/ 26645 h 408502"/>
                <a:gd name="connsiteX62" fmla="*/ 223456 w 604338"/>
                <a:gd name="connsiteY62" fmla="*/ 26645 h 408502"/>
                <a:gd name="connsiteX63" fmla="*/ 216884 w 604338"/>
                <a:gd name="connsiteY63" fmla="*/ 37313 h 408502"/>
                <a:gd name="connsiteX64" fmla="*/ 204406 w 604338"/>
                <a:gd name="connsiteY64" fmla="*/ 93130 h 408502"/>
                <a:gd name="connsiteX65" fmla="*/ 204406 w 604338"/>
                <a:gd name="connsiteY65" fmla="*/ 93130 h 408502"/>
                <a:gd name="connsiteX66" fmla="*/ 192405 w 604338"/>
                <a:gd name="connsiteY66" fmla="*/ 37313 h 408502"/>
                <a:gd name="connsiteX67" fmla="*/ 185928 w 604338"/>
                <a:gd name="connsiteY67" fmla="*/ 26645 h 408502"/>
                <a:gd name="connsiteX68" fmla="*/ 147828 w 604338"/>
                <a:gd name="connsiteY68" fmla="*/ 6357 h 408502"/>
                <a:gd name="connsiteX69" fmla="*/ 71056 w 604338"/>
                <a:gd name="connsiteY69" fmla="*/ 6357 h 408502"/>
                <a:gd name="connsiteX70" fmla="*/ 32956 w 604338"/>
                <a:gd name="connsiteY70" fmla="*/ 26645 h 408502"/>
                <a:gd name="connsiteX71" fmla="*/ 26479 w 604338"/>
                <a:gd name="connsiteY71" fmla="*/ 37313 h 408502"/>
                <a:gd name="connsiteX72" fmla="*/ 0 w 604338"/>
                <a:gd name="connsiteY72" fmla="*/ 156376 h 408502"/>
                <a:gd name="connsiteX73" fmla="*/ 21812 w 604338"/>
                <a:gd name="connsiteY73" fmla="*/ 178188 h 408502"/>
                <a:gd name="connsiteX74" fmla="*/ 31337 w 604338"/>
                <a:gd name="connsiteY74" fmla="*/ 187713 h 408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</a:cxnLst>
              <a:rect l="l" t="t" r="r" b="b"/>
              <a:pathLst>
                <a:path w="604338" h="408502">
                  <a:moveTo>
                    <a:pt x="32099" y="187808"/>
                  </a:moveTo>
                  <a:lnTo>
                    <a:pt x="62103" y="58840"/>
                  </a:lnTo>
                  <a:lnTo>
                    <a:pt x="62103" y="58840"/>
                  </a:lnTo>
                  <a:lnTo>
                    <a:pt x="62103" y="218193"/>
                  </a:lnTo>
                  <a:lnTo>
                    <a:pt x="100203" y="256293"/>
                  </a:lnTo>
                  <a:lnTo>
                    <a:pt x="100203" y="209525"/>
                  </a:lnTo>
                  <a:lnTo>
                    <a:pt x="119253" y="209525"/>
                  </a:lnTo>
                  <a:lnTo>
                    <a:pt x="119253" y="274962"/>
                  </a:lnTo>
                  <a:lnTo>
                    <a:pt x="157353" y="313062"/>
                  </a:lnTo>
                  <a:lnTo>
                    <a:pt x="157353" y="313062"/>
                  </a:lnTo>
                  <a:lnTo>
                    <a:pt x="157353" y="58745"/>
                  </a:lnTo>
                  <a:lnTo>
                    <a:pt x="157353" y="58745"/>
                  </a:lnTo>
                  <a:lnTo>
                    <a:pt x="185928" y="185046"/>
                  </a:lnTo>
                  <a:cubicBezTo>
                    <a:pt x="187841" y="193734"/>
                    <a:pt x="195511" y="199941"/>
                    <a:pt x="204406" y="200000"/>
                  </a:cubicBezTo>
                  <a:lnTo>
                    <a:pt x="204406" y="200000"/>
                  </a:lnTo>
                  <a:cubicBezTo>
                    <a:pt x="213487" y="200222"/>
                    <a:pt x="221461" y="194003"/>
                    <a:pt x="223456" y="185141"/>
                  </a:cubicBezTo>
                  <a:lnTo>
                    <a:pt x="252031" y="58840"/>
                  </a:lnTo>
                  <a:lnTo>
                    <a:pt x="252031" y="58840"/>
                  </a:lnTo>
                  <a:lnTo>
                    <a:pt x="252031" y="217622"/>
                  </a:lnTo>
                  <a:lnTo>
                    <a:pt x="273082" y="197333"/>
                  </a:lnTo>
                  <a:lnTo>
                    <a:pt x="273082" y="197333"/>
                  </a:lnTo>
                  <a:cubicBezTo>
                    <a:pt x="287953" y="182498"/>
                    <a:pt x="312027" y="182498"/>
                    <a:pt x="326898" y="197333"/>
                  </a:cubicBezTo>
                  <a:lnTo>
                    <a:pt x="347948" y="218479"/>
                  </a:lnTo>
                  <a:lnTo>
                    <a:pt x="347948" y="58745"/>
                  </a:lnTo>
                  <a:lnTo>
                    <a:pt x="347948" y="58745"/>
                  </a:lnTo>
                  <a:lnTo>
                    <a:pt x="375857" y="180950"/>
                  </a:lnTo>
                  <a:lnTo>
                    <a:pt x="376428" y="185046"/>
                  </a:lnTo>
                  <a:cubicBezTo>
                    <a:pt x="378341" y="193734"/>
                    <a:pt x="386011" y="199941"/>
                    <a:pt x="394907" y="200000"/>
                  </a:cubicBezTo>
                  <a:lnTo>
                    <a:pt x="394907" y="200000"/>
                  </a:lnTo>
                  <a:cubicBezTo>
                    <a:pt x="404827" y="200037"/>
                    <a:pt x="413114" y="192454"/>
                    <a:pt x="413957" y="182570"/>
                  </a:cubicBezTo>
                  <a:lnTo>
                    <a:pt x="442532" y="58173"/>
                  </a:lnTo>
                  <a:lnTo>
                    <a:pt x="442532" y="58173"/>
                  </a:lnTo>
                  <a:lnTo>
                    <a:pt x="442532" y="124848"/>
                  </a:lnTo>
                  <a:lnTo>
                    <a:pt x="413957" y="266675"/>
                  </a:lnTo>
                  <a:lnTo>
                    <a:pt x="442532" y="266675"/>
                  </a:lnTo>
                  <a:lnTo>
                    <a:pt x="442532" y="313253"/>
                  </a:lnTo>
                  <a:lnTo>
                    <a:pt x="480632" y="351353"/>
                  </a:lnTo>
                  <a:lnTo>
                    <a:pt x="480632" y="266675"/>
                  </a:lnTo>
                  <a:lnTo>
                    <a:pt x="499682" y="266675"/>
                  </a:lnTo>
                  <a:lnTo>
                    <a:pt x="499682" y="370403"/>
                  </a:lnTo>
                  <a:lnTo>
                    <a:pt x="537782" y="408503"/>
                  </a:lnTo>
                  <a:lnTo>
                    <a:pt x="537782" y="266675"/>
                  </a:lnTo>
                  <a:lnTo>
                    <a:pt x="566357" y="266675"/>
                  </a:lnTo>
                  <a:lnTo>
                    <a:pt x="537782" y="124753"/>
                  </a:lnTo>
                  <a:lnTo>
                    <a:pt x="537782" y="57125"/>
                  </a:lnTo>
                  <a:lnTo>
                    <a:pt x="537782" y="57125"/>
                  </a:lnTo>
                  <a:lnTo>
                    <a:pt x="566357" y="185046"/>
                  </a:lnTo>
                  <a:cubicBezTo>
                    <a:pt x="568313" y="193945"/>
                    <a:pt x="576298" y="200213"/>
                    <a:pt x="585407" y="200000"/>
                  </a:cubicBezTo>
                  <a:lnTo>
                    <a:pt x="588550" y="200000"/>
                  </a:lnTo>
                  <a:lnTo>
                    <a:pt x="589407" y="200000"/>
                  </a:lnTo>
                  <a:cubicBezTo>
                    <a:pt x="600011" y="197303"/>
                    <a:pt x="606421" y="186519"/>
                    <a:pt x="603722" y="175916"/>
                  </a:cubicBezTo>
                  <a:cubicBezTo>
                    <a:pt x="603714" y="175879"/>
                    <a:pt x="603704" y="175843"/>
                    <a:pt x="603695" y="175807"/>
                  </a:cubicBezTo>
                  <a:lnTo>
                    <a:pt x="573500" y="37313"/>
                  </a:lnTo>
                  <a:cubicBezTo>
                    <a:pt x="572600" y="33131"/>
                    <a:pt x="570319" y="29373"/>
                    <a:pt x="567023" y="26645"/>
                  </a:cubicBezTo>
                  <a:cubicBezTo>
                    <a:pt x="555626" y="17679"/>
                    <a:pt x="542725" y="10809"/>
                    <a:pt x="528923" y="6357"/>
                  </a:cubicBezTo>
                  <a:cubicBezTo>
                    <a:pt x="504034" y="-2119"/>
                    <a:pt x="477041" y="-2119"/>
                    <a:pt x="452152" y="6357"/>
                  </a:cubicBezTo>
                  <a:cubicBezTo>
                    <a:pt x="438367" y="10850"/>
                    <a:pt x="425473" y="17716"/>
                    <a:pt x="414052" y="26645"/>
                  </a:cubicBezTo>
                  <a:cubicBezTo>
                    <a:pt x="410686" y="29344"/>
                    <a:pt x="408335" y="33105"/>
                    <a:pt x="407384" y="37313"/>
                  </a:cubicBezTo>
                  <a:lnTo>
                    <a:pt x="394907" y="91320"/>
                  </a:lnTo>
                  <a:lnTo>
                    <a:pt x="394907" y="91320"/>
                  </a:lnTo>
                  <a:lnTo>
                    <a:pt x="382334" y="37313"/>
                  </a:lnTo>
                  <a:cubicBezTo>
                    <a:pt x="381433" y="33131"/>
                    <a:pt x="379152" y="29373"/>
                    <a:pt x="375857" y="26645"/>
                  </a:cubicBezTo>
                  <a:cubicBezTo>
                    <a:pt x="331073" y="-8318"/>
                    <a:pt x="268240" y="-8318"/>
                    <a:pt x="223456" y="26645"/>
                  </a:cubicBezTo>
                  <a:cubicBezTo>
                    <a:pt x="220126" y="29358"/>
                    <a:pt x="217809" y="33118"/>
                    <a:pt x="216884" y="37313"/>
                  </a:cubicBezTo>
                  <a:lnTo>
                    <a:pt x="204406" y="93130"/>
                  </a:lnTo>
                  <a:lnTo>
                    <a:pt x="204406" y="93130"/>
                  </a:lnTo>
                  <a:lnTo>
                    <a:pt x="192405" y="37313"/>
                  </a:lnTo>
                  <a:cubicBezTo>
                    <a:pt x="191505" y="33131"/>
                    <a:pt x="189224" y="29373"/>
                    <a:pt x="185928" y="26645"/>
                  </a:cubicBezTo>
                  <a:cubicBezTo>
                    <a:pt x="174530" y="17679"/>
                    <a:pt x="161630" y="10809"/>
                    <a:pt x="147828" y="6357"/>
                  </a:cubicBezTo>
                  <a:cubicBezTo>
                    <a:pt x="122939" y="-2119"/>
                    <a:pt x="95945" y="-2119"/>
                    <a:pt x="71056" y="6357"/>
                  </a:cubicBezTo>
                  <a:cubicBezTo>
                    <a:pt x="57272" y="10850"/>
                    <a:pt x="44378" y="17716"/>
                    <a:pt x="32956" y="26645"/>
                  </a:cubicBezTo>
                  <a:cubicBezTo>
                    <a:pt x="29620" y="29337"/>
                    <a:pt x="27328" y="33111"/>
                    <a:pt x="26479" y="37313"/>
                  </a:cubicBezTo>
                  <a:lnTo>
                    <a:pt x="0" y="156376"/>
                  </a:lnTo>
                  <a:lnTo>
                    <a:pt x="21812" y="178188"/>
                  </a:lnTo>
                  <a:lnTo>
                    <a:pt x="31337" y="187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4B92EC0-21EC-4025-4A27-F08E62D16A79}"/>
                </a:ext>
              </a:extLst>
            </p:cNvPr>
            <p:cNvSpPr/>
            <p:nvPr/>
          </p:nvSpPr>
          <p:spPr>
            <a:xfrm flipH="1">
              <a:off x="6143435" y="3114675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58915AE-EFFF-050F-8420-296E42736B90}"/>
                </a:ext>
              </a:extLst>
            </p:cNvPr>
            <p:cNvSpPr/>
            <p:nvPr/>
          </p:nvSpPr>
          <p:spPr>
            <a:xfrm flipH="1">
              <a:off x="5952649" y="3114675"/>
              <a:ext cx="95250" cy="95250"/>
            </a:xfrm>
            <a:custGeom>
              <a:avLst/>
              <a:gdLst>
                <a:gd name="connsiteX0" fmla="*/ 95250 w 95250"/>
                <a:gd name="connsiteY0" fmla="*/ 47625 h 95250"/>
                <a:gd name="connsiteX1" fmla="*/ 47625 w 95250"/>
                <a:gd name="connsiteY1" fmla="*/ 95250 h 95250"/>
                <a:gd name="connsiteX2" fmla="*/ 0 w 95250"/>
                <a:gd name="connsiteY2" fmla="*/ 47625 h 95250"/>
                <a:gd name="connsiteX3" fmla="*/ 47625 w 95250"/>
                <a:gd name="connsiteY3" fmla="*/ 0 h 95250"/>
                <a:gd name="connsiteX4" fmla="*/ 95250 w 95250"/>
                <a:gd name="connsiteY4" fmla="*/ 47625 h 95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50" h="95250">
                  <a:moveTo>
                    <a:pt x="95250" y="47625"/>
                  </a:moveTo>
                  <a:cubicBezTo>
                    <a:pt x="95250" y="73928"/>
                    <a:pt x="73928" y="95250"/>
                    <a:pt x="47625" y="95250"/>
                  </a:cubicBezTo>
                  <a:cubicBezTo>
                    <a:pt x="21322" y="95250"/>
                    <a:pt x="0" y="73928"/>
                    <a:pt x="0" y="47625"/>
                  </a:cubicBezTo>
                  <a:cubicBezTo>
                    <a:pt x="0" y="21322"/>
                    <a:pt x="21322" y="0"/>
                    <a:pt x="47625" y="0"/>
                  </a:cubicBezTo>
                  <a:cubicBezTo>
                    <a:pt x="73928" y="0"/>
                    <a:pt x="95250" y="21322"/>
                    <a:pt x="95250" y="476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EF99266-E44C-A256-A551-B32A7D3DBCC0}"/>
              </a:ext>
            </a:extLst>
          </p:cNvPr>
          <p:cNvSpPr txBox="1"/>
          <p:nvPr/>
        </p:nvSpPr>
        <p:spPr>
          <a:xfrm>
            <a:off x="845815" y="2182473"/>
            <a:ext cx="40918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  <a:latin typeface="Montserrat" pitchFamily="2" charset="0"/>
              </a:rPr>
              <a:t>ENROLLMENT GAINS X LOW PERFORMANCE</a:t>
            </a:r>
          </a:p>
        </p:txBody>
      </p:sp>
      <p:pic>
        <p:nvPicPr>
          <p:cNvPr id="19" name="Graphic 18" descr="Harvey Balls 100% with solid fill">
            <a:extLst>
              <a:ext uri="{FF2B5EF4-FFF2-40B4-BE49-F238E27FC236}">
                <a16:creationId xmlns:a16="http://schemas.microsoft.com/office/drawing/2014/main" id="{56AC313E-BABF-001B-0FC5-C31BC56229D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653414" y="996974"/>
            <a:ext cx="1188720" cy="1188720"/>
          </a:xfrm>
          <a:prstGeom prst="rect">
            <a:avLst/>
          </a:prstGeom>
        </p:spPr>
      </p:pic>
      <p:pic>
        <p:nvPicPr>
          <p:cNvPr id="23" name="Graphic 22" descr="Transfer with solid fill">
            <a:extLst>
              <a:ext uri="{FF2B5EF4-FFF2-40B4-BE49-F238E27FC236}">
                <a16:creationId xmlns:a16="http://schemas.microsoft.com/office/drawing/2014/main" id="{59BAB24D-5029-030A-CFA4-DDC89E8454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80392" y="1307808"/>
            <a:ext cx="548640" cy="54864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7E401808-ADA6-13CD-B48D-33040D712E94}"/>
              </a:ext>
            </a:extLst>
          </p:cNvPr>
          <p:cNvSpPr txBox="1"/>
          <p:nvPr/>
        </p:nvSpPr>
        <p:spPr>
          <a:xfrm>
            <a:off x="4837708" y="2186487"/>
            <a:ext cx="29750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  <a:latin typeface="Montserrat" pitchFamily="2" charset="0"/>
              </a:rPr>
              <a:t>LEARNING INEQUALITIES</a:t>
            </a:r>
          </a:p>
        </p:txBody>
      </p:sp>
      <p:pic>
        <p:nvPicPr>
          <p:cNvPr id="26" name="Graphic 25" descr="Harvey Balls 100% with solid fill">
            <a:extLst>
              <a:ext uri="{FF2B5EF4-FFF2-40B4-BE49-F238E27FC236}">
                <a16:creationId xmlns:a16="http://schemas.microsoft.com/office/drawing/2014/main" id="{84AD24C0-EF1C-51D7-496A-F78545090C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58874" y="996974"/>
            <a:ext cx="1188720" cy="118872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832F7BAF-4159-9E9A-A7A1-885D499FBB39}"/>
              </a:ext>
            </a:extLst>
          </p:cNvPr>
          <p:cNvSpPr txBox="1"/>
          <p:nvPr/>
        </p:nvSpPr>
        <p:spPr>
          <a:xfrm>
            <a:off x="8287045" y="2185653"/>
            <a:ext cx="26864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accent1"/>
                </a:solidFill>
                <a:latin typeface="Montserrat" pitchFamily="2" charset="0"/>
              </a:rPr>
              <a:t>TEACHERS</a:t>
            </a:r>
          </a:p>
        </p:txBody>
      </p:sp>
      <p:pic>
        <p:nvPicPr>
          <p:cNvPr id="30" name="Graphic 29" descr="No sign with solid fill">
            <a:extLst>
              <a:ext uri="{FF2B5EF4-FFF2-40B4-BE49-F238E27FC236}">
                <a16:creationId xmlns:a16="http://schemas.microsoft.com/office/drawing/2014/main" id="{F5650600-D1B1-2EC7-E869-3F0F636921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42837" y="1568537"/>
            <a:ext cx="341920" cy="341920"/>
          </a:xfrm>
          <a:prstGeom prst="rect">
            <a:avLst/>
          </a:prstGeom>
        </p:spPr>
      </p:pic>
      <p:pic>
        <p:nvPicPr>
          <p:cNvPr id="32" name="Graphic 31" descr="Graduation cap with solid fill">
            <a:extLst>
              <a:ext uri="{FF2B5EF4-FFF2-40B4-BE49-F238E27FC236}">
                <a16:creationId xmlns:a16="http://schemas.microsoft.com/office/drawing/2014/main" id="{6072904E-1099-9DF8-F84B-DC7A9D7E735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256966" y="1238669"/>
            <a:ext cx="559285" cy="559285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A9AA6BB-B446-30E0-7138-93B9B5BA5301}"/>
              </a:ext>
            </a:extLst>
          </p:cNvPr>
          <p:cNvCxnSpPr>
            <a:stCxn id="5" idx="3"/>
            <a:endCxn id="19" idx="1"/>
          </p:cNvCxnSpPr>
          <p:nvPr/>
        </p:nvCxnSpPr>
        <p:spPr>
          <a:xfrm>
            <a:off x="3420807" y="1585316"/>
            <a:ext cx="2232607" cy="60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3C8396F2-C06E-549C-1EE9-CE525A49527B}"/>
              </a:ext>
            </a:extLst>
          </p:cNvPr>
          <p:cNvCxnSpPr>
            <a:cxnSpLocks/>
            <a:stCxn id="19" idx="3"/>
            <a:endCxn id="26" idx="1"/>
          </p:cNvCxnSpPr>
          <p:nvPr/>
        </p:nvCxnSpPr>
        <p:spPr>
          <a:xfrm>
            <a:off x="6842134" y="1591334"/>
            <a:ext cx="21167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8E866287-3269-708A-F265-F010B30519B9}"/>
              </a:ext>
            </a:extLst>
          </p:cNvPr>
          <p:cNvSpPr txBox="1"/>
          <p:nvPr/>
        </p:nvSpPr>
        <p:spPr>
          <a:xfrm>
            <a:off x="1723453" y="4669195"/>
            <a:ext cx="10047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Montserrat" pitchFamily="2" charset="0"/>
              </a:rPr>
              <a:t>PRIMARY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A409297-1A88-04F6-2E8A-F2D5DAF881F8}"/>
              </a:ext>
            </a:extLst>
          </p:cNvPr>
          <p:cNvSpPr/>
          <p:nvPr/>
        </p:nvSpPr>
        <p:spPr>
          <a:xfrm>
            <a:off x="2038997" y="3809449"/>
            <a:ext cx="457200" cy="85953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>
                <a:latin typeface="Montserrat" pitchFamily="2" charset="0"/>
              </a:rPr>
              <a:t>94%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E0EA1C7-3A2E-CD6B-8E2D-DA24D62B0B07}"/>
              </a:ext>
            </a:extLst>
          </p:cNvPr>
          <p:cNvSpPr txBox="1"/>
          <p:nvPr/>
        </p:nvSpPr>
        <p:spPr>
          <a:xfrm>
            <a:off x="2710226" y="4669195"/>
            <a:ext cx="11979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Montserrat" pitchFamily="2" charset="0"/>
              </a:rPr>
              <a:t>SECONDARY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C9C06E6F-F01D-72C3-0072-E22895F6EAF4}"/>
              </a:ext>
            </a:extLst>
          </p:cNvPr>
          <p:cNvSpPr/>
          <p:nvPr/>
        </p:nvSpPr>
        <p:spPr>
          <a:xfrm>
            <a:off x="3080624" y="3953641"/>
            <a:ext cx="457200" cy="71323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en-US" sz="1200" b="1">
                <a:latin typeface="Montserrat" pitchFamily="2" charset="0"/>
              </a:rPr>
              <a:t>78%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1026A900-72B0-3F63-38FF-F8E31F07E91E}"/>
              </a:ext>
            </a:extLst>
          </p:cNvPr>
          <p:cNvCxnSpPr/>
          <p:nvPr/>
        </p:nvCxnSpPr>
        <p:spPr>
          <a:xfrm>
            <a:off x="1468290" y="4666873"/>
            <a:ext cx="2752389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C7F8B83A-54D7-97CD-C80D-EC5B1E76F254}"/>
              </a:ext>
            </a:extLst>
          </p:cNvPr>
          <p:cNvSpPr txBox="1"/>
          <p:nvPr/>
        </p:nvSpPr>
        <p:spPr>
          <a:xfrm>
            <a:off x="1224011" y="2625000"/>
            <a:ext cx="32424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Montserrat" pitchFamily="2" charset="0"/>
              </a:rPr>
              <a:t>Despite enrollment gains in LAC, quality lags significantly</a:t>
            </a: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C9FDEDF5-C0F3-73B5-565A-7CD717F0EEC1}"/>
              </a:ext>
            </a:extLst>
          </p:cNvPr>
          <p:cNvSpPr/>
          <p:nvPr/>
        </p:nvSpPr>
        <p:spPr>
          <a:xfrm>
            <a:off x="2050264" y="3452024"/>
            <a:ext cx="1402915" cy="24803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bg2"/>
                </a:solidFill>
                <a:latin typeface="Montserrat" pitchFamily="2" charset="0"/>
              </a:rPr>
              <a:t>ENROLLMENT</a:t>
            </a:r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id="{1C69A919-FB60-B23F-2F58-9640537B596D}"/>
              </a:ext>
            </a:extLst>
          </p:cNvPr>
          <p:cNvSpPr/>
          <p:nvPr/>
        </p:nvSpPr>
        <p:spPr>
          <a:xfrm>
            <a:off x="1208191" y="5997758"/>
            <a:ext cx="1502035" cy="3755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Montserrat" pitchFamily="2" charset="0"/>
              </a:rPr>
              <a:t>75%</a:t>
            </a:r>
          </a:p>
          <a:p>
            <a:pPr algn="ctr"/>
            <a:r>
              <a:rPr lang="en-US" sz="900" b="1">
                <a:latin typeface="Montserrat" pitchFamily="2" charset="0"/>
              </a:rPr>
              <a:t>LAC AVERAGE</a:t>
            </a:r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E91CC010-AF6E-F950-71D5-35FECE2B2B6A}"/>
              </a:ext>
            </a:extLst>
          </p:cNvPr>
          <p:cNvSpPr/>
          <p:nvPr/>
        </p:nvSpPr>
        <p:spPr>
          <a:xfrm>
            <a:off x="2855693" y="6013610"/>
            <a:ext cx="1502035" cy="3755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>
                <a:latin typeface="Montserrat" pitchFamily="2" charset="0"/>
              </a:rPr>
              <a:t>30%</a:t>
            </a:r>
          </a:p>
          <a:p>
            <a:pPr algn="ctr"/>
            <a:r>
              <a:rPr lang="en-US" sz="900" b="1">
                <a:latin typeface="Montserrat" pitchFamily="2" charset="0"/>
              </a:rPr>
              <a:t>OECD AVERAGE</a:t>
            </a:r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5325B2D-6C16-C3E8-FB32-2A2A560CFA9E}"/>
              </a:ext>
            </a:extLst>
          </p:cNvPr>
          <p:cNvSpPr/>
          <p:nvPr/>
        </p:nvSpPr>
        <p:spPr>
          <a:xfrm>
            <a:off x="1559274" y="5241177"/>
            <a:ext cx="2482659" cy="33286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bg2"/>
                </a:solidFill>
                <a:latin typeface="Montserrat" pitchFamily="2" charset="0"/>
              </a:rPr>
              <a:t>% LOW PERFORMING IN MATH</a:t>
            </a:r>
          </a:p>
        </p:txBody>
      </p:sp>
      <p:cxnSp>
        <p:nvCxnSpPr>
          <p:cNvPr id="53" name="Connector: Elbow 52">
            <a:extLst>
              <a:ext uri="{FF2B5EF4-FFF2-40B4-BE49-F238E27FC236}">
                <a16:creationId xmlns:a16="http://schemas.microsoft.com/office/drawing/2014/main" id="{6EB87DE9-B186-CE24-8567-464A8B831812}"/>
              </a:ext>
            </a:extLst>
          </p:cNvPr>
          <p:cNvCxnSpPr>
            <a:cxnSpLocks/>
            <a:stCxn id="51" idx="2"/>
            <a:endCxn id="49" idx="0"/>
          </p:cNvCxnSpPr>
          <p:nvPr/>
        </p:nvCxnSpPr>
        <p:spPr>
          <a:xfrm rot="5400000">
            <a:off x="2168050" y="5365203"/>
            <a:ext cx="423715" cy="841395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1B72D824-E780-4076-CE35-70BBC838ADFC}"/>
              </a:ext>
            </a:extLst>
          </p:cNvPr>
          <p:cNvCxnSpPr>
            <a:cxnSpLocks/>
            <a:stCxn id="51" idx="2"/>
            <a:endCxn id="50" idx="0"/>
          </p:cNvCxnSpPr>
          <p:nvPr/>
        </p:nvCxnSpPr>
        <p:spPr>
          <a:xfrm rot="16200000" flipH="1">
            <a:off x="2983874" y="5390772"/>
            <a:ext cx="439567" cy="806107"/>
          </a:xfrm>
          <a:prstGeom prst="bentConnector3">
            <a:avLst>
              <a:gd name="adj1" fmla="val 50000"/>
            </a:avLst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4" descr="3,483 Bandeira Brasil Redonda Royalty-Free Images, Stock ...">
            <a:extLst>
              <a:ext uri="{FF2B5EF4-FFF2-40B4-BE49-F238E27FC236}">
                <a16:creationId xmlns:a16="http://schemas.microsoft.com/office/drawing/2014/main" id="{56CED298-0D1D-42EA-9D87-5B8E17A187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13923" r="20738" b="12622"/>
          <a:stretch/>
        </p:blipFill>
        <p:spPr bwMode="auto">
          <a:xfrm>
            <a:off x="6068961" y="4304624"/>
            <a:ext cx="366435" cy="3657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 descr="País República Dominicana. Bandeira Da República Dominicana ...">
            <a:extLst>
              <a:ext uri="{FF2B5EF4-FFF2-40B4-BE49-F238E27FC236}">
                <a16:creationId xmlns:a16="http://schemas.microsoft.com/office/drawing/2014/main" id="{847BD400-0E05-DB2D-AB11-D788BBF91D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1" t="19792" r="19008" b="19146"/>
          <a:stretch/>
        </p:blipFill>
        <p:spPr bwMode="auto">
          <a:xfrm>
            <a:off x="6963032" y="4306895"/>
            <a:ext cx="373127" cy="3657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2" descr="Chile Round Flag Vector Flat Icon Stock Illustration - Download Image Now -  Chile, Flag, Chilean Flag - iStock">
            <a:extLst>
              <a:ext uri="{FF2B5EF4-FFF2-40B4-BE49-F238E27FC236}">
                <a16:creationId xmlns:a16="http://schemas.microsoft.com/office/drawing/2014/main" id="{DECAE70B-3810-0A62-F0F3-14AC0DE88A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12179" r="11089" b="13177"/>
          <a:stretch/>
        </p:blipFill>
        <p:spPr bwMode="auto">
          <a:xfrm>
            <a:off x="5163486" y="4302113"/>
            <a:ext cx="377840" cy="3657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TextBox 69">
            <a:extLst>
              <a:ext uri="{FF2B5EF4-FFF2-40B4-BE49-F238E27FC236}">
                <a16:creationId xmlns:a16="http://schemas.microsoft.com/office/drawing/2014/main" id="{19ADBA28-20B8-81D0-6475-BFC56405ADAA}"/>
              </a:ext>
            </a:extLst>
          </p:cNvPr>
          <p:cNvSpPr txBox="1"/>
          <p:nvPr/>
        </p:nvSpPr>
        <p:spPr>
          <a:xfrm>
            <a:off x="4851755" y="2625000"/>
            <a:ext cx="280875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Montserrat" pitchFamily="2" charset="0"/>
              </a:defRPr>
            </a:lvl1pPr>
          </a:lstStyle>
          <a:p>
            <a:r>
              <a:rPr lang="en-US"/>
              <a:t>Learning inequalities persist both between and within countries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22D48C5E-C320-4F5D-654C-85F7BCFB9D24}"/>
              </a:ext>
            </a:extLst>
          </p:cNvPr>
          <p:cNvSpPr/>
          <p:nvPr/>
        </p:nvSpPr>
        <p:spPr>
          <a:xfrm>
            <a:off x="5045004" y="3492228"/>
            <a:ext cx="2482659" cy="332866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>
                <a:solidFill>
                  <a:schemeClr val="bg2"/>
                </a:solidFill>
                <a:latin typeface="Montserrat" pitchFamily="2" charset="0"/>
              </a:rPr>
              <a:t>% LOW PERFORMING IN MATH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C179805-D689-BA6E-2657-657B51B4CE8C}"/>
              </a:ext>
            </a:extLst>
          </p:cNvPr>
          <p:cNvSpPr txBox="1"/>
          <p:nvPr/>
        </p:nvSpPr>
        <p:spPr>
          <a:xfrm>
            <a:off x="4986137" y="3904236"/>
            <a:ext cx="72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Montserrat" pitchFamily="2" charset="0"/>
              </a:rPr>
              <a:t>56%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880262F-D4C9-9219-D70F-F1E1FBD7BA2D}"/>
              </a:ext>
            </a:extLst>
          </p:cNvPr>
          <p:cNvSpPr txBox="1"/>
          <p:nvPr/>
        </p:nvSpPr>
        <p:spPr>
          <a:xfrm>
            <a:off x="5890964" y="3906546"/>
            <a:ext cx="72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Montserrat" pitchFamily="2" charset="0"/>
              </a:rPr>
              <a:t>73%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C7AA9B2-8D85-73F7-FDF6-6FE3243EF2AB}"/>
              </a:ext>
            </a:extLst>
          </p:cNvPr>
          <p:cNvSpPr txBox="1"/>
          <p:nvPr/>
        </p:nvSpPr>
        <p:spPr>
          <a:xfrm>
            <a:off x="6788381" y="3904236"/>
            <a:ext cx="72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Montserrat" pitchFamily="2" charset="0"/>
              </a:rPr>
              <a:t>92%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5AA6F9A2-AA49-864A-4013-DBCC657D7D3A}"/>
              </a:ext>
            </a:extLst>
          </p:cNvPr>
          <p:cNvSpPr txBox="1"/>
          <p:nvPr/>
        </p:nvSpPr>
        <p:spPr>
          <a:xfrm>
            <a:off x="5073362" y="5451909"/>
            <a:ext cx="1270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Montserrat" pitchFamily="2" charset="0"/>
              </a:rPr>
              <a:t>POOREST QUNTILE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DCAB4493-73AB-3521-E049-DA3FD9774CFE}"/>
              </a:ext>
            </a:extLst>
          </p:cNvPr>
          <p:cNvSpPr txBox="1"/>
          <p:nvPr/>
        </p:nvSpPr>
        <p:spPr>
          <a:xfrm>
            <a:off x="5399895" y="5145791"/>
            <a:ext cx="72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Montserrat" pitchFamily="2" charset="0"/>
              </a:rPr>
              <a:t>92%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CEE493C-96E3-5027-A9B4-82407019E5C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425493" y="4671811"/>
            <a:ext cx="550763" cy="546526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6B21882C-92C7-C8DD-0909-EDA1C7BA57B0}"/>
              </a:ext>
            </a:extLst>
          </p:cNvPr>
          <p:cNvSpPr txBox="1"/>
          <p:nvPr/>
        </p:nvSpPr>
        <p:spPr>
          <a:xfrm>
            <a:off x="6206931" y="5451909"/>
            <a:ext cx="12704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solidFill>
                  <a:schemeClr val="bg2"/>
                </a:solidFill>
                <a:latin typeface="Montserrat" pitchFamily="2" charset="0"/>
              </a:rPr>
              <a:t>WEALTHIEST QUNTILE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9A7C046-89D5-66B3-5607-9555A21B0167}"/>
              </a:ext>
            </a:extLst>
          </p:cNvPr>
          <p:cNvSpPr txBox="1"/>
          <p:nvPr/>
        </p:nvSpPr>
        <p:spPr>
          <a:xfrm>
            <a:off x="6532049" y="5136886"/>
            <a:ext cx="7224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2"/>
                </a:solidFill>
                <a:latin typeface="Montserrat" pitchFamily="2" charset="0"/>
              </a:rPr>
              <a:t>55%</a:t>
            </a:r>
          </a:p>
        </p:txBody>
      </p:sp>
      <p:pic>
        <p:nvPicPr>
          <p:cNvPr id="87" name="Picture 86">
            <a:extLst>
              <a:ext uri="{FF2B5EF4-FFF2-40B4-BE49-F238E27FC236}">
                <a16:creationId xmlns:a16="http://schemas.microsoft.com/office/drawing/2014/main" id="{3ABD4221-CAC7-6A34-7B8D-A5EACC1B34C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558243" y="4671811"/>
            <a:ext cx="541366" cy="545563"/>
          </a:xfrm>
          <a:prstGeom prst="rect">
            <a:avLst/>
          </a:prstGeom>
        </p:spPr>
      </p:pic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9B94D9BE-2C96-CAEA-AE9F-EE7FD5892B12}"/>
              </a:ext>
            </a:extLst>
          </p:cNvPr>
          <p:cNvCxnSpPr>
            <a:cxnSpLocks/>
            <a:stCxn id="82" idx="3"/>
            <a:endCxn id="87" idx="1"/>
          </p:cNvCxnSpPr>
          <p:nvPr/>
        </p:nvCxnSpPr>
        <p:spPr>
          <a:xfrm flipV="1">
            <a:off x="5976256" y="4944593"/>
            <a:ext cx="581987" cy="4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9C9F9F4A-9BFC-33EA-63CB-B5B9CEC7DF8B}"/>
              </a:ext>
            </a:extLst>
          </p:cNvPr>
          <p:cNvCxnSpPr>
            <a:cxnSpLocks/>
            <a:stCxn id="58" idx="6"/>
            <a:endCxn id="59" idx="2"/>
          </p:cNvCxnSpPr>
          <p:nvPr/>
        </p:nvCxnSpPr>
        <p:spPr>
          <a:xfrm>
            <a:off x="6435396" y="4487504"/>
            <a:ext cx="527636" cy="227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>
            <a:extLst>
              <a:ext uri="{FF2B5EF4-FFF2-40B4-BE49-F238E27FC236}">
                <a16:creationId xmlns:a16="http://schemas.microsoft.com/office/drawing/2014/main" id="{59661943-9E63-CC8D-2660-BDD9C1A9767F}"/>
              </a:ext>
            </a:extLst>
          </p:cNvPr>
          <p:cNvCxnSpPr>
            <a:cxnSpLocks/>
            <a:stCxn id="60" idx="6"/>
            <a:endCxn id="58" idx="2"/>
          </p:cNvCxnSpPr>
          <p:nvPr/>
        </p:nvCxnSpPr>
        <p:spPr>
          <a:xfrm>
            <a:off x="5541326" y="4484993"/>
            <a:ext cx="527635" cy="251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330CC021-6CEB-7472-FEB6-53B749F57CA6}"/>
              </a:ext>
            </a:extLst>
          </p:cNvPr>
          <p:cNvSpPr txBox="1"/>
          <p:nvPr/>
        </p:nvSpPr>
        <p:spPr>
          <a:xfrm>
            <a:off x="8074960" y="2625000"/>
            <a:ext cx="28087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defRPr>
                <a:latin typeface="Montserrat" pitchFamily="2" charset="0"/>
              </a:defRPr>
            </a:lvl1pPr>
          </a:lstStyle>
          <a:p>
            <a:r>
              <a:rPr lang="en-US"/>
              <a:t>Evidence shows that closing the learning gap is possible and it relies on having a good teacher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04E5A2-895E-502E-BDB6-AB6B53A22F8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836464" y="3717803"/>
            <a:ext cx="3961417" cy="184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136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 animBg="1"/>
      <p:bldP spid="42" grpId="0"/>
      <p:bldP spid="43" grpId="0" animBg="1"/>
      <p:bldP spid="48" grpId="0" animBg="1"/>
      <p:bldP spid="49" grpId="0" animBg="1"/>
      <p:bldP spid="50" grpId="0" animBg="1"/>
      <p:bldP spid="51" grpId="0" animBg="1"/>
      <p:bldP spid="73" grpId="0" animBg="1"/>
      <p:bldP spid="74" grpId="0"/>
      <p:bldP spid="75" grpId="0"/>
      <p:bldP spid="76" grpId="0"/>
      <p:bldP spid="77" grpId="0"/>
      <p:bldP spid="78" grpId="0"/>
      <p:bldP spid="83" grpId="0"/>
      <p:bldP spid="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B2909-8E74-3F82-9C58-124F87A4F4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7A8BDA-409C-F7EF-E41E-1C3DDDE690BC}"/>
              </a:ext>
            </a:extLst>
          </p:cNvPr>
          <p:cNvSpPr txBox="1"/>
          <p:nvPr/>
        </p:nvSpPr>
        <p:spPr>
          <a:xfrm>
            <a:off x="376844" y="444898"/>
            <a:ext cx="115382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/>
              </a:rPr>
              <a:t>Human vs. AI mentors: Complementary strengths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4A72A1FE-BB91-FAEC-6A88-7062E891AA3F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8763FE4-96A3-C1B8-06A4-EFB9946D47E4}"/>
              </a:ext>
            </a:extLst>
          </p:cNvPr>
          <p:cNvSpPr/>
          <p:nvPr/>
        </p:nvSpPr>
        <p:spPr>
          <a:xfrm>
            <a:off x="1766169" y="1578277"/>
            <a:ext cx="3820438" cy="60124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SemiBold" pitchFamily="2" charset="0"/>
              </a:rPr>
              <a:t>HUMAN COUNSELORS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99A5242-5A50-4206-14C4-164BD0610869}"/>
              </a:ext>
            </a:extLst>
          </p:cNvPr>
          <p:cNvSpPr/>
          <p:nvPr/>
        </p:nvSpPr>
        <p:spPr>
          <a:xfrm>
            <a:off x="6302678" y="1578278"/>
            <a:ext cx="3820438" cy="60124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SemiBold" pitchFamily="2" charset="0"/>
              </a:rPr>
              <a:t>AI COUNSELORS</a:t>
            </a:r>
          </a:p>
        </p:txBody>
      </p:sp>
      <p:pic>
        <p:nvPicPr>
          <p:cNvPr id="13" name="Graphic 12" descr="User with solid fill">
            <a:extLst>
              <a:ext uri="{FF2B5EF4-FFF2-40B4-BE49-F238E27FC236}">
                <a16:creationId xmlns:a16="http://schemas.microsoft.com/office/drawing/2014/main" id="{3FFFDE62-933D-2C54-2B56-D3D16C52B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56303" y="1723657"/>
            <a:ext cx="297442" cy="297442"/>
          </a:xfrm>
          <a:prstGeom prst="rect">
            <a:avLst/>
          </a:prstGeom>
        </p:spPr>
      </p:pic>
      <p:pic>
        <p:nvPicPr>
          <p:cNvPr id="14" name="Graphic 13" descr="Artificial Intelligence with solid fill">
            <a:extLst>
              <a:ext uri="{FF2B5EF4-FFF2-40B4-BE49-F238E27FC236}">
                <a16:creationId xmlns:a16="http://schemas.microsoft.com/office/drawing/2014/main" id="{56345F44-9E35-4453-5C8A-0D1AC6A3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87662" y="1731682"/>
            <a:ext cx="281392" cy="28139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CC8D0B5-9E8B-3316-5D1E-B30620198E0E}"/>
              </a:ext>
            </a:extLst>
          </p:cNvPr>
          <p:cNvSpPr txBox="1"/>
          <p:nvPr/>
        </p:nvSpPr>
        <p:spPr>
          <a:xfrm>
            <a:off x="1766169" y="2451130"/>
            <a:ext cx="3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Montserrat" pitchFamily="2" charset="0"/>
              </a:rPr>
              <a:t>Empathy, emotional support, and encouragement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786A667-0356-FCBF-E225-6BEEDA03B32B}"/>
              </a:ext>
            </a:extLst>
          </p:cNvPr>
          <p:cNvSpPr txBox="1"/>
          <p:nvPr/>
        </p:nvSpPr>
        <p:spPr>
          <a:xfrm>
            <a:off x="6302678" y="2451129"/>
            <a:ext cx="382043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24/7 availability and instant responses to queries, with lower initial engagement costs that can reduce access gaps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4FDD882-AD02-B50A-3EF1-8C8F80075438}"/>
              </a:ext>
            </a:extLst>
          </p:cNvPr>
          <p:cNvSpPr txBox="1"/>
          <p:nvPr/>
        </p:nvSpPr>
        <p:spPr>
          <a:xfrm>
            <a:off x="1766169" y="3184396"/>
            <a:ext cx="3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Deeper contextual understanding of the high school student situation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2B80D1F-CD18-C2F6-2D81-8C111AE0378F}"/>
              </a:ext>
            </a:extLst>
          </p:cNvPr>
          <p:cNvSpPr txBox="1"/>
          <p:nvPr/>
        </p:nvSpPr>
        <p:spPr>
          <a:xfrm>
            <a:off x="6151320" y="3184395"/>
            <a:ext cx="41231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Memory of and access to vast knowledge base; can analyze large data (e.g., university rankings) quickly for objective patterns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29E6706-8266-28CD-D878-86F72CBCB13E}"/>
              </a:ext>
            </a:extLst>
          </p:cNvPr>
          <p:cNvSpPr txBox="1"/>
          <p:nvPr/>
        </p:nvSpPr>
        <p:spPr>
          <a:xfrm>
            <a:off x="1856303" y="5565336"/>
            <a:ext cx="3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Montserrat" pitchFamily="2" charset="0"/>
              </a:rPr>
              <a:t>Expertise to handle complex, novel, or sensitive challenges (e.g., anxiety)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10E7C96-0ABF-CE82-4C9C-89738EC305D8}"/>
              </a:ext>
            </a:extLst>
          </p:cNvPr>
          <p:cNvSpPr txBox="1"/>
          <p:nvPr/>
        </p:nvSpPr>
        <p:spPr>
          <a:xfrm>
            <a:off x="6302678" y="4779629"/>
            <a:ext cx="3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Montserrat" pitchFamily="2" charset="0"/>
              </a:rPr>
              <a:t>Consistent application of protocols and rubrics (no variation in quality), pre-tested messages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5DEEAE1-B572-5285-4066-63A9933C3A0A}"/>
              </a:ext>
            </a:extLst>
          </p:cNvPr>
          <p:cNvSpPr txBox="1"/>
          <p:nvPr/>
        </p:nvSpPr>
        <p:spPr>
          <a:xfrm>
            <a:off x="1856303" y="4790364"/>
            <a:ext cx="3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Montserrat" pitchFamily="2" charset="0"/>
              </a:rPr>
              <a:t>Ability to tailor and improvise strategies when something isn’t working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294E8B9-D427-319D-4C5F-16D6BFB59C2A}"/>
              </a:ext>
            </a:extLst>
          </p:cNvPr>
          <p:cNvSpPr txBox="1"/>
          <p:nvPr/>
        </p:nvSpPr>
        <p:spPr>
          <a:xfrm>
            <a:off x="6302677" y="5565336"/>
            <a:ext cx="41231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Montserrat" pitchFamily="2" charset="0"/>
              </a:rPr>
              <a:t>24/7 availability amplifies scope of potential support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DC8173-2CCB-9E82-B47D-C643C855AC8C}"/>
              </a:ext>
            </a:extLst>
          </p:cNvPr>
          <p:cNvSpPr txBox="1"/>
          <p:nvPr/>
        </p:nvSpPr>
        <p:spPr>
          <a:xfrm>
            <a:off x="1856303" y="3987380"/>
            <a:ext cx="382043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Montserrat" pitchFamily="2" charset="0"/>
              </a:rPr>
              <a:t>Share personal experience and background to build rapport, trust and credibility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B981239-4DD5-3949-9BBA-2A803A4E8445}"/>
              </a:ext>
            </a:extLst>
          </p:cNvPr>
          <p:cNvSpPr txBox="1"/>
          <p:nvPr/>
        </p:nvSpPr>
        <p:spPr>
          <a:xfrm>
            <a:off x="6302678" y="4133160"/>
            <a:ext cx="38204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>
                <a:latin typeface="Montserrat" pitchFamily="2" charset="0"/>
              </a:rPr>
              <a:t>Builds credibility through data and consistency</a:t>
            </a:r>
          </a:p>
        </p:txBody>
      </p:sp>
    </p:spTree>
    <p:extLst>
      <p:ext uri="{BB962C8B-B14F-4D97-AF65-F5344CB8AC3E}">
        <p14:creationId xmlns:p14="http://schemas.microsoft.com/office/powerpoint/2010/main" val="5604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3" grpId="0"/>
      <p:bldP spid="25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2A70B-B6CE-348C-256A-43ADB3B8FD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7E189F8-96C4-7E25-A595-21C4131B3B7C}"/>
              </a:ext>
            </a:extLst>
          </p:cNvPr>
          <p:cNvSpPr txBox="1"/>
          <p:nvPr/>
        </p:nvSpPr>
        <p:spPr>
          <a:xfrm>
            <a:off x="1325215" y="549562"/>
            <a:ext cx="105970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Kai: Evaluation underway to assess impact</a:t>
            </a:r>
            <a:endParaRPr lang="en-US" b="1" i="1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1DA6CD09-EEA3-30B3-8B79-56E208512255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E41E86A0-22B3-F4C2-0C7B-343BD1ECFB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10" y="220351"/>
            <a:ext cx="756513" cy="1027471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3E881C4F-A910-5371-50B3-B768E0D07E23}"/>
              </a:ext>
            </a:extLst>
          </p:cNvPr>
          <p:cNvSpPr/>
          <p:nvPr/>
        </p:nvSpPr>
        <p:spPr>
          <a:xfrm>
            <a:off x="1533032" y="1836711"/>
            <a:ext cx="4312596" cy="5829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 sz="12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What outcome indicators are we capturing? </a:t>
            </a:r>
          </a:p>
          <a:p>
            <a:pPr lvl="4" algn="ctr">
              <a:buSzPct val="100000"/>
            </a:pPr>
            <a:r>
              <a:rPr lang="en-US" sz="12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(Fall 2025)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B4D2BA6B-4E2B-F96B-5D88-C800D9E75E52}"/>
              </a:ext>
            </a:extLst>
          </p:cNvPr>
          <p:cNvSpPr/>
          <p:nvPr/>
        </p:nvSpPr>
        <p:spPr>
          <a:xfrm>
            <a:off x="6348207" y="1836711"/>
            <a:ext cx="4312596" cy="58294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4" algn="ctr">
              <a:buSzPct val="100000"/>
            </a:pPr>
            <a:r>
              <a:rPr lang="en-US" sz="1200">
                <a:solidFill>
                  <a:schemeClr val="bg1"/>
                </a:solidFill>
                <a:latin typeface="Montserrat SemiBold" pitchFamily="2" charset="0"/>
                <a:ea typeface="Open Sans"/>
                <a:cs typeface="Open Sans"/>
              </a:rPr>
              <a:t>We will also continue to analyze engagement and interaction metrics with Kai and human counselors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AB28C88-241F-1856-21BE-24FF7761EDA6}"/>
              </a:ext>
            </a:extLst>
          </p:cNvPr>
          <p:cNvCxnSpPr>
            <a:cxnSpLocks/>
          </p:cNvCxnSpPr>
          <p:nvPr/>
        </p:nvCxnSpPr>
        <p:spPr>
          <a:xfrm>
            <a:off x="2046514" y="2419651"/>
            <a:ext cx="0" cy="2065263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996ED35-5497-2621-A3F1-5AB151B60F47}"/>
              </a:ext>
            </a:extLst>
          </p:cNvPr>
          <p:cNvSpPr/>
          <p:nvPr/>
        </p:nvSpPr>
        <p:spPr>
          <a:xfrm>
            <a:off x="1850570" y="2640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>
                <a:latin typeface="Montserrat"/>
              </a:rPr>
              <a:t>Major choice (teaching vs. others)</a:t>
            </a:r>
            <a:endParaRPr lang="en-US" sz="1050" b="1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AACAE92-85D6-3B1F-EDCB-3AC8860DEA18}"/>
              </a:ext>
            </a:extLst>
          </p:cNvPr>
          <p:cNvSpPr/>
          <p:nvPr/>
        </p:nvSpPr>
        <p:spPr>
          <a:xfrm>
            <a:off x="1850569" y="3402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>
                <a:latin typeface="Montserrat"/>
              </a:rPr>
              <a:t>Preference ranking</a:t>
            </a:r>
            <a:endParaRPr lang="en-US" sz="1050" b="1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F617B77-4EA8-9A65-127A-BCB49B043ADA}"/>
              </a:ext>
            </a:extLst>
          </p:cNvPr>
          <p:cNvSpPr/>
          <p:nvPr/>
        </p:nvSpPr>
        <p:spPr>
          <a:xfrm>
            <a:off x="1850569" y="4164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>
                <a:latin typeface="Montserrat"/>
              </a:rPr>
              <a:t>Major Assignment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DFBB11B-0DC4-6F15-F0AD-55601B0C1A07}"/>
              </a:ext>
            </a:extLst>
          </p:cNvPr>
          <p:cNvCxnSpPr>
            <a:cxnSpLocks/>
          </p:cNvCxnSpPr>
          <p:nvPr/>
        </p:nvCxnSpPr>
        <p:spPr>
          <a:xfrm>
            <a:off x="6651172" y="2419651"/>
            <a:ext cx="0" cy="349781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116610A-8F5D-ABAA-6D85-4EC22BD6568B}"/>
              </a:ext>
            </a:extLst>
          </p:cNvPr>
          <p:cNvSpPr/>
          <p:nvPr/>
        </p:nvSpPr>
        <p:spPr>
          <a:xfrm>
            <a:off x="6455228" y="2640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>
                <a:latin typeface="Montserrat"/>
              </a:rPr>
              <a:t>Response rates</a:t>
            </a:r>
            <a:endParaRPr lang="en-US" sz="1050" b="1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5943315-AAFA-59FD-220E-E57D859E0358}"/>
              </a:ext>
            </a:extLst>
          </p:cNvPr>
          <p:cNvSpPr/>
          <p:nvPr/>
        </p:nvSpPr>
        <p:spPr>
          <a:xfrm>
            <a:off x="6455227" y="3402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>
                <a:latin typeface="Montserrat"/>
              </a:rPr>
              <a:t>Number of messages, words, and response times</a:t>
            </a:r>
            <a:endParaRPr lang="en-US" sz="1050" b="1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BD452B00-626F-FECF-DD98-DB372B46BF0E}"/>
              </a:ext>
            </a:extLst>
          </p:cNvPr>
          <p:cNvSpPr/>
          <p:nvPr/>
        </p:nvSpPr>
        <p:spPr>
          <a:xfrm>
            <a:off x="6455227" y="4164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US" sz="1050" b="1">
                <a:latin typeface="Montserrat"/>
              </a:rPr>
              <a:t>Length and duration of conversations</a:t>
            </a:r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654F72A1-25F7-A18D-C075-168CBD97047C}"/>
              </a:ext>
            </a:extLst>
          </p:cNvPr>
          <p:cNvSpPr/>
          <p:nvPr/>
        </p:nvSpPr>
        <p:spPr>
          <a:xfrm>
            <a:off x="6455226" y="4926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>
                <a:latin typeface="Montserrat"/>
              </a:rPr>
              <a:t>Types of queries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83DEB57D-AEC1-D8DD-7EEA-A6A4C339684A}"/>
              </a:ext>
            </a:extLst>
          </p:cNvPr>
          <p:cNvSpPr/>
          <p:nvPr/>
        </p:nvSpPr>
        <p:spPr>
          <a:xfrm>
            <a:off x="6455226" y="5688861"/>
            <a:ext cx="3995057" cy="457200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050" b="1">
                <a:latin typeface="Montserrat"/>
              </a:rPr>
              <a:t>Language analysis (conversations)</a:t>
            </a:r>
            <a:endParaRPr lang="es-ES" sz="1050" b="1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9558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3" grpId="0" animBg="1"/>
      <p:bldP spid="7" grpId="0" animBg="1"/>
      <p:bldP spid="9" grpId="0" animBg="1"/>
      <p:bldP spid="10" grpId="0" animBg="1"/>
      <p:bldP spid="17" grpId="0" animBg="1"/>
      <p:bldP spid="18" grpId="0" animBg="1"/>
      <p:bldP spid="20" grpId="0" animBg="1"/>
      <p:bldP spid="22" grpId="0" animBg="1"/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98E85-CAB2-DCE6-C43B-93EB4FDC4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FB3ECB-3C7E-498F-C221-C709370A3F07}"/>
              </a:ext>
            </a:extLst>
          </p:cNvPr>
          <p:cNvSpPr/>
          <p:nvPr/>
        </p:nvSpPr>
        <p:spPr>
          <a:xfrm>
            <a:off x="2090282" y="1937337"/>
            <a:ext cx="3240065" cy="3983502"/>
          </a:xfrm>
          <a:prstGeom prst="roundRect">
            <a:avLst>
              <a:gd name="adj" fmla="val 720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bg2"/>
                </a:solidFill>
                <a:latin typeface="Montserrat" pitchFamily="2" charset="0"/>
              </a:rPr>
              <a:t>General LLM foundation augmented with curated content 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repository that captures a documented, structured methodology (e.g.,  counselor protocols, validated pedagogical frameworks, etc.). </a:t>
            </a: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Montserrat" pitchFamily="2" charset="0"/>
              </a:rPr>
              <a:t>User experience matters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: How the tools are introduced, accessed, and facilitated shapes adoption and sustained use –reminders/nudges.</a:t>
            </a: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331A0D-BE20-5BA3-91F0-BB53DD187788}"/>
              </a:ext>
            </a:extLst>
          </p:cNvPr>
          <p:cNvSpPr txBox="1"/>
          <p:nvPr/>
        </p:nvSpPr>
        <p:spPr>
          <a:xfrm>
            <a:off x="376844" y="444898"/>
            <a:ext cx="11538283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/>
              </a:rPr>
              <a:t>Final reflections: Realizing the potential of AI career counseling tools</a:t>
            </a:r>
            <a:endParaRPr lang="en-US" b="1" i="1">
              <a:solidFill>
                <a:schemeClr val="accent1"/>
              </a:solidFill>
              <a:latin typeface="Montserrat"/>
            </a:endParaRPr>
          </a:p>
        </p:txBody>
      </p:sp>
      <p:cxnSp>
        <p:nvCxnSpPr>
          <p:cNvPr id="3" name="Google Shape;44;p1">
            <a:extLst>
              <a:ext uri="{FF2B5EF4-FFF2-40B4-BE49-F238E27FC236}">
                <a16:creationId xmlns:a16="http://schemas.microsoft.com/office/drawing/2014/main" id="{62F7DF0C-B03E-7368-E7F5-D321F2950AE8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8320EB68-389E-30EE-ADDF-17516E80F43B}"/>
              </a:ext>
            </a:extLst>
          </p:cNvPr>
          <p:cNvSpPr/>
          <p:nvPr/>
        </p:nvSpPr>
        <p:spPr>
          <a:xfrm rot="10800000">
            <a:off x="4583828" y="2105760"/>
            <a:ext cx="576197" cy="40011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08D5B674-AE1D-CBBB-BC6D-42CE099B1A85}"/>
              </a:ext>
            </a:extLst>
          </p:cNvPr>
          <p:cNvSpPr/>
          <p:nvPr/>
        </p:nvSpPr>
        <p:spPr>
          <a:xfrm>
            <a:off x="1952495" y="1590580"/>
            <a:ext cx="3377852" cy="6012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SemiBold" pitchFamily="2" charset="0"/>
              </a:rPr>
              <a:t>Key inputs and user experience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9A21B41-7440-F9B5-2167-09D030984021}"/>
              </a:ext>
            </a:extLst>
          </p:cNvPr>
          <p:cNvSpPr/>
          <p:nvPr/>
        </p:nvSpPr>
        <p:spPr>
          <a:xfrm>
            <a:off x="6096000" y="1937337"/>
            <a:ext cx="3240065" cy="3983503"/>
          </a:xfrm>
          <a:prstGeom prst="roundRect">
            <a:avLst>
              <a:gd name="adj" fmla="val 7200"/>
            </a:avLst>
          </a:prstGeom>
          <a:solidFill>
            <a:schemeClr val="bg1"/>
          </a:solidFill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Montserrat" pitchFamily="2" charset="0"/>
              </a:rPr>
              <a:t>Expand the scope of support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—such as targeting critical shortage areas like STEM and ECD </a:t>
            </a: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Montserrat" pitchFamily="2" charset="0"/>
              </a:rPr>
              <a:t>Voice-based bots and avatars 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could offer more natural, emotionally resonant engagement</a:t>
            </a: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r>
              <a:rPr lang="en-US" sz="1200" b="1" dirty="0">
                <a:solidFill>
                  <a:schemeClr val="bg2"/>
                </a:solidFill>
                <a:latin typeface="Montserrat" pitchFamily="2" charset="0"/>
              </a:rPr>
              <a:t>Emotion-sensitive and adaptive AI </a:t>
            </a:r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may better triage when human counselors should step in</a:t>
            </a:r>
          </a:p>
          <a:p>
            <a:pPr algn="ctr"/>
            <a:endParaRPr lang="en-US" sz="1200" dirty="0">
              <a:solidFill>
                <a:schemeClr val="bg2"/>
              </a:solidFill>
              <a:latin typeface="Montserrat" pitchFamily="2" charset="0"/>
            </a:endParaRPr>
          </a:p>
          <a:p>
            <a:pPr algn="ctr"/>
            <a:r>
              <a:rPr lang="en-US" sz="1200" dirty="0">
                <a:solidFill>
                  <a:schemeClr val="bg2"/>
                </a:solidFill>
                <a:latin typeface="Montserrat" pitchFamily="2" charset="0"/>
              </a:rPr>
              <a:t>These advances can help bridge the gap between scale and depth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137012F7-5D93-E6F8-15C9-BF64F3E4B5B9}"/>
              </a:ext>
            </a:extLst>
          </p:cNvPr>
          <p:cNvSpPr/>
          <p:nvPr/>
        </p:nvSpPr>
        <p:spPr>
          <a:xfrm rot="10800000">
            <a:off x="8293272" y="2138476"/>
            <a:ext cx="576197" cy="40011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BD37130-396E-209B-01F6-670535BA2489}"/>
              </a:ext>
            </a:extLst>
          </p:cNvPr>
          <p:cNvSpPr/>
          <p:nvPr/>
        </p:nvSpPr>
        <p:spPr>
          <a:xfrm>
            <a:off x="5964645" y="1590579"/>
            <a:ext cx="3377852" cy="601249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latin typeface="Montserrat SemiBold" pitchFamily="2" charset="0"/>
              </a:rPr>
              <a:t>Looking ahead: The potential of emerging AI capabilities</a:t>
            </a:r>
          </a:p>
        </p:txBody>
      </p:sp>
    </p:spTree>
    <p:extLst>
      <p:ext uri="{BB962C8B-B14F-4D97-AF65-F5344CB8AC3E}">
        <p14:creationId xmlns:p14="http://schemas.microsoft.com/office/powerpoint/2010/main" val="347673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>
          <a:extLst>
            <a:ext uri="{FF2B5EF4-FFF2-40B4-BE49-F238E27FC236}">
              <a16:creationId xmlns:a16="http://schemas.microsoft.com/office/drawing/2014/main" id="{24F5B01D-1DC8-7513-2C45-F50BB13EE6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erson using a cellphone in a classroom&#10;&#10;AI-generated content may be incorrect.">
            <a:extLst>
              <a:ext uri="{FF2B5EF4-FFF2-40B4-BE49-F238E27FC236}">
                <a16:creationId xmlns:a16="http://schemas.microsoft.com/office/drawing/2014/main" id="{5B1DEEF1-4B78-0C9B-8085-0CA28AE04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668" y="4714"/>
            <a:ext cx="6388331" cy="6858000"/>
          </a:xfrm>
          <a:prstGeom prst="rect">
            <a:avLst/>
          </a:prstGeom>
        </p:spPr>
      </p:pic>
      <p:pic>
        <p:nvPicPr>
          <p:cNvPr id="43" name="Google Shape;43;p1">
            <a:extLst>
              <a:ext uri="{FF2B5EF4-FFF2-40B4-BE49-F238E27FC236}">
                <a16:creationId xmlns:a16="http://schemas.microsoft.com/office/drawing/2014/main" id="{AFAAB87B-C696-0672-9B08-66F21F98BFFE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12008" r="12008"/>
          <a:stretch/>
        </p:blipFill>
        <p:spPr>
          <a:xfrm>
            <a:off x="0" y="-31200"/>
            <a:ext cx="9031266" cy="6889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" name="Google Shape;44;p1">
            <a:extLst>
              <a:ext uri="{FF2B5EF4-FFF2-40B4-BE49-F238E27FC236}">
                <a16:creationId xmlns:a16="http://schemas.microsoft.com/office/drawing/2014/main" id="{ADBB8FC1-F83F-0533-1D60-EFB5402025ED}"/>
              </a:ext>
            </a:extLst>
          </p:cNvPr>
          <p:cNvCxnSpPr>
            <a:cxnSpLocks/>
          </p:cNvCxnSpPr>
          <p:nvPr/>
        </p:nvCxnSpPr>
        <p:spPr>
          <a:xfrm>
            <a:off x="526348" y="2238875"/>
            <a:ext cx="0" cy="1211411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6" name="Google Shape;46;p1">
            <a:extLst>
              <a:ext uri="{FF2B5EF4-FFF2-40B4-BE49-F238E27FC236}">
                <a16:creationId xmlns:a16="http://schemas.microsoft.com/office/drawing/2014/main" id="{C04000EC-3B1A-43B2-9061-EAD4634D5685}"/>
              </a:ext>
            </a:extLst>
          </p:cNvPr>
          <p:cNvSpPr txBox="1"/>
          <p:nvPr/>
        </p:nvSpPr>
        <p:spPr>
          <a:xfrm>
            <a:off x="672817" y="2377471"/>
            <a:ext cx="7546950" cy="28011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spAutoFit/>
          </a:bodyPr>
          <a:lstStyle/>
          <a:p>
            <a:pPr>
              <a:buSzPts val="1600"/>
            </a:pPr>
            <a:r>
              <a:rPr lang="en-US" sz="2400" b="1" cap="all">
                <a:solidFill>
                  <a:schemeClr val="accent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From Human Counselors to AI Agents: </a:t>
            </a:r>
            <a:r>
              <a:rPr lang="en-US" sz="1600" b="1" cap="all">
                <a:solidFill>
                  <a:schemeClr val="accent3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Preliminary Results from a Large-Scale RCT Scaling Career Guidance in Chile using AI </a:t>
            </a:r>
            <a:endParaRPr lang="en-US" sz="1467" b="1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endParaRPr lang="en-US" sz="1467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endParaRPr lang="en-US" sz="1467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endParaRPr lang="en-US" sz="1467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r>
              <a:rPr lang="en-US" sz="1450" b="1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Gregory Elacqua</a:t>
            </a:r>
            <a:endParaRPr lang="en-US" sz="1450" b="1">
              <a:solidFill>
                <a:schemeClr val="accent3"/>
              </a:solidFill>
              <a:latin typeface="Montserrat"/>
              <a:ea typeface="Montserrat Black"/>
              <a:cs typeface="Montserrat Black"/>
            </a:endParaRPr>
          </a:p>
          <a:p>
            <a:pPr>
              <a:buSzPts val="1600"/>
            </a:pPr>
            <a:r>
              <a:rPr lang="en-US" sz="1600" cap="all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IDB | education division</a:t>
            </a:r>
            <a:endParaRPr lang="en-US" sz="1600" cap="all">
              <a:solidFill>
                <a:schemeClr val="accent3"/>
              </a:solidFill>
              <a:latin typeface="Montserrat"/>
              <a:ea typeface="Montserrat Black"/>
              <a:cs typeface="Montserrat Black"/>
            </a:endParaRPr>
          </a:p>
          <a:p>
            <a:pPr>
              <a:buSzPts val="1600"/>
            </a:pPr>
            <a:endParaRPr lang="en-US" sz="1467" b="1">
              <a:solidFill>
                <a:schemeClr val="accent3"/>
              </a:solidFill>
              <a:latin typeface="Montserrat" pitchFamily="2" charset="0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r>
              <a:rPr lang="en-US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Nicolas </a:t>
            </a:r>
            <a:r>
              <a:rPr lang="en-US" err="1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Ajzenman</a:t>
            </a:r>
            <a:r>
              <a:rPr lang="en-US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, Ana Teresa Del Toro Mijares, Gregory Elacqua, </a:t>
            </a:r>
            <a:endParaRPr lang="es-ES" cap="all">
              <a:solidFill>
                <a:schemeClr val="accent3"/>
              </a:solidFill>
              <a:latin typeface="Montserrat"/>
              <a:ea typeface="Montserrat Black"/>
              <a:cs typeface="Montserrat Black"/>
              <a:sym typeface="Montserrat Black"/>
            </a:endParaRPr>
          </a:p>
          <a:p>
            <a:pPr>
              <a:buSzPts val="1600"/>
            </a:pPr>
            <a:r>
              <a:rPr lang="en-US">
                <a:solidFill>
                  <a:schemeClr val="accent3"/>
                </a:solidFill>
                <a:latin typeface="Montserrat"/>
                <a:ea typeface="Montserrat Black"/>
                <a:cs typeface="Montserrat Black"/>
                <a:sym typeface="Montserrat Black"/>
              </a:rPr>
              <a:t>Catalina Hermosilla, Santiago Veleda</a:t>
            </a:r>
            <a:endParaRPr lang="es-ES" cap="all">
              <a:solidFill>
                <a:schemeClr val="accent3"/>
              </a:solidFill>
              <a:latin typeface="Montserrat"/>
              <a:ea typeface="Montserrat Black"/>
              <a:cs typeface="Montserrat Black"/>
            </a:endParaRPr>
          </a:p>
        </p:txBody>
      </p:sp>
      <p:sp>
        <p:nvSpPr>
          <p:cNvPr id="11" name="Flowchart: Alternate Process 10">
            <a:extLst>
              <a:ext uri="{FF2B5EF4-FFF2-40B4-BE49-F238E27FC236}">
                <a16:creationId xmlns:a16="http://schemas.microsoft.com/office/drawing/2014/main" id="{E48292F9-BDAB-E6FD-EB56-448211C4960A}"/>
              </a:ext>
            </a:extLst>
          </p:cNvPr>
          <p:cNvSpPr/>
          <p:nvPr/>
        </p:nvSpPr>
        <p:spPr>
          <a:xfrm>
            <a:off x="11016344" y="6193973"/>
            <a:ext cx="1400246" cy="51162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35ADF7-C84C-C6E5-A4EB-67EC7002A2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62134" y="6276491"/>
            <a:ext cx="981844" cy="32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04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61AFC-BB85-DCC8-FC7F-634A9DBE51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BFCD3DA-1A00-66FD-2395-5E26E2F7E0B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789636"/>
            <a:ext cx="10515600" cy="600924"/>
          </a:xfrm>
        </p:spPr>
        <p:txBody>
          <a:bodyPr>
            <a:norm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Montserrat" pitchFamily="2" charset="0"/>
              </a:rPr>
              <a:t>Two major challenges that stand in the way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51C01801-E624-2346-92D0-71177F77254F}"/>
              </a:ext>
            </a:extLst>
          </p:cNvPr>
          <p:cNvSpPr/>
          <p:nvPr/>
        </p:nvSpPr>
        <p:spPr>
          <a:xfrm>
            <a:off x="3858172" y="1947598"/>
            <a:ext cx="4322518" cy="788449"/>
          </a:xfrm>
          <a:prstGeom prst="roundRect">
            <a:avLst>
              <a:gd name="adj" fmla="val 50000"/>
            </a:avLst>
          </a:prstGeom>
          <a:solidFill>
            <a:srgbClr val="009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ontserrat" pitchFamily="2" charset="0"/>
            </a:endParaRPr>
          </a:p>
        </p:txBody>
      </p:sp>
      <p:sp>
        <p:nvSpPr>
          <p:cNvPr id="35" name="Text Placeholder 8">
            <a:extLst>
              <a:ext uri="{FF2B5EF4-FFF2-40B4-BE49-F238E27FC236}">
                <a16:creationId xmlns:a16="http://schemas.microsoft.com/office/drawing/2014/main" id="{F315C138-C121-EB85-EF85-DEF5AA749679}"/>
              </a:ext>
            </a:extLst>
          </p:cNvPr>
          <p:cNvSpPr txBox="1">
            <a:spLocks/>
          </p:cNvSpPr>
          <p:nvPr/>
        </p:nvSpPr>
        <p:spPr>
          <a:xfrm>
            <a:off x="4662971" y="2054304"/>
            <a:ext cx="3517720" cy="6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50800" indent="0">
              <a:buFont typeface="Arial"/>
              <a:buNone/>
            </a:pPr>
            <a:r>
              <a:rPr lang="en-US" sz="1600" b="1">
                <a:solidFill>
                  <a:schemeClr val="bg1"/>
                </a:solidFill>
                <a:latin typeface="Montserrat" pitchFamily="2" charset="0"/>
              </a:rPr>
              <a:t>TEACHER SHORTAGE</a:t>
            </a:r>
          </a:p>
        </p:txBody>
      </p:sp>
      <p:pic>
        <p:nvPicPr>
          <p:cNvPr id="36" name="Graphic 35" descr="Badge 1 with solid fill">
            <a:extLst>
              <a:ext uri="{FF2B5EF4-FFF2-40B4-BE49-F238E27FC236}">
                <a16:creationId xmlns:a16="http://schemas.microsoft.com/office/drawing/2014/main" id="{40B19C24-E5DB-1853-2DDA-EE5681B35C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013704" y="2031014"/>
            <a:ext cx="649266" cy="649266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D08A453-CCA1-0299-06BF-0C3375381A8D}"/>
              </a:ext>
            </a:extLst>
          </p:cNvPr>
          <p:cNvSpPr/>
          <p:nvPr/>
        </p:nvSpPr>
        <p:spPr>
          <a:xfrm>
            <a:off x="3858171" y="3034775"/>
            <a:ext cx="4322518" cy="788449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Montserrat" pitchFamily="2" charset="0"/>
            </a:endParaRP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A5D26262-5285-C5B6-89C0-631C54459384}"/>
              </a:ext>
            </a:extLst>
          </p:cNvPr>
          <p:cNvSpPr txBox="1">
            <a:spLocks/>
          </p:cNvSpPr>
          <p:nvPr/>
        </p:nvSpPr>
        <p:spPr>
          <a:xfrm>
            <a:off x="4662971" y="3157798"/>
            <a:ext cx="3517720" cy="600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pPr marL="50800" indent="0">
              <a:buNone/>
            </a:pPr>
            <a:r>
              <a:rPr lang="en-US" sz="1600" b="1">
                <a:solidFill>
                  <a:schemeClr val="bg1"/>
                </a:solidFill>
                <a:latin typeface="Montserrat" pitchFamily="2" charset="0"/>
              </a:rPr>
              <a:t>LOW PRESTIGE PROFESSION</a:t>
            </a:r>
          </a:p>
        </p:txBody>
      </p:sp>
      <p:pic>
        <p:nvPicPr>
          <p:cNvPr id="9" name="Graphic 8" descr="Badge with solid fill">
            <a:extLst>
              <a:ext uri="{FF2B5EF4-FFF2-40B4-BE49-F238E27FC236}">
                <a16:creationId xmlns:a16="http://schemas.microsoft.com/office/drawing/2014/main" id="{A7F16764-D172-48AA-4BAC-79CBF453526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13701" y="3116913"/>
            <a:ext cx="649224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62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E942BE-E014-C39D-E85B-26E831992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94FFB15-81DB-5478-C727-36BBB9636570}"/>
              </a:ext>
            </a:extLst>
          </p:cNvPr>
          <p:cNvSpPr/>
          <p:nvPr/>
        </p:nvSpPr>
        <p:spPr>
          <a:xfrm>
            <a:off x="0" y="0"/>
            <a:ext cx="1556657" cy="6858000"/>
          </a:xfrm>
          <a:prstGeom prst="rect">
            <a:avLst/>
          </a:prstGeom>
          <a:gradFill>
            <a:gsLst>
              <a:gs pos="100000">
                <a:srgbClr val="7ED6FD"/>
              </a:gs>
              <a:gs pos="33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D2FFB1-01F5-2524-88B7-56C37E78F947}"/>
              </a:ext>
            </a:extLst>
          </p:cNvPr>
          <p:cNvSpPr txBox="1"/>
          <p:nvPr/>
        </p:nvSpPr>
        <p:spPr>
          <a:xfrm>
            <a:off x="130628" y="2875002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" pitchFamily="2" charset="0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CA5376-4C3A-B77A-A0BC-B19FCBCC73A4}"/>
              </a:ext>
            </a:extLst>
          </p:cNvPr>
          <p:cNvSpPr txBox="1"/>
          <p:nvPr/>
        </p:nvSpPr>
        <p:spPr>
          <a:xfrm>
            <a:off x="195943" y="273650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60FA37-8281-F7FD-4311-0100CF713233}"/>
              </a:ext>
            </a:extLst>
          </p:cNvPr>
          <p:cNvSpPr txBox="1"/>
          <p:nvPr/>
        </p:nvSpPr>
        <p:spPr>
          <a:xfrm>
            <a:off x="130628" y="38906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Teacher shortage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9918D-3344-F9A2-805D-AB469FBE6A17}"/>
              </a:ext>
            </a:extLst>
          </p:cNvPr>
          <p:cNvSpPr txBox="1"/>
          <p:nvPr/>
        </p:nvSpPr>
        <p:spPr>
          <a:xfrm>
            <a:off x="3061211" y="1539652"/>
            <a:ext cx="34869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rgbClr val="144D74"/>
                </a:solidFill>
                <a:latin typeface="Montserrat" pitchFamily="2" charset="0"/>
              </a:rPr>
              <a:t>+3.2</a:t>
            </a:r>
          </a:p>
          <a:p>
            <a:pPr algn="ctr"/>
            <a:r>
              <a:rPr lang="en-US" sz="2000" b="1">
                <a:solidFill>
                  <a:srgbClr val="144D74"/>
                </a:solidFill>
                <a:latin typeface="Montserrat" pitchFamily="2" charset="0"/>
              </a:rPr>
              <a:t>million teachers</a:t>
            </a:r>
          </a:p>
          <a:p>
            <a:pPr algn="ctr"/>
            <a:r>
              <a:rPr lang="en-US" sz="2000">
                <a:solidFill>
                  <a:srgbClr val="144D74"/>
                </a:solidFill>
                <a:latin typeface="Montserrat" pitchFamily="2" charset="0"/>
              </a:rPr>
              <a:t>by 2030 to meet the SDG Goal #4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85571F5-3259-FAD2-9378-70336F191E27}"/>
              </a:ext>
            </a:extLst>
          </p:cNvPr>
          <p:cNvSpPr/>
          <p:nvPr/>
        </p:nvSpPr>
        <p:spPr>
          <a:xfrm>
            <a:off x="8238720" y="1645139"/>
            <a:ext cx="2433527" cy="972700"/>
          </a:xfrm>
          <a:prstGeom prst="roundRect">
            <a:avLst>
              <a:gd name="adj" fmla="val 50000"/>
            </a:avLst>
          </a:prstGeom>
          <a:solidFill>
            <a:srgbClr val="144D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latin typeface="Montserrat" pitchFamily="2" charset="0"/>
              </a:rPr>
              <a:t>58%</a:t>
            </a:r>
            <a:endParaRPr lang="en-US" b="1">
              <a:latin typeface="Montserrat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C98053-395F-89B0-3B3E-84F9D4CABBCF}"/>
              </a:ext>
            </a:extLst>
          </p:cNvPr>
          <p:cNvSpPr txBox="1"/>
          <p:nvPr/>
        </p:nvSpPr>
        <p:spPr>
          <a:xfrm>
            <a:off x="8107773" y="2716310"/>
            <a:ext cx="269541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>
                <a:solidFill>
                  <a:srgbClr val="144D74"/>
                </a:solidFill>
                <a:latin typeface="Montserrat" pitchFamily="2" charset="0"/>
              </a:rPr>
              <a:t>due to retirement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B96003ED-E507-4C96-F5CD-65AE680577A0}"/>
              </a:ext>
            </a:extLst>
          </p:cNvPr>
          <p:cNvSpPr/>
          <p:nvPr/>
        </p:nvSpPr>
        <p:spPr>
          <a:xfrm>
            <a:off x="6651552" y="2072034"/>
            <a:ext cx="1002985" cy="722831"/>
          </a:xfrm>
          <a:prstGeom prst="rightArrow">
            <a:avLst/>
          </a:prstGeom>
          <a:solidFill>
            <a:srgbClr val="009AD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raphic 15" descr="Bar graph with upward trend with solid fill">
            <a:extLst>
              <a:ext uri="{FF2B5EF4-FFF2-40B4-BE49-F238E27FC236}">
                <a16:creationId xmlns:a16="http://schemas.microsoft.com/office/drawing/2014/main" id="{E9BA029F-BD37-BE3A-BC6B-AABE1077E3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299156" y="3682795"/>
            <a:ext cx="1051438" cy="105143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3373EAF-AA3A-9AB6-BE25-4AB3400DF855}"/>
              </a:ext>
            </a:extLst>
          </p:cNvPr>
          <p:cNvSpPr txBox="1"/>
          <p:nvPr/>
        </p:nvSpPr>
        <p:spPr>
          <a:xfrm>
            <a:off x="5416009" y="3854571"/>
            <a:ext cx="53835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000" b="1" dirty="0">
                <a:solidFill>
                  <a:srgbClr val="144D74"/>
                </a:solidFill>
                <a:latin typeface="Montserrat" pitchFamily="2" charset="0"/>
              </a:rPr>
              <a:t>Growing high school enrollments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F31AA89-990C-4C1B-7EAC-AD166C53B11C}"/>
              </a:ext>
            </a:extLst>
          </p:cNvPr>
          <p:cNvSpPr/>
          <p:nvPr/>
        </p:nvSpPr>
        <p:spPr>
          <a:xfrm>
            <a:off x="3061211" y="5246160"/>
            <a:ext cx="8839052" cy="945634"/>
          </a:xfrm>
          <a:prstGeom prst="roundRect">
            <a:avLst>
              <a:gd name="adj" fmla="val 50000"/>
            </a:avLst>
          </a:prstGeom>
          <a:solidFill>
            <a:srgbClr val="144D7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Montserrat" pitchFamily="2" charset="0"/>
              </a:rPr>
              <a:t>Chile faces a projected teacher shortage of 33,000 by 2030 </a:t>
            </a:r>
            <a:endParaRPr lang="en-US" b="1" dirty="0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15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4" grpId="0"/>
      <p:bldP spid="15" grpId="0" animBg="1"/>
      <p:bldP spid="17" grpId="0"/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632F4-5B87-538E-8F0E-5453A5326A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FED224-C539-F54D-4683-C609AE7497B8}"/>
              </a:ext>
            </a:extLst>
          </p:cNvPr>
          <p:cNvSpPr/>
          <p:nvPr/>
        </p:nvSpPr>
        <p:spPr>
          <a:xfrm>
            <a:off x="0" y="0"/>
            <a:ext cx="1556657" cy="6858000"/>
          </a:xfrm>
          <a:prstGeom prst="rect">
            <a:avLst/>
          </a:prstGeom>
          <a:gradFill>
            <a:gsLst>
              <a:gs pos="100000">
                <a:srgbClr val="7ED6FD"/>
              </a:gs>
              <a:gs pos="33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EBB762-BE54-9277-4F59-49F8D8366596}"/>
              </a:ext>
            </a:extLst>
          </p:cNvPr>
          <p:cNvSpPr txBox="1"/>
          <p:nvPr/>
        </p:nvSpPr>
        <p:spPr>
          <a:xfrm>
            <a:off x="130628" y="2875002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" pitchFamily="2" charset="0"/>
              </a:rPr>
              <a:t>01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6BDD90-7150-633B-3E8A-CA7FCDF00E58}"/>
              </a:ext>
            </a:extLst>
          </p:cNvPr>
          <p:cNvSpPr txBox="1"/>
          <p:nvPr/>
        </p:nvSpPr>
        <p:spPr>
          <a:xfrm>
            <a:off x="195943" y="273650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3BC26A-4888-3F3F-7A36-2D632C75E2D2}"/>
              </a:ext>
            </a:extLst>
          </p:cNvPr>
          <p:cNvSpPr txBox="1"/>
          <p:nvPr/>
        </p:nvSpPr>
        <p:spPr>
          <a:xfrm>
            <a:off x="130628" y="3890665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Teacher shortage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860263-104A-B8D0-7203-87ED6FF1C87D}"/>
              </a:ext>
            </a:extLst>
          </p:cNvPr>
          <p:cNvSpPr txBox="1"/>
          <p:nvPr/>
        </p:nvSpPr>
        <p:spPr>
          <a:xfrm>
            <a:off x="1766170" y="306365"/>
            <a:ext cx="10131915" cy="4001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…The teacher shortage is most acute in specific subject areas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031394-F276-DD47-2DFD-75A6D39DCFCA}"/>
              </a:ext>
            </a:extLst>
          </p:cNvPr>
          <p:cNvSpPr txBox="1"/>
          <p:nvPr/>
        </p:nvSpPr>
        <p:spPr>
          <a:xfrm>
            <a:off x="5081769" y="6004033"/>
            <a:ext cx="6480126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600" b="1">
                <a:latin typeface="Montserrat"/>
                <a:ea typeface="+mn-lt"/>
                <a:cs typeface="+mn-lt"/>
              </a:rPr>
              <a:t>Less likely to take college entrance exams, enroll in college, and pursue STEM degrees</a:t>
            </a:r>
            <a:endParaRPr lang="en-US" sz="1600">
              <a:latin typeface="Montserrat"/>
              <a:ea typeface="+mn-lt"/>
              <a:cs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C7A840E-365A-00C9-79A7-D36BDEEAD8F8}"/>
              </a:ext>
            </a:extLst>
          </p:cNvPr>
          <p:cNvSpPr txBox="1"/>
          <p:nvPr/>
        </p:nvSpPr>
        <p:spPr>
          <a:xfrm>
            <a:off x="1556657" y="6636933"/>
            <a:ext cx="974271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>
              <a:defRPr sz="1000">
                <a:solidFill>
                  <a:schemeClr val="tx1"/>
                </a:solidFill>
                <a:latin typeface="Montserrat" pitchFamily="2" charset="0"/>
              </a:defRPr>
            </a:lvl1pPr>
          </a:lstStyle>
          <a:p>
            <a:r>
              <a:rPr lang="en-US" sz="800"/>
              <a:t>Source: </a:t>
            </a:r>
            <a:r>
              <a:rPr lang="en-US" sz="800">
                <a:latin typeface="Montserrat"/>
                <a:ea typeface="+mn-lt"/>
                <a:cs typeface="+mn-lt"/>
              </a:rPr>
              <a:t>Aburto, Elacqua, and Kutscher, forthcoming</a:t>
            </a:r>
            <a:endParaRPr lang="en-US" sz="800"/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4C051449-9A32-D96D-B038-EEB0881581F1}"/>
              </a:ext>
            </a:extLst>
          </p:cNvPr>
          <p:cNvSpPr/>
          <p:nvPr/>
        </p:nvSpPr>
        <p:spPr>
          <a:xfrm>
            <a:off x="1971808" y="5959316"/>
            <a:ext cx="2694810" cy="584776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>
                <a:latin typeface="Montserrat" pitchFamily="2" charset="0"/>
              </a:rPr>
              <a:t>IMPACT OF OUT-OF-FIELD TEACHERS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AC44DB4A-52B3-1F5F-F200-6096CE05F405}"/>
              </a:ext>
            </a:extLst>
          </p:cNvPr>
          <p:cNvSpPr/>
          <p:nvPr/>
        </p:nvSpPr>
        <p:spPr>
          <a:xfrm>
            <a:off x="4666618" y="6054172"/>
            <a:ext cx="475472" cy="439783"/>
          </a:xfrm>
          <a:prstGeom prst="rightArrow">
            <a:avLst/>
          </a:prstGeom>
          <a:ln>
            <a:noFill/>
          </a:ln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3E58C8-1BCA-B573-B0D0-12202503D6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706474"/>
            <a:ext cx="9078128" cy="517312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A78575C-C689-9B50-77BD-3D547818F937}"/>
              </a:ext>
            </a:extLst>
          </p:cNvPr>
          <p:cNvSpPr txBox="1"/>
          <p:nvPr/>
        </p:nvSpPr>
        <p:spPr>
          <a:xfrm>
            <a:off x="7996543" y="1291249"/>
            <a:ext cx="263401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/>
              <a:t>93% - Any STEM</a:t>
            </a:r>
          </a:p>
          <a:p>
            <a:r>
              <a:rPr lang="en-US" b="1"/>
              <a:t>17% - Spanish, History</a:t>
            </a:r>
          </a:p>
          <a:p>
            <a:endParaRPr lang="en-US" b="1"/>
          </a:p>
        </p:txBody>
      </p:sp>
      <p:pic>
        <p:nvPicPr>
          <p:cNvPr id="13" name="Picture 2" descr="Chile Round Flag Vector Flat Icon Stock Illustration - Download Image Now -  Chile, Flag, Chilean Flag - iStock">
            <a:extLst>
              <a:ext uri="{FF2B5EF4-FFF2-40B4-BE49-F238E27FC236}">
                <a16:creationId xmlns:a16="http://schemas.microsoft.com/office/drawing/2014/main" id="{DBC56773-54D8-0AF9-E46D-A3C36D39D5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12179" r="11089" b="13177"/>
          <a:stretch/>
        </p:blipFill>
        <p:spPr bwMode="auto">
          <a:xfrm>
            <a:off x="3319213" y="786192"/>
            <a:ext cx="377840" cy="36576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8957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5CE282-5132-C275-22E2-12CC8B020E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3D0B549-AD83-FD14-DEF2-0855D358B08C}"/>
              </a:ext>
            </a:extLst>
          </p:cNvPr>
          <p:cNvSpPr/>
          <p:nvPr/>
        </p:nvSpPr>
        <p:spPr>
          <a:xfrm>
            <a:off x="0" y="0"/>
            <a:ext cx="1556657" cy="6858000"/>
          </a:xfrm>
          <a:prstGeom prst="rect">
            <a:avLst/>
          </a:prstGeom>
          <a:gradFill>
            <a:gsLst>
              <a:gs pos="100000">
                <a:srgbClr val="7ED6FD"/>
              </a:gs>
              <a:gs pos="33000">
                <a:schemeClr val="accent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48A412-1D22-80BB-5A27-91F6424F84E9}"/>
              </a:ext>
            </a:extLst>
          </p:cNvPr>
          <p:cNvSpPr txBox="1"/>
          <p:nvPr/>
        </p:nvSpPr>
        <p:spPr>
          <a:xfrm>
            <a:off x="130628" y="2875002"/>
            <a:ext cx="1295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Montserrat" pitchFamily="2" charset="0"/>
              </a:rPr>
              <a:t>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4E5CE5-8B54-50A1-C8F3-AFABD7AEF42C}"/>
              </a:ext>
            </a:extLst>
          </p:cNvPr>
          <p:cNvSpPr txBox="1"/>
          <p:nvPr/>
        </p:nvSpPr>
        <p:spPr>
          <a:xfrm>
            <a:off x="195943" y="2736502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CHALLENGE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8ADD6-E342-12D7-EF40-4893E89E4710}"/>
              </a:ext>
            </a:extLst>
          </p:cNvPr>
          <p:cNvSpPr txBox="1"/>
          <p:nvPr/>
        </p:nvSpPr>
        <p:spPr>
          <a:xfrm>
            <a:off x="130628" y="3890665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>
                <a:solidFill>
                  <a:schemeClr val="bg1"/>
                </a:solidFill>
                <a:latin typeface="Montserrat" pitchFamily="2" charset="0"/>
              </a:rPr>
              <a:t>Prestige of the teaching profession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2FBF6A-0F8C-80D1-32F2-1FCDE7C98013}"/>
              </a:ext>
            </a:extLst>
          </p:cNvPr>
          <p:cNvSpPr txBox="1"/>
          <p:nvPr/>
        </p:nvSpPr>
        <p:spPr>
          <a:xfrm>
            <a:off x="1828800" y="306365"/>
            <a:ext cx="1006928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In LAC, the teaching profession struggles to attract the best high school candidates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94CA14-7B35-13F9-A433-5B68BE020191}"/>
              </a:ext>
            </a:extLst>
          </p:cNvPr>
          <p:cNvSpPr txBox="1"/>
          <p:nvPr/>
        </p:nvSpPr>
        <p:spPr>
          <a:xfrm>
            <a:off x="1665514" y="6551635"/>
            <a:ext cx="9052643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1000">
                <a:solidFill>
                  <a:schemeClr val="bg1"/>
                </a:solidFill>
                <a:latin typeface="Montserrat" pitchFamily="2" charset="0"/>
              </a:defRPr>
            </a:lvl1pPr>
          </a:lstStyle>
          <a:p>
            <a:r>
              <a:rPr lang="en-US" sz="800">
                <a:solidFill>
                  <a:schemeClr val="tx1"/>
                </a:solidFill>
              </a:rPr>
              <a:t>Source: ELACQUA et al. (2022) </a:t>
            </a:r>
            <a:r>
              <a:rPr lang="en-US" sz="800">
                <a:solidFill>
                  <a:schemeClr val="tx1"/>
                </a:solidFill>
                <a:hlinkClick r:id="rId3"/>
              </a:rPr>
              <a:t>Who studies pedagogy? Trends in the profile of future teachers in Latin America &amp; the Caribbean </a:t>
            </a:r>
            <a:r>
              <a:rPr lang="en-US" sz="800">
                <a:solidFill>
                  <a:schemeClr val="tx1"/>
                </a:solidFill>
              </a:rPr>
              <a:t>. Brazil: </a:t>
            </a:r>
            <a:r>
              <a:rPr lang="en-US" sz="800" err="1">
                <a:solidFill>
                  <a:schemeClr val="tx1"/>
                </a:solidFill>
              </a:rPr>
              <a:t>Enem</a:t>
            </a:r>
            <a:r>
              <a:rPr lang="en-US" sz="800">
                <a:solidFill>
                  <a:schemeClr val="tx1"/>
                </a:solidFill>
              </a:rPr>
              <a:t> minimum scores for SISU policy.</a:t>
            </a:r>
          </a:p>
        </p:txBody>
      </p:sp>
      <p:sp>
        <p:nvSpPr>
          <p:cNvPr id="7" name="Arrow: Up-Down 6">
            <a:extLst>
              <a:ext uri="{FF2B5EF4-FFF2-40B4-BE49-F238E27FC236}">
                <a16:creationId xmlns:a16="http://schemas.microsoft.com/office/drawing/2014/main" id="{BAFCDCA5-B22A-60F3-1E6B-69D04A1F3075}"/>
              </a:ext>
            </a:extLst>
          </p:cNvPr>
          <p:cNvSpPr/>
          <p:nvPr/>
        </p:nvSpPr>
        <p:spPr>
          <a:xfrm>
            <a:off x="3819844" y="2511445"/>
            <a:ext cx="265506" cy="2555340"/>
          </a:xfrm>
          <a:prstGeom prst="upDownArrow">
            <a:avLst/>
          </a:prstGeom>
          <a:gradFill flip="none" rotWithShape="1">
            <a:gsLst>
              <a:gs pos="0">
                <a:schemeClr val="accent5"/>
              </a:gs>
              <a:gs pos="50000">
                <a:srgbClr val="FFC000"/>
              </a:gs>
              <a:gs pos="100000">
                <a:srgbClr val="C00000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D284EA-2EE5-F16A-CBAD-CC624B591F1C}"/>
              </a:ext>
            </a:extLst>
          </p:cNvPr>
          <p:cNvSpPr txBox="1"/>
          <p:nvPr/>
        </p:nvSpPr>
        <p:spPr>
          <a:xfrm>
            <a:off x="2574938" y="2589062"/>
            <a:ext cx="124490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latin typeface="Montserrat" pitchFamily="2" charset="0"/>
              </a:rPr>
              <a:t>Highest scores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E6E0E25-89C4-7964-A4A5-1D77F7928ACB}"/>
              </a:ext>
            </a:extLst>
          </p:cNvPr>
          <p:cNvSpPr txBox="1"/>
          <p:nvPr/>
        </p:nvSpPr>
        <p:spPr>
          <a:xfrm>
            <a:off x="2614494" y="4722855"/>
            <a:ext cx="12449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>
                <a:latin typeface="Montserrat" pitchFamily="2" charset="0"/>
              </a:rPr>
              <a:t>Lowest scores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ABDDA0-0741-5B70-28C5-E62C29D7BA9A}"/>
              </a:ext>
            </a:extLst>
          </p:cNvPr>
          <p:cNvSpPr txBox="1"/>
          <p:nvPr/>
        </p:nvSpPr>
        <p:spPr>
          <a:xfrm>
            <a:off x="4353867" y="2578992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MEDICINE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0C1237-B76D-788A-7F6A-74251E02C048}"/>
              </a:ext>
            </a:extLst>
          </p:cNvPr>
          <p:cNvSpPr txBox="1"/>
          <p:nvPr/>
        </p:nvSpPr>
        <p:spPr>
          <a:xfrm>
            <a:off x="4353867" y="2926078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ENGINEERING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4C6A3D2-DF17-E9F5-F246-0C2EA92680C8}"/>
              </a:ext>
            </a:extLst>
          </p:cNvPr>
          <p:cNvSpPr txBox="1"/>
          <p:nvPr/>
        </p:nvSpPr>
        <p:spPr>
          <a:xfrm>
            <a:off x="4365558" y="3234034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LAW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ACFF2D3-5EC4-BEC3-932C-3397925A5109}"/>
              </a:ext>
            </a:extLst>
          </p:cNvPr>
          <p:cNvSpPr txBox="1"/>
          <p:nvPr/>
        </p:nvSpPr>
        <p:spPr>
          <a:xfrm>
            <a:off x="4365558" y="3582643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JOURNALISM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8AED774-3ECE-BF46-D746-B54B76376AD2}"/>
              </a:ext>
            </a:extLst>
          </p:cNvPr>
          <p:cNvSpPr txBox="1"/>
          <p:nvPr/>
        </p:nvSpPr>
        <p:spPr>
          <a:xfrm>
            <a:off x="4365558" y="3931252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NURSING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F1DB9F8-4720-F4E8-1070-1F088D9832A8}"/>
              </a:ext>
            </a:extLst>
          </p:cNvPr>
          <p:cNvSpPr txBox="1"/>
          <p:nvPr/>
        </p:nvSpPr>
        <p:spPr>
          <a:xfrm>
            <a:off x="4365558" y="4282335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PSYCHOLOGY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DB876C2-94AF-69A6-B049-732FE0E5B91A}"/>
              </a:ext>
            </a:extLst>
          </p:cNvPr>
          <p:cNvSpPr txBox="1"/>
          <p:nvPr/>
        </p:nvSpPr>
        <p:spPr>
          <a:xfrm>
            <a:off x="4353867" y="4695512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Montserrat" pitchFamily="2" charset="0"/>
              </a:rPr>
              <a:t>EDUCATION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2914C62D-46CA-5E4B-6CC0-9014DEF3927A}"/>
              </a:ext>
            </a:extLst>
          </p:cNvPr>
          <p:cNvSpPr/>
          <p:nvPr/>
        </p:nvSpPr>
        <p:spPr>
          <a:xfrm>
            <a:off x="4162355" y="2102418"/>
            <a:ext cx="1920724" cy="37946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" pitchFamily="2" charset="0"/>
              </a:rPr>
              <a:t>Chile</a:t>
            </a:r>
          </a:p>
        </p:txBody>
      </p:sp>
      <p:pic>
        <p:nvPicPr>
          <p:cNvPr id="26" name="Picture 2" descr="Chile Round Flag Vector Flat Icon Stock Illustration - Download Image Now -  Chile, Flag, Chilean Flag - iStock">
            <a:extLst>
              <a:ext uri="{FF2B5EF4-FFF2-40B4-BE49-F238E27FC236}">
                <a16:creationId xmlns:a16="http://schemas.microsoft.com/office/drawing/2014/main" id="{794982FE-E955-7333-0536-51FC58D1F6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12179" r="11089" b="13177"/>
          <a:stretch/>
        </p:blipFill>
        <p:spPr bwMode="auto">
          <a:xfrm>
            <a:off x="4183184" y="2133773"/>
            <a:ext cx="342835" cy="331874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29B29D6B-014E-D09B-B40A-C1E7AC9BB6A5}"/>
              </a:ext>
            </a:extLst>
          </p:cNvPr>
          <p:cNvSpPr/>
          <p:nvPr/>
        </p:nvSpPr>
        <p:spPr>
          <a:xfrm>
            <a:off x="6329822" y="2102418"/>
            <a:ext cx="1920724" cy="37946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" pitchFamily="2" charset="0"/>
              </a:rPr>
              <a:t>Colombia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157AD6D2-9907-FAA4-DCC3-81859741772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9842" t="12251" r="8252" b="10108"/>
          <a:stretch/>
        </p:blipFill>
        <p:spPr>
          <a:xfrm>
            <a:off x="6352826" y="2125921"/>
            <a:ext cx="333544" cy="329184"/>
          </a:xfrm>
          <a:prstGeom prst="flowChartConnector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4B1AFCCE-C93D-A577-9927-E9440A895AAC}"/>
              </a:ext>
            </a:extLst>
          </p:cNvPr>
          <p:cNvSpPr/>
          <p:nvPr/>
        </p:nvSpPr>
        <p:spPr>
          <a:xfrm>
            <a:off x="8527724" y="2085199"/>
            <a:ext cx="1920724" cy="37946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>
                <a:latin typeface="Montserrat" pitchFamily="2" charset="0"/>
              </a:rPr>
              <a:t>Brazil</a:t>
            </a:r>
          </a:p>
        </p:txBody>
      </p:sp>
      <p:pic>
        <p:nvPicPr>
          <p:cNvPr id="33" name="Picture 32" descr="3,483 Bandeira Brasil Redonda Royalty-Free Images, Stock ...">
            <a:extLst>
              <a:ext uri="{FF2B5EF4-FFF2-40B4-BE49-F238E27FC236}">
                <a16:creationId xmlns:a16="http://schemas.microsoft.com/office/drawing/2014/main" id="{BE7E0AE6-7C35-1C26-8335-54BD3F037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13923" r="20738" b="12622"/>
          <a:stretch/>
        </p:blipFill>
        <p:spPr bwMode="auto">
          <a:xfrm>
            <a:off x="8545068" y="2096767"/>
            <a:ext cx="353741" cy="353091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2455439E-FFC0-7B20-3EF5-12711C80D2DF}"/>
              </a:ext>
            </a:extLst>
          </p:cNvPr>
          <p:cNvSpPr txBox="1"/>
          <p:nvPr/>
        </p:nvSpPr>
        <p:spPr>
          <a:xfrm>
            <a:off x="6668694" y="2589062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MEDICINE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7050F35-37E4-9F5C-87E4-AF1FA5E8113B}"/>
              </a:ext>
            </a:extLst>
          </p:cNvPr>
          <p:cNvSpPr txBox="1"/>
          <p:nvPr/>
        </p:nvSpPr>
        <p:spPr>
          <a:xfrm>
            <a:off x="6668694" y="2936148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ENGINEERING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1C8DEE-7312-ACFC-3FAD-87246D71E9A6}"/>
              </a:ext>
            </a:extLst>
          </p:cNvPr>
          <p:cNvSpPr txBox="1"/>
          <p:nvPr/>
        </p:nvSpPr>
        <p:spPr>
          <a:xfrm>
            <a:off x="6680385" y="3244104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LAW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34DBD19-83E8-FDC1-2AAA-585342039BF7}"/>
              </a:ext>
            </a:extLst>
          </p:cNvPr>
          <p:cNvSpPr txBox="1"/>
          <p:nvPr/>
        </p:nvSpPr>
        <p:spPr>
          <a:xfrm>
            <a:off x="6680385" y="3592713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JOURNALISM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646290C-69B0-6FB9-B317-8987DD0140F2}"/>
              </a:ext>
            </a:extLst>
          </p:cNvPr>
          <p:cNvSpPr txBox="1"/>
          <p:nvPr/>
        </p:nvSpPr>
        <p:spPr>
          <a:xfrm>
            <a:off x="6680385" y="3941322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PSYCHOLOGY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A503134-D529-1B3A-CA0B-5EFB005FB2E3}"/>
              </a:ext>
            </a:extLst>
          </p:cNvPr>
          <p:cNvSpPr txBox="1"/>
          <p:nvPr/>
        </p:nvSpPr>
        <p:spPr>
          <a:xfrm>
            <a:off x="6680385" y="4292405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NURSING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F722493-7569-C69E-C98F-E985C0BBBD39}"/>
              </a:ext>
            </a:extLst>
          </p:cNvPr>
          <p:cNvSpPr txBox="1"/>
          <p:nvPr/>
        </p:nvSpPr>
        <p:spPr>
          <a:xfrm>
            <a:off x="6668694" y="4705582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Montserrat" pitchFamily="2" charset="0"/>
              </a:rPr>
              <a:t>EDUCATION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09D2395-6D0A-89B3-96FF-2DC8808EEE34}"/>
              </a:ext>
            </a:extLst>
          </p:cNvPr>
          <p:cNvSpPr txBox="1"/>
          <p:nvPr/>
        </p:nvSpPr>
        <p:spPr>
          <a:xfrm>
            <a:off x="8898809" y="2533074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MEDICINE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7B03384-81F9-F109-449C-B0F2080B7BA6}"/>
              </a:ext>
            </a:extLst>
          </p:cNvPr>
          <p:cNvSpPr txBox="1"/>
          <p:nvPr/>
        </p:nvSpPr>
        <p:spPr>
          <a:xfrm>
            <a:off x="8885072" y="3237808"/>
            <a:ext cx="18330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ENGINEERING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1BFA43-5994-16C8-C1C6-6B8039A8A1C1}"/>
              </a:ext>
            </a:extLst>
          </p:cNvPr>
          <p:cNvSpPr txBox="1"/>
          <p:nvPr/>
        </p:nvSpPr>
        <p:spPr>
          <a:xfrm>
            <a:off x="8885072" y="2852987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LAW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8F32C40-FB6D-308C-8B45-CE83E0CC958F}"/>
              </a:ext>
            </a:extLst>
          </p:cNvPr>
          <p:cNvSpPr txBox="1"/>
          <p:nvPr/>
        </p:nvSpPr>
        <p:spPr>
          <a:xfrm>
            <a:off x="8873381" y="4231042"/>
            <a:ext cx="184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JOURNALISM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1D9E15C-ECF7-2DB4-64F9-379573678A21}"/>
              </a:ext>
            </a:extLst>
          </p:cNvPr>
          <p:cNvSpPr txBox="1"/>
          <p:nvPr/>
        </p:nvSpPr>
        <p:spPr>
          <a:xfrm>
            <a:off x="8873381" y="3887476"/>
            <a:ext cx="18447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PSYCHOLOGY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42846E-EDDA-1291-F070-2C4092AE0BC2}"/>
              </a:ext>
            </a:extLst>
          </p:cNvPr>
          <p:cNvSpPr txBox="1"/>
          <p:nvPr/>
        </p:nvSpPr>
        <p:spPr>
          <a:xfrm>
            <a:off x="8885072" y="3557641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Montserrat" pitchFamily="2" charset="0"/>
              </a:rPr>
              <a:t>NURSING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5FABC5D-1E86-CC16-3155-8AFCAD99608B}"/>
              </a:ext>
            </a:extLst>
          </p:cNvPr>
          <p:cNvSpPr txBox="1"/>
          <p:nvPr/>
        </p:nvSpPr>
        <p:spPr>
          <a:xfrm>
            <a:off x="8898809" y="4649594"/>
            <a:ext cx="1479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latin typeface="Montserrat" pitchFamily="2" charset="0"/>
              </a:rPr>
              <a:t>EDUCATION</a:t>
            </a:r>
          </a:p>
        </p:txBody>
      </p:sp>
    </p:spTree>
    <p:extLst>
      <p:ext uri="{BB962C8B-B14F-4D97-AF65-F5344CB8AC3E}">
        <p14:creationId xmlns:p14="http://schemas.microsoft.com/office/powerpoint/2010/main" val="13608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4" grpId="0" animBg="1"/>
      <p:bldP spid="27" grpId="0" animBg="1"/>
      <p:bldP spid="30" grpId="0" animBg="1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432287-DB5C-2CFA-86A7-A287484C98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A162E06-CA08-E5FB-720D-296B738FE2AE}"/>
              </a:ext>
            </a:extLst>
          </p:cNvPr>
          <p:cNvSpPr txBox="1">
            <a:spLocks/>
          </p:cNvSpPr>
          <p:nvPr/>
        </p:nvSpPr>
        <p:spPr>
          <a:xfrm>
            <a:off x="1430063" y="629732"/>
            <a:ext cx="9390970" cy="793389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s-ES" sz="3200" b="1" err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How</a:t>
            </a:r>
            <a:r>
              <a:rPr lang="es-ES" sz="3200" b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 </a:t>
            </a:r>
            <a:r>
              <a:rPr lang="es-ES" sz="3200" b="1" err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to</a:t>
            </a:r>
            <a:r>
              <a:rPr lang="es-ES" sz="3200" b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 </a:t>
            </a:r>
            <a:r>
              <a:rPr lang="es-ES" sz="3200" b="1" err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attract</a:t>
            </a:r>
            <a:r>
              <a:rPr lang="es-ES" sz="3200" b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 more and </a:t>
            </a:r>
            <a:r>
              <a:rPr lang="es-ES" sz="3200" b="1" err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better</a:t>
            </a:r>
            <a:r>
              <a:rPr lang="es-ES" sz="3200" b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 candidates </a:t>
            </a:r>
            <a:r>
              <a:rPr lang="es-ES" sz="3200" b="1" err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into</a:t>
            </a:r>
            <a:r>
              <a:rPr lang="es-ES" sz="3200" b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 </a:t>
            </a:r>
            <a:r>
              <a:rPr lang="es-ES" sz="3200" b="1" err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teaching</a:t>
            </a:r>
            <a:r>
              <a:rPr lang="es-ES" sz="3200" b="1">
                <a:solidFill>
                  <a:schemeClr val="bg1"/>
                </a:solidFill>
                <a:latin typeface="Montserrat"/>
                <a:ea typeface="Open Sans SemiBold"/>
                <a:cs typeface="Open Sans SemiBold"/>
              </a:rPr>
              <a:t>?</a:t>
            </a:r>
          </a:p>
        </p:txBody>
      </p:sp>
      <p:sp>
        <p:nvSpPr>
          <p:cNvPr id="7" name="Flowchart: Alternate Process 6">
            <a:extLst>
              <a:ext uri="{FF2B5EF4-FFF2-40B4-BE49-F238E27FC236}">
                <a16:creationId xmlns:a16="http://schemas.microsoft.com/office/drawing/2014/main" id="{7B0CCF83-29EE-0FA6-A528-47A9A552C427}"/>
              </a:ext>
            </a:extLst>
          </p:cNvPr>
          <p:cNvSpPr/>
          <p:nvPr/>
        </p:nvSpPr>
        <p:spPr>
          <a:xfrm>
            <a:off x="11037080" y="6290616"/>
            <a:ext cx="1400246" cy="51162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E25A1A-F185-1B7A-182D-1D6926540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82870" y="6373134"/>
            <a:ext cx="981844" cy="324820"/>
          </a:xfrm>
          <a:prstGeom prst="rect">
            <a:avLst/>
          </a:prstGeom>
        </p:spPr>
      </p:pic>
      <p:sp>
        <p:nvSpPr>
          <p:cNvPr id="5" name="AutoShape 2" descr="Badge 3 with solid fill">
            <a:extLst>
              <a:ext uri="{FF2B5EF4-FFF2-40B4-BE49-F238E27FC236}">
                <a16:creationId xmlns:a16="http://schemas.microsoft.com/office/drawing/2014/main" id="{D49F7F6A-90AF-DCAD-D79E-926001728D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2" descr="Badge 3 with solid fill">
            <a:extLst>
              <a:ext uri="{FF2B5EF4-FFF2-40B4-BE49-F238E27FC236}">
                <a16:creationId xmlns:a16="http://schemas.microsoft.com/office/drawing/2014/main" id="{0B09A448-83E7-1757-B068-78576A3F452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744764" y="3104260"/>
            <a:ext cx="380784" cy="38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57085F8D-CA5B-40B7-6530-1E10178839B0}"/>
              </a:ext>
            </a:extLst>
          </p:cNvPr>
          <p:cNvSpPr/>
          <p:nvPr/>
        </p:nvSpPr>
        <p:spPr>
          <a:xfrm>
            <a:off x="1513114" y="3657384"/>
            <a:ext cx="4430486" cy="572838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Scholarships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4B74C198-1E8F-5FFE-58D9-823B1A1F6E71}"/>
              </a:ext>
            </a:extLst>
          </p:cNvPr>
          <p:cNvSpPr/>
          <p:nvPr/>
        </p:nvSpPr>
        <p:spPr>
          <a:xfrm>
            <a:off x="6085113" y="3657384"/>
            <a:ext cx="4430486" cy="57283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b="1"/>
              <a:t>Career counseling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D90B75-D46C-729A-56AE-7A4672996E0D}"/>
              </a:ext>
            </a:extLst>
          </p:cNvPr>
          <p:cNvSpPr txBox="1"/>
          <p:nvPr/>
        </p:nvSpPr>
        <p:spPr>
          <a:xfrm>
            <a:off x="2163651" y="2172040"/>
            <a:ext cx="74919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Montserrat" pitchFamily="2" charset="0"/>
              </a:rPr>
              <a:t>TWO APPROACHES IN CHILE:</a:t>
            </a:r>
            <a:endParaRPr lang="es-ES" sz="2000" b="1" dirty="0">
              <a:solidFill>
                <a:schemeClr val="bg1"/>
              </a:solidFill>
              <a:latin typeface="Montserrat" pitchFamily="2" charset="0"/>
            </a:endParaRPr>
          </a:p>
        </p:txBody>
      </p:sp>
      <p:cxnSp>
        <p:nvCxnSpPr>
          <p:cNvPr id="10" name="Connector: Elbow 9">
            <a:extLst>
              <a:ext uri="{FF2B5EF4-FFF2-40B4-BE49-F238E27FC236}">
                <a16:creationId xmlns:a16="http://schemas.microsoft.com/office/drawing/2014/main" id="{EC39E364-270C-976A-A5A3-B58B83494B9E}"/>
              </a:ext>
            </a:extLst>
          </p:cNvPr>
          <p:cNvCxnSpPr>
            <a:stCxn id="3" idx="2"/>
            <a:endCxn id="22" idx="0"/>
          </p:cNvCxnSpPr>
          <p:nvPr/>
        </p:nvCxnSpPr>
        <p:spPr>
          <a:xfrm rot="5400000">
            <a:off x="4276382" y="2024126"/>
            <a:ext cx="1085234" cy="2181283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1E41D112-A208-CD0C-9936-6CBE290CD2C0}"/>
              </a:ext>
            </a:extLst>
          </p:cNvPr>
          <p:cNvCxnSpPr>
            <a:cxnSpLocks/>
            <a:stCxn id="3" idx="2"/>
            <a:endCxn id="23" idx="0"/>
          </p:cNvCxnSpPr>
          <p:nvPr/>
        </p:nvCxnSpPr>
        <p:spPr>
          <a:xfrm rot="16200000" flipH="1">
            <a:off x="6562381" y="1919409"/>
            <a:ext cx="1085234" cy="2390716"/>
          </a:xfrm>
          <a:prstGeom prst="bentConnector3">
            <a:avLst>
              <a:gd name="adj1" fmla="val 50000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6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37B6D-FD02-E2E4-5E64-6F9E647BDF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B64B2C9A-E0F0-B9F5-C509-DECD6C0BC7E4}"/>
              </a:ext>
            </a:extLst>
          </p:cNvPr>
          <p:cNvSpPr/>
          <p:nvPr/>
        </p:nvSpPr>
        <p:spPr>
          <a:xfrm>
            <a:off x="805114" y="5470626"/>
            <a:ext cx="7604828" cy="1023784"/>
          </a:xfrm>
          <a:prstGeom prst="roundRect">
            <a:avLst>
              <a:gd name="adj" fmla="val 50000"/>
            </a:avLst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E373E6-28DD-1481-3092-293C6607C230}"/>
              </a:ext>
            </a:extLst>
          </p:cNvPr>
          <p:cNvSpPr txBox="1"/>
          <p:nvPr/>
        </p:nvSpPr>
        <p:spPr>
          <a:xfrm>
            <a:off x="450600" y="309161"/>
            <a:ext cx="11538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Chile’s “Beca </a:t>
            </a:r>
            <a:r>
              <a:rPr lang="en-US" sz="2000" b="1" err="1">
                <a:solidFill>
                  <a:schemeClr val="accent1"/>
                </a:solidFill>
                <a:latin typeface="Montserrat" pitchFamily="2" charset="0"/>
              </a:rPr>
              <a:t>Vocación</a:t>
            </a:r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 </a:t>
            </a:r>
            <a:r>
              <a:rPr lang="en-US" sz="2000" b="1" err="1">
                <a:solidFill>
                  <a:schemeClr val="accent1"/>
                </a:solidFill>
                <a:latin typeface="Montserrat" pitchFamily="2" charset="0"/>
              </a:rPr>
              <a:t>Profesor</a:t>
            </a:r>
            <a:r>
              <a:rPr lang="en-US" sz="2000" b="1">
                <a:solidFill>
                  <a:schemeClr val="accent1"/>
                </a:solidFill>
                <a:latin typeface="Montserrat" pitchFamily="2" charset="0"/>
              </a:rPr>
              <a:t>” scholarship program increases recruitment and attainment but </a:t>
            </a:r>
            <a:r>
              <a:rPr lang="en-US" sz="2000" b="1" u="sng">
                <a:solidFill>
                  <a:schemeClr val="accent1"/>
                </a:solidFill>
                <a:latin typeface="Montserrat" pitchFamily="2" charset="0"/>
              </a:rPr>
              <a:t>strains budgets</a:t>
            </a:r>
            <a:endParaRPr lang="en-US" b="1" u="sng">
              <a:solidFill>
                <a:schemeClr val="accent3"/>
              </a:solidFill>
              <a:latin typeface="Montserrat" pitchFamily="2" charset="0"/>
            </a:endParaRPr>
          </a:p>
        </p:txBody>
      </p:sp>
      <p:cxnSp>
        <p:nvCxnSpPr>
          <p:cNvPr id="12" name="Google Shape;44;p1">
            <a:extLst>
              <a:ext uri="{FF2B5EF4-FFF2-40B4-BE49-F238E27FC236}">
                <a16:creationId xmlns:a16="http://schemas.microsoft.com/office/drawing/2014/main" id="{EEAD8FD5-D08D-22EA-E699-3441B8DE4B74}"/>
              </a:ext>
            </a:extLst>
          </p:cNvPr>
          <p:cNvCxnSpPr>
            <a:cxnSpLocks/>
          </p:cNvCxnSpPr>
          <p:nvPr/>
        </p:nvCxnSpPr>
        <p:spPr>
          <a:xfrm flipV="1">
            <a:off x="280263" y="220351"/>
            <a:ext cx="0" cy="994367"/>
          </a:xfrm>
          <a:prstGeom prst="straightConnector1">
            <a:avLst/>
          </a:prstGeom>
          <a:noFill/>
          <a:ln w="69850" cap="flat" cmpd="sng">
            <a:solidFill>
              <a:schemeClr val="accent3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1F800D7-AC2A-16A3-0DF0-7C792C368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56" y="2220689"/>
            <a:ext cx="7604828" cy="31137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9602088-A927-AED6-2F8C-E2B75053BCA8}"/>
              </a:ext>
            </a:extLst>
          </p:cNvPr>
          <p:cNvSpPr txBox="1"/>
          <p:nvPr/>
        </p:nvSpPr>
        <p:spPr>
          <a:xfrm>
            <a:off x="788456" y="1612703"/>
            <a:ext cx="7604828" cy="5704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b="1" kern="100">
                <a:solidFill>
                  <a:schemeClr val="tx1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RD Analysis: Effect of Chile’s BVP on matriculation into teacher education programs</a:t>
            </a:r>
          </a:p>
          <a:p>
            <a:pPr marL="0" marR="0" algn="ctr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kern="100">
                <a:solidFill>
                  <a:schemeClr val="tx1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(at program eligibility cutoff threshold)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83AD3C-F109-AC8D-21B5-F0536D6037A8}"/>
              </a:ext>
            </a:extLst>
          </p:cNvPr>
          <p:cNvSpPr txBox="1"/>
          <p:nvPr/>
        </p:nvSpPr>
        <p:spPr>
          <a:xfrm>
            <a:off x="97971" y="6560408"/>
            <a:ext cx="1609736" cy="215444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s-ES_tradnl" sz="800" err="1">
                <a:solidFill>
                  <a:srgbClr val="000000"/>
                </a:solidFill>
                <a:latin typeface="Montserrat" pitchFamily="2" charset="0"/>
                <a:ea typeface="Open Sans"/>
                <a:cs typeface="Mongolian Baiti" panose="03000500000000000000" pitchFamily="66" charset="0"/>
              </a:rPr>
              <a:t>Source</a:t>
            </a:r>
            <a:r>
              <a:rPr lang="es-ES_tradnl" sz="800">
                <a:solidFill>
                  <a:srgbClr val="000000"/>
                </a:solidFill>
                <a:latin typeface="Montserrat" pitchFamily="2" charset="0"/>
                <a:ea typeface="Open Sans"/>
                <a:cs typeface="Mongolian Baiti" panose="03000500000000000000" pitchFamily="66" charset="0"/>
              </a:rPr>
              <a:t>: </a:t>
            </a:r>
            <a:r>
              <a:rPr lang="es-ES_tradnl" sz="800">
                <a:solidFill>
                  <a:srgbClr val="000000"/>
                </a:solidFill>
                <a:latin typeface="Montserrat" pitchFamily="2" charset="0"/>
                <a:ea typeface="Open Sans"/>
                <a:cs typeface="Mongolian Baiti" panose="03000500000000000000" pitchFamily="66" charset="0"/>
                <a:hlinkClick r:id="rId4"/>
              </a:rPr>
              <a:t>Perez-Nunez, 2020. </a:t>
            </a:r>
            <a:endParaRPr lang="es-ES_tradnl" sz="800" i="1">
              <a:solidFill>
                <a:srgbClr val="000000"/>
              </a:solidFill>
              <a:latin typeface="Montserrat" pitchFamily="2" charset="0"/>
              <a:ea typeface="Open Sans" panose="020B0606030504020204" pitchFamily="34" charset="0"/>
              <a:cs typeface="Mongolian Baiti" panose="03000500000000000000" pitchFamily="66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CE79F94-EE75-E9A1-2632-944EB1EE6AC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8777" t="5838" r="7143" b="6279"/>
          <a:stretch/>
        </p:blipFill>
        <p:spPr>
          <a:xfrm>
            <a:off x="5411652" y="5544295"/>
            <a:ext cx="459755" cy="457200"/>
          </a:xfrm>
          <a:prstGeom prst="flowChartConnector">
            <a:avLst/>
          </a:prstGeom>
        </p:spPr>
      </p:pic>
      <p:pic>
        <p:nvPicPr>
          <p:cNvPr id="35" name="Picture 4" descr="3,483 Bandeira Brasil Redonda Royalty-Free Images, Stock ...">
            <a:extLst>
              <a:ext uri="{FF2B5EF4-FFF2-40B4-BE49-F238E27FC236}">
                <a16:creationId xmlns:a16="http://schemas.microsoft.com/office/drawing/2014/main" id="{8D3B0706-3C9B-4532-7771-BE74FEB73E5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90" t="13923" r="20738" b="12622"/>
          <a:stretch/>
        </p:blipFill>
        <p:spPr bwMode="auto">
          <a:xfrm>
            <a:off x="3998863" y="5545187"/>
            <a:ext cx="458042" cy="457200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9DC4C76-859E-784C-789A-B34A8C946D9F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12870" t="11432" r="9990" b="8909"/>
          <a:stretch/>
        </p:blipFill>
        <p:spPr>
          <a:xfrm>
            <a:off x="6918393" y="5544295"/>
            <a:ext cx="451602" cy="457200"/>
          </a:xfrm>
          <a:prstGeom prst="flowChartConnector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A86D5817-D27B-E38B-D0E6-E643265BD3B7}"/>
              </a:ext>
            </a:extLst>
          </p:cNvPr>
          <p:cNvSpPr txBox="1"/>
          <p:nvPr/>
        </p:nvSpPr>
        <p:spPr>
          <a:xfrm>
            <a:off x="3524802" y="6050756"/>
            <a:ext cx="13955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kern="100">
                <a:solidFill>
                  <a:srgbClr val="00000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Mais </a:t>
            </a:r>
            <a:r>
              <a:rPr lang="en-US" sz="1000" kern="100" err="1">
                <a:solidFill>
                  <a:srgbClr val="00000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Professores</a:t>
            </a:r>
            <a:r>
              <a:rPr lang="en-US" sz="1000" kern="100">
                <a:solidFill>
                  <a:srgbClr val="00000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(Brazil)</a:t>
            </a:r>
            <a:endParaRPr lang="en-US" sz="100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83C618F-C287-8BB3-5981-853D80A65200}"/>
              </a:ext>
            </a:extLst>
          </p:cNvPr>
          <p:cNvSpPr txBox="1"/>
          <p:nvPr/>
        </p:nvSpPr>
        <p:spPr>
          <a:xfrm>
            <a:off x="4920344" y="6046674"/>
            <a:ext cx="140916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000" kern="100">
                <a:solidFill>
                  <a:srgbClr val="00000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Beca Vocación de Maestro (</a:t>
            </a:r>
            <a:r>
              <a:rPr lang="es-ES" sz="1000" kern="100" err="1">
                <a:solidFill>
                  <a:srgbClr val="00000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Peru</a:t>
            </a:r>
            <a:r>
              <a:rPr lang="es-ES" sz="1000" kern="100">
                <a:solidFill>
                  <a:srgbClr val="00000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)</a:t>
            </a:r>
            <a:endParaRPr lang="en-US" sz="100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44969F-7FDF-0308-B099-882EEC3D755D}"/>
              </a:ext>
            </a:extLst>
          </p:cNvPr>
          <p:cNvSpPr txBox="1"/>
          <p:nvPr/>
        </p:nvSpPr>
        <p:spPr>
          <a:xfrm>
            <a:off x="6226630" y="6043719"/>
            <a:ext cx="18456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kern="100">
                <a:solidFill>
                  <a:srgbClr val="000000"/>
                </a:solidFill>
                <a:effectLst/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Free Teacher Education Policy (FTEP) (China) </a:t>
            </a:r>
            <a:endParaRPr lang="en-US" sz="1000"/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83CCE900-C289-1EDB-1527-C749C9E875A3}"/>
              </a:ext>
            </a:extLst>
          </p:cNvPr>
          <p:cNvSpPr/>
          <p:nvPr/>
        </p:nvSpPr>
        <p:spPr>
          <a:xfrm>
            <a:off x="8593285" y="1612703"/>
            <a:ext cx="3228373" cy="585914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>
                <a:latin typeface="Montserrat" pitchFamily="2" charset="0"/>
              </a:rPr>
              <a:t>BECA VOCACIÓN PROFESOR PROGRAM</a:t>
            </a:r>
            <a:endParaRPr lang="en-US" sz="1600" b="1">
              <a:latin typeface="Montserrat" pitchFamily="2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5E06104-0532-60E4-292B-9AE6CC25D8D4}"/>
              </a:ext>
            </a:extLst>
          </p:cNvPr>
          <p:cNvSpPr txBox="1"/>
          <p:nvPr/>
        </p:nvSpPr>
        <p:spPr>
          <a:xfrm>
            <a:off x="9185978" y="2278853"/>
            <a:ext cx="19516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US$ 37,672</a:t>
            </a:r>
          </a:p>
          <a:p>
            <a:pPr algn="ctr"/>
            <a:r>
              <a:rPr lang="en-US" sz="2000" b="1">
                <a:latin typeface="Montserrat" pitchFamily="2" charset="0"/>
              </a:rPr>
              <a:t> </a:t>
            </a:r>
            <a:r>
              <a:rPr lang="en-US" sz="2000">
                <a:latin typeface="Montserrat" pitchFamily="2" charset="0"/>
              </a:rPr>
              <a:t>cost per new teacher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5A94708-7EDD-E2A8-5DA4-149F3EDD5F6E}"/>
              </a:ext>
            </a:extLst>
          </p:cNvPr>
          <p:cNvSpPr txBox="1"/>
          <p:nvPr/>
        </p:nvSpPr>
        <p:spPr>
          <a:xfrm>
            <a:off x="9399493" y="4839983"/>
            <a:ext cx="178381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>
              <a:latin typeface="Montserrat" pitchFamily="2" charset="0"/>
            </a:endParaRPr>
          </a:p>
          <a:p>
            <a:pPr algn="ctr"/>
            <a:r>
              <a:rPr lang="en-US" sz="2000" b="1">
                <a:latin typeface="Montserrat" pitchFamily="2" charset="0"/>
              </a:rPr>
              <a:t>+2 p.p.</a:t>
            </a:r>
          </a:p>
          <a:p>
            <a:pPr algn="ctr"/>
            <a:r>
              <a:rPr lang="en-US" sz="1800" kern="100">
                <a:solidFill>
                  <a:srgbClr val="000000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increase in graduation rates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4172C34-A9E9-46CE-AB47-4F30537A3CFB}"/>
              </a:ext>
            </a:extLst>
          </p:cNvPr>
          <p:cNvSpPr txBox="1"/>
          <p:nvPr/>
        </p:nvSpPr>
        <p:spPr>
          <a:xfrm>
            <a:off x="1002028" y="5761619"/>
            <a:ext cx="270491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kern="100">
                <a:solidFill>
                  <a:schemeClr val="tx1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Multiple countries in the region and globally use </a:t>
            </a:r>
            <a:r>
              <a:rPr lang="en-US" sz="1100" b="1" kern="100">
                <a:solidFill>
                  <a:schemeClr val="accent5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scholarships</a:t>
            </a:r>
            <a:endParaRPr lang="en-US" sz="1100" b="1">
              <a:solidFill>
                <a:schemeClr val="accent5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912690D-DD96-76DC-1705-453943F7507C}"/>
              </a:ext>
            </a:extLst>
          </p:cNvPr>
          <p:cNvCxnSpPr>
            <a:stCxn id="35" idx="6"/>
            <a:endCxn id="34" idx="2"/>
          </p:cNvCxnSpPr>
          <p:nvPr/>
        </p:nvCxnSpPr>
        <p:spPr>
          <a:xfrm flipV="1">
            <a:off x="4456905" y="5772895"/>
            <a:ext cx="954747" cy="8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081C515-E541-711D-D9FD-C766BDF14263}"/>
              </a:ext>
            </a:extLst>
          </p:cNvPr>
          <p:cNvCxnSpPr>
            <a:cxnSpLocks/>
            <a:stCxn id="34" idx="6"/>
            <a:endCxn id="37" idx="2"/>
          </p:cNvCxnSpPr>
          <p:nvPr/>
        </p:nvCxnSpPr>
        <p:spPr>
          <a:xfrm>
            <a:off x="5871407" y="5772895"/>
            <a:ext cx="104698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9" name="Picture 2" descr="Chile Round Flag Vector Flat Icon Stock Illustration - Download Image Now -  Chile, Flag, Chilean Flag - iStock">
            <a:extLst>
              <a:ext uri="{FF2B5EF4-FFF2-40B4-BE49-F238E27FC236}">
                <a16:creationId xmlns:a16="http://schemas.microsoft.com/office/drawing/2014/main" id="{0552C75F-1887-8FAE-AD20-5E2DA73D18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2" t="12179" r="11089" b="13177"/>
          <a:stretch/>
        </p:blipFill>
        <p:spPr bwMode="auto">
          <a:xfrm>
            <a:off x="8605304" y="1701272"/>
            <a:ext cx="365760" cy="354067"/>
          </a:xfrm>
          <a:prstGeom prst="flowChartConnector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B2740BD-A34C-7686-AF28-386EBD827D22}"/>
              </a:ext>
            </a:extLst>
          </p:cNvPr>
          <p:cNvSpPr txBox="1"/>
          <p:nvPr/>
        </p:nvSpPr>
        <p:spPr>
          <a:xfrm>
            <a:off x="9259948" y="3522208"/>
            <a:ext cx="19516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latin typeface="Montserrat" pitchFamily="2" charset="0"/>
              </a:rPr>
              <a:t>+2 p.p.</a:t>
            </a:r>
          </a:p>
          <a:p>
            <a:pPr algn="ctr"/>
            <a:r>
              <a:rPr lang="en-US" sz="1000" kern="100">
                <a:solidFill>
                  <a:srgbClr val="000000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600" kern="100">
                <a:solidFill>
                  <a:srgbClr val="000000"/>
                </a:solidFill>
                <a:latin typeface="Montserrat" pitchFamily="2" charset="0"/>
                <a:ea typeface="Aptos" panose="020B0004020202020204" pitchFamily="34" charset="0"/>
                <a:cs typeface="Times New Roman" panose="02020603050405020304" pitchFamily="18" charset="0"/>
              </a:rPr>
              <a:t>increase in enrollment in education majors</a:t>
            </a:r>
            <a:endParaRPr lang="en-US" kern="100">
              <a:solidFill>
                <a:srgbClr val="000000"/>
              </a:solidFill>
              <a:latin typeface="Montserrat" pitchFamily="2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8C99164C-C2A1-3B25-A693-2A41C5314AA1}"/>
              </a:ext>
            </a:extLst>
          </p:cNvPr>
          <p:cNvSpPr/>
          <p:nvPr/>
        </p:nvSpPr>
        <p:spPr>
          <a:xfrm>
            <a:off x="8971064" y="2278853"/>
            <a:ext cx="2432480" cy="105693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82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344A5E70-DBB6-1329-43B8-593414257F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1" b="2962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C1F2320-2AA0-3760-115A-100ED6ABAD09}"/>
              </a:ext>
            </a:extLst>
          </p:cNvPr>
          <p:cNvSpPr/>
          <p:nvPr/>
        </p:nvSpPr>
        <p:spPr>
          <a:xfrm>
            <a:off x="-6350" y="0"/>
            <a:ext cx="12192000" cy="6858000"/>
          </a:xfrm>
          <a:prstGeom prst="rect">
            <a:avLst/>
          </a:prstGeom>
          <a:solidFill>
            <a:schemeClr val="accent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E8E6E6A-3F03-373A-9464-591340A3085F}"/>
              </a:ext>
            </a:extLst>
          </p:cNvPr>
          <p:cNvSpPr/>
          <p:nvPr/>
        </p:nvSpPr>
        <p:spPr>
          <a:xfrm>
            <a:off x="586652" y="431382"/>
            <a:ext cx="10689308" cy="820377"/>
          </a:xfrm>
          <a:prstGeom prst="roundRect">
            <a:avLst>
              <a:gd name="adj" fmla="val 50000"/>
            </a:avLst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>
                <a:latin typeface="Montserrat" pitchFamily="2" charset="0"/>
              </a:rPr>
              <a:t>	 “</a:t>
            </a:r>
            <a:r>
              <a:rPr lang="en-US" sz="2000" b="1" err="1">
                <a:latin typeface="Montserrat" pitchFamily="2" charset="0"/>
              </a:rPr>
              <a:t>Quiero</a:t>
            </a:r>
            <a:r>
              <a:rPr lang="en-US" sz="2000" b="1">
                <a:latin typeface="Montserrat" pitchFamily="2" charset="0"/>
              </a:rPr>
              <a:t> Ser </a:t>
            </a:r>
            <a:r>
              <a:rPr lang="en-US" sz="2000" b="1" err="1">
                <a:latin typeface="Montserrat" pitchFamily="2" charset="0"/>
              </a:rPr>
              <a:t>Profe</a:t>
            </a:r>
            <a:r>
              <a:rPr lang="en-US" sz="2000" b="1">
                <a:latin typeface="Montserrat" pitchFamily="2" charset="0"/>
              </a:rPr>
              <a:t>” – Education career counseling in Chile </a:t>
            </a:r>
            <a:endParaRPr lang="en-US" sz="1800" b="1">
              <a:latin typeface="Montserrat" pitchFamily="2" charset="0"/>
            </a:endParaRPr>
          </a:p>
        </p:txBody>
      </p:sp>
      <p:pic>
        <p:nvPicPr>
          <p:cNvPr id="6" name="Graphic 5" descr="Lights On with solid fill">
            <a:extLst>
              <a:ext uri="{FF2B5EF4-FFF2-40B4-BE49-F238E27FC236}">
                <a16:creationId xmlns:a16="http://schemas.microsoft.com/office/drawing/2014/main" id="{B4F16547-04F8-2405-41AA-DAAE83FF21C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8806" y="503703"/>
            <a:ext cx="627617" cy="627617"/>
          </a:xfrm>
          <a:prstGeom prst="rect">
            <a:avLst/>
          </a:prstGeom>
        </p:spPr>
      </p:pic>
      <p:pic>
        <p:nvPicPr>
          <p:cNvPr id="12" name="Graphic 11" descr="Harvey Balls 100% with solid fill">
            <a:extLst>
              <a:ext uri="{FF2B5EF4-FFF2-40B4-BE49-F238E27FC236}">
                <a16:creationId xmlns:a16="http://schemas.microsoft.com/office/drawing/2014/main" id="{693830FD-1718-8F17-88F0-82E276CF52C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0370" y="1430836"/>
            <a:ext cx="1278429" cy="1278429"/>
          </a:xfrm>
          <a:prstGeom prst="rect">
            <a:avLst/>
          </a:prstGeom>
        </p:spPr>
      </p:pic>
      <p:pic>
        <p:nvPicPr>
          <p:cNvPr id="13" name="Graphic 12" descr="Target with solid fill">
            <a:extLst>
              <a:ext uri="{FF2B5EF4-FFF2-40B4-BE49-F238E27FC236}">
                <a16:creationId xmlns:a16="http://schemas.microsoft.com/office/drawing/2014/main" id="{7C3DF3D1-B5DC-B418-8075-04A642DB40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1375" y="1651841"/>
            <a:ext cx="836418" cy="836418"/>
          </a:xfrm>
          <a:prstGeom prst="rect">
            <a:avLst/>
          </a:prstGeom>
        </p:spPr>
      </p:pic>
      <p:pic>
        <p:nvPicPr>
          <p:cNvPr id="14" name="Graphic 13" descr="Harvey Balls 100% with solid fill">
            <a:extLst>
              <a:ext uri="{FF2B5EF4-FFF2-40B4-BE49-F238E27FC236}">
                <a16:creationId xmlns:a16="http://schemas.microsoft.com/office/drawing/2014/main" id="{1F3ADF11-9E50-5C8C-8F9A-99A233B4E6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07227" y="1430835"/>
            <a:ext cx="1278429" cy="1278429"/>
          </a:xfrm>
          <a:prstGeom prst="rect">
            <a:avLst/>
          </a:prstGeom>
        </p:spPr>
      </p:pic>
      <p:pic>
        <p:nvPicPr>
          <p:cNvPr id="15" name="Graphic 14" descr="Harvey Balls 100% with solid fill">
            <a:extLst>
              <a:ext uri="{FF2B5EF4-FFF2-40B4-BE49-F238E27FC236}">
                <a16:creationId xmlns:a16="http://schemas.microsoft.com/office/drawing/2014/main" id="{885FED30-6758-1A33-D4F9-036222B8E9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72687" y="1430835"/>
            <a:ext cx="1278429" cy="1278429"/>
          </a:xfrm>
          <a:prstGeom prst="rect">
            <a:avLst/>
          </a:prstGeom>
        </p:spPr>
      </p:pic>
      <p:pic>
        <p:nvPicPr>
          <p:cNvPr id="16" name="Graphic 15" descr="Harvey Balls 100% with solid fill">
            <a:extLst>
              <a:ext uri="{FF2B5EF4-FFF2-40B4-BE49-F238E27FC236}">
                <a16:creationId xmlns:a16="http://schemas.microsoft.com/office/drawing/2014/main" id="{A456434D-DE73-3BC1-6829-1868D79F76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69544" y="1443360"/>
            <a:ext cx="1278429" cy="1278429"/>
          </a:xfrm>
          <a:prstGeom prst="rect">
            <a:avLst/>
          </a:prstGeom>
        </p:spPr>
      </p:pic>
      <p:pic>
        <p:nvPicPr>
          <p:cNvPr id="19" name="Graphic 18" descr="Bar graph with upward trend with solid fill">
            <a:extLst>
              <a:ext uri="{FF2B5EF4-FFF2-40B4-BE49-F238E27FC236}">
                <a16:creationId xmlns:a16="http://schemas.microsoft.com/office/drawing/2014/main" id="{DE535012-444F-9E9B-7B03-72D392AADB6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42998" y="1716814"/>
            <a:ext cx="731520" cy="731520"/>
          </a:xfrm>
          <a:prstGeom prst="rect">
            <a:avLst/>
          </a:prstGeom>
        </p:spPr>
      </p:pic>
      <p:pic>
        <p:nvPicPr>
          <p:cNvPr id="21" name="Graphic 20" descr="Circles with arrows with solid fill">
            <a:extLst>
              <a:ext uri="{FF2B5EF4-FFF2-40B4-BE49-F238E27FC236}">
                <a16:creationId xmlns:a16="http://schemas.microsoft.com/office/drawing/2014/main" id="{FFBAEC48-109E-E846-691A-F1C317D8F3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900421" y="1640785"/>
            <a:ext cx="822960" cy="82296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8388F5E-4B0A-8089-A09C-B54CF69D122A}"/>
              </a:ext>
            </a:extLst>
          </p:cNvPr>
          <p:cNvCxnSpPr>
            <a:cxnSpLocks/>
          </p:cNvCxnSpPr>
          <p:nvPr/>
        </p:nvCxnSpPr>
        <p:spPr>
          <a:xfrm>
            <a:off x="2067793" y="2052265"/>
            <a:ext cx="1867269" cy="177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C3FEA40-8D7C-88B7-F47F-4AC67ACB0BAF}"/>
              </a:ext>
            </a:extLst>
          </p:cNvPr>
          <p:cNvCxnSpPr>
            <a:cxnSpLocks/>
          </p:cNvCxnSpPr>
          <p:nvPr/>
        </p:nvCxnSpPr>
        <p:spPr>
          <a:xfrm>
            <a:off x="4937556" y="2034482"/>
            <a:ext cx="1867269" cy="1778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695B843-2D8A-3951-DF78-8C3F52B5E968}"/>
              </a:ext>
            </a:extLst>
          </p:cNvPr>
          <p:cNvCxnSpPr>
            <a:cxnSpLocks/>
          </p:cNvCxnSpPr>
          <p:nvPr/>
        </p:nvCxnSpPr>
        <p:spPr>
          <a:xfrm>
            <a:off x="7735880" y="2034482"/>
            <a:ext cx="19045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40F0B765-8F2A-F161-FEAE-D569B2137375}"/>
              </a:ext>
            </a:extLst>
          </p:cNvPr>
          <p:cNvSpPr txBox="1"/>
          <p:nvPr/>
        </p:nvSpPr>
        <p:spPr>
          <a:xfrm>
            <a:off x="876959" y="2668630"/>
            <a:ext cx="15452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Montserrat" pitchFamily="2" charset="0"/>
              </a:rPr>
              <a:t>GOAL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0F9D77E-4CB2-1B07-D350-4D5D4C8365F3}"/>
              </a:ext>
            </a:extLst>
          </p:cNvPr>
          <p:cNvSpPr txBox="1"/>
          <p:nvPr/>
        </p:nvSpPr>
        <p:spPr>
          <a:xfrm>
            <a:off x="3673816" y="2668630"/>
            <a:ext cx="17342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Montserrat" pitchFamily="2" charset="0"/>
              </a:rPr>
              <a:t>SOLUTION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405FEC0-442C-5AB7-44AB-8F0E93BEFC11}"/>
              </a:ext>
            </a:extLst>
          </p:cNvPr>
          <p:cNvSpPr txBox="1"/>
          <p:nvPr/>
        </p:nvSpPr>
        <p:spPr>
          <a:xfrm>
            <a:off x="6209998" y="2684024"/>
            <a:ext cx="23836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Montserrat" pitchFamily="2" charset="0"/>
              </a:rPr>
              <a:t>METHODOLOGY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4C15FF-06A5-8C06-A9EE-E9BE292CA90A}"/>
              </a:ext>
            </a:extLst>
          </p:cNvPr>
          <p:cNvSpPr txBox="1"/>
          <p:nvPr/>
        </p:nvSpPr>
        <p:spPr>
          <a:xfrm>
            <a:off x="9215734" y="2684090"/>
            <a:ext cx="1807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>
                <a:solidFill>
                  <a:schemeClr val="bg1"/>
                </a:solidFill>
                <a:latin typeface="Montserrat" pitchFamily="2" charset="0"/>
              </a:rPr>
              <a:t>RESULTS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D120F99-53E6-90D9-C2BD-D44AFA5F1A50}"/>
              </a:ext>
            </a:extLst>
          </p:cNvPr>
          <p:cNvSpPr txBox="1"/>
          <p:nvPr/>
        </p:nvSpPr>
        <p:spPr>
          <a:xfrm>
            <a:off x="367844" y="3198538"/>
            <a:ext cx="256347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buSzPct val="100000"/>
            </a:pPr>
            <a:r>
              <a:rPr lang="en-US" sz="1600" noProof="0">
                <a:solidFill>
                  <a:schemeClr val="bg1"/>
                </a:solidFill>
                <a:latin typeface="Montserrat SemiBold" pitchFamily="2" charset="0"/>
                <a:ea typeface="+mn-lt"/>
                <a:cs typeface="+mn-lt"/>
              </a:rPr>
              <a:t>Increase enrollments</a:t>
            </a:r>
            <a:r>
              <a:rPr lang="en-US" sz="1600">
                <a:solidFill>
                  <a:schemeClr val="bg1"/>
                </a:solidFill>
                <a:latin typeface="Montserrat SemiBold" pitchFamily="2" charset="0"/>
                <a:ea typeface="+mn-lt"/>
                <a:cs typeface="+mn-lt"/>
              </a:rPr>
              <a:t> and quality of applicants</a:t>
            </a:r>
            <a:r>
              <a:rPr lang="en-US" sz="1600" noProof="0">
                <a:solidFill>
                  <a:schemeClr val="bg1"/>
                </a:solidFill>
                <a:latin typeface="Montserrat SemiBold" pitchFamily="2" charset="0"/>
                <a:ea typeface="+mn-lt"/>
                <a:cs typeface="+mn-lt"/>
              </a:rPr>
              <a:t> in college teaching programs </a:t>
            </a:r>
            <a:endParaRPr lang="en-US" sz="1600" noProof="0">
              <a:solidFill>
                <a:schemeClr val="bg1"/>
              </a:solidFill>
              <a:effectLst/>
              <a:latin typeface="Montserrat SemiBold" pitchFamily="2" charset="0"/>
              <a:ea typeface="Aptos" panose="020B00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D33EBB9-848F-2110-D04C-BD45776BD8F1}"/>
              </a:ext>
            </a:extLst>
          </p:cNvPr>
          <p:cNvSpPr txBox="1"/>
          <p:nvPr/>
        </p:nvSpPr>
        <p:spPr>
          <a:xfrm>
            <a:off x="3175588" y="3198538"/>
            <a:ext cx="256347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ctr">
              <a:buSzPct val="100000"/>
              <a:defRPr sz="1200">
                <a:solidFill>
                  <a:schemeClr val="bg1"/>
                </a:solidFill>
                <a:latin typeface="Montserrat"/>
                <a:ea typeface="+mn-lt"/>
                <a:cs typeface="+mn-lt"/>
              </a:defRPr>
            </a:lvl1pPr>
          </a:lstStyle>
          <a:p>
            <a:r>
              <a:rPr lang="en-US" sz="1600" dirty="0">
                <a:latin typeface="Montserrat SemiBold" pitchFamily="2" charset="0"/>
              </a:rPr>
              <a:t>Personalized career counseling via WhatsApp connects high school students with trained counselors (2010)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1D61AD5-DA84-33D1-96CD-2C9C884DA337}"/>
              </a:ext>
            </a:extLst>
          </p:cNvPr>
          <p:cNvSpPr txBox="1"/>
          <p:nvPr/>
        </p:nvSpPr>
        <p:spPr>
          <a:xfrm>
            <a:off x="6030162" y="3193526"/>
            <a:ext cx="256347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ct val="100000"/>
              <a:defRPr sz="1200" b="1">
                <a:solidFill>
                  <a:schemeClr val="bg1"/>
                </a:solidFill>
                <a:latin typeface="Montserrat"/>
                <a:ea typeface="+mn-lt"/>
                <a:cs typeface="+mn-lt"/>
              </a:defRPr>
            </a:lvl1pPr>
          </a:lstStyle>
          <a:p>
            <a:r>
              <a:rPr lang="en-US" sz="1600" b="0">
                <a:latin typeface="Montserrat SemiBold" pitchFamily="2" charset="0"/>
              </a:rPr>
              <a:t>High school students paired with counselors who: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569FFB4-F639-97F7-02CD-C135939D35F6}"/>
              </a:ext>
            </a:extLst>
          </p:cNvPr>
          <p:cNvSpPr txBox="1"/>
          <p:nvPr/>
        </p:nvSpPr>
        <p:spPr>
          <a:xfrm>
            <a:off x="8837906" y="3206051"/>
            <a:ext cx="2681778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algn="ctr">
              <a:buSzPct val="100000"/>
              <a:defRPr sz="1200" b="1">
                <a:solidFill>
                  <a:schemeClr val="bg1"/>
                </a:solidFill>
                <a:latin typeface="Montserrat"/>
                <a:ea typeface="+mn-lt"/>
                <a:cs typeface="+mn-lt"/>
              </a:defRPr>
            </a:lvl1pPr>
          </a:lstStyle>
          <a:p>
            <a:r>
              <a:rPr lang="en-US" sz="1600" b="0">
                <a:latin typeface="Montserrat SemiBold" pitchFamily="2" charset="0"/>
              </a:rPr>
              <a:t>Descriptive evidence: Students more likely to consider education majors</a:t>
            </a:r>
          </a:p>
          <a:p>
            <a:endParaRPr lang="en-US" sz="1600" b="0">
              <a:latin typeface="Montserrat SemiBold" pitchFamily="2" charset="0"/>
            </a:endParaRPr>
          </a:p>
          <a:p>
            <a:r>
              <a:rPr lang="en-US" sz="1600" b="0">
                <a:latin typeface="Montserrat SemiBold" pitchFamily="2" charset="0"/>
              </a:rPr>
              <a:t>No causal evidence. Hard to scale.  In 2019, the program reached 3,000-4,000 students (&lt;10%) due to</a:t>
            </a:r>
          </a:p>
          <a:p>
            <a:r>
              <a:rPr lang="en-US" sz="1600" b="0">
                <a:latin typeface="Montserrat SemiBold" pitchFamily="2" charset="0"/>
              </a:rPr>
              <a:t>limited availability of counselors and high costs</a:t>
            </a:r>
          </a:p>
        </p:txBody>
      </p:sp>
      <p:pic>
        <p:nvPicPr>
          <p:cNvPr id="49" name="Graphic 48" descr="Checkbox Checked with solid fill">
            <a:extLst>
              <a:ext uri="{FF2B5EF4-FFF2-40B4-BE49-F238E27FC236}">
                <a16:creationId xmlns:a16="http://schemas.microsoft.com/office/drawing/2014/main" id="{BEBE23E6-05A0-3027-BF86-D542FAAF44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001534" y="1612848"/>
            <a:ext cx="914400" cy="914400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AD663970-A02C-FE35-DE67-54E64DE26C87}"/>
              </a:ext>
            </a:extLst>
          </p:cNvPr>
          <p:cNvSpPr/>
          <p:nvPr/>
        </p:nvSpPr>
        <p:spPr>
          <a:xfrm>
            <a:off x="10631716" y="6212487"/>
            <a:ext cx="1681369" cy="5511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Elige Educar - Aprendo en Casa">
            <a:extLst>
              <a:ext uri="{FF2B5EF4-FFF2-40B4-BE49-F238E27FC236}">
                <a16:creationId xmlns:a16="http://schemas.microsoft.com/office/drawing/2014/main" id="{D0D22821-602C-E41E-BF41-20B04956D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94" t="19352" r="11465" b="15924"/>
          <a:stretch/>
        </p:blipFill>
        <p:spPr bwMode="auto">
          <a:xfrm>
            <a:off x="10747973" y="6297129"/>
            <a:ext cx="1252878" cy="414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7084D70-0333-DE2A-72F5-BDF4A5F8B0E3}"/>
              </a:ext>
            </a:extLst>
          </p:cNvPr>
          <p:cNvSpPr/>
          <p:nvPr/>
        </p:nvSpPr>
        <p:spPr>
          <a:xfrm>
            <a:off x="6071859" y="4067643"/>
            <a:ext cx="2759697" cy="7007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 SemiBold" pitchFamily="2" charset="0"/>
              </a:rPr>
              <a:t>Help students identify their interest in teaching</a:t>
            </a:r>
            <a:endParaRPr lang="en-US" sz="1200" b="1">
              <a:latin typeface="Montserrat" pitchFamily="2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82756941-1836-B00C-6698-FB8FDACC35F6}"/>
              </a:ext>
            </a:extLst>
          </p:cNvPr>
          <p:cNvSpPr/>
          <p:nvPr/>
        </p:nvSpPr>
        <p:spPr>
          <a:xfrm>
            <a:off x="6087104" y="4881022"/>
            <a:ext cx="2759698" cy="91237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 SemiBold" pitchFamily="2" charset="0"/>
              </a:rPr>
              <a:t>Provide practical information about the profession and application processes for teaching programs </a:t>
            </a:r>
            <a:endParaRPr lang="en-US" sz="1200" b="1">
              <a:latin typeface="Montserrat" pitchFamily="2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53D0728-8AA5-629B-1AE7-70C72E9A62B3}"/>
              </a:ext>
            </a:extLst>
          </p:cNvPr>
          <p:cNvSpPr/>
          <p:nvPr/>
        </p:nvSpPr>
        <p:spPr>
          <a:xfrm>
            <a:off x="6096000" y="5862093"/>
            <a:ext cx="2735556" cy="70078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latin typeface="Montserrat SemiBold" pitchFamily="2" charset="0"/>
              </a:rPr>
              <a:t>Motivate students to apply to teaching-focused college majors</a:t>
            </a:r>
            <a:endParaRPr lang="en-US" sz="1200" b="1">
              <a:latin typeface="Montserra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24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2" grpId="0"/>
      <p:bldP spid="43" grpId="0"/>
      <p:bldP spid="5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BID Brasil">
  <a:themeElements>
    <a:clrScheme name="BID">
      <a:dk1>
        <a:srgbClr val="000000"/>
      </a:dk1>
      <a:lt1>
        <a:srgbClr val="FFFFFF"/>
      </a:lt1>
      <a:dk2>
        <a:srgbClr val="000000"/>
      </a:dk2>
      <a:lt2>
        <a:srgbClr val="A6A6A8"/>
      </a:lt2>
      <a:accent1>
        <a:srgbClr val="004E70"/>
      </a:accent1>
      <a:accent2>
        <a:srgbClr val="3C3B3B"/>
      </a:accent2>
      <a:accent3>
        <a:srgbClr val="009ADE"/>
      </a:accent3>
      <a:accent4>
        <a:srgbClr val="FFDA00"/>
      </a:accent4>
      <a:accent5>
        <a:srgbClr val="308144"/>
      </a:accent5>
      <a:accent6>
        <a:srgbClr val="8DBA38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0c0be88-99e0-47c6-bb60-bfaf2d3704c6">
      <Terms xmlns="http://schemas.microsoft.com/office/infopath/2007/PartnerControls"/>
    </lcf76f155ced4ddcb4097134ff3c332f>
    <TaxCatchAll xmlns="3e02667f-0271-471b-bd6e-11a2e16def1d" xsi:nil="true"/>
    <_ip_UnifiedCompliancePolicyUIAction xmlns="http://schemas.microsoft.com/sharepoint/v3" xsi:nil="true"/>
    <Text xmlns="80c0be88-99e0-47c6-bb60-bfaf2d3704c6">Text test</Text>
    <Updatedby xmlns="80c0be88-99e0-47c6-bb60-bfaf2d3704c6">
      <UserInfo>
        <DisplayName/>
        <AccountId xsi:nil="true"/>
        <AccountType/>
      </UserInfo>
    </Updatedby>
    <_ip_UnifiedCompliancePolicyProperties xmlns="http://schemas.microsoft.com/sharepoint/v3" xsi:nil="true"/>
    <EventOrder xmlns="80c0be88-99e0-47c6-bb60-bfaf2d3704c6">1</EventOrder>
    <Number xmlns="80c0be88-99e0-47c6-bb60-bfaf2d3704c6" xsi:nil="true"/>
    <EventOrderNumber xmlns="80c0be88-99e0-47c6-bb60-bfaf2d3704c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D86A15401E4288745D6D9DD1325C" ma:contentTypeVersion="26" ma:contentTypeDescription="Create a new document." ma:contentTypeScope="" ma:versionID="2a9fe25e618ca91421a60aed64dbc676">
  <xsd:schema xmlns:xsd="http://www.w3.org/2001/XMLSchema" xmlns:xs="http://www.w3.org/2001/XMLSchema" xmlns:p="http://schemas.microsoft.com/office/2006/metadata/properties" xmlns:ns1="http://schemas.microsoft.com/sharepoint/v3" xmlns:ns2="80c0be88-99e0-47c6-bb60-bfaf2d3704c6" xmlns:ns3="6c6d5812-0bec-4b46-bae5-7791aeb1cbc5" xmlns:ns4="3e02667f-0271-471b-bd6e-11a2e16def1d" targetNamespace="http://schemas.microsoft.com/office/2006/metadata/properties" ma:root="true" ma:fieldsID="496064e89d43b0cb84d67f59dd567023" ns1:_="" ns2:_="" ns3:_="" ns4:_="">
    <xsd:import namespace="http://schemas.microsoft.com/sharepoint/v3"/>
    <xsd:import namespace="80c0be88-99e0-47c6-bb60-bfaf2d3704c6"/>
    <xsd:import namespace="6c6d5812-0bec-4b46-bae5-7791aeb1cbc5"/>
    <xsd:import namespace="3e02667f-0271-471b-bd6e-11a2e16de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Text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Updatedby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EventOrder" minOccurs="0"/>
                <xsd:element ref="ns2:EventOrderNumber" minOccurs="0"/>
                <xsd:element ref="ns2:MediaServiceSearchProperties" minOccurs="0"/>
                <xsd:element ref="ns2:MediaServiceBillingMetadata" minOccurs="0"/>
                <xsd:element ref="ns1:_ip_UnifiedCompliancePolicyProperties" minOccurs="0"/>
                <xsd:element ref="ns1:_ip_UnifiedCompliancePolicyUIAction" minOccurs="0"/>
                <xsd:element ref="ns2:Numb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3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3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c0be88-99e0-47c6-bb60-bfaf2d3704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Text" ma:index="17" nillable="true" ma:displayName="Text" ma:default="Text test" ma:description="Text" ma:format="Dropdown" ma:internalName="Text">
      <xsd:simpleType>
        <xsd:restriction base="dms:Text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pdatedby" ma:index="21" nillable="true" ma:displayName="Updated by" ma:format="Dropdown" ma:list="UserInfo" ma:SharePointGroup="0" ma:internalName="Upd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a6c10d7-b926-4fc0-945e-3cbf5049f6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EventOrder" ma:index="27" nillable="true" ma:displayName="Event Order" ma:decimals="1" ma:default="1" ma:format="Dropdown" ma:internalName="EventOrder" ma:percentage="FALSE">
      <xsd:simpleType>
        <xsd:restriction base="dms:Number"/>
      </xsd:simpleType>
    </xsd:element>
    <xsd:element name="EventOrderNumber" ma:index="28" nillable="true" ma:displayName="Event Order Number" ma:description="1" ma:format="Dropdown" ma:internalName="EventOrderNumber">
      <xsd:simpleType>
        <xsd:restriction base="dms:Text">
          <xsd:maxLength value="255"/>
        </xsd:restriction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  <xsd:element name="Number" ma:index="33" nillable="true" ma:displayName="Number" ma:format="Dropdown" ma:internalName="Number" ma:percentage="FALSE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6d5812-0bec-4b46-bae5-7791aeb1cbc5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2667f-0271-471b-bd6e-11a2e16def1d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eaa05e3d-6722-4ba5-884e-ffd7a2228bd4}" ma:internalName="TaxCatchAll" ma:showField="CatchAllData" ma:web="6c6d5812-0bec-4b46-bae5-7791aeb1cbc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179E8E0-2827-4577-BD81-B23F015442E6}">
  <ds:schemaRefs>
    <ds:schemaRef ds:uri="http://purl.org/dc/elements/1.1/"/>
    <ds:schemaRef ds:uri="http://www.w3.org/XML/1998/namespace"/>
    <ds:schemaRef ds:uri="http://purl.org/dc/terms/"/>
    <ds:schemaRef ds:uri="http://schemas.microsoft.com/office/2006/documentManagement/types"/>
    <ds:schemaRef ds:uri="cdc7663a-08f0-4737-9e8c-148ce897a09c"/>
    <ds:schemaRef ds:uri="http://schemas.microsoft.com/office/infopath/2007/PartnerControls"/>
    <ds:schemaRef ds:uri="141bc098-2b76-42cb-9787-2d0c99e4f81e"/>
    <ds:schemaRef ds:uri="1c4afce0-f291-4df6-861b-2c758f195c79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0CB2480-7EE9-4C42-A4E3-33C3201D727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6ED91F1-FAA0-4C72-8BCD-54271AADAF56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</TotalTime>
  <Words>2152</Words>
  <Application>Microsoft Office PowerPoint</Application>
  <PresentationFormat>Widescreen</PresentationFormat>
  <Paragraphs>340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Montserrat</vt:lpstr>
      <vt:lpstr>Montserrat Black</vt:lpstr>
      <vt:lpstr>Open Sans Light</vt:lpstr>
      <vt:lpstr>Open Sans</vt:lpstr>
      <vt:lpstr>Calibri</vt:lpstr>
      <vt:lpstr>Arial</vt:lpstr>
      <vt:lpstr>Montserrat SemiBold</vt:lpstr>
      <vt:lpstr>BID Brasil</vt:lpstr>
      <vt:lpstr>PowerPoint Presentation</vt:lpstr>
      <vt:lpstr>PowerPoint Presentation</vt:lpstr>
      <vt:lpstr>Two major challenges that stand in the way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David Espinal Vargas</dc:creator>
  <cp:lastModifiedBy>Elacqua, Gregory Michael</cp:lastModifiedBy>
  <cp:revision>2</cp:revision>
  <dcterms:created xsi:type="dcterms:W3CDTF">2017-09-25T21:27:15Z</dcterms:created>
  <dcterms:modified xsi:type="dcterms:W3CDTF">2025-09-28T20:28:54Z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0x0101005E2DD86A15401E4288745D6D9DD1325C</vt:lpwstr>
  </property>
  <property fmtid="{D5CDD505-2E9C-101B-9397-08002B2CF9AE}" pid="3" name="MediaServiceImageTags">
    <vt:lpwstr/>
  </property>
</Properties>
</file>