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323" r:id="rId3"/>
    <p:sldId id="463" r:id="rId4"/>
    <p:sldId id="483" r:id="rId5"/>
    <p:sldId id="482" r:id="rId6"/>
    <p:sldId id="460" r:id="rId7"/>
    <p:sldId id="471" r:id="rId8"/>
    <p:sldId id="472" r:id="rId9"/>
    <p:sldId id="459" r:id="rId10"/>
    <p:sldId id="473" r:id="rId11"/>
    <p:sldId id="484" r:id="rId12"/>
    <p:sldId id="474" r:id="rId13"/>
    <p:sldId id="475" r:id="rId14"/>
    <p:sldId id="458" r:id="rId15"/>
    <p:sldId id="476" r:id="rId16"/>
    <p:sldId id="477" r:id="rId17"/>
    <p:sldId id="462" r:id="rId18"/>
    <p:sldId id="464" r:id="rId19"/>
    <p:sldId id="479" r:id="rId20"/>
    <p:sldId id="478" r:id="rId21"/>
    <p:sldId id="465" r:id="rId22"/>
    <p:sldId id="486" r:id="rId23"/>
    <p:sldId id="487" r:id="rId24"/>
    <p:sldId id="485" r:id="rId25"/>
    <p:sldId id="481" r:id="rId26"/>
    <p:sldId id="480" r:id="rId27"/>
    <p:sldId id="467" r:id="rId28"/>
    <p:sldId id="469" r:id="rId29"/>
    <p:sldId id="470" r:id="rId30"/>
  </p:sldIdLst>
  <p:sldSz cx="12192000" cy="6858000"/>
  <p:notesSz cx="7315200" cy="96012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00"/>
    <a:srgbClr val="FFFF00"/>
    <a:srgbClr val="FF3B3B"/>
    <a:srgbClr val="0000FF"/>
    <a:srgbClr val="3366FF"/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CC241-B10B-4545-AB70-095C01F223F6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5A616-0D38-4358-9442-357B0E8C0F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5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772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509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575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763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66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193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168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87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833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537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983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BE8C-B6BE-49AA-AC15-B5F1FA1EC7E7}" type="datetimeFigureOut">
              <a:rPr lang="es-AR" smtClean="0"/>
              <a:t>04/10/2022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61DB-C0AA-4D81-AB8E-50DD15A1918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789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0515" y="259343"/>
            <a:ext cx="11658600" cy="5310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Comments to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“Does countercyclical fiscal policy pay? 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The relevance of fiscal </a:t>
            </a:r>
            <a:r>
              <a:rPr lang="en-US" sz="3800" b="1" dirty="0" err="1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acyclicality</a:t>
            </a:r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”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Authors: Rodrigo Fuentes and </a:t>
            </a:r>
            <a:r>
              <a:rPr lang="en-US" sz="3800" b="1" dirty="0" err="1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Raimundo</a:t>
            </a:r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 Soto</a:t>
            </a:r>
          </a:p>
          <a:p>
            <a:endParaRPr lang="en-US" sz="3800" b="1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endParaRPr lang="en-US" sz="3800" b="1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endParaRPr lang="en-US" sz="3800" b="1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Comments: Guillermo </a:t>
            </a:r>
            <a:r>
              <a:rPr lang="en-US" sz="3800" b="1" dirty="0" err="1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Vuletin</a:t>
            </a:r>
            <a:endParaRPr lang="en-US" sz="3800" b="1" dirty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26" name="Picture 2" descr="http://siteresources.worldbank.org/NEWS/Images/WB-LAC-WBG-horizontal-RGB-w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008" y="5886350"/>
            <a:ext cx="2801107" cy="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0888649" y="3940231"/>
            <a:ext cx="174625" cy="12191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6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Box 8"/>
          <p:cNvSpPr txBox="1">
            <a:spLocks noChangeArrowheads="1"/>
          </p:cNvSpPr>
          <p:nvPr/>
        </p:nvSpPr>
        <p:spPr bwMode="auto">
          <a:xfrm>
            <a:off x="8603609" y="2179159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s-AR" altLang="es-AR" sz="1800" b="0"/>
          </a:p>
        </p:txBody>
      </p:sp>
      <p:sp>
        <p:nvSpPr>
          <p:cNvPr id="10" name="Rectangle 9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endParaRPr lang="en-US" sz="3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557218"/>
            <a:ext cx="12192000" cy="3007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35175" y="6559271"/>
            <a:ext cx="11990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AR" altLang="es-AR" sz="1400" b="0" dirty="0" err="1" smtClean="0"/>
              <a:t>Update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 smtClean="0"/>
              <a:t>from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/>
              <a:t>Frankel</a:t>
            </a:r>
            <a:r>
              <a:rPr lang="es-AR" altLang="es-AR" sz="1400" b="0" dirty="0"/>
              <a:t>, </a:t>
            </a:r>
            <a:r>
              <a:rPr lang="en-US" altLang="es-AR" sz="1400" b="0" dirty="0"/>
              <a:t>Vegh and Vuletin, (2013), “On graduation from fiscal procyclicality,” JDE</a:t>
            </a:r>
            <a:endParaRPr lang="es-AR" altLang="es-AR" sz="1400" b="0" i="1" dirty="0"/>
          </a:p>
        </p:txBody>
      </p:sp>
      <p:sp>
        <p:nvSpPr>
          <p:cNvPr id="29" name="Rectangle 28"/>
          <p:cNvSpPr/>
          <p:nvPr/>
        </p:nvSpPr>
        <p:spPr>
          <a:xfrm>
            <a:off x="4437364" y="5517450"/>
            <a:ext cx="2839175" cy="8149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Rectangle 30"/>
          <p:cNvSpPr/>
          <p:nvPr/>
        </p:nvSpPr>
        <p:spPr>
          <a:xfrm>
            <a:off x="142614" y="875059"/>
            <a:ext cx="117965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Strong empirical regularity. Example using G for period 1960-1999</a:t>
            </a:r>
            <a:endParaRPr lang="en-US" sz="2600" dirty="0" smtClean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17" y="1592296"/>
            <a:ext cx="6500000" cy="47142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/>
          <a:srcRect l="63181" t="87491" r="1773" b="3491"/>
          <a:stretch/>
        </p:blipFill>
        <p:spPr>
          <a:xfrm>
            <a:off x="1690852" y="5561034"/>
            <a:ext cx="2705746" cy="50494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4605145" y="5520549"/>
            <a:ext cx="2390274" cy="81012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TextBox 34"/>
          <p:cNvSpPr txBox="1"/>
          <p:nvPr/>
        </p:nvSpPr>
        <p:spPr>
          <a:xfrm>
            <a:off x="4188051" y="5561034"/>
            <a:ext cx="2574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</a:t>
            </a:r>
            <a:r>
              <a:rPr lang="en-US" sz="1500" b="1" dirty="0" smtClean="0">
                <a:solidFill>
                  <a:srgbClr val="008000"/>
                </a:solidFill>
                <a:latin typeface="Arial" panose="020B0604020202020204" pitchFamily="34" charset="0"/>
              </a:rPr>
              <a:t>counter-cyclical</a:t>
            </a:r>
            <a:endParaRPr lang="en-US" sz="15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</a:rPr>
              <a:t>→ pro-cyclical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7411552" y="3959633"/>
            <a:ext cx="228600" cy="1744662"/>
          </a:xfrm>
          <a:prstGeom prst="rightBrac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716352" y="4620034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>
                <a:solidFill>
                  <a:srgbClr val="008000"/>
                </a:solidFill>
              </a:rPr>
              <a:t>Counter-cyclical</a:t>
            </a:r>
            <a:endParaRPr lang="es-AR" altLang="es-AR" sz="1600" dirty="0">
              <a:solidFill>
                <a:srgbClr val="008000"/>
              </a:solidFill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7411552" y="1967881"/>
            <a:ext cx="228600" cy="182245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0" name="TextBox 8"/>
          <p:cNvSpPr txBox="1">
            <a:spLocks noChangeArrowheads="1"/>
          </p:cNvSpPr>
          <p:nvPr/>
        </p:nvSpPr>
        <p:spPr bwMode="auto">
          <a:xfrm>
            <a:off x="7640152" y="2709245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 smtClean="0">
                <a:solidFill>
                  <a:srgbClr val="FF0000"/>
                </a:solidFill>
              </a:rPr>
              <a:t> Pro-cyclical</a:t>
            </a:r>
            <a:endParaRPr lang="es-AR" altLang="es-AR" sz="1600" dirty="0">
              <a:solidFill>
                <a:srgbClr val="FF0000"/>
              </a:solidFill>
            </a:endParaRPr>
          </a:p>
        </p:txBody>
      </p:sp>
      <p:pic>
        <p:nvPicPr>
          <p:cNvPr id="41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9" t="22013" r="4769" b="32870"/>
          <a:stretch/>
        </p:blipFill>
        <p:spPr bwMode="auto">
          <a:xfrm>
            <a:off x="9521171" y="2566578"/>
            <a:ext cx="649015" cy="64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9551632" y="4472342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7764" y="2672943"/>
            <a:ext cx="5220573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Caveat: We also use very serious analysis including panel regressions controlling for possible endogeneity (using IV approach)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834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Box 8"/>
          <p:cNvSpPr txBox="1">
            <a:spLocks noChangeArrowheads="1"/>
          </p:cNvSpPr>
          <p:nvPr/>
        </p:nvSpPr>
        <p:spPr bwMode="auto">
          <a:xfrm>
            <a:off x="8603609" y="2179159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s-AR" altLang="es-AR" sz="1800" b="0"/>
          </a:p>
        </p:txBody>
      </p:sp>
      <p:sp>
        <p:nvSpPr>
          <p:cNvPr id="10" name="Rectangle 9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endParaRPr lang="en-US" sz="3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557218"/>
            <a:ext cx="12192000" cy="3007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35175" y="6559271"/>
            <a:ext cx="11990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AR" altLang="es-AR" sz="1400" b="0" dirty="0" err="1" smtClean="0"/>
              <a:t>Update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 smtClean="0"/>
              <a:t>from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/>
              <a:t>Frankel</a:t>
            </a:r>
            <a:r>
              <a:rPr lang="es-AR" altLang="es-AR" sz="1400" b="0" dirty="0"/>
              <a:t>, </a:t>
            </a:r>
            <a:r>
              <a:rPr lang="en-US" altLang="es-AR" sz="1400" b="0" dirty="0"/>
              <a:t>Vegh and Vuletin, (2013), “On graduation from fiscal procyclicality,” JDE</a:t>
            </a:r>
            <a:endParaRPr lang="es-AR" altLang="es-AR" sz="1400" b="0" i="1" dirty="0"/>
          </a:p>
        </p:txBody>
      </p:sp>
      <p:sp>
        <p:nvSpPr>
          <p:cNvPr id="29" name="Rectangle 28"/>
          <p:cNvSpPr/>
          <p:nvPr/>
        </p:nvSpPr>
        <p:spPr>
          <a:xfrm>
            <a:off x="4437364" y="5517450"/>
            <a:ext cx="2839175" cy="8149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Rectangle 30"/>
          <p:cNvSpPr/>
          <p:nvPr/>
        </p:nvSpPr>
        <p:spPr>
          <a:xfrm>
            <a:off x="142614" y="875059"/>
            <a:ext cx="117965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Strong empirical regularity. Example using G for period 1960-1999</a:t>
            </a:r>
            <a:endParaRPr lang="en-US" sz="2600" dirty="0" smtClean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17" y="1592296"/>
            <a:ext cx="6500000" cy="47142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/>
          <a:srcRect l="63181" t="87491" r="1773" b="3491"/>
          <a:stretch/>
        </p:blipFill>
        <p:spPr>
          <a:xfrm>
            <a:off x="1690852" y="5561034"/>
            <a:ext cx="2705746" cy="50494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4605145" y="5520549"/>
            <a:ext cx="2390274" cy="81012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TextBox 34"/>
          <p:cNvSpPr txBox="1"/>
          <p:nvPr/>
        </p:nvSpPr>
        <p:spPr>
          <a:xfrm>
            <a:off x="4188051" y="5561034"/>
            <a:ext cx="2574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</a:t>
            </a:r>
            <a:r>
              <a:rPr lang="en-US" sz="1500" b="1" dirty="0" smtClean="0">
                <a:solidFill>
                  <a:srgbClr val="008000"/>
                </a:solidFill>
                <a:latin typeface="Arial" panose="020B0604020202020204" pitchFamily="34" charset="0"/>
              </a:rPr>
              <a:t>counter-cyclical</a:t>
            </a:r>
            <a:endParaRPr lang="en-US" sz="15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</a:rPr>
              <a:t>→ pro-cyclical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7411552" y="3959633"/>
            <a:ext cx="228600" cy="1744662"/>
          </a:xfrm>
          <a:prstGeom prst="rightBrac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716352" y="4620034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>
                <a:solidFill>
                  <a:srgbClr val="008000"/>
                </a:solidFill>
              </a:rPr>
              <a:t>Counter-cyclical</a:t>
            </a:r>
            <a:endParaRPr lang="es-AR" altLang="es-AR" sz="1600" dirty="0">
              <a:solidFill>
                <a:srgbClr val="008000"/>
              </a:solidFill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7411552" y="1967881"/>
            <a:ext cx="228600" cy="182245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0" name="TextBox 8"/>
          <p:cNvSpPr txBox="1">
            <a:spLocks noChangeArrowheads="1"/>
          </p:cNvSpPr>
          <p:nvPr/>
        </p:nvSpPr>
        <p:spPr bwMode="auto">
          <a:xfrm>
            <a:off x="7640152" y="2709245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 smtClean="0">
                <a:solidFill>
                  <a:srgbClr val="FF0000"/>
                </a:solidFill>
              </a:rPr>
              <a:t> Pro-cyclical</a:t>
            </a:r>
            <a:endParaRPr lang="es-AR" altLang="es-AR" sz="1600" dirty="0">
              <a:solidFill>
                <a:srgbClr val="FF0000"/>
              </a:solidFill>
            </a:endParaRPr>
          </a:p>
        </p:txBody>
      </p:sp>
      <p:pic>
        <p:nvPicPr>
          <p:cNvPr id="41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9" t="22013" r="4769" b="32870"/>
          <a:stretch/>
        </p:blipFill>
        <p:spPr bwMode="auto">
          <a:xfrm>
            <a:off x="9521171" y="2566578"/>
            <a:ext cx="649015" cy="64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9551632" y="4472342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1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Box 8"/>
          <p:cNvSpPr txBox="1">
            <a:spLocks noChangeArrowheads="1"/>
          </p:cNvSpPr>
          <p:nvPr/>
        </p:nvSpPr>
        <p:spPr bwMode="auto">
          <a:xfrm>
            <a:off x="8603609" y="2179159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s-AR" altLang="es-AR" sz="1800" b="0"/>
          </a:p>
        </p:txBody>
      </p:sp>
      <p:sp>
        <p:nvSpPr>
          <p:cNvPr id="10" name="Rectangle 9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endParaRPr lang="en-US" sz="3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557218"/>
            <a:ext cx="12192000" cy="3007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35175" y="6559271"/>
            <a:ext cx="11990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AR" altLang="es-AR" sz="1400" b="0" dirty="0" err="1" smtClean="0"/>
              <a:t>Update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 smtClean="0"/>
              <a:t>from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/>
              <a:t>Frankel</a:t>
            </a:r>
            <a:r>
              <a:rPr lang="es-AR" altLang="es-AR" sz="1400" b="0" dirty="0"/>
              <a:t>, </a:t>
            </a:r>
            <a:r>
              <a:rPr lang="en-US" altLang="es-AR" sz="1400" b="0" dirty="0"/>
              <a:t>Vegh and Vuletin, (2013), “On graduation from fiscal procyclicality,” JDE</a:t>
            </a:r>
            <a:endParaRPr lang="es-AR" altLang="es-AR" sz="1400" b="0" i="1" dirty="0"/>
          </a:p>
        </p:txBody>
      </p:sp>
      <p:sp>
        <p:nvSpPr>
          <p:cNvPr id="29" name="Rectangle 28"/>
          <p:cNvSpPr/>
          <p:nvPr/>
        </p:nvSpPr>
        <p:spPr>
          <a:xfrm>
            <a:off x="4437364" y="5517450"/>
            <a:ext cx="2839175" cy="8149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Rectangle 30"/>
          <p:cNvSpPr/>
          <p:nvPr/>
        </p:nvSpPr>
        <p:spPr>
          <a:xfrm>
            <a:off x="142614" y="875059"/>
            <a:ext cx="117965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Strong empirical regularity. Example using G for period 1960-1999</a:t>
            </a:r>
            <a:endParaRPr lang="en-US" sz="2600" dirty="0" smtClean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17" y="1592296"/>
            <a:ext cx="6500000" cy="47142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/>
          <a:srcRect l="63181" t="87491" r="1773" b="3491"/>
          <a:stretch/>
        </p:blipFill>
        <p:spPr>
          <a:xfrm>
            <a:off x="1690852" y="5561034"/>
            <a:ext cx="2705746" cy="50494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4605145" y="5520549"/>
            <a:ext cx="2390274" cy="81012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TextBox 34"/>
          <p:cNvSpPr txBox="1"/>
          <p:nvPr/>
        </p:nvSpPr>
        <p:spPr>
          <a:xfrm>
            <a:off x="4188051" y="5561034"/>
            <a:ext cx="2574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</a:t>
            </a:r>
            <a:r>
              <a:rPr lang="en-US" sz="1500" b="1" dirty="0" smtClean="0">
                <a:solidFill>
                  <a:srgbClr val="008000"/>
                </a:solidFill>
                <a:latin typeface="Arial" panose="020B0604020202020204" pitchFamily="34" charset="0"/>
              </a:rPr>
              <a:t>counter-cyclical</a:t>
            </a:r>
            <a:endParaRPr lang="en-US" sz="15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</a:rPr>
              <a:t>→ pro-cyclical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7411552" y="3959633"/>
            <a:ext cx="228600" cy="1744662"/>
          </a:xfrm>
          <a:prstGeom prst="rightBrac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716352" y="4620034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>
                <a:solidFill>
                  <a:srgbClr val="008000"/>
                </a:solidFill>
              </a:rPr>
              <a:t>Counter-cyclical</a:t>
            </a:r>
            <a:endParaRPr lang="es-AR" altLang="es-AR" sz="1600" dirty="0">
              <a:solidFill>
                <a:srgbClr val="008000"/>
              </a:solidFill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7411552" y="1967881"/>
            <a:ext cx="228600" cy="182245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0" name="TextBox 8"/>
          <p:cNvSpPr txBox="1">
            <a:spLocks noChangeArrowheads="1"/>
          </p:cNvSpPr>
          <p:nvPr/>
        </p:nvSpPr>
        <p:spPr bwMode="auto">
          <a:xfrm>
            <a:off x="7640152" y="2709245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 smtClean="0">
                <a:solidFill>
                  <a:srgbClr val="FF0000"/>
                </a:solidFill>
              </a:rPr>
              <a:t> Pro-cyclical</a:t>
            </a:r>
            <a:endParaRPr lang="es-AR" altLang="es-AR" sz="1600" dirty="0">
              <a:solidFill>
                <a:srgbClr val="FF0000"/>
              </a:solidFill>
            </a:endParaRPr>
          </a:p>
        </p:txBody>
      </p:sp>
      <p:pic>
        <p:nvPicPr>
          <p:cNvPr id="41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9" t="22013" r="4769" b="32870"/>
          <a:stretch/>
        </p:blipFill>
        <p:spPr bwMode="auto">
          <a:xfrm>
            <a:off x="9521171" y="2566578"/>
            <a:ext cx="649015" cy="64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9551632" y="4472342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5"/>
          <a:srcRect l="18458" r="21542"/>
          <a:stretch/>
        </p:blipFill>
        <p:spPr>
          <a:xfrm>
            <a:off x="10829894" y="2579577"/>
            <a:ext cx="1099934" cy="1833223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10328760" y="1770687"/>
            <a:ext cx="961965" cy="743604"/>
            <a:chOff x="1402984" y="4263062"/>
            <a:chExt cx="961965" cy="743604"/>
          </a:xfrm>
        </p:grpSpPr>
        <p:sp>
          <p:nvSpPr>
            <p:cNvPr id="45" name="Cloud Callout 44"/>
            <p:cNvSpPr/>
            <p:nvPr/>
          </p:nvSpPr>
          <p:spPr>
            <a:xfrm flipH="1">
              <a:off x="1402984" y="4263062"/>
              <a:ext cx="961965" cy="743604"/>
            </a:xfrm>
            <a:prstGeom prst="cloudCallout">
              <a:avLst/>
            </a:prstGeom>
            <a:solidFill>
              <a:srgbClr val="E4EE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55301" y="4448536"/>
              <a:ext cx="753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WTF?</a:t>
              </a:r>
              <a:endParaRPr lang="es-AR" dirty="0"/>
            </a:p>
          </p:txBody>
        </p:sp>
      </p:grpSp>
    </p:spTree>
    <p:extLst>
      <p:ext uri="{BB962C8B-B14F-4D97-AF65-F5344CB8AC3E}">
        <p14:creationId xmlns:p14="http://schemas.microsoft.com/office/powerpoint/2010/main" val="20307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Box 8"/>
          <p:cNvSpPr txBox="1">
            <a:spLocks noChangeArrowheads="1"/>
          </p:cNvSpPr>
          <p:nvPr/>
        </p:nvSpPr>
        <p:spPr bwMode="auto">
          <a:xfrm>
            <a:off x="8603609" y="2179159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s-AR" altLang="es-AR" sz="1800" b="0"/>
          </a:p>
        </p:txBody>
      </p:sp>
      <p:sp>
        <p:nvSpPr>
          <p:cNvPr id="10" name="Rectangle 9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endParaRPr lang="en-US" sz="3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557218"/>
            <a:ext cx="12192000" cy="3007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35175" y="6559271"/>
            <a:ext cx="11990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AR" altLang="es-AR" sz="1400" b="0" dirty="0" err="1" smtClean="0"/>
              <a:t>Update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 smtClean="0"/>
              <a:t>from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/>
              <a:t>Frankel</a:t>
            </a:r>
            <a:r>
              <a:rPr lang="es-AR" altLang="es-AR" sz="1400" b="0" dirty="0"/>
              <a:t>, </a:t>
            </a:r>
            <a:r>
              <a:rPr lang="en-US" altLang="es-AR" sz="1400" b="0" dirty="0"/>
              <a:t>Vegh and Vuletin, (2013), “On graduation from fiscal procyclicality,” JDE</a:t>
            </a:r>
            <a:endParaRPr lang="es-AR" altLang="es-AR" sz="1400" b="0" i="1" dirty="0"/>
          </a:p>
        </p:txBody>
      </p:sp>
      <p:sp>
        <p:nvSpPr>
          <p:cNvPr id="29" name="Rectangle 28"/>
          <p:cNvSpPr/>
          <p:nvPr/>
        </p:nvSpPr>
        <p:spPr>
          <a:xfrm>
            <a:off x="4437364" y="5517450"/>
            <a:ext cx="2839175" cy="8149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Rectangle 30"/>
          <p:cNvSpPr/>
          <p:nvPr/>
        </p:nvSpPr>
        <p:spPr>
          <a:xfrm>
            <a:off x="142614" y="875059"/>
            <a:ext cx="117965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Strong empirical regularity. Example using G for period 1960-1999</a:t>
            </a:r>
            <a:endParaRPr lang="en-US" sz="2600" dirty="0" smtClean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17" y="1592296"/>
            <a:ext cx="6500000" cy="47142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/>
          <a:srcRect l="63181" t="87491" r="1773" b="3491"/>
          <a:stretch/>
        </p:blipFill>
        <p:spPr>
          <a:xfrm>
            <a:off x="1690852" y="5561034"/>
            <a:ext cx="2705746" cy="50494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4605145" y="5520549"/>
            <a:ext cx="2390274" cy="81012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TextBox 34"/>
          <p:cNvSpPr txBox="1"/>
          <p:nvPr/>
        </p:nvSpPr>
        <p:spPr>
          <a:xfrm>
            <a:off x="4188051" y="5561034"/>
            <a:ext cx="2574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</a:t>
            </a:r>
            <a:r>
              <a:rPr lang="en-US" sz="1500" b="1" dirty="0" smtClean="0">
                <a:solidFill>
                  <a:srgbClr val="008000"/>
                </a:solidFill>
                <a:latin typeface="Arial" panose="020B0604020202020204" pitchFamily="34" charset="0"/>
              </a:rPr>
              <a:t>counter-cyclical</a:t>
            </a:r>
            <a:endParaRPr lang="en-US" sz="15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</a:rPr>
              <a:t>→ pro-cyclical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7411552" y="3959633"/>
            <a:ext cx="228600" cy="1744662"/>
          </a:xfrm>
          <a:prstGeom prst="rightBrac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716352" y="4620034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>
                <a:solidFill>
                  <a:srgbClr val="008000"/>
                </a:solidFill>
              </a:rPr>
              <a:t>Counter-cyclical</a:t>
            </a:r>
            <a:endParaRPr lang="es-AR" altLang="es-AR" sz="1600" dirty="0">
              <a:solidFill>
                <a:srgbClr val="008000"/>
              </a:solidFill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7411552" y="1967881"/>
            <a:ext cx="228600" cy="182245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0" name="TextBox 8"/>
          <p:cNvSpPr txBox="1">
            <a:spLocks noChangeArrowheads="1"/>
          </p:cNvSpPr>
          <p:nvPr/>
        </p:nvSpPr>
        <p:spPr bwMode="auto">
          <a:xfrm>
            <a:off x="7640152" y="2709245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 smtClean="0">
                <a:solidFill>
                  <a:srgbClr val="FF0000"/>
                </a:solidFill>
              </a:rPr>
              <a:t> Pro-cyclical</a:t>
            </a:r>
            <a:endParaRPr lang="es-AR" altLang="es-AR" sz="1600" dirty="0">
              <a:solidFill>
                <a:srgbClr val="FF0000"/>
              </a:solidFill>
            </a:endParaRPr>
          </a:p>
        </p:txBody>
      </p:sp>
      <p:pic>
        <p:nvPicPr>
          <p:cNvPr id="41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9" t="22013" r="4769" b="32870"/>
          <a:stretch/>
        </p:blipFill>
        <p:spPr bwMode="auto">
          <a:xfrm>
            <a:off x="9521171" y="2566578"/>
            <a:ext cx="649015" cy="64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9551632" y="4472342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5"/>
          <a:srcRect l="18458" r="21542"/>
          <a:stretch/>
        </p:blipFill>
        <p:spPr>
          <a:xfrm>
            <a:off x="10829894" y="2579577"/>
            <a:ext cx="1099934" cy="1833223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10328760" y="1770687"/>
            <a:ext cx="961965" cy="743604"/>
            <a:chOff x="1402984" y="4263062"/>
            <a:chExt cx="961965" cy="743604"/>
          </a:xfrm>
        </p:grpSpPr>
        <p:sp>
          <p:nvSpPr>
            <p:cNvPr id="45" name="Cloud Callout 44"/>
            <p:cNvSpPr/>
            <p:nvPr/>
          </p:nvSpPr>
          <p:spPr>
            <a:xfrm flipH="1">
              <a:off x="1402984" y="4263062"/>
              <a:ext cx="961965" cy="743604"/>
            </a:xfrm>
            <a:prstGeom prst="cloudCallout">
              <a:avLst/>
            </a:prstGeom>
            <a:solidFill>
              <a:srgbClr val="E4EE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55301" y="4448536"/>
              <a:ext cx="753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WTF?</a:t>
              </a:r>
              <a:endParaRPr lang="es-AR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729027" y="1428182"/>
            <a:ext cx="221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Where is The Failure?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3236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179655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drivers of </a:t>
            </a:r>
            <a:r>
              <a:rPr lang="en-US" sz="2600" b="1" dirty="0" smtClean="0">
                <a:solidFill>
                  <a:srgbClr val="00B050"/>
                </a:solidFill>
              </a:rPr>
              <a:t>counter-cyclicality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algn="just"/>
            <a:r>
              <a:rPr lang="en-US" sz="2600" dirty="0" smtClean="0"/>
              <a:t>      - Public investment: Classical Keynesian argument</a:t>
            </a:r>
          </a:p>
          <a:p>
            <a:pPr algn="just"/>
            <a:r>
              <a:rPr lang="en-US" sz="2600" dirty="0" smtClean="0"/>
              <a:t>      - </a:t>
            </a:r>
            <a:r>
              <a:rPr lang="en-US" sz="2600" dirty="0" smtClean="0"/>
              <a:t>Automatic stabilizers like unemployment insurance (UI)</a:t>
            </a:r>
            <a:endParaRPr lang="en-US" sz="2600" dirty="0" smtClean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64" y="2587970"/>
            <a:ext cx="5228491" cy="37978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59482" t="5073" r="4899" b="84116"/>
          <a:stretch/>
        </p:blipFill>
        <p:spPr>
          <a:xfrm>
            <a:off x="1037226" y="2858752"/>
            <a:ext cx="2037347" cy="44917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607635" y="2544115"/>
            <a:ext cx="2260957" cy="48505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TextBox 21"/>
          <p:cNvSpPr txBox="1"/>
          <p:nvPr/>
        </p:nvSpPr>
        <p:spPr>
          <a:xfrm>
            <a:off x="3078563" y="2769791"/>
            <a:ext cx="2156167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</a:t>
            </a:r>
            <a:r>
              <a:rPr lang="en-US" sz="1500" b="1" dirty="0" smtClean="0">
                <a:solidFill>
                  <a:srgbClr val="008000"/>
                </a:solidFill>
                <a:latin typeface="Arial" panose="020B0604020202020204" pitchFamily="34" charset="0"/>
              </a:rPr>
              <a:t>counter-cyclical</a:t>
            </a:r>
            <a:endParaRPr lang="en-US" sz="15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counter-cyclical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6557218"/>
            <a:ext cx="12192000" cy="3007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35175" y="6559271"/>
            <a:ext cx="11990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AR" altLang="es-AR" sz="1400" b="0" dirty="0" smtClean="0"/>
              <a:t>Galeano, Izquierdo, Puig, Vegh, </a:t>
            </a:r>
            <a:r>
              <a:rPr lang="en-US" altLang="es-AR" sz="1400" b="0" dirty="0"/>
              <a:t>and </a:t>
            </a:r>
            <a:r>
              <a:rPr lang="en-US" altLang="es-AR" sz="1400" b="0" dirty="0" err="1"/>
              <a:t>Vuletin</a:t>
            </a:r>
            <a:r>
              <a:rPr lang="en-US" altLang="es-AR" sz="1400" b="0" dirty="0"/>
              <a:t>, (2021), “Can automatic government spending be procyclical</a:t>
            </a:r>
            <a:r>
              <a:rPr lang="en-US" altLang="es-AR" sz="1400" b="0" dirty="0" smtClean="0"/>
              <a:t>?</a:t>
            </a:r>
            <a:r>
              <a:rPr lang="en-US" altLang="es-AR" sz="1400" b="0" dirty="0" smtClean="0"/>
              <a:t>,” R&amp;R JMCB</a:t>
            </a:r>
            <a:endParaRPr lang="es-AR" altLang="es-AR" sz="1400" b="0" i="1" dirty="0"/>
          </a:p>
        </p:txBody>
      </p:sp>
    </p:spTree>
    <p:extLst>
      <p:ext uri="{BB962C8B-B14F-4D97-AF65-F5344CB8AC3E}">
        <p14:creationId xmlns:p14="http://schemas.microsoft.com/office/powerpoint/2010/main" val="16731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179655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drivers of </a:t>
            </a:r>
            <a:r>
              <a:rPr lang="en-US" sz="2600" b="1" dirty="0" smtClean="0">
                <a:solidFill>
                  <a:srgbClr val="00B050"/>
                </a:solidFill>
              </a:rPr>
              <a:t>counter-cyclicality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algn="just"/>
            <a:r>
              <a:rPr lang="en-US" sz="2600" dirty="0" smtClean="0"/>
              <a:t>      - Public investment: Classical Keynesian argument</a:t>
            </a:r>
          </a:p>
          <a:p>
            <a:pPr algn="just"/>
            <a:r>
              <a:rPr lang="en-US" sz="2600" dirty="0" smtClean="0"/>
              <a:t>      - </a:t>
            </a:r>
            <a:r>
              <a:rPr lang="en-US" sz="2600" dirty="0" smtClean="0"/>
              <a:t>Automatic stabilizers like unemployment insurance (UI)</a:t>
            </a:r>
            <a:endParaRPr lang="en-US" sz="2600" dirty="0" smtClean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64" y="2587970"/>
            <a:ext cx="5228491" cy="37978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59482" t="5073" r="4899" b="84116"/>
          <a:stretch/>
        </p:blipFill>
        <p:spPr>
          <a:xfrm>
            <a:off x="1037226" y="2858752"/>
            <a:ext cx="2037347" cy="44917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607635" y="2544115"/>
            <a:ext cx="2260957" cy="48505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TextBox 21"/>
          <p:cNvSpPr txBox="1"/>
          <p:nvPr/>
        </p:nvSpPr>
        <p:spPr>
          <a:xfrm>
            <a:off x="3078563" y="2769791"/>
            <a:ext cx="2156167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</a:t>
            </a:r>
            <a:r>
              <a:rPr lang="en-US" sz="1500" b="1" dirty="0" smtClean="0">
                <a:solidFill>
                  <a:srgbClr val="008000"/>
                </a:solidFill>
                <a:latin typeface="Arial" panose="020B0604020202020204" pitchFamily="34" charset="0"/>
              </a:rPr>
              <a:t>counter-cyclical</a:t>
            </a:r>
            <a:endParaRPr lang="en-US" sz="15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counter-cyclical</a:t>
            </a:r>
          </a:p>
        </p:txBody>
      </p:sp>
      <p:pic>
        <p:nvPicPr>
          <p:cNvPr id="23" name="Picture 10" descr="Image resu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52" y="3585570"/>
            <a:ext cx="1483987" cy="60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0" y="6557218"/>
            <a:ext cx="12192000" cy="3007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35175" y="6559271"/>
            <a:ext cx="11990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AR" altLang="es-AR" sz="1400" b="0" dirty="0" smtClean="0"/>
              <a:t>Galeano, Izquierdo, Puig, Vegh, </a:t>
            </a:r>
            <a:r>
              <a:rPr lang="en-US" altLang="es-AR" sz="1400" b="0" dirty="0"/>
              <a:t>and </a:t>
            </a:r>
            <a:r>
              <a:rPr lang="en-US" altLang="es-AR" sz="1400" b="0" dirty="0" err="1"/>
              <a:t>Vuletin</a:t>
            </a:r>
            <a:r>
              <a:rPr lang="en-US" altLang="es-AR" sz="1400" b="0" dirty="0"/>
              <a:t>, (2021), “Can automatic government spending be procyclical</a:t>
            </a:r>
            <a:r>
              <a:rPr lang="en-US" altLang="es-AR" sz="1400" b="0" dirty="0" smtClean="0"/>
              <a:t>?</a:t>
            </a:r>
            <a:r>
              <a:rPr lang="en-US" altLang="es-AR" sz="1400" b="0" dirty="0" smtClean="0"/>
              <a:t>,” R&amp;R JMCB</a:t>
            </a:r>
            <a:endParaRPr lang="es-AR" altLang="es-AR" sz="1400" b="0" i="1" dirty="0"/>
          </a:p>
        </p:txBody>
      </p:sp>
    </p:spTree>
    <p:extLst>
      <p:ext uri="{BB962C8B-B14F-4D97-AF65-F5344CB8AC3E}">
        <p14:creationId xmlns:p14="http://schemas.microsoft.com/office/powerpoint/2010/main" val="22494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179655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drivers of </a:t>
            </a:r>
            <a:r>
              <a:rPr lang="en-US" sz="2600" b="1" dirty="0" smtClean="0">
                <a:solidFill>
                  <a:srgbClr val="00B050"/>
                </a:solidFill>
              </a:rPr>
              <a:t>counter-cyclicality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algn="just"/>
            <a:r>
              <a:rPr lang="en-US" sz="2600" dirty="0" smtClean="0"/>
              <a:t>      - Public investment: Classical Keynesian argument</a:t>
            </a:r>
          </a:p>
          <a:p>
            <a:pPr algn="just"/>
            <a:r>
              <a:rPr lang="en-US" sz="2600" dirty="0" smtClean="0"/>
              <a:t>      - </a:t>
            </a:r>
            <a:r>
              <a:rPr lang="en-US" sz="2600" dirty="0" smtClean="0"/>
              <a:t>Automatic stabilizers like unemployment insurance (UI)</a:t>
            </a:r>
            <a:endParaRPr lang="en-US" sz="2600" dirty="0" smtClean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64" y="2587970"/>
            <a:ext cx="5228491" cy="37978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59482" t="5073" r="4899" b="84116"/>
          <a:stretch/>
        </p:blipFill>
        <p:spPr>
          <a:xfrm>
            <a:off x="1037226" y="2858752"/>
            <a:ext cx="2037347" cy="44917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607635" y="2544115"/>
            <a:ext cx="2260957" cy="48505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TextBox 21"/>
          <p:cNvSpPr txBox="1"/>
          <p:nvPr/>
        </p:nvSpPr>
        <p:spPr>
          <a:xfrm>
            <a:off x="3078563" y="2769791"/>
            <a:ext cx="2156167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</a:t>
            </a:r>
            <a:r>
              <a:rPr lang="en-US" sz="1500" b="1" dirty="0" smtClean="0">
                <a:solidFill>
                  <a:srgbClr val="008000"/>
                </a:solidFill>
                <a:latin typeface="Arial" panose="020B0604020202020204" pitchFamily="34" charset="0"/>
              </a:rPr>
              <a:t>counter-cyclical</a:t>
            </a:r>
            <a:endParaRPr lang="en-US" sz="15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counter-cyclical</a:t>
            </a:r>
          </a:p>
        </p:txBody>
      </p:sp>
      <p:pic>
        <p:nvPicPr>
          <p:cNvPr id="23" name="Picture 10" descr="Image resu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52" y="3585570"/>
            <a:ext cx="1483987" cy="60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0" y="6557218"/>
            <a:ext cx="12192000" cy="3007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35175" y="6559271"/>
            <a:ext cx="11990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AR" altLang="es-AR" sz="1400" b="0" dirty="0" smtClean="0"/>
              <a:t>Galeano, Izquierdo, Puig, Vegh, </a:t>
            </a:r>
            <a:r>
              <a:rPr lang="en-US" altLang="es-AR" sz="1400" b="0" dirty="0"/>
              <a:t>and </a:t>
            </a:r>
            <a:r>
              <a:rPr lang="en-US" altLang="es-AR" sz="1400" b="0" dirty="0" err="1"/>
              <a:t>Vuletin</a:t>
            </a:r>
            <a:r>
              <a:rPr lang="en-US" altLang="es-AR" sz="1400" b="0" dirty="0"/>
              <a:t>, (2021), “Can automatic government spending be procyclical</a:t>
            </a:r>
            <a:r>
              <a:rPr lang="en-US" altLang="es-AR" sz="1400" b="0" dirty="0" smtClean="0"/>
              <a:t>?</a:t>
            </a:r>
            <a:r>
              <a:rPr lang="en-US" altLang="es-AR" sz="1400" b="0" dirty="0" smtClean="0"/>
              <a:t>,” R&amp;R JMCB</a:t>
            </a:r>
            <a:endParaRPr lang="es-AR" altLang="es-AR" sz="1400" b="0" i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8344" y="2686720"/>
            <a:ext cx="5092542" cy="36990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6496" y="2686720"/>
            <a:ext cx="4421863" cy="73866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Effective coverage = Extensive </a:t>
            </a:r>
            <a:r>
              <a:rPr lang="en-US" sz="1400" b="1" dirty="0" smtClean="0"/>
              <a:t>margin </a:t>
            </a:r>
            <a:r>
              <a:rPr lang="en-US" sz="1400" dirty="0" smtClean="0"/>
              <a:t>(unemployed </a:t>
            </a:r>
            <a:r>
              <a:rPr lang="en-US" sz="1400" dirty="0"/>
              <a:t>people covered by </a:t>
            </a:r>
            <a:r>
              <a:rPr lang="en-US" sz="1400" dirty="0" smtClean="0"/>
              <a:t>the unemployment </a:t>
            </a:r>
            <a:r>
              <a:rPr lang="en-US" sz="1400" dirty="0"/>
              <a:t>insurance </a:t>
            </a:r>
            <a:r>
              <a:rPr lang="en-US" sz="1400" dirty="0" smtClean="0"/>
              <a:t>program) </a:t>
            </a:r>
            <a:r>
              <a:rPr lang="en-US" sz="1400" b="1" dirty="0" smtClean="0"/>
              <a:t>x </a:t>
            </a:r>
            <a:r>
              <a:rPr lang="en-US" sz="1400" b="1" dirty="0"/>
              <a:t>Intensive margin </a:t>
            </a:r>
            <a:r>
              <a:rPr lang="en-US" sz="1400" b="1" dirty="0" smtClean="0"/>
              <a:t>(</a:t>
            </a:r>
            <a:r>
              <a:rPr lang="en-US" sz="1400" dirty="0" smtClean="0"/>
              <a:t>UI </a:t>
            </a:r>
            <a:r>
              <a:rPr lang="en-US" sz="1400" dirty="0"/>
              <a:t>gross replacement rate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032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179655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drivers of </a:t>
            </a:r>
            <a:r>
              <a:rPr lang="en-US" sz="2600" b="1" dirty="0" smtClean="0">
                <a:solidFill>
                  <a:srgbClr val="FF0000"/>
                </a:solidFill>
              </a:rPr>
              <a:t>Pro-cyclicality</a:t>
            </a:r>
            <a:r>
              <a:rPr lang="en-US" sz="2600" b="1" dirty="0"/>
              <a:t>.</a:t>
            </a:r>
            <a:r>
              <a:rPr lang="en-US" sz="2600" b="1" dirty="0" smtClean="0"/>
              <a:t> WTF?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sz="2600" dirty="0"/>
              <a:t>        </a:t>
            </a:r>
            <a:r>
              <a:rPr lang="en-US" sz="2600" dirty="0" smtClean="0"/>
              <a:t>- </a:t>
            </a:r>
            <a:r>
              <a:rPr lang="en-US" sz="2600" i="1" dirty="0" smtClean="0"/>
              <a:t>Political </a:t>
            </a:r>
            <a:r>
              <a:rPr lang="en-US" sz="2600" i="1" dirty="0"/>
              <a:t>distortions and weak institutions:</a:t>
            </a:r>
            <a:r>
              <a:rPr lang="en-US" sz="2600" dirty="0"/>
              <a:t> </a:t>
            </a:r>
            <a:r>
              <a:rPr lang="en-US" sz="2600" dirty="0" smtClean="0"/>
              <a:t>Policymakers</a:t>
            </a:r>
            <a:r>
              <a:rPr lang="en-US" sz="2600" dirty="0"/>
              <a:t> </a:t>
            </a:r>
            <a:r>
              <a:rPr lang="en-US" sz="2600" dirty="0" smtClean="0"/>
              <a:t>short-sightedness and</a:t>
            </a:r>
          </a:p>
          <a:p>
            <a:pPr algn="just"/>
            <a:r>
              <a:rPr lang="en-US" sz="2600" dirty="0"/>
              <a:t> </a:t>
            </a:r>
            <a:r>
              <a:rPr lang="en-US" sz="2600" dirty="0" smtClean="0"/>
              <a:t>       political </a:t>
            </a:r>
            <a:r>
              <a:rPr lang="en-US" sz="2600" dirty="0"/>
              <a:t>pressure to spend when </a:t>
            </a:r>
            <a:r>
              <a:rPr lang="en-US" sz="2600" dirty="0" smtClean="0"/>
              <a:t>resources </a:t>
            </a:r>
            <a:r>
              <a:rPr lang="en-US" sz="2600" dirty="0"/>
              <a:t>are available, among many </a:t>
            </a:r>
            <a:r>
              <a:rPr lang="en-US" sz="2600" dirty="0" smtClean="0"/>
              <a:t>other</a:t>
            </a:r>
          </a:p>
          <a:p>
            <a:pPr algn="just"/>
            <a:r>
              <a:rPr lang="en-US" sz="2600" dirty="0"/>
              <a:t> </a:t>
            </a:r>
            <a:r>
              <a:rPr lang="en-US" sz="2600" dirty="0" smtClean="0"/>
              <a:t>       varieties </a:t>
            </a:r>
            <a:r>
              <a:rPr lang="en-US" sz="2600" dirty="0"/>
              <a:t>of political economy-based reasons, </a:t>
            </a:r>
            <a:r>
              <a:rPr lang="en-US" sz="2600" dirty="0" smtClean="0"/>
              <a:t>encourage “excessive public”</a:t>
            </a:r>
          </a:p>
          <a:p>
            <a:pPr algn="just"/>
            <a:r>
              <a:rPr lang="en-US" sz="2600" dirty="0"/>
              <a:t> </a:t>
            </a:r>
            <a:r>
              <a:rPr lang="en-US" sz="2600" dirty="0" smtClean="0"/>
              <a:t>       spending </a:t>
            </a:r>
            <a:r>
              <a:rPr lang="en-US" sz="2600" dirty="0"/>
              <a:t>during boom periods, leaving few resources to </a:t>
            </a:r>
            <a:r>
              <a:rPr lang="en-US" sz="2600" dirty="0" smtClean="0"/>
              <a:t>spend in </a:t>
            </a:r>
            <a:r>
              <a:rPr lang="en-US" sz="2600" dirty="0"/>
              <a:t>bad times</a:t>
            </a:r>
            <a:r>
              <a:rPr lang="en-US" sz="2600" dirty="0" smtClean="0"/>
              <a:t>.</a:t>
            </a:r>
          </a:p>
          <a:p>
            <a:pPr algn="just"/>
            <a:endParaRPr lang="en-US" sz="800" dirty="0" smtClean="0"/>
          </a:p>
          <a:p>
            <a:pPr algn="just"/>
            <a:endParaRPr lang="en-US" sz="800" dirty="0" smtClean="0"/>
          </a:p>
          <a:p>
            <a:pPr algn="just"/>
            <a:r>
              <a:rPr lang="en-US" sz="2600" dirty="0" smtClean="0"/>
              <a:t>        - </a:t>
            </a:r>
            <a:r>
              <a:rPr lang="en-US" sz="2600" i="1" dirty="0" smtClean="0"/>
              <a:t>Limited </a:t>
            </a:r>
            <a:r>
              <a:rPr lang="en-US" sz="2600" i="1" dirty="0"/>
              <a:t>access to </a:t>
            </a:r>
            <a:r>
              <a:rPr lang="en-US" sz="2600" i="1" dirty="0" smtClean="0"/>
              <a:t>international credit </a:t>
            </a:r>
            <a:r>
              <a:rPr lang="en-US" sz="2600" i="1" dirty="0"/>
              <a:t>markets, particularly in bad </a:t>
            </a:r>
            <a:r>
              <a:rPr lang="en-US" sz="2600" i="1" dirty="0" smtClean="0"/>
              <a:t>times.</a:t>
            </a:r>
          </a:p>
          <a:p>
            <a:pPr algn="just"/>
            <a:endParaRPr lang="en-US" sz="800" dirty="0" smtClean="0"/>
          </a:p>
          <a:p>
            <a:pPr algn="just"/>
            <a:endParaRPr lang="es-AR" sz="800" dirty="0" smtClean="0"/>
          </a:p>
          <a:p>
            <a:pPr algn="just"/>
            <a:r>
              <a:rPr lang="es-AR" sz="2600" dirty="0" smtClean="0"/>
              <a:t>        - </a:t>
            </a:r>
            <a:r>
              <a:rPr lang="es-AR" sz="2600" i="1" dirty="0" err="1" smtClean="0"/>
              <a:t>Over-optimism</a:t>
            </a:r>
            <a:r>
              <a:rPr lang="es-AR" sz="2600" i="1" dirty="0" smtClean="0"/>
              <a:t> in output </a:t>
            </a:r>
            <a:r>
              <a:rPr lang="es-AR" sz="2600" i="1" dirty="0" err="1" smtClean="0"/>
              <a:t>forecasts</a:t>
            </a:r>
            <a:endParaRPr lang="es-AR" sz="2600" i="1" dirty="0" smtClean="0"/>
          </a:p>
          <a:p>
            <a:pPr algn="just"/>
            <a:endParaRPr lang="en-US" sz="2600" dirty="0"/>
          </a:p>
          <a:p>
            <a:pPr algn="just"/>
            <a:r>
              <a:rPr lang="en-US" sz="800" dirty="0" smtClean="0"/>
              <a:t>       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/>
              <a:t>       </a:t>
            </a:r>
            <a:r>
              <a:rPr lang="en-US" sz="2000" dirty="0" smtClean="0"/>
              <a:t>  </a:t>
            </a:r>
            <a:r>
              <a:rPr lang="en-US" sz="2200" dirty="0" smtClean="0"/>
              <a:t>Gavin</a:t>
            </a:r>
            <a:r>
              <a:rPr lang="en-US" sz="2200" dirty="0"/>
              <a:t>, </a:t>
            </a:r>
            <a:r>
              <a:rPr lang="en-US" sz="2200" dirty="0" err="1"/>
              <a:t>Hausmann</a:t>
            </a:r>
            <a:r>
              <a:rPr lang="en-US" sz="2200" dirty="0"/>
              <a:t>, </a:t>
            </a:r>
            <a:r>
              <a:rPr lang="en-US" sz="2200" dirty="0" err="1"/>
              <a:t>Perotti</a:t>
            </a:r>
            <a:r>
              <a:rPr lang="en-US" sz="2200" dirty="0"/>
              <a:t>, and </a:t>
            </a:r>
            <a:r>
              <a:rPr lang="en-US" sz="2200" dirty="0" err="1"/>
              <a:t>Talvi</a:t>
            </a:r>
            <a:r>
              <a:rPr lang="en-US" sz="2200" dirty="0"/>
              <a:t> (1996), Gavin </a:t>
            </a:r>
            <a:r>
              <a:rPr lang="en-US" sz="2200" dirty="0"/>
              <a:t>and </a:t>
            </a:r>
            <a:r>
              <a:rPr lang="en-US" sz="2200" dirty="0" err="1"/>
              <a:t>Perotti</a:t>
            </a:r>
            <a:r>
              <a:rPr lang="en-US" sz="2200" dirty="0"/>
              <a:t> (1997), </a:t>
            </a:r>
            <a:r>
              <a:rPr lang="en-US" sz="2200" dirty="0"/>
              <a:t>Velasco (1997), </a:t>
            </a:r>
            <a:r>
              <a:rPr lang="en-US" sz="2200" dirty="0" err="1"/>
              <a:t>Tornell</a:t>
            </a:r>
            <a:r>
              <a:rPr lang="en-US" sz="2200" dirty="0"/>
              <a:t> </a:t>
            </a:r>
            <a:r>
              <a:rPr lang="en-US" sz="2200" dirty="0" smtClean="0"/>
              <a:t>and</a:t>
            </a:r>
          </a:p>
          <a:p>
            <a:pPr algn="just"/>
            <a:r>
              <a:rPr lang="en-US" sz="2200" dirty="0"/>
              <a:t> </a:t>
            </a:r>
            <a:r>
              <a:rPr lang="en-US" sz="2200" dirty="0" smtClean="0"/>
              <a:t>        Lane </a:t>
            </a:r>
            <a:r>
              <a:rPr lang="en-US" sz="2200" dirty="0"/>
              <a:t>(1999), Kaminsky, Reinhart, and Vegh (2004), </a:t>
            </a:r>
            <a:r>
              <a:rPr lang="en-US" sz="2200" dirty="0" err="1" smtClean="0"/>
              <a:t>Talvi</a:t>
            </a:r>
            <a:r>
              <a:rPr lang="en-US" sz="2200" dirty="0" smtClean="0"/>
              <a:t> and Vegh (2005</a:t>
            </a:r>
            <a:r>
              <a:rPr lang="en-US" sz="2200" dirty="0"/>
              <a:t>), </a:t>
            </a:r>
            <a:r>
              <a:rPr lang="en-US" sz="2200" dirty="0" err="1" smtClean="0"/>
              <a:t>Alesina</a:t>
            </a:r>
            <a:r>
              <a:rPr lang="en-US" sz="2200" dirty="0" smtClean="0"/>
              <a:t>, </a:t>
            </a:r>
            <a:r>
              <a:rPr lang="en-US" sz="2200" dirty="0" err="1" smtClean="0"/>
              <a:t>Campante</a:t>
            </a:r>
            <a:r>
              <a:rPr lang="en-US" sz="2200" dirty="0" smtClean="0"/>
              <a:t> and</a:t>
            </a:r>
          </a:p>
          <a:p>
            <a:pPr algn="just"/>
            <a:r>
              <a:rPr lang="en-US" sz="2200" dirty="0"/>
              <a:t> </a:t>
            </a:r>
            <a:r>
              <a:rPr lang="en-US" sz="2200" dirty="0" smtClean="0"/>
              <a:t>        </a:t>
            </a:r>
            <a:r>
              <a:rPr lang="en-US" sz="2200" dirty="0" err="1" smtClean="0"/>
              <a:t>Tabellini</a:t>
            </a:r>
            <a:r>
              <a:rPr lang="en-US" sz="2200" dirty="0" smtClean="0"/>
              <a:t> </a:t>
            </a:r>
            <a:r>
              <a:rPr lang="en-US" sz="2200" dirty="0"/>
              <a:t>(2008), </a:t>
            </a:r>
            <a:r>
              <a:rPr lang="en-US" sz="2200" dirty="0" smtClean="0"/>
              <a:t>Frankel (2011), Frankel</a:t>
            </a:r>
            <a:r>
              <a:rPr lang="en-US" sz="2200" dirty="0"/>
              <a:t>, Vegh, and </a:t>
            </a:r>
            <a:r>
              <a:rPr lang="en-US" sz="2200" dirty="0" err="1"/>
              <a:t>Vuletin</a:t>
            </a:r>
            <a:r>
              <a:rPr lang="en-US" sz="2200" dirty="0"/>
              <a:t> (2013</a:t>
            </a:r>
            <a:r>
              <a:rPr lang="en-US" sz="2200" dirty="0" smtClean="0"/>
              <a:t>), </a:t>
            </a:r>
            <a:r>
              <a:rPr lang="en-US" sz="2200" dirty="0" err="1"/>
              <a:t>A</a:t>
            </a:r>
            <a:r>
              <a:rPr lang="en-US" sz="2200" dirty="0" err="1" smtClean="0"/>
              <a:t>vellan</a:t>
            </a:r>
            <a:r>
              <a:rPr lang="en-US" sz="2200" dirty="0" smtClean="0"/>
              <a:t> and </a:t>
            </a:r>
            <a:r>
              <a:rPr lang="en-US" sz="2200" dirty="0" err="1" smtClean="0"/>
              <a:t>Vuletin</a:t>
            </a:r>
            <a:r>
              <a:rPr lang="en-US" sz="2200" dirty="0" smtClean="0"/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35345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179655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 regarding the impact of cyclicality of fiscal policy.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algn="just"/>
            <a:r>
              <a:rPr lang="en-US" sz="2600" dirty="0"/>
              <a:t> </a:t>
            </a:r>
            <a:r>
              <a:rPr lang="en-US" sz="2600" dirty="0" smtClean="0"/>
              <a:t>     - Counter-cyclical fiscal policy reduces output volatility. </a:t>
            </a:r>
            <a:endParaRPr lang="en-US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dirty="0"/>
          </a:p>
          <a:p>
            <a:pPr algn="just"/>
            <a:r>
              <a:rPr lang="en-US" sz="2600" dirty="0"/>
              <a:t>      </a:t>
            </a:r>
            <a:r>
              <a:rPr lang="en-US" sz="2600" dirty="0" smtClean="0"/>
              <a:t>	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310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17965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 regarding the impact of cyclicality of fiscal policy.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algn="just"/>
            <a:r>
              <a:rPr lang="en-US" sz="2600" dirty="0"/>
              <a:t> </a:t>
            </a:r>
            <a:r>
              <a:rPr lang="en-US" sz="2600" dirty="0" smtClean="0"/>
              <a:t>     - Counter-cyclical fiscal policy reduces output volatility. </a:t>
            </a:r>
            <a:endParaRPr lang="en-US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dirty="0"/>
          </a:p>
          <a:p>
            <a:pPr algn="just"/>
            <a:r>
              <a:rPr lang="en-US" sz="2600" dirty="0"/>
              <a:t>      </a:t>
            </a:r>
            <a:r>
              <a:rPr lang="en-US" sz="2600" dirty="0" smtClean="0"/>
              <a:t>- </a:t>
            </a:r>
            <a:r>
              <a:rPr lang="en-US" sz="2600" dirty="0"/>
              <a:t>Counter-cyclical fiscal policy </a:t>
            </a:r>
            <a:r>
              <a:rPr lang="en-US" sz="2600" dirty="0" smtClean="0"/>
              <a:t>increases growth </a:t>
            </a:r>
            <a:r>
              <a:rPr lang="en-US" sz="2600" dirty="0"/>
              <a:t>(via reduction in output volatility).</a:t>
            </a:r>
          </a:p>
          <a:p>
            <a:pPr algn="just"/>
            <a:endParaRPr lang="en-US" sz="800" dirty="0"/>
          </a:p>
          <a:p>
            <a:pPr algn="just"/>
            <a:r>
              <a:rPr lang="en-US" sz="2600" dirty="0" smtClean="0"/>
              <a:t>	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73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809" y="2501111"/>
            <a:ext cx="115813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0000CC"/>
                </a:solidFill>
                <a:cs typeface="Arial" panose="020B0604020202020204" pitchFamily="34" charset="0"/>
              </a:rPr>
              <a:t>Literature review</a:t>
            </a:r>
            <a:endParaRPr lang="en-US" sz="540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179655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 regarding the impact of cyclicality of fiscal policy.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algn="just"/>
            <a:r>
              <a:rPr lang="en-US" sz="2600" dirty="0"/>
              <a:t> </a:t>
            </a:r>
            <a:r>
              <a:rPr lang="en-US" sz="2600" dirty="0" smtClean="0"/>
              <a:t>     - Counter-cyclical fiscal policy reduces output volatility. </a:t>
            </a:r>
            <a:endParaRPr lang="en-US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dirty="0"/>
          </a:p>
          <a:p>
            <a:pPr algn="just"/>
            <a:r>
              <a:rPr lang="en-US" sz="2600" dirty="0"/>
              <a:t>      </a:t>
            </a:r>
            <a:r>
              <a:rPr lang="en-US" sz="2600" dirty="0" smtClean="0"/>
              <a:t>- </a:t>
            </a:r>
            <a:r>
              <a:rPr lang="en-US" sz="2600" dirty="0"/>
              <a:t>Counter-cyclical fiscal policy increases growth (via reduction in output volatility</a:t>
            </a:r>
            <a:r>
              <a:rPr lang="en-US" sz="2600" dirty="0" smtClean="0"/>
              <a:t>).</a:t>
            </a:r>
            <a:endParaRPr lang="en-US" sz="2600" dirty="0"/>
          </a:p>
          <a:p>
            <a:pPr algn="just"/>
            <a:endParaRPr lang="en-US" sz="800" dirty="0"/>
          </a:p>
          <a:p>
            <a:pPr algn="just"/>
            <a:r>
              <a:rPr lang="en-US" sz="2600" dirty="0"/>
              <a:t>      </a:t>
            </a:r>
            <a:r>
              <a:rPr lang="en-US" sz="2600" dirty="0" smtClean="0"/>
              <a:t>- No </a:t>
            </a:r>
            <a:r>
              <a:rPr lang="en-US" sz="2600" u="sng" dirty="0"/>
              <a:t>causal</a:t>
            </a:r>
            <a:r>
              <a:rPr lang="en-US" sz="2600" dirty="0"/>
              <a:t> relation with debt </a:t>
            </a:r>
            <a:r>
              <a:rPr lang="en-US" sz="2600" dirty="0" smtClean="0"/>
              <a:t>sustainability:</a:t>
            </a:r>
          </a:p>
          <a:p>
            <a:pPr algn="just"/>
            <a:endParaRPr lang="en-US" sz="800" dirty="0"/>
          </a:p>
          <a:p>
            <a:pPr algn="just"/>
            <a:r>
              <a:rPr lang="en-US" sz="2600" dirty="0" smtClean="0"/>
              <a:t>      Proof: Some fiscal rules (e.g., Balanced budget rule where G=revenues) reduce</a:t>
            </a:r>
          </a:p>
          <a:p>
            <a:pPr algn="just"/>
            <a:r>
              <a:rPr lang="en-US" sz="2600" dirty="0"/>
              <a:t> </a:t>
            </a:r>
            <a:r>
              <a:rPr lang="en-US" sz="2600" dirty="0" smtClean="0"/>
              <a:t>     debt sustainability concerns, yet are procyclical.  </a:t>
            </a:r>
          </a:p>
          <a:p>
            <a:pPr algn="just"/>
            <a:r>
              <a:rPr lang="en-US" sz="2600" dirty="0" smtClean="0"/>
              <a:t>	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10" y="3995403"/>
            <a:ext cx="4667997" cy="2748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802" y="3881091"/>
            <a:ext cx="4321937" cy="297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809" y="2501111"/>
            <a:ext cx="115813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0000CC"/>
                </a:solidFill>
                <a:cs typeface="Arial" panose="020B0604020202020204" pitchFamily="34" charset="0"/>
              </a:rPr>
              <a:t>Comments to paper</a:t>
            </a:r>
            <a:endParaRPr lang="en-US" sz="540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the paper do?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600" dirty="0" smtClean="0"/>
                  <a:t>Creates a conceptual framework to rationalize a-cyclicality:</a:t>
                </a:r>
              </a:p>
              <a:p>
                <a:pPr marL="514350" indent="-514350" algn="just">
                  <a:buAutoNum type="arabicPeriod"/>
                </a:pPr>
                <a:endParaRPr lang="en-US" sz="800" dirty="0"/>
              </a:p>
              <a:p>
                <a:pPr algn="just"/>
                <a:r>
                  <a:rPr lang="en-US" sz="2600" dirty="0" smtClean="0"/>
                  <a:t>       - If government </a:t>
                </a:r>
                <a:r>
                  <a:rPr lang="en-US" sz="2600" b="1" dirty="0" smtClean="0"/>
                  <a:t>does not </a:t>
                </a:r>
                <a:r>
                  <a:rPr lang="en-US" sz="2600" dirty="0" smtClean="0"/>
                  <a:t>incur 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 smtClean="0"/>
                  <a:t>, it will be optimal to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intervene to smooth output every time.</a:t>
                </a:r>
              </a:p>
              <a:p>
                <a:pPr algn="just"/>
                <a:r>
                  <a:rPr lang="en-US" sz="2600" dirty="0"/>
                  <a:t>  </a:t>
                </a:r>
                <a:r>
                  <a:rPr lang="en-US" sz="2600" dirty="0" smtClean="0"/>
                  <a:t>     - </a:t>
                </a:r>
                <a:r>
                  <a:rPr lang="en-US" sz="2600" dirty="0"/>
                  <a:t>If government </a:t>
                </a:r>
                <a:r>
                  <a:rPr lang="en-US" sz="2600" b="1" dirty="0"/>
                  <a:t>does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incur </a:t>
                </a:r>
                <a:r>
                  <a:rPr lang="en-US" sz="2600" dirty="0"/>
                  <a:t>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/>
                  <a:t>, it </a:t>
                </a:r>
                <a:r>
                  <a:rPr lang="en-US" sz="2600" dirty="0" smtClean="0"/>
                  <a:t>might be </a:t>
                </a:r>
                <a:r>
                  <a:rPr lang="en-US" sz="2600" dirty="0"/>
                  <a:t>optimal </a:t>
                </a:r>
                <a:r>
                  <a:rPr lang="en-US" sz="2600" dirty="0" smtClean="0"/>
                  <a:t>not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to intervene when output deviations are small. This is labeled as a-cyclical.</a:t>
                </a:r>
                <a:endParaRPr lang="en-US" sz="2600" dirty="0"/>
              </a:p>
              <a:p>
                <a:pPr marL="514350" indent="-514350" algn="just">
                  <a:buAutoNum type="arabicPeriod"/>
                </a:pPr>
                <a:endParaRPr lang="en-US" sz="1100" dirty="0" smtClean="0"/>
              </a:p>
              <a:p>
                <a:pPr marL="514350" indent="-514350" algn="just">
                  <a:buFontTx/>
                  <a:buAutoNum type="arabicPeriod" startAt="2"/>
                </a:pPr>
                <a:r>
                  <a:rPr lang="en-US" sz="2600" dirty="0" smtClean="0"/>
                  <a:t>Using data for 148 countries covering period 1990-2020 and </a:t>
                </a:r>
                <a:r>
                  <a:rPr lang="en-US" sz="2600" dirty="0" err="1" smtClean="0"/>
                  <a:t>subperiods</a:t>
                </a:r>
                <a:r>
                  <a:rPr lang="en-US" sz="2600" dirty="0" smtClean="0"/>
                  <a:t>, countries are classified countries in pro-, counter-, and a-cyclical.</a:t>
                </a:r>
                <a:r>
                  <a:rPr lang="en-US" sz="2600" dirty="0"/>
                  <a:t> </a:t>
                </a:r>
                <a:r>
                  <a:rPr lang="en-US" sz="2600" dirty="0">
                    <a:solidFill>
                      <a:srgbClr val="FFFFFF"/>
                    </a:solidFill>
                  </a:rPr>
                  <a:t>Very short time </a:t>
                </a:r>
                <a:r>
                  <a:rPr lang="en-US" sz="2600" dirty="0" smtClean="0">
                    <a:solidFill>
                      <a:srgbClr val="FFFFFF"/>
                    </a:solidFill>
                  </a:rPr>
                  <a:t>span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2600" dirty="0" smtClean="0"/>
                  <a:t>3.    Analyzes</a:t>
                </a:r>
                <a:r>
                  <a:rPr lang="en-US" sz="2600" dirty="0" smtClean="0"/>
                  <a:t> relationship between cyclicality of spending policy and several outcomes</a:t>
                </a:r>
                <a:endParaRPr lang="en-US" sz="26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  <a:blipFill rotWithShape="0">
                <a:blip r:embed="rId2"/>
                <a:stretch>
                  <a:fillRect l="-930" t="-1623" r="-878" b="-3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6046" b="45580"/>
          <a:stretch/>
        </p:blipFill>
        <p:spPr>
          <a:xfrm>
            <a:off x="550934" y="5529228"/>
            <a:ext cx="6476190" cy="2265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68995"/>
          <a:stretch/>
        </p:blipFill>
        <p:spPr>
          <a:xfrm>
            <a:off x="550934" y="4690613"/>
            <a:ext cx="6476190" cy="838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70254"/>
          <a:stretch/>
        </p:blipFill>
        <p:spPr>
          <a:xfrm>
            <a:off x="550934" y="5755731"/>
            <a:ext cx="6476190" cy="80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comments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600" dirty="0" smtClean="0"/>
                  <a:t>Creates a conceptual framework to rationalize a-cyclicality:</a:t>
                </a:r>
              </a:p>
              <a:p>
                <a:pPr marL="514350" indent="-514350" algn="just">
                  <a:buAutoNum type="arabicPeriod"/>
                </a:pPr>
                <a:endParaRPr lang="en-US" sz="800" dirty="0"/>
              </a:p>
              <a:p>
                <a:pPr algn="just"/>
                <a:r>
                  <a:rPr lang="en-US" sz="2600" dirty="0" smtClean="0"/>
                  <a:t>       - If government </a:t>
                </a:r>
                <a:r>
                  <a:rPr lang="en-US" sz="2600" b="1" dirty="0" smtClean="0"/>
                  <a:t>does not </a:t>
                </a:r>
                <a:r>
                  <a:rPr lang="en-US" sz="2600" dirty="0" smtClean="0"/>
                  <a:t>incur 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 smtClean="0"/>
                  <a:t>, it will be optimal to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intervene to smooth output every time.</a:t>
                </a:r>
              </a:p>
              <a:p>
                <a:pPr algn="just"/>
                <a:r>
                  <a:rPr lang="en-US" sz="2600" dirty="0"/>
                  <a:t>  </a:t>
                </a:r>
                <a:r>
                  <a:rPr lang="en-US" sz="2600" dirty="0" smtClean="0"/>
                  <a:t>     - </a:t>
                </a:r>
                <a:r>
                  <a:rPr lang="en-US" sz="2600" dirty="0"/>
                  <a:t>If government </a:t>
                </a:r>
                <a:r>
                  <a:rPr lang="en-US" sz="2600" b="1" dirty="0"/>
                  <a:t>does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incur </a:t>
                </a:r>
                <a:r>
                  <a:rPr lang="en-US" sz="2600" dirty="0"/>
                  <a:t>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/>
                  <a:t>, it </a:t>
                </a:r>
                <a:r>
                  <a:rPr lang="en-US" sz="2600" dirty="0" smtClean="0"/>
                  <a:t>might be </a:t>
                </a:r>
                <a:r>
                  <a:rPr lang="en-US" sz="2600" dirty="0"/>
                  <a:t>optimal </a:t>
                </a:r>
                <a:r>
                  <a:rPr lang="en-US" sz="2600" dirty="0" smtClean="0"/>
                  <a:t>not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to intervene when output deviations are small. This is labeled as a-cyclical.</a:t>
                </a:r>
                <a:endParaRPr lang="en-US" sz="2600" dirty="0"/>
              </a:p>
              <a:p>
                <a:pPr marL="514350" indent="-514350" algn="just">
                  <a:buAutoNum type="arabicPeriod"/>
                </a:pPr>
                <a:endParaRPr lang="en-US" sz="1100" dirty="0" smtClean="0"/>
              </a:p>
              <a:p>
                <a:pPr marL="514350" indent="-514350" algn="just">
                  <a:buFontTx/>
                  <a:buAutoNum type="arabicPeriod" startAt="2"/>
                </a:pPr>
                <a:r>
                  <a:rPr lang="en-US" sz="2600" dirty="0" smtClean="0"/>
                  <a:t>Using data for 148 countries covering period 1990-2020 and </a:t>
                </a:r>
                <a:r>
                  <a:rPr lang="en-US" sz="2600" dirty="0" err="1" smtClean="0"/>
                  <a:t>subperiods</a:t>
                </a:r>
                <a:r>
                  <a:rPr lang="en-US" sz="2600" dirty="0" smtClean="0"/>
                  <a:t>, countries are classified countries in pro-, counter-, and a-cyclical.</a:t>
                </a:r>
                <a:r>
                  <a:rPr lang="en-US" sz="2600" dirty="0"/>
                  <a:t> </a:t>
                </a:r>
                <a:r>
                  <a:rPr lang="en-US" sz="2600" dirty="0">
                    <a:solidFill>
                      <a:srgbClr val="FFFFFF"/>
                    </a:solidFill>
                  </a:rPr>
                  <a:t>Very short time </a:t>
                </a:r>
                <a:r>
                  <a:rPr lang="en-US" sz="2600" dirty="0" smtClean="0">
                    <a:solidFill>
                      <a:srgbClr val="FFFFFF"/>
                    </a:solidFill>
                  </a:rPr>
                  <a:t>span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2600" dirty="0" smtClean="0"/>
                  <a:t>3.    Analyzes</a:t>
                </a:r>
                <a:r>
                  <a:rPr lang="en-US" sz="2600" dirty="0" smtClean="0"/>
                  <a:t> relationship between cyclicality of spending policy and several outcomes</a:t>
                </a:r>
                <a:endParaRPr lang="en-US" sz="26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  <a:blipFill rotWithShape="0">
                <a:blip r:embed="rId2"/>
                <a:stretch>
                  <a:fillRect l="-930" t="-1623" r="-878" b="-3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6046" b="45580"/>
          <a:stretch/>
        </p:blipFill>
        <p:spPr>
          <a:xfrm>
            <a:off x="550934" y="5529228"/>
            <a:ext cx="6476190" cy="2265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68995"/>
          <a:stretch/>
        </p:blipFill>
        <p:spPr>
          <a:xfrm>
            <a:off x="550934" y="4690613"/>
            <a:ext cx="6476190" cy="838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70254"/>
          <a:stretch/>
        </p:blipFill>
        <p:spPr>
          <a:xfrm>
            <a:off x="550934" y="5755731"/>
            <a:ext cx="6476190" cy="80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comments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600" dirty="0" smtClean="0"/>
                  <a:t>Creates a conceptual framework to rationalize a-cyclicality:</a:t>
                </a:r>
              </a:p>
              <a:p>
                <a:pPr marL="514350" indent="-514350" algn="just">
                  <a:buAutoNum type="arabicPeriod"/>
                </a:pPr>
                <a:endParaRPr lang="en-US" sz="800" dirty="0"/>
              </a:p>
              <a:p>
                <a:pPr algn="just"/>
                <a:r>
                  <a:rPr lang="en-US" sz="2600" dirty="0" smtClean="0"/>
                  <a:t>       - If government </a:t>
                </a:r>
                <a:r>
                  <a:rPr lang="en-US" sz="2600" b="1" dirty="0" smtClean="0"/>
                  <a:t>does not </a:t>
                </a:r>
                <a:r>
                  <a:rPr lang="en-US" sz="2600" dirty="0" smtClean="0"/>
                  <a:t>incur 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 smtClean="0"/>
                  <a:t>, it will be optimal to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intervene to smooth output every time.</a:t>
                </a:r>
              </a:p>
              <a:p>
                <a:pPr algn="just"/>
                <a:r>
                  <a:rPr lang="en-US" sz="2600" dirty="0"/>
                  <a:t>  </a:t>
                </a:r>
                <a:r>
                  <a:rPr lang="en-US" sz="2600" dirty="0" smtClean="0"/>
                  <a:t>     - </a:t>
                </a:r>
                <a:r>
                  <a:rPr lang="en-US" sz="2600" dirty="0"/>
                  <a:t>If government </a:t>
                </a:r>
                <a:r>
                  <a:rPr lang="en-US" sz="2600" b="1" dirty="0"/>
                  <a:t>does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incur </a:t>
                </a:r>
                <a:r>
                  <a:rPr lang="en-US" sz="2600" dirty="0"/>
                  <a:t>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/>
                  <a:t>, it </a:t>
                </a:r>
                <a:r>
                  <a:rPr lang="en-US" sz="2600" dirty="0" smtClean="0"/>
                  <a:t>might be </a:t>
                </a:r>
                <a:r>
                  <a:rPr lang="en-US" sz="2600" dirty="0"/>
                  <a:t>optimal </a:t>
                </a:r>
                <a:r>
                  <a:rPr lang="en-US" sz="2600" dirty="0" smtClean="0"/>
                  <a:t>not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to intervene when output deviations are small. This is labeled as a-cyclical.</a:t>
                </a:r>
                <a:endParaRPr lang="en-US" sz="2600" dirty="0"/>
              </a:p>
              <a:p>
                <a:pPr marL="514350" indent="-514350" algn="just">
                  <a:buAutoNum type="arabicPeriod"/>
                </a:pPr>
                <a:endParaRPr lang="en-US" sz="1100" dirty="0" smtClean="0"/>
              </a:p>
              <a:p>
                <a:pPr marL="514350" indent="-514350" algn="just">
                  <a:buFontTx/>
                  <a:buAutoNum type="arabicPeriod" startAt="2"/>
                </a:pPr>
                <a:r>
                  <a:rPr lang="en-US" sz="2600" dirty="0" smtClean="0"/>
                  <a:t>Using data for 148 countries covering period 1990-2020 and </a:t>
                </a:r>
                <a:r>
                  <a:rPr lang="en-US" sz="2600" dirty="0" err="1" smtClean="0"/>
                  <a:t>subperiods</a:t>
                </a:r>
                <a:r>
                  <a:rPr lang="en-US" sz="2600" dirty="0" smtClean="0"/>
                  <a:t>, countries are classified countries in pro-, counter-, and a-cyclical.</a:t>
                </a:r>
                <a:r>
                  <a:rPr lang="en-US" sz="2600" dirty="0"/>
                  <a:t> </a:t>
                </a:r>
                <a:r>
                  <a:rPr lang="en-US" sz="2600" dirty="0">
                    <a:solidFill>
                      <a:srgbClr val="FF0000"/>
                    </a:solidFill>
                  </a:rPr>
                  <a:t>Very short time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span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2600" dirty="0" smtClean="0"/>
                  <a:t>3.    Analyzes</a:t>
                </a:r>
                <a:r>
                  <a:rPr lang="en-US" sz="2600" dirty="0" smtClean="0"/>
                  <a:t> relationship between cyclicality of spending policy and several outcomes</a:t>
                </a:r>
                <a:endParaRPr lang="en-US" sz="26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  <a:blipFill rotWithShape="0">
                <a:blip r:embed="rId2"/>
                <a:stretch>
                  <a:fillRect l="-930" t="-1623" r="-878" b="-3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6046" b="45580"/>
          <a:stretch/>
        </p:blipFill>
        <p:spPr>
          <a:xfrm>
            <a:off x="550934" y="5529228"/>
            <a:ext cx="6476190" cy="2265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68995"/>
          <a:stretch/>
        </p:blipFill>
        <p:spPr>
          <a:xfrm>
            <a:off x="550934" y="4690613"/>
            <a:ext cx="6476190" cy="838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70254"/>
          <a:stretch/>
        </p:blipFill>
        <p:spPr>
          <a:xfrm>
            <a:off x="550934" y="5755731"/>
            <a:ext cx="6476190" cy="80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comments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600" dirty="0" smtClean="0"/>
                  <a:t>Creates a conceptual framework to rationalize a-cyclicality:</a:t>
                </a:r>
              </a:p>
              <a:p>
                <a:pPr marL="514350" indent="-514350" algn="just">
                  <a:buAutoNum type="arabicPeriod"/>
                </a:pPr>
                <a:endParaRPr lang="en-US" sz="800" dirty="0"/>
              </a:p>
              <a:p>
                <a:pPr algn="just"/>
                <a:r>
                  <a:rPr lang="en-US" sz="2600" dirty="0" smtClean="0"/>
                  <a:t>       - If government </a:t>
                </a:r>
                <a:r>
                  <a:rPr lang="en-US" sz="2600" b="1" dirty="0" smtClean="0"/>
                  <a:t>does not </a:t>
                </a:r>
                <a:r>
                  <a:rPr lang="en-US" sz="2600" dirty="0" smtClean="0"/>
                  <a:t>incur 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 smtClean="0"/>
                  <a:t>, it will be optimal to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intervene to smooth output every time.</a:t>
                </a:r>
              </a:p>
              <a:p>
                <a:pPr algn="just"/>
                <a:r>
                  <a:rPr lang="en-US" sz="2600" dirty="0"/>
                  <a:t>  </a:t>
                </a:r>
                <a:r>
                  <a:rPr lang="en-US" sz="2600" dirty="0" smtClean="0"/>
                  <a:t>     - </a:t>
                </a:r>
                <a:r>
                  <a:rPr lang="en-US" sz="2600" dirty="0"/>
                  <a:t>If government </a:t>
                </a:r>
                <a:r>
                  <a:rPr lang="en-US" sz="2600" b="1" dirty="0"/>
                  <a:t>does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incur </a:t>
                </a:r>
                <a:r>
                  <a:rPr lang="en-US" sz="2600" dirty="0"/>
                  <a:t>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/>
                  <a:t>, it </a:t>
                </a:r>
                <a:r>
                  <a:rPr lang="en-US" sz="2600" dirty="0" smtClean="0"/>
                  <a:t>might be </a:t>
                </a:r>
                <a:r>
                  <a:rPr lang="en-US" sz="2600" dirty="0"/>
                  <a:t>optimal </a:t>
                </a:r>
                <a:r>
                  <a:rPr lang="en-US" sz="2600" dirty="0" smtClean="0"/>
                  <a:t>not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to intervene when output deviations are small. This is labeled as a-cyclical.</a:t>
                </a:r>
                <a:endParaRPr lang="en-US" sz="2600" dirty="0"/>
              </a:p>
              <a:p>
                <a:pPr marL="514350" indent="-514350" algn="just">
                  <a:buAutoNum type="arabicPeriod"/>
                </a:pPr>
                <a:endParaRPr lang="en-US" sz="1100" dirty="0" smtClean="0"/>
              </a:p>
              <a:p>
                <a:pPr marL="514350" indent="-514350" algn="just">
                  <a:buFontTx/>
                  <a:buAutoNum type="arabicPeriod" startAt="2"/>
                </a:pPr>
                <a:r>
                  <a:rPr lang="en-US" sz="2600" dirty="0" smtClean="0"/>
                  <a:t>Using data for 148 countries covering period 1990-2020 and </a:t>
                </a:r>
                <a:r>
                  <a:rPr lang="en-US" sz="2600" dirty="0" err="1" smtClean="0"/>
                  <a:t>subperiods</a:t>
                </a:r>
                <a:r>
                  <a:rPr lang="en-US" sz="2600" dirty="0" smtClean="0"/>
                  <a:t>, countries are classified countries in pro-, counter-, and a-cyclical.</a:t>
                </a:r>
                <a:r>
                  <a:rPr lang="en-US" sz="2600" dirty="0"/>
                  <a:t> </a:t>
                </a:r>
                <a:r>
                  <a:rPr lang="en-US" sz="2600" dirty="0">
                    <a:solidFill>
                      <a:srgbClr val="FF0000"/>
                    </a:solidFill>
                  </a:rPr>
                  <a:t>Very short time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span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2600" dirty="0" smtClean="0"/>
                  <a:t>3.    Analyzes</a:t>
                </a:r>
                <a:r>
                  <a:rPr lang="en-US" sz="2600" dirty="0" smtClean="0"/>
                  <a:t> relationship between cyclicality of spending policy and several outcomes</a:t>
                </a:r>
                <a:endParaRPr lang="en-US" sz="26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  <a:blipFill rotWithShape="0">
                <a:blip r:embed="rId2"/>
                <a:stretch>
                  <a:fillRect l="-930" t="-1623" r="-878" b="-3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6046" b="45580"/>
          <a:stretch/>
        </p:blipFill>
        <p:spPr>
          <a:xfrm>
            <a:off x="550934" y="5529228"/>
            <a:ext cx="6476190" cy="2265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68995"/>
          <a:stretch/>
        </p:blipFill>
        <p:spPr>
          <a:xfrm>
            <a:off x="550934" y="4690613"/>
            <a:ext cx="6476190" cy="838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70254"/>
          <a:stretch/>
        </p:blipFill>
        <p:spPr>
          <a:xfrm>
            <a:off x="550934" y="5755731"/>
            <a:ext cx="6476190" cy="8045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27124" y="5150036"/>
            <a:ext cx="35737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Tons of endogeneity?</a:t>
            </a:r>
            <a:endParaRPr lang="es-AR" sz="2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675" y="5318620"/>
            <a:ext cx="5989740" cy="2106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0" name="Straight Arrow Connector 9"/>
          <p:cNvCxnSpPr>
            <a:stCxn id="3" idx="1"/>
            <a:endCxn id="6" idx="3"/>
          </p:cNvCxnSpPr>
          <p:nvPr/>
        </p:nvCxnSpPr>
        <p:spPr>
          <a:xfrm flipH="1">
            <a:off x="6694415" y="5396258"/>
            <a:ext cx="332709" cy="276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5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comments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600" dirty="0" smtClean="0"/>
                  <a:t>Creates a conceptual framework to rationalize a-cyclicality:</a:t>
                </a:r>
              </a:p>
              <a:p>
                <a:pPr marL="514350" indent="-514350" algn="just">
                  <a:buAutoNum type="arabicPeriod"/>
                </a:pPr>
                <a:endParaRPr lang="en-US" sz="800" dirty="0"/>
              </a:p>
              <a:p>
                <a:pPr algn="just"/>
                <a:r>
                  <a:rPr lang="en-US" sz="2600" dirty="0" smtClean="0"/>
                  <a:t>       - If government </a:t>
                </a:r>
                <a:r>
                  <a:rPr lang="en-US" sz="2600" b="1" dirty="0" smtClean="0"/>
                  <a:t>does not </a:t>
                </a:r>
                <a:r>
                  <a:rPr lang="en-US" sz="2600" dirty="0" smtClean="0"/>
                  <a:t>incur 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 smtClean="0"/>
                  <a:t>, it will be optimal to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intervene to smooth output every time.</a:t>
                </a:r>
              </a:p>
              <a:p>
                <a:pPr algn="just"/>
                <a:r>
                  <a:rPr lang="en-US" sz="2600" dirty="0"/>
                  <a:t>  </a:t>
                </a:r>
                <a:r>
                  <a:rPr lang="en-US" sz="2600" dirty="0" smtClean="0"/>
                  <a:t>     - </a:t>
                </a:r>
                <a:r>
                  <a:rPr lang="en-US" sz="2600" dirty="0"/>
                  <a:t>If government </a:t>
                </a:r>
                <a:r>
                  <a:rPr lang="en-US" sz="2600" b="1" dirty="0"/>
                  <a:t>does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incur </a:t>
                </a:r>
                <a:r>
                  <a:rPr lang="en-US" sz="2600" dirty="0"/>
                  <a:t>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/>
                  <a:t>, it </a:t>
                </a:r>
                <a:r>
                  <a:rPr lang="en-US" sz="2600" dirty="0" smtClean="0"/>
                  <a:t>might be </a:t>
                </a:r>
                <a:r>
                  <a:rPr lang="en-US" sz="2600" dirty="0"/>
                  <a:t>optimal </a:t>
                </a:r>
                <a:r>
                  <a:rPr lang="en-US" sz="2600" dirty="0" smtClean="0"/>
                  <a:t>not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to intervene when output deviations are small. This is labeled as a-cyclical.</a:t>
                </a:r>
                <a:endParaRPr lang="en-US" sz="2600" dirty="0"/>
              </a:p>
              <a:p>
                <a:pPr marL="514350" indent="-514350" algn="just">
                  <a:buAutoNum type="arabicPeriod"/>
                </a:pPr>
                <a:endParaRPr lang="en-US" sz="1100" dirty="0" smtClean="0"/>
              </a:p>
              <a:p>
                <a:pPr marL="514350" indent="-514350" algn="just">
                  <a:buFontTx/>
                  <a:buAutoNum type="arabicPeriod" startAt="2"/>
                </a:pPr>
                <a:r>
                  <a:rPr lang="en-US" sz="2600" dirty="0" smtClean="0"/>
                  <a:t>Using data for 148 countries covering period 1990-2020 and </a:t>
                </a:r>
                <a:r>
                  <a:rPr lang="en-US" sz="2600" dirty="0" err="1" smtClean="0"/>
                  <a:t>subperiods</a:t>
                </a:r>
                <a:r>
                  <a:rPr lang="en-US" sz="2600" dirty="0" smtClean="0"/>
                  <a:t>, countries are classified countries in pro-, counter-, and a-cyclical.</a:t>
                </a:r>
                <a:r>
                  <a:rPr lang="en-US" sz="2600" dirty="0"/>
                  <a:t> </a:t>
                </a:r>
                <a:r>
                  <a:rPr lang="en-US" sz="2600" dirty="0">
                    <a:solidFill>
                      <a:srgbClr val="FF0000"/>
                    </a:solidFill>
                  </a:rPr>
                  <a:t>Very short time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span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2600" dirty="0" smtClean="0"/>
                  <a:t>3.    Analyzes</a:t>
                </a:r>
                <a:r>
                  <a:rPr lang="en-US" sz="2600" dirty="0" smtClean="0"/>
                  <a:t> relationship between cyclicality of spending policy and several outcomes</a:t>
                </a:r>
                <a:endParaRPr lang="en-US" sz="26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  <a:blipFill rotWithShape="0">
                <a:blip r:embed="rId2"/>
                <a:stretch>
                  <a:fillRect l="-930" t="-1623" r="-878" b="-3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6046" b="45580"/>
          <a:stretch/>
        </p:blipFill>
        <p:spPr>
          <a:xfrm>
            <a:off x="550934" y="5529228"/>
            <a:ext cx="6476190" cy="2265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68995"/>
          <a:stretch/>
        </p:blipFill>
        <p:spPr>
          <a:xfrm>
            <a:off x="550934" y="4690613"/>
            <a:ext cx="6476190" cy="838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70254"/>
          <a:stretch/>
        </p:blipFill>
        <p:spPr>
          <a:xfrm>
            <a:off x="550934" y="5755731"/>
            <a:ext cx="6476190" cy="8045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27124" y="5150036"/>
            <a:ext cx="35737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Tons of endogeneity?</a:t>
            </a:r>
            <a:endParaRPr lang="es-AR" sz="2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675" y="5318620"/>
            <a:ext cx="5989740" cy="2106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0" name="Straight Arrow Connector 9"/>
          <p:cNvCxnSpPr>
            <a:stCxn id="3" idx="1"/>
            <a:endCxn id="6" idx="3"/>
          </p:cNvCxnSpPr>
          <p:nvPr/>
        </p:nvCxnSpPr>
        <p:spPr>
          <a:xfrm flipH="1">
            <a:off x="6694415" y="5396258"/>
            <a:ext cx="332709" cy="276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27124" y="5739836"/>
            <a:ext cx="35737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Relevance of analysis</a:t>
            </a:r>
            <a:endParaRPr lang="es-AR" sz="26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6528061" y="5986058"/>
            <a:ext cx="499063" cy="235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Conceptual comments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600" dirty="0" smtClean="0"/>
                  <a:t>Creates a conceptual framework to rationalize a-cyclicality:</a:t>
                </a:r>
              </a:p>
              <a:p>
                <a:pPr marL="514350" indent="-514350" algn="just">
                  <a:buAutoNum type="arabicPeriod"/>
                </a:pPr>
                <a:endParaRPr lang="en-US" sz="800" dirty="0"/>
              </a:p>
              <a:p>
                <a:pPr algn="just"/>
                <a:r>
                  <a:rPr lang="en-US" sz="2600" dirty="0" smtClean="0"/>
                  <a:t>       - If government </a:t>
                </a:r>
                <a:r>
                  <a:rPr lang="en-US" sz="2600" b="1" dirty="0" smtClean="0"/>
                  <a:t>does not </a:t>
                </a:r>
                <a:r>
                  <a:rPr lang="en-US" sz="2600" dirty="0" smtClean="0"/>
                  <a:t>incur 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 smtClean="0"/>
                  <a:t>, it will be optimal to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intervene to smooth output every time.</a:t>
                </a:r>
              </a:p>
              <a:p>
                <a:pPr algn="just"/>
                <a:r>
                  <a:rPr lang="en-US" sz="2600" dirty="0"/>
                  <a:t>  </a:t>
                </a:r>
                <a:r>
                  <a:rPr lang="en-US" sz="2600" dirty="0" smtClean="0"/>
                  <a:t>     - </a:t>
                </a:r>
                <a:r>
                  <a:rPr lang="en-US" sz="2600" dirty="0"/>
                  <a:t>If government </a:t>
                </a:r>
                <a:r>
                  <a:rPr lang="en-US" sz="2600" b="1" dirty="0"/>
                  <a:t>does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incur </a:t>
                </a:r>
                <a:r>
                  <a:rPr lang="en-US" sz="2600" dirty="0"/>
                  <a:t>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/>
                  <a:t>, it </a:t>
                </a:r>
                <a:r>
                  <a:rPr lang="en-US" sz="2600" dirty="0" smtClean="0"/>
                  <a:t>might be </a:t>
                </a:r>
                <a:r>
                  <a:rPr lang="en-US" sz="2600" dirty="0"/>
                  <a:t>optimal </a:t>
                </a:r>
                <a:r>
                  <a:rPr lang="en-US" sz="2600" dirty="0" smtClean="0"/>
                  <a:t>not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to intervene when output deviations are small. This is labeled as a-cyclical.</a:t>
                </a:r>
                <a:endParaRPr lang="en-US" sz="2600" dirty="0"/>
              </a:p>
              <a:p>
                <a:pPr marL="514350" indent="-514350" algn="just">
                  <a:buAutoNum type="arabicPeriod"/>
                </a:pPr>
                <a:endParaRPr lang="en-US" sz="1100" dirty="0" smtClean="0"/>
              </a:p>
              <a:p>
                <a:pPr marL="514350" indent="-514350" algn="just">
                  <a:buFontTx/>
                  <a:buAutoNum type="arabicPeriod" startAt="2"/>
                </a:pPr>
                <a:r>
                  <a:rPr lang="en-US" sz="2600" dirty="0" smtClean="0"/>
                  <a:t>Using data for 148 countries covering period 1990-2020 and </a:t>
                </a:r>
                <a:r>
                  <a:rPr lang="en-US" sz="2600" dirty="0" err="1" smtClean="0"/>
                  <a:t>subperiods</a:t>
                </a:r>
                <a:r>
                  <a:rPr lang="en-US" sz="2600" dirty="0" smtClean="0"/>
                  <a:t>, countries are classified countries in pro-, counter-, and a-cyclical.</a:t>
                </a:r>
                <a:r>
                  <a:rPr lang="en-US" sz="2600" dirty="0"/>
                  <a:t> </a:t>
                </a:r>
                <a:endParaRPr lang="en-US" sz="2600" dirty="0" smtClean="0">
                  <a:solidFill>
                    <a:srgbClr val="FF0000"/>
                  </a:solidFill>
                </a:endParaRP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2600" dirty="0" smtClean="0"/>
                  <a:t>3.    Analyzes</a:t>
                </a:r>
                <a:r>
                  <a:rPr lang="en-US" sz="2600" dirty="0" smtClean="0"/>
                  <a:t> relationship between cyclicality of spending policy and several outcomes</a:t>
                </a:r>
                <a:endParaRPr lang="en-US" sz="26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875059"/>
                <a:ext cx="11796550" cy="3754874"/>
              </a:xfrm>
              <a:prstGeom prst="rect">
                <a:avLst/>
              </a:prstGeom>
              <a:blipFill rotWithShape="0">
                <a:blip r:embed="rId2"/>
                <a:stretch>
                  <a:fillRect l="-930" t="-1623" r="-878" b="-3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6046" b="45580"/>
          <a:stretch/>
        </p:blipFill>
        <p:spPr>
          <a:xfrm>
            <a:off x="550934" y="5529228"/>
            <a:ext cx="6476190" cy="2265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68995"/>
          <a:stretch/>
        </p:blipFill>
        <p:spPr>
          <a:xfrm>
            <a:off x="550934" y="4690613"/>
            <a:ext cx="6476190" cy="838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70254"/>
          <a:stretch/>
        </p:blipFill>
        <p:spPr>
          <a:xfrm>
            <a:off x="550934" y="5755731"/>
            <a:ext cx="6476190" cy="8045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236849" y="5196203"/>
            <a:ext cx="35737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Some model to help rationalize implications?</a:t>
            </a:r>
            <a:endParaRPr lang="es-AR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Conceptual comments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2614" y="875059"/>
                <a:ext cx="11796550" cy="43858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600" dirty="0" smtClean="0"/>
                  <a:t>Creates a conceptual framework to rationalize a-cyclicality:</a:t>
                </a:r>
              </a:p>
              <a:p>
                <a:pPr marL="514350" indent="-514350" algn="just">
                  <a:buAutoNum type="arabicPeriod"/>
                </a:pPr>
                <a:endParaRPr lang="en-US" sz="800" dirty="0"/>
              </a:p>
              <a:p>
                <a:pPr algn="just"/>
                <a:r>
                  <a:rPr lang="en-US" sz="2600" dirty="0" smtClean="0"/>
                  <a:t>       - If government </a:t>
                </a:r>
                <a:r>
                  <a:rPr lang="en-US" sz="2600" b="1" dirty="0" smtClean="0"/>
                  <a:t>does not </a:t>
                </a:r>
                <a:r>
                  <a:rPr lang="en-US" sz="2600" dirty="0" smtClean="0"/>
                  <a:t>incur 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 smtClean="0"/>
                  <a:t>, it will be optimal to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intervene to smooth output every time.</a:t>
                </a:r>
              </a:p>
              <a:p>
                <a:pPr algn="just"/>
                <a:r>
                  <a:rPr lang="en-US" sz="2600" dirty="0"/>
                  <a:t>  </a:t>
                </a:r>
                <a:r>
                  <a:rPr lang="en-US" sz="2600" dirty="0" smtClean="0"/>
                  <a:t>     - </a:t>
                </a:r>
                <a:r>
                  <a:rPr lang="en-US" sz="2600" dirty="0"/>
                  <a:t>If government </a:t>
                </a:r>
                <a:r>
                  <a:rPr lang="en-US" sz="2600" b="1" dirty="0"/>
                  <a:t>does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incur </a:t>
                </a:r>
                <a:r>
                  <a:rPr lang="en-US" sz="2600" dirty="0"/>
                  <a:t>in cost from deviating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sz="2600" dirty="0"/>
                  <a:t>, it </a:t>
                </a:r>
                <a:r>
                  <a:rPr lang="en-US" sz="2600" dirty="0" smtClean="0"/>
                  <a:t>might be </a:t>
                </a:r>
                <a:r>
                  <a:rPr lang="en-US" sz="2600" dirty="0"/>
                  <a:t>optimal </a:t>
                </a:r>
                <a:r>
                  <a:rPr lang="en-US" sz="2600" dirty="0" smtClean="0"/>
                  <a:t>not</a:t>
                </a:r>
              </a:p>
              <a:p>
                <a:pPr algn="just"/>
                <a:r>
                  <a:rPr lang="en-US" sz="2600" dirty="0"/>
                  <a:t> </a:t>
                </a:r>
                <a:r>
                  <a:rPr lang="en-US" sz="2600" dirty="0" smtClean="0"/>
                  <a:t>      to intervene when output deviations are small. This is labeled as a-cyclical.</a:t>
                </a:r>
                <a:endParaRPr lang="en-US" sz="2600" dirty="0"/>
              </a:p>
              <a:p>
                <a:pPr marL="514350" indent="-514350" algn="just">
                  <a:buAutoNum type="arabicPeriod"/>
                </a:pPr>
                <a:endParaRPr lang="en-US" sz="1100" dirty="0" smtClean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rgbClr val="FF0000"/>
                    </a:solidFill>
                  </a:rPr>
                  <a:t>How well does this framework help rationalize procyclicality…objective function</a:t>
                </a: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rgbClr val="FF0000"/>
                    </a:solidFill>
                  </a:rPr>
                  <a:t>How well does it help </a:t>
                </a:r>
                <a:r>
                  <a:rPr lang="en-US" sz="2600" dirty="0">
                    <a:solidFill>
                      <a:srgbClr val="FF0000"/>
                    </a:solidFill>
                  </a:rPr>
                  <a:t>rationalize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automatic stabilizers…cost of intervention</a:t>
                </a: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rgbClr val="FF0000"/>
                    </a:solidFill>
                  </a:rPr>
                  <a:t>Mismatch between framework and empirics:</a:t>
                </a:r>
              </a:p>
              <a:p>
                <a:pPr algn="just"/>
                <a:r>
                  <a:rPr lang="en-US" sz="2600" dirty="0">
                    <a:solidFill>
                      <a:srgbClr val="FF0000"/>
                    </a:solidFill>
                  </a:rPr>
                  <a:t> 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    A-cyclicality versus no short-term spending intervention… </a:t>
                </a:r>
              </a:p>
              <a:p>
                <a:pPr algn="just"/>
                <a:r>
                  <a:rPr lang="en-US" sz="2600" dirty="0" smtClean="0">
                    <a:solidFill>
                      <a:srgbClr val="FF0000"/>
                    </a:solidFill>
                  </a:rPr>
                  <a:t>      …from our recent JIMF paper on social indicators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875059"/>
                <a:ext cx="11796550" cy="4385816"/>
              </a:xfrm>
              <a:prstGeom prst="rect">
                <a:avLst/>
              </a:prstGeom>
              <a:blipFill rotWithShape="0">
                <a:blip r:embed="rId2"/>
                <a:stretch>
                  <a:fillRect l="-930" t="-1391" b="-26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61" y="5321555"/>
            <a:ext cx="1504762" cy="4666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56" y="5949504"/>
            <a:ext cx="4923809" cy="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0515" y="259343"/>
            <a:ext cx="11658600" cy="5310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Comments to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“Does countercyclical fiscal policy pay? 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The relevance of fiscal </a:t>
            </a:r>
            <a:r>
              <a:rPr lang="en-US" sz="3800" b="1" dirty="0" err="1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acyclicality</a:t>
            </a:r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”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Authors: Rodrigo Fuentes and </a:t>
            </a:r>
            <a:r>
              <a:rPr lang="en-US" sz="3800" b="1" dirty="0" err="1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Raimundo</a:t>
            </a:r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 Soto</a:t>
            </a:r>
          </a:p>
          <a:p>
            <a:endParaRPr lang="en-US" sz="3800" b="1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endParaRPr lang="en-US" sz="3800" b="1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endParaRPr lang="en-US" sz="3800" b="1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US" sz="3800" b="1" dirty="0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Comments: Guillermo </a:t>
            </a:r>
            <a:r>
              <a:rPr lang="en-US" sz="3800" b="1" dirty="0" err="1" smtClean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Vuletin</a:t>
            </a:r>
            <a:endParaRPr lang="en-US" sz="3800" b="1" dirty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26" name="Picture 2" descr="http://siteresources.worldbank.org/NEWS/Images/WB-LAC-WBG-horizontal-RGB-w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008" y="5886350"/>
            <a:ext cx="2801107" cy="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0888649" y="3940231"/>
            <a:ext cx="174625" cy="12191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23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179655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Large macroeconomic literature studying how short-term fluctuations in public spending (and taxes) could help stabilize output, increasing people’s welfare.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algn="just"/>
            <a:r>
              <a:rPr lang="en-US" sz="2600" dirty="0"/>
              <a:t> </a:t>
            </a:r>
            <a:r>
              <a:rPr lang="en-US" sz="2600" dirty="0" smtClean="0"/>
              <a:t>     </a:t>
            </a:r>
            <a:r>
              <a:rPr lang="en-US" sz="2600" dirty="0" smtClean="0"/>
              <a:t>Evaluate the second order impact on growth (via reduction in output volatility).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sz="2600" dirty="0" smtClean="0"/>
              <a:t>      No causal relation with debt sustainability (more to come later)</a:t>
            </a:r>
            <a:r>
              <a:rPr lang="en-US" sz="2600" dirty="0"/>
              <a:t>.</a:t>
            </a:r>
            <a:endParaRPr lang="en-US" sz="2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How to operationalize the fiscal policy cyclicality stance?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sz="2600" dirty="0" smtClean="0"/>
              <a:t>      1. Calculate the cyclical component of variables of interest (e.g., G and GDP):</a:t>
            </a:r>
          </a:p>
          <a:p>
            <a:pPr algn="just"/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endParaRPr lang="en-US" sz="14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      2. Estimate relationship between cycle of G and cycle of GDP.</a:t>
            </a:r>
            <a:endParaRPr lang="en-US" sz="2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046960" y="6857622"/>
            <a:ext cx="790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s-A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360" y="4167057"/>
            <a:ext cx="3230526" cy="188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2049386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Example, looking at “big G” in two usual suspects: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2800" dirty="0" smtClean="0"/>
              <a:t>	         </a:t>
            </a:r>
            <a:r>
              <a:rPr lang="en-US" sz="2600" dirty="0" smtClean="0"/>
              <a:t>Sweden                                                                                   Argentina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204938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Example, looking at “big G” in two usual suspects: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2800" dirty="0" smtClean="0"/>
              <a:t>	         </a:t>
            </a:r>
            <a:r>
              <a:rPr lang="en-US" sz="2600" dirty="0" smtClean="0"/>
              <a:t>Sweden                                                                                   Argentina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/>
              <a:t>negative correlation (</a:t>
            </a:r>
            <a:r>
              <a:rPr lang="en-US" sz="2600" dirty="0" smtClean="0">
                <a:solidFill>
                  <a:srgbClr val="00B050"/>
                </a:solidFill>
              </a:rPr>
              <a:t>counter-cyclical</a:t>
            </a:r>
            <a:r>
              <a:rPr lang="en-US" sz="2600" dirty="0" smtClean="0"/>
              <a:t>)</a:t>
            </a: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1" y="1909283"/>
            <a:ext cx="400008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4237437" y="1633233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8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204938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Example, looking at “big G” in two usual suspects: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2800" dirty="0" smtClean="0"/>
              <a:t>	         </a:t>
            </a:r>
            <a:r>
              <a:rPr lang="en-US" sz="2600" dirty="0" smtClean="0"/>
              <a:t>Sweden                                                                                   Argentina</a:t>
            </a:r>
            <a:endParaRPr lang="en-US" sz="2600" dirty="0"/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/>
              <a:t>negative correlation (</a:t>
            </a:r>
            <a:r>
              <a:rPr lang="en-US" sz="2600" dirty="0" smtClean="0">
                <a:solidFill>
                  <a:srgbClr val="00B050"/>
                </a:solidFill>
              </a:rPr>
              <a:t>counter-cyclical</a:t>
            </a:r>
            <a:r>
              <a:rPr lang="en-US" sz="2600" dirty="0" smtClean="0"/>
              <a:t>)                                positive </a:t>
            </a:r>
            <a:r>
              <a:rPr lang="en-US" sz="2600" dirty="0"/>
              <a:t>correlation </a:t>
            </a:r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FF0000"/>
                </a:solidFill>
              </a:rPr>
              <a:t>pro-cyclical</a:t>
            </a:r>
            <a:r>
              <a:rPr lang="en-US" sz="2600" dirty="0" smtClean="0"/>
              <a:t>)</a:t>
            </a: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1" y="1909283"/>
            <a:ext cx="400008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61" y="1852487"/>
            <a:ext cx="401645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4237437" y="1633233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9" t="22013" r="4769" b="32870"/>
          <a:stretch/>
        </p:blipFill>
        <p:spPr bwMode="auto">
          <a:xfrm>
            <a:off x="10971605" y="1682599"/>
            <a:ext cx="649015" cy="64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2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204938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Example, looking at “big G” in two usual suspects: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2800" dirty="0" smtClean="0"/>
              <a:t>	         </a:t>
            </a:r>
            <a:r>
              <a:rPr lang="en-US" sz="2600" dirty="0" smtClean="0"/>
              <a:t>Sweden                                                                                   Argentina</a:t>
            </a:r>
            <a:endParaRPr lang="en-US" sz="2600" dirty="0"/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/>
              <a:t>negative correlation (</a:t>
            </a:r>
            <a:r>
              <a:rPr lang="en-US" sz="2600" dirty="0" smtClean="0">
                <a:solidFill>
                  <a:srgbClr val="00B050"/>
                </a:solidFill>
              </a:rPr>
              <a:t>counter-cyclical</a:t>
            </a:r>
            <a:r>
              <a:rPr lang="en-US" sz="2600" dirty="0" smtClean="0"/>
              <a:t>)                                positive </a:t>
            </a:r>
            <a:r>
              <a:rPr lang="en-US" sz="2600" dirty="0"/>
              <a:t>correlation </a:t>
            </a:r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FF0000"/>
                </a:solidFill>
              </a:rPr>
              <a:t>pro-cyclical</a:t>
            </a:r>
            <a:r>
              <a:rPr lang="en-US" sz="2600" dirty="0" smtClean="0"/>
              <a:t>)</a:t>
            </a: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1" y="1909283"/>
            <a:ext cx="400008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61" y="1852487"/>
            <a:ext cx="401645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4237437" y="1633233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9" t="22013" r="4769" b="32870"/>
          <a:stretch/>
        </p:blipFill>
        <p:spPr bwMode="auto">
          <a:xfrm>
            <a:off x="10971605" y="1682599"/>
            <a:ext cx="649015" cy="64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56626" y="3280883"/>
            <a:ext cx="18623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600" b="1" dirty="0">
                <a:solidFill>
                  <a:srgbClr val="FF9900"/>
                </a:solidFill>
              </a:rPr>
              <a:t>a</a:t>
            </a:r>
            <a:r>
              <a:rPr lang="es-AR" sz="2600" b="1" dirty="0" smtClean="0">
                <a:solidFill>
                  <a:srgbClr val="FF9900"/>
                </a:solidFill>
              </a:rPr>
              <a:t>-</a:t>
            </a:r>
            <a:r>
              <a:rPr lang="es-AR" sz="2600" b="1" dirty="0" err="1" smtClean="0">
                <a:solidFill>
                  <a:srgbClr val="FF9900"/>
                </a:solidFill>
              </a:rPr>
              <a:t>cyclicality</a:t>
            </a: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2328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3798"/>
            <a:ext cx="11939163" cy="48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s-AR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614" y="875059"/>
            <a:ext cx="1204938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Example, looking at “big G” in two usual suspects: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2800" dirty="0" smtClean="0"/>
              <a:t>	         </a:t>
            </a:r>
            <a:r>
              <a:rPr lang="en-US" sz="2600" dirty="0" smtClean="0"/>
              <a:t>Sweden                                                                                   Argentina</a:t>
            </a:r>
            <a:endParaRPr lang="en-US" sz="2600" dirty="0"/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/>
              <a:t>negative correlation (</a:t>
            </a:r>
            <a:r>
              <a:rPr lang="en-US" sz="2600" dirty="0" smtClean="0">
                <a:solidFill>
                  <a:srgbClr val="00B050"/>
                </a:solidFill>
              </a:rPr>
              <a:t>counter-cyclical</a:t>
            </a:r>
            <a:r>
              <a:rPr lang="en-US" sz="2600" dirty="0" smtClean="0"/>
              <a:t>)                                positive </a:t>
            </a:r>
            <a:r>
              <a:rPr lang="en-US" sz="2600" dirty="0"/>
              <a:t>correlation </a:t>
            </a:r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FF0000"/>
                </a:solidFill>
              </a:rPr>
              <a:t>pro-cyclical</a:t>
            </a:r>
            <a:r>
              <a:rPr lang="en-US" sz="2600" dirty="0" smtClean="0"/>
              <a:t>)</a:t>
            </a: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1" y="1909283"/>
            <a:ext cx="400008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61" y="1852487"/>
            <a:ext cx="401645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4237437" y="1633233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9" t="22013" r="4769" b="32870"/>
          <a:stretch/>
        </p:blipFill>
        <p:spPr bwMode="auto">
          <a:xfrm>
            <a:off x="10971605" y="1682599"/>
            <a:ext cx="649015" cy="64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3436" y="5222925"/>
            <a:ext cx="54696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600" dirty="0" err="1"/>
              <a:t>What</a:t>
            </a:r>
            <a:r>
              <a:rPr lang="es-AR" sz="2600" dirty="0"/>
              <a:t> </a:t>
            </a:r>
            <a:r>
              <a:rPr lang="es-AR" sz="2600" dirty="0" err="1"/>
              <a:t>does</a:t>
            </a:r>
            <a:r>
              <a:rPr lang="es-AR" sz="2600" dirty="0"/>
              <a:t> </a:t>
            </a:r>
            <a:r>
              <a:rPr lang="es-AR" sz="2600" b="1" dirty="0">
                <a:solidFill>
                  <a:srgbClr val="FF9900"/>
                </a:solidFill>
              </a:rPr>
              <a:t>a-</a:t>
            </a:r>
            <a:r>
              <a:rPr lang="es-AR" sz="2600" b="1" dirty="0" err="1">
                <a:solidFill>
                  <a:srgbClr val="FF9900"/>
                </a:solidFill>
              </a:rPr>
              <a:t>cyclicality</a:t>
            </a:r>
            <a:r>
              <a:rPr lang="es-AR" sz="2600" dirty="0"/>
              <a:t> mean</a:t>
            </a:r>
            <a:r>
              <a:rPr lang="es-AR" sz="2600" dirty="0" smtClean="0"/>
              <a:t>?</a:t>
            </a:r>
          </a:p>
          <a:p>
            <a:r>
              <a:rPr lang="en-US" sz="2600" dirty="0" smtClean="0"/>
              <a:t>No systematic relationship between cycle of G and cycle of GDP</a:t>
            </a:r>
            <a:endParaRPr lang="es-AR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056626" y="3280883"/>
            <a:ext cx="18623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600" b="1" dirty="0">
                <a:solidFill>
                  <a:srgbClr val="FF9900"/>
                </a:solidFill>
              </a:rPr>
              <a:t>a</a:t>
            </a:r>
            <a:r>
              <a:rPr lang="es-AR" sz="2600" b="1" dirty="0" smtClean="0">
                <a:solidFill>
                  <a:srgbClr val="FF9900"/>
                </a:solidFill>
              </a:rPr>
              <a:t>-</a:t>
            </a:r>
            <a:r>
              <a:rPr lang="es-AR" sz="2600" b="1" dirty="0" err="1" smtClean="0">
                <a:solidFill>
                  <a:srgbClr val="FF9900"/>
                </a:solidFill>
              </a:rPr>
              <a:t>cyclicality</a:t>
            </a:r>
            <a:endParaRPr lang="es-AR" sz="2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985889" y="5148359"/>
            <a:ext cx="3086100" cy="1518849"/>
            <a:chOff x="8782050" y="2116735"/>
            <a:chExt cx="3086100" cy="253146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782050" y="4629150"/>
              <a:ext cx="3086100" cy="190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8782050" y="2116735"/>
              <a:ext cx="0" cy="25124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8442267" y="6382401"/>
            <a:ext cx="790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s-AR" dirty="0"/>
          </a:p>
        </p:txBody>
      </p:sp>
      <p:sp>
        <p:nvSpPr>
          <p:cNvPr id="20" name="Freeform 19"/>
          <p:cNvSpPr/>
          <p:nvPr/>
        </p:nvSpPr>
        <p:spPr>
          <a:xfrm>
            <a:off x="5969050" y="5476006"/>
            <a:ext cx="2914650" cy="1016339"/>
          </a:xfrm>
          <a:custGeom>
            <a:avLst/>
            <a:gdLst>
              <a:gd name="connsiteX0" fmla="*/ 0 w 2914650"/>
              <a:gd name="connsiteY0" fmla="*/ 492413 h 1016339"/>
              <a:gd name="connsiteX1" fmla="*/ 809625 w 2914650"/>
              <a:gd name="connsiteY1" fmla="*/ 16163 h 1016339"/>
              <a:gd name="connsiteX2" fmla="*/ 1476375 w 2914650"/>
              <a:gd name="connsiteY2" fmla="*/ 1016288 h 1016339"/>
              <a:gd name="connsiteX3" fmla="*/ 2219325 w 2914650"/>
              <a:gd name="connsiteY3" fmla="*/ 63788 h 1016339"/>
              <a:gd name="connsiteX4" fmla="*/ 2914650 w 2914650"/>
              <a:gd name="connsiteY4" fmla="*/ 701963 h 101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4650" h="1016339">
                <a:moveTo>
                  <a:pt x="0" y="492413"/>
                </a:moveTo>
                <a:cubicBezTo>
                  <a:pt x="281781" y="210631"/>
                  <a:pt x="563562" y="-71150"/>
                  <a:pt x="809625" y="16163"/>
                </a:cubicBezTo>
                <a:cubicBezTo>
                  <a:pt x="1055688" y="103476"/>
                  <a:pt x="1241425" y="1008351"/>
                  <a:pt x="1476375" y="1016288"/>
                </a:cubicBezTo>
                <a:cubicBezTo>
                  <a:pt x="1711325" y="1024226"/>
                  <a:pt x="1979613" y="116175"/>
                  <a:pt x="2219325" y="63788"/>
                </a:cubicBezTo>
                <a:cubicBezTo>
                  <a:pt x="2459037" y="11401"/>
                  <a:pt x="2686843" y="356682"/>
                  <a:pt x="2914650" y="70196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2" name="Straight Connector 21"/>
          <p:cNvCxnSpPr>
            <a:stCxn id="20" idx="0"/>
          </p:cNvCxnSpPr>
          <p:nvPr/>
        </p:nvCxnSpPr>
        <p:spPr>
          <a:xfrm>
            <a:off x="5969050" y="5968419"/>
            <a:ext cx="3102939" cy="15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28603" y="5730075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0</a:t>
            </a:r>
            <a:endParaRPr lang="es-AR" sz="2600" dirty="0"/>
          </a:p>
        </p:txBody>
      </p:sp>
      <p:sp>
        <p:nvSpPr>
          <p:cNvPr id="24" name="Freeform 23"/>
          <p:cNvSpPr/>
          <p:nvPr/>
        </p:nvSpPr>
        <p:spPr>
          <a:xfrm>
            <a:off x="6434946" y="5460249"/>
            <a:ext cx="2914650" cy="1016339"/>
          </a:xfrm>
          <a:custGeom>
            <a:avLst/>
            <a:gdLst>
              <a:gd name="connsiteX0" fmla="*/ 0 w 2914650"/>
              <a:gd name="connsiteY0" fmla="*/ 492413 h 1016339"/>
              <a:gd name="connsiteX1" fmla="*/ 809625 w 2914650"/>
              <a:gd name="connsiteY1" fmla="*/ 16163 h 1016339"/>
              <a:gd name="connsiteX2" fmla="*/ 1476375 w 2914650"/>
              <a:gd name="connsiteY2" fmla="*/ 1016288 h 1016339"/>
              <a:gd name="connsiteX3" fmla="*/ 2219325 w 2914650"/>
              <a:gd name="connsiteY3" fmla="*/ 63788 h 1016339"/>
              <a:gd name="connsiteX4" fmla="*/ 2914650 w 2914650"/>
              <a:gd name="connsiteY4" fmla="*/ 701963 h 101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4650" h="1016339">
                <a:moveTo>
                  <a:pt x="0" y="492413"/>
                </a:moveTo>
                <a:cubicBezTo>
                  <a:pt x="281781" y="210631"/>
                  <a:pt x="563562" y="-71150"/>
                  <a:pt x="809625" y="16163"/>
                </a:cubicBezTo>
                <a:cubicBezTo>
                  <a:pt x="1055688" y="103476"/>
                  <a:pt x="1241425" y="1008351"/>
                  <a:pt x="1476375" y="1016288"/>
                </a:cubicBezTo>
                <a:cubicBezTo>
                  <a:pt x="1711325" y="1024226"/>
                  <a:pt x="1979613" y="116175"/>
                  <a:pt x="2219325" y="63788"/>
                </a:cubicBezTo>
                <a:cubicBezTo>
                  <a:pt x="2459037" y="11401"/>
                  <a:pt x="2686843" y="356682"/>
                  <a:pt x="2914650" y="7019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Rectangle 24"/>
          <p:cNvSpPr/>
          <p:nvPr/>
        </p:nvSpPr>
        <p:spPr>
          <a:xfrm>
            <a:off x="9071989" y="5310231"/>
            <a:ext cx="424349" cy="118211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TextBox 12"/>
          <p:cNvSpPr txBox="1"/>
          <p:nvPr/>
        </p:nvSpPr>
        <p:spPr>
          <a:xfrm>
            <a:off x="9232843" y="5500089"/>
            <a:ext cx="151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Cycle of G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60278" y="5878530"/>
            <a:ext cx="151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Cycle of GDP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1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Box 8"/>
          <p:cNvSpPr txBox="1">
            <a:spLocks noChangeArrowheads="1"/>
          </p:cNvSpPr>
          <p:nvPr/>
        </p:nvSpPr>
        <p:spPr bwMode="auto">
          <a:xfrm>
            <a:off x="8603609" y="2179159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s-AR" altLang="es-AR" sz="1800" b="0"/>
          </a:p>
        </p:txBody>
      </p:sp>
      <p:sp>
        <p:nvSpPr>
          <p:cNvPr id="10" name="Rectangle 9"/>
          <p:cNvSpPr/>
          <p:nvPr/>
        </p:nvSpPr>
        <p:spPr>
          <a:xfrm>
            <a:off x="0" y="-4605"/>
            <a:ext cx="12192000" cy="81898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" y="0"/>
            <a:ext cx="12192000" cy="691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endParaRPr lang="en-US" sz="3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557218"/>
            <a:ext cx="12192000" cy="3007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35175" y="6559271"/>
            <a:ext cx="11990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AR" altLang="es-AR" sz="1400" b="0" dirty="0" err="1" smtClean="0"/>
              <a:t>Update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 smtClean="0"/>
              <a:t>from</a:t>
            </a:r>
            <a:r>
              <a:rPr lang="es-AR" altLang="es-AR" sz="1400" b="0" dirty="0" smtClean="0"/>
              <a:t> </a:t>
            </a:r>
            <a:r>
              <a:rPr lang="es-AR" altLang="es-AR" sz="1400" b="0" dirty="0" err="1"/>
              <a:t>Frankel</a:t>
            </a:r>
            <a:r>
              <a:rPr lang="es-AR" altLang="es-AR" sz="1400" b="0" dirty="0"/>
              <a:t>, </a:t>
            </a:r>
            <a:r>
              <a:rPr lang="en-US" altLang="es-AR" sz="1400" b="0" dirty="0"/>
              <a:t>Vegh and Vuletin, (2013), “On graduation from fiscal procyclicality,” JDE</a:t>
            </a:r>
            <a:endParaRPr lang="es-AR" altLang="es-AR" sz="1400" b="0" i="1" dirty="0"/>
          </a:p>
        </p:txBody>
      </p:sp>
      <p:sp>
        <p:nvSpPr>
          <p:cNvPr id="29" name="Rectangle 28"/>
          <p:cNvSpPr/>
          <p:nvPr/>
        </p:nvSpPr>
        <p:spPr>
          <a:xfrm>
            <a:off x="4437364" y="5517450"/>
            <a:ext cx="2839175" cy="8149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Rectangle 30"/>
          <p:cNvSpPr/>
          <p:nvPr/>
        </p:nvSpPr>
        <p:spPr>
          <a:xfrm>
            <a:off x="142614" y="875059"/>
            <a:ext cx="117965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/>
              <a:t>Main findings. </a:t>
            </a:r>
            <a:r>
              <a:rPr lang="en-US" sz="2600" dirty="0" smtClean="0"/>
              <a:t>Strong empirical regularity. Example using G for period 1960-1999</a:t>
            </a:r>
            <a:endParaRPr lang="en-US" sz="2600" dirty="0" smtClean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17" y="1592296"/>
            <a:ext cx="6500000" cy="47142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/>
          <a:srcRect l="63181" t="87491" r="1773" b="3491"/>
          <a:stretch/>
        </p:blipFill>
        <p:spPr>
          <a:xfrm>
            <a:off x="1690852" y="5561034"/>
            <a:ext cx="2705746" cy="50494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4605145" y="5520549"/>
            <a:ext cx="2390274" cy="81012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TextBox 34"/>
          <p:cNvSpPr txBox="1"/>
          <p:nvPr/>
        </p:nvSpPr>
        <p:spPr>
          <a:xfrm>
            <a:off x="4188051" y="5561034"/>
            <a:ext cx="2574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</a:rPr>
              <a:t>→ </a:t>
            </a:r>
            <a:r>
              <a:rPr lang="en-US" sz="1500" b="1" dirty="0" smtClean="0">
                <a:solidFill>
                  <a:srgbClr val="008000"/>
                </a:solidFill>
                <a:latin typeface="Arial" panose="020B0604020202020204" pitchFamily="34" charset="0"/>
              </a:rPr>
              <a:t>counter-cyclical</a:t>
            </a:r>
            <a:endParaRPr lang="en-US" sz="15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</a:rPr>
              <a:t>→ pro-cyclical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7411552" y="3959633"/>
            <a:ext cx="228600" cy="1744662"/>
          </a:xfrm>
          <a:prstGeom prst="rightBrac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716352" y="4620034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>
                <a:solidFill>
                  <a:srgbClr val="008000"/>
                </a:solidFill>
              </a:rPr>
              <a:t>Counter-cyclical</a:t>
            </a:r>
            <a:endParaRPr lang="es-AR" altLang="es-AR" sz="1600" dirty="0">
              <a:solidFill>
                <a:srgbClr val="008000"/>
              </a:solidFill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7411552" y="1967881"/>
            <a:ext cx="228600" cy="182245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0" name="TextBox 8"/>
          <p:cNvSpPr txBox="1">
            <a:spLocks noChangeArrowheads="1"/>
          </p:cNvSpPr>
          <p:nvPr/>
        </p:nvSpPr>
        <p:spPr bwMode="auto">
          <a:xfrm>
            <a:off x="7640152" y="2709245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399CD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s-AR" sz="1600" dirty="0" smtClean="0">
                <a:solidFill>
                  <a:srgbClr val="FF0000"/>
                </a:solidFill>
              </a:rPr>
              <a:t> Pro-cyclical</a:t>
            </a:r>
            <a:endParaRPr lang="es-AR" altLang="es-AR" sz="1600" dirty="0">
              <a:solidFill>
                <a:srgbClr val="FF0000"/>
              </a:solidFill>
            </a:endParaRPr>
          </a:p>
        </p:txBody>
      </p:sp>
      <p:pic>
        <p:nvPicPr>
          <p:cNvPr id="41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9" t="22013" r="4769" b="32870"/>
          <a:stretch/>
        </p:blipFill>
        <p:spPr bwMode="auto">
          <a:xfrm>
            <a:off x="9521171" y="2566578"/>
            <a:ext cx="649015" cy="64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Set of 3 smiley icons. Sad, neutral, smiled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2013" r="66665" b="32870"/>
          <a:stretch/>
        </p:blipFill>
        <p:spPr bwMode="auto">
          <a:xfrm>
            <a:off x="9551632" y="4472342"/>
            <a:ext cx="618554" cy="63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28705</TotalTime>
  <Words>1144</Words>
  <Application>Microsoft Office PowerPoint</Application>
  <PresentationFormat>Widescreen</PresentationFormat>
  <Paragraphs>268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gvuletin</dc:creator>
  <cp:lastModifiedBy>gvuletin</cp:lastModifiedBy>
  <cp:revision>350</cp:revision>
  <cp:lastPrinted>2021-02-21T00:56:34Z</cp:lastPrinted>
  <dcterms:created xsi:type="dcterms:W3CDTF">2018-10-29T11:36:10Z</dcterms:created>
  <dcterms:modified xsi:type="dcterms:W3CDTF">2022-10-05T12:53:49Z</dcterms:modified>
</cp:coreProperties>
</file>