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47"/>
  </p:notesMasterIdLst>
  <p:handoutMasterIdLst>
    <p:handoutMasterId r:id="rId48"/>
  </p:handoutMasterIdLst>
  <p:sldIdLst>
    <p:sldId id="257" r:id="rId5"/>
    <p:sldId id="258" r:id="rId6"/>
    <p:sldId id="262" r:id="rId7"/>
    <p:sldId id="263" r:id="rId8"/>
    <p:sldId id="279" r:id="rId9"/>
    <p:sldId id="280" r:id="rId10"/>
    <p:sldId id="281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82" r:id="rId26"/>
    <p:sldId id="283" r:id="rId27"/>
    <p:sldId id="301" r:id="rId28"/>
    <p:sldId id="299" r:id="rId29"/>
    <p:sldId id="300" r:id="rId30"/>
    <p:sldId id="295" r:id="rId31"/>
    <p:sldId id="296" r:id="rId32"/>
    <p:sldId id="302" r:id="rId33"/>
    <p:sldId id="303" r:id="rId34"/>
    <p:sldId id="304" r:id="rId35"/>
    <p:sldId id="305" r:id="rId36"/>
    <p:sldId id="306" r:id="rId37"/>
    <p:sldId id="307" r:id="rId38"/>
    <p:sldId id="284" r:id="rId39"/>
    <p:sldId id="285" r:id="rId40"/>
    <p:sldId id="286" r:id="rId41"/>
    <p:sldId id="308" r:id="rId42"/>
    <p:sldId id="288" r:id="rId43"/>
    <p:sldId id="289" r:id="rId44"/>
    <p:sldId id="291" r:id="rId45"/>
    <p:sldId id="26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659F78-31AF-4C87-9F10-4CB327514E0B}">
          <p14:sldIdLst/>
        </p14:section>
        <p14:section name="Default Section" id="{BEDA94F1-7E17-48D3-9842-8FC954DCDD97}">
          <p14:sldIdLst>
            <p14:sldId id="257"/>
          </p14:sldIdLst>
        </p14:section>
        <p14:section name="Introduction" id="{CDF2589F-9A52-44CB-9206-F995D566146C}">
          <p14:sldIdLst>
            <p14:sldId id="258"/>
            <p14:sldId id="262"/>
            <p14:sldId id="263"/>
            <p14:sldId id="279"/>
          </p14:sldIdLst>
        </p14:section>
        <p14:section name="Evaluation d'impact et inférence causale" id="{2B10D911-BBB6-47DD-9242-585A931DF94F}">
          <p14:sldIdLst>
            <p14:sldId id="280"/>
            <p14:sldId id="281"/>
            <p14:sldId id="265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</p14:sldIdLst>
        </p14:section>
        <p14:section name="Comment faire une évaluation d'impact" id="{044A0D43-E554-4E11-965F-52BFCB45EFC1}">
          <p14:sldIdLst>
            <p14:sldId id="282"/>
            <p14:sldId id="283"/>
            <p14:sldId id="301"/>
            <p14:sldId id="299"/>
            <p14:sldId id="300"/>
            <p14:sldId id="295"/>
            <p14:sldId id="296"/>
            <p14:sldId id="302"/>
            <p14:sldId id="303"/>
            <p14:sldId id="304"/>
            <p14:sldId id="305"/>
            <p14:sldId id="306"/>
            <p14:sldId id="307"/>
            <p14:sldId id="284"/>
            <p14:sldId id="285"/>
            <p14:sldId id="286"/>
            <p14:sldId id="308"/>
            <p14:sldId id="288"/>
            <p14:sldId id="289"/>
            <p14:sldId id="29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7838412451747"/>
          <c:y val="5.6944964459195231E-2"/>
          <c:w val="0.8401756909721495"/>
          <c:h val="0.713487502135879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301.60000000000002</c:v>
                </c:pt>
                <c:pt idx="1">
                  <c:v>274.39999999999998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48-4EB2-9630-30E66287AF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Contrôle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17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48-4EB2-9630-30E66287AF8C}"/>
              </c:ext>
            </c:extLst>
          </c:dPt>
          <c:xVal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xVal>
          <c:yVal>
            <c:numRef>
              <c:f>Sheet1!$C$2:$C$3</c:f>
              <c:numCache>
                <c:formatCode>General</c:formatCode>
                <c:ptCount val="2"/>
                <c:pt idx="0">
                  <c:v>219.1</c:v>
                </c:pt>
                <c:pt idx="1">
                  <c:v>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48-4EB2-9630-30E66287AF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Sans intervention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48-4EB2-9630-30E66287AF8C}"/>
              </c:ext>
            </c:extLst>
          </c:dPt>
          <c:xVal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xVal>
          <c:yVal>
            <c:numRef>
              <c:f>Sheet1!$D$2:$D$3</c:f>
              <c:numCache>
                <c:formatCode>General</c:formatCode>
                <c:ptCount val="2"/>
                <c:pt idx="0">
                  <c:v>275.39999999999998</c:v>
                </c:pt>
                <c:pt idx="1">
                  <c:v>274.39999999999998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548-4EB2-9630-30E66287A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397247"/>
        <c:axId val="2107394751"/>
      </c:scatterChart>
      <c:valAx>
        <c:axId val="2107397247"/>
        <c:scaling>
          <c:orientation val="minMax"/>
          <c:max val="2016.3"/>
          <c:min val="2013.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@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394751"/>
        <c:crosses val="autoZero"/>
        <c:crossBetween val="midCat"/>
      </c:valAx>
      <c:valAx>
        <c:axId val="210739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397247"/>
        <c:crossesAt val="2013.7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1831883119871196"/>
          <c:y val="0.38458457696183057"/>
          <c:w val="0.17814999668431283"/>
          <c:h val="0.38557477906130339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mail01.tinyletterapp.com/dimeweekly/dime-analytics-weekly-5-22-rt2-applications-open-education-and-inequality-spatial-data-in-r-and-more/11669313-github.com/worldbank/stata?c=fbc87497-1a23-4fc6-8bcd-3ee7b10ecad9" TargetMode="External"/><Relationship Id="rId7" Type="http://schemas.openxmlformats.org/officeDocument/2006/relationships/image" Target="../media/image32.jpg"/><Relationship Id="rId2" Type="http://schemas.openxmlformats.org/officeDocument/2006/relationships/hyperlink" Target="http://mail01.tinyletterapp.com/dimeweekly/dime-analytics-weekly-5-22-rt2-applications-open-education-and-inequality-spatial-data-in-r-and-more/11669309-worldbank.github.io/ietoolkit/?c=fbc87497-1a23-4fc6-8bcd-3ee7b10ecad9" TargetMode="External"/><Relationship Id="rId1" Type="http://schemas.openxmlformats.org/officeDocument/2006/relationships/hyperlink" Target="http://mail01.tinyletterapp.com/dimeweekly/dime-analytics-weekly-5-22-rt2-applications-open-education-and-inequality-spatial-data-in-r-and-more/11669305-github.com/worldbank/dimewiki/wiki?c=fbc87497-1a23-4fc6-8bcd-3ee7b10ecad9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mail01.tinyletterapp.com/dimeweekly/dime-analytics-weekly-5-22-rt2-applications-open-education-and-inequality-spatial-data-in-r-and-more/11669305-github.com/worldbank/dimewiki/wiki?c=fbc87497-1a23-4fc6-8bcd-3ee7b10ecad9" TargetMode="External"/><Relationship Id="rId7" Type="http://schemas.openxmlformats.org/officeDocument/2006/relationships/image" Target="../media/image32.jp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1.png"/><Relationship Id="rId5" Type="http://schemas.openxmlformats.org/officeDocument/2006/relationships/hyperlink" Target="http://mail01.tinyletterapp.com/dimeweekly/dime-analytics-weekly-5-22-rt2-applications-open-education-and-inequality-spatial-data-in-r-and-more/11669313-github.com/worldbank/stata?c=fbc87497-1a23-4fc6-8bcd-3ee7b10ecad9" TargetMode="External"/><Relationship Id="rId4" Type="http://schemas.openxmlformats.org/officeDocument/2006/relationships/hyperlink" Target="http://mail01.tinyletterapp.com/dimeweekly/dime-analytics-weekly-5-22-rt2-applications-open-education-and-inequality-spatial-data-in-r-and-more/11669309-worldbank.github.io/ietoolkit/?c=fbc87497-1a23-4fc6-8bcd-3ee7b10ecad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F0EB7-506F-408B-8236-BDF687B44FE5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FD298C-2C9E-480B-9F86-3B3C73665425}">
      <dgm:prSet phldrT="[Text]" custT="1"/>
      <dgm:spPr/>
      <dgm:t>
        <a:bodyPr/>
        <a:lstStyle/>
        <a:p>
          <a:r>
            <a:rPr lang="en-US" sz="2000" dirty="0" err="1">
              <a:solidFill>
                <a:schemeClr val="accent6">
                  <a:lumMod val="60000"/>
                  <a:lumOff val="40000"/>
                </a:schemeClr>
              </a:solidFill>
              <a:sym typeface="Wingdings" panose="05000000000000000000" pitchFamily="2" charset="2"/>
            </a:rPr>
            <a:t>Contrefactuels</a:t>
          </a:r>
          <a:r>
            <a:rPr lang="en-US" sz="2000" dirty="0">
              <a:solidFill>
                <a:schemeClr val="accent6">
                  <a:lumMod val="60000"/>
                  <a:lumOff val="40000"/>
                </a:schemeClr>
              </a:solidFill>
              <a:sym typeface="Wingdings" panose="05000000000000000000" pitchFamily="2" charset="2"/>
            </a:rPr>
            <a:t> </a:t>
          </a:r>
          <a:r>
            <a:rPr lang="en-US" sz="2000" dirty="0" err="1">
              <a:solidFill>
                <a:schemeClr val="accent6">
                  <a:lumMod val="60000"/>
                  <a:lumOff val="40000"/>
                </a:schemeClr>
              </a:solidFill>
              <a:sym typeface="Wingdings" panose="05000000000000000000" pitchFamily="2" charset="2"/>
            </a:rPr>
            <a:t>contrefaits</a:t>
          </a:r>
          <a:r>
            <a:rPr lang="en-US" sz="2000" dirty="0">
              <a:solidFill>
                <a:schemeClr val="accent6">
                  <a:lumMod val="60000"/>
                  <a:lumOff val="40000"/>
                </a:schemeClr>
              </a:solidFill>
              <a:sym typeface="Wingdings" panose="05000000000000000000" pitchFamily="2" charset="2"/>
            </a:rPr>
            <a:t></a:t>
          </a:r>
          <a:endParaRPr lang="en-US" sz="20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6A2E7617-B8B8-41FA-8D96-49FFA1464EA7}" type="parTrans" cxnId="{EDD35431-29C2-4214-9A99-DD088A891364}">
      <dgm:prSet/>
      <dgm:spPr/>
      <dgm:t>
        <a:bodyPr/>
        <a:lstStyle/>
        <a:p>
          <a:endParaRPr lang="en-US"/>
        </a:p>
      </dgm:t>
    </dgm:pt>
    <dgm:pt modelId="{F3BB416E-0764-4F31-8A84-52CF67A62E5B}" type="sibTrans" cxnId="{EDD35431-29C2-4214-9A99-DD088A891364}">
      <dgm:prSet/>
      <dgm:spPr/>
      <dgm:t>
        <a:bodyPr/>
        <a:lstStyle/>
        <a:p>
          <a:endParaRPr lang="en-US"/>
        </a:p>
      </dgm:t>
    </dgm:pt>
    <dgm:pt modelId="{2F0A3DFB-683A-4BBF-B9DA-1FA97506F66F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Avant – Après</a:t>
          </a:r>
        </a:p>
      </dgm:t>
    </dgm:pt>
    <dgm:pt modelId="{B589DC6E-3054-4561-A5C6-7EF42C21BDC6}" type="parTrans" cxnId="{2C83D58D-F4D1-446C-9DAC-CC4D856819F1}">
      <dgm:prSet/>
      <dgm:spPr/>
      <dgm:t>
        <a:bodyPr/>
        <a:lstStyle/>
        <a:p>
          <a:endParaRPr lang="en-US"/>
        </a:p>
      </dgm:t>
    </dgm:pt>
    <dgm:pt modelId="{808FF106-D533-4692-9000-9893BFFEF4FB}" type="sibTrans" cxnId="{2C83D58D-F4D1-446C-9DAC-CC4D856819F1}">
      <dgm:prSet/>
      <dgm:spPr/>
      <dgm:t>
        <a:bodyPr/>
        <a:lstStyle/>
        <a:p>
          <a:endParaRPr lang="en-US"/>
        </a:p>
      </dgm:t>
    </dgm:pt>
    <dgm:pt modelId="{0F5FED99-0FD8-4D47-B451-FDC5E42719CD}">
      <dgm:prSet phldrT="[Text]" custT="1"/>
      <dgm:spPr/>
      <dgm:t>
        <a:bodyPr/>
        <a:lstStyle/>
        <a:p>
          <a:pPr algn="ctr"/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Impact causal sous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</a:rPr>
            <a:t>certaines</a:t>
          </a:r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</a:rPr>
            <a:t>hypothèses</a:t>
          </a:r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 &amp; avec limitations</a:t>
          </a:r>
        </a:p>
      </dgm:t>
    </dgm:pt>
    <dgm:pt modelId="{0D4A856F-D0EB-4C32-AA87-30787D61D53D}" type="parTrans" cxnId="{9E882F81-2A72-4982-A5F7-EE14A3976B8E}">
      <dgm:prSet/>
      <dgm:spPr/>
      <dgm:t>
        <a:bodyPr/>
        <a:lstStyle/>
        <a:p>
          <a:endParaRPr lang="en-US"/>
        </a:p>
      </dgm:t>
    </dgm:pt>
    <dgm:pt modelId="{19FECB8F-8B0B-4A19-8476-12D5132636E3}" type="sibTrans" cxnId="{9E882F81-2A72-4982-A5F7-EE14A3976B8E}">
      <dgm:prSet/>
      <dgm:spPr/>
      <dgm:t>
        <a:bodyPr/>
        <a:lstStyle/>
        <a:p>
          <a:endParaRPr lang="en-US"/>
        </a:p>
      </dgm:t>
    </dgm:pt>
    <dgm:pt modelId="{4F131E54-B4E9-4EB4-98D7-7D0B831EAB96}">
      <dgm:prSet phldrT="[Text]" custT="1"/>
      <dgm:spPr>
        <a:solidFill>
          <a:srgbClr val="E46C0A">
            <a:alpha val="9098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Double difference</a:t>
          </a:r>
        </a:p>
      </dgm:t>
    </dgm:pt>
    <dgm:pt modelId="{AF9B1108-521D-4406-8B79-5C865826C4AF}" type="parTrans" cxnId="{64DDAA80-F276-4733-81A2-7CB5BA82BC60}">
      <dgm:prSet/>
      <dgm:spPr/>
      <dgm:t>
        <a:bodyPr/>
        <a:lstStyle/>
        <a:p>
          <a:endParaRPr lang="en-US"/>
        </a:p>
      </dgm:t>
    </dgm:pt>
    <dgm:pt modelId="{F4BF7163-2415-46F0-8355-B8895A678542}" type="sibTrans" cxnId="{64DDAA80-F276-4733-81A2-7CB5BA82BC60}">
      <dgm:prSet/>
      <dgm:spPr/>
      <dgm:t>
        <a:bodyPr/>
        <a:lstStyle/>
        <a:p>
          <a:endParaRPr lang="en-US"/>
        </a:p>
      </dgm:t>
    </dgm:pt>
    <dgm:pt modelId="{74577600-C66D-4F8F-BAEB-9D3917ECFACA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Participants – Non-participants</a:t>
          </a:r>
        </a:p>
      </dgm:t>
    </dgm:pt>
    <dgm:pt modelId="{9BC8C34F-DE26-4BA5-8EC7-2BFB5AA34F7F}" type="parTrans" cxnId="{D74F3EE9-2338-4356-89A3-FF0CB87C12D0}">
      <dgm:prSet/>
      <dgm:spPr/>
      <dgm:t>
        <a:bodyPr/>
        <a:lstStyle/>
        <a:p>
          <a:endParaRPr lang="en-US"/>
        </a:p>
      </dgm:t>
    </dgm:pt>
    <dgm:pt modelId="{A2238B89-29E5-43C5-808D-5E7B83C690DA}" type="sibTrans" cxnId="{D74F3EE9-2338-4356-89A3-FF0CB87C12D0}">
      <dgm:prSet/>
      <dgm:spPr/>
      <dgm:t>
        <a:bodyPr/>
        <a:lstStyle/>
        <a:p>
          <a:endParaRPr lang="en-US"/>
        </a:p>
      </dgm:t>
    </dgm:pt>
    <dgm:pt modelId="{2C14B5CB-130A-4C84-A719-6C11AF4F1196}">
      <dgm:prSet phldrT="[Text]" custT="1"/>
      <dgm:spPr>
        <a:solidFill>
          <a:srgbClr val="E46C0A">
            <a:alpha val="9098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000" dirty="0" err="1">
              <a:solidFill>
                <a:schemeClr val="tx2"/>
              </a:solidFill>
            </a:rPr>
            <a:t>Appariement</a:t>
          </a:r>
          <a:r>
            <a:rPr lang="en-US" sz="2000" dirty="0">
              <a:solidFill>
                <a:schemeClr val="tx2"/>
              </a:solidFill>
            </a:rPr>
            <a:t> des coefficients de </a:t>
          </a:r>
          <a:r>
            <a:rPr lang="en-US" sz="2000" dirty="0" err="1">
              <a:solidFill>
                <a:schemeClr val="tx2"/>
              </a:solidFill>
            </a:rPr>
            <a:t>propension</a:t>
          </a:r>
          <a:endParaRPr lang="en-US" sz="2000" dirty="0">
            <a:solidFill>
              <a:schemeClr val="tx2"/>
            </a:solidFill>
          </a:endParaRPr>
        </a:p>
      </dgm:t>
    </dgm:pt>
    <dgm:pt modelId="{187D0303-23B3-48B8-8054-D6AF482BB670}" type="parTrans" cxnId="{2A4578C7-5195-4460-AD8E-16EA89BAB126}">
      <dgm:prSet/>
      <dgm:spPr/>
      <dgm:t>
        <a:bodyPr/>
        <a:lstStyle/>
        <a:p>
          <a:endParaRPr lang="en-US"/>
        </a:p>
      </dgm:t>
    </dgm:pt>
    <dgm:pt modelId="{9BC6D2B8-69A9-42AF-9C61-09FF0A149E44}" type="sibTrans" cxnId="{2A4578C7-5195-4460-AD8E-16EA89BAB126}">
      <dgm:prSet/>
      <dgm:spPr/>
      <dgm:t>
        <a:bodyPr/>
        <a:lstStyle/>
        <a:p>
          <a:endParaRPr lang="en-US"/>
        </a:p>
      </dgm:t>
    </dgm:pt>
    <dgm:pt modelId="{3584DF7E-2705-49F6-B0CC-78B73E0C2062}">
      <dgm:prSet phldrT="[Text]" custT="1"/>
      <dgm:spPr/>
      <dgm:t>
        <a:bodyPr/>
        <a:lstStyle/>
        <a:p>
          <a:pPr algn="ctr"/>
          <a:r>
            <a:rPr lang="en-US" sz="2000" dirty="0">
              <a:solidFill>
                <a:srgbClr val="C00000"/>
              </a:solidFill>
            </a:rPr>
            <a:t>Impact </a:t>
          </a:r>
          <a:r>
            <a:rPr lang="en-US" sz="2000" u="none" dirty="0">
              <a:solidFill>
                <a:srgbClr val="C00000"/>
              </a:solidFill>
            </a:rPr>
            <a:t>causal</a:t>
          </a:r>
        </a:p>
        <a:p>
          <a:pPr algn="ctr"/>
          <a:r>
            <a:rPr lang="en-US" sz="2000" i="1" u="none" dirty="0">
              <a:solidFill>
                <a:srgbClr val="C00000"/>
              </a:solidFill>
            </a:rPr>
            <a:t>(</a:t>
          </a:r>
          <a:r>
            <a:rPr lang="en-US" sz="2000" i="1" u="none" dirty="0" err="1">
              <a:solidFill>
                <a:srgbClr val="C00000"/>
              </a:solidFill>
            </a:rPr>
            <a:t>prochaine</a:t>
          </a:r>
          <a:r>
            <a:rPr lang="en-US" sz="2000" i="1" u="none" dirty="0">
              <a:solidFill>
                <a:srgbClr val="C00000"/>
              </a:solidFill>
            </a:rPr>
            <a:t> session)</a:t>
          </a:r>
        </a:p>
      </dgm:t>
    </dgm:pt>
    <dgm:pt modelId="{E3230C77-BECA-4E7A-848A-3486FF4E5D7F}" type="parTrans" cxnId="{957EB84A-29BC-49E4-A6CD-B487B5412A03}">
      <dgm:prSet/>
      <dgm:spPr/>
      <dgm:t>
        <a:bodyPr/>
        <a:lstStyle/>
        <a:p>
          <a:endParaRPr lang="en-US"/>
        </a:p>
      </dgm:t>
    </dgm:pt>
    <dgm:pt modelId="{EED1A66E-ED12-4E21-824A-0D55043B47EE}" type="sibTrans" cxnId="{957EB84A-29BC-49E4-A6CD-B487B5412A03}">
      <dgm:prSet/>
      <dgm:spPr/>
      <dgm:t>
        <a:bodyPr/>
        <a:lstStyle/>
        <a:p>
          <a:endParaRPr lang="en-US"/>
        </a:p>
      </dgm:t>
    </dgm:pt>
    <dgm:pt modelId="{14681F31-011E-4746-93CE-EA1A78C23C46}">
      <dgm:prSet phldrT="[Text]" custT="1"/>
      <dgm:spPr>
        <a:solidFill>
          <a:srgbClr val="B34807"/>
        </a:solidFill>
      </dgm:spPr>
      <dgm:t>
        <a:bodyPr/>
        <a:lstStyle/>
        <a:p>
          <a:r>
            <a:rPr lang="en-US" sz="2000" dirty="0" err="1">
              <a:solidFill>
                <a:schemeClr val="tx2"/>
              </a:solidFill>
            </a:rPr>
            <a:t>Methodes</a:t>
          </a:r>
          <a:r>
            <a:rPr lang="en-US" sz="2000" dirty="0">
              <a:solidFill>
                <a:schemeClr val="tx2"/>
              </a:solidFill>
            </a:rPr>
            <a:t> </a:t>
          </a:r>
          <a:r>
            <a:rPr lang="en-US" sz="2000" dirty="0" err="1">
              <a:solidFill>
                <a:schemeClr val="tx2"/>
              </a:solidFill>
            </a:rPr>
            <a:t>experimentales</a:t>
          </a:r>
          <a:r>
            <a:rPr lang="en-US" sz="2000" dirty="0">
              <a:solidFill>
                <a:schemeClr val="tx2"/>
              </a:solidFill>
            </a:rPr>
            <a:t> (</a:t>
          </a:r>
          <a:r>
            <a:rPr lang="en-US" sz="2000" dirty="0" err="1">
              <a:solidFill>
                <a:schemeClr val="tx2"/>
              </a:solidFill>
            </a:rPr>
            <a:t>randomisation</a:t>
          </a:r>
          <a:r>
            <a:rPr lang="en-US" sz="2000" dirty="0">
              <a:solidFill>
                <a:schemeClr val="tx2"/>
              </a:solidFill>
            </a:rPr>
            <a:t>)</a:t>
          </a:r>
        </a:p>
      </dgm:t>
    </dgm:pt>
    <dgm:pt modelId="{48D0EE03-FFD2-4DED-BC44-4D34882F2536}" type="parTrans" cxnId="{A7527D68-F18A-4C02-9AAE-CE1EF5BE8276}">
      <dgm:prSet/>
      <dgm:spPr/>
      <dgm:t>
        <a:bodyPr/>
        <a:lstStyle/>
        <a:p>
          <a:endParaRPr lang="en-US"/>
        </a:p>
      </dgm:t>
    </dgm:pt>
    <dgm:pt modelId="{6CEAC078-F0A6-4A81-B695-DA2A7E8C114E}" type="sibTrans" cxnId="{A7527D68-F18A-4C02-9AAE-CE1EF5BE8276}">
      <dgm:prSet/>
      <dgm:spPr/>
      <dgm:t>
        <a:bodyPr/>
        <a:lstStyle/>
        <a:p>
          <a:endParaRPr lang="en-US"/>
        </a:p>
      </dgm:t>
    </dgm:pt>
    <dgm:pt modelId="{99D7E786-1989-BC47-A2B4-0ACB238C45E8}">
      <dgm:prSet phldrT="[Text]" custT="1"/>
      <dgm:spPr>
        <a:solidFill>
          <a:srgbClr val="E46C0A">
            <a:alpha val="9098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000" dirty="0" err="1">
              <a:solidFill>
                <a:schemeClr val="tx2"/>
              </a:solidFill>
            </a:rPr>
            <a:t>Discontinuité</a:t>
          </a:r>
          <a:r>
            <a:rPr lang="en-US" sz="2000" dirty="0">
              <a:solidFill>
                <a:schemeClr val="tx2"/>
              </a:solidFill>
            </a:rPr>
            <a:t> de la regression</a:t>
          </a:r>
        </a:p>
      </dgm:t>
    </dgm:pt>
    <dgm:pt modelId="{ED57B967-176A-4246-89B4-8C20A6960B5C}" type="parTrans" cxnId="{A05ACC6D-8170-164A-A37E-3CECFE4BC770}">
      <dgm:prSet/>
      <dgm:spPr/>
      <dgm:t>
        <a:bodyPr/>
        <a:lstStyle/>
        <a:p>
          <a:endParaRPr lang="en-US"/>
        </a:p>
      </dgm:t>
    </dgm:pt>
    <dgm:pt modelId="{0FE682AC-983D-5B42-92E1-F6EA1C29350A}" type="sibTrans" cxnId="{A05ACC6D-8170-164A-A37E-3CECFE4BC770}">
      <dgm:prSet/>
      <dgm:spPr/>
      <dgm:t>
        <a:bodyPr/>
        <a:lstStyle/>
        <a:p>
          <a:endParaRPr lang="en-US"/>
        </a:p>
      </dgm:t>
    </dgm:pt>
    <dgm:pt modelId="{4AD44D14-66B3-4908-8D1D-3327D04830A8}" type="pres">
      <dgm:prSet presAssocID="{777F0EB7-506F-408B-8236-BDF687B44FE5}" presName="Name0" presStyleCnt="0">
        <dgm:presLayoutVars>
          <dgm:dir/>
          <dgm:animLvl val="lvl"/>
          <dgm:resizeHandles val="exact"/>
        </dgm:presLayoutVars>
      </dgm:prSet>
      <dgm:spPr/>
    </dgm:pt>
    <dgm:pt modelId="{26ECA343-6CF6-4F35-8668-C3A461C649A3}" type="pres">
      <dgm:prSet presAssocID="{12FD298C-2C9E-480B-9F86-3B3C73665425}" presName="linNode" presStyleCnt="0"/>
      <dgm:spPr/>
    </dgm:pt>
    <dgm:pt modelId="{954830F7-3375-4857-A6BE-A72A935A1DFA}" type="pres">
      <dgm:prSet presAssocID="{12FD298C-2C9E-480B-9F86-3B3C73665425}" presName="parTx" presStyleLbl="revTx" presStyleIdx="0" presStyleCnt="3" custScaleX="124437">
        <dgm:presLayoutVars>
          <dgm:chMax val="1"/>
          <dgm:bulletEnabled val="1"/>
        </dgm:presLayoutVars>
      </dgm:prSet>
      <dgm:spPr/>
    </dgm:pt>
    <dgm:pt modelId="{D32CD3BE-4AF7-45A7-8C40-292B0855DF55}" type="pres">
      <dgm:prSet presAssocID="{12FD298C-2C9E-480B-9F86-3B3C73665425}" presName="bracket" presStyleLbl="parChTrans1D1" presStyleIdx="0" presStyleCnt="3"/>
      <dgm:spPr>
        <a:ln>
          <a:solidFill>
            <a:schemeClr val="tx2"/>
          </a:solidFill>
        </a:ln>
      </dgm:spPr>
    </dgm:pt>
    <dgm:pt modelId="{0C6BD722-EC23-4DB6-B6F8-830A096B9605}" type="pres">
      <dgm:prSet presAssocID="{12FD298C-2C9E-480B-9F86-3B3C73665425}" presName="spH" presStyleCnt="0"/>
      <dgm:spPr/>
    </dgm:pt>
    <dgm:pt modelId="{3408E513-4BAA-4FDB-82B4-DA4EE9654557}" type="pres">
      <dgm:prSet presAssocID="{12FD298C-2C9E-480B-9F86-3B3C73665425}" presName="desTx" presStyleLbl="node1" presStyleIdx="0" presStyleCnt="3">
        <dgm:presLayoutVars>
          <dgm:bulletEnabled val="1"/>
        </dgm:presLayoutVars>
      </dgm:prSet>
      <dgm:spPr/>
    </dgm:pt>
    <dgm:pt modelId="{7AE50A11-6217-4D98-B88A-86336A962BC4}" type="pres">
      <dgm:prSet presAssocID="{F3BB416E-0764-4F31-8A84-52CF67A62E5B}" presName="spV" presStyleCnt="0"/>
      <dgm:spPr/>
    </dgm:pt>
    <dgm:pt modelId="{489526BF-0430-4515-8478-097856A37438}" type="pres">
      <dgm:prSet presAssocID="{0F5FED99-0FD8-4D47-B451-FDC5E42719CD}" presName="linNode" presStyleCnt="0"/>
      <dgm:spPr/>
    </dgm:pt>
    <dgm:pt modelId="{187AD1F9-6C3F-4140-9D98-D87B7BA33A58}" type="pres">
      <dgm:prSet presAssocID="{0F5FED99-0FD8-4D47-B451-FDC5E42719CD}" presName="parTx" presStyleLbl="revTx" presStyleIdx="1" presStyleCnt="3" custScaleX="129657">
        <dgm:presLayoutVars>
          <dgm:chMax val="1"/>
          <dgm:bulletEnabled val="1"/>
        </dgm:presLayoutVars>
      </dgm:prSet>
      <dgm:spPr/>
    </dgm:pt>
    <dgm:pt modelId="{EA0466BC-B311-46FD-A76E-D6D4614C95CB}" type="pres">
      <dgm:prSet presAssocID="{0F5FED99-0FD8-4D47-B451-FDC5E42719CD}" presName="bracket" presStyleLbl="parChTrans1D1" presStyleIdx="1" presStyleCnt="3"/>
      <dgm:spPr>
        <a:noFill/>
        <a:ln>
          <a:solidFill>
            <a:srgbClr val="002060"/>
          </a:solidFill>
        </a:ln>
      </dgm:spPr>
    </dgm:pt>
    <dgm:pt modelId="{667DEB21-12C2-4C1F-8901-FAA413DB4433}" type="pres">
      <dgm:prSet presAssocID="{0F5FED99-0FD8-4D47-B451-FDC5E42719CD}" presName="spH" presStyleCnt="0"/>
      <dgm:spPr/>
    </dgm:pt>
    <dgm:pt modelId="{25153479-43DD-451C-86FB-8919DDF41462}" type="pres">
      <dgm:prSet presAssocID="{0F5FED99-0FD8-4D47-B451-FDC5E42719CD}" presName="desTx" presStyleLbl="node1" presStyleIdx="1" presStyleCnt="3">
        <dgm:presLayoutVars>
          <dgm:bulletEnabled val="1"/>
        </dgm:presLayoutVars>
      </dgm:prSet>
      <dgm:spPr/>
    </dgm:pt>
    <dgm:pt modelId="{B9D88888-2682-47A6-B7BD-48752B606774}" type="pres">
      <dgm:prSet presAssocID="{19FECB8F-8B0B-4A19-8476-12D5132636E3}" presName="spV" presStyleCnt="0"/>
      <dgm:spPr/>
    </dgm:pt>
    <dgm:pt modelId="{E06AB677-31EE-4A33-959A-C88C9A56A9C5}" type="pres">
      <dgm:prSet presAssocID="{3584DF7E-2705-49F6-B0CC-78B73E0C2062}" presName="linNode" presStyleCnt="0"/>
      <dgm:spPr/>
    </dgm:pt>
    <dgm:pt modelId="{3F31DFA1-E041-4F27-AB7F-CAF97B908604}" type="pres">
      <dgm:prSet presAssocID="{3584DF7E-2705-49F6-B0CC-78B73E0C2062}" presName="parTx" presStyleLbl="revTx" presStyleIdx="2" presStyleCnt="3" custScaleX="127383">
        <dgm:presLayoutVars>
          <dgm:chMax val="1"/>
          <dgm:bulletEnabled val="1"/>
        </dgm:presLayoutVars>
      </dgm:prSet>
      <dgm:spPr/>
    </dgm:pt>
    <dgm:pt modelId="{70281759-F811-4DD6-ACE8-602F02B8A222}" type="pres">
      <dgm:prSet presAssocID="{3584DF7E-2705-49F6-B0CC-78B73E0C2062}" presName="bracket" presStyleLbl="parChTrans1D1" presStyleIdx="2" presStyleCnt="3"/>
      <dgm:spPr>
        <a:ln>
          <a:solidFill>
            <a:srgbClr val="002060"/>
          </a:solidFill>
        </a:ln>
      </dgm:spPr>
    </dgm:pt>
    <dgm:pt modelId="{77D34F18-D38E-4BF8-9E53-BBFD27629581}" type="pres">
      <dgm:prSet presAssocID="{3584DF7E-2705-49F6-B0CC-78B73E0C2062}" presName="spH" presStyleCnt="0"/>
      <dgm:spPr/>
    </dgm:pt>
    <dgm:pt modelId="{9AD34BFE-59DD-45ED-9F77-EA7CFCCA19E2}" type="pres">
      <dgm:prSet presAssocID="{3584DF7E-2705-49F6-B0CC-78B73E0C2062}" presName="desTx" presStyleLbl="node1" presStyleIdx="2" presStyleCnt="3" custScaleY="103248">
        <dgm:presLayoutVars>
          <dgm:bulletEnabled val="1"/>
        </dgm:presLayoutVars>
      </dgm:prSet>
      <dgm:spPr/>
    </dgm:pt>
  </dgm:ptLst>
  <dgm:cxnLst>
    <dgm:cxn modelId="{B5B48C1A-156D-475A-8592-E2EC79C2036C}" type="presOf" srcId="{12FD298C-2C9E-480B-9F86-3B3C73665425}" destId="{954830F7-3375-4857-A6BE-A72A935A1DFA}" srcOrd="0" destOrd="0" presId="urn:diagrams.loki3.com/BracketList"/>
    <dgm:cxn modelId="{B3C6FF2C-C8E7-418A-BD13-CE0FFEEE23B5}" type="presOf" srcId="{2C14B5CB-130A-4C84-A719-6C11AF4F1196}" destId="{25153479-43DD-451C-86FB-8919DDF41462}" srcOrd="0" destOrd="1" presId="urn:diagrams.loki3.com/BracketList"/>
    <dgm:cxn modelId="{EDD35431-29C2-4214-9A99-DD088A891364}" srcId="{777F0EB7-506F-408B-8236-BDF687B44FE5}" destId="{12FD298C-2C9E-480B-9F86-3B3C73665425}" srcOrd="0" destOrd="0" parTransId="{6A2E7617-B8B8-41FA-8D96-49FFA1464EA7}" sibTransId="{F3BB416E-0764-4F31-8A84-52CF67A62E5B}"/>
    <dgm:cxn modelId="{D665A660-5E11-4A6A-B879-F677BA365F44}" type="presOf" srcId="{4F131E54-B4E9-4EB4-98D7-7D0B831EAB96}" destId="{25153479-43DD-451C-86FB-8919DDF41462}" srcOrd="0" destOrd="0" presId="urn:diagrams.loki3.com/BracketList"/>
    <dgm:cxn modelId="{4B992164-D479-E540-B171-ED34A95B08CE}" type="presOf" srcId="{99D7E786-1989-BC47-A2B4-0ACB238C45E8}" destId="{25153479-43DD-451C-86FB-8919DDF41462}" srcOrd="0" destOrd="2" presId="urn:diagrams.loki3.com/BracketList"/>
    <dgm:cxn modelId="{A7527D68-F18A-4C02-9AAE-CE1EF5BE8276}" srcId="{3584DF7E-2705-49F6-B0CC-78B73E0C2062}" destId="{14681F31-011E-4746-93CE-EA1A78C23C46}" srcOrd="0" destOrd="0" parTransId="{48D0EE03-FFD2-4DED-BC44-4D34882F2536}" sibTransId="{6CEAC078-F0A6-4A81-B695-DA2A7E8C114E}"/>
    <dgm:cxn modelId="{A4B4A44A-8A7C-4739-A83E-C929B2D1FAEF}" type="presOf" srcId="{3584DF7E-2705-49F6-B0CC-78B73E0C2062}" destId="{3F31DFA1-E041-4F27-AB7F-CAF97B908604}" srcOrd="0" destOrd="0" presId="urn:diagrams.loki3.com/BracketList"/>
    <dgm:cxn modelId="{957EB84A-29BC-49E4-A6CD-B487B5412A03}" srcId="{777F0EB7-506F-408B-8236-BDF687B44FE5}" destId="{3584DF7E-2705-49F6-B0CC-78B73E0C2062}" srcOrd="2" destOrd="0" parTransId="{E3230C77-BECA-4E7A-848A-3486FF4E5D7F}" sibTransId="{EED1A66E-ED12-4E21-824A-0D55043B47EE}"/>
    <dgm:cxn modelId="{A05ACC6D-8170-164A-A37E-3CECFE4BC770}" srcId="{0F5FED99-0FD8-4D47-B451-FDC5E42719CD}" destId="{99D7E786-1989-BC47-A2B4-0ACB238C45E8}" srcOrd="2" destOrd="0" parTransId="{ED57B967-176A-4246-89B4-8C20A6960B5C}" sibTransId="{0FE682AC-983D-5B42-92E1-F6EA1C29350A}"/>
    <dgm:cxn modelId="{64B3C24E-E4A5-47AC-9FEA-A905B1ACFBFE}" type="presOf" srcId="{74577600-C66D-4F8F-BAEB-9D3917ECFACA}" destId="{3408E513-4BAA-4FDB-82B4-DA4EE9654557}" srcOrd="0" destOrd="1" presId="urn:diagrams.loki3.com/BracketList"/>
    <dgm:cxn modelId="{64DDAA80-F276-4733-81A2-7CB5BA82BC60}" srcId="{0F5FED99-0FD8-4D47-B451-FDC5E42719CD}" destId="{4F131E54-B4E9-4EB4-98D7-7D0B831EAB96}" srcOrd="0" destOrd="0" parTransId="{AF9B1108-521D-4406-8B79-5C865826C4AF}" sibTransId="{F4BF7163-2415-46F0-8355-B8895A678542}"/>
    <dgm:cxn modelId="{9E882F81-2A72-4982-A5F7-EE14A3976B8E}" srcId="{777F0EB7-506F-408B-8236-BDF687B44FE5}" destId="{0F5FED99-0FD8-4D47-B451-FDC5E42719CD}" srcOrd="1" destOrd="0" parTransId="{0D4A856F-D0EB-4C32-AA87-30787D61D53D}" sibTransId="{19FECB8F-8B0B-4A19-8476-12D5132636E3}"/>
    <dgm:cxn modelId="{1DE3EE87-7506-4B67-9CFE-D3FBD7E24944}" type="presOf" srcId="{14681F31-011E-4746-93CE-EA1A78C23C46}" destId="{9AD34BFE-59DD-45ED-9F77-EA7CFCCA19E2}" srcOrd="0" destOrd="0" presId="urn:diagrams.loki3.com/BracketList"/>
    <dgm:cxn modelId="{2C83D58D-F4D1-446C-9DAC-CC4D856819F1}" srcId="{12FD298C-2C9E-480B-9F86-3B3C73665425}" destId="{2F0A3DFB-683A-4BBF-B9DA-1FA97506F66F}" srcOrd="0" destOrd="0" parTransId="{B589DC6E-3054-4561-A5C6-7EF42C21BDC6}" sibTransId="{808FF106-D533-4692-9000-9893BFFEF4FB}"/>
    <dgm:cxn modelId="{22767AA0-1A7F-439F-BF17-FE6B073F18CA}" type="presOf" srcId="{0F5FED99-0FD8-4D47-B451-FDC5E42719CD}" destId="{187AD1F9-6C3F-4140-9D98-D87B7BA33A58}" srcOrd="0" destOrd="0" presId="urn:diagrams.loki3.com/BracketList"/>
    <dgm:cxn modelId="{680854A4-20E0-41DB-877C-9DB721D1EA7F}" type="presOf" srcId="{777F0EB7-506F-408B-8236-BDF687B44FE5}" destId="{4AD44D14-66B3-4908-8D1D-3327D04830A8}" srcOrd="0" destOrd="0" presId="urn:diagrams.loki3.com/BracketList"/>
    <dgm:cxn modelId="{2A4578C7-5195-4460-AD8E-16EA89BAB126}" srcId="{0F5FED99-0FD8-4D47-B451-FDC5E42719CD}" destId="{2C14B5CB-130A-4C84-A719-6C11AF4F1196}" srcOrd="1" destOrd="0" parTransId="{187D0303-23B3-48B8-8054-D6AF482BB670}" sibTransId="{9BC6D2B8-69A9-42AF-9C61-09FF0A149E44}"/>
    <dgm:cxn modelId="{D74F3EE9-2338-4356-89A3-FF0CB87C12D0}" srcId="{12FD298C-2C9E-480B-9F86-3B3C73665425}" destId="{74577600-C66D-4F8F-BAEB-9D3917ECFACA}" srcOrd="1" destOrd="0" parTransId="{9BC8C34F-DE26-4BA5-8EC7-2BFB5AA34F7F}" sibTransId="{A2238B89-29E5-43C5-808D-5E7B83C690DA}"/>
    <dgm:cxn modelId="{3508C3FD-1DF3-43BC-9C55-3758C7C02897}" type="presOf" srcId="{2F0A3DFB-683A-4BBF-B9DA-1FA97506F66F}" destId="{3408E513-4BAA-4FDB-82B4-DA4EE9654557}" srcOrd="0" destOrd="0" presId="urn:diagrams.loki3.com/BracketList"/>
    <dgm:cxn modelId="{E2B70DEC-5346-4AF4-85F6-AA840EFB338C}" type="presParOf" srcId="{4AD44D14-66B3-4908-8D1D-3327D04830A8}" destId="{26ECA343-6CF6-4F35-8668-C3A461C649A3}" srcOrd="0" destOrd="0" presId="urn:diagrams.loki3.com/BracketList"/>
    <dgm:cxn modelId="{A444CE85-9114-406C-AD26-3366B3205A29}" type="presParOf" srcId="{26ECA343-6CF6-4F35-8668-C3A461C649A3}" destId="{954830F7-3375-4857-A6BE-A72A935A1DFA}" srcOrd="0" destOrd="0" presId="urn:diagrams.loki3.com/BracketList"/>
    <dgm:cxn modelId="{1CF1FFD5-92F2-40AA-9D8F-3E67DC3906C6}" type="presParOf" srcId="{26ECA343-6CF6-4F35-8668-C3A461C649A3}" destId="{D32CD3BE-4AF7-45A7-8C40-292B0855DF55}" srcOrd="1" destOrd="0" presId="urn:diagrams.loki3.com/BracketList"/>
    <dgm:cxn modelId="{B21DCB2C-78B1-47FC-98C8-6F04E03DAB18}" type="presParOf" srcId="{26ECA343-6CF6-4F35-8668-C3A461C649A3}" destId="{0C6BD722-EC23-4DB6-B6F8-830A096B9605}" srcOrd="2" destOrd="0" presId="urn:diagrams.loki3.com/BracketList"/>
    <dgm:cxn modelId="{75AC0AAC-0B12-4E59-9223-512D54C26AB4}" type="presParOf" srcId="{26ECA343-6CF6-4F35-8668-C3A461C649A3}" destId="{3408E513-4BAA-4FDB-82B4-DA4EE9654557}" srcOrd="3" destOrd="0" presId="urn:diagrams.loki3.com/BracketList"/>
    <dgm:cxn modelId="{2A218705-41F0-4DB7-92A2-E2AF0721BD4C}" type="presParOf" srcId="{4AD44D14-66B3-4908-8D1D-3327D04830A8}" destId="{7AE50A11-6217-4D98-B88A-86336A962BC4}" srcOrd="1" destOrd="0" presId="urn:diagrams.loki3.com/BracketList"/>
    <dgm:cxn modelId="{C8AF19B9-1AB2-4BAC-AB0D-654B2A5AA2F3}" type="presParOf" srcId="{4AD44D14-66B3-4908-8D1D-3327D04830A8}" destId="{489526BF-0430-4515-8478-097856A37438}" srcOrd="2" destOrd="0" presId="urn:diagrams.loki3.com/BracketList"/>
    <dgm:cxn modelId="{BBFB8483-7D1D-4898-B8D7-85BD54F6DF36}" type="presParOf" srcId="{489526BF-0430-4515-8478-097856A37438}" destId="{187AD1F9-6C3F-4140-9D98-D87B7BA33A58}" srcOrd="0" destOrd="0" presId="urn:diagrams.loki3.com/BracketList"/>
    <dgm:cxn modelId="{5F68C9E7-3955-48F4-90F6-2E513F88600A}" type="presParOf" srcId="{489526BF-0430-4515-8478-097856A37438}" destId="{EA0466BC-B311-46FD-A76E-D6D4614C95CB}" srcOrd="1" destOrd="0" presId="urn:diagrams.loki3.com/BracketList"/>
    <dgm:cxn modelId="{215CA7B3-D40A-4513-B914-C26E07C7DB86}" type="presParOf" srcId="{489526BF-0430-4515-8478-097856A37438}" destId="{667DEB21-12C2-4C1F-8901-FAA413DB4433}" srcOrd="2" destOrd="0" presId="urn:diagrams.loki3.com/BracketList"/>
    <dgm:cxn modelId="{17556D0C-2153-4F5A-A0E5-1E29EDC00D23}" type="presParOf" srcId="{489526BF-0430-4515-8478-097856A37438}" destId="{25153479-43DD-451C-86FB-8919DDF41462}" srcOrd="3" destOrd="0" presId="urn:diagrams.loki3.com/BracketList"/>
    <dgm:cxn modelId="{3857FA20-DBB0-473E-8471-BB4C6DAF6333}" type="presParOf" srcId="{4AD44D14-66B3-4908-8D1D-3327D04830A8}" destId="{B9D88888-2682-47A6-B7BD-48752B606774}" srcOrd="3" destOrd="0" presId="urn:diagrams.loki3.com/BracketList"/>
    <dgm:cxn modelId="{4BBBDD01-A3CF-4CE4-A41B-10BA2ECCC214}" type="presParOf" srcId="{4AD44D14-66B3-4908-8D1D-3327D04830A8}" destId="{E06AB677-31EE-4A33-959A-C88C9A56A9C5}" srcOrd="4" destOrd="0" presId="urn:diagrams.loki3.com/BracketList"/>
    <dgm:cxn modelId="{5D4D2B73-4E11-4B5A-A73A-904AEF4F995B}" type="presParOf" srcId="{E06AB677-31EE-4A33-959A-C88C9A56A9C5}" destId="{3F31DFA1-E041-4F27-AB7F-CAF97B908604}" srcOrd="0" destOrd="0" presId="urn:diagrams.loki3.com/BracketList"/>
    <dgm:cxn modelId="{BCB89C02-19A1-4B0C-8513-A35121AACC73}" type="presParOf" srcId="{E06AB677-31EE-4A33-959A-C88C9A56A9C5}" destId="{70281759-F811-4DD6-ACE8-602F02B8A222}" srcOrd="1" destOrd="0" presId="urn:diagrams.loki3.com/BracketList"/>
    <dgm:cxn modelId="{7303929B-2711-42AF-9DEA-866A1E0D00DE}" type="presParOf" srcId="{E06AB677-31EE-4A33-959A-C88C9A56A9C5}" destId="{77D34F18-D38E-4BF8-9E53-BBFD27629581}" srcOrd="2" destOrd="0" presId="urn:diagrams.loki3.com/BracketList"/>
    <dgm:cxn modelId="{CFA0B595-F01E-4E5D-9298-8FD981E8C153}" type="presParOf" srcId="{E06AB677-31EE-4A33-959A-C88C9A56A9C5}" destId="{9AD34BFE-59DD-45ED-9F77-EA7CFCCA19E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946D5-4559-424E-87FC-7F23F3664995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A67F0B-D441-40EF-B54A-C41F59667106}">
      <dgm:prSet phldrT="[Text]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b="1"/>
            <a:t>Merci!</a:t>
          </a:r>
          <a:endParaRPr lang="en-US" b="1" dirty="0"/>
        </a:p>
      </dgm:t>
    </dgm:pt>
    <dgm:pt modelId="{4E9033A6-EC34-44E5-B827-4F3D72AD6BBF}" type="parTrans" cxnId="{7D0008F6-39BD-4EE9-8195-907E439E7B5F}">
      <dgm:prSet/>
      <dgm:spPr/>
      <dgm:t>
        <a:bodyPr/>
        <a:lstStyle/>
        <a:p>
          <a:endParaRPr lang="en-US"/>
        </a:p>
      </dgm:t>
    </dgm:pt>
    <dgm:pt modelId="{534B241D-AAF3-4E93-BCF3-3693B6A1BA54}" type="sibTrans" cxnId="{7D0008F6-39BD-4EE9-8195-907E439E7B5F}">
      <dgm:prSet/>
      <dgm:spPr/>
      <dgm:t>
        <a:bodyPr/>
        <a:lstStyle/>
        <a:p>
          <a:endParaRPr lang="en-US"/>
        </a:p>
      </dgm:t>
    </dgm:pt>
    <dgm:pt modelId="{B4178840-64C5-4CA1-891A-EE245F05E5AC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/>
            <a:t>http://dime.worldbank.org</a:t>
          </a:r>
        </a:p>
        <a:p>
          <a:r>
            <a:rPr lang="en-US" sz="1600"/>
            <a:t>http://transport.worldbank.org</a:t>
          </a:r>
        </a:p>
      </dgm:t>
    </dgm:pt>
    <dgm:pt modelId="{8E7EA5FE-27E4-4D48-BF22-C6D609050E69}" type="parTrans" cxnId="{18CB2AB2-1E4C-4DBC-B579-13761B5AED51}">
      <dgm:prSet/>
      <dgm:spPr/>
      <dgm:t>
        <a:bodyPr/>
        <a:lstStyle/>
        <a:p>
          <a:endParaRPr lang="en-US"/>
        </a:p>
      </dgm:t>
    </dgm:pt>
    <dgm:pt modelId="{AB26D72D-26DA-440D-BF83-049CFCD84357}" type="sibTrans" cxnId="{18CB2AB2-1E4C-4DBC-B579-13761B5AED51}">
      <dgm:prSet/>
      <dgm:spPr/>
      <dgm:t>
        <a:bodyPr/>
        <a:lstStyle/>
        <a:p>
          <a:endParaRPr lang="en-US"/>
        </a:p>
      </dgm:t>
    </dgm:pt>
    <dgm:pt modelId="{954E1333-7264-4586-90D2-EA5A73E55CD0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Dimewiki.worldbank.org</a:t>
          </a:r>
        </a:p>
        <a:p>
          <a:r>
            <a:rPr lang="en-US" sz="1600" dirty="0">
              <a:hlinkClick xmlns:r="http://schemas.openxmlformats.org/officeDocument/2006/relationships" r:id="rId1"/>
            </a:rPr>
            <a:t>DIME Wiki</a:t>
          </a:r>
          <a:r>
            <a:rPr lang="en-US" sz="1600" dirty="0"/>
            <a:t> | </a:t>
          </a:r>
          <a:r>
            <a:rPr lang="en-US" sz="1600" dirty="0" err="1">
              <a:hlinkClick xmlns:r="http://schemas.openxmlformats.org/officeDocument/2006/relationships" r:id="rId2"/>
            </a:rPr>
            <a:t>ietoolkit</a:t>
          </a:r>
          <a:r>
            <a:rPr lang="en-US" sz="1600" dirty="0"/>
            <a:t> | </a:t>
          </a:r>
          <a:r>
            <a:rPr lang="en-US" sz="1600" dirty="0">
              <a:hlinkClick xmlns:r="http://schemas.openxmlformats.org/officeDocument/2006/relationships" r:id="rId3"/>
            </a:rPr>
            <a:t>Stata GitHub</a:t>
          </a:r>
          <a:endParaRPr lang="en-US" sz="1600" dirty="0"/>
        </a:p>
      </dgm:t>
    </dgm:pt>
    <dgm:pt modelId="{1D0C0CAB-B3C1-4B92-BEAA-23AAA4DC789B}" type="parTrans" cxnId="{F76AE95F-CDEA-4EE0-A6B7-F8CCFABF6B71}">
      <dgm:prSet/>
      <dgm:spPr/>
      <dgm:t>
        <a:bodyPr/>
        <a:lstStyle/>
        <a:p>
          <a:endParaRPr lang="en-US"/>
        </a:p>
      </dgm:t>
    </dgm:pt>
    <dgm:pt modelId="{15E024E0-A636-4533-82AC-8788D747E94B}" type="sibTrans" cxnId="{F76AE95F-CDEA-4EE0-A6B7-F8CCFABF6B71}">
      <dgm:prSet/>
      <dgm:spPr/>
      <dgm:t>
        <a:bodyPr/>
        <a:lstStyle/>
        <a:p>
          <a:endParaRPr lang="en-US"/>
        </a:p>
      </dgm:t>
    </dgm:pt>
    <dgm:pt modelId="{8C541C26-DCCE-4A80-A017-5C3A8DB5AB31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@</a:t>
          </a:r>
          <a:r>
            <a:rPr lang="en-US" sz="1600" dirty="0" err="1"/>
            <a:t>impacteval</a:t>
          </a:r>
          <a:endParaRPr lang="en-US" sz="1600" dirty="0"/>
        </a:p>
        <a:p>
          <a:r>
            <a:rPr lang="en-US" sz="1600" dirty="0"/>
            <a:t>@</a:t>
          </a:r>
          <a:r>
            <a:rPr lang="en-US" sz="1600" dirty="0" err="1"/>
            <a:t>WB_transport</a:t>
          </a:r>
          <a:endParaRPr lang="en-US" sz="1600" dirty="0"/>
        </a:p>
      </dgm:t>
    </dgm:pt>
    <dgm:pt modelId="{68BB7F83-9E09-4C98-B471-5FF840A8A65D}" type="parTrans" cxnId="{4CB9128E-DD2F-4CF2-8495-51AC7A5B3BD2}">
      <dgm:prSet/>
      <dgm:spPr/>
      <dgm:t>
        <a:bodyPr/>
        <a:lstStyle/>
        <a:p>
          <a:endParaRPr lang="en-US"/>
        </a:p>
      </dgm:t>
    </dgm:pt>
    <dgm:pt modelId="{922DF767-1EA7-4664-8051-979D78C97E96}" type="sibTrans" cxnId="{4CB9128E-DD2F-4CF2-8495-51AC7A5B3BD2}">
      <dgm:prSet/>
      <dgm:spPr/>
      <dgm:t>
        <a:bodyPr/>
        <a:lstStyle/>
        <a:p>
          <a:endParaRPr lang="en-US"/>
        </a:p>
      </dgm:t>
    </dgm:pt>
    <dgm:pt modelId="{9A4FFDC0-C38D-4F79-905F-21EBB17F34A4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/>
            <a:t>blogs.worldbank.org/impactevaluations</a:t>
          </a:r>
          <a:br>
            <a:rPr lang="en-US" sz="1600"/>
          </a:br>
          <a:r>
            <a:rPr lang="en-US" sz="1600"/>
            <a:t>blogs.worldbank.org/transport</a:t>
          </a:r>
        </a:p>
      </dgm:t>
    </dgm:pt>
    <dgm:pt modelId="{176848BA-2A47-4162-AA45-591287060273}" type="parTrans" cxnId="{337E7D53-ED6F-4640-ABA7-F4D32AD6B346}">
      <dgm:prSet/>
      <dgm:spPr/>
      <dgm:t>
        <a:bodyPr/>
        <a:lstStyle/>
        <a:p>
          <a:endParaRPr lang="en-US"/>
        </a:p>
      </dgm:t>
    </dgm:pt>
    <dgm:pt modelId="{5AAAFC41-7275-4285-95B9-B12AAB454C11}" type="sibTrans" cxnId="{337E7D53-ED6F-4640-ABA7-F4D32AD6B346}">
      <dgm:prSet/>
      <dgm:spPr/>
      <dgm:t>
        <a:bodyPr/>
        <a:lstStyle/>
        <a:p>
          <a:endParaRPr lang="en-US"/>
        </a:p>
      </dgm:t>
    </dgm:pt>
    <dgm:pt modelId="{56FE03A3-6E58-4882-B809-201B794D9957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microdata.worldbank.org/</a:t>
          </a:r>
          <a:r>
            <a:rPr lang="en-US" sz="1600" dirty="0" err="1"/>
            <a:t>index.php</a:t>
          </a:r>
          <a:r>
            <a:rPr lang="en-US" sz="1600" dirty="0"/>
            <a:t>/catalog/</a:t>
          </a:r>
          <a:r>
            <a:rPr lang="en-US" sz="1600" dirty="0" err="1"/>
            <a:t>impact_evaluation</a:t>
          </a:r>
          <a:r>
            <a:rPr lang="en-US" sz="1600" dirty="0"/>
            <a:t> </a:t>
          </a:r>
        </a:p>
      </dgm:t>
    </dgm:pt>
    <dgm:pt modelId="{47AF96AD-0BD5-479B-B891-C76C101D827F}" type="parTrans" cxnId="{1B7F3AD8-3D03-49A3-BF0E-AEAC73F0FFCE}">
      <dgm:prSet/>
      <dgm:spPr/>
      <dgm:t>
        <a:bodyPr/>
        <a:lstStyle/>
        <a:p>
          <a:endParaRPr lang="en-US"/>
        </a:p>
      </dgm:t>
    </dgm:pt>
    <dgm:pt modelId="{2C04540F-8710-4B3D-ADF9-33F366215B1D}" type="sibTrans" cxnId="{1B7F3AD8-3D03-49A3-BF0E-AEAC73F0FFCE}">
      <dgm:prSet/>
      <dgm:spPr/>
      <dgm:t>
        <a:bodyPr/>
        <a:lstStyle/>
        <a:p>
          <a:endParaRPr lang="en-US"/>
        </a:p>
      </dgm:t>
    </dgm:pt>
    <dgm:pt modelId="{2295DAF0-0375-4583-9CB4-B259F0E70C4D}" type="pres">
      <dgm:prSet presAssocID="{BF2946D5-4559-424E-87FC-7F23F366499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8807A82-E1C0-4251-8F23-F3A89165AD46}" type="pres">
      <dgm:prSet presAssocID="{9AA67F0B-D441-40EF-B54A-C41F59667106}" presName="root" presStyleCnt="0">
        <dgm:presLayoutVars>
          <dgm:chMax/>
          <dgm:chPref val="4"/>
        </dgm:presLayoutVars>
      </dgm:prSet>
      <dgm:spPr/>
    </dgm:pt>
    <dgm:pt modelId="{C50DD02F-8932-4BB5-8666-602826B69125}" type="pres">
      <dgm:prSet presAssocID="{9AA67F0B-D441-40EF-B54A-C41F59667106}" presName="rootComposite" presStyleCnt="0">
        <dgm:presLayoutVars/>
      </dgm:prSet>
      <dgm:spPr/>
    </dgm:pt>
    <dgm:pt modelId="{C5E1F974-372D-4CA8-A518-CFA625FD468A}" type="pres">
      <dgm:prSet presAssocID="{9AA67F0B-D441-40EF-B54A-C41F59667106}" presName="rootText" presStyleLbl="node0" presStyleIdx="0" presStyleCnt="1" custScaleX="166504" custLinFactNeighborX="33954" custLinFactNeighborY="1682">
        <dgm:presLayoutVars>
          <dgm:chMax/>
          <dgm:chPref val="4"/>
        </dgm:presLayoutVars>
      </dgm:prSet>
      <dgm:spPr/>
    </dgm:pt>
    <dgm:pt modelId="{1E0BDE90-225C-4BBE-A42B-1F1B8685A473}" type="pres">
      <dgm:prSet presAssocID="{9AA67F0B-D441-40EF-B54A-C41F59667106}" presName="childShape" presStyleCnt="0">
        <dgm:presLayoutVars>
          <dgm:chMax val="0"/>
          <dgm:chPref val="0"/>
        </dgm:presLayoutVars>
      </dgm:prSet>
      <dgm:spPr/>
    </dgm:pt>
    <dgm:pt modelId="{F2678C4D-0DFB-447D-AFB6-1F59108BBBEE}" type="pres">
      <dgm:prSet presAssocID="{B4178840-64C5-4CA1-891A-EE245F05E5AC}" presName="childComposite" presStyleCnt="0">
        <dgm:presLayoutVars>
          <dgm:chMax val="0"/>
          <dgm:chPref val="0"/>
        </dgm:presLayoutVars>
      </dgm:prSet>
      <dgm:spPr/>
    </dgm:pt>
    <dgm:pt modelId="{C666EC12-DE13-4607-AB11-1F0B66BDBC04}" type="pres">
      <dgm:prSet presAssocID="{B4178840-64C5-4CA1-891A-EE245F05E5AC}" presName="Image" presStyleLbl="node1" presStyleIdx="0" presStyleCnt="5" custLinFactX="-200000" custLinFactNeighborX="-2223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B64B7D9D-4A9F-4BD0-822E-F17C7713B03A}" type="pres">
      <dgm:prSet presAssocID="{B4178840-64C5-4CA1-891A-EE245F05E5AC}" presName="childText" presStyleLbl="lnNode1" presStyleIdx="0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94E9C0F6-8BF3-40E5-81AF-020E29480D52}" type="pres">
      <dgm:prSet presAssocID="{954E1333-7264-4586-90D2-EA5A73E55CD0}" presName="childComposite" presStyleCnt="0">
        <dgm:presLayoutVars>
          <dgm:chMax val="0"/>
          <dgm:chPref val="0"/>
        </dgm:presLayoutVars>
      </dgm:prSet>
      <dgm:spPr/>
    </dgm:pt>
    <dgm:pt modelId="{19090409-BEE5-45A8-8804-561C68026D1A}" type="pres">
      <dgm:prSet presAssocID="{954E1333-7264-4586-90D2-EA5A73E55CD0}" presName="Image" presStyleLbl="node1" presStyleIdx="1" presStyleCnt="5" custLinFactX="-200000" custLinFactNeighborX="-222370"/>
      <dgm:spPr>
        <a:blipFill rotWithShape="1">
          <a:blip xmlns:r="http://schemas.openxmlformats.org/officeDocument/2006/relationships" r:embed="rId5"/>
          <a:srcRect/>
          <a:stretch>
            <a:fillRect l="-37000" r="-37000"/>
          </a:stretch>
        </a:blipFill>
        <a:ln>
          <a:noFill/>
        </a:ln>
      </dgm:spPr>
    </dgm:pt>
    <dgm:pt modelId="{8680B331-7073-43F7-AAD3-9AEE19C7F0B4}" type="pres">
      <dgm:prSet presAssocID="{954E1333-7264-4586-90D2-EA5A73E55CD0}" presName="childText" presStyleLbl="lnNode1" presStyleIdx="1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650C461D-F4E9-4A42-BF44-90583F5B9A3F}" type="pres">
      <dgm:prSet presAssocID="{8C541C26-DCCE-4A80-A017-5C3A8DB5AB31}" presName="childComposite" presStyleCnt="0">
        <dgm:presLayoutVars>
          <dgm:chMax val="0"/>
          <dgm:chPref val="0"/>
        </dgm:presLayoutVars>
      </dgm:prSet>
      <dgm:spPr/>
    </dgm:pt>
    <dgm:pt modelId="{5F3A97DE-C757-4522-B650-1AACAA1D0BE4}" type="pres">
      <dgm:prSet presAssocID="{8C541C26-DCCE-4A80-A017-5C3A8DB5AB31}" presName="Image" presStyleLbl="node1" presStyleIdx="2" presStyleCnt="5" custLinFactX="-200000" custLinFactNeighborX="-22237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D10F47A-9F7E-4BAD-AB87-099827CFE6F6}" type="pres">
      <dgm:prSet presAssocID="{8C541C26-DCCE-4A80-A017-5C3A8DB5AB31}" presName="childText" presStyleLbl="lnNode1" presStyleIdx="2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AB7811C2-3616-4551-9637-6D79DA85A19D}" type="pres">
      <dgm:prSet presAssocID="{9A4FFDC0-C38D-4F79-905F-21EBB17F34A4}" presName="childComposite" presStyleCnt="0">
        <dgm:presLayoutVars>
          <dgm:chMax val="0"/>
          <dgm:chPref val="0"/>
        </dgm:presLayoutVars>
      </dgm:prSet>
      <dgm:spPr/>
    </dgm:pt>
    <dgm:pt modelId="{6DB230FC-161C-4012-A6C9-692B10987F02}" type="pres">
      <dgm:prSet presAssocID="{9A4FFDC0-C38D-4F79-905F-21EBB17F34A4}" presName="Image" presStyleLbl="node1" presStyleIdx="3" presStyleCnt="5" custLinFactX="-200000" custLinFactNeighborX="-22237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2875B451-743A-40D1-8196-56F5B0317F14}" type="pres">
      <dgm:prSet presAssocID="{9A4FFDC0-C38D-4F79-905F-21EBB17F34A4}" presName="childText" presStyleLbl="lnNode1" presStyleIdx="3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91AF7CDE-CD15-421C-A402-A5B02F5327D1}" type="pres">
      <dgm:prSet presAssocID="{56FE03A3-6E58-4882-B809-201B794D9957}" presName="childComposite" presStyleCnt="0">
        <dgm:presLayoutVars>
          <dgm:chMax val="0"/>
          <dgm:chPref val="0"/>
        </dgm:presLayoutVars>
      </dgm:prSet>
      <dgm:spPr/>
    </dgm:pt>
    <dgm:pt modelId="{60814F78-62AD-44E0-882D-E54E5012911D}" type="pres">
      <dgm:prSet presAssocID="{56FE03A3-6E58-4882-B809-201B794D9957}" presName="Image" presStyleLbl="node1" presStyleIdx="4" presStyleCnt="5" custLinFactX="-200000" custLinFactNeighborX="-22237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FB33B08-A72D-4D4A-953A-07444F3F5824}" type="pres">
      <dgm:prSet presAssocID="{56FE03A3-6E58-4882-B809-201B794D9957}" presName="childText" presStyleLbl="lnNode1" presStyleIdx="4" presStyleCnt="5" custLinFactNeighborX="-34277">
        <dgm:presLayoutVars>
          <dgm:chMax val="0"/>
          <dgm:chPref val="0"/>
          <dgm:bulletEnabled val="1"/>
        </dgm:presLayoutVars>
      </dgm:prSet>
      <dgm:spPr/>
    </dgm:pt>
  </dgm:ptLst>
  <dgm:cxnLst>
    <dgm:cxn modelId="{0ECE6F12-9DD9-4ED6-8972-6BA62AF5F047}" type="presOf" srcId="{954E1333-7264-4586-90D2-EA5A73E55CD0}" destId="{8680B331-7073-43F7-AAD3-9AEE19C7F0B4}" srcOrd="0" destOrd="0" presId="urn:microsoft.com/office/officeart/2008/layout/PictureAccentList"/>
    <dgm:cxn modelId="{2BD78F3F-7AF2-455F-AC8C-A398BD8EC3F3}" type="presOf" srcId="{B4178840-64C5-4CA1-891A-EE245F05E5AC}" destId="{B64B7D9D-4A9F-4BD0-822E-F17C7713B03A}" srcOrd="0" destOrd="0" presId="urn:microsoft.com/office/officeart/2008/layout/PictureAccentList"/>
    <dgm:cxn modelId="{F76AE95F-CDEA-4EE0-A6B7-F8CCFABF6B71}" srcId="{9AA67F0B-D441-40EF-B54A-C41F59667106}" destId="{954E1333-7264-4586-90D2-EA5A73E55CD0}" srcOrd="1" destOrd="0" parTransId="{1D0C0CAB-B3C1-4B92-BEAA-23AAA4DC789B}" sibTransId="{15E024E0-A636-4533-82AC-8788D747E94B}"/>
    <dgm:cxn modelId="{2B1A1750-2850-4BC5-9EDA-82259848C714}" type="presOf" srcId="{9AA67F0B-D441-40EF-B54A-C41F59667106}" destId="{C5E1F974-372D-4CA8-A518-CFA625FD468A}" srcOrd="0" destOrd="0" presId="urn:microsoft.com/office/officeart/2008/layout/PictureAccentList"/>
    <dgm:cxn modelId="{569BE472-A60D-4D67-8A90-9878591D375F}" type="presOf" srcId="{8C541C26-DCCE-4A80-A017-5C3A8DB5AB31}" destId="{8D10F47A-9F7E-4BAD-AB87-099827CFE6F6}" srcOrd="0" destOrd="0" presId="urn:microsoft.com/office/officeart/2008/layout/PictureAccentList"/>
    <dgm:cxn modelId="{337E7D53-ED6F-4640-ABA7-F4D32AD6B346}" srcId="{9AA67F0B-D441-40EF-B54A-C41F59667106}" destId="{9A4FFDC0-C38D-4F79-905F-21EBB17F34A4}" srcOrd="3" destOrd="0" parTransId="{176848BA-2A47-4162-AA45-591287060273}" sibTransId="{5AAAFC41-7275-4285-95B9-B12AAB454C11}"/>
    <dgm:cxn modelId="{4CB9128E-DD2F-4CF2-8495-51AC7A5B3BD2}" srcId="{9AA67F0B-D441-40EF-B54A-C41F59667106}" destId="{8C541C26-DCCE-4A80-A017-5C3A8DB5AB31}" srcOrd="2" destOrd="0" parTransId="{68BB7F83-9E09-4C98-B471-5FF840A8A65D}" sibTransId="{922DF767-1EA7-4664-8051-979D78C97E96}"/>
    <dgm:cxn modelId="{F45AA5A6-593C-4AE2-A82B-6EE00E11FFC1}" type="presOf" srcId="{BF2946D5-4559-424E-87FC-7F23F3664995}" destId="{2295DAF0-0375-4583-9CB4-B259F0E70C4D}" srcOrd="0" destOrd="0" presId="urn:microsoft.com/office/officeart/2008/layout/PictureAccentList"/>
    <dgm:cxn modelId="{18CB2AB2-1E4C-4DBC-B579-13761B5AED51}" srcId="{9AA67F0B-D441-40EF-B54A-C41F59667106}" destId="{B4178840-64C5-4CA1-891A-EE245F05E5AC}" srcOrd="0" destOrd="0" parTransId="{8E7EA5FE-27E4-4D48-BF22-C6D609050E69}" sibTransId="{AB26D72D-26DA-440D-BF83-049CFCD84357}"/>
    <dgm:cxn modelId="{6F4FBDD2-EE5A-4BC9-AA57-DD0CD6ECB62C}" type="presOf" srcId="{9A4FFDC0-C38D-4F79-905F-21EBB17F34A4}" destId="{2875B451-743A-40D1-8196-56F5B0317F14}" srcOrd="0" destOrd="0" presId="urn:microsoft.com/office/officeart/2008/layout/PictureAccentList"/>
    <dgm:cxn modelId="{1B7F3AD8-3D03-49A3-BF0E-AEAC73F0FFCE}" srcId="{9AA67F0B-D441-40EF-B54A-C41F59667106}" destId="{56FE03A3-6E58-4882-B809-201B794D9957}" srcOrd="4" destOrd="0" parTransId="{47AF96AD-0BD5-479B-B891-C76C101D827F}" sibTransId="{2C04540F-8710-4B3D-ADF9-33F366215B1D}"/>
    <dgm:cxn modelId="{9F655BF2-0DDA-414C-A4FE-7AC8FD31B25B}" type="presOf" srcId="{56FE03A3-6E58-4882-B809-201B794D9957}" destId="{7FB33B08-A72D-4D4A-953A-07444F3F5824}" srcOrd="0" destOrd="0" presId="urn:microsoft.com/office/officeart/2008/layout/PictureAccentList"/>
    <dgm:cxn modelId="{7D0008F6-39BD-4EE9-8195-907E439E7B5F}" srcId="{BF2946D5-4559-424E-87FC-7F23F3664995}" destId="{9AA67F0B-D441-40EF-B54A-C41F59667106}" srcOrd="0" destOrd="0" parTransId="{4E9033A6-EC34-44E5-B827-4F3D72AD6BBF}" sibTransId="{534B241D-AAF3-4E93-BCF3-3693B6A1BA54}"/>
    <dgm:cxn modelId="{991A3C75-9D78-4370-80DB-4352EF54468C}" type="presParOf" srcId="{2295DAF0-0375-4583-9CB4-B259F0E70C4D}" destId="{58807A82-E1C0-4251-8F23-F3A89165AD46}" srcOrd="0" destOrd="0" presId="urn:microsoft.com/office/officeart/2008/layout/PictureAccentList"/>
    <dgm:cxn modelId="{E50C6FC9-F571-455B-B52B-2BCD29EC79AD}" type="presParOf" srcId="{58807A82-E1C0-4251-8F23-F3A89165AD46}" destId="{C50DD02F-8932-4BB5-8666-602826B69125}" srcOrd="0" destOrd="0" presId="urn:microsoft.com/office/officeart/2008/layout/PictureAccentList"/>
    <dgm:cxn modelId="{5D0CC506-91ED-4952-A99F-85CB82A316E2}" type="presParOf" srcId="{C50DD02F-8932-4BB5-8666-602826B69125}" destId="{C5E1F974-372D-4CA8-A518-CFA625FD468A}" srcOrd="0" destOrd="0" presId="urn:microsoft.com/office/officeart/2008/layout/PictureAccentList"/>
    <dgm:cxn modelId="{69869D58-87A7-451F-8856-37176571CC90}" type="presParOf" srcId="{58807A82-E1C0-4251-8F23-F3A89165AD46}" destId="{1E0BDE90-225C-4BBE-A42B-1F1B8685A473}" srcOrd="1" destOrd="0" presId="urn:microsoft.com/office/officeart/2008/layout/PictureAccentList"/>
    <dgm:cxn modelId="{D892A133-0631-4E53-B412-96C256BBD381}" type="presParOf" srcId="{1E0BDE90-225C-4BBE-A42B-1F1B8685A473}" destId="{F2678C4D-0DFB-447D-AFB6-1F59108BBBEE}" srcOrd="0" destOrd="0" presId="urn:microsoft.com/office/officeart/2008/layout/PictureAccentList"/>
    <dgm:cxn modelId="{C2179C58-5816-4086-9AD9-3E608B502164}" type="presParOf" srcId="{F2678C4D-0DFB-447D-AFB6-1F59108BBBEE}" destId="{C666EC12-DE13-4607-AB11-1F0B66BDBC04}" srcOrd="0" destOrd="0" presId="urn:microsoft.com/office/officeart/2008/layout/PictureAccentList"/>
    <dgm:cxn modelId="{4C1E45A8-A504-49D7-A092-123B0216540D}" type="presParOf" srcId="{F2678C4D-0DFB-447D-AFB6-1F59108BBBEE}" destId="{B64B7D9D-4A9F-4BD0-822E-F17C7713B03A}" srcOrd="1" destOrd="0" presId="urn:microsoft.com/office/officeart/2008/layout/PictureAccentList"/>
    <dgm:cxn modelId="{907132F4-BFFE-42C4-9FC7-ED43F46BBC5B}" type="presParOf" srcId="{1E0BDE90-225C-4BBE-A42B-1F1B8685A473}" destId="{94E9C0F6-8BF3-40E5-81AF-020E29480D52}" srcOrd="1" destOrd="0" presId="urn:microsoft.com/office/officeart/2008/layout/PictureAccentList"/>
    <dgm:cxn modelId="{DEA4DE36-BC49-45CE-A8A6-1FD986771388}" type="presParOf" srcId="{94E9C0F6-8BF3-40E5-81AF-020E29480D52}" destId="{19090409-BEE5-45A8-8804-561C68026D1A}" srcOrd="0" destOrd="0" presId="urn:microsoft.com/office/officeart/2008/layout/PictureAccentList"/>
    <dgm:cxn modelId="{9BECA0C8-FFA5-4736-8803-786D03E1A0FC}" type="presParOf" srcId="{94E9C0F6-8BF3-40E5-81AF-020E29480D52}" destId="{8680B331-7073-43F7-AAD3-9AEE19C7F0B4}" srcOrd="1" destOrd="0" presId="urn:microsoft.com/office/officeart/2008/layout/PictureAccentList"/>
    <dgm:cxn modelId="{2B941D2C-C61C-4CB5-ADE6-C2EDD8AC676D}" type="presParOf" srcId="{1E0BDE90-225C-4BBE-A42B-1F1B8685A473}" destId="{650C461D-F4E9-4A42-BF44-90583F5B9A3F}" srcOrd="2" destOrd="0" presId="urn:microsoft.com/office/officeart/2008/layout/PictureAccentList"/>
    <dgm:cxn modelId="{C6C65CE9-2991-4F15-9CFD-450C542ACE27}" type="presParOf" srcId="{650C461D-F4E9-4A42-BF44-90583F5B9A3F}" destId="{5F3A97DE-C757-4522-B650-1AACAA1D0BE4}" srcOrd="0" destOrd="0" presId="urn:microsoft.com/office/officeart/2008/layout/PictureAccentList"/>
    <dgm:cxn modelId="{0B720D97-3A79-48DF-AB9E-1280D612FE81}" type="presParOf" srcId="{650C461D-F4E9-4A42-BF44-90583F5B9A3F}" destId="{8D10F47A-9F7E-4BAD-AB87-099827CFE6F6}" srcOrd="1" destOrd="0" presId="urn:microsoft.com/office/officeart/2008/layout/PictureAccentList"/>
    <dgm:cxn modelId="{3CEA8B02-71F8-41CF-B675-95CFD13B3573}" type="presParOf" srcId="{1E0BDE90-225C-4BBE-A42B-1F1B8685A473}" destId="{AB7811C2-3616-4551-9637-6D79DA85A19D}" srcOrd="3" destOrd="0" presId="urn:microsoft.com/office/officeart/2008/layout/PictureAccentList"/>
    <dgm:cxn modelId="{192360D5-6420-4661-992D-5B7A7401BCA0}" type="presParOf" srcId="{AB7811C2-3616-4551-9637-6D79DA85A19D}" destId="{6DB230FC-161C-4012-A6C9-692B10987F02}" srcOrd="0" destOrd="0" presId="urn:microsoft.com/office/officeart/2008/layout/PictureAccentList"/>
    <dgm:cxn modelId="{EDE65F8A-FD65-434A-B433-F0DF43BDBF6F}" type="presParOf" srcId="{AB7811C2-3616-4551-9637-6D79DA85A19D}" destId="{2875B451-743A-40D1-8196-56F5B0317F14}" srcOrd="1" destOrd="0" presId="urn:microsoft.com/office/officeart/2008/layout/PictureAccentList"/>
    <dgm:cxn modelId="{6ABBF7C8-5DD6-4831-96F4-90FC63EDBDE9}" type="presParOf" srcId="{1E0BDE90-225C-4BBE-A42B-1F1B8685A473}" destId="{91AF7CDE-CD15-421C-A402-A5B02F5327D1}" srcOrd="4" destOrd="0" presId="urn:microsoft.com/office/officeart/2008/layout/PictureAccentList"/>
    <dgm:cxn modelId="{738DE131-9767-4690-9DDE-539FDE2AD7BE}" type="presParOf" srcId="{91AF7CDE-CD15-421C-A402-A5B02F5327D1}" destId="{60814F78-62AD-44E0-882D-E54E5012911D}" srcOrd="0" destOrd="0" presId="urn:microsoft.com/office/officeart/2008/layout/PictureAccentList"/>
    <dgm:cxn modelId="{70EFBEA1-6095-4E56-9254-01EFD3E8F7D4}" type="presParOf" srcId="{91AF7CDE-CD15-421C-A402-A5B02F5327D1}" destId="{7FB33B08-A72D-4D4A-953A-07444F3F58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830F7-3375-4857-A6BE-A72A935A1DFA}">
      <dsp:nvSpPr>
        <dsp:cNvPr id="0" name=""/>
        <dsp:cNvSpPr/>
      </dsp:nvSpPr>
      <dsp:spPr>
        <a:xfrm>
          <a:off x="151" y="477034"/>
          <a:ext cx="1990069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accent6">
                  <a:lumMod val="60000"/>
                  <a:lumOff val="40000"/>
                </a:schemeClr>
              </a:solidFill>
              <a:sym typeface="Wingdings" panose="05000000000000000000" pitchFamily="2" charset="2"/>
            </a:rPr>
            <a:t>Contrefactuels</a:t>
          </a:r>
          <a:r>
            <a:rPr lang="en-US" sz="2000" kern="1200" dirty="0">
              <a:solidFill>
                <a:schemeClr val="accent6">
                  <a:lumMod val="60000"/>
                  <a:lumOff val="40000"/>
                </a:schemeClr>
              </a:solidFill>
              <a:sym typeface="Wingdings" panose="05000000000000000000" pitchFamily="2" charset="2"/>
            </a:rPr>
            <a:t> </a:t>
          </a:r>
          <a:r>
            <a:rPr lang="en-US" sz="2000" kern="1200" dirty="0" err="1">
              <a:solidFill>
                <a:schemeClr val="accent6">
                  <a:lumMod val="60000"/>
                  <a:lumOff val="40000"/>
                </a:schemeClr>
              </a:solidFill>
              <a:sym typeface="Wingdings" panose="05000000000000000000" pitchFamily="2" charset="2"/>
            </a:rPr>
            <a:t>contrefaits</a:t>
          </a:r>
          <a:r>
            <a:rPr lang="en-US" sz="2000" kern="1200" dirty="0">
              <a:solidFill>
                <a:schemeClr val="accent6">
                  <a:lumMod val="60000"/>
                  <a:lumOff val="40000"/>
                </a:schemeClr>
              </a:solidFill>
              <a:sym typeface="Wingdings" panose="05000000000000000000" pitchFamily="2" charset="2"/>
            </a:rPr>
            <a:t></a:t>
          </a:r>
          <a:endParaRPr lang="en-US" sz="20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51" y="477034"/>
        <a:ext cx="1990069" cy="1287000"/>
      </dsp:txXfrm>
    </dsp:sp>
    <dsp:sp modelId="{D32CD3BE-4AF7-45A7-8C40-292B0855DF55}">
      <dsp:nvSpPr>
        <dsp:cNvPr id="0" name=""/>
        <dsp:cNvSpPr/>
      </dsp:nvSpPr>
      <dsp:spPr>
        <a:xfrm>
          <a:off x="1990221" y="477034"/>
          <a:ext cx="319851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8E513-4BAA-4FDB-82B4-DA4EE9654557}">
      <dsp:nvSpPr>
        <dsp:cNvPr id="0" name=""/>
        <dsp:cNvSpPr/>
      </dsp:nvSpPr>
      <dsp:spPr>
        <a:xfrm>
          <a:off x="2438013" y="477034"/>
          <a:ext cx="4349984" cy="12870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Avant – Après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Participants – Non-participants</a:t>
          </a:r>
        </a:p>
      </dsp:txBody>
      <dsp:txXfrm>
        <a:off x="2438013" y="477034"/>
        <a:ext cx="4349984" cy="1287000"/>
      </dsp:txXfrm>
    </dsp:sp>
    <dsp:sp modelId="{187AD1F9-6C3F-4140-9D98-D87B7BA33A58}">
      <dsp:nvSpPr>
        <dsp:cNvPr id="0" name=""/>
        <dsp:cNvSpPr/>
      </dsp:nvSpPr>
      <dsp:spPr>
        <a:xfrm>
          <a:off x="151" y="2056145"/>
          <a:ext cx="2047766" cy="1218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Impact causal sous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</a:rPr>
            <a:t>certaines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</a:rPr>
            <a:t>hypothèses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 &amp; avec limitations</a:t>
          </a:r>
        </a:p>
      </dsp:txBody>
      <dsp:txXfrm>
        <a:off x="151" y="2056145"/>
        <a:ext cx="2047766" cy="1218995"/>
      </dsp:txXfrm>
    </dsp:sp>
    <dsp:sp modelId="{EA0466BC-B311-46FD-A76E-D6D4614C95CB}">
      <dsp:nvSpPr>
        <dsp:cNvPr id="0" name=""/>
        <dsp:cNvSpPr/>
      </dsp:nvSpPr>
      <dsp:spPr>
        <a:xfrm>
          <a:off x="2047917" y="1983634"/>
          <a:ext cx="315874" cy="136401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53479-43DD-451C-86FB-8919DDF41462}">
      <dsp:nvSpPr>
        <dsp:cNvPr id="0" name=""/>
        <dsp:cNvSpPr/>
      </dsp:nvSpPr>
      <dsp:spPr>
        <a:xfrm>
          <a:off x="2490141" y="1983634"/>
          <a:ext cx="4295891" cy="1364016"/>
        </a:xfrm>
        <a:prstGeom prst="rect">
          <a:avLst/>
        </a:prstGeom>
        <a:solidFill>
          <a:srgbClr val="E46C0A">
            <a:alpha val="90980"/>
          </a:srgb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Double difference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2"/>
              </a:solidFill>
            </a:rPr>
            <a:t>Appariement</a:t>
          </a:r>
          <a:r>
            <a:rPr lang="en-US" sz="2000" kern="1200" dirty="0">
              <a:solidFill>
                <a:schemeClr val="tx2"/>
              </a:solidFill>
            </a:rPr>
            <a:t> des coefficients de </a:t>
          </a:r>
          <a:r>
            <a:rPr lang="en-US" sz="2000" kern="1200" dirty="0" err="1">
              <a:solidFill>
                <a:schemeClr val="tx2"/>
              </a:solidFill>
            </a:rPr>
            <a:t>propension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2"/>
              </a:solidFill>
            </a:rPr>
            <a:t>Discontinuité</a:t>
          </a:r>
          <a:r>
            <a:rPr lang="en-US" sz="2000" kern="1200" dirty="0">
              <a:solidFill>
                <a:schemeClr val="tx2"/>
              </a:solidFill>
            </a:rPr>
            <a:t> de la regression</a:t>
          </a:r>
        </a:p>
      </dsp:txBody>
      <dsp:txXfrm>
        <a:off x="2490141" y="1983634"/>
        <a:ext cx="4295891" cy="1364016"/>
      </dsp:txXfrm>
    </dsp:sp>
    <dsp:sp modelId="{3F31DFA1-E041-4F27-AB7F-CAF97B908604}">
      <dsp:nvSpPr>
        <dsp:cNvPr id="0" name=""/>
        <dsp:cNvSpPr/>
      </dsp:nvSpPr>
      <dsp:spPr>
        <a:xfrm>
          <a:off x="151" y="3587478"/>
          <a:ext cx="2022406" cy="12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C00000"/>
              </a:solidFill>
            </a:rPr>
            <a:t>Impact </a:t>
          </a:r>
          <a:r>
            <a:rPr lang="en-US" sz="2000" u="none" kern="1200" dirty="0">
              <a:solidFill>
                <a:srgbClr val="C00000"/>
              </a:solidFill>
            </a:rPr>
            <a:t>causal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u="none" kern="1200" dirty="0">
              <a:solidFill>
                <a:srgbClr val="C00000"/>
              </a:solidFill>
            </a:rPr>
            <a:t>(</a:t>
          </a:r>
          <a:r>
            <a:rPr lang="en-US" sz="2000" i="1" u="none" kern="1200" dirty="0" err="1">
              <a:solidFill>
                <a:srgbClr val="C00000"/>
              </a:solidFill>
            </a:rPr>
            <a:t>prochaine</a:t>
          </a:r>
          <a:r>
            <a:rPr lang="en-US" sz="2000" i="1" u="none" kern="1200" dirty="0">
              <a:solidFill>
                <a:srgbClr val="C00000"/>
              </a:solidFill>
            </a:rPr>
            <a:t> session)</a:t>
          </a:r>
        </a:p>
      </dsp:txBody>
      <dsp:txXfrm>
        <a:off x="151" y="3587478"/>
        <a:ext cx="2022406" cy="1245543"/>
      </dsp:txXfrm>
    </dsp:sp>
    <dsp:sp modelId="{70281759-F811-4DD6-ACE8-602F02B8A222}">
      <dsp:nvSpPr>
        <dsp:cNvPr id="0" name=""/>
        <dsp:cNvSpPr/>
      </dsp:nvSpPr>
      <dsp:spPr>
        <a:xfrm>
          <a:off x="2022558" y="3587478"/>
          <a:ext cx="317531" cy="12455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34BFE-59DD-45ED-9F77-EA7CFCCA19E2}">
      <dsp:nvSpPr>
        <dsp:cNvPr id="0" name=""/>
        <dsp:cNvSpPr/>
      </dsp:nvSpPr>
      <dsp:spPr>
        <a:xfrm>
          <a:off x="2467102" y="3567251"/>
          <a:ext cx="4318430" cy="1285999"/>
        </a:xfrm>
        <a:prstGeom prst="rect">
          <a:avLst/>
        </a:prstGeom>
        <a:solidFill>
          <a:srgbClr val="B348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2"/>
              </a:solidFill>
            </a:rPr>
            <a:t>Methodes</a:t>
          </a:r>
          <a:r>
            <a:rPr lang="en-US" sz="2000" kern="1200" dirty="0">
              <a:solidFill>
                <a:schemeClr val="tx2"/>
              </a:solidFill>
            </a:rPr>
            <a:t> </a:t>
          </a:r>
          <a:r>
            <a:rPr lang="en-US" sz="2000" kern="1200" dirty="0" err="1">
              <a:solidFill>
                <a:schemeClr val="tx2"/>
              </a:solidFill>
            </a:rPr>
            <a:t>experimentales</a:t>
          </a:r>
          <a:r>
            <a:rPr lang="en-US" sz="2000" kern="1200" dirty="0">
              <a:solidFill>
                <a:schemeClr val="tx2"/>
              </a:solidFill>
            </a:rPr>
            <a:t> (</a:t>
          </a:r>
          <a:r>
            <a:rPr lang="en-US" sz="2000" kern="1200" dirty="0" err="1">
              <a:solidFill>
                <a:schemeClr val="tx2"/>
              </a:solidFill>
            </a:rPr>
            <a:t>randomisation</a:t>
          </a:r>
          <a:r>
            <a:rPr lang="en-US" sz="2000" kern="1200" dirty="0">
              <a:solidFill>
                <a:schemeClr val="tx2"/>
              </a:solidFill>
            </a:rPr>
            <a:t>)</a:t>
          </a:r>
        </a:p>
      </dsp:txBody>
      <dsp:txXfrm>
        <a:off x="2467102" y="3567251"/>
        <a:ext cx="4318430" cy="1285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1F974-372D-4CA8-A518-CFA625FD468A}">
      <dsp:nvSpPr>
        <dsp:cNvPr id="0" name=""/>
        <dsp:cNvSpPr/>
      </dsp:nvSpPr>
      <dsp:spPr>
        <a:xfrm>
          <a:off x="3" y="8614"/>
          <a:ext cx="7860979" cy="509703"/>
        </a:xfrm>
        <a:prstGeom prst="roundRect">
          <a:avLst>
            <a:gd name="adj" fmla="val 1000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Merci!</a:t>
          </a:r>
          <a:endParaRPr lang="en-US" sz="2900" b="1" kern="1200" dirty="0"/>
        </a:p>
      </dsp:txBody>
      <dsp:txXfrm>
        <a:off x="14932" y="23543"/>
        <a:ext cx="7831121" cy="479845"/>
      </dsp:txXfrm>
    </dsp:sp>
    <dsp:sp modelId="{C666EC12-DE13-4607-AB11-1F0B66BDBC04}">
      <dsp:nvSpPr>
        <dsp:cNvPr id="0" name=""/>
        <dsp:cNvSpPr/>
      </dsp:nvSpPr>
      <dsp:spPr>
        <a:xfrm>
          <a:off x="0" y="601491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B7D9D-4A9F-4BD0-822E-F17C7713B03A}">
      <dsp:nvSpPr>
        <dsp:cNvPr id="0" name=""/>
        <dsp:cNvSpPr/>
      </dsp:nvSpPr>
      <dsp:spPr>
        <a:xfrm>
          <a:off x="677089" y="601491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http://dime.worldbank.org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http://transport.worldbank.org</a:t>
          </a:r>
        </a:p>
      </dsp:txBody>
      <dsp:txXfrm>
        <a:off x="701975" y="626377"/>
        <a:ext cx="4131137" cy="459931"/>
      </dsp:txXfrm>
    </dsp:sp>
    <dsp:sp modelId="{19090409-BEE5-45A8-8804-561C68026D1A}">
      <dsp:nvSpPr>
        <dsp:cNvPr id="0" name=""/>
        <dsp:cNvSpPr/>
      </dsp:nvSpPr>
      <dsp:spPr>
        <a:xfrm>
          <a:off x="0" y="1172360"/>
          <a:ext cx="509703" cy="509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37000" r="-3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0B331-7073-43F7-AAD3-9AEE19C7F0B4}">
      <dsp:nvSpPr>
        <dsp:cNvPr id="0" name=""/>
        <dsp:cNvSpPr/>
      </dsp:nvSpPr>
      <dsp:spPr>
        <a:xfrm>
          <a:off x="677089" y="1172360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Dimewiki.worldbank.org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3"/>
            </a:rPr>
            <a:t>DIME Wiki</a:t>
          </a:r>
          <a:r>
            <a:rPr lang="en-US" sz="1600" kern="1200" dirty="0"/>
            <a:t> | </a:t>
          </a:r>
          <a:r>
            <a:rPr lang="en-US" sz="1600" kern="1200" dirty="0" err="1">
              <a:hlinkClick xmlns:r="http://schemas.openxmlformats.org/officeDocument/2006/relationships" r:id="rId4"/>
            </a:rPr>
            <a:t>ietoolkit</a:t>
          </a:r>
          <a:r>
            <a:rPr lang="en-US" sz="1600" kern="1200" dirty="0"/>
            <a:t> | </a:t>
          </a:r>
          <a:r>
            <a:rPr lang="en-US" sz="1600" kern="1200" dirty="0">
              <a:hlinkClick xmlns:r="http://schemas.openxmlformats.org/officeDocument/2006/relationships" r:id="rId5"/>
            </a:rPr>
            <a:t>Stata GitHub</a:t>
          </a:r>
          <a:endParaRPr lang="en-US" sz="1600" kern="1200" dirty="0"/>
        </a:p>
      </dsp:txBody>
      <dsp:txXfrm>
        <a:off x="701975" y="1197246"/>
        <a:ext cx="4131137" cy="459931"/>
      </dsp:txXfrm>
    </dsp:sp>
    <dsp:sp modelId="{5F3A97DE-C757-4522-B650-1AACAA1D0BE4}">
      <dsp:nvSpPr>
        <dsp:cNvPr id="0" name=""/>
        <dsp:cNvSpPr/>
      </dsp:nvSpPr>
      <dsp:spPr>
        <a:xfrm>
          <a:off x="0" y="1743228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0F47A-9F7E-4BAD-AB87-099827CFE6F6}">
      <dsp:nvSpPr>
        <dsp:cNvPr id="0" name=""/>
        <dsp:cNvSpPr/>
      </dsp:nvSpPr>
      <dsp:spPr>
        <a:xfrm>
          <a:off x="677089" y="1743228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@</a:t>
          </a:r>
          <a:r>
            <a:rPr lang="en-US" sz="1600" kern="1200" dirty="0" err="1"/>
            <a:t>impacteval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@</a:t>
          </a:r>
          <a:r>
            <a:rPr lang="en-US" sz="1600" kern="1200" dirty="0" err="1"/>
            <a:t>WB_transport</a:t>
          </a:r>
          <a:endParaRPr lang="en-US" sz="1600" kern="1200" dirty="0"/>
        </a:p>
      </dsp:txBody>
      <dsp:txXfrm>
        <a:off x="701975" y="1768114"/>
        <a:ext cx="4131137" cy="459931"/>
      </dsp:txXfrm>
    </dsp:sp>
    <dsp:sp modelId="{6DB230FC-161C-4012-A6C9-692B10987F02}">
      <dsp:nvSpPr>
        <dsp:cNvPr id="0" name=""/>
        <dsp:cNvSpPr/>
      </dsp:nvSpPr>
      <dsp:spPr>
        <a:xfrm>
          <a:off x="0" y="2314096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5B451-743A-40D1-8196-56F5B0317F14}">
      <dsp:nvSpPr>
        <dsp:cNvPr id="0" name=""/>
        <dsp:cNvSpPr/>
      </dsp:nvSpPr>
      <dsp:spPr>
        <a:xfrm>
          <a:off x="677089" y="2314096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blogs.worldbank.org/impactevaluations</a:t>
          </a:r>
          <a:br>
            <a:rPr lang="en-US" sz="1600" kern="1200"/>
          </a:br>
          <a:r>
            <a:rPr lang="en-US" sz="1600" kern="1200"/>
            <a:t>blogs.worldbank.org/transport</a:t>
          </a:r>
        </a:p>
      </dsp:txBody>
      <dsp:txXfrm>
        <a:off x="701975" y="2338982"/>
        <a:ext cx="4131137" cy="459931"/>
      </dsp:txXfrm>
    </dsp:sp>
    <dsp:sp modelId="{60814F78-62AD-44E0-882D-E54E5012911D}">
      <dsp:nvSpPr>
        <dsp:cNvPr id="0" name=""/>
        <dsp:cNvSpPr/>
      </dsp:nvSpPr>
      <dsp:spPr>
        <a:xfrm>
          <a:off x="0" y="2884964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33B08-A72D-4D4A-953A-07444F3F5824}">
      <dsp:nvSpPr>
        <dsp:cNvPr id="0" name=""/>
        <dsp:cNvSpPr/>
      </dsp:nvSpPr>
      <dsp:spPr>
        <a:xfrm>
          <a:off x="677089" y="2884964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microdata.worldbank.org/</a:t>
          </a:r>
          <a:r>
            <a:rPr lang="en-US" sz="1600" kern="1200" dirty="0" err="1"/>
            <a:t>index.php</a:t>
          </a:r>
          <a:r>
            <a:rPr lang="en-US" sz="1600" kern="1200" dirty="0"/>
            <a:t>/catalog/</a:t>
          </a:r>
          <a:r>
            <a:rPr lang="en-US" sz="1600" kern="1200" dirty="0" err="1"/>
            <a:t>impact_evaluation</a:t>
          </a:r>
          <a:r>
            <a:rPr lang="en-US" sz="1600" kern="1200" dirty="0"/>
            <a:t> </a:t>
          </a:r>
        </a:p>
      </dsp:txBody>
      <dsp:txXfrm>
        <a:off x="701975" y="2909850"/>
        <a:ext cx="4131137" cy="459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0.82394</cdr:x>
      <cdr:y>0.77685</cdr:y>
    </cdr:from>
    <cdr:to>
      <cdr:x>1</cdr:x>
      <cdr:y>0.86366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926690" y="3305266"/>
          <a:ext cx="126638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2016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43F2-0EC9-4FBF-BE19-CCFDC2D85E2E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1BE8-DC21-45F6-A2E0-774B7B5F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16T13:12:41.9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ignorePressure" value="1"/>
    </inkml:brush>
  </inkml:definitions>
  <inkml:trace contextRef="#ctx0" brushRef="#br0">10838 5985,'0'0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16T13:12:54.2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ignorePressure" value="1"/>
    </inkml:brush>
  </inkml:definitions>
  <inkml:trace contextRef="#ctx0" brushRef="#br0">10909 6524,'0'0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16T13:12:54.4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ignorePressure" value="1"/>
    </inkml:brush>
  </inkml:definitions>
  <inkml:trace contextRef="#ctx0" brushRef="#br0">10909 6506,'0'0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A984-AA2C-451F-8716-293D1B76914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0CB0-6FD8-4F02-8134-64017C593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DB93-930A-4A1D-A059-D33114A746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21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soustrait</a:t>
            </a:r>
            <a:r>
              <a:rPr lang="en-US" dirty="0"/>
              <a:t> la difference de </a:t>
            </a:r>
            <a:r>
              <a:rPr lang="en-US" dirty="0" err="1"/>
              <a:t>niveau</a:t>
            </a:r>
            <a:r>
              <a:rPr lang="en-US" dirty="0"/>
              <a:t> de</a:t>
            </a:r>
            <a:r>
              <a:rPr lang="en-US" baseline="0" dirty="0"/>
              <a:t> </a:t>
            </a:r>
            <a:r>
              <a:rPr lang="en-US" baseline="0" dirty="0" err="1"/>
              <a:t>consommation</a:t>
            </a:r>
            <a:r>
              <a:rPr lang="en-US" baseline="0" dirty="0"/>
              <a:t> pour les villages non </a:t>
            </a:r>
            <a:r>
              <a:rPr lang="en-US" baseline="0" dirty="0" err="1"/>
              <a:t>traités</a:t>
            </a:r>
            <a:r>
              <a:rPr lang="en-US" baseline="0" dirty="0"/>
              <a:t> entre 2014 et 2016 et </a:t>
            </a:r>
            <a:r>
              <a:rPr lang="en-US" dirty="0"/>
              <a:t>la difference</a:t>
            </a:r>
            <a:r>
              <a:rPr lang="en-US" baseline="0" dirty="0"/>
              <a:t> de </a:t>
            </a:r>
            <a:r>
              <a:rPr lang="en-US" baseline="0" dirty="0" err="1"/>
              <a:t>niveau</a:t>
            </a:r>
            <a:r>
              <a:rPr lang="en-US" baseline="0" dirty="0"/>
              <a:t> de </a:t>
            </a:r>
            <a:r>
              <a:rPr lang="en-US" baseline="0" dirty="0" err="1"/>
              <a:t>consommation</a:t>
            </a:r>
            <a:r>
              <a:rPr lang="en-US" dirty="0"/>
              <a:t> du </a:t>
            </a:r>
            <a:r>
              <a:rPr lang="en-US" dirty="0" err="1"/>
              <a:t>groupe</a:t>
            </a:r>
            <a:r>
              <a:rPr lang="en-US" dirty="0"/>
              <a:t> de</a:t>
            </a:r>
            <a:r>
              <a:rPr lang="en-US" baseline="0" dirty="0"/>
              <a:t> villages </a:t>
            </a:r>
            <a:r>
              <a:rPr lang="en-US" baseline="0" dirty="0" err="1"/>
              <a:t>traités</a:t>
            </a:r>
            <a:r>
              <a:rPr lang="en-US" baseline="0" dirty="0"/>
              <a:t> entre 2016 et 2014 : (t(2016)-T(2014))-(C(2016)-C(2014)). On suppose </a:t>
            </a:r>
            <a:r>
              <a:rPr lang="en-US" baseline="0" dirty="0" err="1"/>
              <a:t>donc</a:t>
            </a:r>
            <a:r>
              <a:rPr lang="en-US" baseline="0" dirty="0"/>
              <a:t> que les elements non observes </a:t>
            </a:r>
            <a:r>
              <a:rPr lang="en-US" baseline="0" dirty="0" err="1"/>
              <a:t>sont</a:t>
            </a:r>
            <a:r>
              <a:rPr lang="en-US" baseline="0" dirty="0"/>
              <a:t> constants au </a:t>
            </a:r>
            <a:r>
              <a:rPr lang="en-US" baseline="0" dirty="0" err="1"/>
              <a:t>cours</a:t>
            </a:r>
            <a:r>
              <a:rPr lang="en-US" baseline="0" dirty="0"/>
              <a:t> du temps.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DB93-930A-4A1D-A059-D33114A746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3572F-DC9E-47BA-A08D-838CFF63A16C}" type="slidenum">
              <a:rPr lang="en-US">
                <a:ea typeface="ＭＳ Ｐゴシック"/>
                <a:cs typeface="ＭＳ Ｐゴシック"/>
              </a:rPr>
              <a:pPr/>
              <a:t>37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7013" cy="411742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17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autre</a:t>
            </a:r>
            <a:r>
              <a:rPr lang="en-US" dirty="0"/>
              <a:t> example </a:t>
            </a:r>
            <a:r>
              <a:rPr lang="en-US" dirty="0" err="1"/>
              <a:t>pourrait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un subside au transport </a:t>
            </a:r>
            <a:r>
              <a:rPr lang="en-US" dirty="0" err="1"/>
              <a:t>attribué</a:t>
            </a:r>
            <a:r>
              <a:rPr lang="en-US" dirty="0"/>
              <a:t> sur base du lieu de residence ( habitants des zones les plus </a:t>
            </a:r>
            <a:r>
              <a:rPr lang="en-US" dirty="0" err="1"/>
              <a:t>éloignées</a:t>
            </a:r>
            <a:r>
              <a:rPr lang="en-US" dirty="0"/>
              <a:t>,</a:t>
            </a:r>
            <a:r>
              <a:rPr lang="en-US" baseline="0" dirty="0"/>
              <a:t> des communes les plus </a:t>
            </a:r>
            <a:r>
              <a:rPr lang="en-US" baseline="0" dirty="0" err="1"/>
              <a:t>pauvres</a:t>
            </a:r>
            <a:r>
              <a:rPr lang="en-US" baseline="0" dirty="0"/>
              <a:t>…)</a:t>
            </a:r>
            <a:r>
              <a:rPr lang="en-US" dirty="0"/>
              <a:t> – attention</a:t>
            </a:r>
            <a:r>
              <a:rPr lang="en-US" baseline="0" dirty="0"/>
              <a:t> à la manipulation du </a:t>
            </a:r>
            <a:r>
              <a:rPr lang="en-US" baseline="0" dirty="0" err="1"/>
              <a:t>critère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DB93-930A-4A1D-A059-D33114A7461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60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on </a:t>
            </a:r>
            <a:r>
              <a:rPr lang="en-US" dirty="0" err="1"/>
              <a:t>revient</a:t>
            </a:r>
            <a:r>
              <a:rPr lang="en-US" dirty="0"/>
              <a:t> sur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baseline="0" dirty="0"/>
              <a:t> des bourses, on ne </a:t>
            </a:r>
            <a:r>
              <a:rPr lang="en-US" baseline="0" dirty="0" err="1"/>
              <a:t>va</a:t>
            </a:r>
            <a:r>
              <a:rPr lang="en-US" baseline="0" dirty="0"/>
              <a:t> pas </a:t>
            </a:r>
            <a:r>
              <a:rPr lang="en-US" baseline="0" dirty="0" err="1"/>
              <a:t>pouvoir</a:t>
            </a:r>
            <a:r>
              <a:rPr lang="en-US" baseline="0" dirty="0"/>
              <a:t> </a:t>
            </a:r>
            <a:r>
              <a:rPr lang="en-US" baseline="0" dirty="0" err="1"/>
              <a:t>expliquer</a:t>
            </a:r>
            <a:r>
              <a:rPr lang="en-US" baseline="0" dirty="0"/>
              <a:t> </a:t>
            </a:r>
            <a:r>
              <a:rPr lang="en-US" baseline="0" dirty="0" err="1"/>
              <a:t>ce</a:t>
            </a:r>
            <a:r>
              <a:rPr lang="en-US" baseline="0" dirty="0"/>
              <a:t> qui se </a:t>
            </a:r>
            <a:r>
              <a:rPr lang="en-US" baseline="0" dirty="0" err="1"/>
              <a:t>passe</a:t>
            </a:r>
            <a:r>
              <a:rPr lang="en-US" baseline="0" dirty="0"/>
              <a:t> pour les femmes les plus </a:t>
            </a:r>
            <a:r>
              <a:rPr lang="en-US" baseline="0" dirty="0" err="1"/>
              <a:t>pauvres</a:t>
            </a:r>
            <a:r>
              <a:rPr lang="en-US" baseline="0" dirty="0"/>
              <a:t>, </a:t>
            </a:r>
            <a:r>
              <a:rPr lang="en-US" baseline="0" dirty="0" err="1"/>
              <a:t>ou</a:t>
            </a:r>
            <a:r>
              <a:rPr lang="en-US" baseline="0" dirty="0"/>
              <a:t> le </a:t>
            </a:r>
            <a:r>
              <a:rPr lang="en-US" baseline="0" dirty="0" err="1"/>
              <a:t>splus</a:t>
            </a:r>
            <a:r>
              <a:rPr lang="en-US" baseline="0" dirty="0"/>
              <a:t> riche, </a:t>
            </a:r>
            <a:r>
              <a:rPr lang="en-US" baseline="0" dirty="0" err="1"/>
              <a:t>mais</a:t>
            </a:r>
            <a:r>
              <a:rPr lang="en-US" baseline="0" dirty="0"/>
              <a:t> </a:t>
            </a:r>
            <a:r>
              <a:rPr lang="en-US" baseline="0" dirty="0" err="1"/>
              <a:t>bien</a:t>
            </a:r>
            <a:r>
              <a:rPr lang="en-US" baseline="0" dirty="0"/>
              <a:t> pour les femmes qui </a:t>
            </a:r>
            <a:r>
              <a:rPr lang="en-US" baseline="0" dirty="0" err="1"/>
              <a:t>sont</a:t>
            </a:r>
            <a:r>
              <a:rPr lang="en-US" baseline="0" dirty="0"/>
              <a:t> “</a:t>
            </a:r>
            <a:r>
              <a:rPr lang="en-US" baseline="0" dirty="0" err="1"/>
              <a:t>proches”du</a:t>
            </a:r>
            <a:r>
              <a:rPr lang="en-US" baseline="0" dirty="0"/>
              <a:t> </a:t>
            </a:r>
            <a:r>
              <a:rPr lang="en-US" baseline="0" dirty="0" err="1"/>
              <a:t>critère</a:t>
            </a:r>
            <a:r>
              <a:rPr lang="en-US" baseline="0" dirty="0"/>
              <a:t> de selection.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DB93-930A-4A1D-A059-D33114A7461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Suivi</a:t>
            </a:r>
            <a:r>
              <a:rPr lang="en-US" dirty="0"/>
              <a:t> et </a:t>
            </a:r>
            <a:r>
              <a:rPr lang="en-US" dirty="0" err="1"/>
              <a:t>évaluation</a:t>
            </a:r>
            <a:r>
              <a:rPr lang="en-US" baseline="0" dirty="0"/>
              <a:t> : </a:t>
            </a:r>
            <a:r>
              <a:rPr lang="en-US" dirty="0"/>
              <a:t>Monitoring </a:t>
            </a:r>
            <a:r>
              <a:rPr lang="en-US" dirty="0" err="1"/>
              <a:t>d’indicateur</a:t>
            </a:r>
            <a:r>
              <a:rPr lang="en-US" baseline="0" dirty="0"/>
              <a:t> par </a:t>
            </a:r>
            <a:r>
              <a:rPr lang="en-US" baseline="0" dirty="0" err="1"/>
              <a:t>exemple</a:t>
            </a:r>
            <a:endParaRPr lang="en-US" baseline="0" dirty="0"/>
          </a:p>
          <a:p>
            <a:r>
              <a:rPr lang="en-US" baseline="0" dirty="0" err="1"/>
              <a:t>Indicateurs</a:t>
            </a:r>
            <a:r>
              <a:rPr lang="en-US" baseline="0" dirty="0"/>
              <a:t> </a:t>
            </a:r>
            <a:r>
              <a:rPr lang="en-US" baseline="0" dirty="0" err="1"/>
              <a:t>peuvent</a:t>
            </a:r>
            <a:r>
              <a:rPr lang="en-US" baseline="0" dirty="0"/>
              <a:t> </a:t>
            </a:r>
            <a:r>
              <a:rPr lang="en-US" baseline="0" dirty="0" err="1"/>
              <a:t>aussi</a:t>
            </a:r>
            <a:r>
              <a:rPr lang="en-US" baseline="0" dirty="0"/>
              <a:t> </a:t>
            </a:r>
            <a:r>
              <a:rPr lang="en-US" baseline="0" dirty="0" err="1"/>
              <a:t>jouer</a:t>
            </a:r>
            <a:r>
              <a:rPr lang="en-US" baseline="0" dirty="0"/>
              <a:t> un role </a:t>
            </a:r>
            <a:r>
              <a:rPr lang="en-US" baseline="0" dirty="0" err="1"/>
              <a:t>dans</a:t>
            </a:r>
            <a:r>
              <a:rPr lang="en-US" baseline="0" dirty="0"/>
              <a:t> </a:t>
            </a:r>
            <a:r>
              <a:rPr lang="en-US" baseline="0" dirty="0" err="1"/>
              <a:t>l’évaluation</a:t>
            </a:r>
            <a:r>
              <a:rPr lang="en-US" baseline="0" dirty="0"/>
              <a:t> </a:t>
            </a:r>
            <a:r>
              <a:rPr lang="en-US" baseline="0" dirty="0" err="1"/>
              <a:t>d’impact</a:t>
            </a:r>
            <a:r>
              <a:rPr lang="en-US" baseline="0" dirty="0"/>
              <a:t>, les </a:t>
            </a:r>
            <a:r>
              <a:rPr lang="en-US" baseline="0" dirty="0" err="1"/>
              <a:t>méthodes</a:t>
            </a:r>
            <a:r>
              <a:rPr lang="en-US" baseline="0" dirty="0"/>
              <a:t> et </a:t>
            </a:r>
            <a:r>
              <a:rPr lang="en-US" baseline="0" dirty="0" err="1"/>
              <a:t>groupes</a:t>
            </a:r>
            <a:r>
              <a:rPr lang="en-US" baseline="0" dirty="0"/>
              <a:t> de </a:t>
            </a:r>
            <a:r>
              <a:rPr lang="en-US" baseline="0" dirty="0" err="1"/>
              <a:t>comparaison</a:t>
            </a:r>
            <a:r>
              <a:rPr lang="en-US" baseline="0" dirty="0"/>
              <a:t> </a:t>
            </a:r>
            <a:r>
              <a:rPr lang="en-US" baseline="0" dirty="0" err="1"/>
              <a:t>vont</a:t>
            </a:r>
            <a:r>
              <a:rPr lang="en-US" baseline="0" dirty="0"/>
              <a:t> </a:t>
            </a:r>
            <a:r>
              <a:rPr lang="en-US" baseline="0" dirty="0" err="1"/>
              <a:t>diffèrer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DB93-930A-4A1D-A059-D33114A746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DB93-930A-4A1D-A059-D33114A746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1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DB93-930A-4A1D-A059-D33114A746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DB93-930A-4A1D-A059-D33114A746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4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A6BF-59A3-4B79-AE5A-8CC5219CE0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6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itchFamily="34" charset="0"/>
              </a:rPr>
              <a:t>Les </a:t>
            </a:r>
            <a:r>
              <a:rPr lang="en-US" dirty="0" err="1">
                <a:cs typeface="Calibri" pitchFamily="34" charset="0"/>
              </a:rPr>
              <a:t>programmes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sont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generalement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ciblés</a:t>
            </a:r>
            <a:r>
              <a:rPr lang="en-US" dirty="0">
                <a:cs typeface="Calibri" pitchFamily="34" charset="0"/>
              </a:rPr>
              <a:t> &amp; la participation </a:t>
            </a:r>
            <a:r>
              <a:rPr lang="en-US" dirty="0" err="1">
                <a:cs typeface="Calibri" pitchFamily="34" charset="0"/>
              </a:rPr>
              <a:t>individuelle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est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volontaire</a:t>
            </a:r>
            <a:endParaRPr lang="en-US" dirty="0"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itchFamily="34" charset="0"/>
              </a:rPr>
              <a:t>Il </a:t>
            </a:r>
            <a:r>
              <a:rPr lang="en-US" dirty="0" err="1">
                <a:cs typeface="Calibri" pitchFamily="34" charset="0"/>
              </a:rPr>
              <a:t>ya</a:t>
            </a:r>
            <a:r>
              <a:rPr lang="en-US" dirty="0">
                <a:cs typeface="Calibri" pitchFamily="34" charset="0"/>
              </a:rPr>
              <a:t> la presence de </a:t>
            </a:r>
            <a:r>
              <a:rPr lang="en-US" dirty="0" err="1">
                <a:cs typeface="Calibri" pitchFamily="34" charset="0"/>
              </a:rPr>
              <a:t>facteurs</a:t>
            </a:r>
            <a:r>
              <a:rPr lang="en-US" dirty="0">
                <a:cs typeface="Calibri" pitchFamily="34" charset="0"/>
              </a:rPr>
              <a:t> observables et non-observables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A6BF-59A3-4B79-AE5A-8CC5219CE0E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de </a:t>
            </a:r>
            <a:r>
              <a:rPr lang="en-US" dirty="0" err="1"/>
              <a:t>noter</a:t>
            </a:r>
            <a:r>
              <a:rPr lang="en-US" dirty="0"/>
              <a:t> que </a:t>
            </a:r>
            <a:r>
              <a:rPr lang="en-US" dirty="0" err="1"/>
              <a:t>toutes</a:t>
            </a:r>
            <a:r>
              <a:rPr lang="en-US" dirty="0"/>
              <a:t> les</a:t>
            </a:r>
            <a:r>
              <a:rPr lang="en-US" baseline="0" dirty="0"/>
              <a:t> observations ne </a:t>
            </a:r>
            <a:r>
              <a:rPr lang="en-US" baseline="0" dirty="0" err="1"/>
              <a:t>seront</a:t>
            </a:r>
            <a:r>
              <a:rPr lang="en-US" baseline="0" dirty="0"/>
              <a:t> pas </a:t>
            </a:r>
            <a:r>
              <a:rPr lang="en-US" baseline="0" dirty="0" err="1"/>
              <a:t>utilisées</a:t>
            </a:r>
            <a:r>
              <a:rPr lang="en-US" baseline="0" dirty="0"/>
              <a:t> – 886 </a:t>
            </a:r>
            <a:r>
              <a:rPr lang="en-US" baseline="0" dirty="0" err="1"/>
              <a:t>contre</a:t>
            </a:r>
            <a:r>
              <a:rPr lang="en-US" baseline="0" dirty="0"/>
              <a:t> 1021 et 751 </a:t>
            </a:r>
            <a:r>
              <a:rPr lang="en-US" baseline="0" dirty="0" err="1"/>
              <a:t>contre</a:t>
            </a:r>
            <a:r>
              <a:rPr lang="en-US" baseline="0" dirty="0"/>
              <a:t> 979 </a:t>
            </a:r>
            <a:r>
              <a:rPr lang="en-US" baseline="0" dirty="0" err="1"/>
              <a:t>dans</a:t>
            </a:r>
            <a:r>
              <a:rPr lang="en-US" baseline="0" dirty="0"/>
              <a:t> les </a:t>
            </a:r>
            <a:r>
              <a:rPr lang="en-US" baseline="0" dirty="0" err="1"/>
              <a:t>cas</a:t>
            </a:r>
            <a:r>
              <a:rPr lang="en-US" baseline="0" dirty="0"/>
              <a:t> </a:t>
            </a:r>
            <a:r>
              <a:rPr lang="en-US" baseline="0" dirty="0" err="1"/>
              <a:t>précédents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A6BF-59A3-4B79-AE5A-8CC5219CE0E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7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587" indent="-28791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672" indent="-2303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341" indent="-2303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3010" indent="-2303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3678" indent="-230334" defTabSz="4606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4347" indent="-230334" defTabSz="4606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5017" indent="-230334" defTabSz="4606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5686" indent="-230334" defTabSz="4606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D22270F-228A-4A19-8315-D535DD6135BA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8A10D968-F825-451D-8BE1-EB623137E9FB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7040-30F1-4A53-A6EC-27F339D66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9A914-F009-42D9-8B64-50F75E4EA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4"/>
          <a:stretch/>
        </p:blipFill>
        <p:spPr>
          <a:xfrm>
            <a:off x="0" y="1985169"/>
            <a:ext cx="12192000" cy="488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387C2-726E-40F3-B2E7-02EA69ABC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74740" y="-687592"/>
            <a:ext cx="4857750" cy="2943225"/>
          </a:xfrm>
          <a:prstGeom prst="rect">
            <a:avLst/>
          </a:prstGeom>
        </p:spPr>
      </p:pic>
      <p:pic>
        <p:nvPicPr>
          <p:cNvPr id="11" name="Picture 10" descr="Image result for islamic development bank logo">
            <a:extLst>
              <a:ext uri="{FF2B5EF4-FFF2-40B4-BE49-F238E27FC236}">
                <a16:creationId xmlns:a16="http://schemas.microsoft.com/office/drawing/2014/main" id="{18D04702-31CD-451C-8485-70FD90D734C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7" y="5934486"/>
            <a:ext cx="2203688" cy="84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3F80F385-FCB6-48B4-A1DD-EBCCAEDC1664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105269" y="5928852"/>
            <a:ext cx="2283970" cy="8337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Macintosh HD:Users:Chatterji:Desktop:i2i color logo outlines.png">
            <a:extLst>
              <a:ext uri="{FF2B5EF4-FFF2-40B4-BE49-F238E27FC236}">
                <a16:creationId xmlns:a16="http://schemas.microsoft.com/office/drawing/2014/main" id="{908CC191-91AB-4A63-AEEC-5C29170190B8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33" y="5928171"/>
            <a:ext cx="1598092" cy="8337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3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BA9E1CC4-8C66-4959-AAE4-7F21ED1D70B0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613" y="5962322"/>
            <a:ext cx="1036954" cy="76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B0AB02-38A7-4C10-88F2-4FB17639DC69}"/>
              </a:ext>
            </a:extLst>
          </p:cNvPr>
          <p:cNvSpPr txBox="1"/>
          <p:nvPr userDrawn="1"/>
        </p:nvSpPr>
        <p:spPr>
          <a:xfrm>
            <a:off x="105269" y="412955"/>
            <a:ext cx="199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Dakar, Senegal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1E8FD-AA75-493F-9A2E-E41D54AF4E3F}"/>
              </a:ext>
            </a:extLst>
          </p:cNvPr>
          <p:cNvSpPr txBox="1"/>
          <p:nvPr userDrawn="1"/>
        </p:nvSpPr>
        <p:spPr>
          <a:xfrm>
            <a:off x="9383875" y="452284"/>
            <a:ext cx="270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A6715-FF04-4767-83E5-4A49F485F0CB}"/>
              </a:ext>
            </a:extLst>
          </p:cNvPr>
          <p:cNvSpPr txBox="1"/>
          <p:nvPr userDrawn="1"/>
        </p:nvSpPr>
        <p:spPr>
          <a:xfrm>
            <a:off x="3963870" y="-388303"/>
            <a:ext cx="42794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3200" b="1" kern="1200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IsDB</a:t>
            </a:r>
            <a:r>
              <a:rPr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-World Bank DIME Impact Evaluation Event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CA669-CF4E-43AA-87DE-04E26079C1A4}"/>
              </a:ext>
            </a:extLst>
          </p:cNvPr>
          <p:cNvSpPr txBox="1"/>
          <p:nvPr userDrawn="1"/>
        </p:nvSpPr>
        <p:spPr>
          <a:xfrm>
            <a:off x="4046215" y="1344323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Transforming Development through Evidence-Based Policy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0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-87159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8404"/>
            <a:ext cx="10515600" cy="4938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461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4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0"/>
            <a:ext cx="10515600" cy="943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29"/>
            <a:ext cx="10515600" cy="1040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7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5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3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F373A1-8A87-4890-9555-7CE987B55F1D}"/>
              </a:ext>
            </a:extLst>
          </p:cNvPr>
          <p:cNvCxnSpPr/>
          <p:nvPr userDrawn="1"/>
        </p:nvCxnSpPr>
        <p:spPr>
          <a:xfrm flipH="1">
            <a:off x="0" y="860425"/>
            <a:ext cx="12192000" cy="0"/>
          </a:xfrm>
          <a:prstGeom prst="line">
            <a:avLst/>
          </a:prstGeom>
          <a:ln w="19050">
            <a:solidFill>
              <a:srgbClr val="F58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cintosh HD:Users:Chatterji:Desktop:i2i color logo outlines.png">
            <a:extLst>
              <a:ext uri="{FF2B5EF4-FFF2-40B4-BE49-F238E27FC236}">
                <a16:creationId xmlns:a16="http://schemas.microsoft.com/office/drawing/2014/main" id="{43B47C03-22A1-4F7A-86B1-916AC1859347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94" y="6071538"/>
            <a:ext cx="1205872" cy="69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1E4912CC-8346-458A-B03F-0B04102A920A}"/>
              </a:ext>
            </a:extLst>
          </p:cNvPr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7480718" y="6071537"/>
            <a:ext cx="1668349" cy="649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islamic development bank logo">
            <a:extLst>
              <a:ext uri="{FF2B5EF4-FFF2-40B4-BE49-F238E27FC236}">
                <a16:creationId xmlns:a16="http://schemas.microsoft.com/office/drawing/2014/main" id="{3EB8A118-39DD-4DAC-87BC-4D4A7BAD9746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77" y="6121508"/>
            <a:ext cx="1668349" cy="5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30A997FA-D073-428B-9EFB-9A4EF9C945F1}"/>
              </a:ext>
            </a:extLst>
          </p:cNvPr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78" y="6071538"/>
            <a:ext cx="860222" cy="64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71796E-E1F6-412C-A73B-F00DBF20112F}"/>
              </a:ext>
            </a:extLst>
          </p:cNvPr>
          <p:cNvSpPr txBox="1"/>
          <p:nvPr userDrawn="1"/>
        </p:nvSpPr>
        <p:spPr>
          <a:xfrm>
            <a:off x="838200" y="6311900"/>
            <a:ext cx="3652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Dakar, Senegal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customXml" Target="../ink/ink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867AE"/>
                </a:solidFill>
                <a:latin typeface="Andes" panose="02000000000000000000" pitchFamily="50" charset="0"/>
              </a:rPr>
              <a:t> </a:t>
            </a:r>
            <a:endParaRPr lang="en-US" dirty="0">
              <a:solidFill>
                <a:srgbClr val="0867AE"/>
              </a:solidFill>
              <a:latin typeface="Andes" panose="02000000000000000000" pitchFamily="50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8AE9C9-5C25-4485-B205-02068ECB0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fr-FR" dirty="0">
                <a:solidFill>
                  <a:srgbClr val="0867AE"/>
                </a:solidFill>
              </a:rPr>
            </a:br>
            <a:r>
              <a:rPr lang="fr-FR" dirty="0">
                <a:solidFill>
                  <a:srgbClr val="0867AE"/>
                </a:solidFill>
                <a:latin typeface="Andes" panose="02000000000000000000" pitchFamily="50" charset="0"/>
              </a:rPr>
              <a:t>Mesurer l’impact I: Inférence Causale et Méthodes Quasi-Expérimentales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6285" y="5721170"/>
            <a:ext cx="21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1AA"/>
                </a:solidFill>
                <a:latin typeface="Andes" panose="02000000000000000000" pitchFamily="50" charset="0"/>
              </a:rPr>
              <a:t>Alice Duhaut, DIME</a:t>
            </a:r>
          </a:p>
        </p:txBody>
      </p:sp>
    </p:spTree>
    <p:extLst>
      <p:ext uri="{BB962C8B-B14F-4D97-AF65-F5344CB8AC3E}">
        <p14:creationId xmlns:p14="http://schemas.microsoft.com/office/powerpoint/2010/main" val="7926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Exemple</a:t>
            </a:r>
            <a:r>
              <a:rPr lang="en-US" sz="2800" dirty="0"/>
              <a:t>: La </a:t>
            </a:r>
            <a:r>
              <a:rPr lang="en-US" sz="2800" dirty="0" err="1"/>
              <a:t>modernisation</a:t>
            </a:r>
            <a:r>
              <a:rPr lang="en-US" sz="2800" dirty="0"/>
              <a:t> des routes </a:t>
            </a:r>
            <a:r>
              <a:rPr lang="en-US" sz="2800" dirty="0" err="1"/>
              <a:t>augmente</a:t>
            </a:r>
            <a:r>
              <a:rPr lang="en-US" sz="2800" dirty="0"/>
              <a:t>-t-</a:t>
            </a:r>
            <a:r>
              <a:rPr lang="en-US" sz="2800" dirty="0" err="1"/>
              <a:t>elle</a:t>
            </a:r>
            <a:r>
              <a:rPr lang="en-US" sz="2800" dirty="0"/>
              <a:t> le </a:t>
            </a:r>
            <a:r>
              <a:rPr lang="en-US" sz="2800" dirty="0" err="1"/>
              <a:t>bien</a:t>
            </a:r>
            <a:r>
              <a:rPr lang="en-US" sz="2800" dirty="0"/>
              <a:t> </a:t>
            </a:r>
            <a:r>
              <a:rPr lang="en-US" sz="2800" dirty="0" err="1"/>
              <a:t>être</a:t>
            </a:r>
            <a:r>
              <a:rPr lang="en-US" sz="2800" dirty="0"/>
              <a:t> de la population </a:t>
            </a:r>
            <a:r>
              <a:rPr lang="en-US" sz="2800" dirty="0" err="1"/>
              <a:t>rurale</a:t>
            </a:r>
            <a:r>
              <a:rPr lang="en-US" sz="28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455" y="1261358"/>
            <a:ext cx="7299090" cy="47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0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214439"/>
            <a:ext cx="9759950" cy="842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approches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850" y="2578101"/>
            <a:ext cx="10115550" cy="3511550"/>
          </a:xfrm>
        </p:spPr>
        <p:txBody>
          <a:bodyPr>
            <a:normAutofit fontScale="77500" lnSpcReduction="20000"/>
          </a:bodyPr>
          <a:lstStyle/>
          <a:p>
            <a:endParaRPr lang="fr-FR" sz="7000" dirty="0"/>
          </a:p>
          <a:p>
            <a:r>
              <a:rPr lang="fr-FR" sz="7000" dirty="0">
                <a:solidFill>
                  <a:schemeClr val="tx2"/>
                </a:solidFill>
              </a:rPr>
              <a:t>1. Suivi et évaluation (traditionnel) </a:t>
            </a:r>
          </a:p>
          <a:p>
            <a:endParaRPr lang="fr-FR" sz="7000" dirty="0">
              <a:solidFill>
                <a:schemeClr val="tx2"/>
              </a:solidFill>
            </a:endParaRPr>
          </a:p>
          <a:p>
            <a:endParaRPr lang="fr-FR" sz="7000" dirty="0">
              <a:solidFill>
                <a:schemeClr val="tx2"/>
              </a:solidFill>
            </a:endParaRPr>
          </a:p>
          <a:p>
            <a:r>
              <a:rPr lang="fr-FR" sz="7000" dirty="0">
                <a:solidFill>
                  <a:schemeClr val="tx2"/>
                </a:solidFill>
              </a:rPr>
              <a:t>2. Évaluation d’impact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9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Suivi</a:t>
            </a:r>
            <a:r>
              <a:rPr lang="en-US" dirty="0"/>
              <a:t> et </a:t>
            </a:r>
            <a:r>
              <a:rPr lang="en-US" dirty="0" err="1"/>
              <a:t>évaluation</a:t>
            </a:r>
            <a:r>
              <a:rPr lang="en-US" dirty="0"/>
              <a:t> (</a:t>
            </a:r>
            <a:r>
              <a:rPr lang="en-US" dirty="0" err="1"/>
              <a:t>traditionnel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400"/>
            <a:ext cx="6527800" cy="5008563"/>
          </a:xfrm>
        </p:spPr>
        <p:txBody>
          <a:bodyPr>
            <a:normAutofit lnSpcReduction="10000"/>
          </a:bodyPr>
          <a:lstStyle/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Mesurer les progrès des indicateurs au fil du temps: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100" i="1" dirty="0">
                <a:solidFill>
                  <a:srgbClr val="F89442"/>
                </a:solidFill>
              </a:rPr>
              <a:t>«  Est-ce que le projet est sur la bonne voie ? » </a:t>
            </a:r>
            <a:endParaRPr lang="fr-FR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L’accent est mis sur les activités du projet et les bénéficiaires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Permet d’observer le changement, mais ne nous dit pas pourquoi ou  comment il est arrivé.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4" name="Content Placeholder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r="16985"/>
          <a:stretch>
            <a:fillRect/>
          </a:stretch>
        </p:blipFill>
        <p:spPr>
          <a:xfrm>
            <a:off x="8001000" y="1435100"/>
            <a:ext cx="3403600" cy="44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-87159"/>
            <a:ext cx="10389420" cy="1052359"/>
          </a:xfrm>
        </p:spPr>
        <p:txBody>
          <a:bodyPr>
            <a:noAutofit/>
          </a:bodyPr>
          <a:lstStyle/>
          <a:p>
            <a:br>
              <a:rPr lang="fr-FR" sz="3600" dirty="0"/>
            </a:br>
            <a:r>
              <a:rPr lang="fr-FR" sz="3600" dirty="0"/>
              <a:t>Le défi de l'attribution de l'impact II: facteurs externes</a:t>
            </a:r>
            <a:br>
              <a:rPr lang="fr-FR" sz="3600" dirty="0"/>
            </a:b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4587"/>
          <a:stretch/>
        </p:blipFill>
        <p:spPr>
          <a:xfrm>
            <a:off x="2322538" y="1604687"/>
            <a:ext cx="7790825" cy="410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7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sz="2800" dirty="0"/>
            </a:br>
            <a:r>
              <a:rPr lang="fr-FR" sz="4000" dirty="0"/>
              <a:t>Évaluation d’impact</a:t>
            </a:r>
            <a:br>
              <a:rPr lang="fr-FR" sz="2800" dirty="0"/>
            </a:b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238404"/>
            <a:ext cx="7112000" cy="4938559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sz="9600" dirty="0">
                <a:solidFill>
                  <a:schemeClr val="tx2"/>
                </a:solidFill>
                <a:latin typeface="Calibri"/>
                <a:ea typeface="MS PGothic" pitchFamily="34" charset="-128"/>
                <a:cs typeface="Calibri"/>
              </a:rPr>
              <a:t>Impact 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8800" i="1" dirty="0">
                <a:solidFill>
                  <a:srgbClr val="F89442"/>
                </a:solidFill>
              </a:rPr>
              <a:t> «  Qu'arriverait-il en l’absence du programme ou projet? » </a:t>
            </a:r>
          </a:p>
          <a:p>
            <a:pPr>
              <a:defRPr/>
            </a:pPr>
            <a:endParaRPr lang="fr-FR" sz="8800" i="1" dirty="0">
              <a:solidFill>
                <a:srgbClr val="F89442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9600" dirty="0">
                <a:solidFill>
                  <a:schemeClr val="tx2"/>
                </a:solidFill>
              </a:rPr>
              <a:t>C’est la différence entre les résultats avec programme et sans programme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96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9600" dirty="0">
                <a:solidFill>
                  <a:schemeClr val="tx2"/>
                </a:solidFill>
              </a:rPr>
              <a:t>L'objectif de l'évaluation d'impact est de mesurer cette différence de manière à l’</a:t>
            </a:r>
            <a:r>
              <a:rPr lang="fr-FR" sz="9600" i="1" dirty="0">
                <a:solidFill>
                  <a:srgbClr val="F88E36"/>
                </a:solidFill>
              </a:rPr>
              <a:t>attribuer au programme</a:t>
            </a:r>
            <a:r>
              <a:rPr lang="fr-FR" sz="9600" i="1" dirty="0">
                <a:solidFill>
                  <a:schemeClr val="tx2"/>
                </a:solidFill>
              </a:rPr>
              <a:t>, </a:t>
            </a:r>
            <a:r>
              <a:rPr lang="fr-FR" sz="9600" dirty="0">
                <a:solidFill>
                  <a:schemeClr val="tx2"/>
                </a:solidFill>
              </a:rPr>
              <a:t>et</a:t>
            </a:r>
            <a:r>
              <a:rPr lang="fr-FR" sz="9600" i="1" dirty="0">
                <a:solidFill>
                  <a:schemeClr val="tx2"/>
                </a:solidFill>
              </a:rPr>
              <a:t> </a:t>
            </a:r>
            <a:r>
              <a:rPr lang="fr-FR" sz="9600" i="1" dirty="0">
                <a:solidFill>
                  <a:srgbClr val="F88E36"/>
                </a:solidFill>
              </a:rPr>
              <a:t>seulement</a:t>
            </a:r>
            <a:r>
              <a:rPr lang="fr-FR" sz="9600" i="1" dirty="0">
                <a:solidFill>
                  <a:schemeClr val="tx2"/>
                </a:solidFill>
              </a:rPr>
              <a:t> </a:t>
            </a:r>
            <a:r>
              <a:rPr lang="fr-FR" sz="9600" i="1" dirty="0">
                <a:solidFill>
                  <a:srgbClr val="F88E36"/>
                </a:solidFill>
              </a:rPr>
              <a:t>au programme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29" y="1319484"/>
            <a:ext cx="3077537" cy="21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29" y="4002359"/>
            <a:ext cx="3077537" cy="181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0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Ce </a:t>
            </a:r>
            <a:r>
              <a:rPr lang="en-US" sz="4000" dirty="0" err="1"/>
              <a:t>don</a:t>
            </a:r>
            <a:r>
              <a:rPr lang="en-US" altLang="ja-JP" sz="4000" dirty="0" err="1"/>
              <a:t>t</a:t>
            </a:r>
            <a:r>
              <a:rPr lang="en-US" altLang="ja-JP" sz="4000" dirty="0"/>
              <a:t> on a </a:t>
            </a:r>
            <a:r>
              <a:rPr lang="en-US" altLang="ja-JP" sz="4000" dirty="0" err="1"/>
              <a:t>besoin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</a:pPr>
            <a:r>
              <a:rPr lang="fr-FR" sz="3600" b="1" dirty="0">
                <a:solidFill>
                  <a:schemeClr val="tx2"/>
                </a:solidFill>
              </a:rPr>
              <a:t>Idéalement</a:t>
            </a:r>
            <a:r>
              <a:rPr lang="fr-FR" sz="3600" dirty="0">
                <a:solidFill>
                  <a:schemeClr val="tx2"/>
                </a:solidFill>
              </a:rPr>
              <a:t> : les résultats </a:t>
            </a:r>
            <a:r>
              <a:rPr lang="fr-FR" sz="3600" b="1" dirty="0">
                <a:solidFill>
                  <a:schemeClr val="tx2"/>
                </a:solidFill>
              </a:rPr>
              <a:t>avec</a:t>
            </a:r>
            <a:r>
              <a:rPr lang="fr-FR" sz="3600" dirty="0">
                <a:solidFill>
                  <a:schemeClr val="tx2"/>
                </a:solidFill>
              </a:rPr>
              <a:t> et </a:t>
            </a:r>
            <a:r>
              <a:rPr lang="fr-FR" sz="3600" b="1" dirty="0">
                <a:solidFill>
                  <a:schemeClr val="tx2"/>
                </a:solidFill>
              </a:rPr>
              <a:t>sans</a:t>
            </a:r>
            <a:r>
              <a:rPr lang="fr-FR" sz="3600" dirty="0">
                <a:solidFill>
                  <a:schemeClr val="tx2"/>
                </a:solidFill>
              </a:rPr>
              <a:t> programme pour la même unité d'analyse, qu’elle soit un individu, un village, un groupe …</a:t>
            </a:r>
          </a:p>
          <a:p>
            <a:pPr lvl="1">
              <a:lnSpc>
                <a:spcPct val="95000"/>
              </a:lnSpc>
            </a:pPr>
            <a:endParaRPr lang="fr-FR" sz="3100" i="1" dirty="0">
              <a:solidFill>
                <a:srgbClr val="F88E36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3800" b="1" dirty="0">
                <a:solidFill>
                  <a:schemeClr val="tx2"/>
                </a:solidFill>
              </a:rPr>
              <a:t>Problème</a:t>
            </a:r>
            <a:r>
              <a:rPr lang="fr-FR" sz="38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3400" dirty="0">
                <a:solidFill>
                  <a:schemeClr val="tx2"/>
                </a:solidFill>
              </a:rPr>
              <a:t>On ne peut pas à la fois recevoir et ne pas recevoir le traitement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</a:rPr>
              <a:t>Il y a un </a:t>
            </a:r>
            <a:r>
              <a:rPr lang="en-US" sz="3400" dirty="0" err="1">
                <a:solidFill>
                  <a:schemeClr val="tx2"/>
                </a:solidFill>
              </a:rPr>
              <a:t>problème</a:t>
            </a:r>
            <a:r>
              <a:rPr lang="en-US" sz="3400" dirty="0">
                <a:solidFill>
                  <a:schemeClr val="tx2"/>
                </a:solidFill>
              </a:rPr>
              <a:t> de </a:t>
            </a:r>
            <a:r>
              <a:rPr lang="en-US" sz="3400" b="1" dirty="0" err="1">
                <a:solidFill>
                  <a:schemeClr val="tx2"/>
                </a:solidFill>
              </a:rPr>
              <a:t>manque</a:t>
            </a:r>
            <a:r>
              <a:rPr lang="en-US" sz="3400" b="1" dirty="0">
                <a:solidFill>
                  <a:schemeClr val="tx2"/>
                </a:solidFill>
              </a:rPr>
              <a:t> de </a:t>
            </a:r>
            <a:r>
              <a:rPr lang="en-US" sz="3400" b="1" dirty="0" err="1">
                <a:solidFill>
                  <a:schemeClr val="tx2"/>
                </a:solidFill>
              </a:rPr>
              <a:t>données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fr-FR" sz="38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3800" b="1" dirty="0">
                <a:solidFill>
                  <a:schemeClr val="tx2"/>
                </a:solidFill>
              </a:rPr>
              <a:t>Solution</a:t>
            </a:r>
            <a:r>
              <a:rPr lang="fr-FR" sz="38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3400" dirty="0">
                <a:solidFill>
                  <a:schemeClr val="tx2"/>
                </a:solidFill>
              </a:rPr>
              <a:t>Avoir un </a:t>
            </a:r>
            <a:r>
              <a:rPr lang="fr-FR" sz="3400" b="1" dirty="0">
                <a:solidFill>
                  <a:schemeClr val="tx2"/>
                </a:solidFill>
              </a:rPr>
              <a:t>groupe de comparaison</a:t>
            </a:r>
            <a:r>
              <a:rPr lang="fr-FR" sz="3400" dirty="0">
                <a:solidFill>
                  <a:schemeClr val="tx2"/>
                </a:solidFill>
              </a:rPr>
              <a:t>/témoin pour estimer ce qui serait arrivé sans programme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34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3400" dirty="0">
                <a:solidFill>
                  <a:schemeClr val="tx2"/>
                </a:solidFill>
              </a:rPr>
              <a:t>Ne peut être observé et doit donc être constitué </a:t>
            </a: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Solution: </a:t>
            </a:r>
            <a:r>
              <a:rPr lang="en-US" dirty="0" err="1"/>
              <a:t>trouver</a:t>
            </a:r>
            <a:r>
              <a:rPr lang="en-US" dirty="0"/>
              <a:t> un </a:t>
            </a:r>
            <a:r>
              <a:rPr lang="en-US" dirty="0" err="1"/>
              <a:t>contrefactuel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tx2"/>
                </a:solidFill>
              </a:rPr>
              <a:t>Trouver un groupe de comparaison, le</a:t>
            </a:r>
            <a:r>
              <a:rPr lang="fr-FR" sz="2800" b="1" dirty="0">
                <a:solidFill>
                  <a:schemeClr val="tx2"/>
                </a:solidFill>
              </a:rPr>
              <a:t> contrefactuel</a:t>
            </a:r>
            <a:r>
              <a:rPr lang="fr-FR" sz="2800" dirty="0">
                <a:solidFill>
                  <a:schemeClr val="tx2"/>
                </a:solidFill>
              </a:rPr>
              <a:t>:</a:t>
            </a: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877" y="2233566"/>
            <a:ext cx="1613940" cy="1613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14" y="2207100"/>
            <a:ext cx="1609725" cy="1666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9883" y="1852679"/>
            <a:ext cx="3624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2"/>
                </a:solidFill>
              </a:rPr>
              <a:t>Ce</a:t>
            </a:r>
            <a:r>
              <a:rPr lang="en-US" sz="2200" dirty="0">
                <a:solidFill>
                  <a:schemeClr val="tx2"/>
                </a:solidFill>
              </a:rPr>
              <a:t> qui </a:t>
            </a:r>
            <a:r>
              <a:rPr lang="en-US" sz="2200" dirty="0" err="1">
                <a:solidFill>
                  <a:schemeClr val="tx2"/>
                </a:solidFill>
              </a:rPr>
              <a:t>s’est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vraiment</a:t>
            </a:r>
            <a:r>
              <a:rPr lang="en-US" sz="2200" dirty="0">
                <a:solidFill>
                  <a:schemeClr val="tx2"/>
                </a:solidFill>
              </a:rPr>
              <a:t> passé</a:t>
            </a:r>
            <a:endParaRPr lang="fr-FR" sz="2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8071" y="1716537"/>
            <a:ext cx="4262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Ce qui se </a:t>
            </a:r>
            <a:r>
              <a:rPr lang="en-US" sz="2200" dirty="0" err="1">
                <a:solidFill>
                  <a:schemeClr val="tx2"/>
                </a:solidFill>
              </a:rPr>
              <a:t>serait</a:t>
            </a:r>
            <a:r>
              <a:rPr lang="en-US" sz="2200" dirty="0">
                <a:solidFill>
                  <a:schemeClr val="tx2"/>
                </a:solidFill>
              </a:rPr>
              <a:t> passé sans </a:t>
            </a:r>
            <a:r>
              <a:rPr lang="en-US" sz="2200" dirty="0" err="1">
                <a:solidFill>
                  <a:schemeClr val="tx2"/>
                </a:solidFill>
              </a:rPr>
              <a:t>programme</a:t>
            </a:r>
            <a:r>
              <a:rPr lang="en-US" sz="2200" dirty="0">
                <a:solidFill>
                  <a:schemeClr val="tx2"/>
                </a:solidFill>
              </a:rPr>
              <a:t> - </a:t>
            </a:r>
            <a:r>
              <a:rPr lang="en-US" sz="2200" dirty="0" err="1">
                <a:solidFill>
                  <a:schemeClr val="tx2"/>
                </a:solidFill>
              </a:rPr>
              <a:t>contrefactuel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endParaRPr lang="fr-FR" sz="2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5213" y="4153674"/>
            <a:ext cx="2866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89442"/>
                </a:solidFill>
              </a:rPr>
              <a:t>Monde </a:t>
            </a:r>
            <a:r>
              <a:rPr lang="en-US" sz="2200" i="1" dirty="0" err="1">
                <a:solidFill>
                  <a:srgbClr val="F89442"/>
                </a:solidFill>
              </a:rPr>
              <a:t>imaginaire</a:t>
            </a:r>
            <a:r>
              <a:rPr lang="en-US" sz="2200" i="1" dirty="0">
                <a:solidFill>
                  <a:srgbClr val="F89442"/>
                </a:solidFill>
              </a:rPr>
              <a:t> !!!</a:t>
            </a:r>
            <a:endParaRPr lang="fr-FR" sz="2200" i="1" dirty="0">
              <a:solidFill>
                <a:srgbClr val="F8944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8377" y="4153675"/>
            <a:ext cx="2866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89442"/>
                </a:solidFill>
              </a:rPr>
              <a:t>Monde </a:t>
            </a:r>
            <a:r>
              <a:rPr lang="en-US" sz="2200" i="1" dirty="0" err="1">
                <a:solidFill>
                  <a:srgbClr val="F89442"/>
                </a:solidFill>
              </a:rPr>
              <a:t>réel</a:t>
            </a:r>
            <a:r>
              <a:rPr lang="en-US" sz="2200" i="1" dirty="0">
                <a:solidFill>
                  <a:srgbClr val="F89442"/>
                </a:solidFill>
              </a:rPr>
              <a:t> !!!</a:t>
            </a:r>
            <a:endParaRPr lang="fr-FR" sz="2200" i="1" dirty="0">
              <a:solidFill>
                <a:srgbClr val="F8944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3391" y="4757423"/>
            <a:ext cx="72852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La </a:t>
            </a:r>
            <a:r>
              <a:rPr lang="en-US" sz="2400" dirty="0" err="1">
                <a:solidFill>
                  <a:schemeClr val="tx2"/>
                </a:solidFill>
              </a:rPr>
              <a:t>clé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</a:t>
            </a:r>
            <a:r>
              <a:rPr lang="en-US" altLang="en-US" sz="2400" dirty="0" err="1">
                <a:solidFill>
                  <a:schemeClr val="tx2"/>
                </a:solidFill>
              </a:rPr>
              <a:t>’</a:t>
            </a:r>
            <a:r>
              <a:rPr lang="en-US" sz="2400" dirty="0" err="1">
                <a:solidFill>
                  <a:schemeClr val="tx2"/>
                </a:solidFill>
              </a:rPr>
              <a:t>une</a:t>
            </a:r>
            <a:r>
              <a:rPr lang="en-US" sz="2400" dirty="0">
                <a:solidFill>
                  <a:schemeClr val="tx2"/>
                </a:solidFill>
              </a:rPr>
              <a:t> bonne </a:t>
            </a:r>
            <a:r>
              <a:rPr lang="en-US" sz="2400" dirty="0" err="1">
                <a:solidFill>
                  <a:schemeClr val="tx2"/>
                </a:solidFill>
              </a:rPr>
              <a:t>évaluation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</a:t>
            </a:r>
            <a:r>
              <a:rPr lang="en-US" altLang="en-US" sz="2400" dirty="0" err="1">
                <a:solidFill>
                  <a:schemeClr val="tx2"/>
                </a:solidFill>
              </a:rPr>
              <a:t>’</a:t>
            </a:r>
            <a:r>
              <a:rPr lang="en-US" sz="2400" dirty="0" err="1">
                <a:solidFill>
                  <a:schemeClr val="tx2"/>
                </a:solidFill>
              </a:rPr>
              <a:t>impact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est</a:t>
            </a:r>
            <a:r>
              <a:rPr lang="en-US" sz="2400" dirty="0">
                <a:solidFill>
                  <a:schemeClr val="tx2"/>
                </a:solidFill>
              </a:rPr>
              <a:t> un </a:t>
            </a:r>
            <a:r>
              <a:rPr lang="en-US" sz="2400" dirty="0" err="1">
                <a:solidFill>
                  <a:schemeClr val="tx2"/>
                </a:solidFill>
              </a:rPr>
              <a:t>scénario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contrefactuel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valide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!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Comment trouver un contrefactuel valide?</a:t>
            </a: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fr-FR" sz="2800" b="1" i="1" dirty="0">
                <a:solidFill>
                  <a:srgbClr val="F8944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9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Caractèristiques</a:t>
            </a:r>
            <a:r>
              <a:rPr lang="en-US" dirty="0"/>
              <a:t> d’un </a:t>
            </a:r>
            <a:r>
              <a:rPr lang="en-US" dirty="0" err="1"/>
              <a:t>contrefactuel</a:t>
            </a:r>
            <a:r>
              <a:rPr lang="en-US" dirty="0"/>
              <a:t> </a:t>
            </a:r>
            <a:r>
              <a:rPr lang="en-US" dirty="0" err="1"/>
              <a:t>valide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cs typeface="Calibri"/>
              </a:rPr>
              <a:t>Le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groupe</a:t>
            </a:r>
            <a:r>
              <a:rPr lang="en-US" dirty="0">
                <a:solidFill>
                  <a:schemeClr val="tx2"/>
                </a:solidFill>
                <a:cs typeface="Calibri"/>
              </a:rPr>
              <a:t> de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traitement</a:t>
            </a:r>
            <a:r>
              <a:rPr lang="en-US" dirty="0">
                <a:solidFill>
                  <a:schemeClr val="tx2"/>
                </a:solidFill>
                <a:cs typeface="Calibri"/>
              </a:rPr>
              <a:t> et le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groupe</a:t>
            </a:r>
            <a:r>
              <a:rPr lang="en-US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témoin</a:t>
            </a:r>
            <a:r>
              <a:rPr lang="en-US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doivent</a:t>
            </a:r>
            <a:r>
              <a:rPr lang="en-US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avoir</a:t>
            </a:r>
            <a:r>
              <a:rPr lang="en-US" dirty="0">
                <a:solidFill>
                  <a:schemeClr val="tx2"/>
                </a:solidFill>
                <a:cs typeface="Calibri"/>
              </a:rPr>
              <a:t> </a:t>
            </a:r>
            <a:r>
              <a:rPr lang="fr-FR" sz="3300" dirty="0">
                <a:solidFill>
                  <a:schemeClr val="tx2"/>
                </a:solidFill>
              </a:rPr>
              <a:t>les mêmes caractéristiques</a:t>
            </a:r>
          </a:p>
          <a:p>
            <a:pPr lvl="2"/>
            <a:r>
              <a:rPr lang="fr-FR" sz="2800" dirty="0">
                <a:solidFill>
                  <a:schemeClr val="tx2"/>
                </a:solidFill>
              </a:rPr>
              <a:t>observables</a:t>
            </a:r>
          </a:p>
          <a:p>
            <a:pPr lvl="2"/>
            <a:r>
              <a:rPr lang="fr-FR" sz="2800" dirty="0">
                <a:solidFill>
                  <a:schemeClr val="tx2"/>
                </a:solidFill>
              </a:rPr>
              <a:t>non observables</a:t>
            </a:r>
          </a:p>
          <a:p>
            <a:r>
              <a:rPr lang="fr-FR" dirty="0">
                <a:solidFill>
                  <a:schemeClr val="tx2"/>
                </a:solidFill>
                <a:cs typeface="Calibri"/>
              </a:rPr>
              <a:t>Donc le changement dans les résultats ou l’indicateur peut être </a:t>
            </a:r>
            <a:r>
              <a:rPr lang="fr-FR" dirty="0" err="1">
                <a:solidFill>
                  <a:schemeClr val="tx2"/>
                </a:solidFill>
                <a:cs typeface="Calibri"/>
              </a:rPr>
              <a:t>attribu</a:t>
            </a:r>
            <a:r>
              <a:rPr lang="en-US" dirty="0">
                <a:solidFill>
                  <a:schemeClr val="tx2"/>
                </a:solidFill>
                <a:cs typeface="Calibri"/>
              </a:rPr>
              <a:t>é</a:t>
            </a:r>
            <a:r>
              <a:rPr lang="fr-FR" dirty="0">
                <a:solidFill>
                  <a:schemeClr val="tx2"/>
                </a:solidFill>
                <a:cs typeface="Calibri"/>
              </a:rPr>
              <a:t> seulement au programme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5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L’expérience</a:t>
            </a:r>
            <a:r>
              <a:rPr lang="en-US" dirty="0"/>
              <a:t> </a:t>
            </a:r>
            <a:r>
              <a:rPr lang="en-US" dirty="0" err="1"/>
              <a:t>parfaite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8405"/>
            <a:ext cx="9982200" cy="155559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Quel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est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l’impact</a:t>
            </a:r>
            <a:r>
              <a:rPr lang="en-US" sz="2800" dirty="0">
                <a:solidFill>
                  <a:schemeClr val="tx2"/>
                </a:solidFill>
              </a:rPr>
              <a:t> de donner à </a:t>
            </a:r>
            <a:r>
              <a:rPr lang="en-US" sz="2800" dirty="0" err="1">
                <a:solidFill>
                  <a:schemeClr val="tx2"/>
                </a:solidFill>
              </a:rPr>
              <a:t>Babouche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l’argent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poche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supplémentaire</a:t>
            </a:r>
            <a:r>
              <a:rPr lang="en-US" sz="2800" dirty="0">
                <a:solidFill>
                  <a:schemeClr val="tx2"/>
                </a:solidFill>
              </a:rPr>
              <a:t> sur le </a:t>
            </a:r>
            <a:r>
              <a:rPr lang="en-US" sz="2800" dirty="0" err="1">
                <a:solidFill>
                  <a:schemeClr val="tx2"/>
                </a:solidFill>
              </a:rPr>
              <a:t>nombre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bottines</a:t>
            </a:r>
            <a:r>
              <a:rPr lang="en-US" sz="2800" dirty="0">
                <a:solidFill>
                  <a:schemeClr val="tx2"/>
                </a:solidFill>
              </a:rPr>
              <a:t> rouge </a:t>
            </a:r>
            <a:r>
              <a:rPr lang="en-US" sz="2800" dirty="0" err="1">
                <a:solidFill>
                  <a:schemeClr val="tx2"/>
                </a:solidFill>
              </a:rPr>
              <a:t>qu’il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possède</a:t>
            </a:r>
            <a:r>
              <a:rPr lang="en-US" sz="2800" dirty="0">
                <a:solidFill>
                  <a:schemeClr val="tx2"/>
                </a:solidFill>
              </a:rPr>
              <a:t> ?</a:t>
            </a:r>
          </a:p>
          <a:p>
            <a:r>
              <a:rPr lang="fr-FR" sz="2800" dirty="0">
                <a:solidFill>
                  <a:schemeClr val="tx2"/>
                </a:solidFill>
              </a:rPr>
              <a:t>Imaginons que Babouche ait un clone: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Identique à l'extérieur (observables)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Identique à l'intérieur (non observables)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Cloud Callout 6"/>
          <p:cNvSpPr>
            <a:spLocks noChangeArrowheads="1"/>
          </p:cNvSpPr>
          <p:nvPr/>
        </p:nvSpPr>
        <p:spPr bwMode="auto">
          <a:xfrm>
            <a:off x="4435161" y="3402869"/>
            <a:ext cx="3400451" cy="1990883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 sz="1600" dirty="0">
              <a:solidFill>
                <a:schemeClr val="tx2"/>
              </a:solidFill>
            </a:endParaRPr>
          </a:p>
          <a:p>
            <a:pPr algn="ctr"/>
            <a:r>
              <a:rPr lang="fr-FR" sz="1600" dirty="0">
                <a:solidFill>
                  <a:schemeClr val="tx2"/>
                </a:solidFill>
              </a:rPr>
              <a:t>Nous sommes tous les deux  des singes</a:t>
            </a:r>
            <a:endParaRPr lang="en-US" sz="1600" dirty="0">
              <a:solidFill>
                <a:schemeClr val="tx2"/>
              </a:solidFill>
            </a:endParaRPr>
          </a:p>
          <a:p>
            <a:pPr algn="ctr"/>
            <a:endParaRPr lang="fr-FR" sz="1600" dirty="0">
              <a:solidFill>
                <a:schemeClr val="tx2"/>
              </a:solidFill>
            </a:endParaRPr>
          </a:p>
          <a:p>
            <a:pPr algn="ctr"/>
            <a:r>
              <a:rPr lang="fr-FR" sz="1600" dirty="0">
                <a:solidFill>
                  <a:schemeClr val="tx2"/>
                </a:solidFill>
              </a:rPr>
              <a:t>Nous aimons tous les deux les bottines rouges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054" y="3149792"/>
            <a:ext cx="1934376" cy="1934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712" y="3165041"/>
            <a:ext cx="1934377" cy="19343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272" y="5062052"/>
            <a:ext cx="1560175" cy="1102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273" y="5184193"/>
            <a:ext cx="1501406" cy="10614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0220" y="3080465"/>
            <a:ext cx="122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Babouche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1204" y="3035490"/>
            <a:ext cx="122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Clone</a:t>
            </a:r>
          </a:p>
        </p:txBody>
      </p:sp>
    </p:spTree>
    <p:extLst>
      <p:ext uri="{BB962C8B-B14F-4D97-AF65-F5344CB8AC3E}">
        <p14:creationId xmlns:p14="http://schemas.microsoft.com/office/powerpoint/2010/main" val="395033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L’expérience</a:t>
            </a:r>
            <a:r>
              <a:rPr lang="en-US" dirty="0"/>
              <a:t> </a:t>
            </a:r>
            <a:r>
              <a:rPr lang="en-US" dirty="0" err="1"/>
              <a:t>parfaite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Si on applique le </a:t>
            </a:r>
            <a:r>
              <a:rPr lang="en-US" dirty="0" err="1">
                <a:solidFill>
                  <a:schemeClr val="tx2"/>
                </a:solidFill>
              </a:rPr>
              <a:t>traitement</a:t>
            </a:r>
            <a:r>
              <a:rPr lang="en-US" dirty="0">
                <a:solidFill>
                  <a:schemeClr val="tx2"/>
                </a:solidFill>
              </a:rPr>
              <a:t> à </a:t>
            </a:r>
            <a:r>
              <a:rPr lang="en-US" dirty="0" err="1">
                <a:solidFill>
                  <a:schemeClr val="tx2"/>
                </a:solidFill>
              </a:rPr>
              <a:t>Babouche</a:t>
            </a:r>
            <a:r>
              <a:rPr lang="en-US" dirty="0">
                <a:solidFill>
                  <a:schemeClr val="tx2"/>
                </a:solidFill>
              </a:rPr>
              <a:t> – </a:t>
            </a:r>
            <a:r>
              <a:rPr lang="en-US" dirty="0" err="1">
                <a:solidFill>
                  <a:schemeClr val="tx2"/>
                </a:solidFill>
              </a:rPr>
              <a:t>si</a:t>
            </a:r>
            <a:r>
              <a:rPr lang="en-US" dirty="0">
                <a:solidFill>
                  <a:schemeClr val="tx2"/>
                </a:solidFill>
              </a:rPr>
              <a:t> on </a:t>
            </a:r>
            <a:r>
              <a:rPr lang="en-US" dirty="0" err="1">
                <a:solidFill>
                  <a:schemeClr val="tx2"/>
                </a:solidFill>
              </a:rPr>
              <a:t>lui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donne</a:t>
            </a:r>
            <a:r>
              <a:rPr lang="en-US" dirty="0">
                <a:solidFill>
                  <a:schemeClr val="tx2"/>
                </a:solidFill>
              </a:rPr>
              <a:t> plus </a:t>
            </a:r>
            <a:r>
              <a:rPr lang="en-US" dirty="0" err="1">
                <a:solidFill>
                  <a:schemeClr val="tx2"/>
                </a:solidFill>
              </a:rPr>
              <a:t>d’argent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poche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58" y="2687569"/>
            <a:ext cx="1934376" cy="1934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74" y="2687569"/>
            <a:ext cx="1934377" cy="19343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7761" y="2364362"/>
            <a:ext cx="122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Babouche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0742" y="2430779"/>
            <a:ext cx="122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Clone</a:t>
            </a:r>
          </a:p>
        </p:txBody>
      </p:sp>
      <p:pic>
        <p:nvPicPr>
          <p:cNvPr id="16" name="9 Imagen" descr="MONED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6737" y="3134112"/>
            <a:ext cx="1157868" cy="1121457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25061" y="5498706"/>
            <a:ext cx="6003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747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fr-FR" sz="2400" i="1" dirty="0">
                <a:solidFill>
                  <a:schemeClr val="accent6"/>
                </a:solidFill>
              </a:rPr>
              <a:t>La seule différence est le projet ou traitement</a:t>
            </a:r>
          </a:p>
        </p:txBody>
      </p:sp>
    </p:spTree>
    <p:extLst>
      <p:ext uri="{BB962C8B-B14F-4D97-AF65-F5344CB8AC3E}">
        <p14:creationId xmlns:p14="http://schemas.microsoft.com/office/powerpoint/2010/main" val="16685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300" dirty="0">
                <a:solidFill>
                  <a:schemeClr val="tx2"/>
                </a:solidFill>
                <a:ea typeface="+mj-ea"/>
                <a:cs typeface="+mj-cs"/>
              </a:rPr>
              <a:t>Objectif principal</a:t>
            </a:r>
            <a:r>
              <a:rPr lang="fr-FR" sz="3300" dirty="0">
                <a:solidFill>
                  <a:schemeClr val="tx2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Guider les décisions politiques et de programmes sur base des preuves solides. 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sz="3300" dirty="0">
                <a:solidFill>
                  <a:schemeClr val="tx2"/>
                </a:solidFill>
              </a:rPr>
              <a:t>Argument</a:t>
            </a:r>
            <a:r>
              <a:rPr lang="fr-FR" dirty="0">
                <a:solidFill>
                  <a:schemeClr val="tx2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Plusieurs types d’évidence du plus simple &amp; moins-couteux au plus complexe.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En cas des doutes sur l’efficacité d’un programme, l’étude d’incidence (ou évaluation d’impact) se justifie.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Si nous n’avons pas des doutes nous pouvons nous passer de l’étude d’incidence.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0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L’expérience</a:t>
            </a:r>
            <a:r>
              <a:rPr lang="en-US" dirty="0"/>
              <a:t> </a:t>
            </a:r>
            <a:r>
              <a:rPr lang="en-US" dirty="0" err="1"/>
              <a:t>parfaite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Si on applique le </a:t>
            </a:r>
            <a:r>
              <a:rPr lang="en-US" sz="2800" dirty="0" err="1">
                <a:solidFill>
                  <a:schemeClr val="tx2"/>
                </a:solidFill>
              </a:rPr>
              <a:t>traitement</a:t>
            </a:r>
            <a:r>
              <a:rPr lang="en-US" sz="2800" dirty="0">
                <a:solidFill>
                  <a:schemeClr val="tx2"/>
                </a:solidFill>
              </a:rPr>
              <a:t> à </a:t>
            </a:r>
            <a:r>
              <a:rPr lang="en-US" sz="2800" dirty="0" err="1">
                <a:solidFill>
                  <a:schemeClr val="tx2"/>
                </a:solidFill>
              </a:rPr>
              <a:t>Babouche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si</a:t>
            </a:r>
            <a:r>
              <a:rPr lang="en-US" sz="2800" dirty="0">
                <a:solidFill>
                  <a:schemeClr val="tx2"/>
                </a:solidFill>
              </a:rPr>
              <a:t> on </a:t>
            </a:r>
            <a:r>
              <a:rPr lang="en-US" sz="2800" dirty="0" err="1">
                <a:solidFill>
                  <a:schemeClr val="tx2"/>
                </a:solidFill>
              </a:rPr>
              <a:t>lui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donne</a:t>
            </a:r>
            <a:r>
              <a:rPr lang="en-US" sz="2800" dirty="0">
                <a:solidFill>
                  <a:schemeClr val="tx2"/>
                </a:solidFill>
              </a:rPr>
              <a:t> plus </a:t>
            </a:r>
            <a:r>
              <a:rPr lang="en-US" sz="2800" dirty="0" err="1">
                <a:solidFill>
                  <a:schemeClr val="tx2"/>
                </a:solidFill>
              </a:rPr>
              <a:t>d’argent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poche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0" y="1961752"/>
            <a:ext cx="1595948" cy="15959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9455" y="4910951"/>
            <a:ext cx="122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Babouche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8482" y="5012551"/>
            <a:ext cx="122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Clone</a:t>
            </a:r>
          </a:p>
        </p:txBody>
      </p:sp>
      <p:pic>
        <p:nvPicPr>
          <p:cNvPr id="16" name="9 Imagen" descr="MONED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960" y="2464881"/>
            <a:ext cx="943769" cy="914091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3122" y="5072793"/>
            <a:ext cx="54457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sz="2000" i="1" dirty="0">
                <a:solidFill>
                  <a:schemeClr val="accent6"/>
                </a:solidFill>
              </a:rPr>
              <a:t>Comme Babouche et son clone sont identiques, </a:t>
            </a:r>
          </a:p>
          <a:p>
            <a:pPr algn="ctr"/>
            <a:r>
              <a:rPr lang="fr-FR" sz="2000" i="1" dirty="0">
                <a:solidFill>
                  <a:schemeClr val="accent6"/>
                </a:solidFill>
              </a:rPr>
              <a:t>la différence du nombre de paires de bottines est </a:t>
            </a:r>
          </a:p>
          <a:p>
            <a:pPr algn="ctr"/>
            <a:r>
              <a:rPr lang="fr-FR" sz="2000" i="1" dirty="0">
                <a:solidFill>
                  <a:schemeClr val="accent6"/>
                </a:solidFill>
              </a:rPr>
              <a:t>due au traitement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84" y="3737074"/>
            <a:ext cx="1178258" cy="832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535" y="3674137"/>
            <a:ext cx="1356308" cy="958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630" y="3617288"/>
            <a:ext cx="1347696" cy="952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40" y="2041475"/>
            <a:ext cx="1594915" cy="1594915"/>
          </a:xfrm>
          <a:prstGeom prst="rect">
            <a:avLst/>
          </a:prstGeom>
        </p:spPr>
      </p:pic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316457" y="3304969"/>
            <a:ext cx="2083383" cy="1328023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61A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IMPACT=2-1= 1 </a:t>
            </a:r>
            <a:r>
              <a:rPr lang="en-US" sz="2400" b="1" dirty="0" err="1">
                <a:solidFill>
                  <a:schemeClr val="accent6"/>
                </a:solidFill>
              </a:rPr>
              <a:t>paire</a:t>
            </a:r>
            <a:r>
              <a:rPr lang="en-US" sz="2400" b="1" dirty="0">
                <a:solidFill>
                  <a:schemeClr val="accent6"/>
                </a:solidFill>
              </a:rPr>
              <a:t> de </a:t>
            </a:r>
            <a:r>
              <a:rPr lang="en-US" sz="2400" b="1" dirty="0" err="1">
                <a:solidFill>
                  <a:schemeClr val="accent6"/>
                </a:solidFill>
              </a:rPr>
              <a:t>bottines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Évaluation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d’impact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pratique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920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Comment </a:t>
            </a:r>
            <a:r>
              <a:rPr lang="en-US" sz="3000" dirty="0" err="1"/>
              <a:t>construire</a:t>
            </a:r>
            <a:r>
              <a:rPr lang="en-US" sz="3000" dirty="0"/>
              <a:t> un </a:t>
            </a:r>
            <a:r>
              <a:rPr lang="en-US" sz="3000" dirty="0" err="1"/>
              <a:t>contrefactuel</a:t>
            </a:r>
            <a:r>
              <a:rPr lang="en-US" sz="3000" dirty="0"/>
              <a:t> </a:t>
            </a:r>
            <a:r>
              <a:rPr lang="en-US" sz="3000" dirty="0" err="1"/>
              <a:t>valide</a:t>
            </a:r>
            <a:r>
              <a:rPr lang="en-US" sz="3000" dirty="0"/>
              <a:t> pour </a:t>
            </a:r>
            <a:r>
              <a:rPr lang="en-US" sz="3000" dirty="0" err="1"/>
              <a:t>mesurer</a:t>
            </a:r>
            <a:r>
              <a:rPr lang="en-US" sz="3000" dirty="0"/>
              <a:t> </a:t>
            </a:r>
            <a:r>
              <a:rPr lang="en-US" sz="3000" dirty="0" err="1"/>
              <a:t>l’impact</a:t>
            </a:r>
            <a:r>
              <a:rPr lang="en-US" sz="3000" dirty="0"/>
              <a:t> causal ?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162752" y="820611"/>
          <a:ext cx="6788150" cy="533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2108200" y="1085453"/>
            <a:ext cx="754380" cy="480060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Étude</a:t>
            </a:r>
            <a:r>
              <a:rPr lang="en-US" sz="3200" dirty="0"/>
              <a:t> de </a:t>
            </a:r>
            <a:r>
              <a:rPr lang="en-US" sz="3200" dirty="0" err="1"/>
              <a:t>cas</a:t>
            </a:r>
            <a:r>
              <a:rPr lang="en-US" sz="3200" dirty="0"/>
              <a:t>: </a:t>
            </a:r>
            <a:r>
              <a:rPr lang="en-US" sz="3200" dirty="0" err="1"/>
              <a:t>modernisation</a:t>
            </a:r>
            <a:r>
              <a:rPr lang="en-US" sz="3200" dirty="0"/>
              <a:t> des routes </a:t>
            </a:r>
            <a:r>
              <a:rPr lang="en-US" sz="3200" dirty="0" err="1"/>
              <a:t>rurales</a:t>
            </a:r>
            <a:r>
              <a:rPr lang="en-US" sz="3200" dirty="0"/>
              <a:t> et </a:t>
            </a:r>
            <a:r>
              <a:rPr lang="en-US" sz="3200" dirty="0" err="1"/>
              <a:t>bien</a:t>
            </a:r>
            <a:r>
              <a:rPr lang="en-US" sz="3200" dirty="0"/>
              <a:t> </a:t>
            </a:r>
            <a:r>
              <a:rPr lang="en-US" sz="3200" dirty="0" err="1"/>
              <a:t>être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1"/>
            <a:endParaRPr lang="fr-BE" sz="2600" dirty="0">
              <a:cs typeface="Calibri" pitchFamily="34" charset="0"/>
            </a:endParaRPr>
          </a:p>
          <a:p>
            <a:r>
              <a:rPr lang="fr-BE" sz="3800" b="1" dirty="0">
                <a:solidFill>
                  <a:schemeClr val="tx2"/>
                </a:solidFill>
              </a:rPr>
              <a:t>Problème: </a:t>
            </a:r>
            <a:r>
              <a:rPr lang="fr-BE" sz="3800" dirty="0">
                <a:solidFill>
                  <a:schemeClr val="tx2"/>
                </a:solidFill>
              </a:rPr>
              <a:t>La République d’Atlantis veux moderniser les routes rurales pour améliorer le bien-être socio- économique des citoyens</a:t>
            </a:r>
          </a:p>
          <a:p>
            <a:pPr lvl="1"/>
            <a:endParaRPr lang="fr-BE" sz="2900" dirty="0">
              <a:solidFill>
                <a:schemeClr val="tx2"/>
              </a:solidFill>
            </a:endParaRPr>
          </a:p>
          <a:p>
            <a:r>
              <a:rPr lang="fr-BE" sz="3800" b="1" dirty="0">
                <a:solidFill>
                  <a:schemeClr val="tx2"/>
                </a:solidFill>
              </a:rPr>
              <a:t>Intervention: </a:t>
            </a:r>
            <a:r>
              <a:rPr lang="fr-BE" sz="3800" dirty="0">
                <a:solidFill>
                  <a:schemeClr val="tx2"/>
                </a:solidFill>
              </a:rPr>
              <a:t>Le gouvernement décide de lancer un programme pilote pour voir si ce programme sera efficace</a:t>
            </a:r>
          </a:p>
          <a:p>
            <a:pPr lvl="1"/>
            <a:endParaRPr lang="fr-BE" sz="3400" dirty="0">
              <a:solidFill>
                <a:schemeClr val="tx2"/>
              </a:solidFill>
            </a:endParaRPr>
          </a:p>
          <a:p>
            <a:r>
              <a:rPr lang="fr-BE" sz="3800" b="1" dirty="0">
                <a:solidFill>
                  <a:schemeClr val="tx2"/>
                </a:solidFill>
              </a:rPr>
              <a:t>Résultats clés: </a:t>
            </a:r>
            <a:r>
              <a:rPr lang="fr-BE" sz="3800" dirty="0">
                <a:solidFill>
                  <a:schemeClr val="tx2"/>
                </a:solidFill>
              </a:rPr>
              <a:t>Bien-être socio-économique, plus particulièrement la consommation par habitants des ménages ruraux. </a:t>
            </a:r>
          </a:p>
          <a:p>
            <a:pPr lvl="1"/>
            <a:endParaRPr lang="fr-BE" sz="3400" dirty="0">
              <a:solidFill>
                <a:schemeClr val="tx2"/>
              </a:solidFill>
            </a:endParaRPr>
          </a:p>
          <a:p>
            <a:r>
              <a:rPr lang="fr-BE" sz="3800" b="1" dirty="0">
                <a:solidFill>
                  <a:schemeClr val="tx2"/>
                </a:solidFill>
              </a:rPr>
              <a:t>Déroulement : </a:t>
            </a:r>
          </a:p>
          <a:p>
            <a:pPr lvl="2">
              <a:spcAft>
                <a:spcPts val="600"/>
              </a:spcAft>
            </a:pPr>
            <a:r>
              <a:rPr lang="fr-BE" sz="3000" b="1" i="1" dirty="0">
                <a:solidFill>
                  <a:schemeClr val="tx2"/>
                </a:solidFill>
              </a:rPr>
              <a:t>Janvier 2014</a:t>
            </a:r>
            <a:r>
              <a:rPr lang="fr-BE" sz="3000" dirty="0">
                <a:solidFill>
                  <a:schemeClr val="tx2"/>
                </a:solidFill>
              </a:rPr>
              <a:t>: Parmi les 9000 villages ruraux, 2,000 sont invités à participer</a:t>
            </a:r>
          </a:p>
          <a:p>
            <a:pPr lvl="2">
              <a:spcAft>
                <a:spcPts val="600"/>
              </a:spcAft>
            </a:pPr>
            <a:r>
              <a:rPr lang="fr-BE" sz="3000" b="1" i="1" dirty="0">
                <a:solidFill>
                  <a:schemeClr val="tx2"/>
                </a:solidFill>
              </a:rPr>
              <a:t>Mars 2014- mars 2015</a:t>
            </a:r>
            <a:r>
              <a:rPr lang="fr-BE" sz="3000" dirty="0">
                <a:solidFill>
                  <a:schemeClr val="tx2"/>
                </a:solidFill>
              </a:rPr>
              <a:t>: 1021 villages déposent leur dossier à temps et voient leur route être remise à niveau . Les 979 restants sont les non participants.</a:t>
            </a:r>
          </a:p>
          <a:p>
            <a:pPr lvl="2">
              <a:spcAft>
                <a:spcPts val="600"/>
              </a:spcAft>
            </a:pPr>
            <a:r>
              <a:rPr lang="fr-BE" sz="3000" b="1" i="1" dirty="0">
                <a:solidFill>
                  <a:schemeClr val="tx2"/>
                </a:solidFill>
              </a:rPr>
              <a:t>Juin 2016</a:t>
            </a:r>
            <a:r>
              <a:rPr lang="fr-BE" sz="3000" b="1" dirty="0">
                <a:solidFill>
                  <a:schemeClr val="tx2"/>
                </a:solidFill>
              </a:rPr>
              <a:t>: </a:t>
            </a:r>
            <a:r>
              <a:rPr lang="fr-BE" sz="3000" dirty="0">
                <a:solidFill>
                  <a:schemeClr val="tx2"/>
                </a:solidFill>
              </a:rPr>
              <a:t>Enquête auprès des ménages des 2000 villages invités</a:t>
            </a:r>
          </a:p>
          <a:p>
            <a:pPr lvl="2">
              <a:spcAft>
                <a:spcPts val="600"/>
              </a:spcAft>
            </a:pPr>
            <a:endParaRPr lang="en-US" sz="3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2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68679"/>
          </a:xfrm>
        </p:spPr>
        <p:txBody>
          <a:bodyPr>
            <a:noAutofit/>
          </a:bodyPr>
          <a:lstStyle/>
          <a:p>
            <a:r>
              <a:rPr lang="fr-FR" sz="3200" dirty="0"/>
              <a:t>Contrefactuels contrefaits I: </a:t>
            </a:r>
            <a:br>
              <a:rPr lang="fr-FR" sz="3200" dirty="0"/>
            </a:br>
            <a:r>
              <a:rPr lang="fr-FR" sz="3200" dirty="0"/>
              <a:t>Comparaison participants et non-participants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282575"/>
            <a:r>
              <a:rPr lang="fr-FR" b="1" dirty="0">
                <a:solidFill>
                  <a:schemeClr val="tx2"/>
                </a:solidFill>
                <a:cs typeface="Calibri"/>
              </a:rPr>
              <a:t>Idée</a:t>
            </a:r>
            <a:r>
              <a:rPr lang="fr-FR" b="1" dirty="0">
                <a:cs typeface="Calibri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Comparer</a:t>
            </a:r>
            <a:r>
              <a:rPr lang="en-US" dirty="0">
                <a:solidFill>
                  <a:schemeClr val="tx2"/>
                </a:solidFill>
              </a:rPr>
              <a:t> la </a:t>
            </a:r>
            <a:r>
              <a:rPr lang="en-US" dirty="0" err="1">
                <a:solidFill>
                  <a:schemeClr val="tx2"/>
                </a:solidFill>
              </a:rPr>
              <a:t>consommation</a:t>
            </a:r>
            <a:r>
              <a:rPr lang="en-US" dirty="0">
                <a:solidFill>
                  <a:schemeClr val="tx2"/>
                </a:solidFill>
              </a:rPr>
              <a:t> des ménages des villages participants </a:t>
            </a:r>
            <a:r>
              <a:rPr lang="en-US" b="1" dirty="0" err="1">
                <a:solidFill>
                  <a:schemeClr val="tx2"/>
                </a:solidFill>
              </a:rPr>
              <a:t>avant</a:t>
            </a:r>
            <a:r>
              <a:rPr lang="en-US" b="1" dirty="0">
                <a:solidFill>
                  <a:schemeClr val="tx2"/>
                </a:solidFill>
              </a:rPr>
              <a:t> et après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modernisation</a:t>
            </a:r>
            <a:r>
              <a:rPr lang="en-US" dirty="0">
                <a:solidFill>
                  <a:schemeClr val="tx2"/>
                </a:solidFill>
              </a:rPr>
              <a:t> des routes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fr-BE" b="1" dirty="0">
                <a:solidFill>
                  <a:schemeClr val="tx2"/>
                </a:solidFill>
              </a:rPr>
              <a:t>Hypothèse fondamentale: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2"/>
                </a:solidFill>
              </a:rPr>
              <a:t>Si</a:t>
            </a:r>
            <a:r>
              <a:rPr lang="fr-BE" b="1" dirty="0">
                <a:solidFill>
                  <a:schemeClr val="tx2"/>
                </a:solidFill>
              </a:rPr>
              <a:t> </a:t>
            </a:r>
            <a:r>
              <a:rPr lang="fr-BE" dirty="0">
                <a:solidFill>
                  <a:schemeClr val="tx2"/>
                </a:solidFill>
              </a:rPr>
              <a:t>le programme n</a:t>
            </a:r>
            <a:r>
              <a:rPr lang="fr-BE" altLang="en-US" dirty="0">
                <a:solidFill>
                  <a:schemeClr val="tx2"/>
                </a:solidFill>
              </a:rPr>
              <a:t>’</a:t>
            </a:r>
            <a:r>
              <a:rPr lang="fr-BE" dirty="0">
                <a:solidFill>
                  <a:schemeClr val="tx2"/>
                </a:solidFill>
              </a:rPr>
              <a:t>avait pas existé, le résultat pour les participants aurait suivi la même tendance que dans le passé</a:t>
            </a:r>
          </a:p>
          <a:p>
            <a:endParaRPr lang="fr-BE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1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19190"/>
          </a:xfrm>
        </p:spPr>
        <p:txBody>
          <a:bodyPr>
            <a:noAutofit/>
          </a:bodyPr>
          <a:lstStyle/>
          <a:p>
            <a:r>
              <a:rPr lang="fr-FR" sz="3200" dirty="0"/>
              <a:t>Contrefactuels contrefaits I: Comparaison avant-après</a:t>
            </a:r>
            <a:endParaRPr lang="en-US" sz="3200" dirty="0"/>
          </a:p>
        </p:txBody>
      </p:sp>
      <p:sp>
        <p:nvSpPr>
          <p:cNvPr id="28" name="65 CuadroTexto"/>
          <p:cNvSpPr txBox="1"/>
          <p:nvPr/>
        </p:nvSpPr>
        <p:spPr>
          <a:xfrm>
            <a:off x="2850412" y="823060"/>
            <a:ext cx="2410304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Participants 2014</a:t>
            </a:r>
          </a:p>
        </p:txBody>
      </p:sp>
      <p:sp>
        <p:nvSpPr>
          <p:cNvPr id="29" name="65 CuadroTexto"/>
          <p:cNvSpPr txBox="1"/>
          <p:nvPr/>
        </p:nvSpPr>
        <p:spPr>
          <a:xfrm>
            <a:off x="7110321" y="799026"/>
            <a:ext cx="2712376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Participants 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4100" y="4483100"/>
            <a:ext cx="105791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accent6"/>
                </a:solidFill>
                <a:cs typeface="Calibri"/>
              </a:rPr>
              <a:t>La difference represent-</a:t>
            </a:r>
            <a:r>
              <a:rPr lang="en-US" sz="2000" i="1" dirty="0" err="1">
                <a:solidFill>
                  <a:schemeClr val="accent6"/>
                </a:solidFill>
                <a:cs typeface="Calibri"/>
              </a:rPr>
              <a:t>elle</a:t>
            </a:r>
            <a:r>
              <a:rPr lang="en-US" sz="2000" i="1" dirty="0">
                <a:solidFill>
                  <a:schemeClr val="accent6"/>
                </a:solidFill>
                <a:cs typeface="Calibri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cs typeface="Calibri"/>
              </a:rPr>
              <a:t>une</a:t>
            </a:r>
            <a:r>
              <a:rPr lang="en-US" sz="2000" i="1" dirty="0">
                <a:solidFill>
                  <a:schemeClr val="accent6"/>
                </a:solidFill>
                <a:cs typeface="Calibri"/>
              </a:rPr>
              <a:t> estimation non-</a:t>
            </a:r>
            <a:r>
              <a:rPr lang="en-US" sz="2000" i="1" dirty="0" err="1">
                <a:solidFill>
                  <a:schemeClr val="accent6"/>
                </a:solidFill>
                <a:cs typeface="Calibri"/>
              </a:rPr>
              <a:t>biais</a:t>
            </a:r>
            <a:r>
              <a:rPr lang="en-US" sz="2000" i="1" dirty="0" err="1">
                <a:solidFill>
                  <a:schemeClr val="accent6"/>
                </a:solidFill>
                <a:cs typeface="Calibri" pitchFamily="34" charset="0"/>
              </a:rPr>
              <a:t>é</a:t>
            </a:r>
            <a:r>
              <a:rPr lang="en-US" sz="2000" i="1" dirty="0" err="1">
                <a:solidFill>
                  <a:schemeClr val="accent6"/>
                </a:solidFill>
                <a:cs typeface="Calibri"/>
              </a:rPr>
              <a:t>e</a:t>
            </a:r>
            <a:r>
              <a:rPr lang="en-US" sz="2000" i="1" dirty="0">
                <a:solidFill>
                  <a:schemeClr val="accent6"/>
                </a:solidFill>
                <a:cs typeface="Calibri"/>
              </a:rPr>
              <a:t> de </a:t>
            </a:r>
            <a:r>
              <a:rPr lang="en-US" sz="2000" i="1" dirty="0" err="1">
                <a:solidFill>
                  <a:schemeClr val="accent6"/>
                </a:solidFill>
                <a:cs typeface="Calibri"/>
              </a:rPr>
              <a:t>l’impact</a:t>
            </a:r>
            <a:r>
              <a:rPr lang="en-US" sz="2000" i="1" dirty="0">
                <a:solidFill>
                  <a:schemeClr val="accent6"/>
                </a:solidFill>
                <a:cs typeface="Calibri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cs typeface="Calibri"/>
              </a:rPr>
              <a:t>programme</a:t>
            </a:r>
            <a:r>
              <a:rPr lang="en-US" sz="2000" i="1" dirty="0">
                <a:solidFill>
                  <a:schemeClr val="accent6"/>
                </a:solidFill>
                <a:cs typeface="Calibri"/>
              </a:rPr>
              <a:t>?</a:t>
            </a:r>
            <a:endParaRPr lang="en-US" sz="2000" dirty="0">
              <a:cs typeface="Calibri"/>
            </a:endParaRPr>
          </a:p>
          <a:p>
            <a:endParaRPr lang="en-US" sz="1200" dirty="0">
              <a:solidFill>
                <a:srgbClr val="800000"/>
              </a:solidFill>
              <a:latin typeface="Calibri"/>
              <a:cs typeface="Calibri"/>
            </a:endParaRPr>
          </a:p>
          <a:p>
            <a:pPr marL="0" lvl="1"/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Pas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forcément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: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différence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dans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le temps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Pas que le programme: trop de facteurs changent avec le temps, par ex. amélioration de la conjoncture économique,…</a:t>
            </a:r>
            <a:endParaRPr lang="fr-FR" dirty="0">
              <a:solidFill>
                <a:srgbClr val="3366FF"/>
              </a:solidFill>
            </a:endParaRPr>
          </a:p>
          <a:p>
            <a:pPr marL="800100" lvl="2" indent="-342900">
              <a:buFont typeface="Arial" pitchFamily="34" charset="0"/>
              <a:buChar char="•"/>
            </a:pPr>
            <a:r>
              <a:rPr lang="fr-FR" dirty="0">
                <a:solidFill>
                  <a:schemeClr val="tx2"/>
                </a:solidFill>
                <a:cs typeface="Calibri"/>
              </a:rPr>
              <a:t>Des changements surviennent avec le temps, même sans programme.</a:t>
            </a:r>
            <a:endParaRPr lang="en-US" dirty="0">
              <a:solidFill>
                <a:schemeClr val="tx2"/>
              </a:solidFill>
              <a:cs typeface="Calibri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170813"/>
              </p:ext>
            </p:extLst>
          </p:nvPr>
        </p:nvGraphicFramePr>
        <p:xfrm>
          <a:off x="1079500" y="3403600"/>
          <a:ext cx="9918700" cy="1016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83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197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Participants 2014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Participants 2016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Différence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Consommation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dans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les villages participants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274.4</a:t>
                      </a:r>
                    </a:p>
                  </a:txBody>
                  <a:tcPr marL="9525" marR="9525" marT="9525" marB="9525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301.6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  <a:r>
                        <a:rPr lang="en-US" sz="18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*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030" y="2689524"/>
            <a:ext cx="952136" cy="3952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512" y="1488444"/>
            <a:ext cx="1218107" cy="5858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404" y="1984360"/>
            <a:ext cx="1074248" cy="51665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234557" y="1397356"/>
            <a:ext cx="3455910" cy="190403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49" y="2027812"/>
            <a:ext cx="1051677" cy="4365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638" y="2650356"/>
            <a:ext cx="952136" cy="3952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401" y="2084460"/>
            <a:ext cx="1074248" cy="5166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254" y="2502099"/>
            <a:ext cx="1330752" cy="64002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738554" y="1383176"/>
            <a:ext cx="3455910" cy="190403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416" y="2052721"/>
            <a:ext cx="1036410" cy="3886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564" y="2570959"/>
            <a:ext cx="952136" cy="395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315" y="1589303"/>
            <a:ext cx="1170095" cy="5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8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68679"/>
          </a:xfrm>
        </p:spPr>
        <p:txBody>
          <a:bodyPr>
            <a:noAutofit/>
          </a:bodyPr>
          <a:lstStyle/>
          <a:p>
            <a:r>
              <a:rPr lang="fr-FR" sz="2800" dirty="0"/>
              <a:t>Contrefactuels contrefaits I: </a:t>
            </a:r>
            <a:br>
              <a:rPr lang="fr-FR" sz="2800" dirty="0"/>
            </a:br>
            <a:r>
              <a:rPr lang="fr-FR" sz="2800" dirty="0"/>
              <a:t>Comparaison participants et non-participants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282575"/>
            <a:r>
              <a:rPr lang="fr-FR" b="1" dirty="0">
                <a:solidFill>
                  <a:schemeClr val="tx2"/>
                </a:solidFill>
                <a:cs typeface="Calibri"/>
              </a:rPr>
              <a:t>Idée</a:t>
            </a:r>
            <a:r>
              <a:rPr lang="fr-FR" b="1" dirty="0">
                <a:cs typeface="Calibri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Comparer</a:t>
            </a:r>
            <a:r>
              <a:rPr lang="en-US" dirty="0">
                <a:solidFill>
                  <a:schemeClr val="tx2"/>
                </a:solidFill>
              </a:rPr>
              <a:t> la </a:t>
            </a:r>
            <a:r>
              <a:rPr lang="en-US" dirty="0" err="1">
                <a:solidFill>
                  <a:schemeClr val="tx2"/>
                </a:solidFill>
              </a:rPr>
              <a:t>consommation</a:t>
            </a:r>
            <a:r>
              <a:rPr lang="en-US" dirty="0">
                <a:solidFill>
                  <a:schemeClr val="tx2"/>
                </a:solidFill>
              </a:rPr>
              <a:t> des ménages des villages </a:t>
            </a:r>
            <a:r>
              <a:rPr lang="en-US" b="1" dirty="0">
                <a:solidFill>
                  <a:schemeClr val="tx2"/>
                </a:solidFill>
              </a:rPr>
              <a:t>avec</a:t>
            </a:r>
            <a:r>
              <a:rPr lang="en-US" dirty="0">
                <a:solidFill>
                  <a:schemeClr val="tx2"/>
                </a:solidFill>
              </a:rPr>
              <a:t> routes </a:t>
            </a:r>
            <a:r>
              <a:rPr lang="en-US" dirty="0" err="1">
                <a:solidFill>
                  <a:schemeClr val="tx2"/>
                </a:solidFill>
              </a:rPr>
              <a:t>modernisées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et</a:t>
            </a:r>
            <a:r>
              <a:rPr lang="en-US" dirty="0">
                <a:solidFill>
                  <a:schemeClr val="tx2"/>
                </a:solidFill>
              </a:rPr>
              <a:t> des villages </a:t>
            </a:r>
            <a:r>
              <a:rPr lang="en-US" b="1" dirty="0">
                <a:solidFill>
                  <a:schemeClr val="tx2"/>
                </a:solidFill>
              </a:rPr>
              <a:t>sans</a:t>
            </a:r>
          </a:p>
          <a:p>
            <a:r>
              <a:rPr lang="fr-BE" b="1" dirty="0">
                <a:solidFill>
                  <a:schemeClr val="tx2"/>
                </a:solidFill>
              </a:rPr>
              <a:t>Hypothèse fondamentale: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2"/>
                </a:solidFill>
              </a:rPr>
              <a:t>Si</a:t>
            </a:r>
            <a:r>
              <a:rPr lang="fr-BE" b="1" dirty="0">
                <a:solidFill>
                  <a:schemeClr val="tx2"/>
                </a:solidFill>
              </a:rPr>
              <a:t> </a:t>
            </a:r>
            <a:r>
              <a:rPr lang="fr-BE" dirty="0">
                <a:solidFill>
                  <a:schemeClr val="tx2"/>
                </a:solidFill>
              </a:rPr>
              <a:t>le programme n</a:t>
            </a:r>
            <a:r>
              <a:rPr lang="fr-BE" altLang="en-US" dirty="0">
                <a:solidFill>
                  <a:schemeClr val="tx2"/>
                </a:solidFill>
              </a:rPr>
              <a:t>’</a:t>
            </a:r>
            <a:r>
              <a:rPr lang="fr-BE" dirty="0">
                <a:solidFill>
                  <a:schemeClr val="tx2"/>
                </a:solidFill>
              </a:rPr>
              <a:t>avait pas existé, le résultat pour les participants serait le même que pour les non-participants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81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1800" y="4457700"/>
            <a:ext cx="916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6"/>
                </a:solidFill>
                <a:cs typeface="Calibri"/>
              </a:rPr>
              <a:t>La </a:t>
            </a:r>
            <a:r>
              <a:rPr lang="en-US" i="1" dirty="0" err="1">
                <a:solidFill>
                  <a:schemeClr val="accent6"/>
                </a:solidFill>
                <a:cs typeface="Calibri"/>
              </a:rPr>
              <a:t>différence</a:t>
            </a:r>
            <a:r>
              <a:rPr lang="en-US" i="1" dirty="0">
                <a:solidFill>
                  <a:schemeClr val="accent6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accent6"/>
                </a:solidFill>
                <a:cs typeface="Calibri"/>
              </a:rPr>
              <a:t>représente-elle</a:t>
            </a:r>
            <a:r>
              <a:rPr lang="en-US" i="1" dirty="0">
                <a:solidFill>
                  <a:schemeClr val="accent6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accent6"/>
                </a:solidFill>
                <a:cs typeface="Calibri"/>
              </a:rPr>
              <a:t>une</a:t>
            </a:r>
            <a:r>
              <a:rPr lang="en-US" i="1" dirty="0">
                <a:solidFill>
                  <a:schemeClr val="accent6"/>
                </a:solidFill>
                <a:cs typeface="Calibri"/>
              </a:rPr>
              <a:t> estimation non-</a:t>
            </a:r>
            <a:r>
              <a:rPr lang="en-US" i="1" dirty="0" err="1">
                <a:solidFill>
                  <a:schemeClr val="accent6"/>
                </a:solidFill>
                <a:cs typeface="Calibri"/>
              </a:rPr>
              <a:t>biais</a:t>
            </a:r>
            <a:r>
              <a:rPr lang="en-US" i="1" dirty="0" err="1">
                <a:solidFill>
                  <a:schemeClr val="accent6"/>
                </a:solidFill>
                <a:cs typeface="Calibri" pitchFamily="34" charset="0"/>
              </a:rPr>
              <a:t>é</a:t>
            </a:r>
            <a:r>
              <a:rPr lang="en-US" i="1" dirty="0" err="1">
                <a:solidFill>
                  <a:schemeClr val="accent6"/>
                </a:solidFill>
                <a:cs typeface="Calibri"/>
              </a:rPr>
              <a:t>e</a:t>
            </a:r>
            <a:r>
              <a:rPr lang="en-US" i="1" dirty="0">
                <a:solidFill>
                  <a:schemeClr val="accent6"/>
                </a:solidFill>
                <a:cs typeface="Calibri"/>
              </a:rPr>
              <a:t> de </a:t>
            </a:r>
            <a:r>
              <a:rPr lang="en-US" i="1" dirty="0" err="1">
                <a:solidFill>
                  <a:schemeClr val="accent6"/>
                </a:solidFill>
                <a:cs typeface="Calibri"/>
              </a:rPr>
              <a:t>l’impact</a:t>
            </a:r>
            <a:r>
              <a:rPr lang="en-US" i="1" dirty="0">
                <a:solidFill>
                  <a:schemeClr val="accent6"/>
                </a:solidFill>
                <a:cs typeface="Calibri"/>
              </a:rPr>
              <a:t> du </a:t>
            </a:r>
            <a:r>
              <a:rPr lang="en-US" i="1" dirty="0" err="1">
                <a:solidFill>
                  <a:schemeClr val="accent6"/>
                </a:solidFill>
                <a:cs typeface="Calibri"/>
              </a:rPr>
              <a:t>programme</a:t>
            </a:r>
            <a:r>
              <a:rPr lang="en-US" i="1" dirty="0">
                <a:solidFill>
                  <a:schemeClr val="accent6"/>
                </a:solidFill>
                <a:cs typeface="Calibri"/>
              </a:rPr>
              <a:t>?</a:t>
            </a:r>
          </a:p>
          <a:p>
            <a:r>
              <a:rPr lang="en-US" b="1" dirty="0">
                <a:solidFill>
                  <a:schemeClr val="tx2"/>
                </a:solidFill>
                <a:latin typeface="Calibri"/>
                <a:cs typeface="Calibri"/>
              </a:rPr>
              <a:t>Pas </a:t>
            </a:r>
            <a:r>
              <a:rPr lang="en-US" b="1" dirty="0" err="1">
                <a:solidFill>
                  <a:schemeClr val="tx2"/>
                </a:solidFill>
                <a:latin typeface="Calibri"/>
                <a:cs typeface="Calibri"/>
              </a:rPr>
              <a:t>forcément</a:t>
            </a:r>
            <a:r>
              <a:rPr lang="en-US" b="1" dirty="0">
                <a:solidFill>
                  <a:schemeClr val="tx2"/>
                </a:solidFill>
                <a:latin typeface="Calibri"/>
                <a:cs typeface="Calibri"/>
              </a:rPr>
              <a:t>: </a:t>
            </a:r>
            <a:r>
              <a:rPr lang="en-US" b="1" dirty="0" err="1">
                <a:solidFill>
                  <a:schemeClr val="tx2"/>
                </a:solidFill>
                <a:latin typeface="Calibri"/>
                <a:cs typeface="Calibri"/>
              </a:rPr>
              <a:t>biais</a:t>
            </a:r>
            <a:r>
              <a:rPr lang="en-US" b="1" dirty="0">
                <a:solidFill>
                  <a:schemeClr val="tx2"/>
                </a:solidFill>
                <a:latin typeface="Calibri"/>
                <a:cs typeface="Calibri"/>
              </a:rPr>
              <a:t> de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Les villages participants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sont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plus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denses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ont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des plus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hauts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niveau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de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consommation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 (observable)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Villages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ont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une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organisation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différente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ont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des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histoires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/>
                <a:cs typeface="Calibri"/>
              </a:rPr>
              <a:t>différentes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 (non observables) </a:t>
            </a: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32418"/>
              </p:ext>
            </p:extLst>
          </p:nvPr>
        </p:nvGraphicFramePr>
        <p:xfrm>
          <a:off x="1689101" y="3644899"/>
          <a:ext cx="9169400" cy="82550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15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36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Participants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Comparaison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Différence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Consommation</a:t>
                      </a:r>
                      <a:r>
                        <a:rPr lang="en-US" sz="200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des ménages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301.6</a:t>
                      </a:r>
                    </a:p>
                  </a:txBody>
                  <a:tcPr marL="9525" marR="9525" marT="9525" marB="9525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219.1</a:t>
                      </a:r>
                    </a:p>
                  </a:txBody>
                  <a:tcPr marL="9525" marR="9525" marT="9525" marB="9525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82.5*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9525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65 CuadroTexto"/>
          <p:cNvSpPr txBox="1"/>
          <p:nvPr/>
        </p:nvSpPr>
        <p:spPr>
          <a:xfrm>
            <a:off x="3234963" y="1131919"/>
            <a:ext cx="1670455" cy="4426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Participants</a:t>
            </a:r>
            <a:r>
              <a:rPr lang="en-US" sz="2000" b="1" dirty="0"/>
              <a:t> </a:t>
            </a:r>
          </a:p>
        </p:txBody>
      </p:sp>
      <p:sp>
        <p:nvSpPr>
          <p:cNvPr id="25" name="65 CuadroTexto"/>
          <p:cNvSpPr txBox="1"/>
          <p:nvPr/>
        </p:nvSpPr>
        <p:spPr>
          <a:xfrm>
            <a:off x="7072727" y="1163349"/>
            <a:ext cx="2378089" cy="4426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Non-participants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56700" cy="812799"/>
          </a:xfrm>
        </p:spPr>
        <p:txBody>
          <a:bodyPr>
            <a:normAutofit fontScale="90000"/>
          </a:bodyPr>
          <a:lstStyle/>
          <a:p>
            <a:r>
              <a:rPr lang="fr-FR" dirty="0"/>
              <a:t>Co</a:t>
            </a:r>
            <a:r>
              <a:rPr lang="fr-FR" sz="3600" dirty="0"/>
              <a:t>ntrefactuels contrefaits II: </a:t>
            </a:r>
            <a:br>
              <a:rPr lang="fr-FR" sz="3600" dirty="0"/>
            </a:br>
            <a:r>
              <a:rPr lang="fr-FR" sz="3600" dirty="0"/>
              <a:t>Comparaison participants et non-participants</a:t>
            </a:r>
            <a:endParaRPr lang="en-US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028" y="2197529"/>
            <a:ext cx="1051677" cy="4365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988" y="2520903"/>
            <a:ext cx="1051677" cy="436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249" y="2808691"/>
            <a:ext cx="952136" cy="3952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37" y="2571832"/>
            <a:ext cx="1051677" cy="4645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934" y="3042298"/>
            <a:ext cx="1051677" cy="436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626" y="2157474"/>
            <a:ext cx="1074248" cy="516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034" y="2789062"/>
            <a:ext cx="1330752" cy="6400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10" y="1831340"/>
            <a:ext cx="1116201" cy="5368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89" y="1962409"/>
            <a:ext cx="1051677" cy="436545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2396503" y="1623226"/>
            <a:ext cx="3455910" cy="190403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31081" y="1675402"/>
            <a:ext cx="3261379" cy="18034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155" y="1752903"/>
            <a:ext cx="1170095" cy="5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Méthode d’appariement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solidFill>
                  <a:schemeClr val="tx2"/>
                </a:solidFill>
                <a:latin typeface="Calibri"/>
                <a:cs typeface="Calibri"/>
              </a:rPr>
              <a:t>Idée: </a:t>
            </a:r>
            <a:r>
              <a:rPr lang="fr-FR" sz="2600" dirty="0">
                <a:solidFill>
                  <a:schemeClr val="tx2"/>
                </a:solidFill>
                <a:latin typeface="Calibri"/>
                <a:cs typeface="Calibri"/>
              </a:rPr>
              <a:t>Pour </a:t>
            </a:r>
            <a:r>
              <a:rPr lang="fr-FR" sz="2600" b="1" dirty="0">
                <a:solidFill>
                  <a:schemeClr val="tx2"/>
                </a:solidFill>
                <a:latin typeface="Calibri"/>
                <a:cs typeface="Calibri"/>
              </a:rPr>
              <a:t>chaque unité </a:t>
            </a:r>
            <a:r>
              <a:rPr lang="fr-FR" sz="2600" dirty="0">
                <a:solidFill>
                  <a:schemeClr val="tx2"/>
                </a:solidFill>
                <a:latin typeface="Calibri"/>
                <a:cs typeface="Calibri"/>
              </a:rPr>
              <a:t>traitée, </a:t>
            </a:r>
            <a:r>
              <a:rPr lang="fr-FR" sz="2600" b="1" dirty="0">
                <a:solidFill>
                  <a:schemeClr val="tx2"/>
                </a:solidFill>
                <a:latin typeface="Calibri"/>
                <a:cs typeface="Calibri"/>
              </a:rPr>
              <a:t>choisir</a:t>
            </a:r>
            <a:r>
              <a:rPr lang="fr-FR" sz="2600" dirty="0">
                <a:solidFill>
                  <a:schemeClr val="tx2"/>
                </a:solidFill>
                <a:latin typeface="Calibri"/>
                <a:cs typeface="Calibri"/>
              </a:rPr>
              <a:t> la meilleure </a:t>
            </a:r>
            <a:r>
              <a:rPr lang="fr-FR" sz="2600" b="1" dirty="0">
                <a:solidFill>
                  <a:schemeClr val="tx2"/>
                </a:solidFill>
                <a:latin typeface="Calibri"/>
                <a:cs typeface="Calibri"/>
              </a:rPr>
              <a:t>unité de comparaison</a:t>
            </a:r>
            <a:r>
              <a:rPr lang="fr-FR" sz="2600" dirty="0">
                <a:solidFill>
                  <a:schemeClr val="tx2"/>
                </a:solidFill>
                <a:latin typeface="Calibri"/>
                <a:cs typeface="Calibri"/>
              </a:rPr>
              <a:t> (</a:t>
            </a:r>
            <a:r>
              <a:rPr lang="fr-FR" sz="2600" i="1" dirty="0">
                <a:solidFill>
                  <a:schemeClr val="tx2"/>
                </a:solidFill>
                <a:latin typeface="Calibri"/>
                <a:cs typeface="Calibri"/>
              </a:rPr>
              <a:t>match</a:t>
            </a:r>
            <a:r>
              <a:rPr lang="fr-FR" sz="2600" dirty="0">
                <a:solidFill>
                  <a:schemeClr val="tx2"/>
                </a:solidFill>
                <a:latin typeface="Calibri"/>
                <a:cs typeface="Calibri"/>
              </a:rPr>
              <a:t>) </a:t>
            </a:r>
            <a:r>
              <a:rPr lang="fr-FR" sz="2600" b="1" dirty="0">
                <a:solidFill>
                  <a:schemeClr val="tx2"/>
                </a:solidFill>
                <a:latin typeface="Calibri"/>
                <a:cs typeface="Calibri"/>
              </a:rPr>
              <a:t>sur la base des similarités</a:t>
            </a:r>
            <a:r>
              <a:rPr lang="fr-FR" sz="2600" dirty="0">
                <a:solidFill>
                  <a:schemeClr val="tx2"/>
                </a:solidFill>
                <a:latin typeface="Calibri"/>
                <a:cs typeface="Calibri"/>
              </a:rPr>
              <a:t> dans les caractéristiques observées</a:t>
            </a:r>
          </a:p>
          <a:p>
            <a:pPr marL="0" indent="0" algn="just">
              <a:buNone/>
            </a:pPr>
            <a:endParaRPr lang="fr-FR" sz="13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just"/>
            <a:r>
              <a:rPr lang="en-US" sz="2600" b="1" dirty="0" err="1">
                <a:solidFill>
                  <a:schemeClr val="tx2"/>
                </a:solidFill>
                <a:latin typeface="Calibri"/>
                <a:cs typeface="Calibri"/>
              </a:rPr>
              <a:t>Contrefactuel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sz="2600" dirty="0" err="1">
                <a:solidFill>
                  <a:schemeClr val="tx2"/>
                </a:solidFill>
                <a:latin typeface="Calibri"/>
                <a:cs typeface="Calibri"/>
              </a:rPr>
              <a:t>groupe</a:t>
            </a:r>
            <a:r>
              <a:rPr lang="en-US" sz="2600" dirty="0">
                <a:solidFill>
                  <a:schemeClr val="tx2"/>
                </a:solidFill>
                <a:latin typeface="Calibri"/>
                <a:cs typeface="Calibri"/>
              </a:rPr>
              <a:t> des non-participants avec les </a:t>
            </a:r>
            <a:r>
              <a:rPr lang="en-US" sz="2600" dirty="0" err="1">
                <a:solidFill>
                  <a:schemeClr val="tx2"/>
                </a:solidFill>
                <a:latin typeface="Calibri"/>
                <a:cs typeface="Calibri"/>
              </a:rPr>
              <a:t>même</a:t>
            </a:r>
            <a:r>
              <a:rPr lang="en-US" sz="26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libri"/>
                <a:cs typeface="Calibri"/>
              </a:rPr>
              <a:t>caractéristiques</a:t>
            </a:r>
            <a:r>
              <a:rPr lang="en-US" sz="2600" dirty="0">
                <a:solidFill>
                  <a:schemeClr val="tx2"/>
                </a:solidFill>
                <a:latin typeface="Calibri"/>
                <a:cs typeface="Calibri"/>
              </a:rPr>
              <a:t> observables que les participants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0" indent="0" algn="just">
              <a:buNone/>
            </a:pPr>
            <a:endParaRPr lang="fr-FR" sz="13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just"/>
            <a:r>
              <a:rPr lang="fr-BE" sz="2600" b="1" dirty="0">
                <a:solidFill>
                  <a:schemeClr val="tx2"/>
                </a:solidFill>
                <a:latin typeface="Calibri"/>
                <a:cs typeface="Calibri"/>
              </a:rPr>
              <a:t>Hypothèse fondamentale: après appariement…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BE" sz="2200" dirty="0">
                <a:solidFill>
                  <a:schemeClr val="tx2"/>
                </a:solidFill>
                <a:cs typeface="Calibri"/>
              </a:rPr>
              <a:t>Pas de différence systématique dans les caractéristiques non observées influençant  la participation et le résultat 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les </a:t>
            </a:r>
            <a:r>
              <a:rPr lang="en-US" sz="2200" dirty="0" err="1">
                <a:solidFill>
                  <a:schemeClr val="tx2"/>
                </a:solidFill>
              </a:rPr>
              <a:t>caractéristiques</a:t>
            </a:r>
            <a:r>
              <a:rPr lang="en-US" sz="2200" dirty="0">
                <a:solidFill>
                  <a:schemeClr val="tx2"/>
                </a:solidFill>
              </a:rPr>
              <a:t> non observables </a:t>
            </a:r>
            <a:r>
              <a:rPr lang="en-US" sz="2200" dirty="0" err="1">
                <a:solidFill>
                  <a:schemeClr val="tx2"/>
                </a:solidFill>
              </a:rPr>
              <a:t>n’affectent</a:t>
            </a:r>
            <a:r>
              <a:rPr lang="en-US" sz="2200" dirty="0">
                <a:solidFill>
                  <a:schemeClr val="tx2"/>
                </a:solidFill>
              </a:rPr>
              <a:t> pas </a:t>
            </a:r>
            <a:r>
              <a:rPr lang="en-US" sz="2200" dirty="0" err="1">
                <a:solidFill>
                  <a:schemeClr val="tx2"/>
                </a:solidFill>
              </a:rPr>
              <a:t>l’assignation</a:t>
            </a:r>
            <a:r>
              <a:rPr lang="en-US" sz="2200" dirty="0">
                <a:solidFill>
                  <a:schemeClr val="tx2"/>
                </a:solidFill>
              </a:rPr>
              <a:t> au </a:t>
            </a:r>
            <a:r>
              <a:rPr lang="en-US" sz="2200" dirty="0" err="1">
                <a:solidFill>
                  <a:schemeClr val="tx2"/>
                </a:solidFill>
              </a:rPr>
              <a:t>traitement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ni</a:t>
            </a:r>
            <a:r>
              <a:rPr lang="en-US" sz="2200" dirty="0">
                <a:solidFill>
                  <a:schemeClr val="tx2"/>
                </a:solidFill>
              </a:rPr>
              <a:t> les </a:t>
            </a:r>
            <a:r>
              <a:rPr lang="en-US" sz="2200" dirty="0" err="1">
                <a:solidFill>
                  <a:schemeClr val="tx2"/>
                </a:solidFill>
              </a:rPr>
              <a:t>résultats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étudiés</a:t>
            </a:r>
            <a:endParaRPr lang="en-US" sz="2200" dirty="0">
              <a:solidFill>
                <a:schemeClr val="tx2"/>
              </a:solidFill>
            </a:endParaRPr>
          </a:p>
          <a:p>
            <a:pPr lvl="1" algn="just"/>
            <a:endParaRPr lang="fr-BE" sz="2200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fr-FR" dirty="0">
              <a:latin typeface="Segoe UI" pitchFamily="34" charset="0"/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159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Méthode d’appariement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dirty="0">
                <a:solidFill>
                  <a:schemeClr val="tx2"/>
                </a:solidFill>
              </a:rPr>
              <a:t>Apparier sur la base du «score des coefficients de propension»:</a:t>
            </a:r>
            <a:endParaRPr lang="fr-FR" b="1" i="1" dirty="0">
              <a:solidFill>
                <a:schemeClr val="tx2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Calculer la probabilité de participation de chacun, basée sur leurs caractéristiques observables =&gt; ex: village de moins de 300 habitants, avec une haute pluviométrie, …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 Pour chaque participant, trouver un échantillon de non participants avec un score de propension similaire.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Comparer les indicateurs des résultats pour chaque observation et le groupe d’observations appariées.</a:t>
            </a:r>
          </a:p>
          <a:p>
            <a:pPr lvl="1" algn="just"/>
            <a:endParaRPr lang="fr-FR" dirty="0">
              <a:solidFill>
                <a:schemeClr val="tx2"/>
              </a:solidFill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6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l’évaluation</a:t>
            </a:r>
            <a:r>
              <a:rPr lang="en-US" dirty="0"/>
              <a:t> </a:t>
            </a:r>
            <a:r>
              <a:rPr lang="en-US" dirty="0" err="1"/>
              <a:t>d’impact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lvl="1" indent="-257175">
              <a:lnSpc>
                <a:spcPct val="110000"/>
              </a:lnSpc>
              <a:buFont typeface="Arial" charset="0"/>
              <a:buChar char="•"/>
            </a:pPr>
            <a:r>
              <a:rPr lang="fr-BE" altLang="en-US" sz="2600" dirty="0">
                <a:solidFill>
                  <a:schemeClr val="tx2"/>
                </a:solidFill>
              </a:rPr>
              <a:t>Permet de</a:t>
            </a:r>
            <a:r>
              <a:rPr lang="fr-BE" altLang="en-US" sz="2600" i="1" dirty="0">
                <a:solidFill>
                  <a:schemeClr val="tx2"/>
                </a:solidFill>
              </a:rPr>
              <a:t> mesurer les </a:t>
            </a:r>
            <a:r>
              <a:rPr lang="fr-BE" altLang="en-US" sz="2600" dirty="0">
                <a:solidFill>
                  <a:schemeClr val="tx2"/>
                </a:solidFill>
              </a:rPr>
              <a:t>impacts directs des politiques publiques, programmes d’infrastructures…</a:t>
            </a:r>
            <a:endParaRPr lang="en-US" sz="2600" dirty="0">
              <a:solidFill>
                <a:schemeClr val="tx2"/>
              </a:solidFill>
              <a:cs typeface="Calibri" pitchFamily="34" charset="0"/>
            </a:endParaRPr>
          </a:p>
          <a:p>
            <a:pPr marL="808037" lvl="2" indent="-342900">
              <a:lnSpc>
                <a:spcPct val="110000"/>
              </a:lnSpc>
              <a:spcBef>
                <a:spcPts val="0"/>
              </a:spcBef>
            </a:pPr>
            <a:r>
              <a:rPr lang="fr-FR" altLang="en-US" sz="2000" dirty="0">
                <a:solidFill>
                  <a:schemeClr val="tx2"/>
                </a:solidFill>
              </a:rPr>
              <a:t>Est-ce que le programme à un impact sur l'indicateur choisi ?</a:t>
            </a:r>
          </a:p>
          <a:p>
            <a:pPr marL="808037" lvl="2" indent="-342900">
              <a:lnSpc>
                <a:spcPct val="110000"/>
              </a:lnSpc>
              <a:spcBef>
                <a:spcPts val="0"/>
              </a:spcBef>
            </a:pPr>
            <a:r>
              <a:rPr lang="fr-FR" altLang="en-US" sz="2000" dirty="0">
                <a:solidFill>
                  <a:schemeClr val="tx2"/>
                </a:solidFill>
              </a:rPr>
              <a:t>Comprendre les avantages nets du programme &amp; comparer les différentes options du programme</a:t>
            </a:r>
          </a:p>
          <a:p>
            <a:pPr marL="808037" lvl="2" indent="-342900">
              <a:lnSpc>
                <a:spcPct val="110000"/>
              </a:lnSpc>
              <a:spcBef>
                <a:spcPts val="0"/>
              </a:spcBef>
            </a:pPr>
            <a:r>
              <a:rPr lang="fr-FR" altLang="en-US" sz="2000" dirty="0">
                <a:solidFill>
                  <a:schemeClr val="tx2"/>
                </a:solidFill>
              </a:rPr>
              <a:t>Comprendre la répartition des effets du programme entre différent sous-groupes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marL="808037" lvl="2" indent="-342900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>
                <a:solidFill>
                  <a:schemeClr val="tx2"/>
                </a:solidFill>
              </a:rPr>
              <a:t>Comprendre</a:t>
            </a:r>
            <a:r>
              <a:rPr lang="en-US" sz="2000" dirty="0">
                <a:solidFill>
                  <a:schemeClr val="tx2"/>
                </a:solidFill>
              </a:rPr>
              <a:t> comment les </a:t>
            </a:r>
            <a:r>
              <a:rPr lang="en-US" sz="2000" dirty="0" err="1">
                <a:solidFill>
                  <a:schemeClr val="tx2"/>
                </a:solidFill>
              </a:rPr>
              <a:t>résultats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peuvent</a:t>
            </a:r>
            <a:r>
              <a:rPr lang="en-US" sz="2000" dirty="0">
                <a:solidFill>
                  <a:schemeClr val="tx2"/>
                </a:solidFill>
              </a:rPr>
              <a:t> changer </a:t>
            </a:r>
            <a:r>
              <a:rPr lang="en-US" sz="2000" dirty="0" err="1">
                <a:solidFill>
                  <a:schemeClr val="tx2"/>
                </a:solidFill>
              </a:rPr>
              <a:t>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modifiant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certains</a:t>
            </a:r>
            <a:r>
              <a:rPr lang="en-US" sz="2000" dirty="0">
                <a:solidFill>
                  <a:schemeClr val="tx2"/>
                </a:solidFill>
              </a:rPr>
              <a:t> aspects d’un </a:t>
            </a:r>
            <a:r>
              <a:rPr lang="en-US" sz="2000" dirty="0" err="1">
                <a:solidFill>
                  <a:schemeClr val="tx2"/>
                </a:solidFill>
              </a:rPr>
              <a:t>programme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endParaRPr lang="en-US" sz="1050" dirty="0">
              <a:solidFill>
                <a:schemeClr val="tx2"/>
              </a:solidFill>
              <a:cs typeface="Calibri" pitchFamily="34" charset="0"/>
            </a:endParaRPr>
          </a:p>
          <a:p>
            <a:r>
              <a:rPr lang="fr-BE" sz="2800" dirty="0">
                <a:solidFill>
                  <a:schemeClr val="tx2"/>
                </a:solidFill>
                <a:cs typeface="Calibri" pitchFamily="34" charset="0"/>
              </a:rPr>
              <a:t>Autres avantages opérationnels </a:t>
            </a:r>
            <a:endParaRPr lang="fr-BE" sz="2800" dirty="0">
              <a:solidFill>
                <a:schemeClr val="tx2"/>
              </a:solidFill>
              <a:ea typeface="MS PGothic" pitchFamily="34" charset="-128"/>
              <a:cs typeface="Calibri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2"/>
                </a:solidFill>
              </a:rPr>
              <a:t>Décaissement plus rapide &amp; moins de retards dans la mise en œuvre du projet 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381250" y="6100763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prstClr val="black"/>
                </a:solidFill>
                <a:latin typeface="Segoe UI" pitchFamily="34" charset="0"/>
              </a:rPr>
              <a:t>0</a:t>
            </a:r>
            <a:endParaRPr lang="en-US">
              <a:solidFill>
                <a:prstClr val="black"/>
              </a:solidFill>
              <a:latin typeface="Segoe UI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139363" y="6100763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Segoe UI" pitchFamily="34" charset="0"/>
              </a:rPr>
              <a:t>1</a:t>
            </a:r>
            <a:endParaRPr lang="en-US" sz="2000">
              <a:solidFill>
                <a:prstClr val="black"/>
              </a:solidFill>
              <a:latin typeface="Segoe UI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775520" y="-27384"/>
            <a:ext cx="885698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4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200" dirty="0"/>
              <a:t>Méthode d’appariement…</a:t>
            </a:r>
            <a:endParaRPr lang="en-US" sz="3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909813"/>
            <a:ext cx="5916898" cy="3654863"/>
          </a:xfrm>
          <a:prstGeom prst="rect">
            <a:avLst/>
          </a:prstGeom>
        </p:spPr>
      </p:pic>
      <p:sp>
        <p:nvSpPr>
          <p:cNvPr id="29" name="1 Título"/>
          <p:cNvSpPr txBox="1">
            <a:spLocks/>
          </p:cNvSpPr>
          <p:nvPr/>
        </p:nvSpPr>
        <p:spPr>
          <a:xfrm>
            <a:off x="3363460" y="697208"/>
            <a:ext cx="8856662" cy="708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tx2"/>
                </a:solidFill>
              </a:rPr>
              <a:t>Densité du score de propension: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766887" y="1909812"/>
            <a:ext cx="12669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Segoe UI" pitchFamily="34" charset="0"/>
              </a:rPr>
              <a:t>Densité</a:t>
            </a:r>
          </a:p>
        </p:txBody>
      </p:sp>
    </p:spTree>
    <p:extLst>
      <p:ext uri="{BB962C8B-B14F-4D97-AF65-F5344CB8AC3E}">
        <p14:creationId xmlns:p14="http://schemas.microsoft.com/office/powerpoint/2010/main" val="3581378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47" y="2662065"/>
            <a:ext cx="1123393" cy="45355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BE" dirty="0"/>
            </a:br>
            <a:r>
              <a:rPr lang="fr-BE" dirty="0" err="1"/>
              <a:t>Methode</a:t>
            </a:r>
            <a:r>
              <a:rPr lang="fr-BE" dirty="0"/>
              <a:t> d’appariement…</a:t>
            </a:r>
            <a:br>
              <a:rPr lang="fr-BE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77815" y="4651506"/>
            <a:ext cx="78173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cs typeface="Calibri"/>
              </a:rPr>
              <a:t>La </a:t>
            </a:r>
            <a:r>
              <a:rPr lang="en-US" sz="2400" dirty="0" err="1">
                <a:solidFill>
                  <a:schemeClr val="accent6"/>
                </a:solidFill>
                <a:cs typeface="Calibri"/>
              </a:rPr>
              <a:t>différence</a:t>
            </a:r>
            <a:r>
              <a:rPr lang="en-US" sz="2400" dirty="0">
                <a:solidFill>
                  <a:schemeClr val="accent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cs typeface="Calibri"/>
              </a:rPr>
              <a:t>représente-elle</a:t>
            </a:r>
            <a:r>
              <a:rPr lang="en-US" sz="2400" dirty="0">
                <a:solidFill>
                  <a:schemeClr val="accent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cs typeface="Calibri"/>
              </a:rPr>
              <a:t>une</a:t>
            </a:r>
            <a:r>
              <a:rPr lang="en-US" sz="2400" dirty="0">
                <a:solidFill>
                  <a:schemeClr val="accent6"/>
                </a:solidFill>
                <a:cs typeface="Calibri"/>
              </a:rPr>
              <a:t> estimation </a:t>
            </a:r>
            <a:r>
              <a:rPr lang="en-US" sz="2400" i="1" dirty="0">
                <a:solidFill>
                  <a:schemeClr val="accent6"/>
                </a:solidFill>
                <a:cs typeface="Calibri"/>
              </a:rPr>
              <a:t>non-</a:t>
            </a:r>
            <a:r>
              <a:rPr lang="en-US" sz="2400" i="1" dirty="0" err="1">
                <a:solidFill>
                  <a:schemeClr val="accent6"/>
                </a:solidFill>
                <a:cs typeface="Calibri"/>
              </a:rPr>
              <a:t>biais</a:t>
            </a:r>
            <a:r>
              <a:rPr lang="en-US" sz="2400" i="1" dirty="0" err="1">
                <a:solidFill>
                  <a:schemeClr val="accent6"/>
                </a:solidFill>
                <a:cs typeface="Calibri" pitchFamily="34" charset="0"/>
              </a:rPr>
              <a:t>é</a:t>
            </a:r>
            <a:r>
              <a:rPr lang="en-US" sz="2400" i="1" dirty="0" err="1">
                <a:solidFill>
                  <a:schemeClr val="accent6"/>
                </a:solidFill>
                <a:cs typeface="Calibri"/>
              </a:rPr>
              <a:t>e</a:t>
            </a:r>
            <a:r>
              <a:rPr lang="en-US" sz="2400" dirty="0">
                <a:solidFill>
                  <a:schemeClr val="accent6"/>
                </a:solidFill>
                <a:cs typeface="Calibri"/>
              </a:rPr>
              <a:t> de </a:t>
            </a:r>
            <a:r>
              <a:rPr lang="en-US" sz="2400" dirty="0" err="1">
                <a:solidFill>
                  <a:schemeClr val="accent6"/>
                </a:solidFill>
                <a:cs typeface="Calibri"/>
              </a:rPr>
              <a:t>l’impact</a:t>
            </a:r>
            <a:r>
              <a:rPr lang="en-US" sz="2400" dirty="0">
                <a:solidFill>
                  <a:schemeClr val="accent6"/>
                </a:solidFill>
                <a:cs typeface="Calibri"/>
              </a:rPr>
              <a:t> du </a:t>
            </a:r>
            <a:r>
              <a:rPr lang="en-US" sz="2400" dirty="0" err="1">
                <a:solidFill>
                  <a:schemeClr val="accent6"/>
                </a:solidFill>
                <a:cs typeface="Calibri"/>
              </a:rPr>
              <a:t>programme</a:t>
            </a:r>
            <a:r>
              <a:rPr lang="en-US" sz="2400" dirty="0">
                <a:solidFill>
                  <a:schemeClr val="accent6"/>
                </a:solidFill>
                <a:cs typeface="Calibri"/>
              </a:rPr>
              <a:t>?</a:t>
            </a:r>
            <a:endParaRPr lang="en-US" sz="2200" dirty="0">
              <a:solidFill>
                <a:schemeClr val="accent6"/>
              </a:solidFill>
              <a:cs typeface="Calibri"/>
            </a:endParaRPr>
          </a:p>
          <a:p>
            <a:endParaRPr lang="en-US" sz="1200" dirty="0">
              <a:solidFill>
                <a:srgbClr val="800000"/>
              </a:solidFill>
              <a:latin typeface="Calibri"/>
              <a:cs typeface="Calibri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Calibri"/>
              </a:rPr>
              <a:t>Pas </a:t>
            </a:r>
            <a:r>
              <a:rPr lang="en-US" sz="2400" b="1" dirty="0" err="1">
                <a:solidFill>
                  <a:schemeClr val="tx2"/>
                </a:solidFill>
                <a:cs typeface="Calibri"/>
              </a:rPr>
              <a:t>forcément</a:t>
            </a:r>
            <a:r>
              <a:rPr lang="en-US" sz="2400" b="1" dirty="0">
                <a:solidFill>
                  <a:schemeClr val="tx2"/>
                </a:solidFill>
                <a:cs typeface="Calibri"/>
              </a:rPr>
              <a:t>: Influence des </a:t>
            </a:r>
            <a:r>
              <a:rPr lang="en-US" sz="2400" b="1" dirty="0" err="1">
                <a:solidFill>
                  <a:schemeClr val="tx2"/>
                </a:solidFill>
                <a:cs typeface="Calibri"/>
              </a:rPr>
              <a:t>facteurs</a:t>
            </a:r>
            <a:r>
              <a:rPr lang="en-US" sz="2400" b="1" dirty="0">
                <a:solidFill>
                  <a:schemeClr val="tx2"/>
                </a:solidFill>
                <a:cs typeface="Calibri"/>
              </a:rPr>
              <a:t> non-observables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69251"/>
              </p:ext>
            </p:extLst>
          </p:nvPr>
        </p:nvGraphicFramePr>
        <p:xfrm>
          <a:off x="1333500" y="3429001"/>
          <a:ext cx="9436100" cy="106825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279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866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Participants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Comparaison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Différence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Consommation</a:t>
                      </a:r>
                      <a:r>
                        <a:rPr lang="en-US" sz="200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des ménages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290.23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9525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2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234.41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9525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55.8*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9525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Nombre</a:t>
                      </a:r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d’observations</a:t>
                      </a:r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utilisées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886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751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6809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16" y="2206342"/>
            <a:ext cx="1051677" cy="436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133" y="2425879"/>
            <a:ext cx="1051677" cy="436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783" y="2339545"/>
            <a:ext cx="1051677" cy="464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937" y="2874591"/>
            <a:ext cx="1051677" cy="436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419" y="2757693"/>
            <a:ext cx="1147763" cy="5520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436" y="1713469"/>
            <a:ext cx="1116201" cy="5368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560" y="1800880"/>
            <a:ext cx="1051677" cy="43654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631081" y="1622913"/>
            <a:ext cx="3261379" cy="18034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300" y="1628644"/>
            <a:ext cx="1170095" cy="5905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774" y="2157515"/>
            <a:ext cx="1164782" cy="56019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497212" y="1679232"/>
            <a:ext cx="2815919" cy="159779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3460172" y="1453763"/>
            <a:ext cx="1075443" cy="897331"/>
          </a:xfrm>
          <a:prstGeom prst="mathMultiply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65 CuadroTexto"/>
          <p:cNvSpPr txBox="1"/>
          <p:nvPr/>
        </p:nvSpPr>
        <p:spPr>
          <a:xfrm>
            <a:off x="3159954" y="874819"/>
            <a:ext cx="1670455" cy="4426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Participants</a:t>
            </a:r>
            <a:r>
              <a:rPr lang="en-US" sz="2000" b="1" dirty="0"/>
              <a:t> </a:t>
            </a:r>
          </a:p>
        </p:txBody>
      </p:sp>
      <p:sp>
        <p:nvSpPr>
          <p:cNvPr id="27" name="65 CuadroTexto"/>
          <p:cNvSpPr txBox="1"/>
          <p:nvPr/>
        </p:nvSpPr>
        <p:spPr>
          <a:xfrm>
            <a:off x="6997718" y="906249"/>
            <a:ext cx="2378089" cy="4426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Non-participants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6" name="Ink 45"/>
              <p14:cNvContentPartPr/>
              <p14:nvPr/>
            </p14:nvContentPartPr>
            <p14:xfrm>
              <a:off x="8337444" y="4145642"/>
              <a:ext cx="360" cy="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2" name="Ink 51"/>
              <p14:cNvContentPartPr/>
              <p14:nvPr/>
            </p14:nvContentPartPr>
            <p14:xfrm>
              <a:off x="8387844" y="4533362"/>
              <a:ext cx="360" cy="36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5964" y="4521482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3" name="Ink 52"/>
              <p14:cNvContentPartPr/>
              <p14:nvPr/>
            </p14:nvContentPartPr>
            <p14:xfrm>
              <a:off x="8387844" y="4521482"/>
              <a:ext cx="360" cy="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/>
            <p:spPr/>
          </p:pic>
        </mc:Fallback>
      </mc:AlternateContent>
      <p:sp>
        <p:nvSpPr>
          <p:cNvPr id="56" name="Oval 55"/>
          <p:cNvSpPr/>
          <p:nvPr/>
        </p:nvSpPr>
        <p:spPr>
          <a:xfrm>
            <a:off x="6096000" y="3948302"/>
            <a:ext cx="2292204" cy="729729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Méthode de double différence (DD)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2"/>
                </a:solidFill>
              </a:rPr>
              <a:t>La méthode DD: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Compare les différences de résultats entre participants et non-participants dans le programme au fil du temps</a:t>
            </a:r>
          </a:p>
          <a:p>
            <a:pPr marL="457200" lvl="1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r>
              <a:rPr lang="en-US" b="1" dirty="0" err="1">
                <a:solidFill>
                  <a:schemeClr val="tx2"/>
                </a:solidFill>
              </a:rPr>
              <a:t>Hypothèse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d'identification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“</a:t>
            </a:r>
            <a:r>
              <a:rPr lang="en-US" dirty="0" err="1">
                <a:solidFill>
                  <a:schemeClr val="tx2"/>
                </a:solidFill>
              </a:rPr>
              <a:t>Tendances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parallèles</a:t>
            </a:r>
            <a:r>
              <a:rPr lang="en-US" dirty="0">
                <a:solidFill>
                  <a:schemeClr val="tx2"/>
                </a:solidFill>
              </a:rPr>
              <a:t>”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l'absence</a:t>
            </a:r>
            <a:r>
              <a:rPr lang="en-US" dirty="0">
                <a:solidFill>
                  <a:schemeClr val="tx2"/>
                </a:solidFill>
              </a:rPr>
              <a:t> du </a:t>
            </a:r>
            <a:r>
              <a:rPr lang="en-US" dirty="0" err="1">
                <a:solidFill>
                  <a:schemeClr val="tx2"/>
                </a:solidFill>
              </a:rPr>
              <a:t>programme</a:t>
            </a: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Le </a:t>
            </a:r>
            <a:r>
              <a:rPr lang="en-US" b="1" dirty="0" err="1">
                <a:solidFill>
                  <a:schemeClr val="tx2"/>
                </a:solidFill>
              </a:rPr>
              <a:t>contrefactuel</a:t>
            </a:r>
            <a:endParaRPr lang="en-US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C’est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le </a:t>
            </a:r>
            <a:r>
              <a:rPr lang="en-US" i="1" dirty="0" err="1">
                <a:solidFill>
                  <a:schemeClr val="tx2"/>
                </a:solidFill>
              </a:rPr>
              <a:t>changements</a:t>
            </a:r>
            <a:r>
              <a:rPr lang="en-US" i="1" dirty="0">
                <a:solidFill>
                  <a:schemeClr val="tx2"/>
                </a:solidFill>
              </a:rPr>
              <a:t> au fil du temps </a:t>
            </a:r>
            <a:r>
              <a:rPr lang="en-US" dirty="0">
                <a:solidFill>
                  <a:schemeClr val="tx2"/>
                </a:solidFill>
              </a:rPr>
              <a:t>pour les non-participants </a:t>
            </a:r>
            <a:r>
              <a:rPr lang="en-US" dirty="0" err="1">
                <a:solidFill>
                  <a:schemeClr val="tx2"/>
                </a:solidFill>
              </a:rPr>
              <a:t>dans</a:t>
            </a:r>
            <a:r>
              <a:rPr lang="en-US" dirty="0">
                <a:solidFill>
                  <a:schemeClr val="tx2"/>
                </a:solidFill>
              </a:rPr>
              <a:t> le </a:t>
            </a:r>
            <a:r>
              <a:rPr lang="en-US" dirty="0" err="1">
                <a:solidFill>
                  <a:schemeClr val="tx2"/>
                </a:solidFill>
              </a:rPr>
              <a:t>programme</a:t>
            </a: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(Sous </a:t>
            </a:r>
            <a:r>
              <a:rPr lang="en-US" dirty="0" err="1">
                <a:solidFill>
                  <a:schemeClr val="tx2"/>
                </a:solidFill>
              </a:rPr>
              <a:t>certaines</a:t>
            </a:r>
            <a:r>
              <a:rPr lang="en-US" dirty="0">
                <a:solidFill>
                  <a:schemeClr val="tx2"/>
                </a:solidFill>
              </a:rPr>
              <a:t> hypotheses), la DD </a:t>
            </a:r>
            <a:r>
              <a:rPr lang="en-US" dirty="0" err="1">
                <a:solidFill>
                  <a:schemeClr val="tx2"/>
                </a:solidFill>
              </a:rPr>
              <a:t>peut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produire</a:t>
            </a:r>
            <a:r>
              <a:rPr lang="en-US" dirty="0">
                <a:solidFill>
                  <a:schemeClr val="tx2"/>
                </a:solidFill>
              </a:rPr>
              <a:t> des estimations </a:t>
            </a:r>
            <a:r>
              <a:rPr lang="en-US" dirty="0" err="1">
                <a:solidFill>
                  <a:schemeClr val="tx2"/>
                </a:solidFill>
              </a:rPr>
              <a:t>moins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biaisées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latin typeface="Corbel" pitchFamily="34" charset="0"/>
            </a:endParaRPr>
          </a:p>
          <a:p>
            <a:endParaRPr lang="fr-FR" dirty="0">
              <a:latin typeface="Corbel" pitchFamily="34" charset="0"/>
            </a:endParaRPr>
          </a:p>
          <a:p>
            <a:pPr>
              <a:buFont typeface="Arial" pitchFamily="34" charset="0"/>
              <a:buNone/>
            </a:pPr>
            <a:endParaRPr lang="fr-FR" dirty="0">
              <a:latin typeface="Corbel" pitchFamily="34" charset="0"/>
            </a:endParaRPr>
          </a:p>
          <a:p>
            <a:endParaRPr lang="fr-FR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701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BE" dirty="0"/>
              <a:t>Hypothèse: tendances parallèles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flipV="1">
            <a:off x="8624665" y="2184046"/>
            <a:ext cx="164602" cy="228551"/>
          </a:xfrm>
          <a:prstGeom prst="rightBrace">
            <a:avLst/>
          </a:prstGeom>
          <a:noFill/>
          <a:ln w="25400" cap="flat" cmpd="sng" algn="ctr">
            <a:solidFill>
              <a:srgbClr val="0D0D0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10453" y="2069720"/>
            <a:ext cx="980739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ea typeface="MS PGothic" pitchFamily="34" charset="-128"/>
              </a:rPr>
              <a:t>Impact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519" y="1017208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Consommation</a:t>
            </a:r>
            <a:r>
              <a:rPr lang="en-US" sz="2800" dirty="0">
                <a:solidFill>
                  <a:schemeClr val="tx2"/>
                </a:solidFill>
              </a:rPr>
              <a:t> des ménages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475666"/>
              </p:ext>
            </p:extLst>
          </p:nvPr>
        </p:nvGraphicFramePr>
        <p:xfrm>
          <a:off x="2093026" y="1603015"/>
          <a:ext cx="7193079" cy="425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2627" y="4908281"/>
            <a:ext cx="12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20170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: DD et routes </a:t>
            </a:r>
            <a:r>
              <a:rPr lang="en-US" dirty="0" err="1"/>
              <a:t>rurales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281383"/>
              </p:ext>
            </p:extLst>
          </p:nvPr>
        </p:nvGraphicFramePr>
        <p:xfrm>
          <a:off x="2463800" y="1206500"/>
          <a:ext cx="8267700" cy="361801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84914">
                  <a:extLst>
                    <a:ext uri="{9D8B030D-6E8A-4147-A177-3AD203B41FA5}">
                      <a16:colId xmlns:a16="http://schemas.microsoft.com/office/drawing/2014/main" val="601152262"/>
                    </a:ext>
                  </a:extLst>
                </a:gridCol>
                <a:gridCol w="1748936">
                  <a:extLst>
                    <a:ext uri="{9D8B030D-6E8A-4147-A177-3AD203B41FA5}">
                      <a16:colId xmlns:a16="http://schemas.microsoft.com/office/drawing/2014/main" val="2231343270"/>
                    </a:ext>
                  </a:extLst>
                </a:gridCol>
                <a:gridCol w="1828434">
                  <a:extLst>
                    <a:ext uri="{9D8B030D-6E8A-4147-A177-3AD203B41FA5}">
                      <a16:colId xmlns:a16="http://schemas.microsoft.com/office/drawing/2014/main" val="3832625374"/>
                    </a:ext>
                  </a:extLst>
                </a:gridCol>
                <a:gridCol w="2305416">
                  <a:extLst>
                    <a:ext uri="{9D8B030D-6E8A-4147-A177-3AD203B41FA5}">
                      <a16:colId xmlns:a16="http://schemas.microsoft.com/office/drawing/2014/main" val="3335948277"/>
                    </a:ext>
                  </a:extLst>
                </a:gridCol>
              </a:tblGrid>
              <a:tr h="610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Traitement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Comparaison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6350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Différence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99966"/>
                  </a:ext>
                </a:extLst>
              </a:tr>
              <a:tr h="720178">
                <a:tc>
                  <a:txBody>
                    <a:bodyPr/>
                    <a:lstStyle/>
                    <a:p>
                      <a:pPr marL="114300" marR="20320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POST- modernisation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114300" marR="20320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Consommation en 2016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301.6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219.1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82.5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673426"/>
                  </a:ext>
                </a:extLst>
              </a:tr>
              <a:tr h="768100">
                <a:tc>
                  <a:txBody>
                    <a:bodyPr/>
                    <a:lstStyle/>
                    <a:p>
                      <a:pPr marL="114300" marR="6350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PRÉ-modernisation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114300" marR="6350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Consommation en 2014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274.4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219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55.4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305398"/>
                  </a:ext>
                </a:extLst>
              </a:tr>
              <a:tr h="1519249">
                <a:tc>
                  <a:txBody>
                    <a:bodyPr/>
                    <a:lstStyle/>
                    <a:p>
                      <a:pPr marL="114300" marR="11430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Différence de niveau de consommation en 2016 et 2014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27.2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(301.6-274.4)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(219.1-219)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27.1*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(301.6-274.4)-(219.1-219)  =(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Différence-dans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 -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Différence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684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425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847528" y="2048607"/>
            <a:ext cx="3412010" cy="10873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fr-BE" sz="2400" dirty="0">
                <a:solidFill>
                  <a:schemeClr val="tx2"/>
                </a:solidFill>
              </a:rPr>
              <a:t>Programmes de lutte contre la pauvreté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847528" y="3506265"/>
            <a:ext cx="3412010" cy="5419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fr-BE" sz="2400" dirty="0">
                <a:solidFill>
                  <a:schemeClr val="tx2"/>
                </a:solidFill>
              </a:rPr>
              <a:t>Retraites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885628" y="4483252"/>
            <a:ext cx="3373910" cy="5563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fr-BE" sz="2200" dirty="0">
                <a:solidFill>
                  <a:schemeClr val="tx2"/>
                </a:solidFill>
              </a:rPr>
              <a:t>Bourses d’étude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885628" y="5321400"/>
            <a:ext cx="3373910" cy="6697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2200" dirty="0">
                <a:solidFill>
                  <a:schemeClr val="tx2"/>
                </a:solidFill>
              </a:rPr>
              <a:t>Agriculture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47529" y="836713"/>
            <a:ext cx="794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tx2"/>
                </a:solidFill>
                <a:latin typeface="+mj-lt"/>
              </a:rPr>
              <a:t>Beaucoup de programmes sociaux sélectionnent les bénéficiaires en utilisant un indice ou un score: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5521686" y="2361930"/>
            <a:ext cx="360000" cy="360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Flecha derecha"/>
          <p:cNvSpPr/>
          <p:nvPr/>
        </p:nvSpPr>
        <p:spPr>
          <a:xfrm>
            <a:off x="5521686" y="3506264"/>
            <a:ext cx="360000" cy="360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24563" y="2159445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dirty="0">
                <a:solidFill>
                  <a:schemeClr val="tx2"/>
                </a:solidFill>
              </a:rPr>
              <a:t>Ciblent les ménages sous un seuil de pauvreté</a:t>
            </a:r>
            <a:endParaRPr lang="fr-BE" sz="2000" i="1" dirty="0">
              <a:solidFill>
                <a:schemeClr val="tx2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5521686" y="4497654"/>
            <a:ext cx="360000" cy="360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18 Flecha derecha"/>
          <p:cNvSpPr/>
          <p:nvPr/>
        </p:nvSpPr>
        <p:spPr>
          <a:xfrm>
            <a:off x="5521686" y="5697283"/>
            <a:ext cx="360000" cy="360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024562" y="3302501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dirty="0">
                <a:solidFill>
                  <a:schemeClr val="tx2"/>
                </a:solidFill>
              </a:rPr>
              <a:t>Ciblent la population au dessus d’un certain âge</a:t>
            </a:r>
            <a:endParaRPr lang="fr-BE" sz="2000" i="1" dirty="0">
              <a:solidFill>
                <a:schemeClr val="tx2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024562" y="4387751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dirty="0">
                <a:solidFill>
                  <a:schemeClr val="tx2"/>
                </a:solidFill>
              </a:rPr>
              <a:t>Destinées aux élèves dont les résultats aux test sont élevés</a:t>
            </a:r>
            <a:endParaRPr lang="fr-BE" sz="2000" i="1" dirty="0">
              <a:solidFill>
                <a:schemeClr val="tx2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070600" y="5207101"/>
            <a:ext cx="43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dirty="0">
                <a:solidFill>
                  <a:schemeClr val="tx2"/>
                </a:solidFill>
              </a:rPr>
              <a:t>Fertilisant destiné à des petites exploitations (&lt; un certain nombre d’hectares)</a:t>
            </a:r>
            <a:endParaRPr lang="fr-BE" sz="2000" i="1" dirty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01284"/>
          </a:xfrm>
        </p:spPr>
        <p:txBody>
          <a:bodyPr>
            <a:normAutofit fontScale="90000"/>
          </a:bodyPr>
          <a:lstStyle/>
          <a:p>
            <a:r>
              <a:rPr lang="fr-BE" b="1" dirty="0"/>
              <a:t>Méthode de Régression Discontinue (RD)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7503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Méthode de Régression Discontinue (RD)…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52346" y="1358254"/>
            <a:ext cx="8229600" cy="435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BE" sz="2800" b="1" dirty="0">
                <a:solidFill>
                  <a:schemeClr val="tx2"/>
                </a:solidFill>
              </a:rPr>
              <a:t>Hypothèse fondamentale:</a:t>
            </a:r>
          </a:p>
          <a:p>
            <a:pPr marL="457200" lvl="1" indent="0" algn="just">
              <a:buNone/>
            </a:pPr>
            <a:r>
              <a:rPr lang="fr-BE" sz="2400" dirty="0">
                <a:solidFill>
                  <a:schemeClr val="tx2"/>
                </a:solidFill>
              </a:rPr>
              <a:t>Les unités juste au-dessus du seuil sont comparables à celles juste au-dessous</a:t>
            </a:r>
            <a:endParaRPr lang="fr-BE" dirty="0">
              <a:solidFill>
                <a:schemeClr val="tx2"/>
              </a:solidFill>
            </a:endParaRPr>
          </a:p>
          <a:p>
            <a:pPr algn="just"/>
            <a:r>
              <a:rPr lang="fr-BE" sz="2800" b="1" dirty="0">
                <a:solidFill>
                  <a:schemeClr val="tx2"/>
                </a:solidFill>
              </a:rPr>
              <a:t>Le RD se </a:t>
            </a:r>
            <a:r>
              <a:rPr lang="fr-FR" sz="2800" b="1" dirty="0">
                <a:solidFill>
                  <a:schemeClr val="tx2"/>
                </a:solidFill>
              </a:rPr>
              <a:t>base sur la compréhension du processus de sélection: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Etablir une règle de sélection claire &amp; un score quantifiable simple et continu</a:t>
            </a:r>
            <a:endParaRPr lang="fr-FR" sz="1200" dirty="0">
              <a:solidFill>
                <a:schemeClr val="tx2"/>
              </a:solidFill>
            </a:endParaRPr>
          </a:p>
          <a:p>
            <a:pPr lvl="1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L’assignation du programme est basée sur base d’un seuil</a:t>
            </a:r>
          </a:p>
          <a:p>
            <a:pPr lvl="1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Cibler les unités autour du seuil pour l’évaluation</a:t>
            </a:r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1378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BE" sz="3600" dirty="0"/>
              <a:t>Méthode de Regression Discontinue (RD)</a:t>
            </a:r>
            <a:endParaRPr lang="fr-FR" sz="3600" dirty="0">
              <a:ea typeface="ＭＳ Ｐゴシック" pitchFamily="34" charset="-128"/>
            </a:endParaRP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 rotWithShape="1">
          <a:blip r:embed="rId3"/>
          <a:srcRect l="6200" t="9351" r="1749" b="9597"/>
          <a:stretch/>
        </p:blipFill>
        <p:spPr bwMode="auto">
          <a:xfrm>
            <a:off x="2016607" y="2302031"/>
            <a:ext cx="7855991" cy="31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CasellaDiTesto 6"/>
          <p:cNvSpPr txBox="1">
            <a:spLocks noChangeArrowheads="1"/>
          </p:cNvSpPr>
          <p:nvPr/>
        </p:nvSpPr>
        <p:spPr bwMode="auto">
          <a:xfrm>
            <a:off x="8878860" y="3976379"/>
            <a:ext cx="11429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680C7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dirty="0"/>
              <a:t>Forme différente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1" y="1068468"/>
            <a:ext cx="708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Nous </a:t>
            </a:r>
            <a:r>
              <a:rPr lang="en-US" sz="2400" dirty="0" err="1">
                <a:solidFill>
                  <a:schemeClr val="tx2"/>
                </a:solidFill>
              </a:rPr>
              <a:t>sommes</a:t>
            </a:r>
            <a:r>
              <a:rPr lang="en-US" sz="2400" dirty="0">
                <a:solidFill>
                  <a:schemeClr val="tx2"/>
                </a:solidFill>
              </a:rPr>
              <a:t> à la </a:t>
            </a:r>
            <a:r>
              <a:rPr lang="en-US" sz="2400" dirty="0" err="1">
                <a:solidFill>
                  <a:schemeClr val="tx2"/>
                </a:solidFill>
              </a:rPr>
              <a:t>recherche</a:t>
            </a:r>
            <a:r>
              <a:rPr lang="en-US" sz="2400" dirty="0">
                <a:solidFill>
                  <a:schemeClr val="tx2"/>
                </a:solidFill>
              </a:rPr>
              <a:t> de </a:t>
            </a:r>
            <a:r>
              <a:rPr lang="en-US" sz="2400" dirty="0" err="1">
                <a:solidFill>
                  <a:schemeClr val="tx2"/>
                </a:solidFill>
              </a:rPr>
              <a:t>ce</a:t>
            </a:r>
            <a:r>
              <a:rPr lang="en-US" sz="2400" dirty="0">
                <a:solidFill>
                  <a:schemeClr val="tx2"/>
                </a:solidFill>
              </a:rPr>
              <a:t> type de </a:t>
            </a:r>
            <a:r>
              <a:rPr lang="en-US" sz="2400" dirty="0" err="1">
                <a:solidFill>
                  <a:schemeClr val="tx2"/>
                </a:solidFill>
              </a:rPr>
              <a:t>tendances</a:t>
            </a:r>
            <a:r>
              <a:rPr lang="en-US" sz="24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3" name="Down Arrow 2"/>
          <p:cNvSpPr/>
          <p:nvPr/>
        </p:nvSpPr>
        <p:spPr>
          <a:xfrm rot="6747083">
            <a:off x="8458200" y="3507083"/>
            <a:ext cx="406400" cy="93859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02730" y="5535868"/>
            <a:ext cx="234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Variable </a:t>
            </a:r>
            <a:r>
              <a:rPr lang="en-US" b="1" dirty="0" err="1">
                <a:solidFill>
                  <a:schemeClr val="tx2"/>
                </a:solidFill>
              </a:rPr>
              <a:t>d’assignation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0362" y="5479943"/>
            <a:ext cx="234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Variable </a:t>
            </a:r>
            <a:r>
              <a:rPr lang="en-US" b="1" dirty="0" err="1">
                <a:solidFill>
                  <a:schemeClr val="tx2"/>
                </a:solidFill>
              </a:rPr>
              <a:t>d’assignation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3 Marcador de texto"/>
          <p:cNvSpPr txBox="1">
            <a:spLocks/>
          </p:cNvSpPr>
          <p:nvPr/>
        </p:nvSpPr>
        <p:spPr>
          <a:xfrm>
            <a:off x="2802730" y="1744615"/>
            <a:ext cx="1918631" cy="47011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fr-BE" sz="2400" dirty="0">
                <a:solidFill>
                  <a:schemeClr val="tx2"/>
                </a:solidFill>
              </a:rPr>
              <a:t>Référentiel</a:t>
            </a: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6830362" y="1710629"/>
            <a:ext cx="1918631" cy="47011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fr-BE" sz="2400" dirty="0">
                <a:solidFill>
                  <a:schemeClr val="tx2"/>
                </a:solidFill>
              </a:rPr>
              <a:t>Suivi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60757" y="3266860"/>
            <a:ext cx="23423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Resultats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16607" y="5421011"/>
            <a:ext cx="35086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8914" idx="2"/>
          </p:cNvCxnSpPr>
          <p:nvPr/>
        </p:nvCxnSpPr>
        <p:spPr>
          <a:xfrm>
            <a:off x="5944602" y="5421011"/>
            <a:ext cx="3683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13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-87159"/>
            <a:ext cx="10973620" cy="1293659"/>
          </a:xfrm>
        </p:spPr>
        <p:txBody>
          <a:bodyPr>
            <a:normAutofit/>
          </a:bodyPr>
          <a:lstStyle/>
          <a:p>
            <a:r>
              <a:rPr lang="fr-FR" sz="3600" dirty="0"/>
              <a:t>Un exemple de RD: Effet de programme de bourses rurales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tx2"/>
                </a:solidFill>
              </a:rPr>
              <a:t>Objectif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2"/>
                </a:solidFill>
              </a:rPr>
              <a:t>Améliorer la diversification des revenus parmi les femmes des ménages ruraux les plus pauvres</a:t>
            </a:r>
          </a:p>
          <a:p>
            <a:r>
              <a:rPr lang="fr-BE" b="1" dirty="0">
                <a:solidFill>
                  <a:schemeClr val="tx2"/>
                </a:solidFill>
              </a:rPr>
              <a:t>Méthode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2"/>
                </a:solidFill>
              </a:rPr>
              <a:t>Ménages avec un score (indice de richesse) ≤50 sont pauvres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2"/>
                </a:solidFill>
              </a:rPr>
              <a:t>Ménages avec un score (indice de richesse) &gt;50 sont non pauvres</a:t>
            </a:r>
          </a:p>
          <a:p>
            <a:r>
              <a:rPr lang="en-US" b="1" dirty="0">
                <a:solidFill>
                  <a:schemeClr val="tx2"/>
                </a:solidFill>
              </a:rPr>
              <a:t>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2"/>
                </a:solidFill>
              </a:rPr>
              <a:t>Les femmes faisant partie des ménages pauvres reçoivent une bourse pour le transport et la commercialisation de leurs produits.</a:t>
            </a:r>
          </a:p>
          <a:p>
            <a:endParaRPr lang="en-US" dirty="0"/>
          </a:p>
          <a:p>
            <a:pPr lvl="1"/>
            <a:endParaRPr lang="fr-BE" dirty="0">
              <a:solidFill>
                <a:schemeClr val="tx2"/>
              </a:solidFill>
            </a:endParaRPr>
          </a:p>
          <a:p>
            <a:endParaRPr lang="fr-BE" dirty="0">
              <a:solidFill>
                <a:schemeClr val="tx2"/>
              </a:solidFill>
            </a:endParaRPr>
          </a:p>
          <a:p>
            <a:pPr lvl="1"/>
            <a:endParaRPr lang="fr-BE" dirty="0">
              <a:solidFill>
                <a:schemeClr val="tx2"/>
              </a:solidFill>
            </a:endParaRPr>
          </a:p>
          <a:p>
            <a:endParaRPr lang="fr-BE" dirty="0">
              <a:solidFill>
                <a:schemeClr val="tx2"/>
              </a:solidFill>
            </a:endParaRPr>
          </a:p>
          <a:p>
            <a:pPr lvl="1"/>
            <a:endParaRPr lang="fr-BE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59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slid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9653" y="1387522"/>
            <a:ext cx="7605302" cy="4827584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 rot="5400000" flipH="1" flipV="1">
            <a:off x="3809984" y="3929090"/>
            <a:ext cx="4572032" cy="0"/>
          </a:xfrm>
          <a:prstGeom prst="line">
            <a:avLst/>
          </a:prstGeom>
          <a:ln w="28575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Flecha derecha"/>
          <p:cNvSpPr/>
          <p:nvPr/>
        </p:nvSpPr>
        <p:spPr>
          <a:xfrm>
            <a:off x="6314699" y="4075306"/>
            <a:ext cx="1643074" cy="785818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 </a:t>
            </a:r>
            <a:r>
              <a:rPr lang="fr-BE" dirty="0"/>
              <a:t>é</a:t>
            </a:r>
            <a:r>
              <a:rPr lang="en-US" dirty="0" err="1"/>
              <a:t>ligible</a:t>
            </a:r>
            <a:endParaRPr lang="en-US" dirty="0"/>
          </a:p>
        </p:txBody>
      </p:sp>
      <p:sp>
        <p:nvSpPr>
          <p:cNvPr id="8" name="7 Flecha derecha"/>
          <p:cNvSpPr/>
          <p:nvPr/>
        </p:nvSpPr>
        <p:spPr>
          <a:xfrm flipH="1">
            <a:off x="4573009" y="4786346"/>
            <a:ext cx="1285884" cy="785818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</a:t>
            </a:r>
            <a:r>
              <a:rPr lang="en-US" dirty="0" err="1"/>
              <a:t>ligible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9653" y="86430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chemeClr val="tx2"/>
                </a:solidFill>
              </a:rPr>
              <a:t>Situation de référence: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BE" dirty="0"/>
            </a:br>
            <a:r>
              <a:rPr lang="fr-BE" dirty="0"/>
              <a:t>Méthode de </a:t>
            </a:r>
            <a:r>
              <a:rPr lang="fr-BE" dirty="0" err="1"/>
              <a:t>Regression</a:t>
            </a:r>
            <a:r>
              <a:rPr lang="fr-BE" dirty="0"/>
              <a:t> Discontinue (RD)…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études</a:t>
            </a:r>
            <a:r>
              <a:rPr lang="en-US" sz="4000" dirty="0"/>
              <a:t> </a:t>
            </a:r>
            <a:r>
              <a:rPr lang="en-US" sz="4000" dirty="0" err="1"/>
              <a:t>d’incidence</a:t>
            </a:r>
            <a:r>
              <a:rPr lang="en-US" sz="4000" dirty="0"/>
              <a:t> à la </a:t>
            </a:r>
            <a:r>
              <a:rPr lang="en-US" sz="4000" dirty="0" err="1"/>
              <a:t>Banque</a:t>
            </a:r>
            <a:r>
              <a:rPr lang="en-US" sz="4000" dirty="0"/>
              <a:t> </a:t>
            </a:r>
            <a:r>
              <a:rPr lang="en-US" sz="4000" dirty="0" err="1"/>
              <a:t>Mondiale</a:t>
            </a:r>
            <a:r>
              <a:rPr lang="en-US" sz="40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BEA9B-6081-43ED-B3C5-245403C2B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466436"/>
            <a:ext cx="7222963" cy="458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142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Synthèse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</a:rPr>
              <a:t>RD se prête à l’évaluation prospective lorsque la randomisation n’est pas faisable:</a:t>
            </a:r>
            <a:endParaRPr lang="fr-FR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  <a:ea typeface="ＭＳ Ｐゴシック"/>
                <a:cs typeface="ＭＳ Ｐゴシック"/>
              </a:rPr>
              <a:t>Stratégie applicable à tout programme qui se base sur un </a:t>
            </a:r>
            <a:r>
              <a:rPr lang="fr-FR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critère d’éligibilité</a:t>
            </a:r>
          </a:p>
          <a:p>
            <a:pPr lvl="1">
              <a:spcBef>
                <a:spcPts val="600"/>
              </a:spcBef>
            </a:pPr>
            <a:endParaRPr lang="fr-FR" sz="1600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  <a:ea typeface="ＭＳ Ｐゴシック"/>
                <a:cs typeface="ＭＳ Ｐゴシック"/>
              </a:rPr>
              <a:t>Possibilité d’exploiter plusieurs seuils pour améliorer la validité externe</a:t>
            </a:r>
          </a:p>
          <a:p>
            <a:pPr lvl="1">
              <a:spcBef>
                <a:spcPts val="600"/>
              </a:spcBef>
            </a:pPr>
            <a:endParaRPr lang="fr-FR" sz="1600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600"/>
              </a:spcBef>
            </a:pPr>
            <a:r>
              <a:rPr lang="fr-FR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L’effet</a:t>
            </a:r>
            <a:r>
              <a:rPr lang="fr-FR" dirty="0">
                <a:solidFill>
                  <a:schemeClr val="tx2"/>
                </a:solidFill>
                <a:ea typeface="ＭＳ Ｐゴシック"/>
                <a:cs typeface="ＭＳ Ｐゴシック"/>
              </a:rPr>
              <a:t> est </a:t>
            </a:r>
            <a:r>
              <a:rPr lang="fr-FR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causal</a:t>
            </a:r>
            <a:r>
              <a:rPr lang="fr-FR" dirty="0">
                <a:solidFill>
                  <a:schemeClr val="tx2"/>
                </a:solidFill>
                <a:ea typeface="ＭＳ Ｐゴシック"/>
                <a:cs typeface="ＭＳ Ｐゴシック"/>
              </a:rPr>
              <a:t> mais </a:t>
            </a:r>
            <a:r>
              <a:rPr lang="fr-FR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local</a:t>
            </a:r>
            <a:r>
              <a:rPr lang="fr-FR" dirty="0">
                <a:solidFill>
                  <a:schemeClr val="tx2"/>
                </a:solidFill>
                <a:ea typeface="ＭＳ Ｐゴシック"/>
                <a:cs typeface="ＭＳ Ｐゴシック"/>
              </a:rPr>
              <a:t> et donc il y a un </a:t>
            </a:r>
            <a:r>
              <a:rPr lang="fr-FR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problème de généralisation</a:t>
            </a:r>
            <a:r>
              <a:rPr lang="fr-FR" dirty="0">
                <a:solidFill>
                  <a:schemeClr val="tx2"/>
                </a:solidFill>
                <a:ea typeface="ＭＳ Ｐゴシック"/>
                <a:cs typeface="ＭＳ Ｐゴシック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796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Synthese</a:t>
            </a:r>
            <a:r>
              <a:rPr lang="en-US" dirty="0"/>
              <a:t>: </a:t>
            </a:r>
            <a:r>
              <a:rPr lang="en-US" dirty="0" err="1"/>
              <a:t>méthodes</a:t>
            </a:r>
            <a:r>
              <a:rPr lang="en-US" dirty="0"/>
              <a:t> non-</a:t>
            </a:r>
            <a:r>
              <a:rPr lang="en-US" dirty="0" err="1"/>
              <a:t>expérimentales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2650" y="1057529"/>
            <a:ext cx="8102395" cy="502863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Toutes</a:t>
            </a:r>
            <a:r>
              <a:rPr lang="en-US" dirty="0">
                <a:solidFill>
                  <a:schemeClr val="tx2"/>
                </a:solidFill>
              </a:rPr>
              <a:t> les situations ne se </a:t>
            </a:r>
            <a:r>
              <a:rPr lang="en-US" dirty="0" err="1">
                <a:solidFill>
                  <a:schemeClr val="tx2"/>
                </a:solidFill>
              </a:rPr>
              <a:t>prêtent</a:t>
            </a:r>
            <a:r>
              <a:rPr lang="en-US" dirty="0">
                <a:solidFill>
                  <a:schemeClr val="tx2"/>
                </a:solidFill>
              </a:rPr>
              <a:t> pas à la </a:t>
            </a:r>
            <a:r>
              <a:rPr lang="en-US" dirty="0" err="1">
                <a:solidFill>
                  <a:schemeClr val="tx2"/>
                </a:solidFill>
              </a:rPr>
              <a:t>même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méthode</a:t>
            </a:r>
            <a:endParaRPr lang="en-US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Différentes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méthodes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produisent</a:t>
            </a:r>
            <a:r>
              <a:rPr lang="en-US" dirty="0">
                <a:solidFill>
                  <a:schemeClr val="tx2"/>
                </a:solidFill>
              </a:rPr>
              <a:t> des </a:t>
            </a:r>
            <a:r>
              <a:rPr lang="en-US" dirty="0" err="1">
                <a:solidFill>
                  <a:schemeClr val="tx2"/>
                </a:solidFill>
              </a:rPr>
              <a:t>résultats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différents</a:t>
            </a:r>
            <a:endParaRPr lang="en-US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Les </a:t>
            </a:r>
            <a:r>
              <a:rPr lang="en-US" dirty="0" err="1">
                <a:solidFill>
                  <a:schemeClr val="tx2"/>
                </a:solidFill>
              </a:rPr>
              <a:t>méthodes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faibles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peuvent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conduire</a:t>
            </a:r>
            <a:r>
              <a:rPr lang="en-US" dirty="0">
                <a:solidFill>
                  <a:schemeClr val="tx2"/>
                </a:solidFill>
              </a:rPr>
              <a:t> à des </a:t>
            </a:r>
            <a:r>
              <a:rPr lang="en-US" dirty="0" err="1">
                <a:solidFill>
                  <a:schemeClr val="tx2"/>
                </a:solidFill>
              </a:rPr>
              <a:t>résultats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biaisés</a:t>
            </a:r>
            <a:endParaRPr lang="en-US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Certaines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méthodes</a:t>
            </a:r>
            <a:r>
              <a:rPr lang="en-US" dirty="0">
                <a:solidFill>
                  <a:schemeClr val="tx2"/>
                </a:solidFill>
              </a:rPr>
              <a:t> non-</a:t>
            </a:r>
            <a:r>
              <a:rPr lang="en-US" dirty="0" err="1">
                <a:solidFill>
                  <a:schemeClr val="tx2"/>
                </a:solidFill>
              </a:rPr>
              <a:t>expérimentales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nécessitent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hypothèses</a:t>
            </a:r>
            <a:r>
              <a:rPr lang="en-US" dirty="0">
                <a:solidFill>
                  <a:schemeClr val="tx2"/>
                </a:solidFill>
              </a:rPr>
              <a:t> fortes et de </a:t>
            </a:r>
            <a:r>
              <a:rPr lang="en-US" dirty="0" err="1">
                <a:solidFill>
                  <a:schemeClr val="tx2"/>
                </a:solidFill>
              </a:rPr>
              <a:t>très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bonnes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données</a:t>
            </a:r>
            <a:endParaRPr lang="en-US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Les </a:t>
            </a:r>
            <a:r>
              <a:rPr lang="en-US" dirty="0" err="1">
                <a:solidFill>
                  <a:schemeClr val="tx2"/>
                </a:solidFill>
              </a:rPr>
              <a:t>résultats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l’évaluation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d’impact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sont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valides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seulement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</a:t>
            </a:r>
            <a:r>
              <a:rPr lang="en-US" dirty="0">
                <a:solidFill>
                  <a:schemeClr val="tx2"/>
                </a:solidFill>
              </a:rPr>
              <a:t> nous </a:t>
            </a:r>
            <a:r>
              <a:rPr lang="en-US" dirty="0" err="1">
                <a:solidFill>
                  <a:schemeClr val="tx2"/>
                </a:solidFill>
              </a:rPr>
              <a:t>utilisons</a:t>
            </a:r>
            <a:r>
              <a:rPr lang="en-US" dirty="0">
                <a:solidFill>
                  <a:schemeClr val="tx2"/>
                </a:solidFill>
              </a:rPr>
              <a:t> des </a:t>
            </a:r>
            <a:r>
              <a:rPr lang="en-US" dirty="0" err="1">
                <a:solidFill>
                  <a:schemeClr val="tx2"/>
                </a:solidFill>
              </a:rPr>
              <a:t>méthodes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rigoureuses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07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9AEA1B2-1936-4DDF-80CC-A835A8F7E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062308"/>
              </p:ext>
            </p:extLst>
          </p:nvPr>
        </p:nvGraphicFramePr>
        <p:xfrm>
          <a:off x="2184085" y="2336095"/>
          <a:ext cx="7860983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4945CE4-33A8-4BE9-8C26-136E549219B3}"/>
              </a:ext>
            </a:extLst>
          </p:cNvPr>
          <p:cNvSpPr/>
          <p:nvPr/>
        </p:nvSpPr>
        <p:spPr>
          <a:xfrm>
            <a:off x="7173280" y="2953315"/>
            <a:ext cx="2871788" cy="2777490"/>
          </a:xfrm>
          <a:prstGeom prst="roundRect">
            <a:avLst>
              <a:gd name="adj" fmla="val 10000"/>
            </a:avLst>
          </a:prstGeom>
          <a:solidFill>
            <a:srgbClr val="F5822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D895D-AA5D-4E4E-BC63-B7BEAB601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3280" y="3513969"/>
            <a:ext cx="2871788" cy="16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9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Évaluation</a:t>
            </a:r>
            <a:r>
              <a:rPr lang="en-US" dirty="0"/>
              <a:t> </a:t>
            </a:r>
            <a:r>
              <a:rPr lang="en-US" dirty="0" err="1"/>
              <a:t>d’impact</a:t>
            </a:r>
            <a:r>
              <a:rPr lang="en-US" dirty="0"/>
              <a:t> et </a:t>
            </a:r>
            <a:r>
              <a:rPr lang="en-US" dirty="0" err="1"/>
              <a:t>inférence</a:t>
            </a:r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7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Inférence</a:t>
            </a:r>
            <a:r>
              <a:rPr lang="en-US" dirty="0"/>
              <a:t> </a:t>
            </a:r>
            <a:r>
              <a:rPr lang="en-US" dirty="0" err="1"/>
              <a:t>causale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  <a:ea typeface="+mj-ea"/>
                <a:cs typeface="+mj-cs"/>
              </a:rPr>
              <a:t>L’inférence</a:t>
            </a:r>
            <a:r>
              <a:rPr lang="en-US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j-ea"/>
                <a:cs typeface="+mj-cs"/>
              </a:rPr>
              <a:t>causale</a:t>
            </a:r>
            <a:r>
              <a:rPr lang="en-US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j-ea"/>
                <a:cs typeface="+mj-cs"/>
              </a:rPr>
              <a:t>est</a:t>
            </a:r>
            <a:r>
              <a:rPr lang="en-US" dirty="0">
                <a:solidFill>
                  <a:schemeClr val="tx2"/>
                </a:solidFill>
                <a:ea typeface="+mj-ea"/>
                <a:cs typeface="+mj-cs"/>
              </a:rPr>
              <a:t> la </a:t>
            </a:r>
            <a:r>
              <a:rPr lang="en-US" dirty="0" err="1">
                <a:solidFill>
                  <a:schemeClr val="tx2"/>
                </a:solidFill>
                <a:ea typeface="+mj-ea"/>
                <a:cs typeface="+mj-cs"/>
              </a:rPr>
              <a:t>pierre</a:t>
            </a:r>
            <a:r>
              <a:rPr lang="en-US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j-ea"/>
                <a:cs typeface="+mj-cs"/>
              </a:rPr>
              <a:t>angulaire</a:t>
            </a:r>
            <a:r>
              <a:rPr lang="en-US" dirty="0">
                <a:solidFill>
                  <a:schemeClr val="tx2"/>
                </a:solidFill>
                <a:ea typeface="+mj-ea"/>
                <a:cs typeface="+mj-cs"/>
              </a:rPr>
              <a:t> des </a:t>
            </a:r>
            <a:r>
              <a:rPr lang="en-US" dirty="0" err="1">
                <a:solidFill>
                  <a:schemeClr val="tx2"/>
                </a:solidFill>
                <a:ea typeface="+mj-ea"/>
                <a:cs typeface="+mj-cs"/>
              </a:rPr>
              <a:t>évaluations</a:t>
            </a:r>
            <a:r>
              <a:rPr lang="en-US" dirty="0">
                <a:solidFill>
                  <a:schemeClr val="tx2"/>
                </a:solidFill>
                <a:ea typeface="+mj-ea"/>
                <a:cs typeface="+mj-cs"/>
              </a:rPr>
              <a:t> d’ impact</a:t>
            </a:r>
          </a:p>
          <a:p>
            <a:endParaRPr lang="en-US" dirty="0">
              <a:solidFill>
                <a:schemeClr val="tx2"/>
              </a:solidFill>
              <a:ea typeface="+mj-ea"/>
              <a:cs typeface="+mj-cs"/>
            </a:endParaRPr>
          </a:p>
          <a:p>
            <a:r>
              <a:rPr lang="fr-FR" dirty="0">
                <a:solidFill>
                  <a:schemeClr val="tx2"/>
                </a:solidFill>
                <a:ea typeface="+mj-ea"/>
                <a:cs typeface="+mj-cs"/>
              </a:rPr>
              <a:t>Les politiques de d</a:t>
            </a:r>
            <a:r>
              <a:rPr lang="de-DE" dirty="0">
                <a:solidFill>
                  <a:schemeClr val="tx2"/>
                </a:solidFill>
                <a:ea typeface="+mj-ea"/>
                <a:cs typeface="+mj-cs"/>
              </a:rPr>
              <a:t>é</a:t>
            </a:r>
            <a:r>
              <a:rPr lang="fr-FR" dirty="0" err="1">
                <a:solidFill>
                  <a:schemeClr val="tx2"/>
                </a:solidFill>
                <a:ea typeface="+mj-ea"/>
                <a:cs typeface="+mj-cs"/>
              </a:rPr>
              <a:t>velopment</a:t>
            </a:r>
            <a:r>
              <a:rPr lang="fr-FR" dirty="0">
                <a:solidFill>
                  <a:schemeClr val="tx2"/>
                </a:solidFill>
                <a:ea typeface="+mj-ea"/>
                <a:cs typeface="+mj-cs"/>
              </a:rPr>
              <a:t> invoquent g</a:t>
            </a:r>
            <a:r>
              <a:rPr lang="de-DE" dirty="0">
                <a:solidFill>
                  <a:schemeClr val="tx2"/>
                </a:solidFill>
                <a:ea typeface="+mj-ea"/>
                <a:cs typeface="+mj-cs"/>
              </a:rPr>
              <a:t>é</a:t>
            </a:r>
            <a:r>
              <a:rPr lang="fr-FR" dirty="0" err="1">
                <a:solidFill>
                  <a:schemeClr val="tx2"/>
                </a:solidFill>
                <a:ea typeface="+mj-ea"/>
                <a:cs typeface="+mj-cs"/>
              </a:rPr>
              <a:t>neralement</a:t>
            </a:r>
            <a:r>
              <a:rPr lang="fr-FR" dirty="0">
                <a:solidFill>
                  <a:schemeClr val="tx2"/>
                </a:solidFill>
                <a:ea typeface="+mj-ea"/>
                <a:cs typeface="+mj-cs"/>
              </a:rPr>
              <a:t> des questions/relations </a:t>
            </a:r>
            <a:r>
              <a:rPr lang="fr-FR" sz="3600" i="1" dirty="0">
                <a:solidFill>
                  <a:srgbClr val="F78B31"/>
                </a:solidFill>
                <a:ea typeface="+mj-ea"/>
                <a:cs typeface="+mj-cs"/>
              </a:rPr>
              <a:t>de cause à effet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.</a:t>
            </a:r>
          </a:p>
          <a:p>
            <a:endParaRPr lang="en-US" sz="3100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633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Exemple</a:t>
            </a:r>
            <a:r>
              <a:rPr lang="en-US" sz="2800" dirty="0"/>
              <a:t>: L</a:t>
            </a:r>
            <a:r>
              <a:rPr lang="fr-FR" sz="2800" dirty="0"/>
              <a:t>es programmes d'emploi pour les jeunes peuvent-ils réduire le risque de participation à la violence?</a:t>
            </a:r>
            <a:endParaRPr lang="en-US" sz="2800" dirty="0"/>
          </a:p>
        </p:txBody>
      </p:sp>
      <p:pic>
        <p:nvPicPr>
          <p:cNvPr id="5" name="Content Placeholder 4" descr="bullet ridden car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68499" y="1000692"/>
            <a:ext cx="7454901" cy="49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9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Exemple</a:t>
            </a:r>
            <a:r>
              <a:rPr lang="en-US" sz="2800" dirty="0"/>
              <a:t>: </a:t>
            </a:r>
            <a:r>
              <a:rPr lang="fr-FR" sz="2800" dirty="0"/>
              <a:t>Les programmes de formation des agents de l’État entrainent-ils une amélioration des performances?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95" y="1265698"/>
            <a:ext cx="7757410" cy="495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24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Exemple</a:t>
            </a:r>
            <a:r>
              <a:rPr lang="en-US" sz="2800" dirty="0"/>
              <a:t>: </a:t>
            </a:r>
            <a:r>
              <a:rPr lang="fr-FR" sz="2800" dirty="0"/>
              <a:t>Les garderies peuvent-elles accroître la participation des femmes dans la vie économique</a:t>
            </a:r>
            <a:r>
              <a:rPr lang="en-US" sz="2800" dirty="0"/>
              <a:t>?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84" y="1212695"/>
            <a:ext cx="6960433" cy="446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0793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DB_workshop_Template_updated.pptx" id="{850602BA-C866-48C4-AADC-42BF8FDD3487}" vid="{F0F06058-557E-4F58-B547-43D9C3F33B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F101D03C7524DA3B009A83DEF7DB7" ma:contentTypeVersion="5" ma:contentTypeDescription="Create a new document." ma:contentTypeScope="" ma:versionID="c0fa5cf68f64983b6e5d53bf8ebc0170">
  <xsd:schema xmlns:xsd="http://www.w3.org/2001/XMLSchema" xmlns:xs="http://www.w3.org/2001/XMLSchema" xmlns:p="http://schemas.microsoft.com/office/2006/metadata/properties" xmlns:ns2="7aeaac16-d1c1-416a-a2d4-605faa18cce0" targetNamespace="http://schemas.microsoft.com/office/2006/metadata/properties" ma:root="true" ma:fieldsID="2fe6e6b32757ce520516dd7a164614ca" ns2:_="">
    <xsd:import namespace="7aeaac16-d1c1-416a-a2d4-605faa18c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ac16-d1c1-416a-a2d4-605faa18c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CC571E-06C4-4B16-90B5-0E52B938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551B72-DD3C-4C48-9512-5ADC0DF1ACBA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7aeaac16-d1c1-416a-a2d4-605faa18cce0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26A732-1459-4DEF-8D44-595687AAC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ac16-d1c1-416a-a2d4-605faa18c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IsDB_workshop_Template_updated</Template>
  <TotalTime>23</TotalTime>
  <Words>1950</Words>
  <Application>Microsoft Office PowerPoint</Application>
  <PresentationFormat>Widescreen</PresentationFormat>
  <Paragraphs>329</Paragraphs>
  <Slides>42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MS PGothic</vt:lpstr>
      <vt:lpstr>MS PGothic</vt:lpstr>
      <vt:lpstr>SimSun</vt:lpstr>
      <vt:lpstr>游ゴシック Light</vt:lpstr>
      <vt:lpstr>Andes</vt:lpstr>
      <vt:lpstr>Arial</vt:lpstr>
      <vt:lpstr>Calibri</vt:lpstr>
      <vt:lpstr>Calibri Light</vt:lpstr>
      <vt:lpstr>Corbel</vt:lpstr>
      <vt:lpstr>Segoe UI</vt:lpstr>
      <vt:lpstr>Times New Roman</vt:lpstr>
      <vt:lpstr>Wingdings</vt:lpstr>
      <vt:lpstr>1_Custom Design</vt:lpstr>
      <vt:lpstr> </vt:lpstr>
      <vt:lpstr>Introduction</vt:lpstr>
      <vt:lpstr>Pourquoi l’évaluation d’impact?</vt:lpstr>
      <vt:lpstr>Les études d’incidence à la Banque Mondiale?</vt:lpstr>
      <vt:lpstr>Évaluation d’impact et inférence </vt:lpstr>
      <vt:lpstr>Inférence causale?</vt:lpstr>
      <vt:lpstr>Exemple: Les programmes d'emploi pour les jeunes peuvent-ils réduire le risque de participation à la violence?</vt:lpstr>
      <vt:lpstr>Exemple: Les programmes de formation des agents de l’État entrainent-ils une amélioration des performances?</vt:lpstr>
      <vt:lpstr>Exemple: Les garderies peuvent-elles accroître la participation des femmes dans la vie économique?</vt:lpstr>
      <vt:lpstr>Exemple: La modernisation des routes augmente-t-elle le bien être de la population rurale?</vt:lpstr>
      <vt:lpstr>Deux approches </vt:lpstr>
      <vt:lpstr>Suivi et évaluation (traditionnel)</vt:lpstr>
      <vt:lpstr> Le défi de l'attribution de l'impact II: facteurs externes </vt:lpstr>
      <vt:lpstr> Évaluation d’impact </vt:lpstr>
      <vt:lpstr>Ce dont on a besoin</vt:lpstr>
      <vt:lpstr>  Solution: trouver un contrefactuel   </vt:lpstr>
      <vt:lpstr>Caractèristiques d’un contrefactuel valide</vt:lpstr>
      <vt:lpstr>L’expérience parfaite</vt:lpstr>
      <vt:lpstr>L’expérience parfaite</vt:lpstr>
      <vt:lpstr>L’expérience parfaite</vt:lpstr>
      <vt:lpstr>Évaluation d’impact en pratique </vt:lpstr>
      <vt:lpstr>Comment construire un contrefactuel valide pour mesurer l’impact causal ?</vt:lpstr>
      <vt:lpstr>Étude de cas: modernisation des routes rurales et bien être</vt:lpstr>
      <vt:lpstr>Contrefactuels contrefaits I:  Comparaison participants et non-participants</vt:lpstr>
      <vt:lpstr>Contrefactuels contrefaits I: Comparaison avant-après</vt:lpstr>
      <vt:lpstr>Contrefactuels contrefaits I:  Comparaison participants et non-participants</vt:lpstr>
      <vt:lpstr>Contrefactuels contrefaits II:  Comparaison participants et non-participants</vt:lpstr>
      <vt:lpstr>Méthode d’appariement</vt:lpstr>
      <vt:lpstr>Méthode d’appariement</vt:lpstr>
      <vt:lpstr>Méthode d’appariement…</vt:lpstr>
      <vt:lpstr> Methode d’appariement… </vt:lpstr>
      <vt:lpstr>Méthode de double différence (DD)</vt:lpstr>
      <vt:lpstr>Hypothèse: tendances parallèles</vt:lpstr>
      <vt:lpstr>Example : DD et routes rurales</vt:lpstr>
      <vt:lpstr>Méthode de Régression Discontinue (RD)</vt:lpstr>
      <vt:lpstr>Méthode de Régression Discontinue (RD)…</vt:lpstr>
      <vt:lpstr>Méthode de Regression Discontinue (RD)</vt:lpstr>
      <vt:lpstr>Un exemple de RD: Effet de programme de bourses rurales</vt:lpstr>
      <vt:lpstr> Méthode de Regression Discontinue (RD)… </vt:lpstr>
      <vt:lpstr>Synthèse</vt:lpstr>
      <vt:lpstr>Synthese: méthodes non-expérimentales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</dc:title>
  <dc:creator>Alice Duhaut</dc:creator>
  <cp:lastModifiedBy>Alice Duhaut</cp:lastModifiedBy>
  <cp:revision>3</cp:revision>
  <dcterms:created xsi:type="dcterms:W3CDTF">2019-01-28T19:07:12Z</dcterms:created>
  <dcterms:modified xsi:type="dcterms:W3CDTF">2019-01-28T19:30:37Z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0x0101009C5F101D03C7524DA3B009A83DEF7DB7</vt:lpwstr>
  </property>
</Properties>
</file>