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396" r:id="rId3"/>
    <p:sldId id="271" r:id="rId4"/>
    <p:sldId id="272" r:id="rId5"/>
    <p:sldId id="273" r:id="rId6"/>
    <p:sldId id="274" r:id="rId7"/>
    <p:sldId id="400" r:id="rId8"/>
    <p:sldId id="275" r:id="rId9"/>
    <p:sldId id="276" r:id="rId10"/>
    <p:sldId id="401" r:id="rId11"/>
    <p:sldId id="277" r:id="rId12"/>
    <p:sldId id="278" r:id="rId13"/>
    <p:sldId id="403" r:id="rId14"/>
    <p:sldId id="284" r:id="rId15"/>
    <p:sldId id="283" r:id="rId16"/>
    <p:sldId id="291" r:id="rId17"/>
    <p:sldId id="285" r:id="rId18"/>
    <p:sldId id="397" r:id="rId19"/>
    <p:sldId id="398" r:id="rId20"/>
    <p:sldId id="286" r:id="rId21"/>
    <p:sldId id="40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B11B92-AE46-4813-940D-8CA93B58C9B4}" v="1097" dt="2018-06-27T20:28:24.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sorterViewPr>
    <p:cViewPr>
      <p:scale>
        <a:sx n="65" d="100"/>
        <a:sy n="65" d="100"/>
      </p:scale>
      <p:origin x="0" y="-29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D8377-6811-49AA-A6A1-380CECDF1BE9}" type="doc">
      <dgm:prSet loTypeId="urn:microsoft.com/office/officeart/2005/8/layout/cycle2" loCatId="cycle" qsTypeId="urn:microsoft.com/office/officeart/2005/8/quickstyle/simple4" qsCatId="simple" csTypeId="urn:microsoft.com/office/officeart/2005/8/colors/accent0_3" csCatId="mainScheme"/>
      <dgm:spPr/>
      <dgm:t>
        <a:bodyPr/>
        <a:lstStyle/>
        <a:p>
          <a:endParaRPr lang="en-US"/>
        </a:p>
      </dgm:t>
    </dgm:pt>
    <dgm:pt modelId="{E1FEFE4E-0AB6-46A5-B871-12DEFB45B7B6}">
      <dgm:prSet/>
      <dgm:spPr/>
      <dgm:t>
        <a:bodyPr/>
        <a:lstStyle/>
        <a:p>
          <a:r>
            <a:rPr lang="en-US"/>
            <a:t>Income Statement</a:t>
          </a:r>
        </a:p>
      </dgm:t>
    </dgm:pt>
    <dgm:pt modelId="{33771B68-CB63-45DD-A02C-B79E9EECFC0A}" type="parTrans" cxnId="{56F9C975-2AB1-480F-819F-1E61D75AFF39}">
      <dgm:prSet/>
      <dgm:spPr/>
      <dgm:t>
        <a:bodyPr/>
        <a:lstStyle/>
        <a:p>
          <a:endParaRPr lang="en-US"/>
        </a:p>
      </dgm:t>
    </dgm:pt>
    <dgm:pt modelId="{2812548D-9FB4-4651-8CB2-AC6D09993CCC}" type="sibTrans" cxnId="{56F9C975-2AB1-480F-819F-1E61D75AFF39}">
      <dgm:prSet/>
      <dgm:spPr/>
      <dgm:t>
        <a:bodyPr/>
        <a:lstStyle/>
        <a:p>
          <a:endParaRPr lang="en-US"/>
        </a:p>
      </dgm:t>
    </dgm:pt>
    <dgm:pt modelId="{683847ED-62B7-439E-91BC-2AF4881CD67A}">
      <dgm:prSet/>
      <dgm:spPr/>
      <dgm:t>
        <a:bodyPr/>
        <a:lstStyle/>
        <a:p>
          <a:r>
            <a:rPr lang="en-US"/>
            <a:t>Cash flow</a:t>
          </a:r>
        </a:p>
      </dgm:t>
    </dgm:pt>
    <dgm:pt modelId="{4AF1F9CF-38C8-4EE7-B7FC-F632A458DBC2}" type="parTrans" cxnId="{9BB41D9D-F076-4229-AD9F-D530C55A10BA}">
      <dgm:prSet/>
      <dgm:spPr/>
      <dgm:t>
        <a:bodyPr/>
        <a:lstStyle/>
        <a:p>
          <a:endParaRPr lang="en-US"/>
        </a:p>
      </dgm:t>
    </dgm:pt>
    <dgm:pt modelId="{7980977C-5F26-447A-AE91-20531C538A1F}" type="sibTrans" cxnId="{9BB41D9D-F076-4229-AD9F-D530C55A10BA}">
      <dgm:prSet/>
      <dgm:spPr/>
      <dgm:t>
        <a:bodyPr/>
        <a:lstStyle/>
        <a:p>
          <a:endParaRPr lang="en-US"/>
        </a:p>
      </dgm:t>
    </dgm:pt>
    <dgm:pt modelId="{AA377147-82A1-41DE-9FFE-8E7C4A1E766F}">
      <dgm:prSet/>
      <dgm:spPr/>
      <dgm:t>
        <a:bodyPr/>
        <a:lstStyle/>
        <a:p>
          <a:r>
            <a:rPr lang="en-US"/>
            <a:t>Balance Sheet</a:t>
          </a:r>
        </a:p>
      </dgm:t>
    </dgm:pt>
    <dgm:pt modelId="{E609F620-C8FD-4227-A9C7-E1E2827A9DB7}" type="parTrans" cxnId="{B823F0AE-FEAB-4074-8309-BA5F03DB39A6}">
      <dgm:prSet/>
      <dgm:spPr/>
      <dgm:t>
        <a:bodyPr/>
        <a:lstStyle/>
        <a:p>
          <a:endParaRPr lang="en-US"/>
        </a:p>
      </dgm:t>
    </dgm:pt>
    <dgm:pt modelId="{09481792-C9DD-4DEB-9311-C541F0A31657}" type="sibTrans" cxnId="{B823F0AE-FEAB-4074-8309-BA5F03DB39A6}">
      <dgm:prSet/>
      <dgm:spPr/>
      <dgm:t>
        <a:bodyPr/>
        <a:lstStyle/>
        <a:p>
          <a:endParaRPr lang="en-US"/>
        </a:p>
      </dgm:t>
    </dgm:pt>
    <dgm:pt modelId="{78E1264D-DA70-46B0-97DE-B6713F56E0DE}" type="pres">
      <dgm:prSet presAssocID="{7B4D8377-6811-49AA-A6A1-380CECDF1BE9}" presName="cycle" presStyleCnt="0">
        <dgm:presLayoutVars>
          <dgm:dir/>
          <dgm:resizeHandles val="exact"/>
        </dgm:presLayoutVars>
      </dgm:prSet>
      <dgm:spPr/>
    </dgm:pt>
    <dgm:pt modelId="{C53C4868-782E-4714-B54A-47D9925D55D5}" type="pres">
      <dgm:prSet presAssocID="{E1FEFE4E-0AB6-46A5-B871-12DEFB45B7B6}" presName="node" presStyleLbl="node1" presStyleIdx="0" presStyleCnt="3">
        <dgm:presLayoutVars>
          <dgm:bulletEnabled val="1"/>
        </dgm:presLayoutVars>
      </dgm:prSet>
      <dgm:spPr/>
    </dgm:pt>
    <dgm:pt modelId="{A9A8E689-7CD1-4684-9454-44C2658CDA47}" type="pres">
      <dgm:prSet presAssocID="{2812548D-9FB4-4651-8CB2-AC6D09993CCC}" presName="sibTrans" presStyleLbl="sibTrans2D1" presStyleIdx="0" presStyleCnt="3"/>
      <dgm:spPr/>
    </dgm:pt>
    <dgm:pt modelId="{ECAE5783-E12C-45E3-869B-5F851DA5D0BE}" type="pres">
      <dgm:prSet presAssocID="{2812548D-9FB4-4651-8CB2-AC6D09993CCC}" presName="connectorText" presStyleLbl="sibTrans2D1" presStyleIdx="0" presStyleCnt="3"/>
      <dgm:spPr/>
    </dgm:pt>
    <dgm:pt modelId="{01C017FE-6D80-4C2B-8D88-26CAF6DA7F8C}" type="pres">
      <dgm:prSet presAssocID="{683847ED-62B7-439E-91BC-2AF4881CD67A}" presName="node" presStyleLbl="node1" presStyleIdx="1" presStyleCnt="3">
        <dgm:presLayoutVars>
          <dgm:bulletEnabled val="1"/>
        </dgm:presLayoutVars>
      </dgm:prSet>
      <dgm:spPr/>
    </dgm:pt>
    <dgm:pt modelId="{88EFCD91-B560-41C1-9707-59A9DD825A21}" type="pres">
      <dgm:prSet presAssocID="{7980977C-5F26-447A-AE91-20531C538A1F}" presName="sibTrans" presStyleLbl="sibTrans2D1" presStyleIdx="1" presStyleCnt="3"/>
      <dgm:spPr/>
    </dgm:pt>
    <dgm:pt modelId="{8EA192C6-4502-482A-82C0-DDD53F739B62}" type="pres">
      <dgm:prSet presAssocID="{7980977C-5F26-447A-AE91-20531C538A1F}" presName="connectorText" presStyleLbl="sibTrans2D1" presStyleIdx="1" presStyleCnt="3"/>
      <dgm:spPr/>
    </dgm:pt>
    <dgm:pt modelId="{1F837D6F-4E51-4747-8D00-5709544A51FD}" type="pres">
      <dgm:prSet presAssocID="{AA377147-82A1-41DE-9FFE-8E7C4A1E766F}" presName="node" presStyleLbl="node1" presStyleIdx="2" presStyleCnt="3">
        <dgm:presLayoutVars>
          <dgm:bulletEnabled val="1"/>
        </dgm:presLayoutVars>
      </dgm:prSet>
      <dgm:spPr/>
    </dgm:pt>
    <dgm:pt modelId="{E0688929-571C-43C4-B3BA-A5324983E57C}" type="pres">
      <dgm:prSet presAssocID="{09481792-C9DD-4DEB-9311-C541F0A31657}" presName="sibTrans" presStyleLbl="sibTrans2D1" presStyleIdx="2" presStyleCnt="3"/>
      <dgm:spPr/>
    </dgm:pt>
    <dgm:pt modelId="{7FBD09EC-D536-41E4-8350-C3D2BFD822FA}" type="pres">
      <dgm:prSet presAssocID="{09481792-C9DD-4DEB-9311-C541F0A31657}" presName="connectorText" presStyleLbl="sibTrans2D1" presStyleIdx="2" presStyleCnt="3"/>
      <dgm:spPr/>
    </dgm:pt>
  </dgm:ptLst>
  <dgm:cxnLst>
    <dgm:cxn modelId="{F2175106-9EEF-4CAE-BDDB-A507DFD76ABC}" type="presOf" srcId="{683847ED-62B7-439E-91BC-2AF4881CD67A}" destId="{01C017FE-6D80-4C2B-8D88-26CAF6DA7F8C}" srcOrd="0" destOrd="0" presId="urn:microsoft.com/office/officeart/2005/8/layout/cycle2"/>
    <dgm:cxn modelId="{BDFD7B07-C239-4E61-9FD5-EEB054A2D91E}" type="presOf" srcId="{7980977C-5F26-447A-AE91-20531C538A1F}" destId="{8EA192C6-4502-482A-82C0-DDD53F739B62}" srcOrd="1" destOrd="0" presId="urn:microsoft.com/office/officeart/2005/8/layout/cycle2"/>
    <dgm:cxn modelId="{524EDE24-98A6-4678-B581-296EC834611F}" type="presOf" srcId="{AA377147-82A1-41DE-9FFE-8E7C4A1E766F}" destId="{1F837D6F-4E51-4747-8D00-5709544A51FD}" srcOrd="0" destOrd="0" presId="urn:microsoft.com/office/officeart/2005/8/layout/cycle2"/>
    <dgm:cxn modelId="{0F13DC40-49ED-4475-96EA-7359F7DC831D}" type="presOf" srcId="{09481792-C9DD-4DEB-9311-C541F0A31657}" destId="{E0688929-571C-43C4-B3BA-A5324983E57C}" srcOrd="0" destOrd="0" presId="urn:microsoft.com/office/officeart/2005/8/layout/cycle2"/>
    <dgm:cxn modelId="{56F9C975-2AB1-480F-819F-1E61D75AFF39}" srcId="{7B4D8377-6811-49AA-A6A1-380CECDF1BE9}" destId="{E1FEFE4E-0AB6-46A5-B871-12DEFB45B7B6}" srcOrd="0" destOrd="0" parTransId="{33771B68-CB63-45DD-A02C-B79E9EECFC0A}" sibTransId="{2812548D-9FB4-4651-8CB2-AC6D09993CCC}"/>
    <dgm:cxn modelId="{90043057-7DD3-481B-9E1E-E58B7A0610AE}" type="presOf" srcId="{09481792-C9DD-4DEB-9311-C541F0A31657}" destId="{7FBD09EC-D536-41E4-8350-C3D2BFD822FA}" srcOrd="1" destOrd="0" presId="urn:microsoft.com/office/officeart/2005/8/layout/cycle2"/>
    <dgm:cxn modelId="{2D1FCA7E-DDEF-437D-BD01-39CC5924061E}" type="presOf" srcId="{2812548D-9FB4-4651-8CB2-AC6D09993CCC}" destId="{ECAE5783-E12C-45E3-869B-5F851DA5D0BE}" srcOrd="1" destOrd="0" presId="urn:microsoft.com/office/officeart/2005/8/layout/cycle2"/>
    <dgm:cxn modelId="{7446D890-DAA2-4864-8AC2-03A55F8108D6}" type="presOf" srcId="{7B4D8377-6811-49AA-A6A1-380CECDF1BE9}" destId="{78E1264D-DA70-46B0-97DE-B6713F56E0DE}" srcOrd="0" destOrd="0" presId="urn:microsoft.com/office/officeart/2005/8/layout/cycle2"/>
    <dgm:cxn modelId="{9BB41D9D-F076-4229-AD9F-D530C55A10BA}" srcId="{7B4D8377-6811-49AA-A6A1-380CECDF1BE9}" destId="{683847ED-62B7-439E-91BC-2AF4881CD67A}" srcOrd="1" destOrd="0" parTransId="{4AF1F9CF-38C8-4EE7-B7FC-F632A458DBC2}" sibTransId="{7980977C-5F26-447A-AE91-20531C538A1F}"/>
    <dgm:cxn modelId="{608EF2AB-1A20-45DA-965C-F27DAD2D47F2}" type="presOf" srcId="{E1FEFE4E-0AB6-46A5-B871-12DEFB45B7B6}" destId="{C53C4868-782E-4714-B54A-47D9925D55D5}" srcOrd="0" destOrd="0" presId="urn:microsoft.com/office/officeart/2005/8/layout/cycle2"/>
    <dgm:cxn modelId="{B823F0AE-FEAB-4074-8309-BA5F03DB39A6}" srcId="{7B4D8377-6811-49AA-A6A1-380CECDF1BE9}" destId="{AA377147-82A1-41DE-9FFE-8E7C4A1E766F}" srcOrd="2" destOrd="0" parTransId="{E609F620-C8FD-4227-A9C7-E1E2827A9DB7}" sibTransId="{09481792-C9DD-4DEB-9311-C541F0A31657}"/>
    <dgm:cxn modelId="{F15522EC-AE8F-442C-9794-CDCB0E041E5B}" type="presOf" srcId="{7980977C-5F26-447A-AE91-20531C538A1F}" destId="{88EFCD91-B560-41C1-9707-59A9DD825A21}" srcOrd="0" destOrd="0" presId="urn:microsoft.com/office/officeart/2005/8/layout/cycle2"/>
    <dgm:cxn modelId="{7CFE1DF8-7578-449D-9F24-29DC7EC4DD5D}" type="presOf" srcId="{2812548D-9FB4-4651-8CB2-AC6D09993CCC}" destId="{A9A8E689-7CD1-4684-9454-44C2658CDA47}" srcOrd="0" destOrd="0" presId="urn:microsoft.com/office/officeart/2005/8/layout/cycle2"/>
    <dgm:cxn modelId="{73A58D88-E69D-4D83-8D27-E1088E330A9F}" type="presParOf" srcId="{78E1264D-DA70-46B0-97DE-B6713F56E0DE}" destId="{C53C4868-782E-4714-B54A-47D9925D55D5}" srcOrd="0" destOrd="0" presId="urn:microsoft.com/office/officeart/2005/8/layout/cycle2"/>
    <dgm:cxn modelId="{2E9FAE0A-CFD7-4A36-91B6-498179E7E0AB}" type="presParOf" srcId="{78E1264D-DA70-46B0-97DE-B6713F56E0DE}" destId="{A9A8E689-7CD1-4684-9454-44C2658CDA47}" srcOrd="1" destOrd="0" presId="urn:microsoft.com/office/officeart/2005/8/layout/cycle2"/>
    <dgm:cxn modelId="{74BFCE97-FA4A-489B-A9C5-2E5C30AEE761}" type="presParOf" srcId="{A9A8E689-7CD1-4684-9454-44C2658CDA47}" destId="{ECAE5783-E12C-45E3-869B-5F851DA5D0BE}" srcOrd="0" destOrd="0" presId="urn:microsoft.com/office/officeart/2005/8/layout/cycle2"/>
    <dgm:cxn modelId="{BAB88D6A-D963-4FD2-BECF-FA92397943FF}" type="presParOf" srcId="{78E1264D-DA70-46B0-97DE-B6713F56E0DE}" destId="{01C017FE-6D80-4C2B-8D88-26CAF6DA7F8C}" srcOrd="2" destOrd="0" presId="urn:microsoft.com/office/officeart/2005/8/layout/cycle2"/>
    <dgm:cxn modelId="{94DEF4F9-E816-443D-82E2-169647E0651E}" type="presParOf" srcId="{78E1264D-DA70-46B0-97DE-B6713F56E0DE}" destId="{88EFCD91-B560-41C1-9707-59A9DD825A21}" srcOrd="3" destOrd="0" presId="urn:microsoft.com/office/officeart/2005/8/layout/cycle2"/>
    <dgm:cxn modelId="{D2E97D55-8DCA-4468-A216-DDDD0D5CE38B}" type="presParOf" srcId="{88EFCD91-B560-41C1-9707-59A9DD825A21}" destId="{8EA192C6-4502-482A-82C0-DDD53F739B62}" srcOrd="0" destOrd="0" presId="urn:microsoft.com/office/officeart/2005/8/layout/cycle2"/>
    <dgm:cxn modelId="{368DCC1C-9B4F-4E14-B12F-07D9D623D837}" type="presParOf" srcId="{78E1264D-DA70-46B0-97DE-B6713F56E0DE}" destId="{1F837D6F-4E51-4747-8D00-5709544A51FD}" srcOrd="4" destOrd="0" presId="urn:microsoft.com/office/officeart/2005/8/layout/cycle2"/>
    <dgm:cxn modelId="{567F33EA-8B2C-4D60-BC82-F9280155C0AD}" type="presParOf" srcId="{78E1264D-DA70-46B0-97DE-B6713F56E0DE}" destId="{E0688929-571C-43C4-B3BA-A5324983E57C}" srcOrd="5" destOrd="0" presId="urn:microsoft.com/office/officeart/2005/8/layout/cycle2"/>
    <dgm:cxn modelId="{1624A276-0C31-454E-A14A-EE009D93039B}" type="presParOf" srcId="{E0688929-571C-43C4-B3BA-A5324983E57C}" destId="{7FBD09EC-D536-41E4-8350-C3D2BFD822F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4868-782E-4714-B54A-47D9925D55D5}">
      <dsp:nvSpPr>
        <dsp:cNvPr id="0" name=""/>
        <dsp:cNvSpPr/>
      </dsp:nvSpPr>
      <dsp:spPr>
        <a:xfrm>
          <a:off x="1923872" y="928"/>
          <a:ext cx="2421293" cy="2421293"/>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t>Income Statement</a:t>
          </a:r>
        </a:p>
      </dsp:txBody>
      <dsp:txXfrm>
        <a:off x="2278462" y="355518"/>
        <a:ext cx="1712113" cy="1712113"/>
      </dsp:txXfrm>
    </dsp:sp>
    <dsp:sp modelId="{A9A8E689-7CD1-4684-9454-44C2658CDA47}">
      <dsp:nvSpPr>
        <dsp:cNvPr id="0" name=""/>
        <dsp:cNvSpPr/>
      </dsp:nvSpPr>
      <dsp:spPr>
        <a:xfrm rot="3600000">
          <a:off x="3712508" y="2361688"/>
          <a:ext cx="643859" cy="817186"/>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760798" y="2441485"/>
        <a:ext cx="450701" cy="490312"/>
      </dsp:txXfrm>
    </dsp:sp>
    <dsp:sp modelId="{01C017FE-6D80-4C2B-8D88-26CAF6DA7F8C}">
      <dsp:nvSpPr>
        <dsp:cNvPr id="0" name=""/>
        <dsp:cNvSpPr/>
      </dsp:nvSpPr>
      <dsp:spPr>
        <a:xfrm>
          <a:off x="3741933" y="3149902"/>
          <a:ext cx="2421293" cy="2421293"/>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t>Cash flow</a:t>
          </a:r>
        </a:p>
      </dsp:txBody>
      <dsp:txXfrm>
        <a:off x="4096523" y="3504492"/>
        <a:ext cx="1712113" cy="1712113"/>
      </dsp:txXfrm>
    </dsp:sp>
    <dsp:sp modelId="{88EFCD91-B560-41C1-9707-59A9DD825A21}">
      <dsp:nvSpPr>
        <dsp:cNvPr id="0" name=""/>
        <dsp:cNvSpPr/>
      </dsp:nvSpPr>
      <dsp:spPr>
        <a:xfrm rot="10800000">
          <a:off x="2830811" y="3951956"/>
          <a:ext cx="643859" cy="817186"/>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3023969" y="4115393"/>
        <a:ext cx="450701" cy="490312"/>
      </dsp:txXfrm>
    </dsp:sp>
    <dsp:sp modelId="{1F837D6F-4E51-4747-8D00-5709544A51FD}">
      <dsp:nvSpPr>
        <dsp:cNvPr id="0" name=""/>
        <dsp:cNvSpPr/>
      </dsp:nvSpPr>
      <dsp:spPr>
        <a:xfrm>
          <a:off x="105811" y="3149902"/>
          <a:ext cx="2421293" cy="2421293"/>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t>Balance Sheet</a:t>
          </a:r>
        </a:p>
      </dsp:txBody>
      <dsp:txXfrm>
        <a:off x="460401" y="3504492"/>
        <a:ext cx="1712113" cy="1712113"/>
      </dsp:txXfrm>
    </dsp:sp>
    <dsp:sp modelId="{E0688929-571C-43C4-B3BA-A5324983E57C}">
      <dsp:nvSpPr>
        <dsp:cNvPr id="0" name=""/>
        <dsp:cNvSpPr/>
      </dsp:nvSpPr>
      <dsp:spPr>
        <a:xfrm rot="18000000">
          <a:off x="1894447" y="2393250"/>
          <a:ext cx="643859" cy="817186"/>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942737" y="2640327"/>
        <a:ext cx="450701" cy="4903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ABB10-3C80-4156-BD7D-DC80EE9D1E97}" type="datetimeFigureOut">
              <a:rPr lang="en-US" smtClean="0"/>
              <a:t>9/25/2018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29A69-2C38-4027-822E-9C728EABC346}" type="slidenum">
              <a:rPr lang="en-US" smtClean="0"/>
              <a:t>‹#›</a:t>
            </a:fld>
            <a:endParaRPr lang="en-US" dirty="0"/>
          </a:p>
        </p:txBody>
      </p:sp>
    </p:spTree>
    <p:extLst>
      <p:ext uri="{BB962C8B-B14F-4D97-AF65-F5344CB8AC3E}">
        <p14:creationId xmlns:p14="http://schemas.microsoft.com/office/powerpoint/2010/main" val="2983037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a:latin typeface="Arial" pitchFamily="34" charset="0"/>
              <a:cs typeface="Arial" pitchFamily="34" charset="0"/>
            </a:endParaRPr>
          </a:p>
        </p:txBody>
      </p:sp>
      <p:sp>
        <p:nvSpPr>
          <p:cNvPr id="43012"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21D6F-144A-41C5-AD78-4BF405A80D9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54840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011344CA-8CC3-4C78-9E7E-0984CE209EEF}"/>
              </a:ext>
            </a:extLst>
          </p:cNvPr>
          <p:cNvPicPr>
            <a:picLocks noChangeAspect="1"/>
          </p:cNvPicPr>
          <p:nvPr userDrawn="1"/>
        </p:nvPicPr>
        <p:blipFill>
          <a:blip r:embed="rId2"/>
          <a:stretch>
            <a:fillRect/>
          </a:stretch>
        </p:blipFill>
        <p:spPr>
          <a:xfrm>
            <a:off x="0" y="0"/>
            <a:ext cx="1487424" cy="6858000"/>
          </a:xfrm>
          <a:prstGeom prst="rect">
            <a:avLst/>
          </a:prstGeom>
        </p:spPr>
      </p:pic>
    </p:spTree>
    <p:extLst>
      <p:ext uri="{BB962C8B-B14F-4D97-AF65-F5344CB8AC3E}">
        <p14:creationId xmlns:p14="http://schemas.microsoft.com/office/powerpoint/2010/main" val="120374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3784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solidFill>
                  <a:prstClr val="black"/>
                </a:solidFill>
              </a:rPr>
              <a:t>Moody's Analytics provides monthly estimates of the fiscal space of many countries. They define it as the difference between an estimated upper limit of public debt (beyond which action would have to be taken to avoid default) and actual public debt, expressed as a percentage of GDP or equivalently as the difference between the debt-limit-to-GDP percentage and the actual-debt-to-GDP percentage</a:t>
            </a:r>
          </a:p>
        </p:txBody>
      </p:sp>
      <p:sp>
        <p:nvSpPr>
          <p:cNvPr id="6" name="Slide Number Placeholder 5"/>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497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E12D-1E06-461B-B974-9BBD933FD03C}"/>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50FB6A2-F149-461A-94D0-E81C85BC517F}"/>
              </a:ext>
            </a:extLst>
          </p:cNvPr>
          <p:cNvSpPr>
            <a:spLocks noGrp="1"/>
          </p:cNvSpPr>
          <p:nvPr>
            <p:ph type="sldNum" sz="quarter" idx="11"/>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9039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5173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3767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5352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13034" y="365125"/>
            <a:ext cx="9540766" cy="1325563"/>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78F66091-B66A-4DF7-B612-A8751969C322}"/>
              </a:ext>
            </a:extLst>
          </p:cNvPr>
          <p:cNvPicPr>
            <a:picLocks noChangeAspect="1"/>
          </p:cNvPicPr>
          <p:nvPr userDrawn="1"/>
        </p:nvPicPr>
        <p:blipFill>
          <a:blip r:embed="rId2"/>
          <a:stretch>
            <a:fillRect/>
          </a:stretch>
        </p:blipFill>
        <p:spPr>
          <a:xfrm>
            <a:off x="0" y="0"/>
            <a:ext cx="1487424" cy="6858000"/>
          </a:xfrm>
          <a:prstGeom prst="rect">
            <a:avLst/>
          </a:prstGeom>
        </p:spPr>
      </p:pic>
    </p:spTree>
    <p:extLst>
      <p:ext uri="{BB962C8B-B14F-4D97-AF65-F5344CB8AC3E}">
        <p14:creationId xmlns:p14="http://schemas.microsoft.com/office/powerpoint/2010/main" val="87584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6180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3769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020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82960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914400"/>
            <a:ext cx="7467600" cy="2133600"/>
          </a:xfrm>
        </p:spPr>
        <p:txBody>
          <a:bodyPr anchor="ctr" anchorCtr="1"/>
          <a:lstStyle/>
          <a:p>
            <a:r>
              <a:rPr lang="en-US" sz="3200" b="1" dirty="0">
                <a:solidFill>
                  <a:srgbClr val="0070C0"/>
                </a:solidFill>
                <a:cs typeface="Myriad Pro Semibold"/>
              </a:rPr>
              <a:t>Introduction to Financial Modeling</a:t>
            </a:r>
          </a:p>
        </p:txBody>
      </p:sp>
      <p:pic>
        <p:nvPicPr>
          <p:cNvPr id="3" name="Picture 2"/>
          <p:cNvPicPr>
            <a:picLocks noChangeAspect="1"/>
          </p:cNvPicPr>
          <p:nvPr/>
        </p:nvPicPr>
        <p:blipFill>
          <a:blip r:embed="rId2"/>
          <a:stretch>
            <a:fillRect/>
          </a:stretch>
        </p:blipFill>
        <p:spPr>
          <a:xfrm>
            <a:off x="673443" y="-297"/>
            <a:ext cx="1487553" cy="6858594"/>
          </a:xfrm>
          <a:prstGeom prst="rect">
            <a:avLst/>
          </a:prstGeom>
        </p:spPr>
      </p:pic>
      <p:pic>
        <p:nvPicPr>
          <p:cNvPr id="4" name="Picture 3"/>
          <p:cNvPicPr>
            <a:picLocks noChangeAspect="1"/>
          </p:cNvPicPr>
          <p:nvPr/>
        </p:nvPicPr>
        <p:blipFill>
          <a:blip r:embed="rId3"/>
          <a:stretch>
            <a:fillRect/>
          </a:stretch>
        </p:blipFill>
        <p:spPr>
          <a:xfrm>
            <a:off x="6921843" y="3982995"/>
            <a:ext cx="487722" cy="487722"/>
          </a:xfrm>
          <a:prstGeom prst="rect">
            <a:avLst/>
          </a:prstGeom>
        </p:spPr>
      </p:pic>
    </p:spTree>
    <p:extLst>
      <p:ext uri="{BB962C8B-B14F-4D97-AF65-F5344CB8AC3E}">
        <p14:creationId xmlns:p14="http://schemas.microsoft.com/office/powerpoint/2010/main" val="165547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DDE7E32-3631-4B0A-A980-971016624566}"/>
              </a:ext>
            </a:extLst>
          </p:cNvPr>
          <p:cNvPicPr>
            <a:picLocks noChangeAspect="1"/>
          </p:cNvPicPr>
          <p:nvPr/>
        </p:nvPicPr>
        <p:blipFill>
          <a:blip r:embed="rId2"/>
          <a:stretch>
            <a:fillRect/>
          </a:stretch>
        </p:blipFill>
        <p:spPr>
          <a:xfrm>
            <a:off x="5781873" y="211015"/>
            <a:ext cx="5978717" cy="6428935"/>
          </a:xfrm>
          <a:prstGeom prst="rect">
            <a:avLst/>
          </a:prstGeom>
        </p:spPr>
      </p:pic>
      <p:sp>
        <p:nvSpPr>
          <p:cNvPr id="5" name="Title 1"/>
          <p:cNvSpPr txBox="1">
            <a:spLocks/>
          </p:cNvSpPr>
          <p:nvPr/>
        </p:nvSpPr>
        <p:spPr bwMode="auto">
          <a:xfrm>
            <a:off x="646744" y="640080"/>
            <a:ext cx="4173905" cy="5577818"/>
          </a:xfrm>
          <a:prstGeom prst="rect">
            <a:avLst/>
          </a:prstGeom>
        </p:spPr>
        <p:txBody>
          <a:bodyPr vert="horz" lIns="91440" tIns="45720" rIns="91440" bIns="45720" rtlCol="0" anchor="ctr">
            <a:normAutofit/>
          </a:bodyPr>
          <a:lstStyle/>
          <a:p>
            <a:pPr marL="0" marR="0" lvl="0" indent="0" algn="r" fontAlgn="auto">
              <a:lnSpc>
                <a:spcPct val="90000"/>
              </a:lnSpc>
              <a:spcBef>
                <a:spcPct val="0"/>
              </a:spcBef>
              <a:spcAft>
                <a:spcPts val="600"/>
              </a:spcAft>
              <a:buClrTx/>
              <a:buSzTx/>
              <a:tabLst/>
              <a:defRPr/>
            </a:pPr>
            <a:r>
              <a:rPr lang="en-US" sz="5400" dirty="0">
                <a:solidFill>
                  <a:srgbClr val="FFFFFF"/>
                </a:solidFill>
                <a:latin typeface="+mj-lt"/>
                <a:ea typeface="+mj-ea"/>
                <a:cs typeface="+mj-cs"/>
              </a:rPr>
              <a:t>Movement of  BS Accounts</a:t>
            </a:r>
            <a:endParaRPr kumimoji="0" lang="en-US" sz="54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149505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 name="Rectangle 188">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E2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2648" name="Picture 1"/>
          <p:cNvPicPr>
            <a:picLocks noChangeAspect="1" noChangeArrowheads="1"/>
          </p:cNvPicPr>
          <p:nvPr/>
        </p:nvPicPr>
        <p:blipFill>
          <a:blip r:embed="rId2" cstate="print"/>
          <a:srcRect/>
          <a:stretch>
            <a:fillRect/>
          </a:stretch>
        </p:blipFill>
        <p:spPr bwMode="auto">
          <a:xfrm>
            <a:off x="5790952" y="1607223"/>
            <a:ext cx="6034988" cy="4076124"/>
          </a:xfrm>
          <a:prstGeom prst="rect">
            <a:avLst/>
          </a:prstGeom>
          <a:noFill/>
          <a:ln>
            <a:solidFill>
              <a:srgbClr val="0070C0"/>
            </a:solidFill>
          </a:ln>
        </p:spPr>
      </p:pic>
      <p:sp>
        <p:nvSpPr>
          <p:cNvPr id="2" name="Rectangle 1">
            <a:extLst>
              <a:ext uri="{FF2B5EF4-FFF2-40B4-BE49-F238E27FC236}">
                <a16:creationId xmlns:a16="http://schemas.microsoft.com/office/drawing/2014/main" id="{12CCB3A5-CB80-4949-9D94-C1BB7763EC8A}"/>
              </a:ext>
            </a:extLst>
          </p:cNvPr>
          <p:cNvSpPr/>
          <p:nvPr/>
        </p:nvSpPr>
        <p:spPr>
          <a:xfrm>
            <a:off x="9078" y="0"/>
            <a:ext cx="546854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bwMode="auto">
          <a:xfrm>
            <a:off x="646744" y="640080"/>
            <a:ext cx="4173905" cy="5577818"/>
          </a:xfrm>
          <a:prstGeom prst="rect">
            <a:avLst/>
          </a:prstGeom>
        </p:spPr>
        <p:txBody>
          <a:bodyPr vert="horz" lIns="91440" tIns="45720" rIns="91440" bIns="45720" rtlCol="0" anchor="ctr">
            <a:normAutofit/>
          </a:bodyPr>
          <a:lstStyle/>
          <a:p>
            <a:pPr marL="0" marR="0" lvl="0" indent="0" algn="r" fontAlgn="auto">
              <a:lnSpc>
                <a:spcPct val="90000"/>
              </a:lnSpc>
              <a:spcBef>
                <a:spcPct val="0"/>
              </a:spcBef>
              <a:spcAft>
                <a:spcPts val="600"/>
              </a:spcAft>
              <a:buClrTx/>
              <a:buSzTx/>
              <a:tabLst/>
              <a:defRPr/>
            </a:pPr>
            <a:r>
              <a:rPr lang="en-US" sz="5400" kern="1200">
                <a:solidFill>
                  <a:srgbClr val="FFFFFF"/>
                </a:solidFill>
                <a:latin typeface="+mj-lt"/>
                <a:ea typeface="+mj-ea"/>
                <a:cs typeface="+mj-cs"/>
              </a:rPr>
              <a:t>Financial Management Parameters</a:t>
            </a:r>
            <a:endParaRPr kumimoji="0" lang="en-US" sz="5400" b="0" i="0" u="none" strike="noStrike" kern="1200" cap="none" spc="0" normalizeH="0" baseline="0" noProof="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384654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6096000" y="495300"/>
            <a:ext cx="5459470" cy="5861050"/>
          </a:xfrm>
          <a:prstGeom prst="rect">
            <a:avLst/>
          </a:prstGeom>
        </p:spPr>
      </p:pic>
      <p:sp>
        <p:nvSpPr>
          <p:cNvPr id="4" name="Title 1"/>
          <p:cNvSpPr txBox="1">
            <a:spLocks/>
          </p:cNvSpPr>
          <p:nvPr/>
        </p:nvSpPr>
        <p:spPr bwMode="auto">
          <a:xfrm>
            <a:off x="646744" y="640080"/>
            <a:ext cx="4173905" cy="5577818"/>
          </a:xfrm>
          <a:prstGeom prst="rect">
            <a:avLst/>
          </a:prstGeom>
        </p:spPr>
        <p:txBody>
          <a:bodyPr vert="horz" lIns="91440" tIns="45720" rIns="91440" bIns="45720" rtlCol="0" anchor="ctr">
            <a:normAutofit/>
          </a:bodyPr>
          <a:lstStyle/>
          <a:p>
            <a:pPr marL="0" marR="0" lvl="0" indent="0" algn="r" fontAlgn="auto">
              <a:lnSpc>
                <a:spcPct val="90000"/>
              </a:lnSpc>
              <a:spcBef>
                <a:spcPct val="0"/>
              </a:spcBef>
              <a:spcAft>
                <a:spcPts val="600"/>
              </a:spcAft>
              <a:buClrTx/>
              <a:buSzTx/>
              <a:tabLst/>
              <a:defRPr/>
            </a:pPr>
            <a:r>
              <a:rPr kumimoji="0" lang="en-US" sz="5400" b="0" i="0" u="none" strike="noStrike" kern="1200" cap="none" spc="0" normalizeH="0" baseline="0" noProof="0">
                <a:ln>
                  <a:noFill/>
                </a:ln>
                <a:solidFill>
                  <a:srgbClr val="FFFFFF"/>
                </a:solidFill>
                <a:effectLst/>
                <a:uLnTx/>
                <a:uFillTx/>
                <a:latin typeface="+mj-lt"/>
                <a:ea typeface="+mj-ea"/>
                <a:cs typeface="+mj-cs"/>
              </a:rPr>
              <a:t>Demand, Production &amp; Operation</a:t>
            </a:r>
          </a:p>
        </p:txBody>
      </p:sp>
    </p:spTree>
    <p:extLst>
      <p:ext uri="{BB962C8B-B14F-4D97-AF65-F5344CB8AC3E}">
        <p14:creationId xmlns:p14="http://schemas.microsoft.com/office/powerpoint/2010/main" val="348655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6A44F-29F0-4B91-AF19-5EE3F72AB688}"/>
              </a:ext>
            </a:extLst>
          </p:cNvPr>
          <p:cNvSpPr>
            <a:spLocks noGrp="1"/>
          </p:cNvSpPr>
          <p:nvPr>
            <p:ph type="title"/>
          </p:nvPr>
        </p:nvSpPr>
        <p:spPr>
          <a:xfrm>
            <a:off x="943277" y="712269"/>
            <a:ext cx="3370998" cy="5502264"/>
          </a:xfrm>
        </p:spPr>
        <p:txBody>
          <a:bodyPr>
            <a:normAutofit/>
          </a:bodyPr>
          <a:lstStyle/>
          <a:p>
            <a:r>
              <a:rPr lang="en-US">
                <a:solidFill>
                  <a:srgbClr val="FFFFFF"/>
                </a:solidFill>
              </a:rPr>
              <a:t>The Financial Statements </a:t>
            </a:r>
          </a:p>
        </p:txBody>
      </p:sp>
      <p:graphicFrame>
        <p:nvGraphicFramePr>
          <p:cNvPr id="5" name="Content Placeholder 2">
            <a:extLst>
              <a:ext uri="{FF2B5EF4-FFF2-40B4-BE49-F238E27FC236}">
                <a16:creationId xmlns:a16="http://schemas.microsoft.com/office/drawing/2014/main" id="{E5A7C7A7-051E-4C9F-9F91-E9C37D80B4E4}"/>
              </a:ext>
            </a:extLst>
          </p:cNvPr>
          <p:cNvGraphicFramePr>
            <a:graphicFrameLocks noGrp="1"/>
          </p:cNvGraphicFramePr>
          <p:nvPr>
            <p:ph idx="1"/>
            <p:extLst>
              <p:ext uri="{D42A27DB-BD31-4B8C-83A1-F6EECF244321}">
                <p14:modId xmlns:p14="http://schemas.microsoft.com/office/powerpoint/2010/main" val="199244903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79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a:xfrm>
            <a:off x="9525000" y="6534150"/>
            <a:ext cx="1143000" cy="476250"/>
          </a:xfrm>
          <a:prstGeom prst="rect">
            <a:avLst/>
          </a:prstGeo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6DE9C-D957-4E20-A996-FE3AF7727CC9}"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30723" name="Picture 2"/>
          <p:cNvPicPr>
            <a:picLocks noChangeAspect="1" noChangeArrowheads="1"/>
          </p:cNvPicPr>
          <p:nvPr/>
        </p:nvPicPr>
        <p:blipFill>
          <a:blip r:embed="rId2" cstate="print"/>
          <a:srcRect/>
          <a:stretch>
            <a:fillRect/>
          </a:stretch>
        </p:blipFill>
        <p:spPr bwMode="auto">
          <a:xfrm>
            <a:off x="3619502" y="495300"/>
            <a:ext cx="8228012" cy="5867400"/>
          </a:xfrm>
          <a:prstGeom prst="rect">
            <a:avLst/>
          </a:prstGeom>
          <a:noFill/>
          <a:ln w="9525" algn="ctr">
            <a:noFill/>
            <a:miter lim="800000"/>
            <a:headEnd/>
            <a:tailEnd/>
          </a:ln>
        </p:spPr>
      </p:pic>
      <p:sp>
        <p:nvSpPr>
          <p:cNvPr id="30724" name="Rectangle 335"/>
          <p:cNvSpPr>
            <a:spLocks noChangeArrowheads="1"/>
          </p:cNvSpPr>
          <p:nvPr/>
        </p:nvSpPr>
        <p:spPr bwMode="auto">
          <a:xfrm>
            <a:off x="5407719" y="1586804"/>
            <a:ext cx="811213" cy="228600"/>
          </a:xfrm>
          <a:prstGeom prst="rect">
            <a:avLst/>
          </a:prstGeom>
          <a:solidFill>
            <a:srgbClr val="FF0000"/>
          </a:solidFill>
          <a:ln w="12700">
            <a:noFill/>
            <a:miter lim="800000"/>
            <a:headEnd/>
            <a:tailEnd/>
          </a:ln>
        </p:spPr>
        <p:txBody>
          <a:bodyPr lIns="90488" tIns="44450" rIns="90488" bIns="4445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Calibri" panose="020F0502020204030204"/>
                <a:ea typeface="+mn-ea"/>
                <a:cs typeface="+mn-cs"/>
              </a:rPr>
              <a:t>1st Priority</a:t>
            </a:r>
          </a:p>
        </p:txBody>
      </p:sp>
      <p:sp>
        <p:nvSpPr>
          <p:cNvPr id="30725" name="Rectangle 336"/>
          <p:cNvSpPr>
            <a:spLocks noChangeArrowheads="1"/>
          </p:cNvSpPr>
          <p:nvPr/>
        </p:nvSpPr>
        <p:spPr bwMode="auto">
          <a:xfrm>
            <a:off x="5407720" y="2113466"/>
            <a:ext cx="811212" cy="228268"/>
          </a:xfrm>
          <a:prstGeom prst="rect">
            <a:avLst/>
          </a:prstGeom>
          <a:solidFill>
            <a:srgbClr val="FFC000"/>
          </a:solidFill>
          <a:ln w="12700">
            <a:noFill/>
            <a:miter lim="800000"/>
            <a:headEnd/>
            <a:tailEnd/>
          </a:ln>
        </p:spPr>
        <p:txBody>
          <a:bodyPr lIns="90488" tIns="44450" rIns="90488" bIns="4445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2nd Priority</a:t>
            </a:r>
          </a:p>
        </p:txBody>
      </p:sp>
      <p:sp>
        <p:nvSpPr>
          <p:cNvPr id="30726" name="Rectangle 338"/>
          <p:cNvSpPr>
            <a:spLocks noChangeArrowheads="1"/>
          </p:cNvSpPr>
          <p:nvPr/>
        </p:nvSpPr>
        <p:spPr bwMode="auto">
          <a:xfrm>
            <a:off x="5407718" y="2906908"/>
            <a:ext cx="811213" cy="228268"/>
          </a:xfrm>
          <a:prstGeom prst="rect">
            <a:avLst/>
          </a:prstGeom>
          <a:solidFill>
            <a:srgbClr val="FFFF00"/>
          </a:solidFill>
          <a:ln w="12700">
            <a:noFill/>
            <a:miter lim="800000"/>
            <a:headEnd/>
            <a:tailEnd/>
          </a:ln>
        </p:spPr>
        <p:txBody>
          <a:bodyPr lIns="90488" tIns="44450" rIns="90488" bIns="4445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3rd Priority</a:t>
            </a:r>
          </a:p>
        </p:txBody>
      </p:sp>
      <p:sp>
        <p:nvSpPr>
          <p:cNvPr id="30727" name="Rectangle 337"/>
          <p:cNvSpPr>
            <a:spLocks noChangeArrowheads="1"/>
          </p:cNvSpPr>
          <p:nvPr/>
        </p:nvSpPr>
        <p:spPr bwMode="auto">
          <a:xfrm>
            <a:off x="5370205" y="3890267"/>
            <a:ext cx="811213" cy="228268"/>
          </a:xfrm>
          <a:prstGeom prst="rect">
            <a:avLst/>
          </a:prstGeom>
          <a:solidFill>
            <a:srgbClr val="00B050"/>
          </a:solidFill>
          <a:ln w="12700">
            <a:noFill/>
            <a:miter lim="800000"/>
            <a:headEnd/>
            <a:tailEnd/>
          </a:ln>
        </p:spPr>
        <p:txBody>
          <a:bodyPr lIns="90488" tIns="44450" rIns="90488" bIns="4445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4th Priority</a:t>
            </a:r>
          </a:p>
        </p:txBody>
      </p:sp>
      <p:sp>
        <p:nvSpPr>
          <p:cNvPr id="10" name="Rectangle 339"/>
          <p:cNvSpPr>
            <a:spLocks noChangeArrowheads="1"/>
          </p:cNvSpPr>
          <p:nvPr/>
        </p:nvSpPr>
        <p:spPr bwMode="auto">
          <a:xfrm>
            <a:off x="5370206" y="5432650"/>
            <a:ext cx="811212" cy="228268"/>
          </a:xfrm>
          <a:prstGeom prst="rect">
            <a:avLst/>
          </a:prstGeom>
          <a:solidFill>
            <a:schemeClr val="accent1">
              <a:lumMod val="75000"/>
            </a:schemeClr>
          </a:solidFill>
          <a:ln w="12700">
            <a:noFill/>
            <a:miter lim="800000"/>
            <a:headEnd/>
            <a:tailEnd/>
          </a:ln>
        </p:spPr>
        <p:txBody>
          <a:bodyPr lIns="90488" tIns="44450" rIns="90488" bIns="4445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Calibri" panose="020F0502020204030204"/>
                <a:ea typeface="+mn-ea"/>
                <a:cs typeface="+mn-cs"/>
              </a:rPr>
              <a:t>5th Priority</a:t>
            </a:r>
          </a:p>
        </p:txBody>
      </p:sp>
      <p:sp>
        <p:nvSpPr>
          <p:cNvPr id="2" name="TextBox 1">
            <a:extLst>
              <a:ext uri="{FF2B5EF4-FFF2-40B4-BE49-F238E27FC236}">
                <a16:creationId xmlns:a16="http://schemas.microsoft.com/office/drawing/2014/main" id="{769066D1-9190-4D1E-A326-A19AF42AE343}"/>
              </a:ext>
            </a:extLst>
          </p:cNvPr>
          <p:cNvSpPr txBox="1"/>
          <p:nvPr/>
        </p:nvSpPr>
        <p:spPr>
          <a:xfrm>
            <a:off x="112542" y="495300"/>
            <a:ext cx="3260894" cy="2123658"/>
          </a:xfrm>
          <a:prstGeom prst="rect">
            <a:avLst/>
          </a:prstGeom>
          <a:solidFill>
            <a:schemeClr val="accent5">
              <a:lumMod val="75000"/>
            </a:schemeClr>
          </a:solidFill>
        </p:spPr>
        <p:txBody>
          <a:bodyPr wrap="square" rtlCol="0">
            <a:spAutoFit/>
          </a:bodyPr>
          <a:lstStyle/>
          <a:p>
            <a:pPr algn="ctr"/>
            <a:r>
              <a:rPr lang="en-US" sz="4400" dirty="0">
                <a:solidFill>
                  <a:schemeClr val="bg1"/>
                </a:solidFill>
                <a:latin typeface="+mj-lt"/>
              </a:rPr>
              <a:t>Waterfall Cash Flow</a:t>
            </a:r>
          </a:p>
          <a:p>
            <a:endParaRPr lang="en-US" sz="4400" dirty="0">
              <a:solidFill>
                <a:schemeClr val="bg1"/>
              </a:solidFill>
            </a:endParaRPr>
          </a:p>
        </p:txBody>
      </p:sp>
      <p:sp>
        <p:nvSpPr>
          <p:cNvPr id="11" name="Content Placeholder 2">
            <a:extLst>
              <a:ext uri="{FF2B5EF4-FFF2-40B4-BE49-F238E27FC236}">
                <a16:creationId xmlns:a16="http://schemas.microsoft.com/office/drawing/2014/main" id="{BA179421-52EC-4FBF-835B-4BA57BEE134C}"/>
              </a:ext>
            </a:extLst>
          </p:cNvPr>
          <p:cNvSpPr>
            <a:spLocks noGrp="1"/>
          </p:cNvSpPr>
          <p:nvPr>
            <p:ph idx="1"/>
          </p:nvPr>
        </p:nvSpPr>
        <p:spPr>
          <a:xfrm>
            <a:off x="112542" y="2783547"/>
            <a:ext cx="3260894" cy="3579153"/>
          </a:xfrm>
          <a:solidFill>
            <a:schemeClr val="accent5">
              <a:lumMod val="75000"/>
            </a:schemeClr>
          </a:solidFill>
        </p:spPr>
        <p:txBody>
          <a:bodyPr>
            <a:normAutofit/>
          </a:bodyPr>
          <a:lstStyle/>
          <a:p>
            <a:r>
              <a:rPr lang="en-US" sz="1700" dirty="0">
                <a:solidFill>
                  <a:schemeClr val="bg1"/>
                </a:solidFill>
                <a:latin typeface="+mj-lt"/>
              </a:rPr>
              <a:t>The waterfall format allows the financial analyst to review the cash position according to financial management priorities.</a:t>
            </a:r>
          </a:p>
          <a:p>
            <a:r>
              <a:rPr lang="en-US" sz="1700" dirty="0">
                <a:solidFill>
                  <a:schemeClr val="bg1"/>
                </a:solidFill>
                <a:latin typeface="+mj-lt"/>
              </a:rPr>
              <a:t>A financial cashflow solution is derived only if the yellow line is zero.</a:t>
            </a:r>
          </a:p>
          <a:p>
            <a:endParaRPr lang="en-US" sz="1700" dirty="0">
              <a:latin typeface="+mj-lt"/>
            </a:endParaRPr>
          </a:p>
        </p:txBody>
      </p:sp>
    </p:spTree>
    <p:extLst>
      <p:ext uri="{BB962C8B-B14F-4D97-AF65-F5344CB8AC3E}">
        <p14:creationId xmlns:p14="http://schemas.microsoft.com/office/powerpoint/2010/main" val="352154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8674" name="Slide Number Placeholder 1"/>
          <p:cNvSpPr>
            <a:spLocks noGrp="1"/>
          </p:cNvSpPr>
          <p:nvPr>
            <p:ph type="sldNum" sz="quarter" idx="4294967295"/>
          </p:nvPr>
        </p:nvSpPr>
        <p:spPr>
          <a:xfrm>
            <a:off x="9525000" y="6534150"/>
            <a:ext cx="1143000" cy="476250"/>
          </a:xfrm>
          <a:prstGeom prst="rect">
            <a:avLst/>
          </a:prstGeo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FB19E-AFD4-4645-9CA9-5CD8210D85ED}"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4" name="Picture 3"/>
          <p:cNvPicPr>
            <a:picLocks noChangeAspect="1"/>
          </p:cNvPicPr>
          <p:nvPr/>
        </p:nvPicPr>
        <p:blipFill>
          <a:blip r:embed="rId3"/>
          <a:stretch>
            <a:fillRect/>
          </a:stretch>
        </p:blipFill>
        <p:spPr>
          <a:xfrm>
            <a:off x="858129" y="606933"/>
            <a:ext cx="10325686" cy="5626659"/>
          </a:xfrm>
          <a:prstGeom prst="rect">
            <a:avLst/>
          </a:prstGeom>
        </p:spPr>
      </p:pic>
    </p:spTree>
    <p:extLst>
      <p:ext uri="{BB962C8B-B14F-4D97-AF65-F5344CB8AC3E}">
        <p14:creationId xmlns:p14="http://schemas.microsoft.com/office/powerpoint/2010/main" val="1032362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1324" y="835440"/>
            <a:ext cx="10709684" cy="5508222"/>
          </a:xfrm>
          <a:prstGeom prst="rect">
            <a:avLst/>
          </a:prstGeom>
        </p:spPr>
      </p:pic>
    </p:spTree>
    <p:extLst>
      <p:ext uri="{BB962C8B-B14F-4D97-AF65-F5344CB8AC3E}">
        <p14:creationId xmlns:p14="http://schemas.microsoft.com/office/powerpoint/2010/main" val="243812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pic>
        <p:nvPicPr>
          <p:cNvPr id="31746" name="Picture 5" descr="http://all-starmaidservice.com/blog/wp-content/uploads/2010/07/Mouse-Trap.jpg"/>
          <p:cNvPicPr>
            <a:picLocks noChangeAspect="1" noChangeArrowheads="1"/>
          </p:cNvPicPr>
          <p:nvPr/>
        </p:nvPicPr>
        <p:blipFill>
          <a:blip r:embed="rId2" cstate="print"/>
          <a:srcRect/>
          <a:stretch>
            <a:fillRect/>
          </a:stretch>
        </p:blipFill>
        <p:spPr bwMode="auto">
          <a:xfrm>
            <a:off x="1524000" y="2286000"/>
            <a:ext cx="3581400" cy="1981200"/>
          </a:xfrm>
          <a:prstGeom prst="rect">
            <a:avLst/>
          </a:prstGeom>
          <a:noFill/>
          <a:ln w="9525">
            <a:noFill/>
            <a:miter lim="800000"/>
            <a:headEnd/>
            <a:tailEnd/>
          </a:ln>
        </p:spPr>
      </p:pic>
      <p:sp>
        <p:nvSpPr>
          <p:cNvPr id="31747" name="Title 1"/>
          <p:cNvSpPr>
            <a:spLocks noGrp="1"/>
          </p:cNvSpPr>
          <p:nvPr>
            <p:ph type="title"/>
          </p:nvPr>
        </p:nvSpPr>
        <p:spPr bwMode="auto">
          <a:xfrm>
            <a:off x="1905000" y="304800"/>
            <a:ext cx="8229600" cy="1143000"/>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dirty="0">
                <a:solidFill>
                  <a:srgbClr val="0070C0"/>
                </a:solidFill>
              </a:rPr>
              <a:t>Useful Tips &amp; Common Mistakes</a:t>
            </a:r>
          </a:p>
        </p:txBody>
      </p:sp>
      <p:sp>
        <p:nvSpPr>
          <p:cNvPr id="6" name="Right Arrow 5"/>
          <p:cNvSpPr/>
          <p:nvPr/>
        </p:nvSpPr>
        <p:spPr>
          <a:xfrm>
            <a:off x="5257800" y="33528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panose="020F0502020204030204"/>
              <a:ea typeface="+mn-ea"/>
              <a:cs typeface="+mn-cs"/>
            </a:endParaRPr>
          </a:p>
        </p:txBody>
      </p:sp>
      <p:pic>
        <p:nvPicPr>
          <p:cNvPr id="31749" name="Picture 8"/>
          <p:cNvPicPr>
            <a:picLocks noGrp="1" noChangeAspect="1" noChangeArrowheads="1"/>
          </p:cNvPicPr>
          <p:nvPr>
            <p:ph idx="1"/>
          </p:nvPr>
        </p:nvPicPr>
        <p:blipFill>
          <a:blip r:embed="rId3" cstate="print"/>
          <a:srcRect/>
          <a:stretch>
            <a:fillRect/>
          </a:stretch>
        </p:blipFill>
        <p:spPr bwMode="auto">
          <a:xfrm>
            <a:off x="4800600" y="1143001"/>
            <a:ext cx="5657850" cy="4525963"/>
          </a:xfrm>
          <a:noFill/>
          <a:ln algn="ctr">
            <a:miter lim="800000"/>
            <a:headEnd/>
            <a:tailEnd/>
          </a:ln>
        </p:spPr>
      </p:pic>
    </p:spTree>
    <p:extLst>
      <p:ext uri="{BB962C8B-B14F-4D97-AF65-F5344CB8AC3E}">
        <p14:creationId xmlns:p14="http://schemas.microsoft.com/office/powerpoint/2010/main" val="1808748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8B9CDA9-AC44-4B34-9EA9-E54C0E0F7841}"/>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Useful Tips </a:t>
            </a:r>
            <a:endParaRPr lang="en-US" dirty="0">
              <a:solidFill>
                <a:schemeClr val="accent1"/>
              </a:solidFill>
            </a:endParaRPr>
          </a:p>
        </p:txBody>
      </p:sp>
      <p:sp>
        <p:nvSpPr>
          <p:cNvPr id="22" name="Content Placeholder 2">
            <a:extLst>
              <a:ext uri="{FF2B5EF4-FFF2-40B4-BE49-F238E27FC236}">
                <a16:creationId xmlns:a16="http://schemas.microsoft.com/office/drawing/2014/main" id="{EECF9B4B-C362-4F1D-B0BF-FD245C8E7F63}"/>
              </a:ext>
            </a:extLst>
          </p:cNvPr>
          <p:cNvSpPr>
            <a:spLocks noGrp="1"/>
          </p:cNvSpPr>
          <p:nvPr>
            <p:ph idx="1"/>
          </p:nvPr>
        </p:nvSpPr>
        <p:spPr>
          <a:xfrm>
            <a:off x="4976031" y="963877"/>
            <a:ext cx="6377769" cy="4930246"/>
          </a:xfrm>
        </p:spPr>
        <p:txBody>
          <a:bodyPr anchor="ctr">
            <a:normAutofit/>
          </a:bodyPr>
          <a:lstStyle/>
          <a:p>
            <a:r>
              <a:rPr lang="en-US" sz="2200">
                <a:latin typeface="+mj-lt"/>
              </a:rPr>
              <a:t>Instead of putting all the assumptions on one sheets, apply assumptions where they are most needed for review and use a Dashboard.</a:t>
            </a:r>
          </a:p>
          <a:p>
            <a:r>
              <a:rPr lang="en-US" sz="2200">
                <a:latin typeface="+mj-lt"/>
              </a:rPr>
              <a:t>Be methodical and make full use of the required steps. </a:t>
            </a:r>
          </a:p>
          <a:p>
            <a:r>
              <a:rPr lang="en-US" sz="2200">
                <a:latin typeface="+mj-lt"/>
              </a:rPr>
              <a:t>Color code inputs values and key variables and lock formula cells, especially if used by third party.</a:t>
            </a:r>
          </a:p>
          <a:p>
            <a:r>
              <a:rPr lang="en-US" sz="2200">
                <a:latin typeface="+mj-lt"/>
              </a:rPr>
              <a:t>All statements should be protected.</a:t>
            </a:r>
          </a:p>
          <a:p>
            <a:r>
              <a:rPr lang="en-US" sz="2200">
                <a:latin typeface="+mj-lt"/>
              </a:rPr>
              <a:t>Statements and schedules should all be on the same columns.</a:t>
            </a:r>
          </a:p>
          <a:p>
            <a:r>
              <a:rPr lang="en-US" sz="2200">
                <a:latin typeface="+mj-lt"/>
              </a:rPr>
              <a:t>Data availability should drive the complexity of the model.</a:t>
            </a:r>
          </a:p>
          <a:p>
            <a:r>
              <a:rPr lang="en-US" sz="2200">
                <a:latin typeface="+mj-lt"/>
              </a:rPr>
              <a:t>If formulas are overly complex, divide into steps.</a:t>
            </a:r>
          </a:p>
        </p:txBody>
      </p:sp>
    </p:spTree>
    <p:extLst>
      <p:ext uri="{BB962C8B-B14F-4D97-AF65-F5344CB8AC3E}">
        <p14:creationId xmlns:p14="http://schemas.microsoft.com/office/powerpoint/2010/main" val="198781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3BC9-7C67-4906-92C1-F2AABD70B87F}"/>
              </a:ext>
            </a:extLst>
          </p:cNvPr>
          <p:cNvSpPr>
            <a:spLocks noGrp="1"/>
          </p:cNvSpPr>
          <p:nvPr>
            <p:ph type="title"/>
          </p:nvPr>
        </p:nvSpPr>
        <p:spPr/>
        <p:txBody>
          <a:bodyPr/>
          <a:lstStyle/>
          <a:p>
            <a:r>
              <a:rPr lang="en-US" dirty="0">
                <a:solidFill>
                  <a:srgbClr val="0070C0"/>
                </a:solidFill>
              </a:rPr>
              <a:t>Color Coding Legend</a:t>
            </a:r>
          </a:p>
        </p:txBody>
      </p:sp>
      <p:pic>
        <p:nvPicPr>
          <p:cNvPr id="3" name="Picture 2">
            <a:extLst>
              <a:ext uri="{FF2B5EF4-FFF2-40B4-BE49-F238E27FC236}">
                <a16:creationId xmlns:a16="http://schemas.microsoft.com/office/drawing/2014/main" id="{908E76D0-8183-49E3-B930-D79823F21BDB}"/>
              </a:ext>
            </a:extLst>
          </p:cNvPr>
          <p:cNvPicPr>
            <a:picLocks noChangeAspect="1"/>
          </p:cNvPicPr>
          <p:nvPr/>
        </p:nvPicPr>
        <p:blipFill>
          <a:blip r:embed="rId2"/>
          <a:stretch>
            <a:fillRect/>
          </a:stretch>
        </p:blipFill>
        <p:spPr>
          <a:xfrm>
            <a:off x="3236676" y="2518134"/>
            <a:ext cx="6135924" cy="3063516"/>
          </a:xfrm>
          <a:prstGeom prst="rect">
            <a:avLst/>
          </a:prstGeom>
        </p:spPr>
      </p:pic>
    </p:spTree>
    <p:extLst>
      <p:ext uri="{BB962C8B-B14F-4D97-AF65-F5344CB8AC3E}">
        <p14:creationId xmlns:p14="http://schemas.microsoft.com/office/powerpoint/2010/main" val="2078554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490F-CCAA-4738-84B5-5527D6EE0D15}"/>
              </a:ext>
            </a:extLst>
          </p:cNvPr>
          <p:cNvSpPr>
            <a:spLocks noGrp="1"/>
          </p:cNvSpPr>
          <p:nvPr>
            <p:ph type="title"/>
          </p:nvPr>
        </p:nvSpPr>
        <p:spPr/>
        <p:txBody>
          <a:bodyPr>
            <a:normAutofit fontScale="90000"/>
          </a:bodyPr>
          <a:lstStyle/>
          <a:p>
            <a:pPr>
              <a:defRPr/>
            </a:pPr>
            <a:r>
              <a:rPr lang="en-US" dirty="0">
                <a:solidFill>
                  <a:srgbClr val="0070C0"/>
                </a:solidFill>
              </a:rPr>
              <a:t>The Modeler’s Key Objective is to </a:t>
            </a:r>
            <a:br>
              <a:rPr lang="en-US" dirty="0">
                <a:solidFill>
                  <a:srgbClr val="0070C0"/>
                </a:solidFill>
              </a:rPr>
            </a:br>
            <a:r>
              <a:rPr lang="en-US" dirty="0">
                <a:solidFill>
                  <a:srgbClr val="0070C0"/>
                </a:solidFill>
              </a:rPr>
              <a:t>Best Reproduce the Utilities Fund Flow System</a:t>
            </a:r>
            <a:br>
              <a:rPr lang="en-US" dirty="0">
                <a:solidFill>
                  <a:srgbClr val="002060"/>
                </a:solidFill>
              </a:rPr>
            </a:br>
            <a:endParaRPr lang="en-US" dirty="0">
              <a:solidFill>
                <a:srgbClr val="002060"/>
              </a:solidFill>
            </a:endParaRPr>
          </a:p>
        </p:txBody>
      </p:sp>
      <p:pic>
        <p:nvPicPr>
          <p:cNvPr id="7" name="Picture 6">
            <a:extLst>
              <a:ext uri="{FF2B5EF4-FFF2-40B4-BE49-F238E27FC236}">
                <a16:creationId xmlns:a16="http://schemas.microsoft.com/office/drawing/2014/main" id="{C39DF700-4E22-49BE-BFB3-FAB096063723}"/>
              </a:ext>
            </a:extLst>
          </p:cNvPr>
          <p:cNvPicPr>
            <a:picLocks noChangeAspect="1"/>
          </p:cNvPicPr>
          <p:nvPr/>
        </p:nvPicPr>
        <p:blipFill>
          <a:blip r:embed="rId2"/>
          <a:stretch>
            <a:fillRect/>
          </a:stretch>
        </p:blipFill>
        <p:spPr>
          <a:xfrm>
            <a:off x="1785753" y="1790468"/>
            <a:ext cx="8248603" cy="4590686"/>
          </a:xfrm>
          <a:prstGeom prst="rect">
            <a:avLst/>
          </a:prstGeom>
        </p:spPr>
      </p:pic>
    </p:spTree>
    <p:extLst>
      <p:ext uri="{BB962C8B-B14F-4D97-AF65-F5344CB8AC3E}">
        <p14:creationId xmlns:p14="http://schemas.microsoft.com/office/powerpoint/2010/main" val="1294634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2770" name="Title 1"/>
          <p:cNvSpPr>
            <a:spLocks noGrp="1"/>
          </p:cNvSpPr>
          <p:nvPr>
            <p:ph type="title"/>
          </p:nvPr>
        </p:nvSpPr>
        <p:spPr bwMode="auto">
          <a:xfrm>
            <a:off x="838200" y="963877"/>
            <a:ext cx="3494362" cy="4930246"/>
          </a:xfrm>
        </p:spPr>
        <p:txBody>
          <a:bodyPr vert="horz" lIns="91440" tIns="45720" rIns="91440" bIns="45720" numCol="1" rtlCol="0" anchorCtr="0" compatLnSpc="1">
            <a:prstTxWarp prst="textNoShape">
              <a:avLst/>
            </a:prstTxWarp>
            <a:normAutofit/>
          </a:bodyPr>
          <a:lstStyle/>
          <a:p>
            <a:pPr algn="r"/>
            <a:r>
              <a:rPr lang="en-US">
                <a:solidFill>
                  <a:schemeClr val="accent1"/>
                </a:solidFill>
              </a:rPr>
              <a:t>Common Mistakes</a:t>
            </a:r>
          </a:p>
        </p:txBody>
      </p:sp>
      <p:sp>
        <p:nvSpPr>
          <p:cNvPr id="32771" name="Content Placeholder 6"/>
          <p:cNvSpPr>
            <a:spLocks noGrp="1"/>
          </p:cNvSpPr>
          <p:nvPr>
            <p:ph idx="1"/>
          </p:nvPr>
        </p:nvSpPr>
        <p:spPr bwMode="auto">
          <a:xfrm>
            <a:off x="4976031" y="963877"/>
            <a:ext cx="6377769" cy="4930246"/>
          </a:xfrm>
        </p:spPr>
        <p:txBody>
          <a:bodyPr vert="horz" lIns="91440" tIns="45720" rIns="91440" bIns="45720" numCol="1" rtlCol="0" anchor="ctr" anchorCtr="0" compatLnSpc="1">
            <a:prstTxWarp prst="textNoShape">
              <a:avLst/>
            </a:prstTxWarp>
            <a:normAutofit/>
          </a:bodyPr>
          <a:lstStyle/>
          <a:p>
            <a:pPr marL="274320" indent="-274320">
              <a:spcBef>
                <a:spcPts val="0"/>
              </a:spcBef>
              <a:spcAft>
                <a:spcPts val="600"/>
              </a:spcAft>
            </a:pPr>
            <a:r>
              <a:rPr lang="en-US" sz="1900" dirty="0">
                <a:latin typeface="+mj-lt"/>
              </a:rPr>
              <a:t>The model becomes the </a:t>
            </a:r>
            <a:r>
              <a:rPr lang="en-US" sz="1900" b="1" dirty="0">
                <a:latin typeface="+mj-lt"/>
              </a:rPr>
              <a:t>End Goal</a:t>
            </a:r>
            <a:r>
              <a:rPr lang="en-US" sz="1900" dirty="0">
                <a:latin typeface="+mj-lt"/>
              </a:rPr>
              <a:t>, not the financial results.</a:t>
            </a:r>
          </a:p>
          <a:p>
            <a:pPr marL="274320" indent="-274320">
              <a:spcBef>
                <a:spcPts val="0"/>
              </a:spcBef>
              <a:spcAft>
                <a:spcPts val="600"/>
              </a:spcAft>
            </a:pPr>
            <a:r>
              <a:rPr lang="en-US" sz="1900" dirty="0">
                <a:latin typeface="+mj-lt"/>
              </a:rPr>
              <a:t>The model tries to do too many things, tariff structure, trend analysis, volume forecasts, demand elasticity.  Develop separate subsidiary models. </a:t>
            </a:r>
          </a:p>
          <a:p>
            <a:pPr marL="274320" indent="-274320">
              <a:spcBef>
                <a:spcPts val="0"/>
              </a:spcBef>
              <a:spcAft>
                <a:spcPts val="600"/>
              </a:spcAft>
            </a:pPr>
            <a:r>
              <a:rPr lang="en-US" sz="1900" dirty="0">
                <a:latin typeface="+mj-lt"/>
              </a:rPr>
              <a:t>Not properly organized.</a:t>
            </a:r>
          </a:p>
          <a:p>
            <a:pPr marL="274320" indent="-274320">
              <a:spcBef>
                <a:spcPts val="0"/>
              </a:spcBef>
              <a:spcAft>
                <a:spcPts val="600"/>
              </a:spcAft>
            </a:pPr>
            <a:r>
              <a:rPr lang="en-US" sz="1900" dirty="0">
                <a:latin typeface="+mj-lt"/>
              </a:rPr>
              <a:t>Cutting corners.</a:t>
            </a:r>
          </a:p>
          <a:p>
            <a:pPr marL="274320" indent="-274320">
              <a:spcBef>
                <a:spcPts val="0"/>
              </a:spcBef>
              <a:spcAft>
                <a:spcPts val="600"/>
              </a:spcAft>
            </a:pPr>
            <a:r>
              <a:rPr lang="en-US" sz="1900" dirty="0">
                <a:latin typeface="+mj-lt"/>
              </a:rPr>
              <a:t>Detailed breakdown/elaboration on non material variables.</a:t>
            </a:r>
          </a:p>
          <a:p>
            <a:pPr marL="274320" indent="-274320">
              <a:spcBef>
                <a:spcPts val="0"/>
              </a:spcBef>
              <a:spcAft>
                <a:spcPts val="600"/>
              </a:spcAft>
            </a:pPr>
            <a:r>
              <a:rPr lang="en-US" sz="1900" dirty="0">
                <a:latin typeface="+mj-lt"/>
              </a:rPr>
              <a:t>Requiring inordinate amounts of data.</a:t>
            </a:r>
          </a:p>
          <a:p>
            <a:pPr marL="274320" indent="-274320">
              <a:spcBef>
                <a:spcPts val="0"/>
              </a:spcBef>
              <a:spcAft>
                <a:spcPts val="600"/>
              </a:spcAft>
            </a:pPr>
            <a:r>
              <a:rPr lang="en-US" sz="1900" dirty="0">
                <a:latin typeface="+mj-lt"/>
              </a:rPr>
              <a:t>Add historical presentation to projections</a:t>
            </a:r>
          </a:p>
          <a:p>
            <a:pPr marL="274320" indent="-274320">
              <a:spcBef>
                <a:spcPts val="0"/>
              </a:spcBef>
              <a:spcAft>
                <a:spcPts val="600"/>
              </a:spcAft>
            </a:pPr>
            <a:r>
              <a:rPr lang="en-US" sz="1900" dirty="0">
                <a:latin typeface="+mj-lt"/>
              </a:rPr>
              <a:t>Investment period should be no longer than 5-years (7 for hydropower).</a:t>
            </a:r>
          </a:p>
          <a:p>
            <a:pPr marL="274320" indent="-274320">
              <a:spcBef>
                <a:spcPts val="0"/>
              </a:spcBef>
              <a:spcAft>
                <a:spcPts val="600"/>
              </a:spcAft>
            </a:pPr>
            <a:r>
              <a:rPr lang="en-US" sz="1900" dirty="0">
                <a:latin typeface="+mj-lt"/>
              </a:rPr>
              <a:t>Projection period should be no more than 25 years.</a:t>
            </a:r>
          </a:p>
          <a:p>
            <a:pPr marL="274320" indent="-274320">
              <a:spcBef>
                <a:spcPts val="0"/>
              </a:spcBef>
              <a:spcAft>
                <a:spcPts val="600"/>
              </a:spcAft>
            </a:pPr>
            <a:r>
              <a:rPr lang="en-US" sz="1900" dirty="0">
                <a:latin typeface="+mj-lt"/>
              </a:rPr>
              <a:t>Escalating revenues with expenses. </a:t>
            </a:r>
          </a:p>
          <a:p>
            <a:pPr marL="274320" indent="-274320">
              <a:spcBef>
                <a:spcPts val="0"/>
              </a:spcBef>
              <a:spcAft>
                <a:spcPts val="600"/>
              </a:spcAft>
            </a:pPr>
            <a:r>
              <a:rPr lang="en-US" sz="1900" dirty="0">
                <a:latin typeface="+mj-lt"/>
              </a:rPr>
              <a:t>Accumulating cash or negative cash balances.</a:t>
            </a:r>
          </a:p>
          <a:p>
            <a:pPr marL="274320" indent="-274320">
              <a:spcBef>
                <a:spcPts val="0"/>
              </a:spcBef>
              <a:spcAft>
                <a:spcPts val="600"/>
              </a:spcAft>
            </a:pPr>
            <a:r>
              <a:rPr lang="en-US" sz="1900" dirty="0">
                <a:latin typeface="+mj-lt"/>
              </a:rPr>
              <a:t>Linking to other workbooks.</a:t>
            </a:r>
          </a:p>
        </p:txBody>
      </p:sp>
    </p:spTree>
    <p:extLst>
      <p:ext uri="{BB962C8B-B14F-4D97-AF65-F5344CB8AC3E}">
        <p14:creationId xmlns:p14="http://schemas.microsoft.com/office/powerpoint/2010/main" val="926132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2770" name="Title 1"/>
          <p:cNvSpPr>
            <a:spLocks noGrp="1"/>
          </p:cNvSpPr>
          <p:nvPr>
            <p:ph type="title"/>
          </p:nvPr>
        </p:nvSpPr>
        <p:spPr bwMode="auto">
          <a:xfrm>
            <a:off x="838200" y="963877"/>
            <a:ext cx="3494362" cy="4930246"/>
          </a:xfrm>
        </p:spPr>
        <p:txBody>
          <a:bodyPr vert="horz" lIns="91440" tIns="45720" rIns="91440" bIns="45720" numCol="1" rtlCol="0" anchorCtr="0" compatLnSpc="1">
            <a:prstTxWarp prst="textNoShape">
              <a:avLst/>
            </a:prstTxWarp>
            <a:normAutofit/>
          </a:bodyPr>
          <a:lstStyle/>
          <a:p>
            <a:pPr algn="r"/>
            <a:r>
              <a:rPr lang="en-US" dirty="0">
                <a:solidFill>
                  <a:schemeClr val="accent1"/>
                </a:solidFill>
              </a:rPr>
              <a:t>Steps for Developing a Financial Projection</a:t>
            </a:r>
          </a:p>
        </p:txBody>
      </p:sp>
      <p:sp>
        <p:nvSpPr>
          <p:cNvPr id="32771" name="Content Placeholder 6"/>
          <p:cNvSpPr>
            <a:spLocks noGrp="1"/>
          </p:cNvSpPr>
          <p:nvPr>
            <p:ph idx="1"/>
          </p:nvPr>
        </p:nvSpPr>
        <p:spPr bwMode="auto">
          <a:xfrm>
            <a:off x="4849198" y="1227843"/>
            <a:ext cx="6377769" cy="5432602"/>
          </a:xfrm>
        </p:spPr>
        <p:txBody>
          <a:bodyPr vert="horz" lIns="91440" tIns="45720" rIns="91440" bIns="45720" numCol="1" rtlCol="0" anchor="ctr" anchorCtr="0" compatLnSpc="1">
            <a:prstTxWarp prst="textNoShape">
              <a:avLst/>
            </a:prstTxWarp>
            <a:normAutofit fontScale="85000" lnSpcReduction="20000"/>
          </a:bodyPr>
          <a:lstStyle/>
          <a:p>
            <a:pPr>
              <a:spcBef>
                <a:spcPts val="0"/>
              </a:spcBef>
              <a:spcAft>
                <a:spcPts val="600"/>
              </a:spcAft>
            </a:pPr>
            <a:r>
              <a:rPr lang="en-US" sz="1900" dirty="0">
                <a:latin typeface="+mj-lt"/>
              </a:rPr>
              <a:t> Step 1: Assess data information accessibility of WSS entity.</a:t>
            </a:r>
          </a:p>
          <a:p>
            <a:pPr marL="274320" indent="-274320">
              <a:spcBef>
                <a:spcPts val="0"/>
              </a:spcBef>
              <a:spcAft>
                <a:spcPts val="600"/>
              </a:spcAft>
            </a:pPr>
            <a:r>
              <a:rPr lang="en-US" sz="1900" dirty="0">
                <a:latin typeface="+mj-lt"/>
              </a:rPr>
              <a:t>Step 2: Determine key indicators that require focus. Use the Audit Reports.  </a:t>
            </a:r>
          </a:p>
          <a:p>
            <a:pPr marL="274320" indent="-274320">
              <a:spcBef>
                <a:spcPts val="0"/>
              </a:spcBef>
              <a:spcAft>
                <a:spcPts val="600"/>
              </a:spcAft>
            </a:pPr>
            <a:r>
              <a:rPr lang="en-US" sz="1900" dirty="0">
                <a:latin typeface="+mj-lt"/>
              </a:rPr>
              <a:t>Step 3: Populate Opening Balance Sheet Position from most current audit report</a:t>
            </a:r>
          </a:p>
          <a:p>
            <a:pPr marL="274320" indent="-274320">
              <a:spcBef>
                <a:spcPts val="0"/>
              </a:spcBef>
              <a:spcAft>
                <a:spcPts val="600"/>
              </a:spcAft>
            </a:pPr>
            <a:r>
              <a:rPr lang="en-US" sz="1900" dirty="0">
                <a:latin typeface="+mj-lt"/>
              </a:rPr>
              <a:t>Step 4: Determine which Balance Sheet Accounts that are immaterial and do not require movement</a:t>
            </a:r>
          </a:p>
          <a:p>
            <a:pPr marL="274320" indent="-274320">
              <a:spcBef>
                <a:spcPts val="0"/>
              </a:spcBef>
              <a:spcAft>
                <a:spcPts val="600"/>
              </a:spcAft>
            </a:pPr>
            <a:r>
              <a:rPr lang="en-US" sz="1900" dirty="0">
                <a:latin typeface="+mj-lt"/>
              </a:rPr>
              <a:t>Step 5: Determine Financial Management Parameters by calculating historical ratios.  Check balance sheet accounts in first year projection against historical values.  Recalibrate if material difference. </a:t>
            </a:r>
          </a:p>
          <a:p>
            <a:pPr marL="274320" indent="-274320">
              <a:spcBef>
                <a:spcPts val="0"/>
              </a:spcBef>
              <a:spcAft>
                <a:spcPts val="600"/>
              </a:spcAft>
            </a:pPr>
            <a:r>
              <a:rPr lang="en-US" sz="1900" dirty="0">
                <a:latin typeface="+mj-lt"/>
              </a:rPr>
              <a:t>Step 6: Work with WSP to develop complete 5-year investment program and new financing sources and terms.  Develop amortization of existing loans associated with balance sheets balances. </a:t>
            </a:r>
          </a:p>
          <a:p>
            <a:pPr marL="274320" indent="-274320">
              <a:spcBef>
                <a:spcPts val="0"/>
              </a:spcBef>
              <a:spcAft>
                <a:spcPts val="600"/>
              </a:spcAft>
            </a:pPr>
            <a:r>
              <a:rPr lang="en-US" sz="1900" dirty="0">
                <a:latin typeface="+mj-lt"/>
              </a:rPr>
              <a:t>Step 7: Develop detailed schedule for WSS production, sales and revenues and OPEX. This is the most custom worksheets. Key technical parameters need to coincide with investment program. </a:t>
            </a:r>
          </a:p>
          <a:p>
            <a:pPr marL="274320" indent="-274320">
              <a:spcBef>
                <a:spcPts val="0"/>
              </a:spcBef>
              <a:spcAft>
                <a:spcPts val="600"/>
              </a:spcAft>
            </a:pPr>
            <a:r>
              <a:rPr lang="en-US" sz="1900" dirty="0">
                <a:latin typeface="+mj-lt"/>
              </a:rPr>
              <a:t>Step 8: Develop base projection in constant costs and check results: (</a:t>
            </a:r>
            <a:r>
              <a:rPr lang="en-US" sz="1900" dirty="0" err="1">
                <a:latin typeface="+mj-lt"/>
              </a:rPr>
              <a:t>i</a:t>
            </a:r>
            <a:r>
              <a:rPr lang="en-US" sz="1900" dirty="0">
                <a:latin typeface="+mj-lt"/>
              </a:rPr>
              <a:t>) annual cash flow positions by priority, (ii) movements of balance sheet accounts; (iii) statistical indicators.</a:t>
            </a:r>
          </a:p>
          <a:p>
            <a:pPr marL="274320" indent="-274320">
              <a:spcBef>
                <a:spcPts val="0"/>
              </a:spcBef>
              <a:spcAft>
                <a:spcPts val="600"/>
              </a:spcAft>
            </a:pPr>
            <a:r>
              <a:rPr lang="en-US" sz="1900" dirty="0">
                <a:latin typeface="+mj-lt"/>
              </a:rPr>
              <a:t>Step 9: Perform Tariff Adequacy analysis</a:t>
            </a:r>
          </a:p>
          <a:p>
            <a:pPr marL="274320" indent="-274320">
              <a:spcBef>
                <a:spcPts val="0"/>
              </a:spcBef>
              <a:spcAft>
                <a:spcPts val="600"/>
              </a:spcAft>
            </a:pPr>
            <a:r>
              <a:rPr lang="en-US" sz="1900" dirty="0">
                <a:latin typeface="+mj-lt"/>
              </a:rPr>
              <a:t>Step 10: Make modifications if necessary and finalize</a:t>
            </a:r>
          </a:p>
          <a:p>
            <a:pPr marL="274320" indent="-274320">
              <a:spcBef>
                <a:spcPts val="0"/>
              </a:spcBef>
              <a:spcAft>
                <a:spcPts val="600"/>
              </a:spcAft>
            </a:pPr>
            <a:r>
              <a:rPr lang="en-US" sz="1900" dirty="0">
                <a:latin typeface="+mj-lt"/>
              </a:rPr>
              <a:t>Step 11: Review with management for buy-in and to various technical and management assumptions.</a:t>
            </a:r>
          </a:p>
          <a:p>
            <a:pPr marL="274320" indent="-274320">
              <a:spcBef>
                <a:spcPts val="0"/>
              </a:spcBef>
              <a:spcAft>
                <a:spcPts val="600"/>
              </a:spcAft>
            </a:pPr>
            <a:r>
              <a:rPr lang="en-US" sz="1900" dirty="0">
                <a:latin typeface="+mj-lt"/>
              </a:rPr>
              <a:t>Step 12: Develop a list of agreed action items for monitoring during project implementation.</a:t>
            </a:r>
          </a:p>
          <a:p>
            <a:pPr marL="274320" indent="-274320">
              <a:spcBef>
                <a:spcPts val="0"/>
              </a:spcBef>
              <a:spcAft>
                <a:spcPts val="600"/>
              </a:spcAft>
            </a:pPr>
            <a:endParaRPr lang="en-US" sz="1900" dirty="0">
              <a:latin typeface="+mj-lt"/>
            </a:endParaRPr>
          </a:p>
          <a:p>
            <a:pPr marL="274320" indent="-274320">
              <a:spcBef>
                <a:spcPts val="0"/>
              </a:spcBef>
              <a:spcAft>
                <a:spcPts val="600"/>
              </a:spcAft>
            </a:pPr>
            <a:endParaRPr lang="en-US" sz="1900" dirty="0">
              <a:latin typeface="+mj-lt"/>
            </a:endParaRPr>
          </a:p>
        </p:txBody>
      </p:sp>
    </p:spTree>
    <p:extLst>
      <p:ext uri="{BB962C8B-B14F-4D97-AF65-F5344CB8AC3E}">
        <p14:creationId xmlns:p14="http://schemas.microsoft.com/office/powerpoint/2010/main" val="106026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92" name="Picture 6" descr="http://www.citeman.com/wp-content/uploads/2011/07/Organizations.jpg"/>
          <p:cNvPicPr>
            <a:picLocks noChangeAspect="1" noChangeArrowheads="1"/>
          </p:cNvPicPr>
          <p:nvPr/>
        </p:nvPicPr>
        <p:blipFill rotWithShape="1">
          <a:blip r:embed="rId3" cstate="print"/>
          <a:srcRect t="3507" r="-1" b="-1"/>
          <a:stretch/>
        </p:blipFill>
        <p:spPr bwMode="auto">
          <a:xfrm>
            <a:off x="4062964" y="942538"/>
            <a:ext cx="7163222" cy="4808332"/>
          </a:xfrm>
          <a:prstGeom prst="rect">
            <a:avLst/>
          </a:prstGeom>
          <a:noFill/>
          <a:effectLst/>
        </p:spPr>
      </p:pic>
      <p:sp>
        <p:nvSpPr>
          <p:cNvPr id="4" name="Title 1"/>
          <p:cNvSpPr txBox="1">
            <a:spLocks/>
          </p:cNvSpPr>
          <p:nvPr/>
        </p:nvSpPr>
        <p:spPr>
          <a:xfrm>
            <a:off x="190500" y="640081"/>
            <a:ext cx="3714750" cy="5257799"/>
          </a:xfrm>
          <a:prstGeom prst="rect">
            <a:avLst/>
          </a:prstGeom>
        </p:spPr>
        <p:txBody>
          <a:bodyPr vert="horz" lIns="91440" tIns="45720" rIns="91440" bIns="45720" rtlCol="0" anchor="ctr">
            <a:normAutofit fontScale="25000" lnSpcReduction="20000"/>
          </a:bodyPr>
          <a:lstStyle/>
          <a:p>
            <a:pPr marL="0" marR="0" lvl="0" indent="0" fontAlgn="auto">
              <a:lnSpc>
                <a:spcPct val="120000"/>
              </a:lnSpc>
              <a:spcBef>
                <a:spcPct val="0"/>
              </a:spcBef>
              <a:spcAft>
                <a:spcPts val="600"/>
              </a:spcAft>
              <a:buClrTx/>
              <a:buSzTx/>
              <a:tabLst/>
              <a:defRPr/>
            </a:pPr>
            <a:endParaRPr kumimoji="0" lang="en-US" sz="9300" b="0" i="0" u="none" strike="noStrike" cap="none" spc="0" normalizeH="0" baseline="0" noProof="0" dirty="0">
              <a:ln>
                <a:noFill/>
              </a:ln>
              <a:solidFill>
                <a:srgbClr val="0070C0"/>
              </a:solidFill>
              <a:effectLst/>
              <a:uLnTx/>
              <a:uFillTx/>
              <a:latin typeface="+mj-lt"/>
              <a:ea typeface="+mj-ea"/>
              <a:cs typeface="+mj-cs"/>
            </a:endParaRPr>
          </a:p>
          <a:p>
            <a:pPr marL="0" marR="0" lvl="0" indent="0" fontAlgn="auto">
              <a:lnSpc>
                <a:spcPct val="120000"/>
              </a:lnSpc>
              <a:spcBef>
                <a:spcPct val="0"/>
              </a:spcBef>
              <a:spcAft>
                <a:spcPts val="600"/>
              </a:spcAft>
              <a:buClrTx/>
              <a:buSzTx/>
              <a:tabLst/>
              <a:defRPr/>
            </a:pPr>
            <a:endParaRPr kumimoji="0" lang="en-US" sz="9300" b="0" i="0" u="none" strike="noStrike" cap="none" spc="0" normalizeH="0" baseline="0" noProof="0" dirty="0">
              <a:ln>
                <a:noFill/>
              </a:ln>
              <a:solidFill>
                <a:srgbClr val="0070C0"/>
              </a:solidFill>
              <a:effectLst/>
              <a:uLnTx/>
              <a:uFillTx/>
              <a:latin typeface="+mj-lt"/>
              <a:ea typeface="+mj-ea"/>
              <a:cs typeface="+mj-cs"/>
            </a:endParaRPr>
          </a:p>
          <a:p>
            <a:pPr marL="0" marR="0" lvl="0" indent="0" fontAlgn="auto">
              <a:lnSpc>
                <a:spcPct val="120000"/>
              </a:lnSpc>
              <a:spcBef>
                <a:spcPct val="0"/>
              </a:spcBef>
              <a:spcAft>
                <a:spcPts val="600"/>
              </a:spcAft>
              <a:buClrTx/>
              <a:buSzTx/>
              <a:tabLst/>
              <a:defRPr/>
            </a:pPr>
            <a:r>
              <a:rPr kumimoji="0" lang="en-US" sz="17600" b="0" i="0" u="none" strike="noStrike" cap="none" spc="0" normalizeH="0" baseline="0" noProof="0" dirty="0">
                <a:ln>
                  <a:noFill/>
                </a:ln>
                <a:solidFill>
                  <a:srgbClr val="0070C0"/>
                </a:solidFill>
                <a:effectLst/>
                <a:uLnTx/>
                <a:uFillTx/>
                <a:latin typeface="+mj-lt"/>
                <a:ea typeface="+mj-ea"/>
                <a:cs typeface="+mj-cs"/>
              </a:rPr>
              <a:t>Organization </a:t>
            </a:r>
          </a:p>
          <a:p>
            <a:pPr marL="0" marR="0" lvl="0" indent="0" fontAlgn="auto">
              <a:lnSpc>
                <a:spcPct val="120000"/>
              </a:lnSpc>
              <a:spcBef>
                <a:spcPct val="0"/>
              </a:spcBef>
              <a:spcAft>
                <a:spcPts val="600"/>
              </a:spcAft>
              <a:buClrTx/>
              <a:buSzTx/>
              <a:tabLst/>
              <a:defRPr/>
            </a:pPr>
            <a:r>
              <a:rPr kumimoji="0" lang="en-US" sz="17600" b="0" i="0" u="none" strike="noStrike" cap="none" spc="0" normalizeH="0" baseline="0" noProof="0" dirty="0">
                <a:ln>
                  <a:noFill/>
                </a:ln>
                <a:solidFill>
                  <a:srgbClr val="0070C0"/>
                </a:solidFill>
                <a:effectLst/>
                <a:uLnTx/>
                <a:uFillTx/>
                <a:latin typeface="+mj-lt"/>
                <a:ea typeface="+mj-ea"/>
                <a:cs typeface="+mj-cs"/>
              </a:rPr>
              <a:t>Reduces the Madness!!</a:t>
            </a:r>
            <a:br>
              <a:rPr kumimoji="0" lang="en-US" sz="17600" b="0" i="0" u="none" strike="noStrike" cap="none" spc="0" normalizeH="0" baseline="0" noProof="0" dirty="0">
                <a:ln>
                  <a:noFill/>
                </a:ln>
                <a:solidFill>
                  <a:srgbClr val="2C2C2C"/>
                </a:solidFill>
                <a:effectLst/>
                <a:uLnTx/>
                <a:uFillTx/>
                <a:latin typeface="+mj-lt"/>
                <a:ea typeface="+mj-ea"/>
                <a:cs typeface="+mj-cs"/>
              </a:rPr>
            </a:br>
            <a:r>
              <a:rPr kumimoji="0" lang="en-US" sz="17600" b="0" i="0" u="none" strike="noStrike" cap="none" spc="0" normalizeH="0" baseline="0" noProof="0" dirty="0">
                <a:ln>
                  <a:noFill/>
                </a:ln>
                <a:solidFill>
                  <a:srgbClr val="2C2C2C"/>
                </a:solidFill>
                <a:effectLst/>
                <a:uLnTx/>
                <a:uFillTx/>
                <a:latin typeface="+mj-lt"/>
                <a:ea typeface="+mj-ea"/>
                <a:cs typeface="+mj-cs"/>
              </a:rPr>
              <a:t>    </a:t>
            </a:r>
            <a:br>
              <a:rPr kumimoji="0" lang="en-US" sz="17600" b="0" i="0" u="none" strike="noStrike" cap="none" spc="0" normalizeH="0" baseline="0" noProof="0" dirty="0">
                <a:ln>
                  <a:noFill/>
                </a:ln>
                <a:solidFill>
                  <a:srgbClr val="2C2C2C"/>
                </a:solidFill>
                <a:effectLst/>
                <a:uLnTx/>
                <a:uFillTx/>
                <a:latin typeface="+mj-lt"/>
                <a:ea typeface="+mj-ea"/>
                <a:cs typeface="+mj-cs"/>
              </a:rPr>
            </a:br>
            <a:br>
              <a:rPr kumimoji="0" lang="en-US" sz="17600" b="0" i="0" u="none" strike="noStrike" cap="none" spc="0" normalizeH="0" baseline="0" noProof="0" dirty="0">
                <a:ln>
                  <a:noFill/>
                </a:ln>
                <a:solidFill>
                  <a:srgbClr val="2C2C2C"/>
                </a:solidFill>
                <a:effectLst/>
                <a:uLnTx/>
                <a:uFillTx/>
                <a:latin typeface="+mj-lt"/>
                <a:ea typeface="+mj-ea"/>
                <a:cs typeface="+mj-cs"/>
              </a:rPr>
            </a:br>
            <a:br>
              <a:rPr kumimoji="0" lang="en-US" sz="17600" b="0" i="0" u="none" strike="noStrike" cap="none" spc="0" normalizeH="0" baseline="0" noProof="0" dirty="0">
                <a:ln>
                  <a:noFill/>
                </a:ln>
                <a:solidFill>
                  <a:srgbClr val="2C2C2C"/>
                </a:solidFill>
                <a:effectLst/>
                <a:uLnTx/>
                <a:uFillTx/>
                <a:latin typeface="+mj-lt"/>
                <a:ea typeface="+mj-ea"/>
                <a:cs typeface="+mj-cs"/>
              </a:rPr>
            </a:br>
            <a:br>
              <a:rPr kumimoji="0" lang="en-US" sz="176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br>
              <a:rPr kumimoji="0" lang="en-US" sz="1200" b="0" i="0" u="none" strike="noStrike" cap="none" spc="0" normalizeH="0" baseline="0" noProof="0" dirty="0">
                <a:ln>
                  <a:noFill/>
                </a:ln>
                <a:solidFill>
                  <a:srgbClr val="2C2C2C"/>
                </a:solidFill>
                <a:effectLst/>
                <a:uLnTx/>
                <a:uFillTx/>
                <a:latin typeface="+mj-lt"/>
                <a:ea typeface="+mj-ea"/>
                <a:cs typeface="+mj-cs"/>
              </a:rPr>
            </a:br>
            <a:endParaRPr kumimoji="0" lang="en-US" sz="1200" b="0" i="0" u="none" strike="noStrike" cap="none" spc="0" normalizeH="0" baseline="0" noProof="0" dirty="0">
              <a:ln>
                <a:noFill/>
              </a:ln>
              <a:solidFill>
                <a:srgbClr val="2C2C2C"/>
              </a:solidFill>
              <a:effectLst/>
              <a:uLnTx/>
              <a:uFillTx/>
              <a:latin typeface="+mj-lt"/>
              <a:ea typeface="+mj-ea"/>
              <a:cs typeface="+mj-cs"/>
            </a:endParaRPr>
          </a:p>
        </p:txBody>
      </p:sp>
    </p:spTree>
    <p:extLst>
      <p:ext uri="{BB962C8B-B14F-4D97-AF65-F5344CB8AC3E}">
        <p14:creationId xmlns:p14="http://schemas.microsoft.com/office/powerpoint/2010/main" val="2943743162"/>
      </p:ext>
    </p:extLst>
  </p:cSld>
  <p:clrMapOvr>
    <a:masterClrMapping/>
  </p:clrMapOvr>
  <p:transition spd="slow" advClick="0">
    <p:dissolve/>
    <p:sndAc>
      <p:stSnd>
        <p:snd r:embed="rId2" name="applaus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70C0"/>
                </a:solidFill>
              </a:rPr>
              <a:t>Key Components of a WSS Financial Model</a:t>
            </a:r>
          </a:p>
        </p:txBody>
      </p:sp>
      <p:graphicFrame>
        <p:nvGraphicFramePr>
          <p:cNvPr id="6" name="Table 5"/>
          <p:cNvGraphicFramePr>
            <a:graphicFrameLocks noGrp="1"/>
          </p:cNvGraphicFramePr>
          <p:nvPr>
            <p:extLst/>
          </p:nvPr>
        </p:nvGraphicFramePr>
        <p:xfrm>
          <a:off x="2151757" y="1965037"/>
          <a:ext cx="3618015" cy="3074060"/>
        </p:xfrm>
        <a:graphic>
          <a:graphicData uri="http://schemas.openxmlformats.org/drawingml/2006/table">
            <a:tbl>
              <a:tblPr firstRow="1" bandRow="1">
                <a:tableStyleId>{5C22544A-7EE6-4342-B048-85BDC9FD1C3A}</a:tableStyleId>
              </a:tblPr>
              <a:tblGrid>
                <a:gridCol w="3618015">
                  <a:extLst>
                    <a:ext uri="{9D8B030D-6E8A-4147-A177-3AD203B41FA5}">
                      <a16:colId xmlns:a16="http://schemas.microsoft.com/office/drawing/2014/main" val="20000"/>
                    </a:ext>
                  </a:extLst>
                </a:gridCol>
              </a:tblGrid>
              <a:tr h="494676">
                <a:tc>
                  <a:txBody>
                    <a:bodyPr/>
                    <a:lstStyle/>
                    <a:p>
                      <a:pPr algn="ctr"/>
                      <a:r>
                        <a:rPr lang="en-US" sz="2200" dirty="0">
                          <a:solidFill>
                            <a:srgbClr val="002060"/>
                          </a:solidFill>
                          <a:latin typeface="Helvetica" pitchFamily="34" charset="0"/>
                          <a:cs typeface="Helvetica" pitchFamily="34" charset="0"/>
                        </a:rPr>
                        <a:t>Financial Module</a:t>
                      </a:r>
                    </a:p>
                  </a:txBody>
                  <a:tcPr>
                    <a:solidFill>
                      <a:schemeClr val="bg1"/>
                    </a:solidFill>
                  </a:tcPr>
                </a:tc>
                <a:extLst>
                  <a:ext uri="{0D108BD9-81ED-4DB2-BD59-A6C34878D82A}">
                    <a16:rowId xmlns:a16="http://schemas.microsoft.com/office/drawing/2014/main" val="10000"/>
                  </a:ext>
                </a:extLst>
              </a:tr>
              <a:tr h="2579384">
                <a:tc>
                  <a: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bg1"/>
                          </a:solidFill>
                          <a:effectLst/>
                          <a:uLnTx/>
                          <a:uFillTx/>
                          <a:latin typeface="+mj-lt"/>
                          <a:ea typeface="+mn-ea"/>
                          <a:cs typeface="Helvetica" pitchFamily="34" charset="0"/>
                        </a:rPr>
                        <a:t>Income Statement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bg1"/>
                          </a:solidFill>
                          <a:effectLst/>
                          <a:uLnTx/>
                          <a:uFillTx/>
                          <a:latin typeface="+mj-lt"/>
                          <a:ea typeface="+mn-ea"/>
                          <a:cs typeface="Helvetica" pitchFamily="34" charset="0"/>
                        </a:rPr>
                        <a:t>Cash Flow</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bg1"/>
                          </a:solidFill>
                          <a:effectLst/>
                          <a:uLnTx/>
                          <a:uFillTx/>
                          <a:latin typeface="+mj-lt"/>
                          <a:ea typeface="+mn-ea"/>
                          <a:cs typeface="Helvetica" pitchFamily="34" charset="0"/>
                        </a:rPr>
                        <a:t>Balance Sheet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bg1"/>
                          </a:solidFill>
                          <a:effectLst/>
                          <a:uLnTx/>
                          <a:uFillTx/>
                          <a:latin typeface="+mj-lt"/>
                          <a:ea typeface="+mn-ea"/>
                          <a:cs typeface="Helvetica" pitchFamily="34" charset="0"/>
                        </a:rPr>
                        <a:t>Investment Program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bg1"/>
                          </a:solidFill>
                          <a:effectLst/>
                          <a:uLnTx/>
                          <a:uFillTx/>
                          <a:latin typeface="+mj-lt"/>
                          <a:ea typeface="+mn-ea"/>
                          <a:cs typeface="Helvetica" pitchFamily="34" charset="0"/>
                        </a:rPr>
                        <a:t>Borrowing Summary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bg1"/>
                          </a:solidFill>
                          <a:effectLst/>
                          <a:uLnTx/>
                          <a:uFillTx/>
                          <a:latin typeface="+mj-lt"/>
                          <a:ea typeface="+mn-ea"/>
                          <a:cs typeface="Helvetica" pitchFamily="34" charset="0"/>
                        </a:rPr>
                        <a:t>Account Movements</a:t>
                      </a:r>
                    </a:p>
                  </a:txBody>
                  <a:tcPr>
                    <a:solidFill>
                      <a:srgbClr val="7030A0"/>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nvPr>
        </p:nvGraphicFramePr>
        <p:xfrm>
          <a:off x="6547263" y="1965037"/>
          <a:ext cx="3572493" cy="3070101"/>
        </p:xfrm>
        <a:graphic>
          <a:graphicData uri="http://schemas.openxmlformats.org/drawingml/2006/table">
            <a:tbl>
              <a:tblPr firstRow="1" bandRow="1">
                <a:tableStyleId>{5C22544A-7EE6-4342-B048-85BDC9FD1C3A}</a:tableStyleId>
              </a:tblPr>
              <a:tblGrid>
                <a:gridCol w="3572493">
                  <a:extLst>
                    <a:ext uri="{9D8B030D-6E8A-4147-A177-3AD203B41FA5}">
                      <a16:colId xmlns:a16="http://schemas.microsoft.com/office/drawing/2014/main" val="20000"/>
                    </a:ext>
                  </a:extLst>
                </a:gridCol>
              </a:tblGrid>
              <a:tr h="435917">
                <a:tc>
                  <a:txBody>
                    <a:bodyPr/>
                    <a:lstStyle/>
                    <a:p>
                      <a:pPr algn="ctr"/>
                      <a:r>
                        <a:rPr lang="en-US" sz="2200" dirty="0">
                          <a:solidFill>
                            <a:srgbClr val="002060"/>
                          </a:solidFill>
                          <a:latin typeface="Helvetica" pitchFamily="34" charset="0"/>
                          <a:cs typeface="Helvetica" pitchFamily="34" charset="0"/>
                        </a:rPr>
                        <a:t>Operations Module</a:t>
                      </a:r>
                    </a:p>
                  </a:txBody>
                  <a:tcPr>
                    <a:solidFill>
                      <a:schemeClr val="bg1"/>
                    </a:solidFill>
                  </a:tcPr>
                </a:tc>
                <a:extLst>
                  <a:ext uri="{0D108BD9-81ED-4DB2-BD59-A6C34878D82A}">
                    <a16:rowId xmlns:a16="http://schemas.microsoft.com/office/drawing/2014/main" val="10000"/>
                  </a:ext>
                </a:extLst>
              </a:tr>
              <a:tr h="2634184">
                <a:tc>
                  <a: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dirty="0">
                          <a:solidFill>
                            <a:schemeClr val="bg1"/>
                          </a:solidFill>
                          <a:latin typeface="+mj-lt"/>
                          <a:cs typeface="Helvetica" pitchFamily="34" charset="0"/>
                        </a:rPr>
                        <a:t>Installed Capacity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dirty="0">
                          <a:solidFill>
                            <a:schemeClr val="bg1"/>
                          </a:solidFill>
                          <a:latin typeface="+mj-lt"/>
                          <a:cs typeface="Helvetica" pitchFamily="34" charset="0"/>
                        </a:rPr>
                        <a:t>Revs. &amp; Production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dirty="0">
                          <a:solidFill>
                            <a:schemeClr val="bg1"/>
                          </a:solidFill>
                          <a:latin typeface="+mj-lt"/>
                          <a:cs typeface="Helvetica" pitchFamily="34" charset="0"/>
                        </a:rPr>
                        <a:t>Operating Expenses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dirty="0">
                          <a:solidFill>
                            <a:schemeClr val="bg1"/>
                          </a:solidFill>
                          <a:latin typeface="+mj-lt"/>
                          <a:cs typeface="Helvetica" pitchFamily="34" charset="0"/>
                        </a:rPr>
                        <a:t>Financial Management Assumptions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dirty="0">
                          <a:solidFill>
                            <a:schemeClr val="bg1"/>
                          </a:solidFill>
                          <a:latin typeface="+mj-lt"/>
                          <a:cs typeface="Helvetica" pitchFamily="34" charset="0"/>
                        </a:rPr>
                        <a:t>Projected Returns</a:t>
                      </a:r>
                    </a:p>
                  </a:txBody>
                  <a:tcPr>
                    <a:solidFill>
                      <a:srgbClr val="7030A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230245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1540565" y="800604"/>
          <a:ext cx="9750287" cy="5828795"/>
        </p:xfrm>
        <a:graphic>
          <a:graphicData uri="http://schemas.openxmlformats.org/presentationml/2006/ole">
            <mc:AlternateContent xmlns:mc="http://schemas.openxmlformats.org/markup-compatibility/2006">
              <mc:Choice xmlns:v="urn:schemas-microsoft-com:vml" Requires="v">
                <p:oleObj spid="_x0000_s1027" name="Worksheet" r:id="rId3" imgW="8772567" imgH="7820010" progId="Excel.Sheet.8">
                  <p:embed/>
                </p:oleObj>
              </mc:Choice>
              <mc:Fallback>
                <p:oleObj name="Worksheet" r:id="rId3" imgW="8772567" imgH="7820010" progId="Excel.Sheet.8">
                  <p:embed/>
                  <p:pic>
                    <p:nvPicPr>
                      <p:cNvPr id="1026" name="Object 5"/>
                      <p:cNvPicPr>
                        <a:picLocks noChangeAspect="1" noChangeArrowheads="1"/>
                      </p:cNvPicPr>
                      <p:nvPr/>
                    </p:nvPicPr>
                    <p:blipFill>
                      <a:blip r:embed="rId4"/>
                      <a:srcRect/>
                      <a:stretch>
                        <a:fillRect/>
                      </a:stretch>
                    </p:blipFill>
                    <p:spPr bwMode="auto">
                      <a:xfrm>
                        <a:off x="1540565" y="800604"/>
                        <a:ext cx="9750287" cy="5828795"/>
                      </a:xfrm>
                      <a:prstGeom prst="rect">
                        <a:avLst/>
                      </a:prstGeom>
                      <a:noFill/>
                      <a:ln>
                        <a:noFill/>
                      </a:ln>
                      <a:effectLst/>
                      <a:extLst/>
                    </p:spPr>
                  </p:pic>
                </p:oleObj>
              </mc:Fallback>
            </mc:AlternateContent>
          </a:graphicData>
        </a:graphic>
      </p:graphicFrame>
      <p:sp>
        <p:nvSpPr>
          <p:cNvPr id="1033" name="Text Box 6"/>
          <p:cNvSpPr txBox="1">
            <a:spLocks noChangeArrowheads="1"/>
          </p:cNvSpPr>
          <p:nvPr/>
        </p:nvSpPr>
        <p:spPr bwMode="auto">
          <a:xfrm>
            <a:off x="981075" y="228601"/>
            <a:ext cx="10229850" cy="58477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Light"/>
                <a:ea typeface="+mn-ea"/>
                <a:cs typeface="+mn-cs"/>
              </a:rPr>
              <a:t>Conceptual Design of Regional Company Financial Model</a:t>
            </a:r>
          </a:p>
        </p:txBody>
      </p:sp>
    </p:spTree>
    <p:extLst>
      <p:ext uri="{BB962C8B-B14F-4D97-AF65-F5344CB8AC3E}">
        <p14:creationId xmlns:p14="http://schemas.microsoft.com/office/powerpoint/2010/main" val="49450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defRPr/>
            </a:pPr>
            <a:r>
              <a:rPr lang="en-US">
                <a:solidFill>
                  <a:schemeClr val="accent1"/>
                </a:solidFill>
              </a:rPr>
              <a:t>How I Organize Models</a:t>
            </a:r>
          </a:p>
        </p:txBody>
      </p:sp>
      <p:sp>
        <p:nvSpPr>
          <p:cNvPr id="19459" name="Content Placeholder 2"/>
          <p:cNvSpPr>
            <a:spLocks noGrp="1"/>
          </p:cNvSpPr>
          <p:nvPr>
            <p:ph idx="1"/>
          </p:nvPr>
        </p:nvSpPr>
        <p:spPr bwMode="auto">
          <a:xfrm>
            <a:off x="4976031" y="963877"/>
            <a:ext cx="6377769" cy="4930246"/>
          </a:xfrm>
        </p:spPr>
        <p:txBody>
          <a:bodyPr vert="horz" lIns="91440" tIns="45720" rIns="91440" bIns="45720" numCol="1" rtlCol="0" anchor="ctr" anchorCtr="0" compatLnSpc="1">
            <a:prstTxWarp prst="textNoShape">
              <a:avLst/>
            </a:prstTxWarp>
            <a:normAutofit/>
          </a:bodyPr>
          <a:lstStyle/>
          <a:p>
            <a:pPr marL="0">
              <a:spcBef>
                <a:spcPts val="0"/>
              </a:spcBef>
            </a:pPr>
            <a:r>
              <a:rPr lang="en-US" sz="2400" dirty="0">
                <a:latin typeface="+mj-lt"/>
              </a:rPr>
              <a:t>Title</a:t>
            </a:r>
          </a:p>
          <a:p>
            <a:pPr marL="0">
              <a:spcBef>
                <a:spcPts val="0"/>
              </a:spcBef>
            </a:pPr>
            <a:r>
              <a:rPr lang="en-US" sz="2400" dirty="0">
                <a:latin typeface="+mj-lt"/>
              </a:rPr>
              <a:t>Dashboard</a:t>
            </a:r>
          </a:p>
          <a:p>
            <a:pPr marL="0">
              <a:spcBef>
                <a:spcPts val="0"/>
              </a:spcBef>
            </a:pPr>
            <a:r>
              <a:rPr lang="en-US" sz="2400" dirty="0">
                <a:latin typeface="+mj-lt"/>
              </a:rPr>
              <a:t>Project Data Sheet</a:t>
            </a:r>
          </a:p>
          <a:p>
            <a:pPr marL="0">
              <a:spcBef>
                <a:spcPts val="0"/>
              </a:spcBef>
            </a:pPr>
            <a:r>
              <a:rPr lang="en-US" sz="2400" dirty="0">
                <a:latin typeface="+mj-lt"/>
              </a:rPr>
              <a:t>Opening Balance Sheet</a:t>
            </a:r>
          </a:p>
          <a:p>
            <a:pPr marL="0">
              <a:spcBef>
                <a:spcPts val="0"/>
              </a:spcBef>
            </a:pPr>
            <a:r>
              <a:rPr lang="en-US" sz="2400" dirty="0">
                <a:latin typeface="+mj-lt"/>
              </a:rPr>
              <a:t>Management Assumptions</a:t>
            </a:r>
          </a:p>
          <a:p>
            <a:pPr marL="0">
              <a:spcBef>
                <a:spcPts val="0"/>
              </a:spcBef>
            </a:pPr>
            <a:r>
              <a:rPr lang="en-US" sz="2400" dirty="0">
                <a:latin typeface="+mj-lt"/>
              </a:rPr>
              <a:t>Demand, Production &amp; Operations</a:t>
            </a:r>
          </a:p>
          <a:p>
            <a:pPr marL="0">
              <a:spcBef>
                <a:spcPts val="0"/>
              </a:spcBef>
            </a:pPr>
            <a:r>
              <a:rPr lang="en-US" sz="2400" dirty="0">
                <a:latin typeface="+mj-lt"/>
              </a:rPr>
              <a:t>Investment (CAPEX) Program</a:t>
            </a:r>
          </a:p>
          <a:p>
            <a:pPr marL="0">
              <a:spcBef>
                <a:spcPts val="0"/>
              </a:spcBef>
            </a:pPr>
            <a:r>
              <a:rPr lang="en-US" sz="2400" dirty="0">
                <a:latin typeface="+mj-lt"/>
              </a:rPr>
              <a:t>Financing Options</a:t>
            </a:r>
          </a:p>
          <a:p>
            <a:pPr marL="0">
              <a:spcBef>
                <a:spcPts val="0"/>
              </a:spcBef>
            </a:pPr>
            <a:r>
              <a:rPr lang="en-US" sz="2400" dirty="0">
                <a:latin typeface="+mj-lt"/>
              </a:rPr>
              <a:t>Output Statements</a:t>
            </a:r>
          </a:p>
          <a:p>
            <a:pPr marL="0">
              <a:spcBef>
                <a:spcPts val="0"/>
              </a:spcBef>
            </a:pPr>
            <a:r>
              <a:rPr lang="en-US" sz="2400" dirty="0">
                <a:latin typeface="+mj-lt"/>
              </a:rPr>
              <a:t>Movement of Accounts</a:t>
            </a:r>
          </a:p>
          <a:p>
            <a:pPr marL="0">
              <a:spcBef>
                <a:spcPts val="0"/>
              </a:spcBef>
            </a:pPr>
            <a:r>
              <a:rPr lang="en-US" sz="2400" dirty="0">
                <a:latin typeface="+mj-lt"/>
              </a:rPr>
              <a:t>Rate of Return Calculations</a:t>
            </a:r>
          </a:p>
          <a:p>
            <a:endParaRPr lang="en-US" sz="2400" dirty="0">
              <a:latin typeface="+mj-lt"/>
            </a:endParaRPr>
          </a:p>
        </p:txBody>
      </p:sp>
    </p:spTree>
    <p:extLst>
      <p:ext uri="{BB962C8B-B14F-4D97-AF65-F5344CB8AC3E}">
        <p14:creationId xmlns:p14="http://schemas.microsoft.com/office/powerpoint/2010/main" val="20366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85CA7F-347D-483C-9C72-ABCA9BFBBBBE}"/>
              </a:ext>
            </a:extLst>
          </p:cNvPr>
          <p:cNvPicPr>
            <a:picLocks noChangeAspect="1"/>
          </p:cNvPicPr>
          <p:nvPr/>
        </p:nvPicPr>
        <p:blipFill>
          <a:blip r:embed="rId2"/>
          <a:stretch>
            <a:fillRect/>
          </a:stretch>
        </p:blipFill>
        <p:spPr>
          <a:xfrm>
            <a:off x="7147344" y="342900"/>
            <a:ext cx="4816055" cy="6191250"/>
          </a:xfrm>
          <a:prstGeom prst="rect">
            <a:avLst/>
          </a:prstGeom>
        </p:spPr>
      </p:pic>
      <p:cxnSp>
        <p:nvCxnSpPr>
          <p:cNvPr id="15" name="Straight Connector 14">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23F0FDF8-9748-49AE-B623-77D44BEC7965}"/>
              </a:ext>
            </a:extLst>
          </p:cNvPr>
          <p:cNvSpPr>
            <a:spLocks noGrp="1"/>
          </p:cNvSpPr>
          <p:nvPr>
            <p:ph type="title"/>
          </p:nvPr>
        </p:nvSpPr>
        <p:spPr>
          <a:xfrm>
            <a:off x="1024129" y="585216"/>
            <a:ext cx="5062511" cy="1499616"/>
          </a:xfrm>
        </p:spPr>
        <p:txBody>
          <a:bodyPr>
            <a:normAutofit/>
          </a:bodyPr>
          <a:lstStyle/>
          <a:p>
            <a:r>
              <a:rPr lang="en-US" dirty="0">
                <a:solidFill>
                  <a:srgbClr val="FFFFFF"/>
                </a:solidFill>
              </a:rPr>
              <a:t>The Dashboard</a:t>
            </a:r>
          </a:p>
        </p:txBody>
      </p:sp>
      <p:sp>
        <p:nvSpPr>
          <p:cNvPr id="8" name="Content Placeholder 2">
            <a:extLst>
              <a:ext uri="{FF2B5EF4-FFF2-40B4-BE49-F238E27FC236}">
                <a16:creationId xmlns:a16="http://schemas.microsoft.com/office/drawing/2014/main" id="{23D617AC-3D71-49C5-BCD1-165E3E565215}"/>
              </a:ext>
            </a:extLst>
          </p:cNvPr>
          <p:cNvSpPr>
            <a:spLocks noGrp="1"/>
          </p:cNvSpPr>
          <p:nvPr>
            <p:ph idx="1"/>
          </p:nvPr>
        </p:nvSpPr>
        <p:spPr>
          <a:xfrm>
            <a:off x="1024129" y="2286000"/>
            <a:ext cx="5081232" cy="3931920"/>
          </a:xfrm>
        </p:spPr>
        <p:txBody>
          <a:bodyPr>
            <a:normAutofit/>
          </a:bodyPr>
          <a:lstStyle/>
          <a:p>
            <a:r>
              <a:rPr lang="en-US" sz="1800">
                <a:solidFill>
                  <a:srgbClr val="FFFFFF"/>
                </a:solidFill>
              </a:rPr>
              <a:t>Extremely useful schedule as it allows to view a summary of indicators and carry out simulations directly. </a:t>
            </a:r>
          </a:p>
          <a:p>
            <a:r>
              <a:rPr lang="en-US" sz="1800">
                <a:solidFill>
                  <a:srgbClr val="FFFFFF"/>
                </a:solidFill>
              </a:rPr>
              <a:t>Should include:</a:t>
            </a:r>
          </a:p>
          <a:p>
            <a:pPr marL="800100" lvl="1" indent="-342900">
              <a:buFont typeface="+mj-lt"/>
              <a:buAutoNum type="arabicPeriod"/>
            </a:pPr>
            <a:r>
              <a:rPr lang="en-US" sz="1800">
                <a:solidFill>
                  <a:srgbClr val="FFFFFF"/>
                </a:solidFill>
              </a:rPr>
              <a:t>Demographic data</a:t>
            </a:r>
          </a:p>
          <a:p>
            <a:pPr marL="800100" lvl="1" indent="-342900">
              <a:buFont typeface="+mj-lt"/>
              <a:buAutoNum type="arabicPeriod"/>
            </a:pPr>
            <a:r>
              <a:rPr lang="en-US" sz="1800">
                <a:solidFill>
                  <a:srgbClr val="FFFFFF"/>
                </a:solidFill>
              </a:rPr>
              <a:t>Average tariffs</a:t>
            </a:r>
          </a:p>
          <a:p>
            <a:pPr marL="800100" lvl="1" indent="-342900">
              <a:buFont typeface="+mj-lt"/>
              <a:buAutoNum type="arabicPeriod"/>
            </a:pPr>
            <a:r>
              <a:rPr lang="en-US" sz="1800">
                <a:solidFill>
                  <a:srgbClr val="FFFFFF"/>
                </a:solidFill>
              </a:rPr>
              <a:t>Key performance indicators</a:t>
            </a:r>
          </a:p>
          <a:p>
            <a:pPr marL="800100" lvl="1" indent="-342900">
              <a:buFont typeface="+mj-lt"/>
              <a:buAutoNum type="arabicPeriod"/>
            </a:pPr>
            <a:r>
              <a:rPr lang="en-US" sz="1800">
                <a:solidFill>
                  <a:srgbClr val="FFFFFF"/>
                </a:solidFill>
              </a:rPr>
              <a:t>Financing Options &amp; Results</a:t>
            </a:r>
          </a:p>
          <a:p>
            <a:pPr marL="800100" lvl="1" indent="-342900">
              <a:buFont typeface="+mj-lt"/>
              <a:buAutoNum type="arabicPeriod"/>
            </a:pPr>
            <a:r>
              <a:rPr lang="en-US" sz="1800">
                <a:solidFill>
                  <a:srgbClr val="FFFFFF"/>
                </a:solidFill>
              </a:rPr>
              <a:t>Cash flow Results</a:t>
            </a:r>
          </a:p>
          <a:p>
            <a:pPr marL="800100" lvl="1" indent="-342900">
              <a:buFont typeface="+mj-lt"/>
              <a:buAutoNum type="arabicPeriod"/>
            </a:pPr>
            <a:r>
              <a:rPr lang="en-US" sz="1800">
                <a:solidFill>
                  <a:srgbClr val="FFFFFF"/>
                </a:solidFill>
              </a:rPr>
              <a:t>Project probability indicators</a:t>
            </a:r>
          </a:p>
          <a:p>
            <a:pPr marL="800100" lvl="1" indent="-342900">
              <a:buFont typeface="+mj-lt"/>
              <a:buAutoNum type="arabicPeriod"/>
            </a:pPr>
            <a:r>
              <a:rPr lang="en-US" sz="1800">
                <a:solidFill>
                  <a:srgbClr val="FFFFFF"/>
                </a:solidFill>
              </a:rPr>
              <a:t>Projected key indicators</a:t>
            </a:r>
          </a:p>
          <a:p>
            <a:pPr marL="800100" lvl="1" indent="-342900">
              <a:buFont typeface="+mj-lt"/>
              <a:buAutoNum type="arabicPeriod"/>
            </a:pPr>
            <a:endParaRPr lang="en-US" sz="1800">
              <a:solidFill>
                <a:srgbClr val="FFFFFF"/>
              </a:solidFill>
            </a:endParaRPr>
          </a:p>
        </p:txBody>
      </p:sp>
    </p:spTree>
    <p:extLst>
      <p:ext uri="{BB962C8B-B14F-4D97-AF65-F5344CB8AC3E}">
        <p14:creationId xmlns:p14="http://schemas.microsoft.com/office/powerpoint/2010/main" val="85191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723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0484" name="Picture 1"/>
          <p:cNvPicPr>
            <a:picLocks noChangeAspect="1" noChangeArrowheads="1"/>
          </p:cNvPicPr>
          <p:nvPr/>
        </p:nvPicPr>
        <p:blipFill>
          <a:blip r:embed="rId2" cstate="print"/>
          <a:srcRect/>
          <a:stretch>
            <a:fillRect/>
          </a:stretch>
        </p:blipFill>
        <p:spPr bwMode="auto">
          <a:xfrm>
            <a:off x="6096000" y="731520"/>
            <a:ext cx="5459470" cy="5430129"/>
          </a:xfrm>
          <a:prstGeom prst="rect">
            <a:avLst/>
          </a:prstGeom>
          <a:noFill/>
        </p:spPr>
      </p:pic>
      <p:sp>
        <p:nvSpPr>
          <p:cNvPr id="2" name="Title 1"/>
          <p:cNvSpPr>
            <a:spLocks noGrp="1"/>
          </p:cNvSpPr>
          <p:nvPr>
            <p:ph type="title"/>
          </p:nvPr>
        </p:nvSpPr>
        <p:spPr>
          <a:xfrm>
            <a:off x="9078" y="0"/>
            <a:ext cx="5459470" cy="6858000"/>
          </a:xfrm>
          <a:solidFill>
            <a:schemeClr val="accent5">
              <a:lumMod val="75000"/>
            </a:schemeClr>
          </a:solidFill>
        </p:spPr>
        <p:txBody>
          <a:bodyPr vert="horz" lIns="91440" tIns="45720" rIns="91440" bIns="45720" rtlCol="0" anchor="ctr">
            <a:normAutofit/>
          </a:bodyPr>
          <a:lstStyle/>
          <a:p>
            <a:pPr algn="ctr">
              <a:defRPr/>
            </a:pPr>
            <a:r>
              <a:rPr lang="en-US" sz="4000" dirty="0">
                <a:solidFill>
                  <a:srgbClr val="FFFFFF"/>
                </a:solidFill>
              </a:rPr>
              <a:t>     Project Data Sheet</a:t>
            </a:r>
            <a:endParaRPr lang="en-US" sz="4000" kern="1200" dirty="0">
              <a:solidFill>
                <a:srgbClr val="FFFFFF"/>
              </a:solidFill>
              <a:latin typeface="+mj-lt"/>
              <a:ea typeface="+mj-ea"/>
              <a:cs typeface="+mj-cs"/>
            </a:endParaRPr>
          </a:p>
        </p:txBody>
      </p:sp>
      <p:cxnSp>
        <p:nvCxnSpPr>
          <p:cNvPr id="4" name="Straight Connector 3">
            <a:extLst>
              <a:ext uri="{FF2B5EF4-FFF2-40B4-BE49-F238E27FC236}">
                <a16:creationId xmlns:a16="http://schemas.microsoft.com/office/drawing/2014/main" id="{11983033-D58F-4E0A-A212-70B191906821}"/>
              </a:ext>
            </a:extLst>
          </p:cNvPr>
          <p:cNvCxnSpPr/>
          <p:nvPr/>
        </p:nvCxnSpPr>
        <p:spPr>
          <a:xfrm>
            <a:off x="689317" y="2897945"/>
            <a:ext cx="0" cy="1153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86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514" name="Rectangle 77">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25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15" name="Straight Connector 79">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1508" name="Picture 1"/>
          <p:cNvPicPr>
            <a:picLocks noChangeAspect="1" noChangeArrowheads="1"/>
          </p:cNvPicPr>
          <p:nvPr/>
        </p:nvPicPr>
        <p:blipFill>
          <a:blip r:embed="rId2" cstate="print"/>
          <a:srcRect/>
          <a:stretch>
            <a:fillRect/>
          </a:stretch>
        </p:blipFill>
        <p:spPr bwMode="auto">
          <a:xfrm>
            <a:off x="6096000" y="1378634"/>
            <a:ext cx="5459470" cy="4389120"/>
          </a:xfrm>
          <a:prstGeom prst="rect">
            <a:avLst/>
          </a:prstGeom>
          <a:noFill/>
          <a:ln>
            <a:solidFill>
              <a:srgbClr val="0070C0"/>
            </a:solidFill>
          </a:ln>
        </p:spPr>
      </p:pic>
      <p:sp>
        <p:nvSpPr>
          <p:cNvPr id="2" name="Rectangle 1">
            <a:extLst>
              <a:ext uri="{FF2B5EF4-FFF2-40B4-BE49-F238E27FC236}">
                <a16:creationId xmlns:a16="http://schemas.microsoft.com/office/drawing/2014/main" id="{923775D5-39FF-42BE-8B6C-FD4E7F5CB8C2}"/>
              </a:ext>
            </a:extLst>
          </p:cNvPr>
          <p:cNvSpPr/>
          <p:nvPr/>
        </p:nvSpPr>
        <p:spPr>
          <a:xfrm>
            <a:off x="-1" y="0"/>
            <a:ext cx="546854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646744" y="640080"/>
            <a:ext cx="4173905" cy="5577818"/>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5400" b="0" i="0" u="none" strike="noStrike" kern="1200" cap="none" spc="0" normalizeH="0" baseline="0" noProof="0" dirty="0">
                <a:ln>
                  <a:noFill/>
                </a:ln>
                <a:solidFill>
                  <a:srgbClr val="FFFFFF"/>
                </a:solidFill>
                <a:effectLst/>
                <a:uLnTx/>
                <a:uFillTx/>
                <a:latin typeface="+mj-lt"/>
                <a:ea typeface="+mj-ea"/>
                <a:cs typeface="+mj-cs"/>
              </a:rPr>
              <a:t>Opening Balance Sheet</a:t>
            </a:r>
          </a:p>
        </p:txBody>
      </p:sp>
      <p:cxnSp>
        <p:nvCxnSpPr>
          <p:cNvPr id="4" name="Straight Connector 3">
            <a:extLst>
              <a:ext uri="{FF2B5EF4-FFF2-40B4-BE49-F238E27FC236}">
                <a16:creationId xmlns:a16="http://schemas.microsoft.com/office/drawing/2014/main" id="{A8502620-26E8-41BC-A581-8509FB7EC6BA}"/>
              </a:ext>
            </a:extLst>
          </p:cNvPr>
          <p:cNvCxnSpPr/>
          <p:nvPr/>
        </p:nvCxnSpPr>
        <p:spPr>
          <a:xfrm>
            <a:off x="379828" y="2630658"/>
            <a:ext cx="0" cy="15615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34197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4299</TotalTime>
  <Words>660</Words>
  <Application>Microsoft Office PowerPoint</Application>
  <PresentationFormat>Widescreen</PresentationFormat>
  <Paragraphs>99</Paragraphs>
  <Slides>21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Helvetica</vt:lpstr>
      <vt:lpstr>Myriad Pro Semibold</vt:lpstr>
      <vt:lpstr>1_Office Theme</vt:lpstr>
      <vt:lpstr>Worksheet</vt:lpstr>
      <vt:lpstr>Introduction to Financial Modeling</vt:lpstr>
      <vt:lpstr>The Modeler’s Key Objective is to  Best Reproduce the Utilities Fund Flow System </vt:lpstr>
      <vt:lpstr>PowerPoint Presentation</vt:lpstr>
      <vt:lpstr>Key Components of a WSS Financial Model</vt:lpstr>
      <vt:lpstr>PowerPoint Presentation</vt:lpstr>
      <vt:lpstr>How I Organize Models</vt:lpstr>
      <vt:lpstr>The Dashboard</vt:lpstr>
      <vt:lpstr>     Project Data Sheet</vt:lpstr>
      <vt:lpstr>PowerPoint Presentation</vt:lpstr>
      <vt:lpstr>PowerPoint Presentation</vt:lpstr>
      <vt:lpstr>PowerPoint Presentation</vt:lpstr>
      <vt:lpstr>PowerPoint Presentation</vt:lpstr>
      <vt:lpstr>The Financial Statements </vt:lpstr>
      <vt:lpstr>PowerPoint Presentation</vt:lpstr>
      <vt:lpstr>PowerPoint Presentation</vt:lpstr>
      <vt:lpstr>PowerPoint Presentation</vt:lpstr>
      <vt:lpstr>Useful Tips &amp; Common Mistakes</vt:lpstr>
      <vt:lpstr>Useful Tips </vt:lpstr>
      <vt:lpstr>Color Coding Legend</vt:lpstr>
      <vt:lpstr>Common Mistakes</vt:lpstr>
      <vt:lpstr>Steps for Developing a Financial Projection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Aldo Baietti</dc:creator>
  <cp:lastModifiedBy>Luke Hart Gates</cp:lastModifiedBy>
  <cp:revision>1</cp:revision>
  <dcterms:created xsi:type="dcterms:W3CDTF">2018-06-21T17:14:07Z</dcterms:created>
  <dcterms:modified xsi:type="dcterms:W3CDTF">2018-09-25T20:13:08Z</dcterms:modified>
</cp:coreProperties>
</file>