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4"/>
    <p:sldMasterId id="2147485547" r:id="rId5"/>
    <p:sldMasterId id="2147485555" r:id="rId6"/>
  </p:sldMasterIdLst>
  <p:notesMasterIdLst>
    <p:notesMasterId r:id="rId20"/>
  </p:notesMasterIdLst>
  <p:handoutMasterIdLst>
    <p:handoutMasterId r:id="rId21"/>
  </p:handoutMasterIdLst>
  <p:sldIdLst>
    <p:sldId id="256" r:id="rId7"/>
    <p:sldId id="2429" r:id="rId8"/>
    <p:sldId id="1931" r:id="rId9"/>
    <p:sldId id="437" r:id="rId10"/>
    <p:sldId id="1932" r:id="rId11"/>
    <p:sldId id="1934" r:id="rId12"/>
    <p:sldId id="2452" r:id="rId13"/>
    <p:sldId id="2472" r:id="rId14"/>
    <p:sldId id="2473" r:id="rId15"/>
    <p:sldId id="2474" r:id="rId16"/>
    <p:sldId id="2475" r:id="rId17"/>
    <p:sldId id="2467" r:id="rId18"/>
    <p:sldId id="2440" r:id="rId19"/>
  </p:sldIdLst>
  <p:sldSz cx="12192000" cy="6858000"/>
  <p:notesSz cx="9144000" cy="6980238"/>
  <p:custDataLst>
    <p:tags r:id="rId22"/>
  </p:custDataLst>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20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zel Hankinson" initials="DH" lastIdx="1" clrIdx="0"/>
  <p:cmAuthor id="2" name="Dillan Patel" initials="DP" lastIdx="26" clrIdx="1"/>
  <p:cmAuthor id="3" name="Nicole Rosenthal" initials="NR" lastIdx="7" clrIdx="2"/>
  <p:cmAuthor id="4" name="Brendan Larkin-Connolly" initials="BL" lastIdx="4" clrIdx="3"/>
  <p:cmAuthor id="5" name="Keziah" initials="K" lastIdx="11" clrIdx="4"/>
  <p:cmAuthor id="6" name="Carolyn Warren" initials="" lastIdx="12" clrIdx="5"/>
  <p:cmAuthor id="7" name="Ani Balabanyan" initials="AB" lastIdx="11" clrIdx="6"/>
  <p:cmAuthor id="8" name="Carolyn Warren" initials="CW" lastIdx="45" clrIdx="7"/>
  <p:cmAuthor id="9" name="Carolyn Warren" initials="CW [2]" lastIdx="1" clrIdx="8"/>
  <p:cmAuthor id="10" name="Carolyn Warren" initials="CW [3]" lastIdx="1" clrIdx="9"/>
  <p:cmAuthor id="11" name="Carolyn Warren" initials="CW [4]" lastIdx="1" clrIdx="10"/>
  <p:cmAuthor id="12" name="Carolyn Warren" initials="CW [5]" lastIdx="1" clrIdx="11"/>
  <p:cmAuthor id="13" name="Carolyn Warren" initials="CW [6]" lastIdx="1" clrIdx="12"/>
  <p:cmAuthor id="14" name="Joern Huenteler" initials="JH" lastIdx="26" clrIdx="13"/>
  <p:cmAuthor id="15" name="joanne dixon" initials="jd" lastIdx="21" clrIdx="14"/>
  <p:cmAuthor id="16" name="Stephanie Gil" initials="SG" lastIdx="1" clrIdx="15">
    <p:extLst>
      <p:ext uri="{19B8F6BF-5375-455C-9EA6-DF929625EA0E}">
        <p15:presenceInfo xmlns:p15="http://schemas.microsoft.com/office/powerpoint/2012/main" userId="S-1-5-21-88094858-919529-1617787245-441538" providerId="AD"/>
      </p:ext>
    </p:extLst>
  </p:cmAuthor>
  <p:cmAuthor id="17" name="Neha Mukhi" initials="NM" lastIdx="11" clrIdx="16">
    <p:extLst>
      <p:ext uri="{19B8F6BF-5375-455C-9EA6-DF929625EA0E}">
        <p15:presenceInfo xmlns:p15="http://schemas.microsoft.com/office/powerpoint/2012/main" userId="S-1-5-21-88094858-919529-1617787245-445870" providerId="AD"/>
      </p:ext>
    </p:extLst>
  </p:cmAuthor>
  <p:cmAuthor id="18" name="Eskedar Gessesse" initials="EG" lastIdx="43" clrIdx="17">
    <p:extLst>
      <p:ext uri="{19B8F6BF-5375-455C-9EA6-DF929625EA0E}">
        <p15:presenceInfo xmlns:p15="http://schemas.microsoft.com/office/powerpoint/2012/main" userId="b714a6824e55ca7a" providerId="Windows Live"/>
      </p:ext>
    </p:extLst>
  </p:cmAuthor>
  <p:cmAuthor id="19" name="Megan Meyer" initials="MM" lastIdx="1" clrIdx="18">
    <p:extLst>
      <p:ext uri="{19B8F6BF-5375-455C-9EA6-DF929625EA0E}">
        <p15:presenceInfo xmlns:p15="http://schemas.microsoft.com/office/powerpoint/2012/main" userId="S::mmeyer1@worldbank.org::17755d10-c547-4cac-b935-183d3071c0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36E"/>
    <a:srgbClr val="FFFFFF"/>
    <a:srgbClr val="CEDCDD"/>
    <a:srgbClr val="79889A"/>
    <a:srgbClr val="CCD2D9"/>
    <a:srgbClr val="F2F2F2"/>
    <a:srgbClr val="D0E9EB"/>
    <a:srgbClr val="D0EBFC"/>
    <a:srgbClr val="B4C7E7"/>
    <a:srgbClr val="021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2"/>
      </p:cViewPr>
      <p:guideLst>
        <p:guide orient="horz" pos="120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963228" cy="349251"/>
          </a:xfrm>
          <a:prstGeom prst="rect">
            <a:avLst/>
          </a:prstGeom>
        </p:spPr>
        <p:txBody>
          <a:bodyPr vert="horz" lIns="89730" tIns="44865" rIns="89730" bIns="44865" rtlCol="0"/>
          <a:lstStyle>
            <a:lvl1pPr algn="l" eaLnBrk="1" hangingPunct="1">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5178703" y="1"/>
            <a:ext cx="3963228" cy="349251"/>
          </a:xfrm>
          <a:prstGeom prst="rect">
            <a:avLst/>
          </a:prstGeom>
        </p:spPr>
        <p:txBody>
          <a:bodyPr vert="horz" lIns="89730" tIns="44865" rIns="89730" bIns="44865" rtlCol="0"/>
          <a:lstStyle>
            <a:lvl1pPr algn="r" eaLnBrk="1" hangingPunct="1">
              <a:defRPr sz="1200">
                <a:latin typeface="Trebuchet MS" pitchFamily="34" charset="0"/>
                <a:ea typeface="+mn-ea"/>
                <a:cs typeface="Times New Roman" pitchFamily="18" charset="0"/>
              </a:defRPr>
            </a:lvl1pPr>
          </a:lstStyle>
          <a:p>
            <a:pPr>
              <a:defRPr/>
            </a:pPr>
            <a:fld id="{910A7D06-82DB-4FCD-A81F-5DAD71C491C8}" type="datetimeFigureOut">
              <a:rPr lang="en-US"/>
              <a:pPr>
                <a:defRPr/>
              </a:pPr>
              <a:t>10/24/2022</a:t>
            </a:fld>
            <a:endParaRPr lang="en-US"/>
          </a:p>
        </p:txBody>
      </p:sp>
      <p:sp>
        <p:nvSpPr>
          <p:cNvPr id="4" name="Footer Placeholder 3"/>
          <p:cNvSpPr>
            <a:spLocks noGrp="1"/>
          </p:cNvSpPr>
          <p:nvPr>
            <p:ph type="ftr" sz="quarter" idx="2"/>
          </p:nvPr>
        </p:nvSpPr>
        <p:spPr>
          <a:xfrm>
            <a:off x="2" y="6629797"/>
            <a:ext cx="3963228" cy="349251"/>
          </a:xfrm>
          <a:prstGeom prst="rect">
            <a:avLst/>
          </a:prstGeom>
        </p:spPr>
        <p:txBody>
          <a:bodyPr vert="horz" lIns="89730" tIns="44865" rIns="89730" bIns="44865" rtlCol="0" anchor="b"/>
          <a:lstStyle>
            <a:lvl1pPr algn="l" eaLnBrk="1" hangingPunct="1">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5178703" y="6629797"/>
            <a:ext cx="3963228" cy="349251"/>
          </a:xfrm>
          <a:prstGeom prst="rect">
            <a:avLst/>
          </a:prstGeom>
        </p:spPr>
        <p:txBody>
          <a:bodyPr vert="horz" wrap="square" lIns="89730" tIns="44865" rIns="89730" bIns="44865" numCol="1" anchor="b" anchorCtr="0" compatLnSpc="1">
            <a:prstTxWarp prst="textNoShape">
              <a:avLst/>
            </a:prstTxWarp>
          </a:bodyPr>
          <a:lstStyle>
            <a:lvl1pPr algn="r" eaLnBrk="1" hangingPunct="1">
              <a:defRPr sz="1200">
                <a:cs typeface="Times New Roman" panose="02020603050405020304" pitchFamily="18" charset="0"/>
              </a:defRPr>
            </a:lvl1pPr>
          </a:lstStyle>
          <a:p>
            <a:pPr>
              <a:defRPr/>
            </a:pPr>
            <a:fld id="{4828EA7A-0A1C-4FC1-B37B-07E7813772A4}" type="slidenum">
              <a:rPr lang="en-US" altLang="en-US"/>
              <a:pPr>
                <a:defRPr/>
              </a:pPr>
              <a:t>‹#›</a:t>
            </a:fld>
            <a:endParaRPr lang="en-US" altLang="en-US"/>
          </a:p>
        </p:txBody>
      </p:sp>
    </p:spTree>
    <p:extLst>
      <p:ext uri="{BB962C8B-B14F-4D97-AF65-F5344CB8AC3E}">
        <p14:creationId xmlns:p14="http://schemas.microsoft.com/office/powerpoint/2010/main" val="3318541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963228" cy="349251"/>
          </a:xfrm>
          <a:prstGeom prst="rect">
            <a:avLst/>
          </a:prstGeom>
        </p:spPr>
        <p:txBody>
          <a:bodyPr vert="horz" lIns="89730" tIns="44865" rIns="89730" bIns="44865" rtlCol="0"/>
          <a:lstStyle>
            <a:lvl1pPr algn="l" eaLnBrk="1" hangingPunct="1">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5178703" y="1"/>
            <a:ext cx="3963228" cy="349251"/>
          </a:xfrm>
          <a:prstGeom prst="rect">
            <a:avLst/>
          </a:prstGeom>
        </p:spPr>
        <p:txBody>
          <a:bodyPr vert="horz" lIns="89730" tIns="44865" rIns="89730" bIns="44865" rtlCol="0"/>
          <a:lstStyle>
            <a:lvl1pPr algn="r" eaLnBrk="1" hangingPunct="1">
              <a:defRPr sz="1200">
                <a:latin typeface="Trebuchet MS" pitchFamily="34" charset="0"/>
                <a:ea typeface="+mn-ea"/>
                <a:cs typeface="Times New Roman" pitchFamily="18" charset="0"/>
              </a:defRPr>
            </a:lvl1pPr>
          </a:lstStyle>
          <a:p>
            <a:pPr>
              <a:defRPr/>
            </a:pPr>
            <a:fld id="{AAA2D0EE-68DD-4C78-B572-752DF0EA78AB}" type="datetimeFigureOut">
              <a:rPr lang="en-US"/>
              <a:pPr>
                <a:defRPr/>
              </a:pPr>
              <a:t>10/24/2022</a:t>
            </a:fld>
            <a:endParaRPr lang="en-US"/>
          </a:p>
        </p:txBody>
      </p:sp>
      <p:sp>
        <p:nvSpPr>
          <p:cNvPr id="4" name="Slide Image Placeholder 3"/>
          <p:cNvSpPr>
            <a:spLocks noGrp="1" noRot="1" noChangeAspect="1"/>
          </p:cNvSpPr>
          <p:nvPr>
            <p:ph type="sldImg" idx="2"/>
          </p:nvPr>
        </p:nvSpPr>
        <p:spPr>
          <a:xfrm>
            <a:off x="2246313" y="523875"/>
            <a:ext cx="4651375" cy="2617788"/>
          </a:xfrm>
          <a:prstGeom prst="rect">
            <a:avLst/>
          </a:prstGeom>
          <a:noFill/>
          <a:ln w="12700">
            <a:solidFill>
              <a:prstClr val="black"/>
            </a:solidFill>
          </a:ln>
        </p:spPr>
        <p:txBody>
          <a:bodyPr vert="horz" lIns="89730" tIns="44865" rIns="89730" bIns="44865" rtlCol="0" anchor="ctr"/>
          <a:lstStyle/>
          <a:p>
            <a:pPr lvl="0"/>
            <a:endParaRPr lang="en-US" noProof="0"/>
          </a:p>
        </p:txBody>
      </p:sp>
      <p:sp>
        <p:nvSpPr>
          <p:cNvPr id="5" name="Notes Placeholder 4"/>
          <p:cNvSpPr>
            <a:spLocks noGrp="1"/>
          </p:cNvSpPr>
          <p:nvPr>
            <p:ph type="body" sz="quarter" idx="3"/>
          </p:nvPr>
        </p:nvSpPr>
        <p:spPr>
          <a:xfrm>
            <a:off x="915228" y="3316090"/>
            <a:ext cx="7313544" cy="3140869"/>
          </a:xfrm>
          <a:prstGeom prst="rect">
            <a:avLst/>
          </a:prstGeom>
        </p:spPr>
        <p:txBody>
          <a:bodyPr vert="horz" lIns="89730" tIns="44865" rIns="89730" bIns="448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6629797"/>
            <a:ext cx="3963228" cy="349251"/>
          </a:xfrm>
          <a:prstGeom prst="rect">
            <a:avLst/>
          </a:prstGeom>
        </p:spPr>
        <p:txBody>
          <a:bodyPr vert="horz" lIns="89730" tIns="44865" rIns="89730" bIns="44865" rtlCol="0" anchor="b"/>
          <a:lstStyle>
            <a:lvl1pPr algn="l" eaLnBrk="1" hangingPunct="1">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5178703" y="6629797"/>
            <a:ext cx="3963228" cy="349251"/>
          </a:xfrm>
          <a:prstGeom prst="rect">
            <a:avLst/>
          </a:prstGeom>
        </p:spPr>
        <p:txBody>
          <a:bodyPr vert="horz" wrap="square" lIns="89730" tIns="44865" rIns="89730" bIns="44865" numCol="1" anchor="b" anchorCtr="0" compatLnSpc="1">
            <a:prstTxWarp prst="textNoShape">
              <a:avLst/>
            </a:prstTxWarp>
          </a:bodyPr>
          <a:lstStyle>
            <a:lvl1pPr algn="r" eaLnBrk="1" hangingPunct="1">
              <a:defRPr sz="1200">
                <a:cs typeface="Times New Roman" panose="02020603050405020304" pitchFamily="18" charset="0"/>
              </a:defRPr>
            </a:lvl1pPr>
          </a:lstStyle>
          <a:p>
            <a:pPr>
              <a:defRPr/>
            </a:pPr>
            <a:fld id="{C51C6905-E6C0-42C6-A8F0-25105D537E20}" type="slidenum">
              <a:rPr lang="en-US" altLang="en-US"/>
              <a:pPr>
                <a:defRPr/>
              </a:pPr>
              <a:t>‹#›</a:t>
            </a:fld>
            <a:endParaRPr lang="en-US" altLang="en-US"/>
          </a:p>
        </p:txBody>
      </p:sp>
    </p:spTree>
    <p:extLst>
      <p:ext uri="{BB962C8B-B14F-4D97-AF65-F5344CB8AC3E}">
        <p14:creationId xmlns:p14="http://schemas.microsoft.com/office/powerpoint/2010/main" val="38166679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ldbank.org/en/projects-operations/products-and-services" TargetMode="External"/><Relationship Id="rId7" Type="http://schemas.openxmlformats.org/officeDocument/2006/relationships/hyperlink" Target="https://icsid.worldbank.org/en/pages/services/default.aspx"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miga.org/what-we-do" TargetMode="External"/><Relationship Id="rId5" Type="http://schemas.openxmlformats.org/officeDocument/2006/relationships/hyperlink" Target="https://www.ifc.org/wps/wcm/connect/CORP_EXT_Content/IFC_External_Corporate_Site/Solutions/Products+and+Services" TargetMode="External"/><Relationship Id="rId4" Type="http://schemas.openxmlformats.org/officeDocument/2006/relationships/hyperlink" Target="https://ida.worldbank.org/financing/ida-financ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523875"/>
            <a:ext cx="4651375" cy="26177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1C6905-E6C0-42C6-A8F0-25105D537E20}" type="slidenum">
              <a:rPr lang="en-US" altLang="en-US" smtClean="0"/>
              <a:pPr>
                <a:defRPr/>
              </a:pPr>
              <a:t>0</a:t>
            </a:fld>
            <a:endParaRPr lang="en-US" altLang="en-US"/>
          </a:p>
        </p:txBody>
      </p:sp>
    </p:spTree>
    <p:extLst>
      <p:ext uri="{BB962C8B-B14F-4D97-AF65-F5344CB8AC3E}">
        <p14:creationId xmlns:p14="http://schemas.microsoft.com/office/powerpoint/2010/main" val="377038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Average access and quality of service hide strong disparities and inequalities within countries, affecting economic opportunities for the poor</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The modern measure of access to electricity does not consider just the connection to the power grid but the access to quality energy services</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While 84% of the households in Honduras are connected to the power grid, 56% of them have more than 4 power interruptions per week of more than two hours, affecting the use of appliances, lighting and access to basic services.</a:t>
            </a:r>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10</a:t>
            </a:fld>
            <a:endParaRPr lang="en-US" altLang="en-US"/>
          </a:p>
        </p:txBody>
      </p:sp>
    </p:spTree>
    <p:extLst>
      <p:ext uri="{BB962C8B-B14F-4D97-AF65-F5344CB8AC3E}">
        <p14:creationId xmlns:p14="http://schemas.microsoft.com/office/powerpoint/2010/main" val="100895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latin typeface="+mn-lt"/>
              </a:rPr>
              <a:t>With the RE and EE facilities, the World Bank intends to respond to all these action items.</a:t>
            </a: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11</a:t>
            </a:fld>
            <a:endParaRPr lang="en-US" altLang="en-US"/>
          </a:p>
        </p:txBody>
      </p:sp>
    </p:spTree>
    <p:extLst>
      <p:ext uri="{BB962C8B-B14F-4D97-AF65-F5344CB8AC3E}">
        <p14:creationId xmlns:p14="http://schemas.microsoft.com/office/powerpoint/2010/main" val="176771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12</a:t>
            </a:fld>
            <a:endParaRPr lang="en-US" altLang="en-US"/>
          </a:p>
        </p:txBody>
      </p:sp>
    </p:spTree>
    <p:extLst>
      <p:ext uri="{BB962C8B-B14F-4D97-AF65-F5344CB8AC3E}">
        <p14:creationId xmlns:p14="http://schemas.microsoft.com/office/powerpoint/2010/main" val="296212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1</a:t>
            </a:fld>
            <a:endParaRPr lang="en-US" altLang="en-US"/>
          </a:p>
        </p:txBody>
      </p:sp>
    </p:spTree>
    <p:extLst>
      <p:ext uri="{BB962C8B-B14F-4D97-AF65-F5344CB8AC3E}">
        <p14:creationId xmlns:p14="http://schemas.microsoft.com/office/powerpoint/2010/main" val="66672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Open Sans" panose="020B0606030504020204" pitchFamily="34" charset="0"/>
              </a:rPr>
              <a:t>Since 1947, the World Bank has funded over 12,000 development projects, via traditional loans, interest-free credits, and grants.</a:t>
            </a:r>
          </a:p>
          <a:p>
            <a:pPr algn="l">
              <a:buFont typeface="Arial" panose="020B0604020202020204" pitchFamily="34" charset="0"/>
              <a:buChar char="•"/>
            </a:pPr>
            <a:r>
              <a:rPr lang="en-US" b="0" i="0" u="none" strike="noStrike">
                <a:solidFill>
                  <a:srgbClr val="0071BC"/>
                </a:solidFill>
                <a:effectLst/>
                <a:latin typeface="Open Sans" panose="020B0606030504020204" pitchFamily="34" charset="0"/>
                <a:hlinkClick r:id="rId3"/>
              </a:rPr>
              <a:t>IBRD provides financial development and policy financing</a:t>
            </a:r>
            <a:endParaRPr lang="en-US" b="0" i="0">
              <a:effectLst/>
              <a:latin typeface="Open Sans" panose="020B0606030504020204" pitchFamily="34" charset="0"/>
            </a:endParaRPr>
          </a:p>
          <a:p>
            <a:pPr algn="l">
              <a:buFont typeface="Arial" panose="020B0604020202020204" pitchFamily="34" charset="0"/>
              <a:buChar char="•"/>
            </a:pPr>
            <a:r>
              <a:rPr lang="en-US" b="0" i="0" u="none" strike="noStrike">
                <a:solidFill>
                  <a:srgbClr val="0071BC"/>
                </a:solidFill>
                <a:effectLst/>
                <a:latin typeface="Open Sans" panose="020B0606030504020204" pitchFamily="34" charset="0"/>
                <a:hlinkClick r:id="rId4"/>
              </a:rPr>
              <a:t>IDA provides zero-to low-interest loans and grants</a:t>
            </a:r>
            <a:endParaRPr lang="en-US" b="0" i="0">
              <a:effectLst/>
              <a:latin typeface="Open Sans" panose="020B0606030504020204" pitchFamily="34" charset="0"/>
            </a:endParaRPr>
          </a:p>
          <a:p>
            <a:pPr algn="l">
              <a:buFont typeface="Arial" panose="020B0604020202020204" pitchFamily="34" charset="0"/>
              <a:buChar char="•"/>
            </a:pPr>
            <a:r>
              <a:rPr lang="en-US" b="0" i="0" u="none" strike="noStrike">
                <a:solidFill>
                  <a:srgbClr val="0071BC"/>
                </a:solidFill>
                <a:effectLst/>
                <a:latin typeface="Open Sans" panose="020B0606030504020204" pitchFamily="34" charset="0"/>
                <a:hlinkClick r:id="rId5"/>
              </a:rPr>
              <a:t>IFC mobilizes private sector investment and provides advice</a:t>
            </a:r>
            <a:endParaRPr lang="en-US" b="0" i="0">
              <a:effectLst/>
              <a:latin typeface="Open Sans" panose="020B0606030504020204" pitchFamily="34" charset="0"/>
            </a:endParaRPr>
          </a:p>
          <a:p>
            <a:pPr algn="l">
              <a:buFont typeface="Arial" panose="020B0604020202020204" pitchFamily="34" charset="0"/>
              <a:buChar char="•"/>
            </a:pPr>
            <a:r>
              <a:rPr lang="en-US" b="0" i="0" u="none" strike="noStrike">
                <a:solidFill>
                  <a:srgbClr val="0071BC"/>
                </a:solidFill>
                <a:effectLst/>
                <a:latin typeface="Open Sans" panose="020B0606030504020204" pitchFamily="34" charset="0"/>
                <a:hlinkClick r:id="rId6"/>
              </a:rPr>
              <a:t>MIGA provides political risk insurance (guarantees)</a:t>
            </a:r>
            <a:endParaRPr lang="en-US" b="0" i="0">
              <a:effectLst/>
              <a:latin typeface="Open Sans" panose="020B0606030504020204" pitchFamily="34" charset="0"/>
            </a:endParaRPr>
          </a:p>
          <a:p>
            <a:pPr algn="l">
              <a:buFont typeface="Arial" panose="020B0604020202020204" pitchFamily="34" charset="0"/>
              <a:buChar char="•"/>
            </a:pPr>
            <a:r>
              <a:rPr lang="en-US" b="0" i="0" u="none" strike="noStrike">
                <a:solidFill>
                  <a:srgbClr val="0071BC"/>
                </a:solidFill>
                <a:effectLst/>
                <a:latin typeface="Open Sans" panose="020B0606030504020204" pitchFamily="34" charset="0"/>
                <a:hlinkClick r:id="rId7"/>
              </a:rPr>
              <a:t>ICSID settles investment disputes</a:t>
            </a:r>
            <a:endParaRPr lang="en-US" b="0" i="0">
              <a:effectLst/>
              <a:latin typeface="Open Sans" panose="020B0606030504020204" pitchFamily="34" charset="0"/>
            </a:endParaRPr>
          </a:p>
          <a:p>
            <a:endParaRPr lang="en-US"/>
          </a:p>
          <a:p>
            <a:r>
              <a:rPr lang="en-US" b="0" i="0">
                <a:effectLst/>
                <a:latin typeface="Open Sans" panose="020B0606030504020204" pitchFamily="34" charset="0"/>
              </a:rPr>
              <a:t>more than 12,000 development projects, since 1947.</a:t>
            </a:r>
          </a:p>
          <a:p>
            <a:endParaRPr lang="en-US" b="0" i="0">
              <a:effectLst/>
              <a:latin typeface="Open Sans" panose="020B0606030504020204" pitchFamily="34" charset="0"/>
            </a:endParaRPr>
          </a:p>
          <a:p>
            <a:r>
              <a:rPr lang="en-US" b="0" i="0">
                <a:effectLst/>
                <a:latin typeface="Open Sans" panose="020B0606030504020204" pitchFamily="34" charset="0"/>
              </a:rPr>
              <a:t>First WB loan: France Reconstruction Project, 250m$, 9 May 1947</a:t>
            </a:r>
          </a:p>
          <a:p>
            <a:r>
              <a:rPr lang="en-US" b="0" i="0">
                <a:solidFill>
                  <a:srgbClr val="333333"/>
                </a:solidFill>
                <a:effectLst/>
                <a:latin typeface="Open Sans" panose="020B0606030504020204" pitchFamily="34" charset="0"/>
              </a:rPr>
              <a:t>The Loan Administration Project for France will assist in the reconstruction of its war torn economy, as well as finance the import of specific goods and equipment necessary to its economic rehabilitation. A portion of the proceeds; will be devoted to the modernization of the steel industry, and to improve the transportation system by the purchase of locomotives, freight cars, cargo ships, canal barges, and commercial airplanes, and France will be free to purchase in the international markets at prices that are most advantageous. Because of its size and productive capacity, the economic future of France is pivotal in Western Europe. The economic rehabilitation of France through its industrial reconstruction and expansion in trade will help the economic recovery of surrounding countries, and it will indirectly benefit industrial integration in Europe that is essential if maximum production and rising living standards are to be achieved on that Continent.</a:t>
            </a:r>
            <a:endParaRPr lang="en-US"/>
          </a:p>
        </p:txBody>
      </p:sp>
      <p:sp>
        <p:nvSpPr>
          <p:cNvPr id="4" name="Slide Number Placeholder 3"/>
          <p:cNvSpPr>
            <a:spLocks noGrp="1"/>
          </p:cNvSpPr>
          <p:nvPr>
            <p:ph type="sldNum" sz="quarter" idx="10"/>
          </p:nvPr>
        </p:nvSpPr>
        <p:spPr/>
        <p:txBody>
          <a:bodyPr/>
          <a:lstStyle/>
          <a:p>
            <a:fld id="{E6CBD516-E56E-4016-A48C-7A42982C49FC}" type="slidenum">
              <a:rPr lang="en-US" altLang="en-US" smtClean="0"/>
              <a:pPr/>
              <a:t>2</a:t>
            </a:fld>
            <a:endParaRPr lang="en-US" altLang="en-US"/>
          </a:p>
        </p:txBody>
      </p:sp>
    </p:spTree>
    <p:extLst>
      <p:ext uri="{BB962C8B-B14F-4D97-AF65-F5344CB8AC3E}">
        <p14:creationId xmlns:p14="http://schemas.microsoft.com/office/powerpoint/2010/main" val="268279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CBD516-E56E-4016-A48C-7A42982C49FC}" type="slidenum">
              <a:rPr lang="en-US" altLang="en-US" smtClean="0"/>
              <a:pPr/>
              <a:t>3</a:t>
            </a:fld>
            <a:endParaRPr lang="en-US" altLang="en-US"/>
          </a:p>
        </p:txBody>
      </p:sp>
    </p:spTree>
    <p:extLst>
      <p:ext uri="{BB962C8B-B14F-4D97-AF65-F5344CB8AC3E}">
        <p14:creationId xmlns:p14="http://schemas.microsoft.com/office/powerpoint/2010/main" val="52513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cap="none">
                <a:solidFill>
                  <a:srgbClr val="002060"/>
                </a:solidFill>
                <a:latin typeface="+mn-lt"/>
              </a:rPr>
              <a:t>The 2021-2025 Action Plan is:</a:t>
            </a:r>
          </a:p>
          <a:p>
            <a:endParaRPr lang="en-US" b="1">
              <a:solidFill>
                <a:srgbClr val="002060"/>
              </a:solidFill>
            </a:endParaRPr>
          </a:p>
          <a:p>
            <a:pPr marL="285750" indent="-285750">
              <a:buFont typeface="Arial" panose="020B0604020202020204" pitchFamily="34" charset="0"/>
              <a:buChar char="•"/>
            </a:pPr>
            <a:r>
              <a:rPr lang="en-US" b="1">
                <a:solidFill>
                  <a:srgbClr val="002060"/>
                </a:solidFill>
              </a:rPr>
              <a:t>A Covid-19 Recovery plan </a:t>
            </a:r>
            <a:r>
              <a:rPr lang="en-US">
                <a:solidFill>
                  <a:srgbClr val="002060"/>
                </a:solidFill>
              </a:rPr>
              <a:t>to match the urgency of the climate and Covid-19 crises;</a:t>
            </a:r>
          </a:p>
          <a:p>
            <a:pPr marL="285750" indent="-285750">
              <a:buFont typeface="Arial" panose="020B0604020202020204" pitchFamily="34" charset="0"/>
              <a:buChar char="•"/>
            </a:pPr>
            <a:endParaRPr lang="en-US" b="1">
              <a:solidFill>
                <a:srgbClr val="002060"/>
              </a:solidFill>
            </a:endParaRPr>
          </a:p>
          <a:p>
            <a:pPr marL="285750" indent="-285750">
              <a:buFont typeface="Arial" panose="020B0604020202020204" pitchFamily="34" charset="0"/>
              <a:buChar char="•"/>
            </a:pPr>
            <a:r>
              <a:rPr lang="en-US" b="1">
                <a:solidFill>
                  <a:srgbClr val="002060"/>
                </a:solidFill>
              </a:rPr>
              <a:t>A green, resilient and inclusive development plan </a:t>
            </a:r>
            <a:r>
              <a:rPr lang="en-US">
                <a:solidFill>
                  <a:srgbClr val="002060"/>
                </a:solidFill>
              </a:rPr>
              <a:t>to tackle poverty, inequality and climate change simultaneously.</a:t>
            </a:r>
            <a:endParaRPr lang="en-US"/>
          </a:p>
          <a:p>
            <a:endParaRPr lang="en-US"/>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5</a:t>
            </a:fld>
            <a:endParaRPr lang="en-US" altLang="en-US"/>
          </a:p>
        </p:txBody>
      </p:sp>
    </p:spTree>
    <p:extLst>
      <p:ext uri="{BB962C8B-B14F-4D97-AF65-F5344CB8AC3E}">
        <p14:creationId xmlns:p14="http://schemas.microsoft.com/office/powerpoint/2010/main" val="323536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Average access and quality of service hide strong disparities and inequalities within countries, affecting economic opportunities for the poor</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The modern measure of access to electricity does not consider just the connection to the power grid but the access to quality energy services</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While 84% of the households in Honduras are connected to the power grid, 56% of them have more than 4 power interruptions per week of more than two hours, affecting the use of appliances, lighting and access to basic services.</a:t>
            </a:r>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6</a:t>
            </a:fld>
            <a:endParaRPr lang="en-US" altLang="en-US"/>
          </a:p>
        </p:txBody>
      </p:sp>
    </p:spTree>
    <p:extLst>
      <p:ext uri="{BB962C8B-B14F-4D97-AF65-F5344CB8AC3E}">
        <p14:creationId xmlns:p14="http://schemas.microsoft.com/office/powerpoint/2010/main" val="154513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Average access and quality of service hide strong disparities and inequalities within countries, affecting economic opportunities for the poor</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The modern measure of access to electricity does not consider just the connection to the power grid but the access to quality energy services</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While 84% of the households in Honduras are connected to the power grid, 56% of them have more than 4 power interruptions per week of more than two hours, affecting the use of appliances, lighting and access to basic services.</a:t>
            </a:r>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7</a:t>
            </a:fld>
            <a:endParaRPr lang="en-US" altLang="en-US"/>
          </a:p>
        </p:txBody>
      </p:sp>
    </p:spTree>
    <p:extLst>
      <p:ext uri="{BB962C8B-B14F-4D97-AF65-F5344CB8AC3E}">
        <p14:creationId xmlns:p14="http://schemas.microsoft.com/office/powerpoint/2010/main" val="274027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Average access and quality of service hide strong disparities and inequalities within countries, affecting economic opportunities for the poor</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The modern measure of access to electricity does not consider just the connection to the power grid but the access to quality energy services</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While 84% of the households in Honduras are connected to the power grid, 56% of them have more than 4 power interruptions per week of more than two hours, affecting the use of appliances, lighting and access to basic services.</a:t>
            </a:r>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8</a:t>
            </a:fld>
            <a:endParaRPr lang="en-US" altLang="en-US"/>
          </a:p>
        </p:txBody>
      </p:sp>
    </p:spTree>
    <p:extLst>
      <p:ext uri="{BB962C8B-B14F-4D97-AF65-F5344CB8AC3E}">
        <p14:creationId xmlns:p14="http://schemas.microsoft.com/office/powerpoint/2010/main" val="328193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Average access and quality of service hide strong disparities and inequalities within countries, affecting economic opportunities for the poor</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The modern measure of access to electricity does not consider just the connection to the power grid but the access to quality energy services</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While 84% of the households in Honduras are connected to the power grid, 56% of them have more than 4 power interruptions per week of more than two hours, affecting the use of appliances, lighting and access to basic services.</a:t>
            </a:r>
            <a:endParaRPr lang="en-US" sz="1200" b="0">
              <a:latin typeface="+mn-lt"/>
            </a:endParaRPr>
          </a:p>
        </p:txBody>
      </p:sp>
      <p:sp>
        <p:nvSpPr>
          <p:cNvPr id="4" name="Slide Number Placeholder 3"/>
          <p:cNvSpPr>
            <a:spLocks noGrp="1"/>
          </p:cNvSpPr>
          <p:nvPr>
            <p:ph type="sldNum" sz="quarter" idx="5"/>
          </p:nvPr>
        </p:nvSpPr>
        <p:spPr/>
        <p:txBody>
          <a:bodyPr/>
          <a:lstStyle/>
          <a:p>
            <a:pPr>
              <a:defRPr/>
            </a:pPr>
            <a:fld id="{C51C6905-E6C0-42C6-A8F0-25105D537E20}" type="slidenum">
              <a:rPr lang="en-US" altLang="en-US" smtClean="0"/>
              <a:pPr>
                <a:defRPr/>
              </a:pPr>
              <a:t>9</a:t>
            </a:fld>
            <a:endParaRPr lang="en-US" altLang="en-US"/>
          </a:p>
        </p:txBody>
      </p:sp>
    </p:spTree>
    <p:extLst>
      <p:ext uri="{BB962C8B-B14F-4D97-AF65-F5344CB8AC3E}">
        <p14:creationId xmlns:p14="http://schemas.microsoft.com/office/powerpoint/2010/main" val="4046572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79196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 name="think-cell Slide" r:id="rId4" imgW="592" imgH="588" progId="TCLayout.ActiveDocument.1">
                  <p:embed/>
                </p:oleObj>
              </mc:Choice>
              <mc:Fallback>
                <p:oleObj name="think-cell Slide" r:id="rId4" imgW="592" imgH="588"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7" name="Picture Placeholder 4"/>
          <p:cNvSpPr>
            <a:spLocks noGrp="1"/>
          </p:cNvSpPr>
          <p:nvPr>
            <p:ph type="pic" sz="quarter" idx="19"/>
          </p:nvPr>
        </p:nvSpPr>
        <p:spPr>
          <a:xfrm>
            <a:off x="5284397" y="4684291"/>
            <a:ext cx="2481460" cy="1695483"/>
          </a:xfrm>
          <a:prstGeom prst="rect">
            <a:avLst/>
          </a:prstGeo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0"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14"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5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64"/>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6"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7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004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userDrawn="1"/>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861340" y="1189790"/>
            <a:ext cx="938596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7"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7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774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0"/>
            <a:ext cx="12192000" cy="6857999"/>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0" name="Title 329"/>
          <p:cNvSpPr>
            <a:spLocks noGrp="1"/>
          </p:cNvSpPr>
          <p:nvPr>
            <p:ph type="title"/>
          </p:nvPr>
        </p:nvSpPr>
        <p:spPr>
          <a:xfrm>
            <a:off x="1861340" y="1189790"/>
            <a:ext cx="938596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854448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4" imgW="592" imgH="588" progId="TCLayout.ActiveDocument.1">
                  <p:embed/>
                </p:oleObj>
              </mc:Choice>
              <mc:Fallback>
                <p:oleObj name="think-cell Slide" r:id="rId4" imgW="592" imgH="588"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7" name="Picture Placeholder 4"/>
          <p:cNvSpPr>
            <a:spLocks noGrp="1"/>
          </p:cNvSpPr>
          <p:nvPr>
            <p:ph type="pic" sz="quarter" idx="19"/>
          </p:nvPr>
        </p:nvSpPr>
        <p:spPr>
          <a:xfrm>
            <a:off x="5284397" y="4684291"/>
            <a:ext cx="2481460" cy="1695483"/>
          </a:xfrm>
          <a:prstGeom prst="rect">
            <a:avLst/>
          </a:prstGeo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0"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14"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654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2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a:prstGeom prst="rect">
            <a:avLst/>
          </a:prstGeom>
        </p:spPr>
        <p:txBody>
          <a:bodyPr anchor="ctr">
            <a:normAutofit/>
          </a:bodyPr>
          <a:lstStyle>
            <a:lvl1pPr>
              <a:defRPr sz="2000" b="0" i="0" cap="none" baseline="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a:prstGeom prst="rect">
            <a:avLst/>
          </a:prstGeo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pic>
        <p:nvPicPr>
          <p:cNvPr id="8" name="Picture 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00458" y="6384926"/>
            <a:ext cx="1923243"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3"/>
          </p:nvPr>
        </p:nvSpPr>
        <p:spPr>
          <a:xfrm>
            <a:off x="988484" y="6361114"/>
            <a:ext cx="5348816" cy="365125"/>
          </a:xfrm>
          <a:prstGeom prst="rect">
            <a:avLst/>
          </a:prstGeom>
        </p:spPr>
        <p:txBody>
          <a:bodyPr anchor="ctr"/>
          <a:lstStyle>
            <a:lvl1pPr>
              <a:defRPr sz="1100"/>
            </a:lvl1pPr>
          </a:lstStyle>
          <a:p>
            <a:pPr>
              <a:defRPr/>
            </a:pPr>
            <a:r>
              <a:rPr lang="en-US">
                <a:ea typeface="ＭＳ Ｐゴシック" charset="0"/>
              </a:rPr>
              <a:t>WB AFR Energy Strategy</a:t>
            </a:r>
            <a:endParaRPr lang="en-US" altLang="en-US"/>
          </a:p>
        </p:txBody>
      </p:sp>
      <p:sp>
        <p:nvSpPr>
          <p:cNvPr id="11" name="Slide Number Placeholder 7"/>
          <p:cNvSpPr>
            <a:spLocks noGrp="1"/>
          </p:cNvSpPr>
          <p:nvPr>
            <p:ph type="sldNum" sz="quarter" idx="4"/>
          </p:nvPr>
        </p:nvSpPr>
        <p:spPr>
          <a:xfrm>
            <a:off x="250092" y="6361114"/>
            <a:ext cx="653725" cy="365125"/>
          </a:xfrm>
          <a:prstGeom prst="rect">
            <a:avLst/>
          </a:prstGeom>
        </p:spPr>
        <p:txBody>
          <a:bodyPr anchor="ctr"/>
          <a:lstStyle>
            <a:lvl1pPr>
              <a:defRPr sz="1100"/>
            </a:lvl1pPr>
          </a:lstStyle>
          <a:p>
            <a:pPr>
              <a:defRPr/>
            </a:pPr>
            <a:fld id="{DA0AC529-C78C-439A-BF5C-C2383F3B7535}" type="slidenum">
              <a:rPr lang="en-US" altLang="en-US" smtClean="0"/>
              <a:pPr>
                <a:defRPr/>
              </a:pPr>
              <a:t>‹#›</a:t>
            </a:fld>
            <a:endParaRPr lang="en-US" altLang="en-US"/>
          </a:p>
        </p:txBody>
      </p:sp>
      <p:pic>
        <p:nvPicPr>
          <p:cNvPr id="9"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900458" y="6356239"/>
            <a:ext cx="1952876" cy="382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48849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64"/>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6"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7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375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userDrawn="1"/>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861340" y="1189790"/>
            <a:ext cx="938596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7"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7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280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0"/>
            <a:ext cx="12192000" cy="6857999"/>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0" name="Title 329"/>
          <p:cNvSpPr>
            <a:spLocks noGrp="1"/>
          </p:cNvSpPr>
          <p:nvPr>
            <p:ph type="title"/>
          </p:nvPr>
        </p:nvSpPr>
        <p:spPr>
          <a:xfrm>
            <a:off x="1861340" y="1189790"/>
            <a:ext cx="938596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424493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202" y="365127"/>
            <a:ext cx="9626599" cy="1325563"/>
          </a:xfrm>
          <a:prstGeom prst="rect">
            <a:avLst/>
          </a:prstGeom>
        </p:spPr>
        <p:txBody>
          <a:bodyPr anchor="t" anchorCtr="0">
            <a:normAutofit/>
          </a:bodyPr>
          <a:lstStyle>
            <a:lvl1pPr>
              <a:defRPr sz="2700" b="1"/>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E36CE39-173F-41AA-BAF6-3FFACA61A0AA}" type="slidenum">
              <a:rPr lang="en-US" smtClean="0"/>
              <a:t>‹#›</a:t>
            </a:fld>
            <a:endParaRPr lang="en-US"/>
          </a:p>
        </p:txBody>
      </p:sp>
    </p:spTree>
    <p:extLst>
      <p:ext uri="{BB962C8B-B14F-4D97-AF65-F5344CB8AC3E}">
        <p14:creationId xmlns:p14="http://schemas.microsoft.com/office/powerpoint/2010/main" val="320496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796103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a:prstGeom prst="rect">
            <a:avLst/>
          </a:prstGeom>
        </p:spPr>
        <p:txBody>
          <a:bodyPr anchor="ctr">
            <a:normAutofit/>
          </a:bodyPr>
          <a:lstStyle>
            <a:lvl1pPr>
              <a:defRPr sz="2000" b="0" i="0" cap="none" baseline="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a:prstGeom prst="rect">
            <a:avLst/>
          </a:prstGeo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pic>
        <p:nvPicPr>
          <p:cNvPr id="8" name="Picture 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00458" y="6384926"/>
            <a:ext cx="1923243"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3"/>
          </p:nvPr>
        </p:nvSpPr>
        <p:spPr>
          <a:xfrm>
            <a:off x="988484" y="6361114"/>
            <a:ext cx="5348816" cy="365125"/>
          </a:xfrm>
          <a:prstGeom prst="rect">
            <a:avLst/>
          </a:prstGeom>
        </p:spPr>
        <p:txBody>
          <a:bodyPr anchor="ctr"/>
          <a:lstStyle>
            <a:lvl1pPr>
              <a:defRPr sz="1100"/>
            </a:lvl1pPr>
          </a:lstStyle>
          <a:p>
            <a:pPr>
              <a:defRPr/>
            </a:pPr>
            <a:r>
              <a:rPr lang="en-US">
                <a:ea typeface="ＭＳ Ｐゴシック" charset="0"/>
              </a:rPr>
              <a:t>DISCUSSION DRAFT</a:t>
            </a:r>
            <a:endParaRPr lang="en-US" altLang="en-US"/>
          </a:p>
        </p:txBody>
      </p:sp>
      <p:sp>
        <p:nvSpPr>
          <p:cNvPr id="11" name="Slide Number Placeholder 7"/>
          <p:cNvSpPr>
            <a:spLocks noGrp="1"/>
          </p:cNvSpPr>
          <p:nvPr>
            <p:ph type="sldNum" sz="quarter" idx="4"/>
          </p:nvPr>
        </p:nvSpPr>
        <p:spPr>
          <a:xfrm>
            <a:off x="250092" y="6361114"/>
            <a:ext cx="653725" cy="365125"/>
          </a:xfrm>
          <a:prstGeom prst="rect">
            <a:avLst/>
          </a:prstGeom>
        </p:spPr>
        <p:txBody>
          <a:bodyPr anchor="ctr"/>
          <a:lstStyle>
            <a:lvl1pPr>
              <a:defRPr sz="1100"/>
            </a:lvl1pPr>
          </a:lstStyle>
          <a:p>
            <a:pPr>
              <a:defRPr/>
            </a:pPr>
            <a:fld id="{DA0AC529-C78C-439A-BF5C-C2383F3B7535}" type="slidenum">
              <a:rPr lang="en-US" altLang="en-US" smtClean="0"/>
              <a:pPr>
                <a:defRPr/>
              </a:pPr>
              <a:t>‹#›</a:t>
            </a:fld>
            <a:endParaRPr lang="en-US" altLang="en-US"/>
          </a:p>
        </p:txBody>
      </p:sp>
      <p:pic>
        <p:nvPicPr>
          <p:cNvPr id="9"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900458" y="6356239"/>
            <a:ext cx="1952876" cy="382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489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64"/>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6"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7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324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userDrawn="1"/>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861340" y="1189790"/>
            <a:ext cx="938596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7"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7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328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rk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0"/>
            <a:ext cx="12192000" cy="6857999"/>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0"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1"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4"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5"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6"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7"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8"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19"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0"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1"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2"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3"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4"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5"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6"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7"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8"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29"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0"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1"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2"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4"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5"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6"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7"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8"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39"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0"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1"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2"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3"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4"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5"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6"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7"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8"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49"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0"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1"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3"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4"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5"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6"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7"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p>
        </p:txBody>
      </p:sp>
      <p:sp>
        <p:nvSpPr>
          <p:cNvPr id="58"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30" name="Title 329"/>
          <p:cNvSpPr>
            <a:spLocks noGrp="1"/>
          </p:cNvSpPr>
          <p:nvPr>
            <p:ph type="title"/>
          </p:nvPr>
        </p:nvSpPr>
        <p:spPr>
          <a:xfrm>
            <a:off x="1861340" y="1189790"/>
            <a:ext cx="938596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6" y="3000005"/>
            <a:ext cx="9369065" cy="1211048"/>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92917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3"/>
          <p:cNvSpPr/>
          <p:nvPr userDrawn="1"/>
        </p:nvSpPr>
        <p:spPr>
          <a:xfrm>
            <a:off x="3" y="0"/>
            <a:ext cx="5716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220" tIns="20109" rIns="40220" bIns="20109" anchor="ctr"/>
          <a:lstStyle/>
          <a:p>
            <a:pPr algn="ctr"/>
            <a:endParaRPr lang="en-US" sz="1600">
              <a:solidFill>
                <a:srgbClr val="FFFFFF"/>
              </a:solidFill>
              <a:latin typeface="Lato Light" charset="0"/>
              <a:ea typeface="ＭＳ Ｐゴシック" charset="0"/>
            </a:endParaRPr>
          </a:p>
        </p:txBody>
      </p:sp>
      <p:sp>
        <p:nvSpPr>
          <p:cNvPr id="6" name="Oval 5"/>
          <p:cNvSpPr/>
          <p:nvPr userDrawn="1"/>
        </p:nvSpPr>
        <p:spPr>
          <a:xfrm rot="16200000">
            <a:off x="156863" y="6412408"/>
            <a:ext cx="260350" cy="2620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0220" tIns="20109" rIns="40220" bIns="20109" anchor="ctr"/>
          <a:lstStyle/>
          <a:p>
            <a:pPr algn="ctr" eaLnBrk="1" hangingPunct="1"/>
            <a:endParaRPr lang="en-US" sz="1600">
              <a:solidFill>
                <a:srgbClr val="FFFFFF"/>
              </a:solidFill>
              <a:latin typeface="Lato Light" charset="0"/>
              <a:ea typeface="ＭＳ Ｐゴシック" charset="0"/>
            </a:endParaRPr>
          </a:p>
        </p:txBody>
      </p:sp>
      <p:sp>
        <p:nvSpPr>
          <p:cNvPr id="7" name="TextBox 9"/>
          <p:cNvSpPr txBox="1">
            <a:spLocks noChangeArrowheads="1"/>
          </p:cNvSpPr>
          <p:nvPr userDrawn="1"/>
        </p:nvSpPr>
        <p:spPr bwMode="auto">
          <a:xfrm>
            <a:off x="145822" y="6413238"/>
            <a:ext cx="345155" cy="219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421" tIns="40212" rIns="80421" bIns="40212">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fld id="{E8D8DF5D-D532-ED4D-81F6-1DEBFEE3C5AC}" type="slidenum">
              <a:rPr lang="id-ID" sz="900" b="1">
                <a:solidFill>
                  <a:schemeClr val="bg1"/>
                </a:solidFill>
                <a:latin typeface="Montserrat Light" charset="0"/>
                <a:cs typeface="Montserrat Light" charset="0"/>
              </a:rPr>
              <a:pPr algn="ctr" eaLnBrk="1" hangingPunct="1"/>
              <a:t>‹#›</a:t>
            </a:fld>
            <a:r>
              <a:rPr lang="id-ID" sz="800">
                <a:solidFill>
                  <a:schemeClr val="bg1"/>
                </a:solidFill>
                <a:latin typeface="Montserrat Light" charset="0"/>
                <a:cs typeface="Montserrat Light" charset="0"/>
              </a:rPr>
              <a:t>  </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9946" y="6132058"/>
            <a:ext cx="1586372" cy="562359"/>
          </a:xfrm>
          <a:prstGeom prst="rect">
            <a:avLst/>
          </a:prstGeom>
        </p:spPr>
      </p:pic>
    </p:spTree>
    <p:extLst>
      <p:ext uri="{BB962C8B-B14F-4D97-AF65-F5344CB8AC3E}">
        <p14:creationId xmlns:p14="http://schemas.microsoft.com/office/powerpoint/2010/main" val="1037075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mn-lt"/>
              <a:cs typeface="+mn-cs"/>
            </a:endParaRPr>
          </a:p>
        </p:txBody>
      </p:sp>
      <p:sp>
        <p:nvSpPr>
          <p:cNvPr id="2" name="Title 1"/>
          <p:cNvSpPr>
            <a:spLocks noGrp="1"/>
          </p:cNvSpPr>
          <p:nvPr>
            <p:ph type="title"/>
          </p:nvPr>
        </p:nvSpPr>
        <p:spPr>
          <a:xfrm>
            <a:off x="475913" y="301627"/>
            <a:ext cx="11282705" cy="756707"/>
          </a:xfrm>
        </p:spPr>
        <p:txBody>
          <a:bodyPr anchor="b"/>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p:cNvSpPr>
            <a:spLocks noGrp="1"/>
          </p:cNvSpPr>
          <p:nvPr>
            <p:ph type="sldNum" sz="quarter" idx="14"/>
          </p:nvPr>
        </p:nvSpPr>
        <p:spPr>
          <a:xfrm>
            <a:off x="476251" y="6350001"/>
            <a:ext cx="736600" cy="358775"/>
          </a:xfrm>
          <a:prstGeom prst="rect">
            <a:avLst/>
          </a:prstGeom>
        </p:spPr>
        <p:txBody>
          <a:bodyPr/>
          <a:lstStyle>
            <a:lvl1pPr>
              <a:defRPr/>
            </a:lvl1pPr>
          </a:lstStyle>
          <a:p>
            <a:fld id="{B0A00DD3-777C-478C-9E67-2198F2BB503F}" type="slidenum">
              <a:rPr lang="en-US" altLang="en-US"/>
              <a:pPr/>
              <a:t>‹#›</a:t>
            </a:fld>
            <a:endParaRPr lang="en-US" altLang="en-US"/>
          </a:p>
        </p:txBody>
      </p:sp>
      <p:sp>
        <p:nvSpPr>
          <p:cNvPr id="6" name="Footer Placeholder 4"/>
          <p:cNvSpPr>
            <a:spLocks noGrp="1"/>
          </p:cNvSpPr>
          <p:nvPr>
            <p:ph type="ftr" sz="quarter" idx="15"/>
          </p:nvPr>
        </p:nvSpPr>
        <p:spPr>
          <a:xfrm>
            <a:off x="1337734" y="6356351"/>
            <a:ext cx="7609417" cy="365125"/>
          </a:xfrm>
          <a:prstGeom prst="rect">
            <a:avLst/>
          </a:prstGeom>
        </p:spPr>
        <p:txBody>
          <a:bodyPr/>
          <a:lstStyle>
            <a:lvl1pPr>
              <a:defRPr/>
            </a:lvl1pPr>
          </a:lstStyle>
          <a:p>
            <a:pPr>
              <a:defRPr/>
            </a:pPr>
            <a:r>
              <a:rPr lang="en-US"/>
              <a:t>Economic Policy Dialogue</a:t>
            </a:r>
          </a:p>
        </p:txBody>
      </p:sp>
    </p:spTree>
    <p:extLst>
      <p:ext uri="{BB962C8B-B14F-4D97-AF65-F5344CB8AC3E}">
        <p14:creationId xmlns:p14="http://schemas.microsoft.com/office/powerpoint/2010/main" val="28096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4" imgW="592" imgH="588" progId="TCLayout.ActiveDocument.1">
                  <p:embed/>
                </p:oleObj>
              </mc:Choice>
              <mc:Fallback>
                <p:oleObj name="think-cell Slide" r:id="rId4" imgW="592" imgH="588"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7" name="Picture Placeholder 4"/>
          <p:cNvSpPr>
            <a:spLocks noGrp="1"/>
          </p:cNvSpPr>
          <p:nvPr>
            <p:ph type="pic" sz="quarter" idx="19"/>
          </p:nvPr>
        </p:nvSpPr>
        <p:spPr>
          <a:xfrm>
            <a:off x="5284397" y="4684291"/>
            <a:ext cx="2481460" cy="1695483"/>
          </a:xfrm>
          <a:prstGeom prst="rect">
            <a:avLst/>
          </a:prstGeo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0"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14"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2731" y="5959475"/>
            <a:ext cx="307022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425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475913" y="301627"/>
            <a:ext cx="11282705" cy="756707"/>
          </a:xfrm>
          <a:prstGeom prst="rect">
            <a:avLst/>
          </a:prstGeom>
        </p:spPr>
        <p:txBody>
          <a:bodyPr anchor="ctr">
            <a:normAutofit/>
          </a:bodyPr>
          <a:lstStyle>
            <a:lvl1pPr>
              <a:defRPr sz="2000" b="0" i="0" cap="none" baseline="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a:prstGeom prst="rect">
            <a:avLst/>
          </a:prstGeo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pic>
        <p:nvPicPr>
          <p:cNvPr id="8" name="Picture 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00458" y="6384926"/>
            <a:ext cx="1923243"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3"/>
          </p:nvPr>
        </p:nvSpPr>
        <p:spPr>
          <a:xfrm>
            <a:off x="988484" y="6361114"/>
            <a:ext cx="5348816" cy="365125"/>
          </a:xfrm>
          <a:prstGeom prst="rect">
            <a:avLst/>
          </a:prstGeom>
        </p:spPr>
        <p:txBody>
          <a:bodyPr anchor="ctr"/>
          <a:lstStyle>
            <a:lvl1pPr>
              <a:defRPr sz="1100"/>
            </a:lvl1pPr>
          </a:lstStyle>
          <a:p>
            <a:pPr>
              <a:defRPr/>
            </a:pPr>
            <a:r>
              <a:rPr lang="en-US">
                <a:ea typeface="ＭＳ Ｐゴシック" charset="0"/>
              </a:rPr>
              <a:t>DISCUSSION DRAFT</a:t>
            </a:r>
            <a:endParaRPr lang="en-US" altLang="en-US"/>
          </a:p>
        </p:txBody>
      </p:sp>
      <p:sp>
        <p:nvSpPr>
          <p:cNvPr id="11" name="Slide Number Placeholder 7"/>
          <p:cNvSpPr>
            <a:spLocks noGrp="1"/>
          </p:cNvSpPr>
          <p:nvPr>
            <p:ph type="sldNum" sz="quarter" idx="4"/>
          </p:nvPr>
        </p:nvSpPr>
        <p:spPr>
          <a:xfrm>
            <a:off x="250092" y="6361114"/>
            <a:ext cx="653725" cy="365125"/>
          </a:xfrm>
          <a:prstGeom prst="rect">
            <a:avLst/>
          </a:prstGeom>
        </p:spPr>
        <p:txBody>
          <a:bodyPr anchor="ctr"/>
          <a:lstStyle>
            <a:lvl1pPr>
              <a:defRPr sz="1100"/>
            </a:lvl1pPr>
          </a:lstStyle>
          <a:p>
            <a:pPr>
              <a:defRPr/>
            </a:pPr>
            <a:fld id="{DA0AC529-C78C-439A-BF5C-C2383F3B7535}" type="slidenum">
              <a:rPr lang="en-US" altLang="en-US" smtClean="0"/>
              <a:pPr>
                <a:defRPr/>
              </a:pPr>
              <a:t>‹#›</a:t>
            </a:fld>
            <a:endParaRPr lang="en-US" altLang="en-US"/>
          </a:p>
        </p:txBody>
      </p:sp>
      <p:pic>
        <p:nvPicPr>
          <p:cNvPr id="9" name="Picture 1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900458" y="6356239"/>
            <a:ext cx="1952876" cy="382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943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10.xml"/><Relationship Id="rId7" Type="http://schemas.openxmlformats.org/officeDocument/2006/relationships/vmlDrawing" Target="../drawings/vmlDrawing4.v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openxmlformats.org/officeDocument/2006/relationships/oleObject" Target="../embeddings/oleObject7.bin"/><Relationship Id="rId4" Type="http://schemas.openxmlformats.org/officeDocument/2006/relationships/slideLayout" Target="../slideLayouts/slideLayout16.xml"/><Relationship Id="rId9"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10810443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8"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2118" y="1589"/>
                        <a:ext cx="2116" cy="1587"/>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5534" r:id="rId1"/>
    <p:sldLayoutId id="2147485537" r:id="rId2"/>
    <p:sldLayoutId id="2147485535" r:id="rId3"/>
    <p:sldLayoutId id="2147485536" r:id="rId4"/>
    <p:sldLayoutId id="2147485544" r:id="rId5"/>
    <p:sldLayoutId id="2147485562" r:id="rId6"/>
    <p:sldLayoutId id="2147485563" r:id="rId7"/>
  </p:sldLayoutIdLst>
  <p:hf sldNum="0"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00"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440633033"/>
      </p:ext>
    </p:extLst>
  </p:cSld>
  <p:clrMap bg1="lt1" tx1="dk1" bg2="lt2" tx2="dk2" accent1="accent1" accent2="accent2" accent3="accent3" accent4="accent4" accent5="accent5" accent6="accent6" hlink="hlink" folHlink="folHlink"/>
  <p:sldLayoutIdLst>
    <p:sldLayoutId id="2147485548" r:id="rId1"/>
    <p:sldLayoutId id="2147485549" r:id="rId2"/>
    <p:sldLayoutId id="2147485550" r:id="rId3"/>
    <p:sldLayoutId id="2147485551" r:id="rId4"/>
    <p:sldLayoutId id="2147485552" r:id="rId5"/>
  </p:sldLayoutIdLst>
  <p:hf sldNum="0"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2"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211720203"/>
      </p:ext>
    </p:extLst>
  </p:cSld>
  <p:clrMap bg1="lt1" tx1="dk1" bg2="lt2" tx2="dk2" accent1="accent1" accent2="accent2" accent3="accent3" accent4="accent4" accent5="accent5" accent6="accent6" hlink="hlink" folHlink="folHlink"/>
  <p:sldLayoutIdLst>
    <p:sldLayoutId id="2147485556" r:id="rId1"/>
    <p:sldLayoutId id="2147485557" r:id="rId2"/>
    <p:sldLayoutId id="2147485558" r:id="rId3"/>
    <p:sldLayoutId id="2147485559" r:id="rId4"/>
    <p:sldLayoutId id="2147485560" r:id="rId5"/>
    <p:sldLayoutId id="2147485561" r:id="rId6"/>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www.worldbank.org/" TargetMode="External"/><Relationship Id="rId5" Type="http://schemas.openxmlformats.org/officeDocument/2006/relationships/hyperlink" Target="mailto:fverdol@worldbank.org"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488254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 name="think-cell Slide" r:id="rId5" imgW="592" imgH="588" progId="TCLayout.ActiveDocument.1">
                  <p:embed/>
                </p:oleObj>
              </mc:Choice>
              <mc:Fallback>
                <p:oleObj name="think-cell Slide" r:id="rId5" imgW="592" imgH="588"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3268CD11-661D-4817-8F6B-2DCC296374DF}"/>
              </a:ext>
            </a:extLst>
          </p:cNvPr>
          <p:cNvSpPr txBox="1"/>
          <p:nvPr/>
        </p:nvSpPr>
        <p:spPr>
          <a:xfrm>
            <a:off x="4253941" y="5866253"/>
            <a:ext cx="7790213" cy="646331"/>
          </a:xfrm>
          <a:prstGeom prst="rect">
            <a:avLst/>
          </a:prstGeom>
          <a:solidFill>
            <a:schemeClr val="bg1"/>
          </a:solidFill>
        </p:spPr>
        <p:txBody>
          <a:bodyPr wrap="square" rtlCol="0">
            <a:spAutoFit/>
          </a:bodyPr>
          <a:lstStyle/>
          <a:p>
            <a:pPr marL="0" marR="0" algn="ctr">
              <a:spcBef>
                <a:spcPts val="0"/>
              </a:spcBef>
              <a:spcAft>
                <a:spcPts val="0"/>
              </a:spcAft>
              <a:tabLst>
                <a:tab pos="2971800" algn="ctr"/>
                <a:tab pos="5943600" algn="r"/>
              </a:tabLst>
            </a:pPr>
            <a:r>
              <a:rPr lang="en-US" sz="1800">
                <a:effectLst/>
                <a:latin typeface="Calibri" panose="020F0502020204030204" pitchFamily="34" charset="0"/>
                <a:ea typeface="Times New Roman" panose="02020603050405020304" pitchFamily="18" charset="0"/>
              </a:rPr>
              <a:t>Stephanie Gil, Energy Manager for Latin America and the Caribbean</a:t>
            </a:r>
            <a:endParaRPr lang="en-US" sz="180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2971800" algn="ctr"/>
                <a:tab pos="5943600" algn="r"/>
              </a:tabLst>
            </a:pPr>
            <a:r>
              <a:rPr lang="en-CA" sz="1800" i="1">
                <a:effectLst/>
                <a:latin typeface="Calibri" panose="020F0502020204030204" pitchFamily="34" charset="0"/>
                <a:ea typeface="Times New Roman" panose="02020603050405020304" pitchFamily="18" charset="0"/>
              </a:rPr>
              <a:t>Tuesday, October 25</a:t>
            </a:r>
            <a:r>
              <a:rPr lang="en-CA" sz="1800" i="1" baseline="30000">
                <a:effectLst/>
                <a:latin typeface="Calibri" panose="020F0502020204030204" pitchFamily="34" charset="0"/>
                <a:ea typeface="Times New Roman" panose="02020603050405020304" pitchFamily="18" charset="0"/>
              </a:rPr>
              <a:t>th</a:t>
            </a:r>
            <a:r>
              <a:rPr lang="en-CA" sz="1800" i="1">
                <a:effectLst/>
                <a:latin typeface="Calibri" panose="020F0502020204030204" pitchFamily="34" charset="0"/>
                <a:ea typeface="Times New Roman" panose="02020603050405020304" pitchFamily="18" charset="0"/>
              </a:rPr>
              <a:t>, 2022</a:t>
            </a:r>
            <a:endParaRPr lang="en-US" sz="1800">
              <a:effectLst/>
              <a:latin typeface="Times New Roman" panose="02020603050405020304" pitchFamily="18" charset="0"/>
              <a:ea typeface="Times New Roman" panose="02020603050405020304" pitchFamily="18" charset="0"/>
            </a:endParaRPr>
          </a:p>
        </p:txBody>
      </p:sp>
      <p:sp>
        <p:nvSpPr>
          <p:cNvPr id="8" name="Title 2">
            <a:extLst>
              <a:ext uri="{FF2B5EF4-FFF2-40B4-BE49-F238E27FC236}">
                <a16:creationId xmlns:a16="http://schemas.microsoft.com/office/drawing/2014/main" id="{3B239D1A-C06E-44F6-B589-719B7F3E3EEF}"/>
              </a:ext>
            </a:extLst>
          </p:cNvPr>
          <p:cNvSpPr txBox="1">
            <a:spLocks/>
          </p:cNvSpPr>
          <p:nvPr/>
        </p:nvSpPr>
        <p:spPr>
          <a:xfrm>
            <a:off x="11017" y="1755235"/>
            <a:ext cx="12192000" cy="1822161"/>
          </a:xfrm>
          <a:prstGeom prst="rect">
            <a:avLst/>
          </a:prstGeom>
        </p:spPr>
        <p:txBody>
          <a:bodyPr anchor="b"/>
          <a:lstStyle>
            <a:lvl1pPr algn="l" rtl="0" eaLnBrk="1" fontAlgn="base" hangingPunct="1">
              <a:lnSpc>
                <a:spcPct val="100000"/>
              </a:lnSpc>
              <a:spcBef>
                <a:spcPts val="0"/>
              </a:spcBef>
              <a:spcAft>
                <a:spcPct val="0"/>
              </a:spcAft>
              <a:defRPr sz="3600" b="1" cap="all" baseline="0">
                <a:solidFill>
                  <a:schemeClr val="bg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defRPr/>
            </a:pPr>
            <a:r>
              <a:rPr lang="en-US" sz="3200" kern="0">
                <a:ea typeface="ＭＳ Ｐゴシック" charset="0"/>
              </a:rPr>
              <a:t>WORLD BANK LATIN AMERICA AND The Caribbean</a:t>
            </a:r>
            <a:br>
              <a:rPr lang="en-US" sz="3200" kern="0">
                <a:ea typeface="ＭＳ Ｐゴシック" charset="0"/>
              </a:rPr>
            </a:br>
            <a:br>
              <a:rPr lang="en-US" sz="3200" kern="0">
                <a:ea typeface="ＭＳ Ｐゴシック" charset="0"/>
              </a:rPr>
            </a:br>
            <a:r>
              <a:rPr lang="en-US" sz="3200" kern="0">
                <a:ea typeface="ＭＳ Ｐゴシック" charset="0"/>
              </a:rPr>
              <a:t>OPPORTUNITIES IN CLEAN ENERGY</a:t>
            </a:r>
          </a:p>
        </p:txBody>
      </p:sp>
      <p:pic>
        <p:nvPicPr>
          <p:cNvPr id="11" name="Picture 10">
            <a:extLst>
              <a:ext uri="{FF2B5EF4-FFF2-40B4-BE49-F238E27FC236}">
                <a16:creationId xmlns:a16="http://schemas.microsoft.com/office/drawing/2014/main" id="{BC513FDA-B868-467A-B3E4-4AFBC585E7A6}"/>
              </a:ext>
            </a:extLst>
          </p:cNvPr>
          <p:cNvPicPr>
            <a:picLocks noChangeAspect="1"/>
          </p:cNvPicPr>
          <p:nvPr/>
        </p:nvPicPr>
        <p:blipFill>
          <a:blip r:embed="rId7"/>
          <a:stretch>
            <a:fillRect/>
          </a:stretch>
        </p:blipFill>
        <p:spPr>
          <a:xfrm>
            <a:off x="0" y="1296"/>
            <a:ext cx="12180983" cy="56646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260078"/>
            <a:ext cx="11716256" cy="628632"/>
          </a:xfrm>
        </p:spPr>
        <p:txBody>
          <a:bodyPr lIns="91440" tIns="45720" rIns="91440" bIns="45720" anchor="ctr">
            <a:normAutofit fontScale="90000"/>
          </a:bodyPr>
          <a:lstStyle/>
          <a:p>
            <a:pPr algn="ctr"/>
            <a:r>
              <a:rPr lang="en-US" sz="2900" b="1" dirty="0">
                <a:solidFill>
                  <a:srgbClr val="0070C0"/>
                </a:solidFill>
                <a:latin typeface="+mn-lt"/>
                <a:ea typeface="MS PGothic"/>
              </a:rPr>
              <a:t>World Bank Energy Engagement in the Caribbean</a:t>
            </a:r>
            <a:br>
              <a:rPr lang="en-US" sz="2900" b="1" dirty="0">
                <a:latin typeface="+mn-lt"/>
                <a:ea typeface="MS PGothic"/>
              </a:rPr>
            </a:br>
            <a:r>
              <a:rPr lang="en-US" sz="2200" b="1" dirty="0">
                <a:solidFill>
                  <a:srgbClr val="002060"/>
                </a:solidFill>
                <a:latin typeface="Arial"/>
                <a:ea typeface="MS PGothic"/>
              </a:rPr>
              <a:t>Partner of choice for country-based solutions that promote resilience and sustainability</a:t>
            </a:r>
            <a:endParaRPr lang="en-US" sz="2200" b="1" dirty="0">
              <a:solidFill>
                <a:srgbClr val="002060"/>
              </a:solidFill>
              <a:latin typeface="Arial"/>
            </a:endParaRPr>
          </a:p>
        </p:txBody>
      </p:sp>
      <p:sp>
        <p:nvSpPr>
          <p:cNvPr id="3" name="Slide Number Placeholder 4">
            <a:extLst>
              <a:ext uri="{FF2B5EF4-FFF2-40B4-BE49-F238E27FC236}">
                <a16:creationId xmlns:a16="http://schemas.microsoft.com/office/drawing/2014/main" id="{238DFFDB-33A1-DDC3-DD57-2D4D27CD24D5}"/>
              </a:ext>
            </a:extLst>
          </p:cNvPr>
          <p:cNvSpPr txBox="1">
            <a:spLocks/>
          </p:cNvSpPr>
          <p:nvPr/>
        </p:nvSpPr>
        <p:spPr>
          <a:xfrm>
            <a:off x="402492" y="6513514"/>
            <a:ext cx="653725" cy="365125"/>
          </a:xfrm>
          <a:prstGeom prst="rect">
            <a:avLst/>
          </a:prstGeom>
        </p:spPr>
        <p:txBody>
          <a:bodyPr anchor="ctr"/>
          <a:lstStyle>
            <a:defPPr>
              <a:defRPr lang="en-US"/>
            </a:defPPr>
            <a:lvl1pPr algn="l" rtl="0" eaLnBrk="0" fontAlgn="base" hangingPunct="0">
              <a:spcBef>
                <a:spcPct val="0"/>
              </a:spcBef>
              <a:spcAft>
                <a:spcPct val="0"/>
              </a:spcAft>
              <a:defRPr sz="11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a:lstStyle>
          <a:p>
            <a:pPr>
              <a:defRPr/>
            </a:pPr>
            <a:fld id="{DA0AC529-C78C-439A-BF5C-C2383F3B7535}" type="slidenum">
              <a:rPr lang="en-US" altLang="en-US" smtClean="0">
                <a:solidFill>
                  <a:srgbClr val="021F43"/>
                </a:solidFill>
              </a:rPr>
              <a:pPr>
                <a:defRPr/>
              </a:pPr>
              <a:t>9</a:t>
            </a:fld>
            <a:endParaRPr lang="en-US" altLang="en-US">
              <a:solidFill>
                <a:srgbClr val="021F43"/>
              </a:solidFill>
            </a:endParaRPr>
          </a:p>
        </p:txBody>
      </p:sp>
      <p:pic>
        <p:nvPicPr>
          <p:cNvPr id="6" name="Picture 5" descr="Map&#10;&#10;Description automatically generated">
            <a:extLst>
              <a:ext uri="{FF2B5EF4-FFF2-40B4-BE49-F238E27FC236}">
                <a16:creationId xmlns:a16="http://schemas.microsoft.com/office/drawing/2014/main" id="{6FBD5B16-6D19-83FA-B63B-7C9E0835FAA0}"/>
              </a:ext>
            </a:extLst>
          </p:cNvPr>
          <p:cNvPicPr>
            <a:picLocks noChangeAspect="1"/>
          </p:cNvPicPr>
          <p:nvPr/>
        </p:nvPicPr>
        <p:blipFill>
          <a:blip r:embed="rId3"/>
          <a:stretch>
            <a:fillRect/>
          </a:stretch>
        </p:blipFill>
        <p:spPr>
          <a:xfrm>
            <a:off x="54971" y="1330691"/>
            <a:ext cx="7153275" cy="5448300"/>
          </a:xfrm>
          <a:prstGeom prst="rect">
            <a:avLst/>
          </a:prstGeom>
        </p:spPr>
      </p:pic>
      <p:sp>
        <p:nvSpPr>
          <p:cNvPr id="8" name="TextBox 7">
            <a:extLst>
              <a:ext uri="{FF2B5EF4-FFF2-40B4-BE49-F238E27FC236}">
                <a16:creationId xmlns:a16="http://schemas.microsoft.com/office/drawing/2014/main" id="{9DDEDAFF-24E3-960A-F198-47D78569DEF7}"/>
              </a:ext>
            </a:extLst>
          </p:cNvPr>
          <p:cNvSpPr txBox="1"/>
          <p:nvPr/>
        </p:nvSpPr>
        <p:spPr>
          <a:xfrm>
            <a:off x="1706432" y="3803946"/>
            <a:ext cx="1014041"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Belize</a:t>
            </a:r>
            <a:endParaRPr lang="en-US" sz="1400" b="0" dirty="0"/>
          </a:p>
        </p:txBody>
      </p:sp>
      <p:sp>
        <p:nvSpPr>
          <p:cNvPr id="10" name="TextBox 9">
            <a:extLst>
              <a:ext uri="{FF2B5EF4-FFF2-40B4-BE49-F238E27FC236}">
                <a16:creationId xmlns:a16="http://schemas.microsoft.com/office/drawing/2014/main" id="{7346673A-1ED7-DF37-C756-D04A140B7EC4}"/>
              </a:ext>
            </a:extLst>
          </p:cNvPr>
          <p:cNvSpPr txBox="1"/>
          <p:nvPr/>
        </p:nvSpPr>
        <p:spPr>
          <a:xfrm>
            <a:off x="3348673" y="4053566"/>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Haiti</a:t>
            </a:r>
            <a:endParaRPr lang="en-US" sz="1400" b="0" dirty="0"/>
          </a:p>
        </p:txBody>
      </p:sp>
      <p:sp>
        <p:nvSpPr>
          <p:cNvPr id="13" name="TextBox 12">
            <a:extLst>
              <a:ext uri="{FF2B5EF4-FFF2-40B4-BE49-F238E27FC236}">
                <a16:creationId xmlns:a16="http://schemas.microsoft.com/office/drawing/2014/main" id="{1F9E944E-A806-AC57-1224-45C900F38058}"/>
              </a:ext>
            </a:extLst>
          </p:cNvPr>
          <p:cNvSpPr txBox="1"/>
          <p:nvPr/>
        </p:nvSpPr>
        <p:spPr>
          <a:xfrm>
            <a:off x="5621535" y="5025772"/>
            <a:ext cx="1789178"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Grenada</a:t>
            </a:r>
            <a:endParaRPr lang="en-US" sz="1400" b="0" dirty="0"/>
          </a:p>
        </p:txBody>
      </p:sp>
      <p:sp>
        <p:nvSpPr>
          <p:cNvPr id="15" name="TextBox 14">
            <a:extLst>
              <a:ext uri="{FF2B5EF4-FFF2-40B4-BE49-F238E27FC236}">
                <a16:creationId xmlns:a16="http://schemas.microsoft.com/office/drawing/2014/main" id="{172258F4-C82F-5963-BD9C-0F79A8FFA4F4}"/>
              </a:ext>
            </a:extLst>
          </p:cNvPr>
          <p:cNvSpPr txBox="1"/>
          <p:nvPr/>
        </p:nvSpPr>
        <p:spPr>
          <a:xfrm>
            <a:off x="5056604" y="4053566"/>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Dominica</a:t>
            </a:r>
            <a:endParaRPr lang="en-US" sz="1400" b="0" dirty="0"/>
          </a:p>
        </p:txBody>
      </p:sp>
      <p:sp>
        <p:nvSpPr>
          <p:cNvPr id="17" name="TextBox 16">
            <a:extLst>
              <a:ext uri="{FF2B5EF4-FFF2-40B4-BE49-F238E27FC236}">
                <a16:creationId xmlns:a16="http://schemas.microsoft.com/office/drawing/2014/main" id="{5C2086FE-F774-57E0-D2DD-71FE7A06CD57}"/>
              </a:ext>
            </a:extLst>
          </p:cNvPr>
          <p:cNvSpPr txBox="1"/>
          <p:nvPr/>
        </p:nvSpPr>
        <p:spPr>
          <a:xfrm>
            <a:off x="5161707" y="4382014"/>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St Lucia</a:t>
            </a:r>
            <a:endParaRPr lang="en-US" sz="1400" b="0" dirty="0"/>
          </a:p>
        </p:txBody>
      </p:sp>
      <p:sp>
        <p:nvSpPr>
          <p:cNvPr id="22" name="TextBox 21">
            <a:extLst>
              <a:ext uri="{FF2B5EF4-FFF2-40B4-BE49-F238E27FC236}">
                <a16:creationId xmlns:a16="http://schemas.microsoft.com/office/drawing/2014/main" id="{2B951EBE-378C-BF03-492A-B76356E3B79D}"/>
              </a:ext>
            </a:extLst>
          </p:cNvPr>
          <p:cNvSpPr txBox="1"/>
          <p:nvPr/>
        </p:nvSpPr>
        <p:spPr>
          <a:xfrm>
            <a:off x="7406857" y="1715474"/>
            <a:ext cx="4718176" cy="4401205"/>
          </a:xfrm>
          <a:prstGeom prst="rect">
            <a:avLst/>
          </a:prstGeom>
          <a:noFill/>
        </p:spPr>
        <p:txBody>
          <a:bodyPr wrap="square" lIns="91440" tIns="45720" rIns="91440" bIns="45720" anchor="t">
            <a:spAutoFit/>
          </a:bodyPr>
          <a:lstStyle/>
          <a:p>
            <a:pPr>
              <a:buFont typeface="Arial" panose="020B0604020202020204" pitchFamily="34" charset="0"/>
              <a:buChar char="•"/>
            </a:pPr>
            <a:r>
              <a:rPr lang="en-US" sz="2000" dirty="0">
                <a:solidFill>
                  <a:srgbClr val="03336E"/>
                </a:solidFill>
                <a:latin typeface="Open Sans"/>
                <a:ea typeface="MS PGothic"/>
                <a:cs typeface="Open Sans"/>
              </a:rPr>
              <a:t> </a:t>
            </a:r>
            <a:r>
              <a:rPr lang="en-US" sz="2000" dirty="0">
                <a:solidFill>
                  <a:srgbClr val="00B0F0"/>
                </a:solidFill>
                <a:latin typeface="Open Sans"/>
                <a:ea typeface="MS PGothic"/>
                <a:cs typeface="Open Sans"/>
              </a:rPr>
              <a:t>Belize:</a:t>
            </a:r>
            <a:r>
              <a:rPr lang="en-US" sz="2000" dirty="0">
                <a:solidFill>
                  <a:srgbClr val="03336E"/>
                </a:solidFill>
                <a:latin typeface="Open Sans"/>
                <a:ea typeface="MS PGothic"/>
                <a:cs typeface="Open Sans"/>
              </a:rPr>
              <a:t> grid resilience and private renewable energy integration.</a:t>
            </a:r>
            <a:endParaRPr lang="en-US" dirty="0"/>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dirty="0">
                <a:solidFill>
                  <a:srgbClr val="03336E"/>
                </a:solidFill>
                <a:latin typeface="Open Sans"/>
                <a:ea typeface="MS PGothic"/>
                <a:cs typeface="Open Sans"/>
              </a:rPr>
              <a:t> </a:t>
            </a:r>
            <a:r>
              <a:rPr lang="en-US" sz="2000" dirty="0">
                <a:solidFill>
                  <a:srgbClr val="00B0F0"/>
                </a:solidFill>
                <a:latin typeface="Open Sans"/>
                <a:ea typeface="MS PGothic"/>
                <a:cs typeface="Open Sans"/>
              </a:rPr>
              <a:t>Haiti:</a:t>
            </a:r>
            <a:r>
              <a:rPr lang="en-US" sz="2000" dirty="0">
                <a:solidFill>
                  <a:srgbClr val="03336E"/>
                </a:solidFill>
                <a:latin typeface="Open Sans"/>
                <a:ea typeface="MS PGothic"/>
                <a:cs typeface="Open Sans"/>
              </a:rPr>
              <a:t> private sector-led mini-grids with renewable energy solutions for households and critical public services (health and education).  </a:t>
            </a: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dirty="0">
              <a:solidFill>
                <a:srgbClr val="00B0F0"/>
              </a:solidFill>
              <a:latin typeface="Open Sans"/>
              <a:ea typeface="MS PGothic"/>
              <a:cs typeface="Open Sans"/>
            </a:endParaRPr>
          </a:p>
          <a:p>
            <a:pPr>
              <a:buFont typeface="Arial" panose="020B0604020202020204" pitchFamily="34" charset="0"/>
              <a:buChar char="•"/>
            </a:pPr>
            <a:r>
              <a:rPr lang="en-US" sz="2000" dirty="0">
                <a:solidFill>
                  <a:srgbClr val="03336E"/>
                </a:solidFill>
                <a:latin typeface="Open Sans"/>
                <a:ea typeface="MS PGothic"/>
                <a:cs typeface="Open Sans"/>
              </a:rPr>
              <a:t> </a:t>
            </a:r>
            <a:r>
              <a:rPr lang="en-US" sz="2000" dirty="0">
                <a:solidFill>
                  <a:srgbClr val="00B0F0"/>
                </a:solidFill>
                <a:latin typeface="Open Sans"/>
                <a:ea typeface="MS PGothic"/>
                <a:cs typeface="Open Sans"/>
              </a:rPr>
              <a:t>Dominica, St Lucia, Grenada: </a:t>
            </a:r>
            <a:r>
              <a:rPr lang="en-US" sz="2000" dirty="0">
                <a:solidFill>
                  <a:srgbClr val="03336E"/>
                </a:solidFill>
                <a:latin typeface="Open Sans"/>
                <a:ea typeface="MS PGothic"/>
                <a:cs typeface="Open Sans"/>
              </a:rPr>
              <a:t>de-risking of geothermal resource to attract public and private sector investment. </a:t>
            </a:r>
          </a:p>
        </p:txBody>
      </p:sp>
    </p:spTree>
    <p:extLst>
      <p:ext uri="{BB962C8B-B14F-4D97-AF65-F5344CB8AC3E}">
        <p14:creationId xmlns:p14="http://schemas.microsoft.com/office/powerpoint/2010/main" val="333641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260078"/>
            <a:ext cx="11716256" cy="628632"/>
          </a:xfrm>
        </p:spPr>
        <p:txBody>
          <a:bodyPr lIns="91440" tIns="45720" rIns="91440" bIns="45720" anchor="ctr">
            <a:normAutofit fontScale="90000"/>
          </a:bodyPr>
          <a:lstStyle/>
          <a:p>
            <a:pPr algn="ctr"/>
            <a:r>
              <a:rPr lang="en-US" sz="2900" b="1" dirty="0">
                <a:solidFill>
                  <a:srgbClr val="0070C0"/>
                </a:solidFill>
                <a:latin typeface="+mn-lt"/>
                <a:ea typeface="MS PGothic"/>
              </a:rPr>
              <a:t>World Bank Energy Engagement in the Caribbean</a:t>
            </a:r>
            <a:br>
              <a:rPr lang="en-US" sz="2900" b="1" dirty="0">
                <a:latin typeface="+mn-lt"/>
                <a:ea typeface="MS PGothic"/>
              </a:rPr>
            </a:br>
            <a:r>
              <a:rPr lang="en-US" sz="2200" b="1" dirty="0">
                <a:solidFill>
                  <a:srgbClr val="002060"/>
                </a:solidFill>
                <a:latin typeface="Arial"/>
                <a:ea typeface="MS PGothic"/>
              </a:rPr>
              <a:t>Bringing innovative regional solutions that can overcome scale and attract private financing.</a:t>
            </a:r>
            <a:endParaRPr lang="en-US" sz="2200" b="1" dirty="0">
              <a:solidFill>
                <a:srgbClr val="002060"/>
              </a:solidFill>
              <a:latin typeface="Arial"/>
            </a:endParaRPr>
          </a:p>
        </p:txBody>
      </p:sp>
      <p:pic>
        <p:nvPicPr>
          <p:cNvPr id="3" name="Picture 2" descr="Map&#10;&#10;Description automatically generated">
            <a:extLst>
              <a:ext uri="{FF2B5EF4-FFF2-40B4-BE49-F238E27FC236}">
                <a16:creationId xmlns:a16="http://schemas.microsoft.com/office/drawing/2014/main" id="{7ADE8CEE-8C80-ABAA-EEF6-25FA933E3AC5}"/>
              </a:ext>
            </a:extLst>
          </p:cNvPr>
          <p:cNvPicPr>
            <a:picLocks noChangeAspect="1"/>
          </p:cNvPicPr>
          <p:nvPr/>
        </p:nvPicPr>
        <p:blipFill>
          <a:blip r:embed="rId3"/>
          <a:stretch>
            <a:fillRect/>
          </a:stretch>
        </p:blipFill>
        <p:spPr>
          <a:xfrm>
            <a:off x="54971" y="1330691"/>
            <a:ext cx="7153275" cy="5448300"/>
          </a:xfrm>
          <a:prstGeom prst="rect">
            <a:avLst/>
          </a:prstGeom>
        </p:spPr>
      </p:pic>
      <p:sp>
        <p:nvSpPr>
          <p:cNvPr id="6" name="TextBox 5">
            <a:extLst>
              <a:ext uri="{FF2B5EF4-FFF2-40B4-BE49-F238E27FC236}">
                <a16:creationId xmlns:a16="http://schemas.microsoft.com/office/drawing/2014/main" id="{2FCE52D1-E735-0CB6-EB82-16529A92251D}"/>
              </a:ext>
            </a:extLst>
          </p:cNvPr>
          <p:cNvSpPr txBox="1"/>
          <p:nvPr/>
        </p:nvSpPr>
        <p:spPr>
          <a:xfrm>
            <a:off x="7406857" y="1715474"/>
            <a:ext cx="4718176" cy="4093428"/>
          </a:xfrm>
          <a:prstGeom prst="rect">
            <a:avLst/>
          </a:prstGeom>
          <a:noFill/>
        </p:spPr>
        <p:txBody>
          <a:bodyPr wrap="square" lIns="91440" tIns="45720" rIns="91440" bIns="45720" anchor="t">
            <a:spAutoFit/>
          </a:bodyPr>
          <a:lstStyle/>
          <a:p>
            <a:pPr>
              <a:buFont typeface="Arial" panose="020B0604020202020204" pitchFamily="34" charset="0"/>
              <a:buChar char="•"/>
            </a:pPr>
            <a:r>
              <a:rPr lang="en-US" sz="2000" dirty="0">
                <a:solidFill>
                  <a:srgbClr val="03336E"/>
                </a:solidFill>
                <a:latin typeface="Open Sans"/>
                <a:ea typeface="MS PGothic"/>
                <a:cs typeface="Open Sans"/>
              </a:rPr>
              <a:t> </a:t>
            </a:r>
            <a:r>
              <a:rPr lang="en-US" sz="2000" dirty="0">
                <a:solidFill>
                  <a:srgbClr val="00B0F0"/>
                </a:solidFill>
                <a:latin typeface="Open Sans"/>
                <a:ea typeface="MS PGothic"/>
                <a:cs typeface="Open Sans"/>
              </a:rPr>
              <a:t>Regional energy efficiency:</a:t>
            </a:r>
            <a:r>
              <a:rPr lang="en-US" sz="2000" dirty="0">
                <a:solidFill>
                  <a:srgbClr val="03336E"/>
                </a:solidFill>
                <a:latin typeface="Open Sans"/>
                <a:ea typeface="MS PGothic"/>
                <a:cs typeface="Open Sans"/>
              </a:rPr>
              <a:t> share best practices, consolidate procurement, deliver solutions for Caribbean public sector, provide demonstration effect at scale.</a:t>
            </a:r>
            <a:endParaRPr lang="en-US" dirty="0"/>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dirty="0">
                <a:solidFill>
                  <a:srgbClr val="03336E"/>
                </a:solidFill>
                <a:latin typeface="Open Sans"/>
                <a:ea typeface="MS PGothic"/>
                <a:cs typeface="Open Sans"/>
              </a:rPr>
              <a:t> </a:t>
            </a:r>
            <a:r>
              <a:rPr lang="en-US" sz="2000" dirty="0">
                <a:solidFill>
                  <a:srgbClr val="00B0F0"/>
                </a:solidFill>
                <a:latin typeface="Open Sans"/>
                <a:ea typeface="MS PGothic"/>
                <a:cs typeface="Open Sans"/>
              </a:rPr>
              <a:t>Regional renewable energy financing facility:</a:t>
            </a:r>
            <a:r>
              <a:rPr lang="en-US" sz="2000" dirty="0">
                <a:solidFill>
                  <a:srgbClr val="03336E"/>
                </a:solidFill>
                <a:latin typeface="Open Sans"/>
                <a:ea typeface="MS PGothic"/>
                <a:cs typeface="Open Sans"/>
              </a:rPr>
              <a:t> develop pipeline of bankable projects, propose an aggregation mechanism to achieve scale, design a financing facility to attract private financing.</a:t>
            </a:r>
          </a:p>
        </p:txBody>
      </p:sp>
      <p:pic>
        <p:nvPicPr>
          <p:cNvPr id="8" name="Picture 10" descr="A picture containing text&#10;&#10;Description automatically generated">
            <a:extLst>
              <a:ext uri="{FF2B5EF4-FFF2-40B4-BE49-F238E27FC236}">
                <a16:creationId xmlns:a16="http://schemas.microsoft.com/office/drawing/2014/main" id="{00968938-CE81-E1C9-1AE5-7A709EE0835A}"/>
              </a:ext>
            </a:extLst>
          </p:cNvPr>
          <p:cNvPicPr>
            <a:picLocks noChangeAspect="1"/>
          </p:cNvPicPr>
          <p:nvPr/>
        </p:nvPicPr>
        <p:blipFill>
          <a:blip r:embed="rId4"/>
          <a:stretch>
            <a:fillRect/>
          </a:stretch>
        </p:blipFill>
        <p:spPr>
          <a:xfrm>
            <a:off x="4553607" y="2123004"/>
            <a:ext cx="2743200" cy="746406"/>
          </a:xfrm>
          <a:prstGeom prst="rect">
            <a:avLst/>
          </a:prstGeom>
        </p:spPr>
      </p:pic>
      <p:pic>
        <p:nvPicPr>
          <p:cNvPr id="10" name="Picture 12" descr="Logo&#10;&#10;Description automatically generated">
            <a:extLst>
              <a:ext uri="{FF2B5EF4-FFF2-40B4-BE49-F238E27FC236}">
                <a16:creationId xmlns:a16="http://schemas.microsoft.com/office/drawing/2014/main" id="{B1B0D14B-D954-63AE-75CB-127DD7A35120}"/>
              </a:ext>
            </a:extLst>
          </p:cNvPr>
          <p:cNvPicPr>
            <a:picLocks noChangeAspect="1"/>
          </p:cNvPicPr>
          <p:nvPr/>
        </p:nvPicPr>
        <p:blipFill>
          <a:blip r:embed="rId5"/>
          <a:stretch>
            <a:fillRect/>
          </a:stretch>
        </p:blipFill>
        <p:spPr>
          <a:xfrm>
            <a:off x="6469608" y="4223023"/>
            <a:ext cx="737368" cy="724230"/>
          </a:xfrm>
          <a:prstGeom prst="rect">
            <a:avLst/>
          </a:prstGeom>
        </p:spPr>
      </p:pic>
    </p:spTree>
    <p:extLst>
      <p:ext uri="{BB962C8B-B14F-4D97-AF65-F5344CB8AC3E}">
        <p14:creationId xmlns:p14="http://schemas.microsoft.com/office/powerpoint/2010/main" val="2677066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260408"/>
            <a:ext cx="11282705" cy="589219"/>
          </a:xfrm>
        </p:spPr>
        <p:txBody>
          <a:bodyPr lIns="91440" tIns="45720" rIns="91440" bIns="45720" anchor="ctr">
            <a:normAutofit fontScale="90000"/>
          </a:bodyPr>
          <a:lstStyle/>
          <a:p>
            <a:pPr algn="ctr"/>
            <a:r>
              <a:rPr lang="en-US" sz="3100" b="1" dirty="0">
                <a:solidFill>
                  <a:srgbClr val="0070C0"/>
                </a:solidFill>
                <a:latin typeface="+mn-lt"/>
                <a:ea typeface="MS PGothic"/>
              </a:rPr>
              <a:t>Working Together towards RE Scale Up in the Caribbean</a:t>
            </a:r>
            <a:br>
              <a:rPr lang="en-US" sz="2800" b="1" dirty="0">
                <a:latin typeface="+mn-lt"/>
              </a:rPr>
            </a:br>
            <a:r>
              <a:rPr lang="en-US" b="1" cap="none" dirty="0">
                <a:solidFill>
                  <a:srgbClr val="002060"/>
                </a:solidFill>
                <a:latin typeface="+mn-lt"/>
                <a:ea typeface="MS PGothic"/>
              </a:rPr>
              <a:t>Practical and Tailored Solutions for the Caribbean Countries Needed</a:t>
            </a:r>
            <a:endParaRPr lang="en-US" b="1" dirty="0">
              <a:solidFill>
                <a:srgbClr val="0070C0"/>
              </a:solidFill>
              <a:latin typeface="+mn-lt"/>
              <a:ea typeface="MS PGothic"/>
            </a:endParaRPr>
          </a:p>
        </p:txBody>
      </p:sp>
      <p:sp>
        <p:nvSpPr>
          <p:cNvPr id="3" name="TextBox 2">
            <a:extLst>
              <a:ext uri="{FF2B5EF4-FFF2-40B4-BE49-F238E27FC236}">
                <a16:creationId xmlns:a16="http://schemas.microsoft.com/office/drawing/2014/main" id="{A38AB2EA-4BD5-4E55-B6E7-9D074677B862}"/>
              </a:ext>
            </a:extLst>
          </p:cNvPr>
          <p:cNvSpPr txBox="1"/>
          <p:nvPr/>
        </p:nvSpPr>
        <p:spPr>
          <a:xfrm>
            <a:off x="250092" y="1634477"/>
            <a:ext cx="11840308" cy="5093702"/>
          </a:xfrm>
          <a:prstGeom prst="rect">
            <a:avLst/>
          </a:prstGeom>
          <a:solidFill>
            <a:schemeClr val="bg1"/>
          </a:solidFill>
        </p:spPr>
        <p:txBody>
          <a:bodyPr wrap="square" lIns="91440" tIns="45720" rIns="91440" bIns="45720" rtlCol="0" anchor="t">
            <a:spAutoFit/>
          </a:bodyPr>
          <a:lstStyle/>
          <a:p>
            <a:pPr marL="285750" indent="-285750">
              <a:spcAft>
                <a:spcPts val="1800"/>
              </a:spcAft>
              <a:buClr>
                <a:srgbClr val="00B0F0"/>
              </a:buClr>
              <a:buSzPct val="150000"/>
              <a:buFont typeface="Wingdings" panose="05000000000000000000" pitchFamily="2" charset="2"/>
              <a:buChar char="ü"/>
            </a:pPr>
            <a:r>
              <a:rPr lang="en-US" sz="2000" dirty="0">
                <a:solidFill>
                  <a:srgbClr val="0070C0"/>
                </a:solidFill>
                <a:latin typeface="Trebuchet MS"/>
                <a:ea typeface="MS PGothic"/>
              </a:rPr>
              <a:t>Momentum for Caribbean Renewable Energy (RE) scale up at its highest point</a:t>
            </a:r>
            <a:r>
              <a:rPr lang="en-US" sz="2000" dirty="0">
                <a:latin typeface="Trebuchet MS"/>
                <a:ea typeface="MS PGothic"/>
              </a:rPr>
              <a:t>: multiple crises leading to high oil price , RE technology costs keep going down, RE markets in North and South America ramp up (more suppliers) and financing available.</a:t>
            </a:r>
          </a:p>
          <a:p>
            <a:pPr marL="285750" indent="-285750">
              <a:spcAft>
                <a:spcPts val="1800"/>
              </a:spcAft>
              <a:buClr>
                <a:srgbClr val="00B0F0"/>
              </a:buClr>
              <a:buSzPct val="150000"/>
              <a:buFont typeface="Wingdings" panose="05000000000000000000" pitchFamily="2" charset="2"/>
              <a:buChar char="ü"/>
            </a:pPr>
            <a:r>
              <a:rPr lang="en-US" sz="2000" dirty="0">
                <a:solidFill>
                  <a:srgbClr val="0070C0"/>
                </a:solidFill>
                <a:latin typeface="Trebuchet MS"/>
                <a:ea typeface="MS PGothic"/>
              </a:rPr>
              <a:t>Prepare the enabling environment today</a:t>
            </a:r>
            <a:r>
              <a:rPr lang="en-US" sz="2000" dirty="0">
                <a:latin typeface="Trebuchet MS"/>
                <a:ea typeface="MS PGothic"/>
              </a:rPr>
              <a:t>: from ambition (IRP and NDC targets) to implementation, many building bricks are essential and can be prepared in advance: regulatory framework, technical guidelines and financial mechanisms for RE infrastructure (large grid-scale and small embedded generation).</a:t>
            </a:r>
          </a:p>
          <a:p>
            <a:pPr marL="285750" indent="-285750">
              <a:spcAft>
                <a:spcPts val="1800"/>
              </a:spcAft>
              <a:buClr>
                <a:srgbClr val="00B0F0"/>
              </a:buClr>
              <a:buSzPct val="150000"/>
              <a:buFont typeface="Wingdings" panose="05000000000000000000" pitchFamily="2" charset="2"/>
              <a:buChar char="ü"/>
            </a:pPr>
            <a:r>
              <a:rPr lang="en-US" sz="2000" dirty="0">
                <a:solidFill>
                  <a:srgbClr val="0070C0"/>
                </a:solidFill>
                <a:latin typeface="Trebuchet MS"/>
                <a:ea typeface="MS PGothic"/>
              </a:rPr>
              <a:t>RE in the Caribbean at Scale means more cooperation</a:t>
            </a:r>
            <a:r>
              <a:rPr lang="en-US" sz="2000" dirty="0">
                <a:solidFill>
                  <a:srgbClr val="002060"/>
                </a:solidFill>
                <a:latin typeface="Trebuchet MS"/>
                <a:ea typeface="MS PGothic"/>
              </a:rPr>
              <a:t>: synchronized tenders among countries to aggregate markets and attract more competitors, coordinated public/private finance to de-risk the respective projects, joint support from DFIs and philanthropy partners to avoid overlaps and provide additionality.</a:t>
            </a:r>
          </a:p>
          <a:p>
            <a:pPr marL="285750" indent="-285750">
              <a:spcAft>
                <a:spcPts val="1800"/>
              </a:spcAft>
              <a:buClr>
                <a:srgbClr val="00B0F0"/>
              </a:buClr>
              <a:buSzPct val="150000"/>
              <a:buFont typeface="Wingdings" panose="05000000000000000000" pitchFamily="2" charset="2"/>
              <a:buChar char="ü"/>
            </a:pPr>
            <a:r>
              <a:rPr lang="en-US" sz="2000" dirty="0">
                <a:solidFill>
                  <a:srgbClr val="0070C0"/>
                </a:solidFill>
                <a:latin typeface="Trebuchet MS"/>
                <a:ea typeface="MS PGothic"/>
              </a:rPr>
              <a:t>Energy Efficiency (EE) for resilience</a:t>
            </a:r>
            <a:r>
              <a:rPr lang="en-US" sz="2000" dirty="0">
                <a:solidFill>
                  <a:srgbClr val="002060"/>
                </a:solidFill>
                <a:latin typeface="Trebuchet MS"/>
                <a:ea typeface="MS PGothic"/>
              </a:rPr>
              <a:t>: a critical complement for RE scale up, and the most cost-effective investment in oil-dependent SIDS. RE and EE policies to be designed and implemented jointly.</a:t>
            </a:r>
          </a:p>
        </p:txBody>
      </p:sp>
    </p:spTree>
    <p:extLst>
      <p:ext uri="{BB962C8B-B14F-4D97-AF65-F5344CB8AC3E}">
        <p14:creationId xmlns:p14="http://schemas.microsoft.com/office/powerpoint/2010/main" val="188166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294967295"/>
          </p:nvPr>
        </p:nvSpPr>
        <p:spPr>
          <a:xfrm>
            <a:off x="0" y="6361113"/>
            <a:ext cx="652463"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pic>
        <p:nvPicPr>
          <p:cNvPr id="13" name="Content Placeholder 6">
            <a:extLst>
              <a:ext uri="{FF2B5EF4-FFF2-40B4-BE49-F238E27FC236}">
                <a16:creationId xmlns:a16="http://schemas.microsoft.com/office/drawing/2014/main" id="{7820AF5D-BA24-49FB-A6E1-EAF3BF06892A}"/>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t="19407"/>
          <a:stretch/>
        </p:blipFill>
        <p:spPr>
          <a:xfrm>
            <a:off x="11017" y="-358398"/>
            <a:ext cx="12192000" cy="4644317"/>
          </a:xfrm>
          <a:prstGeom prst="rect">
            <a:avLst/>
          </a:prstGeom>
          <a:ln>
            <a:noFill/>
          </a:ln>
        </p:spPr>
      </p:pic>
      <p:sp>
        <p:nvSpPr>
          <p:cNvPr id="16" name="Title 7">
            <a:extLst>
              <a:ext uri="{FF2B5EF4-FFF2-40B4-BE49-F238E27FC236}">
                <a16:creationId xmlns:a16="http://schemas.microsoft.com/office/drawing/2014/main" id="{D0790980-CF12-489D-BB02-4E0DBB59EEC7}"/>
              </a:ext>
            </a:extLst>
          </p:cNvPr>
          <p:cNvSpPr txBox="1">
            <a:spLocks/>
          </p:cNvSpPr>
          <p:nvPr/>
        </p:nvSpPr>
        <p:spPr>
          <a:xfrm>
            <a:off x="-11016" y="281274"/>
            <a:ext cx="12192000" cy="1128373"/>
          </a:xfrm>
          <a:prstGeom prst="rect">
            <a:avLst/>
          </a:prstGeom>
        </p:spPr>
        <p:txBody>
          <a:bodyPr anchor="b"/>
          <a:lstStyle>
            <a:lvl1pPr algn="l" rtl="0" eaLnBrk="1" fontAlgn="base" hangingPunct="1">
              <a:lnSpc>
                <a:spcPct val="100000"/>
              </a:lnSpc>
              <a:spcBef>
                <a:spcPts val="0"/>
              </a:spcBef>
              <a:spcAft>
                <a:spcPct val="0"/>
              </a:spcAft>
              <a:defRPr sz="3600" b="1" cap="all" baseline="0">
                <a:solidFill>
                  <a:schemeClr val="bg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kern="0"/>
              <a:t>THANK YOU</a:t>
            </a:r>
          </a:p>
        </p:txBody>
      </p:sp>
      <p:grpSp>
        <p:nvGrpSpPr>
          <p:cNvPr id="17" name="Group 16">
            <a:extLst>
              <a:ext uri="{FF2B5EF4-FFF2-40B4-BE49-F238E27FC236}">
                <a16:creationId xmlns:a16="http://schemas.microsoft.com/office/drawing/2014/main" id="{D813F5E0-DB8B-4D34-9C6B-2187AD8CB8A5}"/>
              </a:ext>
            </a:extLst>
          </p:cNvPr>
          <p:cNvGrpSpPr/>
          <p:nvPr/>
        </p:nvGrpSpPr>
        <p:grpSpPr>
          <a:xfrm>
            <a:off x="422071" y="4563240"/>
            <a:ext cx="3699091" cy="1905000"/>
            <a:chOff x="4115826" y="3141988"/>
            <a:chExt cx="3699091" cy="1905000"/>
          </a:xfrm>
        </p:grpSpPr>
        <p:grpSp>
          <p:nvGrpSpPr>
            <p:cNvPr id="18" name="Group 8">
              <a:extLst>
                <a:ext uri="{FF2B5EF4-FFF2-40B4-BE49-F238E27FC236}">
                  <a16:creationId xmlns:a16="http://schemas.microsoft.com/office/drawing/2014/main" id="{AFB57352-6229-4A11-8087-21A075D01F1F}"/>
                </a:ext>
              </a:extLst>
            </p:cNvPr>
            <p:cNvGrpSpPr>
              <a:grpSpLocks/>
            </p:cNvGrpSpPr>
            <p:nvPr/>
          </p:nvGrpSpPr>
          <p:grpSpPr bwMode="auto">
            <a:xfrm>
              <a:off x="4115826" y="3141988"/>
              <a:ext cx="3699091" cy="1905000"/>
              <a:chOff x="762000" y="3581400"/>
              <a:chExt cx="3698321" cy="1905000"/>
            </a:xfrm>
          </p:grpSpPr>
          <p:sp>
            <p:nvSpPr>
              <p:cNvPr id="20" name="Rectangle 19">
                <a:extLst>
                  <a:ext uri="{FF2B5EF4-FFF2-40B4-BE49-F238E27FC236}">
                    <a16:creationId xmlns:a16="http://schemas.microsoft.com/office/drawing/2014/main" id="{6DC1626F-A71B-4CE3-913F-4458D8BCAE06}"/>
                  </a:ext>
                </a:extLst>
              </p:cNvPr>
              <p:cNvSpPr/>
              <p:nvPr/>
            </p:nvSpPr>
            <p:spPr>
              <a:xfrm>
                <a:off x="762000" y="3581400"/>
                <a:ext cx="3580658" cy="1905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b="1">
                    <a:solidFill>
                      <a:prstClr val="white"/>
                    </a:solidFill>
                    <a:latin typeface="Arial"/>
                  </a:rPr>
                  <a:t>b</a:t>
                </a:r>
              </a:p>
            </p:txBody>
          </p:sp>
          <p:sp>
            <p:nvSpPr>
              <p:cNvPr id="21" name="TextBox 19">
                <a:extLst>
                  <a:ext uri="{FF2B5EF4-FFF2-40B4-BE49-F238E27FC236}">
                    <a16:creationId xmlns:a16="http://schemas.microsoft.com/office/drawing/2014/main" id="{A8DFDCD2-7764-41CB-9246-1266599AF6B2}"/>
                  </a:ext>
                </a:extLst>
              </p:cNvPr>
              <p:cNvSpPr txBox="1">
                <a:spLocks noChangeArrowheads="1"/>
              </p:cNvSpPr>
              <p:nvPr/>
            </p:nvSpPr>
            <p:spPr bwMode="auto">
              <a:xfrm>
                <a:off x="816853" y="4061817"/>
                <a:ext cx="3643468" cy="1384995"/>
              </a:xfrm>
              <a:prstGeom prst="rect">
                <a:avLst/>
              </a:prstGeom>
              <a:noFill/>
              <a:ln w="9525">
                <a:noFill/>
                <a:miter lim="800000"/>
                <a:headEnd/>
                <a:tailEnd/>
              </a:ln>
            </p:spPr>
            <p:txBody>
              <a:bodyPr wrap="square">
                <a:spAutoFit/>
              </a:bodyPr>
              <a:lstStyle/>
              <a:p>
                <a:pPr fontAlgn="base">
                  <a:spcBef>
                    <a:spcPct val="0"/>
                  </a:spcBef>
                  <a:spcAft>
                    <a:spcPct val="0"/>
                  </a:spcAft>
                  <a:defRPr/>
                </a:pPr>
                <a:endParaRPr lang="en-GB" sz="1200" b="1">
                  <a:solidFill>
                    <a:srgbClr val="021F43"/>
                  </a:solidFill>
                  <a:ea typeface="ＭＳ Ｐゴシック" charset="0"/>
                </a:endParaRPr>
              </a:p>
              <a:p>
                <a:pPr fontAlgn="base">
                  <a:spcAft>
                    <a:spcPct val="0"/>
                  </a:spcAft>
                  <a:defRPr/>
                </a:pPr>
                <a:r>
                  <a:rPr lang="en-GB" sz="1200">
                    <a:solidFill>
                      <a:srgbClr val="021F43"/>
                    </a:solidFill>
                    <a:ea typeface="ＭＳ Ｐゴシック" charset="0"/>
                  </a:rPr>
                  <a:t>Anh Pham</a:t>
                </a:r>
                <a:endParaRPr lang="en-GB" sz="1200" b="1">
                  <a:solidFill>
                    <a:srgbClr val="021F43"/>
                  </a:solidFill>
                  <a:ea typeface="ＭＳ Ｐゴシック" charset="0"/>
                </a:endParaRPr>
              </a:p>
              <a:p>
                <a:pPr fontAlgn="base">
                  <a:spcAft>
                    <a:spcPct val="0"/>
                  </a:spcAft>
                  <a:defRPr/>
                </a:pPr>
                <a:r>
                  <a:rPr lang="en-GB" sz="1000" b="1">
                    <a:solidFill>
                      <a:srgbClr val="021F43"/>
                    </a:solidFill>
                    <a:ea typeface="ＭＳ Ｐゴシック" charset="0"/>
                    <a:cs typeface="Arial" panose="020B0604020202020204" pitchFamily="34" charset="0"/>
                  </a:rPr>
                  <a:t>Senior Energy Specialist</a:t>
                </a:r>
              </a:p>
              <a:p>
                <a:pPr fontAlgn="base">
                  <a:spcAft>
                    <a:spcPct val="0"/>
                  </a:spcAft>
                  <a:defRPr/>
                </a:pPr>
                <a:r>
                  <a:rPr lang="en-GB" sz="1000" b="1">
                    <a:solidFill>
                      <a:srgbClr val="021F43"/>
                    </a:solidFill>
                    <a:ea typeface="ＭＳ Ｐゴシック" charset="0"/>
                    <a:cs typeface="Arial" panose="020B0604020202020204" pitchFamily="34" charset="0"/>
                  </a:rPr>
                  <a:t>Latin America and the Caribbean Region</a:t>
                </a:r>
              </a:p>
              <a:p>
                <a:pPr marL="0" marR="0">
                  <a:spcBef>
                    <a:spcPts val="0"/>
                  </a:spcBef>
                  <a:spcAft>
                    <a:spcPts val="0"/>
                  </a:spcAft>
                </a:pP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T </a:t>
                </a:r>
                <a:r>
                  <a:rPr lang="en-US" sz="1000">
                    <a:solidFill>
                      <a:srgbClr val="032A45"/>
                    </a:solidFill>
                    <a:effectLst/>
                    <a:latin typeface="Arial" panose="020B0604020202020204" pitchFamily="34" charset="0"/>
                    <a:ea typeface="Times New Roman" panose="02020603050405020304" pitchFamily="18" charset="0"/>
                    <a:cs typeface="Times New Roman" panose="02020603050405020304" pitchFamily="18" charset="0"/>
                  </a:rPr>
                  <a:t>+1 202 473 9886</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E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npham@worldbank.org</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W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www.worldbank.org</a:t>
                </a:r>
                <a:endParaRPr lang="en-US"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ct val="0"/>
                  </a:spcBef>
                  <a:spcAft>
                    <a:spcPct val="0"/>
                  </a:spcAft>
                  <a:defRPr/>
                </a:pPr>
                <a:endParaRPr lang="en-GB" sz="1000">
                  <a:solidFill>
                    <a:srgbClr val="021F43"/>
                  </a:solidFill>
                  <a:ea typeface="ＭＳ Ｐゴシック" charset="0"/>
                  <a:cs typeface="Arial" panose="020B0604020202020204" pitchFamily="34" charset="0"/>
                </a:endParaRPr>
              </a:p>
            </p:txBody>
          </p:sp>
        </p:grpSp>
        <p:pic>
          <p:nvPicPr>
            <p:cNvPr id="19" name="gmail-m_-6236102669517301242Picture 1">
              <a:extLst>
                <a:ext uri="{FF2B5EF4-FFF2-40B4-BE49-F238E27FC236}">
                  <a16:creationId xmlns:a16="http://schemas.microsoft.com/office/drawing/2014/main" id="{5F393640-CE4A-4E18-9B92-C723C5EC0E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125" y="3163723"/>
              <a:ext cx="2461424" cy="5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2B885966-AFD4-458B-8B23-B7EA48FFE598}"/>
              </a:ext>
            </a:extLst>
          </p:cNvPr>
          <p:cNvGrpSpPr/>
          <p:nvPr/>
        </p:nvGrpSpPr>
        <p:grpSpPr>
          <a:xfrm>
            <a:off x="8389626" y="4588915"/>
            <a:ext cx="3699091" cy="1905000"/>
            <a:chOff x="4115826" y="3141988"/>
            <a:chExt cx="3699091" cy="1905000"/>
          </a:xfrm>
        </p:grpSpPr>
        <p:grpSp>
          <p:nvGrpSpPr>
            <p:cNvPr id="23" name="Group 8">
              <a:extLst>
                <a:ext uri="{FF2B5EF4-FFF2-40B4-BE49-F238E27FC236}">
                  <a16:creationId xmlns:a16="http://schemas.microsoft.com/office/drawing/2014/main" id="{69EE6BFD-F552-450D-8EF6-7A5968C52A02}"/>
                </a:ext>
              </a:extLst>
            </p:cNvPr>
            <p:cNvGrpSpPr>
              <a:grpSpLocks/>
            </p:cNvGrpSpPr>
            <p:nvPr/>
          </p:nvGrpSpPr>
          <p:grpSpPr bwMode="auto">
            <a:xfrm>
              <a:off x="4115826" y="3141988"/>
              <a:ext cx="3699091" cy="1905000"/>
              <a:chOff x="762000" y="3581400"/>
              <a:chExt cx="3698321" cy="1905000"/>
            </a:xfrm>
          </p:grpSpPr>
          <p:sp>
            <p:nvSpPr>
              <p:cNvPr id="25" name="Rectangle 24">
                <a:extLst>
                  <a:ext uri="{FF2B5EF4-FFF2-40B4-BE49-F238E27FC236}">
                    <a16:creationId xmlns:a16="http://schemas.microsoft.com/office/drawing/2014/main" id="{9A27720C-7394-489E-8CAA-B8AF852CBC92}"/>
                  </a:ext>
                </a:extLst>
              </p:cNvPr>
              <p:cNvSpPr/>
              <p:nvPr/>
            </p:nvSpPr>
            <p:spPr>
              <a:xfrm>
                <a:off x="762000" y="3581400"/>
                <a:ext cx="3580658" cy="1905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b="1">
                    <a:solidFill>
                      <a:prstClr val="white"/>
                    </a:solidFill>
                    <a:latin typeface="Arial"/>
                  </a:rPr>
                  <a:t>b</a:t>
                </a:r>
              </a:p>
            </p:txBody>
          </p:sp>
          <p:sp>
            <p:nvSpPr>
              <p:cNvPr id="26" name="TextBox 19">
                <a:extLst>
                  <a:ext uri="{FF2B5EF4-FFF2-40B4-BE49-F238E27FC236}">
                    <a16:creationId xmlns:a16="http://schemas.microsoft.com/office/drawing/2014/main" id="{C67DD33D-19A3-46F8-9BF6-4C824C53E9DE}"/>
                  </a:ext>
                </a:extLst>
              </p:cNvPr>
              <p:cNvSpPr txBox="1">
                <a:spLocks noChangeArrowheads="1"/>
              </p:cNvSpPr>
              <p:nvPr/>
            </p:nvSpPr>
            <p:spPr bwMode="auto">
              <a:xfrm>
                <a:off x="816853" y="4061817"/>
                <a:ext cx="3643468" cy="1384995"/>
              </a:xfrm>
              <a:prstGeom prst="rect">
                <a:avLst/>
              </a:prstGeom>
              <a:noFill/>
              <a:ln w="9525">
                <a:noFill/>
                <a:miter lim="800000"/>
                <a:headEnd/>
                <a:tailEnd/>
              </a:ln>
            </p:spPr>
            <p:txBody>
              <a:bodyPr wrap="square">
                <a:spAutoFit/>
              </a:bodyPr>
              <a:lstStyle/>
              <a:p>
                <a:pPr fontAlgn="base">
                  <a:spcBef>
                    <a:spcPct val="0"/>
                  </a:spcBef>
                  <a:spcAft>
                    <a:spcPct val="0"/>
                  </a:spcAft>
                  <a:defRPr/>
                </a:pPr>
                <a:endParaRPr lang="en-GB" sz="1200" b="1">
                  <a:solidFill>
                    <a:srgbClr val="021F43"/>
                  </a:solidFill>
                  <a:ea typeface="ＭＳ Ｐゴシック" charset="0"/>
                </a:endParaRPr>
              </a:p>
              <a:p>
                <a:pPr fontAlgn="base">
                  <a:spcAft>
                    <a:spcPct val="0"/>
                  </a:spcAft>
                  <a:defRPr/>
                </a:pPr>
                <a:r>
                  <a:rPr lang="en-GB" sz="1200">
                    <a:solidFill>
                      <a:srgbClr val="021F43"/>
                    </a:solidFill>
                    <a:ea typeface="ＭＳ Ｐゴシック" charset="0"/>
                  </a:rPr>
                  <a:t>Jose Perez</a:t>
                </a:r>
                <a:endParaRPr lang="en-GB" sz="1200" b="1">
                  <a:solidFill>
                    <a:srgbClr val="021F43"/>
                  </a:solidFill>
                  <a:ea typeface="ＭＳ Ｐゴシック" charset="0"/>
                </a:endParaRPr>
              </a:p>
              <a:p>
                <a:pPr fontAlgn="base">
                  <a:spcAft>
                    <a:spcPct val="0"/>
                  </a:spcAft>
                  <a:defRPr/>
                </a:pPr>
                <a:r>
                  <a:rPr lang="en-GB" sz="1000" b="1">
                    <a:solidFill>
                      <a:srgbClr val="021F43"/>
                    </a:solidFill>
                    <a:ea typeface="ＭＳ Ｐゴシック" charset="0"/>
                    <a:cs typeface="Arial" panose="020B0604020202020204" pitchFamily="34" charset="0"/>
                  </a:rPr>
                  <a:t>Senior Energy Specialist</a:t>
                </a:r>
              </a:p>
              <a:p>
                <a:pPr fontAlgn="base">
                  <a:spcAft>
                    <a:spcPct val="0"/>
                  </a:spcAft>
                  <a:defRPr/>
                </a:pPr>
                <a:r>
                  <a:rPr lang="en-GB" sz="1000" b="1">
                    <a:solidFill>
                      <a:srgbClr val="021F43"/>
                    </a:solidFill>
                    <a:ea typeface="ＭＳ Ｐゴシック" charset="0"/>
                    <a:cs typeface="Arial" panose="020B0604020202020204" pitchFamily="34" charset="0"/>
                  </a:rPr>
                  <a:t>Latin America and the Caribbean Region</a:t>
                </a:r>
              </a:p>
              <a:p>
                <a:pPr marL="0" marR="0">
                  <a:spcBef>
                    <a:spcPts val="0"/>
                  </a:spcBef>
                  <a:spcAft>
                    <a:spcPts val="0"/>
                  </a:spcAft>
                </a:pP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T </a:t>
                </a:r>
                <a:r>
                  <a:rPr lang="en-US" sz="1000">
                    <a:solidFill>
                      <a:srgbClr val="032A45"/>
                    </a:solidFill>
                    <a:effectLst/>
                    <a:latin typeface="Arial" panose="020B0604020202020204" pitchFamily="34" charset="0"/>
                    <a:ea typeface="Times New Roman" panose="02020603050405020304" pitchFamily="18" charset="0"/>
                    <a:cs typeface="Times New Roman" panose="02020603050405020304" pitchFamily="18" charset="0"/>
                  </a:rPr>
                  <a:t>+509 2812 2200</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E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nmukhi@worldbank.org</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W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www.worldbank.org</a:t>
                </a:r>
                <a:endParaRPr lang="en-US"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ct val="0"/>
                  </a:spcBef>
                  <a:spcAft>
                    <a:spcPct val="0"/>
                  </a:spcAft>
                  <a:defRPr/>
                </a:pPr>
                <a:endParaRPr lang="en-GB" sz="1000">
                  <a:solidFill>
                    <a:srgbClr val="021F43"/>
                  </a:solidFill>
                  <a:ea typeface="ＭＳ Ｐゴシック" charset="0"/>
                  <a:cs typeface="Arial" panose="020B0604020202020204" pitchFamily="34" charset="0"/>
                </a:endParaRPr>
              </a:p>
            </p:txBody>
          </p:sp>
        </p:grpSp>
        <p:pic>
          <p:nvPicPr>
            <p:cNvPr id="24" name="gmail-m_-6236102669517301242Picture 1">
              <a:extLst>
                <a:ext uri="{FF2B5EF4-FFF2-40B4-BE49-F238E27FC236}">
                  <a16:creationId xmlns:a16="http://schemas.microsoft.com/office/drawing/2014/main" id="{C4B2BCA5-ED9F-4AF9-AAFE-2AF3BC730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125" y="3163723"/>
              <a:ext cx="2461424" cy="5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ECD7779A-03F1-4822-BDA7-DE68AB023F15}"/>
              </a:ext>
            </a:extLst>
          </p:cNvPr>
          <p:cNvGrpSpPr/>
          <p:nvPr/>
        </p:nvGrpSpPr>
        <p:grpSpPr>
          <a:xfrm>
            <a:off x="4536871" y="2213740"/>
            <a:ext cx="3699091" cy="1905000"/>
            <a:chOff x="4115826" y="3141988"/>
            <a:chExt cx="3699091" cy="1905000"/>
          </a:xfrm>
        </p:grpSpPr>
        <p:grpSp>
          <p:nvGrpSpPr>
            <p:cNvPr id="28" name="Group 8">
              <a:extLst>
                <a:ext uri="{FF2B5EF4-FFF2-40B4-BE49-F238E27FC236}">
                  <a16:creationId xmlns:a16="http://schemas.microsoft.com/office/drawing/2014/main" id="{79577AA9-B0A4-43B9-85B9-C3F3AEBB3555}"/>
                </a:ext>
              </a:extLst>
            </p:cNvPr>
            <p:cNvGrpSpPr>
              <a:grpSpLocks/>
            </p:cNvGrpSpPr>
            <p:nvPr/>
          </p:nvGrpSpPr>
          <p:grpSpPr bwMode="auto">
            <a:xfrm>
              <a:off x="4115826" y="3141988"/>
              <a:ext cx="3699091" cy="1905000"/>
              <a:chOff x="762000" y="3581400"/>
              <a:chExt cx="3698321" cy="1905000"/>
            </a:xfrm>
          </p:grpSpPr>
          <p:sp>
            <p:nvSpPr>
              <p:cNvPr id="30" name="Rectangle 29">
                <a:extLst>
                  <a:ext uri="{FF2B5EF4-FFF2-40B4-BE49-F238E27FC236}">
                    <a16:creationId xmlns:a16="http://schemas.microsoft.com/office/drawing/2014/main" id="{835BD6A5-84C3-4D67-B6C0-AAEAB86DD15E}"/>
                  </a:ext>
                </a:extLst>
              </p:cNvPr>
              <p:cNvSpPr/>
              <p:nvPr/>
            </p:nvSpPr>
            <p:spPr>
              <a:xfrm>
                <a:off x="762000" y="3581400"/>
                <a:ext cx="3580658" cy="1905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b="1">
                    <a:solidFill>
                      <a:prstClr val="white"/>
                    </a:solidFill>
                    <a:latin typeface="Arial"/>
                  </a:rPr>
                  <a:t>b</a:t>
                </a:r>
              </a:p>
            </p:txBody>
          </p:sp>
          <p:sp>
            <p:nvSpPr>
              <p:cNvPr id="31" name="TextBox 19">
                <a:extLst>
                  <a:ext uri="{FF2B5EF4-FFF2-40B4-BE49-F238E27FC236}">
                    <a16:creationId xmlns:a16="http://schemas.microsoft.com/office/drawing/2014/main" id="{3CCA8E83-69FC-46A3-9B8C-6F9791CF3CEA}"/>
                  </a:ext>
                </a:extLst>
              </p:cNvPr>
              <p:cNvSpPr txBox="1">
                <a:spLocks noChangeArrowheads="1"/>
              </p:cNvSpPr>
              <p:nvPr/>
            </p:nvSpPr>
            <p:spPr bwMode="auto">
              <a:xfrm>
                <a:off x="816853" y="4036417"/>
                <a:ext cx="3643468" cy="1384995"/>
              </a:xfrm>
              <a:prstGeom prst="rect">
                <a:avLst/>
              </a:prstGeom>
              <a:noFill/>
              <a:ln w="9525">
                <a:noFill/>
                <a:miter lim="800000"/>
                <a:headEnd/>
                <a:tailEnd/>
              </a:ln>
            </p:spPr>
            <p:txBody>
              <a:bodyPr wrap="square">
                <a:spAutoFit/>
              </a:bodyPr>
              <a:lstStyle/>
              <a:p>
                <a:pPr fontAlgn="base">
                  <a:spcBef>
                    <a:spcPct val="0"/>
                  </a:spcBef>
                  <a:spcAft>
                    <a:spcPct val="0"/>
                  </a:spcAft>
                  <a:defRPr/>
                </a:pPr>
                <a:endParaRPr lang="en-GB" sz="1200" b="1">
                  <a:solidFill>
                    <a:srgbClr val="021F43"/>
                  </a:solidFill>
                  <a:ea typeface="ＭＳ Ｐゴシック" charset="0"/>
                </a:endParaRPr>
              </a:p>
              <a:p>
                <a:pPr fontAlgn="base">
                  <a:spcAft>
                    <a:spcPct val="0"/>
                  </a:spcAft>
                  <a:defRPr/>
                </a:pPr>
                <a:r>
                  <a:rPr lang="en-GB" sz="1200">
                    <a:solidFill>
                      <a:srgbClr val="021F43"/>
                    </a:solidFill>
                    <a:ea typeface="ＭＳ Ｐゴシック" charset="0"/>
                  </a:rPr>
                  <a:t>Frederic Verdol</a:t>
                </a:r>
                <a:endParaRPr lang="en-GB" sz="1200" b="1">
                  <a:solidFill>
                    <a:srgbClr val="021F43"/>
                  </a:solidFill>
                  <a:ea typeface="ＭＳ Ｐゴシック" charset="0"/>
                </a:endParaRPr>
              </a:p>
              <a:p>
                <a:pPr fontAlgn="base">
                  <a:spcAft>
                    <a:spcPct val="0"/>
                  </a:spcAft>
                  <a:defRPr/>
                </a:pPr>
                <a:r>
                  <a:rPr lang="en-GB" sz="1000" b="1">
                    <a:solidFill>
                      <a:srgbClr val="021F43"/>
                    </a:solidFill>
                    <a:ea typeface="ＭＳ Ｐゴシック" charset="0"/>
                    <a:cs typeface="Arial" panose="020B0604020202020204" pitchFamily="34" charset="0"/>
                  </a:rPr>
                  <a:t>Infrastructure Program Leader for the Caribbean</a:t>
                </a:r>
              </a:p>
              <a:p>
                <a:pPr fontAlgn="base">
                  <a:spcAft>
                    <a:spcPct val="0"/>
                  </a:spcAft>
                  <a:defRPr/>
                </a:pPr>
                <a:r>
                  <a:rPr lang="en-GB" sz="1000" b="1">
                    <a:solidFill>
                      <a:srgbClr val="021F43"/>
                    </a:solidFill>
                    <a:ea typeface="ＭＳ Ｐゴシック" charset="0"/>
                    <a:cs typeface="Arial" panose="020B0604020202020204" pitchFamily="34" charset="0"/>
                  </a:rPr>
                  <a:t>Latin America and the Caribbean Region</a:t>
                </a:r>
              </a:p>
              <a:p>
                <a:pPr marL="0" marR="0">
                  <a:spcBef>
                    <a:spcPts val="0"/>
                  </a:spcBef>
                  <a:spcAft>
                    <a:spcPts val="0"/>
                  </a:spcAft>
                </a:pP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T </a:t>
                </a:r>
                <a:r>
                  <a:rPr lang="en-US" sz="1000">
                    <a:solidFill>
                      <a:srgbClr val="032A45"/>
                    </a:solidFill>
                    <a:effectLst/>
                    <a:latin typeface="Arial" panose="020B0604020202020204" pitchFamily="34" charset="0"/>
                    <a:ea typeface="Times New Roman" panose="02020603050405020304" pitchFamily="18" charset="0"/>
                    <a:cs typeface="Times New Roman" panose="02020603050405020304" pitchFamily="18" charset="0"/>
                  </a:rPr>
                  <a:t>+1 876-960-0459</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E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fverdol@worldbank.org</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T </a:t>
                </a:r>
                <a:r>
                  <a:rPr lang="en-US" sz="1000" u="sng">
                    <a:solidFill>
                      <a:srgbClr val="0070C0"/>
                    </a:solidFill>
                    <a:latin typeface="Arial" panose="020B0604020202020204" pitchFamily="34" charset="0"/>
                    <a:ea typeface="Times New Roman" panose="02020603050405020304" pitchFamily="18" charset="0"/>
                    <a:cs typeface="Times New Roman" panose="02020603050405020304" pitchFamily="18" charset="0"/>
                  </a:rPr>
                  <a:t>@FredericVerdol</a:t>
                </a:r>
                <a:endParaRPr lang="en-US"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ct val="0"/>
                  </a:spcBef>
                  <a:spcAft>
                    <a:spcPct val="0"/>
                  </a:spcAft>
                  <a:defRPr/>
                </a:pPr>
                <a:endParaRPr lang="en-GB" sz="1000">
                  <a:solidFill>
                    <a:srgbClr val="021F43"/>
                  </a:solidFill>
                  <a:ea typeface="ＭＳ Ｐゴシック" charset="0"/>
                  <a:cs typeface="Arial" panose="020B0604020202020204" pitchFamily="34" charset="0"/>
                </a:endParaRPr>
              </a:p>
            </p:txBody>
          </p:sp>
        </p:grpSp>
        <p:pic>
          <p:nvPicPr>
            <p:cNvPr id="29" name="gmail-m_-6236102669517301242Picture 1">
              <a:extLst>
                <a:ext uri="{FF2B5EF4-FFF2-40B4-BE49-F238E27FC236}">
                  <a16:creationId xmlns:a16="http://schemas.microsoft.com/office/drawing/2014/main" id="{AD0D25CA-FB14-41AD-8B1C-44D4CF737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125" y="3163723"/>
              <a:ext cx="2461424" cy="5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9797C4A4-82CB-4FF7-AC9E-AB611DFB3203}"/>
              </a:ext>
            </a:extLst>
          </p:cNvPr>
          <p:cNvGrpSpPr/>
          <p:nvPr/>
        </p:nvGrpSpPr>
        <p:grpSpPr>
          <a:xfrm>
            <a:off x="4452626" y="4576215"/>
            <a:ext cx="3699091" cy="1905000"/>
            <a:chOff x="4115826" y="3141988"/>
            <a:chExt cx="3699091" cy="1905000"/>
          </a:xfrm>
        </p:grpSpPr>
        <p:grpSp>
          <p:nvGrpSpPr>
            <p:cNvPr id="33" name="Group 8">
              <a:extLst>
                <a:ext uri="{FF2B5EF4-FFF2-40B4-BE49-F238E27FC236}">
                  <a16:creationId xmlns:a16="http://schemas.microsoft.com/office/drawing/2014/main" id="{DEFACB88-762A-4EB3-83BE-D14DD03A7425}"/>
                </a:ext>
              </a:extLst>
            </p:cNvPr>
            <p:cNvGrpSpPr>
              <a:grpSpLocks/>
            </p:cNvGrpSpPr>
            <p:nvPr/>
          </p:nvGrpSpPr>
          <p:grpSpPr bwMode="auto">
            <a:xfrm>
              <a:off x="4115826" y="3141988"/>
              <a:ext cx="3699091" cy="1905000"/>
              <a:chOff x="762000" y="3581400"/>
              <a:chExt cx="3698321" cy="1905000"/>
            </a:xfrm>
          </p:grpSpPr>
          <p:sp>
            <p:nvSpPr>
              <p:cNvPr id="35" name="Rectangle 34">
                <a:extLst>
                  <a:ext uri="{FF2B5EF4-FFF2-40B4-BE49-F238E27FC236}">
                    <a16:creationId xmlns:a16="http://schemas.microsoft.com/office/drawing/2014/main" id="{05C9A8BC-3C31-4B44-9DEE-E62FE5EF6C6F}"/>
                  </a:ext>
                </a:extLst>
              </p:cNvPr>
              <p:cNvSpPr/>
              <p:nvPr/>
            </p:nvSpPr>
            <p:spPr>
              <a:xfrm>
                <a:off x="762000" y="3581400"/>
                <a:ext cx="3580658" cy="1905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b="1">
                    <a:solidFill>
                      <a:prstClr val="white"/>
                    </a:solidFill>
                    <a:latin typeface="Arial"/>
                  </a:rPr>
                  <a:t>b</a:t>
                </a:r>
              </a:p>
            </p:txBody>
          </p:sp>
          <p:sp>
            <p:nvSpPr>
              <p:cNvPr id="36" name="TextBox 19">
                <a:extLst>
                  <a:ext uri="{FF2B5EF4-FFF2-40B4-BE49-F238E27FC236}">
                    <a16:creationId xmlns:a16="http://schemas.microsoft.com/office/drawing/2014/main" id="{B539FDB9-AE27-4D0D-927B-0BA2D7986D16}"/>
                  </a:ext>
                </a:extLst>
              </p:cNvPr>
              <p:cNvSpPr txBox="1">
                <a:spLocks noChangeArrowheads="1"/>
              </p:cNvSpPr>
              <p:nvPr/>
            </p:nvSpPr>
            <p:spPr bwMode="auto">
              <a:xfrm>
                <a:off x="816853" y="4061817"/>
                <a:ext cx="3643468" cy="1384995"/>
              </a:xfrm>
              <a:prstGeom prst="rect">
                <a:avLst/>
              </a:prstGeom>
              <a:noFill/>
              <a:ln w="9525">
                <a:noFill/>
                <a:miter lim="800000"/>
                <a:headEnd/>
                <a:tailEnd/>
              </a:ln>
            </p:spPr>
            <p:txBody>
              <a:bodyPr wrap="square">
                <a:spAutoFit/>
              </a:bodyPr>
              <a:lstStyle/>
              <a:p>
                <a:pPr fontAlgn="base">
                  <a:spcBef>
                    <a:spcPct val="0"/>
                  </a:spcBef>
                  <a:spcAft>
                    <a:spcPct val="0"/>
                  </a:spcAft>
                  <a:defRPr/>
                </a:pPr>
                <a:endParaRPr lang="en-GB" sz="1200" b="1">
                  <a:solidFill>
                    <a:srgbClr val="021F43"/>
                  </a:solidFill>
                  <a:ea typeface="ＭＳ Ｐゴシック" charset="0"/>
                </a:endParaRPr>
              </a:p>
              <a:p>
                <a:pPr fontAlgn="base">
                  <a:spcAft>
                    <a:spcPct val="0"/>
                  </a:spcAft>
                  <a:defRPr/>
                </a:pPr>
                <a:r>
                  <a:rPr lang="en-GB" sz="1200" b="1">
                    <a:solidFill>
                      <a:srgbClr val="021F43"/>
                    </a:solidFill>
                    <a:ea typeface="ＭＳ Ｐゴシック" charset="0"/>
                  </a:rPr>
                  <a:t>Neha Mukhi</a:t>
                </a:r>
              </a:p>
              <a:p>
                <a:pPr fontAlgn="base">
                  <a:spcAft>
                    <a:spcPct val="0"/>
                  </a:spcAft>
                  <a:defRPr/>
                </a:pPr>
                <a:r>
                  <a:rPr lang="en-GB" sz="1000" b="1">
                    <a:solidFill>
                      <a:srgbClr val="021F43"/>
                    </a:solidFill>
                    <a:ea typeface="ＭＳ Ｐゴシック" charset="0"/>
                    <a:cs typeface="Arial" panose="020B0604020202020204" pitchFamily="34" charset="0"/>
                  </a:rPr>
                  <a:t>Senior Energy Specialist</a:t>
                </a:r>
              </a:p>
              <a:p>
                <a:pPr fontAlgn="base">
                  <a:spcAft>
                    <a:spcPct val="0"/>
                  </a:spcAft>
                  <a:defRPr/>
                </a:pPr>
                <a:r>
                  <a:rPr lang="en-GB" sz="1000" b="1">
                    <a:solidFill>
                      <a:srgbClr val="021F43"/>
                    </a:solidFill>
                    <a:ea typeface="ＭＳ Ｐゴシック" charset="0"/>
                    <a:cs typeface="Arial" panose="020B0604020202020204" pitchFamily="34" charset="0"/>
                  </a:rPr>
                  <a:t>Latin America and the Caribbean Region</a:t>
                </a:r>
              </a:p>
              <a:p>
                <a:pPr marL="0" marR="0">
                  <a:spcBef>
                    <a:spcPts val="0"/>
                  </a:spcBef>
                  <a:spcAft>
                    <a:spcPts val="0"/>
                  </a:spcAft>
                </a:pP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T </a:t>
                </a:r>
                <a:r>
                  <a:rPr lang="en-US" sz="1000">
                    <a:solidFill>
                      <a:srgbClr val="032A45"/>
                    </a:solidFill>
                    <a:effectLst/>
                    <a:latin typeface="Arial" panose="020B0604020202020204" pitchFamily="34" charset="0"/>
                    <a:ea typeface="Times New Roman" panose="02020603050405020304" pitchFamily="18" charset="0"/>
                    <a:cs typeface="Times New Roman" panose="02020603050405020304" pitchFamily="18" charset="0"/>
                  </a:rPr>
                  <a:t>+1 202 458 4120</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E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nmukhi@worldbank.org</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solidFill>
                      <a:srgbClr val="00AEEF"/>
                    </a:solidFill>
                    <a:effectLst/>
                    <a:latin typeface="Arial" panose="020B0604020202020204" pitchFamily="34" charset="0"/>
                    <a:ea typeface="Times New Roman" panose="02020603050405020304" pitchFamily="18" charset="0"/>
                    <a:cs typeface="Times New Roman" panose="02020603050405020304" pitchFamily="18" charset="0"/>
                  </a:rPr>
                  <a:t>W </a:t>
                </a:r>
                <a:r>
                  <a:rPr lang="en-US" sz="1000" u="sng">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www.worldbank.org</a:t>
                </a:r>
                <a:endParaRPr lang="en-US"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ct val="0"/>
                  </a:spcBef>
                  <a:spcAft>
                    <a:spcPct val="0"/>
                  </a:spcAft>
                  <a:defRPr/>
                </a:pPr>
                <a:endParaRPr lang="en-GB" sz="1000">
                  <a:solidFill>
                    <a:srgbClr val="021F43"/>
                  </a:solidFill>
                  <a:ea typeface="ＭＳ Ｐゴシック" charset="0"/>
                  <a:cs typeface="Arial" panose="020B0604020202020204" pitchFamily="34" charset="0"/>
                </a:endParaRPr>
              </a:p>
            </p:txBody>
          </p:sp>
        </p:grpSp>
        <p:pic>
          <p:nvPicPr>
            <p:cNvPr id="34" name="gmail-m_-6236102669517301242Picture 1">
              <a:extLst>
                <a:ext uri="{FF2B5EF4-FFF2-40B4-BE49-F238E27FC236}">
                  <a16:creationId xmlns:a16="http://schemas.microsoft.com/office/drawing/2014/main" id="{8D3B915B-1099-4EEA-B4FE-6651B97659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125" y="3163723"/>
              <a:ext cx="2461424" cy="5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636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438208"/>
            <a:ext cx="11282705" cy="589219"/>
          </a:xfrm>
        </p:spPr>
        <p:txBody>
          <a:bodyPr>
            <a:normAutofit/>
          </a:bodyPr>
          <a:lstStyle/>
          <a:p>
            <a:r>
              <a:rPr lang="en-US" sz="3200" b="1"/>
              <a:t>Outline</a:t>
            </a:r>
            <a:endParaRPr lang="en-US" sz="3200" b="1">
              <a:solidFill>
                <a:schemeClr val="bg2">
                  <a:lumMod val="50000"/>
                </a:schemeClr>
              </a:solidFill>
            </a:endParaRPr>
          </a:p>
        </p:txBody>
      </p:sp>
      <p:sp>
        <p:nvSpPr>
          <p:cNvPr id="3" name="TextBox 2">
            <a:extLst>
              <a:ext uri="{FF2B5EF4-FFF2-40B4-BE49-F238E27FC236}">
                <a16:creationId xmlns:a16="http://schemas.microsoft.com/office/drawing/2014/main" id="{A38AB2EA-4BD5-4E55-B6E7-9D074677B862}"/>
              </a:ext>
            </a:extLst>
          </p:cNvPr>
          <p:cNvSpPr txBox="1"/>
          <p:nvPr/>
        </p:nvSpPr>
        <p:spPr>
          <a:xfrm>
            <a:off x="475913" y="2447437"/>
            <a:ext cx="11282705" cy="2262158"/>
          </a:xfrm>
          <a:prstGeom prst="rect">
            <a:avLst/>
          </a:prstGeom>
          <a:solidFill>
            <a:schemeClr val="bg1"/>
          </a:solidFill>
        </p:spPr>
        <p:txBody>
          <a:bodyPr wrap="square" lIns="91440" tIns="45720" rIns="91440" bIns="45720" rtlCol="0" anchor="t">
            <a:spAutoFit/>
          </a:bodyPr>
          <a:lstStyle/>
          <a:p>
            <a:pPr marL="285750" indent="-285750">
              <a:spcAft>
                <a:spcPts val="1800"/>
              </a:spcAft>
              <a:buClr>
                <a:srgbClr val="00B0F0"/>
              </a:buClr>
              <a:buSzPct val="150000"/>
              <a:buFont typeface="Wingdings" panose="05000000000000000000" pitchFamily="2" charset="2"/>
              <a:buChar char="ü"/>
            </a:pPr>
            <a:r>
              <a:rPr lang="en-US" sz="2400">
                <a:latin typeface="Trebuchet MS"/>
                <a:ea typeface="MS PGothic"/>
              </a:rPr>
              <a:t>The World Bank Group: Mission, Instruments and Climate Commitment</a:t>
            </a:r>
          </a:p>
          <a:p>
            <a:pPr marL="285750" indent="-285750">
              <a:spcAft>
                <a:spcPts val="1800"/>
              </a:spcAft>
              <a:buClr>
                <a:srgbClr val="00B0F0"/>
              </a:buClr>
              <a:buSzPct val="150000"/>
              <a:buFont typeface="Wingdings" panose="05000000000000000000" pitchFamily="2" charset="2"/>
              <a:buChar char="ü"/>
            </a:pPr>
            <a:r>
              <a:rPr lang="en-US" sz="2400">
                <a:latin typeface="Trebuchet MS"/>
                <a:ea typeface="MS PGothic"/>
              </a:rPr>
              <a:t>Regional Trends: Energy Challenges and Opportunities in the Caribbean</a:t>
            </a:r>
            <a:endParaRPr lang="en-US" sz="2400"/>
          </a:p>
          <a:p>
            <a:pPr marL="285750" indent="-285750">
              <a:spcAft>
                <a:spcPts val="1800"/>
              </a:spcAft>
              <a:buClr>
                <a:srgbClr val="00B0F0"/>
              </a:buClr>
              <a:buSzPct val="150000"/>
              <a:buFont typeface="Wingdings" panose="05000000000000000000" pitchFamily="2" charset="2"/>
              <a:buChar char="ü"/>
            </a:pPr>
            <a:r>
              <a:rPr lang="en-US" sz="2400">
                <a:latin typeface="Trebuchet MS"/>
                <a:ea typeface="MS PGothic"/>
              </a:rPr>
              <a:t>World Bank Engagement in Energy in the Caribbean</a:t>
            </a:r>
          </a:p>
          <a:p>
            <a:pPr marL="285750" indent="-285750">
              <a:spcAft>
                <a:spcPts val="1800"/>
              </a:spcAft>
              <a:buClr>
                <a:srgbClr val="00B0F0"/>
              </a:buClr>
              <a:buSzPct val="150000"/>
              <a:buFont typeface="Wingdings" panose="05000000000000000000" pitchFamily="2" charset="2"/>
              <a:buChar char="ü"/>
            </a:pPr>
            <a:r>
              <a:rPr lang="en-US" sz="2400">
                <a:latin typeface="Trebuchet MS"/>
                <a:ea typeface="MS PGothic"/>
              </a:rPr>
              <a:t>Finding Solutions Together</a:t>
            </a:r>
          </a:p>
        </p:txBody>
      </p:sp>
    </p:spTree>
    <p:extLst>
      <p:ext uri="{BB962C8B-B14F-4D97-AF65-F5344CB8AC3E}">
        <p14:creationId xmlns:p14="http://schemas.microsoft.com/office/powerpoint/2010/main" val="356421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2362200" y="3651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a:solidFill>
                <a:sysClr val="windowText" lastClr="000000"/>
              </a:solidFill>
              <a:latin typeface="Calibri Light" panose="020F0302020204030204"/>
            </a:endParaRPr>
          </a:p>
        </p:txBody>
      </p:sp>
      <p:sp>
        <p:nvSpPr>
          <p:cNvPr id="5" name="Rectangle 4">
            <a:extLst>
              <a:ext uri="{FF2B5EF4-FFF2-40B4-BE49-F238E27FC236}">
                <a16:creationId xmlns:a16="http://schemas.microsoft.com/office/drawing/2014/main" id="{2E47FFE2-01DD-45B5-BA94-FADBE620B614}"/>
              </a:ext>
            </a:extLst>
          </p:cNvPr>
          <p:cNvSpPr/>
          <p:nvPr/>
        </p:nvSpPr>
        <p:spPr bwMode="auto">
          <a:xfrm>
            <a:off x="9521483" y="5345723"/>
            <a:ext cx="1090246" cy="11183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sp>
        <p:nvSpPr>
          <p:cNvPr id="11" name="Slide Number Placeholder 3">
            <a:extLst>
              <a:ext uri="{FF2B5EF4-FFF2-40B4-BE49-F238E27FC236}">
                <a16:creationId xmlns:a16="http://schemas.microsoft.com/office/drawing/2014/main" id="{200A5435-2D71-46B9-8ACE-7E56E224E2EE}"/>
              </a:ext>
            </a:extLst>
          </p:cNvPr>
          <p:cNvSpPr>
            <a:spLocks noGrp="1"/>
          </p:cNvSpPr>
          <p:nvPr>
            <p:ph type="sldNum" sz="quarter" idx="14"/>
          </p:nvPr>
        </p:nvSpPr>
        <p:spPr>
          <a:xfrm>
            <a:off x="476251" y="6350001"/>
            <a:ext cx="736600" cy="358775"/>
          </a:xfrm>
        </p:spPr>
        <p:txBody>
          <a:bodyPr/>
          <a:lstStyle/>
          <a:p>
            <a:fld id="{B0A00DD3-777C-478C-9E67-2198F2BB503F}" type="slidenum">
              <a:rPr lang="en-US" altLang="en-US" smtClean="0"/>
              <a:pPr/>
              <a:t>2</a:t>
            </a:fld>
            <a:endParaRPr lang="en-US" altLang="en-US"/>
          </a:p>
        </p:txBody>
      </p:sp>
      <p:grpSp>
        <p:nvGrpSpPr>
          <p:cNvPr id="14" name="Group 13">
            <a:extLst>
              <a:ext uri="{FF2B5EF4-FFF2-40B4-BE49-F238E27FC236}">
                <a16:creationId xmlns:a16="http://schemas.microsoft.com/office/drawing/2014/main" id="{CA36CF0B-A8DC-392B-D247-583E0F26BD79}"/>
              </a:ext>
            </a:extLst>
          </p:cNvPr>
          <p:cNvGrpSpPr/>
          <p:nvPr/>
        </p:nvGrpSpPr>
        <p:grpSpPr>
          <a:xfrm>
            <a:off x="4713382" y="486273"/>
            <a:ext cx="9457949" cy="5789023"/>
            <a:chOff x="-652992" y="687563"/>
            <a:chExt cx="8931274" cy="5732993"/>
          </a:xfrm>
        </p:grpSpPr>
        <p:grpSp>
          <p:nvGrpSpPr>
            <p:cNvPr id="9" name="Group 8">
              <a:extLst>
                <a:ext uri="{FF2B5EF4-FFF2-40B4-BE49-F238E27FC236}">
                  <a16:creationId xmlns:a16="http://schemas.microsoft.com/office/drawing/2014/main" id="{334735A3-C9AC-F1ED-9359-8154F999CFBA}"/>
                </a:ext>
              </a:extLst>
            </p:cNvPr>
            <p:cNvGrpSpPr/>
            <p:nvPr/>
          </p:nvGrpSpPr>
          <p:grpSpPr>
            <a:xfrm>
              <a:off x="-652992" y="687563"/>
              <a:ext cx="8390484" cy="5732993"/>
              <a:chOff x="24341" y="1562452"/>
              <a:chExt cx="8390484" cy="5732993"/>
            </a:xfrm>
          </p:grpSpPr>
          <p:grpSp>
            <p:nvGrpSpPr>
              <p:cNvPr id="4" name="Group 3">
                <a:extLst>
                  <a:ext uri="{FF2B5EF4-FFF2-40B4-BE49-F238E27FC236}">
                    <a16:creationId xmlns:a16="http://schemas.microsoft.com/office/drawing/2014/main" id="{813ABEA7-6623-4DE1-8B79-5644A4867B6F}"/>
                  </a:ext>
                </a:extLst>
              </p:cNvPr>
              <p:cNvGrpSpPr/>
              <p:nvPr/>
            </p:nvGrpSpPr>
            <p:grpSpPr>
              <a:xfrm>
                <a:off x="29851" y="1686427"/>
                <a:ext cx="8384974" cy="5609018"/>
                <a:chOff x="1917413" y="1248982"/>
                <a:chExt cx="7721753" cy="5609018"/>
              </a:xfrm>
            </p:grpSpPr>
            <p:sp>
              <p:nvSpPr>
                <p:cNvPr id="3" name="Rectangle 2">
                  <a:extLst>
                    <a:ext uri="{FF2B5EF4-FFF2-40B4-BE49-F238E27FC236}">
                      <a16:creationId xmlns:a16="http://schemas.microsoft.com/office/drawing/2014/main" id="{5E092343-B74F-4FD6-9BF8-A2FD25866E34}"/>
                    </a:ext>
                  </a:extLst>
                </p:cNvPr>
                <p:cNvSpPr/>
                <p:nvPr/>
              </p:nvSpPr>
              <p:spPr bwMode="auto">
                <a:xfrm>
                  <a:off x="8126858" y="2373330"/>
                  <a:ext cx="1243173" cy="13080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0" name="Picture 9">
                  <a:extLst>
                    <a:ext uri="{FF2B5EF4-FFF2-40B4-BE49-F238E27FC236}">
                      <a16:creationId xmlns:a16="http://schemas.microsoft.com/office/drawing/2014/main" id="{88836404-E1AE-4020-BC6D-6961D7D9BBBB}"/>
                    </a:ext>
                  </a:extLst>
                </p:cNvPr>
                <p:cNvPicPr>
                  <a:picLocks noChangeAspect="1"/>
                </p:cNvPicPr>
                <p:nvPr/>
              </p:nvPicPr>
              <p:blipFill>
                <a:blip r:embed="rId3">
                  <a:lum bright="-20000" contrast="40000"/>
                </a:blip>
                <a:stretch>
                  <a:fillRect/>
                </a:stretch>
              </p:blipFill>
              <p:spPr>
                <a:xfrm>
                  <a:off x="1917413" y="1248982"/>
                  <a:ext cx="7721753" cy="5609018"/>
                </a:xfrm>
                <a:prstGeom prst="rect">
                  <a:avLst/>
                </a:prstGeom>
              </p:spPr>
            </p:pic>
          </p:grpSp>
          <p:sp>
            <p:nvSpPr>
              <p:cNvPr id="7" name="Rectangle 6">
                <a:extLst>
                  <a:ext uri="{FF2B5EF4-FFF2-40B4-BE49-F238E27FC236}">
                    <a16:creationId xmlns:a16="http://schemas.microsoft.com/office/drawing/2014/main" id="{16CDD06A-2B9E-8387-BFBA-1E48321E7CF3}"/>
                  </a:ext>
                </a:extLst>
              </p:cNvPr>
              <p:cNvSpPr/>
              <p:nvPr/>
            </p:nvSpPr>
            <p:spPr bwMode="auto">
              <a:xfrm>
                <a:off x="24341" y="1562452"/>
                <a:ext cx="6149621" cy="1055509"/>
              </a:xfrm>
              <a:prstGeom prst="rect">
                <a:avLst/>
              </a:prstGeom>
              <a:solidFill>
                <a:schemeClr val="bg1"/>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en-US" i="0" u="none" strike="noStrike" cap="none" normalizeH="0" baseline="0">
                  <a:ln>
                    <a:noFill/>
                  </a:ln>
                  <a:solidFill>
                    <a:schemeClr val="tx1"/>
                  </a:solidFill>
                  <a:effectLst/>
                  <a:latin typeface="+mn-lt"/>
                  <a:cs typeface="Times New Roman" pitchFamily="18" charset="0"/>
                </a:endParaRPr>
              </a:p>
            </p:txBody>
          </p:sp>
        </p:grpSp>
        <p:sp>
          <p:nvSpPr>
            <p:cNvPr id="12" name="Rectangle 11">
              <a:extLst>
                <a:ext uri="{FF2B5EF4-FFF2-40B4-BE49-F238E27FC236}">
                  <a16:creationId xmlns:a16="http://schemas.microsoft.com/office/drawing/2014/main" id="{7808BAE3-A073-79EF-BC92-CDA8386C23E7}"/>
                </a:ext>
              </a:extLst>
            </p:cNvPr>
            <p:cNvSpPr/>
            <p:nvPr/>
          </p:nvSpPr>
          <p:spPr bwMode="auto">
            <a:xfrm flipV="1">
              <a:off x="5924550" y="1674282"/>
              <a:ext cx="2353732" cy="1597378"/>
            </a:xfrm>
            <a:prstGeom prst="rect">
              <a:avLst/>
            </a:prstGeom>
            <a:solidFill>
              <a:schemeClr val="bg1"/>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en-US" i="0" u="none" strike="noStrike" cap="none" normalizeH="0" baseline="0">
                <a:ln>
                  <a:noFill/>
                </a:ln>
                <a:solidFill>
                  <a:schemeClr val="tx1"/>
                </a:solidFill>
                <a:effectLst/>
                <a:latin typeface="+mn-lt"/>
                <a:cs typeface="Times New Roman" pitchFamily="18" charset="0"/>
              </a:endParaRPr>
            </a:p>
          </p:txBody>
        </p:sp>
      </p:grpSp>
      <p:pic>
        <p:nvPicPr>
          <p:cNvPr id="15" name="Picture 15" descr="Text&#10;&#10;Description automatically generated">
            <a:extLst>
              <a:ext uri="{FF2B5EF4-FFF2-40B4-BE49-F238E27FC236}">
                <a16:creationId xmlns:a16="http://schemas.microsoft.com/office/drawing/2014/main" id="{FEA3FDF1-A255-24C7-0D03-067A0CF22072}"/>
              </a:ext>
            </a:extLst>
          </p:cNvPr>
          <p:cNvPicPr>
            <a:picLocks noChangeAspect="1"/>
          </p:cNvPicPr>
          <p:nvPr/>
        </p:nvPicPr>
        <p:blipFill>
          <a:blip r:embed="rId4"/>
          <a:stretch>
            <a:fillRect/>
          </a:stretch>
        </p:blipFill>
        <p:spPr>
          <a:xfrm>
            <a:off x="-8632" y="2499394"/>
            <a:ext cx="6015318" cy="2906756"/>
          </a:xfrm>
          <a:prstGeom prst="rect">
            <a:avLst/>
          </a:prstGeom>
        </p:spPr>
      </p:pic>
      <p:sp>
        <p:nvSpPr>
          <p:cNvPr id="17" name="TextBox 16">
            <a:extLst>
              <a:ext uri="{FF2B5EF4-FFF2-40B4-BE49-F238E27FC236}">
                <a16:creationId xmlns:a16="http://schemas.microsoft.com/office/drawing/2014/main" id="{DDCEAC23-00AD-C942-97ED-8BA5145B15A2}"/>
              </a:ext>
            </a:extLst>
          </p:cNvPr>
          <p:cNvSpPr txBox="1"/>
          <p:nvPr/>
        </p:nvSpPr>
        <p:spPr>
          <a:xfrm>
            <a:off x="1301583" y="1872742"/>
            <a:ext cx="3403998" cy="461665"/>
          </a:xfrm>
          <a:prstGeom prst="rect">
            <a:avLst/>
          </a:prstGeom>
          <a:noFill/>
        </p:spPr>
        <p:txBody>
          <a:bodyPr wrap="square" lIns="91440" tIns="45720" rIns="91440" bIns="45720" anchor="t">
            <a:spAutoFit/>
          </a:bodyPr>
          <a:lstStyle/>
          <a:p>
            <a:r>
              <a:rPr lang="en-US" sz="2400">
                <a:solidFill>
                  <a:srgbClr val="0070C0"/>
                </a:solidFill>
                <a:latin typeface="Open Sans"/>
                <a:ea typeface="MS PGothic"/>
                <a:cs typeface="Open Sans"/>
              </a:rPr>
              <a:t>The WBG Twin Goals</a:t>
            </a:r>
            <a:endParaRPr lang="en-US" sz="2400" i="0">
              <a:solidFill>
                <a:srgbClr val="03336E"/>
              </a:solidFill>
              <a:effectLst/>
              <a:latin typeface="Open Sans"/>
              <a:ea typeface="MS PGothic"/>
              <a:cs typeface="Open Sans"/>
            </a:endParaRPr>
          </a:p>
        </p:txBody>
      </p:sp>
      <p:sp>
        <p:nvSpPr>
          <p:cNvPr id="18" name="TextBox 17">
            <a:extLst>
              <a:ext uri="{FF2B5EF4-FFF2-40B4-BE49-F238E27FC236}">
                <a16:creationId xmlns:a16="http://schemas.microsoft.com/office/drawing/2014/main" id="{10D26C78-3FFB-F052-FC3B-9DB4226935F5}"/>
              </a:ext>
            </a:extLst>
          </p:cNvPr>
          <p:cNvSpPr txBox="1"/>
          <p:nvPr/>
        </p:nvSpPr>
        <p:spPr>
          <a:xfrm>
            <a:off x="8697466" y="2758006"/>
            <a:ext cx="1117998" cy="461665"/>
          </a:xfrm>
          <a:prstGeom prst="rect">
            <a:avLst/>
          </a:prstGeom>
          <a:noFill/>
        </p:spPr>
        <p:txBody>
          <a:bodyPr wrap="square" lIns="91440" tIns="45720" rIns="91440" bIns="45720" anchor="t">
            <a:spAutoFit/>
          </a:bodyPr>
          <a:lstStyle/>
          <a:p>
            <a:r>
              <a:rPr lang="en-US" sz="2400">
                <a:solidFill>
                  <a:srgbClr val="0070C0"/>
                </a:solidFill>
                <a:latin typeface="Open Sans"/>
                <a:ea typeface="MS PGothic"/>
                <a:cs typeface="Open Sans"/>
              </a:rPr>
              <a:t>WBG </a:t>
            </a:r>
            <a:endParaRPr lang="en-US" sz="2400" i="0">
              <a:solidFill>
                <a:srgbClr val="03336E"/>
              </a:solidFill>
              <a:effectLst/>
              <a:latin typeface="Open Sans"/>
              <a:ea typeface="MS PGothic"/>
              <a:cs typeface="Open Sans"/>
            </a:endParaRPr>
          </a:p>
        </p:txBody>
      </p:sp>
      <p:sp>
        <p:nvSpPr>
          <p:cNvPr id="2" name="Title 1"/>
          <p:cNvSpPr>
            <a:spLocks noGrp="1"/>
          </p:cNvSpPr>
          <p:nvPr>
            <p:ph type="title"/>
          </p:nvPr>
        </p:nvSpPr>
        <p:spPr/>
        <p:txBody>
          <a:bodyPr lIns="91440" tIns="45720" rIns="91440" bIns="45720" anchor="b">
            <a:normAutofit fontScale="90000"/>
          </a:bodyPr>
          <a:lstStyle/>
          <a:p>
            <a:pPr algn="ctr"/>
            <a:r>
              <a:rPr lang="en-US" sz="3100" b="1" cap="none">
                <a:solidFill>
                  <a:srgbClr val="0070C0"/>
                </a:solidFill>
                <a:latin typeface="+mn-lt"/>
                <a:ea typeface="MS PGothic"/>
              </a:rPr>
              <a:t>World Bank Group (WBG): Mission and Instruments</a:t>
            </a:r>
            <a:br>
              <a:rPr lang="en-US" sz="3100" b="1" cap="none">
                <a:latin typeface="+mn-lt"/>
                <a:ea typeface="MS PGothic"/>
              </a:rPr>
            </a:br>
            <a:endParaRPr lang="en-US" b="1">
              <a:solidFill>
                <a:srgbClr val="0070C0"/>
              </a:solidFill>
              <a:latin typeface="+mn-lt"/>
              <a:cs typeface="Andes ExtraLight"/>
            </a:endParaRPr>
          </a:p>
        </p:txBody>
      </p:sp>
    </p:spTree>
    <p:extLst>
      <p:ext uri="{BB962C8B-B14F-4D97-AF65-F5344CB8AC3E}">
        <p14:creationId xmlns:p14="http://schemas.microsoft.com/office/powerpoint/2010/main" val="22944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7"/>
            <a:ext cx="12191999" cy="756707"/>
          </a:xfrm>
        </p:spPr>
        <p:txBody>
          <a:bodyPr lIns="91440" tIns="45720" rIns="91440" bIns="45720" anchor="b">
            <a:noAutofit/>
          </a:bodyPr>
          <a:lstStyle/>
          <a:p>
            <a:pPr algn="ctr"/>
            <a:r>
              <a:rPr lang="en-US" sz="2800" b="1" cap="none">
                <a:solidFill>
                  <a:srgbClr val="0070C0"/>
                </a:solidFill>
                <a:latin typeface="+mn-lt"/>
                <a:ea typeface="MS PGothic"/>
              </a:rPr>
              <a:t>World Bank Group: Key Engagement Areas</a:t>
            </a:r>
            <a:br>
              <a:rPr lang="en-US" sz="2800" b="1" cap="none">
                <a:solidFill>
                  <a:srgbClr val="0070C0"/>
                </a:solidFill>
                <a:latin typeface="+mn-lt"/>
                <a:ea typeface="MS PGothic"/>
              </a:rPr>
            </a:br>
            <a:endParaRPr lang="en-US" sz="2000" b="1">
              <a:latin typeface="+mn-lt"/>
              <a:cs typeface="Andes ExtraLight"/>
            </a:endParaRPr>
          </a:p>
        </p:txBody>
      </p:sp>
      <p:sp>
        <p:nvSpPr>
          <p:cNvPr id="21" name="Title 1"/>
          <p:cNvSpPr txBox="1">
            <a:spLocks/>
          </p:cNvSpPr>
          <p:nvPr/>
        </p:nvSpPr>
        <p:spPr>
          <a:xfrm>
            <a:off x="2362200" y="3651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a:solidFill>
                <a:sysClr val="windowText" lastClr="000000"/>
              </a:solidFill>
              <a:latin typeface="Calibri Light" panose="020F0302020204030204"/>
            </a:endParaRPr>
          </a:p>
        </p:txBody>
      </p:sp>
      <p:sp>
        <p:nvSpPr>
          <p:cNvPr id="5" name="Rectangle 4">
            <a:extLst>
              <a:ext uri="{FF2B5EF4-FFF2-40B4-BE49-F238E27FC236}">
                <a16:creationId xmlns:a16="http://schemas.microsoft.com/office/drawing/2014/main" id="{2E47FFE2-01DD-45B5-BA94-FADBE620B614}"/>
              </a:ext>
            </a:extLst>
          </p:cNvPr>
          <p:cNvSpPr/>
          <p:nvPr/>
        </p:nvSpPr>
        <p:spPr bwMode="auto">
          <a:xfrm>
            <a:off x="9521483" y="5345723"/>
            <a:ext cx="1090246" cy="11183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sp>
        <p:nvSpPr>
          <p:cNvPr id="8" name="Rectangle 7">
            <a:extLst>
              <a:ext uri="{FF2B5EF4-FFF2-40B4-BE49-F238E27FC236}">
                <a16:creationId xmlns:a16="http://schemas.microsoft.com/office/drawing/2014/main" id="{91E995E2-EBAB-4715-BFA4-82593550BDE5}"/>
              </a:ext>
            </a:extLst>
          </p:cNvPr>
          <p:cNvSpPr/>
          <p:nvPr/>
        </p:nvSpPr>
        <p:spPr bwMode="auto">
          <a:xfrm>
            <a:off x="8408185" y="1720007"/>
            <a:ext cx="1421615" cy="14565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latin typeface="Trebuchet MS" pitchFamily="34" charset="0"/>
              <a:cs typeface="Times New Roman" pitchFamily="18" charset="0"/>
            </a:endParaRPr>
          </a:p>
        </p:txBody>
      </p:sp>
      <p:pic>
        <p:nvPicPr>
          <p:cNvPr id="12" name="Picture 11">
            <a:extLst>
              <a:ext uri="{FF2B5EF4-FFF2-40B4-BE49-F238E27FC236}">
                <a16:creationId xmlns:a16="http://schemas.microsoft.com/office/drawing/2014/main" id="{18DC028A-DC3D-4AE3-A5C9-E6CE9188055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714523" y="1857482"/>
            <a:ext cx="6777402" cy="4851544"/>
          </a:xfrm>
          <a:prstGeom prst="rect">
            <a:avLst/>
          </a:prstGeom>
        </p:spPr>
      </p:pic>
      <p:sp>
        <p:nvSpPr>
          <p:cNvPr id="11" name="TextBox 10">
            <a:extLst>
              <a:ext uri="{FF2B5EF4-FFF2-40B4-BE49-F238E27FC236}">
                <a16:creationId xmlns:a16="http://schemas.microsoft.com/office/drawing/2014/main" id="{EEA8D7DE-DBCF-4C11-96DC-FFBBD23EE986}"/>
              </a:ext>
            </a:extLst>
          </p:cNvPr>
          <p:cNvSpPr txBox="1"/>
          <p:nvPr/>
        </p:nvSpPr>
        <p:spPr>
          <a:xfrm>
            <a:off x="7479587" y="1324507"/>
            <a:ext cx="4352920" cy="523220"/>
          </a:xfrm>
          <a:prstGeom prst="rect">
            <a:avLst/>
          </a:prstGeom>
          <a:noFill/>
        </p:spPr>
        <p:txBody>
          <a:bodyPr wrap="square" rtlCol="0">
            <a:spAutoFit/>
          </a:bodyPr>
          <a:lstStyle/>
          <a:p>
            <a:r>
              <a:rPr lang="en-US" sz="2800">
                <a:solidFill>
                  <a:srgbClr val="002060"/>
                </a:solidFill>
                <a:latin typeface="Arial Narrow" panose="020B0606020202030204" pitchFamily="34" charset="0"/>
              </a:rPr>
              <a:t>Key areas of Engagement</a:t>
            </a:r>
          </a:p>
        </p:txBody>
      </p:sp>
      <p:sp>
        <p:nvSpPr>
          <p:cNvPr id="10" name="TextBox 9">
            <a:extLst>
              <a:ext uri="{FF2B5EF4-FFF2-40B4-BE49-F238E27FC236}">
                <a16:creationId xmlns:a16="http://schemas.microsoft.com/office/drawing/2014/main" id="{45F16DED-72B0-4F92-B6A3-8FB90CFF707D}"/>
              </a:ext>
            </a:extLst>
          </p:cNvPr>
          <p:cNvSpPr txBox="1"/>
          <p:nvPr/>
        </p:nvSpPr>
        <p:spPr>
          <a:xfrm>
            <a:off x="147377" y="4528536"/>
            <a:ext cx="6171851" cy="2185214"/>
          </a:xfrm>
          <a:prstGeom prst="rect">
            <a:avLst/>
          </a:prstGeom>
          <a:noFill/>
        </p:spPr>
        <p:txBody>
          <a:bodyPr wrap="square" lIns="91440" tIns="45720" rIns="91440" bIns="45720" anchor="t">
            <a:spAutoFit/>
          </a:bodyPr>
          <a:lstStyle/>
          <a:p>
            <a:pPr>
              <a:buFont typeface="Arial" panose="020B0604020202020204" pitchFamily="34" charset="0"/>
              <a:buChar char="•"/>
            </a:pPr>
            <a:r>
              <a:rPr lang="en-US" sz="2400">
                <a:solidFill>
                  <a:srgbClr val="0070C0"/>
                </a:solidFill>
                <a:latin typeface="Open Sans"/>
                <a:ea typeface="MS PGothic"/>
                <a:cs typeface="Open Sans"/>
              </a:rPr>
              <a:t> </a:t>
            </a:r>
            <a:r>
              <a:rPr lang="en-US" sz="2400" b="1" i="0" u="none" strike="noStrike">
                <a:solidFill>
                  <a:srgbClr val="03336E"/>
                </a:solidFill>
                <a:effectLst/>
                <a:latin typeface="Open Sans"/>
                <a:ea typeface="MS PGothic"/>
                <a:cs typeface="Open Sans"/>
              </a:rPr>
              <a:t>189 Member Countries</a:t>
            </a:r>
          </a:p>
          <a:p>
            <a:pPr algn="l">
              <a:buFont typeface="Arial" panose="020B0604020202020204" pitchFamily="34" charset="0"/>
              <a:buChar char="•"/>
            </a:pPr>
            <a:endParaRPr lang="en-US" sz="800" b="1" i="0" u="none" strike="noStrike">
              <a:solidFill>
                <a:srgbClr val="03336E"/>
              </a:solidFill>
              <a:effectLst/>
              <a:latin typeface="Open Sans" panose="020B0606030504020204" pitchFamily="34" charset="0"/>
            </a:endParaRPr>
          </a:p>
          <a:p>
            <a:pPr algn="l">
              <a:buFont typeface="Arial" panose="020B0604020202020204" pitchFamily="34" charset="0"/>
              <a:buChar char="•"/>
            </a:pPr>
            <a:endParaRPr lang="en-US" sz="800" b="0" i="0">
              <a:solidFill>
                <a:srgbClr val="0070C0"/>
              </a:solidFill>
              <a:effectLst/>
              <a:latin typeface="Open Sans" panose="020B0606030504020204" pitchFamily="34" charset="0"/>
            </a:endParaRPr>
          </a:p>
          <a:p>
            <a:pPr>
              <a:buFont typeface="Arial" panose="020B0604020202020204" pitchFamily="34" charset="0"/>
              <a:buChar char="•"/>
            </a:pPr>
            <a:r>
              <a:rPr lang="en-US" sz="2400">
                <a:solidFill>
                  <a:srgbClr val="0070C0"/>
                </a:solidFill>
                <a:latin typeface="Open Sans"/>
                <a:ea typeface="MS PGothic"/>
                <a:cs typeface="Open Sans"/>
              </a:rPr>
              <a:t> Over </a:t>
            </a:r>
            <a:r>
              <a:rPr lang="en-US" sz="2400">
                <a:solidFill>
                  <a:srgbClr val="03336E"/>
                </a:solidFill>
                <a:latin typeface="Open Sans"/>
                <a:ea typeface="MS PGothic"/>
                <a:cs typeface="Open Sans"/>
              </a:rPr>
              <a:t>12,000</a:t>
            </a:r>
            <a:r>
              <a:rPr lang="en-US" sz="2400" b="1">
                <a:solidFill>
                  <a:srgbClr val="03336E"/>
                </a:solidFill>
                <a:latin typeface="Open Sans"/>
                <a:ea typeface="MS PGothic"/>
                <a:cs typeface="Open Sans"/>
              </a:rPr>
              <a:t> Staff </a:t>
            </a:r>
            <a:r>
              <a:rPr lang="en-US" sz="2400">
                <a:solidFill>
                  <a:srgbClr val="0070C0"/>
                </a:solidFill>
                <a:latin typeface="Open Sans"/>
                <a:ea typeface="MS PGothic"/>
                <a:cs typeface="Open Sans"/>
              </a:rPr>
              <a:t>from 170 countries</a:t>
            </a:r>
          </a:p>
          <a:p>
            <a:pPr algn="l">
              <a:buFont typeface="Arial" panose="020B0604020202020204" pitchFamily="34" charset="0"/>
              <a:buChar char="•"/>
            </a:pPr>
            <a:endParaRPr lang="en-US" sz="800">
              <a:solidFill>
                <a:srgbClr val="0070C0"/>
              </a:solidFill>
              <a:latin typeface="Open Sans" panose="020B0606030504020204" pitchFamily="34" charset="0"/>
            </a:endParaRPr>
          </a:p>
          <a:p>
            <a:pPr algn="l">
              <a:buFont typeface="Arial" panose="020B0604020202020204" pitchFamily="34" charset="0"/>
              <a:buChar char="•"/>
            </a:pPr>
            <a:endParaRPr lang="en-US" sz="800" i="0">
              <a:solidFill>
                <a:srgbClr val="0070C0"/>
              </a:solidFill>
              <a:effectLst/>
              <a:latin typeface="Open Sans" panose="020B0606030504020204" pitchFamily="34" charset="0"/>
            </a:endParaRPr>
          </a:p>
          <a:p>
            <a:pPr>
              <a:buFont typeface="Arial" panose="020B0604020202020204" pitchFamily="34" charset="0"/>
              <a:buChar char="•"/>
            </a:pPr>
            <a:r>
              <a:rPr lang="en-US" sz="2400">
                <a:solidFill>
                  <a:srgbClr val="0070C0"/>
                </a:solidFill>
                <a:latin typeface="Open Sans"/>
                <a:ea typeface="MS PGothic"/>
                <a:cs typeface="Open Sans"/>
              </a:rPr>
              <a:t> </a:t>
            </a:r>
            <a:r>
              <a:rPr lang="en-US" sz="2400" b="1" i="0" u="none" strike="noStrike">
                <a:solidFill>
                  <a:srgbClr val="0070C0"/>
                </a:solidFill>
                <a:effectLst/>
                <a:latin typeface="Open Sans"/>
                <a:ea typeface="MS PGothic"/>
                <a:cs typeface="Open Sans"/>
              </a:rPr>
              <a:t>Offices in over </a:t>
            </a:r>
            <a:r>
              <a:rPr lang="en-US" sz="2400" b="1" i="0" u="none" strike="noStrike">
                <a:solidFill>
                  <a:srgbClr val="03336E"/>
                </a:solidFill>
                <a:effectLst/>
                <a:latin typeface="Open Sans"/>
                <a:ea typeface="MS PGothic"/>
                <a:cs typeface="Open Sans"/>
              </a:rPr>
              <a:t>130 locations</a:t>
            </a:r>
            <a:endParaRPr lang="en-US" sz="2400" i="0" u="none" strike="noStrike">
              <a:solidFill>
                <a:srgbClr val="0070C0"/>
              </a:solidFill>
              <a:effectLst/>
              <a:latin typeface="Open Sans"/>
              <a:ea typeface="MS PGothic"/>
              <a:cs typeface="Open Sans"/>
            </a:endParaRPr>
          </a:p>
          <a:p>
            <a:pPr algn="l">
              <a:buFont typeface="Arial" panose="020B0604020202020204" pitchFamily="34" charset="0"/>
              <a:buChar char="•"/>
            </a:pPr>
            <a:endParaRPr lang="en-US" sz="800" i="0">
              <a:solidFill>
                <a:srgbClr val="0070C0"/>
              </a:solidFill>
              <a:effectLst/>
              <a:latin typeface="Open Sans" panose="020B0606030504020204" pitchFamily="34" charset="0"/>
            </a:endParaRPr>
          </a:p>
          <a:p>
            <a:pPr algn="l"/>
            <a:endParaRPr lang="en-US" sz="2400" i="0">
              <a:solidFill>
                <a:srgbClr val="0070C0"/>
              </a:solidFill>
              <a:effectLst/>
              <a:latin typeface="Open Sans" panose="020B0606030504020204" pitchFamily="34" charset="0"/>
              <a:cs typeface="Open Sans"/>
            </a:endParaRPr>
          </a:p>
        </p:txBody>
      </p:sp>
      <p:sp>
        <p:nvSpPr>
          <p:cNvPr id="13" name="Slide Number Placeholder 3">
            <a:extLst>
              <a:ext uri="{FF2B5EF4-FFF2-40B4-BE49-F238E27FC236}">
                <a16:creationId xmlns:a16="http://schemas.microsoft.com/office/drawing/2014/main" id="{B7EE9B9C-FFB0-46AE-B1DE-F14FFEA9C5AF}"/>
              </a:ext>
            </a:extLst>
          </p:cNvPr>
          <p:cNvSpPr>
            <a:spLocks noGrp="1"/>
          </p:cNvSpPr>
          <p:nvPr>
            <p:ph type="sldNum" sz="quarter" idx="14"/>
          </p:nvPr>
        </p:nvSpPr>
        <p:spPr>
          <a:xfrm>
            <a:off x="476251" y="6350001"/>
            <a:ext cx="736600" cy="358775"/>
          </a:xfrm>
        </p:spPr>
        <p:txBody>
          <a:bodyPr/>
          <a:lstStyle/>
          <a:p>
            <a:fld id="{B0A00DD3-777C-478C-9E67-2198F2BB503F}" type="slidenum">
              <a:rPr lang="en-US" altLang="en-US" smtClean="0"/>
              <a:pPr/>
              <a:t>3</a:t>
            </a:fld>
            <a:endParaRPr lang="en-US" altLang="en-US"/>
          </a:p>
        </p:txBody>
      </p:sp>
      <p:pic>
        <p:nvPicPr>
          <p:cNvPr id="4" name="Picture 5" descr="Map&#10;&#10;Description automatically generated">
            <a:extLst>
              <a:ext uri="{FF2B5EF4-FFF2-40B4-BE49-F238E27FC236}">
                <a16:creationId xmlns:a16="http://schemas.microsoft.com/office/drawing/2014/main" id="{D0CE3763-A4C1-0C09-1653-3AB0D9753BF0}"/>
              </a:ext>
            </a:extLst>
          </p:cNvPr>
          <p:cNvPicPr>
            <a:picLocks noChangeAspect="1"/>
          </p:cNvPicPr>
          <p:nvPr/>
        </p:nvPicPr>
        <p:blipFill>
          <a:blip r:embed="rId5"/>
          <a:stretch>
            <a:fillRect/>
          </a:stretch>
        </p:blipFill>
        <p:spPr>
          <a:xfrm>
            <a:off x="152401" y="1371459"/>
            <a:ext cx="5768787" cy="2904847"/>
          </a:xfrm>
          <a:prstGeom prst="rect">
            <a:avLst/>
          </a:prstGeom>
        </p:spPr>
      </p:pic>
    </p:spTree>
    <p:extLst>
      <p:ext uri="{BB962C8B-B14F-4D97-AF65-F5344CB8AC3E}">
        <p14:creationId xmlns:p14="http://schemas.microsoft.com/office/powerpoint/2010/main" val="275020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6B42F96E-5A55-45F9-A393-800D3F25A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851" y="1266338"/>
            <a:ext cx="9935071" cy="55916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91575B4-F5AA-466F-95D7-C892E93A4109}"/>
              </a:ext>
            </a:extLst>
          </p:cNvPr>
          <p:cNvSpPr>
            <a:spLocks noGrp="1"/>
          </p:cNvSpPr>
          <p:nvPr>
            <p:ph type="title"/>
          </p:nvPr>
        </p:nvSpPr>
        <p:spPr>
          <a:xfrm>
            <a:off x="633070" y="104513"/>
            <a:ext cx="10582101" cy="756707"/>
          </a:xfrm>
        </p:spPr>
        <p:txBody>
          <a:bodyPr lIns="91440" tIns="45720" rIns="91440" bIns="45720" anchor="b">
            <a:normAutofit fontScale="90000"/>
          </a:bodyPr>
          <a:lstStyle/>
          <a:p>
            <a:pPr algn="ctr"/>
            <a:r>
              <a:rPr lang="en-US" sz="3200" b="1" cap="none">
                <a:solidFill>
                  <a:srgbClr val="0070C0"/>
                </a:solidFill>
                <a:latin typeface="+mn-lt"/>
                <a:ea typeface="MS PGothic"/>
              </a:rPr>
              <a:t>2015-2020: WBG First Climate Action Plan</a:t>
            </a:r>
            <a:br>
              <a:rPr lang="en-US" sz="3200" b="1" cap="none">
                <a:latin typeface="+mn-lt"/>
              </a:rPr>
            </a:br>
            <a:r>
              <a:rPr lang="en-US" b="1" cap="none">
                <a:solidFill>
                  <a:srgbClr val="002060"/>
                </a:solidFill>
                <a:latin typeface="+mn-lt"/>
                <a:ea typeface="MS PGothic"/>
              </a:rPr>
              <a:t>5 Years of WBG Climate Leadership</a:t>
            </a:r>
          </a:p>
        </p:txBody>
      </p:sp>
      <p:sp>
        <p:nvSpPr>
          <p:cNvPr id="9" name="Slide Number Placeholder 3">
            <a:extLst>
              <a:ext uri="{FF2B5EF4-FFF2-40B4-BE49-F238E27FC236}">
                <a16:creationId xmlns:a16="http://schemas.microsoft.com/office/drawing/2014/main" id="{55F16482-1B8B-447E-B835-3AE381E5BFDA}"/>
              </a:ext>
            </a:extLst>
          </p:cNvPr>
          <p:cNvSpPr>
            <a:spLocks noGrp="1"/>
          </p:cNvSpPr>
          <p:nvPr>
            <p:ph type="sldNum" sz="quarter" idx="14"/>
          </p:nvPr>
        </p:nvSpPr>
        <p:spPr>
          <a:xfrm>
            <a:off x="476251" y="6350001"/>
            <a:ext cx="736600" cy="358775"/>
          </a:xfrm>
        </p:spPr>
        <p:txBody>
          <a:bodyPr/>
          <a:lstStyle/>
          <a:p>
            <a:fld id="{B0A00DD3-777C-478C-9E67-2198F2BB503F}" type="slidenum">
              <a:rPr lang="en-US" altLang="en-US" smtClean="0"/>
              <a:pPr/>
              <a:t>4</a:t>
            </a:fld>
            <a:endParaRPr lang="en-US" altLang="en-US"/>
          </a:p>
        </p:txBody>
      </p:sp>
    </p:spTree>
    <p:extLst>
      <p:ext uri="{BB962C8B-B14F-4D97-AF65-F5344CB8AC3E}">
        <p14:creationId xmlns:p14="http://schemas.microsoft.com/office/powerpoint/2010/main" val="290000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ADBD94-F6B4-454F-A25F-142DAED5E2CD}"/>
              </a:ext>
            </a:extLst>
          </p:cNvPr>
          <p:cNvSpPr>
            <a:spLocks noGrp="1"/>
          </p:cNvSpPr>
          <p:nvPr>
            <p:ph type="title"/>
          </p:nvPr>
        </p:nvSpPr>
        <p:spPr>
          <a:xfrm>
            <a:off x="633070" y="104513"/>
            <a:ext cx="10582101" cy="756707"/>
          </a:xfrm>
        </p:spPr>
        <p:txBody>
          <a:bodyPr>
            <a:normAutofit fontScale="90000"/>
          </a:bodyPr>
          <a:lstStyle/>
          <a:p>
            <a:pPr algn="ctr"/>
            <a:r>
              <a:rPr lang="en-US" sz="3200" b="1" cap="none">
                <a:solidFill>
                  <a:srgbClr val="0070C0"/>
                </a:solidFill>
                <a:latin typeface="+mn-lt"/>
              </a:rPr>
              <a:t>2021-2025: WBG’s Second Climate Action Plan</a:t>
            </a:r>
            <a:br>
              <a:rPr lang="en-US" sz="3200" b="1" cap="none">
                <a:solidFill>
                  <a:srgbClr val="0070C0"/>
                </a:solidFill>
                <a:latin typeface="+mn-lt"/>
              </a:rPr>
            </a:br>
            <a:r>
              <a:rPr lang="en-US" b="1" cap="none">
                <a:solidFill>
                  <a:srgbClr val="002060"/>
                </a:solidFill>
                <a:latin typeface="+mn-lt"/>
              </a:rPr>
              <a:t>Scaling Up The Ambition</a:t>
            </a:r>
            <a:endParaRPr lang="en-US" b="1" cap="none">
              <a:solidFill>
                <a:srgbClr val="0070C0"/>
              </a:solidFill>
              <a:latin typeface="+mn-lt"/>
            </a:endParaRPr>
          </a:p>
        </p:txBody>
      </p:sp>
      <p:pic>
        <p:nvPicPr>
          <p:cNvPr id="8" name="Picture 7">
            <a:extLst>
              <a:ext uri="{FF2B5EF4-FFF2-40B4-BE49-F238E27FC236}">
                <a16:creationId xmlns:a16="http://schemas.microsoft.com/office/drawing/2014/main" id="{CE17A15D-C1F1-4D5E-85C9-B8E275CEE9F6}"/>
              </a:ext>
            </a:extLst>
          </p:cNvPr>
          <p:cNvPicPr>
            <a:picLocks noChangeAspect="1"/>
          </p:cNvPicPr>
          <p:nvPr/>
        </p:nvPicPr>
        <p:blipFill>
          <a:blip r:embed="rId3">
            <a:lum contrast="20000"/>
          </a:blip>
          <a:stretch>
            <a:fillRect/>
          </a:stretch>
        </p:blipFill>
        <p:spPr>
          <a:xfrm>
            <a:off x="1296129" y="1387125"/>
            <a:ext cx="9263671" cy="3094147"/>
          </a:xfrm>
          <a:prstGeom prst="rect">
            <a:avLst/>
          </a:prstGeom>
        </p:spPr>
      </p:pic>
      <p:sp>
        <p:nvSpPr>
          <p:cNvPr id="13" name="TextBox 12">
            <a:extLst>
              <a:ext uri="{FF2B5EF4-FFF2-40B4-BE49-F238E27FC236}">
                <a16:creationId xmlns:a16="http://schemas.microsoft.com/office/drawing/2014/main" id="{053B8DEC-3C7B-4C1B-9231-55BEFA6F82AA}"/>
              </a:ext>
            </a:extLst>
          </p:cNvPr>
          <p:cNvSpPr txBox="1"/>
          <p:nvPr/>
        </p:nvSpPr>
        <p:spPr>
          <a:xfrm>
            <a:off x="1172759" y="4614235"/>
            <a:ext cx="10757615" cy="1846659"/>
          </a:xfrm>
          <a:prstGeom prst="rect">
            <a:avLst/>
          </a:prstGeom>
          <a:noFill/>
        </p:spPr>
        <p:txBody>
          <a:bodyPr wrap="square">
            <a:spAutoFit/>
          </a:bodyPr>
          <a:lstStyle/>
          <a:p>
            <a:r>
              <a:rPr lang="en-US" sz="1800" b="1" cap="none">
                <a:solidFill>
                  <a:srgbClr val="002060"/>
                </a:solidFill>
                <a:latin typeface="+mn-lt"/>
              </a:rPr>
              <a:t>In practice this means:</a:t>
            </a:r>
          </a:p>
          <a:p>
            <a:endParaRPr lang="en-US" sz="800" b="1">
              <a:solidFill>
                <a:srgbClr val="002060"/>
              </a:solidFill>
            </a:endParaRPr>
          </a:p>
          <a:p>
            <a:pPr marL="285750" indent="-285750">
              <a:buFont typeface="Arial" panose="020B0604020202020204" pitchFamily="34" charset="0"/>
              <a:buChar char="•"/>
            </a:pPr>
            <a:r>
              <a:rPr lang="en-US" sz="1800" b="1">
                <a:solidFill>
                  <a:srgbClr val="002060"/>
                </a:solidFill>
              </a:rPr>
              <a:t>Country Climate and Development Reports (CCDR), to jointly outline green growth approaches;</a:t>
            </a:r>
          </a:p>
          <a:p>
            <a:pPr marL="285750" indent="-285750">
              <a:buFont typeface="Arial" panose="020B0604020202020204" pitchFamily="34" charset="0"/>
              <a:buChar char="•"/>
            </a:pPr>
            <a:endParaRPr lang="en-US" sz="800" b="1">
              <a:solidFill>
                <a:srgbClr val="002060"/>
              </a:solidFill>
            </a:endParaRPr>
          </a:p>
          <a:p>
            <a:pPr marL="285750" indent="-285750">
              <a:buFont typeface="Arial" panose="020B0604020202020204" pitchFamily="34" charset="0"/>
              <a:buChar char="•"/>
            </a:pPr>
            <a:r>
              <a:rPr lang="en-US" sz="1800" b="1">
                <a:solidFill>
                  <a:srgbClr val="002060"/>
                </a:solidFill>
              </a:rPr>
              <a:t>A pre-screening of WBG operations </a:t>
            </a:r>
            <a:r>
              <a:rPr lang="en-US" sz="1800">
                <a:solidFill>
                  <a:srgbClr val="002060"/>
                </a:solidFill>
              </a:rPr>
              <a:t>to assess the climate co-benefits;</a:t>
            </a:r>
          </a:p>
          <a:p>
            <a:pPr marL="285750" indent="-285750">
              <a:buFont typeface="Arial" panose="020B0604020202020204" pitchFamily="34" charset="0"/>
              <a:buChar char="•"/>
            </a:pPr>
            <a:endParaRPr lang="en-US" sz="800" b="1">
              <a:solidFill>
                <a:srgbClr val="002060"/>
              </a:solidFill>
            </a:endParaRPr>
          </a:p>
          <a:p>
            <a:pPr marL="285750" indent="-285750">
              <a:buFont typeface="Arial" panose="020B0604020202020204" pitchFamily="34" charset="0"/>
              <a:buChar char="•"/>
            </a:pPr>
            <a:r>
              <a:rPr lang="en-US" sz="1800" b="1">
                <a:solidFill>
                  <a:srgbClr val="002060"/>
                </a:solidFill>
              </a:rPr>
              <a:t>A rapid scale up of the WBG skills </a:t>
            </a:r>
            <a:r>
              <a:rPr lang="en-US" sz="1800">
                <a:solidFill>
                  <a:srgbClr val="002060"/>
                </a:solidFill>
              </a:rPr>
              <a:t>to include the climate fundamentals (GHG accounting, carbon tax monitoring, clean technology skills development).</a:t>
            </a:r>
            <a:endParaRPr lang="en-US" sz="1800"/>
          </a:p>
        </p:txBody>
      </p:sp>
      <p:sp>
        <p:nvSpPr>
          <p:cNvPr id="14" name="Slide Number Placeholder 3">
            <a:extLst>
              <a:ext uri="{FF2B5EF4-FFF2-40B4-BE49-F238E27FC236}">
                <a16:creationId xmlns:a16="http://schemas.microsoft.com/office/drawing/2014/main" id="{EFFC8D62-5013-4C78-8326-AD4163D12157}"/>
              </a:ext>
            </a:extLst>
          </p:cNvPr>
          <p:cNvSpPr>
            <a:spLocks noGrp="1"/>
          </p:cNvSpPr>
          <p:nvPr>
            <p:ph type="sldNum" sz="quarter" idx="14"/>
          </p:nvPr>
        </p:nvSpPr>
        <p:spPr>
          <a:xfrm>
            <a:off x="96994" y="6394712"/>
            <a:ext cx="736600" cy="358775"/>
          </a:xfrm>
        </p:spPr>
        <p:txBody>
          <a:bodyPr/>
          <a:lstStyle/>
          <a:p>
            <a:fld id="{B0A00DD3-777C-478C-9E67-2198F2BB503F}" type="slidenum">
              <a:rPr lang="en-US" altLang="en-US" smtClean="0"/>
              <a:pPr/>
              <a:t>5</a:t>
            </a:fld>
            <a:endParaRPr lang="en-US" altLang="en-US"/>
          </a:p>
        </p:txBody>
      </p:sp>
      <p:sp>
        <p:nvSpPr>
          <p:cNvPr id="2" name="TextBox 1">
            <a:extLst>
              <a:ext uri="{FF2B5EF4-FFF2-40B4-BE49-F238E27FC236}">
                <a16:creationId xmlns:a16="http://schemas.microsoft.com/office/drawing/2014/main" id="{3B208DC0-BCD8-A5C1-C061-EBA334305B4D}"/>
              </a:ext>
            </a:extLst>
          </p:cNvPr>
          <p:cNvSpPr txBox="1"/>
          <p:nvPr/>
        </p:nvSpPr>
        <p:spPr>
          <a:xfrm>
            <a:off x="7513543" y="2930338"/>
            <a:ext cx="2986366"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2"/>
                </a:solidFill>
                <a:latin typeface="+mn-lt"/>
                <a:ea typeface="MS PGothic"/>
                <a:cs typeface="Arial"/>
              </a:rPr>
              <a:t>$31.7</a:t>
            </a:r>
            <a:r>
              <a:rPr lang="en-US">
                <a:solidFill>
                  <a:schemeClr val="accent2"/>
                </a:solidFill>
                <a:latin typeface="+mn-lt"/>
                <a:ea typeface="MS PGothic"/>
                <a:cs typeface="Arial"/>
              </a:rPr>
              <a:t> </a:t>
            </a:r>
            <a:r>
              <a:rPr lang="en-US" sz="1200">
                <a:solidFill>
                  <a:schemeClr val="accent2"/>
                </a:solidFill>
                <a:latin typeface="+mn-lt"/>
                <a:ea typeface="MS PGothic"/>
                <a:cs typeface="Arial"/>
              </a:rPr>
              <a:t>FY21, 36% of lending</a:t>
            </a:r>
            <a:endParaRPr lang="en-US" sz="1200">
              <a:solidFill>
                <a:schemeClr val="accent2"/>
              </a:solidFill>
              <a:latin typeface="+mn-lt"/>
              <a:cs typeface="Arial"/>
            </a:endParaRPr>
          </a:p>
        </p:txBody>
      </p:sp>
    </p:spTree>
    <p:extLst>
      <p:ext uri="{BB962C8B-B14F-4D97-AF65-F5344CB8AC3E}">
        <p14:creationId xmlns:p14="http://schemas.microsoft.com/office/powerpoint/2010/main" val="373009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260078"/>
            <a:ext cx="11282705" cy="589219"/>
          </a:xfrm>
        </p:spPr>
        <p:txBody>
          <a:bodyPr lIns="91440" tIns="45720" rIns="91440" bIns="45720" anchor="ctr">
            <a:normAutofit/>
          </a:bodyPr>
          <a:lstStyle/>
          <a:p>
            <a:pPr algn="ctr"/>
            <a:r>
              <a:rPr lang="en-US" sz="2900" b="1" dirty="0">
                <a:solidFill>
                  <a:srgbClr val="0070C0"/>
                </a:solidFill>
                <a:latin typeface="+mn-lt"/>
                <a:ea typeface="MS PGothic"/>
              </a:rPr>
              <a:t>Energy challenges in the Caribbean</a:t>
            </a:r>
            <a:endParaRPr lang="en-US" dirty="0"/>
          </a:p>
        </p:txBody>
      </p:sp>
      <p:pic>
        <p:nvPicPr>
          <p:cNvPr id="3" name="Picture 2" descr="Chart, bar chart&#10;&#10;Description automatically generated">
            <a:extLst>
              <a:ext uri="{FF2B5EF4-FFF2-40B4-BE49-F238E27FC236}">
                <a16:creationId xmlns:a16="http://schemas.microsoft.com/office/drawing/2014/main" id="{CE088A30-37B8-1B17-D433-C57A64CFC75D}"/>
              </a:ext>
            </a:extLst>
          </p:cNvPr>
          <p:cNvPicPr>
            <a:picLocks noChangeAspect="1"/>
          </p:cNvPicPr>
          <p:nvPr/>
        </p:nvPicPr>
        <p:blipFill>
          <a:blip r:embed="rId3"/>
          <a:stretch>
            <a:fillRect/>
          </a:stretch>
        </p:blipFill>
        <p:spPr>
          <a:xfrm>
            <a:off x="305257" y="1969796"/>
            <a:ext cx="6885814" cy="365067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4D0A5D94-25BE-E4B1-15B8-7B30328D34FB}"/>
              </a:ext>
            </a:extLst>
          </p:cNvPr>
          <p:cNvPicPr>
            <a:picLocks noChangeAspect="1"/>
          </p:cNvPicPr>
          <p:nvPr/>
        </p:nvPicPr>
        <p:blipFill>
          <a:blip r:embed="rId4"/>
          <a:stretch>
            <a:fillRect/>
          </a:stretch>
        </p:blipFill>
        <p:spPr>
          <a:xfrm>
            <a:off x="4515026" y="1868323"/>
            <a:ext cx="2527804" cy="1263902"/>
          </a:xfrm>
          <a:prstGeom prst="rect">
            <a:avLst/>
          </a:prstGeom>
        </p:spPr>
      </p:pic>
      <p:sp>
        <p:nvSpPr>
          <p:cNvPr id="10" name="TextBox 9">
            <a:extLst>
              <a:ext uri="{FF2B5EF4-FFF2-40B4-BE49-F238E27FC236}">
                <a16:creationId xmlns:a16="http://schemas.microsoft.com/office/drawing/2014/main" id="{19CED801-8003-FDA1-6324-3305172040BF}"/>
              </a:ext>
            </a:extLst>
          </p:cNvPr>
          <p:cNvSpPr txBox="1"/>
          <p:nvPr/>
        </p:nvSpPr>
        <p:spPr>
          <a:xfrm>
            <a:off x="304259" y="1413301"/>
            <a:ext cx="7516556" cy="369332"/>
          </a:xfrm>
          <a:prstGeom prst="rect">
            <a:avLst/>
          </a:prstGeom>
          <a:noFill/>
        </p:spPr>
        <p:txBody>
          <a:bodyPr wrap="square" lIns="91440" tIns="45720" rIns="91440" bIns="45720" anchor="t">
            <a:spAutoFit/>
          </a:bodyPr>
          <a:lstStyle/>
          <a:p>
            <a:pPr>
              <a:buFont typeface="Arial" panose="020B0604020202020204" pitchFamily="34" charset="0"/>
              <a:buChar char="•"/>
            </a:pPr>
            <a:r>
              <a:rPr lang="en-US" sz="1800">
                <a:solidFill>
                  <a:srgbClr val="0070C0"/>
                </a:solidFill>
                <a:latin typeface="Open Sans"/>
                <a:ea typeface="MS PGothic"/>
                <a:cs typeface="Open Sans"/>
              </a:rPr>
              <a:t> </a:t>
            </a:r>
            <a:r>
              <a:rPr lang="en-US" sz="1800">
                <a:solidFill>
                  <a:srgbClr val="03336E"/>
                </a:solidFill>
                <a:latin typeface="Open Sans"/>
                <a:ea typeface="MS PGothic"/>
                <a:cs typeface="Open Sans"/>
              </a:rPr>
              <a:t>High dependence on imported fossil fuels</a:t>
            </a:r>
            <a:endParaRPr lang="en-US" sz="1800" b="1" i="0" u="none" strike="noStrike">
              <a:solidFill>
                <a:srgbClr val="03336E"/>
              </a:solidFill>
              <a:effectLst/>
              <a:latin typeface="Open Sans"/>
              <a:ea typeface="MS PGothic"/>
              <a:cs typeface="Open Sans"/>
            </a:endParaRPr>
          </a:p>
        </p:txBody>
      </p:sp>
      <p:sp>
        <p:nvSpPr>
          <p:cNvPr id="15" name="TextBox 14">
            <a:extLst>
              <a:ext uri="{FF2B5EF4-FFF2-40B4-BE49-F238E27FC236}">
                <a16:creationId xmlns:a16="http://schemas.microsoft.com/office/drawing/2014/main" id="{BAD6B52A-148F-B544-A6DB-97D8AF4F747B}"/>
              </a:ext>
            </a:extLst>
          </p:cNvPr>
          <p:cNvSpPr txBox="1"/>
          <p:nvPr/>
        </p:nvSpPr>
        <p:spPr>
          <a:xfrm>
            <a:off x="304259" y="5402594"/>
            <a:ext cx="6889027" cy="1292662"/>
          </a:xfrm>
          <a:prstGeom prst="rect">
            <a:avLst/>
          </a:prstGeom>
          <a:noFill/>
        </p:spPr>
        <p:txBody>
          <a:bodyPr wrap="square" lIns="91440" tIns="45720" rIns="91440" bIns="45720" anchor="t">
            <a:spAutoFit/>
          </a:bodyPr>
          <a:lstStyle/>
          <a:p>
            <a:pPr>
              <a:buFont typeface="Arial" panose="020B0604020202020204" pitchFamily="34" charset="0"/>
              <a:buChar char="•"/>
            </a:pPr>
            <a:r>
              <a:rPr lang="en-US" sz="2400">
                <a:solidFill>
                  <a:srgbClr val="0070C0"/>
                </a:solidFill>
                <a:latin typeface="Open Sans"/>
                <a:ea typeface="MS PGothic"/>
                <a:cs typeface="Open Sans"/>
              </a:rPr>
              <a:t> </a:t>
            </a:r>
            <a:r>
              <a:rPr lang="en-US" sz="1800">
                <a:solidFill>
                  <a:srgbClr val="03336E"/>
                </a:solidFill>
                <a:latin typeface="Open Sans"/>
                <a:ea typeface="MS PGothic"/>
                <a:cs typeface="Open Sans"/>
              </a:rPr>
              <a:t>Lack of legal, regulatory, institutional framework for renewable energy and energy efficiency</a:t>
            </a:r>
            <a:endParaRPr lang="en-US" sz="1800" b="1" i="0" u="none" strike="noStrike">
              <a:solidFill>
                <a:srgbClr val="03336E"/>
              </a:solidFill>
              <a:effectLst/>
              <a:latin typeface="Open Sans"/>
              <a:ea typeface="MS PGothic"/>
              <a:cs typeface="Open Sans"/>
            </a:endParaRPr>
          </a:p>
          <a:p>
            <a:pPr>
              <a:buFont typeface="Arial" panose="020B0604020202020204" pitchFamily="34" charset="0"/>
              <a:buChar char="•"/>
            </a:pPr>
            <a:endParaRPr lang="en-US" sz="1800">
              <a:solidFill>
                <a:srgbClr val="03336E"/>
              </a:solidFill>
              <a:latin typeface="Open Sans"/>
              <a:ea typeface="MS PGothic"/>
              <a:cs typeface="Open Sans"/>
            </a:endParaRPr>
          </a:p>
          <a:p>
            <a:pPr>
              <a:buFont typeface="Arial" panose="020B0604020202020204" pitchFamily="34" charset="0"/>
              <a:buChar char="•"/>
            </a:pPr>
            <a:r>
              <a:rPr lang="en-US" sz="1800">
                <a:solidFill>
                  <a:srgbClr val="0070C0"/>
                </a:solidFill>
                <a:latin typeface="Open Sans"/>
                <a:ea typeface="MS PGothic"/>
                <a:cs typeface="Open Sans"/>
              </a:rPr>
              <a:t> </a:t>
            </a:r>
            <a:r>
              <a:rPr lang="en-US" sz="1800">
                <a:solidFill>
                  <a:srgbClr val="03336E"/>
                </a:solidFill>
                <a:latin typeface="Open Sans"/>
                <a:ea typeface="MS PGothic"/>
                <a:cs typeface="Open Sans"/>
              </a:rPr>
              <a:t>Small scale, low capacity and high climate vulnerability</a:t>
            </a:r>
          </a:p>
        </p:txBody>
      </p:sp>
      <p:sp>
        <p:nvSpPr>
          <p:cNvPr id="16" name="Isosceles Triangle 15">
            <a:extLst>
              <a:ext uri="{FF2B5EF4-FFF2-40B4-BE49-F238E27FC236}">
                <a16:creationId xmlns:a16="http://schemas.microsoft.com/office/drawing/2014/main" id="{438199C9-FB06-EA84-AC71-5EBCBAC5A892}"/>
              </a:ext>
            </a:extLst>
          </p:cNvPr>
          <p:cNvSpPr/>
          <p:nvPr/>
        </p:nvSpPr>
        <p:spPr bwMode="auto">
          <a:xfrm rot="5400000">
            <a:off x="4870883" y="3801034"/>
            <a:ext cx="5240496" cy="387726"/>
          </a:xfrm>
          <a:prstGeom prst="triangle">
            <a:avLst/>
          </a:prstGeom>
          <a:solidFill>
            <a:schemeClr val="tx1">
              <a:lumMod val="50000"/>
              <a:lumOff val="5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endParaRPr kumimoji="0" lang="en-US" i="0" u="none" strike="noStrike" cap="none" normalizeH="0" baseline="0">
              <a:ln>
                <a:noFill/>
              </a:ln>
              <a:solidFill>
                <a:schemeClr val="tx1"/>
              </a:solidFill>
              <a:effectLst/>
              <a:latin typeface="+mn-lt"/>
              <a:cs typeface="Times New Roman" pitchFamily="18" charset="0"/>
            </a:endParaRPr>
          </a:p>
        </p:txBody>
      </p:sp>
      <p:sp>
        <p:nvSpPr>
          <p:cNvPr id="18" name="TextBox 17">
            <a:extLst>
              <a:ext uri="{FF2B5EF4-FFF2-40B4-BE49-F238E27FC236}">
                <a16:creationId xmlns:a16="http://schemas.microsoft.com/office/drawing/2014/main" id="{90EA03AD-5321-C9C2-3BB6-2BC8FE69422C}"/>
              </a:ext>
            </a:extLst>
          </p:cNvPr>
          <p:cNvSpPr txBox="1"/>
          <p:nvPr/>
        </p:nvSpPr>
        <p:spPr>
          <a:xfrm>
            <a:off x="8181994" y="2556301"/>
            <a:ext cx="3995590" cy="3170099"/>
          </a:xfrm>
          <a:prstGeom prst="rect">
            <a:avLst/>
          </a:prstGeom>
          <a:noFill/>
        </p:spPr>
        <p:txBody>
          <a:bodyPr wrap="square" lIns="91440" tIns="45720" rIns="91440" bIns="45720" anchor="t">
            <a:spAutoFit/>
          </a:bodyPr>
          <a:lstStyle/>
          <a:p>
            <a:pPr>
              <a:buFont typeface="Arial" panose="020B0604020202020204" pitchFamily="34" charset="0"/>
              <a:buChar char="•"/>
            </a:pPr>
            <a:r>
              <a:rPr lang="en-US" sz="2000">
                <a:solidFill>
                  <a:srgbClr val="0070C0"/>
                </a:solidFill>
                <a:latin typeface="Open Sans"/>
                <a:ea typeface="MS PGothic"/>
                <a:cs typeface="Open Sans"/>
              </a:rPr>
              <a:t> </a:t>
            </a:r>
            <a:r>
              <a:rPr lang="en-US" sz="2000">
                <a:solidFill>
                  <a:srgbClr val="03336E"/>
                </a:solidFill>
                <a:latin typeface="Open Sans"/>
                <a:ea typeface="MS PGothic"/>
                <a:cs typeface="Open Sans"/>
              </a:rPr>
              <a:t>Some of the highest electricity tariffs globally</a:t>
            </a: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a:solidFill>
                  <a:srgbClr val="03336E"/>
                </a:solidFill>
                <a:latin typeface="Open Sans"/>
                <a:ea typeface="MS PGothic"/>
                <a:cs typeface="Open Sans"/>
              </a:rPr>
              <a:t> Constraint on affordability for households and on competitiveness of businesses</a:t>
            </a: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a:solidFill>
                  <a:srgbClr val="03336E"/>
                </a:solidFill>
                <a:latin typeface="Open Sans"/>
                <a:ea typeface="MS PGothic"/>
                <a:cs typeface="Open Sans"/>
              </a:rPr>
              <a:t> High levels of debt call for role of private sector</a:t>
            </a:r>
          </a:p>
        </p:txBody>
      </p:sp>
    </p:spTree>
    <p:extLst>
      <p:ext uri="{BB962C8B-B14F-4D97-AF65-F5344CB8AC3E}">
        <p14:creationId xmlns:p14="http://schemas.microsoft.com/office/powerpoint/2010/main" val="327714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260078"/>
            <a:ext cx="11282705" cy="589219"/>
          </a:xfrm>
        </p:spPr>
        <p:txBody>
          <a:bodyPr lIns="91440" tIns="45720" rIns="91440" bIns="45720" anchor="ctr">
            <a:normAutofit/>
          </a:bodyPr>
          <a:lstStyle/>
          <a:p>
            <a:pPr algn="ctr"/>
            <a:r>
              <a:rPr lang="en-US" sz="2900" b="1" dirty="0">
                <a:solidFill>
                  <a:srgbClr val="0070C0"/>
                </a:solidFill>
                <a:latin typeface="+mn-lt"/>
                <a:ea typeface="MS PGothic"/>
              </a:rPr>
              <a:t>Energy opportunities in the Caribbean</a:t>
            </a:r>
            <a:endParaRPr lang="en-US" dirty="0"/>
          </a:p>
        </p:txBody>
      </p:sp>
      <p:sp>
        <p:nvSpPr>
          <p:cNvPr id="18" name="TextBox 17">
            <a:extLst>
              <a:ext uri="{FF2B5EF4-FFF2-40B4-BE49-F238E27FC236}">
                <a16:creationId xmlns:a16="http://schemas.microsoft.com/office/drawing/2014/main" id="{90EA03AD-5321-C9C2-3BB6-2BC8FE69422C}"/>
              </a:ext>
            </a:extLst>
          </p:cNvPr>
          <p:cNvSpPr txBox="1"/>
          <p:nvPr/>
        </p:nvSpPr>
        <p:spPr>
          <a:xfrm>
            <a:off x="5028892" y="2385508"/>
            <a:ext cx="5217417" cy="3785652"/>
          </a:xfrm>
          <a:prstGeom prst="rect">
            <a:avLst/>
          </a:prstGeom>
          <a:noFill/>
        </p:spPr>
        <p:txBody>
          <a:bodyPr wrap="square" lIns="91440" tIns="45720" rIns="91440" bIns="45720" anchor="t">
            <a:spAutoFit/>
          </a:bodyPr>
          <a:lstStyle/>
          <a:p>
            <a:pPr>
              <a:buFont typeface="Arial" panose="020B0604020202020204" pitchFamily="34" charset="0"/>
              <a:buChar char="•"/>
            </a:pPr>
            <a:r>
              <a:rPr lang="en-US" sz="2000">
                <a:solidFill>
                  <a:srgbClr val="03336E"/>
                </a:solidFill>
                <a:latin typeface="Open Sans"/>
                <a:ea typeface="MS PGothic"/>
                <a:cs typeface="Open Sans"/>
              </a:rPr>
              <a:t> Excellent solar, wind, geothermal and energy efficiency potential.</a:t>
            </a: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a:solidFill>
                  <a:srgbClr val="03336E"/>
                </a:solidFill>
                <a:latin typeface="Open Sans"/>
                <a:ea typeface="MS PGothic"/>
                <a:cs typeface="Open Sans"/>
              </a:rPr>
              <a:t> Strong national and regional champions that can support key initiatives. </a:t>
            </a: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a:solidFill>
                  <a:srgbClr val="03336E"/>
                </a:solidFill>
                <a:latin typeface="Open Sans"/>
                <a:ea typeface="MS PGothic"/>
                <a:cs typeface="Open Sans"/>
              </a:rPr>
              <a:t> Precedent in attracting innovative regional financing instruments such as the CCRIF.</a:t>
            </a:r>
            <a:endParaRPr lang="en-US"/>
          </a:p>
        </p:txBody>
      </p:sp>
      <p:pic>
        <p:nvPicPr>
          <p:cNvPr id="8" name="Picture 8" descr="Map&#10;&#10;Description automatically generated">
            <a:extLst>
              <a:ext uri="{FF2B5EF4-FFF2-40B4-BE49-F238E27FC236}">
                <a16:creationId xmlns:a16="http://schemas.microsoft.com/office/drawing/2014/main" id="{931661F3-37C5-B334-2819-B888070E7963}"/>
              </a:ext>
            </a:extLst>
          </p:cNvPr>
          <p:cNvPicPr>
            <a:picLocks noChangeAspect="1"/>
          </p:cNvPicPr>
          <p:nvPr/>
        </p:nvPicPr>
        <p:blipFill>
          <a:blip r:embed="rId3"/>
          <a:stretch>
            <a:fillRect/>
          </a:stretch>
        </p:blipFill>
        <p:spPr>
          <a:xfrm>
            <a:off x="760609" y="1338165"/>
            <a:ext cx="3916726" cy="5520966"/>
          </a:xfrm>
          <a:prstGeom prst="rect">
            <a:avLst/>
          </a:prstGeom>
        </p:spPr>
      </p:pic>
      <p:pic>
        <p:nvPicPr>
          <p:cNvPr id="9" name="Picture 10">
            <a:extLst>
              <a:ext uri="{FF2B5EF4-FFF2-40B4-BE49-F238E27FC236}">
                <a16:creationId xmlns:a16="http://schemas.microsoft.com/office/drawing/2014/main" id="{EC944241-EC51-3E57-2CE7-0188130361EF}"/>
              </a:ext>
            </a:extLst>
          </p:cNvPr>
          <p:cNvPicPr>
            <a:picLocks noChangeAspect="1"/>
          </p:cNvPicPr>
          <p:nvPr/>
        </p:nvPicPr>
        <p:blipFill>
          <a:blip r:embed="rId4"/>
          <a:stretch>
            <a:fillRect/>
          </a:stretch>
        </p:blipFill>
        <p:spPr>
          <a:xfrm>
            <a:off x="9454055" y="3147763"/>
            <a:ext cx="2743200" cy="746406"/>
          </a:xfrm>
          <a:prstGeom prst="rect">
            <a:avLst/>
          </a:prstGeom>
        </p:spPr>
      </p:pic>
      <p:pic>
        <p:nvPicPr>
          <p:cNvPr id="11" name="Picture 12" descr="Logo&#10;&#10;Description automatically generated">
            <a:extLst>
              <a:ext uri="{FF2B5EF4-FFF2-40B4-BE49-F238E27FC236}">
                <a16:creationId xmlns:a16="http://schemas.microsoft.com/office/drawing/2014/main" id="{67B36F18-287F-4498-554D-583E614B452F}"/>
              </a:ext>
            </a:extLst>
          </p:cNvPr>
          <p:cNvPicPr>
            <a:picLocks noChangeAspect="1"/>
          </p:cNvPicPr>
          <p:nvPr/>
        </p:nvPicPr>
        <p:blipFill>
          <a:blip r:embed="rId5"/>
          <a:stretch>
            <a:fillRect/>
          </a:stretch>
        </p:blipFill>
        <p:spPr>
          <a:xfrm>
            <a:off x="9281125" y="3881437"/>
            <a:ext cx="737368" cy="724230"/>
          </a:xfrm>
          <a:prstGeom prst="rect">
            <a:avLst/>
          </a:prstGeom>
        </p:spPr>
      </p:pic>
      <p:pic>
        <p:nvPicPr>
          <p:cNvPr id="13" name="Picture 13" descr="A picture containing logo&#10;&#10;Description automatically generated">
            <a:extLst>
              <a:ext uri="{FF2B5EF4-FFF2-40B4-BE49-F238E27FC236}">
                <a16:creationId xmlns:a16="http://schemas.microsoft.com/office/drawing/2014/main" id="{A8A4B8A8-24F1-863A-1595-DABA22079AAA}"/>
              </a:ext>
            </a:extLst>
          </p:cNvPr>
          <p:cNvPicPr>
            <a:picLocks noChangeAspect="1"/>
          </p:cNvPicPr>
          <p:nvPr/>
        </p:nvPicPr>
        <p:blipFill>
          <a:blip r:embed="rId6"/>
          <a:stretch>
            <a:fillRect/>
          </a:stretch>
        </p:blipFill>
        <p:spPr>
          <a:xfrm>
            <a:off x="10025719" y="3884557"/>
            <a:ext cx="1402803" cy="1059575"/>
          </a:xfrm>
          <a:prstGeom prst="rect">
            <a:avLst/>
          </a:prstGeom>
        </p:spPr>
      </p:pic>
      <p:pic>
        <p:nvPicPr>
          <p:cNvPr id="14" name="Picture 16" descr="Logo&#10;&#10;Description automatically generated">
            <a:extLst>
              <a:ext uri="{FF2B5EF4-FFF2-40B4-BE49-F238E27FC236}">
                <a16:creationId xmlns:a16="http://schemas.microsoft.com/office/drawing/2014/main" id="{5CE2EF1E-AE90-215A-EDB9-DC1EB9E9D7F0}"/>
              </a:ext>
            </a:extLst>
          </p:cNvPr>
          <p:cNvPicPr>
            <a:picLocks noChangeAspect="1"/>
          </p:cNvPicPr>
          <p:nvPr/>
        </p:nvPicPr>
        <p:blipFill>
          <a:blip r:embed="rId7"/>
          <a:stretch>
            <a:fillRect/>
          </a:stretch>
        </p:blipFill>
        <p:spPr>
          <a:xfrm>
            <a:off x="11329658" y="3887186"/>
            <a:ext cx="857579" cy="752147"/>
          </a:xfrm>
          <a:prstGeom prst="rect">
            <a:avLst/>
          </a:prstGeom>
        </p:spPr>
      </p:pic>
      <p:pic>
        <p:nvPicPr>
          <p:cNvPr id="17" name="Picture 18" descr="Graphical user interface&#10;&#10;Description automatically generated">
            <a:extLst>
              <a:ext uri="{FF2B5EF4-FFF2-40B4-BE49-F238E27FC236}">
                <a16:creationId xmlns:a16="http://schemas.microsoft.com/office/drawing/2014/main" id="{8479D079-3600-7DF5-02FF-DD3DE3028060}"/>
              </a:ext>
            </a:extLst>
          </p:cNvPr>
          <p:cNvPicPr>
            <a:picLocks noChangeAspect="1"/>
          </p:cNvPicPr>
          <p:nvPr/>
        </p:nvPicPr>
        <p:blipFill>
          <a:blip r:embed="rId8"/>
          <a:stretch>
            <a:fillRect/>
          </a:stretch>
        </p:blipFill>
        <p:spPr>
          <a:xfrm>
            <a:off x="6484882" y="5812867"/>
            <a:ext cx="2165132" cy="973542"/>
          </a:xfrm>
          <a:prstGeom prst="rect">
            <a:avLst/>
          </a:prstGeom>
        </p:spPr>
      </p:pic>
    </p:spTree>
    <p:extLst>
      <p:ext uri="{BB962C8B-B14F-4D97-AF65-F5344CB8AC3E}">
        <p14:creationId xmlns:p14="http://schemas.microsoft.com/office/powerpoint/2010/main" val="314172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19EDCA-9EEF-476E-A0AF-3C62EF06107B}"/>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A0AC529-C78C-439A-BF5C-C2383F3B7535}" type="slidenum">
              <a:rPr kumimoji="0" lang="en-US" altLang="en-US" sz="1100" b="1" i="0" u="none" strike="noStrike" kern="1200" cap="none" spc="0" normalizeH="0" baseline="0" noProof="0" smtClean="0">
                <a:ln>
                  <a:noFill/>
                </a:ln>
                <a:solidFill>
                  <a:srgbClr val="021F43"/>
                </a:solidFill>
                <a:effectLst/>
                <a:uLnTx/>
                <a:uFillTx/>
                <a:latin typeface="Trebuchet MS" panose="020B0603020202020204" pitchFamily="34" charset="0"/>
                <a:ea typeface="MS PGothic"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altLang="en-US" sz="1100" b="1" i="0" u="none" strike="noStrike" kern="1200" cap="none" spc="0" normalizeH="0" baseline="0" noProof="0">
              <a:ln>
                <a:noFill/>
              </a:ln>
              <a:solidFill>
                <a:srgbClr val="021F43"/>
              </a:solidFill>
              <a:effectLst/>
              <a:uLnTx/>
              <a:uFillTx/>
              <a:latin typeface="Trebuchet MS" panose="020B0603020202020204" pitchFamily="34" charset="0"/>
              <a:ea typeface="MS PGothic" panose="020B0600070205080204" pitchFamily="34" charset="-128"/>
              <a:cs typeface="+mn-cs"/>
            </a:endParaRPr>
          </a:p>
        </p:txBody>
      </p:sp>
      <p:sp>
        <p:nvSpPr>
          <p:cNvPr id="12" name="Title 1">
            <a:extLst>
              <a:ext uri="{FF2B5EF4-FFF2-40B4-BE49-F238E27FC236}">
                <a16:creationId xmlns:a16="http://schemas.microsoft.com/office/drawing/2014/main" id="{69B30DCC-F310-490E-95FB-BDF47F556B98}"/>
              </a:ext>
            </a:extLst>
          </p:cNvPr>
          <p:cNvSpPr>
            <a:spLocks noGrp="1"/>
          </p:cNvSpPr>
          <p:nvPr>
            <p:ph type="title"/>
          </p:nvPr>
        </p:nvSpPr>
        <p:spPr>
          <a:xfrm>
            <a:off x="475913" y="260078"/>
            <a:ext cx="11716256" cy="628632"/>
          </a:xfrm>
        </p:spPr>
        <p:txBody>
          <a:bodyPr lIns="91440" tIns="45720" rIns="91440" bIns="45720" anchor="ctr">
            <a:normAutofit fontScale="90000"/>
          </a:bodyPr>
          <a:lstStyle/>
          <a:p>
            <a:pPr algn="ctr"/>
            <a:r>
              <a:rPr lang="en-US" sz="2900" b="1" dirty="0">
                <a:solidFill>
                  <a:srgbClr val="0070C0"/>
                </a:solidFill>
                <a:latin typeface="+mn-lt"/>
                <a:ea typeface="MS PGothic"/>
              </a:rPr>
              <a:t>World Bank Energy Engagement in the Caribbean</a:t>
            </a:r>
            <a:br>
              <a:rPr lang="en-US" sz="2900" b="1" dirty="0">
                <a:latin typeface="+mn-lt"/>
                <a:ea typeface="MS PGothic"/>
              </a:rPr>
            </a:br>
            <a:r>
              <a:rPr lang="en-US" sz="2200" b="1" dirty="0">
                <a:solidFill>
                  <a:srgbClr val="002060"/>
                </a:solidFill>
                <a:latin typeface="+mn-lt"/>
                <a:ea typeface="MS PGothic"/>
              </a:rPr>
              <a:t>Fostering conducive legal, regulatory, institutional frameworks for the clean energy transition</a:t>
            </a:r>
            <a:endParaRPr lang="en-US" dirty="0"/>
          </a:p>
        </p:txBody>
      </p:sp>
      <p:sp>
        <p:nvSpPr>
          <p:cNvPr id="18" name="TextBox 17">
            <a:extLst>
              <a:ext uri="{FF2B5EF4-FFF2-40B4-BE49-F238E27FC236}">
                <a16:creationId xmlns:a16="http://schemas.microsoft.com/office/drawing/2014/main" id="{90EA03AD-5321-C9C2-3BB6-2BC8FE69422C}"/>
              </a:ext>
            </a:extLst>
          </p:cNvPr>
          <p:cNvSpPr txBox="1"/>
          <p:nvPr/>
        </p:nvSpPr>
        <p:spPr>
          <a:xfrm>
            <a:off x="7406857" y="1715474"/>
            <a:ext cx="4718176" cy="4708981"/>
          </a:xfrm>
          <a:prstGeom prst="rect">
            <a:avLst/>
          </a:prstGeom>
          <a:noFill/>
        </p:spPr>
        <p:txBody>
          <a:bodyPr wrap="square" lIns="91440" tIns="45720" rIns="91440" bIns="45720" anchor="t">
            <a:spAutoFit/>
          </a:bodyPr>
          <a:lstStyle/>
          <a:p>
            <a:pPr>
              <a:buFont typeface="Arial" panose="020B0604020202020204" pitchFamily="34" charset="0"/>
              <a:buChar char="•"/>
            </a:pPr>
            <a:r>
              <a:rPr lang="en-US" sz="2000" dirty="0">
                <a:solidFill>
                  <a:srgbClr val="03336E"/>
                </a:solidFill>
                <a:latin typeface="Open Sans"/>
                <a:ea typeface="MS PGothic"/>
                <a:cs typeface="Open Sans"/>
              </a:rPr>
              <a:t> Support national energy policies.</a:t>
            </a:r>
            <a:endParaRPr lang="en-US" dirty="0"/>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dirty="0">
                <a:solidFill>
                  <a:srgbClr val="03336E"/>
                </a:solidFill>
                <a:latin typeface="Open Sans"/>
                <a:ea typeface="MS PGothic"/>
                <a:cs typeface="Open Sans"/>
              </a:rPr>
              <a:t> Improving climate resilience through 360 approaches. </a:t>
            </a: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endParaRPr lang="en-US" sz="2000">
              <a:solidFill>
                <a:srgbClr val="03336E"/>
              </a:solidFill>
              <a:latin typeface="Open Sans"/>
              <a:ea typeface="MS PGothic"/>
              <a:cs typeface="Open Sans"/>
            </a:endParaRPr>
          </a:p>
          <a:p>
            <a:pPr>
              <a:buFont typeface="Arial" panose="020B0604020202020204" pitchFamily="34" charset="0"/>
              <a:buChar char="•"/>
            </a:pPr>
            <a:r>
              <a:rPr lang="en-US" sz="2000" dirty="0">
                <a:solidFill>
                  <a:srgbClr val="03336E"/>
                </a:solidFill>
                <a:latin typeface="Open Sans"/>
                <a:ea typeface="MS PGothic"/>
                <a:cs typeface="Open Sans"/>
              </a:rPr>
              <a:t> Capacity building and regulatory development for renewable energy (IPPs, distributed generation, energy storage, etc.) and energy efficiency (green building codes, etc.).</a:t>
            </a:r>
            <a:endParaRPr lang="en-US" dirty="0">
              <a:solidFill>
                <a:srgbClr val="021F43"/>
              </a:solidFill>
              <a:cs typeface="Open Sans"/>
            </a:endParaRPr>
          </a:p>
          <a:p>
            <a:pPr>
              <a:buFont typeface="Arial" panose="020B0604020202020204" pitchFamily="34" charset="0"/>
              <a:buChar char="•"/>
            </a:pPr>
            <a:endParaRPr lang="en-US" sz="2000" dirty="0">
              <a:solidFill>
                <a:srgbClr val="03336E"/>
              </a:solidFill>
              <a:latin typeface="Open Sans"/>
              <a:ea typeface="MS PGothic"/>
              <a:cs typeface="Open Sans"/>
            </a:endParaRPr>
          </a:p>
          <a:p>
            <a:pPr>
              <a:buFont typeface="Arial" panose="020B0604020202020204" pitchFamily="34" charset="0"/>
              <a:buChar char="•"/>
            </a:pPr>
            <a:endParaRPr lang="en-US" sz="2000" dirty="0">
              <a:solidFill>
                <a:srgbClr val="03336E"/>
              </a:solidFill>
              <a:latin typeface="Open Sans"/>
              <a:ea typeface="MS PGothic"/>
              <a:cs typeface="Open Sans"/>
            </a:endParaRPr>
          </a:p>
        </p:txBody>
      </p:sp>
      <p:pic>
        <p:nvPicPr>
          <p:cNvPr id="3" name="Picture 2" descr="Map&#10;&#10;Description automatically generated">
            <a:extLst>
              <a:ext uri="{FF2B5EF4-FFF2-40B4-BE49-F238E27FC236}">
                <a16:creationId xmlns:a16="http://schemas.microsoft.com/office/drawing/2014/main" id="{AD45AD91-2783-1B2C-5AD5-C4F09BC3E8F7}"/>
              </a:ext>
            </a:extLst>
          </p:cNvPr>
          <p:cNvPicPr>
            <a:picLocks noChangeAspect="1"/>
          </p:cNvPicPr>
          <p:nvPr/>
        </p:nvPicPr>
        <p:blipFill>
          <a:blip r:embed="rId3"/>
          <a:stretch>
            <a:fillRect/>
          </a:stretch>
        </p:blipFill>
        <p:spPr>
          <a:xfrm>
            <a:off x="54971" y="1330691"/>
            <a:ext cx="7153275" cy="5448300"/>
          </a:xfrm>
          <a:prstGeom prst="rect">
            <a:avLst/>
          </a:prstGeom>
        </p:spPr>
      </p:pic>
      <p:sp>
        <p:nvSpPr>
          <p:cNvPr id="6" name="TextBox 5">
            <a:extLst>
              <a:ext uri="{FF2B5EF4-FFF2-40B4-BE49-F238E27FC236}">
                <a16:creationId xmlns:a16="http://schemas.microsoft.com/office/drawing/2014/main" id="{72DC8AFA-3ED2-1640-5497-B6355716FAC4}"/>
              </a:ext>
            </a:extLst>
          </p:cNvPr>
          <p:cNvSpPr txBox="1"/>
          <p:nvPr/>
        </p:nvSpPr>
        <p:spPr>
          <a:xfrm>
            <a:off x="4255191" y="2030325"/>
            <a:ext cx="2354109" cy="338554"/>
          </a:xfrm>
          <a:prstGeom prst="rect">
            <a:avLst/>
          </a:prstGeom>
          <a:solidFill>
            <a:schemeClr val="bg1"/>
          </a:solidFill>
        </p:spPr>
        <p:txBody>
          <a:bodyPr wrap="square" lIns="91440" tIns="45720" rIns="91440" bIns="45720" anchor="t">
            <a:spAutoFit/>
          </a:bodyPr>
          <a:lstStyle/>
          <a:p>
            <a:r>
              <a:rPr lang="en-US" sz="1600" dirty="0">
                <a:latin typeface="Arial Body"/>
                <a:ea typeface="+mn-lt"/>
                <a:cs typeface="+mn-lt"/>
              </a:rPr>
              <a:t>Jamaica</a:t>
            </a:r>
            <a:endParaRPr lang="en-US" sz="1400" b="0" dirty="0"/>
          </a:p>
        </p:txBody>
      </p:sp>
      <p:sp>
        <p:nvSpPr>
          <p:cNvPr id="7" name="TextBox 6">
            <a:extLst>
              <a:ext uri="{FF2B5EF4-FFF2-40B4-BE49-F238E27FC236}">
                <a16:creationId xmlns:a16="http://schemas.microsoft.com/office/drawing/2014/main" id="{53729A1C-80C2-A5F3-78A8-18CFCDFB3EFF}"/>
              </a:ext>
            </a:extLst>
          </p:cNvPr>
          <p:cNvSpPr txBox="1"/>
          <p:nvPr/>
        </p:nvSpPr>
        <p:spPr>
          <a:xfrm>
            <a:off x="3348673" y="4053566"/>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Haiti</a:t>
            </a:r>
            <a:endParaRPr lang="en-US" sz="1400" b="0" dirty="0"/>
          </a:p>
        </p:txBody>
      </p:sp>
      <p:sp>
        <p:nvSpPr>
          <p:cNvPr id="8" name="TextBox 7">
            <a:extLst>
              <a:ext uri="{FF2B5EF4-FFF2-40B4-BE49-F238E27FC236}">
                <a16:creationId xmlns:a16="http://schemas.microsoft.com/office/drawing/2014/main" id="{24DB668E-30F2-1EC5-6186-CECE8A9DDD5A}"/>
              </a:ext>
            </a:extLst>
          </p:cNvPr>
          <p:cNvSpPr txBox="1"/>
          <p:nvPr/>
        </p:nvSpPr>
        <p:spPr>
          <a:xfrm>
            <a:off x="5398190" y="3186462"/>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St Lucia</a:t>
            </a:r>
            <a:endParaRPr lang="en-US" sz="1400" b="0" dirty="0"/>
          </a:p>
        </p:txBody>
      </p:sp>
      <p:sp>
        <p:nvSpPr>
          <p:cNvPr id="9" name="TextBox 8">
            <a:extLst>
              <a:ext uri="{FF2B5EF4-FFF2-40B4-BE49-F238E27FC236}">
                <a16:creationId xmlns:a16="http://schemas.microsoft.com/office/drawing/2014/main" id="{34CA1EAA-7056-885F-A0E1-61387D675BAA}"/>
              </a:ext>
            </a:extLst>
          </p:cNvPr>
          <p:cNvSpPr txBox="1"/>
          <p:nvPr/>
        </p:nvSpPr>
        <p:spPr>
          <a:xfrm>
            <a:off x="5621535" y="5025772"/>
            <a:ext cx="1789178"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Grenada</a:t>
            </a:r>
            <a:endParaRPr lang="en-US" sz="1400" b="0" dirty="0"/>
          </a:p>
        </p:txBody>
      </p:sp>
      <p:sp>
        <p:nvSpPr>
          <p:cNvPr id="10" name="TextBox 9">
            <a:extLst>
              <a:ext uri="{FF2B5EF4-FFF2-40B4-BE49-F238E27FC236}">
                <a16:creationId xmlns:a16="http://schemas.microsoft.com/office/drawing/2014/main" id="{4721D1D4-6E9D-4A6E-CC64-32428CAD5C23}"/>
              </a:ext>
            </a:extLst>
          </p:cNvPr>
          <p:cNvSpPr txBox="1"/>
          <p:nvPr/>
        </p:nvSpPr>
        <p:spPr>
          <a:xfrm>
            <a:off x="5056604" y="4053566"/>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Dominica</a:t>
            </a:r>
            <a:endParaRPr lang="en-US" sz="1400" b="0" dirty="0"/>
          </a:p>
        </p:txBody>
      </p:sp>
      <p:sp>
        <p:nvSpPr>
          <p:cNvPr id="11" name="TextBox 10">
            <a:extLst>
              <a:ext uri="{FF2B5EF4-FFF2-40B4-BE49-F238E27FC236}">
                <a16:creationId xmlns:a16="http://schemas.microsoft.com/office/drawing/2014/main" id="{2A8E0C6C-0420-0A30-B778-58AB3E901385}"/>
              </a:ext>
            </a:extLst>
          </p:cNvPr>
          <p:cNvSpPr txBox="1"/>
          <p:nvPr/>
        </p:nvSpPr>
        <p:spPr>
          <a:xfrm>
            <a:off x="5161707" y="4382014"/>
            <a:ext cx="2354109" cy="338554"/>
          </a:xfrm>
          <a:prstGeom prst="rect">
            <a:avLst/>
          </a:prstGeom>
          <a:solidFill>
            <a:schemeClr val="bg1"/>
          </a:solidFill>
        </p:spPr>
        <p:txBody>
          <a:bodyPr wrap="square" lIns="91440" tIns="45720" rIns="91440" bIns="45720" anchor="t">
            <a:spAutoFit/>
          </a:bodyPr>
          <a:lstStyle/>
          <a:p>
            <a:r>
              <a:rPr lang="en-US" dirty="0">
                <a:latin typeface="Arial Body"/>
                <a:ea typeface="+mn-lt"/>
                <a:cs typeface="+mn-lt"/>
              </a:rPr>
              <a:t>St Lucia</a:t>
            </a:r>
            <a:endParaRPr lang="en-US" sz="1400" b="0" dirty="0"/>
          </a:p>
        </p:txBody>
      </p:sp>
      <p:sp>
        <p:nvSpPr>
          <p:cNvPr id="13" name="TextBox 12">
            <a:extLst>
              <a:ext uri="{FF2B5EF4-FFF2-40B4-BE49-F238E27FC236}">
                <a16:creationId xmlns:a16="http://schemas.microsoft.com/office/drawing/2014/main" id="{648171B0-6F37-1CD8-9013-C364D711BD7C}"/>
              </a:ext>
            </a:extLst>
          </p:cNvPr>
          <p:cNvSpPr txBox="1"/>
          <p:nvPr/>
        </p:nvSpPr>
        <p:spPr>
          <a:xfrm>
            <a:off x="5424465" y="4710462"/>
            <a:ext cx="1973110" cy="338554"/>
          </a:xfrm>
          <a:prstGeom prst="rect">
            <a:avLst/>
          </a:prstGeom>
          <a:solidFill>
            <a:schemeClr val="bg1"/>
          </a:solidFill>
        </p:spPr>
        <p:txBody>
          <a:bodyPr wrap="square" lIns="91440" tIns="45720" rIns="91440" bIns="45720" anchor="t">
            <a:spAutoFit/>
          </a:bodyPr>
          <a:lstStyle/>
          <a:p>
            <a:r>
              <a:rPr lang="en-US" dirty="0">
                <a:latin typeface="Arial Body"/>
                <a:ea typeface="MS PGothic"/>
                <a:cs typeface="Arial"/>
              </a:rPr>
              <a:t>SVG</a:t>
            </a:r>
            <a:endParaRPr lang="en-US">
              <a:latin typeface="Arial Body"/>
              <a:cs typeface="Arial"/>
            </a:endParaRPr>
          </a:p>
        </p:txBody>
      </p:sp>
    </p:spTree>
    <p:extLst>
      <p:ext uri="{BB962C8B-B14F-4D97-AF65-F5344CB8AC3E}">
        <p14:creationId xmlns:p14="http://schemas.microsoft.com/office/powerpoint/2010/main" val="352322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00&quot; g=&quot;15&quot; b=&quot;3E&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BG GEEDR Maste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587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1" fontAlgn="base" latinLnBrk="0" hangingPunct="1">
          <a:lnSpc>
            <a:spcPct val="100000"/>
          </a:lnSpc>
          <a:spcBef>
            <a:spcPct val="50000"/>
          </a:spcBef>
          <a:spcAft>
            <a:spcPct val="0"/>
          </a:spcAft>
          <a:buClrTx/>
          <a:buSzTx/>
          <a:tabLst/>
          <a:defRPr kumimoji="0" i="0" u="none" strike="noStrike" cap="none" normalizeH="0" baseline="0" dirty="0" smtClean="0">
            <a:ln>
              <a:noFill/>
            </a:ln>
            <a:solidFill>
              <a:schemeClr val="tx1"/>
            </a:solidFill>
            <a:effectLst/>
            <a:latin typeface="+mn-lt"/>
            <a:cs typeface="Times New Roman" pitchFamily="18" charset="0"/>
          </a:defRPr>
        </a:defPPr>
      </a:lstStyle>
    </a:spDef>
    <a:lnDef>
      <a:spPr bwMode="auto">
        <a:noFill/>
        <a:ln w="25400" cap="flat" cmpd="sng" algn="ctr">
          <a:solidFill>
            <a:schemeClr val="tx1">
              <a:lumMod val="90000"/>
              <a:lumOff val="10000"/>
            </a:schemeClr>
          </a:solidFill>
          <a:prstDash val="solid"/>
          <a:round/>
          <a:headEnd type="none"/>
          <a:tailEnd type="triangle"/>
        </a:ln>
        <a:effectLst/>
      </a:spPr>
      <a:bodyPr/>
      <a:lstStyle/>
    </a:lnDef>
    <a:txDef>
      <a:spPr>
        <a:solidFill>
          <a:schemeClr val="bg1"/>
        </a:solidFill>
      </a:spPr>
      <a:bodyPr wrap="square" rtlCol="0">
        <a:spAutoFit/>
      </a:bodyPr>
      <a:lstStyle>
        <a:defPPr algn="ctr">
          <a:defRPr sz="1100"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NA Smack down_WaleedAlsuraih.pot [Compatibility Mode]" id="{261BAB89-1801-4C24-8452-229A40232CB0}" vid="{05F95141-70A3-45D9-8E33-0F693740E9D1}"/>
    </a:ext>
  </a:extLst>
</a:theme>
</file>

<file path=ppt/theme/theme2.xml><?xml version="1.0" encoding="utf-8"?>
<a:theme xmlns:a="http://schemas.openxmlformats.org/drawingml/2006/main" name="1_WBG GEEDR Maste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587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1" fontAlgn="base" latinLnBrk="0" hangingPunct="1">
          <a:lnSpc>
            <a:spcPct val="100000"/>
          </a:lnSpc>
          <a:spcBef>
            <a:spcPct val="50000"/>
          </a:spcBef>
          <a:spcAft>
            <a:spcPct val="0"/>
          </a:spcAft>
          <a:buClrTx/>
          <a:buSzTx/>
          <a:tabLst/>
          <a:defRPr kumimoji="0" i="0" u="none" strike="noStrike" cap="none" normalizeH="0" baseline="0" dirty="0" smtClean="0">
            <a:ln>
              <a:noFill/>
            </a:ln>
            <a:solidFill>
              <a:schemeClr val="tx1"/>
            </a:solidFill>
            <a:effectLst/>
            <a:latin typeface="+mn-lt"/>
            <a:cs typeface="Times New Roman" pitchFamily="18" charset="0"/>
          </a:defRPr>
        </a:defPPr>
      </a:lstStyle>
    </a:spDef>
    <a:lnDef>
      <a:spPr bwMode="auto">
        <a:noFill/>
        <a:ln w="25400" cap="flat" cmpd="sng" algn="ctr">
          <a:solidFill>
            <a:schemeClr val="tx1">
              <a:lumMod val="90000"/>
              <a:lumOff val="10000"/>
            </a:schemeClr>
          </a:solidFill>
          <a:prstDash val="solid"/>
          <a:round/>
          <a:headEnd type="none"/>
          <a:tailEnd type="triangle"/>
        </a:ln>
        <a:effectLst/>
      </a:spPr>
      <a:bodyPr/>
      <a:lstStyle/>
    </a:lnDef>
    <a:txDef>
      <a:spPr>
        <a:solidFill>
          <a:schemeClr val="bg1"/>
        </a:solidFill>
      </a:spPr>
      <a:bodyPr wrap="square" rtlCol="0">
        <a:spAutoFit/>
      </a:bodyPr>
      <a:lstStyle>
        <a:defPPr algn="ctr">
          <a:defRPr sz="1100"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NA Smack down_WaleedAlsuraih.pot [Compatibility Mode]" id="{261BAB89-1801-4C24-8452-229A40232CB0}" vid="{05F95141-70A3-45D9-8E33-0F693740E9D1}"/>
    </a:ext>
  </a:extLst>
</a:theme>
</file>

<file path=ppt/theme/theme3.xml><?xml version="1.0" encoding="utf-8"?>
<a:theme xmlns:a="http://schemas.openxmlformats.org/drawingml/2006/main" name="2_WBG GEEDR Maste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587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1" fontAlgn="base" latinLnBrk="0" hangingPunct="1">
          <a:lnSpc>
            <a:spcPct val="100000"/>
          </a:lnSpc>
          <a:spcBef>
            <a:spcPct val="50000"/>
          </a:spcBef>
          <a:spcAft>
            <a:spcPct val="0"/>
          </a:spcAft>
          <a:buClrTx/>
          <a:buSzTx/>
          <a:tabLst/>
          <a:defRPr kumimoji="0" i="0" u="none" strike="noStrike" cap="none" normalizeH="0" baseline="0" dirty="0" smtClean="0">
            <a:ln>
              <a:noFill/>
            </a:ln>
            <a:solidFill>
              <a:schemeClr val="tx1"/>
            </a:solidFill>
            <a:effectLst/>
            <a:latin typeface="+mn-lt"/>
            <a:cs typeface="Times New Roman" pitchFamily="18" charset="0"/>
          </a:defRPr>
        </a:defPPr>
      </a:lstStyle>
    </a:spDef>
    <a:lnDef>
      <a:spPr bwMode="auto">
        <a:noFill/>
        <a:ln w="25400" cap="flat" cmpd="sng" algn="ctr">
          <a:solidFill>
            <a:schemeClr val="tx1">
              <a:lumMod val="90000"/>
              <a:lumOff val="10000"/>
            </a:schemeClr>
          </a:solidFill>
          <a:prstDash val="solid"/>
          <a:round/>
          <a:headEnd type="none"/>
          <a:tailEnd type="triangle"/>
        </a:ln>
        <a:effectLst/>
      </a:spPr>
      <a:bodyPr/>
      <a:lstStyle/>
    </a:lnDef>
    <a:txDef>
      <a:spPr>
        <a:solidFill>
          <a:schemeClr val="bg1"/>
        </a:solidFill>
      </a:spPr>
      <a:bodyPr wrap="square" rtlCol="0">
        <a:spAutoFit/>
      </a:bodyPr>
      <a:lstStyle>
        <a:defPPr algn="ctr">
          <a:defRPr sz="1100"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NA Smack down_WaleedAlsuraih.pot [Compatibility Mode]" id="{261BAB89-1801-4C24-8452-229A40232CB0}" vid="{05F95141-70A3-45D9-8E33-0F693740E9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2" ma:contentTypeDescription="Create a new document." ma:contentTypeScope="" ma:versionID="a0d55b1009b4c36795fe4feb977f4a81">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0fbfbf99cd7187ca61559514e4a9ec07"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2B71EE-EBE6-4B0B-8206-511AEAD06424}">
  <ds:schemaRefs>
    <ds:schemaRef ds:uri="60c75bb3-2e3f-4394-b4f4-3e2677e21dfa"/>
    <ds:schemaRef ds:uri="9c83b91e-5ffe-420f-9ed1-9dac5903ea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AB3379-F328-40D9-9C75-8B3E61A9B923}">
  <ds:schemaRefs>
    <ds:schemaRef ds:uri="http://schemas.microsoft.com/sharepoint/v3/contenttype/forms"/>
  </ds:schemaRefs>
</ds:datastoreItem>
</file>

<file path=customXml/itemProps3.xml><?xml version="1.0" encoding="utf-8"?>
<ds:datastoreItem xmlns:ds="http://schemas.openxmlformats.org/officeDocument/2006/customXml" ds:itemID="{CD8A91D5-2EF6-4D64-B31B-DC3FABC984E3}">
  <ds:schemaRefs>
    <ds:schemaRef ds:uri="60c75bb3-2e3f-4394-b4f4-3e2677e21dfa"/>
    <ds:schemaRef ds:uri="9c83b91e-5ffe-420f-9ed1-9dac5903ea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TotalTime>
  <Words>1632</Words>
  <Application>Microsoft Office PowerPoint</Application>
  <PresentationFormat>Widescreen</PresentationFormat>
  <Paragraphs>173</Paragraphs>
  <Slides>13</Slides>
  <Notes>12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30" baseType="lpstr">
      <vt:lpstr>Andes ExtraLight</vt:lpstr>
      <vt:lpstr>Arial</vt:lpstr>
      <vt:lpstr>Arial Body</vt:lpstr>
      <vt:lpstr>Arial Bold</vt:lpstr>
      <vt:lpstr>Arial Narrow</vt:lpstr>
      <vt:lpstr>Calibri</vt:lpstr>
      <vt:lpstr>Calibri Light</vt:lpstr>
      <vt:lpstr>Lato Light</vt:lpstr>
      <vt:lpstr>Montserrat Light</vt:lpstr>
      <vt:lpstr>Open Sans</vt:lpstr>
      <vt:lpstr>Times New Roman</vt:lpstr>
      <vt:lpstr>Trebuchet MS</vt:lpstr>
      <vt:lpstr>Wingdings</vt:lpstr>
      <vt:lpstr>WBG GEEDR Master</vt:lpstr>
      <vt:lpstr>1_WBG GEEDR Master</vt:lpstr>
      <vt:lpstr>2_WBG GEEDR Master</vt:lpstr>
      <vt:lpstr>think-cell Slide</vt:lpstr>
      <vt:lpstr>PowerPoint Presentation</vt:lpstr>
      <vt:lpstr>Outline</vt:lpstr>
      <vt:lpstr>World Bank Group (WBG): Mission and Instruments </vt:lpstr>
      <vt:lpstr>World Bank Group: Key Engagement Areas </vt:lpstr>
      <vt:lpstr>2015-2020: WBG First Climate Action Plan 5 Years of WBG Climate Leadership</vt:lpstr>
      <vt:lpstr>2021-2025: WBG’s Second Climate Action Plan Scaling Up The Ambition</vt:lpstr>
      <vt:lpstr>Energy challenges in the Caribbean</vt:lpstr>
      <vt:lpstr>Energy opportunities in the Caribbean</vt:lpstr>
      <vt:lpstr>World Bank Energy Engagement in the Caribbean Fostering conducive legal, regulatory, institutional frameworks for the clean energy transition</vt:lpstr>
      <vt:lpstr>World Bank Energy Engagement in the Caribbean Partner of choice for country-based solutions that promote resilience and sustainability</vt:lpstr>
      <vt:lpstr>World Bank Energy Engagement in the Caribbean Bringing innovative regional solutions that can overcome scale and attract private financing.</vt:lpstr>
      <vt:lpstr>Working Together towards RE Scale Up in the Caribbean Practical and Tailored Solutions for the Caribbean Countries Needed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 ENERGY STRATEGY</dc:title>
  <dc:creator>Stephanie Gil</dc:creator>
  <cp:lastModifiedBy>Frederic Verdol</cp:lastModifiedBy>
  <cp:revision>599</cp:revision>
  <dcterms:modified xsi:type="dcterms:W3CDTF">2022-10-25T03:25:21Z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