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141411715" r:id="rId5"/>
    <p:sldId id="4455" r:id="rId6"/>
    <p:sldId id="2141411716" r:id="rId7"/>
    <p:sldId id="2141411717" r:id="rId8"/>
    <p:sldId id="2141411718" r:id="rId9"/>
    <p:sldId id="2141411719" r:id="rId10"/>
    <p:sldId id="2141411720" r:id="rId11"/>
    <p:sldId id="2141411721" r:id="rId12"/>
    <p:sldId id="2141411724" r:id="rId13"/>
    <p:sldId id="2141411725" r:id="rId14"/>
    <p:sldId id="2141411726" r:id="rId15"/>
    <p:sldId id="2141411728" r:id="rId16"/>
    <p:sldId id="2141411729" r:id="rId17"/>
    <p:sldId id="2141411732" r:id="rId18"/>
    <p:sldId id="5037" r:id="rId19"/>
    <p:sldId id="2141411731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yhan Kose" initials="AK [2]" lastIdx="79" clrIdx="6">
    <p:extLst>
      <p:ext uri="{19B8F6BF-5375-455C-9EA6-DF929625EA0E}">
        <p15:presenceInfo xmlns:p15="http://schemas.microsoft.com/office/powerpoint/2012/main" userId="S::akose@worldbank.org::9c31028f-6339-4101-993c-61d0f0df37c8" providerId="AD"/>
      </p:ext>
    </p:extLst>
  </p:cmAuthor>
  <p:cmAuthor id="1" name="Marc Stocker" initials="MS" lastIdx="14" clrIdx="0">
    <p:extLst>
      <p:ext uri="{19B8F6BF-5375-455C-9EA6-DF929625EA0E}">
        <p15:presenceInfo xmlns:p15="http://schemas.microsoft.com/office/powerpoint/2012/main" userId="S-1-5-21-88094858-919529-1617787245-454647" providerId="AD"/>
      </p:ext>
    </p:extLst>
  </p:cmAuthor>
  <p:cmAuthor id="8" name="Naotaka Sugawara" initials="NS [2]" lastIdx="42" clrIdx="7">
    <p:extLst>
      <p:ext uri="{19B8F6BF-5375-455C-9EA6-DF929625EA0E}">
        <p15:presenceInfo xmlns:p15="http://schemas.microsoft.com/office/powerpoint/2012/main" userId="S::nsugawara@worldbank.org::8966b752-8a27-418f-b693-4d466ea1bf14" providerId="AD"/>
      </p:ext>
    </p:extLst>
  </p:cmAuthor>
  <p:cmAuthor id="2" name="Ayhan Kose" initials="AK" lastIdx="1" clrIdx="1">
    <p:extLst>
      <p:ext uri="{19B8F6BF-5375-455C-9EA6-DF929625EA0E}">
        <p15:presenceInfo xmlns:p15="http://schemas.microsoft.com/office/powerpoint/2012/main" userId="S-1-5-21-88094858-919529-1617787245-571779" providerId="AD"/>
      </p:ext>
    </p:extLst>
  </p:cmAuthor>
  <p:cmAuthor id="9" name="Carlos Arteta" initials="CA" lastIdx="4" clrIdx="8">
    <p:extLst>
      <p:ext uri="{19B8F6BF-5375-455C-9EA6-DF929625EA0E}">
        <p15:presenceInfo xmlns:p15="http://schemas.microsoft.com/office/powerpoint/2012/main" userId="S::carteta@worldbank.org::c0c546c5-dd2a-4de0-956e-8e36590ed126" providerId="AD"/>
      </p:ext>
    </p:extLst>
  </p:cmAuthor>
  <p:cmAuthor id="3" name="Naotaka Sugawara" initials="NS" lastIdx="1" clrIdx="2">
    <p:extLst>
      <p:ext uri="{19B8F6BF-5375-455C-9EA6-DF929625EA0E}">
        <p15:presenceInfo xmlns:p15="http://schemas.microsoft.com/office/powerpoint/2012/main" userId="S-1-5-21-88094858-919529-1617787245-637466" providerId="AD"/>
      </p:ext>
    </p:extLst>
  </p:cmAuthor>
  <p:cmAuthor id="4" name="Franz Ulrich Ruch" initials="FUR" lastIdx="3" clrIdx="3">
    <p:extLst>
      <p:ext uri="{19B8F6BF-5375-455C-9EA6-DF929625EA0E}">
        <p15:presenceInfo xmlns:p15="http://schemas.microsoft.com/office/powerpoint/2012/main" userId="S-1-5-21-88094858-919529-1617787245-724040" providerId="AD"/>
      </p:ext>
    </p:extLst>
  </p:cmAuthor>
  <p:cmAuthor id="5" name="Franz Ulrich Ruch" initials="FUR [2]" lastIdx="12" clrIdx="4">
    <p:extLst>
      <p:ext uri="{19B8F6BF-5375-455C-9EA6-DF929625EA0E}">
        <p15:presenceInfo xmlns:p15="http://schemas.microsoft.com/office/powerpoint/2012/main" userId="S::fruch@worldbank.org::ef836dd7-eed9-43bd-94cc-28d462bd2336" providerId="AD"/>
      </p:ext>
    </p:extLst>
  </p:cmAuthor>
  <p:cmAuthor id="6" name="Franziska Lieselotte Ohnsorge" initials="FLO" lastIdx="27" clrIdx="5">
    <p:extLst>
      <p:ext uri="{19B8F6BF-5375-455C-9EA6-DF929625EA0E}">
        <p15:presenceInfo xmlns:p15="http://schemas.microsoft.com/office/powerpoint/2012/main" userId="S::fohnsorge@worldbank.org::c5e1cad2-c2cd-474a-be93-4e4d059ef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28"/>
    <a:srgbClr val="AA0B0E"/>
    <a:srgbClr val="002345"/>
    <a:srgbClr val="AD1F2F"/>
    <a:srgbClr val="FDB714"/>
    <a:srgbClr val="EB1C2D"/>
    <a:srgbClr val="00ADE4"/>
    <a:srgbClr val="00AB51"/>
    <a:srgbClr val="ECECEC"/>
    <a:srgbClr val="001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0" autoAdjust="0"/>
    <p:restoredTop sz="91499" autoAdjust="0"/>
  </p:normalViewPr>
  <p:slideViewPr>
    <p:cSldViewPr snapToGrid="0">
      <p:cViewPr varScale="1">
        <p:scale>
          <a:sx n="96" d="100"/>
          <a:sy n="96" d="100"/>
        </p:scale>
        <p:origin x="10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B371262F-3C21-4E1B-A4ED-DADFA18AF5F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510"/>
            <a:ext cx="3169920" cy="481726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510"/>
            <a:ext cx="3169920" cy="481726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77FED47E-C291-46F3-A475-9026EE73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7996" tIns="48998" rIns="97996" bIns="48998" rtlCol="0"/>
          <a:lstStyle>
            <a:lvl1pPr algn="r">
              <a:defRPr sz="1300"/>
            </a:lvl1pPr>
          </a:lstStyle>
          <a:p>
            <a:fld id="{886D8EB4-8CEA-4419-BADF-2CCF26E0940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96" tIns="48998" rIns="97996" bIns="489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7996" tIns="48998" rIns="97996" bIns="489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510"/>
            <a:ext cx="3169920" cy="481726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510"/>
            <a:ext cx="3169920" cy="481726"/>
          </a:xfrm>
          <a:prstGeom prst="rect">
            <a:avLst/>
          </a:prstGeom>
        </p:spPr>
        <p:txBody>
          <a:bodyPr vert="horz" lIns="97996" tIns="48998" rIns="97996" bIns="48998" rtlCol="0" anchor="b"/>
          <a:lstStyle>
            <a:lvl1pPr algn="r">
              <a:defRPr sz="1300"/>
            </a:lvl1pPr>
          </a:lstStyle>
          <a:p>
            <a:fld id="{13C54E31-2312-4C2B-ABBE-056E225B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988762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64DB-7F1B-44E4-931B-427C1EBBF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C80CD42-9CF9-4E25-8D8D-A4E497B659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9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sz="1200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sz="1200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5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7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5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0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sz="1300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8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10843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9944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0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1601"/>
            <a:ext cx="2743200" cy="4754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8026400" cy="475456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674064-2A9D-4A62-B51A-F58AC57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47049C2-5F22-478A-B0F1-D33C6876A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852D50-8609-462F-B93A-C7E07ADB7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F4AFDC8-7B21-478A-AB78-BB9A0C1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EE82DD2-2AB7-4BC9-9127-FC30DB1C4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4569151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3249" y="1371600"/>
            <a:ext cx="4569151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A934495-46D0-4CC3-91F0-010524F9A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371600"/>
            <a:ext cx="3291840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6925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728A5A-41A7-4675-93BA-AC085FBAC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766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4DEE3B4-8C82-4798-AC93-AF499C6BC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852D50-8609-462F-B93A-C7E07ADB7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F4AFDC8-7B21-478A-AB78-BB9A0C1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8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P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5493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45931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C250F-0C3F-4E86-9044-56C36D049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35080"/>
          </a:xfrm>
          <a:prstGeom prst="rect">
            <a:avLst/>
          </a:prstGeom>
          <a:solidFill>
            <a:srgbClr val="A51222"/>
          </a:solidFill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DFF5E62-FAB9-4CD4-B95C-99C1FE089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4985170"/>
            <a:ext cx="4846320" cy="14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33433FA-02EF-4944-B14D-C191A83F1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8F8D55-8F92-4785-8E63-6E5C3FAA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52AD56-F471-4F62-B2A6-278726F60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B8464F-73A8-4A67-9E06-39C80ABA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833D831-CB6F-4EF4-AD40-FDE65D422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74A297-7914-4732-A988-54705EA9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18208EA-B15E-4462-A45C-33B4B80F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A7B564-D21D-49E6-9D5E-40943B80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7D1A5A7-4CDF-4B65-BF8F-DAC2A4D10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88225"/>
            <a:ext cx="7315200" cy="3339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4FC1D-25FC-42D1-BFB9-7563F024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019BA10-3247-4CEE-A70B-10C857905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08CEE3-7127-4DDD-AEBB-C4A8342F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A2DFC6F-224D-469A-A10A-065DA231A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0" y="6077639"/>
            <a:ext cx="2377440" cy="7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33"/>
            <a:ext cx="12192000" cy="103860"/>
          </a:xfrm>
          <a:prstGeom prst="rect">
            <a:avLst/>
          </a:prstGeom>
          <a:solidFill>
            <a:srgbClr val="A51222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94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1764FA-922B-406F-B95E-515C8D58F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1" r:id="rId12"/>
    <p:sldLayoutId id="2147483713" r:id="rId13"/>
    <p:sldLayoutId id="2147483714" r:id="rId14"/>
    <p:sldLayoutId id="214748371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orldbank.org/ge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orldbank.org/gep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orldbank.org/gep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gep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E317-F0C6-43AF-B86E-BDA672B8E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48572"/>
            <a:ext cx="10972800" cy="176085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Global Economic Prospects</a:t>
            </a:r>
            <a:br>
              <a:rPr lang="en-US" dirty="0"/>
            </a:br>
            <a:r>
              <a:rPr lang="en-US" sz="3800" i="1" dirty="0"/>
              <a:t>June 2022</a:t>
            </a:r>
            <a:br>
              <a:rPr lang="en-US" i="1" dirty="0"/>
            </a:br>
            <a:br>
              <a:rPr lang="en-US" i="1" dirty="0"/>
            </a:br>
            <a:r>
              <a:rPr lang="en-US" sz="3600" dirty="0">
                <a:hlinkClick r:id="rId3"/>
              </a:rPr>
              <a:t>www.worldbank.org/gep</a:t>
            </a:r>
            <a:br>
              <a:rPr lang="en-US" sz="3600" dirty="0"/>
            </a:br>
            <a:endParaRPr lang="en-US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92189-BEED-4886-A9B8-03BA55DF9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315200" cy="1209675"/>
          </a:xfrm>
          <a:prstGeom prst="rect">
            <a:avLst/>
          </a:prstGeom>
          <a:solidFill>
            <a:srgbClr val="A51222"/>
          </a:solidFill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BF8614B-560E-46A7-9E4F-966DDBF2DE2A}"/>
              </a:ext>
            </a:extLst>
          </p:cNvPr>
          <p:cNvSpPr txBox="1">
            <a:spLocks/>
          </p:cNvSpPr>
          <p:nvPr/>
        </p:nvSpPr>
        <p:spPr>
          <a:xfrm>
            <a:off x="759502" y="3731702"/>
            <a:ext cx="10972800" cy="1731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8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FF549-33D7-49B0-9C1E-0192305D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/>
          </a:bodyPr>
          <a:lstStyle/>
          <a:p>
            <a:r>
              <a:rPr lang="en-US" dirty="0"/>
              <a:t>Differences from the 1970s</a:t>
            </a:r>
            <a:br>
              <a:rPr lang="en-US" sz="3100" dirty="0"/>
            </a:br>
            <a:r>
              <a:rPr lang="en-US" sz="3000" b="0" i="1" dirty="0"/>
              <a:t>Better Monetary Policy Frameworks; Lower Wage Pressures; More Flexible Markets</a:t>
            </a:r>
            <a:endParaRPr lang="en-US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BB7A0-9F74-432B-B94B-3F2FE47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36231-744D-437A-AE4E-B253DF25C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857" y="1371600"/>
            <a:ext cx="3491866" cy="615553"/>
          </a:xfrm>
        </p:spPr>
        <p:txBody>
          <a:bodyPr/>
          <a:lstStyle/>
          <a:p>
            <a:r>
              <a:rPr lang="en-US" dirty="0"/>
              <a:t>Countries with inflation targeting</a:t>
            </a:r>
          </a:p>
          <a:p>
            <a:r>
              <a:rPr lang="en-US" sz="1600" i="1" dirty="0"/>
              <a:t>(Number of countries)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5F175-53B6-44A0-B7E5-F2DEDDB0D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58226" y="1371600"/>
            <a:ext cx="3132156" cy="615553"/>
          </a:xfrm>
        </p:spPr>
        <p:txBody>
          <a:bodyPr/>
          <a:lstStyle/>
          <a:p>
            <a:r>
              <a:rPr lang="en-US" dirty="0"/>
              <a:t>Labor market flexibility</a:t>
            </a:r>
          </a:p>
          <a:p>
            <a:r>
              <a:rPr lang="en-US" sz="1600" i="1" dirty="0"/>
              <a:t>(Percent)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6CC0B5-83EB-4A5A-A651-CF12F80363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7798" y="1371600"/>
            <a:ext cx="3491866" cy="615553"/>
          </a:xfrm>
        </p:spPr>
        <p:txBody>
          <a:bodyPr/>
          <a:lstStyle/>
          <a:p>
            <a:r>
              <a:rPr lang="en-US" dirty="0"/>
              <a:t>Wage growth in the United States</a:t>
            </a:r>
          </a:p>
          <a:p>
            <a:r>
              <a:rPr lang="en-US" sz="1600" i="1" dirty="0"/>
              <a:t>(Percent)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41BD290-2619-4A7D-8BB9-C0B00D385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0"/>
            <a:ext cx="3749365" cy="4663844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0959BA6-5F4F-4543-B32F-D11174C4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1828800"/>
            <a:ext cx="3749365" cy="4511431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91862ED-2DED-4994-924F-8E05EF5E6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160" y="1828800"/>
            <a:ext cx="3749365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C142-6ED8-4F7C-AB90-42203B2B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Policy Priorities</a:t>
            </a:r>
            <a:br>
              <a:rPr lang="en-US" dirty="0"/>
            </a:br>
            <a:r>
              <a:rPr lang="en-US" sz="3200" b="0" i="1" dirty="0"/>
              <a:t>Alleviate Short-Term Pressures; Build Long-Term Foundations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78CEC-03CB-4923-AEDC-A42FA91C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EA3A-A49F-47F1-9EFC-236C5C6F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490472"/>
            <a:ext cx="11034716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6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C142-6ED8-4F7C-AB90-42203B2B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Policy Priorities</a:t>
            </a:r>
            <a:br>
              <a:rPr lang="en-US" dirty="0"/>
            </a:br>
            <a:r>
              <a:rPr lang="en-US" sz="3200" b="0" i="1" dirty="0"/>
              <a:t>Manage Short-Term Policy Tradeoffs; Build Long-Term Foundations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78CEC-03CB-4923-AEDC-A42FA91C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AB132-B342-415E-9160-3BB94A0C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490472"/>
            <a:ext cx="11010330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C142-6ED8-4F7C-AB90-42203B2B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Coping with High Food and Energy Prices</a:t>
            </a:r>
            <a:br>
              <a:rPr lang="en-US" dirty="0"/>
            </a:br>
            <a:r>
              <a:rPr lang="en-US" sz="3600" b="0" i="1" dirty="0"/>
              <a:t>Mostly Distortive Policies Employed so far; Better Options Available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78CEC-03CB-4923-AEDC-A42FA91C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CBFD7-2A88-4D90-A1BD-F8EB9D39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490472"/>
            <a:ext cx="11010330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A1DF-B89C-4D95-8584-6B55BF61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9" y="18663"/>
            <a:ext cx="12139635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Income Growth, Vaccination, and Climate Challenges in LICs</a:t>
            </a:r>
            <a:br>
              <a:rPr lang="en-US" sz="3800" dirty="0"/>
            </a:br>
            <a:r>
              <a:rPr lang="en-US" sz="3100" b="0" i="1" dirty="0"/>
              <a:t>Slower Income Convergence; Lower Rates of Vaccination; More Extreme Weather Events</a:t>
            </a:r>
            <a:endParaRPr lang="en-US" sz="3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BB7A0-9F74-432B-B94B-3F2FE47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84AD8B-BA14-4D87-A0BC-1F29D779C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831" y="1371600"/>
            <a:ext cx="3974909" cy="615553"/>
          </a:xfrm>
        </p:spPr>
        <p:txBody>
          <a:bodyPr/>
          <a:lstStyle/>
          <a:p>
            <a:r>
              <a:rPr lang="en-US" dirty="0"/>
              <a:t>Per capita income growth differentials</a:t>
            </a:r>
          </a:p>
          <a:p>
            <a:r>
              <a:rPr lang="en-US" sz="1600" i="1" dirty="0"/>
              <a:t>(Percentage points, relative to adv. econ.)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39DCA-E49C-489A-93E7-D5110C22C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8919" y="1371600"/>
            <a:ext cx="4017494" cy="615553"/>
          </a:xfrm>
        </p:spPr>
        <p:txBody>
          <a:bodyPr/>
          <a:lstStyle/>
          <a:p>
            <a:r>
              <a:rPr lang="en-US" dirty="0"/>
              <a:t>Extreme weather events affecting LICs</a:t>
            </a:r>
          </a:p>
          <a:p>
            <a:r>
              <a:rPr lang="en-US" sz="1600" i="1" dirty="0"/>
              <a:t>(Number of events)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6290D8-7699-4E6A-B6F2-A4D071DB9F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8062" y="1371600"/>
            <a:ext cx="3082731" cy="615553"/>
          </a:xfrm>
        </p:spPr>
        <p:txBody>
          <a:bodyPr/>
          <a:lstStyle/>
          <a:p>
            <a:r>
              <a:rPr lang="en-US" dirty="0"/>
              <a:t>Vaccination rates</a:t>
            </a:r>
          </a:p>
          <a:p>
            <a:r>
              <a:rPr lang="en-US" sz="1600" i="1" dirty="0"/>
              <a:t>(Per 100 people)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3C2EE3CE-989B-4DC2-BBA0-DDB27ED5E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28800"/>
            <a:ext cx="3749365" cy="4633362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1077FE5-FF1B-4B28-957F-CCAAE8294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1828800"/>
            <a:ext cx="3840813" cy="4633362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303CD0D7-BA7B-4497-BB7A-2663F19C4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160" y="1828800"/>
            <a:ext cx="3749365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0E2C-9C14-4CEE-A947-E74F4854C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78" y="61922"/>
            <a:ext cx="10363200" cy="1108430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Economic Prospects</a:t>
            </a:r>
            <a:br>
              <a:rPr lang="en-US" dirty="0"/>
            </a:br>
            <a:r>
              <a:rPr lang="en-US" b="0" i="1" dirty="0"/>
              <a:t>June 2022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901BB3-E81E-4B73-AA2E-86498603C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45" y="2265524"/>
            <a:ext cx="10952019" cy="40908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b="1" dirty="0"/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dirty="0">
                <a:hlinkClick r:id="rId3"/>
              </a:rPr>
              <a:t>www.worldbank.org/gep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8527-90CD-4257-BF8E-7839DDA42D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87363" cy="365125"/>
          </a:xfrm>
        </p:spPr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0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4BD51-02D5-43E4-B569-DDFECCEA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8D251CC-5B88-40F8-9B4F-3DDC80DC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" y="18663"/>
            <a:ext cx="12175980" cy="1217891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  <a:ea typeface="Calibri" panose="020F0502020204030204" pitchFamily="34" charset="0"/>
              </a:rPr>
            </a:br>
            <a:r>
              <a:rPr lang="en-US" sz="4000" dirty="0">
                <a:effectLst/>
                <a:ea typeface="Calibri" panose="020F0502020204030204" pitchFamily="34" charset="0"/>
              </a:rPr>
              <a:t>Recent Publications by EFI Prospects Group</a:t>
            </a:r>
            <a:br>
              <a:rPr lang="en-US" dirty="0">
                <a:effectLst/>
                <a:ea typeface="Calibri" panose="020F0502020204030204" pitchFamily="34" charset="0"/>
              </a:rPr>
            </a:b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9CCDD-3A4F-48E3-B64A-E5E9BB7E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5" y="1405303"/>
            <a:ext cx="11888230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DA8057-92F6-47C5-A5CB-5E50C95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Economic Prospects  –  </a:t>
            </a:r>
            <a:r>
              <a:rPr lang="en-US" i="1" dirty="0"/>
              <a:t>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0F08E-A4CB-4A78-BE67-6AA4C134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6DC35-6821-4590-81BB-0849644A5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0522"/>
            <a:ext cx="11095682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2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754737-C80C-4271-A673-F0773440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68" y="2841361"/>
            <a:ext cx="8980620" cy="33832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A8057-92F6-47C5-A5CB-5E50C95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Economic Prospects  –  </a:t>
            </a:r>
            <a:r>
              <a:rPr lang="en-US" i="1" dirty="0"/>
              <a:t>June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0F08E-A4CB-4A78-BE67-6AA4C134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508B5BB-8639-4B8B-B455-8824F38E9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408" y="1339180"/>
            <a:ext cx="11078699" cy="4321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3000" b="1" dirty="0"/>
              <a:t>Underlying data and charts can be found at </a:t>
            </a:r>
          </a:p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3000" b="1" dirty="0">
                <a:hlinkClick r:id="rId4"/>
              </a:rPr>
              <a:t>www.worldbank.org/gep</a:t>
            </a:r>
            <a:r>
              <a:rPr lang="en-US" sz="3000" b="1" dirty="0"/>
              <a:t> </a:t>
            </a:r>
          </a:p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4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C359-17AD-4BDB-9275-935F009F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Global Growth Forecasts</a:t>
            </a:r>
            <a:br>
              <a:rPr lang="en-US" dirty="0"/>
            </a:br>
            <a:r>
              <a:rPr lang="en-US" sz="3200" b="0" i="1" dirty="0"/>
              <a:t>Sharper Slowdown in 2022-23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14055-0C97-4120-AAAC-1056D056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20DDB-F037-455A-A6F9-E570FC0DA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854" y="1371600"/>
            <a:ext cx="11048104" cy="615553"/>
          </a:xfrm>
        </p:spPr>
        <p:txBody>
          <a:bodyPr/>
          <a:lstStyle/>
          <a:p>
            <a:r>
              <a:rPr lang="en-US" dirty="0"/>
              <a:t>GDP growth</a:t>
            </a:r>
          </a:p>
          <a:p>
            <a:r>
              <a:rPr lang="en-US" sz="1600" i="1" dirty="0"/>
              <a:t>(Percent)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EC7793F-1B1F-4E53-917D-0E99E4BF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11522439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C359-17AD-4BDB-9275-935F009F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Regional Growth Forecasts</a:t>
            </a:r>
            <a:br>
              <a:rPr lang="en-US" dirty="0"/>
            </a:br>
            <a:r>
              <a:rPr lang="en-US" sz="3200" b="0" i="1" dirty="0"/>
              <a:t>Slowing Growth in Most Regions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14055-0C97-4120-AAAC-1056D056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20DDB-F037-455A-A6F9-E570FC0DA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9854" y="1371600"/>
            <a:ext cx="11048104" cy="615553"/>
          </a:xfrm>
        </p:spPr>
        <p:txBody>
          <a:bodyPr/>
          <a:lstStyle/>
          <a:p>
            <a:r>
              <a:rPr lang="en-US" dirty="0"/>
              <a:t>GDP growth</a:t>
            </a:r>
          </a:p>
          <a:p>
            <a:r>
              <a:rPr lang="en-US" sz="1600" i="1" dirty="0"/>
              <a:t>(Percent)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2857C36-E8F7-4E75-A364-B766CA3B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11522439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642B-5DAB-4DEC-809B-EC1A51A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/>
          <a:lstStyle/>
          <a:p>
            <a:r>
              <a:rPr lang="en-US" dirty="0"/>
              <a:t>Changes in Growth Forecasts for 2022</a:t>
            </a:r>
            <a:br>
              <a:rPr lang="en-US" dirty="0"/>
            </a:br>
            <a:r>
              <a:rPr lang="en-US" sz="3200" b="0" i="1" dirty="0"/>
              <a:t>Downgrades for Most Countries</a:t>
            </a:r>
            <a:endParaRPr lang="en-US" sz="3200" b="0" i="1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D0864-7788-4403-8A9C-D034F83A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6F6DE-1C67-472F-AD8F-F42622781B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1371600"/>
            <a:ext cx="10904892" cy="615553"/>
          </a:xfrm>
        </p:spPr>
        <p:txBody>
          <a:bodyPr/>
          <a:lstStyle/>
          <a:p>
            <a:r>
              <a:rPr lang="en-US" dirty="0"/>
              <a:t>Countries by the type of growth forecast revisions since January for 2022</a:t>
            </a:r>
          </a:p>
          <a:p>
            <a:r>
              <a:rPr lang="en-US" sz="1600" i="1" dirty="0"/>
              <a:t>(Percent of countries)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BAC9EAB-16DA-45AC-8F57-F64E42986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11522439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1C0F-5A3A-4711-B088-F990E9A9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  <a:br>
              <a:rPr lang="en-US" dirty="0"/>
            </a:br>
            <a:r>
              <a:rPr lang="en-US" sz="3200" b="0" i="1" dirty="0"/>
              <a:t>Mutually Amplifying Downside Risks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1AC2-FF69-40FC-AA0B-7BCB73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890B1-D58C-4F93-B870-766E77A3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5" y="1696145"/>
            <a:ext cx="11357832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A1DF-B89C-4D95-8584-6B55BF6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Risk of Protracted Stagflation</a:t>
            </a:r>
            <a:br>
              <a:rPr lang="en-US" dirty="0"/>
            </a:br>
            <a:r>
              <a:rPr lang="en-US" sz="3200" b="0" i="1" dirty="0"/>
              <a:t>High Inflation, Tepid Growth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BB7A0-9F74-432B-B94B-3F2FE47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B30F7-3B3B-4C2F-991C-790423EAE8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299" y="1371600"/>
            <a:ext cx="5000626" cy="615553"/>
          </a:xfrm>
        </p:spPr>
        <p:txBody>
          <a:bodyPr/>
          <a:lstStyle/>
          <a:p>
            <a:r>
              <a:rPr lang="en-US" dirty="0"/>
              <a:t>Monthly CPI inflation</a:t>
            </a:r>
          </a:p>
          <a:p>
            <a:r>
              <a:rPr lang="en-US" sz="1600" i="1" dirty="0"/>
              <a:t>(Percent, year-on-year)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F16DCA-F4ED-4712-A5DC-ACE26D8EA7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5125" y="1371600"/>
            <a:ext cx="4933950" cy="615553"/>
          </a:xfrm>
        </p:spPr>
        <p:txBody>
          <a:bodyPr/>
          <a:lstStyle/>
          <a:p>
            <a:r>
              <a:rPr lang="en-US" dirty="0"/>
              <a:t>GDP growth</a:t>
            </a:r>
          </a:p>
          <a:p>
            <a:r>
              <a:rPr lang="en-US" sz="1600" i="1" dirty="0"/>
              <a:t>(Percent)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0D0445B-B59D-49D8-980A-2D911F882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5486876" cy="4572396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0BD3EB4-95C8-4D69-BC01-1347E8EF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1828800"/>
            <a:ext cx="548687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AFF549-33D7-49B0-9C1E-0192305D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/>
          </a:bodyPr>
          <a:lstStyle/>
          <a:p>
            <a:r>
              <a:rPr lang="en-US" dirty="0"/>
              <a:t>Similarities with the 1970s</a:t>
            </a:r>
            <a:br>
              <a:rPr lang="en-US" sz="3100" dirty="0"/>
            </a:br>
            <a:r>
              <a:rPr lang="en-US" sz="2900" b="0" i="1" dirty="0"/>
              <a:t>High Inflation; Weak Growth; Accommodative Monetary Policy; Elevated Debt in EMDEs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BB7A0-9F74-432B-B94B-3F2FE47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9F7715-B07B-4FE8-8A92-678436868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371600"/>
            <a:ext cx="2225039" cy="615553"/>
          </a:xfrm>
        </p:spPr>
        <p:txBody>
          <a:bodyPr/>
          <a:lstStyle/>
          <a:p>
            <a:r>
              <a:rPr lang="en-US" dirty="0"/>
              <a:t>Global inflation</a:t>
            </a:r>
          </a:p>
          <a:p>
            <a:r>
              <a:rPr lang="en-US" sz="1600" i="1" dirty="0"/>
              <a:t>(Percent)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6861D-F789-41E0-A56C-36011A810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077" y="1368028"/>
            <a:ext cx="2665095" cy="615553"/>
          </a:xfrm>
        </p:spPr>
        <p:txBody>
          <a:bodyPr/>
          <a:lstStyle/>
          <a:p>
            <a:r>
              <a:rPr lang="en-US" dirty="0"/>
              <a:t>Global real interest rates</a:t>
            </a:r>
          </a:p>
          <a:p>
            <a:r>
              <a:rPr lang="en-US" sz="1600" i="1" dirty="0"/>
              <a:t>(Percent)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F6534C-6CB9-4EED-B155-A4C54D769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64540" y="1371600"/>
            <a:ext cx="2743200" cy="615553"/>
          </a:xfrm>
        </p:spPr>
        <p:txBody>
          <a:bodyPr/>
          <a:lstStyle/>
          <a:p>
            <a:r>
              <a:rPr lang="en-US" dirty="0"/>
              <a:t>Global growth slowdown</a:t>
            </a:r>
          </a:p>
          <a:p>
            <a:r>
              <a:rPr lang="en-US" sz="1600" i="1" dirty="0"/>
              <a:t>(Percentage points)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CC77CFD-BA5E-4483-8CAC-BF9AA5A9CB63}"/>
              </a:ext>
            </a:extLst>
          </p:cNvPr>
          <p:cNvSpPr txBox="1">
            <a:spLocks/>
          </p:cNvSpPr>
          <p:nvPr/>
        </p:nvSpPr>
        <p:spPr>
          <a:xfrm>
            <a:off x="9437366" y="1368027"/>
            <a:ext cx="2265995" cy="6155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debt in EMDEs</a:t>
            </a:r>
          </a:p>
          <a:p>
            <a:r>
              <a:rPr lang="en-US" sz="1600" i="1" dirty="0"/>
              <a:t>(Percent of GDP)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41C0506-2558-4951-A57D-581411EB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0"/>
            <a:ext cx="2926334" cy="4255377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DF081C95-B2F3-4395-B5B4-FB58CE064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20" y="1828800"/>
            <a:ext cx="2889754" cy="4255377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9E26FF3F-4231-4D6A-B2F1-287EC176B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828800"/>
            <a:ext cx="2926334" cy="4255377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2AD072EA-4F96-415E-9C63-2073D3C50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120" y="1828800"/>
            <a:ext cx="313361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7376"/>
      </p:ext>
    </p:extLst>
  </p:cSld>
  <p:clrMapOvr>
    <a:masterClrMapping/>
  </p:clrMapOvr>
</p:sld>
</file>

<file path=ppt/theme/theme1.xml><?xml version="1.0" encoding="utf-8"?>
<a:theme xmlns:a="http://schemas.openxmlformats.org/drawingml/2006/main" name="GEP">
  <a:themeElements>
    <a:clrScheme name="Custom 1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EB1C2D"/>
      </a:accent2>
      <a:accent3>
        <a:srgbClr val="F78D28"/>
      </a:accent3>
      <a:accent4>
        <a:srgbClr val="FDB714"/>
      </a:accent4>
      <a:accent5>
        <a:srgbClr val="00AB51"/>
      </a:accent5>
      <a:accent6>
        <a:srgbClr val="00ADE4"/>
      </a:accent6>
      <a:hlink>
        <a:srgbClr val="872B90"/>
      </a:hlink>
      <a:folHlink>
        <a:srgbClr val="00A9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7690fb366720f1ee5d17075dba72f1f2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45f812a850811c083f5c0d013b79e23c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06E7F-C21C-4B8A-88AC-05490FFB19EE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c867391-8214-4b58-86b3-de07547409f9"/>
    <ds:schemaRef ds:uri="http://schemas.openxmlformats.org/package/2006/metadata/core-properties"/>
    <ds:schemaRef ds:uri="fddef6a8-5936-4909-96e0-2ad7a6b1720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F6531E-C004-474C-A083-30C6D8C38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738F4A-99D4-43B2-AB66-FB21B84E2D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363</Words>
  <Application>Microsoft Office PowerPoint</Application>
  <PresentationFormat>Widescreen</PresentationFormat>
  <Paragraphs>80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GEP</vt:lpstr>
      <vt:lpstr>Global Economic Prospects June 2022  www.worldbank.org/gep </vt:lpstr>
      <vt:lpstr>Global Economic Prospects  –  June 2022</vt:lpstr>
      <vt:lpstr>Global Economic Prospects  –  June 2022</vt:lpstr>
      <vt:lpstr>Global Growth Forecasts Sharper Slowdown in 2022-23</vt:lpstr>
      <vt:lpstr>Regional Growth Forecasts Slowing Growth in Most Regions</vt:lpstr>
      <vt:lpstr>Changes in Growth Forecasts for 2022 Downgrades for Most Countries</vt:lpstr>
      <vt:lpstr>Risks Mutually Amplifying Downside Risks</vt:lpstr>
      <vt:lpstr>Rising Risk of Protracted Stagflation High Inflation, Tepid Growth</vt:lpstr>
      <vt:lpstr>Similarities with the 1970s High Inflation; Weak Growth; Accommodative Monetary Policy; Elevated Debt in EMDEs</vt:lpstr>
      <vt:lpstr>Differences from the 1970s Better Monetary Policy Frameworks; Lower Wage Pressures; More Flexible Markets</vt:lpstr>
      <vt:lpstr>Global Policy Priorities Alleviate Short-Term Pressures; Build Long-Term Foundations</vt:lpstr>
      <vt:lpstr>National Policy Priorities Manage Short-Term Policy Tradeoffs; Build Long-Term Foundations</vt:lpstr>
      <vt:lpstr>Coping with High Food and Energy Prices Mostly Distortive Policies Employed so far; Better Options Available</vt:lpstr>
      <vt:lpstr>Income Growth, Vaccination, and Climate Challenges in LICs Slower Income Convergence; Lower Rates of Vaccination; More Extreme Weather Events</vt:lpstr>
      <vt:lpstr>Global Economic Prospects June 2022</vt:lpstr>
      <vt:lpstr> Recent Publications by EFI Prospects Group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Naotaka Sugawara</dc:creator>
  <cp:lastModifiedBy>Ayhan Kose</cp:lastModifiedBy>
  <cp:revision>162</cp:revision>
  <cp:lastPrinted>2022-05-31T03:35:03Z</cp:lastPrinted>
  <dcterms:created xsi:type="dcterms:W3CDTF">2016-05-18T00:30:28Z</dcterms:created>
  <dcterms:modified xsi:type="dcterms:W3CDTF">2022-06-10T20:20:55Z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