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7" r:id="rId2"/>
    <p:sldId id="2134806315" r:id="rId3"/>
    <p:sldId id="4494" r:id="rId4"/>
    <p:sldId id="4534" r:id="rId5"/>
    <p:sldId id="4521" r:id="rId6"/>
    <p:sldId id="2134806312" r:id="rId7"/>
    <p:sldId id="2134806314" r:id="rId8"/>
    <p:sldId id="2134806316" r:id="rId9"/>
    <p:sldId id="4512" r:id="rId10"/>
    <p:sldId id="353" r:id="rId11"/>
    <p:sldId id="4533" r:id="rId12"/>
    <p:sldId id="4513" r:id="rId13"/>
    <p:sldId id="4518" r:id="rId14"/>
    <p:sldId id="4519" r:id="rId15"/>
    <p:sldId id="4538" r:id="rId16"/>
    <p:sldId id="4539" r:id="rId17"/>
    <p:sldId id="453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E997139-4469-40C4-6AB7-5DFC28912346}" name="Sahar Etezaz" initials="SE" userId="S::setezaz@ifc.org::0f97e43b-0351-4393-aeff-d601c3b0689c" providerId="AD"/>
  <p188:author id="{B97E9677-5D16-0E56-E786-370C37EE155E}" name="Amena Raja" initials="AR" userId="S::araja1@worldbank.org::f95837de-3602-473f-bbf7-10a9700528e6" providerId="AD"/>
  <p188:author id="{09787A8C-BE73-AE2B-98A1-DE9235A2735C}" name="Najy Benhassine" initials="NB" userId="S::nbenhassine@worldbank.org::bc9dd91e-367e-4858-9d5e-6c10ef94497b" providerId="AD"/>
  <p188:author id="{5CF2159B-4B52-B284-1ADA-8D7751B997D9}" name="Naz Khan" initials="NK" userId="S::nkhan19@ifc.org::3715d463-cb72-4b3f-a0ab-bfda3d63d694" providerId="AD"/>
  <p188:author id="{444F919C-248A-067E-1CE4-99BB89F0EAEE}" name="Saman Amir" initials="SA" userId="S::samir@worldbank.org::4f903256-7015-40cf-8381-edfc1a3c76a8"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45EA3"/>
    <a:srgbClr val="00ADE4"/>
    <a:srgbClr val="EBFFEB"/>
    <a:srgbClr val="F8F8F9"/>
    <a:srgbClr val="2EC08C"/>
    <a:srgbClr val="DBEEF4"/>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00" autoAdjust="0"/>
    <p:restoredTop sz="94660"/>
  </p:normalViewPr>
  <p:slideViewPr>
    <p:cSldViewPr snapToGrid="0">
      <p:cViewPr>
        <p:scale>
          <a:sx n="80" d="100"/>
          <a:sy n="80" d="100"/>
        </p:scale>
        <p:origin x="758" y="-5"/>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p:cViewPr varScale="1">
        <p:scale>
          <a:sx n="48" d="100"/>
          <a:sy n="48" d="100"/>
        </p:scale>
        <p:origin x="2684" y="4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noFill/>
            <a:ln w="25400" cap="flat" cmpd="sng" algn="ctr">
              <a:solidFill>
                <a:schemeClr val="accent1"/>
              </a:solidFill>
              <a:miter lim="800000"/>
            </a:ln>
            <a:effectLst/>
          </c:spPr>
          <c:invertIfNegative val="0"/>
          <c:dPt>
            <c:idx val="0"/>
            <c:invertIfNegative val="0"/>
            <c:bubble3D val="0"/>
            <c:spPr>
              <a:solidFill>
                <a:srgbClr val="2EC08C"/>
              </a:solidFill>
              <a:ln w="25400" cap="flat" cmpd="sng" algn="ctr">
                <a:solidFill>
                  <a:schemeClr val="accent1"/>
                </a:solidFill>
                <a:miter lim="800000"/>
              </a:ln>
              <a:effectLst/>
            </c:spPr>
            <c:extLst>
              <c:ext xmlns:c16="http://schemas.microsoft.com/office/drawing/2014/chart" uri="{C3380CC4-5D6E-409C-BE32-E72D297353CC}">
                <c16:uniqueId val="{00000000-8FF6-43AF-87A1-4A0EEBF871D3}"/>
              </c:ext>
            </c:extLst>
          </c:dPt>
          <c:cat>
            <c:strRef>
              <c:f>Sheet1!$A$23:$A$30</c:f>
              <c:strCache>
                <c:ptCount val="8"/>
                <c:pt idx="0">
                  <c:v>Pakistan</c:v>
                </c:pt>
                <c:pt idx="1">
                  <c:v>Sub-Saharan Africa</c:v>
                </c:pt>
                <c:pt idx="2">
                  <c:v>Bhutan</c:v>
                </c:pt>
                <c:pt idx="3">
                  <c:v>Nepal</c:v>
                </c:pt>
                <c:pt idx="4">
                  <c:v>India</c:v>
                </c:pt>
                <c:pt idx="5">
                  <c:v>Bangladesh</c:v>
                </c:pt>
                <c:pt idx="6">
                  <c:v>Sri Lanka</c:v>
                </c:pt>
                <c:pt idx="7">
                  <c:v>Maldives</c:v>
                </c:pt>
              </c:strCache>
            </c:strRef>
          </c:cat>
          <c:val>
            <c:numRef>
              <c:f>Sheet1!$B$23:$B$30</c:f>
              <c:numCache>
                <c:formatCode>General</c:formatCode>
                <c:ptCount val="8"/>
                <c:pt idx="0">
                  <c:v>57.998859405517599</c:v>
                </c:pt>
                <c:pt idx="1">
                  <c:v>67.270606994628906</c:v>
                </c:pt>
                <c:pt idx="2">
                  <c:v>70.949996948242202</c:v>
                </c:pt>
                <c:pt idx="3">
                  <c:v>71.150001525878906</c:v>
                </c:pt>
                <c:pt idx="4">
                  <c:v>74.372993469238295</c:v>
                </c:pt>
                <c:pt idx="5">
                  <c:v>74.908897399902301</c:v>
                </c:pt>
                <c:pt idx="6">
                  <c:v>92.382301330566406</c:v>
                </c:pt>
                <c:pt idx="7">
                  <c:v>97.860000610351605</c:v>
                </c:pt>
              </c:numCache>
            </c:numRef>
          </c:val>
          <c:extLst>
            <c:ext xmlns:c16="http://schemas.microsoft.com/office/drawing/2014/chart" uri="{C3380CC4-5D6E-409C-BE32-E72D297353CC}">
              <c16:uniqueId val="{00000001-8FF6-43AF-87A1-4A0EEBF871D3}"/>
            </c:ext>
          </c:extLst>
        </c:ser>
        <c:dLbls>
          <c:showLegendKey val="0"/>
          <c:showVal val="0"/>
          <c:showCatName val="0"/>
          <c:showSerName val="0"/>
          <c:showPercent val="0"/>
          <c:showBubbleSize val="0"/>
        </c:dLbls>
        <c:gapWidth val="164"/>
        <c:overlap val="-35"/>
        <c:axId val="448253280"/>
        <c:axId val="765559936"/>
      </c:barChart>
      <c:catAx>
        <c:axId val="44825328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50000"/>
                    <a:lumOff val="50000"/>
                  </a:schemeClr>
                </a:solidFill>
                <a:latin typeface="+mn-lt"/>
                <a:ea typeface="+mn-ea"/>
                <a:cs typeface="+mn-cs"/>
              </a:defRPr>
            </a:pPr>
            <a:endParaRPr lang="en-US"/>
          </a:p>
        </c:txPr>
        <c:crossAx val="765559936"/>
        <c:crosses val="autoZero"/>
        <c:auto val="1"/>
        <c:lblAlgn val="ctr"/>
        <c:lblOffset val="100"/>
        <c:noMultiLvlLbl val="0"/>
      </c:catAx>
      <c:valAx>
        <c:axId val="7655599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44825328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noFill/>
            <a:ln w="25400" cap="flat" cmpd="sng" algn="ctr">
              <a:solidFill>
                <a:schemeClr val="accent1"/>
              </a:solidFill>
              <a:miter lim="800000"/>
            </a:ln>
            <a:effectLst/>
          </c:spPr>
          <c:invertIfNegative val="0"/>
          <c:dPt>
            <c:idx val="7"/>
            <c:invertIfNegative val="0"/>
            <c:bubble3D val="0"/>
            <c:spPr>
              <a:solidFill>
                <a:srgbClr val="2EC08C"/>
              </a:solidFill>
              <a:ln w="25400" cap="flat" cmpd="sng" algn="ctr">
                <a:solidFill>
                  <a:schemeClr val="accent1"/>
                </a:solidFill>
                <a:miter lim="800000"/>
              </a:ln>
              <a:effectLst/>
            </c:spPr>
            <c:extLst>
              <c:ext xmlns:c16="http://schemas.microsoft.com/office/drawing/2014/chart" uri="{C3380CC4-5D6E-409C-BE32-E72D297353CC}">
                <c16:uniqueId val="{00000000-B7EF-4DDB-AA93-0C5D8462868F}"/>
              </c:ext>
            </c:extLst>
          </c:dPt>
          <c:cat>
            <c:strRef>
              <c:f>Sheet1!$A$3:$A$10</c:f>
              <c:strCache>
                <c:ptCount val="8"/>
                <c:pt idx="0">
                  <c:v>Maldives</c:v>
                </c:pt>
                <c:pt idx="1">
                  <c:v>Sri Lanka</c:v>
                </c:pt>
                <c:pt idx="2">
                  <c:v>Bhutan</c:v>
                </c:pt>
                <c:pt idx="3">
                  <c:v>Bangladesh</c:v>
                </c:pt>
                <c:pt idx="4">
                  <c:v>Nepal</c:v>
                </c:pt>
                <c:pt idx="5">
                  <c:v>Sub-Saharan Africa</c:v>
                </c:pt>
                <c:pt idx="6">
                  <c:v>India</c:v>
                </c:pt>
                <c:pt idx="7">
                  <c:v>Pakistan</c:v>
                </c:pt>
              </c:strCache>
            </c:strRef>
          </c:cat>
          <c:val>
            <c:numRef>
              <c:f>Sheet1!$B$3:$B$10</c:f>
              <c:numCache>
                <c:formatCode>General</c:formatCode>
                <c:ptCount val="8"/>
                <c:pt idx="0">
                  <c:v>14.1</c:v>
                </c:pt>
                <c:pt idx="1">
                  <c:v>16.100000000000001</c:v>
                </c:pt>
                <c:pt idx="2">
                  <c:v>23.2</c:v>
                </c:pt>
                <c:pt idx="3">
                  <c:v>27.5</c:v>
                </c:pt>
                <c:pt idx="4">
                  <c:v>27.8</c:v>
                </c:pt>
                <c:pt idx="5">
                  <c:v>31.922694711198282</c:v>
                </c:pt>
                <c:pt idx="6">
                  <c:v>32.5</c:v>
                </c:pt>
                <c:pt idx="7">
                  <c:v>34.9</c:v>
                </c:pt>
              </c:numCache>
            </c:numRef>
          </c:val>
          <c:extLst>
            <c:ext xmlns:c16="http://schemas.microsoft.com/office/drawing/2014/chart" uri="{C3380CC4-5D6E-409C-BE32-E72D297353CC}">
              <c16:uniqueId val="{00000001-B7EF-4DDB-AA93-0C5D8462868F}"/>
            </c:ext>
          </c:extLst>
        </c:ser>
        <c:dLbls>
          <c:showLegendKey val="0"/>
          <c:showVal val="0"/>
          <c:showCatName val="0"/>
          <c:showSerName val="0"/>
          <c:showPercent val="0"/>
          <c:showBubbleSize val="0"/>
        </c:dLbls>
        <c:gapWidth val="164"/>
        <c:overlap val="-35"/>
        <c:axId val="1919144128"/>
        <c:axId val="149046464"/>
      </c:barChart>
      <c:catAx>
        <c:axId val="1919144128"/>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50000"/>
                    <a:lumOff val="50000"/>
                  </a:schemeClr>
                </a:solidFill>
                <a:latin typeface="+mn-lt"/>
                <a:ea typeface="+mn-ea"/>
                <a:cs typeface="+mn-cs"/>
              </a:defRPr>
            </a:pPr>
            <a:endParaRPr lang="en-US"/>
          </a:p>
        </c:txPr>
        <c:crossAx val="149046464"/>
        <c:crosses val="autoZero"/>
        <c:auto val="1"/>
        <c:lblAlgn val="ctr"/>
        <c:lblOffset val="100"/>
        <c:noMultiLvlLbl val="0"/>
      </c:catAx>
      <c:valAx>
        <c:axId val="149046464"/>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919144128"/>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noFill/>
            <a:ln w="25400" cap="flat" cmpd="sng" algn="ctr">
              <a:solidFill>
                <a:schemeClr val="accent1"/>
              </a:solidFill>
              <a:miter lim="800000"/>
            </a:ln>
            <a:effectLst/>
          </c:spPr>
          <c:invertIfNegative val="0"/>
          <c:dPt>
            <c:idx val="6"/>
            <c:invertIfNegative val="0"/>
            <c:bubble3D val="0"/>
            <c:spPr>
              <a:solidFill>
                <a:srgbClr val="00B050"/>
              </a:solidFill>
              <a:ln w="25400" cap="flat" cmpd="sng" algn="ctr">
                <a:solidFill>
                  <a:schemeClr val="accent1"/>
                </a:solidFill>
                <a:miter lim="800000"/>
              </a:ln>
              <a:effectLst/>
            </c:spPr>
            <c:extLst>
              <c:ext xmlns:c16="http://schemas.microsoft.com/office/drawing/2014/chart" uri="{C3380CC4-5D6E-409C-BE32-E72D297353CC}">
                <c16:uniqueId val="{00000001-21A2-404A-AD2A-91E254C6A8DA}"/>
              </c:ext>
            </c:extLst>
          </c:dPt>
          <c:cat>
            <c:strRef>
              <c:f>Sheet1!$A$13:$A$20</c:f>
              <c:strCache>
                <c:ptCount val="8"/>
                <c:pt idx="0">
                  <c:v>Maldives</c:v>
                </c:pt>
                <c:pt idx="1">
                  <c:v>Sri Lanka</c:v>
                </c:pt>
                <c:pt idx="2">
                  <c:v>Bhutan</c:v>
                </c:pt>
                <c:pt idx="3">
                  <c:v>Nepal</c:v>
                </c:pt>
                <c:pt idx="4">
                  <c:v>Bangladesh</c:v>
                </c:pt>
                <c:pt idx="5">
                  <c:v>India</c:v>
                </c:pt>
                <c:pt idx="6">
                  <c:v>Pakistan</c:v>
                </c:pt>
                <c:pt idx="7">
                  <c:v>Sub-Saharan Africa</c:v>
                </c:pt>
              </c:strCache>
            </c:strRef>
          </c:cat>
          <c:val>
            <c:numRef>
              <c:f>Sheet1!$B$13:$B$20</c:f>
              <c:numCache>
                <c:formatCode>General</c:formatCode>
                <c:ptCount val="8"/>
                <c:pt idx="0">
                  <c:v>6</c:v>
                </c:pt>
                <c:pt idx="1">
                  <c:v>6.7</c:v>
                </c:pt>
                <c:pt idx="2">
                  <c:v>26.7</c:v>
                </c:pt>
                <c:pt idx="3">
                  <c:v>27.2</c:v>
                </c:pt>
                <c:pt idx="4">
                  <c:v>27.3</c:v>
                </c:pt>
                <c:pt idx="5">
                  <c:v>30.6</c:v>
                </c:pt>
                <c:pt idx="6">
                  <c:v>63.3</c:v>
                </c:pt>
                <c:pt idx="7">
                  <c:v>72.997105062972963</c:v>
                </c:pt>
              </c:numCache>
            </c:numRef>
          </c:val>
          <c:extLst>
            <c:ext xmlns:c16="http://schemas.microsoft.com/office/drawing/2014/chart" uri="{C3380CC4-5D6E-409C-BE32-E72D297353CC}">
              <c16:uniqueId val="{00000002-21A2-404A-AD2A-91E254C6A8DA}"/>
            </c:ext>
          </c:extLst>
        </c:ser>
        <c:dLbls>
          <c:showLegendKey val="0"/>
          <c:showVal val="0"/>
          <c:showCatName val="0"/>
          <c:showSerName val="0"/>
          <c:showPercent val="0"/>
          <c:showBubbleSize val="0"/>
        </c:dLbls>
        <c:gapWidth val="164"/>
        <c:overlap val="-35"/>
        <c:axId val="163128639"/>
        <c:axId val="1938287536"/>
      </c:barChart>
      <c:catAx>
        <c:axId val="163128639"/>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50000"/>
                    <a:lumOff val="50000"/>
                  </a:schemeClr>
                </a:solidFill>
                <a:latin typeface="+mn-lt"/>
                <a:ea typeface="+mn-ea"/>
                <a:cs typeface="+mn-cs"/>
              </a:defRPr>
            </a:pPr>
            <a:endParaRPr lang="en-US"/>
          </a:p>
        </c:txPr>
        <c:crossAx val="1938287536"/>
        <c:crosses val="autoZero"/>
        <c:auto val="1"/>
        <c:lblAlgn val="ctr"/>
        <c:lblOffset val="100"/>
        <c:noMultiLvlLbl val="0"/>
      </c:catAx>
      <c:valAx>
        <c:axId val="1938287536"/>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50000"/>
                    <a:lumOff val="50000"/>
                  </a:schemeClr>
                </a:solidFill>
                <a:latin typeface="+mn-lt"/>
                <a:ea typeface="+mn-ea"/>
                <a:cs typeface="+mn-cs"/>
              </a:defRPr>
            </a:pPr>
            <a:endParaRPr lang="en-US"/>
          </a:p>
        </c:txPr>
        <c:crossAx val="16312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1">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50000"/>
        <a:lumOff val="50000"/>
      </a:schemeClr>
    </cs:fontRef>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bg1"/>
    </cs:fontRef>
    <cs:spPr>
      <a:solidFill>
        <a:schemeClr val="tx1">
          <a:lumMod val="35000"/>
          <a:lumOff val="65000"/>
        </a:schemeClr>
      </a:solidFill>
    </cs:spPr>
    <cs:defRPr sz="1197"/>
    <cs:bodyPr rot="0" spcFirstLastPara="1" vertOverflow="clip" horzOverflow="clip" vert="horz" wrap="square" lIns="36576" tIns="18288" rIns="36576" bIns="18288" anchor="ctr" anchorCtr="1">
      <a:spAutoFit/>
    </cs:bodyPr>
  </cs:dataLabelCallout>
  <cs:dataPoint>
    <cs:lnRef idx="0">
      <cs:styleClr val="auto"/>
    </cs:lnRef>
    <cs:fillRef idx="0"/>
    <cs:effectRef idx="0"/>
    <cs:fontRef idx="minor">
      <a:schemeClr val="dk1"/>
    </cs:fontRef>
    <cs:spPr>
      <a:noFill/>
      <a:ln w="25400" cap="flat" cmpd="sng" algn="ctr">
        <a:solidFill>
          <a:schemeClr val="phClr"/>
        </a:solidFill>
        <a:miter lim="800000"/>
      </a:ln>
    </cs:spPr>
  </cs:dataPoint>
  <cs:dataPoint3D>
    <cs:lnRef idx="0">
      <cs:styleClr val="auto"/>
    </cs:lnRef>
    <cs:fillRef idx="0">
      <cs:styleClr val="auto"/>
    </cs:fillRef>
    <cs:effectRef idx="0"/>
    <cs:fontRef idx="minor">
      <a:schemeClr val="dk1"/>
    </cs:fontRef>
    <cs:spPr>
      <a:ln w="19050" cap="flat" cmpd="sng" algn="ctr">
        <a:solidFill>
          <a:schemeClr val="phClr"/>
        </a:solidFill>
        <a:miter lim="800000"/>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ln w="19050" cap="rnd">
        <a:solidFill>
          <a:schemeClr val="phClr"/>
        </a:solidFill>
        <a:round/>
      </a:ln>
    </cs:spPr>
  </cs:dataPointMarker>
  <cs:dataPointMarkerLayout symbol="circle" size="6"/>
  <cs:dataPointWireframe>
    <cs:lnRef idx="0">
      <cs:styleClr val="auto"/>
    </cs:lnRef>
    <cs:fillRef idx="1"/>
    <cs:effectRef idx="0"/>
    <cs:fontRef idx="minor">
      <a:schemeClr val="tx1"/>
    </cs:fontRef>
    <cs:spPr>
      <a:ln w="9525">
        <a:solidFill>
          <a:schemeClr val="phClr"/>
        </a:solidFill>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tx1">
            <a:lumMod val="50000"/>
            <a:lumOff val="50000"/>
          </a:schemeClr>
        </a:solidFill>
        <a:round/>
      </a:ln>
    </cs:spPr>
  </cs:downBar>
  <cs:dropLine>
    <cs:lnRef idx="0"/>
    <cs:fillRef idx="0"/>
    <cs:effectRef idx="0"/>
    <cs:fontRef idx="minor">
      <a:schemeClr val="dk1"/>
    </cs:fontRef>
    <cs:spPr>
      <a:ln w="9525" cap="flat" cmpd="sng" algn="ctr">
        <a:solidFill>
          <a:schemeClr val="tx1">
            <a:lumMod val="35000"/>
            <a:lumOff val="65000"/>
          </a:schemeClr>
        </a:solidFill>
        <a:round/>
      </a:ln>
    </cs:spPr>
  </cs:dropLine>
  <cs:errorBar>
    <cs:lnRef idx="0"/>
    <cs:fillRef idx="0"/>
    <cs:effectRef idx="0"/>
    <cs:fontRef idx="minor">
      <a:schemeClr val="dk1"/>
    </cs:fontRef>
    <cs:spPr>
      <a:ln w="9525" cap="flat" cmpd="sng" algn="ctr">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a:solidFill>
          <a:schemeClr val="tx1">
            <a:lumMod val="15000"/>
            <a:lumOff val="85000"/>
          </a:schemeClr>
        </a:solidFill>
      </a:ln>
    </cs:spPr>
  </cs:gridlineMajor>
  <cs:gridlineMinor>
    <cs:lnRef idx="0"/>
    <cs:fillRef idx="0"/>
    <cs:effectRef idx="0"/>
    <cs:fontRef idx="minor">
      <a:schemeClr val="dk1"/>
    </cs:fontRef>
    <cs:spPr>
      <a:ln w="9525">
        <a:solidFill>
          <a:schemeClr val="tx1">
            <a:lumMod val="5000"/>
            <a:lumOff val="95000"/>
          </a:schemeClr>
        </a:solidFill>
      </a:ln>
    </cs:spPr>
  </cs:gridlineMinor>
  <cs:hiLoLine>
    <cs:lnRef idx="0"/>
    <cs:fillRef idx="0"/>
    <cs:effectRef idx="0"/>
    <cs:fontRef idx="minor">
      <a:schemeClr val="dk1"/>
    </cs:fontRef>
    <cs:spPr>
      <a:ln w="9525" cap="flat" cmpd="sng" algn="ctr">
        <a:solidFill>
          <a:schemeClr val="tx1">
            <a:lumMod val="35000"/>
            <a:lumOff val="65000"/>
          </a:schemeClr>
        </a:solidFill>
        <a:round/>
      </a:ln>
    </cs:spPr>
  </cs:hiLoLine>
  <cs:leaderLine>
    <cs:lnRef idx="0"/>
    <cs:fillRef idx="0"/>
    <cs:effectRef idx="0"/>
    <cs:fontRef idx="minor">
      <a:schemeClr val="dk1"/>
    </cs:fontRef>
    <cs:spPr>
      <a:ln w="9525" cap="flat" cmpd="sng" algn="ctr">
        <a:solidFill>
          <a:schemeClr val="tx1">
            <a:lumMod val="35000"/>
            <a:lumOff val="65000"/>
          </a:schemeClr>
        </a:solidFill>
        <a:round/>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defRPr sz="1197" kern="1200"/>
  </cs:seriesAxis>
  <cs:seriesLine>
    <cs:lnRef idx="0"/>
    <cs:fillRef idx="0"/>
    <cs:effectRef idx="0"/>
    <cs:fontRef idx="minor">
      <a:schemeClr val="dk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200" b="0" kern="1200" cap="none" spc="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cap="flat" cmpd="sng" algn="ctr">
        <a:solidFill>
          <a:schemeClr val="tx1">
            <a:lumMod val="50000"/>
            <a:lumOff val="50000"/>
          </a:schemeClr>
        </a:solidFill>
        <a:round/>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11">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50000"/>
        <a:lumOff val="50000"/>
      </a:schemeClr>
    </cs:fontRef>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bg1"/>
    </cs:fontRef>
    <cs:spPr>
      <a:solidFill>
        <a:schemeClr val="tx1">
          <a:lumMod val="35000"/>
          <a:lumOff val="65000"/>
        </a:schemeClr>
      </a:solidFill>
    </cs:spPr>
    <cs:defRPr sz="1197"/>
    <cs:bodyPr rot="0" spcFirstLastPara="1" vertOverflow="clip" horzOverflow="clip" vert="horz" wrap="square" lIns="36576" tIns="18288" rIns="36576" bIns="18288" anchor="ctr" anchorCtr="1">
      <a:spAutoFit/>
    </cs:bodyPr>
  </cs:dataLabelCallout>
  <cs:dataPoint>
    <cs:lnRef idx="0">
      <cs:styleClr val="auto"/>
    </cs:lnRef>
    <cs:fillRef idx="0"/>
    <cs:effectRef idx="0"/>
    <cs:fontRef idx="minor">
      <a:schemeClr val="dk1"/>
    </cs:fontRef>
    <cs:spPr>
      <a:noFill/>
      <a:ln w="25400" cap="flat" cmpd="sng" algn="ctr">
        <a:solidFill>
          <a:schemeClr val="phClr"/>
        </a:solidFill>
        <a:miter lim="800000"/>
      </a:ln>
    </cs:spPr>
  </cs:dataPoint>
  <cs:dataPoint3D>
    <cs:lnRef idx="0">
      <cs:styleClr val="auto"/>
    </cs:lnRef>
    <cs:fillRef idx="0">
      <cs:styleClr val="auto"/>
    </cs:fillRef>
    <cs:effectRef idx="0"/>
    <cs:fontRef idx="minor">
      <a:schemeClr val="dk1"/>
    </cs:fontRef>
    <cs:spPr>
      <a:ln w="19050" cap="flat" cmpd="sng" algn="ctr">
        <a:solidFill>
          <a:schemeClr val="phClr"/>
        </a:solidFill>
        <a:miter lim="800000"/>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ln w="19050" cap="rnd">
        <a:solidFill>
          <a:schemeClr val="phClr"/>
        </a:solidFill>
        <a:round/>
      </a:ln>
    </cs:spPr>
  </cs:dataPointMarker>
  <cs:dataPointMarkerLayout symbol="circle" size="6"/>
  <cs:dataPointWireframe>
    <cs:lnRef idx="0">
      <cs:styleClr val="auto"/>
    </cs:lnRef>
    <cs:fillRef idx="1"/>
    <cs:effectRef idx="0"/>
    <cs:fontRef idx="minor">
      <a:schemeClr val="tx1"/>
    </cs:fontRef>
    <cs:spPr>
      <a:ln w="9525">
        <a:solidFill>
          <a:schemeClr val="phClr"/>
        </a:solidFill>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tx1">
            <a:lumMod val="50000"/>
            <a:lumOff val="50000"/>
          </a:schemeClr>
        </a:solidFill>
        <a:round/>
      </a:ln>
    </cs:spPr>
  </cs:downBar>
  <cs:dropLine>
    <cs:lnRef idx="0"/>
    <cs:fillRef idx="0"/>
    <cs:effectRef idx="0"/>
    <cs:fontRef idx="minor">
      <a:schemeClr val="dk1"/>
    </cs:fontRef>
    <cs:spPr>
      <a:ln w="9525" cap="flat" cmpd="sng" algn="ctr">
        <a:solidFill>
          <a:schemeClr val="tx1">
            <a:lumMod val="35000"/>
            <a:lumOff val="65000"/>
          </a:schemeClr>
        </a:solidFill>
        <a:round/>
      </a:ln>
    </cs:spPr>
  </cs:dropLine>
  <cs:errorBar>
    <cs:lnRef idx="0"/>
    <cs:fillRef idx="0"/>
    <cs:effectRef idx="0"/>
    <cs:fontRef idx="minor">
      <a:schemeClr val="dk1"/>
    </cs:fontRef>
    <cs:spPr>
      <a:ln w="9525" cap="flat" cmpd="sng" algn="ctr">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a:solidFill>
          <a:schemeClr val="tx1">
            <a:lumMod val="15000"/>
            <a:lumOff val="85000"/>
          </a:schemeClr>
        </a:solidFill>
      </a:ln>
    </cs:spPr>
  </cs:gridlineMajor>
  <cs:gridlineMinor>
    <cs:lnRef idx="0"/>
    <cs:fillRef idx="0"/>
    <cs:effectRef idx="0"/>
    <cs:fontRef idx="minor">
      <a:schemeClr val="dk1"/>
    </cs:fontRef>
    <cs:spPr>
      <a:ln w="9525">
        <a:solidFill>
          <a:schemeClr val="tx1">
            <a:lumMod val="5000"/>
            <a:lumOff val="95000"/>
          </a:schemeClr>
        </a:solidFill>
      </a:ln>
    </cs:spPr>
  </cs:gridlineMinor>
  <cs:hiLoLine>
    <cs:lnRef idx="0"/>
    <cs:fillRef idx="0"/>
    <cs:effectRef idx="0"/>
    <cs:fontRef idx="minor">
      <a:schemeClr val="dk1"/>
    </cs:fontRef>
    <cs:spPr>
      <a:ln w="9525" cap="flat" cmpd="sng" algn="ctr">
        <a:solidFill>
          <a:schemeClr val="tx1">
            <a:lumMod val="35000"/>
            <a:lumOff val="65000"/>
          </a:schemeClr>
        </a:solidFill>
        <a:round/>
      </a:ln>
    </cs:spPr>
  </cs:hiLoLine>
  <cs:leaderLine>
    <cs:lnRef idx="0"/>
    <cs:fillRef idx="0"/>
    <cs:effectRef idx="0"/>
    <cs:fontRef idx="minor">
      <a:schemeClr val="dk1"/>
    </cs:fontRef>
    <cs:spPr>
      <a:ln w="9525" cap="flat" cmpd="sng" algn="ctr">
        <a:solidFill>
          <a:schemeClr val="tx1">
            <a:lumMod val="35000"/>
            <a:lumOff val="65000"/>
          </a:schemeClr>
        </a:solidFill>
        <a:round/>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defRPr sz="1197" kern="1200"/>
  </cs:seriesAxis>
  <cs:seriesLine>
    <cs:lnRef idx="0"/>
    <cs:fillRef idx="0"/>
    <cs:effectRef idx="0"/>
    <cs:fontRef idx="minor">
      <a:schemeClr val="dk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200" b="0" kern="1200" cap="none" spc="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cap="flat" cmpd="sng" algn="ctr">
        <a:solidFill>
          <a:schemeClr val="tx1">
            <a:lumMod val="50000"/>
            <a:lumOff val="50000"/>
          </a:schemeClr>
        </a:solidFill>
        <a:round/>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11">
  <cs:axisTitle>
    <cs:lnRef idx="0"/>
    <cs:fillRef idx="0"/>
    <cs:effectRef idx="0"/>
    <cs:fontRef idx="minor">
      <a:schemeClr val="tx1">
        <a:lumMod val="50000"/>
        <a:lumOff val="50000"/>
      </a:schemeClr>
    </cs:fontRef>
    <cs:defRPr sz="1197" kern="1200"/>
  </cs:axisTitle>
  <cs:categoryAxis>
    <cs:lnRef idx="0"/>
    <cs:fillRef idx="0"/>
    <cs:effectRef idx="0"/>
    <cs:fontRef idx="minor">
      <a:schemeClr val="tx1">
        <a:lumMod val="50000"/>
        <a:lumOff val="50000"/>
      </a:schemeClr>
    </cs:fontRef>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65000"/>
        <a:lumOff val="35000"/>
      </a:schemeClr>
    </cs:fontRef>
    <cs:defRPr sz="1197" kern="1200"/>
  </cs:dataLabel>
  <cs:dataLabelCallout>
    <cs:lnRef idx="0"/>
    <cs:fillRef idx="0"/>
    <cs:effectRef idx="0"/>
    <cs:fontRef idx="minor">
      <a:schemeClr val="bg1"/>
    </cs:fontRef>
    <cs:spPr>
      <a:solidFill>
        <a:schemeClr val="tx1">
          <a:lumMod val="35000"/>
          <a:lumOff val="65000"/>
        </a:schemeClr>
      </a:solidFill>
    </cs:spPr>
    <cs:defRPr sz="1197"/>
    <cs:bodyPr rot="0" spcFirstLastPara="1" vertOverflow="clip" horzOverflow="clip" vert="horz" wrap="square" lIns="36576" tIns="18288" rIns="36576" bIns="18288" anchor="ctr" anchorCtr="1">
      <a:spAutoFit/>
    </cs:bodyPr>
  </cs:dataLabelCallout>
  <cs:dataPoint>
    <cs:lnRef idx="0">
      <cs:styleClr val="auto"/>
    </cs:lnRef>
    <cs:fillRef idx="0"/>
    <cs:effectRef idx="0"/>
    <cs:fontRef idx="minor">
      <a:schemeClr val="dk1"/>
    </cs:fontRef>
    <cs:spPr>
      <a:noFill/>
      <a:ln w="25400" cap="flat" cmpd="sng" algn="ctr">
        <a:solidFill>
          <a:schemeClr val="phClr"/>
        </a:solidFill>
        <a:miter lim="800000"/>
      </a:ln>
    </cs:spPr>
  </cs:dataPoint>
  <cs:dataPoint3D>
    <cs:lnRef idx="0">
      <cs:styleClr val="auto"/>
    </cs:lnRef>
    <cs:fillRef idx="0">
      <cs:styleClr val="auto"/>
    </cs:fillRef>
    <cs:effectRef idx="0"/>
    <cs:fontRef idx="minor">
      <a:schemeClr val="dk1"/>
    </cs:fontRef>
    <cs:spPr>
      <a:ln w="19050" cap="flat" cmpd="sng" algn="ctr">
        <a:solidFill>
          <a:schemeClr val="phClr"/>
        </a:solidFill>
        <a:miter lim="800000"/>
      </a:ln>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ln w="19050" cap="rnd">
        <a:solidFill>
          <a:schemeClr val="phClr"/>
        </a:solidFill>
        <a:round/>
      </a:ln>
    </cs:spPr>
  </cs:dataPointMarker>
  <cs:dataPointMarkerLayout symbol="circle" size="6"/>
  <cs:dataPointWireframe>
    <cs:lnRef idx="0">
      <cs:styleClr val="auto"/>
    </cs:lnRef>
    <cs:fillRef idx="1"/>
    <cs:effectRef idx="0"/>
    <cs:fontRef idx="minor">
      <a:schemeClr val="tx1"/>
    </cs:fontRef>
    <cs:spPr>
      <a:ln w="9525">
        <a:solidFill>
          <a:schemeClr val="phClr"/>
        </a:solidFill>
      </a:ln>
    </cs:spPr>
  </cs:dataPointWireframe>
  <cs:dataTable>
    <cs:lnRef idx="0"/>
    <cs:fillRef idx="0"/>
    <cs:effectRef idx="0"/>
    <cs:fontRef idx="minor">
      <a:schemeClr val="tx1">
        <a:lumMod val="50000"/>
        <a:lumOff val="50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tx1">
            <a:lumMod val="50000"/>
            <a:lumOff val="50000"/>
          </a:schemeClr>
        </a:solidFill>
        <a:round/>
      </a:ln>
    </cs:spPr>
  </cs:downBar>
  <cs:dropLine>
    <cs:lnRef idx="0"/>
    <cs:fillRef idx="0"/>
    <cs:effectRef idx="0"/>
    <cs:fontRef idx="minor">
      <a:schemeClr val="dk1"/>
    </cs:fontRef>
    <cs:spPr>
      <a:ln w="9525" cap="flat" cmpd="sng" algn="ctr">
        <a:solidFill>
          <a:schemeClr val="tx1">
            <a:lumMod val="35000"/>
            <a:lumOff val="65000"/>
          </a:schemeClr>
        </a:solidFill>
        <a:round/>
      </a:ln>
    </cs:spPr>
  </cs:dropLine>
  <cs:errorBar>
    <cs:lnRef idx="0"/>
    <cs:fillRef idx="0"/>
    <cs:effectRef idx="0"/>
    <cs:fontRef idx="minor">
      <a:schemeClr val="dk1"/>
    </cs:fontRef>
    <cs:spPr>
      <a:ln w="9525" cap="flat" cmpd="sng" algn="ctr">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a:solidFill>
          <a:schemeClr val="tx1">
            <a:lumMod val="15000"/>
            <a:lumOff val="85000"/>
          </a:schemeClr>
        </a:solidFill>
      </a:ln>
    </cs:spPr>
  </cs:gridlineMajor>
  <cs:gridlineMinor>
    <cs:lnRef idx="0"/>
    <cs:fillRef idx="0"/>
    <cs:effectRef idx="0"/>
    <cs:fontRef idx="minor">
      <a:schemeClr val="dk1"/>
    </cs:fontRef>
    <cs:spPr>
      <a:ln w="9525">
        <a:solidFill>
          <a:schemeClr val="tx1">
            <a:lumMod val="5000"/>
            <a:lumOff val="95000"/>
          </a:schemeClr>
        </a:solidFill>
      </a:ln>
    </cs:spPr>
  </cs:gridlineMinor>
  <cs:hiLoLine>
    <cs:lnRef idx="0"/>
    <cs:fillRef idx="0"/>
    <cs:effectRef idx="0"/>
    <cs:fontRef idx="minor">
      <a:schemeClr val="dk1"/>
    </cs:fontRef>
    <cs:spPr>
      <a:ln w="9525" cap="flat" cmpd="sng" algn="ctr">
        <a:solidFill>
          <a:schemeClr val="tx1">
            <a:lumMod val="35000"/>
            <a:lumOff val="65000"/>
          </a:schemeClr>
        </a:solidFill>
        <a:round/>
      </a:ln>
    </cs:spPr>
  </cs:hiLoLine>
  <cs:leaderLine>
    <cs:lnRef idx="0"/>
    <cs:fillRef idx="0"/>
    <cs:effectRef idx="0"/>
    <cs:fontRef idx="minor">
      <a:schemeClr val="dk1"/>
    </cs:fontRef>
    <cs:spPr>
      <a:ln w="9525" cap="flat" cmpd="sng" algn="ctr">
        <a:solidFill>
          <a:schemeClr val="tx1">
            <a:lumMod val="35000"/>
            <a:lumOff val="65000"/>
          </a:schemeClr>
        </a:solidFill>
        <a:round/>
      </a:ln>
    </cs:spPr>
  </cs:leaderLine>
  <cs:legend>
    <cs:lnRef idx="0"/>
    <cs:fillRef idx="0"/>
    <cs:effectRef idx="0"/>
    <cs:fontRef idx="minor">
      <a:schemeClr val="tx1">
        <a:lumMod val="50000"/>
        <a:lumOff val="50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50000"/>
        <a:lumOff val="50000"/>
      </a:schemeClr>
    </cs:fontRef>
    <cs:defRPr sz="1197" kern="1200"/>
  </cs:seriesAxis>
  <cs:seriesLine>
    <cs:lnRef idx="0"/>
    <cs:fillRef idx="0"/>
    <cs:effectRef idx="0"/>
    <cs:fontRef idx="minor">
      <a:schemeClr val="dk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200" b="0" kern="1200" cap="none" spc="5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tx1">
        <a:lumMod val="50000"/>
        <a:lumOff val="50000"/>
      </a:schemeClr>
    </cs:fontRef>
    <cs:defRPr sz="1197" kern="1200"/>
  </cs:trendlineLabel>
  <cs:upBar>
    <cs:lnRef idx="0"/>
    <cs:fillRef idx="0"/>
    <cs:effectRef idx="0"/>
    <cs:fontRef idx="minor">
      <a:schemeClr val="dk1"/>
    </cs:fontRef>
    <cs:spPr>
      <a:solidFill>
        <a:schemeClr val="lt1"/>
      </a:solidFill>
      <a:ln w="9525" cap="flat" cmpd="sng" algn="ctr">
        <a:solidFill>
          <a:schemeClr val="tx1">
            <a:lumMod val="50000"/>
            <a:lumOff val="50000"/>
          </a:schemeClr>
        </a:solidFill>
        <a:round/>
      </a:ln>
    </cs:spPr>
  </cs:upBar>
  <cs:valueAxis>
    <cs:lnRef idx="0"/>
    <cs:fillRef idx="0"/>
    <cs:effectRef idx="0"/>
    <cs:fontRef idx="minor">
      <a:schemeClr val="tx1">
        <a:lumMod val="50000"/>
        <a:lumOff val="50000"/>
      </a:schemeClr>
    </cs:fontRef>
    <cs:defRPr sz="1197" kern="1200"/>
  </cs:valueAxis>
  <cs:wall>
    <cs:lnRef idx="0"/>
    <cs:fillRef idx="0"/>
    <cs:effectRef idx="0"/>
    <cs:fontRef idx="minor">
      <a:schemeClr val="dk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E685EF-4745-413B-9B90-F6266DE9F55D}"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11BF06B4-7251-4C24-8A73-6058E9E3CCCF}">
      <dgm:prSet phldrT="[Text]"/>
      <dgm:spPr/>
      <dgm:t>
        <a:bodyPr/>
        <a:lstStyle/>
        <a:p>
          <a:pPr rtl="1"/>
          <a:r>
            <a:rPr lang="ur-PK" b="1" dirty="0">
              <a:latin typeface="Jameel Noori Nastaleeq" panose="02000503000000000004" pitchFamily="2" charset="-78"/>
              <a:cs typeface="Jameel Noori Nastaleeq" panose="02000503000000000004" pitchFamily="2" charset="-78"/>
            </a:rPr>
            <a:t>نجی شعبے کی کم سرمایہ کاری اور برآمدات کے شعبے میں ناقص کارکردگی</a:t>
          </a:r>
          <a:endParaRPr lang="en-US" b="1" dirty="0">
            <a:latin typeface="Jameel Noori Nastaleeq" panose="02000503000000000004" pitchFamily="2" charset="-78"/>
            <a:cs typeface="Jameel Noori Nastaleeq" panose="02000503000000000004" pitchFamily="2" charset="-78"/>
          </a:endParaRPr>
        </a:p>
      </dgm:t>
    </dgm:pt>
    <dgm:pt modelId="{D9D2836E-F7D8-4FAD-A9FF-9283992E20DE}" type="parTrans" cxnId="{5318B695-650E-4554-8C82-5665A0E41518}">
      <dgm:prSet/>
      <dgm:spPr/>
      <dgm:t>
        <a:bodyPr/>
        <a:lstStyle/>
        <a:p>
          <a:pPr algn="ctr"/>
          <a:endParaRPr lang="en-US" b="1"/>
        </a:p>
      </dgm:t>
    </dgm:pt>
    <dgm:pt modelId="{BBD00E28-FC6D-4CA8-B340-531E06E1BE54}" type="sibTrans" cxnId="{5318B695-650E-4554-8C82-5665A0E41518}">
      <dgm:prSet/>
      <dgm:spPr/>
      <dgm:t>
        <a:bodyPr/>
        <a:lstStyle/>
        <a:p>
          <a:endParaRPr lang="en-US" b="1"/>
        </a:p>
      </dgm:t>
    </dgm:pt>
    <dgm:pt modelId="{AB631277-3A11-4C44-ABE8-32168E68D972}">
      <dgm:prSet phldrT="[Text]" custT="1"/>
      <dgm:spPr/>
      <dgm:t>
        <a:bodyPr/>
        <a:lstStyle/>
        <a:p>
          <a:pPr rtl="1"/>
          <a:r>
            <a:rPr lang="ur-PK" sz="1600" b="1" dirty="0">
              <a:latin typeface="Jameel Noori Nastaleeq" panose="02000503000000000004" pitchFamily="2" charset="-78"/>
              <a:cs typeface="Jameel Noori Nastaleeq" panose="02000503000000000004" pitchFamily="2" charset="-78"/>
            </a:rPr>
            <a:t>سرمائے تک رسائی کی کمی</a:t>
          </a:r>
          <a:endParaRPr lang="en-US" sz="1600" b="1" dirty="0">
            <a:latin typeface="Jameel Noori Nastaleeq" panose="02000503000000000004" pitchFamily="2" charset="-78"/>
            <a:cs typeface="Jameel Noori Nastaleeq" panose="02000503000000000004" pitchFamily="2" charset="-78"/>
          </a:endParaRPr>
        </a:p>
        <a:p>
          <a:pPr rtl="1"/>
          <a:r>
            <a:rPr lang="en-US" sz="1600" b="1" dirty="0">
              <a:latin typeface="Jameel Noori Nastaleeq" panose="02000503000000000004" pitchFamily="2" charset="-78"/>
              <a:cs typeface="Jameel Noori Nastaleeq" panose="02000503000000000004" pitchFamily="2" charset="-78"/>
            </a:rPr>
            <a:t>)</a:t>
          </a:r>
          <a:r>
            <a:rPr lang="ur-PK" sz="1600" b="1" dirty="0">
              <a:latin typeface="Jameel Noori Nastaleeq" panose="02000503000000000004" pitchFamily="2" charset="-78"/>
              <a:cs typeface="Jameel Noori Nastaleeq" panose="02000503000000000004" pitchFamily="2" charset="-78"/>
            </a:rPr>
            <a:t>ایس ایم ایز کو ملنے والے قرضے نجی شعبے کے کل قرضوں کا محض 6 فیصد ہیں</a:t>
          </a:r>
          <a:r>
            <a:rPr lang="en-US" sz="1600" b="1" dirty="0">
              <a:latin typeface="Jameel Noori Nastaleeq" panose="02000503000000000004" pitchFamily="2" charset="-78"/>
              <a:cs typeface="Jameel Noori Nastaleeq" panose="02000503000000000004" pitchFamily="2" charset="-78"/>
            </a:rPr>
            <a:t>(</a:t>
          </a:r>
        </a:p>
      </dgm:t>
    </dgm:pt>
    <dgm:pt modelId="{E53B261E-2D51-459B-A05E-46293E043089}" type="parTrans" cxnId="{CE5DD3DE-7C3F-49C6-8AAE-D1B510223C6D}">
      <dgm:prSet/>
      <dgm:spPr/>
      <dgm:t>
        <a:bodyPr/>
        <a:lstStyle/>
        <a:p>
          <a:pPr algn="ctr" rtl="1"/>
          <a:endParaRPr lang="en-US" b="1">
            <a:latin typeface="Jameel Noori Nastaleeq" panose="02000503000000000004" pitchFamily="2" charset="-78"/>
            <a:cs typeface="Jameel Noori Nastaleeq" panose="02000503000000000004" pitchFamily="2" charset="-78"/>
          </a:endParaRPr>
        </a:p>
      </dgm:t>
    </dgm:pt>
    <dgm:pt modelId="{C64BE62D-38EF-4E95-B516-01BFEED60D67}" type="sibTrans" cxnId="{CE5DD3DE-7C3F-49C6-8AAE-D1B510223C6D}">
      <dgm:prSet/>
      <dgm:spPr/>
      <dgm:t>
        <a:bodyPr/>
        <a:lstStyle/>
        <a:p>
          <a:endParaRPr lang="en-US" b="1"/>
        </a:p>
      </dgm:t>
    </dgm:pt>
    <dgm:pt modelId="{3B360F55-A7BD-4278-83E5-05FA39CC6A39}">
      <dgm:prSet phldrT="[Text]" custT="1"/>
      <dgm:spPr/>
      <dgm:t>
        <a:bodyPr/>
        <a:lstStyle/>
        <a:p>
          <a:pPr rtl="1"/>
          <a:r>
            <a:rPr lang="ur-PK" sz="1600" b="1" dirty="0">
              <a:latin typeface="Jameel Noori Nastaleeq" panose="02000503000000000004" pitchFamily="2" charset="-78"/>
              <a:cs typeface="Jameel Noori Nastaleeq" panose="02000503000000000004" pitchFamily="2" charset="-78"/>
            </a:rPr>
            <a:t>کاروبار کے لئے </a:t>
          </a:r>
        </a:p>
        <a:p>
          <a:pPr rtl="1"/>
          <a:r>
            <a:rPr lang="ur-PK" sz="1600" b="1" dirty="0">
              <a:latin typeface="Jameel Noori Nastaleeq" panose="02000503000000000004" pitchFamily="2" charset="-78"/>
              <a:cs typeface="Jameel Noori Nastaleeq" panose="02000503000000000004" pitchFamily="2" charset="-78"/>
            </a:rPr>
            <a:t>پیچیدہ ریگولیٹری ماحول</a:t>
          </a:r>
          <a:endParaRPr lang="en-US" sz="1600" b="1" dirty="0">
            <a:latin typeface="Jameel Noori Nastaleeq" panose="02000503000000000004" pitchFamily="2" charset="-78"/>
            <a:cs typeface="Jameel Noori Nastaleeq" panose="02000503000000000004" pitchFamily="2" charset="-78"/>
          </a:endParaRPr>
        </a:p>
      </dgm:t>
    </dgm:pt>
    <dgm:pt modelId="{ECAFFF96-9AD1-4B0D-BA22-0F430F557A4A}" type="parTrans" cxnId="{15203038-9655-49B4-873E-F2853569F3FB}">
      <dgm:prSet/>
      <dgm:spPr/>
      <dgm:t>
        <a:bodyPr/>
        <a:lstStyle/>
        <a:p>
          <a:pPr algn="ctr" rtl="1"/>
          <a:endParaRPr lang="en-US" b="1">
            <a:latin typeface="Jameel Noori Nastaleeq" panose="02000503000000000004" pitchFamily="2" charset="-78"/>
            <a:cs typeface="Jameel Noori Nastaleeq" panose="02000503000000000004" pitchFamily="2" charset="-78"/>
          </a:endParaRPr>
        </a:p>
      </dgm:t>
    </dgm:pt>
    <dgm:pt modelId="{4B03D6C0-326C-4E9C-A7E3-99ABD315619D}" type="sibTrans" cxnId="{15203038-9655-49B4-873E-F2853569F3FB}">
      <dgm:prSet/>
      <dgm:spPr/>
      <dgm:t>
        <a:bodyPr/>
        <a:lstStyle/>
        <a:p>
          <a:endParaRPr lang="en-US" b="1"/>
        </a:p>
      </dgm:t>
    </dgm:pt>
    <dgm:pt modelId="{CFFCDB05-4CCF-4EB3-923E-12F2DD98C52D}">
      <dgm:prSet phldrT="[Text]" custT="1"/>
      <dgm:spPr/>
      <dgm:t>
        <a:bodyPr/>
        <a:lstStyle/>
        <a:p>
          <a:pPr rtl="1"/>
          <a:r>
            <a:rPr lang="ur-PK" sz="1600" b="1" dirty="0">
              <a:latin typeface="Jameel Noori Nastaleeq" panose="02000503000000000004" pitchFamily="2" charset="-78"/>
              <a:cs typeface="Jameel Noori Nastaleeq" panose="02000503000000000004" pitchFamily="2" charset="-78"/>
            </a:rPr>
            <a:t>شرح تبادلہ کی </a:t>
          </a:r>
        </a:p>
        <a:p>
          <a:pPr rtl="1"/>
          <a:r>
            <a:rPr lang="ur-PK" sz="1600" b="1" dirty="0">
              <a:latin typeface="Jameel Noori Nastaleeq" panose="02000503000000000004" pitchFamily="2" charset="-78"/>
              <a:cs typeface="Jameel Noori Nastaleeq" panose="02000503000000000004" pitchFamily="2" charset="-78"/>
            </a:rPr>
            <a:t>متواتر بیش قدری کا رجحان</a:t>
          </a:r>
          <a:endParaRPr lang="en-US" sz="1600" b="1" dirty="0">
            <a:latin typeface="Jameel Noori Nastaleeq" panose="02000503000000000004" pitchFamily="2" charset="-78"/>
            <a:cs typeface="Jameel Noori Nastaleeq" panose="02000503000000000004" pitchFamily="2" charset="-78"/>
          </a:endParaRPr>
        </a:p>
      </dgm:t>
    </dgm:pt>
    <dgm:pt modelId="{C452030E-0BB3-47A3-AD6E-494EF49F6EC3}" type="parTrans" cxnId="{F4AD89A5-A321-4CB9-BFE5-4C9F800301C7}">
      <dgm:prSet/>
      <dgm:spPr/>
      <dgm:t>
        <a:bodyPr/>
        <a:lstStyle/>
        <a:p>
          <a:pPr algn="ctr" rtl="1"/>
          <a:endParaRPr lang="en-US" b="1">
            <a:latin typeface="Jameel Noori Nastaleeq" panose="02000503000000000004" pitchFamily="2" charset="-78"/>
            <a:cs typeface="Jameel Noori Nastaleeq" panose="02000503000000000004" pitchFamily="2" charset="-78"/>
          </a:endParaRPr>
        </a:p>
      </dgm:t>
    </dgm:pt>
    <dgm:pt modelId="{122165D6-650E-4931-B5B0-3BC52A81577D}" type="sibTrans" cxnId="{F4AD89A5-A321-4CB9-BFE5-4C9F800301C7}">
      <dgm:prSet/>
      <dgm:spPr/>
      <dgm:t>
        <a:bodyPr/>
        <a:lstStyle/>
        <a:p>
          <a:endParaRPr lang="en-US" b="1"/>
        </a:p>
      </dgm:t>
    </dgm:pt>
    <dgm:pt modelId="{DC730636-5803-4606-9359-E3DD968A264F}">
      <dgm:prSet phldrT="[Text]" custT="1"/>
      <dgm:spPr/>
      <dgm:t>
        <a:bodyPr/>
        <a:lstStyle/>
        <a:p>
          <a:pPr rtl="1"/>
          <a:r>
            <a:rPr lang="ur-PK" sz="1600" b="1" dirty="0">
              <a:latin typeface="Jameel Noori Nastaleeq" panose="02000503000000000004" pitchFamily="2" charset="-78"/>
              <a:cs typeface="Jameel Noori Nastaleeq" panose="02000503000000000004" pitchFamily="2" charset="-78"/>
            </a:rPr>
            <a:t>معیشت میں ریاست کی حد سے زیادہ موجودگی</a:t>
          </a:r>
          <a:endParaRPr lang="en-US" sz="1600" b="1" dirty="0">
            <a:latin typeface="Jameel Noori Nastaleeq" panose="02000503000000000004" pitchFamily="2" charset="-78"/>
            <a:cs typeface="Jameel Noori Nastaleeq" panose="02000503000000000004" pitchFamily="2" charset="-78"/>
          </a:endParaRPr>
        </a:p>
      </dgm:t>
    </dgm:pt>
    <dgm:pt modelId="{B9C38B12-7A13-431B-B33A-AAFB38C87F3D}" type="parTrans" cxnId="{410E406A-F722-48C4-8B3F-5DB7F6A56533}">
      <dgm:prSet/>
      <dgm:spPr/>
      <dgm:t>
        <a:bodyPr/>
        <a:lstStyle/>
        <a:p>
          <a:pPr rtl="1"/>
          <a:endParaRPr lang="en-US" b="1">
            <a:latin typeface="Jameel Noori Nastaleeq" panose="02000503000000000004" pitchFamily="2" charset="-78"/>
            <a:cs typeface="Jameel Noori Nastaleeq" panose="02000503000000000004" pitchFamily="2" charset="-78"/>
          </a:endParaRPr>
        </a:p>
      </dgm:t>
    </dgm:pt>
    <dgm:pt modelId="{0EA7F158-3687-4165-A2EB-6A2CBC5B5043}" type="sibTrans" cxnId="{410E406A-F722-48C4-8B3F-5DB7F6A56533}">
      <dgm:prSet/>
      <dgm:spPr/>
      <dgm:t>
        <a:bodyPr/>
        <a:lstStyle/>
        <a:p>
          <a:endParaRPr lang="en-US" b="1"/>
        </a:p>
      </dgm:t>
    </dgm:pt>
    <dgm:pt modelId="{0CC4B142-4A58-4264-AC8C-192886CECB12}">
      <dgm:prSet custT="1"/>
      <dgm:spPr/>
      <dgm:t>
        <a:bodyPr/>
        <a:lstStyle/>
        <a:p>
          <a:pPr rtl="1"/>
          <a:r>
            <a:rPr lang="ur-PK" sz="1600" b="1" dirty="0">
              <a:latin typeface="Jameel Noori Nastaleeq" panose="02000503000000000004" pitchFamily="2" charset="-78"/>
              <a:cs typeface="Jameel Noori Nastaleeq" panose="02000503000000000004" pitchFamily="2" charset="-78"/>
            </a:rPr>
            <a:t>برآمدات مخالف تجارتی پالیسی</a:t>
          </a:r>
          <a:endParaRPr lang="en-US" sz="1600" b="1" dirty="0">
            <a:latin typeface="Jameel Noori Nastaleeq" panose="02000503000000000004" pitchFamily="2" charset="-78"/>
            <a:cs typeface="Jameel Noori Nastaleeq" panose="02000503000000000004" pitchFamily="2" charset="-78"/>
          </a:endParaRPr>
        </a:p>
      </dgm:t>
    </dgm:pt>
    <dgm:pt modelId="{5368ABD1-A1AD-4D33-8E7D-7EBA3D9D269A}" type="parTrans" cxnId="{E83D44F5-D969-4405-8C2C-717125173D69}">
      <dgm:prSet/>
      <dgm:spPr/>
      <dgm:t>
        <a:bodyPr/>
        <a:lstStyle/>
        <a:p>
          <a:pPr rtl="1"/>
          <a:endParaRPr lang="en-US" b="1">
            <a:latin typeface="Jameel Noori Nastaleeq" panose="02000503000000000004" pitchFamily="2" charset="-78"/>
            <a:cs typeface="Jameel Noori Nastaleeq" panose="02000503000000000004" pitchFamily="2" charset="-78"/>
          </a:endParaRPr>
        </a:p>
      </dgm:t>
    </dgm:pt>
    <dgm:pt modelId="{80633C21-08A3-454F-94DB-CEEF73546E7F}" type="sibTrans" cxnId="{E83D44F5-D969-4405-8C2C-717125173D69}">
      <dgm:prSet/>
      <dgm:spPr/>
      <dgm:t>
        <a:bodyPr/>
        <a:lstStyle/>
        <a:p>
          <a:endParaRPr lang="en-US" b="1"/>
        </a:p>
      </dgm:t>
    </dgm:pt>
    <dgm:pt modelId="{2D5FECFB-D3F3-4033-8341-777CA23480AA}">
      <dgm:prSet phldrT="[Text]" custT="1"/>
      <dgm:spPr/>
      <dgm:t>
        <a:bodyPr/>
        <a:lstStyle/>
        <a:p>
          <a:pPr rtl="1"/>
          <a:r>
            <a:rPr lang="ur-PK" sz="1600" b="1" dirty="0">
              <a:latin typeface="Jameel Noori Nastaleeq" panose="02000503000000000004" pitchFamily="2" charset="-78"/>
              <a:cs typeface="Jameel Noori Nastaleeq" panose="02000503000000000004" pitchFamily="2" charset="-78"/>
            </a:rPr>
            <a:t>بنیادی ڈھانچے کی سہولیات کی کمیابی</a:t>
          </a:r>
          <a:endParaRPr lang="en-US" sz="1600" b="1" dirty="0">
            <a:latin typeface="Jameel Noori Nastaleeq" panose="02000503000000000004" pitchFamily="2" charset="-78"/>
            <a:cs typeface="Jameel Noori Nastaleeq" panose="02000503000000000004" pitchFamily="2" charset="-78"/>
          </a:endParaRPr>
        </a:p>
      </dgm:t>
    </dgm:pt>
    <dgm:pt modelId="{D7DA0C64-0248-4E82-8E13-F5E5C78AFBD6}" type="parTrans" cxnId="{D283B101-C5EF-46D8-94C1-EFF4B2DDBA65}">
      <dgm:prSet/>
      <dgm:spPr/>
      <dgm:t>
        <a:bodyPr/>
        <a:lstStyle/>
        <a:p>
          <a:pPr rtl="1"/>
          <a:endParaRPr lang="en-PK" b="1">
            <a:latin typeface="Jameel Noori Nastaleeq" panose="02000503000000000004" pitchFamily="2" charset="-78"/>
            <a:cs typeface="Jameel Noori Nastaleeq" panose="02000503000000000004" pitchFamily="2" charset="-78"/>
          </a:endParaRPr>
        </a:p>
      </dgm:t>
    </dgm:pt>
    <dgm:pt modelId="{02A44457-A141-4EAF-BB91-A6171B3F631B}" type="sibTrans" cxnId="{D283B101-C5EF-46D8-94C1-EFF4B2DDBA65}">
      <dgm:prSet/>
      <dgm:spPr/>
      <dgm:t>
        <a:bodyPr/>
        <a:lstStyle/>
        <a:p>
          <a:endParaRPr lang="en-PK" b="1"/>
        </a:p>
      </dgm:t>
    </dgm:pt>
    <dgm:pt modelId="{DC04E0CF-8B4B-433C-A3CD-3D8981526D6A}">
      <dgm:prSet phldrT="[Text]" custT="1"/>
      <dgm:spPr/>
      <dgm:t>
        <a:bodyPr/>
        <a:lstStyle/>
        <a:p>
          <a:pPr rtl="1"/>
          <a:r>
            <a:rPr lang="ur-PK" sz="1600" b="1" dirty="0">
              <a:latin typeface="Jameel Noori Nastaleeq" panose="02000503000000000004" pitchFamily="2" charset="-78"/>
              <a:cs typeface="Jameel Noori Nastaleeq" panose="02000503000000000004" pitchFamily="2" charset="-78"/>
            </a:rPr>
            <a:t>متضاد پالیسیوں کے باعث اعتماد کی کمی</a:t>
          </a:r>
          <a:endParaRPr lang="en-US" sz="1600" b="1" dirty="0">
            <a:latin typeface="Jameel Noori Nastaleeq" panose="02000503000000000004" pitchFamily="2" charset="-78"/>
            <a:cs typeface="Jameel Noori Nastaleeq" panose="02000503000000000004" pitchFamily="2" charset="-78"/>
          </a:endParaRPr>
        </a:p>
      </dgm:t>
    </dgm:pt>
    <dgm:pt modelId="{4029EC5F-9B8B-4910-9218-D4AE56B21AD0}" type="parTrans" cxnId="{253CCD49-2854-47A9-98A0-37F64F5A9F08}">
      <dgm:prSet/>
      <dgm:spPr/>
      <dgm:t>
        <a:bodyPr/>
        <a:lstStyle/>
        <a:p>
          <a:pPr rtl="1"/>
          <a:endParaRPr lang="en-PK">
            <a:latin typeface="Jameel Noori Nastaleeq" panose="02000503000000000004" pitchFamily="2" charset="-78"/>
            <a:cs typeface="Jameel Noori Nastaleeq" panose="02000503000000000004" pitchFamily="2" charset="-78"/>
          </a:endParaRPr>
        </a:p>
      </dgm:t>
    </dgm:pt>
    <dgm:pt modelId="{89FDFC4C-E176-4E2D-A2DC-F4C1277D2182}" type="sibTrans" cxnId="{253CCD49-2854-47A9-98A0-37F64F5A9F08}">
      <dgm:prSet/>
      <dgm:spPr/>
      <dgm:t>
        <a:bodyPr/>
        <a:lstStyle/>
        <a:p>
          <a:endParaRPr lang="en-PK"/>
        </a:p>
      </dgm:t>
    </dgm:pt>
    <dgm:pt modelId="{AE21B475-A596-410F-B76A-8947EB28825E}">
      <dgm:prSet phldrT="[Text]" custT="1"/>
      <dgm:spPr/>
      <dgm:t>
        <a:bodyPr/>
        <a:lstStyle/>
        <a:p>
          <a:pPr rtl="1"/>
          <a:r>
            <a:rPr lang="ur-PK" sz="1600" b="1" dirty="0">
              <a:latin typeface="Jameel Noori Nastaleeq" panose="02000503000000000004" pitchFamily="2" charset="-78"/>
              <a:cs typeface="Jameel Noori Nastaleeq" panose="02000503000000000004" pitchFamily="2" charset="-78"/>
            </a:rPr>
            <a:t>وسیع غیررسمی معیشت</a:t>
          </a:r>
          <a:endParaRPr lang="en-US" sz="1600" b="1" dirty="0">
            <a:latin typeface="Jameel Noori Nastaleeq" panose="02000503000000000004" pitchFamily="2" charset="-78"/>
            <a:cs typeface="Jameel Noori Nastaleeq" panose="02000503000000000004" pitchFamily="2" charset="-78"/>
          </a:endParaRPr>
        </a:p>
      </dgm:t>
    </dgm:pt>
    <dgm:pt modelId="{F519BC93-497D-44D9-9679-187A3599545F}" type="parTrans" cxnId="{037BD09C-384C-4581-ACD0-C2F5E1B52830}">
      <dgm:prSet/>
      <dgm:spPr/>
      <dgm:t>
        <a:bodyPr/>
        <a:lstStyle/>
        <a:p>
          <a:pPr rtl="1"/>
          <a:endParaRPr lang="en-PK">
            <a:latin typeface="Jameel Noori Nastaleeq" panose="02000503000000000004" pitchFamily="2" charset="-78"/>
            <a:cs typeface="Jameel Noori Nastaleeq" panose="02000503000000000004" pitchFamily="2" charset="-78"/>
          </a:endParaRPr>
        </a:p>
      </dgm:t>
    </dgm:pt>
    <dgm:pt modelId="{70726DC8-5BDF-4D7B-97B1-E145F4888CD2}" type="sibTrans" cxnId="{037BD09C-384C-4581-ACD0-C2F5E1B52830}">
      <dgm:prSet/>
      <dgm:spPr/>
      <dgm:t>
        <a:bodyPr/>
        <a:lstStyle/>
        <a:p>
          <a:endParaRPr lang="en-PK"/>
        </a:p>
      </dgm:t>
    </dgm:pt>
    <dgm:pt modelId="{A71648D2-3DB2-4077-B087-4D4CA488216B}" type="pres">
      <dgm:prSet presAssocID="{66E685EF-4745-413B-9B90-F6266DE9F55D}" presName="cycle" presStyleCnt="0">
        <dgm:presLayoutVars>
          <dgm:chMax val="1"/>
          <dgm:dir val="rev"/>
          <dgm:animLvl val="ctr"/>
          <dgm:resizeHandles val="exact"/>
        </dgm:presLayoutVars>
      </dgm:prSet>
      <dgm:spPr/>
    </dgm:pt>
    <dgm:pt modelId="{BA4C75D2-36C1-418C-8F86-A1A3950DE249}" type="pres">
      <dgm:prSet presAssocID="{11BF06B4-7251-4C24-8A73-6058E9E3CCCF}" presName="centerShape" presStyleLbl="node0" presStyleIdx="0" presStyleCnt="1"/>
      <dgm:spPr/>
    </dgm:pt>
    <dgm:pt modelId="{7D59DEDA-AD9D-4BE9-AE3A-CD9E5A22EFB5}" type="pres">
      <dgm:prSet presAssocID="{E53B261E-2D51-459B-A05E-46293E043089}" presName="parTrans" presStyleLbl="bgSibTrans2D1" presStyleIdx="0" presStyleCnt="8"/>
      <dgm:spPr/>
    </dgm:pt>
    <dgm:pt modelId="{2C13E131-EAE3-4FA3-A208-324E377C9E97}" type="pres">
      <dgm:prSet presAssocID="{AB631277-3A11-4C44-ABE8-32168E68D972}" presName="node" presStyleLbl="node1" presStyleIdx="0" presStyleCnt="8" custScaleX="141991" custScaleY="127198">
        <dgm:presLayoutVars>
          <dgm:bulletEnabled val="1"/>
        </dgm:presLayoutVars>
      </dgm:prSet>
      <dgm:spPr/>
    </dgm:pt>
    <dgm:pt modelId="{1EA940A8-6589-4384-BA81-FDEB47B4DF28}" type="pres">
      <dgm:prSet presAssocID="{ECAFFF96-9AD1-4B0D-BA22-0F430F557A4A}" presName="parTrans" presStyleLbl="bgSibTrans2D1" presStyleIdx="1" presStyleCnt="8"/>
      <dgm:spPr/>
    </dgm:pt>
    <dgm:pt modelId="{7BB1A105-AC85-4467-9358-7DA09003B45B}" type="pres">
      <dgm:prSet presAssocID="{3B360F55-A7BD-4278-83E5-05FA39CC6A39}" presName="node" presStyleLbl="node1" presStyleIdx="1" presStyleCnt="8" custScaleX="137225" custScaleY="101421" custRadScaleRad="104049" custRadScaleInc="8718">
        <dgm:presLayoutVars>
          <dgm:bulletEnabled val="1"/>
        </dgm:presLayoutVars>
      </dgm:prSet>
      <dgm:spPr/>
    </dgm:pt>
    <dgm:pt modelId="{1A0A88E0-365E-480D-926A-94D1A8916800}" type="pres">
      <dgm:prSet presAssocID="{4029EC5F-9B8B-4910-9218-D4AE56B21AD0}" presName="parTrans" presStyleLbl="bgSibTrans2D1" presStyleIdx="2" presStyleCnt="8"/>
      <dgm:spPr/>
    </dgm:pt>
    <dgm:pt modelId="{79A055B0-37D9-4D07-924D-3C6E612A841D}" type="pres">
      <dgm:prSet presAssocID="{DC04E0CF-8B4B-433C-A3CD-3D8981526D6A}" presName="node" presStyleLbl="node1" presStyleIdx="2" presStyleCnt="8" custScaleX="126146" custRadScaleRad="105666" custRadScaleInc="16462">
        <dgm:presLayoutVars>
          <dgm:bulletEnabled val="1"/>
        </dgm:presLayoutVars>
      </dgm:prSet>
      <dgm:spPr/>
    </dgm:pt>
    <dgm:pt modelId="{E840F182-AA46-4A03-9AF5-ED317D0245E6}" type="pres">
      <dgm:prSet presAssocID="{D7DA0C64-0248-4E82-8E13-F5E5C78AFBD6}" presName="parTrans" presStyleLbl="bgSibTrans2D1" presStyleIdx="3" presStyleCnt="8"/>
      <dgm:spPr/>
    </dgm:pt>
    <dgm:pt modelId="{30C2EA4D-A90C-4283-928D-CB98AA833698}" type="pres">
      <dgm:prSet presAssocID="{2D5FECFB-D3F3-4033-8341-777CA23480AA}" presName="node" presStyleLbl="node1" presStyleIdx="3" presStyleCnt="8" custScaleX="111640">
        <dgm:presLayoutVars>
          <dgm:bulletEnabled val="1"/>
        </dgm:presLayoutVars>
      </dgm:prSet>
      <dgm:spPr/>
    </dgm:pt>
    <dgm:pt modelId="{3B6A5D50-D0BE-47CD-A9C6-EE5D86ABE06F}" type="pres">
      <dgm:prSet presAssocID="{F519BC93-497D-44D9-9679-187A3599545F}" presName="parTrans" presStyleLbl="bgSibTrans2D1" presStyleIdx="4" presStyleCnt="8"/>
      <dgm:spPr/>
    </dgm:pt>
    <dgm:pt modelId="{7FD18B35-5F5B-4E62-8950-DD5C62B85FF3}" type="pres">
      <dgm:prSet presAssocID="{AE21B475-A596-410F-B76A-8947EB28825E}" presName="node" presStyleLbl="node1" presStyleIdx="4" presStyleCnt="8">
        <dgm:presLayoutVars>
          <dgm:bulletEnabled val="1"/>
        </dgm:presLayoutVars>
      </dgm:prSet>
      <dgm:spPr/>
    </dgm:pt>
    <dgm:pt modelId="{F0FEC3CC-F53D-498E-8316-68F4B837A787}" type="pres">
      <dgm:prSet presAssocID="{B9C38B12-7A13-431B-B33A-AAFB38C87F3D}" presName="parTrans" presStyleLbl="bgSibTrans2D1" presStyleIdx="5" presStyleCnt="8"/>
      <dgm:spPr/>
    </dgm:pt>
    <dgm:pt modelId="{A93D4C8D-0231-4DC6-A943-11A1DE4C035A}" type="pres">
      <dgm:prSet presAssocID="{DC730636-5803-4606-9359-E3DD968A264F}" presName="node" presStyleLbl="node1" presStyleIdx="5" presStyleCnt="8" custScaleX="125018" custRadScaleRad="105167" custRadScaleInc="-11550">
        <dgm:presLayoutVars>
          <dgm:bulletEnabled val="1"/>
        </dgm:presLayoutVars>
      </dgm:prSet>
      <dgm:spPr/>
    </dgm:pt>
    <dgm:pt modelId="{3F3E33B8-8D4A-45C4-811D-ACD5AFAAC000}" type="pres">
      <dgm:prSet presAssocID="{5368ABD1-A1AD-4D33-8E7D-7EBA3D9D269A}" presName="parTrans" presStyleLbl="bgSibTrans2D1" presStyleIdx="6" presStyleCnt="8"/>
      <dgm:spPr/>
    </dgm:pt>
    <dgm:pt modelId="{323CAACD-8A1E-4DC3-BCD4-AD270D635D06}" type="pres">
      <dgm:prSet presAssocID="{0CC4B142-4A58-4264-AC8C-192886CECB12}" presName="node" presStyleLbl="node1" presStyleIdx="6" presStyleCnt="8" custScaleX="138288" custScaleY="88275">
        <dgm:presLayoutVars>
          <dgm:bulletEnabled val="1"/>
        </dgm:presLayoutVars>
      </dgm:prSet>
      <dgm:spPr/>
    </dgm:pt>
    <dgm:pt modelId="{C99D6CF5-849C-4EF7-8B50-80B30C17CD7C}" type="pres">
      <dgm:prSet presAssocID="{C452030E-0BB3-47A3-AD6E-494EF49F6EC3}" presName="parTrans" presStyleLbl="bgSibTrans2D1" presStyleIdx="7" presStyleCnt="8"/>
      <dgm:spPr/>
    </dgm:pt>
    <dgm:pt modelId="{FE5F72E0-9AEC-41D7-86E2-5CF69198CD23}" type="pres">
      <dgm:prSet presAssocID="{CFFCDB05-4CCF-4EB3-923E-12F2DD98C52D}" presName="node" presStyleLbl="node1" presStyleIdx="7" presStyleCnt="8" custScaleX="143315" custScaleY="123413">
        <dgm:presLayoutVars>
          <dgm:bulletEnabled val="1"/>
        </dgm:presLayoutVars>
      </dgm:prSet>
      <dgm:spPr/>
    </dgm:pt>
  </dgm:ptLst>
  <dgm:cxnLst>
    <dgm:cxn modelId="{D283B101-C5EF-46D8-94C1-EFF4B2DDBA65}" srcId="{11BF06B4-7251-4C24-8A73-6058E9E3CCCF}" destId="{2D5FECFB-D3F3-4033-8341-777CA23480AA}" srcOrd="3" destOrd="0" parTransId="{D7DA0C64-0248-4E82-8E13-F5E5C78AFBD6}" sibTransId="{02A44457-A141-4EAF-BB91-A6171B3F631B}"/>
    <dgm:cxn modelId="{71F0091C-74D2-4EEA-9A72-C0BD3763E663}" type="presOf" srcId="{DC04E0CF-8B4B-433C-A3CD-3D8981526D6A}" destId="{79A055B0-37D9-4D07-924D-3C6E612A841D}" srcOrd="0" destOrd="0" presId="urn:microsoft.com/office/officeart/2005/8/layout/radial4"/>
    <dgm:cxn modelId="{15203038-9655-49B4-873E-F2853569F3FB}" srcId="{11BF06B4-7251-4C24-8A73-6058E9E3CCCF}" destId="{3B360F55-A7BD-4278-83E5-05FA39CC6A39}" srcOrd="1" destOrd="0" parTransId="{ECAFFF96-9AD1-4B0D-BA22-0F430F557A4A}" sibTransId="{4B03D6C0-326C-4E9C-A7E3-99ABD315619D}"/>
    <dgm:cxn modelId="{7D496F63-F29D-445F-805B-FFA1B06C3D97}" type="presOf" srcId="{CFFCDB05-4CCF-4EB3-923E-12F2DD98C52D}" destId="{FE5F72E0-9AEC-41D7-86E2-5CF69198CD23}" srcOrd="0" destOrd="0" presId="urn:microsoft.com/office/officeart/2005/8/layout/radial4"/>
    <dgm:cxn modelId="{1FE09D66-2C79-4A16-BE94-E67ACC5F6733}" type="presOf" srcId="{0CC4B142-4A58-4264-AC8C-192886CECB12}" destId="{323CAACD-8A1E-4DC3-BCD4-AD270D635D06}" srcOrd="0" destOrd="0" presId="urn:microsoft.com/office/officeart/2005/8/layout/radial4"/>
    <dgm:cxn modelId="{3899A746-A1ED-4D13-8F4A-E3BB6BBC1D79}" type="presOf" srcId="{3B360F55-A7BD-4278-83E5-05FA39CC6A39}" destId="{7BB1A105-AC85-4467-9358-7DA09003B45B}" srcOrd="0" destOrd="0" presId="urn:microsoft.com/office/officeart/2005/8/layout/radial4"/>
    <dgm:cxn modelId="{0EE9AC48-AEE4-4C46-9A72-A4B270AF05BA}" type="presOf" srcId="{66E685EF-4745-413B-9B90-F6266DE9F55D}" destId="{A71648D2-3DB2-4077-B087-4D4CA488216B}" srcOrd="0" destOrd="0" presId="urn:microsoft.com/office/officeart/2005/8/layout/radial4"/>
    <dgm:cxn modelId="{253CCD49-2854-47A9-98A0-37F64F5A9F08}" srcId="{11BF06B4-7251-4C24-8A73-6058E9E3CCCF}" destId="{DC04E0CF-8B4B-433C-A3CD-3D8981526D6A}" srcOrd="2" destOrd="0" parTransId="{4029EC5F-9B8B-4910-9218-D4AE56B21AD0}" sibTransId="{89FDFC4C-E176-4E2D-A2DC-F4C1277D2182}"/>
    <dgm:cxn modelId="{410E406A-F722-48C4-8B3F-5DB7F6A56533}" srcId="{11BF06B4-7251-4C24-8A73-6058E9E3CCCF}" destId="{DC730636-5803-4606-9359-E3DD968A264F}" srcOrd="5" destOrd="0" parTransId="{B9C38B12-7A13-431B-B33A-AAFB38C87F3D}" sibTransId="{0EA7F158-3687-4165-A2EB-6A2CBC5B5043}"/>
    <dgm:cxn modelId="{A814F54A-ED28-4427-B0D7-04841F9066EF}" type="presOf" srcId="{DC730636-5803-4606-9359-E3DD968A264F}" destId="{A93D4C8D-0231-4DC6-A943-11A1DE4C035A}" srcOrd="0" destOrd="0" presId="urn:microsoft.com/office/officeart/2005/8/layout/radial4"/>
    <dgm:cxn modelId="{0EB29B6B-F04B-43CD-9D9C-F64099DA3C96}" type="presOf" srcId="{2D5FECFB-D3F3-4033-8341-777CA23480AA}" destId="{30C2EA4D-A90C-4283-928D-CB98AA833698}" srcOrd="0" destOrd="0" presId="urn:microsoft.com/office/officeart/2005/8/layout/radial4"/>
    <dgm:cxn modelId="{A9B1A171-0479-4C86-BC7C-26806E971FA3}" type="presOf" srcId="{5368ABD1-A1AD-4D33-8E7D-7EBA3D9D269A}" destId="{3F3E33B8-8D4A-45C4-811D-ACD5AFAAC000}" srcOrd="0" destOrd="0" presId="urn:microsoft.com/office/officeart/2005/8/layout/radial4"/>
    <dgm:cxn modelId="{65549D73-0105-42DF-9C78-4B37BC859DFC}" type="presOf" srcId="{B9C38B12-7A13-431B-B33A-AAFB38C87F3D}" destId="{F0FEC3CC-F53D-498E-8316-68F4B837A787}" srcOrd="0" destOrd="0" presId="urn:microsoft.com/office/officeart/2005/8/layout/radial4"/>
    <dgm:cxn modelId="{FD056774-A1B2-4BBE-A865-FCCB7528F766}" type="presOf" srcId="{AB631277-3A11-4C44-ABE8-32168E68D972}" destId="{2C13E131-EAE3-4FA3-A208-324E377C9E97}" srcOrd="0" destOrd="0" presId="urn:microsoft.com/office/officeart/2005/8/layout/radial4"/>
    <dgm:cxn modelId="{D93F957F-A97D-4CB1-A99A-11AFB458356B}" type="presOf" srcId="{AE21B475-A596-410F-B76A-8947EB28825E}" destId="{7FD18B35-5F5B-4E62-8950-DD5C62B85FF3}" srcOrd="0" destOrd="0" presId="urn:microsoft.com/office/officeart/2005/8/layout/radial4"/>
    <dgm:cxn modelId="{3A02DE7F-EFBC-4ADA-89B7-7F7430FEB399}" type="presOf" srcId="{D7DA0C64-0248-4E82-8E13-F5E5C78AFBD6}" destId="{E840F182-AA46-4A03-9AF5-ED317D0245E6}" srcOrd="0" destOrd="0" presId="urn:microsoft.com/office/officeart/2005/8/layout/radial4"/>
    <dgm:cxn modelId="{91CA698D-B817-4B0A-8241-AD1EA1625087}" type="presOf" srcId="{11BF06B4-7251-4C24-8A73-6058E9E3CCCF}" destId="{BA4C75D2-36C1-418C-8F86-A1A3950DE249}" srcOrd="0" destOrd="0" presId="urn:microsoft.com/office/officeart/2005/8/layout/radial4"/>
    <dgm:cxn modelId="{BA3B2D95-13EA-484D-8CD7-8795801B4DF8}" type="presOf" srcId="{C452030E-0BB3-47A3-AD6E-494EF49F6EC3}" destId="{C99D6CF5-849C-4EF7-8B50-80B30C17CD7C}" srcOrd="0" destOrd="0" presId="urn:microsoft.com/office/officeart/2005/8/layout/radial4"/>
    <dgm:cxn modelId="{5318B695-650E-4554-8C82-5665A0E41518}" srcId="{66E685EF-4745-413B-9B90-F6266DE9F55D}" destId="{11BF06B4-7251-4C24-8A73-6058E9E3CCCF}" srcOrd="0" destOrd="0" parTransId="{D9D2836E-F7D8-4FAD-A9FF-9283992E20DE}" sibTransId="{BBD00E28-FC6D-4CA8-B340-531E06E1BE54}"/>
    <dgm:cxn modelId="{037BD09C-384C-4581-ACD0-C2F5E1B52830}" srcId="{11BF06B4-7251-4C24-8A73-6058E9E3CCCF}" destId="{AE21B475-A596-410F-B76A-8947EB28825E}" srcOrd="4" destOrd="0" parTransId="{F519BC93-497D-44D9-9679-187A3599545F}" sibTransId="{70726DC8-5BDF-4D7B-97B1-E145F4888CD2}"/>
    <dgm:cxn modelId="{F4AD89A5-A321-4CB9-BFE5-4C9F800301C7}" srcId="{11BF06B4-7251-4C24-8A73-6058E9E3CCCF}" destId="{CFFCDB05-4CCF-4EB3-923E-12F2DD98C52D}" srcOrd="7" destOrd="0" parTransId="{C452030E-0BB3-47A3-AD6E-494EF49F6EC3}" sibTransId="{122165D6-650E-4931-B5B0-3BC52A81577D}"/>
    <dgm:cxn modelId="{D49DDEA6-319C-4109-B5AF-155749CE527E}" type="presOf" srcId="{F519BC93-497D-44D9-9679-187A3599545F}" destId="{3B6A5D50-D0BE-47CD-A9C6-EE5D86ABE06F}" srcOrd="0" destOrd="0" presId="urn:microsoft.com/office/officeart/2005/8/layout/radial4"/>
    <dgm:cxn modelId="{E4C458CF-FF5C-4D7C-82FF-2FA0B1080D08}" type="presOf" srcId="{4029EC5F-9B8B-4910-9218-D4AE56B21AD0}" destId="{1A0A88E0-365E-480D-926A-94D1A8916800}" srcOrd="0" destOrd="0" presId="urn:microsoft.com/office/officeart/2005/8/layout/radial4"/>
    <dgm:cxn modelId="{8862B2D5-7730-48EC-B765-84E9621C1F97}" type="presOf" srcId="{E53B261E-2D51-459B-A05E-46293E043089}" destId="{7D59DEDA-AD9D-4BE9-AE3A-CD9E5A22EFB5}" srcOrd="0" destOrd="0" presId="urn:microsoft.com/office/officeart/2005/8/layout/radial4"/>
    <dgm:cxn modelId="{CE5DD3DE-7C3F-49C6-8AAE-D1B510223C6D}" srcId="{11BF06B4-7251-4C24-8A73-6058E9E3CCCF}" destId="{AB631277-3A11-4C44-ABE8-32168E68D972}" srcOrd="0" destOrd="0" parTransId="{E53B261E-2D51-459B-A05E-46293E043089}" sibTransId="{C64BE62D-38EF-4E95-B516-01BFEED60D67}"/>
    <dgm:cxn modelId="{D39ABBE2-E16D-46A8-BB02-D09CF66AD6B6}" type="presOf" srcId="{ECAFFF96-9AD1-4B0D-BA22-0F430F557A4A}" destId="{1EA940A8-6589-4384-BA81-FDEB47B4DF28}" srcOrd="0" destOrd="0" presId="urn:microsoft.com/office/officeart/2005/8/layout/radial4"/>
    <dgm:cxn modelId="{E83D44F5-D969-4405-8C2C-717125173D69}" srcId="{11BF06B4-7251-4C24-8A73-6058E9E3CCCF}" destId="{0CC4B142-4A58-4264-AC8C-192886CECB12}" srcOrd="6" destOrd="0" parTransId="{5368ABD1-A1AD-4D33-8E7D-7EBA3D9D269A}" sibTransId="{80633C21-08A3-454F-94DB-CEEF73546E7F}"/>
    <dgm:cxn modelId="{514B0579-D941-4B71-8187-251A6224D415}" type="presParOf" srcId="{A71648D2-3DB2-4077-B087-4D4CA488216B}" destId="{BA4C75D2-36C1-418C-8F86-A1A3950DE249}" srcOrd="0" destOrd="0" presId="urn:microsoft.com/office/officeart/2005/8/layout/radial4"/>
    <dgm:cxn modelId="{3A06C805-5D72-4CB1-8D26-BBE6005FC934}" type="presParOf" srcId="{A71648D2-3DB2-4077-B087-4D4CA488216B}" destId="{7D59DEDA-AD9D-4BE9-AE3A-CD9E5A22EFB5}" srcOrd="1" destOrd="0" presId="urn:microsoft.com/office/officeart/2005/8/layout/radial4"/>
    <dgm:cxn modelId="{D7438804-7578-4D14-BEA9-6F5C3A10BBFE}" type="presParOf" srcId="{A71648D2-3DB2-4077-B087-4D4CA488216B}" destId="{2C13E131-EAE3-4FA3-A208-324E377C9E97}" srcOrd="2" destOrd="0" presId="urn:microsoft.com/office/officeart/2005/8/layout/radial4"/>
    <dgm:cxn modelId="{62DEBE3E-56F0-4330-830E-07815AE132AA}" type="presParOf" srcId="{A71648D2-3DB2-4077-B087-4D4CA488216B}" destId="{1EA940A8-6589-4384-BA81-FDEB47B4DF28}" srcOrd="3" destOrd="0" presId="urn:microsoft.com/office/officeart/2005/8/layout/radial4"/>
    <dgm:cxn modelId="{B1E5D2E5-8642-4A65-8464-063E0A1CEA93}" type="presParOf" srcId="{A71648D2-3DB2-4077-B087-4D4CA488216B}" destId="{7BB1A105-AC85-4467-9358-7DA09003B45B}" srcOrd="4" destOrd="0" presId="urn:microsoft.com/office/officeart/2005/8/layout/radial4"/>
    <dgm:cxn modelId="{373B8DC5-FB48-4146-9746-E960C420A56E}" type="presParOf" srcId="{A71648D2-3DB2-4077-B087-4D4CA488216B}" destId="{1A0A88E0-365E-480D-926A-94D1A8916800}" srcOrd="5" destOrd="0" presId="urn:microsoft.com/office/officeart/2005/8/layout/radial4"/>
    <dgm:cxn modelId="{331424E8-0675-46D4-96A6-375195C64CD4}" type="presParOf" srcId="{A71648D2-3DB2-4077-B087-4D4CA488216B}" destId="{79A055B0-37D9-4D07-924D-3C6E612A841D}" srcOrd="6" destOrd="0" presId="urn:microsoft.com/office/officeart/2005/8/layout/radial4"/>
    <dgm:cxn modelId="{8836679B-9662-45B4-95C1-6D15011E99E6}" type="presParOf" srcId="{A71648D2-3DB2-4077-B087-4D4CA488216B}" destId="{E840F182-AA46-4A03-9AF5-ED317D0245E6}" srcOrd="7" destOrd="0" presId="urn:microsoft.com/office/officeart/2005/8/layout/radial4"/>
    <dgm:cxn modelId="{98BC5CFE-23B6-4DE8-9E1F-A99C012A808B}" type="presParOf" srcId="{A71648D2-3DB2-4077-B087-4D4CA488216B}" destId="{30C2EA4D-A90C-4283-928D-CB98AA833698}" srcOrd="8" destOrd="0" presId="urn:microsoft.com/office/officeart/2005/8/layout/radial4"/>
    <dgm:cxn modelId="{1280A75E-8353-4527-819E-1EFBF31142A5}" type="presParOf" srcId="{A71648D2-3DB2-4077-B087-4D4CA488216B}" destId="{3B6A5D50-D0BE-47CD-A9C6-EE5D86ABE06F}" srcOrd="9" destOrd="0" presId="urn:microsoft.com/office/officeart/2005/8/layout/radial4"/>
    <dgm:cxn modelId="{2D285855-F2E0-4967-ABBE-13ED13ECCA4B}" type="presParOf" srcId="{A71648D2-3DB2-4077-B087-4D4CA488216B}" destId="{7FD18B35-5F5B-4E62-8950-DD5C62B85FF3}" srcOrd="10" destOrd="0" presId="urn:microsoft.com/office/officeart/2005/8/layout/radial4"/>
    <dgm:cxn modelId="{0D4DA0AE-8022-4B71-9C59-B745F1172EAB}" type="presParOf" srcId="{A71648D2-3DB2-4077-B087-4D4CA488216B}" destId="{F0FEC3CC-F53D-498E-8316-68F4B837A787}" srcOrd="11" destOrd="0" presId="urn:microsoft.com/office/officeart/2005/8/layout/radial4"/>
    <dgm:cxn modelId="{65B3F60A-5495-46B5-9578-CC95983B843E}" type="presParOf" srcId="{A71648D2-3DB2-4077-B087-4D4CA488216B}" destId="{A93D4C8D-0231-4DC6-A943-11A1DE4C035A}" srcOrd="12" destOrd="0" presId="urn:microsoft.com/office/officeart/2005/8/layout/radial4"/>
    <dgm:cxn modelId="{1D4414AC-ED8D-4731-9447-859EDFBB1413}" type="presParOf" srcId="{A71648D2-3DB2-4077-B087-4D4CA488216B}" destId="{3F3E33B8-8D4A-45C4-811D-ACD5AFAAC000}" srcOrd="13" destOrd="0" presId="urn:microsoft.com/office/officeart/2005/8/layout/radial4"/>
    <dgm:cxn modelId="{3BA54F64-343D-404C-A219-590C3630ADFE}" type="presParOf" srcId="{A71648D2-3DB2-4077-B087-4D4CA488216B}" destId="{323CAACD-8A1E-4DC3-BCD4-AD270D635D06}" srcOrd="14" destOrd="0" presId="urn:microsoft.com/office/officeart/2005/8/layout/radial4"/>
    <dgm:cxn modelId="{89315817-AEC3-4716-8505-96B95101D2FD}" type="presParOf" srcId="{A71648D2-3DB2-4077-B087-4D4CA488216B}" destId="{C99D6CF5-849C-4EF7-8B50-80B30C17CD7C}" srcOrd="15" destOrd="0" presId="urn:microsoft.com/office/officeart/2005/8/layout/radial4"/>
    <dgm:cxn modelId="{F157811F-C073-4D30-9DC9-61C59D5501F8}" type="presParOf" srcId="{A71648D2-3DB2-4077-B087-4D4CA488216B}" destId="{FE5F72E0-9AEC-41D7-86E2-5CF69198CD23}" srcOrd="1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B27761-A5B4-4CAB-976D-49367B20834C}" type="doc">
      <dgm:prSet loTypeId="urn:microsoft.com/office/officeart/2005/8/layout/hierarchy3" loCatId="hierarchy" qsTypeId="urn:microsoft.com/office/officeart/2005/8/quickstyle/simple1" qsCatId="simple" csTypeId="urn:microsoft.com/office/officeart/2005/8/colors/accent0_3" csCatId="mainScheme" phldr="1"/>
      <dgm:spPr/>
      <dgm:t>
        <a:bodyPr/>
        <a:lstStyle/>
        <a:p>
          <a:endParaRPr lang="en-PK"/>
        </a:p>
      </dgm:t>
    </dgm:pt>
    <dgm:pt modelId="{F1A697E0-559C-49AE-9365-0EC29A01B3AF}">
      <dgm:prSet custT="1"/>
      <dgm:spPr/>
      <dgm:t>
        <a:bodyPr/>
        <a:lstStyle/>
        <a:p>
          <a:pPr rtl="1"/>
          <a:r>
            <a:rPr lang="ur-PK" sz="1600" b="1" i="0" dirty="0">
              <a:latin typeface="Jameel Noori Nastaleeq" panose="02000503000000000004" pitchFamily="2" charset="-78"/>
              <a:cs typeface="Jameel Noori Nastaleeq" panose="02000503000000000004" pitchFamily="2" charset="-78"/>
            </a:rPr>
            <a:t>بجلی کی ترسیل و تقسیم</a:t>
          </a:r>
          <a:endParaRPr lang="en-PK" sz="1600" b="1" dirty="0">
            <a:latin typeface="Jameel Noori Nastaleeq" panose="02000503000000000004" pitchFamily="2" charset="-78"/>
            <a:cs typeface="Jameel Noori Nastaleeq" panose="02000503000000000004" pitchFamily="2" charset="-78"/>
          </a:endParaRPr>
        </a:p>
      </dgm:t>
    </dgm:pt>
    <dgm:pt modelId="{791B90D4-C201-4C8D-BB04-2BFA2073DEB4}" type="parTrans" cxnId="{357BDB5C-393F-48CD-AB42-46416ADD1078}">
      <dgm:prSet/>
      <dgm:spPr/>
      <dgm:t>
        <a:bodyPr/>
        <a:lstStyle/>
        <a:p>
          <a:endParaRPr lang="en-PK" sz="1400" b="1"/>
        </a:p>
      </dgm:t>
    </dgm:pt>
    <dgm:pt modelId="{35968831-5E49-432C-9DED-6A52475B28AA}" type="sibTrans" cxnId="{357BDB5C-393F-48CD-AB42-46416ADD1078}">
      <dgm:prSet/>
      <dgm:spPr/>
      <dgm:t>
        <a:bodyPr/>
        <a:lstStyle/>
        <a:p>
          <a:endParaRPr lang="en-PK" sz="1400" b="1"/>
        </a:p>
      </dgm:t>
    </dgm:pt>
    <dgm:pt modelId="{0D68810E-3E00-4487-B9E5-32B2CC807A06}">
      <dgm:prSet custT="1"/>
      <dgm:spPr/>
      <dgm:t>
        <a:bodyPr/>
        <a:lstStyle/>
        <a:p>
          <a:pPr rtl="1"/>
          <a:r>
            <a:rPr lang="ur-PK" sz="1400" b="1" i="0" dirty="0">
              <a:latin typeface="Jameel Noori Nastaleeq" panose="02000503000000000004" pitchFamily="2" charset="-78"/>
              <a:cs typeface="Jameel Noori Nastaleeq" panose="02000503000000000004" pitchFamily="2" charset="-78"/>
            </a:rPr>
            <a:t>بجلی کی ترسیل و تقسیم اور </a:t>
          </a:r>
          <a:r>
            <a:rPr lang="en-US" sz="1400" b="1" i="0" dirty="0">
              <a:latin typeface="Jameel Noori Nastaleeq" panose="02000503000000000004" pitchFamily="2" charset="-78"/>
              <a:cs typeface="Jameel Noori Nastaleeq" panose="02000503000000000004" pitchFamily="2" charset="-78"/>
            </a:rPr>
            <a:t>DISCOs</a:t>
          </a:r>
          <a:r>
            <a:rPr lang="ur-PK" sz="1400" b="1" i="0" dirty="0">
              <a:latin typeface="Jameel Noori Nastaleeq" panose="02000503000000000004" pitchFamily="2" charset="-78"/>
              <a:cs typeface="Jameel Noori Nastaleeq" panose="02000503000000000004" pitchFamily="2" charset="-78"/>
            </a:rPr>
            <a:t> میں </a:t>
          </a:r>
          <a:r>
            <a:rPr lang="en-US" sz="1400" b="1" i="0" dirty="0">
              <a:latin typeface="Jameel Noori Nastaleeq" panose="02000503000000000004" pitchFamily="2" charset="-78"/>
              <a:cs typeface="Jameel Noori Nastaleeq" panose="02000503000000000004" pitchFamily="2" charset="-78"/>
            </a:rPr>
            <a:t>PPPs</a:t>
          </a:r>
          <a:r>
            <a:rPr lang="ur-PK" sz="1400" b="1" i="0" dirty="0">
              <a:latin typeface="Jameel Noori Nastaleeq" panose="02000503000000000004" pitchFamily="2" charset="-78"/>
              <a:cs typeface="Jameel Noori Nastaleeq" panose="02000503000000000004" pitchFamily="2" charset="-78"/>
            </a:rPr>
            <a:t> کے لئے ایسے فریم ورکس جن پر انحصار کیا جا سکے</a:t>
          </a:r>
          <a:endParaRPr lang="en-PK" sz="1400" b="1" dirty="0">
            <a:latin typeface="Jameel Noori Nastaleeq" panose="02000503000000000004" pitchFamily="2" charset="-78"/>
            <a:cs typeface="Jameel Noori Nastaleeq" panose="02000503000000000004" pitchFamily="2" charset="-78"/>
          </a:endParaRPr>
        </a:p>
      </dgm:t>
    </dgm:pt>
    <dgm:pt modelId="{7E947A13-AD9E-4067-A43E-FDB8E698A801}" type="parTrans" cxnId="{64646114-0DAF-4D29-AADF-4A625B2E409A}">
      <dgm:prSet/>
      <dgm:spPr/>
      <dgm:t>
        <a:bodyPr/>
        <a:lstStyle/>
        <a:p>
          <a:pPr rtl="1"/>
          <a:endParaRPr lang="en-PK" sz="1400" b="1">
            <a:latin typeface="Jameel Noori Nastaleeq" panose="02000503000000000004" pitchFamily="2" charset="-78"/>
            <a:cs typeface="Jameel Noori Nastaleeq" panose="02000503000000000004" pitchFamily="2" charset="-78"/>
          </a:endParaRPr>
        </a:p>
      </dgm:t>
    </dgm:pt>
    <dgm:pt modelId="{26C6BCCD-9CD1-4FA5-99F1-8AC33DD8EDF4}" type="sibTrans" cxnId="{64646114-0DAF-4D29-AADF-4A625B2E409A}">
      <dgm:prSet/>
      <dgm:spPr/>
      <dgm:t>
        <a:bodyPr/>
        <a:lstStyle/>
        <a:p>
          <a:endParaRPr lang="en-PK" sz="1400" b="1"/>
        </a:p>
      </dgm:t>
    </dgm:pt>
    <dgm:pt modelId="{B35858A9-6978-4194-BB07-CC44EC60EABE}">
      <dgm:prSet custT="1"/>
      <dgm:spPr/>
      <dgm:t>
        <a:bodyPr/>
        <a:lstStyle/>
        <a:p>
          <a:pPr rtl="1"/>
          <a:r>
            <a:rPr lang="ur-PK" sz="1600" b="1" i="0" dirty="0">
              <a:latin typeface="Jameel Noori Nastaleeq" panose="02000503000000000004" pitchFamily="2" charset="-78"/>
              <a:cs typeface="Jameel Noori Nastaleeq" panose="02000503000000000004" pitchFamily="2" charset="-78"/>
            </a:rPr>
            <a:t>پانی</a:t>
          </a:r>
          <a:endParaRPr lang="en-PK" sz="1600" b="1" dirty="0">
            <a:latin typeface="Jameel Noori Nastaleeq" panose="02000503000000000004" pitchFamily="2" charset="-78"/>
            <a:cs typeface="Jameel Noori Nastaleeq" panose="02000503000000000004" pitchFamily="2" charset="-78"/>
          </a:endParaRPr>
        </a:p>
      </dgm:t>
    </dgm:pt>
    <dgm:pt modelId="{F9B91102-7958-41D9-9D66-C54E4D7FAC3C}" type="parTrans" cxnId="{52A57469-491F-4DED-BFC5-031803ABA5B3}">
      <dgm:prSet/>
      <dgm:spPr/>
      <dgm:t>
        <a:bodyPr/>
        <a:lstStyle/>
        <a:p>
          <a:endParaRPr lang="en-PK" sz="1400" b="1"/>
        </a:p>
      </dgm:t>
    </dgm:pt>
    <dgm:pt modelId="{7B2D1C1E-6BFF-4C8D-8DC4-E849BB127178}" type="sibTrans" cxnId="{52A57469-491F-4DED-BFC5-031803ABA5B3}">
      <dgm:prSet/>
      <dgm:spPr/>
      <dgm:t>
        <a:bodyPr/>
        <a:lstStyle/>
        <a:p>
          <a:endParaRPr lang="en-PK" sz="1400" b="1"/>
        </a:p>
      </dgm:t>
    </dgm:pt>
    <dgm:pt modelId="{ADDF21F1-781B-4CD7-9AB6-EB303A40F5D0}">
      <dgm:prSet custT="1"/>
      <dgm:spPr/>
      <dgm:t>
        <a:bodyPr/>
        <a:lstStyle/>
        <a:p>
          <a:pPr rtl="1"/>
          <a:r>
            <a:rPr lang="ur-PK" sz="1400" b="1" i="0" dirty="0">
              <a:latin typeface="Jameel Noori Nastaleeq" panose="02000503000000000004" pitchFamily="2" charset="-78"/>
              <a:cs typeface="Jameel Noori Nastaleeq" panose="02000503000000000004" pitchFamily="2" charset="-78"/>
            </a:rPr>
            <a:t>صنعتی اور شہری استعمال کے پانی/ ویسٹ پلانٹس کے لئے ایسے فریم ورکس جن پر انحصار کیا جا سکے</a:t>
          </a:r>
          <a:endParaRPr lang="en-PK" sz="1400" b="1" dirty="0">
            <a:latin typeface="Jameel Noori Nastaleeq" panose="02000503000000000004" pitchFamily="2" charset="-78"/>
            <a:cs typeface="Jameel Noori Nastaleeq" panose="02000503000000000004" pitchFamily="2" charset="-78"/>
          </a:endParaRPr>
        </a:p>
      </dgm:t>
    </dgm:pt>
    <dgm:pt modelId="{2AE6AEF1-33A2-4409-94B3-C1ED59210B42}" type="parTrans" cxnId="{FE0DF304-0DF9-42A5-8DC5-EA04369C220B}">
      <dgm:prSet/>
      <dgm:spPr/>
      <dgm:t>
        <a:bodyPr/>
        <a:lstStyle/>
        <a:p>
          <a:pPr rtl="1"/>
          <a:endParaRPr lang="en-PK" sz="1400" b="1">
            <a:latin typeface="Jameel Noori Nastaleeq" panose="02000503000000000004" pitchFamily="2" charset="-78"/>
            <a:cs typeface="Jameel Noori Nastaleeq" panose="02000503000000000004" pitchFamily="2" charset="-78"/>
          </a:endParaRPr>
        </a:p>
      </dgm:t>
    </dgm:pt>
    <dgm:pt modelId="{CFE58C34-4EBF-4B11-804A-E92A4706C4C3}" type="sibTrans" cxnId="{FE0DF304-0DF9-42A5-8DC5-EA04369C220B}">
      <dgm:prSet/>
      <dgm:spPr/>
      <dgm:t>
        <a:bodyPr/>
        <a:lstStyle/>
        <a:p>
          <a:endParaRPr lang="en-PK" sz="1400" b="1"/>
        </a:p>
      </dgm:t>
    </dgm:pt>
    <dgm:pt modelId="{809EFEA5-69D3-484D-BB56-7D04EEBC5416}">
      <dgm:prSet custT="1"/>
      <dgm:spPr/>
      <dgm:t>
        <a:bodyPr/>
        <a:lstStyle/>
        <a:p>
          <a:pPr rtl="1"/>
          <a:r>
            <a:rPr lang="ur-PK" sz="1400" b="1" i="0" dirty="0">
              <a:latin typeface="Jameel Noori Nastaleeq" panose="02000503000000000004" pitchFamily="2" charset="-78"/>
              <a:cs typeface="Jameel Noori Nastaleeq" panose="02000503000000000004" pitchFamily="2" charset="-78"/>
            </a:rPr>
            <a:t>میونسپل اتھارٹیز کی آپریشنل کارکردگی اور قرض کے لئے اہل حیثیت میں بہتری</a:t>
          </a:r>
          <a:endParaRPr lang="en-PK" sz="1400" b="1" dirty="0">
            <a:latin typeface="Jameel Noori Nastaleeq" panose="02000503000000000004" pitchFamily="2" charset="-78"/>
            <a:cs typeface="Jameel Noori Nastaleeq" panose="02000503000000000004" pitchFamily="2" charset="-78"/>
          </a:endParaRPr>
        </a:p>
      </dgm:t>
    </dgm:pt>
    <dgm:pt modelId="{2941F101-832C-4CA5-B348-D0A5ADF10E1E}" type="parTrans" cxnId="{DF2399C2-6E48-4055-8988-1A972704AD84}">
      <dgm:prSet/>
      <dgm:spPr/>
      <dgm:t>
        <a:bodyPr/>
        <a:lstStyle/>
        <a:p>
          <a:pPr rtl="1"/>
          <a:endParaRPr lang="en-PK" sz="1400" b="1">
            <a:latin typeface="Jameel Noori Nastaleeq" panose="02000503000000000004" pitchFamily="2" charset="-78"/>
            <a:cs typeface="Jameel Noori Nastaleeq" panose="02000503000000000004" pitchFamily="2" charset="-78"/>
          </a:endParaRPr>
        </a:p>
      </dgm:t>
    </dgm:pt>
    <dgm:pt modelId="{F267CCD8-B4A6-4A5C-8BAB-C45228719494}" type="sibTrans" cxnId="{DF2399C2-6E48-4055-8988-1A972704AD84}">
      <dgm:prSet/>
      <dgm:spPr/>
      <dgm:t>
        <a:bodyPr/>
        <a:lstStyle/>
        <a:p>
          <a:endParaRPr lang="en-PK" sz="1400" b="1"/>
        </a:p>
      </dgm:t>
    </dgm:pt>
    <dgm:pt modelId="{D95CB759-41D5-4D50-ABA7-0729B6F26E8C}">
      <dgm:prSet custT="1"/>
      <dgm:spPr/>
      <dgm:t>
        <a:bodyPr/>
        <a:lstStyle/>
        <a:p>
          <a:pPr rtl="1"/>
          <a:r>
            <a:rPr lang="ur-PK" sz="1600" b="1" i="0" dirty="0">
              <a:latin typeface="Jameel Noori Nastaleeq" panose="02000503000000000004" pitchFamily="2" charset="-78"/>
              <a:cs typeface="Jameel Noori Nastaleeq" panose="02000503000000000004" pitchFamily="2" charset="-78"/>
            </a:rPr>
            <a:t>ڈیجیٹل شعبے میں بنیادی ڈھانچے کی سہولیات</a:t>
          </a:r>
          <a:endParaRPr lang="en-PK" sz="1600" b="1" dirty="0">
            <a:latin typeface="Jameel Noori Nastaleeq" panose="02000503000000000004" pitchFamily="2" charset="-78"/>
            <a:cs typeface="Jameel Noori Nastaleeq" panose="02000503000000000004" pitchFamily="2" charset="-78"/>
          </a:endParaRPr>
        </a:p>
      </dgm:t>
    </dgm:pt>
    <dgm:pt modelId="{71868572-1FD2-44D4-8CC9-A024AC67E4F7}" type="parTrans" cxnId="{CDE32476-E4A4-4C3E-95F2-B4618FC4EC67}">
      <dgm:prSet/>
      <dgm:spPr/>
      <dgm:t>
        <a:bodyPr/>
        <a:lstStyle/>
        <a:p>
          <a:endParaRPr lang="en-PK" sz="1400" b="1"/>
        </a:p>
      </dgm:t>
    </dgm:pt>
    <dgm:pt modelId="{4BA0B462-6A85-4FDC-9C43-23BD5937F7C2}" type="sibTrans" cxnId="{CDE32476-E4A4-4C3E-95F2-B4618FC4EC67}">
      <dgm:prSet/>
      <dgm:spPr/>
      <dgm:t>
        <a:bodyPr/>
        <a:lstStyle/>
        <a:p>
          <a:endParaRPr lang="en-PK" sz="1400" b="1"/>
        </a:p>
      </dgm:t>
    </dgm:pt>
    <dgm:pt modelId="{173D0320-0336-45BC-94F3-F364C51B50AA}">
      <dgm:prSet custT="1"/>
      <dgm:spPr/>
      <dgm:t>
        <a:bodyPr/>
        <a:lstStyle/>
        <a:p>
          <a:pPr rtl="1"/>
          <a:r>
            <a:rPr lang="ur-PK" sz="1400" b="1" i="0" dirty="0">
              <a:latin typeface="Jameel Noori Nastaleeq" panose="02000503000000000004" pitchFamily="2" charset="-78"/>
              <a:cs typeface="Jameel Noori Nastaleeq" panose="02000503000000000004" pitchFamily="2" charset="-78"/>
            </a:rPr>
            <a:t>ڈیٹا کے تحفظ پر ریگولیٹری سرگرمیوں کی راہ ہموار کرنا</a:t>
          </a:r>
          <a:endParaRPr lang="en-PK" sz="1400" b="1" dirty="0">
            <a:latin typeface="Jameel Noori Nastaleeq" panose="02000503000000000004" pitchFamily="2" charset="-78"/>
            <a:cs typeface="Jameel Noori Nastaleeq" panose="02000503000000000004" pitchFamily="2" charset="-78"/>
          </a:endParaRPr>
        </a:p>
      </dgm:t>
    </dgm:pt>
    <dgm:pt modelId="{D9BBB96E-BC84-4105-AD8D-4F0A0E300CA8}" type="parTrans" cxnId="{33357F7C-1180-4C15-B9EA-C7FE07352725}">
      <dgm:prSet/>
      <dgm:spPr/>
      <dgm:t>
        <a:bodyPr/>
        <a:lstStyle/>
        <a:p>
          <a:pPr rtl="1"/>
          <a:endParaRPr lang="en-PK" sz="1400" b="1">
            <a:latin typeface="Jameel Noori Nastaleeq" panose="02000503000000000004" pitchFamily="2" charset="-78"/>
            <a:cs typeface="Jameel Noori Nastaleeq" panose="02000503000000000004" pitchFamily="2" charset="-78"/>
          </a:endParaRPr>
        </a:p>
      </dgm:t>
    </dgm:pt>
    <dgm:pt modelId="{467CF1DA-5243-4C77-8003-6F82662B98F4}" type="sibTrans" cxnId="{33357F7C-1180-4C15-B9EA-C7FE07352725}">
      <dgm:prSet/>
      <dgm:spPr/>
      <dgm:t>
        <a:bodyPr/>
        <a:lstStyle/>
        <a:p>
          <a:endParaRPr lang="en-PK" sz="1400" b="1"/>
        </a:p>
      </dgm:t>
    </dgm:pt>
    <dgm:pt modelId="{6CB97EB4-EF3F-452B-B13A-A9E9AFA968B2}">
      <dgm:prSet custT="1"/>
      <dgm:spPr/>
      <dgm:t>
        <a:bodyPr/>
        <a:lstStyle/>
        <a:p>
          <a:pPr rtl="1"/>
          <a:r>
            <a:rPr lang="ur-PK" sz="1400" b="1" i="0" dirty="0">
              <a:latin typeface="Jameel Noori Nastaleeq" panose="02000503000000000004" pitchFamily="2" charset="-78"/>
              <a:cs typeface="Jameel Noori Nastaleeq" panose="02000503000000000004" pitchFamily="2" charset="-78"/>
            </a:rPr>
            <a:t>براڈبینڈ اور بنیادی ڈھانچے کی سہولیات کا دائرہ وسیع کرنا</a:t>
          </a:r>
          <a:endParaRPr lang="en-PK" sz="1400" b="1" dirty="0">
            <a:latin typeface="Jameel Noori Nastaleeq" panose="02000503000000000004" pitchFamily="2" charset="-78"/>
            <a:cs typeface="Jameel Noori Nastaleeq" panose="02000503000000000004" pitchFamily="2" charset="-78"/>
          </a:endParaRPr>
        </a:p>
      </dgm:t>
    </dgm:pt>
    <dgm:pt modelId="{E99C8C31-26C7-490A-ADF1-0F5D6E6AB568}" type="parTrans" cxnId="{FCD79C01-E737-4E0B-B239-D37356362A64}">
      <dgm:prSet/>
      <dgm:spPr/>
      <dgm:t>
        <a:bodyPr/>
        <a:lstStyle/>
        <a:p>
          <a:pPr rtl="1"/>
          <a:endParaRPr lang="en-PK" sz="1400" b="1">
            <a:latin typeface="Jameel Noori Nastaleeq" panose="02000503000000000004" pitchFamily="2" charset="-78"/>
            <a:cs typeface="Jameel Noori Nastaleeq" panose="02000503000000000004" pitchFamily="2" charset="-78"/>
          </a:endParaRPr>
        </a:p>
      </dgm:t>
    </dgm:pt>
    <dgm:pt modelId="{2DC61F2B-12DA-4878-924C-9C59120E371F}" type="sibTrans" cxnId="{FCD79C01-E737-4E0B-B239-D37356362A64}">
      <dgm:prSet/>
      <dgm:spPr/>
      <dgm:t>
        <a:bodyPr/>
        <a:lstStyle/>
        <a:p>
          <a:endParaRPr lang="en-PK" sz="1400" b="1"/>
        </a:p>
      </dgm:t>
    </dgm:pt>
    <dgm:pt modelId="{13572D4B-2222-4404-9D6F-A2864B4EBDC0}">
      <dgm:prSet custT="1"/>
      <dgm:spPr/>
      <dgm:t>
        <a:bodyPr/>
        <a:lstStyle/>
        <a:p>
          <a:pPr rtl="1"/>
          <a:r>
            <a:rPr lang="ur-PK" sz="1600" b="1" i="0" dirty="0">
              <a:latin typeface="Jameel Noori Nastaleeq" panose="02000503000000000004" pitchFamily="2" charset="-78"/>
              <a:cs typeface="Jameel Noori Nastaleeq" panose="02000503000000000004" pitchFamily="2" charset="-78"/>
            </a:rPr>
            <a:t>زراعت</a:t>
          </a:r>
          <a:endParaRPr lang="en-PK" sz="1600" b="1" dirty="0">
            <a:latin typeface="Jameel Noori Nastaleeq" panose="02000503000000000004" pitchFamily="2" charset="-78"/>
            <a:cs typeface="Jameel Noori Nastaleeq" panose="02000503000000000004" pitchFamily="2" charset="-78"/>
          </a:endParaRPr>
        </a:p>
      </dgm:t>
    </dgm:pt>
    <dgm:pt modelId="{86C120D8-E5D0-49A0-B4C2-4BFADF1EC75B}" type="parTrans" cxnId="{14AA5018-252A-4A00-B211-7943BD0DC354}">
      <dgm:prSet/>
      <dgm:spPr/>
      <dgm:t>
        <a:bodyPr/>
        <a:lstStyle/>
        <a:p>
          <a:endParaRPr lang="en-PK" sz="1400" b="1"/>
        </a:p>
      </dgm:t>
    </dgm:pt>
    <dgm:pt modelId="{2FE5BF5F-C384-48AE-AED5-CDA079326D24}" type="sibTrans" cxnId="{14AA5018-252A-4A00-B211-7943BD0DC354}">
      <dgm:prSet/>
      <dgm:spPr/>
      <dgm:t>
        <a:bodyPr/>
        <a:lstStyle/>
        <a:p>
          <a:endParaRPr lang="en-PK" sz="1400" b="1"/>
        </a:p>
      </dgm:t>
    </dgm:pt>
    <dgm:pt modelId="{C87DA4A2-67D1-4D8B-994C-41485D8B96CB}">
      <dgm:prSet custT="1"/>
      <dgm:spPr/>
      <dgm:t>
        <a:bodyPr/>
        <a:lstStyle/>
        <a:p>
          <a:pPr rtl="1"/>
          <a:r>
            <a:rPr lang="ur-PK" sz="1400" b="1" i="0" dirty="0">
              <a:latin typeface="Jameel Noori Nastaleeq" panose="02000503000000000004" pitchFamily="2" charset="-78"/>
              <a:cs typeface="Jameel Noori Nastaleeq" panose="02000503000000000004" pitchFamily="2" charset="-78"/>
            </a:rPr>
            <a:t>مسابقتی رجحان میں مدد دینے کے لئے ذیلی شعبوں میں پالیسی/ ریگولیٹری سرگرمیاں</a:t>
          </a:r>
          <a:endParaRPr lang="en-PK" sz="1400" b="1" dirty="0">
            <a:latin typeface="Jameel Noori Nastaleeq" panose="02000503000000000004" pitchFamily="2" charset="-78"/>
            <a:cs typeface="Jameel Noori Nastaleeq" panose="02000503000000000004" pitchFamily="2" charset="-78"/>
          </a:endParaRPr>
        </a:p>
      </dgm:t>
    </dgm:pt>
    <dgm:pt modelId="{28DD855F-D81F-4B0C-A31A-E46DF1941A47}" type="parTrans" cxnId="{036696E4-3EC8-4CFF-8E96-699354F1D5A9}">
      <dgm:prSet/>
      <dgm:spPr/>
      <dgm:t>
        <a:bodyPr/>
        <a:lstStyle/>
        <a:p>
          <a:pPr rtl="1"/>
          <a:endParaRPr lang="en-PK" sz="1400" b="1">
            <a:latin typeface="Jameel Noori Nastaleeq" panose="02000503000000000004" pitchFamily="2" charset="-78"/>
            <a:cs typeface="Jameel Noori Nastaleeq" panose="02000503000000000004" pitchFamily="2" charset="-78"/>
          </a:endParaRPr>
        </a:p>
      </dgm:t>
    </dgm:pt>
    <dgm:pt modelId="{A2A18D83-5A3B-4357-826A-224584C4DA24}" type="sibTrans" cxnId="{036696E4-3EC8-4CFF-8E96-699354F1D5A9}">
      <dgm:prSet/>
      <dgm:spPr/>
      <dgm:t>
        <a:bodyPr/>
        <a:lstStyle/>
        <a:p>
          <a:endParaRPr lang="en-PK" sz="1400" b="1"/>
        </a:p>
      </dgm:t>
    </dgm:pt>
    <dgm:pt modelId="{2EFDCD0D-82BC-45EF-9098-01E33B24E021}">
      <dgm:prSet custT="1"/>
      <dgm:spPr/>
      <dgm:t>
        <a:bodyPr/>
        <a:lstStyle/>
        <a:p>
          <a:pPr rtl="1"/>
          <a:r>
            <a:rPr lang="ur-PK" sz="1400" b="1" i="0" dirty="0">
              <a:latin typeface="Jameel Noori Nastaleeq" panose="02000503000000000004" pitchFamily="2" charset="-78"/>
              <a:cs typeface="Jameel Noori Nastaleeq" panose="02000503000000000004" pitchFamily="2" charset="-78"/>
            </a:rPr>
            <a:t>ایگری پروسیسرز/ برآمدی شعبے کے  لئے کام کرنے والے زرعی کرداروں کی معاونت</a:t>
          </a:r>
          <a:endParaRPr lang="en-PK" sz="1400" b="1" dirty="0">
            <a:latin typeface="Jameel Noori Nastaleeq" panose="02000503000000000004" pitchFamily="2" charset="-78"/>
            <a:cs typeface="Jameel Noori Nastaleeq" panose="02000503000000000004" pitchFamily="2" charset="-78"/>
          </a:endParaRPr>
        </a:p>
      </dgm:t>
    </dgm:pt>
    <dgm:pt modelId="{CAB03C76-C9BF-4911-A22A-F08B1A80A001}" type="parTrans" cxnId="{B4A3F444-FFC7-4EC3-BDFB-C936C5B1A925}">
      <dgm:prSet/>
      <dgm:spPr/>
      <dgm:t>
        <a:bodyPr/>
        <a:lstStyle/>
        <a:p>
          <a:pPr rtl="1"/>
          <a:endParaRPr lang="en-PK" sz="1400" b="1">
            <a:latin typeface="Jameel Noori Nastaleeq" panose="02000503000000000004" pitchFamily="2" charset="-78"/>
            <a:cs typeface="Jameel Noori Nastaleeq" panose="02000503000000000004" pitchFamily="2" charset="-78"/>
          </a:endParaRPr>
        </a:p>
      </dgm:t>
    </dgm:pt>
    <dgm:pt modelId="{44FFA128-06DF-480D-B067-7937A2C61CDB}" type="sibTrans" cxnId="{B4A3F444-FFC7-4EC3-BDFB-C936C5B1A925}">
      <dgm:prSet/>
      <dgm:spPr/>
      <dgm:t>
        <a:bodyPr/>
        <a:lstStyle/>
        <a:p>
          <a:endParaRPr lang="en-PK" sz="1400" b="1"/>
        </a:p>
      </dgm:t>
    </dgm:pt>
    <dgm:pt modelId="{350A0B51-0BE4-42BA-B18B-08B5C1AAA704}">
      <dgm:prSet custT="1"/>
      <dgm:spPr/>
      <dgm:t>
        <a:bodyPr/>
        <a:lstStyle/>
        <a:p>
          <a:pPr rtl="1"/>
          <a:r>
            <a:rPr lang="ur-PK" sz="1600" b="1" i="0" dirty="0">
              <a:latin typeface="Jameel Noori Nastaleeq" panose="02000503000000000004" pitchFamily="2" charset="-78"/>
              <a:cs typeface="Jameel Noori Nastaleeq" panose="02000503000000000004" pitchFamily="2" charset="-78"/>
            </a:rPr>
            <a:t>مالی شمولیت</a:t>
          </a:r>
          <a:endParaRPr lang="en-PK" sz="1600" b="1" dirty="0">
            <a:latin typeface="Jameel Noori Nastaleeq" panose="02000503000000000004" pitchFamily="2" charset="-78"/>
            <a:cs typeface="Jameel Noori Nastaleeq" panose="02000503000000000004" pitchFamily="2" charset="-78"/>
          </a:endParaRPr>
        </a:p>
      </dgm:t>
    </dgm:pt>
    <dgm:pt modelId="{C234D708-2412-4E64-84F6-F5835494F1B8}" type="parTrans" cxnId="{1B1697C9-0D43-4B8B-B04F-04663EBDCA32}">
      <dgm:prSet/>
      <dgm:spPr/>
      <dgm:t>
        <a:bodyPr/>
        <a:lstStyle/>
        <a:p>
          <a:endParaRPr lang="en-PK" sz="1400" b="1"/>
        </a:p>
      </dgm:t>
    </dgm:pt>
    <dgm:pt modelId="{12AA8E0E-AD49-4FBC-B8BF-3B96B7149F02}" type="sibTrans" cxnId="{1B1697C9-0D43-4B8B-B04F-04663EBDCA32}">
      <dgm:prSet/>
      <dgm:spPr/>
      <dgm:t>
        <a:bodyPr/>
        <a:lstStyle/>
        <a:p>
          <a:endParaRPr lang="en-PK" sz="1400" b="1"/>
        </a:p>
      </dgm:t>
    </dgm:pt>
    <dgm:pt modelId="{CC6EEF6C-CA25-45EE-838A-21089D7FBA24}">
      <dgm:prSet custT="1"/>
      <dgm:spPr/>
      <dgm:t>
        <a:bodyPr/>
        <a:lstStyle/>
        <a:p>
          <a:pPr rtl="1"/>
          <a:r>
            <a:rPr lang="ur-PK" sz="1400" b="1" i="0" dirty="0">
              <a:latin typeface="Jameel Noori Nastaleeq" panose="02000503000000000004" pitchFamily="2" charset="-78"/>
              <a:cs typeface="Jameel Noori Nastaleeq" panose="02000503000000000004" pitchFamily="2" charset="-78"/>
            </a:rPr>
            <a:t>رِسک کے خاتمہ/ کریڈٹ میں بہتری کی سرگرمیوں کی راہ ہموار کرنا</a:t>
          </a:r>
          <a:endParaRPr lang="en-PK" sz="1400" b="1" dirty="0">
            <a:latin typeface="Jameel Noori Nastaleeq" panose="02000503000000000004" pitchFamily="2" charset="-78"/>
            <a:cs typeface="Jameel Noori Nastaleeq" panose="02000503000000000004" pitchFamily="2" charset="-78"/>
          </a:endParaRPr>
        </a:p>
      </dgm:t>
    </dgm:pt>
    <dgm:pt modelId="{5D8D2F10-A3CF-4BD9-B670-7D0A7A4775AF}" type="parTrans" cxnId="{E15175C1-B234-4C4F-8986-99E831040F50}">
      <dgm:prSet/>
      <dgm:spPr/>
      <dgm:t>
        <a:bodyPr/>
        <a:lstStyle/>
        <a:p>
          <a:pPr rtl="1"/>
          <a:endParaRPr lang="en-PK" sz="1400" b="1">
            <a:latin typeface="Jameel Noori Nastaleeq" panose="02000503000000000004" pitchFamily="2" charset="-78"/>
            <a:cs typeface="Jameel Noori Nastaleeq" panose="02000503000000000004" pitchFamily="2" charset="-78"/>
          </a:endParaRPr>
        </a:p>
      </dgm:t>
    </dgm:pt>
    <dgm:pt modelId="{D675A880-800A-49D2-BC64-5350CF864E28}" type="sibTrans" cxnId="{E15175C1-B234-4C4F-8986-99E831040F50}">
      <dgm:prSet/>
      <dgm:spPr/>
      <dgm:t>
        <a:bodyPr/>
        <a:lstStyle/>
        <a:p>
          <a:endParaRPr lang="en-PK" sz="1400" b="1"/>
        </a:p>
      </dgm:t>
    </dgm:pt>
    <dgm:pt modelId="{CDC7C0D2-A781-4EAE-814A-15D35664C5BB}">
      <dgm:prSet custT="1"/>
      <dgm:spPr/>
      <dgm:t>
        <a:bodyPr/>
        <a:lstStyle/>
        <a:p>
          <a:pPr rtl="1"/>
          <a:r>
            <a:rPr lang="ur-PK" sz="1400" b="1" i="0" dirty="0">
              <a:latin typeface="Jameel Noori Nastaleeq" panose="02000503000000000004" pitchFamily="2" charset="-78"/>
              <a:cs typeface="Jameel Noori Nastaleeq" panose="02000503000000000004" pitchFamily="2" charset="-78"/>
            </a:rPr>
            <a:t>سرمائے کی منڈی کی مصنوعات کا آغاز</a:t>
          </a:r>
          <a:endParaRPr lang="en-PK" sz="1400" b="1" dirty="0">
            <a:latin typeface="Jameel Noori Nastaleeq" panose="02000503000000000004" pitchFamily="2" charset="-78"/>
            <a:cs typeface="Jameel Noori Nastaleeq" panose="02000503000000000004" pitchFamily="2" charset="-78"/>
          </a:endParaRPr>
        </a:p>
      </dgm:t>
    </dgm:pt>
    <dgm:pt modelId="{A02F4AE5-8037-4F05-A1B8-699A30EC2A05}" type="parTrans" cxnId="{75E4F3B1-7695-443C-B4A3-4997B897D16A}">
      <dgm:prSet/>
      <dgm:spPr/>
      <dgm:t>
        <a:bodyPr/>
        <a:lstStyle/>
        <a:p>
          <a:pPr rtl="1"/>
          <a:endParaRPr lang="en-PK" sz="1400" b="1">
            <a:latin typeface="Jameel Noori Nastaleeq" panose="02000503000000000004" pitchFamily="2" charset="-78"/>
            <a:cs typeface="Jameel Noori Nastaleeq" panose="02000503000000000004" pitchFamily="2" charset="-78"/>
          </a:endParaRPr>
        </a:p>
      </dgm:t>
    </dgm:pt>
    <dgm:pt modelId="{C04DF56D-5C4F-417C-9907-554082E7F41A}" type="sibTrans" cxnId="{75E4F3B1-7695-443C-B4A3-4997B897D16A}">
      <dgm:prSet/>
      <dgm:spPr/>
      <dgm:t>
        <a:bodyPr/>
        <a:lstStyle/>
        <a:p>
          <a:endParaRPr lang="en-PK" sz="1400" b="1"/>
        </a:p>
      </dgm:t>
    </dgm:pt>
    <dgm:pt modelId="{751D8668-A7AA-4B88-86F5-C642E4BCE328}" type="pres">
      <dgm:prSet presAssocID="{64B27761-A5B4-4CAB-976D-49367B20834C}" presName="diagram" presStyleCnt="0">
        <dgm:presLayoutVars>
          <dgm:chPref val="1"/>
          <dgm:dir val="rev"/>
          <dgm:animOne val="branch"/>
          <dgm:animLvl val="lvl"/>
          <dgm:resizeHandles/>
        </dgm:presLayoutVars>
      </dgm:prSet>
      <dgm:spPr/>
    </dgm:pt>
    <dgm:pt modelId="{289DD734-06C3-4E6F-A0D1-AD6B9B458A76}" type="pres">
      <dgm:prSet presAssocID="{F1A697E0-559C-49AE-9365-0EC29A01B3AF}" presName="root" presStyleCnt="0"/>
      <dgm:spPr/>
    </dgm:pt>
    <dgm:pt modelId="{9F36012A-357E-4FCC-901D-AA9787C58683}" type="pres">
      <dgm:prSet presAssocID="{F1A697E0-559C-49AE-9365-0EC29A01B3AF}" presName="rootComposite" presStyleCnt="0"/>
      <dgm:spPr/>
    </dgm:pt>
    <dgm:pt modelId="{7ECA9642-5943-4CDC-8C53-A89C70810E93}" type="pres">
      <dgm:prSet presAssocID="{F1A697E0-559C-49AE-9365-0EC29A01B3AF}" presName="rootText" presStyleLbl="node1" presStyleIdx="0" presStyleCnt="5"/>
      <dgm:spPr/>
    </dgm:pt>
    <dgm:pt modelId="{D274EC02-C5F5-4316-8858-8B0D62F493C2}" type="pres">
      <dgm:prSet presAssocID="{F1A697E0-559C-49AE-9365-0EC29A01B3AF}" presName="rootConnector" presStyleLbl="node1" presStyleIdx="0" presStyleCnt="5"/>
      <dgm:spPr/>
    </dgm:pt>
    <dgm:pt modelId="{BA6A1998-38E5-4BA8-AB93-379C59B7106D}" type="pres">
      <dgm:prSet presAssocID="{F1A697E0-559C-49AE-9365-0EC29A01B3AF}" presName="childShape" presStyleCnt="0"/>
      <dgm:spPr/>
    </dgm:pt>
    <dgm:pt modelId="{878884EE-0F4E-4E44-B47B-7A7867E87A67}" type="pres">
      <dgm:prSet presAssocID="{7E947A13-AD9E-4067-A43E-FDB8E698A801}" presName="Name13" presStyleLbl="parChTrans1D2" presStyleIdx="0" presStyleCnt="9"/>
      <dgm:spPr/>
    </dgm:pt>
    <dgm:pt modelId="{6A26666B-7ECF-4E6A-A300-8C49B462616A}" type="pres">
      <dgm:prSet presAssocID="{0D68810E-3E00-4487-B9E5-32B2CC807A06}" presName="childText" presStyleLbl="bgAcc1" presStyleIdx="0" presStyleCnt="9" custScaleY="138066">
        <dgm:presLayoutVars>
          <dgm:bulletEnabled val="1"/>
        </dgm:presLayoutVars>
      </dgm:prSet>
      <dgm:spPr/>
    </dgm:pt>
    <dgm:pt modelId="{4F119AB0-B1CA-4A40-9096-FBBB96A016FE}" type="pres">
      <dgm:prSet presAssocID="{B35858A9-6978-4194-BB07-CC44EC60EABE}" presName="root" presStyleCnt="0"/>
      <dgm:spPr/>
    </dgm:pt>
    <dgm:pt modelId="{8A0F07E7-47E9-4724-B478-E10DFB650245}" type="pres">
      <dgm:prSet presAssocID="{B35858A9-6978-4194-BB07-CC44EC60EABE}" presName="rootComposite" presStyleCnt="0"/>
      <dgm:spPr/>
    </dgm:pt>
    <dgm:pt modelId="{5706B77C-30B2-4963-B834-8AE65267A155}" type="pres">
      <dgm:prSet presAssocID="{B35858A9-6978-4194-BB07-CC44EC60EABE}" presName="rootText" presStyleLbl="node1" presStyleIdx="1" presStyleCnt="5"/>
      <dgm:spPr/>
    </dgm:pt>
    <dgm:pt modelId="{65FAE629-6DC6-4918-9E3E-6A197A7A1945}" type="pres">
      <dgm:prSet presAssocID="{B35858A9-6978-4194-BB07-CC44EC60EABE}" presName="rootConnector" presStyleLbl="node1" presStyleIdx="1" presStyleCnt="5"/>
      <dgm:spPr/>
    </dgm:pt>
    <dgm:pt modelId="{D4B75715-DA49-44AA-8A98-A930C7A53839}" type="pres">
      <dgm:prSet presAssocID="{B35858A9-6978-4194-BB07-CC44EC60EABE}" presName="childShape" presStyleCnt="0"/>
      <dgm:spPr/>
    </dgm:pt>
    <dgm:pt modelId="{4843076C-0BE3-4F5E-BBDD-904B937E72E0}" type="pres">
      <dgm:prSet presAssocID="{2AE6AEF1-33A2-4409-94B3-C1ED59210B42}" presName="Name13" presStyleLbl="parChTrans1D2" presStyleIdx="1" presStyleCnt="9"/>
      <dgm:spPr/>
    </dgm:pt>
    <dgm:pt modelId="{D081A646-79E3-4C06-845F-8CD7414DF18E}" type="pres">
      <dgm:prSet presAssocID="{ADDF21F1-781B-4CD7-9AB6-EB303A40F5D0}" presName="childText" presStyleLbl="bgAcc1" presStyleIdx="1" presStyleCnt="9" custScaleY="139507">
        <dgm:presLayoutVars>
          <dgm:bulletEnabled val="1"/>
        </dgm:presLayoutVars>
      </dgm:prSet>
      <dgm:spPr/>
    </dgm:pt>
    <dgm:pt modelId="{ECDA3B03-4EFD-433B-802A-6D3BAAF2C782}" type="pres">
      <dgm:prSet presAssocID="{2941F101-832C-4CA5-B348-D0A5ADF10E1E}" presName="Name13" presStyleLbl="parChTrans1D2" presStyleIdx="2" presStyleCnt="9"/>
      <dgm:spPr/>
    </dgm:pt>
    <dgm:pt modelId="{027A81D7-CCD2-4893-9AE7-C0712430DFD5}" type="pres">
      <dgm:prSet presAssocID="{809EFEA5-69D3-484D-BB56-7D04EEBC5416}" presName="childText" presStyleLbl="bgAcc1" presStyleIdx="2" presStyleCnt="9" custScaleY="146626">
        <dgm:presLayoutVars>
          <dgm:bulletEnabled val="1"/>
        </dgm:presLayoutVars>
      </dgm:prSet>
      <dgm:spPr/>
    </dgm:pt>
    <dgm:pt modelId="{0791F754-2684-4B31-8CD6-C6A6A8F023F3}" type="pres">
      <dgm:prSet presAssocID="{D95CB759-41D5-4D50-ABA7-0729B6F26E8C}" presName="root" presStyleCnt="0"/>
      <dgm:spPr/>
    </dgm:pt>
    <dgm:pt modelId="{74E97563-8C42-45F1-A6B2-DE00B68C8181}" type="pres">
      <dgm:prSet presAssocID="{D95CB759-41D5-4D50-ABA7-0729B6F26E8C}" presName="rootComposite" presStyleCnt="0"/>
      <dgm:spPr/>
    </dgm:pt>
    <dgm:pt modelId="{3DF36D74-A727-48AB-AEDB-A9867FBA990F}" type="pres">
      <dgm:prSet presAssocID="{D95CB759-41D5-4D50-ABA7-0729B6F26E8C}" presName="rootText" presStyleLbl="node1" presStyleIdx="2" presStyleCnt="5"/>
      <dgm:spPr/>
    </dgm:pt>
    <dgm:pt modelId="{52150B35-7323-4F4A-9597-BEF378D64F41}" type="pres">
      <dgm:prSet presAssocID="{D95CB759-41D5-4D50-ABA7-0729B6F26E8C}" presName="rootConnector" presStyleLbl="node1" presStyleIdx="2" presStyleCnt="5"/>
      <dgm:spPr/>
    </dgm:pt>
    <dgm:pt modelId="{BE51EDD9-071A-42F7-B0FE-BAEC69AE899D}" type="pres">
      <dgm:prSet presAssocID="{D95CB759-41D5-4D50-ABA7-0729B6F26E8C}" presName="childShape" presStyleCnt="0"/>
      <dgm:spPr/>
    </dgm:pt>
    <dgm:pt modelId="{B55186FB-6700-43E9-AAF4-C59AB0B7A8D4}" type="pres">
      <dgm:prSet presAssocID="{D9BBB96E-BC84-4105-AD8D-4F0A0E300CA8}" presName="Name13" presStyleLbl="parChTrans1D2" presStyleIdx="3" presStyleCnt="9"/>
      <dgm:spPr/>
    </dgm:pt>
    <dgm:pt modelId="{C5F5A227-8DBC-4B74-926C-285567C82BAB}" type="pres">
      <dgm:prSet presAssocID="{173D0320-0336-45BC-94F3-F364C51B50AA}" presName="childText" presStyleLbl="bgAcc1" presStyleIdx="3" presStyleCnt="9">
        <dgm:presLayoutVars>
          <dgm:bulletEnabled val="1"/>
        </dgm:presLayoutVars>
      </dgm:prSet>
      <dgm:spPr/>
    </dgm:pt>
    <dgm:pt modelId="{55E54469-30BE-4D28-B9EA-93F7C6F9CE74}" type="pres">
      <dgm:prSet presAssocID="{E99C8C31-26C7-490A-ADF1-0F5D6E6AB568}" presName="Name13" presStyleLbl="parChTrans1D2" presStyleIdx="4" presStyleCnt="9"/>
      <dgm:spPr/>
    </dgm:pt>
    <dgm:pt modelId="{CE7069B0-EF0B-461F-80B8-BF3A044DBF3F}" type="pres">
      <dgm:prSet presAssocID="{6CB97EB4-EF3F-452B-B13A-A9E9AFA968B2}" presName="childText" presStyleLbl="bgAcc1" presStyleIdx="4" presStyleCnt="9">
        <dgm:presLayoutVars>
          <dgm:bulletEnabled val="1"/>
        </dgm:presLayoutVars>
      </dgm:prSet>
      <dgm:spPr/>
    </dgm:pt>
    <dgm:pt modelId="{6ECF9C36-C533-4D78-8746-B3228CBA68E0}" type="pres">
      <dgm:prSet presAssocID="{13572D4B-2222-4404-9D6F-A2864B4EBDC0}" presName="root" presStyleCnt="0"/>
      <dgm:spPr/>
    </dgm:pt>
    <dgm:pt modelId="{21BD9DB0-7CD9-45FA-B14D-E1288FB523DB}" type="pres">
      <dgm:prSet presAssocID="{13572D4B-2222-4404-9D6F-A2864B4EBDC0}" presName="rootComposite" presStyleCnt="0"/>
      <dgm:spPr/>
    </dgm:pt>
    <dgm:pt modelId="{D03CB772-E1BE-45C1-9CA9-5407104AADEB}" type="pres">
      <dgm:prSet presAssocID="{13572D4B-2222-4404-9D6F-A2864B4EBDC0}" presName="rootText" presStyleLbl="node1" presStyleIdx="3" presStyleCnt="5"/>
      <dgm:spPr/>
    </dgm:pt>
    <dgm:pt modelId="{7E7EB4B1-1979-406A-9489-6A7EBE25348B}" type="pres">
      <dgm:prSet presAssocID="{13572D4B-2222-4404-9D6F-A2864B4EBDC0}" presName="rootConnector" presStyleLbl="node1" presStyleIdx="3" presStyleCnt="5"/>
      <dgm:spPr/>
    </dgm:pt>
    <dgm:pt modelId="{6C8CE504-0D36-47FA-ACE9-865BE44A9136}" type="pres">
      <dgm:prSet presAssocID="{13572D4B-2222-4404-9D6F-A2864B4EBDC0}" presName="childShape" presStyleCnt="0"/>
      <dgm:spPr/>
    </dgm:pt>
    <dgm:pt modelId="{B96A84C4-0B64-4F8A-83E7-9D2CEC7515AA}" type="pres">
      <dgm:prSet presAssocID="{28DD855F-D81F-4B0C-A31A-E46DF1941A47}" presName="Name13" presStyleLbl="parChTrans1D2" presStyleIdx="5" presStyleCnt="9"/>
      <dgm:spPr/>
    </dgm:pt>
    <dgm:pt modelId="{F496FE9F-7FF0-498B-9B1A-15118EB7EB8E}" type="pres">
      <dgm:prSet presAssocID="{C87DA4A2-67D1-4D8B-994C-41485D8B96CB}" presName="childText" presStyleLbl="bgAcc1" presStyleIdx="5" presStyleCnt="9">
        <dgm:presLayoutVars>
          <dgm:bulletEnabled val="1"/>
        </dgm:presLayoutVars>
      </dgm:prSet>
      <dgm:spPr/>
    </dgm:pt>
    <dgm:pt modelId="{E5E942E9-D0D3-499D-BE27-40B15D1FB96E}" type="pres">
      <dgm:prSet presAssocID="{CAB03C76-C9BF-4911-A22A-F08B1A80A001}" presName="Name13" presStyleLbl="parChTrans1D2" presStyleIdx="6" presStyleCnt="9"/>
      <dgm:spPr/>
    </dgm:pt>
    <dgm:pt modelId="{B56F9FFA-2CB8-4FBF-A561-2A31E6A699D1}" type="pres">
      <dgm:prSet presAssocID="{2EFDCD0D-82BC-45EF-9098-01E33B24E021}" presName="childText" presStyleLbl="bgAcc1" presStyleIdx="6" presStyleCnt="9" custScaleX="106938">
        <dgm:presLayoutVars>
          <dgm:bulletEnabled val="1"/>
        </dgm:presLayoutVars>
      </dgm:prSet>
      <dgm:spPr/>
    </dgm:pt>
    <dgm:pt modelId="{CA09025C-5CC9-46BE-84D2-893CDE940EBC}" type="pres">
      <dgm:prSet presAssocID="{350A0B51-0BE4-42BA-B18B-08B5C1AAA704}" presName="root" presStyleCnt="0"/>
      <dgm:spPr/>
    </dgm:pt>
    <dgm:pt modelId="{2F209ABA-735E-4998-B022-87E9979F930E}" type="pres">
      <dgm:prSet presAssocID="{350A0B51-0BE4-42BA-B18B-08B5C1AAA704}" presName="rootComposite" presStyleCnt="0"/>
      <dgm:spPr/>
    </dgm:pt>
    <dgm:pt modelId="{B0E2AED8-1039-49AD-93A0-890B506388CA}" type="pres">
      <dgm:prSet presAssocID="{350A0B51-0BE4-42BA-B18B-08B5C1AAA704}" presName="rootText" presStyleLbl="node1" presStyleIdx="4" presStyleCnt="5"/>
      <dgm:spPr/>
    </dgm:pt>
    <dgm:pt modelId="{B042DF93-9E02-4CD4-B88A-FAD47BB0DA85}" type="pres">
      <dgm:prSet presAssocID="{350A0B51-0BE4-42BA-B18B-08B5C1AAA704}" presName="rootConnector" presStyleLbl="node1" presStyleIdx="4" presStyleCnt="5"/>
      <dgm:spPr/>
    </dgm:pt>
    <dgm:pt modelId="{0E5D5341-6717-414E-A10F-A9A44BCE6995}" type="pres">
      <dgm:prSet presAssocID="{350A0B51-0BE4-42BA-B18B-08B5C1AAA704}" presName="childShape" presStyleCnt="0"/>
      <dgm:spPr/>
    </dgm:pt>
    <dgm:pt modelId="{818A7632-82A1-45E9-A7DA-84C3275CD782}" type="pres">
      <dgm:prSet presAssocID="{5D8D2F10-A3CF-4BD9-B670-7D0A7A4775AF}" presName="Name13" presStyleLbl="parChTrans1D2" presStyleIdx="7" presStyleCnt="9"/>
      <dgm:spPr/>
    </dgm:pt>
    <dgm:pt modelId="{14D43BF8-1EA8-4034-BE0D-DD8EC2E4D38B}" type="pres">
      <dgm:prSet presAssocID="{CC6EEF6C-CA25-45EE-838A-21089D7FBA24}" presName="childText" presStyleLbl="bgAcc1" presStyleIdx="7" presStyleCnt="9">
        <dgm:presLayoutVars>
          <dgm:bulletEnabled val="1"/>
        </dgm:presLayoutVars>
      </dgm:prSet>
      <dgm:spPr/>
    </dgm:pt>
    <dgm:pt modelId="{2414AF72-412D-4370-B874-EB879DCA6473}" type="pres">
      <dgm:prSet presAssocID="{A02F4AE5-8037-4F05-A1B8-699A30EC2A05}" presName="Name13" presStyleLbl="parChTrans1D2" presStyleIdx="8" presStyleCnt="9"/>
      <dgm:spPr/>
    </dgm:pt>
    <dgm:pt modelId="{EA4A6AE2-D8C0-49CA-B157-496388642D74}" type="pres">
      <dgm:prSet presAssocID="{CDC7C0D2-A781-4EAE-814A-15D35664C5BB}" presName="childText" presStyleLbl="bgAcc1" presStyleIdx="8" presStyleCnt="9">
        <dgm:presLayoutVars>
          <dgm:bulletEnabled val="1"/>
        </dgm:presLayoutVars>
      </dgm:prSet>
      <dgm:spPr/>
    </dgm:pt>
  </dgm:ptLst>
  <dgm:cxnLst>
    <dgm:cxn modelId="{FCD79C01-E737-4E0B-B239-D37356362A64}" srcId="{D95CB759-41D5-4D50-ABA7-0729B6F26E8C}" destId="{6CB97EB4-EF3F-452B-B13A-A9E9AFA968B2}" srcOrd="1" destOrd="0" parTransId="{E99C8C31-26C7-490A-ADF1-0F5D6E6AB568}" sibTransId="{2DC61F2B-12DA-4878-924C-9C59120E371F}"/>
    <dgm:cxn modelId="{FE0DF304-0DF9-42A5-8DC5-EA04369C220B}" srcId="{B35858A9-6978-4194-BB07-CC44EC60EABE}" destId="{ADDF21F1-781B-4CD7-9AB6-EB303A40F5D0}" srcOrd="0" destOrd="0" parTransId="{2AE6AEF1-33A2-4409-94B3-C1ED59210B42}" sibTransId="{CFE58C34-4EBF-4B11-804A-E92A4706C4C3}"/>
    <dgm:cxn modelId="{64646114-0DAF-4D29-AADF-4A625B2E409A}" srcId="{F1A697E0-559C-49AE-9365-0EC29A01B3AF}" destId="{0D68810E-3E00-4487-B9E5-32B2CC807A06}" srcOrd="0" destOrd="0" parTransId="{7E947A13-AD9E-4067-A43E-FDB8E698A801}" sibTransId="{26C6BCCD-9CD1-4FA5-99F1-8AC33DD8EDF4}"/>
    <dgm:cxn modelId="{14AA5018-252A-4A00-B211-7943BD0DC354}" srcId="{64B27761-A5B4-4CAB-976D-49367B20834C}" destId="{13572D4B-2222-4404-9D6F-A2864B4EBDC0}" srcOrd="3" destOrd="0" parTransId="{86C120D8-E5D0-49A0-B4C2-4BFADF1EC75B}" sibTransId="{2FE5BF5F-C384-48AE-AED5-CDA079326D24}"/>
    <dgm:cxn modelId="{1A441A1C-E563-44CA-B5EE-7BB8C5B8EF2E}" type="presOf" srcId="{2EFDCD0D-82BC-45EF-9098-01E33B24E021}" destId="{B56F9FFA-2CB8-4FBF-A561-2A31E6A699D1}" srcOrd="0" destOrd="0" presId="urn:microsoft.com/office/officeart/2005/8/layout/hierarchy3"/>
    <dgm:cxn modelId="{22D64B1D-A29C-405F-AB3B-2C12430BC131}" type="presOf" srcId="{A02F4AE5-8037-4F05-A1B8-699A30EC2A05}" destId="{2414AF72-412D-4370-B874-EB879DCA6473}" srcOrd="0" destOrd="0" presId="urn:microsoft.com/office/officeart/2005/8/layout/hierarchy3"/>
    <dgm:cxn modelId="{AD20E41D-33A9-4AEB-B08C-7CAF2BA0DE5B}" type="presOf" srcId="{D95CB759-41D5-4D50-ABA7-0729B6F26E8C}" destId="{3DF36D74-A727-48AB-AEDB-A9867FBA990F}" srcOrd="0" destOrd="0" presId="urn:microsoft.com/office/officeart/2005/8/layout/hierarchy3"/>
    <dgm:cxn modelId="{9C9E9521-3AB9-4ACE-B13D-7DEBC2697576}" type="presOf" srcId="{350A0B51-0BE4-42BA-B18B-08B5C1AAA704}" destId="{B042DF93-9E02-4CD4-B88A-FAD47BB0DA85}" srcOrd="1" destOrd="0" presId="urn:microsoft.com/office/officeart/2005/8/layout/hierarchy3"/>
    <dgm:cxn modelId="{4C845625-A6FE-4D51-A0A7-0FEB075245B3}" type="presOf" srcId="{350A0B51-0BE4-42BA-B18B-08B5C1AAA704}" destId="{B0E2AED8-1039-49AD-93A0-890B506388CA}" srcOrd="0" destOrd="0" presId="urn:microsoft.com/office/officeart/2005/8/layout/hierarchy3"/>
    <dgm:cxn modelId="{1A1C1627-9551-442E-9A33-E110FEC6199C}" type="presOf" srcId="{5D8D2F10-A3CF-4BD9-B670-7D0A7A4775AF}" destId="{818A7632-82A1-45E9-A7DA-84C3275CD782}" srcOrd="0" destOrd="0" presId="urn:microsoft.com/office/officeart/2005/8/layout/hierarchy3"/>
    <dgm:cxn modelId="{352A7428-0A75-4AF3-96FF-BC41ACB2390F}" type="presOf" srcId="{64B27761-A5B4-4CAB-976D-49367B20834C}" destId="{751D8668-A7AA-4B88-86F5-C642E4BCE328}" srcOrd="0" destOrd="0" presId="urn:microsoft.com/office/officeart/2005/8/layout/hierarchy3"/>
    <dgm:cxn modelId="{221CC829-9AF6-4101-AC63-35A7FE873E96}" type="presOf" srcId="{CC6EEF6C-CA25-45EE-838A-21089D7FBA24}" destId="{14D43BF8-1EA8-4034-BE0D-DD8EC2E4D38B}" srcOrd="0" destOrd="0" presId="urn:microsoft.com/office/officeart/2005/8/layout/hierarchy3"/>
    <dgm:cxn modelId="{65B1092B-DCE6-4837-A874-42B1E99541D3}" type="presOf" srcId="{B35858A9-6978-4194-BB07-CC44EC60EABE}" destId="{5706B77C-30B2-4963-B834-8AE65267A155}" srcOrd="0" destOrd="0" presId="urn:microsoft.com/office/officeart/2005/8/layout/hierarchy3"/>
    <dgm:cxn modelId="{BC643D2F-24B2-41B6-B8AF-DD8446161E62}" type="presOf" srcId="{ADDF21F1-781B-4CD7-9AB6-EB303A40F5D0}" destId="{D081A646-79E3-4C06-845F-8CD7414DF18E}" srcOrd="0" destOrd="0" presId="urn:microsoft.com/office/officeart/2005/8/layout/hierarchy3"/>
    <dgm:cxn modelId="{A4F42631-09A2-4EA2-92D9-7DA78F6F339B}" type="presOf" srcId="{E99C8C31-26C7-490A-ADF1-0F5D6E6AB568}" destId="{55E54469-30BE-4D28-B9EA-93F7C6F9CE74}" srcOrd="0" destOrd="0" presId="urn:microsoft.com/office/officeart/2005/8/layout/hierarchy3"/>
    <dgm:cxn modelId="{73BE0437-8DBE-4A36-98A0-46F7455D0351}" type="presOf" srcId="{2941F101-832C-4CA5-B348-D0A5ADF10E1E}" destId="{ECDA3B03-4EFD-433B-802A-6D3BAAF2C782}" srcOrd="0" destOrd="0" presId="urn:microsoft.com/office/officeart/2005/8/layout/hierarchy3"/>
    <dgm:cxn modelId="{174DB237-D71B-47FF-BE89-023416E98BFE}" type="presOf" srcId="{2AE6AEF1-33A2-4409-94B3-C1ED59210B42}" destId="{4843076C-0BE3-4F5E-BBDD-904B937E72E0}" srcOrd="0" destOrd="0" presId="urn:microsoft.com/office/officeart/2005/8/layout/hierarchy3"/>
    <dgm:cxn modelId="{944B9E39-1150-4EBB-850C-DDAC613C9C31}" type="presOf" srcId="{28DD855F-D81F-4B0C-A31A-E46DF1941A47}" destId="{B96A84C4-0B64-4F8A-83E7-9D2CEC7515AA}" srcOrd="0" destOrd="0" presId="urn:microsoft.com/office/officeart/2005/8/layout/hierarchy3"/>
    <dgm:cxn modelId="{357BDB5C-393F-48CD-AB42-46416ADD1078}" srcId="{64B27761-A5B4-4CAB-976D-49367B20834C}" destId="{F1A697E0-559C-49AE-9365-0EC29A01B3AF}" srcOrd="0" destOrd="0" parTransId="{791B90D4-C201-4C8D-BB04-2BFA2073DEB4}" sibTransId="{35968831-5E49-432C-9DED-6A52475B28AA}"/>
    <dgm:cxn modelId="{B4A3F444-FFC7-4EC3-BDFB-C936C5B1A925}" srcId="{13572D4B-2222-4404-9D6F-A2864B4EBDC0}" destId="{2EFDCD0D-82BC-45EF-9098-01E33B24E021}" srcOrd="1" destOrd="0" parTransId="{CAB03C76-C9BF-4911-A22A-F08B1A80A001}" sibTransId="{44FFA128-06DF-480D-B067-7937A2C61CDB}"/>
    <dgm:cxn modelId="{52A57469-491F-4DED-BFC5-031803ABA5B3}" srcId="{64B27761-A5B4-4CAB-976D-49367B20834C}" destId="{B35858A9-6978-4194-BB07-CC44EC60EABE}" srcOrd="1" destOrd="0" parTransId="{F9B91102-7958-41D9-9D66-C54E4D7FAC3C}" sibTransId="{7B2D1C1E-6BFF-4C8D-8DC4-E849BB127178}"/>
    <dgm:cxn modelId="{B61FF150-D7B7-42C8-842D-A3280C34201D}" type="presOf" srcId="{B35858A9-6978-4194-BB07-CC44EC60EABE}" destId="{65FAE629-6DC6-4918-9E3E-6A197A7A1945}" srcOrd="1" destOrd="0" presId="urn:microsoft.com/office/officeart/2005/8/layout/hierarchy3"/>
    <dgm:cxn modelId="{63A40273-0D06-49BE-87DC-E76D16345430}" type="presOf" srcId="{6CB97EB4-EF3F-452B-B13A-A9E9AFA968B2}" destId="{CE7069B0-EF0B-461F-80B8-BF3A044DBF3F}" srcOrd="0" destOrd="0" presId="urn:microsoft.com/office/officeart/2005/8/layout/hierarchy3"/>
    <dgm:cxn modelId="{48237F54-251A-449C-8952-C020B1923214}" type="presOf" srcId="{0D68810E-3E00-4487-B9E5-32B2CC807A06}" destId="{6A26666B-7ECF-4E6A-A300-8C49B462616A}" srcOrd="0" destOrd="0" presId="urn:microsoft.com/office/officeart/2005/8/layout/hierarchy3"/>
    <dgm:cxn modelId="{CDE32476-E4A4-4C3E-95F2-B4618FC4EC67}" srcId="{64B27761-A5B4-4CAB-976D-49367B20834C}" destId="{D95CB759-41D5-4D50-ABA7-0729B6F26E8C}" srcOrd="2" destOrd="0" parTransId="{71868572-1FD2-44D4-8CC9-A024AC67E4F7}" sibTransId="{4BA0B462-6A85-4FDC-9C43-23BD5937F7C2}"/>
    <dgm:cxn modelId="{33357F7C-1180-4C15-B9EA-C7FE07352725}" srcId="{D95CB759-41D5-4D50-ABA7-0729B6F26E8C}" destId="{173D0320-0336-45BC-94F3-F364C51B50AA}" srcOrd="0" destOrd="0" parTransId="{D9BBB96E-BC84-4105-AD8D-4F0A0E300CA8}" sibTransId="{467CF1DA-5243-4C77-8003-6F82662B98F4}"/>
    <dgm:cxn modelId="{38A83580-D979-4651-9970-6112D7F2FA26}" type="presOf" srcId="{F1A697E0-559C-49AE-9365-0EC29A01B3AF}" destId="{D274EC02-C5F5-4316-8858-8B0D62F493C2}" srcOrd="1" destOrd="0" presId="urn:microsoft.com/office/officeart/2005/8/layout/hierarchy3"/>
    <dgm:cxn modelId="{44C8378C-9516-414F-B36E-50AB50785301}" type="presOf" srcId="{C87DA4A2-67D1-4D8B-994C-41485D8B96CB}" destId="{F496FE9F-7FF0-498B-9B1A-15118EB7EB8E}" srcOrd="0" destOrd="0" presId="urn:microsoft.com/office/officeart/2005/8/layout/hierarchy3"/>
    <dgm:cxn modelId="{FB34D996-E6F4-4D2F-BE2A-61753657CB1E}" type="presOf" srcId="{173D0320-0336-45BC-94F3-F364C51B50AA}" destId="{C5F5A227-8DBC-4B74-926C-285567C82BAB}" srcOrd="0" destOrd="0" presId="urn:microsoft.com/office/officeart/2005/8/layout/hierarchy3"/>
    <dgm:cxn modelId="{218CEA9C-0783-4658-B568-11E10D4E124F}" type="presOf" srcId="{D9BBB96E-BC84-4105-AD8D-4F0A0E300CA8}" destId="{B55186FB-6700-43E9-AAF4-C59AB0B7A8D4}" srcOrd="0" destOrd="0" presId="urn:microsoft.com/office/officeart/2005/8/layout/hierarchy3"/>
    <dgm:cxn modelId="{BF61E8A3-9B35-4B52-97AC-65A7BD0E07BA}" type="presOf" srcId="{F1A697E0-559C-49AE-9365-0EC29A01B3AF}" destId="{7ECA9642-5943-4CDC-8C53-A89C70810E93}" srcOrd="0" destOrd="0" presId="urn:microsoft.com/office/officeart/2005/8/layout/hierarchy3"/>
    <dgm:cxn modelId="{75E4F3B1-7695-443C-B4A3-4997B897D16A}" srcId="{350A0B51-0BE4-42BA-B18B-08B5C1AAA704}" destId="{CDC7C0D2-A781-4EAE-814A-15D35664C5BB}" srcOrd="1" destOrd="0" parTransId="{A02F4AE5-8037-4F05-A1B8-699A30EC2A05}" sibTransId="{C04DF56D-5C4F-417C-9907-554082E7F41A}"/>
    <dgm:cxn modelId="{9896BAB2-41F7-417D-A60E-69207197C136}" type="presOf" srcId="{809EFEA5-69D3-484D-BB56-7D04EEBC5416}" destId="{027A81D7-CCD2-4893-9AE7-C0712430DFD5}" srcOrd="0" destOrd="0" presId="urn:microsoft.com/office/officeart/2005/8/layout/hierarchy3"/>
    <dgm:cxn modelId="{11BE0EB4-A2B7-45C6-B627-FA25E2265750}" type="presOf" srcId="{CAB03C76-C9BF-4911-A22A-F08B1A80A001}" destId="{E5E942E9-D0D3-499D-BE27-40B15D1FB96E}" srcOrd="0" destOrd="0" presId="urn:microsoft.com/office/officeart/2005/8/layout/hierarchy3"/>
    <dgm:cxn modelId="{0EA3E1B4-AB57-4E68-A0D6-FB040D092393}" type="presOf" srcId="{7E947A13-AD9E-4067-A43E-FDB8E698A801}" destId="{878884EE-0F4E-4E44-B47B-7A7867E87A67}" srcOrd="0" destOrd="0" presId="urn:microsoft.com/office/officeart/2005/8/layout/hierarchy3"/>
    <dgm:cxn modelId="{FE0FC6B9-F5D3-4AAB-A941-C45D478EE4A1}" type="presOf" srcId="{13572D4B-2222-4404-9D6F-A2864B4EBDC0}" destId="{7E7EB4B1-1979-406A-9489-6A7EBE25348B}" srcOrd="1" destOrd="0" presId="urn:microsoft.com/office/officeart/2005/8/layout/hierarchy3"/>
    <dgm:cxn modelId="{FC9E80BC-917B-423E-A396-A491D3F51123}" type="presOf" srcId="{CDC7C0D2-A781-4EAE-814A-15D35664C5BB}" destId="{EA4A6AE2-D8C0-49CA-B157-496388642D74}" srcOrd="0" destOrd="0" presId="urn:microsoft.com/office/officeart/2005/8/layout/hierarchy3"/>
    <dgm:cxn modelId="{E15175C1-B234-4C4F-8986-99E831040F50}" srcId="{350A0B51-0BE4-42BA-B18B-08B5C1AAA704}" destId="{CC6EEF6C-CA25-45EE-838A-21089D7FBA24}" srcOrd="0" destOrd="0" parTransId="{5D8D2F10-A3CF-4BD9-B670-7D0A7A4775AF}" sibTransId="{D675A880-800A-49D2-BC64-5350CF864E28}"/>
    <dgm:cxn modelId="{DF2399C2-6E48-4055-8988-1A972704AD84}" srcId="{B35858A9-6978-4194-BB07-CC44EC60EABE}" destId="{809EFEA5-69D3-484D-BB56-7D04EEBC5416}" srcOrd="1" destOrd="0" parTransId="{2941F101-832C-4CA5-B348-D0A5ADF10E1E}" sibTransId="{F267CCD8-B4A6-4A5C-8BAB-C45228719494}"/>
    <dgm:cxn modelId="{1B1697C9-0D43-4B8B-B04F-04663EBDCA32}" srcId="{64B27761-A5B4-4CAB-976D-49367B20834C}" destId="{350A0B51-0BE4-42BA-B18B-08B5C1AAA704}" srcOrd="4" destOrd="0" parTransId="{C234D708-2412-4E64-84F6-F5835494F1B8}" sibTransId="{12AA8E0E-AD49-4FBC-B8BF-3B96B7149F02}"/>
    <dgm:cxn modelId="{EB9655DB-75F1-40A1-BC0A-B2D52FF0C191}" type="presOf" srcId="{D95CB759-41D5-4D50-ABA7-0729B6F26E8C}" destId="{52150B35-7323-4F4A-9597-BEF378D64F41}" srcOrd="1" destOrd="0" presId="urn:microsoft.com/office/officeart/2005/8/layout/hierarchy3"/>
    <dgm:cxn modelId="{09B1FBDD-7AD7-4A44-B33D-DE478A97F717}" type="presOf" srcId="{13572D4B-2222-4404-9D6F-A2864B4EBDC0}" destId="{D03CB772-E1BE-45C1-9CA9-5407104AADEB}" srcOrd="0" destOrd="0" presId="urn:microsoft.com/office/officeart/2005/8/layout/hierarchy3"/>
    <dgm:cxn modelId="{036696E4-3EC8-4CFF-8E96-699354F1D5A9}" srcId="{13572D4B-2222-4404-9D6F-A2864B4EBDC0}" destId="{C87DA4A2-67D1-4D8B-994C-41485D8B96CB}" srcOrd="0" destOrd="0" parTransId="{28DD855F-D81F-4B0C-A31A-E46DF1941A47}" sibTransId="{A2A18D83-5A3B-4357-826A-224584C4DA24}"/>
    <dgm:cxn modelId="{2EC5D9DC-36DC-4AE0-B362-3E7AD1B507CE}" type="presParOf" srcId="{751D8668-A7AA-4B88-86F5-C642E4BCE328}" destId="{289DD734-06C3-4E6F-A0D1-AD6B9B458A76}" srcOrd="0" destOrd="0" presId="urn:microsoft.com/office/officeart/2005/8/layout/hierarchy3"/>
    <dgm:cxn modelId="{C915D56E-B77E-44C8-A5AF-8C8D923BCA69}" type="presParOf" srcId="{289DD734-06C3-4E6F-A0D1-AD6B9B458A76}" destId="{9F36012A-357E-4FCC-901D-AA9787C58683}" srcOrd="0" destOrd="0" presId="urn:microsoft.com/office/officeart/2005/8/layout/hierarchy3"/>
    <dgm:cxn modelId="{E82C29A2-BED4-48B8-9606-58579B3AFAA3}" type="presParOf" srcId="{9F36012A-357E-4FCC-901D-AA9787C58683}" destId="{7ECA9642-5943-4CDC-8C53-A89C70810E93}" srcOrd="0" destOrd="0" presId="urn:microsoft.com/office/officeart/2005/8/layout/hierarchy3"/>
    <dgm:cxn modelId="{A3E5359B-355C-4D0C-9E5A-0F5BE2BB7DE8}" type="presParOf" srcId="{9F36012A-357E-4FCC-901D-AA9787C58683}" destId="{D274EC02-C5F5-4316-8858-8B0D62F493C2}" srcOrd="1" destOrd="0" presId="urn:microsoft.com/office/officeart/2005/8/layout/hierarchy3"/>
    <dgm:cxn modelId="{1EDDDF94-6A0E-4480-B547-CDBFFB029446}" type="presParOf" srcId="{289DD734-06C3-4E6F-A0D1-AD6B9B458A76}" destId="{BA6A1998-38E5-4BA8-AB93-379C59B7106D}" srcOrd="1" destOrd="0" presId="urn:microsoft.com/office/officeart/2005/8/layout/hierarchy3"/>
    <dgm:cxn modelId="{39B78547-5AAD-4CE8-A96C-A971CF081ED7}" type="presParOf" srcId="{BA6A1998-38E5-4BA8-AB93-379C59B7106D}" destId="{878884EE-0F4E-4E44-B47B-7A7867E87A67}" srcOrd="0" destOrd="0" presId="urn:microsoft.com/office/officeart/2005/8/layout/hierarchy3"/>
    <dgm:cxn modelId="{E7B4036B-A420-4175-8ACF-1DB10D30E56F}" type="presParOf" srcId="{BA6A1998-38E5-4BA8-AB93-379C59B7106D}" destId="{6A26666B-7ECF-4E6A-A300-8C49B462616A}" srcOrd="1" destOrd="0" presId="urn:microsoft.com/office/officeart/2005/8/layout/hierarchy3"/>
    <dgm:cxn modelId="{41680096-4D4E-49D3-BC7A-D6B60A8886DA}" type="presParOf" srcId="{751D8668-A7AA-4B88-86F5-C642E4BCE328}" destId="{4F119AB0-B1CA-4A40-9096-FBBB96A016FE}" srcOrd="1" destOrd="0" presId="urn:microsoft.com/office/officeart/2005/8/layout/hierarchy3"/>
    <dgm:cxn modelId="{06F46A12-A497-48F9-B3CA-7AA6AD013E69}" type="presParOf" srcId="{4F119AB0-B1CA-4A40-9096-FBBB96A016FE}" destId="{8A0F07E7-47E9-4724-B478-E10DFB650245}" srcOrd="0" destOrd="0" presId="urn:microsoft.com/office/officeart/2005/8/layout/hierarchy3"/>
    <dgm:cxn modelId="{57F26D76-4D26-40E9-93B8-08046D7D80D9}" type="presParOf" srcId="{8A0F07E7-47E9-4724-B478-E10DFB650245}" destId="{5706B77C-30B2-4963-B834-8AE65267A155}" srcOrd="0" destOrd="0" presId="urn:microsoft.com/office/officeart/2005/8/layout/hierarchy3"/>
    <dgm:cxn modelId="{4D878BF1-AF33-41B5-A477-678915790B2E}" type="presParOf" srcId="{8A0F07E7-47E9-4724-B478-E10DFB650245}" destId="{65FAE629-6DC6-4918-9E3E-6A197A7A1945}" srcOrd="1" destOrd="0" presId="urn:microsoft.com/office/officeart/2005/8/layout/hierarchy3"/>
    <dgm:cxn modelId="{503EF4E0-9138-49C7-8C27-34EE2C1C7F06}" type="presParOf" srcId="{4F119AB0-B1CA-4A40-9096-FBBB96A016FE}" destId="{D4B75715-DA49-44AA-8A98-A930C7A53839}" srcOrd="1" destOrd="0" presId="urn:microsoft.com/office/officeart/2005/8/layout/hierarchy3"/>
    <dgm:cxn modelId="{BD019E46-4464-4351-8A12-7E9C7C61E2A8}" type="presParOf" srcId="{D4B75715-DA49-44AA-8A98-A930C7A53839}" destId="{4843076C-0BE3-4F5E-BBDD-904B937E72E0}" srcOrd="0" destOrd="0" presId="urn:microsoft.com/office/officeart/2005/8/layout/hierarchy3"/>
    <dgm:cxn modelId="{D1CB88DA-87AE-41A5-8B26-863FE13F2622}" type="presParOf" srcId="{D4B75715-DA49-44AA-8A98-A930C7A53839}" destId="{D081A646-79E3-4C06-845F-8CD7414DF18E}" srcOrd="1" destOrd="0" presId="urn:microsoft.com/office/officeart/2005/8/layout/hierarchy3"/>
    <dgm:cxn modelId="{84FEAC7C-42C7-4F4F-BE85-F37B18F29196}" type="presParOf" srcId="{D4B75715-DA49-44AA-8A98-A930C7A53839}" destId="{ECDA3B03-4EFD-433B-802A-6D3BAAF2C782}" srcOrd="2" destOrd="0" presId="urn:microsoft.com/office/officeart/2005/8/layout/hierarchy3"/>
    <dgm:cxn modelId="{901D8C66-2505-476B-9D81-65C75E19A2DA}" type="presParOf" srcId="{D4B75715-DA49-44AA-8A98-A930C7A53839}" destId="{027A81D7-CCD2-4893-9AE7-C0712430DFD5}" srcOrd="3" destOrd="0" presId="urn:microsoft.com/office/officeart/2005/8/layout/hierarchy3"/>
    <dgm:cxn modelId="{99E4B49D-FC3A-4248-8CF9-82E9AF23B6AF}" type="presParOf" srcId="{751D8668-A7AA-4B88-86F5-C642E4BCE328}" destId="{0791F754-2684-4B31-8CD6-C6A6A8F023F3}" srcOrd="2" destOrd="0" presId="urn:microsoft.com/office/officeart/2005/8/layout/hierarchy3"/>
    <dgm:cxn modelId="{866E69C0-6DC6-4D80-94DF-69974AAD74D0}" type="presParOf" srcId="{0791F754-2684-4B31-8CD6-C6A6A8F023F3}" destId="{74E97563-8C42-45F1-A6B2-DE00B68C8181}" srcOrd="0" destOrd="0" presId="urn:microsoft.com/office/officeart/2005/8/layout/hierarchy3"/>
    <dgm:cxn modelId="{10B96F24-EA80-45F5-820F-25D6988393A4}" type="presParOf" srcId="{74E97563-8C42-45F1-A6B2-DE00B68C8181}" destId="{3DF36D74-A727-48AB-AEDB-A9867FBA990F}" srcOrd="0" destOrd="0" presId="urn:microsoft.com/office/officeart/2005/8/layout/hierarchy3"/>
    <dgm:cxn modelId="{DDF5FBA5-2D63-4D64-8D60-B7CB0A1863B5}" type="presParOf" srcId="{74E97563-8C42-45F1-A6B2-DE00B68C8181}" destId="{52150B35-7323-4F4A-9597-BEF378D64F41}" srcOrd="1" destOrd="0" presId="urn:microsoft.com/office/officeart/2005/8/layout/hierarchy3"/>
    <dgm:cxn modelId="{602B4DD1-4C25-47DD-9CA8-25B443D78AF8}" type="presParOf" srcId="{0791F754-2684-4B31-8CD6-C6A6A8F023F3}" destId="{BE51EDD9-071A-42F7-B0FE-BAEC69AE899D}" srcOrd="1" destOrd="0" presId="urn:microsoft.com/office/officeart/2005/8/layout/hierarchy3"/>
    <dgm:cxn modelId="{572C3100-E189-4A00-86A2-C9017ACFA42C}" type="presParOf" srcId="{BE51EDD9-071A-42F7-B0FE-BAEC69AE899D}" destId="{B55186FB-6700-43E9-AAF4-C59AB0B7A8D4}" srcOrd="0" destOrd="0" presId="urn:microsoft.com/office/officeart/2005/8/layout/hierarchy3"/>
    <dgm:cxn modelId="{D80B20AB-710F-4A1E-AD69-AB953FC1656C}" type="presParOf" srcId="{BE51EDD9-071A-42F7-B0FE-BAEC69AE899D}" destId="{C5F5A227-8DBC-4B74-926C-285567C82BAB}" srcOrd="1" destOrd="0" presId="urn:microsoft.com/office/officeart/2005/8/layout/hierarchy3"/>
    <dgm:cxn modelId="{8FF3D7D9-E082-498E-8977-E3B6A86F0461}" type="presParOf" srcId="{BE51EDD9-071A-42F7-B0FE-BAEC69AE899D}" destId="{55E54469-30BE-4D28-B9EA-93F7C6F9CE74}" srcOrd="2" destOrd="0" presId="urn:microsoft.com/office/officeart/2005/8/layout/hierarchy3"/>
    <dgm:cxn modelId="{03542EBD-AFB5-429A-95C5-0C4EEA51795C}" type="presParOf" srcId="{BE51EDD9-071A-42F7-B0FE-BAEC69AE899D}" destId="{CE7069B0-EF0B-461F-80B8-BF3A044DBF3F}" srcOrd="3" destOrd="0" presId="urn:microsoft.com/office/officeart/2005/8/layout/hierarchy3"/>
    <dgm:cxn modelId="{DB53F178-DDA7-4EB6-BDA2-23B078043030}" type="presParOf" srcId="{751D8668-A7AA-4B88-86F5-C642E4BCE328}" destId="{6ECF9C36-C533-4D78-8746-B3228CBA68E0}" srcOrd="3" destOrd="0" presId="urn:microsoft.com/office/officeart/2005/8/layout/hierarchy3"/>
    <dgm:cxn modelId="{FA2EF060-7167-4778-8DC2-CFE4DB7DAC1C}" type="presParOf" srcId="{6ECF9C36-C533-4D78-8746-B3228CBA68E0}" destId="{21BD9DB0-7CD9-45FA-B14D-E1288FB523DB}" srcOrd="0" destOrd="0" presId="urn:microsoft.com/office/officeart/2005/8/layout/hierarchy3"/>
    <dgm:cxn modelId="{7DC601C5-23A0-477F-8578-174456A66288}" type="presParOf" srcId="{21BD9DB0-7CD9-45FA-B14D-E1288FB523DB}" destId="{D03CB772-E1BE-45C1-9CA9-5407104AADEB}" srcOrd="0" destOrd="0" presId="urn:microsoft.com/office/officeart/2005/8/layout/hierarchy3"/>
    <dgm:cxn modelId="{FE93C23F-5251-4519-8905-AEE246697179}" type="presParOf" srcId="{21BD9DB0-7CD9-45FA-B14D-E1288FB523DB}" destId="{7E7EB4B1-1979-406A-9489-6A7EBE25348B}" srcOrd="1" destOrd="0" presId="urn:microsoft.com/office/officeart/2005/8/layout/hierarchy3"/>
    <dgm:cxn modelId="{EEC3621A-6C7D-4D2F-A173-DE4F4F558989}" type="presParOf" srcId="{6ECF9C36-C533-4D78-8746-B3228CBA68E0}" destId="{6C8CE504-0D36-47FA-ACE9-865BE44A9136}" srcOrd="1" destOrd="0" presId="urn:microsoft.com/office/officeart/2005/8/layout/hierarchy3"/>
    <dgm:cxn modelId="{715029B5-A75C-42F4-AB5A-FC97076CC0D2}" type="presParOf" srcId="{6C8CE504-0D36-47FA-ACE9-865BE44A9136}" destId="{B96A84C4-0B64-4F8A-83E7-9D2CEC7515AA}" srcOrd="0" destOrd="0" presId="urn:microsoft.com/office/officeart/2005/8/layout/hierarchy3"/>
    <dgm:cxn modelId="{F186EA73-D6BD-42F9-96E0-7724B529F1B9}" type="presParOf" srcId="{6C8CE504-0D36-47FA-ACE9-865BE44A9136}" destId="{F496FE9F-7FF0-498B-9B1A-15118EB7EB8E}" srcOrd="1" destOrd="0" presId="urn:microsoft.com/office/officeart/2005/8/layout/hierarchy3"/>
    <dgm:cxn modelId="{BDFC8135-6B7E-4986-9891-17EB2D98FA1E}" type="presParOf" srcId="{6C8CE504-0D36-47FA-ACE9-865BE44A9136}" destId="{E5E942E9-D0D3-499D-BE27-40B15D1FB96E}" srcOrd="2" destOrd="0" presId="urn:microsoft.com/office/officeart/2005/8/layout/hierarchy3"/>
    <dgm:cxn modelId="{4F872060-82B0-46DE-8A23-FFDC7748D627}" type="presParOf" srcId="{6C8CE504-0D36-47FA-ACE9-865BE44A9136}" destId="{B56F9FFA-2CB8-4FBF-A561-2A31E6A699D1}" srcOrd="3" destOrd="0" presId="urn:microsoft.com/office/officeart/2005/8/layout/hierarchy3"/>
    <dgm:cxn modelId="{DADC372D-1110-4E92-B962-08549994221F}" type="presParOf" srcId="{751D8668-A7AA-4B88-86F5-C642E4BCE328}" destId="{CA09025C-5CC9-46BE-84D2-893CDE940EBC}" srcOrd="4" destOrd="0" presId="urn:microsoft.com/office/officeart/2005/8/layout/hierarchy3"/>
    <dgm:cxn modelId="{6AAEF64A-06F7-4E60-9FDC-7EC759CAABAB}" type="presParOf" srcId="{CA09025C-5CC9-46BE-84D2-893CDE940EBC}" destId="{2F209ABA-735E-4998-B022-87E9979F930E}" srcOrd="0" destOrd="0" presId="urn:microsoft.com/office/officeart/2005/8/layout/hierarchy3"/>
    <dgm:cxn modelId="{A5610D9F-7744-433F-814C-6A440AA171AD}" type="presParOf" srcId="{2F209ABA-735E-4998-B022-87E9979F930E}" destId="{B0E2AED8-1039-49AD-93A0-890B506388CA}" srcOrd="0" destOrd="0" presId="urn:microsoft.com/office/officeart/2005/8/layout/hierarchy3"/>
    <dgm:cxn modelId="{038D6F0F-DB6E-49D0-A5EF-563871CAC2C6}" type="presParOf" srcId="{2F209ABA-735E-4998-B022-87E9979F930E}" destId="{B042DF93-9E02-4CD4-B88A-FAD47BB0DA85}" srcOrd="1" destOrd="0" presId="urn:microsoft.com/office/officeart/2005/8/layout/hierarchy3"/>
    <dgm:cxn modelId="{1C842AED-557E-4BA9-B520-A17AA6F96A6B}" type="presParOf" srcId="{CA09025C-5CC9-46BE-84D2-893CDE940EBC}" destId="{0E5D5341-6717-414E-A10F-A9A44BCE6995}" srcOrd="1" destOrd="0" presId="urn:microsoft.com/office/officeart/2005/8/layout/hierarchy3"/>
    <dgm:cxn modelId="{DD0FA39A-1AC4-44B8-BA13-43553646D3EB}" type="presParOf" srcId="{0E5D5341-6717-414E-A10F-A9A44BCE6995}" destId="{818A7632-82A1-45E9-A7DA-84C3275CD782}" srcOrd="0" destOrd="0" presId="urn:microsoft.com/office/officeart/2005/8/layout/hierarchy3"/>
    <dgm:cxn modelId="{5ACAC54C-E5DF-469D-BD5A-6EF888B91B4C}" type="presParOf" srcId="{0E5D5341-6717-414E-A10F-A9A44BCE6995}" destId="{14D43BF8-1EA8-4034-BE0D-DD8EC2E4D38B}" srcOrd="1" destOrd="0" presId="urn:microsoft.com/office/officeart/2005/8/layout/hierarchy3"/>
    <dgm:cxn modelId="{86CD8E6B-ED5E-4E1B-A924-1D682EF384F6}" type="presParOf" srcId="{0E5D5341-6717-414E-A10F-A9A44BCE6995}" destId="{2414AF72-412D-4370-B874-EB879DCA6473}" srcOrd="2" destOrd="0" presId="urn:microsoft.com/office/officeart/2005/8/layout/hierarchy3"/>
    <dgm:cxn modelId="{7ADD1AE8-2331-447A-AED8-A38A99FF4F32}" type="presParOf" srcId="{0E5D5341-6717-414E-A10F-A9A44BCE6995}" destId="{EA4A6AE2-D8C0-49CA-B157-496388642D74}" srcOrd="3"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4C75D2-36C1-418C-8F86-A1A3950DE249}">
      <dsp:nvSpPr>
        <dsp:cNvPr id="0" name=""/>
        <dsp:cNvSpPr/>
      </dsp:nvSpPr>
      <dsp:spPr>
        <a:xfrm>
          <a:off x="4581543" y="3229380"/>
          <a:ext cx="1971246" cy="1971246"/>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rtl="1">
            <a:lnSpc>
              <a:spcPct val="90000"/>
            </a:lnSpc>
            <a:spcBef>
              <a:spcPct val="0"/>
            </a:spcBef>
            <a:spcAft>
              <a:spcPct val="35000"/>
            </a:spcAft>
            <a:buNone/>
          </a:pPr>
          <a:r>
            <a:rPr lang="ur-PK" sz="1800" b="1" kern="1200" dirty="0">
              <a:latin typeface="Jameel Noori Nastaleeq" panose="02000503000000000004" pitchFamily="2" charset="-78"/>
              <a:cs typeface="Jameel Noori Nastaleeq" panose="02000503000000000004" pitchFamily="2" charset="-78"/>
            </a:rPr>
            <a:t>نجی شعبے کی کم سرمایہ کاری اور برآمدات کے شعبے میں ناقص کارکردگی</a:t>
          </a:r>
          <a:endParaRPr lang="en-US" sz="1800" b="1" kern="1200" dirty="0">
            <a:latin typeface="Jameel Noori Nastaleeq" panose="02000503000000000004" pitchFamily="2" charset="-78"/>
            <a:cs typeface="Jameel Noori Nastaleeq" panose="02000503000000000004" pitchFamily="2" charset="-78"/>
          </a:endParaRPr>
        </a:p>
      </dsp:txBody>
      <dsp:txXfrm>
        <a:off x="4870225" y="3518062"/>
        <a:ext cx="1393882" cy="1393882"/>
      </dsp:txXfrm>
    </dsp:sp>
    <dsp:sp modelId="{7D59DEDA-AD9D-4BE9-AE3A-CD9E5A22EFB5}">
      <dsp:nvSpPr>
        <dsp:cNvPr id="0" name=""/>
        <dsp:cNvSpPr/>
      </dsp:nvSpPr>
      <dsp:spPr>
        <a:xfrm>
          <a:off x="6705183" y="3934100"/>
          <a:ext cx="2618391" cy="5618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C13E131-EAE3-4FA3-A208-324E377C9E97}">
      <dsp:nvSpPr>
        <dsp:cNvPr id="0" name=""/>
        <dsp:cNvSpPr/>
      </dsp:nvSpPr>
      <dsp:spPr>
        <a:xfrm>
          <a:off x="8343927" y="3512935"/>
          <a:ext cx="1959294" cy="1404136"/>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سرمائے تک رسائی کی کمی</a:t>
          </a:r>
          <a:endParaRPr lang="en-US" sz="1600" b="1" kern="1200" dirty="0">
            <a:latin typeface="Jameel Noori Nastaleeq" panose="02000503000000000004" pitchFamily="2" charset="-78"/>
            <a:cs typeface="Jameel Noori Nastaleeq" panose="02000503000000000004" pitchFamily="2" charset="-78"/>
          </a:endParaRPr>
        </a:p>
        <a:p>
          <a:pPr marL="0" lvl="0" indent="0" algn="ctr" defTabSz="711200" rtl="1">
            <a:lnSpc>
              <a:spcPct val="90000"/>
            </a:lnSpc>
            <a:spcBef>
              <a:spcPct val="0"/>
            </a:spcBef>
            <a:spcAft>
              <a:spcPct val="35000"/>
            </a:spcAft>
            <a:buNone/>
          </a:pPr>
          <a:r>
            <a:rPr lang="en-US" sz="1600" b="1" kern="1200" dirty="0">
              <a:latin typeface="Jameel Noori Nastaleeq" panose="02000503000000000004" pitchFamily="2" charset="-78"/>
              <a:cs typeface="Jameel Noori Nastaleeq" panose="02000503000000000004" pitchFamily="2" charset="-78"/>
            </a:rPr>
            <a:t>)</a:t>
          </a:r>
          <a:r>
            <a:rPr lang="ur-PK" sz="1600" b="1" kern="1200" dirty="0">
              <a:latin typeface="Jameel Noori Nastaleeq" panose="02000503000000000004" pitchFamily="2" charset="-78"/>
              <a:cs typeface="Jameel Noori Nastaleeq" panose="02000503000000000004" pitchFamily="2" charset="-78"/>
            </a:rPr>
            <a:t>ایس ایم ایز کو ملنے والے قرضے نجی شعبے کے کل قرضوں کا محض 6 فیصد ہیں</a:t>
          </a:r>
          <a:r>
            <a:rPr lang="en-US" sz="1600" b="1" kern="1200" dirty="0">
              <a:latin typeface="Jameel Noori Nastaleeq" panose="02000503000000000004" pitchFamily="2" charset="-78"/>
              <a:cs typeface="Jameel Noori Nastaleeq" panose="02000503000000000004" pitchFamily="2" charset="-78"/>
            </a:rPr>
            <a:t>(</a:t>
          </a:r>
        </a:p>
      </dsp:txBody>
      <dsp:txXfrm>
        <a:off x="8385053" y="3554061"/>
        <a:ext cx="1877042" cy="1321884"/>
      </dsp:txXfrm>
    </dsp:sp>
    <dsp:sp modelId="{1EA940A8-6589-4384-BA81-FDEB47B4DF28}">
      <dsp:nvSpPr>
        <dsp:cNvPr id="0" name=""/>
        <dsp:cNvSpPr/>
      </dsp:nvSpPr>
      <dsp:spPr>
        <a:xfrm rot="20174836">
          <a:off x="6499454" y="2916070"/>
          <a:ext cx="2762123" cy="5618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BB1A105-AC85-4467-9358-7DA09003B45B}">
      <dsp:nvSpPr>
        <dsp:cNvPr id="0" name=""/>
        <dsp:cNvSpPr/>
      </dsp:nvSpPr>
      <dsp:spPr>
        <a:xfrm>
          <a:off x="8197826" y="2080903"/>
          <a:ext cx="1893529" cy="111958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کاروبار کے لئے </a:t>
          </a:r>
        </a:p>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پیچیدہ ریگولیٹری ماحول</a:t>
          </a:r>
          <a:endParaRPr lang="en-US" sz="1600" b="1" kern="1200" dirty="0">
            <a:latin typeface="Jameel Noori Nastaleeq" panose="02000503000000000004" pitchFamily="2" charset="-78"/>
            <a:cs typeface="Jameel Noori Nastaleeq" panose="02000503000000000004" pitchFamily="2" charset="-78"/>
          </a:endParaRPr>
        </a:p>
      </dsp:txBody>
      <dsp:txXfrm>
        <a:off x="8230617" y="2113694"/>
        <a:ext cx="1827947" cy="1054002"/>
      </dsp:txXfrm>
    </dsp:sp>
    <dsp:sp modelId="{1A0A88E0-365E-480D-926A-94D1A8916800}">
      <dsp:nvSpPr>
        <dsp:cNvPr id="0" name=""/>
        <dsp:cNvSpPr/>
      </dsp:nvSpPr>
      <dsp:spPr>
        <a:xfrm rot="18736523">
          <a:off x="5879156" y="2040286"/>
          <a:ext cx="2819523" cy="5618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9A055B0-37D9-4D07-924D-3C6E612A841D}">
      <dsp:nvSpPr>
        <dsp:cNvPr id="0" name=""/>
        <dsp:cNvSpPr/>
      </dsp:nvSpPr>
      <dsp:spPr>
        <a:xfrm>
          <a:off x="7366930" y="726128"/>
          <a:ext cx="1740653" cy="110389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متضاد پالیسیوں کے باعث اعتماد کی کمی</a:t>
          </a:r>
          <a:endParaRPr lang="en-US" sz="1600" b="1" kern="1200" dirty="0">
            <a:latin typeface="Jameel Noori Nastaleeq" panose="02000503000000000004" pitchFamily="2" charset="-78"/>
            <a:cs typeface="Jameel Noori Nastaleeq" panose="02000503000000000004" pitchFamily="2" charset="-78"/>
          </a:endParaRPr>
        </a:p>
      </dsp:txBody>
      <dsp:txXfrm>
        <a:off x="7399262" y="758460"/>
        <a:ext cx="1675989" cy="1039233"/>
      </dsp:txXfrm>
    </dsp:sp>
    <dsp:sp modelId="{E840F182-AA46-4A03-9AF5-ED317D0245E6}">
      <dsp:nvSpPr>
        <dsp:cNvPr id="0" name=""/>
        <dsp:cNvSpPr/>
      </dsp:nvSpPr>
      <dsp:spPr>
        <a:xfrm rot="16971429">
          <a:off x="4802526" y="1548245"/>
          <a:ext cx="2618391" cy="5618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0C2EA4D-A90C-4283-928D-CB98AA833698}">
      <dsp:nvSpPr>
        <dsp:cNvPr id="0" name=""/>
        <dsp:cNvSpPr/>
      </dsp:nvSpPr>
      <dsp:spPr>
        <a:xfrm>
          <a:off x="5632801" y="827"/>
          <a:ext cx="1540489" cy="110389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بنیادی ڈھانچے کی سہولیات کی کمیابی</a:t>
          </a:r>
          <a:endParaRPr lang="en-US" sz="1600" b="1" kern="1200" dirty="0">
            <a:latin typeface="Jameel Noori Nastaleeq" panose="02000503000000000004" pitchFamily="2" charset="-78"/>
            <a:cs typeface="Jameel Noori Nastaleeq" panose="02000503000000000004" pitchFamily="2" charset="-78"/>
          </a:endParaRPr>
        </a:p>
      </dsp:txBody>
      <dsp:txXfrm>
        <a:off x="5665133" y="33159"/>
        <a:ext cx="1475825" cy="1039233"/>
      </dsp:txXfrm>
    </dsp:sp>
    <dsp:sp modelId="{3B6A5D50-D0BE-47CD-A9C6-EE5D86ABE06F}">
      <dsp:nvSpPr>
        <dsp:cNvPr id="0" name=""/>
        <dsp:cNvSpPr/>
      </dsp:nvSpPr>
      <dsp:spPr>
        <a:xfrm rot="15428571">
          <a:off x="3713415" y="1548245"/>
          <a:ext cx="2618391" cy="5618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FD18B35-5F5B-4E62-8950-DD5C62B85FF3}">
      <dsp:nvSpPr>
        <dsp:cNvPr id="0" name=""/>
        <dsp:cNvSpPr/>
      </dsp:nvSpPr>
      <dsp:spPr>
        <a:xfrm>
          <a:off x="4041351" y="827"/>
          <a:ext cx="1379872" cy="110389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وسیع غیررسمی معیشت</a:t>
          </a:r>
          <a:endParaRPr lang="en-US" sz="1600" b="1" kern="1200" dirty="0">
            <a:latin typeface="Jameel Noori Nastaleeq" panose="02000503000000000004" pitchFamily="2" charset="-78"/>
            <a:cs typeface="Jameel Noori Nastaleeq" panose="02000503000000000004" pitchFamily="2" charset="-78"/>
          </a:endParaRPr>
        </a:p>
      </dsp:txBody>
      <dsp:txXfrm>
        <a:off x="4073683" y="33159"/>
        <a:ext cx="1315208" cy="1039233"/>
      </dsp:txXfrm>
    </dsp:sp>
    <dsp:sp modelId="{F0FEC3CC-F53D-498E-8316-68F4B837A787}">
      <dsp:nvSpPr>
        <dsp:cNvPr id="0" name=""/>
        <dsp:cNvSpPr/>
      </dsp:nvSpPr>
      <dsp:spPr>
        <a:xfrm rot="13729789">
          <a:off x="2487868" y="2014872"/>
          <a:ext cx="2801810" cy="5618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93D4C8D-0231-4DC6-A943-11A1DE4C035A}">
      <dsp:nvSpPr>
        <dsp:cNvPr id="0" name=""/>
        <dsp:cNvSpPr/>
      </dsp:nvSpPr>
      <dsp:spPr>
        <a:xfrm>
          <a:off x="2104016" y="689284"/>
          <a:ext cx="1725088" cy="1103897"/>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معیشت میں ریاست کی حد سے زیادہ موجودگی</a:t>
          </a:r>
          <a:endParaRPr lang="en-US" sz="1600" b="1" kern="1200" dirty="0">
            <a:latin typeface="Jameel Noori Nastaleeq" panose="02000503000000000004" pitchFamily="2" charset="-78"/>
            <a:cs typeface="Jameel Noori Nastaleeq" panose="02000503000000000004" pitchFamily="2" charset="-78"/>
          </a:endParaRPr>
        </a:p>
      </dsp:txBody>
      <dsp:txXfrm>
        <a:off x="2136348" y="721616"/>
        <a:ext cx="1660424" cy="1039233"/>
      </dsp:txXfrm>
    </dsp:sp>
    <dsp:sp modelId="{3F3E33B8-8D4A-45C4-811D-ACD5AFAAC000}">
      <dsp:nvSpPr>
        <dsp:cNvPr id="0" name=""/>
        <dsp:cNvSpPr/>
      </dsp:nvSpPr>
      <dsp:spPr>
        <a:xfrm rot="12342857">
          <a:off x="2053109" y="2872295"/>
          <a:ext cx="2618391" cy="5618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3CAACD-8A1E-4DC3-BCD4-AD270D635D06}">
      <dsp:nvSpPr>
        <dsp:cNvPr id="0" name=""/>
        <dsp:cNvSpPr/>
      </dsp:nvSpPr>
      <dsp:spPr>
        <a:xfrm>
          <a:off x="1228661" y="2097926"/>
          <a:ext cx="1908197" cy="974465"/>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برآمدات مخالف تجارتی پالیسی</a:t>
          </a:r>
          <a:endParaRPr lang="en-US" sz="1600" b="1" kern="1200" dirty="0">
            <a:latin typeface="Jameel Noori Nastaleeq" panose="02000503000000000004" pitchFamily="2" charset="-78"/>
            <a:cs typeface="Jameel Noori Nastaleeq" panose="02000503000000000004" pitchFamily="2" charset="-78"/>
          </a:endParaRPr>
        </a:p>
      </dsp:txBody>
      <dsp:txXfrm>
        <a:off x="1257202" y="2126467"/>
        <a:ext cx="1851115" cy="917383"/>
      </dsp:txXfrm>
    </dsp:sp>
    <dsp:sp modelId="{C99D6CF5-849C-4EF7-8B50-80B30C17CD7C}">
      <dsp:nvSpPr>
        <dsp:cNvPr id="0" name=""/>
        <dsp:cNvSpPr/>
      </dsp:nvSpPr>
      <dsp:spPr>
        <a:xfrm rot="10800000">
          <a:off x="1810758" y="3934100"/>
          <a:ext cx="2618391" cy="561805"/>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E5F72E0-9AEC-41D7-86E2-5CF69198CD23}">
      <dsp:nvSpPr>
        <dsp:cNvPr id="0" name=""/>
        <dsp:cNvSpPr/>
      </dsp:nvSpPr>
      <dsp:spPr>
        <a:xfrm>
          <a:off x="821976" y="3533826"/>
          <a:ext cx="1977564" cy="13623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شرح تبادلہ کی </a:t>
          </a:r>
        </a:p>
        <a:p>
          <a:pPr marL="0" lvl="0" indent="0" algn="ctr" defTabSz="711200" rtl="1">
            <a:lnSpc>
              <a:spcPct val="90000"/>
            </a:lnSpc>
            <a:spcBef>
              <a:spcPct val="0"/>
            </a:spcBef>
            <a:spcAft>
              <a:spcPct val="35000"/>
            </a:spcAft>
            <a:buNone/>
          </a:pPr>
          <a:r>
            <a:rPr lang="ur-PK" sz="1600" b="1" kern="1200" dirty="0">
              <a:latin typeface="Jameel Noori Nastaleeq" panose="02000503000000000004" pitchFamily="2" charset="-78"/>
              <a:cs typeface="Jameel Noori Nastaleeq" panose="02000503000000000004" pitchFamily="2" charset="-78"/>
            </a:rPr>
            <a:t>متواتر بیش قدری کا رجحان</a:t>
          </a:r>
          <a:endParaRPr lang="en-US" sz="1600" b="1" kern="1200" dirty="0">
            <a:latin typeface="Jameel Noori Nastaleeq" panose="02000503000000000004" pitchFamily="2" charset="-78"/>
            <a:cs typeface="Jameel Noori Nastaleeq" panose="02000503000000000004" pitchFamily="2" charset="-78"/>
          </a:endParaRPr>
        </a:p>
      </dsp:txBody>
      <dsp:txXfrm>
        <a:off x="861878" y="3573728"/>
        <a:ext cx="1897760" cy="12825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CA9642-5943-4CDC-8C53-A89C70810E93}">
      <dsp:nvSpPr>
        <dsp:cNvPr id="0" name=""/>
        <dsp:cNvSpPr/>
      </dsp:nvSpPr>
      <dsp:spPr>
        <a:xfrm>
          <a:off x="8497796" y="523339"/>
          <a:ext cx="1698563" cy="849281"/>
        </a:xfrm>
        <a:prstGeom prst="roundRect">
          <a:avLst>
            <a:gd name="adj" fmla="val 1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rtl="1">
            <a:lnSpc>
              <a:spcPct val="90000"/>
            </a:lnSpc>
            <a:spcBef>
              <a:spcPct val="0"/>
            </a:spcBef>
            <a:spcAft>
              <a:spcPct val="35000"/>
            </a:spcAft>
            <a:buNone/>
          </a:pPr>
          <a:r>
            <a:rPr lang="ur-PK" sz="1600" b="1" i="0" kern="1200" dirty="0">
              <a:latin typeface="Jameel Noori Nastaleeq" panose="02000503000000000004" pitchFamily="2" charset="-78"/>
              <a:cs typeface="Jameel Noori Nastaleeq" panose="02000503000000000004" pitchFamily="2" charset="-78"/>
            </a:rPr>
            <a:t>بجلی کی ترسیل و تقسیم</a:t>
          </a:r>
          <a:endParaRPr lang="en-PK" sz="1600" b="1" kern="1200" dirty="0">
            <a:latin typeface="Jameel Noori Nastaleeq" panose="02000503000000000004" pitchFamily="2" charset="-78"/>
            <a:cs typeface="Jameel Noori Nastaleeq" panose="02000503000000000004" pitchFamily="2" charset="-78"/>
          </a:endParaRPr>
        </a:p>
      </dsp:txBody>
      <dsp:txXfrm>
        <a:off x="8522671" y="548214"/>
        <a:ext cx="1648813" cy="799531"/>
      </dsp:txXfrm>
    </dsp:sp>
    <dsp:sp modelId="{878884EE-0F4E-4E44-B47B-7A7867E87A67}">
      <dsp:nvSpPr>
        <dsp:cNvPr id="0" name=""/>
        <dsp:cNvSpPr/>
      </dsp:nvSpPr>
      <dsp:spPr>
        <a:xfrm>
          <a:off x="9856647" y="1372620"/>
          <a:ext cx="169856" cy="798604"/>
        </a:xfrm>
        <a:custGeom>
          <a:avLst/>
          <a:gdLst/>
          <a:ahLst/>
          <a:cxnLst/>
          <a:rect l="0" t="0" r="0" b="0"/>
          <a:pathLst>
            <a:path>
              <a:moveTo>
                <a:pt x="169856" y="0"/>
              </a:moveTo>
              <a:lnTo>
                <a:pt x="169856" y="798604"/>
              </a:lnTo>
              <a:lnTo>
                <a:pt x="0" y="798604"/>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26666B-7ECF-4E6A-A300-8C49B462616A}">
      <dsp:nvSpPr>
        <dsp:cNvPr id="0" name=""/>
        <dsp:cNvSpPr/>
      </dsp:nvSpPr>
      <dsp:spPr>
        <a:xfrm>
          <a:off x="8497796" y="1584941"/>
          <a:ext cx="1358850" cy="1172569"/>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1">
            <a:lnSpc>
              <a:spcPct val="90000"/>
            </a:lnSpc>
            <a:spcBef>
              <a:spcPct val="0"/>
            </a:spcBef>
            <a:spcAft>
              <a:spcPct val="35000"/>
            </a:spcAft>
            <a:buNone/>
          </a:pPr>
          <a:r>
            <a:rPr lang="ur-PK" sz="1400" b="1" i="0" kern="1200" dirty="0">
              <a:latin typeface="Jameel Noori Nastaleeq" panose="02000503000000000004" pitchFamily="2" charset="-78"/>
              <a:cs typeface="Jameel Noori Nastaleeq" panose="02000503000000000004" pitchFamily="2" charset="-78"/>
            </a:rPr>
            <a:t>بجلی کی ترسیل و تقسیم اور </a:t>
          </a:r>
          <a:r>
            <a:rPr lang="en-US" sz="1400" b="1" i="0" kern="1200" dirty="0">
              <a:latin typeface="Jameel Noori Nastaleeq" panose="02000503000000000004" pitchFamily="2" charset="-78"/>
              <a:cs typeface="Jameel Noori Nastaleeq" panose="02000503000000000004" pitchFamily="2" charset="-78"/>
            </a:rPr>
            <a:t>DISCOs</a:t>
          </a:r>
          <a:r>
            <a:rPr lang="ur-PK" sz="1400" b="1" i="0" kern="1200" dirty="0">
              <a:latin typeface="Jameel Noori Nastaleeq" panose="02000503000000000004" pitchFamily="2" charset="-78"/>
              <a:cs typeface="Jameel Noori Nastaleeq" panose="02000503000000000004" pitchFamily="2" charset="-78"/>
            </a:rPr>
            <a:t> میں </a:t>
          </a:r>
          <a:r>
            <a:rPr lang="en-US" sz="1400" b="1" i="0" kern="1200" dirty="0">
              <a:latin typeface="Jameel Noori Nastaleeq" panose="02000503000000000004" pitchFamily="2" charset="-78"/>
              <a:cs typeface="Jameel Noori Nastaleeq" panose="02000503000000000004" pitchFamily="2" charset="-78"/>
            </a:rPr>
            <a:t>PPPs</a:t>
          </a:r>
          <a:r>
            <a:rPr lang="ur-PK" sz="1400" b="1" i="0" kern="1200" dirty="0">
              <a:latin typeface="Jameel Noori Nastaleeq" panose="02000503000000000004" pitchFamily="2" charset="-78"/>
              <a:cs typeface="Jameel Noori Nastaleeq" panose="02000503000000000004" pitchFamily="2" charset="-78"/>
            </a:rPr>
            <a:t> کے لئے ایسے فریم ورکس جن پر انحصار کیا جا سکے</a:t>
          </a:r>
          <a:endParaRPr lang="en-PK" sz="1400" b="1" kern="1200" dirty="0">
            <a:latin typeface="Jameel Noori Nastaleeq" panose="02000503000000000004" pitchFamily="2" charset="-78"/>
            <a:cs typeface="Jameel Noori Nastaleeq" panose="02000503000000000004" pitchFamily="2" charset="-78"/>
          </a:endParaRPr>
        </a:p>
      </dsp:txBody>
      <dsp:txXfrm>
        <a:off x="8532139" y="1619284"/>
        <a:ext cx="1290164" cy="1103883"/>
      </dsp:txXfrm>
    </dsp:sp>
    <dsp:sp modelId="{5706B77C-30B2-4963-B834-8AE65267A155}">
      <dsp:nvSpPr>
        <dsp:cNvPr id="0" name=""/>
        <dsp:cNvSpPr/>
      </dsp:nvSpPr>
      <dsp:spPr>
        <a:xfrm>
          <a:off x="6374592" y="523339"/>
          <a:ext cx="1698563" cy="849281"/>
        </a:xfrm>
        <a:prstGeom prst="roundRect">
          <a:avLst>
            <a:gd name="adj" fmla="val 1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rtl="1">
            <a:lnSpc>
              <a:spcPct val="90000"/>
            </a:lnSpc>
            <a:spcBef>
              <a:spcPct val="0"/>
            </a:spcBef>
            <a:spcAft>
              <a:spcPct val="35000"/>
            </a:spcAft>
            <a:buNone/>
          </a:pPr>
          <a:r>
            <a:rPr lang="ur-PK" sz="1600" b="1" i="0" kern="1200" dirty="0">
              <a:latin typeface="Jameel Noori Nastaleeq" panose="02000503000000000004" pitchFamily="2" charset="-78"/>
              <a:cs typeface="Jameel Noori Nastaleeq" panose="02000503000000000004" pitchFamily="2" charset="-78"/>
            </a:rPr>
            <a:t>پانی</a:t>
          </a:r>
          <a:endParaRPr lang="en-PK" sz="1600" b="1" kern="1200" dirty="0">
            <a:latin typeface="Jameel Noori Nastaleeq" panose="02000503000000000004" pitchFamily="2" charset="-78"/>
            <a:cs typeface="Jameel Noori Nastaleeq" panose="02000503000000000004" pitchFamily="2" charset="-78"/>
          </a:endParaRPr>
        </a:p>
      </dsp:txBody>
      <dsp:txXfrm>
        <a:off x="6399467" y="548214"/>
        <a:ext cx="1648813" cy="799531"/>
      </dsp:txXfrm>
    </dsp:sp>
    <dsp:sp modelId="{4843076C-0BE3-4F5E-BBDD-904B937E72E0}">
      <dsp:nvSpPr>
        <dsp:cNvPr id="0" name=""/>
        <dsp:cNvSpPr/>
      </dsp:nvSpPr>
      <dsp:spPr>
        <a:xfrm>
          <a:off x="7733443" y="1372620"/>
          <a:ext cx="169856" cy="804724"/>
        </a:xfrm>
        <a:custGeom>
          <a:avLst/>
          <a:gdLst/>
          <a:ahLst/>
          <a:cxnLst/>
          <a:rect l="0" t="0" r="0" b="0"/>
          <a:pathLst>
            <a:path>
              <a:moveTo>
                <a:pt x="169856" y="0"/>
              </a:moveTo>
              <a:lnTo>
                <a:pt x="169856" y="804724"/>
              </a:lnTo>
              <a:lnTo>
                <a:pt x="0" y="804724"/>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081A646-79E3-4C06-845F-8CD7414DF18E}">
      <dsp:nvSpPr>
        <dsp:cNvPr id="0" name=""/>
        <dsp:cNvSpPr/>
      </dsp:nvSpPr>
      <dsp:spPr>
        <a:xfrm>
          <a:off x="6374592" y="1584941"/>
          <a:ext cx="1358850" cy="1184807"/>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1">
            <a:lnSpc>
              <a:spcPct val="90000"/>
            </a:lnSpc>
            <a:spcBef>
              <a:spcPct val="0"/>
            </a:spcBef>
            <a:spcAft>
              <a:spcPct val="35000"/>
            </a:spcAft>
            <a:buNone/>
          </a:pPr>
          <a:r>
            <a:rPr lang="ur-PK" sz="1400" b="1" i="0" kern="1200" dirty="0">
              <a:latin typeface="Jameel Noori Nastaleeq" panose="02000503000000000004" pitchFamily="2" charset="-78"/>
              <a:cs typeface="Jameel Noori Nastaleeq" panose="02000503000000000004" pitchFamily="2" charset="-78"/>
            </a:rPr>
            <a:t>صنعتی اور شہری استعمال کے پانی/ ویسٹ پلانٹس کے لئے ایسے فریم ورکس جن پر انحصار کیا جا سکے</a:t>
          </a:r>
          <a:endParaRPr lang="en-PK" sz="1400" b="1" kern="1200" dirty="0">
            <a:latin typeface="Jameel Noori Nastaleeq" panose="02000503000000000004" pitchFamily="2" charset="-78"/>
            <a:cs typeface="Jameel Noori Nastaleeq" panose="02000503000000000004" pitchFamily="2" charset="-78"/>
          </a:endParaRPr>
        </a:p>
      </dsp:txBody>
      <dsp:txXfrm>
        <a:off x="6409294" y="1619643"/>
        <a:ext cx="1289446" cy="1115403"/>
      </dsp:txXfrm>
    </dsp:sp>
    <dsp:sp modelId="{ECDA3B03-4EFD-433B-802A-6D3BAAF2C782}">
      <dsp:nvSpPr>
        <dsp:cNvPr id="0" name=""/>
        <dsp:cNvSpPr/>
      </dsp:nvSpPr>
      <dsp:spPr>
        <a:xfrm>
          <a:off x="7733443" y="1372620"/>
          <a:ext cx="169856" cy="2232081"/>
        </a:xfrm>
        <a:custGeom>
          <a:avLst/>
          <a:gdLst/>
          <a:ahLst/>
          <a:cxnLst/>
          <a:rect l="0" t="0" r="0" b="0"/>
          <a:pathLst>
            <a:path>
              <a:moveTo>
                <a:pt x="169856" y="0"/>
              </a:moveTo>
              <a:lnTo>
                <a:pt x="169856" y="2232081"/>
              </a:lnTo>
              <a:lnTo>
                <a:pt x="0" y="2232081"/>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7A81D7-CCD2-4893-9AE7-C0712430DFD5}">
      <dsp:nvSpPr>
        <dsp:cNvPr id="0" name=""/>
        <dsp:cNvSpPr/>
      </dsp:nvSpPr>
      <dsp:spPr>
        <a:xfrm>
          <a:off x="6374592" y="2982068"/>
          <a:ext cx="1358850" cy="1245267"/>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1">
            <a:lnSpc>
              <a:spcPct val="90000"/>
            </a:lnSpc>
            <a:spcBef>
              <a:spcPct val="0"/>
            </a:spcBef>
            <a:spcAft>
              <a:spcPct val="35000"/>
            </a:spcAft>
            <a:buNone/>
          </a:pPr>
          <a:r>
            <a:rPr lang="ur-PK" sz="1400" b="1" i="0" kern="1200" dirty="0">
              <a:latin typeface="Jameel Noori Nastaleeq" panose="02000503000000000004" pitchFamily="2" charset="-78"/>
              <a:cs typeface="Jameel Noori Nastaleeq" panose="02000503000000000004" pitchFamily="2" charset="-78"/>
            </a:rPr>
            <a:t>میونسپل اتھارٹیز کی آپریشنل کارکردگی اور قرض کے لئے اہل حیثیت میں بہتری</a:t>
          </a:r>
          <a:endParaRPr lang="en-PK" sz="1400" b="1" kern="1200" dirty="0">
            <a:latin typeface="Jameel Noori Nastaleeq" panose="02000503000000000004" pitchFamily="2" charset="-78"/>
            <a:cs typeface="Jameel Noori Nastaleeq" panose="02000503000000000004" pitchFamily="2" charset="-78"/>
          </a:endParaRPr>
        </a:p>
      </dsp:txBody>
      <dsp:txXfrm>
        <a:off x="6411065" y="3018541"/>
        <a:ext cx="1285904" cy="1172321"/>
      </dsp:txXfrm>
    </dsp:sp>
    <dsp:sp modelId="{3DF36D74-A727-48AB-AEDB-A9867FBA990F}">
      <dsp:nvSpPr>
        <dsp:cNvPr id="0" name=""/>
        <dsp:cNvSpPr/>
      </dsp:nvSpPr>
      <dsp:spPr>
        <a:xfrm>
          <a:off x="4251388" y="523339"/>
          <a:ext cx="1698563" cy="849281"/>
        </a:xfrm>
        <a:prstGeom prst="roundRect">
          <a:avLst>
            <a:gd name="adj" fmla="val 1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rtl="1">
            <a:lnSpc>
              <a:spcPct val="90000"/>
            </a:lnSpc>
            <a:spcBef>
              <a:spcPct val="0"/>
            </a:spcBef>
            <a:spcAft>
              <a:spcPct val="35000"/>
            </a:spcAft>
            <a:buNone/>
          </a:pPr>
          <a:r>
            <a:rPr lang="ur-PK" sz="1600" b="1" i="0" kern="1200" dirty="0">
              <a:latin typeface="Jameel Noori Nastaleeq" panose="02000503000000000004" pitchFamily="2" charset="-78"/>
              <a:cs typeface="Jameel Noori Nastaleeq" panose="02000503000000000004" pitchFamily="2" charset="-78"/>
            </a:rPr>
            <a:t>ڈیجیٹل شعبے میں بنیادی ڈھانچے کی سہولیات</a:t>
          </a:r>
          <a:endParaRPr lang="en-PK" sz="1600" b="1" kern="1200" dirty="0">
            <a:latin typeface="Jameel Noori Nastaleeq" panose="02000503000000000004" pitchFamily="2" charset="-78"/>
            <a:cs typeface="Jameel Noori Nastaleeq" panose="02000503000000000004" pitchFamily="2" charset="-78"/>
          </a:endParaRPr>
        </a:p>
      </dsp:txBody>
      <dsp:txXfrm>
        <a:off x="4276263" y="548214"/>
        <a:ext cx="1648813" cy="799531"/>
      </dsp:txXfrm>
    </dsp:sp>
    <dsp:sp modelId="{B55186FB-6700-43E9-AAF4-C59AB0B7A8D4}">
      <dsp:nvSpPr>
        <dsp:cNvPr id="0" name=""/>
        <dsp:cNvSpPr/>
      </dsp:nvSpPr>
      <dsp:spPr>
        <a:xfrm>
          <a:off x="5610239" y="1372620"/>
          <a:ext cx="169856" cy="636961"/>
        </a:xfrm>
        <a:custGeom>
          <a:avLst/>
          <a:gdLst/>
          <a:ahLst/>
          <a:cxnLst/>
          <a:rect l="0" t="0" r="0" b="0"/>
          <a:pathLst>
            <a:path>
              <a:moveTo>
                <a:pt x="169856" y="0"/>
              </a:moveTo>
              <a:lnTo>
                <a:pt x="169856" y="636961"/>
              </a:lnTo>
              <a:lnTo>
                <a:pt x="0" y="636961"/>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5F5A227-8DBC-4B74-926C-285567C82BAB}">
      <dsp:nvSpPr>
        <dsp:cNvPr id="0" name=""/>
        <dsp:cNvSpPr/>
      </dsp:nvSpPr>
      <dsp:spPr>
        <a:xfrm>
          <a:off x="4251388" y="1584941"/>
          <a:ext cx="1358850" cy="849281"/>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1">
            <a:lnSpc>
              <a:spcPct val="90000"/>
            </a:lnSpc>
            <a:spcBef>
              <a:spcPct val="0"/>
            </a:spcBef>
            <a:spcAft>
              <a:spcPct val="35000"/>
            </a:spcAft>
            <a:buNone/>
          </a:pPr>
          <a:r>
            <a:rPr lang="ur-PK" sz="1400" b="1" i="0" kern="1200" dirty="0">
              <a:latin typeface="Jameel Noori Nastaleeq" panose="02000503000000000004" pitchFamily="2" charset="-78"/>
              <a:cs typeface="Jameel Noori Nastaleeq" panose="02000503000000000004" pitchFamily="2" charset="-78"/>
            </a:rPr>
            <a:t>ڈیٹا کے تحفظ پر ریگولیٹری سرگرمیوں کی راہ ہموار کرنا</a:t>
          </a:r>
          <a:endParaRPr lang="en-PK" sz="1400" b="1" kern="1200" dirty="0">
            <a:latin typeface="Jameel Noori Nastaleeq" panose="02000503000000000004" pitchFamily="2" charset="-78"/>
            <a:cs typeface="Jameel Noori Nastaleeq" panose="02000503000000000004" pitchFamily="2" charset="-78"/>
          </a:endParaRPr>
        </a:p>
      </dsp:txBody>
      <dsp:txXfrm>
        <a:off x="4276263" y="1609816"/>
        <a:ext cx="1309100" cy="799531"/>
      </dsp:txXfrm>
    </dsp:sp>
    <dsp:sp modelId="{55E54469-30BE-4D28-B9EA-93F7C6F9CE74}">
      <dsp:nvSpPr>
        <dsp:cNvPr id="0" name=""/>
        <dsp:cNvSpPr/>
      </dsp:nvSpPr>
      <dsp:spPr>
        <a:xfrm>
          <a:off x="5610239" y="1372620"/>
          <a:ext cx="169856" cy="1698563"/>
        </a:xfrm>
        <a:custGeom>
          <a:avLst/>
          <a:gdLst/>
          <a:ahLst/>
          <a:cxnLst/>
          <a:rect l="0" t="0" r="0" b="0"/>
          <a:pathLst>
            <a:path>
              <a:moveTo>
                <a:pt x="169856" y="0"/>
              </a:moveTo>
              <a:lnTo>
                <a:pt x="169856" y="1698563"/>
              </a:lnTo>
              <a:lnTo>
                <a:pt x="0" y="1698563"/>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E7069B0-EF0B-461F-80B8-BF3A044DBF3F}">
      <dsp:nvSpPr>
        <dsp:cNvPr id="0" name=""/>
        <dsp:cNvSpPr/>
      </dsp:nvSpPr>
      <dsp:spPr>
        <a:xfrm>
          <a:off x="4251388" y="2646543"/>
          <a:ext cx="1358850" cy="849281"/>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1">
            <a:lnSpc>
              <a:spcPct val="90000"/>
            </a:lnSpc>
            <a:spcBef>
              <a:spcPct val="0"/>
            </a:spcBef>
            <a:spcAft>
              <a:spcPct val="35000"/>
            </a:spcAft>
            <a:buNone/>
          </a:pPr>
          <a:r>
            <a:rPr lang="ur-PK" sz="1400" b="1" i="0" kern="1200" dirty="0">
              <a:latin typeface="Jameel Noori Nastaleeq" panose="02000503000000000004" pitchFamily="2" charset="-78"/>
              <a:cs typeface="Jameel Noori Nastaleeq" panose="02000503000000000004" pitchFamily="2" charset="-78"/>
            </a:rPr>
            <a:t>براڈبینڈ اور بنیادی ڈھانچے کی سہولیات کا دائرہ وسیع کرنا</a:t>
          </a:r>
          <a:endParaRPr lang="en-PK" sz="1400" b="1" kern="1200" dirty="0">
            <a:latin typeface="Jameel Noori Nastaleeq" panose="02000503000000000004" pitchFamily="2" charset="-78"/>
            <a:cs typeface="Jameel Noori Nastaleeq" panose="02000503000000000004" pitchFamily="2" charset="-78"/>
          </a:endParaRPr>
        </a:p>
      </dsp:txBody>
      <dsp:txXfrm>
        <a:off x="4276263" y="2671418"/>
        <a:ext cx="1309100" cy="799531"/>
      </dsp:txXfrm>
    </dsp:sp>
    <dsp:sp modelId="{D03CB772-E1BE-45C1-9CA9-5407104AADEB}">
      <dsp:nvSpPr>
        <dsp:cNvPr id="0" name=""/>
        <dsp:cNvSpPr/>
      </dsp:nvSpPr>
      <dsp:spPr>
        <a:xfrm>
          <a:off x="2128185" y="523339"/>
          <a:ext cx="1698563" cy="849281"/>
        </a:xfrm>
        <a:prstGeom prst="roundRect">
          <a:avLst>
            <a:gd name="adj" fmla="val 1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rtl="1">
            <a:lnSpc>
              <a:spcPct val="90000"/>
            </a:lnSpc>
            <a:spcBef>
              <a:spcPct val="0"/>
            </a:spcBef>
            <a:spcAft>
              <a:spcPct val="35000"/>
            </a:spcAft>
            <a:buNone/>
          </a:pPr>
          <a:r>
            <a:rPr lang="ur-PK" sz="1600" b="1" i="0" kern="1200" dirty="0">
              <a:latin typeface="Jameel Noori Nastaleeq" panose="02000503000000000004" pitchFamily="2" charset="-78"/>
              <a:cs typeface="Jameel Noori Nastaleeq" panose="02000503000000000004" pitchFamily="2" charset="-78"/>
            </a:rPr>
            <a:t>زراعت</a:t>
          </a:r>
          <a:endParaRPr lang="en-PK" sz="1600" b="1" kern="1200" dirty="0">
            <a:latin typeface="Jameel Noori Nastaleeq" panose="02000503000000000004" pitchFamily="2" charset="-78"/>
            <a:cs typeface="Jameel Noori Nastaleeq" panose="02000503000000000004" pitchFamily="2" charset="-78"/>
          </a:endParaRPr>
        </a:p>
      </dsp:txBody>
      <dsp:txXfrm>
        <a:off x="2153060" y="548214"/>
        <a:ext cx="1648813" cy="799531"/>
      </dsp:txXfrm>
    </dsp:sp>
    <dsp:sp modelId="{B96A84C4-0B64-4F8A-83E7-9D2CEC7515AA}">
      <dsp:nvSpPr>
        <dsp:cNvPr id="0" name=""/>
        <dsp:cNvSpPr/>
      </dsp:nvSpPr>
      <dsp:spPr>
        <a:xfrm>
          <a:off x="3392758" y="1372620"/>
          <a:ext cx="264133" cy="636961"/>
        </a:xfrm>
        <a:custGeom>
          <a:avLst/>
          <a:gdLst/>
          <a:ahLst/>
          <a:cxnLst/>
          <a:rect l="0" t="0" r="0" b="0"/>
          <a:pathLst>
            <a:path>
              <a:moveTo>
                <a:pt x="264133" y="0"/>
              </a:moveTo>
              <a:lnTo>
                <a:pt x="264133" y="636961"/>
              </a:lnTo>
              <a:lnTo>
                <a:pt x="0" y="636961"/>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496FE9F-7FF0-498B-9B1A-15118EB7EB8E}">
      <dsp:nvSpPr>
        <dsp:cNvPr id="0" name=""/>
        <dsp:cNvSpPr/>
      </dsp:nvSpPr>
      <dsp:spPr>
        <a:xfrm>
          <a:off x="2033907" y="1584941"/>
          <a:ext cx="1358850" cy="849281"/>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1">
            <a:lnSpc>
              <a:spcPct val="90000"/>
            </a:lnSpc>
            <a:spcBef>
              <a:spcPct val="0"/>
            </a:spcBef>
            <a:spcAft>
              <a:spcPct val="35000"/>
            </a:spcAft>
            <a:buNone/>
          </a:pPr>
          <a:r>
            <a:rPr lang="ur-PK" sz="1400" b="1" i="0" kern="1200" dirty="0">
              <a:latin typeface="Jameel Noori Nastaleeq" panose="02000503000000000004" pitchFamily="2" charset="-78"/>
              <a:cs typeface="Jameel Noori Nastaleeq" panose="02000503000000000004" pitchFamily="2" charset="-78"/>
            </a:rPr>
            <a:t>مسابقتی رجحان میں مدد دینے کے لئے ذیلی شعبوں میں پالیسی/ ریگولیٹری سرگرمیاں</a:t>
          </a:r>
          <a:endParaRPr lang="en-PK" sz="1400" b="1" kern="1200" dirty="0">
            <a:latin typeface="Jameel Noori Nastaleeq" panose="02000503000000000004" pitchFamily="2" charset="-78"/>
            <a:cs typeface="Jameel Noori Nastaleeq" panose="02000503000000000004" pitchFamily="2" charset="-78"/>
          </a:endParaRPr>
        </a:p>
      </dsp:txBody>
      <dsp:txXfrm>
        <a:off x="2058782" y="1609816"/>
        <a:ext cx="1309100" cy="799531"/>
      </dsp:txXfrm>
    </dsp:sp>
    <dsp:sp modelId="{E5E942E9-D0D3-499D-BE27-40B15D1FB96E}">
      <dsp:nvSpPr>
        <dsp:cNvPr id="0" name=""/>
        <dsp:cNvSpPr/>
      </dsp:nvSpPr>
      <dsp:spPr>
        <a:xfrm>
          <a:off x="3487035" y="1372620"/>
          <a:ext cx="169856" cy="1698563"/>
        </a:xfrm>
        <a:custGeom>
          <a:avLst/>
          <a:gdLst/>
          <a:ahLst/>
          <a:cxnLst/>
          <a:rect l="0" t="0" r="0" b="0"/>
          <a:pathLst>
            <a:path>
              <a:moveTo>
                <a:pt x="169856" y="0"/>
              </a:moveTo>
              <a:lnTo>
                <a:pt x="169856" y="1698563"/>
              </a:lnTo>
              <a:lnTo>
                <a:pt x="0" y="1698563"/>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6F9FFA-2CB8-4FBF-A561-2A31E6A699D1}">
      <dsp:nvSpPr>
        <dsp:cNvPr id="0" name=""/>
        <dsp:cNvSpPr/>
      </dsp:nvSpPr>
      <dsp:spPr>
        <a:xfrm>
          <a:off x="2033907" y="2646543"/>
          <a:ext cx="1453127" cy="849281"/>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1">
            <a:lnSpc>
              <a:spcPct val="90000"/>
            </a:lnSpc>
            <a:spcBef>
              <a:spcPct val="0"/>
            </a:spcBef>
            <a:spcAft>
              <a:spcPct val="35000"/>
            </a:spcAft>
            <a:buNone/>
          </a:pPr>
          <a:r>
            <a:rPr lang="ur-PK" sz="1400" b="1" i="0" kern="1200" dirty="0">
              <a:latin typeface="Jameel Noori Nastaleeq" panose="02000503000000000004" pitchFamily="2" charset="-78"/>
              <a:cs typeface="Jameel Noori Nastaleeq" panose="02000503000000000004" pitchFamily="2" charset="-78"/>
            </a:rPr>
            <a:t>ایگری پروسیسرز/ برآمدی شعبے کے  لئے کام کرنے والے زرعی کرداروں کی معاونت</a:t>
          </a:r>
          <a:endParaRPr lang="en-PK" sz="1400" b="1" kern="1200" dirty="0">
            <a:latin typeface="Jameel Noori Nastaleeq" panose="02000503000000000004" pitchFamily="2" charset="-78"/>
            <a:cs typeface="Jameel Noori Nastaleeq" panose="02000503000000000004" pitchFamily="2" charset="-78"/>
          </a:endParaRPr>
        </a:p>
      </dsp:txBody>
      <dsp:txXfrm>
        <a:off x="2058782" y="2671418"/>
        <a:ext cx="1403377" cy="799531"/>
      </dsp:txXfrm>
    </dsp:sp>
    <dsp:sp modelId="{B0E2AED8-1039-49AD-93A0-890B506388CA}">
      <dsp:nvSpPr>
        <dsp:cNvPr id="0" name=""/>
        <dsp:cNvSpPr/>
      </dsp:nvSpPr>
      <dsp:spPr>
        <a:xfrm>
          <a:off x="4981" y="523339"/>
          <a:ext cx="1698563" cy="849281"/>
        </a:xfrm>
        <a:prstGeom prst="roundRect">
          <a:avLst>
            <a:gd name="adj" fmla="val 1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0320" rIns="30480" bIns="20320" numCol="1" spcCol="1270" anchor="ctr" anchorCtr="0">
          <a:noAutofit/>
        </a:bodyPr>
        <a:lstStyle/>
        <a:p>
          <a:pPr marL="0" lvl="0" indent="0" algn="ctr" defTabSz="711200" rtl="1">
            <a:lnSpc>
              <a:spcPct val="90000"/>
            </a:lnSpc>
            <a:spcBef>
              <a:spcPct val="0"/>
            </a:spcBef>
            <a:spcAft>
              <a:spcPct val="35000"/>
            </a:spcAft>
            <a:buNone/>
          </a:pPr>
          <a:r>
            <a:rPr lang="ur-PK" sz="1600" b="1" i="0" kern="1200" dirty="0">
              <a:latin typeface="Jameel Noori Nastaleeq" panose="02000503000000000004" pitchFamily="2" charset="-78"/>
              <a:cs typeface="Jameel Noori Nastaleeq" panose="02000503000000000004" pitchFamily="2" charset="-78"/>
            </a:rPr>
            <a:t>مالی شمولیت</a:t>
          </a:r>
          <a:endParaRPr lang="en-PK" sz="1600" b="1" kern="1200" dirty="0">
            <a:latin typeface="Jameel Noori Nastaleeq" panose="02000503000000000004" pitchFamily="2" charset="-78"/>
            <a:cs typeface="Jameel Noori Nastaleeq" panose="02000503000000000004" pitchFamily="2" charset="-78"/>
          </a:endParaRPr>
        </a:p>
      </dsp:txBody>
      <dsp:txXfrm>
        <a:off x="29856" y="548214"/>
        <a:ext cx="1648813" cy="799531"/>
      </dsp:txXfrm>
    </dsp:sp>
    <dsp:sp modelId="{818A7632-82A1-45E9-A7DA-84C3275CD782}">
      <dsp:nvSpPr>
        <dsp:cNvPr id="0" name=""/>
        <dsp:cNvSpPr/>
      </dsp:nvSpPr>
      <dsp:spPr>
        <a:xfrm>
          <a:off x="1363831" y="1372620"/>
          <a:ext cx="169856" cy="636961"/>
        </a:xfrm>
        <a:custGeom>
          <a:avLst/>
          <a:gdLst/>
          <a:ahLst/>
          <a:cxnLst/>
          <a:rect l="0" t="0" r="0" b="0"/>
          <a:pathLst>
            <a:path>
              <a:moveTo>
                <a:pt x="169856" y="0"/>
              </a:moveTo>
              <a:lnTo>
                <a:pt x="169856" y="636961"/>
              </a:lnTo>
              <a:lnTo>
                <a:pt x="0" y="636961"/>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D43BF8-1EA8-4034-BE0D-DD8EC2E4D38B}">
      <dsp:nvSpPr>
        <dsp:cNvPr id="0" name=""/>
        <dsp:cNvSpPr/>
      </dsp:nvSpPr>
      <dsp:spPr>
        <a:xfrm>
          <a:off x="4981" y="1584941"/>
          <a:ext cx="1358850" cy="849281"/>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1">
            <a:lnSpc>
              <a:spcPct val="90000"/>
            </a:lnSpc>
            <a:spcBef>
              <a:spcPct val="0"/>
            </a:spcBef>
            <a:spcAft>
              <a:spcPct val="35000"/>
            </a:spcAft>
            <a:buNone/>
          </a:pPr>
          <a:r>
            <a:rPr lang="ur-PK" sz="1400" b="1" i="0" kern="1200" dirty="0">
              <a:latin typeface="Jameel Noori Nastaleeq" panose="02000503000000000004" pitchFamily="2" charset="-78"/>
              <a:cs typeface="Jameel Noori Nastaleeq" panose="02000503000000000004" pitchFamily="2" charset="-78"/>
            </a:rPr>
            <a:t>رِسک کے خاتمہ/ کریڈٹ میں بہتری کی سرگرمیوں کی راہ ہموار کرنا</a:t>
          </a:r>
          <a:endParaRPr lang="en-PK" sz="1400" b="1" kern="1200" dirty="0">
            <a:latin typeface="Jameel Noori Nastaleeq" panose="02000503000000000004" pitchFamily="2" charset="-78"/>
            <a:cs typeface="Jameel Noori Nastaleeq" panose="02000503000000000004" pitchFamily="2" charset="-78"/>
          </a:endParaRPr>
        </a:p>
      </dsp:txBody>
      <dsp:txXfrm>
        <a:off x="29856" y="1609816"/>
        <a:ext cx="1309100" cy="799531"/>
      </dsp:txXfrm>
    </dsp:sp>
    <dsp:sp modelId="{2414AF72-412D-4370-B874-EB879DCA6473}">
      <dsp:nvSpPr>
        <dsp:cNvPr id="0" name=""/>
        <dsp:cNvSpPr/>
      </dsp:nvSpPr>
      <dsp:spPr>
        <a:xfrm>
          <a:off x="1363831" y="1372620"/>
          <a:ext cx="169856" cy="1698563"/>
        </a:xfrm>
        <a:custGeom>
          <a:avLst/>
          <a:gdLst/>
          <a:ahLst/>
          <a:cxnLst/>
          <a:rect l="0" t="0" r="0" b="0"/>
          <a:pathLst>
            <a:path>
              <a:moveTo>
                <a:pt x="169856" y="0"/>
              </a:moveTo>
              <a:lnTo>
                <a:pt x="169856" y="1698563"/>
              </a:lnTo>
              <a:lnTo>
                <a:pt x="0" y="1698563"/>
              </a:lnTo>
            </a:path>
          </a:pathLst>
        </a:custGeom>
        <a:noFill/>
        <a:ln w="15875"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A4A6AE2-D8C0-49CA-B157-496388642D74}">
      <dsp:nvSpPr>
        <dsp:cNvPr id="0" name=""/>
        <dsp:cNvSpPr/>
      </dsp:nvSpPr>
      <dsp:spPr>
        <a:xfrm>
          <a:off x="4981" y="2646543"/>
          <a:ext cx="1358850" cy="849281"/>
        </a:xfrm>
        <a:prstGeom prst="roundRect">
          <a:avLst>
            <a:gd name="adj" fmla="val 10000"/>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7780" rIns="26670" bIns="17780" numCol="1" spcCol="1270" anchor="ctr" anchorCtr="0">
          <a:noAutofit/>
        </a:bodyPr>
        <a:lstStyle/>
        <a:p>
          <a:pPr marL="0" lvl="0" indent="0" algn="ctr" defTabSz="622300" rtl="1">
            <a:lnSpc>
              <a:spcPct val="90000"/>
            </a:lnSpc>
            <a:spcBef>
              <a:spcPct val="0"/>
            </a:spcBef>
            <a:spcAft>
              <a:spcPct val="35000"/>
            </a:spcAft>
            <a:buNone/>
          </a:pPr>
          <a:r>
            <a:rPr lang="ur-PK" sz="1400" b="1" i="0" kern="1200" dirty="0">
              <a:latin typeface="Jameel Noori Nastaleeq" panose="02000503000000000004" pitchFamily="2" charset="-78"/>
              <a:cs typeface="Jameel Noori Nastaleeq" panose="02000503000000000004" pitchFamily="2" charset="-78"/>
            </a:rPr>
            <a:t>سرمائے کی منڈی کی مصنوعات کا آغاز</a:t>
          </a:r>
          <a:endParaRPr lang="en-PK" sz="1400" b="1" kern="1200" dirty="0">
            <a:latin typeface="Jameel Noori Nastaleeq" panose="02000503000000000004" pitchFamily="2" charset="-78"/>
            <a:cs typeface="Jameel Noori Nastaleeq" panose="02000503000000000004" pitchFamily="2" charset="-78"/>
          </a:endParaRPr>
        </a:p>
      </dsp:txBody>
      <dsp:txXfrm>
        <a:off x="29856" y="2671418"/>
        <a:ext cx="1309100" cy="799531"/>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DFD38E-FD30-4308-AD7B-80404645C7D6}" type="datetimeFigureOut">
              <a:rPr lang="en-US" smtClean="0"/>
              <a:t>7/16/2024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8C961E-E5B2-4A62-A48B-1517C819D1BB}" type="slidenum">
              <a:rPr lang="en-US" smtClean="0"/>
              <a:t>‹#›</a:t>
            </a:fld>
            <a:endParaRPr lang="en-US"/>
          </a:p>
        </p:txBody>
      </p:sp>
    </p:spTree>
    <p:extLst>
      <p:ext uri="{BB962C8B-B14F-4D97-AF65-F5344CB8AC3E}">
        <p14:creationId xmlns:p14="http://schemas.microsoft.com/office/powerpoint/2010/main" val="24076764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8C961E-E5B2-4A62-A48B-1517C819D1BB}" type="slidenum">
              <a:rPr lang="en-US" smtClean="0"/>
              <a:t>3</a:t>
            </a:fld>
            <a:endParaRPr lang="en-US" dirty="0"/>
          </a:p>
        </p:txBody>
      </p:sp>
    </p:spTree>
    <p:extLst>
      <p:ext uri="{BB962C8B-B14F-4D97-AF65-F5344CB8AC3E}">
        <p14:creationId xmlns:p14="http://schemas.microsoft.com/office/powerpoint/2010/main" val="2112994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8C961E-E5B2-4A62-A48B-1517C819D1BB}" type="slidenum">
              <a:rPr lang="en-US" smtClean="0"/>
              <a:t>5</a:t>
            </a:fld>
            <a:endParaRPr lang="en-US"/>
          </a:p>
        </p:txBody>
      </p:sp>
    </p:spTree>
    <p:extLst>
      <p:ext uri="{BB962C8B-B14F-4D97-AF65-F5344CB8AC3E}">
        <p14:creationId xmlns:p14="http://schemas.microsoft.com/office/powerpoint/2010/main" val="32225547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2289">
              <a:defRPr/>
            </a:pPr>
            <a:r>
              <a:rPr lang="en-US" dirty="0">
                <a:latin typeface="Poppins"/>
              </a:rPr>
              <a:t>Stunting levels remain high even among the wealthiest households living in urban areas. </a:t>
            </a:r>
          </a:p>
          <a:p>
            <a:pPr defTabSz="942289">
              <a:defRPr/>
            </a:pPr>
            <a:r>
              <a:rPr lang="en-US" dirty="0">
                <a:latin typeface="Poppins"/>
              </a:rPr>
              <a:t>Rates of diarrhea are high and are roughly similar across income quintiles and location</a:t>
            </a:r>
          </a:p>
          <a:p>
            <a:r>
              <a:rPr lang="en-US" dirty="0">
                <a:latin typeface="Poppins"/>
              </a:rPr>
              <a:t>However, levels are higher across all income quintiles in Sindh as compared to Punjab:</a:t>
            </a:r>
          </a:p>
          <a:p>
            <a:pPr defTabSz="942289">
              <a:defRPr/>
            </a:pPr>
            <a:r>
              <a:rPr lang="en-US" dirty="0">
                <a:solidFill>
                  <a:schemeClr val="tx2">
                    <a:lumMod val="75000"/>
                  </a:schemeClr>
                </a:solidFill>
                <a:latin typeface="Poppins"/>
              </a:rPr>
              <a:t>     The wealthiest quintile in rural Sindh has a stunting rate of 42 percent, compared to 17 percent in Punjab</a:t>
            </a:r>
          </a:p>
          <a:p>
            <a:pPr defTabSz="942289">
              <a:defRPr/>
            </a:pPr>
            <a:r>
              <a:rPr lang="en-US" dirty="0">
                <a:solidFill>
                  <a:schemeClr val="tx2">
                    <a:lumMod val="75000"/>
                  </a:schemeClr>
                </a:solidFill>
                <a:latin typeface="Poppins"/>
              </a:rPr>
              <a:t>     The wealthiest quintile in urban Sindh has a stunting rate of 24%, compared to 15% in urban Punjab.</a:t>
            </a:r>
          </a:p>
          <a:p>
            <a:r>
              <a:rPr lang="en-US" dirty="0">
                <a:solidFill>
                  <a:schemeClr val="tx2">
                    <a:lumMod val="75000"/>
                  </a:schemeClr>
                </a:solidFill>
                <a:latin typeface="Poppins"/>
              </a:rPr>
              <a:t>     Important to note that WASH conditions are much poorer in Sindh</a:t>
            </a:r>
            <a:endParaRPr lang="en-US" dirty="0"/>
          </a:p>
        </p:txBody>
      </p:sp>
      <p:sp>
        <p:nvSpPr>
          <p:cNvPr id="4" name="Slide Number Placeholder 3"/>
          <p:cNvSpPr>
            <a:spLocks noGrp="1"/>
          </p:cNvSpPr>
          <p:nvPr>
            <p:ph type="sldNum" sz="quarter" idx="5"/>
          </p:nvPr>
        </p:nvSpPr>
        <p:spPr/>
        <p:txBody>
          <a:bodyPr/>
          <a:lstStyle/>
          <a:p>
            <a:fld id="{0BDA9A43-7DA2-4421-8B4F-42D3B153B2F7}" type="slidenum">
              <a:rPr lang="en-US" smtClean="0"/>
              <a:t>7</a:t>
            </a:fld>
            <a:endParaRPr lang="en-US" dirty="0"/>
          </a:p>
        </p:txBody>
      </p:sp>
    </p:spTree>
    <p:extLst>
      <p:ext uri="{BB962C8B-B14F-4D97-AF65-F5344CB8AC3E}">
        <p14:creationId xmlns:p14="http://schemas.microsoft.com/office/powerpoint/2010/main" val="8058168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8C961E-E5B2-4A62-A48B-1517C819D1BB}" type="slidenum">
              <a:rPr lang="en-US" smtClean="0"/>
              <a:t>9</a:t>
            </a:fld>
            <a:endParaRPr lang="en-US" dirty="0"/>
          </a:p>
        </p:txBody>
      </p:sp>
    </p:spTree>
    <p:extLst>
      <p:ext uri="{BB962C8B-B14F-4D97-AF65-F5344CB8AC3E}">
        <p14:creationId xmlns:p14="http://schemas.microsoft.com/office/powerpoint/2010/main" val="20122682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8C961E-E5B2-4A62-A48B-1517C819D1BB}" type="slidenum">
              <a:rPr lang="en-US" smtClean="0"/>
              <a:t>12</a:t>
            </a:fld>
            <a:endParaRPr lang="en-US" dirty="0"/>
          </a:p>
        </p:txBody>
      </p:sp>
    </p:spTree>
    <p:extLst>
      <p:ext uri="{BB962C8B-B14F-4D97-AF65-F5344CB8AC3E}">
        <p14:creationId xmlns:p14="http://schemas.microsoft.com/office/powerpoint/2010/main" val="28416282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8C961E-E5B2-4A62-A48B-1517C819D1BB}" type="slidenum">
              <a:rPr lang="en-US" smtClean="0"/>
              <a:t>13</a:t>
            </a:fld>
            <a:endParaRPr lang="en-US" dirty="0"/>
          </a:p>
        </p:txBody>
      </p:sp>
    </p:spTree>
    <p:extLst>
      <p:ext uri="{BB962C8B-B14F-4D97-AF65-F5344CB8AC3E}">
        <p14:creationId xmlns:p14="http://schemas.microsoft.com/office/powerpoint/2010/main" val="28534071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8C961E-E5B2-4A62-A48B-1517C819D1BB}" type="slidenum">
              <a:rPr lang="en-US" smtClean="0"/>
              <a:t>14</a:t>
            </a:fld>
            <a:endParaRPr lang="en-US" dirty="0"/>
          </a:p>
        </p:txBody>
      </p:sp>
    </p:spTree>
    <p:extLst>
      <p:ext uri="{BB962C8B-B14F-4D97-AF65-F5344CB8AC3E}">
        <p14:creationId xmlns:p14="http://schemas.microsoft.com/office/powerpoint/2010/main" val="1661928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8C961E-E5B2-4A62-A48B-1517C819D1BB}" type="slidenum">
              <a:rPr lang="en-US" smtClean="0"/>
              <a:t>15</a:t>
            </a:fld>
            <a:endParaRPr lang="en-US" dirty="0"/>
          </a:p>
        </p:txBody>
      </p:sp>
    </p:spTree>
    <p:extLst>
      <p:ext uri="{BB962C8B-B14F-4D97-AF65-F5344CB8AC3E}">
        <p14:creationId xmlns:p14="http://schemas.microsoft.com/office/powerpoint/2010/main" val="2711607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A8C961E-E5B2-4A62-A48B-1517C819D1BB}" type="slidenum">
              <a:rPr lang="en-US" smtClean="0"/>
              <a:t>16</a:t>
            </a:fld>
            <a:endParaRPr lang="en-US" dirty="0"/>
          </a:p>
        </p:txBody>
      </p:sp>
    </p:spTree>
    <p:extLst>
      <p:ext uri="{BB962C8B-B14F-4D97-AF65-F5344CB8AC3E}">
        <p14:creationId xmlns:p14="http://schemas.microsoft.com/office/powerpoint/2010/main" val="13153278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003BFEC-0E9D-47D1-AA09-B1F722372554}" type="datetime1">
              <a:rPr lang="en-US" smtClean="0"/>
              <a:t>7/16/2024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22551649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4E5D6A3-19C6-4B99-8B12-CA08061F8D61}" type="datetime1">
              <a:rPr lang="en-US" smtClean="0"/>
              <a:t>7/16/2024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38729246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BBA771-0C51-4FED-98EB-F952C7340CD9}" type="datetime1">
              <a:rPr lang="en-US" smtClean="0"/>
              <a:t>7/16/2024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16591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A824DC-DF7F-4E16-9D3F-B4BFCA29C942}" type="datetime1">
              <a:rPr lang="en-US" smtClean="0"/>
              <a:t>7/16/2024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17915623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456D86D-AC91-4968-87B9-000D031AC305}" type="datetime1">
              <a:rPr lang="en-US" smtClean="0"/>
              <a:t>7/16/2024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362484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1150F22-6180-420C-8053-2810187A3555}" type="datetime1">
              <a:rPr lang="en-US" smtClean="0"/>
              <a:t>7/16/2024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27113820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9A9C43-2EA7-42AF-9D2F-599266DCB659}" type="datetime1">
              <a:rPr lang="en-US" smtClean="0"/>
              <a:t>7/16/2024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158905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FFA7D74-53E8-4A19-AD27-269CA9FE8F8E}" type="datetime1">
              <a:rPr lang="en-US" smtClean="0"/>
              <a:t>7/16/2024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3180234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B9F2F4C-9672-4482-843F-EB5B990275DB}" type="datetime1">
              <a:rPr lang="en-US" smtClean="0"/>
              <a:t>7/16/2024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222316343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F3381E38-9ADA-445C-8040-30E2102B271B}" type="datetime1">
              <a:rPr lang="en-US" smtClean="0"/>
              <a:t>7/16/2024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1FF6C1D-8257-4286-ADD1-3212AA17058F}" type="slidenum">
              <a:rPr lang="en-US" smtClean="0"/>
              <a:t>‹#›</a:t>
            </a:fld>
            <a:endParaRPr lang="en-US"/>
          </a:p>
        </p:txBody>
      </p:sp>
    </p:spTree>
    <p:extLst>
      <p:ext uri="{BB962C8B-B14F-4D97-AF65-F5344CB8AC3E}">
        <p14:creationId xmlns:p14="http://schemas.microsoft.com/office/powerpoint/2010/main" val="1772982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D8AF2B0-BDEF-4393-992D-724A85B6F0FD}" type="datetime1">
              <a:rPr lang="en-US" smtClean="0"/>
              <a:t>7/16/2024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1FF6C1D-8257-4286-ADD1-3212AA17058F}" type="slidenum">
              <a:rPr lang="en-US" smtClean="0"/>
              <a:t>‹#›</a:t>
            </a:fld>
            <a:endParaRPr lang="en-US"/>
          </a:p>
        </p:txBody>
      </p:sp>
    </p:spTree>
    <p:extLst>
      <p:ext uri="{BB962C8B-B14F-4D97-AF65-F5344CB8AC3E}">
        <p14:creationId xmlns:p14="http://schemas.microsoft.com/office/powerpoint/2010/main" val="1476859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5B9A5DAF-4EEB-4133-8F3D-C09C8349EB2A}" type="datetime1">
              <a:rPr lang="en-US" smtClean="0"/>
              <a:t>7/16/2024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1FF6C1D-8257-4286-ADD1-3212AA17058F}" type="slidenum">
              <a:rPr lang="en-US" smtClean="0"/>
              <a:t>‹#›</a:t>
            </a:fld>
            <a:endParaRPr lang="en-US"/>
          </a:p>
        </p:txBody>
      </p:sp>
    </p:spTree>
    <p:extLst>
      <p:ext uri="{BB962C8B-B14F-4D97-AF65-F5344CB8AC3E}">
        <p14:creationId xmlns:p14="http://schemas.microsoft.com/office/powerpoint/2010/main" val="5127784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thedocs.worldbank.org/en/doc/fea8fe0e7708ad4a8cb6fdd279402288-0310062023/original/Pakistan-Reforms-For-A-Brighter-Future-Policy-Note-Overview-and-Summary.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s://www.worldbank.org/en/region/sar/publication/pakistan100-shaping-the-future#:~:text=A%20World%20Bank%20report%20titled,boost%20shared%20prosperity%20for%20all." TargetMode="Externa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D85FF12-E015-D610-3E47-90940F5BDD56}"/>
              </a:ext>
            </a:extLst>
          </p:cNvPr>
          <p:cNvSpPr txBox="1"/>
          <p:nvPr/>
        </p:nvSpPr>
        <p:spPr>
          <a:xfrm>
            <a:off x="891854" y="455216"/>
            <a:ext cx="10412250" cy="6254789"/>
          </a:xfrm>
          <a:prstGeom prst="rect">
            <a:avLst/>
          </a:prstGeom>
          <a:noFill/>
        </p:spPr>
        <p:txBody>
          <a:bodyPr wrap="square" rtlCol="0">
            <a:spAutoFit/>
          </a:bodyPr>
          <a:lstStyle/>
          <a:p>
            <a:pPr algn="ctr" rtl="1">
              <a:lnSpc>
                <a:spcPct val="130000"/>
              </a:lnSpc>
            </a:pPr>
            <a:r>
              <a:rPr lang="ur-PK" sz="3400" dirty="0">
                <a:latin typeface="Jameel Noori Nastaleeq" panose="02000503000000000004" pitchFamily="2" charset="-78"/>
                <a:cs typeface="Jameel Noori Nastaleeq" panose="02000503000000000004" pitchFamily="2" charset="-78"/>
              </a:rPr>
              <a:t>ورلڈ بینک گروپ</a:t>
            </a:r>
            <a:endParaRPr lang="en-US" sz="3400" dirty="0">
              <a:latin typeface="Jameel Noori Nastaleeq" panose="02000503000000000004" pitchFamily="2" charset="-78"/>
              <a:cs typeface="Jameel Noori Nastaleeq" panose="02000503000000000004" pitchFamily="2" charset="-78"/>
            </a:endParaRPr>
          </a:p>
          <a:p>
            <a:pPr algn="ctr" rtl="1">
              <a:lnSpc>
                <a:spcPct val="130000"/>
              </a:lnSpc>
            </a:pPr>
            <a:r>
              <a:rPr lang="ur-PK" sz="3400" dirty="0">
                <a:latin typeface="Jameel Noori Nastaleeq" panose="02000503000000000004" pitchFamily="2" charset="-78"/>
                <a:cs typeface="Jameel Noori Nastaleeq" panose="02000503000000000004" pitchFamily="2" charset="-78"/>
              </a:rPr>
              <a:t>ملکی سطح پر شراکت کا مجوزہ فریم ورک</a:t>
            </a:r>
            <a:endParaRPr lang="en-US" sz="3400" dirty="0">
              <a:latin typeface="Jameel Noori Nastaleeq" panose="02000503000000000004" pitchFamily="2" charset="-78"/>
              <a:cs typeface="Jameel Noori Nastaleeq" panose="02000503000000000004" pitchFamily="2" charset="-78"/>
            </a:endParaRPr>
          </a:p>
          <a:p>
            <a:pPr algn="ctr" rtl="1">
              <a:lnSpc>
                <a:spcPct val="130000"/>
              </a:lnSpc>
            </a:pPr>
            <a:endParaRPr lang="en-US" sz="3600" dirty="0">
              <a:latin typeface="Jameel Noori Nastaleeq" panose="02000503000000000004" pitchFamily="2" charset="-78"/>
              <a:cs typeface="Jameel Noori Nastaleeq" panose="02000503000000000004" pitchFamily="2" charset="-78"/>
            </a:endParaRPr>
          </a:p>
          <a:p>
            <a:pPr algn="ctr" rtl="1">
              <a:lnSpc>
                <a:spcPct val="130000"/>
              </a:lnSpc>
            </a:pPr>
            <a:r>
              <a:rPr lang="ur-PK" sz="3600" b="1" i="1" dirty="0">
                <a:latin typeface="Jameel Noori Nastaleeq" panose="02000503000000000004" pitchFamily="2" charset="-78"/>
                <a:cs typeface="Jameel Noori Nastaleeq" panose="02000503000000000004" pitchFamily="2" charset="-78"/>
              </a:rPr>
              <a:t>بھرپور توجہ، تدبیر آزمائی اور وسعتِ نظری:</a:t>
            </a:r>
            <a:endParaRPr lang="en-US" sz="3600" b="1" i="1" dirty="0">
              <a:latin typeface="Jameel Noori Nastaleeq" panose="02000503000000000004" pitchFamily="2" charset="-78"/>
              <a:cs typeface="Jameel Noori Nastaleeq" panose="02000503000000000004" pitchFamily="2" charset="-78"/>
            </a:endParaRPr>
          </a:p>
          <a:p>
            <a:pPr algn="ctr" rtl="1">
              <a:lnSpc>
                <a:spcPct val="130000"/>
              </a:lnSpc>
            </a:pPr>
            <a:r>
              <a:rPr lang="ur-PK" sz="4400" b="1" dirty="0">
                <a:latin typeface="Jameel Noori Nastaleeq" panose="02000503000000000004" pitchFamily="2" charset="-78"/>
                <a:cs typeface="Jameel Noori Nastaleeq" panose="02000503000000000004" pitchFamily="2" charset="-78"/>
              </a:rPr>
              <a:t>پاکستان میں باہمی سرگرمیوں کی دس سالہ حکمتِ عملی</a:t>
            </a:r>
            <a:endParaRPr lang="en-US" sz="3600" b="1" dirty="0">
              <a:latin typeface="Jameel Noori Nastaleeq" panose="02000503000000000004" pitchFamily="2" charset="-78"/>
              <a:cs typeface="Jameel Noori Nastaleeq" panose="02000503000000000004" pitchFamily="2" charset="-78"/>
            </a:endParaRPr>
          </a:p>
          <a:p>
            <a:pPr algn="ctr" rtl="1">
              <a:lnSpc>
                <a:spcPct val="130000"/>
              </a:lnSpc>
            </a:pPr>
            <a:endParaRPr lang="en-US" sz="3600" b="1" i="1" dirty="0">
              <a:latin typeface="Jameel Noori Nastaleeq" panose="02000503000000000004" pitchFamily="2" charset="-78"/>
              <a:cs typeface="Jameel Noori Nastaleeq" panose="02000503000000000004" pitchFamily="2" charset="-78"/>
            </a:endParaRPr>
          </a:p>
          <a:p>
            <a:pPr algn="ctr" rtl="1">
              <a:lnSpc>
                <a:spcPct val="130000"/>
              </a:lnSpc>
            </a:pPr>
            <a:endParaRPr lang="en-US" sz="2800" dirty="0">
              <a:latin typeface="Jameel Noori Nastaleeq" panose="02000503000000000004" pitchFamily="2" charset="-78"/>
              <a:cs typeface="Jameel Noori Nastaleeq" panose="02000503000000000004" pitchFamily="2" charset="-78"/>
            </a:endParaRPr>
          </a:p>
          <a:p>
            <a:pPr algn="ctr" rtl="1">
              <a:lnSpc>
                <a:spcPct val="130000"/>
              </a:lnSpc>
            </a:pPr>
            <a:r>
              <a:rPr lang="ur-PK" sz="2800" dirty="0">
                <a:latin typeface="Jameel Noori Nastaleeq" panose="02000503000000000004" pitchFamily="2" charset="-78"/>
                <a:cs typeface="Jameel Noori Nastaleeq" panose="02000503000000000004" pitchFamily="2" charset="-78"/>
              </a:rPr>
              <a:t>قومی مشاورتی سیشن، اسلام آباد،</a:t>
            </a:r>
            <a:r>
              <a:rPr lang="en-US" sz="2800" dirty="0">
                <a:latin typeface="Jameel Noori Nastaleeq" panose="02000503000000000004" pitchFamily="2" charset="-78"/>
                <a:cs typeface="Jameel Noori Nastaleeq" panose="02000503000000000004" pitchFamily="2" charset="-78"/>
              </a:rPr>
              <a:t> </a:t>
            </a:r>
            <a:r>
              <a:rPr lang="ur-PK" sz="2800" dirty="0">
                <a:latin typeface="Jameel Noori Nastaleeq" panose="02000503000000000004" pitchFamily="2" charset="-78"/>
                <a:cs typeface="Jameel Noori Nastaleeq" panose="02000503000000000004" pitchFamily="2" charset="-78"/>
              </a:rPr>
              <a:t>11 جولائی 2024</a:t>
            </a:r>
            <a:endParaRPr lang="en-US" sz="3600" dirty="0">
              <a:latin typeface="Jameel Noori Nastaleeq" panose="02000503000000000004" pitchFamily="2" charset="-78"/>
              <a:cs typeface="Jameel Noori Nastaleeq" panose="02000503000000000004" pitchFamily="2" charset="-78"/>
            </a:endParaRPr>
          </a:p>
          <a:p>
            <a:pPr algn="ctr" rtl="1">
              <a:lnSpc>
                <a:spcPct val="130000"/>
              </a:lnSpc>
            </a:pPr>
            <a:endParaRPr lang="en-US" sz="3400" dirty="0">
              <a:latin typeface="Jameel Noori Nastaleeq" panose="02000503000000000004" pitchFamily="2" charset="-78"/>
              <a:cs typeface="Jameel Noori Nastaleeq" panose="02000503000000000004" pitchFamily="2" charset="-78"/>
            </a:endParaRPr>
          </a:p>
        </p:txBody>
      </p:sp>
      <p:sp>
        <p:nvSpPr>
          <p:cNvPr id="4" name="Slide Number Placeholder 3">
            <a:extLst>
              <a:ext uri="{FF2B5EF4-FFF2-40B4-BE49-F238E27FC236}">
                <a16:creationId xmlns:a16="http://schemas.microsoft.com/office/drawing/2014/main" id="{DE3BD228-BE7A-7298-02AD-9A24272442EA}"/>
              </a:ext>
            </a:extLst>
          </p:cNvPr>
          <p:cNvSpPr>
            <a:spLocks noGrp="1"/>
          </p:cNvSpPr>
          <p:nvPr>
            <p:ph type="sldNum" sz="quarter" idx="12"/>
          </p:nvPr>
        </p:nvSpPr>
        <p:spPr/>
        <p:txBody>
          <a:bodyPr/>
          <a:lstStyle/>
          <a:p>
            <a:fld id="{E1FF6C1D-8257-4286-ADD1-3212AA17058F}" type="slidenum">
              <a:rPr lang="en-US" smtClean="0"/>
              <a:t>1</a:t>
            </a:fld>
            <a:endParaRPr lang="en-US" dirty="0"/>
          </a:p>
        </p:txBody>
      </p:sp>
      <p:pic>
        <p:nvPicPr>
          <p:cNvPr id="3074" name="Picture 2" descr="World Bank Group - International Development, Poverty ...">
            <a:extLst>
              <a:ext uri="{FF2B5EF4-FFF2-40B4-BE49-F238E27FC236}">
                <a16:creationId xmlns:a16="http://schemas.microsoft.com/office/drawing/2014/main" id="{8CCC86EE-9857-7B57-8E7A-1C1775EFC1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127" y="4664411"/>
            <a:ext cx="1438275" cy="1347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7264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580B5-E826-4EFA-99A0-2B83E94BCC9C}"/>
              </a:ext>
            </a:extLst>
          </p:cNvPr>
          <p:cNvSpPr>
            <a:spLocks noGrp="1"/>
          </p:cNvSpPr>
          <p:nvPr>
            <p:ph type="title"/>
          </p:nvPr>
        </p:nvSpPr>
        <p:spPr>
          <a:xfrm>
            <a:off x="1148024" y="609848"/>
            <a:ext cx="9895951" cy="1033669"/>
          </a:xfrm>
        </p:spPr>
        <p:txBody>
          <a:bodyPr>
            <a:normAutofit/>
          </a:bodyPr>
          <a:lstStyle/>
          <a:p>
            <a:pPr algn="ctr" rtl="1"/>
            <a:r>
              <a:rPr lang="ur-PK" sz="4400" b="1" dirty="0">
                <a:solidFill>
                  <a:schemeClr val="tx1"/>
                </a:solidFill>
                <a:latin typeface="Jameel Noori Nastaleeq" panose="02000503000000000004" pitchFamily="2" charset="-78"/>
                <a:cs typeface="Jameel Noori Nastaleeq" panose="02000503000000000004" pitchFamily="2" charset="-78"/>
              </a:rPr>
              <a:t>شکریہ</a:t>
            </a:r>
            <a:r>
              <a:rPr lang="en-US" sz="4400" b="1" dirty="0">
                <a:solidFill>
                  <a:schemeClr val="tx1"/>
                </a:solidFill>
                <a:latin typeface="Jameel Noori Nastaleeq" panose="02000503000000000004" pitchFamily="2" charset="-78"/>
                <a:cs typeface="Jameel Noori Nastaleeq" panose="02000503000000000004" pitchFamily="2" charset="-78"/>
              </a:rPr>
              <a:t>!</a:t>
            </a:r>
            <a:endParaRPr lang="en-US" sz="4400" b="1" dirty="0">
              <a:solidFill>
                <a:srgbClr val="FFFFFF"/>
              </a:solidFill>
              <a:latin typeface="Jameel Noori Nastaleeq" panose="02000503000000000004" pitchFamily="2" charset="-78"/>
              <a:cs typeface="Jameel Noori Nastaleeq" panose="02000503000000000004" pitchFamily="2" charset="-78"/>
            </a:endParaRPr>
          </a:p>
        </p:txBody>
      </p:sp>
      <p:sp>
        <p:nvSpPr>
          <p:cNvPr id="9" name="Content Placeholder 2">
            <a:extLst>
              <a:ext uri="{FF2B5EF4-FFF2-40B4-BE49-F238E27FC236}">
                <a16:creationId xmlns:a16="http://schemas.microsoft.com/office/drawing/2014/main" id="{A913BAD1-7159-45A5-81C2-E060E860D006}"/>
              </a:ext>
            </a:extLst>
          </p:cNvPr>
          <p:cNvSpPr txBox="1">
            <a:spLocks/>
          </p:cNvSpPr>
          <p:nvPr/>
        </p:nvSpPr>
        <p:spPr>
          <a:xfrm>
            <a:off x="781774" y="2475959"/>
            <a:ext cx="10628450" cy="175858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lgn="r" rtl="1">
              <a:spcAft>
                <a:spcPts val="3000"/>
              </a:spcAft>
            </a:pPr>
            <a:r>
              <a:rPr lang="ur-PK" sz="3200" b="1" dirty="0">
                <a:latin typeface="Jameel Noori Nastaleeq" panose="02000503000000000004" pitchFamily="2" charset="-78"/>
                <a:cs typeface="Jameel Noori Nastaleeq" panose="02000503000000000004" pitchFamily="2" charset="-78"/>
              </a:rPr>
              <a:t>کیا یہ منتخب شعبے پاکستان کی ترقی کے لئے سب سے زیادہ اہمیت کے حامل ہیں؟ </a:t>
            </a:r>
            <a:endParaRPr lang="en-US" sz="3200" b="1" dirty="0">
              <a:latin typeface="Jameel Noori Nastaleeq" panose="02000503000000000004" pitchFamily="2" charset="-78"/>
              <a:cs typeface="Jameel Noori Nastaleeq" panose="02000503000000000004" pitchFamily="2" charset="-78"/>
            </a:endParaRPr>
          </a:p>
          <a:p>
            <a:pPr marL="342900" indent="-342900" algn="r" rtl="1">
              <a:spcAft>
                <a:spcPts val="3000"/>
              </a:spcAft>
            </a:pPr>
            <a:r>
              <a:rPr lang="ur-PK" sz="3200" b="1" dirty="0">
                <a:latin typeface="Jameel Noori Nastaleeq" panose="02000503000000000004" pitchFamily="2" charset="-78"/>
                <a:cs typeface="Jameel Noori Nastaleeq" panose="02000503000000000004" pitchFamily="2" charset="-78"/>
              </a:rPr>
              <a:t>کیا یہ شعبے اس لحاظ سے موزوں ہیں کہ ورلڈ بینک گروپ انہیں اپنی توجہ کا مرکز بنائے؟ </a:t>
            </a:r>
            <a:endParaRPr lang="en-US" sz="3200" b="1" dirty="0">
              <a:latin typeface="Jameel Noori Nastaleeq" panose="02000503000000000004" pitchFamily="2" charset="-78"/>
              <a:cs typeface="Jameel Noori Nastaleeq" panose="02000503000000000004" pitchFamily="2" charset="-78"/>
            </a:endParaRPr>
          </a:p>
        </p:txBody>
      </p:sp>
      <p:sp>
        <p:nvSpPr>
          <p:cNvPr id="3" name="Slide Number Placeholder 2">
            <a:extLst>
              <a:ext uri="{FF2B5EF4-FFF2-40B4-BE49-F238E27FC236}">
                <a16:creationId xmlns:a16="http://schemas.microsoft.com/office/drawing/2014/main" id="{EEA8D5CD-C691-29E1-3D39-7A3F682DF086}"/>
              </a:ext>
            </a:extLst>
          </p:cNvPr>
          <p:cNvSpPr>
            <a:spLocks noGrp="1"/>
          </p:cNvSpPr>
          <p:nvPr>
            <p:ph type="sldNum" sz="quarter" idx="12"/>
          </p:nvPr>
        </p:nvSpPr>
        <p:spPr/>
        <p:txBody>
          <a:bodyPr/>
          <a:lstStyle/>
          <a:p>
            <a:fld id="{E1FF6C1D-8257-4286-ADD1-3212AA17058F}" type="slidenum">
              <a:rPr lang="en-US" sz="1100" smtClean="0">
                <a:latin typeface="Jameel Noori Nastaleeq" panose="02000503000000000004" pitchFamily="2" charset="-78"/>
                <a:cs typeface="Jameel Noori Nastaleeq" panose="02000503000000000004" pitchFamily="2" charset="-78"/>
              </a:rPr>
              <a:t>10</a:t>
            </a:fld>
            <a:endParaRPr lang="en-US" sz="1100">
              <a:latin typeface="Jameel Noori Nastaleeq" panose="02000503000000000004" pitchFamily="2" charset="-78"/>
              <a:cs typeface="Jameel Noori Nastaleeq" panose="02000503000000000004" pitchFamily="2" charset="-78"/>
            </a:endParaRPr>
          </a:p>
        </p:txBody>
      </p:sp>
    </p:spTree>
    <p:extLst>
      <p:ext uri="{BB962C8B-B14F-4D97-AF65-F5344CB8AC3E}">
        <p14:creationId xmlns:p14="http://schemas.microsoft.com/office/powerpoint/2010/main" val="8096909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5A2B5-9F1B-8D28-DB2F-0D12E007942B}"/>
              </a:ext>
            </a:extLst>
          </p:cNvPr>
          <p:cNvSpPr>
            <a:spLocks noGrp="1"/>
          </p:cNvSpPr>
          <p:nvPr>
            <p:ph type="title"/>
          </p:nvPr>
        </p:nvSpPr>
        <p:spPr/>
        <p:txBody>
          <a:bodyPr>
            <a:normAutofit/>
          </a:bodyPr>
          <a:lstStyle/>
          <a:p>
            <a:pPr algn="r" rtl="1"/>
            <a:r>
              <a:rPr lang="ur-PK" sz="6600" b="1" dirty="0">
                <a:latin typeface="Jameel Noori Nastaleeq" panose="02000503000000000004" pitchFamily="2" charset="-78"/>
                <a:cs typeface="Jameel Noori Nastaleeq" panose="02000503000000000004" pitchFamily="2" charset="-78"/>
              </a:rPr>
              <a:t>ضمیمہ جات</a:t>
            </a:r>
            <a:endParaRPr lang="en-US" sz="6600" b="1" dirty="0">
              <a:latin typeface="Jameel Noori Nastaleeq" panose="02000503000000000004" pitchFamily="2" charset="-78"/>
              <a:cs typeface="Jameel Noori Nastaleeq" panose="02000503000000000004" pitchFamily="2" charset="-78"/>
            </a:endParaRPr>
          </a:p>
        </p:txBody>
      </p:sp>
      <p:sp>
        <p:nvSpPr>
          <p:cNvPr id="3" name="Text Placeholder 2">
            <a:extLst>
              <a:ext uri="{FF2B5EF4-FFF2-40B4-BE49-F238E27FC236}">
                <a16:creationId xmlns:a16="http://schemas.microsoft.com/office/drawing/2014/main" id="{8F7B0A79-D82C-5EB1-DE75-DDDE49D6CE7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083CB01-48C7-FB85-8A48-4110F7E30F9B}"/>
              </a:ext>
            </a:extLst>
          </p:cNvPr>
          <p:cNvSpPr>
            <a:spLocks noGrp="1"/>
          </p:cNvSpPr>
          <p:nvPr>
            <p:ph type="sldNum" sz="quarter" idx="12"/>
          </p:nvPr>
        </p:nvSpPr>
        <p:spPr/>
        <p:txBody>
          <a:bodyPr/>
          <a:lstStyle/>
          <a:p>
            <a:fld id="{E1FF6C1D-8257-4286-ADD1-3212AA17058F}" type="slidenum">
              <a:rPr lang="en-US" smtClean="0"/>
              <a:t>11</a:t>
            </a:fld>
            <a:endParaRPr lang="en-US"/>
          </a:p>
        </p:txBody>
      </p:sp>
    </p:spTree>
    <p:extLst>
      <p:ext uri="{BB962C8B-B14F-4D97-AF65-F5344CB8AC3E}">
        <p14:creationId xmlns:p14="http://schemas.microsoft.com/office/powerpoint/2010/main" val="4154130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21">
            <a:extLst>
              <a:ext uri="{FF2B5EF4-FFF2-40B4-BE49-F238E27FC236}">
                <a16:creationId xmlns:a16="http://schemas.microsoft.com/office/drawing/2014/main" id="{7E2A9401-A81A-14E7-A279-81F3BB18B1DF}"/>
              </a:ext>
            </a:extLst>
          </p:cNvPr>
          <p:cNvSpPr txBox="1"/>
          <p:nvPr/>
        </p:nvSpPr>
        <p:spPr>
          <a:xfrm>
            <a:off x="5760030" y="176874"/>
            <a:ext cx="6040079" cy="587441"/>
          </a:xfrm>
          <a:prstGeom prst="rect">
            <a:avLst/>
          </a:prstGeom>
          <a:solidFill>
            <a:schemeClr val="accent5">
              <a:lumMod val="20000"/>
              <a:lumOff val="80000"/>
            </a:schemeClr>
          </a:solidFill>
          <a:ln w="9525">
            <a:solidFill>
              <a:schemeClr val="tx1"/>
            </a:solidFill>
          </a:ln>
        </p:spPr>
        <p:txBody>
          <a:bodyPr wrap="square" tIns="108000" bIns="108000" rtlCol="0">
            <a:spAutoFit/>
          </a:bodyPr>
          <a:lstStyle>
            <a:defPPr>
              <a:defRPr lang="en-US"/>
            </a:defPPr>
            <a:lvl1pPr algn="ctr">
              <a:spcBef>
                <a:spcPts val="600"/>
              </a:spcBef>
              <a:spcAft>
                <a:spcPts val="600"/>
              </a:spcAft>
              <a:defRPr sz="2800" b="1"/>
            </a:lvl1pPr>
          </a:lstStyle>
          <a:p>
            <a:pPr algn="r" rtl="1"/>
            <a:r>
              <a:rPr lang="en-US" sz="2400" dirty="0">
                <a:latin typeface="Jameel Noori Nastaleeq" panose="02000503000000000004" pitchFamily="2" charset="-78"/>
                <a:cs typeface="Jameel Noori Nastaleeq" panose="02000503000000000004" pitchFamily="2" charset="-78"/>
              </a:rPr>
              <a:t>1</a:t>
            </a:r>
            <a:r>
              <a:rPr lang="ur-PK" sz="2400" dirty="0">
                <a:latin typeface="Jameel Noori Nastaleeq" panose="02000503000000000004" pitchFamily="2" charset="-78"/>
                <a:cs typeface="Jameel Noori Nastaleeq" panose="02000503000000000004" pitchFamily="2" charset="-78"/>
              </a:rPr>
              <a:t> </a:t>
            </a:r>
            <a:r>
              <a:rPr lang="en-US" sz="2400" dirty="0">
                <a:latin typeface="Jameel Noori Nastaleeq" panose="02000503000000000004" pitchFamily="2" charset="-78"/>
                <a:cs typeface="Jameel Noori Nastaleeq" panose="02000503000000000004" pitchFamily="2" charset="-78"/>
              </a:rPr>
              <a:t>.</a:t>
            </a:r>
            <a:r>
              <a:rPr lang="ur-PK" sz="2400" dirty="0">
                <a:latin typeface="Jameel Noori Nastaleeq" panose="02000503000000000004" pitchFamily="2" charset="-78"/>
                <a:cs typeface="Jameel Noori Nastaleeq" panose="02000503000000000004" pitchFamily="2" charset="-78"/>
              </a:rPr>
              <a:t> </a:t>
            </a:r>
            <a:r>
              <a:rPr lang="ur-PK" sz="2400" u="sng" dirty="0">
                <a:latin typeface="Jameel Noori Nastaleeq" panose="02000503000000000004" pitchFamily="2" charset="-78"/>
                <a:cs typeface="Jameel Noori Nastaleeq" panose="02000503000000000004" pitchFamily="2" charset="-78"/>
              </a:rPr>
              <a:t>بچوں کی نشوونما میں کمی کے ازالہ </a:t>
            </a:r>
            <a:r>
              <a:rPr lang="ur-PK" sz="2400" dirty="0">
                <a:latin typeface="Jameel Noori Nastaleeq" panose="02000503000000000004" pitchFamily="2" charset="-78"/>
                <a:cs typeface="Jameel Noori Nastaleeq" panose="02000503000000000004" pitchFamily="2" charset="-78"/>
              </a:rPr>
              <a:t>میں مدد دینے والی سرگرمیاں</a:t>
            </a:r>
            <a:endParaRPr lang="en-US" sz="2400" dirty="0">
              <a:latin typeface="Jameel Noori Nastaleeq" panose="02000503000000000004" pitchFamily="2" charset="-78"/>
              <a:cs typeface="Jameel Noori Nastaleeq" panose="02000503000000000004" pitchFamily="2" charset="-78"/>
            </a:endParaRPr>
          </a:p>
        </p:txBody>
      </p:sp>
      <p:sp>
        <p:nvSpPr>
          <p:cNvPr id="7" name="Rectangle 6">
            <a:extLst>
              <a:ext uri="{FF2B5EF4-FFF2-40B4-BE49-F238E27FC236}">
                <a16:creationId xmlns:a16="http://schemas.microsoft.com/office/drawing/2014/main" id="{DD75B087-BD9B-9E46-1591-150F3A372929}"/>
              </a:ext>
            </a:extLst>
          </p:cNvPr>
          <p:cNvSpPr/>
          <p:nvPr/>
        </p:nvSpPr>
        <p:spPr>
          <a:xfrm>
            <a:off x="272143" y="4267200"/>
            <a:ext cx="11125200" cy="11607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endParaRPr lang="en-US" dirty="0">
              <a:latin typeface="Jameel Noori Nastaleeq" panose="02000503000000000004" pitchFamily="2" charset="-78"/>
              <a:cs typeface="Jameel Noori Nastaleeq" panose="02000503000000000004" pitchFamily="2" charset="-78"/>
            </a:endParaRPr>
          </a:p>
        </p:txBody>
      </p:sp>
      <p:sp>
        <p:nvSpPr>
          <p:cNvPr id="20" name="Rectangle: Top Corners Rounded 19">
            <a:extLst>
              <a:ext uri="{FF2B5EF4-FFF2-40B4-BE49-F238E27FC236}">
                <a16:creationId xmlns:a16="http://schemas.microsoft.com/office/drawing/2014/main" id="{0D7E3550-5E77-5EA7-4CAF-0876F240D6CB}"/>
              </a:ext>
            </a:extLst>
          </p:cNvPr>
          <p:cNvSpPr/>
          <p:nvPr/>
        </p:nvSpPr>
        <p:spPr>
          <a:xfrm>
            <a:off x="403585" y="5690549"/>
            <a:ext cx="11398231" cy="504000"/>
          </a:xfrm>
          <a:prstGeom prst="round2SameRect">
            <a:avLst>
              <a:gd name="adj1" fmla="val 0"/>
              <a:gd name="adj2" fmla="val 29909"/>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rtl="1"/>
            <a:r>
              <a:rPr lang="ur-PK" sz="1700" b="1" u="sng" spc="-30" dirty="0">
                <a:solidFill>
                  <a:schemeClr val="tx1"/>
                </a:solidFill>
                <a:latin typeface="Jameel Noori Nastaleeq" panose="02000503000000000004" pitchFamily="2" charset="-78"/>
                <a:cs typeface="Jameel Noori Nastaleeq" panose="02000503000000000004" pitchFamily="2" charset="-78"/>
              </a:rPr>
              <a:t>تحفظ: </a:t>
            </a:r>
            <a:r>
              <a:rPr lang="ur-PK" sz="1700" b="1" spc="-30" dirty="0">
                <a:solidFill>
                  <a:schemeClr val="tx1"/>
                </a:solidFill>
                <a:latin typeface="Jameel Noori Nastaleeq" panose="02000503000000000004" pitchFamily="2" charset="-78"/>
                <a:cs typeface="Jameel Noori Nastaleeq" panose="02000503000000000004" pitchFamily="2" charset="-78"/>
              </a:rPr>
              <a:t>رویوں میں تبدیلی پر مراعات</a:t>
            </a:r>
            <a:r>
              <a:rPr lang="ur-PK" sz="1700" spc="-30" dirty="0">
                <a:solidFill>
                  <a:schemeClr val="tx1"/>
                </a:solidFill>
                <a:latin typeface="Jameel Noori Nastaleeq" panose="02000503000000000004" pitchFamily="2" charset="-78"/>
                <a:cs typeface="Jameel Noori Nastaleeq" panose="02000503000000000004" pitchFamily="2" charset="-78"/>
              </a:rPr>
              <a:t>کے طور پر نقد رقوم کی مشروط فراہمی/ </a:t>
            </a:r>
            <a:r>
              <a:rPr lang="ur-PK" sz="1700" b="1" spc="-30" dirty="0">
                <a:solidFill>
                  <a:schemeClr val="tx1"/>
                </a:solidFill>
                <a:latin typeface="Jameel Noori Nastaleeq" panose="02000503000000000004" pitchFamily="2" charset="-78"/>
                <a:cs typeface="Jameel Noori Nastaleeq" panose="02000503000000000004" pitchFamily="2" charset="-78"/>
              </a:rPr>
              <a:t>صحت، خاندانی منصوبہ بندی اور غذائیت کے شعبوں میں سرمایہ کاری</a:t>
            </a:r>
            <a:endParaRPr lang="en-US"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21" name="Rectangle: Top Corners Rounded 20">
            <a:extLst>
              <a:ext uri="{FF2B5EF4-FFF2-40B4-BE49-F238E27FC236}">
                <a16:creationId xmlns:a16="http://schemas.microsoft.com/office/drawing/2014/main" id="{95743C5A-1CCA-55E2-7DCF-EC40CFC4C0DF}"/>
              </a:ext>
            </a:extLst>
          </p:cNvPr>
          <p:cNvSpPr/>
          <p:nvPr/>
        </p:nvSpPr>
        <p:spPr>
          <a:xfrm>
            <a:off x="403585" y="957734"/>
            <a:ext cx="11398231" cy="686774"/>
          </a:xfrm>
          <a:prstGeom prst="round2SameRect">
            <a:avLst>
              <a:gd name="adj1" fmla="val 23449"/>
              <a:gd name="adj2" fmla="val 1177"/>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tIns="0" rtlCol="0" anchor="ctr"/>
          <a:lstStyle/>
          <a:p>
            <a:pPr algn="r" rtl="1">
              <a:lnSpc>
                <a:spcPct val="110000"/>
              </a:lnSpc>
            </a:pPr>
            <a:r>
              <a:rPr lang="ur-PK" sz="1700" b="1" u="sng" spc="-30" dirty="0">
                <a:solidFill>
                  <a:schemeClr val="tx1"/>
                </a:solidFill>
                <a:latin typeface="Jameel Noori Nastaleeq" panose="02000503000000000004" pitchFamily="2" charset="-78"/>
                <a:cs typeface="Jameel Noori Nastaleeq" panose="02000503000000000004" pitchFamily="2" charset="-78"/>
              </a:rPr>
              <a:t>رسائی:</a:t>
            </a:r>
            <a:r>
              <a:rPr lang="ur-PK" sz="1700" b="1" spc="-30" dirty="0">
                <a:solidFill>
                  <a:schemeClr val="tx1"/>
                </a:solidFill>
                <a:latin typeface="Jameel Noori Nastaleeq" panose="02000503000000000004" pitchFamily="2" charset="-78"/>
                <a:cs typeface="Jameel Noori Nastaleeq" panose="02000503000000000004" pitchFamily="2" charset="-78"/>
              </a:rPr>
              <a:t> </a:t>
            </a:r>
            <a:r>
              <a:rPr lang="ur-PK" sz="1700" spc="-30" dirty="0">
                <a:solidFill>
                  <a:schemeClr val="tx1"/>
                </a:solidFill>
                <a:latin typeface="Jameel Noori Nastaleeq" panose="02000503000000000004" pitchFamily="2" charset="-78"/>
                <a:cs typeface="Jameel Noori Nastaleeq" panose="02000503000000000004" pitchFamily="2" charset="-78"/>
              </a:rPr>
              <a:t>دیہی علاقوں میں کمیونٹی کی سطح پر </a:t>
            </a:r>
            <a:r>
              <a:rPr lang="ur-PK" sz="1700" b="1" spc="-30" dirty="0">
                <a:solidFill>
                  <a:schemeClr val="tx1"/>
                </a:solidFill>
                <a:latin typeface="Jameel Noori Nastaleeq" panose="02000503000000000004" pitchFamily="2" charset="-78"/>
                <a:cs typeface="Jameel Noori Nastaleeq" panose="02000503000000000004" pitchFamily="2" charset="-78"/>
              </a:rPr>
              <a:t>صحت کی بنیادی سہولیات </a:t>
            </a:r>
            <a:r>
              <a:rPr lang="ur-PK" sz="1700" spc="-30" dirty="0">
                <a:solidFill>
                  <a:schemeClr val="tx1"/>
                </a:solidFill>
                <a:latin typeface="Jameel Noori Nastaleeq" panose="02000503000000000004" pitchFamily="2" charset="-78"/>
                <a:cs typeface="Jameel Noori Nastaleeq" panose="02000503000000000004" pitchFamily="2" charset="-78"/>
              </a:rPr>
              <a:t>تک رسائی میں بہتری؛ </a:t>
            </a:r>
            <a:r>
              <a:rPr lang="ur-PK" sz="1700" b="1" spc="-30" dirty="0">
                <a:solidFill>
                  <a:schemeClr val="tx1"/>
                </a:solidFill>
                <a:latin typeface="Jameel Noori Nastaleeq" panose="02000503000000000004" pitchFamily="2" charset="-78"/>
                <a:cs typeface="Jameel Noori Nastaleeq" panose="02000503000000000004" pitchFamily="2" charset="-78"/>
              </a:rPr>
              <a:t>صحت عامہ کے نظام کی ڈیجیٹلائزیشن؛</a:t>
            </a:r>
            <a:r>
              <a:rPr lang="en-US" sz="1700" b="1" i="1" spc="-30" dirty="0">
                <a:solidFill>
                  <a:srgbClr val="C00000"/>
                </a:solidFill>
                <a:latin typeface="Jameel Noori Nastaleeq" panose="02000503000000000004" pitchFamily="2" charset="-78"/>
                <a:cs typeface="Jameel Noori Nastaleeq" panose="02000503000000000004" pitchFamily="2" charset="-78"/>
              </a:rPr>
              <a:t> </a:t>
            </a:r>
            <a:r>
              <a:rPr lang="ur-PK" sz="1700" spc="-30" dirty="0">
                <a:solidFill>
                  <a:srgbClr val="C00000"/>
                </a:solidFill>
                <a:latin typeface="Jameel Noori Nastaleeq" panose="02000503000000000004" pitchFamily="2" charset="-78"/>
                <a:cs typeface="Jameel Noori Nastaleeq" panose="02000503000000000004" pitchFamily="2" charset="-78"/>
              </a:rPr>
              <a:t>ہیلتھ ٹیک کی راہ ہموار کرنے کے لئے </a:t>
            </a:r>
            <a:r>
              <a:rPr lang="ur-PK" sz="1700" b="1" spc="-30" dirty="0">
                <a:solidFill>
                  <a:srgbClr val="C00000"/>
                </a:solidFill>
                <a:latin typeface="Jameel Noori Nastaleeq" panose="02000503000000000004" pitchFamily="2" charset="-78"/>
                <a:cs typeface="Jameel Noori Nastaleeq" panose="02000503000000000004" pitchFamily="2" charset="-78"/>
              </a:rPr>
              <a:t>ڈیجیٹل بنیادی ڈھانچے کی سہولیات/ براڈبینڈ</a:t>
            </a:r>
            <a:r>
              <a:rPr lang="ur-PK" sz="1700" b="1" i="1" spc="-30" dirty="0">
                <a:solidFill>
                  <a:srgbClr val="C00000"/>
                </a:solidFill>
                <a:latin typeface="Jameel Noori Nastaleeq" panose="02000503000000000004" pitchFamily="2" charset="-78"/>
                <a:cs typeface="Jameel Noori Nastaleeq" panose="02000503000000000004" pitchFamily="2" charset="-78"/>
              </a:rPr>
              <a:t>؛ </a:t>
            </a:r>
            <a:r>
              <a:rPr lang="ur-PK" sz="1700" b="1" spc="-30" dirty="0">
                <a:solidFill>
                  <a:srgbClr val="0070C0"/>
                </a:solidFill>
                <a:latin typeface="Jameel Noori Nastaleeq" panose="02000503000000000004" pitchFamily="2" charset="-78"/>
                <a:cs typeface="Jameel Noori Nastaleeq" panose="02000503000000000004" pitchFamily="2" charset="-78"/>
              </a:rPr>
              <a:t>ہیلتھ ٹیک </a:t>
            </a:r>
            <a:r>
              <a:rPr lang="ur-PK" sz="1700" spc="-30" dirty="0">
                <a:solidFill>
                  <a:srgbClr val="0070C0"/>
                </a:solidFill>
                <a:latin typeface="Jameel Noori Nastaleeq" panose="02000503000000000004" pitchFamily="2" charset="-78"/>
                <a:cs typeface="Jameel Noori Nastaleeq" panose="02000503000000000004" pitchFamily="2" charset="-78"/>
              </a:rPr>
              <a:t>میں بالواسطہ اور بلاواسطہ سرمایہ کاری</a:t>
            </a:r>
            <a:endParaRPr lang="en-US" sz="1700" b="1" spc="-30" dirty="0">
              <a:solidFill>
                <a:schemeClr val="tx1"/>
              </a:solidFill>
              <a:latin typeface="Jameel Noori Nastaleeq" panose="02000503000000000004" pitchFamily="2" charset="-78"/>
              <a:cs typeface="Jameel Noori Nastaleeq" panose="02000503000000000004" pitchFamily="2" charset="-78"/>
            </a:endParaRPr>
          </a:p>
        </p:txBody>
      </p:sp>
      <p:sp>
        <p:nvSpPr>
          <p:cNvPr id="23" name="TextBox 22">
            <a:extLst>
              <a:ext uri="{FF2B5EF4-FFF2-40B4-BE49-F238E27FC236}">
                <a16:creationId xmlns:a16="http://schemas.microsoft.com/office/drawing/2014/main" id="{BAAFBF6E-248B-241A-2656-3517F14C5296}"/>
              </a:ext>
            </a:extLst>
          </p:cNvPr>
          <p:cNvSpPr txBox="1"/>
          <p:nvPr/>
        </p:nvSpPr>
        <p:spPr>
          <a:xfrm>
            <a:off x="402771" y="1894752"/>
            <a:ext cx="8906220" cy="1669688"/>
          </a:xfrm>
          <a:prstGeom prst="rect">
            <a:avLst/>
          </a:prstGeom>
          <a:noFill/>
          <a:ln>
            <a:solidFill>
              <a:schemeClr val="bg2">
                <a:lumMod val="25000"/>
              </a:schemeClr>
            </a:solidFill>
          </a:ln>
        </p:spPr>
        <p:txBody>
          <a:bodyPr wrap="square" lIns="36000" rIns="36000" rtlCol="0">
            <a:spAutoFit/>
          </a:bodyPr>
          <a:lstStyle/>
          <a:p>
            <a:pPr marL="111125" indent="-111125" algn="r" rtl="1">
              <a:spcBef>
                <a:spcPts val="300"/>
              </a:spcBef>
              <a:spcAft>
                <a:spcPts val="300"/>
              </a:spcAft>
              <a:buFont typeface="Arial" panose="020B0604020202020204" pitchFamily="34" charset="0"/>
              <a:buChar char="•"/>
            </a:pP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بنیادی حفظانِ صحت اور غذائیت </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کی خدمات، جن میں </a:t>
            </a: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ماں اور بچے کی صحت، </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اور پیٹ کے کیڑوں کی بیماری وغیرہ پر خصوصی توجہ دی جائے۔ </a:t>
            </a:r>
            <a:endParaRPr lang="en-US" sz="1700" i="1" spc="-30" dirty="0">
              <a:latin typeface="Jameel Noori Nastaleeq" panose="02000503000000000004" pitchFamily="2" charset="-78"/>
              <a:cs typeface="Jameel Noori Nastaleeq" panose="02000503000000000004" pitchFamily="2" charset="-78"/>
            </a:endParaRPr>
          </a:p>
          <a:p>
            <a:pPr marL="111125" indent="-111125" algn="r" rtl="1">
              <a:spcBef>
                <a:spcPts val="300"/>
              </a:spcBef>
              <a:spcAft>
                <a:spcPts val="300"/>
              </a:spcAft>
              <a:buFont typeface="Arial" panose="020B0604020202020204" pitchFamily="34" charset="0"/>
              <a:buChar char="•"/>
            </a:pP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خاندانی منصوبہ بندی </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اور آبادی سے متعلق خدمات</a:t>
            </a:r>
            <a:endParaRPr lang="en-US" sz="1700" spc="-30" dirty="0">
              <a:latin typeface="Jameel Noori Nastaleeq" panose="02000503000000000004" pitchFamily="2" charset="-78"/>
              <a:cs typeface="Jameel Noori Nastaleeq" panose="02000503000000000004" pitchFamily="2" charset="-78"/>
            </a:endParaRPr>
          </a:p>
          <a:p>
            <a:pPr marL="111125" indent="-111125" algn="r" rtl="1">
              <a:spcBef>
                <a:spcPts val="300"/>
              </a:spcBef>
              <a:spcAft>
                <a:spcPts val="300"/>
              </a:spcAft>
              <a:buFont typeface="Arial" panose="020B0604020202020204" pitchFamily="34" charset="0"/>
              <a:buChar char="•"/>
            </a:pPr>
            <a:r>
              <a:rPr lang="ur-PK" sz="1700" b="1" spc="-30" dirty="0">
                <a:solidFill>
                  <a:srgbClr val="C00000"/>
                </a:solidFill>
                <a:latin typeface="Jameel Noori Nastaleeq" panose="02000503000000000004" pitchFamily="2" charset="-78"/>
                <a:cs typeface="Jameel Noori Nastaleeq" panose="02000503000000000004" pitchFamily="2" charset="-78"/>
              </a:rPr>
              <a:t>ایگری فوڈ کی پیداوار </a:t>
            </a:r>
            <a:r>
              <a:rPr lang="ur-PK" sz="1700" spc="-30" dirty="0">
                <a:solidFill>
                  <a:srgbClr val="C00000"/>
                </a:solidFill>
                <a:latin typeface="Jameel Noori Nastaleeq" panose="02000503000000000004" pitchFamily="2" charset="-78"/>
                <a:cs typeface="Jameel Noori Nastaleeq" panose="02000503000000000004" pitchFamily="2" charset="-78"/>
              </a:rPr>
              <a:t>کو متنوع، غذائیت سے بھرپور، محفوظ اور پائیدار بنانے میں معاونت</a:t>
            </a:r>
            <a:endParaRPr lang="en-US" sz="1700" b="1" spc="-30" dirty="0">
              <a:solidFill>
                <a:srgbClr val="C00000"/>
              </a:solidFill>
              <a:latin typeface="Jameel Noori Nastaleeq" panose="02000503000000000004" pitchFamily="2" charset="-78"/>
              <a:cs typeface="Jameel Noori Nastaleeq" panose="02000503000000000004" pitchFamily="2" charset="-78"/>
            </a:endParaRPr>
          </a:p>
          <a:p>
            <a:pPr marL="111125" indent="-111125" algn="r" rtl="1">
              <a:spcBef>
                <a:spcPts val="300"/>
              </a:spcBef>
              <a:buFont typeface="Arial" panose="020B0604020202020204" pitchFamily="34" charset="0"/>
              <a:buChar char="•"/>
            </a:pPr>
            <a:r>
              <a:rPr lang="ur-PK" sz="1700" spc="-30" dirty="0">
                <a:solidFill>
                  <a:srgbClr val="0070C0"/>
                </a:solidFill>
                <a:latin typeface="Jameel Noori Nastaleeq" panose="02000503000000000004" pitchFamily="2" charset="-78"/>
                <a:cs typeface="Jameel Noori Nastaleeq" panose="02000503000000000004" pitchFamily="2" charset="-78"/>
              </a:rPr>
              <a:t>سرکاری و نجی شعبے کے اشتراک/ ثانوی حفظانِ صحت اور ہیلتھ ٹیک کے شعبوں میں سرمایہ کاری</a:t>
            </a:r>
            <a:endParaRPr lang="en-US" sz="1700" dirty="0">
              <a:solidFill>
                <a:srgbClr val="0070C0"/>
              </a:solidFill>
              <a:latin typeface="Jameel Noori Nastaleeq" panose="02000503000000000004" pitchFamily="2" charset="-78"/>
              <a:cs typeface="Jameel Noori Nastaleeq" panose="02000503000000000004" pitchFamily="2" charset="-78"/>
            </a:endParaRPr>
          </a:p>
          <a:p>
            <a:pPr marL="111125" indent="-111125" algn="r" rtl="1">
              <a:spcBef>
                <a:spcPts val="300"/>
              </a:spcBef>
              <a:buFont typeface="Arial" panose="020B0604020202020204" pitchFamily="34" charset="0"/>
              <a:buChar char="•"/>
            </a:pPr>
            <a:r>
              <a:rPr lang="ur-PK" sz="1700" spc="-30" dirty="0">
                <a:solidFill>
                  <a:srgbClr val="0070C0"/>
                </a:solidFill>
                <a:latin typeface="Jameel Noori Nastaleeq" panose="02000503000000000004" pitchFamily="2" charset="-78"/>
                <a:cs typeface="Jameel Noori Nastaleeq" panose="02000503000000000004" pitchFamily="2" charset="-78"/>
              </a:rPr>
              <a:t>ادویہ سازی اور فوڈ فورٹیفکیشن کے شعبوں میں سرمایہ کاری</a:t>
            </a:r>
            <a:endParaRPr lang="en-US" sz="1700" spc="-30" dirty="0">
              <a:solidFill>
                <a:srgbClr val="0070C0"/>
              </a:solidFill>
              <a:latin typeface="Jameel Noori Nastaleeq" panose="02000503000000000004" pitchFamily="2" charset="-78"/>
              <a:cs typeface="Jameel Noori Nastaleeq" panose="02000503000000000004" pitchFamily="2" charset="-78"/>
            </a:endParaRPr>
          </a:p>
        </p:txBody>
      </p:sp>
      <p:sp>
        <p:nvSpPr>
          <p:cNvPr id="26" name="TextBox 25">
            <a:extLst>
              <a:ext uri="{FF2B5EF4-FFF2-40B4-BE49-F238E27FC236}">
                <a16:creationId xmlns:a16="http://schemas.microsoft.com/office/drawing/2014/main" id="{7A673BE2-29A2-D0D3-6672-8C52D14BC866}"/>
              </a:ext>
            </a:extLst>
          </p:cNvPr>
          <p:cNvSpPr txBox="1"/>
          <p:nvPr/>
        </p:nvSpPr>
        <p:spPr>
          <a:xfrm>
            <a:off x="402771" y="4144043"/>
            <a:ext cx="8906220" cy="1031051"/>
          </a:xfrm>
          <a:prstGeom prst="rect">
            <a:avLst/>
          </a:prstGeom>
          <a:noFill/>
          <a:ln>
            <a:solidFill>
              <a:schemeClr val="bg2">
                <a:lumMod val="25000"/>
              </a:schemeClr>
            </a:solidFill>
          </a:ln>
        </p:spPr>
        <p:txBody>
          <a:bodyPr wrap="square" lIns="36000" rIns="36000" rtlCol="0">
            <a:spAutoFit/>
          </a:bodyPr>
          <a:lstStyle/>
          <a:p>
            <a:pPr marL="111125" indent="-111125" algn="r" rtl="1">
              <a:spcBef>
                <a:spcPts val="300"/>
              </a:spcBef>
              <a:spcAft>
                <a:spcPts val="300"/>
              </a:spcAft>
              <a:buFont typeface="Arial" panose="020B0604020202020204" pitchFamily="34" charset="0"/>
              <a:buChar char="•"/>
            </a:pPr>
            <a:r>
              <a:rPr lang="ur-PK" sz="1700" b="1" spc="-30" dirty="0">
                <a:latin typeface="Jameel Noori Nastaleeq" panose="02000503000000000004" pitchFamily="2" charset="-78"/>
                <a:cs typeface="Jameel Noori Nastaleeq" panose="02000503000000000004" pitchFamily="2" charset="-78"/>
              </a:rPr>
              <a:t>پانی اور سینی ٹیشن </a:t>
            </a:r>
            <a:r>
              <a:rPr lang="ur-PK" sz="1700" spc="-30" dirty="0">
                <a:latin typeface="Jameel Noori Nastaleeq" panose="02000503000000000004" pitchFamily="2" charset="-78"/>
                <a:cs typeface="Jameel Noori Nastaleeq" panose="02000503000000000004" pitchFamily="2" charset="-78"/>
              </a:rPr>
              <a:t>کی محفوظ نظم ونسق پر مبنی خدمات تک رسائی، بشمول ٹیرف کی پائیدار سکیموں کا استعمال تاکہ </a:t>
            </a:r>
            <a:r>
              <a:rPr lang="en-US" sz="1700" spc="-30" dirty="0">
                <a:latin typeface="Jameel Noori Nastaleeq" panose="02000503000000000004" pitchFamily="2" charset="-78"/>
                <a:cs typeface="Jameel Noori Nastaleeq" panose="02000503000000000004" pitchFamily="2" charset="-78"/>
              </a:rPr>
              <a:t>O&amp;M</a:t>
            </a:r>
            <a:r>
              <a:rPr lang="ur-PK" sz="1700" spc="-30" dirty="0">
                <a:latin typeface="Jameel Noori Nastaleeq" panose="02000503000000000004" pitchFamily="2" charset="-78"/>
                <a:cs typeface="Jameel Noori Nastaleeq" panose="02000503000000000004" pitchFamily="2" charset="-78"/>
              </a:rPr>
              <a:t> اخراجات کی مناسب ادائیگی یقینی بنائی جا سکے۔ </a:t>
            </a:r>
            <a:endParaRPr lang="ur-PK" sz="1700" b="1" spc="-30" dirty="0">
              <a:latin typeface="Jameel Noori Nastaleeq" panose="02000503000000000004" pitchFamily="2" charset="-78"/>
              <a:cs typeface="Jameel Noori Nastaleeq" panose="02000503000000000004" pitchFamily="2" charset="-78"/>
            </a:endParaRPr>
          </a:p>
          <a:p>
            <a:pPr marL="111125" indent="-111125" algn="r" rtl="1">
              <a:spcBef>
                <a:spcPts val="300"/>
              </a:spcBef>
              <a:spcAft>
                <a:spcPts val="300"/>
              </a:spcAft>
              <a:buFont typeface="Arial" panose="020B0604020202020204" pitchFamily="34" charset="0"/>
              <a:buChar char="•"/>
            </a:pPr>
            <a:r>
              <a:rPr lang="ur-PK" sz="1700" b="1" spc="-30" dirty="0">
                <a:latin typeface="Jameel Noori Nastaleeq" panose="02000503000000000004" pitchFamily="2" charset="-78"/>
                <a:cs typeface="Jameel Noori Nastaleeq" panose="02000503000000000004" pitchFamily="2" charset="-78"/>
              </a:rPr>
              <a:t>گھرانوں اور کمیونٹی </a:t>
            </a:r>
            <a:r>
              <a:rPr lang="ur-PK" sz="1700" spc="-30" dirty="0">
                <a:latin typeface="Jameel Noori Nastaleeq" panose="02000503000000000004" pitchFamily="2" charset="-78"/>
                <a:cs typeface="Jameel Noori Nastaleeq" panose="02000503000000000004" pitchFamily="2" charset="-78"/>
              </a:rPr>
              <a:t>کی سطح پر حفظانِ صحت کی عادات کو بہتر بنانے کے لئے رویوں میں تبدیلی پر آگاہی مہم کی سرگرمیاں</a:t>
            </a:r>
            <a:endParaRPr lang="en-US" sz="1700" spc="-30" dirty="0">
              <a:latin typeface="Jameel Noori Nastaleeq" panose="02000503000000000004" pitchFamily="2" charset="-78"/>
              <a:cs typeface="Jameel Noori Nastaleeq" panose="02000503000000000004" pitchFamily="2" charset="-78"/>
            </a:endParaRPr>
          </a:p>
          <a:p>
            <a:pPr marL="111125" indent="-111125" algn="r" rtl="1">
              <a:spcBef>
                <a:spcPts val="300"/>
              </a:spcBef>
              <a:spcAft>
                <a:spcPts val="300"/>
              </a:spcAft>
              <a:buFont typeface="Arial" panose="020B0604020202020204" pitchFamily="34" charset="0"/>
              <a:buChar char="•"/>
            </a:pPr>
            <a:r>
              <a:rPr lang="ur-PK" sz="1700" b="1" spc="-30" dirty="0">
                <a:solidFill>
                  <a:srgbClr val="C00000"/>
                </a:solidFill>
                <a:latin typeface="Jameel Noori Nastaleeq" panose="02000503000000000004" pitchFamily="2" charset="-78"/>
                <a:cs typeface="Jameel Noori Nastaleeq" panose="02000503000000000004" pitchFamily="2" charset="-78"/>
              </a:rPr>
              <a:t>شہری علاقوں </a:t>
            </a:r>
            <a:r>
              <a:rPr lang="ur-PK" sz="1700" spc="-30" dirty="0">
                <a:solidFill>
                  <a:srgbClr val="C00000"/>
                </a:solidFill>
                <a:latin typeface="Jameel Noori Nastaleeq" panose="02000503000000000004" pitchFamily="2" charset="-78"/>
                <a:cs typeface="Jameel Noori Nastaleeq" panose="02000503000000000004" pitchFamily="2" charset="-78"/>
              </a:rPr>
              <a:t>بشمول صنعتی علاقوں </a:t>
            </a:r>
            <a:r>
              <a:rPr lang="ur-PK" sz="1700" b="1" spc="-30" dirty="0">
                <a:solidFill>
                  <a:srgbClr val="C00000"/>
                </a:solidFill>
                <a:latin typeface="Jameel Noori Nastaleeq" panose="02000503000000000004" pitchFamily="2" charset="-78"/>
                <a:cs typeface="Jameel Noori Nastaleeq" panose="02000503000000000004" pitchFamily="2" charset="-78"/>
              </a:rPr>
              <a:t>میں فالتو پانی اور فالتو مواد کے انتظامی امور  </a:t>
            </a:r>
            <a:r>
              <a:rPr lang="ur-PK" sz="1700" spc="-30" dirty="0">
                <a:solidFill>
                  <a:srgbClr val="C00000"/>
                </a:solidFill>
                <a:latin typeface="Jameel Noori Nastaleeq" panose="02000503000000000004" pitchFamily="2" charset="-78"/>
                <a:cs typeface="Jameel Noori Nastaleeq" panose="02000503000000000004" pitchFamily="2" charset="-78"/>
              </a:rPr>
              <a:t>کے شعبوں میں سرمایہ کاری/سرکاری و نجی شعبے کا اشتراک</a:t>
            </a:r>
            <a:endParaRPr lang="en-US" sz="1700" dirty="0">
              <a:solidFill>
                <a:srgbClr val="C00000"/>
              </a:solidFill>
              <a:latin typeface="Jameel Noori Nastaleeq" panose="02000503000000000004" pitchFamily="2" charset="-78"/>
              <a:cs typeface="Jameel Noori Nastaleeq" panose="02000503000000000004" pitchFamily="2" charset="-78"/>
            </a:endParaRPr>
          </a:p>
        </p:txBody>
      </p:sp>
      <p:cxnSp>
        <p:nvCxnSpPr>
          <p:cNvPr id="32" name="Straight Connector 31">
            <a:extLst>
              <a:ext uri="{FF2B5EF4-FFF2-40B4-BE49-F238E27FC236}">
                <a16:creationId xmlns:a16="http://schemas.microsoft.com/office/drawing/2014/main" id="{12E59DA4-6E74-CDF4-6140-6EAE5E16B04A}"/>
              </a:ext>
            </a:extLst>
          </p:cNvPr>
          <p:cNvCxnSpPr>
            <a:cxnSpLocks/>
          </p:cNvCxnSpPr>
          <p:nvPr/>
        </p:nvCxnSpPr>
        <p:spPr>
          <a:xfrm>
            <a:off x="9306037" y="3045244"/>
            <a:ext cx="404012"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C1D6E581-E8CC-C1C4-8E2D-AC783E7DE64C}"/>
              </a:ext>
            </a:extLst>
          </p:cNvPr>
          <p:cNvCxnSpPr>
            <a:cxnSpLocks/>
          </p:cNvCxnSpPr>
          <p:nvPr/>
        </p:nvCxnSpPr>
        <p:spPr>
          <a:xfrm>
            <a:off x="9306037" y="4277160"/>
            <a:ext cx="404012"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8" name="Slide Number Placeholder 7">
            <a:extLst>
              <a:ext uri="{FF2B5EF4-FFF2-40B4-BE49-F238E27FC236}">
                <a16:creationId xmlns:a16="http://schemas.microsoft.com/office/drawing/2014/main" id="{617B84E7-1E8F-6C5D-9CF6-8242DBDBB0FA}"/>
              </a:ext>
            </a:extLst>
          </p:cNvPr>
          <p:cNvSpPr>
            <a:spLocks noGrp="1"/>
          </p:cNvSpPr>
          <p:nvPr>
            <p:ph type="sldNum" sz="quarter" idx="12"/>
          </p:nvPr>
        </p:nvSpPr>
        <p:spPr/>
        <p:txBody>
          <a:bodyPr/>
          <a:lstStyle/>
          <a:p>
            <a:pPr algn="l" rtl="1"/>
            <a:fld id="{E1FF6C1D-8257-4286-ADD1-3212AA17058F}" type="slidenum">
              <a:rPr lang="en-US" smtClean="0">
                <a:latin typeface="Jameel Noori Nastaleeq" panose="02000503000000000004" pitchFamily="2" charset="-78"/>
                <a:cs typeface="Jameel Noori Nastaleeq" panose="02000503000000000004" pitchFamily="2" charset="-78"/>
              </a:rPr>
              <a:pPr algn="l" rtl="1"/>
              <a:t>12</a:t>
            </a:fld>
            <a:endParaRPr lang="en-US">
              <a:latin typeface="Jameel Noori Nastaleeq" panose="02000503000000000004" pitchFamily="2" charset="-78"/>
              <a:cs typeface="Jameel Noori Nastaleeq" panose="02000503000000000004" pitchFamily="2" charset="-78"/>
            </a:endParaRPr>
          </a:p>
        </p:txBody>
      </p:sp>
      <p:sp>
        <p:nvSpPr>
          <p:cNvPr id="4" name="TextBox 3">
            <a:extLst>
              <a:ext uri="{FF2B5EF4-FFF2-40B4-BE49-F238E27FC236}">
                <a16:creationId xmlns:a16="http://schemas.microsoft.com/office/drawing/2014/main" id="{BD9CCA98-EF11-0B35-E113-43B80864A589}"/>
              </a:ext>
            </a:extLst>
          </p:cNvPr>
          <p:cNvSpPr txBox="1"/>
          <p:nvPr/>
        </p:nvSpPr>
        <p:spPr>
          <a:xfrm>
            <a:off x="9722421" y="2126270"/>
            <a:ext cx="2016000" cy="743280"/>
          </a:xfrm>
          <a:prstGeom prst="rect">
            <a:avLst/>
          </a:prstGeom>
          <a:solidFill>
            <a:schemeClr val="accent3">
              <a:lumMod val="20000"/>
              <a:lumOff val="80000"/>
            </a:schemeClr>
          </a:solidFill>
          <a:ln w="28575">
            <a:solidFill>
              <a:srgbClr val="0070C0"/>
            </a:solidFill>
          </a:ln>
        </p:spPr>
        <p:txBody>
          <a:bodyPr wrap="square"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1</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بچوں کی نشوونما </a:t>
            </a:r>
          </a:p>
          <a:p>
            <a:pPr algn="ctr" rtl="1">
              <a:lnSpc>
                <a:spcPct val="120000"/>
              </a:lnSpc>
            </a:pPr>
            <a:r>
              <a:rPr lang="ur-PK" b="1" spc="-30" dirty="0">
                <a:latin typeface="Jameel Noori Nastaleeq" panose="02000503000000000004" pitchFamily="2" charset="-78"/>
                <a:cs typeface="Jameel Noori Nastaleeq" panose="02000503000000000004" pitchFamily="2" charset="-78"/>
              </a:rPr>
              <a:t>میں کمی کا ازالہ</a:t>
            </a:r>
            <a:endParaRPr lang="en-US" b="1" spc="-30" dirty="0">
              <a:latin typeface="Jameel Noori Nastaleeq" panose="02000503000000000004" pitchFamily="2" charset="-78"/>
              <a:cs typeface="Jameel Noori Nastaleeq" panose="02000503000000000004" pitchFamily="2" charset="-78"/>
            </a:endParaRPr>
          </a:p>
        </p:txBody>
      </p:sp>
      <p:sp>
        <p:nvSpPr>
          <p:cNvPr id="5" name="TextBox 4">
            <a:extLst>
              <a:ext uri="{FF2B5EF4-FFF2-40B4-BE49-F238E27FC236}">
                <a16:creationId xmlns:a16="http://schemas.microsoft.com/office/drawing/2014/main" id="{FA41A942-389E-7CAB-88BE-4684ED40C706}"/>
              </a:ext>
            </a:extLst>
          </p:cNvPr>
          <p:cNvSpPr txBox="1"/>
          <p:nvPr/>
        </p:nvSpPr>
        <p:spPr>
          <a:xfrm>
            <a:off x="9722258" y="2933057"/>
            <a:ext cx="2023200" cy="1874529"/>
          </a:xfrm>
          <a:prstGeom prst="rect">
            <a:avLst/>
          </a:prstGeom>
          <a:solidFill>
            <a:srgbClr val="F8F8F9"/>
          </a:solidFill>
          <a:ln w="12700">
            <a:solidFill>
              <a:srgbClr val="0070C0"/>
            </a:solidFill>
            <a:prstDash val="dash"/>
          </a:ln>
        </p:spPr>
        <p:txBody>
          <a:bodyPr wrap="square" lIns="72000" tIns="108000" rIns="72000" bIns="72000" rtlCol="0">
            <a:spAutoFit/>
          </a:bodyPr>
          <a:lstStyle/>
          <a:p>
            <a:pPr algn="r" rtl="1">
              <a:lnSpc>
                <a:spcPct val="120000"/>
              </a:lnSpc>
              <a:spcBef>
                <a:spcPts val="600"/>
              </a:spcBef>
              <a:spcAft>
                <a:spcPts val="600"/>
              </a:spcAft>
            </a:pPr>
            <a:r>
              <a:rPr lang="en-US" b="1" spc="-30" dirty="0">
                <a:solidFill>
                  <a:srgbClr val="00B050"/>
                </a:solidFill>
                <a:latin typeface="Jameel Noori Nastaleeq" panose="02000503000000000004" pitchFamily="2" charset="-78"/>
                <a:cs typeface="Jameel Noori Nastaleeq" panose="02000503000000000004" pitchFamily="2" charset="-78"/>
              </a:rPr>
              <a:t>1.1</a:t>
            </a:r>
            <a:r>
              <a:rPr lang="ur-PK"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صحت کی بنیادی خدمات ، خاندانی منصوبہ بندی کی خدمات اور متنوع غذائیت تک بہتر رسائی</a:t>
            </a:r>
            <a:endParaRPr lang="en-US"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a:p>
            <a:pPr algn="r" rtl="1">
              <a:lnSpc>
                <a:spcPct val="120000"/>
              </a:lnSpc>
              <a:spcBef>
                <a:spcPts val="600"/>
              </a:spcBef>
              <a:spcAft>
                <a:spcPts val="600"/>
              </a:spcAft>
            </a:pPr>
            <a:r>
              <a:rPr lang="en-US" b="1" spc="-30" dirty="0">
                <a:solidFill>
                  <a:srgbClr val="00B050"/>
                </a:solidFill>
                <a:latin typeface="Jameel Noori Nastaleeq" panose="02000503000000000004" pitchFamily="2" charset="-78"/>
                <a:cs typeface="Jameel Noori Nastaleeq" panose="02000503000000000004" pitchFamily="2" charset="-78"/>
              </a:rPr>
              <a:t>1.2</a:t>
            </a:r>
            <a:r>
              <a:rPr lang="ur-PK"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صاف پانی، سینی ٹیشن سہولیات اور حفظانِ صحت تک بہتر رسائی</a:t>
            </a:r>
            <a:endParaRPr lang="en-US"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6" name="TextBox 5">
            <a:extLst>
              <a:ext uri="{FF2B5EF4-FFF2-40B4-BE49-F238E27FC236}">
                <a16:creationId xmlns:a16="http://schemas.microsoft.com/office/drawing/2014/main" id="{4673BE22-227B-6C04-B792-A1E6F3D0ADE3}"/>
              </a:ext>
            </a:extLst>
          </p:cNvPr>
          <p:cNvSpPr txBox="1"/>
          <p:nvPr/>
        </p:nvSpPr>
        <p:spPr>
          <a:xfrm>
            <a:off x="-3" y="0"/>
            <a:ext cx="4767946" cy="337457"/>
          </a:xfrm>
          <a:prstGeom prst="rect">
            <a:avLst/>
          </a:prstGeom>
          <a:solidFill>
            <a:srgbClr val="FFFCD7"/>
          </a:solidFill>
        </p:spPr>
        <p:txBody>
          <a:bodyPr wrap="square" rtlCol="0">
            <a:spAutoFit/>
          </a:bodyPr>
          <a:lstStyle/>
          <a:p>
            <a:pPr algn="ctr" rtl="1"/>
            <a:r>
              <a:rPr lang="ur-PK" sz="1600" b="1" u="sng" dirty="0">
                <a:latin typeface="Jameel Noori Nastaleeq" panose="02000503000000000004" pitchFamily="2" charset="-78"/>
                <a:cs typeface="Jameel Noori Nastaleeq" panose="02000503000000000004" pitchFamily="2" charset="-78"/>
              </a:rPr>
              <a:t>سیاہ حروف :</a:t>
            </a:r>
            <a:r>
              <a:rPr lang="ur-PK" sz="1600" b="1" dirty="0">
                <a:latin typeface="Jameel Noori Nastaleeq" panose="02000503000000000004" pitchFamily="2" charset="-78"/>
                <a:cs typeface="Jameel Noori Nastaleeq" panose="02000503000000000004" pitchFamily="2" charset="-78"/>
              </a:rPr>
              <a:t> ورلڈ بینک؛ </a:t>
            </a:r>
            <a:r>
              <a:rPr lang="ur-PK" sz="1600" b="1" u="sng" dirty="0">
                <a:solidFill>
                  <a:srgbClr val="C00000"/>
                </a:solidFill>
                <a:latin typeface="Jameel Noori Nastaleeq" panose="02000503000000000004" pitchFamily="2" charset="-78"/>
                <a:cs typeface="Jameel Noori Nastaleeq" panose="02000503000000000004" pitchFamily="2" charset="-78"/>
              </a:rPr>
              <a:t>سرخ حروف :</a:t>
            </a:r>
            <a:r>
              <a:rPr lang="ur-PK" sz="1600" b="1" dirty="0">
                <a:solidFill>
                  <a:srgbClr val="C00000"/>
                </a:solidFill>
                <a:latin typeface="Jameel Noori Nastaleeq" panose="02000503000000000004" pitchFamily="2" charset="-78"/>
                <a:cs typeface="Jameel Noori Nastaleeq" panose="02000503000000000004" pitchFamily="2" charset="-78"/>
              </a:rPr>
              <a:t> ورلڈ بینک اور آئی ایف سی؛</a:t>
            </a:r>
            <a:r>
              <a:rPr lang="en-US" sz="1600" b="1" dirty="0">
                <a:solidFill>
                  <a:srgbClr val="C00000"/>
                </a:solidFill>
                <a:latin typeface="Jameel Noori Nastaleeq" panose="02000503000000000004" pitchFamily="2" charset="-78"/>
                <a:cs typeface="Jameel Noori Nastaleeq" panose="02000503000000000004" pitchFamily="2" charset="-78"/>
              </a:rPr>
              <a:t> </a:t>
            </a:r>
            <a:r>
              <a:rPr lang="ur-PK" sz="1600" b="1" u="sng" dirty="0">
                <a:solidFill>
                  <a:srgbClr val="0070C0"/>
                </a:solidFill>
                <a:latin typeface="Jameel Noori Nastaleeq" panose="02000503000000000004" pitchFamily="2" charset="-78"/>
                <a:cs typeface="Jameel Noori Nastaleeq" panose="02000503000000000004" pitchFamily="2" charset="-78"/>
              </a:rPr>
              <a:t>نیلے حروف : </a:t>
            </a:r>
            <a:r>
              <a:rPr lang="ur-PK" sz="1600" b="1" dirty="0">
                <a:solidFill>
                  <a:srgbClr val="0070C0"/>
                </a:solidFill>
                <a:latin typeface="Jameel Noori Nastaleeq" panose="02000503000000000004" pitchFamily="2" charset="-78"/>
                <a:cs typeface="Jameel Noori Nastaleeq" panose="02000503000000000004" pitchFamily="2" charset="-78"/>
              </a:rPr>
              <a:t>صرف آئی ایف سی</a:t>
            </a:r>
            <a:endParaRPr lang="en-US" sz="1600" b="1" dirty="0">
              <a:solidFill>
                <a:srgbClr val="0070C0"/>
              </a:solidFill>
              <a:latin typeface="Jameel Noori Nastaleeq" panose="02000503000000000004" pitchFamily="2" charset="-78"/>
              <a:cs typeface="Jameel Noori Nastaleeq" panose="02000503000000000004" pitchFamily="2" charset="-78"/>
            </a:endParaRPr>
          </a:p>
        </p:txBody>
      </p:sp>
    </p:spTree>
    <p:extLst>
      <p:ext uri="{BB962C8B-B14F-4D97-AF65-F5344CB8AC3E}">
        <p14:creationId xmlns:p14="http://schemas.microsoft.com/office/powerpoint/2010/main" val="472372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up)">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3" grpId="0" animBg="1"/>
      <p:bldP spid="26" grpId="0" animBg="1"/>
      <p:bldP spid="4" grpId="0" animBg="1"/>
      <p:bldP spid="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a:extLst>
              <a:ext uri="{FF2B5EF4-FFF2-40B4-BE49-F238E27FC236}">
                <a16:creationId xmlns:a16="http://schemas.microsoft.com/office/drawing/2014/main" id="{BAAFBF6E-248B-241A-2656-3517F14C5296}"/>
              </a:ext>
            </a:extLst>
          </p:cNvPr>
          <p:cNvSpPr txBox="1"/>
          <p:nvPr/>
        </p:nvSpPr>
        <p:spPr>
          <a:xfrm>
            <a:off x="424544" y="2368815"/>
            <a:ext cx="8906219" cy="2197140"/>
          </a:xfrm>
          <a:prstGeom prst="rect">
            <a:avLst/>
          </a:prstGeom>
          <a:noFill/>
          <a:ln>
            <a:solidFill>
              <a:schemeClr val="bg2">
                <a:lumMod val="25000"/>
              </a:schemeClr>
            </a:solidFill>
          </a:ln>
        </p:spPr>
        <p:txBody>
          <a:bodyPr wrap="square" lIns="36000" rIns="36000" rtlCol="0">
            <a:spAutoFit/>
          </a:bodyPr>
          <a:lstStyle/>
          <a:p>
            <a:pPr marL="111125" indent="-111125" algn="r" rtl="1">
              <a:lnSpc>
                <a:spcPct val="110000"/>
              </a:lnSpc>
              <a:spcBef>
                <a:spcPts val="300"/>
              </a:spcBef>
              <a:spcAft>
                <a:spcPts val="300"/>
              </a:spcAft>
              <a:buFont typeface="Arial" panose="020B0604020202020204" pitchFamily="34" charset="0"/>
              <a:buChar char="•"/>
            </a:pPr>
            <a:r>
              <a:rPr lang="ur-PK" sz="1700" dirty="0">
                <a:latin typeface="Jameel Noori Nastaleeq" panose="02000503000000000004" pitchFamily="2" charset="-78"/>
                <a:cs typeface="Jameel Noori Nastaleeq" panose="02000503000000000004" pitchFamily="2" charset="-78"/>
              </a:rPr>
              <a:t>شعبہ تعلیم کے قومی، صوبائی اور ضلعی سطح کے اداروں کی </a:t>
            </a:r>
            <a:r>
              <a:rPr lang="ur-PK" sz="1700" b="1" dirty="0">
                <a:latin typeface="Jameel Noori Nastaleeq" panose="02000503000000000004" pitchFamily="2" charset="-78"/>
                <a:cs typeface="Jameel Noori Nastaleeq" panose="02000503000000000004" pitchFamily="2" charset="-78"/>
              </a:rPr>
              <a:t>گورننس/ عدم مرکزیت </a:t>
            </a:r>
            <a:r>
              <a:rPr lang="ur-PK" sz="1700" dirty="0">
                <a:latin typeface="Jameel Noori Nastaleeq" panose="02000503000000000004" pitchFamily="2" charset="-78"/>
                <a:cs typeface="Jameel Noori Nastaleeq" panose="02000503000000000004" pitchFamily="2" charset="-78"/>
              </a:rPr>
              <a:t>کا استحکام</a:t>
            </a:r>
            <a:endParaRPr lang="en-US" sz="1700" i="1" dirty="0">
              <a:latin typeface="Jameel Noori Nastaleeq" panose="02000503000000000004" pitchFamily="2" charset="-78"/>
              <a:cs typeface="Jameel Noori Nastaleeq" panose="02000503000000000004" pitchFamily="2" charset="-78"/>
            </a:endParaRPr>
          </a:p>
          <a:p>
            <a:pPr marL="111125" indent="-111125" algn="r" rtl="1">
              <a:lnSpc>
                <a:spcPct val="110000"/>
              </a:lnSpc>
              <a:spcBef>
                <a:spcPts val="300"/>
              </a:spcBef>
              <a:spcAft>
                <a:spcPts val="300"/>
              </a:spcAft>
              <a:buFont typeface="Arial" panose="020B0604020202020204" pitchFamily="34" charset="0"/>
              <a:buChar char="•"/>
            </a:pPr>
            <a:r>
              <a:rPr lang="ur-PK" sz="1700" b="1" dirty="0">
                <a:solidFill>
                  <a:schemeClr val="tx1">
                    <a:lumMod val="75000"/>
                    <a:lumOff val="25000"/>
                  </a:schemeClr>
                </a:solidFill>
                <a:latin typeface="Jameel Noori Nastaleeq" panose="02000503000000000004" pitchFamily="2" charset="-78"/>
                <a:cs typeface="Jameel Noori Nastaleeq" panose="02000503000000000004" pitchFamily="2" charset="-78"/>
              </a:rPr>
              <a:t>اساتذہ کی بھرتی، تربیت اور کیریئر مینجمنٹ کےشعبوں میں اصلاحات، </a:t>
            </a:r>
            <a:r>
              <a:rPr lang="ur-PK" sz="1700" dirty="0">
                <a:solidFill>
                  <a:schemeClr val="tx1">
                    <a:lumMod val="75000"/>
                    <a:lumOff val="25000"/>
                  </a:schemeClr>
                </a:solidFill>
                <a:latin typeface="Jameel Noori Nastaleeq" panose="02000503000000000004" pitchFamily="2" charset="-78"/>
                <a:cs typeface="Jameel Noori Nastaleeq" panose="02000503000000000004" pitchFamily="2" charset="-78"/>
              </a:rPr>
              <a:t>اور تمام سکولوں میں برابری کی بنیاد پر فراہمی</a:t>
            </a:r>
            <a:endParaRPr lang="en-US" sz="1700" i="1" dirty="0">
              <a:latin typeface="Jameel Noori Nastaleeq" panose="02000503000000000004" pitchFamily="2" charset="-78"/>
              <a:cs typeface="Jameel Noori Nastaleeq" panose="02000503000000000004" pitchFamily="2" charset="-78"/>
            </a:endParaRPr>
          </a:p>
          <a:p>
            <a:pPr marL="111125" indent="-111125" algn="r" rtl="1">
              <a:lnSpc>
                <a:spcPct val="110000"/>
              </a:lnSpc>
              <a:spcBef>
                <a:spcPts val="300"/>
              </a:spcBef>
              <a:spcAft>
                <a:spcPts val="300"/>
              </a:spcAft>
              <a:buFont typeface="Arial" panose="020B0604020202020204" pitchFamily="34" charset="0"/>
              <a:buChar char="•"/>
            </a:pPr>
            <a:r>
              <a:rPr lang="ur-PK" sz="1700" b="1" dirty="0">
                <a:solidFill>
                  <a:schemeClr val="tx1">
                    <a:lumMod val="75000"/>
                    <a:lumOff val="25000"/>
                  </a:schemeClr>
                </a:solidFill>
                <a:latin typeface="Jameel Noori Nastaleeq" panose="02000503000000000004" pitchFamily="2" charset="-78"/>
                <a:cs typeface="Jameel Noori Nastaleeq" panose="02000503000000000004" pitchFamily="2" charset="-78"/>
              </a:rPr>
              <a:t>بنیادی تدریس کے مسلمہ طریقوں کے استعمال کو وسعت</a:t>
            </a:r>
            <a:r>
              <a:rPr lang="ur-PK" sz="1700" dirty="0">
                <a:solidFill>
                  <a:schemeClr val="tx1">
                    <a:lumMod val="75000"/>
                    <a:lumOff val="25000"/>
                  </a:schemeClr>
                </a:solidFill>
                <a:latin typeface="Jameel Noori Nastaleeq" panose="02000503000000000004" pitchFamily="2" charset="-78"/>
                <a:cs typeface="Jameel Noori Nastaleeq" panose="02000503000000000004" pitchFamily="2" charset="-78"/>
              </a:rPr>
              <a:t>دینےکے لئے اساتذہ اور کمرہ جماعت کے ماحول کی بہتر طریقے سے تیاری</a:t>
            </a:r>
          </a:p>
          <a:p>
            <a:pPr marL="111125" indent="-111125" algn="r" rtl="1">
              <a:lnSpc>
                <a:spcPct val="110000"/>
              </a:lnSpc>
              <a:spcBef>
                <a:spcPts val="300"/>
              </a:spcBef>
              <a:spcAft>
                <a:spcPts val="300"/>
              </a:spcAft>
              <a:buFont typeface="Arial" panose="020B0604020202020204" pitchFamily="34" charset="0"/>
              <a:buChar char="•"/>
            </a:pPr>
            <a:r>
              <a:rPr lang="ur-PK" sz="1700" b="1" dirty="0">
                <a:solidFill>
                  <a:schemeClr val="tx1">
                    <a:lumMod val="75000"/>
                    <a:lumOff val="25000"/>
                  </a:schemeClr>
                </a:solidFill>
                <a:latin typeface="Jameel Noori Nastaleeq" panose="02000503000000000004" pitchFamily="2" charset="-78"/>
                <a:cs typeface="Jameel Noori Nastaleeq" panose="02000503000000000004" pitchFamily="2" charset="-78"/>
              </a:rPr>
              <a:t>ابتدائی بچپن کی معیاری تعلیم کومنظم انداز میں وسعت دینا </a:t>
            </a:r>
            <a:r>
              <a:rPr lang="ur-PK" sz="1700" dirty="0">
                <a:solidFill>
                  <a:schemeClr val="tx1">
                    <a:lumMod val="75000"/>
                    <a:lumOff val="25000"/>
                  </a:schemeClr>
                </a:solidFill>
                <a:latin typeface="Jameel Noori Nastaleeq" panose="02000503000000000004" pitchFamily="2" charset="-78"/>
                <a:cs typeface="Jameel Noori Nastaleeq" panose="02000503000000000004" pitchFamily="2" charset="-78"/>
              </a:rPr>
              <a:t>تاکہ سکولوں کو اس کے لئے تیار کرنے میں مدد دی جا سکے</a:t>
            </a:r>
            <a:endParaRPr lang="en-US" sz="1700" i="1" dirty="0">
              <a:latin typeface="Jameel Noori Nastaleeq" panose="02000503000000000004" pitchFamily="2" charset="-78"/>
              <a:cs typeface="Jameel Noori Nastaleeq" panose="02000503000000000004" pitchFamily="2" charset="-78"/>
            </a:endParaRPr>
          </a:p>
          <a:p>
            <a:pPr marL="111125" marR="0" lvl="0" indent="-111125" algn="r" rtl="1">
              <a:lnSpc>
                <a:spcPct val="110000"/>
              </a:lnSpc>
              <a:spcBef>
                <a:spcPts val="300"/>
              </a:spcBef>
              <a:spcAft>
                <a:spcPts val="300"/>
              </a:spcAft>
              <a:buFont typeface="Arial" panose="020B0604020202020204" pitchFamily="34" charset="0"/>
              <a:buChar char="•"/>
            </a:pPr>
            <a:r>
              <a:rPr lang="ur-PK" sz="1700" b="1" dirty="0">
                <a:solidFill>
                  <a:schemeClr val="tx1">
                    <a:lumMod val="75000"/>
                    <a:lumOff val="25000"/>
                  </a:schemeClr>
                </a:solidFill>
                <a:latin typeface="Jameel Noori Nastaleeq" panose="02000503000000000004" pitchFamily="2" charset="-78"/>
                <a:cs typeface="Jameel Noori Nastaleeq" panose="02000503000000000004" pitchFamily="2" charset="-78"/>
              </a:rPr>
              <a:t>رسائی بڑھانے کے لئے نجی شعبے کی صلاحیتوں سے فائدہ اٹھانے کی تدابیر</a:t>
            </a:r>
            <a:r>
              <a:rPr lang="ur-PK" sz="1700" dirty="0">
                <a:solidFill>
                  <a:schemeClr val="tx1">
                    <a:lumMod val="75000"/>
                    <a:lumOff val="25000"/>
                  </a:schemeClr>
                </a:solidFill>
                <a:latin typeface="Jameel Noori Nastaleeq" panose="02000503000000000004" pitchFamily="2" charset="-78"/>
                <a:cs typeface="Jameel Noori Nastaleeq" panose="02000503000000000004" pitchFamily="2" charset="-78"/>
              </a:rPr>
              <a:t>، معیار میں بہتری کےلئے ریگولیشنز/ نگرانی کے نظام کو بہتر بنانا</a:t>
            </a:r>
            <a:endParaRPr lang="en-US" sz="1700" i="1" dirty="0">
              <a:latin typeface="Jameel Noori Nastaleeq" panose="02000503000000000004" pitchFamily="2" charset="-78"/>
              <a:cs typeface="Jameel Noori Nastaleeq" panose="02000503000000000004" pitchFamily="2" charset="-78"/>
            </a:endParaRPr>
          </a:p>
          <a:p>
            <a:pPr marL="111125" indent="-111125" algn="r" rtl="1">
              <a:lnSpc>
                <a:spcPct val="110000"/>
              </a:lnSpc>
              <a:spcBef>
                <a:spcPts val="300"/>
              </a:spcBef>
              <a:spcAft>
                <a:spcPts val="300"/>
              </a:spcAft>
              <a:buFont typeface="Arial" panose="020B0604020202020204" pitchFamily="34" charset="0"/>
              <a:buChar char="•"/>
            </a:pP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سکولوں میں </a:t>
            </a: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واش سہولیات تک رسائی بڑھانا</a:t>
            </a:r>
            <a:endParaRPr lang="en-US" sz="1700" i="1" spc="-30" dirty="0">
              <a:latin typeface="Jameel Noori Nastaleeq" panose="02000503000000000004" pitchFamily="2" charset="-78"/>
              <a:cs typeface="Jameel Noori Nastaleeq" panose="02000503000000000004" pitchFamily="2" charset="-78"/>
            </a:endParaRPr>
          </a:p>
        </p:txBody>
      </p:sp>
      <p:cxnSp>
        <p:nvCxnSpPr>
          <p:cNvPr id="32" name="Straight Connector 31">
            <a:extLst>
              <a:ext uri="{FF2B5EF4-FFF2-40B4-BE49-F238E27FC236}">
                <a16:creationId xmlns:a16="http://schemas.microsoft.com/office/drawing/2014/main" id="{12E59DA4-6E74-CDF4-6140-6EAE5E16B04A}"/>
              </a:ext>
            </a:extLst>
          </p:cNvPr>
          <p:cNvCxnSpPr>
            <a:cxnSpLocks/>
          </p:cNvCxnSpPr>
          <p:nvPr/>
        </p:nvCxnSpPr>
        <p:spPr>
          <a:xfrm>
            <a:off x="9277581" y="3620005"/>
            <a:ext cx="476012"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6" name="Rectangle: Top Corners Rounded 5">
            <a:extLst>
              <a:ext uri="{FF2B5EF4-FFF2-40B4-BE49-F238E27FC236}">
                <a16:creationId xmlns:a16="http://schemas.microsoft.com/office/drawing/2014/main" id="{EE450DA6-2917-E8EB-A498-F02B1F2E7EF5}"/>
              </a:ext>
            </a:extLst>
          </p:cNvPr>
          <p:cNvSpPr/>
          <p:nvPr/>
        </p:nvSpPr>
        <p:spPr>
          <a:xfrm>
            <a:off x="468901" y="5352317"/>
            <a:ext cx="11398231" cy="504000"/>
          </a:xfrm>
          <a:prstGeom prst="round2SameRect">
            <a:avLst>
              <a:gd name="adj1" fmla="val 0"/>
              <a:gd name="adj2" fmla="val 37959"/>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rtl="1"/>
            <a:r>
              <a:rPr lang="ur-PK" sz="1700" b="1" u="sng" dirty="0">
                <a:solidFill>
                  <a:schemeClr val="tx1"/>
                </a:solidFill>
                <a:latin typeface="Jameel Noori Nastaleeq" panose="02000503000000000004" pitchFamily="2" charset="-78"/>
                <a:cs typeface="Jameel Noori Nastaleeq" panose="02000503000000000004" pitchFamily="2" charset="-78"/>
              </a:rPr>
              <a:t>تحفظ</a:t>
            </a:r>
            <a:r>
              <a:rPr lang="ur-PK" sz="1700" dirty="0">
                <a:solidFill>
                  <a:schemeClr val="tx1"/>
                </a:solidFill>
                <a:latin typeface="Jameel Noori Nastaleeq" panose="02000503000000000004" pitchFamily="2" charset="-78"/>
                <a:cs typeface="Jameel Noori Nastaleeq" panose="02000503000000000004" pitchFamily="2" charset="-78"/>
              </a:rPr>
              <a:t>: </a:t>
            </a:r>
            <a:r>
              <a:rPr lang="ur-PK" sz="1700" b="1" dirty="0">
                <a:solidFill>
                  <a:schemeClr val="tx1"/>
                </a:solidFill>
                <a:latin typeface="Jameel Noori Nastaleeq" panose="02000503000000000004" pitchFamily="2" charset="-78"/>
                <a:cs typeface="Jameel Noori Nastaleeq" panose="02000503000000000004" pitchFamily="2" charset="-78"/>
              </a:rPr>
              <a:t>سکول حاضری، عمدہ کارکردگی اور تعلیمی تسلسل پر مراعات</a:t>
            </a:r>
            <a:r>
              <a:rPr lang="ur-PK" sz="1700" dirty="0">
                <a:solidFill>
                  <a:schemeClr val="tx1"/>
                </a:solidFill>
                <a:latin typeface="Jameel Noori Nastaleeq" panose="02000503000000000004" pitchFamily="2" charset="-78"/>
                <a:cs typeface="Jameel Noori Nastaleeq" panose="02000503000000000004" pitchFamily="2" charset="-78"/>
              </a:rPr>
              <a:t>کے طور پر نقد رقوم کی مشروط فراہمی</a:t>
            </a:r>
            <a:endParaRPr lang="en-US" sz="1700" b="1" i="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8" name="Rectangle: Top Corners Rounded 7">
            <a:extLst>
              <a:ext uri="{FF2B5EF4-FFF2-40B4-BE49-F238E27FC236}">
                <a16:creationId xmlns:a16="http://schemas.microsoft.com/office/drawing/2014/main" id="{8E258E45-D529-C46B-7780-9F5A42EBDC61}"/>
              </a:ext>
            </a:extLst>
          </p:cNvPr>
          <p:cNvSpPr/>
          <p:nvPr/>
        </p:nvSpPr>
        <p:spPr>
          <a:xfrm>
            <a:off x="414471" y="1172204"/>
            <a:ext cx="11398231" cy="728565"/>
          </a:xfrm>
          <a:prstGeom prst="round2SameRect">
            <a:avLst>
              <a:gd name="adj1" fmla="val 19308"/>
              <a:gd name="adj2" fmla="val 1177"/>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tIns="0" rtlCol="0" anchor="ctr"/>
          <a:lstStyle/>
          <a:p>
            <a:pPr algn="r" rtl="1">
              <a:lnSpc>
                <a:spcPct val="120000"/>
              </a:lnSpc>
              <a:spcBef>
                <a:spcPts val="300"/>
              </a:spcBef>
            </a:pPr>
            <a:r>
              <a:rPr lang="ur-PK" sz="1700" b="1" u="sng" spc="-10" dirty="0">
                <a:solidFill>
                  <a:schemeClr val="tx1"/>
                </a:solidFill>
                <a:latin typeface="Jameel Noori Nastaleeq" panose="02000503000000000004" pitchFamily="2" charset="-78"/>
                <a:cs typeface="Jameel Noori Nastaleeq" panose="02000503000000000004" pitchFamily="2" charset="-78"/>
              </a:rPr>
              <a:t>رسائی:</a:t>
            </a:r>
            <a:r>
              <a:rPr lang="ur-PK" sz="1700" b="1" spc="-10" dirty="0">
                <a:solidFill>
                  <a:schemeClr val="tx1"/>
                </a:solidFill>
                <a:latin typeface="Jameel Noori Nastaleeq" panose="02000503000000000004" pitchFamily="2" charset="-78"/>
                <a:cs typeface="Jameel Noori Nastaleeq" panose="02000503000000000004" pitchFamily="2" charset="-78"/>
              </a:rPr>
              <a:t> دیہی علاقوں میں رسائی کی سہولیات اور سکولوں تک محفوظ ٹرانسپورٹ </a:t>
            </a:r>
            <a:r>
              <a:rPr lang="ur-PK" sz="1700" spc="-10" dirty="0">
                <a:solidFill>
                  <a:schemeClr val="tx1"/>
                </a:solidFill>
                <a:latin typeface="Jameel Noori Nastaleeq" panose="02000503000000000004" pitchFamily="2" charset="-78"/>
                <a:cs typeface="Jameel Noori Nastaleeq" panose="02000503000000000004" pitchFamily="2" charset="-78"/>
              </a:rPr>
              <a:t>سہولیات میں بہتری؛ </a:t>
            </a:r>
            <a:r>
              <a:rPr lang="ur-PK" sz="1700" b="1" spc="-10" dirty="0">
                <a:solidFill>
                  <a:schemeClr val="tx1"/>
                </a:solidFill>
                <a:latin typeface="Jameel Noori Nastaleeq" panose="02000503000000000004" pitchFamily="2" charset="-78"/>
                <a:cs typeface="Jameel Noori Nastaleeq" panose="02000503000000000004" pitchFamily="2" charset="-78"/>
              </a:rPr>
              <a:t>افراد باہم معذوری </a:t>
            </a:r>
            <a:r>
              <a:rPr lang="ur-PK" sz="1700" spc="-10" dirty="0">
                <a:solidFill>
                  <a:schemeClr val="tx1"/>
                </a:solidFill>
                <a:latin typeface="Jameel Noori Nastaleeq" panose="02000503000000000004" pitchFamily="2" charset="-78"/>
                <a:cs typeface="Jameel Noori Nastaleeq" panose="02000503000000000004" pitchFamily="2" charset="-78"/>
              </a:rPr>
              <a:t>کے لئے رسائی کی سہولیات؛ تعلیمی نظام کی </a:t>
            </a:r>
            <a:r>
              <a:rPr lang="ur-PK" sz="1700" b="1" spc="-10" dirty="0">
                <a:solidFill>
                  <a:schemeClr val="tx1"/>
                </a:solidFill>
                <a:latin typeface="Jameel Noori Nastaleeq" panose="02000503000000000004" pitchFamily="2" charset="-78"/>
                <a:cs typeface="Jameel Noori Nastaleeq" panose="02000503000000000004" pitchFamily="2" charset="-78"/>
              </a:rPr>
              <a:t>ڈیجیٹل گورننس؛ </a:t>
            </a:r>
            <a:r>
              <a:rPr lang="ur-PK" sz="1700" spc="-30" dirty="0">
                <a:solidFill>
                  <a:srgbClr val="C00000"/>
                </a:solidFill>
                <a:latin typeface="Jameel Noori Nastaleeq" panose="02000503000000000004" pitchFamily="2" charset="-78"/>
                <a:cs typeface="Jameel Noori Nastaleeq" panose="02000503000000000004" pitchFamily="2" charset="-78"/>
              </a:rPr>
              <a:t>رسائی کی سہولیات میں اضافے اور </a:t>
            </a:r>
            <a:r>
              <a:rPr lang="ur-PK" sz="1700" b="1" spc="-30" dirty="0">
                <a:solidFill>
                  <a:srgbClr val="C00000"/>
                </a:solidFill>
                <a:latin typeface="Jameel Noori Nastaleeq" panose="02000503000000000004" pitchFamily="2" charset="-78"/>
                <a:cs typeface="Jameel Noori Nastaleeq" panose="02000503000000000004" pitchFamily="2" charset="-78"/>
              </a:rPr>
              <a:t>ایڈ-ٹیک </a:t>
            </a:r>
            <a:r>
              <a:rPr lang="ur-PK" sz="1700" spc="-30" dirty="0">
                <a:solidFill>
                  <a:srgbClr val="C00000"/>
                </a:solidFill>
                <a:latin typeface="Jameel Noori Nastaleeq" panose="02000503000000000004" pitchFamily="2" charset="-78"/>
                <a:cs typeface="Jameel Noori Nastaleeq" panose="02000503000000000004" pitchFamily="2" charset="-78"/>
              </a:rPr>
              <a:t>کی راہ ہموار کرنے کے لئے </a:t>
            </a:r>
            <a:r>
              <a:rPr lang="ur-PK" sz="1700" b="1" spc="-30" dirty="0">
                <a:solidFill>
                  <a:srgbClr val="C00000"/>
                </a:solidFill>
                <a:latin typeface="Jameel Noori Nastaleeq" panose="02000503000000000004" pitchFamily="2" charset="-78"/>
                <a:cs typeface="Jameel Noori Nastaleeq" panose="02000503000000000004" pitchFamily="2" charset="-78"/>
              </a:rPr>
              <a:t>ڈیجیٹل بنیادی ڈھانچے کی سہولیات </a:t>
            </a:r>
            <a:r>
              <a:rPr lang="ur-PK" sz="1700" spc="-30" dirty="0">
                <a:solidFill>
                  <a:srgbClr val="C00000"/>
                </a:solidFill>
                <a:latin typeface="Jameel Noori Nastaleeq" panose="02000503000000000004" pitchFamily="2" charset="-78"/>
                <a:cs typeface="Jameel Noori Nastaleeq" panose="02000503000000000004" pitchFamily="2" charset="-78"/>
              </a:rPr>
              <a:t>میں بہتری؛</a:t>
            </a:r>
            <a:r>
              <a:rPr lang="en-US" sz="1700" spc="-30" dirty="0">
                <a:solidFill>
                  <a:srgbClr val="0070C0"/>
                </a:solidFill>
                <a:latin typeface="Jameel Noori Nastaleeq" panose="02000503000000000004" pitchFamily="2" charset="-78"/>
                <a:cs typeface="Jameel Noori Nastaleeq" panose="02000503000000000004" pitchFamily="2" charset="-78"/>
              </a:rPr>
              <a:t> </a:t>
            </a:r>
            <a:r>
              <a:rPr lang="ur-PK" sz="1700" b="1" spc="-30" dirty="0">
                <a:solidFill>
                  <a:srgbClr val="0070C0"/>
                </a:solidFill>
                <a:latin typeface="Jameel Noori Nastaleeq" panose="02000503000000000004" pitchFamily="2" charset="-78"/>
                <a:cs typeface="Jameel Noori Nastaleeq" panose="02000503000000000004" pitchFamily="2" charset="-78"/>
              </a:rPr>
              <a:t>ایڈ-ٹیک </a:t>
            </a:r>
            <a:r>
              <a:rPr lang="ur-PK" sz="1700" spc="-30" dirty="0">
                <a:solidFill>
                  <a:srgbClr val="0070C0"/>
                </a:solidFill>
                <a:latin typeface="Jameel Noori Nastaleeq" panose="02000503000000000004" pitchFamily="2" charset="-78"/>
                <a:cs typeface="Jameel Noori Nastaleeq" panose="02000503000000000004" pitchFamily="2" charset="-78"/>
              </a:rPr>
              <a:t>میں بالواسطہ/ بلاواسطہ سرمایہ کاری</a:t>
            </a:r>
            <a:endParaRPr lang="en-US" sz="1700" spc="-10" dirty="0">
              <a:solidFill>
                <a:schemeClr val="tx1"/>
              </a:solidFill>
              <a:latin typeface="Jameel Noori Nastaleeq" panose="02000503000000000004" pitchFamily="2" charset="-78"/>
              <a:cs typeface="Jameel Noori Nastaleeq" panose="02000503000000000004" pitchFamily="2" charset="-78"/>
            </a:endParaRPr>
          </a:p>
        </p:txBody>
      </p:sp>
      <p:sp>
        <p:nvSpPr>
          <p:cNvPr id="13" name="Slide Number Placeholder 12">
            <a:extLst>
              <a:ext uri="{FF2B5EF4-FFF2-40B4-BE49-F238E27FC236}">
                <a16:creationId xmlns:a16="http://schemas.microsoft.com/office/drawing/2014/main" id="{016C3685-1F25-FD7C-0225-EEE87743BFEB}"/>
              </a:ext>
            </a:extLst>
          </p:cNvPr>
          <p:cNvSpPr>
            <a:spLocks noGrp="1"/>
          </p:cNvSpPr>
          <p:nvPr>
            <p:ph type="sldNum" sz="quarter" idx="12"/>
          </p:nvPr>
        </p:nvSpPr>
        <p:spPr/>
        <p:txBody>
          <a:bodyPr/>
          <a:lstStyle/>
          <a:p>
            <a:pPr algn="l" rtl="1"/>
            <a:fld id="{E1FF6C1D-8257-4286-ADD1-3212AA17058F}" type="slidenum">
              <a:rPr lang="en-US" smtClean="0">
                <a:latin typeface="Jameel Noori Nastaleeq" panose="02000503000000000004" pitchFamily="2" charset="-78"/>
                <a:cs typeface="Jameel Noori Nastaleeq" panose="02000503000000000004" pitchFamily="2" charset="-78"/>
              </a:rPr>
              <a:pPr algn="l" rtl="1"/>
              <a:t>13</a:t>
            </a:fld>
            <a:endParaRPr lang="en-US">
              <a:latin typeface="Jameel Noori Nastaleeq" panose="02000503000000000004" pitchFamily="2" charset="-78"/>
              <a:cs typeface="Jameel Noori Nastaleeq" panose="02000503000000000004" pitchFamily="2" charset="-78"/>
            </a:endParaRPr>
          </a:p>
        </p:txBody>
      </p:sp>
      <p:sp>
        <p:nvSpPr>
          <p:cNvPr id="15" name="TextBox 14">
            <a:extLst>
              <a:ext uri="{FF2B5EF4-FFF2-40B4-BE49-F238E27FC236}">
                <a16:creationId xmlns:a16="http://schemas.microsoft.com/office/drawing/2014/main" id="{3653DDED-39E6-EDD2-379B-907B195C9162}"/>
              </a:ext>
            </a:extLst>
          </p:cNvPr>
          <p:cNvSpPr txBox="1"/>
          <p:nvPr/>
        </p:nvSpPr>
        <p:spPr>
          <a:xfrm>
            <a:off x="5749146" y="176874"/>
            <a:ext cx="6040079" cy="587441"/>
          </a:xfrm>
          <a:prstGeom prst="rect">
            <a:avLst/>
          </a:prstGeom>
          <a:solidFill>
            <a:schemeClr val="accent5">
              <a:lumMod val="20000"/>
              <a:lumOff val="80000"/>
            </a:schemeClr>
          </a:solidFill>
          <a:ln w="9525">
            <a:solidFill>
              <a:schemeClr val="tx1"/>
            </a:solidFill>
          </a:ln>
        </p:spPr>
        <p:txBody>
          <a:bodyPr wrap="square" tIns="108000" bIns="108000" rtlCol="0">
            <a:spAutoFit/>
          </a:bodyPr>
          <a:lstStyle>
            <a:defPPr>
              <a:defRPr lang="en-US"/>
            </a:defPPr>
            <a:lvl1pPr algn="ctr">
              <a:spcBef>
                <a:spcPts val="600"/>
              </a:spcBef>
              <a:spcAft>
                <a:spcPts val="600"/>
              </a:spcAft>
              <a:defRPr sz="2800" b="1"/>
            </a:lvl1pPr>
          </a:lstStyle>
          <a:p>
            <a:pPr algn="r" rtl="1"/>
            <a:r>
              <a:rPr lang="en-US" sz="2400" dirty="0">
                <a:latin typeface="Jameel Noori Nastaleeq" panose="02000503000000000004" pitchFamily="2" charset="-78"/>
                <a:cs typeface="Jameel Noori Nastaleeq" panose="02000503000000000004" pitchFamily="2" charset="-78"/>
              </a:rPr>
              <a:t>2</a:t>
            </a:r>
            <a:r>
              <a:rPr lang="ur-PK" sz="2400" dirty="0">
                <a:latin typeface="Jameel Noori Nastaleeq" panose="02000503000000000004" pitchFamily="2" charset="-78"/>
                <a:cs typeface="Jameel Noori Nastaleeq" panose="02000503000000000004" pitchFamily="2" charset="-78"/>
              </a:rPr>
              <a:t> </a:t>
            </a:r>
            <a:r>
              <a:rPr lang="en-US" sz="2400" dirty="0">
                <a:latin typeface="Jameel Noori Nastaleeq" panose="02000503000000000004" pitchFamily="2" charset="-78"/>
                <a:cs typeface="Jameel Noori Nastaleeq" panose="02000503000000000004" pitchFamily="2" charset="-78"/>
              </a:rPr>
              <a:t>.</a:t>
            </a:r>
            <a:r>
              <a:rPr lang="ur-PK" sz="2400" dirty="0">
                <a:latin typeface="Jameel Noori Nastaleeq" panose="02000503000000000004" pitchFamily="2" charset="-78"/>
                <a:cs typeface="Jameel Noori Nastaleeq" panose="02000503000000000004" pitchFamily="2" charset="-78"/>
              </a:rPr>
              <a:t> </a:t>
            </a:r>
            <a:r>
              <a:rPr lang="ur-PK" sz="2400" u="sng" dirty="0">
                <a:latin typeface="Jameel Noori Nastaleeq" panose="02000503000000000004" pitchFamily="2" charset="-78"/>
                <a:cs typeface="Jameel Noori Nastaleeq" panose="02000503000000000004" pitchFamily="2" charset="-78"/>
              </a:rPr>
              <a:t>ابتر تعلیمی صورتحال کے ازالہ</a:t>
            </a:r>
            <a:r>
              <a:rPr lang="ur-PK" sz="2400" dirty="0">
                <a:latin typeface="Jameel Noori Nastaleeq" panose="02000503000000000004" pitchFamily="2" charset="-78"/>
                <a:cs typeface="Jameel Noori Nastaleeq" panose="02000503000000000004" pitchFamily="2" charset="-78"/>
              </a:rPr>
              <a:t> میں مدد دینے والی سرگرمیاں</a:t>
            </a:r>
            <a:endParaRPr lang="en-US" sz="2400" dirty="0">
              <a:latin typeface="Jameel Noori Nastaleeq" panose="02000503000000000004" pitchFamily="2" charset="-78"/>
              <a:cs typeface="Jameel Noori Nastaleeq" panose="02000503000000000004" pitchFamily="2" charset="-78"/>
            </a:endParaRPr>
          </a:p>
        </p:txBody>
      </p:sp>
      <p:sp>
        <p:nvSpPr>
          <p:cNvPr id="2" name="TextBox 1">
            <a:extLst>
              <a:ext uri="{FF2B5EF4-FFF2-40B4-BE49-F238E27FC236}">
                <a16:creationId xmlns:a16="http://schemas.microsoft.com/office/drawing/2014/main" id="{3A6A9118-1E3A-8851-F956-1EE8C373DB91}"/>
              </a:ext>
            </a:extLst>
          </p:cNvPr>
          <p:cNvSpPr txBox="1"/>
          <p:nvPr/>
        </p:nvSpPr>
        <p:spPr>
          <a:xfrm>
            <a:off x="9783831" y="2583466"/>
            <a:ext cx="2016000" cy="743280"/>
          </a:xfrm>
          <a:prstGeom prst="rect">
            <a:avLst/>
          </a:prstGeom>
          <a:solidFill>
            <a:schemeClr val="accent3">
              <a:lumMod val="20000"/>
              <a:lumOff val="80000"/>
            </a:schemeClr>
          </a:solidFill>
          <a:ln w="28575">
            <a:solidFill>
              <a:srgbClr val="0070C0"/>
            </a:solidFill>
          </a:ln>
        </p:spPr>
        <p:txBody>
          <a:bodyPr wrap="square" lIns="0" rIns="0"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2</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ابتر تعلیمی </a:t>
            </a:r>
          </a:p>
          <a:p>
            <a:pPr algn="ctr" rtl="1">
              <a:lnSpc>
                <a:spcPct val="120000"/>
              </a:lnSpc>
            </a:pPr>
            <a:r>
              <a:rPr lang="ur-PK" b="1" spc="-30" dirty="0">
                <a:latin typeface="Jameel Noori Nastaleeq" panose="02000503000000000004" pitchFamily="2" charset="-78"/>
                <a:cs typeface="Jameel Noori Nastaleeq" panose="02000503000000000004" pitchFamily="2" charset="-78"/>
              </a:rPr>
              <a:t>صورتحال کا ازالہ</a:t>
            </a:r>
            <a:endParaRPr lang="en-US" b="1" spc="-30" dirty="0">
              <a:latin typeface="Jameel Noori Nastaleeq" panose="02000503000000000004" pitchFamily="2" charset="-78"/>
              <a:cs typeface="Jameel Noori Nastaleeq" panose="02000503000000000004" pitchFamily="2" charset="-78"/>
            </a:endParaRPr>
          </a:p>
        </p:txBody>
      </p:sp>
      <p:sp>
        <p:nvSpPr>
          <p:cNvPr id="7" name="TextBox 6">
            <a:extLst>
              <a:ext uri="{FF2B5EF4-FFF2-40B4-BE49-F238E27FC236}">
                <a16:creationId xmlns:a16="http://schemas.microsoft.com/office/drawing/2014/main" id="{E9FBE96C-52C6-6CAA-35CC-9022E607ED89}"/>
              </a:ext>
            </a:extLst>
          </p:cNvPr>
          <p:cNvSpPr txBox="1"/>
          <p:nvPr/>
        </p:nvSpPr>
        <p:spPr>
          <a:xfrm>
            <a:off x="9768712" y="3394245"/>
            <a:ext cx="2016000" cy="742681"/>
          </a:xfrm>
          <a:prstGeom prst="rect">
            <a:avLst/>
          </a:prstGeom>
          <a:solidFill>
            <a:schemeClr val="accent6">
              <a:lumMod val="20000"/>
              <a:lumOff val="80000"/>
              <a:alpha val="33000"/>
            </a:schemeClr>
          </a:solidFill>
          <a:ln w="12700">
            <a:solidFill>
              <a:srgbClr val="0070C0"/>
            </a:solidFill>
            <a:prstDash val="dash"/>
          </a:ln>
        </p:spPr>
        <p:txBody>
          <a:bodyPr wrap="square" lIns="72000" tIns="108000" rIns="72000" bIns="72000" rtlCol="0">
            <a:spAutoFit/>
          </a:bodyPr>
          <a:lstStyle/>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2.1</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معیاری سکولوں اور بنیادی تدریسی سہولیات تک بہتر رسائی</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9" name="TextBox 8">
            <a:extLst>
              <a:ext uri="{FF2B5EF4-FFF2-40B4-BE49-F238E27FC236}">
                <a16:creationId xmlns:a16="http://schemas.microsoft.com/office/drawing/2014/main" id="{F30A7A78-31D2-77C8-15BE-D90517BBB45F}"/>
              </a:ext>
            </a:extLst>
          </p:cNvPr>
          <p:cNvSpPr txBox="1"/>
          <p:nvPr/>
        </p:nvSpPr>
        <p:spPr>
          <a:xfrm>
            <a:off x="-3" y="0"/>
            <a:ext cx="4767946" cy="337457"/>
          </a:xfrm>
          <a:prstGeom prst="rect">
            <a:avLst/>
          </a:prstGeom>
          <a:solidFill>
            <a:srgbClr val="FFFCD7"/>
          </a:solidFill>
        </p:spPr>
        <p:txBody>
          <a:bodyPr wrap="square" rtlCol="0">
            <a:spAutoFit/>
          </a:bodyPr>
          <a:lstStyle/>
          <a:p>
            <a:pPr algn="ctr" rtl="1"/>
            <a:r>
              <a:rPr lang="ur-PK" sz="1600" b="1" u="sng" dirty="0">
                <a:latin typeface="Jameel Noori Nastaleeq" panose="02000503000000000004" pitchFamily="2" charset="-78"/>
                <a:cs typeface="Jameel Noori Nastaleeq" panose="02000503000000000004" pitchFamily="2" charset="-78"/>
              </a:rPr>
              <a:t>سیاہ حروف :</a:t>
            </a:r>
            <a:r>
              <a:rPr lang="ur-PK" sz="1600" b="1" dirty="0">
                <a:latin typeface="Jameel Noori Nastaleeq" panose="02000503000000000004" pitchFamily="2" charset="-78"/>
                <a:cs typeface="Jameel Noori Nastaleeq" panose="02000503000000000004" pitchFamily="2" charset="-78"/>
              </a:rPr>
              <a:t> ورلڈ بینک؛ </a:t>
            </a:r>
            <a:r>
              <a:rPr lang="ur-PK" sz="1600" b="1" u="sng" dirty="0">
                <a:solidFill>
                  <a:srgbClr val="C00000"/>
                </a:solidFill>
                <a:latin typeface="Jameel Noori Nastaleeq" panose="02000503000000000004" pitchFamily="2" charset="-78"/>
                <a:cs typeface="Jameel Noori Nastaleeq" panose="02000503000000000004" pitchFamily="2" charset="-78"/>
              </a:rPr>
              <a:t>سرخ حروف :</a:t>
            </a:r>
            <a:r>
              <a:rPr lang="ur-PK" sz="1600" b="1" dirty="0">
                <a:solidFill>
                  <a:srgbClr val="C00000"/>
                </a:solidFill>
                <a:latin typeface="Jameel Noori Nastaleeq" panose="02000503000000000004" pitchFamily="2" charset="-78"/>
                <a:cs typeface="Jameel Noori Nastaleeq" panose="02000503000000000004" pitchFamily="2" charset="-78"/>
              </a:rPr>
              <a:t> ورلڈ بینک اور آئی ایف سی؛</a:t>
            </a:r>
            <a:r>
              <a:rPr lang="en-US" sz="1600" b="1" dirty="0">
                <a:solidFill>
                  <a:srgbClr val="C00000"/>
                </a:solidFill>
                <a:latin typeface="Jameel Noori Nastaleeq" panose="02000503000000000004" pitchFamily="2" charset="-78"/>
                <a:cs typeface="Jameel Noori Nastaleeq" panose="02000503000000000004" pitchFamily="2" charset="-78"/>
              </a:rPr>
              <a:t> </a:t>
            </a:r>
            <a:r>
              <a:rPr lang="ur-PK" sz="1600" b="1" u="sng" dirty="0">
                <a:solidFill>
                  <a:srgbClr val="0070C0"/>
                </a:solidFill>
                <a:latin typeface="Jameel Noori Nastaleeq" panose="02000503000000000004" pitchFamily="2" charset="-78"/>
                <a:cs typeface="Jameel Noori Nastaleeq" panose="02000503000000000004" pitchFamily="2" charset="-78"/>
              </a:rPr>
              <a:t>نیلے حروف : </a:t>
            </a:r>
            <a:r>
              <a:rPr lang="ur-PK" sz="1600" b="1" dirty="0">
                <a:solidFill>
                  <a:srgbClr val="0070C0"/>
                </a:solidFill>
                <a:latin typeface="Jameel Noori Nastaleeq" panose="02000503000000000004" pitchFamily="2" charset="-78"/>
                <a:cs typeface="Jameel Noori Nastaleeq" panose="02000503000000000004" pitchFamily="2" charset="-78"/>
              </a:rPr>
              <a:t>صرف آئی ایف سی</a:t>
            </a:r>
            <a:endParaRPr lang="en-US" sz="1600" b="1" dirty="0">
              <a:solidFill>
                <a:srgbClr val="0070C0"/>
              </a:solidFill>
              <a:latin typeface="Jameel Noori Nastaleeq" panose="02000503000000000004" pitchFamily="2" charset="-78"/>
              <a:cs typeface="Jameel Noori Nastaleeq" panose="02000503000000000004" pitchFamily="2" charset="-78"/>
            </a:endParaRPr>
          </a:p>
        </p:txBody>
      </p:sp>
    </p:spTree>
    <p:extLst>
      <p:ext uri="{BB962C8B-B14F-4D97-AF65-F5344CB8AC3E}">
        <p14:creationId xmlns:p14="http://schemas.microsoft.com/office/powerpoint/2010/main" val="4021328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up)">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6" grpId="0" animBg="1"/>
      <p:bldP spid="8" grpId="0" animBg="1"/>
      <p:bldP spid="2"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D75B087-BD9B-9E46-1591-150F3A372929}"/>
              </a:ext>
            </a:extLst>
          </p:cNvPr>
          <p:cNvSpPr/>
          <p:nvPr/>
        </p:nvSpPr>
        <p:spPr>
          <a:xfrm>
            <a:off x="272143" y="4267200"/>
            <a:ext cx="11125200" cy="11607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endParaRPr lang="en-US" dirty="0">
              <a:latin typeface="Jameel Noori Nastaleeq" panose="02000503000000000004" pitchFamily="2" charset="-78"/>
              <a:cs typeface="Jameel Noori Nastaleeq" panose="02000503000000000004" pitchFamily="2" charset="-78"/>
            </a:endParaRPr>
          </a:p>
        </p:txBody>
      </p:sp>
      <p:sp>
        <p:nvSpPr>
          <p:cNvPr id="23" name="TextBox 22">
            <a:extLst>
              <a:ext uri="{FF2B5EF4-FFF2-40B4-BE49-F238E27FC236}">
                <a16:creationId xmlns:a16="http://schemas.microsoft.com/office/drawing/2014/main" id="{BAAFBF6E-248B-241A-2656-3517F14C5296}"/>
              </a:ext>
            </a:extLst>
          </p:cNvPr>
          <p:cNvSpPr txBox="1"/>
          <p:nvPr/>
        </p:nvSpPr>
        <p:spPr>
          <a:xfrm>
            <a:off x="391885" y="1856207"/>
            <a:ext cx="8906219" cy="1653594"/>
          </a:xfrm>
          <a:prstGeom prst="rect">
            <a:avLst/>
          </a:prstGeom>
          <a:noFill/>
          <a:ln>
            <a:solidFill>
              <a:schemeClr val="bg2">
                <a:lumMod val="25000"/>
              </a:schemeClr>
            </a:solidFill>
          </a:ln>
        </p:spPr>
        <p:txBody>
          <a:bodyPr wrap="square" rtlCol="0">
            <a:spAutoFit/>
          </a:bodyPr>
          <a:lstStyle/>
          <a:p>
            <a:pPr marL="111125" indent="-111125" algn="r" rtl="1">
              <a:lnSpc>
                <a:spcPct val="108000"/>
              </a:lnSpc>
              <a:spcBef>
                <a:spcPts val="300"/>
              </a:spcBef>
              <a:spcAft>
                <a:spcPts val="300"/>
              </a:spcAft>
              <a:buFont typeface="Arial" panose="020B0604020202020204" pitchFamily="34" charset="0"/>
              <a:buChar char="•"/>
            </a:pPr>
            <a:r>
              <a:rPr lang="ur-PK" sz="1700" b="1" spc="-30" dirty="0">
                <a:latin typeface="Jameel Noori Nastaleeq" panose="02000503000000000004" pitchFamily="2" charset="-78"/>
                <a:cs typeface="Jameel Noori Nastaleeq" panose="02000503000000000004" pitchFamily="2" charset="-78"/>
              </a:rPr>
              <a:t>شعبہ زراعت کی تحقیق و ترقی کی سرگرمیوں میں سرمایہ کاری</a:t>
            </a:r>
            <a:r>
              <a:rPr lang="ur-PK" sz="1700" spc="-30" dirty="0">
                <a:latin typeface="Jameel Noori Nastaleeq" panose="02000503000000000004" pitchFamily="2" charset="-78"/>
                <a:cs typeface="Jameel Noori Nastaleeq" panose="02000503000000000004" pitchFamily="2" charset="-78"/>
              </a:rPr>
              <a:t>پر خرچ کی جانے والی سرکاری رقوم کی ازسرنو تخصیص تاکہ موسمیاتی تبدیلی کے مقابلے کی صلاحیت رکھنے والے طریقے نکالے جا سکیں اور انہیں پھیلایا جا سکے </a:t>
            </a:r>
            <a:r>
              <a:rPr lang="en-US" sz="1700" spc="-30" dirty="0">
                <a:latin typeface="Jameel Noori Nastaleeq" panose="02000503000000000004" pitchFamily="2" charset="-78"/>
                <a:cs typeface="Jameel Noori Nastaleeq" panose="02000503000000000004" pitchFamily="2" charset="-78"/>
              </a:rPr>
              <a:t>)</a:t>
            </a:r>
            <a:r>
              <a:rPr lang="ur-PK" sz="1700" spc="-30" dirty="0">
                <a:latin typeface="Jameel Noori Nastaleeq" panose="02000503000000000004" pitchFamily="2" charset="-78"/>
                <a:cs typeface="Jameel Noori Nastaleeq" panose="02000503000000000004" pitchFamily="2" charset="-78"/>
              </a:rPr>
              <a:t>جن میں خشک سالی اور گرم موسم  کے اثرات سے محفوظ اقسام خاص طور پر قابل ذکر ہیں</a:t>
            </a:r>
            <a:r>
              <a:rPr lang="en-US" sz="1700" spc="-30" dirty="0">
                <a:latin typeface="Jameel Noori Nastaleeq" panose="02000503000000000004" pitchFamily="2" charset="-78"/>
                <a:cs typeface="Jameel Noori Nastaleeq" panose="02000503000000000004" pitchFamily="2" charset="-78"/>
              </a:rPr>
              <a:t>(</a:t>
            </a:r>
            <a:endParaRPr lang="en-US" sz="1700" i="1" spc="-30" dirty="0">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latin typeface="Jameel Noori Nastaleeq" panose="02000503000000000004" pitchFamily="2" charset="-78"/>
                <a:cs typeface="Jameel Noori Nastaleeq" panose="02000503000000000004" pitchFamily="2" charset="-78"/>
              </a:rPr>
              <a:t>موسمیاتی تبدیلی کے مقابلے کی صلاحیت رکھنے والے کاشت کاری کے طریقے </a:t>
            </a:r>
            <a:r>
              <a:rPr lang="ur-PK" sz="1700" spc="-30" dirty="0">
                <a:latin typeface="Jameel Noori Nastaleeq" panose="02000503000000000004" pitchFamily="2" charset="-78"/>
                <a:cs typeface="Jameel Noori Nastaleeq" panose="02000503000000000004" pitchFamily="2" charset="-78"/>
              </a:rPr>
              <a:t>اپنانے پر زور </a:t>
            </a:r>
            <a:r>
              <a:rPr lang="en-US" sz="1700" spc="-30" dirty="0">
                <a:latin typeface="Jameel Noori Nastaleeq" panose="02000503000000000004" pitchFamily="2" charset="-78"/>
                <a:cs typeface="Jameel Noori Nastaleeq" panose="02000503000000000004" pitchFamily="2" charset="-78"/>
              </a:rPr>
              <a:t>)</a:t>
            </a:r>
            <a:r>
              <a:rPr lang="ur-PK" sz="1700" spc="-30" dirty="0">
                <a:latin typeface="Jameel Noori Nastaleeq" panose="02000503000000000004" pitchFamily="2" charset="-78"/>
                <a:cs typeface="Jameel Noori Nastaleeq" panose="02000503000000000004" pitchFamily="2" charset="-78"/>
              </a:rPr>
              <a:t>پانی کا باکفایت  اور عمدہ استعمال، زمین کی زرخیزی میں پائیداری، کھادوں کا عمدہ استعمال، بعد از کٹائی نقصانات میں کمی، وغیرہ</a:t>
            </a:r>
            <a:r>
              <a:rPr lang="en-US" sz="1700" spc="-30" dirty="0">
                <a:latin typeface="Jameel Noori Nastaleeq" panose="02000503000000000004" pitchFamily="2" charset="-78"/>
                <a:cs typeface="Jameel Noori Nastaleeq" panose="02000503000000000004" pitchFamily="2" charset="-78"/>
              </a:rPr>
              <a:t>(</a:t>
            </a:r>
            <a:endParaRPr lang="en-US" sz="1700" i="1" spc="-30" dirty="0">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rgbClr val="0070C0"/>
                </a:solidFill>
                <a:latin typeface="Jameel Noori Nastaleeq" panose="02000503000000000004" pitchFamily="2" charset="-78"/>
                <a:cs typeface="Jameel Noori Nastaleeq" panose="02000503000000000004" pitchFamily="2" charset="-78"/>
              </a:rPr>
              <a:t>کلائمیٹ سمارٹ ایگری فوڈ کمپنیوں میں سرمایہ کاری </a:t>
            </a:r>
            <a:r>
              <a:rPr lang="en-US" sz="1700" spc="-30" dirty="0">
                <a:solidFill>
                  <a:srgbClr val="0070C0"/>
                </a:solidFill>
                <a:latin typeface="Jameel Noori Nastaleeq" panose="02000503000000000004" pitchFamily="2" charset="-78"/>
                <a:cs typeface="Jameel Noori Nastaleeq" panose="02000503000000000004" pitchFamily="2" charset="-78"/>
              </a:rPr>
              <a:t>)</a:t>
            </a:r>
            <a:r>
              <a:rPr lang="ur-PK" sz="1700" spc="-30" dirty="0">
                <a:solidFill>
                  <a:srgbClr val="0070C0"/>
                </a:solidFill>
                <a:latin typeface="Jameel Noori Nastaleeq" panose="02000503000000000004" pitchFamily="2" charset="-78"/>
                <a:cs typeface="Jameel Noori Nastaleeq" panose="02000503000000000004" pitchFamily="2" charset="-78"/>
              </a:rPr>
              <a:t>اینمل پروٹین، ڈیری، ایکواکلچر، لائیوسٹاک</a:t>
            </a:r>
            <a:r>
              <a:rPr lang="en-US" sz="1700" spc="-30" dirty="0">
                <a:solidFill>
                  <a:srgbClr val="0070C0"/>
                </a:solidFill>
                <a:latin typeface="Jameel Noori Nastaleeq" panose="02000503000000000004" pitchFamily="2" charset="-78"/>
                <a:cs typeface="Jameel Noori Nastaleeq" panose="02000503000000000004" pitchFamily="2" charset="-78"/>
              </a:rPr>
              <a:t>(</a:t>
            </a:r>
            <a:r>
              <a:rPr lang="ur-PK" sz="1700" spc="-30" dirty="0">
                <a:solidFill>
                  <a:srgbClr val="0070C0"/>
                </a:solidFill>
                <a:latin typeface="Jameel Noori Nastaleeq" panose="02000503000000000004" pitchFamily="2" charset="-78"/>
                <a:cs typeface="Jameel Noori Nastaleeq" panose="02000503000000000004" pitchFamily="2" charset="-78"/>
              </a:rPr>
              <a:t>؛ </a:t>
            </a:r>
            <a:r>
              <a:rPr lang="ur-PK" sz="1700" b="1" spc="-30" dirty="0">
                <a:solidFill>
                  <a:srgbClr val="0070C0"/>
                </a:solidFill>
                <a:latin typeface="Jameel Noori Nastaleeq" panose="02000503000000000004" pitchFamily="2" charset="-78"/>
                <a:cs typeface="Jameel Noori Nastaleeq" panose="02000503000000000004" pitchFamily="2" charset="-78"/>
              </a:rPr>
              <a:t>ایگری لاجسٹکس </a:t>
            </a:r>
            <a:r>
              <a:rPr lang="ur-PK" sz="1700" spc="-30" dirty="0">
                <a:solidFill>
                  <a:srgbClr val="0070C0"/>
                </a:solidFill>
                <a:latin typeface="Jameel Noori Nastaleeq" panose="02000503000000000004" pitchFamily="2" charset="-78"/>
                <a:cs typeface="Jameel Noori Nastaleeq" panose="02000503000000000004" pitchFamily="2" charset="-78"/>
              </a:rPr>
              <a:t>کے شعبے میں سرمایہ کاری/ سرکاری و نجی شعبے کا اشتراک</a:t>
            </a:r>
            <a:endParaRPr lang="en-US" sz="1700" b="1" i="1" spc="-30" dirty="0">
              <a:latin typeface="Jameel Noori Nastaleeq" panose="02000503000000000004" pitchFamily="2" charset="-78"/>
              <a:cs typeface="Jameel Noori Nastaleeq" panose="02000503000000000004" pitchFamily="2" charset="-78"/>
            </a:endParaRPr>
          </a:p>
        </p:txBody>
      </p:sp>
      <p:cxnSp>
        <p:nvCxnSpPr>
          <p:cNvPr id="32" name="Straight Connector 31">
            <a:extLst>
              <a:ext uri="{FF2B5EF4-FFF2-40B4-BE49-F238E27FC236}">
                <a16:creationId xmlns:a16="http://schemas.microsoft.com/office/drawing/2014/main" id="{12E59DA4-6E74-CDF4-6140-6EAE5E16B04A}"/>
              </a:ext>
            </a:extLst>
          </p:cNvPr>
          <p:cNvCxnSpPr>
            <a:cxnSpLocks/>
          </p:cNvCxnSpPr>
          <p:nvPr/>
        </p:nvCxnSpPr>
        <p:spPr>
          <a:xfrm>
            <a:off x="9306217" y="3026888"/>
            <a:ext cx="458263"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C1D6E581-E8CC-C1C4-8E2D-AC783E7DE64C}"/>
              </a:ext>
            </a:extLst>
          </p:cNvPr>
          <p:cNvCxnSpPr>
            <a:cxnSpLocks/>
          </p:cNvCxnSpPr>
          <p:nvPr/>
        </p:nvCxnSpPr>
        <p:spPr>
          <a:xfrm>
            <a:off x="9288469" y="4319140"/>
            <a:ext cx="476012"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9" name="Rectangle: Top Corners Rounded 8">
            <a:extLst>
              <a:ext uri="{FF2B5EF4-FFF2-40B4-BE49-F238E27FC236}">
                <a16:creationId xmlns:a16="http://schemas.microsoft.com/office/drawing/2014/main" id="{680B6C99-C9D1-7D84-807C-04F30482762E}"/>
              </a:ext>
            </a:extLst>
          </p:cNvPr>
          <p:cNvSpPr/>
          <p:nvPr/>
        </p:nvSpPr>
        <p:spPr>
          <a:xfrm>
            <a:off x="392699" y="5584810"/>
            <a:ext cx="11398231" cy="597864"/>
          </a:xfrm>
          <a:prstGeom prst="round2SameRect">
            <a:avLst>
              <a:gd name="adj1" fmla="val 0"/>
              <a:gd name="adj2" fmla="val 27151"/>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rtl="1">
              <a:lnSpc>
                <a:spcPct val="108000"/>
              </a:lnSpc>
            </a:pPr>
            <a:r>
              <a:rPr lang="ur-PK" sz="1700" b="1" u="sng" spc="-30" dirty="0">
                <a:solidFill>
                  <a:schemeClr val="tx1"/>
                </a:solidFill>
                <a:latin typeface="Jameel Noori Nastaleeq" panose="02000503000000000004" pitchFamily="2" charset="-78"/>
                <a:cs typeface="Jameel Noori Nastaleeq" panose="02000503000000000004" pitchFamily="2" charset="-78"/>
              </a:rPr>
              <a:t>تحفظ:</a:t>
            </a:r>
            <a:r>
              <a:rPr lang="ur-PK" sz="1700" b="1" spc="-30" dirty="0">
                <a:solidFill>
                  <a:schemeClr val="tx1"/>
                </a:solidFill>
                <a:latin typeface="Jameel Noori Nastaleeq" panose="02000503000000000004" pitchFamily="2" charset="-78"/>
                <a:cs typeface="Jameel Noori Nastaleeq" panose="02000503000000000004" pitchFamily="2" charset="-78"/>
              </a:rPr>
              <a:t> </a:t>
            </a:r>
            <a:r>
              <a:rPr lang="ur-PK" sz="1700" spc="-30" dirty="0">
                <a:solidFill>
                  <a:schemeClr val="tx1"/>
                </a:solidFill>
                <a:latin typeface="Jameel Noori Nastaleeq" panose="02000503000000000004" pitchFamily="2" charset="-78"/>
                <a:cs typeface="Jameel Noori Nastaleeq" panose="02000503000000000004" pitchFamily="2" charset="-78"/>
              </a:rPr>
              <a:t>50 فیصد نچلے طبقے کو تحفظ فراہم کرنے کے لئے </a:t>
            </a:r>
            <a:r>
              <a:rPr lang="ur-PK" sz="1700" b="1" spc="-30" dirty="0">
                <a:solidFill>
                  <a:schemeClr val="tx1"/>
                </a:solidFill>
                <a:latin typeface="Jameel Noori Nastaleeq" panose="02000503000000000004" pitchFamily="2" charset="-78"/>
                <a:cs typeface="Jameel Noori Nastaleeq" panose="02000503000000000004" pitchFamily="2" charset="-78"/>
              </a:rPr>
              <a:t>رقوم کی غیرمشروط منتقلی</a:t>
            </a:r>
            <a:r>
              <a:rPr lang="ur-PK" sz="1700" spc="-30" dirty="0">
                <a:solidFill>
                  <a:schemeClr val="tx1"/>
                </a:solidFill>
                <a:latin typeface="Jameel Noori Nastaleeq" panose="02000503000000000004" pitchFamily="2" charset="-78"/>
                <a:cs typeface="Jameel Noori Nastaleeq" panose="02000503000000000004" pitchFamily="2" charset="-78"/>
              </a:rPr>
              <a:t>؛ </a:t>
            </a:r>
            <a:r>
              <a:rPr lang="ur-PK" sz="1700" b="1" spc="-30" dirty="0">
                <a:solidFill>
                  <a:schemeClr val="tx1"/>
                </a:solidFill>
                <a:latin typeface="Jameel Noori Nastaleeq" panose="02000503000000000004" pitchFamily="2" charset="-78"/>
                <a:cs typeface="Jameel Noori Nastaleeq" panose="02000503000000000004" pitchFamily="2" charset="-78"/>
              </a:rPr>
              <a:t>سماجی تحفظ کے ایسے اقدامات </a:t>
            </a:r>
            <a:r>
              <a:rPr lang="ur-PK" sz="1700" spc="-30" dirty="0">
                <a:solidFill>
                  <a:schemeClr val="tx1"/>
                </a:solidFill>
                <a:latin typeface="Jameel Noori Nastaleeq" panose="02000503000000000004" pitchFamily="2" charset="-78"/>
                <a:cs typeface="Jameel Noori Nastaleeq" panose="02000503000000000004" pitchFamily="2" charset="-78"/>
              </a:rPr>
              <a:t>جو بحرانوں کے جواب میں حرکت میں آ سکیں اور ہنگامی حالات میں ان کی رسائی بڑھائی جا سکے؛ غریب ترین طبقات کے لئے </a:t>
            </a:r>
            <a:r>
              <a:rPr lang="ur-PK" sz="1700" b="1" spc="-30" dirty="0">
                <a:solidFill>
                  <a:schemeClr val="tx1"/>
                </a:solidFill>
                <a:latin typeface="Jameel Noori Nastaleeq" panose="02000503000000000004" pitchFamily="2" charset="-78"/>
                <a:cs typeface="Jameel Noori Nastaleeq" panose="02000503000000000004" pitchFamily="2" charset="-78"/>
              </a:rPr>
              <a:t>بچت سکیمیں</a:t>
            </a:r>
            <a:endParaRPr lang="en-US"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10" name="Rectangle: Top Corners Rounded 9">
            <a:extLst>
              <a:ext uri="{FF2B5EF4-FFF2-40B4-BE49-F238E27FC236}">
                <a16:creationId xmlns:a16="http://schemas.microsoft.com/office/drawing/2014/main" id="{DADAA1CF-25EC-9859-5D99-344D3C3D363D}"/>
              </a:ext>
            </a:extLst>
          </p:cNvPr>
          <p:cNvSpPr/>
          <p:nvPr/>
        </p:nvSpPr>
        <p:spPr>
          <a:xfrm>
            <a:off x="425357" y="957733"/>
            <a:ext cx="11398231" cy="644341"/>
          </a:xfrm>
          <a:prstGeom prst="round2SameRect">
            <a:avLst>
              <a:gd name="adj1" fmla="val 27819"/>
              <a:gd name="adj2" fmla="val 1177"/>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tIns="0" rtlCol="0" anchor="ctr"/>
          <a:lstStyle/>
          <a:p>
            <a:pPr algn="r" rtl="1">
              <a:lnSpc>
                <a:spcPct val="108000"/>
              </a:lnSpc>
              <a:spcBef>
                <a:spcPts val="300"/>
              </a:spcBef>
              <a:spcAft>
                <a:spcPts val="300"/>
              </a:spcAft>
            </a:pPr>
            <a:r>
              <a:rPr lang="ur-PK" sz="1700" b="1" u="sng" spc="-30" dirty="0">
                <a:solidFill>
                  <a:schemeClr val="tx1"/>
                </a:solidFill>
                <a:latin typeface="Jameel Noori Nastaleeq" panose="02000503000000000004" pitchFamily="2" charset="-78"/>
                <a:cs typeface="Jameel Noori Nastaleeq" panose="02000503000000000004" pitchFamily="2" charset="-78"/>
              </a:rPr>
              <a:t>رسائی</a:t>
            </a:r>
            <a:r>
              <a:rPr lang="ur-PK" sz="1700" spc="-30" dirty="0">
                <a:solidFill>
                  <a:schemeClr val="tx1"/>
                </a:solidFill>
                <a:latin typeface="Jameel Noori Nastaleeq" panose="02000503000000000004" pitchFamily="2" charset="-78"/>
                <a:cs typeface="Jameel Noori Nastaleeq" panose="02000503000000000004" pitchFamily="2" charset="-78"/>
              </a:rPr>
              <a:t>: دیہی سڑکیں اور</a:t>
            </a:r>
            <a:r>
              <a:rPr lang="ur-PK" sz="1700" b="1" spc="-30" dirty="0">
                <a:solidFill>
                  <a:schemeClr val="tx1"/>
                </a:solidFill>
                <a:latin typeface="Jameel Noori Nastaleeq" panose="02000503000000000004" pitchFamily="2" charset="-78"/>
                <a:cs typeface="Jameel Noori Nastaleeq" panose="02000503000000000004" pitchFamily="2" charset="-78"/>
              </a:rPr>
              <a:t>ٹرانسپورٹ کے بنیادی ڈھانچے کی سہولیات جو سیلاب کا مقابلہ کرنے کی بہتر صلاحیت رکھتی ہوں؛</a:t>
            </a:r>
            <a:r>
              <a:rPr lang="en-US" sz="1700" spc="-30" dirty="0">
                <a:solidFill>
                  <a:srgbClr val="0070C0"/>
                </a:solidFill>
                <a:latin typeface="Jameel Noori Nastaleeq" panose="02000503000000000004" pitchFamily="2" charset="-78"/>
                <a:cs typeface="Jameel Noori Nastaleeq" panose="02000503000000000004" pitchFamily="2" charset="-78"/>
              </a:rPr>
              <a:t> </a:t>
            </a:r>
            <a:r>
              <a:rPr lang="ur-PK" sz="1700" b="1" spc="-30" dirty="0">
                <a:solidFill>
                  <a:srgbClr val="0070C0"/>
                </a:solidFill>
                <a:latin typeface="Jameel Noori Nastaleeq" panose="02000503000000000004" pitchFamily="2" charset="-78"/>
                <a:cs typeface="Jameel Noori Nastaleeq" panose="02000503000000000004" pitchFamily="2" charset="-78"/>
              </a:rPr>
              <a:t>کولڈ چین، ایگری سٹوریج اور ٹرانسپورٹ </a:t>
            </a:r>
            <a:r>
              <a:rPr lang="ur-PK" sz="1700" spc="-30" dirty="0">
                <a:solidFill>
                  <a:srgbClr val="0070C0"/>
                </a:solidFill>
                <a:latin typeface="Jameel Noori Nastaleeq" panose="02000503000000000004" pitchFamily="2" charset="-78"/>
                <a:cs typeface="Jameel Noori Nastaleeq" panose="02000503000000000004" pitchFamily="2" charset="-78"/>
              </a:rPr>
              <a:t>کے شعبوں میں سرمایہ کاری، </a:t>
            </a:r>
            <a:r>
              <a:rPr lang="ur-PK" sz="1700" b="1" spc="-30" dirty="0">
                <a:solidFill>
                  <a:srgbClr val="0070C0"/>
                </a:solidFill>
                <a:latin typeface="Jameel Noori Nastaleeq" panose="02000503000000000004" pitchFamily="2" charset="-78"/>
                <a:cs typeface="Jameel Noori Nastaleeq" panose="02000503000000000004" pitchFamily="2" charset="-78"/>
              </a:rPr>
              <a:t>ایگ ٹیک</a:t>
            </a:r>
            <a:r>
              <a:rPr lang="ur-PK" sz="1700" spc="-30" dirty="0">
                <a:solidFill>
                  <a:srgbClr val="0070C0"/>
                </a:solidFill>
                <a:latin typeface="Jameel Noori Nastaleeq" panose="02000503000000000004" pitchFamily="2" charset="-78"/>
                <a:cs typeface="Jameel Noori Nastaleeq" panose="02000503000000000004" pitchFamily="2" charset="-78"/>
              </a:rPr>
              <a:t> میں بالواسطہ/ بلاواسطہ سرمایہ کاری؛</a:t>
            </a:r>
            <a:r>
              <a:rPr lang="en-US" sz="1700" b="1" spc="-30" dirty="0">
                <a:solidFill>
                  <a:srgbClr val="0070C0"/>
                </a:solidFill>
                <a:latin typeface="Jameel Noori Nastaleeq" panose="02000503000000000004" pitchFamily="2" charset="-78"/>
                <a:cs typeface="Jameel Noori Nastaleeq" panose="02000503000000000004" pitchFamily="2" charset="-78"/>
              </a:rPr>
              <a:t> </a:t>
            </a:r>
            <a:r>
              <a:rPr lang="ur-PK" sz="1700" b="1" spc="-30" dirty="0">
                <a:solidFill>
                  <a:srgbClr val="C00000"/>
                </a:solidFill>
                <a:latin typeface="Jameel Noori Nastaleeq" panose="02000503000000000004" pitchFamily="2" charset="-78"/>
                <a:cs typeface="Jameel Noori Nastaleeq" panose="02000503000000000004" pitchFamily="2" charset="-78"/>
              </a:rPr>
              <a:t>ایگ ٹیک کی راہ ہموار کرنے کے لئے ڈیجیٹل بنیادی ڈھانچے کی سہولیات </a:t>
            </a:r>
            <a:r>
              <a:rPr lang="ur-PK" sz="1700" spc="-30" dirty="0">
                <a:solidFill>
                  <a:srgbClr val="C00000"/>
                </a:solidFill>
                <a:latin typeface="Jameel Noori Nastaleeq" panose="02000503000000000004" pitchFamily="2" charset="-78"/>
                <a:cs typeface="Jameel Noori Nastaleeq" panose="02000503000000000004" pitchFamily="2" charset="-78"/>
              </a:rPr>
              <a:t>میں سرمایہ کاری</a:t>
            </a:r>
            <a:endParaRPr lang="en-US" sz="1700" b="1" spc="-30" dirty="0">
              <a:solidFill>
                <a:schemeClr val="tx1"/>
              </a:solidFill>
              <a:latin typeface="Jameel Noori Nastaleeq" panose="02000503000000000004" pitchFamily="2" charset="-78"/>
              <a:cs typeface="Jameel Noori Nastaleeq" panose="02000503000000000004" pitchFamily="2" charset="-78"/>
            </a:endParaRPr>
          </a:p>
        </p:txBody>
      </p:sp>
      <p:sp>
        <p:nvSpPr>
          <p:cNvPr id="15" name="Slide Number Placeholder 14">
            <a:extLst>
              <a:ext uri="{FF2B5EF4-FFF2-40B4-BE49-F238E27FC236}">
                <a16:creationId xmlns:a16="http://schemas.microsoft.com/office/drawing/2014/main" id="{CECD9D92-B427-1C89-64D5-E4946AAABF62}"/>
              </a:ext>
            </a:extLst>
          </p:cNvPr>
          <p:cNvSpPr>
            <a:spLocks noGrp="1"/>
          </p:cNvSpPr>
          <p:nvPr>
            <p:ph type="sldNum" sz="quarter" idx="12"/>
          </p:nvPr>
        </p:nvSpPr>
        <p:spPr/>
        <p:txBody>
          <a:bodyPr/>
          <a:lstStyle/>
          <a:p>
            <a:pPr algn="l" rtl="1"/>
            <a:fld id="{E1FF6C1D-8257-4286-ADD1-3212AA17058F}" type="slidenum">
              <a:rPr lang="en-US" smtClean="0">
                <a:latin typeface="Jameel Noori Nastaleeq" panose="02000503000000000004" pitchFamily="2" charset="-78"/>
                <a:cs typeface="Jameel Noori Nastaleeq" panose="02000503000000000004" pitchFamily="2" charset="-78"/>
              </a:rPr>
              <a:pPr algn="l" rtl="1"/>
              <a:t>14</a:t>
            </a:fld>
            <a:endParaRPr lang="en-US">
              <a:latin typeface="Jameel Noori Nastaleeq" panose="02000503000000000004" pitchFamily="2" charset="-78"/>
              <a:cs typeface="Jameel Noori Nastaleeq" panose="02000503000000000004" pitchFamily="2" charset="-78"/>
            </a:endParaRPr>
          </a:p>
        </p:txBody>
      </p:sp>
      <p:sp>
        <p:nvSpPr>
          <p:cNvPr id="8" name="TextBox 7">
            <a:extLst>
              <a:ext uri="{FF2B5EF4-FFF2-40B4-BE49-F238E27FC236}">
                <a16:creationId xmlns:a16="http://schemas.microsoft.com/office/drawing/2014/main" id="{901D9D34-FC17-4B4C-32EF-6A9E96332808}"/>
              </a:ext>
            </a:extLst>
          </p:cNvPr>
          <p:cNvSpPr txBox="1"/>
          <p:nvPr/>
        </p:nvSpPr>
        <p:spPr>
          <a:xfrm>
            <a:off x="5072743" y="176874"/>
            <a:ext cx="6738973" cy="587441"/>
          </a:xfrm>
          <a:prstGeom prst="rect">
            <a:avLst/>
          </a:prstGeom>
          <a:solidFill>
            <a:schemeClr val="accent5">
              <a:lumMod val="20000"/>
              <a:lumOff val="80000"/>
            </a:schemeClr>
          </a:solidFill>
          <a:ln w="9525">
            <a:solidFill>
              <a:schemeClr val="tx1"/>
            </a:solidFill>
          </a:ln>
        </p:spPr>
        <p:txBody>
          <a:bodyPr wrap="square" tIns="108000" bIns="108000" rtlCol="0">
            <a:spAutoFit/>
          </a:bodyPr>
          <a:lstStyle>
            <a:defPPr>
              <a:defRPr lang="en-US"/>
            </a:defPPr>
            <a:lvl1pPr algn="ctr">
              <a:spcBef>
                <a:spcPts val="600"/>
              </a:spcBef>
              <a:spcAft>
                <a:spcPts val="600"/>
              </a:spcAft>
              <a:defRPr sz="2800" b="1"/>
            </a:lvl1pPr>
          </a:lstStyle>
          <a:p>
            <a:pPr algn="r" rtl="1"/>
            <a:r>
              <a:rPr lang="en-US" sz="2400" dirty="0">
                <a:latin typeface="Jameel Noori Nastaleeq" panose="02000503000000000004" pitchFamily="2" charset="-78"/>
                <a:cs typeface="Jameel Noori Nastaleeq" panose="02000503000000000004" pitchFamily="2" charset="-78"/>
              </a:rPr>
              <a:t>3</a:t>
            </a:r>
            <a:r>
              <a:rPr lang="ur-PK" sz="2400" dirty="0">
                <a:latin typeface="Jameel Noori Nastaleeq" panose="02000503000000000004" pitchFamily="2" charset="-78"/>
                <a:cs typeface="Jameel Noori Nastaleeq" panose="02000503000000000004" pitchFamily="2" charset="-78"/>
              </a:rPr>
              <a:t> </a:t>
            </a:r>
            <a:r>
              <a:rPr lang="en-US" sz="2400" dirty="0">
                <a:latin typeface="Jameel Noori Nastaleeq" panose="02000503000000000004" pitchFamily="2" charset="-78"/>
                <a:cs typeface="Jameel Noori Nastaleeq" panose="02000503000000000004" pitchFamily="2" charset="-78"/>
              </a:rPr>
              <a:t>.</a:t>
            </a:r>
            <a:r>
              <a:rPr lang="ur-PK" sz="2400" dirty="0">
                <a:latin typeface="Jameel Noori Nastaleeq" panose="02000503000000000004" pitchFamily="2" charset="-78"/>
                <a:cs typeface="Jameel Noori Nastaleeq" panose="02000503000000000004" pitchFamily="2" charset="-78"/>
              </a:rPr>
              <a:t> </a:t>
            </a:r>
            <a:r>
              <a:rPr lang="ur-PK" sz="2400" u="sng" dirty="0">
                <a:latin typeface="Jameel Noori Nastaleeq" panose="02000503000000000004" pitchFamily="2" charset="-78"/>
                <a:cs typeface="Jameel Noori Nastaleeq" panose="02000503000000000004" pitchFamily="2" charset="-78"/>
              </a:rPr>
              <a:t>موسمیاتی تبدیلی کے مقابلے کی صلاحیت</a:t>
            </a:r>
            <a:r>
              <a:rPr lang="ur-PK" sz="2400" dirty="0">
                <a:latin typeface="Jameel Noori Nastaleeq" panose="02000503000000000004" pitchFamily="2" charset="-78"/>
                <a:cs typeface="Jameel Noori Nastaleeq" panose="02000503000000000004" pitchFamily="2" charset="-78"/>
              </a:rPr>
              <a:t> پیدا کرنے میں مدد دینے والی سرگرمیاں</a:t>
            </a:r>
          </a:p>
        </p:txBody>
      </p:sp>
      <p:sp>
        <p:nvSpPr>
          <p:cNvPr id="26" name="TextBox 25">
            <a:extLst>
              <a:ext uri="{FF2B5EF4-FFF2-40B4-BE49-F238E27FC236}">
                <a16:creationId xmlns:a16="http://schemas.microsoft.com/office/drawing/2014/main" id="{7A673BE2-29A2-D0D3-6672-8C52D14BC866}"/>
              </a:ext>
            </a:extLst>
          </p:cNvPr>
          <p:cNvSpPr txBox="1"/>
          <p:nvPr/>
        </p:nvSpPr>
        <p:spPr>
          <a:xfrm>
            <a:off x="391886" y="4056318"/>
            <a:ext cx="8906218" cy="1257524"/>
          </a:xfrm>
          <a:prstGeom prst="rect">
            <a:avLst/>
          </a:prstGeom>
          <a:solidFill>
            <a:schemeClr val="bg1"/>
          </a:solidFill>
          <a:ln>
            <a:solidFill>
              <a:schemeClr val="bg2">
                <a:lumMod val="25000"/>
              </a:schemeClr>
            </a:solidFill>
          </a:ln>
        </p:spPr>
        <p:txBody>
          <a:bodyPr wrap="square" lIns="90000" rIns="36000" rtlCol="0">
            <a:spAutoFit/>
          </a:bodyPr>
          <a:lstStyle/>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سیلاب کے اثرات سے محفوظ بنیادی ڈھانچے کی سہولیات </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 اور قدرتی وسائل کے استعمال پر مبنی طریقے </a:t>
            </a:r>
            <a:r>
              <a:rPr lang="en-US"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مثلاً جنگلات کے خاتمہ میں کمی</a:t>
            </a:r>
            <a:r>
              <a:rPr lang="en-US"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 اور جلد خبردار کرنے والے نظاموں،آفات کے خطرے کی معلومات اور انتظامی امور کے نظاموں کی بہتری</a:t>
            </a:r>
            <a:endParaRPr lang="en-US" sz="1700" i="1" spc="-30" dirty="0">
              <a:latin typeface="Jameel Noori Nastaleeq" panose="02000503000000000004" pitchFamily="2" charset="-78"/>
              <a:cs typeface="Jameel Noori Nastaleeq" panose="02000503000000000004" pitchFamily="2" charset="-78"/>
            </a:endParaRPr>
          </a:p>
          <a:p>
            <a:pPr marL="111125" indent="-111125" algn="just" rtl="1">
              <a:spcBef>
                <a:spcPts val="300"/>
              </a:spcBef>
              <a:spcAft>
                <a:spcPts val="300"/>
              </a:spcAft>
              <a:buFont typeface="Arial" panose="020B0604020202020204" pitchFamily="34" charset="0"/>
              <a:buChar char="•"/>
            </a:pPr>
            <a:r>
              <a:rPr lang="ur-PK" sz="1700" b="1" spc="-30" dirty="0">
                <a:solidFill>
                  <a:srgbClr val="0070C0"/>
                </a:solidFill>
                <a:latin typeface="Jameel Noori Nastaleeq" panose="02000503000000000004" pitchFamily="2" charset="-78"/>
                <a:cs typeface="Jameel Noori Nastaleeq" panose="02000503000000000004" pitchFamily="2" charset="-78"/>
              </a:rPr>
              <a:t>موسمیاتی تبدیلی کے اثرات سے محفوظ بنیادی ڈھانچے کی شہری سہولیات اور رئیل اسٹیٹ کے شعبے میں سرمایہ کاری </a:t>
            </a:r>
            <a:r>
              <a:rPr lang="ur-PK" sz="1700" spc="-30" dirty="0">
                <a:solidFill>
                  <a:srgbClr val="0070C0"/>
                </a:solidFill>
                <a:latin typeface="Jameel Noori Nastaleeq" panose="02000503000000000004" pitchFamily="2" charset="-78"/>
                <a:cs typeface="Jameel Noori Nastaleeq" panose="02000503000000000004" pitchFamily="2" charset="-78"/>
              </a:rPr>
              <a:t>میں مدد دینے کے لئے کلائمیٹ فنانس اور گرین فنانسنگ کے طریقوں پر کام کرنا؛ </a:t>
            </a:r>
            <a:r>
              <a:rPr lang="en-US" sz="1700" spc="-30" dirty="0">
                <a:solidFill>
                  <a:srgbClr val="0070C0"/>
                </a:solidFill>
                <a:latin typeface="Jameel Noori Nastaleeq" panose="02000503000000000004" pitchFamily="2" charset="-78"/>
                <a:cs typeface="Jameel Noori Nastaleeq" panose="02000503000000000004" pitchFamily="2" charset="-78"/>
              </a:rPr>
              <a:t>ESG</a:t>
            </a:r>
            <a:r>
              <a:rPr lang="ur-PK" sz="1700" spc="-30" dirty="0">
                <a:solidFill>
                  <a:srgbClr val="0070C0"/>
                </a:solidFill>
                <a:latin typeface="Jameel Noori Nastaleeq" panose="02000503000000000004" pitchFamily="2" charset="-78"/>
                <a:cs typeface="Jameel Noori Nastaleeq" panose="02000503000000000004" pitchFamily="2" charset="-78"/>
              </a:rPr>
              <a:t> نظام اور اس کی استعداد کو مستحکم بنانا</a:t>
            </a:r>
            <a:endParaRPr lang="en-US" sz="1700" i="1" spc="-30" dirty="0">
              <a:solidFill>
                <a:srgbClr val="0070C0"/>
              </a:solidFill>
              <a:latin typeface="Jameel Noori Nastaleeq" panose="02000503000000000004" pitchFamily="2" charset="-78"/>
              <a:cs typeface="Jameel Noori Nastaleeq" panose="02000503000000000004" pitchFamily="2" charset="-78"/>
            </a:endParaRPr>
          </a:p>
        </p:txBody>
      </p:sp>
      <p:sp>
        <p:nvSpPr>
          <p:cNvPr id="6" name="TextBox 5">
            <a:extLst>
              <a:ext uri="{FF2B5EF4-FFF2-40B4-BE49-F238E27FC236}">
                <a16:creationId xmlns:a16="http://schemas.microsoft.com/office/drawing/2014/main" id="{7376C1C6-2407-DB2B-6132-AE2E0A82F7FC}"/>
              </a:ext>
            </a:extLst>
          </p:cNvPr>
          <p:cNvSpPr txBox="1"/>
          <p:nvPr/>
        </p:nvSpPr>
        <p:spPr>
          <a:xfrm>
            <a:off x="9767893" y="3237855"/>
            <a:ext cx="2011680" cy="1782965"/>
          </a:xfrm>
          <a:prstGeom prst="rect">
            <a:avLst/>
          </a:prstGeom>
          <a:solidFill>
            <a:schemeClr val="accent6">
              <a:lumMod val="20000"/>
              <a:lumOff val="80000"/>
              <a:alpha val="33000"/>
            </a:schemeClr>
          </a:solidFill>
          <a:ln w="12700">
            <a:solidFill>
              <a:srgbClr val="0070C0"/>
            </a:solidFill>
            <a:prstDash val="dash"/>
          </a:ln>
        </p:spPr>
        <p:txBody>
          <a:bodyPr wrap="square" lIns="72000" tIns="108000" rIns="36000" bIns="72000" rtlCol="0">
            <a:spAutoFit/>
          </a:bodyPr>
          <a:lstStyle/>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3.1</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شعبہ زراعت میں  پانی کی قلت، خشک سالی اور موسمیاتی رجحانات میں تبدیلیوں کے مقابلے کی بہتر صلاحیت</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3.2</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سیلاب اور آفات کے مقابلے کی صلاحیت میں اضافہ</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11" name="TextBox 10">
            <a:extLst>
              <a:ext uri="{FF2B5EF4-FFF2-40B4-BE49-F238E27FC236}">
                <a16:creationId xmlns:a16="http://schemas.microsoft.com/office/drawing/2014/main" id="{90E7F184-3744-2D19-C6F3-13D5DEF29B3B}"/>
              </a:ext>
            </a:extLst>
          </p:cNvPr>
          <p:cNvSpPr txBox="1"/>
          <p:nvPr/>
        </p:nvSpPr>
        <p:spPr>
          <a:xfrm>
            <a:off x="9769038" y="2420181"/>
            <a:ext cx="2016000" cy="743280"/>
          </a:xfrm>
          <a:prstGeom prst="rect">
            <a:avLst/>
          </a:prstGeom>
          <a:solidFill>
            <a:schemeClr val="accent3">
              <a:lumMod val="20000"/>
              <a:lumOff val="80000"/>
            </a:schemeClr>
          </a:solidFill>
          <a:ln w="28575">
            <a:solidFill>
              <a:srgbClr val="0070C0"/>
            </a:solidFill>
          </a:ln>
        </p:spPr>
        <p:txBody>
          <a:bodyPr wrap="square" lIns="0" rIns="0"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3</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موسمیاتی تبدیلی کے مقابلے </a:t>
            </a:r>
          </a:p>
          <a:p>
            <a:pPr algn="ctr" rtl="1">
              <a:lnSpc>
                <a:spcPct val="120000"/>
              </a:lnSpc>
            </a:pPr>
            <a:r>
              <a:rPr lang="ur-PK" b="1" spc="-30" dirty="0">
                <a:latin typeface="Jameel Noori Nastaleeq" panose="02000503000000000004" pitchFamily="2" charset="-78"/>
                <a:cs typeface="Jameel Noori Nastaleeq" panose="02000503000000000004" pitchFamily="2" charset="-78"/>
              </a:rPr>
              <a:t>کی بہتر صلاحیت</a:t>
            </a:r>
          </a:p>
        </p:txBody>
      </p:sp>
      <p:sp>
        <p:nvSpPr>
          <p:cNvPr id="12" name="TextBox 11">
            <a:extLst>
              <a:ext uri="{FF2B5EF4-FFF2-40B4-BE49-F238E27FC236}">
                <a16:creationId xmlns:a16="http://schemas.microsoft.com/office/drawing/2014/main" id="{80DF68E0-59B3-0103-0C28-BA9763875EEB}"/>
              </a:ext>
            </a:extLst>
          </p:cNvPr>
          <p:cNvSpPr txBox="1"/>
          <p:nvPr/>
        </p:nvSpPr>
        <p:spPr>
          <a:xfrm>
            <a:off x="-3" y="0"/>
            <a:ext cx="4767946" cy="337457"/>
          </a:xfrm>
          <a:prstGeom prst="rect">
            <a:avLst/>
          </a:prstGeom>
          <a:solidFill>
            <a:srgbClr val="FFFCD7"/>
          </a:solidFill>
        </p:spPr>
        <p:txBody>
          <a:bodyPr wrap="square" rtlCol="0">
            <a:spAutoFit/>
          </a:bodyPr>
          <a:lstStyle/>
          <a:p>
            <a:pPr algn="ctr" rtl="1"/>
            <a:r>
              <a:rPr lang="ur-PK" sz="1600" b="1" u="sng" dirty="0">
                <a:latin typeface="Jameel Noori Nastaleeq" panose="02000503000000000004" pitchFamily="2" charset="-78"/>
                <a:cs typeface="Jameel Noori Nastaleeq" panose="02000503000000000004" pitchFamily="2" charset="-78"/>
              </a:rPr>
              <a:t>سیاہ حروف :</a:t>
            </a:r>
            <a:r>
              <a:rPr lang="ur-PK" sz="1600" b="1" dirty="0">
                <a:latin typeface="Jameel Noori Nastaleeq" panose="02000503000000000004" pitchFamily="2" charset="-78"/>
                <a:cs typeface="Jameel Noori Nastaleeq" panose="02000503000000000004" pitchFamily="2" charset="-78"/>
              </a:rPr>
              <a:t> ورلڈ بینک؛ </a:t>
            </a:r>
            <a:r>
              <a:rPr lang="ur-PK" sz="1600" b="1" u="sng" dirty="0">
                <a:solidFill>
                  <a:srgbClr val="C00000"/>
                </a:solidFill>
                <a:latin typeface="Jameel Noori Nastaleeq" panose="02000503000000000004" pitchFamily="2" charset="-78"/>
                <a:cs typeface="Jameel Noori Nastaleeq" panose="02000503000000000004" pitchFamily="2" charset="-78"/>
              </a:rPr>
              <a:t>سرخ حروف :</a:t>
            </a:r>
            <a:r>
              <a:rPr lang="ur-PK" sz="1600" b="1" dirty="0">
                <a:solidFill>
                  <a:srgbClr val="C00000"/>
                </a:solidFill>
                <a:latin typeface="Jameel Noori Nastaleeq" panose="02000503000000000004" pitchFamily="2" charset="-78"/>
                <a:cs typeface="Jameel Noori Nastaleeq" panose="02000503000000000004" pitchFamily="2" charset="-78"/>
              </a:rPr>
              <a:t> ورلڈ بینک اور آئی ایف سی؛</a:t>
            </a:r>
            <a:r>
              <a:rPr lang="en-US" sz="1600" b="1" dirty="0">
                <a:solidFill>
                  <a:srgbClr val="C00000"/>
                </a:solidFill>
                <a:latin typeface="Jameel Noori Nastaleeq" panose="02000503000000000004" pitchFamily="2" charset="-78"/>
                <a:cs typeface="Jameel Noori Nastaleeq" panose="02000503000000000004" pitchFamily="2" charset="-78"/>
              </a:rPr>
              <a:t> </a:t>
            </a:r>
            <a:r>
              <a:rPr lang="ur-PK" sz="1600" b="1" u="sng" dirty="0">
                <a:solidFill>
                  <a:srgbClr val="0070C0"/>
                </a:solidFill>
                <a:latin typeface="Jameel Noori Nastaleeq" panose="02000503000000000004" pitchFamily="2" charset="-78"/>
                <a:cs typeface="Jameel Noori Nastaleeq" panose="02000503000000000004" pitchFamily="2" charset="-78"/>
              </a:rPr>
              <a:t>نیلے حروف : </a:t>
            </a:r>
            <a:r>
              <a:rPr lang="ur-PK" sz="1600" b="1" dirty="0">
                <a:solidFill>
                  <a:srgbClr val="0070C0"/>
                </a:solidFill>
                <a:latin typeface="Jameel Noori Nastaleeq" panose="02000503000000000004" pitchFamily="2" charset="-78"/>
                <a:cs typeface="Jameel Noori Nastaleeq" panose="02000503000000000004" pitchFamily="2" charset="-78"/>
              </a:rPr>
              <a:t>صرف آئی ایف سی</a:t>
            </a:r>
            <a:endParaRPr lang="en-US" sz="1600" b="1" dirty="0">
              <a:solidFill>
                <a:srgbClr val="0070C0"/>
              </a:solidFill>
              <a:latin typeface="Jameel Noori Nastaleeq" panose="02000503000000000004" pitchFamily="2" charset="-78"/>
              <a:cs typeface="Jameel Noori Nastaleeq" panose="02000503000000000004" pitchFamily="2" charset="-78"/>
            </a:endParaRPr>
          </a:p>
        </p:txBody>
      </p:sp>
    </p:spTree>
    <p:extLst>
      <p:ext uri="{BB962C8B-B14F-4D97-AF65-F5344CB8AC3E}">
        <p14:creationId xmlns:p14="http://schemas.microsoft.com/office/powerpoint/2010/main" val="8610137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wipe(up)">
                                      <p:cBhvr>
                                        <p:cTn id="3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9" grpId="0" animBg="1"/>
      <p:bldP spid="10" grpId="0" animBg="1"/>
      <p:bldP spid="26" grpId="0" animBg="1"/>
      <p:bldP spid="6" grpId="0" animBg="1"/>
      <p:bldP spid="11"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D75B087-BD9B-9E46-1591-150F3A372929}"/>
              </a:ext>
            </a:extLst>
          </p:cNvPr>
          <p:cNvSpPr/>
          <p:nvPr/>
        </p:nvSpPr>
        <p:spPr>
          <a:xfrm>
            <a:off x="272143" y="4267200"/>
            <a:ext cx="11125200" cy="11607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endParaRPr lang="en-US" dirty="0">
              <a:latin typeface="Jameel Noori Nastaleeq" panose="02000503000000000004" pitchFamily="2" charset="-78"/>
              <a:cs typeface="Jameel Noori Nastaleeq" panose="02000503000000000004" pitchFamily="2" charset="-78"/>
            </a:endParaRPr>
          </a:p>
        </p:txBody>
      </p:sp>
      <p:sp>
        <p:nvSpPr>
          <p:cNvPr id="23" name="TextBox 22">
            <a:extLst>
              <a:ext uri="{FF2B5EF4-FFF2-40B4-BE49-F238E27FC236}">
                <a16:creationId xmlns:a16="http://schemas.microsoft.com/office/drawing/2014/main" id="{BAAFBF6E-248B-241A-2656-3517F14C5296}"/>
              </a:ext>
            </a:extLst>
          </p:cNvPr>
          <p:cNvSpPr txBox="1"/>
          <p:nvPr/>
        </p:nvSpPr>
        <p:spPr>
          <a:xfrm>
            <a:off x="398356" y="1945131"/>
            <a:ext cx="8703804" cy="1088568"/>
          </a:xfrm>
          <a:prstGeom prst="rect">
            <a:avLst/>
          </a:prstGeom>
          <a:noFill/>
          <a:ln>
            <a:solidFill>
              <a:schemeClr val="bg2">
                <a:lumMod val="25000"/>
              </a:schemeClr>
            </a:solidFill>
          </a:ln>
        </p:spPr>
        <p:txBody>
          <a:bodyPr wrap="square" lIns="36000" rIns="36000" rtlCol="0">
            <a:spAutoFit/>
          </a:bodyPr>
          <a:lstStyle/>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بجلی اور گیس کے شعبے کی اصلاحات</a:t>
            </a:r>
            <a:endParaRPr lang="en-US"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rgbClr val="C00000"/>
                </a:solidFill>
                <a:latin typeface="Jameel Noori Nastaleeq" panose="02000503000000000004" pitchFamily="2" charset="-78"/>
                <a:cs typeface="Jameel Noori Nastaleeq" panose="02000503000000000004" pitchFamily="2" charset="-78"/>
              </a:rPr>
              <a:t>صاف توانائی کی جانب منتقلی</a:t>
            </a:r>
            <a:r>
              <a:rPr lang="ur-PK" sz="1700" spc="-30" dirty="0">
                <a:solidFill>
                  <a:srgbClr val="C00000"/>
                </a:solidFill>
                <a:latin typeface="Jameel Noori Nastaleeq" panose="02000503000000000004" pitchFamily="2" charset="-78"/>
                <a:cs typeface="Jameel Noori Nastaleeq" panose="02000503000000000004" pitchFamily="2" charset="-78"/>
              </a:rPr>
              <a:t>، بشمول پن بجلی، شمسی توانائی اور دیگر ممکنہ طریقے </a:t>
            </a:r>
            <a:r>
              <a:rPr lang="en-US" sz="1700" spc="-30" dirty="0">
                <a:solidFill>
                  <a:srgbClr val="C00000"/>
                </a:solidFill>
                <a:latin typeface="Jameel Noori Nastaleeq" panose="02000503000000000004" pitchFamily="2" charset="-78"/>
                <a:cs typeface="Jameel Noori Nastaleeq" panose="02000503000000000004" pitchFamily="2" charset="-78"/>
              </a:rPr>
              <a:t>)</a:t>
            </a:r>
            <a:r>
              <a:rPr lang="ur-PK" sz="1700" spc="-30" dirty="0">
                <a:solidFill>
                  <a:srgbClr val="C00000"/>
                </a:solidFill>
                <a:latin typeface="Jameel Noori Nastaleeq" panose="02000503000000000004" pitchFamily="2" charset="-78"/>
                <a:cs typeface="Jameel Noori Nastaleeq" panose="02000503000000000004" pitchFamily="2" charset="-78"/>
              </a:rPr>
              <a:t>وِنڈ، جیوتھرمل وغیرہ</a:t>
            </a:r>
            <a:r>
              <a:rPr lang="en-US" sz="1700" spc="-30" dirty="0">
                <a:solidFill>
                  <a:srgbClr val="C00000"/>
                </a:solidFill>
                <a:latin typeface="Jameel Noori Nastaleeq" panose="02000503000000000004" pitchFamily="2" charset="-78"/>
                <a:cs typeface="Jameel Noori Nastaleeq" panose="02000503000000000004" pitchFamily="2" charset="-78"/>
              </a:rPr>
              <a:t>(</a:t>
            </a:r>
            <a:endParaRPr lang="ur-PK" sz="1700" b="1" spc="-30" dirty="0">
              <a:solidFill>
                <a:srgbClr val="C00000"/>
              </a:solidFill>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rgbClr val="C00000"/>
                </a:solidFill>
                <a:latin typeface="Jameel Noori Nastaleeq" panose="02000503000000000004" pitchFamily="2" charset="-78"/>
                <a:cs typeface="Jameel Noori Nastaleeq" panose="02000503000000000004" pitchFamily="2" charset="-78"/>
              </a:rPr>
              <a:t>بجلی کی ترسیل و تقسیم کے شعبوں</a:t>
            </a:r>
            <a:r>
              <a:rPr lang="ur-PK" sz="1700" spc="-30" dirty="0">
                <a:solidFill>
                  <a:srgbClr val="C00000"/>
                </a:solidFill>
                <a:latin typeface="Jameel Noori Nastaleeq" panose="02000503000000000004" pitchFamily="2" charset="-78"/>
                <a:cs typeface="Jameel Noori Nastaleeq" panose="02000503000000000004" pitchFamily="2" charset="-78"/>
              </a:rPr>
              <a:t>میں سرمایہ کاری، بشمول</a:t>
            </a:r>
            <a:r>
              <a:rPr lang="ur-PK" sz="1700" b="1" spc="-30" dirty="0">
                <a:solidFill>
                  <a:srgbClr val="C00000"/>
                </a:solidFill>
                <a:latin typeface="Jameel Noori Nastaleeq" panose="02000503000000000004" pitchFamily="2" charset="-78"/>
                <a:cs typeface="Jameel Noori Nastaleeq" panose="02000503000000000004" pitchFamily="2" charset="-78"/>
              </a:rPr>
              <a:t>نجی شعبے کی شمولیت</a:t>
            </a:r>
            <a:endParaRPr lang="en-US" sz="1700" b="1" spc="-30" dirty="0">
              <a:solidFill>
                <a:srgbClr val="C00000"/>
              </a:solidFill>
              <a:latin typeface="Jameel Noori Nastaleeq" panose="02000503000000000004" pitchFamily="2" charset="-78"/>
              <a:cs typeface="Jameel Noori Nastaleeq" panose="02000503000000000004" pitchFamily="2" charset="-78"/>
            </a:endParaRPr>
          </a:p>
        </p:txBody>
      </p:sp>
      <p:cxnSp>
        <p:nvCxnSpPr>
          <p:cNvPr id="32" name="Straight Connector 31">
            <a:extLst>
              <a:ext uri="{FF2B5EF4-FFF2-40B4-BE49-F238E27FC236}">
                <a16:creationId xmlns:a16="http://schemas.microsoft.com/office/drawing/2014/main" id="{12E59DA4-6E74-CDF4-6140-6EAE5E16B04A}"/>
              </a:ext>
            </a:extLst>
          </p:cNvPr>
          <p:cNvCxnSpPr>
            <a:cxnSpLocks/>
          </p:cNvCxnSpPr>
          <p:nvPr/>
        </p:nvCxnSpPr>
        <p:spPr>
          <a:xfrm flipH="1">
            <a:off x="9109881" y="2485478"/>
            <a:ext cx="457200"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C1D6E581-E8CC-C1C4-8E2D-AC783E7DE64C}"/>
              </a:ext>
            </a:extLst>
          </p:cNvPr>
          <p:cNvCxnSpPr>
            <a:cxnSpLocks/>
          </p:cNvCxnSpPr>
          <p:nvPr/>
        </p:nvCxnSpPr>
        <p:spPr>
          <a:xfrm flipH="1">
            <a:off x="9114294" y="4059496"/>
            <a:ext cx="685800"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6" name="Rectangle: Top Corners Rounded 5">
            <a:extLst>
              <a:ext uri="{FF2B5EF4-FFF2-40B4-BE49-F238E27FC236}">
                <a16:creationId xmlns:a16="http://schemas.microsoft.com/office/drawing/2014/main" id="{C5C92AA2-969A-3D22-293D-BB3A6E3A4521}"/>
              </a:ext>
            </a:extLst>
          </p:cNvPr>
          <p:cNvSpPr/>
          <p:nvPr/>
        </p:nvSpPr>
        <p:spPr>
          <a:xfrm>
            <a:off x="414471" y="5581559"/>
            <a:ext cx="11398231" cy="504000"/>
          </a:xfrm>
          <a:prstGeom prst="round2SameRect">
            <a:avLst>
              <a:gd name="adj1" fmla="val 0"/>
              <a:gd name="adj2" fmla="val 30891"/>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rtl="1">
              <a:lnSpc>
                <a:spcPct val="108000"/>
              </a:lnSpc>
            </a:pPr>
            <a:r>
              <a:rPr lang="ur-PK" sz="1700" b="1" u="sng" spc="-30" dirty="0">
                <a:solidFill>
                  <a:schemeClr val="tx1"/>
                </a:solidFill>
                <a:latin typeface="Jameel Noori Nastaleeq" panose="02000503000000000004" pitchFamily="2" charset="-78"/>
                <a:cs typeface="Jameel Noori Nastaleeq" panose="02000503000000000004" pitchFamily="2" charset="-78"/>
              </a:rPr>
              <a:t>تحفظ:</a:t>
            </a:r>
            <a:r>
              <a:rPr lang="ur-PK" sz="1700" spc="-30" dirty="0">
                <a:solidFill>
                  <a:schemeClr val="tx1"/>
                </a:solidFill>
                <a:latin typeface="Jameel Noori Nastaleeq" panose="02000503000000000004" pitchFamily="2" charset="-78"/>
                <a:cs typeface="Jameel Noori Nastaleeq" panose="02000503000000000004" pitchFamily="2" charset="-78"/>
              </a:rPr>
              <a:t> نقد رقوم کی منتقلی جو: غریب ترین طبقات کو قیمتوں کی وجہ سے پیدا ہونے والے بحرانوں/ سب سڈیز کے مرحلہ وار خاتمہ سے تحفظ دیں؛ کاربن کے استعمال کے خاتمہ پر مراعات</a:t>
            </a:r>
            <a:endParaRPr lang="en-US" sz="1700" b="1" spc="-30" dirty="0">
              <a:solidFill>
                <a:schemeClr val="tx1"/>
              </a:solidFill>
              <a:latin typeface="Jameel Noori Nastaleeq" panose="02000503000000000004" pitchFamily="2" charset="-78"/>
              <a:cs typeface="Jameel Noori Nastaleeq" panose="02000503000000000004" pitchFamily="2" charset="-78"/>
            </a:endParaRPr>
          </a:p>
        </p:txBody>
      </p:sp>
      <p:sp>
        <p:nvSpPr>
          <p:cNvPr id="8" name="Rectangle: Top Corners Rounded 7">
            <a:extLst>
              <a:ext uri="{FF2B5EF4-FFF2-40B4-BE49-F238E27FC236}">
                <a16:creationId xmlns:a16="http://schemas.microsoft.com/office/drawing/2014/main" id="{267CB463-6FC5-41DF-0FEE-C4A38FB22E97}"/>
              </a:ext>
            </a:extLst>
          </p:cNvPr>
          <p:cNvSpPr/>
          <p:nvPr/>
        </p:nvSpPr>
        <p:spPr>
          <a:xfrm>
            <a:off x="403585" y="990392"/>
            <a:ext cx="11398231" cy="702408"/>
          </a:xfrm>
          <a:prstGeom prst="round2SameRect">
            <a:avLst>
              <a:gd name="adj1" fmla="val 23709"/>
              <a:gd name="adj2" fmla="val 1177"/>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tIns="0" rtlCol="0" anchor="ctr"/>
          <a:lstStyle/>
          <a:p>
            <a:pPr algn="r" rtl="1">
              <a:lnSpc>
                <a:spcPct val="108000"/>
              </a:lnSpc>
              <a:spcBef>
                <a:spcPts val="300"/>
              </a:spcBef>
              <a:spcAft>
                <a:spcPts val="300"/>
              </a:spcAft>
            </a:pPr>
            <a:r>
              <a:rPr lang="ur-PK" sz="1700" b="1" u="sng" spc="-30" dirty="0">
                <a:solidFill>
                  <a:schemeClr val="tx1"/>
                </a:solidFill>
                <a:latin typeface="Jameel Noori Nastaleeq" panose="02000503000000000004" pitchFamily="2" charset="-78"/>
                <a:cs typeface="Jameel Noori Nastaleeq" panose="02000503000000000004" pitchFamily="2" charset="-78"/>
              </a:rPr>
              <a:t>رسائی: </a:t>
            </a:r>
            <a:r>
              <a:rPr lang="ur-PK" sz="1700" b="1" spc="-30" dirty="0">
                <a:solidFill>
                  <a:srgbClr val="C00000"/>
                </a:solidFill>
                <a:latin typeface="Jameel Noori Nastaleeq" panose="02000503000000000004" pitchFamily="2" charset="-78"/>
                <a:cs typeface="Jameel Noori Nastaleeq" panose="02000503000000000004" pitchFamily="2" charset="-78"/>
              </a:rPr>
              <a:t>ٹرانسپورٹ کے شعبے میں کاربن کے استعمال کا خاتمہ </a:t>
            </a:r>
            <a:r>
              <a:rPr lang="en-US" sz="1700" spc="-30" dirty="0">
                <a:solidFill>
                  <a:srgbClr val="C00000"/>
                </a:solidFill>
                <a:latin typeface="Jameel Noori Nastaleeq" panose="02000503000000000004" pitchFamily="2" charset="-78"/>
                <a:cs typeface="Jameel Noori Nastaleeq" panose="02000503000000000004" pitchFamily="2" charset="-78"/>
              </a:rPr>
              <a:t>)</a:t>
            </a:r>
            <a:r>
              <a:rPr lang="ur-PK" sz="1700" spc="-30" dirty="0">
                <a:solidFill>
                  <a:srgbClr val="C00000"/>
                </a:solidFill>
                <a:latin typeface="Jameel Noori Nastaleeq" panose="02000503000000000004" pitchFamily="2" charset="-78"/>
                <a:cs typeface="Jameel Noori Nastaleeq" panose="02000503000000000004" pitchFamily="2" charset="-78"/>
              </a:rPr>
              <a:t>الیکٹرک گاڑیاں – بشمول پبلک ٹرانسپورٹ، مال برداری کے لئے ریل گاڑیوں کا استعمال وغیرہ</a:t>
            </a:r>
            <a:r>
              <a:rPr lang="en-US" sz="1700" spc="-30" dirty="0">
                <a:solidFill>
                  <a:srgbClr val="C00000"/>
                </a:solidFill>
                <a:latin typeface="Jameel Noori Nastaleeq" panose="02000503000000000004" pitchFamily="2" charset="-78"/>
                <a:cs typeface="Jameel Noori Nastaleeq" panose="02000503000000000004" pitchFamily="2" charset="-78"/>
              </a:rPr>
              <a:t>(</a:t>
            </a:r>
            <a:r>
              <a:rPr lang="ur-PK" sz="1700" spc="-30" dirty="0">
                <a:solidFill>
                  <a:srgbClr val="C00000"/>
                </a:solidFill>
                <a:latin typeface="Jameel Noori Nastaleeq" panose="02000503000000000004" pitchFamily="2" charset="-78"/>
                <a:cs typeface="Jameel Noori Nastaleeq" panose="02000503000000000004" pitchFamily="2" charset="-78"/>
              </a:rPr>
              <a:t>؛  </a:t>
            </a:r>
            <a:r>
              <a:rPr lang="ur-PK" sz="1700" b="1" spc="-30" dirty="0">
                <a:solidFill>
                  <a:srgbClr val="0070C0"/>
                </a:solidFill>
                <a:latin typeface="Jameel Noori Nastaleeq" panose="02000503000000000004" pitchFamily="2" charset="-78"/>
                <a:cs typeface="Jameel Noori Nastaleeq" panose="02000503000000000004" pitchFamily="2" charset="-78"/>
              </a:rPr>
              <a:t>ٹیلی مواصلات کے شعبے میں بنیادی ڈھانچے کی سہولیات میں کاربن کے استعمال کے خاتمہ </a:t>
            </a:r>
            <a:r>
              <a:rPr lang="ur-PK" sz="1700" spc="-30" dirty="0">
                <a:solidFill>
                  <a:srgbClr val="0070C0"/>
                </a:solidFill>
                <a:latin typeface="Jameel Noori Nastaleeq" panose="02000503000000000004" pitchFamily="2" charset="-78"/>
                <a:cs typeface="Jameel Noori Nastaleeq" panose="02000503000000000004" pitchFamily="2" charset="-78"/>
              </a:rPr>
              <a:t>پر سرمایہ کاری، بشمول ٹاورز کی شمسی توانائی پر منتقلی</a:t>
            </a:r>
            <a:endParaRPr lang="en-US" sz="1700" b="1" spc="-30" dirty="0">
              <a:solidFill>
                <a:schemeClr val="tx1"/>
              </a:solidFill>
              <a:latin typeface="Jameel Noori Nastaleeq" panose="02000503000000000004" pitchFamily="2" charset="-78"/>
              <a:cs typeface="Jameel Noori Nastaleeq" panose="02000503000000000004" pitchFamily="2" charset="-78"/>
            </a:endParaRPr>
          </a:p>
        </p:txBody>
      </p:sp>
      <p:sp>
        <p:nvSpPr>
          <p:cNvPr id="13" name="Slide Number Placeholder 12">
            <a:extLst>
              <a:ext uri="{FF2B5EF4-FFF2-40B4-BE49-F238E27FC236}">
                <a16:creationId xmlns:a16="http://schemas.microsoft.com/office/drawing/2014/main" id="{09A736F6-24AC-65E6-2B33-E0C4843FE4AC}"/>
              </a:ext>
            </a:extLst>
          </p:cNvPr>
          <p:cNvSpPr>
            <a:spLocks noGrp="1"/>
          </p:cNvSpPr>
          <p:nvPr>
            <p:ph type="sldNum" sz="quarter" idx="12"/>
          </p:nvPr>
        </p:nvSpPr>
        <p:spPr/>
        <p:txBody>
          <a:bodyPr/>
          <a:lstStyle/>
          <a:p>
            <a:pPr algn="l" rtl="1"/>
            <a:fld id="{E1FF6C1D-8257-4286-ADD1-3212AA17058F}" type="slidenum">
              <a:rPr lang="en-US" smtClean="0">
                <a:latin typeface="Jameel Noori Nastaleeq" panose="02000503000000000004" pitchFamily="2" charset="-78"/>
                <a:cs typeface="Jameel Noori Nastaleeq" panose="02000503000000000004" pitchFamily="2" charset="-78"/>
              </a:rPr>
              <a:pPr algn="l" rtl="1"/>
              <a:t>15</a:t>
            </a:fld>
            <a:endParaRPr lang="en-US">
              <a:latin typeface="Jameel Noori Nastaleeq" panose="02000503000000000004" pitchFamily="2" charset="-78"/>
              <a:cs typeface="Jameel Noori Nastaleeq" panose="02000503000000000004" pitchFamily="2" charset="-78"/>
            </a:endParaRPr>
          </a:p>
        </p:txBody>
      </p:sp>
      <p:sp>
        <p:nvSpPr>
          <p:cNvPr id="26" name="TextBox 25">
            <a:extLst>
              <a:ext uri="{FF2B5EF4-FFF2-40B4-BE49-F238E27FC236}">
                <a16:creationId xmlns:a16="http://schemas.microsoft.com/office/drawing/2014/main" id="{7A673BE2-29A2-D0D3-6672-8C52D14BC866}"/>
              </a:ext>
            </a:extLst>
          </p:cNvPr>
          <p:cNvSpPr txBox="1"/>
          <p:nvPr/>
        </p:nvSpPr>
        <p:spPr>
          <a:xfrm>
            <a:off x="398356" y="3302734"/>
            <a:ext cx="8703804" cy="1448025"/>
          </a:xfrm>
          <a:prstGeom prst="rect">
            <a:avLst/>
          </a:prstGeom>
          <a:solidFill>
            <a:schemeClr val="bg1"/>
          </a:solidFill>
          <a:ln>
            <a:solidFill>
              <a:schemeClr val="bg2">
                <a:lumMod val="25000"/>
              </a:schemeClr>
            </a:solidFill>
          </a:ln>
        </p:spPr>
        <p:txBody>
          <a:bodyPr wrap="square" lIns="36000" rIns="36000" rtlCol="0">
            <a:spAutoFit/>
          </a:bodyPr>
          <a:lstStyle/>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فصلوں کی باقیات کو جلانے کے رجحان میں کمی، کم اخراج والی کھادوں اور گوبر کے استعمال کی حوصلہ افزائی، لائیوسٹاک کی پیداوار میں گرین ہاؤس گیسوں کی شدت میں کمی</a:t>
            </a:r>
            <a:endParaRPr lang="en-US" sz="1700" spc="-30" dirty="0">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آلودگی پیدا کرنے والے بڑے شعبوں میں کاربن کے استعمال کا خاتمہ: </a:t>
            </a:r>
            <a:r>
              <a:rPr lang="ur-PK" sz="1700" u="sng"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ٹرانسپورٹ، صنعت، تعمیرات </a:t>
            </a:r>
            <a:r>
              <a:rPr lang="en-US"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اینٹوں کے بھٹہ جات</a:t>
            </a:r>
            <a:r>
              <a:rPr lang="en-US"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 گھر پر کھانا پکانا</a:t>
            </a:r>
            <a:endPar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rgbClr val="C00000"/>
                </a:solidFill>
                <a:latin typeface="Jameel Noori Nastaleeq" panose="02000503000000000004" pitchFamily="2" charset="-78"/>
                <a:cs typeface="Jameel Noori Nastaleeq" panose="02000503000000000004" pitchFamily="2" charset="-78"/>
              </a:rPr>
              <a:t>کاربن کی فعال کریڈٹ مارکیٹ کو فروغ </a:t>
            </a:r>
            <a:r>
              <a:rPr lang="ur-PK" sz="1700" spc="-30" dirty="0">
                <a:solidFill>
                  <a:srgbClr val="C00000"/>
                </a:solidFill>
                <a:latin typeface="Jameel Noori Nastaleeq" panose="02000503000000000004" pitchFamily="2" charset="-78"/>
                <a:cs typeface="Jameel Noori Nastaleeq" panose="02000503000000000004" pitchFamily="2" charset="-78"/>
              </a:rPr>
              <a:t>دینے کےمنصوبوں کی تشکیل اور سرمایہ کاری کے لئے استعداد میں بہتری</a:t>
            </a:r>
          </a:p>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rgbClr val="C00000"/>
                </a:solidFill>
                <a:latin typeface="Jameel Noori Nastaleeq" panose="02000503000000000004" pitchFamily="2" charset="-78"/>
                <a:cs typeface="Jameel Noori Nastaleeq" panose="02000503000000000004" pitchFamily="2" charset="-78"/>
              </a:rPr>
              <a:t>توانائی/ وسائل کا عمدہ استعمال اور </a:t>
            </a:r>
            <a:r>
              <a:rPr lang="ur-PK" sz="1700" spc="-30" dirty="0">
                <a:solidFill>
                  <a:srgbClr val="C00000"/>
                </a:solidFill>
                <a:latin typeface="Jameel Noori Nastaleeq" panose="02000503000000000004" pitchFamily="2" charset="-78"/>
                <a:cs typeface="Jameel Noori Nastaleeq" panose="02000503000000000004" pitchFamily="2" charset="-78"/>
              </a:rPr>
              <a:t>رئیل اسٹیٹ کے شعبوں </a:t>
            </a:r>
            <a:r>
              <a:rPr lang="en-US" sz="1700" spc="-30" dirty="0">
                <a:solidFill>
                  <a:srgbClr val="C00000"/>
                </a:solidFill>
                <a:latin typeface="Jameel Noori Nastaleeq" panose="02000503000000000004" pitchFamily="2" charset="-78"/>
                <a:cs typeface="Jameel Noori Nastaleeq" panose="02000503000000000004" pitchFamily="2" charset="-78"/>
              </a:rPr>
              <a:t>)</a:t>
            </a:r>
            <a:r>
              <a:rPr lang="ur-PK" sz="1700" spc="-30" dirty="0">
                <a:solidFill>
                  <a:srgbClr val="C00000"/>
                </a:solidFill>
                <a:latin typeface="Jameel Noori Nastaleeq" panose="02000503000000000004" pitchFamily="2" charset="-78"/>
                <a:cs typeface="Jameel Noori Nastaleeq" panose="02000503000000000004" pitchFamily="2" charset="-78"/>
              </a:rPr>
              <a:t>مینوفیکچرنگ، گرین بلڈنگز، وغیرہ</a:t>
            </a:r>
            <a:r>
              <a:rPr lang="en-US" sz="1700" spc="-30" dirty="0">
                <a:solidFill>
                  <a:srgbClr val="C00000"/>
                </a:solidFill>
                <a:latin typeface="Jameel Noori Nastaleeq" panose="02000503000000000004" pitchFamily="2" charset="-78"/>
                <a:cs typeface="Jameel Noori Nastaleeq" panose="02000503000000000004" pitchFamily="2" charset="-78"/>
              </a:rPr>
              <a:t>(</a:t>
            </a:r>
            <a:r>
              <a:rPr lang="ur-PK" sz="1700" spc="-30" dirty="0">
                <a:solidFill>
                  <a:srgbClr val="C00000"/>
                </a:solidFill>
                <a:latin typeface="Jameel Noori Nastaleeq" panose="02000503000000000004" pitchFamily="2" charset="-78"/>
                <a:cs typeface="Jameel Noori Nastaleeq" panose="02000503000000000004" pitchFamily="2" charset="-78"/>
              </a:rPr>
              <a:t> میں کاربن کے استعمال کے خاتمہ پر مشاورتی خدمات اور سرمایہ کاری</a:t>
            </a:r>
            <a:endParaRPr lang="en-US" sz="1700" i="1" spc="-30" dirty="0">
              <a:solidFill>
                <a:srgbClr val="C00000"/>
              </a:solidFill>
              <a:latin typeface="Jameel Noori Nastaleeq" panose="02000503000000000004" pitchFamily="2" charset="-78"/>
              <a:cs typeface="Jameel Noori Nastaleeq" panose="02000503000000000004" pitchFamily="2" charset="-78"/>
            </a:endParaRPr>
          </a:p>
        </p:txBody>
      </p:sp>
      <p:sp>
        <p:nvSpPr>
          <p:cNvPr id="15" name="TextBox 14">
            <a:extLst>
              <a:ext uri="{FF2B5EF4-FFF2-40B4-BE49-F238E27FC236}">
                <a16:creationId xmlns:a16="http://schemas.microsoft.com/office/drawing/2014/main" id="{EDE6F16D-7EDC-9BF3-4A09-CAFC43DE45A3}"/>
              </a:ext>
            </a:extLst>
          </p:cNvPr>
          <p:cNvSpPr txBox="1"/>
          <p:nvPr/>
        </p:nvSpPr>
        <p:spPr>
          <a:xfrm>
            <a:off x="5781799" y="176874"/>
            <a:ext cx="6040800" cy="587441"/>
          </a:xfrm>
          <a:prstGeom prst="rect">
            <a:avLst/>
          </a:prstGeom>
          <a:solidFill>
            <a:schemeClr val="accent5">
              <a:lumMod val="20000"/>
              <a:lumOff val="80000"/>
            </a:schemeClr>
          </a:solidFill>
          <a:ln w="9525">
            <a:solidFill>
              <a:schemeClr val="tx1"/>
            </a:solidFill>
          </a:ln>
        </p:spPr>
        <p:txBody>
          <a:bodyPr wrap="square" tIns="108000" bIns="108000" rtlCol="0">
            <a:spAutoFit/>
          </a:bodyPr>
          <a:lstStyle>
            <a:defPPr>
              <a:defRPr lang="en-US"/>
            </a:defPPr>
            <a:lvl1pPr algn="ctr">
              <a:spcBef>
                <a:spcPts val="600"/>
              </a:spcBef>
              <a:spcAft>
                <a:spcPts val="600"/>
              </a:spcAft>
              <a:defRPr sz="2800" b="1"/>
            </a:lvl1pPr>
          </a:lstStyle>
          <a:p>
            <a:pPr algn="r" rtl="1"/>
            <a:r>
              <a:rPr lang="en-US" sz="2400" dirty="0">
                <a:latin typeface="Jameel Noori Nastaleeq" panose="02000503000000000004" pitchFamily="2" charset="-78"/>
                <a:cs typeface="Jameel Noori Nastaleeq" panose="02000503000000000004" pitchFamily="2" charset="-78"/>
              </a:rPr>
              <a:t>4</a:t>
            </a:r>
            <a:r>
              <a:rPr lang="ur-PK" sz="2400" dirty="0">
                <a:latin typeface="Jameel Noori Nastaleeq" panose="02000503000000000004" pitchFamily="2" charset="-78"/>
                <a:cs typeface="Jameel Noori Nastaleeq" panose="02000503000000000004" pitchFamily="2" charset="-78"/>
              </a:rPr>
              <a:t> </a:t>
            </a:r>
            <a:r>
              <a:rPr lang="en-US" sz="2400" dirty="0">
                <a:latin typeface="Jameel Noori Nastaleeq" panose="02000503000000000004" pitchFamily="2" charset="-78"/>
                <a:cs typeface="Jameel Noori Nastaleeq" panose="02000503000000000004" pitchFamily="2" charset="-78"/>
              </a:rPr>
              <a:t>.</a:t>
            </a:r>
            <a:r>
              <a:rPr lang="ur-PK" sz="2400" dirty="0">
                <a:latin typeface="Jameel Noori Nastaleeq" panose="02000503000000000004" pitchFamily="2" charset="-78"/>
                <a:cs typeface="Jameel Noori Nastaleeq" panose="02000503000000000004" pitchFamily="2" charset="-78"/>
              </a:rPr>
              <a:t> </a:t>
            </a:r>
            <a:r>
              <a:rPr lang="ur-PK" sz="2400" u="sng" dirty="0">
                <a:latin typeface="Jameel Noori Nastaleeq" panose="02000503000000000004" pitchFamily="2" charset="-78"/>
                <a:cs typeface="Jameel Noori Nastaleeq" panose="02000503000000000004" pitchFamily="2" charset="-78"/>
              </a:rPr>
              <a:t>کاربن کے استعمال کے خاتمہ </a:t>
            </a:r>
            <a:r>
              <a:rPr lang="ur-PK" sz="2400" dirty="0">
                <a:latin typeface="Jameel Noori Nastaleeq" panose="02000503000000000004" pitchFamily="2" charset="-78"/>
                <a:cs typeface="Jameel Noori Nastaleeq" panose="02000503000000000004" pitchFamily="2" charset="-78"/>
              </a:rPr>
              <a:t>میں مدد دینے والی سرگرمیاں</a:t>
            </a:r>
            <a:endParaRPr lang="en-US" sz="2400" dirty="0">
              <a:latin typeface="Jameel Noori Nastaleeq" panose="02000503000000000004" pitchFamily="2" charset="-78"/>
              <a:cs typeface="Jameel Noori Nastaleeq" panose="02000503000000000004" pitchFamily="2" charset="-78"/>
            </a:endParaRPr>
          </a:p>
        </p:txBody>
      </p:sp>
      <p:cxnSp>
        <p:nvCxnSpPr>
          <p:cNvPr id="18" name="Straight Connector 17">
            <a:extLst>
              <a:ext uri="{FF2B5EF4-FFF2-40B4-BE49-F238E27FC236}">
                <a16:creationId xmlns:a16="http://schemas.microsoft.com/office/drawing/2014/main" id="{3F767662-7D7E-81B1-84DE-19D5E9F83954}"/>
              </a:ext>
            </a:extLst>
          </p:cNvPr>
          <p:cNvCxnSpPr>
            <a:cxnSpLocks/>
          </p:cNvCxnSpPr>
          <p:nvPr/>
        </p:nvCxnSpPr>
        <p:spPr>
          <a:xfrm flipV="1">
            <a:off x="9579424" y="2474617"/>
            <a:ext cx="0" cy="8599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31916F0-5A32-07EB-F160-5F0B09FE5507}"/>
              </a:ext>
            </a:extLst>
          </p:cNvPr>
          <p:cNvCxnSpPr>
            <a:cxnSpLocks/>
          </p:cNvCxnSpPr>
          <p:nvPr/>
        </p:nvCxnSpPr>
        <p:spPr>
          <a:xfrm>
            <a:off x="9590303" y="3323704"/>
            <a:ext cx="202415"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38675938-9580-1E61-38ED-E4D4EF7E4E7F}"/>
              </a:ext>
            </a:extLst>
          </p:cNvPr>
          <p:cNvSpPr txBox="1"/>
          <p:nvPr/>
        </p:nvSpPr>
        <p:spPr>
          <a:xfrm>
            <a:off x="-3" y="0"/>
            <a:ext cx="4767946" cy="337457"/>
          </a:xfrm>
          <a:prstGeom prst="rect">
            <a:avLst/>
          </a:prstGeom>
          <a:solidFill>
            <a:srgbClr val="FFFCD7"/>
          </a:solidFill>
        </p:spPr>
        <p:txBody>
          <a:bodyPr wrap="square" rtlCol="0">
            <a:spAutoFit/>
          </a:bodyPr>
          <a:lstStyle/>
          <a:p>
            <a:pPr algn="ctr" rtl="1"/>
            <a:r>
              <a:rPr lang="ur-PK" sz="1600" b="1" u="sng" dirty="0">
                <a:latin typeface="Jameel Noori Nastaleeq" panose="02000503000000000004" pitchFamily="2" charset="-78"/>
                <a:cs typeface="Jameel Noori Nastaleeq" panose="02000503000000000004" pitchFamily="2" charset="-78"/>
              </a:rPr>
              <a:t>سیاہ حروف :</a:t>
            </a:r>
            <a:r>
              <a:rPr lang="ur-PK" sz="1600" b="1" dirty="0">
                <a:latin typeface="Jameel Noori Nastaleeq" panose="02000503000000000004" pitchFamily="2" charset="-78"/>
                <a:cs typeface="Jameel Noori Nastaleeq" panose="02000503000000000004" pitchFamily="2" charset="-78"/>
              </a:rPr>
              <a:t> ورلڈ بینک؛ </a:t>
            </a:r>
            <a:r>
              <a:rPr lang="ur-PK" sz="1600" b="1" u="sng" dirty="0">
                <a:solidFill>
                  <a:srgbClr val="C00000"/>
                </a:solidFill>
                <a:latin typeface="Jameel Noori Nastaleeq" panose="02000503000000000004" pitchFamily="2" charset="-78"/>
                <a:cs typeface="Jameel Noori Nastaleeq" panose="02000503000000000004" pitchFamily="2" charset="-78"/>
              </a:rPr>
              <a:t>سرخ حروف :</a:t>
            </a:r>
            <a:r>
              <a:rPr lang="ur-PK" sz="1600" b="1" dirty="0">
                <a:solidFill>
                  <a:srgbClr val="C00000"/>
                </a:solidFill>
                <a:latin typeface="Jameel Noori Nastaleeq" panose="02000503000000000004" pitchFamily="2" charset="-78"/>
                <a:cs typeface="Jameel Noori Nastaleeq" panose="02000503000000000004" pitchFamily="2" charset="-78"/>
              </a:rPr>
              <a:t> ورلڈ بینک اور آئی ایف سی؛</a:t>
            </a:r>
            <a:r>
              <a:rPr lang="en-US" sz="1600" b="1" dirty="0">
                <a:solidFill>
                  <a:srgbClr val="C00000"/>
                </a:solidFill>
                <a:latin typeface="Jameel Noori Nastaleeq" panose="02000503000000000004" pitchFamily="2" charset="-78"/>
                <a:cs typeface="Jameel Noori Nastaleeq" panose="02000503000000000004" pitchFamily="2" charset="-78"/>
              </a:rPr>
              <a:t> </a:t>
            </a:r>
            <a:r>
              <a:rPr lang="ur-PK" sz="1600" b="1" u="sng" dirty="0">
                <a:solidFill>
                  <a:srgbClr val="0070C0"/>
                </a:solidFill>
                <a:latin typeface="Jameel Noori Nastaleeq" panose="02000503000000000004" pitchFamily="2" charset="-78"/>
                <a:cs typeface="Jameel Noori Nastaleeq" panose="02000503000000000004" pitchFamily="2" charset="-78"/>
              </a:rPr>
              <a:t>نیلے حروف : </a:t>
            </a:r>
            <a:r>
              <a:rPr lang="ur-PK" sz="1600" b="1" dirty="0">
                <a:solidFill>
                  <a:srgbClr val="0070C0"/>
                </a:solidFill>
                <a:latin typeface="Jameel Noori Nastaleeq" panose="02000503000000000004" pitchFamily="2" charset="-78"/>
                <a:cs typeface="Jameel Noori Nastaleeq" panose="02000503000000000004" pitchFamily="2" charset="-78"/>
              </a:rPr>
              <a:t>صرف آئی ایف سی</a:t>
            </a:r>
            <a:endParaRPr lang="en-US" sz="1600" b="1" dirty="0">
              <a:solidFill>
                <a:srgbClr val="0070C0"/>
              </a:solidFill>
              <a:latin typeface="Jameel Noori Nastaleeq" panose="02000503000000000004" pitchFamily="2" charset="-78"/>
              <a:cs typeface="Jameel Noori Nastaleeq" panose="02000503000000000004" pitchFamily="2" charset="-78"/>
            </a:endParaRPr>
          </a:p>
        </p:txBody>
      </p:sp>
      <p:sp>
        <p:nvSpPr>
          <p:cNvPr id="10" name="TextBox 9">
            <a:extLst>
              <a:ext uri="{FF2B5EF4-FFF2-40B4-BE49-F238E27FC236}">
                <a16:creationId xmlns:a16="http://schemas.microsoft.com/office/drawing/2014/main" id="{626E5A9B-A773-558B-B607-D4DD5DCCA433}"/>
              </a:ext>
            </a:extLst>
          </p:cNvPr>
          <p:cNvSpPr txBox="1"/>
          <p:nvPr/>
        </p:nvSpPr>
        <p:spPr>
          <a:xfrm>
            <a:off x="9786899" y="2180697"/>
            <a:ext cx="2015487" cy="743280"/>
          </a:xfrm>
          <a:prstGeom prst="rect">
            <a:avLst/>
          </a:prstGeom>
          <a:solidFill>
            <a:schemeClr val="accent3">
              <a:lumMod val="20000"/>
              <a:lumOff val="80000"/>
            </a:schemeClr>
          </a:solidFill>
          <a:ln w="28575">
            <a:solidFill>
              <a:srgbClr val="0070C0"/>
            </a:solidFill>
          </a:ln>
        </p:spPr>
        <p:txBody>
          <a:bodyPr wrap="square" lIns="0" rIns="0"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4</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معاشی سرگرمیوں میں کاربن کے استعمال کا خاتمہ</a:t>
            </a:r>
            <a:endParaRPr lang="en-US" b="1" spc="-30" dirty="0">
              <a:latin typeface="Jameel Noori Nastaleeq" panose="02000503000000000004" pitchFamily="2" charset="-78"/>
              <a:cs typeface="Jameel Noori Nastaleeq" panose="02000503000000000004" pitchFamily="2" charset="-78"/>
            </a:endParaRPr>
          </a:p>
        </p:txBody>
      </p:sp>
      <p:sp>
        <p:nvSpPr>
          <p:cNvPr id="11" name="TextBox 10">
            <a:extLst>
              <a:ext uri="{FF2B5EF4-FFF2-40B4-BE49-F238E27FC236}">
                <a16:creationId xmlns:a16="http://schemas.microsoft.com/office/drawing/2014/main" id="{0C39803A-C927-2FFA-CE47-5D7953999086}"/>
              </a:ext>
            </a:extLst>
          </p:cNvPr>
          <p:cNvSpPr txBox="1"/>
          <p:nvPr/>
        </p:nvSpPr>
        <p:spPr>
          <a:xfrm>
            <a:off x="9786389" y="2991470"/>
            <a:ext cx="2015487" cy="1746032"/>
          </a:xfrm>
          <a:prstGeom prst="rect">
            <a:avLst/>
          </a:prstGeom>
          <a:solidFill>
            <a:schemeClr val="accent6">
              <a:lumMod val="20000"/>
              <a:lumOff val="80000"/>
              <a:alpha val="33000"/>
            </a:schemeClr>
          </a:solidFill>
          <a:ln w="12700">
            <a:solidFill>
              <a:srgbClr val="0070C0"/>
            </a:solidFill>
            <a:prstDash val="dash"/>
          </a:ln>
        </p:spPr>
        <p:txBody>
          <a:bodyPr wrap="square" lIns="36000" tIns="108000" rIns="36000" bIns="72000" rtlCol="0">
            <a:spAutoFit/>
          </a:bodyPr>
          <a:lstStyle/>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4.1</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توانائی کے صاف اور پائیدار ذرائع تک رسائی </a:t>
            </a:r>
          </a:p>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4.2</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فضا میں آلودگی کا باعث بننے والے ذرائع، ٹرانسپورٹ کی صنعت اور شعبہ زراعت میں کاربن کے استعمال کا خاتمہ</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Tree>
    <p:extLst>
      <p:ext uri="{BB962C8B-B14F-4D97-AF65-F5344CB8AC3E}">
        <p14:creationId xmlns:p14="http://schemas.microsoft.com/office/powerpoint/2010/main" val="163893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animEffect transition="in" filter="wipe(up)">
                                      <p:cBhvr>
                                        <p:cTn id="35"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6" grpId="0" animBg="1"/>
      <p:bldP spid="8" grpId="0" animBg="1"/>
      <p:bldP spid="26" grpId="0" animBg="1"/>
      <p:bldP spid="10" grpId="0" animBg="1"/>
      <p:bldP spid="1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D75B087-BD9B-9E46-1591-150F3A372929}"/>
              </a:ext>
            </a:extLst>
          </p:cNvPr>
          <p:cNvSpPr/>
          <p:nvPr/>
        </p:nvSpPr>
        <p:spPr>
          <a:xfrm>
            <a:off x="272143" y="4256314"/>
            <a:ext cx="11125200" cy="11607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endParaRPr lang="en-US" dirty="0">
              <a:latin typeface="Jameel Noori Nastaleeq" panose="02000503000000000004" pitchFamily="2" charset="-78"/>
              <a:cs typeface="Jameel Noori Nastaleeq" panose="02000503000000000004" pitchFamily="2" charset="-78"/>
            </a:endParaRPr>
          </a:p>
        </p:txBody>
      </p:sp>
      <p:sp>
        <p:nvSpPr>
          <p:cNvPr id="23" name="TextBox 22">
            <a:extLst>
              <a:ext uri="{FF2B5EF4-FFF2-40B4-BE49-F238E27FC236}">
                <a16:creationId xmlns:a16="http://schemas.microsoft.com/office/drawing/2014/main" id="{BAAFBF6E-248B-241A-2656-3517F14C5296}"/>
              </a:ext>
            </a:extLst>
          </p:cNvPr>
          <p:cNvSpPr txBox="1"/>
          <p:nvPr/>
        </p:nvSpPr>
        <p:spPr>
          <a:xfrm>
            <a:off x="401858" y="1445450"/>
            <a:ext cx="8449933" cy="1294137"/>
          </a:xfrm>
          <a:prstGeom prst="rect">
            <a:avLst/>
          </a:prstGeom>
          <a:noFill/>
          <a:ln>
            <a:solidFill>
              <a:schemeClr val="bg2">
                <a:lumMod val="25000"/>
              </a:schemeClr>
            </a:solidFill>
          </a:ln>
        </p:spPr>
        <p:txBody>
          <a:bodyPr wrap="square" lIns="36000" rIns="36000" rtlCol="0">
            <a:spAutoFit/>
          </a:bodyPr>
          <a:lstStyle/>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ٹیکس اور نان ٹیکس ریونیوز میں اضافہ </a:t>
            </a:r>
            <a:r>
              <a:rPr lang="en-US"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بشمول ٹیکسوں پر چھوٹ میں کمی</a:t>
            </a:r>
            <a:r>
              <a:rPr lang="en-US"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 صوبائی اور مقامی حکومتوں کے ریونیوز میں اضافہ، بشمول زرعی آمدنی، رئیل اسٹیٹ اور ریٹیل کے شعبوں میں</a:t>
            </a:r>
            <a:endParaRPr lang="en-US" sz="1700" spc="-30" dirty="0">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اخراجات کو معقول بنانا، </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رجعت پسندانہ سب سڈیز میں کمی، </a:t>
            </a:r>
            <a:r>
              <a:rPr lang="en-US"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SOE</a:t>
            </a:r>
            <a:r>
              <a:rPr lang="ur-PK" sz="1700" spc="-30" dirty="0">
                <a:solidFill>
                  <a:schemeClr val="tx1">
                    <a:lumMod val="75000"/>
                    <a:lumOff val="25000"/>
                  </a:schemeClr>
                </a:solidFill>
                <a:latin typeface="Jameel Noori Nastaleeq" panose="02000503000000000004" pitchFamily="2" charset="-78"/>
                <a:cs typeface="Jameel Noori Nastaleeq" panose="02000503000000000004" pitchFamily="2" charset="-78"/>
              </a:rPr>
              <a:t> اور پنشن اصلاحات،قرض اور سرکاری سرمایہ کاری کے انتظامی امور۔ مالی کوآرڈینیشن میں بہتری،</a:t>
            </a:r>
            <a:r>
              <a:rPr lang="ur-PK" sz="1700" spc="-30" dirty="0">
                <a:latin typeface="Jameel Noori Nastaleeq" panose="02000503000000000004" pitchFamily="2" charset="-78"/>
                <a:cs typeface="Jameel Noori Nastaleeq" panose="02000503000000000004" pitchFamily="2" charset="-78"/>
              </a:rPr>
              <a:t> بااختیار مقامی حکومتیں</a:t>
            </a:r>
            <a:endParaRPr lang="en-US" sz="1700" spc="-30" dirty="0">
              <a:latin typeface="Jameel Noori Nastaleeq" panose="02000503000000000004" pitchFamily="2" charset="-78"/>
              <a:cs typeface="Jameel Noori Nastaleeq" panose="02000503000000000004" pitchFamily="2" charset="-78"/>
            </a:endParaRPr>
          </a:p>
        </p:txBody>
      </p:sp>
      <p:cxnSp>
        <p:nvCxnSpPr>
          <p:cNvPr id="11" name="Straight Connector 10">
            <a:extLst>
              <a:ext uri="{FF2B5EF4-FFF2-40B4-BE49-F238E27FC236}">
                <a16:creationId xmlns:a16="http://schemas.microsoft.com/office/drawing/2014/main" id="{A762612C-36FC-6479-33EB-450242707F12}"/>
              </a:ext>
            </a:extLst>
          </p:cNvPr>
          <p:cNvCxnSpPr>
            <a:cxnSpLocks/>
          </p:cNvCxnSpPr>
          <p:nvPr/>
        </p:nvCxnSpPr>
        <p:spPr>
          <a:xfrm flipH="1">
            <a:off x="8841250" y="3838449"/>
            <a:ext cx="566390"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832A6906-9EF8-9D4E-0453-737C417DE169}"/>
              </a:ext>
            </a:extLst>
          </p:cNvPr>
          <p:cNvCxnSpPr>
            <a:cxnSpLocks/>
          </p:cNvCxnSpPr>
          <p:nvPr/>
        </p:nvCxnSpPr>
        <p:spPr>
          <a:xfrm flipH="1">
            <a:off x="8841250" y="5038549"/>
            <a:ext cx="566390"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8" name="Rectangle: Top Corners Rounded 7">
            <a:extLst>
              <a:ext uri="{FF2B5EF4-FFF2-40B4-BE49-F238E27FC236}">
                <a16:creationId xmlns:a16="http://schemas.microsoft.com/office/drawing/2014/main" id="{051082A5-271F-E8CF-B484-C7BF2AB77A33}"/>
              </a:ext>
            </a:extLst>
          </p:cNvPr>
          <p:cNvSpPr/>
          <p:nvPr/>
        </p:nvSpPr>
        <p:spPr>
          <a:xfrm>
            <a:off x="414471" y="5767480"/>
            <a:ext cx="11398231" cy="504000"/>
          </a:xfrm>
          <a:prstGeom prst="round2SameRect">
            <a:avLst>
              <a:gd name="adj1" fmla="val 0"/>
              <a:gd name="adj2" fmla="val 34098"/>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rtl="1">
              <a:lnSpc>
                <a:spcPct val="108000"/>
              </a:lnSpc>
            </a:pPr>
            <a:r>
              <a:rPr lang="ur-PK" sz="1700" b="1" u="sng" spc="-30" dirty="0">
                <a:solidFill>
                  <a:schemeClr val="tx1"/>
                </a:solidFill>
                <a:latin typeface="Jameel Noori Nastaleeq" panose="02000503000000000004" pitchFamily="2" charset="-78"/>
                <a:cs typeface="Jameel Noori Nastaleeq" panose="02000503000000000004" pitchFamily="2" charset="-78"/>
              </a:rPr>
              <a:t>تحفظ: </a:t>
            </a:r>
            <a:r>
              <a:rPr lang="ur-PK" sz="1700" spc="-30" dirty="0">
                <a:solidFill>
                  <a:schemeClr val="tx1"/>
                </a:solidFill>
                <a:latin typeface="Jameel Noori Nastaleeq" panose="02000503000000000004" pitchFamily="2" charset="-78"/>
                <a:cs typeface="Jameel Noori Nastaleeq" panose="02000503000000000004" pitchFamily="2" charset="-78"/>
              </a:rPr>
              <a:t>سماجی تحفظ کے نظام جو 50 فیصد نچلے طبقے کو معاشی بحرانوں اور حالات میں آنے والی تبدیلیوں سے تحفظ فراہم کریں</a:t>
            </a:r>
            <a:endParaRPr lang="en-US" sz="1700" b="1" spc="-30" dirty="0">
              <a:solidFill>
                <a:schemeClr val="tx1"/>
              </a:solidFill>
              <a:latin typeface="Jameel Noori Nastaleeq" panose="02000503000000000004" pitchFamily="2" charset="-78"/>
              <a:cs typeface="Jameel Noori Nastaleeq" panose="02000503000000000004" pitchFamily="2" charset="-78"/>
            </a:endParaRPr>
          </a:p>
        </p:txBody>
      </p:sp>
      <p:sp>
        <p:nvSpPr>
          <p:cNvPr id="9" name="Rectangle: Top Corners Rounded 8">
            <a:extLst>
              <a:ext uri="{FF2B5EF4-FFF2-40B4-BE49-F238E27FC236}">
                <a16:creationId xmlns:a16="http://schemas.microsoft.com/office/drawing/2014/main" id="{C5DAAF88-46BC-1BA1-EB68-220082F30CC4}"/>
              </a:ext>
            </a:extLst>
          </p:cNvPr>
          <p:cNvSpPr/>
          <p:nvPr/>
        </p:nvSpPr>
        <p:spPr>
          <a:xfrm>
            <a:off x="403585" y="869250"/>
            <a:ext cx="11398231" cy="504000"/>
          </a:xfrm>
          <a:prstGeom prst="round2SameRect">
            <a:avLst>
              <a:gd name="adj1" fmla="val 34506"/>
              <a:gd name="adj2" fmla="val 1177"/>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tIns="0" rIns="0" rtlCol="0" anchor="ctr"/>
          <a:lstStyle/>
          <a:p>
            <a:pPr algn="r" rtl="1">
              <a:lnSpc>
                <a:spcPct val="108000"/>
              </a:lnSpc>
            </a:pPr>
            <a:r>
              <a:rPr lang="ur-PK" sz="1700" b="1" u="sng" spc="-30" dirty="0">
                <a:solidFill>
                  <a:schemeClr val="tx1"/>
                </a:solidFill>
                <a:latin typeface="Jameel Noori Nastaleeq" panose="02000503000000000004" pitchFamily="2" charset="-78"/>
                <a:cs typeface="Jameel Noori Nastaleeq" panose="02000503000000000004" pitchFamily="2" charset="-78"/>
              </a:rPr>
              <a:t>رسائی: </a:t>
            </a:r>
            <a:r>
              <a:rPr lang="ur-PK" sz="1700" b="1" spc="-30" dirty="0">
                <a:solidFill>
                  <a:srgbClr val="0070C0"/>
                </a:solidFill>
                <a:latin typeface="Jameel Noori Nastaleeq" panose="02000503000000000004" pitchFamily="2" charset="-78"/>
                <a:cs typeface="Jameel Noori Nastaleeq" panose="02000503000000000004" pitchFamily="2" charset="-78"/>
              </a:rPr>
              <a:t>مسابقتی حیثیت </a:t>
            </a:r>
            <a:r>
              <a:rPr lang="ur-PK" sz="1700" spc="-30" dirty="0">
                <a:solidFill>
                  <a:srgbClr val="0070C0"/>
                </a:solidFill>
                <a:latin typeface="Jameel Noori Nastaleeq" panose="02000503000000000004" pitchFamily="2" charset="-78"/>
                <a:cs typeface="Jameel Noori Nastaleeq" panose="02000503000000000004" pitchFamily="2" charset="-78"/>
              </a:rPr>
              <a:t>اور </a:t>
            </a:r>
            <a:r>
              <a:rPr lang="en-US" sz="1700" spc="-30" dirty="0">
                <a:solidFill>
                  <a:srgbClr val="0070C0"/>
                </a:solidFill>
                <a:latin typeface="Jameel Noori Nastaleeq" panose="02000503000000000004" pitchFamily="2" charset="-78"/>
                <a:cs typeface="Jameel Noori Nastaleeq" panose="02000503000000000004" pitchFamily="2" charset="-78"/>
              </a:rPr>
              <a:t>)</a:t>
            </a:r>
            <a:r>
              <a:rPr lang="ur-PK" sz="1700" spc="-30" dirty="0">
                <a:solidFill>
                  <a:schemeClr val="tx1"/>
                </a:solidFill>
                <a:latin typeface="Jameel Noori Nastaleeq" panose="02000503000000000004" pitchFamily="2" charset="-78"/>
                <a:cs typeface="Jameel Noori Nastaleeq" panose="02000503000000000004" pitchFamily="2" charset="-78"/>
              </a:rPr>
              <a:t>دیہی</a:t>
            </a:r>
            <a:r>
              <a:rPr lang="en-US" sz="1700" spc="-30" dirty="0">
                <a:solidFill>
                  <a:srgbClr val="0070C0"/>
                </a:solidFill>
                <a:latin typeface="Jameel Noori Nastaleeq" panose="02000503000000000004" pitchFamily="2" charset="-78"/>
                <a:cs typeface="Jameel Noori Nastaleeq" panose="02000503000000000004" pitchFamily="2" charset="-78"/>
              </a:rPr>
              <a:t>(</a:t>
            </a:r>
            <a:r>
              <a:rPr lang="ur-PK" sz="1700" spc="-30" dirty="0">
                <a:solidFill>
                  <a:srgbClr val="0070C0"/>
                </a:solidFill>
                <a:latin typeface="Jameel Noori Nastaleeq" panose="02000503000000000004" pitchFamily="2" charset="-78"/>
                <a:cs typeface="Jameel Noori Nastaleeq" panose="02000503000000000004" pitchFamily="2" charset="-78"/>
              </a:rPr>
              <a:t> منڈیوں تک رسائی کے لئے</a:t>
            </a:r>
            <a:r>
              <a:rPr lang="ur-PK" sz="1700" b="1" spc="-30" dirty="0">
                <a:solidFill>
                  <a:srgbClr val="0070C0"/>
                </a:solidFill>
                <a:latin typeface="Jameel Noori Nastaleeq" panose="02000503000000000004" pitchFamily="2" charset="-78"/>
                <a:cs typeface="Jameel Noori Nastaleeq" panose="02000503000000000004" pitchFamily="2" charset="-78"/>
              </a:rPr>
              <a:t>ٹرانسپورٹ کی بنیادی ڈھانچے کی سہولیات؛</a:t>
            </a:r>
            <a:r>
              <a:rPr lang="en-US" sz="1700" b="1" i="1" spc="-30" dirty="0">
                <a:solidFill>
                  <a:srgbClr val="C00000"/>
                </a:solidFill>
                <a:latin typeface="Jameel Noori Nastaleeq" panose="02000503000000000004" pitchFamily="2" charset="-78"/>
                <a:cs typeface="Jameel Noori Nastaleeq" panose="02000503000000000004" pitchFamily="2" charset="-78"/>
              </a:rPr>
              <a:t> </a:t>
            </a:r>
            <a:r>
              <a:rPr lang="ur-PK" sz="1700" b="1" i="1" spc="-30" dirty="0">
                <a:solidFill>
                  <a:srgbClr val="C00000"/>
                </a:solidFill>
                <a:latin typeface="Jameel Noori Nastaleeq" panose="02000503000000000004" pitchFamily="2" charset="-78"/>
                <a:cs typeface="Jameel Noori Nastaleeq" panose="02000503000000000004" pitchFamily="2" charset="-78"/>
              </a:rPr>
              <a:t>ڈیجیٹل شعبے میں بنیادی ڈھانچے کی سہولیات،</a:t>
            </a:r>
            <a:r>
              <a:rPr lang="en-US" sz="1700" b="1" i="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G2B</a:t>
            </a:r>
            <a:r>
              <a:rPr lang="ur-PK" sz="1700" b="1" i="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 خدمات کی ڈیجیٹلائزیشن</a:t>
            </a:r>
            <a:endParaRPr lang="en-US"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18" name="Slide Number Placeholder 17">
            <a:extLst>
              <a:ext uri="{FF2B5EF4-FFF2-40B4-BE49-F238E27FC236}">
                <a16:creationId xmlns:a16="http://schemas.microsoft.com/office/drawing/2014/main" id="{1C2B025A-EF40-286F-52A5-492675C2BD3F}"/>
              </a:ext>
            </a:extLst>
          </p:cNvPr>
          <p:cNvSpPr>
            <a:spLocks noGrp="1"/>
          </p:cNvSpPr>
          <p:nvPr>
            <p:ph type="sldNum" sz="quarter" idx="12"/>
          </p:nvPr>
        </p:nvSpPr>
        <p:spPr/>
        <p:txBody>
          <a:bodyPr/>
          <a:lstStyle/>
          <a:p>
            <a:pPr algn="l" rtl="1"/>
            <a:fld id="{E1FF6C1D-8257-4286-ADD1-3212AA17058F}" type="slidenum">
              <a:rPr lang="en-US" smtClean="0">
                <a:latin typeface="Jameel Noori Nastaleeq" panose="02000503000000000004" pitchFamily="2" charset="-78"/>
                <a:cs typeface="Jameel Noori Nastaleeq" panose="02000503000000000004" pitchFamily="2" charset="-78"/>
              </a:rPr>
              <a:pPr algn="l" rtl="1"/>
              <a:t>16</a:t>
            </a:fld>
            <a:endParaRPr lang="en-US">
              <a:latin typeface="Jameel Noori Nastaleeq" panose="02000503000000000004" pitchFamily="2" charset="-78"/>
              <a:cs typeface="Jameel Noori Nastaleeq" panose="02000503000000000004" pitchFamily="2" charset="-78"/>
            </a:endParaRPr>
          </a:p>
        </p:txBody>
      </p:sp>
      <p:sp>
        <p:nvSpPr>
          <p:cNvPr id="24" name="TextBox 23">
            <a:extLst>
              <a:ext uri="{FF2B5EF4-FFF2-40B4-BE49-F238E27FC236}">
                <a16:creationId xmlns:a16="http://schemas.microsoft.com/office/drawing/2014/main" id="{C459C48A-3088-B848-92D9-BE65CAC4C91B}"/>
              </a:ext>
            </a:extLst>
          </p:cNvPr>
          <p:cNvSpPr txBox="1"/>
          <p:nvPr/>
        </p:nvSpPr>
        <p:spPr>
          <a:xfrm>
            <a:off x="5120640" y="176874"/>
            <a:ext cx="6680189" cy="587441"/>
          </a:xfrm>
          <a:prstGeom prst="rect">
            <a:avLst/>
          </a:prstGeom>
          <a:solidFill>
            <a:schemeClr val="accent5">
              <a:lumMod val="20000"/>
              <a:lumOff val="80000"/>
            </a:schemeClr>
          </a:solidFill>
          <a:ln w="9525">
            <a:solidFill>
              <a:schemeClr val="tx1"/>
            </a:solidFill>
          </a:ln>
        </p:spPr>
        <p:txBody>
          <a:bodyPr wrap="square" tIns="108000" bIns="108000" rtlCol="0">
            <a:spAutoFit/>
          </a:bodyPr>
          <a:lstStyle>
            <a:defPPr>
              <a:defRPr lang="en-US"/>
            </a:defPPr>
            <a:lvl1pPr algn="ctr">
              <a:spcBef>
                <a:spcPts val="600"/>
              </a:spcBef>
              <a:spcAft>
                <a:spcPts val="600"/>
              </a:spcAft>
              <a:defRPr sz="2800" b="1"/>
            </a:lvl1pPr>
          </a:lstStyle>
          <a:p>
            <a:pPr algn="r" rtl="1"/>
            <a:r>
              <a:rPr lang="en-US" sz="2400" dirty="0">
                <a:latin typeface="Jameel Noori Nastaleeq" panose="02000503000000000004" pitchFamily="2" charset="-78"/>
                <a:cs typeface="Jameel Noori Nastaleeq" panose="02000503000000000004" pitchFamily="2" charset="-78"/>
              </a:rPr>
              <a:t>5</a:t>
            </a:r>
            <a:r>
              <a:rPr lang="ur-PK" sz="2400" dirty="0">
                <a:latin typeface="Jameel Noori Nastaleeq" panose="02000503000000000004" pitchFamily="2" charset="-78"/>
                <a:cs typeface="Jameel Noori Nastaleeq" panose="02000503000000000004" pitchFamily="2" charset="-78"/>
              </a:rPr>
              <a:t> </a:t>
            </a:r>
            <a:r>
              <a:rPr lang="en-US" sz="2400" dirty="0">
                <a:latin typeface="Jameel Noori Nastaleeq" panose="02000503000000000004" pitchFamily="2" charset="-78"/>
                <a:cs typeface="Jameel Noori Nastaleeq" panose="02000503000000000004" pitchFamily="2" charset="-78"/>
              </a:rPr>
              <a:t>.</a:t>
            </a:r>
            <a:r>
              <a:rPr lang="ur-PK" sz="2400" dirty="0">
                <a:latin typeface="Jameel Noori Nastaleeq" panose="02000503000000000004" pitchFamily="2" charset="-78"/>
                <a:cs typeface="Jameel Noori Nastaleeq" panose="02000503000000000004" pitchFamily="2" charset="-78"/>
              </a:rPr>
              <a:t> </a:t>
            </a:r>
            <a:r>
              <a:rPr lang="ur-PK" sz="2400" u="sng" dirty="0">
                <a:latin typeface="Jameel Noori Nastaleeq" panose="02000503000000000004" pitchFamily="2" charset="-78"/>
                <a:cs typeface="Jameel Noori Nastaleeq" panose="02000503000000000004" pitchFamily="2" charset="-78"/>
              </a:rPr>
              <a:t>معاشرے کے تمام طبقات کے لئے روزگار کے زیادہ مواقع </a:t>
            </a:r>
            <a:r>
              <a:rPr lang="ur-PK" sz="2400" dirty="0">
                <a:latin typeface="Jameel Noori Nastaleeq" panose="02000503000000000004" pitchFamily="2" charset="-78"/>
                <a:cs typeface="Jameel Noori Nastaleeq" panose="02000503000000000004" pitchFamily="2" charset="-78"/>
              </a:rPr>
              <a:t>میں مدد دینے والی سرگرمیاں</a:t>
            </a:r>
            <a:endParaRPr lang="en-US" sz="2400" dirty="0">
              <a:latin typeface="Jameel Noori Nastaleeq" panose="02000503000000000004" pitchFamily="2" charset="-78"/>
              <a:cs typeface="Jameel Noori Nastaleeq" panose="02000503000000000004" pitchFamily="2" charset="-78"/>
            </a:endParaRPr>
          </a:p>
        </p:txBody>
      </p:sp>
      <p:sp>
        <p:nvSpPr>
          <p:cNvPr id="12" name="TextBox 11">
            <a:extLst>
              <a:ext uri="{FF2B5EF4-FFF2-40B4-BE49-F238E27FC236}">
                <a16:creationId xmlns:a16="http://schemas.microsoft.com/office/drawing/2014/main" id="{B3846AB1-F745-2F07-FAA4-E9F43418740B}"/>
              </a:ext>
            </a:extLst>
          </p:cNvPr>
          <p:cNvSpPr txBox="1"/>
          <p:nvPr/>
        </p:nvSpPr>
        <p:spPr>
          <a:xfrm>
            <a:off x="401858" y="4612006"/>
            <a:ext cx="8449933" cy="1088568"/>
          </a:xfrm>
          <a:prstGeom prst="rect">
            <a:avLst/>
          </a:prstGeom>
          <a:solidFill>
            <a:schemeClr val="bg1"/>
          </a:solidFill>
          <a:ln>
            <a:solidFill>
              <a:schemeClr val="bg2">
                <a:lumMod val="25000"/>
              </a:schemeClr>
            </a:solidFill>
          </a:ln>
        </p:spPr>
        <p:txBody>
          <a:bodyPr wrap="square" lIns="36000" rIns="36000" rtlCol="0">
            <a:spAutoFit/>
          </a:bodyPr>
          <a:lstStyle/>
          <a:p>
            <a:pPr marL="111125" indent="-111125" algn="r" rtl="1">
              <a:lnSpc>
                <a:spcPct val="108000"/>
              </a:lnSpc>
              <a:spcBef>
                <a:spcPts val="300"/>
              </a:spcBef>
              <a:spcAft>
                <a:spcPts val="300"/>
              </a:spcAft>
              <a:buFont typeface="Arial" panose="020B0604020202020204" pitchFamily="34" charset="0"/>
              <a:buChar char="•"/>
            </a:pPr>
            <a:r>
              <a:rPr lang="ur-PK" sz="1700" b="1" spc="-30" dirty="0">
                <a:latin typeface="Jameel Noori Nastaleeq" panose="02000503000000000004" pitchFamily="2" charset="-78"/>
                <a:cs typeface="Jameel Noori Nastaleeq" panose="02000503000000000004" pitchFamily="2" charset="-78"/>
              </a:rPr>
              <a:t>ثالثی پر مبنی سرگرمیوں اور استحکام میں اضافہ </a:t>
            </a:r>
            <a:r>
              <a:rPr lang="ur-PK" sz="1700" spc="-30" dirty="0">
                <a:latin typeface="Jameel Noori Nastaleeq" panose="02000503000000000004" pitchFamily="2" charset="-78"/>
                <a:cs typeface="Jameel Noori Nastaleeq" panose="02000503000000000004" pitchFamily="2" charset="-78"/>
              </a:rPr>
              <a:t>کے لئے مالیاتی شعبے کی اصلاحات</a:t>
            </a:r>
            <a:endParaRPr lang="en-US" sz="17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rgbClr val="C00000"/>
                </a:solidFill>
                <a:latin typeface="Jameel Noori Nastaleeq" panose="02000503000000000004" pitchFamily="2" charset="-78"/>
                <a:cs typeface="Jameel Noori Nastaleeq" panose="02000503000000000004" pitchFamily="2" charset="-78"/>
              </a:rPr>
              <a:t>مالیاتی شعبے میں ثالثی پر مبنی سرگرمیوں/ شمولیت میں اضافہ</a:t>
            </a:r>
            <a:r>
              <a:rPr lang="ur-PK" sz="1700" spc="-30" dirty="0">
                <a:solidFill>
                  <a:srgbClr val="C00000"/>
                </a:solidFill>
                <a:latin typeface="Jameel Noori Nastaleeq" panose="02000503000000000004" pitchFamily="2" charset="-78"/>
                <a:cs typeface="Jameel Noori Nastaleeq" panose="02000503000000000004" pitchFamily="2" charset="-78"/>
              </a:rPr>
              <a:t>، بشمول زراعت، موسمیاتی تبدیلی، صنف کے شعبوں کے لئے </a:t>
            </a:r>
            <a:r>
              <a:rPr lang="el-GR" sz="1700" dirty="0">
                <a:solidFill>
                  <a:srgbClr val="C00000"/>
                </a:solidFill>
                <a:cs typeface="Jameel Noori Nastaleeq" panose="02000503000000000004" pitchFamily="2" charset="-78"/>
              </a:rPr>
              <a:t>μ</a:t>
            </a:r>
            <a:r>
              <a:rPr lang="en-US" sz="1700" spc="-30" dirty="0">
                <a:solidFill>
                  <a:srgbClr val="C00000"/>
                </a:solidFill>
                <a:latin typeface="Jameel Noori Nastaleeq" panose="02000503000000000004" pitchFamily="2" charset="-78"/>
                <a:cs typeface="Jameel Noori Nastaleeq" panose="02000503000000000004" pitchFamily="2" charset="-78"/>
              </a:rPr>
              <a:t>finance/MSME</a:t>
            </a:r>
            <a:r>
              <a:rPr lang="ur-PK" sz="1700" spc="-30" dirty="0">
                <a:solidFill>
                  <a:srgbClr val="C00000"/>
                </a:solidFill>
                <a:latin typeface="Jameel Noori Nastaleeq" panose="02000503000000000004" pitchFamily="2" charset="-78"/>
                <a:cs typeface="Jameel Noori Nastaleeq" panose="02000503000000000004" pitchFamily="2" charset="-78"/>
              </a:rPr>
              <a:t> میں اضافہ</a:t>
            </a:r>
            <a:endParaRPr lang="en-US" sz="1700" spc="-30" dirty="0">
              <a:solidFill>
                <a:srgbClr val="C00000"/>
              </a:solidFill>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solidFill>
                  <a:srgbClr val="C00000"/>
                </a:solidFill>
                <a:latin typeface="Jameel Noori Nastaleeq" panose="02000503000000000004" pitchFamily="2" charset="-78"/>
                <a:cs typeface="Jameel Noori Nastaleeq" panose="02000503000000000004" pitchFamily="2" charset="-78"/>
              </a:rPr>
              <a:t>سرمائے کی منڈیوں کی ترقی </a:t>
            </a:r>
            <a:r>
              <a:rPr lang="en-US" sz="1700" spc="-30" dirty="0">
                <a:solidFill>
                  <a:srgbClr val="C00000"/>
                </a:solidFill>
                <a:latin typeface="Jameel Noori Nastaleeq" panose="02000503000000000004" pitchFamily="2" charset="-78"/>
                <a:cs typeface="Jameel Noori Nastaleeq" panose="02000503000000000004" pitchFamily="2" charset="-78"/>
              </a:rPr>
              <a:t>)</a:t>
            </a:r>
            <a:r>
              <a:rPr lang="ur-PK" sz="1700" spc="-30" dirty="0">
                <a:solidFill>
                  <a:srgbClr val="C00000"/>
                </a:solidFill>
                <a:latin typeface="Jameel Noori Nastaleeq" panose="02000503000000000004" pitchFamily="2" charset="-78"/>
                <a:cs typeface="Jameel Noori Nastaleeq" panose="02000503000000000004" pitchFamily="2" charset="-78"/>
              </a:rPr>
              <a:t>بشمول پنشن کے شعبے کی اصلاحات، طویل مدتی سرمایہ، </a:t>
            </a:r>
            <a:r>
              <a:rPr lang="en-US" sz="1700" spc="-30" dirty="0">
                <a:solidFill>
                  <a:srgbClr val="C00000"/>
                </a:solidFill>
                <a:latin typeface="Jameel Noori Nastaleeq" panose="02000503000000000004" pitchFamily="2" charset="-78"/>
                <a:cs typeface="Jameel Noori Nastaleeq" panose="02000503000000000004" pitchFamily="2" charset="-78"/>
              </a:rPr>
              <a:t>DPRs</a:t>
            </a:r>
            <a:r>
              <a:rPr lang="ur-PK" sz="1700" spc="-30" dirty="0">
                <a:solidFill>
                  <a:srgbClr val="C00000"/>
                </a:solidFill>
                <a:latin typeface="Jameel Noori Nastaleeq" panose="02000503000000000004" pitchFamily="2" charset="-78"/>
                <a:cs typeface="Jameel Noori Nastaleeq" panose="02000503000000000004" pitchFamily="2" charset="-78"/>
              </a:rPr>
              <a:t> وغیرہ</a:t>
            </a:r>
            <a:r>
              <a:rPr lang="en-US" sz="1700" spc="-30" dirty="0">
                <a:solidFill>
                  <a:srgbClr val="C00000"/>
                </a:solidFill>
                <a:latin typeface="Jameel Noori Nastaleeq" panose="02000503000000000004" pitchFamily="2" charset="-78"/>
                <a:cs typeface="Jameel Noori Nastaleeq" panose="02000503000000000004" pitchFamily="2" charset="-78"/>
              </a:rPr>
              <a:t>(</a:t>
            </a:r>
            <a:endParaRPr lang="en-US" sz="1700" i="1" spc="-30" dirty="0">
              <a:solidFill>
                <a:srgbClr val="C00000"/>
              </a:solidFill>
              <a:latin typeface="Jameel Noori Nastaleeq" panose="02000503000000000004" pitchFamily="2" charset="-78"/>
              <a:cs typeface="Jameel Noori Nastaleeq" panose="02000503000000000004" pitchFamily="2" charset="-78"/>
            </a:endParaRPr>
          </a:p>
        </p:txBody>
      </p:sp>
      <p:sp>
        <p:nvSpPr>
          <p:cNvPr id="10" name="TextBox 9">
            <a:extLst>
              <a:ext uri="{FF2B5EF4-FFF2-40B4-BE49-F238E27FC236}">
                <a16:creationId xmlns:a16="http://schemas.microsoft.com/office/drawing/2014/main" id="{41ED07C8-9F8B-93A5-B534-15C8A9AB1B55}"/>
              </a:ext>
            </a:extLst>
          </p:cNvPr>
          <p:cNvSpPr txBox="1"/>
          <p:nvPr/>
        </p:nvSpPr>
        <p:spPr>
          <a:xfrm>
            <a:off x="401858" y="2802907"/>
            <a:ext cx="8449934" cy="1730538"/>
          </a:xfrm>
          <a:prstGeom prst="rect">
            <a:avLst/>
          </a:prstGeom>
          <a:solidFill>
            <a:schemeClr val="bg1"/>
          </a:solidFill>
          <a:ln>
            <a:solidFill>
              <a:schemeClr val="bg2">
                <a:lumMod val="25000"/>
              </a:schemeClr>
            </a:solidFill>
          </a:ln>
        </p:spPr>
        <p:txBody>
          <a:bodyPr wrap="square" lIns="36000" rIns="0" rtlCol="0">
            <a:spAutoFit/>
          </a:bodyPr>
          <a:lstStyle/>
          <a:p>
            <a:pPr marL="111125" indent="-111125" algn="r" rtl="1">
              <a:lnSpc>
                <a:spcPct val="108000"/>
              </a:lnSpc>
              <a:spcBef>
                <a:spcPts val="300"/>
              </a:spcBef>
              <a:spcAft>
                <a:spcPts val="300"/>
              </a:spcAft>
              <a:buFont typeface="Arial" panose="020B0604020202020204" pitchFamily="34" charset="0"/>
              <a:buChar char="•"/>
            </a:pPr>
            <a:r>
              <a:rPr lang="ur-PK" sz="1700" spc="-30" dirty="0">
                <a:latin typeface="Jameel Noori Nastaleeq" panose="02000503000000000004" pitchFamily="2" charset="-78"/>
                <a:cs typeface="Jameel Noori Nastaleeq" panose="02000503000000000004" pitchFamily="2" charset="-78"/>
              </a:rPr>
              <a:t>اوپن ٹریڈ </a:t>
            </a:r>
            <a:r>
              <a:rPr lang="en-US" sz="1700" b="1" spc="-30" dirty="0">
                <a:latin typeface="Jameel Noori Nastaleeq" panose="02000503000000000004" pitchFamily="2" charset="-78"/>
                <a:cs typeface="Jameel Noori Nastaleeq" panose="02000503000000000004" pitchFamily="2" charset="-78"/>
              </a:rPr>
              <a:t>)</a:t>
            </a:r>
            <a:r>
              <a:rPr lang="ur-PK" sz="1700" b="1" spc="-30" dirty="0">
                <a:latin typeface="Jameel Noori Nastaleeq" panose="02000503000000000004" pitchFamily="2" charset="-78"/>
                <a:cs typeface="Jameel Noori Nastaleeq" panose="02000503000000000004" pitchFamily="2" charset="-78"/>
              </a:rPr>
              <a:t>برآمدات مخالف سوچ میں کمی</a:t>
            </a:r>
            <a:r>
              <a:rPr lang="en-US" sz="1700" b="1" spc="-30" dirty="0">
                <a:latin typeface="Jameel Noori Nastaleeq" panose="02000503000000000004" pitchFamily="2" charset="-78"/>
                <a:cs typeface="Jameel Noori Nastaleeq" panose="02000503000000000004" pitchFamily="2" charset="-78"/>
              </a:rPr>
              <a:t>(</a:t>
            </a:r>
            <a:r>
              <a:rPr lang="ur-PK" sz="1700" spc="-30" dirty="0">
                <a:latin typeface="Jameel Noori Nastaleeq" panose="02000503000000000004" pitchFamily="2" charset="-78"/>
                <a:cs typeface="Jameel Noori Nastaleeq" panose="02000503000000000004" pitchFamily="2" charset="-78"/>
              </a:rPr>
              <a:t>؛ کاروباری اور مسابقتی ماحول میں بہتری</a:t>
            </a:r>
            <a:endParaRPr lang="en-US" sz="1700" spc="-30" dirty="0">
              <a:latin typeface="Jameel Noori Nastaleeq" panose="02000503000000000004" pitchFamily="2" charset="-78"/>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50" dirty="0">
                <a:solidFill>
                  <a:srgbClr val="0070C0"/>
                </a:solidFill>
                <a:effectLst/>
                <a:latin typeface="Jameel Noori Nastaleeq" panose="02000503000000000004" pitchFamily="2" charset="-78"/>
                <a:ea typeface="Times New Roman" panose="02020603050405020304" pitchFamily="18" charset="0"/>
                <a:cs typeface="Jameel Noori Nastaleeq" panose="02000503000000000004" pitchFamily="2" charset="-78"/>
              </a:rPr>
              <a:t>برآمدات/ تجارتی لحاظ سے سازگار اشیاء میں سرمایہ کاری، </a:t>
            </a:r>
            <a:r>
              <a:rPr lang="ur-PK" sz="1700" spc="-50" dirty="0">
                <a:solidFill>
                  <a:srgbClr val="0070C0"/>
                </a:solidFill>
                <a:effectLst/>
                <a:latin typeface="Jameel Noori Nastaleeq" panose="02000503000000000004" pitchFamily="2" charset="-78"/>
                <a:ea typeface="Times New Roman" panose="02020603050405020304" pitchFamily="18" charset="0"/>
                <a:cs typeface="Jameel Noori Nastaleeq" panose="02000503000000000004" pitchFamily="2" charset="-78"/>
              </a:rPr>
              <a:t>بشمول روزگار کے لئے موزونیت اور پیداواری صلاحیت </a:t>
            </a:r>
            <a:r>
              <a:rPr lang="en-US" sz="1700" spc="-50" dirty="0">
                <a:solidFill>
                  <a:srgbClr val="0070C0"/>
                </a:solidFill>
                <a:effectLst/>
                <a:latin typeface="Jameel Noori Nastaleeq" panose="02000503000000000004" pitchFamily="2" charset="-78"/>
                <a:ea typeface="Times New Roman" panose="02020603050405020304" pitchFamily="18" charset="0"/>
                <a:cs typeface="Jameel Noori Nastaleeq" panose="02000503000000000004" pitchFamily="2" charset="-78"/>
              </a:rPr>
              <a:t>↑</a:t>
            </a:r>
            <a:r>
              <a:rPr lang="ur-PK" sz="1700" spc="-50" dirty="0">
                <a:solidFill>
                  <a:srgbClr val="0070C0"/>
                </a:solidFill>
                <a:effectLst/>
                <a:latin typeface="Jameel Noori Nastaleeq" panose="02000503000000000004" pitchFamily="2" charset="-78"/>
                <a:ea typeface="Times New Roman" panose="02020603050405020304" pitchFamily="18" charset="0"/>
                <a:cs typeface="Jameel Noori Nastaleeq" panose="02000503000000000004" pitchFamily="2" charset="-78"/>
              </a:rPr>
              <a:t> کے لئے سرکاری و نجی شراکت کے تحت ٹیکنیکل/ووکیشنل ٹریننگ</a:t>
            </a:r>
            <a:endParaRPr lang="en-US" sz="1700" spc="-50" dirty="0">
              <a:solidFill>
                <a:srgbClr val="0070C0"/>
              </a:solidFill>
              <a:effectLst/>
              <a:latin typeface="Jameel Noori Nastaleeq" panose="02000503000000000004" pitchFamily="2" charset="-78"/>
              <a:ea typeface="Times New Roman" panose="02020603050405020304" pitchFamily="18" charset="0"/>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b="1" spc="-30" dirty="0">
                <a:effectLst/>
                <a:latin typeface="Jameel Noori Nastaleeq" panose="02000503000000000004" pitchFamily="2" charset="-78"/>
                <a:ea typeface="Times New Roman" panose="02020603050405020304" pitchFamily="18" charset="0"/>
                <a:cs typeface="Jameel Noori Nastaleeq" panose="02000503000000000004" pitchFamily="2" charset="-78"/>
              </a:rPr>
              <a:t>زرعی شعبے میں بنیادی نوعیت کی عوامی اشیاء </a:t>
            </a:r>
            <a:r>
              <a:rPr lang="en-US" sz="1700" spc="-30" dirty="0">
                <a:effectLst/>
                <a:latin typeface="Jameel Noori Nastaleeq" panose="02000503000000000004" pitchFamily="2" charset="-78"/>
                <a:ea typeface="Times New Roman" panose="02020603050405020304" pitchFamily="18" charset="0"/>
                <a:cs typeface="Jameel Noori Nastaleeq" panose="02000503000000000004" pitchFamily="2" charset="-78"/>
              </a:rPr>
              <a:t>)</a:t>
            </a:r>
            <a:r>
              <a:rPr lang="ur-PK" sz="1700" spc="-30" dirty="0">
                <a:effectLst/>
                <a:latin typeface="Jameel Noori Nastaleeq" panose="02000503000000000004" pitchFamily="2" charset="-78"/>
                <a:ea typeface="Times New Roman" panose="02020603050405020304" pitchFamily="18" charset="0"/>
                <a:cs typeface="Jameel Noori Nastaleeq" panose="02000503000000000004" pitchFamily="2" charset="-78"/>
              </a:rPr>
              <a:t> </a:t>
            </a:r>
            <a:r>
              <a:rPr lang="en-US" sz="1700" spc="-30" dirty="0">
                <a:effectLst/>
                <a:latin typeface="Jameel Noori Nastaleeq" panose="02000503000000000004" pitchFamily="2" charset="-78"/>
                <a:ea typeface="Times New Roman" panose="02020603050405020304" pitchFamily="18" charset="0"/>
                <a:cs typeface="Jameel Noori Nastaleeq" panose="02000503000000000004" pitchFamily="2" charset="-78"/>
              </a:rPr>
              <a:t>R&amp;D</a:t>
            </a:r>
            <a:r>
              <a:rPr lang="ur-PK" sz="1700" spc="-30" dirty="0">
                <a:effectLst/>
                <a:latin typeface="Jameel Noori Nastaleeq" panose="02000503000000000004" pitchFamily="2" charset="-78"/>
                <a:ea typeface="Times New Roman" panose="02020603050405020304" pitchFamily="18" charset="0"/>
                <a:cs typeface="Jameel Noori Nastaleeq" panose="02000503000000000004" pitchFamily="2" charset="-78"/>
              </a:rPr>
              <a:t>، بنیادی ڈھانچے کی سہولیات وغیرہ</a:t>
            </a:r>
            <a:r>
              <a:rPr lang="en-US" sz="1700" spc="-30" dirty="0">
                <a:effectLst/>
                <a:latin typeface="Jameel Noori Nastaleeq" panose="02000503000000000004" pitchFamily="2" charset="-78"/>
                <a:ea typeface="Times New Roman" panose="02020603050405020304" pitchFamily="18" charset="0"/>
                <a:cs typeface="Jameel Noori Nastaleeq" panose="02000503000000000004" pitchFamily="2" charset="-78"/>
              </a:rPr>
              <a:t>(</a:t>
            </a:r>
            <a:r>
              <a:rPr lang="ur-PK" sz="1700" b="1" spc="-30" dirty="0">
                <a:effectLst/>
                <a:latin typeface="Jameel Noori Nastaleeq" panose="02000503000000000004" pitchFamily="2" charset="-78"/>
                <a:ea typeface="Times New Roman" panose="02020603050405020304" pitchFamily="18" charset="0"/>
                <a:cs typeface="Jameel Noori Nastaleeq" panose="02000503000000000004" pitchFamily="2" charset="-78"/>
              </a:rPr>
              <a:t>میں سرکاری اخراجات کی ازسرنو تخصیص </a:t>
            </a:r>
            <a:r>
              <a:rPr lang="ur-PK" sz="1700" spc="-30" dirty="0">
                <a:effectLst/>
                <a:latin typeface="Jameel Noori Nastaleeq" panose="02000503000000000004" pitchFamily="2" charset="-78"/>
                <a:ea typeface="Times New Roman" panose="02020603050405020304" pitchFamily="18" charset="0"/>
                <a:cs typeface="Jameel Noori Nastaleeq" panose="02000503000000000004" pitchFamily="2" charset="-78"/>
              </a:rPr>
              <a:t>کے لئے سب سڈیز/ بگاڑ میں کمی</a:t>
            </a:r>
            <a:r>
              <a:rPr lang="ur-PK" sz="1700" b="1" spc="-30" dirty="0">
                <a:effectLst/>
                <a:latin typeface="Jameel Noori Nastaleeq" panose="02000503000000000004" pitchFamily="2" charset="-78"/>
                <a:ea typeface="Times New Roman" panose="02020603050405020304" pitchFamily="18" charset="0"/>
                <a:cs typeface="Jameel Noori Nastaleeq" panose="02000503000000000004" pitchFamily="2" charset="-78"/>
              </a:rPr>
              <a:t>؛ </a:t>
            </a:r>
            <a:r>
              <a:rPr lang="ur-PK" sz="1700" b="1" spc="-30" dirty="0">
                <a:solidFill>
                  <a:srgbClr val="C00000"/>
                </a:solidFill>
                <a:effectLst/>
                <a:latin typeface="Jameel Noori Nastaleeq" panose="02000503000000000004" pitchFamily="2" charset="-78"/>
                <a:ea typeface="Times New Roman" panose="02020603050405020304" pitchFamily="18" charset="0"/>
                <a:cs typeface="Jameel Noori Nastaleeq" panose="02000503000000000004" pitchFamily="2" charset="-78"/>
              </a:rPr>
              <a:t>بہتر استعداد کے حامل زرعی شعبوں میں سرمایہ کاری </a:t>
            </a:r>
            <a:r>
              <a:rPr lang="en-US" sz="1700" spc="-30" dirty="0">
                <a:solidFill>
                  <a:srgbClr val="C00000"/>
                </a:solidFill>
                <a:effectLst/>
                <a:latin typeface="Jameel Noori Nastaleeq" panose="02000503000000000004" pitchFamily="2" charset="-78"/>
                <a:ea typeface="Times New Roman" panose="02020603050405020304" pitchFamily="18" charset="0"/>
                <a:cs typeface="Jameel Noori Nastaleeq" panose="02000503000000000004" pitchFamily="2" charset="-78"/>
              </a:rPr>
              <a:t>)</a:t>
            </a:r>
            <a:r>
              <a:rPr lang="ur-PK" sz="1700" spc="-30" dirty="0">
                <a:solidFill>
                  <a:srgbClr val="C00000"/>
                </a:solidFill>
                <a:effectLst/>
                <a:latin typeface="Jameel Noori Nastaleeq" panose="02000503000000000004" pitchFamily="2" charset="-78"/>
                <a:ea typeface="Times New Roman" panose="02020603050405020304" pitchFamily="18" charset="0"/>
                <a:cs typeface="Jameel Noori Nastaleeq" panose="02000503000000000004" pitchFamily="2" charset="-78"/>
              </a:rPr>
              <a:t>لائیوسٹاک، ہارٹیکلچر، ایگری فوڈ پراسیسنگ</a:t>
            </a:r>
            <a:r>
              <a:rPr lang="en-US" sz="1700" spc="-30" dirty="0">
                <a:solidFill>
                  <a:srgbClr val="C00000"/>
                </a:solidFill>
                <a:effectLst/>
                <a:latin typeface="Jameel Noori Nastaleeq" panose="02000503000000000004" pitchFamily="2" charset="-78"/>
                <a:ea typeface="Times New Roman" panose="02020603050405020304" pitchFamily="18" charset="0"/>
                <a:cs typeface="Jameel Noori Nastaleeq" panose="02000503000000000004" pitchFamily="2" charset="-78"/>
              </a:rPr>
              <a:t>(</a:t>
            </a:r>
            <a:endParaRPr lang="en-US" sz="1700" i="1" spc="-30" dirty="0">
              <a:solidFill>
                <a:srgbClr val="C00000"/>
              </a:solidFill>
              <a:latin typeface="Jameel Noori Nastaleeq" panose="02000503000000000004" pitchFamily="2" charset="-78"/>
              <a:ea typeface="Times New Roman" panose="02020603050405020304" pitchFamily="18" charset="0"/>
              <a:cs typeface="Jameel Noori Nastaleeq" panose="02000503000000000004" pitchFamily="2" charset="-78"/>
            </a:endParaRPr>
          </a:p>
          <a:p>
            <a:pPr marL="111125" indent="-111125" algn="r" rtl="1">
              <a:lnSpc>
                <a:spcPct val="108000"/>
              </a:lnSpc>
              <a:spcBef>
                <a:spcPts val="300"/>
              </a:spcBef>
              <a:spcAft>
                <a:spcPts val="300"/>
              </a:spcAft>
              <a:buFont typeface="Arial" panose="020B0604020202020204" pitchFamily="34" charset="0"/>
              <a:buChar char="•"/>
            </a:pPr>
            <a:r>
              <a:rPr lang="ur-PK" sz="1700" spc="-30" dirty="0">
                <a:solidFill>
                  <a:srgbClr val="C00000"/>
                </a:solidFill>
                <a:latin typeface="Jameel Noori Nastaleeq" panose="02000503000000000004" pitchFamily="2" charset="-78"/>
                <a:ea typeface="Times New Roman" panose="02020603050405020304" pitchFamily="18" charset="0"/>
                <a:cs typeface="Jameel Noori Nastaleeq" panose="02000503000000000004" pitchFamily="2" charset="-78"/>
              </a:rPr>
              <a:t>پیداواری صلاحیت بڑھانے اور </a:t>
            </a:r>
            <a:r>
              <a:rPr lang="ur-PK" sz="1700" b="1" spc="-30" dirty="0">
                <a:solidFill>
                  <a:srgbClr val="C00000"/>
                </a:solidFill>
                <a:latin typeface="Jameel Noori Nastaleeq" panose="02000503000000000004" pitchFamily="2" charset="-78"/>
                <a:ea typeface="Times New Roman" panose="02020603050405020304" pitchFamily="18" charset="0"/>
                <a:cs typeface="Jameel Noori Nastaleeq" panose="02000503000000000004" pitchFamily="2" charset="-78"/>
              </a:rPr>
              <a:t>ایگری فوڈ </a:t>
            </a:r>
            <a:r>
              <a:rPr lang="en-US" sz="1700" b="1" spc="-30" dirty="0">
                <a:solidFill>
                  <a:srgbClr val="C00000"/>
                </a:solidFill>
                <a:latin typeface="Jameel Noori Nastaleeq" panose="02000503000000000004" pitchFamily="2" charset="-78"/>
                <a:ea typeface="Times New Roman" panose="02020603050405020304" pitchFamily="18" charset="0"/>
                <a:cs typeface="Jameel Noori Nastaleeq" panose="02000503000000000004" pitchFamily="2" charset="-78"/>
              </a:rPr>
              <a:t>VCs</a:t>
            </a:r>
            <a:r>
              <a:rPr lang="ur-PK" sz="1700" b="1" spc="-30" dirty="0">
                <a:solidFill>
                  <a:srgbClr val="C00000"/>
                </a:solidFill>
                <a:latin typeface="Jameel Noori Nastaleeq" panose="02000503000000000004" pitchFamily="2" charset="-78"/>
                <a:ea typeface="Times New Roman" panose="02020603050405020304" pitchFamily="18" charset="0"/>
                <a:cs typeface="Jameel Noori Nastaleeq" panose="02000503000000000004" pitchFamily="2" charset="-78"/>
              </a:rPr>
              <a:t> میں شمولیت </a:t>
            </a:r>
            <a:r>
              <a:rPr lang="ur-PK" sz="1700" spc="-30" dirty="0">
                <a:solidFill>
                  <a:srgbClr val="C00000"/>
                </a:solidFill>
                <a:latin typeface="Jameel Noori Nastaleeq" panose="02000503000000000004" pitchFamily="2" charset="-78"/>
                <a:ea typeface="Times New Roman" panose="02020603050405020304" pitchFamily="18" charset="0"/>
                <a:cs typeface="Jameel Noori Nastaleeq" panose="02000503000000000004" pitchFamily="2" charset="-78"/>
              </a:rPr>
              <a:t>کے لئے چھوٹے کاشت کاروں کو درپیش مشکلات کا ازالہ</a:t>
            </a:r>
            <a:endParaRPr lang="en-US" sz="1700" b="1" i="1" spc="-30" dirty="0">
              <a:solidFill>
                <a:srgbClr val="C00000"/>
              </a:solidFill>
              <a:effectLst/>
              <a:latin typeface="Jameel Noori Nastaleeq" panose="02000503000000000004" pitchFamily="2" charset="-78"/>
              <a:ea typeface="Times New Roman" panose="02020603050405020304" pitchFamily="18" charset="0"/>
              <a:cs typeface="Jameel Noori Nastaleeq" panose="02000503000000000004" pitchFamily="2" charset="-78"/>
            </a:endParaRPr>
          </a:p>
        </p:txBody>
      </p:sp>
      <p:sp>
        <p:nvSpPr>
          <p:cNvPr id="14" name="TextBox 13">
            <a:extLst>
              <a:ext uri="{FF2B5EF4-FFF2-40B4-BE49-F238E27FC236}">
                <a16:creationId xmlns:a16="http://schemas.microsoft.com/office/drawing/2014/main" id="{E845D295-76A0-C56A-2A7C-90CDD7013767}"/>
              </a:ext>
            </a:extLst>
          </p:cNvPr>
          <p:cNvSpPr txBox="1"/>
          <p:nvPr/>
        </p:nvSpPr>
        <p:spPr>
          <a:xfrm>
            <a:off x="-3" y="0"/>
            <a:ext cx="4767946" cy="337457"/>
          </a:xfrm>
          <a:prstGeom prst="rect">
            <a:avLst/>
          </a:prstGeom>
          <a:solidFill>
            <a:srgbClr val="FFFCD7"/>
          </a:solidFill>
        </p:spPr>
        <p:txBody>
          <a:bodyPr wrap="square" rtlCol="0">
            <a:spAutoFit/>
          </a:bodyPr>
          <a:lstStyle/>
          <a:p>
            <a:pPr algn="ctr" rtl="1"/>
            <a:r>
              <a:rPr lang="ur-PK" sz="1600" b="1" u="sng" dirty="0">
                <a:latin typeface="Jameel Noori Nastaleeq" panose="02000503000000000004" pitchFamily="2" charset="-78"/>
                <a:cs typeface="Jameel Noori Nastaleeq" panose="02000503000000000004" pitchFamily="2" charset="-78"/>
              </a:rPr>
              <a:t>سیاہ حروف :</a:t>
            </a:r>
            <a:r>
              <a:rPr lang="ur-PK" sz="1600" b="1" dirty="0">
                <a:latin typeface="Jameel Noori Nastaleeq" panose="02000503000000000004" pitchFamily="2" charset="-78"/>
                <a:cs typeface="Jameel Noori Nastaleeq" panose="02000503000000000004" pitchFamily="2" charset="-78"/>
              </a:rPr>
              <a:t> ورلڈ بینک؛ </a:t>
            </a:r>
            <a:r>
              <a:rPr lang="ur-PK" sz="1600" b="1" u="sng" dirty="0">
                <a:solidFill>
                  <a:srgbClr val="C00000"/>
                </a:solidFill>
                <a:latin typeface="Jameel Noori Nastaleeq" panose="02000503000000000004" pitchFamily="2" charset="-78"/>
                <a:cs typeface="Jameel Noori Nastaleeq" panose="02000503000000000004" pitchFamily="2" charset="-78"/>
              </a:rPr>
              <a:t>سرخ حروف :</a:t>
            </a:r>
            <a:r>
              <a:rPr lang="ur-PK" sz="1600" b="1" dirty="0">
                <a:solidFill>
                  <a:srgbClr val="C00000"/>
                </a:solidFill>
                <a:latin typeface="Jameel Noori Nastaleeq" panose="02000503000000000004" pitchFamily="2" charset="-78"/>
                <a:cs typeface="Jameel Noori Nastaleeq" panose="02000503000000000004" pitchFamily="2" charset="-78"/>
              </a:rPr>
              <a:t> ورلڈ بینک اور آئی ایف سی؛</a:t>
            </a:r>
            <a:r>
              <a:rPr lang="en-US" sz="1600" b="1" dirty="0">
                <a:solidFill>
                  <a:srgbClr val="C00000"/>
                </a:solidFill>
                <a:latin typeface="Jameel Noori Nastaleeq" panose="02000503000000000004" pitchFamily="2" charset="-78"/>
                <a:cs typeface="Jameel Noori Nastaleeq" panose="02000503000000000004" pitchFamily="2" charset="-78"/>
              </a:rPr>
              <a:t> </a:t>
            </a:r>
            <a:r>
              <a:rPr lang="ur-PK" sz="1600" b="1" u="sng" dirty="0">
                <a:solidFill>
                  <a:srgbClr val="0070C0"/>
                </a:solidFill>
                <a:latin typeface="Jameel Noori Nastaleeq" panose="02000503000000000004" pitchFamily="2" charset="-78"/>
                <a:cs typeface="Jameel Noori Nastaleeq" panose="02000503000000000004" pitchFamily="2" charset="-78"/>
              </a:rPr>
              <a:t>نیلے حروف : </a:t>
            </a:r>
            <a:r>
              <a:rPr lang="ur-PK" sz="1600" b="1" dirty="0">
                <a:solidFill>
                  <a:srgbClr val="0070C0"/>
                </a:solidFill>
                <a:latin typeface="Jameel Noori Nastaleeq" panose="02000503000000000004" pitchFamily="2" charset="-78"/>
                <a:cs typeface="Jameel Noori Nastaleeq" panose="02000503000000000004" pitchFamily="2" charset="-78"/>
              </a:rPr>
              <a:t>صرف آئی ایف سی</a:t>
            </a:r>
            <a:endParaRPr lang="en-US" sz="1600" b="1" dirty="0">
              <a:solidFill>
                <a:srgbClr val="0070C0"/>
              </a:solidFill>
              <a:latin typeface="Jameel Noori Nastaleeq" panose="02000503000000000004" pitchFamily="2" charset="-78"/>
              <a:cs typeface="Jameel Noori Nastaleeq" panose="02000503000000000004" pitchFamily="2" charset="-78"/>
            </a:endParaRPr>
          </a:p>
        </p:txBody>
      </p:sp>
      <p:sp>
        <p:nvSpPr>
          <p:cNvPr id="15" name="TextBox 14">
            <a:extLst>
              <a:ext uri="{FF2B5EF4-FFF2-40B4-BE49-F238E27FC236}">
                <a16:creationId xmlns:a16="http://schemas.microsoft.com/office/drawing/2014/main" id="{EA2885FD-6E69-1C77-B276-B92BCE4317DC}"/>
              </a:ext>
            </a:extLst>
          </p:cNvPr>
          <p:cNvSpPr txBox="1"/>
          <p:nvPr/>
        </p:nvSpPr>
        <p:spPr>
          <a:xfrm>
            <a:off x="9412363" y="1995637"/>
            <a:ext cx="2400679" cy="743280"/>
          </a:xfrm>
          <a:prstGeom prst="rect">
            <a:avLst/>
          </a:prstGeom>
          <a:solidFill>
            <a:schemeClr val="accent3">
              <a:lumMod val="20000"/>
              <a:lumOff val="80000"/>
            </a:schemeClr>
          </a:solidFill>
          <a:ln w="28575">
            <a:solidFill>
              <a:srgbClr val="0070C0"/>
            </a:solidFill>
          </a:ln>
        </p:spPr>
        <p:txBody>
          <a:bodyPr wrap="square" lIns="0" rIns="0"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5</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معاشرے کے تمام طبقات کے لئے روزگار کے زیادہ مواقع</a:t>
            </a:r>
            <a:endParaRPr lang="en-US" b="1" spc="-30" dirty="0">
              <a:latin typeface="Jameel Noori Nastaleeq" panose="02000503000000000004" pitchFamily="2" charset="-78"/>
              <a:cs typeface="Jameel Noori Nastaleeq" panose="02000503000000000004" pitchFamily="2" charset="-78"/>
            </a:endParaRPr>
          </a:p>
        </p:txBody>
      </p:sp>
      <p:sp>
        <p:nvSpPr>
          <p:cNvPr id="16" name="TextBox 15">
            <a:extLst>
              <a:ext uri="{FF2B5EF4-FFF2-40B4-BE49-F238E27FC236}">
                <a16:creationId xmlns:a16="http://schemas.microsoft.com/office/drawing/2014/main" id="{3B8943AC-B6CD-AED9-323B-DDCCACD554BC}"/>
              </a:ext>
            </a:extLst>
          </p:cNvPr>
          <p:cNvSpPr txBox="1"/>
          <p:nvPr/>
        </p:nvSpPr>
        <p:spPr>
          <a:xfrm>
            <a:off x="9412362" y="2813308"/>
            <a:ext cx="2400679" cy="2318497"/>
          </a:xfrm>
          <a:prstGeom prst="rect">
            <a:avLst/>
          </a:prstGeom>
          <a:solidFill>
            <a:schemeClr val="accent6">
              <a:lumMod val="20000"/>
              <a:lumOff val="80000"/>
              <a:alpha val="33000"/>
            </a:schemeClr>
          </a:solidFill>
          <a:ln w="12700">
            <a:solidFill>
              <a:srgbClr val="0070C0"/>
            </a:solidFill>
            <a:prstDash val="dash"/>
          </a:ln>
        </p:spPr>
        <p:txBody>
          <a:bodyPr wrap="square" lIns="36000" tIns="108000" rIns="36000" bIns="72000" rtlCol="0">
            <a:spAutoFit/>
          </a:bodyPr>
          <a:lstStyle/>
          <a:p>
            <a:pPr algn="r" rtl="1">
              <a:lnSpc>
                <a:spcPct val="120000"/>
              </a:lnSpc>
              <a:spcBef>
                <a:spcPts val="300"/>
              </a:spcBef>
              <a:spcAft>
                <a:spcPts val="300"/>
              </a:spcAft>
            </a:pPr>
            <a:r>
              <a:rPr lang="en-US" sz="1600" b="1" spc="-30" dirty="0">
                <a:solidFill>
                  <a:srgbClr val="00B050"/>
                </a:solidFill>
                <a:latin typeface="Jameel Noori Nastaleeq" panose="02000503000000000004" pitchFamily="2" charset="-78"/>
                <a:cs typeface="Jameel Noori Nastaleeq" panose="02000503000000000004" pitchFamily="2" charset="-78"/>
              </a:rPr>
              <a:t>5.1</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مالی گنجائش میں اضافہ: میکرو سطح پرزیادہ مستحکم اور پائیدار مالی ماحول</a:t>
            </a:r>
          </a:p>
          <a:p>
            <a:pPr algn="r" rtl="1">
              <a:lnSpc>
                <a:spcPct val="120000"/>
              </a:lnSpc>
              <a:spcBef>
                <a:spcPts val="300"/>
              </a:spcBef>
              <a:spcAft>
                <a:spcPts val="300"/>
              </a:spcAft>
            </a:pPr>
            <a:r>
              <a:rPr lang="en-US" sz="1600" b="1" spc="-40" dirty="0">
                <a:solidFill>
                  <a:srgbClr val="00B050"/>
                </a:solidFill>
                <a:latin typeface="Jameel Noori Nastaleeq" panose="02000503000000000004" pitchFamily="2" charset="-78"/>
                <a:cs typeface="Jameel Noori Nastaleeq" panose="02000503000000000004" pitchFamily="2" charset="-78"/>
              </a:rPr>
              <a:t>5.2</a:t>
            </a:r>
            <a:r>
              <a:rPr lang="ur-PK" sz="1600" b="1" spc="-40" dirty="0">
                <a:solidFill>
                  <a:srgbClr val="00B050"/>
                </a:solidFill>
                <a:latin typeface="Jameel Noori Nastaleeq" panose="02000503000000000004" pitchFamily="2" charset="-78"/>
                <a:cs typeface="Jameel Noori Nastaleeq" panose="02000503000000000004" pitchFamily="2" charset="-78"/>
              </a:rPr>
              <a:t> </a:t>
            </a:r>
            <a:r>
              <a:rPr lang="ur-PK" sz="1500" b="1" spc="-40" dirty="0">
                <a:solidFill>
                  <a:schemeClr val="tx1">
                    <a:lumMod val="75000"/>
                    <a:lumOff val="25000"/>
                  </a:schemeClr>
                </a:solidFill>
                <a:latin typeface="Jameel Noori Nastaleeq" panose="02000503000000000004" pitchFamily="2" charset="-78"/>
                <a:cs typeface="Jameel Noori Nastaleeq" panose="02000503000000000004" pitchFamily="2" charset="-78"/>
              </a:rPr>
              <a:t>برآمدات/ تجارتی لحاظ سے سازگار اشیاء، بشمول ایگری فوڈ ویلیو چین کی پیداواری صلاحیت اور ان شعبوں میں نجی سرمایہ کاری میں اضافہ</a:t>
            </a:r>
            <a:endParaRPr lang="en-US" sz="1500" b="1" spc="-40" dirty="0">
              <a:solidFill>
                <a:schemeClr val="tx1">
                  <a:lumMod val="75000"/>
                  <a:lumOff val="25000"/>
                </a:schemeClr>
              </a:solidFill>
              <a:highlight>
                <a:srgbClr val="FFFF00"/>
              </a:highlight>
              <a:latin typeface="Jameel Noori Nastaleeq" panose="02000503000000000004" pitchFamily="2" charset="-78"/>
              <a:cs typeface="Jameel Noori Nastaleeq" panose="02000503000000000004" pitchFamily="2" charset="-78"/>
            </a:endParaRPr>
          </a:p>
          <a:p>
            <a:pPr algn="r" rtl="1">
              <a:lnSpc>
                <a:spcPct val="120000"/>
              </a:lnSpc>
              <a:spcBef>
                <a:spcPts val="300"/>
              </a:spcBef>
              <a:spcAft>
                <a:spcPts val="300"/>
              </a:spcAft>
            </a:pPr>
            <a:r>
              <a:rPr lang="en-US" sz="1600" b="1" spc="-30" dirty="0">
                <a:solidFill>
                  <a:srgbClr val="00B050"/>
                </a:solidFill>
                <a:latin typeface="Jameel Noori Nastaleeq" panose="02000503000000000004" pitchFamily="2" charset="-78"/>
                <a:cs typeface="Jameel Noori Nastaleeq" panose="02000503000000000004" pitchFamily="2" charset="-78"/>
              </a:rPr>
              <a:t>5.3</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معاشرے کے تمام طبقات کے لئے سرمائے تک رسائی میں اضافہ</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cxnSp>
        <p:nvCxnSpPr>
          <p:cNvPr id="17" name="Straight Connector 16">
            <a:extLst>
              <a:ext uri="{FF2B5EF4-FFF2-40B4-BE49-F238E27FC236}">
                <a16:creationId xmlns:a16="http://schemas.microsoft.com/office/drawing/2014/main" id="{387548EA-3D3D-690F-B00F-A4E7FC983F0D}"/>
              </a:ext>
            </a:extLst>
          </p:cNvPr>
          <p:cNvCxnSpPr>
            <a:cxnSpLocks/>
          </p:cNvCxnSpPr>
          <p:nvPr/>
        </p:nvCxnSpPr>
        <p:spPr>
          <a:xfrm flipH="1">
            <a:off x="8837736" y="2343963"/>
            <a:ext cx="365760" cy="0"/>
          </a:xfrm>
          <a:prstGeom prst="line">
            <a:avLst/>
          </a:prstGeom>
          <a:ln>
            <a:solidFill>
              <a:schemeClr val="tx1"/>
            </a:solidFill>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0C339F8A-0F6B-667A-93FC-B541D0E74A50}"/>
              </a:ext>
            </a:extLst>
          </p:cNvPr>
          <p:cNvCxnSpPr>
            <a:cxnSpLocks/>
          </p:cNvCxnSpPr>
          <p:nvPr/>
        </p:nvCxnSpPr>
        <p:spPr>
          <a:xfrm flipV="1">
            <a:off x="9209307" y="2333102"/>
            <a:ext cx="0" cy="8599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0F0E42CB-0E2E-0125-9BEC-16AAE95D43C0}"/>
              </a:ext>
            </a:extLst>
          </p:cNvPr>
          <p:cNvCxnSpPr>
            <a:cxnSpLocks/>
          </p:cNvCxnSpPr>
          <p:nvPr/>
        </p:nvCxnSpPr>
        <p:spPr>
          <a:xfrm>
            <a:off x="9220184" y="3182189"/>
            <a:ext cx="202415"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9363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animEffect transition="in" filter="wipe(up)">
                                      <p:cBhvr>
                                        <p:cTn id="35" dur="500"/>
                                        <p:tgtEl>
                                          <p:spTgt spid="16"/>
                                        </p:tgtEl>
                                      </p:cBhvr>
                                    </p:animEffect>
                                  </p:childTnLst>
                                </p:cTn>
                              </p:par>
                              <p:par>
                                <p:cTn id="36" presetID="1" presetClass="entr" presetSubtype="0" fill="hold" nodeType="withEffect">
                                  <p:stCondLst>
                                    <p:cond delay="0"/>
                                  </p:stCondLst>
                                  <p:childTnLst>
                                    <p:set>
                                      <p:cBhvr>
                                        <p:cTn id="37" dur="1" fill="hold">
                                          <p:stCondLst>
                                            <p:cond delay="0"/>
                                          </p:stCondLst>
                                        </p:cTn>
                                        <p:tgtEl>
                                          <p:spTgt spid="20"/>
                                        </p:tgtEl>
                                        <p:attrNameLst>
                                          <p:attrName>style.visibility</p:attrName>
                                        </p:attrNameLst>
                                      </p:cBhvr>
                                      <p:to>
                                        <p:strVal val="visible"/>
                                      </p:to>
                                    </p:set>
                                  </p:childTnLst>
                                </p:cTn>
                              </p:par>
                              <p:par>
                                <p:cTn id="38" presetID="1" presetClass="entr" presetSubtype="0" fill="hold" nodeType="withEffect">
                                  <p:stCondLst>
                                    <p:cond delay="0"/>
                                  </p:stCondLst>
                                  <p:childTnLst>
                                    <p:set>
                                      <p:cBhvr>
                                        <p:cTn id="39" dur="1" fill="hold">
                                          <p:stCondLst>
                                            <p:cond delay="0"/>
                                          </p:stCondLst>
                                        </p:cTn>
                                        <p:tgtEl>
                                          <p:spTgt spid="19"/>
                                        </p:tgtEl>
                                        <p:attrNameLst>
                                          <p:attrName>style.visibility</p:attrName>
                                        </p:attrNameLst>
                                      </p:cBhvr>
                                      <p:to>
                                        <p:strVal val="visible"/>
                                      </p:to>
                                    </p:set>
                                  </p:childTnLst>
                                </p:cTn>
                              </p:par>
                              <p:par>
                                <p:cTn id="40" presetID="1" presetClass="entr" presetSubtype="0" fill="hold" nodeType="withEffect">
                                  <p:stCondLst>
                                    <p:cond delay="0"/>
                                  </p:stCondLst>
                                  <p:childTnLst>
                                    <p:set>
                                      <p:cBhvr>
                                        <p:cTn id="41"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8" grpId="0" animBg="1"/>
      <p:bldP spid="9" grpId="0" animBg="1"/>
      <p:bldP spid="12" grpId="0" animBg="1"/>
      <p:bldP spid="10" grpId="0" animBg="1"/>
      <p:bldP spid="15"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D63989-2CEC-CEA2-DB41-FD63F72397AE}"/>
              </a:ext>
            </a:extLst>
          </p:cNvPr>
          <p:cNvSpPr>
            <a:spLocks noGrp="1"/>
          </p:cNvSpPr>
          <p:nvPr>
            <p:ph type="title"/>
          </p:nvPr>
        </p:nvSpPr>
        <p:spPr>
          <a:xfrm>
            <a:off x="1097279" y="286603"/>
            <a:ext cx="10278291" cy="1016680"/>
          </a:xfrm>
        </p:spPr>
        <p:txBody>
          <a:bodyPr>
            <a:noAutofit/>
          </a:bodyPr>
          <a:lstStyle/>
          <a:p>
            <a:pPr algn="r" rtl="1"/>
            <a:r>
              <a:rPr lang="ur-PK" sz="2800" b="1" dirty="0">
                <a:solidFill>
                  <a:schemeClr val="tx1"/>
                </a:solidFill>
                <a:latin typeface="Jameel Noori Nastaleeq" panose="02000503000000000004" pitchFamily="2" charset="-78"/>
                <a:ea typeface="+mn-ea"/>
                <a:cs typeface="Jameel Noori Nastaleeq" panose="02000503000000000004" pitchFamily="2" charset="-78"/>
              </a:rPr>
              <a:t>نجی شعبے کی شمولیت کا دائرہ وسیع کرنے کے لئے ورلڈ بینک اور </a:t>
            </a:r>
            <a:r>
              <a:rPr lang="en-US" sz="2800" b="1" dirty="0">
                <a:solidFill>
                  <a:schemeClr val="tx1"/>
                </a:solidFill>
                <a:latin typeface="Jameel Noori Nastaleeq" panose="02000503000000000004" pitchFamily="2" charset="-78"/>
                <a:ea typeface="+mn-ea"/>
                <a:cs typeface="Jameel Noori Nastaleeq" panose="02000503000000000004" pitchFamily="2" charset="-78"/>
              </a:rPr>
              <a:t>IFC</a:t>
            </a:r>
            <a:r>
              <a:rPr lang="ur-PK" sz="2800" b="1" dirty="0">
                <a:solidFill>
                  <a:schemeClr val="tx1"/>
                </a:solidFill>
                <a:latin typeface="Jameel Noori Nastaleeq" panose="02000503000000000004" pitchFamily="2" charset="-78"/>
                <a:ea typeface="+mn-ea"/>
                <a:cs typeface="Jameel Noori Nastaleeq" panose="02000503000000000004" pitchFamily="2" charset="-78"/>
              </a:rPr>
              <a:t> کے درمیان اشتراک پر مبنی 5 شعبے</a:t>
            </a:r>
            <a:endParaRPr lang="en-PK" sz="2800" dirty="0">
              <a:latin typeface="Jameel Noori Nastaleeq" panose="02000503000000000004" pitchFamily="2" charset="-78"/>
              <a:cs typeface="Jameel Noori Nastaleeq" panose="02000503000000000004" pitchFamily="2" charset="-78"/>
            </a:endParaRPr>
          </a:p>
        </p:txBody>
      </p:sp>
      <p:graphicFrame>
        <p:nvGraphicFramePr>
          <p:cNvPr id="8" name="Content Placeholder 7">
            <a:extLst>
              <a:ext uri="{FF2B5EF4-FFF2-40B4-BE49-F238E27FC236}">
                <a16:creationId xmlns:a16="http://schemas.microsoft.com/office/drawing/2014/main" id="{E13C4BE9-1ECC-3CB2-3D42-6C7A6AFDCBB0}"/>
              </a:ext>
            </a:extLst>
          </p:cNvPr>
          <p:cNvGraphicFramePr>
            <a:graphicFrameLocks noGrp="1"/>
          </p:cNvGraphicFramePr>
          <p:nvPr>
            <p:ph idx="1"/>
            <p:extLst>
              <p:ext uri="{D42A27DB-BD31-4B8C-83A1-F6EECF244321}">
                <p14:modId xmlns:p14="http://schemas.microsoft.com/office/powerpoint/2010/main" val="1187331176"/>
              </p:ext>
            </p:extLst>
          </p:nvPr>
        </p:nvGraphicFramePr>
        <p:xfrm>
          <a:off x="1097279" y="1219200"/>
          <a:ext cx="10201341" cy="47506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a:extLst>
              <a:ext uri="{FF2B5EF4-FFF2-40B4-BE49-F238E27FC236}">
                <a16:creationId xmlns:a16="http://schemas.microsoft.com/office/drawing/2014/main" id="{3F07E42F-603D-FF68-AEFA-953471D6362E}"/>
              </a:ext>
            </a:extLst>
          </p:cNvPr>
          <p:cNvSpPr>
            <a:spLocks noGrp="1"/>
          </p:cNvSpPr>
          <p:nvPr>
            <p:ph type="sldNum" sz="quarter" idx="12"/>
          </p:nvPr>
        </p:nvSpPr>
        <p:spPr/>
        <p:txBody>
          <a:bodyPr/>
          <a:lstStyle/>
          <a:p>
            <a:fld id="{E1FF6C1D-8257-4286-ADD1-3212AA17058F}" type="slidenum">
              <a:rPr lang="en-US" smtClean="0"/>
              <a:t>17</a:t>
            </a:fld>
            <a:endParaRPr lang="en-US"/>
          </a:p>
        </p:txBody>
      </p:sp>
    </p:spTree>
    <p:extLst>
      <p:ext uri="{BB962C8B-B14F-4D97-AF65-F5344CB8AC3E}">
        <p14:creationId xmlns:p14="http://schemas.microsoft.com/office/powerpoint/2010/main" val="4102744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E657007-B199-27C1-8C36-667AAA6D94FF}"/>
              </a:ext>
            </a:extLst>
          </p:cNvPr>
          <p:cNvSpPr>
            <a:spLocks noGrp="1"/>
          </p:cNvSpPr>
          <p:nvPr>
            <p:ph type="sldNum" sz="quarter" idx="12"/>
          </p:nvPr>
        </p:nvSpPr>
        <p:spPr/>
        <p:txBody>
          <a:bodyPr/>
          <a:lstStyle/>
          <a:p>
            <a:fld id="{E1FF6C1D-8257-4286-ADD1-3212AA17058F}" type="slidenum">
              <a:rPr lang="en-US" smtClean="0"/>
              <a:t>2</a:t>
            </a:fld>
            <a:endParaRPr lang="en-US"/>
          </a:p>
        </p:txBody>
      </p:sp>
      <p:sp>
        <p:nvSpPr>
          <p:cNvPr id="4" name="Left Brace 3">
            <a:extLst>
              <a:ext uri="{FF2B5EF4-FFF2-40B4-BE49-F238E27FC236}">
                <a16:creationId xmlns:a16="http://schemas.microsoft.com/office/drawing/2014/main" id="{CEA75910-A61F-F3B0-EA55-868593B6E137}"/>
              </a:ext>
            </a:extLst>
          </p:cNvPr>
          <p:cNvSpPr/>
          <p:nvPr/>
        </p:nvSpPr>
        <p:spPr>
          <a:xfrm rot="16200000">
            <a:off x="8447383" y="2289891"/>
            <a:ext cx="288000" cy="4530572"/>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TextBox 4">
            <a:extLst>
              <a:ext uri="{FF2B5EF4-FFF2-40B4-BE49-F238E27FC236}">
                <a16:creationId xmlns:a16="http://schemas.microsoft.com/office/drawing/2014/main" id="{D188AD9F-0870-D401-6D92-51B98967EB3C}"/>
              </a:ext>
            </a:extLst>
          </p:cNvPr>
          <p:cNvSpPr txBox="1"/>
          <p:nvPr/>
        </p:nvSpPr>
        <p:spPr>
          <a:xfrm>
            <a:off x="6161254" y="4658107"/>
            <a:ext cx="4743810" cy="1592958"/>
          </a:xfrm>
          <a:prstGeom prst="rect">
            <a:avLst/>
          </a:prstGeom>
          <a:noFill/>
        </p:spPr>
        <p:txBody>
          <a:bodyPr wrap="square" rtlCol="0">
            <a:normAutofit/>
          </a:bodyPr>
          <a:lstStyle/>
          <a:p>
            <a:pPr algn="ctr" defTabSz="434340" rtl="1">
              <a:lnSpc>
                <a:spcPct val="120000"/>
              </a:lnSpc>
            </a:pPr>
            <a:r>
              <a:rPr lang="ur-PK" sz="1600" b="1" kern="1200" spc="-30" dirty="0">
                <a:solidFill>
                  <a:srgbClr val="1F5E5B"/>
                </a:solidFill>
                <a:latin typeface="Jameel Noori Nastaleeq" panose="02000503000000000004" pitchFamily="2" charset="-78"/>
                <a:cs typeface="Jameel Noori Nastaleeq" panose="02000503000000000004" pitchFamily="2" charset="-78"/>
              </a:rPr>
              <a:t>پاکستان بھر میں 55 منصوبوں کے لئے </a:t>
            </a:r>
            <a:r>
              <a:rPr lang="en-US" sz="1600" b="1" kern="1200" spc="-30" dirty="0">
                <a:solidFill>
                  <a:srgbClr val="1F5E5B"/>
                </a:solidFill>
                <a:latin typeface="Jameel Noori Nastaleeq" panose="02000503000000000004" pitchFamily="2" charset="-78"/>
                <a:cs typeface="Jameel Noori Nastaleeq" panose="02000503000000000004" pitchFamily="2" charset="-78"/>
              </a:rPr>
              <a:t>14.5</a:t>
            </a:r>
            <a:r>
              <a:rPr lang="ur-PK" sz="1600" b="1" kern="1200" spc="-30" dirty="0">
                <a:solidFill>
                  <a:srgbClr val="1F5E5B"/>
                </a:solidFill>
                <a:latin typeface="Jameel Noori Nastaleeq" panose="02000503000000000004" pitchFamily="2" charset="-78"/>
                <a:cs typeface="Jameel Noori Nastaleeq" panose="02000503000000000004" pitchFamily="2" charset="-78"/>
              </a:rPr>
              <a:t> ارب ڈالر سے زائد رقوم دینے کےوعدے کر چکا ہے </a:t>
            </a:r>
            <a:r>
              <a:rPr lang="en-US" sz="1600" b="1" kern="1200" spc="-30" dirty="0">
                <a:solidFill>
                  <a:srgbClr val="1F5E5B"/>
                </a:solidFill>
                <a:latin typeface="Jameel Noori Nastaleeq" panose="02000503000000000004" pitchFamily="2" charset="-78"/>
                <a:cs typeface="Jameel Noori Nastaleeq" panose="02000503000000000004" pitchFamily="2" charset="-78"/>
              </a:rPr>
              <a:t>)</a:t>
            </a:r>
            <a:r>
              <a:rPr lang="ur-PK" sz="1600" b="1" kern="1200" spc="-30" dirty="0">
                <a:solidFill>
                  <a:srgbClr val="1F5E5B"/>
                </a:solidFill>
                <a:latin typeface="Jameel Noori Nastaleeq" panose="02000503000000000004" pitchFamily="2" charset="-78"/>
                <a:cs typeface="Jameel Noori Nastaleeq" panose="02000503000000000004" pitchFamily="2" charset="-78"/>
              </a:rPr>
              <a:t> تقریباً نصف وفاقی حکومت کے لئے اور نصف کے لگ بھگ صوبائی حکومتوں کے لئے </a:t>
            </a:r>
            <a:r>
              <a:rPr lang="en-US" sz="1600" b="1" kern="1200" spc="-30" dirty="0">
                <a:solidFill>
                  <a:srgbClr val="1F5E5B"/>
                </a:solidFill>
                <a:latin typeface="Jameel Noori Nastaleeq" panose="02000503000000000004" pitchFamily="2" charset="-78"/>
                <a:cs typeface="Jameel Noori Nastaleeq" panose="02000503000000000004" pitchFamily="2" charset="-78"/>
              </a:rPr>
              <a:t>(</a:t>
            </a:r>
            <a:r>
              <a:rPr lang="ur-PK" sz="1600" b="1" kern="1200" spc="-30" dirty="0">
                <a:solidFill>
                  <a:srgbClr val="1F5E5B"/>
                </a:solidFill>
                <a:latin typeface="Jameel Noori Nastaleeq" panose="02000503000000000004" pitchFamily="2" charset="-78"/>
                <a:cs typeface="Jameel Noori Nastaleeq" panose="02000503000000000004" pitchFamily="2" charset="-78"/>
              </a:rPr>
              <a:t>۔ زیادہ تر رقوم ترقیاتی شعبوں کے لئے دی جا رہی ہیں۔ یہ ادارہ تقریباً 2 ارب ڈالر دینے کے نئے وعدے کر چکا ہے اور ہر سال 2 ارب ڈالر  فراہم کر رہا ہے۔</a:t>
            </a:r>
            <a:endParaRPr lang="en-US" sz="1600" b="1" spc="-30" dirty="0">
              <a:solidFill>
                <a:schemeClr val="accent6">
                  <a:lumMod val="75000"/>
                </a:schemeClr>
              </a:solidFill>
              <a:latin typeface="Jameel Noori Nastaleeq" panose="02000503000000000004" pitchFamily="2" charset="-78"/>
              <a:cs typeface="Jameel Noori Nastaleeq" panose="02000503000000000004" pitchFamily="2" charset="-78"/>
            </a:endParaRPr>
          </a:p>
        </p:txBody>
      </p:sp>
      <p:sp>
        <p:nvSpPr>
          <p:cNvPr id="6" name="Left Brace 5">
            <a:extLst>
              <a:ext uri="{FF2B5EF4-FFF2-40B4-BE49-F238E27FC236}">
                <a16:creationId xmlns:a16="http://schemas.microsoft.com/office/drawing/2014/main" id="{EB6C6D9F-63A5-B54C-2115-37FE27BC0200}"/>
              </a:ext>
            </a:extLst>
          </p:cNvPr>
          <p:cNvSpPr/>
          <p:nvPr/>
        </p:nvSpPr>
        <p:spPr>
          <a:xfrm rot="16200000">
            <a:off x="4858182" y="3395847"/>
            <a:ext cx="288000" cy="2318659"/>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7" name="TextBox 6">
            <a:extLst>
              <a:ext uri="{FF2B5EF4-FFF2-40B4-BE49-F238E27FC236}">
                <a16:creationId xmlns:a16="http://schemas.microsoft.com/office/drawing/2014/main" id="{EF046FB0-8CD5-DC4E-350E-1E3FA7A13994}"/>
              </a:ext>
            </a:extLst>
          </p:cNvPr>
          <p:cNvSpPr txBox="1"/>
          <p:nvPr/>
        </p:nvSpPr>
        <p:spPr>
          <a:xfrm>
            <a:off x="3741667" y="4658107"/>
            <a:ext cx="2337283" cy="1505626"/>
          </a:xfrm>
          <a:prstGeom prst="rect">
            <a:avLst/>
          </a:prstGeom>
          <a:noFill/>
        </p:spPr>
        <p:txBody>
          <a:bodyPr wrap="square" rtlCol="0">
            <a:noAutofit/>
          </a:bodyPr>
          <a:lstStyle/>
          <a:p>
            <a:pPr algn="ctr" defTabSz="434340" rtl="1">
              <a:lnSpc>
                <a:spcPct val="120000"/>
              </a:lnSpc>
            </a:pPr>
            <a:r>
              <a:rPr lang="ur-PK" sz="1600" b="1" spc="-30" dirty="0">
                <a:solidFill>
                  <a:schemeClr val="accent5">
                    <a:lumMod val="50000"/>
                  </a:schemeClr>
                </a:solidFill>
                <a:latin typeface="Jameel Noori Nastaleeq" panose="02000503000000000004" pitchFamily="2" charset="-78"/>
                <a:cs typeface="Jameel Noori Nastaleeq" panose="02000503000000000004" pitchFamily="2" charset="-78"/>
              </a:rPr>
              <a:t>مالی سال </a:t>
            </a:r>
            <a:r>
              <a:rPr lang="en-US" sz="1600" b="1" spc="-30" dirty="0">
                <a:solidFill>
                  <a:schemeClr val="accent5">
                    <a:lumMod val="50000"/>
                  </a:schemeClr>
                </a:solidFill>
                <a:latin typeface="Jameel Noori Nastaleeq" panose="02000503000000000004" pitchFamily="2" charset="-78"/>
                <a:cs typeface="Jameel Noori Nastaleeq" panose="02000503000000000004" pitchFamily="2" charset="-78"/>
              </a:rPr>
              <a:t>2024</a:t>
            </a:r>
            <a:r>
              <a:rPr lang="ur-PK" sz="1600" b="1" spc="-30" dirty="0">
                <a:solidFill>
                  <a:schemeClr val="accent5">
                    <a:lumMod val="50000"/>
                  </a:schemeClr>
                </a:solidFill>
                <a:latin typeface="Jameel Noori Nastaleeq" panose="02000503000000000004" pitchFamily="2" charset="-78"/>
                <a:cs typeface="Jameel Noori Nastaleeq" panose="02000503000000000004" pitchFamily="2" charset="-78"/>
              </a:rPr>
              <a:t> میں تقریباً </a:t>
            </a:r>
            <a:r>
              <a:rPr lang="en-US" sz="1600" b="1" spc="-30" dirty="0">
                <a:solidFill>
                  <a:schemeClr val="accent5">
                    <a:lumMod val="50000"/>
                  </a:schemeClr>
                </a:solidFill>
                <a:latin typeface="Jameel Noori Nastaleeq" panose="02000503000000000004" pitchFamily="2" charset="-78"/>
                <a:cs typeface="Jameel Noori Nastaleeq" panose="02000503000000000004" pitchFamily="2" charset="-78"/>
              </a:rPr>
              <a:t>2.2</a:t>
            </a:r>
            <a:r>
              <a:rPr lang="ur-PK" sz="1600" b="1" spc="-30" dirty="0">
                <a:solidFill>
                  <a:schemeClr val="accent5">
                    <a:lumMod val="50000"/>
                  </a:schemeClr>
                </a:solidFill>
                <a:latin typeface="Jameel Noori Nastaleeq" panose="02000503000000000004" pitchFamily="2" charset="-78"/>
                <a:cs typeface="Jameel Noori Nastaleeq" panose="02000503000000000004" pitchFamily="2" charset="-78"/>
              </a:rPr>
              <a:t> ارب ڈالر دینے کا وعدہ، 45 کمپنیوں کا پورٹ فولیو </a:t>
            </a:r>
            <a:r>
              <a:rPr lang="en-US" sz="1600" b="1" spc="-30" dirty="0">
                <a:solidFill>
                  <a:schemeClr val="accent5">
                    <a:lumMod val="50000"/>
                  </a:schemeClr>
                </a:solidFill>
                <a:latin typeface="Jameel Noori Nastaleeq" panose="02000503000000000004" pitchFamily="2" charset="-78"/>
                <a:cs typeface="Jameel Noori Nastaleeq" panose="02000503000000000004" pitchFamily="2" charset="-78"/>
              </a:rPr>
              <a:t>)</a:t>
            </a:r>
            <a:r>
              <a:rPr lang="ur-PK" sz="1600" b="1" spc="-30" dirty="0">
                <a:solidFill>
                  <a:schemeClr val="accent5">
                    <a:lumMod val="50000"/>
                  </a:schemeClr>
                </a:solidFill>
                <a:latin typeface="Jameel Noori Nastaleeq" panose="02000503000000000004" pitchFamily="2" charset="-78"/>
                <a:cs typeface="Jameel Noori Nastaleeq" panose="02000503000000000004" pitchFamily="2" charset="-78"/>
              </a:rPr>
              <a:t>50 فیصد موسمیاتی تبدیلی پر</a:t>
            </a:r>
            <a:r>
              <a:rPr lang="en-US" sz="1600" b="1" spc="-30" dirty="0">
                <a:solidFill>
                  <a:schemeClr val="accent5">
                    <a:lumMod val="50000"/>
                  </a:schemeClr>
                </a:solidFill>
                <a:latin typeface="Jameel Noori Nastaleeq" panose="02000503000000000004" pitchFamily="2" charset="-78"/>
                <a:cs typeface="Jameel Noori Nastaleeq" panose="02000503000000000004" pitchFamily="2" charset="-78"/>
              </a:rPr>
              <a:t>(</a:t>
            </a:r>
            <a:r>
              <a:rPr lang="ur-PK" sz="1600" b="1" spc="-30" dirty="0">
                <a:solidFill>
                  <a:schemeClr val="accent5">
                    <a:lumMod val="50000"/>
                  </a:schemeClr>
                </a:solidFill>
                <a:latin typeface="Jameel Noori Nastaleeq" panose="02000503000000000004" pitchFamily="2" charset="-78"/>
                <a:cs typeface="Jameel Noori Nastaleeq" panose="02000503000000000004" pitchFamily="2" charset="-78"/>
              </a:rPr>
              <a:t>، سرکاری و نجی شعبے کے اشتراک اور پالیسی/ریگولیشن پر مشاورتی خدمات</a:t>
            </a:r>
            <a:endParaRPr lang="en-US" sz="1600" b="1" spc="-30" dirty="0">
              <a:solidFill>
                <a:schemeClr val="accent5">
                  <a:lumMod val="50000"/>
                </a:schemeClr>
              </a:solidFill>
              <a:latin typeface="Jameel Noori Nastaleeq" panose="02000503000000000004" pitchFamily="2" charset="-78"/>
              <a:cs typeface="Jameel Noori Nastaleeq" panose="02000503000000000004" pitchFamily="2" charset="-78"/>
            </a:endParaRPr>
          </a:p>
        </p:txBody>
      </p:sp>
      <p:sp>
        <p:nvSpPr>
          <p:cNvPr id="8" name="Left Brace 7">
            <a:extLst>
              <a:ext uri="{FF2B5EF4-FFF2-40B4-BE49-F238E27FC236}">
                <a16:creationId xmlns:a16="http://schemas.microsoft.com/office/drawing/2014/main" id="{DABED6DE-BD69-D2F7-98BC-A3B8D8B2CB23}"/>
              </a:ext>
            </a:extLst>
          </p:cNvPr>
          <p:cNvSpPr/>
          <p:nvPr/>
        </p:nvSpPr>
        <p:spPr>
          <a:xfrm rot="16200000">
            <a:off x="2391341" y="3491044"/>
            <a:ext cx="288000" cy="2128267"/>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9" name="TextBox 8">
            <a:extLst>
              <a:ext uri="{FF2B5EF4-FFF2-40B4-BE49-F238E27FC236}">
                <a16:creationId xmlns:a16="http://schemas.microsoft.com/office/drawing/2014/main" id="{E8743B25-B48D-6C25-09F6-F7BD76288DF5}"/>
              </a:ext>
            </a:extLst>
          </p:cNvPr>
          <p:cNvSpPr txBox="1"/>
          <p:nvPr/>
        </p:nvSpPr>
        <p:spPr>
          <a:xfrm>
            <a:off x="1329015" y="4690647"/>
            <a:ext cx="2318659" cy="1442638"/>
          </a:xfrm>
          <a:prstGeom prst="rect">
            <a:avLst/>
          </a:prstGeom>
          <a:noFill/>
        </p:spPr>
        <p:txBody>
          <a:bodyPr wrap="square" rtlCol="0">
            <a:noAutofit/>
          </a:bodyPr>
          <a:lstStyle/>
          <a:p>
            <a:pPr algn="ctr" defTabSz="434340" rtl="1">
              <a:lnSpc>
                <a:spcPct val="120000"/>
              </a:lnSpc>
            </a:pPr>
            <a:r>
              <a:rPr lang="ur-PK" sz="1600" b="1" kern="1200" spc="-30" dirty="0">
                <a:solidFill>
                  <a:srgbClr val="1F5E5B"/>
                </a:solidFill>
                <a:latin typeface="Jameel Noori Nastaleeq" panose="02000503000000000004" pitchFamily="2" charset="-78"/>
                <a:cs typeface="Jameel Noori Nastaleeq" panose="02000503000000000004" pitchFamily="2" charset="-78"/>
              </a:rPr>
              <a:t>توانائی اور مینوفیکچرنگ کے 3 منصوبوں میں ممکنہ حد تک نقصان کی ذمہ داری پر 204 ملین ڈالر کی فراہمی</a:t>
            </a:r>
            <a:endParaRPr lang="en-US" sz="1600" b="1" spc="-30" dirty="0">
              <a:solidFill>
                <a:schemeClr val="accent6">
                  <a:lumMod val="75000"/>
                </a:schemeClr>
              </a:solidFill>
              <a:latin typeface="Jameel Noori Nastaleeq" panose="02000503000000000004" pitchFamily="2" charset="-78"/>
              <a:cs typeface="Jameel Noori Nastaleeq" panose="02000503000000000004" pitchFamily="2" charset="-78"/>
            </a:endParaRPr>
          </a:p>
        </p:txBody>
      </p:sp>
      <p:sp>
        <p:nvSpPr>
          <p:cNvPr id="10" name="Rectangle: Rounded Corners 9">
            <a:extLst>
              <a:ext uri="{FF2B5EF4-FFF2-40B4-BE49-F238E27FC236}">
                <a16:creationId xmlns:a16="http://schemas.microsoft.com/office/drawing/2014/main" id="{6C8DD4E0-A4C2-A91F-4160-2C946D342BA0}"/>
              </a:ext>
            </a:extLst>
          </p:cNvPr>
          <p:cNvSpPr/>
          <p:nvPr/>
        </p:nvSpPr>
        <p:spPr>
          <a:xfrm>
            <a:off x="8627167" y="248479"/>
            <a:ext cx="2229502" cy="2722007"/>
          </a:xfrm>
          <a:prstGeom prst="roundRect">
            <a:avLst/>
          </a:prstGeom>
          <a:solidFill>
            <a:srgbClr val="00AD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en-US" sz="2800" dirty="0"/>
              <a:t>IBRD</a:t>
            </a:r>
            <a:endParaRPr lang="ur-PK" sz="2800" dirty="0"/>
          </a:p>
          <a:p>
            <a:pPr algn="ctr" rtl="1"/>
            <a:endParaRPr lang="ur-PK" sz="2800" dirty="0"/>
          </a:p>
          <a:p>
            <a:pPr algn="ctr" rtl="1"/>
            <a:r>
              <a:rPr lang="ur-PK" sz="2800" dirty="0">
                <a:latin typeface="Jameel Noori Nastaleeq" panose="02000503000000000004" pitchFamily="2" charset="-78"/>
                <a:cs typeface="Jameel Noori Nastaleeq" panose="02000503000000000004" pitchFamily="2" charset="-78"/>
              </a:rPr>
              <a:t>بین الاقوامی بینک برائے تعمیرنو و ترقی</a:t>
            </a:r>
            <a:endParaRPr lang="en-GB" sz="2800" dirty="0">
              <a:latin typeface="Jameel Noori Nastaleeq" panose="02000503000000000004" pitchFamily="2" charset="-78"/>
              <a:cs typeface="Jameel Noori Nastaleeq" panose="02000503000000000004" pitchFamily="2" charset="-78"/>
            </a:endParaRPr>
          </a:p>
        </p:txBody>
      </p:sp>
      <p:sp>
        <p:nvSpPr>
          <p:cNvPr id="11" name="Rectangle: Rounded Corners 10">
            <a:extLst>
              <a:ext uri="{FF2B5EF4-FFF2-40B4-BE49-F238E27FC236}">
                <a16:creationId xmlns:a16="http://schemas.microsoft.com/office/drawing/2014/main" id="{508D18A5-A6F3-B124-9A19-611CD70F01AE}"/>
              </a:ext>
            </a:extLst>
          </p:cNvPr>
          <p:cNvSpPr/>
          <p:nvPr/>
        </p:nvSpPr>
        <p:spPr>
          <a:xfrm>
            <a:off x="6322125" y="248478"/>
            <a:ext cx="2136075" cy="2733263"/>
          </a:xfrm>
          <a:prstGeom prst="roundRect">
            <a:avLst/>
          </a:prstGeom>
          <a:solidFill>
            <a:srgbClr val="00AD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en-US" sz="2800" dirty="0"/>
              <a:t>IDA</a:t>
            </a:r>
            <a:endParaRPr lang="ur-PK" sz="2800" dirty="0"/>
          </a:p>
          <a:p>
            <a:pPr algn="ctr" rtl="1"/>
            <a:endParaRPr lang="ur-PK" sz="2800" dirty="0"/>
          </a:p>
          <a:p>
            <a:pPr algn="ctr" rtl="1"/>
            <a:r>
              <a:rPr lang="ur-PK" sz="2800" dirty="0">
                <a:latin typeface="Jameel Noori Nastaleeq" panose="02000503000000000004" pitchFamily="2" charset="-78"/>
                <a:cs typeface="Jameel Noori Nastaleeq" panose="02000503000000000004" pitchFamily="2" charset="-78"/>
              </a:rPr>
              <a:t>ایسوسی ایشن برائے بین الاقوامی ترقی</a:t>
            </a:r>
            <a:endParaRPr lang="en-GB" sz="2800" dirty="0">
              <a:latin typeface="Jameel Noori Nastaleeq" panose="02000503000000000004" pitchFamily="2" charset="-78"/>
              <a:cs typeface="Jameel Noori Nastaleeq" panose="02000503000000000004" pitchFamily="2" charset="-78"/>
            </a:endParaRPr>
          </a:p>
        </p:txBody>
      </p:sp>
      <p:sp>
        <p:nvSpPr>
          <p:cNvPr id="12" name="Rectangle: Rounded Corners 11">
            <a:extLst>
              <a:ext uri="{FF2B5EF4-FFF2-40B4-BE49-F238E27FC236}">
                <a16:creationId xmlns:a16="http://schemas.microsoft.com/office/drawing/2014/main" id="{21A6225F-C624-BA39-CE8C-AC9BD429AD7B}"/>
              </a:ext>
            </a:extLst>
          </p:cNvPr>
          <p:cNvSpPr/>
          <p:nvPr/>
        </p:nvSpPr>
        <p:spPr>
          <a:xfrm>
            <a:off x="3785694" y="248478"/>
            <a:ext cx="2310306" cy="2742623"/>
          </a:xfrm>
          <a:prstGeom prst="roundRect">
            <a:avLst/>
          </a:prstGeom>
          <a:solidFill>
            <a:srgbClr val="00AD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en-US" sz="2800" dirty="0"/>
              <a:t>IFC</a:t>
            </a:r>
          </a:p>
          <a:p>
            <a:pPr algn="ctr" rtl="1"/>
            <a:endParaRPr lang="en-US" sz="2800" dirty="0"/>
          </a:p>
          <a:p>
            <a:pPr algn="ctr" rtl="1"/>
            <a:r>
              <a:rPr lang="ur-PK" sz="2800" dirty="0">
                <a:latin typeface="Jameel Noori Nastaleeq" panose="02000503000000000004" pitchFamily="2" charset="-78"/>
                <a:cs typeface="Jameel Noori Nastaleeq" panose="02000503000000000004" pitchFamily="2" charset="-78"/>
              </a:rPr>
              <a:t>انٹرنیشنل فنانس کارپوریشن</a:t>
            </a:r>
            <a:endParaRPr lang="en-GB" sz="2800" dirty="0">
              <a:latin typeface="Jameel Noori Nastaleeq" panose="02000503000000000004" pitchFamily="2" charset="-78"/>
              <a:cs typeface="Jameel Noori Nastaleeq" panose="02000503000000000004" pitchFamily="2" charset="-78"/>
            </a:endParaRPr>
          </a:p>
        </p:txBody>
      </p:sp>
      <p:sp>
        <p:nvSpPr>
          <p:cNvPr id="13" name="Rectangle: Rounded Corners 12">
            <a:extLst>
              <a:ext uri="{FF2B5EF4-FFF2-40B4-BE49-F238E27FC236}">
                <a16:creationId xmlns:a16="http://schemas.microsoft.com/office/drawing/2014/main" id="{C5F7D8CB-7B5E-7990-9EC4-A4E01C7571FC}"/>
              </a:ext>
            </a:extLst>
          </p:cNvPr>
          <p:cNvSpPr/>
          <p:nvPr/>
        </p:nvSpPr>
        <p:spPr>
          <a:xfrm>
            <a:off x="1346180" y="248478"/>
            <a:ext cx="2310306" cy="2722007"/>
          </a:xfrm>
          <a:prstGeom prst="roundRect">
            <a:avLst/>
          </a:prstGeom>
          <a:solidFill>
            <a:srgbClr val="00AD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r>
              <a:rPr lang="en-US" sz="2800" dirty="0"/>
              <a:t>MIGA</a:t>
            </a:r>
            <a:endParaRPr lang="ur-PK" sz="2800" dirty="0"/>
          </a:p>
          <a:p>
            <a:pPr algn="ctr" rtl="1"/>
            <a:endParaRPr lang="ur-PK" sz="2800" dirty="0"/>
          </a:p>
          <a:p>
            <a:pPr algn="ctr" rtl="1"/>
            <a:r>
              <a:rPr lang="ur-PK" sz="2800" dirty="0">
                <a:latin typeface="Jameel Noori Nastaleeq" panose="02000503000000000004" pitchFamily="2" charset="-78"/>
                <a:cs typeface="Jameel Noori Nastaleeq" panose="02000503000000000004" pitchFamily="2" charset="-78"/>
              </a:rPr>
              <a:t>ملٹی لیٹرل انوسٹمنٹ گارنٹی ایجنسی</a:t>
            </a:r>
            <a:endParaRPr lang="en-GB" sz="2800" dirty="0">
              <a:latin typeface="Jameel Noori Nastaleeq" panose="02000503000000000004" pitchFamily="2" charset="-78"/>
              <a:cs typeface="Jameel Noori Nastaleeq" panose="02000503000000000004" pitchFamily="2" charset="-78"/>
            </a:endParaRPr>
          </a:p>
        </p:txBody>
      </p:sp>
      <p:sp>
        <p:nvSpPr>
          <p:cNvPr id="14" name="TextBox 13">
            <a:extLst>
              <a:ext uri="{FF2B5EF4-FFF2-40B4-BE49-F238E27FC236}">
                <a16:creationId xmlns:a16="http://schemas.microsoft.com/office/drawing/2014/main" id="{5554EF6F-8093-178E-0036-B485F1C42375}"/>
              </a:ext>
            </a:extLst>
          </p:cNvPr>
          <p:cNvSpPr txBox="1"/>
          <p:nvPr/>
        </p:nvSpPr>
        <p:spPr>
          <a:xfrm>
            <a:off x="8534030" y="3157735"/>
            <a:ext cx="2390112" cy="1269578"/>
          </a:xfrm>
          <a:prstGeom prst="rect">
            <a:avLst/>
          </a:prstGeom>
          <a:noFill/>
        </p:spPr>
        <p:txBody>
          <a:bodyPr wrap="square" rtlCol="0">
            <a:spAutoFit/>
          </a:bodyPr>
          <a:lstStyle/>
          <a:p>
            <a:pPr algn="ctr" rtl="1">
              <a:lnSpc>
                <a:spcPct val="130000"/>
              </a:lnSpc>
            </a:pPr>
            <a:r>
              <a:rPr lang="ur-PK" sz="2000" b="1" dirty="0">
                <a:solidFill>
                  <a:srgbClr val="545EA3"/>
                </a:solidFill>
                <a:latin typeface="Jameel Noori Nastaleeq" panose="02000503000000000004" pitchFamily="2" charset="-78"/>
                <a:cs typeface="Jameel Noori Nastaleeq" panose="02000503000000000004" pitchFamily="2" charset="-78"/>
              </a:rPr>
              <a:t>متوسط آمدنی والے ممالک اور قرض کے لئے اہل حیثیت کے حامل ممالک کی حکومتوں کو قرضے دینے کا ادارہ</a:t>
            </a:r>
            <a:endParaRPr lang="en-GB" sz="2000" b="1" dirty="0">
              <a:solidFill>
                <a:srgbClr val="545EA3"/>
              </a:solidFill>
              <a:latin typeface="Jameel Noori Nastaleeq" panose="02000503000000000004" pitchFamily="2" charset="-78"/>
              <a:cs typeface="Jameel Noori Nastaleeq" panose="02000503000000000004" pitchFamily="2" charset="-78"/>
            </a:endParaRPr>
          </a:p>
        </p:txBody>
      </p:sp>
      <p:sp>
        <p:nvSpPr>
          <p:cNvPr id="15" name="TextBox 14">
            <a:extLst>
              <a:ext uri="{FF2B5EF4-FFF2-40B4-BE49-F238E27FC236}">
                <a16:creationId xmlns:a16="http://schemas.microsoft.com/office/drawing/2014/main" id="{61C5F9C7-F851-89F6-1D63-0E04ED78B5C1}"/>
              </a:ext>
            </a:extLst>
          </p:cNvPr>
          <p:cNvSpPr txBox="1"/>
          <p:nvPr/>
        </p:nvSpPr>
        <p:spPr>
          <a:xfrm>
            <a:off x="6322124" y="3157734"/>
            <a:ext cx="2136076" cy="1269578"/>
          </a:xfrm>
          <a:prstGeom prst="rect">
            <a:avLst/>
          </a:prstGeom>
          <a:noFill/>
        </p:spPr>
        <p:txBody>
          <a:bodyPr wrap="square" rtlCol="0">
            <a:spAutoFit/>
          </a:bodyPr>
          <a:lstStyle/>
          <a:p>
            <a:pPr algn="ctr" rtl="1">
              <a:lnSpc>
                <a:spcPct val="130000"/>
              </a:lnSpc>
            </a:pPr>
            <a:r>
              <a:rPr lang="ur-PK" sz="2000" b="1" dirty="0">
                <a:solidFill>
                  <a:srgbClr val="545EA3"/>
                </a:solidFill>
                <a:latin typeface="Jameel Noori Nastaleeq" panose="02000503000000000004" pitchFamily="2" charset="-78"/>
                <a:cs typeface="Jameel Noori Nastaleeq" panose="02000503000000000004" pitchFamily="2" charset="-78"/>
              </a:rPr>
              <a:t>غریب ممالک کی حکومتوں کو رعایتی قرضوں اور گرانٹس فراہم کرنے کا ادارہ</a:t>
            </a:r>
            <a:endParaRPr lang="en-GB" sz="2000" b="1" dirty="0">
              <a:solidFill>
                <a:srgbClr val="545EA3"/>
              </a:solidFill>
              <a:latin typeface="Jameel Noori Nastaleeq" panose="02000503000000000004" pitchFamily="2" charset="-78"/>
              <a:cs typeface="Jameel Noori Nastaleeq" panose="02000503000000000004" pitchFamily="2" charset="-78"/>
            </a:endParaRPr>
          </a:p>
        </p:txBody>
      </p:sp>
      <p:sp>
        <p:nvSpPr>
          <p:cNvPr id="23" name="TextBox 22">
            <a:extLst>
              <a:ext uri="{FF2B5EF4-FFF2-40B4-BE49-F238E27FC236}">
                <a16:creationId xmlns:a16="http://schemas.microsoft.com/office/drawing/2014/main" id="{2E215106-E71E-479E-51BD-0526552DC2C2}"/>
              </a:ext>
            </a:extLst>
          </p:cNvPr>
          <p:cNvSpPr txBox="1"/>
          <p:nvPr/>
        </p:nvSpPr>
        <p:spPr>
          <a:xfrm>
            <a:off x="3842852" y="3143778"/>
            <a:ext cx="2261500" cy="869469"/>
          </a:xfrm>
          <a:prstGeom prst="rect">
            <a:avLst/>
          </a:prstGeom>
          <a:noFill/>
        </p:spPr>
        <p:txBody>
          <a:bodyPr wrap="square" rtlCol="0">
            <a:spAutoFit/>
          </a:bodyPr>
          <a:lstStyle/>
          <a:p>
            <a:pPr algn="ctr" rtl="1">
              <a:lnSpc>
                <a:spcPct val="130000"/>
              </a:lnSpc>
            </a:pPr>
            <a:r>
              <a:rPr lang="ur-PK" sz="2000" b="1" dirty="0">
                <a:solidFill>
                  <a:srgbClr val="545EA3"/>
                </a:solidFill>
                <a:latin typeface="Jameel Noori Nastaleeq" panose="02000503000000000004" pitchFamily="2" charset="-78"/>
                <a:cs typeface="Jameel Noori Nastaleeq" panose="02000503000000000004" pitchFamily="2" charset="-78"/>
              </a:rPr>
              <a:t>نجی شعبے کی ترقی کے لئے </a:t>
            </a:r>
          </a:p>
          <a:p>
            <a:pPr algn="ctr" rtl="1">
              <a:lnSpc>
                <a:spcPct val="130000"/>
              </a:lnSpc>
            </a:pPr>
            <a:r>
              <a:rPr lang="ur-PK" sz="2000" b="1" dirty="0">
                <a:solidFill>
                  <a:srgbClr val="545EA3"/>
                </a:solidFill>
                <a:latin typeface="Jameel Noori Nastaleeq" panose="02000503000000000004" pitchFamily="2" charset="-78"/>
                <a:cs typeface="Jameel Noori Nastaleeq" panose="02000503000000000004" pitchFamily="2" charset="-78"/>
              </a:rPr>
              <a:t>عملی تدابیر کرنے کا ادارہ</a:t>
            </a:r>
            <a:endParaRPr lang="en-GB" sz="2000" b="1" dirty="0">
              <a:solidFill>
                <a:srgbClr val="545EA3"/>
              </a:solidFill>
              <a:latin typeface="Jameel Noori Nastaleeq" panose="02000503000000000004" pitchFamily="2" charset="-78"/>
              <a:cs typeface="Jameel Noori Nastaleeq" panose="02000503000000000004" pitchFamily="2" charset="-78"/>
            </a:endParaRPr>
          </a:p>
        </p:txBody>
      </p:sp>
      <p:sp>
        <p:nvSpPr>
          <p:cNvPr id="24" name="TextBox 23">
            <a:extLst>
              <a:ext uri="{FF2B5EF4-FFF2-40B4-BE49-F238E27FC236}">
                <a16:creationId xmlns:a16="http://schemas.microsoft.com/office/drawing/2014/main" id="{ACC5B451-DD6E-EB95-0B90-98CD2BF5AF5A}"/>
              </a:ext>
            </a:extLst>
          </p:cNvPr>
          <p:cNvSpPr txBox="1"/>
          <p:nvPr/>
        </p:nvSpPr>
        <p:spPr>
          <a:xfrm>
            <a:off x="1346180" y="3143777"/>
            <a:ext cx="2253294" cy="1269578"/>
          </a:xfrm>
          <a:prstGeom prst="rect">
            <a:avLst/>
          </a:prstGeom>
          <a:noFill/>
        </p:spPr>
        <p:txBody>
          <a:bodyPr wrap="square" rtlCol="0">
            <a:spAutoFit/>
          </a:bodyPr>
          <a:lstStyle/>
          <a:p>
            <a:pPr algn="ctr" rtl="1">
              <a:lnSpc>
                <a:spcPct val="130000"/>
              </a:lnSpc>
            </a:pPr>
            <a:r>
              <a:rPr lang="ur-PK" sz="2000" b="1" dirty="0">
                <a:solidFill>
                  <a:srgbClr val="545EA3"/>
                </a:solidFill>
                <a:latin typeface="Jameel Noori Nastaleeq" panose="02000503000000000004" pitchFamily="2" charset="-78"/>
                <a:cs typeface="Jameel Noori Nastaleeq" panose="02000503000000000004" pitchFamily="2" charset="-78"/>
              </a:rPr>
              <a:t>نجی شعبے کے سرمایہ کاروں اور قرض خواہوں کو غیرتجارتی خطرات سے متعلق گارنٹی فراہم کرنے کا ادارہ</a:t>
            </a:r>
            <a:endParaRPr lang="en-GB" sz="2000" b="1" dirty="0">
              <a:solidFill>
                <a:srgbClr val="545EA3"/>
              </a:solidFill>
              <a:latin typeface="Jameel Noori Nastaleeq" panose="02000503000000000004" pitchFamily="2" charset="-78"/>
              <a:cs typeface="Jameel Noori Nastaleeq" panose="02000503000000000004" pitchFamily="2" charset="-78"/>
            </a:endParaRPr>
          </a:p>
        </p:txBody>
      </p:sp>
    </p:spTree>
    <p:extLst>
      <p:ext uri="{BB962C8B-B14F-4D97-AF65-F5344CB8AC3E}">
        <p14:creationId xmlns:p14="http://schemas.microsoft.com/office/powerpoint/2010/main" val="22261262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D7C274-BFEC-10BD-1F82-583E0D369A01}"/>
              </a:ext>
            </a:extLst>
          </p:cNvPr>
          <p:cNvSpPr>
            <a:spLocks noGrp="1"/>
          </p:cNvSpPr>
          <p:nvPr>
            <p:ph type="title"/>
          </p:nvPr>
        </p:nvSpPr>
        <p:spPr>
          <a:xfrm>
            <a:off x="315688" y="288924"/>
            <a:ext cx="11658600" cy="454682"/>
          </a:xfrm>
        </p:spPr>
        <p:txBody>
          <a:bodyPr>
            <a:noAutofit/>
          </a:bodyPr>
          <a:lstStyle/>
          <a:p>
            <a:pPr algn="ctr" rtl="1"/>
            <a:r>
              <a:rPr lang="ur-PK" sz="3500" b="1" spc="-60" dirty="0">
                <a:solidFill>
                  <a:schemeClr val="tx1"/>
                </a:solidFill>
                <a:latin typeface="Jameel Noori Nastaleeq" panose="02000503000000000004" pitchFamily="2" charset="-78"/>
                <a:cs typeface="Jameel Noori Nastaleeq" panose="02000503000000000004" pitchFamily="2" charset="-78"/>
                <a:hlinkClick r:id="rId3">
                  <a:extLst>
                    <a:ext uri="{A12FA001-AC4F-418D-AE19-62706E023703}">
                      <ahyp:hlinkClr xmlns:ahyp="http://schemas.microsoft.com/office/drawing/2018/hyperlinkcolor" val="tx"/>
                    </a:ext>
                  </a:extLst>
                </a:hlinkClick>
              </a:rPr>
              <a:t>معاشی نمو اور دیرپا ترقی </a:t>
            </a:r>
            <a:r>
              <a:rPr lang="ur-PK" sz="3500" b="1" spc="-60" dirty="0">
                <a:solidFill>
                  <a:schemeClr val="tx1"/>
                </a:solidFill>
                <a:latin typeface="Jameel Noori Nastaleeq" panose="02000503000000000004" pitchFamily="2" charset="-78"/>
                <a:cs typeface="Jameel Noori Nastaleeq" panose="02000503000000000004" pitchFamily="2" charset="-78"/>
              </a:rPr>
              <a:t>کی راہ میں حائل </a:t>
            </a:r>
            <a:r>
              <a:rPr lang="ur-PK" sz="3500" b="1" spc="-60" dirty="0">
                <a:latin typeface="Jameel Noori Nastaleeq" panose="02000503000000000004" pitchFamily="2" charset="-78"/>
                <a:cs typeface="Jameel Noori Nastaleeq" panose="02000503000000000004" pitchFamily="2" charset="-78"/>
                <a:hlinkClick r:id="rId4">
                  <a:extLst>
                    <a:ext uri="{A12FA001-AC4F-418D-AE19-62706E023703}">
                      <ahyp:hlinkClr xmlns:ahyp="http://schemas.microsoft.com/office/drawing/2018/hyperlinkcolor" val="tx"/>
                    </a:ext>
                  </a:extLst>
                </a:hlinkClick>
              </a:rPr>
              <a:t>بنیادی مشکلات</a:t>
            </a:r>
            <a:endParaRPr lang="en-PK" sz="3500" b="1" spc="-60" dirty="0">
              <a:latin typeface="Jameel Noori Nastaleeq" panose="02000503000000000004" pitchFamily="2" charset="-78"/>
              <a:cs typeface="Jameel Noori Nastaleeq" panose="02000503000000000004" pitchFamily="2" charset="-78"/>
            </a:endParaRPr>
          </a:p>
        </p:txBody>
      </p:sp>
      <p:sp>
        <p:nvSpPr>
          <p:cNvPr id="3" name="Content Placeholder 2">
            <a:extLst>
              <a:ext uri="{FF2B5EF4-FFF2-40B4-BE49-F238E27FC236}">
                <a16:creationId xmlns:a16="http://schemas.microsoft.com/office/drawing/2014/main" id="{EF02900D-F391-DDE9-DE2A-68A991C9D343}"/>
              </a:ext>
            </a:extLst>
          </p:cNvPr>
          <p:cNvSpPr>
            <a:spLocks noGrp="1"/>
          </p:cNvSpPr>
          <p:nvPr>
            <p:ph idx="1"/>
          </p:nvPr>
        </p:nvSpPr>
        <p:spPr>
          <a:xfrm>
            <a:off x="315688" y="878538"/>
            <a:ext cx="11658600" cy="5217460"/>
          </a:xfrm>
          <a:solidFill>
            <a:schemeClr val="bg1"/>
          </a:solidFill>
        </p:spPr>
        <p:txBody>
          <a:bodyPr>
            <a:noAutofit/>
          </a:bodyPr>
          <a:lstStyle/>
          <a:p>
            <a:pPr marL="185738" indent="-185738" algn="r" rtl="1">
              <a:lnSpc>
                <a:spcPct val="120000"/>
              </a:lnSpc>
              <a:spcBef>
                <a:spcPts val="0"/>
              </a:spcBef>
              <a:spcAft>
                <a:spcPts val="800"/>
              </a:spcAft>
              <a:buFont typeface="Arial" panose="020B0604020202020204" pitchFamily="34" charset="0"/>
              <a:buChar char="•"/>
            </a:pPr>
            <a:r>
              <a:rPr lang="ur-PK" b="1" u="sng" dirty="0">
                <a:latin typeface="Jameel Noori Nastaleeq" panose="02000503000000000004" pitchFamily="2" charset="-78"/>
                <a:cs typeface="Jameel Noori Nastaleeq" panose="02000503000000000004" pitchFamily="2" charset="-78"/>
              </a:rPr>
              <a:t>انسانی سرمائے کا بحران  </a:t>
            </a:r>
            <a:r>
              <a:rPr lang="en-US" dirty="0">
                <a:latin typeface="Jameel Noori Nastaleeq" panose="02000503000000000004" pitchFamily="2" charset="-78"/>
                <a:cs typeface="Jameel Noori Nastaleeq" panose="02000503000000000004" pitchFamily="2" charset="-78"/>
              </a:rPr>
              <a:t>)</a:t>
            </a:r>
            <a:r>
              <a:rPr lang="ur-PK" dirty="0">
                <a:latin typeface="Jameel Noori Nastaleeq" panose="02000503000000000004" pitchFamily="2" charset="-78"/>
                <a:cs typeface="Jameel Noori Nastaleeq" panose="02000503000000000004" pitchFamily="2" charset="-78"/>
              </a:rPr>
              <a:t>جو خاموشی سے اپنا اثر دکھا رہا ہے</a:t>
            </a:r>
            <a:r>
              <a:rPr lang="en-US" dirty="0">
                <a:latin typeface="Jameel Noori Nastaleeq" panose="02000503000000000004" pitchFamily="2" charset="-78"/>
                <a:cs typeface="Jameel Noori Nastaleeq" panose="02000503000000000004" pitchFamily="2" charset="-78"/>
              </a:rPr>
              <a:t>(</a:t>
            </a:r>
            <a:r>
              <a:rPr lang="ur-PK" dirty="0">
                <a:latin typeface="Jameel Noori Nastaleeq" panose="02000503000000000004" pitchFamily="2" charset="-78"/>
                <a:cs typeface="Jameel Noori Nastaleeq" panose="02000503000000000004" pitchFamily="2" charset="-78"/>
              </a:rPr>
              <a:t> - </a:t>
            </a:r>
            <a:r>
              <a:rPr lang="ur-PK" u="sng" dirty="0">
                <a:latin typeface="Jameel Noori Nastaleeq" panose="02000503000000000004" pitchFamily="2" charset="-78"/>
                <a:cs typeface="Jameel Noori Nastaleeq" panose="02000503000000000004" pitchFamily="2" charset="-78"/>
              </a:rPr>
              <a:t>تعلیم کے ثمرات</a:t>
            </a:r>
            <a:r>
              <a:rPr lang="ur-PK" dirty="0">
                <a:latin typeface="Jameel Noori Nastaleeq" panose="02000503000000000004" pitchFamily="2" charset="-78"/>
                <a:cs typeface="Jameel Noori Nastaleeq" panose="02000503000000000004" pitchFamily="2" charset="-78"/>
              </a:rPr>
              <a:t>، شعبہ صحت کے ثمرات </a:t>
            </a:r>
            <a:r>
              <a:rPr lang="en-US" dirty="0">
                <a:latin typeface="Jameel Noori Nastaleeq" panose="02000503000000000004" pitchFamily="2" charset="-78"/>
                <a:cs typeface="Jameel Noori Nastaleeq" panose="02000503000000000004" pitchFamily="2" charset="-78"/>
              </a:rPr>
              <a:t>)</a:t>
            </a:r>
            <a:r>
              <a:rPr lang="ur-PK" u="sng" dirty="0">
                <a:latin typeface="Jameel Noori Nastaleeq" panose="02000503000000000004" pitchFamily="2" charset="-78"/>
                <a:cs typeface="Jameel Noori Nastaleeq" panose="02000503000000000004" pitchFamily="2" charset="-78"/>
              </a:rPr>
              <a:t>نشوونما کی کمی </a:t>
            </a:r>
            <a:r>
              <a:rPr lang="en-US" u="sng" dirty="0">
                <a:latin typeface="Jameel Noori Nastaleeq" panose="02000503000000000004" pitchFamily="2" charset="-78"/>
                <a:cs typeface="Jameel Noori Nastaleeq" panose="02000503000000000004" pitchFamily="2" charset="-78"/>
              </a:rPr>
              <a:t>(Stunting)</a:t>
            </a:r>
            <a:r>
              <a:rPr lang="ur-PK" dirty="0">
                <a:latin typeface="Jameel Noori Nastaleeq" panose="02000503000000000004" pitchFamily="2" charset="-78"/>
                <a:cs typeface="Jameel Noori Nastaleeq" panose="02000503000000000004" pitchFamily="2" charset="-78"/>
              </a:rPr>
              <a:t>، بچوں کی شرح اموات، بارآوری کی شرح</a:t>
            </a:r>
            <a:r>
              <a:rPr lang="en-US" dirty="0">
                <a:latin typeface="Jameel Noori Nastaleeq" panose="02000503000000000004" pitchFamily="2" charset="-78"/>
                <a:cs typeface="Jameel Noori Nastaleeq" panose="02000503000000000004" pitchFamily="2" charset="-78"/>
              </a:rPr>
              <a:t>(</a:t>
            </a:r>
            <a:r>
              <a:rPr lang="ur-PK" dirty="0">
                <a:latin typeface="Jameel Noori Nastaleeq" panose="02000503000000000004" pitchFamily="2" charset="-78"/>
                <a:cs typeface="Jameel Noori Nastaleeq" panose="02000503000000000004" pitchFamily="2" charset="-78"/>
              </a:rPr>
              <a:t> بدستور کم ہیں اور جمود کا شکار ہیں ۔ غربت میں کمی کا رجحان انتہائی تیزی کے ساتھ اپنی افادیت کھو رہا ہے۔ </a:t>
            </a:r>
            <a:endParaRPr lang="ur-PK" u="sng" dirty="0">
              <a:latin typeface="Jameel Noori Nastaleeq" panose="02000503000000000004" pitchFamily="2" charset="-78"/>
              <a:cs typeface="Jameel Noori Nastaleeq" panose="02000503000000000004" pitchFamily="2" charset="-78"/>
            </a:endParaRPr>
          </a:p>
          <a:p>
            <a:pPr marL="185738" indent="-185738" algn="r" rtl="1">
              <a:lnSpc>
                <a:spcPct val="120000"/>
              </a:lnSpc>
              <a:spcBef>
                <a:spcPts val="0"/>
              </a:spcBef>
              <a:spcAft>
                <a:spcPts val="800"/>
              </a:spcAft>
              <a:buFont typeface="Arial" panose="020B0604020202020204" pitchFamily="34" charset="0"/>
              <a:buChar char="•"/>
            </a:pPr>
            <a:r>
              <a:rPr lang="ur-PK" b="1" dirty="0">
                <a:latin typeface="Jameel Noori Nastaleeq" panose="02000503000000000004" pitchFamily="2" charset="-78"/>
                <a:cs typeface="Jameel Noori Nastaleeq" panose="02000503000000000004" pitchFamily="2" charset="-78"/>
              </a:rPr>
              <a:t>یکے بعد دیگرے </a:t>
            </a:r>
            <a:r>
              <a:rPr lang="ur-PK" b="1" u="sng" dirty="0">
                <a:latin typeface="Jameel Noori Nastaleeq" panose="02000503000000000004" pitchFamily="2" charset="-78"/>
                <a:cs typeface="Jameel Noori Nastaleeq" panose="02000503000000000004" pitchFamily="2" charset="-78"/>
              </a:rPr>
              <a:t>مالی بدانتظامی کے ادوار اور عدم توازن کا شکار نظام </a:t>
            </a:r>
            <a:r>
              <a:rPr lang="ur-PK" b="1" dirty="0">
                <a:latin typeface="Jameel Noori Nastaleeq" panose="02000503000000000004" pitchFamily="2" charset="-78"/>
                <a:cs typeface="Jameel Noori Nastaleeq" panose="02000503000000000004" pitchFamily="2" charset="-78"/>
              </a:rPr>
              <a:t>– </a:t>
            </a:r>
            <a:r>
              <a:rPr lang="ur-PK" dirty="0">
                <a:latin typeface="Jameel Noori Nastaleeq" panose="02000503000000000004" pitchFamily="2" charset="-78"/>
                <a:cs typeface="Jameel Noori Nastaleeq" panose="02000503000000000004" pitchFamily="2" charset="-78"/>
              </a:rPr>
              <a:t>ہر لمحہ بدلتی صورتحال، تصرف پر مبنی معاشی نمو، بنیادی ڈھانچے، </a:t>
            </a:r>
            <a:r>
              <a:rPr lang="ur-PK" u="sng" dirty="0">
                <a:latin typeface="Jameel Noori Nastaleeq" panose="02000503000000000004" pitchFamily="2" charset="-78"/>
                <a:cs typeface="Jameel Noori Nastaleeq" panose="02000503000000000004" pitchFamily="2" charset="-78"/>
              </a:rPr>
              <a:t>ریونیو </a:t>
            </a:r>
            <a:r>
              <a:rPr lang="ur-PK" dirty="0">
                <a:latin typeface="Jameel Noori Nastaleeq" panose="02000503000000000004" pitchFamily="2" charset="-78"/>
                <a:cs typeface="Jameel Noori Nastaleeq" panose="02000503000000000004" pitchFamily="2" charset="-78"/>
              </a:rPr>
              <a:t>اور </a:t>
            </a:r>
            <a:r>
              <a:rPr lang="ur-PK" u="sng" dirty="0">
                <a:latin typeface="Jameel Noori Nastaleeq" panose="02000503000000000004" pitchFamily="2" charset="-78"/>
                <a:cs typeface="Jameel Noori Nastaleeq" panose="02000503000000000004" pitchFamily="2" charset="-78"/>
              </a:rPr>
              <a:t>اخراجات </a:t>
            </a:r>
            <a:r>
              <a:rPr lang="ur-PK" dirty="0">
                <a:latin typeface="Jameel Noori Nastaleeq" panose="02000503000000000004" pitchFamily="2" charset="-78"/>
                <a:cs typeface="Jameel Noori Nastaleeq" panose="02000503000000000004" pitchFamily="2" charset="-78"/>
              </a:rPr>
              <a:t>کے شعبوں میں کسی بڑی اصلاحات کے بغیر مالی گنجائش بڑھانے کے محدود مواقع۔</a:t>
            </a:r>
          </a:p>
          <a:p>
            <a:pPr marL="185738" indent="-185738" algn="r" rtl="1">
              <a:lnSpc>
                <a:spcPct val="120000"/>
              </a:lnSpc>
              <a:spcBef>
                <a:spcPts val="0"/>
              </a:spcBef>
              <a:spcAft>
                <a:spcPts val="800"/>
              </a:spcAft>
              <a:buFont typeface="Arial" panose="020B0604020202020204" pitchFamily="34" charset="0"/>
              <a:buChar char="•"/>
            </a:pPr>
            <a:r>
              <a:rPr lang="ur-PK" b="1" u="sng" dirty="0">
                <a:latin typeface="Jameel Noori Nastaleeq" panose="02000503000000000004" pitchFamily="2" charset="-78"/>
                <a:cs typeface="Jameel Noori Nastaleeq" panose="02000503000000000004" pitchFamily="2" charset="-78"/>
              </a:rPr>
              <a:t>موسمیاتی تبدیلی اور آفات سے درپیش بڑے خطرات </a:t>
            </a:r>
            <a:r>
              <a:rPr lang="ur-PK" dirty="0">
                <a:latin typeface="Jameel Noori Nastaleeq" panose="02000503000000000004" pitchFamily="2" charset="-78"/>
                <a:cs typeface="Jameel Noori Nastaleeq" panose="02000503000000000004" pitchFamily="2" charset="-78"/>
              </a:rPr>
              <a:t>–شدید قسم کے موسمیاتی حالات کے باعث رونما ہونے والے واقعات +بگاڑ کا شکار ماحول + فضائی آلودگی جس کے بارے میں خدشہ ہے کہ 2050 تک جی ڈی پی میں 20 فیصد تک کمی کا باعث بن سکتی ہے۔ </a:t>
            </a:r>
            <a:endParaRPr lang="ur-PK" b="1" dirty="0">
              <a:latin typeface="Jameel Noori Nastaleeq" panose="02000503000000000004" pitchFamily="2" charset="-78"/>
              <a:cs typeface="Jameel Noori Nastaleeq" panose="02000503000000000004" pitchFamily="2" charset="-78"/>
            </a:endParaRPr>
          </a:p>
          <a:p>
            <a:pPr marL="185738" indent="-185738" algn="r" rtl="1">
              <a:lnSpc>
                <a:spcPct val="120000"/>
              </a:lnSpc>
              <a:spcBef>
                <a:spcPts val="0"/>
              </a:spcBef>
              <a:spcAft>
                <a:spcPts val="800"/>
              </a:spcAft>
              <a:buFont typeface="Arial" panose="020B0604020202020204" pitchFamily="34" charset="0"/>
              <a:buChar char="•"/>
            </a:pPr>
            <a:r>
              <a:rPr lang="ur-PK" b="1" kern="1200" dirty="0">
                <a:solidFill>
                  <a:schemeClr val="tx1"/>
                </a:solidFill>
                <a:latin typeface="Jameel Noori Nastaleeq" panose="02000503000000000004" pitchFamily="2" charset="-78"/>
                <a:cs typeface="Jameel Noori Nastaleeq" panose="02000503000000000004" pitchFamily="2" charset="-78"/>
              </a:rPr>
              <a:t>بنیادی ڈھانچے کی سہولیات میں نمایاں کمی </a:t>
            </a:r>
            <a:r>
              <a:rPr lang="ur-PK" kern="1200" dirty="0">
                <a:solidFill>
                  <a:schemeClr val="tx1"/>
                </a:solidFill>
                <a:latin typeface="Jameel Noori Nastaleeq" panose="02000503000000000004" pitchFamily="2" charset="-78"/>
                <a:cs typeface="Jameel Noori Nastaleeq" panose="02000503000000000004" pitchFamily="2" charset="-78"/>
              </a:rPr>
              <a:t>بدستور اپنی جگہ موجود ہے۔ </a:t>
            </a:r>
            <a:r>
              <a:rPr lang="ur-PK" u="sng" dirty="0">
                <a:solidFill>
                  <a:schemeClr val="tx1"/>
                </a:solidFill>
                <a:latin typeface="Jameel Noori Nastaleeq" panose="02000503000000000004" pitchFamily="2" charset="-78"/>
                <a:cs typeface="Jameel Noori Nastaleeq" panose="02000503000000000004" pitchFamily="2" charset="-78"/>
              </a:rPr>
              <a:t>شعبہ توانائی </a:t>
            </a:r>
            <a:r>
              <a:rPr lang="ur-PK" dirty="0">
                <a:solidFill>
                  <a:schemeClr val="tx1"/>
                </a:solidFill>
                <a:latin typeface="Jameel Noori Nastaleeq" panose="02000503000000000004" pitchFamily="2" charset="-78"/>
                <a:cs typeface="Jameel Noori Nastaleeq" panose="02000503000000000004" pitchFamily="2" charset="-78"/>
              </a:rPr>
              <a:t>فوسل ایندھن کا محتاج ہے اور ڈھانچے کے اعتبار سے اس کی کارکردگی ناقص ہے، جبکہ بجلی کی ترسیل و تقسیم کا نظام بھاری نقصانات سے دوچار ہے۔ بلدیاتی/ دیہی خدمات کی فراہمی </a:t>
            </a:r>
            <a:r>
              <a:rPr lang="en-US" dirty="0">
                <a:solidFill>
                  <a:schemeClr val="tx1"/>
                </a:solidFill>
                <a:latin typeface="Jameel Noori Nastaleeq" panose="02000503000000000004" pitchFamily="2" charset="-78"/>
                <a:cs typeface="Jameel Noori Nastaleeq" panose="02000503000000000004" pitchFamily="2" charset="-78"/>
              </a:rPr>
              <a:t>)</a:t>
            </a:r>
            <a:r>
              <a:rPr lang="ur-PK" dirty="0">
                <a:solidFill>
                  <a:schemeClr val="tx1"/>
                </a:solidFill>
                <a:latin typeface="Jameel Noori Nastaleeq" panose="02000503000000000004" pitchFamily="2" charset="-78"/>
                <a:cs typeface="Jameel Noori Nastaleeq" panose="02000503000000000004" pitchFamily="2" charset="-78"/>
              </a:rPr>
              <a:t> </a:t>
            </a:r>
            <a:r>
              <a:rPr lang="ur-PK" u="sng" dirty="0">
                <a:solidFill>
                  <a:schemeClr val="tx1"/>
                </a:solidFill>
                <a:latin typeface="Jameel Noori Nastaleeq" panose="02000503000000000004" pitchFamily="2" charset="-78"/>
                <a:cs typeface="Jameel Noori Nastaleeq" panose="02000503000000000004" pitchFamily="2" charset="-78"/>
              </a:rPr>
              <a:t>واش [</a:t>
            </a:r>
            <a:r>
              <a:rPr lang="en-US" u="sng" dirty="0">
                <a:solidFill>
                  <a:schemeClr val="tx1"/>
                </a:solidFill>
                <a:latin typeface="Jameel Noori Nastaleeq" panose="02000503000000000004" pitchFamily="2" charset="-78"/>
                <a:cs typeface="Jameel Noori Nastaleeq" panose="02000503000000000004" pitchFamily="2" charset="-78"/>
              </a:rPr>
              <a:t>WASH</a:t>
            </a:r>
            <a:r>
              <a:rPr lang="ur-PK" u="sng" dirty="0">
                <a:solidFill>
                  <a:schemeClr val="tx1"/>
                </a:solidFill>
                <a:latin typeface="Jameel Noori Nastaleeq" panose="02000503000000000004" pitchFamily="2" charset="-78"/>
                <a:cs typeface="Jameel Noori Nastaleeq" panose="02000503000000000004" pitchFamily="2" charset="-78"/>
              </a:rPr>
              <a:t>]</a:t>
            </a:r>
            <a:r>
              <a:rPr lang="ur-PK" dirty="0">
                <a:solidFill>
                  <a:schemeClr val="tx1"/>
                </a:solidFill>
                <a:latin typeface="Jameel Noori Nastaleeq" panose="02000503000000000004" pitchFamily="2" charset="-78"/>
                <a:cs typeface="Jameel Noori Nastaleeq" panose="02000503000000000004" pitchFamily="2" charset="-78"/>
              </a:rPr>
              <a:t>، ٹرانسپورٹ</a:t>
            </a:r>
            <a:r>
              <a:rPr lang="en-US" dirty="0">
                <a:solidFill>
                  <a:schemeClr val="tx1"/>
                </a:solidFill>
                <a:latin typeface="Jameel Noori Nastaleeq" panose="02000503000000000004" pitchFamily="2" charset="-78"/>
                <a:cs typeface="Jameel Noori Nastaleeq" panose="02000503000000000004" pitchFamily="2" charset="-78"/>
              </a:rPr>
              <a:t>(</a:t>
            </a:r>
            <a:r>
              <a:rPr lang="ur-PK" dirty="0">
                <a:solidFill>
                  <a:schemeClr val="tx1"/>
                </a:solidFill>
                <a:latin typeface="Jameel Noori Nastaleeq" panose="02000503000000000004" pitchFamily="2" charset="-78"/>
                <a:cs typeface="Jameel Noori Nastaleeq" panose="02000503000000000004" pitchFamily="2" charset="-78"/>
              </a:rPr>
              <a:t>جیسے شعبوں میں سرمایہ کاری کی شدید کمی ہے۔ </a:t>
            </a:r>
          </a:p>
          <a:p>
            <a:pPr marL="185738" indent="-185738" algn="r" rtl="1">
              <a:lnSpc>
                <a:spcPct val="120000"/>
              </a:lnSpc>
              <a:spcBef>
                <a:spcPts val="0"/>
              </a:spcBef>
              <a:spcAft>
                <a:spcPts val="800"/>
              </a:spcAft>
              <a:buFont typeface="Arial" panose="020B0604020202020204" pitchFamily="34" charset="0"/>
              <a:buChar char="•"/>
            </a:pPr>
            <a:r>
              <a:rPr lang="ur-PK" b="1" u="sng" kern="1200" dirty="0">
                <a:solidFill>
                  <a:schemeClr val="tx1"/>
                </a:solidFill>
                <a:latin typeface="Jameel Noori Nastaleeq" panose="02000503000000000004" pitchFamily="2" charset="-78"/>
                <a:cs typeface="Jameel Noori Nastaleeq" panose="02000503000000000004" pitchFamily="2" charset="-78"/>
              </a:rPr>
              <a:t>گورننس اور ادارے </a:t>
            </a:r>
            <a:r>
              <a:rPr lang="ur-PK" b="1" kern="1200" dirty="0">
                <a:solidFill>
                  <a:schemeClr val="tx1"/>
                </a:solidFill>
                <a:latin typeface="Jameel Noori Nastaleeq" panose="02000503000000000004" pitchFamily="2" charset="-78"/>
                <a:cs typeface="Jameel Noori Nastaleeq" panose="02000503000000000004" pitchFamily="2" charset="-78"/>
              </a:rPr>
              <a:t>بطور بنیادی جزو: </a:t>
            </a:r>
            <a:r>
              <a:rPr lang="ur-PK" kern="1200" dirty="0">
                <a:solidFill>
                  <a:schemeClr val="tx1"/>
                </a:solidFill>
                <a:latin typeface="Jameel Noori Nastaleeq" panose="02000503000000000004" pitchFamily="2" charset="-78"/>
                <a:cs typeface="Jameel Noori Nastaleeq" panose="02000503000000000004" pitchFamily="2" charset="-78"/>
              </a:rPr>
              <a:t>عدم مرکزیت کا عمل نامکمل ہے – مقامی حکومتیں استعداد اور اختیارات کی کمی کا شکار ہیں۔ شفافیت، احتسابی عمل اور ای گورننس کے میدان میں ملک بہت پیچھے ہے۔ </a:t>
            </a:r>
            <a:endParaRPr lang="en-US" dirty="0">
              <a:solidFill>
                <a:schemeClr val="tx1"/>
              </a:solidFill>
              <a:latin typeface="Jameel Noori Nastaleeq" panose="02000503000000000004" pitchFamily="2" charset="-78"/>
              <a:cs typeface="Jameel Noori Nastaleeq" panose="02000503000000000004" pitchFamily="2" charset="-78"/>
            </a:endParaRPr>
          </a:p>
          <a:p>
            <a:pPr marL="185738" indent="-185738" algn="r" rtl="1">
              <a:lnSpc>
                <a:spcPct val="120000"/>
              </a:lnSpc>
              <a:spcBef>
                <a:spcPts val="0"/>
              </a:spcBef>
              <a:spcAft>
                <a:spcPts val="800"/>
              </a:spcAft>
              <a:buFont typeface="Arial" panose="020B0604020202020204" pitchFamily="34" charset="0"/>
              <a:buChar char="•"/>
            </a:pPr>
            <a:r>
              <a:rPr lang="ur-PK" dirty="0">
                <a:latin typeface="Jameel Noori Nastaleeq" panose="02000503000000000004" pitchFamily="2" charset="-78"/>
                <a:cs typeface="Jameel Noori Nastaleeq" panose="02000503000000000004" pitchFamily="2" charset="-78"/>
              </a:rPr>
              <a:t>معیشت میں </a:t>
            </a:r>
            <a:r>
              <a:rPr lang="ur-PK" b="1" u="sng" dirty="0">
                <a:latin typeface="Jameel Noori Nastaleeq" panose="02000503000000000004" pitchFamily="2" charset="-78"/>
                <a:cs typeface="Jameel Noori Nastaleeq" panose="02000503000000000004" pitchFamily="2" charset="-78"/>
              </a:rPr>
              <a:t>صنفی فرق بہت زیادہ </a:t>
            </a:r>
            <a:r>
              <a:rPr lang="ur-PK" dirty="0">
                <a:latin typeface="Jameel Noori Nastaleeq" panose="02000503000000000004" pitchFamily="2" charset="-78"/>
                <a:cs typeface="Jameel Noori Nastaleeq" panose="02000503000000000004" pitchFamily="2" charset="-78"/>
              </a:rPr>
              <a:t>ہے اور </a:t>
            </a:r>
            <a:r>
              <a:rPr lang="ur-PK" b="1" u="sng" dirty="0">
                <a:latin typeface="Jameel Noori Nastaleeq" panose="02000503000000000004" pitchFamily="2" charset="-78"/>
                <a:cs typeface="Jameel Noori Nastaleeq" panose="02000503000000000004" pitchFamily="2" charset="-78"/>
              </a:rPr>
              <a:t>افرادی قوت میں خواتین کی شمولیت کم </a:t>
            </a:r>
            <a:r>
              <a:rPr lang="ur-PK" dirty="0">
                <a:latin typeface="Jameel Noori Nastaleeq" panose="02000503000000000004" pitchFamily="2" charset="-78"/>
                <a:cs typeface="Jameel Noori Nastaleeq" panose="02000503000000000004" pitchFamily="2" charset="-78"/>
              </a:rPr>
              <a:t>ہے </a:t>
            </a:r>
            <a:r>
              <a:rPr lang="en-US" dirty="0">
                <a:latin typeface="Jameel Noori Nastaleeq" panose="02000503000000000004" pitchFamily="2" charset="-78"/>
                <a:cs typeface="Jameel Noori Nastaleeq" panose="02000503000000000004" pitchFamily="2" charset="-78"/>
              </a:rPr>
              <a:t>)</a:t>
            </a:r>
            <a:r>
              <a:rPr lang="ur-PK" dirty="0">
                <a:latin typeface="Jameel Noori Nastaleeq" panose="02000503000000000004" pitchFamily="2" charset="-78"/>
                <a:cs typeface="Jameel Noori Nastaleeq" panose="02000503000000000004" pitchFamily="2" charset="-78"/>
              </a:rPr>
              <a:t>البتہ بڑھ رہی ہے</a:t>
            </a:r>
            <a:r>
              <a:rPr lang="en-US" dirty="0">
                <a:latin typeface="Jameel Noori Nastaleeq" panose="02000503000000000004" pitchFamily="2" charset="-78"/>
                <a:cs typeface="Jameel Noori Nastaleeq" panose="02000503000000000004" pitchFamily="2" charset="-78"/>
              </a:rPr>
              <a:t>(</a:t>
            </a:r>
            <a:r>
              <a:rPr lang="ur-PK" dirty="0">
                <a:latin typeface="Jameel Noori Nastaleeq" panose="02000503000000000004" pitchFamily="2" charset="-78"/>
                <a:cs typeface="Jameel Noori Nastaleeq" panose="02000503000000000004" pitchFamily="2" charset="-78"/>
              </a:rPr>
              <a:t>۔ </a:t>
            </a:r>
            <a:endParaRPr lang="en-PK" dirty="0">
              <a:solidFill>
                <a:schemeClr val="tx1"/>
              </a:solidFill>
              <a:latin typeface="Jameel Noori Nastaleeq" panose="02000503000000000004" pitchFamily="2" charset="-78"/>
              <a:cs typeface="Jameel Noori Nastaleeq" panose="02000503000000000004" pitchFamily="2" charset="-78"/>
            </a:endParaRPr>
          </a:p>
          <a:p>
            <a:pPr marL="185738" indent="-185738" algn="r" rtl="1">
              <a:lnSpc>
                <a:spcPct val="120000"/>
              </a:lnSpc>
              <a:spcBef>
                <a:spcPts val="0"/>
              </a:spcBef>
              <a:spcAft>
                <a:spcPts val="800"/>
              </a:spcAft>
              <a:buFont typeface="Arial" panose="020B0604020202020204" pitchFamily="34" charset="0"/>
              <a:buChar char="•"/>
            </a:pPr>
            <a:r>
              <a:rPr lang="ur-PK" b="1" u="sng" dirty="0">
                <a:latin typeface="Jameel Noori Nastaleeq" panose="02000503000000000004" pitchFamily="2" charset="-78"/>
                <a:cs typeface="Jameel Noori Nastaleeq" panose="02000503000000000004" pitchFamily="2" charset="-78"/>
              </a:rPr>
              <a:t>نجی شعبے </a:t>
            </a:r>
            <a:r>
              <a:rPr lang="ur-PK" b="1" dirty="0">
                <a:latin typeface="Jameel Noori Nastaleeq" panose="02000503000000000004" pitchFamily="2" charset="-78"/>
                <a:cs typeface="Jameel Noori Nastaleeq" panose="02000503000000000004" pitchFamily="2" charset="-78"/>
              </a:rPr>
              <a:t>کی راہ میں کئی رکاوٹیں حائل ہیں </a:t>
            </a:r>
            <a:r>
              <a:rPr lang="ur-PK" dirty="0">
                <a:latin typeface="Jameel Noori Nastaleeq" panose="02000503000000000004" pitchFamily="2" charset="-78"/>
                <a:cs typeface="Jameel Noori Nastaleeq" panose="02000503000000000004" pitchFamily="2" charset="-78"/>
              </a:rPr>
              <a:t>کیونکہ ریگولیٹری ماحول بوجھل پن کا شکار ہے، بڑے ریاستی ادارے/ ریاست کے ملکیتی کاروباری اداروں کی موجودگی زیادہ ہے، مالی منڈیوں کی وسعت محدود ہے، قیمتیں اور ٹیکس مراعات بگاڑ کا شکار ہیں، حکومت کی جانب سے قرضے لینے کا رجحان بہت زیادہ ہے جس کی وجہ نجی شعبے کے لئے قرض کی سہولتیں ناپید ہیں اور تجارتی پالیسیاں </a:t>
            </a:r>
            <a:r>
              <a:rPr lang="ur-PK" b="1" dirty="0">
                <a:latin typeface="Jameel Noori Nastaleeq" panose="02000503000000000004" pitchFamily="2" charset="-78"/>
                <a:cs typeface="Jameel Noori Nastaleeq" panose="02000503000000000004" pitchFamily="2" charset="-78"/>
              </a:rPr>
              <a:t>برآمدات مخالف </a:t>
            </a:r>
            <a:r>
              <a:rPr lang="ur-PK" dirty="0">
                <a:latin typeface="Jameel Noori Nastaleeq" panose="02000503000000000004" pitchFamily="2" charset="-78"/>
                <a:cs typeface="Jameel Noori Nastaleeq" panose="02000503000000000004" pitchFamily="2" charset="-78"/>
              </a:rPr>
              <a:t>ہیں۔ </a:t>
            </a:r>
            <a:endParaRPr lang="en-PK" sz="2200" dirty="0">
              <a:solidFill>
                <a:schemeClr val="tx1"/>
              </a:solidFill>
              <a:latin typeface="Jameel Noori Nastaleeq" panose="02000503000000000004" pitchFamily="2" charset="-78"/>
              <a:cs typeface="Jameel Noori Nastaleeq" panose="02000503000000000004" pitchFamily="2" charset="-78"/>
            </a:endParaRPr>
          </a:p>
        </p:txBody>
      </p:sp>
      <p:sp>
        <p:nvSpPr>
          <p:cNvPr id="4" name="Slide Number Placeholder 3">
            <a:extLst>
              <a:ext uri="{FF2B5EF4-FFF2-40B4-BE49-F238E27FC236}">
                <a16:creationId xmlns:a16="http://schemas.microsoft.com/office/drawing/2014/main" id="{A15096C5-E970-5190-C005-3A3E0EA37A89}"/>
              </a:ext>
            </a:extLst>
          </p:cNvPr>
          <p:cNvSpPr>
            <a:spLocks noGrp="1"/>
          </p:cNvSpPr>
          <p:nvPr>
            <p:ph type="sldNum" sz="quarter" idx="12"/>
          </p:nvPr>
        </p:nvSpPr>
        <p:spPr/>
        <p:txBody>
          <a:bodyPr/>
          <a:lstStyle/>
          <a:p>
            <a:fld id="{E1FF6C1D-8257-4286-ADD1-3212AA17058F}" type="slidenum">
              <a:rPr lang="en-US" smtClean="0">
                <a:solidFill>
                  <a:schemeClr val="tx1"/>
                </a:solidFill>
              </a:rPr>
              <a:t>3</a:t>
            </a:fld>
            <a:endParaRPr lang="en-US" dirty="0">
              <a:solidFill>
                <a:schemeClr val="tx1"/>
              </a:solidFill>
            </a:endParaRPr>
          </a:p>
        </p:txBody>
      </p:sp>
    </p:spTree>
    <p:extLst>
      <p:ext uri="{BB962C8B-B14F-4D97-AF65-F5344CB8AC3E}">
        <p14:creationId xmlns:p14="http://schemas.microsoft.com/office/powerpoint/2010/main" val="12787557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Rectangle 24">
            <a:extLst>
              <a:ext uri="{FF2B5EF4-FFF2-40B4-BE49-F238E27FC236}">
                <a16:creationId xmlns:a16="http://schemas.microsoft.com/office/drawing/2014/main" id="{600B5AE2-C5CC-499C-8F2D-249888BE22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6">
            <a:extLst>
              <a:ext uri="{FF2B5EF4-FFF2-40B4-BE49-F238E27FC236}">
                <a16:creationId xmlns:a16="http://schemas.microsoft.com/office/drawing/2014/main" id="{BA7A3698-B350-40E5-8475-9BCC41A089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4" name="Straight Connector 28">
            <a:extLst>
              <a:ext uri="{FF2B5EF4-FFF2-40B4-BE49-F238E27FC236}">
                <a16:creationId xmlns:a16="http://schemas.microsoft.com/office/drawing/2014/main" id="{0AC655C7-EC94-4BE6-84C8-2F9EFBBB278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E9F7CBA9-9D9B-479F-AAB5-BF785971CD8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20" name="Title 2">
            <a:extLst>
              <a:ext uri="{FF2B5EF4-FFF2-40B4-BE49-F238E27FC236}">
                <a16:creationId xmlns:a16="http://schemas.microsoft.com/office/drawing/2014/main" id="{D43F400C-0C80-AF55-1D94-884C1F1ADE08}"/>
              </a:ext>
            </a:extLst>
          </p:cNvPr>
          <p:cNvSpPr>
            <a:spLocks noGrp="1"/>
          </p:cNvSpPr>
          <p:nvPr>
            <p:ph type="title" idx="4294967295"/>
          </p:nvPr>
        </p:nvSpPr>
        <p:spPr>
          <a:xfrm>
            <a:off x="1284513" y="5671325"/>
            <a:ext cx="10058400" cy="911576"/>
          </a:xfrm>
        </p:spPr>
        <p:txBody>
          <a:bodyPr vert="horz" lIns="91440" tIns="45720" rIns="91440" bIns="45720" rtlCol="0" anchor="ctr"/>
          <a:lstStyle/>
          <a:p>
            <a:pPr algn="ctr"/>
            <a:r>
              <a:rPr lang="ur-PK" sz="2800" b="1" dirty="0">
                <a:solidFill>
                  <a:schemeClr val="tx1"/>
                </a:solidFill>
                <a:latin typeface="Jameel Noori Nastaleeq" panose="02000503000000000004" pitchFamily="2" charset="-78"/>
                <a:ea typeface="+mn-ea"/>
                <a:cs typeface="Jameel Noori Nastaleeq" panose="02000503000000000004" pitchFamily="2" charset="-78"/>
              </a:rPr>
              <a:t>نجی شعبے کی ترقی میں حائل رکاوٹیں</a:t>
            </a:r>
            <a:endParaRPr lang="en-US" sz="2800" b="1" dirty="0">
              <a:solidFill>
                <a:schemeClr val="tx1"/>
              </a:solidFill>
              <a:latin typeface="Jameel Noori Nastaleeq" panose="02000503000000000004" pitchFamily="2" charset="-78"/>
              <a:ea typeface="+mn-ea"/>
              <a:cs typeface="Jameel Noori Nastaleeq" panose="02000503000000000004" pitchFamily="2" charset="-78"/>
            </a:endParaRPr>
          </a:p>
        </p:txBody>
      </p:sp>
      <p:sp>
        <p:nvSpPr>
          <p:cNvPr id="33" name="Rectangle 32">
            <a:extLst>
              <a:ext uri="{FF2B5EF4-FFF2-40B4-BE49-F238E27FC236}">
                <a16:creationId xmlns:a16="http://schemas.microsoft.com/office/drawing/2014/main" id="{154480E5-678B-478F-9170-46502C5FB3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5" name="Rectangle 34">
            <a:extLst>
              <a:ext uri="{FF2B5EF4-FFF2-40B4-BE49-F238E27FC236}">
                <a16:creationId xmlns:a16="http://schemas.microsoft.com/office/drawing/2014/main" id="{B598D875-841B-47A7-B4C8-237DBCE2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Slide Number Placeholder 1">
            <a:extLst>
              <a:ext uri="{FF2B5EF4-FFF2-40B4-BE49-F238E27FC236}">
                <a16:creationId xmlns:a16="http://schemas.microsoft.com/office/drawing/2014/main" id="{8E859004-493D-D6F7-54AD-614C33CFCABF}"/>
              </a:ext>
            </a:extLst>
          </p:cNvPr>
          <p:cNvSpPr>
            <a:spLocks noGrp="1"/>
          </p:cNvSpPr>
          <p:nvPr>
            <p:ph type="sldNum" sz="quarter" idx="12"/>
          </p:nvPr>
        </p:nvSpPr>
        <p:spPr>
          <a:xfrm>
            <a:off x="9900458" y="6459785"/>
            <a:ext cx="1312025" cy="365125"/>
          </a:xfrm>
        </p:spPr>
        <p:txBody>
          <a:bodyPr vert="horz" lIns="91440" tIns="45720" rIns="91440" bIns="45720" rtlCol="0" anchor="ctr">
            <a:normAutofit/>
          </a:bodyPr>
          <a:lstStyle/>
          <a:p>
            <a:pPr defTabSz="914400">
              <a:spcAft>
                <a:spcPts val="600"/>
              </a:spcAft>
            </a:pPr>
            <a:fld id="{E1FF6C1D-8257-4286-ADD1-3212AA17058F}" type="slidenum">
              <a:rPr lang="en-US" smtClean="0"/>
              <a:pPr defTabSz="914400">
                <a:spcAft>
                  <a:spcPts val="600"/>
                </a:spcAft>
              </a:pPr>
              <a:t>4</a:t>
            </a:fld>
            <a:endParaRPr lang="en-US" dirty="0"/>
          </a:p>
        </p:txBody>
      </p:sp>
      <p:sp>
        <p:nvSpPr>
          <p:cNvPr id="3" name="Rectangle 2">
            <a:extLst>
              <a:ext uri="{FF2B5EF4-FFF2-40B4-BE49-F238E27FC236}">
                <a16:creationId xmlns:a16="http://schemas.microsoft.com/office/drawing/2014/main" id="{0B3626FE-0E7D-D98F-5AA1-0357C6BBA962}"/>
              </a:ext>
            </a:extLst>
          </p:cNvPr>
          <p:cNvSpPr/>
          <p:nvPr/>
        </p:nvSpPr>
        <p:spPr>
          <a:xfrm>
            <a:off x="816428" y="1694301"/>
            <a:ext cx="10624457" cy="13449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4">
            <a:extLst>
              <a:ext uri="{FF2B5EF4-FFF2-40B4-BE49-F238E27FC236}">
                <a16:creationId xmlns:a16="http://schemas.microsoft.com/office/drawing/2014/main" id="{BF3B5724-97CA-508A-5DD2-6C06429D2AAB}"/>
              </a:ext>
            </a:extLst>
          </p:cNvPr>
          <p:cNvGraphicFramePr>
            <a:graphicFrameLocks noGrp="1"/>
          </p:cNvGraphicFramePr>
          <p:nvPr>
            <p:ph idx="4294967295"/>
            <p:extLst>
              <p:ext uri="{D42A27DB-BD31-4B8C-83A1-F6EECF244321}">
                <p14:modId xmlns:p14="http://schemas.microsoft.com/office/powerpoint/2010/main" val="2138560849"/>
              </p:ext>
            </p:extLst>
          </p:nvPr>
        </p:nvGraphicFramePr>
        <p:xfrm>
          <a:off x="533400" y="410886"/>
          <a:ext cx="11125199" cy="52014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59622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B9AB5EDE-9269-8180-F739-E0E2DC0375E9}"/>
              </a:ext>
            </a:extLst>
          </p:cNvPr>
          <p:cNvSpPr>
            <a:spLocks noGrp="1"/>
          </p:cNvSpPr>
          <p:nvPr>
            <p:ph type="sldNum" sz="quarter" idx="12"/>
          </p:nvPr>
        </p:nvSpPr>
        <p:spPr/>
        <p:txBody>
          <a:bodyPr/>
          <a:lstStyle/>
          <a:p>
            <a:fld id="{E1FF6C1D-8257-4286-ADD1-3212AA17058F}" type="slidenum">
              <a:rPr lang="en-US" smtClean="0"/>
              <a:t>5</a:t>
            </a:fld>
            <a:endParaRPr lang="en-US"/>
          </a:p>
        </p:txBody>
      </p:sp>
      <p:graphicFrame>
        <p:nvGraphicFramePr>
          <p:cNvPr id="19" name="Chart 18">
            <a:extLst>
              <a:ext uri="{FF2B5EF4-FFF2-40B4-BE49-F238E27FC236}">
                <a16:creationId xmlns:a16="http://schemas.microsoft.com/office/drawing/2014/main" id="{6D7D066B-5EF4-8C94-AA4D-6BC3DB871C94}"/>
              </a:ext>
            </a:extLst>
          </p:cNvPr>
          <p:cNvGraphicFramePr>
            <a:graphicFrameLocks/>
          </p:cNvGraphicFramePr>
          <p:nvPr>
            <p:extLst>
              <p:ext uri="{D42A27DB-BD31-4B8C-83A1-F6EECF244321}">
                <p14:modId xmlns:p14="http://schemas.microsoft.com/office/powerpoint/2010/main" val="3283566167"/>
              </p:ext>
            </p:extLst>
          </p:nvPr>
        </p:nvGraphicFramePr>
        <p:xfrm>
          <a:off x="510310" y="1528348"/>
          <a:ext cx="3927346" cy="532965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0" name="Chart 19">
            <a:extLst>
              <a:ext uri="{FF2B5EF4-FFF2-40B4-BE49-F238E27FC236}">
                <a16:creationId xmlns:a16="http://schemas.microsoft.com/office/drawing/2014/main" id="{E0EA38A1-5795-82E6-831D-DCB6E922CFDF}"/>
              </a:ext>
            </a:extLst>
          </p:cNvPr>
          <p:cNvGraphicFramePr>
            <a:graphicFrameLocks/>
          </p:cNvGraphicFramePr>
          <p:nvPr>
            <p:extLst>
              <p:ext uri="{D42A27DB-BD31-4B8C-83A1-F6EECF244321}">
                <p14:modId xmlns:p14="http://schemas.microsoft.com/office/powerpoint/2010/main" val="2030803358"/>
              </p:ext>
            </p:extLst>
          </p:nvPr>
        </p:nvGraphicFramePr>
        <p:xfrm>
          <a:off x="4628642" y="1528348"/>
          <a:ext cx="3380912" cy="5329652"/>
        </p:xfrm>
        <a:graphic>
          <a:graphicData uri="http://schemas.openxmlformats.org/drawingml/2006/chart">
            <c:chart xmlns:c="http://schemas.openxmlformats.org/drawingml/2006/chart" xmlns:r="http://schemas.openxmlformats.org/officeDocument/2006/relationships" r:id="rId4"/>
          </a:graphicData>
        </a:graphic>
      </p:graphicFrame>
      <p:sp>
        <p:nvSpPr>
          <p:cNvPr id="22" name="Text Placeholder 1">
            <a:extLst>
              <a:ext uri="{FF2B5EF4-FFF2-40B4-BE49-F238E27FC236}">
                <a16:creationId xmlns:a16="http://schemas.microsoft.com/office/drawing/2014/main" id="{88482788-F8E4-3EC1-B48B-9F4A96B6D2E8}"/>
              </a:ext>
            </a:extLst>
          </p:cNvPr>
          <p:cNvSpPr txBox="1">
            <a:spLocks/>
          </p:cNvSpPr>
          <p:nvPr/>
        </p:nvSpPr>
        <p:spPr>
          <a:xfrm>
            <a:off x="539371" y="236682"/>
            <a:ext cx="11113257" cy="678657"/>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rtl="1"/>
            <a:r>
              <a:rPr lang="ur-PK" sz="2333" b="1" dirty="0">
                <a:solidFill>
                  <a:schemeClr val="tx1"/>
                </a:solidFill>
                <a:latin typeface="Jameel Noori Nastaleeq" panose="02000503000000000004" pitchFamily="2" charset="-78"/>
                <a:cs typeface="Jameel Noori Nastaleeq" panose="02000503000000000004" pitchFamily="2" charset="-78"/>
              </a:rPr>
              <a:t>انسانی ترقی کے ثمرات کے اعتبار سے خطے کی بدترین مثال</a:t>
            </a:r>
            <a:endParaRPr lang="en-US" sz="2333" b="1" dirty="0">
              <a:solidFill>
                <a:schemeClr val="tx1"/>
              </a:solidFill>
              <a:latin typeface="Jameel Noori Nastaleeq" panose="02000503000000000004" pitchFamily="2" charset="-78"/>
              <a:cs typeface="Jameel Noori Nastaleeq" panose="02000503000000000004" pitchFamily="2" charset="-78"/>
            </a:endParaRPr>
          </a:p>
        </p:txBody>
      </p:sp>
      <p:sp>
        <p:nvSpPr>
          <p:cNvPr id="24" name="TextBox 23">
            <a:extLst>
              <a:ext uri="{FF2B5EF4-FFF2-40B4-BE49-F238E27FC236}">
                <a16:creationId xmlns:a16="http://schemas.microsoft.com/office/drawing/2014/main" id="{30178808-87D9-096F-272E-06DCB9FB2A42}"/>
              </a:ext>
            </a:extLst>
          </p:cNvPr>
          <p:cNvSpPr txBox="1"/>
          <p:nvPr/>
        </p:nvSpPr>
        <p:spPr>
          <a:xfrm>
            <a:off x="4505331" y="926891"/>
            <a:ext cx="3627535" cy="707886"/>
          </a:xfrm>
          <a:prstGeom prst="rect">
            <a:avLst/>
          </a:prstGeom>
          <a:noFill/>
        </p:spPr>
        <p:txBody>
          <a:bodyPr wrap="square" rtlCol="0">
            <a:spAutoFit/>
          </a:bodyPr>
          <a:lstStyle/>
          <a:p>
            <a:pPr algn="ctr" rtl="1"/>
            <a:r>
              <a:rPr lang="ur-PK" sz="2000" b="1" dirty="0">
                <a:latin typeface="Jameel Noori Nastaleeq" panose="02000503000000000004" pitchFamily="2" charset="-78"/>
                <a:cs typeface="Jameel Noori Nastaleeq" panose="02000503000000000004" pitchFamily="2" charset="-78"/>
              </a:rPr>
              <a:t>نشوونما کی کمی کا رجحان </a:t>
            </a:r>
          </a:p>
          <a:p>
            <a:pPr algn="ctr" rtl="1"/>
            <a:r>
              <a:rPr lang="en-US" sz="2000" b="1" dirty="0">
                <a:latin typeface="Jameel Noori Nastaleeq" panose="02000503000000000004" pitchFamily="2" charset="-78"/>
                <a:cs typeface="Jameel Noori Nastaleeq" panose="02000503000000000004" pitchFamily="2" charset="-78"/>
              </a:rPr>
              <a:t>)</a:t>
            </a:r>
            <a:r>
              <a:rPr lang="ur-PK" sz="2000" b="1" dirty="0">
                <a:latin typeface="Jameel Noori Nastaleeq" panose="02000503000000000004" pitchFamily="2" charset="-78"/>
                <a:cs typeface="Jameel Noori Nastaleeq" panose="02000503000000000004" pitchFamily="2" charset="-78"/>
              </a:rPr>
              <a:t>5 سال سے کم عمر بچوں کا فیصد تناسب</a:t>
            </a:r>
            <a:r>
              <a:rPr lang="en-US" sz="2000" b="1" dirty="0">
                <a:latin typeface="Jameel Noori Nastaleeq" panose="02000503000000000004" pitchFamily="2" charset="-78"/>
                <a:cs typeface="Jameel Noori Nastaleeq" panose="02000503000000000004" pitchFamily="2" charset="-78"/>
              </a:rPr>
              <a:t>(</a:t>
            </a:r>
            <a:endParaRPr lang="ur-PK" sz="2000" b="1" dirty="0">
              <a:latin typeface="Jameel Noori Nastaleeq" panose="02000503000000000004" pitchFamily="2" charset="-78"/>
              <a:cs typeface="Jameel Noori Nastaleeq" panose="02000503000000000004" pitchFamily="2" charset="-78"/>
            </a:endParaRPr>
          </a:p>
        </p:txBody>
      </p:sp>
      <p:sp>
        <p:nvSpPr>
          <p:cNvPr id="25" name="TextBox 24">
            <a:extLst>
              <a:ext uri="{FF2B5EF4-FFF2-40B4-BE49-F238E27FC236}">
                <a16:creationId xmlns:a16="http://schemas.microsoft.com/office/drawing/2014/main" id="{4E66ED12-635B-F3D8-BF50-C80A5A0A2B35}"/>
              </a:ext>
            </a:extLst>
          </p:cNvPr>
          <p:cNvSpPr txBox="1"/>
          <p:nvPr/>
        </p:nvSpPr>
        <p:spPr>
          <a:xfrm>
            <a:off x="660215" y="915338"/>
            <a:ext cx="3627535" cy="707886"/>
          </a:xfrm>
          <a:prstGeom prst="rect">
            <a:avLst/>
          </a:prstGeom>
          <a:noFill/>
        </p:spPr>
        <p:txBody>
          <a:bodyPr wrap="square" rtlCol="0">
            <a:spAutoFit/>
          </a:bodyPr>
          <a:lstStyle/>
          <a:p>
            <a:pPr algn="ctr" rtl="1"/>
            <a:r>
              <a:rPr lang="ur-PK" sz="2000" b="1" dirty="0">
                <a:latin typeface="Jameel Noori Nastaleeq" panose="02000503000000000004" pitchFamily="2" charset="-78"/>
                <a:cs typeface="Jameel Noori Nastaleeq" panose="02000503000000000004" pitchFamily="2" charset="-78"/>
              </a:rPr>
              <a:t>بالغ افراد میں شرح خواندگی </a:t>
            </a:r>
          </a:p>
          <a:p>
            <a:pPr algn="ctr" rtl="1"/>
            <a:r>
              <a:rPr lang="en-US" sz="2000" b="1" dirty="0">
                <a:latin typeface="Jameel Noori Nastaleeq" panose="02000503000000000004" pitchFamily="2" charset="-78"/>
                <a:cs typeface="Jameel Noori Nastaleeq" panose="02000503000000000004" pitchFamily="2" charset="-78"/>
              </a:rPr>
              <a:t>)</a:t>
            </a:r>
            <a:r>
              <a:rPr lang="ur-PK" sz="2000" b="1" dirty="0">
                <a:latin typeface="Jameel Noori Nastaleeq" panose="02000503000000000004" pitchFamily="2" charset="-78"/>
                <a:cs typeface="Jameel Noori Nastaleeq" panose="02000503000000000004" pitchFamily="2" charset="-78"/>
              </a:rPr>
              <a:t>15 سال اور زائد عمر کے افراد کا فیصد تناسب</a:t>
            </a:r>
            <a:r>
              <a:rPr lang="en-US" sz="2000" b="1" dirty="0">
                <a:latin typeface="Jameel Noori Nastaleeq" panose="02000503000000000004" pitchFamily="2" charset="-78"/>
                <a:cs typeface="Jameel Noori Nastaleeq" panose="02000503000000000004" pitchFamily="2" charset="-78"/>
              </a:rPr>
              <a:t>(</a:t>
            </a:r>
            <a:endParaRPr lang="ur-PK" sz="2000" b="1" dirty="0">
              <a:latin typeface="Jameel Noori Nastaleeq" panose="02000503000000000004" pitchFamily="2" charset="-78"/>
              <a:cs typeface="Jameel Noori Nastaleeq" panose="02000503000000000004" pitchFamily="2" charset="-78"/>
            </a:endParaRPr>
          </a:p>
        </p:txBody>
      </p:sp>
      <p:graphicFrame>
        <p:nvGraphicFramePr>
          <p:cNvPr id="2" name="Chart 1">
            <a:extLst>
              <a:ext uri="{FF2B5EF4-FFF2-40B4-BE49-F238E27FC236}">
                <a16:creationId xmlns:a16="http://schemas.microsoft.com/office/drawing/2014/main" id="{A7788102-0EB4-E4D3-9129-0C4C7A7757CB}"/>
              </a:ext>
            </a:extLst>
          </p:cNvPr>
          <p:cNvGraphicFramePr>
            <a:graphicFrameLocks/>
          </p:cNvGraphicFramePr>
          <p:nvPr>
            <p:extLst>
              <p:ext uri="{D42A27DB-BD31-4B8C-83A1-F6EECF244321}">
                <p14:modId xmlns:p14="http://schemas.microsoft.com/office/powerpoint/2010/main" val="2200879477"/>
              </p:ext>
            </p:extLst>
          </p:nvPr>
        </p:nvGraphicFramePr>
        <p:xfrm>
          <a:off x="8277001" y="1528348"/>
          <a:ext cx="3380912" cy="5329652"/>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a:extLst>
              <a:ext uri="{FF2B5EF4-FFF2-40B4-BE49-F238E27FC236}">
                <a16:creationId xmlns:a16="http://schemas.microsoft.com/office/drawing/2014/main" id="{ADBE5DCE-2E00-37C0-D022-C9517C4AA2EB}"/>
              </a:ext>
            </a:extLst>
          </p:cNvPr>
          <p:cNvSpPr txBox="1"/>
          <p:nvPr/>
        </p:nvSpPr>
        <p:spPr>
          <a:xfrm>
            <a:off x="8175704" y="926891"/>
            <a:ext cx="3627535" cy="707886"/>
          </a:xfrm>
          <a:prstGeom prst="rect">
            <a:avLst/>
          </a:prstGeom>
          <a:noFill/>
        </p:spPr>
        <p:txBody>
          <a:bodyPr wrap="square" rtlCol="0">
            <a:spAutoFit/>
          </a:bodyPr>
          <a:lstStyle/>
          <a:p>
            <a:pPr algn="ctr" rtl="1"/>
            <a:r>
              <a:rPr lang="ur-PK" sz="2000" b="1" dirty="0">
                <a:latin typeface="Jameel Noori Nastaleeq" panose="02000503000000000004" pitchFamily="2" charset="-78"/>
                <a:cs typeface="Jameel Noori Nastaleeq" panose="02000503000000000004" pitchFamily="2" charset="-78"/>
              </a:rPr>
              <a:t>شیرخوار بچوں کی شرح اموات </a:t>
            </a:r>
          </a:p>
          <a:p>
            <a:pPr algn="ctr" rtl="1"/>
            <a:r>
              <a:rPr lang="en-US" sz="2000" b="1" dirty="0">
                <a:latin typeface="Jameel Noori Nastaleeq" panose="02000503000000000004" pitchFamily="2" charset="-78"/>
                <a:cs typeface="Jameel Noori Nastaleeq" panose="02000503000000000004" pitchFamily="2" charset="-78"/>
              </a:rPr>
              <a:t>)</a:t>
            </a:r>
            <a:r>
              <a:rPr lang="ur-PK" sz="2000" b="1" dirty="0">
                <a:latin typeface="Jameel Noori Nastaleeq" panose="02000503000000000004" pitchFamily="2" charset="-78"/>
                <a:cs typeface="Jameel Noori Nastaleeq" panose="02000503000000000004" pitchFamily="2" charset="-78"/>
              </a:rPr>
              <a:t>اوسطاً 1000 بچوں کی پیدائش پر اموات کا تناسب</a:t>
            </a:r>
            <a:r>
              <a:rPr lang="en-US" sz="2000" b="1" dirty="0">
                <a:latin typeface="Jameel Noori Nastaleeq" panose="02000503000000000004" pitchFamily="2" charset="-78"/>
                <a:cs typeface="Jameel Noori Nastaleeq" panose="02000503000000000004" pitchFamily="2" charset="-78"/>
              </a:rPr>
              <a:t>(</a:t>
            </a:r>
          </a:p>
        </p:txBody>
      </p:sp>
    </p:spTree>
    <p:extLst>
      <p:ext uri="{BB962C8B-B14F-4D97-AF65-F5344CB8AC3E}">
        <p14:creationId xmlns:p14="http://schemas.microsoft.com/office/powerpoint/2010/main" val="3676830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8"/>
          <p:cNvSpPr txBox="1"/>
          <p:nvPr/>
        </p:nvSpPr>
        <p:spPr>
          <a:xfrm>
            <a:off x="279400" y="150465"/>
            <a:ext cx="11510591" cy="467436"/>
          </a:xfrm>
          <a:prstGeom prst="rect">
            <a:avLst/>
          </a:prstGeom>
          <a:noFill/>
        </p:spPr>
        <p:txBody>
          <a:bodyPr wrap="square" lIns="0" tIns="0" rIns="0" bIns="0" rtlCol="0" anchor="t">
            <a:spAutoFit/>
          </a:bodyPr>
          <a:lstStyle/>
          <a:p>
            <a:pPr algn="r" rtl="1">
              <a:lnSpc>
                <a:spcPts val="3925"/>
              </a:lnSpc>
            </a:pPr>
            <a:r>
              <a:rPr lang="ur-PK" sz="2400" b="1" dirty="0">
                <a:latin typeface="Jameel Noori Nastaleeq" panose="02000503000000000004" pitchFamily="2" charset="-78"/>
                <a:cs typeface="Jameel Noori Nastaleeq" panose="02000503000000000004" pitchFamily="2" charset="-78"/>
              </a:rPr>
              <a:t>پاکستان میں نشوونما کی کمی صورتحال – دیگر ممالک کے ساتھ موازنہ</a:t>
            </a:r>
            <a:endParaRPr lang="en-US" sz="2400" b="1" dirty="0">
              <a:latin typeface="Jameel Noori Nastaleeq" panose="02000503000000000004" pitchFamily="2" charset="-78"/>
              <a:cs typeface="Jameel Noori Nastaleeq" panose="02000503000000000004" pitchFamily="2" charset="-78"/>
            </a:endParaRPr>
          </a:p>
        </p:txBody>
      </p:sp>
      <p:pic>
        <p:nvPicPr>
          <p:cNvPr id="15" name="Picture 14" descr="A graph of different colored lines&#10;&#10;Description automatically generated">
            <a:extLst>
              <a:ext uri="{FF2B5EF4-FFF2-40B4-BE49-F238E27FC236}">
                <a16:creationId xmlns:a16="http://schemas.microsoft.com/office/drawing/2014/main" id="{2FE3FCAE-7387-1ADF-03E2-EC25F5FC8A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090" y="1607052"/>
            <a:ext cx="6840186" cy="4698597"/>
          </a:xfrm>
          <a:prstGeom prst="rect">
            <a:avLst/>
          </a:prstGeom>
        </p:spPr>
      </p:pic>
      <p:sp>
        <p:nvSpPr>
          <p:cNvPr id="17" name="TextBox 16">
            <a:extLst>
              <a:ext uri="{FF2B5EF4-FFF2-40B4-BE49-F238E27FC236}">
                <a16:creationId xmlns:a16="http://schemas.microsoft.com/office/drawing/2014/main" id="{58DD3E6E-F220-986A-8233-6F1B0E9B0704}"/>
              </a:ext>
            </a:extLst>
          </p:cNvPr>
          <p:cNvSpPr txBox="1"/>
          <p:nvPr/>
        </p:nvSpPr>
        <p:spPr>
          <a:xfrm>
            <a:off x="1066800" y="2717800"/>
            <a:ext cx="3302000" cy="830997"/>
          </a:xfrm>
          <a:prstGeom prst="rect">
            <a:avLst/>
          </a:prstGeom>
          <a:noFill/>
        </p:spPr>
        <p:txBody>
          <a:bodyPr wrap="square" rtlCol="0">
            <a:spAutoFit/>
          </a:bodyPr>
          <a:lstStyle/>
          <a:p>
            <a:endParaRPr lang="en-US" sz="1200" dirty="0"/>
          </a:p>
          <a:p>
            <a:endParaRPr lang="en-US" sz="1200" dirty="0"/>
          </a:p>
          <a:p>
            <a:endParaRPr lang="en-US" sz="1200" dirty="0"/>
          </a:p>
          <a:p>
            <a:endParaRPr lang="en-US" sz="1200" dirty="0"/>
          </a:p>
        </p:txBody>
      </p:sp>
      <p:sp>
        <p:nvSpPr>
          <p:cNvPr id="6" name="TextBox 5">
            <a:extLst>
              <a:ext uri="{FF2B5EF4-FFF2-40B4-BE49-F238E27FC236}">
                <a16:creationId xmlns:a16="http://schemas.microsoft.com/office/drawing/2014/main" id="{CD5544AA-FC84-9F32-64D3-9AC733EAEBCC}"/>
              </a:ext>
            </a:extLst>
          </p:cNvPr>
          <p:cNvSpPr txBox="1"/>
          <p:nvPr/>
        </p:nvSpPr>
        <p:spPr>
          <a:xfrm>
            <a:off x="261729" y="1143355"/>
            <a:ext cx="11665921" cy="400110"/>
          </a:xfrm>
          <a:prstGeom prst="rect">
            <a:avLst/>
          </a:prstGeom>
          <a:noFill/>
        </p:spPr>
        <p:txBody>
          <a:bodyPr wrap="square" rtlCol="0">
            <a:spAutoFit/>
          </a:bodyPr>
          <a:lstStyle/>
          <a:p>
            <a:pPr algn="r" rtl="1"/>
            <a:r>
              <a:rPr lang="ur-PK" sz="2000" dirty="0">
                <a:solidFill>
                  <a:srgbClr val="003399"/>
                </a:solidFill>
                <a:latin typeface="Jameel Noori Nastaleeq" panose="02000503000000000004" pitchFamily="2" charset="-78"/>
                <a:cs typeface="Jameel Noori Nastaleeq" panose="02000503000000000004" pitchFamily="2" charset="-78"/>
              </a:rPr>
              <a:t>1991 میں پاکستان، چین اور پیرو کی صورتحال ایک جیسی تھی جہاں سے اس سفر کی شروعات ہوئی۔ آج چین میں نشوونما کی کمی کی شرح </a:t>
            </a:r>
            <a:r>
              <a:rPr lang="en-US" sz="2000" dirty="0">
                <a:solidFill>
                  <a:srgbClr val="003399"/>
                </a:solidFill>
                <a:latin typeface="Jameel Noori Nastaleeq" panose="02000503000000000004" pitchFamily="2" charset="-78"/>
                <a:cs typeface="Jameel Noori Nastaleeq" panose="02000503000000000004" pitchFamily="2" charset="-78"/>
              </a:rPr>
              <a:t>4.8</a:t>
            </a:r>
            <a:r>
              <a:rPr lang="ur-PK" sz="2000" dirty="0">
                <a:solidFill>
                  <a:srgbClr val="003399"/>
                </a:solidFill>
                <a:latin typeface="Jameel Noori Nastaleeq" panose="02000503000000000004" pitchFamily="2" charset="-78"/>
                <a:cs typeface="Jameel Noori Nastaleeq" panose="02000503000000000004" pitchFamily="2" charset="-78"/>
              </a:rPr>
              <a:t> اور پیرو میں</a:t>
            </a:r>
            <a:r>
              <a:rPr lang="en-US" sz="2000" dirty="0">
                <a:solidFill>
                  <a:srgbClr val="003399"/>
                </a:solidFill>
                <a:latin typeface="Jameel Noori Nastaleeq" panose="02000503000000000004" pitchFamily="2" charset="-78"/>
                <a:cs typeface="Jameel Noori Nastaleeq" panose="02000503000000000004" pitchFamily="2" charset="-78"/>
              </a:rPr>
              <a:t>12.2</a:t>
            </a:r>
            <a:r>
              <a:rPr lang="ur-PK" sz="2000" dirty="0">
                <a:solidFill>
                  <a:srgbClr val="003399"/>
                </a:solidFill>
                <a:latin typeface="Jameel Noori Nastaleeq" panose="02000503000000000004" pitchFamily="2" charset="-78"/>
                <a:cs typeface="Jameel Noori Nastaleeq" panose="02000503000000000004" pitchFamily="2" charset="-78"/>
              </a:rPr>
              <a:t> ہے</a:t>
            </a:r>
            <a:endParaRPr lang="en-US" sz="2000" dirty="0">
              <a:solidFill>
                <a:srgbClr val="003399"/>
              </a:solidFill>
              <a:latin typeface="Jameel Noori Nastaleeq" panose="02000503000000000004" pitchFamily="2" charset="-78"/>
              <a:cs typeface="Jameel Noori Nastaleeq" panose="02000503000000000004" pitchFamily="2" charset="-78"/>
            </a:endParaRPr>
          </a:p>
        </p:txBody>
      </p:sp>
      <p:grpSp>
        <p:nvGrpSpPr>
          <p:cNvPr id="7" name="Group 3">
            <a:extLst>
              <a:ext uri="{FF2B5EF4-FFF2-40B4-BE49-F238E27FC236}">
                <a16:creationId xmlns:a16="http://schemas.microsoft.com/office/drawing/2014/main" id="{E3CA792D-3A1C-24B3-A7F0-E0F2EA9BA77B}"/>
              </a:ext>
            </a:extLst>
          </p:cNvPr>
          <p:cNvGrpSpPr/>
          <p:nvPr/>
        </p:nvGrpSpPr>
        <p:grpSpPr>
          <a:xfrm>
            <a:off x="-591969" y="767081"/>
            <a:ext cx="13408660" cy="231123"/>
            <a:chOff x="0" y="0"/>
            <a:chExt cx="5297248" cy="91308"/>
          </a:xfrm>
        </p:grpSpPr>
        <p:sp>
          <p:nvSpPr>
            <p:cNvPr id="9" name="Freeform 4">
              <a:extLst>
                <a:ext uri="{FF2B5EF4-FFF2-40B4-BE49-F238E27FC236}">
                  <a16:creationId xmlns:a16="http://schemas.microsoft.com/office/drawing/2014/main" id="{93D37F37-4BC7-A0E2-55E3-59AE8C19C568}"/>
                </a:ext>
              </a:extLst>
            </p:cNvPr>
            <p:cNvSpPr/>
            <p:nvPr/>
          </p:nvSpPr>
          <p:spPr>
            <a:xfrm>
              <a:off x="0" y="0"/>
              <a:ext cx="5297248" cy="91308"/>
            </a:xfrm>
            <a:custGeom>
              <a:avLst/>
              <a:gdLst/>
              <a:ahLst/>
              <a:cxnLst/>
              <a:rect l="l" t="t" r="r" b="b"/>
              <a:pathLst>
                <a:path w="5297248" h="91308">
                  <a:moveTo>
                    <a:pt x="19631" y="0"/>
                  </a:moveTo>
                  <a:lnTo>
                    <a:pt x="5277617" y="0"/>
                  </a:lnTo>
                  <a:cubicBezTo>
                    <a:pt x="5288459" y="0"/>
                    <a:pt x="5297248" y="8789"/>
                    <a:pt x="5297248" y="19631"/>
                  </a:cubicBezTo>
                  <a:lnTo>
                    <a:pt x="5297248" y="71677"/>
                  </a:lnTo>
                  <a:cubicBezTo>
                    <a:pt x="5297248" y="76883"/>
                    <a:pt x="5295180" y="81877"/>
                    <a:pt x="5291499" y="85558"/>
                  </a:cubicBezTo>
                  <a:cubicBezTo>
                    <a:pt x="5287817" y="89240"/>
                    <a:pt x="5282824" y="91308"/>
                    <a:pt x="5277617" y="91308"/>
                  </a:cubicBezTo>
                  <a:lnTo>
                    <a:pt x="19631" y="91308"/>
                  </a:lnTo>
                  <a:cubicBezTo>
                    <a:pt x="8789" y="91308"/>
                    <a:pt x="0" y="82519"/>
                    <a:pt x="0" y="71677"/>
                  </a:cubicBezTo>
                  <a:lnTo>
                    <a:pt x="0" y="19631"/>
                  </a:lnTo>
                  <a:cubicBezTo>
                    <a:pt x="0" y="14425"/>
                    <a:pt x="2068" y="9431"/>
                    <a:pt x="5750" y="5750"/>
                  </a:cubicBezTo>
                  <a:cubicBezTo>
                    <a:pt x="9431" y="2068"/>
                    <a:pt x="14425" y="0"/>
                    <a:pt x="19631" y="0"/>
                  </a:cubicBezTo>
                  <a:close/>
                </a:path>
              </a:pathLst>
            </a:custGeom>
            <a:solidFill>
              <a:srgbClr val="004AAD"/>
            </a:solidFill>
          </p:spPr>
        </p:sp>
        <p:sp>
          <p:nvSpPr>
            <p:cNvPr id="10" name="TextBox 5">
              <a:extLst>
                <a:ext uri="{FF2B5EF4-FFF2-40B4-BE49-F238E27FC236}">
                  <a16:creationId xmlns:a16="http://schemas.microsoft.com/office/drawing/2014/main" id="{02CFA47B-1DDD-82A0-CF00-7697DCF7A511}"/>
                </a:ext>
              </a:extLst>
            </p:cNvPr>
            <p:cNvSpPr txBox="1"/>
            <p:nvPr/>
          </p:nvSpPr>
          <p:spPr>
            <a:xfrm>
              <a:off x="0" y="-47625"/>
              <a:ext cx="5297248" cy="138933"/>
            </a:xfrm>
            <a:prstGeom prst="rect">
              <a:avLst/>
            </a:prstGeom>
          </p:spPr>
          <p:txBody>
            <a:bodyPr lIns="33867" tIns="33867" rIns="33867" bIns="33867" rtlCol="0" anchor="ctr"/>
            <a:lstStyle/>
            <a:p>
              <a:pPr algn="ctr">
                <a:lnSpc>
                  <a:spcPts val="1773"/>
                </a:lnSpc>
              </a:pPr>
              <a:endParaRPr sz="1200" dirty="0"/>
            </a:p>
          </p:txBody>
        </p:sp>
      </p:grpSp>
      <p:grpSp>
        <p:nvGrpSpPr>
          <p:cNvPr id="11" name="Group 3">
            <a:extLst>
              <a:ext uri="{FF2B5EF4-FFF2-40B4-BE49-F238E27FC236}">
                <a16:creationId xmlns:a16="http://schemas.microsoft.com/office/drawing/2014/main" id="{D15D270B-A3FC-4A57-2F37-8714E4FE03CC}"/>
              </a:ext>
            </a:extLst>
          </p:cNvPr>
          <p:cNvGrpSpPr/>
          <p:nvPr/>
        </p:nvGrpSpPr>
        <p:grpSpPr>
          <a:xfrm>
            <a:off x="10113591" y="6426200"/>
            <a:ext cx="1676400" cy="87207"/>
            <a:chOff x="0" y="0"/>
            <a:chExt cx="662281" cy="34452"/>
          </a:xfrm>
        </p:grpSpPr>
        <p:sp>
          <p:nvSpPr>
            <p:cNvPr id="12" name="Freeform 4">
              <a:extLst>
                <a:ext uri="{FF2B5EF4-FFF2-40B4-BE49-F238E27FC236}">
                  <a16:creationId xmlns:a16="http://schemas.microsoft.com/office/drawing/2014/main" id="{44410E42-83A6-A7E2-D2B2-0A56DF5305E3}"/>
                </a:ext>
              </a:extLst>
            </p:cNvPr>
            <p:cNvSpPr/>
            <p:nvPr/>
          </p:nvSpPr>
          <p:spPr>
            <a:xfrm>
              <a:off x="0" y="0"/>
              <a:ext cx="662281" cy="34452"/>
            </a:xfrm>
            <a:custGeom>
              <a:avLst/>
              <a:gdLst/>
              <a:ahLst/>
              <a:cxnLst/>
              <a:rect l="l" t="t" r="r" b="b"/>
              <a:pathLst>
                <a:path w="662281" h="34452">
                  <a:moveTo>
                    <a:pt x="17226" y="0"/>
                  </a:moveTo>
                  <a:lnTo>
                    <a:pt x="645055" y="0"/>
                  </a:lnTo>
                  <a:cubicBezTo>
                    <a:pt x="654569" y="0"/>
                    <a:pt x="662281" y="7712"/>
                    <a:pt x="662281" y="17226"/>
                  </a:cubicBezTo>
                  <a:lnTo>
                    <a:pt x="662281" y="17226"/>
                  </a:lnTo>
                  <a:cubicBezTo>
                    <a:pt x="662281" y="26740"/>
                    <a:pt x="654569" y="34452"/>
                    <a:pt x="645055" y="34452"/>
                  </a:cubicBezTo>
                  <a:lnTo>
                    <a:pt x="17226" y="34452"/>
                  </a:lnTo>
                  <a:cubicBezTo>
                    <a:pt x="7712" y="34452"/>
                    <a:pt x="0" y="26740"/>
                    <a:pt x="0" y="17226"/>
                  </a:cubicBezTo>
                  <a:lnTo>
                    <a:pt x="0" y="17226"/>
                  </a:lnTo>
                  <a:cubicBezTo>
                    <a:pt x="0" y="7712"/>
                    <a:pt x="7712" y="0"/>
                    <a:pt x="17226" y="0"/>
                  </a:cubicBezTo>
                  <a:close/>
                </a:path>
              </a:pathLst>
            </a:custGeom>
            <a:solidFill>
              <a:srgbClr val="FFB600"/>
            </a:solidFill>
          </p:spPr>
          <p:txBody>
            <a:bodyPr/>
            <a:lstStyle/>
            <a:p>
              <a:endParaRPr lang="en-US" sz="1200" dirty="0"/>
            </a:p>
          </p:txBody>
        </p:sp>
        <p:sp>
          <p:nvSpPr>
            <p:cNvPr id="13" name="TextBox 5">
              <a:extLst>
                <a:ext uri="{FF2B5EF4-FFF2-40B4-BE49-F238E27FC236}">
                  <a16:creationId xmlns:a16="http://schemas.microsoft.com/office/drawing/2014/main" id="{81F6520F-CF31-42AE-1816-EB69A10B1E8B}"/>
                </a:ext>
              </a:extLst>
            </p:cNvPr>
            <p:cNvSpPr txBox="1"/>
            <p:nvPr/>
          </p:nvSpPr>
          <p:spPr>
            <a:xfrm>
              <a:off x="0" y="-47625"/>
              <a:ext cx="662281" cy="82077"/>
            </a:xfrm>
            <a:prstGeom prst="rect">
              <a:avLst/>
            </a:prstGeom>
          </p:spPr>
          <p:txBody>
            <a:bodyPr lIns="33867" tIns="33867" rIns="33867" bIns="33867" rtlCol="0" anchor="ctr"/>
            <a:lstStyle/>
            <a:p>
              <a:pPr algn="ctr">
                <a:lnSpc>
                  <a:spcPts val="1773"/>
                </a:lnSpc>
              </a:pPr>
              <a:endParaRPr sz="1200" dirty="0"/>
            </a:p>
          </p:txBody>
        </p:sp>
      </p:grpSp>
      <p:sp>
        <p:nvSpPr>
          <p:cNvPr id="14" name="TextBox 13">
            <a:extLst>
              <a:ext uri="{FF2B5EF4-FFF2-40B4-BE49-F238E27FC236}">
                <a16:creationId xmlns:a16="http://schemas.microsoft.com/office/drawing/2014/main" id="{427C2B5C-DBFE-A4CE-2326-20CD3F7CB9DF}"/>
              </a:ext>
            </a:extLst>
          </p:cNvPr>
          <p:cNvSpPr txBox="1"/>
          <p:nvPr/>
        </p:nvSpPr>
        <p:spPr>
          <a:xfrm>
            <a:off x="7013914" y="6134652"/>
            <a:ext cx="4901996" cy="246221"/>
          </a:xfrm>
          <a:prstGeom prst="rect">
            <a:avLst/>
          </a:prstGeom>
          <a:noFill/>
        </p:spPr>
        <p:txBody>
          <a:bodyPr wrap="square" rtlCol="0">
            <a:spAutoFit/>
          </a:bodyPr>
          <a:lstStyle/>
          <a:p>
            <a:pPr algn="r" rtl="1"/>
            <a:r>
              <a:rPr lang="ur-PK" sz="1000" dirty="0">
                <a:latin typeface="Jameel Noori Nastaleeq" panose="02000503000000000004" pitchFamily="2" charset="-78"/>
                <a:cs typeface="Jameel Noori Nastaleeq" panose="02000503000000000004" pitchFamily="2" charset="-78"/>
              </a:rPr>
              <a:t>ذریعہ: ورلڈ بینک- عالمی ادارہ صحت، قومی غذائیت سروے </a:t>
            </a:r>
            <a:r>
              <a:rPr lang="en-US" sz="1000" dirty="0">
                <a:latin typeface="Jameel Noori Nastaleeq" panose="02000503000000000004" pitchFamily="2" charset="-78"/>
                <a:cs typeface="Jameel Noori Nastaleeq" panose="02000503000000000004" pitchFamily="2" charset="-78"/>
              </a:rPr>
              <a:t>)</a:t>
            </a:r>
            <a:r>
              <a:rPr lang="ur-PK" sz="1000" dirty="0">
                <a:latin typeface="Jameel Noori Nastaleeq" panose="02000503000000000004" pitchFamily="2" charset="-78"/>
                <a:cs typeface="Jameel Noori Nastaleeq" panose="02000503000000000004" pitchFamily="2" charset="-78"/>
              </a:rPr>
              <a:t>بلیو لائن، پاکستان</a:t>
            </a:r>
            <a:r>
              <a:rPr lang="en-US" sz="1000" dirty="0">
                <a:latin typeface="Jameel Noori Nastaleeq" panose="02000503000000000004" pitchFamily="2" charset="-78"/>
                <a:cs typeface="Jameel Noori Nastaleeq" panose="02000503000000000004" pitchFamily="2" charset="-78"/>
              </a:rPr>
              <a:t>(</a:t>
            </a:r>
          </a:p>
        </p:txBody>
      </p:sp>
      <p:graphicFrame>
        <p:nvGraphicFramePr>
          <p:cNvPr id="16" name="Table 15">
            <a:extLst>
              <a:ext uri="{FF2B5EF4-FFF2-40B4-BE49-F238E27FC236}">
                <a16:creationId xmlns:a16="http://schemas.microsoft.com/office/drawing/2014/main" id="{507C2D94-CAFA-5DBD-92D8-42C416B304AD}"/>
              </a:ext>
            </a:extLst>
          </p:cNvPr>
          <p:cNvGraphicFramePr>
            <a:graphicFrameLocks noGrp="1"/>
          </p:cNvGraphicFramePr>
          <p:nvPr>
            <p:extLst>
              <p:ext uri="{D42A27DB-BD31-4B8C-83A1-F6EECF244321}">
                <p14:modId xmlns:p14="http://schemas.microsoft.com/office/powerpoint/2010/main" val="4125403926"/>
              </p:ext>
            </p:extLst>
          </p:nvPr>
        </p:nvGraphicFramePr>
        <p:xfrm>
          <a:off x="6978354" y="1883539"/>
          <a:ext cx="4876800" cy="4179993"/>
        </p:xfrm>
        <a:graphic>
          <a:graphicData uri="http://schemas.openxmlformats.org/drawingml/2006/table">
            <a:tbl>
              <a:tblPr rtl="1">
                <a:tableStyleId>{2D5ABB26-0587-4C30-8999-92F81FD0307C}</a:tableStyleId>
              </a:tblPr>
              <a:tblGrid>
                <a:gridCol w="1037831">
                  <a:extLst>
                    <a:ext uri="{9D8B030D-6E8A-4147-A177-3AD203B41FA5}">
                      <a16:colId xmlns:a16="http://schemas.microsoft.com/office/drawing/2014/main" val="78563275"/>
                    </a:ext>
                  </a:extLst>
                </a:gridCol>
                <a:gridCol w="983209">
                  <a:extLst>
                    <a:ext uri="{9D8B030D-6E8A-4147-A177-3AD203B41FA5}">
                      <a16:colId xmlns:a16="http://schemas.microsoft.com/office/drawing/2014/main" val="961577758"/>
                    </a:ext>
                  </a:extLst>
                </a:gridCol>
                <a:gridCol w="1125187">
                  <a:extLst>
                    <a:ext uri="{9D8B030D-6E8A-4147-A177-3AD203B41FA5}">
                      <a16:colId xmlns:a16="http://schemas.microsoft.com/office/drawing/2014/main" val="1830068593"/>
                    </a:ext>
                  </a:extLst>
                </a:gridCol>
                <a:gridCol w="894718">
                  <a:extLst>
                    <a:ext uri="{9D8B030D-6E8A-4147-A177-3AD203B41FA5}">
                      <a16:colId xmlns:a16="http://schemas.microsoft.com/office/drawing/2014/main" val="3067277808"/>
                    </a:ext>
                  </a:extLst>
                </a:gridCol>
                <a:gridCol w="835855">
                  <a:extLst>
                    <a:ext uri="{9D8B030D-6E8A-4147-A177-3AD203B41FA5}">
                      <a16:colId xmlns:a16="http://schemas.microsoft.com/office/drawing/2014/main" val="3726756727"/>
                    </a:ext>
                  </a:extLst>
                </a:gridCol>
              </a:tblGrid>
              <a:tr h="950097">
                <a:tc>
                  <a:txBody>
                    <a:bodyPr/>
                    <a:lstStyle/>
                    <a:p>
                      <a:pPr algn="r" rtl="1" fontAlgn="b"/>
                      <a:r>
                        <a:rPr lang="ur-PK" sz="1600" b="1" u="none" strike="noStrike" dirty="0">
                          <a:solidFill>
                            <a:srgbClr val="003399"/>
                          </a:solidFill>
                          <a:effectLst/>
                          <a:latin typeface="Jameel Noori Nastaleeq" panose="02000503000000000004" pitchFamily="2" charset="-78"/>
                          <a:cs typeface="Jameel Noori Nastaleeq" panose="02000503000000000004" pitchFamily="2" charset="-78"/>
                        </a:rPr>
                        <a:t>ممالک</a:t>
                      </a:r>
                      <a:endParaRPr lang="en-US" sz="1600" b="1" i="0" u="none" strike="noStrike" dirty="0">
                        <a:solidFill>
                          <a:srgbClr val="003399"/>
                        </a:solidFill>
                        <a:effectLst/>
                        <a:latin typeface="Jameel Noori Nastaleeq" panose="02000503000000000004" pitchFamily="2" charset="-78"/>
                        <a:cs typeface="Jameel Noori Nastaleeq" panose="02000503000000000004" pitchFamily="2" charset="-78"/>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fontAlgn="b"/>
                      <a:r>
                        <a:rPr lang="ur-PK" sz="1600" b="1" u="none" strike="noStrike" dirty="0">
                          <a:solidFill>
                            <a:srgbClr val="003399"/>
                          </a:solidFill>
                          <a:effectLst/>
                          <a:latin typeface="Jameel Noori Nastaleeq" panose="02000503000000000004" pitchFamily="2" charset="-78"/>
                          <a:cs typeface="Jameel Noori Nastaleeq" panose="02000503000000000004" pitchFamily="2" charset="-78"/>
                        </a:rPr>
                        <a:t>سال</a:t>
                      </a:r>
                      <a:endParaRPr lang="en-US" sz="1600" b="1" i="0" u="none" strike="noStrike" dirty="0">
                        <a:solidFill>
                          <a:srgbClr val="003399"/>
                        </a:solidFill>
                        <a:effectLst/>
                        <a:latin typeface="Jameel Noori Nastaleeq" panose="02000503000000000004" pitchFamily="2" charset="-78"/>
                        <a:cs typeface="Jameel Noori Nastaleeq" panose="02000503000000000004" pitchFamily="2" charset="-78"/>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fontAlgn="b"/>
                      <a:r>
                        <a:rPr lang="ur-PK" sz="1600" b="1" u="none" strike="noStrike" dirty="0">
                          <a:solidFill>
                            <a:srgbClr val="003399"/>
                          </a:solidFill>
                          <a:effectLst/>
                          <a:latin typeface="Jameel Noori Nastaleeq" panose="02000503000000000004" pitchFamily="2" charset="-78"/>
                          <a:cs typeface="Jameel Noori Nastaleeq" panose="02000503000000000004" pitchFamily="2" charset="-78"/>
                        </a:rPr>
                        <a:t>ابتدائی سال میں نشوونما کی کمی کی شرح</a:t>
                      </a:r>
                      <a:endParaRPr lang="en-US" sz="1600" b="1" i="0" u="none" strike="noStrike" dirty="0">
                        <a:solidFill>
                          <a:srgbClr val="003399"/>
                        </a:solidFill>
                        <a:effectLst/>
                        <a:latin typeface="Jameel Noori Nastaleeq" panose="02000503000000000004" pitchFamily="2" charset="-78"/>
                        <a:cs typeface="Jameel Noori Nastaleeq" panose="02000503000000000004" pitchFamily="2" charset="-78"/>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fontAlgn="b"/>
                      <a:r>
                        <a:rPr lang="ur-PK" sz="1600" b="1" u="none" strike="noStrike" dirty="0">
                          <a:solidFill>
                            <a:srgbClr val="003399"/>
                          </a:solidFill>
                          <a:effectLst/>
                          <a:latin typeface="Jameel Noori Nastaleeq" panose="02000503000000000004" pitchFamily="2" charset="-78"/>
                          <a:cs typeface="Jameel Noori Nastaleeq" panose="02000503000000000004" pitchFamily="2" charset="-78"/>
                        </a:rPr>
                        <a:t>آخری سال میں نشوونما کی کمی کی شرح</a:t>
                      </a:r>
                      <a:endParaRPr lang="en-US" sz="1600" b="1" i="0" u="none" strike="noStrike" dirty="0">
                        <a:solidFill>
                          <a:srgbClr val="003399"/>
                        </a:solidFill>
                        <a:effectLst/>
                        <a:latin typeface="Jameel Noori Nastaleeq" panose="02000503000000000004" pitchFamily="2" charset="-78"/>
                        <a:cs typeface="Jameel Noori Nastaleeq" panose="02000503000000000004" pitchFamily="2" charset="-78"/>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fontAlgn="b"/>
                      <a:r>
                        <a:rPr lang="ur-PK" sz="1600" b="1" u="none" strike="noStrike" dirty="0">
                          <a:solidFill>
                            <a:srgbClr val="003399"/>
                          </a:solidFill>
                          <a:effectLst/>
                          <a:latin typeface="Jameel Noori Nastaleeq" panose="02000503000000000004" pitchFamily="2" charset="-78"/>
                          <a:cs typeface="Jameel Noori Nastaleeq" panose="02000503000000000004" pitchFamily="2" charset="-78"/>
                        </a:rPr>
                        <a:t>فیصد تبدیلی</a:t>
                      </a:r>
                      <a:endParaRPr lang="en-US" sz="1600" b="1" i="0" u="none" strike="noStrike" dirty="0">
                        <a:solidFill>
                          <a:srgbClr val="003399"/>
                        </a:solidFill>
                        <a:effectLst/>
                        <a:latin typeface="Jameel Noori Nastaleeq" panose="02000503000000000004" pitchFamily="2" charset="-78"/>
                        <a:cs typeface="Jameel Noori Nastaleeq" panose="02000503000000000004" pitchFamily="2" charset="-78"/>
                      </a:endParaRPr>
                    </a:p>
                  </a:txBody>
                  <a:tcPr marL="6350" marR="6350" marT="635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373508"/>
                  </a:ext>
                </a:extLst>
              </a:tr>
              <a:tr h="403737">
                <a:tc>
                  <a:txBody>
                    <a:bodyPr/>
                    <a:lstStyle/>
                    <a:p>
                      <a:pPr algn="r" rtl="1" fontAlgn="b"/>
                      <a:r>
                        <a:rPr lang="ur-PK" sz="1600" u="none" strike="noStrike" dirty="0">
                          <a:effectLst/>
                          <a:latin typeface="Jameel Noori Nastaleeq" panose="02000503000000000004" pitchFamily="2" charset="-78"/>
                          <a:cs typeface="Jameel Noori Nastaleeq" panose="02000503000000000004" pitchFamily="2" charset="-78"/>
                        </a:rPr>
                        <a:t>پاکستان</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lnT w="12700" cap="flat" cmpd="sng" algn="ctr">
                      <a:solidFill>
                        <a:schemeClr val="tx1"/>
                      </a:solidFill>
                      <a:prstDash val="solid"/>
                      <a:round/>
                      <a:headEnd type="none" w="med" len="med"/>
                      <a:tailEnd type="none" w="med" len="med"/>
                    </a:lnT>
                  </a:tcPr>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1991-2018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lnT w="12700" cap="flat" cmpd="sng" algn="ctr">
                      <a:solidFill>
                        <a:schemeClr val="tx1"/>
                      </a:solidFill>
                      <a:prstDash val="solid"/>
                      <a:round/>
                      <a:headEnd type="none" w="med" len="med"/>
                      <a:tailEnd type="none" w="med" len="med"/>
                    </a:lnT>
                  </a:tcPr>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36.3</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lnT w="12700" cap="flat" cmpd="sng" algn="ctr">
                      <a:solidFill>
                        <a:schemeClr val="tx1"/>
                      </a:solidFill>
                      <a:prstDash val="solid"/>
                      <a:round/>
                      <a:headEnd type="none" w="med" len="med"/>
                      <a:tailEnd type="none" w="med" len="med"/>
                    </a:lnT>
                  </a:tcPr>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40.2</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lnT w="12700" cap="flat" cmpd="sng" algn="ctr">
                      <a:solidFill>
                        <a:schemeClr val="tx1"/>
                      </a:solidFill>
                      <a:prstDash val="solid"/>
                      <a:round/>
                      <a:headEnd type="none" w="med" len="med"/>
                      <a:tailEnd type="none" w="med" len="med"/>
                    </a:lnT>
                  </a:tcPr>
                </a:tc>
                <a:tc>
                  <a:txBody>
                    <a:bodyPr/>
                    <a:lstStyle/>
                    <a:p>
                      <a:pPr algn="ctr" rtl="1" fontAlgn="b"/>
                      <a:r>
                        <a:rPr lang="en-US" sz="1600" b="1" u="none" strike="noStrike" dirty="0">
                          <a:solidFill>
                            <a:srgbClr val="FF0000"/>
                          </a:solidFill>
                          <a:effectLst/>
                          <a:latin typeface="Jameel Noori Nastaleeq" panose="02000503000000000004" pitchFamily="2" charset="-78"/>
                          <a:cs typeface="Jameel Noori Nastaleeq" panose="02000503000000000004" pitchFamily="2" charset="-78"/>
                        </a:rPr>
                        <a:t>+10.74</a:t>
                      </a:r>
                      <a:endParaRPr lang="en-US" sz="1600" b="1" i="0" u="none" strike="noStrike" dirty="0">
                        <a:solidFill>
                          <a:srgbClr val="FF0000"/>
                        </a:solidFill>
                        <a:effectLst/>
                        <a:latin typeface="Jameel Noori Nastaleeq" panose="02000503000000000004" pitchFamily="2" charset="-78"/>
                        <a:cs typeface="Jameel Noori Nastaleeq" panose="02000503000000000004" pitchFamily="2" charset="-78"/>
                      </a:endParaRPr>
                    </a:p>
                  </a:txBody>
                  <a:tcPr marL="6350" marR="6350" marT="6350" marB="0" anchor="b">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03801250"/>
                  </a:ext>
                </a:extLst>
              </a:tr>
              <a:tr h="403737">
                <a:tc>
                  <a:txBody>
                    <a:bodyPr/>
                    <a:lstStyle/>
                    <a:p>
                      <a:pPr algn="r" rtl="1" fontAlgn="b"/>
                      <a:r>
                        <a:rPr lang="ur-PK" sz="1600" u="none" strike="noStrike" dirty="0">
                          <a:effectLst/>
                          <a:latin typeface="Jameel Noori Nastaleeq" panose="02000503000000000004" pitchFamily="2" charset="-78"/>
                          <a:cs typeface="Jameel Noori Nastaleeq" panose="02000503000000000004" pitchFamily="2" charset="-78"/>
                        </a:rPr>
                        <a:t>بنگلہ دیش</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1991-2018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73.6</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30.9</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b="1" u="none" strike="noStrike" dirty="0">
                          <a:solidFill>
                            <a:srgbClr val="00B050"/>
                          </a:solidFill>
                          <a:effectLst/>
                          <a:latin typeface="Jameel Noori Nastaleeq" panose="02000503000000000004" pitchFamily="2" charset="-78"/>
                          <a:cs typeface="Jameel Noori Nastaleeq" panose="02000503000000000004" pitchFamily="2" charset="-78"/>
                        </a:rPr>
                        <a:t>-58.02</a:t>
                      </a:r>
                      <a:endParaRPr lang="en-US" sz="1600" b="1" i="0" u="none" strike="noStrike" dirty="0">
                        <a:solidFill>
                          <a:srgbClr val="00B050"/>
                        </a:solidFill>
                        <a:effectLst/>
                        <a:latin typeface="Jameel Noori Nastaleeq" panose="02000503000000000004" pitchFamily="2" charset="-78"/>
                        <a:cs typeface="Jameel Noori Nastaleeq" panose="02000503000000000004" pitchFamily="2" charset="-78"/>
                      </a:endParaRPr>
                    </a:p>
                  </a:txBody>
                  <a:tcPr marL="6350" marR="6350" marT="6350" marB="0" anchor="b"/>
                </a:tc>
                <a:extLst>
                  <a:ext uri="{0D108BD9-81ED-4DB2-BD59-A6C34878D82A}">
                    <a16:rowId xmlns:a16="http://schemas.microsoft.com/office/drawing/2014/main" val="2021590562"/>
                  </a:ext>
                </a:extLst>
              </a:tr>
              <a:tr h="403737">
                <a:tc>
                  <a:txBody>
                    <a:bodyPr/>
                    <a:lstStyle/>
                    <a:p>
                      <a:pPr algn="r" rtl="1" fontAlgn="b"/>
                      <a:r>
                        <a:rPr lang="ur-PK" sz="1600" u="none" strike="noStrike" dirty="0">
                          <a:effectLst/>
                          <a:latin typeface="Jameel Noori Nastaleeq" panose="02000503000000000004" pitchFamily="2" charset="-78"/>
                          <a:cs typeface="Jameel Noori Nastaleeq" panose="02000503000000000004" pitchFamily="2" charset="-78"/>
                        </a:rPr>
                        <a:t>کمبوڈیا</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1996-2014</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58.6</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32.4</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solidFill>
                            <a:srgbClr val="00B050"/>
                          </a:solidFill>
                          <a:effectLst/>
                          <a:latin typeface="Jameel Noori Nastaleeq" panose="02000503000000000004" pitchFamily="2" charset="-78"/>
                          <a:cs typeface="Jameel Noori Nastaleeq" panose="02000503000000000004" pitchFamily="2" charset="-78"/>
                        </a:rPr>
                        <a:t>-44.71</a:t>
                      </a:r>
                      <a:endParaRPr lang="en-US" sz="1600" b="0" i="0" u="none" strike="noStrike" dirty="0">
                        <a:solidFill>
                          <a:srgbClr val="00B050"/>
                        </a:solidFill>
                        <a:effectLst/>
                        <a:latin typeface="Jameel Noori Nastaleeq" panose="02000503000000000004" pitchFamily="2" charset="-78"/>
                        <a:cs typeface="Jameel Noori Nastaleeq" panose="02000503000000000004" pitchFamily="2" charset="-78"/>
                      </a:endParaRPr>
                    </a:p>
                  </a:txBody>
                  <a:tcPr marL="6350" marR="6350" marT="6350" marB="0" anchor="b"/>
                </a:tc>
                <a:extLst>
                  <a:ext uri="{0D108BD9-81ED-4DB2-BD59-A6C34878D82A}">
                    <a16:rowId xmlns:a16="http://schemas.microsoft.com/office/drawing/2014/main" val="334226517"/>
                  </a:ext>
                </a:extLst>
              </a:tr>
              <a:tr h="403737">
                <a:tc>
                  <a:txBody>
                    <a:bodyPr/>
                    <a:lstStyle/>
                    <a:p>
                      <a:pPr algn="r" rtl="1" fontAlgn="b"/>
                      <a:r>
                        <a:rPr lang="ur-PK" sz="1600" u="none" strike="noStrike" dirty="0">
                          <a:effectLst/>
                          <a:latin typeface="Jameel Noori Nastaleeq" panose="02000503000000000004" pitchFamily="2" charset="-78"/>
                          <a:cs typeface="Jameel Noori Nastaleeq" panose="02000503000000000004" pitchFamily="2" charset="-78"/>
                        </a:rPr>
                        <a:t>چین</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1992-2017</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38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4.8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b="1" u="none" strike="noStrike" dirty="0">
                          <a:solidFill>
                            <a:srgbClr val="00B050"/>
                          </a:solidFill>
                          <a:effectLst/>
                          <a:latin typeface="Jameel Noori Nastaleeq" panose="02000503000000000004" pitchFamily="2" charset="-78"/>
                          <a:cs typeface="Jameel Noori Nastaleeq" panose="02000503000000000004" pitchFamily="2" charset="-78"/>
                        </a:rPr>
                        <a:t>-87.37</a:t>
                      </a:r>
                      <a:endParaRPr lang="en-US" sz="1600" b="1" i="0" u="none" strike="noStrike" dirty="0">
                        <a:solidFill>
                          <a:srgbClr val="00B050"/>
                        </a:solidFill>
                        <a:effectLst/>
                        <a:latin typeface="Jameel Noori Nastaleeq" panose="02000503000000000004" pitchFamily="2" charset="-78"/>
                        <a:cs typeface="Jameel Noori Nastaleeq" panose="02000503000000000004" pitchFamily="2" charset="-78"/>
                      </a:endParaRPr>
                    </a:p>
                  </a:txBody>
                  <a:tcPr marL="6350" marR="6350" marT="6350" marB="0" anchor="b"/>
                </a:tc>
                <a:extLst>
                  <a:ext uri="{0D108BD9-81ED-4DB2-BD59-A6C34878D82A}">
                    <a16:rowId xmlns:a16="http://schemas.microsoft.com/office/drawing/2014/main" val="2267745377"/>
                  </a:ext>
                </a:extLst>
              </a:tr>
              <a:tr h="403737">
                <a:tc>
                  <a:txBody>
                    <a:bodyPr/>
                    <a:lstStyle/>
                    <a:p>
                      <a:pPr algn="r" rtl="1" fontAlgn="b"/>
                      <a:r>
                        <a:rPr lang="ur-PK" sz="1600" u="none" strike="noStrike" dirty="0">
                          <a:effectLst/>
                          <a:latin typeface="Jameel Noori Nastaleeq" panose="02000503000000000004" pitchFamily="2" charset="-78"/>
                          <a:cs typeface="Jameel Noori Nastaleeq" panose="02000503000000000004" pitchFamily="2" charset="-78"/>
                        </a:rPr>
                        <a:t>انڈونیشیا</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1996-2018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48.1</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30.8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solidFill>
                            <a:srgbClr val="00B050"/>
                          </a:solidFill>
                          <a:effectLst/>
                          <a:latin typeface="Jameel Noori Nastaleeq" panose="02000503000000000004" pitchFamily="2" charset="-78"/>
                          <a:cs typeface="Jameel Noori Nastaleeq" panose="02000503000000000004" pitchFamily="2" charset="-78"/>
                        </a:rPr>
                        <a:t>-35.97</a:t>
                      </a:r>
                      <a:endParaRPr lang="en-US" sz="1600" b="0" i="0" u="none" strike="noStrike" dirty="0">
                        <a:solidFill>
                          <a:srgbClr val="00B050"/>
                        </a:solidFill>
                        <a:effectLst/>
                        <a:latin typeface="Jameel Noori Nastaleeq" panose="02000503000000000004" pitchFamily="2" charset="-78"/>
                        <a:cs typeface="Jameel Noori Nastaleeq" panose="02000503000000000004" pitchFamily="2" charset="-78"/>
                      </a:endParaRPr>
                    </a:p>
                  </a:txBody>
                  <a:tcPr marL="6350" marR="6350" marT="6350" marB="0" anchor="b"/>
                </a:tc>
                <a:extLst>
                  <a:ext uri="{0D108BD9-81ED-4DB2-BD59-A6C34878D82A}">
                    <a16:rowId xmlns:a16="http://schemas.microsoft.com/office/drawing/2014/main" val="4283403257"/>
                  </a:ext>
                </a:extLst>
              </a:tr>
              <a:tr h="403737">
                <a:tc>
                  <a:txBody>
                    <a:bodyPr/>
                    <a:lstStyle/>
                    <a:p>
                      <a:pPr algn="r" rtl="1" fontAlgn="b"/>
                      <a:r>
                        <a:rPr lang="ur-PK" sz="1600" u="none" strike="noStrike" dirty="0">
                          <a:effectLst/>
                          <a:latin typeface="Jameel Noori Nastaleeq" panose="02000503000000000004" pitchFamily="2" charset="-78"/>
                          <a:cs typeface="Jameel Noori Nastaleeq" panose="02000503000000000004" pitchFamily="2" charset="-78"/>
                        </a:rPr>
                        <a:t>ملاوی</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1992-2018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55.4</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39</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solidFill>
                            <a:srgbClr val="00B050"/>
                          </a:solidFill>
                          <a:effectLst/>
                          <a:latin typeface="Jameel Noori Nastaleeq" panose="02000503000000000004" pitchFamily="2" charset="-78"/>
                          <a:cs typeface="Jameel Noori Nastaleeq" panose="02000503000000000004" pitchFamily="2" charset="-78"/>
                        </a:rPr>
                        <a:t>-29.60</a:t>
                      </a:r>
                      <a:endParaRPr lang="en-US" sz="1600" b="0" i="0" u="none" strike="noStrike" dirty="0">
                        <a:solidFill>
                          <a:srgbClr val="00B050"/>
                        </a:solidFill>
                        <a:effectLst/>
                        <a:latin typeface="Jameel Noori Nastaleeq" panose="02000503000000000004" pitchFamily="2" charset="-78"/>
                        <a:cs typeface="Jameel Noori Nastaleeq" panose="02000503000000000004" pitchFamily="2" charset="-78"/>
                      </a:endParaRPr>
                    </a:p>
                  </a:txBody>
                  <a:tcPr marL="6350" marR="6350" marT="6350" marB="0" anchor="b"/>
                </a:tc>
                <a:extLst>
                  <a:ext uri="{0D108BD9-81ED-4DB2-BD59-A6C34878D82A}">
                    <a16:rowId xmlns:a16="http://schemas.microsoft.com/office/drawing/2014/main" val="2248644267"/>
                  </a:ext>
                </a:extLst>
              </a:tr>
              <a:tr h="403737">
                <a:tc>
                  <a:txBody>
                    <a:bodyPr/>
                    <a:lstStyle/>
                    <a:p>
                      <a:pPr algn="r" rtl="1" fontAlgn="b"/>
                      <a:r>
                        <a:rPr lang="ur-PK" sz="1600" u="none" strike="noStrike" dirty="0">
                          <a:effectLst/>
                          <a:latin typeface="Jameel Noori Nastaleeq" panose="02000503000000000004" pitchFamily="2" charset="-78"/>
                          <a:cs typeface="Jameel Noori Nastaleeq" panose="02000503000000000004" pitchFamily="2" charset="-78"/>
                        </a:rPr>
                        <a:t>پیرو</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1991-2018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37.3</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12.2</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tc>
                <a:tc>
                  <a:txBody>
                    <a:bodyPr/>
                    <a:lstStyle/>
                    <a:p>
                      <a:pPr algn="ctr" rtl="1" fontAlgn="b"/>
                      <a:r>
                        <a:rPr lang="en-US" sz="1600" b="1" u="none" strike="noStrike" dirty="0">
                          <a:solidFill>
                            <a:srgbClr val="00B050"/>
                          </a:solidFill>
                          <a:effectLst/>
                          <a:latin typeface="Jameel Noori Nastaleeq" panose="02000503000000000004" pitchFamily="2" charset="-78"/>
                          <a:cs typeface="Jameel Noori Nastaleeq" panose="02000503000000000004" pitchFamily="2" charset="-78"/>
                        </a:rPr>
                        <a:t>-67.29</a:t>
                      </a:r>
                      <a:endParaRPr lang="en-US" sz="1600" b="1" i="0" u="none" strike="noStrike" dirty="0">
                        <a:solidFill>
                          <a:srgbClr val="00B050"/>
                        </a:solidFill>
                        <a:effectLst/>
                        <a:latin typeface="Jameel Noori Nastaleeq" panose="02000503000000000004" pitchFamily="2" charset="-78"/>
                        <a:cs typeface="Jameel Noori Nastaleeq" panose="02000503000000000004" pitchFamily="2" charset="-78"/>
                      </a:endParaRPr>
                    </a:p>
                  </a:txBody>
                  <a:tcPr marL="6350" marR="6350" marT="6350" marB="0" anchor="b"/>
                </a:tc>
                <a:extLst>
                  <a:ext uri="{0D108BD9-81ED-4DB2-BD59-A6C34878D82A}">
                    <a16:rowId xmlns:a16="http://schemas.microsoft.com/office/drawing/2014/main" val="3264997297"/>
                  </a:ext>
                </a:extLst>
              </a:tr>
              <a:tr h="403737">
                <a:tc>
                  <a:txBody>
                    <a:bodyPr/>
                    <a:lstStyle/>
                    <a:p>
                      <a:pPr algn="r" rtl="1" fontAlgn="b"/>
                      <a:r>
                        <a:rPr lang="ur-PK" sz="1600" u="none" strike="noStrike" dirty="0">
                          <a:effectLst/>
                          <a:latin typeface="Jameel Noori Nastaleeq" panose="02000503000000000004" pitchFamily="2" charset="-78"/>
                          <a:cs typeface="Jameel Noori Nastaleeq" panose="02000503000000000004" pitchFamily="2" charset="-78"/>
                        </a:rPr>
                        <a:t>روانڈا</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1992-2018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56.8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rtl="1" fontAlgn="b"/>
                      <a:r>
                        <a:rPr lang="en-US" sz="1600" u="none" strike="noStrike" dirty="0">
                          <a:effectLst/>
                          <a:latin typeface="Jameel Noori Nastaleeq" panose="02000503000000000004" pitchFamily="2" charset="-78"/>
                          <a:cs typeface="Jameel Noori Nastaleeq" panose="02000503000000000004" pitchFamily="2" charset="-78"/>
                        </a:rPr>
                        <a:t>34.8</a:t>
                      </a:r>
                      <a:endParaRPr lang="en-US" sz="1600" b="0" i="0" u="none" strike="noStrike" dirty="0">
                        <a:solidFill>
                          <a:srgbClr val="000000"/>
                        </a:solidFill>
                        <a:effectLst/>
                        <a:latin typeface="Jameel Noori Nastaleeq" panose="02000503000000000004" pitchFamily="2" charset="-78"/>
                        <a:cs typeface="Jameel Noori Nastaleeq" panose="02000503000000000004" pitchFamily="2" charset="-78"/>
                      </a:endParaRPr>
                    </a:p>
                  </a:txBody>
                  <a:tcPr marL="6350" marR="6350" marT="6350" marB="0" anchor="b">
                    <a:lnB w="12700" cap="flat" cmpd="sng" algn="ctr">
                      <a:solidFill>
                        <a:schemeClr val="tx1"/>
                      </a:solidFill>
                      <a:prstDash val="solid"/>
                      <a:round/>
                      <a:headEnd type="none" w="med" len="med"/>
                      <a:tailEnd type="none" w="med" len="med"/>
                    </a:lnB>
                  </a:tcPr>
                </a:tc>
                <a:tc>
                  <a:txBody>
                    <a:bodyPr/>
                    <a:lstStyle/>
                    <a:p>
                      <a:pPr algn="ctr" rtl="1" fontAlgn="b"/>
                      <a:r>
                        <a:rPr lang="en-US" sz="1600" u="none" strike="noStrike" dirty="0">
                          <a:solidFill>
                            <a:srgbClr val="00B050"/>
                          </a:solidFill>
                          <a:effectLst/>
                          <a:latin typeface="Jameel Noori Nastaleeq" panose="02000503000000000004" pitchFamily="2" charset="-78"/>
                          <a:cs typeface="Jameel Noori Nastaleeq" panose="02000503000000000004" pitchFamily="2" charset="-78"/>
                        </a:rPr>
                        <a:t>-38.73</a:t>
                      </a:r>
                      <a:endParaRPr lang="en-US" sz="1600" b="0" i="0" u="none" strike="noStrike" dirty="0">
                        <a:solidFill>
                          <a:srgbClr val="00B050"/>
                        </a:solidFill>
                        <a:effectLst/>
                        <a:latin typeface="Jameel Noori Nastaleeq" panose="02000503000000000004" pitchFamily="2" charset="-78"/>
                        <a:cs typeface="Jameel Noori Nastaleeq" panose="02000503000000000004" pitchFamily="2" charset="-78"/>
                      </a:endParaRPr>
                    </a:p>
                  </a:txBody>
                  <a:tcPr marL="6350" marR="6350" marT="6350" marB="0" anchor="b">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4758609"/>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8">
            <a:extLst>
              <a:ext uri="{FF2B5EF4-FFF2-40B4-BE49-F238E27FC236}">
                <a16:creationId xmlns:a16="http://schemas.microsoft.com/office/drawing/2014/main" id="{DD5C343B-78DA-CBAB-F85F-DD58463768DE}"/>
              </a:ext>
            </a:extLst>
          </p:cNvPr>
          <p:cNvSpPr txBox="1"/>
          <p:nvPr/>
        </p:nvSpPr>
        <p:spPr>
          <a:xfrm>
            <a:off x="391885" y="485207"/>
            <a:ext cx="11375571" cy="467436"/>
          </a:xfrm>
          <a:prstGeom prst="rect">
            <a:avLst/>
          </a:prstGeom>
        </p:spPr>
        <p:txBody>
          <a:bodyPr wrap="square" lIns="0" tIns="0" rIns="0" bIns="0" rtlCol="0" anchor="t">
            <a:spAutoFit/>
          </a:bodyPr>
          <a:lstStyle/>
          <a:p>
            <a:pPr algn="r" rtl="1">
              <a:lnSpc>
                <a:spcPts val="3925"/>
              </a:lnSpc>
            </a:pPr>
            <a:r>
              <a:rPr lang="ur-PK" sz="2400" b="1" dirty="0">
                <a:solidFill>
                  <a:srgbClr val="004AAD"/>
                </a:solidFill>
                <a:latin typeface="Jameel Noori Nastaleeq" panose="02000503000000000004" pitchFamily="2" charset="-78"/>
                <a:cs typeface="Jameel Noori Nastaleeq" panose="02000503000000000004" pitchFamily="2" charset="-78"/>
              </a:rPr>
              <a:t>گھرانہ آمدنی/ دولت اتنی ہے کہ آپ کو محض درمیانے درجے کا تحفظ فراہم کرتی ہے</a:t>
            </a:r>
            <a:endParaRPr lang="en-US" sz="2400" b="1" dirty="0">
              <a:solidFill>
                <a:srgbClr val="004AAD"/>
              </a:solidFill>
              <a:latin typeface="Jameel Noori Nastaleeq" panose="02000503000000000004" pitchFamily="2" charset="-78"/>
              <a:cs typeface="Jameel Noori Nastaleeq" panose="02000503000000000004" pitchFamily="2" charset="-78"/>
            </a:endParaRPr>
          </a:p>
        </p:txBody>
      </p:sp>
      <p:sp>
        <p:nvSpPr>
          <p:cNvPr id="11" name="TextBox 9">
            <a:extLst>
              <a:ext uri="{FF2B5EF4-FFF2-40B4-BE49-F238E27FC236}">
                <a16:creationId xmlns:a16="http://schemas.microsoft.com/office/drawing/2014/main" id="{DA44E14A-2BE2-1482-BCFD-7FB6587F6AD4}"/>
              </a:ext>
            </a:extLst>
          </p:cNvPr>
          <p:cNvSpPr txBox="1"/>
          <p:nvPr/>
        </p:nvSpPr>
        <p:spPr>
          <a:xfrm>
            <a:off x="391886" y="89722"/>
            <a:ext cx="11375571" cy="467436"/>
          </a:xfrm>
          <a:prstGeom prst="rect">
            <a:avLst/>
          </a:prstGeom>
        </p:spPr>
        <p:txBody>
          <a:bodyPr wrap="square" lIns="0" tIns="0" rIns="0" bIns="0" rtlCol="0" anchor="t">
            <a:spAutoFit/>
          </a:bodyPr>
          <a:lstStyle/>
          <a:p>
            <a:pPr algn="r" rtl="1">
              <a:lnSpc>
                <a:spcPts val="3925"/>
              </a:lnSpc>
            </a:pPr>
            <a:r>
              <a:rPr lang="ur-PK" sz="2400" b="1" dirty="0">
                <a:solidFill>
                  <a:srgbClr val="004AAD"/>
                </a:solidFill>
                <a:latin typeface="Jameel Noori Nastaleeq" panose="02000503000000000004" pitchFamily="2" charset="-78"/>
                <a:cs typeface="Jameel Noori Nastaleeq" panose="02000503000000000004" pitchFamily="2" charset="-78"/>
              </a:rPr>
              <a:t>پاکستان میں</a:t>
            </a:r>
            <a:r>
              <a:rPr lang="ur-PK" sz="2400" b="1" dirty="0">
                <a:solidFill>
                  <a:srgbClr val="000000"/>
                </a:solidFill>
                <a:latin typeface="Jameel Noori Nastaleeq" panose="02000503000000000004" pitchFamily="2" charset="-78"/>
                <a:cs typeface="Jameel Noori Nastaleeq" panose="02000503000000000004" pitchFamily="2" charset="-78"/>
              </a:rPr>
              <a:t>، دیگر ممالک کے برعکس، </a:t>
            </a:r>
            <a:r>
              <a:rPr lang="ur-PK" sz="2400" b="1" dirty="0">
                <a:solidFill>
                  <a:srgbClr val="004AAD"/>
                </a:solidFill>
                <a:latin typeface="Jameel Noori Nastaleeq" panose="02000503000000000004" pitchFamily="2" charset="-78"/>
                <a:cs typeface="Jameel Noori Nastaleeq" panose="02000503000000000004" pitchFamily="2" charset="-78"/>
              </a:rPr>
              <a:t>شہری علاقوں میں بھی تحفظ کی دولت برائے نام ہے</a:t>
            </a:r>
            <a:endParaRPr lang="en-US" sz="2400" b="1" dirty="0">
              <a:solidFill>
                <a:srgbClr val="004AAD"/>
              </a:solidFill>
              <a:latin typeface="Jameel Noori Nastaleeq" panose="02000503000000000004" pitchFamily="2" charset="-78"/>
              <a:cs typeface="Jameel Noori Nastaleeq" panose="02000503000000000004" pitchFamily="2" charset="-78"/>
            </a:endParaRPr>
          </a:p>
        </p:txBody>
      </p:sp>
      <p:sp>
        <p:nvSpPr>
          <p:cNvPr id="51" name="TextBox 24">
            <a:extLst>
              <a:ext uri="{FF2B5EF4-FFF2-40B4-BE49-F238E27FC236}">
                <a16:creationId xmlns:a16="http://schemas.microsoft.com/office/drawing/2014/main" id="{21E214A1-660D-5243-2722-CDA50D23B464}"/>
              </a:ext>
            </a:extLst>
          </p:cNvPr>
          <p:cNvSpPr txBox="1"/>
          <p:nvPr/>
        </p:nvSpPr>
        <p:spPr>
          <a:xfrm>
            <a:off x="7913906" y="6135941"/>
            <a:ext cx="3871081" cy="185372"/>
          </a:xfrm>
          <a:prstGeom prst="rect">
            <a:avLst/>
          </a:prstGeom>
        </p:spPr>
        <p:txBody>
          <a:bodyPr lIns="0" tIns="0" rIns="0" bIns="0" rtlCol="0" anchor="t">
            <a:spAutoFit/>
          </a:bodyPr>
          <a:lstStyle/>
          <a:p>
            <a:pPr algn="r" rtl="1">
              <a:lnSpc>
                <a:spcPts val="1493"/>
              </a:lnSpc>
            </a:pPr>
            <a:r>
              <a:rPr lang="ur-PK" sz="1100" dirty="0">
                <a:solidFill>
                  <a:srgbClr val="000000"/>
                </a:solidFill>
                <a:latin typeface="Jameel Noori Nastaleeq" panose="02000503000000000004" pitchFamily="2" charset="-78"/>
                <a:cs typeface="Jameel Noori Nastaleeq" panose="02000503000000000004" pitchFamily="2" charset="-78"/>
              </a:rPr>
              <a:t>ملٹیپل کلسٹر انڈیکیٹر سروے </a:t>
            </a:r>
            <a:r>
              <a:rPr lang="en-US" sz="1100" dirty="0">
                <a:solidFill>
                  <a:srgbClr val="000000"/>
                </a:solidFill>
                <a:latin typeface="Jameel Noori Nastaleeq" panose="02000503000000000004" pitchFamily="2" charset="-78"/>
                <a:cs typeface="Jameel Noori Nastaleeq" panose="02000503000000000004" pitchFamily="2" charset="-78"/>
              </a:rPr>
              <a:t>(MICS)</a:t>
            </a:r>
            <a:r>
              <a:rPr lang="ur-PK" sz="1100" dirty="0">
                <a:solidFill>
                  <a:srgbClr val="000000"/>
                </a:solidFill>
                <a:latin typeface="Jameel Noori Nastaleeq" panose="02000503000000000004" pitchFamily="2" charset="-78"/>
                <a:cs typeface="Jameel Noori Nastaleeq" panose="02000503000000000004" pitchFamily="2" charset="-78"/>
              </a:rPr>
              <a:t>، </a:t>
            </a:r>
            <a:r>
              <a:rPr lang="en-US" sz="1100" dirty="0">
                <a:solidFill>
                  <a:srgbClr val="000000"/>
                </a:solidFill>
                <a:latin typeface="Jameel Noori Nastaleeq" panose="02000503000000000004" pitchFamily="2" charset="-78"/>
                <a:cs typeface="Jameel Noori Nastaleeq" panose="02000503000000000004" pitchFamily="2" charset="-78"/>
              </a:rPr>
              <a:t>2018</a:t>
            </a:r>
          </a:p>
        </p:txBody>
      </p:sp>
      <p:grpSp>
        <p:nvGrpSpPr>
          <p:cNvPr id="110" name="Group 109">
            <a:extLst>
              <a:ext uri="{FF2B5EF4-FFF2-40B4-BE49-F238E27FC236}">
                <a16:creationId xmlns:a16="http://schemas.microsoft.com/office/drawing/2014/main" id="{AD1CB743-115F-F706-6239-CA8141ECFAB0}"/>
              </a:ext>
            </a:extLst>
          </p:cNvPr>
          <p:cNvGrpSpPr/>
          <p:nvPr/>
        </p:nvGrpSpPr>
        <p:grpSpPr>
          <a:xfrm>
            <a:off x="9351982" y="2737733"/>
            <a:ext cx="2552283" cy="1033886"/>
            <a:chOff x="14706600" y="800100"/>
            <a:chExt cx="3048000" cy="1550829"/>
          </a:xfrm>
        </p:grpSpPr>
        <p:sp>
          <p:nvSpPr>
            <p:cNvPr id="57" name="TextBox 29">
              <a:extLst>
                <a:ext uri="{FF2B5EF4-FFF2-40B4-BE49-F238E27FC236}">
                  <a16:creationId xmlns:a16="http://schemas.microsoft.com/office/drawing/2014/main" id="{139EFD34-2DDB-5BCC-F198-53226A5B292E}"/>
                </a:ext>
              </a:extLst>
            </p:cNvPr>
            <p:cNvSpPr txBox="1"/>
            <p:nvPr/>
          </p:nvSpPr>
          <p:spPr>
            <a:xfrm>
              <a:off x="15668911" y="800100"/>
              <a:ext cx="2085689" cy="331629"/>
            </a:xfrm>
            <a:prstGeom prst="rect">
              <a:avLst/>
            </a:prstGeom>
          </p:spPr>
          <p:txBody>
            <a:bodyPr wrap="square" lIns="0" tIns="0" rIns="0" bIns="0" rtlCol="0" anchor="t">
              <a:spAutoFit/>
            </a:bodyPr>
            <a:lstStyle/>
            <a:p>
              <a:pPr>
                <a:lnSpc>
                  <a:spcPts val="1867"/>
                </a:lnSpc>
                <a:spcBef>
                  <a:spcPct val="0"/>
                </a:spcBef>
              </a:pPr>
              <a:r>
                <a:rPr lang="en-US" sz="1067" dirty="0">
                  <a:solidFill>
                    <a:srgbClr val="000000"/>
                  </a:solidFill>
                  <a:latin typeface="Poppins" panose="00000500000000000000" pitchFamily="2" charset="0"/>
                  <a:cs typeface="Poppins" panose="00000500000000000000" pitchFamily="2" charset="0"/>
                </a:rPr>
                <a:t>Lowest Income Quintile</a:t>
              </a:r>
            </a:p>
          </p:txBody>
        </p:sp>
        <p:sp>
          <p:nvSpPr>
            <p:cNvPr id="75" name="TextBox 29">
              <a:extLst>
                <a:ext uri="{FF2B5EF4-FFF2-40B4-BE49-F238E27FC236}">
                  <a16:creationId xmlns:a16="http://schemas.microsoft.com/office/drawing/2014/main" id="{78D39714-CF5F-86A6-966C-0AA366256C75}"/>
                </a:ext>
              </a:extLst>
            </p:cNvPr>
            <p:cNvSpPr txBox="1"/>
            <p:nvPr/>
          </p:nvSpPr>
          <p:spPr>
            <a:xfrm>
              <a:off x="15668911" y="1104900"/>
              <a:ext cx="2085689" cy="331629"/>
            </a:xfrm>
            <a:prstGeom prst="rect">
              <a:avLst/>
            </a:prstGeom>
          </p:spPr>
          <p:txBody>
            <a:bodyPr wrap="square" lIns="0" tIns="0" rIns="0" bIns="0" rtlCol="0" anchor="t">
              <a:spAutoFit/>
            </a:bodyPr>
            <a:lstStyle/>
            <a:p>
              <a:pPr>
                <a:lnSpc>
                  <a:spcPts val="1867"/>
                </a:lnSpc>
                <a:spcBef>
                  <a:spcPct val="0"/>
                </a:spcBef>
              </a:pPr>
              <a:r>
                <a:rPr lang="en-US" sz="1067" dirty="0">
                  <a:solidFill>
                    <a:srgbClr val="000000"/>
                  </a:solidFill>
                  <a:latin typeface="Poppins" panose="00000500000000000000" pitchFamily="2" charset="0"/>
                  <a:cs typeface="Poppins" panose="00000500000000000000" pitchFamily="2" charset="0"/>
                </a:rPr>
                <a:t>Income Quintile 2</a:t>
              </a:r>
            </a:p>
          </p:txBody>
        </p:sp>
        <p:sp>
          <p:nvSpPr>
            <p:cNvPr id="79" name="TextBox 29">
              <a:extLst>
                <a:ext uri="{FF2B5EF4-FFF2-40B4-BE49-F238E27FC236}">
                  <a16:creationId xmlns:a16="http://schemas.microsoft.com/office/drawing/2014/main" id="{6C0A1B48-59B9-0846-CE6A-8B82408CC174}"/>
                </a:ext>
              </a:extLst>
            </p:cNvPr>
            <p:cNvSpPr txBox="1"/>
            <p:nvPr/>
          </p:nvSpPr>
          <p:spPr>
            <a:xfrm>
              <a:off x="15668911" y="1409700"/>
              <a:ext cx="2085689" cy="331629"/>
            </a:xfrm>
            <a:prstGeom prst="rect">
              <a:avLst/>
            </a:prstGeom>
          </p:spPr>
          <p:txBody>
            <a:bodyPr wrap="square" lIns="0" tIns="0" rIns="0" bIns="0" rtlCol="0" anchor="t">
              <a:spAutoFit/>
            </a:bodyPr>
            <a:lstStyle/>
            <a:p>
              <a:pPr>
                <a:lnSpc>
                  <a:spcPts val="1867"/>
                </a:lnSpc>
                <a:spcBef>
                  <a:spcPct val="0"/>
                </a:spcBef>
              </a:pPr>
              <a:r>
                <a:rPr lang="en-US" sz="1067" dirty="0">
                  <a:solidFill>
                    <a:srgbClr val="000000"/>
                  </a:solidFill>
                  <a:latin typeface="Poppins" panose="00000500000000000000" pitchFamily="2" charset="0"/>
                  <a:cs typeface="Poppins" panose="00000500000000000000" pitchFamily="2" charset="0"/>
                </a:rPr>
                <a:t>Income Quintile 3</a:t>
              </a:r>
            </a:p>
          </p:txBody>
        </p:sp>
        <p:sp>
          <p:nvSpPr>
            <p:cNvPr id="84" name="TextBox 29">
              <a:extLst>
                <a:ext uri="{FF2B5EF4-FFF2-40B4-BE49-F238E27FC236}">
                  <a16:creationId xmlns:a16="http://schemas.microsoft.com/office/drawing/2014/main" id="{6D30FD1E-3FC5-8CE2-36A1-F582D1207B79}"/>
                </a:ext>
              </a:extLst>
            </p:cNvPr>
            <p:cNvSpPr txBox="1"/>
            <p:nvPr/>
          </p:nvSpPr>
          <p:spPr>
            <a:xfrm>
              <a:off x="15668911" y="2019300"/>
              <a:ext cx="2085689" cy="331629"/>
            </a:xfrm>
            <a:prstGeom prst="rect">
              <a:avLst/>
            </a:prstGeom>
          </p:spPr>
          <p:txBody>
            <a:bodyPr wrap="square" lIns="0" tIns="0" rIns="0" bIns="0" rtlCol="0" anchor="t">
              <a:spAutoFit/>
            </a:bodyPr>
            <a:lstStyle/>
            <a:p>
              <a:pPr>
                <a:lnSpc>
                  <a:spcPts val="1867"/>
                </a:lnSpc>
                <a:spcBef>
                  <a:spcPct val="0"/>
                </a:spcBef>
              </a:pPr>
              <a:r>
                <a:rPr lang="en-US" sz="1067" dirty="0">
                  <a:solidFill>
                    <a:srgbClr val="000000"/>
                  </a:solidFill>
                  <a:latin typeface="Poppins" panose="00000500000000000000" pitchFamily="2" charset="0"/>
                  <a:cs typeface="Poppins" panose="00000500000000000000" pitchFamily="2" charset="0"/>
                </a:rPr>
                <a:t>Highest Income Quintile</a:t>
              </a:r>
            </a:p>
          </p:txBody>
        </p:sp>
        <p:sp>
          <p:nvSpPr>
            <p:cNvPr id="89" name="TextBox 29">
              <a:extLst>
                <a:ext uri="{FF2B5EF4-FFF2-40B4-BE49-F238E27FC236}">
                  <a16:creationId xmlns:a16="http://schemas.microsoft.com/office/drawing/2014/main" id="{B8872BB1-D733-C30C-4BA6-132130E391E0}"/>
                </a:ext>
              </a:extLst>
            </p:cNvPr>
            <p:cNvSpPr txBox="1"/>
            <p:nvPr/>
          </p:nvSpPr>
          <p:spPr>
            <a:xfrm>
              <a:off x="15668911" y="1714500"/>
              <a:ext cx="2085689" cy="331629"/>
            </a:xfrm>
            <a:prstGeom prst="rect">
              <a:avLst/>
            </a:prstGeom>
          </p:spPr>
          <p:txBody>
            <a:bodyPr wrap="square" lIns="0" tIns="0" rIns="0" bIns="0" rtlCol="0" anchor="t">
              <a:spAutoFit/>
            </a:bodyPr>
            <a:lstStyle/>
            <a:p>
              <a:pPr>
                <a:lnSpc>
                  <a:spcPts val="1867"/>
                </a:lnSpc>
                <a:spcBef>
                  <a:spcPct val="0"/>
                </a:spcBef>
              </a:pPr>
              <a:r>
                <a:rPr lang="en-US" sz="1067" dirty="0">
                  <a:solidFill>
                    <a:srgbClr val="000000"/>
                  </a:solidFill>
                  <a:latin typeface="Poppins" panose="00000500000000000000" pitchFamily="2" charset="0"/>
                  <a:cs typeface="Poppins" panose="00000500000000000000" pitchFamily="2" charset="0"/>
                </a:rPr>
                <a:t>Income Quintile 4</a:t>
              </a:r>
            </a:p>
          </p:txBody>
        </p:sp>
        <p:grpSp>
          <p:nvGrpSpPr>
            <p:cNvPr id="109" name="Group 108">
              <a:extLst>
                <a:ext uri="{FF2B5EF4-FFF2-40B4-BE49-F238E27FC236}">
                  <a16:creationId xmlns:a16="http://schemas.microsoft.com/office/drawing/2014/main" id="{97978F27-A4B5-B9B0-1174-BB037773CF96}"/>
                </a:ext>
              </a:extLst>
            </p:cNvPr>
            <p:cNvGrpSpPr/>
            <p:nvPr/>
          </p:nvGrpSpPr>
          <p:grpSpPr>
            <a:xfrm>
              <a:off x="14706600" y="876300"/>
              <a:ext cx="882011" cy="1460130"/>
              <a:chOff x="14706600" y="876300"/>
              <a:chExt cx="882011" cy="1460130"/>
            </a:xfrm>
          </p:grpSpPr>
          <p:grpSp>
            <p:nvGrpSpPr>
              <p:cNvPr id="6" name="Group 10">
                <a:extLst>
                  <a:ext uri="{FF2B5EF4-FFF2-40B4-BE49-F238E27FC236}">
                    <a16:creationId xmlns:a16="http://schemas.microsoft.com/office/drawing/2014/main" id="{5DC3F2FC-5F9C-987D-8A10-46E10A6892F6}"/>
                  </a:ext>
                </a:extLst>
              </p:cNvPr>
              <p:cNvGrpSpPr/>
              <p:nvPr/>
            </p:nvGrpSpPr>
            <p:grpSpPr>
              <a:xfrm>
                <a:off x="15209915" y="876300"/>
                <a:ext cx="378696" cy="228600"/>
                <a:chOff x="0" y="0"/>
                <a:chExt cx="428788" cy="399249"/>
              </a:xfrm>
              <a:solidFill>
                <a:srgbClr val="FF5D00"/>
              </a:solidFill>
            </p:grpSpPr>
            <p:sp>
              <p:nvSpPr>
                <p:cNvPr id="7" name="Freeform 11">
                  <a:extLst>
                    <a:ext uri="{FF2B5EF4-FFF2-40B4-BE49-F238E27FC236}">
                      <a16:creationId xmlns:a16="http://schemas.microsoft.com/office/drawing/2014/main" id="{09BC697F-97F1-5E16-E77C-FD347E2575C2}"/>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sp>
            <p:sp>
              <p:nvSpPr>
                <p:cNvPr id="8" name="TextBox 12">
                  <a:extLst>
                    <a:ext uri="{FF2B5EF4-FFF2-40B4-BE49-F238E27FC236}">
                      <a16:creationId xmlns:a16="http://schemas.microsoft.com/office/drawing/2014/main" id="{617A1FD7-2C38-8B12-2DE0-27EF58684BDF}"/>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nvGrpSpPr>
              <p:cNvPr id="72" name="Group 10">
                <a:extLst>
                  <a:ext uri="{FF2B5EF4-FFF2-40B4-BE49-F238E27FC236}">
                    <a16:creationId xmlns:a16="http://schemas.microsoft.com/office/drawing/2014/main" id="{84CE1BAA-1C61-8F8B-955E-8B2507884E9D}"/>
                  </a:ext>
                </a:extLst>
              </p:cNvPr>
              <p:cNvGrpSpPr/>
              <p:nvPr/>
            </p:nvGrpSpPr>
            <p:grpSpPr>
              <a:xfrm>
                <a:off x="15209915" y="1187857"/>
                <a:ext cx="378696" cy="228600"/>
                <a:chOff x="0" y="0"/>
                <a:chExt cx="428788" cy="399249"/>
              </a:xfrm>
              <a:solidFill>
                <a:srgbClr val="ED8144"/>
              </a:solidFill>
            </p:grpSpPr>
            <p:sp>
              <p:nvSpPr>
                <p:cNvPr id="73" name="Freeform 11">
                  <a:extLst>
                    <a:ext uri="{FF2B5EF4-FFF2-40B4-BE49-F238E27FC236}">
                      <a16:creationId xmlns:a16="http://schemas.microsoft.com/office/drawing/2014/main" id="{6C379614-5EFC-92E1-69BD-8BA450261BD2}"/>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sp>
            <p:sp>
              <p:nvSpPr>
                <p:cNvPr id="74" name="TextBox 12">
                  <a:extLst>
                    <a:ext uri="{FF2B5EF4-FFF2-40B4-BE49-F238E27FC236}">
                      <a16:creationId xmlns:a16="http://schemas.microsoft.com/office/drawing/2014/main" id="{FD2D9981-69C6-D55F-2FCD-66659160F23D}"/>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nvGrpSpPr>
              <p:cNvPr id="78" name="Group 10">
                <a:extLst>
                  <a:ext uri="{FF2B5EF4-FFF2-40B4-BE49-F238E27FC236}">
                    <a16:creationId xmlns:a16="http://schemas.microsoft.com/office/drawing/2014/main" id="{DA93AB73-CFA2-7A7B-D732-6CEF0F3CC33B}"/>
                  </a:ext>
                </a:extLst>
              </p:cNvPr>
              <p:cNvGrpSpPr/>
              <p:nvPr/>
            </p:nvGrpSpPr>
            <p:grpSpPr>
              <a:xfrm>
                <a:off x="15209915" y="1489278"/>
                <a:ext cx="378696" cy="228600"/>
                <a:chOff x="0" y="0"/>
                <a:chExt cx="428788" cy="399249"/>
              </a:xfrm>
              <a:solidFill>
                <a:srgbClr val="F0BD4C"/>
              </a:solidFill>
            </p:grpSpPr>
            <p:sp>
              <p:nvSpPr>
                <p:cNvPr id="80" name="Freeform 11">
                  <a:extLst>
                    <a:ext uri="{FF2B5EF4-FFF2-40B4-BE49-F238E27FC236}">
                      <a16:creationId xmlns:a16="http://schemas.microsoft.com/office/drawing/2014/main" id="{DC5FB4D2-F7BE-13B8-273E-18C7E8618FDD}"/>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sp>
            <p:sp>
              <p:nvSpPr>
                <p:cNvPr id="81" name="TextBox 12">
                  <a:extLst>
                    <a:ext uri="{FF2B5EF4-FFF2-40B4-BE49-F238E27FC236}">
                      <a16:creationId xmlns:a16="http://schemas.microsoft.com/office/drawing/2014/main" id="{AC5D5A7C-4B92-53A6-863E-44691E9BCD52}"/>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nvGrpSpPr>
              <p:cNvPr id="83" name="Group 10">
                <a:extLst>
                  <a:ext uri="{FF2B5EF4-FFF2-40B4-BE49-F238E27FC236}">
                    <a16:creationId xmlns:a16="http://schemas.microsoft.com/office/drawing/2014/main" id="{ADB5800B-A6E2-6046-EAE8-6225ABDD59E8}"/>
                  </a:ext>
                </a:extLst>
              </p:cNvPr>
              <p:cNvGrpSpPr/>
              <p:nvPr/>
            </p:nvGrpSpPr>
            <p:grpSpPr>
              <a:xfrm>
                <a:off x="15209915" y="2098878"/>
                <a:ext cx="378696" cy="228600"/>
                <a:chOff x="0" y="0"/>
                <a:chExt cx="428788" cy="399249"/>
              </a:xfrm>
              <a:solidFill>
                <a:srgbClr val="FFE0B5"/>
              </a:solidFill>
            </p:grpSpPr>
            <p:sp>
              <p:nvSpPr>
                <p:cNvPr id="85" name="Freeform 11">
                  <a:extLst>
                    <a:ext uri="{FF2B5EF4-FFF2-40B4-BE49-F238E27FC236}">
                      <a16:creationId xmlns:a16="http://schemas.microsoft.com/office/drawing/2014/main" id="{75287637-BF25-9D89-DB79-8825EC5B847D}"/>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txBody>
                <a:bodyPr/>
                <a:lstStyle/>
                <a:p>
                  <a:endParaRPr lang="en-US" sz="1200" dirty="0"/>
                </a:p>
              </p:txBody>
            </p:sp>
            <p:sp>
              <p:nvSpPr>
                <p:cNvPr id="86" name="TextBox 12">
                  <a:extLst>
                    <a:ext uri="{FF2B5EF4-FFF2-40B4-BE49-F238E27FC236}">
                      <a16:creationId xmlns:a16="http://schemas.microsoft.com/office/drawing/2014/main" id="{3EDA8632-F505-4D09-77CB-A8ACB691654D}"/>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nvGrpSpPr>
              <p:cNvPr id="88" name="Group 10">
                <a:extLst>
                  <a:ext uri="{FF2B5EF4-FFF2-40B4-BE49-F238E27FC236}">
                    <a16:creationId xmlns:a16="http://schemas.microsoft.com/office/drawing/2014/main" id="{A90F6129-DE54-7858-C255-6092EF3B139E}"/>
                  </a:ext>
                </a:extLst>
              </p:cNvPr>
              <p:cNvGrpSpPr/>
              <p:nvPr/>
            </p:nvGrpSpPr>
            <p:grpSpPr>
              <a:xfrm>
                <a:off x="15209915" y="1794078"/>
                <a:ext cx="378696" cy="228600"/>
                <a:chOff x="0" y="0"/>
                <a:chExt cx="428788" cy="399249"/>
              </a:xfrm>
              <a:solidFill>
                <a:srgbClr val="FFC000"/>
              </a:solidFill>
            </p:grpSpPr>
            <p:sp>
              <p:nvSpPr>
                <p:cNvPr id="90" name="Freeform 11">
                  <a:extLst>
                    <a:ext uri="{FF2B5EF4-FFF2-40B4-BE49-F238E27FC236}">
                      <a16:creationId xmlns:a16="http://schemas.microsoft.com/office/drawing/2014/main" id="{97A4AB40-6CF7-252C-EB2F-C7E9D8421B9C}"/>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sp>
            <p:sp>
              <p:nvSpPr>
                <p:cNvPr id="91" name="TextBox 12">
                  <a:extLst>
                    <a:ext uri="{FF2B5EF4-FFF2-40B4-BE49-F238E27FC236}">
                      <a16:creationId xmlns:a16="http://schemas.microsoft.com/office/drawing/2014/main" id="{B65C20E8-4150-39DA-4B19-9C2C80A94E43}"/>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nvGrpSpPr>
              <p:cNvPr id="93" name="Group 10">
                <a:extLst>
                  <a:ext uri="{FF2B5EF4-FFF2-40B4-BE49-F238E27FC236}">
                    <a16:creationId xmlns:a16="http://schemas.microsoft.com/office/drawing/2014/main" id="{1F81F0BE-9383-F8B8-CA93-EE342292FAC6}"/>
                  </a:ext>
                </a:extLst>
              </p:cNvPr>
              <p:cNvGrpSpPr/>
              <p:nvPr/>
            </p:nvGrpSpPr>
            <p:grpSpPr>
              <a:xfrm>
                <a:off x="14708904" y="876300"/>
                <a:ext cx="378696" cy="228600"/>
                <a:chOff x="0" y="0"/>
                <a:chExt cx="428788" cy="399249"/>
              </a:xfrm>
              <a:solidFill>
                <a:srgbClr val="105841"/>
              </a:solidFill>
            </p:grpSpPr>
            <p:sp>
              <p:nvSpPr>
                <p:cNvPr id="94" name="Freeform 11">
                  <a:extLst>
                    <a:ext uri="{FF2B5EF4-FFF2-40B4-BE49-F238E27FC236}">
                      <a16:creationId xmlns:a16="http://schemas.microsoft.com/office/drawing/2014/main" id="{95104BF9-CE3D-4748-9C08-0B9870594D3B}"/>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sp>
            <p:sp>
              <p:nvSpPr>
                <p:cNvPr id="95" name="TextBox 12">
                  <a:extLst>
                    <a:ext uri="{FF2B5EF4-FFF2-40B4-BE49-F238E27FC236}">
                      <a16:creationId xmlns:a16="http://schemas.microsoft.com/office/drawing/2014/main" id="{68C78CDE-8F9F-F462-263B-B4A00E4DD9DC}"/>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nvGrpSpPr>
              <p:cNvPr id="96" name="Group 10">
                <a:extLst>
                  <a:ext uri="{FF2B5EF4-FFF2-40B4-BE49-F238E27FC236}">
                    <a16:creationId xmlns:a16="http://schemas.microsoft.com/office/drawing/2014/main" id="{D49445F9-2A9E-7F6F-F30F-D53322FD22A4}"/>
                  </a:ext>
                </a:extLst>
              </p:cNvPr>
              <p:cNvGrpSpPr/>
              <p:nvPr/>
            </p:nvGrpSpPr>
            <p:grpSpPr>
              <a:xfrm>
                <a:off x="14708904" y="1181100"/>
                <a:ext cx="378696" cy="228600"/>
                <a:chOff x="0" y="0"/>
                <a:chExt cx="428788" cy="399249"/>
              </a:xfrm>
              <a:solidFill>
                <a:srgbClr val="35966D"/>
              </a:solidFill>
            </p:grpSpPr>
            <p:sp>
              <p:nvSpPr>
                <p:cNvPr id="97" name="Freeform 11">
                  <a:extLst>
                    <a:ext uri="{FF2B5EF4-FFF2-40B4-BE49-F238E27FC236}">
                      <a16:creationId xmlns:a16="http://schemas.microsoft.com/office/drawing/2014/main" id="{885CF864-7EA3-5837-B304-3B7D8B785590}"/>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sp>
            <p:sp>
              <p:nvSpPr>
                <p:cNvPr id="98" name="TextBox 12">
                  <a:extLst>
                    <a:ext uri="{FF2B5EF4-FFF2-40B4-BE49-F238E27FC236}">
                      <a16:creationId xmlns:a16="http://schemas.microsoft.com/office/drawing/2014/main" id="{C9F9A583-4672-B922-2005-65BFE9E134B4}"/>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nvGrpSpPr>
              <p:cNvPr id="99" name="Group 10">
                <a:extLst>
                  <a:ext uri="{FF2B5EF4-FFF2-40B4-BE49-F238E27FC236}">
                    <a16:creationId xmlns:a16="http://schemas.microsoft.com/office/drawing/2014/main" id="{47FBEE2B-32D8-A409-C92C-55D39879029A}"/>
                  </a:ext>
                </a:extLst>
              </p:cNvPr>
              <p:cNvGrpSpPr/>
              <p:nvPr/>
            </p:nvGrpSpPr>
            <p:grpSpPr>
              <a:xfrm>
                <a:off x="14706600" y="1489278"/>
                <a:ext cx="378696" cy="228600"/>
                <a:chOff x="0" y="0"/>
                <a:chExt cx="428788" cy="399249"/>
              </a:xfrm>
              <a:solidFill>
                <a:srgbClr val="2CBF8F"/>
              </a:solidFill>
            </p:grpSpPr>
            <p:sp>
              <p:nvSpPr>
                <p:cNvPr id="100" name="Freeform 11">
                  <a:extLst>
                    <a:ext uri="{FF2B5EF4-FFF2-40B4-BE49-F238E27FC236}">
                      <a16:creationId xmlns:a16="http://schemas.microsoft.com/office/drawing/2014/main" id="{8E8D97CD-E354-55DE-67E3-CA2ADABC862E}"/>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sp>
            <p:sp>
              <p:nvSpPr>
                <p:cNvPr id="101" name="TextBox 12">
                  <a:extLst>
                    <a:ext uri="{FF2B5EF4-FFF2-40B4-BE49-F238E27FC236}">
                      <a16:creationId xmlns:a16="http://schemas.microsoft.com/office/drawing/2014/main" id="{6A39166D-B486-8CE7-907F-50A481237838}"/>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nvGrpSpPr>
              <p:cNvPr id="102" name="Group 10">
                <a:extLst>
                  <a:ext uri="{FF2B5EF4-FFF2-40B4-BE49-F238E27FC236}">
                    <a16:creationId xmlns:a16="http://schemas.microsoft.com/office/drawing/2014/main" id="{E5205161-EE79-2D9B-EBD4-02F732F1FC0B}"/>
                  </a:ext>
                </a:extLst>
              </p:cNvPr>
              <p:cNvGrpSpPr/>
              <p:nvPr/>
            </p:nvGrpSpPr>
            <p:grpSpPr>
              <a:xfrm>
                <a:off x="14706600" y="1794078"/>
                <a:ext cx="378696" cy="228600"/>
                <a:chOff x="0" y="0"/>
                <a:chExt cx="428788" cy="399249"/>
              </a:xfrm>
              <a:solidFill>
                <a:srgbClr val="96E19F"/>
              </a:solidFill>
            </p:grpSpPr>
            <p:sp>
              <p:nvSpPr>
                <p:cNvPr id="103" name="Freeform 11">
                  <a:extLst>
                    <a:ext uri="{FF2B5EF4-FFF2-40B4-BE49-F238E27FC236}">
                      <a16:creationId xmlns:a16="http://schemas.microsoft.com/office/drawing/2014/main" id="{28440716-502A-DEFC-3D82-ED3DCA1AD832}"/>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sp>
            <p:sp>
              <p:nvSpPr>
                <p:cNvPr id="104" name="TextBox 12">
                  <a:extLst>
                    <a:ext uri="{FF2B5EF4-FFF2-40B4-BE49-F238E27FC236}">
                      <a16:creationId xmlns:a16="http://schemas.microsoft.com/office/drawing/2014/main" id="{54EB8032-295A-DA6F-3786-B1BB686A08E8}"/>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nvGrpSpPr>
              <p:cNvPr id="105" name="Group 10">
                <a:extLst>
                  <a:ext uri="{FF2B5EF4-FFF2-40B4-BE49-F238E27FC236}">
                    <a16:creationId xmlns:a16="http://schemas.microsoft.com/office/drawing/2014/main" id="{30462C8D-28D9-AAB5-FD91-50E2A5BC0BCB}"/>
                  </a:ext>
                </a:extLst>
              </p:cNvPr>
              <p:cNvGrpSpPr/>
              <p:nvPr/>
            </p:nvGrpSpPr>
            <p:grpSpPr>
              <a:xfrm>
                <a:off x="14706600" y="2107830"/>
                <a:ext cx="378696" cy="228600"/>
                <a:chOff x="0" y="0"/>
                <a:chExt cx="428788" cy="399249"/>
              </a:xfrm>
              <a:solidFill>
                <a:srgbClr val="CCFFD2"/>
              </a:solidFill>
            </p:grpSpPr>
            <p:sp>
              <p:nvSpPr>
                <p:cNvPr id="106" name="Freeform 11">
                  <a:extLst>
                    <a:ext uri="{FF2B5EF4-FFF2-40B4-BE49-F238E27FC236}">
                      <a16:creationId xmlns:a16="http://schemas.microsoft.com/office/drawing/2014/main" id="{4ABF524B-EDB1-C22A-63DB-C5475F36F95D}"/>
                    </a:ext>
                  </a:extLst>
                </p:cNvPr>
                <p:cNvSpPr/>
                <p:nvPr/>
              </p:nvSpPr>
              <p:spPr>
                <a:xfrm>
                  <a:off x="0" y="0"/>
                  <a:ext cx="428788" cy="399249"/>
                </a:xfrm>
                <a:prstGeom prst="rect">
                  <a:avLst/>
                </a:prstGeom>
                <a:grpFill/>
                <a:ln>
                  <a:noFill/>
                </a:ln>
              </p:spPr>
              <p:style>
                <a:lnRef idx="2">
                  <a:schemeClr val="dk1"/>
                </a:lnRef>
                <a:fillRef idx="1">
                  <a:schemeClr val="lt1"/>
                </a:fillRef>
                <a:effectRef idx="0">
                  <a:schemeClr val="dk1"/>
                </a:effectRef>
                <a:fontRef idx="minor">
                  <a:schemeClr val="dk1"/>
                </a:fontRef>
              </p:style>
              <p:txBody>
                <a:bodyPr/>
                <a:lstStyle/>
                <a:p>
                  <a:endParaRPr lang="en-US" sz="1200" dirty="0"/>
                </a:p>
              </p:txBody>
            </p:sp>
            <p:sp>
              <p:nvSpPr>
                <p:cNvPr id="107" name="TextBox 12">
                  <a:extLst>
                    <a:ext uri="{FF2B5EF4-FFF2-40B4-BE49-F238E27FC236}">
                      <a16:creationId xmlns:a16="http://schemas.microsoft.com/office/drawing/2014/main" id="{E54B0711-6072-AB34-1431-B555C080A2C1}"/>
                    </a:ext>
                  </a:extLst>
                </p:cNvPr>
                <p:cNvSpPr txBox="1"/>
                <p:nvPr/>
              </p:nvSpPr>
              <p:spPr>
                <a:xfrm>
                  <a:off x="0" y="-47625"/>
                  <a:ext cx="428788" cy="446874"/>
                </a:xfrm>
                <a:prstGeom prst="rect">
                  <a:avLst/>
                </a:prstGeom>
                <a:grpFill/>
                <a:ln>
                  <a:noFill/>
                </a:ln>
              </p:spPr>
              <p:style>
                <a:lnRef idx="2">
                  <a:schemeClr val="dk1"/>
                </a:lnRef>
                <a:fillRef idx="1">
                  <a:schemeClr val="lt1"/>
                </a:fillRef>
                <a:effectRef idx="0">
                  <a:schemeClr val="dk1"/>
                </a:effectRef>
                <a:fontRef idx="minor">
                  <a:schemeClr val="dk1"/>
                </a:fontRef>
              </p:style>
              <p:txBody>
                <a:bodyPr lIns="33867" tIns="33867" rIns="33867" bIns="33867" rtlCol="0" anchor="ctr"/>
                <a:lstStyle/>
                <a:p>
                  <a:pPr algn="ctr">
                    <a:lnSpc>
                      <a:spcPts val="1307"/>
                    </a:lnSpc>
                  </a:pPr>
                  <a:endParaRPr sz="1200" b="1" dirty="0"/>
                </a:p>
              </p:txBody>
            </p:sp>
          </p:grpSp>
        </p:grpSp>
      </p:grpSp>
      <p:grpSp>
        <p:nvGrpSpPr>
          <p:cNvPr id="2" name="Group 3">
            <a:extLst>
              <a:ext uri="{FF2B5EF4-FFF2-40B4-BE49-F238E27FC236}">
                <a16:creationId xmlns:a16="http://schemas.microsoft.com/office/drawing/2014/main" id="{7200E327-24C4-AC73-3358-014E61E02426}"/>
              </a:ext>
            </a:extLst>
          </p:cNvPr>
          <p:cNvGrpSpPr/>
          <p:nvPr/>
        </p:nvGrpSpPr>
        <p:grpSpPr>
          <a:xfrm>
            <a:off x="-608330" y="1055574"/>
            <a:ext cx="13408660" cy="231123"/>
            <a:chOff x="0" y="0"/>
            <a:chExt cx="5297248" cy="91308"/>
          </a:xfrm>
        </p:grpSpPr>
        <p:sp>
          <p:nvSpPr>
            <p:cNvPr id="9" name="Freeform 4">
              <a:extLst>
                <a:ext uri="{FF2B5EF4-FFF2-40B4-BE49-F238E27FC236}">
                  <a16:creationId xmlns:a16="http://schemas.microsoft.com/office/drawing/2014/main" id="{269686D9-1E72-602B-7EF6-403C791D1D3A}"/>
                </a:ext>
              </a:extLst>
            </p:cNvPr>
            <p:cNvSpPr/>
            <p:nvPr/>
          </p:nvSpPr>
          <p:spPr>
            <a:xfrm>
              <a:off x="0" y="0"/>
              <a:ext cx="5297248" cy="91308"/>
            </a:xfrm>
            <a:custGeom>
              <a:avLst/>
              <a:gdLst/>
              <a:ahLst/>
              <a:cxnLst/>
              <a:rect l="l" t="t" r="r" b="b"/>
              <a:pathLst>
                <a:path w="5297248" h="91308">
                  <a:moveTo>
                    <a:pt x="19631" y="0"/>
                  </a:moveTo>
                  <a:lnTo>
                    <a:pt x="5277617" y="0"/>
                  </a:lnTo>
                  <a:cubicBezTo>
                    <a:pt x="5288459" y="0"/>
                    <a:pt x="5297248" y="8789"/>
                    <a:pt x="5297248" y="19631"/>
                  </a:cubicBezTo>
                  <a:lnTo>
                    <a:pt x="5297248" y="71677"/>
                  </a:lnTo>
                  <a:cubicBezTo>
                    <a:pt x="5297248" y="76883"/>
                    <a:pt x="5295180" y="81877"/>
                    <a:pt x="5291499" y="85558"/>
                  </a:cubicBezTo>
                  <a:cubicBezTo>
                    <a:pt x="5287817" y="89240"/>
                    <a:pt x="5282824" y="91308"/>
                    <a:pt x="5277617" y="91308"/>
                  </a:cubicBezTo>
                  <a:lnTo>
                    <a:pt x="19631" y="91308"/>
                  </a:lnTo>
                  <a:cubicBezTo>
                    <a:pt x="8789" y="91308"/>
                    <a:pt x="0" y="82519"/>
                    <a:pt x="0" y="71677"/>
                  </a:cubicBezTo>
                  <a:lnTo>
                    <a:pt x="0" y="19631"/>
                  </a:lnTo>
                  <a:cubicBezTo>
                    <a:pt x="0" y="14425"/>
                    <a:pt x="2068" y="9431"/>
                    <a:pt x="5750" y="5750"/>
                  </a:cubicBezTo>
                  <a:cubicBezTo>
                    <a:pt x="9431" y="2068"/>
                    <a:pt x="14425" y="0"/>
                    <a:pt x="19631" y="0"/>
                  </a:cubicBezTo>
                  <a:close/>
                </a:path>
              </a:pathLst>
            </a:custGeom>
            <a:solidFill>
              <a:srgbClr val="004AAD"/>
            </a:solidFill>
          </p:spPr>
        </p:sp>
        <p:sp>
          <p:nvSpPr>
            <p:cNvPr id="52" name="TextBox 5">
              <a:extLst>
                <a:ext uri="{FF2B5EF4-FFF2-40B4-BE49-F238E27FC236}">
                  <a16:creationId xmlns:a16="http://schemas.microsoft.com/office/drawing/2014/main" id="{3000730F-FA78-40EB-571E-8C94D8221494}"/>
                </a:ext>
              </a:extLst>
            </p:cNvPr>
            <p:cNvSpPr txBox="1"/>
            <p:nvPr/>
          </p:nvSpPr>
          <p:spPr>
            <a:xfrm>
              <a:off x="0" y="-47625"/>
              <a:ext cx="5297248" cy="138933"/>
            </a:xfrm>
            <a:prstGeom prst="rect">
              <a:avLst/>
            </a:prstGeom>
          </p:spPr>
          <p:txBody>
            <a:bodyPr lIns="33867" tIns="33867" rIns="33867" bIns="33867" rtlCol="0" anchor="ctr"/>
            <a:lstStyle/>
            <a:p>
              <a:pPr algn="ctr">
                <a:lnSpc>
                  <a:spcPts val="1773"/>
                </a:lnSpc>
              </a:pPr>
              <a:endParaRPr sz="1200" dirty="0"/>
            </a:p>
          </p:txBody>
        </p:sp>
      </p:grpSp>
      <p:pic>
        <p:nvPicPr>
          <p:cNvPr id="53" name="Picture 52">
            <a:extLst>
              <a:ext uri="{FF2B5EF4-FFF2-40B4-BE49-F238E27FC236}">
                <a16:creationId xmlns:a16="http://schemas.microsoft.com/office/drawing/2014/main" id="{B1B54692-C232-8882-98C8-42D74BA91F1E}"/>
              </a:ext>
            </a:extLst>
          </p:cNvPr>
          <p:cNvPicPr>
            <a:picLocks noChangeAspect="1"/>
          </p:cNvPicPr>
          <p:nvPr/>
        </p:nvPicPr>
        <p:blipFill>
          <a:blip r:embed="rId3"/>
          <a:stretch>
            <a:fillRect/>
          </a:stretch>
        </p:blipFill>
        <p:spPr>
          <a:xfrm>
            <a:off x="1981326" y="1366860"/>
            <a:ext cx="6912827" cy="4993561"/>
          </a:xfrm>
          <a:prstGeom prst="rect">
            <a:avLst/>
          </a:prstGeom>
        </p:spPr>
      </p:pic>
      <p:sp>
        <p:nvSpPr>
          <p:cNvPr id="54" name="Rectangle 53">
            <a:extLst>
              <a:ext uri="{FF2B5EF4-FFF2-40B4-BE49-F238E27FC236}">
                <a16:creationId xmlns:a16="http://schemas.microsoft.com/office/drawing/2014/main" id="{B69B2516-5228-95AE-EDF2-15E96338095F}"/>
              </a:ext>
            </a:extLst>
          </p:cNvPr>
          <p:cNvSpPr/>
          <p:nvPr/>
        </p:nvSpPr>
        <p:spPr>
          <a:xfrm>
            <a:off x="9015046" y="2420815"/>
            <a:ext cx="685800" cy="192844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3">
            <a:extLst>
              <a:ext uri="{FF2B5EF4-FFF2-40B4-BE49-F238E27FC236}">
                <a16:creationId xmlns:a16="http://schemas.microsoft.com/office/drawing/2014/main" id="{4159173B-9D8E-4C1A-4DC0-282274ED397C}"/>
              </a:ext>
            </a:extLst>
          </p:cNvPr>
          <p:cNvGrpSpPr/>
          <p:nvPr/>
        </p:nvGrpSpPr>
        <p:grpSpPr>
          <a:xfrm>
            <a:off x="10113591" y="6426200"/>
            <a:ext cx="1676400" cy="87207"/>
            <a:chOff x="0" y="0"/>
            <a:chExt cx="662281" cy="34452"/>
          </a:xfrm>
        </p:grpSpPr>
        <p:sp>
          <p:nvSpPr>
            <p:cNvPr id="13" name="Freeform 4">
              <a:extLst>
                <a:ext uri="{FF2B5EF4-FFF2-40B4-BE49-F238E27FC236}">
                  <a16:creationId xmlns:a16="http://schemas.microsoft.com/office/drawing/2014/main" id="{68E9298E-5B81-7931-04CC-97040A6782C8}"/>
                </a:ext>
              </a:extLst>
            </p:cNvPr>
            <p:cNvSpPr/>
            <p:nvPr/>
          </p:nvSpPr>
          <p:spPr>
            <a:xfrm>
              <a:off x="0" y="0"/>
              <a:ext cx="662281" cy="34452"/>
            </a:xfrm>
            <a:custGeom>
              <a:avLst/>
              <a:gdLst/>
              <a:ahLst/>
              <a:cxnLst/>
              <a:rect l="l" t="t" r="r" b="b"/>
              <a:pathLst>
                <a:path w="662281" h="34452">
                  <a:moveTo>
                    <a:pt x="17226" y="0"/>
                  </a:moveTo>
                  <a:lnTo>
                    <a:pt x="645055" y="0"/>
                  </a:lnTo>
                  <a:cubicBezTo>
                    <a:pt x="654569" y="0"/>
                    <a:pt x="662281" y="7712"/>
                    <a:pt x="662281" y="17226"/>
                  </a:cubicBezTo>
                  <a:lnTo>
                    <a:pt x="662281" y="17226"/>
                  </a:lnTo>
                  <a:cubicBezTo>
                    <a:pt x="662281" y="26740"/>
                    <a:pt x="654569" y="34452"/>
                    <a:pt x="645055" y="34452"/>
                  </a:cubicBezTo>
                  <a:lnTo>
                    <a:pt x="17226" y="34452"/>
                  </a:lnTo>
                  <a:cubicBezTo>
                    <a:pt x="7712" y="34452"/>
                    <a:pt x="0" y="26740"/>
                    <a:pt x="0" y="17226"/>
                  </a:cubicBezTo>
                  <a:lnTo>
                    <a:pt x="0" y="17226"/>
                  </a:lnTo>
                  <a:cubicBezTo>
                    <a:pt x="0" y="7712"/>
                    <a:pt x="7712" y="0"/>
                    <a:pt x="17226" y="0"/>
                  </a:cubicBezTo>
                  <a:close/>
                </a:path>
              </a:pathLst>
            </a:custGeom>
            <a:solidFill>
              <a:srgbClr val="FFB600"/>
            </a:solidFill>
          </p:spPr>
          <p:txBody>
            <a:bodyPr/>
            <a:lstStyle/>
            <a:p>
              <a:endParaRPr lang="en-US" sz="1200" dirty="0"/>
            </a:p>
          </p:txBody>
        </p:sp>
        <p:sp>
          <p:nvSpPr>
            <p:cNvPr id="14" name="TextBox 5">
              <a:extLst>
                <a:ext uri="{FF2B5EF4-FFF2-40B4-BE49-F238E27FC236}">
                  <a16:creationId xmlns:a16="http://schemas.microsoft.com/office/drawing/2014/main" id="{894B0E71-9C87-C4BB-7638-B50BCF8312FE}"/>
                </a:ext>
              </a:extLst>
            </p:cNvPr>
            <p:cNvSpPr txBox="1"/>
            <p:nvPr/>
          </p:nvSpPr>
          <p:spPr>
            <a:xfrm>
              <a:off x="0" y="-47625"/>
              <a:ext cx="662281" cy="82077"/>
            </a:xfrm>
            <a:prstGeom prst="rect">
              <a:avLst/>
            </a:prstGeom>
          </p:spPr>
          <p:txBody>
            <a:bodyPr lIns="33867" tIns="33867" rIns="33867" bIns="33867" rtlCol="0" anchor="ctr"/>
            <a:lstStyle/>
            <a:p>
              <a:pPr algn="ctr">
                <a:lnSpc>
                  <a:spcPts val="1773"/>
                </a:lnSpc>
              </a:pPr>
              <a:endParaRPr sz="1200" dirty="0"/>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8452625-5A28-87EC-6C91-1B34ED405BC2}"/>
              </a:ext>
            </a:extLst>
          </p:cNvPr>
          <p:cNvSpPr>
            <a:spLocks noGrp="1"/>
          </p:cNvSpPr>
          <p:nvPr>
            <p:ph type="sldNum" sz="quarter" idx="12"/>
          </p:nvPr>
        </p:nvSpPr>
        <p:spPr/>
        <p:txBody>
          <a:bodyPr/>
          <a:lstStyle/>
          <a:p>
            <a:fld id="{E1FF6C1D-8257-4286-ADD1-3212AA17058F}" type="slidenum">
              <a:rPr lang="en-US" smtClean="0"/>
              <a:t>8</a:t>
            </a:fld>
            <a:endParaRPr lang="en-US" dirty="0"/>
          </a:p>
        </p:txBody>
      </p:sp>
      <p:sp>
        <p:nvSpPr>
          <p:cNvPr id="15" name="Title 1">
            <a:extLst>
              <a:ext uri="{FF2B5EF4-FFF2-40B4-BE49-F238E27FC236}">
                <a16:creationId xmlns:a16="http://schemas.microsoft.com/office/drawing/2014/main" id="{07F7627F-A785-41EF-1CE3-017D8A81DE74}"/>
              </a:ext>
            </a:extLst>
          </p:cNvPr>
          <p:cNvSpPr>
            <a:spLocks noGrp="1"/>
          </p:cNvSpPr>
          <p:nvPr>
            <p:ph type="title" idx="4294967295"/>
          </p:nvPr>
        </p:nvSpPr>
        <p:spPr>
          <a:xfrm>
            <a:off x="609600" y="380317"/>
            <a:ext cx="10961914" cy="454025"/>
          </a:xfrm>
        </p:spPr>
        <p:txBody>
          <a:bodyPr>
            <a:noAutofit/>
          </a:bodyPr>
          <a:lstStyle/>
          <a:p>
            <a:pPr algn="r" rtl="1"/>
            <a:r>
              <a:rPr lang="ur-PK" sz="3600" b="1" dirty="0">
                <a:solidFill>
                  <a:schemeClr val="tx1"/>
                </a:solidFill>
                <a:latin typeface="Jameel Noori Nastaleeq" panose="02000503000000000004" pitchFamily="2" charset="-78"/>
                <a:cs typeface="Jameel Noori Nastaleeq" panose="02000503000000000004" pitchFamily="2" charset="-78"/>
              </a:rPr>
              <a:t>بھرپور توجہ پر مبنی ملکی سطح پر شراکت کا دس سالہ فریم ورک</a:t>
            </a:r>
            <a:r>
              <a:rPr lang="en-US" sz="3600" b="1" dirty="0">
                <a:solidFill>
                  <a:schemeClr val="tx1"/>
                </a:solidFill>
                <a:latin typeface="Jameel Noori Nastaleeq" panose="02000503000000000004" pitchFamily="2" charset="-78"/>
                <a:cs typeface="Jameel Noori Nastaleeq" panose="02000503000000000004" pitchFamily="2" charset="-78"/>
              </a:rPr>
              <a:t>…</a:t>
            </a:r>
            <a:endParaRPr lang="en-PK" sz="3600" i="1" dirty="0">
              <a:solidFill>
                <a:schemeClr val="tx1"/>
              </a:solidFill>
              <a:latin typeface="Jameel Noori Nastaleeq" panose="02000503000000000004" pitchFamily="2" charset="-78"/>
              <a:cs typeface="Jameel Noori Nastaleeq" panose="02000503000000000004" pitchFamily="2" charset="-78"/>
            </a:endParaRPr>
          </a:p>
        </p:txBody>
      </p:sp>
      <p:sp>
        <p:nvSpPr>
          <p:cNvPr id="2" name="Content Placeholder 2">
            <a:extLst>
              <a:ext uri="{FF2B5EF4-FFF2-40B4-BE49-F238E27FC236}">
                <a16:creationId xmlns:a16="http://schemas.microsoft.com/office/drawing/2014/main" id="{0482E81E-7E17-F5DB-34C0-C5C20519C6A2}"/>
              </a:ext>
            </a:extLst>
          </p:cNvPr>
          <p:cNvSpPr>
            <a:spLocks noGrp="1"/>
          </p:cNvSpPr>
          <p:nvPr>
            <p:ph idx="4294967295"/>
          </p:nvPr>
        </p:nvSpPr>
        <p:spPr>
          <a:xfrm>
            <a:off x="4022679" y="1046945"/>
            <a:ext cx="7761288" cy="5000625"/>
          </a:xfrm>
          <a:solidFill>
            <a:schemeClr val="bg1"/>
          </a:solidFill>
        </p:spPr>
        <p:txBody>
          <a:bodyPr>
            <a:noAutofit/>
          </a:bodyPr>
          <a:lstStyle/>
          <a:p>
            <a:pPr lvl="0" algn="r" rtl="1">
              <a:lnSpc>
                <a:spcPct val="120000"/>
              </a:lnSpc>
              <a:spcAft>
                <a:spcPts val="1200"/>
              </a:spcAft>
            </a:pPr>
            <a:r>
              <a:rPr lang="ur-PK" sz="2400" b="1" dirty="0">
                <a:latin typeface="Jameel Noori Nastaleeq" panose="02000503000000000004" pitchFamily="2" charset="-78"/>
                <a:cs typeface="Jameel Noori Nastaleeq" panose="02000503000000000004" pitchFamily="2" charset="-78"/>
              </a:rPr>
              <a:t> </a:t>
            </a:r>
            <a:r>
              <a:rPr lang="en-US" sz="2400" b="1" dirty="0">
                <a:latin typeface="Jameel Noori Nastaleeq" panose="02000503000000000004" pitchFamily="2" charset="-78"/>
                <a:cs typeface="Jameel Noori Nastaleeq" panose="02000503000000000004" pitchFamily="2" charset="-78"/>
              </a:rPr>
              <a:t>…</a:t>
            </a:r>
            <a:r>
              <a:rPr lang="ur-PK" sz="2400" b="1" dirty="0">
                <a:latin typeface="Jameel Noori Nastaleeq" panose="02000503000000000004" pitchFamily="2" charset="-78"/>
                <a:cs typeface="Jameel Noori Nastaleeq" panose="02000503000000000004" pitchFamily="2" charset="-78"/>
              </a:rPr>
              <a:t>تاکہ باہمی سرگرمیوں کو مضبوط سہارا اور استحکام ملے۔ </a:t>
            </a:r>
            <a:r>
              <a:rPr lang="ur-PK" sz="2400" dirty="0">
                <a:latin typeface="Jameel Noori Nastaleeq" panose="02000503000000000004" pitchFamily="2" charset="-78"/>
                <a:cs typeface="Jameel Noori Nastaleeq" panose="02000503000000000004" pitchFamily="2" charset="-78"/>
              </a:rPr>
              <a:t>اس فریم ورک کا مقصد ایک واضح، بھرپور توجہ پر مبنی، </a:t>
            </a:r>
            <a:r>
              <a:rPr lang="ur-PK" sz="2400" b="1" dirty="0">
                <a:latin typeface="Jameel Noori Nastaleeq" panose="02000503000000000004" pitchFamily="2" charset="-78"/>
                <a:cs typeface="Jameel Noori Nastaleeq" panose="02000503000000000004" pitchFamily="2" charset="-78"/>
              </a:rPr>
              <a:t>درمیانی مدت کے وژن</a:t>
            </a:r>
            <a:r>
              <a:rPr lang="ur-PK" sz="2400" dirty="0">
                <a:latin typeface="Jameel Noori Nastaleeq" panose="02000503000000000004" pitchFamily="2" charset="-78"/>
                <a:cs typeface="Jameel Noori Nastaleeq" panose="02000503000000000004" pitchFamily="2" charset="-78"/>
              </a:rPr>
              <a:t>کے تحت ورلڈ بینک گروپ کی باہمی سرگرمیوں پر کام کرنا ہے۔ </a:t>
            </a:r>
            <a:endParaRPr lang="en-US" sz="2400" dirty="0">
              <a:latin typeface="Jameel Noori Nastaleeq" panose="02000503000000000004" pitchFamily="2" charset="-78"/>
              <a:cs typeface="Jameel Noori Nastaleeq" panose="02000503000000000004" pitchFamily="2" charset="-78"/>
            </a:endParaRPr>
          </a:p>
          <a:p>
            <a:pPr lvl="0" algn="r" rtl="1">
              <a:lnSpc>
                <a:spcPct val="120000"/>
              </a:lnSpc>
              <a:spcAft>
                <a:spcPts val="1200"/>
              </a:spcAft>
            </a:pPr>
            <a:r>
              <a:rPr lang="en-US" sz="2400" b="1" dirty="0">
                <a:latin typeface="Jameel Noori Nastaleeq" panose="02000503000000000004" pitchFamily="2" charset="-78"/>
                <a:cs typeface="Jameel Noori Nastaleeq" panose="02000503000000000004" pitchFamily="2" charset="-78"/>
              </a:rPr>
              <a:t>…</a:t>
            </a:r>
            <a:r>
              <a:rPr lang="ur-PK" sz="2400" b="1" dirty="0">
                <a:latin typeface="Jameel Noori Nastaleeq" panose="02000503000000000004" pitchFamily="2" charset="-78"/>
                <a:cs typeface="Jameel Noori Nastaleeq" panose="02000503000000000004" pitchFamily="2" charset="-78"/>
              </a:rPr>
              <a:t> ترقیاتی شعبے کے شراکت داروں میں ایک مربوط سوچ پیدا کی جائے </a:t>
            </a:r>
            <a:r>
              <a:rPr lang="ur-PK" sz="2400" dirty="0">
                <a:latin typeface="Jameel Noori Nastaleeq" panose="02000503000000000004" pitchFamily="2" charset="-78"/>
                <a:cs typeface="Jameel Noori Nastaleeq" panose="02000503000000000004" pitchFamily="2" charset="-78"/>
              </a:rPr>
              <a:t>تاکہ وہ مشترکہ پروگراموں پر کام کر سکیں اور مختلف شعبوں </a:t>
            </a:r>
            <a:r>
              <a:rPr lang="en-US" sz="2400" dirty="0">
                <a:latin typeface="Jameel Noori Nastaleeq" panose="02000503000000000004" pitchFamily="2" charset="-78"/>
                <a:cs typeface="Jameel Noori Nastaleeq" panose="02000503000000000004" pitchFamily="2" charset="-78"/>
              </a:rPr>
              <a:t>)</a:t>
            </a:r>
            <a:r>
              <a:rPr lang="ur-PK" sz="2400" dirty="0">
                <a:latin typeface="Jameel Noori Nastaleeq" panose="02000503000000000004" pitchFamily="2" charset="-78"/>
                <a:cs typeface="Jameel Noori Nastaleeq" panose="02000503000000000004" pitchFamily="2" charset="-78"/>
              </a:rPr>
              <a:t>مثلاً توانائی، واش، تعلیم  اور نشوونما کی کمی</a:t>
            </a:r>
            <a:r>
              <a:rPr lang="en-US" sz="2400" dirty="0">
                <a:latin typeface="Jameel Noori Nastaleeq" panose="02000503000000000004" pitchFamily="2" charset="-78"/>
                <a:cs typeface="Jameel Noori Nastaleeq" panose="02000503000000000004" pitchFamily="2" charset="-78"/>
              </a:rPr>
              <a:t>(</a:t>
            </a:r>
            <a:r>
              <a:rPr lang="ur-PK" sz="2400" dirty="0">
                <a:latin typeface="Jameel Noori Nastaleeq" panose="02000503000000000004" pitchFamily="2" charset="-78"/>
                <a:cs typeface="Jameel Noori Nastaleeq" panose="02000503000000000004" pitchFamily="2" charset="-78"/>
              </a:rPr>
              <a:t> میں ملکی سطح پر تقریباً ایک دہائی کی منظم سرگرمیوں سے جو استحکام پیدا ہوا ہے اسےآگے بڑھانے کے لئے </a:t>
            </a:r>
            <a:r>
              <a:rPr lang="ur-PK" sz="2400" b="1" dirty="0">
                <a:latin typeface="Jameel Noori Nastaleeq" panose="02000503000000000004" pitchFamily="2" charset="-78"/>
                <a:cs typeface="Jameel Noori Nastaleeq" panose="02000503000000000004" pitchFamily="2" charset="-78"/>
              </a:rPr>
              <a:t>تدبیر آزمائی </a:t>
            </a:r>
            <a:r>
              <a:rPr lang="ur-PK" sz="2400" dirty="0">
                <a:latin typeface="Jameel Noori Nastaleeq" panose="02000503000000000004" pitchFamily="2" charset="-78"/>
                <a:cs typeface="Jameel Noori Nastaleeq" panose="02000503000000000004" pitchFamily="2" charset="-78"/>
              </a:rPr>
              <a:t>کی جا سکے</a:t>
            </a:r>
            <a:endParaRPr lang="en-US" sz="2400" dirty="0">
              <a:latin typeface="Jameel Noori Nastaleeq" panose="02000503000000000004" pitchFamily="2" charset="-78"/>
              <a:cs typeface="Jameel Noori Nastaleeq" panose="02000503000000000004" pitchFamily="2" charset="-78"/>
            </a:endParaRPr>
          </a:p>
          <a:p>
            <a:pPr lvl="0" algn="r" rtl="1">
              <a:lnSpc>
                <a:spcPct val="120000"/>
              </a:lnSpc>
              <a:spcAft>
                <a:spcPts val="1200"/>
              </a:spcAft>
            </a:pPr>
            <a:r>
              <a:rPr lang="en-US" sz="2400" b="1" dirty="0">
                <a:latin typeface="Jameel Noori Nastaleeq" panose="02000503000000000004" pitchFamily="2" charset="-78"/>
                <a:cs typeface="Jameel Noori Nastaleeq" panose="02000503000000000004" pitchFamily="2" charset="-78"/>
              </a:rPr>
              <a:t>…</a:t>
            </a:r>
            <a:r>
              <a:rPr lang="ur-PK" sz="2400" b="1" dirty="0">
                <a:latin typeface="Jameel Noori Nastaleeq" panose="02000503000000000004" pitchFamily="2" charset="-78"/>
                <a:cs typeface="Jameel Noori Nastaleeq" panose="02000503000000000004" pitchFamily="2" charset="-78"/>
              </a:rPr>
              <a:t> ورلڈ بینک گروپ کی سرگرمیوں میں احتسابی عمل  کو فروغ دیا جائے اور </a:t>
            </a:r>
            <a:r>
              <a:rPr lang="ur-PK" sz="2400" dirty="0">
                <a:latin typeface="Jameel Noori Nastaleeq" panose="02000503000000000004" pitchFamily="2" charset="-78"/>
                <a:cs typeface="Jameel Noori Nastaleeq" panose="02000503000000000004" pitchFamily="2" charset="-78"/>
              </a:rPr>
              <a:t>انہیں ان شعبوں تک محدود کیا جائے جہاں ہم واقعی کوئی بہتری لا سکتے ہیں</a:t>
            </a:r>
            <a:endParaRPr lang="en-US" sz="2400" dirty="0">
              <a:latin typeface="Jameel Noori Nastaleeq" panose="02000503000000000004" pitchFamily="2" charset="-78"/>
              <a:cs typeface="Jameel Noori Nastaleeq" panose="02000503000000000004" pitchFamily="2" charset="-78"/>
            </a:endParaRPr>
          </a:p>
          <a:p>
            <a:pPr algn="r" rtl="1">
              <a:lnSpc>
                <a:spcPct val="120000"/>
              </a:lnSpc>
              <a:spcAft>
                <a:spcPts val="1200"/>
              </a:spcAft>
            </a:pPr>
            <a:r>
              <a:rPr lang="en-US" sz="2400" b="1" dirty="0">
                <a:latin typeface="Jameel Noori Nastaleeq" panose="02000503000000000004" pitchFamily="2" charset="-78"/>
                <a:cs typeface="Jameel Noori Nastaleeq" panose="02000503000000000004" pitchFamily="2" charset="-78"/>
              </a:rPr>
              <a:t>…</a:t>
            </a:r>
            <a:r>
              <a:rPr lang="ur-PK" sz="2400" b="1" dirty="0">
                <a:latin typeface="Jameel Noori Nastaleeq" panose="02000503000000000004" pitchFamily="2" charset="-78"/>
                <a:cs typeface="Jameel Noori Nastaleeq" panose="02000503000000000004" pitchFamily="2" charset="-78"/>
              </a:rPr>
              <a:t> "لچک کی محدود گنجائش" رکھتے ہوئے، </a:t>
            </a:r>
            <a:r>
              <a:rPr lang="ur-PK" sz="2400" dirty="0">
                <a:latin typeface="Jameel Noori Nastaleeq" panose="02000503000000000004" pitchFamily="2" charset="-78"/>
                <a:cs typeface="Jameel Noori Nastaleeq" panose="02000503000000000004" pitchFamily="2" charset="-78"/>
              </a:rPr>
              <a:t>حکومت کے ساتھ مل کر مشترکہ سالانہ جائزے تیار کئے جائیں اورنصف مدت پوری ہونے پر اس بات کی تسلی کی جائے کہ ہم درست سمت میں بڑھ رہے ہیں</a:t>
            </a:r>
            <a:endParaRPr lang="en-PK" sz="2400" dirty="0">
              <a:latin typeface="Jameel Noori Nastaleeq" panose="02000503000000000004" pitchFamily="2" charset="-78"/>
              <a:cs typeface="Jameel Noori Nastaleeq" panose="02000503000000000004" pitchFamily="2" charset="-78"/>
            </a:endParaRPr>
          </a:p>
        </p:txBody>
      </p:sp>
      <p:grpSp>
        <p:nvGrpSpPr>
          <p:cNvPr id="3" name="Group 2">
            <a:extLst>
              <a:ext uri="{FF2B5EF4-FFF2-40B4-BE49-F238E27FC236}">
                <a16:creationId xmlns:a16="http://schemas.microsoft.com/office/drawing/2014/main" id="{761B5A15-D5DE-EB11-98DA-E0173321EE6B}"/>
              </a:ext>
            </a:extLst>
          </p:cNvPr>
          <p:cNvGrpSpPr/>
          <p:nvPr/>
        </p:nvGrpSpPr>
        <p:grpSpPr>
          <a:xfrm>
            <a:off x="128682" y="677140"/>
            <a:ext cx="3833711" cy="5680855"/>
            <a:chOff x="4086538" y="1348464"/>
            <a:chExt cx="4195286" cy="5304616"/>
          </a:xfrm>
        </p:grpSpPr>
        <p:sp>
          <p:nvSpPr>
            <p:cNvPr id="5" name="Rectangle 4">
              <a:extLst>
                <a:ext uri="{FF2B5EF4-FFF2-40B4-BE49-F238E27FC236}">
                  <a16:creationId xmlns:a16="http://schemas.microsoft.com/office/drawing/2014/main" id="{DF8CD7F5-4145-583C-66AE-2E5DD81DFAEB}"/>
                </a:ext>
              </a:extLst>
            </p:cNvPr>
            <p:cNvSpPr/>
            <p:nvPr/>
          </p:nvSpPr>
          <p:spPr>
            <a:xfrm>
              <a:off x="4086538" y="1670228"/>
              <a:ext cx="2748534" cy="424363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ur-PK" sz="2400" b="1" dirty="0">
                  <a:solidFill>
                    <a:schemeClr val="tx1"/>
                  </a:solidFill>
                  <a:latin typeface="Jameel Noori Nastaleeq" panose="02000503000000000004" pitchFamily="2" charset="-78"/>
                  <a:cs typeface="Jameel Noori Nastaleeq" panose="02000503000000000004" pitchFamily="2" charset="-78"/>
                </a:rPr>
                <a:t>متواتر اپ ڈیٹس کے ذریعے یقینی بنایا جائے کہ ہماری سمت درست ہے اور ایک وسط مدتی جائزے کے ذریعے اس امر کا مکمل اطمینان کیا جائےکہ ہماری ترجیحات درست ہیں</a:t>
              </a:r>
              <a:endParaRPr lang="en-US" sz="2400" b="1" dirty="0">
                <a:solidFill>
                  <a:schemeClr val="tx1"/>
                </a:solidFill>
                <a:latin typeface="Jameel Noori Nastaleeq" panose="02000503000000000004" pitchFamily="2" charset="-78"/>
                <a:cs typeface="Jameel Noori Nastaleeq" panose="02000503000000000004" pitchFamily="2" charset="-78"/>
              </a:endParaRPr>
            </a:p>
          </p:txBody>
        </p:sp>
        <p:grpSp>
          <p:nvGrpSpPr>
            <p:cNvPr id="6" name="Group 5">
              <a:extLst>
                <a:ext uri="{FF2B5EF4-FFF2-40B4-BE49-F238E27FC236}">
                  <a16:creationId xmlns:a16="http://schemas.microsoft.com/office/drawing/2014/main" id="{90BA494F-EBE1-E585-E2CA-0FD714AAFF95}"/>
                </a:ext>
              </a:extLst>
            </p:cNvPr>
            <p:cNvGrpSpPr/>
            <p:nvPr/>
          </p:nvGrpSpPr>
          <p:grpSpPr>
            <a:xfrm>
              <a:off x="6836843" y="1348464"/>
              <a:ext cx="1444981" cy="5304616"/>
              <a:chOff x="6836843" y="1348464"/>
              <a:chExt cx="1444981" cy="5304616"/>
            </a:xfrm>
          </p:grpSpPr>
          <p:sp>
            <p:nvSpPr>
              <p:cNvPr id="7" name="Arrow: Pentagon 6">
                <a:extLst>
                  <a:ext uri="{FF2B5EF4-FFF2-40B4-BE49-F238E27FC236}">
                    <a16:creationId xmlns:a16="http://schemas.microsoft.com/office/drawing/2014/main" id="{073DFA7E-6030-704D-7DE7-C90A30834CB9}"/>
                  </a:ext>
                </a:extLst>
              </p:cNvPr>
              <p:cNvSpPr/>
              <p:nvPr/>
            </p:nvSpPr>
            <p:spPr>
              <a:xfrm rot="5400000">
                <a:off x="4850525" y="3825614"/>
                <a:ext cx="4531797" cy="355238"/>
              </a:xfrm>
              <a:prstGeom prst="homePlat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38699C8D-CC28-D820-1288-B142A5D2490E}"/>
                  </a:ext>
                </a:extLst>
              </p:cNvPr>
              <p:cNvSpPr txBox="1"/>
              <p:nvPr/>
            </p:nvSpPr>
            <p:spPr>
              <a:xfrm>
                <a:off x="6836843" y="1348464"/>
                <a:ext cx="914400" cy="369332"/>
              </a:xfrm>
              <a:prstGeom prst="rect">
                <a:avLst/>
              </a:prstGeom>
              <a:noFill/>
            </p:spPr>
            <p:txBody>
              <a:bodyPr wrap="square" rtlCol="0">
                <a:spAutoFit/>
              </a:bodyPr>
              <a:lstStyle/>
              <a:p>
                <a:r>
                  <a:rPr lang="en-US" b="1" dirty="0">
                    <a:solidFill>
                      <a:schemeClr val="accent5">
                        <a:lumMod val="75000"/>
                      </a:schemeClr>
                    </a:solidFill>
                  </a:rPr>
                  <a:t>2025</a:t>
                </a:r>
              </a:p>
            </p:txBody>
          </p:sp>
          <p:sp>
            <p:nvSpPr>
              <p:cNvPr id="9" name="TextBox 8">
                <a:extLst>
                  <a:ext uri="{FF2B5EF4-FFF2-40B4-BE49-F238E27FC236}">
                    <a16:creationId xmlns:a16="http://schemas.microsoft.com/office/drawing/2014/main" id="{8B67FF96-8531-70E2-B348-FBD65D4FBF19}"/>
                  </a:ext>
                </a:extLst>
              </p:cNvPr>
              <p:cNvSpPr txBox="1"/>
              <p:nvPr/>
            </p:nvSpPr>
            <p:spPr>
              <a:xfrm>
                <a:off x="6836843" y="6308209"/>
                <a:ext cx="914400" cy="344871"/>
              </a:xfrm>
              <a:prstGeom prst="rect">
                <a:avLst/>
              </a:prstGeom>
              <a:noFill/>
            </p:spPr>
            <p:txBody>
              <a:bodyPr wrap="square" rtlCol="0">
                <a:spAutoFit/>
              </a:bodyPr>
              <a:lstStyle/>
              <a:p>
                <a:r>
                  <a:rPr lang="en-US" b="1" dirty="0">
                    <a:solidFill>
                      <a:schemeClr val="accent5">
                        <a:lumMod val="75000"/>
                      </a:schemeClr>
                    </a:solidFill>
                  </a:rPr>
                  <a:t>2034</a:t>
                </a:r>
              </a:p>
            </p:txBody>
          </p:sp>
          <p:sp>
            <p:nvSpPr>
              <p:cNvPr id="10" name="TextBox 9">
                <a:extLst>
                  <a:ext uri="{FF2B5EF4-FFF2-40B4-BE49-F238E27FC236}">
                    <a16:creationId xmlns:a16="http://schemas.microsoft.com/office/drawing/2014/main" id="{F5076220-0DC4-1014-B6F4-A462DF6C7145}"/>
                  </a:ext>
                </a:extLst>
              </p:cNvPr>
              <p:cNvSpPr txBox="1"/>
              <p:nvPr/>
            </p:nvSpPr>
            <p:spPr>
              <a:xfrm>
                <a:off x="7367424" y="2468434"/>
                <a:ext cx="914400" cy="344871"/>
              </a:xfrm>
              <a:prstGeom prst="rect">
                <a:avLst/>
              </a:prstGeom>
              <a:noFill/>
            </p:spPr>
            <p:txBody>
              <a:bodyPr wrap="square" rtlCol="0">
                <a:spAutoFit/>
              </a:bodyPr>
              <a:lstStyle/>
              <a:p>
                <a:r>
                  <a:rPr lang="en-US" b="1" dirty="0">
                    <a:solidFill>
                      <a:schemeClr val="accent5">
                        <a:lumMod val="75000"/>
                      </a:schemeClr>
                    </a:solidFill>
                  </a:rPr>
                  <a:t>2028</a:t>
                </a:r>
              </a:p>
            </p:txBody>
          </p:sp>
          <p:sp>
            <p:nvSpPr>
              <p:cNvPr id="11" name="TextBox 10">
                <a:extLst>
                  <a:ext uri="{FF2B5EF4-FFF2-40B4-BE49-F238E27FC236}">
                    <a16:creationId xmlns:a16="http://schemas.microsoft.com/office/drawing/2014/main" id="{6815AC62-42C8-BBE0-0E09-FE25FD189CA8}"/>
                  </a:ext>
                </a:extLst>
              </p:cNvPr>
              <p:cNvSpPr txBox="1"/>
              <p:nvPr/>
            </p:nvSpPr>
            <p:spPr>
              <a:xfrm>
                <a:off x="7367424" y="3611814"/>
                <a:ext cx="914400" cy="369332"/>
              </a:xfrm>
              <a:prstGeom prst="rect">
                <a:avLst/>
              </a:prstGeom>
              <a:noFill/>
            </p:spPr>
            <p:txBody>
              <a:bodyPr wrap="square" rtlCol="0">
                <a:spAutoFit/>
              </a:bodyPr>
              <a:lstStyle/>
              <a:p>
                <a:r>
                  <a:rPr lang="en-US" b="1" dirty="0">
                    <a:solidFill>
                      <a:schemeClr val="accent5">
                        <a:lumMod val="75000"/>
                      </a:schemeClr>
                    </a:solidFill>
                  </a:rPr>
                  <a:t>2031</a:t>
                </a:r>
              </a:p>
            </p:txBody>
          </p:sp>
          <p:sp>
            <p:nvSpPr>
              <p:cNvPr id="12" name="TextBox 11">
                <a:extLst>
                  <a:ext uri="{FF2B5EF4-FFF2-40B4-BE49-F238E27FC236}">
                    <a16:creationId xmlns:a16="http://schemas.microsoft.com/office/drawing/2014/main" id="{18335AFD-493A-854C-4DED-484D0A32ADE0}"/>
                  </a:ext>
                </a:extLst>
              </p:cNvPr>
              <p:cNvSpPr txBox="1"/>
              <p:nvPr/>
            </p:nvSpPr>
            <p:spPr>
              <a:xfrm>
                <a:off x="7367424" y="4676970"/>
                <a:ext cx="914400" cy="369332"/>
              </a:xfrm>
              <a:prstGeom prst="rect">
                <a:avLst/>
              </a:prstGeom>
              <a:noFill/>
            </p:spPr>
            <p:txBody>
              <a:bodyPr wrap="square" rtlCol="0">
                <a:spAutoFit/>
              </a:bodyPr>
              <a:lstStyle/>
              <a:p>
                <a:r>
                  <a:rPr lang="en-US" b="1" dirty="0">
                    <a:solidFill>
                      <a:schemeClr val="accent5">
                        <a:lumMod val="75000"/>
                      </a:schemeClr>
                    </a:solidFill>
                  </a:rPr>
                  <a:t>2033</a:t>
                </a:r>
              </a:p>
            </p:txBody>
          </p:sp>
        </p:grpSp>
      </p:grpSp>
    </p:spTree>
    <p:extLst>
      <p:ext uri="{BB962C8B-B14F-4D97-AF65-F5344CB8AC3E}">
        <p14:creationId xmlns:p14="http://schemas.microsoft.com/office/powerpoint/2010/main" val="1033945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68FF4BA-48C5-500C-0B36-926BA61803CA}"/>
              </a:ext>
            </a:extLst>
          </p:cNvPr>
          <p:cNvSpPr txBox="1"/>
          <p:nvPr/>
        </p:nvSpPr>
        <p:spPr>
          <a:xfrm>
            <a:off x="9831280" y="1070352"/>
            <a:ext cx="2016000" cy="743280"/>
          </a:xfrm>
          <a:prstGeom prst="rect">
            <a:avLst/>
          </a:prstGeom>
          <a:solidFill>
            <a:schemeClr val="accent3">
              <a:lumMod val="20000"/>
              <a:lumOff val="80000"/>
            </a:schemeClr>
          </a:solidFill>
          <a:ln w="28575">
            <a:solidFill>
              <a:srgbClr val="0070C0"/>
            </a:solidFill>
          </a:ln>
        </p:spPr>
        <p:txBody>
          <a:bodyPr wrap="square"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1</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بچوں کی نشوونما </a:t>
            </a:r>
          </a:p>
          <a:p>
            <a:pPr algn="ctr" rtl="1">
              <a:lnSpc>
                <a:spcPct val="120000"/>
              </a:lnSpc>
            </a:pPr>
            <a:r>
              <a:rPr lang="ur-PK" b="1" spc="-30" dirty="0">
                <a:latin typeface="Jameel Noori Nastaleeq" panose="02000503000000000004" pitchFamily="2" charset="-78"/>
                <a:cs typeface="Jameel Noori Nastaleeq" panose="02000503000000000004" pitchFamily="2" charset="-78"/>
              </a:rPr>
              <a:t>میں کمی کا ازالہ</a:t>
            </a:r>
            <a:endParaRPr lang="en-US" b="1" spc="-30" dirty="0">
              <a:latin typeface="Jameel Noori Nastaleeq" panose="02000503000000000004" pitchFamily="2" charset="-78"/>
              <a:cs typeface="Jameel Noori Nastaleeq" panose="02000503000000000004" pitchFamily="2" charset="-78"/>
            </a:endParaRPr>
          </a:p>
        </p:txBody>
      </p:sp>
      <p:sp>
        <p:nvSpPr>
          <p:cNvPr id="3" name="TextBox 2">
            <a:extLst>
              <a:ext uri="{FF2B5EF4-FFF2-40B4-BE49-F238E27FC236}">
                <a16:creationId xmlns:a16="http://schemas.microsoft.com/office/drawing/2014/main" id="{809B72C1-7906-1D07-EAA9-B01C4FD4954B}"/>
              </a:ext>
            </a:extLst>
          </p:cNvPr>
          <p:cNvSpPr txBox="1"/>
          <p:nvPr/>
        </p:nvSpPr>
        <p:spPr>
          <a:xfrm>
            <a:off x="9831117" y="1877139"/>
            <a:ext cx="2023200" cy="1874529"/>
          </a:xfrm>
          <a:prstGeom prst="rect">
            <a:avLst/>
          </a:prstGeom>
          <a:solidFill>
            <a:srgbClr val="F8F8F9"/>
          </a:solidFill>
          <a:ln w="12700">
            <a:solidFill>
              <a:srgbClr val="0070C0"/>
            </a:solidFill>
            <a:prstDash val="dash"/>
          </a:ln>
        </p:spPr>
        <p:txBody>
          <a:bodyPr wrap="square" lIns="72000" tIns="108000" rIns="72000" bIns="72000" rtlCol="0">
            <a:spAutoFit/>
          </a:bodyPr>
          <a:lstStyle/>
          <a:p>
            <a:pPr algn="r" rtl="1">
              <a:lnSpc>
                <a:spcPct val="120000"/>
              </a:lnSpc>
              <a:spcBef>
                <a:spcPts val="600"/>
              </a:spcBef>
              <a:spcAft>
                <a:spcPts val="600"/>
              </a:spcAft>
            </a:pPr>
            <a:r>
              <a:rPr lang="en-US" b="1" spc="-30" dirty="0">
                <a:solidFill>
                  <a:srgbClr val="00B050"/>
                </a:solidFill>
                <a:latin typeface="Jameel Noori Nastaleeq" panose="02000503000000000004" pitchFamily="2" charset="-78"/>
                <a:cs typeface="Jameel Noori Nastaleeq" panose="02000503000000000004" pitchFamily="2" charset="-78"/>
              </a:rPr>
              <a:t>1.1</a:t>
            </a:r>
            <a:r>
              <a:rPr lang="ur-PK"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صحت کی بنیادی خدمات ، خاندانی منصوبہ بندی کی خدمات اور متنوع غذائیت تک بہتر رسائی</a:t>
            </a:r>
            <a:endParaRPr lang="en-US"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a:p>
            <a:pPr algn="r" rtl="1">
              <a:lnSpc>
                <a:spcPct val="120000"/>
              </a:lnSpc>
              <a:spcBef>
                <a:spcPts val="600"/>
              </a:spcBef>
              <a:spcAft>
                <a:spcPts val="600"/>
              </a:spcAft>
            </a:pPr>
            <a:r>
              <a:rPr lang="en-US" b="1" spc="-30" dirty="0">
                <a:solidFill>
                  <a:srgbClr val="00B050"/>
                </a:solidFill>
                <a:latin typeface="Jameel Noori Nastaleeq" panose="02000503000000000004" pitchFamily="2" charset="-78"/>
                <a:cs typeface="Jameel Noori Nastaleeq" panose="02000503000000000004" pitchFamily="2" charset="-78"/>
              </a:rPr>
              <a:t>1.2</a:t>
            </a:r>
            <a:r>
              <a:rPr lang="ur-PK"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صاف پانی، سینی ٹیشن سہولیات اور حفظانِ صحت تک بہتر رسائی</a:t>
            </a:r>
            <a:endParaRPr lang="en-US"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22" name="TextBox 21">
            <a:extLst>
              <a:ext uri="{FF2B5EF4-FFF2-40B4-BE49-F238E27FC236}">
                <a16:creationId xmlns:a16="http://schemas.microsoft.com/office/drawing/2014/main" id="{7E2A9401-A81A-14E7-A279-81F3BB18B1DF}"/>
              </a:ext>
            </a:extLst>
          </p:cNvPr>
          <p:cNvSpPr txBox="1"/>
          <p:nvPr/>
        </p:nvSpPr>
        <p:spPr>
          <a:xfrm>
            <a:off x="382490" y="176874"/>
            <a:ext cx="11485320" cy="602830"/>
          </a:xfrm>
          <a:prstGeom prst="rect">
            <a:avLst/>
          </a:prstGeom>
          <a:solidFill>
            <a:schemeClr val="accent5">
              <a:lumMod val="20000"/>
              <a:lumOff val="80000"/>
            </a:schemeClr>
          </a:solidFill>
          <a:ln w="9525">
            <a:solidFill>
              <a:schemeClr val="tx1"/>
            </a:solidFill>
          </a:ln>
        </p:spPr>
        <p:txBody>
          <a:bodyPr wrap="square" tIns="108000" bIns="108000" rtlCol="0">
            <a:spAutoFit/>
          </a:bodyPr>
          <a:lstStyle>
            <a:defPPr>
              <a:defRPr lang="en-US"/>
            </a:defPPr>
            <a:lvl1pPr algn="ctr">
              <a:spcBef>
                <a:spcPts val="600"/>
              </a:spcBef>
              <a:spcAft>
                <a:spcPts val="600"/>
              </a:spcAft>
              <a:defRPr sz="2800" b="1"/>
            </a:lvl1pPr>
          </a:lstStyle>
          <a:p>
            <a:pPr rtl="1"/>
            <a:r>
              <a:rPr lang="ur-PK" sz="2500" u="sng" dirty="0">
                <a:latin typeface="Jameel Noori Nastaleeq" panose="02000503000000000004" pitchFamily="2" charset="-78"/>
                <a:cs typeface="Jameel Noori Nastaleeq" panose="02000503000000000004" pitchFamily="2" charset="-78"/>
              </a:rPr>
              <a:t>ملکی سطح پر شراکت کا مجوزہ فریم ورک: </a:t>
            </a:r>
            <a:r>
              <a:rPr lang="ur-PK" sz="2500" dirty="0">
                <a:latin typeface="Jameel Noori Nastaleeq" panose="02000503000000000004" pitchFamily="2" charset="-78"/>
                <a:cs typeface="Jameel Noori Nastaleeq" panose="02000503000000000004" pitchFamily="2" charset="-78"/>
              </a:rPr>
              <a:t>پانچ مقاصد اور مرکزی توجہ کے حامل دس شعبے</a:t>
            </a:r>
            <a:endParaRPr lang="en-US" sz="2500" dirty="0">
              <a:latin typeface="Jameel Noori Nastaleeq" panose="02000503000000000004" pitchFamily="2" charset="-78"/>
              <a:cs typeface="Jameel Noori Nastaleeq" panose="02000503000000000004" pitchFamily="2" charset="-78"/>
            </a:endParaRPr>
          </a:p>
        </p:txBody>
      </p:sp>
      <p:sp>
        <p:nvSpPr>
          <p:cNvPr id="5" name="TextBox 4">
            <a:extLst>
              <a:ext uri="{FF2B5EF4-FFF2-40B4-BE49-F238E27FC236}">
                <a16:creationId xmlns:a16="http://schemas.microsoft.com/office/drawing/2014/main" id="{DD1A9F9C-FF46-A0E0-7608-EBC213ADC60D}"/>
              </a:ext>
            </a:extLst>
          </p:cNvPr>
          <p:cNvSpPr txBox="1"/>
          <p:nvPr/>
        </p:nvSpPr>
        <p:spPr>
          <a:xfrm>
            <a:off x="7486945" y="1070352"/>
            <a:ext cx="2016000" cy="743280"/>
          </a:xfrm>
          <a:prstGeom prst="rect">
            <a:avLst/>
          </a:prstGeom>
          <a:solidFill>
            <a:schemeClr val="accent3">
              <a:lumMod val="20000"/>
              <a:lumOff val="80000"/>
            </a:schemeClr>
          </a:solidFill>
          <a:ln w="28575">
            <a:solidFill>
              <a:srgbClr val="0070C0"/>
            </a:solidFill>
          </a:ln>
        </p:spPr>
        <p:txBody>
          <a:bodyPr wrap="square" lIns="0" rIns="0"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2</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ابتر تعلیمی </a:t>
            </a:r>
          </a:p>
          <a:p>
            <a:pPr algn="ctr" rtl="1">
              <a:lnSpc>
                <a:spcPct val="120000"/>
              </a:lnSpc>
            </a:pPr>
            <a:r>
              <a:rPr lang="ur-PK" b="1" spc="-30" dirty="0">
                <a:latin typeface="Jameel Noori Nastaleeq" panose="02000503000000000004" pitchFamily="2" charset="-78"/>
                <a:cs typeface="Jameel Noori Nastaleeq" panose="02000503000000000004" pitchFamily="2" charset="-78"/>
              </a:rPr>
              <a:t>صورتحال کا ازالہ</a:t>
            </a:r>
            <a:endParaRPr lang="en-US" b="1" spc="-30" dirty="0">
              <a:latin typeface="Jameel Noori Nastaleeq" panose="02000503000000000004" pitchFamily="2" charset="-78"/>
              <a:cs typeface="Jameel Noori Nastaleeq" panose="02000503000000000004" pitchFamily="2" charset="-78"/>
            </a:endParaRPr>
          </a:p>
        </p:txBody>
      </p:sp>
      <p:sp>
        <p:nvSpPr>
          <p:cNvPr id="24" name="TextBox 23">
            <a:extLst>
              <a:ext uri="{FF2B5EF4-FFF2-40B4-BE49-F238E27FC236}">
                <a16:creationId xmlns:a16="http://schemas.microsoft.com/office/drawing/2014/main" id="{333F2DB0-2C5F-BFA8-873D-EF89C22E2F78}"/>
              </a:ext>
            </a:extLst>
          </p:cNvPr>
          <p:cNvSpPr txBox="1"/>
          <p:nvPr/>
        </p:nvSpPr>
        <p:spPr>
          <a:xfrm>
            <a:off x="7471826" y="1881131"/>
            <a:ext cx="2016000" cy="742681"/>
          </a:xfrm>
          <a:prstGeom prst="rect">
            <a:avLst/>
          </a:prstGeom>
          <a:solidFill>
            <a:schemeClr val="accent6">
              <a:lumMod val="20000"/>
              <a:lumOff val="80000"/>
              <a:alpha val="33000"/>
            </a:schemeClr>
          </a:solidFill>
          <a:ln w="12700">
            <a:solidFill>
              <a:srgbClr val="0070C0"/>
            </a:solidFill>
            <a:prstDash val="dash"/>
          </a:ln>
        </p:spPr>
        <p:txBody>
          <a:bodyPr wrap="square" lIns="72000" tIns="108000" rIns="72000" bIns="72000" rtlCol="0">
            <a:spAutoFit/>
          </a:bodyPr>
          <a:lstStyle/>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2.1</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معیاری سکولوں اور بنیادی تدریسی سہولیات تک بہتر رسائی</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15" name="TextBox 14">
            <a:extLst>
              <a:ext uri="{FF2B5EF4-FFF2-40B4-BE49-F238E27FC236}">
                <a16:creationId xmlns:a16="http://schemas.microsoft.com/office/drawing/2014/main" id="{C3F60EBC-A49F-02B6-54FB-78574CE0144E}"/>
              </a:ext>
            </a:extLst>
          </p:cNvPr>
          <p:cNvSpPr txBox="1"/>
          <p:nvPr/>
        </p:nvSpPr>
        <p:spPr>
          <a:xfrm>
            <a:off x="5119694" y="1888026"/>
            <a:ext cx="1980252" cy="1782965"/>
          </a:xfrm>
          <a:prstGeom prst="rect">
            <a:avLst/>
          </a:prstGeom>
          <a:solidFill>
            <a:schemeClr val="accent6">
              <a:lumMod val="20000"/>
              <a:lumOff val="80000"/>
              <a:alpha val="33000"/>
            </a:schemeClr>
          </a:solidFill>
          <a:ln w="12700">
            <a:solidFill>
              <a:srgbClr val="0070C0"/>
            </a:solidFill>
            <a:prstDash val="dash"/>
          </a:ln>
        </p:spPr>
        <p:txBody>
          <a:bodyPr wrap="square" lIns="72000" tIns="108000" rIns="36000" bIns="72000" rtlCol="0">
            <a:spAutoFit/>
          </a:bodyPr>
          <a:lstStyle/>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3.1</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6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شعبہ زراعت میں  پانی کی قلت، خشک سالی اور موسمیاتی رجحانات میں تبدیلیوں کے مقابلے کی بہتر صلاحیت</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3.2</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سیلاب اور آفات کے مقابلے کی صلاحیت میں اضافہ</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8" name="TextBox 7">
            <a:extLst>
              <a:ext uri="{FF2B5EF4-FFF2-40B4-BE49-F238E27FC236}">
                <a16:creationId xmlns:a16="http://schemas.microsoft.com/office/drawing/2014/main" id="{6DBCFB6B-BB5B-9279-66F3-B85156E0A9A9}"/>
              </a:ext>
            </a:extLst>
          </p:cNvPr>
          <p:cNvSpPr txBox="1"/>
          <p:nvPr/>
        </p:nvSpPr>
        <p:spPr>
          <a:xfrm>
            <a:off x="5099067" y="1070352"/>
            <a:ext cx="2016000" cy="743280"/>
          </a:xfrm>
          <a:prstGeom prst="rect">
            <a:avLst/>
          </a:prstGeom>
          <a:solidFill>
            <a:schemeClr val="accent3">
              <a:lumMod val="20000"/>
              <a:lumOff val="80000"/>
            </a:schemeClr>
          </a:solidFill>
          <a:ln w="28575">
            <a:solidFill>
              <a:srgbClr val="0070C0"/>
            </a:solidFill>
          </a:ln>
        </p:spPr>
        <p:txBody>
          <a:bodyPr wrap="square" lIns="0" rIns="0"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3</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موسمیاتی تبدیلی کے مقابلے </a:t>
            </a:r>
          </a:p>
          <a:p>
            <a:pPr algn="ctr" rtl="1">
              <a:lnSpc>
                <a:spcPct val="120000"/>
              </a:lnSpc>
            </a:pPr>
            <a:r>
              <a:rPr lang="ur-PK" b="1" spc="-30" dirty="0">
                <a:latin typeface="Jameel Noori Nastaleeq" panose="02000503000000000004" pitchFamily="2" charset="-78"/>
                <a:cs typeface="Jameel Noori Nastaleeq" panose="02000503000000000004" pitchFamily="2" charset="-78"/>
              </a:rPr>
              <a:t>کی بہتر صلاحیت</a:t>
            </a:r>
          </a:p>
        </p:txBody>
      </p:sp>
      <p:sp>
        <p:nvSpPr>
          <p:cNvPr id="9" name="TextBox 8">
            <a:extLst>
              <a:ext uri="{FF2B5EF4-FFF2-40B4-BE49-F238E27FC236}">
                <a16:creationId xmlns:a16="http://schemas.microsoft.com/office/drawing/2014/main" id="{ED4BA868-CD98-0F44-C142-8D132C3D10AF}"/>
              </a:ext>
            </a:extLst>
          </p:cNvPr>
          <p:cNvSpPr txBox="1"/>
          <p:nvPr/>
        </p:nvSpPr>
        <p:spPr>
          <a:xfrm>
            <a:off x="2765620" y="1070352"/>
            <a:ext cx="2015487" cy="743280"/>
          </a:xfrm>
          <a:prstGeom prst="rect">
            <a:avLst/>
          </a:prstGeom>
          <a:solidFill>
            <a:schemeClr val="accent3">
              <a:lumMod val="20000"/>
              <a:lumOff val="80000"/>
            </a:schemeClr>
          </a:solidFill>
          <a:ln w="28575">
            <a:solidFill>
              <a:srgbClr val="0070C0"/>
            </a:solidFill>
          </a:ln>
        </p:spPr>
        <p:txBody>
          <a:bodyPr wrap="square" lIns="0" rIns="0"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4</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معاشی سرگرمیوں میں کاربن کے استعمال کا خاتمہ</a:t>
            </a:r>
            <a:endParaRPr lang="en-US" b="1" spc="-30" dirty="0">
              <a:latin typeface="Jameel Noori Nastaleeq" panose="02000503000000000004" pitchFamily="2" charset="-78"/>
              <a:cs typeface="Jameel Noori Nastaleeq" panose="02000503000000000004" pitchFamily="2" charset="-78"/>
            </a:endParaRPr>
          </a:p>
        </p:txBody>
      </p:sp>
      <p:sp>
        <p:nvSpPr>
          <p:cNvPr id="16" name="TextBox 15">
            <a:extLst>
              <a:ext uri="{FF2B5EF4-FFF2-40B4-BE49-F238E27FC236}">
                <a16:creationId xmlns:a16="http://schemas.microsoft.com/office/drawing/2014/main" id="{B0A02568-BAE1-A248-664E-8A88E2370F69}"/>
              </a:ext>
            </a:extLst>
          </p:cNvPr>
          <p:cNvSpPr txBox="1"/>
          <p:nvPr/>
        </p:nvSpPr>
        <p:spPr>
          <a:xfrm>
            <a:off x="2765110" y="1881125"/>
            <a:ext cx="2015487" cy="1746032"/>
          </a:xfrm>
          <a:prstGeom prst="rect">
            <a:avLst/>
          </a:prstGeom>
          <a:solidFill>
            <a:schemeClr val="accent6">
              <a:lumMod val="20000"/>
              <a:lumOff val="80000"/>
              <a:alpha val="33000"/>
            </a:schemeClr>
          </a:solidFill>
          <a:ln w="12700">
            <a:solidFill>
              <a:srgbClr val="0070C0"/>
            </a:solidFill>
            <a:prstDash val="dash"/>
          </a:ln>
        </p:spPr>
        <p:txBody>
          <a:bodyPr wrap="square" lIns="36000" tIns="108000" rIns="36000" bIns="72000" rtlCol="0">
            <a:spAutoFit/>
          </a:bodyPr>
          <a:lstStyle/>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4.1</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توانائی کے صاف اور پائیدار ذرائع تک رسائی </a:t>
            </a:r>
          </a:p>
          <a:p>
            <a:pPr algn="r" rtl="1">
              <a:lnSpc>
                <a:spcPct val="120000"/>
              </a:lnSpc>
              <a:spcBef>
                <a:spcPts val="600"/>
              </a:spcBef>
              <a:spcAft>
                <a:spcPts val="600"/>
              </a:spcAft>
            </a:pPr>
            <a:r>
              <a:rPr lang="en-US" sz="1600" b="1" spc="-30" dirty="0">
                <a:solidFill>
                  <a:srgbClr val="00B050"/>
                </a:solidFill>
                <a:latin typeface="Jameel Noori Nastaleeq" panose="02000503000000000004" pitchFamily="2" charset="-78"/>
                <a:cs typeface="Jameel Noori Nastaleeq" panose="02000503000000000004" pitchFamily="2" charset="-78"/>
              </a:rPr>
              <a:t>4.2</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فضا میں آلودگی کا باعث بننے والے ذرائع، ٹرانسپورٹ کی صنعت اور شعبہ زراعت میں کاربن کے استعمال کا خاتمہ</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13" name="TextBox 12">
            <a:extLst>
              <a:ext uri="{FF2B5EF4-FFF2-40B4-BE49-F238E27FC236}">
                <a16:creationId xmlns:a16="http://schemas.microsoft.com/office/drawing/2014/main" id="{15AC90F4-6006-4901-EFD9-C5785771E289}"/>
              </a:ext>
            </a:extLst>
          </p:cNvPr>
          <p:cNvSpPr txBox="1"/>
          <p:nvPr/>
        </p:nvSpPr>
        <p:spPr>
          <a:xfrm>
            <a:off x="388115" y="1070352"/>
            <a:ext cx="2051999" cy="743280"/>
          </a:xfrm>
          <a:prstGeom prst="rect">
            <a:avLst/>
          </a:prstGeom>
          <a:solidFill>
            <a:schemeClr val="accent3">
              <a:lumMod val="20000"/>
              <a:lumOff val="80000"/>
            </a:schemeClr>
          </a:solidFill>
          <a:ln w="28575">
            <a:solidFill>
              <a:srgbClr val="0070C0"/>
            </a:solidFill>
          </a:ln>
        </p:spPr>
        <p:txBody>
          <a:bodyPr wrap="square" lIns="0" rIns="0" rtlCol="0">
            <a:spAutoFit/>
          </a:bodyPr>
          <a:lstStyle/>
          <a:p>
            <a:pPr algn="ctr" rtl="1">
              <a:lnSpc>
                <a:spcPct val="120000"/>
              </a:lnSpc>
            </a:pPr>
            <a:r>
              <a:rPr lang="en-US" b="1" spc="-30" dirty="0">
                <a:latin typeface="Jameel Noori Nastaleeq" panose="02000503000000000004" pitchFamily="2" charset="-78"/>
                <a:cs typeface="Jameel Noori Nastaleeq" panose="02000503000000000004" pitchFamily="2" charset="-78"/>
              </a:rPr>
              <a:t>5</a:t>
            </a:r>
            <a:r>
              <a:rPr lang="ur-PK" b="1" spc="-30" dirty="0">
                <a:latin typeface="Jameel Noori Nastaleeq" panose="02000503000000000004" pitchFamily="2" charset="-78"/>
                <a:cs typeface="Jameel Noori Nastaleeq" panose="02000503000000000004" pitchFamily="2" charset="-78"/>
              </a:rPr>
              <a:t> </a:t>
            </a:r>
            <a:r>
              <a:rPr lang="en-US" b="1" spc="-30" dirty="0">
                <a:latin typeface="Jameel Noori Nastaleeq" panose="02000503000000000004" pitchFamily="2" charset="-78"/>
                <a:cs typeface="Jameel Noori Nastaleeq" panose="02000503000000000004" pitchFamily="2" charset="-78"/>
              </a:rPr>
              <a:t>.</a:t>
            </a:r>
            <a:r>
              <a:rPr lang="ur-PK" b="1" spc="-30" dirty="0">
                <a:latin typeface="Jameel Noori Nastaleeq" panose="02000503000000000004" pitchFamily="2" charset="-78"/>
                <a:cs typeface="Jameel Noori Nastaleeq" panose="02000503000000000004" pitchFamily="2" charset="-78"/>
              </a:rPr>
              <a:t> معاشرے کے تمام طبقات کے لئے روزگار کے زیادہ مواقع</a:t>
            </a:r>
            <a:endParaRPr lang="en-US" b="1" spc="-30" dirty="0">
              <a:latin typeface="Jameel Noori Nastaleeq" panose="02000503000000000004" pitchFamily="2" charset="-78"/>
              <a:cs typeface="Jameel Noori Nastaleeq" panose="02000503000000000004" pitchFamily="2" charset="-78"/>
            </a:endParaRPr>
          </a:p>
        </p:txBody>
      </p:sp>
      <p:sp>
        <p:nvSpPr>
          <p:cNvPr id="11" name="TextBox 10">
            <a:extLst>
              <a:ext uri="{FF2B5EF4-FFF2-40B4-BE49-F238E27FC236}">
                <a16:creationId xmlns:a16="http://schemas.microsoft.com/office/drawing/2014/main" id="{A8029B50-703C-8413-1149-50408FDE5F60}"/>
              </a:ext>
            </a:extLst>
          </p:cNvPr>
          <p:cNvSpPr txBox="1"/>
          <p:nvPr/>
        </p:nvSpPr>
        <p:spPr>
          <a:xfrm>
            <a:off x="388114" y="1888023"/>
            <a:ext cx="2051999" cy="2318497"/>
          </a:xfrm>
          <a:prstGeom prst="rect">
            <a:avLst/>
          </a:prstGeom>
          <a:solidFill>
            <a:schemeClr val="accent6">
              <a:lumMod val="20000"/>
              <a:lumOff val="80000"/>
              <a:alpha val="33000"/>
            </a:schemeClr>
          </a:solidFill>
          <a:ln w="12700">
            <a:solidFill>
              <a:srgbClr val="0070C0"/>
            </a:solidFill>
            <a:prstDash val="dash"/>
          </a:ln>
        </p:spPr>
        <p:txBody>
          <a:bodyPr wrap="square" lIns="36000" tIns="108000" rIns="36000" bIns="72000" rtlCol="0">
            <a:spAutoFit/>
          </a:bodyPr>
          <a:lstStyle/>
          <a:p>
            <a:pPr algn="r" rtl="1">
              <a:lnSpc>
                <a:spcPct val="120000"/>
              </a:lnSpc>
              <a:spcBef>
                <a:spcPts val="300"/>
              </a:spcBef>
              <a:spcAft>
                <a:spcPts val="300"/>
              </a:spcAft>
            </a:pPr>
            <a:r>
              <a:rPr lang="en-US" sz="1600" b="1" spc="-30" dirty="0">
                <a:solidFill>
                  <a:srgbClr val="00B050"/>
                </a:solidFill>
                <a:latin typeface="Jameel Noori Nastaleeq" panose="02000503000000000004" pitchFamily="2" charset="-78"/>
                <a:cs typeface="Jameel Noori Nastaleeq" panose="02000503000000000004" pitchFamily="2" charset="-78"/>
              </a:rPr>
              <a:t>5.1</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مالی گنجائش میں اضافہ: میکرو سطح پرزیادہ مستحکم اور پائیدار مالی ماحول</a:t>
            </a:r>
          </a:p>
          <a:p>
            <a:pPr algn="r" rtl="1">
              <a:lnSpc>
                <a:spcPct val="120000"/>
              </a:lnSpc>
              <a:spcBef>
                <a:spcPts val="300"/>
              </a:spcBef>
              <a:spcAft>
                <a:spcPts val="300"/>
              </a:spcAft>
            </a:pPr>
            <a:r>
              <a:rPr lang="en-US" sz="1600" b="1" spc="-40" dirty="0">
                <a:solidFill>
                  <a:srgbClr val="00B050"/>
                </a:solidFill>
                <a:latin typeface="Jameel Noori Nastaleeq" panose="02000503000000000004" pitchFamily="2" charset="-78"/>
                <a:cs typeface="Jameel Noori Nastaleeq" panose="02000503000000000004" pitchFamily="2" charset="-78"/>
              </a:rPr>
              <a:t>5.2</a:t>
            </a:r>
            <a:r>
              <a:rPr lang="ur-PK" sz="1600" b="1" spc="-40" dirty="0">
                <a:solidFill>
                  <a:srgbClr val="00B050"/>
                </a:solidFill>
                <a:latin typeface="Jameel Noori Nastaleeq" panose="02000503000000000004" pitchFamily="2" charset="-78"/>
                <a:cs typeface="Jameel Noori Nastaleeq" panose="02000503000000000004" pitchFamily="2" charset="-78"/>
              </a:rPr>
              <a:t> </a:t>
            </a:r>
            <a:r>
              <a:rPr lang="ur-PK" sz="1500" b="1" spc="-40" dirty="0">
                <a:solidFill>
                  <a:schemeClr val="tx1">
                    <a:lumMod val="75000"/>
                    <a:lumOff val="25000"/>
                  </a:schemeClr>
                </a:solidFill>
                <a:latin typeface="Jameel Noori Nastaleeq" panose="02000503000000000004" pitchFamily="2" charset="-78"/>
                <a:cs typeface="Jameel Noori Nastaleeq" panose="02000503000000000004" pitchFamily="2" charset="-78"/>
              </a:rPr>
              <a:t>برآمدات/ تجارتی لحاظ سے سازگار اشیاء، بشمول ایگری فوڈ ویلیو چین کی پیداواری صلاحیت اور ان شعبوں میں نجی سرمایہ کاری میں اضافہ</a:t>
            </a:r>
            <a:endParaRPr lang="en-US" sz="1500" b="1" spc="-40" dirty="0">
              <a:solidFill>
                <a:schemeClr val="tx1">
                  <a:lumMod val="75000"/>
                  <a:lumOff val="25000"/>
                </a:schemeClr>
              </a:solidFill>
              <a:highlight>
                <a:srgbClr val="FFFF00"/>
              </a:highlight>
              <a:latin typeface="Jameel Noori Nastaleeq" panose="02000503000000000004" pitchFamily="2" charset="-78"/>
              <a:cs typeface="Jameel Noori Nastaleeq" panose="02000503000000000004" pitchFamily="2" charset="-78"/>
            </a:endParaRPr>
          </a:p>
          <a:p>
            <a:pPr algn="r" rtl="1">
              <a:lnSpc>
                <a:spcPct val="120000"/>
              </a:lnSpc>
              <a:spcBef>
                <a:spcPts val="300"/>
              </a:spcBef>
              <a:spcAft>
                <a:spcPts val="300"/>
              </a:spcAft>
            </a:pPr>
            <a:r>
              <a:rPr lang="en-US" sz="1600" b="1" spc="-30" dirty="0">
                <a:solidFill>
                  <a:srgbClr val="00B050"/>
                </a:solidFill>
                <a:latin typeface="Jameel Noori Nastaleeq" panose="02000503000000000004" pitchFamily="2" charset="-78"/>
                <a:cs typeface="Jameel Noori Nastaleeq" panose="02000503000000000004" pitchFamily="2" charset="-78"/>
              </a:rPr>
              <a:t>5.3</a:t>
            </a:r>
            <a:r>
              <a:rPr lang="ur-PK" sz="1600" b="1" spc="-30" dirty="0">
                <a:solidFill>
                  <a:srgbClr val="00B050"/>
                </a:solidFill>
                <a:latin typeface="Jameel Noori Nastaleeq" panose="02000503000000000004" pitchFamily="2" charset="-78"/>
                <a:cs typeface="Jameel Noori Nastaleeq" panose="02000503000000000004" pitchFamily="2" charset="-78"/>
              </a:rPr>
              <a:t> </a:t>
            </a:r>
            <a:r>
              <a:rPr lang="ur-PK"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rPr>
              <a:t>معاشرے کے تمام طبقات کے لئے سرمائے تک رسائی میں اضافہ</a:t>
            </a:r>
            <a:endParaRPr lang="en-US" sz="1500" b="1" spc="-3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10" name="Slide Number Placeholder 9">
            <a:extLst>
              <a:ext uri="{FF2B5EF4-FFF2-40B4-BE49-F238E27FC236}">
                <a16:creationId xmlns:a16="http://schemas.microsoft.com/office/drawing/2014/main" id="{416EB985-9C3F-76E6-FE12-C3CFB025D6A0}"/>
              </a:ext>
            </a:extLst>
          </p:cNvPr>
          <p:cNvSpPr>
            <a:spLocks noGrp="1"/>
          </p:cNvSpPr>
          <p:nvPr>
            <p:ph type="sldNum" sz="quarter" idx="12"/>
          </p:nvPr>
        </p:nvSpPr>
        <p:spPr/>
        <p:txBody>
          <a:bodyPr/>
          <a:lstStyle/>
          <a:p>
            <a:pPr algn="l" rtl="1"/>
            <a:fld id="{E1FF6C1D-8257-4286-ADD1-3212AA17058F}" type="slidenum">
              <a:rPr lang="en-US" smtClean="0">
                <a:latin typeface="Jameel Noori Nastaleeq" panose="02000503000000000004" pitchFamily="2" charset="-78"/>
                <a:cs typeface="Jameel Noori Nastaleeq" panose="02000503000000000004" pitchFamily="2" charset="-78"/>
              </a:rPr>
              <a:pPr algn="l" rtl="1"/>
              <a:t>9</a:t>
            </a:fld>
            <a:endParaRPr lang="en-US">
              <a:latin typeface="Jameel Noori Nastaleeq" panose="02000503000000000004" pitchFamily="2" charset="-78"/>
              <a:cs typeface="Jameel Noori Nastaleeq" panose="02000503000000000004" pitchFamily="2" charset="-78"/>
            </a:endParaRPr>
          </a:p>
        </p:txBody>
      </p:sp>
      <p:sp>
        <p:nvSpPr>
          <p:cNvPr id="2" name="Arrow: Up 1">
            <a:extLst>
              <a:ext uri="{FF2B5EF4-FFF2-40B4-BE49-F238E27FC236}">
                <a16:creationId xmlns:a16="http://schemas.microsoft.com/office/drawing/2014/main" id="{B63FF95C-99C7-D316-C11F-C1CEE47471D8}"/>
              </a:ext>
            </a:extLst>
          </p:cNvPr>
          <p:cNvSpPr/>
          <p:nvPr/>
        </p:nvSpPr>
        <p:spPr>
          <a:xfrm>
            <a:off x="1109313" y="4251017"/>
            <a:ext cx="609600" cy="411480"/>
          </a:xfrm>
          <a:prstGeom prst="upArrow">
            <a:avLst>
              <a:gd name="adj1" fmla="val 50000"/>
              <a:gd name="adj2" fmla="val 33718"/>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6" name="Arrow: Up 5">
            <a:extLst>
              <a:ext uri="{FF2B5EF4-FFF2-40B4-BE49-F238E27FC236}">
                <a16:creationId xmlns:a16="http://schemas.microsoft.com/office/drawing/2014/main" id="{1E613E87-915E-CCDC-C05A-0FC4BB73581A}"/>
              </a:ext>
            </a:extLst>
          </p:cNvPr>
          <p:cNvSpPr/>
          <p:nvPr/>
        </p:nvSpPr>
        <p:spPr>
          <a:xfrm>
            <a:off x="3461004" y="3855784"/>
            <a:ext cx="609600" cy="817469"/>
          </a:xfrm>
          <a:prstGeom prst="upArrow">
            <a:avLst>
              <a:gd name="adj1" fmla="val 50000"/>
              <a:gd name="adj2" fmla="val 33928"/>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7" name="Arrow: Up 6">
            <a:extLst>
              <a:ext uri="{FF2B5EF4-FFF2-40B4-BE49-F238E27FC236}">
                <a16:creationId xmlns:a16="http://schemas.microsoft.com/office/drawing/2014/main" id="{A2668D9C-11E9-6B6A-2C81-9EBBDCCD82FE}"/>
              </a:ext>
            </a:extLst>
          </p:cNvPr>
          <p:cNvSpPr/>
          <p:nvPr/>
        </p:nvSpPr>
        <p:spPr>
          <a:xfrm>
            <a:off x="5820010" y="3855785"/>
            <a:ext cx="609600" cy="816500"/>
          </a:xfrm>
          <a:prstGeom prst="upArrow">
            <a:avLst>
              <a:gd name="adj1" fmla="val 50000"/>
              <a:gd name="adj2" fmla="val 33928"/>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12" name="Arrow: Up 11">
            <a:extLst>
              <a:ext uri="{FF2B5EF4-FFF2-40B4-BE49-F238E27FC236}">
                <a16:creationId xmlns:a16="http://schemas.microsoft.com/office/drawing/2014/main" id="{BCB2C0E1-ED63-0EE6-30B6-0EFC503BB105}"/>
              </a:ext>
            </a:extLst>
          </p:cNvPr>
          <p:cNvSpPr/>
          <p:nvPr/>
        </p:nvSpPr>
        <p:spPr>
          <a:xfrm>
            <a:off x="8190145" y="2915059"/>
            <a:ext cx="609600" cy="1758316"/>
          </a:xfrm>
          <a:prstGeom prst="upArrow">
            <a:avLst>
              <a:gd name="adj1" fmla="val 50000"/>
              <a:gd name="adj2" fmla="val 33928"/>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14" name="Arrow: Up 13">
            <a:extLst>
              <a:ext uri="{FF2B5EF4-FFF2-40B4-BE49-F238E27FC236}">
                <a16:creationId xmlns:a16="http://schemas.microsoft.com/office/drawing/2014/main" id="{72A8B1FD-F826-C4EF-F39F-F5C9BC76166A}"/>
              </a:ext>
            </a:extLst>
          </p:cNvPr>
          <p:cNvSpPr/>
          <p:nvPr/>
        </p:nvSpPr>
        <p:spPr>
          <a:xfrm>
            <a:off x="10527031" y="3907971"/>
            <a:ext cx="609600" cy="767136"/>
          </a:xfrm>
          <a:prstGeom prst="upArrow">
            <a:avLst>
              <a:gd name="adj1" fmla="val 50000"/>
              <a:gd name="adj2" fmla="val 33928"/>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28" name="Rectangle 27">
            <a:extLst>
              <a:ext uri="{FF2B5EF4-FFF2-40B4-BE49-F238E27FC236}">
                <a16:creationId xmlns:a16="http://schemas.microsoft.com/office/drawing/2014/main" id="{20C70551-85EB-F124-99D5-7369FF2EA91E}"/>
              </a:ext>
            </a:extLst>
          </p:cNvPr>
          <p:cNvSpPr/>
          <p:nvPr/>
        </p:nvSpPr>
        <p:spPr>
          <a:xfrm>
            <a:off x="1262446" y="5246352"/>
            <a:ext cx="304798" cy="286317"/>
          </a:xfrm>
          <a:prstGeom prst="rect">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29" name="Rectangle 28">
            <a:extLst>
              <a:ext uri="{FF2B5EF4-FFF2-40B4-BE49-F238E27FC236}">
                <a16:creationId xmlns:a16="http://schemas.microsoft.com/office/drawing/2014/main" id="{D4B7D65E-B1CD-B606-0752-F8D72B060218}"/>
              </a:ext>
            </a:extLst>
          </p:cNvPr>
          <p:cNvSpPr/>
          <p:nvPr/>
        </p:nvSpPr>
        <p:spPr>
          <a:xfrm>
            <a:off x="3620454" y="5246352"/>
            <a:ext cx="304798" cy="286317"/>
          </a:xfrm>
          <a:prstGeom prst="rect">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30" name="Rectangle 29">
            <a:extLst>
              <a:ext uri="{FF2B5EF4-FFF2-40B4-BE49-F238E27FC236}">
                <a16:creationId xmlns:a16="http://schemas.microsoft.com/office/drawing/2014/main" id="{6933D161-D5C2-0225-5482-2B06E411251B}"/>
              </a:ext>
            </a:extLst>
          </p:cNvPr>
          <p:cNvSpPr/>
          <p:nvPr/>
        </p:nvSpPr>
        <p:spPr>
          <a:xfrm>
            <a:off x="5954668" y="5246352"/>
            <a:ext cx="304798" cy="286317"/>
          </a:xfrm>
          <a:prstGeom prst="rect">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31" name="Rectangle 30">
            <a:extLst>
              <a:ext uri="{FF2B5EF4-FFF2-40B4-BE49-F238E27FC236}">
                <a16:creationId xmlns:a16="http://schemas.microsoft.com/office/drawing/2014/main" id="{9D4E3E83-722E-BFC6-D716-BD1DE5887D35}"/>
              </a:ext>
            </a:extLst>
          </p:cNvPr>
          <p:cNvSpPr/>
          <p:nvPr/>
        </p:nvSpPr>
        <p:spPr>
          <a:xfrm>
            <a:off x="8327427" y="5246352"/>
            <a:ext cx="304798" cy="286317"/>
          </a:xfrm>
          <a:prstGeom prst="rect">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32" name="Rectangle 31">
            <a:extLst>
              <a:ext uri="{FF2B5EF4-FFF2-40B4-BE49-F238E27FC236}">
                <a16:creationId xmlns:a16="http://schemas.microsoft.com/office/drawing/2014/main" id="{88EF1B5F-4CDB-0430-5384-BD5AED7B4119}"/>
              </a:ext>
            </a:extLst>
          </p:cNvPr>
          <p:cNvSpPr/>
          <p:nvPr/>
        </p:nvSpPr>
        <p:spPr>
          <a:xfrm>
            <a:off x="10686881" y="5246352"/>
            <a:ext cx="304798" cy="286317"/>
          </a:xfrm>
          <a:prstGeom prst="rect">
            <a:avLst/>
          </a:prstGeom>
          <a:solidFill>
            <a:srgbClr val="EBFFEB"/>
          </a:solidFill>
          <a:ln>
            <a:solidFill>
              <a:srgbClr val="92D050"/>
            </a:solidFill>
            <a:prstDash val="sys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1">
              <a:lnSpc>
                <a:spcPct val="120000"/>
              </a:lnSpc>
            </a:pPr>
            <a:endParaRPr lang="en-US">
              <a:latin typeface="Jameel Noori Nastaleeq" panose="02000503000000000004" pitchFamily="2" charset="-78"/>
              <a:cs typeface="Jameel Noori Nastaleeq" panose="02000503000000000004" pitchFamily="2" charset="-78"/>
            </a:endParaRPr>
          </a:p>
        </p:txBody>
      </p:sp>
      <p:sp>
        <p:nvSpPr>
          <p:cNvPr id="21" name="Rectangle: Top Corners Rounded 20">
            <a:extLst>
              <a:ext uri="{FF2B5EF4-FFF2-40B4-BE49-F238E27FC236}">
                <a16:creationId xmlns:a16="http://schemas.microsoft.com/office/drawing/2014/main" id="{95743C5A-1CCA-55E2-7DCF-EC40CFC4C0DF}"/>
              </a:ext>
            </a:extLst>
          </p:cNvPr>
          <p:cNvSpPr/>
          <p:nvPr/>
        </p:nvSpPr>
        <p:spPr>
          <a:xfrm>
            <a:off x="382489" y="4665965"/>
            <a:ext cx="11484643" cy="640080"/>
          </a:xfrm>
          <a:prstGeom prst="round2SameRect">
            <a:avLst>
              <a:gd name="adj1" fmla="val 0"/>
              <a:gd name="adj2" fmla="val 42214"/>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tIns="108000" bIns="36000" rtlCol="0" anchor="ctr"/>
          <a:lstStyle/>
          <a:p>
            <a:pPr algn="r" rtl="1">
              <a:lnSpc>
                <a:spcPct val="120000"/>
              </a:lnSpc>
            </a:pPr>
            <a:r>
              <a:rPr lang="ur-PK" b="1" u="sng" spc="-10" dirty="0">
                <a:solidFill>
                  <a:schemeClr val="tx1"/>
                </a:solidFill>
                <a:latin typeface="Jameel Noori Nastaleeq" panose="02000503000000000004" pitchFamily="2" charset="-78"/>
                <a:cs typeface="Jameel Noori Nastaleeq" panose="02000503000000000004" pitchFamily="2" charset="-78"/>
              </a:rPr>
              <a:t>رسائی: </a:t>
            </a:r>
            <a:r>
              <a:rPr lang="ur-PK" b="1" spc="-10" dirty="0">
                <a:solidFill>
                  <a:schemeClr val="tx1"/>
                </a:solidFill>
                <a:latin typeface="Jameel Noori Nastaleeq" panose="02000503000000000004" pitchFamily="2" charset="-78"/>
                <a:cs typeface="Jameel Noori Nastaleeq" panose="02000503000000000004" pitchFamily="2" charset="-78"/>
              </a:rPr>
              <a:t>ڈیجیٹل رابطوں کی سہولیات</a:t>
            </a:r>
            <a:r>
              <a:rPr lang="ur-PK" spc="-10" dirty="0">
                <a:solidFill>
                  <a:schemeClr val="tx1"/>
                </a:solidFill>
                <a:latin typeface="Jameel Noori Nastaleeq" panose="02000503000000000004" pitchFamily="2" charset="-78"/>
                <a:cs typeface="Jameel Noori Nastaleeq" panose="02000503000000000004" pitchFamily="2" charset="-78"/>
              </a:rPr>
              <a:t>، شہریوں اور فرموں کے لئے قابل استعمال سہولیات، پاکستان ڈیجیٹل سٹیک + </a:t>
            </a:r>
            <a:r>
              <a:rPr lang="ur-PK" b="1" spc="-10" dirty="0">
                <a:solidFill>
                  <a:schemeClr val="tx1"/>
                </a:solidFill>
                <a:latin typeface="Jameel Noori Nastaleeq" panose="02000503000000000004" pitchFamily="2" charset="-78"/>
                <a:cs typeface="Jameel Noori Nastaleeq" panose="02000503000000000004" pitchFamily="2" charset="-78"/>
              </a:rPr>
              <a:t>شعبہ ٹرانسپورٹ </a:t>
            </a:r>
            <a:r>
              <a:rPr lang="ur-PK" spc="-10" dirty="0">
                <a:solidFill>
                  <a:schemeClr val="tx1"/>
                </a:solidFill>
                <a:latin typeface="Jameel Noori Nastaleeq" panose="02000503000000000004" pitchFamily="2" charset="-78"/>
                <a:cs typeface="Jameel Noori Nastaleeq" panose="02000503000000000004" pitchFamily="2" charset="-78"/>
              </a:rPr>
              <a:t>میں بنیادی ڈھانچے کی سہولیات اور گھرانوں اور فرموں کے لئے خدمات، </a:t>
            </a:r>
            <a:r>
              <a:rPr lang="ur-PK" b="1" spc="-10" dirty="0">
                <a:solidFill>
                  <a:schemeClr val="tx1"/>
                </a:solidFill>
                <a:latin typeface="Jameel Noori Nastaleeq" panose="02000503000000000004" pitchFamily="2" charset="-78"/>
                <a:cs typeface="Jameel Noori Nastaleeq" panose="02000503000000000004" pitchFamily="2" charset="-78"/>
              </a:rPr>
              <a:t>افراد باہم معذوری </a:t>
            </a:r>
            <a:r>
              <a:rPr lang="ur-PK" spc="-10" dirty="0">
                <a:solidFill>
                  <a:schemeClr val="tx1"/>
                </a:solidFill>
                <a:latin typeface="Jameel Noori Nastaleeq" panose="02000503000000000004" pitchFamily="2" charset="-78"/>
                <a:cs typeface="Jameel Noori Nastaleeq" panose="02000503000000000004" pitchFamily="2" charset="-78"/>
              </a:rPr>
              <a:t>کو منظم انداز میں رسائی کی سہولیات کی فراہمی</a:t>
            </a:r>
            <a:endParaRPr lang="en-US" b="1" spc="-10"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
        <p:nvSpPr>
          <p:cNvPr id="20" name="Rectangle: Top Corners Rounded 19">
            <a:extLst>
              <a:ext uri="{FF2B5EF4-FFF2-40B4-BE49-F238E27FC236}">
                <a16:creationId xmlns:a16="http://schemas.microsoft.com/office/drawing/2014/main" id="{0D7E3550-5E77-5EA7-4CAF-0876F240D6CB}"/>
              </a:ext>
            </a:extLst>
          </p:cNvPr>
          <p:cNvSpPr/>
          <p:nvPr/>
        </p:nvSpPr>
        <p:spPr>
          <a:xfrm>
            <a:off x="382489" y="5524653"/>
            <a:ext cx="11484643" cy="640080"/>
          </a:xfrm>
          <a:prstGeom prst="round2SameRect">
            <a:avLst>
              <a:gd name="adj1" fmla="val 0"/>
              <a:gd name="adj2" fmla="val 45028"/>
            </a:avLst>
          </a:prstGeom>
          <a:solidFill>
            <a:srgbClr val="EBFFEB"/>
          </a:solidFill>
          <a:ln w="19050">
            <a:solidFill>
              <a:srgbClr val="92D050"/>
            </a:solidFill>
          </a:ln>
        </p:spPr>
        <p:style>
          <a:lnRef idx="2">
            <a:schemeClr val="accent1">
              <a:shade val="15000"/>
            </a:schemeClr>
          </a:lnRef>
          <a:fillRef idx="1">
            <a:schemeClr val="accent1"/>
          </a:fillRef>
          <a:effectRef idx="0">
            <a:schemeClr val="accent1"/>
          </a:effectRef>
          <a:fontRef idx="minor">
            <a:schemeClr val="lt1"/>
          </a:fontRef>
        </p:style>
        <p:txBody>
          <a:bodyPr tIns="108000" bIns="36000" rtlCol="0" anchor="ctr"/>
          <a:lstStyle/>
          <a:p>
            <a:pPr algn="r" rtl="1">
              <a:lnSpc>
                <a:spcPct val="120000"/>
              </a:lnSpc>
            </a:pPr>
            <a:r>
              <a:rPr lang="ur-PK" b="1" u="sng" dirty="0">
                <a:solidFill>
                  <a:schemeClr val="tx1"/>
                </a:solidFill>
                <a:latin typeface="Jameel Noori Nastaleeq" panose="02000503000000000004" pitchFamily="2" charset="-78"/>
                <a:cs typeface="Jameel Noori Nastaleeq" panose="02000503000000000004" pitchFamily="2" charset="-78"/>
              </a:rPr>
              <a:t>تحفظ:</a:t>
            </a:r>
            <a:r>
              <a:rPr lang="ur-PK" dirty="0">
                <a:solidFill>
                  <a:schemeClr val="tx1"/>
                </a:solidFill>
                <a:latin typeface="Jameel Noori Nastaleeq" panose="02000503000000000004" pitchFamily="2" charset="-78"/>
                <a:cs typeface="Jameel Noori Nastaleeq" panose="02000503000000000004" pitchFamily="2" charset="-78"/>
              </a:rPr>
              <a:t> </a:t>
            </a:r>
            <a:r>
              <a:rPr lang="ur-PK" b="1" dirty="0">
                <a:solidFill>
                  <a:schemeClr val="tx1"/>
                </a:solidFill>
                <a:latin typeface="Jameel Noori Nastaleeq" panose="02000503000000000004" pitchFamily="2" charset="-78"/>
                <a:cs typeface="Jameel Noori Nastaleeq" panose="02000503000000000004" pitchFamily="2" charset="-78"/>
              </a:rPr>
              <a:t>سوشل سیفٹی نیٹ </a:t>
            </a:r>
            <a:r>
              <a:rPr lang="ur-PK" dirty="0">
                <a:solidFill>
                  <a:schemeClr val="tx1"/>
                </a:solidFill>
                <a:latin typeface="Jameel Noori Nastaleeq" panose="02000503000000000004" pitchFamily="2" charset="-78"/>
                <a:cs typeface="Jameel Noori Nastaleeq" panose="02000503000000000004" pitchFamily="2" charset="-78"/>
              </a:rPr>
              <a:t>کے ذریعے 50 فیصد نچلے طبقے کا تحفظ اور ان کے اندر بحرانوں کے مقابلے کی صلاحیت میں اضافہ، اور انسانی سرمایہ کے شعبے میں سرمایہ کاری بڑھانے کے لئے سماجی خدمات کی طلب اور ان کے حصول میں بہتری</a:t>
            </a:r>
            <a:endParaRPr lang="en-US" b="1" dirty="0">
              <a:solidFill>
                <a:schemeClr val="tx1">
                  <a:lumMod val="75000"/>
                  <a:lumOff val="25000"/>
                </a:schemeClr>
              </a:solidFill>
              <a:latin typeface="Jameel Noori Nastaleeq" panose="02000503000000000004" pitchFamily="2" charset="-78"/>
              <a:cs typeface="Jameel Noori Nastaleeq" panose="02000503000000000004" pitchFamily="2" charset="-78"/>
            </a:endParaRPr>
          </a:p>
        </p:txBody>
      </p:sp>
    </p:spTree>
    <p:extLst>
      <p:ext uri="{BB962C8B-B14F-4D97-AF65-F5344CB8AC3E}">
        <p14:creationId xmlns:p14="http://schemas.microsoft.com/office/powerpoint/2010/main" val="3961769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wipe(up)">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wipe(up)">
                                      <p:cBhvr>
                                        <p:cTn id="32" dur="500"/>
                                        <p:tgtEl>
                                          <p:spTgt spid="2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up)">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ipe(up)">
                                      <p:cBhvr>
                                        <p:cTn id="42" dur="500"/>
                                        <p:tgtEl>
                                          <p:spTgt spid="16"/>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up)">
                                      <p:cBhvr>
                                        <p:cTn id="47" dur="500"/>
                                        <p:tgtEl>
                                          <p:spTgt spid="11"/>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childTnLst>
                                </p:cTn>
                              </p:par>
                              <p:par>
                                <p:cTn id="52" presetID="22" presetClass="entr" presetSubtype="4" fill="hold" grpId="0" nodeType="with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wipe(down)">
                                      <p:cBhvr>
                                        <p:cTn id="54" dur="1000"/>
                                        <p:tgtEl>
                                          <p:spTgt spid="14"/>
                                        </p:tgtEl>
                                      </p:cBhvr>
                                    </p:animEffect>
                                  </p:childTnLst>
                                </p:cTn>
                              </p:par>
                              <p:par>
                                <p:cTn id="55" presetID="22" presetClass="entr" presetSubtype="4"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down)">
                                      <p:cBhvr>
                                        <p:cTn id="57" dur="1000"/>
                                        <p:tgtEl>
                                          <p:spTgt spid="12"/>
                                        </p:tgtEl>
                                      </p:cBhvr>
                                    </p:animEffect>
                                  </p:childTnLst>
                                </p:cTn>
                              </p:par>
                              <p:par>
                                <p:cTn id="58" presetID="22" presetClass="entr" presetSubtype="4" fill="hold" grpId="0" nodeType="withEffect">
                                  <p:stCondLst>
                                    <p:cond delay="0"/>
                                  </p:stCondLst>
                                  <p:childTnLst>
                                    <p:set>
                                      <p:cBhvr>
                                        <p:cTn id="59" dur="1" fill="hold">
                                          <p:stCondLst>
                                            <p:cond delay="0"/>
                                          </p:stCondLst>
                                        </p:cTn>
                                        <p:tgtEl>
                                          <p:spTgt spid="7"/>
                                        </p:tgtEl>
                                        <p:attrNameLst>
                                          <p:attrName>style.visibility</p:attrName>
                                        </p:attrNameLst>
                                      </p:cBhvr>
                                      <p:to>
                                        <p:strVal val="visible"/>
                                      </p:to>
                                    </p:set>
                                    <p:animEffect transition="in" filter="wipe(down)">
                                      <p:cBhvr>
                                        <p:cTn id="60" dur="1000"/>
                                        <p:tgtEl>
                                          <p:spTgt spid="7"/>
                                        </p:tgtEl>
                                      </p:cBhvr>
                                    </p:animEffect>
                                  </p:childTnLst>
                                </p:cTn>
                              </p:par>
                              <p:par>
                                <p:cTn id="61" presetID="22" presetClass="entr" presetSubtype="4" fill="hold" grpId="0" nodeType="withEffect">
                                  <p:stCondLst>
                                    <p:cond delay="0"/>
                                  </p:stCondLst>
                                  <p:childTnLst>
                                    <p:set>
                                      <p:cBhvr>
                                        <p:cTn id="62" dur="1" fill="hold">
                                          <p:stCondLst>
                                            <p:cond delay="0"/>
                                          </p:stCondLst>
                                        </p:cTn>
                                        <p:tgtEl>
                                          <p:spTgt spid="6"/>
                                        </p:tgtEl>
                                        <p:attrNameLst>
                                          <p:attrName>style.visibility</p:attrName>
                                        </p:attrNameLst>
                                      </p:cBhvr>
                                      <p:to>
                                        <p:strVal val="visible"/>
                                      </p:to>
                                    </p:set>
                                    <p:animEffect transition="in" filter="wipe(down)">
                                      <p:cBhvr>
                                        <p:cTn id="63" dur="1000"/>
                                        <p:tgtEl>
                                          <p:spTgt spid="6"/>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2"/>
                                        </p:tgtEl>
                                        <p:attrNameLst>
                                          <p:attrName>style.visibility</p:attrName>
                                        </p:attrNameLst>
                                      </p:cBhvr>
                                      <p:to>
                                        <p:strVal val="visible"/>
                                      </p:to>
                                    </p:set>
                                    <p:animEffect transition="in" filter="wipe(down)">
                                      <p:cBhvr>
                                        <p:cTn id="66" dur="1000"/>
                                        <p:tgtEl>
                                          <p:spTgt spid="2"/>
                                        </p:tgtEl>
                                      </p:cBhvr>
                                    </p:animEffec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20"/>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1"/>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0"/>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29"/>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animBg="1"/>
      <p:bldP spid="5" grpId="0" animBg="1"/>
      <p:bldP spid="24" grpId="0" animBg="1"/>
      <p:bldP spid="15" grpId="0" animBg="1"/>
      <p:bldP spid="8" grpId="0" animBg="1"/>
      <p:bldP spid="9" grpId="0" animBg="1"/>
      <p:bldP spid="16" grpId="0" animBg="1"/>
      <p:bldP spid="13" grpId="0" animBg="1"/>
      <p:bldP spid="11" grpId="0" animBg="1"/>
      <p:bldP spid="2" grpId="0" animBg="1"/>
      <p:bldP spid="6" grpId="0" animBg="1"/>
      <p:bldP spid="7" grpId="0" animBg="1"/>
      <p:bldP spid="12" grpId="0" animBg="1"/>
      <p:bldP spid="14" grpId="0" animBg="1"/>
      <p:bldP spid="28" grpId="0" animBg="1"/>
      <p:bldP spid="29" grpId="0" animBg="1"/>
      <p:bldP spid="30" grpId="0" animBg="1"/>
      <p:bldP spid="31" grpId="0" animBg="1"/>
      <p:bldP spid="32" grpId="0" animBg="1"/>
      <p:bldP spid="21" grpId="0" animBg="1"/>
      <p:bldP spid="20" grpId="0" animBg="1"/>
    </p:bldLst>
  </p:timing>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6268</TotalTime>
  <Words>3535</Words>
  <Application>Microsoft Office PowerPoint</Application>
  <PresentationFormat>Widescreen</PresentationFormat>
  <Paragraphs>268</Paragraphs>
  <Slides>17</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Jameel Noori Nastaleeq</vt:lpstr>
      <vt:lpstr>Poppins</vt:lpstr>
      <vt:lpstr>Retrospect</vt:lpstr>
      <vt:lpstr>PowerPoint Presentation</vt:lpstr>
      <vt:lpstr>PowerPoint Presentation</vt:lpstr>
      <vt:lpstr>معاشی نمو اور دیرپا ترقی کی راہ میں حائل بنیادی مشکلات</vt:lpstr>
      <vt:lpstr>نجی شعبے کی ترقی میں حائل رکاوٹیں</vt:lpstr>
      <vt:lpstr>PowerPoint Presentation</vt:lpstr>
      <vt:lpstr>PowerPoint Presentation</vt:lpstr>
      <vt:lpstr>PowerPoint Presentation</vt:lpstr>
      <vt:lpstr>بھرپور توجہ پر مبنی ملکی سطح پر شراکت کا دس سالہ فریم ورک…</vt:lpstr>
      <vt:lpstr>PowerPoint Presentation</vt:lpstr>
      <vt:lpstr>شکریہ!</vt:lpstr>
      <vt:lpstr>ضمیمہ جات</vt:lpstr>
      <vt:lpstr>PowerPoint Presentation</vt:lpstr>
      <vt:lpstr>PowerPoint Presentation</vt:lpstr>
      <vt:lpstr>PowerPoint Presentation</vt:lpstr>
      <vt:lpstr>PowerPoint Presentation</vt:lpstr>
      <vt:lpstr>PowerPoint Presentation</vt:lpstr>
      <vt:lpstr>نجی شعبے کی شمولیت کا دائرہ وسیع کرنے کے لئے ورلڈ بینک اور IFC کے درمیان اشتراک پر مبنی 5 شعبے</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Najy Benhassine</dc:creator>
  <cp:lastModifiedBy>Shahid Bhatty</cp:lastModifiedBy>
  <cp:revision>137</cp:revision>
  <dcterms:created xsi:type="dcterms:W3CDTF">2023-12-14T09:31:46Z</dcterms:created>
  <dcterms:modified xsi:type="dcterms:W3CDTF">2024-07-16T21:38:42Z</dcterms:modified>
</cp:coreProperties>
</file>