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8" r:id="rId2"/>
  </p:sldMasterIdLst>
  <p:notesMasterIdLst>
    <p:notesMasterId r:id="rId7"/>
  </p:notesMasterIdLst>
  <p:sldIdLst>
    <p:sldId id="282" r:id="rId3"/>
    <p:sldId id="283" r:id="rId4"/>
    <p:sldId id="284" r:id="rId5"/>
    <p:sldId id="281" r:id="rId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660"/>
  </p:normalViewPr>
  <p:slideViewPr>
    <p:cSldViewPr>
      <p:cViewPr varScale="1">
        <p:scale>
          <a:sx n="99" d="100"/>
          <a:sy n="99" d="100"/>
        </p:scale>
        <p:origin x="1356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2913" y="685800"/>
            <a:ext cx="6094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49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9" y="3043730"/>
            <a:ext cx="5471437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8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099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5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8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3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1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3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1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9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6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93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9" y="3043730"/>
            <a:ext cx="5471437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8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85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1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3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1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3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1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2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6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41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6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4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xStyles>
    <p:titleStyle>
      <a:lvl1pPr algn="l" defTabSz="121900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900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504" indent="0" algn="l" defTabSz="121900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9006" indent="0" algn="l" defTabSz="121900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511" indent="0" algn="l" defTabSz="121900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8013" indent="0" algn="l" defTabSz="121900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68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3961773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571276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180779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504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9007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511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8013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518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7020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524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6027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41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6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8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l" defTabSz="121900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900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504" indent="0" algn="l" defTabSz="121900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9006" indent="0" algn="l" defTabSz="121900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511" indent="0" algn="l" defTabSz="121900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8013" indent="0" algn="l" defTabSz="121900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68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3961773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571276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180779" indent="-304752" algn="l" defTabSz="1219007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504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9007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511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8013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518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7020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524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6027" algn="l" defTabSz="1219007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57224" y="437397"/>
            <a:ext cx="5471437" cy="609600"/>
          </a:xfrm>
        </p:spPr>
        <p:txBody>
          <a:bodyPr anchor="t" anchorCtr="0"/>
          <a:lstStyle/>
          <a:p>
            <a:r>
              <a:rPr lang="en-IN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</a:rPr>
              <a:t>KEY STAGES IN PROCUREMENT</a:t>
            </a:r>
            <a:br>
              <a:rPr lang="en-IN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</a:rPr>
            </a:br>
            <a:r>
              <a:rPr lang="en-IN" sz="2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</a:rPr>
              <a:t>and the new Procurement Framework</a:t>
            </a:r>
            <a:endParaRPr lang="en-US" sz="2600" dirty="0">
              <a:latin typeface="Calibri Light" panose="020F03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ysClr val="window" lastClr="FFFFFF">
                <a:tint val="45000"/>
                <a:satMod val="400000"/>
              </a:sysClr>
            </a:duotone>
          </a:blip>
          <a:stretch>
            <a:fillRect/>
          </a:stretch>
        </p:blipFill>
        <p:spPr>
          <a:xfrm>
            <a:off x="10285412" y="6172200"/>
            <a:ext cx="1775309" cy="4608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2812" y="228600"/>
            <a:ext cx="7047587" cy="6090432"/>
          </a:xfrm>
          <a:prstGeom prst="rect">
            <a:avLst/>
          </a:prstGeom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684944" y="1371600"/>
            <a:ext cx="3368732" cy="4484193"/>
          </a:xfrm>
          <a:prstGeom prst="rect">
            <a:avLst/>
          </a:prstGeom>
        </p:spPr>
        <p:txBody>
          <a:bodyPr vert="horz" lIns="0" tIns="60949" rIns="0" bIns="60949" rtlCol="0">
            <a:noAutofit/>
          </a:bodyPr>
          <a:lstStyle>
            <a:lvl1pPr marL="0" indent="0" algn="l" defTabSz="121900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04" indent="0" algn="l" defTabSz="121900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9006" indent="0" algn="l" defTabSz="121900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511" indent="0" algn="l" defTabSz="121900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8013" indent="0" algn="l" defTabSz="1219007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52268" indent="-304752" algn="l" defTabSz="121900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73" indent="-304752" algn="l" defTabSz="121900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76" indent="-304752" algn="l" defTabSz="121900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779" indent="-304752" algn="l" defTabSz="121900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marR="0" lvl="0" indent="-174625" algn="l" defTabSz="121900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panose="020B0604020202020204" pitchFamily="34" charset="0"/>
              </a:rPr>
              <a:t>This diagram is a theoretical representation of the key stages in procurement. It shows the common stages and their usual sequencing. Actual procurements may differ.</a:t>
            </a:r>
          </a:p>
          <a:p>
            <a:pPr marL="174625" marR="0" lvl="0" indent="-174625" algn="l" defTabSz="121900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panose="020B0604020202020204" pitchFamily="34" charset="0"/>
              </a:rPr>
              <a:t>The Procurement Process is defined in the Procurement Regulations as:</a:t>
            </a:r>
          </a:p>
          <a:p>
            <a:pPr marL="509588" marR="0" lvl="0" indent="0" algn="l" defTabSz="121900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panose="020B0604020202020204" pitchFamily="34" charset="0"/>
              </a:rPr>
              <a:t>the process that starts with the identification of need and continues through planning, preparation of specifications/ requirements, budget considerations, selection, contract award and contract management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panose="020B0604020202020204" pitchFamily="34" charset="0"/>
              </a:rPr>
              <a:t>…”</a:t>
            </a:r>
          </a:p>
          <a:p>
            <a:pPr marL="174625" marR="0" lvl="0" indent="-174625" algn="l" defTabSz="121900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panose="020B0604020202020204" pitchFamily="34" charset="0"/>
              </a:rPr>
              <a:t>This document supports good procurement practice. It is non-mandatory and provided as guidance only.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980111" y="4783697"/>
            <a:ext cx="1714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E-procurement system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32745" y="5564905"/>
            <a:ext cx="2261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Notification of Intention to Award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312823" y="5369603"/>
            <a:ext cx="2381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Most Advantageous Bid/Proposal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552600" y="3808088"/>
            <a:ext cx="2430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RFPs for GWNcS and Initial Selection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313364" y="4180916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Rated criteria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251590" y="1559751"/>
            <a:ext cx="276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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MARKET RESEARCH + PLANNING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094411" y="5174301"/>
            <a:ext cx="1600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BAFO or Negotiation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18210" y="5760207"/>
            <a:ext cx="1676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Standstill Period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453010" y="1809304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Project Procurement Strategy for Development (PPSD)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471897" y="3994502"/>
            <a:ext cx="1766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2 envelope process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84394" y="3647196"/>
            <a:ext cx="3031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Value engineering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595304" y="4526840"/>
            <a:ext cx="2099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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SOURCING PROCESS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694363" y="3619067"/>
            <a:ext cx="2430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2016 suite of SPDs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065159" y="4553746"/>
            <a:ext cx="2430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Competitive Dialogue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997948" y="2937292"/>
            <a:ext cx="2430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Sustainability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795732" y="3368491"/>
            <a:ext cx="282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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PROCESS DESIGN CONSIDERATIONS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685212" y="2185300"/>
            <a:ext cx="3011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Alternative Procurement Arrangements (APAs)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913812" y="2561296"/>
            <a:ext cx="30485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Simplified national procurement requirements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737619" y="894824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Hands on expanded implementation support (HEIS)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737619" y="706106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Emergency situations / small states / FCS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561011" y="497899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Abnormally Low Bid/Proposal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18210" y="5955511"/>
            <a:ext cx="167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Debriefs and complaints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Probity assurance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STEP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867211" y="3258282"/>
            <a:ext cx="2295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Contract management plan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57404" y="3452739"/>
            <a:ext cx="2767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KPIs (including VfM assessment)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931747" y="3002270"/>
            <a:ext cx="2706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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CONTRACT IMPLEMENTATION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296172" y="1769533"/>
            <a:ext cx="276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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REVIEW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737619" y="1083541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Alternative Procurement Arrangement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737619" y="127226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Sustainability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97762" y="2038113"/>
            <a:ext cx="2713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STEP monitoring + evaluation metrics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997948" y="2749294"/>
            <a:ext cx="2295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Streamlined prior review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69865" y="3841653"/>
            <a:ext cx="1674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STEP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04012" y="448691"/>
            <a:ext cx="276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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OPERATIONAL CONSIDERATIONS</a:t>
            </a:r>
          </a:p>
        </p:txBody>
      </p:sp>
      <p:sp>
        <p:nvSpPr>
          <p:cNvPr id="42" name="Content Placeholder 4"/>
          <p:cNvSpPr>
            <a:spLocks noGrp="1"/>
          </p:cNvSpPr>
          <p:nvPr>
            <p:ph sz="quarter" idx="13"/>
          </p:nvPr>
        </p:nvSpPr>
        <p:spPr>
          <a:xfrm>
            <a:off x="379412" y="1226660"/>
            <a:ext cx="2192641" cy="3397124"/>
          </a:xfrm>
        </p:spPr>
        <p:txBody>
          <a:bodyPr>
            <a:noAutofit/>
          </a:bodyPr>
          <a:lstStyle/>
          <a:p>
            <a:pPr marL="174625" indent="-174625"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This annotated diagram indicates where changes (resulting from the new Procurement Framework) impact on the key stages in procurement. </a:t>
            </a:r>
          </a:p>
          <a:p>
            <a:pPr marL="174625" indent="-174625"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It shows where the changes are most likely to happen. For some changes this can be at more than one stage. </a:t>
            </a:r>
          </a:p>
        </p:txBody>
      </p:sp>
      <p:sp>
        <p:nvSpPr>
          <p:cNvPr id="43" name="Title 3"/>
          <p:cNvSpPr>
            <a:spLocks noGrp="1"/>
          </p:cNvSpPr>
          <p:nvPr>
            <p:ph type="ctrTitle"/>
          </p:nvPr>
        </p:nvSpPr>
        <p:spPr>
          <a:xfrm>
            <a:off x="353737" y="321435"/>
            <a:ext cx="5664473" cy="1216903"/>
          </a:xfrm>
        </p:spPr>
        <p:txBody>
          <a:bodyPr anchor="t" anchorCtr="0"/>
          <a:lstStyle/>
          <a:p>
            <a:r>
              <a:rPr lang="en-IN" sz="2100" dirty="0">
                <a:latin typeface="Calibri Light" panose="020F0302020204030204" pitchFamily="34" charset="0"/>
              </a:rPr>
              <a:t>impact of the new Procurement Framework at the</a:t>
            </a:r>
            <a:br>
              <a:rPr lang="en-IN" sz="2400" dirty="0">
                <a:latin typeface="Calibri Light" panose="020F0302020204030204" pitchFamily="34" charset="0"/>
              </a:rPr>
            </a:br>
            <a:r>
              <a:rPr lang="en-IN" sz="3450" dirty="0">
                <a:latin typeface="Calibri Light" panose="020F0302020204030204" pitchFamily="34" charset="0"/>
              </a:rPr>
              <a:t>KEY STAGES IN PROCUREMENT</a:t>
            </a:r>
            <a:endParaRPr lang="en-US" sz="3450" dirty="0">
              <a:latin typeface="Calibri Light" panose="020F03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613536" y="1997302"/>
            <a:ext cx="2811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Public-private Partnership (PPP)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837612" y="2373298"/>
            <a:ext cx="3031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Framework Agreement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997948" y="3125293"/>
            <a:ext cx="1674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STEP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32308" y="4740161"/>
            <a:ext cx="1600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BAFO or Negotiations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7842555" y="4926576"/>
            <a:ext cx="12736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Probity assurance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842555" y="5112991"/>
            <a:ext cx="2653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Eligibility and participation of SOEs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duotone>
              <a:prstClr val="black"/>
              <a:sysClr val="window" lastClr="FFFFFF">
                <a:tint val="45000"/>
                <a:satMod val="400000"/>
              </a:sysClr>
            </a:duotone>
          </a:blip>
          <a:stretch>
            <a:fillRect/>
          </a:stretch>
        </p:blipFill>
        <p:spPr>
          <a:xfrm>
            <a:off x="10285412" y="6172200"/>
            <a:ext cx="1775309" cy="4608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205" y="1456884"/>
            <a:ext cx="3573785" cy="3321389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3204928" y="2213928"/>
            <a:ext cx="2713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VfM + lessons learned (PPSD)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842555" y="5672233"/>
            <a:ext cx="1674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STEP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42555" y="5299406"/>
            <a:ext cx="1714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E-procurement system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842555" y="5485821"/>
            <a:ext cx="4101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International contract conditions (if no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SPD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contract conditions)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85706" y="436733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Value for money</a:t>
            </a:r>
          </a:p>
        </p:txBody>
      </p:sp>
    </p:spTree>
    <p:extLst>
      <p:ext uri="{BB962C8B-B14F-4D97-AF65-F5344CB8AC3E}">
        <p14:creationId xmlns:p14="http://schemas.microsoft.com/office/powerpoint/2010/main" val="181946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1570" y="4827891"/>
            <a:ext cx="4398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Advertise the opportunity to attract interest from suitable vendors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1004" y="5567443"/>
            <a:ext cx="425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Assess and compare whole-of-life costs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0552" y="5382555"/>
            <a:ext cx="4659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Asses bidder’s/proposer’s sustainability credentials and track records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5675" y="4042204"/>
            <a:ext cx="3227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Specifications: conformance or performance?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7602" y="4599754"/>
            <a:ext cx="5279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Develop sustainability criteria, including rated criteria and weightings, if applicable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91026" y="1873799"/>
            <a:ext cx="276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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MARKET RESEARCH + PLANNING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46402" y="5197667"/>
            <a:ext cx="2963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Assess quality of sustainable solutions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2609" y="6122107"/>
            <a:ext cx="382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Agree Key Performance Indicators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8523" y="2325996"/>
            <a:ext cx="5099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What relevant sustainable products/services are available in the market?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6136" y="4413904"/>
            <a:ext cx="3879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Assess sustainability priorities throughout the life-cycle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177" y="3821909"/>
            <a:ext cx="4069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System to report against delivery and outcomes being achieved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703" y="4581448"/>
            <a:ext cx="2099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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SOURCING PROCESS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88052" y="3670504"/>
            <a:ext cx="2430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RFQ, RFB or RFP Selection Method?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83748" y="4228054"/>
            <a:ext cx="4967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Identify relevant sustainability standards and classifications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1129" y="3423099"/>
            <a:ext cx="282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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 PROCUREMENT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PROCESS DESIGN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58122" y="2911959"/>
            <a:ext cx="439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How will the procurement strategy address sustainability?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8682" y="2716515"/>
            <a:ext cx="4566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What are the anticipated costs and what is the VfM proposition?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53016" y="807843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Community needs and expectations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53016" y="618945"/>
            <a:ext cx="4775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Borrower’s sustainability policies, strategies and priorities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13003" y="5012779"/>
            <a:ext cx="3497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Evaluate bids/proposals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32732" y="3452935"/>
            <a:ext cx="2295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Contract management plan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8012" y="3637623"/>
            <a:ext cx="3535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System to monitor delivery of sustainability priorities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50552" y="3206692"/>
            <a:ext cx="2706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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CONTRACT IMPLEMENTATION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41559" y="1364734"/>
            <a:ext cx="276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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CHECK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53016" y="996741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Naturally arising environmental risks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53016" y="1185639"/>
            <a:ext cx="4387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Environmental and social impact assessments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40868" y="1963226"/>
            <a:ext cx="2971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Review usefulness of sustainability KPIs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19409" y="368492"/>
            <a:ext cx="276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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INITIAL CONSIDERATIONS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63139" y="2130675"/>
            <a:ext cx="3031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What are the expected sustainability benefits?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60135" y="3856354"/>
            <a:ext cx="2659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Use Prequalification, or not?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1309" y="2321184"/>
            <a:ext cx="2558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Identify lessons learned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53016" y="1374535"/>
            <a:ext cx="4387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Prioritization of sustainability needs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11129" y="2521318"/>
            <a:ext cx="5082592" cy="276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Is the market able to deliver new or customized sustainable solutions?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77050" y="3107282"/>
            <a:ext cx="4389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Develop Project Procurement Strategy for Development (PPSD)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70612" y="4781502"/>
            <a:ext cx="481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Check contract terms reflect sustainability priorities, as appropriate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51004" y="5752331"/>
            <a:ext cx="425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Evaluate VfM including quality and cost of sustainable solutions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82609" y="5937219"/>
            <a:ext cx="382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Select the Most Advantageous Bid/Proposal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4110" y="6306993"/>
            <a:ext cx="5625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Contract terms: bonus/penalty incentives and value engineering clause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6636" y="4191685"/>
            <a:ext cx="3732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Value engineering to improve sustainability outcomes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1812" y="4006195"/>
            <a:ext cx="3778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Assess delivery against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KPIs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 sustainability measures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6715" y="2142205"/>
            <a:ext cx="4074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Review effectiveness of sustainability monitoring and reporting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3067" y="1605268"/>
            <a:ext cx="423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Assess sustainability outcomes and benefits achieved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16114" y="2500163"/>
            <a:ext cx="1363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Share learning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567752" y="1784247"/>
            <a:ext cx="2881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Assess VfM over the whole-of-life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959" y="1533921"/>
            <a:ext cx="3573785" cy="3325046"/>
          </a:xfrm>
          <a:prstGeom prst="rect">
            <a:avLst/>
          </a:prstGeom>
        </p:spPr>
      </p:pic>
      <p:sp>
        <p:nvSpPr>
          <p:cNvPr id="54" name="Title 5"/>
          <p:cNvSpPr txBox="1">
            <a:spLocks/>
          </p:cNvSpPr>
          <p:nvPr/>
        </p:nvSpPr>
        <p:spPr>
          <a:xfrm>
            <a:off x="284110" y="358355"/>
            <a:ext cx="4706499" cy="727857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l" defTabSz="121900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eaLnBrk="0" hangingPunct="0">
              <a:spcBef>
                <a:spcPts val="0"/>
              </a:spcBef>
              <a:defRPr/>
            </a:pPr>
            <a:r>
              <a:rPr lang="en-US" sz="6500" dirty="0">
                <a:latin typeface="Calibri Light" panose="020F0302020204030204" pitchFamily="34" charset="0"/>
                <a:ea typeface="ＭＳ Ｐゴシック" charset="0"/>
                <a:cs typeface="Microsoft Sans Serif" panose="020B0604020202020204" pitchFamily="34" charset="0"/>
              </a:rPr>
              <a:t>SUSTAINABILITY  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en-US" sz="3500" dirty="0">
                <a:latin typeface="Calibri Light" panose="020F0302020204030204" pitchFamily="34" charset="0"/>
                <a:ea typeface="ＭＳ Ｐゴシック" charset="0"/>
                <a:cs typeface="Microsoft Sans Serif" panose="020B0604020202020204" pitchFamily="34" charset="0"/>
              </a:rPr>
              <a:t>at key stages in procurement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duotone>
              <a:prstClr val="black"/>
              <a:sysClr val="window" lastClr="FFFFFF">
                <a:tint val="45000"/>
                <a:satMod val="400000"/>
              </a:sysClr>
            </a:duotone>
          </a:blip>
          <a:stretch>
            <a:fillRect/>
          </a:stretch>
        </p:blipFill>
        <p:spPr>
          <a:xfrm>
            <a:off x="10285412" y="6172200"/>
            <a:ext cx="1775309" cy="46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7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1570" y="4827891"/>
            <a:ext cx="4398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Advertise the opportunity to attract interest from suitable vendors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1004" y="5567443"/>
            <a:ext cx="425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Assess and compare whole-of-life costs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0552" y="5382555"/>
            <a:ext cx="4659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Asses bidder’s/proposer’s sustainability credentials and track records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5675" y="4042204"/>
            <a:ext cx="3227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Specifications: conformance or performance?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7602" y="4599754"/>
            <a:ext cx="5279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Develop sustainability criteria, including rated criteria and weightings, if applicable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91026" y="1873799"/>
            <a:ext cx="276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 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MARKET RESEARCH + PLANNING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46402" y="5197667"/>
            <a:ext cx="2963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Assess quality of sustainable solutions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2609" y="6122107"/>
            <a:ext cx="382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Agree Key Performance Indicators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8523" y="2325996"/>
            <a:ext cx="5099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Consider ESHS needs when analyzing potential supply markets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6136" y="4413904"/>
            <a:ext cx="3879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Assess sustainability priorities throughout the life-cycle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177" y="3821909"/>
            <a:ext cx="4069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System to report against delivery and outcomes being achieved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703" y="4581448"/>
            <a:ext cx="2099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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SOURCING PROCESS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88052" y="3670504"/>
            <a:ext cx="2430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RFQ, RFB or RFP Selection Method?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83748" y="4228054"/>
            <a:ext cx="4967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Identify relevant sustainability standards and classifications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1129" y="3423099"/>
            <a:ext cx="282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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 PROCUREMENT 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PROCESS DESIGN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58122" y="2911959"/>
            <a:ext cx="439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What are the potential losses of failing to manage ESHS risks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8682" y="2716515"/>
            <a:ext cx="4566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What are the anticipated costs associated with ESHS risk management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53016" y="807843"/>
            <a:ext cx="7272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Need to develop an understanding of ESHS issues, risks and impacts at a country, regional and local level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53016" y="618945"/>
            <a:ext cx="7025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Procurement + Safeguards need to collaborate from the beginning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13003" y="5012779"/>
            <a:ext cx="3497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Evaluate bids/proposals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32732" y="3452935"/>
            <a:ext cx="2295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Contract management plan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8012" y="3637623"/>
            <a:ext cx="3535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System to monitor delivery of sustainability priorities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50552" y="3206692"/>
            <a:ext cx="2706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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CONTRACT IMPLEMENTATION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41559" y="1364734"/>
            <a:ext cx="276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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CHECK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53015" y="996741"/>
            <a:ext cx="6598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Identify the range of risks a project of this size and scope could have at the proposed location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53016" y="1185639"/>
            <a:ext cx="6856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Consider community needs and expectations e.g. through impact assessments and social management plans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40868" y="1963226"/>
            <a:ext cx="2971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Review usefulness of sustainability KPIs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19409" y="368492"/>
            <a:ext cx="2763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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INITIAL CONSIDERATIONS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63139" y="2130675"/>
            <a:ext cx="4733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What is needed to manage likely ESHS risks and impacts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60135" y="3856354"/>
            <a:ext cx="2659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Use Prequalification, or not?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1309" y="2321184"/>
            <a:ext cx="2558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Identify lessons learned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53016" y="1374535"/>
            <a:ext cx="7025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Identify the Borrower’s ESHS policies that will apply to the project or help the Borrower develop an ESHS policy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11129" y="2521318"/>
            <a:ext cx="5082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Check the market for best practice and new approaches to managing ESHS risks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77050" y="3107282"/>
            <a:ext cx="4389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Include ESHS considerations in the PPSD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70612" y="4781502"/>
            <a:ext cx="481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Check contract terms reflect sustainability priorities, as appropriate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51004" y="5752331"/>
            <a:ext cx="425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Evaluate VfM including quality and cost of sustainable solutions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82609" y="5937219"/>
            <a:ext cx="382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Select the Most Advantageous Bid/Proposal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4110" y="6306993"/>
            <a:ext cx="5625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Contract terms: bonus/penalty incentives and value engineering clause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6636" y="4191685"/>
            <a:ext cx="3732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Value engineering to improve sustainability outcomes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1812" y="4006195"/>
            <a:ext cx="3778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Assess delivery against </a:t>
            </a:r>
            <a:r>
              <a:rPr lang="en-US" sz="1200" dirty="0" err="1">
                <a:solidFill>
                  <a:prstClr val="black"/>
                </a:solidFill>
                <a:latin typeface="Calibri Light" panose="020F0302020204030204" pitchFamily="34" charset="0"/>
              </a:rPr>
              <a:t>KPIs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 sustainability measures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6715" y="2142205"/>
            <a:ext cx="4074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Review effectiveness of sustainability monitoring and reporting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3067" y="1605268"/>
            <a:ext cx="423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Assess sustainability outcomes and benefits achieved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16114" y="2500163"/>
            <a:ext cx="1363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Share learning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567752" y="1784247"/>
            <a:ext cx="2881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black"/>
                </a:solidFill>
                <a:latin typeface="Calibri Light" panose="020F0302020204030204" pitchFamily="34" charset="0"/>
              </a:rPr>
              <a:t>Assess VfM over the whole-of-life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959" y="1533921"/>
            <a:ext cx="3573785" cy="3325046"/>
          </a:xfrm>
          <a:prstGeom prst="rect">
            <a:avLst/>
          </a:prstGeom>
        </p:spPr>
      </p:pic>
      <p:sp>
        <p:nvSpPr>
          <p:cNvPr id="54" name="Title 5"/>
          <p:cNvSpPr txBox="1">
            <a:spLocks/>
          </p:cNvSpPr>
          <p:nvPr/>
        </p:nvSpPr>
        <p:spPr>
          <a:xfrm>
            <a:off x="246515" y="356986"/>
            <a:ext cx="4706499" cy="77982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121900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eaLnBrk="0" hangingPunct="0">
              <a:spcBef>
                <a:spcPts val="0"/>
              </a:spcBef>
              <a:defRPr/>
            </a:pPr>
            <a:r>
              <a:rPr lang="en-US" dirty="0">
                <a:latin typeface="Calibri Light" panose="020F0302020204030204" pitchFamily="34" charset="0"/>
                <a:ea typeface="ＭＳ Ｐゴシック" charset="0"/>
                <a:cs typeface="Microsoft Sans Serif" panose="020B0604020202020204" pitchFamily="34" charset="0"/>
              </a:rPr>
              <a:t>ESHS CONSIDERATIONS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en-US" sz="3000" dirty="0">
                <a:latin typeface="Calibri Light" panose="020F0302020204030204" pitchFamily="34" charset="0"/>
                <a:ea typeface="ＭＳ Ｐゴシック" charset="0"/>
                <a:cs typeface="Microsoft Sans Serif" panose="020B0604020202020204" pitchFamily="34" charset="0"/>
              </a:rPr>
              <a:t>at key stages in procurement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duotone>
              <a:prstClr val="black"/>
              <a:sysClr val="window" lastClr="FFFFFF">
                <a:tint val="45000"/>
                <a:satMod val="400000"/>
              </a:sysClr>
            </a:duotone>
          </a:blip>
          <a:stretch>
            <a:fillRect/>
          </a:stretch>
        </p:blipFill>
        <p:spPr>
          <a:xfrm>
            <a:off x="10285412" y="6172200"/>
            <a:ext cx="1775309" cy="46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430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57">
      <a:dk1>
        <a:sysClr val="windowText" lastClr="000000"/>
      </a:dk1>
      <a:lt1>
        <a:sysClr val="window" lastClr="FFFFFF"/>
      </a:lt1>
      <a:dk2>
        <a:srgbClr val="1F497D"/>
      </a:dk2>
      <a:lt2>
        <a:srgbClr val="78CEDA"/>
      </a:lt2>
      <a:accent1>
        <a:srgbClr val="FEC656"/>
      </a:accent1>
      <a:accent2>
        <a:srgbClr val="F29135"/>
      </a:accent2>
      <a:accent3>
        <a:srgbClr val="E64856"/>
      </a:accent3>
      <a:accent4>
        <a:srgbClr val="005481"/>
      </a:accent4>
      <a:accent5>
        <a:srgbClr val="34B0E3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57">
      <a:dk1>
        <a:sysClr val="windowText" lastClr="000000"/>
      </a:dk1>
      <a:lt1>
        <a:sysClr val="window" lastClr="FFFFFF"/>
      </a:lt1>
      <a:dk2>
        <a:srgbClr val="1F497D"/>
      </a:dk2>
      <a:lt2>
        <a:srgbClr val="78CEDA"/>
      </a:lt2>
      <a:accent1>
        <a:srgbClr val="FEC656"/>
      </a:accent1>
      <a:accent2>
        <a:srgbClr val="F29135"/>
      </a:accent2>
      <a:accent3>
        <a:srgbClr val="E64856"/>
      </a:accent3>
      <a:accent4>
        <a:srgbClr val="005481"/>
      </a:accent4>
      <a:accent5>
        <a:srgbClr val="34B0E3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6758</TotalTime>
  <Words>947</Words>
  <Application>Microsoft Office PowerPoint</Application>
  <PresentationFormat>Custom</PresentationFormat>
  <Paragraphs>146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1_Office Theme</vt:lpstr>
      <vt:lpstr>Office Theme</vt:lpstr>
      <vt:lpstr>KEY STAGES IN PROCUREMENT and the new Procurement Framework</vt:lpstr>
      <vt:lpstr>impact of the new Procurement Framework at the KEY STAGES IN PROCUREMENT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June Brodie</cp:lastModifiedBy>
  <cp:revision>109</cp:revision>
  <dcterms:created xsi:type="dcterms:W3CDTF">2013-09-12T13:05:01Z</dcterms:created>
  <dcterms:modified xsi:type="dcterms:W3CDTF">2023-08-22T17:42:50Z</dcterms:modified>
</cp:coreProperties>
</file>