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9" r:id="rId4"/>
    <p:sldId id="260" r:id="rId5"/>
    <p:sldId id="269" r:id="rId6"/>
    <p:sldId id="272" r:id="rId7"/>
    <p:sldId id="266" r:id="rId8"/>
    <p:sldId id="267" r:id="rId9"/>
  </p:sldIdLst>
  <p:sldSz cx="12192000" cy="6858000"/>
  <p:notesSz cx="6980238"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DE6A19-D859-36CF-798A-D3806093EC94}" name="Michael Geiger" initials="MG" userId="S::mgeiger@worldbank.org::740b9094-9435-407e-9629-2a3e9f26ce0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4" autoAdjust="0"/>
    <p:restoredTop sz="94660"/>
  </p:normalViewPr>
  <p:slideViewPr>
    <p:cSldViewPr snapToGrid="0">
      <p:cViewPr varScale="1">
        <p:scale>
          <a:sx n="67" d="100"/>
          <a:sy n="67" d="100"/>
        </p:scale>
        <p:origin x="6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wimana Basaninyenzi" userId="7407e29b-2728-46b7-a5c6-f59dbc430dec" providerId="ADAL" clId="{FA2AEC80-64B1-454F-972F-EFAE630F5FE0}"/>
    <pc:docChg chg="modSld">
      <pc:chgData name="Uwimana Basaninyenzi" userId="7407e29b-2728-46b7-a5c6-f59dbc430dec" providerId="ADAL" clId="{FA2AEC80-64B1-454F-972F-EFAE630F5FE0}" dt="2023-07-04T08:49:26.813" v="1" actId="20577"/>
      <pc:docMkLst>
        <pc:docMk/>
      </pc:docMkLst>
      <pc:sldChg chg="modSp mod">
        <pc:chgData name="Uwimana Basaninyenzi" userId="7407e29b-2728-46b7-a5c6-f59dbc430dec" providerId="ADAL" clId="{FA2AEC80-64B1-454F-972F-EFAE630F5FE0}" dt="2023-07-04T08:49:26.813" v="1" actId="20577"/>
        <pc:sldMkLst>
          <pc:docMk/>
          <pc:sldMk cId="805905109" sldId="276"/>
        </pc:sldMkLst>
        <pc:spChg chg="mod">
          <ac:chgData name="Uwimana Basaninyenzi" userId="7407e29b-2728-46b7-a5c6-f59dbc430dec" providerId="ADAL" clId="{FA2AEC80-64B1-454F-972F-EFAE630F5FE0}" dt="2023-07-04T08:49:26.813" v="1" actId="20577"/>
          <ac:spMkLst>
            <pc:docMk/>
            <pc:sldMk cId="805905109" sldId="276"/>
            <ac:spMk id="14" creationId="{2D5971B7-D1E9-CB98-E97B-61534F63E52A}"/>
          </ac:spMkLst>
        </pc:spChg>
      </pc:sldChg>
    </pc:docChg>
  </pc:docChgLst>
  <pc:docChgLst>
    <pc:chgData name="Uwimana Basaninyenzi" userId="7407e29b-2728-46b7-a5c6-f59dbc430dec" providerId="ADAL" clId="{BEDA6143-FD70-49BE-9A89-1216EE8BF8C1}"/>
    <pc:docChg chg="undo custSel addSld delSld modSld">
      <pc:chgData name="Uwimana Basaninyenzi" userId="7407e29b-2728-46b7-a5c6-f59dbc430dec" providerId="ADAL" clId="{BEDA6143-FD70-49BE-9A89-1216EE8BF8C1}" dt="2023-07-10T10:11:37.689" v="68" actId="47"/>
      <pc:docMkLst>
        <pc:docMk/>
      </pc:docMkLst>
      <pc:sldChg chg="del">
        <pc:chgData name="Uwimana Basaninyenzi" userId="7407e29b-2728-46b7-a5c6-f59dbc430dec" providerId="ADAL" clId="{BEDA6143-FD70-49BE-9A89-1216EE8BF8C1}" dt="2023-07-10T08:58:29.381" v="0" actId="47"/>
        <pc:sldMkLst>
          <pc:docMk/>
          <pc:sldMk cId="3038779541" sldId="258"/>
        </pc:sldMkLst>
      </pc:sldChg>
      <pc:sldChg chg="modSp mod">
        <pc:chgData name="Uwimana Basaninyenzi" userId="7407e29b-2728-46b7-a5c6-f59dbc430dec" providerId="ADAL" clId="{BEDA6143-FD70-49BE-9A89-1216EE8BF8C1}" dt="2023-07-10T09:11:31.292" v="56" actId="20577"/>
        <pc:sldMkLst>
          <pc:docMk/>
          <pc:sldMk cId="408798870" sldId="259"/>
        </pc:sldMkLst>
        <pc:spChg chg="mod">
          <ac:chgData name="Uwimana Basaninyenzi" userId="7407e29b-2728-46b7-a5c6-f59dbc430dec" providerId="ADAL" clId="{BEDA6143-FD70-49BE-9A89-1216EE8BF8C1}" dt="2023-07-10T09:11:31.292" v="56" actId="20577"/>
          <ac:spMkLst>
            <pc:docMk/>
            <pc:sldMk cId="408798870" sldId="259"/>
            <ac:spMk id="11" creationId="{B4A89791-E2A2-C378-0EFA-9A564F50F065}"/>
          </ac:spMkLst>
        </pc:spChg>
      </pc:sldChg>
      <pc:sldChg chg="add del">
        <pc:chgData name="Uwimana Basaninyenzi" userId="7407e29b-2728-46b7-a5c6-f59dbc430dec" providerId="ADAL" clId="{BEDA6143-FD70-49BE-9A89-1216EE8BF8C1}" dt="2023-07-10T10:11:37.689" v="68" actId="47"/>
        <pc:sldMkLst>
          <pc:docMk/>
          <pc:sldMk cId="3723195616" sldId="264"/>
        </pc:sldMkLst>
      </pc:sldChg>
      <pc:sldChg chg="add del">
        <pc:chgData name="Uwimana Basaninyenzi" userId="7407e29b-2728-46b7-a5c6-f59dbc430dec" providerId="ADAL" clId="{BEDA6143-FD70-49BE-9A89-1216EE8BF8C1}" dt="2023-07-10T09:51:06.680" v="65" actId="47"/>
        <pc:sldMkLst>
          <pc:docMk/>
          <pc:sldMk cId="1061953436" sldId="270"/>
        </pc:sldMkLst>
      </pc:sldChg>
    </pc:docChg>
  </pc:docChgLst>
  <pc:docChgLst>
    <pc:chgData name="Jing Guo" userId="a1b6ad27-3476-41e2-a358-00281ed331e2" providerId="ADAL" clId="{F88ABA8C-8572-465C-80A8-03DC5E58D085}"/>
    <pc:docChg chg="delSld">
      <pc:chgData name="Jing Guo" userId="a1b6ad27-3476-41e2-a358-00281ed331e2" providerId="ADAL" clId="{F88ABA8C-8572-465C-80A8-03DC5E58D085}" dt="2023-07-11T02:02:11.064" v="0" actId="47"/>
      <pc:docMkLst>
        <pc:docMk/>
      </pc:docMkLst>
      <pc:sldChg chg="del">
        <pc:chgData name="Jing Guo" userId="a1b6ad27-3476-41e2-a358-00281ed331e2" providerId="ADAL" clId="{F88ABA8C-8572-465C-80A8-03DC5E58D085}" dt="2023-07-11T02:02:11.064" v="0" actId="47"/>
        <pc:sldMkLst>
          <pc:docMk/>
          <pc:sldMk cId="805905109" sldId="276"/>
        </pc:sldMkLst>
      </pc:sldChg>
    </pc:docChg>
  </pc:docChgLst>
  <pc:docChgLst>
    <pc:chgData name="Mehrin A. Mahbub" userId="23599373-d103-4f3a-b845-95e11739ca4d" providerId="ADAL" clId="{E44AAA1F-BC98-4685-BC3B-AA16A4C2E9FC}"/>
    <pc:docChg chg="custSel modSld">
      <pc:chgData name="Mehrin A. Mahbub" userId="23599373-d103-4f3a-b845-95e11739ca4d" providerId="ADAL" clId="{E44AAA1F-BC98-4685-BC3B-AA16A4C2E9FC}" dt="2023-07-02T12:13:22.875" v="302" actId="20577"/>
      <pc:docMkLst>
        <pc:docMk/>
      </pc:docMkLst>
      <pc:sldChg chg="modSp mod">
        <pc:chgData name="Mehrin A. Mahbub" userId="23599373-d103-4f3a-b845-95e11739ca4d" providerId="ADAL" clId="{E44AAA1F-BC98-4685-BC3B-AA16A4C2E9FC}" dt="2023-07-02T12:13:22.875" v="302" actId="20577"/>
        <pc:sldMkLst>
          <pc:docMk/>
          <pc:sldMk cId="2914584404" sldId="277"/>
        </pc:sldMkLst>
        <pc:spChg chg="mod">
          <ac:chgData name="Mehrin A. Mahbub" userId="23599373-d103-4f3a-b845-95e11739ca4d" providerId="ADAL" clId="{E44AAA1F-BC98-4685-BC3B-AA16A4C2E9FC}" dt="2023-07-02T12:13:22.875" v="302" actId="20577"/>
          <ac:spMkLst>
            <pc:docMk/>
            <pc:sldMk cId="2914584404" sldId="277"/>
            <ac:spMk id="4" creationId="{D97427AC-001D-C49E-A290-ECC65B2CC219}"/>
          </ac:spMkLst>
        </pc:spChg>
      </pc:sldChg>
    </pc:docChg>
  </pc:docChgLst>
  <pc:docChgLst>
    <pc:chgData name="Jing Guo" userId="a1b6ad27-3476-41e2-a358-00281ed331e2" providerId="ADAL" clId="{303C0131-EFFE-4FAC-8593-CA37BE4FC247}"/>
    <pc:docChg chg="addSld delSld modSld sldOrd">
      <pc:chgData name="Jing Guo" userId="a1b6ad27-3476-41e2-a358-00281ed331e2" providerId="ADAL" clId="{303C0131-EFFE-4FAC-8593-CA37BE4FC247}" dt="2023-07-05T14:16:13.409" v="3"/>
      <pc:docMkLst>
        <pc:docMk/>
      </pc:docMkLst>
      <pc:sldChg chg="add del ord">
        <pc:chgData name="Jing Guo" userId="a1b6ad27-3476-41e2-a358-00281ed331e2" providerId="ADAL" clId="{303C0131-EFFE-4FAC-8593-CA37BE4FC247}" dt="2023-07-05T14:16:13.409" v="3"/>
        <pc:sldMkLst>
          <pc:docMk/>
          <pc:sldMk cId="805905109" sldId="276"/>
        </pc:sldMkLst>
      </pc:sldChg>
      <pc:sldChg chg="del">
        <pc:chgData name="Jing Guo" userId="a1b6ad27-3476-41e2-a358-00281ed331e2" providerId="ADAL" clId="{303C0131-EFFE-4FAC-8593-CA37BE4FC247}" dt="2023-07-05T14:16:08.664" v="0" actId="47"/>
        <pc:sldMkLst>
          <pc:docMk/>
          <pc:sldMk cId="2914584404" sldId="277"/>
        </pc:sldMkLst>
      </pc:sldChg>
      <pc:sldChg chg="del">
        <pc:chgData name="Jing Guo" userId="a1b6ad27-3476-41e2-a358-00281ed331e2" providerId="ADAL" clId="{303C0131-EFFE-4FAC-8593-CA37BE4FC247}" dt="2023-07-05T14:16:08.664" v="0" actId="47"/>
        <pc:sldMkLst>
          <pc:docMk/>
          <pc:sldMk cId="1983883821" sldId="2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3853" y="0"/>
            <a:ext cx="3024770" cy="458788"/>
          </a:xfrm>
          <a:prstGeom prst="rect">
            <a:avLst/>
          </a:prstGeom>
        </p:spPr>
        <p:txBody>
          <a:bodyPr vert="horz" lIns="91440" tIns="45720" rIns="91440" bIns="45720" rtlCol="0"/>
          <a:lstStyle>
            <a:lvl1pPr algn="r">
              <a:defRPr sz="1200"/>
            </a:lvl1pPr>
          </a:lstStyle>
          <a:p>
            <a:fld id="{D55C2F1F-17FD-45A4-AF25-9A2CB0A5382A}" type="datetimeFigureOut">
              <a:rPr lang="en-US" smtClean="0"/>
              <a:t>7/10/2023</a:t>
            </a:fld>
            <a:endParaRPr lang="en-US"/>
          </a:p>
        </p:txBody>
      </p:sp>
      <p:sp>
        <p:nvSpPr>
          <p:cNvPr id="4" name="Slide Image Placeholder 3"/>
          <p:cNvSpPr>
            <a:spLocks noGrp="1" noRot="1" noChangeAspect="1"/>
          </p:cNvSpPr>
          <p:nvPr>
            <p:ph type="sldImg" idx="2"/>
          </p:nvPr>
        </p:nvSpPr>
        <p:spPr>
          <a:xfrm>
            <a:off x="746125" y="1143000"/>
            <a:ext cx="5487988"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024" y="4400550"/>
            <a:ext cx="558419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302477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3853" y="8685214"/>
            <a:ext cx="3024770" cy="458787"/>
          </a:xfrm>
          <a:prstGeom prst="rect">
            <a:avLst/>
          </a:prstGeom>
        </p:spPr>
        <p:txBody>
          <a:bodyPr vert="horz" lIns="91440" tIns="45720" rIns="91440" bIns="45720" rtlCol="0" anchor="b"/>
          <a:lstStyle>
            <a:lvl1pPr algn="r">
              <a:defRPr sz="1200"/>
            </a:lvl1pPr>
          </a:lstStyle>
          <a:p>
            <a:fld id="{F9520C4C-71E6-46E1-8CB4-E8F119A163DA}" type="slidenum">
              <a:rPr lang="en-US" smtClean="0"/>
              <a:t>‹#›</a:t>
            </a:fld>
            <a:endParaRPr lang="en-US"/>
          </a:p>
        </p:txBody>
      </p:sp>
    </p:spTree>
    <p:extLst>
      <p:ext uri="{BB962C8B-B14F-4D97-AF65-F5344CB8AC3E}">
        <p14:creationId xmlns:p14="http://schemas.microsoft.com/office/powerpoint/2010/main" val="2346931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C956C-A5A5-688F-B53C-6D88A0431B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ED26C0-07A6-119C-7FB2-3EA1983FD5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CD1F9B-B05B-51CD-3CEF-CCA550319171}"/>
              </a:ext>
            </a:extLst>
          </p:cNvPr>
          <p:cNvSpPr>
            <a:spLocks noGrp="1"/>
          </p:cNvSpPr>
          <p:nvPr>
            <p:ph type="dt" sz="half" idx="10"/>
          </p:nvPr>
        </p:nvSpPr>
        <p:spPr/>
        <p:txBody>
          <a:bodyPr/>
          <a:lstStyle/>
          <a:p>
            <a:fld id="{A09009C7-5CC5-4165-9A6D-DDBAF6221030}" type="datetime1">
              <a:rPr lang="en-US" smtClean="0"/>
              <a:t>7/10/2023</a:t>
            </a:fld>
            <a:endParaRPr lang="en-US"/>
          </a:p>
        </p:txBody>
      </p:sp>
      <p:sp>
        <p:nvSpPr>
          <p:cNvPr id="5" name="Footer Placeholder 4">
            <a:extLst>
              <a:ext uri="{FF2B5EF4-FFF2-40B4-BE49-F238E27FC236}">
                <a16:creationId xmlns:a16="http://schemas.microsoft.com/office/drawing/2014/main" id="{1319881A-6A41-9DDB-8B2F-FFE50B340A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B22A33-B10D-BEB5-7333-389695C5A21F}"/>
              </a:ext>
            </a:extLst>
          </p:cNvPr>
          <p:cNvSpPr>
            <a:spLocks noGrp="1"/>
          </p:cNvSpPr>
          <p:nvPr>
            <p:ph type="sldNum" sz="quarter" idx="12"/>
          </p:nvPr>
        </p:nvSpPr>
        <p:spPr/>
        <p:txBody>
          <a:bodyPr/>
          <a:lstStyle/>
          <a:p>
            <a:fld id="{45808088-D1CC-43E2-A3D8-BE54546D8428}" type="slidenum">
              <a:rPr lang="en-US" smtClean="0"/>
              <a:t>‹#›</a:t>
            </a:fld>
            <a:endParaRPr lang="en-US"/>
          </a:p>
        </p:txBody>
      </p:sp>
    </p:spTree>
    <p:extLst>
      <p:ext uri="{BB962C8B-B14F-4D97-AF65-F5344CB8AC3E}">
        <p14:creationId xmlns:p14="http://schemas.microsoft.com/office/powerpoint/2010/main" val="1105999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F6F82-C937-0854-9C2B-FFB688EE54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24F1C5-016E-79D1-9F8F-B8A55C1494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22F60C-610D-0F14-13E4-6A57FB40E595}"/>
              </a:ext>
            </a:extLst>
          </p:cNvPr>
          <p:cNvSpPr>
            <a:spLocks noGrp="1"/>
          </p:cNvSpPr>
          <p:nvPr>
            <p:ph type="dt" sz="half" idx="10"/>
          </p:nvPr>
        </p:nvSpPr>
        <p:spPr/>
        <p:txBody>
          <a:bodyPr/>
          <a:lstStyle/>
          <a:p>
            <a:fld id="{A6CAD9C2-9BB2-47BD-90A8-955DF54AE3B1}" type="datetime1">
              <a:rPr lang="en-US" smtClean="0"/>
              <a:t>7/10/2023</a:t>
            </a:fld>
            <a:endParaRPr lang="en-US"/>
          </a:p>
        </p:txBody>
      </p:sp>
      <p:sp>
        <p:nvSpPr>
          <p:cNvPr id="5" name="Footer Placeholder 4">
            <a:extLst>
              <a:ext uri="{FF2B5EF4-FFF2-40B4-BE49-F238E27FC236}">
                <a16:creationId xmlns:a16="http://schemas.microsoft.com/office/drawing/2014/main" id="{B2A4EFE6-DC49-6857-BBBB-98030E4C09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952770-AB6E-E4BA-1121-E6809F244324}"/>
              </a:ext>
            </a:extLst>
          </p:cNvPr>
          <p:cNvSpPr>
            <a:spLocks noGrp="1"/>
          </p:cNvSpPr>
          <p:nvPr>
            <p:ph type="sldNum" sz="quarter" idx="12"/>
          </p:nvPr>
        </p:nvSpPr>
        <p:spPr/>
        <p:txBody>
          <a:bodyPr/>
          <a:lstStyle/>
          <a:p>
            <a:fld id="{45808088-D1CC-43E2-A3D8-BE54546D8428}" type="slidenum">
              <a:rPr lang="en-US" smtClean="0"/>
              <a:t>‹#›</a:t>
            </a:fld>
            <a:endParaRPr lang="en-US"/>
          </a:p>
        </p:txBody>
      </p:sp>
    </p:spTree>
    <p:extLst>
      <p:ext uri="{BB962C8B-B14F-4D97-AF65-F5344CB8AC3E}">
        <p14:creationId xmlns:p14="http://schemas.microsoft.com/office/powerpoint/2010/main" val="3561202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01A75D-7857-57C9-404A-1979F6AF7B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BF40E3-C1FA-753B-30DC-0C8A382DEC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980FFB-0633-A929-2C06-EC3DAC605BF4}"/>
              </a:ext>
            </a:extLst>
          </p:cNvPr>
          <p:cNvSpPr>
            <a:spLocks noGrp="1"/>
          </p:cNvSpPr>
          <p:nvPr>
            <p:ph type="dt" sz="half" idx="10"/>
          </p:nvPr>
        </p:nvSpPr>
        <p:spPr/>
        <p:txBody>
          <a:bodyPr/>
          <a:lstStyle/>
          <a:p>
            <a:fld id="{6FA3DF5A-7F41-4577-95D3-84144F665BA0}" type="datetime1">
              <a:rPr lang="en-US" smtClean="0"/>
              <a:t>7/10/2023</a:t>
            </a:fld>
            <a:endParaRPr lang="en-US"/>
          </a:p>
        </p:txBody>
      </p:sp>
      <p:sp>
        <p:nvSpPr>
          <p:cNvPr id="5" name="Footer Placeholder 4">
            <a:extLst>
              <a:ext uri="{FF2B5EF4-FFF2-40B4-BE49-F238E27FC236}">
                <a16:creationId xmlns:a16="http://schemas.microsoft.com/office/drawing/2014/main" id="{1F41DE5C-0DFE-8E93-A3CC-A928236673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5AB49E-6928-0DFB-806A-80D44A71BE9D}"/>
              </a:ext>
            </a:extLst>
          </p:cNvPr>
          <p:cNvSpPr>
            <a:spLocks noGrp="1"/>
          </p:cNvSpPr>
          <p:nvPr>
            <p:ph type="sldNum" sz="quarter" idx="12"/>
          </p:nvPr>
        </p:nvSpPr>
        <p:spPr/>
        <p:txBody>
          <a:bodyPr/>
          <a:lstStyle/>
          <a:p>
            <a:fld id="{45808088-D1CC-43E2-A3D8-BE54546D8428}" type="slidenum">
              <a:rPr lang="en-US" smtClean="0"/>
              <a:t>‹#›</a:t>
            </a:fld>
            <a:endParaRPr lang="en-US"/>
          </a:p>
        </p:txBody>
      </p:sp>
    </p:spTree>
    <p:extLst>
      <p:ext uri="{BB962C8B-B14F-4D97-AF65-F5344CB8AC3E}">
        <p14:creationId xmlns:p14="http://schemas.microsoft.com/office/powerpoint/2010/main" val="140612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916F9-C15D-7C82-7E07-90A1F7A7DF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586374-C25A-4866-9123-940AC111E0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456417-E26A-B643-250E-A5D9610F73FE}"/>
              </a:ext>
            </a:extLst>
          </p:cNvPr>
          <p:cNvSpPr>
            <a:spLocks noGrp="1"/>
          </p:cNvSpPr>
          <p:nvPr>
            <p:ph type="dt" sz="half" idx="10"/>
          </p:nvPr>
        </p:nvSpPr>
        <p:spPr/>
        <p:txBody>
          <a:bodyPr/>
          <a:lstStyle/>
          <a:p>
            <a:fld id="{6D7A2794-6CA5-4F26-B3E8-997C5ECDEEA9}" type="datetime1">
              <a:rPr lang="en-US" smtClean="0"/>
              <a:t>7/10/2023</a:t>
            </a:fld>
            <a:endParaRPr lang="en-US"/>
          </a:p>
        </p:txBody>
      </p:sp>
      <p:sp>
        <p:nvSpPr>
          <p:cNvPr id="5" name="Footer Placeholder 4">
            <a:extLst>
              <a:ext uri="{FF2B5EF4-FFF2-40B4-BE49-F238E27FC236}">
                <a16:creationId xmlns:a16="http://schemas.microsoft.com/office/drawing/2014/main" id="{D4F5968B-4D2C-057E-554B-E0C184B60B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923D38-619F-A298-085D-32E806F6B73A}"/>
              </a:ext>
            </a:extLst>
          </p:cNvPr>
          <p:cNvSpPr>
            <a:spLocks noGrp="1"/>
          </p:cNvSpPr>
          <p:nvPr>
            <p:ph type="sldNum" sz="quarter" idx="12"/>
          </p:nvPr>
        </p:nvSpPr>
        <p:spPr/>
        <p:txBody>
          <a:bodyPr/>
          <a:lstStyle/>
          <a:p>
            <a:fld id="{45808088-D1CC-43E2-A3D8-BE54546D8428}" type="slidenum">
              <a:rPr lang="en-US" smtClean="0"/>
              <a:t>‹#›</a:t>
            </a:fld>
            <a:endParaRPr lang="en-US"/>
          </a:p>
        </p:txBody>
      </p:sp>
    </p:spTree>
    <p:extLst>
      <p:ext uri="{BB962C8B-B14F-4D97-AF65-F5344CB8AC3E}">
        <p14:creationId xmlns:p14="http://schemas.microsoft.com/office/powerpoint/2010/main" val="3991689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28C4E-A074-2AD6-5259-2C320E33C5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02557A-88CD-7397-E262-D47022FCB6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32E7A1-218C-E11C-B993-DCCBA337094F}"/>
              </a:ext>
            </a:extLst>
          </p:cNvPr>
          <p:cNvSpPr>
            <a:spLocks noGrp="1"/>
          </p:cNvSpPr>
          <p:nvPr>
            <p:ph type="dt" sz="half" idx="10"/>
          </p:nvPr>
        </p:nvSpPr>
        <p:spPr/>
        <p:txBody>
          <a:bodyPr/>
          <a:lstStyle/>
          <a:p>
            <a:fld id="{311F2897-D18D-442F-B035-106700997D39}" type="datetime1">
              <a:rPr lang="en-US" smtClean="0"/>
              <a:t>7/10/2023</a:t>
            </a:fld>
            <a:endParaRPr lang="en-US"/>
          </a:p>
        </p:txBody>
      </p:sp>
      <p:sp>
        <p:nvSpPr>
          <p:cNvPr id="5" name="Footer Placeholder 4">
            <a:extLst>
              <a:ext uri="{FF2B5EF4-FFF2-40B4-BE49-F238E27FC236}">
                <a16:creationId xmlns:a16="http://schemas.microsoft.com/office/drawing/2014/main" id="{83D784BB-59CA-992E-C9EB-C220F1D94C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805E5F-B4BA-C418-7EE3-A44667378A98}"/>
              </a:ext>
            </a:extLst>
          </p:cNvPr>
          <p:cNvSpPr>
            <a:spLocks noGrp="1"/>
          </p:cNvSpPr>
          <p:nvPr>
            <p:ph type="sldNum" sz="quarter" idx="12"/>
          </p:nvPr>
        </p:nvSpPr>
        <p:spPr/>
        <p:txBody>
          <a:bodyPr/>
          <a:lstStyle/>
          <a:p>
            <a:fld id="{45808088-D1CC-43E2-A3D8-BE54546D8428}" type="slidenum">
              <a:rPr lang="en-US" smtClean="0"/>
              <a:t>‹#›</a:t>
            </a:fld>
            <a:endParaRPr lang="en-US"/>
          </a:p>
        </p:txBody>
      </p:sp>
    </p:spTree>
    <p:extLst>
      <p:ext uri="{BB962C8B-B14F-4D97-AF65-F5344CB8AC3E}">
        <p14:creationId xmlns:p14="http://schemas.microsoft.com/office/powerpoint/2010/main" val="3995959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81536-025D-1DE7-8F5A-6BE98896DF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443CC0-76E8-C1D7-00CC-A861EB2319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6970DA-C4B1-1C37-BBE6-9EF0A18082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3CD8D1-8F2D-E85E-F968-FF55109FD264}"/>
              </a:ext>
            </a:extLst>
          </p:cNvPr>
          <p:cNvSpPr>
            <a:spLocks noGrp="1"/>
          </p:cNvSpPr>
          <p:nvPr>
            <p:ph type="dt" sz="half" idx="10"/>
          </p:nvPr>
        </p:nvSpPr>
        <p:spPr/>
        <p:txBody>
          <a:bodyPr/>
          <a:lstStyle/>
          <a:p>
            <a:fld id="{4514366C-C8BD-48E9-AE29-C66D97557741}" type="datetime1">
              <a:rPr lang="en-US" smtClean="0"/>
              <a:t>7/10/2023</a:t>
            </a:fld>
            <a:endParaRPr lang="en-US"/>
          </a:p>
        </p:txBody>
      </p:sp>
      <p:sp>
        <p:nvSpPr>
          <p:cNvPr id="6" name="Footer Placeholder 5">
            <a:extLst>
              <a:ext uri="{FF2B5EF4-FFF2-40B4-BE49-F238E27FC236}">
                <a16:creationId xmlns:a16="http://schemas.microsoft.com/office/drawing/2014/main" id="{CDAC9EB5-E676-D79E-7C13-7EE10148DF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D4D0D1-2B95-424D-28BB-7C5E3352E6D0}"/>
              </a:ext>
            </a:extLst>
          </p:cNvPr>
          <p:cNvSpPr>
            <a:spLocks noGrp="1"/>
          </p:cNvSpPr>
          <p:nvPr>
            <p:ph type="sldNum" sz="quarter" idx="12"/>
          </p:nvPr>
        </p:nvSpPr>
        <p:spPr/>
        <p:txBody>
          <a:bodyPr/>
          <a:lstStyle/>
          <a:p>
            <a:fld id="{45808088-D1CC-43E2-A3D8-BE54546D8428}" type="slidenum">
              <a:rPr lang="en-US" smtClean="0"/>
              <a:t>‹#›</a:t>
            </a:fld>
            <a:endParaRPr lang="en-US"/>
          </a:p>
        </p:txBody>
      </p:sp>
    </p:spTree>
    <p:extLst>
      <p:ext uri="{BB962C8B-B14F-4D97-AF65-F5344CB8AC3E}">
        <p14:creationId xmlns:p14="http://schemas.microsoft.com/office/powerpoint/2010/main" val="186557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E80BA-941E-51E3-CFA8-04D145C701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3F47C1-D269-D24F-13DB-BA0335CCEB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5C1C16-DFDA-ADD1-764B-0BA2B5413A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F44CBD-1B66-1BE6-DFA7-69EFB588F8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2E4BDE-4AEF-E722-65DC-1EB914FE02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D3AAA9-AD67-9201-8DD1-008EDC55C28A}"/>
              </a:ext>
            </a:extLst>
          </p:cNvPr>
          <p:cNvSpPr>
            <a:spLocks noGrp="1"/>
          </p:cNvSpPr>
          <p:nvPr>
            <p:ph type="dt" sz="half" idx="10"/>
          </p:nvPr>
        </p:nvSpPr>
        <p:spPr/>
        <p:txBody>
          <a:bodyPr/>
          <a:lstStyle/>
          <a:p>
            <a:fld id="{052DCDCD-305D-4BFD-942F-0F6EE90FB5D6}" type="datetime1">
              <a:rPr lang="en-US" smtClean="0"/>
              <a:t>7/10/2023</a:t>
            </a:fld>
            <a:endParaRPr lang="en-US"/>
          </a:p>
        </p:txBody>
      </p:sp>
      <p:sp>
        <p:nvSpPr>
          <p:cNvPr id="8" name="Footer Placeholder 7">
            <a:extLst>
              <a:ext uri="{FF2B5EF4-FFF2-40B4-BE49-F238E27FC236}">
                <a16:creationId xmlns:a16="http://schemas.microsoft.com/office/drawing/2014/main" id="{0716E626-4647-0B2A-2497-2E3F51E14D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F39212-64F2-B55D-6CAB-5C262D14350E}"/>
              </a:ext>
            </a:extLst>
          </p:cNvPr>
          <p:cNvSpPr>
            <a:spLocks noGrp="1"/>
          </p:cNvSpPr>
          <p:nvPr>
            <p:ph type="sldNum" sz="quarter" idx="12"/>
          </p:nvPr>
        </p:nvSpPr>
        <p:spPr/>
        <p:txBody>
          <a:bodyPr/>
          <a:lstStyle/>
          <a:p>
            <a:fld id="{45808088-D1CC-43E2-A3D8-BE54546D8428}" type="slidenum">
              <a:rPr lang="en-US" smtClean="0"/>
              <a:t>‹#›</a:t>
            </a:fld>
            <a:endParaRPr lang="en-US"/>
          </a:p>
        </p:txBody>
      </p:sp>
    </p:spTree>
    <p:extLst>
      <p:ext uri="{BB962C8B-B14F-4D97-AF65-F5344CB8AC3E}">
        <p14:creationId xmlns:p14="http://schemas.microsoft.com/office/powerpoint/2010/main" val="3312833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8C4E1-3874-7C9D-1F54-7045935A64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3F9B11-62A7-66CC-4C1A-45BA2DA1D8ED}"/>
              </a:ext>
            </a:extLst>
          </p:cNvPr>
          <p:cNvSpPr>
            <a:spLocks noGrp="1"/>
          </p:cNvSpPr>
          <p:nvPr>
            <p:ph type="dt" sz="half" idx="10"/>
          </p:nvPr>
        </p:nvSpPr>
        <p:spPr/>
        <p:txBody>
          <a:bodyPr/>
          <a:lstStyle/>
          <a:p>
            <a:fld id="{4A3BF91F-CECC-49C1-8642-9CD610947EB9}" type="datetime1">
              <a:rPr lang="en-US" smtClean="0"/>
              <a:t>7/10/2023</a:t>
            </a:fld>
            <a:endParaRPr lang="en-US"/>
          </a:p>
        </p:txBody>
      </p:sp>
      <p:sp>
        <p:nvSpPr>
          <p:cNvPr id="4" name="Footer Placeholder 3">
            <a:extLst>
              <a:ext uri="{FF2B5EF4-FFF2-40B4-BE49-F238E27FC236}">
                <a16:creationId xmlns:a16="http://schemas.microsoft.com/office/drawing/2014/main" id="{7E6DF6C9-5E0A-2227-D2F4-8A9018D484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B69E98-9ACB-9822-94E6-339C32304FFF}"/>
              </a:ext>
            </a:extLst>
          </p:cNvPr>
          <p:cNvSpPr>
            <a:spLocks noGrp="1"/>
          </p:cNvSpPr>
          <p:nvPr>
            <p:ph type="sldNum" sz="quarter" idx="12"/>
          </p:nvPr>
        </p:nvSpPr>
        <p:spPr/>
        <p:txBody>
          <a:bodyPr/>
          <a:lstStyle/>
          <a:p>
            <a:fld id="{45808088-D1CC-43E2-A3D8-BE54546D8428}" type="slidenum">
              <a:rPr lang="en-US" smtClean="0"/>
              <a:t>‹#›</a:t>
            </a:fld>
            <a:endParaRPr lang="en-US"/>
          </a:p>
        </p:txBody>
      </p:sp>
    </p:spTree>
    <p:extLst>
      <p:ext uri="{BB962C8B-B14F-4D97-AF65-F5344CB8AC3E}">
        <p14:creationId xmlns:p14="http://schemas.microsoft.com/office/powerpoint/2010/main" val="1509794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6B5F4C-54E8-C7A1-B4F5-48EF0DFE0F9A}"/>
              </a:ext>
            </a:extLst>
          </p:cNvPr>
          <p:cNvSpPr>
            <a:spLocks noGrp="1"/>
          </p:cNvSpPr>
          <p:nvPr>
            <p:ph type="dt" sz="half" idx="10"/>
          </p:nvPr>
        </p:nvSpPr>
        <p:spPr/>
        <p:txBody>
          <a:bodyPr/>
          <a:lstStyle/>
          <a:p>
            <a:fld id="{7B32A79E-627F-4A2E-9210-53C8626A8D72}" type="datetime1">
              <a:rPr lang="en-US" smtClean="0"/>
              <a:t>7/10/2023</a:t>
            </a:fld>
            <a:endParaRPr lang="en-US"/>
          </a:p>
        </p:txBody>
      </p:sp>
      <p:sp>
        <p:nvSpPr>
          <p:cNvPr id="3" name="Footer Placeholder 2">
            <a:extLst>
              <a:ext uri="{FF2B5EF4-FFF2-40B4-BE49-F238E27FC236}">
                <a16:creationId xmlns:a16="http://schemas.microsoft.com/office/drawing/2014/main" id="{D6E43F7B-048D-0932-0A35-19C5090451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6160CD-933A-151A-DD9D-75DEAE6802E4}"/>
              </a:ext>
            </a:extLst>
          </p:cNvPr>
          <p:cNvSpPr>
            <a:spLocks noGrp="1"/>
          </p:cNvSpPr>
          <p:nvPr>
            <p:ph type="sldNum" sz="quarter" idx="12"/>
          </p:nvPr>
        </p:nvSpPr>
        <p:spPr/>
        <p:txBody>
          <a:bodyPr/>
          <a:lstStyle/>
          <a:p>
            <a:fld id="{45808088-D1CC-43E2-A3D8-BE54546D8428}" type="slidenum">
              <a:rPr lang="en-US" smtClean="0"/>
              <a:t>‹#›</a:t>
            </a:fld>
            <a:endParaRPr lang="en-US"/>
          </a:p>
        </p:txBody>
      </p:sp>
    </p:spTree>
    <p:extLst>
      <p:ext uri="{BB962C8B-B14F-4D97-AF65-F5344CB8AC3E}">
        <p14:creationId xmlns:p14="http://schemas.microsoft.com/office/powerpoint/2010/main" val="4181102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AC1FF-AA99-632F-28F9-DF0439CC24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1DAE01-B8C7-38A7-E7CF-1CE8905F1E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49D080-8170-0C6A-1D92-060FA2BD78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61506C-BB30-A381-B34E-7A507A1A1726}"/>
              </a:ext>
            </a:extLst>
          </p:cNvPr>
          <p:cNvSpPr>
            <a:spLocks noGrp="1"/>
          </p:cNvSpPr>
          <p:nvPr>
            <p:ph type="dt" sz="half" idx="10"/>
          </p:nvPr>
        </p:nvSpPr>
        <p:spPr/>
        <p:txBody>
          <a:bodyPr/>
          <a:lstStyle/>
          <a:p>
            <a:fld id="{E3AA0BFB-522B-4A22-B156-5D2C249B9BB3}" type="datetime1">
              <a:rPr lang="en-US" smtClean="0"/>
              <a:t>7/10/2023</a:t>
            </a:fld>
            <a:endParaRPr lang="en-US"/>
          </a:p>
        </p:txBody>
      </p:sp>
      <p:sp>
        <p:nvSpPr>
          <p:cNvPr id="6" name="Footer Placeholder 5">
            <a:extLst>
              <a:ext uri="{FF2B5EF4-FFF2-40B4-BE49-F238E27FC236}">
                <a16:creationId xmlns:a16="http://schemas.microsoft.com/office/drawing/2014/main" id="{A7A40E05-E0E8-AB23-BF6D-4B52B7B032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BCC1EA-0103-90DB-5C53-0F21CBE1DC5E}"/>
              </a:ext>
            </a:extLst>
          </p:cNvPr>
          <p:cNvSpPr>
            <a:spLocks noGrp="1"/>
          </p:cNvSpPr>
          <p:nvPr>
            <p:ph type="sldNum" sz="quarter" idx="12"/>
          </p:nvPr>
        </p:nvSpPr>
        <p:spPr/>
        <p:txBody>
          <a:bodyPr/>
          <a:lstStyle/>
          <a:p>
            <a:fld id="{45808088-D1CC-43E2-A3D8-BE54546D8428}" type="slidenum">
              <a:rPr lang="en-US" smtClean="0"/>
              <a:t>‹#›</a:t>
            </a:fld>
            <a:endParaRPr lang="en-US"/>
          </a:p>
        </p:txBody>
      </p:sp>
    </p:spTree>
    <p:extLst>
      <p:ext uri="{BB962C8B-B14F-4D97-AF65-F5344CB8AC3E}">
        <p14:creationId xmlns:p14="http://schemas.microsoft.com/office/powerpoint/2010/main" val="355776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35E05-2E11-96DC-6290-42CB84A380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AB5A60-AB12-C394-52DB-1B4AE5ADB6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955A6F-0644-1BB5-DD40-1F65BBDADE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0E9239-A74E-7727-EB48-5998A27BB747}"/>
              </a:ext>
            </a:extLst>
          </p:cNvPr>
          <p:cNvSpPr>
            <a:spLocks noGrp="1"/>
          </p:cNvSpPr>
          <p:nvPr>
            <p:ph type="dt" sz="half" idx="10"/>
          </p:nvPr>
        </p:nvSpPr>
        <p:spPr/>
        <p:txBody>
          <a:bodyPr/>
          <a:lstStyle/>
          <a:p>
            <a:fld id="{12218B1B-2C52-4AD6-899F-7D386D824D53}" type="datetime1">
              <a:rPr lang="en-US" smtClean="0"/>
              <a:t>7/10/2023</a:t>
            </a:fld>
            <a:endParaRPr lang="en-US"/>
          </a:p>
        </p:txBody>
      </p:sp>
      <p:sp>
        <p:nvSpPr>
          <p:cNvPr id="6" name="Footer Placeholder 5">
            <a:extLst>
              <a:ext uri="{FF2B5EF4-FFF2-40B4-BE49-F238E27FC236}">
                <a16:creationId xmlns:a16="http://schemas.microsoft.com/office/drawing/2014/main" id="{84EEA64E-269A-B977-FEC7-9EEF5C151C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6EA43F-8F12-57AF-FBE9-EF0C2CFB949A}"/>
              </a:ext>
            </a:extLst>
          </p:cNvPr>
          <p:cNvSpPr>
            <a:spLocks noGrp="1"/>
          </p:cNvSpPr>
          <p:nvPr>
            <p:ph type="sldNum" sz="quarter" idx="12"/>
          </p:nvPr>
        </p:nvSpPr>
        <p:spPr/>
        <p:txBody>
          <a:bodyPr/>
          <a:lstStyle/>
          <a:p>
            <a:fld id="{45808088-D1CC-43E2-A3D8-BE54546D8428}" type="slidenum">
              <a:rPr lang="en-US" smtClean="0"/>
              <a:t>‹#›</a:t>
            </a:fld>
            <a:endParaRPr lang="en-US"/>
          </a:p>
        </p:txBody>
      </p:sp>
    </p:spTree>
    <p:extLst>
      <p:ext uri="{BB962C8B-B14F-4D97-AF65-F5344CB8AC3E}">
        <p14:creationId xmlns:p14="http://schemas.microsoft.com/office/powerpoint/2010/main" val="531815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47FE10-64FE-8A29-2D9C-56E5B1C211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69F7C7-0630-B94F-5FC6-25BF5FADA2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4F02CB-1F32-9926-AC83-C88734C991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6928B2-F885-4B2D-A884-411CF2295C1E}" type="datetime1">
              <a:rPr lang="en-US" smtClean="0"/>
              <a:t>7/10/2023</a:t>
            </a:fld>
            <a:endParaRPr lang="en-US"/>
          </a:p>
        </p:txBody>
      </p:sp>
      <p:sp>
        <p:nvSpPr>
          <p:cNvPr id="5" name="Footer Placeholder 4">
            <a:extLst>
              <a:ext uri="{FF2B5EF4-FFF2-40B4-BE49-F238E27FC236}">
                <a16:creationId xmlns:a16="http://schemas.microsoft.com/office/drawing/2014/main" id="{7EFD8D6C-F83B-023F-2648-C7AD1D1A45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131488-C60D-C1F3-36B8-75F47DE242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808088-D1CC-43E2-A3D8-BE54546D8428}" type="slidenum">
              <a:rPr lang="en-US" smtClean="0"/>
              <a:t>‹#›</a:t>
            </a:fld>
            <a:endParaRPr lang="en-US"/>
          </a:p>
        </p:txBody>
      </p:sp>
    </p:spTree>
    <p:extLst>
      <p:ext uri="{BB962C8B-B14F-4D97-AF65-F5344CB8AC3E}">
        <p14:creationId xmlns:p14="http://schemas.microsoft.com/office/powerpoint/2010/main" val="3693355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vegetable&#10;&#10;Description automatically generated">
            <a:extLst>
              <a:ext uri="{FF2B5EF4-FFF2-40B4-BE49-F238E27FC236}">
                <a16:creationId xmlns:a16="http://schemas.microsoft.com/office/drawing/2014/main" id="{E4D8DB22-C892-72FD-D249-F18CB816D1C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51EBF00-8103-E607-E223-BE40298B3637}"/>
              </a:ext>
            </a:extLst>
          </p:cNvPr>
          <p:cNvSpPr txBox="1">
            <a:spLocks noGrp="1" noRot="1" noMove="1" noResize="1" noEditPoints="1" noAdjustHandles="1" noChangeArrowheads="1" noChangeShapeType="1"/>
          </p:cNvSpPr>
          <p:nvPr/>
        </p:nvSpPr>
        <p:spPr>
          <a:xfrm>
            <a:off x="1989994" y="870438"/>
            <a:ext cx="7268305" cy="2215991"/>
          </a:xfrm>
          <a:prstGeom prst="rect">
            <a:avLst/>
          </a:prstGeom>
          <a:noFill/>
        </p:spPr>
        <p:txBody>
          <a:bodyPr wrap="square" rtlCol="0">
            <a:spAutoFit/>
          </a:bodyPr>
          <a:lstStyle/>
          <a:p>
            <a:r>
              <a:rPr lang="en-US" sz="5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RENEWING</a:t>
            </a:r>
          </a:p>
          <a:p>
            <a:r>
              <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THE WORLD BANK GROUP</a:t>
            </a:r>
          </a:p>
          <a:p>
            <a:r>
              <a:rPr lang="en-US" sz="4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VISION AND MISSION</a:t>
            </a:r>
          </a:p>
        </p:txBody>
      </p:sp>
      <p:sp>
        <p:nvSpPr>
          <p:cNvPr id="8" name="TextBox 7">
            <a:extLst>
              <a:ext uri="{FF2B5EF4-FFF2-40B4-BE49-F238E27FC236}">
                <a16:creationId xmlns:a16="http://schemas.microsoft.com/office/drawing/2014/main" id="{8846EBB7-580E-2790-5653-0899B13C7101}"/>
              </a:ext>
            </a:extLst>
          </p:cNvPr>
          <p:cNvSpPr txBox="1">
            <a:spLocks noGrp="1" noRot="1" noMove="1" noResize="1" noEditPoints="1" noAdjustHandles="1" noChangeArrowheads="1" noChangeShapeType="1"/>
          </p:cNvSpPr>
          <p:nvPr/>
        </p:nvSpPr>
        <p:spPr>
          <a:xfrm>
            <a:off x="2664067" y="4958862"/>
            <a:ext cx="5442440" cy="461665"/>
          </a:xfrm>
          <a:prstGeom prst="rect">
            <a:avLst/>
          </a:prstGeom>
          <a:noFill/>
        </p:spPr>
        <p:txBody>
          <a:bodyPr wrap="square" rtlCol="0">
            <a:spAutoFit/>
          </a:bodyPr>
          <a:lstStyle/>
          <a:p>
            <a:r>
              <a:rPr lang="en-US" sz="2300" dirty="0">
                <a:solidFill>
                  <a:schemeClr val="bg1"/>
                </a:solidFill>
                <a:latin typeface="Open Sans" panose="020B0606030504020204" pitchFamily="34" charset="0"/>
                <a:ea typeface="Open Sans" panose="020B0606030504020204" pitchFamily="34" charset="0"/>
                <a:cs typeface="Open Sans" panose="020B0606030504020204" pitchFamily="34" charset="0"/>
              </a:rPr>
              <a:t>AN OVERVIEW OF WBG EVOLUTION</a:t>
            </a:r>
          </a:p>
        </p:txBody>
      </p:sp>
    </p:spTree>
    <p:extLst>
      <p:ext uri="{BB962C8B-B14F-4D97-AF65-F5344CB8AC3E}">
        <p14:creationId xmlns:p14="http://schemas.microsoft.com/office/powerpoint/2010/main" val="1970992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69DC340-86F4-D032-AAED-B4B047078D7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E61A09C-439E-7FB3-A926-142FA8872979}"/>
              </a:ext>
            </a:extLst>
          </p:cNvPr>
          <p:cNvSpPr txBox="1">
            <a:spLocks noGrp="1" noRot="1" noMove="1" noResize="1" noEditPoints="1" noAdjustHandles="1" noChangeArrowheads="1" noChangeShapeType="1"/>
          </p:cNvSpPr>
          <p:nvPr/>
        </p:nvSpPr>
        <p:spPr>
          <a:xfrm>
            <a:off x="659423" y="483578"/>
            <a:ext cx="4220308" cy="553998"/>
          </a:xfrm>
          <a:prstGeom prst="rect">
            <a:avLst/>
          </a:prstGeom>
          <a:noFill/>
        </p:spPr>
        <p:txBody>
          <a:bodyPr wrap="square" rtlCol="0">
            <a:spAutoFit/>
          </a:bodyPr>
          <a:lstStyle/>
          <a:p>
            <a:r>
              <a:rPr lang="en-US" sz="3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 RAPIDLY CHANGING</a:t>
            </a:r>
          </a:p>
        </p:txBody>
      </p:sp>
      <p:sp>
        <p:nvSpPr>
          <p:cNvPr id="7" name="TextBox 6">
            <a:extLst>
              <a:ext uri="{FF2B5EF4-FFF2-40B4-BE49-F238E27FC236}">
                <a16:creationId xmlns:a16="http://schemas.microsoft.com/office/drawing/2014/main" id="{7A09D81A-5C5A-95A5-06CC-53FFDE7A3607}"/>
              </a:ext>
            </a:extLst>
          </p:cNvPr>
          <p:cNvSpPr txBox="1">
            <a:spLocks noGrp="1" noRot="1" noMove="1" noResize="1" noEditPoints="1" noAdjustHandles="1" noChangeArrowheads="1" noChangeShapeType="1"/>
          </p:cNvSpPr>
          <p:nvPr/>
        </p:nvSpPr>
        <p:spPr>
          <a:xfrm>
            <a:off x="4698025" y="690157"/>
            <a:ext cx="3865684" cy="830997"/>
          </a:xfrm>
          <a:prstGeom prst="rect">
            <a:avLst/>
          </a:prstGeom>
          <a:noFill/>
        </p:spPr>
        <p:txBody>
          <a:bodyPr wrap="square" rtlCol="0">
            <a:spAutoFit/>
          </a:bodyPr>
          <a:lstStyle/>
          <a:p>
            <a:r>
              <a:rPr lang="en-US" sz="4800" b="1"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LANDSCAPE</a:t>
            </a:r>
          </a:p>
        </p:txBody>
      </p:sp>
      <p:sp>
        <p:nvSpPr>
          <p:cNvPr id="8" name="TextBox 7">
            <a:extLst>
              <a:ext uri="{FF2B5EF4-FFF2-40B4-BE49-F238E27FC236}">
                <a16:creationId xmlns:a16="http://schemas.microsoft.com/office/drawing/2014/main" id="{C3B05595-EDB9-D5EE-0D81-FEB111902277}"/>
              </a:ext>
            </a:extLst>
          </p:cNvPr>
          <p:cNvSpPr txBox="1">
            <a:spLocks noGrp="1" noRot="1" noMove="1" noResize="1" noEditPoints="1" noAdjustHandles="1" noChangeArrowheads="1" noChangeShapeType="1"/>
          </p:cNvSpPr>
          <p:nvPr/>
        </p:nvSpPr>
        <p:spPr>
          <a:xfrm>
            <a:off x="738554" y="1771110"/>
            <a:ext cx="8792308" cy="338554"/>
          </a:xfrm>
          <a:prstGeom prst="rect">
            <a:avLst/>
          </a:prstGeom>
          <a:noFill/>
        </p:spPr>
        <p:txBody>
          <a:bodyPr wrap="square" rtlCol="0">
            <a:spAutoFit/>
          </a:bodyPr>
          <a:lstStyle/>
          <a:p>
            <a:r>
              <a:rPr lang="en-US"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The world is tremendously off track to achieve the Sustainable Development Goals (SDGs)</a:t>
            </a:r>
          </a:p>
        </p:txBody>
      </p:sp>
      <p:sp>
        <p:nvSpPr>
          <p:cNvPr id="9" name="TextBox 8">
            <a:extLst>
              <a:ext uri="{FF2B5EF4-FFF2-40B4-BE49-F238E27FC236}">
                <a16:creationId xmlns:a16="http://schemas.microsoft.com/office/drawing/2014/main" id="{1003089D-08C6-0472-9E94-939D38B611A6}"/>
              </a:ext>
            </a:extLst>
          </p:cNvPr>
          <p:cNvSpPr txBox="1">
            <a:spLocks noGrp="1" noRot="1" noMove="1" noResize="1" noEditPoints="1" noAdjustHandles="1" noChangeArrowheads="1" noChangeShapeType="1"/>
          </p:cNvSpPr>
          <p:nvPr/>
        </p:nvSpPr>
        <p:spPr>
          <a:xfrm>
            <a:off x="738555" y="2431693"/>
            <a:ext cx="4510454" cy="338554"/>
          </a:xfrm>
          <a:prstGeom prst="rect">
            <a:avLst/>
          </a:prstGeom>
          <a:noFill/>
        </p:spPr>
        <p:txBody>
          <a:bodyPr wrap="square" rtlCol="0">
            <a:spAutoFit/>
          </a:bodyPr>
          <a:lstStyle/>
          <a:p>
            <a:r>
              <a:rPr lang="en-US"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Over the last few years, we have experienced:</a:t>
            </a:r>
          </a:p>
        </p:txBody>
      </p:sp>
      <p:sp>
        <p:nvSpPr>
          <p:cNvPr id="10" name="TextBox 9">
            <a:extLst>
              <a:ext uri="{FF2B5EF4-FFF2-40B4-BE49-F238E27FC236}">
                <a16:creationId xmlns:a16="http://schemas.microsoft.com/office/drawing/2014/main" id="{0042A47B-EFBE-2963-0CE6-FE697FA501FD}"/>
              </a:ext>
            </a:extLst>
          </p:cNvPr>
          <p:cNvSpPr txBox="1">
            <a:spLocks noGrp="1" noRot="1" noMove="1" noResize="1" noEditPoints="1" noAdjustHandles="1" noChangeArrowheads="1" noChangeShapeType="1"/>
          </p:cNvSpPr>
          <p:nvPr/>
        </p:nvSpPr>
        <p:spPr>
          <a:xfrm>
            <a:off x="738554" y="2977963"/>
            <a:ext cx="3516924" cy="243143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Multiple overlapping crises</a:t>
            </a:r>
          </a:p>
          <a:p>
            <a:pPr marL="285750" indent="-285750">
              <a:spcAft>
                <a:spcPts val="1200"/>
              </a:spcAft>
              <a:buFont typeface="Arial" panose="020B0604020202020204" pitchFamily="34" charset="0"/>
              <a:buChar char="•"/>
            </a:pPr>
            <a:r>
              <a:rPr lang="en-US"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Increase in poverty</a:t>
            </a:r>
          </a:p>
          <a:p>
            <a:pPr marL="285750" indent="-285750">
              <a:spcAft>
                <a:spcPts val="1200"/>
              </a:spcAft>
              <a:buFont typeface="Arial" panose="020B0604020202020204" pitchFamily="34" charset="0"/>
              <a:buChar char="•"/>
            </a:pPr>
            <a:r>
              <a:rPr lang="en-US"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Declines in growth</a:t>
            </a:r>
          </a:p>
          <a:p>
            <a:pPr marL="285750" indent="-285750">
              <a:spcAft>
                <a:spcPts val="1200"/>
              </a:spcAft>
              <a:buFont typeface="Arial" panose="020B0604020202020204" pitchFamily="34" charset="0"/>
              <a:buChar char="•"/>
            </a:pPr>
            <a:r>
              <a:rPr lang="en-US"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Reversals in hard-won human development gains</a:t>
            </a:r>
          </a:p>
          <a:p>
            <a:pPr marL="285750" indent="-285750">
              <a:spcAft>
                <a:spcPts val="1200"/>
              </a:spcAft>
              <a:buFont typeface="Arial" panose="020B0604020202020204" pitchFamily="34" charset="0"/>
              <a:buChar char="•"/>
            </a:pPr>
            <a:r>
              <a:rPr lang="en-US"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Threats to prosperity from global challenges</a:t>
            </a:r>
          </a:p>
        </p:txBody>
      </p:sp>
      <p:sp>
        <p:nvSpPr>
          <p:cNvPr id="11" name="TextBox 10">
            <a:extLst>
              <a:ext uri="{FF2B5EF4-FFF2-40B4-BE49-F238E27FC236}">
                <a16:creationId xmlns:a16="http://schemas.microsoft.com/office/drawing/2014/main" id="{3CB53F43-E594-6343-A2B1-7D6329029331}"/>
              </a:ext>
            </a:extLst>
          </p:cNvPr>
          <p:cNvSpPr txBox="1">
            <a:spLocks noGrp="1" noRot="1" noMove="1" noResize="1" noEditPoints="1" noAdjustHandles="1" noChangeArrowheads="1" noChangeShapeType="1"/>
          </p:cNvSpPr>
          <p:nvPr/>
        </p:nvSpPr>
        <p:spPr>
          <a:xfrm>
            <a:off x="6493114" y="2665801"/>
            <a:ext cx="1872762" cy="461665"/>
          </a:xfrm>
          <a:prstGeom prst="rect">
            <a:avLst/>
          </a:prstGeom>
          <a:noFill/>
        </p:spPr>
        <p:txBody>
          <a:bodyPr wrap="square" rtlCol="0">
            <a:spAutoFit/>
          </a:bodyPr>
          <a:lstStyle/>
          <a:p>
            <a:r>
              <a:rPr lang="en-US" sz="12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Global Prosperity Gap </a:t>
            </a:r>
          </a:p>
          <a:p>
            <a:r>
              <a:rPr lang="en-US" sz="1200" b="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(2017 US$/Day at PPP)</a:t>
            </a:r>
            <a:endPar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TextBox 11">
            <a:extLst>
              <a:ext uri="{FF2B5EF4-FFF2-40B4-BE49-F238E27FC236}">
                <a16:creationId xmlns:a16="http://schemas.microsoft.com/office/drawing/2014/main" id="{0D1E09B9-43F5-2346-7735-9698BFB0DA46}"/>
              </a:ext>
            </a:extLst>
          </p:cNvPr>
          <p:cNvSpPr txBox="1">
            <a:spLocks noGrp="1" noRot="1" noMove="1" noResize="1" noEditPoints="1" noAdjustHandles="1" noChangeArrowheads="1" noChangeShapeType="1"/>
          </p:cNvSpPr>
          <p:nvPr/>
        </p:nvSpPr>
        <p:spPr>
          <a:xfrm>
            <a:off x="8845062" y="4306672"/>
            <a:ext cx="1954823" cy="461665"/>
          </a:xfrm>
          <a:prstGeom prst="rect">
            <a:avLst/>
          </a:prstGeom>
          <a:noFill/>
        </p:spPr>
        <p:txBody>
          <a:bodyPr wrap="square" rtlCol="0">
            <a:spAutoFit/>
          </a:bodyPr>
          <a:lstStyle/>
          <a:p>
            <a:pPr algn="ctr" rtl="0">
              <a:defRPr sz="1440"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en-US" sz="12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Poverty Rate </a:t>
            </a:r>
          </a:p>
          <a:p>
            <a:pPr algn="ctr" rtl="0">
              <a:defRPr sz="1440"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(Percent of Population)</a:t>
            </a:r>
          </a:p>
        </p:txBody>
      </p:sp>
      <p:sp>
        <p:nvSpPr>
          <p:cNvPr id="13" name="TextBox 12">
            <a:extLst>
              <a:ext uri="{FF2B5EF4-FFF2-40B4-BE49-F238E27FC236}">
                <a16:creationId xmlns:a16="http://schemas.microsoft.com/office/drawing/2014/main" id="{ED1E5019-F395-622E-491A-1A931D068429}"/>
              </a:ext>
            </a:extLst>
          </p:cNvPr>
          <p:cNvSpPr txBox="1">
            <a:spLocks noGrp="1" noRot="1" noMove="1" noResize="1" noEditPoints="1" noAdjustHandles="1" noChangeArrowheads="1" noChangeShapeType="1"/>
          </p:cNvSpPr>
          <p:nvPr/>
        </p:nvSpPr>
        <p:spPr>
          <a:xfrm>
            <a:off x="5164278" y="3522587"/>
            <a:ext cx="2303584" cy="461665"/>
          </a:xfrm>
          <a:prstGeom prst="rect">
            <a:avLst/>
          </a:prstGeom>
          <a:noFill/>
        </p:spPr>
        <p:txBody>
          <a:bodyPr wrap="square" rtlCol="0">
            <a:spAutoFit/>
          </a:bodyPr>
          <a:lstStyle/>
          <a:p>
            <a:pPr algn="ctr">
              <a:defRPr sz="1440"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en-US" sz="12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Food Insecure, by FCS Status</a:t>
            </a:r>
          </a:p>
          <a:p>
            <a:pPr algn="ctr">
              <a:defRPr sz="1440"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(Millions)</a:t>
            </a:r>
          </a:p>
        </p:txBody>
      </p:sp>
      <p:pic>
        <p:nvPicPr>
          <p:cNvPr id="17" name="Picture 16" descr="Chart, line chart&#10;&#10;Description automatically generated">
            <a:extLst>
              <a:ext uri="{FF2B5EF4-FFF2-40B4-BE49-F238E27FC236}">
                <a16:creationId xmlns:a16="http://schemas.microsoft.com/office/drawing/2014/main" id="{78120FDC-85EA-892A-85E9-EE6627CF24E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8376662" y="2304762"/>
            <a:ext cx="2736291" cy="1776257"/>
          </a:xfrm>
          <a:prstGeom prst="rect">
            <a:avLst/>
          </a:prstGeom>
        </p:spPr>
      </p:pic>
      <p:pic>
        <p:nvPicPr>
          <p:cNvPr id="19" name="Picture 18" descr="Chart, bar chart&#10;&#10;Description automatically generated">
            <a:extLst>
              <a:ext uri="{FF2B5EF4-FFF2-40B4-BE49-F238E27FC236}">
                <a16:creationId xmlns:a16="http://schemas.microsoft.com/office/drawing/2014/main" id="{227EBA10-2A99-118B-E2E6-5F6458111846}"/>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8376661" y="4860624"/>
            <a:ext cx="2736292" cy="1768691"/>
          </a:xfrm>
          <a:prstGeom prst="rect">
            <a:avLst/>
          </a:prstGeom>
        </p:spPr>
      </p:pic>
      <p:pic>
        <p:nvPicPr>
          <p:cNvPr id="21" name="Picture 20" descr="Chart, bar chart&#10;&#10;Description automatically generated">
            <a:extLst>
              <a:ext uri="{FF2B5EF4-FFF2-40B4-BE49-F238E27FC236}">
                <a16:creationId xmlns:a16="http://schemas.microsoft.com/office/drawing/2014/main" id="{4606CA13-DB9E-B529-410E-C8B02EFC5F42}"/>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5080172" y="4081019"/>
            <a:ext cx="2471795" cy="2051590"/>
          </a:xfrm>
          <a:prstGeom prst="rect">
            <a:avLst/>
          </a:prstGeom>
        </p:spPr>
      </p:pic>
      <p:sp>
        <p:nvSpPr>
          <p:cNvPr id="2" name="Slide Number Placeholder 1">
            <a:extLst>
              <a:ext uri="{FF2B5EF4-FFF2-40B4-BE49-F238E27FC236}">
                <a16:creationId xmlns:a16="http://schemas.microsoft.com/office/drawing/2014/main" id="{2D6EFB28-E80A-8015-30EA-62B26423CB31}"/>
              </a:ext>
            </a:extLst>
          </p:cNvPr>
          <p:cNvSpPr>
            <a:spLocks noGrp="1" noRot="1" noMove="1" noResize="1" noEditPoints="1" noAdjustHandles="1" noChangeArrowheads="1" noChangeShapeType="1"/>
          </p:cNvSpPr>
          <p:nvPr>
            <p:ph type="sldNum" sz="quarter" idx="12"/>
          </p:nvPr>
        </p:nvSpPr>
        <p:spPr/>
        <p:txBody>
          <a:bodyPr/>
          <a:lstStyle/>
          <a:p>
            <a:fld id="{45808088-D1CC-43E2-A3D8-BE54546D8428}" type="slidenum">
              <a:rPr lang="en-US" smtClean="0">
                <a:solidFill>
                  <a:schemeClr val="bg1"/>
                </a:solidFill>
              </a:rPr>
              <a:t>2</a:t>
            </a:fld>
            <a:endParaRPr lang="en-US" dirty="0">
              <a:solidFill>
                <a:schemeClr val="bg1"/>
              </a:solidFill>
            </a:endParaRPr>
          </a:p>
        </p:txBody>
      </p:sp>
    </p:spTree>
    <p:extLst>
      <p:ext uri="{BB962C8B-B14F-4D97-AF65-F5344CB8AC3E}">
        <p14:creationId xmlns:p14="http://schemas.microsoft.com/office/powerpoint/2010/main" val="3624526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olorful&#10;&#10;Description automatically generated">
            <a:extLst>
              <a:ext uri="{FF2B5EF4-FFF2-40B4-BE49-F238E27FC236}">
                <a16:creationId xmlns:a16="http://schemas.microsoft.com/office/drawing/2014/main" id="{7C7CC09C-7F80-4398-D89E-6C70D33458D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
        <p:nvSpPr>
          <p:cNvPr id="8" name="TextBox 7">
            <a:extLst>
              <a:ext uri="{FF2B5EF4-FFF2-40B4-BE49-F238E27FC236}">
                <a16:creationId xmlns:a16="http://schemas.microsoft.com/office/drawing/2014/main" id="{8757E6B9-49BC-8455-67D5-8D7A55A2C1AE}"/>
              </a:ext>
            </a:extLst>
          </p:cNvPr>
          <p:cNvSpPr txBox="1">
            <a:spLocks/>
          </p:cNvSpPr>
          <p:nvPr/>
        </p:nvSpPr>
        <p:spPr>
          <a:xfrm>
            <a:off x="2743200" y="597878"/>
            <a:ext cx="3024553" cy="738664"/>
          </a:xfrm>
          <a:prstGeom prst="rect">
            <a:avLst/>
          </a:prstGeom>
          <a:noFill/>
        </p:spPr>
        <p:txBody>
          <a:bodyPr wrap="square" rtlCol="0">
            <a:spAutoFit/>
          </a:bodyPr>
          <a:lstStyle/>
          <a:p>
            <a:r>
              <a:rPr lang="en-US" sz="4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 CALL TO</a:t>
            </a:r>
          </a:p>
        </p:txBody>
      </p:sp>
      <p:sp>
        <p:nvSpPr>
          <p:cNvPr id="9" name="TextBox 8">
            <a:extLst>
              <a:ext uri="{FF2B5EF4-FFF2-40B4-BE49-F238E27FC236}">
                <a16:creationId xmlns:a16="http://schemas.microsoft.com/office/drawing/2014/main" id="{5309C262-B8CF-1885-3573-6328A2AD87B3}"/>
              </a:ext>
            </a:extLst>
          </p:cNvPr>
          <p:cNvSpPr txBox="1">
            <a:spLocks/>
          </p:cNvSpPr>
          <p:nvPr/>
        </p:nvSpPr>
        <p:spPr>
          <a:xfrm>
            <a:off x="5169877" y="1171175"/>
            <a:ext cx="3578469" cy="1138773"/>
          </a:xfrm>
          <a:prstGeom prst="rect">
            <a:avLst/>
          </a:prstGeom>
          <a:noFill/>
        </p:spPr>
        <p:txBody>
          <a:bodyPr wrap="square" rtlCol="0">
            <a:spAutoFit/>
          </a:bodyPr>
          <a:lstStyle/>
          <a:p>
            <a:r>
              <a:rPr lang="en-US" sz="6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ACTION</a:t>
            </a:r>
          </a:p>
        </p:txBody>
      </p:sp>
      <p:sp>
        <p:nvSpPr>
          <p:cNvPr id="10" name="TextBox 9">
            <a:extLst>
              <a:ext uri="{FF2B5EF4-FFF2-40B4-BE49-F238E27FC236}">
                <a16:creationId xmlns:a16="http://schemas.microsoft.com/office/drawing/2014/main" id="{1BD134A8-5F32-CED1-2799-8799581BCE5C}"/>
              </a:ext>
            </a:extLst>
          </p:cNvPr>
          <p:cNvSpPr txBox="1">
            <a:spLocks noGrp="1" noRot="1" noMove="1" noResize="1" noEditPoints="1" noAdjustHandles="1" noChangeArrowheads="1" noChangeShapeType="1"/>
          </p:cNvSpPr>
          <p:nvPr/>
        </p:nvSpPr>
        <p:spPr>
          <a:xfrm>
            <a:off x="764930" y="3552091"/>
            <a:ext cx="10662139" cy="1200329"/>
          </a:xfrm>
          <a:prstGeom prst="rect">
            <a:avLst/>
          </a:prstGeom>
          <a:noFill/>
        </p:spPr>
        <p:txBody>
          <a:bodyPr wrap="square" rtlCol="0">
            <a:spAutoFit/>
          </a:bodyPr>
          <a:lstStyle/>
          <a:p>
            <a: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WBG</a:t>
            </a:r>
            <a:r>
              <a:rPr lang="en-US" spc="-95"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pc="-1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Governors</a:t>
            </a:r>
            <a:r>
              <a:rPr lang="en-US" spc="-8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pc="-1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requested</a:t>
            </a:r>
            <a:r>
              <a:rPr lang="en-US" spc="-8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t>
            </a:r>
            <a:r>
              <a:rPr lang="en-US" spc="-75"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pc="-5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 </a:t>
            </a:r>
            <a:r>
              <a:rPr lang="en-US" spc="-2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systematic</a:t>
            </a:r>
            <a:r>
              <a:rPr lang="en-US" spc="-9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dialogue</a:t>
            </a:r>
            <a:r>
              <a:rPr lang="en-US" spc="-105"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to</a:t>
            </a:r>
            <a:r>
              <a:rPr lang="en-US" spc="-105"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pc="-1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enhance </a:t>
            </a:r>
            <a: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our</a:t>
            </a:r>
            <a:r>
              <a:rPr lang="en-US" spc="-55"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shared</a:t>
            </a:r>
            <a:r>
              <a:rPr lang="en-US" b="1" i="1" spc="-45"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vision</a:t>
            </a:r>
            <a:r>
              <a:rPr lang="en-US" b="1" i="1" spc="-55"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for</a:t>
            </a:r>
            <a:r>
              <a:rPr lang="en-US" b="1" i="1" spc="-45"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the</a:t>
            </a:r>
            <a:r>
              <a:rPr lang="en-US" b="1" i="1" spc="-55"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b="1" i="1" spc="-20" dirty="0">
                <a:solidFill>
                  <a:schemeClr val="bg1"/>
                </a:solidFill>
                <a:latin typeface="Open Sans" panose="020B0606030504020204" pitchFamily="34" charset="0"/>
                <a:ea typeface="Open Sans" panose="020B0606030504020204" pitchFamily="34" charset="0"/>
                <a:cs typeface="Open Sans" panose="020B0606030504020204" pitchFamily="34" charset="0"/>
              </a:rPr>
              <a:t>WBG</a:t>
            </a:r>
            <a:r>
              <a:rPr lang="en-US" spc="-2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including</a:t>
            </a:r>
            <a:r>
              <a:rPr lang="en-US" spc="-8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pc="-2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strategic</a:t>
            </a:r>
            <a:r>
              <a:rPr lang="en-US" spc="-11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pc="-1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priorities, strengths</a:t>
            </a:r>
            <a:r>
              <a:rPr lang="en-US" spc="-75"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and</a:t>
            </a:r>
            <a:r>
              <a:rPr lang="en-US" spc="-105"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gaps,</a:t>
            </a:r>
            <a:r>
              <a:rPr lang="en-US" spc="-105"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pc="-1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incentives, operational</a:t>
            </a:r>
            <a:r>
              <a:rPr lang="en-US" spc="-105"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pc="-1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approach,</a:t>
            </a:r>
            <a:r>
              <a:rPr lang="en-US" spc="-9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pc="-25"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and </a:t>
            </a:r>
            <a: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financial</a:t>
            </a:r>
            <a:r>
              <a:rPr lang="en-US" spc="-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capacity</a:t>
            </a:r>
            <a:r>
              <a:rPr lang="en-US" spc="-12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to</a:t>
            </a:r>
            <a:r>
              <a:rPr lang="en-US" spc="-105"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bolster</a:t>
            </a:r>
            <a:r>
              <a:rPr lang="en-US" b="1" i="1" spc="-9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b="1" i="1" spc="-25" dirty="0">
                <a:solidFill>
                  <a:schemeClr val="bg1"/>
                </a:solidFill>
                <a:latin typeface="Open Sans" panose="020B0606030504020204" pitchFamily="34" charset="0"/>
                <a:ea typeface="Open Sans" panose="020B0606030504020204" pitchFamily="34" charset="0"/>
                <a:cs typeface="Open Sans" panose="020B0606030504020204" pitchFamily="34" charset="0"/>
              </a:rPr>
              <a:t>and </a:t>
            </a:r>
            <a:r>
              <a:rPr lang="en-US"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scale</a:t>
            </a:r>
            <a:r>
              <a:rPr lang="en-US" b="1" i="1" spc="-8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the</a:t>
            </a:r>
            <a:r>
              <a:rPr lang="en-US" b="1" i="1" spc="-8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response</a:t>
            </a:r>
            <a:r>
              <a:rPr lang="en-US" b="1" i="1" spc="-65"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to</a:t>
            </a:r>
            <a:r>
              <a:rPr lang="en-US" b="1" i="1" spc="-8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b="1" i="1" spc="-10" dirty="0">
                <a:solidFill>
                  <a:schemeClr val="bg1"/>
                </a:solidFill>
                <a:latin typeface="Open Sans" panose="020B0606030504020204" pitchFamily="34" charset="0"/>
                <a:ea typeface="Open Sans" panose="020B0606030504020204" pitchFamily="34" charset="0"/>
                <a:cs typeface="Open Sans" panose="020B0606030504020204" pitchFamily="34" charset="0"/>
              </a:rPr>
              <a:t>global challenges</a:t>
            </a:r>
            <a:r>
              <a:rPr lang="en-US" b="1" i="1" spc="-6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and</a:t>
            </a:r>
            <a:r>
              <a:rPr lang="en-US" b="1" i="1" spc="-7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move</a:t>
            </a:r>
            <a:r>
              <a:rPr lang="en-US" b="1" i="1" spc="-6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b="1" i="1" spc="-10" dirty="0">
                <a:solidFill>
                  <a:schemeClr val="bg1"/>
                </a:solidFill>
                <a:latin typeface="Open Sans" panose="020B0606030504020204" pitchFamily="34" charset="0"/>
                <a:ea typeface="Open Sans" panose="020B0606030504020204" pitchFamily="34" charset="0"/>
                <a:cs typeface="Open Sans" panose="020B0606030504020204" pitchFamily="34" charset="0"/>
              </a:rPr>
              <a:t>toward </a:t>
            </a:r>
            <a:r>
              <a:rPr lang="en-US"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achieving</a:t>
            </a:r>
            <a:r>
              <a:rPr lang="en-US" b="1" i="1" spc="-9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the</a:t>
            </a:r>
            <a:r>
              <a:rPr lang="en-US" b="1" i="1" spc="-8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Twin</a:t>
            </a:r>
            <a:r>
              <a:rPr lang="en-US" b="1" i="1" spc="-85"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Goals</a:t>
            </a:r>
            <a:r>
              <a:rPr lang="en-US" b="1" i="1" spc="-85"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and</a:t>
            </a:r>
            <a:r>
              <a:rPr lang="en-US" b="1" i="1" spc="-1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b="1" i="1" spc="-25" dirty="0">
                <a:solidFill>
                  <a:schemeClr val="bg1"/>
                </a:solidFill>
                <a:latin typeface="Open Sans" panose="020B0606030504020204" pitchFamily="34" charset="0"/>
                <a:ea typeface="Open Sans" panose="020B0606030504020204" pitchFamily="34" charset="0"/>
                <a:cs typeface="Open Sans" panose="020B0606030504020204" pitchFamily="34" charset="0"/>
              </a:rPr>
              <a:t>the </a:t>
            </a:r>
            <a:r>
              <a:rPr lang="en-US"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SDGs</a:t>
            </a:r>
            <a:r>
              <a:rPr lang="en-US" b="1" i="1" spc="-55"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in</a:t>
            </a:r>
            <a:r>
              <a:rPr lang="en-US" b="1" i="1" spc="-6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all</a:t>
            </a:r>
            <a:r>
              <a:rPr lang="en-US" b="1" i="1" spc="-55"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client</a:t>
            </a:r>
            <a:r>
              <a:rPr lang="en-US" b="1" i="1" spc="-45"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b="1" i="1" spc="-10" dirty="0">
                <a:solidFill>
                  <a:schemeClr val="bg1"/>
                </a:solidFill>
                <a:latin typeface="Open Sans" panose="020B0606030504020204" pitchFamily="34" charset="0"/>
                <a:ea typeface="Open Sans" panose="020B0606030504020204" pitchFamily="34" charset="0"/>
                <a:cs typeface="Open Sans" panose="020B0606030504020204" pitchFamily="34" charset="0"/>
              </a:rPr>
              <a:t>countries</a:t>
            </a:r>
            <a:r>
              <a:rPr lang="en-US" spc="-1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t>
            </a:r>
          </a:p>
        </p:txBody>
      </p:sp>
      <p:sp>
        <p:nvSpPr>
          <p:cNvPr id="11" name="TextBox 10">
            <a:extLst>
              <a:ext uri="{FF2B5EF4-FFF2-40B4-BE49-F238E27FC236}">
                <a16:creationId xmlns:a16="http://schemas.microsoft.com/office/drawing/2014/main" id="{B4A89791-E2A2-C378-0EFA-9A564F50F065}"/>
              </a:ext>
            </a:extLst>
          </p:cNvPr>
          <p:cNvSpPr txBox="1">
            <a:spLocks noGrp="1" noRot="1" noMove="1" noResize="1" noEditPoints="1" noAdjustHandles="1" noChangeArrowheads="1" noChangeShapeType="1"/>
          </p:cNvSpPr>
          <p:nvPr/>
        </p:nvSpPr>
        <p:spPr>
          <a:xfrm>
            <a:off x="764930" y="4938281"/>
            <a:ext cx="10662139" cy="923330"/>
          </a:xfrm>
          <a:prstGeom prst="rect">
            <a:avLst/>
          </a:prstGeom>
          <a:noFill/>
        </p:spPr>
        <p:txBody>
          <a:bodyPr wrap="square" rtlCol="0">
            <a:spAutoFit/>
          </a:bodyPr>
          <a:lstStyle/>
          <a:p>
            <a: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The global community—including many of you—have called on MDBs to step up support for the world’s polycrises; lend substantially more to governments and do more to mobilize private financing; and do more on mitigation and adaptation to fight climate change.</a:t>
            </a:r>
            <a:endParaRPr lang="en-US" spc="-1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Slide Number Placeholder 1">
            <a:extLst>
              <a:ext uri="{FF2B5EF4-FFF2-40B4-BE49-F238E27FC236}">
                <a16:creationId xmlns:a16="http://schemas.microsoft.com/office/drawing/2014/main" id="{5EDF86F7-FBB3-DCAA-60B6-C12D7FB9638C}"/>
              </a:ext>
            </a:extLst>
          </p:cNvPr>
          <p:cNvSpPr>
            <a:spLocks noGrp="1" noRot="1" noMove="1" noResize="1" noEditPoints="1" noAdjustHandles="1" noChangeArrowheads="1" noChangeShapeType="1"/>
          </p:cNvSpPr>
          <p:nvPr>
            <p:ph type="sldNum" sz="quarter" idx="12"/>
          </p:nvPr>
        </p:nvSpPr>
        <p:spPr/>
        <p:txBody>
          <a:bodyPr/>
          <a:lstStyle/>
          <a:p>
            <a:fld id="{45808088-D1CC-43E2-A3D8-BE54546D8428}" type="slidenum">
              <a:rPr lang="en-US" smtClean="0">
                <a:solidFill>
                  <a:schemeClr val="bg1"/>
                </a:solidFill>
              </a:rPr>
              <a:t>3</a:t>
            </a:fld>
            <a:endParaRPr lang="en-US" dirty="0">
              <a:solidFill>
                <a:schemeClr val="bg1"/>
              </a:solidFill>
            </a:endParaRPr>
          </a:p>
        </p:txBody>
      </p:sp>
    </p:spTree>
    <p:extLst>
      <p:ext uri="{BB962C8B-B14F-4D97-AF65-F5344CB8AC3E}">
        <p14:creationId xmlns:p14="http://schemas.microsoft.com/office/powerpoint/2010/main" val="408798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 text, application, chat or text message&#10;&#10;Description automatically generated">
            <a:extLst>
              <a:ext uri="{FF2B5EF4-FFF2-40B4-BE49-F238E27FC236}">
                <a16:creationId xmlns:a16="http://schemas.microsoft.com/office/drawing/2014/main" id="{0830F26E-3A18-0A5E-1D51-D07C4ADCA32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EB47C8E-8289-6D8A-7141-B68E3AB5463A}"/>
              </a:ext>
            </a:extLst>
          </p:cNvPr>
          <p:cNvSpPr txBox="1">
            <a:spLocks noGrp="1" noRot="1" noMove="1" noResize="1" noEditPoints="1" noAdjustHandles="1" noChangeArrowheads="1" noChangeShapeType="1"/>
          </p:cNvSpPr>
          <p:nvPr/>
        </p:nvSpPr>
        <p:spPr>
          <a:xfrm>
            <a:off x="3094891" y="512148"/>
            <a:ext cx="2567354" cy="954107"/>
          </a:xfrm>
          <a:prstGeom prst="rect">
            <a:avLst/>
          </a:prstGeom>
          <a:noFill/>
        </p:spPr>
        <p:txBody>
          <a:bodyPr wrap="square" rtlCol="0">
            <a:spAutoFit/>
          </a:bodyPr>
          <a:lstStyle/>
          <a:p>
            <a:r>
              <a:rPr lang="en-US" sz="56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3</a:t>
            </a:r>
            <a:r>
              <a:rPr lang="en-US" sz="4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36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PILLARS</a:t>
            </a:r>
            <a:endParaRPr lang="en-US" sz="28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5" name="TextBox 4">
            <a:extLst>
              <a:ext uri="{FF2B5EF4-FFF2-40B4-BE49-F238E27FC236}">
                <a16:creationId xmlns:a16="http://schemas.microsoft.com/office/drawing/2014/main" id="{8853258E-29B8-AE3B-B09B-5386B439499B}"/>
              </a:ext>
            </a:extLst>
          </p:cNvPr>
          <p:cNvSpPr txBox="1">
            <a:spLocks noGrp="1" noRot="1" noMove="1" noResize="1" noEditPoints="1" noAdjustHandles="1" noChangeArrowheads="1" noChangeShapeType="1"/>
          </p:cNvSpPr>
          <p:nvPr/>
        </p:nvSpPr>
        <p:spPr>
          <a:xfrm>
            <a:off x="5750168" y="564900"/>
            <a:ext cx="3991708" cy="1148969"/>
          </a:xfrm>
          <a:prstGeom prst="rect">
            <a:avLst/>
          </a:prstGeom>
          <a:noFill/>
        </p:spPr>
        <p:txBody>
          <a:bodyPr wrap="square" rtlCol="0">
            <a:spAutoFit/>
          </a:bodyPr>
          <a:lstStyle/>
          <a:p>
            <a:pPr>
              <a:lnSpc>
                <a:spcPts val="4000"/>
              </a:lnSpc>
            </a:pPr>
            <a:r>
              <a:rPr lang="en-US" sz="3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WBG</a:t>
            </a:r>
          </a:p>
          <a:p>
            <a:pPr>
              <a:lnSpc>
                <a:spcPts val="4000"/>
              </a:lnSpc>
            </a:pPr>
            <a:r>
              <a:rPr lang="en-US" sz="4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43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EVOLUTION</a:t>
            </a:r>
          </a:p>
        </p:txBody>
      </p:sp>
      <p:sp>
        <p:nvSpPr>
          <p:cNvPr id="6" name="TextBox 5">
            <a:extLst>
              <a:ext uri="{FF2B5EF4-FFF2-40B4-BE49-F238E27FC236}">
                <a16:creationId xmlns:a16="http://schemas.microsoft.com/office/drawing/2014/main" id="{38C22FD7-3A6A-5B38-A8DE-25B13B582167}"/>
              </a:ext>
            </a:extLst>
          </p:cNvPr>
          <p:cNvSpPr txBox="1">
            <a:spLocks noGrp="1" noRot="1" noMove="1" noResize="1" noEditPoints="1" noAdjustHandles="1" noChangeArrowheads="1" noChangeShapeType="1"/>
          </p:cNvSpPr>
          <p:nvPr/>
        </p:nvSpPr>
        <p:spPr>
          <a:xfrm>
            <a:off x="877765" y="2523397"/>
            <a:ext cx="10436470" cy="338554"/>
          </a:xfrm>
          <a:prstGeom prst="rect">
            <a:avLst/>
          </a:prstGeom>
          <a:noFill/>
        </p:spPr>
        <p:txBody>
          <a:bodyPr wrap="square" rtlCol="0">
            <a:spAutoFit/>
          </a:bodyPr>
          <a:lstStyle/>
          <a:p>
            <a:r>
              <a:rPr kumimoji="0" lang="en-US" sz="1600" b="0" i="0" u="none" strike="noStrike" kern="1200" cap="none" spc="0" normalizeH="0" baseline="0" noProof="0" dirty="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Expand our Vision and Mission to reflect global challenges; strengthen emphasis on resilience and sustainability</a:t>
            </a:r>
          </a:p>
        </p:txBody>
      </p:sp>
      <p:sp>
        <p:nvSpPr>
          <p:cNvPr id="7" name="TextBox 6">
            <a:extLst>
              <a:ext uri="{FF2B5EF4-FFF2-40B4-BE49-F238E27FC236}">
                <a16:creationId xmlns:a16="http://schemas.microsoft.com/office/drawing/2014/main" id="{8D75AEA9-ADA1-F9DA-1810-A2FD6391FE2B}"/>
              </a:ext>
            </a:extLst>
          </p:cNvPr>
          <p:cNvSpPr txBox="1">
            <a:spLocks noGrp="1" noRot="1" noMove="1" noResize="1" noEditPoints="1" noAdjustHandles="1" noChangeArrowheads="1" noChangeShapeType="1"/>
          </p:cNvSpPr>
          <p:nvPr/>
        </p:nvSpPr>
        <p:spPr>
          <a:xfrm>
            <a:off x="877765" y="4209229"/>
            <a:ext cx="10436470" cy="584775"/>
          </a:xfrm>
          <a:prstGeom prst="rect">
            <a:avLst/>
          </a:prstGeom>
          <a:noFill/>
        </p:spPr>
        <p:txBody>
          <a:bodyPr wrap="square" rtlCol="0">
            <a:spAutoFit/>
          </a:bodyPr>
          <a:lstStyle/>
          <a:p>
            <a:r>
              <a:rPr kumimoji="0" lang="en-US" sz="1600" b="0" i="0" u="none" strike="noStrike" kern="1200" cap="none" spc="0" normalizeH="0" baseline="0" noProof="0" dirty="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Review our Operating Model and consider enhancements to our country engagement model, analytics, financing instruments, and incentives, within an enhanced One WBG approach</a:t>
            </a:r>
          </a:p>
        </p:txBody>
      </p:sp>
      <p:sp>
        <p:nvSpPr>
          <p:cNvPr id="8" name="TextBox 7">
            <a:extLst>
              <a:ext uri="{FF2B5EF4-FFF2-40B4-BE49-F238E27FC236}">
                <a16:creationId xmlns:a16="http://schemas.microsoft.com/office/drawing/2014/main" id="{5A30FBE8-C420-E3FE-2942-3C5AD6733185}"/>
              </a:ext>
            </a:extLst>
          </p:cNvPr>
          <p:cNvSpPr txBox="1">
            <a:spLocks noGrp="1" noRot="1" noMove="1" noResize="1" noEditPoints="1" noAdjustHandles="1" noChangeArrowheads="1" noChangeShapeType="1"/>
          </p:cNvSpPr>
          <p:nvPr/>
        </p:nvSpPr>
        <p:spPr>
          <a:xfrm>
            <a:off x="877765" y="5867594"/>
            <a:ext cx="7175988" cy="338554"/>
          </a:xfrm>
          <a:prstGeom prst="rect">
            <a:avLst/>
          </a:prstGeom>
          <a:noFill/>
        </p:spPr>
        <p:txBody>
          <a:bodyPr wrap="square" rtlCol="0">
            <a:spAutoFit/>
          </a:bodyPr>
          <a:lstStyle/>
          <a:p>
            <a:r>
              <a:rPr kumimoji="0" lang="en-US" sz="1600" b="0" i="0" u="none" strike="noStrike" kern="1200" cap="none" spc="0" normalizeH="0" baseline="0" noProof="0" dirty="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Explore options to expand our resources and enhance our Financial Model</a:t>
            </a:r>
          </a:p>
        </p:txBody>
      </p:sp>
      <p:sp>
        <p:nvSpPr>
          <p:cNvPr id="9" name="TextBox 8">
            <a:extLst>
              <a:ext uri="{FF2B5EF4-FFF2-40B4-BE49-F238E27FC236}">
                <a16:creationId xmlns:a16="http://schemas.microsoft.com/office/drawing/2014/main" id="{C1F54844-D234-B095-6F05-5DBE36B70769}"/>
              </a:ext>
            </a:extLst>
          </p:cNvPr>
          <p:cNvSpPr txBox="1">
            <a:spLocks noGrp="1" noRot="1" noMove="1" noResize="1" noEditPoints="1" noAdjustHandles="1" noChangeArrowheads="1" noChangeShapeType="1"/>
          </p:cNvSpPr>
          <p:nvPr/>
        </p:nvSpPr>
        <p:spPr>
          <a:xfrm>
            <a:off x="5460019" y="1112565"/>
            <a:ext cx="720969" cy="523220"/>
          </a:xfrm>
          <a:prstGeom prst="rect">
            <a:avLst/>
          </a:prstGeom>
          <a:noFill/>
        </p:spPr>
        <p:txBody>
          <a:bodyPr wrap="square" rtlCol="0">
            <a:spAutoFit/>
          </a:bodyPr>
          <a:lstStyle/>
          <a:p>
            <a:r>
              <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OF</a:t>
            </a:r>
          </a:p>
        </p:txBody>
      </p:sp>
      <p:sp>
        <p:nvSpPr>
          <p:cNvPr id="2" name="Slide Number Placeholder 1">
            <a:extLst>
              <a:ext uri="{FF2B5EF4-FFF2-40B4-BE49-F238E27FC236}">
                <a16:creationId xmlns:a16="http://schemas.microsoft.com/office/drawing/2014/main" id="{289F5B8E-5B2B-66C5-3805-FA9AD1386303}"/>
              </a:ext>
            </a:extLst>
          </p:cNvPr>
          <p:cNvSpPr>
            <a:spLocks noGrp="1" noRot="1" noMove="1" noResize="1" noEditPoints="1" noAdjustHandles="1" noChangeArrowheads="1" noChangeShapeType="1"/>
          </p:cNvSpPr>
          <p:nvPr>
            <p:ph type="sldNum" sz="quarter" idx="12"/>
          </p:nvPr>
        </p:nvSpPr>
        <p:spPr/>
        <p:txBody>
          <a:bodyPr/>
          <a:lstStyle/>
          <a:p>
            <a:fld id="{45808088-D1CC-43E2-A3D8-BE54546D8428}" type="slidenum">
              <a:rPr lang="en-US" smtClean="0">
                <a:solidFill>
                  <a:schemeClr val="bg1"/>
                </a:solidFill>
              </a:rPr>
              <a:t>4</a:t>
            </a:fld>
            <a:endParaRPr lang="en-US" dirty="0">
              <a:solidFill>
                <a:schemeClr val="bg1"/>
              </a:solidFill>
            </a:endParaRPr>
          </a:p>
        </p:txBody>
      </p:sp>
    </p:spTree>
    <p:extLst>
      <p:ext uri="{BB962C8B-B14F-4D97-AF65-F5344CB8AC3E}">
        <p14:creationId xmlns:p14="http://schemas.microsoft.com/office/powerpoint/2010/main" val="3479834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blue&#10;&#10;Description automatically generated">
            <a:extLst>
              <a:ext uri="{FF2B5EF4-FFF2-40B4-BE49-F238E27FC236}">
                <a16:creationId xmlns:a16="http://schemas.microsoft.com/office/drawing/2014/main" id="{4C091C95-7934-9CAA-0163-8944E89923D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2C3857D-A9BB-19E0-F607-F8CF8C20D096}"/>
              </a:ext>
            </a:extLst>
          </p:cNvPr>
          <p:cNvSpPr txBox="1">
            <a:spLocks noGrp="1" noRot="1" noMove="1" noResize="1" noEditPoints="1" noAdjustHandles="1" noChangeArrowheads="1" noChangeShapeType="1"/>
          </p:cNvSpPr>
          <p:nvPr/>
        </p:nvSpPr>
        <p:spPr>
          <a:xfrm>
            <a:off x="7879376" y="512148"/>
            <a:ext cx="4132384" cy="1148969"/>
          </a:xfrm>
          <a:prstGeom prst="rect">
            <a:avLst/>
          </a:prstGeom>
          <a:noFill/>
        </p:spPr>
        <p:txBody>
          <a:bodyPr wrap="square" rtlCol="0">
            <a:spAutoFit/>
          </a:bodyPr>
          <a:lstStyle/>
          <a:p>
            <a:pPr>
              <a:lnSpc>
                <a:spcPts val="4000"/>
              </a:lnSpc>
            </a:pPr>
            <a:r>
              <a:rPr lang="en-US" sz="3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WBG</a:t>
            </a:r>
          </a:p>
          <a:p>
            <a:pPr>
              <a:lnSpc>
                <a:spcPts val="4000"/>
              </a:lnSpc>
            </a:pPr>
            <a:r>
              <a:rPr lang="en-US" sz="4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43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EVOLUTION</a:t>
            </a:r>
          </a:p>
        </p:txBody>
      </p:sp>
      <p:sp>
        <p:nvSpPr>
          <p:cNvPr id="5" name="TextBox 4">
            <a:extLst>
              <a:ext uri="{FF2B5EF4-FFF2-40B4-BE49-F238E27FC236}">
                <a16:creationId xmlns:a16="http://schemas.microsoft.com/office/drawing/2014/main" id="{0D639E3B-A051-A2DC-8BC1-10B7737C5F9D}"/>
              </a:ext>
            </a:extLst>
          </p:cNvPr>
          <p:cNvSpPr txBox="1">
            <a:spLocks/>
          </p:cNvSpPr>
          <p:nvPr/>
        </p:nvSpPr>
        <p:spPr>
          <a:xfrm>
            <a:off x="1636200" y="4062316"/>
            <a:ext cx="2488224" cy="361637"/>
          </a:xfrm>
          <a:prstGeom prst="rect">
            <a:avLst/>
          </a:prstGeom>
          <a:noFill/>
        </p:spPr>
        <p:txBody>
          <a:bodyPr wrap="square" rtlCol="0">
            <a:spAutoFit/>
          </a:bodyPr>
          <a:lstStyle/>
          <a:p>
            <a:pPr algn="r"/>
            <a:r>
              <a:rPr lang="en-US" sz="170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Client Engagement </a:t>
            </a:r>
          </a:p>
        </p:txBody>
      </p:sp>
      <p:sp>
        <p:nvSpPr>
          <p:cNvPr id="6" name="TextBox 5">
            <a:extLst>
              <a:ext uri="{FF2B5EF4-FFF2-40B4-BE49-F238E27FC236}">
                <a16:creationId xmlns:a16="http://schemas.microsoft.com/office/drawing/2014/main" id="{4DD00995-6429-A238-53BB-214298157121}"/>
              </a:ext>
            </a:extLst>
          </p:cNvPr>
          <p:cNvSpPr txBox="1">
            <a:spLocks/>
          </p:cNvSpPr>
          <p:nvPr/>
        </p:nvSpPr>
        <p:spPr>
          <a:xfrm>
            <a:off x="7585710" y="5246460"/>
            <a:ext cx="1652955" cy="361637"/>
          </a:xfrm>
          <a:prstGeom prst="rect">
            <a:avLst/>
          </a:prstGeom>
          <a:noFill/>
        </p:spPr>
        <p:txBody>
          <a:bodyPr wrap="square" rtlCol="0">
            <a:spAutoFit/>
          </a:bodyPr>
          <a:lstStyle/>
          <a:p>
            <a:r>
              <a:rPr lang="en-US" sz="170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Partnerships</a:t>
            </a:r>
          </a:p>
        </p:txBody>
      </p:sp>
      <p:sp>
        <p:nvSpPr>
          <p:cNvPr id="7" name="TextBox 6">
            <a:extLst>
              <a:ext uri="{FF2B5EF4-FFF2-40B4-BE49-F238E27FC236}">
                <a16:creationId xmlns:a16="http://schemas.microsoft.com/office/drawing/2014/main" id="{9EC71613-C669-1DA8-A0FE-2142A31446CA}"/>
              </a:ext>
            </a:extLst>
          </p:cNvPr>
          <p:cNvSpPr txBox="1">
            <a:spLocks/>
          </p:cNvSpPr>
          <p:nvPr/>
        </p:nvSpPr>
        <p:spPr>
          <a:xfrm>
            <a:off x="4220006" y="1989266"/>
            <a:ext cx="3716216" cy="361637"/>
          </a:xfrm>
          <a:prstGeom prst="rect">
            <a:avLst/>
          </a:prstGeom>
          <a:noFill/>
        </p:spPr>
        <p:txBody>
          <a:bodyPr wrap="square" rtlCol="0">
            <a:spAutoFit/>
          </a:bodyPr>
          <a:lstStyle/>
          <a:p>
            <a:pPr algn="ctr"/>
            <a:r>
              <a:rPr lang="en-US" sz="170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Knowledge &amp; Outcome Orientation</a:t>
            </a:r>
          </a:p>
        </p:txBody>
      </p:sp>
      <p:sp>
        <p:nvSpPr>
          <p:cNvPr id="9" name="TextBox 8">
            <a:extLst>
              <a:ext uri="{FF2B5EF4-FFF2-40B4-BE49-F238E27FC236}">
                <a16:creationId xmlns:a16="http://schemas.microsoft.com/office/drawing/2014/main" id="{441A747C-7564-4F95-E871-1EBAD5EF1F89}"/>
              </a:ext>
            </a:extLst>
          </p:cNvPr>
          <p:cNvSpPr txBox="1">
            <a:spLocks/>
          </p:cNvSpPr>
          <p:nvPr/>
        </p:nvSpPr>
        <p:spPr>
          <a:xfrm>
            <a:off x="7585710" y="2706383"/>
            <a:ext cx="3305907" cy="361637"/>
          </a:xfrm>
          <a:prstGeom prst="rect">
            <a:avLst/>
          </a:prstGeom>
          <a:noFill/>
        </p:spPr>
        <p:txBody>
          <a:bodyPr wrap="square" rtlCol="0">
            <a:spAutoFit/>
          </a:bodyPr>
          <a:lstStyle/>
          <a:p>
            <a:r>
              <a:rPr lang="en-US" sz="170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New Programs &amp; Instruments</a:t>
            </a:r>
          </a:p>
        </p:txBody>
      </p:sp>
      <p:sp>
        <p:nvSpPr>
          <p:cNvPr id="2" name="Slide Number Placeholder 1">
            <a:extLst>
              <a:ext uri="{FF2B5EF4-FFF2-40B4-BE49-F238E27FC236}">
                <a16:creationId xmlns:a16="http://schemas.microsoft.com/office/drawing/2014/main" id="{FAE0CE51-B099-637F-911B-A1D2361D2AC0}"/>
              </a:ext>
            </a:extLst>
          </p:cNvPr>
          <p:cNvSpPr>
            <a:spLocks noGrp="1" noRot="1" noMove="1" noResize="1" noEditPoints="1" noAdjustHandles="1" noChangeArrowheads="1" noChangeShapeType="1"/>
          </p:cNvSpPr>
          <p:nvPr>
            <p:ph type="sldNum" sz="quarter" idx="12"/>
          </p:nvPr>
        </p:nvSpPr>
        <p:spPr/>
        <p:txBody>
          <a:bodyPr/>
          <a:lstStyle/>
          <a:p>
            <a:fld id="{45808088-D1CC-43E2-A3D8-BE54546D8428}" type="slidenum">
              <a:rPr lang="en-US" smtClean="0">
                <a:solidFill>
                  <a:schemeClr val="bg1"/>
                </a:solidFill>
              </a:rPr>
              <a:t>5</a:t>
            </a:fld>
            <a:endParaRPr lang="en-US" dirty="0">
              <a:solidFill>
                <a:schemeClr val="bg1"/>
              </a:solidFill>
            </a:endParaRPr>
          </a:p>
        </p:txBody>
      </p:sp>
      <p:pic>
        <p:nvPicPr>
          <p:cNvPr id="12" name="Picture 11" descr="A picture containing text&#10;&#10;Description automatically generated">
            <a:extLst>
              <a:ext uri="{FF2B5EF4-FFF2-40B4-BE49-F238E27FC236}">
                <a16:creationId xmlns:a16="http://schemas.microsoft.com/office/drawing/2014/main" id="{56C67306-7931-7A4D-AC3C-AB2B193D3B7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616810" y="547170"/>
            <a:ext cx="3770547" cy="592293"/>
          </a:xfrm>
          <a:prstGeom prst="rect">
            <a:avLst/>
          </a:prstGeom>
        </p:spPr>
      </p:pic>
      <p:sp>
        <p:nvSpPr>
          <p:cNvPr id="13" name="TextBox 12">
            <a:extLst>
              <a:ext uri="{FF2B5EF4-FFF2-40B4-BE49-F238E27FC236}">
                <a16:creationId xmlns:a16="http://schemas.microsoft.com/office/drawing/2014/main" id="{C05819C0-D799-1675-8156-D76E0CC29718}"/>
              </a:ext>
            </a:extLst>
          </p:cNvPr>
          <p:cNvSpPr txBox="1">
            <a:spLocks/>
          </p:cNvSpPr>
          <p:nvPr/>
        </p:nvSpPr>
        <p:spPr>
          <a:xfrm>
            <a:off x="7956217" y="4062316"/>
            <a:ext cx="2659670" cy="361637"/>
          </a:xfrm>
          <a:prstGeom prst="rect">
            <a:avLst/>
          </a:prstGeom>
          <a:noFill/>
        </p:spPr>
        <p:txBody>
          <a:bodyPr wrap="square" rtlCol="0">
            <a:spAutoFit/>
          </a:bodyPr>
          <a:lstStyle/>
          <a:p>
            <a:r>
              <a:rPr lang="en-US" sz="170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Crisis Response Toolkit </a:t>
            </a:r>
          </a:p>
        </p:txBody>
      </p:sp>
      <p:sp>
        <p:nvSpPr>
          <p:cNvPr id="14" name="TextBox 13">
            <a:extLst>
              <a:ext uri="{FF2B5EF4-FFF2-40B4-BE49-F238E27FC236}">
                <a16:creationId xmlns:a16="http://schemas.microsoft.com/office/drawing/2014/main" id="{9C6FCB21-DF60-C128-1742-4CBB155F4548}"/>
              </a:ext>
            </a:extLst>
          </p:cNvPr>
          <p:cNvSpPr txBox="1">
            <a:spLocks/>
          </p:cNvSpPr>
          <p:nvPr/>
        </p:nvSpPr>
        <p:spPr>
          <a:xfrm>
            <a:off x="3946955" y="6052981"/>
            <a:ext cx="4298090" cy="361637"/>
          </a:xfrm>
          <a:prstGeom prst="rect">
            <a:avLst/>
          </a:prstGeom>
          <a:noFill/>
        </p:spPr>
        <p:txBody>
          <a:bodyPr wrap="square" rtlCol="0">
            <a:spAutoFit/>
          </a:bodyPr>
          <a:lstStyle/>
          <a:p>
            <a:pPr algn="ctr"/>
            <a:r>
              <a:rPr lang="en-US" sz="170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Private Sector Mobilization &amp; One WBG</a:t>
            </a:r>
          </a:p>
        </p:txBody>
      </p:sp>
      <p:sp>
        <p:nvSpPr>
          <p:cNvPr id="15" name="TextBox 14">
            <a:extLst>
              <a:ext uri="{FF2B5EF4-FFF2-40B4-BE49-F238E27FC236}">
                <a16:creationId xmlns:a16="http://schemas.microsoft.com/office/drawing/2014/main" id="{6245B3B9-104B-4DEE-0A1A-85025E4A4E16}"/>
              </a:ext>
            </a:extLst>
          </p:cNvPr>
          <p:cNvSpPr txBox="1">
            <a:spLocks/>
          </p:cNvSpPr>
          <p:nvPr/>
        </p:nvSpPr>
        <p:spPr>
          <a:xfrm>
            <a:off x="1050842" y="5246460"/>
            <a:ext cx="3529322" cy="361637"/>
          </a:xfrm>
          <a:prstGeom prst="rect">
            <a:avLst/>
          </a:prstGeom>
          <a:noFill/>
        </p:spPr>
        <p:txBody>
          <a:bodyPr wrap="square" rtlCol="0">
            <a:spAutoFit/>
          </a:bodyPr>
          <a:lstStyle/>
          <a:p>
            <a:pPr algn="r"/>
            <a:r>
              <a:rPr lang="en-US" sz="170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Domestic Resource Mobilization</a:t>
            </a:r>
          </a:p>
        </p:txBody>
      </p:sp>
      <p:sp>
        <p:nvSpPr>
          <p:cNvPr id="16" name="TextBox 15">
            <a:extLst>
              <a:ext uri="{FF2B5EF4-FFF2-40B4-BE49-F238E27FC236}">
                <a16:creationId xmlns:a16="http://schemas.microsoft.com/office/drawing/2014/main" id="{7C16D90C-D9E0-6397-E080-19B432D12C09}"/>
              </a:ext>
            </a:extLst>
          </p:cNvPr>
          <p:cNvSpPr txBox="1">
            <a:spLocks/>
          </p:cNvSpPr>
          <p:nvPr/>
        </p:nvSpPr>
        <p:spPr>
          <a:xfrm>
            <a:off x="868176" y="1650455"/>
            <a:ext cx="2951290" cy="461665"/>
          </a:xfrm>
          <a:prstGeom prst="rect">
            <a:avLst/>
          </a:prstGeom>
          <a:noFill/>
        </p:spPr>
        <p:txBody>
          <a:bodyPr wrap="square" rtlCol="0">
            <a:spAutoFit/>
          </a:bodyPr>
          <a:lstStyle/>
          <a:p>
            <a:r>
              <a:rPr lang="en-US" sz="24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BUILDING BLOCKS</a:t>
            </a:r>
          </a:p>
        </p:txBody>
      </p:sp>
      <p:pic>
        <p:nvPicPr>
          <p:cNvPr id="24" name="Picture 23" descr="A picture containing circle, colorfulness&#10;&#10;Description automatically generated">
            <a:extLst>
              <a:ext uri="{FF2B5EF4-FFF2-40B4-BE49-F238E27FC236}">
                <a16:creationId xmlns:a16="http://schemas.microsoft.com/office/drawing/2014/main" id="{B856C37B-A211-5613-27D3-8F9617F01A0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4290093" y="2451267"/>
            <a:ext cx="3576043" cy="3576043"/>
          </a:xfrm>
          <a:prstGeom prst="rect">
            <a:avLst/>
          </a:prstGeom>
        </p:spPr>
      </p:pic>
      <p:pic>
        <p:nvPicPr>
          <p:cNvPr id="18" name="Picture 17" descr="A box with a shield and check mark&#10;&#10;Description automatically generated with medium confidence">
            <a:extLst>
              <a:ext uri="{FF2B5EF4-FFF2-40B4-BE49-F238E27FC236}">
                <a16:creationId xmlns:a16="http://schemas.microsoft.com/office/drawing/2014/main" id="{E652A251-74B7-CF7D-2E79-3DF8FF35EC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9844" y="4024217"/>
            <a:ext cx="403664" cy="411480"/>
          </a:xfrm>
          <a:prstGeom prst="rect">
            <a:avLst/>
          </a:prstGeom>
        </p:spPr>
      </p:pic>
      <p:pic>
        <p:nvPicPr>
          <p:cNvPr id="8" name="Picture 7" descr="A picture containing symbol, font, graphics, logo&#10;&#10;Description automatically generated">
            <a:extLst>
              <a:ext uri="{FF2B5EF4-FFF2-40B4-BE49-F238E27FC236}">
                <a16:creationId xmlns:a16="http://schemas.microsoft.com/office/drawing/2014/main" id="{62FBE00F-BB28-1DC1-6DF9-6E5A2F7E2D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9490" y="4887939"/>
            <a:ext cx="452534" cy="411480"/>
          </a:xfrm>
          <a:prstGeom prst="rect">
            <a:avLst/>
          </a:prstGeom>
        </p:spPr>
      </p:pic>
      <p:pic>
        <p:nvPicPr>
          <p:cNvPr id="33" name="Picture 32" descr="A picture containing circle, symbol, black and white, white&#10;&#10;Description automatically generated">
            <a:extLst>
              <a:ext uri="{FF2B5EF4-FFF2-40B4-BE49-F238E27FC236}">
                <a16:creationId xmlns:a16="http://schemas.microsoft.com/office/drawing/2014/main" id="{5E029D6C-EBEA-83C6-CA34-ECB0268D5F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8256" y="5166664"/>
            <a:ext cx="446899" cy="411480"/>
          </a:xfrm>
          <a:prstGeom prst="rect">
            <a:avLst/>
          </a:prstGeom>
        </p:spPr>
      </p:pic>
      <p:pic>
        <p:nvPicPr>
          <p:cNvPr id="31" name="Picture 30" descr="A hand holding a coin&#10;&#10;Description automatically generated with medium confidence">
            <a:extLst>
              <a:ext uri="{FF2B5EF4-FFF2-40B4-BE49-F238E27FC236}">
                <a16:creationId xmlns:a16="http://schemas.microsoft.com/office/drawing/2014/main" id="{96FFF8C4-F036-18C8-06F6-5002775DC5B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33192" y="4811825"/>
            <a:ext cx="408164" cy="411480"/>
          </a:xfrm>
          <a:prstGeom prst="rect">
            <a:avLst/>
          </a:prstGeom>
        </p:spPr>
      </p:pic>
      <p:pic>
        <p:nvPicPr>
          <p:cNvPr id="35" name="Picture 34" descr="A white line drawing of a person&#10;&#10;Description automatically generated with low confidence">
            <a:extLst>
              <a:ext uri="{FF2B5EF4-FFF2-40B4-BE49-F238E27FC236}">
                <a16:creationId xmlns:a16="http://schemas.microsoft.com/office/drawing/2014/main" id="{396B1B6F-0CE0-973A-FD3F-56CF7881794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19532" y="4024217"/>
            <a:ext cx="423220" cy="411480"/>
          </a:xfrm>
          <a:prstGeom prst="rect">
            <a:avLst/>
          </a:prstGeom>
        </p:spPr>
      </p:pic>
      <p:pic>
        <p:nvPicPr>
          <p:cNvPr id="21" name="Picture 20" descr="A white line drawing of a paper and a pen&#10;&#10;Description automatically generated with low confidence">
            <a:extLst>
              <a:ext uri="{FF2B5EF4-FFF2-40B4-BE49-F238E27FC236}">
                <a16:creationId xmlns:a16="http://schemas.microsoft.com/office/drawing/2014/main" id="{E1CD070D-93AC-54D7-940E-9D77431C8A2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01697" y="2870621"/>
            <a:ext cx="383630" cy="365760"/>
          </a:xfrm>
          <a:prstGeom prst="rect">
            <a:avLst/>
          </a:prstGeom>
        </p:spPr>
      </p:pic>
      <p:sp>
        <p:nvSpPr>
          <p:cNvPr id="25" name="TextBox 24">
            <a:extLst>
              <a:ext uri="{FF2B5EF4-FFF2-40B4-BE49-F238E27FC236}">
                <a16:creationId xmlns:a16="http://schemas.microsoft.com/office/drawing/2014/main" id="{B2D0267D-6AD8-448B-A507-30731C82C242}"/>
              </a:ext>
            </a:extLst>
          </p:cNvPr>
          <p:cNvSpPr txBox="1">
            <a:spLocks/>
          </p:cNvSpPr>
          <p:nvPr/>
        </p:nvSpPr>
        <p:spPr>
          <a:xfrm>
            <a:off x="1913657" y="2706383"/>
            <a:ext cx="2646572" cy="361637"/>
          </a:xfrm>
          <a:prstGeom prst="rect">
            <a:avLst/>
          </a:prstGeom>
          <a:noFill/>
        </p:spPr>
        <p:txBody>
          <a:bodyPr wrap="square" rtlCol="0">
            <a:spAutoFit/>
          </a:bodyPr>
          <a:lstStyle/>
          <a:p>
            <a:pPr algn="r"/>
            <a:r>
              <a:rPr lang="en-US" sz="17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a:t>
            </a:r>
            <a:r>
              <a:rPr lang="en-US" sz="170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peed &amp; Simplification</a:t>
            </a:r>
          </a:p>
        </p:txBody>
      </p:sp>
      <p:pic>
        <p:nvPicPr>
          <p:cNvPr id="11" name="Picture 10" descr="A white line drawing of a graph on a black background&#10;&#10;Description automatically generated with medium confidence">
            <a:extLst>
              <a:ext uri="{FF2B5EF4-FFF2-40B4-BE49-F238E27FC236}">
                <a16:creationId xmlns:a16="http://schemas.microsoft.com/office/drawing/2014/main" id="{D9B9AC6D-30B8-D0B3-E0E1-7E48E5BB543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11094" y="3171545"/>
            <a:ext cx="410663" cy="411480"/>
          </a:xfrm>
          <a:prstGeom prst="rect">
            <a:avLst/>
          </a:prstGeom>
        </p:spPr>
      </p:pic>
      <p:pic>
        <p:nvPicPr>
          <p:cNvPr id="27" name="Graphic 26" descr="Arrow circle with solid fill">
            <a:extLst>
              <a:ext uri="{FF2B5EF4-FFF2-40B4-BE49-F238E27FC236}">
                <a16:creationId xmlns:a16="http://schemas.microsoft.com/office/drawing/2014/main" id="{895C8D7D-A8CC-A76A-C674-63CFA714A91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914421" y="3068287"/>
            <a:ext cx="633084" cy="633084"/>
          </a:xfrm>
          <a:prstGeom prst="rect">
            <a:avLst/>
          </a:prstGeom>
        </p:spPr>
      </p:pic>
    </p:spTree>
    <p:extLst>
      <p:ext uri="{BB962C8B-B14F-4D97-AF65-F5344CB8AC3E}">
        <p14:creationId xmlns:p14="http://schemas.microsoft.com/office/powerpoint/2010/main" val="2001193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blue&#10;&#10;Description automatically generated">
            <a:extLst>
              <a:ext uri="{FF2B5EF4-FFF2-40B4-BE49-F238E27FC236}">
                <a16:creationId xmlns:a16="http://schemas.microsoft.com/office/drawing/2014/main" id="{BB2DBC33-7BAB-5B33-B551-12B33CA7A28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455D7C8-6478-913B-0355-7FCD1CC2D81D}"/>
              </a:ext>
            </a:extLst>
          </p:cNvPr>
          <p:cNvSpPr txBox="1">
            <a:spLocks/>
          </p:cNvSpPr>
          <p:nvPr/>
        </p:nvSpPr>
        <p:spPr>
          <a:xfrm>
            <a:off x="987668" y="1869386"/>
            <a:ext cx="4794362" cy="3414846"/>
          </a:xfrm>
          <a:prstGeom prst="rect">
            <a:avLst/>
          </a:prstGeom>
          <a:noFill/>
        </p:spPr>
        <p:txBody>
          <a:bodyPr wrap="square" rtlCol="0">
            <a:spAutoFit/>
          </a:bodyPr>
          <a:lstStyle/>
          <a:p>
            <a:pPr marR="0" lvl="0">
              <a:lnSpc>
                <a:spcPct val="107000"/>
              </a:lnSpc>
              <a:spcBef>
                <a:spcPts val="0"/>
              </a:spcBef>
              <a:spcAft>
                <a:spcPts val="500"/>
              </a:spcAft>
            </a:pPr>
            <a:r>
              <a:rPr lang="en-US" sz="15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Concessionality</a:t>
            </a:r>
            <a:r>
              <a:rPr lang="en-US" sz="15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Framework for the WBG</a:t>
            </a:r>
          </a:p>
          <a:p>
            <a:pPr marL="285750" marR="0" lvl="0" indent="-285750">
              <a:lnSpc>
                <a:spcPct val="107000"/>
              </a:lnSpc>
              <a:spcBef>
                <a:spcPts val="0"/>
              </a:spcBef>
              <a:spcAft>
                <a:spcPts val="500"/>
              </a:spcAft>
              <a:buFont typeface="Arial" panose="020B0604020202020204" pitchFamily="34" charset="0"/>
              <a:buChar char="•"/>
            </a:pPr>
            <a:r>
              <a:rPr lang="en-US" sz="14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Principles of WBG Concessionality (IBRD, IFC, MIGA), including fundraising coordination</a:t>
            </a:r>
          </a:p>
          <a:p>
            <a:pPr marL="285750" indent="-285750">
              <a:lnSpc>
                <a:spcPct val="107000"/>
              </a:lnSpc>
              <a:spcAft>
                <a:spcPts val="500"/>
              </a:spcAft>
              <a:buFont typeface="Arial" panose="020B0604020202020204" pitchFamily="34" charset="0"/>
              <a:buChar char="•"/>
            </a:pPr>
            <a:r>
              <a:rPr lang="en-US"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Allocation Framework for determining where Concessionality is most needed based on the Principles (considerations will include vulnerability, small states, regional support for IBRD countries, etc.</a:t>
            </a:r>
          </a:p>
          <a:p>
            <a:pPr marL="285750" marR="0" lvl="0" indent="-285750">
              <a:lnSpc>
                <a:spcPct val="107000"/>
              </a:lnSpc>
              <a:spcBef>
                <a:spcPts val="0"/>
              </a:spcBef>
              <a:spcAft>
                <a:spcPts val="500"/>
              </a:spcAft>
              <a:buFont typeface="Arial" panose="020B0604020202020204" pitchFamily="34" charset="0"/>
              <a:buChar char="•"/>
            </a:pPr>
            <a:r>
              <a:rPr lang="en-US" sz="14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Sources of Concessionality for IBRD, including the Global Public Goods Fund</a:t>
            </a:r>
          </a:p>
          <a:p>
            <a:pPr marL="285750" marR="0" lvl="0" indent="-285750">
              <a:lnSpc>
                <a:spcPct val="107000"/>
              </a:lnSpc>
              <a:spcBef>
                <a:spcPts val="0"/>
              </a:spcBef>
              <a:spcAft>
                <a:spcPts val="500"/>
              </a:spcAft>
              <a:buFont typeface="Arial" panose="020B0604020202020204" pitchFamily="34" charset="0"/>
              <a:buChar char="•"/>
            </a:pPr>
            <a:r>
              <a:rPr lang="en-US" sz="14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Sources of Concessionality for the private sector, including new donors and a multi donor, replenishable fund </a:t>
            </a:r>
          </a:p>
          <a:p>
            <a:pPr marL="285750" marR="0" lvl="0" indent="-285750">
              <a:lnSpc>
                <a:spcPct val="107000"/>
              </a:lnSpc>
              <a:spcBef>
                <a:spcPts val="0"/>
              </a:spcBef>
              <a:spcAft>
                <a:spcPts val="500"/>
              </a:spcAft>
              <a:buFont typeface="Arial" panose="020B0604020202020204" pitchFamily="34" charset="0"/>
              <a:buChar char="•"/>
            </a:pPr>
            <a:endParaRPr lang="en-US" sz="14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TextBox 4">
            <a:extLst>
              <a:ext uri="{FF2B5EF4-FFF2-40B4-BE49-F238E27FC236}">
                <a16:creationId xmlns:a16="http://schemas.microsoft.com/office/drawing/2014/main" id="{4336FC7F-739A-6C18-D424-B015B2FC185A}"/>
              </a:ext>
            </a:extLst>
          </p:cNvPr>
          <p:cNvSpPr txBox="1">
            <a:spLocks/>
          </p:cNvSpPr>
          <p:nvPr/>
        </p:nvSpPr>
        <p:spPr>
          <a:xfrm>
            <a:off x="6409971" y="1869386"/>
            <a:ext cx="5410200" cy="3376694"/>
          </a:xfrm>
          <a:prstGeom prst="rect">
            <a:avLst/>
          </a:prstGeom>
          <a:noFill/>
        </p:spPr>
        <p:txBody>
          <a:bodyPr wrap="square" rtlCol="0">
            <a:spAutoFit/>
          </a:bodyPr>
          <a:lstStyle/>
          <a:p>
            <a:pPr marR="0" lvl="0">
              <a:lnSpc>
                <a:spcPct val="107000"/>
              </a:lnSpc>
              <a:spcBef>
                <a:spcPts val="0"/>
              </a:spcBef>
              <a:spcAft>
                <a:spcPts val="500"/>
              </a:spcAft>
            </a:pPr>
            <a:r>
              <a:rPr lang="en-US" sz="15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Enhancement of Financial Model</a:t>
            </a:r>
          </a:p>
          <a:p>
            <a:pPr marL="285750" marR="0" lvl="0" indent="-285750">
              <a:lnSpc>
                <a:spcPct val="107000"/>
              </a:lnSpc>
              <a:spcBef>
                <a:spcPts val="0"/>
              </a:spcBef>
              <a:spcAft>
                <a:spcPts val="500"/>
              </a:spcAft>
              <a:buFont typeface="Arial" panose="020B0604020202020204" pitchFamily="34" charset="0"/>
              <a:buChar char="•"/>
            </a:pPr>
            <a:r>
              <a:rPr lang="en-US" sz="14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Enhanced callable capital</a:t>
            </a:r>
          </a:p>
          <a:p>
            <a:pPr marL="285750" marR="0" lvl="0" indent="-285750">
              <a:lnSpc>
                <a:spcPct val="107000"/>
              </a:lnSpc>
              <a:spcBef>
                <a:spcPts val="0"/>
              </a:spcBef>
              <a:spcAft>
                <a:spcPts val="500"/>
              </a:spcAft>
              <a:buFont typeface="Arial" panose="020B0604020202020204" pitchFamily="34" charset="0"/>
              <a:buChar char="•"/>
            </a:pPr>
            <a:r>
              <a:rPr lang="en-US" sz="14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GEMs: Modalities of making data available externally with appropriate safeguards </a:t>
            </a:r>
          </a:p>
          <a:p>
            <a:pPr marL="285750" marR="0" lvl="0" indent="-285750">
              <a:lnSpc>
                <a:spcPct val="107000"/>
              </a:lnSpc>
              <a:spcBef>
                <a:spcPts val="0"/>
              </a:spcBef>
              <a:spcAft>
                <a:spcPts val="500"/>
              </a:spcAft>
              <a:buFont typeface="Arial" panose="020B0604020202020204" pitchFamily="34" charset="0"/>
              <a:buChar char="•"/>
            </a:pPr>
            <a:r>
              <a:rPr lang="en-US" sz="14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Portfolio guarantee platform</a:t>
            </a:r>
          </a:p>
          <a:p>
            <a:pPr marL="285750" marR="0" lvl="0" indent="-285750">
              <a:lnSpc>
                <a:spcPct val="107000"/>
              </a:lnSpc>
              <a:spcBef>
                <a:spcPts val="0"/>
              </a:spcBef>
              <a:spcAft>
                <a:spcPts val="500"/>
              </a:spcAft>
              <a:buFont typeface="Arial" panose="020B0604020202020204" pitchFamily="34" charset="0"/>
              <a:buChar char="•"/>
            </a:pPr>
            <a:r>
              <a:rPr lang="en-US" sz="14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IDA options for strengthening short and medium-term financing capacity</a:t>
            </a:r>
          </a:p>
          <a:p>
            <a:pPr marL="285750" marR="0" lvl="0" indent="-285750">
              <a:lnSpc>
                <a:spcPct val="107000"/>
              </a:lnSpc>
              <a:spcBef>
                <a:spcPts val="0"/>
              </a:spcBef>
              <a:spcAft>
                <a:spcPts val="500"/>
              </a:spcAft>
              <a:buFont typeface="Arial" panose="020B0604020202020204" pitchFamily="34" charset="0"/>
              <a:buChar char="•"/>
            </a:pPr>
            <a:r>
              <a:rPr lang="en-US" sz="14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Update on further utilizing MIGA’s financial model for overall capital efficiency</a:t>
            </a:r>
          </a:p>
          <a:p>
            <a:pPr marL="285750" marR="0" lvl="0" indent="-285750">
              <a:lnSpc>
                <a:spcPct val="107000"/>
              </a:lnSpc>
              <a:spcBef>
                <a:spcPts val="0"/>
              </a:spcBef>
              <a:spcAft>
                <a:spcPts val="500"/>
              </a:spcAft>
              <a:buFont typeface="Arial" panose="020B0604020202020204" pitchFamily="34" charset="0"/>
              <a:buChar char="•"/>
            </a:pPr>
            <a:r>
              <a:rPr lang="en-US" sz="14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Shareholder hybrid capital</a:t>
            </a:r>
          </a:p>
          <a:p>
            <a:pPr marL="285750" marR="0" lvl="0" indent="-285750">
              <a:lnSpc>
                <a:spcPct val="107000"/>
              </a:lnSpc>
              <a:spcBef>
                <a:spcPts val="0"/>
              </a:spcBef>
              <a:spcAft>
                <a:spcPts val="500"/>
              </a:spcAft>
              <a:buFont typeface="Arial" panose="020B0604020202020204" pitchFamily="34" charset="0"/>
              <a:buChar char="•"/>
            </a:pPr>
            <a:r>
              <a:rPr lang="en-US" sz="14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Establishment of IDA Crisis Facility (Board approved May 18) </a:t>
            </a:r>
          </a:p>
          <a:p>
            <a:pPr marR="0" lvl="0">
              <a:lnSpc>
                <a:spcPct val="107000"/>
              </a:lnSpc>
              <a:spcBef>
                <a:spcPts val="0"/>
              </a:spcBef>
              <a:spcAft>
                <a:spcPts val="500"/>
              </a:spcAft>
            </a:pPr>
            <a:endParaRPr lang="en-US" sz="14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TextBox 7">
            <a:extLst>
              <a:ext uri="{FF2B5EF4-FFF2-40B4-BE49-F238E27FC236}">
                <a16:creationId xmlns:a16="http://schemas.microsoft.com/office/drawing/2014/main" id="{6FE96863-B3EA-4F05-7DAC-97073FC5E943}"/>
              </a:ext>
            </a:extLst>
          </p:cNvPr>
          <p:cNvSpPr txBox="1">
            <a:spLocks noGrp="1" noRot="1" noMove="1" noResize="1" noEditPoints="1" noAdjustHandles="1" noChangeArrowheads="1" noChangeShapeType="1"/>
          </p:cNvSpPr>
          <p:nvPr/>
        </p:nvSpPr>
        <p:spPr>
          <a:xfrm>
            <a:off x="5345720" y="457237"/>
            <a:ext cx="4783018" cy="523220"/>
          </a:xfrm>
          <a:prstGeom prst="rect">
            <a:avLst/>
          </a:prstGeom>
          <a:noFill/>
        </p:spPr>
        <p:txBody>
          <a:bodyPr wrap="square" rtlCol="0">
            <a:spAutoFit/>
          </a:bodyPr>
          <a:lstStyle/>
          <a:p>
            <a:r>
              <a:rPr lang="en-US" sz="27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PROPOSALS TO EVOLVE THE</a:t>
            </a:r>
          </a:p>
        </p:txBody>
      </p:sp>
      <p:sp>
        <p:nvSpPr>
          <p:cNvPr id="9" name="TextBox 8">
            <a:extLst>
              <a:ext uri="{FF2B5EF4-FFF2-40B4-BE49-F238E27FC236}">
                <a16:creationId xmlns:a16="http://schemas.microsoft.com/office/drawing/2014/main" id="{491F68BE-6030-0DEB-79F6-A8287F6A8AF7}"/>
              </a:ext>
            </a:extLst>
          </p:cNvPr>
          <p:cNvSpPr txBox="1">
            <a:spLocks noGrp="1" noRot="1" noMove="1" noResize="1" noEditPoints="1" noAdjustHandles="1" noChangeArrowheads="1" noChangeShapeType="1"/>
          </p:cNvSpPr>
          <p:nvPr/>
        </p:nvSpPr>
        <p:spPr>
          <a:xfrm>
            <a:off x="7156938" y="861647"/>
            <a:ext cx="4132384" cy="553998"/>
          </a:xfrm>
          <a:prstGeom prst="rect">
            <a:avLst/>
          </a:prstGeom>
          <a:noFill/>
        </p:spPr>
        <p:txBody>
          <a:bodyPr wrap="square" rtlCol="0">
            <a:spAutoFit/>
          </a:bodyPr>
          <a:lstStyle/>
          <a:p>
            <a:r>
              <a:rPr lang="en-US" sz="3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FINANCIAL MODEL</a:t>
            </a:r>
          </a:p>
        </p:txBody>
      </p:sp>
      <p:sp>
        <p:nvSpPr>
          <p:cNvPr id="2" name="Slide Number Placeholder 1">
            <a:extLst>
              <a:ext uri="{FF2B5EF4-FFF2-40B4-BE49-F238E27FC236}">
                <a16:creationId xmlns:a16="http://schemas.microsoft.com/office/drawing/2014/main" id="{29BE6065-E04E-98C6-5188-4C00EFC14625}"/>
              </a:ext>
            </a:extLst>
          </p:cNvPr>
          <p:cNvSpPr>
            <a:spLocks noGrp="1" noRot="1" noMove="1" noResize="1" noEditPoints="1" noAdjustHandles="1" noChangeArrowheads="1" noChangeShapeType="1"/>
          </p:cNvSpPr>
          <p:nvPr>
            <p:ph type="sldNum" sz="quarter" idx="12"/>
          </p:nvPr>
        </p:nvSpPr>
        <p:spPr/>
        <p:txBody>
          <a:bodyPr/>
          <a:lstStyle/>
          <a:p>
            <a:fld id="{45808088-D1CC-43E2-A3D8-BE54546D8428}" type="slidenum">
              <a:rPr lang="en-US" smtClean="0">
                <a:solidFill>
                  <a:schemeClr val="bg1"/>
                </a:solidFill>
              </a:rPr>
              <a:t>6</a:t>
            </a:fld>
            <a:endParaRPr lang="en-US" dirty="0">
              <a:solidFill>
                <a:schemeClr val="bg1"/>
              </a:solidFill>
            </a:endParaRPr>
          </a:p>
        </p:txBody>
      </p:sp>
      <p:pic>
        <p:nvPicPr>
          <p:cNvPr id="12" name="Picture 11" descr="A picture containing text&#10;&#10;Description automatically generated">
            <a:extLst>
              <a:ext uri="{FF2B5EF4-FFF2-40B4-BE49-F238E27FC236}">
                <a16:creationId xmlns:a16="http://schemas.microsoft.com/office/drawing/2014/main" id="{420FA8F8-B463-048E-0172-D4B20CA7AED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606666" y="546517"/>
            <a:ext cx="3922133" cy="601738"/>
          </a:xfrm>
          <a:prstGeom prst="rect">
            <a:avLst/>
          </a:prstGeom>
        </p:spPr>
      </p:pic>
    </p:spTree>
    <p:extLst>
      <p:ext uri="{BB962C8B-B14F-4D97-AF65-F5344CB8AC3E}">
        <p14:creationId xmlns:p14="http://schemas.microsoft.com/office/powerpoint/2010/main" val="3319545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B78958C5-5AC9-1C1A-F018-D26609CCB34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60389"/>
          </a:xfrm>
          <a:prstGeom prst="rect">
            <a:avLst/>
          </a:prstGeom>
        </p:spPr>
      </p:pic>
      <p:sp>
        <p:nvSpPr>
          <p:cNvPr id="4" name="TextBox 3">
            <a:extLst>
              <a:ext uri="{FF2B5EF4-FFF2-40B4-BE49-F238E27FC236}">
                <a16:creationId xmlns:a16="http://schemas.microsoft.com/office/drawing/2014/main" id="{46E80CDF-607B-6C23-6BB9-176C6D938D8C}"/>
              </a:ext>
            </a:extLst>
          </p:cNvPr>
          <p:cNvSpPr txBox="1">
            <a:spLocks noGrp="1" noRot="1" noMove="1" noResize="1" noEditPoints="1" noAdjustHandles="1" noChangeArrowheads="1" noChangeShapeType="1"/>
          </p:cNvSpPr>
          <p:nvPr/>
        </p:nvSpPr>
        <p:spPr>
          <a:xfrm>
            <a:off x="7244860" y="1608641"/>
            <a:ext cx="3833448" cy="830997"/>
          </a:xfrm>
          <a:prstGeom prst="rect">
            <a:avLst/>
          </a:prstGeom>
          <a:noFill/>
        </p:spPr>
        <p:txBody>
          <a:bodyPr wrap="square" rtlCol="0">
            <a:spAutoFit/>
          </a:bodyPr>
          <a:lstStyle/>
          <a:p>
            <a:r>
              <a:rPr lang="en-US" sz="48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QUESTIONS</a:t>
            </a:r>
          </a:p>
        </p:txBody>
      </p:sp>
      <p:sp>
        <p:nvSpPr>
          <p:cNvPr id="5" name="TextBox 4">
            <a:extLst>
              <a:ext uri="{FF2B5EF4-FFF2-40B4-BE49-F238E27FC236}">
                <a16:creationId xmlns:a16="http://schemas.microsoft.com/office/drawing/2014/main" id="{2D005E33-39F8-52E8-C535-4E7F6E8358F6}"/>
              </a:ext>
            </a:extLst>
          </p:cNvPr>
          <p:cNvSpPr txBox="1">
            <a:spLocks noGrp="1" noRot="1" noMove="1" noResize="1" noEditPoints="1" noAdjustHandles="1" noChangeArrowheads="1" noChangeShapeType="1"/>
          </p:cNvSpPr>
          <p:nvPr/>
        </p:nvSpPr>
        <p:spPr>
          <a:xfrm>
            <a:off x="7253652" y="2342925"/>
            <a:ext cx="3965331" cy="1173976"/>
          </a:xfrm>
          <a:prstGeom prst="rect">
            <a:avLst/>
          </a:prstGeom>
          <a:noFill/>
        </p:spPr>
        <p:txBody>
          <a:bodyPr wrap="square" rtlCol="0">
            <a:spAutoFit/>
          </a:bodyPr>
          <a:lstStyle/>
          <a:p>
            <a:pPr>
              <a:lnSpc>
                <a:spcPts val="4200"/>
              </a:lnSpc>
            </a:pPr>
            <a:r>
              <a:rPr lang="en-US" sz="4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FOR FEEDBACK</a:t>
            </a:r>
          </a:p>
          <a:p>
            <a:pPr>
              <a:lnSpc>
                <a:spcPts val="4200"/>
              </a:lnSpc>
            </a:pPr>
            <a:r>
              <a:rPr lang="en-US" sz="4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&amp; DISCUSSION?</a:t>
            </a:r>
          </a:p>
        </p:txBody>
      </p:sp>
      <p:sp>
        <p:nvSpPr>
          <p:cNvPr id="2" name="Slide Number Placeholder 1">
            <a:extLst>
              <a:ext uri="{FF2B5EF4-FFF2-40B4-BE49-F238E27FC236}">
                <a16:creationId xmlns:a16="http://schemas.microsoft.com/office/drawing/2014/main" id="{915B3FED-30FE-3F5B-9A02-41B59FAAEF92}"/>
              </a:ext>
            </a:extLst>
          </p:cNvPr>
          <p:cNvSpPr>
            <a:spLocks noGrp="1" noRot="1" noMove="1" noResize="1" noEditPoints="1" noAdjustHandles="1" noChangeArrowheads="1" noChangeShapeType="1"/>
          </p:cNvSpPr>
          <p:nvPr>
            <p:ph type="sldNum" sz="quarter" idx="12"/>
          </p:nvPr>
        </p:nvSpPr>
        <p:spPr/>
        <p:txBody>
          <a:bodyPr/>
          <a:lstStyle/>
          <a:p>
            <a:fld id="{45808088-D1CC-43E2-A3D8-BE54546D8428}" type="slidenum">
              <a:rPr lang="en-US" smtClean="0">
                <a:solidFill>
                  <a:schemeClr val="bg1"/>
                </a:solidFill>
              </a:rPr>
              <a:t>7</a:t>
            </a:fld>
            <a:endParaRPr lang="en-US" dirty="0">
              <a:solidFill>
                <a:schemeClr val="bg1"/>
              </a:solidFill>
            </a:endParaRPr>
          </a:p>
        </p:txBody>
      </p:sp>
    </p:spTree>
    <p:extLst>
      <p:ext uri="{BB962C8B-B14F-4D97-AF65-F5344CB8AC3E}">
        <p14:creationId xmlns:p14="http://schemas.microsoft.com/office/powerpoint/2010/main" val="2033042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light, outdoor, dark&#10;&#10;Description automatically generated">
            <a:extLst>
              <a:ext uri="{FF2B5EF4-FFF2-40B4-BE49-F238E27FC236}">
                <a16:creationId xmlns:a16="http://schemas.microsoft.com/office/drawing/2014/main" id="{68E50194-9691-A111-E22F-B07FFBF9BEC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60389"/>
          </a:xfrm>
          <a:prstGeom prst="rect">
            <a:avLst/>
          </a:prstGeom>
        </p:spPr>
      </p:pic>
      <p:sp>
        <p:nvSpPr>
          <p:cNvPr id="4" name="TextBox 3">
            <a:extLst>
              <a:ext uri="{FF2B5EF4-FFF2-40B4-BE49-F238E27FC236}">
                <a16:creationId xmlns:a16="http://schemas.microsoft.com/office/drawing/2014/main" id="{A227F2A5-055B-9244-0107-6058398B744D}"/>
              </a:ext>
            </a:extLst>
          </p:cNvPr>
          <p:cNvSpPr txBox="1">
            <a:spLocks noGrp="1" noRot="1" noMove="1" noResize="1" noEditPoints="1" noAdjustHandles="1" noChangeArrowheads="1" noChangeShapeType="1"/>
          </p:cNvSpPr>
          <p:nvPr/>
        </p:nvSpPr>
        <p:spPr>
          <a:xfrm>
            <a:off x="1597270" y="888051"/>
            <a:ext cx="8783515" cy="369332"/>
          </a:xfrm>
          <a:prstGeom prst="rect">
            <a:avLst/>
          </a:prstGeom>
          <a:noFill/>
        </p:spPr>
        <p:txBody>
          <a:bodyPr wrap="square" rtlCol="0">
            <a:spAutoFit/>
          </a:bodyPr>
          <a:lstStyle/>
          <a:p>
            <a: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What are your views on the direction and ambition of the new mission statement?</a:t>
            </a:r>
          </a:p>
        </p:txBody>
      </p:sp>
      <p:sp>
        <p:nvSpPr>
          <p:cNvPr id="5" name="TextBox 4">
            <a:extLst>
              <a:ext uri="{FF2B5EF4-FFF2-40B4-BE49-F238E27FC236}">
                <a16:creationId xmlns:a16="http://schemas.microsoft.com/office/drawing/2014/main" id="{1CB99C70-4B45-96EE-9059-598121AA90B4}"/>
              </a:ext>
            </a:extLst>
          </p:cNvPr>
          <p:cNvSpPr txBox="1">
            <a:spLocks noGrp="1" noRot="1" noMove="1" noResize="1" noEditPoints="1" noAdjustHandles="1" noChangeArrowheads="1" noChangeShapeType="1"/>
          </p:cNvSpPr>
          <p:nvPr/>
        </p:nvSpPr>
        <p:spPr>
          <a:xfrm>
            <a:off x="1597268" y="1645055"/>
            <a:ext cx="8783515" cy="646331"/>
          </a:xfrm>
          <a:prstGeom prst="rect">
            <a:avLst/>
          </a:prstGeom>
          <a:noFill/>
        </p:spPr>
        <p:txBody>
          <a:bodyPr wrap="square" rtlCol="0">
            <a:spAutoFit/>
          </a:bodyPr>
          <a:lstStyle/>
          <a:p>
            <a: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Do you agree with the enhancements to the operating model, and are there specific improvements you consider as priorities?</a:t>
            </a:r>
          </a:p>
        </p:txBody>
      </p:sp>
      <p:sp>
        <p:nvSpPr>
          <p:cNvPr id="6" name="TextBox 5">
            <a:extLst>
              <a:ext uri="{FF2B5EF4-FFF2-40B4-BE49-F238E27FC236}">
                <a16:creationId xmlns:a16="http://schemas.microsoft.com/office/drawing/2014/main" id="{A42B2035-1F83-76C3-55E1-814F0AE28AA7}"/>
              </a:ext>
            </a:extLst>
          </p:cNvPr>
          <p:cNvSpPr txBox="1">
            <a:spLocks noGrp="1" noRot="1" noMove="1" noResize="1" noEditPoints="1" noAdjustHandles="1" noChangeArrowheads="1" noChangeShapeType="1"/>
          </p:cNvSpPr>
          <p:nvPr/>
        </p:nvSpPr>
        <p:spPr>
          <a:xfrm>
            <a:off x="1597268" y="2551221"/>
            <a:ext cx="9340362" cy="923330"/>
          </a:xfrm>
          <a:prstGeom prst="rect">
            <a:avLst/>
          </a:prstGeom>
          <a:noFill/>
        </p:spPr>
        <p:txBody>
          <a:bodyPr wrap="square" rtlCol="0">
            <a:spAutoFit/>
          </a:bodyPr>
          <a:lstStyle/>
          <a:p>
            <a: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Do you agree with the recommendations to adapt the financial model, and the suggested financial proposals to be explored further, to address the wide gap between needs and resources?</a:t>
            </a:r>
          </a:p>
        </p:txBody>
      </p:sp>
      <p:sp>
        <p:nvSpPr>
          <p:cNvPr id="7" name="TextBox 6">
            <a:extLst>
              <a:ext uri="{FF2B5EF4-FFF2-40B4-BE49-F238E27FC236}">
                <a16:creationId xmlns:a16="http://schemas.microsoft.com/office/drawing/2014/main" id="{E868E026-7592-CE29-0050-C691925D7C5D}"/>
              </a:ext>
            </a:extLst>
          </p:cNvPr>
          <p:cNvSpPr txBox="1">
            <a:spLocks noGrp="1" noRot="1" noMove="1" noResize="1" noEditPoints="1" noAdjustHandles="1" noChangeArrowheads="1" noChangeShapeType="1"/>
          </p:cNvSpPr>
          <p:nvPr/>
        </p:nvSpPr>
        <p:spPr>
          <a:xfrm>
            <a:off x="1597268" y="3585224"/>
            <a:ext cx="9340361" cy="923330"/>
          </a:xfrm>
          <a:prstGeom prst="rect">
            <a:avLst/>
          </a:prstGeom>
          <a:noFill/>
        </p:spPr>
        <p:txBody>
          <a:bodyPr wrap="square" rtlCol="0">
            <a:spAutoFit/>
          </a:bodyPr>
          <a:lstStyle/>
          <a:p>
            <a: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What do you expect by the 2023 Annual Meetings with regard to the WBG evolution, and do you support the proposed next steps for WBG Management and the Bank Group’s Executive Directors to advance the agenda?</a:t>
            </a:r>
          </a:p>
        </p:txBody>
      </p:sp>
      <p:sp>
        <p:nvSpPr>
          <p:cNvPr id="8" name="TextBox 7">
            <a:extLst>
              <a:ext uri="{FF2B5EF4-FFF2-40B4-BE49-F238E27FC236}">
                <a16:creationId xmlns:a16="http://schemas.microsoft.com/office/drawing/2014/main" id="{CA365162-BD1A-173F-622A-C1BC3041D3D6}"/>
              </a:ext>
            </a:extLst>
          </p:cNvPr>
          <p:cNvSpPr txBox="1">
            <a:spLocks noGrp="1" noRot="1" noMove="1" noResize="1" noEditPoints="1" noAdjustHandles="1" noChangeArrowheads="1" noChangeShapeType="1"/>
          </p:cNvSpPr>
          <p:nvPr/>
        </p:nvSpPr>
        <p:spPr>
          <a:xfrm>
            <a:off x="1597269" y="4768390"/>
            <a:ext cx="5823439" cy="369332"/>
          </a:xfrm>
          <a:prstGeom prst="rect">
            <a:avLst/>
          </a:prstGeom>
          <a:noFill/>
        </p:spPr>
        <p:txBody>
          <a:bodyPr wrap="square" rtlCol="0">
            <a:spAutoFit/>
          </a:bodyPr>
          <a:lstStyle/>
          <a:p>
            <a: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Do you have any other views you would like to share?</a:t>
            </a:r>
          </a:p>
        </p:txBody>
      </p:sp>
      <p:sp>
        <p:nvSpPr>
          <p:cNvPr id="9" name="TextBox 8">
            <a:extLst>
              <a:ext uri="{FF2B5EF4-FFF2-40B4-BE49-F238E27FC236}">
                <a16:creationId xmlns:a16="http://schemas.microsoft.com/office/drawing/2014/main" id="{897E6A1F-45B7-2FAE-F8F3-B8E1DF5E5FC8}"/>
              </a:ext>
            </a:extLst>
          </p:cNvPr>
          <p:cNvSpPr txBox="1">
            <a:spLocks noGrp="1" noRot="1" noMove="1" noResize="1" noEditPoints="1" noAdjustHandles="1" noChangeArrowheads="1" noChangeShapeType="1"/>
          </p:cNvSpPr>
          <p:nvPr/>
        </p:nvSpPr>
        <p:spPr>
          <a:xfrm>
            <a:off x="7932129" y="5328383"/>
            <a:ext cx="4132384" cy="1148969"/>
          </a:xfrm>
          <a:prstGeom prst="rect">
            <a:avLst/>
          </a:prstGeom>
          <a:noFill/>
        </p:spPr>
        <p:txBody>
          <a:bodyPr wrap="square" rtlCol="0">
            <a:spAutoFit/>
          </a:bodyPr>
          <a:lstStyle/>
          <a:p>
            <a:pPr>
              <a:lnSpc>
                <a:spcPts val="4000"/>
              </a:lnSpc>
            </a:pPr>
            <a:r>
              <a:rPr lang="en-US" sz="3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WBG</a:t>
            </a:r>
          </a:p>
          <a:p>
            <a:pPr>
              <a:lnSpc>
                <a:spcPts val="4000"/>
              </a:lnSpc>
            </a:pPr>
            <a:r>
              <a:rPr lang="en-US" sz="4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43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EVOLUTION</a:t>
            </a:r>
          </a:p>
        </p:txBody>
      </p:sp>
      <p:sp>
        <p:nvSpPr>
          <p:cNvPr id="2" name="Slide Number Placeholder 1">
            <a:extLst>
              <a:ext uri="{FF2B5EF4-FFF2-40B4-BE49-F238E27FC236}">
                <a16:creationId xmlns:a16="http://schemas.microsoft.com/office/drawing/2014/main" id="{76FA4F32-D22D-FB7C-79B9-507B94BF497F}"/>
              </a:ext>
            </a:extLst>
          </p:cNvPr>
          <p:cNvSpPr>
            <a:spLocks noGrp="1" noRot="1" noMove="1" noResize="1" noEditPoints="1" noAdjustHandles="1" noChangeArrowheads="1" noChangeShapeType="1"/>
          </p:cNvSpPr>
          <p:nvPr>
            <p:ph type="sldNum" sz="quarter" idx="12"/>
          </p:nvPr>
        </p:nvSpPr>
        <p:spPr/>
        <p:txBody>
          <a:bodyPr/>
          <a:lstStyle/>
          <a:p>
            <a:fld id="{45808088-D1CC-43E2-A3D8-BE54546D8428}" type="slidenum">
              <a:rPr lang="en-US" smtClean="0">
                <a:solidFill>
                  <a:schemeClr val="bg1"/>
                </a:solidFill>
              </a:rPr>
              <a:t>8</a:t>
            </a:fld>
            <a:endParaRPr lang="en-US" dirty="0">
              <a:solidFill>
                <a:schemeClr val="bg1"/>
              </a:solidFill>
            </a:endParaRPr>
          </a:p>
        </p:txBody>
      </p:sp>
    </p:spTree>
    <p:extLst>
      <p:ext uri="{BB962C8B-B14F-4D97-AF65-F5344CB8AC3E}">
        <p14:creationId xmlns:p14="http://schemas.microsoft.com/office/powerpoint/2010/main" val="2224986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2071</TotalTime>
  <Words>562</Words>
  <Application>Microsoft Office PowerPoint</Application>
  <PresentationFormat>Widescreen</PresentationFormat>
  <Paragraphs>73</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Calibri Light</vt:lpstr>
      <vt:lpstr>Open Sans</vt:lpstr>
      <vt:lpstr>Open Sans ExtraBold</vt:lpstr>
      <vt:lpstr>Open Sans Light</vt:lpstr>
      <vt:lpstr>Open Sans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Yi Gu</dc:creator>
  <cp:lastModifiedBy>Jing Guo</cp:lastModifiedBy>
  <cp:revision>62</cp:revision>
  <cp:lastPrinted>2023-06-28T19:45:29Z</cp:lastPrinted>
  <dcterms:created xsi:type="dcterms:W3CDTF">2023-04-06T00:10:12Z</dcterms:created>
  <dcterms:modified xsi:type="dcterms:W3CDTF">2023-07-11T02:02:16Z</dcterms:modified>
</cp:coreProperties>
</file>