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6" r:id="rId3"/>
  </p:sldMasterIdLst>
  <p:notesMasterIdLst>
    <p:notesMasterId r:id="rId48"/>
  </p:notesMasterIdLst>
  <p:sldIdLst>
    <p:sldId id="257" r:id="rId4"/>
    <p:sldId id="260" r:id="rId5"/>
    <p:sldId id="341" r:id="rId6"/>
    <p:sldId id="263" r:id="rId7"/>
    <p:sldId id="329" r:id="rId8"/>
    <p:sldId id="330" r:id="rId9"/>
    <p:sldId id="337" r:id="rId10"/>
    <p:sldId id="338" r:id="rId11"/>
    <p:sldId id="333" r:id="rId12"/>
    <p:sldId id="271" r:id="rId13"/>
    <p:sldId id="339" r:id="rId14"/>
    <p:sldId id="334" r:id="rId15"/>
    <p:sldId id="335" r:id="rId16"/>
    <p:sldId id="272" r:id="rId17"/>
    <p:sldId id="273" r:id="rId18"/>
    <p:sldId id="324" r:id="rId19"/>
    <p:sldId id="325" r:id="rId20"/>
    <p:sldId id="326" r:id="rId21"/>
    <p:sldId id="274" r:id="rId22"/>
    <p:sldId id="323" r:id="rId23"/>
    <p:sldId id="275" r:id="rId24"/>
    <p:sldId id="331" r:id="rId25"/>
    <p:sldId id="297" r:id="rId26"/>
    <p:sldId id="299" r:id="rId27"/>
    <p:sldId id="340" r:id="rId28"/>
    <p:sldId id="298" r:id="rId29"/>
    <p:sldId id="313" r:id="rId30"/>
    <p:sldId id="301" r:id="rId31"/>
    <p:sldId id="303" r:id="rId32"/>
    <p:sldId id="300" r:id="rId33"/>
    <p:sldId id="332" r:id="rId34"/>
    <p:sldId id="304" r:id="rId35"/>
    <p:sldId id="305" r:id="rId36"/>
    <p:sldId id="278" r:id="rId37"/>
    <p:sldId id="306" r:id="rId38"/>
    <p:sldId id="307" r:id="rId39"/>
    <p:sldId id="309" r:id="rId40"/>
    <p:sldId id="314" r:id="rId41"/>
    <p:sldId id="315" r:id="rId42"/>
    <p:sldId id="336" r:id="rId43"/>
    <p:sldId id="281" r:id="rId44"/>
    <p:sldId id="343" r:id="rId45"/>
    <p:sldId id="290" r:id="rId46"/>
    <p:sldId id="34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3680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6" d="100"/>
          <a:sy n="126" d="100"/>
        </p:scale>
        <p:origin x="1180"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ta Milusheva" userId="4714dae9-ed12-46d1-8931-6789fdcfd003" providerId="ADAL" clId="{85374F09-0706-4364-8F65-248CD373FD78}"/>
    <pc:docChg chg="custSel modSld modMainMaster">
      <pc:chgData name="Sveta Milusheva" userId="4714dae9-ed12-46d1-8931-6789fdcfd003" providerId="ADAL" clId="{85374F09-0706-4364-8F65-248CD373FD78}" dt="2019-02-04T19:48:31.860" v="5" actId="478"/>
      <pc:docMkLst>
        <pc:docMk/>
      </pc:docMkLst>
      <pc:sldChg chg="modSp">
        <pc:chgData name="Sveta Milusheva" userId="4714dae9-ed12-46d1-8931-6789fdcfd003" providerId="ADAL" clId="{85374F09-0706-4364-8F65-248CD373FD78}" dt="2019-02-04T19:46:33.314" v="0" actId="6549"/>
        <pc:sldMkLst>
          <pc:docMk/>
          <pc:sldMk cId="79263470" sldId="257"/>
        </pc:sldMkLst>
        <pc:spChg chg="mod">
          <ac:chgData name="Sveta Milusheva" userId="4714dae9-ed12-46d1-8931-6789fdcfd003" providerId="ADAL" clId="{85374F09-0706-4364-8F65-248CD373FD78}" dt="2019-02-04T19:46:33.314" v="0" actId="6549"/>
          <ac:spMkLst>
            <pc:docMk/>
            <pc:sldMk cId="79263470" sldId="257"/>
            <ac:spMk id="2" creationId="{00000000-0000-0000-0000-000000000000}"/>
          </ac:spMkLst>
        </pc:spChg>
      </pc:sldChg>
      <pc:sldMasterChg chg="delSp">
        <pc:chgData name="Sveta Milusheva" userId="4714dae9-ed12-46d1-8931-6789fdcfd003" providerId="ADAL" clId="{85374F09-0706-4364-8F65-248CD373FD78}" dt="2019-02-04T19:48:27.434" v="4" actId="478"/>
        <pc:sldMasterMkLst>
          <pc:docMk/>
          <pc:sldMasterMk cId="2092498114" sldId="2147483650"/>
        </pc:sldMasterMkLst>
        <pc:picChg chg="del">
          <ac:chgData name="Sveta Milusheva" userId="4714dae9-ed12-46d1-8931-6789fdcfd003" providerId="ADAL" clId="{85374F09-0706-4364-8F65-248CD373FD78}" dt="2019-02-04T19:48:27.434" v="4" actId="478"/>
          <ac:picMkLst>
            <pc:docMk/>
            <pc:sldMasterMk cId="2092498114" sldId="2147483650"/>
            <ac:picMk id="4" creationId="{00000000-0000-0000-0000-000000000000}"/>
          </ac:picMkLst>
        </pc:picChg>
        <pc:picChg chg="del">
          <ac:chgData name="Sveta Milusheva" userId="4714dae9-ed12-46d1-8931-6789fdcfd003" providerId="ADAL" clId="{85374F09-0706-4364-8F65-248CD373FD78}" dt="2019-02-04T19:46:50.470" v="1" actId="478"/>
          <ac:picMkLst>
            <pc:docMk/>
            <pc:sldMasterMk cId="2092498114" sldId="2147483650"/>
            <ac:picMk id="5" creationId="{00000000-0000-0000-0000-000000000000}"/>
          </ac:picMkLst>
        </pc:picChg>
        <pc:picChg chg="del">
          <ac:chgData name="Sveta Milusheva" userId="4714dae9-ed12-46d1-8931-6789fdcfd003" providerId="ADAL" clId="{85374F09-0706-4364-8F65-248CD373FD78}" dt="2019-02-04T19:46:53.013" v="2" actId="478"/>
          <ac:picMkLst>
            <pc:docMk/>
            <pc:sldMasterMk cId="2092498114" sldId="2147483650"/>
            <ac:picMk id="7" creationId="{00000000-0000-0000-0000-000000000000}"/>
          </ac:picMkLst>
        </pc:picChg>
      </pc:sldMasterChg>
      <pc:sldMasterChg chg="addSp delSp">
        <pc:chgData name="Sveta Milusheva" userId="4714dae9-ed12-46d1-8931-6789fdcfd003" providerId="ADAL" clId="{85374F09-0706-4364-8F65-248CD373FD78}" dt="2019-02-04T19:48:31.860" v="5" actId="478"/>
        <pc:sldMasterMkLst>
          <pc:docMk/>
          <pc:sldMasterMk cId="2846564074" sldId="2147483656"/>
        </pc:sldMasterMkLst>
        <pc:picChg chg="add del">
          <ac:chgData name="Sveta Milusheva" userId="4714dae9-ed12-46d1-8931-6789fdcfd003" providerId="ADAL" clId="{85374F09-0706-4364-8F65-248CD373FD78}" dt="2019-02-04T19:48:31.860" v="5" actId="478"/>
          <ac:picMkLst>
            <pc:docMk/>
            <pc:sldMasterMk cId="2846564074" sldId="2147483656"/>
            <ac:picMk id="15" creationId="{D3C3CD5E-32B5-4295-A1F4-B58A974901F7}"/>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6F7A2-A419-4DD8-B8C6-985727435D22}" type="datetimeFigureOut">
              <a:rPr lang="en-US" smtClean="0"/>
              <a:t>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FB0AC-07CB-40A2-95B1-4AA084F398BF}" type="slidenum">
              <a:rPr lang="en-US" smtClean="0"/>
              <a:t>‹#›</a:t>
            </a:fld>
            <a:endParaRPr lang="en-US"/>
          </a:p>
        </p:txBody>
      </p:sp>
    </p:spTree>
    <p:extLst>
      <p:ext uri="{BB962C8B-B14F-4D97-AF65-F5344CB8AC3E}">
        <p14:creationId xmlns:p14="http://schemas.microsoft.com/office/powerpoint/2010/main" val="328264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FB0AC-07CB-40A2-95B1-4AA084F398BF}" type="slidenum">
              <a:rPr lang="en-US" smtClean="0"/>
              <a:t>9</a:t>
            </a:fld>
            <a:endParaRPr lang="en-US"/>
          </a:p>
        </p:txBody>
      </p:sp>
    </p:spTree>
    <p:extLst>
      <p:ext uri="{BB962C8B-B14F-4D97-AF65-F5344CB8AC3E}">
        <p14:creationId xmlns:p14="http://schemas.microsoft.com/office/powerpoint/2010/main" val="155789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Massive railway expansion of late 19</a:t>
            </a:r>
            <a:r>
              <a:rPr lang="en-US" baseline="30000" dirty="0"/>
              <a:t>th</a:t>
            </a:r>
            <a:r>
              <a:rPr lang="en-US" baseline="0" dirty="0"/>
              <a:t> century in the US was correlated with economic expansion, but it made only a marginal contribution to the expansion. It was only slightly cheaper than the next best shipping method (canals and rivers) and so only made the economy slightly more efficient. 	</a:t>
            </a:r>
            <a:endParaRPr lang="en-US" dirty="0"/>
          </a:p>
        </p:txBody>
      </p:sp>
      <p:sp>
        <p:nvSpPr>
          <p:cNvPr id="4" name="Slide Number Placeholder 3"/>
          <p:cNvSpPr>
            <a:spLocks noGrp="1"/>
          </p:cNvSpPr>
          <p:nvPr>
            <p:ph type="sldNum" sz="quarter" idx="10"/>
          </p:nvPr>
        </p:nvSpPr>
        <p:spPr/>
        <p:txBody>
          <a:bodyPr/>
          <a:lstStyle/>
          <a:p>
            <a:fld id="{ED2FB0AC-07CB-40A2-95B1-4AA084F398BF}" type="slidenum">
              <a:rPr lang="en-US" smtClean="0"/>
              <a:t>10</a:t>
            </a:fld>
            <a:endParaRPr lang="en-US"/>
          </a:p>
        </p:txBody>
      </p:sp>
    </p:spTree>
    <p:extLst>
      <p:ext uri="{BB962C8B-B14F-4D97-AF65-F5344CB8AC3E}">
        <p14:creationId xmlns:p14="http://schemas.microsoft.com/office/powerpoint/2010/main" val="83333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2FB0AC-07CB-40A2-95B1-4AA084F398BF}" type="slidenum">
              <a:rPr lang="en-US" smtClean="0"/>
              <a:t>26</a:t>
            </a:fld>
            <a:endParaRPr lang="en-US"/>
          </a:p>
        </p:txBody>
      </p:sp>
    </p:spTree>
    <p:extLst>
      <p:ext uri="{BB962C8B-B14F-4D97-AF65-F5344CB8AC3E}">
        <p14:creationId xmlns:p14="http://schemas.microsoft.com/office/powerpoint/2010/main" val="395824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correct the weaknesses of Method 1 by taking a random sample of municipalities that participated in the rural road upgrading</a:t>
            </a:r>
            <a:r>
              <a:rPr lang="en-US" i="1" dirty="0"/>
              <a:t> </a:t>
            </a:r>
            <a:r>
              <a:rPr lang="en-US" dirty="0"/>
              <a:t>and a random sample of those that did not?</a:t>
            </a:r>
          </a:p>
          <a:p>
            <a:pPr marL="0" indent="0">
              <a:buNone/>
            </a:pPr>
            <a:endParaRPr lang="en-US" dirty="0"/>
          </a:p>
          <a:p>
            <a:r>
              <a:rPr lang="en-US" dirty="0"/>
              <a:t>Using the data described above, can you come up with some more convincing methods for estimating the impact of the rural roads upgrades? What kind of information would be helpful?</a:t>
            </a:r>
          </a:p>
          <a:p>
            <a:endParaRPr lang="en-US" dirty="0"/>
          </a:p>
        </p:txBody>
      </p:sp>
      <p:sp>
        <p:nvSpPr>
          <p:cNvPr id="4" name="Slide Number Placeholder 3"/>
          <p:cNvSpPr>
            <a:spLocks noGrp="1"/>
          </p:cNvSpPr>
          <p:nvPr>
            <p:ph type="sldNum" sz="quarter" idx="10"/>
          </p:nvPr>
        </p:nvSpPr>
        <p:spPr/>
        <p:txBody>
          <a:bodyPr/>
          <a:lstStyle/>
          <a:p>
            <a:fld id="{ED2FB0AC-07CB-40A2-95B1-4AA084F398BF}" type="slidenum">
              <a:rPr lang="en-US" smtClean="0"/>
              <a:t>36</a:t>
            </a:fld>
            <a:endParaRPr lang="en-US"/>
          </a:p>
        </p:txBody>
      </p:sp>
    </p:spTree>
    <p:extLst>
      <p:ext uri="{BB962C8B-B14F-4D97-AF65-F5344CB8AC3E}">
        <p14:creationId xmlns:p14="http://schemas.microsoft.com/office/powerpoint/2010/main" val="2863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51000">
              <a:srgbClr val="0061AA"/>
            </a:gs>
            <a:gs pos="100000">
              <a:schemeClr val="bg1"/>
            </a:gs>
          </a:gsLst>
          <a:lin ang="5400000" scaled="1"/>
        </a:gradFill>
        <a:effectLst/>
      </p:bgPr>
    </p:bg>
    <p:spTree>
      <p:nvGrpSpPr>
        <p:cNvPr id="1" name=""/>
        <p:cNvGrpSpPr/>
        <p:nvPr/>
      </p:nvGrpSpPr>
      <p:grpSpPr>
        <a:xfrm>
          <a:off x="0" y="0"/>
          <a:ext cx="0" cy="0"/>
          <a:chOff x="0" y="0"/>
          <a:chExt cx="0" cy="0"/>
        </a:xfrm>
      </p:grpSpPr>
      <p:sp>
        <p:nvSpPr>
          <p:cNvPr id="9" name="Title Placeholder 4"/>
          <p:cNvSpPr>
            <a:spLocks noGrp="1"/>
          </p:cNvSpPr>
          <p:nvPr>
            <p:ph type="title"/>
          </p:nvPr>
        </p:nvSpPr>
        <p:spPr>
          <a:xfrm>
            <a:off x="0" y="1"/>
            <a:ext cx="9144000" cy="648906"/>
          </a:xfrm>
          <a:prstGeom prst="rect">
            <a:avLst/>
          </a:prstGeom>
          <a:gradFill flip="none" rotWithShape="1">
            <a:gsLst>
              <a:gs pos="0">
                <a:srgbClr val="0061AA"/>
              </a:gs>
              <a:gs pos="100000">
                <a:schemeClr val="accent1">
                  <a:lumMod val="60000"/>
                  <a:lumOff val="40000"/>
                </a:schemeClr>
              </a:gs>
            </a:gsLst>
            <a:lin ang="5400000" scaled="1"/>
            <a:tileRect/>
          </a:gradFill>
        </p:spPr>
        <p:txBody>
          <a:bodyPr vert="horz" lIns="91440" tIns="45720" rIns="91440" bIns="45720" rtlCol="0" anchor="ctr">
            <a:normAutofit/>
          </a:bodyPr>
          <a:lstStyle/>
          <a:p>
            <a:r>
              <a:rPr lang="en-US" dirty="0"/>
              <a:t>Click to edit Master title style</a:t>
            </a:r>
          </a:p>
        </p:txBody>
      </p:sp>
      <p:sp>
        <p:nvSpPr>
          <p:cNvPr id="10" name="Text Placeholder 5"/>
          <p:cNvSpPr>
            <a:spLocks noGrp="1"/>
          </p:cNvSpPr>
          <p:nvPr>
            <p:ph idx="1"/>
          </p:nvPr>
        </p:nvSpPr>
        <p:spPr>
          <a:xfrm>
            <a:off x="628650" y="1057529"/>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443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146152"/>
            <a:ext cx="78867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3779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4831" y="1"/>
            <a:ext cx="7886700" cy="94389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043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0829"/>
            <a:ext cx="7886700" cy="1040888"/>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6493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189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587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998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434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678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487949"/>
            <a:ext cx="3901586" cy="4554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3DB05006-CFFF-47A0-868B-565CDA01B29F}"/>
              </a:ext>
            </a:extLst>
          </p:cNvPr>
          <p:cNvSpPr>
            <a:spLocks noGrp="1"/>
          </p:cNvSpPr>
          <p:nvPr>
            <p:ph type="title"/>
          </p:nvPr>
        </p:nvSpPr>
        <p:spPr>
          <a:xfrm>
            <a:off x="628650" y="17465"/>
            <a:ext cx="7886700" cy="8429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3" name="Content Placeholder 12">
            <a:extLst>
              <a:ext uri="{FF2B5EF4-FFF2-40B4-BE49-F238E27FC236}">
                <a16:creationId xmlns:a16="http://schemas.microsoft.com/office/drawing/2014/main" id="{BF36A9D5-6280-4DD1-9F1F-41100B071629}"/>
              </a:ext>
            </a:extLst>
          </p:cNvPr>
          <p:cNvSpPr>
            <a:spLocks noGrp="1"/>
          </p:cNvSpPr>
          <p:nvPr>
            <p:ph sz="quarter" idx="13"/>
          </p:nvPr>
        </p:nvSpPr>
        <p:spPr>
          <a:xfrm>
            <a:off x="628650" y="860430"/>
            <a:ext cx="7886700" cy="627063"/>
          </a:xfrm>
        </p:spPr>
        <p:txBody>
          <a:bodyPr/>
          <a:lstStyle>
            <a:lvl1pPr marL="0" indent="0">
              <a:buNone/>
              <a:defRPr>
                <a:solidFill>
                  <a:srgbClr val="F58220"/>
                </a:solidFill>
              </a:defRPr>
            </a:lvl1pPr>
          </a:lstStyle>
          <a:p>
            <a:pPr lvl="0"/>
            <a:r>
              <a:rPr lang="en-US"/>
              <a:t>Edit Master text styles</a:t>
            </a:r>
          </a:p>
        </p:txBody>
      </p:sp>
      <p:sp>
        <p:nvSpPr>
          <p:cNvPr id="8" name="Content Placeholder 2">
            <a:extLst>
              <a:ext uri="{FF2B5EF4-FFF2-40B4-BE49-F238E27FC236}">
                <a16:creationId xmlns:a16="http://schemas.microsoft.com/office/drawing/2014/main" id="{84A7DDF5-0CD1-4E5B-BDE1-E5249F7CBFA2}"/>
              </a:ext>
            </a:extLst>
          </p:cNvPr>
          <p:cNvSpPr>
            <a:spLocks noGrp="1"/>
          </p:cNvSpPr>
          <p:nvPr>
            <p:ph idx="14"/>
          </p:nvPr>
        </p:nvSpPr>
        <p:spPr>
          <a:xfrm>
            <a:off x="4613764" y="1487949"/>
            <a:ext cx="3901586" cy="4554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464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8BC2EB-CA4F-4A0B-BA6B-37EE5B7AED3E}"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FE7AE-B2ED-46A8-8030-36E14EFFBC3E}" type="slidenum">
              <a:rPr lang="en-US" smtClean="0"/>
              <a:t>‹#›</a:t>
            </a:fld>
            <a:endParaRPr lang="en-US"/>
          </a:p>
        </p:txBody>
      </p:sp>
    </p:spTree>
    <p:extLst>
      <p:ext uri="{BB962C8B-B14F-4D97-AF65-F5344CB8AC3E}">
        <p14:creationId xmlns:p14="http://schemas.microsoft.com/office/powerpoint/2010/main" val="131412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8BC2EB-CA4F-4A0B-BA6B-37EE5B7AED3E}"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FE7AE-B2ED-46A8-8030-36E14EFFBC3E}" type="slidenum">
              <a:rPr lang="en-US" smtClean="0"/>
              <a:t>‹#›</a:t>
            </a:fld>
            <a:endParaRPr lang="en-US"/>
          </a:p>
        </p:txBody>
      </p:sp>
    </p:spTree>
    <p:extLst>
      <p:ext uri="{BB962C8B-B14F-4D97-AF65-F5344CB8AC3E}">
        <p14:creationId xmlns:p14="http://schemas.microsoft.com/office/powerpoint/2010/main" val="52916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BC2EB-CA4F-4A0B-BA6B-37EE5B7AED3E}"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FE7AE-B2ED-46A8-8030-36E14EFFBC3E}" type="slidenum">
              <a:rPr lang="en-US" smtClean="0"/>
              <a:t>‹#›</a:t>
            </a:fld>
            <a:endParaRPr lang="en-US"/>
          </a:p>
        </p:txBody>
      </p:sp>
    </p:spTree>
    <p:extLst>
      <p:ext uri="{BB962C8B-B14F-4D97-AF65-F5344CB8AC3E}">
        <p14:creationId xmlns:p14="http://schemas.microsoft.com/office/powerpoint/2010/main" val="21250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ckground">
    <p:bg>
      <p:bgRef idx="1001">
        <a:schemeClr val="bg1"/>
      </p:bgRef>
    </p:bg>
    <p:spTree>
      <p:nvGrpSpPr>
        <p:cNvPr id="1" name=""/>
        <p:cNvGrpSpPr/>
        <p:nvPr/>
      </p:nvGrpSpPr>
      <p:grpSpPr>
        <a:xfrm>
          <a:off x="0" y="0"/>
          <a:ext cx="0" cy="0"/>
          <a:chOff x="0" y="0"/>
          <a:chExt cx="0" cy="0"/>
        </a:xfrm>
      </p:grpSpPr>
      <p:sp useBgFill="1">
        <p:nvSpPr>
          <p:cNvPr id="2" name="1 Rectángulo"/>
          <p:cNvSpPr/>
          <p:nvPr/>
        </p:nvSpPr>
        <p:spPr>
          <a:xfrm>
            <a:off x="7786710" y="6072206"/>
            <a:ext cx="1357290"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2 Rectángulo"/>
          <p:cNvSpPr/>
          <p:nvPr/>
        </p:nvSpPr>
        <p:spPr>
          <a:xfrm>
            <a:off x="0" y="5829301"/>
            <a:ext cx="9144000" cy="1042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6764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9B069F-9884-3144-B66A-6468462EF7B2}" type="datetimeFigureOut">
              <a:rPr lang="en-US" smtClean="0"/>
              <a:t>2/4/2019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E641F7-DF80-E144-B129-93B67516D578}" type="slidenum">
              <a:rPr lang="en-US" smtClean="0"/>
              <a:t>‹#›</a:t>
            </a:fld>
            <a:endParaRPr lang="en-US"/>
          </a:p>
        </p:txBody>
      </p:sp>
    </p:spTree>
    <p:extLst>
      <p:ext uri="{BB962C8B-B14F-4D97-AF65-F5344CB8AC3E}">
        <p14:creationId xmlns:p14="http://schemas.microsoft.com/office/powerpoint/2010/main" val="246212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CBA5F6F-F7AA-4F93-A14F-76206A2DFE9D}"/>
              </a:ext>
            </a:extLst>
          </p:cNvPr>
          <p:cNvSpPr txBox="1"/>
          <p:nvPr/>
        </p:nvSpPr>
        <p:spPr>
          <a:xfrm>
            <a:off x="78952" y="5524107"/>
            <a:ext cx="8986097" cy="300082"/>
          </a:xfrm>
          <a:prstGeom prst="rect">
            <a:avLst/>
          </a:prstGeom>
          <a:solidFill>
            <a:schemeClr val="bg1"/>
          </a:solidFill>
        </p:spPr>
        <p:txBody>
          <a:bodyPr wrap="square" rtlCol="0">
            <a:spAutoFit/>
          </a:bodyPr>
          <a:lstStyle/>
          <a:p>
            <a:endParaRPr lang="en-US" sz="1350" dirty="0"/>
          </a:p>
        </p:txBody>
      </p:sp>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6287904"/>
            <a:ext cx="3714751" cy="409943"/>
          </a:xfrm>
          <a:prstGeom prst="rect">
            <a:avLst/>
          </a:prstGeom>
        </p:spPr>
        <p:txBody>
          <a:bodyPr/>
          <a:lstStyle/>
          <a:p>
            <a:fld id="{CC9B069F-9884-3144-B66A-6468462EF7B2}" type="datetimeFigureOut">
              <a:rPr lang="en-US" smtClean="0"/>
              <a:t>2/4/2019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E641F7-DF80-E144-B129-93B67516D578}" type="slidenum">
              <a:rPr lang="en-US" smtClean="0"/>
              <a:t>‹#›</a:t>
            </a:fld>
            <a:endParaRPr lang="en-US"/>
          </a:p>
        </p:txBody>
      </p:sp>
      <p:pic>
        <p:nvPicPr>
          <p:cNvPr id="8" name="Picture 7">
            <a:extLst>
              <a:ext uri="{FF2B5EF4-FFF2-40B4-BE49-F238E27FC236}">
                <a16:creationId xmlns:a16="http://schemas.microsoft.com/office/drawing/2014/main" id="{A1A387C2-726E-40F3-B2E7-02EA69ABC925}"/>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2756055" y="-687592"/>
            <a:ext cx="3643313" cy="2943225"/>
          </a:xfrm>
          <a:prstGeom prst="rect">
            <a:avLst/>
          </a:prstGeom>
        </p:spPr>
      </p:pic>
      <p:pic>
        <p:nvPicPr>
          <p:cNvPr id="11" name="Picture 10" descr="Image result for islamic development bank logo">
            <a:extLst>
              <a:ext uri="{FF2B5EF4-FFF2-40B4-BE49-F238E27FC236}">
                <a16:creationId xmlns:a16="http://schemas.microsoft.com/office/drawing/2014/main" id="{18D04702-31CD-451C-8485-70FD90D734C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945" y="5934486"/>
            <a:ext cx="1652766" cy="843728"/>
          </a:xfrm>
          <a:prstGeom prst="rect">
            <a:avLst/>
          </a:prstGeom>
          <a:noFill/>
          <a:ln>
            <a:noFill/>
          </a:ln>
        </p:spPr>
      </p:pic>
      <p:pic>
        <p:nvPicPr>
          <p:cNvPr id="12" name="Picture 11" descr="C:\Users\WB513978\AppData\Local\Microsoft\Windows\INetCache\Content.Word\ie_CFI_Logo_Orange_Blue.png">
            <a:extLst>
              <a:ext uri="{FF2B5EF4-FFF2-40B4-BE49-F238E27FC236}">
                <a16:creationId xmlns:a16="http://schemas.microsoft.com/office/drawing/2014/main" id="{3F80F385-FCB6-48B4-A1DD-EBCCAEDC1664}"/>
              </a:ext>
            </a:extLst>
          </p:cNvPr>
          <p:cNvPicPr/>
          <p:nvPr/>
        </p:nvPicPr>
        <p:blipFill rotWithShape="1">
          <a:blip r:embed="rId4" cstate="print">
            <a:extLst>
              <a:ext uri="{28A0092B-C50C-407E-A947-70E740481C1C}">
                <a14:useLocalDpi xmlns:a14="http://schemas.microsoft.com/office/drawing/2010/main" val="0"/>
              </a:ext>
            </a:extLst>
          </a:blip>
          <a:srcRect b="35463"/>
          <a:stretch/>
        </p:blipFill>
        <p:spPr bwMode="auto">
          <a:xfrm>
            <a:off x="78952" y="5928853"/>
            <a:ext cx="1712978" cy="833711"/>
          </a:xfrm>
          <a:prstGeom prst="rect">
            <a:avLst/>
          </a:prstGeom>
          <a:solidFill>
            <a:schemeClr val="bg1"/>
          </a:solidFill>
          <a:ln>
            <a:noFill/>
          </a:ln>
          <a:extLst>
            <a:ext uri="{53640926-AAD7-44D8-BBD7-CCE9431645EC}">
              <a14:shadowObscured xmlns:a14="http://schemas.microsoft.com/office/drawing/2010/main"/>
            </a:ext>
          </a:extLst>
        </p:spPr>
      </p:pic>
      <p:pic>
        <p:nvPicPr>
          <p:cNvPr id="13" name="Picture 12" descr="Macintosh HD:Users:Chatterji:Desktop:i2i color logo outlines.png">
            <a:extLst>
              <a:ext uri="{FF2B5EF4-FFF2-40B4-BE49-F238E27FC236}">
                <a16:creationId xmlns:a16="http://schemas.microsoft.com/office/drawing/2014/main" id="{908CC191-91AB-4A63-AEEC-5C29170190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921875" y="5928172"/>
            <a:ext cx="1198569" cy="833711"/>
          </a:xfrm>
          <a:prstGeom prst="rect">
            <a:avLst/>
          </a:prstGeom>
          <a:solidFill>
            <a:schemeClr val="bg1"/>
          </a:solidFill>
          <a:ln>
            <a:noFill/>
          </a:ln>
        </p:spPr>
      </p:pic>
      <p:pic>
        <p:nvPicPr>
          <p:cNvPr id="14" name="Picture 13" descr="C:\Users\WB513978\AppData\Local\Microsoft\Windows\INetCache\Content.Word\DFID.JPG">
            <a:extLst>
              <a:ext uri="{FF2B5EF4-FFF2-40B4-BE49-F238E27FC236}">
                <a16:creationId xmlns:a16="http://schemas.microsoft.com/office/drawing/2014/main" id="{BA9E1CC4-8C66-4959-AAE4-7F21ED1D70B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3460" y="5962323"/>
            <a:ext cx="777716" cy="765411"/>
          </a:xfrm>
          <a:prstGeom prst="rect">
            <a:avLst/>
          </a:prstGeom>
          <a:noFill/>
          <a:ln>
            <a:noFill/>
          </a:ln>
        </p:spPr>
      </p:pic>
      <p:sp>
        <p:nvSpPr>
          <p:cNvPr id="15" name="TextBox 14">
            <a:extLst>
              <a:ext uri="{FF2B5EF4-FFF2-40B4-BE49-F238E27FC236}">
                <a16:creationId xmlns:a16="http://schemas.microsoft.com/office/drawing/2014/main" id="{15B0AB02-38A7-4C10-88F2-4FB17639DC69}"/>
              </a:ext>
            </a:extLst>
          </p:cNvPr>
          <p:cNvSpPr txBox="1"/>
          <p:nvPr/>
        </p:nvSpPr>
        <p:spPr>
          <a:xfrm>
            <a:off x="78952" y="412955"/>
            <a:ext cx="1546385" cy="369332"/>
          </a:xfrm>
          <a:prstGeom prst="rect">
            <a:avLst/>
          </a:prstGeom>
          <a:noFill/>
        </p:spPr>
        <p:txBody>
          <a:bodyPr wrap="none" rtlCol="0">
            <a:spAutoFit/>
          </a:bodyPr>
          <a:lstStyle/>
          <a:p>
            <a:r>
              <a:rPr lang="en-US" sz="1800" dirty="0">
                <a:solidFill>
                  <a:schemeClr val="accent2">
                    <a:lumMod val="75000"/>
                  </a:schemeClr>
                </a:solidFill>
              </a:rPr>
              <a:t>Dakar, Senegal</a:t>
            </a:r>
          </a:p>
        </p:txBody>
      </p:sp>
      <p:sp>
        <p:nvSpPr>
          <p:cNvPr id="16" name="TextBox 15">
            <a:extLst>
              <a:ext uri="{FF2B5EF4-FFF2-40B4-BE49-F238E27FC236}">
                <a16:creationId xmlns:a16="http://schemas.microsoft.com/office/drawing/2014/main" id="{AFF1E8FD-AA75-493F-9A2E-E41D54AF4E3F}"/>
              </a:ext>
            </a:extLst>
          </p:cNvPr>
          <p:cNvSpPr txBox="1"/>
          <p:nvPr/>
        </p:nvSpPr>
        <p:spPr>
          <a:xfrm>
            <a:off x="7037907" y="452284"/>
            <a:ext cx="2078967" cy="369332"/>
          </a:xfrm>
          <a:prstGeom prst="rect">
            <a:avLst/>
          </a:prstGeom>
          <a:noFill/>
        </p:spPr>
        <p:txBody>
          <a:bodyPr wrap="none" rtlCol="0">
            <a:spAutoFit/>
          </a:bodyPr>
          <a:lstStyle/>
          <a:p>
            <a:r>
              <a:rPr lang="en-US" sz="1800" dirty="0">
                <a:solidFill>
                  <a:schemeClr val="accent1">
                    <a:lumMod val="75000"/>
                  </a:schemeClr>
                </a:solidFill>
              </a:rPr>
              <a:t>January 29-31, 2019</a:t>
            </a:r>
          </a:p>
        </p:txBody>
      </p:sp>
      <p:sp>
        <p:nvSpPr>
          <p:cNvPr id="9" name="TextBox 8">
            <a:extLst>
              <a:ext uri="{FF2B5EF4-FFF2-40B4-BE49-F238E27FC236}">
                <a16:creationId xmlns:a16="http://schemas.microsoft.com/office/drawing/2014/main" id="{13AA6715-FF04-4767-83E5-4A49F485F0CB}"/>
              </a:ext>
            </a:extLst>
          </p:cNvPr>
          <p:cNvSpPr txBox="1"/>
          <p:nvPr/>
        </p:nvSpPr>
        <p:spPr>
          <a:xfrm>
            <a:off x="2972902" y="-388303"/>
            <a:ext cx="3209618" cy="1569660"/>
          </a:xfrm>
          <a:prstGeom prst="rect">
            <a:avLst/>
          </a:prstGeom>
          <a:solidFill>
            <a:schemeClr val="bg1"/>
          </a:solidFill>
        </p:spPr>
        <p:txBody>
          <a:bodyPr wrap="square" rtlCol="0">
            <a:spAutoFit/>
          </a:bodyPr>
          <a:lstStyle/>
          <a:p>
            <a:pPr algn="ctr"/>
            <a:endParaRPr lang="en-US" sz="2400" b="1" kern="1200" dirty="0">
              <a:solidFill>
                <a:schemeClr val="accent1">
                  <a:lumMod val="75000"/>
                </a:schemeClr>
              </a:solidFill>
              <a:effectLst/>
              <a:latin typeface="+mn-lt"/>
              <a:ea typeface="+mn-ea"/>
              <a:cs typeface="+mn-cs"/>
            </a:endParaRPr>
          </a:p>
          <a:p>
            <a:pPr algn="ctr"/>
            <a:r>
              <a:rPr lang="en-US" sz="2400" b="1" kern="1200" dirty="0" err="1">
                <a:solidFill>
                  <a:schemeClr val="accent1">
                    <a:lumMod val="75000"/>
                  </a:schemeClr>
                </a:solidFill>
                <a:effectLst/>
                <a:latin typeface="+mn-lt"/>
                <a:ea typeface="+mn-ea"/>
                <a:cs typeface="+mn-cs"/>
              </a:rPr>
              <a:t>IsDB</a:t>
            </a:r>
            <a:r>
              <a:rPr lang="en-US" sz="2400" b="1" kern="1200" dirty="0">
                <a:solidFill>
                  <a:schemeClr val="accent1">
                    <a:lumMod val="75000"/>
                  </a:schemeClr>
                </a:solidFill>
                <a:effectLst/>
                <a:latin typeface="+mn-lt"/>
                <a:ea typeface="+mn-ea"/>
                <a:cs typeface="+mn-cs"/>
              </a:rPr>
              <a:t>-World Bank DIME Impact Evaluation Event </a:t>
            </a:r>
            <a:endParaRPr lang="en-US" sz="1350" dirty="0"/>
          </a:p>
        </p:txBody>
      </p:sp>
      <p:sp>
        <p:nvSpPr>
          <p:cNvPr id="10" name="TextBox 9">
            <a:extLst>
              <a:ext uri="{FF2B5EF4-FFF2-40B4-BE49-F238E27FC236}">
                <a16:creationId xmlns:a16="http://schemas.microsoft.com/office/drawing/2014/main" id="{A2ECA669-CF4E-43AA-87DE-04E26079C1A4}"/>
              </a:ext>
            </a:extLst>
          </p:cNvPr>
          <p:cNvSpPr txBox="1"/>
          <p:nvPr/>
        </p:nvSpPr>
        <p:spPr>
          <a:xfrm>
            <a:off x="3034661" y="1344324"/>
            <a:ext cx="3086100" cy="646331"/>
          </a:xfrm>
          <a:prstGeom prst="rect">
            <a:avLst/>
          </a:prstGeom>
          <a:solidFill>
            <a:schemeClr val="bg1"/>
          </a:solidFill>
        </p:spPr>
        <p:txBody>
          <a:bodyPr wrap="square" rtlCol="0">
            <a:spAutoFit/>
          </a:bodyPr>
          <a:lstStyle/>
          <a:p>
            <a:pPr algn="ctr"/>
            <a:r>
              <a:rPr lang="en-US" sz="1800" kern="1200" dirty="0">
                <a:solidFill>
                  <a:schemeClr val="accent1">
                    <a:lumMod val="75000"/>
                  </a:schemeClr>
                </a:solidFill>
                <a:effectLst/>
                <a:latin typeface="+mn-lt"/>
                <a:ea typeface="+mn-ea"/>
                <a:cs typeface="+mn-cs"/>
              </a:rPr>
              <a:t>Transforming Development through Evidence-Based Policy </a:t>
            </a:r>
            <a:endParaRPr lang="en-US" sz="1800" dirty="0">
              <a:solidFill>
                <a:schemeClr val="accent1">
                  <a:lumMod val="75000"/>
                </a:schemeClr>
              </a:solidFill>
            </a:endParaRPr>
          </a:p>
        </p:txBody>
      </p:sp>
    </p:spTree>
    <p:extLst>
      <p:ext uri="{BB962C8B-B14F-4D97-AF65-F5344CB8AC3E}">
        <p14:creationId xmlns:p14="http://schemas.microsoft.com/office/powerpoint/2010/main" val="63265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785" y="-87159"/>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238405"/>
            <a:ext cx="7886700" cy="4938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259438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287904"/>
            <a:ext cx="3714751" cy="409943"/>
          </a:xfrm>
          <a:prstGeom prst="rect">
            <a:avLst/>
          </a:prstGeom>
        </p:spPr>
        <p:txBody>
          <a:bodyPr/>
          <a:lstStyle/>
          <a:p>
            <a:fld id="{C764DE79-268F-4C1A-8933-263129D2AF90}" type="datetimeFigureOut">
              <a:rPr lang="en-US" dirty="0"/>
              <a:t>2/4/2019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717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6.jpeg"/><Relationship Id="rId2" Type="http://schemas.openxmlformats.org/officeDocument/2006/relationships/slideLayout" Target="../slideLayouts/slideLayout8.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rotWithShape="1">
          <a:blip r:embed="rId8"/>
          <a:srcRect l="1683" t="2003" b="36526"/>
          <a:stretch/>
        </p:blipFill>
        <p:spPr>
          <a:xfrm>
            <a:off x="150214" y="6158344"/>
            <a:ext cx="1551904" cy="587877"/>
          </a:xfrm>
          <a:prstGeom prst="rect">
            <a:avLst/>
          </a:prstGeom>
        </p:spPr>
      </p:pic>
      <p:sp>
        <p:nvSpPr>
          <p:cNvPr id="5" name="Title Placeholder 4"/>
          <p:cNvSpPr>
            <a:spLocks noGrp="1"/>
          </p:cNvSpPr>
          <p:nvPr>
            <p:ph type="title"/>
          </p:nvPr>
        </p:nvSpPr>
        <p:spPr>
          <a:xfrm>
            <a:off x="0" y="1"/>
            <a:ext cx="9144000" cy="648906"/>
          </a:xfrm>
          <a:prstGeom prst="rect">
            <a:avLst/>
          </a:prstGeom>
          <a:gradFill flip="none" rotWithShape="1">
            <a:gsLst>
              <a:gs pos="0">
                <a:srgbClr val="0061AA"/>
              </a:gs>
              <a:gs pos="100000">
                <a:schemeClr val="accent1">
                  <a:lumMod val="60000"/>
                  <a:lumOff val="40000"/>
                </a:schemeClr>
              </a:gs>
            </a:gsLst>
            <a:lin ang="5400000" scaled="1"/>
            <a:tileRect/>
          </a:gradFill>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057529"/>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56577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Lst>
  <p:txStyles>
    <p:titleStyle>
      <a:lvl1pPr algn="ctr"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54237"/>
            <a:ext cx="8229600" cy="94462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92498114"/>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000"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51F373A1-8A87-4890-9555-7CE987B55F1D}"/>
              </a:ext>
            </a:extLst>
          </p:cNvPr>
          <p:cNvCxnSpPr/>
          <p:nvPr/>
        </p:nvCxnSpPr>
        <p:spPr>
          <a:xfrm flipH="1">
            <a:off x="0" y="860425"/>
            <a:ext cx="9144000" cy="0"/>
          </a:xfrm>
          <a:prstGeom prst="line">
            <a:avLst/>
          </a:prstGeom>
          <a:ln w="19050">
            <a:solidFill>
              <a:srgbClr val="F5822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Macintosh HD:Users:Chatterji:Desktop:i2i color logo outlines.png">
            <a:extLst>
              <a:ext uri="{FF2B5EF4-FFF2-40B4-BE49-F238E27FC236}">
                <a16:creationId xmlns:a16="http://schemas.microsoft.com/office/drawing/2014/main" id="{43B47C03-22A1-4F7A-86B1-916AC1859347}"/>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4554221" y="6071539"/>
            <a:ext cx="904404" cy="694939"/>
          </a:xfrm>
          <a:prstGeom prst="rect">
            <a:avLst/>
          </a:prstGeom>
          <a:noFill/>
          <a:ln>
            <a:noFill/>
          </a:ln>
        </p:spPr>
      </p:pic>
      <p:pic>
        <p:nvPicPr>
          <p:cNvPr id="11" name="Picture 10" descr="C:\Users\WB513978\AppData\Local\Microsoft\Windows\INetCache\Content.Word\ie_CFI_Logo_Orange_Blue.png">
            <a:extLst>
              <a:ext uri="{FF2B5EF4-FFF2-40B4-BE49-F238E27FC236}">
                <a16:creationId xmlns:a16="http://schemas.microsoft.com/office/drawing/2014/main" id="{1E4912CC-8346-458A-B03F-0B04102A920A}"/>
              </a:ext>
            </a:extLst>
          </p:cNvPr>
          <p:cNvPicPr/>
          <p:nvPr/>
        </p:nvPicPr>
        <p:blipFill rotWithShape="1">
          <a:blip r:embed="rId15" cstate="print">
            <a:extLst>
              <a:ext uri="{28A0092B-C50C-407E-A947-70E740481C1C}">
                <a14:useLocalDpi xmlns:a14="http://schemas.microsoft.com/office/drawing/2010/main" val="0"/>
              </a:ext>
            </a:extLst>
          </a:blip>
          <a:srcRect b="35463"/>
          <a:stretch/>
        </p:blipFill>
        <p:spPr bwMode="auto">
          <a:xfrm>
            <a:off x="5610539" y="6071538"/>
            <a:ext cx="1251262" cy="649937"/>
          </a:xfrm>
          <a:prstGeom prst="rect">
            <a:avLst/>
          </a:prstGeom>
          <a:noFill/>
          <a:ln>
            <a:noFill/>
          </a:ln>
          <a:extLst>
            <a:ext uri="{53640926-AAD7-44D8-BBD7-CCE9431645EC}">
              <a14:shadowObscured xmlns:a14="http://schemas.microsoft.com/office/drawing/2010/main"/>
            </a:ext>
          </a:extLst>
        </p:spPr>
      </p:pic>
      <p:pic>
        <p:nvPicPr>
          <p:cNvPr id="12" name="Picture 11" descr="Image result for islamic development bank logo">
            <a:extLst>
              <a:ext uri="{FF2B5EF4-FFF2-40B4-BE49-F238E27FC236}">
                <a16:creationId xmlns:a16="http://schemas.microsoft.com/office/drawing/2014/main" id="{3EB8A118-39DD-4DAC-87BC-4D4A7BAD9746}"/>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09908" y="6121508"/>
            <a:ext cx="1251262" cy="570976"/>
          </a:xfrm>
          <a:prstGeom prst="rect">
            <a:avLst/>
          </a:prstGeom>
          <a:noFill/>
          <a:ln>
            <a:noFill/>
          </a:ln>
        </p:spPr>
      </p:pic>
      <p:pic>
        <p:nvPicPr>
          <p:cNvPr id="13" name="Picture 12" descr="C:\Users\WB513978\AppData\Local\Microsoft\Windows\INetCache\Content.Word\DFID.JPG">
            <a:extLst>
              <a:ext uri="{FF2B5EF4-FFF2-40B4-BE49-F238E27FC236}">
                <a16:creationId xmlns:a16="http://schemas.microsoft.com/office/drawing/2014/main" id="{30A997FA-D073-428B-9EFB-9A4EF9C945F1}"/>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13083" y="6071539"/>
            <a:ext cx="645167" cy="649937"/>
          </a:xfrm>
          <a:prstGeom prst="rect">
            <a:avLst/>
          </a:prstGeom>
          <a:noFill/>
          <a:ln>
            <a:noFill/>
          </a:ln>
        </p:spPr>
      </p:pic>
      <p:sp>
        <p:nvSpPr>
          <p:cNvPr id="14" name="TextBox 13">
            <a:extLst>
              <a:ext uri="{FF2B5EF4-FFF2-40B4-BE49-F238E27FC236}">
                <a16:creationId xmlns:a16="http://schemas.microsoft.com/office/drawing/2014/main" id="{C171796E-E1F6-412C-A73B-F00DBF20112F}"/>
              </a:ext>
            </a:extLst>
          </p:cNvPr>
          <p:cNvSpPr txBox="1"/>
          <p:nvPr/>
        </p:nvSpPr>
        <p:spPr>
          <a:xfrm>
            <a:off x="628650" y="6311901"/>
            <a:ext cx="2786981"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dirty="0">
                <a:solidFill>
                  <a:schemeClr val="accent2">
                    <a:lumMod val="75000"/>
                  </a:schemeClr>
                </a:solidFill>
              </a:rPr>
              <a:t>Dakar, Senegal </a:t>
            </a:r>
            <a:r>
              <a:rPr lang="en-US" sz="1350" dirty="0">
                <a:solidFill>
                  <a:schemeClr val="tx1"/>
                </a:solidFill>
              </a:rPr>
              <a:t>|</a:t>
            </a:r>
            <a:r>
              <a:rPr lang="en-US" sz="1350" dirty="0">
                <a:solidFill>
                  <a:schemeClr val="accent2">
                    <a:lumMod val="75000"/>
                  </a:schemeClr>
                </a:solidFill>
              </a:rPr>
              <a:t> </a:t>
            </a:r>
            <a:r>
              <a:rPr lang="en-US" sz="1350" dirty="0">
                <a:solidFill>
                  <a:schemeClr val="accent1">
                    <a:lumMod val="75000"/>
                  </a:schemeClr>
                </a:solidFill>
              </a:rPr>
              <a:t>January 29-31, 2019</a:t>
            </a:r>
          </a:p>
          <a:p>
            <a:endParaRPr lang="en-US" sz="1350" dirty="0"/>
          </a:p>
        </p:txBody>
      </p:sp>
    </p:spTree>
    <p:extLst>
      <p:ext uri="{BB962C8B-B14F-4D97-AF65-F5344CB8AC3E}">
        <p14:creationId xmlns:p14="http://schemas.microsoft.com/office/powerpoint/2010/main" val="284656407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0385"/>
            <a:ext cx="7772400" cy="2488998"/>
          </a:xfrm>
        </p:spPr>
        <p:txBody>
          <a:bodyPr>
            <a:noAutofit/>
          </a:bodyPr>
          <a:lstStyle/>
          <a:p>
            <a:r>
              <a:rPr lang="en-US" sz="2800" b="1" dirty="0"/>
              <a:t>Non-experimental methods for transport impact evaluation</a:t>
            </a:r>
            <a:br>
              <a:rPr lang="en-US" sz="2400" dirty="0"/>
            </a:br>
            <a:endParaRPr lang="en-US" sz="2400" dirty="0">
              <a:solidFill>
                <a:srgbClr val="FF0000"/>
              </a:solidFill>
            </a:endParaRPr>
          </a:p>
        </p:txBody>
      </p:sp>
    </p:spTree>
    <p:extLst>
      <p:ext uri="{BB962C8B-B14F-4D97-AF65-F5344CB8AC3E}">
        <p14:creationId xmlns:p14="http://schemas.microsoft.com/office/powerpoint/2010/main" val="7926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344" y="735806"/>
            <a:ext cx="8215313" cy="5386388"/>
          </a:xfrm>
          <a:prstGeom prst="rect">
            <a:avLst/>
          </a:prstGeom>
        </p:spPr>
      </p:pic>
    </p:spTree>
    <p:extLst>
      <p:ext uri="{BB962C8B-B14F-4D97-AF65-F5344CB8AC3E}">
        <p14:creationId xmlns:p14="http://schemas.microsoft.com/office/powerpoint/2010/main" val="177353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10000"/>
          </a:bodyPr>
          <a:lstStyle/>
          <a:p>
            <a:pPr defTabSz="914400">
              <a:spcBef>
                <a:spcPts val="0"/>
              </a:spcBef>
              <a:defRPr/>
            </a:pPr>
            <a:r>
              <a:rPr lang="en-US" dirty="0"/>
              <a:t>Building a road (or a railroad) is probably a good thing. But </a:t>
            </a:r>
            <a:r>
              <a:rPr lang="en-US" dirty="0">
                <a:solidFill>
                  <a:srgbClr val="FF0000"/>
                </a:solidFill>
              </a:rPr>
              <a:t>how good</a:t>
            </a:r>
            <a:r>
              <a:rPr lang="en-US" dirty="0"/>
              <a:t>, relative to other investments? </a:t>
            </a:r>
          </a:p>
          <a:p>
            <a:pPr marL="0" lvl="0" indent="0" defTabSz="914400">
              <a:spcBef>
                <a:spcPts val="0"/>
              </a:spcBef>
              <a:buNone/>
              <a:defRPr/>
            </a:pPr>
            <a:endParaRPr lang="en-US" dirty="0"/>
          </a:p>
          <a:p>
            <a:pPr defTabSz="914400">
              <a:spcBef>
                <a:spcPts val="0"/>
              </a:spcBef>
              <a:defRPr/>
            </a:pPr>
            <a:r>
              <a:rPr lang="en-US" dirty="0"/>
              <a:t>“the level of per capita income achieved by January 1, 1890 would have been reached by March 31, 1890, if railroads had never been invented.”</a:t>
            </a:r>
            <a:endParaRPr lang="en-US" sz="1300" dirty="0"/>
          </a:p>
          <a:p>
            <a:pPr marL="457200" lvl="1" indent="0" defTabSz="914400">
              <a:spcBef>
                <a:spcPts val="0"/>
              </a:spcBef>
              <a:buNone/>
              <a:defRPr/>
            </a:pPr>
            <a:endParaRPr lang="en-US" sz="1200" dirty="0"/>
          </a:p>
          <a:p>
            <a:pPr marL="457200" lvl="1" indent="0" defTabSz="914400">
              <a:spcBef>
                <a:spcPts val="0"/>
              </a:spcBef>
              <a:buNone/>
              <a:defRPr/>
            </a:pPr>
            <a:endParaRPr lang="en-US" sz="1200" dirty="0"/>
          </a:p>
          <a:p>
            <a:pPr marL="0" lvl="0" indent="0" defTabSz="914400">
              <a:spcBef>
                <a:spcPts val="0"/>
              </a:spcBef>
              <a:buNone/>
              <a:defRPr/>
            </a:pPr>
            <a:endParaRPr lang="en-US" dirty="0"/>
          </a:p>
          <a:p>
            <a:pPr marL="0" indent="0">
              <a:buNone/>
            </a:pPr>
            <a:r>
              <a:rPr lang="en-US" sz="1400" dirty="0"/>
              <a:t>	</a:t>
            </a:r>
          </a:p>
        </p:txBody>
      </p:sp>
      <p:sp>
        <p:nvSpPr>
          <p:cNvPr id="4" name="TextBox 3"/>
          <p:cNvSpPr txBox="1"/>
          <p:nvPr/>
        </p:nvSpPr>
        <p:spPr>
          <a:xfrm>
            <a:off x="1292087" y="5408867"/>
            <a:ext cx="5118652" cy="461665"/>
          </a:xfrm>
          <a:prstGeom prst="rect">
            <a:avLst/>
          </a:prstGeom>
          <a:noFill/>
          <a:ln>
            <a:solidFill>
              <a:schemeClr val="accent1"/>
            </a:solidFill>
          </a:ln>
        </p:spPr>
        <p:txBody>
          <a:bodyPr wrap="square" rtlCol="0">
            <a:spAutoFit/>
          </a:bodyPr>
          <a:lstStyle/>
          <a:p>
            <a:r>
              <a:rPr lang="en-US" sz="1200" dirty="0"/>
              <a:t>Source: Lance Davis, https://eh.net/book_reviews/railroads-and-american-economic-growth-essays-in-econometric-history </a:t>
            </a:r>
          </a:p>
        </p:txBody>
      </p:sp>
    </p:spTree>
    <p:extLst>
      <p:ext uri="{BB962C8B-B14F-4D97-AF65-F5344CB8AC3E}">
        <p14:creationId xmlns:p14="http://schemas.microsoft.com/office/powerpoint/2010/main" val="138348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012" y="876300"/>
            <a:ext cx="8181975" cy="5105400"/>
          </a:xfrm>
          <a:prstGeom prst="rect">
            <a:avLst/>
          </a:prstGeom>
        </p:spPr>
      </p:pic>
      <p:sp>
        <p:nvSpPr>
          <p:cNvPr id="3" name="TextBox 2"/>
          <p:cNvSpPr txBox="1"/>
          <p:nvPr/>
        </p:nvSpPr>
        <p:spPr>
          <a:xfrm>
            <a:off x="1023730" y="477078"/>
            <a:ext cx="4691270" cy="923330"/>
          </a:xfrm>
          <a:prstGeom prst="rect">
            <a:avLst/>
          </a:prstGeom>
          <a:solidFill>
            <a:schemeClr val="bg1"/>
          </a:solidFill>
          <a:ln>
            <a:solidFill>
              <a:schemeClr val="accent1"/>
            </a:solidFill>
          </a:ln>
        </p:spPr>
        <p:txBody>
          <a:bodyPr wrap="square" rtlCol="0">
            <a:spAutoFit/>
          </a:bodyPr>
          <a:lstStyle/>
          <a:p>
            <a:r>
              <a:rPr lang="en-US" dirty="0"/>
              <a:t>By contrast, new data sources and methods give a very different answer. (Donaldson and Hornbeck 2016)	</a:t>
            </a:r>
          </a:p>
        </p:txBody>
      </p:sp>
    </p:spTree>
    <p:extLst>
      <p:ext uri="{BB962C8B-B14F-4D97-AF65-F5344CB8AC3E}">
        <p14:creationId xmlns:p14="http://schemas.microsoft.com/office/powerpoint/2010/main" val="194733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595" y="1351722"/>
            <a:ext cx="10100192" cy="5434426"/>
          </a:xfrm>
          <a:prstGeom prst="rect">
            <a:avLst/>
          </a:prstGeom>
        </p:spPr>
      </p:pic>
      <p:sp>
        <p:nvSpPr>
          <p:cNvPr id="4" name="TextBox 3"/>
          <p:cNvSpPr txBox="1"/>
          <p:nvPr/>
        </p:nvSpPr>
        <p:spPr>
          <a:xfrm>
            <a:off x="1431235" y="655983"/>
            <a:ext cx="6126485" cy="369332"/>
          </a:xfrm>
          <a:prstGeom prst="rect">
            <a:avLst/>
          </a:prstGeom>
          <a:noFill/>
          <a:ln>
            <a:solidFill>
              <a:schemeClr val="accent1"/>
            </a:solidFill>
          </a:ln>
        </p:spPr>
        <p:txBody>
          <a:bodyPr wrap="none" rtlCol="0">
            <a:spAutoFit/>
          </a:bodyPr>
          <a:lstStyle/>
          <a:p>
            <a:r>
              <a:rPr lang="en-US" b="1" dirty="0">
                <a:solidFill>
                  <a:schemeClr val="accent2"/>
                </a:solidFill>
              </a:rPr>
              <a:t>New York Times, June 8, 2017: the </a:t>
            </a:r>
            <a:r>
              <a:rPr lang="en-US" b="1" dirty="0" err="1">
                <a:solidFill>
                  <a:schemeClr val="accent2"/>
                </a:solidFill>
              </a:rPr>
              <a:t>Fogel</a:t>
            </a:r>
            <a:r>
              <a:rPr lang="en-US" b="1" dirty="0">
                <a:solidFill>
                  <a:schemeClr val="accent2"/>
                </a:solidFill>
              </a:rPr>
              <a:t> hypothesis revisited? </a:t>
            </a:r>
          </a:p>
        </p:txBody>
      </p:sp>
    </p:spTree>
    <p:extLst>
      <p:ext uri="{BB962C8B-B14F-4D97-AF65-F5344CB8AC3E}">
        <p14:creationId xmlns:p14="http://schemas.microsoft.com/office/powerpoint/2010/main" val="189910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Case study</a:t>
            </a:r>
          </a:p>
        </p:txBody>
      </p:sp>
      <p:sp>
        <p:nvSpPr>
          <p:cNvPr id="3" name="Content Placeholder 2"/>
          <p:cNvSpPr>
            <a:spLocks noGrp="1"/>
          </p:cNvSpPr>
          <p:nvPr>
            <p:ph idx="1"/>
          </p:nvPr>
        </p:nvSpPr>
        <p:spPr/>
        <p:txBody>
          <a:bodyPr>
            <a:normAutofit fontScale="92500" lnSpcReduction="10000"/>
          </a:bodyPr>
          <a:lstStyle/>
          <a:p>
            <a:r>
              <a:rPr lang="en-US" dirty="0"/>
              <a:t>The Republic of Atlantis is planning a rural road rehabilitation program</a:t>
            </a:r>
          </a:p>
          <a:p>
            <a:endParaRPr lang="en-US" dirty="0"/>
          </a:p>
          <a:p>
            <a:pPr lvl="1"/>
            <a:r>
              <a:rPr lang="en-US" dirty="0"/>
              <a:t>Agricultural households cannot sell goods at market because poor roads, high transport costs </a:t>
            </a:r>
            <a:r>
              <a:rPr lang="en-US" dirty="0">
                <a:sym typeface="Wingdings" panose="05000000000000000000" pitchFamily="2" charset="2"/>
              </a:rPr>
              <a:t> no profit for cash crop production</a:t>
            </a:r>
            <a:r>
              <a:rPr lang="en-US" dirty="0"/>
              <a:t> </a:t>
            </a:r>
          </a:p>
          <a:p>
            <a:endParaRPr lang="en-US" dirty="0"/>
          </a:p>
          <a:p>
            <a:pPr lvl="1"/>
            <a:r>
              <a:rPr lang="en-US" dirty="0"/>
              <a:t>If you fix the roads, they can produce and sell crops at market -- &gt; higher household incomes and consumption, less poverty</a:t>
            </a:r>
          </a:p>
          <a:p>
            <a:endParaRPr lang="en-US" dirty="0"/>
          </a:p>
        </p:txBody>
      </p:sp>
    </p:spTree>
    <p:extLst>
      <p:ext uri="{BB962C8B-B14F-4D97-AF65-F5344CB8AC3E}">
        <p14:creationId xmlns:p14="http://schemas.microsoft.com/office/powerpoint/2010/main" val="356093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Case study: the program</a:t>
            </a:r>
          </a:p>
        </p:txBody>
      </p:sp>
      <p:sp>
        <p:nvSpPr>
          <p:cNvPr id="3" name="Content Placeholder 2"/>
          <p:cNvSpPr>
            <a:spLocks noGrp="1"/>
          </p:cNvSpPr>
          <p:nvPr>
            <p:ph idx="1"/>
          </p:nvPr>
        </p:nvSpPr>
        <p:spPr/>
        <p:txBody>
          <a:bodyPr>
            <a:normAutofit fontScale="92500" lnSpcReduction="10000"/>
          </a:bodyPr>
          <a:lstStyle/>
          <a:p>
            <a:r>
              <a:rPr lang="en-US" dirty="0"/>
              <a:t>First they class all villages into groups:</a:t>
            </a:r>
          </a:p>
          <a:p>
            <a:pPr lvl="1"/>
            <a:r>
              <a:rPr lang="en-US" dirty="0"/>
              <a:t>9,000 villages in the country qualify as high priority for road rehabilitation</a:t>
            </a:r>
          </a:p>
          <a:p>
            <a:pPr lvl="1"/>
            <a:r>
              <a:rPr lang="en-US" dirty="0"/>
              <a:t>Given budget limits, the </a:t>
            </a:r>
            <a:r>
              <a:rPr lang="en-US" dirty="0" err="1"/>
              <a:t>Dept</a:t>
            </a:r>
            <a:r>
              <a:rPr lang="en-US" dirty="0"/>
              <a:t> of Transportation opens up the program to 2,000 villages and invites them to apply. </a:t>
            </a:r>
          </a:p>
          <a:p>
            <a:pPr lvl="1"/>
            <a:r>
              <a:rPr lang="en-US" dirty="0"/>
              <a:t>Eligible villages must apply by a certain date, otherwise cannot receive program </a:t>
            </a:r>
          </a:p>
          <a:p>
            <a:pPr lvl="1"/>
            <a:r>
              <a:rPr lang="en-US" dirty="0"/>
              <a:t>By program deadline, 1,021 villages have applied out of 2,000 </a:t>
            </a:r>
            <a:r>
              <a:rPr lang="en-US" dirty="0">
                <a:sym typeface="Wingdings" panose="05000000000000000000" pitchFamily="2" charset="2"/>
              </a:rPr>
              <a:t> these villages receive the program </a:t>
            </a:r>
            <a:r>
              <a:rPr lang="en-US" dirty="0"/>
              <a:t> </a:t>
            </a:r>
          </a:p>
          <a:p>
            <a:endParaRPr lang="en-US" dirty="0"/>
          </a:p>
        </p:txBody>
      </p:sp>
    </p:spTree>
    <p:extLst>
      <p:ext uri="{BB962C8B-B14F-4D97-AF65-F5344CB8AC3E}">
        <p14:creationId xmlns:p14="http://schemas.microsoft.com/office/powerpoint/2010/main" val="120999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Case study: the evaluation</a:t>
            </a:r>
          </a:p>
        </p:txBody>
      </p:sp>
      <p:sp>
        <p:nvSpPr>
          <p:cNvPr id="3" name="Content Placeholder 2"/>
          <p:cNvSpPr>
            <a:spLocks noGrp="1"/>
          </p:cNvSpPr>
          <p:nvPr>
            <p:ph idx="1"/>
          </p:nvPr>
        </p:nvSpPr>
        <p:spPr/>
        <p:txBody>
          <a:bodyPr>
            <a:normAutofit lnSpcReduction="10000"/>
          </a:bodyPr>
          <a:lstStyle/>
          <a:p>
            <a:r>
              <a:rPr lang="en-US" dirty="0"/>
              <a:t>Minister of Finance: </a:t>
            </a:r>
          </a:p>
          <a:p>
            <a:pPr lvl="1"/>
            <a:r>
              <a:rPr lang="en-US" dirty="0"/>
              <a:t>Roads are expensive – if they want this program to be scaled up, he wants evidence on the economic return </a:t>
            </a:r>
          </a:p>
          <a:p>
            <a:pPr lvl="1"/>
            <a:r>
              <a:rPr lang="en-US" dirty="0"/>
              <a:t>So the team consults with researchers at Atlantis National University on how to design an evaluation that can inform this decision</a:t>
            </a:r>
          </a:p>
          <a:p>
            <a:r>
              <a:rPr lang="en-US" dirty="0"/>
              <a:t>What is the main question that they must answer with this evaluation? </a:t>
            </a:r>
          </a:p>
          <a:p>
            <a:endParaRPr lang="en-US" dirty="0"/>
          </a:p>
        </p:txBody>
      </p:sp>
    </p:spTree>
    <p:extLst>
      <p:ext uri="{BB962C8B-B14F-4D97-AF65-F5344CB8AC3E}">
        <p14:creationId xmlns:p14="http://schemas.microsoft.com/office/powerpoint/2010/main" val="193405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Case study: the evaluation</a:t>
            </a:r>
            <a:endParaRPr lang="en-US" dirty="0"/>
          </a:p>
        </p:txBody>
      </p:sp>
      <p:sp>
        <p:nvSpPr>
          <p:cNvPr id="3" name="Content Placeholder 2"/>
          <p:cNvSpPr>
            <a:spLocks noGrp="1"/>
          </p:cNvSpPr>
          <p:nvPr>
            <p:ph idx="1"/>
          </p:nvPr>
        </p:nvSpPr>
        <p:spPr/>
        <p:txBody>
          <a:bodyPr>
            <a:normAutofit/>
          </a:bodyPr>
          <a:lstStyle/>
          <a:p>
            <a:r>
              <a:rPr lang="en-US" dirty="0"/>
              <a:t>Project team has done detailed M&amp;E on previous projects</a:t>
            </a:r>
          </a:p>
          <a:p>
            <a:pPr lvl="1"/>
            <a:r>
              <a:rPr lang="en-US" dirty="0"/>
              <a:t>Tracked that roads were actually built up to standard in project villages</a:t>
            </a:r>
          </a:p>
          <a:p>
            <a:pPr lvl="1"/>
            <a:r>
              <a:rPr lang="en-US" dirty="0"/>
              <a:t>Also measured that, in project villages:</a:t>
            </a:r>
          </a:p>
          <a:p>
            <a:pPr lvl="2"/>
            <a:r>
              <a:rPr lang="en-US" dirty="0"/>
              <a:t> travel time to market centers decreased</a:t>
            </a:r>
          </a:p>
          <a:p>
            <a:pPr lvl="2"/>
            <a:r>
              <a:rPr lang="en-US" dirty="0"/>
              <a:t>Vehicle operating costs for car owners decreased</a:t>
            </a:r>
          </a:p>
          <a:p>
            <a:r>
              <a:rPr lang="en-US" dirty="0"/>
              <a:t>Did it have any effect incomes or poverty? </a:t>
            </a:r>
          </a:p>
        </p:txBody>
      </p:sp>
    </p:spTree>
    <p:extLst>
      <p:ext uri="{BB962C8B-B14F-4D97-AF65-F5344CB8AC3E}">
        <p14:creationId xmlns:p14="http://schemas.microsoft.com/office/powerpoint/2010/main" val="5587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Case study: the evaluation</a:t>
            </a:r>
            <a:endParaRPr lang="en-US" dirty="0"/>
          </a:p>
        </p:txBody>
      </p:sp>
      <p:sp>
        <p:nvSpPr>
          <p:cNvPr id="3" name="Content Placeholder 2"/>
          <p:cNvSpPr>
            <a:spLocks noGrp="1"/>
          </p:cNvSpPr>
          <p:nvPr>
            <p:ph idx="1"/>
          </p:nvPr>
        </p:nvSpPr>
        <p:spPr/>
        <p:txBody>
          <a:bodyPr/>
          <a:lstStyle/>
          <a:p>
            <a:r>
              <a:rPr lang="en-US" dirty="0"/>
              <a:t>Based on conversation with evaluation team, they improve methods:</a:t>
            </a:r>
          </a:p>
          <a:p>
            <a:pPr lvl="1"/>
            <a:r>
              <a:rPr lang="en-US" dirty="0"/>
              <a:t>Collect information not just about travel times, but collect detailed household consumption data from households</a:t>
            </a:r>
          </a:p>
          <a:p>
            <a:pPr lvl="1"/>
            <a:r>
              <a:rPr lang="en-US" dirty="0"/>
              <a:t>They collect this data in </a:t>
            </a:r>
            <a:r>
              <a:rPr lang="en-US" b="1" dirty="0"/>
              <a:t>both</a:t>
            </a:r>
            <a:r>
              <a:rPr lang="en-US" dirty="0"/>
              <a:t> the program villages (“treatment”) and the comparison villages</a:t>
            </a:r>
          </a:p>
        </p:txBody>
      </p:sp>
    </p:spTree>
    <p:extLst>
      <p:ext uri="{BB962C8B-B14F-4D97-AF65-F5344CB8AC3E}">
        <p14:creationId xmlns:p14="http://schemas.microsoft.com/office/powerpoint/2010/main" val="417355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1: Single difference</a:t>
            </a:r>
          </a:p>
        </p:txBody>
      </p:sp>
      <p:graphicFrame>
        <p:nvGraphicFramePr>
          <p:cNvPr id="5" name="Table 4"/>
          <p:cNvGraphicFramePr>
            <a:graphicFrameLocks noGrp="1"/>
          </p:cNvGraphicFramePr>
          <p:nvPr>
            <p:extLst>
              <p:ext uri="{D42A27DB-BD31-4B8C-83A1-F6EECF244321}">
                <p14:modId xmlns:p14="http://schemas.microsoft.com/office/powerpoint/2010/main" val="1543898830"/>
              </p:ext>
            </p:extLst>
          </p:nvPr>
        </p:nvGraphicFramePr>
        <p:xfrm>
          <a:off x="447878" y="1631273"/>
          <a:ext cx="8288618" cy="3725918"/>
        </p:xfrm>
        <a:graphic>
          <a:graphicData uri="http://schemas.openxmlformats.org/drawingml/2006/table">
            <a:tbl>
              <a:tblPr>
                <a:tableStyleId>{5C22544A-7EE6-4342-B048-85BDC9FD1C3A}</a:tableStyleId>
              </a:tblPr>
              <a:tblGrid>
                <a:gridCol w="2029610">
                  <a:extLst>
                    <a:ext uri="{9D8B030D-6E8A-4147-A177-3AD203B41FA5}">
                      <a16:colId xmlns:a16="http://schemas.microsoft.com/office/drawing/2014/main" val="4159707244"/>
                    </a:ext>
                  </a:extLst>
                </a:gridCol>
                <a:gridCol w="53018">
                  <a:extLst>
                    <a:ext uri="{9D8B030D-6E8A-4147-A177-3AD203B41FA5}">
                      <a16:colId xmlns:a16="http://schemas.microsoft.com/office/drawing/2014/main" val="1430174752"/>
                    </a:ext>
                  </a:extLst>
                </a:gridCol>
                <a:gridCol w="2315905">
                  <a:extLst>
                    <a:ext uri="{9D8B030D-6E8A-4147-A177-3AD203B41FA5}">
                      <a16:colId xmlns:a16="http://schemas.microsoft.com/office/drawing/2014/main" val="3418403411"/>
                    </a:ext>
                  </a:extLst>
                </a:gridCol>
                <a:gridCol w="2399215">
                  <a:extLst>
                    <a:ext uri="{9D8B030D-6E8A-4147-A177-3AD203B41FA5}">
                      <a16:colId xmlns:a16="http://schemas.microsoft.com/office/drawing/2014/main" val="1880500325"/>
                    </a:ext>
                  </a:extLst>
                </a:gridCol>
                <a:gridCol w="1490870">
                  <a:extLst>
                    <a:ext uri="{9D8B030D-6E8A-4147-A177-3AD203B41FA5}">
                      <a16:colId xmlns:a16="http://schemas.microsoft.com/office/drawing/2014/main" val="233946343"/>
                    </a:ext>
                  </a:extLst>
                </a:gridCol>
              </a:tblGrid>
              <a:tr h="1581757">
                <a:tc gridSpan="2">
                  <a:txBody>
                    <a:bodyPr/>
                    <a:lstStyle/>
                    <a:p>
                      <a:pPr algn="just">
                        <a:lnSpc>
                          <a:spcPct val="107000"/>
                        </a:lnSpc>
                      </a:pPr>
                      <a:r>
                        <a:rPr lang="en-US" sz="2400" dirty="0">
                          <a:effectLst/>
                        </a:rPr>
                        <a:t> </a:t>
                      </a:r>
                      <a:endParaRPr lang="en-US" sz="2400" dirty="0">
                        <a:effectLst/>
                        <a:latin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a:txBody>
                    <a:bodyPr/>
                    <a:lstStyle/>
                    <a:p>
                      <a:pPr algn="ctr">
                        <a:lnSpc>
                          <a:spcPct val="107000"/>
                        </a:lnSpc>
                      </a:pPr>
                      <a:r>
                        <a:rPr lang="en-US" sz="2400" b="1" dirty="0">
                          <a:effectLst/>
                        </a:rPr>
                        <a:t>treated villages</a:t>
                      </a:r>
                      <a:endParaRPr lang="en-US" sz="2400" b="1"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n-US" sz="2400" b="1" dirty="0">
                          <a:effectLst/>
                        </a:rPr>
                        <a:t>comparison villages </a:t>
                      </a:r>
                      <a:endParaRPr lang="en-US" sz="2400" b="1"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n-US" sz="2400" b="1" dirty="0">
                          <a:effectLst/>
                        </a:rPr>
                        <a:t>Estimated</a:t>
                      </a:r>
                    </a:p>
                    <a:p>
                      <a:pPr algn="ctr">
                        <a:lnSpc>
                          <a:spcPct val="107000"/>
                        </a:lnSpc>
                      </a:pPr>
                      <a:r>
                        <a:rPr lang="en-US" sz="2400" b="1" dirty="0">
                          <a:effectLst/>
                        </a:rPr>
                        <a:t>Impact</a:t>
                      </a:r>
                      <a:endParaRPr lang="en-US" sz="2400" b="1" dirty="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18320509"/>
                  </a:ext>
                </a:extLst>
              </a:tr>
              <a:tr h="2144161">
                <a:tc>
                  <a:txBody>
                    <a:bodyPr/>
                    <a:lstStyle/>
                    <a:p>
                      <a:pPr marL="0" marR="0" algn="ctr">
                        <a:lnSpc>
                          <a:spcPct val="107000"/>
                        </a:lnSpc>
                        <a:spcBef>
                          <a:spcPts val="0"/>
                        </a:spcBef>
                        <a:spcAft>
                          <a:spcPts val="0"/>
                        </a:spcAft>
                      </a:pPr>
                      <a:r>
                        <a:rPr lang="en-US" sz="2400">
                          <a:effectLst/>
                        </a:rPr>
                        <a:t>Average per capita consumption (Atlantis dollars)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gridSpan="2">
                  <a:txBody>
                    <a:bodyPr/>
                    <a:lstStyle/>
                    <a:p>
                      <a:pPr marL="0" marR="0" algn="ctr">
                        <a:lnSpc>
                          <a:spcPct val="107000"/>
                        </a:lnSpc>
                        <a:spcBef>
                          <a:spcPts val="0"/>
                        </a:spcBef>
                        <a:spcAft>
                          <a:spcPts val="0"/>
                        </a:spcAft>
                      </a:pPr>
                      <a:r>
                        <a:rPr lang="en-US" sz="2400" dirty="0">
                          <a:effectLst/>
                        </a:rPr>
                        <a:t>301.6</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tc>
                <a:tc hMerge="1">
                  <a:txBody>
                    <a:bodyPr/>
                    <a:lstStyle/>
                    <a:p>
                      <a:endParaRPr lang="en-US"/>
                    </a:p>
                  </a:txBody>
                  <a:tcPr/>
                </a:tc>
                <a:tc>
                  <a:txBody>
                    <a:bodyPr/>
                    <a:lstStyle/>
                    <a:p>
                      <a:pPr marL="0" marR="0" algn="ctr">
                        <a:lnSpc>
                          <a:spcPct val="107000"/>
                        </a:lnSpc>
                        <a:spcBef>
                          <a:spcPts val="0"/>
                        </a:spcBef>
                        <a:spcAft>
                          <a:spcPts val="0"/>
                        </a:spcAft>
                      </a:pPr>
                      <a:r>
                        <a:rPr lang="en-US" sz="2400" dirty="0">
                          <a:effectLst/>
                        </a:rPr>
                        <a:t>219.1</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2400" dirty="0">
                          <a:effectLst/>
                        </a:rPr>
                        <a:t>82.5*</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526086036"/>
                  </a:ext>
                </a:extLst>
              </a:tr>
            </a:tbl>
          </a:graphicData>
        </a:graphic>
      </p:graphicFrame>
      <p:sp>
        <p:nvSpPr>
          <p:cNvPr id="6" name="TextBox 5"/>
          <p:cNvSpPr txBox="1"/>
          <p:nvPr/>
        </p:nvSpPr>
        <p:spPr>
          <a:xfrm>
            <a:off x="796053" y="5602825"/>
            <a:ext cx="2750270" cy="300082"/>
          </a:xfrm>
          <a:prstGeom prst="rect">
            <a:avLst/>
          </a:prstGeom>
          <a:noFill/>
          <a:ln>
            <a:solidFill>
              <a:schemeClr val="accent1"/>
            </a:solidFill>
          </a:ln>
        </p:spPr>
        <p:txBody>
          <a:bodyPr wrap="square" rtlCol="0">
            <a:spAutoFit/>
          </a:bodyPr>
          <a:lstStyle/>
          <a:p>
            <a:r>
              <a:rPr lang="en-US" sz="1350" dirty="0"/>
              <a:t>* = statistically significant at 5% level</a:t>
            </a:r>
          </a:p>
        </p:txBody>
      </p:sp>
    </p:spTree>
    <p:extLst>
      <p:ext uri="{BB962C8B-B14F-4D97-AF65-F5344CB8AC3E}">
        <p14:creationId xmlns:p14="http://schemas.microsoft.com/office/powerpoint/2010/main" val="173351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overview</a:t>
            </a:r>
          </a:p>
        </p:txBody>
      </p:sp>
      <p:sp>
        <p:nvSpPr>
          <p:cNvPr id="3" name="Content Placeholder 2"/>
          <p:cNvSpPr>
            <a:spLocks noGrp="1"/>
          </p:cNvSpPr>
          <p:nvPr>
            <p:ph idx="1"/>
          </p:nvPr>
        </p:nvSpPr>
        <p:spPr/>
        <p:txBody>
          <a:bodyPr>
            <a:normAutofit/>
          </a:bodyPr>
          <a:lstStyle/>
          <a:p>
            <a:r>
              <a:rPr lang="en-US" dirty="0"/>
              <a:t>In this sessions, we will discuss: </a:t>
            </a:r>
          </a:p>
          <a:p>
            <a:pPr lvl="1"/>
            <a:r>
              <a:rPr lang="en-US" dirty="0"/>
              <a:t>the logic of impact evaluation</a:t>
            </a:r>
          </a:p>
          <a:p>
            <a:pPr lvl="1"/>
            <a:r>
              <a:rPr lang="en-US" dirty="0"/>
              <a:t>The various methods of non-experimental impact evaluation</a:t>
            </a:r>
          </a:p>
          <a:p>
            <a:pPr lvl="1"/>
            <a:r>
              <a:rPr lang="en-US" dirty="0"/>
              <a:t>A case study, to which all major non-experimental methods will be applied</a:t>
            </a:r>
          </a:p>
          <a:p>
            <a:pPr lvl="1"/>
            <a:endParaRPr lang="en-US" dirty="0"/>
          </a:p>
          <a:p>
            <a:pPr lvl="1"/>
            <a:endParaRPr lang="en-US" dirty="0"/>
          </a:p>
        </p:txBody>
      </p:sp>
    </p:spTree>
    <p:extLst>
      <p:ext uri="{BB962C8B-B14F-4D97-AF65-F5344CB8AC3E}">
        <p14:creationId xmlns:p14="http://schemas.microsoft.com/office/powerpoint/2010/main" val="34788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1: Single difference</a:t>
            </a:r>
            <a:endParaRPr lang="en-US" dirty="0"/>
          </a:p>
        </p:txBody>
      </p:sp>
      <p:sp>
        <p:nvSpPr>
          <p:cNvPr id="3" name="Content Placeholder 2"/>
          <p:cNvSpPr>
            <a:spLocks noGrp="1"/>
          </p:cNvSpPr>
          <p:nvPr>
            <p:ph idx="1"/>
          </p:nvPr>
        </p:nvSpPr>
        <p:spPr/>
        <p:txBody>
          <a:bodyPr/>
          <a:lstStyle/>
          <a:p>
            <a:r>
              <a:rPr lang="en-US" dirty="0"/>
              <a:t>What does this method tell us about the impact of road upgrading on households’ welfare? </a:t>
            </a:r>
          </a:p>
        </p:txBody>
      </p:sp>
    </p:spTree>
    <p:extLst>
      <p:ext uri="{BB962C8B-B14F-4D97-AF65-F5344CB8AC3E}">
        <p14:creationId xmlns:p14="http://schemas.microsoft.com/office/powerpoint/2010/main" val="1014234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48906"/>
          </a:xfrm>
        </p:spPr>
        <p:txBody>
          <a:bodyPr>
            <a:normAutofit fontScale="90000"/>
          </a:bodyPr>
          <a:lstStyle/>
          <a:p>
            <a:r>
              <a:rPr lang="en-US" dirty="0">
                <a:solidFill>
                  <a:srgbClr val="FF0000"/>
                </a:solidFill>
              </a:rPr>
              <a:t>Method 1: Single difference</a:t>
            </a:r>
          </a:p>
        </p:txBody>
      </p:sp>
      <p:sp>
        <p:nvSpPr>
          <p:cNvPr id="5" name="Content Placeholder 4"/>
          <p:cNvSpPr>
            <a:spLocks noGrp="1"/>
          </p:cNvSpPr>
          <p:nvPr>
            <p:ph idx="1"/>
          </p:nvPr>
        </p:nvSpPr>
        <p:spPr/>
        <p:txBody>
          <a:bodyPr/>
          <a:lstStyle/>
          <a:p>
            <a:r>
              <a:rPr lang="en-US" dirty="0"/>
              <a:t>Is it possible that the villages that are part of phase one are different from those that did not? If so, in which ways?</a:t>
            </a:r>
          </a:p>
          <a:p>
            <a:endParaRPr lang="en-US" dirty="0"/>
          </a:p>
        </p:txBody>
      </p:sp>
    </p:spTree>
    <p:extLst>
      <p:ext uri="{BB962C8B-B14F-4D97-AF65-F5344CB8AC3E}">
        <p14:creationId xmlns:p14="http://schemas.microsoft.com/office/powerpoint/2010/main" val="364725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1: Single difference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46768704"/>
              </p:ext>
            </p:extLst>
          </p:nvPr>
        </p:nvGraphicFramePr>
        <p:xfrm>
          <a:off x="628650" y="1057275"/>
          <a:ext cx="8445776" cy="4965837"/>
        </p:xfrm>
        <a:graphic>
          <a:graphicData uri="http://schemas.openxmlformats.org/drawingml/2006/table">
            <a:tbl>
              <a:tblPr firstRow="1" firstCol="1" bandRow="1">
                <a:tableStyleId>{5C22544A-7EE6-4342-B048-85BDC9FD1C3A}</a:tableStyleId>
              </a:tblPr>
              <a:tblGrid>
                <a:gridCol w="2926592">
                  <a:extLst>
                    <a:ext uri="{9D8B030D-6E8A-4147-A177-3AD203B41FA5}">
                      <a16:colId xmlns:a16="http://schemas.microsoft.com/office/drawing/2014/main" val="1718694540"/>
                    </a:ext>
                  </a:extLst>
                </a:gridCol>
                <a:gridCol w="1936051">
                  <a:extLst>
                    <a:ext uri="{9D8B030D-6E8A-4147-A177-3AD203B41FA5}">
                      <a16:colId xmlns:a16="http://schemas.microsoft.com/office/drawing/2014/main" val="2972599876"/>
                    </a:ext>
                  </a:extLst>
                </a:gridCol>
                <a:gridCol w="1932504">
                  <a:extLst>
                    <a:ext uri="{9D8B030D-6E8A-4147-A177-3AD203B41FA5}">
                      <a16:colId xmlns:a16="http://schemas.microsoft.com/office/drawing/2014/main" val="3449657428"/>
                    </a:ext>
                  </a:extLst>
                </a:gridCol>
                <a:gridCol w="1650629">
                  <a:extLst>
                    <a:ext uri="{9D8B030D-6E8A-4147-A177-3AD203B41FA5}">
                      <a16:colId xmlns:a16="http://schemas.microsoft.com/office/drawing/2014/main" val="2281799268"/>
                    </a:ext>
                  </a:extLst>
                </a:gridCol>
              </a:tblGrid>
              <a:tr h="684661">
                <a:tc rowSpan="2">
                  <a:txBody>
                    <a:bodyPr/>
                    <a:lstStyle/>
                    <a:p>
                      <a:pPr algn="just"/>
                      <a:r>
                        <a:rPr lang="en-US" sz="1600" dirty="0">
                          <a:effectLst/>
                        </a:rPr>
                        <a:t> </a:t>
                      </a:r>
                      <a:endParaRPr lang="en-US" sz="1600" dirty="0">
                        <a:effectLst/>
                        <a:latin typeface="Times New Roman" panose="02020603050405020304" pitchFamily="18" charset="0"/>
                        <a:ea typeface="SimSun" panose="02010600030101010101" pitchFamily="2" charset="-122"/>
                      </a:endParaRPr>
                    </a:p>
                  </a:txBody>
                  <a:tcPr marL="68580" marR="68580" marT="0" marB="0"/>
                </a:tc>
                <a:tc gridSpan="3">
                  <a:txBody>
                    <a:bodyPr/>
                    <a:lstStyle/>
                    <a:p>
                      <a:pPr algn="ctr"/>
                      <a:r>
                        <a:rPr lang="en-US" sz="1600" dirty="0">
                          <a:effectLst/>
                        </a:rPr>
                        <a:t>Method 1: Simple Difference</a:t>
                      </a:r>
                      <a:endParaRPr lang="en-US" sz="16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5872159"/>
                  </a:ext>
                </a:extLst>
              </a:tr>
              <a:tr h="912883">
                <a:tc vMerge="1">
                  <a:txBody>
                    <a:bodyPr/>
                    <a:lstStyle/>
                    <a:p>
                      <a:endParaRPr lang="en-US"/>
                    </a:p>
                  </a:txBody>
                  <a:tcPr/>
                </a:tc>
                <a:tc>
                  <a:txBody>
                    <a:bodyPr/>
                    <a:lstStyle/>
                    <a:p>
                      <a:pPr algn="ctr"/>
                      <a:r>
                        <a:rPr lang="en-US" sz="1600" dirty="0">
                          <a:effectLst/>
                        </a:rPr>
                        <a:t>Treatment</a:t>
                      </a:r>
                      <a:br>
                        <a:rPr lang="en-US" sz="1600" dirty="0">
                          <a:effectLst/>
                        </a:rPr>
                      </a:b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Comparison</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Difference</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280034235"/>
                  </a:ext>
                </a:extLst>
              </a:tr>
              <a:tr h="608587">
                <a:tc>
                  <a:txBody>
                    <a:bodyPr/>
                    <a:lstStyle/>
                    <a:p>
                      <a:pPr algn="just"/>
                      <a:r>
                        <a:rPr lang="en-US" sz="1600">
                          <a:effectLst/>
                        </a:rPr>
                        <a:t>Number of users  </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44.26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31.83</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12.43*</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367822085"/>
                  </a:ext>
                </a:extLst>
              </a:tr>
              <a:tr h="316972">
                <a:tc>
                  <a:txBody>
                    <a:bodyPr/>
                    <a:lstStyle/>
                    <a:p>
                      <a:pPr algn="just"/>
                      <a:r>
                        <a:rPr lang="en-US" sz="1600">
                          <a:effectLst/>
                        </a:rPr>
                        <a:t>Pop. density</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111.90</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109.46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2.44*</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407461130"/>
                  </a:ext>
                </a:extLst>
              </a:tr>
              <a:tr h="608587">
                <a:tc>
                  <a:txBody>
                    <a:bodyPr/>
                    <a:lstStyle/>
                    <a:p>
                      <a:r>
                        <a:rPr lang="en-US" sz="1600">
                          <a:effectLst/>
                        </a:rPr>
                        <a:t>Local market [1= Yes]</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0.86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0.85</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0.01</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07910336"/>
                  </a:ext>
                </a:extLst>
              </a:tr>
              <a:tr h="826174">
                <a:tc>
                  <a:txBody>
                    <a:bodyPr/>
                    <a:lstStyle/>
                    <a:p>
                      <a:r>
                        <a:rPr lang="en-US" sz="1600">
                          <a:effectLst/>
                        </a:rPr>
                        <a:t>Number of children per HH </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4.83</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5.27</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-0.44*</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45159086"/>
                  </a:ext>
                </a:extLst>
              </a:tr>
              <a:tr h="654548">
                <a:tc>
                  <a:txBody>
                    <a:bodyPr/>
                    <a:lstStyle/>
                    <a:p>
                      <a:r>
                        <a:rPr lang="en-US" sz="1600">
                          <a:effectLst/>
                        </a:rPr>
                        <a:t>Diversification (%)</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25.90</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25.33</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0.57</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11979042"/>
                  </a:ext>
                </a:extLst>
              </a:tr>
              <a:tr h="353425">
                <a:tc>
                  <a:txBody>
                    <a:bodyPr/>
                    <a:lstStyle/>
                    <a:p>
                      <a:r>
                        <a:rPr lang="en-US" sz="1600">
                          <a:effectLst/>
                        </a:rPr>
                        <a:t>Sample size</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1021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979</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 </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469523049"/>
                  </a:ext>
                </a:extLst>
              </a:tr>
            </a:tbl>
          </a:graphicData>
        </a:graphic>
      </p:graphicFrame>
    </p:spTree>
    <p:extLst>
      <p:ext uri="{BB962C8B-B14F-4D97-AF65-F5344CB8AC3E}">
        <p14:creationId xmlns:p14="http://schemas.microsoft.com/office/powerpoint/2010/main" val="426606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sp>
        <p:nvSpPr>
          <p:cNvPr id="3" name="Content Placeholder 2"/>
          <p:cNvSpPr>
            <a:spLocks noGrp="1"/>
          </p:cNvSpPr>
          <p:nvPr>
            <p:ph idx="1"/>
          </p:nvPr>
        </p:nvSpPr>
        <p:spPr/>
        <p:txBody>
          <a:bodyPr>
            <a:normAutofit/>
          </a:bodyPr>
          <a:lstStyle/>
          <a:p>
            <a:r>
              <a:rPr lang="en-US" dirty="0"/>
              <a:t>To address these issues, we can us an approach called “matching” (or propensity score matching)</a:t>
            </a:r>
          </a:p>
          <a:p>
            <a:r>
              <a:rPr lang="en-US" dirty="0"/>
              <a:t>Use what you know about the villages (observable characteristics) to create treatment and control groups that are similar on these characteristics. </a:t>
            </a:r>
          </a:p>
        </p:txBody>
      </p:sp>
    </p:spTree>
    <p:extLst>
      <p:ext uri="{BB962C8B-B14F-4D97-AF65-F5344CB8AC3E}">
        <p14:creationId xmlns:p14="http://schemas.microsoft.com/office/powerpoint/2010/main" val="118928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sp>
        <p:nvSpPr>
          <p:cNvPr id="3" name="Content Placeholder 2"/>
          <p:cNvSpPr>
            <a:spLocks noGrp="1"/>
          </p:cNvSpPr>
          <p:nvPr>
            <p:ph idx="1"/>
          </p:nvPr>
        </p:nvSpPr>
        <p:spPr/>
        <p:txBody>
          <a:bodyPr>
            <a:normAutofit/>
          </a:bodyPr>
          <a:lstStyle/>
          <a:p>
            <a:r>
              <a:rPr lang="en-US" dirty="0"/>
              <a:t>Based on what we know about the villages, (population, distance to market, </a:t>
            </a:r>
            <a:r>
              <a:rPr lang="en-US" dirty="0" err="1"/>
              <a:t>etc</a:t>
            </a:r>
            <a:r>
              <a:rPr lang="en-US" dirty="0"/>
              <a:t>), we estimate a probability that they participated in the program. </a:t>
            </a:r>
          </a:p>
          <a:p>
            <a:pPr lvl="1"/>
            <a:r>
              <a:rPr lang="en-US" dirty="0"/>
              <a:t>Example: for each village in treatment group with a (25%/50%/75%) probability of participation, you include one in the control group with (25%/50%/75%) probability of participation</a:t>
            </a:r>
          </a:p>
        </p:txBody>
      </p:sp>
    </p:spTree>
    <p:extLst>
      <p:ext uri="{BB962C8B-B14F-4D97-AF65-F5344CB8AC3E}">
        <p14:creationId xmlns:p14="http://schemas.microsoft.com/office/powerpoint/2010/main" val="57890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sp>
        <p:nvSpPr>
          <p:cNvPr id="3" name="Content Placeholder 2"/>
          <p:cNvSpPr>
            <a:spLocks noGrp="1"/>
          </p:cNvSpPr>
          <p:nvPr>
            <p:ph idx="1"/>
          </p:nvPr>
        </p:nvSpPr>
        <p:spPr/>
        <p:txBody>
          <a:bodyPr/>
          <a:lstStyle/>
          <a:p>
            <a:r>
              <a:rPr lang="en-US" dirty="0"/>
              <a:t>Result: </a:t>
            </a:r>
          </a:p>
          <a:p>
            <a:pPr lvl="1"/>
            <a:r>
              <a:rPr lang="en-US" dirty="0"/>
              <a:t>“matched” treatment and control groups which are similar across a broad range of characteristics</a:t>
            </a:r>
          </a:p>
          <a:p>
            <a:pPr lvl="1"/>
            <a:r>
              <a:rPr lang="en-US" dirty="0"/>
              <a:t> but which differ on whether or not they took part in the program</a:t>
            </a:r>
          </a:p>
        </p:txBody>
      </p:sp>
    </p:spTree>
    <p:extLst>
      <p:ext uri="{BB962C8B-B14F-4D97-AF65-F5344CB8AC3E}">
        <p14:creationId xmlns:p14="http://schemas.microsoft.com/office/powerpoint/2010/main" val="346338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Method 2: matching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4760350"/>
              </p:ext>
            </p:extLst>
          </p:nvPr>
        </p:nvGraphicFramePr>
        <p:xfrm>
          <a:off x="168966" y="1282148"/>
          <a:ext cx="8975033" cy="4724898"/>
        </p:xfrm>
        <a:graphic>
          <a:graphicData uri="http://schemas.openxmlformats.org/drawingml/2006/table">
            <a:tbl>
              <a:tblPr firstRow="1" firstCol="1" bandRow="1">
                <a:tableStyleId>{5C22544A-7EE6-4342-B048-85BDC9FD1C3A}</a:tableStyleId>
              </a:tblPr>
              <a:tblGrid>
                <a:gridCol w="1957642">
                  <a:extLst>
                    <a:ext uri="{9D8B030D-6E8A-4147-A177-3AD203B41FA5}">
                      <a16:colId xmlns:a16="http://schemas.microsoft.com/office/drawing/2014/main" val="3000847242"/>
                    </a:ext>
                  </a:extLst>
                </a:gridCol>
                <a:gridCol w="1295054">
                  <a:extLst>
                    <a:ext uri="{9D8B030D-6E8A-4147-A177-3AD203B41FA5}">
                      <a16:colId xmlns:a16="http://schemas.microsoft.com/office/drawing/2014/main" val="1730672307"/>
                    </a:ext>
                  </a:extLst>
                </a:gridCol>
                <a:gridCol w="1292681">
                  <a:extLst>
                    <a:ext uri="{9D8B030D-6E8A-4147-A177-3AD203B41FA5}">
                      <a16:colId xmlns:a16="http://schemas.microsoft.com/office/drawing/2014/main" val="1082740411"/>
                    </a:ext>
                  </a:extLst>
                </a:gridCol>
                <a:gridCol w="1104131">
                  <a:extLst>
                    <a:ext uri="{9D8B030D-6E8A-4147-A177-3AD203B41FA5}">
                      <a16:colId xmlns:a16="http://schemas.microsoft.com/office/drawing/2014/main" val="252005679"/>
                    </a:ext>
                  </a:extLst>
                </a:gridCol>
                <a:gridCol w="1104131">
                  <a:extLst>
                    <a:ext uri="{9D8B030D-6E8A-4147-A177-3AD203B41FA5}">
                      <a16:colId xmlns:a16="http://schemas.microsoft.com/office/drawing/2014/main" val="1326333109"/>
                    </a:ext>
                  </a:extLst>
                </a:gridCol>
                <a:gridCol w="1356691">
                  <a:extLst>
                    <a:ext uri="{9D8B030D-6E8A-4147-A177-3AD203B41FA5}">
                      <a16:colId xmlns:a16="http://schemas.microsoft.com/office/drawing/2014/main" val="2315753693"/>
                    </a:ext>
                  </a:extLst>
                </a:gridCol>
                <a:gridCol w="864703">
                  <a:extLst>
                    <a:ext uri="{9D8B030D-6E8A-4147-A177-3AD203B41FA5}">
                      <a16:colId xmlns:a16="http://schemas.microsoft.com/office/drawing/2014/main" val="3354816371"/>
                    </a:ext>
                  </a:extLst>
                </a:gridCol>
              </a:tblGrid>
              <a:tr h="651442">
                <a:tc rowSpan="2">
                  <a:txBody>
                    <a:bodyPr/>
                    <a:lstStyle/>
                    <a:p>
                      <a:pPr algn="just"/>
                      <a:r>
                        <a:rPr lang="en-US" sz="1600" dirty="0">
                          <a:effectLst/>
                        </a:rPr>
                        <a:t> </a:t>
                      </a:r>
                      <a:endParaRPr lang="en-US" sz="1600" dirty="0">
                        <a:effectLst/>
                        <a:latin typeface="Times New Roman" panose="02020603050405020304" pitchFamily="18" charset="0"/>
                        <a:ea typeface="SimSun" panose="02010600030101010101" pitchFamily="2" charset="-122"/>
                      </a:endParaRPr>
                    </a:p>
                  </a:txBody>
                  <a:tcPr marL="68580" marR="68580" marT="0" marB="0"/>
                </a:tc>
                <a:tc gridSpan="3">
                  <a:txBody>
                    <a:bodyPr/>
                    <a:lstStyle/>
                    <a:p>
                      <a:pPr algn="ctr"/>
                      <a:r>
                        <a:rPr lang="en-US" sz="1600" dirty="0">
                          <a:effectLst/>
                        </a:rPr>
                        <a:t>Method 1: Simple Difference</a:t>
                      </a:r>
                      <a:endParaRPr lang="en-US" sz="16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r>
                        <a:rPr lang="en-US" sz="1600" dirty="0">
                          <a:effectLst/>
                        </a:rPr>
                        <a:t>Method 2: Propensity Score Matching</a:t>
                      </a:r>
                      <a:endParaRPr lang="en-US" sz="16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7809424"/>
                  </a:ext>
                </a:extLst>
              </a:tr>
              <a:tr h="868590">
                <a:tc vMerge="1">
                  <a:txBody>
                    <a:bodyPr/>
                    <a:lstStyle/>
                    <a:p>
                      <a:endParaRPr lang="en-US"/>
                    </a:p>
                  </a:txBody>
                  <a:tcPr/>
                </a:tc>
                <a:tc>
                  <a:txBody>
                    <a:bodyPr/>
                    <a:lstStyle/>
                    <a:p>
                      <a:pPr algn="ctr"/>
                      <a:r>
                        <a:rPr lang="en-US" sz="1600" dirty="0">
                          <a:effectLst/>
                        </a:rPr>
                        <a:t>Treatment</a:t>
                      </a:r>
                      <a:br>
                        <a:rPr lang="en-US" sz="1600" dirty="0">
                          <a:effectLst/>
                        </a:rPr>
                      </a:b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Comparison</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Difference</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Treatment</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Comparison </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Difference</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749796010"/>
                  </a:ext>
                </a:extLst>
              </a:tr>
              <a:tr h="579059">
                <a:tc>
                  <a:txBody>
                    <a:bodyPr/>
                    <a:lstStyle/>
                    <a:p>
                      <a:pPr algn="just"/>
                      <a:r>
                        <a:rPr lang="en-US" sz="1600">
                          <a:effectLst/>
                        </a:rPr>
                        <a:t>Number of users  </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44.26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31.83</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12.43*</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43.31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34.18</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9.13*</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732200469"/>
                  </a:ext>
                </a:extLst>
              </a:tr>
              <a:tr h="301593">
                <a:tc>
                  <a:txBody>
                    <a:bodyPr/>
                    <a:lstStyle/>
                    <a:p>
                      <a:pPr algn="just"/>
                      <a:r>
                        <a:rPr lang="en-US" sz="1600">
                          <a:effectLst/>
                        </a:rPr>
                        <a:t>Pop. density</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111.90</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109.46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2.44*</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111.40</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110.14</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1.26</a:t>
                      </a:r>
                      <a:endParaRPr lang="en-US"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539908724"/>
                  </a:ext>
                </a:extLst>
              </a:tr>
              <a:tr h="579059">
                <a:tc>
                  <a:txBody>
                    <a:bodyPr/>
                    <a:lstStyle/>
                    <a:p>
                      <a:r>
                        <a:rPr lang="en-US" sz="1600">
                          <a:effectLst/>
                        </a:rPr>
                        <a:t>Local market [1= Yes]</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0.86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0.85</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0.01</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0.86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0.85</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0.02</a:t>
                      </a:r>
                      <a:endParaRPr lang="en-US"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294676768"/>
                  </a:ext>
                </a:extLst>
              </a:tr>
              <a:tr h="786088">
                <a:tc>
                  <a:txBody>
                    <a:bodyPr/>
                    <a:lstStyle/>
                    <a:p>
                      <a:r>
                        <a:rPr lang="en-US" sz="1600">
                          <a:effectLst/>
                        </a:rPr>
                        <a:t>Number of children per HH </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4.83</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5.27</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-0.44*</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4.95</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5.18</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-0.23*</a:t>
                      </a:r>
                      <a:endParaRPr lang="en-US"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577587872"/>
                  </a:ext>
                </a:extLst>
              </a:tr>
              <a:tr h="622790">
                <a:tc>
                  <a:txBody>
                    <a:bodyPr/>
                    <a:lstStyle/>
                    <a:p>
                      <a:r>
                        <a:rPr lang="en-US" sz="1600">
                          <a:effectLst/>
                        </a:rPr>
                        <a:t>Diversification (%)</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25.90</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25.33</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0.57</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26.01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25.41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0.60</a:t>
                      </a:r>
                      <a:endParaRPr lang="en-US" sz="16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119130088"/>
                  </a:ext>
                </a:extLst>
              </a:tr>
              <a:tr h="336277">
                <a:tc>
                  <a:txBody>
                    <a:bodyPr/>
                    <a:lstStyle/>
                    <a:p>
                      <a:r>
                        <a:rPr lang="en-US" sz="1600">
                          <a:effectLst/>
                        </a:rPr>
                        <a:t>Sample size</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1021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979</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dirty="0">
                          <a:effectLst/>
                        </a:rPr>
                        <a:t> </a:t>
                      </a:r>
                      <a:endParaRPr lang="en-US" sz="1600" dirty="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886</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s-ES_tradnl" sz="1600">
                          <a:effectLst/>
                        </a:rPr>
                        <a:t>751</a:t>
                      </a:r>
                      <a:endParaRPr lang="en-US" sz="160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dirty="0">
                          <a:effectLst/>
                        </a:rPr>
                        <a:t> </a:t>
                      </a:r>
                      <a:endParaRPr lang="en-US" sz="16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444291498"/>
                  </a:ext>
                </a:extLst>
              </a:tr>
            </a:tbl>
          </a:graphicData>
        </a:graphic>
      </p:graphicFrame>
      <p:sp>
        <p:nvSpPr>
          <p:cNvPr id="7" name="TextBox 6"/>
          <p:cNvSpPr txBox="1"/>
          <p:nvPr/>
        </p:nvSpPr>
        <p:spPr>
          <a:xfrm>
            <a:off x="2171188" y="6340205"/>
            <a:ext cx="2750270" cy="300082"/>
          </a:xfrm>
          <a:prstGeom prst="rect">
            <a:avLst/>
          </a:prstGeom>
          <a:noFill/>
          <a:ln>
            <a:solidFill>
              <a:schemeClr val="accent1"/>
            </a:solidFill>
          </a:ln>
        </p:spPr>
        <p:txBody>
          <a:bodyPr wrap="square" rtlCol="0">
            <a:spAutoFit/>
          </a:bodyPr>
          <a:lstStyle/>
          <a:p>
            <a:r>
              <a:rPr lang="en-US" sz="1350" dirty="0"/>
              <a:t>* = statistically significant at 5% level</a:t>
            </a:r>
          </a:p>
        </p:txBody>
      </p:sp>
    </p:spTree>
    <p:extLst>
      <p:ext uri="{BB962C8B-B14F-4D97-AF65-F5344CB8AC3E}">
        <p14:creationId xmlns:p14="http://schemas.microsoft.com/office/powerpoint/2010/main" val="1246236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sp>
        <p:nvSpPr>
          <p:cNvPr id="3" name="Content Placeholder 2"/>
          <p:cNvSpPr>
            <a:spLocks noGrp="1"/>
          </p:cNvSpPr>
          <p:nvPr>
            <p:ph idx="1"/>
          </p:nvPr>
        </p:nvSpPr>
        <p:spPr/>
        <p:txBody>
          <a:bodyPr/>
          <a:lstStyle/>
          <a:p>
            <a:r>
              <a:rPr lang="en-US" dirty="0"/>
              <a:t>From Table 2, what do you notice about the difference in observable characteristics between the treatment and comparison groups when you switch from using Method 1, Simple Difference, to Method 2, Propensity Score Matching? </a:t>
            </a:r>
          </a:p>
          <a:p>
            <a:r>
              <a:rPr lang="en-US" dirty="0"/>
              <a:t>Why do you think that is?</a:t>
            </a:r>
          </a:p>
          <a:p>
            <a:endParaRPr lang="en-US" dirty="0"/>
          </a:p>
        </p:txBody>
      </p:sp>
    </p:spTree>
    <p:extLst>
      <p:ext uri="{BB962C8B-B14F-4D97-AF65-F5344CB8AC3E}">
        <p14:creationId xmlns:p14="http://schemas.microsoft.com/office/powerpoint/2010/main" val="8900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995117"/>
              </p:ext>
            </p:extLst>
          </p:nvPr>
        </p:nvGraphicFramePr>
        <p:xfrm>
          <a:off x="1431235" y="1739348"/>
          <a:ext cx="7007087" cy="4035287"/>
        </p:xfrm>
        <a:graphic>
          <a:graphicData uri="http://schemas.openxmlformats.org/drawingml/2006/table">
            <a:tbl>
              <a:tblPr>
                <a:tableStyleId>{5C22544A-7EE6-4342-B048-85BDC9FD1C3A}</a:tableStyleId>
              </a:tblPr>
              <a:tblGrid>
                <a:gridCol w="2017646">
                  <a:extLst>
                    <a:ext uri="{9D8B030D-6E8A-4147-A177-3AD203B41FA5}">
                      <a16:colId xmlns:a16="http://schemas.microsoft.com/office/drawing/2014/main" val="3107685636"/>
                    </a:ext>
                  </a:extLst>
                </a:gridCol>
                <a:gridCol w="1564536">
                  <a:extLst>
                    <a:ext uri="{9D8B030D-6E8A-4147-A177-3AD203B41FA5}">
                      <a16:colId xmlns:a16="http://schemas.microsoft.com/office/drawing/2014/main" val="91177449"/>
                    </a:ext>
                  </a:extLst>
                </a:gridCol>
                <a:gridCol w="1804198">
                  <a:extLst>
                    <a:ext uri="{9D8B030D-6E8A-4147-A177-3AD203B41FA5}">
                      <a16:colId xmlns:a16="http://schemas.microsoft.com/office/drawing/2014/main" val="4061854699"/>
                    </a:ext>
                  </a:extLst>
                </a:gridCol>
                <a:gridCol w="1620707">
                  <a:extLst>
                    <a:ext uri="{9D8B030D-6E8A-4147-A177-3AD203B41FA5}">
                      <a16:colId xmlns:a16="http://schemas.microsoft.com/office/drawing/2014/main" val="2417917288"/>
                    </a:ext>
                  </a:extLst>
                </a:gridCol>
              </a:tblGrid>
              <a:tr h="1768346">
                <a:tc>
                  <a:txBody>
                    <a:bodyPr/>
                    <a:lstStyle/>
                    <a:p>
                      <a:pPr marL="120650" algn="ctr">
                        <a:lnSpc>
                          <a:spcPct val="107000"/>
                        </a:lnSpc>
                      </a:pPr>
                      <a:r>
                        <a:rPr lang="en-US" sz="1600" b="1" baseline="0" dirty="0">
                          <a:effectLst/>
                        </a:rPr>
                        <a:t> </a:t>
                      </a:r>
                      <a:endParaRPr lang="en-US" sz="1600" b="1" baseline="0"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n-US" sz="1600" b="1" baseline="0" dirty="0">
                          <a:effectLst/>
                        </a:rPr>
                        <a:t>Treated villages</a:t>
                      </a:r>
                      <a:endParaRPr lang="en-US" sz="1600" b="1" baseline="0"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n-US" sz="1600" b="1" baseline="0" dirty="0">
                          <a:effectLst/>
                        </a:rPr>
                        <a:t>Comparison group</a:t>
                      </a:r>
                      <a:endParaRPr lang="en-US" sz="1600" b="1" baseline="0"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n-US" sz="1600" b="1" baseline="0" dirty="0">
                          <a:effectLst/>
                        </a:rPr>
                        <a:t>Estimated</a:t>
                      </a:r>
                    </a:p>
                    <a:p>
                      <a:pPr algn="ctr">
                        <a:lnSpc>
                          <a:spcPct val="107000"/>
                        </a:lnSpc>
                      </a:pPr>
                      <a:r>
                        <a:rPr lang="en-US" sz="1600" b="1" baseline="0" dirty="0">
                          <a:effectLst/>
                        </a:rPr>
                        <a:t>Impact</a:t>
                      </a:r>
                      <a:endParaRPr lang="en-US" sz="1600" b="1" baseline="0" dirty="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90926391"/>
                  </a:ext>
                </a:extLst>
              </a:tr>
              <a:tr h="2266941">
                <a:tc>
                  <a:txBody>
                    <a:bodyPr/>
                    <a:lstStyle/>
                    <a:p>
                      <a:pPr marL="0" marR="0" algn="ctr">
                        <a:lnSpc>
                          <a:spcPct val="107000"/>
                        </a:lnSpc>
                        <a:spcBef>
                          <a:spcPts val="0"/>
                        </a:spcBef>
                        <a:spcAft>
                          <a:spcPts val="0"/>
                        </a:spcAft>
                      </a:pPr>
                      <a:r>
                        <a:rPr lang="en-US" sz="1600" baseline="0">
                          <a:effectLst/>
                        </a:rPr>
                        <a:t>Average per capita consumption (Atlantis dollars)</a:t>
                      </a:r>
                      <a:endParaRPr lang="en-US" sz="1600" baseline="0">
                        <a:effectLst/>
                        <a:latin typeface="Times New Roman" panose="0202060305040502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ct val="107000"/>
                        </a:lnSpc>
                      </a:pPr>
                      <a:r>
                        <a:rPr lang="es-ES_tradnl" sz="1600" baseline="0" dirty="0">
                          <a:effectLst/>
                        </a:rPr>
                        <a:t>290.23</a:t>
                      </a:r>
                      <a:endParaRPr lang="en-US" sz="1600" baseline="0"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s-ES_tradnl" sz="1600" baseline="0" dirty="0">
                          <a:effectLst/>
                        </a:rPr>
                        <a:t>234.41</a:t>
                      </a:r>
                      <a:endParaRPr lang="en-US" sz="1600" baseline="0" dirty="0">
                        <a:effectLst/>
                        <a:latin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pPr>
                      <a:r>
                        <a:rPr lang="en-US" sz="1600" baseline="0" dirty="0">
                          <a:effectLst/>
                        </a:rPr>
                        <a:t>55.8*</a:t>
                      </a:r>
                      <a:endParaRPr lang="en-US" sz="1600" baseline="0" dirty="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65512550"/>
                  </a:ext>
                </a:extLst>
              </a:tr>
            </a:tbl>
          </a:graphicData>
        </a:graphic>
      </p:graphicFrame>
    </p:spTree>
    <p:extLst>
      <p:ext uri="{BB962C8B-B14F-4D97-AF65-F5344CB8AC3E}">
        <p14:creationId xmlns:p14="http://schemas.microsoft.com/office/powerpoint/2010/main" val="104672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sp>
        <p:nvSpPr>
          <p:cNvPr id="3" name="Content Placeholder 2"/>
          <p:cNvSpPr>
            <a:spLocks noGrp="1"/>
          </p:cNvSpPr>
          <p:nvPr>
            <p:ph idx="1"/>
          </p:nvPr>
        </p:nvSpPr>
        <p:spPr/>
        <p:txBody>
          <a:bodyPr>
            <a:normAutofit/>
          </a:bodyPr>
          <a:lstStyle/>
          <a:p>
            <a:r>
              <a:rPr lang="en-US" dirty="0"/>
              <a:t>Why do you think that the estimated impact of the upgrading using Method 2 is smaller than the impact estimated using Method 1?</a:t>
            </a:r>
          </a:p>
        </p:txBody>
      </p:sp>
    </p:spTree>
    <p:extLst>
      <p:ext uri="{BB962C8B-B14F-4D97-AF65-F5344CB8AC3E}">
        <p14:creationId xmlns:p14="http://schemas.microsoft.com/office/powerpoint/2010/main" val="305532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overview</a:t>
            </a:r>
            <a:endParaRPr lang="en-US" dirty="0"/>
          </a:p>
        </p:txBody>
      </p:sp>
      <p:sp>
        <p:nvSpPr>
          <p:cNvPr id="3" name="Content Placeholder 2"/>
          <p:cNvSpPr>
            <a:spLocks noGrp="1"/>
          </p:cNvSpPr>
          <p:nvPr>
            <p:ph idx="1"/>
          </p:nvPr>
        </p:nvSpPr>
        <p:spPr/>
        <p:txBody>
          <a:bodyPr/>
          <a:lstStyle/>
          <a:p>
            <a:r>
              <a:rPr lang="en-US" dirty="0"/>
              <a:t>Today: non-experimental methods for impact evaluation</a:t>
            </a:r>
          </a:p>
          <a:p>
            <a:r>
              <a:rPr lang="en-US" dirty="0"/>
              <a:t>Tomorrow: randomized controlled trials (RCTs)</a:t>
            </a:r>
          </a:p>
          <a:p>
            <a:r>
              <a:rPr lang="en-US" dirty="0"/>
              <a:t>Wednesday: sampling and power calculations for impact evaluation</a:t>
            </a:r>
          </a:p>
        </p:txBody>
      </p:sp>
    </p:spTree>
    <p:extLst>
      <p:ext uri="{BB962C8B-B14F-4D97-AF65-F5344CB8AC3E}">
        <p14:creationId xmlns:p14="http://schemas.microsoft.com/office/powerpoint/2010/main" val="127318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2: matching</a:t>
            </a:r>
            <a:endParaRPr lang="en-US" dirty="0"/>
          </a:p>
        </p:txBody>
      </p:sp>
      <p:sp>
        <p:nvSpPr>
          <p:cNvPr id="3" name="Content Placeholder 2"/>
          <p:cNvSpPr>
            <a:spLocks noGrp="1"/>
          </p:cNvSpPr>
          <p:nvPr>
            <p:ph idx="1"/>
          </p:nvPr>
        </p:nvSpPr>
        <p:spPr/>
        <p:txBody>
          <a:bodyPr>
            <a:normAutofit/>
          </a:bodyPr>
          <a:lstStyle/>
          <a:p>
            <a:r>
              <a:rPr lang="en-US" dirty="0"/>
              <a:t>Notes: </a:t>
            </a:r>
          </a:p>
          <a:p>
            <a:pPr lvl="1"/>
            <a:r>
              <a:rPr lang="en-US" dirty="0"/>
              <a:t>This only accounts for observable traits</a:t>
            </a:r>
          </a:p>
          <a:p>
            <a:pPr lvl="1"/>
            <a:r>
              <a:rPr lang="en-US" dirty="0"/>
              <a:t>May lose sample size </a:t>
            </a:r>
          </a:p>
          <a:p>
            <a:pPr lvl="2"/>
            <a:r>
              <a:rPr lang="en-US" dirty="0"/>
              <a:t>(</a:t>
            </a:r>
            <a:r>
              <a:rPr lang="en-US" dirty="0" err="1"/>
              <a:t>e.g</a:t>
            </a:r>
            <a:r>
              <a:rPr lang="en-US" dirty="0"/>
              <a:t> if you have villages with 99% probability in treatment group but none in control, these will be dropped, and vice versa)</a:t>
            </a:r>
          </a:p>
          <a:p>
            <a:pPr lvl="1"/>
            <a:endParaRPr lang="en-US" dirty="0"/>
          </a:p>
        </p:txBody>
      </p:sp>
    </p:spTree>
    <p:extLst>
      <p:ext uri="{BB962C8B-B14F-4D97-AF65-F5344CB8AC3E}">
        <p14:creationId xmlns:p14="http://schemas.microsoft.com/office/powerpoint/2010/main" val="1068378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idx="4294967295"/>
          </p:nvPr>
        </p:nvSpPr>
        <p:spPr>
          <a:xfrm>
            <a:off x="54504" y="790046"/>
            <a:ext cx="8856662" cy="708025"/>
          </a:xfrm>
        </p:spPr>
        <p:txBody>
          <a:bodyPr>
            <a:normAutofit/>
          </a:bodyPr>
          <a:lstStyle/>
          <a:p>
            <a:pPr algn="l"/>
            <a:r>
              <a:rPr lang="fr-FR" sz="2400" dirty="0" err="1">
                <a:solidFill>
                  <a:srgbClr val="3366FF"/>
                </a:solidFill>
              </a:rPr>
              <a:t>Propensity</a:t>
            </a:r>
            <a:r>
              <a:rPr lang="fr-FR" sz="2400" dirty="0">
                <a:solidFill>
                  <a:srgbClr val="3366FF"/>
                </a:solidFill>
              </a:rPr>
              <a:t> score for participants and non-participants	</a:t>
            </a:r>
          </a:p>
        </p:txBody>
      </p:sp>
      <p:sp>
        <p:nvSpPr>
          <p:cNvPr id="7" name="TextBox 16"/>
          <p:cNvSpPr txBox="1">
            <a:spLocks noChangeArrowheads="1"/>
          </p:cNvSpPr>
          <p:nvPr/>
        </p:nvSpPr>
        <p:spPr bwMode="auto">
          <a:xfrm>
            <a:off x="-11113" y="1498071"/>
            <a:ext cx="1071563" cy="400050"/>
          </a:xfrm>
          <a:prstGeom prst="rect">
            <a:avLst/>
          </a:prstGeom>
          <a:solidFill>
            <a:schemeClr val="bg1"/>
          </a:solidFill>
          <a:ln w="9525">
            <a:noFill/>
            <a:miter lim="800000"/>
            <a:headEnd/>
            <a:tailEnd/>
          </a:ln>
        </p:spPr>
        <p:txBody>
          <a:bodyPr>
            <a:spAutoFit/>
          </a:bodyPr>
          <a:lstStyle/>
          <a:p>
            <a:pPr algn="ctr"/>
            <a:r>
              <a:rPr lang="fr-FR" sz="2000" dirty="0" err="1">
                <a:solidFill>
                  <a:prstClr val="black"/>
                </a:solidFill>
                <a:latin typeface="Segoe UI" pitchFamily="34" charset="0"/>
              </a:rPr>
              <a:t>Density</a:t>
            </a:r>
            <a:endParaRPr lang="fr-FR" sz="2000" dirty="0">
              <a:solidFill>
                <a:prstClr val="black"/>
              </a:solidFill>
              <a:latin typeface="Segoe UI" pitchFamily="34" charset="0"/>
            </a:endParaRPr>
          </a:p>
        </p:txBody>
      </p:sp>
      <p:sp>
        <p:nvSpPr>
          <p:cNvPr id="8" name="TextBox 17"/>
          <p:cNvSpPr txBox="1">
            <a:spLocks noChangeArrowheads="1"/>
          </p:cNvSpPr>
          <p:nvPr/>
        </p:nvSpPr>
        <p:spPr bwMode="auto">
          <a:xfrm>
            <a:off x="3643313" y="6172200"/>
            <a:ext cx="3143250" cy="400050"/>
          </a:xfrm>
          <a:prstGeom prst="rect">
            <a:avLst/>
          </a:prstGeom>
          <a:solidFill>
            <a:schemeClr val="bg1"/>
          </a:solidFill>
          <a:ln w="9525">
            <a:noFill/>
            <a:miter lim="800000"/>
            <a:headEnd/>
            <a:tailEnd/>
          </a:ln>
        </p:spPr>
        <p:txBody>
          <a:bodyPr>
            <a:spAutoFit/>
          </a:bodyPr>
          <a:lstStyle/>
          <a:p>
            <a:pPr algn="ctr"/>
            <a:r>
              <a:rPr lang="fr-FR" sz="2000" dirty="0" err="1">
                <a:solidFill>
                  <a:prstClr val="black"/>
                </a:solidFill>
                <a:latin typeface="Segoe UI" pitchFamily="34" charset="0"/>
              </a:rPr>
              <a:t>Propensity</a:t>
            </a:r>
            <a:r>
              <a:rPr lang="fr-FR" sz="2000" dirty="0">
                <a:solidFill>
                  <a:prstClr val="black"/>
                </a:solidFill>
                <a:latin typeface="Segoe UI" pitchFamily="34" charset="0"/>
              </a:rPr>
              <a:t> score</a:t>
            </a:r>
          </a:p>
        </p:txBody>
      </p:sp>
      <p:sp>
        <p:nvSpPr>
          <p:cNvPr id="9" name="Text Box 10"/>
          <p:cNvSpPr txBox="1">
            <a:spLocks noChangeArrowheads="1"/>
          </p:cNvSpPr>
          <p:nvPr/>
        </p:nvSpPr>
        <p:spPr bwMode="auto">
          <a:xfrm>
            <a:off x="857250" y="6100763"/>
            <a:ext cx="457200" cy="400050"/>
          </a:xfrm>
          <a:prstGeom prst="rect">
            <a:avLst/>
          </a:prstGeom>
          <a:noFill/>
          <a:ln w="9525">
            <a:noFill/>
            <a:miter lim="800000"/>
            <a:headEnd/>
            <a:tailEnd/>
          </a:ln>
        </p:spPr>
        <p:txBody>
          <a:bodyPr>
            <a:spAutoFit/>
          </a:bodyPr>
          <a:lstStyle/>
          <a:p>
            <a:pPr algn="ctr">
              <a:spcBef>
                <a:spcPct val="50000"/>
              </a:spcBef>
            </a:pPr>
            <a:r>
              <a:rPr lang="en-US" sz="2000">
                <a:solidFill>
                  <a:prstClr val="black"/>
                </a:solidFill>
                <a:latin typeface="Segoe UI" pitchFamily="34" charset="0"/>
              </a:rPr>
              <a:t>0</a:t>
            </a:r>
            <a:endParaRPr lang="en-US">
              <a:solidFill>
                <a:prstClr val="black"/>
              </a:solidFill>
              <a:latin typeface="Segoe UI" pitchFamily="34" charset="0"/>
            </a:endParaRPr>
          </a:p>
        </p:txBody>
      </p:sp>
      <p:sp>
        <p:nvSpPr>
          <p:cNvPr id="10" name="Text Box 10"/>
          <p:cNvSpPr txBox="1">
            <a:spLocks noChangeArrowheads="1"/>
          </p:cNvSpPr>
          <p:nvPr/>
        </p:nvSpPr>
        <p:spPr bwMode="auto">
          <a:xfrm>
            <a:off x="8615363" y="6100763"/>
            <a:ext cx="457200" cy="366712"/>
          </a:xfrm>
          <a:prstGeom prst="rect">
            <a:avLst/>
          </a:prstGeom>
          <a:noFill/>
          <a:ln w="9525">
            <a:noFill/>
            <a:miter lim="800000"/>
            <a:headEnd/>
            <a:tailEnd/>
          </a:ln>
        </p:spPr>
        <p:txBody>
          <a:bodyPr>
            <a:spAutoFit/>
          </a:bodyPr>
          <a:lstStyle/>
          <a:p>
            <a:pPr algn="ctr">
              <a:spcBef>
                <a:spcPct val="50000"/>
              </a:spcBef>
            </a:pPr>
            <a:r>
              <a:rPr lang="en-US">
                <a:solidFill>
                  <a:prstClr val="black"/>
                </a:solidFill>
                <a:latin typeface="Segoe UI" pitchFamily="34" charset="0"/>
              </a:rPr>
              <a:t>1</a:t>
            </a:r>
            <a:endParaRPr lang="en-US" sz="2000">
              <a:solidFill>
                <a:prstClr val="black"/>
              </a:solidFill>
              <a:latin typeface="Segoe UI" pitchFamily="34" charset="0"/>
            </a:endParaRPr>
          </a:p>
        </p:txBody>
      </p:sp>
      <p:sp>
        <p:nvSpPr>
          <p:cNvPr id="13" name="TextBox 20"/>
          <p:cNvSpPr txBox="1"/>
          <p:nvPr/>
        </p:nvSpPr>
        <p:spPr>
          <a:xfrm>
            <a:off x="5143500" y="1541463"/>
            <a:ext cx="1538288" cy="400050"/>
          </a:xfrm>
          <a:prstGeom prst="rect">
            <a:avLst/>
          </a:prstGeom>
          <a:solidFill>
            <a:schemeClr val="bg1"/>
          </a:solidFill>
        </p:spPr>
        <p:txBody>
          <a:bodyPr>
            <a:spAutoFit/>
          </a:bodyPr>
          <a:lstStyle/>
          <a:p>
            <a:pPr algn="ctr">
              <a:defRPr/>
            </a:pPr>
            <a:r>
              <a:rPr lang="en-US" sz="2000" dirty="0">
                <a:solidFill>
                  <a:srgbClr val="9BBB59"/>
                </a:solidFill>
              </a:rPr>
              <a:t>Participants</a:t>
            </a:r>
          </a:p>
        </p:txBody>
      </p:sp>
      <p:sp>
        <p:nvSpPr>
          <p:cNvPr id="14" name="TextBox 21"/>
          <p:cNvSpPr txBox="1">
            <a:spLocks noChangeArrowheads="1"/>
          </p:cNvSpPr>
          <p:nvPr/>
        </p:nvSpPr>
        <p:spPr bwMode="auto">
          <a:xfrm>
            <a:off x="2130425" y="1457325"/>
            <a:ext cx="2171700" cy="400050"/>
          </a:xfrm>
          <a:prstGeom prst="rect">
            <a:avLst/>
          </a:prstGeom>
          <a:solidFill>
            <a:schemeClr val="bg1"/>
          </a:solidFill>
          <a:ln w="9525">
            <a:noFill/>
            <a:miter lim="800000"/>
            <a:headEnd/>
            <a:tailEnd/>
          </a:ln>
        </p:spPr>
        <p:txBody>
          <a:bodyPr>
            <a:spAutoFit/>
          </a:bodyPr>
          <a:lstStyle/>
          <a:p>
            <a:pPr algn="ctr"/>
            <a:r>
              <a:rPr lang="en-US" sz="2000" dirty="0">
                <a:solidFill>
                  <a:srgbClr val="4F81BD"/>
                </a:solidFill>
                <a:latin typeface="Segoe UI" pitchFamily="34" charset="0"/>
              </a:rPr>
              <a:t>Non-Participants</a:t>
            </a:r>
          </a:p>
        </p:txBody>
      </p:sp>
      <p:sp>
        <p:nvSpPr>
          <p:cNvPr id="6" name="Line 15"/>
          <p:cNvSpPr>
            <a:spLocks noChangeShapeType="1"/>
          </p:cNvSpPr>
          <p:nvPr/>
        </p:nvSpPr>
        <p:spPr bwMode="auto">
          <a:xfrm flipH="1" flipV="1">
            <a:off x="2130425" y="1785938"/>
            <a:ext cx="12700" cy="4324350"/>
          </a:xfrm>
          <a:prstGeom prst="line">
            <a:avLst/>
          </a:prstGeom>
          <a:noFill/>
          <a:ln w="28575">
            <a:solidFill>
              <a:schemeClr val="accent5">
                <a:lumMod val="75000"/>
              </a:schemeClr>
            </a:solidFill>
            <a:prstDash val="dash"/>
            <a:round/>
            <a:headEnd/>
            <a:tailEnd/>
          </a:ln>
        </p:spPr>
        <p:txBody>
          <a:bodyPr/>
          <a:lstStyle/>
          <a:p>
            <a:pPr>
              <a:defRPr/>
            </a:pPr>
            <a:endParaRPr lang="en-US">
              <a:solidFill>
                <a:prstClr val="black"/>
              </a:solidFill>
            </a:endParaRPr>
          </a:p>
        </p:txBody>
      </p:sp>
      <p:sp>
        <p:nvSpPr>
          <p:cNvPr id="12" name="Line 15"/>
          <p:cNvSpPr>
            <a:spLocks noChangeShapeType="1"/>
          </p:cNvSpPr>
          <p:nvPr/>
        </p:nvSpPr>
        <p:spPr bwMode="auto">
          <a:xfrm flipV="1">
            <a:off x="7286624" y="1457325"/>
            <a:ext cx="3176" cy="4808538"/>
          </a:xfrm>
          <a:prstGeom prst="line">
            <a:avLst/>
          </a:prstGeom>
          <a:noFill/>
          <a:ln w="28575">
            <a:solidFill>
              <a:schemeClr val="accent5">
                <a:lumMod val="75000"/>
              </a:schemeClr>
            </a:solidFill>
            <a:prstDash val="dash"/>
            <a:round/>
            <a:headEnd/>
            <a:tailEnd/>
          </a:ln>
        </p:spPr>
        <p:txBody>
          <a:bodyPr/>
          <a:lstStyle/>
          <a:p>
            <a:pPr>
              <a:defRPr/>
            </a:pPr>
            <a:endParaRPr lang="en-US">
              <a:solidFill>
                <a:prstClr val="black"/>
              </a:solidFill>
            </a:endParaRPr>
          </a:p>
        </p:txBody>
      </p:sp>
      <p:cxnSp>
        <p:nvCxnSpPr>
          <p:cNvPr id="25" name="24 Conector recto"/>
          <p:cNvCxnSpPr/>
          <p:nvPr/>
        </p:nvCxnSpPr>
        <p:spPr>
          <a:xfrm>
            <a:off x="1060450" y="6105525"/>
            <a:ext cx="785812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H="1" flipV="1">
            <a:off x="1060452" y="1785938"/>
            <a:ext cx="11111" cy="432593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10"/>
          <p:cNvSpPr>
            <a:spLocks noChangeArrowheads="1"/>
          </p:cNvSpPr>
          <p:nvPr/>
        </p:nvSpPr>
        <p:spPr bwMode="auto">
          <a:xfrm>
            <a:off x="1143000" y="1746250"/>
            <a:ext cx="6146800" cy="4432300"/>
          </a:xfrm>
          <a:custGeom>
            <a:avLst/>
            <a:gdLst>
              <a:gd name="T0" fmla="*/ 0 w 4037428"/>
              <a:gd name="T1" fmla="*/ 4343715 h 2912012"/>
              <a:gd name="T2" fmla="*/ 1905954 w 4037428"/>
              <a:gd name="T3" fmla="*/ 103507 h 2912012"/>
              <a:gd name="T4" fmla="*/ 4689928 w 4037428"/>
              <a:gd name="T5" fmla="*/ 3722676 h 2912012"/>
              <a:gd name="T6" fmla="*/ 6146163 w 4037428"/>
              <a:gd name="T7" fmla="*/ 4365131 h 2912012"/>
              <a:gd name="T8" fmla="*/ 6146163 w 4037428"/>
              <a:gd name="T9" fmla="*/ 4365131 h 2912012"/>
              <a:gd name="T10" fmla="*/ 0 60000 65536"/>
              <a:gd name="T11" fmla="*/ 0 60000 65536"/>
              <a:gd name="T12" fmla="*/ 0 60000 65536"/>
              <a:gd name="T13" fmla="*/ 0 60000 65536"/>
              <a:gd name="T14" fmla="*/ 0 60000 65536"/>
              <a:gd name="T15" fmla="*/ 0 w 4037428"/>
              <a:gd name="T16" fmla="*/ 0 h 2912012"/>
              <a:gd name="T17" fmla="*/ 4037428 w 4037428"/>
              <a:gd name="T18" fmla="*/ 2912012 h 2912012"/>
            </a:gdLst>
            <a:ahLst/>
            <a:cxnLst>
              <a:cxn ang="T10">
                <a:pos x="T0" y="T1"/>
              </a:cxn>
              <a:cxn ang="T11">
                <a:pos x="T2" y="T3"/>
              </a:cxn>
              <a:cxn ang="T12">
                <a:pos x="T4" y="T5"/>
              </a:cxn>
              <a:cxn ang="T13">
                <a:pos x="T6" y="T7"/>
              </a:cxn>
              <a:cxn ang="T14">
                <a:pos x="T8" y="T9"/>
              </a:cxn>
            </a:cxnLst>
            <a:rect l="T15" t="T16" r="T17" b="T18"/>
            <a:pathLst>
              <a:path w="4037428" h="2912012">
                <a:moveTo>
                  <a:pt x="0" y="2853397"/>
                </a:moveTo>
                <a:cubicBezTo>
                  <a:pt x="369277" y="1494692"/>
                  <a:pt x="738554" y="135988"/>
                  <a:pt x="1252025" y="67994"/>
                </a:cubicBezTo>
                <a:cubicBezTo>
                  <a:pt x="1765496" y="0"/>
                  <a:pt x="2616591" y="1978856"/>
                  <a:pt x="3080825" y="2445434"/>
                </a:cubicBezTo>
                <a:cubicBezTo>
                  <a:pt x="3545059" y="2912012"/>
                  <a:pt x="4037428" y="2867465"/>
                  <a:pt x="4037428" y="2867465"/>
                </a:cubicBezTo>
              </a:path>
            </a:pathLst>
          </a:custGeom>
          <a:solidFill>
            <a:schemeClr val="tx2">
              <a:alpha val="14902"/>
            </a:schemeClr>
          </a:solidFill>
          <a:ln w="6350" algn="ctr">
            <a:solidFill>
              <a:schemeClr val="tx2"/>
            </a:solidFill>
            <a:round/>
            <a:headEnd/>
            <a:tailEnd/>
          </a:ln>
        </p:spPr>
        <p:txBody>
          <a:bodyPr/>
          <a:lstStyle/>
          <a:p>
            <a:endParaRPr lang="en-US" b="1">
              <a:solidFill>
                <a:prstClr val="black"/>
              </a:solidFill>
              <a:latin typeface="Verdana" pitchFamily="34" charset="0"/>
              <a:cs typeface="Arial" charset="0"/>
            </a:endParaRPr>
          </a:p>
        </p:txBody>
      </p:sp>
      <p:sp>
        <p:nvSpPr>
          <p:cNvPr id="11" name="Freeform 11"/>
          <p:cNvSpPr/>
          <p:nvPr/>
        </p:nvSpPr>
        <p:spPr bwMode="auto">
          <a:xfrm>
            <a:off x="2130425" y="1922463"/>
            <a:ext cx="6659563" cy="4176712"/>
          </a:xfrm>
          <a:custGeom>
            <a:avLst/>
            <a:gdLst>
              <a:gd name="connsiteX0" fmla="*/ 0 w 3756074"/>
              <a:gd name="connsiteY0" fmla="*/ 2815883 h 2829951"/>
              <a:gd name="connsiteX1" fmla="*/ 2053883 w 3756074"/>
              <a:gd name="connsiteY1" fmla="*/ 2345 h 2829951"/>
              <a:gd name="connsiteX2" fmla="*/ 3756074 w 3756074"/>
              <a:gd name="connsiteY2" fmla="*/ 2829951 h 2829951"/>
            </a:gdLst>
            <a:ahLst/>
            <a:cxnLst>
              <a:cxn ang="0">
                <a:pos x="connsiteX0" y="connsiteY0"/>
              </a:cxn>
              <a:cxn ang="0">
                <a:pos x="connsiteX1" y="connsiteY1"/>
              </a:cxn>
              <a:cxn ang="0">
                <a:pos x="connsiteX2" y="connsiteY2"/>
              </a:cxn>
            </a:cxnLst>
            <a:rect l="l" t="t" r="r" b="b"/>
            <a:pathLst>
              <a:path w="3756074" h="2829951">
                <a:moveTo>
                  <a:pt x="0" y="2815883"/>
                </a:moveTo>
                <a:cubicBezTo>
                  <a:pt x="713935" y="1407941"/>
                  <a:pt x="1427871" y="0"/>
                  <a:pt x="2053883" y="2345"/>
                </a:cubicBezTo>
                <a:cubicBezTo>
                  <a:pt x="2679895" y="4690"/>
                  <a:pt x="3217984" y="1417320"/>
                  <a:pt x="3756074" y="2829951"/>
                </a:cubicBezTo>
              </a:path>
            </a:pathLst>
          </a:custGeom>
          <a:solidFill>
            <a:schemeClr val="bg1">
              <a:lumMod val="50000"/>
              <a:alpha val="15000"/>
            </a:schemeClr>
          </a:solidFill>
          <a:ln w="3175" cap="flat" cmpd="sng" algn="ctr">
            <a:solidFill>
              <a:schemeClr val="tx2"/>
            </a:solidFill>
            <a:prstDash val="solid"/>
            <a:round/>
            <a:headEnd type="none" w="med" len="med"/>
            <a:tailEnd type="none" w="med" len="med"/>
          </a:ln>
          <a:effectLst>
            <a:outerShdw blurRad="50800" dir="5400000" algn="ctr" rotWithShape="0">
              <a:srgbClr val="000000">
                <a:alpha val="0"/>
              </a:srgbClr>
            </a:outerShdw>
          </a:effectLst>
        </p:spPr>
        <p:txBody>
          <a:bodyPr/>
          <a:lstStyle/>
          <a:p>
            <a:pP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Arial" pitchFamily="34" charset="0"/>
            </a:endParaRPr>
          </a:p>
        </p:txBody>
      </p:sp>
      <p:sp>
        <p:nvSpPr>
          <p:cNvPr id="17" name="TextBox 26"/>
          <p:cNvSpPr txBox="1">
            <a:spLocks noChangeArrowheads="1"/>
          </p:cNvSpPr>
          <p:nvPr/>
        </p:nvSpPr>
        <p:spPr bwMode="auto">
          <a:xfrm>
            <a:off x="2714625" y="3714750"/>
            <a:ext cx="3286125" cy="461963"/>
          </a:xfrm>
          <a:prstGeom prst="rect">
            <a:avLst/>
          </a:prstGeom>
          <a:solidFill>
            <a:schemeClr val="bg1">
              <a:alpha val="0"/>
            </a:schemeClr>
          </a:solidFill>
          <a:ln w="6350">
            <a:noFill/>
            <a:miter lim="800000"/>
            <a:headEnd/>
            <a:tailEnd/>
          </a:ln>
        </p:spPr>
        <p:txBody>
          <a:bodyPr>
            <a:spAutoFit/>
          </a:bodyPr>
          <a:lstStyle/>
          <a:p>
            <a:pPr algn="ctr"/>
            <a:r>
              <a:rPr lang="fr-FR" sz="2400" b="1" dirty="0">
                <a:solidFill>
                  <a:srgbClr val="4F81BD"/>
                </a:solidFill>
                <a:latin typeface="Segoe UI" pitchFamily="34" charset="0"/>
              </a:rPr>
              <a:t>Common Support</a:t>
            </a:r>
          </a:p>
        </p:txBody>
      </p:sp>
      <p:sp>
        <p:nvSpPr>
          <p:cNvPr id="18" name="Freeform 11"/>
          <p:cNvSpPr/>
          <p:nvPr/>
        </p:nvSpPr>
        <p:spPr bwMode="auto">
          <a:xfrm>
            <a:off x="2130425" y="1922463"/>
            <a:ext cx="6659563" cy="4176712"/>
          </a:xfrm>
          <a:custGeom>
            <a:avLst/>
            <a:gdLst>
              <a:gd name="connsiteX0" fmla="*/ 0 w 3756074"/>
              <a:gd name="connsiteY0" fmla="*/ 2815883 h 2829951"/>
              <a:gd name="connsiteX1" fmla="*/ 2053883 w 3756074"/>
              <a:gd name="connsiteY1" fmla="*/ 2345 h 2829951"/>
              <a:gd name="connsiteX2" fmla="*/ 3756074 w 3756074"/>
              <a:gd name="connsiteY2" fmla="*/ 2829951 h 2829951"/>
            </a:gdLst>
            <a:ahLst/>
            <a:cxnLst>
              <a:cxn ang="0">
                <a:pos x="connsiteX0" y="connsiteY0"/>
              </a:cxn>
              <a:cxn ang="0">
                <a:pos x="connsiteX1" y="connsiteY1"/>
              </a:cxn>
              <a:cxn ang="0">
                <a:pos x="connsiteX2" y="connsiteY2"/>
              </a:cxn>
            </a:cxnLst>
            <a:rect l="l" t="t" r="r" b="b"/>
            <a:pathLst>
              <a:path w="3756074" h="2829951">
                <a:moveTo>
                  <a:pt x="0" y="2815883"/>
                </a:moveTo>
                <a:cubicBezTo>
                  <a:pt x="713935" y="1407941"/>
                  <a:pt x="1427871" y="0"/>
                  <a:pt x="2053883" y="2345"/>
                </a:cubicBezTo>
                <a:cubicBezTo>
                  <a:pt x="2679895" y="4690"/>
                  <a:pt x="3217984" y="1417320"/>
                  <a:pt x="3756074" y="2829951"/>
                </a:cubicBezTo>
              </a:path>
            </a:pathLst>
          </a:custGeom>
          <a:noFill/>
          <a:ln w="3175" cap="flat" cmpd="sng" algn="ctr">
            <a:solidFill>
              <a:schemeClr val="tx2"/>
            </a:solidFill>
            <a:prstDash val="solid"/>
            <a:round/>
            <a:headEnd type="none" w="med" len="med"/>
            <a:tailEnd type="none" w="med" len="med"/>
          </a:ln>
          <a:effectLst>
            <a:outerShdw blurRad="50800" dir="5400000" algn="ctr" rotWithShape="0">
              <a:srgbClr val="000000">
                <a:alpha val="0"/>
              </a:srgbClr>
            </a:outerShdw>
          </a:effectLst>
        </p:spPr>
        <p:txBody>
          <a:bodyPr/>
          <a:lstStyle/>
          <a:p>
            <a:pP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cs typeface="Arial" pitchFamily="34" charset="0"/>
            </a:endParaRPr>
          </a:p>
        </p:txBody>
      </p:sp>
      <p:sp>
        <p:nvSpPr>
          <p:cNvPr id="19" name="Freeform 10"/>
          <p:cNvSpPr>
            <a:spLocks noChangeArrowheads="1"/>
          </p:cNvSpPr>
          <p:nvPr/>
        </p:nvSpPr>
        <p:spPr bwMode="auto">
          <a:xfrm>
            <a:off x="1143000" y="1741488"/>
            <a:ext cx="6146800" cy="4432300"/>
          </a:xfrm>
          <a:custGeom>
            <a:avLst/>
            <a:gdLst>
              <a:gd name="T0" fmla="*/ 0 w 4037428"/>
              <a:gd name="T1" fmla="*/ 4343715 h 2912012"/>
              <a:gd name="T2" fmla="*/ 1905954 w 4037428"/>
              <a:gd name="T3" fmla="*/ 103507 h 2912012"/>
              <a:gd name="T4" fmla="*/ 4689928 w 4037428"/>
              <a:gd name="T5" fmla="*/ 3722676 h 2912012"/>
              <a:gd name="T6" fmla="*/ 6146163 w 4037428"/>
              <a:gd name="T7" fmla="*/ 4365131 h 2912012"/>
              <a:gd name="T8" fmla="*/ 6146163 w 4037428"/>
              <a:gd name="T9" fmla="*/ 4365131 h 2912012"/>
              <a:gd name="T10" fmla="*/ 0 60000 65536"/>
              <a:gd name="T11" fmla="*/ 0 60000 65536"/>
              <a:gd name="T12" fmla="*/ 0 60000 65536"/>
              <a:gd name="T13" fmla="*/ 0 60000 65536"/>
              <a:gd name="T14" fmla="*/ 0 60000 65536"/>
              <a:gd name="T15" fmla="*/ 0 w 4037428"/>
              <a:gd name="T16" fmla="*/ 0 h 2912012"/>
              <a:gd name="T17" fmla="*/ 4037428 w 4037428"/>
              <a:gd name="T18" fmla="*/ 2912012 h 2912012"/>
            </a:gdLst>
            <a:ahLst/>
            <a:cxnLst>
              <a:cxn ang="T10">
                <a:pos x="T0" y="T1"/>
              </a:cxn>
              <a:cxn ang="T11">
                <a:pos x="T2" y="T3"/>
              </a:cxn>
              <a:cxn ang="T12">
                <a:pos x="T4" y="T5"/>
              </a:cxn>
              <a:cxn ang="T13">
                <a:pos x="T6" y="T7"/>
              </a:cxn>
              <a:cxn ang="T14">
                <a:pos x="T8" y="T9"/>
              </a:cxn>
            </a:cxnLst>
            <a:rect l="T15" t="T16" r="T17" b="T18"/>
            <a:pathLst>
              <a:path w="4037428" h="2912012">
                <a:moveTo>
                  <a:pt x="0" y="2853397"/>
                </a:moveTo>
                <a:cubicBezTo>
                  <a:pt x="369277" y="1494692"/>
                  <a:pt x="738554" y="135988"/>
                  <a:pt x="1252025" y="67994"/>
                </a:cubicBezTo>
                <a:cubicBezTo>
                  <a:pt x="1765496" y="0"/>
                  <a:pt x="2616591" y="1978856"/>
                  <a:pt x="3080825" y="2445434"/>
                </a:cubicBezTo>
                <a:cubicBezTo>
                  <a:pt x="3545059" y="2912012"/>
                  <a:pt x="4037428" y="2867465"/>
                  <a:pt x="4037428" y="2867465"/>
                </a:cubicBezTo>
              </a:path>
            </a:pathLst>
          </a:custGeom>
          <a:noFill/>
          <a:ln w="6350" algn="ctr">
            <a:solidFill>
              <a:schemeClr val="tx2"/>
            </a:solidFill>
            <a:round/>
            <a:headEnd/>
            <a:tailEnd/>
          </a:ln>
        </p:spPr>
        <p:txBody>
          <a:bodyPr/>
          <a:lstStyle/>
          <a:p>
            <a:endParaRPr lang="en-US" b="1">
              <a:solidFill>
                <a:prstClr val="black"/>
              </a:solidFill>
              <a:latin typeface="Verdana" pitchFamily="34" charset="0"/>
              <a:cs typeface="Arial" charset="0"/>
            </a:endParaRPr>
          </a:p>
        </p:txBody>
      </p:sp>
      <p:sp>
        <p:nvSpPr>
          <p:cNvPr id="20" name="Left-Right Arrow 19"/>
          <p:cNvSpPr/>
          <p:nvPr/>
        </p:nvSpPr>
        <p:spPr>
          <a:xfrm>
            <a:off x="2286000" y="4071938"/>
            <a:ext cx="4929188" cy="4286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F81BD"/>
              </a:solidFill>
            </a:endParaRPr>
          </a:p>
        </p:txBody>
      </p:sp>
      <p:sp>
        <p:nvSpPr>
          <p:cNvPr id="21" name="Title 1"/>
          <p:cNvSpPr txBox="1">
            <a:spLocks/>
          </p:cNvSpPr>
          <p:nvPr/>
        </p:nvSpPr>
        <p:spPr>
          <a:xfrm>
            <a:off x="251520" y="-27384"/>
            <a:ext cx="8856984"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4200" dirty="0">
                <a:solidFill>
                  <a:srgbClr val="800000"/>
                </a:solidFill>
              </a:rPr>
              <a:t>Method 2: </a:t>
            </a:r>
            <a:r>
              <a:rPr lang="fr-BE" sz="4200" dirty="0" err="1">
                <a:solidFill>
                  <a:srgbClr val="800000"/>
                </a:solidFill>
              </a:rPr>
              <a:t>matching</a:t>
            </a:r>
            <a:endParaRPr lang="fr-BE" sz="4200" dirty="0"/>
          </a:p>
        </p:txBody>
      </p:sp>
      <p:cxnSp>
        <p:nvCxnSpPr>
          <p:cNvPr id="22" name="Straight Connector 21"/>
          <p:cNvCxnSpPr/>
          <p:nvPr/>
        </p:nvCxnSpPr>
        <p:spPr>
          <a:xfrm>
            <a:off x="390525" y="830924"/>
            <a:ext cx="7848600" cy="1588"/>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65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3: Difference-in-difference</a:t>
            </a:r>
          </a:p>
        </p:txBody>
      </p:sp>
      <p:sp>
        <p:nvSpPr>
          <p:cNvPr id="3" name="Content Placeholder 2"/>
          <p:cNvSpPr>
            <a:spLocks noGrp="1"/>
          </p:cNvSpPr>
          <p:nvPr>
            <p:ph idx="1"/>
          </p:nvPr>
        </p:nvSpPr>
        <p:spPr/>
        <p:txBody>
          <a:bodyPr>
            <a:normAutofit/>
          </a:bodyPr>
          <a:lstStyle/>
          <a:p>
            <a:r>
              <a:rPr lang="en-US" dirty="0"/>
              <a:t>There is still the possibility that the two groups are fundamentally different</a:t>
            </a:r>
          </a:p>
          <a:p>
            <a:r>
              <a:rPr lang="en-US" dirty="0"/>
              <a:t>The </a:t>
            </a:r>
            <a:r>
              <a:rPr lang="en-US" i="1" dirty="0"/>
              <a:t>difference-in-difference</a:t>
            </a:r>
            <a:r>
              <a:rPr lang="en-US" dirty="0"/>
              <a:t> method can help when this is the case. </a:t>
            </a:r>
          </a:p>
          <a:p>
            <a:r>
              <a:rPr lang="en-US" dirty="0"/>
              <a:t>We measure household consumption before and after the program, and focus on the change over time, rather than the absolute difference</a:t>
            </a:r>
          </a:p>
        </p:txBody>
      </p:sp>
    </p:spTree>
    <p:extLst>
      <p:ext uri="{BB962C8B-B14F-4D97-AF65-F5344CB8AC3E}">
        <p14:creationId xmlns:p14="http://schemas.microsoft.com/office/powerpoint/2010/main" val="809767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3: Difference-in-difference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We compare the difference between the change over time for both groups</a:t>
                </a:r>
              </a:p>
              <a:p>
                <a:endParaRPr lang="en-US" i="1" dirty="0"/>
              </a:p>
              <a:p>
                <a:pPr marL="0" indent="0">
                  <a:buNone/>
                </a:pPr>
                <a:r>
                  <a:rPr lang="en-US" i="1" dirty="0"/>
                  <a:t>   </a:t>
                </a:r>
                <a14:m>
                  <m:oMath xmlns:m="http://schemas.openxmlformats.org/officeDocument/2006/math">
                    <m:r>
                      <a:rPr lang="en-US" i="1">
                        <a:latin typeface="Cambria Math" panose="02040503050406030204" pitchFamily="18" charset="0"/>
                      </a:rPr>
                      <m:t>𝐷𝐷</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2016</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2014</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2016</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2014</m:t>
                        </m:r>
                      </m:sub>
                    </m:sSub>
                    <m:r>
                      <a:rPr lang="en-US" i="1">
                        <a:latin typeface="Cambria Math" panose="02040503050406030204" pitchFamily="18" charset="0"/>
                      </a:rPr>
                      <m:t>)</m:t>
                    </m:r>
                  </m:oMath>
                </a14:m>
                <a:r>
                  <a:rPr lang="en-US" dirty="0"/>
                  <a:t>.</a:t>
                </a:r>
                <a:endParaRPr lang="en-US" dirty="0">
                  <a:effectLst/>
                </a:endParaRPr>
              </a:p>
              <a:p>
                <a:endParaRPr lang="en-US" dirty="0"/>
              </a:p>
              <a:p>
                <a:r>
                  <a:rPr lang="en-US" dirty="0"/>
                  <a:t>This means that even unobservable factors are accounted for, as long as they do not change over time in a way that is correlated with the program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t="-2801" r="-773"/>
                </a:stretch>
              </a:blipFill>
            </p:spPr>
            <p:txBody>
              <a:bodyPr/>
              <a:lstStyle/>
              <a:p>
                <a:r>
                  <a:rPr lang="en-US">
                    <a:noFill/>
                  </a:rPr>
                  <a:t> </a:t>
                </a:r>
              </a:p>
            </p:txBody>
          </p:sp>
        </mc:Fallback>
      </mc:AlternateContent>
    </p:spTree>
    <p:extLst>
      <p:ext uri="{BB962C8B-B14F-4D97-AF65-F5344CB8AC3E}">
        <p14:creationId xmlns:p14="http://schemas.microsoft.com/office/powerpoint/2010/main" val="60244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orbel" panose="020B0503020204020204" pitchFamily="34" charset="0"/>
              </a:rPr>
              <a:t>Key assumption: parallel trends</a:t>
            </a:r>
          </a:p>
        </p:txBody>
      </p:sp>
      <p:pic>
        <p:nvPicPr>
          <p:cNvPr id="1028" name="Picture 4" descr="http://www.mit.edu/~mwsances/Parallel_Trend_Assumption_stata.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95" t="2714" r="780" b="3072"/>
          <a:stretch/>
        </p:blipFill>
        <p:spPr bwMode="auto">
          <a:xfrm>
            <a:off x="361951" y="1920478"/>
            <a:ext cx="7700772" cy="37373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738872" y="3028951"/>
            <a:ext cx="1371600" cy="507831"/>
          </a:xfrm>
          <a:prstGeom prst="rect">
            <a:avLst/>
          </a:prstGeom>
          <a:solidFill>
            <a:schemeClr val="accent3"/>
          </a:solidFill>
          <a:effectLst>
            <a:outerShdw blurRad="50800" dist="50800" dir="5400000" algn="ctr" rotWithShape="0">
              <a:srgbClr val="000000">
                <a:alpha val="0"/>
              </a:srgbClr>
            </a:outerShdw>
          </a:effectLst>
        </p:spPr>
        <p:txBody>
          <a:bodyPr wrap="square" rtlCol="0">
            <a:spAutoFit/>
          </a:bodyPr>
          <a:lstStyle/>
          <a:p>
            <a:pPr defTabSz="342900" fontAlgn="base">
              <a:spcBef>
                <a:spcPct val="0"/>
              </a:spcBef>
              <a:spcAft>
                <a:spcPct val="0"/>
              </a:spcAft>
            </a:pPr>
            <a:r>
              <a:rPr lang="en-US" sz="1350" dirty="0">
                <a:solidFill>
                  <a:prstClr val="black"/>
                </a:solidFill>
                <a:latin typeface="Corbel" panose="020B0503020204020204" pitchFamily="34" charset="0"/>
                <a:ea typeface="MS PGothic" pitchFamily="34" charset="-128"/>
              </a:rPr>
              <a:t>Treatment Effect</a:t>
            </a:r>
          </a:p>
        </p:txBody>
      </p:sp>
    </p:spTree>
    <p:extLst>
      <p:ext uri="{BB962C8B-B14F-4D97-AF65-F5344CB8AC3E}">
        <p14:creationId xmlns:p14="http://schemas.microsoft.com/office/powerpoint/2010/main" val="2678117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3: Difference-in-difference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0615076"/>
              </p:ext>
            </p:extLst>
          </p:nvPr>
        </p:nvGraphicFramePr>
        <p:xfrm>
          <a:off x="685800" y="1003853"/>
          <a:ext cx="7673009" cy="5231229"/>
        </p:xfrm>
        <a:graphic>
          <a:graphicData uri="http://schemas.openxmlformats.org/drawingml/2006/table">
            <a:tbl>
              <a:tblPr>
                <a:tableStyleId>{5C22544A-7EE6-4342-B048-85BDC9FD1C3A}</a:tableStyleId>
              </a:tblPr>
              <a:tblGrid>
                <a:gridCol w="2209221">
                  <a:extLst>
                    <a:ext uri="{9D8B030D-6E8A-4147-A177-3AD203B41FA5}">
                      <a16:colId xmlns:a16="http://schemas.microsoft.com/office/drawing/2014/main" val="3525700824"/>
                    </a:ext>
                  </a:extLst>
                </a:gridCol>
                <a:gridCol w="1648944">
                  <a:extLst>
                    <a:ext uri="{9D8B030D-6E8A-4147-A177-3AD203B41FA5}">
                      <a16:colId xmlns:a16="http://schemas.microsoft.com/office/drawing/2014/main" val="889327927"/>
                    </a:ext>
                  </a:extLst>
                </a:gridCol>
                <a:gridCol w="2076970">
                  <a:extLst>
                    <a:ext uri="{9D8B030D-6E8A-4147-A177-3AD203B41FA5}">
                      <a16:colId xmlns:a16="http://schemas.microsoft.com/office/drawing/2014/main" val="310791373"/>
                    </a:ext>
                  </a:extLst>
                </a:gridCol>
                <a:gridCol w="1737874">
                  <a:extLst>
                    <a:ext uri="{9D8B030D-6E8A-4147-A177-3AD203B41FA5}">
                      <a16:colId xmlns:a16="http://schemas.microsoft.com/office/drawing/2014/main" val="2528286346"/>
                    </a:ext>
                  </a:extLst>
                </a:gridCol>
              </a:tblGrid>
              <a:tr h="930610">
                <a:tc>
                  <a:txBody>
                    <a:bodyPr/>
                    <a:lstStyle/>
                    <a:p>
                      <a:pPr marL="0" marR="0" algn="just">
                        <a:spcBef>
                          <a:spcPts val="0"/>
                        </a:spcBef>
                        <a:spcAft>
                          <a:spcPts val="0"/>
                        </a:spcAft>
                      </a:pPr>
                      <a:r>
                        <a:rPr lang="en-US" sz="1600" b="1" baseline="0" dirty="0">
                          <a:effectLst/>
                        </a:rPr>
                        <a:t> </a:t>
                      </a:r>
                      <a:endParaRPr lang="en-US" sz="1600" b="1" baseline="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1" baseline="0" dirty="0">
                          <a:effectLst/>
                        </a:rPr>
                        <a:t>TREATMENT</a:t>
                      </a:r>
                    </a:p>
                    <a:p>
                      <a:pPr algn="ctr"/>
                      <a:r>
                        <a:rPr lang="en-US" sz="1600" b="1" baseline="0" dirty="0">
                          <a:effectLst/>
                        </a:rPr>
                        <a:t>upgraded villages</a:t>
                      </a:r>
                    </a:p>
                    <a:p>
                      <a:pPr algn="ctr"/>
                      <a:r>
                        <a:rPr lang="en-US" sz="1600" b="1" baseline="0" dirty="0">
                          <a:effectLst/>
                        </a:rPr>
                        <a:t> </a:t>
                      </a:r>
                    </a:p>
                    <a:p>
                      <a:pPr algn="just"/>
                      <a:r>
                        <a:rPr lang="en-US" sz="1600" b="1" baseline="0" dirty="0">
                          <a:effectLst/>
                        </a:rPr>
                        <a:t> </a:t>
                      </a:r>
                      <a:endParaRPr lang="en-US" sz="1600" b="1" baseline="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1" baseline="0" dirty="0">
                          <a:effectLst/>
                        </a:rPr>
                        <a:t>COMPARISON</a:t>
                      </a:r>
                    </a:p>
                    <a:p>
                      <a:pPr algn="ctr"/>
                      <a:r>
                        <a:rPr lang="en-US" sz="1600" b="1" baseline="0" dirty="0">
                          <a:effectLst/>
                        </a:rPr>
                        <a:t>Non upgraded villages</a:t>
                      </a:r>
                    </a:p>
                    <a:p>
                      <a:pPr algn="ctr"/>
                      <a:r>
                        <a:rPr lang="en-US" sz="1600" b="1" baseline="0" dirty="0">
                          <a:effectLst/>
                        </a:rPr>
                        <a:t> </a:t>
                      </a:r>
                    </a:p>
                    <a:p>
                      <a:r>
                        <a:rPr lang="en-US" sz="1600" b="1" baseline="0" dirty="0">
                          <a:effectLst/>
                        </a:rPr>
                        <a:t> </a:t>
                      </a:r>
                      <a:endParaRPr lang="en-US" sz="1600" b="1" baseline="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57150" algn="ctr">
                        <a:lnSpc>
                          <a:spcPts val="1360"/>
                        </a:lnSpc>
                      </a:pPr>
                      <a:r>
                        <a:rPr lang="en-US" sz="1600" b="1" baseline="0" dirty="0">
                          <a:effectLst/>
                        </a:rPr>
                        <a:t>Difference</a:t>
                      </a:r>
                      <a:endParaRPr lang="en-US" sz="1600" b="1" baseline="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2152896738"/>
                  </a:ext>
                </a:extLst>
              </a:tr>
              <a:tr h="1012223">
                <a:tc>
                  <a:txBody>
                    <a:bodyPr/>
                    <a:lstStyle/>
                    <a:p>
                      <a:pPr marL="60325" marR="151765" algn="just">
                        <a:lnSpc>
                          <a:spcPts val="1370"/>
                        </a:lnSpc>
                        <a:spcBef>
                          <a:spcPts val="0"/>
                        </a:spcBef>
                        <a:spcAft>
                          <a:spcPts val="0"/>
                        </a:spcAft>
                      </a:pPr>
                      <a:r>
                        <a:rPr lang="en-US" sz="1600" baseline="0">
                          <a:effectLst/>
                        </a:rPr>
                        <a:t>POST-rural roads upgrading</a:t>
                      </a:r>
                    </a:p>
                    <a:p>
                      <a:pPr marL="60325" marR="151765" algn="just">
                        <a:lnSpc>
                          <a:spcPts val="1370"/>
                        </a:lnSpc>
                        <a:spcBef>
                          <a:spcPts val="0"/>
                        </a:spcBef>
                        <a:spcAft>
                          <a:spcPts val="0"/>
                        </a:spcAft>
                      </a:pPr>
                      <a:r>
                        <a:rPr lang="en-US" sz="1600" baseline="0">
                          <a:effectLst/>
                        </a:rPr>
                        <a:t>Consumption per capita 2016</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301.6</a:t>
                      </a:r>
                      <a:endParaRPr lang="en-US" sz="1600" baseline="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aseline="0">
                          <a:effectLst/>
                        </a:rPr>
                        <a:t>219.1</a:t>
                      </a:r>
                      <a:endParaRPr lang="en-US" sz="1600" baseline="0">
                        <a:effectLst/>
                        <a:latin typeface="Times New Roman" panose="02020603050405020304" pitchFamily="18" charset="0"/>
                        <a:ea typeface="SimSun" panose="02010600030101010101" pitchFamily="2" charset="-122"/>
                      </a:endParaRPr>
                    </a:p>
                  </a:txBody>
                  <a:tcPr marL="68580" marR="68580" marT="0" marB="0"/>
                </a:tc>
                <a:tc>
                  <a:txBody>
                    <a:bodyPr/>
                    <a:lstStyle/>
                    <a:p>
                      <a:pPr algn="ctr"/>
                      <a:r>
                        <a:rPr lang="en-US" sz="1600" baseline="0">
                          <a:effectLst/>
                        </a:rPr>
                        <a:t>82.5</a:t>
                      </a:r>
                      <a:endParaRPr lang="en-US" sz="1600" baseline="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69985600"/>
                  </a:ext>
                </a:extLst>
              </a:tr>
              <a:tr h="1012223">
                <a:tc>
                  <a:txBody>
                    <a:bodyPr/>
                    <a:lstStyle/>
                    <a:p>
                      <a:pPr marL="60325" marR="151765" algn="just">
                        <a:lnSpc>
                          <a:spcPts val="1370"/>
                        </a:lnSpc>
                        <a:spcBef>
                          <a:spcPts val="0"/>
                        </a:spcBef>
                        <a:spcAft>
                          <a:spcPts val="0"/>
                        </a:spcAft>
                      </a:pPr>
                      <a:r>
                        <a:rPr lang="en-US" sz="1600" baseline="0">
                          <a:effectLst/>
                        </a:rPr>
                        <a:t>PRE- rural roads upgrading</a:t>
                      </a:r>
                    </a:p>
                    <a:p>
                      <a:pPr algn="just">
                        <a:lnSpc>
                          <a:spcPts val="1420"/>
                        </a:lnSpc>
                      </a:pPr>
                      <a:r>
                        <a:rPr lang="en-US" sz="1600" baseline="0">
                          <a:effectLst/>
                        </a:rPr>
                        <a:t>Consumption per capita 2014</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274.4</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 219</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dirty="0">
                          <a:effectLst/>
                        </a:rPr>
                        <a:t>55.4</a:t>
                      </a:r>
                      <a:endParaRPr lang="en-US" sz="1600" baseline="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084286829"/>
                  </a:ext>
                </a:extLst>
              </a:tr>
              <a:tr h="1012223">
                <a:tc>
                  <a:txBody>
                    <a:bodyPr/>
                    <a:lstStyle/>
                    <a:p>
                      <a:pPr marL="60325" marR="151765" algn="just">
                        <a:lnSpc>
                          <a:spcPts val="1370"/>
                        </a:lnSpc>
                        <a:spcBef>
                          <a:spcPts val="0"/>
                        </a:spcBef>
                        <a:spcAft>
                          <a:spcPts val="0"/>
                        </a:spcAft>
                      </a:pPr>
                      <a:r>
                        <a:rPr lang="en-US" sz="1600" baseline="0">
                          <a:effectLst/>
                        </a:rPr>
                        <a:t>PRE- rural roads upgrading</a:t>
                      </a:r>
                    </a:p>
                    <a:p>
                      <a:pPr marL="60325" algn="just">
                        <a:lnSpc>
                          <a:spcPts val="1420"/>
                        </a:lnSpc>
                      </a:pPr>
                      <a:r>
                        <a:rPr lang="en-US" sz="1600" baseline="0">
                          <a:effectLst/>
                        </a:rPr>
                        <a:t>Consumption per capita 2012</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273.4</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218</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55.4</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419201946"/>
                  </a:ext>
                </a:extLst>
              </a:tr>
              <a:tr h="1012223">
                <a:tc>
                  <a:txBody>
                    <a:bodyPr/>
                    <a:lstStyle/>
                    <a:p>
                      <a:pPr marL="60325" marR="55245" algn="just">
                        <a:lnSpc>
                          <a:spcPts val="1370"/>
                        </a:lnSpc>
                        <a:spcBef>
                          <a:spcPts val="0"/>
                        </a:spcBef>
                        <a:spcAft>
                          <a:spcPts val="0"/>
                        </a:spcAft>
                      </a:pPr>
                      <a:r>
                        <a:rPr lang="en-US" sz="1600" baseline="0">
                          <a:effectLst/>
                        </a:rPr>
                        <a:t>Difference in consumption per capita between 2016 and 2014</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27.2</a:t>
                      </a:r>
                    </a:p>
                    <a:p>
                      <a:pPr algn="ctr"/>
                      <a:r>
                        <a:rPr lang="en-US" sz="1600" baseline="0">
                          <a:effectLst/>
                        </a:rPr>
                        <a:t>(301.6-274.4)</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a:effectLst/>
                        </a:rPr>
                        <a:t>0.1</a:t>
                      </a:r>
                    </a:p>
                    <a:p>
                      <a:pPr algn="ctr"/>
                      <a:r>
                        <a:rPr lang="en-US" sz="1600" baseline="0">
                          <a:effectLst/>
                        </a:rPr>
                        <a:t>(219.1-219)</a:t>
                      </a:r>
                      <a:endParaRPr lang="en-US" sz="1600" baseline="0">
                        <a:effectLst/>
                        <a:latin typeface="Times New Roman" panose="02020603050405020304" pitchFamily="18" charset="0"/>
                        <a:ea typeface="SimSun" panose="02010600030101010101" pitchFamily="2" charset="-122"/>
                      </a:endParaRPr>
                    </a:p>
                  </a:txBody>
                  <a:tcPr marL="68580" marR="68580" marT="0" marB="0" anchor="ctr"/>
                </a:tc>
                <a:tc>
                  <a:txBody>
                    <a:bodyPr/>
                    <a:lstStyle/>
                    <a:p>
                      <a:pPr algn="ctr"/>
                      <a:r>
                        <a:rPr lang="en-US" sz="1600" baseline="0" dirty="0">
                          <a:effectLst/>
                        </a:rPr>
                        <a:t>27.1*</a:t>
                      </a:r>
                    </a:p>
                    <a:p>
                      <a:pPr algn="ctr"/>
                      <a:r>
                        <a:rPr lang="en-US" sz="1600" baseline="0" dirty="0">
                          <a:effectLst/>
                        </a:rPr>
                        <a:t>(301.6-274.4)-(219.1-219)  =(Difference-in-Difference)</a:t>
                      </a:r>
                      <a:endParaRPr lang="en-US" sz="1600" baseline="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97071860"/>
                  </a:ext>
                </a:extLst>
              </a:tr>
            </a:tbl>
          </a:graphicData>
        </a:graphic>
      </p:graphicFrame>
    </p:spTree>
    <p:extLst>
      <p:ext uri="{BB962C8B-B14F-4D97-AF65-F5344CB8AC3E}">
        <p14:creationId xmlns:p14="http://schemas.microsoft.com/office/powerpoint/2010/main" val="2992652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3: Difference-in-difference</a:t>
            </a:r>
            <a:endParaRPr lang="en-US" dirty="0"/>
          </a:p>
        </p:txBody>
      </p:sp>
      <p:sp>
        <p:nvSpPr>
          <p:cNvPr id="3" name="Content Placeholder 2"/>
          <p:cNvSpPr>
            <a:spLocks noGrp="1"/>
          </p:cNvSpPr>
          <p:nvPr>
            <p:ph idx="1"/>
          </p:nvPr>
        </p:nvSpPr>
        <p:spPr/>
        <p:txBody>
          <a:bodyPr>
            <a:normAutofit fontScale="85000" lnSpcReduction="10000"/>
          </a:bodyPr>
          <a:lstStyle/>
          <a:p>
            <a:r>
              <a:rPr lang="en-US" dirty="0"/>
              <a:t>How could you use this data on consumption per capita in 2012 to improve your analysis? Based on the information in Table 4, what would be your new estimate of the impact of the rural road upgrades on consumption per capita?</a:t>
            </a:r>
          </a:p>
          <a:p>
            <a:endParaRPr lang="en-US" dirty="0"/>
          </a:p>
          <a:p>
            <a:pPr marL="0" indent="0">
              <a:buNone/>
            </a:pPr>
            <a:endParaRPr lang="en-US" dirty="0"/>
          </a:p>
          <a:p>
            <a:r>
              <a:rPr lang="en-US" dirty="0"/>
              <a:t>Compare your new estimate to the estimates you obtained with Methods 1 and 2. Is the estimated impact lower or higher? Why do you think this is?</a:t>
            </a:r>
          </a:p>
          <a:p>
            <a:pPr marL="0" indent="0">
              <a:buNone/>
            </a:pPr>
            <a:endParaRPr lang="en-US" dirty="0"/>
          </a:p>
          <a:p>
            <a:endParaRPr lang="en-US" dirty="0"/>
          </a:p>
        </p:txBody>
      </p:sp>
    </p:spTree>
    <p:extLst>
      <p:ext uri="{BB962C8B-B14F-4D97-AF65-F5344CB8AC3E}">
        <p14:creationId xmlns:p14="http://schemas.microsoft.com/office/powerpoint/2010/main" val="3024082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Method 3: Difference-in-difference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Extra notes</a:t>
            </a:r>
          </a:p>
          <a:p>
            <a:pPr lvl="1"/>
            <a:r>
              <a:rPr lang="en-US" dirty="0"/>
              <a:t>Can also use triple difference</a:t>
            </a:r>
          </a:p>
          <a:p>
            <a:pPr lvl="1"/>
            <a:r>
              <a:rPr lang="en-US" dirty="0"/>
              <a:t>matching + DD is a common method</a:t>
            </a:r>
          </a:p>
          <a:p>
            <a:pPr lvl="1"/>
            <a:r>
              <a:rPr lang="en-US" dirty="0"/>
              <a:t>More powerful when there is significant data before treatment so trends can be examined (and controlled for). </a:t>
            </a:r>
          </a:p>
          <a:p>
            <a:r>
              <a:rPr lang="en-US" dirty="0"/>
              <a:t>important weakness: </a:t>
            </a:r>
          </a:p>
          <a:p>
            <a:pPr lvl="2"/>
            <a:r>
              <a:rPr lang="en-US" dirty="0"/>
              <a:t>Projects often deliberately targeted based on expectations of differential rates of change</a:t>
            </a:r>
          </a:p>
          <a:p>
            <a:pPr lvl="2"/>
            <a:r>
              <a:rPr lang="en-US" dirty="0"/>
              <a:t>“we targeted roads at villages with especially high potential for agricultural growth.”</a:t>
            </a:r>
          </a:p>
        </p:txBody>
      </p:sp>
    </p:spTree>
    <p:extLst>
      <p:ext uri="{BB962C8B-B14F-4D97-AF65-F5344CB8AC3E}">
        <p14:creationId xmlns:p14="http://schemas.microsoft.com/office/powerpoint/2010/main" val="4241303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orbel" panose="020B0503020204020204" pitchFamily="34" charset="0"/>
                <a:ea typeface="ＭＳ Ｐゴシック" pitchFamily="34" charset="-128"/>
              </a:rPr>
              <a:t>Method 4: Regression discontinuity (RD) </a:t>
            </a:r>
            <a:endParaRPr lang="en-US" dirty="0"/>
          </a:p>
        </p:txBody>
      </p:sp>
      <p:sp>
        <p:nvSpPr>
          <p:cNvPr id="3" name="Content Placeholder 2"/>
          <p:cNvSpPr>
            <a:spLocks noGrp="1"/>
          </p:cNvSpPr>
          <p:nvPr>
            <p:ph idx="1"/>
          </p:nvPr>
        </p:nvSpPr>
        <p:spPr/>
        <p:txBody>
          <a:bodyPr>
            <a:normAutofit/>
          </a:bodyPr>
          <a:lstStyle/>
          <a:p>
            <a:r>
              <a:rPr lang="en-US" dirty="0"/>
              <a:t>Now imagine that instead of allocating the road project to villages that applied on time, the team instead ranked eligible villages </a:t>
            </a:r>
          </a:p>
          <a:p>
            <a:pPr lvl="1"/>
            <a:r>
              <a:rPr lang="en-US" dirty="0"/>
              <a:t>based on relevant criteria such as poverty, distance to markets, condition of existing roads</a:t>
            </a:r>
          </a:p>
          <a:p>
            <a:r>
              <a:rPr lang="en-US" dirty="0"/>
              <a:t>All 2,000 villages are ranked, and all villages with scores above some threshold receive the program, and those below it do not.</a:t>
            </a:r>
          </a:p>
          <a:p>
            <a:endParaRPr lang="en-US" dirty="0"/>
          </a:p>
          <a:p>
            <a:endParaRPr lang="en-US" dirty="0"/>
          </a:p>
        </p:txBody>
      </p:sp>
    </p:spTree>
    <p:extLst>
      <p:ext uri="{BB962C8B-B14F-4D97-AF65-F5344CB8AC3E}">
        <p14:creationId xmlns:p14="http://schemas.microsoft.com/office/powerpoint/2010/main" val="21699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orbel" panose="020B0503020204020204" pitchFamily="34" charset="0"/>
                <a:ea typeface="ＭＳ Ｐゴシック" pitchFamily="34" charset="-128"/>
              </a:rPr>
              <a:t>Method 4: Regression discontinuity (RD) </a:t>
            </a:r>
            <a:endParaRPr lang="en-US" dirty="0"/>
          </a:p>
        </p:txBody>
      </p:sp>
      <p:sp>
        <p:nvSpPr>
          <p:cNvPr id="3" name="Content Placeholder 2"/>
          <p:cNvSpPr>
            <a:spLocks noGrp="1"/>
          </p:cNvSpPr>
          <p:nvPr>
            <p:ph idx="1"/>
          </p:nvPr>
        </p:nvSpPr>
        <p:spPr/>
        <p:txBody>
          <a:bodyPr>
            <a:normAutofit/>
          </a:bodyPr>
          <a:lstStyle/>
          <a:p>
            <a:r>
              <a:rPr lang="en-US" dirty="0"/>
              <a:t>Treatment and control will be very different in general, </a:t>
            </a:r>
            <a:r>
              <a:rPr lang="en-US" i="1" dirty="0"/>
              <a:t>except immediately above and below the threshold </a:t>
            </a:r>
          </a:p>
          <a:p>
            <a:pPr lvl="1"/>
            <a:r>
              <a:rPr lang="en-US" dirty="0"/>
              <a:t>Imagine that the cutoff is 500 </a:t>
            </a:r>
          </a:p>
          <a:p>
            <a:pPr lvl="1"/>
            <a:r>
              <a:rPr lang="en-US" dirty="0"/>
              <a:t> Wealthy village near the capital = ranked 995</a:t>
            </a:r>
          </a:p>
          <a:p>
            <a:pPr lvl="1"/>
            <a:r>
              <a:rPr lang="en-US" dirty="0"/>
              <a:t>Poor remote village 1,000 km from capital = ranked 15</a:t>
            </a:r>
          </a:p>
          <a:p>
            <a:pPr lvl="1"/>
            <a:r>
              <a:rPr lang="en-US" b="1" dirty="0"/>
              <a:t>These cannot be meaningfully compared</a:t>
            </a:r>
          </a:p>
          <a:p>
            <a:endParaRPr lang="en-US" i="1" dirty="0"/>
          </a:p>
        </p:txBody>
      </p:sp>
    </p:spTree>
    <p:extLst>
      <p:ext uri="{BB962C8B-B14F-4D97-AF65-F5344CB8AC3E}">
        <p14:creationId xmlns:p14="http://schemas.microsoft.com/office/powerpoint/2010/main" val="257594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Why impact evaluation?</a:t>
            </a:r>
          </a:p>
        </p:txBody>
      </p:sp>
      <p:sp>
        <p:nvSpPr>
          <p:cNvPr id="3" name="Content Placeholder 2"/>
          <p:cNvSpPr>
            <a:spLocks noGrp="1"/>
          </p:cNvSpPr>
          <p:nvPr>
            <p:ph idx="1"/>
          </p:nvPr>
        </p:nvSpPr>
        <p:spPr/>
        <p:txBody>
          <a:bodyPr>
            <a:normAutofit fontScale="85000" lnSpcReduction="20000"/>
          </a:bodyPr>
          <a:lstStyle/>
          <a:p>
            <a:r>
              <a:rPr lang="en-US" dirty="0"/>
              <a:t>We want to implement the most effective policies and programs</a:t>
            </a:r>
          </a:p>
          <a:p>
            <a:endParaRPr lang="en-US" dirty="0"/>
          </a:p>
          <a:p>
            <a:r>
              <a:rPr lang="en-US" dirty="0"/>
              <a:t>So we need a method that enables us to understand </a:t>
            </a:r>
            <a:r>
              <a:rPr lang="en-US" dirty="0">
                <a:solidFill>
                  <a:srgbClr val="FF0000"/>
                </a:solidFill>
              </a:rPr>
              <a:t>what works</a:t>
            </a:r>
            <a:r>
              <a:rPr lang="en-US" dirty="0"/>
              <a:t> and </a:t>
            </a:r>
            <a:r>
              <a:rPr lang="en-US" dirty="0">
                <a:solidFill>
                  <a:srgbClr val="FF0000"/>
                </a:solidFill>
              </a:rPr>
              <a:t>what does not work</a:t>
            </a:r>
          </a:p>
          <a:p>
            <a:endParaRPr lang="en-US" dirty="0"/>
          </a:p>
          <a:p>
            <a:r>
              <a:rPr lang="en-US" dirty="0"/>
              <a:t>The means we need to understand </a:t>
            </a:r>
            <a:r>
              <a:rPr lang="en-US" dirty="0">
                <a:solidFill>
                  <a:srgbClr val="FF0000"/>
                </a:solidFill>
              </a:rPr>
              <a:t>cause</a:t>
            </a:r>
            <a:r>
              <a:rPr lang="en-US" dirty="0"/>
              <a:t> and </a:t>
            </a:r>
            <a:r>
              <a:rPr lang="en-US" dirty="0">
                <a:solidFill>
                  <a:srgbClr val="FF0000"/>
                </a:solidFill>
              </a:rPr>
              <a:t>effect</a:t>
            </a:r>
          </a:p>
          <a:p>
            <a:pPr lvl="1"/>
            <a:r>
              <a:rPr lang="en-US" dirty="0">
                <a:solidFill>
                  <a:srgbClr val="000000"/>
                </a:solidFill>
              </a:rPr>
              <a:t>We must measure what happened</a:t>
            </a:r>
          </a:p>
          <a:p>
            <a:pPr lvl="1"/>
            <a:r>
              <a:rPr lang="en-US" dirty="0">
                <a:solidFill>
                  <a:srgbClr val="000000"/>
                </a:solidFill>
              </a:rPr>
              <a:t>We must also find a way to measure the </a:t>
            </a:r>
            <a:r>
              <a:rPr lang="en-US" dirty="0">
                <a:solidFill>
                  <a:srgbClr val="FF0000"/>
                </a:solidFill>
              </a:rPr>
              <a:t>counterfactual</a:t>
            </a:r>
            <a:r>
              <a:rPr lang="en-US" dirty="0">
                <a:solidFill>
                  <a:srgbClr val="000000"/>
                </a:solidFill>
              </a:rPr>
              <a:t> (what </a:t>
            </a:r>
            <a:r>
              <a:rPr lang="en-US" i="1" dirty="0">
                <a:solidFill>
                  <a:srgbClr val="000000"/>
                </a:solidFill>
              </a:rPr>
              <a:t>would have </a:t>
            </a:r>
            <a:r>
              <a:rPr lang="en-US" dirty="0">
                <a:solidFill>
                  <a:srgbClr val="000000"/>
                </a:solidFill>
              </a:rPr>
              <a:t>happened if we had not implemented the program)</a:t>
            </a:r>
          </a:p>
        </p:txBody>
      </p:sp>
    </p:spTree>
    <p:extLst>
      <p:ext uri="{BB962C8B-B14F-4D97-AF65-F5344CB8AC3E}">
        <p14:creationId xmlns:p14="http://schemas.microsoft.com/office/powerpoint/2010/main" val="14678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orbel" panose="020B0503020204020204" pitchFamily="34" charset="0"/>
                <a:ea typeface="ＭＳ Ｐゴシック" pitchFamily="34" charset="-128"/>
              </a:rPr>
              <a:t>Method 4: Regression discontinuity (RD) </a:t>
            </a:r>
            <a:endParaRPr lang="en-US" dirty="0"/>
          </a:p>
        </p:txBody>
      </p:sp>
      <p:sp>
        <p:nvSpPr>
          <p:cNvPr id="3" name="Content Placeholder 2"/>
          <p:cNvSpPr>
            <a:spLocks noGrp="1"/>
          </p:cNvSpPr>
          <p:nvPr>
            <p:ph idx="1"/>
          </p:nvPr>
        </p:nvSpPr>
        <p:spPr/>
        <p:txBody>
          <a:bodyPr/>
          <a:lstStyle/>
          <a:p>
            <a:r>
              <a:rPr lang="en-US" dirty="0"/>
              <a:t>But what about villages 498, 499, 500, 501, 502?</a:t>
            </a:r>
          </a:p>
          <a:p>
            <a:r>
              <a:rPr lang="en-US" dirty="0"/>
              <a:t>Presence above or below treatment threshold is essentially arbitrary, (close to) random.</a:t>
            </a:r>
          </a:p>
          <a:p>
            <a:r>
              <a:rPr lang="en-US" dirty="0"/>
              <a:t>Villages 499 and 501 are likely very good comparators for each other</a:t>
            </a:r>
          </a:p>
          <a:p>
            <a:endParaRPr lang="en-US" dirty="0"/>
          </a:p>
        </p:txBody>
      </p:sp>
    </p:spTree>
    <p:extLst>
      <p:ext uri="{BB962C8B-B14F-4D97-AF65-F5344CB8AC3E}">
        <p14:creationId xmlns:p14="http://schemas.microsoft.com/office/powerpoint/2010/main" val="1815351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a:solidFill>
                  <a:srgbClr val="FF0000"/>
                </a:solidFill>
                <a:latin typeface="Corbel" panose="020B0503020204020204" pitchFamily="34" charset="0"/>
                <a:ea typeface="ＭＳ Ｐゴシック" pitchFamily="34" charset="-128"/>
              </a:rPr>
              <a:t>Method 4: Regression discontinuity (RD) </a:t>
            </a:r>
            <a:endParaRPr lang="it-IT" dirty="0">
              <a:solidFill>
                <a:srgbClr val="FF0000"/>
              </a:solidFill>
              <a:latin typeface="Corbel" panose="020B0503020204020204" pitchFamily="34" charset="0"/>
              <a:ea typeface="ＭＳ Ｐゴシック" pitchFamily="34" charset="-128"/>
            </a:endParaRPr>
          </a:p>
        </p:txBody>
      </p:sp>
      <p:sp>
        <p:nvSpPr>
          <p:cNvPr id="2" name="Content Placeholder 1"/>
          <p:cNvSpPr>
            <a:spLocks noGrp="1"/>
          </p:cNvSpPr>
          <p:nvPr>
            <p:ph idx="1"/>
          </p:nvPr>
        </p:nvSpPr>
        <p:spPr>
          <a:xfrm>
            <a:off x="457200" y="1968339"/>
            <a:ext cx="8229600" cy="3394472"/>
          </a:xfrm>
        </p:spPr>
        <p:txBody>
          <a:bodyPr>
            <a:normAutofit/>
          </a:bodyPr>
          <a:lstStyle/>
          <a:p>
            <a:r>
              <a:rPr lang="en-US" dirty="0">
                <a:latin typeface="Corbel" panose="020B0503020204020204" pitchFamily="34" charset="0"/>
              </a:rPr>
              <a:t>Assignment to the treatment depends on continuous “score” or ranking</a:t>
            </a:r>
          </a:p>
          <a:p>
            <a:pPr lvl="1"/>
            <a:r>
              <a:rPr lang="en-US" dirty="0">
                <a:latin typeface="Corbel" panose="020B0503020204020204" pitchFamily="34" charset="0"/>
              </a:rPr>
              <a:t>observations ordered by looking at the score</a:t>
            </a:r>
          </a:p>
          <a:p>
            <a:pPr lvl="1"/>
            <a:r>
              <a:rPr lang="en-US" dirty="0">
                <a:latin typeface="Corbel" panose="020B0503020204020204" pitchFamily="34" charset="0"/>
              </a:rPr>
              <a:t>there is a cut-off point for “eligibility” – clearly defined criterion determined </a:t>
            </a:r>
            <a:r>
              <a:rPr lang="en-US" i="1" dirty="0">
                <a:latin typeface="Corbel" panose="020B0503020204020204" pitchFamily="34" charset="0"/>
              </a:rPr>
              <a:t>ex ante</a:t>
            </a:r>
          </a:p>
          <a:p>
            <a:pPr lvl="1"/>
            <a:r>
              <a:rPr lang="en-US" dirty="0">
                <a:latin typeface="Corbel" panose="020B0503020204020204" pitchFamily="34" charset="0"/>
              </a:rPr>
              <a:t>cut-off determines the assignment to treatment</a:t>
            </a:r>
          </a:p>
          <a:p>
            <a:endParaRPr lang="en-US" dirty="0"/>
          </a:p>
        </p:txBody>
      </p:sp>
    </p:spTree>
    <p:extLst>
      <p:ext uri="{BB962C8B-B14F-4D97-AF65-F5344CB8AC3E}">
        <p14:creationId xmlns:p14="http://schemas.microsoft.com/office/powerpoint/2010/main" val="3053541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conclusions</a:t>
            </a:r>
            <a:endParaRPr lang="en-US" dirty="0"/>
          </a:p>
        </p:txBody>
      </p:sp>
      <p:sp>
        <p:nvSpPr>
          <p:cNvPr id="3" name="Content Placeholder 2"/>
          <p:cNvSpPr>
            <a:spLocks noGrp="1"/>
          </p:cNvSpPr>
          <p:nvPr>
            <p:ph idx="1"/>
          </p:nvPr>
        </p:nvSpPr>
        <p:spPr/>
        <p:txBody>
          <a:bodyPr/>
          <a:lstStyle/>
          <a:p>
            <a:r>
              <a:rPr lang="en-US" dirty="0"/>
              <a:t>High quality non-experimental IE is data-intensive</a:t>
            </a:r>
          </a:p>
          <a:p>
            <a:pPr lvl="1"/>
            <a:r>
              <a:rPr lang="en-US" dirty="0"/>
              <a:t>Advances in big data (remote sensing, high frequency/high resolution administrative data, new survey methods) are making this more feasible</a:t>
            </a:r>
          </a:p>
          <a:p>
            <a:pPr lvl="1"/>
            <a:r>
              <a:rPr lang="en-US" dirty="0"/>
              <a:t>Many examples in forthcoming presentations </a:t>
            </a:r>
          </a:p>
          <a:p>
            <a:pPr lvl="1"/>
            <a:endParaRPr lang="en-US" dirty="0"/>
          </a:p>
        </p:txBody>
      </p:sp>
    </p:spTree>
    <p:extLst>
      <p:ext uri="{BB962C8B-B14F-4D97-AF65-F5344CB8AC3E}">
        <p14:creationId xmlns:p14="http://schemas.microsoft.com/office/powerpoint/2010/main" val="391452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conclusions</a:t>
            </a:r>
          </a:p>
        </p:txBody>
      </p:sp>
      <p:sp>
        <p:nvSpPr>
          <p:cNvPr id="3" name="Content Placeholder 2"/>
          <p:cNvSpPr>
            <a:spLocks noGrp="1"/>
          </p:cNvSpPr>
          <p:nvPr>
            <p:ph idx="1"/>
          </p:nvPr>
        </p:nvSpPr>
        <p:spPr/>
        <p:txBody>
          <a:bodyPr>
            <a:normAutofit/>
          </a:bodyPr>
          <a:lstStyle/>
          <a:p>
            <a:r>
              <a:rPr lang="en-US" dirty="0"/>
              <a:t>To design conduct high quality impact evaluations of major transport infrastructure projects, we may need the full toolkit of IE methods </a:t>
            </a:r>
          </a:p>
          <a:p>
            <a:pPr lvl="1"/>
            <a:endParaRPr lang="en-US" dirty="0"/>
          </a:p>
          <a:p>
            <a:endParaRPr lang="en-US" dirty="0"/>
          </a:p>
        </p:txBody>
      </p:sp>
    </p:spTree>
    <p:extLst>
      <p:ext uri="{BB962C8B-B14F-4D97-AF65-F5344CB8AC3E}">
        <p14:creationId xmlns:p14="http://schemas.microsoft.com/office/powerpoint/2010/main" val="3077846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conclusions</a:t>
            </a:r>
            <a:endParaRPr lang="en-US" dirty="0"/>
          </a:p>
        </p:txBody>
      </p:sp>
      <p:sp>
        <p:nvSpPr>
          <p:cNvPr id="3" name="Content Placeholder 2"/>
          <p:cNvSpPr>
            <a:spLocks noGrp="1"/>
          </p:cNvSpPr>
          <p:nvPr>
            <p:ph idx="1"/>
          </p:nvPr>
        </p:nvSpPr>
        <p:spPr/>
        <p:txBody>
          <a:bodyPr/>
          <a:lstStyle/>
          <a:p>
            <a:r>
              <a:rPr lang="en-US" dirty="0"/>
              <a:t>In Phase 1 of </a:t>
            </a:r>
            <a:r>
              <a:rPr lang="en-US" dirty="0" err="1"/>
              <a:t>ieConnect</a:t>
            </a:r>
            <a:r>
              <a:rPr lang="en-US" dirty="0"/>
              <a:t>, we have IEs which have:</a:t>
            </a:r>
          </a:p>
          <a:p>
            <a:pPr lvl="1"/>
            <a:r>
              <a:rPr lang="en-US" dirty="0"/>
              <a:t>A </a:t>
            </a:r>
            <a:r>
              <a:rPr lang="en-US" b="1" dirty="0"/>
              <a:t>non-experimental</a:t>
            </a:r>
            <a:r>
              <a:rPr lang="en-US" dirty="0"/>
              <a:t> component which estimates the impact of transport infrastructure (a road, a corridor, a BRT system)</a:t>
            </a:r>
          </a:p>
          <a:p>
            <a:pPr lvl="1"/>
            <a:r>
              <a:rPr lang="en-US" dirty="0"/>
              <a:t>Complementary </a:t>
            </a:r>
            <a:r>
              <a:rPr lang="en-US" b="1" dirty="0"/>
              <a:t>experimental</a:t>
            </a:r>
            <a:r>
              <a:rPr lang="en-US" dirty="0"/>
              <a:t> interventions which test key components of program logic </a:t>
            </a:r>
          </a:p>
        </p:txBody>
      </p:sp>
    </p:spTree>
    <p:extLst>
      <p:ext uri="{BB962C8B-B14F-4D97-AF65-F5344CB8AC3E}">
        <p14:creationId xmlns:p14="http://schemas.microsoft.com/office/powerpoint/2010/main" val="364192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M&amp;E versus impact evaluation</a:t>
            </a:r>
          </a:p>
        </p:txBody>
      </p:sp>
      <p:sp>
        <p:nvSpPr>
          <p:cNvPr id="3" name="Content Placeholder 2"/>
          <p:cNvSpPr>
            <a:spLocks noGrp="1"/>
          </p:cNvSpPr>
          <p:nvPr>
            <p:ph idx="1"/>
          </p:nvPr>
        </p:nvSpPr>
        <p:spPr/>
        <p:txBody>
          <a:bodyPr/>
          <a:lstStyle/>
          <a:p>
            <a:r>
              <a:rPr lang="en-US" dirty="0"/>
              <a:t>Monitoring and evaluation</a:t>
            </a:r>
          </a:p>
          <a:p>
            <a:pPr lvl="1"/>
            <a:r>
              <a:rPr lang="en-US" dirty="0"/>
              <a:t>Tracks whether project activities were conducted </a:t>
            </a:r>
            <a:r>
              <a:rPr lang="en-US" b="1" dirty="0"/>
              <a:t>(inputs)</a:t>
            </a:r>
          </a:p>
          <a:p>
            <a:pPr lvl="1"/>
            <a:r>
              <a:rPr lang="en-US" dirty="0"/>
              <a:t>Counts the project </a:t>
            </a:r>
            <a:r>
              <a:rPr lang="en-US" b="1" dirty="0"/>
              <a:t>outputs</a:t>
            </a:r>
            <a:r>
              <a:rPr lang="en-US" dirty="0"/>
              <a:t> that were delivered/constructed</a:t>
            </a:r>
          </a:p>
          <a:p>
            <a:r>
              <a:rPr lang="en-US" dirty="0"/>
              <a:t>Was the road built? Was it on time, and did it meet technical standards? </a:t>
            </a:r>
          </a:p>
          <a:p>
            <a:r>
              <a:rPr lang="en-US" dirty="0"/>
              <a:t>Are people/vehicles using the road?</a:t>
            </a:r>
          </a:p>
          <a:p>
            <a:endParaRPr lang="en-US" dirty="0"/>
          </a:p>
        </p:txBody>
      </p:sp>
    </p:spTree>
    <p:extLst>
      <p:ext uri="{BB962C8B-B14F-4D97-AF65-F5344CB8AC3E}">
        <p14:creationId xmlns:p14="http://schemas.microsoft.com/office/powerpoint/2010/main" val="116509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M&amp;E versus impact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This standard M&amp;E approach remains very important</a:t>
            </a:r>
          </a:p>
          <a:p>
            <a:r>
              <a:rPr lang="en-US" dirty="0"/>
              <a:t>But it </a:t>
            </a:r>
            <a:r>
              <a:rPr lang="en-US" b="1" dirty="0"/>
              <a:t>does not </a:t>
            </a:r>
            <a:r>
              <a:rPr lang="en-US" dirty="0"/>
              <a:t>tell us:</a:t>
            </a:r>
          </a:p>
          <a:p>
            <a:pPr lvl="1"/>
            <a:r>
              <a:rPr lang="en-US" dirty="0"/>
              <a:t>Did the road lead to increased economic growth/reduced poverty?</a:t>
            </a:r>
          </a:p>
          <a:p>
            <a:pPr lvl="1"/>
            <a:r>
              <a:rPr lang="en-US" dirty="0"/>
              <a:t>What is the most precise estimate of this economic growth? How does it compare to alternate uses of scarce resources?</a:t>
            </a:r>
          </a:p>
          <a:p>
            <a:pPr lvl="1"/>
            <a:r>
              <a:rPr lang="en-US" dirty="0"/>
              <a:t>Did all groups benefit? Were their winners and losers? To what extent? </a:t>
            </a:r>
          </a:p>
        </p:txBody>
      </p:sp>
    </p:spTree>
    <p:extLst>
      <p:ext uri="{BB962C8B-B14F-4D97-AF65-F5344CB8AC3E}">
        <p14:creationId xmlns:p14="http://schemas.microsoft.com/office/powerpoint/2010/main" val="307299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Causal inference and counterfactuals</a:t>
            </a:r>
          </a:p>
        </p:txBody>
      </p:sp>
      <p:sp>
        <p:nvSpPr>
          <p:cNvPr id="3" name="Content Placeholder 2"/>
          <p:cNvSpPr>
            <a:spLocks noGrp="1"/>
          </p:cNvSpPr>
          <p:nvPr>
            <p:ph idx="1"/>
          </p:nvPr>
        </p:nvSpPr>
        <p:spPr/>
        <p:txBody>
          <a:bodyPr/>
          <a:lstStyle/>
          <a:p>
            <a:r>
              <a:rPr lang="en-US" dirty="0"/>
              <a:t>Fundamentally, to know the effect of our project, we want to observe something that is </a:t>
            </a:r>
            <a:r>
              <a:rPr lang="en-US" b="1" dirty="0"/>
              <a:t>fundamentally unobservable</a:t>
            </a:r>
            <a:r>
              <a:rPr lang="en-US" dirty="0"/>
              <a:t>: the counterfactual</a:t>
            </a:r>
          </a:p>
          <a:p>
            <a:r>
              <a:rPr lang="en-US" dirty="0"/>
              <a:t>What happened to the village where we built a road, compared to what </a:t>
            </a:r>
            <a:r>
              <a:rPr lang="en-US" i="1" dirty="0"/>
              <a:t>would have happened to the same village </a:t>
            </a:r>
            <a:r>
              <a:rPr lang="en-US" dirty="0"/>
              <a:t>if we did not build the road</a:t>
            </a:r>
          </a:p>
        </p:txBody>
      </p:sp>
    </p:spTree>
    <p:extLst>
      <p:ext uri="{BB962C8B-B14F-4D97-AF65-F5344CB8AC3E}">
        <p14:creationId xmlns:p14="http://schemas.microsoft.com/office/powerpoint/2010/main" val="100918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Causal inference and counterfactuals</a:t>
            </a:r>
            <a:endParaRPr lang="en-US" dirty="0"/>
          </a:p>
        </p:txBody>
      </p:sp>
      <p:sp>
        <p:nvSpPr>
          <p:cNvPr id="3" name="Content Placeholder 2"/>
          <p:cNvSpPr>
            <a:spLocks noGrp="1"/>
          </p:cNvSpPr>
          <p:nvPr>
            <p:ph idx="1"/>
          </p:nvPr>
        </p:nvSpPr>
        <p:spPr/>
        <p:txBody>
          <a:bodyPr/>
          <a:lstStyle/>
          <a:p>
            <a:r>
              <a:rPr lang="en-US" dirty="0"/>
              <a:t>Since we can never observe the same village at the same time both with and without the road, we must use other methods to develop a valid comparison group</a:t>
            </a:r>
          </a:p>
        </p:txBody>
      </p:sp>
    </p:spTree>
    <p:extLst>
      <p:ext uri="{BB962C8B-B14F-4D97-AF65-F5344CB8AC3E}">
        <p14:creationId xmlns:p14="http://schemas.microsoft.com/office/powerpoint/2010/main" val="170034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impact evaluation</a:t>
            </a:r>
            <a:endParaRPr lang="en-US" dirty="0"/>
          </a:p>
        </p:txBody>
      </p:sp>
      <p:sp>
        <p:nvSpPr>
          <p:cNvPr id="3" name="Content Placeholder 2"/>
          <p:cNvSpPr>
            <a:spLocks noGrp="1"/>
          </p:cNvSpPr>
          <p:nvPr>
            <p:ph idx="1"/>
          </p:nvPr>
        </p:nvSpPr>
        <p:spPr/>
        <p:txBody>
          <a:bodyPr>
            <a:normAutofit/>
          </a:bodyPr>
          <a:lstStyle/>
          <a:p>
            <a:r>
              <a:rPr lang="en-US" dirty="0"/>
              <a:t>A historical example: </a:t>
            </a:r>
          </a:p>
          <a:p>
            <a:pPr lvl="1"/>
            <a:r>
              <a:rPr lang="en-US" dirty="0"/>
              <a:t>Did the expansion of railways in the late 19</a:t>
            </a:r>
            <a:r>
              <a:rPr lang="en-US" baseline="30000" dirty="0"/>
              <a:t>th</a:t>
            </a:r>
            <a:r>
              <a:rPr lang="en-US" dirty="0"/>
              <a:t> century US contribute to economic growth? </a:t>
            </a:r>
          </a:p>
          <a:p>
            <a:endParaRPr lang="en-US" dirty="0"/>
          </a:p>
          <a:p>
            <a:r>
              <a:rPr lang="en-US" dirty="0"/>
              <a:t>The </a:t>
            </a:r>
            <a:r>
              <a:rPr lang="en-US" dirty="0" err="1"/>
              <a:t>Fogel</a:t>
            </a:r>
            <a:r>
              <a:rPr lang="en-US" dirty="0"/>
              <a:t> hypothesis: </a:t>
            </a:r>
          </a:p>
        </p:txBody>
      </p:sp>
    </p:spTree>
    <p:extLst>
      <p:ext uri="{BB962C8B-B14F-4D97-AF65-F5344CB8AC3E}">
        <p14:creationId xmlns:p14="http://schemas.microsoft.com/office/powerpoint/2010/main" val="291957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2109</Words>
  <Application>Microsoft Office PowerPoint</Application>
  <PresentationFormat>On-screen Show (4:3)</PresentationFormat>
  <Paragraphs>310</Paragraphs>
  <Slides>44</Slides>
  <Notes>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44</vt:i4>
      </vt:variant>
    </vt:vector>
  </HeadingPairs>
  <TitlesOfParts>
    <vt:vector size="59" baseType="lpstr">
      <vt:lpstr>MS PGothic</vt:lpstr>
      <vt:lpstr>MS PGothic</vt:lpstr>
      <vt:lpstr>SimSun</vt:lpstr>
      <vt:lpstr>Arial</vt:lpstr>
      <vt:lpstr>Calibri</vt:lpstr>
      <vt:lpstr>Calibri Light</vt:lpstr>
      <vt:lpstr>Cambria Math</vt:lpstr>
      <vt:lpstr>Corbel</vt:lpstr>
      <vt:lpstr>Segoe UI</vt:lpstr>
      <vt:lpstr>Times New Roman</vt:lpstr>
      <vt:lpstr>Verdana</vt:lpstr>
      <vt:lpstr>Wingdings</vt:lpstr>
      <vt:lpstr>Office Theme</vt:lpstr>
      <vt:lpstr>1_Office Theme</vt:lpstr>
      <vt:lpstr>1_Custom Design</vt:lpstr>
      <vt:lpstr>Non-experimental methods for transport impact evaluation </vt:lpstr>
      <vt:lpstr>overview</vt:lpstr>
      <vt:lpstr>overview</vt:lpstr>
      <vt:lpstr>Why impact evaluation?</vt:lpstr>
      <vt:lpstr>M&amp;E versus impact evaluation</vt:lpstr>
      <vt:lpstr>M&amp;E versus impact evaluation</vt:lpstr>
      <vt:lpstr>Causal inference and counterfactuals</vt:lpstr>
      <vt:lpstr>Causal inference and counterfactuals</vt:lpstr>
      <vt:lpstr>impact evaluation</vt:lpstr>
      <vt:lpstr>PowerPoint Presentation</vt:lpstr>
      <vt:lpstr>PowerPoint Presentation</vt:lpstr>
      <vt:lpstr>PowerPoint Presentation</vt:lpstr>
      <vt:lpstr>PowerPoint Presentation</vt:lpstr>
      <vt:lpstr>Case study</vt:lpstr>
      <vt:lpstr>Case study: the program</vt:lpstr>
      <vt:lpstr>Case study: the evaluation</vt:lpstr>
      <vt:lpstr>Case study: the evaluation</vt:lpstr>
      <vt:lpstr>Case study: the evaluation</vt:lpstr>
      <vt:lpstr>Method 1: Single difference</vt:lpstr>
      <vt:lpstr>Method 1: Single difference</vt:lpstr>
      <vt:lpstr>Method 1: Single difference</vt:lpstr>
      <vt:lpstr>Method 1: Single difference</vt:lpstr>
      <vt:lpstr>Method 2: matching</vt:lpstr>
      <vt:lpstr>Method 2: matching</vt:lpstr>
      <vt:lpstr>Method 2: matching</vt:lpstr>
      <vt:lpstr>Method 2: matching</vt:lpstr>
      <vt:lpstr>Method 2: matching</vt:lpstr>
      <vt:lpstr>Method 2: matching</vt:lpstr>
      <vt:lpstr>Method 2: matching</vt:lpstr>
      <vt:lpstr>Method 2: matching</vt:lpstr>
      <vt:lpstr>Propensity score for participants and non-participants </vt:lpstr>
      <vt:lpstr>Method 3: Difference-in-difference</vt:lpstr>
      <vt:lpstr>Method 3: Difference-in-difference</vt:lpstr>
      <vt:lpstr>Key assumption: parallel trends</vt:lpstr>
      <vt:lpstr>Method 3: Difference-in-difference</vt:lpstr>
      <vt:lpstr>Method 3: Difference-in-difference</vt:lpstr>
      <vt:lpstr>Method 3: Difference-in-difference</vt:lpstr>
      <vt:lpstr>Method 4: Regression discontinuity (RD) </vt:lpstr>
      <vt:lpstr>Method 4: Regression discontinuity (RD) </vt:lpstr>
      <vt:lpstr>Method 4: Regression discontinuity (RD) </vt:lpstr>
      <vt:lpstr>Method 4: Regression discontinuity (RD) </vt:lpstr>
      <vt:lpstr>conclusions</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Sveta Milusheva</cp:lastModifiedBy>
  <cp:revision>136</cp:revision>
  <dcterms:created xsi:type="dcterms:W3CDTF">2017-07-05T18:42:11Z</dcterms:created>
  <dcterms:modified xsi:type="dcterms:W3CDTF">2019-02-04T19:49:00Z</dcterms:modified>
</cp:coreProperties>
</file>