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23" r:id="rId4"/>
    <p:sldId id="316" r:id="rId5"/>
    <p:sldId id="311" r:id="rId6"/>
    <p:sldId id="314" r:id="rId7"/>
    <p:sldId id="277" r:id="rId8"/>
    <p:sldId id="321" r:id="rId9"/>
    <p:sldId id="273" r:id="rId10"/>
    <p:sldId id="317" r:id="rId11"/>
    <p:sldId id="325" r:id="rId12"/>
    <p:sldId id="308" r:id="rId13"/>
    <p:sldId id="32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2767" autoAdjust="0"/>
  </p:normalViewPr>
  <p:slideViewPr>
    <p:cSldViewPr snapToGrid="0">
      <p:cViewPr>
        <p:scale>
          <a:sx n="57" d="100"/>
          <a:sy n="57" d="100"/>
        </p:scale>
        <p:origin x="1024" y="-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Sheet1!$B$10</c:f>
              <c:strCache>
                <c:ptCount val="1"/>
                <c:pt idx="0">
                  <c:v>Basica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Sheet1!$C$9:$H$9</c:f>
              <c:numCache>
                <c:formatCode>General</c:formatCode>
                <c:ptCount val="6"/>
                <c:pt idx="0">
                  <c:v>55</c:v>
                </c:pt>
                <c:pt idx="1">
                  <c:v>60</c:v>
                </c:pt>
                <c:pt idx="2">
                  <c:v>65</c:v>
                </c:pt>
                <c:pt idx="3">
                  <c:v>70</c:v>
                </c:pt>
                <c:pt idx="4">
                  <c:v>75</c:v>
                </c:pt>
                <c:pt idx="5">
                  <c:v>80</c:v>
                </c:pt>
              </c:numCache>
            </c:numRef>
          </c:cat>
          <c:val>
            <c:numRef>
              <c:f>Sheet1!$C$10:$H$10</c:f>
              <c:numCache>
                <c:formatCode>General</c:formatCode>
                <c:ptCount val="6"/>
                <c:pt idx="0">
                  <c:v>0.75060839999999995</c:v>
                </c:pt>
                <c:pt idx="1">
                  <c:v>0.66388789999999998</c:v>
                </c:pt>
                <c:pt idx="2">
                  <c:v>0.39377079999999998</c:v>
                </c:pt>
                <c:pt idx="3">
                  <c:v>0.219083</c:v>
                </c:pt>
                <c:pt idx="4">
                  <c:v>0.1226274</c:v>
                </c:pt>
                <c:pt idx="5">
                  <c:v>4.6649200000000002E-2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D6-4B63-9A94-A67E234B9E1A}"/>
            </c:ext>
          </c:extLst>
        </c:ser>
        <c:ser>
          <c:idx val="1"/>
          <c:order val="1"/>
          <c:tx>
            <c:strRef>
              <c:f>Sheet1!$B$11</c:f>
              <c:strCache>
                <c:ptCount val="1"/>
                <c:pt idx="0">
                  <c:v>Media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Sheet1!$C$9:$H$9</c:f>
              <c:numCache>
                <c:formatCode>General</c:formatCode>
                <c:ptCount val="6"/>
                <c:pt idx="0">
                  <c:v>55</c:v>
                </c:pt>
                <c:pt idx="1">
                  <c:v>60</c:v>
                </c:pt>
                <c:pt idx="2">
                  <c:v>65</c:v>
                </c:pt>
                <c:pt idx="3">
                  <c:v>70</c:v>
                </c:pt>
                <c:pt idx="4">
                  <c:v>75</c:v>
                </c:pt>
                <c:pt idx="5">
                  <c:v>80</c:v>
                </c:pt>
              </c:numCache>
            </c:numRef>
          </c:cat>
          <c:val>
            <c:numRef>
              <c:f>Sheet1!$C$11:$H$11</c:f>
              <c:numCache>
                <c:formatCode>General</c:formatCode>
                <c:ptCount val="6"/>
                <c:pt idx="0">
                  <c:v>0.79129269999999996</c:v>
                </c:pt>
                <c:pt idx="1">
                  <c:v>0.69992920000000003</c:v>
                </c:pt>
                <c:pt idx="2">
                  <c:v>0.45724179999999998</c:v>
                </c:pt>
                <c:pt idx="3">
                  <c:v>0.21871109999999999</c:v>
                </c:pt>
                <c:pt idx="4">
                  <c:v>0.1390093</c:v>
                </c:pt>
                <c:pt idx="5">
                  <c:v>0.1487984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D6-4B63-9A94-A67E234B9E1A}"/>
            </c:ext>
          </c:extLst>
        </c:ser>
        <c:ser>
          <c:idx val="2"/>
          <c:order val="2"/>
          <c:tx>
            <c:strRef>
              <c:f>Sheet1!$B$12</c:f>
              <c:strCache>
                <c:ptCount val="1"/>
                <c:pt idx="0">
                  <c:v>Universitaria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Sheet1!$C$9:$H$9</c:f>
              <c:numCache>
                <c:formatCode>General</c:formatCode>
                <c:ptCount val="6"/>
                <c:pt idx="0">
                  <c:v>55</c:v>
                </c:pt>
                <c:pt idx="1">
                  <c:v>60</c:v>
                </c:pt>
                <c:pt idx="2">
                  <c:v>65</c:v>
                </c:pt>
                <c:pt idx="3">
                  <c:v>70</c:v>
                </c:pt>
                <c:pt idx="4">
                  <c:v>75</c:v>
                </c:pt>
                <c:pt idx="5">
                  <c:v>80</c:v>
                </c:pt>
              </c:numCache>
            </c:numRef>
          </c:cat>
          <c:val>
            <c:numRef>
              <c:f>Sheet1!$C$12:$H$12</c:f>
              <c:numCache>
                <c:formatCode>General</c:formatCode>
                <c:ptCount val="6"/>
                <c:pt idx="0">
                  <c:v>0.83693099999999998</c:v>
                </c:pt>
                <c:pt idx="1">
                  <c:v>0.75516260000000002</c:v>
                </c:pt>
                <c:pt idx="2">
                  <c:v>0.48233019999999999</c:v>
                </c:pt>
                <c:pt idx="3">
                  <c:v>0.34186689999999997</c:v>
                </c:pt>
                <c:pt idx="4">
                  <c:v>0.17736930000000001</c:v>
                </c:pt>
                <c:pt idx="5">
                  <c:v>0.16103329999999999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2D6-4B63-9A94-A67E234B9E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55572496"/>
        <c:axId val="2055573328"/>
      </c:barChart>
      <c:catAx>
        <c:axId val="2055572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5573328"/>
        <c:crosses val="autoZero"/>
        <c:auto val="1"/>
        <c:lblAlgn val="ctr"/>
        <c:lblOffset val="100"/>
        <c:noMultiLvlLbl val="0"/>
      </c:catAx>
      <c:valAx>
        <c:axId val="205557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Fraction working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557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Mala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Sheet1!$C$2:$H$2</c:f>
              <c:numCache>
                <c:formatCode>General</c:formatCode>
                <c:ptCount val="6"/>
                <c:pt idx="0">
                  <c:v>55</c:v>
                </c:pt>
                <c:pt idx="1">
                  <c:v>60</c:v>
                </c:pt>
                <c:pt idx="2">
                  <c:v>65</c:v>
                </c:pt>
                <c:pt idx="3">
                  <c:v>70</c:v>
                </c:pt>
                <c:pt idx="4">
                  <c:v>75</c:v>
                </c:pt>
                <c:pt idx="5">
                  <c:v>80</c:v>
                </c:pt>
              </c:numCache>
            </c:numRef>
          </c:cat>
          <c:val>
            <c:numRef>
              <c:f>Sheet1!$C$3:$H$3</c:f>
              <c:numCache>
                <c:formatCode>General</c:formatCode>
                <c:ptCount val="6"/>
                <c:pt idx="0">
                  <c:v>0.50079200000000001</c:v>
                </c:pt>
                <c:pt idx="1">
                  <c:v>0.41180660000000002</c:v>
                </c:pt>
                <c:pt idx="2">
                  <c:v>0.21366869999999999</c:v>
                </c:pt>
                <c:pt idx="3">
                  <c:v>0.1024914</c:v>
                </c:pt>
                <c:pt idx="4">
                  <c:v>6.9814500000000002E-2</c:v>
                </c:pt>
                <c:pt idx="5">
                  <c:v>1.7620899999999998E-2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40-4500-9224-231E117F5B3A}"/>
            </c:ext>
          </c:extLst>
        </c:ser>
        <c:ser>
          <c:idx val="1"/>
          <c:order val="1"/>
          <c:tx>
            <c:strRef>
              <c:f>Sheet1!$B$4</c:f>
              <c:strCache>
                <c:ptCount val="1"/>
                <c:pt idx="0">
                  <c:v>Regular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Sheet1!$C$2:$H$2</c:f>
              <c:numCache>
                <c:formatCode>General</c:formatCode>
                <c:ptCount val="6"/>
                <c:pt idx="0">
                  <c:v>55</c:v>
                </c:pt>
                <c:pt idx="1">
                  <c:v>60</c:v>
                </c:pt>
                <c:pt idx="2">
                  <c:v>65</c:v>
                </c:pt>
                <c:pt idx="3">
                  <c:v>70</c:v>
                </c:pt>
                <c:pt idx="4">
                  <c:v>75</c:v>
                </c:pt>
                <c:pt idx="5">
                  <c:v>80</c:v>
                </c:pt>
              </c:numCache>
            </c:numRef>
          </c:cat>
          <c:val>
            <c:numRef>
              <c:f>Sheet1!$C$4:$H$4</c:f>
              <c:numCache>
                <c:formatCode>General</c:formatCode>
                <c:ptCount val="6"/>
                <c:pt idx="0">
                  <c:v>0.7565191</c:v>
                </c:pt>
                <c:pt idx="1">
                  <c:v>0.64455200000000001</c:v>
                </c:pt>
                <c:pt idx="2">
                  <c:v>0.3854668</c:v>
                </c:pt>
                <c:pt idx="3">
                  <c:v>0.2055873</c:v>
                </c:pt>
                <c:pt idx="4">
                  <c:v>0.1099662</c:v>
                </c:pt>
                <c:pt idx="5">
                  <c:v>4.4938600000000002E-2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40-4500-9224-231E117F5B3A}"/>
            </c:ext>
          </c:extLst>
        </c:ser>
        <c:ser>
          <c:idx val="2"/>
          <c:order val="2"/>
          <c:tx>
            <c:strRef>
              <c:f>Sheet1!$B$5</c:f>
              <c:strCache>
                <c:ptCount val="1"/>
                <c:pt idx="0">
                  <c:v>Buena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Sheet1!$C$2:$H$2</c:f>
              <c:numCache>
                <c:formatCode>General</c:formatCode>
                <c:ptCount val="6"/>
                <c:pt idx="0">
                  <c:v>55</c:v>
                </c:pt>
                <c:pt idx="1">
                  <c:v>60</c:v>
                </c:pt>
                <c:pt idx="2">
                  <c:v>65</c:v>
                </c:pt>
                <c:pt idx="3">
                  <c:v>70</c:v>
                </c:pt>
                <c:pt idx="4">
                  <c:v>75</c:v>
                </c:pt>
                <c:pt idx="5">
                  <c:v>80</c:v>
                </c:pt>
              </c:numCache>
            </c:numRef>
          </c:cat>
          <c:val>
            <c:numRef>
              <c:f>Sheet1!$C$5:$H$5</c:f>
              <c:numCache>
                <c:formatCode>General</c:formatCode>
                <c:ptCount val="6"/>
                <c:pt idx="0">
                  <c:v>0.83828369999999996</c:v>
                </c:pt>
                <c:pt idx="1">
                  <c:v>0.77406560000000002</c:v>
                </c:pt>
                <c:pt idx="2">
                  <c:v>0.48533609999999999</c:v>
                </c:pt>
                <c:pt idx="3">
                  <c:v>0.30522569999999999</c:v>
                </c:pt>
                <c:pt idx="4">
                  <c:v>0.1742494</c:v>
                </c:pt>
                <c:pt idx="5">
                  <c:v>0.1036522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40-4500-9224-231E117F5B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55572496"/>
        <c:axId val="2055573328"/>
      </c:barChart>
      <c:catAx>
        <c:axId val="205557249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Age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5573328"/>
        <c:crosses val="autoZero"/>
        <c:auto val="1"/>
        <c:lblAlgn val="ctr"/>
        <c:lblOffset val="100"/>
        <c:noMultiLvlLbl val="0"/>
      </c:catAx>
      <c:valAx>
        <c:axId val="2055573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 Fraction working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5572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767AE-5D5E-2D05-C23D-44C65FB9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DC0529-33EE-2024-7866-7A1C33648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CC582F-FC72-49DF-AC4F-ABB6383F6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ABE7-935E-422C-A031-69EDC37CB7E5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B6B14-02F4-D111-9078-ABE47EFF8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A9D8AC-F153-B2A0-9947-DD389ACDC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998-B264-4702-9AC3-CBA13AF4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36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27B7F-D947-C5B4-F931-69FFA120D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8CB59-2063-CDD5-18AA-F426F10FE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E7CC7-E809-FF30-CF00-C1A3BCB64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ABE7-935E-422C-A031-69EDC37CB7E5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C0AB9-BC2D-F394-9C22-8AD5D9B7E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432BB-A404-C6C5-7D5C-1EDCBAA08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998-B264-4702-9AC3-CBA13AF4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5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69C1E2-EFC9-C971-006C-8C2D6D4BD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BDFC5-003B-1E76-780D-E0D17C9E7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E7B2D-13CB-DE0B-BBC9-44C7C9D29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ABE7-935E-422C-A031-69EDC37CB7E5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46D22-76C0-DC53-C3DE-6EC85145F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9E8D17-879A-6417-FA99-EE5B0384E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998-B264-4702-9AC3-CBA13AF4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400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A8BD409-7F59-4630-A63D-B7717F08254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43DF26-79D2-4729-8E8F-B10D5B843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43261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13F845-7E6B-45B2-BAA3-7009313C5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94D-A018-4AD0-9EE8-2493357DEC69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03D146-A35A-42ED-8A64-863BA46A0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C20832-F416-4AEE-A599-57BFD0929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CEA1-0BD5-43F7-AEFB-8CA7E511AF5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CD5ED50-087F-42A7-81B4-A449443AB4F8}"/>
              </a:ext>
            </a:extLst>
          </p:cNvPr>
          <p:cNvSpPr/>
          <p:nvPr userDrawn="1"/>
        </p:nvSpPr>
        <p:spPr>
          <a:xfrm>
            <a:off x="932789" y="2543503"/>
            <a:ext cx="4964113" cy="34572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BACD9DA-4C0B-4068-A9FF-8D99D7CA296F}"/>
              </a:ext>
            </a:extLst>
          </p:cNvPr>
          <p:cNvSpPr/>
          <p:nvPr userDrawn="1"/>
        </p:nvSpPr>
        <p:spPr>
          <a:xfrm>
            <a:off x="6277303" y="2417379"/>
            <a:ext cx="4964113" cy="3576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AD5DEBF-C374-4B1A-A9B0-D7FD4134C5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649413"/>
            <a:ext cx="5223342" cy="64135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CDB7265F-7544-4FD4-8A07-5DE422592E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30459" y="1628993"/>
            <a:ext cx="5257800" cy="641350"/>
          </a:xfrm>
        </p:spPr>
        <p:txBody>
          <a:bodyPr>
            <a:no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8381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59D5858-1D34-4FF9-9D57-4851915D3A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AC0223-D0CF-43A3-937C-D85120683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9621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585747-6C80-4972-AFDB-D603D5AA5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94D-A018-4AD0-9EE8-2493357DEC69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94084E-BC0D-415C-8B7F-9CDABBA4B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68143-20FA-4527-BE6C-B9F398B5A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CEA1-0BD5-43F7-AEFB-8CA7E511AF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martArt Placeholder 8">
            <a:extLst>
              <a:ext uri="{FF2B5EF4-FFF2-40B4-BE49-F238E27FC236}">
                <a16:creationId xmlns:a16="http://schemas.microsoft.com/office/drawing/2014/main" id="{53639EB9-66AF-4CF6-A4FC-15F7C823BD0B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>
          <a:xfrm>
            <a:off x="838200" y="2764221"/>
            <a:ext cx="10515600" cy="322415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465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00901F7-21C1-42F6-B3FD-B51B5DA863E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F6C70F-7430-4251-82BC-13637478A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A94D-A018-4AD0-9EE8-2493357DEC69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DD3439-2BFE-4C24-A26A-E4A0C5F51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DD25AB-9A4A-430E-839E-F32653AD8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ECEA1-0BD5-43F7-AEFB-8CA7E511AF5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AFD96F-7373-4DA8-AA03-AD35E8375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621" y="365126"/>
            <a:ext cx="3993931" cy="131653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4C2BD16-41A2-4420-9B33-8F2470EEB9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5135" y="2381579"/>
            <a:ext cx="4371975" cy="3175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 marL="1371600" indent="0">
              <a:buNone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5080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A190F-2509-BF8F-1DE7-AA436BCC6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2D662-528C-2190-FC14-44F59F1D8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7ECE49-26B9-72AB-8AC3-001CE7F13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ABE7-935E-422C-A031-69EDC37CB7E5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A40E0-5999-AF9D-1352-3328D722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DF7D0-5F23-416D-35B7-82B0EF226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998-B264-4702-9AC3-CBA13AF4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8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A4767-D5BE-B1B8-F801-0B9E2CD0C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00CEE0-3FC4-5371-7FE4-D541CCF89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14007F-563C-F0B5-D2AE-3B216E34F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ABE7-935E-422C-A031-69EDC37CB7E5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60288-A550-DF45-0401-0215370B2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333B0-4B5D-EE3D-7D85-F6732B165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998-B264-4702-9AC3-CBA13AF4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95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27B65-373E-2308-E219-C30C990D3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92D14-CCCC-B4A6-57ED-9A68834348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893F35-E56F-315C-2D1D-D8AC0F975C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D5FBA-A109-CACE-3C38-FC7EEF0D0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ABE7-935E-422C-A031-69EDC37CB7E5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211C0-DE87-485F-2CA2-14ECD7DD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ECD1C4-09A7-31B2-B9FE-E5C1BE10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998-B264-4702-9AC3-CBA13AF4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7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FE206-7DF5-8A5D-76D6-A56AC1170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AF5A34-A7C9-2D26-932E-C46B556C7C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C5EBE6-AAFC-2F87-B859-6CBFE5F729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59B616-A86B-FDA8-D577-2529FAC73E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318463-C01D-C5AD-50B3-8D71562234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FE36B9-55BA-D470-620A-886E3187B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ABE7-935E-422C-A031-69EDC37CB7E5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653EC1-55D4-FF3F-A828-A6DC76D5A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EBA08C-B9B5-C8EE-D315-EF9A7B6B7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998-B264-4702-9AC3-CBA13AF4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69BDE-8FCD-0809-D646-60010B37C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2E8FEA-2CF4-F4E7-3148-BA51CC3FA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ABE7-935E-422C-A031-69EDC37CB7E5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030481-EA58-0E9C-769E-E306C3D6F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6FCCF3-66FD-C10F-48FF-D86D5DEBA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998-B264-4702-9AC3-CBA13AF4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11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C8FBE2-024E-F131-3DAD-143F05CE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ABE7-935E-422C-A031-69EDC37CB7E5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7D0F95-6414-087A-DF98-98A48AD4F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C3CE6A-C1EF-23E1-D707-1C83360DB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998-B264-4702-9AC3-CBA13AF4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21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71814-5BA5-DE17-1653-D1C285621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34820-AB14-4A95-A055-02F8C7088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4BB855-6241-530E-44DD-1057BEABB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DB29E-2710-16BC-E573-5E6953235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ABE7-935E-422C-A031-69EDC37CB7E5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AC2DE-AB52-4770-4D38-46F8CF5EF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B0216-88A9-37E8-068C-6D2FBEF0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998-B264-4702-9AC3-CBA13AF4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3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E62D1-CAC1-38E9-F69F-C6BBED1A9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9060C9-843D-942A-3187-EB8DCFAE39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45A142-36DB-8FC6-94C8-FEB03D0A7D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79447-F7BB-DBC5-3616-0D2D494F0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ABE7-935E-422C-A031-69EDC37CB7E5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BD79F-59AF-5324-F1F0-42F27D18E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CEB4B7-7621-04C9-7FBA-2AA5214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07998-B264-4702-9AC3-CBA13AF4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805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A9993C-E3B7-096C-63BB-64BE13908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1C3EF-2F7B-1A88-7269-237FDD1CBE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8A697-1306-5C35-C860-CB40E9246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BABE7-935E-422C-A031-69EDC37CB7E5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0F103-6DC8-176A-F8C9-D2E3034955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90E9B-C273-2541-380E-AB2BDF476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07998-B264-4702-9AC3-CBA13AF46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3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292BF0-4E57-4449-A00C-3938A5552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5767" y="1188637"/>
            <a:ext cx="2988234" cy="448072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r"/>
            <a:r>
              <a:rPr lang="en-US" sz="4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Pension design and older worker labor supply in LMIC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105CEA83-BE9E-4886-804F-FDD09BF062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55260" y="1648870"/>
            <a:ext cx="4702848" cy="35602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dirty="0"/>
              <a:t>Clement Joubert</a:t>
            </a:r>
          </a:p>
          <a:p>
            <a:pPr algn="l"/>
            <a:r>
              <a:rPr lang="en-US" dirty="0"/>
              <a:t>DECHD</a:t>
            </a:r>
          </a:p>
        </p:txBody>
      </p:sp>
    </p:spTree>
    <p:extLst>
      <p:ext uri="{BB962C8B-B14F-4D97-AF65-F5344CB8AC3E}">
        <p14:creationId xmlns:p14="http://schemas.microsoft.com/office/powerpoint/2010/main" val="300243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FDED6-D5A0-F342-B436-7DB0C327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Impacts of Chile’s 2008 reform on labor supply </a:t>
            </a:r>
            <a:br>
              <a:rPr lang="en-US" dirty="0"/>
            </a:br>
            <a:r>
              <a:rPr lang="en-US" sz="2200" dirty="0"/>
              <a:t>(Joubert &amp; Todd 2023)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1A7C6-5543-2A0D-1C35-B79330ABB3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New design appears to improve incentives for work before age 60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lower implicit tax,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less stringent means-test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</a:t>
            </a:r>
            <a:r>
              <a:rPr lang="en-US" sz="1600" dirty="0"/>
              <a:t>egative wealth effect dominates after age 60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Moderate impact magnitudes (-/+ 5 percentage points),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consistent with non-structural studies: triple diff (Behrman et al., 2011), </a:t>
            </a:r>
            <a:r>
              <a:rPr lang="en-US" sz="1600" dirty="0" err="1"/>
              <a:t>DinD</a:t>
            </a:r>
            <a:r>
              <a:rPr lang="en-US" sz="1600" dirty="0"/>
              <a:t> with matching (Encina, 2013), reduced-form modelling of pension incentives (</a:t>
            </a:r>
            <a:r>
              <a:rPr lang="en-US" sz="1600" dirty="0" err="1"/>
              <a:t>Attanasio</a:t>
            </a:r>
            <a:r>
              <a:rPr lang="en-US" sz="1600" dirty="0"/>
              <a:t> et al., 2011, Becerra, 2019)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B54246-A2A4-3BAF-44F7-15B2DEEEF9D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637869" y="1041753"/>
            <a:ext cx="6172200" cy="3933825"/>
          </a:xfr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F56AE4AF-7430-EA6C-949A-026D08D3A072}"/>
              </a:ext>
            </a:extLst>
          </p:cNvPr>
          <p:cNvSpPr/>
          <p:nvPr/>
        </p:nvSpPr>
        <p:spPr>
          <a:xfrm>
            <a:off x="8884317" y="1906858"/>
            <a:ext cx="446049" cy="12489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4F5373A-9BE6-A860-9006-C42AEB470E71}"/>
              </a:ext>
            </a:extLst>
          </p:cNvPr>
          <p:cNvSpPr/>
          <p:nvPr/>
        </p:nvSpPr>
        <p:spPr>
          <a:xfrm>
            <a:off x="11125713" y="1906857"/>
            <a:ext cx="446049" cy="12489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096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FDED6-D5A0-F342-B436-7DB0C327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Impacts of Chile’s 2008 reform on labor supply </a:t>
            </a:r>
            <a:br>
              <a:rPr lang="en-US" dirty="0"/>
            </a:br>
            <a:r>
              <a:rPr lang="en-US" sz="2200" dirty="0"/>
              <a:t>(Joubert &amp; Todd 2023)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1A7C6-5543-2A0D-1C35-B79330ABB3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Negative effect concentrated on married men and women and higher schooling levels: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Transfers increase most for non-poor households with non-working women</a:t>
            </a:r>
          </a:p>
          <a:p>
            <a:r>
              <a:rPr lang="en-US" sz="2400" dirty="0"/>
              <a:t>Important to consider household structures in pension design!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2B54246-A2A4-3BAF-44F7-15B2DEEEF9D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651810" y="1371812"/>
            <a:ext cx="6172200" cy="3933825"/>
          </a:xfr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502D48AF-6473-3628-2E46-96071F37D3C9}"/>
              </a:ext>
            </a:extLst>
          </p:cNvPr>
          <p:cNvSpPr/>
          <p:nvPr/>
        </p:nvSpPr>
        <p:spPr>
          <a:xfrm>
            <a:off x="8874781" y="3249515"/>
            <a:ext cx="446049" cy="12489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3C0BD3C-7775-E2AF-632B-75486C1922F0}"/>
              </a:ext>
            </a:extLst>
          </p:cNvPr>
          <p:cNvSpPr/>
          <p:nvPr/>
        </p:nvSpPr>
        <p:spPr>
          <a:xfrm>
            <a:off x="11138207" y="3228944"/>
            <a:ext cx="446049" cy="12489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2B5FCFE-1904-FCBC-3CC5-B5403E1C55B9}"/>
              </a:ext>
            </a:extLst>
          </p:cNvPr>
          <p:cNvSpPr/>
          <p:nvPr/>
        </p:nvSpPr>
        <p:spPr>
          <a:xfrm>
            <a:off x="8874781" y="4477881"/>
            <a:ext cx="446049" cy="7191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F968154-2932-6335-CE39-5B1A23D1137E}"/>
              </a:ext>
            </a:extLst>
          </p:cNvPr>
          <p:cNvSpPr/>
          <p:nvPr/>
        </p:nvSpPr>
        <p:spPr>
          <a:xfrm>
            <a:off x="11138207" y="4477880"/>
            <a:ext cx="446049" cy="719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67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0152E-CA5A-0CF0-AE7F-F407DC1A1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621" y="365126"/>
            <a:ext cx="4371974" cy="131653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2400" dirty="0"/>
              <a:t>Additional challenge: </a:t>
            </a:r>
            <a:br>
              <a:rPr lang="en-US" sz="2400" dirty="0"/>
            </a:br>
            <a:r>
              <a:rPr lang="en-US" sz="2400" dirty="0"/>
              <a:t>Pension knowledge levels are low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0A51082-1098-8E63-F1A4-DC2A0FF16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Fewer than 1 in 8 Chilean workers knew the eligibility requirements  for a minimum pension in 2008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775FF6E0-10CC-AF4A-C14D-7C099CACC99F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 rotWithShape="1">
          <a:blip r:embed="rId2"/>
          <a:srcRect t="3828" b="3828"/>
          <a:stretch/>
        </p:blipFill>
        <p:spPr>
          <a:xfrm>
            <a:off x="5741019" y="1023391"/>
            <a:ext cx="6172200" cy="4873625"/>
          </a:xfrm>
        </p:spPr>
      </p:pic>
    </p:spTree>
    <p:extLst>
      <p:ext uri="{BB962C8B-B14F-4D97-AF65-F5344CB8AC3E}">
        <p14:creationId xmlns:p14="http://schemas.microsoft.com/office/powerpoint/2010/main" val="3313660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0152E-CA5A-0CF0-AE7F-F407DC1A1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US" sz="2400" dirty="0"/>
              <a:t>Imperfect take- up of pension benefits </a:t>
            </a:r>
            <a:br>
              <a:rPr lang="en-US" sz="2400" dirty="0"/>
            </a:br>
            <a:r>
              <a:rPr lang="en-US" sz="1800" dirty="0"/>
              <a:t>(Joubert &amp; Troncoso 2023) </a:t>
            </a:r>
            <a:endParaRPr lang="en-US" sz="24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A0A51082-1098-8E63-F1A4-DC2A0FF16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Combine administrative records and linked survey to measure and analyze the take up of non-contributory pension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Preliminary results show that less than 60% of those eligible for the non-contributory minimum pension in Chile actually receive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Implications for:</a:t>
            </a:r>
          </a:p>
          <a:p>
            <a:pPr marL="742950" lvl="1" indent="-285750"/>
            <a:r>
              <a:rPr lang="en-US" dirty="0"/>
              <a:t>Incentives for labor supply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Old age poverty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Inequality/Effective targeting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Political support for the system</a:t>
            </a:r>
          </a:p>
        </p:txBody>
      </p:sp>
      <p:pic>
        <p:nvPicPr>
          <p:cNvPr id="15" name="Picture Placeholder 14">
            <a:extLst>
              <a:ext uri="{FF2B5EF4-FFF2-40B4-BE49-F238E27FC236}">
                <a16:creationId xmlns:a16="http://schemas.microsoft.com/office/drawing/2014/main" id="{47CAD324-3F50-DC1B-204D-C01DBCC43F3C}"/>
              </a:ext>
            </a:extLst>
          </p:cNvPr>
          <p:cNvPicPr>
            <a:picLocks noGrp="1" noChangeAspect="1"/>
          </p:cNvPicPr>
          <p:nvPr>
            <p:ph type="pic" idx="4294967295"/>
          </p:nvPr>
        </p:nvPicPr>
        <p:blipFill>
          <a:blip r:embed="rId2"/>
          <a:srcRect l="4494" r="4494"/>
          <a:stretch>
            <a:fillRect/>
          </a:stretch>
        </p:blipFill>
        <p:spPr>
          <a:xfrm>
            <a:off x="5685263" y="1023391"/>
            <a:ext cx="6172200" cy="487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60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87506-517B-4836-BB12-9342243E8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Low pension coverage across people and over lifetimes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B41FD1B0-AE6A-452B-AD40-34391F0DA0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 2/3 workers worldwide do not contribute to a formal pension scheme</a:t>
            </a:r>
          </a:p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BB07DD0C-B065-4F53-A5EE-27EA0890AA7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Even fewer </a:t>
            </a:r>
            <a:r>
              <a:rPr lang="en-US" b="1" dirty="0"/>
              <a:t>consistent</a:t>
            </a:r>
            <a:r>
              <a:rPr lang="en-US" dirty="0"/>
              <a:t> contributors, particularly among women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6B646B-3686-40D6-BC34-9FF116F8AB4E}"/>
              </a:ext>
            </a:extLst>
          </p:cNvPr>
          <p:cNvSpPr txBox="1"/>
          <p:nvPr/>
        </p:nvSpPr>
        <p:spPr>
          <a:xfrm>
            <a:off x="965017" y="6043327"/>
            <a:ext cx="4718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Pallares-Miralles et al. (2012) using World Bank Pension database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7FB76C-1B64-4662-9572-10B09B562883}"/>
              </a:ext>
            </a:extLst>
          </p:cNvPr>
          <p:cNvSpPr txBox="1"/>
          <p:nvPr/>
        </p:nvSpPr>
        <p:spPr>
          <a:xfrm>
            <a:off x="6250897" y="6005168"/>
            <a:ext cx="4718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Source: EPS and Chilean pension system data</a:t>
            </a:r>
          </a:p>
        </p:txBody>
      </p:sp>
      <p:pic>
        <p:nvPicPr>
          <p:cNvPr id="15" name="Content Placeholder 5">
            <a:extLst>
              <a:ext uri="{FF2B5EF4-FFF2-40B4-BE49-F238E27FC236}">
                <a16:creationId xmlns:a16="http://schemas.microsoft.com/office/drawing/2014/main" id="{054D5620-BAEB-4767-8C11-318A4320B1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87" y="2828144"/>
            <a:ext cx="4976088" cy="3117460"/>
          </a:xfrm>
          <a:prstGeom prst="rect">
            <a:avLst/>
          </a:prstGeom>
        </p:spPr>
      </p:pic>
      <p:pic>
        <p:nvPicPr>
          <p:cNvPr id="16" name="Content Placeholder 5">
            <a:extLst>
              <a:ext uri="{FF2B5EF4-FFF2-40B4-BE49-F238E27FC236}">
                <a16:creationId xmlns:a16="http://schemas.microsoft.com/office/drawing/2014/main" id="{ACF9141F-2470-44A8-9194-23115B741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897" y="2659117"/>
            <a:ext cx="4976086" cy="334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25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9E7CE-35AE-E8DE-3A53-739705806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Low earners have lower contribution densities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2B3FD-DBD6-BF78-894A-37ED455A1EC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Continuous formal employment histories tend to be associated with high earners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Low earners are more likely to contribute infrequently or not at all, leading to low replacement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E.g.: Fraction with over 80% contribution densities in Peru’s SPP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Top income quintile: ¾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Bottom income quintile: ¼</a:t>
            </a:r>
          </a:p>
          <a:p>
            <a:pPr lvl="1"/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2020B37-FAB3-658B-9DF2-B6AF4459B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3464" y="211873"/>
            <a:ext cx="4367291" cy="321712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C6B3E3C-186A-1183-0A44-C364F9D52B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464" y="3429001"/>
            <a:ext cx="4374633" cy="3350414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30DAA5D-C834-EEC8-D89F-50FB001BB157}"/>
              </a:ext>
            </a:extLst>
          </p:cNvPr>
          <p:cNvCxnSpPr>
            <a:cxnSpLocks/>
          </p:cNvCxnSpPr>
          <p:nvPr/>
        </p:nvCxnSpPr>
        <p:spPr>
          <a:xfrm>
            <a:off x="8040029" y="1105829"/>
            <a:ext cx="0" cy="197748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700F593-A6FC-CAE4-5CB8-0BF2C3D36FE7}"/>
              </a:ext>
            </a:extLst>
          </p:cNvPr>
          <p:cNvCxnSpPr>
            <a:cxnSpLocks/>
          </p:cNvCxnSpPr>
          <p:nvPr/>
        </p:nvCxnSpPr>
        <p:spPr>
          <a:xfrm>
            <a:off x="9530575" y="4324814"/>
            <a:ext cx="0" cy="199978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577DE08-741A-2CC7-00E5-C8D43C713D4C}"/>
              </a:ext>
            </a:extLst>
          </p:cNvPr>
          <p:cNvCxnSpPr>
            <a:cxnSpLocks/>
          </p:cNvCxnSpPr>
          <p:nvPr/>
        </p:nvCxnSpPr>
        <p:spPr>
          <a:xfrm>
            <a:off x="6980664" y="1105829"/>
            <a:ext cx="105936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64687231-7784-DAB7-B424-B1A68E3D9BF8}"/>
              </a:ext>
            </a:extLst>
          </p:cNvPr>
          <p:cNvCxnSpPr>
            <a:cxnSpLocks/>
          </p:cNvCxnSpPr>
          <p:nvPr/>
        </p:nvCxnSpPr>
        <p:spPr>
          <a:xfrm>
            <a:off x="6980664" y="4324814"/>
            <a:ext cx="263912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D743F2EC-B63C-2E8F-154F-ED740CB9D577}"/>
              </a:ext>
            </a:extLst>
          </p:cNvPr>
          <p:cNvSpPr txBox="1">
            <a:spLocks/>
          </p:cNvSpPr>
          <p:nvPr/>
        </p:nvSpPr>
        <p:spPr>
          <a:xfrm>
            <a:off x="3155448" y="6477333"/>
            <a:ext cx="4984594" cy="337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Source: Freudenberg &amp; </a:t>
            </a:r>
            <a:r>
              <a:rPr lang="en-US" dirty="0" err="1"/>
              <a:t>Toscani</a:t>
            </a:r>
            <a:r>
              <a:rPr lang="en-US" dirty="0"/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411324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24FB-D22F-3593-ED60-85C01E7E9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 LFP after age 65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8881D8-EF0C-3DC1-9244-99F20EB622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Male LFP</a:t>
            </a:r>
            <a:r>
              <a:rPr lang="en-US" baseline="0" dirty="0"/>
              <a:t> by education level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229892A-3CCF-76FD-B1AF-9ADF9B1A3B3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Male LFP</a:t>
            </a:r>
            <a:r>
              <a:rPr lang="en-US" baseline="0" dirty="0"/>
              <a:t> by self-reported health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D497622B-664F-44F0-9F7D-D0BC34C118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0751021"/>
              </p:ext>
            </p:extLst>
          </p:nvPr>
        </p:nvGraphicFramePr>
        <p:xfrm>
          <a:off x="446050" y="2152185"/>
          <a:ext cx="5615492" cy="3847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8CA7C8CC-DAB8-4DA4-9371-4EF7627D20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1247116"/>
              </p:ext>
            </p:extLst>
          </p:nvPr>
        </p:nvGraphicFramePr>
        <p:xfrm>
          <a:off x="6061541" y="2270342"/>
          <a:ext cx="5615491" cy="372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406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9FE4-CCED-7E06-5079-1A3D545C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i="1" dirty="0"/>
              <a:t>Pension design challenge 1: </a:t>
            </a:r>
            <a:br>
              <a:rPr lang="en-US" sz="3200" i="1" dirty="0"/>
            </a:br>
            <a:r>
              <a:rPr lang="en-US" sz="3200" dirty="0"/>
              <a:t>Covering infrequent contributors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6A9CE-E31A-2A75-49E0-DABF7B4D9F2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35620" y="2764221"/>
            <a:ext cx="10515600" cy="3412742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/>
              <a:t>In HI countries: </a:t>
            </a:r>
          </a:p>
          <a:p>
            <a:pPr lvl="2"/>
            <a:r>
              <a:rPr lang="en-US" dirty="0"/>
              <a:t>Infrequent contributors tend to be married women</a:t>
            </a:r>
          </a:p>
          <a:p>
            <a:pPr lvl="3"/>
            <a:r>
              <a:rPr lang="en-US" dirty="0"/>
              <a:t>Typically married to a consistent contributor</a:t>
            </a:r>
          </a:p>
          <a:p>
            <a:pPr lvl="2"/>
            <a:r>
              <a:rPr lang="en-US" dirty="0"/>
              <a:t>Main instrument: survivorship pensions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In LMI countries: </a:t>
            </a:r>
          </a:p>
          <a:p>
            <a:pPr lvl="2"/>
            <a:r>
              <a:rPr lang="en-US" dirty="0"/>
              <a:t>Infrequent contributors tend to be lower earning men and women</a:t>
            </a:r>
          </a:p>
          <a:p>
            <a:pPr lvl="3"/>
            <a:r>
              <a:rPr lang="en-US" dirty="0"/>
              <a:t>Many households lack a consistent contributor, so survivorship pensions are not sufficient</a:t>
            </a:r>
          </a:p>
          <a:p>
            <a:pPr lvl="2"/>
            <a:r>
              <a:rPr lang="en-US" dirty="0"/>
              <a:t>High rates labor force participation after age 65	</a:t>
            </a:r>
          </a:p>
          <a:p>
            <a:pPr marL="1371600" lvl="3" indent="0">
              <a:buNone/>
            </a:pPr>
            <a:r>
              <a:rPr lang="en-US" dirty="0"/>
              <a:t> =&gt; lower health levels, low productivity and high disutility of labor</a:t>
            </a:r>
          </a:p>
          <a:p>
            <a:pPr lvl="2"/>
            <a:r>
              <a:rPr lang="en-US" dirty="0"/>
              <a:t>Main instrument: broad non-contributory benefits</a:t>
            </a:r>
          </a:p>
        </p:txBody>
      </p:sp>
    </p:spTree>
    <p:extLst>
      <p:ext uri="{BB962C8B-B14F-4D97-AF65-F5344CB8AC3E}">
        <p14:creationId xmlns:p14="http://schemas.microsoft.com/office/powerpoint/2010/main" val="539889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9FE4-CCED-7E06-5079-1A3D545C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i="1" dirty="0"/>
              <a:t>Pension design challenge 2: </a:t>
            </a:r>
            <a:br>
              <a:rPr lang="en-US" sz="3600" dirty="0"/>
            </a:br>
            <a:r>
              <a:rPr lang="en-US" sz="3600" dirty="0"/>
              <a:t>Keeping (skilled) workers in the </a:t>
            </a:r>
            <a:r>
              <a:rPr lang="en-US" sz="3600" i="1" dirty="0"/>
              <a:t>formal</a:t>
            </a:r>
            <a:r>
              <a:rPr lang="en-US" sz="3600" dirty="0"/>
              <a:t> labor force longer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6A9CE-E31A-2A75-49E0-DABF7B4D9F2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8200" y="2821258"/>
            <a:ext cx="10515600" cy="3344553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Fast aging in LMIC implies rising dependency ratios, lower GDP per capita growth and increasing pension deficits</a:t>
            </a:r>
          </a:p>
          <a:p>
            <a:pPr lvl="2"/>
            <a:r>
              <a:rPr lang="en-US" dirty="0"/>
              <a:t>Need to keep skilled workers in the formal labor force longer</a:t>
            </a:r>
          </a:p>
          <a:p>
            <a:pPr lvl="1"/>
            <a:r>
              <a:rPr lang="en-US" dirty="0"/>
              <a:t>Many generous/unsustainable formal pension systems</a:t>
            </a:r>
          </a:p>
          <a:p>
            <a:pPr lvl="2"/>
            <a:r>
              <a:rPr lang="en-US" dirty="0"/>
              <a:t>small coverage often limited to public and large formal company workers </a:t>
            </a:r>
          </a:p>
          <a:p>
            <a:pPr lvl="2"/>
            <a:r>
              <a:rPr lang="en-US" dirty="0"/>
              <a:t>covers highly educated workers</a:t>
            </a:r>
          </a:p>
          <a:p>
            <a:pPr lvl="1"/>
            <a:r>
              <a:rPr lang="en-US" dirty="0"/>
              <a:t>Disincentives for formal force participation (similar to HIC pension systems)</a:t>
            </a:r>
          </a:p>
          <a:p>
            <a:pPr lvl="2"/>
            <a:r>
              <a:rPr lang="en-US" dirty="0"/>
              <a:t>High replacement rates</a:t>
            </a:r>
          </a:p>
          <a:p>
            <a:pPr lvl="2"/>
            <a:r>
              <a:rPr lang="en-US" dirty="0"/>
              <a:t>Low retirement ages</a:t>
            </a:r>
          </a:p>
          <a:p>
            <a:pPr lvl="2"/>
            <a:r>
              <a:rPr lang="en-US" dirty="0"/>
              <a:t>Actuarially unfair early retirement provisions</a:t>
            </a:r>
          </a:p>
          <a:p>
            <a:pPr lvl="2"/>
            <a:r>
              <a:rPr lang="en-US" dirty="0"/>
              <a:t>Legal hindrance to delaying retirement past legal retirement age or combining pension receipt with labor supply</a:t>
            </a:r>
          </a:p>
        </p:txBody>
      </p:sp>
    </p:spTree>
    <p:extLst>
      <p:ext uri="{BB962C8B-B14F-4D97-AF65-F5344CB8AC3E}">
        <p14:creationId xmlns:p14="http://schemas.microsoft.com/office/powerpoint/2010/main" val="3741698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4A76E5-F0F3-4410-89CA-3063B8E5A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4" y="525982"/>
            <a:ext cx="4949824" cy="120036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Integrating </a:t>
            </a:r>
            <a:r>
              <a:rPr lang="en-US" sz="3600" dirty="0"/>
              <a:t>contributory and non-contributory pensions: Chile’s 2008 reform</a:t>
            </a:r>
            <a:endParaRPr lang="en-US" sz="36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71133-716A-4C04-B041-DA0DD0644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5066" y="2031101"/>
            <a:ext cx="4282984" cy="3511943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800" dirty="0"/>
              <a:t>Main parameters defining an integrated minimum pension: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600" dirty="0"/>
              <a:t>Level of basic pension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600" dirty="0"/>
              <a:t>Claw-back rate/Implicit tax rate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600" dirty="0"/>
              <a:t>Years of contribution requirement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600" dirty="0"/>
              <a:t>Means test</a:t>
            </a:r>
            <a:endParaRPr lang="en-US" sz="1800" dirty="0"/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800" dirty="0"/>
              <a:t>Wealth effect: 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600" dirty="0"/>
              <a:t>Larger government transfers lower the marginal utility of wealth which reduces lifetime labor force participation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800" dirty="0"/>
              <a:t>Substitution effect: </a:t>
            </a:r>
          </a:p>
          <a:p>
            <a:pPr marL="742950" lvl="1" indent="-228600">
              <a:buFont typeface="Arial" panose="020B0604020202020204" pitchFamily="34" charset="0"/>
              <a:buChar char="•"/>
            </a:pPr>
            <a:r>
              <a:rPr lang="en-US" sz="1600" dirty="0"/>
              <a:t>“Claw-back” lowers pension accrual rates affect labor force participation and formality by altering the effective wage in the formal sector.</a:t>
            </a:r>
          </a:p>
          <a:p>
            <a:pPr marL="285750" indent="-228600">
              <a:buFont typeface="Arial" panose="020B0604020202020204" pitchFamily="34" charset="0"/>
              <a:buChar char="•"/>
            </a:pPr>
            <a:r>
              <a:rPr lang="en-US" sz="1800" dirty="0"/>
              <a:t>Impacts analyzed in Joubert &amp; Todd (2023)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AF320692-32D9-C604-9A07-C77E76012C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09567" y="997348"/>
            <a:ext cx="6172200" cy="4532158"/>
          </a:xfrm>
        </p:spPr>
      </p:pic>
    </p:spTree>
    <p:extLst>
      <p:ext uri="{BB962C8B-B14F-4D97-AF65-F5344CB8AC3E}">
        <p14:creationId xmlns:p14="http://schemas.microsoft.com/office/powerpoint/2010/main" val="667033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B8830-771D-70DB-14C1-D9C9C0250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Data: Linking administrative records and longitudinal survey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68583-F23E-040A-6BB9-AFB26E9EB6C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59005" y="2854711"/>
            <a:ext cx="10515600" cy="3322251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/>
              <a:t>Pension research requires long panels! =&gt; administrative pension records</a:t>
            </a:r>
          </a:p>
          <a:p>
            <a:pPr lvl="1"/>
            <a:r>
              <a:rPr lang="en-US" sz="2200" dirty="0"/>
              <a:t>Full formal labor histories, </a:t>
            </a:r>
          </a:p>
          <a:p>
            <a:pPr lvl="1"/>
            <a:r>
              <a:rPr lang="en-US" sz="2200" dirty="0"/>
              <a:t>Earnings can be backed out from contributions (up to the taxable limit)</a:t>
            </a:r>
          </a:p>
          <a:p>
            <a:pPr lvl="1"/>
            <a:r>
              <a:rPr lang="en-US" sz="2200" dirty="0"/>
              <a:t>Usually accurate</a:t>
            </a:r>
          </a:p>
          <a:p>
            <a:pPr lvl="1"/>
            <a:r>
              <a:rPr lang="en-US" sz="2200" dirty="0"/>
              <a:t>Limited socio demographics</a:t>
            </a:r>
          </a:p>
          <a:p>
            <a:pPr lvl="1"/>
            <a:r>
              <a:rPr lang="en-US" sz="2200" dirty="0"/>
              <a:t>No information on informal jobs</a:t>
            </a:r>
          </a:p>
          <a:p>
            <a:r>
              <a:rPr lang="en-US" sz="2600" dirty="0"/>
              <a:t>Chile: linked longitudinal survey (</a:t>
            </a:r>
            <a:r>
              <a:rPr lang="en-US" sz="2600" dirty="0" err="1"/>
              <a:t>Encuesta</a:t>
            </a:r>
            <a:r>
              <a:rPr lang="en-US" sz="2600" dirty="0"/>
              <a:t> de </a:t>
            </a:r>
            <a:r>
              <a:rPr lang="en-US" sz="2600" dirty="0" err="1"/>
              <a:t>Proteccion</a:t>
            </a:r>
            <a:r>
              <a:rPr lang="en-US" sz="2600" dirty="0"/>
              <a:t> Social)</a:t>
            </a:r>
          </a:p>
          <a:p>
            <a:pPr lvl="1"/>
            <a:r>
              <a:rPr lang="en-US" sz="2200" dirty="0"/>
              <a:t>Admin pension records as sampling frame, representative of all affiliates</a:t>
            </a:r>
          </a:p>
          <a:p>
            <a:pPr lvl="2"/>
            <a:r>
              <a:rPr lang="en-US" sz="1800" dirty="0"/>
              <a:t>Completed sample with non-contributors to obtain representative sample</a:t>
            </a:r>
          </a:p>
          <a:p>
            <a:pPr lvl="1"/>
            <a:r>
              <a:rPr lang="en-US" sz="2200" dirty="0"/>
              <a:t>Retrospective self-reported employment histories can be checked against admin records</a:t>
            </a:r>
          </a:p>
          <a:p>
            <a:pPr lvl="1"/>
            <a:r>
              <a:rPr lang="en-US" sz="2200" dirty="0"/>
              <a:t>Additional information on household wealth, health, family history, pension and financial knowledge etc.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159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D67D5-EDA1-4058-B820-B4DB73DD1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Policy analysis using an estimated structural model</a:t>
            </a:r>
          </a:p>
        </p:txBody>
      </p:sp>
      <p:sp>
        <p:nvSpPr>
          <p:cNvPr id="3" name="SmartArt Placeholder 2">
            <a:extLst>
              <a:ext uri="{FF2B5EF4-FFF2-40B4-BE49-F238E27FC236}">
                <a16:creationId xmlns:a16="http://schemas.microsoft.com/office/drawing/2014/main" id="{52A2850C-4377-009E-799F-C00E1C72311B}"/>
              </a:ext>
            </a:extLst>
          </p:cNvPr>
          <p:cNvSpPr>
            <a:spLocks noGrp="1"/>
          </p:cNvSpPr>
          <p:nvPr>
            <p:ph type="dgm"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Develop a model</a:t>
            </a:r>
          </a:p>
          <a:p>
            <a:pPr lvl="1"/>
            <a:r>
              <a:rPr lang="en-US" dirty="0"/>
              <a:t>Develop a dynamic model of households’ labor supply and saving decisions</a:t>
            </a:r>
          </a:p>
          <a:p>
            <a:pPr lvl="2"/>
            <a:r>
              <a:rPr lang="en-US" dirty="0"/>
              <a:t>Rich observed and unobserved heterogeneity to capture the formal/informal margin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Estimate parameters</a:t>
            </a:r>
          </a:p>
          <a:p>
            <a:pPr lvl="1"/>
            <a:r>
              <a:rPr lang="en-US" dirty="0"/>
              <a:t>Estimate the model’s parameters using panel data on Chilean households</a:t>
            </a:r>
          </a:p>
          <a:p>
            <a:pPr lvl="2"/>
            <a:r>
              <a:rPr lang="en-US" dirty="0"/>
              <a:t>Identification from panel data (Taber &amp; </a:t>
            </a:r>
            <a:r>
              <a:rPr lang="en-US" dirty="0" err="1"/>
              <a:t>Vejlin</a:t>
            </a:r>
            <a:r>
              <a:rPr lang="en-US" dirty="0"/>
              <a:t> (2020))	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Validate model prediction with quasi-experimental variation or literature	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Simulate policies</a:t>
            </a:r>
          </a:p>
          <a:p>
            <a:pPr lvl="1"/>
            <a:r>
              <a:rPr lang="en-US" dirty="0"/>
              <a:t>(Micro)-simulate labor supply, saving decisions, pension benefits, government costs under different pension designs to isolate their effect		</a:t>
            </a:r>
          </a:p>
        </p:txBody>
      </p:sp>
    </p:spTree>
    <p:extLst>
      <p:ext uri="{BB962C8B-B14F-4D97-AF65-F5344CB8AC3E}">
        <p14:creationId xmlns:p14="http://schemas.microsoft.com/office/powerpoint/2010/main" val="2648335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2498</TotalTime>
  <Words>855</Words>
  <Application>Microsoft Office PowerPoint</Application>
  <PresentationFormat>Widescreen</PresentationFormat>
  <Paragraphs>101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Pension design and older worker labor supply in LMIC</vt:lpstr>
      <vt:lpstr>Low pension coverage across people and over lifetimes</vt:lpstr>
      <vt:lpstr>Low earners have lower contribution densities</vt:lpstr>
      <vt:lpstr>High LFP after age 65</vt:lpstr>
      <vt:lpstr>Pension design challenge 1:  Covering infrequent contributors</vt:lpstr>
      <vt:lpstr>Pension design challenge 2:  Keeping (skilled) workers in the formal labor force longer</vt:lpstr>
      <vt:lpstr>Integrating contributory and non-contributory pensions: Chile’s 2008 reform</vt:lpstr>
      <vt:lpstr>Data: Linking administrative records and longitudinal survey data</vt:lpstr>
      <vt:lpstr>Policy analysis using an estimated structural model</vt:lpstr>
      <vt:lpstr>Impacts of Chile’s 2008 reform on labor supply  (Joubert &amp; Todd 2023)</vt:lpstr>
      <vt:lpstr>Impacts of Chile’s 2008 reform on labor supply  (Joubert &amp; Todd 2023)</vt:lpstr>
      <vt:lpstr>Additional challenge:  Pension knowledge levels are low</vt:lpstr>
      <vt:lpstr>Imperfect take- up of pension benefits  (Joubert &amp; Troncoso 2023)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</dc:title>
  <dc:creator>Clement Joubert</dc:creator>
  <cp:lastModifiedBy>Clement Joubert</cp:lastModifiedBy>
  <cp:revision>5</cp:revision>
  <dcterms:created xsi:type="dcterms:W3CDTF">2023-05-02T14:27:40Z</dcterms:created>
  <dcterms:modified xsi:type="dcterms:W3CDTF">2023-05-09T19:21:32Z</dcterms:modified>
</cp:coreProperties>
</file>