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256" r:id="rId2"/>
    <p:sldId id="272" r:id="rId3"/>
    <p:sldId id="456" r:id="rId4"/>
    <p:sldId id="457" r:id="rId5"/>
    <p:sldId id="405" r:id="rId6"/>
    <p:sldId id="474" r:id="rId7"/>
    <p:sldId id="486" r:id="rId8"/>
    <p:sldId id="397" r:id="rId9"/>
    <p:sldId id="402" r:id="rId10"/>
    <p:sldId id="404" r:id="rId11"/>
    <p:sldId id="371" r:id="rId12"/>
    <p:sldId id="483" r:id="rId13"/>
    <p:sldId id="353" r:id="rId14"/>
    <p:sldId id="286" r:id="rId15"/>
    <p:sldId id="280" r:id="rId16"/>
    <p:sldId id="278" r:id="rId17"/>
    <p:sldId id="265" r:id="rId18"/>
    <p:sldId id="485" r:id="rId19"/>
    <p:sldId id="326" r:id="rId20"/>
    <p:sldId id="352" r:id="rId21"/>
    <p:sldId id="275" r:id="rId22"/>
    <p:sldId id="276" r:id="rId23"/>
    <p:sldId id="329" r:id="rId24"/>
    <p:sldId id="347" r:id="rId25"/>
    <p:sldId id="482" r:id="rId26"/>
    <p:sldId id="484" r:id="rId27"/>
    <p:sldId id="475" r:id="rId28"/>
    <p:sldId id="487" r:id="rId29"/>
    <p:sldId id="476" r:id="rId30"/>
    <p:sldId id="409" r:id="rId31"/>
  </p:sldIdLst>
  <p:sldSz cx="12192000" cy="6858000"/>
  <p:notesSz cx="7010400" cy="92964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91" d="100"/>
          <a:sy n="91" d="100"/>
        </p:scale>
        <p:origin x="19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3" Type="http://schemas.openxmlformats.org/officeDocument/2006/relationships/oleObject" Target="file:///C:\Users\charl\Documents\WXWork\1688851825132969\Cache\File\2022-11\CHARLS&#25968;&#25454;&#25991;&#29486;&#21457;&#34920;&#32479;&#35745;_20221117.xlsx" TargetMode="Externa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lang="zh-CN" sz="1600" b="1" i="0" u="none" strike="noStrike" kern="1200" cap="all" spc="120" normalizeH="0" baseline="0">
                <a:solidFill>
                  <a:schemeClr val="tx1">
                    <a:lumMod val="65000"/>
                    <a:lumOff val="35000"/>
                  </a:schemeClr>
                </a:solidFill>
                <a:latin typeface="+mn-lt"/>
                <a:ea typeface="+mn-ea"/>
                <a:cs typeface="+mn-cs"/>
              </a:defRPr>
            </a:pPr>
            <a:endParaRPr lang="en-US"/>
          </a:p>
          <a:p>
            <a:pPr>
              <a:defRPr/>
            </a:pPr>
            <a:endParaRPr lang="en-US"/>
          </a:p>
        </c:rich>
      </c:tx>
      <c:layout>
        <c:manualLayout>
          <c:xMode val="edge"/>
          <c:yMode val="edge"/>
          <c:x val="0.15300219996453171"/>
          <c:y val="4.205834264156853E-3"/>
        </c:manualLayout>
      </c:layout>
      <c:overlay val="0"/>
      <c:spPr>
        <a:noFill/>
        <a:ln>
          <a:noFill/>
        </a:ln>
        <a:effectLst/>
      </c:spPr>
      <c:txPr>
        <a:bodyPr rot="0" spcFirstLastPara="1" vertOverflow="ellipsis" vert="horz" wrap="square" anchor="ctr" anchorCtr="1"/>
        <a:lstStyle/>
        <a:p>
          <a:pPr>
            <a:defRPr lang="zh-CN" sz="1600" b="1" i="0" u="none" strike="noStrike" kern="1200" cap="all" spc="120" normalizeH="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3.60523419346949E-2"/>
          <c:y val="0.33570037796357799"/>
          <c:w val="0.948110553992907"/>
          <c:h val="0.48892452181880702"/>
        </c:manualLayout>
      </c:layout>
      <c:barChart>
        <c:barDir val="col"/>
        <c:grouping val="stacked"/>
        <c:varyColors val="0"/>
        <c:ser>
          <c:idx val="0"/>
          <c:order val="0"/>
          <c:tx>
            <c:strRef>
              <c:f>英文版!$A$2</c:f>
              <c:strCache>
                <c:ptCount val="1"/>
                <c:pt idx="0">
                  <c:v>Journal_Chi.</c:v>
                </c:pt>
              </c:strCache>
            </c:strRef>
          </c:tx>
          <c:spPr>
            <a:solidFill>
              <a:schemeClr val="accent1"/>
            </a:solidFill>
            <a:ln>
              <a:noFill/>
            </a:ln>
            <a:effectLst/>
            <a:sp3d/>
          </c:spPr>
          <c:invertIfNegative val="0"/>
          <c:dLbls>
            <c:dLbl>
              <c:idx val="0"/>
              <c:delete val="1"/>
              <c:extLst>
                <c:ext xmlns:c15="http://schemas.microsoft.com/office/drawing/2012/chart" uri="{CE6537A1-D6FC-4f65-9D91-7224C49458BB}"/>
                <c:ext xmlns:c16="http://schemas.microsoft.com/office/drawing/2014/chart" uri="{C3380CC4-5D6E-409C-BE32-E72D297353CC}">
                  <c16:uniqueId val="{00000000-A337-4C15-8399-D60A14FA8141}"/>
                </c:ext>
              </c:extLst>
            </c:dLbl>
            <c:dLbl>
              <c:idx val="1"/>
              <c:delete val="1"/>
              <c:extLst>
                <c:ext xmlns:c15="http://schemas.microsoft.com/office/drawing/2012/chart" uri="{CE6537A1-D6FC-4f65-9D91-7224C49458BB}"/>
                <c:ext xmlns:c16="http://schemas.microsoft.com/office/drawing/2014/chart" uri="{C3380CC4-5D6E-409C-BE32-E72D297353CC}">
                  <c16:uniqueId val="{00000001-A337-4C15-8399-D60A14FA8141}"/>
                </c:ext>
              </c:extLst>
            </c:dLbl>
            <c:dLbl>
              <c:idx val="2"/>
              <c:delete val="1"/>
              <c:extLst>
                <c:ext xmlns:c15="http://schemas.microsoft.com/office/drawing/2012/chart" uri="{CE6537A1-D6FC-4f65-9D91-7224C49458BB}"/>
                <c:ext xmlns:c16="http://schemas.microsoft.com/office/drawing/2014/chart" uri="{C3380CC4-5D6E-409C-BE32-E72D297353CC}">
                  <c16:uniqueId val="{00000002-A337-4C15-8399-D60A14FA8141}"/>
                </c:ext>
              </c:extLst>
            </c:dLbl>
            <c:dLbl>
              <c:idx val="3"/>
              <c:delete val="1"/>
              <c:extLst>
                <c:ext xmlns:c15="http://schemas.microsoft.com/office/drawing/2012/chart" uri="{CE6537A1-D6FC-4f65-9D91-7224C49458BB}"/>
                <c:ext xmlns:c16="http://schemas.microsoft.com/office/drawing/2014/chart" uri="{C3380CC4-5D6E-409C-BE32-E72D297353CC}">
                  <c16:uniqueId val="{00000003-A337-4C15-8399-D60A14FA8141}"/>
                </c:ext>
              </c:extLst>
            </c:dLbl>
            <c:dLbl>
              <c:idx val="4"/>
              <c:delete val="1"/>
              <c:extLst>
                <c:ext xmlns:c15="http://schemas.microsoft.com/office/drawing/2012/chart" uri="{CE6537A1-D6FC-4f65-9D91-7224C49458BB}"/>
                <c:ext xmlns:c16="http://schemas.microsoft.com/office/drawing/2014/chart" uri="{C3380CC4-5D6E-409C-BE32-E72D297353CC}">
                  <c16:uniqueId val="{00000004-A337-4C15-8399-D60A14FA8141}"/>
                </c:ext>
              </c:extLst>
            </c:dLbl>
            <c:dLbl>
              <c:idx val="5"/>
              <c:delete val="1"/>
              <c:extLst>
                <c:ext xmlns:c15="http://schemas.microsoft.com/office/drawing/2012/chart" uri="{CE6537A1-D6FC-4f65-9D91-7224C49458BB}"/>
                <c:ext xmlns:c16="http://schemas.microsoft.com/office/drawing/2014/chart" uri="{C3380CC4-5D6E-409C-BE32-E72D297353CC}">
                  <c16:uniqueId val="{00000005-A337-4C15-8399-D60A14FA8141}"/>
                </c:ext>
              </c:extLst>
            </c:dLbl>
            <c:dLbl>
              <c:idx val="6"/>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A337-4C15-8399-D60A14FA8141}"/>
                </c:ext>
              </c:extLst>
            </c:dLbl>
            <c:dLbl>
              <c:idx val="7"/>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A337-4C15-8399-D60A14FA8141}"/>
                </c:ext>
              </c:extLst>
            </c:dLbl>
            <c:dLbl>
              <c:idx val="8"/>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A337-4C15-8399-D60A14FA8141}"/>
                </c:ext>
              </c:extLst>
            </c:dLbl>
            <c:dLbl>
              <c:idx val="9"/>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A337-4C15-8399-D60A14FA8141}"/>
                </c:ext>
              </c:extLst>
            </c:dLbl>
            <c:dLbl>
              <c:idx val="10"/>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A337-4C15-8399-D60A14FA8141}"/>
                </c:ext>
              </c:extLst>
            </c:dLbl>
            <c:dLbl>
              <c:idx val="11"/>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A337-4C15-8399-D60A14FA8141}"/>
                </c:ext>
              </c:extLst>
            </c:dLbl>
            <c:dLbl>
              <c:idx val="12"/>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A337-4C15-8399-D60A14FA8141}"/>
                </c:ext>
              </c:extLst>
            </c:dLbl>
            <c:spPr>
              <a:noFill/>
              <a:ln>
                <a:noFill/>
              </a:ln>
              <a:effectLst/>
            </c:spPr>
            <c:txPr>
              <a:bodyPr rot="0" spcFirstLastPara="1" vertOverflow="ellipsis" vert="horz" wrap="square" lIns="38100" tIns="19050" rIns="38100" bIns="19050" anchor="ctr" anchorCtr="1">
                <a:spAutoFit/>
              </a:bodyPr>
              <a:lstStyle/>
              <a:p>
                <a:pPr>
                  <a:defRPr lang="zh-CN" sz="800" b="1" i="0" u="none" strike="noStrike" kern="1200" baseline="0">
                    <a:solidFill>
                      <a:schemeClr val="lt1"/>
                    </a:solidFill>
                    <a:latin typeface="+mn-lt"/>
                    <a:ea typeface="+mn-ea"/>
                    <a:cs typeface="+mn-cs"/>
                  </a:defRPr>
                </a:pPr>
                <a:endParaRPr lang="en-US"/>
              </a:p>
            </c:txPr>
            <c:dLblPos val="ctr"/>
            <c:showLegendKey val="0"/>
            <c:showVal val="0"/>
            <c:showCatName val="0"/>
            <c:showSerName val="0"/>
            <c:showPercent val="0"/>
            <c:showBubbleSize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numRef>
              <c:f>英文版!$B$1:$N$1</c:f>
              <c:numCache>
                <c:formatCode>General</c:formatCode>
                <c:ptCount val="13"/>
                <c:pt idx="0">
                  <c:v>2010</c:v>
                </c:pt>
                <c:pt idx="1">
                  <c:v>2011</c:v>
                </c:pt>
                <c:pt idx="2">
                  <c:v>2012</c:v>
                </c:pt>
                <c:pt idx="3">
                  <c:v>2013</c:v>
                </c:pt>
                <c:pt idx="4">
                  <c:v>2014</c:v>
                </c:pt>
                <c:pt idx="5">
                  <c:v>2015</c:v>
                </c:pt>
                <c:pt idx="6">
                  <c:v>2016</c:v>
                </c:pt>
                <c:pt idx="7">
                  <c:v>2017</c:v>
                </c:pt>
                <c:pt idx="8">
                  <c:v>2018</c:v>
                </c:pt>
                <c:pt idx="9">
                  <c:v>2019</c:v>
                </c:pt>
                <c:pt idx="10">
                  <c:v>2020</c:v>
                </c:pt>
                <c:pt idx="11">
                  <c:v>2021</c:v>
                </c:pt>
                <c:pt idx="12">
                  <c:v>2022</c:v>
                </c:pt>
              </c:numCache>
            </c:numRef>
          </c:cat>
          <c:val>
            <c:numRef>
              <c:f>英文版!$B$2:$N$2</c:f>
              <c:numCache>
                <c:formatCode>General</c:formatCode>
                <c:ptCount val="13"/>
                <c:pt idx="0">
                  <c:v>5</c:v>
                </c:pt>
                <c:pt idx="1">
                  <c:v>12</c:v>
                </c:pt>
                <c:pt idx="2">
                  <c:v>22</c:v>
                </c:pt>
                <c:pt idx="3">
                  <c:v>42</c:v>
                </c:pt>
                <c:pt idx="4">
                  <c:v>103</c:v>
                </c:pt>
                <c:pt idx="5">
                  <c:v>176</c:v>
                </c:pt>
                <c:pt idx="6">
                  <c:v>303</c:v>
                </c:pt>
                <c:pt idx="7">
                  <c:v>440</c:v>
                </c:pt>
                <c:pt idx="8">
                  <c:v>577</c:v>
                </c:pt>
                <c:pt idx="9">
                  <c:v>748</c:v>
                </c:pt>
                <c:pt idx="10">
                  <c:v>910</c:v>
                </c:pt>
                <c:pt idx="11">
                  <c:v>1150</c:v>
                </c:pt>
                <c:pt idx="12">
                  <c:v>1370</c:v>
                </c:pt>
              </c:numCache>
            </c:numRef>
          </c:val>
          <c:extLst>
            <c:ext xmlns:c16="http://schemas.microsoft.com/office/drawing/2014/chart" uri="{C3380CC4-5D6E-409C-BE32-E72D297353CC}">
              <c16:uniqueId val="{0000000D-A337-4C15-8399-D60A14FA8141}"/>
            </c:ext>
          </c:extLst>
        </c:ser>
        <c:ser>
          <c:idx val="1"/>
          <c:order val="1"/>
          <c:tx>
            <c:strRef>
              <c:f>英文版!$A$3</c:f>
              <c:strCache>
                <c:ptCount val="1"/>
                <c:pt idx="0">
                  <c:v>Journal_Eng.</c:v>
                </c:pt>
              </c:strCache>
            </c:strRef>
          </c:tx>
          <c:spPr>
            <a:solidFill>
              <a:schemeClr val="accent2"/>
            </a:solidFill>
            <a:ln>
              <a:noFill/>
            </a:ln>
            <a:effectLst/>
            <a:sp3d/>
          </c:spPr>
          <c:invertIfNegative val="0"/>
          <c:dLbls>
            <c:dLbl>
              <c:idx val="0"/>
              <c:delete val="1"/>
              <c:extLst>
                <c:ext xmlns:c15="http://schemas.microsoft.com/office/drawing/2012/chart" uri="{CE6537A1-D6FC-4f65-9D91-7224C49458BB}"/>
                <c:ext xmlns:c16="http://schemas.microsoft.com/office/drawing/2014/chart" uri="{C3380CC4-5D6E-409C-BE32-E72D297353CC}">
                  <c16:uniqueId val="{0000000E-A337-4C15-8399-D60A14FA8141}"/>
                </c:ext>
              </c:extLst>
            </c:dLbl>
            <c:dLbl>
              <c:idx val="1"/>
              <c:delete val="1"/>
              <c:extLst>
                <c:ext xmlns:c15="http://schemas.microsoft.com/office/drawing/2012/chart" uri="{CE6537A1-D6FC-4f65-9D91-7224C49458BB}"/>
                <c:ext xmlns:c16="http://schemas.microsoft.com/office/drawing/2014/chart" uri="{C3380CC4-5D6E-409C-BE32-E72D297353CC}">
                  <c16:uniqueId val="{0000000F-A337-4C15-8399-D60A14FA8141}"/>
                </c:ext>
              </c:extLst>
            </c:dLbl>
            <c:dLbl>
              <c:idx val="2"/>
              <c:delete val="1"/>
              <c:extLst>
                <c:ext xmlns:c15="http://schemas.microsoft.com/office/drawing/2012/chart" uri="{CE6537A1-D6FC-4f65-9D91-7224C49458BB}"/>
                <c:ext xmlns:c16="http://schemas.microsoft.com/office/drawing/2014/chart" uri="{C3380CC4-5D6E-409C-BE32-E72D297353CC}">
                  <c16:uniqueId val="{00000010-A337-4C15-8399-D60A14FA8141}"/>
                </c:ext>
              </c:extLst>
            </c:dLbl>
            <c:dLbl>
              <c:idx val="3"/>
              <c:delete val="1"/>
              <c:extLst>
                <c:ext xmlns:c15="http://schemas.microsoft.com/office/drawing/2012/chart" uri="{CE6537A1-D6FC-4f65-9D91-7224C49458BB}"/>
                <c:ext xmlns:c16="http://schemas.microsoft.com/office/drawing/2014/chart" uri="{C3380CC4-5D6E-409C-BE32-E72D297353CC}">
                  <c16:uniqueId val="{00000011-A337-4C15-8399-D60A14FA8141}"/>
                </c:ext>
              </c:extLst>
            </c:dLbl>
            <c:dLbl>
              <c:idx val="4"/>
              <c:delete val="1"/>
              <c:extLst>
                <c:ext xmlns:c15="http://schemas.microsoft.com/office/drawing/2012/chart" uri="{CE6537A1-D6FC-4f65-9D91-7224C49458BB}"/>
                <c:ext xmlns:c16="http://schemas.microsoft.com/office/drawing/2014/chart" uri="{C3380CC4-5D6E-409C-BE32-E72D297353CC}">
                  <c16:uniqueId val="{00000012-A337-4C15-8399-D60A14FA8141}"/>
                </c:ext>
              </c:extLst>
            </c:dLbl>
            <c:dLbl>
              <c:idx val="5"/>
              <c:delete val="1"/>
              <c:extLst>
                <c:ext xmlns:c15="http://schemas.microsoft.com/office/drawing/2012/chart" uri="{CE6537A1-D6FC-4f65-9D91-7224C49458BB}"/>
                <c:ext xmlns:c16="http://schemas.microsoft.com/office/drawing/2014/chart" uri="{C3380CC4-5D6E-409C-BE32-E72D297353CC}">
                  <c16:uniqueId val="{00000013-A337-4C15-8399-D60A14FA8141}"/>
                </c:ext>
              </c:extLst>
            </c:dLbl>
            <c:dLbl>
              <c:idx val="6"/>
              <c:delete val="1"/>
              <c:extLst>
                <c:ext xmlns:c15="http://schemas.microsoft.com/office/drawing/2012/chart" uri="{CE6537A1-D6FC-4f65-9D91-7224C49458BB}"/>
                <c:ext xmlns:c16="http://schemas.microsoft.com/office/drawing/2014/chart" uri="{C3380CC4-5D6E-409C-BE32-E72D297353CC}">
                  <c16:uniqueId val="{00000014-A337-4C15-8399-D60A14FA8141}"/>
                </c:ext>
              </c:extLst>
            </c:dLbl>
            <c:dLbl>
              <c:idx val="7"/>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5-A337-4C15-8399-D60A14FA8141}"/>
                </c:ext>
              </c:extLst>
            </c:dLbl>
            <c:dLbl>
              <c:idx val="8"/>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6-A337-4C15-8399-D60A14FA8141}"/>
                </c:ext>
              </c:extLst>
            </c:dLbl>
            <c:dLbl>
              <c:idx val="9"/>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7-A337-4C15-8399-D60A14FA8141}"/>
                </c:ext>
              </c:extLst>
            </c:dLbl>
            <c:dLbl>
              <c:idx val="10"/>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8-A337-4C15-8399-D60A14FA8141}"/>
                </c:ext>
              </c:extLst>
            </c:dLbl>
            <c:dLbl>
              <c:idx val="11"/>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9-A337-4C15-8399-D60A14FA8141}"/>
                </c:ext>
              </c:extLst>
            </c:dLbl>
            <c:dLbl>
              <c:idx val="12"/>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A-A337-4C15-8399-D60A14FA8141}"/>
                </c:ext>
              </c:extLst>
            </c:dLbl>
            <c:spPr>
              <a:noFill/>
              <a:ln>
                <a:noFill/>
              </a:ln>
              <a:effectLst/>
            </c:spPr>
            <c:txPr>
              <a:bodyPr rot="0" spcFirstLastPara="1" vertOverflow="ellipsis" vert="horz" wrap="square" lIns="38100" tIns="19050" rIns="38100" bIns="19050" anchor="ctr" anchorCtr="1">
                <a:spAutoFit/>
              </a:bodyPr>
              <a:lstStyle/>
              <a:p>
                <a:pPr>
                  <a:defRPr lang="zh-CN" sz="800" b="1" i="0" u="none" strike="noStrike" kern="1200" baseline="0">
                    <a:solidFill>
                      <a:schemeClr val="lt1"/>
                    </a:solidFill>
                    <a:latin typeface="+mn-lt"/>
                    <a:ea typeface="+mn-ea"/>
                    <a:cs typeface="+mn-cs"/>
                  </a:defRPr>
                </a:pPr>
                <a:endParaRPr lang="en-US"/>
              </a:p>
            </c:txPr>
            <c:dLblPos val="ctr"/>
            <c:showLegendKey val="0"/>
            <c:showVal val="0"/>
            <c:showCatName val="0"/>
            <c:showSerName val="0"/>
            <c:showPercent val="0"/>
            <c:showBubbleSize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numRef>
              <c:f>英文版!$B$1:$N$1</c:f>
              <c:numCache>
                <c:formatCode>General</c:formatCode>
                <c:ptCount val="13"/>
                <c:pt idx="0">
                  <c:v>2010</c:v>
                </c:pt>
                <c:pt idx="1">
                  <c:v>2011</c:v>
                </c:pt>
                <c:pt idx="2">
                  <c:v>2012</c:v>
                </c:pt>
                <c:pt idx="3">
                  <c:v>2013</c:v>
                </c:pt>
                <c:pt idx="4">
                  <c:v>2014</c:v>
                </c:pt>
                <c:pt idx="5">
                  <c:v>2015</c:v>
                </c:pt>
                <c:pt idx="6">
                  <c:v>2016</c:v>
                </c:pt>
                <c:pt idx="7">
                  <c:v>2017</c:v>
                </c:pt>
                <c:pt idx="8">
                  <c:v>2018</c:v>
                </c:pt>
                <c:pt idx="9">
                  <c:v>2019</c:v>
                </c:pt>
                <c:pt idx="10">
                  <c:v>2020</c:v>
                </c:pt>
                <c:pt idx="11">
                  <c:v>2021</c:v>
                </c:pt>
                <c:pt idx="12">
                  <c:v>2022</c:v>
                </c:pt>
              </c:numCache>
            </c:numRef>
          </c:cat>
          <c:val>
            <c:numRef>
              <c:f>英文版!$B$3:$N$3</c:f>
              <c:numCache>
                <c:formatCode>General</c:formatCode>
                <c:ptCount val="13"/>
                <c:pt idx="0">
                  <c:v>1</c:v>
                </c:pt>
                <c:pt idx="1">
                  <c:v>8</c:v>
                </c:pt>
                <c:pt idx="2">
                  <c:v>15</c:v>
                </c:pt>
                <c:pt idx="3">
                  <c:v>31</c:v>
                </c:pt>
                <c:pt idx="4">
                  <c:v>58</c:v>
                </c:pt>
                <c:pt idx="5">
                  <c:v>85</c:v>
                </c:pt>
                <c:pt idx="6">
                  <c:v>145</c:v>
                </c:pt>
                <c:pt idx="7">
                  <c:v>270</c:v>
                </c:pt>
                <c:pt idx="8">
                  <c:v>428</c:v>
                </c:pt>
                <c:pt idx="9">
                  <c:v>688</c:v>
                </c:pt>
                <c:pt idx="10">
                  <c:v>1128</c:v>
                </c:pt>
                <c:pt idx="11">
                  <c:v>1446</c:v>
                </c:pt>
                <c:pt idx="12">
                  <c:v>1828</c:v>
                </c:pt>
              </c:numCache>
            </c:numRef>
          </c:val>
          <c:extLst>
            <c:ext xmlns:c16="http://schemas.microsoft.com/office/drawing/2014/chart" uri="{C3380CC4-5D6E-409C-BE32-E72D297353CC}">
              <c16:uniqueId val="{0000001B-A337-4C15-8399-D60A14FA8141}"/>
            </c:ext>
          </c:extLst>
        </c:ser>
        <c:ser>
          <c:idx val="2"/>
          <c:order val="2"/>
          <c:tx>
            <c:strRef>
              <c:f>英文版!$A$4</c:f>
              <c:strCache>
                <c:ptCount val="1"/>
                <c:pt idx="0">
                  <c:v>Dissertations_Chi</c:v>
                </c:pt>
              </c:strCache>
            </c:strRef>
          </c:tx>
          <c:spPr>
            <a:solidFill>
              <a:schemeClr val="accent3"/>
            </a:solidFill>
            <a:ln>
              <a:noFill/>
            </a:ln>
            <a:effectLst/>
            <a:sp3d/>
          </c:spPr>
          <c:invertIfNegative val="0"/>
          <c:dLbls>
            <c:dLbl>
              <c:idx val="0"/>
              <c:delete val="1"/>
              <c:extLst>
                <c:ext xmlns:c15="http://schemas.microsoft.com/office/drawing/2012/chart" uri="{CE6537A1-D6FC-4f65-9D91-7224C49458BB}"/>
                <c:ext xmlns:c16="http://schemas.microsoft.com/office/drawing/2014/chart" uri="{C3380CC4-5D6E-409C-BE32-E72D297353CC}">
                  <c16:uniqueId val="{0000001C-A337-4C15-8399-D60A14FA8141}"/>
                </c:ext>
              </c:extLst>
            </c:dLbl>
            <c:dLbl>
              <c:idx val="1"/>
              <c:delete val="1"/>
              <c:extLst>
                <c:ext xmlns:c15="http://schemas.microsoft.com/office/drawing/2012/chart" uri="{CE6537A1-D6FC-4f65-9D91-7224C49458BB}"/>
                <c:ext xmlns:c16="http://schemas.microsoft.com/office/drawing/2014/chart" uri="{C3380CC4-5D6E-409C-BE32-E72D297353CC}">
                  <c16:uniqueId val="{0000001D-A337-4C15-8399-D60A14FA8141}"/>
                </c:ext>
              </c:extLst>
            </c:dLbl>
            <c:dLbl>
              <c:idx val="2"/>
              <c:delete val="1"/>
              <c:extLst>
                <c:ext xmlns:c15="http://schemas.microsoft.com/office/drawing/2012/chart" uri="{CE6537A1-D6FC-4f65-9D91-7224C49458BB}"/>
                <c:ext xmlns:c16="http://schemas.microsoft.com/office/drawing/2014/chart" uri="{C3380CC4-5D6E-409C-BE32-E72D297353CC}">
                  <c16:uniqueId val="{0000001E-A337-4C15-8399-D60A14FA8141}"/>
                </c:ext>
              </c:extLst>
            </c:dLbl>
            <c:dLbl>
              <c:idx val="3"/>
              <c:delete val="1"/>
              <c:extLst>
                <c:ext xmlns:c15="http://schemas.microsoft.com/office/drawing/2012/chart" uri="{CE6537A1-D6FC-4f65-9D91-7224C49458BB}"/>
                <c:ext xmlns:c16="http://schemas.microsoft.com/office/drawing/2014/chart" uri="{C3380CC4-5D6E-409C-BE32-E72D297353CC}">
                  <c16:uniqueId val="{0000001F-A337-4C15-8399-D60A14FA8141}"/>
                </c:ext>
              </c:extLst>
            </c:dLbl>
            <c:dLbl>
              <c:idx val="4"/>
              <c:delete val="1"/>
              <c:extLst>
                <c:ext xmlns:c15="http://schemas.microsoft.com/office/drawing/2012/chart" uri="{CE6537A1-D6FC-4f65-9D91-7224C49458BB}"/>
                <c:ext xmlns:c16="http://schemas.microsoft.com/office/drawing/2014/chart" uri="{C3380CC4-5D6E-409C-BE32-E72D297353CC}">
                  <c16:uniqueId val="{00000020-A337-4C15-8399-D60A14FA8141}"/>
                </c:ext>
              </c:extLst>
            </c:dLbl>
            <c:dLbl>
              <c:idx val="5"/>
              <c:delete val="1"/>
              <c:extLst>
                <c:ext xmlns:c15="http://schemas.microsoft.com/office/drawing/2012/chart" uri="{CE6537A1-D6FC-4f65-9D91-7224C49458BB}"/>
                <c:ext xmlns:c16="http://schemas.microsoft.com/office/drawing/2014/chart" uri="{C3380CC4-5D6E-409C-BE32-E72D297353CC}">
                  <c16:uniqueId val="{00000021-A337-4C15-8399-D60A14FA8141}"/>
                </c:ext>
              </c:extLst>
            </c:dLbl>
            <c:dLbl>
              <c:idx val="6"/>
              <c:delete val="1"/>
              <c:extLst>
                <c:ext xmlns:c15="http://schemas.microsoft.com/office/drawing/2012/chart" uri="{CE6537A1-D6FC-4f65-9D91-7224C49458BB}"/>
                <c:ext xmlns:c16="http://schemas.microsoft.com/office/drawing/2014/chart" uri="{C3380CC4-5D6E-409C-BE32-E72D297353CC}">
                  <c16:uniqueId val="{00000022-A337-4C15-8399-D60A14FA8141}"/>
                </c:ext>
              </c:extLst>
            </c:dLbl>
            <c:dLbl>
              <c:idx val="7"/>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3-A337-4C15-8399-D60A14FA8141}"/>
                </c:ext>
              </c:extLst>
            </c:dLbl>
            <c:dLbl>
              <c:idx val="8"/>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4-A337-4C15-8399-D60A14FA8141}"/>
                </c:ext>
              </c:extLst>
            </c:dLbl>
            <c:dLbl>
              <c:idx val="9"/>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5-A337-4C15-8399-D60A14FA8141}"/>
                </c:ext>
              </c:extLst>
            </c:dLbl>
            <c:dLbl>
              <c:idx val="10"/>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6-A337-4C15-8399-D60A14FA8141}"/>
                </c:ext>
              </c:extLst>
            </c:dLbl>
            <c:dLbl>
              <c:idx val="11"/>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7-A337-4C15-8399-D60A14FA8141}"/>
                </c:ext>
              </c:extLst>
            </c:dLbl>
            <c:dLbl>
              <c:idx val="12"/>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8-A337-4C15-8399-D60A14FA8141}"/>
                </c:ext>
              </c:extLst>
            </c:dLbl>
            <c:spPr>
              <a:noFill/>
              <a:ln>
                <a:noFill/>
              </a:ln>
              <a:effectLst/>
            </c:spPr>
            <c:txPr>
              <a:bodyPr rot="0" spcFirstLastPara="1" vertOverflow="ellipsis" vert="horz" wrap="square" lIns="38100" tIns="19050" rIns="38100" bIns="19050" anchor="ctr" anchorCtr="1">
                <a:spAutoFit/>
              </a:bodyPr>
              <a:lstStyle/>
              <a:p>
                <a:pPr>
                  <a:defRPr lang="zh-CN" sz="800" b="1" i="0" u="none" strike="noStrike" kern="1200" baseline="0">
                    <a:solidFill>
                      <a:schemeClr val="lt1"/>
                    </a:solidFill>
                    <a:latin typeface="+mn-lt"/>
                    <a:ea typeface="+mn-ea"/>
                    <a:cs typeface="+mn-cs"/>
                  </a:defRPr>
                </a:pPr>
                <a:endParaRPr lang="en-US"/>
              </a:p>
            </c:txPr>
            <c:dLblPos val="ctr"/>
            <c:showLegendKey val="0"/>
            <c:showVal val="0"/>
            <c:showCatName val="0"/>
            <c:showSerName val="0"/>
            <c:showPercent val="0"/>
            <c:showBubbleSize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numRef>
              <c:f>英文版!$B$1:$N$1</c:f>
              <c:numCache>
                <c:formatCode>General</c:formatCode>
                <c:ptCount val="13"/>
                <c:pt idx="0">
                  <c:v>2010</c:v>
                </c:pt>
                <c:pt idx="1">
                  <c:v>2011</c:v>
                </c:pt>
                <c:pt idx="2">
                  <c:v>2012</c:v>
                </c:pt>
                <c:pt idx="3">
                  <c:v>2013</c:v>
                </c:pt>
                <c:pt idx="4">
                  <c:v>2014</c:v>
                </c:pt>
                <c:pt idx="5">
                  <c:v>2015</c:v>
                </c:pt>
                <c:pt idx="6">
                  <c:v>2016</c:v>
                </c:pt>
                <c:pt idx="7">
                  <c:v>2017</c:v>
                </c:pt>
                <c:pt idx="8">
                  <c:v>2018</c:v>
                </c:pt>
                <c:pt idx="9">
                  <c:v>2019</c:v>
                </c:pt>
                <c:pt idx="10">
                  <c:v>2020</c:v>
                </c:pt>
                <c:pt idx="11">
                  <c:v>2021</c:v>
                </c:pt>
                <c:pt idx="12">
                  <c:v>2022</c:v>
                </c:pt>
              </c:numCache>
            </c:numRef>
          </c:cat>
          <c:val>
            <c:numRef>
              <c:f>英文版!$B$4:$N$4</c:f>
              <c:numCache>
                <c:formatCode>General</c:formatCode>
                <c:ptCount val="13"/>
                <c:pt idx="0">
                  <c:v>4</c:v>
                </c:pt>
                <c:pt idx="1">
                  <c:v>9</c:v>
                </c:pt>
                <c:pt idx="2">
                  <c:v>14</c:v>
                </c:pt>
                <c:pt idx="3">
                  <c:v>41</c:v>
                </c:pt>
                <c:pt idx="4">
                  <c:v>82</c:v>
                </c:pt>
                <c:pt idx="5">
                  <c:v>141</c:v>
                </c:pt>
                <c:pt idx="6">
                  <c:v>187</c:v>
                </c:pt>
                <c:pt idx="7">
                  <c:v>255</c:v>
                </c:pt>
                <c:pt idx="8">
                  <c:v>308</c:v>
                </c:pt>
                <c:pt idx="9">
                  <c:v>365</c:v>
                </c:pt>
                <c:pt idx="10">
                  <c:v>433</c:v>
                </c:pt>
                <c:pt idx="11">
                  <c:v>487</c:v>
                </c:pt>
                <c:pt idx="12">
                  <c:v>548</c:v>
                </c:pt>
              </c:numCache>
            </c:numRef>
          </c:val>
          <c:extLst>
            <c:ext xmlns:c16="http://schemas.microsoft.com/office/drawing/2014/chart" uri="{C3380CC4-5D6E-409C-BE32-E72D297353CC}">
              <c16:uniqueId val="{00000029-A337-4C15-8399-D60A14FA8141}"/>
            </c:ext>
          </c:extLst>
        </c:ser>
        <c:ser>
          <c:idx val="3"/>
          <c:order val="3"/>
          <c:tx>
            <c:strRef>
              <c:f>英文版!$A$5</c:f>
              <c:strCache>
                <c:ptCount val="1"/>
                <c:pt idx="0">
                  <c:v>Dissertations_Eng.</c:v>
                </c:pt>
              </c:strCache>
            </c:strRef>
          </c:tx>
          <c:spPr>
            <a:solidFill>
              <a:schemeClr val="accent4"/>
            </a:solidFill>
            <a:ln>
              <a:noFill/>
            </a:ln>
            <a:effectLst/>
            <a:sp3d/>
          </c:spPr>
          <c:invertIfNegative val="0"/>
          <c:dLbls>
            <c:dLbl>
              <c:idx val="0"/>
              <c:delete val="1"/>
              <c:extLst>
                <c:ext xmlns:c15="http://schemas.microsoft.com/office/drawing/2012/chart" uri="{CE6537A1-D6FC-4f65-9D91-7224C49458BB}"/>
                <c:ext xmlns:c16="http://schemas.microsoft.com/office/drawing/2014/chart" uri="{C3380CC4-5D6E-409C-BE32-E72D297353CC}">
                  <c16:uniqueId val="{0000002A-A337-4C15-8399-D60A14FA8141}"/>
                </c:ext>
              </c:extLst>
            </c:dLbl>
            <c:dLbl>
              <c:idx val="1"/>
              <c:delete val="1"/>
              <c:extLst>
                <c:ext xmlns:c15="http://schemas.microsoft.com/office/drawing/2012/chart" uri="{CE6537A1-D6FC-4f65-9D91-7224C49458BB}"/>
                <c:ext xmlns:c16="http://schemas.microsoft.com/office/drawing/2014/chart" uri="{C3380CC4-5D6E-409C-BE32-E72D297353CC}">
                  <c16:uniqueId val="{0000002B-A337-4C15-8399-D60A14FA8141}"/>
                </c:ext>
              </c:extLst>
            </c:dLbl>
            <c:dLbl>
              <c:idx val="2"/>
              <c:delete val="1"/>
              <c:extLst>
                <c:ext xmlns:c15="http://schemas.microsoft.com/office/drawing/2012/chart" uri="{CE6537A1-D6FC-4f65-9D91-7224C49458BB}"/>
                <c:ext xmlns:c16="http://schemas.microsoft.com/office/drawing/2014/chart" uri="{C3380CC4-5D6E-409C-BE32-E72D297353CC}">
                  <c16:uniqueId val="{0000002C-A337-4C15-8399-D60A14FA8141}"/>
                </c:ext>
              </c:extLst>
            </c:dLbl>
            <c:dLbl>
              <c:idx val="3"/>
              <c:delete val="1"/>
              <c:extLst>
                <c:ext xmlns:c15="http://schemas.microsoft.com/office/drawing/2012/chart" uri="{CE6537A1-D6FC-4f65-9D91-7224C49458BB}"/>
                <c:ext xmlns:c16="http://schemas.microsoft.com/office/drawing/2014/chart" uri="{C3380CC4-5D6E-409C-BE32-E72D297353CC}">
                  <c16:uniqueId val="{0000002D-A337-4C15-8399-D60A14FA8141}"/>
                </c:ext>
              </c:extLst>
            </c:dLbl>
            <c:dLbl>
              <c:idx val="4"/>
              <c:delete val="1"/>
              <c:extLst>
                <c:ext xmlns:c15="http://schemas.microsoft.com/office/drawing/2012/chart" uri="{CE6537A1-D6FC-4f65-9D91-7224C49458BB}"/>
                <c:ext xmlns:c16="http://schemas.microsoft.com/office/drawing/2014/chart" uri="{C3380CC4-5D6E-409C-BE32-E72D297353CC}">
                  <c16:uniqueId val="{0000002E-A337-4C15-8399-D60A14FA8141}"/>
                </c:ext>
              </c:extLst>
            </c:dLbl>
            <c:dLbl>
              <c:idx val="5"/>
              <c:delete val="1"/>
              <c:extLst>
                <c:ext xmlns:c15="http://schemas.microsoft.com/office/drawing/2012/chart" uri="{CE6537A1-D6FC-4f65-9D91-7224C49458BB}"/>
                <c:ext xmlns:c16="http://schemas.microsoft.com/office/drawing/2014/chart" uri="{C3380CC4-5D6E-409C-BE32-E72D297353CC}">
                  <c16:uniqueId val="{0000002F-A337-4C15-8399-D60A14FA8141}"/>
                </c:ext>
              </c:extLst>
            </c:dLbl>
            <c:dLbl>
              <c:idx val="6"/>
              <c:delete val="1"/>
              <c:extLst>
                <c:ext xmlns:c15="http://schemas.microsoft.com/office/drawing/2012/chart" uri="{CE6537A1-D6FC-4f65-9D91-7224C49458BB}"/>
                <c:ext xmlns:c16="http://schemas.microsoft.com/office/drawing/2014/chart" uri="{C3380CC4-5D6E-409C-BE32-E72D297353CC}">
                  <c16:uniqueId val="{00000030-A337-4C15-8399-D60A14FA8141}"/>
                </c:ext>
              </c:extLst>
            </c:dLbl>
            <c:dLbl>
              <c:idx val="7"/>
              <c:delete val="1"/>
              <c:extLst>
                <c:ext xmlns:c15="http://schemas.microsoft.com/office/drawing/2012/chart" uri="{CE6537A1-D6FC-4f65-9D91-7224C49458BB}"/>
                <c:ext xmlns:c16="http://schemas.microsoft.com/office/drawing/2014/chart" uri="{C3380CC4-5D6E-409C-BE32-E72D297353CC}">
                  <c16:uniqueId val="{00000031-A337-4C15-8399-D60A14FA8141}"/>
                </c:ext>
              </c:extLst>
            </c:dLbl>
            <c:dLbl>
              <c:idx val="8"/>
              <c:delete val="1"/>
              <c:extLst>
                <c:ext xmlns:c15="http://schemas.microsoft.com/office/drawing/2012/chart" uri="{CE6537A1-D6FC-4f65-9D91-7224C49458BB}"/>
                <c:ext xmlns:c16="http://schemas.microsoft.com/office/drawing/2014/chart" uri="{C3380CC4-5D6E-409C-BE32-E72D297353CC}">
                  <c16:uniqueId val="{00000032-A337-4C15-8399-D60A14FA8141}"/>
                </c:ext>
              </c:extLst>
            </c:dLbl>
            <c:dLbl>
              <c:idx val="9"/>
              <c:layout>
                <c:manualLayout>
                  <c:x val="1.06309779921999E-16"/>
                  <c:y val="7.14285714285714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33-A337-4C15-8399-D60A14FA8141}"/>
                </c:ext>
              </c:extLst>
            </c:dLbl>
            <c:dLbl>
              <c:idx val="10"/>
              <c:delete val="1"/>
              <c:extLst>
                <c:ext xmlns:c15="http://schemas.microsoft.com/office/drawing/2012/chart" uri="{CE6537A1-D6FC-4f65-9D91-7224C49458BB}"/>
                <c:ext xmlns:c16="http://schemas.microsoft.com/office/drawing/2014/chart" uri="{C3380CC4-5D6E-409C-BE32-E72D297353CC}">
                  <c16:uniqueId val="{00000034-A337-4C15-8399-D60A14FA8141}"/>
                </c:ext>
              </c:extLst>
            </c:dLbl>
            <c:dLbl>
              <c:idx val="11"/>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35-A337-4C15-8399-D60A14FA8141}"/>
                </c:ext>
              </c:extLst>
            </c:dLbl>
            <c:dLbl>
              <c:idx val="12"/>
              <c:delete val="1"/>
              <c:extLst>
                <c:ext xmlns:c15="http://schemas.microsoft.com/office/drawing/2012/chart" uri="{CE6537A1-D6FC-4f65-9D91-7224C49458BB}"/>
                <c:ext xmlns:c16="http://schemas.microsoft.com/office/drawing/2014/chart" uri="{C3380CC4-5D6E-409C-BE32-E72D297353CC}">
                  <c16:uniqueId val="{00000036-A337-4C15-8399-D60A14FA8141}"/>
                </c:ext>
              </c:extLst>
            </c:dLbl>
            <c:spPr>
              <a:noFill/>
              <a:ln>
                <a:noFill/>
              </a:ln>
              <a:effectLst/>
            </c:spPr>
            <c:txPr>
              <a:bodyPr rot="0" spcFirstLastPara="1" vertOverflow="ellipsis" vert="horz" wrap="square" lIns="38100" tIns="19050" rIns="38100" bIns="19050" anchor="ctr" anchorCtr="1">
                <a:spAutoFit/>
              </a:bodyPr>
              <a:lstStyle/>
              <a:p>
                <a:pPr>
                  <a:defRPr lang="zh-CN" sz="800" b="1" i="0" u="none" strike="noStrike" kern="1200" baseline="0">
                    <a:solidFill>
                      <a:schemeClr val="lt1"/>
                    </a:solidFill>
                    <a:latin typeface="+mn-lt"/>
                    <a:ea typeface="+mn-ea"/>
                    <a:cs typeface="+mn-cs"/>
                  </a:defRPr>
                </a:pPr>
                <a:endParaRPr lang="en-US"/>
              </a:p>
            </c:txPr>
            <c:dLblPos val="ctr"/>
            <c:showLegendKey val="0"/>
            <c:showVal val="0"/>
            <c:showCatName val="0"/>
            <c:showSerName val="0"/>
            <c:showPercent val="0"/>
            <c:showBubbleSize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numRef>
              <c:f>英文版!$B$1:$N$1</c:f>
              <c:numCache>
                <c:formatCode>General</c:formatCode>
                <c:ptCount val="13"/>
                <c:pt idx="0">
                  <c:v>2010</c:v>
                </c:pt>
                <c:pt idx="1">
                  <c:v>2011</c:v>
                </c:pt>
                <c:pt idx="2">
                  <c:v>2012</c:v>
                </c:pt>
                <c:pt idx="3">
                  <c:v>2013</c:v>
                </c:pt>
                <c:pt idx="4">
                  <c:v>2014</c:v>
                </c:pt>
                <c:pt idx="5">
                  <c:v>2015</c:v>
                </c:pt>
                <c:pt idx="6">
                  <c:v>2016</c:v>
                </c:pt>
                <c:pt idx="7">
                  <c:v>2017</c:v>
                </c:pt>
                <c:pt idx="8">
                  <c:v>2018</c:v>
                </c:pt>
                <c:pt idx="9">
                  <c:v>2019</c:v>
                </c:pt>
                <c:pt idx="10">
                  <c:v>2020</c:v>
                </c:pt>
                <c:pt idx="11">
                  <c:v>2021</c:v>
                </c:pt>
                <c:pt idx="12">
                  <c:v>2022</c:v>
                </c:pt>
              </c:numCache>
            </c:numRef>
          </c:cat>
          <c:val>
            <c:numRef>
              <c:f>英文版!$B$5:$N$5</c:f>
              <c:numCache>
                <c:formatCode>General</c:formatCode>
                <c:ptCount val="13"/>
                <c:pt idx="0">
                  <c:v>1</c:v>
                </c:pt>
                <c:pt idx="1">
                  <c:v>2</c:v>
                </c:pt>
                <c:pt idx="2">
                  <c:v>2</c:v>
                </c:pt>
                <c:pt idx="3">
                  <c:v>3</c:v>
                </c:pt>
                <c:pt idx="4">
                  <c:v>6</c:v>
                </c:pt>
                <c:pt idx="5">
                  <c:v>11</c:v>
                </c:pt>
                <c:pt idx="6">
                  <c:v>22</c:v>
                </c:pt>
                <c:pt idx="7">
                  <c:v>32</c:v>
                </c:pt>
                <c:pt idx="8">
                  <c:v>38</c:v>
                </c:pt>
                <c:pt idx="9">
                  <c:v>54</c:v>
                </c:pt>
                <c:pt idx="10">
                  <c:v>74</c:v>
                </c:pt>
                <c:pt idx="11">
                  <c:v>101</c:v>
                </c:pt>
                <c:pt idx="12">
                  <c:v>117</c:v>
                </c:pt>
              </c:numCache>
            </c:numRef>
          </c:val>
          <c:extLst>
            <c:ext xmlns:c16="http://schemas.microsoft.com/office/drawing/2014/chart" uri="{C3380CC4-5D6E-409C-BE32-E72D297353CC}">
              <c16:uniqueId val="{00000037-A337-4C15-8399-D60A14FA8141}"/>
            </c:ext>
          </c:extLst>
        </c:ser>
        <c:ser>
          <c:idx val="4"/>
          <c:order val="4"/>
          <c:tx>
            <c:strRef>
              <c:f>英文版!$A$6</c:f>
              <c:strCache>
                <c:ptCount val="1"/>
                <c:pt idx="0">
                  <c:v>Books and Book Chapters_Chi</c:v>
                </c:pt>
              </c:strCache>
            </c:strRef>
          </c:tx>
          <c:spPr>
            <a:solidFill>
              <a:schemeClr val="accent5"/>
            </a:solidFill>
            <a:ln>
              <a:noFill/>
            </a:ln>
            <a:effectLst/>
            <a:sp3d/>
          </c:spPr>
          <c:invertIfNegative val="0"/>
          <c:cat>
            <c:numRef>
              <c:f>英文版!$B$1:$N$1</c:f>
              <c:numCache>
                <c:formatCode>General</c:formatCode>
                <c:ptCount val="13"/>
                <c:pt idx="0">
                  <c:v>2010</c:v>
                </c:pt>
                <c:pt idx="1">
                  <c:v>2011</c:v>
                </c:pt>
                <c:pt idx="2">
                  <c:v>2012</c:v>
                </c:pt>
                <c:pt idx="3">
                  <c:v>2013</c:v>
                </c:pt>
                <c:pt idx="4">
                  <c:v>2014</c:v>
                </c:pt>
                <c:pt idx="5">
                  <c:v>2015</c:v>
                </c:pt>
                <c:pt idx="6">
                  <c:v>2016</c:v>
                </c:pt>
                <c:pt idx="7">
                  <c:v>2017</c:v>
                </c:pt>
                <c:pt idx="8">
                  <c:v>2018</c:v>
                </c:pt>
                <c:pt idx="9">
                  <c:v>2019</c:v>
                </c:pt>
                <c:pt idx="10">
                  <c:v>2020</c:v>
                </c:pt>
                <c:pt idx="11">
                  <c:v>2021</c:v>
                </c:pt>
                <c:pt idx="12">
                  <c:v>2022</c:v>
                </c:pt>
              </c:numCache>
            </c:numRef>
          </c:cat>
          <c:val>
            <c:numRef>
              <c:f>英文版!$B$6:$N$6</c:f>
              <c:numCache>
                <c:formatCode>General</c:formatCode>
                <c:ptCount val="13"/>
                <c:pt idx="0">
                  <c:v>0</c:v>
                </c:pt>
                <c:pt idx="1">
                  <c:v>0</c:v>
                </c:pt>
                <c:pt idx="2">
                  <c:v>0</c:v>
                </c:pt>
                <c:pt idx="3">
                  <c:v>0</c:v>
                </c:pt>
                <c:pt idx="4">
                  <c:v>0</c:v>
                </c:pt>
                <c:pt idx="5">
                  <c:v>0</c:v>
                </c:pt>
                <c:pt idx="6">
                  <c:v>1</c:v>
                </c:pt>
                <c:pt idx="7">
                  <c:v>1</c:v>
                </c:pt>
                <c:pt idx="8">
                  <c:v>1</c:v>
                </c:pt>
                <c:pt idx="9">
                  <c:v>1</c:v>
                </c:pt>
                <c:pt idx="10">
                  <c:v>1</c:v>
                </c:pt>
                <c:pt idx="11">
                  <c:v>1</c:v>
                </c:pt>
                <c:pt idx="12">
                  <c:v>1</c:v>
                </c:pt>
              </c:numCache>
            </c:numRef>
          </c:val>
          <c:extLst>
            <c:ext xmlns:c16="http://schemas.microsoft.com/office/drawing/2014/chart" uri="{C3380CC4-5D6E-409C-BE32-E72D297353CC}">
              <c16:uniqueId val="{00000038-A337-4C15-8399-D60A14FA8141}"/>
            </c:ext>
          </c:extLst>
        </c:ser>
        <c:ser>
          <c:idx val="5"/>
          <c:order val="5"/>
          <c:tx>
            <c:strRef>
              <c:f>英文版!$A$7</c:f>
              <c:strCache>
                <c:ptCount val="1"/>
                <c:pt idx="0">
                  <c:v>Books and Book Chapters_Eng.</c:v>
                </c:pt>
              </c:strCache>
            </c:strRef>
          </c:tx>
          <c:spPr>
            <a:solidFill>
              <a:schemeClr val="accent6"/>
            </a:solidFill>
            <a:ln>
              <a:noFill/>
            </a:ln>
            <a:effectLst/>
            <a:sp3d/>
          </c:spPr>
          <c:invertIfNegative val="0"/>
          <c:dLbls>
            <c:dLbl>
              <c:idx val="0"/>
              <c:delete val="1"/>
              <c:extLst>
                <c:ext xmlns:c15="http://schemas.microsoft.com/office/drawing/2012/chart" uri="{CE6537A1-D6FC-4f65-9D91-7224C49458BB}"/>
                <c:ext xmlns:c16="http://schemas.microsoft.com/office/drawing/2014/chart" uri="{C3380CC4-5D6E-409C-BE32-E72D297353CC}">
                  <c16:uniqueId val="{00000039-A337-4C15-8399-D60A14FA8141}"/>
                </c:ext>
              </c:extLst>
            </c:dLbl>
            <c:dLbl>
              <c:idx val="1"/>
              <c:delete val="1"/>
              <c:extLst>
                <c:ext xmlns:c15="http://schemas.microsoft.com/office/drawing/2012/chart" uri="{CE6537A1-D6FC-4f65-9D91-7224C49458BB}"/>
                <c:ext xmlns:c16="http://schemas.microsoft.com/office/drawing/2014/chart" uri="{C3380CC4-5D6E-409C-BE32-E72D297353CC}">
                  <c16:uniqueId val="{0000003A-A337-4C15-8399-D60A14FA8141}"/>
                </c:ext>
              </c:extLst>
            </c:dLbl>
            <c:dLbl>
              <c:idx val="2"/>
              <c:delete val="1"/>
              <c:extLst>
                <c:ext xmlns:c15="http://schemas.microsoft.com/office/drawing/2012/chart" uri="{CE6537A1-D6FC-4f65-9D91-7224C49458BB}"/>
                <c:ext xmlns:c16="http://schemas.microsoft.com/office/drawing/2014/chart" uri="{C3380CC4-5D6E-409C-BE32-E72D297353CC}">
                  <c16:uniqueId val="{0000003B-A337-4C15-8399-D60A14FA8141}"/>
                </c:ext>
              </c:extLst>
            </c:dLbl>
            <c:dLbl>
              <c:idx val="3"/>
              <c:delete val="1"/>
              <c:extLst>
                <c:ext xmlns:c15="http://schemas.microsoft.com/office/drawing/2012/chart" uri="{CE6537A1-D6FC-4f65-9D91-7224C49458BB}"/>
                <c:ext xmlns:c16="http://schemas.microsoft.com/office/drawing/2014/chart" uri="{C3380CC4-5D6E-409C-BE32-E72D297353CC}">
                  <c16:uniqueId val="{0000003C-A337-4C15-8399-D60A14FA8141}"/>
                </c:ext>
              </c:extLst>
            </c:dLbl>
            <c:dLbl>
              <c:idx val="4"/>
              <c:delete val="1"/>
              <c:extLst>
                <c:ext xmlns:c15="http://schemas.microsoft.com/office/drawing/2012/chart" uri="{CE6537A1-D6FC-4f65-9D91-7224C49458BB}"/>
                <c:ext xmlns:c16="http://schemas.microsoft.com/office/drawing/2014/chart" uri="{C3380CC4-5D6E-409C-BE32-E72D297353CC}">
                  <c16:uniqueId val="{0000003D-A337-4C15-8399-D60A14FA8141}"/>
                </c:ext>
              </c:extLst>
            </c:dLbl>
            <c:dLbl>
              <c:idx val="5"/>
              <c:delete val="1"/>
              <c:extLst>
                <c:ext xmlns:c15="http://schemas.microsoft.com/office/drawing/2012/chart" uri="{CE6537A1-D6FC-4f65-9D91-7224C49458BB}"/>
                <c:ext xmlns:c16="http://schemas.microsoft.com/office/drawing/2014/chart" uri="{C3380CC4-5D6E-409C-BE32-E72D297353CC}">
                  <c16:uniqueId val="{0000003E-A337-4C15-8399-D60A14FA8141}"/>
                </c:ext>
              </c:extLst>
            </c:dLbl>
            <c:dLbl>
              <c:idx val="6"/>
              <c:delete val="1"/>
              <c:extLst>
                <c:ext xmlns:c15="http://schemas.microsoft.com/office/drawing/2012/chart" uri="{CE6537A1-D6FC-4f65-9D91-7224C49458BB}"/>
                <c:ext xmlns:c16="http://schemas.microsoft.com/office/drawing/2014/chart" uri="{C3380CC4-5D6E-409C-BE32-E72D297353CC}">
                  <c16:uniqueId val="{0000003F-A337-4C15-8399-D60A14FA8141}"/>
                </c:ext>
              </c:extLst>
            </c:dLbl>
            <c:dLbl>
              <c:idx val="7"/>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40-A337-4C15-8399-D60A14FA8141}"/>
                </c:ext>
              </c:extLst>
            </c:dLbl>
            <c:dLbl>
              <c:idx val="8"/>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41-A337-4C15-8399-D60A14FA8141}"/>
                </c:ext>
              </c:extLst>
            </c:dLbl>
            <c:dLbl>
              <c:idx val="9"/>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42-A337-4C15-8399-D60A14FA8141}"/>
                </c:ext>
              </c:extLst>
            </c:dLbl>
            <c:dLbl>
              <c:idx val="10"/>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43-A337-4C15-8399-D60A14FA8141}"/>
                </c:ext>
              </c:extLst>
            </c:dLbl>
            <c:dLbl>
              <c:idx val="11"/>
              <c:delete val="1"/>
              <c:extLst>
                <c:ext xmlns:c15="http://schemas.microsoft.com/office/drawing/2012/chart" uri="{CE6537A1-D6FC-4f65-9D91-7224C49458BB}"/>
                <c:ext xmlns:c16="http://schemas.microsoft.com/office/drawing/2014/chart" uri="{C3380CC4-5D6E-409C-BE32-E72D297353CC}">
                  <c16:uniqueId val="{00000044-A337-4C15-8399-D60A14FA8141}"/>
                </c:ext>
              </c:extLst>
            </c:dLbl>
            <c:dLbl>
              <c:idx val="12"/>
              <c:delete val="1"/>
              <c:extLst>
                <c:ext xmlns:c15="http://schemas.microsoft.com/office/drawing/2012/chart" uri="{CE6537A1-D6FC-4f65-9D91-7224C49458BB}"/>
                <c:ext xmlns:c16="http://schemas.microsoft.com/office/drawing/2014/chart" uri="{C3380CC4-5D6E-409C-BE32-E72D297353CC}">
                  <c16:uniqueId val="{00000045-A337-4C15-8399-D60A14FA8141}"/>
                </c:ext>
              </c:extLst>
            </c:dLbl>
            <c:spPr>
              <a:noFill/>
              <a:ln>
                <a:noFill/>
              </a:ln>
              <a:effectLst/>
            </c:spPr>
            <c:txPr>
              <a:bodyPr rot="0" spcFirstLastPara="1" vertOverflow="ellipsis" vert="horz" wrap="square" lIns="38100" tIns="19050" rIns="38100" bIns="19050" anchor="ctr" anchorCtr="1">
                <a:spAutoFit/>
              </a:bodyPr>
              <a:lstStyle/>
              <a:p>
                <a:pPr>
                  <a:defRPr lang="zh-CN" sz="800" b="1" i="0" u="none" strike="noStrike" kern="1200" baseline="0">
                    <a:solidFill>
                      <a:schemeClr val="lt1"/>
                    </a:solidFill>
                    <a:latin typeface="+mn-lt"/>
                    <a:ea typeface="+mn-ea"/>
                    <a:cs typeface="+mn-cs"/>
                  </a:defRPr>
                </a:pPr>
                <a:endParaRPr lang="en-US"/>
              </a:p>
            </c:txPr>
            <c:dLblPos val="ctr"/>
            <c:showLegendKey val="0"/>
            <c:showVal val="0"/>
            <c:showCatName val="0"/>
            <c:showSerName val="0"/>
            <c:showPercent val="0"/>
            <c:showBubbleSize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numRef>
              <c:f>英文版!$B$1:$N$1</c:f>
              <c:numCache>
                <c:formatCode>General</c:formatCode>
                <c:ptCount val="13"/>
                <c:pt idx="0">
                  <c:v>2010</c:v>
                </c:pt>
                <c:pt idx="1">
                  <c:v>2011</c:v>
                </c:pt>
                <c:pt idx="2">
                  <c:v>2012</c:v>
                </c:pt>
                <c:pt idx="3">
                  <c:v>2013</c:v>
                </c:pt>
                <c:pt idx="4">
                  <c:v>2014</c:v>
                </c:pt>
                <c:pt idx="5">
                  <c:v>2015</c:v>
                </c:pt>
                <c:pt idx="6">
                  <c:v>2016</c:v>
                </c:pt>
                <c:pt idx="7">
                  <c:v>2017</c:v>
                </c:pt>
                <c:pt idx="8">
                  <c:v>2018</c:v>
                </c:pt>
                <c:pt idx="9">
                  <c:v>2019</c:v>
                </c:pt>
                <c:pt idx="10">
                  <c:v>2020</c:v>
                </c:pt>
                <c:pt idx="11">
                  <c:v>2021</c:v>
                </c:pt>
                <c:pt idx="12">
                  <c:v>2022</c:v>
                </c:pt>
              </c:numCache>
            </c:numRef>
          </c:cat>
          <c:val>
            <c:numRef>
              <c:f>英文版!$B$7:$N$7</c:f>
              <c:numCache>
                <c:formatCode>General</c:formatCode>
                <c:ptCount val="13"/>
                <c:pt idx="0">
                  <c:v>0</c:v>
                </c:pt>
                <c:pt idx="1">
                  <c:v>1</c:v>
                </c:pt>
                <c:pt idx="2">
                  <c:v>11</c:v>
                </c:pt>
                <c:pt idx="3">
                  <c:v>12</c:v>
                </c:pt>
                <c:pt idx="4">
                  <c:v>12</c:v>
                </c:pt>
                <c:pt idx="5">
                  <c:v>14</c:v>
                </c:pt>
                <c:pt idx="6">
                  <c:v>18</c:v>
                </c:pt>
                <c:pt idx="7">
                  <c:v>21</c:v>
                </c:pt>
                <c:pt idx="8">
                  <c:v>31</c:v>
                </c:pt>
                <c:pt idx="9">
                  <c:v>32</c:v>
                </c:pt>
                <c:pt idx="10">
                  <c:v>43</c:v>
                </c:pt>
                <c:pt idx="11">
                  <c:v>47</c:v>
                </c:pt>
                <c:pt idx="12">
                  <c:v>53</c:v>
                </c:pt>
              </c:numCache>
            </c:numRef>
          </c:val>
          <c:extLst>
            <c:ext xmlns:c16="http://schemas.microsoft.com/office/drawing/2014/chart" uri="{C3380CC4-5D6E-409C-BE32-E72D297353CC}">
              <c16:uniqueId val="{00000046-A337-4C15-8399-D60A14FA8141}"/>
            </c:ext>
          </c:extLst>
        </c:ser>
        <c:ser>
          <c:idx val="6"/>
          <c:order val="6"/>
          <c:tx>
            <c:strRef>
              <c:f>英文版!$A$8</c:f>
              <c:strCache>
                <c:ptCount val="1"/>
                <c:pt idx="0">
                  <c:v>Cofference_Chi.</c:v>
                </c:pt>
              </c:strCache>
            </c:strRef>
          </c:tx>
          <c:spPr>
            <a:solidFill>
              <a:schemeClr val="accent1">
                <a:lumMod val="60000"/>
              </a:schemeClr>
            </a:solidFill>
            <a:ln>
              <a:noFill/>
            </a:ln>
            <a:effectLst/>
            <a:sp3d/>
          </c:spPr>
          <c:invertIfNegative val="0"/>
          <c:cat>
            <c:numRef>
              <c:f>英文版!$B$1:$N$1</c:f>
              <c:numCache>
                <c:formatCode>General</c:formatCode>
                <c:ptCount val="13"/>
                <c:pt idx="0">
                  <c:v>2010</c:v>
                </c:pt>
                <c:pt idx="1">
                  <c:v>2011</c:v>
                </c:pt>
                <c:pt idx="2">
                  <c:v>2012</c:v>
                </c:pt>
                <c:pt idx="3">
                  <c:v>2013</c:v>
                </c:pt>
                <c:pt idx="4">
                  <c:v>2014</c:v>
                </c:pt>
                <c:pt idx="5">
                  <c:v>2015</c:v>
                </c:pt>
                <c:pt idx="6">
                  <c:v>2016</c:v>
                </c:pt>
                <c:pt idx="7">
                  <c:v>2017</c:v>
                </c:pt>
                <c:pt idx="8">
                  <c:v>2018</c:v>
                </c:pt>
                <c:pt idx="9">
                  <c:v>2019</c:v>
                </c:pt>
                <c:pt idx="10">
                  <c:v>2020</c:v>
                </c:pt>
                <c:pt idx="11">
                  <c:v>2021</c:v>
                </c:pt>
                <c:pt idx="12">
                  <c:v>2022</c:v>
                </c:pt>
              </c:numCache>
            </c:numRef>
          </c:cat>
          <c:val>
            <c:numRef>
              <c:f>英文版!$B$8:$N$8</c:f>
              <c:numCache>
                <c:formatCode>General</c:formatCode>
                <c:ptCount val="13"/>
                <c:pt idx="0">
                  <c:v>1</c:v>
                </c:pt>
                <c:pt idx="1">
                  <c:v>1</c:v>
                </c:pt>
                <c:pt idx="2">
                  <c:v>2</c:v>
                </c:pt>
                <c:pt idx="3">
                  <c:v>3</c:v>
                </c:pt>
                <c:pt idx="4">
                  <c:v>3</c:v>
                </c:pt>
                <c:pt idx="5">
                  <c:v>3</c:v>
                </c:pt>
                <c:pt idx="6">
                  <c:v>3</c:v>
                </c:pt>
                <c:pt idx="7">
                  <c:v>6</c:v>
                </c:pt>
                <c:pt idx="8">
                  <c:v>9</c:v>
                </c:pt>
                <c:pt idx="9">
                  <c:v>11</c:v>
                </c:pt>
                <c:pt idx="10">
                  <c:v>12</c:v>
                </c:pt>
                <c:pt idx="11">
                  <c:v>17</c:v>
                </c:pt>
                <c:pt idx="12">
                  <c:v>22</c:v>
                </c:pt>
              </c:numCache>
            </c:numRef>
          </c:val>
          <c:extLst>
            <c:ext xmlns:c16="http://schemas.microsoft.com/office/drawing/2014/chart" uri="{C3380CC4-5D6E-409C-BE32-E72D297353CC}">
              <c16:uniqueId val="{00000047-A337-4C15-8399-D60A14FA8141}"/>
            </c:ext>
          </c:extLst>
        </c:ser>
        <c:ser>
          <c:idx val="7"/>
          <c:order val="7"/>
          <c:tx>
            <c:strRef>
              <c:f>英文版!$A$9</c:f>
              <c:strCache>
                <c:ptCount val="1"/>
                <c:pt idx="0">
                  <c:v>Conference_Eng.</c:v>
                </c:pt>
              </c:strCache>
            </c:strRef>
          </c:tx>
          <c:spPr>
            <a:solidFill>
              <a:schemeClr val="accent2">
                <a:lumMod val="60000"/>
              </a:schemeClr>
            </a:solidFill>
            <a:ln>
              <a:noFill/>
            </a:ln>
            <a:effectLst/>
            <a:sp3d/>
          </c:spPr>
          <c:invertIfNegative val="0"/>
          <c:cat>
            <c:numRef>
              <c:f>英文版!$B$1:$N$1</c:f>
              <c:numCache>
                <c:formatCode>General</c:formatCode>
                <c:ptCount val="13"/>
                <c:pt idx="0">
                  <c:v>2010</c:v>
                </c:pt>
                <c:pt idx="1">
                  <c:v>2011</c:v>
                </c:pt>
                <c:pt idx="2">
                  <c:v>2012</c:v>
                </c:pt>
                <c:pt idx="3">
                  <c:v>2013</c:v>
                </c:pt>
                <c:pt idx="4">
                  <c:v>2014</c:v>
                </c:pt>
                <c:pt idx="5">
                  <c:v>2015</c:v>
                </c:pt>
                <c:pt idx="6">
                  <c:v>2016</c:v>
                </c:pt>
                <c:pt idx="7">
                  <c:v>2017</c:v>
                </c:pt>
                <c:pt idx="8">
                  <c:v>2018</c:v>
                </c:pt>
                <c:pt idx="9">
                  <c:v>2019</c:v>
                </c:pt>
                <c:pt idx="10">
                  <c:v>2020</c:v>
                </c:pt>
                <c:pt idx="11">
                  <c:v>2021</c:v>
                </c:pt>
                <c:pt idx="12">
                  <c:v>2022</c:v>
                </c:pt>
              </c:numCache>
            </c:numRef>
          </c:cat>
          <c:val>
            <c:numRef>
              <c:f>英文版!$B$9:$N$9</c:f>
              <c:numCache>
                <c:formatCode>General</c:formatCode>
                <c:ptCount val="13"/>
                <c:pt idx="0">
                  <c:v>0</c:v>
                </c:pt>
                <c:pt idx="1">
                  <c:v>0</c:v>
                </c:pt>
                <c:pt idx="2">
                  <c:v>0</c:v>
                </c:pt>
                <c:pt idx="3">
                  <c:v>1</c:v>
                </c:pt>
                <c:pt idx="4">
                  <c:v>3</c:v>
                </c:pt>
                <c:pt idx="5">
                  <c:v>5</c:v>
                </c:pt>
                <c:pt idx="6">
                  <c:v>9</c:v>
                </c:pt>
                <c:pt idx="7">
                  <c:v>13</c:v>
                </c:pt>
                <c:pt idx="8">
                  <c:v>17</c:v>
                </c:pt>
                <c:pt idx="9">
                  <c:v>21</c:v>
                </c:pt>
                <c:pt idx="10">
                  <c:v>25</c:v>
                </c:pt>
                <c:pt idx="11">
                  <c:v>31</c:v>
                </c:pt>
                <c:pt idx="12">
                  <c:v>34</c:v>
                </c:pt>
              </c:numCache>
            </c:numRef>
          </c:val>
          <c:extLst>
            <c:ext xmlns:c16="http://schemas.microsoft.com/office/drawing/2014/chart" uri="{C3380CC4-5D6E-409C-BE32-E72D297353CC}">
              <c16:uniqueId val="{00000048-A337-4C15-8399-D60A14FA8141}"/>
            </c:ext>
          </c:extLst>
        </c:ser>
        <c:ser>
          <c:idx val="8"/>
          <c:order val="8"/>
          <c:tx>
            <c:strRef>
              <c:f>英文版!$A$10</c:f>
              <c:strCache>
                <c:ptCount val="1"/>
                <c:pt idx="0">
                  <c:v>Report_Eng</c:v>
                </c:pt>
              </c:strCache>
            </c:strRef>
          </c:tx>
          <c:spPr>
            <a:solidFill>
              <a:schemeClr val="accent3">
                <a:lumMod val="60000"/>
              </a:schemeClr>
            </a:solidFill>
            <a:ln>
              <a:noFill/>
            </a:ln>
            <a:effectLst/>
          </c:spPr>
          <c:invertIfNegative val="0"/>
          <c:cat>
            <c:numRef>
              <c:f>英文版!$B$1:$N$1</c:f>
              <c:numCache>
                <c:formatCode>General</c:formatCode>
                <c:ptCount val="13"/>
                <c:pt idx="0">
                  <c:v>2010</c:v>
                </c:pt>
                <c:pt idx="1">
                  <c:v>2011</c:v>
                </c:pt>
                <c:pt idx="2">
                  <c:v>2012</c:v>
                </c:pt>
                <c:pt idx="3">
                  <c:v>2013</c:v>
                </c:pt>
                <c:pt idx="4">
                  <c:v>2014</c:v>
                </c:pt>
                <c:pt idx="5">
                  <c:v>2015</c:v>
                </c:pt>
                <c:pt idx="6">
                  <c:v>2016</c:v>
                </c:pt>
                <c:pt idx="7">
                  <c:v>2017</c:v>
                </c:pt>
                <c:pt idx="8">
                  <c:v>2018</c:v>
                </c:pt>
                <c:pt idx="9">
                  <c:v>2019</c:v>
                </c:pt>
                <c:pt idx="10">
                  <c:v>2020</c:v>
                </c:pt>
                <c:pt idx="11">
                  <c:v>2021</c:v>
                </c:pt>
                <c:pt idx="12">
                  <c:v>2022</c:v>
                </c:pt>
              </c:numCache>
            </c:numRef>
          </c:cat>
          <c:val>
            <c:numRef>
              <c:f>英文版!$B$10:$N$10</c:f>
              <c:numCache>
                <c:formatCode>General</c:formatCode>
                <c:ptCount val="13"/>
                <c:pt idx="0">
                  <c:v>2</c:v>
                </c:pt>
                <c:pt idx="1">
                  <c:v>2</c:v>
                </c:pt>
                <c:pt idx="2">
                  <c:v>2</c:v>
                </c:pt>
                <c:pt idx="3">
                  <c:v>3</c:v>
                </c:pt>
                <c:pt idx="4">
                  <c:v>3</c:v>
                </c:pt>
                <c:pt idx="5">
                  <c:v>3</c:v>
                </c:pt>
                <c:pt idx="6">
                  <c:v>3</c:v>
                </c:pt>
                <c:pt idx="7">
                  <c:v>4</c:v>
                </c:pt>
                <c:pt idx="8">
                  <c:v>6</c:v>
                </c:pt>
                <c:pt idx="9">
                  <c:v>6</c:v>
                </c:pt>
                <c:pt idx="10">
                  <c:v>6</c:v>
                </c:pt>
                <c:pt idx="11">
                  <c:v>7</c:v>
                </c:pt>
                <c:pt idx="12">
                  <c:v>9</c:v>
                </c:pt>
              </c:numCache>
            </c:numRef>
          </c:val>
          <c:extLst>
            <c:ext xmlns:c16="http://schemas.microsoft.com/office/drawing/2014/chart" uri="{C3380CC4-5D6E-409C-BE32-E72D297353CC}">
              <c16:uniqueId val="{00000049-A337-4C15-8399-D60A14FA8141}"/>
            </c:ext>
          </c:extLst>
        </c:ser>
        <c:ser>
          <c:idx val="9"/>
          <c:order val="9"/>
          <c:tx>
            <c:strRef>
              <c:f>英文版!$A$11</c:f>
              <c:strCache>
                <c:ptCount val="1"/>
                <c:pt idx="0">
                  <c:v>Working_paper_Eng.</c:v>
                </c:pt>
              </c:strCache>
            </c:strRef>
          </c:tx>
          <c:spPr>
            <a:solidFill>
              <a:schemeClr val="accent4">
                <a:lumMod val="60000"/>
              </a:schemeClr>
            </a:solidFill>
            <a:ln>
              <a:noFill/>
            </a:ln>
            <a:effectLst/>
          </c:spPr>
          <c:invertIfNegative val="0"/>
          <c:cat>
            <c:numRef>
              <c:f>英文版!$B$1:$N$1</c:f>
              <c:numCache>
                <c:formatCode>General</c:formatCode>
                <c:ptCount val="13"/>
                <c:pt idx="0">
                  <c:v>2010</c:v>
                </c:pt>
                <c:pt idx="1">
                  <c:v>2011</c:v>
                </c:pt>
                <c:pt idx="2">
                  <c:v>2012</c:v>
                </c:pt>
                <c:pt idx="3">
                  <c:v>2013</c:v>
                </c:pt>
                <c:pt idx="4">
                  <c:v>2014</c:v>
                </c:pt>
                <c:pt idx="5">
                  <c:v>2015</c:v>
                </c:pt>
                <c:pt idx="6">
                  <c:v>2016</c:v>
                </c:pt>
                <c:pt idx="7">
                  <c:v>2017</c:v>
                </c:pt>
                <c:pt idx="8">
                  <c:v>2018</c:v>
                </c:pt>
                <c:pt idx="9">
                  <c:v>2019</c:v>
                </c:pt>
                <c:pt idx="10">
                  <c:v>2020</c:v>
                </c:pt>
                <c:pt idx="11">
                  <c:v>2021</c:v>
                </c:pt>
                <c:pt idx="12">
                  <c:v>2022</c:v>
                </c:pt>
              </c:numCache>
            </c:numRef>
          </c:cat>
          <c:val>
            <c:numRef>
              <c:f>英文版!$B$11:$N$11</c:f>
              <c:numCache>
                <c:formatCode>General</c:formatCode>
                <c:ptCount val="13"/>
                <c:pt idx="0">
                  <c:v>0</c:v>
                </c:pt>
                <c:pt idx="1">
                  <c:v>2</c:v>
                </c:pt>
                <c:pt idx="2">
                  <c:v>6</c:v>
                </c:pt>
                <c:pt idx="3">
                  <c:v>9</c:v>
                </c:pt>
                <c:pt idx="4">
                  <c:v>12</c:v>
                </c:pt>
                <c:pt idx="5">
                  <c:v>15</c:v>
                </c:pt>
                <c:pt idx="6">
                  <c:v>21</c:v>
                </c:pt>
                <c:pt idx="7">
                  <c:v>26</c:v>
                </c:pt>
                <c:pt idx="8">
                  <c:v>33</c:v>
                </c:pt>
                <c:pt idx="9">
                  <c:v>37</c:v>
                </c:pt>
                <c:pt idx="10">
                  <c:v>48</c:v>
                </c:pt>
                <c:pt idx="11">
                  <c:v>50</c:v>
                </c:pt>
                <c:pt idx="12">
                  <c:v>52</c:v>
                </c:pt>
              </c:numCache>
            </c:numRef>
          </c:val>
          <c:extLst>
            <c:ext xmlns:c16="http://schemas.microsoft.com/office/drawing/2014/chart" uri="{C3380CC4-5D6E-409C-BE32-E72D297353CC}">
              <c16:uniqueId val="{0000004A-A337-4C15-8399-D60A14FA8141}"/>
            </c:ext>
          </c:extLst>
        </c:ser>
        <c:dLbls>
          <c:showLegendKey val="0"/>
          <c:showVal val="0"/>
          <c:showCatName val="0"/>
          <c:showSerName val="0"/>
          <c:showPercent val="0"/>
          <c:showBubbleSize val="0"/>
        </c:dLbls>
        <c:gapWidth val="79"/>
        <c:overlap val="100"/>
        <c:axId val="930318474"/>
        <c:axId val="357373961"/>
      </c:barChart>
      <c:catAx>
        <c:axId val="930318474"/>
        <c:scaling>
          <c:orientation val="minMax"/>
        </c:scaling>
        <c:delete val="0"/>
        <c:axPos val="b"/>
        <c:numFmt formatCode="General" sourceLinked="0"/>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zh-CN" sz="800" b="0" i="0" u="none" strike="noStrike" kern="1200" cap="all" spc="120" normalizeH="0" baseline="0">
                <a:solidFill>
                  <a:schemeClr val="tx1">
                    <a:lumMod val="65000"/>
                    <a:lumOff val="35000"/>
                  </a:schemeClr>
                </a:solidFill>
                <a:latin typeface="+mn-lt"/>
                <a:ea typeface="+mn-ea"/>
                <a:cs typeface="+mn-cs"/>
              </a:defRPr>
            </a:pPr>
            <a:endParaRPr lang="en-US"/>
          </a:p>
        </c:txPr>
        <c:crossAx val="357373961"/>
        <c:crosses val="autoZero"/>
        <c:auto val="1"/>
        <c:lblAlgn val="ctr"/>
        <c:lblOffset val="100"/>
        <c:noMultiLvlLbl val="0"/>
      </c:catAx>
      <c:valAx>
        <c:axId val="357373961"/>
        <c:scaling>
          <c:orientation val="minMax"/>
        </c:scaling>
        <c:delete val="0"/>
        <c:axPos val="l"/>
        <c:numFmt formatCode="General" sourceLinked="1"/>
        <c:majorTickMark val="out"/>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lang="zh-CN" sz="900" b="0" i="0" u="none" strike="noStrike" kern="1200" baseline="0">
                <a:solidFill>
                  <a:schemeClr val="tx1">
                    <a:lumMod val="65000"/>
                    <a:lumOff val="35000"/>
                  </a:schemeClr>
                </a:solidFill>
                <a:latin typeface="+mn-lt"/>
                <a:ea typeface="+mn-ea"/>
                <a:cs typeface="+mn-cs"/>
              </a:defRPr>
            </a:pPr>
            <a:endParaRPr lang="en-US"/>
          </a:p>
        </c:txPr>
        <c:crossAx val="93031847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lang="zh-CN"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lang="zh-CN"/>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10">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800"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900" kern="1200"/>
  </cs:chartArea>
  <cs:dataLabel>
    <cs:lnRef idx="0"/>
    <cs:fillRef idx="0"/>
    <cs:effectRef idx="0"/>
    <cs:fontRef idx="minor">
      <a:schemeClr val="lt1"/>
    </cs:fontRef>
    <cs:defRPr sz="800" b="1" i="0" u="none" strike="noStrike" kern="1200" baseline="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800"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900" kern="1200"/>
  </cs:valueAxis>
  <cs:wall>
    <cs:lnRef idx="0"/>
    <cs:fillRef idx="0"/>
    <cs:effectRef idx="0"/>
    <cs:fontRef idx="minor">
      <a:schemeClr val="dk1"/>
    </cs:fontRef>
  </cs:wall>
</cs:chartStyle>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D91BDDF-5B02-4149-A9D9-7E03A2B1B7A9}" type="doc">
      <dgm:prSet loTypeId="urn:microsoft.com/office/officeart/2005/8/layout/hProcess9" loCatId="process" qsTypeId="urn:microsoft.com/office/officeart/2005/8/quickstyle/simple1" qsCatId="simple" csTypeId="urn:microsoft.com/office/officeart/2005/8/colors/colorful3" csCatId="colorful" phldr="1"/>
      <dgm:spPr/>
      <dgm:t>
        <a:bodyPr/>
        <a:lstStyle/>
        <a:p>
          <a:endParaRPr lang="en-US"/>
        </a:p>
      </dgm:t>
    </dgm:pt>
    <dgm:pt modelId="{15EEA5B9-21DF-4F60-A179-33AFD6FC056D}">
      <dgm:prSet phldrT="[文本]" custT="1"/>
      <dgm:spPr>
        <a:xfrm>
          <a:off x="1194" y="640080"/>
          <a:ext cx="652150" cy="853440"/>
        </a:xfrm>
        <a:solidFill>
          <a:srgbClr val="A5A5A5">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pPr>
            <a:buNone/>
          </a:pPr>
          <a:r>
            <a:rPr lang="en-US" altLang="zh-CN" sz="1600">
              <a:solidFill>
                <a:sysClr val="window" lastClr="FFFFFF"/>
              </a:solidFill>
              <a:latin typeface="等线" panose="020F0502020204030204"/>
              <a:ea typeface="等线" panose="02010600030101010101" pitchFamily="2" charset="-122"/>
              <a:cs typeface="+mn-cs"/>
            </a:rPr>
            <a:t>2008</a:t>
          </a:r>
          <a:endParaRPr lang="zh-CN" altLang="en-US" sz="1600">
            <a:solidFill>
              <a:sysClr val="window" lastClr="FFFFFF"/>
            </a:solidFill>
            <a:latin typeface="等线" panose="020F0502020204030204"/>
            <a:ea typeface="等线" panose="02010600030101010101" pitchFamily="2" charset="-122"/>
            <a:cs typeface="+mn-cs"/>
          </a:endParaRPr>
        </a:p>
      </dgm:t>
    </dgm:pt>
    <dgm:pt modelId="{00FFEE49-E4AA-4273-9366-15E849972669}" type="parTrans" cxnId="{A8F4D794-57E0-4F6D-A8FD-426EE8F6F747}">
      <dgm:prSet/>
      <dgm:spPr/>
      <dgm:t>
        <a:bodyPr/>
        <a:lstStyle/>
        <a:p>
          <a:endParaRPr lang="zh-CN" altLang="en-US" sz="1600"/>
        </a:p>
      </dgm:t>
    </dgm:pt>
    <dgm:pt modelId="{032F6E08-FFA6-4FB2-A701-1F93E08EB00E}" type="sibTrans" cxnId="{A8F4D794-57E0-4F6D-A8FD-426EE8F6F747}">
      <dgm:prSet/>
      <dgm:spPr/>
      <dgm:t>
        <a:bodyPr/>
        <a:lstStyle/>
        <a:p>
          <a:endParaRPr lang="zh-CN" altLang="en-US" sz="1600"/>
        </a:p>
      </dgm:t>
    </dgm:pt>
    <dgm:pt modelId="{35ACAC45-12A1-4BAB-A79E-298535E86D44}">
      <dgm:prSet phldrT="[文本]" custT="1"/>
      <dgm:spPr>
        <a:xfrm>
          <a:off x="762036" y="640080"/>
          <a:ext cx="652150" cy="853440"/>
        </a:xfrm>
        <a:solidFill>
          <a:srgbClr val="A5A5A5">
            <a:hueOff val="225883"/>
            <a:satOff val="8333"/>
            <a:lumOff val="-1225"/>
            <a:alphaOff val="0"/>
          </a:srgbClr>
        </a:solidFill>
        <a:ln w="12700" cap="flat" cmpd="sng" algn="ctr">
          <a:solidFill>
            <a:sysClr val="window" lastClr="FFFFFF">
              <a:hueOff val="0"/>
              <a:satOff val="0"/>
              <a:lumOff val="0"/>
              <a:alphaOff val="0"/>
            </a:sysClr>
          </a:solidFill>
          <a:prstDash val="solid"/>
          <a:miter lim="800000"/>
        </a:ln>
        <a:effectLst/>
      </dgm:spPr>
      <dgm:t>
        <a:bodyPr/>
        <a:lstStyle/>
        <a:p>
          <a:pPr>
            <a:buNone/>
          </a:pPr>
          <a:r>
            <a:rPr lang="en-US" altLang="zh-CN" sz="1600">
              <a:solidFill>
                <a:sysClr val="window" lastClr="FFFFFF"/>
              </a:solidFill>
              <a:latin typeface="等线" panose="020F0502020204030204"/>
              <a:ea typeface="等线" panose="02010600030101010101" pitchFamily="2" charset="-122"/>
              <a:cs typeface="+mn-cs"/>
            </a:rPr>
            <a:t>2009</a:t>
          </a:r>
          <a:endParaRPr lang="zh-CN" altLang="en-US" sz="1600">
            <a:solidFill>
              <a:sysClr val="window" lastClr="FFFFFF"/>
            </a:solidFill>
            <a:latin typeface="等线" panose="020F0502020204030204"/>
            <a:ea typeface="等线" panose="02010600030101010101" pitchFamily="2" charset="-122"/>
            <a:cs typeface="+mn-cs"/>
          </a:endParaRPr>
        </a:p>
      </dgm:t>
    </dgm:pt>
    <dgm:pt modelId="{99539AEA-0463-4000-AB66-BC2227A33DF2}" type="parTrans" cxnId="{FB574CDD-A83C-4C89-A37B-7DDFF75A93A2}">
      <dgm:prSet/>
      <dgm:spPr/>
      <dgm:t>
        <a:bodyPr/>
        <a:lstStyle/>
        <a:p>
          <a:endParaRPr lang="zh-CN" altLang="en-US" sz="1600"/>
        </a:p>
      </dgm:t>
    </dgm:pt>
    <dgm:pt modelId="{F76C3D9A-4655-45B0-8BAB-0D959B2A5CCB}" type="sibTrans" cxnId="{FB574CDD-A83C-4C89-A37B-7DDFF75A93A2}">
      <dgm:prSet/>
      <dgm:spPr/>
      <dgm:t>
        <a:bodyPr/>
        <a:lstStyle/>
        <a:p>
          <a:endParaRPr lang="zh-CN" altLang="en-US" sz="1600"/>
        </a:p>
      </dgm:t>
    </dgm:pt>
    <dgm:pt modelId="{461FBF55-7004-4347-9387-6801032F009B}">
      <dgm:prSet phldrT="[文本]" custT="1"/>
      <dgm:spPr>
        <a:xfrm>
          <a:off x="1522878" y="640080"/>
          <a:ext cx="652150" cy="853440"/>
        </a:xfrm>
        <a:solidFill>
          <a:srgbClr val="A5A5A5">
            <a:hueOff val="451767"/>
            <a:satOff val="16667"/>
            <a:lumOff val="-2451"/>
            <a:alphaOff val="0"/>
          </a:srgbClr>
        </a:solidFill>
        <a:ln w="12700" cap="flat" cmpd="sng" algn="ctr">
          <a:solidFill>
            <a:sysClr val="window" lastClr="FFFFFF">
              <a:hueOff val="0"/>
              <a:satOff val="0"/>
              <a:lumOff val="0"/>
              <a:alphaOff val="0"/>
            </a:sysClr>
          </a:solidFill>
          <a:prstDash val="solid"/>
          <a:miter lim="800000"/>
        </a:ln>
        <a:effectLst/>
      </dgm:spPr>
      <dgm:t>
        <a:bodyPr/>
        <a:lstStyle/>
        <a:p>
          <a:pPr>
            <a:buNone/>
          </a:pPr>
          <a:r>
            <a:rPr lang="en-US" altLang="zh-CN" sz="1600">
              <a:solidFill>
                <a:sysClr val="window" lastClr="FFFFFF"/>
              </a:solidFill>
              <a:latin typeface="等线" panose="020F0502020204030204"/>
              <a:ea typeface="等线" panose="02010600030101010101" pitchFamily="2" charset="-122"/>
              <a:cs typeface="+mn-cs"/>
            </a:rPr>
            <a:t>2010</a:t>
          </a:r>
          <a:endParaRPr lang="zh-CN" altLang="en-US" sz="1600">
            <a:solidFill>
              <a:sysClr val="window" lastClr="FFFFFF"/>
            </a:solidFill>
            <a:latin typeface="等线" panose="020F0502020204030204"/>
            <a:ea typeface="等线" panose="02010600030101010101" pitchFamily="2" charset="-122"/>
            <a:cs typeface="+mn-cs"/>
          </a:endParaRPr>
        </a:p>
      </dgm:t>
    </dgm:pt>
    <dgm:pt modelId="{35C1DCB9-9DDC-4D46-BC5B-567B552F6D67}" type="parTrans" cxnId="{0B706D4C-EC5E-47DB-A8B4-BBDD8A6510F1}">
      <dgm:prSet/>
      <dgm:spPr/>
      <dgm:t>
        <a:bodyPr/>
        <a:lstStyle/>
        <a:p>
          <a:endParaRPr lang="zh-CN" altLang="en-US" sz="1600"/>
        </a:p>
      </dgm:t>
    </dgm:pt>
    <dgm:pt modelId="{1DC44504-23E6-4084-91CC-A6E43371052C}" type="sibTrans" cxnId="{0B706D4C-EC5E-47DB-A8B4-BBDD8A6510F1}">
      <dgm:prSet/>
      <dgm:spPr/>
      <dgm:t>
        <a:bodyPr/>
        <a:lstStyle/>
        <a:p>
          <a:endParaRPr lang="zh-CN" altLang="en-US" sz="1600"/>
        </a:p>
      </dgm:t>
    </dgm:pt>
    <dgm:pt modelId="{9EE6C2A9-43A2-465D-BBAF-4AA2076C0604}">
      <dgm:prSet phldrT="[文本]" custT="1"/>
      <dgm:spPr>
        <a:xfrm>
          <a:off x="2283720" y="640080"/>
          <a:ext cx="652150" cy="853440"/>
        </a:xfrm>
        <a:solidFill>
          <a:srgbClr val="A5A5A5">
            <a:hueOff val="677650"/>
            <a:satOff val="25000"/>
            <a:lumOff val="-3676"/>
            <a:alphaOff val="0"/>
          </a:srgbClr>
        </a:solidFill>
        <a:ln w="12700" cap="flat" cmpd="sng" algn="ctr">
          <a:solidFill>
            <a:sysClr val="window" lastClr="FFFFFF">
              <a:hueOff val="0"/>
              <a:satOff val="0"/>
              <a:lumOff val="0"/>
              <a:alphaOff val="0"/>
            </a:sysClr>
          </a:solidFill>
          <a:prstDash val="solid"/>
          <a:miter lim="800000"/>
        </a:ln>
        <a:effectLst/>
      </dgm:spPr>
      <dgm:t>
        <a:bodyPr/>
        <a:lstStyle/>
        <a:p>
          <a:pPr>
            <a:buNone/>
          </a:pPr>
          <a:r>
            <a:rPr lang="en-US" altLang="zh-CN" sz="1600">
              <a:solidFill>
                <a:sysClr val="window" lastClr="FFFFFF"/>
              </a:solidFill>
              <a:latin typeface="等线" panose="020F0502020204030204"/>
              <a:ea typeface="等线" panose="02010600030101010101" pitchFamily="2" charset="-122"/>
              <a:cs typeface="+mn-cs"/>
            </a:rPr>
            <a:t>2011</a:t>
          </a:r>
          <a:endParaRPr lang="zh-CN" altLang="en-US" sz="1600">
            <a:solidFill>
              <a:sysClr val="window" lastClr="FFFFFF"/>
            </a:solidFill>
            <a:latin typeface="等线" panose="020F0502020204030204"/>
            <a:ea typeface="等线" panose="02010600030101010101" pitchFamily="2" charset="-122"/>
            <a:cs typeface="+mn-cs"/>
          </a:endParaRPr>
        </a:p>
      </dgm:t>
    </dgm:pt>
    <dgm:pt modelId="{AAB86A0A-3559-43BD-A616-3EB78E377907}" type="parTrans" cxnId="{F3126E0F-E61A-4CC9-995F-2CA23ED8939D}">
      <dgm:prSet/>
      <dgm:spPr/>
      <dgm:t>
        <a:bodyPr/>
        <a:lstStyle/>
        <a:p>
          <a:endParaRPr lang="zh-CN" altLang="en-US" sz="1600"/>
        </a:p>
      </dgm:t>
    </dgm:pt>
    <dgm:pt modelId="{83028E92-7E84-4529-8A3C-CCDFA2A80567}" type="sibTrans" cxnId="{F3126E0F-E61A-4CC9-995F-2CA23ED8939D}">
      <dgm:prSet/>
      <dgm:spPr/>
      <dgm:t>
        <a:bodyPr/>
        <a:lstStyle/>
        <a:p>
          <a:endParaRPr lang="zh-CN" altLang="en-US" sz="1600"/>
        </a:p>
      </dgm:t>
    </dgm:pt>
    <dgm:pt modelId="{BECB43FF-9D0D-46EA-8D31-1CDE43928CDB}">
      <dgm:prSet phldrT="[文本]" custT="1"/>
      <dgm:spPr>
        <a:xfrm>
          <a:off x="3044562" y="640080"/>
          <a:ext cx="652150" cy="853440"/>
        </a:xfrm>
        <a:solidFill>
          <a:srgbClr val="A5A5A5">
            <a:hueOff val="903533"/>
            <a:satOff val="33333"/>
            <a:lumOff val="-4902"/>
            <a:alphaOff val="0"/>
          </a:srgbClr>
        </a:solidFill>
        <a:ln w="12700" cap="flat" cmpd="sng" algn="ctr">
          <a:solidFill>
            <a:sysClr val="window" lastClr="FFFFFF">
              <a:hueOff val="0"/>
              <a:satOff val="0"/>
              <a:lumOff val="0"/>
              <a:alphaOff val="0"/>
            </a:sysClr>
          </a:solidFill>
          <a:prstDash val="solid"/>
          <a:miter lim="800000"/>
        </a:ln>
        <a:effectLst/>
      </dgm:spPr>
      <dgm:t>
        <a:bodyPr/>
        <a:lstStyle/>
        <a:p>
          <a:pPr>
            <a:buNone/>
          </a:pPr>
          <a:r>
            <a:rPr lang="en-US" altLang="zh-CN" sz="1600">
              <a:solidFill>
                <a:sysClr val="window" lastClr="FFFFFF"/>
              </a:solidFill>
              <a:latin typeface="等线" panose="020F0502020204030204"/>
              <a:ea typeface="等线" panose="02010600030101010101" pitchFamily="2" charset="-122"/>
              <a:cs typeface="+mn-cs"/>
            </a:rPr>
            <a:t>2012</a:t>
          </a:r>
          <a:endParaRPr lang="zh-CN" altLang="en-US" sz="1600">
            <a:solidFill>
              <a:sysClr val="window" lastClr="FFFFFF"/>
            </a:solidFill>
            <a:latin typeface="等线" panose="020F0502020204030204"/>
            <a:ea typeface="等线" panose="02010600030101010101" pitchFamily="2" charset="-122"/>
            <a:cs typeface="+mn-cs"/>
          </a:endParaRPr>
        </a:p>
      </dgm:t>
    </dgm:pt>
    <dgm:pt modelId="{EF237D83-43BB-4B83-8EE5-51ED15596E63}" type="parTrans" cxnId="{8B343895-D58D-4C19-BAC9-5C62B5E41710}">
      <dgm:prSet/>
      <dgm:spPr/>
      <dgm:t>
        <a:bodyPr/>
        <a:lstStyle/>
        <a:p>
          <a:endParaRPr lang="zh-CN" altLang="en-US" sz="1600"/>
        </a:p>
      </dgm:t>
    </dgm:pt>
    <dgm:pt modelId="{807891A3-EE53-4838-AD32-8F61771B047E}" type="sibTrans" cxnId="{8B343895-D58D-4C19-BAC9-5C62B5E41710}">
      <dgm:prSet/>
      <dgm:spPr/>
      <dgm:t>
        <a:bodyPr/>
        <a:lstStyle/>
        <a:p>
          <a:endParaRPr lang="zh-CN" altLang="en-US" sz="1600"/>
        </a:p>
      </dgm:t>
    </dgm:pt>
    <dgm:pt modelId="{0738F71B-7755-45A2-A077-B54A44D9BFB2}">
      <dgm:prSet phldrT="[文本]" custT="1"/>
      <dgm:spPr>
        <a:xfrm>
          <a:off x="3805404" y="640080"/>
          <a:ext cx="652150" cy="853440"/>
        </a:xfrm>
        <a:solidFill>
          <a:srgbClr val="A5A5A5">
            <a:hueOff val="1129416"/>
            <a:satOff val="41667"/>
            <a:lumOff val="-6127"/>
            <a:alphaOff val="0"/>
          </a:srgbClr>
        </a:solidFill>
        <a:ln w="12700" cap="flat" cmpd="sng" algn="ctr">
          <a:solidFill>
            <a:sysClr val="window" lastClr="FFFFFF">
              <a:hueOff val="0"/>
              <a:satOff val="0"/>
              <a:lumOff val="0"/>
              <a:alphaOff val="0"/>
            </a:sysClr>
          </a:solidFill>
          <a:prstDash val="solid"/>
          <a:miter lim="800000"/>
        </a:ln>
        <a:effectLst/>
      </dgm:spPr>
      <dgm:t>
        <a:bodyPr/>
        <a:lstStyle/>
        <a:p>
          <a:pPr>
            <a:buNone/>
          </a:pPr>
          <a:r>
            <a:rPr lang="en-US" altLang="zh-CN" sz="1600">
              <a:solidFill>
                <a:sysClr val="window" lastClr="FFFFFF"/>
              </a:solidFill>
              <a:latin typeface="等线" panose="020F0502020204030204"/>
              <a:ea typeface="等线" panose="02010600030101010101" pitchFamily="2" charset="-122"/>
              <a:cs typeface="+mn-cs"/>
            </a:rPr>
            <a:t>2013</a:t>
          </a:r>
          <a:endParaRPr lang="zh-CN" altLang="en-US" sz="1600">
            <a:solidFill>
              <a:sysClr val="window" lastClr="FFFFFF"/>
            </a:solidFill>
            <a:latin typeface="等线" panose="020F0502020204030204"/>
            <a:ea typeface="等线" panose="02010600030101010101" pitchFamily="2" charset="-122"/>
            <a:cs typeface="+mn-cs"/>
          </a:endParaRPr>
        </a:p>
      </dgm:t>
    </dgm:pt>
    <dgm:pt modelId="{EBBF2996-0227-4DFC-A517-C539EF97CB7C}" type="parTrans" cxnId="{43E66C9C-DB76-461D-B97B-D4F1B7B98BEA}">
      <dgm:prSet/>
      <dgm:spPr/>
      <dgm:t>
        <a:bodyPr/>
        <a:lstStyle/>
        <a:p>
          <a:endParaRPr lang="zh-CN" altLang="en-US" sz="1600"/>
        </a:p>
      </dgm:t>
    </dgm:pt>
    <dgm:pt modelId="{BDFDF262-2231-439C-8770-E8194753B94D}" type="sibTrans" cxnId="{43E66C9C-DB76-461D-B97B-D4F1B7B98BEA}">
      <dgm:prSet/>
      <dgm:spPr/>
      <dgm:t>
        <a:bodyPr/>
        <a:lstStyle/>
        <a:p>
          <a:endParaRPr lang="zh-CN" altLang="en-US" sz="1600"/>
        </a:p>
      </dgm:t>
    </dgm:pt>
    <dgm:pt modelId="{5956D75F-BA28-45CA-BD2D-3B372A33AE22}">
      <dgm:prSet phldrT="[文本]" custT="1"/>
      <dgm:spPr>
        <a:xfrm>
          <a:off x="4566246" y="640080"/>
          <a:ext cx="652150" cy="853440"/>
        </a:xfrm>
        <a:solidFill>
          <a:srgbClr val="A5A5A5">
            <a:hueOff val="1355300"/>
            <a:satOff val="50000"/>
            <a:lumOff val="-7353"/>
            <a:alphaOff val="0"/>
          </a:srgbClr>
        </a:solidFill>
        <a:ln w="12700" cap="flat" cmpd="sng" algn="ctr">
          <a:solidFill>
            <a:sysClr val="window" lastClr="FFFFFF">
              <a:hueOff val="0"/>
              <a:satOff val="0"/>
              <a:lumOff val="0"/>
              <a:alphaOff val="0"/>
            </a:sysClr>
          </a:solidFill>
          <a:prstDash val="solid"/>
          <a:miter lim="800000"/>
        </a:ln>
        <a:effectLst/>
      </dgm:spPr>
      <dgm:t>
        <a:bodyPr/>
        <a:lstStyle/>
        <a:p>
          <a:pPr>
            <a:buNone/>
          </a:pPr>
          <a:r>
            <a:rPr lang="en-US" altLang="zh-CN" sz="1600">
              <a:solidFill>
                <a:sysClr val="window" lastClr="FFFFFF"/>
              </a:solidFill>
              <a:latin typeface="等线" panose="020F0502020204030204"/>
              <a:ea typeface="等线" panose="02010600030101010101" pitchFamily="2" charset="-122"/>
              <a:cs typeface="+mn-cs"/>
            </a:rPr>
            <a:t>2014</a:t>
          </a:r>
          <a:endParaRPr lang="zh-CN" altLang="en-US" sz="1600">
            <a:solidFill>
              <a:sysClr val="window" lastClr="FFFFFF"/>
            </a:solidFill>
            <a:latin typeface="等线" panose="020F0502020204030204"/>
            <a:ea typeface="等线" panose="02010600030101010101" pitchFamily="2" charset="-122"/>
            <a:cs typeface="+mn-cs"/>
          </a:endParaRPr>
        </a:p>
      </dgm:t>
    </dgm:pt>
    <dgm:pt modelId="{A8F56169-BFB6-46CE-AA2F-D6D26543B015}" type="parTrans" cxnId="{C74010FF-8A85-498E-8812-0A29E8F6A0A9}">
      <dgm:prSet/>
      <dgm:spPr/>
      <dgm:t>
        <a:bodyPr/>
        <a:lstStyle/>
        <a:p>
          <a:endParaRPr lang="zh-CN" altLang="en-US" sz="1600"/>
        </a:p>
      </dgm:t>
    </dgm:pt>
    <dgm:pt modelId="{615E77A8-31FA-42C9-9B64-3DE5CB1BED49}" type="sibTrans" cxnId="{C74010FF-8A85-498E-8812-0A29E8F6A0A9}">
      <dgm:prSet/>
      <dgm:spPr/>
      <dgm:t>
        <a:bodyPr/>
        <a:lstStyle/>
        <a:p>
          <a:endParaRPr lang="zh-CN" altLang="en-US" sz="1600"/>
        </a:p>
      </dgm:t>
    </dgm:pt>
    <dgm:pt modelId="{D9244E83-5E8D-4710-80FF-A2CCB8CAA3EF}">
      <dgm:prSet phldrT="[文本]" custT="1"/>
      <dgm:spPr>
        <a:xfrm>
          <a:off x="5327088" y="640080"/>
          <a:ext cx="652150" cy="853440"/>
        </a:xfrm>
        <a:solidFill>
          <a:srgbClr val="A5A5A5">
            <a:hueOff val="1581183"/>
            <a:satOff val="58333"/>
            <a:lumOff val="-8578"/>
            <a:alphaOff val="0"/>
          </a:srgbClr>
        </a:solidFill>
        <a:ln w="12700" cap="flat" cmpd="sng" algn="ctr">
          <a:solidFill>
            <a:sysClr val="window" lastClr="FFFFFF">
              <a:hueOff val="0"/>
              <a:satOff val="0"/>
              <a:lumOff val="0"/>
              <a:alphaOff val="0"/>
            </a:sysClr>
          </a:solidFill>
          <a:prstDash val="solid"/>
          <a:miter lim="800000"/>
        </a:ln>
        <a:effectLst/>
      </dgm:spPr>
      <dgm:t>
        <a:bodyPr/>
        <a:lstStyle/>
        <a:p>
          <a:pPr>
            <a:buNone/>
          </a:pPr>
          <a:r>
            <a:rPr lang="en-US" altLang="zh-CN" sz="1600">
              <a:solidFill>
                <a:sysClr val="window" lastClr="FFFFFF"/>
              </a:solidFill>
              <a:latin typeface="等线" panose="020F0502020204030204"/>
              <a:ea typeface="等线" panose="02010600030101010101" pitchFamily="2" charset="-122"/>
              <a:cs typeface="+mn-cs"/>
            </a:rPr>
            <a:t>2015</a:t>
          </a:r>
          <a:endParaRPr lang="zh-CN" altLang="en-US" sz="1600">
            <a:solidFill>
              <a:sysClr val="window" lastClr="FFFFFF"/>
            </a:solidFill>
            <a:latin typeface="等线" panose="020F0502020204030204"/>
            <a:ea typeface="等线" panose="02010600030101010101" pitchFamily="2" charset="-122"/>
            <a:cs typeface="+mn-cs"/>
          </a:endParaRPr>
        </a:p>
      </dgm:t>
    </dgm:pt>
    <dgm:pt modelId="{63383877-97C7-4012-87A0-1DAEEE1C316E}" type="parTrans" cxnId="{48C9F65A-F9FB-42DA-AF01-C84373FA450C}">
      <dgm:prSet/>
      <dgm:spPr/>
      <dgm:t>
        <a:bodyPr/>
        <a:lstStyle/>
        <a:p>
          <a:endParaRPr lang="zh-CN" altLang="en-US" sz="1600"/>
        </a:p>
      </dgm:t>
    </dgm:pt>
    <dgm:pt modelId="{028D5118-8EE9-4364-A4AA-E24DFCF4F6DA}" type="sibTrans" cxnId="{48C9F65A-F9FB-42DA-AF01-C84373FA450C}">
      <dgm:prSet/>
      <dgm:spPr/>
      <dgm:t>
        <a:bodyPr/>
        <a:lstStyle/>
        <a:p>
          <a:endParaRPr lang="zh-CN" altLang="en-US" sz="1600"/>
        </a:p>
      </dgm:t>
    </dgm:pt>
    <dgm:pt modelId="{47BF97E1-6A75-474D-8B73-C3EE0F68E088}">
      <dgm:prSet phldrT="[文本]" custT="1"/>
      <dgm:spPr>
        <a:xfrm>
          <a:off x="6087930" y="640080"/>
          <a:ext cx="652150" cy="853440"/>
        </a:xfrm>
        <a:solidFill>
          <a:srgbClr val="A5A5A5">
            <a:hueOff val="1807066"/>
            <a:satOff val="66667"/>
            <a:lumOff val="-9804"/>
            <a:alphaOff val="0"/>
          </a:srgbClr>
        </a:solidFill>
        <a:ln w="12700" cap="flat" cmpd="sng" algn="ctr">
          <a:solidFill>
            <a:sysClr val="window" lastClr="FFFFFF">
              <a:hueOff val="0"/>
              <a:satOff val="0"/>
              <a:lumOff val="0"/>
              <a:alphaOff val="0"/>
            </a:sysClr>
          </a:solidFill>
          <a:prstDash val="solid"/>
          <a:miter lim="800000"/>
        </a:ln>
        <a:effectLst/>
      </dgm:spPr>
      <dgm:t>
        <a:bodyPr/>
        <a:lstStyle/>
        <a:p>
          <a:pPr>
            <a:buNone/>
          </a:pPr>
          <a:r>
            <a:rPr lang="en-US" altLang="zh-CN" sz="1600">
              <a:solidFill>
                <a:sysClr val="window" lastClr="FFFFFF"/>
              </a:solidFill>
              <a:latin typeface="等线" panose="020F0502020204030204"/>
              <a:ea typeface="等线" panose="02010600030101010101" pitchFamily="2" charset="-122"/>
              <a:cs typeface="+mn-cs"/>
            </a:rPr>
            <a:t>2016</a:t>
          </a:r>
          <a:endParaRPr lang="zh-CN" altLang="en-US" sz="1600">
            <a:solidFill>
              <a:sysClr val="window" lastClr="FFFFFF"/>
            </a:solidFill>
            <a:latin typeface="等线" panose="020F0502020204030204"/>
            <a:ea typeface="等线" panose="02010600030101010101" pitchFamily="2" charset="-122"/>
            <a:cs typeface="+mn-cs"/>
          </a:endParaRPr>
        </a:p>
      </dgm:t>
    </dgm:pt>
    <dgm:pt modelId="{23E12BC4-1C4F-471B-A69B-16EC74DA49C0}" type="parTrans" cxnId="{08582D46-9F03-4381-8D83-BABE059E440E}">
      <dgm:prSet/>
      <dgm:spPr/>
      <dgm:t>
        <a:bodyPr/>
        <a:lstStyle/>
        <a:p>
          <a:endParaRPr lang="zh-CN" altLang="en-US" sz="1600"/>
        </a:p>
      </dgm:t>
    </dgm:pt>
    <dgm:pt modelId="{C2F33C62-FF8E-47C5-B017-7F6FEEB5E9C3}" type="sibTrans" cxnId="{08582D46-9F03-4381-8D83-BABE059E440E}">
      <dgm:prSet/>
      <dgm:spPr/>
      <dgm:t>
        <a:bodyPr/>
        <a:lstStyle/>
        <a:p>
          <a:endParaRPr lang="zh-CN" altLang="en-US" sz="1600"/>
        </a:p>
      </dgm:t>
    </dgm:pt>
    <dgm:pt modelId="{B17037B4-C964-409A-9BE5-8167F185660D}">
      <dgm:prSet phldrT="[文本]" custT="1"/>
      <dgm:spPr>
        <a:xfrm>
          <a:off x="6848773" y="640080"/>
          <a:ext cx="652150" cy="853440"/>
        </a:xfrm>
        <a:solidFill>
          <a:srgbClr val="A5A5A5">
            <a:hueOff val="2032949"/>
            <a:satOff val="75000"/>
            <a:lumOff val="-11029"/>
            <a:alphaOff val="0"/>
          </a:srgbClr>
        </a:solidFill>
        <a:ln w="12700" cap="flat" cmpd="sng" algn="ctr">
          <a:solidFill>
            <a:sysClr val="window" lastClr="FFFFFF">
              <a:hueOff val="0"/>
              <a:satOff val="0"/>
              <a:lumOff val="0"/>
              <a:alphaOff val="0"/>
            </a:sysClr>
          </a:solidFill>
          <a:prstDash val="solid"/>
          <a:miter lim="800000"/>
        </a:ln>
        <a:effectLst/>
      </dgm:spPr>
      <dgm:t>
        <a:bodyPr/>
        <a:lstStyle/>
        <a:p>
          <a:pPr>
            <a:buNone/>
          </a:pPr>
          <a:r>
            <a:rPr lang="en-US" altLang="zh-CN" sz="1600">
              <a:solidFill>
                <a:sysClr val="window" lastClr="FFFFFF"/>
              </a:solidFill>
              <a:latin typeface="等线" panose="020F0502020204030204"/>
              <a:ea typeface="等线" panose="02010600030101010101" pitchFamily="2" charset="-122"/>
              <a:cs typeface="+mn-cs"/>
            </a:rPr>
            <a:t>2017</a:t>
          </a:r>
          <a:endParaRPr lang="zh-CN" altLang="en-US" sz="1600">
            <a:solidFill>
              <a:sysClr val="window" lastClr="FFFFFF"/>
            </a:solidFill>
            <a:latin typeface="等线" panose="020F0502020204030204"/>
            <a:ea typeface="等线" panose="02010600030101010101" pitchFamily="2" charset="-122"/>
            <a:cs typeface="+mn-cs"/>
          </a:endParaRPr>
        </a:p>
      </dgm:t>
    </dgm:pt>
    <dgm:pt modelId="{718F33CF-53DE-4FE5-AC68-9A7E31C8C5C5}" type="parTrans" cxnId="{508F7A70-0302-4D9C-8154-93E18DA3572F}">
      <dgm:prSet/>
      <dgm:spPr/>
      <dgm:t>
        <a:bodyPr/>
        <a:lstStyle/>
        <a:p>
          <a:endParaRPr lang="zh-CN" altLang="en-US" sz="1600"/>
        </a:p>
      </dgm:t>
    </dgm:pt>
    <dgm:pt modelId="{35B95F40-ED58-495C-9C56-191E71A01712}" type="sibTrans" cxnId="{508F7A70-0302-4D9C-8154-93E18DA3572F}">
      <dgm:prSet/>
      <dgm:spPr/>
      <dgm:t>
        <a:bodyPr/>
        <a:lstStyle/>
        <a:p>
          <a:endParaRPr lang="zh-CN" altLang="en-US" sz="1600"/>
        </a:p>
      </dgm:t>
    </dgm:pt>
    <dgm:pt modelId="{206B2EFE-0EDB-4380-BB7A-E86AC0C71BB9}">
      <dgm:prSet phldrT="[文本]" custT="1"/>
      <dgm:spPr>
        <a:xfrm>
          <a:off x="7609615" y="640080"/>
          <a:ext cx="652150" cy="853440"/>
        </a:xfrm>
        <a:solidFill>
          <a:srgbClr val="A5A5A5">
            <a:hueOff val="2258833"/>
            <a:satOff val="83333"/>
            <a:lumOff val="-12255"/>
            <a:alphaOff val="0"/>
          </a:srgbClr>
        </a:solidFill>
        <a:ln w="12700" cap="flat" cmpd="sng" algn="ctr">
          <a:solidFill>
            <a:sysClr val="window" lastClr="FFFFFF">
              <a:hueOff val="0"/>
              <a:satOff val="0"/>
              <a:lumOff val="0"/>
              <a:alphaOff val="0"/>
            </a:sysClr>
          </a:solidFill>
          <a:prstDash val="solid"/>
          <a:miter lim="800000"/>
        </a:ln>
        <a:effectLst/>
      </dgm:spPr>
      <dgm:t>
        <a:bodyPr/>
        <a:lstStyle/>
        <a:p>
          <a:pPr>
            <a:buNone/>
          </a:pPr>
          <a:r>
            <a:rPr lang="en-US" altLang="zh-CN" sz="1600">
              <a:solidFill>
                <a:sysClr val="window" lastClr="FFFFFF"/>
              </a:solidFill>
              <a:latin typeface="等线" panose="020F0502020204030204"/>
              <a:ea typeface="等线" panose="02010600030101010101" pitchFamily="2" charset="-122"/>
              <a:cs typeface="+mn-cs"/>
            </a:rPr>
            <a:t>2018</a:t>
          </a:r>
          <a:endParaRPr lang="zh-CN" altLang="en-US" sz="1600">
            <a:solidFill>
              <a:sysClr val="window" lastClr="FFFFFF"/>
            </a:solidFill>
            <a:latin typeface="等线" panose="020F0502020204030204"/>
            <a:ea typeface="等线" panose="02010600030101010101" pitchFamily="2" charset="-122"/>
            <a:cs typeface="+mn-cs"/>
          </a:endParaRPr>
        </a:p>
      </dgm:t>
    </dgm:pt>
    <dgm:pt modelId="{B10E568F-C6E5-4DB4-9380-62939CC2A9A7}" type="parTrans" cxnId="{C24C6532-180A-43D0-997C-9F5BDCE50D56}">
      <dgm:prSet/>
      <dgm:spPr/>
      <dgm:t>
        <a:bodyPr/>
        <a:lstStyle/>
        <a:p>
          <a:endParaRPr lang="zh-CN" altLang="en-US" sz="1600"/>
        </a:p>
      </dgm:t>
    </dgm:pt>
    <dgm:pt modelId="{31EE6D6E-77B0-49BF-B6C5-A1778FED6715}" type="sibTrans" cxnId="{C24C6532-180A-43D0-997C-9F5BDCE50D56}">
      <dgm:prSet/>
      <dgm:spPr/>
      <dgm:t>
        <a:bodyPr/>
        <a:lstStyle/>
        <a:p>
          <a:endParaRPr lang="zh-CN" altLang="en-US" sz="1600"/>
        </a:p>
      </dgm:t>
    </dgm:pt>
    <dgm:pt modelId="{2A360D87-AD51-4EA2-8774-66DBE16AD401}">
      <dgm:prSet phldrT="[文本]" custT="1"/>
      <dgm:spPr>
        <a:xfrm>
          <a:off x="8370457" y="640080"/>
          <a:ext cx="652150" cy="853440"/>
        </a:xfrm>
        <a:solidFill>
          <a:srgbClr val="A5A5A5">
            <a:hueOff val="2484716"/>
            <a:satOff val="91667"/>
            <a:lumOff val="-13480"/>
            <a:alphaOff val="0"/>
          </a:srgbClr>
        </a:solidFill>
        <a:ln w="12700" cap="flat" cmpd="sng" algn="ctr">
          <a:solidFill>
            <a:sysClr val="window" lastClr="FFFFFF">
              <a:hueOff val="0"/>
              <a:satOff val="0"/>
              <a:lumOff val="0"/>
              <a:alphaOff val="0"/>
            </a:sysClr>
          </a:solidFill>
          <a:prstDash val="solid"/>
          <a:miter lim="800000"/>
        </a:ln>
        <a:effectLst/>
      </dgm:spPr>
      <dgm:t>
        <a:bodyPr/>
        <a:lstStyle/>
        <a:p>
          <a:pPr>
            <a:buNone/>
          </a:pPr>
          <a:r>
            <a:rPr lang="en-US" altLang="zh-CN" sz="1600">
              <a:solidFill>
                <a:sysClr val="window" lastClr="FFFFFF"/>
              </a:solidFill>
              <a:latin typeface="等线" panose="020F0502020204030204"/>
              <a:ea typeface="等线" panose="02010600030101010101" pitchFamily="2" charset="-122"/>
              <a:cs typeface="+mn-cs"/>
            </a:rPr>
            <a:t>2019</a:t>
          </a:r>
          <a:endParaRPr lang="zh-CN" altLang="en-US" sz="1600">
            <a:solidFill>
              <a:sysClr val="window" lastClr="FFFFFF"/>
            </a:solidFill>
            <a:latin typeface="等线" panose="020F0502020204030204"/>
            <a:ea typeface="等线" panose="02010600030101010101" pitchFamily="2" charset="-122"/>
            <a:cs typeface="+mn-cs"/>
          </a:endParaRPr>
        </a:p>
      </dgm:t>
    </dgm:pt>
    <dgm:pt modelId="{2EBD9002-7D7C-42F7-9C49-8392A6F8F629}" type="parTrans" cxnId="{A6174BA6-3B9A-4917-8A77-67FC45450CF1}">
      <dgm:prSet/>
      <dgm:spPr/>
      <dgm:t>
        <a:bodyPr/>
        <a:lstStyle/>
        <a:p>
          <a:endParaRPr lang="zh-CN" altLang="en-US" sz="1600"/>
        </a:p>
      </dgm:t>
    </dgm:pt>
    <dgm:pt modelId="{4BE8E572-2FAF-461D-8EE4-C34BD0EAE3C9}" type="sibTrans" cxnId="{A6174BA6-3B9A-4917-8A77-67FC45450CF1}">
      <dgm:prSet/>
      <dgm:spPr/>
      <dgm:t>
        <a:bodyPr/>
        <a:lstStyle/>
        <a:p>
          <a:endParaRPr lang="zh-CN" altLang="en-US" sz="1600"/>
        </a:p>
      </dgm:t>
    </dgm:pt>
    <dgm:pt modelId="{F4E7E46A-6158-4717-924F-03A54E45AC08}">
      <dgm:prSet phldrT="[文本]" custT="1"/>
      <dgm:spPr>
        <a:xfrm>
          <a:off x="9131299" y="640080"/>
          <a:ext cx="652150" cy="853440"/>
        </a:xfrm>
        <a:solidFill>
          <a:srgbClr val="A5A5A5">
            <a:hueOff val="2710599"/>
            <a:satOff val="100000"/>
            <a:lumOff val="-14706"/>
            <a:alphaOff val="0"/>
          </a:srgbClr>
        </a:solidFill>
        <a:ln w="12700" cap="flat" cmpd="sng" algn="ctr">
          <a:solidFill>
            <a:sysClr val="window" lastClr="FFFFFF">
              <a:hueOff val="0"/>
              <a:satOff val="0"/>
              <a:lumOff val="0"/>
              <a:alphaOff val="0"/>
            </a:sysClr>
          </a:solidFill>
          <a:prstDash val="solid"/>
          <a:miter lim="800000"/>
        </a:ln>
        <a:effectLst/>
      </dgm:spPr>
      <dgm:t>
        <a:bodyPr/>
        <a:lstStyle/>
        <a:p>
          <a:pPr>
            <a:buNone/>
          </a:pPr>
          <a:r>
            <a:rPr lang="en-US" altLang="zh-CN" sz="1600" dirty="0">
              <a:solidFill>
                <a:sysClr val="window" lastClr="FFFFFF"/>
              </a:solidFill>
              <a:latin typeface="等线" panose="020F0502020204030204"/>
              <a:ea typeface="等线" panose="02010600030101010101" pitchFamily="2" charset="-122"/>
              <a:cs typeface="+mn-cs"/>
            </a:rPr>
            <a:t>2020</a:t>
          </a:r>
          <a:endParaRPr lang="zh-CN" altLang="en-US" sz="1600" dirty="0">
            <a:solidFill>
              <a:sysClr val="window" lastClr="FFFFFF"/>
            </a:solidFill>
            <a:latin typeface="等线" panose="020F0502020204030204"/>
            <a:ea typeface="等线" panose="02010600030101010101" pitchFamily="2" charset="-122"/>
            <a:cs typeface="+mn-cs"/>
          </a:endParaRPr>
        </a:p>
      </dgm:t>
    </dgm:pt>
    <dgm:pt modelId="{8420F0F6-17BC-4885-97F7-E8213F331699}" type="parTrans" cxnId="{BF65A421-4FAE-4CAA-B725-0193BBC9B5C5}">
      <dgm:prSet/>
      <dgm:spPr/>
      <dgm:t>
        <a:bodyPr/>
        <a:lstStyle/>
        <a:p>
          <a:endParaRPr lang="zh-CN" altLang="en-US" sz="1600"/>
        </a:p>
      </dgm:t>
    </dgm:pt>
    <dgm:pt modelId="{45F1FBF2-4C36-442C-B06F-126246293DBD}" type="sibTrans" cxnId="{BF65A421-4FAE-4CAA-B725-0193BBC9B5C5}">
      <dgm:prSet/>
      <dgm:spPr/>
      <dgm:t>
        <a:bodyPr/>
        <a:lstStyle/>
        <a:p>
          <a:endParaRPr lang="zh-CN" altLang="en-US" sz="1600"/>
        </a:p>
      </dgm:t>
    </dgm:pt>
    <dgm:pt modelId="{5BF342F2-B6BC-2343-B3AD-516C44BE1B43}">
      <dgm:prSet custT="1"/>
      <dgm:spPr/>
      <dgm:t>
        <a:bodyPr/>
        <a:lstStyle/>
        <a:p>
          <a:r>
            <a:rPr lang="en-US" sz="1600" dirty="0"/>
            <a:t>2021-22</a:t>
          </a:r>
        </a:p>
      </dgm:t>
    </dgm:pt>
    <dgm:pt modelId="{3557D444-E234-F244-89CD-CE513F776C09}" type="parTrans" cxnId="{2029FBEC-2DD1-654A-A2A1-23F484CDE023}">
      <dgm:prSet/>
      <dgm:spPr/>
      <dgm:t>
        <a:bodyPr/>
        <a:lstStyle/>
        <a:p>
          <a:endParaRPr lang="en-US" sz="1600"/>
        </a:p>
      </dgm:t>
    </dgm:pt>
    <dgm:pt modelId="{FCAF472E-92C5-0E4B-BB3D-B0B4304FDBDD}" type="sibTrans" cxnId="{2029FBEC-2DD1-654A-A2A1-23F484CDE023}">
      <dgm:prSet/>
      <dgm:spPr/>
      <dgm:t>
        <a:bodyPr/>
        <a:lstStyle/>
        <a:p>
          <a:endParaRPr lang="en-US" sz="1600"/>
        </a:p>
      </dgm:t>
    </dgm:pt>
    <dgm:pt modelId="{A202F29E-3895-42EF-B917-6465DCA7FD83}" type="pres">
      <dgm:prSet presAssocID="{3D91BDDF-5B02-4149-A9D9-7E03A2B1B7A9}" presName="CompostProcess" presStyleCnt="0">
        <dgm:presLayoutVars>
          <dgm:dir/>
          <dgm:resizeHandles val="exact"/>
        </dgm:presLayoutVars>
      </dgm:prSet>
      <dgm:spPr/>
    </dgm:pt>
    <dgm:pt modelId="{37ADEA93-BB44-4848-88E1-B86AA7C2DD33}" type="pres">
      <dgm:prSet presAssocID="{3D91BDDF-5B02-4149-A9D9-7E03A2B1B7A9}" presName="arrow" presStyleLbl="bgShp" presStyleIdx="0" presStyleCnt="1" custScaleX="117647" custScaleY="100000"/>
      <dgm:spPr>
        <a:xfrm>
          <a:off x="2" y="0"/>
          <a:ext cx="9784639" cy="2133600"/>
        </a:xfrm>
        <a:prstGeom prst="rightArrow">
          <a:avLst/>
        </a:prstGeom>
        <a:solidFill>
          <a:srgbClr val="A5A5A5">
            <a:tint val="40000"/>
            <a:hueOff val="0"/>
            <a:satOff val="0"/>
            <a:lumOff val="0"/>
            <a:alphaOff val="0"/>
          </a:srgbClr>
        </a:solidFill>
        <a:ln>
          <a:noFill/>
        </a:ln>
        <a:effectLst/>
      </dgm:spPr>
    </dgm:pt>
    <dgm:pt modelId="{324BFCB0-169A-4311-8E07-60051B125FD3}" type="pres">
      <dgm:prSet presAssocID="{3D91BDDF-5B02-4149-A9D9-7E03A2B1B7A9}" presName="linearProcess" presStyleCnt="0"/>
      <dgm:spPr/>
    </dgm:pt>
    <dgm:pt modelId="{6D45DF76-B8A9-4C37-8AC2-87DE12503158}" type="pres">
      <dgm:prSet presAssocID="{15EEA5B9-21DF-4F60-A179-33AFD6FC056D}" presName="textNode" presStyleLbl="node1" presStyleIdx="0" presStyleCnt="14">
        <dgm:presLayoutVars>
          <dgm:bulletEnabled val="1"/>
        </dgm:presLayoutVars>
      </dgm:prSet>
      <dgm:spPr>
        <a:prstGeom prst="roundRect">
          <a:avLst/>
        </a:prstGeom>
      </dgm:spPr>
    </dgm:pt>
    <dgm:pt modelId="{A67F92BD-5649-4EA3-84F0-1AB79BF8EEDB}" type="pres">
      <dgm:prSet presAssocID="{032F6E08-FFA6-4FB2-A701-1F93E08EB00E}" presName="sibTrans" presStyleCnt="0"/>
      <dgm:spPr/>
    </dgm:pt>
    <dgm:pt modelId="{78E4C2B5-D048-420A-8831-A43BEBF5E541}" type="pres">
      <dgm:prSet presAssocID="{35ACAC45-12A1-4BAB-A79E-298535E86D44}" presName="textNode" presStyleLbl="node1" presStyleIdx="1" presStyleCnt="14">
        <dgm:presLayoutVars>
          <dgm:bulletEnabled val="1"/>
        </dgm:presLayoutVars>
      </dgm:prSet>
      <dgm:spPr>
        <a:prstGeom prst="roundRect">
          <a:avLst/>
        </a:prstGeom>
      </dgm:spPr>
    </dgm:pt>
    <dgm:pt modelId="{8730784A-71FD-4F17-8752-10BD7ECE9006}" type="pres">
      <dgm:prSet presAssocID="{F76C3D9A-4655-45B0-8BAB-0D959B2A5CCB}" presName="sibTrans" presStyleCnt="0"/>
      <dgm:spPr/>
    </dgm:pt>
    <dgm:pt modelId="{50D97492-0EDD-440C-AFA3-58635F6FF9B3}" type="pres">
      <dgm:prSet presAssocID="{461FBF55-7004-4347-9387-6801032F009B}" presName="textNode" presStyleLbl="node1" presStyleIdx="2" presStyleCnt="14">
        <dgm:presLayoutVars>
          <dgm:bulletEnabled val="1"/>
        </dgm:presLayoutVars>
      </dgm:prSet>
      <dgm:spPr>
        <a:prstGeom prst="roundRect">
          <a:avLst/>
        </a:prstGeom>
      </dgm:spPr>
    </dgm:pt>
    <dgm:pt modelId="{38AAA9A5-4D1D-48BB-836E-B77871766DBE}" type="pres">
      <dgm:prSet presAssocID="{1DC44504-23E6-4084-91CC-A6E43371052C}" presName="sibTrans" presStyleCnt="0"/>
      <dgm:spPr/>
    </dgm:pt>
    <dgm:pt modelId="{7601E042-D8A2-4D0B-93BD-4558E4C9401F}" type="pres">
      <dgm:prSet presAssocID="{9EE6C2A9-43A2-465D-BBAF-4AA2076C0604}" presName="textNode" presStyleLbl="node1" presStyleIdx="3" presStyleCnt="14">
        <dgm:presLayoutVars>
          <dgm:bulletEnabled val="1"/>
        </dgm:presLayoutVars>
      </dgm:prSet>
      <dgm:spPr>
        <a:prstGeom prst="roundRect">
          <a:avLst/>
        </a:prstGeom>
      </dgm:spPr>
    </dgm:pt>
    <dgm:pt modelId="{9BC41C53-101D-402D-AD94-143FD07C7AB5}" type="pres">
      <dgm:prSet presAssocID="{83028E92-7E84-4529-8A3C-CCDFA2A80567}" presName="sibTrans" presStyleCnt="0"/>
      <dgm:spPr/>
    </dgm:pt>
    <dgm:pt modelId="{0ECCF363-FA7C-4612-B743-B26B62117B01}" type="pres">
      <dgm:prSet presAssocID="{BECB43FF-9D0D-46EA-8D31-1CDE43928CDB}" presName="textNode" presStyleLbl="node1" presStyleIdx="4" presStyleCnt="14">
        <dgm:presLayoutVars>
          <dgm:bulletEnabled val="1"/>
        </dgm:presLayoutVars>
      </dgm:prSet>
      <dgm:spPr>
        <a:prstGeom prst="roundRect">
          <a:avLst/>
        </a:prstGeom>
      </dgm:spPr>
    </dgm:pt>
    <dgm:pt modelId="{F49C778F-7653-40C7-80E4-A0CCDE756F20}" type="pres">
      <dgm:prSet presAssocID="{807891A3-EE53-4838-AD32-8F61771B047E}" presName="sibTrans" presStyleCnt="0"/>
      <dgm:spPr/>
    </dgm:pt>
    <dgm:pt modelId="{B0AA7DAB-B614-480C-B2C6-C76EF09B2494}" type="pres">
      <dgm:prSet presAssocID="{0738F71B-7755-45A2-A077-B54A44D9BFB2}" presName="textNode" presStyleLbl="node1" presStyleIdx="5" presStyleCnt="14">
        <dgm:presLayoutVars>
          <dgm:bulletEnabled val="1"/>
        </dgm:presLayoutVars>
      </dgm:prSet>
      <dgm:spPr>
        <a:prstGeom prst="roundRect">
          <a:avLst/>
        </a:prstGeom>
      </dgm:spPr>
    </dgm:pt>
    <dgm:pt modelId="{247E4E34-C7D1-4E01-A8FA-0E28F5FE037C}" type="pres">
      <dgm:prSet presAssocID="{BDFDF262-2231-439C-8770-E8194753B94D}" presName="sibTrans" presStyleCnt="0"/>
      <dgm:spPr/>
    </dgm:pt>
    <dgm:pt modelId="{3FE704ED-E8F2-42F8-AE7B-181961979CD4}" type="pres">
      <dgm:prSet presAssocID="{5956D75F-BA28-45CA-BD2D-3B372A33AE22}" presName="textNode" presStyleLbl="node1" presStyleIdx="6" presStyleCnt="14">
        <dgm:presLayoutVars>
          <dgm:bulletEnabled val="1"/>
        </dgm:presLayoutVars>
      </dgm:prSet>
      <dgm:spPr>
        <a:prstGeom prst="roundRect">
          <a:avLst/>
        </a:prstGeom>
      </dgm:spPr>
    </dgm:pt>
    <dgm:pt modelId="{F0A2270F-1369-41E1-92E0-FC9C79360A19}" type="pres">
      <dgm:prSet presAssocID="{615E77A8-31FA-42C9-9B64-3DE5CB1BED49}" presName="sibTrans" presStyleCnt="0"/>
      <dgm:spPr/>
    </dgm:pt>
    <dgm:pt modelId="{AF20C68A-8456-43A6-9A92-A4205C0494F3}" type="pres">
      <dgm:prSet presAssocID="{D9244E83-5E8D-4710-80FF-A2CCB8CAA3EF}" presName="textNode" presStyleLbl="node1" presStyleIdx="7" presStyleCnt="14">
        <dgm:presLayoutVars>
          <dgm:bulletEnabled val="1"/>
        </dgm:presLayoutVars>
      </dgm:prSet>
      <dgm:spPr>
        <a:prstGeom prst="roundRect">
          <a:avLst/>
        </a:prstGeom>
      </dgm:spPr>
    </dgm:pt>
    <dgm:pt modelId="{E9C9C00D-1AD5-43F2-850B-F5C59852D669}" type="pres">
      <dgm:prSet presAssocID="{028D5118-8EE9-4364-A4AA-E24DFCF4F6DA}" presName="sibTrans" presStyleCnt="0"/>
      <dgm:spPr/>
    </dgm:pt>
    <dgm:pt modelId="{A31B0095-FF3F-4DE1-9838-78215474B7A0}" type="pres">
      <dgm:prSet presAssocID="{47BF97E1-6A75-474D-8B73-C3EE0F68E088}" presName="textNode" presStyleLbl="node1" presStyleIdx="8" presStyleCnt="14">
        <dgm:presLayoutVars>
          <dgm:bulletEnabled val="1"/>
        </dgm:presLayoutVars>
      </dgm:prSet>
      <dgm:spPr>
        <a:prstGeom prst="roundRect">
          <a:avLst/>
        </a:prstGeom>
      </dgm:spPr>
    </dgm:pt>
    <dgm:pt modelId="{2888D9EC-7539-4D3C-A26A-348822510F70}" type="pres">
      <dgm:prSet presAssocID="{C2F33C62-FF8E-47C5-B017-7F6FEEB5E9C3}" presName="sibTrans" presStyleCnt="0"/>
      <dgm:spPr/>
    </dgm:pt>
    <dgm:pt modelId="{C07FFCDA-0D17-4F8F-88E1-6941F7D25787}" type="pres">
      <dgm:prSet presAssocID="{B17037B4-C964-409A-9BE5-8167F185660D}" presName="textNode" presStyleLbl="node1" presStyleIdx="9" presStyleCnt="14">
        <dgm:presLayoutVars>
          <dgm:bulletEnabled val="1"/>
        </dgm:presLayoutVars>
      </dgm:prSet>
      <dgm:spPr>
        <a:prstGeom prst="roundRect">
          <a:avLst/>
        </a:prstGeom>
      </dgm:spPr>
    </dgm:pt>
    <dgm:pt modelId="{7D5AD315-B63A-4EB8-B4F3-2C6217D2B0D0}" type="pres">
      <dgm:prSet presAssocID="{35B95F40-ED58-495C-9C56-191E71A01712}" presName="sibTrans" presStyleCnt="0"/>
      <dgm:spPr/>
    </dgm:pt>
    <dgm:pt modelId="{3310A225-7620-4DD7-96A7-A41527492915}" type="pres">
      <dgm:prSet presAssocID="{206B2EFE-0EDB-4380-BB7A-E86AC0C71BB9}" presName="textNode" presStyleLbl="node1" presStyleIdx="10" presStyleCnt="14">
        <dgm:presLayoutVars>
          <dgm:bulletEnabled val="1"/>
        </dgm:presLayoutVars>
      </dgm:prSet>
      <dgm:spPr>
        <a:prstGeom prst="roundRect">
          <a:avLst/>
        </a:prstGeom>
      </dgm:spPr>
    </dgm:pt>
    <dgm:pt modelId="{092331DE-CC3A-418C-AA94-EDB0C54B929C}" type="pres">
      <dgm:prSet presAssocID="{31EE6D6E-77B0-49BF-B6C5-A1778FED6715}" presName="sibTrans" presStyleCnt="0"/>
      <dgm:spPr/>
    </dgm:pt>
    <dgm:pt modelId="{6FBED075-79FF-4B87-8552-3065AAC24187}" type="pres">
      <dgm:prSet presAssocID="{2A360D87-AD51-4EA2-8774-66DBE16AD401}" presName="textNode" presStyleLbl="node1" presStyleIdx="11" presStyleCnt="14">
        <dgm:presLayoutVars>
          <dgm:bulletEnabled val="1"/>
        </dgm:presLayoutVars>
      </dgm:prSet>
      <dgm:spPr>
        <a:prstGeom prst="roundRect">
          <a:avLst/>
        </a:prstGeom>
      </dgm:spPr>
    </dgm:pt>
    <dgm:pt modelId="{172181D1-31C4-45D8-89F2-C02FBB5F6F91}" type="pres">
      <dgm:prSet presAssocID="{4BE8E572-2FAF-461D-8EE4-C34BD0EAE3C9}" presName="sibTrans" presStyleCnt="0"/>
      <dgm:spPr/>
    </dgm:pt>
    <dgm:pt modelId="{A1DF7B40-B14A-4B5A-9444-AB61174021C9}" type="pres">
      <dgm:prSet presAssocID="{F4E7E46A-6158-4717-924F-03A54E45AC08}" presName="textNode" presStyleLbl="node1" presStyleIdx="12" presStyleCnt="14">
        <dgm:presLayoutVars>
          <dgm:bulletEnabled val="1"/>
        </dgm:presLayoutVars>
      </dgm:prSet>
      <dgm:spPr>
        <a:prstGeom prst="roundRect">
          <a:avLst/>
        </a:prstGeom>
      </dgm:spPr>
    </dgm:pt>
    <dgm:pt modelId="{394FE33B-F37A-8443-82B9-A33FD5529DCB}" type="pres">
      <dgm:prSet presAssocID="{45F1FBF2-4C36-442C-B06F-126246293DBD}" presName="sibTrans" presStyleCnt="0"/>
      <dgm:spPr/>
    </dgm:pt>
    <dgm:pt modelId="{FC988F65-C05E-C04C-88A9-F1B929708FDF}" type="pres">
      <dgm:prSet presAssocID="{5BF342F2-B6BC-2343-B3AD-516C44BE1B43}" presName="textNode" presStyleLbl="node1" presStyleIdx="13" presStyleCnt="14">
        <dgm:presLayoutVars>
          <dgm:bulletEnabled val="1"/>
        </dgm:presLayoutVars>
      </dgm:prSet>
      <dgm:spPr/>
    </dgm:pt>
  </dgm:ptLst>
  <dgm:cxnLst>
    <dgm:cxn modelId="{F3126E0F-E61A-4CC9-995F-2CA23ED8939D}" srcId="{3D91BDDF-5B02-4149-A9D9-7E03A2B1B7A9}" destId="{9EE6C2A9-43A2-465D-BBAF-4AA2076C0604}" srcOrd="3" destOrd="0" parTransId="{AAB86A0A-3559-43BD-A616-3EB78E377907}" sibTransId="{83028E92-7E84-4529-8A3C-CCDFA2A80567}"/>
    <dgm:cxn modelId="{FE91F311-C3B9-2649-B6A6-B152DDCC19DC}" type="presOf" srcId="{0738F71B-7755-45A2-A077-B54A44D9BFB2}" destId="{B0AA7DAB-B614-480C-B2C6-C76EF09B2494}" srcOrd="0" destOrd="0" presId="urn:microsoft.com/office/officeart/2005/8/layout/hProcess9"/>
    <dgm:cxn modelId="{BF65A421-4FAE-4CAA-B725-0193BBC9B5C5}" srcId="{3D91BDDF-5B02-4149-A9D9-7E03A2B1B7A9}" destId="{F4E7E46A-6158-4717-924F-03A54E45AC08}" srcOrd="12" destOrd="0" parTransId="{8420F0F6-17BC-4885-97F7-E8213F331699}" sibTransId="{45F1FBF2-4C36-442C-B06F-126246293DBD}"/>
    <dgm:cxn modelId="{DC7E7230-9A3E-9C4E-9C11-1C596221951C}" type="presOf" srcId="{BECB43FF-9D0D-46EA-8D31-1CDE43928CDB}" destId="{0ECCF363-FA7C-4612-B743-B26B62117B01}" srcOrd="0" destOrd="0" presId="urn:microsoft.com/office/officeart/2005/8/layout/hProcess9"/>
    <dgm:cxn modelId="{C24C6532-180A-43D0-997C-9F5BDCE50D56}" srcId="{3D91BDDF-5B02-4149-A9D9-7E03A2B1B7A9}" destId="{206B2EFE-0EDB-4380-BB7A-E86AC0C71BB9}" srcOrd="10" destOrd="0" parTransId="{B10E568F-C6E5-4DB4-9380-62939CC2A9A7}" sibTransId="{31EE6D6E-77B0-49BF-B6C5-A1778FED6715}"/>
    <dgm:cxn modelId="{08582D46-9F03-4381-8D83-BABE059E440E}" srcId="{3D91BDDF-5B02-4149-A9D9-7E03A2B1B7A9}" destId="{47BF97E1-6A75-474D-8B73-C3EE0F68E088}" srcOrd="8" destOrd="0" parTransId="{23E12BC4-1C4F-471B-A69B-16EC74DA49C0}" sibTransId="{C2F33C62-FF8E-47C5-B017-7F6FEEB5E9C3}"/>
    <dgm:cxn modelId="{5403206B-45F1-A441-AEC0-2DC1F5B15022}" type="presOf" srcId="{35ACAC45-12A1-4BAB-A79E-298535E86D44}" destId="{78E4C2B5-D048-420A-8831-A43BEBF5E541}" srcOrd="0" destOrd="0" presId="urn:microsoft.com/office/officeart/2005/8/layout/hProcess9"/>
    <dgm:cxn modelId="{0B706D4C-EC5E-47DB-A8B4-BBDD8A6510F1}" srcId="{3D91BDDF-5B02-4149-A9D9-7E03A2B1B7A9}" destId="{461FBF55-7004-4347-9387-6801032F009B}" srcOrd="2" destOrd="0" parTransId="{35C1DCB9-9DDC-4D46-BC5B-567B552F6D67}" sibTransId="{1DC44504-23E6-4084-91CC-A6E43371052C}"/>
    <dgm:cxn modelId="{508F7A70-0302-4D9C-8154-93E18DA3572F}" srcId="{3D91BDDF-5B02-4149-A9D9-7E03A2B1B7A9}" destId="{B17037B4-C964-409A-9BE5-8167F185660D}" srcOrd="9" destOrd="0" parTransId="{718F33CF-53DE-4FE5-AC68-9A7E31C8C5C5}" sibTransId="{35B95F40-ED58-495C-9C56-191E71A01712}"/>
    <dgm:cxn modelId="{74E34272-CD23-7D47-9E1A-0CC278521301}" type="presOf" srcId="{461FBF55-7004-4347-9387-6801032F009B}" destId="{50D97492-0EDD-440C-AFA3-58635F6FF9B3}" srcOrd="0" destOrd="0" presId="urn:microsoft.com/office/officeart/2005/8/layout/hProcess9"/>
    <dgm:cxn modelId="{5D194D56-F866-3B45-ABD6-D372C1EE5359}" type="presOf" srcId="{D9244E83-5E8D-4710-80FF-A2CCB8CAA3EF}" destId="{AF20C68A-8456-43A6-9A92-A4205C0494F3}" srcOrd="0" destOrd="0" presId="urn:microsoft.com/office/officeart/2005/8/layout/hProcess9"/>
    <dgm:cxn modelId="{48C9F65A-F9FB-42DA-AF01-C84373FA450C}" srcId="{3D91BDDF-5B02-4149-A9D9-7E03A2B1B7A9}" destId="{D9244E83-5E8D-4710-80FF-A2CCB8CAA3EF}" srcOrd="7" destOrd="0" parTransId="{63383877-97C7-4012-87A0-1DAEEE1C316E}" sibTransId="{028D5118-8EE9-4364-A4AA-E24DFCF4F6DA}"/>
    <dgm:cxn modelId="{1ACE267B-7B9F-2D40-99B1-3D113D9124B7}" type="presOf" srcId="{3D91BDDF-5B02-4149-A9D9-7E03A2B1B7A9}" destId="{A202F29E-3895-42EF-B917-6465DCA7FD83}" srcOrd="0" destOrd="0" presId="urn:microsoft.com/office/officeart/2005/8/layout/hProcess9"/>
    <dgm:cxn modelId="{F3699281-76FC-6D42-A626-9219721E57BE}" type="presOf" srcId="{5BF342F2-B6BC-2343-B3AD-516C44BE1B43}" destId="{FC988F65-C05E-C04C-88A9-F1B929708FDF}" srcOrd="0" destOrd="0" presId="urn:microsoft.com/office/officeart/2005/8/layout/hProcess9"/>
    <dgm:cxn modelId="{146C4C93-D50B-7C48-8D44-C0D9DC25106E}" type="presOf" srcId="{B17037B4-C964-409A-9BE5-8167F185660D}" destId="{C07FFCDA-0D17-4F8F-88E1-6941F7D25787}" srcOrd="0" destOrd="0" presId="urn:microsoft.com/office/officeart/2005/8/layout/hProcess9"/>
    <dgm:cxn modelId="{A8F4D794-57E0-4F6D-A8FD-426EE8F6F747}" srcId="{3D91BDDF-5B02-4149-A9D9-7E03A2B1B7A9}" destId="{15EEA5B9-21DF-4F60-A179-33AFD6FC056D}" srcOrd="0" destOrd="0" parTransId="{00FFEE49-E4AA-4273-9366-15E849972669}" sibTransId="{032F6E08-FFA6-4FB2-A701-1F93E08EB00E}"/>
    <dgm:cxn modelId="{8B343895-D58D-4C19-BAC9-5C62B5E41710}" srcId="{3D91BDDF-5B02-4149-A9D9-7E03A2B1B7A9}" destId="{BECB43FF-9D0D-46EA-8D31-1CDE43928CDB}" srcOrd="4" destOrd="0" parTransId="{EF237D83-43BB-4B83-8EE5-51ED15596E63}" sibTransId="{807891A3-EE53-4838-AD32-8F61771B047E}"/>
    <dgm:cxn modelId="{6C95FE99-EEBD-B84D-A8F0-596F2588F83E}" type="presOf" srcId="{15EEA5B9-21DF-4F60-A179-33AFD6FC056D}" destId="{6D45DF76-B8A9-4C37-8AC2-87DE12503158}" srcOrd="0" destOrd="0" presId="urn:microsoft.com/office/officeart/2005/8/layout/hProcess9"/>
    <dgm:cxn modelId="{43E66C9C-DB76-461D-B97B-D4F1B7B98BEA}" srcId="{3D91BDDF-5B02-4149-A9D9-7E03A2B1B7A9}" destId="{0738F71B-7755-45A2-A077-B54A44D9BFB2}" srcOrd="5" destOrd="0" parTransId="{EBBF2996-0227-4DFC-A517-C539EF97CB7C}" sibTransId="{BDFDF262-2231-439C-8770-E8194753B94D}"/>
    <dgm:cxn modelId="{13A4769F-1A25-2442-A262-144834C133D7}" type="presOf" srcId="{5956D75F-BA28-45CA-BD2D-3B372A33AE22}" destId="{3FE704ED-E8F2-42F8-AE7B-181961979CD4}" srcOrd="0" destOrd="0" presId="urn:microsoft.com/office/officeart/2005/8/layout/hProcess9"/>
    <dgm:cxn modelId="{A6174BA6-3B9A-4917-8A77-67FC45450CF1}" srcId="{3D91BDDF-5B02-4149-A9D9-7E03A2B1B7A9}" destId="{2A360D87-AD51-4EA2-8774-66DBE16AD401}" srcOrd="11" destOrd="0" parTransId="{2EBD9002-7D7C-42F7-9C49-8392A6F8F629}" sibTransId="{4BE8E572-2FAF-461D-8EE4-C34BD0EAE3C9}"/>
    <dgm:cxn modelId="{CFDA65C2-4FDD-6E44-9157-6A9F92295ADF}" type="presOf" srcId="{9EE6C2A9-43A2-465D-BBAF-4AA2076C0604}" destId="{7601E042-D8A2-4D0B-93BD-4558E4C9401F}" srcOrd="0" destOrd="0" presId="urn:microsoft.com/office/officeart/2005/8/layout/hProcess9"/>
    <dgm:cxn modelId="{52DC64C4-7048-0B4C-9EED-4AD9829FE3C2}" type="presOf" srcId="{2A360D87-AD51-4EA2-8774-66DBE16AD401}" destId="{6FBED075-79FF-4B87-8552-3065AAC24187}" srcOrd="0" destOrd="0" presId="urn:microsoft.com/office/officeart/2005/8/layout/hProcess9"/>
    <dgm:cxn modelId="{FB574CDD-A83C-4C89-A37B-7DDFF75A93A2}" srcId="{3D91BDDF-5B02-4149-A9D9-7E03A2B1B7A9}" destId="{35ACAC45-12A1-4BAB-A79E-298535E86D44}" srcOrd="1" destOrd="0" parTransId="{99539AEA-0463-4000-AB66-BC2227A33DF2}" sibTransId="{F76C3D9A-4655-45B0-8BAB-0D959B2A5CCB}"/>
    <dgm:cxn modelId="{FAE8C8DD-6F5B-C746-B50F-88EA76358EA9}" type="presOf" srcId="{47BF97E1-6A75-474D-8B73-C3EE0F68E088}" destId="{A31B0095-FF3F-4DE1-9838-78215474B7A0}" srcOrd="0" destOrd="0" presId="urn:microsoft.com/office/officeart/2005/8/layout/hProcess9"/>
    <dgm:cxn modelId="{F92326DE-0F16-A94C-8ECC-FB782B8062B2}" type="presOf" srcId="{F4E7E46A-6158-4717-924F-03A54E45AC08}" destId="{A1DF7B40-B14A-4B5A-9444-AB61174021C9}" srcOrd="0" destOrd="0" presId="urn:microsoft.com/office/officeart/2005/8/layout/hProcess9"/>
    <dgm:cxn modelId="{2029FBEC-2DD1-654A-A2A1-23F484CDE023}" srcId="{3D91BDDF-5B02-4149-A9D9-7E03A2B1B7A9}" destId="{5BF342F2-B6BC-2343-B3AD-516C44BE1B43}" srcOrd="13" destOrd="0" parTransId="{3557D444-E234-F244-89CD-CE513F776C09}" sibTransId="{FCAF472E-92C5-0E4B-BB3D-B0B4304FDBDD}"/>
    <dgm:cxn modelId="{5A4CA8F2-A875-504E-AB09-0D374F4B03AD}" type="presOf" srcId="{206B2EFE-0EDB-4380-BB7A-E86AC0C71BB9}" destId="{3310A225-7620-4DD7-96A7-A41527492915}" srcOrd="0" destOrd="0" presId="urn:microsoft.com/office/officeart/2005/8/layout/hProcess9"/>
    <dgm:cxn modelId="{C74010FF-8A85-498E-8812-0A29E8F6A0A9}" srcId="{3D91BDDF-5B02-4149-A9D9-7E03A2B1B7A9}" destId="{5956D75F-BA28-45CA-BD2D-3B372A33AE22}" srcOrd="6" destOrd="0" parTransId="{A8F56169-BFB6-46CE-AA2F-D6D26543B015}" sibTransId="{615E77A8-31FA-42C9-9B64-3DE5CB1BED49}"/>
    <dgm:cxn modelId="{60E43A2F-8DA5-8541-BB62-28914118ACF6}" type="presParOf" srcId="{A202F29E-3895-42EF-B917-6465DCA7FD83}" destId="{37ADEA93-BB44-4848-88E1-B86AA7C2DD33}" srcOrd="0" destOrd="0" presId="urn:microsoft.com/office/officeart/2005/8/layout/hProcess9"/>
    <dgm:cxn modelId="{3D7AFEBD-9316-7149-B431-C835FF363F81}" type="presParOf" srcId="{A202F29E-3895-42EF-B917-6465DCA7FD83}" destId="{324BFCB0-169A-4311-8E07-60051B125FD3}" srcOrd="1" destOrd="0" presId="urn:microsoft.com/office/officeart/2005/8/layout/hProcess9"/>
    <dgm:cxn modelId="{7C403A5D-4A13-9648-B630-4FFDFC7BF395}" type="presParOf" srcId="{324BFCB0-169A-4311-8E07-60051B125FD3}" destId="{6D45DF76-B8A9-4C37-8AC2-87DE12503158}" srcOrd="0" destOrd="0" presId="urn:microsoft.com/office/officeart/2005/8/layout/hProcess9"/>
    <dgm:cxn modelId="{E9D9D94D-5208-BA44-95A0-A8C6E05D49D0}" type="presParOf" srcId="{324BFCB0-169A-4311-8E07-60051B125FD3}" destId="{A67F92BD-5649-4EA3-84F0-1AB79BF8EEDB}" srcOrd="1" destOrd="0" presId="urn:microsoft.com/office/officeart/2005/8/layout/hProcess9"/>
    <dgm:cxn modelId="{E8F88646-3C5F-EC4B-A56A-24715D96B5E7}" type="presParOf" srcId="{324BFCB0-169A-4311-8E07-60051B125FD3}" destId="{78E4C2B5-D048-420A-8831-A43BEBF5E541}" srcOrd="2" destOrd="0" presId="urn:microsoft.com/office/officeart/2005/8/layout/hProcess9"/>
    <dgm:cxn modelId="{4B7BEA6A-1F7C-554A-BAF6-CF7EA455CC27}" type="presParOf" srcId="{324BFCB0-169A-4311-8E07-60051B125FD3}" destId="{8730784A-71FD-4F17-8752-10BD7ECE9006}" srcOrd="3" destOrd="0" presId="urn:microsoft.com/office/officeart/2005/8/layout/hProcess9"/>
    <dgm:cxn modelId="{CDABE5A9-E6B3-364F-8813-B606EFA0DEE2}" type="presParOf" srcId="{324BFCB0-169A-4311-8E07-60051B125FD3}" destId="{50D97492-0EDD-440C-AFA3-58635F6FF9B3}" srcOrd="4" destOrd="0" presId="urn:microsoft.com/office/officeart/2005/8/layout/hProcess9"/>
    <dgm:cxn modelId="{4C9109B0-8B75-8947-AAF4-3E4805B8EAB4}" type="presParOf" srcId="{324BFCB0-169A-4311-8E07-60051B125FD3}" destId="{38AAA9A5-4D1D-48BB-836E-B77871766DBE}" srcOrd="5" destOrd="0" presId="urn:microsoft.com/office/officeart/2005/8/layout/hProcess9"/>
    <dgm:cxn modelId="{D80CB82B-A7B1-9F43-817B-417B5DB8D951}" type="presParOf" srcId="{324BFCB0-169A-4311-8E07-60051B125FD3}" destId="{7601E042-D8A2-4D0B-93BD-4558E4C9401F}" srcOrd="6" destOrd="0" presId="urn:microsoft.com/office/officeart/2005/8/layout/hProcess9"/>
    <dgm:cxn modelId="{12F4E53D-A868-204A-8120-AE65C970ADC2}" type="presParOf" srcId="{324BFCB0-169A-4311-8E07-60051B125FD3}" destId="{9BC41C53-101D-402D-AD94-143FD07C7AB5}" srcOrd="7" destOrd="0" presId="urn:microsoft.com/office/officeart/2005/8/layout/hProcess9"/>
    <dgm:cxn modelId="{B43B6A31-92EC-C34E-B0D8-64CC715ECAC7}" type="presParOf" srcId="{324BFCB0-169A-4311-8E07-60051B125FD3}" destId="{0ECCF363-FA7C-4612-B743-B26B62117B01}" srcOrd="8" destOrd="0" presId="urn:microsoft.com/office/officeart/2005/8/layout/hProcess9"/>
    <dgm:cxn modelId="{8EFC685A-DD65-E443-BDF8-0AAD2EC5445D}" type="presParOf" srcId="{324BFCB0-169A-4311-8E07-60051B125FD3}" destId="{F49C778F-7653-40C7-80E4-A0CCDE756F20}" srcOrd="9" destOrd="0" presId="urn:microsoft.com/office/officeart/2005/8/layout/hProcess9"/>
    <dgm:cxn modelId="{B0050929-E1A4-1343-BD6C-F3B5CB0FC4A5}" type="presParOf" srcId="{324BFCB0-169A-4311-8E07-60051B125FD3}" destId="{B0AA7DAB-B614-480C-B2C6-C76EF09B2494}" srcOrd="10" destOrd="0" presId="urn:microsoft.com/office/officeart/2005/8/layout/hProcess9"/>
    <dgm:cxn modelId="{2BA560A8-6FA1-EA41-AE47-4062DC0BA5ED}" type="presParOf" srcId="{324BFCB0-169A-4311-8E07-60051B125FD3}" destId="{247E4E34-C7D1-4E01-A8FA-0E28F5FE037C}" srcOrd="11" destOrd="0" presId="urn:microsoft.com/office/officeart/2005/8/layout/hProcess9"/>
    <dgm:cxn modelId="{1A839B4F-DE75-B949-ABEB-2415EBB36793}" type="presParOf" srcId="{324BFCB0-169A-4311-8E07-60051B125FD3}" destId="{3FE704ED-E8F2-42F8-AE7B-181961979CD4}" srcOrd="12" destOrd="0" presId="urn:microsoft.com/office/officeart/2005/8/layout/hProcess9"/>
    <dgm:cxn modelId="{6F3718F7-E6B6-4D45-A160-5D6DDECA1EBB}" type="presParOf" srcId="{324BFCB0-169A-4311-8E07-60051B125FD3}" destId="{F0A2270F-1369-41E1-92E0-FC9C79360A19}" srcOrd="13" destOrd="0" presId="urn:microsoft.com/office/officeart/2005/8/layout/hProcess9"/>
    <dgm:cxn modelId="{9BCFAAB0-335D-B747-B871-0118C1B62FAC}" type="presParOf" srcId="{324BFCB0-169A-4311-8E07-60051B125FD3}" destId="{AF20C68A-8456-43A6-9A92-A4205C0494F3}" srcOrd="14" destOrd="0" presId="urn:microsoft.com/office/officeart/2005/8/layout/hProcess9"/>
    <dgm:cxn modelId="{C8821634-A72E-184C-AF84-3F515076C42D}" type="presParOf" srcId="{324BFCB0-169A-4311-8E07-60051B125FD3}" destId="{E9C9C00D-1AD5-43F2-850B-F5C59852D669}" srcOrd="15" destOrd="0" presId="urn:microsoft.com/office/officeart/2005/8/layout/hProcess9"/>
    <dgm:cxn modelId="{648FC4F9-5BB6-8241-8A3F-0823B1E1574D}" type="presParOf" srcId="{324BFCB0-169A-4311-8E07-60051B125FD3}" destId="{A31B0095-FF3F-4DE1-9838-78215474B7A0}" srcOrd="16" destOrd="0" presId="urn:microsoft.com/office/officeart/2005/8/layout/hProcess9"/>
    <dgm:cxn modelId="{FC84F5B1-6B83-7F46-89DB-23CCF5A3C024}" type="presParOf" srcId="{324BFCB0-169A-4311-8E07-60051B125FD3}" destId="{2888D9EC-7539-4D3C-A26A-348822510F70}" srcOrd="17" destOrd="0" presId="urn:microsoft.com/office/officeart/2005/8/layout/hProcess9"/>
    <dgm:cxn modelId="{BB7E147B-1860-1742-A5CC-2A887F5CEB57}" type="presParOf" srcId="{324BFCB0-169A-4311-8E07-60051B125FD3}" destId="{C07FFCDA-0D17-4F8F-88E1-6941F7D25787}" srcOrd="18" destOrd="0" presId="urn:microsoft.com/office/officeart/2005/8/layout/hProcess9"/>
    <dgm:cxn modelId="{D4C96C9E-374B-2649-9B4A-D1A485013E42}" type="presParOf" srcId="{324BFCB0-169A-4311-8E07-60051B125FD3}" destId="{7D5AD315-B63A-4EB8-B4F3-2C6217D2B0D0}" srcOrd="19" destOrd="0" presId="urn:microsoft.com/office/officeart/2005/8/layout/hProcess9"/>
    <dgm:cxn modelId="{AC4CA0C2-3093-7C49-93F5-BAF698D1332D}" type="presParOf" srcId="{324BFCB0-169A-4311-8E07-60051B125FD3}" destId="{3310A225-7620-4DD7-96A7-A41527492915}" srcOrd="20" destOrd="0" presId="urn:microsoft.com/office/officeart/2005/8/layout/hProcess9"/>
    <dgm:cxn modelId="{E0250930-B5DB-1842-B029-3B4B5702E714}" type="presParOf" srcId="{324BFCB0-169A-4311-8E07-60051B125FD3}" destId="{092331DE-CC3A-418C-AA94-EDB0C54B929C}" srcOrd="21" destOrd="0" presId="urn:microsoft.com/office/officeart/2005/8/layout/hProcess9"/>
    <dgm:cxn modelId="{3B580142-5053-6947-AA6F-0A4442E1611B}" type="presParOf" srcId="{324BFCB0-169A-4311-8E07-60051B125FD3}" destId="{6FBED075-79FF-4B87-8552-3065AAC24187}" srcOrd="22" destOrd="0" presId="urn:microsoft.com/office/officeart/2005/8/layout/hProcess9"/>
    <dgm:cxn modelId="{E9E02C62-65A5-8A4E-84D3-D391EE7E9E10}" type="presParOf" srcId="{324BFCB0-169A-4311-8E07-60051B125FD3}" destId="{172181D1-31C4-45D8-89F2-C02FBB5F6F91}" srcOrd="23" destOrd="0" presId="urn:microsoft.com/office/officeart/2005/8/layout/hProcess9"/>
    <dgm:cxn modelId="{F75565DB-EE01-2A4B-8688-2221DAD41E20}" type="presParOf" srcId="{324BFCB0-169A-4311-8E07-60051B125FD3}" destId="{A1DF7B40-B14A-4B5A-9444-AB61174021C9}" srcOrd="24" destOrd="0" presId="urn:microsoft.com/office/officeart/2005/8/layout/hProcess9"/>
    <dgm:cxn modelId="{1844B0A4-CB0B-8446-9B79-28E81AFE912F}" type="presParOf" srcId="{324BFCB0-169A-4311-8E07-60051B125FD3}" destId="{394FE33B-F37A-8443-82B9-A33FD5529DCB}" srcOrd="25" destOrd="0" presId="urn:microsoft.com/office/officeart/2005/8/layout/hProcess9"/>
    <dgm:cxn modelId="{51ED5583-25A1-8043-A323-C6B0210D42B5}" type="presParOf" srcId="{324BFCB0-169A-4311-8E07-60051B125FD3}" destId="{FC988F65-C05E-C04C-88A9-F1B929708FDF}" srcOrd="26"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7ADEA93-BB44-4848-88E1-B86AA7C2DD33}">
      <dsp:nvSpPr>
        <dsp:cNvPr id="0" name=""/>
        <dsp:cNvSpPr/>
      </dsp:nvSpPr>
      <dsp:spPr>
        <a:xfrm>
          <a:off x="2" y="0"/>
          <a:ext cx="9964985" cy="2085207"/>
        </a:xfrm>
        <a:prstGeom prst="rightArrow">
          <a:avLst/>
        </a:prstGeom>
        <a:solidFill>
          <a:srgbClr val="A5A5A5">
            <a:tint val="40000"/>
            <a:hueOff val="0"/>
            <a:satOff val="0"/>
            <a:lumOff val="0"/>
            <a:alphaOff val="0"/>
          </a:srgbClr>
        </a:solidFill>
        <a:ln>
          <a:noFill/>
        </a:ln>
        <a:effectLst/>
      </dsp:spPr>
      <dsp:style>
        <a:lnRef idx="0">
          <a:scrgbClr r="0" g="0" b="0"/>
        </a:lnRef>
        <a:fillRef idx="1">
          <a:scrgbClr r="0" g="0" b="0"/>
        </a:fillRef>
        <a:effectRef idx="0">
          <a:scrgbClr r="0" g="0" b="0"/>
        </a:effectRef>
        <a:fontRef idx="minor"/>
      </dsp:style>
    </dsp:sp>
    <dsp:sp modelId="{6D45DF76-B8A9-4C37-8AC2-87DE12503158}">
      <dsp:nvSpPr>
        <dsp:cNvPr id="0" name=""/>
        <dsp:cNvSpPr/>
      </dsp:nvSpPr>
      <dsp:spPr>
        <a:xfrm>
          <a:off x="3162" y="625562"/>
          <a:ext cx="615999" cy="834082"/>
        </a:xfrm>
        <a:prstGeom prst="roundRect">
          <a:avLst/>
        </a:prstGeom>
        <a:solidFill>
          <a:srgbClr val="A5A5A5">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altLang="zh-CN" sz="1600" kern="1200">
              <a:solidFill>
                <a:sysClr val="window" lastClr="FFFFFF"/>
              </a:solidFill>
              <a:latin typeface="等线" panose="020F0502020204030204"/>
              <a:ea typeface="等线" panose="02010600030101010101" pitchFamily="2" charset="-122"/>
              <a:cs typeface="+mn-cs"/>
            </a:rPr>
            <a:t>2008</a:t>
          </a:r>
          <a:endParaRPr lang="zh-CN" altLang="en-US" sz="1600" kern="1200">
            <a:solidFill>
              <a:sysClr val="window" lastClr="FFFFFF"/>
            </a:solidFill>
            <a:latin typeface="等线" panose="020F0502020204030204"/>
            <a:ea typeface="等线" panose="02010600030101010101" pitchFamily="2" charset="-122"/>
            <a:cs typeface="+mn-cs"/>
          </a:endParaRPr>
        </a:p>
      </dsp:txBody>
      <dsp:txXfrm>
        <a:off x="33233" y="655633"/>
        <a:ext cx="555857" cy="773940"/>
      </dsp:txXfrm>
    </dsp:sp>
    <dsp:sp modelId="{78E4C2B5-D048-420A-8831-A43BEBF5E541}">
      <dsp:nvSpPr>
        <dsp:cNvPr id="0" name=""/>
        <dsp:cNvSpPr/>
      </dsp:nvSpPr>
      <dsp:spPr>
        <a:xfrm>
          <a:off x="721829" y="625562"/>
          <a:ext cx="615999" cy="834082"/>
        </a:xfrm>
        <a:prstGeom prst="roundRect">
          <a:avLst/>
        </a:prstGeom>
        <a:solidFill>
          <a:srgbClr val="A5A5A5">
            <a:hueOff val="225883"/>
            <a:satOff val="8333"/>
            <a:lumOff val="-1225"/>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altLang="zh-CN" sz="1600" kern="1200">
              <a:solidFill>
                <a:sysClr val="window" lastClr="FFFFFF"/>
              </a:solidFill>
              <a:latin typeface="等线" panose="020F0502020204030204"/>
              <a:ea typeface="等线" panose="02010600030101010101" pitchFamily="2" charset="-122"/>
              <a:cs typeface="+mn-cs"/>
            </a:rPr>
            <a:t>2009</a:t>
          </a:r>
          <a:endParaRPr lang="zh-CN" altLang="en-US" sz="1600" kern="1200">
            <a:solidFill>
              <a:sysClr val="window" lastClr="FFFFFF"/>
            </a:solidFill>
            <a:latin typeface="等线" panose="020F0502020204030204"/>
            <a:ea typeface="等线" panose="02010600030101010101" pitchFamily="2" charset="-122"/>
            <a:cs typeface="+mn-cs"/>
          </a:endParaRPr>
        </a:p>
      </dsp:txBody>
      <dsp:txXfrm>
        <a:off x="751900" y="655633"/>
        <a:ext cx="555857" cy="773940"/>
      </dsp:txXfrm>
    </dsp:sp>
    <dsp:sp modelId="{50D97492-0EDD-440C-AFA3-58635F6FF9B3}">
      <dsp:nvSpPr>
        <dsp:cNvPr id="0" name=""/>
        <dsp:cNvSpPr/>
      </dsp:nvSpPr>
      <dsp:spPr>
        <a:xfrm>
          <a:off x="1440495" y="625562"/>
          <a:ext cx="615999" cy="834082"/>
        </a:xfrm>
        <a:prstGeom prst="roundRect">
          <a:avLst/>
        </a:prstGeom>
        <a:solidFill>
          <a:srgbClr val="A5A5A5">
            <a:hueOff val="451767"/>
            <a:satOff val="16667"/>
            <a:lumOff val="-2451"/>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altLang="zh-CN" sz="1600" kern="1200">
              <a:solidFill>
                <a:sysClr val="window" lastClr="FFFFFF"/>
              </a:solidFill>
              <a:latin typeface="等线" panose="020F0502020204030204"/>
              <a:ea typeface="等线" panose="02010600030101010101" pitchFamily="2" charset="-122"/>
              <a:cs typeface="+mn-cs"/>
            </a:rPr>
            <a:t>2010</a:t>
          </a:r>
          <a:endParaRPr lang="zh-CN" altLang="en-US" sz="1600" kern="1200">
            <a:solidFill>
              <a:sysClr val="window" lastClr="FFFFFF"/>
            </a:solidFill>
            <a:latin typeface="等线" panose="020F0502020204030204"/>
            <a:ea typeface="等线" panose="02010600030101010101" pitchFamily="2" charset="-122"/>
            <a:cs typeface="+mn-cs"/>
          </a:endParaRPr>
        </a:p>
      </dsp:txBody>
      <dsp:txXfrm>
        <a:off x="1470566" y="655633"/>
        <a:ext cx="555857" cy="773940"/>
      </dsp:txXfrm>
    </dsp:sp>
    <dsp:sp modelId="{7601E042-D8A2-4D0B-93BD-4558E4C9401F}">
      <dsp:nvSpPr>
        <dsp:cNvPr id="0" name=""/>
        <dsp:cNvSpPr/>
      </dsp:nvSpPr>
      <dsp:spPr>
        <a:xfrm>
          <a:off x="2159162" y="625562"/>
          <a:ext cx="615999" cy="834082"/>
        </a:xfrm>
        <a:prstGeom prst="roundRect">
          <a:avLst/>
        </a:prstGeom>
        <a:solidFill>
          <a:srgbClr val="A5A5A5">
            <a:hueOff val="677650"/>
            <a:satOff val="25000"/>
            <a:lumOff val="-3676"/>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altLang="zh-CN" sz="1600" kern="1200">
              <a:solidFill>
                <a:sysClr val="window" lastClr="FFFFFF"/>
              </a:solidFill>
              <a:latin typeface="等线" panose="020F0502020204030204"/>
              <a:ea typeface="等线" panose="02010600030101010101" pitchFamily="2" charset="-122"/>
              <a:cs typeface="+mn-cs"/>
            </a:rPr>
            <a:t>2011</a:t>
          </a:r>
          <a:endParaRPr lang="zh-CN" altLang="en-US" sz="1600" kern="1200">
            <a:solidFill>
              <a:sysClr val="window" lastClr="FFFFFF"/>
            </a:solidFill>
            <a:latin typeface="等线" panose="020F0502020204030204"/>
            <a:ea typeface="等线" panose="02010600030101010101" pitchFamily="2" charset="-122"/>
            <a:cs typeface="+mn-cs"/>
          </a:endParaRPr>
        </a:p>
      </dsp:txBody>
      <dsp:txXfrm>
        <a:off x="2189233" y="655633"/>
        <a:ext cx="555857" cy="773940"/>
      </dsp:txXfrm>
    </dsp:sp>
    <dsp:sp modelId="{0ECCF363-FA7C-4612-B743-B26B62117B01}">
      <dsp:nvSpPr>
        <dsp:cNvPr id="0" name=""/>
        <dsp:cNvSpPr/>
      </dsp:nvSpPr>
      <dsp:spPr>
        <a:xfrm>
          <a:off x="2877828" y="625562"/>
          <a:ext cx="615999" cy="834082"/>
        </a:xfrm>
        <a:prstGeom prst="roundRect">
          <a:avLst/>
        </a:prstGeom>
        <a:solidFill>
          <a:srgbClr val="A5A5A5">
            <a:hueOff val="903533"/>
            <a:satOff val="33333"/>
            <a:lumOff val="-4902"/>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altLang="zh-CN" sz="1600" kern="1200">
              <a:solidFill>
                <a:sysClr val="window" lastClr="FFFFFF"/>
              </a:solidFill>
              <a:latin typeface="等线" panose="020F0502020204030204"/>
              <a:ea typeface="等线" panose="02010600030101010101" pitchFamily="2" charset="-122"/>
              <a:cs typeface="+mn-cs"/>
            </a:rPr>
            <a:t>2012</a:t>
          </a:r>
          <a:endParaRPr lang="zh-CN" altLang="en-US" sz="1600" kern="1200">
            <a:solidFill>
              <a:sysClr val="window" lastClr="FFFFFF"/>
            </a:solidFill>
            <a:latin typeface="等线" panose="020F0502020204030204"/>
            <a:ea typeface="等线" panose="02010600030101010101" pitchFamily="2" charset="-122"/>
            <a:cs typeface="+mn-cs"/>
          </a:endParaRPr>
        </a:p>
      </dsp:txBody>
      <dsp:txXfrm>
        <a:off x="2907899" y="655633"/>
        <a:ext cx="555857" cy="773940"/>
      </dsp:txXfrm>
    </dsp:sp>
    <dsp:sp modelId="{B0AA7DAB-B614-480C-B2C6-C76EF09B2494}">
      <dsp:nvSpPr>
        <dsp:cNvPr id="0" name=""/>
        <dsp:cNvSpPr/>
      </dsp:nvSpPr>
      <dsp:spPr>
        <a:xfrm>
          <a:off x="3596495" y="625562"/>
          <a:ext cx="615999" cy="834082"/>
        </a:xfrm>
        <a:prstGeom prst="roundRect">
          <a:avLst/>
        </a:prstGeom>
        <a:solidFill>
          <a:srgbClr val="A5A5A5">
            <a:hueOff val="1129416"/>
            <a:satOff val="41667"/>
            <a:lumOff val="-6127"/>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altLang="zh-CN" sz="1600" kern="1200">
              <a:solidFill>
                <a:sysClr val="window" lastClr="FFFFFF"/>
              </a:solidFill>
              <a:latin typeface="等线" panose="020F0502020204030204"/>
              <a:ea typeface="等线" panose="02010600030101010101" pitchFamily="2" charset="-122"/>
              <a:cs typeface="+mn-cs"/>
            </a:rPr>
            <a:t>2013</a:t>
          </a:r>
          <a:endParaRPr lang="zh-CN" altLang="en-US" sz="1600" kern="1200">
            <a:solidFill>
              <a:sysClr val="window" lastClr="FFFFFF"/>
            </a:solidFill>
            <a:latin typeface="等线" panose="020F0502020204030204"/>
            <a:ea typeface="等线" panose="02010600030101010101" pitchFamily="2" charset="-122"/>
            <a:cs typeface="+mn-cs"/>
          </a:endParaRPr>
        </a:p>
      </dsp:txBody>
      <dsp:txXfrm>
        <a:off x="3626566" y="655633"/>
        <a:ext cx="555857" cy="773940"/>
      </dsp:txXfrm>
    </dsp:sp>
    <dsp:sp modelId="{3FE704ED-E8F2-42F8-AE7B-181961979CD4}">
      <dsp:nvSpPr>
        <dsp:cNvPr id="0" name=""/>
        <dsp:cNvSpPr/>
      </dsp:nvSpPr>
      <dsp:spPr>
        <a:xfrm>
          <a:off x="4315161" y="625562"/>
          <a:ext cx="615999" cy="834082"/>
        </a:xfrm>
        <a:prstGeom prst="roundRect">
          <a:avLst/>
        </a:prstGeom>
        <a:solidFill>
          <a:srgbClr val="A5A5A5">
            <a:hueOff val="1355300"/>
            <a:satOff val="50000"/>
            <a:lumOff val="-7353"/>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altLang="zh-CN" sz="1600" kern="1200">
              <a:solidFill>
                <a:sysClr val="window" lastClr="FFFFFF"/>
              </a:solidFill>
              <a:latin typeface="等线" panose="020F0502020204030204"/>
              <a:ea typeface="等线" panose="02010600030101010101" pitchFamily="2" charset="-122"/>
              <a:cs typeface="+mn-cs"/>
            </a:rPr>
            <a:t>2014</a:t>
          </a:r>
          <a:endParaRPr lang="zh-CN" altLang="en-US" sz="1600" kern="1200">
            <a:solidFill>
              <a:sysClr val="window" lastClr="FFFFFF"/>
            </a:solidFill>
            <a:latin typeface="等线" panose="020F0502020204030204"/>
            <a:ea typeface="等线" panose="02010600030101010101" pitchFamily="2" charset="-122"/>
            <a:cs typeface="+mn-cs"/>
          </a:endParaRPr>
        </a:p>
      </dsp:txBody>
      <dsp:txXfrm>
        <a:off x="4345232" y="655633"/>
        <a:ext cx="555857" cy="773940"/>
      </dsp:txXfrm>
    </dsp:sp>
    <dsp:sp modelId="{AF20C68A-8456-43A6-9A92-A4205C0494F3}">
      <dsp:nvSpPr>
        <dsp:cNvPr id="0" name=""/>
        <dsp:cNvSpPr/>
      </dsp:nvSpPr>
      <dsp:spPr>
        <a:xfrm>
          <a:off x="5033828" y="625562"/>
          <a:ext cx="615999" cy="834082"/>
        </a:xfrm>
        <a:prstGeom prst="roundRect">
          <a:avLst/>
        </a:prstGeom>
        <a:solidFill>
          <a:srgbClr val="A5A5A5">
            <a:hueOff val="1581183"/>
            <a:satOff val="58333"/>
            <a:lumOff val="-8578"/>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altLang="zh-CN" sz="1600" kern="1200">
              <a:solidFill>
                <a:sysClr val="window" lastClr="FFFFFF"/>
              </a:solidFill>
              <a:latin typeface="等线" panose="020F0502020204030204"/>
              <a:ea typeface="等线" panose="02010600030101010101" pitchFamily="2" charset="-122"/>
              <a:cs typeface="+mn-cs"/>
            </a:rPr>
            <a:t>2015</a:t>
          </a:r>
          <a:endParaRPr lang="zh-CN" altLang="en-US" sz="1600" kern="1200">
            <a:solidFill>
              <a:sysClr val="window" lastClr="FFFFFF"/>
            </a:solidFill>
            <a:latin typeface="等线" panose="020F0502020204030204"/>
            <a:ea typeface="等线" panose="02010600030101010101" pitchFamily="2" charset="-122"/>
            <a:cs typeface="+mn-cs"/>
          </a:endParaRPr>
        </a:p>
      </dsp:txBody>
      <dsp:txXfrm>
        <a:off x="5063899" y="655633"/>
        <a:ext cx="555857" cy="773940"/>
      </dsp:txXfrm>
    </dsp:sp>
    <dsp:sp modelId="{A31B0095-FF3F-4DE1-9838-78215474B7A0}">
      <dsp:nvSpPr>
        <dsp:cNvPr id="0" name=""/>
        <dsp:cNvSpPr/>
      </dsp:nvSpPr>
      <dsp:spPr>
        <a:xfrm>
          <a:off x="5752494" y="625562"/>
          <a:ext cx="615999" cy="834082"/>
        </a:xfrm>
        <a:prstGeom prst="roundRect">
          <a:avLst/>
        </a:prstGeom>
        <a:solidFill>
          <a:srgbClr val="A5A5A5">
            <a:hueOff val="1807066"/>
            <a:satOff val="66667"/>
            <a:lumOff val="-9804"/>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altLang="zh-CN" sz="1600" kern="1200">
              <a:solidFill>
                <a:sysClr val="window" lastClr="FFFFFF"/>
              </a:solidFill>
              <a:latin typeface="等线" panose="020F0502020204030204"/>
              <a:ea typeface="等线" panose="02010600030101010101" pitchFamily="2" charset="-122"/>
              <a:cs typeface="+mn-cs"/>
            </a:rPr>
            <a:t>2016</a:t>
          </a:r>
          <a:endParaRPr lang="zh-CN" altLang="en-US" sz="1600" kern="1200">
            <a:solidFill>
              <a:sysClr val="window" lastClr="FFFFFF"/>
            </a:solidFill>
            <a:latin typeface="等线" panose="020F0502020204030204"/>
            <a:ea typeface="等线" panose="02010600030101010101" pitchFamily="2" charset="-122"/>
            <a:cs typeface="+mn-cs"/>
          </a:endParaRPr>
        </a:p>
      </dsp:txBody>
      <dsp:txXfrm>
        <a:off x="5782565" y="655633"/>
        <a:ext cx="555857" cy="773940"/>
      </dsp:txXfrm>
    </dsp:sp>
    <dsp:sp modelId="{C07FFCDA-0D17-4F8F-88E1-6941F7D25787}">
      <dsp:nvSpPr>
        <dsp:cNvPr id="0" name=""/>
        <dsp:cNvSpPr/>
      </dsp:nvSpPr>
      <dsp:spPr>
        <a:xfrm>
          <a:off x="6471161" y="625562"/>
          <a:ext cx="615999" cy="834082"/>
        </a:xfrm>
        <a:prstGeom prst="roundRect">
          <a:avLst/>
        </a:prstGeom>
        <a:solidFill>
          <a:srgbClr val="A5A5A5">
            <a:hueOff val="2032949"/>
            <a:satOff val="75000"/>
            <a:lumOff val="-11029"/>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altLang="zh-CN" sz="1600" kern="1200">
              <a:solidFill>
                <a:sysClr val="window" lastClr="FFFFFF"/>
              </a:solidFill>
              <a:latin typeface="等线" panose="020F0502020204030204"/>
              <a:ea typeface="等线" panose="02010600030101010101" pitchFamily="2" charset="-122"/>
              <a:cs typeface="+mn-cs"/>
            </a:rPr>
            <a:t>2017</a:t>
          </a:r>
          <a:endParaRPr lang="zh-CN" altLang="en-US" sz="1600" kern="1200">
            <a:solidFill>
              <a:sysClr val="window" lastClr="FFFFFF"/>
            </a:solidFill>
            <a:latin typeface="等线" panose="020F0502020204030204"/>
            <a:ea typeface="等线" panose="02010600030101010101" pitchFamily="2" charset="-122"/>
            <a:cs typeface="+mn-cs"/>
          </a:endParaRPr>
        </a:p>
      </dsp:txBody>
      <dsp:txXfrm>
        <a:off x="6501232" y="655633"/>
        <a:ext cx="555857" cy="773940"/>
      </dsp:txXfrm>
    </dsp:sp>
    <dsp:sp modelId="{3310A225-7620-4DD7-96A7-A41527492915}">
      <dsp:nvSpPr>
        <dsp:cNvPr id="0" name=""/>
        <dsp:cNvSpPr/>
      </dsp:nvSpPr>
      <dsp:spPr>
        <a:xfrm>
          <a:off x="7189827" y="625562"/>
          <a:ext cx="615999" cy="834082"/>
        </a:xfrm>
        <a:prstGeom prst="roundRect">
          <a:avLst/>
        </a:prstGeom>
        <a:solidFill>
          <a:srgbClr val="A5A5A5">
            <a:hueOff val="2258833"/>
            <a:satOff val="83333"/>
            <a:lumOff val="-12255"/>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altLang="zh-CN" sz="1600" kern="1200">
              <a:solidFill>
                <a:sysClr val="window" lastClr="FFFFFF"/>
              </a:solidFill>
              <a:latin typeface="等线" panose="020F0502020204030204"/>
              <a:ea typeface="等线" panose="02010600030101010101" pitchFamily="2" charset="-122"/>
              <a:cs typeface="+mn-cs"/>
            </a:rPr>
            <a:t>2018</a:t>
          </a:r>
          <a:endParaRPr lang="zh-CN" altLang="en-US" sz="1600" kern="1200">
            <a:solidFill>
              <a:sysClr val="window" lastClr="FFFFFF"/>
            </a:solidFill>
            <a:latin typeface="等线" panose="020F0502020204030204"/>
            <a:ea typeface="等线" panose="02010600030101010101" pitchFamily="2" charset="-122"/>
            <a:cs typeface="+mn-cs"/>
          </a:endParaRPr>
        </a:p>
      </dsp:txBody>
      <dsp:txXfrm>
        <a:off x="7219898" y="655633"/>
        <a:ext cx="555857" cy="773940"/>
      </dsp:txXfrm>
    </dsp:sp>
    <dsp:sp modelId="{6FBED075-79FF-4B87-8552-3065AAC24187}">
      <dsp:nvSpPr>
        <dsp:cNvPr id="0" name=""/>
        <dsp:cNvSpPr/>
      </dsp:nvSpPr>
      <dsp:spPr>
        <a:xfrm>
          <a:off x="7908494" y="625562"/>
          <a:ext cx="615999" cy="834082"/>
        </a:xfrm>
        <a:prstGeom prst="roundRect">
          <a:avLst/>
        </a:prstGeom>
        <a:solidFill>
          <a:srgbClr val="A5A5A5">
            <a:hueOff val="2484716"/>
            <a:satOff val="91667"/>
            <a:lumOff val="-1348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altLang="zh-CN" sz="1600" kern="1200">
              <a:solidFill>
                <a:sysClr val="window" lastClr="FFFFFF"/>
              </a:solidFill>
              <a:latin typeface="等线" panose="020F0502020204030204"/>
              <a:ea typeface="等线" panose="02010600030101010101" pitchFamily="2" charset="-122"/>
              <a:cs typeface="+mn-cs"/>
            </a:rPr>
            <a:t>2019</a:t>
          </a:r>
          <a:endParaRPr lang="zh-CN" altLang="en-US" sz="1600" kern="1200">
            <a:solidFill>
              <a:sysClr val="window" lastClr="FFFFFF"/>
            </a:solidFill>
            <a:latin typeface="等线" panose="020F0502020204030204"/>
            <a:ea typeface="等线" panose="02010600030101010101" pitchFamily="2" charset="-122"/>
            <a:cs typeface="+mn-cs"/>
          </a:endParaRPr>
        </a:p>
      </dsp:txBody>
      <dsp:txXfrm>
        <a:off x="7938565" y="655633"/>
        <a:ext cx="555857" cy="773940"/>
      </dsp:txXfrm>
    </dsp:sp>
    <dsp:sp modelId="{A1DF7B40-B14A-4B5A-9444-AB61174021C9}">
      <dsp:nvSpPr>
        <dsp:cNvPr id="0" name=""/>
        <dsp:cNvSpPr/>
      </dsp:nvSpPr>
      <dsp:spPr>
        <a:xfrm>
          <a:off x="8627160" y="625562"/>
          <a:ext cx="615999" cy="834082"/>
        </a:xfrm>
        <a:prstGeom prst="roundRect">
          <a:avLst/>
        </a:prstGeom>
        <a:solidFill>
          <a:srgbClr val="A5A5A5">
            <a:hueOff val="2710599"/>
            <a:satOff val="100000"/>
            <a:lumOff val="-14706"/>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altLang="zh-CN" sz="1600" kern="1200" dirty="0">
              <a:solidFill>
                <a:sysClr val="window" lastClr="FFFFFF"/>
              </a:solidFill>
              <a:latin typeface="等线" panose="020F0502020204030204"/>
              <a:ea typeface="等线" panose="02010600030101010101" pitchFamily="2" charset="-122"/>
              <a:cs typeface="+mn-cs"/>
            </a:rPr>
            <a:t>2020</a:t>
          </a:r>
          <a:endParaRPr lang="zh-CN" altLang="en-US" sz="1600" kern="1200" dirty="0">
            <a:solidFill>
              <a:sysClr val="window" lastClr="FFFFFF"/>
            </a:solidFill>
            <a:latin typeface="等线" panose="020F0502020204030204"/>
            <a:ea typeface="等线" panose="02010600030101010101" pitchFamily="2" charset="-122"/>
            <a:cs typeface="+mn-cs"/>
          </a:endParaRPr>
        </a:p>
      </dsp:txBody>
      <dsp:txXfrm>
        <a:off x="8657231" y="655633"/>
        <a:ext cx="555857" cy="773940"/>
      </dsp:txXfrm>
    </dsp:sp>
    <dsp:sp modelId="{FC988F65-C05E-C04C-88A9-F1B929708FDF}">
      <dsp:nvSpPr>
        <dsp:cNvPr id="0" name=""/>
        <dsp:cNvSpPr/>
      </dsp:nvSpPr>
      <dsp:spPr>
        <a:xfrm>
          <a:off x="9345827" y="625562"/>
          <a:ext cx="615999" cy="834082"/>
        </a:xfrm>
        <a:prstGeom prst="roundRect">
          <a:avLst/>
        </a:prstGeom>
        <a:solidFill>
          <a:schemeClr val="accent3">
            <a:hueOff val="2710599"/>
            <a:satOff val="100000"/>
            <a:lumOff val="-1470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2021-22</a:t>
          </a:r>
        </a:p>
      </dsp:txBody>
      <dsp:txXfrm>
        <a:off x="9375898" y="655633"/>
        <a:ext cx="555857" cy="773940"/>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0.04604</cdr:x>
      <cdr:y>0.10162</cdr:y>
    </cdr:from>
    <cdr:to>
      <cdr:x>0.57248</cdr:x>
      <cdr:y>0.69633</cdr:y>
    </cdr:to>
    <cdr:sp macro="" textlink="">
      <cdr:nvSpPr>
        <cdr:cNvPr id="2" name="文本框 1">
          <a:extLst xmlns:a="http://schemas.openxmlformats.org/drawingml/2006/main">
            <a:ext uri="{FF2B5EF4-FFF2-40B4-BE49-F238E27FC236}">
              <a16:creationId xmlns:a16="http://schemas.microsoft.com/office/drawing/2014/main" id="{30BF7136-BAE3-4C5F-B17A-E47940F2EB79}"/>
            </a:ext>
          </a:extLst>
        </cdr:cNvPr>
        <cdr:cNvSpPr txBox="1"/>
      </cdr:nvSpPr>
      <cdr:spPr>
        <a:xfrm xmlns:a="http://schemas.openxmlformats.org/drawingml/2006/main">
          <a:off x="428428" y="475989"/>
          <a:ext cx="4898614" cy="2785567"/>
        </a:xfrm>
        <a:prstGeom xmlns:a="http://schemas.openxmlformats.org/drawingml/2006/main" prst="rect">
          <a:avLst/>
        </a:prstGeom>
        <a:solidFill xmlns:a="http://schemas.openxmlformats.org/drawingml/2006/main">
          <a:schemeClr val="accent2">
            <a:lumMod val="40000"/>
            <a:lumOff val="60000"/>
          </a:schemeClr>
        </a:solidFill>
        <a:ln xmlns:a="http://schemas.openxmlformats.org/drawingml/2006/main">
          <a:solidFill>
            <a:schemeClr val="accent1">
              <a:lumMod val="60000"/>
              <a:lumOff val="40000"/>
            </a:schemeClr>
          </a:solidFill>
        </a:ln>
      </cdr:spPr>
      <cdr:txBody>
        <a:bodyPr xmlns:a="http://schemas.openxmlformats.org/drawingml/2006/main" wrap="square"/>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altLang="zh-CN" sz="1600" b="1" kern="1200">
              <a:solidFill>
                <a:schemeClr val="tx1"/>
              </a:solidFill>
              <a:latin typeface="微软雅黑" panose="020B0503020204020204" pitchFamily="34" charset="-122"/>
              <a:ea typeface="微软雅黑" panose="020B0503020204020204" pitchFamily="34" charset="-122"/>
            </a:rPr>
            <a:t>Published </a:t>
          </a:r>
          <a:r>
            <a:rPr lang="en-US" altLang="zh-CN" sz="1600" b="1" kern="1200" dirty="0">
              <a:solidFill>
                <a:schemeClr val="tx1"/>
              </a:solidFill>
              <a:latin typeface="微软雅黑" panose="020B0503020204020204" pitchFamily="34" charset="-122"/>
              <a:ea typeface="微软雅黑" panose="020B0503020204020204" pitchFamily="34" charset="-122"/>
            </a:rPr>
            <a:t>(as of October 6, 2022)</a:t>
          </a:r>
        </a:p>
        <a:p xmlns:a="http://schemas.openxmlformats.org/drawingml/2006/main">
          <a:endParaRPr lang="en-US" altLang="zh-CN" sz="1600" b="1" kern="1200" dirty="0">
            <a:solidFill>
              <a:schemeClr val="tx1"/>
            </a:solidFill>
            <a:latin typeface="微软雅黑" panose="020B0503020204020204" pitchFamily="34" charset="-122"/>
            <a:ea typeface="微软雅黑" panose="020B0503020204020204" pitchFamily="34" charset="-122"/>
          </a:endParaRPr>
        </a:p>
        <a:p xmlns:a="http://schemas.openxmlformats.org/drawingml/2006/main">
          <a:r>
            <a:rPr lang="en-US" altLang="zh-CN" sz="1600" kern="1200" dirty="0">
              <a:solidFill>
                <a:schemeClr val="tx1"/>
              </a:solidFill>
              <a:latin typeface="微软雅黑" panose="020B0503020204020204" pitchFamily="34" charset="-122"/>
              <a:ea typeface="微软雅黑" panose="020B0503020204020204" pitchFamily="34" charset="-122"/>
            </a:rPr>
            <a:t>Chinese journals: 1370</a:t>
          </a:r>
        </a:p>
        <a:p xmlns:a="http://schemas.openxmlformats.org/drawingml/2006/main">
          <a:r>
            <a:rPr lang="en-US" altLang="zh-CN" sz="1600" kern="1200" dirty="0">
              <a:solidFill>
                <a:schemeClr val="tx1"/>
              </a:solidFill>
              <a:latin typeface="微软雅黑" panose="020B0503020204020204" pitchFamily="34" charset="-122"/>
              <a:ea typeface="微软雅黑" panose="020B0503020204020204" pitchFamily="34" charset="-122"/>
            </a:rPr>
            <a:t>English journals: 1828</a:t>
          </a:r>
        </a:p>
        <a:p xmlns:a="http://schemas.openxmlformats.org/drawingml/2006/main">
          <a:r>
            <a:rPr lang="en-US" altLang="zh-CN" sz="1600" kern="1200" dirty="0">
              <a:solidFill>
                <a:schemeClr val="tx1"/>
              </a:solidFill>
              <a:latin typeface="微软雅黑" panose="020B0503020204020204" pitchFamily="34" charset="-122"/>
              <a:ea typeface="微软雅黑" panose="020B0503020204020204" pitchFamily="34" charset="-122"/>
            </a:rPr>
            <a:t>Chinese Dissertations: 548 </a:t>
          </a:r>
        </a:p>
        <a:p xmlns:a="http://schemas.openxmlformats.org/drawingml/2006/main">
          <a:r>
            <a:rPr lang="en-US" altLang="zh-CN" sz="1600" kern="1200" dirty="0">
              <a:solidFill>
                <a:schemeClr val="tx1"/>
              </a:solidFill>
              <a:latin typeface="微软雅黑" panose="020B0503020204020204" pitchFamily="34" charset="-122"/>
              <a:ea typeface="微软雅黑" panose="020B0503020204020204" pitchFamily="34" charset="-122"/>
            </a:rPr>
            <a:t>English Dissertations: 117</a:t>
          </a:r>
        </a:p>
        <a:p xmlns:a="http://schemas.openxmlformats.org/drawingml/2006/main">
          <a:r>
            <a:rPr lang="en-US" altLang="zh-CN" sz="1600" kern="1200" dirty="0">
              <a:solidFill>
                <a:schemeClr val="tx1"/>
              </a:solidFill>
              <a:latin typeface="微软雅黑" panose="020B0503020204020204" pitchFamily="34" charset="-122"/>
              <a:ea typeface="微软雅黑" panose="020B0503020204020204" pitchFamily="34" charset="-122"/>
            </a:rPr>
            <a:t>English book chapters: 53</a:t>
          </a:r>
        </a:p>
        <a:p xmlns:a="http://schemas.openxmlformats.org/drawingml/2006/main">
          <a:r>
            <a:rPr lang="en-US" altLang="zh-CN" sz="1600" b="1" kern="1200" dirty="0">
              <a:solidFill>
                <a:schemeClr val="tx1"/>
              </a:solidFill>
              <a:latin typeface="微软雅黑" panose="020B0503020204020204" pitchFamily="34" charset="-122"/>
              <a:ea typeface="微软雅黑" panose="020B0503020204020204" pitchFamily="34" charset="-122"/>
            </a:rPr>
            <a:t>...</a:t>
          </a:r>
        </a:p>
        <a:p xmlns:a="http://schemas.openxmlformats.org/drawingml/2006/main">
          <a:r>
            <a:rPr lang="en-US" altLang="zh-CN" sz="1600" b="1" kern="1200" dirty="0">
              <a:solidFill>
                <a:schemeClr val="tx1"/>
              </a:solidFill>
              <a:latin typeface="微软雅黑" panose="020B0503020204020204" pitchFamily="34" charset="-122"/>
              <a:ea typeface="微软雅黑" panose="020B0503020204020204" pitchFamily="34" charset="-122"/>
            </a:rPr>
            <a:t>Total : 4034</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A21BEFCC-0B0B-49F8-9A5E-224FFEC2B4C0}" type="datetimeFigureOut">
              <a:rPr lang="en-US" smtClean="0"/>
              <a:t>5/9/2023</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08EE2B44-3D95-4913-8B32-C30CCB1012AA}" type="slidenum">
              <a:rPr lang="en-US" smtClean="0"/>
              <a:t>‹#›</a:t>
            </a:fld>
            <a:endParaRPr lang="en-US"/>
          </a:p>
        </p:txBody>
      </p:sp>
    </p:spTree>
    <p:extLst>
      <p:ext uri="{BB962C8B-B14F-4D97-AF65-F5344CB8AC3E}">
        <p14:creationId xmlns:p14="http://schemas.microsoft.com/office/powerpoint/2010/main" val="12617573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endParaRPr lang="en-US" altLang="zh-CN" dirty="0"/>
          </a:p>
        </p:txBody>
      </p:sp>
      <p:sp>
        <p:nvSpPr>
          <p:cNvPr id="4" name="Slide Number Placeholder 3"/>
          <p:cNvSpPr>
            <a:spLocks noGrp="1"/>
          </p:cNvSpPr>
          <p:nvPr>
            <p:ph type="sldNum" sz="quarter" idx="10"/>
          </p:nvPr>
        </p:nvSpPr>
        <p:spPr/>
        <p:txBody>
          <a:bodyPr/>
          <a:lstStyle/>
          <a:p>
            <a:fld id="{4B895078-0D89-4BF9-B1CF-B5A2393ADBE4}" type="slidenum">
              <a:rPr lang="zh-CN" altLang="en-US" smtClean="0"/>
              <a:t>3</a:t>
            </a:fld>
            <a:endParaRPr lang="zh-CN" altLang="en-US"/>
          </a:p>
        </p:txBody>
      </p:sp>
    </p:spTree>
    <p:extLst>
      <p:ext uri="{BB962C8B-B14F-4D97-AF65-F5344CB8AC3E}">
        <p14:creationId xmlns:p14="http://schemas.microsoft.com/office/powerpoint/2010/main" val="27359324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幻灯片图像占位符 1"/>
          <p:cNvSpPr>
            <a:spLocks noGrp="1" noRot="1" noChangeAspect="1" noChangeArrowheads="1" noTextEdit="1"/>
          </p:cNvSpPr>
          <p:nvPr>
            <p:ph type="sldImg"/>
          </p:nvPr>
        </p:nvSpPr>
        <p:spPr/>
      </p:sp>
      <p:sp>
        <p:nvSpPr>
          <p:cNvPr id="21507" name="备注占位符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931774">
              <a:defRPr/>
            </a:pPr>
            <a:endParaRPr lang="zh-CN" altLang="en-US" dirty="0"/>
          </a:p>
        </p:txBody>
      </p:sp>
      <p:sp>
        <p:nvSpPr>
          <p:cNvPr id="21508" name="灯片编号占位符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57066" indent="-291179">
              <a:defRPr>
                <a:solidFill>
                  <a:schemeClr val="tx1"/>
                </a:solidFill>
                <a:latin typeface="Arial" panose="020B0604020202020204" pitchFamily="34" charset="0"/>
                <a:ea typeface="MS PGothic" panose="020B0600070205080204" pitchFamily="34" charset="-128"/>
              </a:defRPr>
            </a:lvl2pPr>
            <a:lvl3pPr marL="1164717" indent="-232943">
              <a:defRPr>
                <a:solidFill>
                  <a:schemeClr val="tx1"/>
                </a:solidFill>
                <a:latin typeface="Arial" panose="020B0604020202020204" pitchFamily="34" charset="0"/>
                <a:ea typeface="MS PGothic" panose="020B0600070205080204" pitchFamily="34" charset="-128"/>
              </a:defRPr>
            </a:lvl3pPr>
            <a:lvl4pPr marL="1630604" indent="-232943">
              <a:defRPr>
                <a:solidFill>
                  <a:schemeClr val="tx1"/>
                </a:solidFill>
                <a:latin typeface="Arial" panose="020B0604020202020204" pitchFamily="34" charset="0"/>
                <a:ea typeface="MS PGothic" panose="020B0600070205080204" pitchFamily="34" charset="-128"/>
              </a:defRPr>
            </a:lvl4pPr>
            <a:lvl5pPr marL="2096491" indent="-232943">
              <a:defRPr>
                <a:solidFill>
                  <a:schemeClr val="tx1"/>
                </a:solidFill>
                <a:latin typeface="Arial" panose="020B0604020202020204" pitchFamily="34" charset="0"/>
                <a:ea typeface="MS PGothic" panose="020B0600070205080204" pitchFamily="34" charset="-128"/>
              </a:defRPr>
            </a:lvl5pPr>
            <a:lvl6pPr marL="2562377" indent="-232943"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3028264" indent="-232943"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94151" indent="-232943"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960038" indent="-232943"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a:buFont typeface="Arial" panose="020B0604020202020204" pitchFamily="34" charset="0"/>
              <a:buNone/>
            </a:pPr>
            <a:fld id="{78667C5D-2866-446B-B310-4269D4D1D75A}" type="slidenum">
              <a:rPr lang="zh-CN" altLang="en-US" smtClean="0"/>
              <a:pPr>
                <a:buFont typeface="Arial" panose="020B0604020202020204" pitchFamily="34" charset="0"/>
                <a:buNone/>
              </a:pPr>
              <a:t>4</a:t>
            </a:fld>
            <a:endParaRPr lang="zh-CN" altLang="en-US"/>
          </a:p>
        </p:txBody>
      </p:sp>
    </p:spTree>
    <p:extLst>
      <p:ext uri="{BB962C8B-B14F-4D97-AF65-F5344CB8AC3E}">
        <p14:creationId xmlns:p14="http://schemas.microsoft.com/office/powerpoint/2010/main" val="38008704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4B895078-0D89-4BF9-B1CF-B5A2393ADBE4}" type="slidenum">
              <a:rPr lang="zh-CN" altLang="en-US" smtClean="0"/>
              <a:t>5</a:t>
            </a:fld>
            <a:endParaRPr lang="zh-CN" altLang="en-US"/>
          </a:p>
        </p:txBody>
      </p:sp>
    </p:spTree>
    <p:extLst>
      <p:ext uri="{BB962C8B-B14F-4D97-AF65-F5344CB8AC3E}">
        <p14:creationId xmlns:p14="http://schemas.microsoft.com/office/powerpoint/2010/main" val="41153447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幻灯片图像占位符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7042"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zh-CN" altLang="en-US"/>
          </a:p>
        </p:txBody>
      </p:sp>
      <p:sp>
        <p:nvSpPr>
          <p:cNvPr id="87043"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宋体" panose="02010600030101010101" pitchFamily="2" charset="-122"/>
              </a:defRPr>
            </a:lvl1pPr>
            <a:lvl2pPr marL="757066" indent="-291179" eaLnBrk="0" hangingPunct="0">
              <a:defRPr sz="2400">
                <a:solidFill>
                  <a:schemeClr val="tx1"/>
                </a:solidFill>
                <a:latin typeface="Arial" panose="020B0604020202020204" pitchFamily="34" charset="0"/>
                <a:ea typeface="宋体" panose="02010600030101010101" pitchFamily="2" charset="-122"/>
              </a:defRPr>
            </a:lvl2pPr>
            <a:lvl3pPr marL="1164717" indent="-232943" eaLnBrk="0" hangingPunct="0">
              <a:defRPr sz="2400">
                <a:solidFill>
                  <a:schemeClr val="tx1"/>
                </a:solidFill>
                <a:latin typeface="Arial" panose="020B0604020202020204" pitchFamily="34" charset="0"/>
                <a:ea typeface="宋体" panose="02010600030101010101" pitchFamily="2" charset="-122"/>
              </a:defRPr>
            </a:lvl3pPr>
            <a:lvl4pPr marL="1630604" indent="-232943" eaLnBrk="0" hangingPunct="0">
              <a:defRPr sz="2400">
                <a:solidFill>
                  <a:schemeClr val="tx1"/>
                </a:solidFill>
                <a:latin typeface="Arial" panose="020B0604020202020204" pitchFamily="34" charset="0"/>
                <a:ea typeface="宋体" panose="02010600030101010101" pitchFamily="2" charset="-122"/>
              </a:defRPr>
            </a:lvl4pPr>
            <a:lvl5pPr marL="2096491" indent="-232943" eaLnBrk="0" hangingPunct="0">
              <a:defRPr sz="2400">
                <a:solidFill>
                  <a:schemeClr val="tx1"/>
                </a:solidFill>
                <a:latin typeface="Arial" panose="020B0604020202020204" pitchFamily="34" charset="0"/>
                <a:ea typeface="宋体" panose="02010600030101010101" pitchFamily="2" charset="-122"/>
              </a:defRPr>
            </a:lvl5pPr>
            <a:lvl6pPr marL="2562377" indent="-232943"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6pPr>
            <a:lvl7pPr marL="3028264" indent="-232943"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7pPr>
            <a:lvl8pPr marL="3494151" indent="-232943"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8pPr>
            <a:lvl9pPr marL="3960038" indent="-232943"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9pPr>
          </a:lstStyle>
          <a:p>
            <a:pPr eaLnBrk="1" hangingPunct="1"/>
            <a:fld id="{77553C2A-3A44-4804-AC5C-929D0A348D0F}" type="slidenum">
              <a:rPr lang="zh-CN" altLang="en-US" sz="1200">
                <a:latin typeface="Calibri" panose="020F0502020204030204" pitchFamily="34" charset="0"/>
              </a:rPr>
              <a:pPr eaLnBrk="1" hangingPunct="1"/>
              <a:t>11</a:t>
            </a:fld>
            <a:endParaRPr lang="en-US" altLang="zh-CN" sz="1200">
              <a:latin typeface="Calibri" panose="020F050202020403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8EE2B44-3D95-4913-8B32-C30CCB1012AA}" type="slidenum">
              <a:rPr lang="en-US" smtClean="0"/>
              <a:t>13</a:t>
            </a:fld>
            <a:endParaRPr lang="en-US"/>
          </a:p>
        </p:txBody>
      </p:sp>
    </p:spTree>
    <p:extLst>
      <p:ext uri="{BB962C8B-B14F-4D97-AF65-F5344CB8AC3E}">
        <p14:creationId xmlns:p14="http://schemas.microsoft.com/office/powerpoint/2010/main" val="1753850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Filial Piety, and </a:t>
            </a:r>
          </a:p>
        </p:txBody>
      </p:sp>
      <p:sp>
        <p:nvSpPr>
          <p:cNvPr id="4" name="Slide Number Placeholder 3"/>
          <p:cNvSpPr>
            <a:spLocks noGrp="1"/>
          </p:cNvSpPr>
          <p:nvPr>
            <p:ph type="sldNum" sz="quarter" idx="5"/>
          </p:nvPr>
        </p:nvSpPr>
        <p:spPr/>
        <p:txBody>
          <a:bodyPr/>
          <a:lstStyle/>
          <a:p>
            <a:fld id="{08EE2B44-3D95-4913-8B32-C30CCB1012AA}" type="slidenum">
              <a:rPr lang="en-US" smtClean="0"/>
              <a:t>14</a:t>
            </a:fld>
            <a:endParaRPr lang="en-US"/>
          </a:p>
        </p:txBody>
      </p:sp>
    </p:spTree>
    <p:extLst>
      <p:ext uri="{BB962C8B-B14F-4D97-AF65-F5344CB8AC3E}">
        <p14:creationId xmlns:p14="http://schemas.microsoft.com/office/powerpoint/2010/main" val="39869624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spcBef>
                <a:spcPts val="611"/>
              </a:spcBef>
              <a:spcAft>
                <a:spcPts val="611"/>
              </a:spcAft>
            </a:pPr>
            <a:r>
              <a:rPr lang="en-US" sz="1800" kern="100" dirty="0">
                <a:latin typeface="Times New Roman" panose="02020603050405020304" pitchFamily="18" charset="0"/>
                <a:ea typeface="DengXian" panose="02010600030101010101" pitchFamily="2" charset="-122"/>
                <a:cs typeface="Times New Roman" panose="02020603050405020304" pitchFamily="18" charset="0"/>
              </a:rPr>
              <a:t>Source: CHARLS (2013 and 2015) developed from Ai and Feng (2020), Table 4.</a:t>
            </a:r>
            <a:endParaRPr lang="en-US" sz="1800" kern="100" dirty="0">
              <a:latin typeface="Calibri" panose="020F0502020204030204" pitchFamily="34" charset="0"/>
              <a:ea typeface="SimSun" panose="02010600030101010101" pitchFamily="2" charset="-122"/>
              <a:cs typeface="Times New Roman" panose="02020603050405020304" pitchFamily="18" charset="0"/>
            </a:endParaRPr>
          </a:p>
          <a:p>
            <a:pPr algn="just">
              <a:spcBef>
                <a:spcPts val="611"/>
              </a:spcBef>
              <a:spcAft>
                <a:spcPts val="611"/>
              </a:spcAft>
            </a:pPr>
            <a:r>
              <a:rPr lang="en-US" sz="1800" kern="100" dirty="0">
                <a:latin typeface="Times New Roman" panose="02020603050405020304" pitchFamily="18" charset="0"/>
                <a:ea typeface="DengXian" panose="02010600030101010101" pitchFamily="2" charset="-122"/>
                <a:cs typeface="Times New Roman" panose="02020603050405020304" pitchFamily="18" charset="0"/>
              </a:rPr>
              <a:t>Notes on Estimation:</a:t>
            </a:r>
            <a:endParaRPr lang="en-US" sz="1800" kern="100" dirty="0">
              <a:latin typeface="Calibri" panose="020F0502020204030204" pitchFamily="34" charset="0"/>
              <a:ea typeface="SimSun" panose="02010600030101010101" pitchFamily="2" charset="-122"/>
              <a:cs typeface="Times New Roman" panose="02020603050405020304" pitchFamily="18" charset="0"/>
            </a:endParaRPr>
          </a:p>
          <a:p>
            <a:pPr algn="just">
              <a:spcBef>
                <a:spcPts val="611"/>
              </a:spcBef>
              <a:spcAft>
                <a:spcPts val="611"/>
              </a:spcAft>
            </a:pPr>
            <a:r>
              <a:rPr lang="en-US" sz="1800" kern="100" dirty="0">
                <a:latin typeface="Times New Roman" panose="02020603050405020304" pitchFamily="18" charset="0"/>
                <a:ea typeface="DengXian" panose="02010600030101010101" pitchFamily="2" charset="-122"/>
                <a:cs typeface="Times New Roman" panose="02020603050405020304" pitchFamily="18" charset="0"/>
              </a:rPr>
              <a:t>1) Estimated impacts using propensity score matching using caliper one-to-one matching with a caliper set to 0.01. Whiskers show 95 percent confidence intervals around bars signifying point estimates of each health effect on providers of providing care.</a:t>
            </a:r>
            <a:endParaRPr lang="en-US" sz="1800" kern="100" dirty="0">
              <a:latin typeface="Calibri" panose="020F0502020204030204" pitchFamily="34" charset="0"/>
              <a:ea typeface="SimSun" panose="02010600030101010101" pitchFamily="2" charset="-122"/>
              <a:cs typeface="Times New Roman" panose="02020603050405020304" pitchFamily="18" charset="0"/>
            </a:endParaRPr>
          </a:p>
          <a:p>
            <a:pPr algn="just">
              <a:spcBef>
                <a:spcPts val="611"/>
              </a:spcBef>
              <a:spcAft>
                <a:spcPts val="611"/>
              </a:spcAft>
            </a:pPr>
            <a:r>
              <a:rPr lang="en-US" sz="1800" kern="100" dirty="0">
                <a:latin typeface="Times New Roman" panose="02020603050405020304" pitchFamily="18" charset="0"/>
                <a:ea typeface="DengXian" panose="02010600030101010101" pitchFamily="2" charset="-122"/>
                <a:cs typeface="Times New Roman" panose="02020603050405020304" pitchFamily="18" charset="0"/>
              </a:rPr>
              <a:t>2) Chronic diseases include hypertension, dyslipidemia, diabetes or high blood sugar, cancer or malignant tumor, chronic lung diseases, liver diseases, heart diseases, stroke, kidney diseases, stomach or other digestive diseases, emotional, nervous, or psychiatric problems, memory-related disease, arthritis or rheumatism, asthma.</a:t>
            </a:r>
            <a:endParaRPr lang="en-US" sz="1800" kern="100" dirty="0">
              <a:latin typeface="Calibri" panose="020F0502020204030204" pitchFamily="34" charset="0"/>
              <a:ea typeface="SimSun" panose="02010600030101010101" pitchFamily="2" charset="-122"/>
              <a:cs typeface="Times New Roman" panose="02020603050405020304" pitchFamily="18" charset="0"/>
            </a:endParaRPr>
          </a:p>
          <a:p>
            <a:pPr algn="just">
              <a:spcBef>
                <a:spcPts val="611"/>
              </a:spcBef>
              <a:spcAft>
                <a:spcPts val="611"/>
              </a:spcAft>
            </a:pPr>
            <a:r>
              <a:rPr lang="en-US" sz="1800" kern="100" dirty="0">
                <a:latin typeface="Times New Roman" panose="02020603050405020304" pitchFamily="18" charset="0"/>
                <a:ea typeface="DengXian" panose="02010600030101010101" pitchFamily="2" charset="-122"/>
                <a:cs typeface="Times New Roman" panose="02020603050405020304" pitchFamily="18" charset="0"/>
              </a:rPr>
              <a:t>3) "Good self-rated health" means self-rated health of the individual is "Excellent," "very good," "good"; "</a:t>
            </a:r>
            <a:r>
              <a:rPr lang="en-US" sz="1800" kern="100" dirty="0">
                <a:highlight>
                  <a:srgbClr val="FFFF00"/>
                </a:highlight>
                <a:latin typeface="Times New Roman" panose="02020603050405020304" pitchFamily="18" charset="0"/>
                <a:ea typeface="DengXian" panose="02010600030101010101" pitchFamily="2" charset="-122"/>
                <a:cs typeface="Times New Roman" panose="02020603050405020304" pitchFamily="18" charset="0"/>
              </a:rPr>
              <a:t>extreme BMI</a:t>
            </a:r>
            <a:r>
              <a:rPr lang="en-US" sz="1800" kern="100" dirty="0">
                <a:latin typeface="Times New Roman" panose="02020603050405020304" pitchFamily="18" charset="0"/>
                <a:ea typeface="DengXian" panose="02010600030101010101" pitchFamily="2" charset="-122"/>
                <a:cs typeface="Times New Roman" panose="02020603050405020304" pitchFamily="18" charset="0"/>
              </a:rPr>
              <a:t>" means the BMI is </a:t>
            </a:r>
            <a:r>
              <a:rPr lang="en-US" sz="1800" kern="100" dirty="0">
                <a:highlight>
                  <a:srgbClr val="FFFF00"/>
                </a:highlight>
                <a:latin typeface="Times New Roman" panose="02020603050405020304" pitchFamily="18" charset="0"/>
                <a:ea typeface="DengXian" panose="02010600030101010101" pitchFamily="2" charset="-122"/>
                <a:cs typeface="Times New Roman" panose="02020603050405020304" pitchFamily="18" charset="0"/>
              </a:rPr>
              <a:t>above 25</a:t>
            </a:r>
            <a:r>
              <a:rPr lang="en-US" sz="1800" kern="100" dirty="0">
                <a:latin typeface="Times New Roman" panose="02020603050405020304" pitchFamily="18" charset="0"/>
                <a:ea typeface="DengXian" panose="02010600030101010101" pitchFamily="2" charset="-122"/>
                <a:cs typeface="Times New Roman" panose="02020603050405020304" pitchFamily="18" charset="0"/>
              </a:rPr>
              <a:t> or below 18.5; "depression" means the score of CESD is above 10.</a:t>
            </a:r>
            <a:endParaRPr lang="en-US" sz="1800" kern="100" dirty="0">
              <a:latin typeface="Calibri" panose="020F0502020204030204" pitchFamily="34" charset="0"/>
              <a:ea typeface="SimSun" panose="02010600030101010101" pitchFamily="2" charset="-122"/>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08EE2B44-3D95-4913-8B32-C30CCB1012AA}" type="slidenum">
              <a:rPr lang="en-US" smtClean="0"/>
              <a:t>21</a:t>
            </a:fld>
            <a:endParaRPr lang="en-US"/>
          </a:p>
        </p:txBody>
      </p:sp>
    </p:spTree>
    <p:extLst>
      <p:ext uri="{BB962C8B-B14F-4D97-AF65-F5344CB8AC3E}">
        <p14:creationId xmlns:p14="http://schemas.microsoft.com/office/powerpoint/2010/main" val="39523408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96E0248-DCEA-491C-9CFE-83C4A5252B78}"/>
              </a:ext>
            </a:extLst>
          </p:cNvPr>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a:extLst>
              <a:ext uri="{FF2B5EF4-FFF2-40B4-BE49-F238E27FC236}">
                <a16:creationId xmlns:a16="http://schemas.microsoft.com/office/drawing/2014/main" id="{7283B2BF-F086-4DE6-8678-394BA928657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a:extLst>
              <a:ext uri="{FF2B5EF4-FFF2-40B4-BE49-F238E27FC236}">
                <a16:creationId xmlns:a16="http://schemas.microsoft.com/office/drawing/2014/main" id="{6CE030F8-70BF-4FA9-A47F-14671FDD2C79}"/>
              </a:ext>
            </a:extLst>
          </p:cNvPr>
          <p:cNvSpPr>
            <a:spLocks noGrp="1"/>
          </p:cNvSpPr>
          <p:nvPr>
            <p:ph type="dt" sz="half" idx="10"/>
          </p:nvPr>
        </p:nvSpPr>
        <p:spPr/>
        <p:txBody>
          <a:bodyPr/>
          <a:lstStyle/>
          <a:p>
            <a:fld id="{832974A3-683E-4220-8302-5BC34E9A0796}" type="datetimeFigureOut">
              <a:rPr lang="zh-CN" altLang="en-US" smtClean="0"/>
              <a:t>2023/5/9</a:t>
            </a:fld>
            <a:endParaRPr lang="zh-CN" altLang="en-US"/>
          </a:p>
        </p:txBody>
      </p:sp>
      <p:sp>
        <p:nvSpPr>
          <p:cNvPr id="5" name="页脚占位符 4">
            <a:extLst>
              <a:ext uri="{FF2B5EF4-FFF2-40B4-BE49-F238E27FC236}">
                <a16:creationId xmlns:a16="http://schemas.microsoft.com/office/drawing/2014/main" id="{3C8B0F6C-1D52-4C8E-96AD-EAF099AEFCE0}"/>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4A495913-6E63-4A24-B239-B0DA74A343B1}"/>
              </a:ext>
            </a:extLst>
          </p:cNvPr>
          <p:cNvSpPr>
            <a:spLocks noGrp="1"/>
          </p:cNvSpPr>
          <p:nvPr>
            <p:ph type="sldNum" sz="quarter" idx="12"/>
          </p:nvPr>
        </p:nvSpPr>
        <p:spPr/>
        <p:txBody>
          <a:bodyPr/>
          <a:lstStyle/>
          <a:p>
            <a:fld id="{748B9B22-8190-4282-99D8-80C00BFD4D39}" type="slidenum">
              <a:rPr lang="zh-CN" altLang="en-US" smtClean="0"/>
              <a:t>‹#›</a:t>
            </a:fld>
            <a:endParaRPr lang="zh-CN" altLang="en-US"/>
          </a:p>
        </p:txBody>
      </p:sp>
    </p:spTree>
    <p:extLst>
      <p:ext uri="{BB962C8B-B14F-4D97-AF65-F5344CB8AC3E}">
        <p14:creationId xmlns:p14="http://schemas.microsoft.com/office/powerpoint/2010/main" val="16228745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373C1B5-081C-4E3C-8A36-6CC44EF9D5CC}"/>
              </a:ext>
            </a:extLst>
          </p:cNvPr>
          <p:cNvSpPr>
            <a:spLocks noGrp="1"/>
          </p:cNvSpPr>
          <p:nvPr>
            <p:ph type="title"/>
          </p:nvPr>
        </p:nvSpPr>
        <p:spPr/>
        <p:txBody>
          <a:bodyPr/>
          <a:lstStyle/>
          <a:p>
            <a:r>
              <a:rPr lang="zh-CN" altLang="en-US"/>
              <a:t>单击此处编辑母版标题样式</a:t>
            </a:r>
          </a:p>
        </p:txBody>
      </p:sp>
      <p:sp>
        <p:nvSpPr>
          <p:cNvPr id="3" name="竖排文字占位符 2">
            <a:extLst>
              <a:ext uri="{FF2B5EF4-FFF2-40B4-BE49-F238E27FC236}">
                <a16:creationId xmlns:a16="http://schemas.microsoft.com/office/drawing/2014/main" id="{0DC59036-77DA-4B91-BAA7-478E3F4C360B}"/>
              </a:ext>
            </a:extLst>
          </p:cNvPr>
          <p:cNvSpPr>
            <a:spLocks noGrp="1"/>
          </p:cNvSpPr>
          <p:nvPr>
            <p:ph type="body" orient="vert" idx="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3708C175-615E-4DB0-A5AA-7ECFF0E2F630}"/>
              </a:ext>
            </a:extLst>
          </p:cNvPr>
          <p:cNvSpPr>
            <a:spLocks noGrp="1"/>
          </p:cNvSpPr>
          <p:nvPr>
            <p:ph type="dt" sz="half" idx="10"/>
          </p:nvPr>
        </p:nvSpPr>
        <p:spPr/>
        <p:txBody>
          <a:bodyPr/>
          <a:lstStyle/>
          <a:p>
            <a:fld id="{832974A3-683E-4220-8302-5BC34E9A0796}" type="datetimeFigureOut">
              <a:rPr lang="zh-CN" altLang="en-US" smtClean="0"/>
              <a:t>2023/5/9</a:t>
            </a:fld>
            <a:endParaRPr lang="zh-CN" altLang="en-US"/>
          </a:p>
        </p:txBody>
      </p:sp>
      <p:sp>
        <p:nvSpPr>
          <p:cNvPr id="5" name="页脚占位符 4">
            <a:extLst>
              <a:ext uri="{FF2B5EF4-FFF2-40B4-BE49-F238E27FC236}">
                <a16:creationId xmlns:a16="http://schemas.microsoft.com/office/drawing/2014/main" id="{87BB294A-F055-4419-8844-5E3087DB7811}"/>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E114F5C3-7BAE-4AC0-9AB0-1CD7E7DFB211}"/>
              </a:ext>
            </a:extLst>
          </p:cNvPr>
          <p:cNvSpPr>
            <a:spLocks noGrp="1"/>
          </p:cNvSpPr>
          <p:nvPr>
            <p:ph type="sldNum" sz="quarter" idx="12"/>
          </p:nvPr>
        </p:nvSpPr>
        <p:spPr/>
        <p:txBody>
          <a:bodyPr/>
          <a:lstStyle/>
          <a:p>
            <a:fld id="{748B9B22-8190-4282-99D8-80C00BFD4D39}" type="slidenum">
              <a:rPr lang="zh-CN" altLang="en-US" smtClean="0"/>
              <a:t>‹#›</a:t>
            </a:fld>
            <a:endParaRPr lang="zh-CN" altLang="en-US"/>
          </a:p>
        </p:txBody>
      </p:sp>
    </p:spTree>
    <p:extLst>
      <p:ext uri="{BB962C8B-B14F-4D97-AF65-F5344CB8AC3E}">
        <p14:creationId xmlns:p14="http://schemas.microsoft.com/office/powerpoint/2010/main" val="30717750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a:extLst>
              <a:ext uri="{FF2B5EF4-FFF2-40B4-BE49-F238E27FC236}">
                <a16:creationId xmlns:a16="http://schemas.microsoft.com/office/drawing/2014/main" id="{9A377083-AEEF-4C5C-8542-6CDA1E079924}"/>
              </a:ext>
            </a:extLst>
          </p:cNvPr>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a:extLst>
              <a:ext uri="{FF2B5EF4-FFF2-40B4-BE49-F238E27FC236}">
                <a16:creationId xmlns:a16="http://schemas.microsoft.com/office/drawing/2014/main" id="{DE2F5AC1-BF63-42CE-98D7-75EC4CA7C11E}"/>
              </a:ext>
            </a:extLst>
          </p:cNvPr>
          <p:cNvSpPr>
            <a:spLocks noGrp="1"/>
          </p:cNvSpPr>
          <p:nvPr>
            <p:ph type="body" orient="vert" idx="1"/>
          </p:nvPr>
        </p:nvSpPr>
        <p:spPr>
          <a:xfrm>
            <a:off x="838200" y="365125"/>
            <a:ext cx="7734300" cy="5811838"/>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7942A091-2148-4907-AC3E-340D7166D8CC}"/>
              </a:ext>
            </a:extLst>
          </p:cNvPr>
          <p:cNvSpPr>
            <a:spLocks noGrp="1"/>
          </p:cNvSpPr>
          <p:nvPr>
            <p:ph type="dt" sz="half" idx="10"/>
          </p:nvPr>
        </p:nvSpPr>
        <p:spPr/>
        <p:txBody>
          <a:bodyPr/>
          <a:lstStyle/>
          <a:p>
            <a:fld id="{832974A3-683E-4220-8302-5BC34E9A0796}" type="datetimeFigureOut">
              <a:rPr lang="zh-CN" altLang="en-US" smtClean="0"/>
              <a:t>2023/5/9</a:t>
            </a:fld>
            <a:endParaRPr lang="zh-CN" altLang="en-US"/>
          </a:p>
        </p:txBody>
      </p:sp>
      <p:sp>
        <p:nvSpPr>
          <p:cNvPr id="5" name="页脚占位符 4">
            <a:extLst>
              <a:ext uri="{FF2B5EF4-FFF2-40B4-BE49-F238E27FC236}">
                <a16:creationId xmlns:a16="http://schemas.microsoft.com/office/drawing/2014/main" id="{340627B3-1C28-463A-AA24-9455A6B46249}"/>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B3FA6571-98F6-4D4B-AA8C-C3ECBB18018E}"/>
              </a:ext>
            </a:extLst>
          </p:cNvPr>
          <p:cNvSpPr>
            <a:spLocks noGrp="1"/>
          </p:cNvSpPr>
          <p:nvPr>
            <p:ph type="sldNum" sz="quarter" idx="12"/>
          </p:nvPr>
        </p:nvSpPr>
        <p:spPr/>
        <p:txBody>
          <a:bodyPr/>
          <a:lstStyle/>
          <a:p>
            <a:fld id="{748B9B22-8190-4282-99D8-80C00BFD4D39}" type="slidenum">
              <a:rPr lang="zh-CN" altLang="en-US" smtClean="0"/>
              <a:t>‹#›</a:t>
            </a:fld>
            <a:endParaRPr lang="zh-CN" altLang="en-US"/>
          </a:p>
        </p:txBody>
      </p:sp>
    </p:spTree>
    <p:extLst>
      <p:ext uri="{BB962C8B-B14F-4D97-AF65-F5344CB8AC3E}">
        <p14:creationId xmlns:p14="http://schemas.microsoft.com/office/powerpoint/2010/main" val="7022660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EB1F1FD-31C1-4DB6-9BD9-759F3BBA59E0}"/>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8C464DFA-FCE6-4FB5-8099-BCFDDF2E2752}"/>
              </a:ext>
            </a:extLst>
          </p:cNvPr>
          <p:cNvSpPr>
            <a:spLocks noGrp="1"/>
          </p:cNvSpPr>
          <p:nvPr>
            <p:ph idx="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EFCC38A0-6027-48C7-873E-BE52DD934311}"/>
              </a:ext>
            </a:extLst>
          </p:cNvPr>
          <p:cNvSpPr>
            <a:spLocks noGrp="1"/>
          </p:cNvSpPr>
          <p:nvPr>
            <p:ph type="dt" sz="half" idx="10"/>
          </p:nvPr>
        </p:nvSpPr>
        <p:spPr/>
        <p:txBody>
          <a:bodyPr/>
          <a:lstStyle/>
          <a:p>
            <a:fld id="{832974A3-683E-4220-8302-5BC34E9A0796}" type="datetimeFigureOut">
              <a:rPr lang="zh-CN" altLang="en-US" smtClean="0"/>
              <a:t>2023/5/9</a:t>
            </a:fld>
            <a:endParaRPr lang="zh-CN" altLang="en-US"/>
          </a:p>
        </p:txBody>
      </p:sp>
      <p:sp>
        <p:nvSpPr>
          <p:cNvPr id="5" name="页脚占位符 4">
            <a:extLst>
              <a:ext uri="{FF2B5EF4-FFF2-40B4-BE49-F238E27FC236}">
                <a16:creationId xmlns:a16="http://schemas.microsoft.com/office/drawing/2014/main" id="{8DFA51B0-DD6F-489E-ACFC-DCB106BE92EB}"/>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4177DD8A-522B-4B48-8B15-C13A56421ED7}"/>
              </a:ext>
            </a:extLst>
          </p:cNvPr>
          <p:cNvSpPr>
            <a:spLocks noGrp="1"/>
          </p:cNvSpPr>
          <p:nvPr>
            <p:ph type="sldNum" sz="quarter" idx="12"/>
          </p:nvPr>
        </p:nvSpPr>
        <p:spPr/>
        <p:txBody>
          <a:bodyPr/>
          <a:lstStyle/>
          <a:p>
            <a:fld id="{748B9B22-8190-4282-99D8-80C00BFD4D39}" type="slidenum">
              <a:rPr lang="zh-CN" altLang="en-US" smtClean="0"/>
              <a:t>‹#›</a:t>
            </a:fld>
            <a:endParaRPr lang="zh-CN" altLang="en-US"/>
          </a:p>
        </p:txBody>
      </p:sp>
    </p:spTree>
    <p:extLst>
      <p:ext uri="{BB962C8B-B14F-4D97-AF65-F5344CB8AC3E}">
        <p14:creationId xmlns:p14="http://schemas.microsoft.com/office/powerpoint/2010/main" val="28475497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83C971E-3A09-4AE2-A7D4-98444D5EEB21}"/>
              </a:ext>
            </a:extLst>
          </p:cNvPr>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a:extLst>
              <a:ext uri="{FF2B5EF4-FFF2-40B4-BE49-F238E27FC236}">
                <a16:creationId xmlns:a16="http://schemas.microsoft.com/office/drawing/2014/main" id="{EC10F100-7572-4E83-9321-89D81D10144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p>
        </p:txBody>
      </p:sp>
      <p:sp>
        <p:nvSpPr>
          <p:cNvPr id="4" name="日期占位符 3">
            <a:extLst>
              <a:ext uri="{FF2B5EF4-FFF2-40B4-BE49-F238E27FC236}">
                <a16:creationId xmlns:a16="http://schemas.microsoft.com/office/drawing/2014/main" id="{92B2FDB8-0885-4AF8-ADD3-68C2F3A291F4}"/>
              </a:ext>
            </a:extLst>
          </p:cNvPr>
          <p:cNvSpPr>
            <a:spLocks noGrp="1"/>
          </p:cNvSpPr>
          <p:nvPr>
            <p:ph type="dt" sz="half" idx="10"/>
          </p:nvPr>
        </p:nvSpPr>
        <p:spPr/>
        <p:txBody>
          <a:bodyPr/>
          <a:lstStyle/>
          <a:p>
            <a:fld id="{832974A3-683E-4220-8302-5BC34E9A0796}" type="datetimeFigureOut">
              <a:rPr lang="zh-CN" altLang="en-US" smtClean="0"/>
              <a:t>2023/5/9</a:t>
            </a:fld>
            <a:endParaRPr lang="zh-CN" altLang="en-US"/>
          </a:p>
        </p:txBody>
      </p:sp>
      <p:sp>
        <p:nvSpPr>
          <p:cNvPr id="5" name="页脚占位符 4">
            <a:extLst>
              <a:ext uri="{FF2B5EF4-FFF2-40B4-BE49-F238E27FC236}">
                <a16:creationId xmlns:a16="http://schemas.microsoft.com/office/drawing/2014/main" id="{8C14F65D-9C94-4320-A105-9015E6B5DDC5}"/>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505877A8-F136-4FA8-8458-1F9F8644B079}"/>
              </a:ext>
            </a:extLst>
          </p:cNvPr>
          <p:cNvSpPr>
            <a:spLocks noGrp="1"/>
          </p:cNvSpPr>
          <p:nvPr>
            <p:ph type="sldNum" sz="quarter" idx="12"/>
          </p:nvPr>
        </p:nvSpPr>
        <p:spPr/>
        <p:txBody>
          <a:bodyPr/>
          <a:lstStyle/>
          <a:p>
            <a:fld id="{748B9B22-8190-4282-99D8-80C00BFD4D39}" type="slidenum">
              <a:rPr lang="zh-CN" altLang="en-US" smtClean="0"/>
              <a:t>‹#›</a:t>
            </a:fld>
            <a:endParaRPr lang="zh-CN" altLang="en-US"/>
          </a:p>
        </p:txBody>
      </p:sp>
    </p:spTree>
    <p:extLst>
      <p:ext uri="{BB962C8B-B14F-4D97-AF65-F5344CB8AC3E}">
        <p14:creationId xmlns:p14="http://schemas.microsoft.com/office/powerpoint/2010/main" val="38519195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C25037F-6987-4DAB-AAD9-C85A86D0A4EE}"/>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4ECD1361-5219-46E5-B697-870B6837E1C5}"/>
              </a:ext>
            </a:extLst>
          </p:cNvPr>
          <p:cNvSpPr>
            <a:spLocks noGrp="1"/>
          </p:cNvSpPr>
          <p:nvPr>
            <p:ph sz="half" idx="1"/>
          </p:nvPr>
        </p:nvSpPr>
        <p:spPr>
          <a:xfrm>
            <a:off x="838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a:extLst>
              <a:ext uri="{FF2B5EF4-FFF2-40B4-BE49-F238E27FC236}">
                <a16:creationId xmlns:a16="http://schemas.microsoft.com/office/drawing/2014/main" id="{8314DABB-27A0-4A13-9822-E0E25206163A}"/>
              </a:ext>
            </a:extLst>
          </p:cNvPr>
          <p:cNvSpPr>
            <a:spLocks noGrp="1"/>
          </p:cNvSpPr>
          <p:nvPr>
            <p:ph sz="half" idx="2"/>
          </p:nvPr>
        </p:nvSpPr>
        <p:spPr>
          <a:xfrm>
            <a:off x="6172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a:extLst>
              <a:ext uri="{FF2B5EF4-FFF2-40B4-BE49-F238E27FC236}">
                <a16:creationId xmlns:a16="http://schemas.microsoft.com/office/drawing/2014/main" id="{F05A589E-9121-466C-9C40-303A31D3EF40}"/>
              </a:ext>
            </a:extLst>
          </p:cNvPr>
          <p:cNvSpPr>
            <a:spLocks noGrp="1"/>
          </p:cNvSpPr>
          <p:nvPr>
            <p:ph type="dt" sz="half" idx="10"/>
          </p:nvPr>
        </p:nvSpPr>
        <p:spPr/>
        <p:txBody>
          <a:bodyPr/>
          <a:lstStyle/>
          <a:p>
            <a:fld id="{832974A3-683E-4220-8302-5BC34E9A0796}" type="datetimeFigureOut">
              <a:rPr lang="zh-CN" altLang="en-US" smtClean="0"/>
              <a:t>2023/5/9</a:t>
            </a:fld>
            <a:endParaRPr lang="zh-CN" altLang="en-US"/>
          </a:p>
        </p:txBody>
      </p:sp>
      <p:sp>
        <p:nvSpPr>
          <p:cNvPr id="6" name="页脚占位符 5">
            <a:extLst>
              <a:ext uri="{FF2B5EF4-FFF2-40B4-BE49-F238E27FC236}">
                <a16:creationId xmlns:a16="http://schemas.microsoft.com/office/drawing/2014/main" id="{12E2E98E-8587-489A-92EB-062DA32B20B5}"/>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9384E73C-8CFF-479D-B527-2844821A86AC}"/>
              </a:ext>
            </a:extLst>
          </p:cNvPr>
          <p:cNvSpPr>
            <a:spLocks noGrp="1"/>
          </p:cNvSpPr>
          <p:nvPr>
            <p:ph type="sldNum" sz="quarter" idx="12"/>
          </p:nvPr>
        </p:nvSpPr>
        <p:spPr/>
        <p:txBody>
          <a:bodyPr/>
          <a:lstStyle/>
          <a:p>
            <a:fld id="{748B9B22-8190-4282-99D8-80C00BFD4D39}" type="slidenum">
              <a:rPr lang="zh-CN" altLang="en-US" smtClean="0"/>
              <a:t>‹#›</a:t>
            </a:fld>
            <a:endParaRPr lang="zh-CN" altLang="en-US"/>
          </a:p>
        </p:txBody>
      </p:sp>
    </p:spTree>
    <p:extLst>
      <p:ext uri="{BB962C8B-B14F-4D97-AF65-F5344CB8AC3E}">
        <p14:creationId xmlns:p14="http://schemas.microsoft.com/office/powerpoint/2010/main" val="25551559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93D0114-DAEE-4118-B169-904EA9DD773C}"/>
              </a:ext>
            </a:extLst>
          </p:cNvPr>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a:extLst>
              <a:ext uri="{FF2B5EF4-FFF2-40B4-BE49-F238E27FC236}">
                <a16:creationId xmlns:a16="http://schemas.microsoft.com/office/drawing/2014/main" id="{0E515345-9650-421B-9A0D-0AA35AA5E3D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内容占位符 3">
            <a:extLst>
              <a:ext uri="{FF2B5EF4-FFF2-40B4-BE49-F238E27FC236}">
                <a16:creationId xmlns:a16="http://schemas.microsoft.com/office/drawing/2014/main" id="{9B3465B6-2C0D-43A2-B556-CC5525268661}"/>
              </a:ext>
            </a:extLst>
          </p:cNvPr>
          <p:cNvSpPr>
            <a:spLocks noGrp="1"/>
          </p:cNvSpPr>
          <p:nvPr>
            <p:ph sz="half" idx="2"/>
          </p:nvPr>
        </p:nvSpPr>
        <p:spPr>
          <a:xfrm>
            <a:off x="839788" y="2505075"/>
            <a:ext cx="5157787"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a:extLst>
              <a:ext uri="{FF2B5EF4-FFF2-40B4-BE49-F238E27FC236}">
                <a16:creationId xmlns:a16="http://schemas.microsoft.com/office/drawing/2014/main" id="{4ECBEDB5-7590-49FF-9163-89853A3D21D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内容占位符 5">
            <a:extLst>
              <a:ext uri="{FF2B5EF4-FFF2-40B4-BE49-F238E27FC236}">
                <a16:creationId xmlns:a16="http://schemas.microsoft.com/office/drawing/2014/main" id="{B697AB44-0B50-4746-A708-6860A815B8A2}"/>
              </a:ext>
            </a:extLst>
          </p:cNvPr>
          <p:cNvSpPr>
            <a:spLocks noGrp="1"/>
          </p:cNvSpPr>
          <p:nvPr>
            <p:ph sz="quarter" idx="4"/>
          </p:nvPr>
        </p:nvSpPr>
        <p:spPr>
          <a:xfrm>
            <a:off x="6172200" y="2505075"/>
            <a:ext cx="5183188"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a:extLst>
              <a:ext uri="{FF2B5EF4-FFF2-40B4-BE49-F238E27FC236}">
                <a16:creationId xmlns:a16="http://schemas.microsoft.com/office/drawing/2014/main" id="{FD9AD4BB-70CD-4074-B9F9-0110D711584B}"/>
              </a:ext>
            </a:extLst>
          </p:cNvPr>
          <p:cNvSpPr>
            <a:spLocks noGrp="1"/>
          </p:cNvSpPr>
          <p:nvPr>
            <p:ph type="dt" sz="half" idx="10"/>
          </p:nvPr>
        </p:nvSpPr>
        <p:spPr/>
        <p:txBody>
          <a:bodyPr/>
          <a:lstStyle/>
          <a:p>
            <a:fld id="{832974A3-683E-4220-8302-5BC34E9A0796}" type="datetimeFigureOut">
              <a:rPr lang="zh-CN" altLang="en-US" smtClean="0"/>
              <a:t>2023/5/9</a:t>
            </a:fld>
            <a:endParaRPr lang="zh-CN" altLang="en-US"/>
          </a:p>
        </p:txBody>
      </p:sp>
      <p:sp>
        <p:nvSpPr>
          <p:cNvPr id="8" name="页脚占位符 7">
            <a:extLst>
              <a:ext uri="{FF2B5EF4-FFF2-40B4-BE49-F238E27FC236}">
                <a16:creationId xmlns:a16="http://schemas.microsoft.com/office/drawing/2014/main" id="{23465489-C982-456F-B979-9004E56820B8}"/>
              </a:ext>
            </a:extLst>
          </p:cNvPr>
          <p:cNvSpPr>
            <a:spLocks noGrp="1"/>
          </p:cNvSpPr>
          <p:nvPr>
            <p:ph type="ftr" sz="quarter" idx="11"/>
          </p:nvPr>
        </p:nvSpPr>
        <p:spPr/>
        <p:txBody>
          <a:bodyPr/>
          <a:lstStyle/>
          <a:p>
            <a:endParaRPr lang="zh-CN" altLang="en-US"/>
          </a:p>
        </p:txBody>
      </p:sp>
      <p:sp>
        <p:nvSpPr>
          <p:cNvPr id="9" name="灯片编号占位符 8">
            <a:extLst>
              <a:ext uri="{FF2B5EF4-FFF2-40B4-BE49-F238E27FC236}">
                <a16:creationId xmlns:a16="http://schemas.microsoft.com/office/drawing/2014/main" id="{3C3F1289-CF0D-424D-8B83-B4C08DABAD92}"/>
              </a:ext>
            </a:extLst>
          </p:cNvPr>
          <p:cNvSpPr>
            <a:spLocks noGrp="1"/>
          </p:cNvSpPr>
          <p:nvPr>
            <p:ph type="sldNum" sz="quarter" idx="12"/>
          </p:nvPr>
        </p:nvSpPr>
        <p:spPr/>
        <p:txBody>
          <a:bodyPr/>
          <a:lstStyle/>
          <a:p>
            <a:fld id="{748B9B22-8190-4282-99D8-80C00BFD4D39}" type="slidenum">
              <a:rPr lang="zh-CN" altLang="en-US" smtClean="0"/>
              <a:t>‹#›</a:t>
            </a:fld>
            <a:endParaRPr lang="zh-CN" altLang="en-US"/>
          </a:p>
        </p:txBody>
      </p:sp>
    </p:spTree>
    <p:extLst>
      <p:ext uri="{BB962C8B-B14F-4D97-AF65-F5344CB8AC3E}">
        <p14:creationId xmlns:p14="http://schemas.microsoft.com/office/powerpoint/2010/main" val="9987431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3C8951E-C86A-40BE-B3C4-1004E092F746}"/>
              </a:ext>
            </a:extLst>
          </p:cNvPr>
          <p:cNvSpPr>
            <a:spLocks noGrp="1"/>
          </p:cNvSpPr>
          <p:nvPr>
            <p:ph type="title"/>
          </p:nvPr>
        </p:nvSpPr>
        <p:spPr/>
        <p:txBody>
          <a:bodyPr/>
          <a:lstStyle/>
          <a:p>
            <a:r>
              <a:rPr lang="zh-CN" altLang="en-US"/>
              <a:t>单击此处编辑母版标题样式</a:t>
            </a:r>
          </a:p>
        </p:txBody>
      </p:sp>
      <p:sp>
        <p:nvSpPr>
          <p:cNvPr id="3" name="日期占位符 2">
            <a:extLst>
              <a:ext uri="{FF2B5EF4-FFF2-40B4-BE49-F238E27FC236}">
                <a16:creationId xmlns:a16="http://schemas.microsoft.com/office/drawing/2014/main" id="{45443D36-8F2C-4BE1-9EA2-AA08C02EA7B0}"/>
              </a:ext>
            </a:extLst>
          </p:cNvPr>
          <p:cNvSpPr>
            <a:spLocks noGrp="1"/>
          </p:cNvSpPr>
          <p:nvPr>
            <p:ph type="dt" sz="half" idx="10"/>
          </p:nvPr>
        </p:nvSpPr>
        <p:spPr/>
        <p:txBody>
          <a:bodyPr/>
          <a:lstStyle/>
          <a:p>
            <a:fld id="{832974A3-683E-4220-8302-5BC34E9A0796}" type="datetimeFigureOut">
              <a:rPr lang="zh-CN" altLang="en-US" smtClean="0"/>
              <a:t>2023/5/9</a:t>
            </a:fld>
            <a:endParaRPr lang="zh-CN" altLang="en-US"/>
          </a:p>
        </p:txBody>
      </p:sp>
      <p:sp>
        <p:nvSpPr>
          <p:cNvPr id="4" name="页脚占位符 3">
            <a:extLst>
              <a:ext uri="{FF2B5EF4-FFF2-40B4-BE49-F238E27FC236}">
                <a16:creationId xmlns:a16="http://schemas.microsoft.com/office/drawing/2014/main" id="{85C638FA-70D4-4921-88CD-5C1657791145}"/>
              </a:ext>
            </a:extLst>
          </p:cNvPr>
          <p:cNvSpPr>
            <a:spLocks noGrp="1"/>
          </p:cNvSpPr>
          <p:nvPr>
            <p:ph type="ftr" sz="quarter" idx="11"/>
          </p:nvPr>
        </p:nvSpPr>
        <p:spPr/>
        <p:txBody>
          <a:bodyPr/>
          <a:lstStyle/>
          <a:p>
            <a:endParaRPr lang="zh-CN" altLang="en-US"/>
          </a:p>
        </p:txBody>
      </p:sp>
      <p:sp>
        <p:nvSpPr>
          <p:cNvPr id="5" name="灯片编号占位符 4">
            <a:extLst>
              <a:ext uri="{FF2B5EF4-FFF2-40B4-BE49-F238E27FC236}">
                <a16:creationId xmlns:a16="http://schemas.microsoft.com/office/drawing/2014/main" id="{249A9259-1858-4BE0-B2F2-BFD3C519A448}"/>
              </a:ext>
            </a:extLst>
          </p:cNvPr>
          <p:cNvSpPr>
            <a:spLocks noGrp="1"/>
          </p:cNvSpPr>
          <p:nvPr>
            <p:ph type="sldNum" sz="quarter" idx="12"/>
          </p:nvPr>
        </p:nvSpPr>
        <p:spPr/>
        <p:txBody>
          <a:bodyPr/>
          <a:lstStyle/>
          <a:p>
            <a:fld id="{748B9B22-8190-4282-99D8-80C00BFD4D39}" type="slidenum">
              <a:rPr lang="zh-CN" altLang="en-US" smtClean="0"/>
              <a:t>‹#›</a:t>
            </a:fld>
            <a:endParaRPr lang="zh-CN" altLang="en-US"/>
          </a:p>
        </p:txBody>
      </p:sp>
    </p:spTree>
    <p:extLst>
      <p:ext uri="{BB962C8B-B14F-4D97-AF65-F5344CB8AC3E}">
        <p14:creationId xmlns:p14="http://schemas.microsoft.com/office/powerpoint/2010/main" val="41249869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5DF49376-879C-4D34-B0D8-C319974580A3}"/>
              </a:ext>
            </a:extLst>
          </p:cNvPr>
          <p:cNvSpPr>
            <a:spLocks noGrp="1"/>
          </p:cNvSpPr>
          <p:nvPr>
            <p:ph type="dt" sz="half" idx="10"/>
          </p:nvPr>
        </p:nvSpPr>
        <p:spPr/>
        <p:txBody>
          <a:bodyPr/>
          <a:lstStyle/>
          <a:p>
            <a:fld id="{832974A3-683E-4220-8302-5BC34E9A0796}" type="datetimeFigureOut">
              <a:rPr lang="zh-CN" altLang="en-US" smtClean="0"/>
              <a:t>2023/5/9</a:t>
            </a:fld>
            <a:endParaRPr lang="zh-CN" altLang="en-US"/>
          </a:p>
        </p:txBody>
      </p:sp>
      <p:sp>
        <p:nvSpPr>
          <p:cNvPr id="3" name="页脚占位符 2">
            <a:extLst>
              <a:ext uri="{FF2B5EF4-FFF2-40B4-BE49-F238E27FC236}">
                <a16:creationId xmlns:a16="http://schemas.microsoft.com/office/drawing/2014/main" id="{F69DAF67-2469-4538-8D6B-362AF3329E79}"/>
              </a:ext>
            </a:extLst>
          </p:cNvPr>
          <p:cNvSpPr>
            <a:spLocks noGrp="1"/>
          </p:cNvSpPr>
          <p:nvPr>
            <p:ph type="ftr" sz="quarter" idx="11"/>
          </p:nvPr>
        </p:nvSpPr>
        <p:spPr/>
        <p:txBody>
          <a:bodyPr/>
          <a:lstStyle/>
          <a:p>
            <a:endParaRPr lang="zh-CN" altLang="en-US"/>
          </a:p>
        </p:txBody>
      </p:sp>
      <p:sp>
        <p:nvSpPr>
          <p:cNvPr id="4" name="灯片编号占位符 3">
            <a:extLst>
              <a:ext uri="{FF2B5EF4-FFF2-40B4-BE49-F238E27FC236}">
                <a16:creationId xmlns:a16="http://schemas.microsoft.com/office/drawing/2014/main" id="{3127C007-71EB-491A-84C4-06B5656E2F21}"/>
              </a:ext>
            </a:extLst>
          </p:cNvPr>
          <p:cNvSpPr>
            <a:spLocks noGrp="1"/>
          </p:cNvSpPr>
          <p:nvPr>
            <p:ph type="sldNum" sz="quarter" idx="12"/>
          </p:nvPr>
        </p:nvSpPr>
        <p:spPr/>
        <p:txBody>
          <a:bodyPr/>
          <a:lstStyle/>
          <a:p>
            <a:fld id="{748B9B22-8190-4282-99D8-80C00BFD4D39}" type="slidenum">
              <a:rPr lang="zh-CN" altLang="en-US" smtClean="0"/>
              <a:t>‹#›</a:t>
            </a:fld>
            <a:endParaRPr lang="zh-CN" altLang="en-US"/>
          </a:p>
        </p:txBody>
      </p:sp>
    </p:spTree>
    <p:extLst>
      <p:ext uri="{BB962C8B-B14F-4D97-AF65-F5344CB8AC3E}">
        <p14:creationId xmlns:p14="http://schemas.microsoft.com/office/powerpoint/2010/main" val="28318284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6F28CF1-CFAD-4157-B830-A09C916977EB}"/>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a:extLst>
              <a:ext uri="{FF2B5EF4-FFF2-40B4-BE49-F238E27FC236}">
                <a16:creationId xmlns:a16="http://schemas.microsoft.com/office/drawing/2014/main" id="{0B0E2E91-3AB0-45C1-B979-2D3A1BF5ECE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a:extLst>
              <a:ext uri="{FF2B5EF4-FFF2-40B4-BE49-F238E27FC236}">
                <a16:creationId xmlns:a16="http://schemas.microsoft.com/office/drawing/2014/main" id="{F54DA1AE-32B6-4861-A51C-3C0157E936D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a:extLst>
              <a:ext uri="{FF2B5EF4-FFF2-40B4-BE49-F238E27FC236}">
                <a16:creationId xmlns:a16="http://schemas.microsoft.com/office/drawing/2014/main" id="{C9F26A91-078F-4345-8157-2E928C6D1E13}"/>
              </a:ext>
            </a:extLst>
          </p:cNvPr>
          <p:cNvSpPr>
            <a:spLocks noGrp="1"/>
          </p:cNvSpPr>
          <p:nvPr>
            <p:ph type="dt" sz="half" idx="10"/>
          </p:nvPr>
        </p:nvSpPr>
        <p:spPr/>
        <p:txBody>
          <a:bodyPr/>
          <a:lstStyle/>
          <a:p>
            <a:fld id="{832974A3-683E-4220-8302-5BC34E9A0796}" type="datetimeFigureOut">
              <a:rPr lang="zh-CN" altLang="en-US" smtClean="0"/>
              <a:t>2023/5/9</a:t>
            </a:fld>
            <a:endParaRPr lang="zh-CN" altLang="en-US"/>
          </a:p>
        </p:txBody>
      </p:sp>
      <p:sp>
        <p:nvSpPr>
          <p:cNvPr id="6" name="页脚占位符 5">
            <a:extLst>
              <a:ext uri="{FF2B5EF4-FFF2-40B4-BE49-F238E27FC236}">
                <a16:creationId xmlns:a16="http://schemas.microsoft.com/office/drawing/2014/main" id="{B19A65A0-018F-49D5-8169-99F70C70BC56}"/>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C4BBA44D-61E9-4D49-9602-EC5BAB393DB8}"/>
              </a:ext>
            </a:extLst>
          </p:cNvPr>
          <p:cNvSpPr>
            <a:spLocks noGrp="1"/>
          </p:cNvSpPr>
          <p:nvPr>
            <p:ph type="sldNum" sz="quarter" idx="12"/>
          </p:nvPr>
        </p:nvSpPr>
        <p:spPr/>
        <p:txBody>
          <a:bodyPr/>
          <a:lstStyle/>
          <a:p>
            <a:fld id="{748B9B22-8190-4282-99D8-80C00BFD4D39}" type="slidenum">
              <a:rPr lang="zh-CN" altLang="en-US" smtClean="0"/>
              <a:t>‹#›</a:t>
            </a:fld>
            <a:endParaRPr lang="zh-CN" altLang="en-US"/>
          </a:p>
        </p:txBody>
      </p:sp>
    </p:spTree>
    <p:extLst>
      <p:ext uri="{BB962C8B-B14F-4D97-AF65-F5344CB8AC3E}">
        <p14:creationId xmlns:p14="http://schemas.microsoft.com/office/powerpoint/2010/main" val="34324218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1312429-0938-4BDE-8A72-4A3CBC87E38C}"/>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a:extLst>
              <a:ext uri="{FF2B5EF4-FFF2-40B4-BE49-F238E27FC236}">
                <a16:creationId xmlns:a16="http://schemas.microsoft.com/office/drawing/2014/main" id="{938DFC14-1258-4031-BB6E-121492EE3FA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a:extLst>
              <a:ext uri="{FF2B5EF4-FFF2-40B4-BE49-F238E27FC236}">
                <a16:creationId xmlns:a16="http://schemas.microsoft.com/office/drawing/2014/main" id="{43943779-69A0-4F1B-83B1-58A427F5A2F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a:extLst>
              <a:ext uri="{FF2B5EF4-FFF2-40B4-BE49-F238E27FC236}">
                <a16:creationId xmlns:a16="http://schemas.microsoft.com/office/drawing/2014/main" id="{C9D57775-5BB0-46DA-9C57-7057A7206022}"/>
              </a:ext>
            </a:extLst>
          </p:cNvPr>
          <p:cNvSpPr>
            <a:spLocks noGrp="1"/>
          </p:cNvSpPr>
          <p:nvPr>
            <p:ph type="dt" sz="half" idx="10"/>
          </p:nvPr>
        </p:nvSpPr>
        <p:spPr/>
        <p:txBody>
          <a:bodyPr/>
          <a:lstStyle/>
          <a:p>
            <a:fld id="{832974A3-683E-4220-8302-5BC34E9A0796}" type="datetimeFigureOut">
              <a:rPr lang="zh-CN" altLang="en-US" smtClean="0"/>
              <a:t>2023/5/9</a:t>
            </a:fld>
            <a:endParaRPr lang="zh-CN" altLang="en-US"/>
          </a:p>
        </p:txBody>
      </p:sp>
      <p:sp>
        <p:nvSpPr>
          <p:cNvPr id="6" name="页脚占位符 5">
            <a:extLst>
              <a:ext uri="{FF2B5EF4-FFF2-40B4-BE49-F238E27FC236}">
                <a16:creationId xmlns:a16="http://schemas.microsoft.com/office/drawing/2014/main" id="{C21ECE4C-0951-4CC7-B8BD-FD9C0C3169FD}"/>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D62DE082-56F3-40C7-BD53-AC8C78ADBF8C}"/>
              </a:ext>
            </a:extLst>
          </p:cNvPr>
          <p:cNvSpPr>
            <a:spLocks noGrp="1"/>
          </p:cNvSpPr>
          <p:nvPr>
            <p:ph type="sldNum" sz="quarter" idx="12"/>
          </p:nvPr>
        </p:nvSpPr>
        <p:spPr/>
        <p:txBody>
          <a:bodyPr/>
          <a:lstStyle/>
          <a:p>
            <a:fld id="{748B9B22-8190-4282-99D8-80C00BFD4D39}" type="slidenum">
              <a:rPr lang="zh-CN" altLang="en-US" smtClean="0"/>
              <a:t>‹#›</a:t>
            </a:fld>
            <a:endParaRPr lang="zh-CN" altLang="en-US"/>
          </a:p>
        </p:txBody>
      </p:sp>
    </p:spTree>
    <p:extLst>
      <p:ext uri="{BB962C8B-B14F-4D97-AF65-F5344CB8AC3E}">
        <p14:creationId xmlns:p14="http://schemas.microsoft.com/office/powerpoint/2010/main" val="25483450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a:extLst>
              <a:ext uri="{FF2B5EF4-FFF2-40B4-BE49-F238E27FC236}">
                <a16:creationId xmlns:a16="http://schemas.microsoft.com/office/drawing/2014/main" id="{256E2081-CEF4-45BD-A1C7-5FFBE87FD4C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a:extLst>
              <a:ext uri="{FF2B5EF4-FFF2-40B4-BE49-F238E27FC236}">
                <a16:creationId xmlns:a16="http://schemas.microsoft.com/office/drawing/2014/main" id="{A4083C34-CB07-4295-BD2D-E1148B20FA2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F5D17BBD-029C-4647-877E-1E2C161874A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2974A3-683E-4220-8302-5BC34E9A0796}" type="datetimeFigureOut">
              <a:rPr lang="zh-CN" altLang="en-US" smtClean="0"/>
              <a:t>2023/5/9</a:t>
            </a:fld>
            <a:endParaRPr lang="zh-CN" altLang="en-US"/>
          </a:p>
        </p:txBody>
      </p:sp>
      <p:sp>
        <p:nvSpPr>
          <p:cNvPr id="5" name="页脚占位符 4">
            <a:extLst>
              <a:ext uri="{FF2B5EF4-FFF2-40B4-BE49-F238E27FC236}">
                <a16:creationId xmlns:a16="http://schemas.microsoft.com/office/drawing/2014/main" id="{1F443543-BD87-41C2-BDDD-325E9B86647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a:extLst>
              <a:ext uri="{FF2B5EF4-FFF2-40B4-BE49-F238E27FC236}">
                <a16:creationId xmlns:a16="http://schemas.microsoft.com/office/drawing/2014/main" id="{FDA2C705-6813-48BA-8989-A06B77F9612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8B9B22-8190-4282-99D8-80C00BFD4D39}" type="slidenum">
              <a:rPr lang="zh-CN" altLang="en-US" smtClean="0"/>
              <a:t>‹#›</a:t>
            </a:fld>
            <a:endParaRPr lang="zh-CN" altLang="en-US"/>
          </a:p>
        </p:txBody>
      </p:sp>
    </p:spTree>
    <p:extLst>
      <p:ext uri="{BB962C8B-B14F-4D97-AF65-F5344CB8AC3E}">
        <p14:creationId xmlns:p14="http://schemas.microsoft.com/office/powerpoint/2010/main" val="10595839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hyperlink" Target="https://g2aging.org/"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6.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F5A5072-7B47-4D32-B52A-4EBBF590B8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9715DAF0-AE1B-46C9-8A6B-DB2AA05AB9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2" y="-22693"/>
            <a:ext cx="12191999" cy="4374129"/>
          </a:xfrm>
          <a:prstGeom prst="rect">
            <a:avLst/>
          </a:prstGeom>
          <a:gradFill>
            <a:gsLst>
              <a:gs pos="0">
                <a:schemeClr val="accent1">
                  <a:lumMod val="75000"/>
                </a:schemeClr>
              </a:gs>
              <a:gs pos="100000">
                <a:srgbClr val="000000"/>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6016219D-510E-4184-9090-6D5578A87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908719" y="-3931841"/>
            <a:ext cx="4374557" cy="12192000"/>
          </a:xfrm>
          <a:prstGeom prst="rect">
            <a:avLst/>
          </a:prstGeom>
          <a:gradFill>
            <a:gsLst>
              <a:gs pos="40000">
                <a:schemeClr val="accent1">
                  <a:alpha val="0"/>
                </a:schemeClr>
              </a:gs>
              <a:gs pos="100000">
                <a:schemeClr val="accent1">
                  <a:lumMod val="75000"/>
                  <a:alpha val="52000"/>
                </a:schemeClr>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AFF4A713-7B75-4B21-90D7-5AB19547C7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136696" y="-3703868"/>
            <a:ext cx="4374128" cy="11736479"/>
          </a:xfrm>
          <a:prstGeom prst="rect">
            <a:avLst/>
          </a:prstGeom>
          <a:gradFill>
            <a:gsLst>
              <a:gs pos="17000">
                <a:schemeClr val="accent1">
                  <a:alpha val="0"/>
                </a:schemeClr>
              </a:gs>
              <a:gs pos="100000">
                <a:srgbClr val="000000">
                  <a:alpha val="37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C631C0B-6DA6-4E57-8231-CE32B3434A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 y="-22690"/>
            <a:ext cx="8542485" cy="4374126"/>
          </a:xfrm>
          <a:prstGeom prst="rect">
            <a:avLst/>
          </a:prstGeom>
          <a:gradFill>
            <a:gsLst>
              <a:gs pos="0">
                <a:schemeClr val="accent1">
                  <a:lumMod val="50000"/>
                  <a:alpha val="0"/>
                </a:schemeClr>
              </a:gs>
              <a:gs pos="100000">
                <a:srgbClr val="000000">
                  <a:alpha val="25000"/>
                </a:srgb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C29501E6-A978-4A61-9689-9085AF97A5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2508972">
            <a:off x="5945431" y="-1032053"/>
            <a:ext cx="4990147" cy="4439131"/>
          </a:xfrm>
          <a:custGeom>
            <a:avLst/>
            <a:gdLst>
              <a:gd name="connsiteX0" fmla="*/ 4990147 w 4990147"/>
              <a:gd name="connsiteY0" fmla="*/ 2229378 h 4439131"/>
              <a:gd name="connsiteX1" fmla="*/ 917384 w 4990147"/>
              <a:gd name="connsiteY1" fmla="*/ 4439131 h 4439131"/>
              <a:gd name="connsiteX2" fmla="*/ 910814 w 4990147"/>
              <a:gd name="connsiteY2" fmla="*/ 4434219 h 4439131"/>
              <a:gd name="connsiteX3" fmla="*/ 0 w 4990147"/>
              <a:gd name="connsiteY3" fmla="*/ 2502877 h 4439131"/>
              <a:gd name="connsiteX4" fmla="*/ 2502877 w 4990147"/>
              <a:gd name="connsiteY4" fmla="*/ 0 h 4439131"/>
              <a:gd name="connsiteX5" fmla="*/ 4954904 w 4990147"/>
              <a:gd name="connsiteY5" fmla="*/ 1998460 h 44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90147" h="4439131">
                <a:moveTo>
                  <a:pt x="4990147" y="2229378"/>
                </a:moveTo>
                <a:lnTo>
                  <a:pt x="917384" y="4439131"/>
                </a:lnTo>
                <a:lnTo>
                  <a:pt x="910814" y="4434219"/>
                </a:lnTo>
                <a:cubicBezTo>
                  <a:pt x="354557" y="3975154"/>
                  <a:pt x="0" y="3280421"/>
                  <a:pt x="0" y="2502877"/>
                </a:cubicBezTo>
                <a:cubicBezTo>
                  <a:pt x="0" y="1120576"/>
                  <a:pt x="1120576" y="0"/>
                  <a:pt x="2502877" y="0"/>
                </a:cubicBezTo>
                <a:cubicBezTo>
                  <a:pt x="3712390" y="0"/>
                  <a:pt x="4721520" y="857941"/>
                  <a:pt x="4954904" y="1998460"/>
                </a:cubicBezTo>
                <a:close/>
              </a:path>
            </a:pathLst>
          </a:custGeom>
          <a:gradFill>
            <a:gsLst>
              <a:gs pos="0">
                <a:schemeClr val="accent1">
                  <a:alpha val="22000"/>
                </a:schemeClr>
              </a:gs>
              <a:gs pos="87000">
                <a:schemeClr val="accent1">
                  <a:lumMod val="60000"/>
                  <a:lumOff val="40000"/>
                  <a:alpha val="2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标题 1">
            <a:extLst>
              <a:ext uri="{FF2B5EF4-FFF2-40B4-BE49-F238E27FC236}">
                <a16:creationId xmlns:a16="http://schemas.microsoft.com/office/drawing/2014/main" id="{C3BEE88E-D32F-4602-8CEA-FF87CFFBD64F}"/>
              </a:ext>
            </a:extLst>
          </p:cNvPr>
          <p:cNvSpPr>
            <a:spLocks noGrp="1"/>
          </p:cNvSpPr>
          <p:nvPr>
            <p:ph type="ctrTitle"/>
          </p:nvPr>
        </p:nvSpPr>
        <p:spPr>
          <a:xfrm>
            <a:off x="1314824" y="735106"/>
            <a:ext cx="10053763" cy="2928470"/>
          </a:xfrm>
        </p:spPr>
        <p:txBody>
          <a:bodyPr anchor="b">
            <a:normAutofit/>
          </a:bodyPr>
          <a:lstStyle/>
          <a:p>
            <a:pPr algn="l"/>
            <a:r>
              <a:rPr lang="en-US" altLang="zh-CN" sz="4800" dirty="0">
                <a:solidFill>
                  <a:srgbClr val="FFFFFF"/>
                </a:solidFill>
                <a:latin typeface="Calibri" panose="020F0502020204030204" pitchFamily="34" charset="0"/>
                <a:cs typeface="Calibri" panose="020F0502020204030204" pitchFamily="34" charset="0"/>
              </a:rPr>
              <a:t>Labor Supply at Older Ages: Pension Institutions and Care Arrangements</a:t>
            </a:r>
            <a:br>
              <a:rPr lang="en-US" altLang="zh-CN" sz="4800" dirty="0">
                <a:solidFill>
                  <a:srgbClr val="FFFFFF"/>
                </a:solidFill>
                <a:latin typeface="Calibri" panose="020F0502020204030204" pitchFamily="34" charset="0"/>
                <a:cs typeface="Calibri" panose="020F0502020204030204" pitchFamily="34" charset="0"/>
              </a:rPr>
            </a:br>
            <a:br>
              <a:rPr lang="en-US" altLang="zh-CN" sz="4800" dirty="0">
                <a:solidFill>
                  <a:srgbClr val="FFFFFF"/>
                </a:solidFill>
                <a:latin typeface="Calibri" panose="020F0502020204030204" pitchFamily="34" charset="0"/>
                <a:cs typeface="Calibri" panose="020F0502020204030204" pitchFamily="34" charset="0"/>
              </a:rPr>
            </a:br>
            <a:r>
              <a:rPr lang="en-US" altLang="zh-CN" sz="4800" dirty="0">
                <a:solidFill>
                  <a:srgbClr val="FFFFFF"/>
                </a:solidFill>
                <a:latin typeface="Calibri" panose="020F0502020204030204" pitchFamily="34" charset="0"/>
                <a:cs typeface="Calibri" panose="020F0502020204030204" pitchFamily="34" charset="0"/>
              </a:rPr>
              <a:t>John Giles (DECHD)</a:t>
            </a:r>
            <a:endParaRPr lang="zh-CN" altLang="en-US" sz="4800" dirty="0">
              <a:solidFill>
                <a:srgbClr val="FFFFFF"/>
              </a:solidFill>
              <a:latin typeface="Calibri" panose="020F0502020204030204" pitchFamily="34" charset="0"/>
              <a:cs typeface="Calibri" panose="020F0502020204030204" pitchFamily="34" charset="0"/>
            </a:endParaRPr>
          </a:p>
        </p:txBody>
      </p:sp>
      <p:sp>
        <p:nvSpPr>
          <p:cNvPr id="3" name="副标题 2">
            <a:extLst>
              <a:ext uri="{FF2B5EF4-FFF2-40B4-BE49-F238E27FC236}">
                <a16:creationId xmlns:a16="http://schemas.microsoft.com/office/drawing/2014/main" id="{360D9956-819B-4B97-A2C3-6E6120513317}"/>
              </a:ext>
            </a:extLst>
          </p:cNvPr>
          <p:cNvSpPr>
            <a:spLocks noGrp="1"/>
          </p:cNvSpPr>
          <p:nvPr>
            <p:ph type="subTitle" idx="1"/>
          </p:nvPr>
        </p:nvSpPr>
        <p:spPr>
          <a:xfrm>
            <a:off x="1350682" y="4870824"/>
            <a:ext cx="10005951" cy="1458258"/>
          </a:xfrm>
        </p:spPr>
        <p:txBody>
          <a:bodyPr anchor="ctr">
            <a:normAutofit/>
          </a:bodyPr>
          <a:lstStyle/>
          <a:p>
            <a:pPr algn="l"/>
            <a:r>
              <a:rPr lang="en-US" altLang="zh-CN" dirty="0">
                <a:latin typeface="Arial" panose="020B0604020202020204" pitchFamily="34" charset="0"/>
                <a:ea typeface="等线 Light" panose="02010600030101010101" pitchFamily="2" charset="-122"/>
                <a:cs typeface="Arial" panose="020B0604020202020204" pitchFamily="34" charset="0"/>
              </a:rPr>
              <a:t> </a:t>
            </a:r>
          </a:p>
        </p:txBody>
      </p:sp>
    </p:spTree>
    <p:extLst>
      <p:ext uri="{BB962C8B-B14F-4D97-AF65-F5344CB8AC3E}">
        <p14:creationId xmlns:p14="http://schemas.microsoft.com/office/powerpoint/2010/main" val="31261321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600"/>
              <a:t>Unconditional Retirement Hazard Rates</a:t>
            </a:r>
            <a:endParaRPr lang="zh-CN" altLang="en-US" sz="3600"/>
          </a:p>
        </p:txBody>
      </p:sp>
      <p:pic>
        <p:nvPicPr>
          <p:cNvPr id="4" name="图片 3"/>
          <p:cNvPicPr>
            <a:picLocks noChangeAspect="1"/>
          </p:cNvPicPr>
          <p:nvPr/>
        </p:nvPicPr>
        <p:blipFill rotWithShape="1">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b="1836"/>
          <a:stretch/>
        </p:blipFill>
        <p:spPr>
          <a:xfrm>
            <a:off x="2109275" y="1091096"/>
            <a:ext cx="7973451" cy="5218225"/>
          </a:xfrm>
          <a:prstGeom prst="rect">
            <a:avLst/>
          </a:prstGeom>
        </p:spPr>
      </p:pic>
      <p:sp>
        <p:nvSpPr>
          <p:cNvPr id="7" name="灯片编号占位符 6"/>
          <p:cNvSpPr>
            <a:spLocks noGrp="1"/>
          </p:cNvSpPr>
          <p:nvPr>
            <p:ph type="sldNum" sz="quarter" idx="12"/>
          </p:nvPr>
        </p:nvSpPr>
        <p:spPr/>
        <p:txBody>
          <a:bodyPr/>
          <a:lstStyle/>
          <a:p>
            <a:fld id="{96956516-7134-4545-B52D-53054708038C}" type="slidenum">
              <a:rPr lang="zh-CN" altLang="en-US" smtClean="0"/>
              <a:pPr/>
              <a:t>10</a:t>
            </a:fld>
            <a:endParaRPr lang="zh-CN" altLang="en-US"/>
          </a:p>
        </p:txBody>
      </p:sp>
      <p:sp>
        <p:nvSpPr>
          <p:cNvPr id="3" name="TextBox 2">
            <a:extLst>
              <a:ext uri="{FF2B5EF4-FFF2-40B4-BE49-F238E27FC236}">
                <a16:creationId xmlns:a16="http://schemas.microsoft.com/office/drawing/2014/main" id="{8A8F510B-CF89-1045-9334-8440FFD62A9F}"/>
              </a:ext>
            </a:extLst>
          </p:cNvPr>
          <p:cNvSpPr txBox="1"/>
          <p:nvPr/>
        </p:nvSpPr>
        <p:spPr>
          <a:xfrm>
            <a:off x="6988369" y="2690336"/>
            <a:ext cx="3240360" cy="1477328"/>
          </a:xfrm>
          <a:prstGeom prst="rect">
            <a:avLst/>
          </a:prstGeom>
          <a:noFill/>
        </p:spPr>
        <p:txBody>
          <a:bodyPr wrap="square" rtlCol="0">
            <a:spAutoFit/>
          </a:bodyPr>
          <a:lstStyle/>
          <a:p>
            <a:r>
              <a:rPr lang="en-US" dirty="0"/>
              <a:t>Hazard rates at each age are defined as the percentages of those who exited</a:t>
            </a:r>
            <a:r>
              <a:rPr lang="zh-CN" altLang="en-US" dirty="0"/>
              <a:t> </a:t>
            </a:r>
            <a:r>
              <a:rPr lang="en-US" dirty="0"/>
              <a:t>employment at the age among those who exited no earlier than the age.</a:t>
            </a:r>
          </a:p>
        </p:txBody>
      </p:sp>
      <p:sp>
        <p:nvSpPr>
          <p:cNvPr id="5" name="TextBox 4">
            <a:extLst>
              <a:ext uri="{FF2B5EF4-FFF2-40B4-BE49-F238E27FC236}">
                <a16:creationId xmlns:a16="http://schemas.microsoft.com/office/drawing/2014/main" id="{963ADFB0-FE41-5078-BA96-B3FCDB9B5404}"/>
              </a:ext>
            </a:extLst>
          </p:cNvPr>
          <p:cNvSpPr txBox="1"/>
          <p:nvPr/>
        </p:nvSpPr>
        <p:spPr>
          <a:xfrm>
            <a:off x="630621" y="6309321"/>
            <a:ext cx="6547945" cy="369332"/>
          </a:xfrm>
          <a:prstGeom prst="rect">
            <a:avLst/>
          </a:prstGeom>
          <a:noFill/>
        </p:spPr>
        <p:txBody>
          <a:bodyPr wrap="square" rtlCol="0">
            <a:spAutoFit/>
          </a:bodyPr>
          <a:lstStyle/>
          <a:p>
            <a:r>
              <a:rPr lang="en-US" dirty="0"/>
              <a:t>Source: Giles et al (JPEF, 2023) using data from CHARLS (2018).</a:t>
            </a:r>
          </a:p>
        </p:txBody>
      </p:sp>
    </p:spTree>
    <p:extLst>
      <p:ext uri="{BB962C8B-B14F-4D97-AF65-F5344CB8AC3E}">
        <p14:creationId xmlns:p14="http://schemas.microsoft.com/office/powerpoint/2010/main" val="23575342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title"/>
          </p:nvPr>
        </p:nvSpPr>
        <p:spPr>
          <a:xfrm>
            <a:off x="1439917" y="274638"/>
            <a:ext cx="9406759" cy="778098"/>
          </a:xfrm>
        </p:spPr>
        <p:txBody>
          <a:bodyPr>
            <a:normAutofit/>
          </a:bodyPr>
          <a:lstStyle/>
          <a:p>
            <a:r>
              <a:rPr lang="en-US" altLang="zh-CN" dirty="0"/>
              <a:t>Evidence from Labor Supply Models</a:t>
            </a:r>
            <a:endParaRPr lang="zh-CN" altLang="en-US" dirty="0"/>
          </a:p>
        </p:txBody>
      </p:sp>
      <p:sp>
        <p:nvSpPr>
          <p:cNvPr id="5" name="内容占位符 4"/>
          <p:cNvSpPr>
            <a:spLocks noGrp="1"/>
          </p:cNvSpPr>
          <p:nvPr>
            <p:ph idx="1"/>
          </p:nvPr>
        </p:nvSpPr>
        <p:spPr>
          <a:xfrm>
            <a:off x="1439917" y="1124744"/>
            <a:ext cx="9112469" cy="4960746"/>
          </a:xfrm>
        </p:spPr>
        <p:txBody>
          <a:bodyPr>
            <a:normAutofit lnSpcReduction="10000"/>
          </a:bodyPr>
          <a:lstStyle/>
          <a:p>
            <a:r>
              <a:rPr lang="en-US" altLang="zh-CN" sz="2400" dirty="0"/>
              <a:t>Retirement patterns are very different in urban and rural China</a:t>
            </a:r>
          </a:p>
          <a:p>
            <a:pPr lvl="1"/>
            <a:r>
              <a:rPr lang="en-US" altLang="zh-CN" sz="2000" dirty="0"/>
              <a:t>Rural elderly “work until dropping”</a:t>
            </a:r>
          </a:p>
          <a:p>
            <a:r>
              <a:rPr lang="en-US" altLang="zh-CN" sz="2400" dirty="0"/>
              <a:t>Retirement (Exit from Work) is strongly associated with</a:t>
            </a:r>
          </a:p>
          <a:p>
            <a:pPr lvl="1"/>
            <a:r>
              <a:rPr lang="en-US" altLang="zh-CN" sz="2000" dirty="0"/>
              <a:t>Mandatory retirement ages for workers covered under the urban employee pension (formal sector workers)</a:t>
            </a:r>
          </a:p>
          <a:p>
            <a:pPr lvl="1"/>
            <a:r>
              <a:rPr lang="en-US" altLang="zh-CN" sz="2000" dirty="0"/>
              <a:t>Greater coverage and generous pension in urban areas</a:t>
            </a:r>
          </a:p>
          <a:p>
            <a:pPr lvl="1"/>
            <a:r>
              <a:rPr lang="en-US" altLang="zh-CN" sz="2000" dirty="0"/>
              <a:t>Own health status =&gt; Disability hastens retirement in urban and rural areas</a:t>
            </a:r>
          </a:p>
          <a:p>
            <a:pPr lvl="1"/>
            <a:r>
              <a:rPr lang="en-US" altLang="zh-CN" sz="2000" dirty="0"/>
              <a:t>A significant urban-rural gap in economic resources</a:t>
            </a:r>
          </a:p>
          <a:p>
            <a:r>
              <a:rPr lang="en-US" altLang="zh-CN" sz="2400" dirty="0"/>
              <a:t>Policy implications for an aging China</a:t>
            </a:r>
          </a:p>
          <a:p>
            <a:pPr lvl="1"/>
            <a:r>
              <a:rPr lang="en-US" altLang="zh-CN" sz="2000" dirty="0"/>
              <a:t>Urban residents should be encouraged to stay on the labor force longer: raising retirement age? facilitating gradual retirement?</a:t>
            </a:r>
          </a:p>
          <a:p>
            <a:pPr lvl="1"/>
            <a:r>
              <a:rPr lang="en-US" altLang="zh-CN" sz="2000" dirty="0"/>
              <a:t>More generous social pensions for informal and rural workers, allowing the freedom to retire</a:t>
            </a:r>
          </a:p>
          <a:p>
            <a:pPr lvl="1"/>
            <a:r>
              <a:rPr lang="en-US" altLang="zh-CN" sz="2000" dirty="0"/>
              <a:t>Joint retirement preferences: Raising women’s retirement ages may lead to longer working lives for men as well.</a:t>
            </a:r>
          </a:p>
          <a:p>
            <a:endParaRPr lang="zh-CN" altLang="en-US" sz="2400" dirty="0"/>
          </a:p>
        </p:txBody>
      </p:sp>
      <p:sp>
        <p:nvSpPr>
          <p:cNvPr id="7" name="灯片编号占位符 6"/>
          <p:cNvSpPr>
            <a:spLocks noGrp="1"/>
          </p:cNvSpPr>
          <p:nvPr>
            <p:ph type="sldNum" sz="quarter" idx="12"/>
          </p:nvPr>
        </p:nvSpPr>
        <p:spPr/>
        <p:txBody>
          <a:bodyPr/>
          <a:lstStyle/>
          <a:p>
            <a:fld id="{96956516-7134-4545-B52D-53054708038C}" type="slidenum">
              <a:rPr lang="zh-CN" altLang="en-US" smtClean="0"/>
              <a:pPr/>
              <a:t>11</a:t>
            </a:fld>
            <a:endParaRPr lang="zh-CN" altLang="en-US"/>
          </a:p>
        </p:txBody>
      </p:sp>
      <p:sp>
        <p:nvSpPr>
          <p:cNvPr id="2" name="TextBox 1">
            <a:extLst>
              <a:ext uri="{FF2B5EF4-FFF2-40B4-BE49-F238E27FC236}">
                <a16:creationId xmlns:a16="http://schemas.microsoft.com/office/drawing/2014/main" id="{565130AB-96BF-6F35-24B8-4548F57C081F}"/>
              </a:ext>
            </a:extLst>
          </p:cNvPr>
          <p:cNvSpPr txBox="1"/>
          <p:nvPr/>
        </p:nvSpPr>
        <p:spPr>
          <a:xfrm>
            <a:off x="515007" y="6214030"/>
            <a:ext cx="6547945" cy="369332"/>
          </a:xfrm>
          <a:prstGeom prst="rect">
            <a:avLst/>
          </a:prstGeom>
          <a:noFill/>
        </p:spPr>
        <p:txBody>
          <a:bodyPr wrap="square" rtlCol="0">
            <a:spAutoFit/>
          </a:bodyPr>
          <a:lstStyle/>
          <a:p>
            <a:r>
              <a:rPr lang="en-US" dirty="0"/>
              <a:t>Source: Giles et al (JPEF, 2023) using data from CHARLS (2018).</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43C48B49-6135-48B6-AC0F-97E5D8D1F0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B819692-38DE-0063-626B-9414C44CEC32}"/>
              </a:ext>
            </a:extLst>
          </p:cNvPr>
          <p:cNvSpPr>
            <a:spLocks noGrp="1"/>
          </p:cNvSpPr>
          <p:nvPr>
            <p:ph type="title"/>
          </p:nvPr>
        </p:nvSpPr>
        <p:spPr>
          <a:xfrm>
            <a:off x="1329766" y="1146412"/>
            <a:ext cx="9014348" cy="2402006"/>
          </a:xfrm>
        </p:spPr>
        <p:txBody>
          <a:bodyPr vert="horz" lIns="91440" tIns="45720" rIns="91440" bIns="45720" rtlCol="0" anchor="b">
            <a:normAutofit/>
          </a:bodyPr>
          <a:lstStyle/>
          <a:p>
            <a:r>
              <a:rPr lang="en-US" sz="4800" kern="1200">
                <a:solidFill>
                  <a:schemeClr val="tx1"/>
                </a:solidFill>
                <a:latin typeface="+mj-lt"/>
                <a:ea typeface="+mj-ea"/>
                <a:cs typeface="+mj-cs"/>
              </a:rPr>
              <a:t>Care Provision and Work/Employment</a:t>
            </a:r>
          </a:p>
        </p:txBody>
      </p:sp>
      <p:sp>
        <p:nvSpPr>
          <p:cNvPr id="9" name="Rectangle 8">
            <a:extLst>
              <a:ext uri="{FF2B5EF4-FFF2-40B4-BE49-F238E27FC236}">
                <a16:creationId xmlns:a16="http://schemas.microsoft.com/office/drawing/2014/main" id="{9715DAF0-AE1B-46C9-8A6B-DB2AA05AB9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8" y="4374554"/>
            <a:ext cx="12192007" cy="2483444"/>
          </a:xfrm>
          <a:prstGeom prst="rect">
            <a:avLst/>
          </a:prstGeom>
          <a:gradFill>
            <a:gsLst>
              <a:gs pos="0">
                <a:schemeClr val="accent1">
                  <a:lumMod val="75000"/>
                </a:schemeClr>
              </a:gs>
              <a:gs pos="100000">
                <a:srgbClr val="000000"/>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DC631C0B-6DA6-4E57-8231-CE32B3434A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40655" y="4374554"/>
            <a:ext cx="4051344" cy="2483446"/>
          </a:xfrm>
          <a:prstGeom prst="rect">
            <a:avLst/>
          </a:prstGeom>
          <a:gradFill>
            <a:gsLst>
              <a:gs pos="4000">
                <a:schemeClr val="accent1">
                  <a:alpha val="21000"/>
                </a:schemeClr>
              </a:gs>
              <a:gs pos="83000">
                <a:schemeClr val="accent1">
                  <a:lumMod val="50000"/>
                  <a:alpha val="61000"/>
                </a:scheme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F256AC18-FB41-4977-8B0C-F5082335AB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4379429"/>
            <a:ext cx="12191984" cy="1953928"/>
          </a:xfrm>
          <a:prstGeom prst="rect">
            <a:avLst/>
          </a:prstGeom>
          <a:gradFill>
            <a:gsLst>
              <a:gs pos="32000">
                <a:schemeClr val="accent1">
                  <a:lumMod val="50000"/>
                  <a:alpha val="0"/>
                </a:schemeClr>
              </a:gs>
              <a:gs pos="100000">
                <a:schemeClr val="accent1">
                  <a:alpha val="55000"/>
                </a:schemeClr>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AFF4A713-7B75-4B21-90D7-5AB19547C7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 y="4380927"/>
            <a:ext cx="12192000" cy="2019443"/>
          </a:xfrm>
          <a:prstGeom prst="rect">
            <a:avLst/>
          </a:prstGeom>
          <a:gradFill>
            <a:gsLst>
              <a:gs pos="32000">
                <a:schemeClr val="accent1">
                  <a:lumMod val="50000"/>
                  <a:alpha val="0"/>
                </a:schemeClr>
              </a:gs>
              <a:gs pos="100000">
                <a:srgbClr val="000000">
                  <a:alpha val="45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09920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1209B5-7BF5-41B7-B32B-181D55A04F16}"/>
              </a:ext>
            </a:extLst>
          </p:cNvPr>
          <p:cNvSpPr>
            <a:spLocks noGrp="1"/>
          </p:cNvSpPr>
          <p:nvPr>
            <p:ph type="title"/>
          </p:nvPr>
        </p:nvSpPr>
        <p:spPr/>
        <p:txBody>
          <a:bodyPr/>
          <a:lstStyle/>
          <a:p>
            <a:r>
              <a:rPr lang="en-US" b="1" dirty="0">
                <a:latin typeface="Calibri" panose="020F0502020204030204" pitchFamily="34" charset="0"/>
                <a:cs typeface="Calibri" panose="020F0502020204030204" pitchFamily="34" charset="0"/>
              </a:rPr>
              <a:t>Policy Related to Long-Term Care</a:t>
            </a:r>
          </a:p>
        </p:txBody>
      </p:sp>
      <p:sp>
        <p:nvSpPr>
          <p:cNvPr id="3" name="Content Placeholder 2">
            <a:extLst>
              <a:ext uri="{FF2B5EF4-FFF2-40B4-BE49-F238E27FC236}">
                <a16:creationId xmlns:a16="http://schemas.microsoft.com/office/drawing/2014/main" id="{A48317A0-FB8A-4013-81A3-17969D10A25A}"/>
              </a:ext>
            </a:extLst>
          </p:cNvPr>
          <p:cNvSpPr>
            <a:spLocks noGrp="1"/>
          </p:cNvSpPr>
          <p:nvPr>
            <p:ph idx="1"/>
          </p:nvPr>
        </p:nvSpPr>
        <p:spPr>
          <a:xfrm>
            <a:off x="838200" y="1545022"/>
            <a:ext cx="10515600" cy="4947854"/>
          </a:xfrm>
        </p:spPr>
        <p:txBody>
          <a:bodyPr>
            <a:normAutofit/>
          </a:bodyPr>
          <a:lstStyle/>
          <a:p>
            <a:r>
              <a:rPr lang="en-US" dirty="0">
                <a:latin typeface="Calibri" panose="020F0502020204030204" pitchFamily="34" charset="0"/>
                <a:cs typeface="Calibri" panose="020F0502020204030204" pitchFamily="34" charset="0"/>
              </a:rPr>
              <a:t>China emphasizes a 90-7-3 model for provision of LTC.</a:t>
            </a:r>
          </a:p>
          <a:p>
            <a:pPr lvl="1"/>
            <a:r>
              <a:rPr lang="en-US" dirty="0">
                <a:latin typeface="Calibri" panose="020F0502020204030204" pitchFamily="34" charset="0"/>
                <a:cs typeface="Calibri" panose="020F0502020204030204" pitchFamily="34" charset="0"/>
              </a:rPr>
              <a:t>90% in home (family support)</a:t>
            </a:r>
          </a:p>
          <a:p>
            <a:pPr lvl="1"/>
            <a:r>
              <a:rPr lang="en-US" dirty="0">
                <a:latin typeface="Calibri" panose="020F0502020204030204" pitchFamily="34" charset="0"/>
                <a:cs typeface="Calibri" panose="020F0502020204030204" pitchFamily="34" charset="0"/>
              </a:rPr>
              <a:t>7% from community</a:t>
            </a:r>
          </a:p>
          <a:p>
            <a:pPr lvl="1"/>
            <a:r>
              <a:rPr lang="en-US" dirty="0">
                <a:latin typeface="Calibri" panose="020F0502020204030204" pitchFamily="34" charset="0"/>
                <a:cs typeface="Calibri" panose="020F0502020204030204" pitchFamily="34" charset="0"/>
              </a:rPr>
              <a:t>3% institutional care</a:t>
            </a:r>
          </a:p>
          <a:p>
            <a:r>
              <a:rPr lang="en-US" dirty="0">
                <a:latin typeface="Calibri" panose="020F0502020204030204" pitchFamily="34" charset="0"/>
                <a:cs typeface="Calibri" panose="020F0502020204030204" pitchFamily="34" charset="0"/>
              </a:rPr>
              <a:t>Considerable effort to develop community care centers, with various models. Often started with substantial subsidies, but not self-sustaining. In rural areas often very few services.</a:t>
            </a:r>
          </a:p>
          <a:p>
            <a:r>
              <a:rPr lang="en-US" dirty="0">
                <a:latin typeface="Calibri" panose="020F0502020204030204" pitchFamily="34" charset="0"/>
                <a:cs typeface="Calibri" panose="020F0502020204030204" pitchFamily="34" charset="0"/>
              </a:rPr>
              <a:t>Recent developments in telephone hotline and web-based services in urban areas.</a:t>
            </a:r>
          </a:p>
          <a:p>
            <a:r>
              <a:rPr lang="en-US" dirty="0">
                <a:latin typeface="Calibri" panose="020F0502020204030204" pitchFamily="34" charset="0"/>
                <a:cs typeface="Calibri" panose="020F0502020204030204" pitchFamily="34" charset="0"/>
              </a:rPr>
              <a:t>Cost, financing and staffing remain important problems for both community-based and institutional care</a:t>
            </a:r>
          </a:p>
          <a:p>
            <a:pPr marL="0" indent="0">
              <a:buNone/>
            </a:pPr>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1719017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F73773-ECB3-4D01-BD90-FDE076C9B71E}"/>
              </a:ext>
            </a:extLst>
          </p:cNvPr>
          <p:cNvSpPr>
            <a:spLocks noGrp="1"/>
          </p:cNvSpPr>
          <p:nvPr>
            <p:ph type="title"/>
          </p:nvPr>
        </p:nvSpPr>
        <p:spPr/>
        <p:txBody>
          <a:bodyPr/>
          <a:lstStyle/>
          <a:p>
            <a:r>
              <a:rPr lang="en-US" b="1" dirty="0">
                <a:latin typeface="Calibri" panose="020F0502020204030204" pitchFamily="34" charset="0"/>
                <a:cs typeface="Calibri" panose="020F0502020204030204" pitchFamily="34" charset="0"/>
              </a:rPr>
              <a:t>Strain on Traditional Care Arrangements</a:t>
            </a:r>
          </a:p>
        </p:txBody>
      </p:sp>
      <p:sp>
        <p:nvSpPr>
          <p:cNvPr id="3" name="Content Placeholder 2">
            <a:extLst>
              <a:ext uri="{FF2B5EF4-FFF2-40B4-BE49-F238E27FC236}">
                <a16:creationId xmlns:a16="http://schemas.microsoft.com/office/drawing/2014/main" id="{7788F04A-1A68-45A7-9FC1-50DDF84485D2}"/>
              </a:ext>
            </a:extLst>
          </p:cNvPr>
          <p:cNvSpPr>
            <a:spLocks noGrp="1"/>
          </p:cNvSpPr>
          <p:nvPr>
            <p:ph idx="1"/>
          </p:nvPr>
        </p:nvSpPr>
        <p:spPr>
          <a:xfrm>
            <a:off x="838200" y="1690688"/>
            <a:ext cx="10515600" cy="4720161"/>
          </a:xfrm>
        </p:spPr>
        <p:txBody>
          <a:bodyPr>
            <a:normAutofit lnSpcReduction="10000"/>
          </a:bodyPr>
          <a:lstStyle/>
          <a:p>
            <a:pPr>
              <a:spcAft>
                <a:spcPts val="600"/>
              </a:spcAft>
            </a:pPr>
            <a:r>
              <a:rPr lang="en-US" dirty="0">
                <a:latin typeface="Calibri" panose="020F0502020204030204" pitchFamily="34" charset="0"/>
                <a:cs typeface="Calibri" panose="020F0502020204030204" pitchFamily="34" charset="0"/>
              </a:rPr>
              <a:t>Traditionally responsibility for care of infirm older persons has rested with the family.</a:t>
            </a:r>
          </a:p>
          <a:p>
            <a:pPr>
              <a:spcAft>
                <a:spcPts val="600"/>
              </a:spcAft>
            </a:pPr>
            <a:r>
              <a:rPr lang="en-US" dirty="0">
                <a:latin typeface="Calibri" panose="020F0502020204030204" pitchFamily="34" charset="0"/>
                <a:cs typeface="Calibri" panose="020F0502020204030204" pitchFamily="34" charset="0"/>
              </a:rPr>
              <a:t>Children and spouses remain dominant care providers</a:t>
            </a:r>
          </a:p>
          <a:p>
            <a:pPr lvl="1">
              <a:spcAft>
                <a:spcPts val="600"/>
              </a:spcAft>
            </a:pPr>
            <a:r>
              <a:rPr lang="en-US" dirty="0">
                <a:latin typeface="Calibri" panose="020F0502020204030204" pitchFamily="34" charset="0"/>
                <a:cs typeface="Calibri" panose="020F0502020204030204" pitchFamily="34" charset="0"/>
              </a:rPr>
              <a:t>Older men needing assistance receive care from spouses</a:t>
            </a:r>
          </a:p>
          <a:p>
            <a:pPr lvl="1">
              <a:spcAft>
                <a:spcPts val="600"/>
              </a:spcAft>
            </a:pPr>
            <a:r>
              <a:rPr lang="en-US" dirty="0">
                <a:latin typeface="Calibri" panose="020F0502020204030204" pitchFamily="34" charset="0"/>
                <a:cs typeface="Calibri" panose="020F0502020204030204" pitchFamily="34" charset="0"/>
              </a:rPr>
              <a:t>Older women tend to receive more care from adult children</a:t>
            </a:r>
          </a:p>
          <a:p>
            <a:pPr lvl="1">
              <a:spcAft>
                <a:spcPts val="600"/>
              </a:spcAft>
            </a:pPr>
            <a:r>
              <a:rPr lang="en-US" dirty="0">
                <a:latin typeface="Calibri" panose="020F0502020204030204" pitchFamily="34" charset="0"/>
                <a:cs typeface="Calibri" panose="020F0502020204030204" pitchFamily="34" charset="0"/>
              </a:rPr>
              <a:t>Significant gender differences in extent to which care needs are met</a:t>
            </a:r>
          </a:p>
          <a:p>
            <a:pPr lvl="1">
              <a:spcAft>
                <a:spcPts val="600"/>
              </a:spcAft>
            </a:pPr>
            <a:r>
              <a:rPr lang="en-US" dirty="0">
                <a:latin typeface="Calibri" panose="020F0502020204030204" pitchFamily="34" charset="0"/>
                <a:cs typeface="Calibri" panose="020F0502020204030204" pitchFamily="34" charset="0"/>
              </a:rPr>
              <a:t>Only 1.5% of CHARLS 2020 respondents receive care from hired care providers (including facilities)</a:t>
            </a:r>
          </a:p>
          <a:p>
            <a:pPr>
              <a:spcAft>
                <a:spcPts val="600"/>
              </a:spcAft>
            </a:pPr>
            <a:r>
              <a:rPr lang="en-US" dirty="0">
                <a:latin typeface="Calibri" panose="020F0502020204030204" pitchFamily="34" charset="0"/>
                <a:cs typeface="Calibri" panose="020F0502020204030204" pitchFamily="34" charset="0"/>
              </a:rPr>
              <a:t>Failure to meet care needs can have serious consequences for well-being: greater incidence of depression, psychological distress, more hospital admissions </a:t>
            </a:r>
          </a:p>
        </p:txBody>
      </p:sp>
    </p:spTree>
    <p:extLst>
      <p:ext uri="{BB962C8B-B14F-4D97-AF65-F5344CB8AC3E}">
        <p14:creationId xmlns:p14="http://schemas.microsoft.com/office/powerpoint/2010/main" val="3574062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897124-5A02-4F9A-AB7F-1EB54BFD4580}"/>
              </a:ext>
            </a:extLst>
          </p:cNvPr>
          <p:cNvSpPr>
            <a:spLocks noGrp="1"/>
          </p:cNvSpPr>
          <p:nvPr>
            <p:ph type="title"/>
          </p:nvPr>
        </p:nvSpPr>
        <p:spPr/>
        <p:txBody>
          <a:bodyPr/>
          <a:lstStyle/>
          <a:p>
            <a:r>
              <a:rPr lang="en-US" b="1" dirty="0">
                <a:latin typeface="Calibri" panose="020F0502020204030204" pitchFamily="34" charset="0"/>
                <a:cs typeface="Calibri" panose="020F0502020204030204" pitchFamily="34" charset="0"/>
              </a:rPr>
              <a:t>“Consequences” of Out-Migration for Older Persons in Rural Areas</a:t>
            </a:r>
          </a:p>
        </p:txBody>
      </p:sp>
      <p:sp>
        <p:nvSpPr>
          <p:cNvPr id="3" name="Content Placeholder 2">
            <a:extLst>
              <a:ext uri="{FF2B5EF4-FFF2-40B4-BE49-F238E27FC236}">
                <a16:creationId xmlns:a16="http://schemas.microsoft.com/office/drawing/2014/main" id="{EBACDE15-5D6D-4374-A536-9845A4F10CBC}"/>
              </a:ext>
            </a:extLst>
          </p:cNvPr>
          <p:cNvSpPr>
            <a:spLocks noGrp="1"/>
          </p:cNvSpPr>
          <p:nvPr>
            <p:ph idx="1"/>
          </p:nvPr>
        </p:nvSpPr>
        <p:spPr>
          <a:xfrm>
            <a:off x="838200" y="1939332"/>
            <a:ext cx="10515600" cy="4918667"/>
          </a:xfrm>
        </p:spPr>
        <p:txBody>
          <a:bodyPr>
            <a:normAutofit/>
          </a:bodyPr>
          <a:lstStyle/>
          <a:p>
            <a:r>
              <a:rPr lang="en-US" dirty="0">
                <a:latin typeface="Calibri" panose="020F0502020204030204" pitchFamily="34" charset="0"/>
                <a:cs typeface="Calibri" panose="020F0502020204030204" pitchFamily="34" charset="0"/>
              </a:rPr>
              <a:t>As of 2011, 59% of older people (60 and above) live in empty nests.</a:t>
            </a:r>
          </a:p>
          <a:p>
            <a:r>
              <a:rPr lang="en-US" dirty="0">
                <a:latin typeface="Calibri" panose="020F0502020204030204" pitchFamily="34" charset="0"/>
                <a:cs typeface="Calibri" panose="020F0502020204030204" pitchFamily="34" charset="0"/>
              </a:rPr>
              <a:t>Living in an “empty nest” is associated with poorer health and cognition (Lei et al, 2015).</a:t>
            </a:r>
          </a:p>
          <a:p>
            <a:r>
              <a:rPr lang="en-US" dirty="0">
                <a:latin typeface="Calibri" panose="020F0502020204030204" pitchFamily="34" charset="0"/>
                <a:cs typeface="Calibri" panose="020F0502020204030204" pitchFamily="34" charset="0"/>
              </a:rPr>
              <a:t>Living alone is associated with poorer health compared with those living either with a spouse or children (Zhou et al, 2018).</a:t>
            </a:r>
          </a:p>
          <a:p>
            <a:r>
              <a:rPr lang="en-US" dirty="0">
                <a:latin typeface="Calibri" panose="020F0502020204030204" pitchFamily="34" charset="0"/>
                <a:cs typeface="Calibri" panose="020F0502020204030204" pitchFamily="34" charset="0"/>
              </a:rPr>
              <a:t>Those living alone may yet have children nearby, but those this will change as the extended family size of older people continues to decline.</a:t>
            </a:r>
          </a:p>
          <a:p>
            <a:r>
              <a:rPr lang="en-US" dirty="0">
                <a:latin typeface="Calibri" panose="020F0502020204030204" pitchFamily="34" charset="0"/>
                <a:cs typeface="Calibri" panose="020F0502020204030204" pitchFamily="34" charset="0"/>
              </a:rPr>
              <a:t>Share of children of older persons living outside their home county increased from 48% in 2011 to 57% in 2018.</a:t>
            </a:r>
          </a:p>
        </p:txBody>
      </p:sp>
    </p:spTree>
    <p:extLst>
      <p:ext uri="{BB962C8B-B14F-4D97-AF65-F5344CB8AC3E}">
        <p14:creationId xmlns:p14="http://schemas.microsoft.com/office/powerpoint/2010/main" val="19632289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136634"/>
            <a:ext cx="8229600" cy="1006366"/>
          </a:xfrm>
        </p:spPr>
        <p:txBody>
          <a:bodyPr>
            <a:normAutofit/>
          </a:bodyPr>
          <a:lstStyle/>
          <a:p>
            <a:r>
              <a:rPr lang="en-US" sz="3200" b="1" dirty="0">
                <a:latin typeface="Calibri" panose="020F0502020204030204" pitchFamily="34" charset="0"/>
                <a:cs typeface="Calibri" panose="020F0502020204030204" pitchFamily="34" charset="0"/>
              </a:rPr>
              <a:t>With Migration of Younger Cohorts, Population Aging is More Pronounced in Rural Areas</a:t>
            </a:r>
          </a:p>
        </p:txBody>
      </p:sp>
      <p:pic>
        <p:nvPicPr>
          <p:cNvPr id="4" name="Picture 3"/>
          <p:cNvPicPr>
            <a:picLocks/>
          </p:cNvPicPr>
          <p:nvPr/>
        </p:nvPicPr>
        <p:blipFill>
          <a:blip r:embed="rId2" cstate="print"/>
          <a:stretch>
            <a:fillRect/>
          </a:stretch>
        </p:blipFill>
        <p:spPr bwMode="auto">
          <a:xfrm>
            <a:off x="2667001" y="1752600"/>
            <a:ext cx="6826613" cy="4251622"/>
          </a:xfrm>
          <a:prstGeom prst="rect">
            <a:avLst/>
          </a:prstGeom>
          <a:noFill/>
          <a:ln w="9525">
            <a:noFill/>
            <a:miter lim="800000"/>
            <a:headEnd/>
            <a:tailEnd/>
          </a:ln>
        </p:spPr>
      </p:pic>
      <p:sp>
        <p:nvSpPr>
          <p:cNvPr id="5" name="TextBox 4"/>
          <p:cNvSpPr txBox="1"/>
          <p:nvPr/>
        </p:nvSpPr>
        <p:spPr>
          <a:xfrm>
            <a:off x="1981200" y="6096000"/>
            <a:ext cx="4800600" cy="369332"/>
          </a:xfrm>
          <a:prstGeom prst="rect">
            <a:avLst/>
          </a:prstGeom>
          <a:noFill/>
        </p:spPr>
        <p:txBody>
          <a:bodyPr wrap="square" rtlCol="0">
            <a:spAutoFit/>
          </a:bodyPr>
          <a:lstStyle/>
          <a:p>
            <a:r>
              <a:rPr lang="en-US" dirty="0"/>
              <a:t>Source: </a:t>
            </a:r>
            <a:r>
              <a:rPr lang="en-US" dirty="0" err="1"/>
              <a:t>Cai</a:t>
            </a:r>
            <a:r>
              <a:rPr lang="en-US" dirty="0"/>
              <a:t>, Giles, O’Keefe and Wang (2012)</a:t>
            </a:r>
          </a:p>
        </p:txBody>
      </p:sp>
      <p:sp>
        <p:nvSpPr>
          <p:cNvPr id="6" name="TextBox 5"/>
          <p:cNvSpPr txBox="1"/>
          <p:nvPr/>
        </p:nvSpPr>
        <p:spPr>
          <a:xfrm>
            <a:off x="3352801" y="1143001"/>
            <a:ext cx="5943600" cy="646331"/>
          </a:xfrm>
          <a:prstGeom prst="rect">
            <a:avLst/>
          </a:prstGeom>
          <a:noFill/>
        </p:spPr>
        <p:txBody>
          <a:bodyPr wrap="square" rtlCol="0">
            <a:spAutoFit/>
          </a:bodyPr>
          <a:lstStyle/>
          <a:p>
            <a:pPr algn="ctr"/>
            <a:r>
              <a:rPr lang="en-US" dirty="0"/>
              <a:t>Projected Dependency Ratios for </a:t>
            </a:r>
          </a:p>
          <a:p>
            <a:pPr algn="ctr"/>
            <a:r>
              <a:rPr lang="en-US" dirty="0"/>
              <a:t>Urban and Rural China, 2008-2030</a:t>
            </a:r>
          </a:p>
        </p:txBody>
      </p:sp>
    </p:spTree>
    <p:extLst>
      <p:ext uri="{BB962C8B-B14F-4D97-AF65-F5344CB8AC3E}">
        <p14:creationId xmlns:p14="http://schemas.microsoft.com/office/powerpoint/2010/main" val="17874163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6F08E6B-6B06-41F4-9D44-BA143EA3F8AF}"/>
              </a:ext>
            </a:extLst>
          </p:cNvPr>
          <p:cNvSpPr>
            <a:spLocks noGrp="1"/>
          </p:cNvSpPr>
          <p:nvPr>
            <p:ph type="title"/>
          </p:nvPr>
        </p:nvSpPr>
        <p:spPr/>
        <p:txBody>
          <a:bodyPr vert="horz" lIns="91440" tIns="45720" rIns="91440" bIns="45720" rtlCol="0" anchor="ctr">
            <a:noAutofit/>
          </a:bodyPr>
          <a:lstStyle/>
          <a:p>
            <a:r>
              <a:rPr lang="en-US" altLang="zh-CN" sz="3600" dirty="0">
                <a:latin typeface="Arial" panose="020B0604020202020204" pitchFamily="34" charset="0"/>
                <a:cs typeface="Arial" panose="020B0604020202020204" pitchFamily="34" charset="0"/>
              </a:rPr>
              <a:t>Number of living children among the adults aged 50+ from CHARLS data </a:t>
            </a:r>
            <a:endParaRPr lang="zh-CN" altLang="en-US" sz="3600" dirty="0">
              <a:latin typeface="Arial" panose="020B0604020202020204" pitchFamily="34" charset="0"/>
              <a:cs typeface="Arial" panose="020B0604020202020204" pitchFamily="34" charset="0"/>
            </a:endParaRPr>
          </a:p>
        </p:txBody>
      </p:sp>
      <p:pic>
        <p:nvPicPr>
          <p:cNvPr id="9" name="内容占位符 8">
            <a:extLst>
              <a:ext uri="{FF2B5EF4-FFF2-40B4-BE49-F238E27FC236}">
                <a16:creationId xmlns:a16="http://schemas.microsoft.com/office/drawing/2014/main" id="{6DE0F3FC-1F96-4009-BD26-19BA367B311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920916" y="1825625"/>
            <a:ext cx="6350167" cy="4351338"/>
          </a:xfrm>
        </p:spPr>
      </p:pic>
      <p:sp>
        <p:nvSpPr>
          <p:cNvPr id="3" name="TextBox 2">
            <a:extLst>
              <a:ext uri="{FF2B5EF4-FFF2-40B4-BE49-F238E27FC236}">
                <a16:creationId xmlns:a16="http://schemas.microsoft.com/office/drawing/2014/main" id="{E6F16A63-11E4-E571-E01B-1C8485159B42}"/>
              </a:ext>
            </a:extLst>
          </p:cNvPr>
          <p:cNvSpPr txBox="1"/>
          <p:nvPr/>
        </p:nvSpPr>
        <p:spPr>
          <a:xfrm>
            <a:off x="746233" y="6308209"/>
            <a:ext cx="7168055" cy="369332"/>
          </a:xfrm>
          <a:prstGeom prst="rect">
            <a:avLst/>
          </a:prstGeom>
          <a:noFill/>
        </p:spPr>
        <p:txBody>
          <a:bodyPr wrap="square" rtlCol="0">
            <a:spAutoFit/>
          </a:bodyPr>
          <a:lstStyle/>
          <a:p>
            <a:r>
              <a:rPr lang="en-US" dirty="0"/>
              <a:t>Source: Chen et al 2022 (The Path to Healthy Aging in China, Lancet)</a:t>
            </a:r>
          </a:p>
        </p:txBody>
      </p:sp>
    </p:spTree>
    <p:extLst>
      <p:ext uri="{BB962C8B-B14F-4D97-AF65-F5344CB8AC3E}">
        <p14:creationId xmlns:p14="http://schemas.microsoft.com/office/powerpoint/2010/main" val="2766368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AD6411-9837-4364-8DB1-C7D6C39E0DDD}"/>
              </a:ext>
            </a:extLst>
          </p:cNvPr>
          <p:cNvSpPr>
            <a:spLocks noGrp="1"/>
          </p:cNvSpPr>
          <p:nvPr>
            <p:ph type="title"/>
          </p:nvPr>
        </p:nvSpPr>
        <p:spPr/>
        <p:txBody>
          <a:bodyPr/>
          <a:lstStyle/>
          <a:p>
            <a:r>
              <a:rPr lang="en-US" dirty="0">
                <a:latin typeface="Calibri" panose="020F0502020204030204" pitchFamily="34" charset="0"/>
                <a:cs typeface="Calibri" panose="020F0502020204030204" pitchFamily="34" charset="0"/>
              </a:rPr>
              <a:t>Where Should Older Persons Live?</a:t>
            </a:r>
          </a:p>
        </p:txBody>
      </p:sp>
      <p:sp>
        <p:nvSpPr>
          <p:cNvPr id="3" name="Content Placeholder 2">
            <a:extLst>
              <a:ext uri="{FF2B5EF4-FFF2-40B4-BE49-F238E27FC236}">
                <a16:creationId xmlns:a16="http://schemas.microsoft.com/office/drawing/2014/main" id="{B1B75AD4-161B-4975-9CF0-2BA090C26046}"/>
              </a:ext>
            </a:extLst>
          </p:cNvPr>
          <p:cNvSpPr>
            <a:spLocks noGrp="1"/>
          </p:cNvSpPr>
          <p:nvPr>
            <p:ph idx="1"/>
          </p:nvPr>
        </p:nvSpPr>
        <p:spPr>
          <a:xfrm>
            <a:off x="838200" y="1690689"/>
            <a:ext cx="10515600" cy="4468374"/>
          </a:xfrm>
        </p:spPr>
        <p:txBody>
          <a:bodyPr>
            <a:normAutofit/>
          </a:bodyPr>
          <a:lstStyle/>
          <a:p>
            <a:r>
              <a:rPr lang="en-US" dirty="0">
                <a:latin typeface="Calibri" panose="020F0502020204030204" pitchFamily="34" charset="0"/>
                <a:cs typeface="Calibri" panose="020F0502020204030204" pitchFamily="34" charset="0"/>
              </a:rPr>
              <a:t>When an older parent becomes infirm, there is a strong return migration response (Giles and Mu, 2007), and this has significant consequences for family earnings.</a:t>
            </a:r>
          </a:p>
          <a:p>
            <a:r>
              <a:rPr lang="en-US" dirty="0">
                <a:latin typeface="Calibri" panose="020F0502020204030204" pitchFamily="34" charset="0"/>
                <a:cs typeface="Calibri" panose="020F0502020204030204" pitchFamily="34" charset="0"/>
              </a:rPr>
              <a:t>Several factors complicate movement of older persons to the city with adult children:</a:t>
            </a:r>
          </a:p>
          <a:p>
            <a:pPr lvl="1">
              <a:buFont typeface="Courier New" panose="02070309020205020404" pitchFamily="49" charset="0"/>
              <a:buChar char="o"/>
            </a:pPr>
            <a:r>
              <a:rPr lang="en-US" dirty="0">
                <a:latin typeface="Calibri" panose="020F0502020204030204" pitchFamily="34" charset="0"/>
                <a:cs typeface="Calibri" panose="020F0502020204030204" pitchFamily="34" charset="0"/>
              </a:rPr>
              <a:t>Geographic fragmentation of health insurance and pension systems</a:t>
            </a:r>
          </a:p>
          <a:p>
            <a:pPr lvl="1">
              <a:buFont typeface="Courier New" panose="02070309020205020404" pitchFamily="49" charset="0"/>
              <a:buChar char="o"/>
            </a:pPr>
            <a:r>
              <a:rPr lang="en-US" dirty="0">
                <a:latin typeface="Calibri" panose="020F0502020204030204" pitchFamily="34" charset="0"/>
                <a:cs typeface="Calibri" panose="020F0502020204030204" pitchFamily="34" charset="0"/>
              </a:rPr>
              <a:t>Remaining vestiges of the residential registration (</a:t>
            </a:r>
            <a:r>
              <a:rPr lang="en-US" i="1" dirty="0">
                <a:latin typeface="Calibri" panose="020F0502020204030204" pitchFamily="34" charset="0"/>
                <a:cs typeface="Calibri" panose="020F0502020204030204" pitchFamily="34" charset="0"/>
              </a:rPr>
              <a:t>hukou</a:t>
            </a:r>
            <a:r>
              <a:rPr lang="en-US" dirty="0">
                <a:latin typeface="Calibri" panose="020F0502020204030204" pitchFamily="34" charset="0"/>
                <a:cs typeface="Calibri" panose="020F0502020204030204" pitchFamily="34" charset="0"/>
              </a:rPr>
              <a:t>) system (access to public LTC facilities based on </a:t>
            </a:r>
            <a:r>
              <a:rPr lang="en-US" i="1" dirty="0">
                <a:latin typeface="Calibri" panose="020F0502020204030204" pitchFamily="34" charset="0"/>
                <a:cs typeface="Calibri" panose="020F0502020204030204" pitchFamily="34" charset="0"/>
              </a:rPr>
              <a:t>hukou</a:t>
            </a:r>
            <a:r>
              <a:rPr lang="en-US" dirty="0">
                <a:latin typeface="Calibri" panose="020F0502020204030204" pitchFamily="34" charset="0"/>
                <a:cs typeface="Calibri" panose="020F0502020204030204" pitchFamily="34" charset="0"/>
              </a:rPr>
              <a:t> status)</a:t>
            </a:r>
          </a:p>
          <a:p>
            <a:pPr lvl="1">
              <a:buFont typeface="Courier New" panose="02070309020205020404" pitchFamily="49" charset="0"/>
              <a:buChar char="o"/>
            </a:pPr>
            <a:r>
              <a:rPr lang="en-US" dirty="0">
                <a:latin typeface="Calibri" panose="020F0502020204030204" pitchFamily="34" charset="0"/>
                <a:cs typeface="Calibri" panose="020F0502020204030204" pitchFamily="34" charset="0"/>
              </a:rPr>
              <a:t>Fear of losing option value of access to land (weakness in the land tenure system)</a:t>
            </a:r>
          </a:p>
          <a:p>
            <a:pPr lvl="1">
              <a:buFont typeface="Courier New" panose="02070309020205020404" pitchFamily="49" charset="0"/>
              <a:buChar char="o"/>
            </a:pPr>
            <a:r>
              <a:rPr lang="en-US" dirty="0">
                <a:latin typeface="Calibri" panose="020F0502020204030204" pitchFamily="34" charset="0"/>
                <a:cs typeface="Calibri" panose="020F0502020204030204" pitchFamily="34" charset="0"/>
              </a:rPr>
              <a:t>Cost of housing in urban areas</a:t>
            </a:r>
          </a:p>
          <a:p>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6763114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728F73-2484-4B4E-A17E-A6EBAFB32C46}"/>
              </a:ext>
            </a:extLst>
          </p:cNvPr>
          <p:cNvSpPr>
            <a:spLocks noGrp="1"/>
          </p:cNvSpPr>
          <p:nvPr>
            <p:ph type="title"/>
          </p:nvPr>
        </p:nvSpPr>
        <p:spPr/>
        <p:txBody>
          <a:bodyPr/>
          <a:lstStyle/>
          <a:p>
            <a:r>
              <a:rPr lang="en-US" b="1" dirty="0">
                <a:latin typeface="Calibri" panose="020F0502020204030204" pitchFamily="34" charset="0"/>
                <a:cs typeface="Calibri" panose="020F0502020204030204" pitchFamily="34" charset="0"/>
              </a:rPr>
              <a:t>Evidence of Effects of Providing Care on Care Providers</a:t>
            </a:r>
          </a:p>
        </p:txBody>
      </p:sp>
      <p:sp>
        <p:nvSpPr>
          <p:cNvPr id="3" name="Content Placeholder 2">
            <a:extLst>
              <a:ext uri="{FF2B5EF4-FFF2-40B4-BE49-F238E27FC236}">
                <a16:creationId xmlns:a16="http://schemas.microsoft.com/office/drawing/2014/main" id="{D029853A-3216-4F18-95CC-78F492C009FC}"/>
              </a:ext>
            </a:extLst>
          </p:cNvPr>
          <p:cNvSpPr>
            <a:spLocks noGrp="1"/>
          </p:cNvSpPr>
          <p:nvPr>
            <p:ph idx="1"/>
          </p:nvPr>
        </p:nvSpPr>
        <p:spPr/>
        <p:txBody>
          <a:bodyPr>
            <a:normAutofit/>
          </a:bodyPr>
          <a:lstStyle/>
          <a:p>
            <a:pPr>
              <a:spcAft>
                <a:spcPts val="1200"/>
              </a:spcAft>
            </a:pPr>
            <a:r>
              <a:rPr lang="en-US" sz="2400" dirty="0">
                <a:latin typeface="Calibri" panose="020F0502020204030204" pitchFamily="34" charset="0"/>
                <a:cs typeface="Calibri" panose="020F0502020204030204" pitchFamily="34" charset="0"/>
              </a:rPr>
              <a:t>US HRS: Long-term care provision may be associated with increases in depressive symptoms and poor self-rated health (</a:t>
            </a:r>
            <a:r>
              <a:rPr lang="en-US" sz="2400" kern="100" dirty="0">
                <a:effectLst/>
                <a:latin typeface="Calibri" panose="020F0502020204030204" pitchFamily="34" charset="0"/>
                <a:ea typeface="SimSun" panose="02010600030101010101" pitchFamily="2" charset="-122"/>
                <a:cs typeface="Calibri" panose="020F0502020204030204" pitchFamily="34" charset="0"/>
              </a:rPr>
              <a:t>Coe and Van </a:t>
            </a:r>
            <a:r>
              <a:rPr lang="en-US" sz="2400" kern="100" dirty="0" err="1">
                <a:effectLst/>
                <a:latin typeface="Calibri" panose="020F0502020204030204" pitchFamily="34" charset="0"/>
                <a:ea typeface="SimSun" panose="02010600030101010101" pitchFamily="2" charset="-122"/>
                <a:cs typeface="Calibri" panose="020F0502020204030204" pitchFamily="34" charset="0"/>
              </a:rPr>
              <a:t>Houtven</a:t>
            </a:r>
            <a:r>
              <a:rPr lang="en-US" sz="2400" kern="100" dirty="0">
                <a:effectLst/>
                <a:latin typeface="Calibri" panose="020F0502020204030204" pitchFamily="34" charset="0"/>
                <a:ea typeface="SimSun" panose="02010600030101010101" pitchFamily="2" charset="-122"/>
                <a:cs typeface="Calibri" panose="020F0502020204030204" pitchFamily="34" charset="0"/>
              </a:rPr>
              <a:t>, 2009)</a:t>
            </a:r>
          </a:p>
          <a:p>
            <a:pPr>
              <a:spcAft>
                <a:spcPts val="1200"/>
              </a:spcAft>
            </a:pPr>
            <a:r>
              <a:rPr lang="en-US" sz="2400" kern="100" dirty="0">
                <a:latin typeface="Calibri" panose="020F0502020204030204" pitchFamily="34" charset="0"/>
                <a:ea typeface="SimSun" panose="02010600030101010101" pitchFamily="2" charset="-122"/>
                <a:cs typeface="Calibri" panose="020F0502020204030204" pitchFamily="34" charset="0"/>
              </a:rPr>
              <a:t>Overall international evidence seems mixed: Providing care is a prosocial behavior and may yield “stress buffering” adaptations (e.g., Roth et al, 2018).</a:t>
            </a:r>
          </a:p>
          <a:p>
            <a:pPr>
              <a:spcAft>
                <a:spcPts val="1200"/>
              </a:spcAft>
            </a:pPr>
            <a:r>
              <a:rPr lang="en-US" sz="2400" kern="100" dirty="0">
                <a:latin typeface="Calibri" panose="020F0502020204030204" pitchFamily="34" charset="0"/>
                <a:ea typeface="SimSun" panose="02010600030101010101" pitchFamily="2" charset="-122"/>
                <a:cs typeface="Calibri" panose="020F0502020204030204" pitchFamily="34" charset="0"/>
              </a:rPr>
              <a:t>In China, providing care yields an additional source of stress as it draws care-providers out of the work force.</a:t>
            </a:r>
          </a:p>
          <a:p>
            <a:pPr>
              <a:spcAft>
                <a:spcPts val="1200"/>
              </a:spcAft>
            </a:pPr>
            <a:r>
              <a:rPr lang="en-US" sz="2400" kern="100" dirty="0">
                <a:effectLst/>
                <a:latin typeface="Calibri" panose="020F0502020204030204" pitchFamily="34" charset="0"/>
                <a:ea typeface="SimSun" panose="02010600030101010101" pitchFamily="2" charset="-122"/>
                <a:cs typeface="Calibri" panose="020F0502020204030204" pitchFamily="34" charset="0"/>
              </a:rPr>
              <a:t>Evidence from the "oldest-old" survey using 895 matched pairs: a caregiver's low income and status as an "eldest son" increased the likelihood of suffering economic stress</a:t>
            </a:r>
            <a:endParaRPr lang="en-US" sz="2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0260469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BC01748-9733-4562-92F8-A192B4ECC3D8}"/>
              </a:ext>
            </a:extLst>
          </p:cNvPr>
          <p:cNvSpPr>
            <a:spLocks noGrp="1"/>
          </p:cNvSpPr>
          <p:nvPr>
            <p:ph type="title"/>
          </p:nvPr>
        </p:nvSpPr>
        <p:spPr>
          <a:xfrm>
            <a:off x="1371599" y="294538"/>
            <a:ext cx="9895951" cy="1033669"/>
          </a:xfrm>
        </p:spPr>
        <p:txBody>
          <a:bodyPr>
            <a:normAutofit/>
          </a:bodyPr>
          <a:lstStyle/>
          <a:p>
            <a:r>
              <a:rPr lang="en-US" sz="4000" dirty="0">
                <a:solidFill>
                  <a:srgbClr val="FFFFFF"/>
                </a:solidFill>
                <a:latin typeface="Calibri" panose="020F0502020204030204" pitchFamily="34" charset="0"/>
                <a:cs typeface="Calibri" panose="020F0502020204030204" pitchFamily="34" charset="0"/>
              </a:rPr>
              <a:t>Outline of Talk</a:t>
            </a:r>
          </a:p>
        </p:txBody>
      </p:sp>
      <p:sp>
        <p:nvSpPr>
          <p:cNvPr id="3" name="Content Placeholder 2">
            <a:extLst>
              <a:ext uri="{FF2B5EF4-FFF2-40B4-BE49-F238E27FC236}">
                <a16:creationId xmlns:a16="http://schemas.microsoft.com/office/drawing/2014/main" id="{877AAE2D-4252-46E1-9768-484C35265CB9}"/>
              </a:ext>
            </a:extLst>
          </p:cNvPr>
          <p:cNvSpPr>
            <a:spLocks noGrp="1"/>
          </p:cNvSpPr>
          <p:nvPr>
            <p:ph idx="1"/>
          </p:nvPr>
        </p:nvSpPr>
        <p:spPr>
          <a:xfrm>
            <a:off x="1082567" y="1996967"/>
            <a:ext cx="10013064" cy="4004588"/>
          </a:xfrm>
        </p:spPr>
        <p:txBody>
          <a:bodyPr anchor="ctr">
            <a:normAutofit fontScale="85000" lnSpcReduction="20000"/>
          </a:bodyPr>
          <a:lstStyle/>
          <a:p>
            <a:pPr marL="0" indent="0">
              <a:spcAft>
                <a:spcPts val="1200"/>
              </a:spcAft>
              <a:buNone/>
            </a:pPr>
            <a:endParaRPr lang="en-US" sz="3200" dirty="0">
              <a:latin typeface="Calibri" panose="020F0502020204030204" pitchFamily="34" charset="0"/>
              <a:cs typeface="Calibri" panose="020F0502020204030204" pitchFamily="34" charset="0"/>
            </a:endParaRPr>
          </a:p>
          <a:p>
            <a:pPr>
              <a:spcAft>
                <a:spcPts val="1200"/>
              </a:spcAft>
            </a:pPr>
            <a:r>
              <a:rPr lang="en-US" sz="3200" dirty="0">
                <a:latin typeface="Calibri" panose="020F0502020204030204" pitchFamily="34" charset="0"/>
                <a:cs typeface="Calibri" panose="020F0502020204030204" pitchFamily="34" charset="0"/>
              </a:rPr>
              <a:t>CHARLS and HRS-type Observational Data (DECRG collaboration since 2007)</a:t>
            </a:r>
          </a:p>
          <a:p>
            <a:pPr>
              <a:spcAft>
                <a:spcPts val="1200"/>
              </a:spcAft>
            </a:pPr>
            <a:r>
              <a:rPr lang="en-US" sz="3200" dirty="0">
                <a:latin typeface="Calibri" panose="020F0502020204030204" pitchFamily="34" charset="0"/>
                <a:cs typeface="Calibri" panose="020F0502020204030204" pitchFamily="34" charset="0"/>
              </a:rPr>
              <a:t>Descriptive Evidence on Factors Influencing Labor Supply</a:t>
            </a:r>
          </a:p>
          <a:p>
            <a:pPr>
              <a:spcAft>
                <a:spcPts val="1200"/>
              </a:spcAft>
            </a:pPr>
            <a:r>
              <a:rPr lang="en-US" sz="3200" dirty="0">
                <a:latin typeface="Calibri" panose="020F0502020204030204" pitchFamily="34" charset="0"/>
                <a:cs typeface="Calibri" panose="020F0502020204030204" pitchFamily="34" charset="0"/>
              </a:rPr>
              <a:t>Family Care Arrangements: Impacts on the Well-Being and Labor Supply of Care Providers</a:t>
            </a:r>
          </a:p>
          <a:p>
            <a:pPr lvl="1">
              <a:spcAft>
                <a:spcPts val="1200"/>
              </a:spcAft>
            </a:pPr>
            <a:r>
              <a:rPr lang="en-US" sz="3200" dirty="0">
                <a:latin typeface="Calibri" panose="020F0502020204030204" pitchFamily="34" charset="0"/>
                <a:cs typeface="Calibri" panose="020F0502020204030204" pitchFamily="34" charset="0"/>
              </a:rPr>
              <a:t>Ongoing work using observational data</a:t>
            </a:r>
          </a:p>
          <a:p>
            <a:pPr lvl="1">
              <a:spcAft>
                <a:spcPts val="1200"/>
              </a:spcAft>
            </a:pPr>
            <a:r>
              <a:rPr lang="en-US" sz="3200" dirty="0">
                <a:latin typeface="Calibri" panose="020F0502020204030204" pitchFamily="34" charset="0"/>
                <a:cs typeface="Calibri" panose="020F0502020204030204" pitchFamily="34" charset="0"/>
              </a:rPr>
              <a:t>Possible area for collaboration in project evaluations?</a:t>
            </a:r>
          </a:p>
          <a:p>
            <a:pPr marL="457200" lvl="1" indent="0">
              <a:spcAft>
                <a:spcPts val="1200"/>
              </a:spcAft>
              <a:buNone/>
            </a:pPr>
            <a:endParaRPr lang="en-US" sz="3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0553890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6AFDB7-FF76-42BB-BD4F-B7288D63701D}"/>
              </a:ext>
            </a:extLst>
          </p:cNvPr>
          <p:cNvSpPr>
            <a:spLocks noGrp="1"/>
          </p:cNvSpPr>
          <p:nvPr>
            <p:ph type="title"/>
          </p:nvPr>
        </p:nvSpPr>
        <p:spPr/>
        <p:txBody>
          <a:bodyPr/>
          <a:lstStyle/>
          <a:p>
            <a:r>
              <a:rPr lang="en-US" b="1" dirty="0">
                <a:latin typeface="Calibri" panose="020F0502020204030204" pitchFamily="34" charset="0"/>
                <a:cs typeface="Calibri" panose="020F0502020204030204" pitchFamily="34" charset="0"/>
              </a:rPr>
              <a:t>Impacts of Providing Care on Spouses</a:t>
            </a:r>
          </a:p>
        </p:txBody>
      </p:sp>
      <p:sp>
        <p:nvSpPr>
          <p:cNvPr id="3" name="Content Placeholder 2">
            <a:extLst>
              <a:ext uri="{FF2B5EF4-FFF2-40B4-BE49-F238E27FC236}">
                <a16:creationId xmlns:a16="http://schemas.microsoft.com/office/drawing/2014/main" id="{1EA23C76-F60B-44CE-9331-BA2016E101A0}"/>
              </a:ext>
            </a:extLst>
          </p:cNvPr>
          <p:cNvSpPr>
            <a:spLocks noGrp="1"/>
          </p:cNvSpPr>
          <p:nvPr>
            <p:ph idx="1"/>
          </p:nvPr>
        </p:nvSpPr>
        <p:spPr/>
        <p:txBody>
          <a:bodyPr/>
          <a:lstStyle/>
          <a:p>
            <a:r>
              <a:rPr lang="en-US" dirty="0">
                <a:latin typeface="Calibri" panose="020F0502020204030204" pitchFamily="34" charset="0"/>
                <a:cs typeface="Calibri" panose="020F0502020204030204" pitchFamily="34" charset="0"/>
              </a:rPr>
              <a:t>Spousal care providers often provide higher quality care and have fewer other commitments (already out of workforce).</a:t>
            </a:r>
          </a:p>
          <a:p>
            <a:r>
              <a:rPr lang="en-US" dirty="0">
                <a:latin typeface="Calibri" panose="020F0502020204030204" pitchFamily="34" charset="0"/>
                <a:cs typeface="Calibri" panose="020F0502020204030204" pitchFamily="34" charset="0"/>
              </a:rPr>
              <a:t>Women frequently outlive spouses and are less likely to have spousal care providers.</a:t>
            </a:r>
          </a:p>
          <a:p>
            <a:r>
              <a:rPr lang="en-US" dirty="0">
                <a:latin typeface="Calibri" panose="020F0502020204030204" pitchFamily="34" charset="0"/>
                <a:cs typeface="Calibri" panose="020F0502020204030204" pitchFamily="34" charset="0"/>
              </a:rPr>
              <a:t>Ai and Feng (2020) use propensity score and differencing with CHARLS data in an attempt to examine impacts of providing care on health status of care providers.</a:t>
            </a:r>
          </a:p>
          <a:p>
            <a:pPr lvl="1"/>
            <a:r>
              <a:rPr lang="en-US" dirty="0">
                <a:latin typeface="Calibri" panose="020F0502020204030204" pitchFamily="34" charset="0"/>
                <a:cs typeface="Calibri" panose="020F0502020204030204" pitchFamily="34" charset="0"/>
              </a:rPr>
              <a:t>Significant impacts on well-being of women</a:t>
            </a:r>
          </a:p>
          <a:p>
            <a:pPr lvl="1"/>
            <a:r>
              <a:rPr lang="en-US" dirty="0">
                <a:latin typeface="Calibri" panose="020F0502020204030204" pitchFamily="34" charset="0"/>
                <a:cs typeface="Calibri" panose="020F0502020204030204" pitchFamily="34" charset="0"/>
              </a:rPr>
              <a:t>Appear to be attenuated when additional assistance is available</a:t>
            </a:r>
          </a:p>
          <a:p>
            <a:pPr lvl="1"/>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1107393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7E4CED-A016-47A7-89E2-9555E834BE0B}"/>
              </a:ext>
            </a:extLst>
          </p:cNvPr>
          <p:cNvSpPr>
            <a:spLocks noGrp="1"/>
          </p:cNvSpPr>
          <p:nvPr>
            <p:ph type="title"/>
          </p:nvPr>
        </p:nvSpPr>
        <p:spPr/>
        <p:txBody>
          <a:bodyPr/>
          <a:lstStyle/>
          <a:p>
            <a:r>
              <a:rPr lang="en-US" dirty="0">
                <a:latin typeface="Calibri" panose="020F0502020204030204" pitchFamily="34" charset="0"/>
                <a:cs typeface="Calibri" panose="020F0502020204030204" pitchFamily="34" charset="0"/>
              </a:rPr>
              <a:t>Impact of Providing Care on </a:t>
            </a:r>
            <a:br>
              <a:rPr lang="en-US" dirty="0">
                <a:latin typeface="Calibri" panose="020F0502020204030204" pitchFamily="34" charset="0"/>
                <a:cs typeface="Calibri" panose="020F0502020204030204" pitchFamily="34" charset="0"/>
              </a:rPr>
            </a:br>
            <a:r>
              <a:rPr lang="en-US" dirty="0">
                <a:latin typeface="Calibri" panose="020F0502020204030204" pitchFamily="34" charset="0"/>
                <a:cs typeface="Calibri" panose="020F0502020204030204" pitchFamily="34" charset="0"/>
              </a:rPr>
              <a:t>Spouse Well-Being</a:t>
            </a:r>
          </a:p>
        </p:txBody>
      </p:sp>
      <p:pic>
        <p:nvPicPr>
          <p:cNvPr id="4" name="Picture 3">
            <a:extLst>
              <a:ext uri="{FF2B5EF4-FFF2-40B4-BE49-F238E27FC236}">
                <a16:creationId xmlns:a16="http://schemas.microsoft.com/office/drawing/2014/main" id="{B7FF7D8C-9E5C-40BE-9E11-DE70963BC08E}"/>
              </a:ext>
            </a:extLst>
          </p:cNvPr>
          <p:cNvPicPr/>
          <p:nvPr/>
        </p:nvPicPr>
        <p:blipFill rotWithShape="1">
          <a:blip r:embed="rId3">
            <a:extLst>
              <a:ext uri="{28A0092B-C50C-407E-A947-70E740481C1C}">
                <a14:useLocalDpi xmlns:a14="http://schemas.microsoft.com/office/drawing/2010/main" val="0"/>
              </a:ext>
            </a:extLst>
          </a:blip>
          <a:srcRect t="13482" b="5748"/>
          <a:stretch/>
        </p:blipFill>
        <p:spPr bwMode="auto">
          <a:xfrm>
            <a:off x="2662290" y="2238165"/>
            <a:ext cx="6867420" cy="4514327"/>
          </a:xfrm>
          <a:prstGeom prst="rect">
            <a:avLst/>
          </a:prstGeom>
          <a:noFill/>
          <a:ln>
            <a:noFill/>
          </a:ln>
        </p:spPr>
      </p:pic>
      <p:sp>
        <p:nvSpPr>
          <p:cNvPr id="5" name="TextBox 4">
            <a:extLst>
              <a:ext uri="{FF2B5EF4-FFF2-40B4-BE49-F238E27FC236}">
                <a16:creationId xmlns:a16="http://schemas.microsoft.com/office/drawing/2014/main" id="{E5020ABE-2DF1-4BAF-8590-B0CA08A4C882}"/>
              </a:ext>
            </a:extLst>
          </p:cNvPr>
          <p:cNvSpPr txBox="1"/>
          <p:nvPr/>
        </p:nvSpPr>
        <p:spPr>
          <a:xfrm>
            <a:off x="301451" y="5456255"/>
            <a:ext cx="2270927" cy="1200329"/>
          </a:xfrm>
          <a:prstGeom prst="rect">
            <a:avLst/>
          </a:prstGeom>
          <a:noFill/>
        </p:spPr>
        <p:txBody>
          <a:bodyPr wrap="square" rtlCol="0">
            <a:spAutoFit/>
          </a:bodyPr>
          <a:lstStyle/>
          <a:p>
            <a:r>
              <a:rPr lang="en-US" dirty="0">
                <a:latin typeface="Calibri" panose="020F0502020204030204" pitchFamily="34" charset="0"/>
                <a:cs typeface="Calibri" panose="020F0502020204030204" pitchFamily="34" charset="0"/>
              </a:rPr>
              <a:t>Source: Ai and Feng (2020) using data from CHARLS (2011, 2013 and 2015)</a:t>
            </a:r>
          </a:p>
        </p:txBody>
      </p:sp>
    </p:spTree>
    <p:extLst>
      <p:ext uri="{BB962C8B-B14F-4D97-AF65-F5344CB8AC3E}">
        <p14:creationId xmlns:p14="http://schemas.microsoft.com/office/powerpoint/2010/main" val="26776664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0AF807-62BD-414F-865F-D00633471580}"/>
              </a:ext>
            </a:extLst>
          </p:cNvPr>
          <p:cNvSpPr>
            <a:spLocks noGrp="1"/>
          </p:cNvSpPr>
          <p:nvPr>
            <p:ph type="title"/>
          </p:nvPr>
        </p:nvSpPr>
        <p:spPr/>
        <p:txBody>
          <a:bodyPr/>
          <a:lstStyle/>
          <a:p>
            <a:r>
              <a:rPr lang="en-US" dirty="0">
                <a:latin typeface="Calibri" panose="020F0502020204030204" pitchFamily="34" charset="0"/>
                <a:cs typeface="Calibri" panose="020F0502020204030204" pitchFamily="34" charset="0"/>
              </a:rPr>
              <a:t>Impact of Providing Care on Spouse Well-Being with Additional Assistance</a:t>
            </a:r>
          </a:p>
        </p:txBody>
      </p:sp>
      <p:pic>
        <p:nvPicPr>
          <p:cNvPr id="4" name="Picture 3">
            <a:extLst>
              <a:ext uri="{FF2B5EF4-FFF2-40B4-BE49-F238E27FC236}">
                <a16:creationId xmlns:a16="http://schemas.microsoft.com/office/drawing/2014/main" id="{BFE1723D-ABF7-46E3-B33F-73E029B0F93C}"/>
              </a:ext>
            </a:extLst>
          </p:cNvPr>
          <p:cNvPicPr>
            <a:picLocks noChangeAspect="1"/>
          </p:cNvPicPr>
          <p:nvPr/>
        </p:nvPicPr>
        <p:blipFill rotWithShape="1">
          <a:blip r:embed="rId2">
            <a:extLst>
              <a:ext uri="{28A0092B-C50C-407E-A947-70E740481C1C}">
                <a14:useLocalDpi xmlns:a14="http://schemas.microsoft.com/office/drawing/2010/main" val="0"/>
              </a:ext>
            </a:extLst>
          </a:blip>
          <a:srcRect t="14325" b="5111"/>
          <a:stretch/>
        </p:blipFill>
        <p:spPr bwMode="auto">
          <a:xfrm>
            <a:off x="2421198" y="1690688"/>
            <a:ext cx="7758036" cy="4952913"/>
          </a:xfrm>
          <a:prstGeom prst="rect">
            <a:avLst/>
          </a:prstGeom>
          <a:noFill/>
          <a:ln>
            <a:noFill/>
          </a:ln>
        </p:spPr>
      </p:pic>
      <p:sp>
        <p:nvSpPr>
          <p:cNvPr id="5" name="TextBox 4">
            <a:extLst>
              <a:ext uri="{FF2B5EF4-FFF2-40B4-BE49-F238E27FC236}">
                <a16:creationId xmlns:a16="http://schemas.microsoft.com/office/drawing/2014/main" id="{3AC4D5BD-B1F9-4769-9063-A2DBCCA08B05}"/>
              </a:ext>
            </a:extLst>
          </p:cNvPr>
          <p:cNvSpPr txBox="1"/>
          <p:nvPr/>
        </p:nvSpPr>
        <p:spPr>
          <a:xfrm>
            <a:off x="301451" y="5456255"/>
            <a:ext cx="2270927" cy="1200329"/>
          </a:xfrm>
          <a:prstGeom prst="rect">
            <a:avLst/>
          </a:prstGeom>
          <a:noFill/>
        </p:spPr>
        <p:txBody>
          <a:bodyPr wrap="square" rtlCol="0">
            <a:spAutoFit/>
          </a:bodyPr>
          <a:lstStyle/>
          <a:p>
            <a:r>
              <a:rPr lang="en-US" dirty="0">
                <a:latin typeface="Calibri" panose="020F0502020204030204" pitchFamily="34" charset="0"/>
                <a:cs typeface="Calibri" panose="020F0502020204030204" pitchFamily="34" charset="0"/>
              </a:rPr>
              <a:t>Source: Ai and Feng (2020) using data from CHARLS (2011, 2013 and 2015)</a:t>
            </a:r>
          </a:p>
        </p:txBody>
      </p:sp>
    </p:spTree>
    <p:extLst>
      <p:ext uri="{BB962C8B-B14F-4D97-AF65-F5344CB8AC3E}">
        <p14:creationId xmlns:p14="http://schemas.microsoft.com/office/powerpoint/2010/main" val="33261403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3336" y="274638"/>
            <a:ext cx="9764352" cy="1143000"/>
          </a:xfrm>
        </p:spPr>
        <p:txBody>
          <a:bodyPr>
            <a:noAutofit/>
          </a:bodyPr>
          <a:lstStyle/>
          <a:p>
            <a:r>
              <a:rPr lang="en-US" sz="2800" b="1" dirty="0">
                <a:latin typeface="Calibri" panose="020F0502020204030204" pitchFamily="34" charset="0"/>
                <a:cs typeface="Calibri" panose="020F0502020204030204" pitchFamily="34" charset="0"/>
              </a:rPr>
              <a:t>Is Presence or Absence of Someone Requiring Care Associated with Labor Supply Decisions?</a:t>
            </a:r>
            <a:r>
              <a:rPr lang="en-US" sz="2800" b="1" baseline="30000" dirty="0">
                <a:latin typeface="Calibri" panose="020F0502020204030204" pitchFamily="34" charset="0"/>
                <a:cs typeface="Calibri" panose="020F0502020204030204" pitchFamily="34" charset="0"/>
              </a:rPr>
              <a:t>1</a:t>
            </a:r>
            <a:r>
              <a:rPr lang="en-US" sz="2800" b="1" dirty="0">
                <a:latin typeface="Calibri" panose="020F0502020204030204" pitchFamily="34" charset="0"/>
                <a:cs typeface="Calibri" panose="020F0502020204030204" pitchFamily="34" charset="0"/>
              </a:rPr>
              <a:t> </a:t>
            </a:r>
            <a:endParaRPr lang="en-US" sz="2800" dirty="0">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903543" y="1534002"/>
            <a:ext cx="9764352" cy="4881194"/>
          </a:xfrm>
        </p:spPr>
        <p:txBody>
          <a:bodyPr>
            <a:normAutofit/>
          </a:bodyPr>
          <a:lstStyle/>
          <a:p>
            <a:r>
              <a:rPr lang="en-US" sz="2400" dirty="0">
                <a:latin typeface="Calibri" panose="020F0502020204030204" pitchFamily="34" charset="0"/>
                <a:cs typeface="Calibri" panose="020F0502020204030204" pitchFamily="34" charset="0"/>
              </a:rPr>
              <a:t>Exploit the 2011 and 2013 Waves of the CHARLS Survey</a:t>
            </a:r>
          </a:p>
          <a:p>
            <a:r>
              <a:rPr lang="en-US" sz="2400" dirty="0">
                <a:latin typeface="Calibri" panose="020F0502020204030204" pitchFamily="34" charset="0"/>
                <a:cs typeface="Calibri" panose="020F0502020204030204" pitchFamily="34" charset="0"/>
              </a:rPr>
              <a:t>For those aged 45-65,</a:t>
            </a:r>
          </a:p>
          <a:p>
            <a:pPr lvl="1"/>
            <a:r>
              <a:rPr lang="en-US" sz="2000" dirty="0">
                <a:latin typeface="Calibri" panose="020F0502020204030204" pitchFamily="34" charset="0"/>
                <a:cs typeface="Calibri" panose="020F0502020204030204" pitchFamily="34" charset="0"/>
              </a:rPr>
              <a:t>Examine Change in Work Status (and other outcomes0 with Change in Number of Elderly Parents In Home, and then in Neighborhood or Home.  (Why both?)</a:t>
            </a:r>
          </a:p>
          <a:p>
            <a:pPr lvl="1"/>
            <a:r>
              <a:rPr lang="en-US" sz="2000" dirty="0">
                <a:latin typeface="Calibri" panose="020F0502020204030204" pitchFamily="34" charset="0"/>
                <a:cs typeface="Calibri" panose="020F0502020204030204" pitchFamily="34" charset="0"/>
              </a:rPr>
              <a:t>Change in Elderly in Poor Health more Relevant.</a:t>
            </a:r>
          </a:p>
          <a:p>
            <a:r>
              <a:rPr lang="en-US" sz="2400" dirty="0">
                <a:latin typeface="Calibri" panose="020F0502020204030204" pitchFamily="34" charset="0"/>
                <a:cs typeface="Calibri" panose="020F0502020204030204" pitchFamily="34" charset="0"/>
              </a:rPr>
              <a:t>Not necessarily a negative effect on labor supply</a:t>
            </a:r>
          </a:p>
          <a:p>
            <a:pPr lvl="1"/>
            <a:r>
              <a:rPr lang="en-US" sz="2000" dirty="0">
                <a:latin typeface="Calibri" panose="020F0502020204030204" pitchFamily="34" charset="0"/>
                <a:cs typeface="Calibri" panose="020F0502020204030204" pitchFamily="34" charset="0"/>
              </a:rPr>
              <a:t>If additional health costs are imposed by providing care, one might expect an “added worker effect” and an increase in labor supply</a:t>
            </a:r>
          </a:p>
          <a:p>
            <a:pPr lvl="1"/>
            <a:r>
              <a:rPr lang="en-US" sz="2000" dirty="0">
                <a:latin typeface="Calibri" panose="020F0502020204030204" pitchFamily="34" charset="0"/>
                <a:cs typeface="Calibri" panose="020F0502020204030204" pitchFamily="34" charset="0"/>
              </a:rPr>
              <a:t>Grandparents and other older relatives may be providing housing or childcare and facilitating work.</a:t>
            </a:r>
          </a:p>
          <a:p>
            <a:pPr lvl="1"/>
            <a:r>
              <a:rPr lang="en-US" sz="2000" dirty="0">
                <a:latin typeface="Calibri" panose="020F0502020204030204" pitchFamily="34" charset="0"/>
                <a:cs typeface="Calibri" panose="020F0502020204030204" pitchFamily="34" charset="0"/>
              </a:rPr>
              <a:t>An older person with minor disability may yet be providing some childcare.</a:t>
            </a:r>
          </a:p>
          <a:p>
            <a:r>
              <a:rPr lang="en-US" sz="2400" dirty="0">
                <a:latin typeface="Calibri" panose="020F0502020204030204" pitchFamily="34" charset="0"/>
                <a:cs typeface="Calibri" panose="020F0502020204030204" pitchFamily="34" charset="0"/>
              </a:rPr>
              <a:t>Does incidence of depression (CESD-10) change with presence of parents? Allocation of time to leisure/social activities?</a:t>
            </a:r>
          </a:p>
        </p:txBody>
      </p:sp>
      <p:sp>
        <p:nvSpPr>
          <p:cNvPr id="4" name="TextBox 3">
            <a:extLst>
              <a:ext uri="{FF2B5EF4-FFF2-40B4-BE49-F238E27FC236}">
                <a16:creationId xmlns:a16="http://schemas.microsoft.com/office/drawing/2014/main" id="{9716759C-AFD4-2E7D-A065-2C6CD54182BD}"/>
              </a:ext>
            </a:extLst>
          </p:cNvPr>
          <p:cNvSpPr txBox="1"/>
          <p:nvPr/>
        </p:nvSpPr>
        <p:spPr>
          <a:xfrm>
            <a:off x="525517" y="6313405"/>
            <a:ext cx="7220607" cy="369332"/>
          </a:xfrm>
          <a:prstGeom prst="rect">
            <a:avLst/>
          </a:prstGeom>
          <a:noFill/>
        </p:spPr>
        <p:txBody>
          <a:bodyPr wrap="square" rtlCol="0">
            <a:spAutoFit/>
          </a:bodyPr>
          <a:lstStyle/>
          <a:p>
            <a:r>
              <a:rPr lang="en-US" baseline="30000" dirty="0"/>
              <a:t>1</a:t>
            </a:r>
            <a:r>
              <a:rPr lang="en-US" dirty="0"/>
              <a:t>Giles, Jiang and Zhao (in process)</a:t>
            </a:r>
          </a:p>
        </p:txBody>
      </p:sp>
    </p:spTree>
    <p:extLst>
      <p:ext uri="{BB962C8B-B14F-4D97-AF65-F5344CB8AC3E}">
        <p14:creationId xmlns:p14="http://schemas.microsoft.com/office/powerpoint/2010/main" val="382794013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a:latin typeface="Calibri" panose="020F0502020204030204" pitchFamily="34" charset="0"/>
                <a:cs typeface="Calibri" panose="020F0502020204030204" pitchFamily="34" charset="0"/>
              </a:rPr>
              <a:t>Estimate First-Differenced Models at Household and Neighborhood (Village) Level</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838200" y="1768510"/>
                <a:ext cx="9619488" cy="4998050"/>
              </a:xfrm>
            </p:spPr>
            <p:txBody>
              <a:bodyPr>
                <a:normAutofit/>
              </a:bodyPr>
              <a:lstStyle/>
              <a:p>
                <a14:m>
                  <m:oMath xmlns:m="http://schemas.openxmlformats.org/officeDocument/2006/math">
                    <m:sSub>
                      <m:sSubPr>
                        <m:ctrlPr>
                          <a:rPr lang="en-US" sz="2400" i="1" smtClean="0">
                            <a:latin typeface="Cambria Math" panose="02040503050406030204" pitchFamily="18" charset="0"/>
                          </a:rPr>
                        </m:ctrlPr>
                      </m:sSubPr>
                      <m:e>
                        <m:r>
                          <a:rPr lang="en-US" sz="2400" i="1">
                            <a:latin typeface="Cambria Math" panose="02040503050406030204" pitchFamily="18" charset="0"/>
                          </a:rPr>
                          <m:t>∆</m:t>
                        </m:r>
                        <m:r>
                          <a:rPr lang="en-US" sz="2400" i="1">
                            <a:latin typeface="Cambria Math" panose="02040503050406030204" pitchFamily="18" charset="0"/>
                          </a:rPr>
                          <m:t>𝐿</m:t>
                        </m:r>
                      </m:e>
                      <m:sub>
                        <m:r>
                          <a:rPr lang="en-US" sz="2400" i="1">
                            <a:latin typeface="Cambria Math" panose="02040503050406030204" pitchFamily="18" charset="0"/>
                          </a:rPr>
                          <m:t>𝑖𝑡</m:t>
                        </m:r>
                      </m:sub>
                    </m:sSub>
                    <m:r>
                      <a:rPr lang="en-US" sz="2400" i="1">
                        <a:latin typeface="Cambria Math" panose="02040503050406030204" pitchFamily="18" charset="0"/>
                      </a:rPr>
                      <m:t>=</m:t>
                    </m:r>
                    <m:sSubSup>
                      <m:sSubSupPr>
                        <m:ctrlPr>
                          <a:rPr lang="en-US" sz="2400" i="1">
                            <a:latin typeface="Cambria Math" panose="02040503050406030204" pitchFamily="18" charset="0"/>
                          </a:rPr>
                        </m:ctrlPr>
                      </m:sSubSupPr>
                      <m:e>
                        <m:sSub>
                          <m:sSubPr>
                            <m:ctrlPr>
                              <a:rPr lang="en-US" sz="2400" i="1">
                                <a:latin typeface="Cambria Math" panose="02040503050406030204" pitchFamily="18" charset="0"/>
                              </a:rPr>
                            </m:ctrlPr>
                          </m:sSubPr>
                          <m:e>
                            <m:r>
                              <a:rPr lang="en-US" sz="2400" i="1">
                                <a:latin typeface="Cambria Math" panose="02040503050406030204" pitchFamily="18" charset="0"/>
                              </a:rPr>
                              <m:t>𝛽</m:t>
                            </m:r>
                          </m:e>
                          <m:sub>
                            <m:r>
                              <a:rPr lang="en-US" sz="2400" i="1">
                                <a:latin typeface="Cambria Math" panose="02040503050406030204" pitchFamily="18" charset="0"/>
                              </a:rPr>
                              <m:t>1</m:t>
                            </m:r>
                          </m:sub>
                        </m:sSub>
                        <m:sSub>
                          <m:sSubPr>
                            <m:ctrlPr>
                              <a:rPr lang="en-US" sz="2400" b="1" i="1">
                                <a:latin typeface="Cambria Math" panose="02040503050406030204" pitchFamily="18" charset="0"/>
                              </a:rPr>
                            </m:ctrlPr>
                          </m:sSubPr>
                          <m:e>
                            <m:r>
                              <a:rPr lang="en-US" sz="2400" i="1">
                                <a:latin typeface="Cambria Math" panose="02040503050406030204" pitchFamily="18" charset="0"/>
                              </a:rPr>
                              <m:t>∆</m:t>
                            </m:r>
                            <m:r>
                              <a:rPr lang="en-US" sz="2400" b="0" i="1" smtClean="0">
                                <a:latin typeface="Cambria Math" panose="02040503050406030204" pitchFamily="18" charset="0"/>
                              </a:rPr>
                              <m:t>𝑂𝑙𝑑𝑒𝑟𝑃𝑒𝑟𝑠𝑜𝑛</m:t>
                            </m:r>
                          </m:e>
                          <m:sub>
                            <m:r>
                              <a:rPr lang="en-US" sz="2400" b="1" i="1">
                                <a:latin typeface="Cambria Math" panose="02040503050406030204" pitchFamily="18" charset="0"/>
                              </a:rPr>
                              <m:t>𝒊𝒕</m:t>
                            </m:r>
                          </m:sub>
                        </m:sSub>
                        <m:r>
                          <a:rPr lang="en-US" sz="2400" b="1" i="1">
                            <a:latin typeface="Cambria Math" panose="02040503050406030204" pitchFamily="18" charset="0"/>
                          </a:rPr>
                          <m:t>+</m:t>
                        </m:r>
                        <m:r>
                          <a:rPr lang="en-US" sz="2400" b="1" i="1">
                            <a:latin typeface="Cambria Math" panose="02040503050406030204" pitchFamily="18" charset="0"/>
                            <a:ea typeface="Cambria Math" panose="02040503050406030204" pitchFamily="18" charset="0"/>
                          </a:rPr>
                          <m:t>∆</m:t>
                        </m:r>
                        <m:r>
                          <a:rPr lang="en-US" sz="2400" b="1" i="1">
                            <a:latin typeface="Cambria Math" panose="02040503050406030204" pitchFamily="18" charset="0"/>
                          </a:rPr>
                          <m:t>𝑿</m:t>
                        </m:r>
                      </m:e>
                      <m:sub>
                        <m:r>
                          <a:rPr lang="en-US" sz="2400" i="1">
                            <a:latin typeface="Cambria Math" panose="02040503050406030204" pitchFamily="18" charset="0"/>
                          </a:rPr>
                          <m:t>𝑖</m:t>
                        </m:r>
                      </m:sub>
                      <m:sup>
                        <m:r>
                          <a:rPr lang="en-US" sz="2400" i="1">
                            <a:latin typeface="Cambria Math" panose="02040503050406030204" pitchFamily="18" charset="0"/>
                          </a:rPr>
                          <m:t>′</m:t>
                        </m:r>
                      </m:sup>
                    </m:sSubSup>
                    <m:r>
                      <a:rPr lang="en-US" sz="2400" b="1" i="1" smtClean="0">
                        <a:latin typeface="Cambria Math" panose="02040503050406030204" pitchFamily="18" charset="0"/>
                        <a:ea typeface="Cambria Math" panose="02040503050406030204" pitchFamily="18" charset="0"/>
                      </a:rPr>
                      <m:t>𝜶</m:t>
                    </m:r>
                    <m:r>
                      <a:rPr lang="en-US" sz="2400" i="1">
                        <a:latin typeface="Cambria Math" panose="02040503050406030204" pitchFamily="18" charset="0"/>
                      </a:rPr>
                      <m:t>+</m:t>
                    </m:r>
                    <m:sSub>
                      <m:sSubPr>
                        <m:ctrlPr>
                          <a:rPr lang="en-US" sz="2400" i="1">
                            <a:latin typeface="Cambria Math" panose="02040503050406030204" pitchFamily="18" charset="0"/>
                          </a:rPr>
                        </m:ctrlPr>
                      </m:sSubPr>
                      <m:e>
                        <m:r>
                          <a:rPr lang="en-US" sz="2400" i="1">
                            <a:latin typeface="Cambria Math" panose="02040503050406030204" pitchFamily="18" charset="0"/>
                          </a:rPr>
                          <m:t>𝑔</m:t>
                        </m:r>
                      </m:e>
                      <m:sub>
                        <m:r>
                          <a:rPr lang="en-US" sz="2400" i="1">
                            <a:latin typeface="Cambria Math" panose="02040503050406030204" pitchFamily="18" charset="0"/>
                          </a:rPr>
                          <m:t>𝑗</m:t>
                        </m:r>
                      </m:sub>
                    </m:sSub>
                    <m:r>
                      <a:rPr lang="en-US" sz="2400" i="1">
                        <a:latin typeface="Cambria Math" panose="02040503050406030204" pitchFamily="18" charset="0"/>
                      </a:rPr>
                      <m:t>+</m:t>
                    </m:r>
                    <m:sSub>
                      <m:sSubPr>
                        <m:ctrlPr>
                          <a:rPr lang="en-US" sz="2400" i="1">
                            <a:latin typeface="Cambria Math" panose="02040503050406030204" pitchFamily="18" charset="0"/>
                          </a:rPr>
                        </m:ctrlPr>
                      </m:sSubPr>
                      <m:e>
                        <m:r>
                          <a:rPr lang="en-US" sz="2400" i="1">
                            <a:latin typeface="Cambria Math" panose="02040503050406030204" pitchFamily="18" charset="0"/>
                            <a:ea typeface="Cambria Math" panose="02040503050406030204" pitchFamily="18" charset="0"/>
                          </a:rPr>
                          <m:t>∆</m:t>
                        </m:r>
                        <m:r>
                          <a:rPr lang="en-US" sz="2400" i="1">
                            <a:latin typeface="Cambria Math" panose="02040503050406030204" pitchFamily="18" charset="0"/>
                          </a:rPr>
                          <m:t>𝜀</m:t>
                        </m:r>
                      </m:e>
                      <m:sub>
                        <m:r>
                          <a:rPr lang="en-US" sz="2400" i="1">
                            <a:latin typeface="Cambria Math" panose="02040503050406030204" pitchFamily="18" charset="0"/>
                          </a:rPr>
                          <m:t>𝑖𝑡</m:t>
                        </m:r>
                      </m:sub>
                    </m:sSub>
                  </m:oMath>
                </a14:m>
                <a:r>
                  <a:rPr lang="en-US" sz="2400" dirty="0"/>
                  <a:t>   and alternatively</a:t>
                </a:r>
              </a:p>
              <a:p>
                <a:endParaRPr lang="en-US" sz="2400" dirty="0"/>
              </a:p>
              <a:p>
                <a14:m>
                  <m:oMath xmlns:m="http://schemas.openxmlformats.org/officeDocument/2006/math">
                    <m:sSub>
                      <m:sSubPr>
                        <m:ctrlPr>
                          <a:rPr lang="en-US" sz="2400" i="1" smtClean="0">
                            <a:latin typeface="Cambria Math" panose="02040503050406030204" pitchFamily="18" charset="0"/>
                          </a:rPr>
                        </m:ctrlPr>
                      </m:sSubPr>
                      <m:e>
                        <m:r>
                          <a:rPr lang="en-US" sz="2400" i="1">
                            <a:latin typeface="Cambria Math" panose="02040503050406030204" pitchFamily="18" charset="0"/>
                          </a:rPr>
                          <m:t>∆</m:t>
                        </m:r>
                        <m:r>
                          <a:rPr lang="en-US" sz="2400" i="1">
                            <a:latin typeface="Cambria Math" panose="02040503050406030204" pitchFamily="18" charset="0"/>
                          </a:rPr>
                          <m:t>𝐿</m:t>
                        </m:r>
                      </m:e>
                      <m:sub>
                        <m:r>
                          <a:rPr lang="en-US" sz="2400" i="1">
                            <a:latin typeface="Cambria Math" panose="02040503050406030204" pitchFamily="18" charset="0"/>
                          </a:rPr>
                          <m:t>𝑖𝑡</m:t>
                        </m:r>
                      </m:sub>
                    </m:sSub>
                    <m:r>
                      <a:rPr lang="en-US" sz="2400" i="1">
                        <a:latin typeface="Cambria Math" panose="02040503050406030204" pitchFamily="18" charset="0"/>
                      </a:rPr>
                      <m:t>=</m:t>
                    </m:r>
                    <m:sSubSup>
                      <m:sSubSupPr>
                        <m:ctrlPr>
                          <a:rPr lang="en-US" sz="2400" i="1">
                            <a:latin typeface="Cambria Math" panose="02040503050406030204" pitchFamily="18" charset="0"/>
                          </a:rPr>
                        </m:ctrlPr>
                      </m:sSubSupPr>
                      <m:e>
                        <m:sSub>
                          <m:sSubPr>
                            <m:ctrlPr>
                              <a:rPr lang="en-US" sz="2400" i="1">
                                <a:latin typeface="Cambria Math" panose="02040503050406030204" pitchFamily="18" charset="0"/>
                              </a:rPr>
                            </m:ctrlPr>
                          </m:sSubPr>
                          <m:e>
                            <m:r>
                              <a:rPr lang="en-US" sz="2400" i="1">
                                <a:latin typeface="Cambria Math" panose="02040503050406030204" pitchFamily="18" charset="0"/>
                              </a:rPr>
                              <m:t>𝛽</m:t>
                            </m:r>
                          </m:e>
                          <m:sub>
                            <m:r>
                              <a:rPr lang="en-US" sz="2400" i="1">
                                <a:latin typeface="Cambria Math" panose="02040503050406030204" pitchFamily="18" charset="0"/>
                              </a:rPr>
                              <m:t>1</m:t>
                            </m:r>
                          </m:sub>
                        </m:sSub>
                        <m:sSub>
                          <m:sSubPr>
                            <m:ctrlPr>
                              <a:rPr lang="en-US" sz="2400" b="1" i="1">
                                <a:latin typeface="Cambria Math" panose="02040503050406030204" pitchFamily="18" charset="0"/>
                              </a:rPr>
                            </m:ctrlPr>
                          </m:sSubPr>
                          <m:e>
                            <m:r>
                              <a:rPr lang="en-US" sz="2400" i="1">
                                <a:latin typeface="Cambria Math" panose="02040503050406030204" pitchFamily="18" charset="0"/>
                              </a:rPr>
                              <m:t>∆</m:t>
                            </m:r>
                            <m:r>
                              <a:rPr lang="en-US" sz="2400" b="0" i="1" smtClean="0">
                                <a:latin typeface="Cambria Math" panose="02040503050406030204" pitchFamily="18" charset="0"/>
                              </a:rPr>
                              <m:t>𝐻𝑂𝑃</m:t>
                            </m:r>
                          </m:e>
                          <m:sub>
                            <m:r>
                              <a:rPr lang="en-US" sz="2400" b="1" i="1">
                                <a:latin typeface="Cambria Math" panose="02040503050406030204" pitchFamily="18" charset="0"/>
                              </a:rPr>
                              <m:t>𝒊𝒕</m:t>
                            </m:r>
                          </m:sub>
                        </m:sSub>
                        <m:r>
                          <a:rPr lang="en-US" sz="2400" b="1" i="1" smtClean="0">
                            <a:latin typeface="Cambria Math" panose="02040503050406030204" pitchFamily="18" charset="0"/>
                          </a:rPr>
                          <m:t>+</m:t>
                        </m:r>
                        <m:sSub>
                          <m:sSubPr>
                            <m:ctrlPr>
                              <a:rPr lang="en-US" sz="2400" i="1">
                                <a:latin typeface="Cambria Math" panose="02040503050406030204" pitchFamily="18" charset="0"/>
                              </a:rPr>
                            </m:ctrlPr>
                          </m:sSubPr>
                          <m:e>
                            <m:r>
                              <a:rPr lang="en-US" sz="2400" i="1">
                                <a:latin typeface="Cambria Math" panose="02040503050406030204" pitchFamily="18" charset="0"/>
                              </a:rPr>
                              <m:t>𝛽</m:t>
                            </m:r>
                          </m:e>
                          <m:sub>
                            <m:r>
                              <a:rPr lang="en-US" sz="2400" b="0" i="1" smtClean="0">
                                <a:latin typeface="Cambria Math" panose="02040503050406030204" pitchFamily="18" charset="0"/>
                              </a:rPr>
                              <m:t>2</m:t>
                            </m:r>
                          </m:sub>
                        </m:sSub>
                        <m:sSub>
                          <m:sSubPr>
                            <m:ctrlPr>
                              <a:rPr lang="en-US" sz="2400" b="1" i="1">
                                <a:latin typeface="Cambria Math" panose="02040503050406030204" pitchFamily="18" charset="0"/>
                              </a:rPr>
                            </m:ctrlPr>
                          </m:sSubPr>
                          <m:e>
                            <m:r>
                              <a:rPr lang="en-US" sz="2400" i="1">
                                <a:latin typeface="Cambria Math" panose="02040503050406030204" pitchFamily="18" charset="0"/>
                              </a:rPr>
                              <m:t>∆</m:t>
                            </m:r>
                            <m:r>
                              <a:rPr lang="en-US" sz="2400" b="0" i="1" smtClean="0">
                                <a:latin typeface="Cambria Math" panose="02040503050406030204" pitchFamily="18" charset="0"/>
                              </a:rPr>
                              <m:t>𝑈𝐻𝑂𝑃</m:t>
                            </m:r>
                          </m:e>
                          <m:sub>
                            <m:r>
                              <a:rPr lang="en-US" sz="2400" b="1" i="1">
                                <a:latin typeface="Cambria Math" panose="02040503050406030204" pitchFamily="18" charset="0"/>
                              </a:rPr>
                              <m:t>𝒊𝒕</m:t>
                            </m:r>
                          </m:sub>
                        </m:sSub>
                        <m:r>
                          <a:rPr lang="en-US" sz="2400" b="1" i="1">
                            <a:latin typeface="Cambria Math" panose="02040503050406030204" pitchFamily="18" charset="0"/>
                          </a:rPr>
                          <m:t>+</m:t>
                        </m:r>
                        <m:r>
                          <a:rPr lang="en-US" sz="2400" b="1" i="1">
                            <a:latin typeface="Cambria Math" panose="02040503050406030204" pitchFamily="18" charset="0"/>
                            <a:ea typeface="Cambria Math" panose="02040503050406030204" pitchFamily="18" charset="0"/>
                          </a:rPr>
                          <m:t>∆</m:t>
                        </m:r>
                        <m:r>
                          <a:rPr lang="en-US" sz="2400" b="1" i="1">
                            <a:latin typeface="Cambria Math" panose="02040503050406030204" pitchFamily="18" charset="0"/>
                          </a:rPr>
                          <m:t>𝑿</m:t>
                        </m:r>
                      </m:e>
                      <m:sub>
                        <m:r>
                          <a:rPr lang="en-US" sz="2400" i="1">
                            <a:latin typeface="Cambria Math" panose="02040503050406030204" pitchFamily="18" charset="0"/>
                          </a:rPr>
                          <m:t>𝑖</m:t>
                        </m:r>
                      </m:sub>
                      <m:sup>
                        <m:r>
                          <a:rPr lang="en-US" sz="2400" i="1">
                            <a:latin typeface="Cambria Math" panose="02040503050406030204" pitchFamily="18" charset="0"/>
                          </a:rPr>
                          <m:t>′</m:t>
                        </m:r>
                      </m:sup>
                    </m:sSubSup>
                    <m:r>
                      <a:rPr lang="en-US" sz="2400" b="1" i="1" smtClean="0">
                        <a:latin typeface="Cambria Math" panose="02040503050406030204" pitchFamily="18" charset="0"/>
                        <a:ea typeface="Cambria Math" panose="02040503050406030204" pitchFamily="18" charset="0"/>
                      </a:rPr>
                      <m:t>𝜶</m:t>
                    </m:r>
                    <m:r>
                      <a:rPr lang="en-US" sz="2400" i="1">
                        <a:latin typeface="Cambria Math" panose="02040503050406030204" pitchFamily="18" charset="0"/>
                      </a:rPr>
                      <m:t>+</m:t>
                    </m:r>
                    <m:sSub>
                      <m:sSubPr>
                        <m:ctrlPr>
                          <a:rPr lang="en-US" sz="2400" i="1">
                            <a:latin typeface="Cambria Math" panose="02040503050406030204" pitchFamily="18" charset="0"/>
                          </a:rPr>
                        </m:ctrlPr>
                      </m:sSubPr>
                      <m:e>
                        <m:r>
                          <a:rPr lang="en-US" sz="2400" i="1">
                            <a:latin typeface="Cambria Math" panose="02040503050406030204" pitchFamily="18" charset="0"/>
                          </a:rPr>
                          <m:t>𝑔</m:t>
                        </m:r>
                      </m:e>
                      <m:sub>
                        <m:r>
                          <a:rPr lang="en-US" sz="2400" i="1">
                            <a:latin typeface="Cambria Math" panose="02040503050406030204" pitchFamily="18" charset="0"/>
                          </a:rPr>
                          <m:t>𝑗</m:t>
                        </m:r>
                      </m:sub>
                    </m:sSub>
                    <m:r>
                      <a:rPr lang="en-US" sz="2400" i="1">
                        <a:latin typeface="Cambria Math" panose="02040503050406030204" pitchFamily="18" charset="0"/>
                      </a:rPr>
                      <m:t>+</m:t>
                    </m:r>
                    <m:sSub>
                      <m:sSubPr>
                        <m:ctrlPr>
                          <a:rPr lang="en-US" sz="2400" i="1">
                            <a:latin typeface="Cambria Math" panose="02040503050406030204" pitchFamily="18" charset="0"/>
                          </a:rPr>
                        </m:ctrlPr>
                      </m:sSubPr>
                      <m:e>
                        <m:r>
                          <a:rPr lang="en-US" sz="2400" i="1">
                            <a:latin typeface="Cambria Math" panose="02040503050406030204" pitchFamily="18" charset="0"/>
                            <a:ea typeface="Cambria Math" panose="02040503050406030204" pitchFamily="18" charset="0"/>
                          </a:rPr>
                          <m:t>∆</m:t>
                        </m:r>
                        <m:r>
                          <a:rPr lang="en-US" sz="2400" i="1">
                            <a:latin typeface="Cambria Math" panose="02040503050406030204" pitchFamily="18" charset="0"/>
                          </a:rPr>
                          <m:t>𝜀</m:t>
                        </m:r>
                      </m:e>
                      <m:sub>
                        <m:r>
                          <a:rPr lang="en-US" sz="2400" i="1">
                            <a:latin typeface="Cambria Math" panose="02040503050406030204" pitchFamily="18" charset="0"/>
                          </a:rPr>
                          <m:t>𝑖𝑡</m:t>
                        </m:r>
                      </m:sub>
                    </m:sSub>
                  </m:oMath>
                </a14:m>
                <a:endParaRPr lang="en-US" sz="2400" dirty="0"/>
              </a:p>
              <a:p>
                <a:endParaRPr lang="en-US" sz="2400" dirty="0">
                  <a:latin typeface="Calibri" panose="020F0502020204030204" pitchFamily="34" charset="0"/>
                  <a:cs typeface="Calibri" panose="020F0502020204030204" pitchFamily="34" charset="0"/>
                </a:endParaRPr>
              </a:p>
              <a:p>
                <a:r>
                  <a:rPr lang="en-US" sz="2400" dirty="0"/>
                  <a:t>Change in labor supply for adult aged 45-65 is a function of number of elderly parents, changes in marital status, changes in number of living parents, changes in respondents’ ADL status and city-level fixed effects, </a:t>
                </a:r>
                <a14:m>
                  <m:oMath xmlns:m="http://schemas.openxmlformats.org/officeDocument/2006/math">
                    <m:sSub>
                      <m:sSubPr>
                        <m:ctrlPr>
                          <a:rPr lang="en-US" sz="2400" i="1">
                            <a:latin typeface="Cambria Math" panose="02040503050406030204" pitchFamily="18" charset="0"/>
                          </a:rPr>
                        </m:ctrlPr>
                      </m:sSubPr>
                      <m:e>
                        <m:r>
                          <a:rPr lang="en-US" sz="2400" i="1">
                            <a:latin typeface="Cambria Math" panose="02040503050406030204" pitchFamily="18" charset="0"/>
                          </a:rPr>
                          <m:t>𝑔</m:t>
                        </m:r>
                      </m:e>
                      <m:sub>
                        <m:r>
                          <a:rPr lang="en-US" sz="2400" i="1">
                            <a:latin typeface="Cambria Math" panose="02040503050406030204" pitchFamily="18" charset="0"/>
                          </a:rPr>
                          <m:t>𝑗</m:t>
                        </m:r>
                      </m:sub>
                    </m:sSub>
                  </m:oMath>
                </a14:m>
                <a:r>
                  <a:rPr lang="en-US" sz="2400" dirty="0"/>
                  <a:t> (to control for city-specific shocks and growth).</a:t>
                </a:r>
              </a:p>
              <a:p>
                <a:pPr marL="82296" indent="0">
                  <a:buNone/>
                </a:pPr>
                <a:endParaRPr lang="en-US" sz="2400" dirty="0"/>
              </a:p>
              <a:p>
                <a14:m>
                  <m:oMath xmlns:m="http://schemas.openxmlformats.org/officeDocument/2006/math">
                    <m:r>
                      <a:rPr lang="en-US" sz="2400" b="1" i="1">
                        <a:latin typeface="Cambria Math" panose="02040503050406030204" pitchFamily="18" charset="0"/>
                        <a:ea typeface="Cambria Math" panose="02040503050406030204" pitchFamily="18" charset="0"/>
                      </a:rPr>
                      <m:t>∆</m:t>
                    </m:r>
                    <m:r>
                      <a:rPr lang="en-US" sz="2400" b="1" i="1">
                        <a:latin typeface="Cambria Math" panose="02040503050406030204" pitchFamily="18" charset="0"/>
                        <a:ea typeface="Cambria Math" panose="02040503050406030204" pitchFamily="18" charset="0"/>
                      </a:rPr>
                      <m:t>𝑿</m:t>
                    </m:r>
                  </m:oMath>
                </a14:m>
                <a:r>
                  <a:rPr lang="en-US" sz="2400" b="1" dirty="0"/>
                  <a:t> </a:t>
                </a:r>
                <a:r>
                  <a:rPr lang="en-US" sz="2400" dirty="0"/>
                  <a:t>includes 2011 levels of education, age and age-squared: in levels corresponding to differential trends related to differences in retirement probabilities at age and education levels. </a:t>
                </a:r>
                <a:endParaRPr lang="en-US" sz="2400" b="1" dirty="0"/>
              </a:p>
              <a:p>
                <a:pPr marL="82296" indent="0">
                  <a:buNone/>
                </a:pPr>
                <a:endParaRPr lang="en-US" sz="2400"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838200" y="1768510"/>
                <a:ext cx="9619488" cy="4998050"/>
              </a:xfrm>
              <a:blipFill>
                <a:blip r:embed="rId2"/>
                <a:stretch>
                  <a:fillRect l="-887" t="-1341" r="-887" b="-610"/>
                </a:stretch>
              </a:blipFill>
            </p:spPr>
            <p:txBody>
              <a:bodyPr/>
              <a:lstStyle/>
              <a:p>
                <a:r>
                  <a:rPr lang="en-US">
                    <a:noFill/>
                  </a:rPr>
                  <a:t> </a:t>
                </a:r>
              </a:p>
            </p:txBody>
          </p:sp>
        </mc:Fallback>
      </mc:AlternateContent>
    </p:spTree>
    <p:extLst>
      <p:ext uri="{BB962C8B-B14F-4D97-AF65-F5344CB8AC3E}">
        <p14:creationId xmlns:p14="http://schemas.microsoft.com/office/powerpoint/2010/main" val="156629523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887385-FF72-1547-236C-367A26797675}"/>
              </a:ext>
            </a:extLst>
          </p:cNvPr>
          <p:cNvSpPr>
            <a:spLocks noGrp="1"/>
          </p:cNvSpPr>
          <p:nvPr>
            <p:ph type="title"/>
          </p:nvPr>
        </p:nvSpPr>
        <p:spPr/>
        <p:txBody>
          <a:bodyPr/>
          <a:lstStyle/>
          <a:p>
            <a:pPr algn="ctr"/>
            <a:r>
              <a:rPr lang="en-US" b="1" dirty="0"/>
              <a:t>When an Infirm Parent or in-Law </a:t>
            </a:r>
            <a:br>
              <a:rPr lang="en-US" b="1" dirty="0"/>
            </a:br>
            <a:r>
              <a:rPr lang="en-US" b="1" dirty="0"/>
              <a:t>Lives in the Home:</a:t>
            </a:r>
          </a:p>
        </p:txBody>
      </p:sp>
      <p:sp>
        <p:nvSpPr>
          <p:cNvPr id="3" name="Content Placeholder 2">
            <a:extLst>
              <a:ext uri="{FF2B5EF4-FFF2-40B4-BE49-F238E27FC236}">
                <a16:creationId xmlns:a16="http://schemas.microsoft.com/office/drawing/2014/main" id="{1AA9AA6B-A307-D9EC-5F21-BF0E783C159E}"/>
              </a:ext>
            </a:extLst>
          </p:cNvPr>
          <p:cNvSpPr>
            <a:spLocks noGrp="1"/>
          </p:cNvSpPr>
          <p:nvPr>
            <p:ph idx="1"/>
          </p:nvPr>
        </p:nvSpPr>
        <p:spPr/>
        <p:txBody>
          <a:bodyPr/>
          <a:lstStyle/>
          <a:p>
            <a:pPr marL="0" indent="0">
              <a:buNone/>
            </a:pPr>
            <a:r>
              <a:rPr lang="en-US" b="1" i="1" dirty="0"/>
              <a:t>Urban Areas</a:t>
            </a:r>
          </a:p>
          <a:p>
            <a:pPr lvl="1"/>
            <a:r>
              <a:rPr lang="en-US" dirty="0"/>
              <a:t>Presence of older person, whether healthy or not, is not associated with decrease in work. (Retirement occurs first)</a:t>
            </a:r>
          </a:p>
          <a:p>
            <a:pPr lvl="1"/>
            <a:r>
              <a:rPr lang="en-US" dirty="0"/>
              <a:t>Men and women report spending 16.9 and 13.9 more hours per week providing care, respectively.</a:t>
            </a:r>
          </a:p>
          <a:p>
            <a:pPr lvl="1"/>
            <a:r>
              <a:rPr lang="en-US" dirty="0"/>
              <a:t>Women spend 61% less time on social activities outside the home when an infirm parent or in-law lives in the home. No difference for men.</a:t>
            </a:r>
          </a:p>
          <a:p>
            <a:pPr lvl="1"/>
            <a:r>
              <a:rPr lang="en-US" dirty="0"/>
              <a:t>Women are 14% more likely to be suffering from depressive symptoms. No difference for men.</a:t>
            </a:r>
          </a:p>
          <a:p>
            <a:pPr lvl="1"/>
            <a:r>
              <a:rPr lang="en-US" dirty="0"/>
              <a:t>Results are attenuated and less significant if expanding to include parents or in-laws in the neighborhood.</a:t>
            </a:r>
          </a:p>
          <a:p>
            <a:endParaRPr lang="en-US" dirty="0"/>
          </a:p>
        </p:txBody>
      </p:sp>
    </p:spTree>
    <p:extLst>
      <p:ext uri="{BB962C8B-B14F-4D97-AF65-F5344CB8AC3E}">
        <p14:creationId xmlns:p14="http://schemas.microsoft.com/office/powerpoint/2010/main" val="30037857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887385-FF72-1547-236C-367A26797675}"/>
              </a:ext>
            </a:extLst>
          </p:cNvPr>
          <p:cNvSpPr>
            <a:spLocks noGrp="1"/>
          </p:cNvSpPr>
          <p:nvPr>
            <p:ph type="title"/>
          </p:nvPr>
        </p:nvSpPr>
        <p:spPr/>
        <p:txBody>
          <a:bodyPr/>
          <a:lstStyle/>
          <a:p>
            <a:pPr algn="ctr"/>
            <a:r>
              <a:rPr lang="en-US" b="1" dirty="0"/>
              <a:t>When an Infirm Parent or In-Law </a:t>
            </a:r>
            <a:br>
              <a:rPr lang="en-US" b="1" dirty="0"/>
            </a:br>
            <a:r>
              <a:rPr lang="en-US" b="1" dirty="0"/>
              <a:t>Lives in the Home:</a:t>
            </a:r>
          </a:p>
        </p:txBody>
      </p:sp>
      <p:sp>
        <p:nvSpPr>
          <p:cNvPr id="3" name="Content Placeholder 2">
            <a:extLst>
              <a:ext uri="{FF2B5EF4-FFF2-40B4-BE49-F238E27FC236}">
                <a16:creationId xmlns:a16="http://schemas.microsoft.com/office/drawing/2014/main" id="{1AA9AA6B-A307-D9EC-5F21-BF0E783C159E}"/>
              </a:ext>
            </a:extLst>
          </p:cNvPr>
          <p:cNvSpPr>
            <a:spLocks noGrp="1"/>
          </p:cNvSpPr>
          <p:nvPr>
            <p:ph idx="1"/>
          </p:nvPr>
        </p:nvSpPr>
        <p:spPr/>
        <p:txBody>
          <a:bodyPr/>
          <a:lstStyle/>
          <a:p>
            <a:pPr marL="0" indent="0">
              <a:spcAft>
                <a:spcPts val="600"/>
              </a:spcAft>
              <a:buNone/>
            </a:pPr>
            <a:r>
              <a:rPr lang="en-US" b="1" i="1" dirty="0"/>
              <a:t>Rural Areas</a:t>
            </a:r>
          </a:p>
          <a:p>
            <a:pPr lvl="1">
              <a:spcAft>
                <a:spcPts val="600"/>
              </a:spcAft>
            </a:pPr>
            <a:r>
              <a:rPr lang="en-US" dirty="0"/>
              <a:t>Men and women are 11% and 8% less likely to work, respectively.</a:t>
            </a:r>
          </a:p>
          <a:p>
            <a:pPr lvl="1">
              <a:spcAft>
                <a:spcPts val="600"/>
              </a:spcAft>
            </a:pPr>
            <a:r>
              <a:rPr lang="en-US" dirty="0"/>
              <a:t>Women work 6 hours less per week if parent or in-law is village (including home). No change in work hours of men.</a:t>
            </a:r>
          </a:p>
          <a:p>
            <a:pPr lvl="1">
              <a:spcAft>
                <a:spcPts val="600"/>
              </a:spcAft>
            </a:pPr>
            <a:r>
              <a:rPr lang="en-US" dirty="0"/>
              <a:t>Men and women report spending 21.8 and 15.6 more hours per week providing care.</a:t>
            </a:r>
          </a:p>
          <a:p>
            <a:pPr lvl="1">
              <a:spcAft>
                <a:spcPts val="600"/>
              </a:spcAft>
            </a:pPr>
            <a:r>
              <a:rPr lang="en-US" dirty="0"/>
              <a:t>No impacts on reported depressive symptoms nor on leisure activities outside the house.</a:t>
            </a:r>
          </a:p>
          <a:p>
            <a:pPr marL="0" indent="0">
              <a:spcAft>
                <a:spcPts val="600"/>
              </a:spcAft>
              <a:buNone/>
            </a:pPr>
            <a:endParaRPr lang="en-US" dirty="0"/>
          </a:p>
        </p:txBody>
      </p:sp>
    </p:spTree>
    <p:extLst>
      <p:ext uri="{BB962C8B-B14F-4D97-AF65-F5344CB8AC3E}">
        <p14:creationId xmlns:p14="http://schemas.microsoft.com/office/powerpoint/2010/main" val="126536899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E0A9E7-6C02-EC04-87BD-31053AAE4A6E}"/>
              </a:ext>
            </a:extLst>
          </p:cNvPr>
          <p:cNvSpPr>
            <a:spLocks noGrp="1"/>
          </p:cNvSpPr>
          <p:nvPr>
            <p:ph type="title"/>
          </p:nvPr>
        </p:nvSpPr>
        <p:spPr/>
        <p:txBody>
          <a:bodyPr/>
          <a:lstStyle/>
          <a:p>
            <a:r>
              <a:rPr lang="en-US" b="1" dirty="0"/>
              <a:t>Possible Area for DEC – Operations Collaboration</a:t>
            </a:r>
          </a:p>
        </p:txBody>
      </p:sp>
      <p:sp>
        <p:nvSpPr>
          <p:cNvPr id="3" name="Content Placeholder 2">
            <a:extLst>
              <a:ext uri="{FF2B5EF4-FFF2-40B4-BE49-F238E27FC236}">
                <a16:creationId xmlns:a16="http://schemas.microsoft.com/office/drawing/2014/main" id="{D03B890B-EC07-3173-1496-C787DAEA7DFF}"/>
              </a:ext>
            </a:extLst>
          </p:cNvPr>
          <p:cNvSpPr>
            <a:spLocks noGrp="1"/>
          </p:cNvSpPr>
          <p:nvPr>
            <p:ph idx="1"/>
          </p:nvPr>
        </p:nvSpPr>
        <p:spPr>
          <a:xfrm>
            <a:off x="838200" y="1825625"/>
            <a:ext cx="10515600" cy="4795892"/>
          </a:xfrm>
        </p:spPr>
        <p:txBody>
          <a:bodyPr>
            <a:normAutofit fontScale="92500" lnSpcReduction="20000"/>
          </a:bodyPr>
          <a:lstStyle/>
          <a:p>
            <a:pPr>
              <a:spcAft>
                <a:spcPts val="1200"/>
              </a:spcAft>
            </a:pPr>
            <a:r>
              <a:rPr lang="en-US" dirty="0"/>
              <a:t>Identification problems when examining impacts of care provision with observational data are daunting. </a:t>
            </a:r>
          </a:p>
          <a:p>
            <a:pPr>
              <a:spcAft>
                <a:spcPts val="1200"/>
              </a:spcAft>
            </a:pPr>
            <a:r>
              <a:rPr lang="en-US" dirty="0"/>
              <a:t>D-i-D with phase in of long-term care insurance? Not convincing in China.</a:t>
            </a:r>
          </a:p>
          <a:p>
            <a:pPr>
              <a:spcAft>
                <a:spcPts val="1200"/>
              </a:spcAft>
            </a:pPr>
            <a:r>
              <a:rPr lang="en-US" dirty="0"/>
              <a:t>Introduce randomization into pilot programs supporting care (social care, light care) in home or community, examine impacts on labor supply and well-being:</a:t>
            </a:r>
          </a:p>
          <a:p>
            <a:pPr lvl="1">
              <a:spcAft>
                <a:spcPts val="1200"/>
              </a:spcAft>
            </a:pPr>
            <a:r>
              <a:rPr lang="en-US" dirty="0"/>
              <a:t>Subsidies to pay for assistance</a:t>
            </a:r>
          </a:p>
          <a:p>
            <a:pPr lvl="1">
              <a:spcAft>
                <a:spcPts val="1200"/>
              </a:spcAft>
            </a:pPr>
            <a:r>
              <a:rPr lang="en-US" dirty="0"/>
              <a:t>Placement of community activity centers</a:t>
            </a:r>
          </a:p>
          <a:p>
            <a:pPr lvl="1">
              <a:spcAft>
                <a:spcPts val="1200"/>
              </a:spcAft>
            </a:pPr>
            <a:r>
              <a:rPr lang="en-US" dirty="0"/>
              <a:t>Training of volunteers among young retirees</a:t>
            </a:r>
          </a:p>
          <a:p>
            <a:pPr lvl="1">
              <a:spcAft>
                <a:spcPts val="1200"/>
              </a:spcAft>
            </a:pPr>
            <a:r>
              <a:rPr lang="en-US" dirty="0"/>
              <a:t>More formal, “Time Banks” and their operation. (An almost project in Guizhou China)</a:t>
            </a:r>
          </a:p>
        </p:txBody>
      </p:sp>
    </p:spTree>
    <p:extLst>
      <p:ext uri="{BB962C8B-B14F-4D97-AF65-F5344CB8AC3E}">
        <p14:creationId xmlns:p14="http://schemas.microsoft.com/office/powerpoint/2010/main" val="129583042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43C48B49-6135-48B6-AC0F-97E5D8D1F0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3CAB001-A8F2-4A42-E25C-02804A10E8F7}"/>
              </a:ext>
            </a:extLst>
          </p:cNvPr>
          <p:cNvSpPr>
            <a:spLocks noGrp="1"/>
          </p:cNvSpPr>
          <p:nvPr>
            <p:ph type="title"/>
          </p:nvPr>
        </p:nvSpPr>
        <p:spPr>
          <a:xfrm>
            <a:off x="1329766" y="1146412"/>
            <a:ext cx="9014348" cy="2402006"/>
          </a:xfrm>
        </p:spPr>
        <p:txBody>
          <a:bodyPr vert="horz" lIns="91440" tIns="45720" rIns="91440" bIns="45720" rtlCol="0" anchor="b">
            <a:normAutofit/>
          </a:bodyPr>
          <a:lstStyle/>
          <a:p>
            <a:r>
              <a:rPr lang="en-US" sz="4800" kern="1200">
                <a:solidFill>
                  <a:schemeClr val="tx1"/>
                </a:solidFill>
                <a:latin typeface="+mj-lt"/>
                <a:ea typeface="+mj-ea"/>
                <a:cs typeface="+mj-cs"/>
              </a:rPr>
              <a:t>Extra Slides</a:t>
            </a:r>
          </a:p>
        </p:txBody>
      </p:sp>
      <p:sp>
        <p:nvSpPr>
          <p:cNvPr id="9" name="Rectangle 8">
            <a:extLst>
              <a:ext uri="{FF2B5EF4-FFF2-40B4-BE49-F238E27FC236}">
                <a16:creationId xmlns:a16="http://schemas.microsoft.com/office/drawing/2014/main" id="{9715DAF0-AE1B-46C9-8A6B-DB2AA05AB9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8" y="4374554"/>
            <a:ext cx="12192007" cy="2483444"/>
          </a:xfrm>
          <a:prstGeom prst="rect">
            <a:avLst/>
          </a:prstGeom>
          <a:gradFill>
            <a:gsLst>
              <a:gs pos="0">
                <a:schemeClr val="accent1">
                  <a:lumMod val="75000"/>
                </a:schemeClr>
              </a:gs>
              <a:gs pos="100000">
                <a:srgbClr val="000000"/>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DC631C0B-6DA6-4E57-8231-CE32B3434A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40655" y="4374554"/>
            <a:ext cx="4051344" cy="2483446"/>
          </a:xfrm>
          <a:prstGeom prst="rect">
            <a:avLst/>
          </a:prstGeom>
          <a:gradFill>
            <a:gsLst>
              <a:gs pos="4000">
                <a:schemeClr val="accent1">
                  <a:alpha val="21000"/>
                </a:schemeClr>
              </a:gs>
              <a:gs pos="83000">
                <a:schemeClr val="accent1">
                  <a:lumMod val="50000"/>
                  <a:alpha val="61000"/>
                </a:scheme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F256AC18-FB41-4977-8B0C-F5082335AB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4379429"/>
            <a:ext cx="12191984" cy="1953928"/>
          </a:xfrm>
          <a:prstGeom prst="rect">
            <a:avLst/>
          </a:prstGeom>
          <a:gradFill>
            <a:gsLst>
              <a:gs pos="32000">
                <a:schemeClr val="accent1">
                  <a:lumMod val="50000"/>
                  <a:alpha val="0"/>
                </a:schemeClr>
              </a:gs>
              <a:gs pos="100000">
                <a:schemeClr val="accent1">
                  <a:alpha val="55000"/>
                </a:schemeClr>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AFF4A713-7B75-4B21-90D7-5AB19547C7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 y="4380927"/>
            <a:ext cx="12192000" cy="2019443"/>
          </a:xfrm>
          <a:prstGeom prst="rect">
            <a:avLst/>
          </a:prstGeom>
          <a:gradFill>
            <a:gsLst>
              <a:gs pos="32000">
                <a:schemeClr val="accent1">
                  <a:lumMod val="50000"/>
                  <a:alpha val="0"/>
                </a:schemeClr>
              </a:gs>
              <a:gs pos="100000">
                <a:srgbClr val="000000">
                  <a:alpha val="45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2967066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600" dirty="0"/>
              <a:t>Pension Type, Coverage (%) and Monthly</a:t>
            </a:r>
            <a:r>
              <a:rPr lang="zh-CN" altLang="en-US" sz="3600" dirty="0"/>
              <a:t> </a:t>
            </a:r>
            <a:r>
              <a:rPr lang="en-US" altLang="zh-CN" sz="3600" dirty="0"/>
              <a:t>Benefit (Yuan): ages above 60</a:t>
            </a:r>
            <a:endParaRPr lang="zh-CN" altLang="en-US" sz="3600" dirty="0"/>
          </a:p>
        </p:txBody>
      </p:sp>
      <p:graphicFrame>
        <p:nvGraphicFramePr>
          <p:cNvPr id="10" name="表格 9"/>
          <p:cNvGraphicFramePr>
            <a:graphicFrameLocks noGrp="1"/>
          </p:cNvGraphicFramePr>
          <p:nvPr/>
        </p:nvGraphicFramePr>
        <p:xfrm>
          <a:off x="2063552" y="2060848"/>
          <a:ext cx="7848872" cy="3165360"/>
        </p:xfrm>
        <a:graphic>
          <a:graphicData uri="http://schemas.openxmlformats.org/drawingml/2006/table">
            <a:tbl>
              <a:tblPr/>
              <a:tblGrid>
                <a:gridCol w="3662454">
                  <a:extLst>
                    <a:ext uri="{9D8B030D-6E8A-4147-A177-3AD203B41FA5}">
                      <a16:colId xmlns:a16="http://schemas.microsoft.com/office/drawing/2014/main" val="4113783661"/>
                    </a:ext>
                  </a:extLst>
                </a:gridCol>
                <a:gridCol w="891417">
                  <a:extLst>
                    <a:ext uri="{9D8B030D-6E8A-4147-A177-3AD203B41FA5}">
                      <a16:colId xmlns:a16="http://schemas.microsoft.com/office/drawing/2014/main" val="1131485466"/>
                    </a:ext>
                  </a:extLst>
                </a:gridCol>
                <a:gridCol w="891417">
                  <a:extLst>
                    <a:ext uri="{9D8B030D-6E8A-4147-A177-3AD203B41FA5}">
                      <a16:colId xmlns:a16="http://schemas.microsoft.com/office/drawing/2014/main" val="2008347059"/>
                    </a:ext>
                  </a:extLst>
                </a:gridCol>
                <a:gridCol w="891417">
                  <a:extLst>
                    <a:ext uri="{9D8B030D-6E8A-4147-A177-3AD203B41FA5}">
                      <a16:colId xmlns:a16="http://schemas.microsoft.com/office/drawing/2014/main" val="3143466673"/>
                    </a:ext>
                  </a:extLst>
                </a:gridCol>
                <a:gridCol w="1152128">
                  <a:extLst>
                    <a:ext uri="{9D8B030D-6E8A-4147-A177-3AD203B41FA5}">
                      <a16:colId xmlns:a16="http://schemas.microsoft.com/office/drawing/2014/main" val="3302523363"/>
                    </a:ext>
                  </a:extLst>
                </a:gridCol>
                <a:gridCol w="360039">
                  <a:extLst>
                    <a:ext uri="{9D8B030D-6E8A-4147-A177-3AD203B41FA5}">
                      <a16:colId xmlns:a16="http://schemas.microsoft.com/office/drawing/2014/main" val="1494906742"/>
                    </a:ext>
                  </a:extLst>
                </a:gridCol>
              </a:tblGrid>
              <a:tr h="287760">
                <a:tc>
                  <a:txBody>
                    <a:bodyPr/>
                    <a:lstStyle/>
                    <a:p>
                      <a:pPr algn="l" fontAlgn="b"/>
                      <a:r>
                        <a:rPr lang="en-US" sz="1800" b="0" i="0" u="none" strike="noStrike">
                          <a:effectLst/>
                          <a:latin typeface="+mj-lt"/>
                          <a:cs typeface="Arial" panose="020B0604020202020204" pitchFamily="34" charset="0"/>
                        </a:rPr>
                        <a:t>Pension Type</a:t>
                      </a:r>
                    </a:p>
                  </a:txBody>
                  <a:tcPr marL="13440" marR="13440" marT="13440"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800" b="0" i="0" u="none" strike="noStrike">
                          <a:effectLst/>
                          <a:latin typeface="+mj-lt"/>
                          <a:cs typeface="Arial" panose="020B0604020202020204" pitchFamily="34" charset="0"/>
                        </a:rPr>
                        <a:t>Urban</a:t>
                      </a:r>
                    </a:p>
                  </a:txBody>
                  <a:tcPr marL="13440" marR="13440" marT="1344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800" b="0" i="0" u="none" strike="noStrike">
                          <a:effectLst/>
                          <a:latin typeface="+mj-lt"/>
                          <a:cs typeface="Arial" panose="020B0604020202020204" pitchFamily="34" charset="0"/>
                        </a:rPr>
                        <a:t>Rural</a:t>
                      </a:r>
                    </a:p>
                  </a:txBody>
                  <a:tcPr marL="13440" marR="13440" marT="1344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800" b="0" i="0" u="none" strike="noStrike">
                          <a:effectLst/>
                          <a:latin typeface="+mj-lt"/>
                          <a:cs typeface="Arial" panose="020B0604020202020204" pitchFamily="34" charset="0"/>
                        </a:rPr>
                        <a:t>Total</a:t>
                      </a:r>
                    </a:p>
                  </a:txBody>
                  <a:tcPr marL="13440" marR="13440" marT="1344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800" b="0" i="0" u="none" strike="noStrike" dirty="0">
                          <a:effectLst/>
                          <a:latin typeface="+mj-lt"/>
                          <a:cs typeface="Arial" panose="020B0604020202020204" pitchFamily="34" charset="0"/>
                        </a:rPr>
                        <a:t>Benefit</a:t>
                      </a:r>
                    </a:p>
                  </a:txBody>
                  <a:tcPr marL="13440" marR="13440" marT="1344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endParaRPr lang="en-US" sz="1800" b="0" i="0" u="none" strike="noStrike" dirty="0">
                        <a:effectLst/>
                        <a:latin typeface="Arial" panose="020B0604020202020204" pitchFamily="34" charset="0"/>
                        <a:cs typeface="Arial" panose="020B0604020202020204" pitchFamily="34" charset="0"/>
                      </a:endParaRPr>
                    </a:p>
                  </a:txBody>
                  <a:tcPr marL="13440" marR="13440" marT="13440"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960336322"/>
                  </a:ext>
                </a:extLst>
              </a:tr>
              <a:tr h="268797">
                <a:tc>
                  <a:txBody>
                    <a:bodyPr/>
                    <a:lstStyle/>
                    <a:p>
                      <a:pPr algn="l" fontAlgn="b"/>
                      <a:r>
                        <a:rPr lang="en-US" sz="1800" b="0" i="0" u="none" strike="noStrike">
                          <a:effectLst/>
                          <a:latin typeface="+mj-lt"/>
                          <a:cs typeface="Arial" panose="020B0604020202020204" pitchFamily="34" charset="0"/>
                        </a:rPr>
                        <a:t>Employee Pension</a:t>
                      </a:r>
                    </a:p>
                  </a:txBody>
                  <a:tcPr marL="13440" marR="13440" marT="13440" marB="0" anchor="b">
                    <a:lnL>
                      <a:noFill/>
                    </a:lnL>
                    <a:lnR>
                      <a:noFill/>
                    </a:lnR>
                    <a:lnT>
                      <a:noFill/>
                    </a:lnT>
                    <a:lnB>
                      <a:noFill/>
                    </a:lnB>
                  </a:tcPr>
                </a:tc>
                <a:tc>
                  <a:txBody>
                    <a:bodyPr/>
                    <a:lstStyle/>
                    <a:p>
                      <a:pPr algn="r" fontAlgn="b">
                        <a:tabLst/>
                      </a:pPr>
                      <a:r>
                        <a:rPr lang="en-US" altLang="zh-CN" sz="1800" b="0" i="0" u="none" strike="noStrike">
                          <a:effectLst/>
                          <a:latin typeface="+mj-lt"/>
                          <a:cs typeface="Arial" panose="020B0604020202020204" pitchFamily="34" charset="0"/>
                        </a:rPr>
                        <a:t>78.8</a:t>
                      </a:r>
                    </a:p>
                  </a:txBody>
                  <a:tcPr marL="9525" marR="9525" marT="9525" marB="0" anchor="b">
                    <a:lnL>
                      <a:noFill/>
                    </a:lnL>
                    <a:lnR>
                      <a:noFill/>
                    </a:lnR>
                    <a:lnT>
                      <a:noFill/>
                    </a:lnT>
                    <a:lnB>
                      <a:noFill/>
                    </a:lnB>
                  </a:tcPr>
                </a:tc>
                <a:tc>
                  <a:txBody>
                    <a:bodyPr/>
                    <a:lstStyle/>
                    <a:p>
                      <a:pPr algn="r" fontAlgn="b"/>
                      <a:r>
                        <a:rPr lang="en-US" altLang="zh-CN" sz="1800" b="0" i="0" u="none" strike="noStrike">
                          <a:effectLst/>
                          <a:latin typeface="+mj-lt"/>
                          <a:cs typeface="Arial" panose="020B0604020202020204" pitchFamily="34" charset="0"/>
                        </a:rPr>
                        <a:t>4.8</a:t>
                      </a:r>
                    </a:p>
                  </a:txBody>
                  <a:tcPr marL="9525" marR="9525" marT="9525" marB="0" anchor="b">
                    <a:lnL>
                      <a:noFill/>
                    </a:lnL>
                    <a:lnR>
                      <a:noFill/>
                    </a:lnR>
                    <a:lnT>
                      <a:noFill/>
                    </a:lnT>
                    <a:lnB>
                      <a:noFill/>
                    </a:lnB>
                  </a:tcPr>
                </a:tc>
                <a:tc>
                  <a:txBody>
                    <a:bodyPr/>
                    <a:lstStyle/>
                    <a:p>
                      <a:pPr algn="r" fontAlgn="b"/>
                      <a:r>
                        <a:rPr lang="en-US" altLang="zh-CN" sz="1800" b="0" i="0" u="none" strike="noStrike">
                          <a:effectLst/>
                          <a:latin typeface="+mj-lt"/>
                          <a:cs typeface="Arial" panose="020B0604020202020204" pitchFamily="34" charset="0"/>
                        </a:rPr>
                        <a:t>26.9</a:t>
                      </a:r>
                    </a:p>
                  </a:txBody>
                  <a:tcPr marL="9525" marR="9525" marT="9525" marB="0" anchor="b">
                    <a:lnL>
                      <a:noFill/>
                    </a:lnL>
                    <a:lnR>
                      <a:noFill/>
                    </a:lnR>
                    <a:lnT>
                      <a:noFill/>
                    </a:lnT>
                    <a:lnB>
                      <a:noFill/>
                    </a:lnB>
                  </a:tcPr>
                </a:tc>
                <a:tc>
                  <a:txBody>
                    <a:bodyPr/>
                    <a:lstStyle/>
                    <a:p>
                      <a:pPr algn="r" fontAlgn="b"/>
                      <a:r>
                        <a:rPr lang="en-US" altLang="zh-CN" sz="1800" b="0" i="0" u="none" strike="noStrike">
                          <a:effectLst/>
                          <a:latin typeface="+mj-lt"/>
                          <a:cs typeface="Arial" panose="020B0604020202020204" pitchFamily="34" charset="0"/>
                        </a:rPr>
                        <a:t>2,880 </a:t>
                      </a:r>
                    </a:p>
                  </a:txBody>
                  <a:tcPr marL="9525" marR="9525" marT="9525" marB="0" anchor="b">
                    <a:lnL>
                      <a:noFill/>
                    </a:lnL>
                    <a:lnR>
                      <a:noFill/>
                    </a:lnR>
                    <a:lnT>
                      <a:noFill/>
                    </a:lnT>
                    <a:lnB>
                      <a:noFill/>
                    </a:lnB>
                  </a:tcPr>
                </a:tc>
                <a:tc>
                  <a:txBody>
                    <a:bodyPr/>
                    <a:lstStyle/>
                    <a:p>
                      <a:pPr algn="r" fontAlgn="b"/>
                      <a:endParaRPr lang="en-US" altLang="zh-CN" sz="1800" b="0" i="0" u="none" strike="noStrike" dirty="0">
                        <a:effectLst/>
                        <a:latin typeface="Arial" panose="020B0604020202020204" pitchFamily="34" charset="0"/>
                        <a:cs typeface="Arial" panose="020B060402020202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1354077069"/>
                  </a:ext>
                </a:extLst>
              </a:tr>
              <a:tr h="268797">
                <a:tc>
                  <a:txBody>
                    <a:bodyPr/>
                    <a:lstStyle/>
                    <a:p>
                      <a:pPr algn="l" fontAlgn="b"/>
                      <a:r>
                        <a:rPr lang="en-US" sz="1800" b="0" i="0" u="none" strike="noStrike">
                          <a:effectLst/>
                          <a:latin typeface="+mj-lt"/>
                          <a:cs typeface="Arial" panose="020B0604020202020204" pitchFamily="34" charset="0"/>
                        </a:rPr>
                        <a:t>Firm's Pension</a:t>
                      </a:r>
                    </a:p>
                  </a:txBody>
                  <a:tcPr marL="120959" marR="13440" marT="13440" marB="0" anchor="b">
                    <a:lnL>
                      <a:noFill/>
                    </a:lnL>
                    <a:lnR>
                      <a:noFill/>
                    </a:lnR>
                    <a:lnT>
                      <a:noFill/>
                    </a:lnT>
                    <a:lnB>
                      <a:noFill/>
                    </a:lnB>
                  </a:tcPr>
                </a:tc>
                <a:tc>
                  <a:txBody>
                    <a:bodyPr/>
                    <a:lstStyle/>
                    <a:p>
                      <a:pPr algn="r" fontAlgn="b"/>
                      <a:r>
                        <a:rPr lang="en-US" altLang="zh-CN" sz="1800" b="0" i="0" u="none" strike="noStrike">
                          <a:effectLst/>
                          <a:latin typeface="+mj-lt"/>
                          <a:cs typeface="Arial" panose="020B0604020202020204" pitchFamily="34" charset="0"/>
                        </a:rPr>
                        <a:t>59.1</a:t>
                      </a:r>
                    </a:p>
                  </a:txBody>
                  <a:tcPr marL="9525" marR="9525" marT="9525" marB="0" anchor="b">
                    <a:lnL>
                      <a:noFill/>
                    </a:lnL>
                    <a:lnR>
                      <a:noFill/>
                    </a:lnR>
                    <a:lnT>
                      <a:noFill/>
                    </a:lnT>
                    <a:lnB>
                      <a:noFill/>
                    </a:lnB>
                  </a:tcPr>
                </a:tc>
                <a:tc>
                  <a:txBody>
                    <a:bodyPr/>
                    <a:lstStyle/>
                    <a:p>
                      <a:pPr algn="r" fontAlgn="b"/>
                      <a:r>
                        <a:rPr lang="en-US" altLang="zh-CN" sz="1800" b="0" i="0" u="none" strike="noStrike">
                          <a:effectLst/>
                          <a:latin typeface="+mj-lt"/>
                          <a:cs typeface="Arial" panose="020B0604020202020204" pitchFamily="34" charset="0"/>
                        </a:rPr>
                        <a:t>3.5</a:t>
                      </a:r>
                    </a:p>
                  </a:txBody>
                  <a:tcPr marL="9525" marR="9525" marT="9525" marB="0" anchor="b">
                    <a:lnL>
                      <a:noFill/>
                    </a:lnL>
                    <a:lnR>
                      <a:noFill/>
                    </a:lnR>
                    <a:lnT>
                      <a:noFill/>
                    </a:lnT>
                    <a:lnB>
                      <a:noFill/>
                    </a:lnB>
                  </a:tcPr>
                </a:tc>
                <a:tc>
                  <a:txBody>
                    <a:bodyPr/>
                    <a:lstStyle/>
                    <a:p>
                      <a:pPr algn="r" fontAlgn="b"/>
                      <a:r>
                        <a:rPr lang="en-US" altLang="zh-CN" sz="1800" b="0" i="0" u="none" strike="noStrike">
                          <a:effectLst/>
                          <a:latin typeface="+mj-lt"/>
                          <a:cs typeface="Arial" panose="020B0604020202020204" pitchFamily="34" charset="0"/>
                        </a:rPr>
                        <a:t>20.2</a:t>
                      </a:r>
                    </a:p>
                  </a:txBody>
                  <a:tcPr marL="9525" marR="9525" marT="9525" marB="0" anchor="b">
                    <a:lnL>
                      <a:noFill/>
                    </a:lnL>
                    <a:lnR>
                      <a:noFill/>
                    </a:lnR>
                    <a:lnT>
                      <a:noFill/>
                    </a:lnT>
                    <a:lnB>
                      <a:noFill/>
                    </a:lnB>
                  </a:tcPr>
                </a:tc>
                <a:tc>
                  <a:txBody>
                    <a:bodyPr/>
                    <a:lstStyle/>
                    <a:p>
                      <a:pPr algn="r" fontAlgn="b"/>
                      <a:r>
                        <a:rPr lang="en-US" altLang="zh-CN" sz="1800" b="0" i="0" u="none" strike="noStrike">
                          <a:effectLst/>
                          <a:latin typeface="+mj-lt"/>
                          <a:cs typeface="Arial" panose="020B0604020202020204" pitchFamily="34" charset="0"/>
                        </a:rPr>
                        <a:t>2,600 </a:t>
                      </a:r>
                    </a:p>
                  </a:txBody>
                  <a:tcPr marL="9525" marR="9525" marT="9525" marB="0" anchor="b">
                    <a:lnL>
                      <a:noFill/>
                    </a:lnL>
                    <a:lnR>
                      <a:noFill/>
                    </a:lnR>
                    <a:lnT>
                      <a:noFill/>
                    </a:lnT>
                    <a:lnB>
                      <a:noFill/>
                    </a:lnB>
                  </a:tcPr>
                </a:tc>
                <a:tc>
                  <a:txBody>
                    <a:bodyPr/>
                    <a:lstStyle/>
                    <a:p>
                      <a:pPr algn="r" fontAlgn="b"/>
                      <a:endParaRPr lang="en-US" altLang="zh-CN" sz="1800" b="0" i="0" u="none" strike="noStrike">
                        <a:effectLst/>
                        <a:latin typeface="Arial" panose="020B0604020202020204" pitchFamily="34" charset="0"/>
                        <a:cs typeface="Arial" panose="020B060402020202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2533286770"/>
                  </a:ext>
                </a:extLst>
              </a:tr>
              <a:tr h="268797">
                <a:tc>
                  <a:txBody>
                    <a:bodyPr/>
                    <a:lstStyle/>
                    <a:p>
                      <a:pPr algn="l" fontAlgn="b"/>
                      <a:r>
                        <a:rPr lang="en-US" sz="1800" b="0" i="0" u="none" strike="noStrike">
                          <a:effectLst/>
                          <a:latin typeface="+mj-lt"/>
                          <a:cs typeface="Arial" panose="020B0604020202020204" pitchFamily="34" charset="0"/>
                        </a:rPr>
                        <a:t>Government or Institutions' Pension</a:t>
                      </a:r>
                    </a:p>
                  </a:txBody>
                  <a:tcPr marL="120959" marR="13440" marT="13440" marB="0" anchor="b">
                    <a:lnL>
                      <a:noFill/>
                    </a:lnL>
                    <a:lnR>
                      <a:noFill/>
                    </a:lnR>
                    <a:lnT>
                      <a:noFill/>
                    </a:lnT>
                    <a:lnB>
                      <a:noFill/>
                    </a:lnB>
                  </a:tcPr>
                </a:tc>
                <a:tc>
                  <a:txBody>
                    <a:bodyPr/>
                    <a:lstStyle/>
                    <a:p>
                      <a:pPr algn="r" fontAlgn="b"/>
                      <a:r>
                        <a:rPr lang="en-US" altLang="zh-CN" sz="1800" b="0" i="0" u="none" strike="noStrike">
                          <a:effectLst/>
                          <a:latin typeface="+mj-lt"/>
                          <a:cs typeface="Arial" panose="020B0604020202020204" pitchFamily="34" charset="0"/>
                        </a:rPr>
                        <a:t>18.5</a:t>
                      </a:r>
                    </a:p>
                  </a:txBody>
                  <a:tcPr marL="9525" marR="9525" marT="9525" marB="0" anchor="b">
                    <a:lnL>
                      <a:noFill/>
                    </a:lnL>
                    <a:lnR>
                      <a:noFill/>
                    </a:lnR>
                    <a:lnT>
                      <a:noFill/>
                    </a:lnT>
                    <a:lnB>
                      <a:noFill/>
                    </a:lnB>
                  </a:tcPr>
                </a:tc>
                <a:tc>
                  <a:txBody>
                    <a:bodyPr/>
                    <a:lstStyle/>
                    <a:p>
                      <a:pPr algn="r" fontAlgn="b"/>
                      <a:r>
                        <a:rPr lang="en-US" altLang="zh-CN" sz="1800" b="0" i="0" u="none" strike="noStrike">
                          <a:effectLst/>
                          <a:latin typeface="+mj-lt"/>
                          <a:cs typeface="Arial" panose="020B0604020202020204" pitchFamily="34" charset="0"/>
                        </a:rPr>
                        <a:t>0.8</a:t>
                      </a:r>
                    </a:p>
                  </a:txBody>
                  <a:tcPr marL="9525" marR="9525" marT="9525" marB="0" anchor="b">
                    <a:lnL>
                      <a:noFill/>
                    </a:lnL>
                    <a:lnR>
                      <a:noFill/>
                    </a:lnR>
                    <a:lnT>
                      <a:noFill/>
                    </a:lnT>
                    <a:lnB>
                      <a:noFill/>
                    </a:lnB>
                  </a:tcPr>
                </a:tc>
                <a:tc>
                  <a:txBody>
                    <a:bodyPr/>
                    <a:lstStyle/>
                    <a:p>
                      <a:pPr algn="r" fontAlgn="b"/>
                      <a:r>
                        <a:rPr lang="en-US" altLang="zh-CN" sz="1800" b="0" i="0" u="none" strike="noStrike">
                          <a:effectLst/>
                          <a:latin typeface="+mj-lt"/>
                          <a:cs typeface="Arial" panose="020B0604020202020204" pitchFamily="34" charset="0"/>
                        </a:rPr>
                        <a:t>6.1</a:t>
                      </a:r>
                    </a:p>
                  </a:txBody>
                  <a:tcPr marL="9525" marR="9525" marT="9525" marB="0" anchor="b">
                    <a:lnL>
                      <a:noFill/>
                    </a:lnL>
                    <a:lnR>
                      <a:noFill/>
                    </a:lnR>
                    <a:lnT>
                      <a:noFill/>
                    </a:lnT>
                    <a:lnB>
                      <a:noFill/>
                    </a:lnB>
                  </a:tcPr>
                </a:tc>
                <a:tc>
                  <a:txBody>
                    <a:bodyPr/>
                    <a:lstStyle/>
                    <a:p>
                      <a:pPr algn="r" fontAlgn="b"/>
                      <a:r>
                        <a:rPr lang="en-US" altLang="zh-CN" sz="1800" b="0" i="0" u="none" strike="noStrike">
                          <a:effectLst/>
                          <a:latin typeface="+mj-lt"/>
                          <a:cs typeface="Arial" panose="020B0604020202020204" pitchFamily="34" charset="0"/>
                        </a:rPr>
                        <a:t>4,000 </a:t>
                      </a:r>
                    </a:p>
                  </a:txBody>
                  <a:tcPr marL="9525" marR="9525" marT="9525" marB="0" anchor="b">
                    <a:lnL>
                      <a:noFill/>
                    </a:lnL>
                    <a:lnR>
                      <a:noFill/>
                    </a:lnR>
                    <a:lnT>
                      <a:noFill/>
                    </a:lnT>
                    <a:lnB>
                      <a:noFill/>
                    </a:lnB>
                  </a:tcPr>
                </a:tc>
                <a:tc>
                  <a:txBody>
                    <a:bodyPr/>
                    <a:lstStyle/>
                    <a:p>
                      <a:pPr algn="r" fontAlgn="b"/>
                      <a:endParaRPr lang="en-US" altLang="zh-CN" sz="1800" b="0" i="0" u="none" strike="noStrike" dirty="0">
                        <a:effectLst/>
                        <a:latin typeface="Arial" panose="020B0604020202020204" pitchFamily="34" charset="0"/>
                        <a:cs typeface="Arial" panose="020B060402020202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1845663312"/>
                  </a:ext>
                </a:extLst>
              </a:tr>
              <a:tr h="268797">
                <a:tc>
                  <a:txBody>
                    <a:bodyPr/>
                    <a:lstStyle/>
                    <a:p>
                      <a:pPr algn="l" fontAlgn="b"/>
                      <a:r>
                        <a:rPr lang="en-US" sz="1800" b="0" i="0" u="none" strike="noStrike">
                          <a:effectLst/>
                          <a:latin typeface="+mj-lt"/>
                          <a:cs typeface="Arial" panose="020B0604020202020204" pitchFamily="34" charset="0"/>
                        </a:rPr>
                        <a:t>Resident Pension</a:t>
                      </a:r>
                    </a:p>
                  </a:txBody>
                  <a:tcPr marL="13440" marR="13440" marT="13440" marB="0" anchor="b">
                    <a:lnL>
                      <a:noFill/>
                    </a:lnL>
                    <a:lnR>
                      <a:noFill/>
                    </a:lnR>
                    <a:lnT>
                      <a:noFill/>
                    </a:lnT>
                    <a:lnB>
                      <a:noFill/>
                    </a:lnB>
                  </a:tcPr>
                </a:tc>
                <a:tc>
                  <a:txBody>
                    <a:bodyPr/>
                    <a:lstStyle/>
                    <a:p>
                      <a:pPr algn="r" fontAlgn="b"/>
                      <a:r>
                        <a:rPr lang="en-US" altLang="zh-CN" sz="1800" b="0" i="0" u="none" strike="noStrike">
                          <a:effectLst/>
                          <a:latin typeface="+mj-lt"/>
                          <a:cs typeface="Arial" panose="020B0604020202020204" pitchFamily="34" charset="0"/>
                        </a:rPr>
                        <a:t>20.3</a:t>
                      </a:r>
                    </a:p>
                  </a:txBody>
                  <a:tcPr marL="9525" marR="9525" marT="9525" marB="0" anchor="b">
                    <a:lnL>
                      <a:noFill/>
                    </a:lnL>
                    <a:lnR>
                      <a:noFill/>
                    </a:lnR>
                    <a:lnT>
                      <a:noFill/>
                    </a:lnT>
                    <a:lnB>
                      <a:noFill/>
                    </a:lnB>
                  </a:tcPr>
                </a:tc>
                <a:tc>
                  <a:txBody>
                    <a:bodyPr/>
                    <a:lstStyle/>
                    <a:p>
                      <a:pPr algn="r" fontAlgn="b"/>
                      <a:r>
                        <a:rPr lang="en-US" altLang="zh-CN" sz="1800" b="0" i="0" u="none" strike="noStrike">
                          <a:effectLst/>
                          <a:latin typeface="+mj-lt"/>
                          <a:cs typeface="Arial" panose="020B0604020202020204" pitchFamily="34" charset="0"/>
                        </a:rPr>
                        <a:t>84.3</a:t>
                      </a:r>
                    </a:p>
                  </a:txBody>
                  <a:tcPr marL="9525" marR="9525" marT="9525" marB="0" anchor="b">
                    <a:lnL>
                      <a:noFill/>
                    </a:lnL>
                    <a:lnR>
                      <a:noFill/>
                    </a:lnR>
                    <a:lnT>
                      <a:noFill/>
                    </a:lnT>
                    <a:lnB>
                      <a:noFill/>
                    </a:lnB>
                  </a:tcPr>
                </a:tc>
                <a:tc>
                  <a:txBody>
                    <a:bodyPr/>
                    <a:lstStyle/>
                    <a:p>
                      <a:pPr algn="r" fontAlgn="b"/>
                      <a:r>
                        <a:rPr lang="en-US" altLang="zh-CN" sz="1800" b="0" i="0" u="none" strike="noStrike">
                          <a:effectLst/>
                          <a:latin typeface="+mj-lt"/>
                          <a:cs typeface="Arial" panose="020B0604020202020204" pitchFamily="34" charset="0"/>
                        </a:rPr>
                        <a:t>65.1</a:t>
                      </a:r>
                    </a:p>
                  </a:txBody>
                  <a:tcPr marL="9525" marR="9525" marT="9525" marB="0" anchor="b">
                    <a:lnL>
                      <a:noFill/>
                    </a:lnL>
                    <a:lnR>
                      <a:noFill/>
                    </a:lnR>
                    <a:lnT>
                      <a:noFill/>
                    </a:lnT>
                    <a:lnB>
                      <a:noFill/>
                    </a:lnB>
                  </a:tcPr>
                </a:tc>
                <a:tc>
                  <a:txBody>
                    <a:bodyPr/>
                    <a:lstStyle/>
                    <a:p>
                      <a:pPr algn="r" fontAlgn="b"/>
                      <a:r>
                        <a:rPr lang="en-US" altLang="zh-CN" sz="1800" b="0" i="0" u="none" strike="noStrike">
                          <a:effectLst/>
                          <a:latin typeface="+mj-lt"/>
                          <a:cs typeface="Arial" panose="020B0604020202020204" pitchFamily="34" charset="0"/>
                        </a:rPr>
                        <a:t>95 </a:t>
                      </a:r>
                    </a:p>
                  </a:txBody>
                  <a:tcPr marL="9525" marR="9525" marT="9525" marB="0" anchor="b">
                    <a:lnL>
                      <a:noFill/>
                    </a:lnL>
                    <a:lnR>
                      <a:noFill/>
                    </a:lnR>
                    <a:lnT>
                      <a:noFill/>
                    </a:lnT>
                    <a:lnB>
                      <a:noFill/>
                    </a:lnB>
                  </a:tcPr>
                </a:tc>
                <a:tc>
                  <a:txBody>
                    <a:bodyPr/>
                    <a:lstStyle/>
                    <a:p>
                      <a:pPr algn="r" fontAlgn="b"/>
                      <a:endParaRPr lang="en-US" altLang="zh-CN" sz="1800" b="0" i="0" u="none" strike="noStrike">
                        <a:effectLst/>
                        <a:latin typeface="Arial" panose="020B0604020202020204" pitchFamily="34" charset="0"/>
                        <a:cs typeface="Arial" panose="020B060402020202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358783932"/>
                  </a:ext>
                </a:extLst>
              </a:tr>
              <a:tr h="268797">
                <a:tc>
                  <a:txBody>
                    <a:bodyPr/>
                    <a:lstStyle/>
                    <a:p>
                      <a:pPr algn="l" fontAlgn="b"/>
                      <a:r>
                        <a:rPr lang="en-US" sz="1800" b="0" i="0" u="none" strike="noStrike">
                          <a:effectLst/>
                          <a:latin typeface="+mj-lt"/>
                          <a:cs typeface="Arial" panose="020B0604020202020204" pitchFamily="34" charset="0"/>
                        </a:rPr>
                        <a:t>New Rural Social Pension</a:t>
                      </a:r>
                    </a:p>
                  </a:txBody>
                  <a:tcPr marL="120959" marR="13440" marT="13440" marB="0" anchor="b">
                    <a:lnL>
                      <a:noFill/>
                    </a:lnL>
                    <a:lnR>
                      <a:noFill/>
                    </a:lnR>
                    <a:lnT>
                      <a:noFill/>
                    </a:lnT>
                    <a:lnB>
                      <a:noFill/>
                    </a:lnB>
                  </a:tcPr>
                </a:tc>
                <a:tc>
                  <a:txBody>
                    <a:bodyPr/>
                    <a:lstStyle/>
                    <a:p>
                      <a:pPr algn="r" fontAlgn="b"/>
                      <a:r>
                        <a:rPr lang="en-US" altLang="zh-CN" sz="1800" b="0" i="0" u="none" strike="noStrike">
                          <a:effectLst/>
                          <a:latin typeface="+mj-lt"/>
                          <a:cs typeface="Arial" panose="020B0604020202020204" pitchFamily="34" charset="0"/>
                        </a:rPr>
                        <a:t>2.3</a:t>
                      </a:r>
                    </a:p>
                  </a:txBody>
                  <a:tcPr marL="9525" marR="9525" marT="9525" marB="0" anchor="b">
                    <a:lnL>
                      <a:noFill/>
                    </a:lnL>
                    <a:lnR>
                      <a:noFill/>
                    </a:lnR>
                    <a:lnT>
                      <a:noFill/>
                    </a:lnT>
                    <a:lnB>
                      <a:noFill/>
                    </a:lnB>
                  </a:tcPr>
                </a:tc>
                <a:tc>
                  <a:txBody>
                    <a:bodyPr/>
                    <a:lstStyle/>
                    <a:p>
                      <a:pPr algn="r" fontAlgn="b"/>
                      <a:r>
                        <a:rPr lang="en-US" altLang="zh-CN" sz="1800" b="0" i="0" u="none" strike="noStrike">
                          <a:effectLst/>
                          <a:latin typeface="+mj-lt"/>
                          <a:cs typeface="Arial" panose="020B0604020202020204" pitchFamily="34" charset="0"/>
                        </a:rPr>
                        <a:t>62.4</a:t>
                      </a:r>
                    </a:p>
                  </a:txBody>
                  <a:tcPr marL="9525" marR="9525" marT="9525" marB="0" anchor="b">
                    <a:lnL>
                      <a:noFill/>
                    </a:lnL>
                    <a:lnR>
                      <a:noFill/>
                    </a:lnR>
                    <a:lnT>
                      <a:noFill/>
                    </a:lnT>
                    <a:lnB>
                      <a:noFill/>
                    </a:lnB>
                  </a:tcPr>
                </a:tc>
                <a:tc>
                  <a:txBody>
                    <a:bodyPr/>
                    <a:lstStyle/>
                    <a:p>
                      <a:pPr algn="r" fontAlgn="b"/>
                      <a:r>
                        <a:rPr lang="en-US" altLang="zh-CN" sz="1800" b="0" i="0" u="none" strike="noStrike" dirty="0">
                          <a:effectLst/>
                          <a:latin typeface="+mj-lt"/>
                          <a:cs typeface="Arial" panose="020B0604020202020204" pitchFamily="34" charset="0"/>
                        </a:rPr>
                        <a:t>44.4</a:t>
                      </a:r>
                    </a:p>
                  </a:txBody>
                  <a:tcPr marL="9525" marR="9525" marT="9525" marB="0" anchor="b">
                    <a:lnL>
                      <a:noFill/>
                    </a:lnL>
                    <a:lnR>
                      <a:noFill/>
                    </a:lnR>
                    <a:lnT>
                      <a:noFill/>
                    </a:lnT>
                    <a:lnB>
                      <a:noFill/>
                    </a:lnB>
                  </a:tcPr>
                </a:tc>
                <a:tc>
                  <a:txBody>
                    <a:bodyPr/>
                    <a:lstStyle/>
                    <a:p>
                      <a:pPr algn="r" fontAlgn="b"/>
                      <a:r>
                        <a:rPr lang="en-US" altLang="zh-CN" sz="1800" b="0" i="0" u="none" strike="noStrike">
                          <a:effectLst/>
                          <a:latin typeface="+mj-lt"/>
                          <a:cs typeface="Arial" panose="020B0604020202020204" pitchFamily="34" charset="0"/>
                        </a:rPr>
                        <a:t>90 </a:t>
                      </a:r>
                    </a:p>
                  </a:txBody>
                  <a:tcPr marL="9525" marR="9525" marT="9525" marB="0" anchor="b">
                    <a:lnL>
                      <a:noFill/>
                    </a:lnL>
                    <a:lnR>
                      <a:noFill/>
                    </a:lnR>
                    <a:lnT>
                      <a:noFill/>
                    </a:lnT>
                    <a:lnB>
                      <a:noFill/>
                    </a:lnB>
                  </a:tcPr>
                </a:tc>
                <a:tc>
                  <a:txBody>
                    <a:bodyPr/>
                    <a:lstStyle/>
                    <a:p>
                      <a:pPr algn="r" fontAlgn="b"/>
                      <a:endParaRPr lang="en-US" altLang="zh-CN" sz="1800" b="0" i="0" u="none" strike="noStrike">
                        <a:effectLst/>
                        <a:latin typeface="Arial" panose="020B0604020202020204" pitchFamily="34" charset="0"/>
                        <a:cs typeface="Arial" panose="020B060402020202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135361235"/>
                  </a:ext>
                </a:extLst>
              </a:tr>
              <a:tr h="268797">
                <a:tc>
                  <a:txBody>
                    <a:bodyPr/>
                    <a:lstStyle/>
                    <a:p>
                      <a:pPr algn="l" fontAlgn="b"/>
                      <a:r>
                        <a:rPr lang="en-US" sz="1800" b="0" i="0" u="none" strike="noStrike">
                          <a:effectLst/>
                          <a:latin typeface="+mj-lt"/>
                          <a:cs typeface="Arial" panose="020B0604020202020204" pitchFamily="34" charset="0"/>
                        </a:rPr>
                        <a:t>Urban Residents' Pension</a:t>
                      </a:r>
                    </a:p>
                  </a:txBody>
                  <a:tcPr marL="120959" marR="13440" marT="13440" marB="0" anchor="b">
                    <a:lnL>
                      <a:noFill/>
                    </a:lnL>
                    <a:lnR>
                      <a:noFill/>
                    </a:lnR>
                    <a:lnT>
                      <a:noFill/>
                    </a:lnT>
                    <a:lnB>
                      <a:noFill/>
                    </a:lnB>
                  </a:tcPr>
                </a:tc>
                <a:tc>
                  <a:txBody>
                    <a:bodyPr/>
                    <a:lstStyle/>
                    <a:p>
                      <a:pPr algn="r" fontAlgn="b"/>
                      <a:r>
                        <a:rPr lang="en-US" altLang="zh-CN" sz="1800" b="0" i="0" u="none" strike="noStrike">
                          <a:effectLst/>
                          <a:latin typeface="+mj-lt"/>
                          <a:cs typeface="Arial" panose="020B0604020202020204" pitchFamily="34" charset="0"/>
                        </a:rPr>
                        <a:t>5.3</a:t>
                      </a:r>
                    </a:p>
                  </a:txBody>
                  <a:tcPr marL="9525" marR="9525" marT="9525" marB="0" anchor="b">
                    <a:lnL>
                      <a:noFill/>
                    </a:lnL>
                    <a:lnR>
                      <a:noFill/>
                    </a:lnR>
                    <a:lnT>
                      <a:noFill/>
                    </a:lnT>
                    <a:lnB>
                      <a:noFill/>
                    </a:lnB>
                  </a:tcPr>
                </a:tc>
                <a:tc>
                  <a:txBody>
                    <a:bodyPr/>
                    <a:lstStyle/>
                    <a:p>
                      <a:pPr algn="r" fontAlgn="b"/>
                      <a:r>
                        <a:rPr lang="en-US" altLang="zh-CN" sz="1800" b="0" i="0" u="none" strike="noStrike">
                          <a:effectLst/>
                          <a:latin typeface="+mj-lt"/>
                          <a:cs typeface="Arial" panose="020B0604020202020204" pitchFamily="34" charset="0"/>
                        </a:rPr>
                        <a:t>1.1</a:t>
                      </a:r>
                    </a:p>
                  </a:txBody>
                  <a:tcPr marL="9525" marR="9525" marT="9525" marB="0" anchor="b">
                    <a:lnL>
                      <a:noFill/>
                    </a:lnL>
                    <a:lnR>
                      <a:noFill/>
                    </a:lnR>
                    <a:lnT>
                      <a:noFill/>
                    </a:lnT>
                    <a:lnB>
                      <a:noFill/>
                    </a:lnB>
                  </a:tcPr>
                </a:tc>
                <a:tc>
                  <a:txBody>
                    <a:bodyPr/>
                    <a:lstStyle/>
                    <a:p>
                      <a:pPr algn="r" fontAlgn="b"/>
                      <a:r>
                        <a:rPr lang="en-US" altLang="zh-CN" sz="1800" b="0" i="0" u="none" strike="noStrike">
                          <a:effectLst/>
                          <a:latin typeface="+mj-lt"/>
                          <a:cs typeface="Arial" panose="020B0604020202020204" pitchFamily="34" charset="0"/>
                        </a:rPr>
                        <a:t>2.3</a:t>
                      </a:r>
                    </a:p>
                  </a:txBody>
                  <a:tcPr marL="9525" marR="9525" marT="9525" marB="0" anchor="b">
                    <a:lnL>
                      <a:noFill/>
                    </a:lnL>
                    <a:lnR>
                      <a:noFill/>
                    </a:lnR>
                    <a:lnT>
                      <a:noFill/>
                    </a:lnT>
                    <a:lnB>
                      <a:noFill/>
                    </a:lnB>
                  </a:tcPr>
                </a:tc>
                <a:tc>
                  <a:txBody>
                    <a:bodyPr/>
                    <a:lstStyle/>
                    <a:p>
                      <a:pPr algn="r" fontAlgn="b"/>
                      <a:r>
                        <a:rPr lang="en-US" altLang="zh-CN" sz="1800" b="0" i="0" u="none" strike="noStrike">
                          <a:effectLst/>
                          <a:latin typeface="+mj-lt"/>
                          <a:cs typeface="Arial" panose="020B0604020202020204" pitchFamily="34" charset="0"/>
                        </a:rPr>
                        <a:t>1,000 </a:t>
                      </a:r>
                    </a:p>
                  </a:txBody>
                  <a:tcPr marL="9525" marR="9525" marT="9525" marB="0" anchor="b">
                    <a:lnL>
                      <a:noFill/>
                    </a:lnL>
                    <a:lnR>
                      <a:noFill/>
                    </a:lnR>
                    <a:lnT>
                      <a:noFill/>
                    </a:lnT>
                    <a:lnB>
                      <a:noFill/>
                    </a:lnB>
                  </a:tcPr>
                </a:tc>
                <a:tc>
                  <a:txBody>
                    <a:bodyPr/>
                    <a:lstStyle/>
                    <a:p>
                      <a:pPr algn="r" fontAlgn="b"/>
                      <a:endParaRPr lang="en-US" altLang="zh-CN" sz="1800" b="0" i="0" u="none" strike="noStrike" dirty="0">
                        <a:effectLst/>
                        <a:latin typeface="Arial" panose="020B0604020202020204" pitchFamily="34" charset="0"/>
                        <a:cs typeface="Arial" panose="020B060402020202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2676820502"/>
                  </a:ext>
                </a:extLst>
              </a:tr>
              <a:tr h="268797">
                <a:tc>
                  <a:txBody>
                    <a:bodyPr/>
                    <a:lstStyle/>
                    <a:p>
                      <a:pPr algn="l" fontAlgn="b"/>
                      <a:r>
                        <a:rPr lang="en-US" sz="1800" b="0" i="0" u="none" strike="noStrike">
                          <a:effectLst/>
                          <a:latin typeface="+mj-lt"/>
                          <a:cs typeface="Arial" panose="020B0604020202020204" pitchFamily="34" charset="0"/>
                        </a:rPr>
                        <a:t>Urban and Rural Residents' Pension</a:t>
                      </a:r>
                    </a:p>
                  </a:txBody>
                  <a:tcPr marL="120959" marR="13440" marT="13440" marB="0" anchor="b">
                    <a:lnL>
                      <a:noFill/>
                    </a:lnL>
                    <a:lnR>
                      <a:noFill/>
                    </a:lnR>
                    <a:lnT>
                      <a:noFill/>
                    </a:lnT>
                    <a:lnB>
                      <a:noFill/>
                    </a:lnB>
                  </a:tcPr>
                </a:tc>
                <a:tc>
                  <a:txBody>
                    <a:bodyPr/>
                    <a:lstStyle/>
                    <a:p>
                      <a:pPr algn="r" fontAlgn="b"/>
                      <a:r>
                        <a:rPr lang="en-US" altLang="zh-CN" sz="1800" b="0" i="0" u="none" strike="noStrike">
                          <a:effectLst/>
                          <a:latin typeface="+mj-lt"/>
                          <a:cs typeface="Arial" panose="020B0604020202020204" pitchFamily="34" charset="0"/>
                        </a:rPr>
                        <a:t>5.6</a:t>
                      </a:r>
                    </a:p>
                  </a:txBody>
                  <a:tcPr marL="9525" marR="9525" marT="9525" marB="0" anchor="b">
                    <a:lnL>
                      <a:noFill/>
                    </a:lnL>
                    <a:lnR>
                      <a:noFill/>
                    </a:lnR>
                    <a:lnT>
                      <a:noFill/>
                    </a:lnT>
                    <a:lnB>
                      <a:noFill/>
                    </a:lnB>
                  </a:tcPr>
                </a:tc>
                <a:tc>
                  <a:txBody>
                    <a:bodyPr/>
                    <a:lstStyle/>
                    <a:p>
                      <a:pPr algn="r" fontAlgn="b"/>
                      <a:r>
                        <a:rPr lang="en-US" altLang="zh-CN" sz="1800" b="0" i="0" u="none" strike="noStrike">
                          <a:effectLst/>
                          <a:latin typeface="+mj-lt"/>
                          <a:cs typeface="Arial" panose="020B0604020202020204" pitchFamily="34" charset="0"/>
                        </a:rPr>
                        <a:t>17.6</a:t>
                      </a:r>
                    </a:p>
                  </a:txBody>
                  <a:tcPr marL="9525" marR="9525" marT="9525" marB="0" anchor="b">
                    <a:lnL>
                      <a:noFill/>
                    </a:lnL>
                    <a:lnR>
                      <a:noFill/>
                    </a:lnR>
                    <a:lnT>
                      <a:noFill/>
                    </a:lnT>
                    <a:lnB>
                      <a:noFill/>
                    </a:lnB>
                  </a:tcPr>
                </a:tc>
                <a:tc>
                  <a:txBody>
                    <a:bodyPr/>
                    <a:lstStyle/>
                    <a:p>
                      <a:pPr algn="r" fontAlgn="b"/>
                      <a:r>
                        <a:rPr lang="en-US" altLang="zh-CN" sz="1800" b="0" i="0" u="none" strike="noStrike">
                          <a:effectLst/>
                          <a:latin typeface="+mj-lt"/>
                          <a:cs typeface="Arial" panose="020B0604020202020204" pitchFamily="34" charset="0"/>
                        </a:rPr>
                        <a:t>14.0</a:t>
                      </a:r>
                    </a:p>
                  </a:txBody>
                  <a:tcPr marL="9525" marR="9525" marT="9525" marB="0" anchor="b">
                    <a:lnL>
                      <a:noFill/>
                    </a:lnL>
                    <a:lnR>
                      <a:noFill/>
                    </a:lnR>
                    <a:lnT>
                      <a:noFill/>
                    </a:lnT>
                    <a:lnB>
                      <a:noFill/>
                    </a:lnB>
                  </a:tcPr>
                </a:tc>
                <a:tc>
                  <a:txBody>
                    <a:bodyPr/>
                    <a:lstStyle/>
                    <a:p>
                      <a:pPr algn="r" fontAlgn="b"/>
                      <a:r>
                        <a:rPr lang="en-US" altLang="zh-CN" sz="1800" b="0" i="0" u="none" strike="noStrike">
                          <a:effectLst/>
                          <a:latin typeface="+mj-lt"/>
                          <a:cs typeface="Arial" panose="020B0604020202020204" pitchFamily="34" charset="0"/>
                        </a:rPr>
                        <a:t>100 </a:t>
                      </a:r>
                    </a:p>
                  </a:txBody>
                  <a:tcPr marL="9525" marR="9525" marT="9525" marB="0" anchor="b">
                    <a:lnL>
                      <a:noFill/>
                    </a:lnL>
                    <a:lnR>
                      <a:noFill/>
                    </a:lnR>
                    <a:lnT>
                      <a:noFill/>
                    </a:lnT>
                    <a:lnB>
                      <a:noFill/>
                    </a:lnB>
                  </a:tcPr>
                </a:tc>
                <a:tc>
                  <a:txBody>
                    <a:bodyPr/>
                    <a:lstStyle/>
                    <a:p>
                      <a:pPr algn="r" fontAlgn="b"/>
                      <a:endParaRPr lang="en-US" altLang="zh-CN" sz="1800" b="0" i="0" u="none" strike="noStrike" dirty="0">
                        <a:effectLst/>
                        <a:latin typeface="Arial" panose="020B0604020202020204" pitchFamily="34" charset="0"/>
                        <a:cs typeface="Arial" panose="020B060402020202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2256859700"/>
                  </a:ext>
                </a:extLst>
              </a:tr>
              <a:tr h="268797">
                <a:tc>
                  <a:txBody>
                    <a:bodyPr/>
                    <a:lstStyle/>
                    <a:p>
                      <a:pPr algn="l" fontAlgn="b"/>
                      <a:r>
                        <a:rPr lang="en-US" sz="1800" b="0" i="0" u="none" strike="noStrike" dirty="0">
                          <a:effectLst/>
                          <a:latin typeface="+mj-lt"/>
                          <a:cs typeface="Arial" panose="020B0604020202020204" pitchFamily="34" charset="0"/>
                        </a:rPr>
                        <a:t>Commercial Pension</a:t>
                      </a:r>
                    </a:p>
                  </a:txBody>
                  <a:tcPr marL="120959" marR="13440" marT="13440" marB="0" anchor="b">
                    <a:lnL>
                      <a:noFill/>
                    </a:lnL>
                    <a:lnR>
                      <a:noFill/>
                    </a:lnR>
                    <a:lnT>
                      <a:noFill/>
                    </a:lnT>
                    <a:lnB>
                      <a:noFill/>
                    </a:lnB>
                  </a:tcPr>
                </a:tc>
                <a:tc>
                  <a:txBody>
                    <a:bodyPr/>
                    <a:lstStyle/>
                    <a:p>
                      <a:pPr algn="r" fontAlgn="b"/>
                      <a:r>
                        <a:rPr lang="en-US" altLang="zh-CN" sz="1800" b="0" i="0" u="none" strike="noStrike">
                          <a:effectLst/>
                          <a:latin typeface="+mj-lt"/>
                          <a:cs typeface="Arial" panose="020B0604020202020204" pitchFamily="34" charset="0"/>
                        </a:rPr>
                        <a:t>5.3</a:t>
                      </a:r>
                    </a:p>
                  </a:txBody>
                  <a:tcPr marL="9525" marR="9525" marT="9525" marB="0" anchor="b">
                    <a:lnL>
                      <a:noFill/>
                    </a:lnL>
                    <a:lnR>
                      <a:noFill/>
                    </a:lnR>
                    <a:lnT>
                      <a:noFill/>
                    </a:lnT>
                    <a:lnB>
                      <a:noFill/>
                    </a:lnB>
                  </a:tcPr>
                </a:tc>
                <a:tc>
                  <a:txBody>
                    <a:bodyPr/>
                    <a:lstStyle/>
                    <a:p>
                      <a:pPr algn="r" fontAlgn="b"/>
                      <a:r>
                        <a:rPr lang="en-US" altLang="zh-CN" sz="1800" b="0" i="0" u="none" strike="noStrike">
                          <a:effectLst/>
                          <a:latin typeface="+mj-lt"/>
                          <a:cs typeface="Arial" panose="020B0604020202020204" pitchFamily="34" charset="0"/>
                        </a:rPr>
                        <a:t>2.4</a:t>
                      </a:r>
                    </a:p>
                  </a:txBody>
                  <a:tcPr marL="9525" marR="9525" marT="9525" marB="0" anchor="b">
                    <a:lnL>
                      <a:noFill/>
                    </a:lnL>
                    <a:lnR>
                      <a:noFill/>
                    </a:lnR>
                    <a:lnT>
                      <a:noFill/>
                    </a:lnT>
                    <a:lnB>
                      <a:noFill/>
                    </a:lnB>
                  </a:tcPr>
                </a:tc>
                <a:tc>
                  <a:txBody>
                    <a:bodyPr/>
                    <a:lstStyle/>
                    <a:p>
                      <a:pPr algn="r" fontAlgn="b"/>
                      <a:r>
                        <a:rPr lang="en-US" altLang="zh-CN" sz="1800" b="0" i="0" u="none" strike="noStrike">
                          <a:effectLst/>
                          <a:latin typeface="+mj-lt"/>
                          <a:cs typeface="Arial" panose="020B0604020202020204" pitchFamily="34" charset="0"/>
                        </a:rPr>
                        <a:t>3.3</a:t>
                      </a:r>
                    </a:p>
                  </a:txBody>
                  <a:tcPr marL="9525" marR="9525" marT="9525" marB="0" anchor="b">
                    <a:lnL>
                      <a:noFill/>
                    </a:lnL>
                    <a:lnR>
                      <a:noFill/>
                    </a:lnR>
                    <a:lnT>
                      <a:noFill/>
                    </a:lnT>
                    <a:lnB>
                      <a:noFill/>
                    </a:lnB>
                  </a:tcPr>
                </a:tc>
                <a:tc>
                  <a:txBody>
                    <a:bodyPr/>
                    <a:lstStyle/>
                    <a:p>
                      <a:pPr algn="r" fontAlgn="b"/>
                      <a:r>
                        <a:rPr lang="en-US" altLang="zh-CN" sz="1800" b="0" i="0" u="none" strike="noStrike" dirty="0">
                          <a:effectLst/>
                          <a:latin typeface="+mj-lt"/>
                          <a:cs typeface="Arial" panose="020B0604020202020204" pitchFamily="34" charset="0"/>
                        </a:rPr>
                        <a:t>500 </a:t>
                      </a:r>
                    </a:p>
                  </a:txBody>
                  <a:tcPr marL="9525" marR="9525" marT="9525" marB="0" anchor="b">
                    <a:lnL>
                      <a:noFill/>
                    </a:lnL>
                    <a:lnR>
                      <a:noFill/>
                    </a:lnR>
                    <a:lnT>
                      <a:noFill/>
                    </a:lnT>
                    <a:lnB>
                      <a:noFill/>
                    </a:lnB>
                  </a:tcPr>
                </a:tc>
                <a:tc>
                  <a:txBody>
                    <a:bodyPr/>
                    <a:lstStyle/>
                    <a:p>
                      <a:pPr algn="r" fontAlgn="b"/>
                      <a:endParaRPr lang="en-US" altLang="zh-CN" sz="1800" b="0" i="0" u="none" strike="noStrike">
                        <a:effectLst/>
                        <a:latin typeface="Arial" panose="020B0604020202020204" pitchFamily="34" charset="0"/>
                        <a:cs typeface="Arial" panose="020B060402020202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762634921"/>
                  </a:ext>
                </a:extLst>
              </a:tr>
              <a:tr h="268797">
                <a:tc>
                  <a:txBody>
                    <a:bodyPr/>
                    <a:lstStyle/>
                    <a:p>
                      <a:pPr algn="l" fontAlgn="b"/>
                      <a:r>
                        <a:rPr lang="en-US" sz="1800" b="0" i="0" u="none" strike="noStrike">
                          <a:effectLst/>
                          <a:latin typeface="+mj-lt"/>
                          <a:cs typeface="Arial" panose="020B0604020202020204" pitchFamily="34" charset="0"/>
                        </a:rPr>
                        <a:t>Other Pension</a:t>
                      </a:r>
                    </a:p>
                  </a:txBody>
                  <a:tcPr marL="120959" marR="13440" marT="13440" marB="0" anchor="b">
                    <a:lnL>
                      <a:noFill/>
                    </a:lnL>
                    <a:lnR>
                      <a:noFill/>
                    </a:lnR>
                    <a:lnT>
                      <a:noFill/>
                    </a:lnT>
                    <a:lnB>
                      <a:noFill/>
                    </a:lnB>
                  </a:tcPr>
                </a:tc>
                <a:tc>
                  <a:txBody>
                    <a:bodyPr/>
                    <a:lstStyle/>
                    <a:p>
                      <a:pPr algn="r" fontAlgn="b"/>
                      <a:r>
                        <a:rPr lang="en-US" altLang="zh-CN" sz="1800" b="0" i="0" u="none" strike="noStrike">
                          <a:effectLst/>
                          <a:latin typeface="+mj-lt"/>
                          <a:cs typeface="Arial" panose="020B0604020202020204" pitchFamily="34" charset="0"/>
                        </a:rPr>
                        <a:t>3.1</a:t>
                      </a:r>
                    </a:p>
                  </a:txBody>
                  <a:tcPr marL="9525" marR="9525" marT="9525" marB="0" anchor="b">
                    <a:lnL>
                      <a:noFill/>
                    </a:lnL>
                    <a:lnR>
                      <a:noFill/>
                    </a:lnR>
                    <a:lnT>
                      <a:noFill/>
                    </a:lnT>
                    <a:lnB>
                      <a:noFill/>
                    </a:lnB>
                  </a:tcPr>
                </a:tc>
                <a:tc>
                  <a:txBody>
                    <a:bodyPr/>
                    <a:lstStyle/>
                    <a:p>
                      <a:pPr algn="r" fontAlgn="b"/>
                      <a:r>
                        <a:rPr lang="en-US" altLang="zh-CN" sz="1800" b="0" i="0" u="none" strike="noStrike">
                          <a:effectLst/>
                          <a:latin typeface="+mj-lt"/>
                          <a:cs typeface="Arial" panose="020B0604020202020204" pitchFamily="34" charset="0"/>
                        </a:rPr>
                        <a:t>3.9</a:t>
                      </a:r>
                    </a:p>
                  </a:txBody>
                  <a:tcPr marL="9525" marR="9525" marT="9525" marB="0" anchor="b">
                    <a:lnL>
                      <a:noFill/>
                    </a:lnL>
                    <a:lnR>
                      <a:noFill/>
                    </a:lnR>
                    <a:lnT>
                      <a:noFill/>
                    </a:lnT>
                    <a:lnB>
                      <a:noFill/>
                    </a:lnB>
                  </a:tcPr>
                </a:tc>
                <a:tc>
                  <a:txBody>
                    <a:bodyPr/>
                    <a:lstStyle/>
                    <a:p>
                      <a:pPr algn="r" fontAlgn="b"/>
                      <a:r>
                        <a:rPr lang="en-US" altLang="zh-CN" sz="1800" b="0" i="0" u="none" strike="noStrike">
                          <a:effectLst/>
                          <a:latin typeface="+mj-lt"/>
                          <a:cs typeface="Arial" panose="020B0604020202020204" pitchFamily="34" charset="0"/>
                        </a:rPr>
                        <a:t>3.7</a:t>
                      </a:r>
                    </a:p>
                  </a:txBody>
                  <a:tcPr marL="9525" marR="9525" marT="9525" marB="0" anchor="b">
                    <a:lnL>
                      <a:noFill/>
                    </a:lnL>
                    <a:lnR>
                      <a:noFill/>
                    </a:lnR>
                    <a:lnT>
                      <a:noFill/>
                    </a:lnT>
                    <a:lnB>
                      <a:noFill/>
                    </a:lnB>
                  </a:tcPr>
                </a:tc>
                <a:tc>
                  <a:txBody>
                    <a:bodyPr/>
                    <a:lstStyle/>
                    <a:p>
                      <a:pPr algn="r" fontAlgn="b"/>
                      <a:r>
                        <a:rPr lang="en-US" altLang="zh-CN" sz="1800" b="0" i="0" u="none" strike="noStrike">
                          <a:effectLst/>
                          <a:latin typeface="+mj-lt"/>
                          <a:cs typeface="Arial" panose="020B0604020202020204" pitchFamily="34" charset="0"/>
                        </a:rPr>
                        <a:t>900 </a:t>
                      </a:r>
                    </a:p>
                  </a:txBody>
                  <a:tcPr marL="9525" marR="9525" marT="9525" marB="0" anchor="b">
                    <a:lnL>
                      <a:noFill/>
                    </a:lnL>
                    <a:lnR>
                      <a:noFill/>
                    </a:lnR>
                    <a:lnT>
                      <a:noFill/>
                    </a:lnT>
                    <a:lnB>
                      <a:noFill/>
                    </a:lnB>
                  </a:tcPr>
                </a:tc>
                <a:tc>
                  <a:txBody>
                    <a:bodyPr/>
                    <a:lstStyle/>
                    <a:p>
                      <a:pPr algn="r" fontAlgn="b"/>
                      <a:endParaRPr lang="en-US" altLang="zh-CN" sz="1800" b="0" i="0" u="none" strike="noStrike">
                        <a:effectLst/>
                        <a:latin typeface="Arial" panose="020B0604020202020204" pitchFamily="34" charset="0"/>
                        <a:cs typeface="Arial" panose="020B060402020202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348272198"/>
                  </a:ext>
                </a:extLst>
              </a:tr>
              <a:tr h="268797">
                <a:tc>
                  <a:txBody>
                    <a:bodyPr/>
                    <a:lstStyle/>
                    <a:p>
                      <a:pPr algn="l" fontAlgn="b"/>
                      <a:r>
                        <a:rPr lang="en-US" sz="1800" b="0" i="0" u="none" strike="noStrike">
                          <a:effectLst/>
                          <a:latin typeface="+mj-lt"/>
                          <a:cs typeface="Arial" panose="020B0604020202020204" pitchFamily="34" charset="0"/>
                        </a:rPr>
                        <a:t>Any Pension</a:t>
                      </a:r>
                    </a:p>
                  </a:txBody>
                  <a:tcPr marL="13440" marR="13440" marT="1344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altLang="zh-CN" sz="1800" b="0" i="0" u="none" strike="noStrike">
                          <a:effectLst/>
                          <a:latin typeface="+mj-lt"/>
                          <a:cs typeface="Arial" panose="020B0604020202020204" pitchFamily="34" charset="0"/>
                        </a:rPr>
                        <a:t>94.4</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altLang="zh-CN" sz="1800" b="0" i="0" u="none" strike="noStrike">
                          <a:effectLst/>
                          <a:latin typeface="+mj-lt"/>
                          <a:cs typeface="Arial" panose="020B0604020202020204" pitchFamily="34" charset="0"/>
                        </a:rPr>
                        <a:t>88.3</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altLang="zh-CN" sz="1800" b="0" i="0" u="none" strike="noStrike">
                          <a:effectLst/>
                          <a:latin typeface="+mj-lt"/>
                          <a:cs typeface="Arial" panose="020B0604020202020204" pitchFamily="34" charset="0"/>
                        </a:rPr>
                        <a:t>90.1</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altLang="zh-CN" sz="1800" b="0" i="0" u="none" strike="noStrike">
                          <a:effectLst/>
                          <a:latin typeface="+mj-lt"/>
                          <a:cs typeface="Arial" panose="020B0604020202020204" pitchFamily="34" charset="0"/>
                        </a:rPr>
                        <a:t>125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endParaRPr lang="en-US" altLang="zh-CN" sz="1800" b="0" i="0" u="none" strike="noStrike" dirty="0">
                        <a:effectLst/>
                        <a:latin typeface="Arial" panose="020B0604020202020204" pitchFamily="34" charset="0"/>
                        <a:cs typeface="Arial" panose="020B060402020202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17438124"/>
                  </a:ext>
                </a:extLst>
              </a:tr>
            </a:tbl>
          </a:graphicData>
        </a:graphic>
      </p:graphicFrame>
      <p:sp>
        <p:nvSpPr>
          <p:cNvPr id="6" name="灯片编号占位符 5"/>
          <p:cNvSpPr>
            <a:spLocks noGrp="1"/>
          </p:cNvSpPr>
          <p:nvPr>
            <p:ph type="sldNum" sz="quarter" idx="12"/>
          </p:nvPr>
        </p:nvSpPr>
        <p:spPr/>
        <p:txBody>
          <a:bodyPr/>
          <a:lstStyle/>
          <a:p>
            <a:fld id="{96956516-7134-4545-B52D-53054708038C}" type="slidenum">
              <a:rPr lang="zh-CN" altLang="en-US" smtClean="0"/>
              <a:pPr/>
              <a:t>29</a:t>
            </a:fld>
            <a:endParaRPr lang="zh-CN" altLang="en-US"/>
          </a:p>
        </p:txBody>
      </p:sp>
      <p:sp>
        <p:nvSpPr>
          <p:cNvPr id="3" name="TextBox 2">
            <a:extLst>
              <a:ext uri="{FF2B5EF4-FFF2-40B4-BE49-F238E27FC236}">
                <a16:creationId xmlns:a16="http://schemas.microsoft.com/office/drawing/2014/main" id="{E52D7B4A-9EC0-8407-9819-5D37174D89FB}"/>
              </a:ext>
            </a:extLst>
          </p:cNvPr>
          <p:cNvSpPr txBox="1"/>
          <p:nvPr/>
        </p:nvSpPr>
        <p:spPr>
          <a:xfrm>
            <a:off x="630621" y="6123543"/>
            <a:ext cx="6547945" cy="369332"/>
          </a:xfrm>
          <a:prstGeom prst="rect">
            <a:avLst/>
          </a:prstGeom>
          <a:noFill/>
        </p:spPr>
        <p:txBody>
          <a:bodyPr wrap="square" rtlCol="0">
            <a:spAutoFit/>
          </a:bodyPr>
          <a:lstStyle/>
          <a:p>
            <a:r>
              <a:rPr lang="en-US" dirty="0"/>
              <a:t>Source: Giles et al (JPEF, 2023) using data from CHARLS (2018).</a:t>
            </a:r>
          </a:p>
        </p:txBody>
      </p:sp>
    </p:spTree>
    <p:extLst>
      <p:ext uri="{BB962C8B-B14F-4D97-AF65-F5344CB8AC3E}">
        <p14:creationId xmlns:p14="http://schemas.microsoft.com/office/powerpoint/2010/main" val="10797717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89A320C9-9735-4D13-8279-C1C6748413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7" name="Rectangle 26">
            <a:extLst>
              <a:ext uri="{FF2B5EF4-FFF2-40B4-BE49-F238E27FC236}">
                <a16:creationId xmlns:a16="http://schemas.microsoft.com/office/drawing/2014/main" id="{92544CF4-9B52-4A7B-A4B3-88C72729B7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7126"/>
            <a:ext cx="11167447" cy="2018806"/>
          </a:xfrm>
          <a:prstGeom prst="rect">
            <a:avLst/>
          </a:prstGeom>
          <a:ln w="9525">
            <a:solidFill>
              <a:srgbClr val="DEDEDE"/>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29" name="Rectangle 28">
            <a:extLst>
              <a:ext uri="{FF2B5EF4-FFF2-40B4-BE49-F238E27FC236}">
                <a16:creationId xmlns:a16="http://schemas.microsoft.com/office/drawing/2014/main" id="{E75862C5-5C00-4421-BC7B-9B7B86DBC8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Title 2"/>
          <p:cNvSpPr>
            <a:spLocks noGrp="1"/>
          </p:cNvSpPr>
          <p:nvPr>
            <p:ph type="title"/>
          </p:nvPr>
        </p:nvSpPr>
        <p:spPr>
          <a:xfrm>
            <a:off x="1115568" y="548640"/>
            <a:ext cx="10168128" cy="1179576"/>
          </a:xfrm>
        </p:spPr>
        <p:txBody>
          <a:bodyPr>
            <a:normAutofit/>
          </a:bodyPr>
          <a:lstStyle/>
          <a:p>
            <a:pPr>
              <a:buSzPct val="80000"/>
            </a:pPr>
            <a:r>
              <a:rPr lang="en-US" altLang="zh-CN" sz="3700" spc="0"/>
              <a:t>HRS Family of Surveys and </a:t>
            </a:r>
            <a:br>
              <a:rPr lang="en-US" altLang="zh-CN" sz="3700" spc="0"/>
            </a:br>
            <a:r>
              <a:rPr lang="en-US" altLang="zh-CN" sz="3700" spc="0"/>
              <a:t>other Health Surveys in China</a:t>
            </a:r>
          </a:p>
        </p:txBody>
      </p:sp>
      <p:sp>
        <p:nvSpPr>
          <p:cNvPr id="31" name="Rectangle 30">
            <a:extLst>
              <a:ext uri="{FF2B5EF4-FFF2-40B4-BE49-F238E27FC236}">
                <a16:creationId xmlns:a16="http://schemas.microsoft.com/office/drawing/2014/main" id="{089440EF-9BE9-4AE9-8C28-00B02296CD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5895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4" name="同侧圆角矩形 51">
            <a:extLst>
              <a:ext uri="{FF2B5EF4-FFF2-40B4-BE49-F238E27FC236}">
                <a16:creationId xmlns:a16="http://schemas.microsoft.com/office/drawing/2014/main" id="{08A2B280-3F97-4B98-BA49-5F0B2F40AD19}"/>
              </a:ext>
            </a:extLst>
          </p:cNvPr>
          <p:cNvSpPr/>
          <p:nvPr/>
        </p:nvSpPr>
        <p:spPr>
          <a:xfrm>
            <a:off x="2308206" y="2799116"/>
            <a:ext cx="3454798" cy="4051758"/>
          </a:xfrm>
          <a:prstGeom prst="round2SameRect">
            <a:avLst>
              <a:gd name="adj1" fmla="val 0"/>
              <a:gd name="adj2" fmla="val 8767"/>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180000" rtlCol="0" anchor="t"/>
          <a:lstStyle/>
          <a:p>
            <a:pPr marL="214313" indent="-214313" defTabSz="685800" fontAlgn="ctr">
              <a:lnSpc>
                <a:spcPct val="150000"/>
              </a:lnSpc>
              <a:spcAft>
                <a:spcPts val="600"/>
              </a:spcAft>
              <a:buClr>
                <a:srgbClr val="8B0012"/>
              </a:buClr>
              <a:buFont typeface="Arial" panose="020B0604020202020204" pitchFamily="34" charset="0"/>
              <a:buChar char="•"/>
            </a:pPr>
            <a:r>
              <a:rPr lang="en-US" altLang="zh-CN" sz="1350" b="1" kern="1200" dirty="0">
                <a:solidFill>
                  <a:schemeClr val="tx1"/>
                </a:solidFill>
                <a:latin typeface="微软雅黑" panose="020B0503020204020204" pitchFamily="34" charset="-122"/>
                <a:ea typeface="微软雅黑" panose="020B0503020204020204" pitchFamily="34" charset="-122"/>
                <a:cs typeface="+mn-cs"/>
              </a:rPr>
              <a:t>US</a:t>
            </a:r>
            <a:r>
              <a:rPr lang="zh-CN" altLang="en-US" sz="1350" b="1" kern="1200" dirty="0">
                <a:solidFill>
                  <a:schemeClr val="tx1"/>
                </a:solidFill>
                <a:latin typeface="微软雅黑" panose="020B0503020204020204" pitchFamily="34" charset="-122"/>
                <a:ea typeface="微软雅黑" panose="020B0503020204020204" pitchFamily="34" charset="-122"/>
                <a:cs typeface="+mn-cs"/>
              </a:rPr>
              <a:t>：</a:t>
            </a:r>
            <a:r>
              <a:rPr lang="en-US" altLang="zh-CN" sz="1350" b="1" kern="1200" dirty="0">
                <a:solidFill>
                  <a:schemeClr val="tx1"/>
                </a:solidFill>
                <a:latin typeface="微软雅黑" panose="020B0503020204020204" pitchFamily="34" charset="-122"/>
                <a:ea typeface="微软雅黑" panose="020B0503020204020204" pitchFamily="34" charset="-122"/>
                <a:cs typeface="+mn-cs"/>
              </a:rPr>
              <a:t>HRS</a:t>
            </a:r>
            <a:r>
              <a:rPr lang="zh-CN" altLang="en-US" sz="1350" b="1" kern="1200" dirty="0">
                <a:solidFill>
                  <a:schemeClr val="tx1"/>
                </a:solidFill>
                <a:latin typeface="微软雅黑" panose="020B0503020204020204" pitchFamily="34" charset="-122"/>
                <a:ea typeface="微软雅黑" panose="020B0503020204020204" pitchFamily="34" charset="-122"/>
                <a:cs typeface="+mn-cs"/>
              </a:rPr>
              <a:t>，</a:t>
            </a:r>
            <a:r>
              <a:rPr lang="en-US" altLang="zh-CN" sz="1350" b="1" kern="1200" dirty="0">
                <a:solidFill>
                  <a:schemeClr val="tx1"/>
                </a:solidFill>
                <a:latin typeface="微软雅黑" panose="020B0503020204020204" pitchFamily="34" charset="-122"/>
                <a:ea typeface="微软雅黑" panose="020B0503020204020204" pitchFamily="34" charset="-122"/>
                <a:cs typeface="+mn-cs"/>
              </a:rPr>
              <a:t>1992</a:t>
            </a:r>
          </a:p>
          <a:p>
            <a:pPr marL="214313" indent="-214313" defTabSz="685800" fontAlgn="ctr">
              <a:lnSpc>
                <a:spcPct val="150000"/>
              </a:lnSpc>
              <a:spcAft>
                <a:spcPts val="600"/>
              </a:spcAft>
              <a:buClr>
                <a:srgbClr val="8B0012"/>
              </a:buClr>
              <a:buFont typeface="Arial" panose="020B0604020202020204" pitchFamily="34" charset="0"/>
              <a:buChar char="•"/>
            </a:pPr>
            <a:r>
              <a:rPr lang="en-US" altLang="zh-CN" sz="1350" b="1" kern="1200" dirty="0">
                <a:solidFill>
                  <a:schemeClr val="tx1"/>
                </a:solidFill>
                <a:latin typeface="微软雅黑" panose="020B0503020204020204" pitchFamily="34" charset="-122"/>
                <a:ea typeface="微软雅黑" panose="020B0503020204020204" pitchFamily="34" charset="-122"/>
                <a:cs typeface="+mn-cs"/>
              </a:rPr>
              <a:t>UK</a:t>
            </a:r>
            <a:r>
              <a:rPr lang="zh-CN" altLang="en-US" sz="1350" b="1" kern="1200" dirty="0">
                <a:solidFill>
                  <a:schemeClr val="tx1"/>
                </a:solidFill>
                <a:latin typeface="微软雅黑" panose="020B0503020204020204" pitchFamily="34" charset="-122"/>
                <a:ea typeface="微软雅黑" panose="020B0503020204020204" pitchFamily="34" charset="-122"/>
                <a:cs typeface="+mn-cs"/>
              </a:rPr>
              <a:t>：</a:t>
            </a:r>
            <a:r>
              <a:rPr lang="en-US" altLang="zh-CN" sz="1350" b="1" kern="1200" dirty="0">
                <a:solidFill>
                  <a:schemeClr val="tx1"/>
                </a:solidFill>
                <a:latin typeface="微软雅黑" panose="020B0503020204020204" pitchFamily="34" charset="-122"/>
                <a:ea typeface="微软雅黑" panose="020B0503020204020204" pitchFamily="34" charset="-122"/>
                <a:cs typeface="+mn-cs"/>
              </a:rPr>
              <a:t>ELSA</a:t>
            </a:r>
            <a:r>
              <a:rPr lang="zh-CN" altLang="en-US" sz="1350" b="1" kern="1200" dirty="0">
                <a:solidFill>
                  <a:schemeClr val="tx1"/>
                </a:solidFill>
                <a:latin typeface="微软雅黑" panose="020B0503020204020204" pitchFamily="34" charset="-122"/>
                <a:ea typeface="微软雅黑" panose="020B0503020204020204" pitchFamily="34" charset="-122"/>
                <a:cs typeface="+mn-cs"/>
              </a:rPr>
              <a:t>，</a:t>
            </a:r>
            <a:r>
              <a:rPr lang="en-US" altLang="zh-CN" sz="1350" b="1" kern="1200" dirty="0">
                <a:solidFill>
                  <a:schemeClr val="tx1"/>
                </a:solidFill>
                <a:latin typeface="微软雅黑" panose="020B0503020204020204" pitchFamily="34" charset="-122"/>
                <a:ea typeface="微软雅黑" panose="020B0503020204020204" pitchFamily="34" charset="-122"/>
                <a:cs typeface="+mn-cs"/>
              </a:rPr>
              <a:t>2002</a:t>
            </a:r>
          </a:p>
          <a:p>
            <a:pPr marL="214313" indent="-214313" defTabSz="685800" fontAlgn="ctr">
              <a:lnSpc>
                <a:spcPct val="150000"/>
              </a:lnSpc>
              <a:spcAft>
                <a:spcPts val="600"/>
              </a:spcAft>
              <a:buClr>
                <a:srgbClr val="8B0012"/>
              </a:buClr>
              <a:buFont typeface="Arial" panose="020B0604020202020204" pitchFamily="34" charset="0"/>
              <a:buChar char="•"/>
            </a:pPr>
            <a:r>
              <a:rPr lang="en-US" altLang="zh-CN" sz="1350" b="1" kern="1200" dirty="0">
                <a:solidFill>
                  <a:schemeClr val="tx1"/>
                </a:solidFill>
                <a:latin typeface="微软雅黑" panose="020B0503020204020204" pitchFamily="34" charset="-122"/>
                <a:ea typeface="微软雅黑" panose="020B0503020204020204" pitchFamily="34" charset="-122"/>
                <a:cs typeface="+mn-cs"/>
              </a:rPr>
              <a:t>Europe</a:t>
            </a:r>
            <a:r>
              <a:rPr lang="zh-CN" altLang="en-US" sz="1350" b="1" kern="1200" dirty="0">
                <a:solidFill>
                  <a:schemeClr val="tx1"/>
                </a:solidFill>
                <a:latin typeface="微软雅黑" panose="020B0503020204020204" pitchFamily="34" charset="-122"/>
                <a:ea typeface="微软雅黑" panose="020B0503020204020204" pitchFamily="34" charset="-122"/>
                <a:cs typeface="+mn-cs"/>
              </a:rPr>
              <a:t>：</a:t>
            </a:r>
            <a:r>
              <a:rPr lang="en-US" altLang="zh-CN" sz="1350" b="1" kern="1200" dirty="0">
                <a:solidFill>
                  <a:schemeClr val="tx1"/>
                </a:solidFill>
                <a:latin typeface="微软雅黑" panose="020B0503020204020204" pitchFamily="34" charset="-122"/>
                <a:ea typeface="微软雅黑" panose="020B0503020204020204" pitchFamily="34" charset="-122"/>
                <a:cs typeface="+mn-cs"/>
              </a:rPr>
              <a:t>SHARE</a:t>
            </a:r>
            <a:r>
              <a:rPr lang="zh-CN" altLang="en-US" sz="1350" b="1" kern="1200" dirty="0">
                <a:solidFill>
                  <a:schemeClr val="tx1"/>
                </a:solidFill>
                <a:latin typeface="微软雅黑" panose="020B0503020204020204" pitchFamily="34" charset="-122"/>
                <a:ea typeface="微软雅黑" panose="020B0503020204020204" pitchFamily="34" charset="-122"/>
                <a:cs typeface="+mn-cs"/>
              </a:rPr>
              <a:t>，</a:t>
            </a:r>
            <a:r>
              <a:rPr lang="en-US" altLang="zh-CN" sz="1350" b="1" kern="1200" dirty="0">
                <a:solidFill>
                  <a:schemeClr val="tx1"/>
                </a:solidFill>
                <a:latin typeface="微软雅黑" panose="020B0503020204020204" pitchFamily="34" charset="-122"/>
                <a:ea typeface="微软雅黑" panose="020B0503020204020204" pitchFamily="34" charset="-122"/>
                <a:cs typeface="+mn-cs"/>
              </a:rPr>
              <a:t>2004</a:t>
            </a:r>
          </a:p>
          <a:p>
            <a:pPr marL="214313" indent="-214313" defTabSz="685800" fontAlgn="ctr">
              <a:lnSpc>
                <a:spcPct val="150000"/>
              </a:lnSpc>
              <a:spcAft>
                <a:spcPts val="600"/>
              </a:spcAft>
              <a:buClr>
                <a:srgbClr val="8B0012"/>
              </a:buClr>
              <a:buFont typeface="Arial" panose="020B0604020202020204" pitchFamily="34" charset="0"/>
              <a:buChar char="•"/>
            </a:pPr>
            <a:r>
              <a:rPr lang="en-US" altLang="zh-CN" sz="1350" b="1" kern="1200" dirty="0">
                <a:solidFill>
                  <a:schemeClr val="tx1"/>
                </a:solidFill>
                <a:latin typeface="微软雅黑" panose="020B0503020204020204" pitchFamily="34" charset="-122"/>
                <a:ea typeface="微软雅黑" panose="020B0503020204020204" pitchFamily="34" charset="-122"/>
                <a:cs typeface="+mn-cs"/>
              </a:rPr>
              <a:t>Japan</a:t>
            </a:r>
            <a:r>
              <a:rPr lang="zh-CN" altLang="en-US" sz="1350" b="1" kern="1200" dirty="0">
                <a:solidFill>
                  <a:schemeClr val="tx1"/>
                </a:solidFill>
                <a:latin typeface="微软雅黑" panose="020B0503020204020204" pitchFamily="34" charset="-122"/>
                <a:ea typeface="微软雅黑" panose="020B0503020204020204" pitchFamily="34" charset="-122"/>
                <a:cs typeface="+mn-cs"/>
              </a:rPr>
              <a:t>：</a:t>
            </a:r>
            <a:r>
              <a:rPr lang="en-US" altLang="zh-CN" sz="1350" b="1" kern="1200" dirty="0">
                <a:solidFill>
                  <a:schemeClr val="tx1"/>
                </a:solidFill>
                <a:latin typeface="微软雅黑" panose="020B0503020204020204" pitchFamily="34" charset="-122"/>
                <a:ea typeface="微软雅黑" panose="020B0503020204020204" pitchFamily="34" charset="-122"/>
                <a:cs typeface="+mn-cs"/>
              </a:rPr>
              <a:t>JSTAR</a:t>
            </a:r>
            <a:r>
              <a:rPr lang="zh-CN" altLang="en-US" sz="1350" b="1" kern="1200" dirty="0">
                <a:solidFill>
                  <a:schemeClr val="tx1"/>
                </a:solidFill>
                <a:latin typeface="微软雅黑" panose="020B0503020204020204" pitchFamily="34" charset="-122"/>
                <a:ea typeface="微软雅黑" panose="020B0503020204020204" pitchFamily="34" charset="-122"/>
                <a:cs typeface="+mn-cs"/>
              </a:rPr>
              <a:t>，</a:t>
            </a:r>
            <a:r>
              <a:rPr lang="en-US" altLang="zh-CN" sz="1350" b="1" kern="1200" dirty="0">
                <a:solidFill>
                  <a:schemeClr val="tx1"/>
                </a:solidFill>
                <a:latin typeface="微软雅黑" panose="020B0503020204020204" pitchFamily="34" charset="-122"/>
                <a:ea typeface="微软雅黑" panose="020B0503020204020204" pitchFamily="34" charset="-122"/>
                <a:cs typeface="+mn-cs"/>
              </a:rPr>
              <a:t>2007</a:t>
            </a:r>
          </a:p>
          <a:p>
            <a:pPr marL="214313" indent="-214313" defTabSz="685800" fontAlgn="ctr">
              <a:lnSpc>
                <a:spcPct val="150000"/>
              </a:lnSpc>
              <a:spcAft>
                <a:spcPts val="600"/>
              </a:spcAft>
              <a:buClr>
                <a:srgbClr val="8B0012"/>
              </a:buClr>
              <a:buFont typeface="Arial" panose="020B0604020202020204" pitchFamily="34" charset="0"/>
              <a:buChar char="•"/>
            </a:pPr>
            <a:r>
              <a:rPr lang="en-US" altLang="zh-CN" sz="1350" b="1" kern="1200" dirty="0">
                <a:solidFill>
                  <a:schemeClr val="tx1"/>
                </a:solidFill>
                <a:latin typeface="微软雅黑" panose="020B0503020204020204" pitchFamily="34" charset="-122"/>
                <a:ea typeface="微软雅黑" panose="020B0503020204020204" pitchFamily="34" charset="-122"/>
                <a:cs typeface="+mn-cs"/>
              </a:rPr>
              <a:t>Korea</a:t>
            </a:r>
            <a:r>
              <a:rPr lang="zh-CN" altLang="en-US" sz="1350" b="1" kern="1200" dirty="0">
                <a:solidFill>
                  <a:schemeClr val="tx1"/>
                </a:solidFill>
                <a:latin typeface="微软雅黑" panose="020B0503020204020204" pitchFamily="34" charset="-122"/>
                <a:ea typeface="微软雅黑" panose="020B0503020204020204" pitchFamily="34" charset="-122"/>
                <a:cs typeface="+mn-cs"/>
              </a:rPr>
              <a:t>：</a:t>
            </a:r>
            <a:r>
              <a:rPr lang="en-US" altLang="zh-CN" sz="1350" b="1" kern="1200" dirty="0" err="1">
                <a:solidFill>
                  <a:schemeClr val="tx1"/>
                </a:solidFill>
                <a:latin typeface="微软雅黑" panose="020B0503020204020204" pitchFamily="34" charset="-122"/>
                <a:ea typeface="微软雅黑" panose="020B0503020204020204" pitchFamily="34" charset="-122"/>
                <a:cs typeface="+mn-cs"/>
              </a:rPr>
              <a:t>KLoSA</a:t>
            </a:r>
            <a:r>
              <a:rPr lang="zh-CN" altLang="en-US" sz="1350" b="1" kern="1200" dirty="0">
                <a:solidFill>
                  <a:schemeClr val="tx1"/>
                </a:solidFill>
                <a:latin typeface="微软雅黑" panose="020B0503020204020204" pitchFamily="34" charset="-122"/>
                <a:ea typeface="微软雅黑" panose="020B0503020204020204" pitchFamily="34" charset="-122"/>
                <a:cs typeface="+mn-cs"/>
              </a:rPr>
              <a:t>，</a:t>
            </a:r>
            <a:r>
              <a:rPr lang="en-US" altLang="zh-CN" sz="1350" b="1" kern="1200" dirty="0">
                <a:solidFill>
                  <a:schemeClr val="tx1"/>
                </a:solidFill>
                <a:latin typeface="微软雅黑" panose="020B0503020204020204" pitchFamily="34" charset="-122"/>
                <a:ea typeface="微软雅黑" panose="020B0503020204020204" pitchFamily="34" charset="-122"/>
                <a:cs typeface="+mn-cs"/>
              </a:rPr>
              <a:t>2008</a:t>
            </a:r>
          </a:p>
          <a:p>
            <a:pPr marL="214313" indent="-214313" defTabSz="685800" fontAlgn="ctr">
              <a:lnSpc>
                <a:spcPct val="150000"/>
              </a:lnSpc>
              <a:spcAft>
                <a:spcPts val="600"/>
              </a:spcAft>
              <a:buClr>
                <a:srgbClr val="8B0012"/>
              </a:buClr>
              <a:buFont typeface="Arial" panose="020B0604020202020204" pitchFamily="34" charset="0"/>
              <a:buChar char="•"/>
            </a:pPr>
            <a:r>
              <a:rPr lang="en-US" altLang="zh-CN" sz="1350" b="1" kern="1200" dirty="0">
                <a:solidFill>
                  <a:schemeClr val="tx1"/>
                </a:solidFill>
                <a:latin typeface="微软雅黑" panose="020B0503020204020204" pitchFamily="34" charset="-122"/>
                <a:ea typeface="微软雅黑" panose="020B0503020204020204" pitchFamily="34" charset="-122"/>
                <a:cs typeface="+mn-cs"/>
              </a:rPr>
              <a:t>Indonesia: since 1998</a:t>
            </a:r>
          </a:p>
          <a:p>
            <a:pPr marL="214313" indent="-214313" defTabSz="685800" fontAlgn="ctr">
              <a:lnSpc>
                <a:spcPct val="150000"/>
              </a:lnSpc>
              <a:spcAft>
                <a:spcPts val="600"/>
              </a:spcAft>
              <a:buClr>
                <a:srgbClr val="8B0012"/>
              </a:buClr>
              <a:buFont typeface="Arial" panose="020B0604020202020204" pitchFamily="34" charset="0"/>
              <a:buChar char="•"/>
            </a:pPr>
            <a:r>
              <a:rPr lang="en-US" altLang="zh-CN" sz="1350" b="1" kern="1200" dirty="0">
                <a:solidFill>
                  <a:schemeClr val="tx1"/>
                </a:solidFill>
                <a:latin typeface="微软雅黑" panose="020B0503020204020204" pitchFamily="34" charset="-122"/>
                <a:ea typeface="微软雅黑" panose="020B0503020204020204" pitchFamily="34" charset="-122"/>
                <a:cs typeface="+mn-cs"/>
              </a:rPr>
              <a:t>India</a:t>
            </a:r>
            <a:r>
              <a:rPr lang="zh-CN" altLang="en-US" sz="1350" b="1" kern="1200" dirty="0">
                <a:solidFill>
                  <a:schemeClr val="tx1"/>
                </a:solidFill>
                <a:latin typeface="微软雅黑" panose="020B0503020204020204" pitchFamily="34" charset="-122"/>
                <a:ea typeface="微软雅黑" panose="020B0503020204020204" pitchFamily="34" charset="-122"/>
                <a:cs typeface="+mn-cs"/>
              </a:rPr>
              <a:t>：</a:t>
            </a:r>
            <a:r>
              <a:rPr lang="en-US" altLang="zh-CN" sz="1350" b="1" kern="1200" dirty="0">
                <a:solidFill>
                  <a:schemeClr val="tx1"/>
                </a:solidFill>
                <a:latin typeface="微软雅黑" panose="020B0503020204020204" pitchFamily="34" charset="-122"/>
                <a:ea typeface="微软雅黑" panose="020B0503020204020204" pitchFamily="34" charset="-122"/>
                <a:cs typeface="+mn-cs"/>
              </a:rPr>
              <a:t>LASI</a:t>
            </a:r>
            <a:r>
              <a:rPr lang="zh-CN" altLang="en-US" sz="1350" b="1" kern="1200" dirty="0">
                <a:solidFill>
                  <a:schemeClr val="tx1"/>
                </a:solidFill>
                <a:latin typeface="微软雅黑" panose="020B0503020204020204" pitchFamily="34" charset="-122"/>
                <a:ea typeface="微软雅黑" panose="020B0503020204020204" pitchFamily="34" charset="-122"/>
                <a:cs typeface="+mn-cs"/>
              </a:rPr>
              <a:t>，</a:t>
            </a:r>
            <a:r>
              <a:rPr lang="en-US" altLang="zh-CN" sz="1350" b="1" kern="1200" dirty="0">
                <a:solidFill>
                  <a:schemeClr val="tx1"/>
                </a:solidFill>
                <a:latin typeface="微软雅黑" panose="020B0503020204020204" pitchFamily="34" charset="-122"/>
                <a:ea typeface="微软雅黑" panose="020B0503020204020204" pitchFamily="34" charset="-122"/>
                <a:cs typeface="+mn-cs"/>
              </a:rPr>
              <a:t>2014</a:t>
            </a:r>
          </a:p>
          <a:p>
            <a:pPr marL="214313" indent="-214313" defTabSz="685800" fontAlgn="ctr">
              <a:lnSpc>
                <a:spcPct val="150000"/>
              </a:lnSpc>
              <a:spcAft>
                <a:spcPts val="600"/>
              </a:spcAft>
              <a:buClr>
                <a:srgbClr val="8B0012"/>
              </a:buClr>
              <a:buFont typeface="Arial" panose="020B0604020202020204" pitchFamily="34" charset="0"/>
              <a:buChar char="•"/>
            </a:pPr>
            <a:r>
              <a:rPr lang="en-US" altLang="zh-CN" sz="1350" b="1" kern="1200" dirty="0">
                <a:solidFill>
                  <a:schemeClr val="tx1"/>
                </a:solidFill>
                <a:latin typeface="微软雅黑" panose="020B0503020204020204" pitchFamily="34" charset="-122"/>
                <a:ea typeface="微软雅黑" panose="020B0503020204020204" pitchFamily="34" charset="-122"/>
                <a:cs typeface="+mn-cs"/>
              </a:rPr>
              <a:t>Mexico</a:t>
            </a:r>
          </a:p>
          <a:p>
            <a:pPr marL="214313" indent="-214313" defTabSz="685800" fontAlgn="ctr">
              <a:lnSpc>
                <a:spcPct val="150000"/>
              </a:lnSpc>
              <a:spcAft>
                <a:spcPts val="600"/>
              </a:spcAft>
              <a:buClr>
                <a:srgbClr val="8B0012"/>
              </a:buClr>
              <a:buFont typeface="Arial" panose="020B0604020202020204" pitchFamily="34" charset="0"/>
              <a:buChar char="•"/>
            </a:pPr>
            <a:r>
              <a:rPr lang="en-US" altLang="zh-CN" sz="1350" b="1" kern="1200" dirty="0">
                <a:solidFill>
                  <a:schemeClr val="tx1"/>
                </a:solidFill>
                <a:latin typeface="微软雅黑" panose="020B0503020204020204" pitchFamily="34" charset="-122"/>
                <a:ea typeface="微软雅黑" panose="020B0503020204020204" pitchFamily="34" charset="-122"/>
                <a:cs typeface="+mn-cs"/>
              </a:rPr>
              <a:t>Brazil</a:t>
            </a:r>
          </a:p>
          <a:p>
            <a:pPr marL="214313" indent="-214313" defTabSz="685800" fontAlgn="ctr">
              <a:lnSpc>
                <a:spcPct val="150000"/>
              </a:lnSpc>
              <a:spcAft>
                <a:spcPts val="600"/>
              </a:spcAft>
              <a:buClr>
                <a:srgbClr val="8B0012"/>
              </a:buClr>
              <a:buFont typeface="Arial" panose="020B0604020202020204" pitchFamily="34" charset="0"/>
              <a:buChar char="•"/>
            </a:pPr>
            <a:r>
              <a:rPr lang="en-US" altLang="zh-CN" sz="1350" b="1" kern="1200" dirty="0">
                <a:solidFill>
                  <a:schemeClr val="tx1"/>
                </a:solidFill>
                <a:latin typeface="微软雅黑" panose="020B0503020204020204" pitchFamily="34" charset="-122"/>
                <a:ea typeface="微软雅黑" panose="020B0503020204020204" pitchFamily="34" charset="-122"/>
                <a:cs typeface="+mn-cs"/>
              </a:rPr>
              <a:t>South Africa</a:t>
            </a:r>
          </a:p>
          <a:p>
            <a:pPr defTabSz="685800" fontAlgn="ctr">
              <a:lnSpc>
                <a:spcPct val="150000"/>
              </a:lnSpc>
              <a:spcAft>
                <a:spcPts val="600"/>
              </a:spcAft>
            </a:pPr>
            <a:endParaRPr lang="zh-CN" altLang="en-US" sz="1350" kern="1200" dirty="0">
              <a:solidFill>
                <a:schemeClr val="tx1"/>
              </a:solidFill>
              <a:latin typeface="微软雅黑" panose="020B0503020204020204" pitchFamily="34" charset="-122"/>
              <a:ea typeface="微软雅黑" panose="020B0503020204020204" pitchFamily="34" charset="-122"/>
              <a:cs typeface="+mn-cs"/>
            </a:endParaRPr>
          </a:p>
          <a:p>
            <a:pPr defTabSz="685800" fontAlgn="ctr">
              <a:lnSpc>
                <a:spcPct val="150000"/>
              </a:lnSpc>
              <a:spcAft>
                <a:spcPts val="600"/>
              </a:spcAft>
            </a:pPr>
            <a:endParaRPr lang="en-US" altLang="zh-CN" sz="1350" kern="1200" dirty="0">
              <a:solidFill>
                <a:schemeClr val="tx1"/>
              </a:solidFill>
              <a:latin typeface="微软雅黑" panose="020B0503020204020204" pitchFamily="34" charset="-122"/>
              <a:ea typeface="微软雅黑" panose="020B0503020204020204" pitchFamily="34" charset="-122"/>
              <a:cs typeface="+mn-cs"/>
            </a:endParaRPr>
          </a:p>
          <a:p>
            <a:pPr fontAlgn="ctr">
              <a:spcAft>
                <a:spcPts val="600"/>
              </a:spcAft>
            </a:pPr>
            <a:endParaRPr lang="zh-CN" altLang="en-US" dirty="0">
              <a:solidFill>
                <a:srgbClr val="000000"/>
              </a:solidFill>
              <a:latin typeface="微软雅黑" panose="020B0503020204020204" pitchFamily="34" charset="-122"/>
              <a:ea typeface="微软雅黑" panose="020B0503020204020204" pitchFamily="34" charset="-122"/>
            </a:endParaRPr>
          </a:p>
        </p:txBody>
      </p:sp>
      <p:sp>
        <p:nvSpPr>
          <p:cNvPr id="15" name="同侧圆角矩形 56">
            <a:extLst>
              <a:ext uri="{FF2B5EF4-FFF2-40B4-BE49-F238E27FC236}">
                <a16:creationId xmlns:a16="http://schemas.microsoft.com/office/drawing/2014/main" id="{0355BF3B-C62C-470B-A87A-465F1A8457F5}"/>
              </a:ext>
            </a:extLst>
          </p:cNvPr>
          <p:cNvSpPr/>
          <p:nvPr/>
        </p:nvSpPr>
        <p:spPr>
          <a:xfrm>
            <a:off x="2308206" y="2269730"/>
            <a:ext cx="3454798" cy="529386"/>
          </a:xfrm>
          <a:prstGeom prst="round2SameRect">
            <a:avLst>
              <a:gd name="adj1" fmla="val 31473"/>
              <a:gd name="adj2" fmla="val 0"/>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spcAft>
                <a:spcPts val="600"/>
              </a:spcAft>
            </a:pPr>
            <a:r>
              <a:rPr kumimoji="1" lang="en-US" altLang="zh-CN" sz="1800" b="1" kern="1200">
                <a:solidFill>
                  <a:schemeClr val="bg1"/>
                </a:solidFill>
                <a:latin typeface="微软雅黑" panose="020B0503020204020204" pitchFamily="34" charset="-122"/>
                <a:ea typeface="微软雅黑" panose="020B0503020204020204" pitchFamily="34" charset="-122"/>
                <a:cs typeface="Times New Roman" panose="02020603050405020304" pitchFamily="18" charset="0"/>
              </a:rPr>
              <a:t>International “HRS” Surveys</a:t>
            </a:r>
            <a:endParaRPr kumimoji="1" lang="en-US" altLang="zh-CN" sz="2400" b="1">
              <a:solidFill>
                <a:schemeClr val="bg1"/>
              </a:solidFill>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19" name="同侧圆角矩形 51">
            <a:extLst>
              <a:ext uri="{FF2B5EF4-FFF2-40B4-BE49-F238E27FC236}">
                <a16:creationId xmlns:a16="http://schemas.microsoft.com/office/drawing/2014/main" id="{624843C8-72FA-4CF0-8CF3-D246B5DFE24B}"/>
              </a:ext>
            </a:extLst>
          </p:cNvPr>
          <p:cNvSpPr/>
          <p:nvPr/>
        </p:nvSpPr>
        <p:spPr>
          <a:xfrm>
            <a:off x="6512109" y="2876615"/>
            <a:ext cx="3578949" cy="2814296"/>
          </a:xfrm>
          <a:prstGeom prst="round2SameRect">
            <a:avLst>
              <a:gd name="adj1" fmla="val 0"/>
              <a:gd name="adj2" fmla="val 8767"/>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180000" rtlCol="0" anchor="t"/>
          <a:lstStyle/>
          <a:p>
            <a:pPr algn="ctr" defTabSz="685800">
              <a:spcAft>
                <a:spcPts val="600"/>
              </a:spcAft>
            </a:pPr>
            <a:endParaRPr lang="en-US" altLang="zh-CN" sz="1350" kern="1200" dirty="0">
              <a:solidFill>
                <a:schemeClr val="tx1"/>
              </a:solidFill>
              <a:latin typeface="微软雅黑" panose="020B0503020204020204" pitchFamily="34" charset="-122"/>
              <a:ea typeface="微软雅黑" panose="020B0503020204020204" pitchFamily="34" charset="-122"/>
              <a:cs typeface="Times New Roman" panose="02020603050405020304" pitchFamily="18" charset="0"/>
            </a:endParaRPr>
          </a:p>
          <a:p>
            <a:pPr marL="214313" indent="-214313" defTabSz="685800">
              <a:lnSpc>
                <a:spcPct val="150000"/>
              </a:lnSpc>
              <a:spcAft>
                <a:spcPts val="600"/>
              </a:spcAft>
              <a:buClr>
                <a:srgbClr val="8B0012"/>
              </a:buClr>
              <a:buFont typeface="Arial" panose="020B0604020202020204" pitchFamily="34" charset="0"/>
              <a:buChar char="•"/>
            </a:pPr>
            <a:r>
              <a:rPr lang="en-US" altLang="zh-CN" sz="1350" b="1" kern="1200" dirty="0">
                <a:solidFill>
                  <a:schemeClr val="tx1"/>
                </a:solidFill>
                <a:latin typeface="微软雅黑" panose="020B0503020204020204" pitchFamily="34" charset="-122"/>
                <a:ea typeface="微软雅黑" panose="020B0503020204020204" pitchFamily="34" charset="-122"/>
                <a:cs typeface="+mn-cs"/>
              </a:rPr>
              <a:t>Chinese Longitudinal Healthy Longevity Survey (CLHLS)</a:t>
            </a:r>
          </a:p>
          <a:p>
            <a:pPr marL="214313" indent="-214313" defTabSz="685800">
              <a:lnSpc>
                <a:spcPct val="150000"/>
              </a:lnSpc>
              <a:spcAft>
                <a:spcPts val="600"/>
              </a:spcAft>
              <a:buClr>
                <a:srgbClr val="8B0012"/>
              </a:buClr>
              <a:buFont typeface="Arial" panose="020B0604020202020204" pitchFamily="34" charset="0"/>
              <a:buChar char="•"/>
            </a:pPr>
            <a:r>
              <a:rPr lang="en-US" altLang="zh-CN" sz="1350" b="1" kern="1200" dirty="0">
                <a:solidFill>
                  <a:schemeClr val="tx1"/>
                </a:solidFill>
                <a:latin typeface="微软雅黑" panose="020B0503020204020204" pitchFamily="34" charset="-122"/>
                <a:ea typeface="微软雅黑" panose="020B0503020204020204" pitchFamily="34" charset="-122"/>
                <a:cs typeface="+mn-cs"/>
              </a:rPr>
              <a:t>China Health and Nutrition Survey (CHNS)</a:t>
            </a:r>
          </a:p>
          <a:p>
            <a:pPr marL="214313" indent="-214313" defTabSz="685800">
              <a:lnSpc>
                <a:spcPct val="150000"/>
              </a:lnSpc>
              <a:spcAft>
                <a:spcPts val="600"/>
              </a:spcAft>
              <a:buClr>
                <a:srgbClr val="8B0012"/>
              </a:buClr>
              <a:buFont typeface="Arial" panose="020B0604020202020204" pitchFamily="34" charset="0"/>
              <a:buChar char="•"/>
            </a:pPr>
            <a:r>
              <a:rPr lang="en-US" altLang="zh-CN" sz="1350" b="1" kern="1200" dirty="0">
                <a:solidFill>
                  <a:schemeClr val="tx1"/>
                </a:solidFill>
                <a:latin typeface="微软雅黑" panose="020B0503020204020204" pitchFamily="34" charset="-122"/>
                <a:ea typeface="微软雅黑" panose="020B0503020204020204" pitchFamily="34" charset="-122"/>
                <a:cs typeface="+mn-cs"/>
              </a:rPr>
              <a:t>China </a:t>
            </a:r>
            <a:r>
              <a:rPr lang="en-US" altLang="zh-CN" sz="1350" b="1" kern="1200" dirty="0" err="1">
                <a:solidFill>
                  <a:schemeClr val="tx1"/>
                </a:solidFill>
                <a:latin typeface="微软雅黑" panose="020B0503020204020204" pitchFamily="34" charset="-122"/>
                <a:ea typeface="微软雅黑" panose="020B0503020204020204" pitchFamily="34" charset="-122"/>
                <a:cs typeface="+mn-cs"/>
              </a:rPr>
              <a:t>Kadoorie</a:t>
            </a:r>
            <a:r>
              <a:rPr lang="en-US" altLang="zh-CN" sz="1350" b="1" kern="1200" dirty="0">
                <a:solidFill>
                  <a:schemeClr val="tx1"/>
                </a:solidFill>
                <a:latin typeface="微软雅黑" panose="020B0503020204020204" pitchFamily="34" charset="-122"/>
                <a:ea typeface="微软雅黑" panose="020B0503020204020204" pitchFamily="34" charset="-122"/>
                <a:cs typeface="+mn-cs"/>
              </a:rPr>
              <a:t> Biobank (CKB)</a:t>
            </a:r>
          </a:p>
          <a:p>
            <a:pPr marL="214313" indent="-214313" defTabSz="685800">
              <a:lnSpc>
                <a:spcPct val="150000"/>
              </a:lnSpc>
              <a:spcAft>
                <a:spcPts val="600"/>
              </a:spcAft>
              <a:buClr>
                <a:srgbClr val="8B0012"/>
              </a:buClr>
              <a:buFont typeface="Arial" panose="020B0604020202020204" pitchFamily="34" charset="0"/>
              <a:buChar char="•"/>
            </a:pPr>
            <a:r>
              <a:rPr lang="en-US" altLang="zh-CN" sz="1350" b="1" kern="1200" dirty="0">
                <a:solidFill>
                  <a:schemeClr val="tx1"/>
                </a:solidFill>
                <a:latin typeface="微软雅黑" panose="020B0503020204020204" pitchFamily="34" charset="-122"/>
                <a:ea typeface="微软雅黑" panose="020B0503020204020204" pitchFamily="34" charset="-122"/>
                <a:cs typeface="+mn-cs"/>
              </a:rPr>
              <a:t>Not as representative</a:t>
            </a:r>
          </a:p>
          <a:p>
            <a:pPr marL="214313" indent="-214313" defTabSz="685800">
              <a:lnSpc>
                <a:spcPct val="150000"/>
              </a:lnSpc>
              <a:spcAft>
                <a:spcPts val="600"/>
              </a:spcAft>
              <a:buClr>
                <a:srgbClr val="8B0012"/>
              </a:buClr>
              <a:buFont typeface="Arial" panose="020B0604020202020204" pitchFamily="34" charset="0"/>
              <a:buChar char="•"/>
            </a:pPr>
            <a:endParaRPr lang="en-US" altLang="zh-CN" sz="1350" b="1" kern="1200" dirty="0">
              <a:solidFill>
                <a:schemeClr val="tx1"/>
              </a:solidFill>
              <a:latin typeface="微软雅黑" panose="020B0503020204020204" pitchFamily="34" charset="-122"/>
              <a:ea typeface="微软雅黑" panose="020B0503020204020204" pitchFamily="34" charset="-122"/>
              <a:cs typeface="+mn-cs"/>
            </a:endParaRPr>
          </a:p>
          <a:p>
            <a:pPr defTabSz="685800">
              <a:spcAft>
                <a:spcPts val="600"/>
              </a:spcAft>
            </a:pPr>
            <a:endParaRPr lang="en-US" altLang="zh-CN" sz="1350" kern="1200" dirty="0">
              <a:solidFill>
                <a:schemeClr val="tx1"/>
              </a:solidFill>
              <a:latin typeface="微软雅黑" panose="020B0503020204020204" pitchFamily="34" charset="-122"/>
              <a:ea typeface="微软雅黑" panose="020B0503020204020204" pitchFamily="34" charset="-122"/>
              <a:cs typeface="+mn-cs"/>
            </a:endParaRPr>
          </a:p>
          <a:p>
            <a:pPr defTabSz="685800">
              <a:spcAft>
                <a:spcPts val="600"/>
              </a:spcAft>
            </a:pPr>
            <a:r>
              <a:rPr lang="en-US" altLang="zh-CN" sz="1350" kern="1200" dirty="0">
                <a:solidFill>
                  <a:schemeClr val="tx1"/>
                </a:solidFill>
                <a:latin typeface="微软雅黑" panose="020B0503020204020204" pitchFamily="34" charset="-122"/>
                <a:ea typeface="微软雅黑" panose="020B0503020204020204" pitchFamily="34" charset="-122"/>
                <a:cs typeface="+mn-cs"/>
              </a:rPr>
              <a:t>Gateway to Global Ageing: </a:t>
            </a:r>
            <a:r>
              <a:rPr lang="en-US" altLang="zh-CN" sz="1350" kern="1200" dirty="0">
                <a:solidFill>
                  <a:schemeClr val="tx1"/>
                </a:solidFill>
                <a:latin typeface="微软雅黑" panose="020B0503020204020204" pitchFamily="34" charset="-122"/>
                <a:ea typeface="微软雅黑" panose="020B0503020204020204" pitchFamily="34" charset="-122"/>
                <a:cs typeface="+mn-cs"/>
                <a:hlinkClick r:id="rId3"/>
              </a:rPr>
              <a:t>https://g2aging.org/</a:t>
            </a:r>
            <a:endParaRPr lang="en-US" altLang="zh-CN" sz="1350" kern="1200" dirty="0">
              <a:solidFill>
                <a:schemeClr val="tx1"/>
              </a:solidFill>
              <a:latin typeface="微软雅黑" panose="020B0503020204020204" pitchFamily="34" charset="-122"/>
              <a:ea typeface="微软雅黑" panose="020B0503020204020204" pitchFamily="34" charset="-122"/>
              <a:cs typeface="+mn-cs"/>
            </a:endParaRPr>
          </a:p>
          <a:p>
            <a:pPr defTabSz="685800">
              <a:spcAft>
                <a:spcPts val="600"/>
              </a:spcAft>
            </a:pPr>
            <a:endParaRPr lang="en-US" altLang="zh-CN" sz="1350" kern="1200" dirty="0">
              <a:solidFill>
                <a:schemeClr val="tx1"/>
              </a:solidFill>
              <a:latin typeface="微软雅黑" panose="020B0503020204020204" pitchFamily="34" charset="-122"/>
              <a:ea typeface="微软雅黑" panose="020B0503020204020204" pitchFamily="34" charset="-122"/>
              <a:cs typeface="+mn-cs"/>
            </a:endParaRPr>
          </a:p>
          <a:p>
            <a:pPr defTabSz="685800">
              <a:spcAft>
                <a:spcPts val="600"/>
              </a:spcAft>
            </a:pPr>
            <a:br>
              <a:rPr lang="zh-CN" altLang="en-US" sz="1350" kern="1200" dirty="0">
                <a:solidFill>
                  <a:schemeClr val="tx1"/>
                </a:solidFill>
                <a:latin typeface="微软雅黑" panose="020B0503020204020204" pitchFamily="34" charset="-122"/>
                <a:ea typeface="微软雅黑" panose="020B0503020204020204" pitchFamily="34" charset="-122"/>
                <a:cs typeface="+mn-cs"/>
              </a:rPr>
            </a:br>
            <a:endParaRPr kumimoji="1" lang="zh-CN" altLang="en-US" dirty="0">
              <a:solidFill>
                <a:schemeClr val="tx1"/>
              </a:solidFill>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20" name="同侧圆角矩形 56">
            <a:extLst>
              <a:ext uri="{FF2B5EF4-FFF2-40B4-BE49-F238E27FC236}">
                <a16:creationId xmlns:a16="http://schemas.microsoft.com/office/drawing/2014/main" id="{4F68646B-A94D-4471-A84E-16A4E11197CF}"/>
              </a:ext>
            </a:extLst>
          </p:cNvPr>
          <p:cNvSpPr/>
          <p:nvPr/>
        </p:nvSpPr>
        <p:spPr>
          <a:xfrm>
            <a:off x="6494369" y="2304743"/>
            <a:ext cx="3583323" cy="813544"/>
          </a:xfrm>
          <a:prstGeom prst="round2SameRect">
            <a:avLst>
              <a:gd name="adj1" fmla="val 31473"/>
              <a:gd name="adj2" fmla="val 0"/>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spcAft>
                <a:spcPts val="600"/>
              </a:spcAft>
            </a:pPr>
            <a:r>
              <a:rPr kumimoji="1" lang="en-US" altLang="zh-CN" sz="1800" b="1" kern="1200">
                <a:solidFill>
                  <a:schemeClr val="bg1"/>
                </a:solidFill>
                <a:latin typeface="微软雅黑" panose="020B0503020204020204" pitchFamily="34" charset="-122"/>
                <a:ea typeface="微软雅黑" panose="020B0503020204020204" pitchFamily="34" charset="-122"/>
                <a:cs typeface="Times New Roman" panose="02020603050405020304" pitchFamily="18" charset="0"/>
              </a:rPr>
              <a:t>Other Surveys in China</a:t>
            </a:r>
            <a:endParaRPr kumimoji="1" lang="en-US" altLang="zh-CN" sz="2400" b="1">
              <a:solidFill>
                <a:schemeClr val="bg1"/>
              </a:solidFill>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2" name="灯片编号占位符 1"/>
          <p:cNvSpPr>
            <a:spLocks noGrp="1"/>
          </p:cNvSpPr>
          <p:nvPr>
            <p:ph type="sldNum" sz="quarter" idx="12"/>
          </p:nvPr>
        </p:nvSpPr>
        <p:spPr>
          <a:xfrm>
            <a:off x="8024875" y="5988627"/>
            <a:ext cx="2066183" cy="275013"/>
          </a:xfrm>
        </p:spPr>
        <p:txBody>
          <a:bodyPr/>
          <a:lstStyle/>
          <a:p>
            <a:pPr defTabSz="685800">
              <a:spcAft>
                <a:spcPts val="600"/>
              </a:spcAft>
            </a:pPr>
            <a:fld id="{F27A1B2C-28FC-4CC0-AC70-17B1C9472B52}" type="slidenum">
              <a:rPr lang="zh-CN" altLang="en-US" sz="900" kern="1200">
                <a:solidFill>
                  <a:schemeClr val="tx1">
                    <a:tint val="75000"/>
                  </a:schemeClr>
                </a:solidFill>
                <a:latin typeface="+mn-lt"/>
                <a:ea typeface="+mn-ea"/>
                <a:cs typeface="+mn-cs"/>
              </a:rPr>
              <a:pPr defTabSz="685800">
                <a:spcAft>
                  <a:spcPts val="600"/>
                </a:spcAft>
              </a:pPr>
              <a:t>3</a:t>
            </a:fld>
            <a:endParaRPr lang="zh-CN" altLang="en-US"/>
          </a:p>
        </p:txBody>
      </p:sp>
    </p:spTree>
    <p:extLst>
      <p:ext uri="{BB962C8B-B14F-4D97-AF65-F5344CB8AC3E}">
        <p14:creationId xmlns:p14="http://schemas.microsoft.com/office/powerpoint/2010/main" val="357943762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AC9CD1-F5FF-4DC0-87F3-84561125DF53}"/>
              </a:ext>
            </a:extLst>
          </p:cNvPr>
          <p:cNvSpPr>
            <a:spLocks noGrp="1"/>
          </p:cNvSpPr>
          <p:nvPr>
            <p:ph type="title"/>
          </p:nvPr>
        </p:nvSpPr>
        <p:spPr>
          <a:xfrm>
            <a:off x="1981200" y="409902"/>
            <a:ext cx="8229600" cy="1362913"/>
          </a:xfrm>
        </p:spPr>
        <p:txBody>
          <a:bodyPr>
            <a:normAutofit fontScale="90000"/>
          </a:bodyPr>
          <a:lstStyle/>
          <a:p>
            <a:r>
              <a:rPr lang="en-US" sz="3600" b="1" dirty="0"/>
              <a:t>Rural and Urban Residents Differ in Expected Primary Source of Financial Support </a:t>
            </a:r>
          </a:p>
        </p:txBody>
      </p:sp>
      <p:sp>
        <p:nvSpPr>
          <p:cNvPr id="3" name="Slide Number Placeholder 2">
            <a:extLst>
              <a:ext uri="{FF2B5EF4-FFF2-40B4-BE49-F238E27FC236}">
                <a16:creationId xmlns:a16="http://schemas.microsoft.com/office/drawing/2014/main" id="{17007DC4-6D1A-4674-A2EC-FA3B2D40DEF1}"/>
              </a:ext>
            </a:extLst>
          </p:cNvPr>
          <p:cNvSpPr>
            <a:spLocks noGrp="1"/>
          </p:cNvSpPr>
          <p:nvPr>
            <p:ph type="sldNum" sz="quarter" idx="12"/>
          </p:nvPr>
        </p:nvSpPr>
        <p:spPr/>
        <p:txBody>
          <a:bodyPr/>
          <a:lstStyle/>
          <a:p>
            <a:fld id="{96956516-7134-4545-B52D-53054708038C}" type="slidenum">
              <a:rPr lang="zh-CN" altLang="en-US" smtClean="0"/>
              <a:pPr/>
              <a:t>30</a:t>
            </a:fld>
            <a:endParaRPr lang="zh-CN" altLang="en-US"/>
          </a:p>
        </p:txBody>
      </p:sp>
      <p:graphicFrame>
        <p:nvGraphicFramePr>
          <p:cNvPr id="4" name="Table 3">
            <a:extLst>
              <a:ext uri="{FF2B5EF4-FFF2-40B4-BE49-F238E27FC236}">
                <a16:creationId xmlns:a16="http://schemas.microsoft.com/office/drawing/2014/main" id="{B835BEE2-4C46-435B-BDAC-2A81B0DCA55E}"/>
              </a:ext>
            </a:extLst>
          </p:cNvPr>
          <p:cNvGraphicFramePr>
            <a:graphicFrameLocks noGrp="1"/>
          </p:cNvGraphicFramePr>
          <p:nvPr/>
        </p:nvGraphicFramePr>
        <p:xfrm>
          <a:off x="2135561" y="1988840"/>
          <a:ext cx="7776863" cy="3744418"/>
        </p:xfrm>
        <a:graphic>
          <a:graphicData uri="http://schemas.openxmlformats.org/drawingml/2006/table">
            <a:tbl>
              <a:tblPr firstRow="1" firstCol="1" bandRow="1">
                <a:tableStyleId>{5C22544A-7EE6-4342-B048-85BDC9FD1C3A}</a:tableStyleId>
              </a:tblPr>
              <a:tblGrid>
                <a:gridCol w="1778262">
                  <a:extLst>
                    <a:ext uri="{9D8B030D-6E8A-4147-A177-3AD203B41FA5}">
                      <a16:colId xmlns:a16="http://schemas.microsoft.com/office/drawing/2014/main" val="3912637338"/>
                    </a:ext>
                  </a:extLst>
                </a:gridCol>
                <a:gridCol w="678866">
                  <a:extLst>
                    <a:ext uri="{9D8B030D-6E8A-4147-A177-3AD203B41FA5}">
                      <a16:colId xmlns:a16="http://schemas.microsoft.com/office/drawing/2014/main" val="2173485969"/>
                    </a:ext>
                  </a:extLst>
                </a:gridCol>
                <a:gridCol w="1241523">
                  <a:extLst>
                    <a:ext uri="{9D8B030D-6E8A-4147-A177-3AD203B41FA5}">
                      <a16:colId xmlns:a16="http://schemas.microsoft.com/office/drawing/2014/main" val="3041282718"/>
                    </a:ext>
                  </a:extLst>
                </a:gridCol>
                <a:gridCol w="1037528">
                  <a:extLst>
                    <a:ext uri="{9D8B030D-6E8A-4147-A177-3AD203B41FA5}">
                      <a16:colId xmlns:a16="http://schemas.microsoft.com/office/drawing/2014/main" val="1525168166"/>
                    </a:ext>
                  </a:extLst>
                </a:gridCol>
                <a:gridCol w="1001578">
                  <a:extLst>
                    <a:ext uri="{9D8B030D-6E8A-4147-A177-3AD203B41FA5}">
                      <a16:colId xmlns:a16="http://schemas.microsoft.com/office/drawing/2014/main" val="1376763768"/>
                    </a:ext>
                  </a:extLst>
                </a:gridCol>
                <a:gridCol w="1037528">
                  <a:extLst>
                    <a:ext uri="{9D8B030D-6E8A-4147-A177-3AD203B41FA5}">
                      <a16:colId xmlns:a16="http://schemas.microsoft.com/office/drawing/2014/main" val="166224501"/>
                    </a:ext>
                  </a:extLst>
                </a:gridCol>
                <a:gridCol w="1001578">
                  <a:extLst>
                    <a:ext uri="{9D8B030D-6E8A-4147-A177-3AD203B41FA5}">
                      <a16:colId xmlns:a16="http://schemas.microsoft.com/office/drawing/2014/main" val="1722197498"/>
                    </a:ext>
                  </a:extLst>
                </a:gridCol>
              </a:tblGrid>
              <a:tr h="370180">
                <a:tc gridSpan="7">
                  <a:txBody>
                    <a:bodyPr/>
                    <a:lstStyle/>
                    <a:p>
                      <a:pPr marL="0" marR="0" algn="just">
                        <a:lnSpc>
                          <a:spcPct val="150000"/>
                        </a:lnSpc>
                        <a:spcBef>
                          <a:spcPts val="0"/>
                        </a:spcBef>
                        <a:spcAft>
                          <a:spcPts val="0"/>
                        </a:spcAft>
                      </a:pPr>
                      <a:r>
                        <a:rPr lang="en-US" sz="1600" kern="100" dirty="0">
                          <a:effectLst/>
                        </a:rPr>
                        <a:t>Expected Source of Financial Support Type (%)</a:t>
                      </a:r>
                      <a:endParaRPr lang="en-US" sz="16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755378864"/>
                  </a:ext>
                </a:extLst>
              </a:tr>
              <a:tr h="370180">
                <a:tc>
                  <a:txBody>
                    <a:bodyPr/>
                    <a:lstStyle/>
                    <a:p>
                      <a:pPr marL="0" marR="0" algn="just">
                        <a:lnSpc>
                          <a:spcPct val="150000"/>
                        </a:lnSpc>
                        <a:spcBef>
                          <a:spcPts val="0"/>
                        </a:spcBef>
                        <a:spcAft>
                          <a:spcPts val="0"/>
                        </a:spcAft>
                      </a:pPr>
                      <a:r>
                        <a:rPr lang="en-US" sz="1200" kern="100">
                          <a:effectLst/>
                        </a:rPr>
                        <a:t> </a:t>
                      </a:r>
                      <a:endParaRPr lang="en-US" sz="12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gridSpan="2">
                  <a:txBody>
                    <a:bodyPr/>
                    <a:lstStyle/>
                    <a:p>
                      <a:pPr marL="0" marR="0" algn="ctr">
                        <a:lnSpc>
                          <a:spcPct val="150000"/>
                        </a:lnSpc>
                        <a:spcBef>
                          <a:spcPts val="0"/>
                        </a:spcBef>
                        <a:spcAft>
                          <a:spcPts val="0"/>
                        </a:spcAft>
                      </a:pPr>
                      <a:r>
                        <a:rPr lang="en-US" sz="1600" kern="100">
                          <a:effectLst/>
                        </a:rPr>
                        <a:t>Total</a:t>
                      </a:r>
                      <a:endParaRPr lang="en-US" sz="16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hMerge="1">
                  <a:txBody>
                    <a:bodyPr/>
                    <a:lstStyle/>
                    <a:p>
                      <a:endParaRPr lang="en-US"/>
                    </a:p>
                  </a:txBody>
                  <a:tcPr/>
                </a:tc>
                <a:tc gridSpan="2">
                  <a:txBody>
                    <a:bodyPr/>
                    <a:lstStyle/>
                    <a:p>
                      <a:pPr marL="0" marR="0" algn="ctr">
                        <a:lnSpc>
                          <a:spcPct val="150000"/>
                        </a:lnSpc>
                        <a:spcBef>
                          <a:spcPts val="0"/>
                        </a:spcBef>
                        <a:spcAft>
                          <a:spcPts val="0"/>
                        </a:spcAft>
                      </a:pPr>
                      <a:r>
                        <a:rPr lang="en-US" sz="1600" kern="100" dirty="0">
                          <a:effectLst/>
                        </a:rPr>
                        <a:t>Men</a:t>
                      </a:r>
                      <a:endParaRPr lang="en-US" sz="16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hMerge="1">
                  <a:txBody>
                    <a:bodyPr/>
                    <a:lstStyle/>
                    <a:p>
                      <a:endParaRPr lang="en-US"/>
                    </a:p>
                  </a:txBody>
                  <a:tcPr/>
                </a:tc>
                <a:tc gridSpan="2">
                  <a:txBody>
                    <a:bodyPr/>
                    <a:lstStyle/>
                    <a:p>
                      <a:pPr marL="0" marR="0" algn="ctr">
                        <a:lnSpc>
                          <a:spcPct val="150000"/>
                        </a:lnSpc>
                        <a:spcBef>
                          <a:spcPts val="0"/>
                        </a:spcBef>
                        <a:spcAft>
                          <a:spcPts val="0"/>
                        </a:spcAft>
                      </a:pPr>
                      <a:r>
                        <a:rPr lang="en-US" sz="1600" kern="100" dirty="0">
                          <a:effectLst/>
                        </a:rPr>
                        <a:t>Women</a:t>
                      </a:r>
                      <a:endParaRPr lang="en-US" sz="16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hMerge="1">
                  <a:txBody>
                    <a:bodyPr/>
                    <a:lstStyle/>
                    <a:p>
                      <a:endParaRPr lang="en-US"/>
                    </a:p>
                  </a:txBody>
                  <a:tcPr/>
                </a:tc>
                <a:extLst>
                  <a:ext uri="{0D108BD9-81ED-4DB2-BD59-A6C34878D82A}">
                    <a16:rowId xmlns:a16="http://schemas.microsoft.com/office/drawing/2014/main" val="2524768470"/>
                  </a:ext>
                </a:extLst>
              </a:tr>
              <a:tr h="782978">
                <a:tc>
                  <a:txBody>
                    <a:bodyPr/>
                    <a:lstStyle/>
                    <a:p>
                      <a:pPr marL="0" marR="0" algn="just">
                        <a:lnSpc>
                          <a:spcPct val="150000"/>
                        </a:lnSpc>
                        <a:spcBef>
                          <a:spcPts val="0"/>
                        </a:spcBef>
                        <a:spcAft>
                          <a:spcPts val="0"/>
                        </a:spcAft>
                      </a:pPr>
                      <a:r>
                        <a:rPr lang="en-US" sz="1600" kern="100" dirty="0">
                          <a:effectLst/>
                        </a:rPr>
                        <a:t>Type</a:t>
                      </a:r>
                      <a:endParaRPr lang="en-US" sz="16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lnSpc>
                          <a:spcPct val="150000"/>
                        </a:lnSpc>
                        <a:spcBef>
                          <a:spcPts val="0"/>
                        </a:spcBef>
                        <a:spcAft>
                          <a:spcPts val="0"/>
                        </a:spcAft>
                      </a:pPr>
                      <a:r>
                        <a:rPr lang="en-US" sz="1600" kern="100">
                          <a:effectLst/>
                        </a:rPr>
                        <a:t>Urban</a:t>
                      </a:r>
                      <a:endParaRPr lang="en-US" sz="16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lnSpc>
                          <a:spcPct val="150000"/>
                        </a:lnSpc>
                        <a:spcBef>
                          <a:spcPts val="0"/>
                        </a:spcBef>
                        <a:spcAft>
                          <a:spcPts val="0"/>
                        </a:spcAft>
                      </a:pPr>
                      <a:r>
                        <a:rPr lang="en-US" sz="1600" kern="100">
                          <a:effectLst/>
                        </a:rPr>
                        <a:t>Rural</a:t>
                      </a:r>
                      <a:endParaRPr lang="en-US" sz="16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lnSpc>
                          <a:spcPct val="150000"/>
                        </a:lnSpc>
                        <a:spcBef>
                          <a:spcPts val="0"/>
                        </a:spcBef>
                        <a:spcAft>
                          <a:spcPts val="0"/>
                        </a:spcAft>
                      </a:pPr>
                      <a:r>
                        <a:rPr lang="en-US" sz="1600" kern="100" dirty="0">
                          <a:effectLst/>
                        </a:rPr>
                        <a:t>Urban</a:t>
                      </a:r>
                      <a:endParaRPr lang="en-US" sz="16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lnSpc>
                          <a:spcPct val="150000"/>
                        </a:lnSpc>
                        <a:spcBef>
                          <a:spcPts val="0"/>
                        </a:spcBef>
                        <a:spcAft>
                          <a:spcPts val="0"/>
                        </a:spcAft>
                      </a:pPr>
                      <a:r>
                        <a:rPr lang="en-US" sz="1600" kern="100">
                          <a:effectLst/>
                        </a:rPr>
                        <a:t>Rural</a:t>
                      </a:r>
                      <a:endParaRPr lang="en-US" sz="16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lnSpc>
                          <a:spcPct val="150000"/>
                        </a:lnSpc>
                        <a:spcBef>
                          <a:spcPts val="0"/>
                        </a:spcBef>
                        <a:spcAft>
                          <a:spcPts val="0"/>
                        </a:spcAft>
                      </a:pPr>
                      <a:r>
                        <a:rPr lang="en-US" sz="1600" kern="100">
                          <a:effectLst/>
                        </a:rPr>
                        <a:t>Urban</a:t>
                      </a:r>
                      <a:endParaRPr lang="en-US" sz="16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lnSpc>
                          <a:spcPct val="150000"/>
                        </a:lnSpc>
                        <a:spcBef>
                          <a:spcPts val="0"/>
                        </a:spcBef>
                        <a:spcAft>
                          <a:spcPts val="0"/>
                        </a:spcAft>
                      </a:pPr>
                      <a:r>
                        <a:rPr lang="en-US" sz="1600" kern="100">
                          <a:effectLst/>
                        </a:rPr>
                        <a:t>Rural</a:t>
                      </a:r>
                      <a:endParaRPr lang="en-US" sz="16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3199625500"/>
                  </a:ext>
                </a:extLst>
              </a:tr>
              <a:tr h="370180">
                <a:tc>
                  <a:txBody>
                    <a:bodyPr/>
                    <a:lstStyle/>
                    <a:p>
                      <a:pPr marL="0" marR="0" algn="just">
                        <a:lnSpc>
                          <a:spcPct val="150000"/>
                        </a:lnSpc>
                        <a:spcBef>
                          <a:spcPts val="0"/>
                        </a:spcBef>
                        <a:spcAft>
                          <a:spcPts val="0"/>
                        </a:spcAft>
                      </a:pPr>
                      <a:r>
                        <a:rPr lang="en-US" sz="1600" kern="100">
                          <a:effectLst/>
                        </a:rPr>
                        <a:t>Children</a:t>
                      </a:r>
                      <a:endParaRPr lang="en-US" sz="16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lnSpc>
                          <a:spcPct val="150000"/>
                        </a:lnSpc>
                        <a:spcBef>
                          <a:spcPts val="0"/>
                        </a:spcBef>
                        <a:spcAft>
                          <a:spcPts val="0"/>
                        </a:spcAft>
                      </a:pPr>
                      <a:r>
                        <a:rPr lang="en-US" sz="1600" kern="100" dirty="0">
                          <a:effectLst/>
                        </a:rPr>
                        <a:t>12.4</a:t>
                      </a:r>
                      <a:endParaRPr lang="en-US" sz="16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1600" kern="100">
                          <a:effectLst/>
                        </a:rPr>
                        <a:t>67.6</a:t>
                      </a:r>
                      <a:endParaRPr lang="en-US" sz="16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1600" kern="100">
                          <a:effectLst/>
                        </a:rPr>
                        <a:t>9.7</a:t>
                      </a:r>
                      <a:endParaRPr lang="en-US" sz="16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1600" kern="100" dirty="0">
                          <a:effectLst/>
                        </a:rPr>
                        <a:t>64.2</a:t>
                      </a:r>
                      <a:endParaRPr lang="en-US" sz="16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1600" kern="100">
                          <a:effectLst/>
                        </a:rPr>
                        <a:t>15.4</a:t>
                      </a:r>
                      <a:endParaRPr lang="en-US" sz="16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1600" kern="100" dirty="0">
                          <a:effectLst/>
                        </a:rPr>
                        <a:t>70.8</a:t>
                      </a:r>
                      <a:endParaRPr lang="en-US" sz="16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703817328"/>
                  </a:ext>
                </a:extLst>
              </a:tr>
              <a:tr h="370180">
                <a:tc>
                  <a:txBody>
                    <a:bodyPr/>
                    <a:lstStyle/>
                    <a:p>
                      <a:pPr marL="0" marR="0" algn="just">
                        <a:lnSpc>
                          <a:spcPct val="150000"/>
                        </a:lnSpc>
                        <a:spcBef>
                          <a:spcPts val="0"/>
                        </a:spcBef>
                        <a:spcAft>
                          <a:spcPts val="0"/>
                        </a:spcAft>
                      </a:pPr>
                      <a:r>
                        <a:rPr lang="en-US" sz="1600" kern="100">
                          <a:effectLst/>
                        </a:rPr>
                        <a:t>Savings</a:t>
                      </a:r>
                      <a:endParaRPr lang="en-US" sz="16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lnSpc>
                          <a:spcPct val="150000"/>
                        </a:lnSpc>
                        <a:spcBef>
                          <a:spcPts val="0"/>
                        </a:spcBef>
                        <a:spcAft>
                          <a:spcPts val="0"/>
                        </a:spcAft>
                      </a:pPr>
                      <a:r>
                        <a:rPr lang="en-US" sz="1600" kern="100" dirty="0">
                          <a:effectLst/>
                        </a:rPr>
                        <a:t>1.8</a:t>
                      </a:r>
                      <a:endParaRPr lang="en-US" sz="16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1600" kern="100">
                          <a:effectLst/>
                        </a:rPr>
                        <a:t>4.2</a:t>
                      </a:r>
                      <a:endParaRPr lang="en-US" sz="16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1600" kern="100">
                          <a:effectLst/>
                        </a:rPr>
                        <a:t>2.3</a:t>
                      </a:r>
                      <a:endParaRPr lang="en-US" sz="16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1600" kern="100">
                          <a:effectLst/>
                        </a:rPr>
                        <a:t>5.6</a:t>
                      </a:r>
                      <a:endParaRPr lang="en-US" sz="16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1600" kern="100" dirty="0">
                          <a:effectLst/>
                        </a:rPr>
                        <a:t>1.3</a:t>
                      </a:r>
                      <a:endParaRPr lang="en-US" sz="16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1600" kern="100">
                          <a:effectLst/>
                        </a:rPr>
                        <a:t>2.9</a:t>
                      </a:r>
                      <a:endParaRPr lang="en-US" sz="16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91123256"/>
                  </a:ext>
                </a:extLst>
              </a:tr>
              <a:tr h="370180">
                <a:tc>
                  <a:txBody>
                    <a:bodyPr/>
                    <a:lstStyle/>
                    <a:p>
                      <a:pPr marL="0" marR="0" algn="just">
                        <a:lnSpc>
                          <a:spcPct val="150000"/>
                        </a:lnSpc>
                        <a:spcBef>
                          <a:spcPts val="0"/>
                        </a:spcBef>
                        <a:spcAft>
                          <a:spcPts val="0"/>
                        </a:spcAft>
                      </a:pPr>
                      <a:r>
                        <a:rPr lang="en-US" sz="1600" kern="100">
                          <a:effectLst/>
                        </a:rPr>
                        <a:t>Pension</a:t>
                      </a:r>
                      <a:endParaRPr lang="en-US" sz="16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lnSpc>
                          <a:spcPct val="150000"/>
                        </a:lnSpc>
                        <a:spcBef>
                          <a:spcPts val="0"/>
                        </a:spcBef>
                        <a:spcAft>
                          <a:spcPts val="0"/>
                        </a:spcAft>
                      </a:pPr>
                      <a:r>
                        <a:rPr lang="en-US" sz="1600" kern="100" dirty="0">
                          <a:effectLst/>
                        </a:rPr>
                        <a:t>82.8</a:t>
                      </a:r>
                      <a:endParaRPr lang="en-US" sz="16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1600" kern="100" dirty="0">
                          <a:effectLst/>
                        </a:rPr>
                        <a:t>20.8</a:t>
                      </a:r>
                      <a:endParaRPr lang="en-US" sz="16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1600" kern="100">
                          <a:effectLst/>
                        </a:rPr>
                        <a:t>85.6</a:t>
                      </a:r>
                      <a:endParaRPr lang="en-US" sz="16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1600" kern="100" dirty="0">
                          <a:effectLst/>
                        </a:rPr>
                        <a:t>22.0</a:t>
                      </a:r>
                      <a:endParaRPr lang="en-US" sz="16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1600" kern="100">
                          <a:effectLst/>
                        </a:rPr>
                        <a:t>79.7</a:t>
                      </a:r>
                      <a:endParaRPr lang="en-US" sz="16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1600" kern="100" dirty="0">
                          <a:effectLst/>
                        </a:rPr>
                        <a:t>19.6</a:t>
                      </a:r>
                      <a:endParaRPr lang="en-US" sz="16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206443819"/>
                  </a:ext>
                </a:extLst>
              </a:tr>
              <a:tr h="370180">
                <a:tc>
                  <a:txBody>
                    <a:bodyPr/>
                    <a:lstStyle/>
                    <a:p>
                      <a:pPr marL="0" marR="0" algn="just">
                        <a:lnSpc>
                          <a:spcPct val="150000"/>
                        </a:lnSpc>
                        <a:spcBef>
                          <a:spcPts val="0"/>
                        </a:spcBef>
                        <a:spcAft>
                          <a:spcPts val="0"/>
                        </a:spcAft>
                      </a:pPr>
                      <a:r>
                        <a:rPr lang="en-US" sz="1600" kern="100" dirty="0">
                          <a:effectLst/>
                        </a:rPr>
                        <a:t>Other</a:t>
                      </a:r>
                      <a:endParaRPr lang="en-US" sz="16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lnSpc>
                          <a:spcPct val="150000"/>
                        </a:lnSpc>
                        <a:spcBef>
                          <a:spcPts val="0"/>
                        </a:spcBef>
                        <a:spcAft>
                          <a:spcPts val="0"/>
                        </a:spcAft>
                      </a:pPr>
                      <a:r>
                        <a:rPr lang="en-US" sz="1600" kern="100">
                          <a:effectLst/>
                        </a:rPr>
                        <a:t>3.0</a:t>
                      </a:r>
                      <a:endParaRPr lang="en-US" sz="16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1600" kern="100">
                          <a:effectLst/>
                        </a:rPr>
                        <a:t>7.3</a:t>
                      </a:r>
                      <a:endParaRPr lang="en-US" sz="16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1600" kern="100">
                          <a:effectLst/>
                        </a:rPr>
                        <a:t>2.5</a:t>
                      </a:r>
                      <a:endParaRPr lang="en-US" sz="16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1600" kern="100">
                          <a:effectLst/>
                        </a:rPr>
                        <a:t>8.1</a:t>
                      </a:r>
                      <a:endParaRPr lang="en-US" sz="16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1600" kern="100">
                          <a:effectLst/>
                        </a:rPr>
                        <a:t>3.6</a:t>
                      </a:r>
                      <a:endParaRPr lang="en-US" sz="16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1600" kern="100">
                          <a:effectLst/>
                        </a:rPr>
                        <a:t>6.7</a:t>
                      </a:r>
                      <a:endParaRPr lang="en-US" sz="16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941163547"/>
                  </a:ext>
                </a:extLst>
              </a:tr>
              <a:tr h="370180">
                <a:tc>
                  <a:txBody>
                    <a:bodyPr/>
                    <a:lstStyle/>
                    <a:p>
                      <a:pPr marL="0" marR="0" algn="l">
                        <a:lnSpc>
                          <a:spcPct val="150000"/>
                        </a:lnSpc>
                        <a:spcBef>
                          <a:spcPts val="0"/>
                        </a:spcBef>
                        <a:spcAft>
                          <a:spcPts val="0"/>
                        </a:spcAft>
                      </a:pPr>
                      <a:r>
                        <a:rPr lang="en-US" sz="1600" kern="100" dirty="0">
                          <a:effectLst/>
                        </a:rPr>
                        <a:t>Observations</a:t>
                      </a:r>
                      <a:endParaRPr lang="en-US" sz="16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lnSpc>
                          <a:spcPct val="150000"/>
                        </a:lnSpc>
                        <a:spcBef>
                          <a:spcPts val="0"/>
                        </a:spcBef>
                        <a:spcAft>
                          <a:spcPts val="0"/>
                        </a:spcAft>
                      </a:pPr>
                      <a:r>
                        <a:rPr lang="en-US" sz="1600" kern="100">
                          <a:effectLst/>
                        </a:rPr>
                        <a:t>3,317</a:t>
                      </a:r>
                      <a:endParaRPr lang="en-US" sz="16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1600" kern="100">
                          <a:effectLst/>
                        </a:rPr>
                        <a:t>13,023</a:t>
                      </a:r>
                      <a:endParaRPr lang="en-US" sz="16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1600" kern="100">
                          <a:effectLst/>
                        </a:rPr>
                        <a:t>1,777</a:t>
                      </a:r>
                      <a:endParaRPr lang="en-US" sz="16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1600" kern="100">
                          <a:effectLst/>
                        </a:rPr>
                        <a:t>6,121</a:t>
                      </a:r>
                      <a:endParaRPr lang="en-US" sz="16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1600" kern="100">
                          <a:effectLst/>
                        </a:rPr>
                        <a:t>1,540</a:t>
                      </a:r>
                      <a:endParaRPr lang="en-US" sz="16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1600" kern="100" dirty="0">
                          <a:effectLst/>
                        </a:rPr>
                        <a:t>6,902</a:t>
                      </a:r>
                      <a:endParaRPr lang="en-US" sz="16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572690180"/>
                  </a:ext>
                </a:extLst>
              </a:tr>
              <a:tr h="370180">
                <a:tc gridSpan="7">
                  <a:txBody>
                    <a:bodyPr/>
                    <a:lstStyle/>
                    <a:p>
                      <a:pPr marL="0" marR="0" algn="just">
                        <a:lnSpc>
                          <a:spcPct val="150000"/>
                        </a:lnSpc>
                        <a:spcBef>
                          <a:spcPts val="0"/>
                        </a:spcBef>
                        <a:spcAft>
                          <a:spcPts val="0"/>
                        </a:spcAft>
                      </a:pPr>
                      <a:r>
                        <a:rPr lang="en-US" sz="1200" kern="100" dirty="0">
                          <a:effectLst/>
                        </a:rPr>
                        <a:t>Data source: CHARLS survey, 2018. All numbers are weighted.</a:t>
                      </a:r>
                      <a:endParaRPr lang="en-US" sz="12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812673966"/>
                  </a:ext>
                </a:extLst>
              </a:tr>
            </a:tbl>
          </a:graphicData>
        </a:graphic>
      </p:graphicFrame>
    </p:spTree>
    <p:extLst>
      <p:ext uri="{BB962C8B-B14F-4D97-AF65-F5344CB8AC3E}">
        <p14:creationId xmlns:p14="http://schemas.microsoft.com/office/powerpoint/2010/main" val="30736948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灯片编号占位符 2"/>
          <p:cNvSpPr>
            <a:spLocks noGrp="1"/>
          </p:cNvSpPr>
          <p:nvPr>
            <p:ph type="sldNum" sz="quarter" idx="12"/>
          </p:nvPr>
        </p:nvSpPr>
        <p:spPr/>
        <p:txBody>
          <a:bodyPr/>
          <a:lstStyle/>
          <a:p>
            <a:fld id="{F27A1B2C-28FC-4CC0-AC70-17B1C9472B52}" type="slidenum">
              <a:rPr lang="zh-CN" altLang="en-US" smtClean="0"/>
              <a:pPr/>
              <a:t>4</a:t>
            </a:fld>
            <a:endParaRPr lang="zh-CN" altLang="en-US"/>
          </a:p>
        </p:txBody>
      </p:sp>
      <p:sp>
        <p:nvSpPr>
          <p:cNvPr id="20482" name="Rectangle 2"/>
          <p:cNvSpPr>
            <a:spLocks noGrp="1"/>
          </p:cNvSpPr>
          <p:nvPr>
            <p:ph type="title"/>
          </p:nvPr>
        </p:nvSpPr>
        <p:spPr/>
        <p:txBody>
          <a:bodyPr/>
          <a:lstStyle/>
          <a:p>
            <a:r>
              <a:rPr lang="en-US" altLang="zh-CN" dirty="0"/>
              <a:t>CHARLS</a:t>
            </a:r>
            <a:r>
              <a:rPr lang="zh-CN" altLang="en-US" dirty="0"/>
              <a:t> </a:t>
            </a:r>
            <a:r>
              <a:rPr lang="en-US" altLang="zh-CN" dirty="0"/>
              <a:t>Timeline</a:t>
            </a:r>
            <a:endParaRPr lang="zh-CN" altLang="en-US" dirty="0"/>
          </a:p>
        </p:txBody>
      </p:sp>
      <p:grpSp>
        <p:nvGrpSpPr>
          <p:cNvPr id="29" name="组合 28"/>
          <p:cNvGrpSpPr/>
          <p:nvPr/>
        </p:nvGrpSpPr>
        <p:grpSpPr>
          <a:xfrm>
            <a:off x="945339" y="1458830"/>
            <a:ext cx="9964990" cy="4373218"/>
            <a:chOff x="848784" y="2017184"/>
            <a:chExt cx="7611648" cy="3356033"/>
          </a:xfrm>
        </p:grpSpPr>
        <p:graphicFrame>
          <p:nvGraphicFramePr>
            <p:cNvPr id="32" name="内容占位符 3">
              <a:extLst>
                <a:ext uri="{FF2B5EF4-FFF2-40B4-BE49-F238E27FC236}">
                  <a16:creationId xmlns:a16="http://schemas.microsoft.com/office/drawing/2014/main" id="{8558D4FB-D704-4235-9602-5DF18FF68F04}"/>
                </a:ext>
              </a:extLst>
            </p:cNvPr>
            <p:cNvGraphicFramePr>
              <a:graphicFrameLocks/>
            </p:cNvGraphicFramePr>
            <p:nvPr/>
          </p:nvGraphicFramePr>
          <p:xfrm>
            <a:off x="848784" y="2017184"/>
            <a:ext cx="7611648" cy="1600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3" name="文本框 32">
              <a:extLst>
                <a:ext uri="{FF2B5EF4-FFF2-40B4-BE49-F238E27FC236}">
                  <a16:creationId xmlns:a16="http://schemas.microsoft.com/office/drawing/2014/main" id="{65025992-F64D-4ED5-BE35-638D46767D11}"/>
                </a:ext>
              </a:extLst>
            </p:cNvPr>
            <p:cNvSpPr txBox="1"/>
            <p:nvPr/>
          </p:nvSpPr>
          <p:spPr>
            <a:xfrm>
              <a:off x="892342" y="3276600"/>
              <a:ext cx="376147" cy="2096616"/>
            </a:xfrm>
            <a:prstGeom prst="rect">
              <a:avLst/>
            </a:prstGeom>
            <a:solidFill>
              <a:srgbClr val="A5A5A5"/>
            </a:solidFill>
            <a:ln>
              <a:noFill/>
            </a:ln>
            <a:effectLst>
              <a:outerShdw blurRad="57150" dist="19050" dir="5400000" algn="ctr" rotWithShape="0">
                <a:srgbClr val="000000">
                  <a:alpha val="63000"/>
                </a:srgbClr>
              </a:outerShdw>
            </a:effectLst>
          </p:spPr>
          <p:txBody>
            <a:bodyPr vert="eaVert" wrap="square" rtlCol="0">
              <a:spAutoFit/>
            </a:bodyPr>
            <a:lstStyle/>
            <a:p>
              <a:pPr defTabSz="685800" fontAlgn="auto">
                <a:spcBef>
                  <a:spcPts val="0"/>
                </a:spcBef>
                <a:spcAft>
                  <a:spcPts val="0"/>
                </a:spcAft>
                <a:defRPr/>
              </a:pPr>
              <a:r>
                <a:rPr lang="en-US" altLang="zh-CN" sz="2000" kern="0" dirty="0">
                  <a:solidFill>
                    <a:prstClr val="white"/>
                  </a:solidFill>
                  <a:latin typeface="Segoe UI" panose="020B0502040204020203" pitchFamily="34" charset="0"/>
                  <a:ea typeface="等线" panose="02010600030101010101" pitchFamily="2" charset="-122"/>
                  <a:cs typeface="Segoe UI" panose="020B0502040204020203" pitchFamily="34" charset="0"/>
                </a:rPr>
                <a:t>Two Province Baseline</a:t>
              </a:r>
              <a:endParaRPr lang="zh-CN" altLang="en-US" sz="2000" kern="0" dirty="0">
                <a:solidFill>
                  <a:prstClr val="white"/>
                </a:solidFill>
                <a:latin typeface="Segoe UI" panose="020B0502040204020203" pitchFamily="34" charset="0"/>
                <a:ea typeface="等线" panose="02010600030101010101" pitchFamily="2" charset="-122"/>
                <a:cs typeface="Segoe UI" panose="020B0502040204020203" pitchFamily="34" charset="0"/>
              </a:endParaRPr>
            </a:p>
          </p:txBody>
        </p:sp>
        <p:sp>
          <p:nvSpPr>
            <p:cNvPr id="34" name="文本框 33">
              <a:extLst>
                <a:ext uri="{FF2B5EF4-FFF2-40B4-BE49-F238E27FC236}">
                  <a16:creationId xmlns:a16="http://schemas.microsoft.com/office/drawing/2014/main" id="{68DA9D6D-847F-4516-83C8-4EADCB8F3787}"/>
                </a:ext>
              </a:extLst>
            </p:cNvPr>
            <p:cNvSpPr txBox="1"/>
            <p:nvPr/>
          </p:nvSpPr>
          <p:spPr>
            <a:xfrm>
              <a:off x="3083940" y="3243395"/>
              <a:ext cx="376147" cy="2129822"/>
            </a:xfrm>
            <a:prstGeom prst="rect">
              <a:avLst/>
            </a:prstGeom>
            <a:solidFill>
              <a:srgbClr val="A5A5A5"/>
            </a:solidFill>
            <a:ln>
              <a:noFill/>
            </a:ln>
            <a:effectLst>
              <a:outerShdw blurRad="57150" dist="19050" dir="5400000" algn="ctr" rotWithShape="0">
                <a:srgbClr val="000000">
                  <a:alpha val="63000"/>
                </a:srgbClr>
              </a:outerShdw>
            </a:effectLst>
          </p:spPr>
          <p:txBody>
            <a:bodyPr vert="eaVert" wrap="square" rtlCol="0">
              <a:spAutoFit/>
            </a:bodyPr>
            <a:lstStyle/>
            <a:p>
              <a:pPr defTabSz="685800" fontAlgn="auto">
                <a:spcBef>
                  <a:spcPts val="0"/>
                </a:spcBef>
                <a:spcAft>
                  <a:spcPts val="0"/>
                </a:spcAft>
                <a:defRPr/>
              </a:pPr>
              <a:r>
                <a:rPr lang="en-US" altLang="zh-CN" sz="2000" kern="0" dirty="0">
                  <a:solidFill>
                    <a:prstClr val="white"/>
                  </a:solidFill>
                  <a:latin typeface="Segoe UI" panose="020B0502040204020203" pitchFamily="34" charset="0"/>
                  <a:ea typeface="等线" panose="02010600030101010101" pitchFamily="2" charset="-122"/>
                  <a:cs typeface="Segoe UI" panose="020B0502040204020203" pitchFamily="34" charset="0"/>
                </a:rPr>
                <a:t>Two-Province follow-up</a:t>
              </a:r>
              <a:endParaRPr lang="zh-CN" altLang="en-US" sz="2000" kern="0" dirty="0">
                <a:solidFill>
                  <a:prstClr val="white"/>
                </a:solidFill>
                <a:latin typeface="Segoe UI" panose="020B0502040204020203" pitchFamily="34" charset="0"/>
                <a:ea typeface="等线" panose="02010600030101010101" pitchFamily="2" charset="-122"/>
                <a:cs typeface="Segoe UI" panose="020B0502040204020203" pitchFamily="34" charset="0"/>
              </a:endParaRPr>
            </a:p>
          </p:txBody>
        </p:sp>
        <p:sp>
          <p:nvSpPr>
            <p:cNvPr id="35" name="文本框 34">
              <a:extLst>
                <a:ext uri="{FF2B5EF4-FFF2-40B4-BE49-F238E27FC236}">
                  <a16:creationId xmlns:a16="http://schemas.microsoft.com/office/drawing/2014/main" id="{6013599C-2BD9-4330-8F38-24A6A4591DBA}"/>
                </a:ext>
              </a:extLst>
            </p:cNvPr>
            <p:cNvSpPr txBox="1"/>
            <p:nvPr/>
          </p:nvSpPr>
          <p:spPr>
            <a:xfrm>
              <a:off x="4198551" y="3230362"/>
              <a:ext cx="376147" cy="2142854"/>
            </a:xfrm>
            <a:prstGeom prst="rect">
              <a:avLst/>
            </a:prstGeom>
            <a:solidFill>
              <a:srgbClr val="AB6C00"/>
            </a:solidFill>
            <a:ln>
              <a:noFill/>
            </a:ln>
            <a:effectLst>
              <a:outerShdw blurRad="57150" dist="19050" dir="5400000" algn="ctr" rotWithShape="0">
                <a:srgbClr val="000000">
                  <a:alpha val="63000"/>
                </a:srgbClr>
              </a:outerShdw>
            </a:effectLst>
          </p:spPr>
          <p:txBody>
            <a:bodyPr vert="eaVert" wrap="square" rtlCol="0">
              <a:spAutoFit/>
            </a:bodyPr>
            <a:lstStyle/>
            <a:p>
              <a:pPr defTabSz="685800" fontAlgn="auto">
                <a:spcBef>
                  <a:spcPts val="0"/>
                </a:spcBef>
                <a:spcAft>
                  <a:spcPts val="0"/>
                </a:spcAft>
                <a:defRPr/>
              </a:pPr>
              <a:r>
                <a:rPr lang="en-US" altLang="zh-CN" sz="2000" kern="0" dirty="0">
                  <a:solidFill>
                    <a:prstClr val="white"/>
                  </a:solidFill>
                  <a:latin typeface="Segoe UI" panose="020B0502040204020203" pitchFamily="34" charset="0"/>
                  <a:ea typeface="等线" panose="02010600030101010101" pitchFamily="2" charset="-122"/>
                  <a:cs typeface="Segoe UI" panose="020B0502040204020203" pitchFamily="34" charset="0"/>
                </a:rPr>
                <a:t>Life History</a:t>
              </a:r>
              <a:endParaRPr lang="zh-CN" altLang="en-US" sz="2000" kern="0" dirty="0">
                <a:solidFill>
                  <a:prstClr val="white"/>
                </a:solidFill>
                <a:latin typeface="Segoe UI" panose="020B0502040204020203" pitchFamily="34" charset="0"/>
                <a:ea typeface="等线" panose="02010600030101010101" pitchFamily="2" charset="-122"/>
                <a:cs typeface="Segoe UI" panose="020B0502040204020203" pitchFamily="34" charset="0"/>
              </a:endParaRPr>
            </a:p>
          </p:txBody>
        </p:sp>
        <p:sp>
          <p:nvSpPr>
            <p:cNvPr id="36" name="文本框 35">
              <a:extLst>
                <a:ext uri="{FF2B5EF4-FFF2-40B4-BE49-F238E27FC236}">
                  <a16:creationId xmlns:a16="http://schemas.microsoft.com/office/drawing/2014/main" id="{B6156BCC-C831-4A39-A87D-9CD90D45D641}"/>
                </a:ext>
              </a:extLst>
            </p:cNvPr>
            <p:cNvSpPr txBox="1"/>
            <p:nvPr/>
          </p:nvSpPr>
          <p:spPr>
            <a:xfrm>
              <a:off x="5315431" y="3243395"/>
              <a:ext cx="376147" cy="2129820"/>
            </a:xfrm>
            <a:prstGeom prst="rect">
              <a:avLst/>
            </a:prstGeom>
            <a:solidFill>
              <a:srgbClr val="AB6C00"/>
            </a:solidFill>
            <a:ln>
              <a:noFill/>
            </a:ln>
            <a:effectLst>
              <a:outerShdw blurRad="57150" dist="19050" dir="5400000" algn="ctr" rotWithShape="0">
                <a:srgbClr val="000000">
                  <a:alpha val="63000"/>
                </a:srgbClr>
              </a:outerShdw>
            </a:effectLst>
          </p:spPr>
          <p:txBody>
            <a:bodyPr vert="eaVert" wrap="square" rtlCol="0">
              <a:spAutoFit/>
            </a:bodyPr>
            <a:lstStyle/>
            <a:p>
              <a:pPr defTabSz="685800" fontAlgn="auto">
                <a:spcBef>
                  <a:spcPts val="0"/>
                </a:spcBef>
                <a:spcAft>
                  <a:spcPts val="0"/>
                </a:spcAft>
                <a:defRPr/>
              </a:pPr>
              <a:r>
                <a:rPr lang="en-US" altLang="zh-CN" sz="2000" kern="0" dirty="0">
                  <a:solidFill>
                    <a:prstClr val="white"/>
                  </a:solidFill>
                  <a:latin typeface="Segoe UI" panose="020B0502040204020203" pitchFamily="34" charset="0"/>
                  <a:ea typeface="等线" panose="02010600030101010101" pitchFamily="2" charset="-122"/>
                  <a:cs typeface="Segoe UI" panose="020B0502040204020203" pitchFamily="34" charset="0"/>
                </a:rPr>
                <a:t>Oral History</a:t>
              </a:r>
              <a:endParaRPr lang="zh-CN" altLang="en-US" sz="2000" kern="0" dirty="0">
                <a:solidFill>
                  <a:prstClr val="white"/>
                </a:solidFill>
                <a:latin typeface="Segoe UI" panose="020B0502040204020203" pitchFamily="34" charset="0"/>
                <a:ea typeface="等线" panose="02010600030101010101" pitchFamily="2" charset="-122"/>
                <a:cs typeface="Segoe UI" panose="020B0502040204020203" pitchFamily="34" charset="0"/>
              </a:endParaRPr>
            </a:p>
          </p:txBody>
        </p:sp>
        <p:sp>
          <p:nvSpPr>
            <p:cNvPr id="37" name="文本框 36">
              <a:extLst>
                <a:ext uri="{FF2B5EF4-FFF2-40B4-BE49-F238E27FC236}">
                  <a16:creationId xmlns:a16="http://schemas.microsoft.com/office/drawing/2014/main" id="{1903C06B-DF48-46DE-809D-CF62862E4668}"/>
                </a:ext>
              </a:extLst>
            </p:cNvPr>
            <p:cNvSpPr txBox="1"/>
            <p:nvPr/>
          </p:nvSpPr>
          <p:spPr>
            <a:xfrm>
              <a:off x="7492174" y="3230360"/>
              <a:ext cx="376147" cy="2142856"/>
            </a:xfrm>
            <a:prstGeom prst="rect">
              <a:avLst/>
            </a:prstGeom>
            <a:solidFill>
              <a:srgbClr val="AB6C00"/>
            </a:solidFill>
            <a:ln>
              <a:noFill/>
            </a:ln>
            <a:effectLst>
              <a:outerShdw blurRad="57150" dist="19050" dir="5400000" algn="ctr" rotWithShape="0">
                <a:srgbClr val="000000">
                  <a:alpha val="63000"/>
                </a:srgbClr>
              </a:outerShdw>
            </a:effectLst>
          </p:spPr>
          <p:txBody>
            <a:bodyPr vert="eaVert" wrap="square" rtlCol="0">
              <a:spAutoFit/>
            </a:bodyPr>
            <a:lstStyle/>
            <a:p>
              <a:pPr defTabSz="685800" fontAlgn="auto">
                <a:spcBef>
                  <a:spcPts val="0"/>
                </a:spcBef>
                <a:spcAft>
                  <a:spcPts val="0"/>
                </a:spcAft>
                <a:defRPr/>
              </a:pPr>
              <a:r>
                <a:rPr lang="en-US" altLang="zh-CN" sz="2000" kern="0" dirty="0" err="1">
                  <a:solidFill>
                    <a:prstClr val="white"/>
                  </a:solidFill>
                  <a:latin typeface="Segoe UI" panose="020B0502040204020203" pitchFamily="34" charset="0"/>
                  <a:ea typeface="等线" panose="02010600030101010101" pitchFamily="2" charset="-122"/>
                  <a:cs typeface="Segoe UI" panose="020B0502040204020203" pitchFamily="34" charset="0"/>
                </a:rPr>
                <a:t>Covid</a:t>
              </a:r>
              <a:r>
                <a:rPr lang="en-US" altLang="zh-CN" sz="2000" kern="0" dirty="0">
                  <a:solidFill>
                    <a:prstClr val="white"/>
                  </a:solidFill>
                  <a:latin typeface="Segoe UI" panose="020B0502040204020203" pitchFamily="34" charset="0"/>
                  <a:ea typeface="等线" panose="02010600030101010101" pitchFamily="2" charset="-122"/>
                  <a:cs typeface="Segoe UI" panose="020B0502040204020203" pitchFamily="34" charset="0"/>
                </a:rPr>
                <a:t>-!9 Special Survey</a:t>
              </a:r>
              <a:endParaRPr lang="zh-CN" altLang="en-US" sz="2000" kern="0" dirty="0">
                <a:solidFill>
                  <a:prstClr val="white"/>
                </a:solidFill>
                <a:latin typeface="Segoe UI" panose="020B0502040204020203" pitchFamily="34" charset="0"/>
                <a:ea typeface="等线" panose="02010600030101010101" pitchFamily="2" charset="-122"/>
                <a:cs typeface="Segoe UI" panose="020B0502040204020203" pitchFamily="34" charset="0"/>
              </a:endParaRPr>
            </a:p>
          </p:txBody>
        </p:sp>
        <p:sp>
          <p:nvSpPr>
            <p:cNvPr id="38" name="文本框 37">
              <a:extLst>
                <a:ext uri="{FF2B5EF4-FFF2-40B4-BE49-F238E27FC236}">
                  <a16:creationId xmlns:a16="http://schemas.microsoft.com/office/drawing/2014/main" id="{632FAE9D-5287-4983-9157-E369988D290F}"/>
                </a:ext>
              </a:extLst>
            </p:cNvPr>
            <p:cNvSpPr txBox="1"/>
            <p:nvPr/>
          </p:nvSpPr>
          <p:spPr>
            <a:xfrm>
              <a:off x="3624001" y="3242005"/>
              <a:ext cx="376147" cy="2131211"/>
            </a:xfrm>
            <a:prstGeom prst="rect">
              <a:avLst/>
            </a:prstGeom>
            <a:solidFill>
              <a:srgbClr val="4472C4">
                <a:lumMod val="50000"/>
              </a:srgbClr>
            </a:solidFill>
            <a:ln>
              <a:noFill/>
            </a:ln>
            <a:effectLst>
              <a:outerShdw blurRad="57150" dist="19050" dir="5400000" algn="ctr" rotWithShape="0">
                <a:srgbClr val="000000">
                  <a:alpha val="63000"/>
                </a:srgbClr>
              </a:outerShdw>
            </a:effectLst>
          </p:spPr>
          <p:txBody>
            <a:bodyPr vert="eaVert" wrap="square" rtlCol="0">
              <a:spAutoFit/>
            </a:bodyPr>
            <a:lstStyle/>
            <a:p>
              <a:pPr defTabSz="685800" fontAlgn="auto">
                <a:spcBef>
                  <a:spcPts val="0"/>
                </a:spcBef>
                <a:spcAft>
                  <a:spcPts val="0"/>
                </a:spcAft>
                <a:defRPr/>
              </a:pPr>
              <a:r>
                <a:rPr lang="en-US" altLang="zh-CN" sz="2000" kern="0" dirty="0">
                  <a:solidFill>
                    <a:prstClr val="white"/>
                  </a:solidFill>
                  <a:latin typeface="Segoe UI" panose="020B0502040204020203" pitchFamily="34" charset="0"/>
                  <a:ea typeface="等线" panose="02010600030101010101" pitchFamily="2" charset="-122"/>
                  <a:cs typeface="Segoe UI" panose="020B0502040204020203" pitchFamily="34" charset="0"/>
                </a:rPr>
                <a:t>2</a:t>
              </a:r>
              <a:r>
                <a:rPr lang="en-US" altLang="zh-CN" sz="2000" kern="0" baseline="30000" dirty="0">
                  <a:solidFill>
                    <a:prstClr val="white"/>
                  </a:solidFill>
                  <a:latin typeface="Segoe UI" panose="020B0502040204020203" pitchFamily="34" charset="0"/>
                  <a:ea typeface="等线" panose="02010600030101010101" pitchFamily="2" charset="-122"/>
                  <a:cs typeface="Segoe UI" panose="020B0502040204020203" pitchFamily="34" charset="0"/>
                </a:rPr>
                <a:t>nd</a:t>
              </a:r>
              <a:r>
                <a:rPr lang="en-US" altLang="zh-CN" sz="2000" kern="0" dirty="0">
                  <a:solidFill>
                    <a:prstClr val="white"/>
                  </a:solidFill>
                  <a:latin typeface="Segoe UI" panose="020B0502040204020203" pitchFamily="34" charset="0"/>
                  <a:ea typeface="等线" panose="02010600030101010101" pitchFamily="2" charset="-122"/>
                  <a:cs typeface="Segoe UI" panose="020B0502040204020203" pitchFamily="34" charset="0"/>
                </a:rPr>
                <a:t> wave</a:t>
              </a:r>
              <a:endParaRPr lang="zh-CN" altLang="en-US" sz="2000" kern="0" dirty="0">
                <a:solidFill>
                  <a:prstClr val="white"/>
                </a:solidFill>
                <a:latin typeface="Segoe UI" panose="020B0502040204020203" pitchFamily="34" charset="0"/>
                <a:ea typeface="等线" panose="02010600030101010101" pitchFamily="2" charset="-122"/>
                <a:cs typeface="Segoe UI" panose="020B0502040204020203" pitchFamily="34" charset="0"/>
              </a:endParaRPr>
            </a:p>
          </p:txBody>
        </p:sp>
        <p:sp>
          <p:nvSpPr>
            <p:cNvPr id="39" name="文本框 38">
              <a:extLst>
                <a:ext uri="{FF2B5EF4-FFF2-40B4-BE49-F238E27FC236}">
                  <a16:creationId xmlns:a16="http://schemas.microsoft.com/office/drawing/2014/main" id="{CF819551-FB39-4F00-A5CF-6612DB7E7E24}"/>
                </a:ext>
              </a:extLst>
            </p:cNvPr>
            <p:cNvSpPr txBox="1"/>
            <p:nvPr/>
          </p:nvSpPr>
          <p:spPr>
            <a:xfrm>
              <a:off x="4747235" y="3236711"/>
              <a:ext cx="376147" cy="2136504"/>
            </a:xfrm>
            <a:prstGeom prst="rect">
              <a:avLst/>
            </a:prstGeom>
            <a:solidFill>
              <a:srgbClr val="4472C4">
                <a:lumMod val="50000"/>
              </a:srgbClr>
            </a:solidFill>
            <a:ln>
              <a:noFill/>
            </a:ln>
            <a:effectLst>
              <a:outerShdw blurRad="57150" dist="19050" dir="5400000" algn="ctr" rotWithShape="0">
                <a:srgbClr val="000000">
                  <a:alpha val="63000"/>
                </a:srgbClr>
              </a:outerShdw>
            </a:effectLst>
          </p:spPr>
          <p:txBody>
            <a:bodyPr vert="eaVert" wrap="square" rtlCol="0">
              <a:spAutoFit/>
            </a:bodyPr>
            <a:lstStyle/>
            <a:p>
              <a:pPr lvl="0">
                <a:defRPr/>
              </a:pPr>
              <a:r>
                <a:rPr lang="en-US" altLang="zh-CN" sz="2000" kern="0" dirty="0">
                  <a:solidFill>
                    <a:prstClr val="white"/>
                  </a:solidFill>
                  <a:latin typeface="Segoe UI" panose="020B0502040204020203" pitchFamily="34" charset="0"/>
                  <a:ea typeface="等线" panose="02010600030101010101" pitchFamily="2" charset="-122"/>
                  <a:cs typeface="Segoe UI" panose="020B0502040204020203" pitchFamily="34" charset="0"/>
                </a:rPr>
                <a:t>3</a:t>
              </a:r>
              <a:r>
                <a:rPr lang="en-US" altLang="zh-CN" sz="2000" kern="0" baseline="30000" dirty="0">
                  <a:solidFill>
                    <a:prstClr val="white"/>
                  </a:solidFill>
                  <a:latin typeface="Segoe UI" panose="020B0502040204020203" pitchFamily="34" charset="0"/>
                  <a:ea typeface="等线" panose="02010600030101010101" pitchFamily="2" charset="-122"/>
                  <a:cs typeface="Segoe UI" panose="020B0502040204020203" pitchFamily="34" charset="0"/>
                </a:rPr>
                <a:t>rd</a:t>
              </a:r>
              <a:r>
                <a:rPr lang="en-US" altLang="zh-CN" sz="2000" kern="0" dirty="0">
                  <a:solidFill>
                    <a:prstClr val="white"/>
                  </a:solidFill>
                  <a:latin typeface="Segoe UI" panose="020B0502040204020203" pitchFamily="34" charset="0"/>
                  <a:ea typeface="等线" panose="02010600030101010101" pitchFamily="2" charset="-122"/>
                  <a:cs typeface="Segoe UI" panose="020B0502040204020203" pitchFamily="34" charset="0"/>
                </a:rPr>
                <a:t> wave</a:t>
              </a:r>
              <a:endParaRPr lang="zh-CN" altLang="en-US" sz="2000" kern="0" dirty="0">
                <a:solidFill>
                  <a:prstClr val="white"/>
                </a:solidFill>
                <a:latin typeface="Segoe UI" panose="020B0502040204020203" pitchFamily="34" charset="0"/>
                <a:ea typeface="等线" panose="02010600030101010101" pitchFamily="2" charset="-122"/>
                <a:cs typeface="Segoe UI" panose="020B0502040204020203" pitchFamily="34" charset="0"/>
              </a:endParaRPr>
            </a:p>
          </p:txBody>
        </p:sp>
        <p:sp>
          <p:nvSpPr>
            <p:cNvPr id="40" name="文本框 39">
              <a:extLst>
                <a:ext uri="{FF2B5EF4-FFF2-40B4-BE49-F238E27FC236}">
                  <a16:creationId xmlns:a16="http://schemas.microsoft.com/office/drawing/2014/main" id="{49CDB037-5D2D-4D1D-8598-ED5AE0E8FFD4}"/>
                </a:ext>
              </a:extLst>
            </p:cNvPr>
            <p:cNvSpPr txBox="1"/>
            <p:nvPr/>
          </p:nvSpPr>
          <p:spPr>
            <a:xfrm>
              <a:off x="6404176" y="3230360"/>
              <a:ext cx="376147" cy="2142856"/>
            </a:xfrm>
            <a:prstGeom prst="rect">
              <a:avLst/>
            </a:prstGeom>
            <a:solidFill>
              <a:srgbClr val="4472C4">
                <a:lumMod val="50000"/>
              </a:srgbClr>
            </a:solidFill>
            <a:ln>
              <a:noFill/>
            </a:ln>
            <a:effectLst>
              <a:outerShdw blurRad="57150" dist="19050" dir="5400000" algn="ctr" rotWithShape="0">
                <a:srgbClr val="000000">
                  <a:alpha val="63000"/>
                </a:srgbClr>
              </a:outerShdw>
            </a:effectLst>
          </p:spPr>
          <p:txBody>
            <a:bodyPr vert="eaVert" wrap="square" rtlCol="0">
              <a:spAutoFit/>
            </a:bodyPr>
            <a:lstStyle/>
            <a:p>
              <a:pPr lvl="0">
                <a:defRPr/>
              </a:pPr>
              <a:r>
                <a:rPr lang="en-US" altLang="zh-CN" sz="2000" kern="0" dirty="0">
                  <a:solidFill>
                    <a:prstClr val="white"/>
                  </a:solidFill>
                  <a:latin typeface="Segoe UI" panose="020B0502040204020203" pitchFamily="34" charset="0"/>
                  <a:ea typeface="等线" panose="02010600030101010101" pitchFamily="2" charset="-122"/>
                  <a:cs typeface="Segoe UI" panose="020B0502040204020203" pitchFamily="34" charset="0"/>
                </a:rPr>
                <a:t>4</a:t>
              </a:r>
              <a:r>
                <a:rPr lang="en-US" altLang="zh-CN" sz="2000" kern="0" baseline="30000" dirty="0">
                  <a:solidFill>
                    <a:prstClr val="white"/>
                  </a:solidFill>
                  <a:latin typeface="Segoe UI" panose="020B0502040204020203" pitchFamily="34" charset="0"/>
                  <a:ea typeface="等线" panose="02010600030101010101" pitchFamily="2" charset="-122"/>
                  <a:cs typeface="Segoe UI" panose="020B0502040204020203" pitchFamily="34" charset="0"/>
                </a:rPr>
                <a:t>th</a:t>
              </a:r>
              <a:r>
                <a:rPr lang="en-US" altLang="zh-CN" sz="2000" kern="0" dirty="0">
                  <a:solidFill>
                    <a:prstClr val="white"/>
                  </a:solidFill>
                  <a:latin typeface="Segoe UI" panose="020B0502040204020203" pitchFamily="34" charset="0"/>
                  <a:ea typeface="等线" panose="02010600030101010101" pitchFamily="2" charset="-122"/>
                  <a:cs typeface="Segoe UI" panose="020B0502040204020203" pitchFamily="34" charset="0"/>
                </a:rPr>
                <a:t> wave </a:t>
              </a:r>
              <a:r>
                <a:rPr lang="en-US" altLang="zh-CN" sz="2000" kern="0" noProof="0" dirty="0">
                  <a:solidFill>
                    <a:prstClr val="white"/>
                  </a:solidFill>
                  <a:latin typeface="Segoe UI" panose="020B0502040204020203" pitchFamily="34" charset="0"/>
                  <a:ea typeface="等线" panose="02010600030101010101" pitchFamily="2" charset="-122"/>
                  <a:cs typeface="Segoe UI" panose="020B0502040204020203" pitchFamily="34" charset="0"/>
                </a:rPr>
                <a:t>+HCAP</a:t>
              </a:r>
              <a:endParaRPr lang="en-US" altLang="zh-CN" sz="2000" kern="0" dirty="0">
                <a:solidFill>
                  <a:prstClr val="white"/>
                </a:solidFill>
                <a:latin typeface="Segoe UI" panose="020B0502040204020203" pitchFamily="34" charset="0"/>
                <a:ea typeface="等线" panose="02010600030101010101" pitchFamily="2" charset="-122"/>
                <a:cs typeface="Segoe UI" panose="020B0502040204020203" pitchFamily="34" charset="0"/>
              </a:endParaRPr>
            </a:p>
          </p:txBody>
        </p:sp>
        <p:sp>
          <p:nvSpPr>
            <p:cNvPr id="41" name="文本框 40">
              <a:extLst>
                <a:ext uri="{FF2B5EF4-FFF2-40B4-BE49-F238E27FC236}">
                  <a16:creationId xmlns:a16="http://schemas.microsoft.com/office/drawing/2014/main" id="{FF85F33A-73B4-4A0C-8950-5EC7999DC917}"/>
                </a:ext>
              </a:extLst>
            </p:cNvPr>
            <p:cNvSpPr txBox="1"/>
            <p:nvPr/>
          </p:nvSpPr>
          <p:spPr>
            <a:xfrm>
              <a:off x="2542694" y="3262359"/>
              <a:ext cx="376147" cy="2110858"/>
            </a:xfrm>
            <a:prstGeom prst="rect">
              <a:avLst/>
            </a:prstGeom>
            <a:solidFill>
              <a:srgbClr val="4472C4">
                <a:lumMod val="50000"/>
              </a:srgbClr>
            </a:solidFill>
            <a:ln>
              <a:noFill/>
            </a:ln>
            <a:effectLst>
              <a:outerShdw blurRad="57150" dist="19050" dir="5400000" algn="ctr" rotWithShape="0">
                <a:srgbClr val="000000">
                  <a:alpha val="63000"/>
                </a:srgbClr>
              </a:outerShdw>
            </a:effectLst>
          </p:spPr>
          <p:txBody>
            <a:bodyPr vert="eaVert" wrap="square" rtlCol="0">
              <a:spAutoFit/>
            </a:bodyPr>
            <a:lstStyle/>
            <a:p>
              <a:pPr defTabSz="685800" fontAlgn="auto">
                <a:spcBef>
                  <a:spcPts val="0"/>
                </a:spcBef>
                <a:spcAft>
                  <a:spcPts val="0"/>
                </a:spcAft>
                <a:defRPr/>
              </a:pPr>
              <a:r>
                <a:rPr lang="en-US" altLang="zh-CN" sz="2000" kern="0" dirty="0">
                  <a:solidFill>
                    <a:prstClr val="white"/>
                  </a:solidFill>
                  <a:latin typeface="Segoe UI" panose="020B0502040204020203" pitchFamily="34" charset="0"/>
                  <a:ea typeface="等线" panose="02010600030101010101" pitchFamily="2" charset="-122"/>
                  <a:cs typeface="Segoe UI" panose="020B0502040204020203" pitchFamily="34" charset="0"/>
                </a:rPr>
                <a:t>National Baseline</a:t>
              </a:r>
              <a:endParaRPr lang="zh-CN" altLang="en-US" sz="2000" kern="0" dirty="0">
                <a:solidFill>
                  <a:prstClr val="white"/>
                </a:solidFill>
                <a:latin typeface="Segoe UI" panose="020B0502040204020203" pitchFamily="34" charset="0"/>
                <a:ea typeface="等线" panose="02010600030101010101" pitchFamily="2" charset="-122"/>
                <a:cs typeface="Segoe UI" panose="020B0502040204020203" pitchFamily="34" charset="0"/>
              </a:endParaRPr>
            </a:p>
          </p:txBody>
        </p:sp>
        <p:sp>
          <p:nvSpPr>
            <p:cNvPr id="42" name="文本框 26">
              <a:extLst>
                <a:ext uri="{FF2B5EF4-FFF2-40B4-BE49-F238E27FC236}">
                  <a16:creationId xmlns:a16="http://schemas.microsoft.com/office/drawing/2014/main" id="{1903C06B-DF48-46DE-809D-CF62862E4668}"/>
                </a:ext>
              </a:extLst>
            </p:cNvPr>
            <p:cNvSpPr txBox="1"/>
            <p:nvPr/>
          </p:nvSpPr>
          <p:spPr>
            <a:xfrm>
              <a:off x="8035069" y="3236711"/>
              <a:ext cx="376147" cy="2136504"/>
            </a:xfrm>
            <a:prstGeom prst="rect">
              <a:avLst/>
            </a:prstGeom>
            <a:solidFill>
              <a:srgbClr val="AB6C00"/>
            </a:solidFill>
            <a:ln>
              <a:noFill/>
            </a:ln>
            <a:effectLst>
              <a:outerShdw blurRad="57150" dist="19050" dir="5400000" algn="ctr" rotWithShape="0">
                <a:srgbClr val="000000">
                  <a:alpha val="63000"/>
                </a:srgbClr>
              </a:outerShdw>
            </a:effectLst>
          </p:spPr>
          <p:txBody>
            <a:bodyPr vert="eaVert" wrap="square" rtlCol="0">
              <a:spAutoFit/>
            </a:bodyPr>
            <a:lstStyle/>
            <a:p>
              <a:pPr defTabSz="685800" fontAlgn="auto">
                <a:spcBef>
                  <a:spcPts val="0"/>
                </a:spcBef>
                <a:spcAft>
                  <a:spcPts val="0"/>
                </a:spcAft>
                <a:defRPr/>
              </a:pPr>
              <a:r>
                <a:rPr lang="en-US" altLang="zh-CN" sz="2000" kern="0" dirty="0">
                  <a:solidFill>
                    <a:prstClr val="white"/>
                  </a:solidFill>
                  <a:latin typeface="Segoe UI" panose="020B0502040204020203" pitchFamily="34" charset="0"/>
                  <a:ea typeface="等线" panose="02010600030101010101" pitchFamily="2" charset="-122"/>
                  <a:cs typeface="Segoe UI" panose="020B0502040204020203" pitchFamily="34" charset="0"/>
                </a:rPr>
                <a:t>5</a:t>
              </a:r>
              <a:r>
                <a:rPr lang="en-US" altLang="zh-CN" sz="2000" kern="0" baseline="30000" dirty="0">
                  <a:solidFill>
                    <a:prstClr val="white"/>
                  </a:solidFill>
                  <a:latin typeface="Segoe UI" panose="020B0502040204020203" pitchFamily="34" charset="0"/>
                  <a:ea typeface="等线" panose="02010600030101010101" pitchFamily="2" charset="-122"/>
                  <a:cs typeface="Segoe UI" panose="020B0502040204020203" pitchFamily="34" charset="0"/>
                </a:rPr>
                <a:t>th</a:t>
              </a:r>
              <a:r>
                <a:rPr lang="en-US" altLang="zh-CN" sz="2000" kern="0" dirty="0">
                  <a:solidFill>
                    <a:prstClr val="white"/>
                  </a:solidFill>
                  <a:latin typeface="Segoe UI" panose="020B0502040204020203" pitchFamily="34" charset="0"/>
                  <a:ea typeface="等线" panose="02010600030101010101" pitchFamily="2" charset="-122"/>
                  <a:cs typeface="Segoe UI" panose="020B0502040204020203" pitchFamily="34" charset="0"/>
                </a:rPr>
                <a:t> wave</a:t>
              </a:r>
              <a:endParaRPr lang="zh-CN" altLang="en-US" sz="2000" kern="0" dirty="0">
                <a:solidFill>
                  <a:prstClr val="white"/>
                </a:solidFill>
                <a:latin typeface="Segoe UI" panose="020B0502040204020203" pitchFamily="34" charset="0"/>
                <a:ea typeface="等线" panose="02010600030101010101" pitchFamily="2" charset="-122"/>
                <a:cs typeface="Segoe UI" panose="020B0502040204020203" pitchFamily="34" charset="0"/>
              </a:endParaRPr>
            </a:p>
          </p:txBody>
        </p:sp>
      </p:grpSp>
    </p:spTree>
    <p:extLst>
      <p:ext uri="{BB962C8B-B14F-4D97-AF65-F5344CB8AC3E}">
        <p14:creationId xmlns:p14="http://schemas.microsoft.com/office/powerpoint/2010/main" val="40213152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12">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1199E1B1-A8C0-4FE8-A5A8-1CB41D69F8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 y="0"/>
            <a:ext cx="12191998" cy="1575955"/>
          </a:xfrm>
          <a:prstGeom prst="rect">
            <a:avLst/>
          </a:prstGeom>
          <a:gradFill>
            <a:gsLst>
              <a:gs pos="0">
                <a:srgbClr val="000000">
                  <a:alpha val="96000"/>
                </a:srgbClr>
              </a:gs>
              <a:gs pos="100000">
                <a:schemeClr val="accent1">
                  <a:lumMod val="7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84A8DE83-DE75-4B41-9DB4-A7EC0B0DEC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8128856" cy="1575461"/>
          </a:xfrm>
          <a:prstGeom prst="rect">
            <a:avLst/>
          </a:prstGeom>
          <a:gradFill>
            <a:gsLst>
              <a:gs pos="0">
                <a:schemeClr val="accent1">
                  <a:alpha val="41000"/>
                </a:schemeClr>
              </a:gs>
              <a:gs pos="74000">
                <a:schemeClr val="accent1">
                  <a:lumMod val="60000"/>
                  <a:lumOff val="40000"/>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A7009A0A-BEF5-4EAC-AF15-E4F9F002E2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 y="-1"/>
            <a:ext cx="12192002" cy="1574311"/>
          </a:xfrm>
          <a:prstGeom prst="rect">
            <a:avLst/>
          </a:prstGeom>
          <a:gradFill>
            <a:gsLst>
              <a:gs pos="0">
                <a:srgbClr val="000000">
                  <a:alpha val="63000"/>
                </a:srgbClr>
              </a:gs>
              <a:gs pos="78000">
                <a:schemeClr val="accent1">
                  <a:alpha val="1500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标题 1">
            <a:extLst>
              <a:ext uri="{FF2B5EF4-FFF2-40B4-BE49-F238E27FC236}">
                <a16:creationId xmlns:a16="http://schemas.microsoft.com/office/drawing/2014/main" id="{C09B3EAE-92F4-45B8-A62F-251F93CDE256}"/>
              </a:ext>
            </a:extLst>
          </p:cNvPr>
          <p:cNvSpPr>
            <a:spLocks noGrp="1"/>
          </p:cNvSpPr>
          <p:nvPr>
            <p:ph type="title"/>
          </p:nvPr>
        </p:nvSpPr>
        <p:spPr>
          <a:xfrm>
            <a:off x="699713" y="248038"/>
            <a:ext cx="7063721" cy="1159200"/>
          </a:xfrm>
        </p:spPr>
        <p:txBody>
          <a:bodyPr vert="horz" lIns="91440" tIns="45720" rIns="91440" bIns="45720" rtlCol="0" anchor="ctr">
            <a:normAutofit/>
          </a:bodyPr>
          <a:lstStyle/>
          <a:p>
            <a:r>
              <a:rPr lang="en-US" altLang="zh-CN" sz="4000" kern="1200">
                <a:solidFill>
                  <a:srgbClr val="FFFFFF"/>
                </a:solidFill>
                <a:latin typeface="+mj-lt"/>
                <a:ea typeface="+mj-ea"/>
                <a:cs typeface="+mj-cs"/>
              </a:rPr>
              <a:t>A variety of indicators</a:t>
            </a:r>
          </a:p>
        </p:txBody>
      </p:sp>
      <p:sp>
        <p:nvSpPr>
          <p:cNvPr id="3" name="灯片编号占位符 2">
            <a:extLst>
              <a:ext uri="{FF2B5EF4-FFF2-40B4-BE49-F238E27FC236}">
                <a16:creationId xmlns:a16="http://schemas.microsoft.com/office/drawing/2014/main" id="{59E267FE-C868-4D4E-800A-56CA8E1BF156}"/>
              </a:ext>
            </a:extLst>
          </p:cNvPr>
          <p:cNvSpPr>
            <a:spLocks noGrp="1"/>
          </p:cNvSpPr>
          <p:nvPr>
            <p:ph type="sldNum" sz="quarter" idx="12"/>
          </p:nvPr>
        </p:nvSpPr>
        <p:spPr>
          <a:xfrm>
            <a:off x="11704319" y="6455664"/>
            <a:ext cx="448056" cy="365125"/>
          </a:xfrm>
        </p:spPr>
        <p:txBody>
          <a:bodyPr vert="horz" lIns="91440" tIns="45720" rIns="91440" bIns="45720" rtlCol="0" anchor="ctr">
            <a:normAutofit/>
          </a:bodyPr>
          <a:lstStyle/>
          <a:p>
            <a:pPr>
              <a:spcAft>
                <a:spcPts val="600"/>
              </a:spcAft>
            </a:pPr>
            <a:fld id="{F27A1B2C-28FC-4CC0-AC70-17B1C9472B52}" type="slidenum">
              <a:rPr lang="en-US" altLang="zh-CN" sz="1100">
                <a:solidFill>
                  <a:schemeClr val="tx1">
                    <a:lumMod val="50000"/>
                    <a:lumOff val="50000"/>
                  </a:schemeClr>
                </a:solidFill>
              </a:rPr>
              <a:pPr>
                <a:spcAft>
                  <a:spcPts val="600"/>
                </a:spcAft>
              </a:pPr>
              <a:t>5</a:t>
            </a:fld>
            <a:endParaRPr lang="en-US" altLang="zh-CN" sz="1100">
              <a:solidFill>
                <a:schemeClr val="tx1">
                  <a:lumMod val="50000"/>
                  <a:lumOff val="50000"/>
                </a:schemeClr>
              </a:solidFill>
            </a:endParaRPr>
          </a:p>
        </p:txBody>
      </p:sp>
      <p:graphicFrame>
        <p:nvGraphicFramePr>
          <p:cNvPr id="8" name="表格 7">
            <a:extLst>
              <a:ext uri="{FF2B5EF4-FFF2-40B4-BE49-F238E27FC236}">
                <a16:creationId xmlns:a16="http://schemas.microsoft.com/office/drawing/2014/main" id="{4405D7C5-C4AB-45BE-8C46-7EB2DE07692E}"/>
              </a:ext>
            </a:extLst>
          </p:cNvPr>
          <p:cNvGraphicFramePr>
            <a:graphicFrameLocks noGrp="1"/>
          </p:cNvGraphicFramePr>
          <p:nvPr>
            <p:extLst>
              <p:ext uri="{D42A27DB-BD31-4B8C-83A1-F6EECF244321}">
                <p14:modId xmlns:p14="http://schemas.microsoft.com/office/powerpoint/2010/main" val="164054370"/>
              </p:ext>
            </p:extLst>
          </p:nvPr>
        </p:nvGraphicFramePr>
        <p:xfrm>
          <a:off x="432225" y="2117578"/>
          <a:ext cx="11327550" cy="4149595"/>
        </p:xfrm>
        <a:graphic>
          <a:graphicData uri="http://schemas.openxmlformats.org/drawingml/2006/table">
            <a:tbl>
              <a:tblPr firstRow="1" bandRow="1">
                <a:tableStyleId>{21E4AEA4-8DFA-4A89-87EB-49C32662AFE0}</a:tableStyleId>
              </a:tblPr>
              <a:tblGrid>
                <a:gridCol w="4454635">
                  <a:extLst>
                    <a:ext uri="{9D8B030D-6E8A-4147-A177-3AD203B41FA5}">
                      <a16:colId xmlns:a16="http://schemas.microsoft.com/office/drawing/2014/main" val="3875824834"/>
                    </a:ext>
                  </a:extLst>
                </a:gridCol>
                <a:gridCol w="6872915">
                  <a:extLst>
                    <a:ext uri="{9D8B030D-6E8A-4147-A177-3AD203B41FA5}">
                      <a16:colId xmlns:a16="http://schemas.microsoft.com/office/drawing/2014/main" val="677778571"/>
                    </a:ext>
                  </a:extLst>
                </a:gridCol>
              </a:tblGrid>
              <a:tr h="460471">
                <a:tc>
                  <a:txBody>
                    <a:bodyPr/>
                    <a:lstStyle/>
                    <a:p>
                      <a:pPr marL="144000" indent="1026000" algn="just" defTabSz="914400" rtl="0" eaLnBrk="1" latinLnBrk="0" hangingPunct="1">
                        <a:lnSpc>
                          <a:spcPct val="150000"/>
                        </a:lnSpc>
                        <a:spcAft>
                          <a:spcPts val="0"/>
                        </a:spcAft>
                      </a:pPr>
                      <a:endParaRPr lang="en-US" sz="2100" b="1" kern="100" spc="150" baseline="0">
                        <a:solidFill>
                          <a:schemeClr val="bg1"/>
                        </a:solidFill>
                        <a:effectLst/>
                        <a:latin typeface="微软雅黑" panose="020B0503020204020204" pitchFamily="34" charset="-122"/>
                        <a:ea typeface="微软雅黑" panose="020B0503020204020204" pitchFamily="34" charset="-122"/>
                        <a:cs typeface="+mn-cs"/>
                      </a:endParaRPr>
                    </a:p>
                  </a:txBody>
                  <a:tcPr marL="75224" marR="75224" marT="0" marB="0" anchor="ctr"/>
                </a:tc>
                <a:tc>
                  <a:txBody>
                    <a:bodyPr/>
                    <a:lstStyle/>
                    <a:p>
                      <a:pPr marL="0" indent="304800" algn="l" defTabSz="914400" rtl="0" eaLnBrk="1" latinLnBrk="0" hangingPunct="1">
                        <a:lnSpc>
                          <a:spcPct val="150000"/>
                        </a:lnSpc>
                        <a:spcAft>
                          <a:spcPts val="0"/>
                        </a:spcAft>
                      </a:pPr>
                      <a:r>
                        <a:rPr lang="en-US" altLang="zh-CN" sz="2100" b="1" kern="100" spc="150" baseline="0">
                          <a:solidFill>
                            <a:schemeClr val="bg1"/>
                          </a:solidFill>
                          <a:effectLst/>
                          <a:latin typeface="微软雅黑" panose="020B0503020204020204" pitchFamily="34" charset="-122"/>
                          <a:ea typeface="微软雅黑" panose="020B0503020204020204" pitchFamily="34" charset="-122"/>
                        </a:rPr>
                        <a:t>Indicators</a:t>
                      </a:r>
                      <a:endParaRPr lang="en-US" sz="2100" b="1" kern="100" spc="150" baseline="0">
                        <a:solidFill>
                          <a:schemeClr val="bg1"/>
                        </a:solidFill>
                        <a:effectLst/>
                        <a:latin typeface="微软雅黑" panose="020B0503020204020204" pitchFamily="34" charset="-122"/>
                        <a:ea typeface="微软雅黑" panose="020B0503020204020204" pitchFamily="34" charset="-122"/>
                        <a:cs typeface="+mn-cs"/>
                      </a:endParaRPr>
                    </a:p>
                  </a:txBody>
                  <a:tcPr marL="75224" marR="75224" marT="0" marB="0" anchor="ctr"/>
                </a:tc>
                <a:extLst>
                  <a:ext uri="{0D108BD9-81ED-4DB2-BD59-A6C34878D82A}">
                    <a16:rowId xmlns:a16="http://schemas.microsoft.com/office/drawing/2014/main" val="1703604837"/>
                  </a:ext>
                </a:extLst>
              </a:tr>
              <a:tr h="650272">
                <a:tc>
                  <a:txBody>
                    <a:bodyPr/>
                    <a:lstStyle/>
                    <a:p>
                      <a:pPr marL="144000" indent="0" algn="l" defTabSz="914400" rtl="0" eaLnBrk="1" latinLnBrk="0" hangingPunct="1">
                        <a:lnSpc>
                          <a:spcPct val="150000"/>
                        </a:lnSpc>
                        <a:spcAft>
                          <a:spcPts val="0"/>
                        </a:spcAft>
                        <a:buFont typeface="Arial" panose="020B0604020202020204" pitchFamily="34" charset="0"/>
                        <a:buNone/>
                      </a:pPr>
                      <a:r>
                        <a:rPr lang="zh-CN" altLang="en-US" sz="2000" b="1" kern="100" spc="0" baseline="0">
                          <a:solidFill>
                            <a:srgbClr val="C00000"/>
                          </a:solidFill>
                          <a:effectLst/>
                          <a:latin typeface="微软雅黑" panose="020B0503020204020204" pitchFamily="34" charset="-122"/>
                          <a:ea typeface="微软雅黑" panose="020B0503020204020204" pitchFamily="34" charset="-122"/>
                        </a:rPr>
                        <a:t>👨</a:t>
                      </a:r>
                      <a:r>
                        <a:rPr lang="zh-CN" altLang="en-US" sz="2000" b="1" kern="100" spc="0" baseline="0">
                          <a:effectLst/>
                          <a:latin typeface="微软雅黑" panose="020B0503020204020204" pitchFamily="34" charset="-122"/>
                          <a:ea typeface="微软雅黑" panose="020B0503020204020204" pitchFamily="34" charset="-122"/>
                        </a:rPr>
                        <a:t> </a:t>
                      </a:r>
                      <a:r>
                        <a:rPr lang="en-US" altLang="zh-CN" sz="2000" b="1" kern="100" spc="0" baseline="0">
                          <a:effectLst/>
                          <a:latin typeface="微软雅黑" panose="020B0503020204020204" pitchFamily="34" charset="-122"/>
                          <a:ea typeface="微软雅黑" panose="020B0503020204020204" pitchFamily="34" charset="-122"/>
                        </a:rPr>
                        <a:t>Demographics</a:t>
                      </a:r>
                      <a:endParaRPr lang="en-US" sz="2000" b="1" kern="100" spc="0" baseline="0">
                        <a:solidFill>
                          <a:srgbClr val="8B0012"/>
                        </a:solidFill>
                        <a:effectLst/>
                        <a:latin typeface="微软雅黑" panose="020B0503020204020204" pitchFamily="34" charset="-122"/>
                        <a:ea typeface="微软雅黑" panose="020B0503020204020204" pitchFamily="34" charset="-122"/>
                        <a:cs typeface="+mn-cs"/>
                      </a:endParaRPr>
                    </a:p>
                  </a:txBody>
                  <a:tcPr marL="75224" marR="75224" marT="0" marB="0" anchor="ctr"/>
                </a:tc>
                <a:tc>
                  <a:txBody>
                    <a:bodyPr/>
                    <a:lstStyle/>
                    <a:p>
                      <a:pPr marL="72000" algn="l" fontAlgn="b"/>
                      <a:r>
                        <a:rPr lang="en-US" sz="2000" b="0" i="0" u="none" strike="noStrike">
                          <a:solidFill>
                            <a:srgbClr val="000000"/>
                          </a:solidFill>
                          <a:effectLst/>
                          <a:latin typeface="Segoe UI" panose="020B0502040204020203" pitchFamily="34" charset="0"/>
                          <a:ea typeface="Microsoft YaHei UI" panose="020B0503020204020204" pitchFamily="34" charset="-122"/>
                          <a:cs typeface="Segoe UI" panose="020B0502040204020203" pitchFamily="34" charset="0"/>
                        </a:rPr>
                        <a:t>Gender, age, education, marriage, household registration, migration, family</a:t>
                      </a:r>
                    </a:p>
                  </a:txBody>
                  <a:tcPr marL="8358" marR="8358" marT="8358" marB="0" anchor="ctr">
                    <a:solidFill>
                      <a:schemeClr val="bg1">
                        <a:lumMod val="95000"/>
                      </a:schemeClr>
                    </a:solidFill>
                  </a:tcPr>
                </a:tc>
                <a:extLst>
                  <a:ext uri="{0D108BD9-81ED-4DB2-BD59-A6C34878D82A}">
                    <a16:rowId xmlns:a16="http://schemas.microsoft.com/office/drawing/2014/main" val="1037782181"/>
                  </a:ext>
                </a:extLst>
              </a:tr>
              <a:tr h="650272">
                <a:tc>
                  <a:txBody>
                    <a:bodyPr/>
                    <a:lstStyle/>
                    <a:p>
                      <a:pPr marL="144000" indent="0" algn="l" defTabSz="914400" rtl="0" eaLnBrk="1" latinLnBrk="0" hangingPunct="1">
                        <a:lnSpc>
                          <a:spcPct val="150000"/>
                        </a:lnSpc>
                        <a:spcAft>
                          <a:spcPts val="0"/>
                        </a:spcAft>
                        <a:buFont typeface="Arial" panose="020B0604020202020204" pitchFamily="34" charset="0"/>
                        <a:buNone/>
                      </a:pPr>
                      <a:r>
                        <a:rPr lang="zh-CN" altLang="en-US" sz="2000" b="1" kern="100" spc="0" baseline="0">
                          <a:solidFill>
                            <a:srgbClr val="C00000"/>
                          </a:solidFill>
                          <a:effectLst/>
                          <a:latin typeface="微软雅黑" panose="020B0503020204020204" pitchFamily="34" charset="-122"/>
                          <a:ea typeface="微软雅黑" panose="020B0503020204020204" pitchFamily="34" charset="-122"/>
                        </a:rPr>
                        <a:t>🏠</a:t>
                      </a:r>
                      <a:r>
                        <a:rPr lang="zh-CN" altLang="en-US" sz="2000" b="1" kern="100" spc="0" baseline="0">
                          <a:effectLst/>
                          <a:latin typeface="微软雅黑" panose="020B0503020204020204" pitchFamily="34" charset="-122"/>
                          <a:ea typeface="微软雅黑" panose="020B0503020204020204" pitchFamily="34" charset="-122"/>
                        </a:rPr>
                        <a:t> </a:t>
                      </a:r>
                      <a:r>
                        <a:rPr lang="en-US" altLang="zh-CN" sz="2000" b="1" kern="100" spc="0" baseline="0">
                          <a:effectLst/>
                          <a:latin typeface="微软雅黑" panose="020B0503020204020204" pitchFamily="34" charset="-122"/>
                          <a:ea typeface="微软雅黑" panose="020B0503020204020204" pitchFamily="34" charset="-122"/>
                        </a:rPr>
                        <a:t>Socioeconomic status</a:t>
                      </a:r>
                      <a:endParaRPr lang="en-US" sz="2000" b="1" kern="100" spc="0" baseline="0">
                        <a:solidFill>
                          <a:srgbClr val="8B0012"/>
                        </a:solidFill>
                        <a:effectLst/>
                        <a:latin typeface="微软雅黑" panose="020B0503020204020204" pitchFamily="34" charset="-122"/>
                        <a:ea typeface="微软雅黑" panose="020B0503020204020204" pitchFamily="34" charset="-122"/>
                        <a:cs typeface="+mn-cs"/>
                      </a:endParaRPr>
                    </a:p>
                  </a:txBody>
                  <a:tcPr marL="75224" marR="75224" marT="0" marB="0" anchor="ctr"/>
                </a:tc>
                <a:tc>
                  <a:txBody>
                    <a:bodyPr/>
                    <a:lstStyle/>
                    <a:p>
                      <a:pPr marL="72000" algn="l" fontAlgn="b"/>
                      <a:r>
                        <a:rPr lang="en-US" sz="2000" b="0" i="0" u="none" strike="noStrike">
                          <a:solidFill>
                            <a:srgbClr val="000000"/>
                          </a:solidFill>
                          <a:effectLst/>
                          <a:latin typeface="Segoe UI" panose="020B0502040204020203" pitchFamily="34" charset="0"/>
                          <a:ea typeface="Microsoft YaHei UI" panose="020B0503020204020204" pitchFamily="34" charset="-122"/>
                          <a:cs typeface="Segoe UI" panose="020B0502040204020203" pitchFamily="34" charset="0"/>
                        </a:rPr>
                        <a:t>Household income, employment/work, expenditure, wealth, pension, housing conditions, family structure</a:t>
                      </a:r>
                    </a:p>
                  </a:txBody>
                  <a:tcPr marL="8358" marR="8358" marT="8358" marB="0" anchor="ctr">
                    <a:solidFill>
                      <a:schemeClr val="bg1">
                        <a:lumMod val="95000"/>
                      </a:schemeClr>
                    </a:solidFill>
                  </a:tcPr>
                </a:tc>
                <a:extLst>
                  <a:ext uri="{0D108BD9-81ED-4DB2-BD59-A6C34878D82A}">
                    <a16:rowId xmlns:a16="http://schemas.microsoft.com/office/drawing/2014/main" val="569883554"/>
                  </a:ext>
                </a:extLst>
              </a:tr>
              <a:tr h="650272">
                <a:tc>
                  <a:txBody>
                    <a:bodyPr/>
                    <a:lstStyle/>
                    <a:p>
                      <a:pPr marL="144000" indent="0" algn="l" defTabSz="914400" rtl="0" eaLnBrk="1" latinLnBrk="0" hangingPunct="1">
                        <a:lnSpc>
                          <a:spcPct val="150000"/>
                        </a:lnSpc>
                        <a:spcAft>
                          <a:spcPts val="0"/>
                        </a:spcAft>
                        <a:buFont typeface="Arial" panose="020B0604020202020204" pitchFamily="34" charset="0"/>
                        <a:buNone/>
                      </a:pPr>
                      <a:r>
                        <a:rPr lang="zh-CN" altLang="en-US" sz="2000" b="1" kern="100" spc="0" baseline="0">
                          <a:solidFill>
                            <a:srgbClr val="C00000"/>
                          </a:solidFill>
                          <a:effectLst/>
                          <a:latin typeface="微软雅黑" panose="020B0503020204020204" pitchFamily="34" charset="-122"/>
                          <a:ea typeface="微软雅黑" panose="020B0503020204020204" pitchFamily="34" charset="-122"/>
                        </a:rPr>
                        <a:t>🏃</a:t>
                      </a:r>
                      <a:r>
                        <a:rPr lang="zh-CN" altLang="en-US" sz="2000" b="1" kern="100" spc="0" baseline="0">
                          <a:effectLst/>
                          <a:latin typeface="微软雅黑" panose="020B0503020204020204" pitchFamily="34" charset="-122"/>
                          <a:ea typeface="微软雅黑" panose="020B0503020204020204" pitchFamily="34" charset="-122"/>
                        </a:rPr>
                        <a:t>‍️ </a:t>
                      </a:r>
                      <a:r>
                        <a:rPr lang="en-US" altLang="zh-CN" sz="2000" b="1" kern="100" spc="0" baseline="0">
                          <a:effectLst/>
                          <a:latin typeface="微软雅黑" panose="020B0503020204020204" pitchFamily="34" charset="-122"/>
                          <a:ea typeface="微软雅黑" panose="020B0503020204020204" pitchFamily="34" charset="-122"/>
                        </a:rPr>
                        <a:t>Health status and behaviors</a:t>
                      </a:r>
                      <a:endParaRPr lang="en-US" sz="2000" b="1" kern="100" spc="0" baseline="0">
                        <a:solidFill>
                          <a:srgbClr val="8B0012"/>
                        </a:solidFill>
                        <a:effectLst/>
                        <a:latin typeface="微软雅黑" panose="020B0503020204020204" pitchFamily="34" charset="-122"/>
                        <a:ea typeface="微软雅黑" panose="020B0503020204020204" pitchFamily="34" charset="-122"/>
                        <a:cs typeface="+mn-cs"/>
                      </a:endParaRPr>
                    </a:p>
                  </a:txBody>
                  <a:tcPr marL="75224" marR="75224" marT="0" marB="0" anchor="ctr"/>
                </a:tc>
                <a:tc>
                  <a:txBody>
                    <a:bodyPr/>
                    <a:lstStyle/>
                    <a:p>
                      <a:pPr marL="72000" algn="l" fontAlgn="b"/>
                      <a:r>
                        <a:rPr lang="en-US" sz="2000" b="0" i="0" u="none" strike="noStrike">
                          <a:solidFill>
                            <a:srgbClr val="000000"/>
                          </a:solidFill>
                          <a:effectLst/>
                          <a:latin typeface="Segoe UI" panose="020B0502040204020203" pitchFamily="34" charset="0"/>
                          <a:ea typeface="Microsoft YaHei UI" panose="020B0503020204020204" pitchFamily="34" charset="-122"/>
                          <a:cs typeface="Segoe UI" panose="020B0502040204020203" pitchFamily="34" charset="0"/>
                        </a:rPr>
                        <a:t>ADLs/IADLS, diagnostic histories, bio-markers, cognition, smoking, alcohol consumption, weight, exercise, sleep</a:t>
                      </a:r>
                    </a:p>
                  </a:txBody>
                  <a:tcPr marL="8358" marR="8358" marT="8358" marB="0" anchor="ctr">
                    <a:solidFill>
                      <a:schemeClr val="bg1">
                        <a:lumMod val="95000"/>
                      </a:schemeClr>
                    </a:solidFill>
                  </a:tcPr>
                </a:tc>
                <a:extLst>
                  <a:ext uri="{0D108BD9-81ED-4DB2-BD59-A6C34878D82A}">
                    <a16:rowId xmlns:a16="http://schemas.microsoft.com/office/drawing/2014/main" val="467106612"/>
                  </a:ext>
                </a:extLst>
              </a:tr>
              <a:tr h="650272">
                <a:tc>
                  <a:txBody>
                    <a:bodyPr/>
                    <a:lstStyle/>
                    <a:p>
                      <a:pPr marL="144000" indent="0" algn="l" defTabSz="914400" rtl="0" eaLnBrk="1" latinLnBrk="0" hangingPunct="1">
                        <a:lnSpc>
                          <a:spcPct val="150000"/>
                        </a:lnSpc>
                        <a:spcAft>
                          <a:spcPts val="0"/>
                        </a:spcAft>
                        <a:buFont typeface="Arial" panose="020B0604020202020204" pitchFamily="34" charset="0"/>
                        <a:buNone/>
                      </a:pPr>
                      <a:r>
                        <a:rPr lang="zh-CN" altLang="en-US" sz="2000" b="1" kern="100" spc="0" baseline="0">
                          <a:solidFill>
                            <a:srgbClr val="C00000"/>
                          </a:solidFill>
                          <a:effectLst/>
                          <a:latin typeface="微软雅黑" panose="020B0503020204020204" pitchFamily="34" charset="-122"/>
                          <a:ea typeface="微软雅黑" panose="020B0503020204020204" pitchFamily="34" charset="-122"/>
                        </a:rPr>
                        <a:t>📖</a:t>
                      </a:r>
                      <a:r>
                        <a:rPr lang="zh-CN" altLang="en-US" sz="2000" b="1" kern="100" spc="0" baseline="0">
                          <a:effectLst/>
                          <a:latin typeface="微软雅黑" panose="020B0503020204020204" pitchFamily="34" charset="-122"/>
                          <a:ea typeface="微软雅黑" panose="020B0503020204020204" pitchFamily="34" charset="-122"/>
                        </a:rPr>
                        <a:t> </a:t>
                      </a:r>
                      <a:r>
                        <a:rPr lang="en-US" altLang="zh-CN" sz="2000" b="1" kern="100" spc="0" baseline="0">
                          <a:effectLst/>
                          <a:latin typeface="微软雅黑" panose="020B0503020204020204" pitchFamily="34" charset="-122"/>
                          <a:ea typeface="微软雅黑" panose="020B0503020204020204" pitchFamily="34" charset="-122"/>
                        </a:rPr>
                        <a:t>Health literacy</a:t>
                      </a:r>
                      <a:endParaRPr lang="en-US" sz="2000" b="1" kern="100" spc="0" baseline="0">
                        <a:solidFill>
                          <a:srgbClr val="8B0012"/>
                        </a:solidFill>
                        <a:effectLst/>
                        <a:latin typeface="微软雅黑" panose="020B0503020204020204" pitchFamily="34" charset="-122"/>
                        <a:ea typeface="微软雅黑" panose="020B0503020204020204" pitchFamily="34" charset="-122"/>
                        <a:cs typeface="+mn-cs"/>
                      </a:endParaRPr>
                    </a:p>
                  </a:txBody>
                  <a:tcPr marL="75224" marR="75224" marT="0" marB="0" anchor="ctr"/>
                </a:tc>
                <a:tc>
                  <a:txBody>
                    <a:bodyPr/>
                    <a:lstStyle/>
                    <a:p>
                      <a:pPr marL="72000" algn="l" fontAlgn="b"/>
                      <a:r>
                        <a:rPr lang="en-US" sz="2000" b="0" i="0" u="none" strike="noStrike">
                          <a:solidFill>
                            <a:srgbClr val="000000"/>
                          </a:solidFill>
                          <a:effectLst/>
                          <a:latin typeface="Segoe UI" panose="020B0502040204020203" pitchFamily="34" charset="0"/>
                          <a:ea typeface="Microsoft YaHei UI" panose="020B0503020204020204" pitchFamily="34" charset="-122"/>
                          <a:cs typeface="Segoe UI" panose="020B0502040204020203" pitchFamily="34" charset="0"/>
                        </a:rPr>
                        <a:t>Knowledge of disease prevention and control, mental health literacy</a:t>
                      </a:r>
                    </a:p>
                  </a:txBody>
                  <a:tcPr marL="8358" marR="8358" marT="8358" marB="0" anchor="ctr">
                    <a:solidFill>
                      <a:schemeClr val="bg1">
                        <a:lumMod val="95000"/>
                      </a:schemeClr>
                    </a:solidFill>
                  </a:tcPr>
                </a:tc>
                <a:extLst>
                  <a:ext uri="{0D108BD9-81ED-4DB2-BD59-A6C34878D82A}">
                    <a16:rowId xmlns:a16="http://schemas.microsoft.com/office/drawing/2014/main" val="1177658139"/>
                  </a:ext>
                </a:extLst>
              </a:tr>
              <a:tr h="650272">
                <a:tc>
                  <a:txBody>
                    <a:bodyPr/>
                    <a:lstStyle/>
                    <a:p>
                      <a:pPr marL="144000" indent="0" algn="l" defTabSz="914400" rtl="0" eaLnBrk="1" latinLnBrk="0" hangingPunct="1">
                        <a:lnSpc>
                          <a:spcPct val="150000"/>
                        </a:lnSpc>
                        <a:spcAft>
                          <a:spcPts val="0"/>
                        </a:spcAft>
                        <a:buFont typeface="Arial" panose="020B0604020202020204" pitchFamily="34" charset="0"/>
                        <a:buNone/>
                      </a:pPr>
                      <a:r>
                        <a:rPr lang="zh-CN" altLang="en-US" sz="2000" b="1" kern="100" spc="0" baseline="0">
                          <a:solidFill>
                            <a:srgbClr val="C00000"/>
                          </a:solidFill>
                          <a:effectLst/>
                          <a:latin typeface="微软雅黑" panose="020B0503020204020204" pitchFamily="34" charset="-122"/>
                          <a:ea typeface="微软雅黑" panose="020B0503020204020204" pitchFamily="34" charset="-122"/>
                        </a:rPr>
                        <a:t>🏥</a:t>
                      </a:r>
                      <a:r>
                        <a:rPr lang="en-US" altLang="zh-CN" sz="2000" b="1" kern="100" spc="0" baseline="0">
                          <a:effectLst/>
                          <a:latin typeface="微软雅黑" panose="020B0503020204020204" pitchFamily="34" charset="-122"/>
                          <a:ea typeface="微软雅黑" panose="020B0503020204020204" pitchFamily="34" charset="-122"/>
                        </a:rPr>
                        <a:t> Healthcare accessibility</a:t>
                      </a:r>
                      <a:endParaRPr lang="en-US" sz="2000" b="1" kern="100" spc="0" baseline="0">
                        <a:solidFill>
                          <a:srgbClr val="8B0012"/>
                        </a:solidFill>
                        <a:effectLst/>
                        <a:latin typeface="微软雅黑" panose="020B0503020204020204" pitchFamily="34" charset="-122"/>
                        <a:ea typeface="微软雅黑" panose="020B0503020204020204" pitchFamily="34" charset="-122"/>
                        <a:cs typeface="+mn-cs"/>
                      </a:endParaRPr>
                    </a:p>
                  </a:txBody>
                  <a:tcPr marL="75224" marR="75224" marT="0" marB="0" anchor="ctr"/>
                </a:tc>
                <a:tc>
                  <a:txBody>
                    <a:bodyPr/>
                    <a:lstStyle/>
                    <a:p>
                      <a:pPr marL="72000" algn="l" fontAlgn="b"/>
                      <a:r>
                        <a:rPr lang="en-US" sz="2000" b="0" i="0" u="none" strike="noStrike">
                          <a:solidFill>
                            <a:srgbClr val="000000"/>
                          </a:solidFill>
                          <a:effectLst/>
                          <a:latin typeface="Segoe UI" panose="020B0502040204020203" pitchFamily="34" charset="0"/>
                          <a:ea typeface="Microsoft YaHei UI" panose="020B0503020204020204" pitchFamily="34" charset="-122"/>
                          <a:cs typeface="Segoe UI" panose="020B0502040204020203" pitchFamily="34" charset="0"/>
                        </a:rPr>
                        <a:t>Accessibility of medical facilities, health insurance, medical service utilization</a:t>
                      </a:r>
                    </a:p>
                  </a:txBody>
                  <a:tcPr marL="8358" marR="8358" marT="8358" marB="0" anchor="ctr">
                    <a:solidFill>
                      <a:schemeClr val="bg1">
                        <a:lumMod val="95000"/>
                      </a:schemeClr>
                    </a:solidFill>
                  </a:tcPr>
                </a:tc>
                <a:extLst>
                  <a:ext uri="{0D108BD9-81ED-4DB2-BD59-A6C34878D82A}">
                    <a16:rowId xmlns:a16="http://schemas.microsoft.com/office/drawing/2014/main" val="745311747"/>
                  </a:ext>
                </a:extLst>
              </a:tr>
              <a:tr h="437764">
                <a:tc>
                  <a:txBody>
                    <a:bodyPr/>
                    <a:lstStyle/>
                    <a:p>
                      <a:pPr marL="144000" indent="0" algn="l" defTabSz="914400" rtl="0" eaLnBrk="1" latinLnBrk="0" hangingPunct="1">
                        <a:lnSpc>
                          <a:spcPct val="150000"/>
                        </a:lnSpc>
                        <a:spcAft>
                          <a:spcPts val="0"/>
                        </a:spcAft>
                        <a:buFont typeface="Arial" panose="020B0604020202020204" pitchFamily="34" charset="0"/>
                        <a:buNone/>
                      </a:pPr>
                      <a:r>
                        <a:rPr lang="zh-CN" altLang="en-US" sz="2000" b="1" kern="100" spc="0" baseline="0">
                          <a:solidFill>
                            <a:srgbClr val="C00000"/>
                          </a:solidFill>
                          <a:effectLst/>
                          <a:latin typeface="微软雅黑" panose="020B0503020204020204" pitchFamily="34" charset="-122"/>
                          <a:ea typeface="微软雅黑" panose="020B0503020204020204" pitchFamily="34" charset="-122"/>
                        </a:rPr>
                        <a:t>🌲</a:t>
                      </a:r>
                      <a:r>
                        <a:rPr lang="en-US" altLang="zh-CN" sz="2000" b="1" kern="100" spc="0" baseline="0">
                          <a:effectLst/>
                          <a:latin typeface="微软雅黑" panose="020B0503020204020204" pitchFamily="34" charset="-122"/>
                          <a:ea typeface="微软雅黑" panose="020B0503020204020204" pitchFamily="34" charset="-122"/>
                        </a:rPr>
                        <a:t> Enviornmental factors</a:t>
                      </a:r>
                      <a:endParaRPr lang="en-US" sz="2000" b="1" kern="100" spc="0" baseline="0">
                        <a:solidFill>
                          <a:srgbClr val="8B0012"/>
                        </a:solidFill>
                        <a:effectLst/>
                        <a:latin typeface="微软雅黑" panose="020B0503020204020204" pitchFamily="34" charset="-122"/>
                        <a:ea typeface="微软雅黑" panose="020B0503020204020204" pitchFamily="34" charset="-122"/>
                        <a:cs typeface="+mn-cs"/>
                      </a:endParaRPr>
                    </a:p>
                  </a:txBody>
                  <a:tcPr marL="75224" marR="75224" marT="0" marB="0" anchor="ctr"/>
                </a:tc>
                <a:tc>
                  <a:txBody>
                    <a:bodyPr/>
                    <a:lstStyle/>
                    <a:p>
                      <a:pPr marL="72000" algn="l" fontAlgn="b"/>
                      <a:r>
                        <a:rPr lang="fr-FR" sz="2000" b="0" i="0" u="none" strike="noStrike">
                          <a:solidFill>
                            <a:srgbClr val="000000"/>
                          </a:solidFill>
                          <a:effectLst/>
                          <a:latin typeface="Segoe UI" panose="020B0502040204020203" pitchFamily="34" charset="0"/>
                          <a:ea typeface="Microsoft YaHei UI" panose="020B0503020204020204" pitchFamily="34" charset="-122"/>
                          <a:cs typeface="Segoe UI" panose="020B0502040204020203" pitchFamily="34" charset="0"/>
                        </a:rPr>
                        <a:t>Air pollution, green space environment</a:t>
                      </a:r>
                    </a:p>
                  </a:txBody>
                  <a:tcPr marL="8358" marR="8358" marT="8358" marB="0" anchor="ctr">
                    <a:solidFill>
                      <a:schemeClr val="bg1">
                        <a:lumMod val="95000"/>
                      </a:schemeClr>
                    </a:solidFill>
                  </a:tcPr>
                </a:tc>
                <a:extLst>
                  <a:ext uri="{0D108BD9-81ED-4DB2-BD59-A6C34878D82A}">
                    <a16:rowId xmlns:a16="http://schemas.microsoft.com/office/drawing/2014/main" val="3200161044"/>
                  </a:ext>
                </a:extLst>
              </a:tr>
            </a:tbl>
          </a:graphicData>
        </a:graphic>
      </p:graphicFrame>
    </p:spTree>
    <p:extLst>
      <p:ext uri="{BB962C8B-B14F-4D97-AF65-F5344CB8AC3E}">
        <p14:creationId xmlns:p14="http://schemas.microsoft.com/office/powerpoint/2010/main" val="12114074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1199E1B1-A8C0-4FE8-A5A8-1CB41D69F8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 y="0"/>
            <a:ext cx="12191998" cy="1575955"/>
          </a:xfrm>
          <a:prstGeom prst="rect">
            <a:avLst/>
          </a:prstGeom>
          <a:gradFill>
            <a:gsLst>
              <a:gs pos="0">
                <a:srgbClr val="000000">
                  <a:alpha val="96000"/>
                </a:srgbClr>
              </a:gs>
              <a:gs pos="100000">
                <a:schemeClr val="accent1">
                  <a:lumMod val="7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84A8DE83-DE75-4B41-9DB4-A7EC0B0DEC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8128856" cy="1575461"/>
          </a:xfrm>
          <a:prstGeom prst="rect">
            <a:avLst/>
          </a:prstGeom>
          <a:gradFill>
            <a:gsLst>
              <a:gs pos="0">
                <a:schemeClr val="accent1">
                  <a:alpha val="41000"/>
                </a:schemeClr>
              </a:gs>
              <a:gs pos="74000">
                <a:schemeClr val="accent1">
                  <a:lumMod val="60000"/>
                  <a:lumOff val="40000"/>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A7009A0A-BEF5-4EAC-AF15-E4F9F002E2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 y="-1"/>
            <a:ext cx="12192002" cy="1574311"/>
          </a:xfrm>
          <a:prstGeom prst="rect">
            <a:avLst/>
          </a:prstGeom>
          <a:gradFill>
            <a:gsLst>
              <a:gs pos="0">
                <a:srgbClr val="000000">
                  <a:alpha val="63000"/>
                </a:srgbClr>
              </a:gs>
              <a:gs pos="78000">
                <a:schemeClr val="accent1">
                  <a:alpha val="1500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标题 2">
            <a:extLst>
              <a:ext uri="{FF2B5EF4-FFF2-40B4-BE49-F238E27FC236}">
                <a16:creationId xmlns:a16="http://schemas.microsoft.com/office/drawing/2014/main" id="{1783F583-F557-48EF-BFA5-4A37E83E04B3}"/>
              </a:ext>
            </a:extLst>
          </p:cNvPr>
          <p:cNvSpPr>
            <a:spLocks noGrp="1"/>
          </p:cNvSpPr>
          <p:nvPr>
            <p:ph type="title"/>
          </p:nvPr>
        </p:nvSpPr>
        <p:spPr>
          <a:xfrm>
            <a:off x="699713" y="248038"/>
            <a:ext cx="7063721" cy="1159200"/>
          </a:xfrm>
        </p:spPr>
        <p:txBody>
          <a:bodyPr vert="horz" lIns="91440" tIns="45720" rIns="91440" bIns="45720" rtlCol="0" anchor="ctr">
            <a:normAutofit/>
          </a:bodyPr>
          <a:lstStyle/>
          <a:p>
            <a:r>
              <a:rPr lang="en-US" altLang="zh-CN" sz="4000" kern="1200">
                <a:solidFill>
                  <a:srgbClr val="FFFFFF"/>
                </a:solidFill>
                <a:latin typeface="+mj-lt"/>
                <a:ea typeface="+mj-ea"/>
                <a:cs typeface="+mj-cs"/>
              </a:rPr>
              <a:t>CHARLS Publications</a:t>
            </a:r>
          </a:p>
        </p:txBody>
      </p:sp>
      <p:sp>
        <p:nvSpPr>
          <p:cNvPr id="2" name="灯片编号占位符 1">
            <a:extLst>
              <a:ext uri="{FF2B5EF4-FFF2-40B4-BE49-F238E27FC236}">
                <a16:creationId xmlns:a16="http://schemas.microsoft.com/office/drawing/2014/main" id="{EB6D740B-3465-4D63-8E33-2581A1839580}"/>
              </a:ext>
            </a:extLst>
          </p:cNvPr>
          <p:cNvSpPr>
            <a:spLocks noGrp="1"/>
          </p:cNvSpPr>
          <p:nvPr>
            <p:ph type="sldNum" sz="quarter" idx="12"/>
          </p:nvPr>
        </p:nvSpPr>
        <p:spPr>
          <a:xfrm>
            <a:off x="11704319" y="6455664"/>
            <a:ext cx="448056" cy="365125"/>
          </a:xfrm>
        </p:spPr>
        <p:txBody>
          <a:bodyPr vert="horz" lIns="91440" tIns="45720" rIns="91440" bIns="45720" rtlCol="0" anchor="ctr">
            <a:normAutofit/>
          </a:bodyPr>
          <a:lstStyle/>
          <a:p>
            <a:pPr>
              <a:spcAft>
                <a:spcPts val="600"/>
              </a:spcAft>
            </a:pPr>
            <a:fld id="{F27A1B2C-28FC-4CC0-AC70-17B1C9472B52}" type="slidenum">
              <a:rPr lang="en-US" altLang="zh-CN" sz="1100">
                <a:solidFill>
                  <a:schemeClr val="tx1">
                    <a:lumMod val="50000"/>
                    <a:lumOff val="50000"/>
                  </a:schemeClr>
                </a:solidFill>
              </a:rPr>
              <a:pPr>
                <a:spcAft>
                  <a:spcPts val="600"/>
                </a:spcAft>
              </a:pPr>
              <a:t>6</a:t>
            </a:fld>
            <a:endParaRPr lang="en-US" altLang="zh-CN" sz="1100">
              <a:solidFill>
                <a:schemeClr val="tx1">
                  <a:lumMod val="50000"/>
                  <a:lumOff val="50000"/>
                </a:schemeClr>
              </a:solidFill>
            </a:endParaRPr>
          </a:p>
        </p:txBody>
      </p:sp>
      <p:graphicFrame>
        <p:nvGraphicFramePr>
          <p:cNvPr id="4" name="图表 3">
            <a:extLst>
              <a:ext uri="{FF2B5EF4-FFF2-40B4-BE49-F238E27FC236}">
                <a16:creationId xmlns:a16="http://schemas.microsoft.com/office/drawing/2014/main" id="{00000000-0008-0000-0000-000006000000}"/>
              </a:ext>
            </a:extLst>
          </p:cNvPr>
          <p:cNvGraphicFramePr>
            <a:graphicFrameLocks/>
          </p:cNvGraphicFramePr>
          <p:nvPr>
            <p:extLst>
              <p:ext uri="{D42A27DB-BD31-4B8C-83A1-F6EECF244321}">
                <p14:modId xmlns:p14="http://schemas.microsoft.com/office/powerpoint/2010/main" val="935302971"/>
              </p:ext>
            </p:extLst>
          </p:nvPr>
        </p:nvGraphicFramePr>
        <p:xfrm>
          <a:off x="432225" y="1966293"/>
          <a:ext cx="11327549" cy="445216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1734456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43C48B49-6135-48B6-AC0F-97E5D8D1F0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C574E58-FBEB-50EF-EA49-7DC3454BCDDF}"/>
              </a:ext>
            </a:extLst>
          </p:cNvPr>
          <p:cNvSpPr>
            <a:spLocks noGrp="1"/>
          </p:cNvSpPr>
          <p:nvPr>
            <p:ph type="title"/>
          </p:nvPr>
        </p:nvSpPr>
        <p:spPr>
          <a:xfrm>
            <a:off x="1329766" y="1146412"/>
            <a:ext cx="9014348" cy="2402006"/>
          </a:xfrm>
        </p:spPr>
        <p:txBody>
          <a:bodyPr vert="horz" lIns="91440" tIns="45720" rIns="91440" bIns="45720" rtlCol="0" anchor="b">
            <a:normAutofit/>
          </a:bodyPr>
          <a:lstStyle/>
          <a:p>
            <a:r>
              <a:rPr lang="en-US" sz="4800" kern="1200">
                <a:solidFill>
                  <a:schemeClr val="tx1"/>
                </a:solidFill>
                <a:latin typeface="+mj-lt"/>
                <a:ea typeface="+mj-ea"/>
                <a:cs typeface="+mj-cs"/>
              </a:rPr>
              <a:t>Retirement in China by Urban and Rural Registration Status</a:t>
            </a:r>
          </a:p>
        </p:txBody>
      </p:sp>
      <p:sp>
        <p:nvSpPr>
          <p:cNvPr id="9" name="Rectangle 8">
            <a:extLst>
              <a:ext uri="{FF2B5EF4-FFF2-40B4-BE49-F238E27FC236}">
                <a16:creationId xmlns:a16="http://schemas.microsoft.com/office/drawing/2014/main" id="{9715DAF0-AE1B-46C9-8A6B-DB2AA05AB9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8" y="4374554"/>
            <a:ext cx="12192007" cy="2483444"/>
          </a:xfrm>
          <a:prstGeom prst="rect">
            <a:avLst/>
          </a:prstGeom>
          <a:gradFill>
            <a:gsLst>
              <a:gs pos="0">
                <a:schemeClr val="accent1">
                  <a:lumMod val="75000"/>
                </a:schemeClr>
              </a:gs>
              <a:gs pos="100000">
                <a:srgbClr val="000000"/>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DC631C0B-6DA6-4E57-8231-CE32B3434A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40655" y="4374554"/>
            <a:ext cx="4051344" cy="2483446"/>
          </a:xfrm>
          <a:prstGeom prst="rect">
            <a:avLst/>
          </a:prstGeom>
          <a:gradFill>
            <a:gsLst>
              <a:gs pos="4000">
                <a:schemeClr val="accent1">
                  <a:alpha val="21000"/>
                </a:schemeClr>
              </a:gs>
              <a:gs pos="83000">
                <a:schemeClr val="accent1">
                  <a:lumMod val="50000"/>
                  <a:alpha val="61000"/>
                </a:scheme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F256AC18-FB41-4977-8B0C-F5082335AB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4379429"/>
            <a:ext cx="12191984" cy="1953928"/>
          </a:xfrm>
          <a:prstGeom prst="rect">
            <a:avLst/>
          </a:prstGeom>
          <a:gradFill>
            <a:gsLst>
              <a:gs pos="32000">
                <a:schemeClr val="accent1">
                  <a:lumMod val="50000"/>
                  <a:alpha val="0"/>
                </a:schemeClr>
              </a:gs>
              <a:gs pos="100000">
                <a:schemeClr val="accent1">
                  <a:alpha val="55000"/>
                </a:schemeClr>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AFF4A713-7B75-4B21-90D7-5AB19547C7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 y="4380927"/>
            <a:ext cx="12192000" cy="2019443"/>
          </a:xfrm>
          <a:prstGeom prst="rect">
            <a:avLst/>
          </a:prstGeom>
          <a:gradFill>
            <a:gsLst>
              <a:gs pos="32000">
                <a:schemeClr val="accent1">
                  <a:lumMod val="50000"/>
                  <a:alpha val="0"/>
                </a:schemeClr>
              </a:gs>
              <a:gs pos="100000">
                <a:srgbClr val="000000">
                  <a:alpha val="45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229786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8678" name="Rectangle 28677">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673" name="标题 1"/>
          <p:cNvSpPr>
            <a:spLocks noGrp="1"/>
          </p:cNvSpPr>
          <p:nvPr>
            <p:ph type="title"/>
          </p:nvPr>
        </p:nvSpPr>
        <p:spPr>
          <a:xfrm>
            <a:off x="1133515" y="715379"/>
            <a:ext cx="10176151" cy="1097519"/>
          </a:xfrm>
        </p:spPr>
        <p:txBody>
          <a:bodyPr vert="horz" lIns="91440" tIns="45720" rIns="91440" bIns="45720" rtlCol="0" anchor="ctr">
            <a:normAutofit/>
          </a:bodyPr>
          <a:lstStyle/>
          <a:p>
            <a:r>
              <a:rPr lang="en-US" altLang="zh-CN" sz="4000" kern="1200">
                <a:solidFill>
                  <a:schemeClr val="tx1"/>
                </a:solidFill>
                <a:latin typeface="+mj-lt"/>
                <a:ea typeface="+mj-ea"/>
                <a:cs typeface="+mj-cs"/>
              </a:rPr>
              <a:t>Retirement Rates by </a:t>
            </a:r>
            <a:r>
              <a:rPr lang="en-US" altLang="zh-CN" sz="4000" i="1" kern="1200">
                <a:solidFill>
                  <a:schemeClr val="tx1"/>
                </a:solidFill>
                <a:latin typeface="+mj-lt"/>
                <a:ea typeface="+mj-ea"/>
                <a:cs typeface="+mj-cs"/>
              </a:rPr>
              <a:t>Hukou</a:t>
            </a:r>
            <a:r>
              <a:rPr lang="en-US" altLang="zh-CN" sz="4000" kern="1200">
                <a:solidFill>
                  <a:schemeClr val="tx1"/>
                </a:solidFill>
                <a:latin typeface="+mj-lt"/>
                <a:ea typeface="+mj-ea"/>
                <a:cs typeface="+mj-cs"/>
              </a:rPr>
              <a:t> Status</a:t>
            </a:r>
          </a:p>
        </p:txBody>
      </p:sp>
      <p:sp>
        <p:nvSpPr>
          <p:cNvPr id="28680" name="Rectangle 28679">
            <a:extLst>
              <a:ext uri="{FF2B5EF4-FFF2-40B4-BE49-F238E27FC236}">
                <a16:creationId xmlns:a16="http://schemas.microsoft.com/office/drawing/2014/main" id="{B444D337-4D9F-40A8-BA84-C0BFA7A8AD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1962"/>
            <a:ext cx="12191998" cy="461774"/>
          </a:xfrm>
          <a:prstGeom prst="rect">
            <a:avLst/>
          </a:prstGeom>
          <a:gradFill>
            <a:gsLst>
              <a:gs pos="0">
                <a:srgbClr val="000000"/>
              </a:gs>
              <a:gs pos="100000">
                <a:schemeClr val="accent1">
                  <a:lumMod val="7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682" name="Rectangle 28681">
            <a:extLst>
              <a:ext uri="{FF2B5EF4-FFF2-40B4-BE49-F238E27FC236}">
                <a16:creationId xmlns:a16="http://schemas.microsoft.com/office/drawing/2014/main" id="{70478D1D-B50E-41C8-8A55-36A53D4494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1962"/>
            <a:ext cx="4076698" cy="464399"/>
          </a:xfrm>
          <a:prstGeom prst="rect">
            <a:avLst/>
          </a:prstGeom>
          <a:gradFill>
            <a:gsLst>
              <a:gs pos="0">
                <a:srgbClr val="000000">
                  <a:alpha val="46000"/>
                </a:srgbClr>
              </a:gs>
              <a:gs pos="99000">
                <a:schemeClr val="accent1"/>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图片 2"/>
          <p:cNvPicPr>
            <a:picLocks noChangeAspect="1"/>
          </p:cNvPicPr>
          <p:nvPr/>
        </p:nvPicPr>
        <p:blipFill rotWithShape="1">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b="4493"/>
          <a:stretch/>
        </p:blipFill>
        <p:spPr>
          <a:xfrm>
            <a:off x="3037091" y="1908550"/>
            <a:ext cx="5968109" cy="3800104"/>
          </a:xfrm>
          <a:prstGeom prst="rect">
            <a:avLst/>
          </a:prstGeom>
        </p:spPr>
      </p:pic>
      <p:sp>
        <p:nvSpPr>
          <p:cNvPr id="5" name="灯片编号占位符 4"/>
          <p:cNvSpPr>
            <a:spLocks noGrp="1"/>
          </p:cNvSpPr>
          <p:nvPr>
            <p:ph type="sldNum" sz="quarter" idx="12"/>
          </p:nvPr>
        </p:nvSpPr>
        <p:spPr>
          <a:xfrm>
            <a:off x="8098918" y="5744563"/>
            <a:ext cx="2094550" cy="278788"/>
          </a:xfrm>
        </p:spPr>
        <p:txBody>
          <a:bodyPr/>
          <a:lstStyle/>
          <a:p>
            <a:pPr defTabSz="694944">
              <a:spcAft>
                <a:spcPts val="600"/>
              </a:spcAft>
            </a:pPr>
            <a:fld id="{96956516-7134-4545-B52D-53054708038C}" type="slidenum">
              <a:rPr lang="zh-CN" altLang="en-US" sz="912" kern="1200">
                <a:solidFill>
                  <a:schemeClr val="tx1">
                    <a:tint val="75000"/>
                  </a:schemeClr>
                </a:solidFill>
                <a:latin typeface="+mn-lt"/>
                <a:ea typeface="+mn-ea"/>
                <a:cs typeface="+mn-cs"/>
              </a:rPr>
              <a:pPr defTabSz="694944">
                <a:spcAft>
                  <a:spcPts val="600"/>
                </a:spcAft>
              </a:pPr>
              <a:t>8</a:t>
            </a:fld>
            <a:endParaRPr lang="zh-CN" altLang="en-US"/>
          </a:p>
        </p:txBody>
      </p:sp>
      <p:sp>
        <p:nvSpPr>
          <p:cNvPr id="2" name="TextBox 1">
            <a:extLst>
              <a:ext uri="{FF2B5EF4-FFF2-40B4-BE49-F238E27FC236}">
                <a16:creationId xmlns:a16="http://schemas.microsoft.com/office/drawing/2014/main" id="{22FC225C-4265-7D78-71E9-F0660B827BB1}"/>
              </a:ext>
            </a:extLst>
          </p:cNvPr>
          <p:cNvSpPr txBox="1"/>
          <p:nvPr/>
        </p:nvSpPr>
        <p:spPr>
          <a:xfrm>
            <a:off x="1221956" y="5839781"/>
            <a:ext cx="4999634" cy="302840"/>
          </a:xfrm>
          <a:prstGeom prst="rect">
            <a:avLst/>
          </a:prstGeom>
          <a:noFill/>
        </p:spPr>
        <p:txBody>
          <a:bodyPr wrap="square" rtlCol="0">
            <a:spAutoFit/>
          </a:bodyPr>
          <a:lstStyle/>
          <a:p>
            <a:pPr defTabSz="694944">
              <a:spcAft>
                <a:spcPts val="600"/>
              </a:spcAft>
            </a:pPr>
            <a:r>
              <a:rPr lang="en-US" sz="1368" kern="1200" dirty="0">
                <a:solidFill>
                  <a:schemeClr val="tx1"/>
                </a:solidFill>
                <a:latin typeface="+mn-lt"/>
                <a:ea typeface="+mn-ea"/>
                <a:cs typeface="+mn-cs"/>
              </a:rPr>
              <a:t>Source: Giles et al (JPEF, 2023) using data from CHARLS (2018).</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p:cNvSpPr>
            <a:spLocks noGrp="1"/>
          </p:cNvSpPr>
          <p:nvPr>
            <p:ph type="title"/>
          </p:nvPr>
        </p:nvSpPr>
        <p:spPr>
          <a:xfrm>
            <a:off x="1878359" y="260648"/>
            <a:ext cx="8435280" cy="1143000"/>
          </a:xfrm>
        </p:spPr>
        <p:txBody>
          <a:bodyPr/>
          <a:lstStyle/>
          <a:p>
            <a:r>
              <a:rPr lang="en-US" altLang="zh-CN" sz="3600" dirty="0"/>
              <a:t>Retirement Rates in International Context</a:t>
            </a:r>
            <a:endParaRPr lang="zh-CN" altLang="en-US" sz="3600" dirty="0"/>
          </a:p>
        </p:txBody>
      </p:sp>
      <p:pic>
        <p:nvPicPr>
          <p:cNvPr id="6" name="图片 5"/>
          <p:cNvPicPr>
            <a:picLocks noChangeAspect="1"/>
          </p:cNvPicPr>
          <p:nvPr/>
        </p:nvPicPr>
        <p:blipFill rotWithShape="1">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b="1012"/>
          <a:stretch/>
        </p:blipFill>
        <p:spPr>
          <a:xfrm>
            <a:off x="2264836" y="1252585"/>
            <a:ext cx="7662329" cy="5056736"/>
          </a:xfrm>
          <a:prstGeom prst="rect">
            <a:avLst/>
          </a:prstGeom>
        </p:spPr>
      </p:pic>
      <p:sp>
        <p:nvSpPr>
          <p:cNvPr id="7" name="灯片编号占位符 6"/>
          <p:cNvSpPr>
            <a:spLocks noGrp="1"/>
          </p:cNvSpPr>
          <p:nvPr>
            <p:ph type="sldNum" sz="quarter" idx="12"/>
          </p:nvPr>
        </p:nvSpPr>
        <p:spPr/>
        <p:txBody>
          <a:bodyPr/>
          <a:lstStyle/>
          <a:p>
            <a:fld id="{96956516-7134-4545-B52D-53054708038C}" type="slidenum">
              <a:rPr lang="zh-CN" altLang="en-US" smtClean="0"/>
              <a:pPr/>
              <a:t>9</a:t>
            </a:fld>
            <a:endParaRPr lang="zh-CN" altLang="en-US"/>
          </a:p>
        </p:txBody>
      </p:sp>
      <p:sp>
        <p:nvSpPr>
          <p:cNvPr id="2" name="TextBox 1">
            <a:extLst>
              <a:ext uri="{FF2B5EF4-FFF2-40B4-BE49-F238E27FC236}">
                <a16:creationId xmlns:a16="http://schemas.microsoft.com/office/drawing/2014/main" id="{55856CCD-EC6E-83F5-376E-15710BAACB2B}"/>
              </a:ext>
            </a:extLst>
          </p:cNvPr>
          <p:cNvSpPr txBox="1"/>
          <p:nvPr/>
        </p:nvSpPr>
        <p:spPr>
          <a:xfrm>
            <a:off x="557048" y="6356350"/>
            <a:ext cx="6400800" cy="369332"/>
          </a:xfrm>
          <a:prstGeom prst="rect">
            <a:avLst/>
          </a:prstGeom>
          <a:noFill/>
        </p:spPr>
        <p:txBody>
          <a:bodyPr wrap="square" rtlCol="0">
            <a:spAutoFit/>
          </a:bodyPr>
          <a:lstStyle/>
          <a:p>
            <a:r>
              <a:rPr lang="en-US" dirty="0"/>
              <a:t>Source: Gateway to Global Aging and CHARLS 2018.</a:t>
            </a:r>
          </a:p>
        </p:txBody>
      </p:sp>
    </p:spTree>
    <p:extLst>
      <p:ext uri="{BB962C8B-B14F-4D97-AF65-F5344CB8AC3E}">
        <p14:creationId xmlns:p14="http://schemas.microsoft.com/office/powerpoint/2010/main" val="382773489"/>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3265</TotalTime>
  <Words>2304</Words>
  <Application>Microsoft Office PowerPoint</Application>
  <PresentationFormat>Widescreen</PresentationFormat>
  <Paragraphs>349</Paragraphs>
  <Slides>30</Slides>
  <Notes>7</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Office 主题​​</vt:lpstr>
      <vt:lpstr>Labor Supply at Older Ages: Pension Institutions and Care Arrangements  John Giles (DECHD)</vt:lpstr>
      <vt:lpstr>Outline of Talk</vt:lpstr>
      <vt:lpstr>HRS Family of Surveys and  other Health Surveys in China</vt:lpstr>
      <vt:lpstr>CHARLS Timeline</vt:lpstr>
      <vt:lpstr>A variety of indicators</vt:lpstr>
      <vt:lpstr>CHARLS Publications</vt:lpstr>
      <vt:lpstr>Retirement in China by Urban and Rural Registration Status</vt:lpstr>
      <vt:lpstr>Retirement Rates by Hukou Status</vt:lpstr>
      <vt:lpstr>Retirement Rates in International Context</vt:lpstr>
      <vt:lpstr>Unconditional Retirement Hazard Rates</vt:lpstr>
      <vt:lpstr>Evidence from Labor Supply Models</vt:lpstr>
      <vt:lpstr>Care Provision and Work/Employment</vt:lpstr>
      <vt:lpstr>Policy Related to Long-Term Care</vt:lpstr>
      <vt:lpstr>Strain on Traditional Care Arrangements</vt:lpstr>
      <vt:lpstr>“Consequences” of Out-Migration for Older Persons in Rural Areas</vt:lpstr>
      <vt:lpstr>With Migration of Younger Cohorts, Population Aging is More Pronounced in Rural Areas</vt:lpstr>
      <vt:lpstr>Number of living children among the adults aged 50+ from CHARLS data </vt:lpstr>
      <vt:lpstr>Where Should Older Persons Live?</vt:lpstr>
      <vt:lpstr>Evidence of Effects of Providing Care on Care Providers</vt:lpstr>
      <vt:lpstr>Impacts of Providing Care on Spouses</vt:lpstr>
      <vt:lpstr>Impact of Providing Care on  Spouse Well-Being</vt:lpstr>
      <vt:lpstr>Impact of Providing Care on Spouse Well-Being with Additional Assistance</vt:lpstr>
      <vt:lpstr>Is Presence or Absence of Someone Requiring Care Associated with Labor Supply Decisions?1 </vt:lpstr>
      <vt:lpstr>Estimate First-Differenced Models at Household and Neighborhood (Village) Level</vt:lpstr>
      <vt:lpstr>When an Infirm Parent or in-Law  Lives in the Home:</vt:lpstr>
      <vt:lpstr>When an Infirm Parent or In-Law  Lives in the Home:</vt:lpstr>
      <vt:lpstr>Possible Area for DEC – Operations Collaboration</vt:lpstr>
      <vt:lpstr>Extra Slides</vt:lpstr>
      <vt:lpstr>Pension Type, Coverage (%) and Monthly Benefit (Yuan): ages above 60</vt:lpstr>
      <vt:lpstr>Rural and Urban Residents Differ in Expected Primary Source of Financial Support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Qinqin Meng</dc:creator>
  <cp:lastModifiedBy>John T. Giles</cp:lastModifiedBy>
  <cp:revision>13</cp:revision>
  <cp:lastPrinted>2023-05-03T18:06:57Z</cp:lastPrinted>
  <dcterms:created xsi:type="dcterms:W3CDTF">2022-06-07T01:31:05Z</dcterms:created>
  <dcterms:modified xsi:type="dcterms:W3CDTF">2023-05-09T19:22:00Z</dcterms:modified>
</cp:coreProperties>
</file>