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omments/modernComment_7FFFD012_ACC848F0.xml" ContentType="application/vnd.ms-powerpoint.comment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3"/>
  </p:notesMasterIdLst>
  <p:sldIdLst>
    <p:sldId id="2147471355" r:id="rId5"/>
    <p:sldId id="258" r:id="rId6"/>
    <p:sldId id="2147471356" r:id="rId7"/>
    <p:sldId id="2147471383" r:id="rId8"/>
    <p:sldId id="2147471361" r:id="rId9"/>
    <p:sldId id="2147471352" r:id="rId10"/>
    <p:sldId id="2147471384" r:id="rId11"/>
    <p:sldId id="2147471378" r:id="rId12"/>
    <p:sldId id="2147471379" r:id="rId13"/>
    <p:sldId id="2147471385" r:id="rId14"/>
    <p:sldId id="2147471366" r:id="rId15"/>
    <p:sldId id="2147471353" r:id="rId16"/>
    <p:sldId id="2147471367" r:id="rId17"/>
    <p:sldId id="2147471368" r:id="rId18"/>
    <p:sldId id="2147471369" r:id="rId19"/>
    <p:sldId id="2147471370" r:id="rId20"/>
    <p:sldId id="2147471371" r:id="rId21"/>
    <p:sldId id="263" r:id="rId22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61A27E-C40D-D146-9730-206AC37BC428}" name="Dung Doan" initials="DD" userId="S::ddoan@worldbank.org::c1a89314-7c1d-41de-9fc8-2bebab0bac08" providerId="AD"/>
  <p188:author id="{EA676895-69F7-9040-75FD-5D55CC9924F3}" name="Mehwish Ashraf" initials="MA" userId="S::mashraf3@worldbank.org::aba16567-976f-4129-8022-59a5b47425e1" providerId="AD"/>
  <p188:author id="{84F52CAB-E924-3B02-2AF1-8C8F764C45C6}" name="Tanida Arayavechkit" initials="TA" userId="S::tarayavechkit@worldbank.org::589895be-217c-4217-af45-46f914e205d0" providerId="AD"/>
  <p188:author id="{74443DB3-2810-FAA6-EE72-0793CFD5AD2D}" name="Muthukumara S. Mani" initials="MM" userId="S::mmani@worldbank.org::eac96fed-1583-448f-a3e9-14ca7a62a037" providerId="AD"/>
  <p188:author id="{8997EBF3-22B8-F58B-57FA-DFD51359B997}" name="Ekaterine T. Vashakmadze" initials="ETV" userId="S::evashakmadze@worldbank.org::d5f3faac-9e76-4be6-844f-8b66e24454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4"/>
    <a:srgbClr val="00AEEF"/>
    <a:srgbClr val="FFCCFF"/>
    <a:srgbClr val="CCFFFF"/>
    <a:srgbClr val="FF99FF"/>
    <a:srgbClr val="FF00FF"/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E49B88-FF73-4E70-80D4-FE96EBB59093}">
  <a:tblStyle styleId="{B3E49B88-FF73-4E70-80D4-FE96EBB5909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3582" autoAdjust="0"/>
  </p:normalViewPr>
  <p:slideViewPr>
    <p:cSldViewPr snapToGrid="0">
      <p:cViewPr>
        <p:scale>
          <a:sx n="60" d="100"/>
          <a:sy n="60" d="100"/>
        </p:scale>
        <p:origin x="170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katerine T. Vashakmadze" userId="d5f3faac-9e76-4be6-844f-8b66e244543f" providerId="ADAL" clId="{373FEA7B-F590-4D11-ADB2-3C9DDDB27724}"/>
    <pc:docChg chg="delSld modSld">
      <pc:chgData name="Ekaterine T. Vashakmadze" userId="d5f3faac-9e76-4be6-844f-8b66e244543f" providerId="ADAL" clId="{373FEA7B-F590-4D11-ADB2-3C9DDDB27724}" dt="2024-03-18T09:27:13.705" v="25" actId="6549"/>
      <pc:docMkLst>
        <pc:docMk/>
      </pc:docMkLst>
      <pc:sldChg chg="modNotesTx">
        <pc:chgData name="Ekaterine T. Vashakmadze" userId="d5f3faac-9e76-4be6-844f-8b66e244543f" providerId="ADAL" clId="{373FEA7B-F590-4D11-ADB2-3C9DDDB27724}" dt="2024-03-18T09:24:25.715" v="1" actId="6549"/>
        <pc:sldMkLst>
          <pc:docMk/>
          <pc:sldMk cId="3006289305" sldId="258"/>
        </pc:sldMkLst>
      </pc:sldChg>
      <pc:sldChg chg="modSp mod">
        <pc:chgData name="Ekaterine T. Vashakmadze" userId="d5f3faac-9e76-4be6-844f-8b66e244543f" providerId="ADAL" clId="{373FEA7B-F590-4D11-ADB2-3C9DDDB27724}" dt="2024-03-18T09:27:13.705" v="25" actId="6549"/>
        <pc:sldMkLst>
          <pc:docMk/>
          <pc:sldMk cId="303057047" sldId="263"/>
        </pc:sldMkLst>
        <pc:spChg chg="mod">
          <ac:chgData name="Ekaterine T. Vashakmadze" userId="d5f3faac-9e76-4be6-844f-8b66e244543f" providerId="ADAL" clId="{373FEA7B-F590-4D11-ADB2-3C9DDDB27724}" dt="2024-03-18T09:27:13.705" v="25" actId="6549"/>
          <ac:spMkLst>
            <pc:docMk/>
            <pc:sldMk cId="303057047" sldId="263"/>
            <ac:spMk id="3" creationId="{1975B93E-9FB6-EC1C-BBF4-2851F1213DF9}"/>
          </ac:spMkLst>
        </pc:spChg>
      </pc:sldChg>
      <pc:sldChg chg="modNotesTx">
        <pc:chgData name="Ekaterine T. Vashakmadze" userId="d5f3faac-9e76-4be6-844f-8b66e244543f" providerId="ADAL" clId="{373FEA7B-F590-4D11-ADB2-3C9DDDB27724}" dt="2024-03-18T09:24:42.039" v="5" actId="6549"/>
        <pc:sldMkLst>
          <pc:docMk/>
          <pc:sldMk cId="3217667076" sldId="2147471352"/>
        </pc:sldMkLst>
      </pc:sldChg>
      <pc:sldChg chg="delCm modNotesTx">
        <pc:chgData name="Ekaterine T. Vashakmadze" userId="d5f3faac-9e76-4be6-844f-8b66e244543f" providerId="ADAL" clId="{373FEA7B-F590-4D11-ADB2-3C9DDDB27724}" dt="2024-03-18T09:25:51.734" v="17" actId="6549"/>
        <pc:sldMkLst>
          <pc:docMk/>
          <pc:sldMk cId="616022539" sldId="21474713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katerine T. Vashakmadze" userId="d5f3faac-9e76-4be6-844f-8b66e244543f" providerId="ADAL" clId="{373FEA7B-F590-4D11-ADB2-3C9DDDB27724}" dt="2024-03-18T09:25:39.023" v="14"/>
              <pc2:cmMkLst xmlns:pc2="http://schemas.microsoft.com/office/powerpoint/2019/9/main/command">
                <pc:docMk/>
                <pc:sldMk cId="616022539" sldId="2147471353"/>
                <pc2:cmMk id="{ACB94DBF-FE03-4978-99F4-F24BCD1328EF}"/>
              </pc2:cmMkLst>
            </pc226:cmChg>
          </p:ext>
        </pc:extLst>
      </pc:sldChg>
      <pc:sldChg chg="modNotesTx">
        <pc:chgData name="Ekaterine T. Vashakmadze" userId="d5f3faac-9e76-4be6-844f-8b66e244543f" providerId="ADAL" clId="{373FEA7B-F590-4D11-ADB2-3C9DDDB27724}" dt="2024-03-18T09:24:21.997" v="0" actId="6549"/>
        <pc:sldMkLst>
          <pc:docMk/>
          <pc:sldMk cId="586906496" sldId="2147471355"/>
        </pc:sldMkLst>
      </pc:sldChg>
      <pc:sldChg chg="modNotesTx">
        <pc:chgData name="Ekaterine T. Vashakmadze" userId="d5f3faac-9e76-4be6-844f-8b66e244543f" providerId="ADAL" clId="{373FEA7B-F590-4D11-ADB2-3C9DDDB27724}" dt="2024-03-18T09:24:29.598" v="2" actId="6549"/>
        <pc:sldMkLst>
          <pc:docMk/>
          <pc:sldMk cId="2095873715" sldId="2147471356"/>
        </pc:sldMkLst>
      </pc:sldChg>
      <pc:sldChg chg="modNotesTx">
        <pc:chgData name="Ekaterine T. Vashakmadze" userId="d5f3faac-9e76-4be6-844f-8b66e244543f" providerId="ADAL" clId="{373FEA7B-F590-4D11-ADB2-3C9DDDB27724}" dt="2024-03-18T09:24:37.780" v="4" actId="6549"/>
        <pc:sldMkLst>
          <pc:docMk/>
          <pc:sldMk cId="4026472236" sldId="2147471361"/>
        </pc:sldMkLst>
      </pc:sldChg>
      <pc:sldChg chg="del">
        <pc:chgData name="Ekaterine T. Vashakmadze" userId="d5f3faac-9e76-4be6-844f-8b66e244543f" providerId="ADAL" clId="{373FEA7B-F590-4D11-ADB2-3C9DDDB27724}" dt="2024-03-18T09:26:22.368" v="22" actId="47"/>
        <pc:sldMkLst>
          <pc:docMk/>
          <pc:sldMk cId="589278777" sldId="2147471365"/>
        </pc:sldMkLst>
      </pc:sldChg>
      <pc:sldChg chg="modNotesTx">
        <pc:chgData name="Ekaterine T. Vashakmadze" userId="d5f3faac-9e76-4be6-844f-8b66e244543f" providerId="ADAL" clId="{373FEA7B-F590-4D11-ADB2-3C9DDDB27724}" dt="2024-03-18T09:25:32.868" v="13" actId="6549"/>
        <pc:sldMkLst>
          <pc:docMk/>
          <pc:sldMk cId="1968308829" sldId="2147471366"/>
        </pc:sldMkLst>
      </pc:sldChg>
      <pc:sldChg chg="delCm modNotesTx">
        <pc:chgData name="Ekaterine T. Vashakmadze" userId="d5f3faac-9e76-4be6-844f-8b66e244543f" providerId="ADAL" clId="{373FEA7B-F590-4D11-ADB2-3C9DDDB27724}" dt="2024-03-18T09:25:48.207" v="16" actId="6549"/>
        <pc:sldMkLst>
          <pc:docMk/>
          <pc:sldMk cId="396797064" sldId="21474713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katerine T. Vashakmadze" userId="d5f3faac-9e76-4be6-844f-8b66e244543f" providerId="ADAL" clId="{373FEA7B-F590-4D11-ADB2-3C9DDDB27724}" dt="2024-03-18T09:25:43.073" v="15"/>
              <pc2:cmMkLst xmlns:pc2="http://schemas.microsoft.com/office/powerpoint/2019/9/main/command">
                <pc:docMk/>
                <pc:sldMk cId="396797064" sldId="2147471367"/>
                <pc2:cmMk id="{A578B2A4-8D8F-4A4A-AD79-BCA61BFBB03C}"/>
              </pc2:cmMkLst>
            </pc226:cmChg>
          </p:ext>
        </pc:extLst>
      </pc:sldChg>
      <pc:sldChg chg="modNotesTx">
        <pc:chgData name="Ekaterine T. Vashakmadze" userId="d5f3faac-9e76-4be6-844f-8b66e244543f" providerId="ADAL" clId="{373FEA7B-F590-4D11-ADB2-3C9DDDB27724}" dt="2024-03-18T09:26:00.124" v="18" actId="6549"/>
        <pc:sldMkLst>
          <pc:docMk/>
          <pc:sldMk cId="129460857" sldId="2147471368"/>
        </pc:sldMkLst>
      </pc:sldChg>
      <pc:sldChg chg="modNotesTx">
        <pc:chgData name="Ekaterine T. Vashakmadze" userId="d5f3faac-9e76-4be6-844f-8b66e244543f" providerId="ADAL" clId="{373FEA7B-F590-4D11-ADB2-3C9DDDB27724}" dt="2024-03-18T09:26:03.298" v="19" actId="6549"/>
        <pc:sldMkLst>
          <pc:docMk/>
          <pc:sldMk cId="1470051749" sldId="2147471369"/>
        </pc:sldMkLst>
      </pc:sldChg>
      <pc:sldChg chg="modNotesTx">
        <pc:chgData name="Ekaterine T. Vashakmadze" userId="d5f3faac-9e76-4be6-844f-8b66e244543f" providerId="ADAL" clId="{373FEA7B-F590-4D11-ADB2-3C9DDDB27724}" dt="2024-03-18T09:26:07.175" v="20" actId="6549"/>
        <pc:sldMkLst>
          <pc:docMk/>
          <pc:sldMk cId="1441564262" sldId="2147471370"/>
        </pc:sldMkLst>
      </pc:sldChg>
      <pc:sldChg chg="modNotesTx">
        <pc:chgData name="Ekaterine T. Vashakmadze" userId="d5f3faac-9e76-4be6-844f-8b66e244543f" providerId="ADAL" clId="{373FEA7B-F590-4D11-ADB2-3C9DDDB27724}" dt="2024-03-18T09:26:10.909" v="21" actId="6549"/>
        <pc:sldMkLst>
          <pc:docMk/>
          <pc:sldMk cId="2925135857" sldId="2147471371"/>
        </pc:sldMkLst>
      </pc:sldChg>
      <pc:sldChg chg="del">
        <pc:chgData name="Ekaterine T. Vashakmadze" userId="d5f3faac-9e76-4be6-844f-8b66e244543f" providerId="ADAL" clId="{373FEA7B-F590-4D11-ADB2-3C9DDDB27724}" dt="2024-03-18T09:26:22.368" v="22" actId="47"/>
        <pc:sldMkLst>
          <pc:docMk/>
          <pc:sldMk cId="1075371789" sldId="2147471372"/>
        </pc:sldMkLst>
      </pc:sldChg>
      <pc:sldChg chg="del">
        <pc:chgData name="Ekaterine T. Vashakmadze" userId="d5f3faac-9e76-4be6-844f-8b66e244543f" providerId="ADAL" clId="{373FEA7B-F590-4D11-ADB2-3C9DDDB27724}" dt="2024-03-18T09:26:22.368" v="22" actId="47"/>
        <pc:sldMkLst>
          <pc:docMk/>
          <pc:sldMk cId="2102938274" sldId="2147471375"/>
        </pc:sldMkLst>
      </pc:sldChg>
      <pc:sldChg chg="modNotesTx">
        <pc:chgData name="Ekaterine T. Vashakmadze" userId="d5f3faac-9e76-4be6-844f-8b66e244543f" providerId="ADAL" clId="{373FEA7B-F590-4D11-ADB2-3C9DDDB27724}" dt="2024-03-18T09:24:56.102" v="7" actId="6549"/>
        <pc:sldMkLst>
          <pc:docMk/>
          <pc:sldMk cId="2898807024" sldId="2147471378"/>
        </pc:sldMkLst>
      </pc:sldChg>
      <pc:sldChg chg="delCm modNotesTx">
        <pc:chgData name="Ekaterine T. Vashakmadze" userId="d5f3faac-9e76-4be6-844f-8b66e244543f" providerId="ADAL" clId="{373FEA7B-F590-4D11-ADB2-3C9DDDB27724}" dt="2024-03-18T09:25:18.177" v="10"/>
        <pc:sldMkLst>
          <pc:docMk/>
          <pc:sldMk cId="21245705" sldId="21474713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katerine T. Vashakmadze" userId="d5f3faac-9e76-4be6-844f-8b66e244543f" providerId="ADAL" clId="{373FEA7B-F590-4D11-ADB2-3C9DDDB27724}" dt="2024-03-18T09:25:18.177" v="10"/>
              <pc2:cmMkLst xmlns:pc2="http://schemas.microsoft.com/office/powerpoint/2019/9/main/command">
                <pc:docMk/>
                <pc:sldMk cId="21245705" sldId="2147471379"/>
                <pc2:cmMk id="{79CA1B52-7092-487D-B74E-D814E76CDDC7}"/>
              </pc2:cmMkLst>
            </pc226:cmChg>
          </p:ext>
        </pc:extLst>
      </pc:sldChg>
      <pc:sldChg chg="del">
        <pc:chgData name="Ekaterine T. Vashakmadze" userId="d5f3faac-9e76-4be6-844f-8b66e244543f" providerId="ADAL" clId="{373FEA7B-F590-4D11-ADB2-3C9DDDB27724}" dt="2024-03-18T09:26:22.368" v="22" actId="47"/>
        <pc:sldMkLst>
          <pc:docMk/>
          <pc:sldMk cId="3374126185" sldId="2147471380"/>
        </pc:sldMkLst>
      </pc:sldChg>
      <pc:sldChg chg="del">
        <pc:chgData name="Ekaterine T. Vashakmadze" userId="d5f3faac-9e76-4be6-844f-8b66e244543f" providerId="ADAL" clId="{373FEA7B-F590-4D11-ADB2-3C9DDDB27724}" dt="2024-03-18T09:26:22.368" v="22" actId="47"/>
        <pc:sldMkLst>
          <pc:docMk/>
          <pc:sldMk cId="2063531168" sldId="2147471381"/>
        </pc:sldMkLst>
      </pc:sldChg>
      <pc:sldChg chg="del">
        <pc:chgData name="Ekaterine T. Vashakmadze" userId="d5f3faac-9e76-4be6-844f-8b66e244543f" providerId="ADAL" clId="{373FEA7B-F590-4D11-ADB2-3C9DDDB27724}" dt="2024-03-18T09:26:22.368" v="22" actId="47"/>
        <pc:sldMkLst>
          <pc:docMk/>
          <pc:sldMk cId="3319372628" sldId="2147471382"/>
        </pc:sldMkLst>
      </pc:sldChg>
      <pc:sldChg chg="modNotesTx">
        <pc:chgData name="Ekaterine T. Vashakmadze" userId="d5f3faac-9e76-4be6-844f-8b66e244543f" providerId="ADAL" clId="{373FEA7B-F590-4D11-ADB2-3C9DDDB27724}" dt="2024-03-18T09:24:33.856" v="3" actId="6549"/>
        <pc:sldMkLst>
          <pc:docMk/>
          <pc:sldMk cId="1516039427" sldId="2147471383"/>
        </pc:sldMkLst>
      </pc:sldChg>
      <pc:sldChg chg="delCm modNotesTx">
        <pc:chgData name="Ekaterine T. Vashakmadze" userId="d5f3faac-9e76-4be6-844f-8b66e244543f" providerId="ADAL" clId="{373FEA7B-F590-4D11-ADB2-3C9DDDB27724}" dt="2024-03-18T09:25:08.761" v="8"/>
        <pc:sldMkLst>
          <pc:docMk/>
          <pc:sldMk cId="2140171607" sldId="21474713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katerine T. Vashakmadze" userId="d5f3faac-9e76-4be6-844f-8b66e244543f" providerId="ADAL" clId="{373FEA7B-F590-4D11-ADB2-3C9DDDB27724}" dt="2024-03-18T09:25:08.761" v="8"/>
              <pc2:cmMkLst xmlns:pc2="http://schemas.microsoft.com/office/powerpoint/2019/9/main/command">
                <pc:docMk/>
                <pc:sldMk cId="2140171607" sldId="2147471384"/>
                <pc2:cmMk id="{1EC7AEF6-1977-49E7-A26E-C53F38AA43B6}"/>
              </pc2:cmMkLst>
            </pc226:cmChg>
          </p:ext>
        </pc:extLst>
      </pc:sldChg>
      <pc:sldChg chg="delCm modNotesTx">
        <pc:chgData name="Ekaterine T. Vashakmadze" userId="d5f3faac-9e76-4be6-844f-8b66e244543f" providerId="ADAL" clId="{373FEA7B-F590-4D11-ADB2-3C9DDDB27724}" dt="2024-03-18T09:25:26.560" v="12" actId="6549"/>
        <pc:sldMkLst>
          <pc:docMk/>
          <pc:sldMk cId="2671422946" sldId="21474713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katerine T. Vashakmadze" userId="d5f3faac-9e76-4be6-844f-8b66e244543f" providerId="ADAL" clId="{373FEA7B-F590-4D11-ADB2-3C9DDDB27724}" dt="2024-03-18T09:25:23.419" v="11"/>
              <pc2:cmMkLst xmlns:pc2="http://schemas.microsoft.com/office/powerpoint/2019/9/main/command">
                <pc:docMk/>
                <pc:sldMk cId="2671422946" sldId="2147471385"/>
                <pc2:cmMk id="{645C5572-8A76-4084-8B5C-86F25A7EA445}"/>
              </pc2:cmMkLst>
            </pc226:cmChg>
          </p:ext>
        </pc:ext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bankgroup-my.sharepoint.com/personal/tarayavechkit_worldbank_org/Documents/Thailand/SCD%20Update/3.%20excel/scdchart-countrycontex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bankgroup-my.sharepoint.com/personal/tarayavechkit_worldbank_org/Documents/Thailand/SCD%20Update/3.%20excel/gdp%20by%20region%20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6285389553874"/>
          <c:y val="4.124999593996103E-2"/>
          <c:w val="0.82587530589885638"/>
          <c:h val="0.79223761887425015"/>
        </c:manualLayout>
      </c:layout>
      <c:scatterChart>
        <c:scatterStyle val="lineMarker"/>
        <c:varyColors val="0"/>
        <c:ser>
          <c:idx val="0"/>
          <c:order val="0"/>
          <c:tx>
            <c:strRef>
              <c:f>'Learning gap'!$F$1</c:f>
              <c:strCache>
                <c:ptCount val="1"/>
                <c:pt idx="0">
                  <c:v>Learning gap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5000"/>
                  <a:alpha val="55000"/>
                </a:schemeClr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'Learning gap'!$B$2:$B$172</c:f>
              <c:numCache>
                <c:formatCode>0</c:formatCode>
                <c:ptCount val="171"/>
                <c:pt idx="0">
                  <c:v>415.09099054944414</c:v>
                </c:pt>
                <c:pt idx="1">
                  <c:v>630.56913131474005</c:v>
                </c:pt>
                <c:pt idx="2">
                  <c:v>616.00538582178922</c:v>
                </c:pt>
                <c:pt idx="3">
                  <c:v>522.55558313280926</c:v>
                </c:pt>
                <c:pt idx="4">
                  <c:v>781.73145742987276</c:v>
                </c:pt>
                <c:pt idx="5">
                  <c:v>623.8890926717304</c:v>
                </c:pt>
                <c:pt idx="6">
                  <c:v>2396.0364622319375</c:v>
                </c:pt>
                <c:pt idx="7">
                  <c:v>2390.4781446575666</c:v>
                </c:pt>
                <c:pt idx="8">
                  <c:v>574.59554938565122</c:v>
                </c:pt>
                <c:pt idx="9">
                  <c:v>962.1163242199176</c:v>
                </c:pt>
                <c:pt idx="10">
                  <c:v>505.34833897406111</c:v>
                </c:pt>
                <c:pt idx="11">
                  <c:v>1144.4166712570609</c:v>
                </c:pt>
                <c:pt idx="12">
                  <c:v>834.39666110673465</c:v>
                </c:pt>
                <c:pt idx="13">
                  <c:v>731.52207072322562</c:v>
                </c:pt>
                <c:pt idx="14">
                  <c:v>1852.80895996094</c:v>
                </c:pt>
                <c:pt idx="15">
                  <c:v>2313.7933882755306</c:v>
                </c:pt>
                <c:pt idx="16">
                  <c:v>891.29590389286636</c:v>
                </c:pt>
                <c:pt idx="17">
                  <c:v>826.97305317731241</c:v>
                </c:pt>
                <c:pt idx="18">
                  <c:v>1549.9588276321788</c:v>
                </c:pt>
                <c:pt idx="19">
                  <c:v>270.65767440817501</c:v>
                </c:pt>
                <c:pt idx="20">
                  <c:v>1061.17028808594</c:v>
                </c:pt>
                <c:pt idx="21">
                  <c:v>442.1696305451938</c:v>
                </c:pt>
                <c:pt idx="22">
                  <c:v>1273.8795576370646</c:v>
                </c:pt>
                <c:pt idx="23">
                  <c:v>1419.6767112099194</c:v>
                </c:pt>
                <c:pt idx="24">
                  <c:v>1033.4321321209084</c:v>
                </c:pt>
                <c:pt idx="25">
                  <c:v>1253.0445406465878</c:v>
                </c:pt>
                <c:pt idx="26">
                  <c:v>1214.6595868089944</c:v>
                </c:pt>
                <c:pt idx="27">
                  <c:v>529.74121028493823</c:v>
                </c:pt>
                <c:pt idx="28">
                  <c:v>1449.1171795915973</c:v>
                </c:pt>
                <c:pt idx="29">
                  <c:v>394.00316206834356</c:v>
                </c:pt>
                <c:pt idx="30">
                  <c:v>2136.2290527696832</c:v>
                </c:pt>
                <c:pt idx="31">
                  <c:v>1365.2515634335778</c:v>
                </c:pt>
                <c:pt idx="32">
                  <c:v>1639.2374352530555</c:v>
                </c:pt>
                <c:pt idx="33">
                  <c:v>692.74916700790675</c:v>
                </c:pt>
                <c:pt idx="34">
                  <c:v>626.62205544443566</c:v>
                </c:pt>
                <c:pt idx="35">
                  <c:v>2666.2112552688413</c:v>
                </c:pt>
                <c:pt idx="36">
                  <c:v>3946.3614418645229</c:v>
                </c:pt>
                <c:pt idx="37">
                  <c:v>1587.8571592058947</c:v>
                </c:pt>
                <c:pt idx="38">
                  <c:v>2020.6242721316723</c:v>
                </c:pt>
                <c:pt idx="39">
                  <c:v>1311.7081367283354</c:v>
                </c:pt>
                <c:pt idx="40">
                  <c:v>2661.5727645896336</c:v>
                </c:pt>
                <c:pt idx="41">
                  <c:v>1619.7758857251899</c:v>
                </c:pt>
                <c:pt idx="42">
                  <c:v>2554.4254632523589</c:v>
                </c:pt>
                <c:pt idx="43">
                  <c:v>4126.2054283725984</c:v>
                </c:pt>
                <c:pt idx="44">
                  <c:v>1307.0136296758351</c:v>
                </c:pt>
                <c:pt idx="45">
                  <c:v>2239.0081498977002</c:v>
                </c:pt>
                <c:pt idx="46">
                  <c:v>2879.6386177269437</c:v>
                </c:pt>
                <c:pt idx="47">
                  <c:v>1586.9022879431532</c:v>
                </c:pt>
                <c:pt idx="48">
                  <c:v>1377.1450861722105</c:v>
                </c:pt>
                <c:pt idx="49">
                  <c:v>4028.4209198078952</c:v>
                </c:pt>
                <c:pt idx="50">
                  <c:v>1817.8157818527695</c:v>
                </c:pt>
                <c:pt idx="51">
                  <c:v>1473.8880341257434</c:v>
                </c:pt>
                <c:pt idx="52">
                  <c:v>1197.9028115125577</c:v>
                </c:pt>
                <c:pt idx="53">
                  <c:v>1025.5091124322639</c:v>
                </c:pt>
                <c:pt idx="54">
                  <c:v>2818.77172851563</c:v>
                </c:pt>
                <c:pt idx="55">
                  <c:v>1923.9158579878579</c:v>
                </c:pt>
                <c:pt idx="56">
                  <c:v>3271.6498876665673</c:v>
                </c:pt>
                <c:pt idx="57">
                  <c:v>4028.9630071626184</c:v>
                </c:pt>
                <c:pt idx="58">
                  <c:v>4359.1186401879913</c:v>
                </c:pt>
                <c:pt idx="59">
                  <c:v>1563.1787021337764</c:v>
                </c:pt>
                <c:pt idx="60">
                  <c:v>3632.4538812433166</c:v>
                </c:pt>
                <c:pt idx="61">
                  <c:v>3235.9458048809938</c:v>
                </c:pt>
                <c:pt idx="62">
                  <c:v>2922.4680108484449</c:v>
                </c:pt>
                <c:pt idx="63">
                  <c:v>1102.6643621107469</c:v>
                </c:pt>
                <c:pt idx="64">
                  <c:v>3159.7260472804678</c:v>
                </c:pt>
                <c:pt idx="65">
                  <c:v>2350.39990234375</c:v>
                </c:pt>
                <c:pt idx="66">
                  <c:v>3316.0042518289829</c:v>
                </c:pt>
                <c:pt idx="67">
                  <c:v>3723.2961419149578</c:v>
                </c:pt>
                <c:pt idx="68">
                  <c:v>4448.1836561068867</c:v>
                </c:pt>
                <c:pt idx="69">
                  <c:v>5659.2069488657125</c:v>
                </c:pt>
                <c:pt idx="70">
                  <c:v>4074.5111506795556</c:v>
                </c:pt>
                <c:pt idx="71">
                  <c:v>9250.3016736369718</c:v>
                </c:pt>
                <c:pt idx="72">
                  <c:v>4943.7695793403855</c:v>
                </c:pt>
                <c:pt idx="73">
                  <c:v>5072.4557530651882</c:v>
                </c:pt>
                <c:pt idx="74">
                  <c:v>3800.2319427679781</c:v>
                </c:pt>
                <c:pt idx="75">
                  <c:v>4629.8813908290731</c:v>
                </c:pt>
                <c:pt idx="76">
                  <c:v>4539.0019166345082</c:v>
                </c:pt>
                <c:pt idx="77">
                  <c:v>3834.4389832637639</c:v>
                </c:pt>
                <c:pt idx="78">
                  <c:v>5656.2612015078566</c:v>
                </c:pt>
                <c:pt idx="79">
                  <c:v>7354.6461905343331</c:v>
                </c:pt>
                <c:pt idx="80">
                  <c:v>3757.1216405421842</c:v>
                </c:pt>
                <c:pt idx="81">
                  <c:v>6566.7290513119187</c:v>
                </c:pt>
                <c:pt idx="82">
                  <c:v>5067.2136063466723</c:v>
                </c:pt>
                <c:pt idx="83">
                  <c:v>4447.6642508939995</c:v>
                </c:pt>
                <c:pt idx="84">
                  <c:v>3990.9702744045508</c:v>
                </c:pt>
                <c:pt idx="85">
                  <c:v>5437.5102429091658</c:v>
                </c:pt>
                <c:pt idx="86">
                  <c:v>5083.3816401988024</c:v>
                </c:pt>
                <c:pt idx="87">
                  <c:v>4021.0462641001036</c:v>
                </c:pt>
                <c:pt idx="88">
                  <c:v>5315.5165351011237</c:v>
                </c:pt>
                <c:pt idx="89">
                  <c:v>5333.0467792908039</c:v>
                </c:pt>
                <c:pt idx="90">
                  <c:v>4053.7261829140834</c:v>
                </c:pt>
                <c:pt idx="91">
                  <c:v>5871.1617286683422</c:v>
                </c:pt>
                <c:pt idx="93">
                  <c:v>5807.0654008668798</c:v>
                </c:pt>
                <c:pt idx="94">
                  <c:v>4126.6991240094767</c:v>
                </c:pt>
                <c:pt idx="95">
                  <c:v>4410.4551652317105</c:v>
                </c:pt>
                <c:pt idx="96">
                  <c:v>6549.3500625211145</c:v>
                </c:pt>
                <c:pt idx="97">
                  <c:v>6234.824327967216</c:v>
                </c:pt>
                <c:pt idx="98">
                  <c:v>6304.8623023966284</c:v>
                </c:pt>
                <c:pt idx="99">
                  <c:v>6818.496837406271</c:v>
                </c:pt>
                <c:pt idx="100">
                  <c:v>7677.710371960844</c:v>
                </c:pt>
                <c:pt idx="101">
                  <c:v>12172.310810295183</c:v>
                </c:pt>
                <c:pt idx="102">
                  <c:v>8367.1886131357314</c:v>
                </c:pt>
                <c:pt idx="103">
                  <c:v>8228.7742633552971</c:v>
                </c:pt>
                <c:pt idx="104">
                  <c:v>24429.220462485187</c:v>
                </c:pt>
                <c:pt idx="105">
                  <c:v>8699.1113848734294</c:v>
                </c:pt>
                <c:pt idx="106">
                  <c:v>18700.225837813829</c:v>
                </c:pt>
                <c:pt idx="107">
                  <c:v>10865.141061638638</c:v>
                </c:pt>
                <c:pt idx="108">
                  <c:v>13250.898346568416</c:v>
                </c:pt>
                <c:pt idx="109">
                  <c:v>17404.413565607629</c:v>
                </c:pt>
                <c:pt idx="110">
                  <c:v>15067.708799344449</c:v>
                </c:pt>
                <c:pt idx="111">
                  <c:v>13285.64474203369</c:v>
                </c:pt>
                <c:pt idx="112">
                  <c:v>8651.3493328743698</c:v>
                </c:pt>
                <c:pt idx="113">
                  <c:v>11344.405742315425</c:v>
                </c:pt>
                <c:pt idx="114">
                  <c:v>15002.64936614665</c:v>
                </c:pt>
                <c:pt idx="115">
                  <c:v>8922.6124724076344</c:v>
                </c:pt>
                <c:pt idx="116">
                  <c:v>15743.224294446216</c:v>
                </c:pt>
                <c:pt idx="117">
                  <c:v>10631.507663700342</c:v>
                </c:pt>
                <c:pt idx="118">
                  <c:v>7920.911330272982</c:v>
                </c:pt>
                <c:pt idx="119">
                  <c:v>9058.2083547494494</c:v>
                </c:pt>
                <c:pt idx="120">
                  <c:v>30696.877148637537</c:v>
                </c:pt>
                <c:pt idx="121">
                  <c:v>12126.625947346243</c:v>
                </c:pt>
                <c:pt idx="122">
                  <c:v>10974.246275095318</c:v>
                </c:pt>
                <c:pt idx="123">
                  <c:v>6515.5337450532606</c:v>
                </c:pt>
                <c:pt idx="124">
                  <c:v>15544.463853878216</c:v>
                </c:pt>
                <c:pt idx="125">
                  <c:v>56026.887246027509</c:v>
                </c:pt>
                <c:pt idx="126">
                  <c:v>12890.26434262885</c:v>
                </c:pt>
                <c:pt idx="127">
                  <c:v>12038.628109500747</c:v>
                </c:pt>
                <c:pt idx="128">
                  <c:v>10358.259447875294</c:v>
                </c:pt>
                <c:pt idx="129">
                  <c:v>19545.578560947404</c:v>
                </c:pt>
                <c:pt idx="130">
                  <c:v>17360.711193011044</c:v>
                </c:pt>
                <c:pt idx="131">
                  <c:v>37497.580713634998</c:v>
                </c:pt>
                <c:pt idx="132">
                  <c:v>9711.41796875</c:v>
                </c:pt>
                <c:pt idx="133">
                  <c:v>14400.719162878375</c:v>
                </c:pt>
                <c:pt idx="134">
                  <c:v>#N/A</c:v>
                </c:pt>
                <c:pt idx="135">
                  <c:v>58060.313948298441</c:v>
                </c:pt>
                <c:pt idx="136">
                  <c:v>12984.695870101688</c:v>
                </c:pt>
                <c:pt idx="137">
                  <c:v>25427.081777653948</c:v>
                </c:pt>
                <c:pt idx="138">
                  <c:v>17213.814304526943</c:v>
                </c:pt>
                <c:pt idx="139">
                  <c:v>15559.594648358832</c:v>
                </c:pt>
                <c:pt idx="140">
                  <c:v>24939.18725684952</c:v>
                </c:pt>
                <c:pt idx="141">
                  <c:v>29358.12943030817</c:v>
                </c:pt>
                <c:pt idx="142">
                  <c:v>37488.454953385408</c:v>
                </c:pt>
                <c:pt idx="143">
                  <c:v>41315.313570662343</c:v>
                </c:pt>
                <c:pt idx="144">
                  <c:v>18984.637299531449</c:v>
                </c:pt>
                <c:pt idx="145">
                  <c:v>53188.039807751127</c:v>
                </c:pt>
                <c:pt idx="146">
                  <c:v>43346.431848506181</c:v>
                </c:pt>
                <c:pt idx="147">
                  <c:v>14660.793918360063</c:v>
                </c:pt>
                <c:pt idx="148">
                  <c:v>26502.84765625</c:v>
                </c:pt>
                <c:pt idx="149">
                  <c:v>85685.290273483639</c:v>
                </c:pt>
                <c:pt idx="150">
                  <c:v>35785.967011942041</c:v>
                </c:pt>
                <c:pt idx="151">
                  <c:v>40424.638841187101</c:v>
                </c:pt>
                <c:pt idx="152">
                  <c:v>56202.165852747697</c:v>
                </c:pt>
                <c:pt idx="153">
                  <c:v>75017.156747297675</c:v>
                </c:pt>
                <c:pt idx="154">
                  <c:v>22899.360703212024</c:v>
                </c:pt>
                <c:pt idx="155">
                  <c:v>19771.577419807985</c:v>
                </c:pt>
                <c:pt idx="156">
                  <c:v>58029.515525886163</c:v>
                </c:pt>
                <c:pt idx="157">
                  <c:v>19767.077600137731</c:v>
                </c:pt>
                <c:pt idx="158">
                  <c:v>43166.155200139568</c:v>
                </c:pt>
                <c:pt idx="159">
                  <c:v>39216.224862845927</c:v>
                </c:pt>
                <c:pt idx="160">
                  <c:v>78732.553324175271</c:v>
                </c:pt>
                <c:pt idx="161">
                  <c:v>46345.347209739077</c:v>
                </c:pt>
                <c:pt idx="162">
                  <c:v>34556.439929474371</c:v>
                </c:pt>
                <c:pt idx="163">
                  <c:v>42258.691017091733</c:v>
                </c:pt>
                <c:pt idx="164">
                  <c:v>45009.615276764816</c:v>
                </c:pt>
                <c:pt idx="165">
                  <c:v>31327.40940027967</c:v>
                </c:pt>
                <c:pt idx="166">
                  <c:v>36172.292785108672</c:v>
                </c:pt>
                <c:pt idx="167">
                  <c:v>51541.655728979073</c:v>
                </c:pt>
                <c:pt idx="168">
                  <c:v>41469.975505603499</c:v>
                </c:pt>
                <c:pt idx="169">
                  <c:v>58982.460914961121</c:v>
                </c:pt>
                <c:pt idx="170">
                  <c:v>104879.25621390104</c:v>
                </c:pt>
              </c:numCache>
            </c:numRef>
          </c:xVal>
          <c:yVal>
            <c:numRef>
              <c:f>'Learning gap'!$F$2:$F$172</c:f>
              <c:numCache>
                <c:formatCode>0.00</c:formatCode>
                <c:ptCount val="171"/>
                <c:pt idx="0">
                  <c:v>1.8738448619842529</c:v>
                </c:pt>
                <c:pt idx="1">
                  <c:v>2.4801626205444336</c:v>
                </c:pt>
                <c:pt idx="2">
                  <c:v>1.9504861831665039</c:v>
                </c:pt>
                <c:pt idx="3">
                  <c:v>2.8157880306243896</c:v>
                </c:pt>
                <c:pt idx="4">
                  <c:v>2.6645457744598389</c:v>
                </c:pt>
                <c:pt idx="5">
                  <c:v>4.7509384155273438</c:v>
                </c:pt>
                <c:pt idx="6">
                  <c:v>5.1516571044921875</c:v>
                </c:pt>
                <c:pt idx="7">
                  <c:v>3.8850879669189453</c:v>
                </c:pt>
                <c:pt idx="8">
                  <c:v>3.1179366111755371</c:v>
                </c:pt>
                <c:pt idx="9">
                  <c:v>2.4253964424133301</c:v>
                </c:pt>
                <c:pt idx="10">
                  <c:v>4.5995697975158691</c:v>
                </c:pt>
                <c:pt idx="11">
                  <c:v>3.9491758346557617</c:v>
                </c:pt>
                <c:pt idx="12">
                  <c:v>2.926271915435791</c:v>
                </c:pt>
                <c:pt idx="13">
                  <c:v>2.485724925994873</c:v>
                </c:pt>
                <c:pt idx="14">
                  <c:v>2.7801222801208496</c:v>
                </c:pt>
                <c:pt idx="15">
                  <c:v>3.2457466125488281</c:v>
                </c:pt>
                <c:pt idx="16">
                  <c:v>2.4873785972595215</c:v>
                </c:pt>
                <c:pt idx="17">
                  <c:v>3.4573283195495605</c:v>
                </c:pt>
                <c:pt idx="18">
                  <c:v>3.4993371963500977</c:v>
                </c:pt>
                <c:pt idx="19">
                  <c:v>2.4708976745605469</c:v>
                </c:pt>
                <c:pt idx="20">
                  <c:v>2.7305693626403809</c:v>
                </c:pt>
                <c:pt idx="21">
                  <c:v>3.6848621368408203</c:v>
                </c:pt>
                <c:pt idx="22">
                  <c:v>3.7526702880859375</c:v>
                </c:pt>
                <c:pt idx="23">
                  <c:v>3.4346041679382324</c:v>
                </c:pt>
                <c:pt idx="24">
                  <c:v>3.7296280860900879</c:v>
                </c:pt>
                <c:pt idx="25">
                  <c:v>3.0441436767578125</c:v>
                </c:pt>
                <c:pt idx="26">
                  <c:v>3.5581192970275879</c:v>
                </c:pt>
                <c:pt idx="27">
                  <c:v>3.8490524291992188</c:v>
                </c:pt>
                <c:pt idx="28">
                  <c:v>4.2946329116821289</c:v>
                </c:pt>
                <c:pt idx="29">
                  <c:v>4.0664901733398438</c:v>
                </c:pt>
                <c:pt idx="30">
                  <c:v>3.6609458923339844</c:v>
                </c:pt>
                <c:pt idx="31">
                  <c:v>2.4932870864868164</c:v>
                </c:pt>
                <c:pt idx="32">
                  <c:v>3.627652645111084</c:v>
                </c:pt>
                <c:pt idx="33">
                  <c:v>4.1446733474731445</c:v>
                </c:pt>
                <c:pt idx="34">
                  <c:v>3.7556653022766113</c:v>
                </c:pt>
                <c:pt idx="35">
                  <c:v>4.320702075958252</c:v>
                </c:pt>
                <c:pt idx="36">
                  <c:v>4.8207931518554688</c:v>
                </c:pt>
                <c:pt idx="37">
                  <c:v>4.2956304550170898</c:v>
                </c:pt>
                <c:pt idx="38">
                  <c:v>6.1613459587097168</c:v>
                </c:pt>
                <c:pt idx="39">
                  <c:v>5.2281398773193359</c:v>
                </c:pt>
                <c:pt idx="40">
                  <c:v>4.485908031463623</c:v>
                </c:pt>
                <c:pt idx="41">
                  <c:v>4.1741218566894531</c:v>
                </c:pt>
                <c:pt idx="42">
                  <c:v>4.3623318672180176</c:v>
                </c:pt>
                <c:pt idx="43">
                  <c:v>3.4147906303405762</c:v>
                </c:pt>
                <c:pt idx="44">
                  <c:v>4.0479264259338379</c:v>
                </c:pt>
                <c:pt idx="45">
                  <c:v>3.4562392234802246</c:v>
                </c:pt>
                <c:pt idx="46">
                  <c:v>3.8977789878845215</c:v>
                </c:pt>
                <c:pt idx="47">
                  <c:v>3.203005313873291</c:v>
                </c:pt>
                <c:pt idx="48">
                  <c:v>2.6217999458312988</c:v>
                </c:pt>
                <c:pt idx="49">
                  <c:v>4.934138298034668</c:v>
                </c:pt>
                <c:pt idx="50">
                  <c:v>4.0227828025817871</c:v>
                </c:pt>
                <c:pt idx="51">
                  <c:v>3.8304228782653809</c:v>
                </c:pt>
                <c:pt idx="52">
                  <c:v>4.0729379653930664</c:v>
                </c:pt>
                <c:pt idx="53">
                  <c:v>5.0283122062683105</c:v>
                </c:pt>
                <c:pt idx="54">
                  <c:v>4.0621728897094727</c:v>
                </c:pt>
                <c:pt idx="55">
                  <c:v>4.0110268592834473</c:v>
                </c:pt>
                <c:pt idx="56">
                  <c:v>5.4559874534606934</c:v>
                </c:pt>
                <c:pt idx="57">
                  <c:v>3.4776887893676758</c:v>
                </c:pt>
                <c:pt idx="58">
                  <c:v>4.9963388442993164</c:v>
                </c:pt>
                <c:pt idx="59">
                  <c:v>3.1653947830200195</c:v>
                </c:pt>
                <c:pt idx="60">
                  <c:v>3.3125996589660645</c:v>
                </c:pt>
                <c:pt idx="61">
                  <c:v>3.5220909118652344</c:v>
                </c:pt>
                <c:pt idx="62">
                  <c:v>4.1509637832641602</c:v>
                </c:pt>
                <c:pt idx="63">
                  <c:v>4.2203969955444336</c:v>
                </c:pt>
                <c:pt idx="64">
                  <c:v>2.9076652526855469</c:v>
                </c:pt>
                <c:pt idx="65">
                  <c:v>3.0320425033569336</c:v>
                </c:pt>
                <c:pt idx="66">
                  <c:v>2.1788978576660156</c:v>
                </c:pt>
                <c:pt idx="67">
                  <c:v>1.898292064666748</c:v>
                </c:pt>
                <c:pt idx="68">
                  <c:v>2.9010672569274902</c:v>
                </c:pt>
                <c:pt idx="69">
                  <c:v>4.6139116287231445</c:v>
                </c:pt>
                <c:pt idx="70">
                  <c:v>3.2783670425415039</c:v>
                </c:pt>
                <c:pt idx="71">
                  <c:v>5.4406967163085938</c:v>
                </c:pt>
                <c:pt idx="72">
                  <c:v>4.3821597099304199</c:v>
                </c:pt>
                <c:pt idx="73">
                  <c:v>3.820277214050293</c:v>
                </c:pt>
                <c:pt idx="74">
                  <c:v>4.0735273361206055</c:v>
                </c:pt>
                <c:pt idx="75">
                  <c:v>4.4223055839538574</c:v>
                </c:pt>
                <c:pt idx="76">
                  <c:v>4.3366541862487793</c:v>
                </c:pt>
                <c:pt idx="77">
                  <c:v>4.7564821243286133</c:v>
                </c:pt>
                <c:pt idx="78">
                  <c:v>4.3329906463623047</c:v>
                </c:pt>
                <c:pt idx="79">
                  <c:v>4.6022391319274902</c:v>
                </c:pt>
                <c:pt idx="80">
                  <c:v>4.5606040954589844</c:v>
                </c:pt>
                <c:pt idx="81">
                  <c:v>4.3877420425415039</c:v>
                </c:pt>
                <c:pt idx="82">
                  <c:v>3.7288904190063477</c:v>
                </c:pt>
                <c:pt idx="83">
                  <c:v>4.661677360534668</c:v>
                </c:pt>
                <c:pt idx="84">
                  <c:v>5.2981781959533691</c:v>
                </c:pt>
                <c:pt idx="85">
                  <c:v>3.9159197807312012</c:v>
                </c:pt>
                <c:pt idx="86">
                  <c:v>4.1622734069824219</c:v>
                </c:pt>
                <c:pt idx="87">
                  <c:v>3.2852492332458496</c:v>
                </c:pt>
                <c:pt idx="88">
                  <c:v>4.2401390075683594</c:v>
                </c:pt>
                <c:pt idx="89">
                  <c:v>3.6570901870727539</c:v>
                </c:pt>
                <c:pt idx="90">
                  <c:v>4.7599782943725586</c:v>
                </c:pt>
                <c:pt idx="91">
                  <c:v>4.2382125854492188</c:v>
                </c:pt>
                <c:pt idx="93">
                  <c:v>4.3673286437988281</c:v>
                </c:pt>
                <c:pt idx="94">
                  <c:v>4.0095138549804688</c:v>
                </c:pt>
                <c:pt idx="95">
                  <c:v>3.9363632202148438</c:v>
                </c:pt>
                <c:pt idx="96">
                  <c:v>3.5719804763793945</c:v>
                </c:pt>
                <c:pt idx="97">
                  <c:v>3.0235042572021484</c:v>
                </c:pt>
                <c:pt idx="98">
                  <c:v>3.0354180335998535</c:v>
                </c:pt>
                <c:pt idx="99">
                  <c:v>2.2306108474731445</c:v>
                </c:pt>
                <c:pt idx="100">
                  <c:v>5.3154158592224121</c:v>
                </c:pt>
                <c:pt idx="101">
                  <c:v>4.2671346664428711</c:v>
                </c:pt>
                <c:pt idx="102">
                  <c:v>5.2293300628662109</c:v>
                </c:pt>
                <c:pt idx="103">
                  <c:v>4.034207820892334</c:v>
                </c:pt>
                <c:pt idx="104">
                  <c:v>4.6517281532287598</c:v>
                </c:pt>
                <c:pt idx="105">
                  <c:v>4.8258504867553711</c:v>
                </c:pt>
                <c:pt idx="106">
                  <c:v>4.4689517021179199</c:v>
                </c:pt>
                <c:pt idx="107">
                  <c:v>3.4607419967651367</c:v>
                </c:pt>
                <c:pt idx="108">
                  <c:v>3.0359878540039063</c:v>
                </c:pt>
                <c:pt idx="109">
                  <c:v>4.4748897552490234</c:v>
                </c:pt>
                <c:pt idx="110">
                  <c:v>3.3160429000854492</c:v>
                </c:pt>
                <c:pt idx="111">
                  <c:v>4.5231380462646484</c:v>
                </c:pt>
                <c:pt idx="112">
                  <c:v>4.2068538665771484</c:v>
                </c:pt>
                <c:pt idx="113">
                  <c:v>4.4682130813598633</c:v>
                </c:pt>
                <c:pt idx="114">
                  <c:v>3.6593132019042969</c:v>
                </c:pt>
                <c:pt idx="115">
                  <c:v>3.9997539520263672</c:v>
                </c:pt>
                <c:pt idx="116">
                  <c:v>4.1128549575805664</c:v>
                </c:pt>
                <c:pt idx="117">
                  <c:v>3.5767478942871094</c:v>
                </c:pt>
                <c:pt idx="118">
                  <c:v>3.6220312118530273</c:v>
                </c:pt>
                <c:pt idx="119">
                  <c:v>3.0286779403686523</c:v>
                </c:pt>
                <c:pt idx="120">
                  <c:v>3.9504871368408203</c:v>
                </c:pt>
                <c:pt idx="121">
                  <c:v>4.1224155426025391</c:v>
                </c:pt>
                <c:pt idx="122">
                  <c:v>4.5805635452270508</c:v>
                </c:pt>
                <c:pt idx="123">
                  <c:v>3.8577375411987305</c:v>
                </c:pt>
                <c:pt idx="124">
                  <c:v>3.3835220336914063</c:v>
                </c:pt>
                <c:pt idx="125">
                  <c:v>4.0560998916625977</c:v>
                </c:pt>
                <c:pt idx="126">
                  <c:v>3.5943536758422852</c:v>
                </c:pt>
                <c:pt idx="127">
                  <c:v>2.8386878967285156</c:v>
                </c:pt>
                <c:pt idx="128">
                  <c:v>3.8677663803100586</c:v>
                </c:pt>
                <c:pt idx="129">
                  <c:v>3.5628337860107422</c:v>
                </c:pt>
                <c:pt idx="130">
                  <c:v>2.8196964263916016</c:v>
                </c:pt>
                <c:pt idx="131">
                  <c:v>3.8098087310791016</c:v>
                </c:pt>
                <c:pt idx="132">
                  <c:v>2.7917051315307617</c:v>
                </c:pt>
                <c:pt idx="133">
                  <c:v>2.6849870681762695</c:v>
                </c:pt>
                <c:pt idx="134">
                  <c:v>3.3246421813964844</c:v>
                </c:pt>
                <c:pt idx="135">
                  <c:v>2.3349809646606445</c:v>
                </c:pt>
                <c:pt idx="136">
                  <c:v>2.944122314453125</c:v>
                </c:pt>
                <c:pt idx="137">
                  <c:v>3.2348222732543945</c:v>
                </c:pt>
                <c:pt idx="138">
                  <c:v>2.8576173782348633</c:v>
                </c:pt>
                <c:pt idx="139">
                  <c:v>2.6393022537231445</c:v>
                </c:pt>
                <c:pt idx="140">
                  <c:v>2.4568986892700195</c:v>
                </c:pt>
                <c:pt idx="141">
                  <c:v>2.798802375793457</c:v>
                </c:pt>
                <c:pt idx="142">
                  <c:v>3.1764392852783203</c:v>
                </c:pt>
                <c:pt idx="143">
                  <c:v>2.2975282669067383</c:v>
                </c:pt>
                <c:pt idx="144">
                  <c:v>2.4475803375244141</c:v>
                </c:pt>
                <c:pt idx="145">
                  <c:v>2.7419595718383789</c:v>
                </c:pt>
                <c:pt idx="146">
                  <c:v>2.5213937759399414</c:v>
                </c:pt>
                <c:pt idx="147">
                  <c:v>2.0365972518920898</c:v>
                </c:pt>
                <c:pt idx="148">
                  <c:v>2.6705150604248047</c:v>
                </c:pt>
                <c:pt idx="149">
                  <c:v>2.3317880630493164</c:v>
                </c:pt>
                <c:pt idx="150">
                  <c:v>2.5339345932006836</c:v>
                </c:pt>
                <c:pt idx="151">
                  <c:v>2.3411874771118164</c:v>
                </c:pt>
                <c:pt idx="152">
                  <c:v>2.2957744598388672</c:v>
                </c:pt>
                <c:pt idx="153">
                  <c:v>2.4369544982910156</c:v>
                </c:pt>
                <c:pt idx="154">
                  <c:v>2.2748241424560547</c:v>
                </c:pt>
                <c:pt idx="155">
                  <c:v>2.590785026550293</c:v>
                </c:pt>
                <c:pt idx="156">
                  <c:v>2.3789386749267578</c:v>
                </c:pt>
                <c:pt idx="157">
                  <c:v>1.7646512985229492</c:v>
                </c:pt>
                <c:pt idx="158">
                  <c:v>2.3202905654907227</c:v>
                </c:pt>
                <c:pt idx="159">
                  <c:v>2.3065786361694336</c:v>
                </c:pt>
                <c:pt idx="160">
                  <c:v>2.3057422637939453</c:v>
                </c:pt>
                <c:pt idx="161">
                  <c:v>2.3397464752197266</c:v>
                </c:pt>
                <c:pt idx="162">
                  <c:v>1.9047021865844727</c:v>
                </c:pt>
                <c:pt idx="163">
                  <c:v>1.9979696273803711</c:v>
                </c:pt>
                <c:pt idx="164">
                  <c:v>2.0079507827758789</c:v>
                </c:pt>
                <c:pt idx="165">
                  <c:v>1.9093914031982422</c:v>
                </c:pt>
                <c:pt idx="166">
                  <c:v>1.3292522430419922</c:v>
                </c:pt>
                <c:pt idx="167">
                  <c:v>2.3555507659912109</c:v>
                </c:pt>
                <c:pt idx="168">
                  <c:v>1.6546211242675781</c:v>
                </c:pt>
                <c:pt idx="169">
                  <c:v>1.1076107025146484</c:v>
                </c:pt>
                <c:pt idx="170">
                  <c:v>2.6265850067138672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11B-40D6-B2C0-0B7CC016547E}"/>
            </c:ext>
          </c:extLst>
        </c:ser>
        <c:ser>
          <c:idx val="1"/>
          <c:order val="1"/>
          <c:tx>
            <c:v>Thailand</c:v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032228C8-7914-4072-B176-E02432E201E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311B-40D6-B2C0-0B7CC016547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24E70CA-2E72-4D06-8414-3981978252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11B-40D6-B2C0-0B7CC01654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'Learning gap'!$L$2:$L$3</c:f>
              <c:numCache>
                <c:formatCode>0</c:formatCode>
                <c:ptCount val="2"/>
                <c:pt idx="0">
                  <c:v>6187.0702888517544</c:v>
                </c:pt>
                <c:pt idx="1">
                  <c:v>5163.5976639983373</c:v>
                </c:pt>
              </c:numCache>
            </c:numRef>
          </c:xVal>
          <c:yVal>
            <c:numRef>
              <c:f>'Learning gap'!$M$2:$M$3</c:f>
              <c:numCache>
                <c:formatCode>General</c:formatCode>
                <c:ptCount val="2"/>
                <c:pt idx="0" formatCode="0.0">
                  <c:v>4.0382680892944336</c:v>
                </c:pt>
                <c:pt idx="1">
                  <c:v>3.7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'Learning gap'!$J$2:$J$3</c15:f>
                <c15:dlblRangeCache>
                  <c:ptCount val="2"/>
                  <c:pt idx="0">
                    <c:v>THA 2020</c:v>
                  </c:pt>
                  <c:pt idx="1">
                    <c:v>THA 2010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311B-40D6-B2C0-0B7CC016547E}"/>
            </c:ext>
          </c:extLst>
        </c:ser>
        <c:ser>
          <c:idx val="2"/>
          <c:order val="2"/>
          <c:tx>
            <c:v>Structural peer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chemeClr val="accent1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37F49384-61F1-4764-9947-7CA9A0DCE0D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11B-40D6-B2C0-0B7CC016547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60B2124-D9DE-44B6-A95C-7CF0C9CAA59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311B-40D6-B2C0-0B7CC016547E}"/>
                </c:ext>
              </c:extLst>
            </c:dLbl>
            <c:dLbl>
              <c:idx val="2"/>
              <c:layout>
                <c:manualLayout>
                  <c:x val="-1.8205461638491644E-2"/>
                  <c:y val="2.9999997047244317E-2"/>
                </c:manualLayout>
              </c:layout>
              <c:tx>
                <c:rich>
                  <a:bodyPr/>
                  <a:lstStyle/>
                  <a:p>
                    <a:fld id="{B1A2BDA3-8C81-4D61-B594-75054AE517C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11B-40D6-B2C0-0B7CC016547E}"/>
                </c:ext>
              </c:extLst>
            </c:dLbl>
            <c:dLbl>
              <c:idx val="3"/>
              <c:layout>
                <c:manualLayout>
                  <c:x val="-2.0806241872561769E-2"/>
                  <c:y val="-1.4999998523622193E-2"/>
                </c:manualLayout>
              </c:layout>
              <c:tx>
                <c:rich>
                  <a:bodyPr/>
                  <a:lstStyle/>
                  <a:p>
                    <a:fld id="{F3596C99-E523-44F3-B720-D09FA483447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311B-40D6-B2C0-0B7CC01654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'Learning gap'!$P$2:$P$5</c:f>
              <c:numCache>
                <c:formatCode>General</c:formatCode>
                <c:ptCount val="4"/>
                <c:pt idx="0">
                  <c:v>8922.6124724076344</c:v>
                </c:pt>
                <c:pt idx="1">
                  <c:v>12038.628109500747</c:v>
                </c:pt>
                <c:pt idx="2">
                  <c:v>10631.507663700342</c:v>
                </c:pt>
                <c:pt idx="3">
                  <c:v>7920.911330272982</c:v>
                </c:pt>
              </c:numCache>
            </c:numRef>
          </c:xVal>
          <c:yVal>
            <c:numRef>
              <c:f>'Learning gap'!$Q$2:$Q$5</c:f>
              <c:numCache>
                <c:formatCode>General</c:formatCode>
                <c:ptCount val="4"/>
                <c:pt idx="0">
                  <c:v>3.9997539520263672</c:v>
                </c:pt>
                <c:pt idx="1">
                  <c:v>2.8386878967285156</c:v>
                </c:pt>
                <c:pt idx="2">
                  <c:v>3.5767478942871094</c:v>
                </c:pt>
                <c:pt idx="3">
                  <c:v>3.6220312118530273</c:v>
                </c:pt>
              </c:numCache>
            </c:numRef>
          </c:yVal>
          <c:smooth val="0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'Learning gap'!$O$2:$O$5</c15:f>
                <c15:dlblRangeCache>
                  <c:ptCount val="4"/>
                  <c:pt idx="0">
                    <c:v>MEX</c:v>
                  </c:pt>
                  <c:pt idx="1">
                    <c:v>TUR</c:v>
                  </c:pt>
                  <c:pt idx="2">
                    <c:v>MYS</c:v>
                  </c:pt>
                  <c:pt idx="3">
                    <c:v>BGR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311B-40D6-B2C0-0B7CC016547E}"/>
            </c:ext>
          </c:extLst>
        </c:ser>
        <c:ser>
          <c:idx val="3"/>
          <c:order val="3"/>
          <c:tx>
            <c:v>Aspirational peer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5CB0E55E-E521-4FCF-BE01-1CA63C21FE6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311B-40D6-B2C0-0B7CC016547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8F95DAE-4C26-4A88-9BA1-6315F205578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311B-40D6-B2C0-0B7CC016547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311B-40D6-B2C0-0B7CC016547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311B-40D6-B2C0-0B7CC016547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311B-40D6-B2C0-0B7CC01654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'Learning gap'!$T$2:$T$6</c:f>
              <c:numCache>
                <c:formatCode>General</c:formatCode>
                <c:ptCount val="5"/>
                <c:pt idx="0">
                  <c:v>31327.40940027967</c:v>
                </c:pt>
                <c:pt idx="1">
                  <c:v>14660.793918360063</c:v>
                </c:pt>
              </c:numCache>
            </c:numRef>
          </c:xVal>
          <c:yVal>
            <c:numRef>
              <c:f>'Learning gap'!$U$2:$U$6</c:f>
              <c:numCache>
                <c:formatCode>General</c:formatCode>
                <c:ptCount val="5"/>
                <c:pt idx="0">
                  <c:v>1.9093914031982422</c:v>
                </c:pt>
                <c:pt idx="1">
                  <c:v>2.0365972518920898</c:v>
                </c:pt>
              </c:numCache>
            </c:numRef>
          </c:yVal>
          <c:smooth val="0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'Learning gap'!$S$2:$S$3</c15:f>
                <c15:dlblRangeCache>
                  <c:ptCount val="2"/>
                  <c:pt idx="0">
                    <c:v>KOR</c:v>
                  </c:pt>
                  <c:pt idx="1">
                    <c:v>POL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F-311B-40D6-B2C0-0B7CC0165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024895"/>
        <c:axId val="426375775"/>
        <c:extLst/>
      </c:scatterChart>
      <c:valAx>
        <c:axId val="419024895"/>
        <c:scaling>
          <c:logBase val="10"/>
          <c:orientation val="minMax"/>
          <c:max val="150000"/>
          <c:min val="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GDP per capita (constant US$), 2020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26375775"/>
        <c:crosses val="autoZero"/>
        <c:crossBetween val="midCat"/>
      </c:valAx>
      <c:valAx>
        <c:axId val="426375775"/>
        <c:scaling>
          <c:orientation val="minMax"/>
          <c:max val="6"/>
          <c:min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Learning gap, 2020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19024895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65261762287195724"/>
          <c:y val="1.1763449863492042E-2"/>
          <c:w val="0.34394047265063049"/>
          <c:h val="0.229821532372636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0195751213998"/>
          <c:y val="5.1400554097404488E-2"/>
          <c:w val="0.77394895108342998"/>
          <c:h val="0.81012385613960414"/>
        </c:manualLayout>
      </c:layout>
      <c:scatterChart>
        <c:scatterStyle val="lineMarker"/>
        <c:varyColors val="0"/>
        <c:ser>
          <c:idx val="0"/>
          <c:order val="0"/>
          <c:tx>
            <c:v>Thailand's provinces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5116476375610166E-2"/>
                  <c:y val="-0.10549236900942945"/>
                </c:manualLayout>
              </c:layout>
              <c:tx>
                <c:rich>
                  <a:bodyPr/>
                  <a:lstStyle/>
                  <a:p>
                    <a:fld id="{FBCFCE8E-0737-428C-A3F1-AD1712349BB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B4E5-4998-9CC3-C4067D9EA0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B7CB440-29A3-44E8-B69C-9D566D6B012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B4E5-4998-9CC3-C4067D9EA03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B6D8270-A341-4B19-80BA-B86A959EE80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B4E5-4998-9CC3-C4067D9EA03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8E61939-FECA-4EC9-8BEA-6FB2096E998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B4E5-4998-9CC3-C4067D9EA03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7E56E70-9FA3-4422-9C6E-370392E7F6F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B4E5-4998-9CC3-C4067D9EA03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4F8E4F95-B24A-45BD-807C-79CDB38831D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B4E5-4998-9CC3-C4067D9EA03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CDB556D-A1B3-408A-8B57-A0D5C4B4062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B4E5-4998-9CC3-C4067D9EA03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3ADD040E-D15C-432E-BA49-CFFD0F0893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B4E5-4998-9CC3-C4067D9EA03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6CA88A40-FA8F-42DF-BAFE-57072973ACC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B4E5-4998-9CC3-C4067D9EA03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4DF5B50D-EC48-4A90-96C8-FA9D73B0392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B4E5-4998-9CC3-C4067D9EA037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CF53E7B6-526D-4F66-98AB-70D7D858000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B4E5-4998-9CC3-C4067D9EA037}"/>
                </c:ext>
              </c:extLst>
            </c:dLbl>
            <c:dLbl>
              <c:idx val="11"/>
              <c:layout>
                <c:manualLayout>
                  <c:x val="-2.27145491238403E-2"/>
                  <c:y val="-5.971063802209909E-2"/>
                </c:manualLayout>
              </c:layout>
              <c:tx>
                <c:rich>
                  <a:bodyPr/>
                  <a:lstStyle/>
                  <a:p>
                    <a:fld id="{598A15D7-20A5-443C-AD24-2C9ABBBCBBC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B4E5-4998-9CC3-C4067D9EA037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9DFAEAD-482E-4D31-A621-08D0EDA732E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B4E5-4998-9CC3-C4067D9EA037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74195155-229C-449B-ACE4-3D191497B80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B4E5-4998-9CC3-C4067D9EA037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739E9662-54BD-4D54-9296-C2E1B947D38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B4E5-4998-9CC3-C4067D9EA037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C99BAFB9-6F4A-4BEE-B584-0ED66553298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B4E5-4998-9CC3-C4067D9EA037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441F1BE2-8B13-4712-A398-E456603AC85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B4E5-4998-9CC3-C4067D9EA037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82BF7473-A3E1-4BEE-82DA-2257963B9EE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B4E5-4998-9CC3-C4067D9EA037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433B3EB0-0350-457F-8789-82F1F813CE7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B4E5-4998-9CC3-C4067D9EA037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33A669B3-2652-4831-9D61-458C6E8DF0F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B4E5-4998-9CC3-C4067D9EA037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292221C7-DA73-4599-B08E-7EB54E8A275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B4E5-4998-9CC3-C4067D9EA037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76887F9C-EBAE-4A92-AD69-5B11250D04C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B4E5-4998-9CC3-C4067D9EA037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046CDA5A-E9E0-47CB-AD3E-D2E1FB1089E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B4E5-4998-9CC3-C4067D9EA037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AE25B6A2-02E4-42D8-82B0-86529A948D6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B4E5-4998-9CC3-C4067D9EA037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58A62AF4-A35A-4706-8529-38043D50F14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B4E5-4998-9CC3-C4067D9EA037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E8E7BDAD-C5C3-4BC4-84EE-EC40C619F35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B4E5-4998-9CC3-C4067D9EA037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BF3715CC-99C5-438C-99EB-163F0100649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B4E5-4998-9CC3-C4067D9EA037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0EF82905-CE87-433F-B081-D294511D096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B4E5-4998-9CC3-C4067D9EA037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702A0B04-11CC-42C2-A602-BE924FB59F3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B4E5-4998-9CC3-C4067D9EA037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1A86C0A5-CD7E-4542-A815-BA9C73188C6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B4E5-4998-9CC3-C4067D9EA037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F901CD85-F532-4EBF-981C-75CDE9AB05A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B4E5-4998-9CC3-C4067D9EA037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B7ED5072-1B12-4810-97ED-688FAE865EF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B4E5-4998-9CC3-C4067D9EA037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26741CE0-1F69-48E2-B681-2961277477E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B4E5-4998-9CC3-C4067D9EA037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BBAEE43F-B23B-4809-862E-BCB9A55AE5B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B4E5-4998-9CC3-C4067D9EA037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2AA9F352-2E11-42BA-93FA-911ACE2B6AE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B4E5-4998-9CC3-C4067D9EA037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fld id="{02E265EA-5789-43C7-B3E0-5C55F1E80B6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B4E5-4998-9CC3-C4067D9EA037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fld id="{2BB45B43-D1B4-45AF-A7C0-780057201CE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B4E5-4998-9CC3-C4067D9EA037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8804E0AF-BA6D-4173-B609-5068CD7083C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B4E5-4998-9CC3-C4067D9EA037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7BC6719D-08A4-40C3-9E57-F8E4208491D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6-B4E5-4998-9CC3-C4067D9EA037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fld id="{293D3ACA-1066-4BC9-AF51-D6EF4AC945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7-B4E5-4998-9CC3-C4067D9EA037}"/>
                </c:ext>
              </c:extLst>
            </c:dLbl>
            <c:dLbl>
              <c:idx val="40"/>
              <c:tx>
                <c:rich>
                  <a:bodyPr/>
                  <a:lstStyle/>
                  <a:p>
                    <a:fld id="{62AFF30C-4CB3-4653-9D68-5FD048DCB38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B4E5-4998-9CC3-C4067D9EA037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fld id="{D618F5DE-E708-4724-AD99-01BF9D1DF9F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B4E5-4998-9CC3-C4067D9EA037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fld id="{A33BC9A6-E4CA-47A1-88CA-85B8EA586BD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A-B4E5-4998-9CC3-C4067D9EA037}"/>
                </c:ext>
              </c:extLst>
            </c:dLbl>
            <c:dLbl>
              <c:idx val="43"/>
              <c:tx>
                <c:rich>
                  <a:bodyPr/>
                  <a:lstStyle/>
                  <a:p>
                    <a:fld id="{F60D69DB-8825-49AD-A9EC-CCBA867AC47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B-B4E5-4998-9CC3-C4067D9EA037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fld id="{6506800E-8B24-426A-9B36-4C0AD66B84A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C-B4E5-4998-9CC3-C4067D9EA037}"/>
                </c:ext>
              </c:extLst>
            </c:dLbl>
            <c:dLbl>
              <c:idx val="45"/>
              <c:tx>
                <c:rich>
                  <a:bodyPr/>
                  <a:lstStyle/>
                  <a:p>
                    <a:fld id="{234D13F0-E552-4826-B096-1B35DD1971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D-B4E5-4998-9CC3-C4067D9EA037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B4E5-4998-9CC3-C4067D9EA037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fld id="{C7E0F1F7-8E05-44CB-8F9D-9E60BB9EFA5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B4E5-4998-9CC3-C4067D9EA037}"/>
                </c:ext>
              </c:extLst>
            </c:dLbl>
            <c:dLbl>
              <c:idx val="48"/>
              <c:tx>
                <c:rich>
                  <a:bodyPr/>
                  <a:lstStyle/>
                  <a:p>
                    <a:fld id="{B03C9FFA-5F90-4F82-9D4C-C230AC9B185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B4E5-4998-9CC3-C4067D9EA037}"/>
                </c:ext>
              </c:extLst>
            </c:dLbl>
            <c:dLbl>
              <c:idx val="49"/>
              <c:tx>
                <c:rich>
                  <a:bodyPr/>
                  <a:lstStyle/>
                  <a:p>
                    <a:fld id="{6F458536-08A6-4F45-A0A2-129C3306F3F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1-B4E5-4998-9CC3-C4067D9EA037}"/>
                </c:ext>
              </c:extLst>
            </c:dLbl>
            <c:dLbl>
              <c:idx val="50"/>
              <c:tx>
                <c:rich>
                  <a:bodyPr/>
                  <a:lstStyle/>
                  <a:p>
                    <a:fld id="{A1456D3A-1A22-4D6F-9A94-F8685953E5B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2-B4E5-4998-9CC3-C4067D9EA037}"/>
                </c:ext>
              </c:extLst>
            </c:dLbl>
            <c:dLbl>
              <c:idx val="51"/>
              <c:tx>
                <c:rich>
                  <a:bodyPr/>
                  <a:lstStyle/>
                  <a:p>
                    <a:fld id="{7CAD5D74-8F3D-4B61-97F6-CAB7EBA60D5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3-B4E5-4998-9CC3-C4067D9EA037}"/>
                </c:ext>
              </c:extLst>
            </c:dLbl>
            <c:dLbl>
              <c:idx val="52"/>
              <c:tx>
                <c:rich>
                  <a:bodyPr/>
                  <a:lstStyle/>
                  <a:p>
                    <a:fld id="{C3B55B39-8F95-4A3C-9622-DEDACB044F4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4-B4E5-4998-9CC3-C4067D9EA037}"/>
                </c:ext>
              </c:extLst>
            </c:dLbl>
            <c:dLbl>
              <c:idx val="53"/>
              <c:tx>
                <c:rich>
                  <a:bodyPr/>
                  <a:lstStyle/>
                  <a:p>
                    <a:fld id="{9D076D1F-6719-49F2-85D1-FBC851A8804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5-B4E5-4998-9CC3-C4067D9EA037}"/>
                </c:ext>
              </c:extLst>
            </c:dLbl>
            <c:dLbl>
              <c:idx val="54"/>
              <c:tx>
                <c:rich>
                  <a:bodyPr/>
                  <a:lstStyle/>
                  <a:p>
                    <a:fld id="{B3DDC061-496D-44C1-B1B3-0E210F27695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6-B4E5-4998-9CC3-C4067D9EA037}"/>
                </c:ext>
              </c:extLst>
            </c:dLbl>
            <c:dLbl>
              <c:idx val="55"/>
              <c:tx>
                <c:rich>
                  <a:bodyPr/>
                  <a:lstStyle/>
                  <a:p>
                    <a:fld id="{22B84C10-CD6D-427D-B8E1-DE4FF1EC6C4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7-B4E5-4998-9CC3-C4067D9EA037}"/>
                </c:ext>
              </c:extLst>
            </c:dLbl>
            <c:dLbl>
              <c:idx val="56"/>
              <c:tx>
                <c:rich>
                  <a:bodyPr/>
                  <a:lstStyle/>
                  <a:p>
                    <a:fld id="{59E8C651-D803-4AF1-9DC5-E9537EB39E0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8-B4E5-4998-9CC3-C4067D9EA037}"/>
                </c:ext>
              </c:extLst>
            </c:dLbl>
            <c:dLbl>
              <c:idx val="57"/>
              <c:tx>
                <c:rich>
                  <a:bodyPr/>
                  <a:lstStyle/>
                  <a:p>
                    <a:fld id="{84443183-F38E-4A4E-8D1B-EC56528BAD7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9-B4E5-4998-9CC3-C4067D9EA037}"/>
                </c:ext>
              </c:extLst>
            </c:dLbl>
            <c:dLbl>
              <c:idx val="58"/>
              <c:tx>
                <c:rich>
                  <a:bodyPr/>
                  <a:lstStyle/>
                  <a:p>
                    <a:fld id="{910A019F-2DBA-41D2-8DF3-B4345354705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A-B4E5-4998-9CC3-C4067D9EA037}"/>
                </c:ext>
              </c:extLst>
            </c:dLbl>
            <c:dLbl>
              <c:idx val="59"/>
              <c:tx>
                <c:rich>
                  <a:bodyPr/>
                  <a:lstStyle/>
                  <a:p>
                    <a:fld id="{CC445706-51C7-4BBE-B2AC-7DB8DA4B6CC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B-B4E5-4998-9CC3-C4067D9EA037}"/>
                </c:ext>
              </c:extLst>
            </c:dLbl>
            <c:dLbl>
              <c:idx val="60"/>
              <c:tx>
                <c:rich>
                  <a:bodyPr/>
                  <a:lstStyle/>
                  <a:p>
                    <a:fld id="{A0D10145-3446-4CB3-A502-A7607BBCBC8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C-B4E5-4998-9CC3-C4067D9EA037}"/>
                </c:ext>
              </c:extLst>
            </c:dLbl>
            <c:dLbl>
              <c:idx val="61"/>
              <c:tx>
                <c:rich>
                  <a:bodyPr/>
                  <a:lstStyle/>
                  <a:p>
                    <a:fld id="{FB710BCF-B019-4ADB-95CE-DAC232EAD02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D-B4E5-4998-9CC3-C4067D9EA037}"/>
                </c:ext>
              </c:extLst>
            </c:dLbl>
            <c:dLbl>
              <c:idx val="62"/>
              <c:tx>
                <c:rich>
                  <a:bodyPr/>
                  <a:lstStyle/>
                  <a:p>
                    <a:fld id="{57FC2F88-C72E-4A38-81D5-B7E85882E0E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E-B4E5-4998-9CC3-C4067D9EA037}"/>
                </c:ext>
              </c:extLst>
            </c:dLbl>
            <c:dLbl>
              <c:idx val="63"/>
              <c:tx>
                <c:rich>
                  <a:bodyPr/>
                  <a:lstStyle/>
                  <a:p>
                    <a:fld id="{C4173A26-0EEE-4B17-8021-A1E1BBAE0C5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F-B4E5-4998-9CC3-C4067D9EA037}"/>
                </c:ext>
              </c:extLst>
            </c:dLbl>
            <c:dLbl>
              <c:idx val="64"/>
              <c:tx>
                <c:rich>
                  <a:bodyPr/>
                  <a:lstStyle/>
                  <a:p>
                    <a:fld id="{1690ACAF-C924-4023-ACE2-01FB98A075B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0-B4E5-4998-9CC3-C4067D9EA037}"/>
                </c:ext>
              </c:extLst>
            </c:dLbl>
            <c:dLbl>
              <c:idx val="65"/>
              <c:tx>
                <c:rich>
                  <a:bodyPr/>
                  <a:lstStyle/>
                  <a:p>
                    <a:fld id="{DBD2E74C-9D33-4E67-95DD-7C0912C98E4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1-B4E5-4998-9CC3-C4067D9EA037}"/>
                </c:ext>
              </c:extLst>
            </c:dLbl>
            <c:dLbl>
              <c:idx val="66"/>
              <c:tx>
                <c:rich>
                  <a:bodyPr/>
                  <a:lstStyle/>
                  <a:p>
                    <a:fld id="{AFBD1905-F7CC-4797-8679-EBB55AF50B8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2-B4E5-4998-9CC3-C4067D9EA037}"/>
                </c:ext>
              </c:extLst>
            </c:dLbl>
            <c:dLbl>
              <c:idx val="67"/>
              <c:tx>
                <c:rich>
                  <a:bodyPr/>
                  <a:lstStyle/>
                  <a:p>
                    <a:fld id="{FBD44AA6-327B-4D8D-9E5F-70ED5A6C8F2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3-B4E5-4998-9CC3-C4067D9EA037}"/>
                </c:ext>
              </c:extLst>
            </c:dLbl>
            <c:dLbl>
              <c:idx val="68"/>
              <c:tx>
                <c:rich>
                  <a:bodyPr/>
                  <a:lstStyle/>
                  <a:p>
                    <a:fld id="{AE4F917C-6A44-400D-95EC-17F2D700967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4-B4E5-4998-9CC3-C4067D9EA037}"/>
                </c:ext>
              </c:extLst>
            </c:dLbl>
            <c:dLbl>
              <c:idx val="69"/>
              <c:tx>
                <c:rich>
                  <a:bodyPr/>
                  <a:lstStyle/>
                  <a:p>
                    <a:fld id="{B0C281B4-C0F2-4976-8D4A-431E9090F8F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5-B4E5-4998-9CC3-C4067D9EA037}"/>
                </c:ext>
              </c:extLst>
            </c:dLbl>
            <c:dLbl>
              <c:idx val="70"/>
              <c:tx>
                <c:rich>
                  <a:bodyPr/>
                  <a:lstStyle/>
                  <a:p>
                    <a:fld id="{353FB7B7-1C97-4B13-A6F1-FE5EC5A4B49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6-B4E5-4998-9CC3-C4067D9EA037}"/>
                </c:ext>
              </c:extLst>
            </c:dLbl>
            <c:dLbl>
              <c:idx val="71"/>
              <c:tx>
                <c:rich>
                  <a:bodyPr/>
                  <a:lstStyle/>
                  <a:p>
                    <a:fld id="{EB14E2A4-F1BE-4192-B718-D0164CBEB63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7-B4E5-4998-9CC3-C4067D9EA037}"/>
                </c:ext>
              </c:extLst>
            </c:dLbl>
            <c:dLbl>
              <c:idx val="72"/>
              <c:tx>
                <c:rich>
                  <a:bodyPr/>
                  <a:lstStyle/>
                  <a:p>
                    <a:fld id="{A3FD4E09-C41B-4B2B-9C35-14DD751AE7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8-B4E5-4998-9CC3-C4067D9EA037}"/>
                </c:ext>
              </c:extLst>
            </c:dLbl>
            <c:dLbl>
              <c:idx val="73"/>
              <c:tx>
                <c:rich>
                  <a:bodyPr/>
                  <a:lstStyle/>
                  <a:p>
                    <a:fld id="{CA6C1B43-9195-4745-AD2E-CF4C39F03D0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9-B4E5-4998-9CC3-C4067D9EA037}"/>
                </c:ext>
              </c:extLst>
            </c:dLbl>
            <c:dLbl>
              <c:idx val="7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B4E5-4998-9CC3-C4067D9EA037}"/>
                </c:ext>
              </c:extLst>
            </c:dLbl>
            <c:dLbl>
              <c:idx val="7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B4E5-4998-9CC3-C4067D9EA037}"/>
                </c:ext>
              </c:extLst>
            </c:dLbl>
            <c:dLbl>
              <c:idx val="7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B4E5-4998-9CC3-C4067D9EA0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'Sheet2 (2)'!$H$2:$H$78</c:f>
              <c:numCache>
                <c:formatCode>0.0</c:formatCode>
                <c:ptCount val="77"/>
                <c:pt idx="0">
                  <c:v>19339.453997739882</c:v>
                </c:pt>
                <c:pt idx="1">
                  <c:v>9220.2551132438875</c:v>
                </c:pt>
                <c:pt idx="2">
                  <c:v>6305.3327742215224</c:v>
                </c:pt>
                <c:pt idx="3">
                  <c:v>7502.3187008517534</c:v>
                </c:pt>
                <c:pt idx="4">
                  <c:v>15257.854544648329</c:v>
                </c:pt>
                <c:pt idx="5">
                  <c:v>4043.5616972817361</c:v>
                </c:pt>
                <c:pt idx="6">
                  <c:v>4633.1541501664315</c:v>
                </c:pt>
                <c:pt idx="7">
                  <c:v>4637.7280002486777</c:v>
                </c:pt>
                <c:pt idx="8">
                  <c:v>4417.4968802214125</c:v>
                </c:pt>
                <c:pt idx="9">
                  <c:v>10535.636046679525</c:v>
                </c:pt>
                <c:pt idx="10">
                  <c:v>17062.548082099922</c:v>
                </c:pt>
                <c:pt idx="11">
                  <c:v>29463.967372103172</c:v>
                </c:pt>
                <c:pt idx="12">
                  <c:v>7922.877388416684</c:v>
                </c:pt>
                <c:pt idx="13">
                  <c:v>5210.7321905795516</c:v>
                </c:pt>
                <c:pt idx="14">
                  <c:v>14904.793831568131</c:v>
                </c:pt>
                <c:pt idx="15">
                  <c:v>15971.641389991368</c:v>
                </c:pt>
                <c:pt idx="16">
                  <c:v>3766.3236786571379</c:v>
                </c:pt>
                <c:pt idx="17">
                  <c:v>2401.2510640366504</c:v>
                </c:pt>
                <c:pt idx="18">
                  <c:v>4106.6972533277458</c:v>
                </c:pt>
                <c:pt idx="19">
                  <c:v>2627.2183818208141</c:v>
                </c:pt>
                <c:pt idx="20">
                  <c:v>2659.4904977692022</c:v>
                </c:pt>
                <c:pt idx="21">
                  <c:v>2713.4641343463122</c:v>
                </c:pt>
                <c:pt idx="22">
                  <c:v>2548.7954061664323</c:v>
                </c:pt>
                <c:pt idx="23">
                  <c:v>2289.9798776498765</c:v>
                </c:pt>
                <c:pt idx="24">
                  <c:v>2381.405271064632</c:v>
                </c:pt>
                <c:pt idx="25">
                  <c:v>2508.8421120693843</c:v>
                </c:pt>
                <c:pt idx="26">
                  <c:v>2610.1413394534261</c:v>
                </c:pt>
                <c:pt idx="27">
                  <c:v>2069.899830063594</c:v>
                </c:pt>
                <c:pt idx="28">
                  <c:v>4053.6208966879262</c:v>
                </c:pt>
                <c:pt idx="29">
                  <c:v>2957.2261594474498</c:v>
                </c:pt>
                <c:pt idx="30">
                  <c:v>3425.6903359100402</c:v>
                </c:pt>
                <c:pt idx="31">
                  <c:v>3178.5993177089763</c:v>
                </c:pt>
                <c:pt idx="32">
                  <c:v>2775.18721576095</c:v>
                </c:pt>
                <c:pt idx="33">
                  <c:v>2562.234722608086</c:v>
                </c:pt>
                <c:pt idx="34">
                  <c:v>2520.2094861460682</c:v>
                </c:pt>
                <c:pt idx="35">
                  <c:v>2348.290032264792</c:v>
                </c:pt>
                <c:pt idx="36">
                  <c:v>2836.8525443332142</c:v>
                </c:pt>
                <c:pt idx="37">
                  <c:v>2188.2552997629782</c:v>
                </c:pt>
                <c:pt idx="38">
                  <c:v>4340.7197399487604</c:v>
                </c:pt>
                <c:pt idx="39">
                  <c:v>7374.1232657984574</c:v>
                </c:pt>
                <c:pt idx="40">
                  <c:v>3410.9913417289563</c:v>
                </c:pt>
                <c:pt idx="41">
                  <c:v>3372.3485627612758</c:v>
                </c:pt>
                <c:pt idx="42">
                  <c:v>2694.674097341946</c:v>
                </c:pt>
                <c:pt idx="43">
                  <c:v>2645.1224928014221</c:v>
                </c:pt>
                <c:pt idx="44">
                  <c:v>3143.8745487898022</c:v>
                </c:pt>
                <c:pt idx="45">
                  <c:v>2937.185012872962</c:v>
                </c:pt>
                <c:pt idx="46">
                  <c:v>2137.7956195819979</c:v>
                </c:pt>
                <c:pt idx="47">
                  <c:v>3902.7462759755822</c:v>
                </c:pt>
                <c:pt idx="48">
                  <c:v>3309.6087685194661</c:v>
                </c:pt>
                <c:pt idx="49">
                  <c:v>4623.3921086742239</c:v>
                </c:pt>
                <c:pt idx="50">
                  <c:v>3743.0811154334342</c:v>
                </c:pt>
                <c:pt idx="51">
                  <c:v>2610.4936321924201</c:v>
                </c:pt>
                <c:pt idx="52">
                  <c:v>3679.9386497310238</c:v>
                </c:pt>
                <c:pt idx="53">
                  <c:v>3059.1860257551061</c:v>
                </c:pt>
                <c:pt idx="54">
                  <c:v>2881.2434603058364</c:v>
                </c:pt>
                <c:pt idx="55">
                  <c:v>7208.6683271191569</c:v>
                </c:pt>
                <c:pt idx="56">
                  <c:v>4147.2631028244959</c:v>
                </c:pt>
                <c:pt idx="57">
                  <c:v>3509.9145905999758</c:v>
                </c:pt>
                <c:pt idx="58">
                  <c:v>9700.2361408163943</c:v>
                </c:pt>
                <c:pt idx="59">
                  <c:v>12746.118151752245</c:v>
                </c:pt>
                <c:pt idx="60">
                  <c:v>5212.830793407642</c:v>
                </c:pt>
                <c:pt idx="61">
                  <c:v>4700.9739267892264</c:v>
                </c:pt>
                <c:pt idx="62">
                  <c:v>6262.5222419917854</c:v>
                </c:pt>
                <c:pt idx="63">
                  <c:v>3988.6497744638759</c:v>
                </c:pt>
                <c:pt idx="64">
                  <c:v>5488.3965216861725</c:v>
                </c:pt>
                <c:pt idx="65">
                  <c:v>6326.221687477092</c:v>
                </c:pt>
                <c:pt idx="66">
                  <c:v>5383.9063831960984</c:v>
                </c:pt>
                <c:pt idx="67">
                  <c:v>5041.7284822651254</c:v>
                </c:pt>
                <c:pt idx="68">
                  <c:v>3427.3538190165959</c:v>
                </c:pt>
                <c:pt idx="69">
                  <c:v>8461.3252907286187</c:v>
                </c:pt>
                <c:pt idx="70">
                  <c:v>4725.5009460016317</c:v>
                </c:pt>
                <c:pt idx="71">
                  <c:v>3695.1803784386821</c:v>
                </c:pt>
                <c:pt idx="72">
                  <c:v>3570.6160214206379</c:v>
                </c:pt>
                <c:pt idx="73">
                  <c:v>2654.7427279884241</c:v>
                </c:pt>
                <c:pt idx="74">
                  <c:v>2544.087908220642</c:v>
                </c:pt>
                <c:pt idx="75">
                  <c:v>3433.751241292116</c:v>
                </c:pt>
                <c:pt idx="76">
                  <c:v>2011.9078469888641</c:v>
                </c:pt>
              </c:numCache>
            </c:numRef>
          </c:xVal>
          <c:yVal>
            <c:numRef>
              <c:f>'Sheet2 (2)'!$L$2:$L$78</c:f>
              <c:numCache>
                <c:formatCode>0.00</c:formatCode>
                <c:ptCount val="77"/>
                <c:pt idx="0">
                  <c:v>0.51939000000000002</c:v>
                </c:pt>
                <c:pt idx="1">
                  <c:v>0.43772000000000005</c:v>
                </c:pt>
                <c:pt idx="2">
                  <c:v>0.58774999999999999</c:v>
                </c:pt>
                <c:pt idx="3">
                  <c:v>0.63841999999999999</c:v>
                </c:pt>
                <c:pt idx="4">
                  <c:v>7.2313299999999998</c:v>
                </c:pt>
                <c:pt idx="5">
                  <c:v>18.8004</c:v>
                </c:pt>
                <c:pt idx="6">
                  <c:v>9.3464000000000009</c:v>
                </c:pt>
                <c:pt idx="7">
                  <c:v>12.809519999999999</c:v>
                </c:pt>
                <c:pt idx="8">
                  <c:v>19.060550000000003</c:v>
                </c:pt>
                <c:pt idx="9">
                  <c:v>4.8071900000000003</c:v>
                </c:pt>
                <c:pt idx="10">
                  <c:v>0.81177999999999995</c:v>
                </c:pt>
                <c:pt idx="11">
                  <c:v>1.15123</c:v>
                </c:pt>
                <c:pt idx="12">
                  <c:v>7.8709799999999994</c:v>
                </c:pt>
                <c:pt idx="13">
                  <c:v>13.41961</c:v>
                </c:pt>
                <c:pt idx="14">
                  <c:v>2.29616</c:v>
                </c:pt>
                <c:pt idx="15">
                  <c:v>4.36538</c:v>
                </c:pt>
                <c:pt idx="16">
                  <c:v>7.14351</c:v>
                </c:pt>
                <c:pt idx="17">
                  <c:v>19.034870000000002</c:v>
                </c:pt>
                <c:pt idx="18">
                  <c:v>38.102730000000001</c:v>
                </c:pt>
                <c:pt idx="19">
                  <c:v>35.434310000000004</c:v>
                </c:pt>
                <c:pt idx="20">
                  <c:v>27.254840000000002</c:v>
                </c:pt>
                <c:pt idx="21">
                  <c:v>39.677329999999998</c:v>
                </c:pt>
                <c:pt idx="22">
                  <c:v>32.076000000000001</c:v>
                </c:pt>
                <c:pt idx="23">
                  <c:v>23.779669999999999</c:v>
                </c:pt>
                <c:pt idx="24">
                  <c:v>16.596589999999999</c:v>
                </c:pt>
                <c:pt idx="25">
                  <c:v>27.529229999999998</c:v>
                </c:pt>
                <c:pt idx="26">
                  <c:v>12.439160000000001</c:v>
                </c:pt>
                <c:pt idx="27">
                  <c:v>23.09892</c:v>
                </c:pt>
                <c:pt idx="28">
                  <c:v>6.1090200000000001</c:v>
                </c:pt>
                <c:pt idx="29">
                  <c:v>21.3536</c:v>
                </c:pt>
                <c:pt idx="30">
                  <c:v>3.8919700000000002</c:v>
                </c:pt>
                <c:pt idx="31">
                  <c:v>12.573599999999999</c:v>
                </c:pt>
                <c:pt idx="32">
                  <c:v>17.52966</c:v>
                </c:pt>
                <c:pt idx="33">
                  <c:v>17.399539999999998</c:v>
                </c:pt>
                <c:pt idx="34">
                  <c:v>36.188160000000003</c:v>
                </c:pt>
                <c:pt idx="35">
                  <c:v>20.04786</c:v>
                </c:pt>
                <c:pt idx="36">
                  <c:v>35.113340000000001</c:v>
                </c:pt>
                <c:pt idx="37">
                  <c:v>19.076879999999999</c:v>
                </c:pt>
                <c:pt idx="38">
                  <c:v>12.443940000000001</c:v>
                </c:pt>
                <c:pt idx="39">
                  <c:v>9.3119899999999998</c:v>
                </c:pt>
                <c:pt idx="40">
                  <c:v>14.51723</c:v>
                </c:pt>
                <c:pt idx="41">
                  <c:v>32.078360000000004</c:v>
                </c:pt>
                <c:pt idx="42">
                  <c:v>22.70262</c:v>
                </c:pt>
                <c:pt idx="43">
                  <c:v>21.480869999999999</c:v>
                </c:pt>
                <c:pt idx="44">
                  <c:v>29.750219999999999</c:v>
                </c:pt>
                <c:pt idx="45">
                  <c:v>30.608280000000001</c:v>
                </c:pt>
                <c:pt idx="46">
                  <c:v>51.090069999999997</c:v>
                </c:pt>
                <c:pt idx="47">
                  <c:v>17.392430000000001</c:v>
                </c:pt>
                <c:pt idx="48">
                  <c:v>30.285679999999999</c:v>
                </c:pt>
                <c:pt idx="49">
                  <c:v>6.4601500000000005</c:v>
                </c:pt>
                <c:pt idx="50">
                  <c:v>35.138779999999997</c:v>
                </c:pt>
                <c:pt idx="51">
                  <c:v>27.97186</c:v>
                </c:pt>
                <c:pt idx="52">
                  <c:v>9.6410999999999998</c:v>
                </c:pt>
                <c:pt idx="53">
                  <c:v>9.90822</c:v>
                </c:pt>
                <c:pt idx="54">
                  <c:v>14.75671</c:v>
                </c:pt>
                <c:pt idx="55">
                  <c:v>8.7021999999999995</c:v>
                </c:pt>
                <c:pt idx="56">
                  <c:v>12.53382</c:v>
                </c:pt>
                <c:pt idx="57">
                  <c:v>13.40818</c:v>
                </c:pt>
                <c:pt idx="58">
                  <c:v>2.8050800000000002</c:v>
                </c:pt>
                <c:pt idx="59">
                  <c:v>3.9304800000000002</c:v>
                </c:pt>
                <c:pt idx="60">
                  <c:v>9.8845299999999998</c:v>
                </c:pt>
                <c:pt idx="61">
                  <c:v>5.4640199999999997</c:v>
                </c:pt>
                <c:pt idx="62">
                  <c:v>7.5192499999999995</c:v>
                </c:pt>
                <c:pt idx="63">
                  <c:v>17.837980000000002</c:v>
                </c:pt>
                <c:pt idx="64">
                  <c:v>5.60398</c:v>
                </c:pt>
                <c:pt idx="65">
                  <c:v>9.50183</c:v>
                </c:pt>
                <c:pt idx="66">
                  <c:v>0.57292999999999994</c:v>
                </c:pt>
                <c:pt idx="67">
                  <c:v>4.9445800000000002</c:v>
                </c:pt>
                <c:pt idx="68">
                  <c:v>24.601799999999997</c:v>
                </c:pt>
                <c:pt idx="69">
                  <c:v>11.28368</c:v>
                </c:pt>
                <c:pt idx="70">
                  <c:v>10.456709999999999</c:v>
                </c:pt>
                <c:pt idx="71">
                  <c:v>14.769189999999998</c:v>
                </c:pt>
                <c:pt idx="72">
                  <c:v>20.755280000000003</c:v>
                </c:pt>
                <c:pt idx="73">
                  <c:v>21.129709999999999</c:v>
                </c:pt>
                <c:pt idx="74">
                  <c:v>58.687690000000003</c:v>
                </c:pt>
                <c:pt idx="75">
                  <c:v>27.92099</c:v>
                </c:pt>
                <c:pt idx="76">
                  <c:v>37.093699999999998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'Sheet2 (2)'!$N$2:$N$78</c15:f>
                <c15:dlblRangeCache>
                  <c:ptCount val="77"/>
                  <c:pt idx="0">
                    <c:v>Bangkok</c:v>
                  </c:pt>
                  <c:pt idx="11">
                    <c:v>Rayong</c:v>
                  </c:pt>
                  <c:pt idx="46">
                    <c:v>Mae Hong Son</c:v>
                  </c:pt>
                  <c:pt idx="74">
                    <c:v>Pattani</c:v>
                  </c:pt>
                  <c:pt idx="75">
                    <c:v>Yala</c:v>
                  </c:pt>
                  <c:pt idx="76">
                    <c:v>Narathiwat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4D-B4E5-4998-9CC3-C4067D9EA037}"/>
            </c:ext>
          </c:extLst>
        </c:ser>
        <c:ser>
          <c:idx val="1"/>
          <c:order val="1"/>
          <c:tx>
            <c:v>Income group average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556573E1-2EF5-4352-A053-E7EB8A84F96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E-B4E5-4998-9CC3-C4067D9EA0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DC99B5A-7BB1-47CE-86EA-6B75B8B62CA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F-B4E5-4998-9CC3-C4067D9EA03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E4D36B0-B72A-4605-BB59-0E52CCDD36F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0-B4E5-4998-9CC3-C4067D9EA0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'Sheet2 (2)'!$S$2:$S$4</c:f>
              <c:numCache>
                <c:formatCode>0.0</c:formatCode>
                <c:ptCount val="3"/>
                <c:pt idx="0">
                  <c:v>9820.7710374250728</c:v>
                </c:pt>
                <c:pt idx="1">
                  <c:v>2318.8706865120052</c:v>
                </c:pt>
                <c:pt idx="2" formatCode="0">
                  <c:v>48347.852366368992</c:v>
                </c:pt>
              </c:numCache>
            </c:numRef>
          </c:xVal>
          <c:yVal>
            <c:numRef>
              <c:f>'Sheet2 (2)'!$V$2:$V$4</c:f>
              <c:numCache>
                <c:formatCode>General</c:formatCode>
                <c:ptCount val="3"/>
                <c:pt idx="0">
                  <c:v>23.5</c:v>
                </c:pt>
                <c:pt idx="1">
                  <c:v>73.099999999999994</c:v>
                </c:pt>
                <c:pt idx="2">
                  <c:v>1.6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'Sheet2 (2)'!$Q$2:$Q$4</c15:f>
                <c15:dlblRangeCache>
                  <c:ptCount val="3"/>
                  <c:pt idx="0">
                    <c:v>UMIC</c:v>
                  </c:pt>
                  <c:pt idx="1">
                    <c:v>LMIC</c:v>
                  </c:pt>
                  <c:pt idx="2">
                    <c:v>HIC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51-B4E5-4998-9CC3-C4067D9EA037}"/>
            </c:ext>
          </c:extLst>
        </c:ser>
        <c:ser>
          <c:idx val="2"/>
          <c:order val="2"/>
          <c:tx>
            <c:v>UMIC threshold</c:v>
          </c:tx>
          <c:spPr>
            <a:ln w="25400" cap="rnd">
              <a:solidFill>
                <a:srgbClr val="C00000"/>
              </a:solidFill>
              <a:prstDash val="sysDot"/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C0000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FADD-45C3-95BB-D2A058EF8AB9}"/>
              </c:ext>
            </c:extLst>
          </c:dPt>
          <c:xVal>
            <c:numRef>
              <c:f>'Sheet2 (2)'!$R$6:$R$7</c:f>
              <c:numCache>
                <c:formatCode>General</c:formatCode>
                <c:ptCount val="2"/>
                <c:pt idx="0">
                  <c:v>4256</c:v>
                </c:pt>
                <c:pt idx="1">
                  <c:v>4256</c:v>
                </c:pt>
              </c:numCache>
            </c:numRef>
          </c:xVal>
          <c:yVal>
            <c:numRef>
              <c:f>'Sheet2 (2)'!$S$6:$S$7</c:f>
              <c:numCache>
                <c:formatCode>General</c:formatCode>
                <c:ptCount val="2"/>
                <c:pt idx="0">
                  <c:v>0</c:v>
                </c:pt>
                <c:pt idx="1">
                  <c:v>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2-B4E5-4998-9CC3-C4067D9EA037}"/>
            </c:ext>
          </c:extLst>
        </c:ser>
        <c:ser>
          <c:idx val="3"/>
          <c:order val="3"/>
          <c:tx>
            <c:v>HIC threshold</c:v>
          </c:tx>
          <c:spPr>
            <a:ln w="28575" cap="rnd">
              <a:solidFill>
                <a:srgbClr val="7030A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'Sheet2 (2)'!$R$9:$R$10</c:f>
              <c:numCache>
                <c:formatCode>General</c:formatCode>
                <c:ptCount val="2"/>
                <c:pt idx="0">
                  <c:v>13206</c:v>
                </c:pt>
                <c:pt idx="1">
                  <c:v>13206</c:v>
                </c:pt>
              </c:numCache>
            </c:numRef>
          </c:xVal>
          <c:yVal>
            <c:numRef>
              <c:f>'Sheet2 (2)'!$S$9:$S$10</c:f>
              <c:numCache>
                <c:formatCode>General</c:formatCode>
                <c:ptCount val="2"/>
                <c:pt idx="0">
                  <c:v>0</c:v>
                </c:pt>
                <c:pt idx="1">
                  <c:v>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3-B4E5-4998-9CC3-C4067D9EA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5688912"/>
        <c:axId val="1885689744"/>
        <c:extLst/>
      </c:scatterChart>
      <c:valAx>
        <c:axId val="1885688912"/>
        <c:scaling>
          <c:logBase val="10"/>
          <c:orientation val="minMax"/>
          <c:max val="55000"/>
          <c:min val="1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Income per capita (US$, 2021)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5689744"/>
        <c:crosses val="autoZero"/>
        <c:crossBetween val="midCat"/>
      </c:valAx>
      <c:valAx>
        <c:axId val="1885689744"/>
        <c:scaling>
          <c:orientation val="minMax"/>
          <c:max val="8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Poverty rate at $6.85 a day in 2017 PPP (2020)  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5688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438214673495466"/>
          <c:y val="3.4638204436777495E-2"/>
          <c:w val="0.33213268126115431"/>
          <c:h val="0.39485554132678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294571976006987E-2"/>
          <c:y val="5.1067606948952154E-2"/>
          <c:w val="0.90266072690809263"/>
          <c:h val="0.512495811275857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Sheet2!$B$18</c:f>
              <c:strCache>
                <c:ptCount val="1"/>
                <c:pt idx="0">
                  <c:v>Deficit financing and debt management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Sheet2!$C$17:$U$17</c:f>
              <c:strCache>
                <c:ptCount val="19"/>
                <c:pt idx="0">
                  <c:v>FY2005</c:v>
                </c:pt>
                <c:pt idx="1">
                  <c:v>FY2006</c:v>
                </c:pt>
                <c:pt idx="2">
                  <c:v>FY2007</c:v>
                </c:pt>
                <c:pt idx="3">
                  <c:v>FY2008</c:v>
                </c:pt>
                <c:pt idx="4">
                  <c:v>FY2009</c:v>
                </c:pt>
                <c:pt idx="5">
                  <c:v>FY2010</c:v>
                </c:pt>
                <c:pt idx="6">
                  <c:v>FY2011</c:v>
                </c:pt>
                <c:pt idx="7">
                  <c:v>FY2012</c:v>
                </c:pt>
                <c:pt idx="8">
                  <c:v>FY2013</c:v>
                </c:pt>
                <c:pt idx="9">
                  <c:v>FY2014</c:v>
                </c:pt>
                <c:pt idx="10">
                  <c:v>FY2015</c:v>
                </c:pt>
                <c:pt idx="11">
                  <c:v>FY2016</c:v>
                </c:pt>
                <c:pt idx="12">
                  <c:v>FY2017</c:v>
                </c:pt>
                <c:pt idx="13">
                  <c:v>FY2018</c:v>
                </c:pt>
                <c:pt idx="14">
                  <c:v>FY2019</c:v>
                </c:pt>
                <c:pt idx="15">
                  <c:v>FY2020</c:v>
                </c:pt>
                <c:pt idx="16">
                  <c:v>FY2021</c:v>
                </c:pt>
                <c:pt idx="17">
                  <c:v>FY2022</c:v>
                </c:pt>
                <c:pt idx="18">
                  <c:v>FY2023</c:v>
                </c:pt>
              </c:strCache>
            </c:strRef>
          </c:cat>
          <c:val>
            <c:numRef>
              <c:f>Sheet2!$C$18:$U$18</c:f>
              <c:numCache>
                <c:formatCode>0.0</c:formatCode>
                <c:ptCount val="19"/>
                <c:pt idx="0">
                  <c:v>6.5489661707591642</c:v>
                </c:pt>
                <c:pt idx="1">
                  <c:v>6.5926271948303778</c:v>
                </c:pt>
                <c:pt idx="2">
                  <c:v>7.6822628792701808</c:v>
                </c:pt>
                <c:pt idx="3">
                  <c:v>9.1813070671290777</c:v>
                </c:pt>
                <c:pt idx="4">
                  <c:v>13.634658182146536</c:v>
                </c:pt>
                <c:pt idx="5">
                  <c:v>13.537648832852897</c:v>
                </c:pt>
                <c:pt idx="6">
                  <c:v>13.95991690875818</c:v>
                </c:pt>
                <c:pt idx="7">
                  <c:v>16.251478382394204</c:v>
                </c:pt>
                <c:pt idx="8">
                  <c:v>16.68795079565805</c:v>
                </c:pt>
                <c:pt idx="9">
                  <c:v>18.019512857798166</c:v>
                </c:pt>
                <c:pt idx="10">
                  <c:v>18.926113378050708</c:v>
                </c:pt>
                <c:pt idx="11">
                  <c:v>20.462295915294391</c:v>
                </c:pt>
                <c:pt idx="12">
                  <c:v>22.535651631382368</c:v>
                </c:pt>
                <c:pt idx="13">
                  <c:v>23.895938698863095</c:v>
                </c:pt>
                <c:pt idx="14">
                  <c:v>24.73505789690125</c:v>
                </c:pt>
                <c:pt idx="15">
                  <c:v>30.953088679203582</c:v>
                </c:pt>
                <c:pt idx="16">
                  <c:v>34.923254921421382</c:v>
                </c:pt>
                <c:pt idx="17">
                  <c:v>36.451358548454706</c:v>
                </c:pt>
                <c:pt idx="18">
                  <c:v>38.549177965566443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E3-4C80-B9FD-5712C566D263}"/>
            </c:ext>
          </c:extLst>
        </c:ser>
        <c:ser>
          <c:idx val="4"/>
          <c:order val="1"/>
          <c:tx>
            <c:strRef>
              <c:f>Sheet2!$B$22</c:f>
              <c:strCache>
                <c:ptCount val="1"/>
                <c:pt idx="0">
                  <c:v>SOE and agencies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Sheet2!$C$17:$U$17</c:f>
              <c:strCache>
                <c:ptCount val="19"/>
                <c:pt idx="0">
                  <c:v>FY2005</c:v>
                </c:pt>
                <c:pt idx="1">
                  <c:v>FY2006</c:v>
                </c:pt>
                <c:pt idx="2">
                  <c:v>FY2007</c:v>
                </c:pt>
                <c:pt idx="3">
                  <c:v>FY2008</c:v>
                </c:pt>
                <c:pt idx="4">
                  <c:v>FY2009</c:v>
                </c:pt>
                <c:pt idx="5">
                  <c:v>FY2010</c:v>
                </c:pt>
                <c:pt idx="6">
                  <c:v>FY2011</c:v>
                </c:pt>
                <c:pt idx="7">
                  <c:v>FY2012</c:v>
                </c:pt>
                <c:pt idx="8">
                  <c:v>FY2013</c:v>
                </c:pt>
                <c:pt idx="9">
                  <c:v>FY2014</c:v>
                </c:pt>
                <c:pt idx="10">
                  <c:v>FY2015</c:v>
                </c:pt>
                <c:pt idx="11">
                  <c:v>FY2016</c:v>
                </c:pt>
                <c:pt idx="12">
                  <c:v>FY2017</c:v>
                </c:pt>
                <c:pt idx="13">
                  <c:v>FY2018</c:v>
                </c:pt>
                <c:pt idx="14">
                  <c:v>FY2019</c:v>
                </c:pt>
                <c:pt idx="15">
                  <c:v>FY2020</c:v>
                </c:pt>
                <c:pt idx="16">
                  <c:v>FY2021</c:v>
                </c:pt>
                <c:pt idx="17">
                  <c:v>FY2022</c:v>
                </c:pt>
                <c:pt idx="18">
                  <c:v>FY2023</c:v>
                </c:pt>
              </c:strCache>
            </c:strRef>
          </c:cat>
          <c:val>
            <c:numRef>
              <c:f>Sheet2!$C$22:$U$22</c:f>
              <c:numCache>
                <c:formatCode>0.0</c:formatCode>
                <c:ptCount val="19"/>
                <c:pt idx="0">
                  <c:v>15.081354156941149</c:v>
                </c:pt>
                <c:pt idx="1">
                  <c:v>12.01937929967306</c:v>
                </c:pt>
                <c:pt idx="2">
                  <c:v>10.703739708882559</c:v>
                </c:pt>
                <c:pt idx="3">
                  <c:v>11.36000079568044</c:v>
                </c:pt>
                <c:pt idx="4">
                  <c:v>13.944605732238177</c:v>
                </c:pt>
                <c:pt idx="5">
                  <c:v>11.876819996695087</c:v>
                </c:pt>
                <c:pt idx="6">
                  <c:v>10.874799124205712</c:v>
                </c:pt>
                <c:pt idx="7">
                  <c:v>12.07833133701887</c:v>
                </c:pt>
                <c:pt idx="8">
                  <c:v>12.863570711430411</c:v>
                </c:pt>
                <c:pt idx="9">
                  <c:v>13.138321693806947</c:v>
                </c:pt>
                <c:pt idx="10">
                  <c:v>11.964989532012908</c:v>
                </c:pt>
                <c:pt idx="11">
                  <c:v>10.57625494387462</c:v>
                </c:pt>
                <c:pt idx="12">
                  <c:v>9.2495544013419551</c:v>
                </c:pt>
                <c:pt idx="13">
                  <c:v>8.230700333660689</c:v>
                </c:pt>
                <c:pt idx="14">
                  <c:v>7.3633967617907095</c:v>
                </c:pt>
                <c:pt idx="15">
                  <c:v>7.0102672924103802</c:v>
                </c:pt>
                <c:pt idx="16">
                  <c:v>7.0837826644539357</c:v>
                </c:pt>
                <c:pt idx="17">
                  <c:v>7.0606808100272405</c:v>
                </c:pt>
                <c:pt idx="18">
                  <c:v>7.5827879223968848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E3-4C80-B9FD-5712C566D263}"/>
            </c:ext>
          </c:extLst>
        </c:ser>
        <c:ser>
          <c:idx val="3"/>
          <c:order val="2"/>
          <c:tx>
            <c:strRef>
              <c:f>Sheet2!$B$21</c:f>
              <c:strCache>
                <c:ptCount val="1"/>
                <c:pt idx="0">
                  <c:v>FIDF and Bond to Compensate FIDF's Loss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Sheet2!$C$17:$U$17</c:f>
              <c:strCache>
                <c:ptCount val="19"/>
                <c:pt idx="0">
                  <c:v>FY2005</c:v>
                </c:pt>
                <c:pt idx="1">
                  <c:v>FY2006</c:v>
                </c:pt>
                <c:pt idx="2">
                  <c:v>FY2007</c:v>
                </c:pt>
                <c:pt idx="3">
                  <c:v>FY2008</c:v>
                </c:pt>
                <c:pt idx="4">
                  <c:v>FY2009</c:v>
                </c:pt>
                <c:pt idx="5">
                  <c:v>FY2010</c:v>
                </c:pt>
                <c:pt idx="6">
                  <c:v>FY2011</c:v>
                </c:pt>
                <c:pt idx="7">
                  <c:v>FY2012</c:v>
                </c:pt>
                <c:pt idx="8">
                  <c:v>FY2013</c:v>
                </c:pt>
                <c:pt idx="9">
                  <c:v>FY2014</c:v>
                </c:pt>
                <c:pt idx="10">
                  <c:v>FY2015</c:v>
                </c:pt>
                <c:pt idx="11">
                  <c:v>FY2016</c:v>
                </c:pt>
                <c:pt idx="12">
                  <c:v>FY2017</c:v>
                </c:pt>
                <c:pt idx="13">
                  <c:v>FY2018</c:v>
                </c:pt>
                <c:pt idx="14">
                  <c:v>FY2019</c:v>
                </c:pt>
                <c:pt idx="15">
                  <c:v>FY2020</c:v>
                </c:pt>
                <c:pt idx="16">
                  <c:v>FY2021</c:v>
                </c:pt>
                <c:pt idx="17">
                  <c:v>FY2022</c:v>
                </c:pt>
                <c:pt idx="18">
                  <c:v>FY2023</c:v>
                </c:pt>
              </c:strCache>
            </c:strRef>
          </c:cat>
          <c:val>
            <c:numRef>
              <c:f>Sheet2!$C$21:$U$21</c:f>
              <c:numCache>
                <c:formatCode>0.0</c:formatCode>
                <c:ptCount val="19"/>
                <c:pt idx="0">
                  <c:v>19.511440562464919</c:v>
                </c:pt>
                <c:pt idx="1">
                  <c:v>17.087127842329799</c:v>
                </c:pt>
                <c:pt idx="2">
                  <c:v>15.11007539283492</c:v>
                </c:pt>
                <c:pt idx="3">
                  <c:v>13.276600463524868</c:v>
                </c:pt>
                <c:pt idx="4">
                  <c:v>13.07304359258848</c:v>
                </c:pt>
                <c:pt idx="5">
                  <c:v>11.185558758464129</c:v>
                </c:pt>
                <c:pt idx="6">
                  <c:v>10.310746664835282</c:v>
                </c:pt>
                <c:pt idx="7">
                  <c:v>9.6231742724775629</c:v>
                </c:pt>
                <c:pt idx="8">
                  <c:v>8.6086796715266622</c:v>
                </c:pt>
                <c:pt idx="9">
                  <c:v>8.1772026514240057</c:v>
                </c:pt>
                <c:pt idx="10">
                  <c:v>7.3499678785492737</c:v>
                </c:pt>
                <c:pt idx="11">
                  <c:v>6.6162241345849262</c:v>
                </c:pt>
                <c:pt idx="12">
                  <c:v>5.8474580051059366</c:v>
                </c:pt>
                <c:pt idx="13">
                  <c:v>5.2266284436552821</c:v>
                </c:pt>
                <c:pt idx="14">
                  <c:v>4.7776379287531121</c:v>
                </c:pt>
                <c:pt idx="15">
                  <c:v>4.6788983656371661</c:v>
                </c:pt>
                <c:pt idx="16">
                  <c:v>4.3700845528660492</c:v>
                </c:pt>
                <c:pt idx="17">
                  <c:v>3.9240255984150192</c:v>
                </c:pt>
                <c:pt idx="18">
                  <c:v>3.5081222954522486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E3-4C80-B9FD-5712C566D263}"/>
            </c:ext>
          </c:extLst>
        </c:ser>
        <c:ser>
          <c:idx val="2"/>
          <c:order val="3"/>
          <c:tx>
            <c:strRef>
              <c:f>Sheet2!$B$20</c:f>
              <c:strCache>
                <c:ptCount val="1"/>
                <c:pt idx="0">
                  <c:v>Other off budget borrowing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Sheet2!$C$17:$U$17</c:f>
              <c:strCache>
                <c:ptCount val="19"/>
                <c:pt idx="0">
                  <c:v>FY2005</c:v>
                </c:pt>
                <c:pt idx="1">
                  <c:v>FY2006</c:v>
                </c:pt>
                <c:pt idx="2">
                  <c:v>FY2007</c:v>
                </c:pt>
                <c:pt idx="3">
                  <c:v>FY2008</c:v>
                </c:pt>
                <c:pt idx="4">
                  <c:v>FY2009</c:v>
                </c:pt>
                <c:pt idx="5">
                  <c:v>FY2010</c:v>
                </c:pt>
                <c:pt idx="6">
                  <c:v>FY2011</c:v>
                </c:pt>
                <c:pt idx="7">
                  <c:v>FY2012</c:v>
                </c:pt>
                <c:pt idx="8">
                  <c:v>FY2013</c:v>
                </c:pt>
                <c:pt idx="9">
                  <c:v>FY2014</c:v>
                </c:pt>
                <c:pt idx="10">
                  <c:v>FY2015</c:v>
                </c:pt>
                <c:pt idx="11">
                  <c:v>FY2016</c:v>
                </c:pt>
                <c:pt idx="12">
                  <c:v>FY2017</c:v>
                </c:pt>
                <c:pt idx="13">
                  <c:v>FY2018</c:v>
                </c:pt>
                <c:pt idx="14">
                  <c:v>FY2019</c:v>
                </c:pt>
                <c:pt idx="15">
                  <c:v>FY2020</c:v>
                </c:pt>
                <c:pt idx="16">
                  <c:v>FY2021</c:v>
                </c:pt>
                <c:pt idx="17">
                  <c:v>FY2022</c:v>
                </c:pt>
                <c:pt idx="18">
                  <c:v>FY2023</c:v>
                </c:pt>
              </c:strCache>
            </c:strRef>
          </c:cat>
          <c:val>
            <c:numRef>
              <c:f>Sheet2!$C$20:$U$20</c:f>
              <c:numCache>
                <c:formatCode>0.0</c:formatCode>
                <c:ptCount val="19"/>
                <c:pt idx="0">
                  <c:v>4.3198765704363575</c:v>
                </c:pt>
                <c:pt idx="1">
                  <c:v>3.4782508172961046</c:v>
                </c:pt>
                <c:pt idx="2">
                  <c:v>2.4891493369554203</c:v>
                </c:pt>
                <c:pt idx="3">
                  <c:v>1.1287805715343886</c:v>
                </c:pt>
                <c:pt idx="4">
                  <c:v>1.7118096292853138</c:v>
                </c:pt>
                <c:pt idx="5">
                  <c:v>3.2313342381824692</c:v>
                </c:pt>
                <c:pt idx="6">
                  <c:v>3.9704754021626836</c:v>
                </c:pt>
                <c:pt idx="7">
                  <c:v>3.9767392564198554</c:v>
                </c:pt>
                <c:pt idx="8">
                  <c:v>4.0302211536810617</c:v>
                </c:pt>
                <c:pt idx="9">
                  <c:v>3.9995630608705408</c:v>
                </c:pt>
                <c:pt idx="10">
                  <c:v>4.3176304451010221</c:v>
                </c:pt>
                <c:pt idx="11">
                  <c:v>4.090617206356713</c:v>
                </c:pt>
                <c:pt idx="12">
                  <c:v>4.1449982034375159</c:v>
                </c:pt>
                <c:pt idx="13">
                  <c:v>4.5875163796559617</c:v>
                </c:pt>
                <c:pt idx="14">
                  <c:v>4.1869749464058605</c:v>
                </c:pt>
                <c:pt idx="15">
                  <c:v>4.6633824126421208</c:v>
                </c:pt>
                <c:pt idx="16">
                  <c:v>5.5531666824834582</c:v>
                </c:pt>
                <c:pt idx="17">
                  <c:v>5.269427431048709</c:v>
                </c:pt>
                <c:pt idx="18">
                  <c:v>5.5600998146606866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E3-4C80-B9FD-5712C566D263}"/>
            </c:ext>
          </c:extLst>
        </c:ser>
        <c:ser>
          <c:idx val="1"/>
          <c:order val="4"/>
          <c:tx>
            <c:strRef>
              <c:f>Sheet2!$B$19</c:f>
              <c:strCache>
                <c:ptCount val="1"/>
                <c:pt idx="0">
                  <c:v>COVID 19 borrowing decree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Sheet2!$C$17:$U$17</c:f>
              <c:strCache>
                <c:ptCount val="19"/>
                <c:pt idx="0">
                  <c:v>FY2005</c:v>
                </c:pt>
                <c:pt idx="1">
                  <c:v>FY2006</c:v>
                </c:pt>
                <c:pt idx="2">
                  <c:v>FY2007</c:v>
                </c:pt>
                <c:pt idx="3">
                  <c:v>FY2008</c:v>
                </c:pt>
                <c:pt idx="4">
                  <c:v>FY2009</c:v>
                </c:pt>
                <c:pt idx="5">
                  <c:v>FY2010</c:v>
                </c:pt>
                <c:pt idx="6">
                  <c:v>FY2011</c:v>
                </c:pt>
                <c:pt idx="7">
                  <c:v>FY2012</c:v>
                </c:pt>
                <c:pt idx="8">
                  <c:v>FY2013</c:v>
                </c:pt>
                <c:pt idx="9">
                  <c:v>FY2014</c:v>
                </c:pt>
                <c:pt idx="10">
                  <c:v>FY2015</c:v>
                </c:pt>
                <c:pt idx="11">
                  <c:v>FY2016</c:v>
                </c:pt>
                <c:pt idx="12">
                  <c:v>FY2017</c:v>
                </c:pt>
                <c:pt idx="13">
                  <c:v>FY2018</c:v>
                </c:pt>
                <c:pt idx="14">
                  <c:v>FY2019</c:v>
                </c:pt>
                <c:pt idx="15">
                  <c:v>FY2020</c:v>
                </c:pt>
                <c:pt idx="16">
                  <c:v>FY2021</c:v>
                </c:pt>
                <c:pt idx="17">
                  <c:v>FY2022</c:v>
                </c:pt>
                <c:pt idx="18">
                  <c:v>FY2023</c:v>
                </c:pt>
              </c:strCache>
            </c:strRef>
          </c:cat>
          <c:val>
            <c:numRef>
              <c:f>Sheet2!$C$19:$U$19</c:f>
              <c:numCache>
                <c:formatCode>0.0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2.1140609534021428</c:v>
                </c:pt>
                <c:pt idx="16">
                  <c:v>6.4067530960973311</c:v>
                </c:pt>
                <c:pt idx="17">
                  <c:v>7.8160354427027041</c:v>
                </c:pt>
                <c:pt idx="18">
                  <c:v>7.2394174236006803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E3-4C80-B9FD-5712C566D2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3862431"/>
        <c:axId val="2093826592"/>
      </c:barChart>
      <c:lineChart>
        <c:grouping val="standard"/>
        <c:varyColors val="0"/>
        <c:ser>
          <c:idx val="5"/>
          <c:order val="5"/>
          <c:tx>
            <c:strRef>
              <c:f>Sheet2!$B$23</c:f>
              <c:strCache>
                <c:ptCount val="1"/>
                <c:pt idx="0">
                  <c:v>Public debt (% of GDP)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B050"/>
              </a:solidFill>
              <a:ln w="19050">
                <a:solidFill>
                  <a:srgbClr val="00B050"/>
                </a:solidFill>
              </a:ln>
              <a:effectLst/>
            </c:spPr>
          </c:marker>
          <c:cat>
            <c:strRef>
              <c:f>Sheet2!$C$17:$U$17</c:f>
              <c:strCache>
                <c:ptCount val="19"/>
                <c:pt idx="0">
                  <c:v>FY2005</c:v>
                </c:pt>
                <c:pt idx="1">
                  <c:v>FY2006</c:v>
                </c:pt>
                <c:pt idx="2">
                  <c:v>FY2007</c:v>
                </c:pt>
                <c:pt idx="3">
                  <c:v>FY2008</c:v>
                </c:pt>
                <c:pt idx="4">
                  <c:v>FY2009</c:v>
                </c:pt>
                <c:pt idx="5">
                  <c:v>FY2010</c:v>
                </c:pt>
                <c:pt idx="6">
                  <c:v>FY2011</c:v>
                </c:pt>
                <c:pt idx="7">
                  <c:v>FY2012</c:v>
                </c:pt>
                <c:pt idx="8">
                  <c:v>FY2013</c:v>
                </c:pt>
                <c:pt idx="9">
                  <c:v>FY2014</c:v>
                </c:pt>
                <c:pt idx="10">
                  <c:v>FY2015</c:v>
                </c:pt>
                <c:pt idx="11">
                  <c:v>FY2016</c:v>
                </c:pt>
                <c:pt idx="12">
                  <c:v>FY2017</c:v>
                </c:pt>
                <c:pt idx="13">
                  <c:v>FY2018</c:v>
                </c:pt>
                <c:pt idx="14">
                  <c:v>FY2019</c:v>
                </c:pt>
                <c:pt idx="15">
                  <c:v>FY2020</c:v>
                </c:pt>
                <c:pt idx="16">
                  <c:v>FY2021</c:v>
                </c:pt>
                <c:pt idx="17">
                  <c:v>FY2022</c:v>
                </c:pt>
                <c:pt idx="18">
                  <c:v>FY2023</c:v>
                </c:pt>
              </c:strCache>
            </c:strRef>
          </c:cat>
          <c:val>
            <c:numRef>
              <c:f>Sheet2!$C$23:$U$23</c:f>
              <c:numCache>
                <c:formatCode>0.0</c:formatCode>
                <c:ptCount val="19"/>
                <c:pt idx="0">
                  <c:v>45.461637460601594</c:v>
                </c:pt>
                <c:pt idx="1">
                  <c:v>39.17738515412934</c:v>
                </c:pt>
                <c:pt idx="2">
                  <c:v>35.985227317943078</c:v>
                </c:pt>
                <c:pt idx="3">
                  <c:v>34.946688897868775</c:v>
                </c:pt>
                <c:pt idx="4">
                  <c:v>42.364117136258507</c:v>
                </c:pt>
                <c:pt idx="5">
                  <c:v>39.831361826194581</c:v>
                </c:pt>
                <c:pt idx="6">
                  <c:v>39.115938099961859</c:v>
                </c:pt>
                <c:pt idx="7">
                  <c:v>41.929723248310488</c:v>
                </c:pt>
                <c:pt idx="8">
                  <c:v>42.190422332296187</c:v>
                </c:pt>
                <c:pt idx="9">
                  <c:v>43.334600263899667</c:v>
                </c:pt>
                <c:pt idx="10">
                  <c:v>42.558701233713911</c:v>
                </c:pt>
                <c:pt idx="11">
                  <c:v>41.745392200110651</c:v>
                </c:pt>
                <c:pt idx="12">
                  <c:v>41.777662241267777</c:v>
                </c:pt>
                <c:pt idx="13">
                  <c:v>41.940783855835029</c:v>
                </c:pt>
                <c:pt idx="14">
                  <c:v>41.063067533850933</c:v>
                </c:pt>
                <c:pt idx="15">
                  <c:v>49.419697703295391</c:v>
                </c:pt>
                <c:pt idx="16">
                  <c:v>58.337041917322153</c:v>
                </c:pt>
                <c:pt idx="17">
                  <c:v>60.521527830648381</c:v>
                </c:pt>
                <c:pt idx="18">
                  <c:v>62.439605421676944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9E3-4C80-B9FD-5712C566D2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62431"/>
        <c:axId val="2093826592"/>
      </c:lineChart>
      <c:catAx>
        <c:axId val="43862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3826592"/>
        <c:crosses val="autoZero"/>
        <c:auto val="1"/>
        <c:lblAlgn val="ctr"/>
        <c:lblOffset val="100"/>
        <c:noMultiLvlLbl val="0"/>
      </c:catAx>
      <c:valAx>
        <c:axId val="2093826592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62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782331386798958E-2"/>
          <c:y val="0.75057089015565115"/>
          <c:w val="0.98556945517509664"/>
          <c:h val="0.223747607917886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Scatterplot!$P$27</c:f>
              <c:strCache>
                <c:ptCount val="1"/>
                <c:pt idx="0">
                  <c:v>Below potential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Scatterplot!$O$28:$O$31</c:f>
              <c:strCache>
                <c:ptCount val="4"/>
                <c:pt idx="0">
                  <c:v>Borderland provinces</c:v>
                </c:pt>
                <c:pt idx="1">
                  <c:v>Inland provinces</c:v>
                </c:pt>
                <c:pt idx="2">
                  <c:v>Special economic zones</c:v>
                </c:pt>
                <c:pt idx="3">
                  <c:v>All province</c:v>
                </c:pt>
              </c:strCache>
            </c:strRef>
          </c:cat>
          <c:val>
            <c:numRef>
              <c:f>Scatterplot!$P$28:$P$31</c:f>
              <c:numCache>
                <c:formatCode>0.00</c:formatCode>
                <c:ptCount val="4"/>
                <c:pt idx="0">
                  <c:v>60</c:v>
                </c:pt>
                <c:pt idx="1">
                  <c:v>51.06</c:v>
                </c:pt>
                <c:pt idx="2">
                  <c:v>90</c:v>
                </c:pt>
                <c:pt idx="3">
                  <c:v>58.44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C1-440A-93C0-B8964B088D6B}"/>
            </c:ext>
          </c:extLst>
        </c:ser>
        <c:ser>
          <c:idx val="1"/>
          <c:order val="1"/>
          <c:tx>
            <c:strRef>
              <c:f>Scatterplot!$Q$27</c:f>
              <c:strCache>
                <c:ptCount val="1"/>
                <c:pt idx="0">
                  <c:v>Exceeding potential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Scatterplot!$O$28:$O$31</c:f>
              <c:strCache>
                <c:ptCount val="4"/>
                <c:pt idx="0">
                  <c:v>Borderland provinces</c:v>
                </c:pt>
                <c:pt idx="1">
                  <c:v>Inland provinces</c:v>
                </c:pt>
                <c:pt idx="2">
                  <c:v>Special economic zones</c:v>
                </c:pt>
                <c:pt idx="3">
                  <c:v>All province</c:v>
                </c:pt>
              </c:strCache>
            </c:strRef>
          </c:cat>
          <c:val>
            <c:numRef>
              <c:f>Scatterplot!$Q$28:$Q$31</c:f>
              <c:numCache>
                <c:formatCode>0.00</c:formatCode>
                <c:ptCount val="4"/>
                <c:pt idx="0">
                  <c:v>40</c:v>
                </c:pt>
                <c:pt idx="1">
                  <c:v>48.94</c:v>
                </c:pt>
                <c:pt idx="2">
                  <c:v>10</c:v>
                </c:pt>
                <c:pt idx="3">
                  <c:v>41.56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C1-440A-93C0-B8964B088D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2448527"/>
        <c:axId val="1591738143"/>
      </c:barChart>
      <c:catAx>
        <c:axId val="17524485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1738143"/>
        <c:crosses val="autoZero"/>
        <c:auto val="1"/>
        <c:lblAlgn val="ctr"/>
        <c:lblOffset val="100"/>
        <c:noMultiLvlLbl val="0"/>
      </c:catAx>
      <c:valAx>
        <c:axId val="1591738143"/>
        <c:scaling>
          <c:orientation val="minMax"/>
          <c:max val="100"/>
        </c:scaling>
        <c:delete val="1"/>
        <c:axPos val="b"/>
        <c:numFmt formatCode="0.00" sourceLinked="1"/>
        <c:majorTickMark val="none"/>
        <c:minorTickMark val="none"/>
        <c:tickLblPos val="nextTo"/>
        <c:crossAx val="1752448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D012_ACC848F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4B76B7-B245-4CE0-8F6A-8B7316B84DB1}" authorId="{8997EBF3-22B8-F58B-57FA-DFD51359B997}" status="resolved" created="2024-03-17T11:31:38.871" complete="100000">
    <pc:sldMkLst xmlns:pc="http://schemas.microsoft.com/office/powerpoint/2013/main/command">
      <pc:docMk/>
      <pc:sldMk cId="2898807024" sldId="2147471378"/>
    </pc:sldMkLst>
    <p188:txBody>
      <a:bodyPr/>
      <a:lstStyle/>
      <a:p>
        <a:r>
          <a:rPr lang="en-US"/>
          <a:t>[@Tanida Arayavechkit]  I am not sure if you want to show this chart with ends in 2020. 
We can replace or drop this chart. 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7326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dirty="0">
              <a:effectLst/>
              <a:latin typeface="Helvetica" pitchFamily="2" charset="0"/>
            </a:endParaRPr>
          </a:p>
          <a:p>
            <a:pPr algn="just"/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197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buNone/>
            </a:pPr>
            <a:endParaRPr lang="en-GB" dirty="0">
              <a:effectLst/>
              <a:latin typeface="Helvetica" pitchFamily="2" charset="0"/>
            </a:endParaRPr>
          </a:p>
          <a:p>
            <a:pPr marL="457200" marR="0" lvl="0" indent="-298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dirty="0">
              <a:effectLst/>
              <a:latin typeface="Helvetica" pitchFamily="2" charset="0"/>
            </a:endParaRPr>
          </a:p>
          <a:p>
            <a:pPr marL="457200" marR="0" lvl="0" indent="-298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dirty="0">
              <a:effectLst/>
              <a:latin typeface="Helvetica" pitchFamily="2" charset="0"/>
            </a:endParaRPr>
          </a:p>
          <a:p>
            <a:pPr marL="457200" marR="0" lvl="0" indent="-298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dirty="0">
              <a:effectLst/>
              <a:latin typeface="Helvetica" pitchFamily="2" charset="0"/>
            </a:endParaRPr>
          </a:p>
          <a:p>
            <a:pPr marL="457200" marR="0" lvl="0" indent="-298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dirty="0">
              <a:effectLst/>
              <a:latin typeface="Helvetica" pitchFamily="2" charset="0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09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987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013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89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63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>
              <a:effectLst/>
              <a:latin typeface="Helvetica" pitchFamily="2" charset="0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084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dirty="0">
              <a:effectLst/>
              <a:latin typeface="Helvetica" pitchFamily="2" charset="0"/>
            </a:endParaRPr>
          </a:p>
          <a:p>
            <a:pPr marL="457200" marR="0" lvl="0" indent="-298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dirty="0">
              <a:effectLst/>
              <a:latin typeface="Helvetica" pitchFamily="2" charset="0"/>
            </a:endParaRPr>
          </a:p>
          <a:p>
            <a:pPr marL="457200" marR="0" lvl="0" indent="-298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dirty="0">
              <a:effectLst/>
              <a:latin typeface="Helvetica" pitchFamily="2" charset="0"/>
            </a:endParaRPr>
          </a:p>
          <a:p>
            <a:pPr marL="457200" marR="0" lvl="0" indent="-298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dirty="0">
              <a:effectLst/>
              <a:latin typeface="Helvetica" pitchFamily="2" charset="0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82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9707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3800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5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buNone/>
            </a:pPr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53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930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71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86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33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0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012_ACC848F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at on the water with a building in the background&#10;&#10;Description automatically generated">
            <a:extLst>
              <a:ext uri="{FF2B5EF4-FFF2-40B4-BE49-F238E27FC236}">
                <a16:creationId xmlns:a16="http://schemas.microsoft.com/office/drawing/2014/main" id="{4ACD7280-3A9B-748E-45D5-B923B8F30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158" name="Google Shape;158;p20" descr="Background pattern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2F54"/>
            </a:outerShdw>
          </a:effectLst>
        </p:spPr>
      </p:pic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814599" y="971198"/>
            <a:ext cx="6112674" cy="141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br>
              <a:rPr lang="en-US" sz="4800">
                <a:solidFill>
                  <a:schemeClr val="l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800">
                <a:solidFill>
                  <a:schemeClr val="l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Google Shape;89;p13" descr="Text&#10;&#10;Description automatically generated with low confidence">
            <a:extLst>
              <a:ext uri="{FF2B5EF4-FFF2-40B4-BE49-F238E27FC236}">
                <a16:creationId xmlns:a16="http://schemas.microsoft.com/office/drawing/2014/main" id="{AA41812C-03EB-5DEC-3641-DA1E6D4F48A2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6684" y="6105877"/>
            <a:ext cx="2107314" cy="3757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017433-1F95-2C11-2AF7-67DDE82EA580}"/>
              </a:ext>
            </a:extLst>
          </p:cNvPr>
          <p:cNvSpPr txBox="1"/>
          <p:nvPr/>
        </p:nvSpPr>
        <p:spPr>
          <a:xfrm>
            <a:off x="440267" y="1432863"/>
            <a:ext cx="74506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00AEEF"/>
                </a:solidFill>
                <a:latin typeface="Arial Narrow"/>
                <a:ea typeface="Batang"/>
                <a:cs typeface="Calibri"/>
                <a:sym typeface="Calibri"/>
              </a:rPr>
              <a:t>Shifting gears:</a:t>
            </a:r>
          </a:p>
          <a:p>
            <a:r>
              <a:rPr lang="en-US" sz="4800" b="1">
                <a:solidFill>
                  <a:srgbClr val="00AEEF"/>
                </a:solidFill>
                <a:latin typeface="Arial Narrow"/>
                <a:ea typeface="Batang"/>
                <a:cs typeface="Calibri"/>
                <a:sym typeface="Calibri"/>
              </a:rPr>
              <a:t>Toward sustainable growth and inclusive prosperity</a:t>
            </a:r>
            <a:endParaRPr lang="en-FJ" sz="4800" b="1">
              <a:solidFill>
                <a:srgbClr val="00AEEF"/>
              </a:solidFill>
              <a:latin typeface="Arial Narrow"/>
              <a:ea typeface="Batang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D5D92E-9983-DD88-A28D-DE08BB3D3498}"/>
              </a:ext>
            </a:extLst>
          </p:cNvPr>
          <p:cNvSpPr txBox="1"/>
          <p:nvPr/>
        </p:nvSpPr>
        <p:spPr>
          <a:xfrm>
            <a:off x="440267" y="617254"/>
            <a:ext cx="959374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 Narrow"/>
                <a:ea typeface="Batang"/>
                <a:cs typeface="Calibri"/>
              </a:rPr>
              <a:t>THAILAND SYSTEMATIC COUNTRY DIAGNOSTIC UPDATE 2024</a:t>
            </a:r>
          </a:p>
        </p:txBody>
      </p:sp>
    </p:spTree>
    <p:extLst>
      <p:ext uri="{BB962C8B-B14F-4D97-AF65-F5344CB8AC3E}">
        <p14:creationId xmlns:p14="http://schemas.microsoft.com/office/powerpoint/2010/main" val="586906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83" y="99154"/>
            <a:ext cx="1143397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002F54"/>
                </a:solidFill>
                <a:latin typeface="+mn-lt"/>
              </a:rPr>
              <a:t>Environmental degradation and climate risks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872FD-442E-CDE6-0664-7D32426992AE}"/>
              </a:ext>
            </a:extLst>
          </p:cNvPr>
          <p:cNvSpPr txBox="1"/>
          <p:nvPr/>
        </p:nvSpPr>
        <p:spPr>
          <a:xfrm>
            <a:off x="458174" y="6388481"/>
            <a:ext cx="11044182" cy="4801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</a:pPr>
            <a:r>
              <a:rPr lang="fr-FR" kern="1200">
                <a:solidFill>
                  <a:schemeClr val="tx1"/>
                </a:solidFill>
                <a:latin typeface="Arial Narrow"/>
                <a:ea typeface="+mj-ea"/>
                <a:cs typeface="Times New Roman"/>
                <a:sym typeface="Calibri"/>
              </a:rPr>
              <a:t>Source: </a:t>
            </a:r>
            <a:r>
              <a:rPr lang="en-US" kern="1200">
                <a:solidFill>
                  <a:schemeClr val="tx1"/>
                </a:solidFill>
                <a:latin typeface="Arial Narrow"/>
                <a:ea typeface="+mj-ea"/>
                <a:cs typeface="Times New Roman"/>
                <a:sym typeface="Calibri"/>
              </a:rPr>
              <a:t>World Bank. Staff estimates</a:t>
            </a:r>
            <a:endParaRPr lang="en-US" kern="120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  <a:sym typeface="Calibri"/>
            </a:endParaRPr>
          </a:p>
          <a:p>
            <a:pPr>
              <a:lnSpc>
                <a:spcPct val="90000"/>
              </a:lnSpc>
            </a:pPr>
            <a:endParaRPr lang="en-US">
              <a:solidFill>
                <a:schemeClr val="tx1"/>
              </a:solidFill>
              <a:effectLst/>
              <a:latin typeface="Arial Narrow" panose="020B0606020202030204" pitchFamily="34" charset="0"/>
              <a:ea typeface="Batang" panose="02030600000101010101" pitchFamily="18" charset="-127"/>
              <a:cs typeface="Cordia New" panose="020B0304020202020204" pitchFamily="34" charset="-34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1A4B36F-BC04-816A-425C-E8EB23CBC6D5}"/>
              </a:ext>
            </a:extLst>
          </p:cNvPr>
          <p:cNvSpPr txBox="1">
            <a:spLocks/>
          </p:cNvSpPr>
          <p:nvPr/>
        </p:nvSpPr>
        <p:spPr>
          <a:xfrm>
            <a:off x="543439" y="1356852"/>
            <a:ext cx="5215884" cy="486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n-US" sz="1800" i="1">
                <a:solidFill>
                  <a:srgbClr val="1F3864"/>
                </a:solidFill>
                <a:latin typeface="Cambria"/>
                <a:ea typeface="Cambria"/>
              </a:rPr>
              <a:t>Impact of different categories of climate damages on GDP (% from baseline)</a:t>
            </a:r>
          </a:p>
          <a:p>
            <a:pPr marL="114300" indent="0" algn="ctr">
              <a:buNone/>
            </a:pPr>
            <a:endParaRPr lang="en-US" sz="1800" i="1">
              <a:solidFill>
                <a:srgbClr val="1F3864"/>
              </a:solidFill>
              <a:latin typeface="Cambria"/>
              <a:ea typeface="Cambria"/>
            </a:endParaRPr>
          </a:p>
          <a:p>
            <a:pPr marL="114300" indent="0" algn="ctr">
              <a:buNone/>
            </a:pPr>
            <a:endParaRPr lang="en-US" sz="1800" i="1">
              <a:solidFill>
                <a:srgbClr val="1F3864"/>
              </a:solidFill>
              <a:latin typeface="Cambria"/>
              <a:ea typeface="Cambria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251C15A-CEAB-716D-1CC1-A67EBB8AD3DE}"/>
              </a:ext>
            </a:extLst>
          </p:cNvPr>
          <p:cNvSpPr txBox="1">
            <a:spLocks/>
          </p:cNvSpPr>
          <p:nvPr/>
        </p:nvSpPr>
        <p:spPr>
          <a:xfrm>
            <a:off x="6223221" y="1424717"/>
            <a:ext cx="5543522" cy="49229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F54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Natural resources are being depleted, with deforestation and worsening air quality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Climate change could result in 4% GDP loss by 2050 (without considering extreme events)   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GHS emissions have steadily increased, challenging carbon neutrality goal by 2050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endParaRPr lang="en-US" sz="2400">
              <a:solidFill>
                <a:srgbClr val="002F54"/>
              </a:solidFill>
              <a:latin typeface="+mj-lt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endParaRPr lang="en-US" sz="2400">
              <a:solidFill>
                <a:srgbClr val="002F54"/>
              </a:solidFill>
              <a:latin typeface="+mj-lt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endParaRPr lang="en-US" sz="2400">
              <a:solidFill>
                <a:srgbClr val="002F54"/>
              </a:solidFill>
              <a:latin typeface="+mj-lt"/>
            </a:endParaRPr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E1372E4A-A18A-79E1-5F2D-DEE6834AE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" t="1133" r="1193" b="-238"/>
          <a:stretch/>
        </p:blipFill>
        <p:spPr>
          <a:xfrm>
            <a:off x="543439" y="2105026"/>
            <a:ext cx="5295386" cy="39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2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791DE-26D4-BBCD-90A0-3C727011C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3960" y="1394955"/>
            <a:ext cx="5795775" cy="5046590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2F54"/>
            </a:solidFill>
          </a:ln>
        </p:spPr>
        <p:txBody>
          <a:bodyPr>
            <a:normAutofit fontScale="92500"/>
          </a:bodyPr>
          <a:lstStyle/>
          <a:p>
            <a:pPr indent="-342900">
              <a:lnSpc>
                <a:spcPct val="13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Compared to aspirational peers, Thailand faces challenges in combating corruption, ensuring transparency, and promoting accountability</a:t>
            </a:r>
          </a:p>
          <a:p>
            <a:pPr indent="-342900">
              <a:lnSpc>
                <a:spcPct val="13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Low tax revenue compared to similar income countries, poses challenges to long-term fiscal sustainability</a:t>
            </a:r>
          </a:p>
          <a:p>
            <a:pPr indent="-342900">
              <a:lnSpc>
                <a:spcPct val="13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Control of fiscal resources in Thailand is mostly concentrated in Bangkok, which is leading to regional disparities</a:t>
            </a:r>
          </a:p>
          <a:p>
            <a:endParaRPr lang="en-US" sz="2400">
              <a:solidFill>
                <a:srgbClr val="002F54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ED790-F5C2-0363-F066-79DB81F42502}"/>
              </a:ext>
            </a:extLst>
          </p:cNvPr>
          <p:cNvSpPr txBox="1"/>
          <p:nvPr/>
        </p:nvSpPr>
        <p:spPr>
          <a:xfrm>
            <a:off x="454090" y="6170857"/>
            <a:ext cx="1029011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</a:t>
            </a:r>
            <a:r>
              <a:rPr lang="en-US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 PDMO; World Bank.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2FF8B2C-49EC-FDD7-703C-C8FC528E8C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9638257"/>
              </p:ext>
            </p:extLst>
          </p:nvPr>
        </p:nvGraphicFramePr>
        <p:xfrm>
          <a:off x="576228" y="1921353"/>
          <a:ext cx="5244192" cy="4249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CA88746-BB0F-E6B8-8AD3-ED8EA327E428}"/>
              </a:ext>
            </a:extLst>
          </p:cNvPr>
          <p:cNvSpPr txBox="1"/>
          <p:nvPr/>
        </p:nvSpPr>
        <p:spPr>
          <a:xfrm>
            <a:off x="696158" y="1653197"/>
            <a:ext cx="5004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Public debt (% of GDP)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4A4FDE-4566-6584-7E74-4F349969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9155"/>
            <a:ext cx="10515600" cy="1061736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002F54"/>
                </a:solidFill>
                <a:latin typeface="+mn-lt"/>
              </a:rPr>
              <a:t>Institutional challenges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102C63F-CB6B-3443-DC43-519A85B87FC2}"/>
              </a:ext>
            </a:extLst>
          </p:cNvPr>
          <p:cNvSpPr txBox="1">
            <a:spLocks/>
          </p:cNvSpPr>
          <p:nvPr/>
        </p:nvSpPr>
        <p:spPr>
          <a:xfrm>
            <a:off x="519914" y="1127253"/>
            <a:ext cx="5254936" cy="502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+mj-lt"/>
              </a:rPr>
              <a:t>Public debt</a:t>
            </a:r>
          </a:p>
        </p:txBody>
      </p:sp>
    </p:spTree>
    <p:extLst>
      <p:ext uri="{BB962C8B-B14F-4D97-AF65-F5344CB8AC3E}">
        <p14:creationId xmlns:p14="http://schemas.microsoft.com/office/powerpoint/2010/main" val="1968308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sy street with cars and people&#10;&#10;Description automatically generated">
            <a:extLst>
              <a:ext uri="{FF2B5EF4-FFF2-40B4-BE49-F238E27FC236}">
                <a16:creationId xmlns:a16="http://schemas.microsoft.com/office/drawing/2014/main" id="{B1D2F49B-08A6-2F0C-3449-F70D8B5BF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" name="Google Shape;103;p15" descr="Background pattern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8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F42476-4BA9-7DAE-1AA6-7EEEAF777C99}"/>
              </a:ext>
            </a:extLst>
          </p:cNvPr>
          <p:cNvSpPr txBox="1"/>
          <p:nvPr/>
        </p:nvSpPr>
        <p:spPr>
          <a:xfrm>
            <a:off x="426720" y="457718"/>
            <a:ext cx="575462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How can Thailand leverage this evolving global landscape to pivot towards sustainable growth and foster inclusive prosperity? </a:t>
            </a:r>
          </a:p>
        </p:txBody>
      </p:sp>
    </p:spTree>
    <p:extLst>
      <p:ext uri="{BB962C8B-B14F-4D97-AF65-F5344CB8AC3E}">
        <p14:creationId xmlns:p14="http://schemas.microsoft.com/office/powerpoint/2010/main" val="616022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025" y="228425"/>
            <a:ext cx="7713662" cy="736456"/>
          </a:xfrm>
        </p:spPr>
        <p:txBody>
          <a:bodyPr>
            <a:normAutofit/>
          </a:bodyPr>
          <a:lstStyle/>
          <a:p>
            <a:pPr algn="ctr">
              <a:buSzPts val="1800"/>
            </a:pPr>
            <a:r>
              <a:rPr lang="en-US" sz="4000" b="1">
                <a:solidFill>
                  <a:srgbClr val="002F54"/>
                </a:solidFill>
                <a:latin typeface="Arial Narrow" panose="020B0606020202030204" pitchFamily="34" charset="0"/>
              </a:rPr>
              <a:t>HLO 1: Strong human capital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4769A-FF60-2A11-896E-ADE02AC0B0FC}"/>
              </a:ext>
            </a:extLst>
          </p:cNvPr>
          <p:cNvSpPr txBox="1"/>
          <p:nvPr/>
        </p:nvSpPr>
        <p:spPr>
          <a:xfrm>
            <a:off x="743102" y="6045841"/>
            <a:ext cx="1096076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</a:t>
            </a:r>
            <a:r>
              <a:rPr lang="en-US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 Haver Analytics; World Bank.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Batang" panose="02030600000101010101" pitchFamily="18" charset="-127"/>
                <a:cs typeface="Cordia New" panose="020B0304020202020204" pitchFamily="34" charset="-34"/>
              </a:rPr>
              <a:t>Distance from the global technological frontier is measured using the log TFP gap.</a:t>
            </a:r>
            <a:endParaRPr lang="en-US" kern="1200" dirty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F7F903-6A07-16BB-98B1-EC99A0315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8276" y="1683875"/>
            <a:ext cx="5543060" cy="412310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2500"/>
          </a:bodyPr>
          <a:lstStyle/>
          <a:p>
            <a:pPr indent="-342900">
              <a:lnSpc>
                <a:spcPct val="13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+mj-lt"/>
              </a:rPr>
              <a:t>Equal and lifetime access to good quality education</a:t>
            </a:r>
          </a:p>
          <a:p>
            <a:pPr indent="-342900">
              <a:lnSpc>
                <a:spcPct val="13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accent6">
                    <a:lumMod val="50000"/>
                  </a:schemeClr>
                </a:solidFill>
                <a:latin typeface="+mj-lt"/>
              </a:rPr>
              <a:t>Enhance social inclusion 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+mj-lt"/>
              </a:rPr>
              <a:t>and safeguards for vulnerable populations</a:t>
            </a:r>
            <a:endParaRPr lang="en-GB" sz="240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indent="-342900">
              <a:lnSpc>
                <a:spcPct val="13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accent6">
                    <a:lumMod val="50000"/>
                  </a:schemeClr>
                </a:solidFill>
                <a:latin typeface="+mj-lt"/>
              </a:rPr>
              <a:t>Strengthen the social protection, labour market, and health systems 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+mj-lt"/>
              </a:rPr>
              <a:t>to address the impacts of the aging population and intensified shocks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2C890-8207-B397-97DA-EB9EBEB2C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111" r="858"/>
          <a:stretch/>
        </p:blipFill>
        <p:spPr bwMode="auto">
          <a:xfrm>
            <a:off x="895502" y="2008553"/>
            <a:ext cx="4434590" cy="39140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BF116A9-77E6-9EB2-FDD9-E32329EBD66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43102" y="1445846"/>
            <a:ext cx="4739390" cy="4649788"/>
          </a:xfrm>
        </p:spPr>
        <p:txBody>
          <a:bodyPr/>
          <a:lstStyle/>
          <a:p>
            <a:r>
              <a:rPr lang="en-US" sz="1800" b="1">
                <a:solidFill>
                  <a:srgbClr val="0F243E"/>
                </a:solidFill>
                <a:latin typeface="Calibri Light" panose="020F0302020204030204" pitchFamily="34" charset="0"/>
                <a:ea typeface="Batang" panose="020B0503020000020004" pitchFamily="18" charset="-127"/>
              </a:rPr>
              <a:t>Learning-adjusted years of schooling (Age 25+)</a:t>
            </a:r>
          </a:p>
        </p:txBody>
      </p:sp>
    </p:spTree>
    <p:extLst>
      <p:ext uri="{BB962C8B-B14F-4D97-AF65-F5344CB8AC3E}">
        <p14:creationId xmlns:p14="http://schemas.microsoft.com/office/powerpoint/2010/main" val="39679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133012" cy="762000"/>
          </a:xfrm>
        </p:spPr>
        <p:txBody>
          <a:bodyPr>
            <a:noAutofit/>
          </a:bodyPr>
          <a:lstStyle/>
          <a:p>
            <a:pPr algn="ctr">
              <a:buSzPts val="1800"/>
            </a:pPr>
            <a:r>
              <a:rPr lang="en-US" sz="4000" b="1">
                <a:solidFill>
                  <a:srgbClr val="002F54"/>
                </a:solidFill>
                <a:latin typeface="Arial Narrow" panose="020B0606020202030204" pitchFamily="34" charset="0"/>
              </a:rPr>
              <a:t>HLO 2: A competitive and innovative economy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04AC5A-4516-DAC8-1251-18BD6606FE3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7287" y="1300048"/>
            <a:ext cx="3932237" cy="4649788"/>
          </a:xfrm>
        </p:spPr>
        <p:txBody>
          <a:bodyPr/>
          <a:lstStyle/>
          <a:p>
            <a:r>
              <a:rPr lang="en-US" sz="1800" b="1">
                <a:solidFill>
                  <a:srgbClr val="0F243E"/>
                </a:solidFill>
                <a:effectLst/>
                <a:latin typeface="Calibri Light" panose="020F0302020204030204" pitchFamily="34" charset="0"/>
                <a:ea typeface="Batang" panose="020B0503020000020004" pitchFamily="18" charset="-127"/>
              </a:rPr>
              <a:t>Services exports, excluding tourism, global market share and growth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C2BD52-63BB-5448-7CAB-C3FA35ED716E}"/>
              </a:ext>
            </a:extLst>
          </p:cNvPr>
          <p:cNvSpPr txBox="1"/>
          <p:nvPr/>
        </p:nvSpPr>
        <p:spPr>
          <a:xfrm>
            <a:off x="836612" y="6200572"/>
            <a:ext cx="1029011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</a:t>
            </a:r>
            <a:r>
              <a:rPr lang="en-US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 Haver Analytics; World Bank.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Batang" panose="02030600000101010101" pitchFamily="18" charset="-127"/>
                <a:cs typeface="Cordia New" panose="020B0304020202020204" pitchFamily="34" charset="-34"/>
              </a:rPr>
              <a:t>Circle size is proportional to export share in GDP. Average 2012-19.</a:t>
            </a:r>
            <a:endParaRPr lang="en-US" kern="120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A57F1-24DE-7E6A-20C1-0F906A389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2045368"/>
            <a:ext cx="4573588" cy="40248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4B9443-CBAD-02BE-1305-DB6E33086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5675" y="2220686"/>
            <a:ext cx="5101047" cy="280851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indent="-342900">
              <a:lnSpc>
                <a:spcPct val="13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accent6">
                    <a:lumMod val="50000"/>
                  </a:schemeClr>
                </a:solidFill>
                <a:latin typeface="+mj-lt"/>
              </a:rPr>
              <a:t>Promote competition, innovation, and technology adoption</a:t>
            </a:r>
          </a:p>
          <a:p>
            <a:pPr marL="114300" indent="0">
              <a:lnSpc>
                <a:spcPct val="135000"/>
              </a:lnSpc>
              <a:buSzPts val="1800"/>
              <a:buNone/>
            </a:pPr>
            <a:endParaRPr lang="en-GB" sz="240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indent="-342900">
              <a:lnSpc>
                <a:spcPct val="13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accent6">
                    <a:lumMod val="50000"/>
                  </a:schemeClr>
                </a:solidFill>
                <a:latin typeface="+mj-lt"/>
              </a:rPr>
              <a:t>Mobilize sustainable finance</a:t>
            </a:r>
          </a:p>
        </p:txBody>
      </p:sp>
    </p:spTree>
    <p:extLst>
      <p:ext uri="{BB962C8B-B14F-4D97-AF65-F5344CB8AC3E}">
        <p14:creationId xmlns:p14="http://schemas.microsoft.com/office/powerpoint/2010/main" val="129460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45" y="225425"/>
            <a:ext cx="11430000" cy="762000"/>
          </a:xfrm>
        </p:spPr>
        <p:txBody>
          <a:bodyPr>
            <a:noAutofit/>
          </a:bodyPr>
          <a:lstStyle/>
          <a:p>
            <a:pPr algn="ctr">
              <a:buSzPts val="1800"/>
            </a:pPr>
            <a:r>
              <a:rPr lang="en-US" sz="4000" b="1">
                <a:solidFill>
                  <a:srgbClr val="002F54"/>
                </a:solidFill>
                <a:latin typeface="Arial Narrow" panose="020B0606020202030204" pitchFamily="34" charset="0"/>
              </a:rPr>
              <a:t>HLO 3: Low carbon urban development and connectivity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BE02C-3C93-4D14-E07C-810796218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4451" y="1797088"/>
            <a:ext cx="5051396" cy="349966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indent="-342900">
              <a:lnSpc>
                <a:spcPct val="13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GB" sz="2200">
                <a:solidFill>
                  <a:schemeClr val="accent6">
                    <a:lumMod val="50000"/>
                  </a:schemeClr>
                </a:solidFill>
                <a:latin typeface="+mj-lt"/>
              </a:rPr>
              <a:t>Apply an area-based approach to development to unlock investment and growth potential</a:t>
            </a:r>
          </a:p>
          <a:p>
            <a:pPr indent="-342900">
              <a:lnSpc>
                <a:spcPct val="13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GB" sz="2200">
                <a:solidFill>
                  <a:schemeClr val="accent6">
                    <a:lumMod val="50000"/>
                  </a:schemeClr>
                </a:solidFill>
                <a:latin typeface="+mj-lt"/>
              </a:rPr>
              <a:t>Close infrastructure gaps</a:t>
            </a:r>
          </a:p>
          <a:p>
            <a:pPr indent="-342900">
              <a:lnSpc>
                <a:spcPct val="13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GB" sz="2200">
                <a:solidFill>
                  <a:schemeClr val="accent6">
                    <a:lumMod val="50000"/>
                  </a:schemeClr>
                </a:solidFill>
                <a:latin typeface="+mj-lt"/>
              </a:rPr>
              <a:t>Unlock the potential of digital data infrastructure</a:t>
            </a:r>
          </a:p>
          <a:p>
            <a:pPr marL="25400" indent="0">
              <a:buNone/>
            </a:pPr>
            <a:endParaRPr lang="en-US" sz="4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007A1-7F77-16FA-D3C8-3E62DD7832BB}"/>
              </a:ext>
            </a:extLst>
          </p:cNvPr>
          <p:cNvSpPr txBox="1"/>
          <p:nvPr/>
        </p:nvSpPr>
        <p:spPr>
          <a:xfrm>
            <a:off x="637674" y="6221162"/>
            <a:ext cx="1029011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</a:t>
            </a:r>
            <a:r>
              <a:rPr lang="en-US" sz="18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 Haver Analytics; World Bank.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9CAF737-4DDE-F250-C259-BE0C360D6C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646703"/>
              </p:ext>
            </p:extLst>
          </p:nvPr>
        </p:nvGraphicFramePr>
        <p:xfrm>
          <a:off x="493746" y="1434662"/>
          <a:ext cx="5473804" cy="4635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0051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755314" cy="928940"/>
          </a:xfrm>
        </p:spPr>
        <p:txBody>
          <a:bodyPr>
            <a:noAutofit/>
          </a:bodyPr>
          <a:lstStyle/>
          <a:p>
            <a:pPr algn="ctr">
              <a:buSzPts val="1800"/>
            </a:pPr>
            <a:r>
              <a:rPr lang="en-US" sz="4000" b="1">
                <a:solidFill>
                  <a:srgbClr val="002F54"/>
                </a:solidFill>
                <a:latin typeface="Arial Narrow" panose="020B0606020202030204" pitchFamily="34" charset="0"/>
              </a:rPr>
              <a:t>HLO 4: Sustainable development and protection against natural disasters and climate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BE02C-3C93-4D14-E07C-810796218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GB" sz="400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4963FB-FF32-2786-F797-DB4571E71065}"/>
              </a:ext>
            </a:extLst>
          </p:cNvPr>
          <p:cNvSpPr txBox="1"/>
          <p:nvPr/>
        </p:nvSpPr>
        <p:spPr>
          <a:xfrm>
            <a:off x="663640" y="6176788"/>
            <a:ext cx="1029011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</a:t>
            </a:r>
            <a:r>
              <a:rPr lang="en-US" sz="18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 Haver Analytics; World Bank.</a:t>
            </a:r>
          </a:p>
        </p:txBody>
      </p:sp>
      <p:pic>
        <p:nvPicPr>
          <p:cNvPr id="6" name="Picture 5" descr="A graph of a graph showing the amount of carbon dioxide&#10;&#10;Description automatically generated">
            <a:extLst>
              <a:ext uri="{FF2B5EF4-FFF2-40B4-BE49-F238E27FC236}">
                <a16:creationId xmlns:a16="http://schemas.microsoft.com/office/drawing/2014/main" id="{C7D567FE-9F74-9EE0-00E5-5D47B3F77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1799311"/>
            <a:ext cx="4950235" cy="4071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A416B0-B014-D62C-8600-8CF4FF431658}"/>
              </a:ext>
            </a:extLst>
          </p:cNvPr>
          <p:cNvSpPr txBox="1"/>
          <p:nvPr/>
        </p:nvSpPr>
        <p:spPr>
          <a:xfrm>
            <a:off x="6498772" y="2032428"/>
            <a:ext cx="4800600" cy="349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342900">
              <a:lnSpc>
                <a:spcPct val="135000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GB" sz="2200">
                <a:solidFill>
                  <a:schemeClr val="accent6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Promote environmental sustainability</a:t>
            </a:r>
          </a:p>
          <a:p>
            <a:pPr marL="457200" indent="-342900">
              <a:lnSpc>
                <a:spcPct val="135000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GB" sz="2200">
                <a:solidFill>
                  <a:schemeClr val="accent6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Increase resilience to natural shocks and the effects of climate change</a:t>
            </a:r>
          </a:p>
          <a:p>
            <a:pPr marL="457200" indent="-342900">
              <a:lnSpc>
                <a:spcPct val="135000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GB" sz="2200">
                <a:solidFill>
                  <a:schemeClr val="accent6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Support a sustainable energy transition</a:t>
            </a:r>
          </a:p>
        </p:txBody>
      </p:sp>
    </p:spTree>
    <p:extLst>
      <p:ext uri="{BB962C8B-B14F-4D97-AF65-F5344CB8AC3E}">
        <p14:creationId xmlns:p14="http://schemas.microsoft.com/office/powerpoint/2010/main" val="1441564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8" y="184603"/>
            <a:ext cx="10685462" cy="779009"/>
          </a:xfrm>
        </p:spPr>
        <p:txBody>
          <a:bodyPr>
            <a:noAutofit/>
          </a:bodyPr>
          <a:lstStyle/>
          <a:p>
            <a:pPr algn="ctr">
              <a:buSzPts val="1800"/>
            </a:pPr>
            <a:r>
              <a:rPr lang="en-US" sz="4000" b="1">
                <a:solidFill>
                  <a:srgbClr val="002F54"/>
                </a:solidFill>
                <a:latin typeface="Arial Narrow" panose="020B0606020202030204" pitchFamily="34" charset="0"/>
              </a:rPr>
              <a:t>HLO 5: Enabling institutions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BE02C-3C93-4D14-E07C-810796218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5669" y="1619793"/>
            <a:ext cx="5482023" cy="439542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indent="-342900">
              <a:lnSpc>
                <a:spcPct val="14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accent6">
                    <a:lumMod val="50000"/>
                  </a:schemeClr>
                </a:solidFill>
                <a:latin typeface="+mj-lt"/>
                <a:sym typeface="Arial"/>
              </a:rPr>
              <a:t>Reform fiscal institutions and public finance</a:t>
            </a:r>
          </a:p>
          <a:p>
            <a:pPr indent="-342900">
              <a:lnSpc>
                <a:spcPct val="14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accent6">
                    <a:lumMod val="50000"/>
                  </a:schemeClr>
                </a:solidFill>
                <a:latin typeface="+mj-lt"/>
                <a:sym typeface="Arial"/>
              </a:rPr>
              <a:t>Move towards decentralization</a:t>
            </a:r>
          </a:p>
          <a:p>
            <a:pPr indent="-342900">
              <a:lnSpc>
                <a:spcPct val="14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accent6">
                    <a:lumMod val="50000"/>
                  </a:schemeClr>
                </a:solidFill>
                <a:latin typeface="+mj-lt"/>
                <a:sym typeface="Arial"/>
              </a:rPr>
              <a:t>Engage in open and participatory processes</a:t>
            </a:r>
          </a:p>
          <a:p>
            <a:pPr indent="-342900">
              <a:lnSpc>
                <a:spcPct val="145000"/>
              </a:lnSpc>
              <a:buSzPts val="1800"/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accent6">
                    <a:lumMod val="50000"/>
                  </a:schemeClr>
                </a:solidFill>
                <a:latin typeface="+mj-lt"/>
                <a:sym typeface="Arial"/>
              </a:rPr>
              <a:t>Improve the governance of state-owned enterprises </a:t>
            </a:r>
          </a:p>
          <a:p>
            <a:endParaRPr lang="en-US" sz="4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1FC8D-EB1F-9FF1-C10E-59637EA0EA23}"/>
              </a:ext>
            </a:extLst>
          </p:cNvPr>
          <p:cNvSpPr txBox="1"/>
          <p:nvPr/>
        </p:nvSpPr>
        <p:spPr>
          <a:xfrm>
            <a:off x="1063690" y="6201136"/>
            <a:ext cx="1029011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</a:t>
            </a:r>
            <a:r>
              <a:rPr lang="en-US" sz="18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 Haver Analytics; World Bank.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B4FF0-1A95-ED48-5CFE-E0E88096E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64" y="1619793"/>
            <a:ext cx="4335679" cy="4488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135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at on the water with a building in the background&#10;&#10;Description automatically generated">
            <a:extLst>
              <a:ext uri="{FF2B5EF4-FFF2-40B4-BE49-F238E27FC236}">
                <a16:creationId xmlns:a16="http://schemas.microsoft.com/office/drawing/2014/main" id="{4ACD7280-3A9B-748E-45D5-B923B8F30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158" name="Google Shape;158;p20" descr="Background pattern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814599" y="971198"/>
            <a:ext cx="6112674" cy="141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br>
              <a:rPr lang="en-US" sz="4800">
                <a:solidFill>
                  <a:schemeClr val="l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800">
                <a:solidFill>
                  <a:schemeClr val="l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5B93E-9FB6-EC1C-BBF4-2851F1213DF9}"/>
              </a:ext>
            </a:extLst>
          </p:cNvPr>
          <p:cNvSpPr txBox="1"/>
          <p:nvPr/>
        </p:nvSpPr>
        <p:spPr>
          <a:xfrm>
            <a:off x="950974" y="1265487"/>
            <a:ext cx="4901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b="1" dirty="0">
                <a:solidFill>
                  <a:srgbClr val="00AEEF"/>
                </a:solidFill>
                <a:latin typeface="+mj-lt"/>
              </a:rPr>
              <a:t>ขอบคุณค่ะ</a:t>
            </a:r>
            <a:endParaRPr lang="en-FJ" sz="4800" b="1" dirty="0">
              <a:solidFill>
                <a:srgbClr val="00AEEF"/>
              </a:solidFill>
              <a:latin typeface="+mj-lt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Google Shape;89;p13" descr="Text&#10;&#10;Description automatically generated with low confidence">
            <a:extLst>
              <a:ext uri="{FF2B5EF4-FFF2-40B4-BE49-F238E27FC236}">
                <a16:creationId xmlns:a16="http://schemas.microsoft.com/office/drawing/2014/main" id="{F6F77A8B-7FFA-7A38-A69D-6F3B9DFE0D76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6684" y="6105877"/>
            <a:ext cx="2107314" cy="3757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5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treet with cars and people&#10;&#10;Description automatically generated">
            <a:extLst>
              <a:ext uri="{FF2B5EF4-FFF2-40B4-BE49-F238E27FC236}">
                <a16:creationId xmlns:a16="http://schemas.microsoft.com/office/drawing/2014/main" id="{DBF7AE47-239F-3F9F-6280-BD9432EAD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" name="Google Shape;103;p15" descr="Background pattern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BE2D50-7B71-9C9D-55D1-CC3332DE862D}"/>
              </a:ext>
            </a:extLst>
          </p:cNvPr>
          <p:cNvSpPr txBox="1"/>
          <p:nvPr/>
        </p:nvSpPr>
        <p:spPr>
          <a:xfrm>
            <a:off x="463296" y="636722"/>
            <a:ext cx="7485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Arial Narrow"/>
                <a:ea typeface="Batang"/>
                <a:cs typeface="Calibri"/>
              </a:rPr>
              <a:t>How has Thailand performed from a big-picture perspective? </a:t>
            </a:r>
          </a:p>
        </p:txBody>
      </p:sp>
    </p:spTree>
    <p:extLst>
      <p:ext uri="{BB962C8B-B14F-4D97-AF65-F5344CB8AC3E}">
        <p14:creationId xmlns:p14="http://schemas.microsoft.com/office/powerpoint/2010/main" val="3006289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1777"/>
            <a:ext cx="10515600" cy="992488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002F54"/>
                </a:solidFill>
                <a:latin typeface="Arial Narrow" panose="020B0606020202030204" pitchFamily="34" charset="0"/>
                <a:sym typeface="Arial"/>
              </a:rPr>
              <a:t>Impressive Growth and Poverty Reduction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B77E31-D0F4-84E3-CA1A-D5B1F552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47750"/>
            <a:ext cx="5181600" cy="5129214"/>
          </a:xfrm>
        </p:spPr>
        <p:txBody>
          <a:bodyPr/>
          <a:lstStyle/>
          <a:p>
            <a:pPr marL="114300" indent="0">
              <a:buNone/>
            </a:pPr>
            <a:r>
              <a:rPr lang="en-US" b="1">
                <a:solidFill>
                  <a:srgbClr val="002F54"/>
                </a:solidFill>
                <a:latin typeface="Arial Narrow" panose="020B0606020202030204" pitchFamily="34" charset="0"/>
              </a:rPr>
              <a:t>GDP per capita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3D1518-5D0D-5EFF-BA59-9E8E2CE3BD6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1047750"/>
            <a:ext cx="5181600" cy="512921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>
                <a:solidFill>
                  <a:srgbClr val="002F54"/>
                </a:solidFill>
                <a:latin typeface="Arial Narrow" panose="020B0606020202030204" pitchFamily="34" charset="0"/>
              </a:rPr>
              <a:t>Structural transformation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F859BF-D044-ED22-D0E9-D2F42C3199E3}"/>
              </a:ext>
            </a:extLst>
          </p:cNvPr>
          <p:cNvSpPr txBox="1"/>
          <p:nvPr/>
        </p:nvSpPr>
        <p:spPr>
          <a:xfrm>
            <a:off x="390525" y="5685367"/>
            <a:ext cx="11563350" cy="932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buNone/>
            </a:pPr>
            <a:r>
              <a:rPr lang="en-US" i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</a:t>
            </a:r>
            <a:r>
              <a:rPr lang="en-US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 Haver Analytics; World Bank.</a:t>
            </a:r>
          </a:p>
          <a:p>
            <a:pPr marL="0" marR="0" algn="just"/>
            <a:r>
              <a:rPr lang="en-US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Batang" panose="02030600000101010101" pitchFamily="18" charset="-127"/>
                <a:cs typeface="Angsana New" panose="02020603050405020304" pitchFamily="18" charset="-34"/>
              </a:rPr>
              <a:t>Left panel: Figure shows GDP per capita (constant price PPP) in 1980 and in 2019. Gray lines show 45-degree lines crossing the origin and Thailand. The latter line indicates constant income gap with Thailand. The sample includes countries with a population of more than two million. Right panel: </a:t>
            </a:r>
            <a:r>
              <a:rPr lang="en-US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Batang" panose="02030600000101010101" pitchFamily="18" charset="-127"/>
              </a:rPr>
              <a:t>1980–2019 for Thailand, China, and Korea. 2020 for other countries. ILO Modelled Estimates.</a:t>
            </a:r>
            <a:endParaRPr lang="en-US" kern="120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266BC-6845-53B0-7B3D-02E7654F3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1765831"/>
            <a:ext cx="5060950" cy="4044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AE97B5-CCB6-55AA-B5CB-B1D74A29F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1698097"/>
            <a:ext cx="4932947" cy="41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3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386"/>
            <a:ext cx="10515600" cy="1106629"/>
          </a:xfrm>
        </p:spPr>
        <p:txBody>
          <a:bodyPr/>
          <a:lstStyle/>
          <a:p>
            <a:pPr algn="ctr"/>
            <a:r>
              <a:rPr lang="en-US" sz="4000" b="1">
                <a:solidFill>
                  <a:srgbClr val="002F54"/>
                </a:solidFill>
                <a:latin typeface="Arial Narrow" panose="020B0606020202030204" pitchFamily="34" charset="0"/>
              </a:rPr>
              <a:t>Economic Slowdown Amid Shocks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5212A4-9BAE-97A4-0800-1FCDD1F89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50" y="933450"/>
            <a:ext cx="3581400" cy="524351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500" b="1">
                <a:solidFill>
                  <a:srgbClr val="002F54"/>
                </a:solidFill>
                <a:latin typeface="Arial Narrow" panose="020B0606020202030204" pitchFamily="34" charset="0"/>
              </a:rPr>
              <a:t>GDP demand components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D27E6F-F9D0-3D50-B788-F8A445BD8F9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54092" y="933450"/>
            <a:ext cx="3868292" cy="5243513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>
                <a:solidFill>
                  <a:srgbClr val="002F54"/>
                </a:solidFill>
                <a:latin typeface="Arial Narrow" panose="020B0606020202030204" pitchFamily="34" charset="0"/>
              </a:rPr>
              <a:t>Trajectory of income growth </a:t>
            </a:r>
          </a:p>
          <a:p>
            <a:pPr marL="114300" indent="0">
              <a:buNone/>
            </a:pPr>
            <a:endParaRPr lang="en-US" b="1">
              <a:solidFill>
                <a:srgbClr val="002F54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68BD5-324D-B141-DE61-153A9DF07F0A}"/>
              </a:ext>
            </a:extLst>
          </p:cNvPr>
          <p:cNvSpPr txBox="1"/>
          <p:nvPr/>
        </p:nvSpPr>
        <p:spPr>
          <a:xfrm>
            <a:off x="476250" y="5911750"/>
            <a:ext cx="1150734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</a:t>
            </a:r>
            <a:r>
              <a:rPr lang="en-US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Batang" panose="02030600000101010101" pitchFamily="18" charset="-127"/>
              </a:rPr>
              <a:t>Haver Analytics; Penn World Table, version 10; International Monetary Fund; WDI; Thailand’s Labor Force Survey and Household Socio-Economic Survey. World Bank staff calculations.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 Narrow" panose="020B0606020202030204" pitchFamily="34" charset="0"/>
                <a:ea typeface="Batang" panose="02030600000101010101" pitchFamily="18" charset="-127"/>
              </a:rPr>
              <a:t>Left panel: Investment stands for Gross Capital formation. Middle panel: Y-axis shows GDP per capita (constant PPP basis), and X-axis shows years since the country reached US$15,000 (Thailand is in 2012). The latest datapoint is 2022. </a:t>
            </a:r>
            <a:endParaRPr lang="en-US">
              <a:latin typeface="Arial Narrow" panose="020B0606020202030204" pitchFamily="34" charset="0"/>
              <a:ea typeface="Batang" panose="02030600000101010101" pitchFamily="18" charset="-127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D4CBE4-2544-EFBD-5301-5EE7B966BACB}"/>
              </a:ext>
            </a:extLst>
          </p:cNvPr>
          <p:cNvSpPr txBox="1"/>
          <p:nvPr/>
        </p:nvSpPr>
        <p:spPr>
          <a:xfrm>
            <a:off x="8345042" y="1037695"/>
            <a:ext cx="3868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2400" b="1">
                <a:solidFill>
                  <a:srgbClr val="002F54"/>
                </a:solidFill>
                <a:latin typeface="Arial Narrow" panose="020B0606020202030204" pitchFamily="34" charset="0"/>
              </a:rPr>
              <a:t>Poverty and inequality trends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9810E0-011F-DE9E-6189-E969DDC07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721" y="1604572"/>
            <a:ext cx="3868292" cy="4307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C2A5B9-2D7A-94E2-40BE-466A540FA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784" y="1642642"/>
            <a:ext cx="3427858" cy="4036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F4F7B8-CE68-49F5-8B91-4012449B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" y="1604573"/>
            <a:ext cx="3722771" cy="430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39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9155"/>
            <a:ext cx="10515600" cy="1156440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002F54"/>
                </a:solidFill>
                <a:latin typeface="Arial Narrow" panose="020B0606020202030204" pitchFamily="34" charset="0"/>
              </a:rPr>
              <a:t>Future Growth Projections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D50CD9-B1ED-3D14-F167-1A09EA033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989" y="952501"/>
            <a:ext cx="5584210" cy="4610100"/>
          </a:xfrm>
        </p:spPr>
        <p:txBody>
          <a:bodyPr/>
          <a:lstStyle/>
          <a:p>
            <a:pPr marL="114300" indent="0">
              <a:buNone/>
            </a:pPr>
            <a:r>
              <a:rPr lang="en-US" b="1">
                <a:solidFill>
                  <a:srgbClr val="002F54"/>
                </a:solidFill>
                <a:latin typeface="Arial Narrow" panose="020B0606020202030204" pitchFamily="34" charset="0"/>
              </a:rPr>
              <a:t>Potential growth, baseline scenario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C20B9C-657E-85B0-EA52-2CFC7685E12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952502"/>
            <a:ext cx="5431810" cy="5224462"/>
          </a:xfrm>
        </p:spPr>
        <p:txBody>
          <a:bodyPr/>
          <a:lstStyle/>
          <a:p>
            <a:pPr marL="114300" indent="0">
              <a:buNone/>
            </a:pPr>
            <a:r>
              <a:rPr lang="en-US" b="1">
                <a:solidFill>
                  <a:srgbClr val="002F54"/>
                </a:solidFill>
                <a:latin typeface="Arial Narrow" panose="020B0606020202030204" pitchFamily="34" charset="0"/>
              </a:rPr>
              <a:t>Potential growth, illustrative reform scenario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0DE970-1279-0D31-5944-0DD823A39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25" y="1570581"/>
            <a:ext cx="5002767" cy="412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926347-1337-F7C8-F0A4-FF9FD13AE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08941"/>
            <a:ext cx="5181599" cy="35940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F2692B-549E-EF85-5F69-99D63FD9EACD}"/>
              </a:ext>
            </a:extLst>
          </p:cNvPr>
          <p:cNvSpPr txBox="1"/>
          <p:nvPr/>
        </p:nvSpPr>
        <p:spPr>
          <a:xfrm>
            <a:off x="718148" y="5838250"/>
            <a:ext cx="10908101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i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</a:t>
            </a:r>
            <a:r>
              <a:rPr lang="en-US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Batang" panose="02030600000101010101" pitchFamily="18" charset="-127"/>
                <a:cs typeface="Cordia New" panose="020B0304020202020204" pitchFamily="34" charset="-34"/>
              </a:rPr>
              <a:t>Kose and Ohnsorge (2023); World Bank.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Left </a:t>
            </a:r>
            <a:r>
              <a:rPr lang="en-US">
                <a:solidFill>
                  <a:schemeClr val="tx1"/>
                </a:solidFill>
                <a:latin typeface="Arial Narrow" panose="020B0606020202030204" pitchFamily="34" charset="0"/>
                <a:ea typeface="Batang" panose="02030600000101010101" pitchFamily="18" charset="-127"/>
                <a:cs typeface="Cordia New" panose="020B0304020202020204" pitchFamily="34" charset="-34"/>
                <a:sym typeface="Calibri"/>
              </a:rPr>
              <a:t>panel: </a:t>
            </a:r>
            <a:r>
              <a:rPr lang="en-US">
                <a:solidFill>
                  <a:schemeClr val="tx1"/>
                </a:solidFill>
                <a:latin typeface="Arial Narrow" panose="020B0606020202030204" pitchFamily="34" charset="0"/>
                <a:ea typeface="Batang" panose="02030600000101010101" pitchFamily="18" charset="-127"/>
                <a:cs typeface="Cordia New" panose="020B0304020202020204" pitchFamily="34" charset="-34"/>
              </a:rPr>
              <a:t>EMDE = emerging market and developing economies. </a:t>
            </a:r>
            <a:r>
              <a:rPr lang="en-US">
                <a:solidFill>
                  <a:schemeClr val="tx1"/>
                </a:solidFill>
                <a:latin typeface="Arial Narrow" panose="020B0606020202030204" pitchFamily="34" charset="0"/>
                <a:ea typeface="Batang" panose="02030600000101010101" pitchFamily="18" charset="-127"/>
                <a:cs typeface="Cordia New" panose="020B0304020202020204" pitchFamily="34" charset="-34"/>
                <a:sym typeface="Calibri"/>
              </a:rPr>
              <a:t>Right panel: </a:t>
            </a:r>
            <a:r>
              <a:rPr lang="en-US">
                <a:solidFill>
                  <a:schemeClr val="tx1"/>
                </a:solidFill>
                <a:latin typeface="Arial Narrow" panose="020B0606020202030204" pitchFamily="34" charset="0"/>
                <a:ea typeface="Batang" panose="02030600000101010101" pitchFamily="18" charset="-127"/>
                <a:cs typeface="Cordia New" panose="020B0304020202020204" pitchFamily="34" charset="-34"/>
              </a:rPr>
              <a:t>ASEAN5 includes Thailand (THA), Indonesia (IDN), Malaysia (MYS), and the Philippines (PHL). For Thailand, the structural transformation scenario assumes that the share of employment in agriculture will fall by </a:t>
            </a:r>
            <a:r>
              <a:rPr lang="en-US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Batang" panose="02030600000101010101" pitchFamily="18" charset="-127"/>
                <a:cs typeface="Cordia New" panose="020B0304020202020204" pitchFamily="34" charset="-34"/>
              </a:rPr>
              <a:t>five percentage points over 10 years starting in 2022 and be equally redistributed to the more productive manufacturing and services sector.</a:t>
            </a:r>
            <a:endParaRPr lang="en-US" kern="120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47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rice with a path&#10;&#10;Description automatically generated">
            <a:extLst>
              <a:ext uri="{FF2B5EF4-FFF2-40B4-BE49-F238E27FC236}">
                <a16:creationId xmlns:a16="http://schemas.microsoft.com/office/drawing/2014/main" id="{F53B8719-A53E-6954-7C2A-8D27858CD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63805"/>
          </a:xfrm>
          <a:prstGeom prst="rect">
            <a:avLst/>
          </a:prstGeom>
        </p:spPr>
      </p:pic>
      <p:pic>
        <p:nvPicPr>
          <p:cNvPr id="103" name="Google Shape;103;p15" descr="Background pattern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05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2F54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E7D3B6-C8BD-F175-E4E1-76E89957D8E3}"/>
              </a:ext>
            </a:extLst>
          </p:cNvPr>
          <p:cNvSpPr txBox="1"/>
          <p:nvPr/>
        </p:nvSpPr>
        <p:spPr>
          <a:xfrm>
            <a:off x="548640" y="577632"/>
            <a:ext cx="619353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What challenges is Thailand encountering when viewed from a global perspective?</a:t>
            </a:r>
          </a:p>
        </p:txBody>
      </p:sp>
    </p:spTree>
    <p:extLst>
      <p:ext uri="{BB962C8B-B14F-4D97-AF65-F5344CB8AC3E}">
        <p14:creationId xmlns:p14="http://schemas.microsoft.com/office/powerpoint/2010/main" val="321766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34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002F54"/>
                </a:solidFill>
                <a:latin typeface="+mn-lt"/>
              </a:rPr>
              <a:t>Inadequate and unequal human capital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C20B9C-657E-85B0-EA52-2CFC7685E12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6287" y="1168843"/>
            <a:ext cx="5579828" cy="5088902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+mj-lt"/>
              </a:rPr>
              <a:t>Learning gap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F2692B-549E-EF85-5F69-99D63FD9EACD}"/>
              </a:ext>
            </a:extLst>
          </p:cNvPr>
          <p:cNvSpPr txBox="1"/>
          <p:nvPr/>
        </p:nvSpPr>
        <p:spPr>
          <a:xfrm>
            <a:off x="974559" y="6143840"/>
            <a:ext cx="10816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 WDI, </a:t>
            </a:r>
            <a:r>
              <a:rPr lang="en-US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World Bank’s HCI.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Batang" panose="02030600000101010101" pitchFamily="18" charset="-127"/>
                <a:cs typeface="Cordia New" panose="020B0304020202020204" pitchFamily="34" charset="-34"/>
              </a:rPr>
              <a:t>Learning gap is the difference between the expected years of school and the learning-adjusted years of school. 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kern="120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43A29C2-F258-4E35-97A4-995BCA8CF6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64780"/>
              </p:ext>
            </p:extLst>
          </p:nvPr>
        </p:nvGraphicFramePr>
        <p:xfrm>
          <a:off x="831778" y="2106518"/>
          <a:ext cx="5108509" cy="3913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B19B53-2319-C1A7-2C37-01EC518D786C}"/>
              </a:ext>
            </a:extLst>
          </p:cNvPr>
          <p:cNvCxnSpPr>
            <a:cxnSpLocks/>
          </p:cNvCxnSpPr>
          <p:nvPr/>
        </p:nvCxnSpPr>
        <p:spPr>
          <a:xfrm flipV="1">
            <a:off x="3301549" y="3436231"/>
            <a:ext cx="181122" cy="2882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EEDCF9E-0E8E-412D-BD3B-A5AA96ACAE38}"/>
              </a:ext>
            </a:extLst>
          </p:cNvPr>
          <p:cNvSpPr txBox="1">
            <a:spLocks/>
          </p:cNvSpPr>
          <p:nvPr/>
        </p:nvSpPr>
        <p:spPr>
          <a:xfrm>
            <a:off x="6186115" y="1545230"/>
            <a:ext cx="5714770" cy="43361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F54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Thailand is experiencing rapidly aging population and will become a super-aged society by 2030.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Thai students have the learning gap of 4 years, and the gap has widened.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Certain vulnerable groups face exclusion from resources and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140171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91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002F54"/>
                </a:solidFill>
                <a:latin typeface="+mn-lt"/>
              </a:rPr>
              <a:t>Economic Inertia and Lagging Reforms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ED9CD-F9D0-DC82-796D-6569E34A76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" r="1722"/>
          <a:stretch/>
        </p:blipFill>
        <p:spPr bwMode="auto">
          <a:xfrm>
            <a:off x="679190" y="1948069"/>
            <a:ext cx="5340611" cy="419577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5317B24-9EB3-3E12-5F26-D13821577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52940"/>
            <a:ext cx="5181600" cy="502402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+mj-lt"/>
              </a:rPr>
              <a:t>High tech exports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20D86F4-D52C-77F3-CDFB-4D91A73E1AC5}"/>
              </a:ext>
            </a:extLst>
          </p:cNvPr>
          <p:cNvSpPr txBox="1">
            <a:spLocks/>
          </p:cNvSpPr>
          <p:nvPr/>
        </p:nvSpPr>
        <p:spPr>
          <a:xfrm>
            <a:off x="6178810" y="1529236"/>
            <a:ext cx="5756098" cy="42714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F54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Thailand’s competitiveness in the global market has declined – underperformance in high-tech manufacturing and advanced service sectors.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Entry of small and innovative disruptors has declined, lagging regional peers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endParaRPr lang="en-US" sz="2400">
              <a:solidFill>
                <a:srgbClr val="002F54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9A512A-1786-2B50-1B88-0865D2F1A0EC}"/>
              </a:ext>
            </a:extLst>
          </p:cNvPr>
          <p:cNvSpPr txBox="1"/>
          <p:nvPr/>
        </p:nvSpPr>
        <p:spPr>
          <a:xfrm>
            <a:off x="974559" y="6143840"/>
            <a:ext cx="10816388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 WDI, </a:t>
            </a:r>
            <a:r>
              <a:rPr lang="en-US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World Bank.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Batang" panose="02030600000101010101" pitchFamily="18" charset="-127"/>
                <a:cs typeface="Cordia New" panose="020B0304020202020204" pitchFamily="34" charset="-34"/>
              </a:rPr>
              <a:t>2012-21 average growth rates. </a:t>
            </a:r>
          </a:p>
        </p:txBody>
      </p:sp>
    </p:spTree>
    <p:extLst>
      <p:ext uri="{BB962C8B-B14F-4D97-AF65-F5344CB8AC3E}">
        <p14:creationId xmlns:p14="http://schemas.microsoft.com/office/powerpoint/2010/main" val="289880702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EB75-C8BA-97B2-4C9F-C173CF38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91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002F54"/>
                </a:solidFill>
                <a:latin typeface="+mn-lt"/>
              </a:rPr>
              <a:t>Spatial disparity and connectivity gaps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B803506-BE36-4881-BF77-F88396699D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674726"/>
              </p:ext>
            </p:extLst>
          </p:nvPr>
        </p:nvGraphicFramePr>
        <p:xfrm>
          <a:off x="665963" y="1733384"/>
          <a:ext cx="5154392" cy="4206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1272404-3F25-BF7A-7A02-2385621F9002}"/>
              </a:ext>
            </a:extLst>
          </p:cNvPr>
          <p:cNvSpPr txBox="1">
            <a:spLocks/>
          </p:cNvSpPr>
          <p:nvPr/>
        </p:nvSpPr>
        <p:spPr>
          <a:xfrm>
            <a:off x="6223221" y="1288112"/>
            <a:ext cx="5689712" cy="47119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F54"/>
            </a:solidFill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Centralization of resources and investment has resulted in infrastructural deficiencies outside Bangkok 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More than half of Thailand’s provinces fall behind the upper-middle-income country (UMIC) threshold 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400">
                <a:solidFill>
                  <a:srgbClr val="002F54"/>
                </a:solidFill>
                <a:latin typeface="+mj-lt"/>
              </a:rPr>
              <a:t>Lack of integration between transportation and logistics networks, and between urban areas and border regions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endParaRPr lang="en-US" sz="2400">
              <a:solidFill>
                <a:srgbClr val="002F54"/>
              </a:solidFill>
              <a:latin typeface="+mj-lt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endParaRPr lang="en-US" sz="2400">
              <a:solidFill>
                <a:srgbClr val="002F54"/>
              </a:solidFill>
              <a:latin typeface="+mj-lt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q"/>
            </a:pPr>
            <a:endParaRPr lang="en-US" sz="2400">
              <a:solidFill>
                <a:srgbClr val="002F54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80EEA-7543-E1D0-AA92-93048EB8810A}"/>
              </a:ext>
            </a:extLst>
          </p:cNvPr>
          <p:cNvSpPr txBox="1"/>
          <p:nvPr/>
        </p:nvSpPr>
        <p:spPr>
          <a:xfrm>
            <a:off x="667704" y="6000054"/>
            <a:ext cx="11220229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Source: </a:t>
            </a:r>
            <a:r>
              <a:rPr lang="en-US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Batang" panose="02030600000101010101" pitchFamily="18" charset="-127"/>
                <a:cs typeface="Angsana New" panose="02020603050405020304" pitchFamily="18" charset="-34"/>
              </a:rPr>
              <a:t>NESDC; World Development Indicator Database.</a:t>
            </a:r>
            <a:endParaRPr lang="en-US" kern="120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Batang" panose="02030600000101010101" pitchFamily="18" charset="-127"/>
                <a:cs typeface="Cordia New" panose="020B0304020202020204" pitchFamily="34" charset="-34"/>
              </a:rPr>
              <a:t>2012-21 average growth rates.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  <a:sym typeface="Calibri"/>
              </a:rPr>
              <a:t>GDP per capita for Thailand provinces. GNI per capita for income group averages and thresholds. Poverty rate based on US$6.85 a day in 2017 PPP. The UMIC and HIC income thresholds as of July 2022 and US$ 4,256 and US$ 13,206, respectively.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52511D9-F816-3643-9BC8-46374C12E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484" y="1132071"/>
            <a:ext cx="5181600" cy="502402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+mj-lt"/>
              </a:rPr>
              <a:t>Income and poverty by province</a:t>
            </a:r>
          </a:p>
        </p:txBody>
      </p:sp>
    </p:spTree>
    <p:extLst>
      <p:ext uri="{BB962C8B-B14F-4D97-AF65-F5344CB8AC3E}">
        <p14:creationId xmlns:p14="http://schemas.microsoft.com/office/powerpoint/2010/main" val="21245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A2FDC6DE890544920C12D8D92BC348" ma:contentTypeVersion="6" ma:contentTypeDescription="Create a new document." ma:contentTypeScope="" ma:versionID="26ef5a819e292f43073bdb2867fee9da">
  <xsd:schema xmlns:xsd="http://www.w3.org/2001/XMLSchema" xmlns:xs="http://www.w3.org/2001/XMLSchema" xmlns:p="http://schemas.microsoft.com/office/2006/metadata/properties" xmlns:ns2="3df6673c-66d5-46a7-a0df-dd356eb1e89b" xmlns:ns3="2991c15d-55b1-4ddc-99cf-730a8f549440" targetNamespace="http://schemas.microsoft.com/office/2006/metadata/properties" ma:root="true" ma:fieldsID="ac9306e7a481fbd10cb2e685cb70e5d8" ns2:_="" ns3:_="">
    <xsd:import namespace="3df6673c-66d5-46a7-a0df-dd356eb1e89b"/>
    <xsd:import namespace="2991c15d-55b1-4ddc-99cf-730a8f5494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f6673c-66d5-46a7-a0df-dd356eb1e8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91c15d-55b1-4ddc-99cf-730a8f54944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991c15d-55b1-4ddc-99cf-730a8f549440">
      <UserInfo>
        <DisplayName>Niltha Mathias</DisplayName>
        <AccountId>19</AccountId>
        <AccountType/>
      </UserInfo>
      <UserInfo>
        <DisplayName>Ruth Nikijuluw</DisplayName>
        <AccountId>12</AccountId>
        <AccountType/>
      </UserInfo>
      <UserInfo>
        <DisplayName>SharingLinks.8e4044d5-b492-4e1b-b205-c4a194ce9010.Flexible.3bb7c948-83ab-4a34-9aa0-818e494079fb</DisplayName>
        <AccountId>31</AccountId>
        <AccountType/>
      </UserInfo>
      <UserInfo>
        <DisplayName>Angella Faith Montfaucon</DisplayName>
        <AccountId>36</AccountId>
        <AccountType/>
      </UserInfo>
      <UserInfo>
        <DisplayName>Reshika Singh</DisplayName>
        <AccountId>11</AccountId>
        <AccountType/>
      </UserInfo>
      <UserInfo>
        <DisplayName>Lars M. Sondergaard</DisplayName>
        <AccountId>35</AccountId>
        <AccountType/>
      </UserInfo>
      <UserInfo>
        <DisplayName>Hamish Wyatt</DisplayName>
        <AccountId>22</AccountId>
        <AccountType/>
      </UserInfo>
      <UserInfo>
        <DisplayName>Vika Raica Waradi</DisplayName>
        <AccountId>21</AccountId>
        <AccountType/>
      </UserInfo>
      <UserInfo>
        <DisplayName>Ekaterine T. Vashakmadze</DisplayName>
        <AccountId>15</AccountId>
        <AccountType/>
      </UserInfo>
      <UserInfo>
        <DisplayName>Tom Perry</DisplayName>
        <AccountId>23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6BBC18-5712-4566-866F-130776E977B9}">
  <ds:schemaRefs>
    <ds:schemaRef ds:uri="2991c15d-55b1-4ddc-99cf-730a8f549440"/>
    <ds:schemaRef ds:uri="3df6673c-66d5-46a7-a0df-dd356eb1e8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80AAAEA-8D7C-49D7-B331-D9D3B4FEE37F}">
  <ds:schemaRefs>
    <ds:schemaRef ds:uri="2991c15d-55b1-4ddc-99cf-730a8f549440"/>
    <ds:schemaRef ds:uri="3df6673c-66d5-46a7-a0df-dd356eb1e8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ACB5F9-5139-4701-BDCD-F0995EC3B8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996</Words>
  <Application>Microsoft Office PowerPoint</Application>
  <PresentationFormat>Widescreen</PresentationFormat>
  <Paragraphs>108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 Narrow</vt:lpstr>
      <vt:lpstr>Calibri</vt:lpstr>
      <vt:lpstr>Calibri Light</vt:lpstr>
      <vt:lpstr>Cambria</vt:lpstr>
      <vt:lpstr>Helvetica</vt:lpstr>
      <vt:lpstr>Söhne</vt:lpstr>
      <vt:lpstr>Times New Roman</vt:lpstr>
      <vt:lpstr>Wingdings</vt:lpstr>
      <vt:lpstr>Office Theme</vt:lpstr>
      <vt:lpstr>        </vt:lpstr>
      <vt:lpstr>PowerPoint Presentation</vt:lpstr>
      <vt:lpstr>Impressive Growth and Poverty Reduction</vt:lpstr>
      <vt:lpstr>Economic Slowdown Amid Shocks</vt:lpstr>
      <vt:lpstr>Future Growth Projections</vt:lpstr>
      <vt:lpstr>PowerPoint Presentation</vt:lpstr>
      <vt:lpstr>Inadequate and unequal human capital</vt:lpstr>
      <vt:lpstr>Economic Inertia and Lagging Reforms</vt:lpstr>
      <vt:lpstr>Spatial disparity and connectivity gaps</vt:lpstr>
      <vt:lpstr>Environmental degradation and climate risks</vt:lpstr>
      <vt:lpstr>Institutional challenges</vt:lpstr>
      <vt:lpstr>PowerPoint Presentation</vt:lpstr>
      <vt:lpstr>HLO 1: Strong human capital</vt:lpstr>
      <vt:lpstr>HLO 2: A competitive and innovative economy</vt:lpstr>
      <vt:lpstr>HLO 3: Low carbon urban development and connectivity</vt:lpstr>
      <vt:lpstr>HLO 4: Sustainable development and protection against natural disasters and climate change</vt:lpstr>
      <vt:lpstr>HLO 5: Enabling institutions</vt:lpstr>
      <vt:lpstr>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Pacific  Economic Update</dc:title>
  <dc:creator>Reshika Singh</dc:creator>
  <cp:lastModifiedBy>Ekaterine T. Vashakmadze</cp:lastModifiedBy>
  <cp:revision>2</cp:revision>
  <cp:lastPrinted>2023-08-07T21:10:39Z</cp:lastPrinted>
  <dcterms:modified xsi:type="dcterms:W3CDTF">2024-03-18T09:27:21Z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0x010100E5A2FDC6DE890544920C12D8D92BC348</vt:lpwstr>
  </property>
</Properties>
</file>