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heme/themeOverride19.xml" ContentType="application/vnd.openxmlformats-officedocument.themeOverr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2.xml" ContentType="application/vnd.openxmlformats-officedocument.drawingml.chartshapes+xml"/>
  <Override PartName="/ppt/theme/themeOverride20.xml" ContentType="application/vnd.openxmlformats-officedocument.themeOverrid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1.xml" ContentType="application/vnd.openxmlformats-officedocument.themeOverrid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5.xml" ContentType="application/vnd.openxmlformats-officedocument.themeOverride+xml"/>
  <Override PartName="/ppt/notesSlides/notesSlide2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6.xml" ContentType="application/vnd.openxmlformats-officedocument.themeOverride+xml"/>
  <Override PartName="/ppt/notesSlides/notesSlide23.xml" ContentType="application/vnd.openxmlformats-officedocument.presentationml.notesSl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notesSlides/notesSlide24.xml" ContentType="application/vnd.openxmlformats-officedocument.presentationml.notesSlide+xml"/>
  <Override PartName="/ppt/theme/themeOverride31.xml" ContentType="application/vnd.openxmlformats-officedocument.themeOverride+xml"/>
  <Override PartName="/ppt/notesSlides/notesSlide25.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35.xml" ContentType="application/vnd.openxmlformats-officedocument.themeOverride+xml"/>
  <Override PartName="/ppt/theme/themeOverride36.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37.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38.xml" ContentType="application/vnd.openxmlformats-officedocument.themeOverride+xml"/>
  <Override PartName="/ppt/theme/themeOverride39.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40.xml" ContentType="application/vnd.openxmlformats-officedocument.themeOverr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33" r:id="rId3"/>
  </p:sldMasterIdLst>
  <p:notesMasterIdLst>
    <p:notesMasterId r:id="rId82"/>
  </p:notesMasterIdLst>
  <p:sldIdLst>
    <p:sldId id="386" r:id="rId4"/>
    <p:sldId id="387" r:id="rId5"/>
    <p:sldId id="360" r:id="rId6"/>
    <p:sldId id="427" r:id="rId7"/>
    <p:sldId id="390" r:id="rId8"/>
    <p:sldId id="394" r:id="rId9"/>
    <p:sldId id="395" r:id="rId10"/>
    <p:sldId id="391" r:id="rId11"/>
    <p:sldId id="396" r:id="rId12"/>
    <p:sldId id="392" r:id="rId13"/>
    <p:sldId id="397" r:id="rId14"/>
    <p:sldId id="274" r:id="rId15"/>
    <p:sldId id="428" r:id="rId16"/>
    <p:sldId id="276" r:id="rId17"/>
    <p:sldId id="283" r:id="rId18"/>
    <p:sldId id="429" r:id="rId19"/>
    <p:sldId id="352" r:id="rId20"/>
    <p:sldId id="349" r:id="rId21"/>
    <p:sldId id="361" r:id="rId22"/>
    <p:sldId id="435" r:id="rId23"/>
    <p:sldId id="436" r:id="rId24"/>
    <p:sldId id="438" r:id="rId25"/>
    <p:sldId id="439" r:id="rId26"/>
    <p:sldId id="287" r:id="rId27"/>
    <p:sldId id="399" r:id="rId28"/>
    <p:sldId id="400" r:id="rId29"/>
    <p:sldId id="401" r:id="rId30"/>
    <p:sldId id="332" r:id="rId31"/>
    <p:sldId id="363" r:id="rId32"/>
    <p:sldId id="334" r:id="rId33"/>
    <p:sldId id="445" r:id="rId34"/>
    <p:sldId id="443" r:id="rId35"/>
    <p:sldId id="444" r:id="rId36"/>
    <p:sldId id="403" r:id="rId37"/>
    <p:sldId id="338" r:id="rId38"/>
    <p:sldId id="458" r:id="rId39"/>
    <p:sldId id="448" r:id="rId40"/>
    <p:sldId id="362" r:id="rId41"/>
    <p:sldId id="340" r:id="rId42"/>
    <p:sldId id="343" r:id="rId43"/>
    <p:sldId id="344" r:id="rId44"/>
    <p:sldId id="345" r:id="rId45"/>
    <p:sldId id="346" r:id="rId46"/>
    <p:sldId id="405" r:id="rId47"/>
    <p:sldId id="406" r:id="rId48"/>
    <p:sldId id="266" r:id="rId49"/>
    <p:sldId id="302" r:id="rId50"/>
    <p:sldId id="303" r:id="rId51"/>
    <p:sldId id="304" r:id="rId52"/>
    <p:sldId id="305" r:id="rId53"/>
    <p:sldId id="375" r:id="rId54"/>
    <p:sldId id="376" r:id="rId55"/>
    <p:sldId id="312" r:id="rId56"/>
    <p:sldId id="310" r:id="rId57"/>
    <p:sldId id="407" r:id="rId58"/>
    <p:sldId id="415" r:id="rId59"/>
    <p:sldId id="408" r:id="rId60"/>
    <p:sldId id="450" r:id="rId61"/>
    <p:sldId id="452" r:id="rId62"/>
    <p:sldId id="409" r:id="rId63"/>
    <p:sldId id="453" r:id="rId64"/>
    <p:sldId id="410" r:id="rId65"/>
    <p:sldId id="454" r:id="rId66"/>
    <p:sldId id="411" r:id="rId67"/>
    <p:sldId id="413" r:id="rId68"/>
    <p:sldId id="457" r:id="rId69"/>
    <p:sldId id="414" r:id="rId70"/>
    <p:sldId id="270" r:id="rId71"/>
    <p:sldId id="416" r:id="rId72"/>
    <p:sldId id="385" r:id="rId73"/>
    <p:sldId id="417" r:id="rId74"/>
    <p:sldId id="418" r:id="rId75"/>
    <p:sldId id="419" r:id="rId76"/>
    <p:sldId id="420" r:id="rId77"/>
    <p:sldId id="421" r:id="rId78"/>
    <p:sldId id="422" r:id="rId79"/>
    <p:sldId id="423" r:id="rId80"/>
    <p:sldId id="424" r:id="rId81"/>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COSA, FEDERICO" initials="FJ" lastIdx="8" clrIdx="0">
    <p:extLst>
      <p:ext uri="{19B8F6BF-5375-455C-9EA6-DF929625EA0E}">
        <p15:presenceInfo xmlns:p15="http://schemas.microsoft.com/office/powerpoint/2012/main" userId="JUNCOSA, FEDERICO" providerId="None"/>
      </p:ext>
    </p:extLst>
  </p:cmAuthor>
  <p:cmAuthor id="2" name="ALVAREZ, FERNANDO A" initials="AFA" lastIdx="5" clrIdx="1">
    <p:extLst>
      <p:ext uri="{19B8F6BF-5375-455C-9EA6-DF929625EA0E}">
        <p15:presenceInfo xmlns:p15="http://schemas.microsoft.com/office/powerpoint/2012/main" userId="S-1-5-21-223822166-274089773-2058619225-434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497"/>
    <a:srgbClr val="5C5C5C"/>
    <a:srgbClr val="327EA7"/>
    <a:srgbClr val="2E7EA7"/>
    <a:srgbClr val="BFBFBF"/>
    <a:srgbClr val="DA1C5C"/>
    <a:srgbClr val="3B3838"/>
    <a:srgbClr val="E0E0E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8404" autoAdjust="0"/>
  </p:normalViewPr>
  <p:slideViewPr>
    <p:cSldViewPr snapToGrid="0" snapToObjects="1">
      <p:cViewPr varScale="1">
        <p:scale>
          <a:sx n="42" d="100"/>
          <a:sy n="42" d="100"/>
        </p:scale>
        <p:origin x="581" y="67"/>
      </p:cViewPr>
      <p:guideLst>
        <p:guide orient="horz" pos="4320"/>
        <p:guide pos="7679"/>
      </p:guideLst>
    </p:cSldViewPr>
  </p:slideViewPr>
  <p:outlineViewPr>
    <p:cViewPr>
      <p:scale>
        <a:sx n="33" d="100"/>
        <a:sy n="33" d="100"/>
      </p:scale>
      <p:origin x="0" y="-7722"/>
    </p:cViewPr>
  </p:outlineViewPr>
  <p:notesTextViewPr>
    <p:cViewPr>
      <p:scale>
        <a:sx n="400" d="100"/>
        <a:sy n="400" d="100"/>
      </p:scale>
      <p:origin x="0" y="0"/>
    </p:cViewPr>
  </p:notesTextViewPr>
  <p:sorterViewPr>
    <p:cViewPr>
      <p:scale>
        <a:sx n="100" d="100"/>
        <a:sy n="100" d="100"/>
      </p:scale>
      <p:origin x="0" y="-5100"/>
    </p:cViewPr>
  </p:sorterViewPr>
  <p:notesViewPr>
    <p:cSldViewPr snapToGrid="0" snapToObjects="1">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chile\Objetos%20Presentaci&#243;n%20RED2018%20-%20Chil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Backups%20Fer\graficos_present_lace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1" Type="http://schemas.openxmlformats.org/officeDocument/2006/relationships/oleObject" Target="file:///C:\Users\rferrer\CAF\JUNCOSA,%20CARLOS%20-%20RED%202018\Edici&#243;n%20RED%202018\Entregas\Presentaci&#243;n\Objetos%20Presentaci&#243;n%20RED2018%20(Ecuador)%20-%20FERRER.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243;n\Objetos%20Presentaci&#243;n%20RED2018%20(Ecuador)%20-%20FERRER.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ferrer\CAF\JUNCOSA,%20CARLOS%20-%20RED%202018\Edici&#243;n%20RED%202018\Entregas\Presentacion\ronda_final\Objetos%20Presentacion%20RED2018%20-%20LACE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52852397136672"/>
          <c:y val="2.8781038490508431E-2"/>
          <c:w val="0.67178129459676572"/>
          <c:h val="0.88340456001282397"/>
        </c:manualLayout>
      </c:layout>
      <c:lineChart>
        <c:grouping val="standard"/>
        <c:varyColors val="0"/>
        <c:ser>
          <c:idx val="0"/>
          <c:order val="0"/>
          <c:tx>
            <c:v>Latin America</c:v>
          </c:tx>
          <c:spPr>
            <a:ln w="44450" cap="rnd">
              <a:solidFill>
                <a:schemeClr val="tx1"/>
              </a:solidFill>
              <a:prstDash val="solid"/>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1.1'!$U$13:$U$67</c:f>
              <c:numCache>
                <c:formatCode>0.00</c:formatCode>
                <c:ptCount val="55"/>
                <c:pt idx="0">
                  <c:v>0.19498205529677171</c:v>
                </c:pt>
                <c:pt idx="1">
                  <c:v>0.1940269695165317</c:v>
                </c:pt>
                <c:pt idx="2">
                  <c:v>0.19429204760185065</c:v>
                </c:pt>
                <c:pt idx="3">
                  <c:v>0.19306510714918113</c:v>
                </c:pt>
                <c:pt idx="4">
                  <c:v>0.19162385523026684</c:v>
                </c:pt>
                <c:pt idx="5">
                  <c:v>0.18422226346638587</c:v>
                </c:pt>
                <c:pt idx="6">
                  <c:v>0.17935165546100229</c:v>
                </c:pt>
                <c:pt idx="7">
                  <c:v>0.18034610031298703</c:v>
                </c:pt>
                <c:pt idx="8">
                  <c:v>0.17699970105036519</c:v>
                </c:pt>
                <c:pt idx="9">
                  <c:v>0.18055109778464926</c:v>
                </c:pt>
                <c:pt idx="10">
                  <c:v>0.18784723077775725</c:v>
                </c:pt>
                <c:pt idx="11">
                  <c:v>0.18837617619717273</c:v>
                </c:pt>
                <c:pt idx="12">
                  <c:v>0.18560627688231227</c:v>
                </c:pt>
                <c:pt idx="13">
                  <c:v>0.18688235771878717</c:v>
                </c:pt>
                <c:pt idx="14">
                  <c:v>0.19493164466864299</c:v>
                </c:pt>
                <c:pt idx="15">
                  <c:v>0.19429735280980698</c:v>
                </c:pt>
                <c:pt idx="16">
                  <c:v>0.19292253616628285</c:v>
                </c:pt>
                <c:pt idx="17">
                  <c:v>0.19221691583670447</c:v>
                </c:pt>
                <c:pt idx="18">
                  <c:v>0.18614160452398842</c:v>
                </c:pt>
                <c:pt idx="19">
                  <c:v>0.18600326021551514</c:v>
                </c:pt>
                <c:pt idx="20">
                  <c:v>0.19810214324152328</c:v>
                </c:pt>
                <c:pt idx="21">
                  <c:v>0.19406161865544111</c:v>
                </c:pt>
                <c:pt idx="22">
                  <c:v>0.19041368275952009</c:v>
                </c:pt>
                <c:pt idx="23">
                  <c:v>0.17693178057364187</c:v>
                </c:pt>
                <c:pt idx="24">
                  <c:v>0.16570020562364862</c:v>
                </c:pt>
                <c:pt idx="25">
                  <c:v>0.15848516124868162</c:v>
                </c:pt>
                <c:pt idx="26">
                  <c:v>0.15895202475785594</c:v>
                </c:pt>
                <c:pt idx="27">
                  <c:v>0.15779639650502009</c:v>
                </c:pt>
                <c:pt idx="28">
                  <c:v>0.15088216507072016</c:v>
                </c:pt>
                <c:pt idx="29">
                  <c:v>0.14806982913010538</c:v>
                </c:pt>
                <c:pt idx="30">
                  <c:v>0.14767288058004657</c:v>
                </c:pt>
                <c:pt idx="31">
                  <c:v>0.15410388361419028</c:v>
                </c:pt>
                <c:pt idx="32">
                  <c:v>0.15708317571219219</c:v>
                </c:pt>
                <c:pt idx="33">
                  <c:v>0.15913569769876179</c:v>
                </c:pt>
                <c:pt idx="34">
                  <c:v>0.16315901076986747</c:v>
                </c:pt>
                <c:pt idx="35">
                  <c:v>0.16601783821639327</c:v>
                </c:pt>
                <c:pt idx="36">
                  <c:v>0.17027472506716856</c:v>
                </c:pt>
                <c:pt idx="37">
                  <c:v>0.16746891845474099</c:v>
                </c:pt>
                <c:pt idx="38">
                  <c:v>0.16287199083423023</c:v>
                </c:pt>
                <c:pt idx="39">
                  <c:v>0.15569379755198415</c:v>
                </c:pt>
                <c:pt idx="40">
                  <c:v>0.15222629746390423</c:v>
                </c:pt>
                <c:pt idx="41">
                  <c:v>0.14990741919507147</c:v>
                </c:pt>
                <c:pt idx="42">
                  <c:v>0.1492313917318574</c:v>
                </c:pt>
                <c:pt idx="43">
                  <c:v>0.15237235690304807</c:v>
                </c:pt>
                <c:pt idx="44">
                  <c:v>0.15725570403331296</c:v>
                </c:pt>
                <c:pt idx="45">
                  <c:v>0.16292728607239415</c:v>
                </c:pt>
                <c:pt idx="46">
                  <c:v>0.17410517758762428</c:v>
                </c:pt>
                <c:pt idx="47">
                  <c:v>0.18492128767639579</c:v>
                </c:pt>
                <c:pt idx="48">
                  <c:v>0.19489662574641317</c:v>
                </c:pt>
                <c:pt idx="49">
                  <c:v>0.20697049538634527</c:v>
                </c:pt>
                <c:pt idx="50">
                  <c:v>0.22261730206093336</c:v>
                </c:pt>
                <c:pt idx="51">
                  <c:v>0.23738118094555638</c:v>
                </c:pt>
                <c:pt idx="52">
                  <c:v>0.23753225687557813</c:v>
                </c:pt>
                <c:pt idx="53">
                  <c:v>0.24149509799450439</c:v>
                </c:pt>
                <c:pt idx="54">
                  <c:v>0.24123092815908542</c:v>
                </c:pt>
              </c:numCache>
            </c:numRef>
          </c:val>
          <c:smooth val="0"/>
          <c:extLst>
            <c:ext xmlns:c16="http://schemas.microsoft.com/office/drawing/2014/chart" uri="{C3380CC4-5D6E-409C-BE32-E72D297353CC}">
              <c16:uniqueId val="{00000000-F2FF-416C-B76D-4CAFA88AA616}"/>
            </c:ext>
          </c:extLst>
        </c:ser>
        <c:ser>
          <c:idx val="1"/>
          <c:order val="1"/>
          <c:tx>
            <c:v>South Korea</c:v>
          </c:tx>
          <c:spPr>
            <a:ln w="44450" cap="rnd">
              <a:solidFill>
                <a:srgbClr val="DA1C5C"/>
              </a:solidFill>
              <a:prstDash val="solid"/>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1.1'!$G$13:$G$67</c:f>
              <c:numCache>
                <c:formatCode>0.00</c:formatCode>
                <c:ptCount val="55"/>
                <c:pt idx="0">
                  <c:v>6.676662352755193E-2</c:v>
                </c:pt>
                <c:pt idx="1">
                  <c:v>6.734412955882442E-2</c:v>
                </c:pt>
                <c:pt idx="2">
                  <c:v>6.318813426332176E-2</c:v>
                </c:pt>
                <c:pt idx="3">
                  <c:v>6.7989471777347127E-2</c:v>
                </c:pt>
                <c:pt idx="4">
                  <c:v>6.8460048180865346E-2</c:v>
                </c:pt>
                <c:pt idx="5">
                  <c:v>6.6429283623432492E-2</c:v>
                </c:pt>
                <c:pt idx="6">
                  <c:v>6.9721428130488039E-2</c:v>
                </c:pt>
                <c:pt idx="7">
                  <c:v>7.1177747247712059E-2</c:v>
                </c:pt>
                <c:pt idx="8">
                  <c:v>7.4977850526529791E-2</c:v>
                </c:pt>
                <c:pt idx="9">
                  <c:v>8.2268929741218605E-2</c:v>
                </c:pt>
                <c:pt idx="10">
                  <c:v>8.8952423258911784E-2</c:v>
                </c:pt>
                <c:pt idx="11">
                  <c:v>9.9075107857104452E-2</c:v>
                </c:pt>
                <c:pt idx="12">
                  <c:v>0.10640161973528516</c:v>
                </c:pt>
                <c:pt idx="13">
                  <c:v>0.12158293038111512</c:v>
                </c:pt>
                <c:pt idx="14">
                  <c:v>0.13920725413185375</c:v>
                </c:pt>
                <c:pt idx="15">
                  <c:v>0.15813222544552244</c:v>
                </c:pt>
                <c:pt idx="16">
                  <c:v>0.16910170951618173</c:v>
                </c:pt>
                <c:pt idx="17">
                  <c:v>0.1767096486532036</c:v>
                </c:pt>
                <c:pt idx="18">
                  <c:v>0.18292966015716258</c:v>
                </c:pt>
                <c:pt idx="19">
                  <c:v>0.18506933836110404</c:v>
                </c:pt>
                <c:pt idx="20">
                  <c:v>0.16999837954786109</c:v>
                </c:pt>
                <c:pt idx="21">
                  <c:v>0.17339067229040309</c:v>
                </c:pt>
                <c:pt idx="22">
                  <c:v>0.19117437287189343</c:v>
                </c:pt>
                <c:pt idx="23">
                  <c:v>0.20452267795773055</c:v>
                </c:pt>
                <c:pt idx="24">
                  <c:v>0.20788982724815416</c:v>
                </c:pt>
                <c:pt idx="25">
                  <c:v>0.21155717127027562</c:v>
                </c:pt>
                <c:pt idx="26">
                  <c:v>0.23662246797512787</c:v>
                </c:pt>
                <c:pt idx="27">
                  <c:v>0.26295294612730874</c:v>
                </c:pt>
                <c:pt idx="28">
                  <c:v>0.28763190094566476</c:v>
                </c:pt>
                <c:pt idx="29">
                  <c:v>0.30236288757794177</c:v>
                </c:pt>
                <c:pt idx="30">
                  <c:v>0.33100777215952515</c:v>
                </c:pt>
                <c:pt idx="31">
                  <c:v>0.37119572894226138</c:v>
                </c:pt>
                <c:pt idx="32">
                  <c:v>0.38705154107579259</c:v>
                </c:pt>
                <c:pt idx="33">
                  <c:v>0.41122605862394984</c:v>
                </c:pt>
                <c:pt idx="34">
                  <c:v>0.44003057049950067</c:v>
                </c:pt>
                <c:pt idx="35">
                  <c:v>0.47910797129259086</c:v>
                </c:pt>
                <c:pt idx="36">
                  <c:v>0.49062376970751148</c:v>
                </c:pt>
                <c:pt idx="37">
                  <c:v>0.4925236884475363</c:v>
                </c:pt>
                <c:pt idx="38">
                  <c:v>0.44555395559223515</c:v>
                </c:pt>
                <c:pt idx="39">
                  <c:v>0.46973246276060032</c:v>
                </c:pt>
                <c:pt idx="40">
                  <c:v>0.48227366734900401</c:v>
                </c:pt>
                <c:pt idx="41">
                  <c:v>0.49955096926289938</c:v>
                </c:pt>
                <c:pt idx="42">
                  <c:v>0.53437848440398283</c:v>
                </c:pt>
                <c:pt idx="43">
                  <c:v>0.54210182592745937</c:v>
                </c:pt>
                <c:pt idx="44">
                  <c:v>0.55232341551947695</c:v>
                </c:pt>
                <c:pt idx="45">
                  <c:v>0.55667901553531718</c:v>
                </c:pt>
                <c:pt idx="46">
                  <c:v>0.56190129572810521</c:v>
                </c:pt>
                <c:pt idx="47">
                  <c:v>0.58450342567290559</c:v>
                </c:pt>
                <c:pt idx="48">
                  <c:v>0.59440658235439858</c:v>
                </c:pt>
                <c:pt idx="49">
                  <c:v>0.6229934920126744</c:v>
                </c:pt>
                <c:pt idx="50">
                  <c:v>0.6517968804764368</c:v>
                </c:pt>
                <c:pt idx="51">
                  <c:v>0.65206020861163183</c:v>
                </c:pt>
                <c:pt idx="52">
                  <c:v>0.65109713927791746</c:v>
                </c:pt>
                <c:pt idx="53">
                  <c:v>0.6649373226839721</c:v>
                </c:pt>
                <c:pt idx="54">
                  <c:v>0.67130283628602749</c:v>
                </c:pt>
              </c:numCache>
            </c:numRef>
          </c:val>
          <c:smooth val="0"/>
          <c:extLst>
            <c:ext xmlns:c16="http://schemas.microsoft.com/office/drawing/2014/chart" uri="{C3380CC4-5D6E-409C-BE32-E72D297353CC}">
              <c16:uniqueId val="{00000001-F2FF-416C-B76D-4CAFA88AA616}"/>
            </c:ext>
          </c:extLst>
        </c:ser>
        <c:ser>
          <c:idx val="3"/>
          <c:order val="2"/>
          <c:tx>
            <c:strRef>
              <c:f>'Gráfico 1.1'!$B$2</c:f>
              <c:strCache>
                <c:ptCount val="1"/>
                <c:pt idx="0">
                  <c:v>Argentina</c:v>
                </c:pt>
              </c:strCache>
            </c:strRef>
          </c:tx>
          <c:spPr>
            <a:ln w="22225" cap="rnd">
              <a:solidFill>
                <a:schemeClr val="accent1">
                  <a:lumMod val="75000"/>
                </a:schemeClr>
              </a:solidFill>
              <a:prstDash val="solid"/>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1.1'!$B$13:$B$67</c:f>
              <c:numCache>
                <c:formatCode>0.00</c:formatCode>
                <c:ptCount val="55"/>
                <c:pt idx="0">
                  <c:v>0.18183347352682</c:v>
                </c:pt>
                <c:pt idx="1">
                  <c:v>0.18573764325931399</c:v>
                </c:pt>
                <c:pt idx="2">
                  <c:v>0.16677598707087901</c:v>
                </c:pt>
                <c:pt idx="3">
                  <c:v>0.158315852643822</c:v>
                </c:pt>
                <c:pt idx="4">
                  <c:v>0.159511768086155</c:v>
                </c:pt>
                <c:pt idx="5">
                  <c:v>0.17169717140432</c:v>
                </c:pt>
                <c:pt idx="6">
                  <c:v>0.159734158841185</c:v>
                </c:pt>
                <c:pt idx="7">
                  <c:v>0.162095552026122</c:v>
                </c:pt>
                <c:pt idx="8">
                  <c:v>0.15827462380604401</c:v>
                </c:pt>
                <c:pt idx="9">
                  <c:v>0.16608651948418901</c:v>
                </c:pt>
                <c:pt idx="10">
                  <c:v>0.16870451913967699</c:v>
                </c:pt>
                <c:pt idx="11">
                  <c:v>0.16952785673169801</c:v>
                </c:pt>
                <c:pt idx="12">
                  <c:v>0.163284650311143</c:v>
                </c:pt>
                <c:pt idx="13">
                  <c:v>0.16162996825503601</c:v>
                </c:pt>
                <c:pt idx="14">
                  <c:v>0.17085077860311401</c:v>
                </c:pt>
                <c:pt idx="15">
                  <c:v>0.16843089994962901</c:v>
                </c:pt>
                <c:pt idx="16">
                  <c:v>0.15612260104218001</c:v>
                </c:pt>
                <c:pt idx="17">
                  <c:v>0.15454883931979599</c:v>
                </c:pt>
                <c:pt idx="18">
                  <c:v>0.14086980364636001</c:v>
                </c:pt>
                <c:pt idx="19">
                  <c:v>0.14884925516111999</c:v>
                </c:pt>
                <c:pt idx="20">
                  <c:v>0.159508266827246</c:v>
                </c:pt>
                <c:pt idx="21">
                  <c:v>0.15285799998744601</c:v>
                </c:pt>
                <c:pt idx="22">
                  <c:v>0.15506617933450001</c:v>
                </c:pt>
                <c:pt idx="23">
                  <c:v>0.160065009221839</c:v>
                </c:pt>
                <c:pt idx="24">
                  <c:v>0.15709485486870101</c:v>
                </c:pt>
                <c:pt idx="25">
                  <c:v>0.143603714766038</c:v>
                </c:pt>
                <c:pt idx="26">
                  <c:v>0.15747592346096101</c:v>
                </c:pt>
                <c:pt idx="27">
                  <c:v>0.16328284185330599</c:v>
                </c:pt>
                <c:pt idx="28">
                  <c:v>0.163610049257573</c:v>
                </c:pt>
                <c:pt idx="29">
                  <c:v>0.154491798653414</c:v>
                </c:pt>
                <c:pt idx="30">
                  <c:v>0.16334563046943601</c:v>
                </c:pt>
                <c:pt idx="31">
                  <c:v>0.19583790603871301</c:v>
                </c:pt>
                <c:pt idx="32">
                  <c:v>0.22650485194431</c:v>
                </c:pt>
                <c:pt idx="33">
                  <c:v>0.25287794407264202</c:v>
                </c:pt>
                <c:pt idx="34">
                  <c:v>0.28172392719220102</c:v>
                </c:pt>
                <c:pt idx="35">
                  <c:v>0.30230746834057798</c:v>
                </c:pt>
                <c:pt idx="36">
                  <c:v>0.372302010112596</c:v>
                </c:pt>
                <c:pt idx="37">
                  <c:v>0.36973630857364098</c:v>
                </c:pt>
                <c:pt idx="38">
                  <c:v>0.35506101245510002</c:v>
                </c:pt>
                <c:pt idx="39">
                  <c:v>0.318559104064573</c:v>
                </c:pt>
                <c:pt idx="40">
                  <c:v>0.303585484908658</c:v>
                </c:pt>
                <c:pt idx="41">
                  <c:v>0.28046617760480802</c:v>
                </c:pt>
                <c:pt idx="42">
                  <c:v>0.25427529768379697</c:v>
                </c:pt>
                <c:pt idx="43">
                  <c:v>0.260750391871378</c:v>
                </c:pt>
                <c:pt idx="44">
                  <c:v>0.27039812029694299</c:v>
                </c:pt>
                <c:pt idx="45">
                  <c:v>0.28151572685604098</c:v>
                </c:pt>
                <c:pt idx="46">
                  <c:v>0.29833960810100701</c:v>
                </c:pt>
                <c:pt idx="47">
                  <c:v>0.31933089519864999</c:v>
                </c:pt>
                <c:pt idx="48">
                  <c:v>0.34030395897247301</c:v>
                </c:pt>
                <c:pt idx="49">
                  <c:v>0.34760129974651</c:v>
                </c:pt>
                <c:pt idx="50">
                  <c:v>0.37304236160028797</c:v>
                </c:pt>
                <c:pt idx="51">
                  <c:v>0.40523420763298101</c:v>
                </c:pt>
                <c:pt idx="52">
                  <c:v>0.39961479336563399</c:v>
                </c:pt>
                <c:pt idx="53">
                  <c:v>0.40101171052100898</c:v>
                </c:pt>
                <c:pt idx="54">
                  <c:v>0.38670772459893998</c:v>
                </c:pt>
              </c:numCache>
            </c:numRef>
          </c:val>
          <c:smooth val="0"/>
          <c:extLst>
            <c:ext xmlns:c16="http://schemas.microsoft.com/office/drawing/2014/chart" uri="{C3380CC4-5D6E-409C-BE32-E72D297353CC}">
              <c16:uniqueId val="{00000002-F2FF-416C-B76D-4CAFA88AA616}"/>
            </c:ext>
          </c:extLst>
        </c:ser>
        <c:ser>
          <c:idx val="4"/>
          <c:order val="3"/>
          <c:tx>
            <c:v>Brazil</c:v>
          </c:tx>
          <c:spPr>
            <a:ln w="22225" cap="rnd">
              <a:solidFill>
                <a:schemeClr val="tx1"/>
              </a:solidFill>
              <a:prstDash val="dash"/>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1.1'!$D$13:$D$67</c:f>
              <c:numCache>
                <c:formatCode>0.00</c:formatCode>
                <c:ptCount val="55"/>
                <c:pt idx="0">
                  <c:v>0.13994857236080499</c:v>
                </c:pt>
                <c:pt idx="1">
                  <c:v>0.14638368057592899</c:v>
                </c:pt>
                <c:pt idx="2">
                  <c:v>0.14557775040184501</c:v>
                </c:pt>
                <c:pt idx="3">
                  <c:v>0.138741953128556</c:v>
                </c:pt>
                <c:pt idx="4">
                  <c:v>0.13493363506823999</c:v>
                </c:pt>
                <c:pt idx="5">
                  <c:v>0.12779582659015601</c:v>
                </c:pt>
                <c:pt idx="6">
                  <c:v>0.125793979773419</c:v>
                </c:pt>
                <c:pt idx="7">
                  <c:v>0.128219904682291</c:v>
                </c:pt>
                <c:pt idx="8">
                  <c:v>0.130537490165304</c:v>
                </c:pt>
                <c:pt idx="9">
                  <c:v>0.130784440756047</c:v>
                </c:pt>
                <c:pt idx="10">
                  <c:v>0.14644821960836699</c:v>
                </c:pt>
                <c:pt idx="11">
                  <c:v>0.15544077535554901</c:v>
                </c:pt>
                <c:pt idx="12">
                  <c:v>0.16283524225693899</c:v>
                </c:pt>
                <c:pt idx="13">
                  <c:v>0.173479386810586</c:v>
                </c:pt>
                <c:pt idx="14">
                  <c:v>0.184377360252025</c:v>
                </c:pt>
                <c:pt idx="15">
                  <c:v>0.19155746979503999</c:v>
                </c:pt>
                <c:pt idx="16">
                  <c:v>0.19585467875107601</c:v>
                </c:pt>
                <c:pt idx="17">
                  <c:v>0.19098849877365501</c:v>
                </c:pt>
                <c:pt idx="18">
                  <c:v>0.18370519996835</c:v>
                </c:pt>
                <c:pt idx="19">
                  <c:v>0.186728750931965</c:v>
                </c:pt>
                <c:pt idx="20">
                  <c:v>0.18850446113505501</c:v>
                </c:pt>
                <c:pt idx="21">
                  <c:v>0.183093949601005</c:v>
                </c:pt>
                <c:pt idx="22">
                  <c:v>0.189686472524879</c:v>
                </c:pt>
                <c:pt idx="23">
                  <c:v>0.17594390381184899</c:v>
                </c:pt>
                <c:pt idx="24">
                  <c:v>0.17003361758003299</c:v>
                </c:pt>
                <c:pt idx="25">
                  <c:v>0.16927476443109599</c:v>
                </c:pt>
                <c:pt idx="26">
                  <c:v>0.18382424664753899</c:v>
                </c:pt>
                <c:pt idx="27">
                  <c:v>0.18236873936765199</c:v>
                </c:pt>
                <c:pt idx="28">
                  <c:v>0.17614936114461799</c:v>
                </c:pt>
                <c:pt idx="29">
                  <c:v>0.17055357325756601</c:v>
                </c:pt>
                <c:pt idx="30">
                  <c:v>0.161814405244468</c:v>
                </c:pt>
                <c:pt idx="31">
                  <c:v>0.171565897983885</c:v>
                </c:pt>
                <c:pt idx="32">
                  <c:v>0.17076659227543201</c:v>
                </c:pt>
                <c:pt idx="33">
                  <c:v>0.17746497624059601</c:v>
                </c:pt>
                <c:pt idx="34">
                  <c:v>0.19055428563908</c:v>
                </c:pt>
                <c:pt idx="35">
                  <c:v>0.21540383081296999</c:v>
                </c:pt>
                <c:pt idx="36">
                  <c:v>0.24734859886909499</c:v>
                </c:pt>
                <c:pt idx="37">
                  <c:v>0.227775994531247</c:v>
                </c:pt>
                <c:pt idx="38">
                  <c:v>0.208311369625513</c:v>
                </c:pt>
                <c:pt idx="39">
                  <c:v>0.19003436703742699</c:v>
                </c:pt>
                <c:pt idx="40">
                  <c:v>0.18458943063830599</c:v>
                </c:pt>
                <c:pt idx="41">
                  <c:v>0.18047618602714599</c:v>
                </c:pt>
                <c:pt idx="42">
                  <c:v>0.17995887150357701</c:v>
                </c:pt>
                <c:pt idx="43">
                  <c:v>0.17403734198309001</c:v>
                </c:pt>
                <c:pt idx="44">
                  <c:v>0.17609909429876799</c:v>
                </c:pt>
                <c:pt idx="45">
                  <c:v>0.17347837939830399</c:v>
                </c:pt>
                <c:pt idx="46">
                  <c:v>0.184162968841171</c:v>
                </c:pt>
                <c:pt idx="47">
                  <c:v>0.201002306102986</c:v>
                </c:pt>
                <c:pt idx="48">
                  <c:v>0.22582912830989699</c:v>
                </c:pt>
                <c:pt idx="49">
                  <c:v>0.241143010016933</c:v>
                </c:pt>
                <c:pt idx="50">
                  <c:v>0.27248094367366799</c:v>
                </c:pt>
                <c:pt idx="51">
                  <c:v>0.29802873349013498</c:v>
                </c:pt>
                <c:pt idx="52">
                  <c:v>0.29101162525435798</c:v>
                </c:pt>
                <c:pt idx="53">
                  <c:v>0.29390930036301799</c:v>
                </c:pt>
                <c:pt idx="54">
                  <c:v>0.28437435913064102</c:v>
                </c:pt>
              </c:numCache>
            </c:numRef>
          </c:val>
          <c:smooth val="0"/>
          <c:extLst>
            <c:ext xmlns:c16="http://schemas.microsoft.com/office/drawing/2014/chart" uri="{C3380CC4-5D6E-409C-BE32-E72D297353CC}">
              <c16:uniqueId val="{00000003-F2FF-416C-B76D-4CAFA88AA616}"/>
            </c:ext>
          </c:extLst>
        </c:ser>
        <c:ser>
          <c:idx val="2"/>
          <c:order val="4"/>
          <c:tx>
            <c:strRef>
              <c:f>'Gráfico 1.1'!$E$2</c:f>
              <c:strCache>
                <c:ptCount val="1"/>
                <c:pt idx="0">
                  <c:v>Chile</c:v>
                </c:pt>
              </c:strCache>
            </c:strRef>
          </c:tx>
          <c:spPr>
            <a:ln w="22225" cap="rnd">
              <a:solidFill>
                <a:srgbClr val="DA1C5C">
                  <a:alpha val="99000"/>
                </a:srgbClr>
              </a:solidFill>
              <a:prstDash val="dash"/>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1.1'!$E$13:$E$67</c:f>
              <c:numCache>
                <c:formatCode>0.00</c:formatCode>
                <c:ptCount val="55"/>
                <c:pt idx="0">
                  <c:v>0.28952972260942</c:v>
                </c:pt>
                <c:pt idx="1">
                  <c:v>0.27219961125255998</c:v>
                </c:pt>
                <c:pt idx="2">
                  <c:v>0.31489391414856099</c:v>
                </c:pt>
                <c:pt idx="3">
                  <c:v>0.31735923240694902</c:v>
                </c:pt>
                <c:pt idx="4">
                  <c:v>0.30474847857384402</c:v>
                </c:pt>
                <c:pt idx="5">
                  <c:v>0.28458351246269797</c:v>
                </c:pt>
                <c:pt idx="6">
                  <c:v>0.29301891233844501</c:v>
                </c:pt>
                <c:pt idx="7">
                  <c:v>0.29678526889346801</c:v>
                </c:pt>
                <c:pt idx="8">
                  <c:v>0.29396752268863402</c:v>
                </c:pt>
                <c:pt idx="9">
                  <c:v>0.30274408848744599</c:v>
                </c:pt>
                <c:pt idx="10">
                  <c:v>0.30113817323980202</c:v>
                </c:pt>
                <c:pt idx="11">
                  <c:v>0.31865281632770798</c:v>
                </c:pt>
                <c:pt idx="12">
                  <c:v>0.29598692323695203</c:v>
                </c:pt>
                <c:pt idx="13">
                  <c:v>0.26914755503820398</c:v>
                </c:pt>
                <c:pt idx="14">
                  <c:v>0.26691403076985898</c:v>
                </c:pt>
                <c:pt idx="15">
                  <c:v>0.21276211353726501</c:v>
                </c:pt>
                <c:pt idx="16">
                  <c:v>0.21321054302026801</c:v>
                </c:pt>
                <c:pt idx="17">
                  <c:v>0.21515295733888801</c:v>
                </c:pt>
                <c:pt idx="18">
                  <c:v>0.217020055989951</c:v>
                </c:pt>
                <c:pt idx="19">
                  <c:v>0.23175290457360101</c:v>
                </c:pt>
                <c:pt idx="20">
                  <c:v>0.24784110374645399</c:v>
                </c:pt>
                <c:pt idx="21">
                  <c:v>0.24998635823697701</c:v>
                </c:pt>
                <c:pt idx="22">
                  <c:v>0.21786718053932</c:v>
                </c:pt>
                <c:pt idx="23">
                  <c:v>0.20174476716329201</c:v>
                </c:pt>
                <c:pt idx="24">
                  <c:v>0.189611465174745</c:v>
                </c:pt>
                <c:pt idx="25">
                  <c:v>0.182926878959323</c:v>
                </c:pt>
                <c:pt idx="26">
                  <c:v>0.18441319267543099</c:v>
                </c:pt>
                <c:pt idx="27">
                  <c:v>0.18982775649103401</c:v>
                </c:pt>
                <c:pt idx="28">
                  <c:v>0.20201082171388099</c:v>
                </c:pt>
                <c:pt idx="29">
                  <c:v>0.21045743991299401</c:v>
                </c:pt>
                <c:pt idx="30">
                  <c:v>0.208567140711095</c:v>
                </c:pt>
                <c:pt idx="31">
                  <c:v>0.223804535479632</c:v>
                </c:pt>
                <c:pt idx="32">
                  <c:v>0.23650161589694599</c:v>
                </c:pt>
                <c:pt idx="33">
                  <c:v>0.24151802094908101</c:v>
                </c:pt>
                <c:pt idx="34">
                  <c:v>0.252745066949005</c:v>
                </c:pt>
                <c:pt idx="35">
                  <c:v>0.28243939067834301</c:v>
                </c:pt>
                <c:pt idx="36">
                  <c:v>0.28078979807134402</c:v>
                </c:pt>
                <c:pt idx="37">
                  <c:v>0.27381219419613101</c:v>
                </c:pt>
                <c:pt idx="38">
                  <c:v>0.257975245482296</c:v>
                </c:pt>
                <c:pt idx="39">
                  <c:v>0.238563934856488</c:v>
                </c:pt>
                <c:pt idx="40">
                  <c:v>0.23545366813466101</c:v>
                </c:pt>
                <c:pt idx="41">
                  <c:v>0.23175130327895799</c:v>
                </c:pt>
                <c:pt idx="42">
                  <c:v>0.22966915396517501</c:v>
                </c:pt>
                <c:pt idx="43">
                  <c:v>0.23566614118041099</c:v>
                </c:pt>
                <c:pt idx="44">
                  <c:v>0.25447203348332198</c:v>
                </c:pt>
                <c:pt idx="45">
                  <c:v>0.26783759494745701</c:v>
                </c:pt>
                <c:pt idx="46">
                  <c:v>0.30649498686821403</c:v>
                </c:pt>
                <c:pt idx="47">
                  <c:v>0.32614905948085698</c:v>
                </c:pt>
                <c:pt idx="48">
                  <c:v>0.325896405401843</c:v>
                </c:pt>
                <c:pt idx="49">
                  <c:v>0.34111760845040301</c:v>
                </c:pt>
                <c:pt idx="50">
                  <c:v>0.38328030298905902</c:v>
                </c:pt>
                <c:pt idx="51">
                  <c:v>0.41116631102843199</c:v>
                </c:pt>
                <c:pt idx="52">
                  <c:v>0.41450531698069099</c:v>
                </c:pt>
                <c:pt idx="53">
                  <c:v>0.41815524412511301</c:v>
                </c:pt>
                <c:pt idx="54">
                  <c:v>0.41270575431394102</c:v>
                </c:pt>
              </c:numCache>
            </c:numRef>
          </c:val>
          <c:smooth val="0"/>
          <c:extLst>
            <c:ext xmlns:c16="http://schemas.microsoft.com/office/drawing/2014/chart" uri="{C3380CC4-5D6E-409C-BE32-E72D297353CC}">
              <c16:uniqueId val="{00000004-F2FF-416C-B76D-4CAFA88AA616}"/>
            </c:ext>
          </c:extLst>
        </c:ser>
        <c:ser>
          <c:idx val="9"/>
          <c:order val="5"/>
          <c:tx>
            <c:v>Ecuador</c:v>
          </c:tx>
          <c:spPr>
            <a:ln w="19050" cap="rnd">
              <a:solidFill>
                <a:schemeClr val="accent1">
                  <a:lumMod val="75000"/>
                </a:schemeClr>
              </a:solidFill>
              <a:prstDash val="dash"/>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1.1'!$J$13:$J$67</c:f>
              <c:numCache>
                <c:formatCode>0.00</c:formatCode>
                <c:ptCount val="55"/>
                <c:pt idx="0">
                  <c:v>0.148758025012029</c:v>
                </c:pt>
                <c:pt idx="1">
                  <c:v>0.149675087911319</c:v>
                </c:pt>
                <c:pt idx="2">
                  <c:v>0.14596747678612201</c:v>
                </c:pt>
                <c:pt idx="3">
                  <c:v>0.14061625735114699</c:v>
                </c:pt>
                <c:pt idx="4">
                  <c:v>0.14067832735374899</c:v>
                </c:pt>
                <c:pt idx="5">
                  <c:v>0.13322854093188499</c:v>
                </c:pt>
                <c:pt idx="6">
                  <c:v>0.127176894691271</c:v>
                </c:pt>
                <c:pt idx="7">
                  <c:v>0.13061101345074499</c:v>
                </c:pt>
                <c:pt idx="8">
                  <c:v>0.12774868531313399</c:v>
                </c:pt>
                <c:pt idx="9">
                  <c:v>0.124411411888404</c:v>
                </c:pt>
                <c:pt idx="10">
                  <c:v>0.131728573367139</c:v>
                </c:pt>
                <c:pt idx="11">
                  <c:v>0.12989734305931899</c:v>
                </c:pt>
                <c:pt idx="12">
                  <c:v>0.127736685562026</c:v>
                </c:pt>
                <c:pt idx="13">
                  <c:v>0.136820265359479</c:v>
                </c:pt>
                <c:pt idx="14">
                  <c:v>0.17111331432625199</c:v>
                </c:pt>
                <c:pt idx="15">
                  <c:v>0.17127777359683299</c:v>
                </c:pt>
                <c:pt idx="16">
                  <c:v>0.17628740978891699</c:v>
                </c:pt>
                <c:pt idx="17">
                  <c:v>0.18547878825581099</c:v>
                </c:pt>
                <c:pt idx="18">
                  <c:v>0.178725627571728</c:v>
                </c:pt>
                <c:pt idx="19">
                  <c:v>0.18857227950869401</c:v>
                </c:pt>
                <c:pt idx="20">
                  <c:v>0.200964755253667</c:v>
                </c:pt>
                <c:pt idx="21">
                  <c:v>0.19522605262741199</c:v>
                </c:pt>
                <c:pt idx="22">
                  <c:v>0.19807898765413801</c:v>
                </c:pt>
                <c:pt idx="23">
                  <c:v>0.17889347488294799</c:v>
                </c:pt>
                <c:pt idx="24">
                  <c:v>0.167912255413247</c:v>
                </c:pt>
                <c:pt idx="25">
                  <c:v>0.16222931305826899</c:v>
                </c:pt>
                <c:pt idx="26">
                  <c:v>0.14772661685376601</c:v>
                </c:pt>
                <c:pt idx="27">
                  <c:v>0.134776452462046</c:v>
                </c:pt>
                <c:pt idx="28">
                  <c:v>0.134897251725383</c:v>
                </c:pt>
                <c:pt idx="29">
                  <c:v>0.132036873448759</c:v>
                </c:pt>
                <c:pt idx="30">
                  <c:v>0.137541112571619</c:v>
                </c:pt>
                <c:pt idx="31">
                  <c:v>0.139561413541195</c:v>
                </c:pt>
                <c:pt idx="32">
                  <c:v>0.13696977805236901</c:v>
                </c:pt>
                <c:pt idx="33">
                  <c:v>0.127883506264615</c:v>
                </c:pt>
                <c:pt idx="34">
                  <c:v>0.12752471728676601</c:v>
                </c:pt>
                <c:pt idx="35">
                  <c:v>0.12471821974229</c:v>
                </c:pt>
                <c:pt idx="36">
                  <c:v>0.12249811621923901</c:v>
                </c:pt>
                <c:pt idx="37">
                  <c:v>0.119970828138015</c:v>
                </c:pt>
                <c:pt idx="38">
                  <c:v>0.11253399403957599</c:v>
                </c:pt>
                <c:pt idx="39">
                  <c:v>0.10537301040509101</c:v>
                </c:pt>
                <c:pt idx="40">
                  <c:v>0.109772972631206</c:v>
                </c:pt>
                <c:pt idx="41">
                  <c:v>0.111623738228447</c:v>
                </c:pt>
                <c:pt idx="42">
                  <c:v>0.120008237312486</c:v>
                </c:pt>
                <c:pt idx="43">
                  <c:v>0.124605338826978</c:v>
                </c:pt>
                <c:pt idx="44">
                  <c:v>0.13241888731537399</c:v>
                </c:pt>
                <c:pt idx="45">
                  <c:v>0.14338988815520801</c:v>
                </c:pt>
                <c:pt idx="46">
                  <c:v>0.151006806702357</c:v>
                </c:pt>
                <c:pt idx="47">
                  <c:v>0.15495907405815401</c:v>
                </c:pt>
                <c:pt idx="48">
                  <c:v>0.173498002629458</c:v>
                </c:pt>
                <c:pt idx="49">
                  <c:v>0.174046822430279</c:v>
                </c:pt>
                <c:pt idx="50">
                  <c:v>0.180671876289386</c:v>
                </c:pt>
                <c:pt idx="51">
                  <c:v>0.197087853660251</c:v>
                </c:pt>
                <c:pt idx="52">
                  <c:v>0.20245725798337899</c:v>
                </c:pt>
                <c:pt idx="53">
                  <c:v>0.20715042177336901</c:v>
                </c:pt>
                <c:pt idx="54">
                  <c:v>0.20974588047304199</c:v>
                </c:pt>
              </c:numCache>
            </c:numRef>
          </c:val>
          <c:smooth val="0"/>
          <c:extLst>
            <c:ext xmlns:c16="http://schemas.microsoft.com/office/drawing/2014/chart" uri="{C3380CC4-5D6E-409C-BE32-E72D297353CC}">
              <c16:uniqueId val="{00000005-F2FF-416C-B76D-4CAFA88AA616}"/>
            </c:ext>
          </c:extLst>
        </c:ser>
        <c:ser>
          <c:idx val="5"/>
          <c:order val="6"/>
          <c:tx>
            <c:v>Mexico</c:v>
          </c:tx>
          <c:spPr>
            <a:ln w="22225" cap="rnd">
              <a:solidFill>
                <a:schemeClr val="tx1"/>
              </a:solidFill>
              <a:prstDash val="sysDot"/>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1.1'!$M$13:$M$67</c:f>
              <c:numCache>
                <c:formatCode>0.00</c:formatCode>
                <c:ptCount val="55"/>
                <c:pt idx="0">
                  <c:v>0.32623385772157298</c:v>
                </c:pt>
                <c:pt idx="1">
                  <c:v>0.32261851747402898</c:v>
                </c:pt>
                <c:pt idx="2">
                  <c:v>0.31101941780297598</c:v>
                </c:pt>
                <c:pt idx="3">
                  <c:v>0.320797975263104</c:v>
                </c:pt>
                <c:pt idx="4">
                  <c:v>0.33763890401612001</c:v>
                </c:pt>
                <c:pt idx="5">
                  <c:v>0.327665193261161</c:v>
                </c:pt>
                <c:pt idx="6">
                  <c:v>0.32094278498288298</c:v>
                </c:pt>
                <c:pt idx="7">
                  <c:v>0.32224870769711</c:v>
                </c:pt>
                <c:pt idx="8">
                  <c:v>0.32639590445071398</c:v>
                </c:pt>
                <c:pt idx="9">
                  <c:v>0.32132266225803402</c:v>
                </c:pt>
                <c:pt idx="10">
                  <c:v>0.33411562043290799</c:v>
                </c:pt>
                <c:pt idx="11">
                  <c:v>0.33059699021097599</c:v>
                </c:pt>
                <c:pt idx="12">
                  <c:v>0.33206449824268103</c:v>
                </c:pt>
                <c:pt idx="13">
                  <c:v>0.33193999403683999</c:v>
                </c:pt>
                <c:pt idx="14">
                  <c:v>0.35224995392345598</c:v>
                </c:pt>
                <c:pt idx="15">
                  <c:v>0.36652684594184798</c:v>
                </c:pt>
                <c:pt idx="16">
                  <c:v>0.35850196004506601</c:v>
                </c:pt>
                <c:pt idx="17">
                  <c:v>0.34891813475417299</c:v>
                </c:pt>
                <c:pt idx="18">
                  <c:v>0.35485581320156401</c:v>
                </c:pt>
                <c:pt idx="19">
                  <c:v>0.37647366070035598</c:v>
                </c:pt>
                <c:pt idx="20">
                  <c:v>0.42295340831379802</c:v>
                </c:pt>
                <c:pt idx="21">
                  <c:v>0.43857517920605699</c:v>
                </c:pt>
                <c:pt idx="22">
                  <c:v>0.43761186862536799</c:v>
                </c:pt>
                <c:pt idx="23">
                  <c:v>0.38727632863776901</c:v>
                </c:pt>
                <c:pt idx="24">
                  <c:v>0.359262649570041</c:v>
                </c:pt>
                <c:pt idx="25">
                  <c:v>0.343045058150107</c:v>
                </c:pt>
                <c:pt idx="26">
                  <c:v>0.30573159126631999</c:v>
                </c:pt>
                <c:pt idx="27">
                  <c:v>0.299552382406644</c:v>
                </c:pt>
                <c:pt idx="28">
                  <c:v>0.27880234795997899</c:v>
                </c:pt>
                <c:pt idx="29">
                  <c:v>0.27548570677885598</c:v>
                </c:pt>
                <c:pt idx="30">
                  <c:v>0.28328633709267698</c:v>
                </c:pt>
                <c:pt idx="31">
                  <c:v>0.29090580399219701</c:v>
                </c:pt>
                <c:pt idx="32">
                  <c:v>0.288454245548805</c:v>
                </c:pt>
                <c:pt idx="33">
                  <c:v>0.28105166095862499</c:v>
                </c:pt>
                <c:pt idx="34">
                  <c:v>0.27944847630158698</c:v>
                </c:pt>
                <c:pt idx="35">
                  <c:v>0.24834348363353601</c:v>
                </c:pt>
                <c:pt idx="36">
                  <c:v>0.24875175631086699</c:v>
                </c:pt>
                <c:pt idx="37">
                  <c:v>0.25283020673329398</c:v>
                </c:pt>
                <c:pt idx="38">
                  <c:v>0.25015000460136899</c:v>
                </c:pt>
                <c:pt idx="39">
                  <c:v>0.25048181906821598</c:v>
                </c:pt>
                <c:pt idx="40">
                  <c:v>0.25837850618515001</c:v>
                </c:pt>
                <c:pt idx="41">
                  <c:v>0.256595672974744</c:v>
                </c:pt>
                <c:pt idx="42">
                  <c:v>0.25446289197224398</c:v>
                </c:pt>
                <c:pt idx="43">
                  <c:v>0.25499473107675003</c:v>
                </c:pt>
                <c:pt idx="44">
                  <c:v>0.26178001796267097</c:v>
                </c:pt>
                <c:pt idx="45">
                  <c:v>0.26384742825659202</c:v>
                </c:pt>
                <c:pt idx="46">
                  <c:v>0.27640552791364897</c:v>
                </c:pt>
                <c:pt idx="47">
                  <c:v>0.28259926527034102</c:v>
                </c:pt>
                <c:pt idx="48">
                  <c:v>0.29205991686072302</c:v>
                </c:pt>
                <c:pt idx="49">
                  <c:v>0.282826792196125</c:v>
                </c:pt>
                <c:pt idx="50">
                  <c:v>0.29485264397941202</c:v>
                </c:pt>
                <c:pt idx="51">
                  <c:v>0.30916102241403798</c:v>
                </c:pt>
                <c:pt idx="52">
                  <c:v>0.308012748689168</c:v>
                </c:pt>
                <c:pt idx="53">
                  <c:v>0.30293134663007598</c:v>
                </c:pt>
                <c:pt idx="54">
                  <c:v>0.30315317830918098</c:v>
                </c:pt>
              </c:numCache>
            </c:numRef>
          </c:val>
          <c:smooth val="0"/>
          <c:extLst>
            <c:ext xmlns:c16="http://schemas.microsoft.com/office/drawing/2014/chart" uri="{C3380CC4-5D6E-409C-BE32-E72D297353CC}">
              <c16:uniqueId val="{00000006-F2FF-416C-B76D-4CAFA88AA616}"/>
            </c:ext>
          </c:extLst>
        </c:ser>
        <c:ser>
          <c:idx val="6"/>
          <c:order val="7"/>
          <c:tx>
            <c:v>Panama</c:v>
          </c:tx>
          <c:spPr>
            <a:ln w="19050" cap="rnd">
              <a:solidFill>
                <a:srgbClr val="DA1C5C"/>
              </a:solidFill>
              <a:prstDash val="sysDot"/>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1.1'!$O$13:$O$67</c:f>
              <c:numCache>
                <c:formatCode>0.00</c:formatCode>
                <c:ptCount val="55"/>
                <c:pt idx="0">
                  <c:v>0.15533808180392999</c:v>
                </c:pt>
                <c:pt idx="1">
                  <c:v>0.16716019926739001</c:v>
                </c:pt>
                <c:pt idx="2">
                  <c:v>0.16963364996416899</c:v>
                </c:pt>
                <c:pt idx="3">
                  <c:v>0.174259535869246</c:v>
                </c:pt>
                <c:pt idx="4">
                  <c:v>0.17077022038774001</c:v>
                </c:pt>
                <c:pt idx="5">
                  <c:v>0.172746149243273</c:v>
                </c:pt>
                <c:pt idx="6">
                  <c:v>0.17124296609058001</c:v>
                </c:pt>
                <c:pt idx="7">
                  <c:v>0.179904178447578</c:v>
                </c:pt>
                <c:pt idx="8">
                  <c:v>0.18021310295103399</c:v>
                </c:pt>
                <c:pt idx="9">
                  <c:v>0.18734210024664999</c:v>
                </c:pt>
                <c:pt idx="10">
                  <c:v>0.214683750456926</c:v>
                </c:pt>
                <c:pt idx="11">
                  <c:v>0.22763787389248599</c:v>
                </c:pt>
                <c:pt idx="12">
                  <c:v>0.224955380047138</c:v>
                </c:pt>
                <c:pt idx="13">
                  <c:v>0.21728953913895499</c:v>
                </c:pt>
                <c:pt idx="14">
                  <c:v>0.21555826650283899</c:v>
                </c:pt>
                <c:pt idx="15">
                  <c:v>0.21454151564374199</c:v>
                </c:pt>
                <c:pt idx="16">
                  <c:v>0.201159210166756</c:v>
                </c:pt>
                <c:pt idx="17">
                  <c:v>0.186843122564429</c:v>
                </c:pt>
                <c:pt idx="18">
                  <c:v>0.19420248890335701</c:v>
                </c:pt>
                <c:pt idx="19">
                  <c:v>0.188737872065943</c:v>
                </c:pt>
                <c:pt idx="20">
                  <c:v>0.21453109798301201</c:v>
                </c:pt>
                <c:pt idx="21">
                  <c:v>0.21882071039954701</c:v>
                </c:pt>
                <c:pt idx="22">
                  <c:v>0.22415160691063901</c:v>
                </c:pt>
                <c:pt idx="23">
                  <c:v>0.21743408862042399</c:v>
                </c:pt>
                <c:pt idx="24">
                  <c:v>0.19808385678097401</c:v>
                </c:pt>
                <c:pt idx="25">
                  <c:v>0.19260026295372601</c:v>
                </c:pt>
                <c:pt idx="26">
                  <c:v>0.19797130717928599</c:v>
                </c:pt>
                <c:pt idx="27">
                  <c:v>0.20067056748664699</c:v>
                </c:pt>
                <c:pt idx="28">
                  <c:v>0.17176742799561201</c:v>
                </c:pt>
                <c:pt idx="29">
                  <c:v>0.163363878212715</c:v>
                </c:pt>
                <c:pt idx="30">
                  <c:v>0.16702586244124501</c:v>
                </c:pt>
                <c:pt idx="31">
                  <c:v>0.18384584942120499</c:v>
                </c:pt>
                <c:pt idx="32">
                  <c:v>0.192015695751725</c:v>
                </c:pt>
                <c:pt idx="33">
                  <c:v>0.19549819991106401</c:v>
                </c:pt>
                <c:pt idx="34">
                  <c:v>0.19024813184289699</c:v>
                </c:pt>
                <c:pt idx="35">
                  <c:v>0.182261454137115</c:v>
                </c:pt>
                <c:pt idx="36">
                  <c:v>0.18301614499841901</c:v>
                </c:pt>
                <c:pt idx="37">
                  <c:v>0.191496881373422</c:v>
                </c:pt>
                <c:pt idx="38">
                  <c:v>0.19660842273165699</c:v>
                </c:pt>
                <c:pt idx="39">
                  <c:v>0.19330158450097201</c:v>
                </c:pt>
                <c:pt idx="40">
                  <c:v>0.191321587991753</c:v>
                </c:pt>
                <c:pt idx="41">
                  <c:v>0.19427480775842401</c:v>
                </c:pt>
                <c:pt idx="42">
                  <c:v>0.19868317584263301</c:v>
                </c:pt>
                <c:pt idx="43">
                  <c:v>0.212876845036125</c:v>
                </c:pt>
                <c:pt idx="44">
                  <c:v>0.214760183506846</c:v>
                </c:pt>
                <c:pt idx="45">
                  <c:v>0.232196937767668</c:v>
                </c:pt>
                <c:pt idx="46">
                  <c:v>0.245450955356699</c:v>
                </c:pt>
                <c:pt idx="47">
                  <c:v>0.23428826520863899</c:v>
                </c:pt>
                <c:pt idx="48">
                  <c:v>0.25788502019934101</c:v>
                </c:pt>
                <c:pt idx="49">
                  <c:v>0.286796446483081</c:v>
                </c:pt>
                <c:pt idx="50">
                  <c:v>0.29542756505850198</c:v>
                </c:pt>
                <c:pt idx="51">
                  <c:v>0.32619738242538299</c:v>
                </c:pt>
                <c:pt idx="52">
                  <c:v>0.34394594750887603</c:v>
                </c:pt>
                <c:pt idx="53">
                  <c:v>0.39301061487600703</c:v>
                </c:pt>
                <c:pt idx="54">
                  <c:v>0.37675960675393</c:v>
                </c:pt>
              </c:numCache>
            </c:numRef>
          </c:val>
          <c:smooth val="0"/>
          <c:extLst>
            <c:ext xmlns:c16="http://schemas.microsoft.com/office/drawing/2014/chart" uri="{C3380CC4-5D6E-409C-BE32-E72D297353CC}">
              <c16:uniqueId val="{00000007-F2FF-416C-B76D-4CAFA88AA616}"/>
            </c:ext>
          </c:extLst>
        </c:ser>
        <c:ser>
          <c:idx val="8"/>
          <c:order val="8"/>
          <c:tx>
            <c:v>Peru</c:v>
          </c:tx>
          <c:spPr>
            <a:ln w="22225" cap="rnd">
              <a:solidFill>
                <a:schemeClr val="accent1">
                  <a:lumMod val="75000"/>
                </a:schemeClr>
              </a:solidFill>
              <a:prstDash val="sysDot"/>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1.1'!$P$13:$P$67</c:f>
              <c:numCache>
                <c:formatCode>0.00</c:formatCode>
                <c:ptCount val="55"/>
                <c:pt idx="0">
                  <c:v>0.146233545257764</c:v>
                </c:pt>
                <c:pt idx="1">
                  <c:v>0.148986441797507</c:v>
                </c:pt>
                <c:pt idx="2">
                  <c:v>0.15076455928204199</c:v>
                </c:pt>
                <c:pt idx="3">
                  <c:v>0.15090148515128801</c:v>
                </c:pt>
                <c:pt idx="4">
                  <c:v>0.153686285262048</c:v>
                </c:pt>
                <c:pt idx="5">
                  <c:v>0.14817658809373399</c:v>
                </c:pt>
                <c:pt idx="6">
                  <c:v>0.14819884916921999</c:v>
                </c:pt>
                <c:pt idx="7">
                  <c:v>0.14883607951851799</c:v>
                </c:pt>
                <c:pt idx="8">
                  <c:v>0.142302305750136</c:v>
                </c:pt>
                <c:pt idx="9">
                  <c:v>0.14310993633437899</c:v>
                </c:pt>
                <c:pt idx="10">
                  <c:v>0.15081059628193499</c:v>
                </c:pt>
                <c:pt idx="11">
                  <c:v>0.148218321964838</c:v>
                </c:pt>
                <c:pt idx="12">
                  <c:v>0.14065207580522399</c:v>
                </c:pt>
                <c:pt idx="13">
                  <c:v>0.14410484459150999</c:v>
                </c:pt>
                <c:pt idx="14">
                  <c:v>0.15585081198543899</c:v>
                </c:pt>
                <c:pt idx="15">
                  <c:v>0.154152862216133</c:v>
                </c:pt>
                <c:pt idx="16">
                  <c:v>0.14596607539803999</c:v>
                </c:pt>
                <c:pt idx="17">
                  <c:v>0.13740625696796299</c:v>
                </c:pt>
                <c:pt idx="18">
                  <c:v>0.12639879024130701</c:v>
                </c:pt>
                <c:pt idx="19">
                  <c:v>0.132922607337361</c:v>
                </c:pt>
                <c:pt idx="20">
                  <c:v>0.13928947202641301</c:v>
                </c:pt>
                <c:pt idx="21">
                  <c:v>0.1385447644602</c:v>
                </c:pt>
                <c:pt idx="22">
                  <c:v>0.140626005551204</c:v>
                </c:pt>
                <c:pt idx="23">
                  <c:v>0.122938072551247</c:v>
                </c:pt>
                <c:pt idx="24">
                  <c:v>0.11954022312295599</c:v>
                </c:pt>
                <c:pt idx="25">
                  <c:v>0.116602245963566</c:v>
                </c:pt>
                <c:pt idx="26">
                  <c:v>0.121832090802308</c:v>
                </c:pt>
                <c:pt idx="27">
                  <c:v>0.13106869562839399</c:v>
                </c:pt>
                <c:pt idx="28">
                  <c:v>0.11827618543766</c:v>
                </c:pt>
                <c:pt idx="29">
                  <c:v>9.44582961219608E-2</c:v>
                </c:pt>
                <c:pt idx="30">
                  <c:v>9.3269634229809703E-2</c:v>
                </c:pt>
                <c:pt idx="31">
                  <c:v>9.6810032472190694E-2</c:v>
                </c:pt>
                <c:pt idx="32">
                  <c:v>9.4263269684082496E-2</c:v>
                </c:pt>
                <c:pt idx="33">
                  <c:v>9.7044729014746201E-2</c:v>
                </c:pt>
                <c:pt idx="34">
                  <c:v>0.107981753639289</c:v>
                </c:pt>
                <c:pt idx="35">
                  <c:v>0.11740079148638</c:v>
                </c:pt>
                <c:pt idx="36">
                  <c:v>0.118160765799947</c:v>
                </c:pt>
                <c:pt idx="37">
                  <c:v>0.12023812504185601</c:v>
                </c:pt>
                <c:pt idx="38">
                  <c:v>0.111995523854723</c:v>
                </c:pt>
                <c:pt idx="39">
                  <c:v>0.106610639822676</c:v>
                </c:pt>
                <c:pt idx="40">
                  <c:v>0.105336185690382</c:v>
                </c:pt>
                <c:pt idx="41">
                  <c:v>0.10461311732848699</c:v>
                </c:pt>
                <c:pt idx="42">
                  <c:v>0.10977357118711401</c:v>
                </c:pt>
                <c:pt idx="43">
                  <c:v>0.11346268348197699</c:v>
                </c:pt>
                <c:pt idx="44">
                  <c:v>0.118711385447554</c:v>
                </c:pt>
                <c:pt idx="45">
                  <c:v>0.126563102109961</c:v>
                </c:pt>
                <c:pt idx="46">
                  <c:v>0.14271093284758299</c:v>
                </c:pt>
                <c:pt idx="47">
                  <c:v>0.15497599024745101</c:v>
                </c:pt>
                <c:pt idx="48">
                  <c:v>0.167888514441769</c:v>
                </c:pt>
                <c:pt idx="49">
                  <c:v>0.17510131569795701</c:v>
                </c:pt>
                <c:pt idx="50">
                  <c:v>0.19364606133984699</c:v>
                </c:pt>
                <c:pt idx="51">
                  <c:v>0.206959842581212</c:v>
                </c:pt>
                <c:pt idx="52">
                  <c:v>0.20952094551636699</c:v>
                </c:pt>
                <c:pt idx="53">
                  <c:v>0.21267846943897201</c:v>
                </c:pt>
                <c:pt idx="54">
                  <c:v>0.21022701094206001</c:v>
                </c:pt>
              </c:numCache>
            </c:numRef>
          </c:val>
          <c:smooth val="0"/>
          <c:extLst>
            <c:ext xmlns:c16="http://schemas.microsoft.com/office/drawing/2014/chart" uri="{C3380CC4-5D6E-409C-BE32-E72D297353CC}">
              <c16:uniqueId val="{00000008-F2FF-416C-B76D-4CAFA88AA616}"/>
            </c:ext>
          </c:extLst>
        </c:ser>
        <c:ser>
          <c:idx val="7"/>
          <c:order val="9"/>
          <c:tx>
            <c:strRef>
              <c:f>'Gráfico 1.1'!$T$2</c:f>
              <c:strCache>
                <c:ptCount val="1"/>
                <c:pt idx="0">
                  <c:v>Venezuela</c:v>
                </c:pt>
              </c:strCache>
            </c:strRef>
          </c:tx>
          <c:spPr>
            <a:ln w="22225" cap="rnd">
              <a:solidFill>
                <a:schemeClr val="tx1"/>
              </a:solidFill>
              <a:prstDash val="lgDashDotDot"/>
              <a:round/>
            </a:ln>
            <a:effectLst/>
          </c:spPr>
          <c:marker>
            <c:symbol val="none"/>
          </c:marker>
          <c:cat>
            <c:numRef>
              <c:f>'Gráfico 1.1'!$A$13:$A$67</c:f>
              <c:numCache>
                <c:formatCode>General</c:formatCode>
                <c:ptCount val="55"/>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numCache>
            </c:numRef>
          </c:cat>
          <c:val>
            <c:numRef>
              <c:f>'Gráfico 1.1'!$T$13:$T$67</c:f>
              <c:numCache>
                <c:formatCode>0.00</c:formatCode>
                <c:ptCount val="55"/>
                <c:pt idx="0">
                  <c:v>0.39329724668684102</c:v>
                </c:pt>
                <c:pt idx="1">
                  <c:v>0.38012812147184299</c:v>
                </c:pt>
                <c:pt idx="2">
                  <c:v>0.37965683470619099</c:v>
                </c:pt>
                <c:pt idx="3">
                  <c:v>0.38812916603219799</c:v>
                </c:pt>
                <c:pt idx="4">
                  <c:v>0.36355437740866797</c:v>
                </c:pt>
                <c:pt idx="5">
                  <c:v>0.33258811111096398</c:v>
                </c:pt>
                <c:pt idx="6">
                  <c:v>0.32625096296842798</c:v>
                </c:pt>
                <c:pt idx="7">
                  <c:v>0.33657722735663298</c:v>
                </c:pt>
                <c:pt idx="8">
                  <c:v>0.332438019849224</c:v>
                </c:pt>
                <c:pt idx="9">
                  <c:v>0.36716001133830201</c:v>
                </c:pt>
                <c:pt idx="10">
                  <c:v>0.33758937209823198</c:v>
                </c:pt>
                <c:pt idx="11">
                  <c:v>0.323083800973125</c:v>
                </c:pt>
                <c:pt idx="12">
                  <c:v>0.33680490400498198</c:v>
                </c:pt>
                <c:pt idx="13">
                  <c:v>0.36827516039015001</c:v>
                </c:pt>
                <c:pt idx="14">
                  <c:v>0.35730196819641802</c:v>
                </c:pt>
                <c:pt idx="15">
                  <c:v>0.35993618990862702</c:v>
                </c:pt>
                <c:pt idx="16">
                  <c:v>0.35368757320569599</c:v>
                </c:pt>
                <c:pt idx="17">
                  <c:v>0.31844357533714901</c:v>
                </c:pt>
                <c:pt idx="18">
                  <c:v>0.33466570425459702</c:v>
                </c:pt>
                <c:pt idx="19">
                  <c:v>0.363346706225184</c:v>
                </c:pt>
                <c:pt idx="20">
                  <c:v>0.35100130216909697</c:v>
                </c:pt>
                <c:pt idx="21">
                  <c:v>0.326698900491531</c:v>
                </c:pt>
                <c:pt idx="22">
                  <c:v>0.30927641321439397</c:v>
                </c:pt>
                <c:pt idx="23">
                  <c:v>0.29173920738604903</c:v>
                </c:pt>
                <c:pt idx="24">
                  <c:v>0.26737261000752799</c:v>
                </c:pt>
                <c:pt idx="25">
                  <c:v>0.235135857071951</c:v>
                </c:pt>
                <c:pt idx="26">
                  <c:v>0.23588715389190601</c:v>
                </c:pt>
                <c:pt idx="27">
                  <c:v>0.22348394605002</c:v>
                </c:pt>
                <c:pt idx="28">
                  <c:v>0.21854366518906601</c:v>
                </c:pt>
                <c:pt idx="29">
                  <c:v>0.235748899689701</c:v>
                </c:pt>
                <c:pt idx="30">
                  <c:v>0.23015612954571199</c:v>
                </c:pt>
                <c:pt idx="31">
                  <c:v>0.22151249340383899</c:v>
                </c:pt>
                <c:pt idx="32">
                  <c:v>0.20460121024101299</c:v>
                </c:pt>
                <c:pt idx="33">
                  <c:v>0.19018347977599601</c:v>
                </c:pt>
                <c:pt idx="34">
                  <c:v>0.186059576144357</c:v>
                </c:pt>
                <c:pt idx="35">
                  <c:v>0.18180717458432399</c:v>
                </c:pt>
                <c:pt idx="36">
                  <c:v>0.16858056045224801</c:v>
                </c:pt>
                <c:pt idx="37">
                  <c:v>0.145968104245009</c:v>
                </c:pt>
                <c:pt idx="38">
                  <c:v>0.13854184629115601</c:v>
                </c:pt>
                <c:pt idx="39">
                  <c:v>0.15281695240111501</c:v>
                </c:pt>
                <c:pt idx="40">
                  <c:v>0.15047521483204601</c:v>
                </c:pt>
                <c:pt idx="41">
                  <c:v>0.14185571296295299</c:v>
                </c:pt>
                <c:pt idx="42">
                  <c:v>0.13471826310350901</c:v>
                </c:pt>
                <c:pt idx="43">
                  <c:v>0.166453757762449</c:v>
                </c:pt>
                <c:pt idx="44">
                  <c:v>0.20049454499723901</c:v>
                </c:pt>
                <c:pt idx="45">
                  <c:v>0.228261530964288</c:v>
                </c:pt>
                <c:pt idx="46">
                  <c:v>0.25455606775216999</c:v>
                </c:pt>
                <c:pt idx="47">
                  <c:v>0.29561047631957899</c:v>
                </c:pt>
                <c:pt idx="48">
                  <c:v>0.26027442262147699</c:v>
                </c:pt>
                <c:pt idx="49">
                  <c:v>0.30483238183532602</c:v>
                </c:pt>
                <c:pt idx="50">
                  <c:v>0.33630916364042801</c:v>
                </c:pt>
                <c:pt idx="51">
                  <c:v>0.33202994747751102</c:v>
                </c:pt>
                <c:pt idx="52">
                  <c:v>0.30084005639706901</c:v>
                </c:pt>
                <c:pt idx="53">
                  <c:v>0.27029124521951098</c:v>
                </c:pt>
                <c:pt idx="54">
                  <c:v>0.292849534871579</c:v>
                </c:pt>
              </c:numCache>
            </c:numRef>
          </c:val>
          <c:smooth val="0"/>
          <c:extLst>
            <c:ext xmlns:c16="http://schemas.microsoft.com/office/drawing/2014/chart" uri="{C3380CC4-5D6E-409C-BE32-E72D297353CC}">
              <c16:uniqueId val="{00000009-F2FF-416C-B76D-4CAFA88AA616}"/>
            </c:ext>
          </c:extLst>
        </c:ser>
        <c:dLbls>
          <c:showLegendKey val="0"/>
          <c:showVal val="0"/>
          <c:showCatName val="0"/>
          <c:showSerName val="0"/>
          <c:showPercent val="0"/>
          <c:showBubbleSize val="0"/>
        </c:dLbls>
        <c:smooth val="0"/>
        <c:axId val="129866976"/>
        <c:axId val="144966872"/>
      </c:lineChart>
      <c:catAx>
        <c:axId val="129866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crossAx val="144966872"/>
        <c:crosses val="autoZero"/>
        <c:auto val="1"/>
        <c:lblAlgn val="ctr"/>
        <c:lblOffset val="100"/>
        <c:tickLblSkip val="6"/>
        <c:noMultiLvlLbl val="0"/>
      </c:catAx>
      <c:valAx>
        <c:axId val="144966872"/>
        <c:scaling>
          <c:orientation val="minMax"/>
          <c:max val="0.70000000000000007"/>
        </c:scaling>
        <c:delete val="0"/>
        <c:axPos val="l"/>
        <c:title>
          <c:tx>
            <c:rich>
              <a:bodyPr rot="-54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r>
                  <a:rPr lang="es-AR" sz="3600">
                    <a:solidFill>
                      <a:sysClr val="windowText" lastClr="000000"/>
                    </a:solidFill>
                  </a:rPr>
                  <a:t>Output</a:t>
                </a:r>
                <a:r>
                  <a:rPr lang="es-AR" sz="3600" baseline="0">
                    <a:solidFill>
                      <a:sysClr val="windowText" lastClr="000000"/>
                    </a:solidFill>
                  </a:rPr>
                  <a:t> per capita (PPP) relative to USA</a:t>
                </a:r>
                <a:endParaRPr lang="es-AR" sz="3600">
                  <a:solidFill>
                    <a:sysClr val="windowText" lastClr="000000"/>
                  </a:solidFill>
                </a:endParaRPr>
              </a:p>
            </c:rich>
          </c:tx>
          <c:layout>
            <c:manualLayout>
              <c:xMode val="edge"/>
              <c:yMode val="edge"/>
              <c:x val="3.9530855278207978E-3"/>
              <c:y val="0.15682916237375652"/>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crossAx val="1298669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r>
              <a:rPr lang="es-VE" dirty="0"/>
              <a:t> Lerner </a:t>
            </a:r>
            <a:r>
              <a:rPr lang="es-VE" dirty="0" err="1"/>
              <a:t>index</a:t>
            </a:r>
            <a:r>
              <a:rPr lang="es-VE" dirty="0"/>
              <a:t>: </a:t>
            </a:r>
            <a:r>
              <a:rPr lang="es-VE" dirty="0" err="1"/>
              <a:t>Manufacturing</a:t>
            </a:r>
            <a:r>
              <a:rPr lang="es-VE" dirty="0"/>
              <a:t> (2000 – 2015)</a:t>
            </a:r>
          </a:p>
        </c:rich>
      </c:tx>
      <c:layout>
        <c:manualLayout>
          <c:xMode val="edge"/>
          <c:yMode val="edge"/>
          <c:x val="0.1512316888009631"/>
          <c:y val="7.1375854156150983E-2"/>
        </c:manualLayout>
      </c:layout>
      <c:overlay val="0"/>
      <c:spPr>
        <a:noFill/>
        <a:ln>
          <a:noFill/>
        </a:ln>
        <a:effectLst/>
      </c:spPr>
      <c:txPr>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2.8677122491957783E-2"/>
          <c:y val="0.17871237153194575"/>
          <c:w val="0.94264575501608439"/>
          <c:h val="0.66669830207966607"/>
        </c:manualLayout>
      </c:layout>
      <c:barChart>
        <c:barDir val="col"/>
        <c:grouping val="clustered"/>
        <c:varyColors val="0"/>
        <c:ser>
          <c:idx val="0"/>
          <c:order val="0"/>
          <c:tx>
            <c:strRef>
              <c:f>'Gráfico 3.4'!$B$26</c:f>
              <c:strCache>
                <c:ptCount val="1"/>
                <c:pt idx="0">
                  <c:v>mu 2000-2015</c:v>
                </c:pt>
              </c:strCache>
            </c:strRef>
          </c:tx>
          <c:spPr>
            <a:solidFill>
              <a:srgbClr val="0070C0"/>
            </a:solidFill>
            <a:ln w="31750">
              <a:noFill/>
            </a:ln>
            <a:effectLst/>
          </c:spPr>
          <c:invertIfNegative val="0"/>
          <c:dPt>
            <c:idx val="4"/>
            <c:invertIfNegative val="0"/>
            <c:bubble3D val="0"/>
            <c:spPr>
              <a:solidFill>
                <a:srgbClr val="0070C0"/>
              </a:solidFill>
              <a:ln w="31750">
                <a:noFill/>
              </a:ln>
              <a:effectLst/>
            </c:spPr>
            <c:extLst>
              <c:ext xmlns:c16="http://schemas.microsoft.com/office/drawing/2014/chart" uri="{C3380CC4-5D6E-409C-BE32-E72D297353CC}">
                <c16:uniqueId val="{00000001-9752-4DC2-A955-F5BD6C65A9E9}"/>
              </c:ext>
            </c:extLst>
          </c:dPt>
          <c:dPt>
            <c:idx val="13"/>
            <c:invertIfNegative val="0"/>
            <c:bubble3D val="0"/>
            <c:spPr>
              <a:solidFill>
                <a:schemeClr val="tx1"/>
              </a:solidFill>
              <a:ln w="31750">
                <a:noFill/>
              </a:ln>
              <a:effectLst/>
            </c:spPr>
            <c:extLst>
              <c:ext xmlns:c16="http://schemas.microsoft.com/office/drawing/2014/chart" uri="{C3380CC4-5D6E-409C-BE32-E72D297353CC}">
                <c16:uniqueId val="{00000003-E5EB-7744-BF3E-8891ACDA9A9F}"/>
              </c:ext>
            </c:extLst>
          </c:dPt>
          <c:dPt>
            <c:idx val="14"/>
            <c:invertIfNegative val="0"/>
            <c:bubble3D val="0"/>
            <c:spPr>
              <a:solidFill>
                <a:schemeClr val="tx1"/>
              </a:solidFill>
              <a:ln w="31750">
                <a:noFill/>
              </a:ln>
              <a:effectLst/>
            </c:spPr>
            <c:extLst>
              <c:ext xmlns:c16="http://schemas.microsoft.com/office/drawing/2014/chart" uri="{C3380CC4-5D6E-409C-BE32-E72D297353CC}">
                <c16:uniqueId val="{00000003-3333-4AF1-AED0-A632CC2E9CDF}"/>
              </c:ext>
            </c:extLst>
          </c:dPt>
          <c:cat>
            <c:strRef>
              <c:f>'Gráfico 3.4'!$A$27:$A$41</c:f>
              <c:strCache>
                <c:ptCount val="15"/>
                <c:pt idx="0">
                  <c:v>COL</c:v>
                </c:pt>
                <c:pt idx="1">
                  <c:v>BRA</c:v>
                </c:pt>
                <c:pt idx="2">
                  <c:v>ECU</c:v>
                </c:pt>
                <c:pt idx="3">
                  <c:v>BOL</c:v>
                </c:pt>
                <c:pt idx="4">
                  <c:v>CHL</c:v>
                </c:pt>
                <c:pt idx="5">
                  <c:v>PRY</c:v>
                </c:pt>
                <c:pt idx="6">
                  <c:v>MEX</c:v>
                </c:pt>
                <c:pt idx="7">
                  <c:v>PER</c:v>
                </c:pt>
                <c:pt idx="8">
                  <c:v>CRI</c:v>
                </c:pt>
                <c:pt idx="9">
                  <c:v>URU</c:v>
                </c:pt>
                <c:pt idx="10">
                  <c:v>ARG</c:v>
                </c:pt>
                <c:pt idx="11">
                  <c:v>PAN</c:v>
                </c:pt>
                <c:pt idx="13">
                  <c:v>AL</c:v>
                </c:pt>
                <c:pt idx="14">
                  <c:v>OCDE</c:v>
                </c:pt>
              </c:strCache>
            </c:strRef>
          </c:cat>
          <c:val>
            <c:numRef>
              <c:f>'Gráfico 3.4'!$B$27:$B$41</c:f>
              <c:numCache>
                <c:formatCode>0.00</c:formatCode>
                <c:ptCount val="15"/>
                <c:pt idx="0">
                  <c:v>0.37112045288085938</c:v>
                </c:pt>
                <c:pt idx="1">
                  <c:v>0.32404714822769165</c:v>
                </c:pt>
                <c:pt idx="2">
                  <c:v>0.31162646412849426</c:v>
                </c:pt>
                <c:pt idx="3">
                  <c:v>0.30904281139373779</c:v>
                </c:pt>
                <c:pt idx="4">
                  <c:v>0.30353179574012756</c:v>
                </c:pt>
                <c:pt idx="5">
                  <c:v>0.28329268097877502</c:v>
                </c:pt>
                <c:pt idx="6">
                  <c:v>0.25575637817382813</c:v>
                </c:pt>
                <c:pt idx="7">
                  <c:v>0.23939952254295349</c:v>
                </c:pt>
                <c:pt idx="8">
                  <c:v>0.21882176399230957</c:v>
                </c:pt>
                <c:pt idx="9">
                  <c:v>0.21336756646633148</c:v>
                </c:pt>
                <c:pt idx="10">
                  <c:v>0.1889052540063858</c:v>
                </c:pt>
                <c:pt idx="11">
                  <c:v>0.17149116098880768</c:v>
                </c:pt>
                <c:pt idx="13">
                  <c:v>0.26586691662669182</c:v>
                </c:pt>
                <c:pt idx="14">
                  <c:v>0.16127805411815643</c:v>
                </c:pt>
              </c:numCache>
            </c:numRef>
          </c:val>
          <c:extLst>
            <c:ext xmlns:c16="http://schemas.microsoft.com/office/drawing/2014/chart" uri="{C3380CC4-5D6E-409C-BE32-E72D297353CC}">
              <c16:uniqueId val="{00000006-3FDA-CA45-8B8A-E28CA9BF2F45}"/>
            </c:ext>
          </c:extLst>
        </c:ser>
        <c:dLbls>
          <c:showLegendKey val="0"/>
          <c:showVal val="0"/>
          <c:showCatName val="0"/>
          <c:showSerName val="0"/>
          <c:showPercent val="0"/>
          <c:showBubbleSize val="0"/>
        </c:dLbls>
        <c:gapWidth val="94"/>
        <c:overlap val="-27"/>
        <c:axId val="191513656"/>
        <c:axId val="191514048"/>
      </c:barChart>
      <c:catAx>
        <c:axId val="191513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514048"/>
        <c:crosses val="autoZero"/>
        <c:auto val="1"/>
        <c:lblAlgn val="ctr"/>
        <c:lblOffset val="100"/>
        <c:noMultiLvlLbl val="0"/>
      </c:catAx>
      <c:valAx>
        <c:axId val="191514048"/>
        <c:scaling>
          <c:orientation val="minMax"/>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513656"/>
        <c:crosses val="autoZero"/>
        <c:crossBetween val="between"/>
        <c:min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r>
              <a:rPr lang="en-US" sz="3600" dirty="0">
                <a:solidFill>
                  <a:sysClr val="windowText" lastClr="000000"/>
                </a:solidFill>
              </a:rPr>
              <a:t>Business licensing and permits as a major constraint in Latin American countries:</a:t>
            </a:r>
            <a:r>
              <a:rPr lang="en-US" sz="3600" baseline="0" dirty="0">
                <a:solidFill>
                  <a:sysClr val="windowText" lastClr="000000"/>
                </a:solidFill>
              </a:rPr>
              <a:t> </a:t>
            </a:r>
            <a:r>
              <a:rPr lang="es-VE" sz="3600" u="sng" baseline="0" dirty="0" err="1">
                <a:solidFill>
                  <a:sysClr val="windowText" lastClr="000000"/>
                </a:solidFill>
              </a:rPr>
              <a:t>m</a:t>
            </a:r>
            <a:r>
              <a:rPr lang="es-VE" sz="3600" u="sng" dirty="0" err="1">
                <a:solidFill>
                  <a:sysClr val="windowText" lastClr="000000"/>
                </a:solidFill>
              </a:rPr>
              <a:t>anufacturing</a:t>
            </a:r>
            <a:r>
              <a:rPr lang="es-VE" sz="3600" u="none" dirty="0">
                <a:solidFill>
                  <a:sysClr val="windowText" lastClr="000000"/>
                </a:solidFill>
              </a:rPr>
              <a:t> (2006-2017)</a:t>
            </a:r>
          </a:p>
        </c:rich>
      </c:tx>
      <c:layout>
        <c:manualLayout>
          <c:xMode val="edge"/>
          <c:yMode val="edge"/>
          <c:x val="0.16040317424095879"/>
          <c:y val="1.3535718255836373E-3"/>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2573005341176172"/>
          <c:y val="0.1322893975758587"/>
          <c:w val="0.86375823445805788"/>
          <c:h val="0.62041849243433289"/>
        </c:manualLayout>
      </c:layout>
      <c:barChart>
        <c:barDir val="col"/>
        <c:grouping val="clustered"/>
        <c:varyColors val="0"/>
        <c:ser>
          <c:idx val="0"/>
          <c:order val="0"/>
          <c:tx>
            <c:strRef>
              <c:f>'Gráfico 3.2'!$B$5</c:f>
              <c:strCache>
                <c:ptCount val="1"/>
                <c:pt idx="0">
                  <c:v>_obst3</c:v>
                </c:pt>
              </c:strCache>
            </c:strRef>
          </c:tx>
          <c:spPr>
            <a:solidFill>
              <a:schemeClr val="tx1"/>
            </a:solidFill>
            <a:ln w="25400">
              <a:noFill/>
            </a:ln>
            <a:effectLst/>
          </c:spPr>
          <c:invertIfNegative val="0"/>
          <c:dPt>
            <c:idx val="7"/>
            <c:invertIfNegative val="0"/>
            <c:bubble3D val="0"/>
            <c:spPr>
              <a:solidFill>
                <a:schemeClr val="tx1"/>
              </a:solidFill>
              <a:ln w="25400">
                <a:noFill/>
              </a:ln>
              <a:effectLst/>
            </c:spPr>
            <c:extLst>
              <c:ext xmlns:c16="http://schemas.microsoft.com/office/drawing/2014/chart" uri="{C3380CC4-5D6E-409C-BE32-E72D297353CC}">
                <c16:uniqueId val="{00000001-1A04-46D0-9DE2-5B342372973A}"/>
              </c:ext>
            </c:extLst>
          </c:dPt>
          <c:dPt>
            <c:idx val="12"/>
            <c:invertIfNegative val="0"/>
            <c:bubble3D val="0"/>
            <c:spPr>
              <a:solidFill>
                <a:schemeClr val="tx1"/>
              </a:solidFill>
              <a:ln w="25400">
                <a:noFill/>
              </a:ln>
              <a:effectLst/>
            </c:spPr>
            <c:extLst>
              <c:ext xmlns:c16="http://schemas.microsoft.com/office/drawing/2014/chart" uri="{C3380CC4-5D6E-409C-BE32-E72D297353CC}">
                <c16:uniqueId val="{00000001-26EB-174C-BE34-FDFDB907250C}"/>
              </c:ext>
            </c:extLst>
          </c:dPt>
          <c:dPt>
            <c:idx val="13"/>
            <c:invertIfNegative val="0"/>
            <c:bubble3D val="0"/>
            <c:spPr>
              <a:solidFill>
                <a:schemeClr val="tx1"/>
              </a:solidFill>
              <a:ln w="25400">
                <a:solidFill>
                  <a:sysClr val="windowText" lastClr="000000"/>
                </a:solidFill>
              </a:ln>
              <a:effectLst/>
            </c:spPr>
            <c:extLst>
              <c:ext xmlns:c16="http://schemas.microsoft.com/office/drawing/2014/chart" uri="{C3380CC4-5D6E-409C-BE32-E72D297353CC}">
                <c16:uniqueId val="{00000005-1A04-46D0-9DE2-5B342372973A}"/>
              </c:ext>
            </c:extLst>
          </c:dPt>
          <c:dPt>
            <c:idx val="19"/>
            <c:invertIfNegative val="0"/>
            <c:bubble3D val="0"/>
            <c:spPr>
              <a:solidFill>
                <a:srgbClr val="DA1C5C"/>
              </a:solidFill>
              <a:ln w="25400">
                <a:noFill/>
              </a:ln>
              <a:effectLst/>
            </c:spPr>
            <c:extLst>
              <c:ext xmlns:c16="http://schemas.microsoft.com/office/drawing/2014/chart" uri="{C3380CC4-5D6E-409C-BE32-E72D297353CC}">
                <c16:uniqueId val="{00000003-E5E3-1E47-B1E4-6CB62DD5307D}"/>
              </c:ext>
            </c:extLst>
          </c:dPt>
          <c:dPt>
            <c:idx val="20"/>
            <c:invertIfNegative val="0"/>
            <c:bubble3D val="0"/>
            <c:spPr>
              <a:solidFill>
                <a:schemeClr val="tx1"/>
              </a:solidFill>
              <a:ln w="25400">
                <a:noFill/>
              </a:ln>
              <a:effectLst/>
            </c:spPr>
            <c:extLst>
              <c:ext xmlns:c16="http://schemas.microsoft.com/office/drawing/2014/chart" uri="{C3380CC4-5D6E-409C-BE32-E72D297353CC}">
                <c16:uniqueId val="{00000005-E5E3-1E47-B1E4-6CB62DD5307D}"/>
              </c:ext>
            </c:extLst>
          </c:dPt>
          <c:dPt>
            <c:idx val="21"/>
            <c:invertIfNegative val="0"/>
            <c:bubble3D val="0"/>
            <c:spPr>
              <a:solidFill>
                <a:schemeClr val="tx1"/>
              </a:solidFill>
              <a:ln w="25400">
                <a:noFill/>
              </a:ln>
              <a:effectLst/>
            </c:spPr>
            <c:extLst>
              <c:ext xmlns:c16="http://schemas.microsoft.com/office/drawing/2014/chart" uri="{C3380CC4-5D6E-409C-BE32-E72D297353CC}">
                <c16:uniqueId val="{00000007-E5E3-1E47-B1E4-6CB62DD5307D}"/>
              </c:ext>
            </c:extLst>
          </c:dPt>
          <c:dPt>
            <c:idx val="22"/>
            <c:invertIfNegative val="0"/>
            <c:bubble3D val="0"/>
            <c:spPr>
              <a:solidFill>
                <a:schemeClr val="tx1"/>
              </a:solidFill>
              <a:ln w="25400">
                <a:noFill/>
              </a:ln>
              <a:effectLst/>
            </c:spPr>
            <c:extLst>
              <c:ext xmlns:c16="http://schemas.microsoft.com/office/drawing/2014/chart" uri="{C3380CC4-5D6E-409C-BE32-E72D297353CC}">
                <c16:uniqueId val="{00000009-E5E3-1E47-B1E4-6CB62DD5307D}"/>
              </c:ext>
            </c:extLst>
          </c:dPt>
          <c:dPt>
            <c:idx val="23"/>
            <c:invertIfNegative val="0"/>
            <c:bubble3D val="0"/>
            <c:spPr>
              <a:solidFill>
                <a:schemeClr val="tx1"/>
              </a:solidFill>
              <a:ln w="25400">
                <a:noFill/>
              </a:ln>
              <a:effectLst/>
            </c:spPr>
            <c:extLst>
              <c:ext xmlns:c16="http://schemas.microsoft.com/office/drawing/2014/chart" uri="{C3380CC4-5D6E-409C-BE32-E72D297353CC}">
                <c16:uniqueId val="{0000000B-E5E3-1E47-B1E4-6CB62DD5307D}"/>
              </c:ext>
            </c:extLst>
          </c:dPt>
          <c:cat>
            <c:strRef>
              <c:f>'Gráfico 3.2'!$A$64:$A$87</c:f>
              <c:strCache>
                <c:ptCount val="24"/>
                <c:pt idx="0">
                  <c:v>BRA</c:v>
                </c:pt>
                <c:pt idx="1">
                  <c:v>CRI</c:v>
                </c:pt>
                <c:pt idx="2">
                  <c:v>ECU</c:v>
                </c:pt>
                <c:pt idx="3">
                  <c:v>PER</c:v>
                </c:pt>
                <c:pt idx="4">
                  <c:v>COL</c:v>
                </c:pt>
                <c:pt idx="5">
                  <c:v>HND</c:v>
                </c:pt>
                <c:pt idx="6">
                  <c:v>BOL</c:v>
                </c:pt>
                <c:pt idx="7">
                  <c:v>MEX</c:v>
                </c:pt>
                <c:pt idx="8">
                  <c:v>PRY</c:v>
                </c:pt>
                <c:pt idx="9">
                  <c:v>SLV</c:v>
                </c:pt>
                <c:pt idx="10">
                  <c:v>DOM</c:v>
                </c:pt>
                <c:pt idx="11">
                  <c:v>NIC</c:v>
                </c:pt>
                <c:pt idx="12">
                  <c:v>VEN</c:v>
                </c:pt>
                <c:pt idx="13">
                  <c:v>ARG</c:v>
                </c:pt>
                <c:pt idx="14">
                  <c:v>GTM</c:v>
                </c:pt>
                <c:pt idx="15">
                  <c:v>CHL</c:v>
                </c:pt>
                <c:pt idx="16">
                  <c:v>PAN</c:v>
                </c:pt>
                <c:pt idx="17">
                  <c:v>URY</c:v>
                </c:pt>
                <c:pt idx="19">
                  <c:v>AL</c:v>
                </c:pt>
                <c:pt idx="20">
                  <c:v>Low</c:v>
                </c:pt>
                <c:pt idx="21">
                  <c:v>Med. Low</c:v>
                </c:pt>
                <c:pt idx="22">
                  <c:v>Med. High</c:v>
                </c:pt>
                <c:pt idx="23">
                  <c:v>High</c:v>
                </c:pt>
              </c:strCache>
            </c:strRef>
          </c:cat>
          <c:val>
            <c:numRef>
              <c:f>'Gráfico 3.2'!$B$6:$B$29</c:f>
              <c:numCache>
                <c:formatCode>0.00</c:formatCode>
                <c:ptCount val="24"/>
                <c:pt idx="0">
                  <c:v>0.68707200000000002</c:v>
                </c:pt>
                <c:pt idx="1">
                  <c:v>0.62749120000000003</c:v>
                </c:pt>
                <c:pt idx="2">
                  <c:v>0.55184219999999995</c:v>
                </c:pt>
                <c:pt idx="3">
                  <c:v>0.51216649999999997</c:v>
                </c:pt>
                <c:pt idx="4">
                  <c:v>0.47819410000000001</c:v>
                </c:pt>
                <c:pt idx="5">
                  <c:v>0.47359960000000001</c:v>
                </c:pt>
                <c:pt idx="6">
                  <c:v>0.47225929999999999</c:v>
                </c:pt>
                <c:pt idx="7">
                  <c:v>0.46843940000000001</c:v>
                </c:pt>
                <c:pt idx="8">
                  <c:v>0.41803639999999997</c:v>
                </c:pt>
                <c:pt idx="9">
                  <c:v>0.40527269999999999</c:v>
                </c:pt>
                <c:pt idx="10">
                  <c:v>0.35826269999999999</c:v>
                </c:pt>
                <c:pt idx="11">
                  <c:v>0.35451339999999998</c:v>
                </c:pt>
                <c:pt idx="12">
                  <c:v>0.34928629999999999</c:v>
                </c:pt>
                <c:pt idx="13">
                  <c:v>0.3334511</c:v>
                </c:pt>
                <c:pt idx="14">
                  <c:v>0.33080140000000002</c:v>
                </c:pt>
                <c:pt idx="15">
                  <c:v>0.2741943</c:v>
                </c:pt>
                <c:pt idx="16">
                  <c:v>0.23315259999999999</c:v>
                </c:pt>
                <c:pt idx="17">
                  <c:v>0.21208969999999999</c:v>
                </c:pt>
                <c:pt idx="19">
                  <c:v>0.41889579999999998</c:v>
                </c:pt>
                <c:pt idx="20">
                  <c:v>0.3475896</c:v>
                </c:pt>
                <c:pt idx="21">
                  <c:v>0.33014149999999998</c:v>
                </c:pt>
                <c:pt idx="22">
                  <c:v>0.25697370000000003</c:v>
                </c:pt>
                <c:pt idx="23">
                  <c:v>0.21581400000000001</c:v>
                </c:pt>
              </c:numCache>
            </c:numRef>
          </c:val>
          <c:extLst>
            <c:ext xmlns:c16="http://schemas.microsoft.com/office/drawing/2014/chart" uri="{C3380CC4-5D6E-409C-BE32-E72D297353CC}">
              <c16:uniqueId val="{00000010-E5E3-1E47-B1E4-6CB62DD5307D}"/>
            </c:ext>
          </c:extLst>
        </c:ser>
        <c:dLbls>
          <c:showLegendKey val="0"/>
          <c:showVal val="0"/>
          <c:showCatName val="0"/>
          <c:showSerName val="0"/>
          <c:showPercent val="0"/>
          <c:showBubbleSize val="0"/>
        </c:dLbls>
        <c:gapWidth val="70"/>
        <c:overlap val="-27"/>
        <c:axId val="191516008"/>
        <c:axId val="191516400"/>
      </c:barChart>
      <c:catAx>
        <c:axId val="191516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2800" b="0" i="0" u="none" strike="noStrike" kern="1200" baseline="0">
                <a:solidFill>
                  <a:sysClr val="windowText" lastClr="000000"/>
                </a:solidFill>
                <a:latin typeface="+mn-lt"/>
                <a:ea typeface="+mn-ea"/>
                <a:cs typeface="+mn-cs"/>
              </a:defRPr>
            </a:pPr>
            <a:endParaRPr lang="en-US"/>
          </a:p>
        </c:txPr>
        <c:crossAx val="191516400"/>
        <c:crosses val="autoZero"/>
        <c:auto val="1"/>
        <c:lblAlgn val="ctr"/>
        <c:lblOffset val="100"/>
        <c:noMultiLvlLbl val="0"/>
      </c:catAx>
      <c:valAx>
        <c:axId val="191516400"/>
        <c:scaling>
          <c:orientation val="minMax"/>
          <c:max val="0.9"/>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Firms'</a:t>
                </a:r>
                <a:r>
                  <a:rPr lang="es-VE" sz="3200" baseline="0">
                    <a:solidFill>
                      <a:sysClr val="windowText" lastClr="000000"/>
                    </a:solidFill>
                  </a:rPr>
                  <a:t> reports (percentage)</a:t>
                </a:r>
                <a:endParaRPr lang="es-VE" sz="3200">
                  <a:solidFill>
                    <a:sysClr val="windowText" lastClr="000000"/>
                  </a:solidFill>
                </a:endParaRPr>
              </a:p>
            </c:rich>
          </c:tx>
          <c:layout>
            <c:manualLayout>
              <c:xMode val="edge"/>
              <c:yMode val="edge"/>
              <c:x val="4.6583257364533233E-3"/>
              <c:y val="0.20040512818555972"/>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5160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r>
              <a:rPr lang="en-US" sz="3600" dirty="0">
                <a:solidFill>
                  <a:sysClr val="windowText" lastClr="000000"/>
                </a:solidFill>
              </a:rPr>
              <a:t>Business licensing and permits as a major constraint in Latin American countries:</a:t>
            </a:r>
            <a:r>
              <a:rPr lang="en-US" sz="3600" baseline="0" dirty="0">
                <a:solidFill>
                  <a:sysClr val="windowText" lastClr="000000"/>
                </a:solidFill>
              </a:rPr>
              <a:t> </a:t>
            </a:r>
            <a:r>
              <a:rPr lang="en-US" sz="3600" u="sng" baseline="0" dirty="0">
                <a:solidFill>
                  <a:sysClr val="windowText" lastClr="000000"/>
                </a:solidFill>
              </a:rPr>
              <a:t>s</a:t>
            </a:r>
            <a:r>
              <a:rPr lang="es-VE" sz="3600" u="sng" dirty="0" err="1">
                <a:solidFill>
                  <a:sysClr val="windowText" lastClr="000000"/>
                </a:solidFill>
              </a:rPr>
              <a:t>ervices</a:t>
            </a:r>
            <a:r>
              <a:rPr lang="es-VE" sz="3600" u="none" dirty="0">
                <a:solidFill>
                  <a:sysClr val="windowText" lastClr="000000"/>
                </a:solidFill>
              </a:rPr>
              <a:t> (2006-2017)</a:t>
            </a:r>
          </a:p>
        </c:rich>
      </c:tx>
      <c:layout>
        <c:manualLayout>
          <c:xMode val="edge"/>
          <c:yMode val="edge"/>
          <c:x val="0.18676769077008232"/>
          <c:y val="0"/>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246509227870076"/>
          <c:y val="0.12673228346456694"/>
          <c:w val="0.84443932443169123"/>
          <c:h val="0.59249850700126183"/>
        </c:manualLayout>
      </c:layout>
      <c:barChart>
        <c:barDir val="col"/>
        <c:grouping val="clustered"/>
        <c:varyColors val="0"/>
        <c:ser>
          <c:idx val="0"/>
          <c:order val="0"/>
          <c:spPr>
            <a:solidFill>
              <a:schemeClr val="tx1"/>
            </a:solidFill>
            <a:ln>
              <a:noFill/>
            </a:ln>
            <a:effectLst/>
          </c:spPr>
          <c:invertIfNegative val="0"/>
          <c:dPt>
            <c:idx val="5"/>
            <c:invertIfNegative val="0"/>
            <c:bubble3D val="0"/>
            <c:spPr>
              <a:solidFill>
                <a:schemeClr val="tx1"/>
              </a:solidFill>
              <a:ln>
                <a:solidFill>
                  <a:sysClr val="windowText" lastClr="000000"/>
                </a:solidFill>
              </a:ln>
              <a:effectLst/>
            </c:spPr>
            <c:extLst>
              <c:ext xmlns:c16="http://schemas.microsoft.com/office/drawing/2014/chart" uri="{C3380CC4-5D6E-409C-BE32-E72D297353CC}">
                <c16:uniqueId val="{00000001-8E90-43F4-9F05-D740302E6692}"/>
              </c:ext>
            </c:extLst>
          </c:dPt>
          <c:dPt>
            <c:idx val="6"/>
            <c:invertIfNegative val="0"/>
            <c:bubble3D val="0"/>
            <c:spPr>
              <a:solidFill>
                <a:schemeClr val="tx1"/>
              </a:solidFill>
              <a:ln>
                <a:noFill/>
              </a:ln>
              <a:effectLst/>
            </c:spPr>
            <c:extLst>
              <c:ext xmlns:c16="http://schemas.microsoft.com/office/drawing/2014/chart" uri="{C3380CC4-5D6E-409C-BE32-E72D297353CC}">
                <c16:uniqueId val="{00000003-8E90-43F4-9F05-D740302E6692}"/>
              </c:ext>
            </c:extLst>
          </c:dPt>
          <c:dPt>
            <c:idx val="19"/>
            <c:invertIfNegative val="0"/>
            <c:bubble3D val="0"/>
            <c:spPr>
              <a:solidFill>
                <a:srgbClr val="DA1C5C"/>
              </a:solidFill>
              <a:ln>
                <a:noFill/>
              </a:ln>
              <a:effectLst/>
            </c:spPr>
            <c:extLst>
              <c:ext xmlns:c16="http://schemas.microsoft.com/office/drawing/2014/chart" uri="{C3380CC4-5D6E-409C-BE32-E72D297353CC}">
                <c16:uniqueId val="{00000001-1B15-2A48-9B9E-C3B69105E88E}"/>
              </c:ext>
            </c:extLst>
          </c:dPt>
          <c:dPt>
            <c:idx val="20"/>
            <c:invertIfNegative val="0"/>
            <c:bubble3D val="0"/>
            <c:spPr>
              <a:solidFill>
                <a:schemeClr val="tx1"/>
              </a:solidFill>
              <a:ln>
                <a:noFill/>
              </a:ln>
              <a:effectLst/>
            </c:spPr>
            <c:extLst>
              <c:ext xmlns:c16="http://schemas.microsoft.com/office/drawing/2014/chart" uri="{C3380CC4-5D6E-409C-BE32-E72D297353CC}">
                <c16:uniqueId val="{00000003-1B15-2A48-9B9E-C3B69105E88E}"/>
              </c:ext>
            </c:extLst>
          </c:dPt>
          <c:dPt>
            <c:idx val="21"/>
            <c:invertIfNegative val="0"/>
            <c:bubble3D val="0"/>
            <c:spPr>
              <a:solidFill>
                <a:schemeClr val="tx1"/>
              </a:solidFill>
              <a:ln>
                <a:noFill/>
              </a:ln>
              <a:effectLst/>
            </c:spPr>
            <c:extLst>
              <c:ext xmlns:c16="http://schemas.microsoft.com/office/drawing/2014/chart" uri="{C3380CC4-5D6E-409C-BE32-E72D297353CC}">
                <c16:uniqueId val="{00000005-1B15-2A48-9B9E-C3B69105E88E}"/>
              </c:ext>
            </c:extLst>
          </c:dPt>
          <c:dPt>
            <c:idx val="22"/>
            <c:invertIfNegative val="0"/>
            <c:bubble3D val="0"/>
            <c:spPr>
              <a:solidFill>
                <a:schemeClr val="tx1"/>
              </a:solidFill>
              <a:ln>
                <a:noFill/>
              </a:ln>
              <a:effectLst/>
            </c:spPr>
            <c:extLst>
              <c:ext xmlns:c16="http://schemas.microsoft.com/office/drawing/2014/chart" uri="{C3380CC4-5D6E-409C-BE32-E72D297353CC}">
                <c16:uniqueId val="{00000007-1B15-2A48-9B9E-C3B69105E88E}"/>
              </c:ext>
            </c:extLst>
          </c:dPt>
          <c:dPt>
            <c:idx val="23"/>
            <c:invertIfNegative val="0"/>
            <c:bubble3D val="0"/>
            <c:spPr>
              <a:solidFill>
                <a:schemeClr val="tx1"/>
              </a:solidFill>
              <a:ln>
                <a:noFill/>
              </a:ln>
              <a:effectLst/>
            </c:spPr>
            <c:extLst>
              <c:ext xmlns:c16="http://schemas.microsoft.com/office/drawing/2014/chart" uri="{C3380CC4-5D6E-409C-BE32-E72D297353CC}">
                <c16:uniqueId val="{00000009-1B15-2A48-9B9E-C3B69105E88E}"/>
              </c:ext>
            </c:extLst>
          </c:dPt>
          <c:cat>
            <c:strRef>
              <c:f>'Gráfico 3.2'!$A$92:$A$115</c:f>
              <c:strCache>
                <c:ptCount val="24"/>
                <c:pt idx="0">
                  <c:v>BRA</c:v>
                </c:pt>
                <c:pt idx="1">
                  <c:v>CRI</c:v>
                </c:pt>
                <c:pt idx="2">
                  <c:v>BOL</c:v>
                </c:pt>
                <c:pt idx="3">
                  <c:v>HND</c:v>
                </c:pt>
                <c:pt idx="4">
                  <c:v>ECU</c:v>
                </c:pt>
                <c:pt idx="5">
                  <c:v>ARG</c:v>
                </c:pt>
                <c:pt idx="6">
                  <c:v>MEX</c:v>
                </c:pt>
                <c:pt idx="7">
                  <c:v>SLV</c:v>
                </c:pt>
                <c:pt idx="8">
                  <c:v>PER</c:v>
                </c:pt>
                <c:pt idx="9">
                  <c:v>GTM</c:v>
                </c:pt>
                <c:pt idx="10">
                  <c:v>VEN</c:v>
                </c:pt>
                <c:pt idx="11">
                  <c:v>COL</c:v>
                </c:pt>
                <c:pt idx="12">
                  <c:v>PRY</c:v>
                </c:pt>
                <c:pt idx="13">
                  <c:v>DOM</c:v>
                </c:pt>
                <c:pt idx="14">
                  <c:v>PAN</c:v>
                </c:pt>
                <c:pt idx="15">
                  <c:v>NIC</c:v>
                </c:pt>
                <c:pt idx="16">
                  <c:v>URY</c:v>
                </c:pt>
                <c:pt idx="17">
                  <c:v>CHL</c:v>
                </c:pt>
                <c:pt idx="19">
                  <c:v>AL</c:v>
                </c:pt>
                <c:pt idx="20">
                  <c:v>Low</c:v>
                </c:pt>
                <c:pt idx="21">
                  <c:v>Med. Low</c:v>
                </c:pt>
                <c:pt idx="22">
                  <c:v>Med. High</c:v>
                </c:pt>
                <c:pt idx="23">
                  <c:v>High</c:v>
                </c:pt>
              </c:strCache>
            </c:strRef>
          </c:cat>
          <c:val>
            <c:numRef>
              <c:f>'Gráfico 3.2'!$B$33:$B$56</c:f>
              <c:numCache>
                <c:formatCode>0.00</c:formatCode>
                <c:ptCount val="24"/>
                <c:pt idx="0">
                  <c:v>0.7462626</c:v>
                </c:pt>
                <c:pt idx="1">
                  <c:v>0.63225290000000001</c:v>
                </c:pt>
                <c:pt idx="2">
                  <c:v>0.59619409999999995</c:v>
                </c:pt>
                <c:pt idx="3">
                  <c:v>0.55381970000000003</c:v>
                </c:pt>
                <c:pt idx="4">
                  <c:v>0.55048859999999999</c:v>
                </c:pt>
                <c:pt idx="5">
                  <c:v>0.47229349999999998</c:v>
                </c:pt>
                <c:pt idx="6">
                  <c:v>0.46954220000000002</c:v>
                </c:pt>
                <c:pt idx="7">
                  <c:v>0.44851039999999998</c:v>
                </c:pt>
                <c:pt idx="8">
                  <c:v>0.44076789999999999</c:v>
                </c:pt>
                <c:pt idx="9">
                  <c:v>0.42687900000000001</c:v>
                </c:pt>
                <c:pt idx="10">
                  <c:v>0.4215855</c:v>
                </c:pt>
                <c:pt idx="11">
                  <c:v>0.38796330000000001</c:v>
                </c:pt>
                <c:pt idx="12">
                  <c:v>0.3874687</c:v>
                </c:pt>
                <c:pt idx="13">
                  <c:v>0.37476710000000002</c:v>
                </c:pt>
                <c:pt idx="14">
                  <c:v>0.34112609999999999</c:v>
                </c:pt>
                <c:pt idx="15">
                  <c:v>0.3395128</c:v>
                </c:pt>
                <c:pt idx="16">
                  <c:v>0.26362740000000001</c:v>
                </c:pt>
                <c:pt idx="17">
                  <c:v>0.16220809999999999</c:v>
                </c:pt>
                <c:pt idx="19">
                  <c:v>0.44529279999999999</c:v>
                </c:pt>
                <c:pt idx="20">
                  <c:v>0.38245859999999998</c:v>
                </c:pt>
                <c:pt idx="21">
                  <c:v>0.31709690000000001</c:v>
                </c:pt>
                <c:pt idx="22">
                  <c:v>0.28006750000000002</c:v>
                </c:pt>
                <c:pt idx="23">
                  <c:v>0.2347775</c:v>
                </c:pt>
              </c:numCache>
            </c:numRef>
          </c:val>
          <c:extLst>
            <c:ext xmlns:c16="http://schemas.microsoft.com/office/drawing/2014/chart" uri="{C3380CC4-5D6E-409C-BE32-E72D297353CC}">
              <c16:uniqueId val="{0000000E-1B15-2A48-9B9E-C3B69105E88E}"/>
            </c:ext>
          </c:extLst>
        </c:ser>
        <c:dLbls>
          <c:showLegendKey val="0"/>
          <c:showVal val="0"/>
          <c:showCatName val="0"/>
          <c:showSerName val="0"/>
          <c:showPercent val="0"/>
          <c:showBubbleSize val="0"/>
        </c:dLbls>
        <c:gapWidth val="70"/>
        <c:overlap val="-27"/>
        <c:axId val="191517576"/>
        <c:axId val="191266792"/>
      </c:barChart>
      <c:catAx>
        <c:axId val="1915175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2800" b="0" i="0" u="none" strike="noStrike" kern="1200" baseline="0">
                <a:solidFill>
                  <a:schemeClr val="tx1"/>
                </a:solidFill>
                <a:latin typeface="+mn-lt"/>
                <a:ea typeface="+mn-ea"/>
                <a:cs typeface="+mn-cs"/>
              </a:defRPr>
            </a:pPr>
            <a:endParaRPr lang="en-US"/>
          </a:p>
        </c:txPr>
        <c:crossAx val="191266792"/>
        <c:crosses val="autoZero"/>
        <c:auto val="1"/>
        <c:lblAlgn val="ctr"/>
        <c:lblOffset val="100"/>
        <c:noMultiLvlLbl val="0"/>
      </c:catAx>
      <c:valAx>
        <c:axId val="191266792"/>
        <c:scaling>
          <c:orientation val="minMax"/>
          <c:max val="0.9"/>
        </c:scaling>
        <c:delete val="0"/>
        <c:axPos val="l"/>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r>
                  <a:rPr lang="es-VE" sz="2800">
                    <a:solidFill>
                      <a:sysClr val="windowText" lastClr="000000"/>
                    </a:solidFill>
                  </a:rPr>
                  <a:t>Firms'</a:t>
                </a:r>
                <a:r>
                  <a:rPr lang="es-VE" sz="2800" baseline="0">
                    <a:solidFill>
                      <a:sysClr val="windowText" lastClr="000000"/>
                    </a:solidFill>
                  </a:rPr>
                  <a:t> reports (percentage)</a:t>
                </a:r>
                <a:endParaRPr lang="es-VE" sz="2800">
                  <a:solidFill>
                    <a:sysClr val="windowText" lastClr="000000"/>
                  </a:solidFill>
                </a:endParaRPr>
              </a:p>
            </c:rich>
          </c:tx>
          <c:layout>
            <c:manualLayout>
              <c:xMode val="edge"/>
              <c:yMode val="edge"/>
              <c:x val="1.4130623563037972E-2"/>
              <c:y val="0.23876857509471547"/>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5175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dirty="0" err="1">
                <a:solidFill>
                  <a:sysClr val="windowText" lastClr="000000"/>
                </a:solidFill>
              </a:rPr>
              <a:t>Effectiveness</a:t>
            </a:r>
            <a:r>
              <a:rPr lang="es-VE" sz="4000" baseline="0" dirty="0">
                <a:solidFill>
                  <a:sysClr val="windowText" lastClr="000000"/>
                </a:solidFill>
              </a:rPr>
              <a:t> of antitrust </a:t>
            </a:r>
            <a:r>
              <a:rPr lang="es-VE" sz="4000" baseline="0" dirty="0" err="1">
                <a:solidFill>
                  <a:sysClr val="windowText" lastClr="000000"/>
                </a:solidFill>
              </a:rPr>
              <a:t>policies</a:t>
            </a:r>
            <a:endParaRPr lang="es-VE" sz="400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solidFill>
            <a:ln>
              <a:noFill/>
            </a:ln>
            <a:effectLst/>
          </c:spPr>
          <c:invertIfNegative val="0"/>
          <c:dPt>
            <c:idx val="4"/>
            <c:invertIfNegative val="0"/>
            <c:bubble3D val="0"/>
            <c:spPr>
              <a:solidFill>
                <a:schemeClr val="tx1"/>
              </a:solidFill>
              <a:ln>
                <a:noFill/>
              </a:ln>
              <a:effectLst/>
            </c:spPr>
            <c:extLst>
              <c:ext xmlns:c16="http://schemas.microsoft.com/office/drawing/2014/chart" uri="{C3380CC4-5D6E-409C-BE32-E72D297353CC}">
                <c16:uniqueId val="{00000001-C329-4747-9D3C-6D5D45C146A8}"/>
              </c:ext>
            </c:extLst>
          </c:dPt>
          <c:dPt>
            <c:idx val="12"/>
            <c:invertIfNegative val="0"/>
            <c:bubble3D val="0"/>
            <c:spPr>
              <a:solidFill>
                <a:schemeClr val="tx1"/>
              </a:solidFill>
              <a:ln>
                <a:solidFill>
                  <a:schemeClr val="tx1"/>
                </a:solidFill>
              </a:ln>
              <a:effectLst/>
            </c:spPr>
            <c:extLst>
              <c:ext xmlns:c16="http://schemas.microsoft.com/office/drawing/2014/chart" uri="{C3380CC4-5D6E-409C-BE32-E72D297353CC}">
                <c16:uniqueId val="{00000003-C329-4747-9D3C-6D5D45C146A8}"/>
              </c:ext>
            </c:extLst>
          </c:dPt>
          <c:dPt>
            <c:idx val="18"/>
            <c:invertIfNegative val="0"/>
            <c:bubble3D val="0"/>
            <c:spPr>
              <a:solidFill>
                <a:srgbClr val="DA1C5C"/>
              </a:solidFill>
              <a:ln>
                <a:noFill/>
              </a:ln>
              <a:effectLst/>
            </c:spPr>
            <c:extLst>
              <c:ext xmlns:c16="http://schemas.microsoft.com/office/drawing/2014/chart" uri="{C3380CC4-5D6E-409C-BE32-E72D297353CC}">
                <c16:uniqueId val="{00000005-C329-4747-9D3C-6D5D45C146A8}"/>
              </c:ext>
            </c:extLst>
          </c:dPt>
          <c:dPt>
            <c:idx val="19"/>
            <c:invertIfNegative val="0"/>
            <c:bubble3D val="0"/>
            <c:spPr>
              <a:solidFill>
                <a:srgbClr val="DA1C5C"/>
              </a:solidFill>
              <a:ln>
                <a:noFill/>
              </a:ln>
              <a:effectLst/>
            </c:spPr>
            <c:extLst>
              <c:ext xmlns:c16="http://schemas.microsoft.com/office/drawing/2014/chart" uri="{C3380CC4-5D6E-409C-BE32-E72D297353CC}">
                <c16:uniqueId val="{00000007-C329-4747-9D3C-6D5D45C146A8}"/>
              </c:ext>
            </c:extLst>
          </c:dPt>
          <c:cat>
            <c:strRef>
              <c:f>'Grafico 3.11'!$D$24:$D$43</c:f>
              <c:strCache>
                <c:ptCount val="20"/>
                <c:pt idx="0">
                  <c:v>CHL</c:v>
                </c:pt>
                <c:pt idx="1">
                  <c:v>CRI</c:v>
                </c:pt>
                <c:pt idx="2">
                  <c:v>PAN</c:v>
                </c:pt>
                <c:pt idx="3">
                  <c:v>BRA</c:v>
                </c:pt>
                <c:pt idx="4">
                  <c:v>MEX</c:v>
                </c:pt>
                <c:pt idx="5">
                  <c:v>COL</c:v>
                </c:pt>
                <c:pt idx="6">
                  <c:v>PER</c:v>
                </c:pt>
                <c:pt idx="7">
                  <c:v>HND</c:v>
                </c:pt>
                <c:pt idx="8">
                  <c:v>ECU</c:v>
                </c:pt>
                <c:pt idx="9">
                  <c:v>URY</c:v>
                </c:pt>
                <c:pt idx="10">
                  <c:v>GTM</c:v>
                </c:pt>
                <c:pt idx="11">
                  <c:v>SLV</c:v>
                </c:pt>
                <c:pt idx="12">
                  <c:v>ARG</c:v>
                </c:pt>
                <c:pt idx="13">
                  <c:v>PRY</c:v>
                </c:pt>
                <c:pt idx="14">
                  <c:v>NIC</c:v>
                </c:pt>
                <c:pt idx="15">
                  <c:v>DOM</c:v>
                </c:pt>
                <c:pt idx="16">
                  <c:v>VEN</c:v>
                </c:pt>
                <c:pt idx="18">
                  <c:v>OECD</c:v>
                </c:pt>
                <c:pt idx="19">
                  <c:v>AL</c:v>
                </c:pt>
              </c:strCache>
            </c:strRef>
          </c:cat>
          <c:val>
            <c:numRef>
              <c:f>'Grafico 3.11'!$C$3:$C$22</c:f>
              <c:numCache>
                <c:formatCode>General</c:formatCode>
                <c:ptCount val="20"/>
                <c:pt idx="0">
                  <c:v>4.4000000000000004</c:v>
                </c:pt>
                <c:pt idx="1">
                  <c:v>4</c:v>
                </c:pt>
                <c:pt idx="2">
                  <c:v>3.9</c:v>
                </c:pt>
                <c:pt idx="3">
                  <c:v>3.9</c:v>
                </c:pt>
                <c:pt idx="4">
                  <c:v>3.7</c:v>
                </c:pt>
                <c:pt idx="5">
                  <c:v>3.7</c:v>
                </c:pt>
                <c:pt idx="6">
                  <c:v>3.4</c:v>
                </c:pt>
                <c:pt idx="7">
                  <c:v>3.3</c:v>
                </c:pt>
                <c:pt idx="8">
                  <c:v>3.3</c:v>
                </c:pt>
                <c:pt idx="9">
                  <c:v>3.3</c:v>
                </c:pt>
                <c:pt idx="10">
                  <c:v>3.2</c:v>
                </c:pt>
                <c:pt idx="11">
                  <c:v>3.2</c:v>
                </c:pt>
                <c:pt idx="12">
                  <c:v>2.9</c:v>
                </c:pt>
                <c:pt idx="13">
                  <c:v>2.9</c:v>
                </c:pt>
                <c:pt idx="14">
                  <c:v>2.8</c:v>
                </c:pt>
                <c:pt idx="15">
                  <c:v>2.4</c:v>
                </c:pt>
                <c:pt idx="16">
                  <c:v>2.2000000000000002</c:v>
                </c:pt>
                <c:pt idx="18">
                  <c:v>4.6606060606060593</c:v>
                </c:pt>
                <c:pt idx="19" formatCode="0.00">
                  <c:v>3.3235294117647056</c:v>
                </c:pt>
              </c:numCache>
            </c:numRef>
          </c:val>
          <c:extLst>
            <c:ext xmlns:c16="http://schemas.microsoft.com/office/drawing/2014/chart" uri="{C3380CC4-5D6E-409C-BE32-E72D297353CC}">
              <c16:uniqueId val="{00000008-C329-4747-9D3C-6D5D45C146A8}"/>
            </c:ext>
          </c:extLst>
        </c:ser>
        <c:dLbls>
          <c:showLegendKey val="0"/>
          <c:showVal val="0"/>
          <c:showCatName val="0"/>
          <c:showSerName val="0"/>
          <c:showPercent val="0"/>
          <c:showBubbleSize val="0"/>
        </c:dLbls>
        <c:gapWidth val="70"/>
        <c:overlap val="-27"/>
        <c:axId val="191267184"/>
        <c:axId val="191267576"/>
      </c:barChart>
      <c:catAx>
        <c:axId val="191267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67576"/>
        <c:crosses val="autoZero"/>
        <c:auto val="1"/>
        <c:lblAlgn val="ctr"/>
        <c:lblOffset val="100"/>
        <c:noMultiLvlLbl val="0"/>
      </c:catAx>
      <c:valAx>
        <c:axId val="191267576"/>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Score</a:t>
                </a:r>
              </a:p>
            </c:rich>
          </c:tx>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6718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a:solidFill>
                  <a:sysClr val="windowText" lastClr="000000"/>
                </a:solidFill>
              </a:rPr>
              <a:t>Tariffs</a:t>
            </a:r>
          </a:p>
        </c:rich>
      </c:tx>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209121704944365"/>
          <c:y val="0.12566141157683211"/>
          <c:w val="0.86769022636357795"/>
          <c:h val="0.65708898891642276"/>
        </c:manualLayout>
      </c:layout>
      <c:barChart>
        <c:barDir val="col"/>
        <c:grouping val="clustered"/>
        <c:varyColors val="0"/>
        <c:ser>
          <c:idx val="0"/>
          <c:order val="0"/>
          <c:tx>
            <c:strRef>
              <c:f>'Cuadro 3.3'!$C$3</c:f>
              <c:strCache>
                <c:ptCount val="1"/>
                <c:pt idx="0">
                  <c:v>1995</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3.3'!$A$4:$A$5</c:f>
              <c:strCache>
                <c:ptCount val="2"/>
                <c:pt idx="0">
                  <c:v>Latin America</c:v>
                </c:pt>
                <c:pt idx="1">
                  <c:v>OECD</c:v>
                </c:pt>
              </c:strCache>
              <c:extLst/>
            </c:strRef>
          </c:cat>
          <c:val>
            <c:numRef>
              <c:f>'Cuadro 3.3'!$C$4:$C$6</c:f>
              <c:numCache>
                <c:formatCode>#,#00</c:formatCode>
                <c:ptCount val="2"/>
                <c:pt idx="0">
                  <c:v>11.66</c:v>
                </c:pt>
                <c:pt idx="1">
                  <c:v>6.21</c:v>
                </c:pt>
              </c:numCache>
              <c:extLst/>
            </c:numRef>
          </c:val>
          <c:extLst>
            <c:ext xmlns:c16="http://schemas.microsoft.com/office/drawing/2014/chart" uri="{C3380CC4-5D6E-409C-BE32-E72D297353CC}">
              <c16:uniqueId val="{00000000-C8F7-47C8-B240-7DCA48037E0E}"/>
            </c:ext>
          </c:extLst>
        </c:ser>
        <c:ser>
          <c:idx val="1"/>
          <c:order val="1"/>
          <c:tx>
            <c:strRef>
              <c:f>'Cuadro 3.3'!$G$3</c:f>
              <c:strCache>
                <c:ptCount val="1"/>
                <c:pt idx="0">
                  <c:v>2016</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3.3'!$A$4:$A$5</c:f>
              <c:strCache>
                <c:ptCount val="2"/>
                <c:pt idx="0">
                  <c:v>Latin America</c:v>
                </c:pt>
                <c:pt idx="1">
                  <c:v>OECD</c:v>
                </c:pt>
              </c:strCache>
              <c:extLst/>
            </c:strRef>
          </c:cat>
          <c:val>
            <c:numRef>
              <c:f>'Cuadro 3.3'!$G$4:$G$6</c:f>
              <c:numCache>
                <c:formatCode>#,#00</c:formatCode>
                <c:ptCount val="2"/>
                <c:pt idx="0">
                  <c:v>6.91</c:v>
                </c:pt>
                <c:pt idx="1">
                  <c:v>3.52</c:v>
                </c:pt>
              </c:numCache>
              <c:extLst/>
            </c:numRef>
          </c:val>
          <c:extLst>
            <c:ext xmlns:c16="http://schemas.microsoft.com/office/drawing/2014/chart" uri="{C3380CC4-5D6E-409C-BE32-E72D297353CC}">
              <c16:uniqueId val="{00000001-C8F7-47C8-B240-7DCA48037E0E}"/>
            </c:ext>
          </c:extLst>
        </c:ser>
        <c:ser>
          <c:idx val="2"/>
          <c:order val="2"/>
          <c:tx>
            <c:v>OTRI 2009</c:v>
          </c:tx>
          <c:spPr>
            <a:solidFill>
              <a:srgbClr val="DA1C5C"/>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3.3'!$A$4:$A$5</c:f>
              <c:strCache>
                <c:ptCount val="2"/>
                <c:pt idx="0">
                  <c:v>Latin America</c:v>
                </c:pt>
                <c:pt idx="1">
                  <c:v>OECD</c:v>
                </c:pt>
              </c:strCache>
              <c:extLst/>
            </c:strRef>
          </c:cat>
          <c:val>
            <c:numRef>
              <c:f>'Cuadro 3.3'!$I$4:$I$6</c:f>
              <c:numCache>
                <c:formatCode>#,#00</c:formatCode>
                <c:ptCount val="2"/>
                <c:pt idx="0">
                  <c:v>13.532760588235293</c:v>
                </c:pt>
                <c:pt idx="1">
                  <c:v>8.2000000000000011</c:v>
                </c:pt>
              </c:numCache>
              <c:extLst/>
            </c:numRef>
          </c:val>
          <c:extLst>
            <c:ext xmlns:c16="http://schemas.microsoft.com/office/drawing/2014/chart" uri="{C3380CC4-5D6E-409C-BE32-E72D297353CC}">
              <c16:uniqueId val="{00000002-C8F7-47C8-B240-7DCA48037E0E}"/>
            </c:ext>
          </c:extLst>
        </c:ser>
        <c:dLbls>
          <c:showLegendKey val="0"/>
          <c:showVal val="0"/>
          <c:showCatName val="0"/>
          <c:showSerName val="0"/>
          <c:showPercent val="0"/>
          <c:showBubbleSize val="0"/>
        </c:dLbls>
        <c:gapWidth val="150"/>
        <c:overlap val="-10"/>
        <c:axId val="191268360"/>
        <c:axId val="191268752"/>
      </c:barChart>
      <c:catAx>
        <c:axId val="1912683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68752"/>
        <c:crosses val="autoZero"/>
        <c:auto val="1"/>
        <c:lblAlgn val="ctr"/>
        <c:lblOffset val="100"/>
        <c:noMultiLvlLbl val="0"/>
      </c:catAx>
      <c:valAx>
        <c:axId val="191268752"/>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Rates</a:t>
                </a:r>
              </a:p>
            </c:rich>
          </c:tx>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68360"/>
        <c:crosses val="autoZero"/>
        <c:crossBetween val="between"/>
      </c:valAx>
      <c:spPr>
        <a:noFill/>
        <a:ln>
          <a:noFill/>
        </a:ln>
        <a:effectLst/>
      </c:spPr>
    </c:plotArea>
    <c:legend>
      <c:legendPos val="b"/>
      <c:layout>
        <c:manualLayout>
          <c:xMode val="edge"/>
          <c:yMode val="edge"/>
          <c:x val="0.26117383237593195"/>
          <c:y val="0.91625672224354071"/>
          <c:w val="0.5481103207498903"/>
          <c:h val="8.3743301048722615E-2"/>
        </c:manualLayout>
      </c:layout>
      <c:overlay val="0"/>
      <c:spPr>
        <a:noFill/>
        <a:ln>
          <a:noFill/>
        </a:ln>
        <a:effectLst/>
      </c:spPr>
      <c:txPr>
        <a:bodyPr rot="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r>
              <a:rPr lang="es-VE" sz="4000" dirty="0" err="1">
                <a:solidFill>
                  <a:schemeClr val="tx1"/>
                </a:solidFill>
              </a:rPr>
              <a:t>Intermediate</a:t>
            </a:r>
            <a:r>
              <a:rPr lang="es-VE" sz="4000" dirty="0">
                <a:solidFill>
                  <a:schemeClr val="tx1"/>
                </a:solidFill>
              </a:rPr>
              <a:t> </a:t>
            </a:r>
            <a:r>
              <a:rPr lang="es-VE" sz="4000" dirty="0" err="1">
                <a:solidFill>
                  <a:schemeClr val="tx1"/>
                </a:solidFill>
              </a:rPr>
              <a:t>consumption</a:t>
            </a:r>
            <a:r>
              <a:rPr lang="es-VE" sz="4000" baseline="0" dirty="0">
                <a:solidFill>
                  <a:schemeClr val="tx1"/>
                </a:solidFill>
              </a:rPr>
              <a:t> share (2011)</a:t>
            </a:r>
            <a:endParaRPr lang="es-VE" sz="4000" dirty="0">
              <a:solidFill>
                <a:schemeClr val="tx1"/>
              </a:solidFill>
            </a:endParaRPr>
          </a:p>
        </c:rich>
      </c:tx>
      <c:layout>
        <c:manualLayout>
          <c:xMode val="edge"/>
          <c:yMode val="edge"/>
          <c:x val="0.15425924884644029"/>
          <c:y val="1.1133764023860244E-3"/>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8269930706664742"/>
          <c:y val="0.19287516627611798"/>
          <c:w val="0.74892841320465153"/>
          <c:h val="0.61810606700353832"/>
        </c:manualLayout>
      </c:layout>
      <c:barChart>
        <c:barDir val="col"/>
        <c:grouping val="stacked"/>
        <c:varyColors val="0"/>
        <c:ser>
          <c:idx val="0"/>
          <c:order val="0"/>
          <c:tx>
            <c:v>Domestic</c:v>
          </c:tx>
          <c:spPr>
            <a:solidFill>
              <a:schemeClr val="tx1"/>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4.3'!$B$57:$C$57</c:f>
              <c:strCache>
                <c:ptCount val="2"/>
                <c:pt idx="0">
                  <c:v>OECD</c:v>
                </c:pt>
                <c:pt idx="1">
                  <c:v>LAC</c:v>
                </c:pt>
              </c:strCache>
            </c:strRef>
          </c:cat>
          <c:val>
            <c:numRef>
              <c:f>'Gráfico 4.3'!$B$59:$C$59</c:f>
              <c:numCache>
                <c:formatCode>0.00</c:formatCode>
                <c:ptCount val="2"/>
                <c:pt idx="0">
                  <c:v>0.37531247602281648</c:v>
                </c:pt>
                <c:pt idx="1">
                  <c:v>0.35642232259389667</c:v>
                </c:pt>
              </c:numCache>
            </c:numRef>
          </c:val>
          <c:extLst>
            <c:ext xmlns:c16="http://schemas.microsoft.com/office/drawing/2014/chart" uri="{C3380CC4-5D6E-409C-BE32-E72D297353CC}">
              <c16:uniqueId val="{00000000-52E8-4E7D-A347-460996B5BC7C}"/>
            </c:ext>
          </c:extLst>
        </c:ser>
        <c:ser>
          <c:idx val="1"/>
          <c:order val="1"/>
          <c:tx>
            <c:v>Foreign</c:v>
          </c:tx>
          <c:spPr>
            <a:solidFill>
              <a:srgbClr val="0070C0"/>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4.3'!$B$57:$C$57</c:f>
              <c:strCache>
                <c:ptCount val="2"/>
                <c:pt idx="0">
                  <c:v>OECD</c:v>
                </c:pt>
                <c:pt idx="1">
                  <c:v>LAC</c:v>
                </c:pt>
              </c:strCache>
            </c:strRef>
          </c:cat>
          <c:val>
            <c:numRef>
              <c:f>'Gráfico 4.3'!$B$60:$C$60</c:f>
              <c:numCache>
                <c:formatCode>0.00</c:formatCode>
                <c:ptCount val="2"/>
                <c:pt idx="0">
                  <c:v>0.16649897419405901</c:v>
                </c:pt>
                <c:pt idx="1">
                  <c:v>0.12056054130655272</c:v>
                </c:pt>
              </c:numCache>
            </c:numRef>
          </c:val>
          <c:extLst>
            <c:ext xmlns:c16="http://schemas.microsoft.com/office/drawing/2014/chart" uri="{C3380CC4-5D6E-409C-BE32-E72D297353CC}">
              <c16:uniqueId val="{00000001-52E8-4E7D-A347-460996B5BC7C}"/>
            </c:ext>
          </c:extLst>
        </c:ser>
        <c:dLbls>
          <c:showLegendKey val="0"/>
          <c:showVal val="0"/>
          <c:showCatName val="0"/>
          <c:showSerName val="0"/>
          <c:showPercent val="0"/>
          <c:showBubbleSize val="0"/>
        </c:dLbls>
        <c:gapWidth val="100"/>
        <c:overlap val="100"/>
        <c:axId val="191269928"/>
        <c:axId val="191270320"/>
      </c:barChart>
      <c:catAx>
        <c:axId val="1912699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91270320"/>
        <c:crosses val="autoZero"/>
        <c:auto val="1"/>
        <c:lblAlgn val="ctr"/>
        <c:lblOffset val="100"/>
        <c:noMultiLvlLbl val="0"/>
      </c:catAx>
      <c:valAx>
        <c:axId val="191270320"/>
        <c:scaling>
          <c:orientation val="minMax"/>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s-VE" sz="3200">
                    <a:solidFill>
                      <a:schemeClr val="tx1"/>
                    </a:solidFill>
                  </a:rPr>
                  <a:t>Fraction</a:t>
                </a:r>
              </a:p>
            </c:rich>
          </c:tx>
          <c:layout>
            <c:manualLayout>
              <c:xMode val="edge"/>
              <c:yMode val="edge"/>
              <c:x val="6.7119331032907867E-4"/>
              <c:y val="0.39739227129479787"/>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0.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1269928"/>
        <c:crosses val="autoZero"/>
        <c:crossBetween val="between"/>
      </c:valAx>
      <c:spPr>
        <a:noFill/>
        <a:ln>
          <a:noFill/>
        </a:ln>
        <a:effectLst/>
      </c:spPr>
    </c:plotArea>
    <c:legend>
      <c:legendPos val="b"/>
      <c:layout>
        <c:manualLayout>
          <c:xMode val="edge"/>
          <c:yMode val="edge"/>
          <c:x val="0.24814197913122654"/>
          <c:y val="0.92449800199384535"/>
          <c:w val="0.61562306481656004"/>
          <c:h val="7.3882869118972072E-2"/>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dirty="0" err="1">
                <a:solidFill>
                  <a:sysClr val="windowText" lastClr="000000"/>
                </a:solidFill>
              </a:rPr>
              <a:t>Intermediate</a:t>
            </a:r>
            <a:r>
              <a:rPr lang="es-VE" sz="4000" dirty="0">
                <a:solidFill>
                  <a:sysClr val="windowText" lastClr="000000"/>
                </a:solidFill>
              </a:rPr>
              <a:t> </a:t>
            </a:r>
            <a:r>
              <a:rPr lang="es-VE" sz="4000" dirty="0" err="1">
                <a:solidFill>
                  <a:sysClr val="windowText" lastClr="000000"/>
                </a:solidFill>
              </a:rPr>
              <a:t>consumption</a:t>
            </a:r>
            <a:r>
              <a:rPr lang="es-VE" sz="4000" dirty="0">
                <a:solidFill>
                  <a:sysClr val="windowText" lastClr="000000"/>
                </a:solidFill>
              </a:rPr>
              <a:t> </a:t>
            </a:r>
            <a:r>
              <a:rPr lang="es-VE" sz="4000" dirty="0" err="1">
                <a:solidFill>
                  <a:sysClr val="windowText" lastClr="000000"/>
                </a:solidFill>
              </a:rPr>
              <a:t>rate</a:t>
            </a:r>
            <a:r>
              <a:rPr lang="es-VE" sz="4000" dirty="0">
                <a:solidFill>
                  <a:sysClr val="windowText" lastClr="000000"/>
                </a:solidFill>
              </a:rPr>
              <a:t> </a:t>
            </a:r>
            <a:r>
              <a:rPr lang="es-VE" sz="4000" dirty="0" err="1">
                <a:solidFill>
                  <a:sysClr val="windowText" lastClr="000000"/>
                </a:solidFill>
              </a:rPr>
              <a:t>by</a:t>
            </a:r>
            <a:r>
              <a:rPr lang="es-VE" sz="4000" dirty="0">
                <a:solidFill>
                  <a:sysClr val="windowText" lastClr="000000"/>
                </a:solidFill>
              </a:rPr>
              <a:t> sector: </a:t>
            </a:r>
            <a:r>
              <a:rPr lang="es-VE" sz="4000" dirty="0" err="1">
                <a:solidFill>
                  <a:sysClr val="windowText" lastClr="000000"/>
                </a:solidFill>
              </a:rPr>
              <a:t>Latin</a:t>
            </a:r>
            <a:r>
              <a:rPr lang="es-VE" sz="4000" dirty="0">
                <a:solidFill>
                  <a:sysClr val="windowText" lastClr="000000"/>
                </a:solidFill>
              </a:rPr>
              <a:t> </a:t>
            </a:r>
            <a:r>
              <a:rPr lang="es-VE" sz="4000" dirty="0" err="1">
                <a:solidFill>
                  <a:sysClr val="windowText" lastClr="000000"/>
                </a:solidFill>
              </a:rPr>
              <a:t>America</a:t>
            </a:r>
            <a:r>
              <a:rPr lang="es-VE" sz="4000" dirty="0">
                <a:solidFill>
                  <a:sysClr val="windowText" lastClr="000000"/>
                </a:solidFill>
              </a:rPr>
              <a:t> </a:t>
            </a:r>
            <a:r>
              <a:rPr lang="es-VE" sz="4000" dirty="0" err="1">
                <a:solidFill>
                  <a:sysClr val="windowText" lastClr="000000"/>
                </a:solidFill>
              </a:rPr>
              <a:t>relative</a:t>
            </a:r>
            <a:r>
              <a:rPr lang="es-VE" sz="4000" dirty="0">
                <a:solidFill>
                  <a:sysClr val="windowText" lastClr="000000"/>
                </a:solidFill>
              </a:rPr>
              <a:t> to OECD (2011)</a:t>
            </a:r>
          </a:p>
        </c:rich>
      </c:tx>
      <c:layout>
        <c:manualLayout>
          <c:xMode val="edge"/>
          <c:yMode val="edge"/>
          <c:x val="0.18423469877797358"/>
          <c:y val="0"/>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'Gráfico 4.4 (2)'!$B$1</c:f>
              <c:strCache>
                <c:ptCount val="1"/>
                <c:pt idx="0">
                  <c:v>ALC</c:v>
                </c:pt>
              </c:strCache>
            </c:strRef>
          </c:tx>
          <c:spPr>
            <a:solidFill>
              <a:srgbClr val="0070C0"/>
            </a:solidFill>
            <a:ln>
              <a:noFill/>
            </a:ln>
            <a:effectLst/>
          </c:spPr>
          <c:invertIfNegative val="0"/>
          <c:cat>
            <c:numRef>
              <c:f>'Gráfico 4.4 (2)'!$A$4:$A$60</c:f>
              <c:numCache>
                <c:formatCode>General</c:formatCode>
                <c:ptCount val="5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numCache>
            </c:numRef>
          </c:cat>
          <c:val>
            <c:numRef>
              <c:f>'Gráfico 4.4 (2)'!$B$4:$B$60</c:f>
              <c:numCache>
                <c:formatCode>General</c:formatCode>
                <c:ptCount val="57"/>
                <c:pt idx="0">
                  <c:v>0.69409269094467163</c:v>
                </c:pt>
                <c:pt idx="1">
                  <c:v>1.1591578722000122</c:v>
                </c:pt>
                <c:pt idx="2">
                  <c:v>0.70399898290634155</c:v>
                </c:pt>
                <c:pt idx="3">
                  <c:v>0.95579671859741211</c:v>
                </c:pt>
                <c:pt idx="4">
                  <c:v>0.68818789720535278</c:v>
                </c:pt>
                <c:pt idx="5">
                  <c:v>0.59936416149139404</c:v>
                </c:pt>
                <c:pt idx="6">
                  <c:v>0.97324460744857788</c:v>
                </c:pt>
                <c:pt idx="7">
                  <c:v>0.60407483577728271</c:v>
                </c:pt>
                <c:pt idx="8">
                  <c:v>0.71485120058059692</c:v>
                </c:pt>
                <c:pt idx="9">
                  <c:v>0.99172478914260864</c:v>
                </c:pt>
                <c:pt idx="10">
                  <c:v>0.99234837293624878</c:v>
                </c:pt>
                <c:pt idx="11">
                  <c:v>1.1602431535720825</c:v>
                </c:pt>
                <c:pt idx="12">
                  <c:v>0.72951167821884155</c:v>
                </c:pt>
                <c:pt idx="13">
                  <c:v>0.8540303111076355</c:v>
                </c:pt>
                <c:pt idx="14">
                  <c:v>0.69962900876998901</c:v>
                </c:pt>
                <c:pt idx="15">
                  <c:v>1.031907320022583</c:v>
                </c:pt>
                <c:pt idx="16">
                  <c:v>0.95071786642074585</c:v>
                </c:pt>
                <c:pt idx="17">
                  <c:v>1.2387428283691406</c:v>
                </c:pt>
                <c:pt idx="18">
                  <c:v>0.91693848371505737</c:v>
                </c:pt>
                <c:pt idx="19">
                  <c:v>0.93838661909103394</c:v>
                </c:pt>
                <c:pt idx="20">
                  <c:v>0.92156094312667847</c:v>
                </c:pt>
                <c:pt idx="21">
                  <c:v>0.89813584089279175</c:v>
                </c:pt>
                <c:pt idx="22">
                  <c:v>1.0659915208816528</c:v>
                </c:pt>
                <c:pt idx="23">
                  <c:v>0.95223718881607056</c:v>
                </c:pt>
                <c:pt idx="24">
                  <c:v>0.97936141490936279</c:v>
                </c:pt>
                <c:pt idx="25">
                  <c:v>0.84546047449111938</c:v>
                </c:pt>
                <c:pt idx="26">
                  <c:v>0.93081682920455933</c:v>
                </c:pt>
                <c:pt idx="27">
                  <c:v>0.9056326150894165</c:v>
                </c:pt>
                <c:pt idx="28">
                  <c:v>0.93248093128204346</c:v>
                </c:pt>
                <c:pt idx="29">
                  <c:v>0.86343944072723389</c:v>
                </c:pt>
                <c:pt idx="30">
                  <c:v>0.97166407108306885</c:v>
                </c:pt>
                <c:pt idx="31">
                  <c:v>0.93283241987228394</c:v>
                </c:pt>
                <c:pt idx="32">
                  <c:v>0.96489083766937256</c:v>
                </c:pt>
                <c:pt idx="33">
                  <c:v>0.88991999626159668</c:v>
                </c:pt>
                <c:pt idx="34">
                  <c:v>0.96756440401077271</c:v>
                </c:pt>
                <c:pt idx="35">
                  <c:v>0.91120994091033936</c:v>
                </c:pt>
                <c:pt idx="36">
                  <c:v>1.0012903213500977</c:v>
                </c:pt>
                <c:pt idx="37">
                  <c:v>0.96884787082672119</c:v>
                </c:pt>
                <c:pt idx="38">
                  <c:v>0.97686237096786499</c:v>
                </c:pt>
                <c:pt idx="39">
                  <c:v>0.96991854906082153</c:v>
                </c:pt>
                <c:pt idx="40">
                  <c:v>0.94749152660369873</c:v>
                </c:pt>
                <c:pt idx="41">
                  <c:v>0.95773261785507202</c:v>
                </c:pt>
                <c:pt idx="42">
                  <c:v>1.1216555833816528</c:v>
                </c:pt>
                <c:pt idx="43">
                  <c:v>0.92281490564346313</c:v>
                </c:pt>
                <c:pt idx="44">
                  <c:v>1.0047962665557861</c:v>
                </c:pt>
                <c:pt idx="45">
                  <c:v>0.82467532157897949</c:v>
                </c:pt>
                <c:pt idx="46">
                  <c:v>0.85161507129669189</c:v>
                </c:pt>
                <c:pt idx="47">
                  <c:v>0.93812614679336548</c:v>
                </c:pt>
                <c:pt idx="48">
                  <c:v>0.99622470140457153</c:v>
                </c:pt>
                <c:pt idx="49">
                  <c:v>1.0082463026046753</c:v>
                </c:pt>
                <c:pt idx="50">
                  <c:v>0.78935647010803223</c:v>
                </c:pt>
                <c:pt idx="51">
                  <c:v>0.93671309947967529</c:v>
                </c:pt>
                <c:pt idx="52">
                  <c:v>0.90484440326690674</c:v>
                </c:pt>
                <c:pt idx="53">
                  <c:v>0.70109665393829346</c:v>
                </c:pt>
                <c:pt idx="54">
                  <c:v>0.6214526891708374</c:v>
                </c:pt>
                <c:pt idx="55">
                  <c:v>0.89508581161499023</c:v>
                </c:pt>
                <c:pt idx="56">
                  <c:v>0.47329199314117432</c:v>
                </c:pt>
              </c:numCache>
            </c:numRef>
          </c:val>
          <c:extLst>
            <c:ext xmlns:c16="http://schemas.microsoft.com/office/drawing/2014/chart" uri="{C3380CC4-5D6E-409C-BE32-E72D297353CC}">
              <c16:uniqueId val="{00000000-C2AA-44AC-B76A-28394A0D3267}"/>
            </c:ext>
          </c:extLst>
        </c:ser>
        <c:dLbls>
          <c:showLegendKey val="0"/>
          <c:showVal val="0"/>
          <c:showCatName val="0"/>
          <c:showSerName val="0"/>
          <c:showPercent val="0"/>
          <c:showBubbleSize val="0"/>
        </c:dLbls>
        <c:gapWidth val="50"/>
        <c:axId val="191271104"/>
        <c:axId val="191271496"/>
      </c:barChart>
      <c:scatterChart>
        <c:scatterStyle val="lineMarker"/>
        <c:varyColors val="0"/>
        <c:ser>
          <c:idx val="2"/>
          <c:order val="1"/>
          <c:tx>
            <c:v>linearecta</c:v>
          </c:tx>
          <c:spPr>
            <a:ln w="12700" cap="rnd">
              <a:noFill/>
              <a:round/>
            </a:ln>
            <a:effectLst/>
          </c:spPr>
          <c:marker>
            <c:symbol val="none"/>
          </c:marker>
          <c:dPt>
            <c:idx val="1"/>
            <c:marker>
              <c:symbol val="none"/>
            </c:marker>
            <c:bubble3D val="0"/>
            <c:spPr>
              <a:ln w="12700" cap="rnd">
                <a:solidFill>
                  <a:schemeClr val="tx1"/>
                </a:solidFill>
                <a:round/>
              </a:ln>
              <a:effectLst/>
            </c:spPr>
            <c:extLst>
              <c:ext xmlns:c16="http://schemas.microsoft.com/office/drawing/2014/chart" uri="{C3380CC4-5D6E-409C-BE32-E72D297353CC}">
                <c16:uniqueId val="{00000002-C2AA-44AC-B76A-28394A0D3267}"/>
              </c:ext>
            </c:extLst>
          </c:dPt>
          <c:xVal>
            <c:numRef>
              <c:f>'Gráfico 4.4 (2)'!$D$70:$E$70</c:f>
              <c:numCache>
                <c:formatCode>General</c:formatCode>
                <c:ptCount val="2"/>
                <c:pt idx="0">
                  <c:v>18.5</c:v>
                </c:pt>
                <c:pt idx="1">
                  <c:v>18.5</c:v>
                </c:pt>
              </c:numCache>
            </c:numRef>
          </c:xVal>
          <c:yVal>
            <c:numRef>
              <c:f>'Gráfico 4.4 (2)'!$D$71:$E$71</c:f>
              <c:numCache>
                <c:formatCode>General</c:formatCode>
                <c:ptCount val="2"/>
                <c:pt idx="0">
                  <c:v>0.1</c:v>
                </c:pt>
                <c:pt idx="1">
                  <c:v>1.5</c:v>
                </c:pt>
              </c:numCache>
            </c:numRef>
          </c:yVal>
          <c:smooth val="0"/>
          <c:extLst>
            <c:ext xmlns:c16="http://schemas.microsoft.com/office/drawing/2014/chart" uri="{C3380CC4-5D6E-409C-BE32-E72D297353CC}">
              <c16:uniqueId val="{00000003-C2AA-44AC-B76A-28394A0D3267}"/>
            </c:ext>
          </c:extLst>
        </c:ser>
        <c:ser>
          <c:idx val="3"/>
          <c:order val="2"/>
          <c:tx>
            <c:v>linearecta2</c:v>
          </c:tx>
          <c:spPr>
            <a:ln w="12700" cap="rnd">
              <a:solidFill>
                <a:schemeClr val="tx1"/>
              </a:solidFill>
              <a:round/>
            </a:ln>
            <a:effectLst/>
          </c:spPr>
          <c:marker>
            <c:symbol val="none"/>
          </c:marker>
          <c:xVal>
            <c:numRef>
              <c:f>'Gráfico 4.4 (2)'!$D$73:$E$73</c:f>
              <c:numCache>
                <c:formatCode>General</c:formatCode>
                <c:ptCount val="2"/>
                <c:pt idx="0">
                  <c:v>42.5</c:v>
                </c:pt>
                <c:pt idx="1">
                  <c:v>42.5</c:v>
                </c:pt>
              </c:numCache>
            </c:numRef>
          </c:xVal>
          <c:yVal>
            <c:numRef>
              <c:f>'Gráfico 4.4 (2)'!$D$74:$E$74</c:f>
              <c:numCache>
                <c:formatCode>General</c:formatCode>
                <c:ptCount val="2"/>
                <c:pt idx="0">
                  <c:v>0.1</c:v>
                </c:pt>
                <c:pt idx="1">
                  <c:v>1.5</c:v>
                </c:pt>
              </c:numCache>
            </c:numRef>
          </c:yVal>
          <c:smooth val="0"/>
          <c:extLst>
            <c:ext xmlns:c16="http://schemas.microsoft.com/office/drawing/2014/chart" uri="{C3380CC4-5D6E-409C-BE32-E72D297353CC}">
              <c16:uniqueId val="{00000004-C2AA-44AC-B76A-28394A0D3267}"/>
            </c:ext>
          </c:extLst>
        </c:ser>
        <c:dLbls>
          <c:showLegendKey val="0"/>
          <c:showVal val="0"/>
          <c:showCatName val="0"/>
          <c:showSerName val="0"/>
          <c:showPercent val="0"/>
          <c:showBubbleSize val="0"/>
        </c:dLbls>
        <c:axId val="191271104"/>
        <c:axId val="191271496"/>
      </c:scatterChart>
      <c:catAx>
        <c:axId val="191271104"/>
        <c:scaling>
          <c:orientation val="minMax"/>
        </c:scaling>
        <c:delete val="0"/>
        <c:axPos val="b"/>
        <c:title>
          <c:tx>
            <c:rich>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Sector</a:t>
                </a:r>
              </a:p>
            </c:rich>
          </c:tx>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2800" b="0" i="0" u="none" strike="noStrike" kern="1200" baseline="0">
                <a:solidFill>
                  <a:sysClr val="windowText" lastClr="000000"/>
                </a:solidFill>
                <a:latin typeface="+mn-lt"/>
                <a:ea typeface="+mn-ea"/>
                <a:cs typeface="+mn-cs"/>
              </a:defRPr>
            </a:pPr>
            <a:endParaRPr lang="en-US"/>
          </a:p>
        </c:txPr>
        <c:crossAx val="191271496"/>
        <c:crossesAt val="1"/>
        <c:auto val="1"/>
        <c:lblAlgn val="ctr"/>
        <c:lblOffset val="100"/>
        <c:tickLblSkip val="4"/>
        <c:noMultiLvlLbl val="0"/>
      </c:catAx>
      <c:valAx>
        <c:axId val="191271496"/>
        <c:scaling>
          <c:orientation val="minMax"/>
          <c:max val="1.3"/>
          <c:min val="0.30000000000000004"/>
        </c:scaling>
        <c:delete val="0"/>
        <c:axPos val="l"/>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r>
                  <a:rPr lang="es-VE" sz="2800" baseline="0" dirty="0">
                    <a:solidFill>
                      <a:sysClr val="windowText" lastClr="000000"/>
                    </a:solidFill>
                  </a:rPr>
                  <a:t>LAC / OECD</a:t>
                </a:r>
                <a:endParaRPr lang="es-VE" sz="2800" dirty="0">
                  <a:solidFill>
                    <a:sysClr val="windowText" lastClr="000000"/>
                  </a:solidFill>
                </a:endParaRPr>
              </a:p>
            </c:rich>
          </c:tx>
          <c:layout>
            <c:manualLayout>
              <c:xMode val="edge"/>
              <c:yMode val="edge"/>
              <c:x val="8.3599180745319099E-5"/>
              <c:y val="0.38975290166532583"/>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1271104"/>
        <c:crossesAt val="0"/>
        <c:crossBetween val="between"/>
        <c:majorUnit val="0.2"/>
      </c:valAx>
      <c:spPr>
        <a:noFill/>
        <a:ln>
          <a:noFill/>
        </a:ln>
        <a:effectLst/>
      </c:spPr>
    </c:plotArea>
    <c:plotVisOnly val="1"/>
    <c:dispBlanksAs val="gap"/>
    <c:showDLblsOverMax val="0"/>
  </c:chart>
  <c:spPr>
    <a:solidFill>
      <a:schemeClr val="bg1"/>
    </a:solidFill>
    <a:ln w="6350"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r>
              <a:rPr lang="es-VE" sz="3600" dirty="0">
                <a:solidFill>
                  <a:sysClr val="windowText" lastClr="000000"/>
                </a:solidFill>
              </a:rPr>
              <a:t>Output</a:t>
            </a:r>
            <a:r>
              <a:rPr lang="es-VE" sz="3600" baseline="0" dirty="0">
                <a:solidFill>
                  <a:sysClr val="windowText" lastClr="000000"/>
                </a:solidFill>
              </a:rPr>
              <a:t> </a:t>
            </a:r>
            <a:r>
              <a:rPr lang="es-VE" sz="3600" baseline="0" dirty="0" err="1">
                <a:solidFill>
                  <a:sysClr val="windowText" lastClr="000000"/>
                </a:solidFill>
              </a:rPr>
              <a:t>gains</a:t>
            </a:r>
            <a:r>
              <a:rPr lang="es-VE" sz="3600" baseline="0" dirty="0">
                <a:solidFill>
                  <a:sysClr val="windowText" lastClr="000000"/>
                </a:solidFill>
              </a:rPr>
              <a:t> of </a:t>
            </a:r>
            <a:r>
              <a:rPr lang="es-VE" sz="3600" baseline="0" dirty="0" err="1">
                <a:solidFill>
                  <a:sysClr val="windowText" lastClr="000000"/>
                </a:solidFill>
              </a:rPr>
              <a:t>removing</a:t>
            </a:r>
            <a:r>
              <a:rPr lang="es-VE" sz="3600" baseline="0" dirty="0">
                <a:solidFill>
                  <a:sysClr val="windowText" lastClr="000000"/>
                </a:solidFill>
              </a:rPr>
              <a:t> </a:t>
            </a:r>
            <a:r>
              <a:rPr lang="es-VE" sz="3600" baseline="0" dirty="0" err="1">
                <a:solidFill>
                  <a:sysClr val="windowText" lastClr="000000"/>
                </a:solidFill>
              </a:rPr>
              <a:t>distortions</a:t>
            </a:r>
            <a:endParaRPr lang="es-VE" sz="3600" dirty="0">
              <a:solidFill>
                <a:sysClr val="windowText" lastClr="000000"/>
              </a:solidFill>
            </a:endParaRPr>
          </a:p>
        </c:rich>
      </c:tx>
      <c:layout>
        <c:manualLayout>
          <c:xMode val="edge"/>
          <c:yMode val="edge"/>
          <c:x val="0.22531917682580435"/>
          <c:y val="0"/>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solidFill>
            <a:ln>
              <a:noFill/>
            </a:ln>
            <a:effectLst/>
          </c:spPr>
          <c:invertIfNegative val="0"/>
          <c:dPt>
            <c:idx val="7"/>
            <c:invertIfNegative val="0"/>
            <c:bubble3D val="0"/>
            <c:spPr>
              <a:solidFill>
                <a:srgbClr val="0070C0"/>
              </a:solidFill>
              <a:ln>
                <a:noFill/>
              </a:ln>
              <a:effectLst/>
            </c:spPr>
            <c:extLst>
              <c:ext xmlns:c16="http://schemas.microsoft.com/office/drawing/2014/chart" uri="{C3380CC4-5D6E-409C-BE32-E72D297353CC}">
                <c16:uniqueId val="{00000001-0495-4645-BED1-BA411819F7DB}"/>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4.6'!$G$8:$G$15</c:f>
              <c:strCache>
                <c:ptCount val="8"/>
                <c:pt idx="0">
                  <c:v>ARG</c:v>
                </c:pt>
                <c:pt idx="1">
                  <c:v>BRA</c:v>
                </c:pt>
                <c:pt idx="2">
                  <c:v>CHL</c:v>
                </c:pt>
                <c:pt idx="3">
                  <c:v>COL</c:v>
                </c:pt>
                <c:pt idx="4">
                  <c:v>CRI</c:v>
                </c:pt>
                <c:pt idx="5">
                  <c:v>MEX</c:v>
                </c:pt>
                <c:pt idx="6">
                  <c:v>PER</c:v>
                </c:pt>
                <c:pt idx="7">
                  <c:v>AL</c:v>
                </c:pt>
              </c:strCache>
            </c:strRef>
          </c:cat>
          <c:val>
            <c:numRef>
              <c:f>'Cuadro 4.6'!$E$8:$E$15</c:f>
              <c:numCache>
                <c:formatCode>0</c:formatCode>
                <c:ptCount val="8"/>
                <c:pt idx="0">
                  <c:v>9.0000000000000071</c:v>
                </c:pt>
                <c:pt idx="1">
                  <c:v>10.000000000000009</c:v>
                </c:pt>
                <c:pt idx="2">
                  <c:v>14.999999999999991</c:v>
                </c:pt>
                <c:pt idx="3">
                  <c:v>17.999999999999993</c:v>
                </c:pt>
                <c:pt idx="4">
                  <c:v>14.999999999999991</c:v>
                </c:pt>
                <c:pt idx="5">
                  <c:v>26</c:v>
                </c:pt>
                <c:pt idx="6">
                  <c:v>7.0000000000000062</c:v>
                </c:pt>
                <c:pt idx="7">
                  <c:v>13.999999999999989</c:v>
                </c:pt>
              </c:numCache>
            </c:numRef>
          </c:val>
          <c:extLst>
            <c:ext xmlns:c16="http://schemas.microsoft.com/office/drawing/2014/chart" uri="{C3380CC4-5D6E-409C-BE32-E72D297353CC}">
              <c16:uniqueId val="{00000002-0495-4645-BED1-BA411819F7DB}"/>
            </c:ext>
          </c:extLst>
        </c:ser>
        <c:dLbls>
          <c:showLegendKey val="0"/>
          <c:showVal val="0"/>
          <c:showCatName val="0"/>
          <c:showSerName val="0"/>
          <c:showPercent val="0"/>
          <c:showBubbleSize val="0"/>
        </c:dLbls>
        <c:gapWidth val="70"/>
        <c:overlap val="-6"/>
        <c:axId val="191272280"/>
        <c:axId val="191272672"/>
      </c:barChart>
      <c:catAx>
        <c:axId val="1912722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72672"/>
        <c:crosses val="autoZero"/>
        <c:auto val="1"/>
        <c:lblAlgn val="ctr"/>
        <c:lblOffset val="100"/>
        <c:noMultiLvlLbl val="0"/>
      </c:catAx>
      <c:valAx>
        <c:axId val="191272672"/>
        <c:scaling>
          <c:orientation val="minMax"/>
        </c:scaling>
        <c:delete val="0"/>
        <c:axPos val="l"/>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r>
                  <a:rPr lang="es-VE" sz="2800" dirty="0" err="1">
                    <a:solidFill>
                      <a:sysClr val="windowText" lastClr="000000"/>
                    </a:solidFill>
                  </a:rPr>
                  <a:t>Percentage</a:t>
                </a:r>
                <a:endParaRPr lang="es-VE" sz="2800" dirty="0">
                  <a:solidFill>
                    <a:sysClr val="windowText" lastClr="000000"/>
                  </a:solidFill>
                </a:endParaRPr>
              </a:p>
            </c:rich>
          </c:tx>
          <c:layout>
            <c:manualLayout>
              <c:xMode val="edge"/>
              <c:yMode val="edge"/>
              <c:x val="0"/>
              <c:y val="0.38494198003609337"/>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7228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AR" sz="4000">
                <a:solidFill>
                  <a:sysClr val="windowText" lastClr="000000"/>
                </a:solidFill>
              </a:rPr>
              <a:t>Informal salaried workers </a:t>
            </a:r>
            <a:r>
              <a:rPr lang="es-AR" sz="4000" baseline="0">
                <a:solidFill>
                  <a:sysClr val="windowText" lastClr="000000"/>
                </a:solidFill>
              </a:rPr>
              <a:t>(2015)</a:t>
            </a:r>
            <a:endParaRPr lang="es-AR" sz="4000">
              <a:solidFill>
                <a:sysClr val="windowText" lastClr="000000"/>
              </a:solidFill>
            </a:endParaRPr>
          </a:p>
        </c:rich>
      </c:tx>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Pt>
            <c:idx val="3"/>
            <c:invertIfNegative val="0"/>
            <c:bubble3D val="0"/>
            <c:spPr>
              <a:solidFill>
                <a:srgbClr val="0070C0"/>
              </a:solidFill>
              <a:ln>
                <a:noFill/>
              </a:ln>
              <a:effectLst/>
            </c:spPr>
            <c:extLst>
              <c:ext xmlns:c16="http://schemas.microsoft.com/office/drawing/2014/chart" uri="{C3380CC4-5D6E-409C-BE32-E72D297353CC}">
                <c16:uniqueId val="{00000001-127F-48CE-BCEB-1AE98F97470C}"/>
              </c:ext>
            </c:extLst>
          </c:dPt>
          <c:dPt>
            <c:idx val="10"/>
            <c:invertIfNegative val="0"/>
            <c:bubble3D val="0"/>
            <c:spPr>
              <a:solidFill>
                <a:srgbClr val="0070C0"/>
              </a:solidFill>
              <a:ln>
                <a:noFill/>
              </a:ln>
              <a:effectLst/>
            </c:spPr>
            <c:extLst>
              <c:ext xmlns:c16="http://schemas.microsoft.com/office/drawing/2014/chart" uri="{C3380CC4-5D6E-409C-BE32-E72D297353CC}">
                <c16:uniqueId val="{00000003-127F-48CE-BCEB-1AE98F97470C}"/>
              </c:ext>
            </c:extLst>
          </c:dPt>
          <c:cat>
            <c:strRef>
              <c:f>'Gráfico INF'!$G$3:$G$33</c:f>
              <c:strCache>
                <c:ptCount val="16"/>
                <c:pt idx="0">
                  <c:v>GTM</c:v>
                </c:pt>
                <c:pt idx="1">
                  <c:v>HND</c:v>
                </c:pt>
                <c:pt idx="2">
                  <c:v>PRY</c:v>
                </c:pt>
                <c:pt idx="3">
                  <c:v>MEX</c:v>
                </c:pt>
                <c:pt idx="4">
                  <c:v>BOL</c:v>
                </c:pt>
                <c:pt idx="5">
                  <c:v>NIC</c:v>
                </c:pt>
                <c:pt idx="6">
                  <c:v>PER</c:v>
                </c:pt>
                <c:pt idx="7">
                  <c:v>SLV</c:v>
                </c:pt>
                <c:pt idx="8">
                  <c:v>ECU</c:v>
                </c:pt>
                <c:pt idx="9">
                  <c:v>COL</c:v>
                </c:pt>
                <c:pt idx="10">
                  <c:v>ARG</c:v>
                </c:pt>
                <c:pt idx="11">
                  <c:v>CRI</c:v>
                </c:pt>
                <c:pt idx="12">
                  <c:v>DOM</c:v>
                </c:pt>
                <c:pt idx="13">
                  <c:v>BRA</c:v>
                </c:pt>
                <c:pt idx="14">
                  <c:v>CHL</c:v>
                </c:pt>
                <c:pt idx="15">
                  <c:v>URY</c:v>
                </c:pt>
              </c:strCache>
            </c:strRef>
          </c:cat>
          <c:val>
            <c:numRef>
              <c:f>'Gráfico INF'!$F$3:$F$33</c:f>
              <c:numCache>
                <c:formatCode>0</c:formatCode>
                <c:ptCount val="16"/>
                <c:pt idx="0">
                  <c:v>70.844757556915283</c:v>
                </c:pt>
                <c:pt idx="1">
                  <c:v>63.324052095413208</c:v>
                </c:pt>
                <c:pt idx="2">
                  <c:v>62.482178211212158</c:v>
                </c:pt>
                <c:pt idx="3">
                  <c:v>61.74623966217041</c:v>
                </c:pt>
                <c:pt idx="4">
                  <c:v>60.981416702270508</c:v>
                </c:pt>
                <c:pt idx="5">
                  <c:v>59.065383672714233</c:v>
                </c:pt>
                <c:pt idx="6">
                  <c:v>52.998971939086914</c:v>
                </c:pt>
                <c:pt idx="7">
                  <c:v>51.597023010253906</c:v>
                </c:pt>
                <c:pt idx="8">
                  <c:v>41.490811109542847</c:v>
                </c:pt>
                <c:pt idx="9">
                  <c:v>37.08919882774353</c:v>
                </c:pt>
                <c:pt idx="10">
                  <c:v>32.553014159202576</c:v>
                </c:pt>
                <c:pt idx="11">
                  <c:v>30.024391412734985</c:v>
                </c:pt>
                <c:pt idx="12">
                  <c:v>22.53127247095108</c:v>
                </c:pt>
                <c:pt idx="13">
                  <c:v>22.196991741657257</c:v>
                </c:pt>
                <c:pt idx="14">
                  <c:v>17.480891942977905</c:v>
                </c:pt>
                <c:pt idx="15">
                  <c:v>11.862629652023315</c:v>
                </c:pt>
              </c:numCache>
            </c:numRef>
          </c:val>
          <c:extLst>
            <c:ext xmlns:c16="http://schemas.microsoft.com/office/drawing/2014/chart" uri="{C3380CC4-5D6E-409C-BE32-E72D297353CC}">
              <c16:uniqueId val="{00000004-127F-48CE-BCEB-1AE98F97470C}"/>
            </c:ext>
          </c:extLst>
        </c:ser>
        <c:dLbls>
          <c:showLegendKey val="0"/>
          <c:showVal val="0"/>
          <c:showCatName val="0"/>
          <c:showSerName val="0"/>
          <c:showPercent val="0"/>
          <c:showBubbleSize val="0"/>
        </c:dLbls>
        <c:gapWidth val="70"/>
        <c:overlap val="-27"/>
        <c:axId val="191273456"/>
        <c:axId val="191273848"/>
      </c:barChart>
      <c:catAx>
        <c:axId val="191273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73848"/>
        <c:crosses val="autoZero"/>
        <c:auto val="1"/>
        <c:lblAlgn val="ctr"/>
        <c:lblOffset val="100"/>
        <c:noMultiLvlLbl val="0"/>
      </c:catAx>
      <c:valAx>
        <c:axId val="191273848"/>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Percentage</a:t>
                </a:r>
              </a:p>
            </c:rich>
          </c:tx>
          <c:layout>
            <c:manualLayout>
              <c:xMode val="edge"/>
              <c:yMode val="edge"/>
              <c:x val="0"/>
              <c:y val="0.41035001894133943"/>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273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r>
              <a:rPr lang="es-VE" sz="4000" dirty="0" err="1">
                <a:solidFill>
                  <a:schemeClr val="tx1"/>
                </a:solidFill>
              </a:rPr>
              <a:t>Employment</a:t>
            </a:r>
            <a:r>
              <a:rPr lang="es-VE" sz="4000" baseline="0" dirty="0">
                <a:solidFill>
                  <a:schemeClr val="tx1"/>
                </a:solidFill>
              </a:rPr>
              <a:t> </a:t>
            </a:r>
            <a:r>
              <a:rPr lang="es-VE" sz="4000" baseline="0" dirty="0" err="1">
                <a:solidFill>
                  <a:schemeClr val="tx1"/>
                </a:solidFill>
              </a:rPr>
              <a:t>protection</a:t>
            </a:r>
            <a:r>
              <a:rPr lang="es-VE" sz="4000" baseline="0" dirty="0">
                <a:solidFill>
                  <a:schemeClr val="tx1"/>
                </a:solidFill>
              </a:rPr>
              <a:t> </a:t>
            </a:r>
            <a:r>
              <a:rPr lang="es-VE" sz="4000" dirty="0">
                <a:solidFill>
                  <a:schemeClr val="tx1"/>
                </a:solidFill>
              </a:rPr>
              <a:t>(2013-2014)</a:t>
            </a:r>
          </a:p>
        </c:rich>
      </c:tx>
      <c:overlay val="0"/>
      <c:spPr>
        <a:noFill/>
        <a:ln>
          <a:noFill/>
        </a:ln>
        <a:effectLst/>
      </c:spPr>
      <c:txPr>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152648214373003"/>
          <c:y val="0.11429358261640842"/>
          <c:w val="0.88814604937872632"/>
          <c:h val="0.66408272307330796"/>
        </c:manualLayout>
      </c:layout>
      <c:barChart>
        <c:barDir val="col"/>
        <c:grouping val="clustered"/>
        <c:varyColors val="0"/>
        <c:ser>
          <c:idx val="0"/>
          <c:order val="0"/>
          <c:tx>
            <c:v>Firing restrictions</c:v>
          </c:tx>
          <c:spPr>
            <a:solidFill>
              <a:schemeClr val="tx1"/>
            </a:solidFill>
            <a:ln>
              <a:noFill/>
            </a:ln>
            <a:effectLst/>
          </c:spPr>
          <c:invertIfNegative val="0"/>
          <c:dPt>
            <c:idx val="2"/>
            <c:invertIfNegative val="0"/>
            <c:bubble3D val="0"/>
            <c:spPr>
              <a:solidFill>
                <a:schemeClr val="tx1"/>
              </a:solidFill>
              <a:ln>
                <a:noFill/>
              </a:ln>
              <a:effectLst/>
            </c:spPr>
            <c:extLst>
              <c:ext xmlns:c16="http://schemas.microsoft.com/office/drawing/2014/chart" uri="{C3380CC4-5D6E-409C-BE32-E72D297353CC}">
                <c16:uniqueId val="{00000001-4688-4E35-8E98-B18846C8FAFC}"/>
              </c:ext>
            </c:extLst>
          </c:dPt>
          <c:dPt>
            <c:idx val="16"/>
            <c:invertIfNegative val="0"/>
            <c:bubble3D val="0"/>
            <c:spPr>
              <a:solidFill>
                <a:schemeClr val="tx1"/>
              </a:solidFill>
              <a:ln>
                <a:noFill/>
              </a:ln>
              <a:effectLst>
                <a:softEdge rad="0"/>
              </a:effectLst>
            </c:spPr>
            <c:extLst>
              <c:ext xmlns:c16="http://schemas.microsoft.com/office/drawing/2014/chart" uri="{C3380CC4-5D6E-409C-BE32-E72D297353CC}">
                <c16:uniqueId val="{00000003-4688-4E35-8E98-B18846C8FAFC}"/>
              </c:ext>
            </c:extLst>
          </c:dPt>
          <c:dPt>
            <c:idx val="17"/>
            <c:invertIfNegative val="0"/>
            <c:bubble3D val="0"/>
            <c:spPr>
              <a:solidFill>
                <a:schemeClr val="tx1"/>
              </a:solidFill>
              <a:ln>
                <a:noFill/>
              </a:ln>
              <a:effectLst/>
            </c:spPr>
            <c:extLst>
              <c:ext xmlns:c16="http://schemas.microsoft.com/office/drawing/2014/chart" uri="{C3380CC4-5D6E-409C-BE32-E72D297353CC}">
                <c16:uniqueId val="{00000005-4688-4E35-8E98-B18846C8FAFC}"/>
              </c:ext>
            </c:extLst>
          </c:dPt>
          <c:cat>
            <c:strRef>
              <c:f>'Gráfico 5.8'!$I$51:$I$68</c:f>
              <c:strCache>
                <c:ptCount val="18"/>
                <c:pt idx="0">
                  <c:v>VEN</c:v>
                </c:pt>
                <c:pt idx="1">
                  <c:v>ARG</c:v>
                </c:pt>
                <c:pt idx="2">
                  <c:v>MEX</c:v>
                </c:pt>
                <c:pt idx="3">
                  <c:v>COL</c:v>
                </c:pt>
                <c:pt idx="4">
                  <c:v>PER</c:v>
                </c:pt>
                <c:pt idx="5">
                  <c:v>URY</c:v>
                </c:pt>
                <c:pt idx="6">
                  <c:v>CHL</c:v>
                </c:pt>
                <c:pt idx="7">
                  <c:v>ECU</c:v>
                </c:pt>
                <c:pt idx="8">
                  <c:v>PRY</c:v>
                </c:pt>
                <c:pt idx="9">
                  <c:v>BRA</c:v>
                </c:pt>
                <c:pt idx="10">
                  <c:v>PAN</c:v>
                </c:pt>
                <c:pt idx="11">
                  <c:v>NIC</c:v>
                </c:pt>
                <c:pt idx="12">
                  <c:v>DOM</c:v>
                </c:pt>
                <c:pt idx="13">
                  <c:v>SLV</c:v>
                </c:pt>
                <c:pt idx="14">
                  <c:v>CRI</c:v>
                </c:pt>
                <c:pt idx="16">
                  <c:v>AL</c:v>
                </c:pt>
                <c:pt idx="17">
                  <c:v>OECD</c:v>
                </c:pt>
              </c:strCache>
            </c:strRef>
          </c:cat>
          <c:val>
            <c:numRef>
              <c:f>'Gráfico 5.8'!$D$51:$D$68</c:f>
              <c:numCache>
                <c:formatCode>0.00</c:formatCode>
                <c:ptCount val="18"/>
                <c:pt idx="0">
                  <c:v>3.5</c:v>
                </c:pt>
                <c:pt idx="1">
                  <c:v>2.6196145</c:v>
                </c:pt>
                <c:pt idx="2">
                  <c:v>2.6150793999999999</c:v>
                </c:pt>
                <c:pt idx="3">
                  <c:v>2.3378684999999999</c:v>
                </c:pt>
                <c:pt idx="4">
                  <c:v>2.2142857</c:v>
                </c:pt>
                <c:pt idx="5">
                  <c:v>1.9892289999999999</c:v>
                </c:pt>
                <c:pt idx="6">
                  <c:v>1.8049887</c:v>
                </c:pt>
                <c:pt idx="7">
                  <c:v>1.7823129</c:v>
                </c:pt>
                <c:pt idx="8">
                  <c:v>1.7534014</c:v>
                </c:pt>
                <c:pt idx="9">
                  <c:v>1.7460317000000001</c:v>
                </c:pt>
                <c:pt idx="10">
                  <c:v>1.7346938999999999</c:v>
                </c:pt>
                <c:pt idx="11">
                  <c:v>1.4795917999999999</c:v>
                </c:pt>
                <c:pt idx="12">
                  <c:v>1.3990929999999999</c:v>
                </c:pt>
                <c:pt idx="13">
                  <c:v>1.2108844000000001</c:v>
                </c:pt>
                <c:pt idx="14">
                  <c:v>1.2018141</c:v>
                </c:pt>
                <c:pt idx="16">
                  <c:v>1.9592592666666666</c:v>
                </c:pt>
                <c:pt idx="17">
                  <c:v>2.2128082999999998</c:v>
                </c:pt>
              </c:numCache>
            </c:numRef>
          </c:val>
          <c:extLst>
            <c:ext xmlns:c16="http://schemas.microsoft.com/office/drawing/2014/chart" uri="{C3380CC4-5D6E-409C-BE32-E72D297353CC}">
              <c16:uniqueId val="{00000000-ADE3-465A-8417-96AFBED6869B}"/>
            </c:ext>
          </c:extLst>
        </c:ser>
        <c:ser>
          <c:idx val="1"/>
          <c:order val="1"/>
          <c:tx>
            <c:v>Hiring regulations</c:v>
          </c:tx>
          <c:spPr>
            <a:solidFill>
              <a:srgbClr val="0070C0"/>
            </a:solidFill>
            <a:ln>
              <a:noFill/>
            </a:ln>
            <a:effectLst/>
          </c:spPr>
          <c:invertIfNegative val="0"/>
          <c:dPt>
            <c:idx val="2"/>
            <c:invertIfNegative val="0"/>
            <c:bubble3D val="0"/>
            <c:spPr>
              <a:solidFill>
                <a:srgbClr val="0070C0"/>
              </a:solidFill>
              <a:ln>
                <a:noFill/>
              </a:ln>
              <a:effectLst/>
            </c:spPr>
            <c:extLst>
              <c:ext xmlns:c16="http://schemas.microsoft.com/office/drawing/2014/chart" uri="{C3380CC4-5D6E-409C-BE32-E72D297353CC}">
                <c16:uniqueId val="{00000007-4688-4E35-8E98-B18846C8FAFC}"/>
              </c:ext>
            </c:extLst>
          </c:dPt>
          <c:dPt>
            <c:idx val="16"/>
            <c:invertIfNegative val="0"/>
            <c:bubble3D val="0"/>
            <c:spPr>
              <a:solidFill>
                <a:srgbClr val="0070C0"/>
              </a:solidFill>
              <a:ln>
                <a:noFill/>
              </a:ln>
              <a:effectLst/>
            </c:spPr>
            <c:extLst>
              <c:ext xmlns:c16="http://schemas.microsoft.com/office/drawing/2014/chart" uri="{C3380CC4-5D6E-409C-BE32-E72D297353CC}">
                <c16:uniqueId val="{00000009-4688-4E35-8E98-B18846C8FAFC}"/>
              </c:ext>
            </c:extLst>
          </c:dPt>
          <c:dPt>
            <c:idx val="17"/>
            <c:invertIfNegative val="0"/>
            <c:bubble3D val="0"/>
            <c:spPr>
              <a:solidFill>
                <a:srgbClr val="0070C0"/>
              </a:solidFill>
              <a:ln>
                <a:noFill/>
              </a:ln>
              <a:effectLst/>
            </c:spPr>
            <c:extLst>
              <c:ext xmlns:c16="http://schemas.microsoft.com/office/drawing/2014/chart" uri="{C3380CC4-5D6E-409C-BE32-E72D297353CC}">
                <c16:uniqueId val="{0000000B-4688-4E35-8E98-B18846C8FAFC}"/>
              </c:ext>
            </c:extLst>
          </c:dPt>
          <c:cat>
            <c:strRef>
              <c:f>'Gráfico 5.8'!$I$51:$I$68</c:f>
              <c:strCache>
                <c:ptCount val="18"/>
                <c:pt idx="0">
                  <c:v>VEN</c:v>
                </c:pt>
                <c:pt idx="1">
                  <c:v>ARG</c:v>
                </c:pt>
                <c:pt idx="2">
                  <c:v>MEX</c:v>
                </c:pt>
                <c:pt idx="3">
                  <c:v>COL</c:v>
                </c:pt>
                <c:pt idx="4">
                  <c:v>PER</c:v>
                </c:pt>
                <c:pt idx="5">
                  <c:v>URY</c:v>
                </c:pt>
                <c:pt idx="6">
                  <c:v>CHL</c:v>
                </c:pt>
                <c:pt idx="7">
                  <c:v>ECU</c:v>
                </c:pt>
                <c:pt idx="8">
                  <c:v>PRY</c:v>
                </c:pt>
                <c:pt idx="9">
                  <c:v>BRA</c:v>
                </c:pt>
                <c:pt idx="10">
                  <c:v>PAN</c:v>
                </c:pt>
                <c:pt idx="11">
                  <c:v>NIC</c:v>
                </c:pt>
                <c:pt idx="12">
                  <c:v>DOM</c:v>
                </c:pt>
                <c:pt idx="13">
                  <c:v>SLV</c:v>
                </c:pt>
                <c:pt idx="14">
                  <c:v>CRI</c:v>
                </c:pt>
                <c:pt idx="16">
                  <c:v>AL</c:v>
                </c:pt>
                <c:pt idx="17">
                  <c:v>OECD</c:v>
                </c:pt>
              </c:strCache>
            </c:strRef>
          </c:cat>
          <c:val>
            <c:numRef>
              <c:f>'Gráfico 5.8'!$E$51:$E$68</c:f>
              <c:numCache>
                <c:formatCode>0.00</c:formatCode>
                <c:ptCount val="18"/>
                <c:pt idx="0">
                  <c:v>5.208333333333333</c:v>
                </c:pt>
                <c:pt idx="1">
                  <c:v>3.0416666666666665</c:v>
                </c:pt>
                <c:pt idx="2">
                  <c:v>2.2916666666666665</c:v>
                </c:pt>
                <c:pt idx="3">
                  <c:v>2.25</c:v>
                </c:pt>
                <c:pt idx="4">
                  <c:v>2.875</c:v>
                </c:pt>
                <c:pt idx="5">
                  <c:v>4.5416666666666661</c:v>
                </c:pt>
                <c:pt idx="6">
                  <c:v>2.4166666666666665</c:v>
                </c:pt>
                <c:pt idx="7">
                  <c:v>3.958333333333333</c:v>
                </c:pt>
                <c:pt idx="8">
                  <c:v>1.6666666666666667</c:v>
                </c:pt>
                <c:pt idx="9">
                  <c:v>4.083333333333333</c:v>
                </c:pt>
                <c:pt idx="10">
                  <c:v>4.291666666666667</c:v>
                </c:pt>
                <c:pt idx="11">
                  <c:v>1.0416666666666667</c:v>
                </c:pt>
                <c:pt idx="12">
                  <c:v>2.125</c:v>
                </c:pt>
                <c:pt idx="13">
                  <c:v>2.25</c:v>
                </c:pt>
                <c:pt idx="14">
                  <c:v>2.9583333333333335</c:v>
                </c:pt>
                <c:pt idx="16">
                  <c:v>3</c:v>
                </c:pt>
                <c:pt idx="17">
                  <c:v>2.2179487179487181</c:v>
                </c:pt>
              </c:numCache>
            </c:numRef>
          </c:val>
          <c:extLst>
            <c:ext xmlns:c16="http://schemas.microsoft.com/office/drawing/2014/chart" uri="{C3380CC4-5D6E-409C-BE32-E72D297353CC}">
              <c16:uniqueId val="{00000001-ADE3-465A-8417-96AFBED6869B}"/>
            </c:ext>
          </c:extLst>
        </c:ser>
        <c:dLbls>
          <c:showLegendKey val="0"/>
          <c:showVal val="0"/>
          <c:showCatName val="0"/>
          <c:showSerName val="0"/>
          <c:showPercent val="0"/>
          <c:showBubbleSize val="0"/>
        </c:dLbls>
        <c:gapWidth val="140"/>
        <c:axId val="193177208"/>
        <c:axId val="193177600"/>
      </c:barChart>
      <c:catAx>
        <c:axId val="193177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3177600"/>
        <c:crosses val="autoZero"/>
        <c:auto val="1"/>
        <c:lblAlgn val="ctr"/>
        <c:lblOffset val="100"/>
        <c:noMultiLvlLbl val="0"/>
      </c:catAx>
      <c:valAx>
        <c:axId val="193177600"/>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Index</a:t>
                </a:r>
              </a:p>
            </c:rich>
          </c:tx>
          <c:layout>
            <c:manualLayout>
              <c:xMode val="edge"/>
              <c:yMode val="edge"/>
              <c:x val="1.2840722906553737E-3"/>
              <c:y val="0.43145818402789782"/>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crossAx val="193177208"/>
        <c:crosses val="autoZero"/>
        <c:crossBetween val="between"/>
      </c:valAx>
      <c:spPr>
        <a:noFill/>
        <a:ln>
          <a:noFill/>
        </a:ln>
        <a:effectLst/>
      </c:spPr>
    </c:plotArea>
    <c:legend>
      <c:legendPos val="b"/>
      <c:layout>
        <c:manualLayout>
          <c:xMode val="edge"/>
          <c:yMode val="edge"/>
          <c:x val="0.16171557527115218"/>
          <c:y val="0.93997782391949558"/>
          <c:w val="0.68804271578758514"/>
          <c:h val="4.6434066282870924E-2"/>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94348181583994E-2"/>
          <c:y val="0.12996648771004501"/>
          <c:w val="0.87867265524953053"/>
          <c:h val="0.64974344963566522"/>
        </c:manualLayout>
      </c:layout>
      <c:barChart>
        <c:barDir val="col"/>
        <c:grouping val="clustered"/>
        <c:varyColors val="0"/>
        <c:ser>
          <c:idx val="0"/>
          <c:order val="0"/>
          <c:spPr>
            <a:solidFill>
              <a:srgbClr val="3B3838"/>
            </a:solidFill>
            <a:ln>
              <a:noFill/>
            </a:ln>
            <a:effectLst/>
          </c:spPr>
          <c:invertIfNegative val="0"/>
          <c:dPt>
            <c:idx val="0"/>
            <c:invertIfNegative val="0"/>
            <c:bubble3D val="0"/>
            <c:spPr>
              <a:solidFill>
                <a:srgbClr val="DA1C5C"/>
              </a:solidFill>
              <a:ln>
                <a:noFill/>
              </a:ln>
              <a:effectLst/>
            </c:spPr>
            <c:extLst>
              <c:ext xmlns:c16="http://schemas.microsoft.com/office/drawing/2014/chart" uri="{C3380CC4-5D6E-409C-BE32-E72D297353CC}">
                <c16:uniqueId val="{00000001-8464-476C-A9E6-A8033E4AF6AF}"/>
              </c:ext>
            </c:extLst>
          </c:dPt>
          <c:dPt>
            <c:idx val="7"/>
            <c:invertIfNegative val="0"/>
            <c:bubble3D val="0"/>
            <c:spPr>
              <a:solidFill>
                <a:srgbClr val="DA1C5C"/>
              </a:solidFill>
              <a:ln>
                <a:noFill/>
              </a:ln>
              <a:effectLst/>
            </c:spPr>
            <c:extLst>
              <c:ext xmlns:c16="http://schemas.microsoft.com/office/drawing/2014/chart" uri="{C3380CC4-5D6E-409C-BE32-E72D297353CC}">
                <c16:uniqueId val="{00000003-8464-476C-A9E6-A8033E4AF6AF}"/>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Hoja1!$B$4:$B$14</c:f>
              <c:strCache>
                <c:ptCount val="11"/>
                <c:pt idx="0">
                  <c:v>GDP per capita</c:v>
                </c:pt>
                <c:pt idx="1">
                  <c:v>Labor force participation</c:v>
                </c:pt>
                <c:pt idx="2">
                  <c:v>Employment rate</c:v>
                </c:pt>
                <c:pt idx="3">
                  <c:v>Avg. hours worked</c:v>
                </c:pt>
                <c:pt idx="4">
                  <c:v>Output per hour</c:v>
                </c:pt>
                <c:pt idx="7">
                  <c:v>Output per hour</c:v>
                </c:pt>
                <c:pt idx="8">
                  <c:v>Capital intensity</c:v>
                </c:pt>
                <c:pt idx="9">
                  <c:v>Human capital</c:v>
                </c:pt>
                <c:pt idx="10">
                  <c:v>TFP</c:v>
                </c:pt>
              </c:strCache>
            </c:strRef>
          </c:cat>
          <c:val>
            <c:numRef>
              <c:f>Hoja1!$C$4:$C$14</c:f>
              <c:numCache>
                <c:formatCode>General</c:formatCode>
                <c:ptCount val="11"/>
                <c:pt idx="0">
                  <c:v>0.26</c:v>
                </c:pt>
                <c:pt idx="1">
                  <c:v>0.93</c:v>
                </c:pt>
                <c:pt idx="2">
                  <c:v>0.99</c:v>
                </c:pt>
                <c:pt idx="3">
                  <c:v>1.1000000000000001</c:v>
                </c:pt>
                <c:pt idx="4">
                  <c:v>0.26</c:v>
                </c:pt>
                <c:pt idx="7">
                  <c:v>0.26</c:v>
                </c:pt>
                <c:pt idx="8">
                  <c:v>0.98</c:v>
                </c:pt>
                <c:pt idx="9">
                  <c:v>0.71</c:v>
                </c:pt>
                <c:pt idx="10">
                  <c:v>0.37</c:v>
                </c:pt>
              </c:numCache>
            </c:numRef>
          </c:val>
          <c:extLst>
            <c:ext xmlns:c16="http://schemas.microsoft.com/office/drawing/2014/chart" uri="{C3380CC4-5D6E-409C-BE32-E72D297353CC}">
              <c16:uniqueId val="{00000004-8464-476C-A9E6-A8033E4AF6AF}"/>
            </c:ext>
          </c:extLst>
        </c:ser>
        <c:dLbls>
          <c:showLegendKey val="0"/>
          <c:showVal val="0"/>
          <c:showCatName val="0"/>
          <c:showSerName val="0"/>
          <c:showPercent val="0"/>
          <c:showBubbleSize val="0"/>
        </c:dLbls>
        <c:gapWidth val="55"/>
        <c:overlap val="-6"/>
        <c:axId val="144965696"/>
        <c:axId val="144965304"/>
      </c:barChart>
      <c:catAx>
        <c:axId val="144965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2000" b="1" i="0" u="none" strike="noStrike" kern="1200" baseline="0">
                <a:solidFill>
                  <a:sysClr val="windowText" lastClr="000000"/>
                </a:solidFill>
                <a:latin typeface="+mn-lt"/>
                <a:ea typeface="+mn-ea"/>
                <a:cs typeface="+mn-cs"/>
              </a:defRPr>
            </a:pPr>
            <a:endParaRPr lang="en-US"/>
          </a:p>
        </c:txPr>
        <c:crossAx val="144965304"/>
        <c:crosses val="autoZero"/>
        <c:auto val="1"/>
        <c:lblAlgn val="ctr"/>
        <c:lblOffset val="100"/>
        <c:noMultiLvlLbl val="0"/>
      </c:catAx>
      <c:valAx>
        <c:axId val="144965304"/>
        <c:scaling>
          <c:orientation val="minMax"/>
        </c:scaling>
        <c:delete val="0"/>
        <c:axPos val="l"/>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s-VE" sz="2400">
                    <a:solidFill>
                      <a:sysClr val="windowText" lastClr="000000"/>
                    </a:solidFill>
                  </a:rPr>
                  <a:t>Fraction</a:t>
                </a:r>
              </a:p>
            </c:rich>
          </c:tx>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144965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n-US" sz="4000" dirty="0">
                <a:solidFill>
                  <a:sysClr val="windowText" lastClr="000000"/>
                </a:solidFill>
                <a:latin typeface="+mn-lt"/>
              </a:rPr>
              <a:t>Minimum wage as a</a:t>
            </a:r>
            <a:r>
              <a:rPr lang="en-US" sz="4000" baseline="0" dirty="0">
                <a:solidFill>
                  <a:sysClr val="windowText" lastClr="000000"/>
                </a:solidFill>
                <a:latin typeface="+mn-lt"/>
              </a:rPr>
              <a:t> proportion of the </a:t>
            </a:r>
          </a:p>
          <a:p>
            <a:pPr>
              <a:defRPr sz="4000">
                <a:solidFill>
                  <a:sysClr val="windowText" lastClr="000000"/>
                </a:solidFill>
              </a:defRPr>
            </a:pPr>
            <a:r>
              <a:rPr lang="en-US" sz="4000" baseline="0" dirty="0">
                <a:solidFill>
                  <a:sysClr val="windowText" lastClr="000000"/>
                </a:solidFill>
                <a:latin typeface="+mn-lt"/>
              </a:rPr>
              <a:t>median salary</a:t>
            </a:r>
            <a:r>
              <a:rPr lang="en-US" sz="4000" dirty="0">
                <a:solidFill>
                  <a:sysClr val="windowText" lastClr="000000"/>
                </a:solidFill>
                <a:latin typeface="+mn-lt"/>
              </a:rPr>
              <a:t> (circa 2015)</a:t>
            </a:r>
          </a:p>
        </c:rich>
      </c:tx>
      <c:layout>
        <c:manualLayout>
          <c:xMode val="edge"/>
          <c:yMode val="edge"/>
          <c:x val="0.28738209435653"/>
          <c:y val="2.891767674594024E-2"/>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182563289467655"/>
          <c:y val="0.13544135434707236"/>
          <c:w val="0.79313769304430104"/>
          <c:h val="0.71480305569915936"/>
        </c:manualLayout>
      </c:layout>
      <c:barChart>
        <c:barDir val="col"/>
        <c:grouping val="clustered"/>
        <c:varyColors val="0"/>
        <c:ser>
          <c:idx val="0"/>
          <c:order val="0"/>
          <c:tx>
            <c:strRef>
              <c:f>'Cuadro 5.10'!$J$3</c:f>
              <c:strCache>
                <c:ptCount val="1"/>
                <c:pt idx="0">
                  <c:v>Salario mínimo como porcentaje del salario mediano</c:v>
                </c:pt>
              </c:strCache>
            </c:strRef>
          </c:tx>
          <c:spPr>
            <a:solidFill>
              <a:srgbClr val="0070C0"/>
            </a:solidFill>
            <a:ln>
              <a:noFill/>
            </a:ln>
            <a:effectLst/>
          </c:spPr>
          <c:invertIfNegative val="0"/>
          <c:dPt>
            <c:idx val="6"/>
            <c:invertIfNegative val="0"/>
            <c:bubble3D val="0"/>
            <c:spPr>
              <a:solidFill>
                <a:srgbClr val="0070C0"/>
              </a:solidFill>
              <a:ln>
                <a:noFill/>
              </a:ln>
              <a:effectLst/>
            </c:spPr>
            <c:extLst>
              <c:ext xmlns:c16="http://schemas.microsoft.com/office/drawing/2014/chart" uri="{C3380CC4-5D6E-409C-BE32-E72D297353CC}">
                <c16:uniqueId val="{00000001-DC17-41E1-A4B3-0325D79EBF91}"/>
              </c:ext>
            </c:extLst>
          </c:dPt>
          <c:dPt>
            <c:idx val="9"/>
            <c:invertIfNegative val="0"/>
            <c:bubble3D val="0"/>
            <c:spPr>
              <a:solidFill>
                <a:srgbClr val="0070C0"/>
              </a:solidFill>
              <a:ln>
                <a:noFill/>
              </a:ln>
              <a:effectLst/>
            </c:spPr>
            <c:extLst>
              <c:ext xmlns:c16="http://schemas.microsoft.com/office/drawing/2014/chart" uri="{C3380CC4-5D6E-409C-BE32-E72D297353CC}">
                <c16:uniqueId val="{00000003-DC17-41E1-A4B3-0325D79EBF91}"/>
              </c:ext>
            </c:extLst>
          </c:dPt>
          <c:dPt>
            <c:idx val="11"/>
            <c:invertIfNegative val="0"/>
            <c:bubble3D val="0"/>
            <c:spPr>
              <a:solidFill>
                <a:schemeClr val="tx1"/>
              </a:solidFill>
              <a:ln>
                <a:noFill/>
              </a:ln>
              <a:effectLst/>
            </c:spPr>
            <c:extLst>
              <c:ext xmlns:c16="http://schemas.microsoft.com/office/drawing/2014/chart" uri="{C3380CC4-5D6E-409C-BE32-E72D297353CC}">
                <c16:uniqueId val="{00000005-DC17-41E1-A4B3-0325D79EBF91}"/>
              </c:ext>
            </c:extLst>
          </c:dPt>
          <c:dPt>
            <c:idx val="12"/>
            <c:invertIfNegative val="0"/>
            <c:bubble3D val="0"/>
            <c:spPr>
              <a:solidFill>
                <a:schemeClr val="tx1"/>
              </a:solidFill>
              <a:ln>
                <a:noFill/>
              </a:ln>
              <a:effectLst/>
            </c:spPr>
            <c:extLst>
              <c:ext xmlns:c16="http://schemas.microsoft.com/office/drawing/2014/chart" uri="{C3380CC4-5D6E-409C-BE32-E72D297353CC}">
                <c16:uniqueId val="{00000007-DC17-41E1-A4B3-0325D79EBF91}"/>
              </c:ext>
            </c:extLst>
          </c:dPt>
          <c:cat>
            <c:strRef>
              <c:f>'Cuadro 5.10'!$N$4:$N$16</c:f>
              <c:strCache>
                <c:ptCount val="13"/>
                <c:pt idx="0">
                  <c:v>PRY</c:v>
                </c:pt>
                <c:pt idx="1">
                  <c:v>ECU</c:v>
                </c:pt>
                <c:pt idx="2">
                  <c:v>COL</c:v>
                </c:pt>
                <c:pt idx="3">
                  <c:v>PER</c:v>
                </c:pt>
                <c:pt idx="4">
                  <c:v>CHL</c:v>
                </c:pt>
                <c:pt idx="5">
                  <c:v>BRA</c:v>
                </c:pt>
                <c:pt idx="6">
                  <c:v>ARG</c:v>
                </c:pt>
                <c:pt idx="7">
                  <c:v>BOL</c:v>
                </c:pt>
                <c:pt idx="8">
                  <c:v>URY</c:v>
                </c:pt>
                <c:pt idx="9">
                  <c:v>MEX</c:v>
                </c:pt>
                <c:pt idx="11">
                  <c:v>OECD</c:v>
                </c:pt>
                <c:pt idx="12">
                  <c:v>OECD (25%)</c:v>
                </c:pt>
              </c:strCache>
            </c:strRef>
          </c:cat>
          <c:val>
            <c:numRef>
              <c:f>'Cuadro 5.10'!$J$4:$J$16</c:f>
              <c:numCache>
                <c:formatCode>0.00</c:formatCode>
                <c:ptCount val="13"/>
                <c:pt idx="0">
                  <c:v>91.591129999999993</c:v>
                </c:pt>
                <c:pt idx="1">
                  <c:v>86.764709999999994</c:v>
                </c:pt>
                <c:pt idx="2">
                  <c:v>72.054959999999994</c:v>
                </c:pt>
                <c:pt idx="3">
                  <c:v>69.799909999999997</c:v>
                </c:pt>
                <c:pt idx="4">
                  <c:v>66.577439999999996</c:v>
                </c:pt>
                <c:pt idx="5">
                  <c:v>65.666670000000011</c:v>
                </c:pt>
                <c:pt idx="6">
                  <c:v>65.205939999999998</c:v>
                </c:pt>
                <c:pt idx="7">
                  <c:v>52.347960000000008</c:v>
                </c:pt>
                <c:pt idx="8">
                  <c:v>51.282049999999998</c:v>
                </c:pt>
                <c:pt idx="9">
                  <c:v>39.32</c:v>
                </c:pt>
                <c:pt idx="11">
                  <c:v>50.272494065775277</c:v>
                </c:pt>
                <c:pt idx="12">
                  <c:v>62.78015186385354</c:v>
                </c:pt>
              </c:numCache>
            </c:numRef>
          </c:val>
          <c:extLst>
            <c:ext xmlns:c16="http://schemas.microsoft.com/office/drawing/2014/chart" uri="{C3380CC4-5D6E-409C-BE32-E72D297353CC}">
              <c16:uniqueId val="{00000008-DC17-41E1-A4B3-0325D79EBF91}"/>
            </c:ext>
          </c:extLst>
        </c:ser>
        <c:dLbls>
          <c:showLegendKey val="0"/>
          <c:showVal val="0"/>
          <c:showCatName val="0"/>
          <c:showSerName val="0"/>
          <c:showPercent val="0"/>
          <c:showBubbleSize val="0"/>
        </c:dLbls>
        <c:gapWidth val="70"/>
        <c:overlap val="-27"/>
        <c:axId val="193178384"/>
        <c:axId val="193178776"/>
      </c:barChart>
      <c:catAx>
        <c:axId val="193178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2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3178776"/>
        <c:crosses val="autoZero"/>
        <c:auto val="1"/>
        <c:lblAlgn val="ctr"/>
        <c:lblOffset val="100"/>
        <c:noMultiLvlLbl val="0"/>
      </c:catAx>
      <c:valAx>
        <c:axId val="193178776"/>
        <c:scaling>
          <c:orientation val="minMax"/>
          <c:max val="100"/>
        </c:scaling>
        <c:delete val="0"/>
        <c:axPos val="l"/>
        <c:title>
          <c:tx>
            <c:rich>
              <a:bodyPr rot="-54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r>
                  <a:rPr lang="es-VE" sz="3600">
                    <a:solidFill>
                      <a:sysClr val="windowText" lastClr="000000"/>
                    </a:solidFill>
                  </a:rPr>
                  <a:t>Percentage</a:t>
                </a:r>
              </a:p>
            </c:rich>
          </c:tx>
          <c:layout>
            <c:manualLayout>
              <c:xMode val="edge"/>
              <c:yMode val="edge"/>
              <c:x val="2.5597381531399774E-2"/>
              <c:y val="0.37277361614797933"/>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3178384"/>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0" i="0" u="none" strike="noStrike" kern="1200" spc="0" baseline="0">
                <a:solidFill>
                  <a:schemeClr val="tx1"/>
                </a:solidFill>
                <a:latin typeface="Arial" panose="020B0604020202020204" pitchFamily="34" charset="0"/>
                <a:ea typeface="+mn-ea"/>
                <a:cs typeface="Arial" panose="020B0604020202020204" pitchFamily="34" charset="0"/>
              </a:defRPr>
            </a:pPr>
            <a:r>
              <a:rPr lang="es-VE" dirty="0" err="1"/>
              <a:t>Latin</a:t>
            </a:r>
            <a:r>
              <a:rPr lang="es-VE" dirty="0"/>
              <a:t> </a:t>
            </a:r>
            <a:r>
              <a:rPr lang="es-VE" dirty="0" err="1"/>
              <a:t>America</a:t>
            </a:r>
            <a:endParaRPr lang="es-VE" dirty="0"/>
          </a:p>
        </c:rich>
      </c:tx>
      <c:layout>
        <c:manualLayout>
          <c:xMode val="edge"/>
          <c:yMode val="edge"/>
          <c:x val="0.38312072062690378"/>
          <c:y val="1.1102346441581406E-2"/>
        </c:manualLayout>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9254224050402227"/>
          <c:y val="0.1059858839930099"/>
          <c:w val="0.78675457551222328"/>
          <c:h val="0.71658929506510904"/>
        </c:manualLayout>
      </c:layout>
      <c:scatterChart>
        <c:scatterStyle val="lineMarker"/>
        <c:varyColors val="0"/>
        <c:ser>
          <c:idx val="0"/>
          <c:order val="0"/>
          <c:tx>
            <c:v>Protección de empleo y cumplimiento</c:v>
          </c:tx>
          <c:spPr>
            <a:ln w="25400" cap="rnd">
              <a:noFill/>
              <a:round/>
            </a:ln>
            <a:effectLst/>
          </c:spPr>
          <c:marker>
            <c:symbol val="circle"/>
            <c:size val="16"/>
            <c:spPr>
              <a:solidFill>
                <a:srgbClr val="0070C0"/>
              </a:solidFill>
              <a:ln w="9525">
                <a:solidFill>
                  <a:srgbClr val="0070C0"/>
                </a:solidFill>
              </a:ln>
              <a:effectLst/>
            </c:spPr>
          </c:marker>
          <c:dPt>
            <c:idx val="0"/>
            <c:marker>
              <c:symbol val="circle"/>
              <c:size val="16"/>
              <c:spPr>
                <a:solidFill>
                  <a:srgbClr val="0070C0"/>
                </a:solidFill>
                <a:ln w="9525">
                  <a:solidFill>
                    <a:srgbClr val="0070C0"/>
                  </a:solidFill>
                </a:ln>
                <a:effectLst/>
              </c:spPr>
            </c:marker>
            <c:bubble3D val="0"/>
            <c:spPr>
              <a:ln w="25400" cap="rnd">
                <a:solidFill>
                  <a:srgbClr val="0070C0"/>
                </a:solidFill>
                <a:round/>
              </a:ln>
              <a:effectLst/>
            </c:spPr>
            <c:extLst>
              <c:ext xmlns:c16="http://schemas.microsoft.com/office/drawing/2014/chart" uri="{C3380CC4-5D6E-409C-BE32-E72D297353CC}">
                <c16:uniqueId val="{00000000-A520-45BA-A215-2B49B497EB8D}"/>
              </c:ext>
            </c:extLst>
          </c:dPt>
          <c:dPt>
            <c:idx val="3"/>
            <c:marker>
              <c:symbol val="circle"/>
              <c:size val="16"/>
              <c:spPr>
                <a:solidFill>
                  <a:srgbClr val="0070C0"/>
                </a:solidFill>
                <a:ln w="9525">
                  <a:solidFill>
                    <a:srgbClr val="0070C0"/>
                  </a:solidFill>
                </a:ln>
                <a:effectLst/>
              </c:spPr>
            </c:marker>
            <c:bubble3D val="0"/>
            <c:extLst>
              <c:ext xmlns:c16="http://schemas.microsoft.com/office/drawing/2014/chart" uri="{C3380CC4-5D6E-409C-BE32-E72D297353CC}">
                <c16:uniqueId val="{00000002-C7FE-4ABA-BCE1-A99BB8F934CE}"/>
              </c:ext>
            </c:extLst>
          </c:dPt>
          <c:dLbls>
            <c:dLbl>
              <c:idx val="0"/>
              <c:tx>
                <c:rich>
                  <a:bodyPr/>
                  <a:lstStyle/>
                  <a:p>
                    <a:fld id="{2621F383-C406-4FF3-98BB-E3049F1E569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520-45BA-A215-2B49B497EB8D}"/>
                </c:ext>
              </c:extLst>
            </c:dLbl>
            <c:dLbl>
              <c:idx val="1"/>
              <c:tx>
                <c:rich>
                  <a:bodyPr/>
                  <a:lstStyle/>
                  <a:p>
                    <a:fld id="{5EC9744F-24A2-4BB1-9A24-D6CAE311C3F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7FE-4ABA-BCE1-A99BB8F934CE}"/>
                </c:ext>
              </c:extLst>
            </c:dLbl>
            <c:dLbl>
              <c:idx val="2"/>
              <c:layout>
                <c:manualLayout>
                  <c:x val="-2.4097448564043548E-2"/>
                  <c:y val="-2.2507020389799987E-2"/>
                </c:manualLayout>
              </c:layout>
              <c:tx>
                <c:rich>
                  <a:bodyPr/>
                  <a:lstStyle/>
                  <a:p>
                    <a:fld id="{95640667-6069-4AFE-B16F-740D88CB162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520-45BA-A215-2B49B497EB8D}"/>
                </c:ext>
              </c:extLst>
            </c:dLbl>
            <c:dLbl>
              <c:idx val="3"/>
              <c:tx>
                <c:rich>
                  <a:bodyPr/>
                  <a:lstStyle/>
                  <a:p>
                    <a:fld id="{C1733452-6ACE-4F01-B2DB-4BD6BE5E4F4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7FE-4ABA-BCE1-A99BB8F934CE}"/>
                </c:ext>
              </c:extLst>
            </c:dLbl>
            <c:dLbl>
              <c:idx val="4"/>
              <c:tx>
                <c:rich>
                  <a:bodyPr/>
                  <a:lstStyle/>
                  <a:p>
                    <a:fld id="{C89EB521-99D1-4FC1-B821-126612A2C72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7FE-4ABA-BCE1-A99BB8F934CE}"/>
                </c:ext>
              </c:extLst>
            </c:dLbl>
            <c:dLbl>
              <c:idx val="5"/>
              <c:tx>
                <c:rich>
                  <a:bodyPr/>
                  <a:lstStyle/>
                  <a:p>
                    <a:fld id="{1AE145EE-33FE-4AF4-9459-1C4334668E3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7FE-4ABA-BCE1-A99BB8F934CE}"/>
                </c:ext>
              </c:extLst>
            </c:dLbl>
            <c:dLbl>
              <c:idx val="6"/>
              <c:tx>
                <c:rich>
                  <a:bodyPr/>
                  <a:lstStyle/>
                  <a:p>
                    <a:fld id="{4E529B21-451C-479B-B7CB-D1AB2DA6040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7FE-4ABA-BCE1-A99BB8F934CE}"/>
                </c:ext>
              </c:extLst>
            </c:dLbl>
            <c:dLbl>
              <c:idx val="7"/>
              <c:layout>
                <c:manualLayout>
                  <c:x val="-6.0243621410109426E-3"/>
                  <c:y val="3.0489510288049049E-3"/>
                </c:manualLayout>
              </c:layout>
              <c:tx>
                <c:rich>
                  <a:bodyPr/>
                  <a:lstStyle/>
                  <a:p>
                    <a:fld id="{5057366D-AE5D-4F79-9527-CD3E1599B65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520-45BA-A215-2B49B497EB8D}"/>
                </c:ext>
              </c:extLst>
            </c:dLbl>
            <c:dLbl>
              <c:idx val="8"/>
              <c:layout>
                <c:manualLayout>
                  <c:x val="-1.6064965709362392E-2"/>
                  <c:y val="-2.3135056286756966E-2"/>
                </c:manualLayout>
              </c:layout>
              <c:tx>
                <c:rich>
                  <a:bodyPr/>
                  <a:lstStyle/>
                  <a:p>
                    <a:fld id="{10A685B5-0F7F-4C7F-8CC3-7982DB646EC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520-45BA-A215-2B49B497EB8D}"/>
                </c:ext>
              </c:extLst>
            </c:dLbl>
            <c:dLbl>
              <c:idx val="9"/>
              <c:tx>
                <c:rich>
                  <a:bodyPr/>
                  <a:lstStyle/>
                  <a:p>
                    <a:fld id="{3715977F-0C34-418F-ACC7-97EDBC91406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7FE-4ABA-BCE1-A99BB8F934CE}"/>
                </c:ext>
              </c:extLst>
            </c:dLbl>
            <c:dLbl>
              <c:idx val="10"/>
              <c:tx>
                <c:rich>
                  <a:bodyPr/>
                  <a:lstStyle/>
                  <a:p>
                    <a:fld id="{68883815-559B-4AFB-A8B3-AA842D9A0DA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7FE-4ABA-BCE1-A99BB8F934CE}"/>
                </c:ext>
              </c:extLst>
            </c:dLbl>
            <c:dLbl>
              <c:idx val="11"/>
              <c:tx>
                <c:rich>
                  <a:bodyPr/>
                  <a:lstStyle/>
                  <a:p>
                    <a:fld id="{C9CD416A-267C-4B74-9E98-C3841FFB79B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7FE-4ABA-BCE1-A99BB8F934CE}"/>
                </c:ext>
              </c:extLst>
            </c:dLbl>
            <c:dLbl>
              <c:idx val="12"/>
              <c:tx>
                <c:rich>
                  <a:bodyPr/>
                  <a:lstStyle/>
                  <a:p>
                    <a:fld id="{380725C6-F7EC-4200-A8A9-E16A295EBB7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7FE-4ABA-BCE1-A99BB8F934CE}"/>
                </c:ext>
              </c:extLst>
            </c:dLbl>
            <c:dLbl>
              <c:idx val="13"/>
              <c:tx>
                <c:rich>
                  <a:bodyPr/>
                  <a:lstStyle/>
                  <a:p>
                    <a:fld id="{6C8187A7-2EBA-4FEF-8675-992C03D85FD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7FE-4ABA-BCE1-A99BB8F934CE}"/>
                </c:ext>
              </c:extLst>
            </c:dLbl>
            <c:dLbl>
              <c:idx val="14"/>
              <c:tx>
                <c:rich>
                  <a:bodyPr/>
                  <a:lstStyle/>
                  <a:p>
                    <a:fld id="{82143F26-B736-40A1-80D9-A1D650DDFC9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C7FE-4ABA-BCE1-A99BB8F934CE}"/>
                </c:ext>
              </c:extLst>
            </c:dLbl>
            <c:dLbl>
              <c:idx val="15"/>
              <c:tx>
                <c:rich>
                  <a:bodyPr/>
                  <a:lstStyle/>
                  <a:p>
                    <a:fld id="{5ECCEEB0-8151-4B36-A2D8-6D0E93C437A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7FE-4ABA-BCE1-A99BB8F934CE}"/>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22225" cap="rnd">
                <a:solidFill>
                  <a:srgbClr val="F72154"/>
                </a:solidFill>
                <a:prstDash val="solid"/>
              </a:ln>
              <a:effectLst/>
            </c:spPr>
            <c:trendlineType val="linear"/>
            <c:forward val="0.5"/>
            <c:backward val="0.5"/>
            <c:dispRSqr val="0"/>
            <c:dispEq val="0"/>
          </c:trendline>
          <c:xVal>
            <c:numRef>
              <c:f>'Gráfico 5.13'!$C$2:$C$17</c:f>
              <c:numCache>
                <c:formatCode>#,#00</c:formatCode>
                <c:ptCount val="16"/>
                <c:pt idx="0">
                  <c:v>2.6196145124716552</c:v>
                </c:pt>
                <c:pt idx="1">
                  <c:v>1.7210884353741496</c:v>
                </c:pt>
                <c:pt idx="2">
                  <c:v>1.746031746031746</c:v>
                </c:pt>
                <c:pt idx="3">
                  <c:v>1.8049886621315192</c:v>
                </c:pt>
                <c:pt idx="4">
                  <c:v>2.3378684807256236</c:v>
                </c:pt>
                <c:pt idx="5">
                  <c:v>1.2018140589569162</c:v>
                </c:pt>
                <c:pt idx="6">
                  <c:v>1.399092970521542</c:v>
                </c:pt>
                <c:pt idx="7">
                  <c:v>1.7823129251700682</c:v>
                </c:pt>
                <c:pt idx="8">
                  <c:v>1.2108843537414966</c:v>
                </c:pt>
                <c:pt idx="9">
                  <c:v>2.6150793650793647</c:v>
                </c:pt>
                <c:pt idx="10">
                  <c:v>1.4795918367346941</c:v>
                </c:pt>
                <c:pt idx="11">
                  <c:v>1.7346938775510203</c:v>
                </c:pt>
                <c:pt idx="12">
                  <c:v>1.7534013605442178</c:v>
                </c:pt>
                <c:pt idx="13">
                  <c:v>2.2142857142857144</c:v>
                </c:pt>
                <c:pt idx="14">
                  <c:v>1.9892290249433109</c:v>
                </c:pt>
                <c:pt idx="15">
                  <c:v>3.5</c:v>
                </c:pt>
              </c:numCache>
            </c:numRef>
          </c:xVal>
          <c:yVal>
            <c:numRef>
              <c:f>'Gráfico 5.13'!$D$2:$D$17</c:f>
              <c:numCache>
                <c:formatCode>#,#00</c:formatCode>
                <c:ptCount val="16"/>
                <c:pt idx="0">
                  <c:v>124.91809523809523</c:v>
                </c:pt>
                <c:pt idx="1">
                  <c:v>69.300000000000011</c:v>
                </c:pt>
                <c:pt idx="2">
                  <c:v>37.549999999999997</c:v>
                </c:pt>
                <c:pt idx="3">
                  <c:v>271.14359999999999</c:v>
                </c:pt>
                <c:pt idx="4">
                  <c:v>5.4518750000000002</c:v>
                </c:pt>
                <c:pt idx="5">
                  <c:v>43.493877551020411</c:v>
                </c:pt>
                <c:pt idx="6">
                  <c:v>206.97499999999999</c:v>
                </c:pt>
                <c:pt idx="7">
                  <c:v>30.837499999999999</c:v>
                </c:pt>
                <c:pt idx="8">
                  <c:v>0.12222222222222223</c:v>
                </c:pt>
                <c:pt idx="9">
                  <c:v>20.501250000000006</c:v>
                </c:pt>
                <c:pt idx="10">
                  <c:v>56.599999999999994</c:v>
                </c:pt>
                <c:pt idx="11">
                  <c:v>154.04666666666665</c:v>
                </c:pt>
                <c:pt idx="12">
                  <c:v>4.0751999999999988</c:v>
                </c:pt>
                <c:pt idx="13">
                  <c:v>37.882886666666671</c:v>
                </c:pt>
                <c:pt idx="14">
                  <c:v>132.80000000000004</c:v>
                </c:pt>
                <c:pt idx="15">
                  <c:v>32.167500000000004</c:v>
                </c:pt>
              </c:numCache>
            </c:numRef>
          </c:yVal>
          <c:smooth val="0"/>
          <c:extLst>
            <c:ext xmlns:c15="http://schemas.microsoft.com/office/drawing/2012/chart" uri="{02D57815-91ED-43cb-92C2-25804820EDAC}">
              <c15:datalabelsRange>
                <c15:f>'Gráfico 5.13'!$B$2:$B$17</c15:f>
                <c15:dlblRangeCache>
                  <c:ptCount val="16"/>
                  <c:pt idx="0">
                    <c:v>ARG</c:v>
                  </c:pt>
                  <c:pt idx="1">
                    <c:v>BRB</c:v>
                  </c:pt>
                  <c:pt idx="2">
                    <c:v>BRA</c:v>
                  </c:pt>
                  <c:pt idx="3">
                    <c:v>CHL</c:v>
                  </c:pt>
                  <c:pt idx="4">
                    <c:v>COL</c:v>
                  </c:pt>
                  <c:pt idx="5">
                    <c:v>CRI</c:v>
                  </c:pt>
                  <c:pt idx="6">
                    <c:v>DOM</c:v>
                  </c:pt>
                  <c:pt idx="7">
                    <c:v>ECU</c:v>
                  </c:pt>
                  <c:pt idx="8">
                    <c:v>SLV</c:v>
                  </c:pt>
                  <c:pt idx="9">
                    <c:v>MEX</c:v>
                  </c:pt>
                  <c:pt idx="10">
                    <c:v>NIC</c:v>
                  </c:pt>
                  <c:pt idx="11">
                    <c:v>PAN</c:v>
                  </c:pt>
                  <c:pt idx="12">
                    <c:v>PRY</c:v>
                  </c:pt>
                  <c:pt idx="13">
                    <c:v>PER</c:v>
                  </c:pt>
                  <c:pt idx="14">
                    <c:v>URY</c:v>
                  </c:pt>
                  <c:pt idx="15">
                    <c:v>VEN</c:v>
                  </c:pt>
                </c15:dlblRangeCache>
              </c15:datalabelsRange>
            </c:ext>
            <c:ext xmlns:c16="http://schemas.microsoft.com/office/drawing/2014/chart" uri="{C3380CC4-5D6E-409C-BE32-E72D297353CC}">
              <c16:uniqueId val="{00000010-C6AB-4363-A43F-2BEC68594061}"/>
            </c:ext>
          </c:extLst>
        </c:ser>
        <c:dLbls>
          <c:showLegendKey val="0"/>
          <c:showVal val="0"/>
          <c:showCatName val="0"/>
          <c:showSerName val="0"/>
          <c:showPercent val="0"/>
          <c:showBubbleSize val="0"/>
        </c:dLbls>
        <c:axId val="193179560"/>
        <c:axId val="193179952"/>
      </c:scatterChart>
      <c:valAx>
        <c:axId val="193179560"/>
        <c:scaling>
          <c:orientation val="minMax"/>
          <c:max val="4"/>
          <c:min val="1"/>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Arial" panose="020B0604020202020204" pitchFamily="34" charset="0"/>
                  </a:defRPr>
                </a:pPr>
                <a:r>
                  <a:rPr lang="es-AR" dirty="0" err="1">
                    <a:latin typeface="+mn-lt"/>
                  </a:rPr>
                  <a:t>Employment</a:t>
                </a:r>
                <a:r>
                  <a:rPr lang="es-AR" dirty="0">
                    <a:latin typeface="+mn-lt"/>
                  </a:rPr>
                  <a:t> </a:t>
                </a:r>
                <a:r>
                  <a:rPr lang="es-AR" dirty="0" err="1">
                    <a:latin typeface="+mn-lt"/>
                  </a:rPr>
                  <a:t>protection</a:t>
                </a:r>
                <a:r>
                  <a:rPr lang="es-AR" dirty="0">
                    <a:latin typeface="+mn-lt"/>
                  </a:rPr>
                  <a:t> </a:t>
                </a:r>
                <a:r>
                  <a:rPr lang="es-AR" dirty="0" err="1">
                    <a:latin typeface="+mn-lt"/>
                  </a:rPr>
                  <a:t>index</a:t>
                </a:r>
                <a:r>
                  <a:rPr lang="es-AR" dirty="0">
                    <a:latin typeface="+mn-lt"/>
                  </a:rPr>
                  <a:t> (2013)</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179952"/>
        <c:crosses val="autoZero"/>
        <c:crossBetween val="midCat"/>
        <c:minorUnit val="1"/>
      </c:valAx>
      <c:valAx>
        <c:axId val="193179952"/>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Arial" panose="020B0604020202020204" pitchFamily="34" charset="0"/>
                  </a:defRPr>
                </a:pPr>
                <a:r>
                  <a:rPr lang="es-AR" sz="2400" dirty="0" err="1">
                    <a:latin typeface="+mn-lt"/>
                  </a:rPr>
                  <a:t>Inspections</a:t>
                </a:r>
                <a:r>
                  <a:rPr lang="es-AR" sz="2400" baseline="0" dirty="0">
                    <a:latin typeface="+mn-lt"/>
                  </a:rPr>
                  <a:t> per 10k </a:t>
                </a:r>
                <a:r>
                  <a:rPr lang="es-AR" sz="2400" baseline="0" dirty="0" err="1">
                    <a:latin typeface="+mn-lt"/>
                  </a:rPr>
                  <a:t>employees</a:t>
                </a:r>
                <a:r>
                  <a:rPr lang="es-AR" sz="2400" baseline="0" dirty="0">
                    <a:latin typeface="+mn-lt"/>
                  </a:rPr>
                  <a:t> per </a:t>
                </a:r>
                <a:r>
                  <a:rPr lang="es-AR" sz="2400" baseline="0" dirty="0" err="1">
                    <a:latin typeface="+mn-lt"/>
                  </a:rPr>
                  <a:t>year</a:t>
                </a:r>
                <a:r>
                  <a:rPr lang="es-AR" sz="2400" baseline="0" dirty="0">
                    <a:latin typeface="+mn-lt"/>
                  </a:rPr>
                  <a:t> (2009-2015)</a:t>
                </a:r>
                <a:endParaRPr lang="es-AR" sz="2400" dirty="0">
                  <a:latin typeface="+mn-lt"/>
                </a:endParaRPr>
              </a:p>
            </c:rich>
          </c:tx>
          <c:layout>
            <c:manualLayout>
              <c:xMode val="edge"/>
              <c:yMode val="edge"/>
              <c:x val="4.2334227174507306E-2"/>
              <c:y val="8.9985537809609037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17956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0" i="0" u="none" strike="noStrike" kern="1200" spc="0" baseline="0">
                <a:solidFill>
                  <a:schemeClr val="tx1"/>
                </a:solidFill>
                <a:latin typeface="Arial" panose="020B0604020202020204" pitchFamily="34" charset="0"/>
                <a:ea typeface="+mn-ea"/>
                <a:cs typeface="Arial" panose="020B0604020202020204" pitchFamily="34" charset="0"/>
              </a:defRPr>
            </a:pPr>
            <a:r>
              <a:rPr lang="es-VE" dirty="0"/>
              <a:t>OECD</a:t>
            </a:r>
          </a:p>
        </c:rich>
      </c:tx>
      <c:layout>
        <c:manualLayout>
          <c:xMode val="edge"/>
          <c:yMode val="edge"/>
          <c:x val="0.47956948096465413"/>
          <c:y val="7.4270417420214127E-3"/>
        </c:manualLayout>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6634679301936076"/>
          <c:y val="0.10797997622761836"/>
          <c:w val="0.81846059722475351"/>
          <c:h val="0.71502747859242943"/>
        </c:manualLayout>
      </c:layout>
      <c:scatterChart>
        <c:scatterStyle val="lineMarker"/>
        <c:varyColors val="0"/>
        <c:ser>
          <c:idx val="0"/>
          <c:order val="0"/>
          <c:tx>
            <c:v>Protección de empleo y cumplimiento</c:v>
          </c:tx>
          <c:spPr>
            <a:ln w="25400" cap="rnd">
              <a:noFill/>
              <a:round/>
            </a:ln>
            <a:effectLst/>
          </c:spPr>
          <c:marker>
            <c:symbol val="circle"/>
            <c:size val="16"/>
            <c:spPr>
              <a:solidFill>
                <a:srgbClr val="0070C0"/>
              </a:solidFill>
              <a:ln w="9525">
                <a:solidFill>
                  <a:srgbClr val="0070C0"/>
                </a:solidFill>
              </a:ln>
              <a:effectLst/>
            </c:spPr>
          </c:marker>
          <c:dLbls>
            <c:dLbl>
              <c:idx val="0"/>
              <c:tx>
                <c:rich>
                  <a:bodyPr/>
                  <a:lstStyle/>
                  <a:p>
                    <a:fld id="{D2C3BC6F-AB6F-4A05-8257-0FDCBE53719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393-4B0E-A00E-531D2FE5533B}"/>
                </c:ext>
              </c:extLst>
            </c:dLbl>
            <c:dLbl>
              <c:idx val="1"/>
              <c:layout>
                <c:manualLayout>
                  <c:x val="-2.0547660373343214E-3"/>
                  <c:y val="-8.675575675625654E-3"/>
                </c:manualLayout>
              </c:layout>
              <c:tx>
                <c:rich>
                  <a:bodyPr/>
                  <a:lstStyle/>
                  <a:p>
                    <a:fld id="{EAF94FB3-0328-4EA1-8BD7-7D7CD27FB82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393-4B0E-A00E-531D2FE5533B}"/>
                </c:ext>
              </c:extLst>
            </c:dLbl>
            <c:dLbl>
              <c:idx val="2"/>
              <c:tx>
                <c:rich>
                  <a:bodyPr/>
                  <a:lstStyle/>
                  <a:p>
                    <a:fld id="{381718D4-BB28-4C22-A904-8A80D41DFD1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422B-4B87-BF3D-D019C9FF44A3}"/>
                </c:ext>
              </c:extLst>
            </c:dLbl>
            <c:dLbl>
              <c:idx val="3"/>
              <c:tx>
                <c:rich>
                  <a:bodyPr/>
                  <a:lstStyle/>
                  <a:p>
                    <a:fld id="{0A8E15FC-0404-4498-8D61-64084071179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22B-4B87-BF3D-D019C9FF44A3}"/>
                </c:ext>
              </c:extLst>
            </c:dLbl>
            <c:dLbl>
              <c:idx val="4"/>
              <c:layout>
                <c:manualLayout>
                  <c:x val="-5.3865541939778709E-2"/>
                  <c:y val="-1.1363738854855525E-2"/>
                </c:manualLayout>
              </c:layout>
              <c:tx>
                <c:rich>
                  <a:bodyPr/>
                  <a:lstStyle/>
                  <a:p>
                    <a:fld id="{DF40AEF4-3410-4DC2-A38B-03D2406C450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393-4B0E-A00E-531D2FE5533B}"/>
                </c:ext>
              </c:extLst>
            </c:dLbl>
            <c:dLbl>
              <c:idx val="5"/>
              <c:tx>
                <c:rich>
                  <a:bodyPr/>
                  <a:lstStyle/>
                  <a:p>
                    <a:fld id="{AABA5F30-6FA8-4B01-BAB1-AD0D60786FC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22B-4B87-BF3D-D019C9FF44A3}"/>
                </c:ext>
              </c:extLst>
            </c:dLbl>
            <c:dLbl>
              <c:idx val="6"/>
              <c:tx>
                <c:rich>
                  <a:bodyPr/>
                  <a:lstStyle/>
                  <a:p>
                    <a:fld id="{593DCF16-46F9-46AE-84AA-C7AEF2C32F9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22B-4B87-BF3D-D019C9FF44A3}"/>
                </c:ext>
              </c:extLst>
            </c:dLbl>
            <c:dLbl>
              <c:idx val="7"/>
              <c:tx>
                <c:rich>
                  <a:bodyPr/>
                  <a:lstStyle/>
                  <a:p>
                    <a:fld id="{F2240817-C616-4FEC-AC25-33D0C2261AF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22B-4B87-BF3D-D019C9FF44A3}"/>
                </c:ext>
              </c:extLst>
            </c:dLbl>
            <c:dLbl>
              <c:idx val="8"/>
              <c:layout>
                <c:manualLayout>
                  <c:x val="-1.202294621926657E-2"/>
                  <c:y val="6.1915776505497948E-3"/>
                </c:manualLayout>
              </c:layout>
              <c:tx>
                <c:rich>
                  <a:bodyPr/>
                  <a:lstStyle/>
                  <a:p>
                    <a:fld id="{5906EF48-68BC-4A54-884D-D34D04A5975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7393-4B0E-A00E-531D2FE5533B}"/>
                </c:ext>
              </c:extLst>
            </c:dLbl>
            <c:dLbl>
              <c:idx val="9"/>
              <c:tx>
                <c:rich>
                  <a:bodyPr/>
                  <a:lstStyle/>
                  <a:p>
                    <a:fld id="{1C83E568-35EC-4BD4-A094-6F8AE29EB57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22B-4B87-BF3D-D019C9FF44A3}"/>
                </c:ext>
              </c:extLst>
            </c:dLbl>
            <c:dLbl>
              <c:idx val="10"/>
              <c:layout>
                <c:manualLayout>
                  <c:x val="-1.0040603568351522E-2"/>
                  <c:y val="1.1217837273338793E-16"/>
                </c:manualLayout>
              </c:layout>
              <c:tx>
                <c:rich>
                  <a:bodyPr/>
                  <a:lstStyle/>
                  <a:p>
                    <a:fld id="{BED4A196-98A8-4CDC-8D68-DEB7CC68BEE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393-4B0E-A00E-531D2FE5533B}"/>
                </c:ext>
              </c:extLst>
            </c:dLbl>
            <c:dLbl>
              <c:idx val="11"/>
              <c:layout>
                <c:manualLayout>
                  <c:x val="-4.0424483860057757E-3"/>
                  <c:y val="-2.8918943843738573E-3"/>
                </c:manualLayout>
              </c:layout>
              <c:tx>
                <c:rich>
                  <a:bodyPr/>
                  <a:lstStyle/>
                  <a:p>
                    <a:fld id="{E7237DD8-5BF6-4E15-9860-9AA8A4BD74F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393-4B0E-A00E-531D2FE5533B}"/>
                </c:ext>
              </c:extLst>
            </c:dLbl>
            <c:dLbl>
              <c:idx val="12"/>
              <c:layout>
                <c:manualLayout>
                  <c:x val="-5.6344072351798787E-2"/>
                  <c:y val="7.4592654102704379E-3"/>
                </c:manualLayout>
              </c:layout>
              <c:tx>
                <c:rich>
                  <a:bodyPr/>
                  <a:lstStyle/>
                  <a:p>
                    <a:fld id="{FE06E273-AFAD-4C81-BB1B-C07EB347ED5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393-4B0E-A00E-531D2FE5533B}"/>
                </c:ext>
              </c:extLst>
            </c:dLbl>
            <c:dLbl>
              <c:idx val="13"/>
              <c:tx>
                <c:rich>
                  <a:bodyPr/>
                  <a:lstStyle/>
                  <a:p>
                    <a:fld id="{0BF80E40-C672-4559-B7C5-EF816BEC73D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22B-4B87-BF3D-D019C9FF44A3}"/>
                </c:ext>
              </c:extLst>
            </c:dLbl>
            <c:dLbl>
              <c:idx val="14"/>
              <c:tx>
                <c:rich>
                  <a:bodyPr/>
                  <a:lstStyle/>
                  <a:p>
                    <a:fld id="{BA8C6A11-A418-46AF-883F-014E53FF2F9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22B-4B87-BF3D-D019C9FF44A3}"/>
                </c:ext>
              </c:extLst>
            </c:dLbl>
            <c:dLbl>
              <c:idx val="15"/>
              <c:layout>
                <c:manualLayout>
                  <c:x val="-3.7932609682525605E-2"/>
                  <c:y val="-3.4367690906388436E-2"/>
                </c:manualLayout>
              </c:layout>
              <c:tx>
                <c:rich>
                  <a:bodyPr/>
                  <a:lstStyle/>
                  <a:p>
                    <a:fld id="{7F4B1732-7F84-4821-8498-11761D7CBF5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7393-4B0E-A00E-531D2FE5533B}"/>
                </c:ext>
              </c:extLst>
            </c:dLbl>
            <c:dLbl>
              <c:idx val="16"/>
              <c:layout>
                <c:manualLayout>
                  <c:x val="-4.0279422881918867E-3"/>
                  <c:y val="-1.6513537805471781E-2"/>
                </c:manualLayout>
              </c:layout>
              <c:tx>
                <c:rich>
                  <a:bodyPr/>
                  <a:lstStyle/>
                  <a:p>
                    <a:fld id="{976A7BBC-9C44-48F9-AD17-BA0E14511AD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7393-4B0E-A00E-531D2FE5533B}"/>
                </c:ext>
              </c:extLst>
            </c:dLbl>
            <c:dLbl>
              <c:idx val="17"/>
              <c:layout>
                <c:manualLayout>
                  <c:x val="-1.8073086423032608E-2"/>
                  <c:y val="2.8918987087453534E-2"/>
                </c:manualLayout>
              </c:layout>
              <c:tx>
                <c:rich>
                  <a:bodyPr/>
                  <a:lstStyle/>
                  <a:p>
                    <a:fld id="{BC7B1A46-1002-48D8-BF2B-8CBBD9426D2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393-4B0E-A00E-531D2FE5533B}"/>
                </c:ext>
              </c:extLst>
            </c:dLbl>
            <c:dLbl>
              <c:idx val="18"/>
              <c:layout>
                <c:manualLayout>
                  <c:x val="-2.0034561813038903E-2"/>
                  <c:y val="-2.8416226239009294E-2"/>
                </c:manualLayout>
              </c:layout>
              <c:tx>
                <c:rich>
                  <a:bodyPr/>
                  <a:lstStyle/>
                  <a:p>
                    <a:fld id="{C2D0B023-F4F9-4794-AA3F-95D035CB4C5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7393-4B0E-A00E-531D2FE5533B}"/>
                </c:ext>
              </c:extLst>
            </c:dLbl>
            <c:dLbl>
              <c:idx val="19"/>
              <c:tx>
                <c:rich>
                  <a:bodyPr/>
                  <a:lstStyle/>
                  <a:p>
                    <a:fld id="{F13F967F-B238-4BDE-B6E7-FC5244B60D2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22B-4B87-BF3D-D019C9FF44A3}"/>
                </c:ext>
              </c:extLst>
            </c:dLbl>
            <c:dLbl>
              <c:idx val="20"/>
              <c:tx>
                <c:rich>
                  <a:bodyPr/>
                  <a:lstStyle/>
                  <a:p>
                    <a:fld id="{2974C02A-A9F8-4255-ADBE-692D15631AE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22B-4B87-BF3D-D019C9FF44A3}"/>
                </c:ext>
              </c:extLst>
            </c:dLbl>
            <c:dLbl>
              <c:idx val="21"/>
              <c:tx>
                <c:rich>
                  <a:bodyPr/>
                  <a:lstStyle/>
                  <a:p>
                    <a:fld id="{009C85ED-B90C-4D89-AD68-53BF41F60D5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422B-4B87-BF3D-D019C9FF44A3}"/>
                </c:ext>
              </c:extLst>
            </c:dLbl>
            <c:dLbl>
              <c:idx val="22"/>
              <c:tx>
                <c:rich>
                  <a:bodyPr/>
                  <a:lstStyle/>
                  <a:p>
                    <a:fld id="{D84FD1C8-E4B6-49A4-929D-5D9B1BB03FD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422B-4B87-BF3D-D019C9FF44A3}"/>
                </c:ext>
              </c:extLst>
            </c:dLbl>
            <c:dLbl>
              <c:idx val="23"/>
              <c:tx>
                <c:rich>
                  <a:bodyPr/>
                  <a:lstStyle/>
                  <a:p>
                    <a:fld id="{0A6ED908-5CB4-442A-9A23-314FF46EDDE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422B-4B87-BF3D-D019C9FF44A3}"/>
                </c:ext>
              </c:extLst>
            </c:dLbl>
            <c:dLbl>
              <c:idx val="24"/>
              <c:layout>
                <c:manualLayout>
                  <c:x val="-1.0052304429202755E-2"/>
                  <c:y val="1.4459373093116271E-2"/>
                </c:manualLayout>
              </c:layout>
              <c:tx>
                <c:rich>
                  <a:bodyPr/>
                  <a:lstStyle/>
                  <a:p>
                    <a:fld id="{1C35610E-B1A0-44CE-B54A-FFDAA04A6A8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7393-4B0E-A00E-531D2FE5533B}"/>
                </c:ext>
              </c:extLst>
            </c:dLbl>
            <c:dLbl>
              <c:idx val="25"/>
              <c:layout>
                <c:manualLayout>
                  <c:x val="-6.0243621410108687E-2"/>
                  <c:y val="-1.5297227540116679E-2"/>
                </c:manualLayout>
              </c:layout>
              <c:tx>
                <c:rich>
                  <a:bodyPr/>
                  <a:lstStyle/>
                  <a:p>
                    <a:fld id="{B8ABFE24-C25D-4CBA-9D65-7D72E4455ED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7393-4B0E-A00E-531D2FE5533B}"/>
                </c:ext>
              </c:extLst>
            </c:dLbl>
            <c:dLbl>
              <c:idx val="26"/>
              <c:layout>
                <c:manualLayout>
                  <c:x val="-8.032482854681158E-3"/>
                  <c:y val="-3.059445508023448E-3"/>
                </c:manualLayout>
              </c:layout>
              <c:tx>
                <c:rich>
                  <a:bodyPr/>
                  <a:lstStyle/>
                  <a:p>
                    <a:fld id="{9CC7D125-B367-4DDC-B259-C6FA094F97B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7393-4B0E-A00E-531D2FE5533B}"/>
                </c:ext>
              </c:extLst>
            </c:dLbl>
            <c:dLbl>
              <c:idx val="27"/>
              <c:layout>
                <c:manualLayout>
                  <c:x val="-8.0851367285120403E-3"/>
                  <c:y val="-2.2967522420074396E-2"/>
                </c:manualLayout>
              </c:layout>
              <c:tx>
                <c:rich>
                  <a:bodyPr/>
                  <a:lstStyle/>
                  <a:p>
                    <a:fld id="{2E9E9D98-06E3-4137-849F-43784A261AE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7393-4B0E-A00E-531D2FE5533B}"/>
                </c:ext>
              </c:extLst>
            </c:dLbl>
            <c:dLbl>
              <c:idx val="28"/>
              <c:layout>
                <c:manualLayout>
                  <c:x val="-8.0797606573100884E-3"/>
                  <c:y val="-2.4854260783762488E-2"/>
                </c:manualLayout>
              </c:layout>
              <c:tx>
                <c:rich>
                  <a:bodyPr/>
                  <a:lstStyle/>
                  <a:p>
                    <a:fld id="{71735749-FEA3-4535-B7DD-6F751C2F4D1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7393-4B0E-A00E-531D2FE5533B}"/>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trendline>
            <c:spPr>
              <a:ln w="22225" cap="rnd">
                <a:solidFill>
                  <a:srgbClr val="F72154"/>
                </a:solidFill>
                <a:prstDash val="solid"/>
              </a:ln>
              <a:effectLst/>
            </c:spPr>
            <c:trendlineType val="linear"/>
            <c:forward val="0.5"/>
            <c:backward val="0.5"/>
            <c:dispRSqr val="0"/>
            <c:dispEq val="0"/>
          </c:trendline>
          <c:xVal>
            <c:numRef>
              <c:f>'Gráfico 5.13'!$C$18:$C$46</c:f>
              <c:numCache>
                <c:formatCode>#,#00</c:formatCode>
                <c:ptCount val="29"/>
                <c:pt idx="0">
                  <c:v>2.4421768707482991</c:v>
                </c:pt>
                <c:pt idx="1">
                  <c:v>1.5058106575963719</c:v>
                </c:pt>
                <c:pt idx="2">
                  <c:v>2.298185941043084</c:v>
                </c:pt>
                <c:pt idx="3">
                  <c:v>2.6604308390022675</c:v>
                </c:pt>
                <c:pt idx="4">
                  <c:v>2.0663265306122449</c:v>
                </c:pt>
                <c:pt idx="5">
                  <c:v>2.1666666666666665</c:v>
                </c:pt>
                <c:pt idx="6">
                  <c:v>2.8225623582766439</c:v>
                </c:pt>
                <c:pt idx="7">
                  <c:v>2.8418367346938771</c:v>
                </c:pt>
                <c:pt idx="8">
                  <c:v>2.0742630385487528</c:v>
                </c:pt>
                <c:pt idx="9">
                  <c:v>2.0691609977324266</c:v>
                </c:pt>
                <c:pt idx="10">
                  <c:v>2.2159863945578233</c:v>
                </c:pt>
                <c:pt idx="11">
                  <c:v>2.0850340136054419</c:v>
                </c:pt>
                <c:pt idx="12">
                  <c:v>2.1683673469387754</c:v>
                </c:pt>
                <c:pt idx="13">
                  <c:v>2.9070294784580497</c:v>
                </c:pt>
                <c:pt idx="14">
                  <c:v>2.4155328798185938</c:v>
                </c:pt>
                <c:pt idx="15">
                  <c:v>1.9342403628117912</c:v>
                </c:pt>
                <c:pt idx="16">
                  <c:v>1.0068027210884354</c:v>
                </c:pt>
                <c:pt idx="17">
                  <c:v>2.3095238095238093</c:v>
                </c:pt>
                <c:pt idx="18">
                  <c:v>2.3905895691609977</c:v>
                </c:pt>
                <c:pt idx="19">
                  <c:v>2.685374149659864</c:v>
                </c:pt>
                <c:pt idx="20">
                  <c:v>2.2556689342403629</c:v>
                </c:pt>
                <c:pt idx="21">
                  <c:v>2.3871882086167799</c:v>
                </c:pt>
                <c:pt idx="22">
                  <c:v>2.0062358276643995</c:v>
                </c:pt>
                <c:pt idx="23">
                  <c:v>2.3554421768707483</c:v>
                </c:pt>
                <c:pt idx="24">
                  <c:v>2.5170068027210881</c:v>
                </c:pt>
                <c:pt idx="25">
                  <c:v>2.1037414965986394</c:v>
                </c:pt>
                <c:pt idx="26">
                  <c:v>2.3282312925170068</c:v>
                </c:pt>
                <c:pt idx="27">
                  <c:v>1.5918367346938775</c:v>
                </c:pt>
                <c:pt idx="28">
                  <c:v>1.1714285714285715</c:v>
                </c:pt>
              </c:numCache>
            </c:numRef>
          </c:xVal>
          <c:yVal>
            <c:numRef>
              <c:f>'Gráfico 5.13'!$D$18:$D$46</c:f>
              <c:numCache>
                <c:formatCode>#,#00</c:formatCode>
                <c:ptCount val="29"/>
                <c:pt idx="0">
                  <c:v>156.14444444444442</c:v>
                </c:pt>
                <c:pt idx="1">
                  <c:v>1.85</c:v>
                </c:pt>
                <c:pt idx="2">
                  <c:v>144.1875</c:v>
                </c:pt>
                <c:pt idx="3">
                  <c:v>68.549387755102046</c:v>
                </c:pt>
                <c:pt idx="4">
                  <c:v>69.943673469387747</c:v>
                </c:pt>
                <c:pt idx="5">
                  <c:v>97.519875000000013</c:v>
                </c:pt>
                <c:pt idx="6">
                  <c:v>55.52000000000001</c:v>
                </c:pt>
                <c:pt idx="7">
                  <c:v>233.31360000000001</c:v>
                </c:pt>
                <c:pt idx="8">
                  <c:v>70.098888888888908</c:v>
                </c:pt>
                <c:pt idx="9">
                  <c:v>36.372857142857143</c:v>
                </c:pt>
                <c:pt idx="10">
                  <c:v>6.5114285714285707</c:v>
                </c:pt>
                <c:pt idx="11">
                  <c:v>25.184999999999999</c:v>
                </c:pt>
                <c:pt idx="12">
                  <c:v>12.866249999999997</c:v>
                </c:pt>
                <c:pt idx="13">
                  <c:v>119.23555555555554</c:v>
                </c:pt>
                <c:pt idx="14">
                  <c:v>100.31888888888891</c:v>
                </c:pt>
                <c:pt idx="15">
                  <c:v>25.172916666666662</c:v>
                </c:pt>
                <c:pt idx="16">
                  <c:v>3.5150000000000001</c:v>
                </c:pt>
                <c:pt idx="17">
                  <c:v>58.93119999999999</c:v>
                </c:pt>
                <c:pt idx="18">
                  <c:v>63.248888888888885</c:v>
                </c:pt>
                <c:pt idx="19">
                  <c:v>143.54555555555558</c:v>
                </c:pt>
                <c:pt idx="20">
                  <c:v>286.63555555555564</c:v>
                </c:pt>
                <c:pt idx="21">
                  <c:v>176.50938775510204</c:v>
                </c:pt>
                <c:pt idx="22">
                  <c:v>111.22200000000001</c:v>
                </c:pt>
                <c:pt idx="23">
                  <c:v>195.65479999999999</c:v>
                </c:pt>
                <c:pt idx="24">
                  <c:v>61.25</c:v>
                </c:pt>
                <c:pt idx="25">
                  <c:v>85.46875</c:v>
                </c:pt>
                <c:pt idx="26">
                  <c:v>12.313888888888883</c:v>
                </c:pt>
                <c:pt idx="27">
                  <c:v>13.71</c:v>
                </c:pt>
                <c:pt idx="28">
                  <c:v>3.0541666666666654</c:v>
                </c:pt>
              </c:numCache>
            </c:numRef>
          </c:yVal>
          <c:smooth val="0"/>
          <c:extLst>
            <c:ext xmlns:c15="http://schemas.microsoft.com/office/drawing/2012/chart" uri="{02D57815-91ED-43cb-92C2-25804820EDAC}">
              <c15:datalabelsRange>
                <c15:f>'Gráfico 5.13'!$B$18:$B$46</c15:f>
                <c15:dlblRangeCache>
                  <c:ptCount val="29"/>
                  <c:pt idx="0">
                    <c:v>AUT</c:v>
                  </c:pt>
                  <c:pt idx="1">
                    <c:v>CAN</c:v>
                  </c:pt>
                  <c:pt idx="2">
                    <c:v>HRV</c:v>
                  </c:pt>
                  <c:pt idx="3">
                    <c:v>CZE</c:v>
                  </c:pt>
                  <c:pt idx="4">
                    <c:v>EST</c:v>
                  </c:pt>
                  <c:pt idx="5">
                    <c:v>FIN</c:v>
                  </c:pt>
                  <c:pt idx="6">
                    <c:v>FRA</c:v>
                  </c:pt>
                  <c:pt idx="7">
                    <c:v>DEU</c:v>
                  </c:pt>
                  <c:pt idx="8">
                    <c:v>HUN</c:v>
                  </c:pt>
                  <c:pt idx="9">
                    <c:v>IRL</c:v>
                  </c:pt>
                  <c:pt idx="10">
                    <c:v>ISR</c:v>
                  </c:pt>
                  <c:pt idx="11">
                    <c:v>JPN</c:v>
                  </c:pt>
                  <c:pt idx="12">
                    <c:v>KOR</c:v>
                  </c:pt>
                  <c:pt idx="13">
                    <c:v>LVA</c:v>
                  </c:pt>
                  <c:pt idx="14">
                    <c:v>LTU</c:v>
                  </c:pt>
                  <c:pt idx="15">
                    <c:v>MYS</c:v>
                  </c:pt>
                  <c:pt idx="16">
                    <c:v>NZL</c:v>
                  </c:pt>
                  <c:pt idx="17">
                    <c:v>NOR</c:v>
                  </c:pt>
                  <c:pt idx="18">
                    <c:v>POL</c:v>
                  </c:pt>
                  <c:pt idx="19">
                    <c:v>PRT</c:v>
                  </c:pt>
                  <c:pt idx="20">
                    <c:v>SVK</c:v>
                  </c:pt>
                  <c:pt idx="21">
                    <c:v>SVN</c:v>
                  </c:pt>
                  <c:pt idx="22">
                    <c:v>ZAF</c:v>
                  </c:pt>
                  <c:pt idx="23">
                    <c:v>ESP</c:v>
                  </c:pt>
                  <c:pt idx="24">
                    <c:v>SWE</c:v>
                  </c:pt>
                  <c:pt idx="25">
                    <c:v>CHE</c:v>
                  </c:pt>
                  <c:pt idx="26">
                    <c:v>TUR</c:v>
                  </c:pt>
                  <c:pt idx="27">
                    <c:v>GBR</c:v>
                  </c:pt>
                  <c:pt idx="28">
                    <c:v>USA</c:v>
                  </c:pt>
                </c15:dlblRangeCache>
              </c15:datalabelsRange>
            </c:ext>
            <c:ext xmlns:c16="http://schemas.microsoft.com/office/drawing/2014/chart" uri="{C3380CC4-5D6E-409C-BE32-E72D297353CC}">
              <c16:uniqueId val="{0000001E-1658-44F4-82A2-429CA0AEC4E8}"/>
            </c:ext>
          </c:extLst>
        </c:ser>
        <c:dLbls>
          <c:showLegendKey val="0"/>
          <c:showVal val="1"/>
          <c:showCatName val="0"/>
          <c:showSerName val="0"/>
          <c:showPercent val="0"/>
          <c:showBubbleSize val="0"/>
        </c:dLbls>
        <c:axId val="193180736"/>
        <c:axId val="193181128"/>
      </c:scatterChart>
      <c:valAx>
        <c:axId val="193180736"/>
        <c:scaling>
          <c:orientation val="minMax"/>
          <c:max val="3.5"/>
          <c:min val="1"/>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Arial" panose="020B0604020202020204" pitchFamily="34" charset="0"/>
                  </a:defRPr>
                </a:pPr>
                <a:r>
                  <a:rPr lang="es-AR" dirty="0" err="1">
                    <a:latin typeface="+mn-lt"/>
                  </a:rPr>
                  <a:t>Employment</a:t>
                </a:r>
                <a:r>
                  <a:rPr lang="es-AR" dirty="0">
                    <a:latin typeface="+mn-lt"/>
                  </a:rPr>
                  <a:t> </a:t>
                </a:r>
                <a:r>
                  <a:rPr lang="es-AR" dirty="0" err="1">
                    <a:latin typeface="+mn-lt"/>
                  </a:rPr>
                  <a:t>protection</a:t>
                </a:r>
                <a:r>
                  <a:rPr lang="es-AR" dirty="0">
                    <a:latin typeface="+mn-lt"/>
                  </a:rPr>
                  <a:t> </a:t>
                </a:r>
                <a:r>
                  <a:rPr lang="es-AR" dirty="0" err="1">
                    <a:latin typeface="+mn-lt"/>
                  </a:rPr>
                  <a:t>index</a:t>
                </a:r>
                <a:r>
                  <a:rPr lang="es-AR" dirty="0">
                    <a:latin typeface="+mn-lt"/>
                  </a:rPr>
                  <a:t> (2013)</a:t>
                </a: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181128"/>
        <c:crosses val="autoZero"/>
        <c:crossBetween val="midCat"/>
        <c:minorUnit val="1"/>
      </c:valAx>
      <c:valAx>
        <c:axId val="193181128"/>
        <c:scaling>
          <c:orientation val="minMax"/>
          <c:max val="300"/>
          <c:min val="0"/>
        </c:scaling>
        <c:delete val="1"/>
        <c:axPos val="l"/>
        <c:numFmt formatCode="0" sourceLinked="0"/>
        <c:majorTickMark val="none"/>
        <c:minorTickMark val="none"/>
        <c:tickLblPos val="nextTo"/>
        <c:crossAx val="193180736"/>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3600" b="0" i="0" u="none" strike="noStrike" kern="1200" spc="0" baseline="0">
                <a:solidFill>
                  <a:schemeClr val="tx1"/>
                </a:solidFill>
                <a:latin typeface="Arial" panose="020B0604020202020204" pitchFamily="34" charset="0"/>
                <a:ea typeface="+mn-ea"/>
                <a:cs typeface="Arial" panose="020B0604020202020204" pitchFamily="34" charset="0"/>
              </a:defRPr>
            </a:pPr>
            <a:r>
              <a:rPr lang="es-AR" sz="3600" dirty="0" err="1"/>
              <a:t>Domestic</a:t>
            </a:r>
            <a:r>
              <a:rPr lang="es-AR" sz="3600" dirty="0"/>
              <a:t> </a:t>
            </a:r>
            <a:r>
              <a:rPr lang="es-AR" sz="3600" dirty="0" err="1"/>
              <a:t>credit</a:t>
            </a:r>
            <a:r>
              <a:rPr lang="es-AR" sz="3600" dirty="0"/>
              <a:t> </a:t>
            </a:r>
            <a:r>
              <a:rPr lang="es-AR" sz="3600" dirty="0" err="1"/>
              <a:t>relative</a:t>
            </a:r>
            <a:r>
              <a:rPr lang="es-AR" sz="3600" dirty="0"/>
              <a:t> to GDP (%) - 2016</a:t>
            </a:r>
          </a:p>
        </c:rich>
      </c:tx>
      <c:layout>
        <c:manualLayout>
          <c:xMode val="edge"/>
          <c:yMode val="edge"/>
          <c:x val="0.21357119740146815"/>
          <c:y val="2.2766746835791926E-2"/>
        </c:manualLayout>
      </c:layout>
      <c:overlay val="0"/>
      <c:spPr>
        <a:noFill/>
        <a:ln>
          <a:noFill/>
        </a:ln>
        <a:effectLst/>
      </c:spPr>
      <c:txPr>
        <a:bodyPr rot="0" spcFirstLastPara="1" vertOverflow="ellipsis" vert="horz" wrap="square" anchor="ctr" anchorCtr="1"/>
        <a:lstStyle/>
        <a:p>
          <a:pPr algn="ctr" rtl="0">
            <a:defRPr lang="en-US" sz="3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994975767714126"/>
          <c:y val="0.10819179370817647"/>
          <c:w val="0.86935924661310859"/>
          <c:h val="0.723521724428697"/>
        </c:manualLayout>
      </c:layout>
      <c:barChart>
        <c:barDir val="col"/>
        <c:grouping val="clustered"/>
        <c:varyColors val="0"/>
        <c:ser>
          <c:idx val="0"/>
          <c:order val="0"/>
          <c:tx>
            <c:strRef>
              <c:f>'Gráfico 6.5'!$B$2</c:f>
              <c:strCache>
                <c:ptCount val="1"/>
                <c:pt idx="0">
                  <c:v>Crédito doméstico al sector privado</c:v>
                </c:pt>
              </c:strCache>
            </c:strRef>
          </c:tx>
          <c:spPr>
            <a:solidFill>
              <a:schemeClr val="tx1"/>
            </a:solidFill>
            <a:ln>
              <a:noFill/>
            </a:ln>
            <a:effectLst/>
          </c:spPr>
          <c:invertIfNegative val="0"/>
          <c:dPt>
            <c:idx val="4"/>
            <c:invertIfNegative val="0"/>
            <c:bubble3D val="0"/>
            <c:spPr>
              <a:solidFill>
                <a:schemeClr val="tx1"/>
              </a:solidFill>
              <a:ln>
                <a:solidFill>
                  <a:schemeClr val="tx1"/>
                </a:solidFill>
              </a:ln>
              <a:effectLst/>
            </c:spPr>
            <c:extLst>
              <c:ext xmlns:c16="http://schemas.microsoft.com/office/drawing/2014/chart" uri="{C3380CC4-5D6E-409C-BE32-E72D297353CC}">
                <c16:uniqueId val="{00000001-A186-4D4E-B90A-47F36DE84817}"/>
              </c:ext>
            </c:extLst>
          </c:dPt>
          <c:dPt>
            <c:idx val="6"/>
            <c:invertIfNegative val="0"/>
            <c:bubble3D val="0"/>
            <c:spPr>
              <a:solidFill>
                <a:schemeClr val="tx1"/>
              </a:solidFill>
              <a:ln>
                <a:noFill/>
              </a:ln>
              <a:effectLst/>
            </c:spPr>
            <c:extLst>
              <c:ext xmlns:c16="http://schemas.microsoft.com/office/drawing/2014/chart" uri="{C3380CC4-5D6E-409C-BE32-E72D297353CC}">
                <c16:uniqueId val="{00000003-CFED-4CCA-948C-292669BA9C26}"/>
              </c:ext>
            </c:extLst>
          </c:dPt>
          <c:dPt>
            <c:idx val="18"/>
            <c:invertIfNegative val="0"/>
            <c:bubble3D val="0"/>
            <c:spPr>
              <a:solidFill>
                <a:schemeClr val="tx1"/>
              </a:solidFill>
              <a:ln>
                <a:solidFill>
                  <a:schemeClr val="tx1"/>
                </a:solidFill>
              </a:ln>
              <a:effectLst/>
            </c:spPr>
            <c:extLst>
              <c:ext xmlns:c16="http://schemas.microsoft.com/office/drawing/2014/chart" uri="{C3380CC4-5D6E-409C-BE32-E72D297353CC}">
                <c16:uniqueId val="{00000003-5752-44C5-9D92-4D64245DE0DF}"/>
              </c:ext>
            </c:extLst>
          </c:dPt>
          <c:cat>
            <c:strRef>
              <c:f>'Gráfico 6.5'!$D$3:$D$21</c:f>
              <c:strCache>
                <c:ptCount val="19"/>
                <c:pt idx="0">
                  <c:v>HKG</c:v>
                </c:pt>
                <c:pt idx="1">
                  <c:v>USA</c:v>
                </c:pt>
                <c:pt idx="2">
                  <c:v>JPN</c:v>
                </c:pt>
                <c:pt idx="3">
                  <c:v>CHE</c:v>
                </c:pt>
                <c:pt idx="4">
                  <c:v>OCDE</c:v>
                </c:pt>
                <c:pt idx="5">
                  <c:v>KOR</c:v>
                </c:pt>
                <c:pt idx="6">
                  <c:v>CHL</c:v>
                </c:pt>
                <c:pt idx="7">
                  <c:v>PAN</c:v>
                </c:pt>
                <c:pt idx="8">
                  <c:v>BOL</c:v>
                </c:pt>
                <c:pt idx="9">
                  <c:v>BRA</c:v>
                </c:pt>
                <c:pt idx="10">
                  <c:v>PRY</c:v>
                </c:pt>
                <c:pt idx="11">
                  <c:v>COL</c:v>
                </c:pt>
                <c:pt idx="12">
                  <c:v>SLV</c:v>
                </c:pt>
                <c:pt idx="13">
                  <c:v>PER</c:v>
                </c:pt>
                <c:pt idx="14">
                  <c:v>MEX</c:v>
                </c:pt>
                <c:pt idx="15">
                  <c:v>ECU</c:v>
                </c:pt>
                <c:pt idx="16">
                  <c:v>DOM</c:v>
                </c:pt>
                <c:pt idx="17">
                  <c:v>URY</c:v>
                </c:pt>
                <c:pt idx="18">
                  <c:v>ARG</c:v>
                </c:pt>
              </c:strCache>
            </c:strRef>
          </c:cat>
          <c:val>
            <c:numRef>
              <c:f>'Gráfico 6.5'!$B$3:$B$21</c:f>
              <c:numCache>
                <c:formatCode>0</c:formatCode>
                <c:ptCount val="19"/>
                <c:pt idx="0">
                  <c:v>203.78403184101489</c:v>
                </c:pt>
                <c:pt idx="1">
                  <c:v>192.16549984964729</c:v>
                </c:pt>
                <c:pt idx="2">
                  <c:v>184.99989394445146</c:v>
                </c:pt>
                <c:pt idx="3">
                  <c:v>175.26470884704912</c:v>
                </c:pt>
                <c:pt idx="4">
                  <c:v>147.16895423372839</c:v>
                </c:pt>
                <c:pt idx="5">
                  <c:v>143.33639056008082</c:v>
                </c:pt>
                <c:pt idx="6">
                  <c:v>112.12465160138197</c:v>
                </c:pt>
                <c:pt idx="7">
                  <c:v>91.020864368509649</c:v>
                </c:pt>
                <c:pt idx="8">
                  <c:v>64.228731677669657</c:v>
                </c:pt>
                <c:pt idx="9">
                  <c:v>62.193698256741335</c:v>
                </c:pt>
                <c:pt idx="10">
                  <c:v>54.423331252033556</c:v>
                </c:pt>
                <c:pt idx="11">
                  <c:v>47.114578594026376</c:v>
                </c:pt>
                <c:pt idx="12">
                  <c:v>45.570864531689004</c:v>
                </c:pt>
                <c:pt idx="13">
                  <c:v>36.21014641172696</c:v>
                </c:pt>
                <c:pt idx="14">
                  <c:v>35.006369219187739</c:v>
                </c:pt>
                <c:pt idx="15">
                  <c:v>29.15189321448284</c:v>
                </c:pt>
                <c:pt idx="16">
                  <c:v>28.408048579103095</c:v>
                </c:pt>
                <c:pt idx="17">
                  <c:v>28.161111001592264</c:v>
                </c:pt>
                <c:pt idx="18">
                  <c:v>13.969694412855668</c:v>
                </c:pt>
              </c:numCache>
            </c:numRef>
          </c:val>
          <c:extLst>
            <c:ext xmlns:c16="http://schemas.microsoft.com/office/drawing/2014/chart" uri="{C3380CC4-5D6E-409C-BE32-E72D297353CC}">
              <c16:uniqueId val="{00000002-A186-4D4E-B90A-47F36DE84817}"/>
            </c:ext>
          </c:extLst>
        </c:ser>
        <c:dLbls>
          <c:showLegendKey val="0"/>
          <c:showVal val="0"/>
          <c:showCatName val="0"/>
          <c:showSerName val="0"/>
          <c:showPercent val="0"/>
          <c:showBubbleSize val="0"/>
        </c:dLbls>
        <c:gapWidth val="70"/>
        <c:overlap val="-27"/>
        <c:axId val="193181912"/>
        <c:axId val="193182304"/>
      </c:barChart>
      <c:lineChart>
        <c:grouping val="standard"/>
        <c:varyColors val="0"/>
        <c:ser>
          <c:idx val="1"/>
          <c:order val="1"/>
          <c:tx>
            <c:strRef>
              <c:f>'Gráfico 6.5'!$C$2</c:f>
              <c:strCache>
                <c:ptCount val="1"/>
                <c:pt idx="0">
                  <c:v>Promedio América Latina</c:v>
                </c:pt>
              </c:strCache>
            </c:strRef>
          </c:tx>
          <c:spPr>
            <a:ln w="41275" cap="rnd">
              <a:solidFill>
                <a:srgbClr val="F72154"/>
              </a:solidFill>
              <a:round/>
            </a:ln>
            <a:effectLst/>
          </c:spPr>
          <c:marker>
            <c:symbol val="none"/>
          </c:marker>
          <c:dLbls>
            <c:dLbl>
              <c:idx val="13"/>
              <c:layout>
                <c:manualLayout>
                  <c:x val="-1.2546097703328887E-3"/>
                  <c:y val="-3.2708091650117996E-2"/>
                </c:manualLayout>
              </c:layout>
              <c:tx>
                <c:rich>
                  <a:bodyPr/>
                  <a:lstStyle/>
                  <a:p>
                    <a:r>
                      <a:rPr lang="en-US" dirty="0"/>
                      <a:t>Latin America (</a:t>
                    </a:r>
                    <a:fld id="{52EBEDC6-FF78-4A7B-BE21-9182F4733E45}" type="VALUE">
                      <a:rPr lang="en-US"/>
                      <a:pPr/>
                      <a:t>[VALUE]</a:t>
                    </a:fld>
                    <a:r>
                      <a:rPr lang="en-US" dirty="0"/>
                      <a:t>)</a:t>
                    </a:r>
                  </a:p>
                </c:rich>
              </c:tx>
              <c:dLblPos val="r"/>
              <c:showLegendKey val="0"/>
              <c:showVal val="1"/>
              <c:showCatName val="0"/>
              <c:showSerName val="1"/>
              <c:showPercent val="0"/>
              <c:showBubbleSize val="0"/>
              <c:extLst>
                <c:ext xmlns:c15="http://schemas.microsoft.com/office/drawing/2012/chart" uri="{CE6537A1-D6FC-4f65-9D91-7224C49458BB}">
                  <c15:layout>
                    <c:manualLayout>
                      <c:w val="0.3725774561580612"/>
                      <c:h val="9.3349100407308608E-2"/>
                    </c:manualLayout>
                  </c15:layout>
                  <c15:dlblFieldTable/>
                  <c15:showDataLabelsRange val="0"/>
                </c:ext>
                <c:ext xmlns:c16="http://schemas.microsoft.com/office/drawing/2014/chart" uri="{C3380CC4-5D6E-409C-BE32-E72D297353CC}">
                  <c16:uniqueId val="{00000003-A186-4D4E-B90A-47F36DE84817}"/>
                </c:ext>
              </c:extLst>
            </c:dLbl>
            <c:spPr>
              <a:noFill/>
              <a:ln>
                <a:noFill/>
              </a:ln>
              <a:effectLst/>
            </c:spPr>
            <c:txPr>
              <a:bodyPr rot="0" spcFirstLastPara="1" vertOverflow="ellipsis" vert="horz" wrap="square" anchor="ctr" anchorCtr="1"/>
              <a:lstStyle/>
              <a:p>
                <a:pPr algn="ctr" rtl="0">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'Gráfico 6.5'!$A$3:$A$21</c:f>
              <c:strCache>
                <c:ptCount val="19"/>
                <c:pt idx="0">
                  <c:v>Hong Kong</c:v>
                </c:pt>
                <c:pt idx="1">
                  <c:v>Estados Unidos</c:v>
                </c:pt>
                <c:pt idx="2">
                  <c:v>Japón</c:v>
                </c:pt>
                <c:pt idx="3">
                  <c:v>Suiza</c:v>
                </c:pt>
                <c:pt idx="4">
                  <c:v>OCDE</c:v>
                </c:pt>
                <c:pt idx="5">
                  <c:v>Corea del Sur</c:v>
                </c:pt>
                <c:pt idx="6">
                  <c:v>Chile</c:v>
                </c:pt>
                <c:pt idx="7">
                  <c:v>Panamá</c:v>
                </c:pt>
                <c:pt idx="8">
                  <c:v>Bolivia</c:v>
                </c:pt>
                <c:pt idx="9">
                  <c:v>Brasil</c:v>
                </c:pt>
                <c:pt idx="10">
                  <c:v>Paraguay</c:v>
                </c:pt>
                <c:pt idx="11">
                  <c:v>Colombia</c:v>
                </c:pt>
                <c:pt idx="12">
                  <c:v>El Salvador</c:v>
                </c:pt>
                <c:pt idx="13">
                  <c:v>Perú</c:v>
                </c:pt>
                <c:pt idx="14">
                  <c:v>México</c:v>
                </c:pt>
                <c:pt idx="15">
                  <c:v>Ecuador</c:v>
                </c:pt>
                <c:pt idx="16">
                  <c:v>República Dominicana</c:v>
                </c:pt>
                <c:pt idx="17">
                  <c:v>Uruguay</c:v>
                </c:pt>
                <c:pt idx="18">
                  <c:v>Argentina</c:v>
                </c:pt>
              </c:strCache>
            </c:strRef>
          </c:cat>
          <c:val>
            <c:numRef>
              <c:f>'Gráfico 6.5'!$C$3:$C$21</c:f>
              <c:numCache>
                <c:formatCode>0</c:formatCode>
                <c:ptCount val="19"/>
                <c:pt idx="0">
                  <c:v>49.814152547769247</c:v>
                </c:pt>
                <c:pt idx="1">
                  <c:v>49.814152547769247</c:v>
                </c:pt>
                <c:pt idx="2">
                  <c:v>49.814152547769247</c:v>
                </c:pt>
                <c:pt idx="3">
                  <c:v>49.814152547769247</c:v>
                </c:pt>
                <c:pt idx="4">
                  <c:v>49.814152547769247</c:v>
                </c:pt>
                <c:pt idx="5">
                  <c:v>49.814152547769247</c:v>
                </c:pt>
                <c:pt idx="6">
                  <c:v>49.814152547769247</c:v>
                </c:pt>
                <c:pt idx="7">
                  <c:v>49.814152547769247</c:v>
                </c:pt>
                <c:pt idx="8">
                  <c:v>49.814152547769247</c:v>
                </c:pt>
                <c:pt idx="9">
                  <c:v>49.814152547769247</c:v>
                </c:pt>
                <c:pt idx="10">
                  <c:v>49.814152547769247</c:v>
                </c:pt>
                <c:pt idx="11">
                  <c:v>49.814152547769247</c:v>
                </c:pt>
                <c:pt idx="12">
                  <c:v>49.814152547769247</c:v>
                </c:pt>
                <c:pt idx="13">
                  <c:v>49.814152547769247</c:v>
                </c:pt>
                <c:pt idx="14">
                  <c:v>49.814152547769247</c:v>
                </c:pt>
                <c:pt idx="15">
                  <c:v>49.814152547769247</c:v>
                </c:pt>
                <c:pt idx="16">
                  <c:v>49.814152547769247</c:v>
                </c:pt>
                <c:pt idx="17">
                  <c:v>49.814152547769247</c:v>
                </c:pt>
                <c:pt idx="18">
                  <c:v>49.814152547769247</c:v>
                </c:pt>
              </c:numCache>
            </c:numRef>
          </c:val>
          <c:smooth val="0"/>
          <c:extLst>
            <c:ext xmlns:c16="http://schemas.microsoft.com/office/drawing/2014/chart" uri="{C3380CC4-5D6E-409C-BE32-E72D297353CC}">
              <c16:uniqueId val="{00000004-A186-4D4E-B90A-47F36DE84817}"/>
            </c:ext>
          </c:extLst>
        </c:ser>
        <c:dLbls>
          <c:showLegendKey val="0"/>
          <c:showVal val="0"/>
          <c:showCatName val="0"/>
          <c:showSerName val="0"/>
          <c:showPercent val="0"/>
          <c:showBubbleSize val="0"/>
        </c:dLbls>
        <c:marker val="1"/>
        <c:smooth val="0"/>
        <c:axId val="193181912"/>
        <c:axId val="193182304"/>
      </c:lineChart>
      <c:catAx>
        <c:axId val="193181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lgn="ctr" rtl="0">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crossAx val="193182304"/>
        <c:crosses val="autoZero"/>
        <c:auto val="1"/>
        <c:lblAlgn val="ctr"/>
        <c:lblOffset val="100"/>
        <c:noMultiLvlLbl val="0"/>
      </c:catAx>
      <c:valAx>
        <c:axId val="193182304"/>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lgn="ctr" rtl="0">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crossAx val="1931819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lgn="ctr" rtl="0">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3600" b="0" i="0" u="none" strike="noStrike" kern="1200" spc="0" baseline="0">
                <a:solidFill>
                  <a:schemeClr val="tx1"/>
                </a:solidFill>
                <a:latin typeface="Arial" panose="020B0604020202020204" pitchFamily="34" charset="0"/>
                <a:ea typeface="+mn-ea"/>
                <a:cs typeface="Arial" panose="020B0604020202020204" pitchFamily="34" charset="0"/>
              </a:defRPr>
            </a:pPr>
            <a:r>
              <a:rPr lang="es-VE" sz="3600" dirty="0" err="1">
                <a:solidFill>
                  <a:schemeClr val="tx1"/>
                </a:solidFill>
              </a:rPr>
              <a:t>Interest</a:t>
            </a:r>
            <a:r>
              <a:rPr lang="es-VE" sz="3600" dirty="0">
                <a:solidFill>
                  <a:schemeClr val="tx1"/>
                </a:solidFill>
              </a:rPr>
              <a:t> </a:t>
            </a:r>
            <a:r>
              <a:rPr lang="es-VE" sz="3600" dirty="0" err="1">
                <a:solidFill>
                  <a:schemeClr val="tx1"/>
                </a:solidFill>
              </a:rPr>
              <a:t>rate</a:t>
            </a:r>
            <a:r>
              <a:rPr lang="es-VE" sz="3600" dirty="0">
                <a:solidFill>
                  <a:schemeClr val="tx1"/>
                </a:solidFill>
              </a:rPr>
              <a:t> spreads (</a:t>
            </a:r>
            <a:r>
              <a:rPr lang="es-VE" sz="3600" dirty="0" err="1">
                <a:solidFill>
                  <a:schemeClr val="tx1"/>
                </a:solidFill>
              </a:rPr>
              <a:t>pp</a:t>
            </a:r>
            <a:r>
              <a:rPr lang="es-VE" sz="3600" dirty="0">
                <a:solidFill>
                  <a:schemeClr val="tx1"/>
                </a:solidFill>
              </a:rPr>
              <a:t>) -</a:t>
            </a:r>
            <a:r>
              <a:rPr lang="es-VE" sz="3600" baseline="0" dirty="0">
                <a:solidFill>
                  <a:schemeClr val="tx1"/>
                </a:solidFill>
              </a:rPr>
              <a:t> 2016</a:t>
            </a:r>
            <a:endParaRPr lang="es-AR" sz="3600" dirty="0">
              <a:solidFill>
                <a:schemeClr val="tx1"/>
              </a:solidFill>
            </a:endParaRPr>
          </a:p>
        </c:rich>
      </c:tx>
      <c:overlay val="0"/>
      <c:spPr>
        <a:noFill/>
        <a:ln>
          <a:noFill/>
        </a:ln>
        <a:effectLst/>
      </c:spPr>
      <c:txPr>
        <a:bodyPr rot="0" spcFirstLastPara="1" vertOverflow="ellipsis" vert="horz" wrap="square" anchor="ctr" anchorCtr="1"/>
        <a:lstStyle/>
        <a:p>
          <a:pPr>
            <a:defRPr lang="en-US" sz="3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tx1"/>
            </a:solidFill>
            <a:ln>
              <a:noFill/>
            </a:ln>
            <a:effectLst/>
          </c:spPr>
          <c:invertIfNegative val="0"/>
          <c:dPt>
            <c:idx val="8"/>
            <c:invertIfNegative val="0"/>
            <c:bubble3D val="0"/>
            <c:spPr>
              <a:solidFill>
                <a:schemeClr val="tx1"/>
              </a:solidFill>
              <a:ln>
                <a:solidFill>
                  <a:schemeClr val="tx1"/>
                </a:solidFill>
              </a:ln>
              <a:effectLst/>
            </c:spPr>
            <c:extLst>
              <c:ext xmlns:c16="http://schemas.microsoft.com/office/drawing/2014/chart" uri="{C3380CC4-5D6E-409C-BE32-E72D297353CC}">
                <c16:uniqueId val="{00000001-C7B4-45F6-AB21-5DA6C949A96C}"/>
              </c:ext>
            </c:extLst>
          </c:dPt>
          <c:dPt>
            <c:idx val="18"/>
            <c:invertIfNegative val="0"/>
            <c:bubble3D val="0"/>
            <c:spPr>
              <a:solidFill>
                <a:schemeClr val="tx1"/>
              </a:solidFill>
              <a:ln>
                <a:noFill/>
              </a:ln>
              <a:effectLst/>
            </c:spPr>
            <c:extLst>
              <c:ext xmlns:c16="http://schemas.microsoft.com/office/drawing/2014/chart" uri="{C3380CC4-5D6E-409C-BE32-E72D297353CC}">
                <c16:uniqueId val="{00000003-94DF-4BC4-A28E-69086A22E86D}"/>
              </c:ext>
            </c:extLst>
          </c:dPt>
          <c:cat>
            <c:strRef>
              <c:f>'Gráfico Spread'!$F$6:$F$26</c:f>
              <c:strCache>
                <c:ptCount val="21"/>
                <c:pt idx="0">
                  <c:v>BRA</c:v>
                </c:pt>
                <c:pt idx="1">
                  <c:v>PER</c:v>
                </c:pt>
                <c:pt idx="2">
                  <c:v>PRY</c:v>
                </c:pt>
                <c:pt idx="3">
                  <c:v>URY</c:v>
                </c:pt>
                <c:pt idx="4">
                  <c:v>CRI</c:v>
                </c:pt>
                <c:pt idx="5">
                  <c:v>DOM</c:v>
                </c:pt>
                <c:pt idx="6">
                  <c:v>COL</c:v>
                </c:pt>
                <c:pt idx="7">
                  <c:v>GTM</c:v>
                </c:pt>
                <c:pt idx="8">
                  <c:v>ARG</c:v>
                </c:pt>
                <c:pt idx="9">
                  <c:v>BOL</c:v>
                </c:pt>
                <c:pt idx="10">
                  <c:v>VEN</c:v>
                </c:pt>
                <c:pt idx="11">
                  <c:v>PAN</c:v>
                </c:pt>
                <c:pt idx="12">
                  <c:v>MEX</c:v>
                </c:pt>
                <c:pt idx="13">
                  <c:v>AUS</c:v>
                </c:pt>
                <c:pt idx="14">
                  <c:v>THA</c:v>
                </c:pt>
                <c:pt idx="15">
                  <c:v>CHE</c:v>
                </c:pt>
                <c:pt idx="16">
                  <c:v>CAN</c:v>
                </c:pt>
                <c:pt idx="17">
                  <c:v>KOR</c:v>
                </c:pt>
                <c:pt idx="18">
                  <c:v>CHL</c:v>
                </c:pt>
                <c:pt idx="19">
                  <c:v>MYS</c:v>
                </c:pt>
                <c:pt idx="20">
                  <c:v>JPN</c:v>
                </c:pt>
              </c:strCache>
            </c:strRef>
          </c:cat>
          <c:val>
            <c:numRef>
              <c:f>'Gráfico Spread'!$C$6:$C$26</c:f>
              <c:numCache>
                <c:formatCode>#,#00</c:formatCode>
                <c:ptCount val="21"/>
                <c:pt idx="0">
                  <c:v>39.6542356205413</c:v>
                </c:pt>
                <c:pt idx="1">
                  <c:v>16.392900000000001</c:v>
                </c:pt>
                <c:pt idx="2">
                  <c:v>14.31902318608237</c:v>
                </c:pt>
                <c:pt idx="3">
                  <c:v>10.60451726308392</c:v>
                </c:pt>
                <c:pt idx="4">
                  <c:v>10.4261111111111</c:v>
                </c:pt>
                <c:pt idx="5">
                  <c:v>7.9033333333333706</c:v>
                </c:pt>
                <c:pt idx="6">
                  <c:v>7.8619992178108804</c:v>
                </c:pt>
                <c:pt idx="7">
                  <c:v>7.6266666666667007</c:v>
                </c:pt>
                <c:pt idx="8">
                  <c:v>6.973302889110002</c:v>
                </c:pt>
                <c:pt idx="9">
                  <c:v>6.5082388742780397</c:v>
                </c:pt>
                <c:pt idx="10">
                  <c:v>5.69</c:v>
                </c:pt>
                <c:pt idx="11">
                  <c:v>5.4088884574784704</c:v>
                </c:pt>
                <c:pt idx="12">
                  <c:v>3.4308333333333301</c:v>
                </c:pt>
                <c:pt idx="13">
                  <c:v>3.2791666666666597</c:v>
                </c:pt>
                <c:pt idx="14">
                  <c:v>3.1680031413674996</c:v>
                </c:pt>
                <c:pt idx="15">
                  <c:v>2.85666666666667</c:v>
                </c:pt>
                <c:pt idx="16">
                  <c:v>2.6</c:v>
                </c:pt>
                <c:pt idx="17">
                  <c:v>1.81</c:v>
                </c:pt>
                <c:pt idx="18">
                  <c:v>1.7732318489209398</c:v>
                </c:pt>
                <c:pt idx="19">
                  <c:v>1.51628535731244</c:v>
                </c:pt>
                <c:pt idx="20">
                  <c:v>0.74433333333333307</c:v>
                </c:pt>
              </c:numCache>
            </c:numRef>
          </c:val>
          <c:extLst>
            <c:ext xmlns:c16="http://schemas.microsoft.com/office/drawing/2014/chart" uri="{C3380CC4-5D6E-409C-BE32-E72D297353CC}">
              <c16:uniqueId val="{00000002-C7B4-45F6-AB21-5DA6C949A96C}"/>
            </c:ext>
          </c:extLst>
        </c:ser>
        <c:dLbls>
          <c:showLegendKey val="0"/>
          <c:showVal val="0"/>
          <c:showCatName val="0"/>
          <c:showSerName val="0"/>
          <c:showPercent val="0"/>
          <c:showBubbleSize val="0"/>
        </c:dLbls>
        <c:gapWidth val="70"/>
        <c:overlap val="-27"/>
        <c:axId val="193183088"/>
        <c:axId val="193183480"/>
      </c:barChart>
      <c:lineChart>
        <c:grouping val="standard"/>
        <c:varyColors val="0"/>
        <c:ser>
          <c:idx val="1"/>
          <c:order val="1"/>
          <c:tx>
            <c:strRef>
              <c:f>'Gráfico Spread'!$D$5</c:f>
              <c:strCache>
                <c:ptCount val="1"/>
                <c:pt idx="0">
                  <c:v>América Latina</c:v>
                </c:pt>
              </c:strCache>
            </c:strRef>
          </c:tx>
          <c:spPr>
            <a:ln w="41275" cap="rnd">
              <a:solidFill>
                <a:srgbClr val="F72154"/>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C7B4-45F6-AB21-5DA6C949A96C}"/>
                </c:ext>
              </c:extLst>
            </c:dLbl>
            <c:dLbl>
              <c:idx val="1"/>
              <c:delete val="1"/>
              <c:extLst>
                <c:ext xmlns:c15="http://schemas.microsoft.com/office/drawing/2012/chart" uri="{CE6537A1-D6FC-4f65-9D91-7224C49458BB}"/>
                <c:ext xmlns:c16="http://schemas.microsoft.com/office/drawing/2014/chart" uri="{C3380CC4-5D6E-409C-BE32-E72D297353CC}">
                  <c16:uniqueId val="{00000004-C7B4-45F6-AB21-5DA6C949A96C}"/>
                </c:ext>
              </c:extLst>
            </c:dLbl>
            <c:dLbl>
              <c:idx val="2"/>
              <c:delete val="1"/>
              <c:extLst>
                <c:ext xmlns:c15="http://schemas.microsoft.com/office/drawing/2012/chart" uri="{CE6537A1-D6FC-4f65-9D91-7224C49458BB}"/>
                <c:ext xmlns:c16="http://schemas.microsoft.com/office/drawing/2014/chart" uri="{C3380CC4-5D6E-409C-BE32-E72D297353CC}">
                  <c16:uniqueId val="{00000005-C7B4-45F6-AB21-5DA6C949A96C}"/>
                </c:ext>
              </c:extLst>
            </c:dLbl>
            <c:dLbl>
              <c:idx val="3"/>
              <c:delete val="1"/>
              <c:extLst>
                <c:ext xmlns:c15="http://schemas.microsoft.com/office/drawing/2012/chart" uri="{CE6537A1-D6FC-4f65-9D91-7224C49458BB}"/>
                <c:ext xmlns:c16="http://schemas.microsoft.com/office/drawing/2014/chart" uri="{C3380CC4-5D6E-409C-BE32-E72D297353CC}">
                  <c16:uniqueId val="{00000006-C7B4-45F6-AB21-5DA6C949A96C}"/>
                </c:ext>
              </c:extLst>
            </c:dLbl>
            <c:dLbl>
              <c:idx val="4"/>
              <c:delete val="1"/>
              <c:extLst>
                <c:ext xmlns:c15="http://schemas.microsoft.com/office/drawing/2012/chart" uri="{CE6537A1-D6FC-4f65-9D91-7224C49458BB}"/>
                <c:ext xmlns:c16="http://schemas.microsoft.com/office/drawing/2014/chart" uri="{C3380CC4-5D6E-409C-BE32-E72D297353CC}">
                  <c16:uniqueId val="{00000007-C7B4-45F6-AB21-5DA6C949A96C}"/>
                </c:ext>
              </c:extLst>
            </c:dLbl>
            <c:dLbl>
              <c:idx val="5"/>
              <c:delete val="1"/>
              <c:extLst>
                <c:ext xmlns:c15="http://schemas.microsoft.com/office/drawing/2012/chart" uri="{CE6537A1-D6FC-4f65-9D91-7224C49458BB}"/>
                <c:ext xmlns:c16="http://schemas.microsoft.com/office/drawing/2014/chart" uri="{C3380CC4-5D6E-409C-BE32-E72D297353CC}">
                  <c16:uniqueId val="{00000008-C7B4-45F6-AB21-5DA6C949A96C}"/>
                </c:ext>
              </c:extLst>
            </c:dLbl>
            <c:dLbl>
              <c:idx val="6"/>
              <c:delete val="1"/>
              <c:extLst>
                <c:ext xmlns:c15="http://schemas.microsoft.com/office/drawing/2012/chart" uri="{CE6537A1-D6FC-4f65-9D91-7224C49458BB}"/>
                <c:ext xmlns:c16="http://schemas.microsoft.com/office/drawing/2014/chart" uri="{C3380CC4-5D6E-409C-BE32-E72D297353CC}">
                  <c16:uniqueId val="{00000009-C7B4-45F6-AB21-5DA6C949A96C}"/>
                </c:ext>
              </c:extLst>
            </c:dLbl>
            <c:dLbl>
              <c:idx val="7"/>
              <c:delete val="1"/>
              <c:extLst>
                <c:ext xmlns:c15="http://schemas.microsoft.com/office/drawing/2012/chart" uri="{CE6537A1-D6FC-4f65-9D91-7224C49458BB}"/>
                <c:ext xmlns:c16="http://schemas.microsoft.com/office/drawing/2014/chart" uri="{C3380CC4-5D6E-409C-BE32-E72D297353CC}">
                  <c16:uniqueId val="{0000000A-C7B4-45F6-AB21-5DA6C949A96C}"/>
                </c:ext>
              </c:extLst>
            </c:dLbl>
            <c:dLbl>
              <c:idx val="8"/>
              <c:delete val="1"/>
              <c:extLst>
                <c:ext xmlns:c15="http://schemas.microsoft.com/office/drawing/2012/chart" uri="{CE6537A1-D6FC-4f65-9D91-7224C49458BB}"/>
                <c:ext xmlns:c16="http://schemas.microsoft.com/office/drawing/2014/chart" uri="{C3380CC4-5D6E-409C-BE32-E72D297353CC}">
                  <c16:uniqueId val="{0000000B-C7B4-45F6-AB21-5DA6C949A96C}"/>
                </c:ext>
              </c:extLst>
            </c:dLbl>
            <c:dLbl>
              <c:idx val="9"/>
              <c:delete val="1"/>
              <c:extLst>
                <c:ext xmlns:c15="http://schemas.microsoft.com/office/drawing/2012/chart" uri="{CE6537A1-D6FC-4f65-9D91-7224C49458BB}"/>
                <c:ext xmlns:c16="http://schemas.microsoft.com/office/drawing/2014/chart" uri="{C3380CC4-5D6E-409C-BE32-E72D297353CC}">
                  <c16:uniqueId val="{0000000C-C7B4-45F6-AB21-5DA6C949A96C}"/>
                </c:ext>
              </c:extLst>
            </c:dLbl>
            <c:dLbl>
              <c:idx val="10"/>
              <c:delete val="1"/>
              <c:extLst>
                <c:ext xmlns:c15="http://schemas.microsoft.com/office/drawing/2012/chart" uri="{CE6537A1-D6FC-4f65-9D91-7224C49458BB}"/>
                <c:ext xmlns:c16="http://schemas.microsoft.com/office/drawing/2014/chart" uri="{C3380CC4-5D6E-409C-BE32-E72D297353CC}">
                  <c16:uniqueId val="{0000000D-C7B4-45F6-AB21-5DA6C949A96C}"/>
                </c:ext>
              </c:extLst>
            </c:dLbl>
            <c:dLbl>
              <c:idx val="11"/>
              <c:delete val="1"/>
              <c:extLst>
                <c:ext xmlns:c15="http://schemas.microsoft.com/office/drawing/2012/chart" uri="{CE6537A1-D6FC-4f65-9D91-7224C49458BB}"/>
                <c:ext xmlns:c16="http://schemas.microsoft.com/office/drawing/2014/chart" uri="{C3380CC4-5D6E-409C-BE32-E72D297353CC}">
                  <c16:uniqueId val="{0000000E-C7B4-45F6-AB21-5DA6C949A96C}"/>
                </c:ext>
              </c:extLst>
            </c:dLbl>
            <c:dLbl>
              <c:idx val="12"/>
              <c:delete val="1"/>
              <c:extLst>
                <c:ext xmlns:c15="http://schemas.microsoft.com/office/drawing/2012/chart" uri="{CE6537A1-D6FC-4f65-9D91-7224C49458BB}"/>
                <c:ext xmlns:c16="http://schemas.microsoft.com/office/drawing/2014/chart" uri="{C3380CC4-5D6E-409C-BE32-E72D297353CC}">
                  <c16:uniqueId val="{0000000F-C7B4-45F6-AB21-5DA6C949A96C}"/>
                </c:ext>
              </c:extLst>
            </c:dLbl>
            <c:dLbl>
              <c:idx val="13"/>
              <c:delete val="1"/>
              <c:extLst>
                <c:ext xmlns:c15="http://schemas.microsoft.com/office/drawing/2012/chart" uri="{CE6537A1-D6FC-4f65-9D91-7224C49458BB}"/>
                <c:ext xmlns:c16="http://schemas.microsoft.com/office/drawing/2014/chart" uri="{C3380CC4-5D6E-409C-BE32-E72D297353CC}">
                  <c16:uniqueId val="{00000010-C7B4-45F6-AB21-5DA6C949A96C}"/>
                </c:ext>
              </c:extLst>
            </c:dLbl>
            <c:dLbl>
              <c:idx val="14"/>
              <c:delete val="1"/>
              <c:extLst>
                <c:ext xmlns:c15="http://schemas.microsoft.com/office/drawing/2012/chart" uri="{CE6537A1-D6FC-4f65-9D91-7224C49458BB}"/>
                <c:ext xmlns:c16="http://schemas.microsoft.com/office/drawing/2014/chart" uri="{C3380CC4-5D6E-409C-BE32-E72D297353CC}">
                  <c16:uniqueId val="{00000011-C7B4-45F6-AB21-5DA6C949A96C}"/>
                </c:ext>
              </c:extLst>
            </c:dLbl>
            <c:dLbl>
              <c:idx val="15"/>
              <c:layout>
                <c:manualLayout>
                  <c:x val="-8.2563700992980993E-2"/>
                  <c:y val="-4.3454040689039047E-2"/>
                </c:manualLayout>
              </c:layout>
              <c:tx>
                <c:rich>
                  <a:bodyPr/>
                  <a:lstStyle/>
                  <a:p>
                    <a:r>
                      <a:rPr lang="en-US" dirty="0"/>
                      <a:t>Latin America (7)</a:t>
                    </a:r>
                  </a:p>
                </c:rich>
              </c:tx>
              <c:showLegendKey val="0"/>
              <c:showVal val="1"/>
              <c:showCatName val="0"/>
              <c:showSerName val="1"/>
              <c:showPercent val="0"/>
              <c:showBubbleSize val="0"/>
              <c:extLst>
                <c:ext xmlns:c15="http://schemas.microsoft.com/office/drawing/2012/chart" uri="{CE6537A1-D6FC-4f65-9D91-7224C49458BB}">
                  <c15:layout>
                    <c:manualLayout>
                      <c:w val="0.28115400835073745"/>
                      <c:h val="0.10741449128762486"/>
                    </c:manualLayout>
                  </c15:layout>
                </c:ext>
                <c:ext xmlns:c16="http://schemas.microsoft.com/office/drawing/2014/chart" uri="{C3380CC4-5D6E-409C-BE32-E72D297353CC}">
                  <c16:uniqueId val="{00000012-C7B4-45F6-AB21-5DA6C949A96C}"/>
                </c:ext>
              </c:extLst>
            </c:dLbl>
            <c:dLbl>
              <c:idx val="16"/>
              <c:delete val="1"/>
              <c:extLst>
                <c:ext xmlns:c15="http://schemas.microsoft.com/office/drawing/2012/chart" uri="{CE6537A1-D6FC-4f65-9D91-7224C49458BB}"/>
                <c:ext xmlns:c16="http://schemas.microsoft.com/office/drawing/2014/chart" uri="{C3380CC4-5D6E-409C-BE32-E72D297353CC}">
                  <c16:uniqueId val="{00000013-C7B4-45F6-AB21-5DA6C949A96C}"/>
                </c:ext>
              </c:extLst>
            </c:dLbl>
            <c:dLbl>
              <c:idx val="17"/>
              <c:delete val="1"/>
              <c:extLst>
                <c:ext xmlns:c15="http://schemas.microsoft.com/office/drawing/2012/chart" uri="{CE6537A1-D6FC-4f65-9D91-7224C49458BB}"/>
                <c:ext xmlns:c16="http://schemas.microsoft.com/office/drawing/2014/chart" uri="{C3380CC4-5D6E-409C-BE32-E72D297353CC}">
                  <c16:uniqueId val="{00000014-C7B4-45F6-AB21-5DA6C949A96C}"/>
                </c:ext>
              </c:extLst>
            </c:dLbl>
            <c:dLbl>
              <c:idx val="18"/>
              <c:delete val="1"/>
              <c:extLst>
                <c:ext xmlns:c15="http://schemas.microsoft.com/office/drawing/2012/chart" uri="{CE6537A1-D6FC-4f65-9D91-7224C49458BB}"/>
                <c:ext xmlns:c16="http://schemas.microsoft.com/office/drawing/2014/chart" uri="{C3380CC4-5D6E-409C-BE32-E72D297353CC}">
                  <c16:uniqueId val="{00000015-C7B4-45F6-AB21-5DA6C949A96C}"/>
                </c:ext>
              </c:extLst>
            </c:dLbl>
            <c:dLbl>
              <c:idx val="19"/>
              <c:delete val="1"/>
              <c:extLst>
                <c:ext xmlns:c15="http://schemas.microsoft.com/office/drawing/2012/chart" uri="{CE6537A1-D6FC-4f65-9D91-7224C49458BB}"/>
                <c:ext xmlns:c16="http://schemas.microsoft.com/office/drawing/2014/chart" uri="{C3380CC4-5D6E-409C-BE32-E72D297353CC}">
                  <c16:uniqueId val="{00000016-C7B4-45F6-AB21-5DA6C949A96C}"/>
                </c:ext>
              </c:extLst>
            </c:dLbl>
            <c:dLbl>
              <c:idx val="20"/>
              <c:delete val="1"/>
              <c:extLst>
                <c:ext xmlns:c15="http://schemas.microsoft.com/office/drawing/2012/chart" uri="{CE6537A1-D6FC-4f65-9D91-7224C49458BB}"/>
                <c:ext xmlns:c16="http://schemas.microsoft.com/office/drawing/2014/chart" uri="{C3380CC4-5D6E-409C-BE32-E72D297353CC}">
                  <c16:uniqueId val="{00000017-C7B4-45F6-AB21-5DA6C949A96C}"/>
                </c:ext>
              </c:extLst>
            </c:dLbl>
            <c:spPr>
              <a:noFill/>
              <a:ln>
                <a:noFill/>
              </a:ln>
              <a:effectLst/>
            </c:spPr>
            <c:txPr>
              <a:bodyPr rot="0" spcFirstLastPara="1" vertOverflow="ellipsis" vert="horz" wrap="square" anchor="ctr" anchorCtr="1"/>
              <a:lstStyle/>
              <a:p>
                <a:pPr>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 Spread'!$E$6:$E$26</c:f>
              <c:numCache>
                <c:formatCode>#,#00</c:formatCode>
                <c:ptCount val="21"/>
                <c:pt idx="0">
                  <c:v>7.5</c:v>
                </c:pt>
                <c:pt idx="1">
                  <c:v>7.5</c:v>
                </c:pt>
                <c:pt idx="2">
                  <c:v>7.5</c:v>
                </c:pt>
                <c:pt idx="3">
                  <c:v>7.5</c:v>
                </c:pt>
                <c:pt idx="4">
                  <c:v>7.5</c:v>
                </c:pt>
                <c:pt idx="5">
                  <c:v>7.5</c:v>
                </c:pt>
                <c:pt idx="6">
                  <c:v>7.5</c:v>
                </c:pt>
                <c:pt idx="7">
                  <c:v>7.5</c:v>
                </c:pt>
                <c:pt idx="8">
                  <c:v>7.5</c:v>
                </c:pt>
                <c:pt idx="9">
                  <c:v>7.5</c:v>
                </c:pt>
                <c:pt idx="10">
                  <c:v>7.5</c:v>
                </c:pt>
                <c:pt idx="11">
                  <c:v>7.5</c:v>
                </c:pt>
                <c:pt idx="12">
                  <c:v>7.5</c:v>
                </c:pt>
                <c:pt idx="13">
                  <c:v>7.5</c:v>
                </c:pt>
                <c:pt idx="14">
                  <c:v>7.5</c:v>
                </c:pt>
                <c:pt idx="15">
                  <c:v>7.5</c:v>
                </c:pt>
                <c:pt idx="16">
                  <c:v>7.5</c:v>
                </c:pt>
                <c:pt idx="17">
                  <c:v>7.5</c:v>
                </c:pt>
                <c:pt idx="18">
                  <c:v>7.5</c:v>
                </c:pt>
                <c:pt idx="19">
                  <c:v>7.5</c:v>
                </c:pt>
                <c:pt idx="20">
                  <c:v>7.5</c:v>
                </c:pt>
              </c:numCache>
            </c:numRef>
          </c:val>
          <c:smooth val="0"/>
          <c:extLst>
            <c:ext xmlns:c16="http://schemas.microsoft.com/office/drawing/2014/chart" uri="{C3380CC4-5D6E-409C-BE32-E72D297353CC}">
              <c16:uniqueId val="{00000018-C7B4-45F6-AB21-5DA6C949A96C}"/>
            </c:ext>
          </c:extLst>
        </c:ser>
        <c:dLbls>
          <c:showLegendKey val="0"/>
          <c:showVal val="0"/>
          <c:showCatName val="0"/>
          <c:showSerName val="0"/>
          <c:showPercent val="0"/>
          <c:showBubbleSize val="0"/>
        </c:dLbls>
        <c:marker val="1"/>
        <c:smooth val="0"/>
        <c:axId val="193183088"/>
        <c:axId val="193183480"/>
      </c:lineChart>
      <c:catAx>
        <c:axId val="1931830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crossAx val="193183480"/>
        <c:crossesAt val="0"/>
        <c:auto val="1"/>
        <c:lblAlgn val="ctr"/>
        <c:lblOffset val="100"/>
        <c:noMultiLvlLbl val="0"/>
      </c:catAx>
      <c:valAx>
        <c:axId val="193183480"/>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crossAx val="1931830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lgn="ctr" rtl="0">
        <a:defRPr lang="en-US" sz="32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pPr>
            <a:r>
              <a:rPr lang="en-US" sz="3600" dirty="0"/>
              <a:t>Adult population with Access to bank account (%) - 2017</a:t>
            </a:r>
          </a:p>
        </c:rich>
      </c:tx>
      <c:layout>
        <c:manualLayout>
          <c:xMode val="edge"/>
          <c:yMode val="edge"/>
          <c:x val="0.18112293553397787"/>
          <c:y val="1.1147069675658672E-2"/>
        </c:manualLayout>
      </c:layout>
      <c:overlay val="0"/>
    </c:title>
    <c:autoTitleDeleted val="0"/>
    <c:plotArea>
      <c:layout/>
      <c:scatterChart>
        <c:scatterStyle val="lineMarker"/>
        <c:varyColors val="0"/>
        <c:ser>
          <c:idx val="0"/>
          <c:order val="0"/>
          <c:spPr>
            <a:ln w="19050">
              <a:noFill/>
            </a:ln>
          </c:spPr>
          <c:marker>
            <c:symbol val="circle"/>
            <c:size val="10"/>
            <c:spPr>
              <a:solidFill>
                <a:schemeClr val="tx1">
                  <a:lumMod val="50000"/>
                  <a:lumOff val="50000"/>
                </a:schemeClr>
              </a:solidFill>
              <a:ln w="9525">
                <a:noFill/>
              </a:ln>
              <a:effectLst/>
            </c:spPr>
          </c:marker>
          <c:trendline>
            <c:spPr>
              <a:ln w="12700" cap="rnd">
                <a:solidFill>
                  <a:schemeClr val="tx1"/>
                </a:solidFill>
                <a:prstDash val="solid"/>
              </a:ln>
              <a:effectLst/>
            </c:spPr>
            <c:trendlineType val="linear"/>
            <c:dispRSqr val="0"/>
            <c:dispEq val="0"/>
          </c:trendline>
          <c:xVal>
            <c:numRef>
              <c:f>'Gráfico 6.7'!$C$23:$C$152</c:f>
              <c:numCache>
                <c:formatCode>0</c:formatCode>
                <c:ptCount val="92"/>
                <c:pt idx="0">
                  <c:v>9.3106342641675255</c:v>
                </c:pt>
                <c:pt idx="1">
                  <c:v>9.5271420962105484</c:v>
                </c:pt>
                <c:pt idx="2">
                  <c:v>9.0006696003086812</c:v>
                </c:pt>
                <c:pt idx="3">
                  <c:v>10.689229313360324</c:v>
                </c:pt>
                <c:pt idx="4">
                  <c:v>10.694527169312636</c:v>
                </c:pt>
                <c:pt idx="5">
                  <c:v>9.7092549179874545</c:v>
                </c:pt>
                <c:pt idx="6">
                  <c:v>10.702405355820485</c:v>
                </c:pt>
                <c:pt idx="7">
                  <c:v>9.7587703969315598</c:v>
                </c:pt>
                <c:pt idx="8">
                  <c:v>10.637648532210539</c:v>
                </c:pt>
                <c:pt idx="9">
                  <c:v>9.2926963426863516</c:v>
                </c:pt>
                <c:pt idx="10">
                  <c:v>9.6546964328429699</c:v>
                </c:pt>
                <c:pt idx="11">
                  <c:v>9.7411913863574036</c:v>
                </c:pt>
                <c:pt idx="12">
                  <c:v>7.3526845327297492</c:v>
                </c:pt>
                <c:pt idx="13">
                  <c:v>8.0994644611526816</c:v>
                </c:pt>
                <c:pt idx="14">
                  <c:v>10.66908884899768</c:v>
                </c:pt>
                <c:pt idx="15">
                  <c:v>9.5160938484314759</c:v>
                </c:pt>
                <c:pt idx="16">
                  <c:v>9.9391864196032103</c:v>
                </c:pt>
                <c:pt idx="17">
                  <c:v>10.323175406759386</c:v>
                </c:pt>
                <c:pt idx="18">
                  <c:v>10.31528761588368</c:v>
                </c:pt>
                <c:pt idx="19">
                  <c:v>10.723652046406331</c:v>
                </c:pt>
                <c:pt idx="20">
                  <c:v>9.2201146627053987</c:v>
                </c:pt>
                <c:pt idx="21">
                  <c:v>10.216118615052435</c:v>
                </c:pt>
                <c:pt idx="22">
                  <c:v>10.575018227982913</c:v>
                </c:pt>
                <c:pt idx="23">
                  <c:v>10.539676767102558</c:v>
                </c:pt>
                <c:pt idx="24">
                  <c:v>9.7271691566561973</c:v>
                </c:pt>
                <c:pt idx="25">
                  <c:v>9.1065189799882358</c:v>
                </c:pt>
                <c:pt idx="26">
                  <c:v>10.686431795593894</c:v>
                </c:pt>
                <c:pt idx="27">
                  <c:v>8.2754166371574236</c:v>
                </c:pt>
                <c:pt idx="28">
                  <c:v>10.090628153505588</c:v>
                </c:pt>
                <c:pt idx="29">
                  <c:v>10.88724570037019</c:v>
                </c:pt>
                <c:pt idx="30">
                  <c:v>10.116297015312849</c:v>
                </c:pt>
                <c:pt idx="31">
                  <c:v>8.6561790111130268</c:v>
                </c:pt>
                <c:pt idx="32">
                  <c:v>9.2474862522367225</c:v>
                </c:pt>
                <c:pt idx="33">
                  <c:v>9.6315135713129898</c:v>
                </c:pt>
                <c:pt idx="34">
                  <c:v>10.960455650280201</c:v>
                </c:pt>
                <c:pt idx="35">
                  <c:v>10.377607761752735</c:v>
                </c:pt>
                <c:pt idx="36">
                  <c:v>10.442032256719461</c:v>
                </c:pt>
                <c:pt idx="37">
                  <c:v>10.539894266662346</c:v>
                </c:pt>
                <c:pt idx="38">
                  <c:v>9.0479281745781162</c:v>
                </c:pt>
                <c:pt idx="39">
                  <c:v>10.065156365317339</c:v>
                </c:pt>
                <c:pt idx="40">
                  <c:v>7.9508867464568667</c:v>
                </c:pt>
                <c:pt idx="41">
                  <c:v>10.439875589988072</c:v>
                </c:pt>
                <c:pt idx="42">
                  <c:v>8.0824242230793502</c:v>
                </c:pt>
                <c:pt idx="43">
                  <c:v>10.043754605730644</c:v>
                </c:pt>
                <c:pt idx="44">
                  <c:v>7.9192364409690876</c:v>
                </c:pt>
                <c:pt idx="45">
                  <c:v>10.205149994699029</c:v>
                </c:pt>
                <c:pt idx="46">
                  <c:v>11.465693196431497</c:v>
                </c:pt>
                <c:pt idx="47">
                  <c:v>9.4496948855443037</c:v>
                </c:pt>
                <c:pt idx="48">
                  <c:v>7.2309122945117208</c:v>
                </c:pt>
                <c:pt idx="49">
                  <c:v>10.124564862739376</c:v>
                </c:pt>
                <c:pt idx="50">
                  <c:v>7.5578348756569609</c:v>
                </c:pt>
                <c:pt idx="51">
                  <c:v>10.438176546483154</c:v>
                </c:pt>
                <c:pt idx="52">
                  <c:v>9.8463635010956931</c:v>
                </c:pt>
                <c:pt idx="53">
                  <c:v>8.4801073646234819</c:v>
                </c:pt>
                <c:pt idx="54">
                  <c:v>9.3380455378068934</c:v>
                </c:pt>
                <c:pt idx="55">
                  <c:v>9.6322506547473878</c:v>
                </c:pt>
                <c:pt idx="56">
                  <c:v>8.8828645754240565</c:v>
                </c:pt>
                <c:pt idx="57">
                  <c:v>9.1886274337291987</c:v>
                </c:pt>
                <c:pt idx="58">
                  <c:v>7.7340915981784564</c:v>
                </c:pt>
                <c:pt idx="59">
                  <c:v>10.744699820117178</c:v>
                </c:pt>
                <c:pt idx="60">
                  <c:v>10.457221105668497</c:v>
                </c:pt>
                <c:pt idx="61">
                  <c:v>8.6294178590011814</c:v>
                </c:pt>
                <c:pt idx="62">
                  <c:v>11.060195777732241</c:v>
                </c:pt>
                <c:pt idx="63">
                  <c:v>8.4579563168270777</c:v>
                </c:pt>
                <c:pt idx="64">
                  <c:v>8.8391291234443905</c:v>
                </c:pt>
                <c:pt idx="65">
                  <c:v>10.135237563030651</c:v>
                </c:pt>
                <c:pt idx="66">
                  <c:v>10.185891637999195</c:v>
                </c:pt>
                <c:pt idx="67">
                  <c:v>10.100019040480964</c:v>
                </c:pt>
                <c:pt idx="68">
                  <c:v>10.827351705713482</c:v>
                </c:pt>
                <c:pt idx="69">
                  <c:v>7.7403575520080041</c:v>
                </c:pt>
                <c:pt idx="70">
                  <c:v>9.5007838911728086</c:v>
                </c:pt>
                <c:pt idx="71">
                  <c:v>11.300725444105064</c:v>
                </c:pt>
                <c:pt idx="72">
                  <c:v>10.247644152205833</c:v>
                </c:pt>
                <c:pt idx="73">
                  <c:v>10.279188592118816</c:v>
                </c:pt>
                <c:pt idx="74">
                  <c:v>9.424040266292069</c:v>
                </c:pt>
                <c:pt idx="75">
                  <c:v>10.38045002499153</c:v>
                </c:pt>
                <c:pt idx="76">
                  <c:v>9.3095667725681448</c:v>
                </c:pt>
                <c:pt idx="77">
                  <c:v>10.722511808260435</c:v>
                </c:pt>
                <c:pt idx="78">
                  <c:v>10.94386103312551</c:v>
                </c:pt>
                <c:pt idx="79">
                  <c:v>7.8822740949938712</c:v>
                </c:pt>
                <c:pt idx="80">
                  <c:v>7.8208857538426884</c:v>
                </c:pt>
                <c:pt idx="81">
                  <c:v>9.6328152148410009</c:v>
                </c:pt>
                <c:pt idx="82">
                  <c:v>7.2074303885846787</c:v>
                </c:pt>
                <c:pt idx="83">
                  <c:v>9.2827640380956638</c:v>
                </c:pt>
                <c:pt idx="84">
                  <c:v>10.049944832980565</c:v>
                </c:pt>
                <c:pt idx="85">
                  <c:v>7.4330474805300444</c:v>
                </c:pt>
                <c:pt idx="86">
                  <c:v>8.9608729137741996</c:v>
                </c:pt>
                <c:pt idx="87">
                  <c:v>11.093540590653234</c:v>
                </c:pt>
                <c:pt idx="88">
                  <c:v>10.557490099236835</c:v>
                </c:pt>
                <c:pt idx="89">
                  <c:v>10.871063567095101</c:v>
                </c:pt>
                <c:pt idx="90">
                  <c:v>8.6419375882919187</c:v>
                </c:pt>
                <c:pt idx="91">
                  <c:v>8.1975172183404084</c:v>
                </c:pt>
              </c:numCache>
            </c:numRef>
          </c:xVal>
          <c:yVal>
            <c:numRef>
              <c:f>'Gráfico 6.7'!$D$23:$D$152</c:f>
              <c:numCache>
                <c:formatCode>0</c:formatCode>
                <c:ptCount val="92"/>
                <c:pt idx="0">
                  <c:v>42.513248443603501</c:v>
                </c:pt>
                <c:pt idx="1">
                  <c:v>48.747077941894503</c:v>
                </c:pt>
                <c:pt idx="2">
                  <c:v>48.015056610107401</c:v>
                </c:pt>
                <c:pt idx="3">
                  <c:v>99.636093139648395</c:v>
                </c:pt>
                <c:pt idx="4">
                  <c:v>99.093589782714801</c:v>
                </c:pt>
                <c:pt idx="5">
                  <c:v>34.541717529296903</c:v>
                </c:pt>
                <c:pt idx="6">
                  <c:v>85.484878540039105</c:v>
                </c:pt>
                <c:pt idx="7">
                  <c:v>85.006462097167997</c:v>
                </c:pt>
                <c:pt idx="8">
                  <c:v>99.300041198730497</c:v>
                </c:pt>
                <c:pt idx="9">
                  <c:v>62.8029594421387</c:v>
                </c:pt>
                <c:pt idx="10">
                  <c:v>52.708076477050803</c:v>
                </c:pt>
                <c:pt idx="11">
                  <c:v>75.099380493164105</c:v>
                </c:pt>
                <c:pt idx="12">
                  <c:v>46.0079536437988</c:v>
                </c:pt>
                <c:pt idx="13">
                  <c:v>22.586687088012699</c:v>
                </c:pt>
                <c:pt idx="14">
                  <c:v>99.688186645507798</c:v>
                </c:pt>
                <c:pt idx="15">
                  <c:v>79.261734008789105</c:v>
                </c:pt>
                <c:pt idx="16">
                  <c:v>92.659439086914105</c:v>
                </c:pt>
                <c:pt idx="17">
                  <c:v>92.160163879394503</c:v>
                </c:pt>
                <c:pt idx="18">
                  <c:v>87.545989990234403</c:v>
                </c:pt>
                <c:pt idx="19">
                  <c:v>99.902496337890597</c:v>
                </c:pt>
                <c:pt idx="20">
                  <c:v>39.660415649414098</c:v>
                </c:pt>
                <c:pt idx="21">
                  <c:v>98.834884643554702</c:v>
                </c:pt>
                <c:pt idx="22">
                  <c:v>99.758415222167997</c:v>
                </c:pt>
                <c:pt idx="23">
                  <c:v>97.911964416503906</c:v>
                </c:pt>
                <c:pt idx="24">
                  <c:v>59.120433807372997</c:v>
                </c:pt>
                <c:pt idx="25">
                  <c:v>66.877296447753906</c:v>
                </c:pt>
                <c:pt idx="26">
                  <c:v>99.514862060546903</c:v>
                </c:pt>
                <c:pt idx="27">
                  <c:v>61.832565307617202</c:v>
                </c:pt>
                <c:pt idx="28">
                  <c:v>90.792045593261705</c:v>
                </c:pt>
                <c:pt idx="29">
                  <c:v>96.389472961425795</c:v>
                </c:pt>
                <c:pt idx="30">
                  <c:v>77.179267883300795</c:v>
                </c:pt>
                <c:pt idx="31">
                  <c:v>83.084312438964801</c:v>
                </c:pt>
                <c:pt idx="32">
                  <c:v>49.497470855712898</c:v>
                </c:pt>
                <c:pt idx="33">
                  <c:v>25.89430809021</c:v>
                </c:pt>
                <c:pt idx="34">
                  <c:v>97.549468994140597</c:v>
                </c:pt>
                <c:pt idx="35">
                  <c:v>98.874717712402301</c:v>
                </c:pt>
                <c:pt idx="36">
                  <c:v>97.657379150390597</c:v>
                </c:pt>
                <c:pt idx="37">
                  <c:v>99.239120483398395</c:v>
                </c:pt>
                <c:pt idx="38">
                  <c:v>51.309349060058601</c:v>
                </c:pt>
                <c:pt idx="39">
                  <c:v>66.051223754882798</c:v>
                </c:pt>
                <c:pt idx="40">
                  <c:v>84.112892150878906</c:v>
                </c:pt>
                <c:pt idx="41">
                  <c:v>96.485313415527301</c:v>
                </c:pt>
                <c:pt idx="42">
                  <c:v>45.575759887695298</c:v>
                </c:pt>
                <c:pt idx="43">
                  <c:v>95.361770629882798</c:v>
                </c:pt>
                <c:pt idx="44">
                  <c:v>48.033603668212898</c:v>
                </c:pt>
                <c:pt idx="45">
                  <c:v>86.246452331542997</c:v>
                </c:pt>
                <c:pt idx="46">
                  <c:v>99.458061218261705</c:v>
                </c:pt>
                <c:pt idx="47">
                  <c:v>82.4857177734375</c:v>
                </c:pt>
                <c:pt idx="48">
                  <c:v>17.908281326293899</c:v>
                </c:pt>
                <c:pt idx="49">
                  <c:v>85.817039489746094</c:v>
                </c:pt>
                <c:pt idx="50">
                  <c:v>36.857627868652301</c:v>
                </c:pt>
                <c:pt idx="51">
                  <c:v>97.346008300781307</c:v>
                </c:pt>
                <c:pt idx="52">
                  <c:v>92.418792724609403</c:v>
                </c:pt>
                <c:pt idx="53">
                  <c:v>44.785247802734403</c:v>
                </c:pt>
                <c:pt idx="54">
                  <c:v>95.974426269531307</c:v>
                </c:pt>
                <c:pt idx="55">
                  <c:v>74.374595642089801</c:v>
                </c:pt>
                <c:pt idx="56">
                  <c:v>32.728351593017599</c:v>
                </c:pt>
                <c:pt idx="57">
                  <c:v>82.983612060546903</c:v>
                </c:pt>
                <c:pt idx="58">
                  <c:v>47.724868774414098</c:v>
                </c:pt>
                <c:pt idx="59">
                  <c:v>99.578834533691406</c:v>
                </c:pt>
                <c:pt idx="60">
                  <c:v>99.798515319824205</c:v>
                </c:pt>
                <c:pt idx="61">
                  <c:v>44.005073547363303</c:v>
                </c:pt>
                <c:pt idx="62">
                  <c:v>99.706718444824205</c:v>
                </c:pt>
                <c:pt idx="63">
                  <c:v>24.583906173706101</c:v>
                </c:pt>
                <c:pt idx="64">
                  <c:v>38.828044891357401</c:v>
                </c:pt>
                <c:pt idx="65">
                  <c:v>90.522361755371094</c:v>
                </c:pt>
                <c:pt idx="66">
                  <c:v>94.188095092773395</c:v>
                </c:pt>
                <c:pt idx="67">
                  <c:v>77.526908874511705</c:v>
                </c:pt>
                <c:pt idx="68">
                  <c:v>76.005264282226605</c:v>
                </c:pt>
                <c:pt idx="69">
                  <c:v>46.5028686523438</c:v>
                </c:pt>
                <c:pt idx="70">
                  <c:v>76.925117492675795</c:v>
                </c:pt>
                <c:pt idx="71">
                  <c:v>97.947219848632798</c:v>
                </c:pt>
                <c:pt idx="72">
                  <c:v>89.574638366699205</c:v>
                </c:pt>
                <c:pt idx="73">
                  <c:v>97.302818298339801</c:v>
                </c:pt>
                <c:pt idx="74">
                  <c:v>71.559455871582003</c:v>
                </c:pt>
                <c:pt idx="75">
                  <c:v>97.993690490722699</c:v>
                </c:pt>
                <c:pt idx="76">
                  <c:v>72.820518493652301</c:v>
                </c:pt>
                <c:pt idx="77">
                  <c:v>99.853225708007798</c:v>
                </c:pt>
                <c:pt idx="78">
                  <c:v>99.814064025878906</c:v>
                </c:pt>
                <c:pt idx="79">
                  <c:v>45.777912139892599</c:v>
                </c:pt>
                <c:pt idx="80">
                  <c:v>47.415683746337898</c:v>
                </c:pt>
                <c:pt idx="81">
                  <c:v>83.174179077148395</c:v>
                </c:pt>
                <c:pt idx="82">
                  <c:v>45.760147094726598</c:v>
                </c:pt>
                <c:pt idx="83">
                  <c:v>39.979312896728501</c:v>
                </c:pt>
                <c:pt idx="84">
                  <c:v>71.940238952636705</c:v>
                </c:pt>
                <c:pt idx="85">
                  <c:v>60.587776184082003</c:v>
                </c:pt>
                <c:pt idx="86">
                  <c:v>64.343681335449205</c:v>
                </c:pt>
                <c:pt idx="87">
                  <c:v>90.735336303710895</c:v>
                </c:pt>
                <c:pt idx="88">
                  <c:v>98.713180541992202</c:v>
                </c:pt>
                <c:pt idx="89">
                  <c:v>94.213043212890597</c:v>
                </c:pt>
                <c:pt idx="90">
                  <c:v>29.921171188354499</c:v>
                </c:pt>
                <c:pt idx="91">
                  <c:v>48.338138580322301</c:v>
                </c:pt>
              </c:numCache>
            </c:numRef>
          </c:yVal>
          <c:smooth val="0"/>
          <c:extLst>
            <c:ext xmlns:c16="http://schemas.microsoft.com/office/drawing/2014/chart" uri="{C3380CC4-5D6E-409C-BE32-E72D297353CC}">
              <c16:uniqueId val="{00000001-7F30-EB4C-B7DE-743ACC859428}"/>
            </c:ext>
          </c:extLst>
        </c:ser>
        <c:ser>
          <c:idx val="1"/>
          <c:order val="1"/>
          <c:spPr>
            <a:ln w="19050">
              <a:noFill/>
            </a:ln>
          </c:spPr>
          <c:marker>
            <c:symbol val="triangle"/>
            <c:size val="15"/>
            <c:spPr>
              <a:solidFill>
                <a:srgbClr val="0070C0"/>
              </a:solidFill>
              <a:ln w="9525">
                <a:solidFill>
                  <a:srgbClr val="0070C0"/>
                </a:solidFill>
              </a:ln>
              <a:effectLst/>
            </c:spPr>
          </c:marker>
          <c:dPt>
            <c:idx val="0"/>
            <c:bubble3D val="0"/>
            <c:extLst>
              <c:ext xmlns:c16="http://schemas.microsoft.com/office/drawing/2014/chart" uri="{C3380CC4-5D6E-409C-BE32-E72D297353CC}">
                <c16:uniqueId val="{00000001-7E8E-4862-B1BF-1E16BBE4111B}"/>
              </c:ext>
            </c:extLst>
          </c:dPt>
          <c:dPt>
            <c:idx val="3"/>
            <c:marker>
              <c:spPr>
                <a:solidFill>
                  <a:srgbClr val="0070C0"/>
                </a:solidFill>
                <a:ln>
                  <a:noFill/>
                </a:ln>
                <a:effectLst/>
              </c:spPr>
            </c:marker>
            <c:bubble3D val="0"/>
            <c:extLst>
              <c:ext xmlns:c16="http://schemas.microsoft.com/office/drawing/2014/chart" uri="{C3380CC4-5D6E-409C-BE32-E72D297353CC}">
                <c16:uniqueId val="{00000002-9D85-426D-B278-C7AAFA105754}"/>
              </c:ext>
            </c:extLst>
          </c:dPt>
          <c:dLbls>
            <c:dLbl>
              <c:idx val="0"/>
              <c:tx>
                <c:rich>
                  <a:bodyPr/>
                  <a:lstStyle/>
                  <a:p>
                    <a:fld id="{2BED8C61-07A3-40B0-8BE9-7E3F9285E932}"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E8E-4862-B1BF-1E16BBE4111B}"/>
                </c:ext>
              </c:extLst>
            </c:dLbl>
            <c:dLbl>
              <c:idx val="1"/>
              <c:tx>
                <c:rich>
                  <a:bodyPr/>
                  <a:lstStyle/>
                  <a:p>
                    <a:fld id="{8F8AF296-1C4B-440C-9B84-C564B6563B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D85-426D-B278-C7AAFA105754}"/>
                </c:ext>
              </c:extLst>
            </c:dLbl>
            <c:dLbl>
              <c:idx val="2"/>
              <c:tx>
                <c:rich>
                  <a:bodyPr/>
                  <a:lstStyle/>
                  <a:p>
                    <a:fld id="{E7075C67-91BF-4E5C-B9A7-7805466ADB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D85-426D-B278-C7AAFA105754}"/>
                </c:ext>
              </c:extLst>
            </c:dLbl>
            <c:dLbl>
              <c:idx val="3"/>
              <c:tx>
                <c:rich>
                  <a:bodyPr/>
                  <a:lstStyle/>
                  <a:p>
                    <a:fld id="{AFE06B19-D6CD-4525-955A-83A6A443E0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9D85-426D-B278-C7AAFA105754}"/>
                </c:ext>
              </c:extLst>
            </c:dLbl>
            <c:dLbl>
              <c:idx val="4"/>
              <c:tx>
                <c:rich>
                  <a:bodyPr/>
                  <a:lstStyle/>
                  <a:p>
                    <a:fld id="{DEE0EB6C-928B-42B3-A48E-1B2F65D3464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D85-426D-B278-C7AAFA105754}"/>
                </c:ext>
              </c:extLst>
            </c:dLbl>
            <c:dLbl>
              <c:idx val="5"/>
              <c:tx>
                <c:rich>
                  <a:bodyPr/>
                  <a:lstStyle/>
                  <a:p>
                    <a:fld id="{663C06A0-9893-48C3-82C8-5DFEED1E20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D85-426D-B278-C7AAFA105754}"/>
                </c:ext>
              </c:extLst>
            </c:dLbl>
            <c:dLbl>
              <c:idx val="6"/>
              <c:tx>
                <c:rich>
                  <a:bodyPr/>
                  <a:lstStyle/>
                  <a:p>
                    <a:fld id="{10D78FC5-77B2-45B0-86FB-D3C220529D4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D85-426D-B278-C7AAFA105754}"/>
                </c:ext>
              </c:extLst>
            </c:dLbl>
            <c:dLbl>
              <c:idx val="7"/>
              <c:tx>
                <c:rich>
                  <a:bodyPr/>
                  <a:lstStyle/>
                  <a:p>
                    <a:fld id="{BC609B2C-9D67-4C76-B79E-88FC605D9B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D85-426D-B278-C7AAFA105754}"/>
                </c:ext>
              </c:extLst>
            </c:dLbl>
            <c:dLbl>
              <c:idx val="8"/>
              <c:tx>
                <c:rich>
                  <a:bodyPr/>
                  <a:lstStyle/>
                  <a:p>
                    <a:fld id="{B3074122-381E-42D5-851E-722BBFF96B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D85-426D-B278-C7AAFA105754}"/>
                </c:ext>
              </c:extLst>
            </c:dLbl>
            <c:dLbl>
              <c:idx val="9"/>
              <c:tx>
                <c:rich>
                  <a:bodyPr/>
                  <a:lstStyle/>
                  <a:p>
                    <a:fld id="{8323DD61-C4F2-4556-9C11-DC3C091AF8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D85-426D-B278-C7AAFA105754}"/>
                </c:ext>
              </c:extLst>
            </c:dLbl>
            <c:dLbl>
              <c:idx val="10"/>
              <c:tx>
                <c:rich>
                  <a:bodyPr/>
                  <a:lstStyle/>
                  <a:p>
                    <a:fld id="{44100E33-24CE-4BFE-A111-7E103338AB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D85-426D-B278-C7AAFA105754}"/>
                </c:ext>
              </c:extLst>
            </c:dLbl>
            <c:dLbl>
              <c:idx val="11"/>
              <c:tx>
                <c:rich>
                  <a:bodyPr/>
                  <a:lstStyle/>
                  <a:p>
                    <a:fld id="{8B897EF8-710B-4808-8212-9C48B37001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D85-426D-B278-C7AAFA105754}"/>
                </c:ext>
              </c:extLst>
            </c:dLbl>
            <c:dLbl>
              <c:idx val="12"/>
              <c:tx>
                <c:rich>
                  <a:bodyPr/>
                  <a:lstStyle/>
                  <a:p>
                    <a:fld id="{CA568CFA-FCEA-4E20-8C37-D88B86DF29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D85-426D-B278-C7AAFA105754}"/>
                </c:ext>
              </c:extLst>
            </c:dLbl>
            <c:dLbl>
              <c:idx val="13"/>
              <c:tx>
                <c:rich>
                  <a:bodyPr/>
                  <a:lstStyle/>
                  <a:p>
                    <a:fld id="{94C0B610-1783-4780-8BEC-5FBDD25F58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9D85-426D-B278-C7AAFA105754}"/>
                </c:ext>
              </c:extLst>
            </c:dLbl>
            <c:dLbl>
              <c:idx val="14"/>
              <c:tx>
                <c:rich>
                  <a:bodyPr/>
                  <a:lstStyle/>
                  <a:p>
                    <a:fld id="{8354B962-1B0C-457F-AC5A-DD4C4EC968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9D85-426D-B278-C7AAFA105754}"/>
                </c:ext>
              </c:extLst>
            </c:dLbl>
            <c:dLbl>
              <c:idx val="15"/>
              <c:tx>
                <c:rich>
                  <a:bodyPr/>
                  <a:lstStyle/>
                  <a:p>
                    <a:fld id="{44B1DCCF-644A-4114-B552-900F19BB8D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9D85-426D-B278-C7AAFA105754}"/>
                </c:ext>
              </c:extLst>
            </c:dLbl>
            <c:dLbl>
              <c:idx val="16"/>
              <c:tx>
                <c:rich>
                  <a:bodyPr/>
                  <a:lstStyle/>
                  <a:p>
                    <a:fld id="{FCADCC8E-6EBE-4306-B78B-744C30C24D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9D85-426D-B278-C7AAFA105754}"/>
                </c:ext>
              </c:extLst>
            </c:dLbl>
            <c:dLbl>
              <c:idx val="17"/>
              <c:tx>
                <c:rich>
                  <a:bodyPr/>
                  <a:lstStyle/>
                  <a:p>
                    <a:fld id="{6B4F56D5-D479-41A6-A5D7-40C4BFFB1C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9D85-426D-B278-C7AAFA105754}"/>
                </c:ext>
              </c:extLst>
            </c:dLbl>
            <c:dLbl>
              <c:idx val="18"/>
              <c:tx>
                <c:rich>
                  <a:bodyPr/>
                  <a:lstStyle/>
                  <a:p>
                    <a:fld id="{059E78F6-8780-4947-A9B3-3EE6468A6D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9D85-426D-B278-C7AAFA105754}"/>
                </c:ext>
              </c:extLst>
            </c:dLbl>
            <c:spPr>
              <a:noFill/>
              <a:ln>
                <a:noFill/>
              </a:ln>
              <a:effectLst/>
            </c:spPr>
            <c:txPr>
              <a:bodyPr wrap="square" lIns="38100" tIns="19050" rIns="38100" bIns="19050" anchor="ctr">
                <a:spAutoFit/>
              </a:bodyPr>
              <a:lstStyle/>
              <a:p>
                <a:pPr>
                  <a:defRPr sz="2800">
                    <a:latin typeface="+mn-lt"/>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xVal>
            <c:numRef>
              <c:f>'Gráfico 6.7'!$C$3:$C$22</c:f>
              <c:numCache>
                <c:formatCode>0</c:formatCode>
                <c:ptCount val="19"/>
                <c:pt idx="0">
                  <c:v>9.841227102166302</c:v>
                </c:pt>
                <c:pt idx="1">
                  <c:v>8.7828496123433464</c:v>
                </c:pt>
                <c:pt idx="2">
                  <c:v>9.5947113588057693</c:v>
                </c:pt>
                <c:pt idx="3">
                  <c:v>10.020822942805582</c:v>
                </c:pt>
                <c:pt idx="4">
                  <c:v>9.4682247544211808</c:v>
                </c:pt>
                <c:pt idx="5">
                  <c:v>9.6092896647479886</c:v>
                </c:pt>
                <c:pt idx="6">
                  <c:v>9.500756015006548</c:v>
                </c:pt>
                <c:pt idx="7">
                  <c:v>9.2799237850392551</c:v>
                </c:pt>
                <c:pt idx="8">
                  <c:v>8.9679385774991349</c:v>
                </c:pt>
                <c:pt idx="9">
                  <c:v>8.891370194714133</c:v>
                </c:pt>
                <c:pt idx="10">
                  <c:v>7.4101545197031511</c:v>
                </c:pt>
                <c:pt idx="11">
                  <c:v>8.3690618244028823</c:v>
                </c:pt>
                <c:pt idx="12">
                  <c:v>9.7203261136268253</c:v>
                </c:pt>
                <c:pt idx="13">
                  <c:v>8.5093346905714231</c:v>
                </c:pt>
                <c:pt idx="14">
                  <c:v>9.9343574282313352</c:v>
                </c:pt>
                <c:pt idx="15">
                  <c:v>9.0679483937448833</c:v>
                </c:pt>
                <c:pt idx="16">
                  <c:v>9.3754169111576786</c:v>
                </c:pt>
                <c:pt idx="17">
                  <c:v>10.335897200925944</c:v>
                </c:pt>
                <c:pt idx="18">
                  <c:v>9.8985744649194931</c:v>
                </c:pt>
              </c:numCache>
            </c:numRef>
          </c:xVal>
          <c:yVal>
            <c:numRef>
              <c:f>'Gráfico 6.7'!$D$3:$D$22</c:f>
              <c:numCache>
                <c:formatCode>0</c:formatCode>
                <c:ptCount val="19"/>
                <c:pt idx="0">
                  <c:v>53.370029449462898</c:v>
                </c:pt>
                <c:pt idx="1">
                  <c:v>59.906524658203097</c:v>
                </c:pt>
                <c:pt idx="2">
                  <c:v>77.230041503906307</c:v>
                </c:pt>
                <c:pt idx="3">
                  <c:v>74.283798217773395</c:v>
                </c:pt>
                <c:pt idx="4">
                  <c:v>49.633735656738303</c:v>
                </c:pt>
                <c:pt idx="5">
                  <c:v>67.905143737792997</c:v>
                </c:pt>
                <c:pt idx="6">
                  <c:v>62.385063171386697</c:v>
                </c:pt>
                <c:pt idx="7">
                  <c:v>57.254283905029297</c:v>
                </c:pt>
                <c:pt idx="8">
                  <c:v>33.214206695556598</c:v>
                </c:pt>
                <c:pt idx="9">
                  <c:v>45.424385070800803</c:v>
                </c:pt>
                <c:pt idx="10">
                  <c:v>35.518257141113303</c:v>
                </c:pt>
                <c:pt idx="11">
                  <c:v>50.8420219421387</c:v>
                </c:pt>
                <c:pt idx="12">
                  <c:v>38.329990386962898</c:v>
                </c:pt>
                <c:pt idx="13">
                  <c:v>33.071926116943402</c:v>
                </c:pt>
                <c:pt idx="14">
                  <c:v>49.510219573974602</c:v>
                </c:pt>
                <c:pt idx="15">
                  <c:v>54.640853881835902</c:v>
                </c:pt>
                <c:pt idx="16">
                  <c:v>47.051639556884801</c:v>
                </c:pt>
                <c:pt idx="17">
                  <c:v>84.090950012207003</c:v>
                </c:pt>
                <c:pt idx="18">
                  <c:v>68.67431640625</c:v>
                </c:pt>
              </c:numCache>
            </c:numRef>
          </c:yVal>
          <c:smooth val="0"/>
          <c:extLst>
            <c:ext xmlns:c15="http://schemas.microsoft.com/office/drawing/2012/chart" uri="{02D57815-91ED-43cb-92C2-25804820EDAC}">
              <c15:datalabelsRange>
                <c15:f>'Gráfico 6.7'!$E$3:$E$24</c15:f>
                <c15:dlblRangeCache>
                  <c:ptCount val="20"/>
                  <c:pt idx="0">
                    <c:v>ARG</c:v>
                  </c:pt>
                  <c:pt idx="1">
                    <c:v>BOL</c:v>
                  </c:pt>
                  <c:pt idx="2">
                    <c:v>BRA</c:v>
                  </c:pt>
                  <c:pt idx="3">
                    <c:v>CHL</c:v>
                  </c:pt>
                  <c:pt idx="4">
                    <c:v>COL</c:v>
                  </c:pt>
                  <c:pt idx="5">
                    <c:v>CRI</c:v>
                  </c:pt>
                  <c:pt idx="6">
                    <c:v>DOM</c:v>
                  </c:pt>
                  <c:pt idx="7">
                    <c:v>ECU</c:v>
                  </c:pt>
                  <c:pt idx="8">
                    <c:v>SLV</c:v>
                  </c:pt>
                  <c:pt idx="9">
                    <c:v>GTM</c:v>
                  </c:pt>
                  <c:pt idx="10">
                    <c:v>HTI</c:v>
                  </c:pt>
                  <c:pt idx="11">
                    <c:v>HND</c:v>
                  </c:pt>
                  <c:pt idx="12">
                    <c:v>MEX</c:v>
                  </c:pt>
                  <c:pt idx="13">
                    <c:v>NIC</c:v>
                  </c:pt>
                  <c:pt idx="14">
                    <c:v>PAN</c:v>
                  </c:pt>
                  <c:pt idx="15">
                    <c:v>PRY</c:v>
                  </c:pt>
                  <c:pt idx="16">
                    <c:v>PER</c:v>
                  </c:pt>
                  <c:pt idx="17">
                    <c:v>TTO</c:v>
                  </c:pt>
                  <c:pt idx="18">
                    <c:v>URY</c:v>
                  </c:pt>
                  <c:pt idx="19">
                    <c:v>ALB</c:v>
                  </c:pt>
                </c15:dlblRangeCache>
              </c15:datalabelsRange>
            </c:ext>
            <c:ext xmlns:c16="http://schemas.microsoft.com/office/drawing/2014/chart" uri="{C3380CC4-5D6E-409C-BE32-E72D297353CC}">
              <c16:uniqueId val="{00000015-7F30-EB4C-B7DE-743ACC859428}"/>
            </c:ext>
          </c:extLst>
        </c:ser>
        <c:dLbls>
          <c:showLegendKey val="0"/>
          <c:showVal val="0"/>
          <c:showCatName val="0"/>
          <c:showSerName val="0"/>
          <c:showPercent val="0"/>
          <c:showBubbleSize val="0"/>
        </c:dLbls>
        <c:axId val="193183872"/>
        <c:axId val="193184264"/>
      </c:scatterChart>
      <c:valAx>
        <c:axId val="193183872"/>
        <c:scaling>
          <c:orientation val="minMax"/>
          <c:min val="7"/>
        </c:scaling>
        <c:delete val="0"/>
        <c:axPos val="b"/>
        <c:title>
          <c:tx>
            <c:rich>
              <a:bodyPr rot="0" vert="horz"/>
              <a:lstStyle/>
              <a:p>
                <a:pPr>
                  <a:defRPr/>
                </a:pPr>
                <a:r>
                  <a:rPr lang="es-AR" dirty="0"/>
                  <a:t>Log of GDP per </a:t>
                </a:r>
                <a:r>
                  <a:rPr lang="es-AR" dirty="0" err="1"/>
                  <a:t>capita</a:t>
                </a:r>
                <a:r>
                  <a:rPr lang="es-AR" dirty="0"/>
                  <a:t> (PPP)</a:t>
                </a:r>
              </a:p>
            </c:rich>
          </c:tx>
          <c:overlay val="0"/>
          <c:spPr>
            <a:noFill/>
            <a:ln w="25400">
              <a:noFill/>
            </a:ln>
          </c:spPr>
        </c:title>
        <c:numFmt formatCode="0" sourceLinked="0"/>
        <c:majorTickMark val="none"/>
        <c:minorTickMark val="none"/>
        <c:tickLblPos val="nextTo"/>
        <c:spPr>
          <a:noFill/>
          <a:ln w="9525" cap="flat" cmpd="sng" algn="ctr">
            <a:solidFill>
              <a:schemeClr val="tx1"/>
            </a:solidFill>
            <a:round/>
          </a:ln>
          <a:effectLst/>
        </c:spPr>
        <c:txPr>
          <a:bodyPr rot="0" vert="horz"/>
          <a:lstStyle/>
          <a:p>
            <a:pPr>
              <a:defRPr/>
            </a:pPr>
            <a:endParaRPr lang="en-US"/>
          </a:p>
        </c:txPr>
        <c:crossAx val="193184264"/>
        <c:crosses val="autoZero"/>
        <c:crossBetween val="midCat"/>
      </c:valAx>
      <c:valAx>
        <c:axId val="193184264"/>
        <c:scaling>
          <c:orientation val="minMax"/>
          <c:max val="100"/>
          <c:min val="0"/>
        </c:scaling>
        <c:delete val="0"/>
        <c:axPos val="l"/>
        <c:numFmt formatCode="0"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193183872"/>
        <c:crosses val="autoZero"/>
        <c:crossBetween val="midCat"/>
        <c:majorUnit val="20"/>
      </c:valAx>
      <c:spPr>
        <a:noFill/>
        <a:ln w="9525">
          <a:solidFill>
            <a:schemeClr val="tx1"/>
          </a:solidFill>
        </a:ln>
      </c:spPr>
    </c:plotArea>
    <c:plotVisOnly val="1"/>
    <c:dispBlanksAs val="gap"/>
    <c:showDLblsOverMax val="0"/>
  </c:chart>
  <c:spPr>
    <a:solidFill>
      <a:schemeClr val="bg1"/>
    </a:solidFill>
    <a:ln w="9525" cap="flat" cmpd="sng" algn="ctr">
      <a:noFill/>
      <a:round/>
    </a:ln>
    <a:effectLst/>
  </c:spPr>
  <c:txPr>
    <a:bodyPr/>
    <a:lstStyle/>
    <a:p>
      <a:pPr algn="ctr" rtl="0">
        <a:defRPr lang="en-US" sz="3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r>
              <a:rPr lang="es-VE" sz="3600" dirty="0" err="1">
                <a:solidFill>
                  <a:sysClr val="windowText" lastClr="000000"/>
                </a:solidFill>
              </a:rPr>
              <a:t>Occupational</a:t>
            </a:r>
            <a:r>
              <a:rPr lang="es-VE" sz="3600" dirty="0">
                <a:solidFill>
                  <a:sysClr val="windowText" lastClr="000000"/>
                </a:solidFill>
              </a:rPr>
              <a:t> </a:t>
            </a:r>
            <a:r>
              <a:rPr lang="es-VE" sz="3600" dirty="0" err="1">
                <a:solidFill>
                  <a:sysClr val="windowText" lastClr="000000"/>
                </a:solidFill>
              </a:rPr>
              <a:t>choice</a:t>
            </a:r>
            <a:r>
              <a:rPr lang="es-VE" sz="3600" dirty="0">
                <a:solidFill>
                  <a:sysClr val="windowText" lastClr="000000"/>
                </a:solidFill>
              </a:rPr>
              <a:t> and </a:t>
            </a:r>
            <a:r>
              <a:rPr lang="es-VE" sz="3600" dirty="0" err="1">
                <a:solidFill>
                  <a:sysClr val="windowText" lastClr="000000"/>
                </a:solidFill>
              </a:rPr>
              <a:t>credit</a:t>
            </a:r>
            <a:endParaRPr lang="es-VE" sz="3600" dirty="0">
              <a:solidFill>
                <a:sysClr val="windowText" lastClr="000000"/>
              </a:solidFill>
            </a:endParaRPr>
          </a:p>
        </c:rich>
      </c:tx>
      <c:layout>
        <c:manualLayout>
          <c:xMode val="edge"/>
          <c:yMode val="edge"/>
          <c:x val="0.27020561234646501"/>
          <c:y val="1.2215180993274557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5155507889189135"/>
          <c:y val="0.12947719145576944"/>
          <c:w val="0.835762738421857"/>
          <c:h val="0.68890855554402697"/>
        </c:manualLayout>
      </c:layout>
      <c:barChart>
        <c:barDir val="col"/>
        <c:grouping val="stacked"/>
        <c:varyColors val="0"/>
        <c:ser>
          <c:idx val="0"/>
          <c:order val="0"/>
          <c:tx>
            <c:v>Employers</c:v>
          </c:tx>
          <c:spPr>
            <a:solidFill>
              <a:schemeClr val="tx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6.2'!$A$38:$A$43</c:f>
              <c:strCache>
                <c:ptCount val="6"/>
                <c:pt idx="0">
                  <c:v>Quintile 1</c:v>
                </c:pt>
                <c:pt idx="1">
                  <c:v>Quintile 2</c:v>
                </c:pt>
                <c:pt idx="2">
                  <c:v>Quintile 3</c:v>
                </c:pt>
                <c:pt idx="3">
                  <c:v>Quintile 4</c:v>
                </c:pt>
                <c:pt idx="4">
                  <c:v>Quintile 5</c:v>
                </c:pt>
                <c:pt idx="5">
                  <c:v>Latin America</c:v>
                </c:pt>
              </c:strCache>
            </c:strRef>
          </c:cat>
          <c:val>
            <c:numRef>
              <c:f>'Gráfico 6.2'!$B$4:$B$9</c:f>
              <c:numCache>
                <c:formatCode>#,#00</c:formatCode>
                <c:ptCount val="6"/>
                <c:pt idx="0">
                  <c:v>2.700898366761042</c:v>
                </c:pt>
                <c:pt idx="1">
                  <c:v>3.3315947902966228</c:v>
                </c:pt>
                <c:pt idx="2">
                  <c:v>3.5676212600227224</c:v>
                </c:pt>
                <c:pt idx="3">
                  <c:v>3.9843630268153416</c:v>
                </c:pt>
                <c:pt idx="4">
                  <c:v>3.9687995519521388</c:v>
                </c:pt>
                <c:pt idx="5">
                  <c:v>3.9216753513810145</c:v>
                </c:pt>
              </c:numCache>
            </c:numRef>
          </c:val>
          <c:extLst>
            <c:ext xmlns:c16="http://schemas.microsoft.com/office/drawing/2014/chart" uri="{C3380CC4-5D6E-409C-BE32-E72D297353CC}">
              <c16:uniqueId val="{00000000-632F-E942-A703-9D28F9016474}"/>
            </c:ext>
          </c:extLst>
        </c:ser>
        <c:ser>
          <c:idx val="1"/>
          <c:order val="1"/>
          <c:tx>
            <c:v>Self-employed</c:v>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6.2'!$A$38:$A$43</c:f>
              <c:strCache>
                <c:ptCount val="6"/>
                <c:pt idx="0">
                  <c:v>Quintile 1</c:v>
                </c:pt>
                <c:pt idx="1">
                  <c:v>Quintile 2</c:v>
                </c:pt>
                <c:pt idx="2">
                  <c:v>Quintile 3</c:v>
                </c:pt>
                <c:pt idx="3">
                  <c:v>Quintile 4</c:v>
                </c:pt>
                <c:pt idx="4">
                  <c:v>Quintile 5</c:v>
                </c:pt>
                <c:pt idx="5">
                  <c:v>Latin America</c:v>
                </c:pt>
              </c:strCache>
            </c:strRef>
          </c:cat>
          <c:val>
            <c:numRef>
              <c:f>'Gráfico 6.2'!$C$4:$C$9</c:f>
              <c:numCache>
                <c:formatCode>#,#00</c:formatCode>
                <c:ptCount val="6"/>
                <c:pt idx="0">
                  <c:v>40.165234599543794</c:v>
                </c:pt>
                <c:pt idx="1">
                  <c:v>27.424742207880492</c:v>
                </c:pt>
                <c:pt idx="2">
                  <c:v>20.657918425185102</c:v>
                </c:pt>
                <c:pt idx="3">
                  <c:v>15.115083135793636</c:v>
                </c:pt>
                <c:pt idx="4">
                  <c:v>14.075275270338295</c:v>
                </c:pt>
                <c:pt idx="5">
                  <c:v>32.896104724182706</c:v>
                </c:pt>
              </c:numCache>
            </c:numRef>
          </c:val>
          <c:extLst>
            <c:ext xmlns:c16="http://schemas.microsoft.com/office/drawing/2014/chart" uri="{C3380CC4-5D6E-409C-BE32-E72D297353CC}">
              <c16:uniqueId val="{00000001-632F-E942-A703-9D28F9016474}"/>
            </c:ext>
          </c:extLst>
        </c:ser>
        <c:dLbls>
          <c:dLblPos val="ctr"/>
          <c:showLegendKey val="0"/>
          <c:showVal val="1"/>
          <c:showCatName val="0"/>
          <c:showSerName val="0"/>
          <c:showPercent val="0"/>
          <c:showBubbleSize val="0"/>
        </c:dLbls>
        <c:gapWidth val="100"/>
        <c:overlap val="100"/>
        <c:axId val="193740624"/>
        <c:axId val="193741016"/>
      </c:barChart>
      <c:catAx>
        <c:axId val="1937406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3741016"/>
        <c:crosses val="autoZero"/>
        <c:auto val="1"/>
        <c:lblAlgn val="ctr"/>
        <c:lblOffset val="100"/>
        <c:noMultiLvlLbl val="0"/>
      </c:catAx>
      <c:valAx>
        <c:axId val="193741016"/>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AR" sz="3200" dirty="0" err="1">
                    <a:solidFill>
                      <a:sysClr val="windowText" lastClr="000000"/>
                    </a:solidFill>
                  </a:rPr>
                  <a:t>Entrepreneurs</a:t>
                </a:r>
                <a:r>
                  <a:rPr lang="es-AR" sz="3200" dirty="0">
                    <a:solidFill>
                      <a:sysClr val="windowText" lastClr="000000"/>
                    </a:solidFill>
                  </a:rPr>
                  <a:t> (</a:t>
                </a:r>
                <a:r>
                  <a:rPr lang="es-AR" sz="3200" dirty="0" err="1">
                    <a:solidFill>
                      <a:sysClr val="windowText" lastClr="000000"/>
                    </a:solidFill>
                  </a:rPr>
                  <a:t>percentage</a:t>
                </a:r>
                <a:r>
                  <a:rPr lang="es-AR" sz="3200" dirty="0">
                    <a:solidFill>
                      <a:sysClr val="windowText" lastClr="000000"/>
                    </a:solidFill>
                  </a:rPr>
                  <a:t>)</a:t>
                </a:r>
              </a:p>
            </c:rich>
          </c:tx>
          <c:layout>
            <c:manualLayout>
              <c:xMode val="edge"/>
              <c:yMode val="edge"/>
              <c:x val="1.1529256987501378E-3"/>
              <c:y val="0.28311735747162103"/>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crossAx val="193740624"/>
        <c:crosses val="autoZero"/>
        <c:crossBetween val="between"/>
        <c:majorUnit val="10"/>
      </c:valAx>
      <c:spPr>
        <a:noFill/>
        <a:ln>
          <a:noFill/>
        </a:ln>
        <a:effectLst/>
      </c:spPr>
    </c:plotArea>
    <c:legend>
      <c:legendPos val="b"/>
      <c:layout>
        <c:manualLayout>
          <c:xMode val="edge"/>
          <c:yMode val="edge"/>
          <c:x val="0.28632528445945121"/>
          <c:y val="0.15612287750710274"/>
          <c:w val="0.54494785235361154"/>
          <c:h val="6.8213129419962854E-2"/>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dirty="0" err="1">
                <a:solidFill>
                  <a:sysClr val="windowText" lastClr="000000"/>
                </a:solidFill>
              </a:rPr>
              <a:t>Density</a:t>
            </a:r>
            <a:r>
              <a:rPr lang="es-VE" sz="4000" dirty="0">
                <a:solidFill>
                  <a:sysClr val="windowText" lastClr="000000"/>
                </a:solidFill>
              </a:rPr>
              <a:t> of new </a:t>
            </a:r>
            <a:r>
              <a:rPr lang="es-VE" sz="4000" baseline="0" dirty="0">
                <a:solidFill>
                  <a:sysClr val="windowText" lastClr="000000"/>
                </a:solidFill>
              </a:rPr>
              <a:t> </a:t>
            </a:r>
            <a:r>
              <a:rPr lang="es-VE" sz="4000" baseline="0" dirty="0" err="1">
                <a:solidFill>
                  <a:sysClr val="windowText" lastClr="000000"/>
                </a:solidFill>
              </a:rPr>
              <a:t>firms</a:t>
            </a:r>
            <a:r>
              <a:rPr lang="es-VE" sz="4000" baseline="0" dirty="0">
                <a:solidFill>
                  <a:sysClr val="windowText" lastClr="000000"/>
                </a:solidFill>
              </a:rPr>
              <a:t> and </a:t>
            </a:r>
            <a:r>
              <a:rPr lang="es-VE" sz="4000" baseline="0" dirty="0" err="1">
                <a:solidFill>
                  <a:sysClr val="windowText" lastClr="000000"/>
                </a:solidFill>
              </a:rPr>
              <a:t>credit</a:t>
            </a:r>
            <a:endParaRPr lang="es-VE" sz="400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4312767936545237"/>
          <c:y val="0.12534504788426956"/>
          <c:w val="0.80862871112623635"/>
          <c:h val="0.70424354071079687"/>
        </c:manualLayout>
      </c:layout>
      <c:scatterChart>
        <c:scatterStyle val="lineMarker"/>
        <c:varyColors val="0"/>
        <c:ser>
          <c:idx val="0"/>
          <c:order val="0"/>
          <c:tx>
            <c:strRef>
              <c:f>'Gráfico 6.4'!#REF!</c:f>
              <c:strCache>
                <c:ptCount val="1"/>
                <c:pt idx="0">
                  <c:v>#REF!</c:v>
                </c:pt>
              </c:strCache>
            </c:strRef>
          </c:tx>
          <c:spPr>
            <a:ln w="25400" cap="rnd">
              <a:noFill/>
              <a:round/>
            </a:ln>
            <a:effectLst/>
          </c:spPr>
          <c:marker>
            <c:symbol val="circle"/>
            <c:size val="12"/>
            <c:spPr>
              <a:solidFill>
                <a:schemeClr val="tx1">
                  <a:lumMod val="50000"/>
                  <a:lumOff val="50000"/>
                </a:schemeClr>
              </a:solidFill>
              <a:ln w="9525">
                <a:noFill/>
              </a:ln>
              <a:effectLst/>
            </c:spPr>
          </c:marker>
          <c:trendline>
            <c:spPr>
              <a:ln w="6350" cap="rnd">
                <a:solidFill>
                  <a:schemeClr val="tx1"/>
                </a:solidFill>
                <a:prstDash val="solid"/>
              </a:ln>
              <a:effectLst/>
            </c:spPr>
            <c:trendlineType val="linear"/>
            <c:dispRSqr val="0"/>
            <c:dispEq val="0"/>
          </c:trendline>
          <c:xVal>
            <c:numRef>
              <c:f>'Gráfico 6.4'!$C$15:$C$217</c:f>
              <c:numCache>
                <c:formatCode>#,#00</c:formatCode>
                <c:ptCount val="203"/>
                <c:pt idx="0">
                  <c:v>65.315977099161387</c:v>
                </c:pt>
                <c:pt idx="1">
                  <c:v>35.963054791804602</c:v>
                </c:pt>
                <c:pt idx="2">
                  <c:v>76.592200128252117</c:v>
                </c:pt>
                <c:pt idx="3">
                  <c:v>47.767549309078674</c:v>
                </c:pt>
                <c:pt idx="4">
                  <c:v>136.36151679065441</c:v>
                </c:pt>
                <c:pt idx="5">
                  <c:v>85.864361238513467</c:v>
                </c:pt>
                <c:pt idx="6">
                  <c:v>31.908363754524199</c:v>
                </c:pt>
                <c:pt idx="7">
                  <c:v>61.424083121013446</c:v>
                </c:pt>
                <c:pt idx="8">
                  <c:v>26.966199085624869</c:v>
                </c:pt>
                <c:pt idx="9">
                  <c:v>55.923110316889932</c:v>
                </c:pt>
                <c:pt idx="10">
                  <c:v>53.819809742529849</c:v>
                </c:pt>
                <c:pt idx="11">
                  <c:v>25.801209493171402</c:v>
                </c:pt>
                <c:pt idx="12">
                  <c:v>32.166696640164922</c:v>
                </c:pt>
                <c:pt idx="13">
                  <c:v>171.61580769950706</c:v>
                </c:pt>
                <c:pt idx="14">
                  <c:v>241.18166217953868</c:v>
                </c:pt>
                <c:pt idx="15">
                  <c:v>50.331985708261264</c:v>
                </c:pt>
                <c:pt idx="16">
                  <c:v>78.023215363476297</c:v>
                </c:pt>
                <c:pt idx="17">
                  <c:v>171.33531938292217</c:v>
                </c:pt>
                <c:pt idx="18">
                  <c:v>21.031644820630788</c:v>
                </c:pt>
                <c:pt idx="19">
                  <c:v>28.690600367079963</c:v>
                </c:pt>
                <c:pt idx="20">
                  <c:v>120.07936814846319</c:v>
                </c:pt>
                <c:pt idx="21">
                  <c:v>70.030464811731676</c:v>
                </c:pt>
                <c:pt idx="22">
                  <c:v>94.517583365712383</c:v>
                </c:pt>
                <c:pt idx="23">
                  <c:v>95.686648539755836</c:v>
                </c:pt>
                <c:pt idx="24">
                  <c:v>14.270135599688674</c:v>
                </c:pt>
                <c:pt idx="25">
                  <c:v>134.81107590219372</c:v>
                </c:pt>
                <c:pt idx="26">
                  <c:v>55.108665159892439</c:v>
                </c:pt>
                <c:pt idx="27">
                  <c:v>19.979274041237002</c:v>
                </c:pt>
                <c:pt idx="28">
                  <c:v>112.59817186758907</c:v>
                </c:pt>
                <c:pt idx="29">
                  <c:v>214.96025075089628</c:v>
                </c:pt>
                <c:pt idx="30">
                  <c:v>65.271985981264763</c:v>
                </c:pt>
                <c:pt idx="31">
                  <c:v>18.80342780472569</c:v>
                </c:pt>
                <c:pt idx="32">
                  <c:v>37.613104397294499</c:v>
                </c:pt>
                <c:pt idx="33">
                  <c:v>38.303455408137019</c:v>
                </c:pt>
                <c:pt idx="34">
                  <c:v>51.319729963953002</c:v>
                </c:pt>
                <c:pt idx="35">
                  <c:v>60.509245386731401</c:v>
                </c:pt>
                <c:pt idx="36">
                  <c:v>7.9320174850350131</c:v>
                </c:pt>
                <c:pt idx="37">
                  <c:v>91.238457919970031</c:v>
                </c:pt>
                <c:pt idx="38">
                  <c:v>66.197316458111985</c:v>
                </c:pt>
                <c:pt idx="39">
                  <c:v>87.367481866512307</c:v>
                </c:pt>
                <c:pt idx="40">
                  <c:v>71.859544562800139</c:v>
                </c:pt>
                <c:pt idx="41">
                  <c:v>162.15000496155207</c:v>
                </c:pt>
                <c:pt idx="42">
                  <c:v>34.762504224019573</c:v>
                </c:pt>
                <c:pt idx="43">
                  <c:v>33.78820757733881</c:v>
                </c:pt>
                <c:pt idx="44">
                  <c:v>21.141444302657849</c:v>
                </c:pt>
                <c:pt idx="45">
                  <c:v>62.28318819562822</c:v>
                </c:pt>
                <c:pt idx="46">
                  <c:v>140.58928724464664</c:v>
                </c:pt>
                <c:pt idx="47">
                  <c:v>41.145665331694239</c:v>
                </c:pt>
                <c:pt idx="48">
                  <c:v>17.354322179971707</c:v>
                </c:pt>
                <c:pt idx="49">
                  <c:v>41.744219877510574</c:v>
                </c:pt>
                <c:pt idx="50">
                  <c:v>95.794667939225221</c:v>
                </c:pt>
                <c:pt idx="51">
                  <c:v>55.932745258898898</c:v>
                </c:pt>
                <c:pt idx="52">
                  <c:v>34.062461230397076</c:v>
                </c:pt>
                <c:pt idx="53">
                  <c:v>13.033465845637847</c:v>
                </c:pt>
                <c:pt idx="54">
                  <c:v>49.314095942035429</c:v>
                </c:pt>
                <c:pt idx="55">
                  <c:v>92.71620754184012</c:v>
                </c:pt>
                <c:pt idx="56">
                  <c:v>50.020961234702789</c:v>
                </c:pt>
                <c:pt idx="57">
                  <c:v>57.481558801842169</c:v>
                </c:pt>
                <c:pt idx="58">
                  <c:v>99.283398539285983</c:v>
                </c:pt>
                <c:pt idx="59">
                  <c:v>123.21096493039782</c:v>
                </c:pt>
                <c:pt idx="60">
                  <c:v>60.665686026447794</c:v>
                </c:pt>
                <c:pt idx="61">
                  <c:v>14.799253502395317</c:v>
                </c:pt>
                <c:pt idx="62">
                  <c:v>113.91520334070175</c:v>
                </c:pt>
                <c:pt idx="63">
                  <c:v>137.3851871654565</c:v>
                </c:pt>
                <c:pt idx="64">
                  <c:v>69.232555082179502</c:v>
                </c:pt>
                <c:pt idx="65">
                  <c:v>62.674074709998514</c:v>
                </c:pt>
                <c:pt idx="66">
                  <c:v>15.828261192287371</c:v>
                </c:pt>
                <c:pt idx="67">
                  <c:v>41.88637093333363</c:v>
                </c:pt>
                <c:pt idx="68">
                  <c:v>53.502128029270523</c:v>
                </c:pt>
                <c:pt idx="69">
                  <c:v>120.4471929289188</c:v>
                </c:pt>
                <c:pt idx="70">
                  <c:v>54.480440641652287</c:v>
                </c:pt>
                <c:pt idx="71">
                  <c:v>33.171827302172147</c:v>
                </c:pt>
                <c:pt idx="72">
                  <c:v>130.2861887040518</c:v>
                </c:pt>
                <c:pt idx="73">
                  <c:v>43.414310516940162</c:v>
                </c:pt>
                <c:pt idx="74">
                  <c:v>53.374686585385938</c:v>
                </c:pt>
                <c:pt idx="75">
                  <c:v>50.369060629645901</c:v>
                </c:pt>
                <c:pt idx="76">
                  <c:v>129.4963780378209</c:v>
                </c:pt>
                <c:pt idx="77">
                  <c:v>36.758053133839361</c:v>
                </c:pt>
                <c:pt idx="78">
                  <c:v>147.6483738518192</c:v>
                </c:pt>
                <c:pt idx="79">
                  <c:v>21.137966342807321</c:v>
                </c:pt>
                <c:pt idx="80">
                  <c:v>79.536573201671857</c:v>
                </c:pt>
                <c:pt idx="81">
                  <c:v>66.82369873150698</c:v>
                </c:pt>
                <c:pt idx="82">
                  <c:v>15.350917981609774</c:v>
                </c:pt>
                <c:pt idx="83">
                  <c:v>59.745700997933049</c:v>
                </c:pt>
                <c:pt idx="84">
                  <c:v>147.70250087532369</c:v>
                </c:pt>
                <c:pt idx="85">
                  <c:v>17.405016296048871</c:v>
                </c:pt>
              </c:numCache>
            </c:numRef>
          </c:xVal>
          <c:yVal>
            <c:numRef>
              <c:f>'Gráfico 6.4'!$D$15:$D$217</c:f>
              <c:numCache>
                <c:formatCode>0.00</c:formatCode>
                <c:ptCount val="203"/>
                <c:pt idx="0">
                  <c:v>1.3822078131145552</c:v>
                </c:pt>
                <c:pt idx="1">
                  <c:v>8.1940022193118889</c:v>
                </c:pt>
                <c:pt idx="2">
                  <c:v>21.100415019609816</c:v>
                </c:pt>
                <c:pt idx="3">
                  <c:v>1.4908419437550982</c:v>
                </c:pt>
                <c:pt idx="4">
                  <c:v>12.186018579310637</c:v>
                </c:pt>
                <c:pt idx="5">
                  <c:v>0.6212053962947216</c:v>
                </c:pt>
                <c:pt idx="6">
                  <c:v>0.8249615107097793</c:v>
                </c:pt>
                <c:pt idx="7">
                  <c:v>3.061879466303834</c:v>
                </c:pt>
                <c:pt idx="8">
                  <c:v>0.1112479840856071</c:v>
                </c:pt>
                <c:pt idx="9">
                  <c:v>8.5352872845911083</c:v>
                </c:pt>
                <c:pt idx="10">
                  <c:v>0.81408427557325236</c:v>
                </c:pt>
                <c:pt idx="11">
                  <c:v>0.88905889292561369</c:v>
                </c:pt>
                <c:pt idx="12">
                  <c:v>11.014830549121482</c:v>
                </c:pt>
                <c:pt idx="13">
                  <c:v>4.2511159310292967</c:v>
                </c:pt>
                <c:pt idx="14">
                  <c:v>22.701623982485206</c:v>
                </c:pt>
                <c:pt idx="15">
                  <c:v>3.1035403306568723</c:v>
                </c:pt>
                <c:pt idx="16">
                  <c:v>1.283480199439891</c:v>
                </c:pt>
                <c:pt idx="17">
                  <c:v>7.5393475909116896</c:v>
                </c:pt>
                <c:pt idx="18">
                  <c:v>0.45646159815670817</c:v>
                </c:pt>
                <c:pt idx="20">
                  <c:v>3.1655076943016764</c:v>
                </c:pt>
                <c:pt idx="21">
                  <c:v>15.488702965621718</c:v>
                </c:pt>
                <c:pt idx="22">
                  <c:v>3.5879993088628406</c:v>
                </c:pt>
                <c:pt idx="23">
                  <c:v>2.812807545730784</c:v>
                </c:pt>
                <c:pt idx="24">
                  <c:v>4.0397351139818305</c:v>
                </c:pt>
                <c:pt idx="25">
                  <c:v>11.706848163955156</c:v>
                </c:pt>
                <c:pt idx="26">
                  <c:v>4.6138118911628885</c:v>
                </c:pt>
                <c:pt idx="27">
                  <c:v>0.93848498408259229</c:v>
                </c:pt>
                <c:pt idx="28">
                  <c:v>0.92094614470397518</c:v>
                </c:pt>
                <c:pt idx="29">
                  <c:v>25.057621357565527</c:v>
                </c:pt>
                <c:pt idx="30">
                  <c:v>3.6167918617508037</c:v>
                </c:pt>
                <c:pt idx="31">
                  <c:v>4.4703353513540323E-2</c:v>
                </c:pt>
                <c:pt idx="32">
                  <c:v>4.7974082094437582</c:v>
                </c:pt>
                <c:pt idx="33">
                  <c:v>0.26424674241498647</c:v>
                </c:pt>
                <c:pt idx="34">
                  <c:v>9.8555736296355168E-2</c:v>
                </c:pt>
                <c:pt idx="35">
                  <c:v>5.4158621029033895</c:v>
                </c:pt>
                <c:pt idx="36">
                  <c:v>2.7117398806468933</c:v>
                </c:pt>
                <c:pt idx="37">
                  <c:v>11.263473899979664</c:v>
                </c:pt>
                <c:pt idx="38">
                  <c:v>3.2687059135029943</c:v>
                </c:pt>
                <c:pt idx="39">
                  <c:v>2.2440312142038015</c:v>
                </c:pt>
                <c:pt idx="40">
                  <c:v>0.77358428784124089</c:v>
                </c:pt>
                <c:pt idx="41">
                  <c:v>9.0508949120060425E-2</c:v>
                </c:pt>
                <c:pt idx="42">
                  <c:v>1.9126166031269136</c:v>
                </c:pt>
                <c:pt idx="43">
                  <c:v>0.6831727433322764</c:v>
                </c:pt>
                <c:pt idx="44">
                  <c:v>1.0075716414784095</c:v>
                </c:pt>
                <c:pt idx="46">
                  <c:v>1.9052850986701209</c:v>
                </c:pt>
                <c:pt idx="47">
                  <c:v>0.38823092412293286</c:v>
                </c:pt>
                <c:pt idx="48">
                  <c:v>1.2867606851532822</c:v>
                </c:pt>
                <c:pt idx="49">
                  <c:v>3.3038773098108525</c:v>
                </c:pt>
                <c:pt idx="50">
                  <c:v>11.614344912128571</c:v>
                </c:pt>
                <c:pt idx="51">
                  <c:v>8.8023474331481761</c:v>
                </c:pt>
                <c:pt idx="52">
                  <c:v>1.8761898917570918</c:v>
                </c:pt>
                <c:pt idx="53">
                  <c:v>9.15214920054786E-2</c:v>
                </c:pt>
                <c:pt idx="54">
                  <c:v>4.6528056528476016</c:v>
                </c:pt>
                <c:pt idx="55">
                  <c:v>13.075987921159777</c:v>
                </c:pt>
                <c:pt idx="56">
                  <c:v>6.9405081618132618</c:v>
                </c:pt>
                <c:pt idx="57">
                  <c:v>5.3643320370022476</c:v>
                </c:pt>
                <c:pt idx="58">
                  <c:v>8.4237355541677221</c:v>
                </c:pt>
                <c:pt idx="59">
                  <c:v>2.3028321352705432</c:v>
                </c:pt>
                <c:pt idx="60">
                  <c:v>0.77833872082802502</c:v>
                </c:pt>
                <c:pt idx="61">
                  <c:v>0.74329480260867131</c:v>
                </c:pt>
                <c:pt idx="62">
                  <c:v>4.3318587638233543</c:v>
                </c:pt>
                <c:pt idx="63">
                  <c:v>6.9523958840936322</c:v>
                </c:pt>
                <c:pt idx="64">
                  <c:v>0.64493170863323568</c:v>
                </c:pt>
                <c:pt idx="65">
                  <c:v>1.2170923049721336</c:v>
                </c:pt>
                <c:pt idx="66">
                  <c:v>4.0236601781435136E-2</c:v>
                </c:pt>
                <c:pt idx="67">
                  <c:v>0.28004444505409981</c:v>
                </c:pt>
                <c:pt idx="68">
                  <c:v>0.87997778346975786</c:v>
                </c:pt>
                <c:pt idx="69">
                  <c:v>4.505136797500227</c:v>
                </c:pt>
                <c:pt idx="70">
                  <c:v>3.5990828545548137</c:v>
                </c:pt>
                <c:pt idx="71">
                  <c:v>0.31557958957100835</c:v>
                </c:pt>
                <c:pt idx="72">
                  <c:v>7.7234818877659457</c:v>
                </c:pt>
                <c:pt idx="73">
                  <c:v>1.8172525820971366</c:v>
                </c:pt>
                <c:pt idx="74">
                  <c:v>4.2401400716206945</c:v>
                </c:pt>
                <c:pt idx="75">
                  <c:v>3.9043378275099871</c:v>
                </c:pt>
                <c:pt idx="76">
                  <c:v>5.9308220982695152</c:v>
                </c:pt>
                <c:pt idx="77">
                  <c:v>0.13089556173248715</c:v>
                </c:pt>
                <c:pt idx="78">
                  <c:v>0.75398028295265407</c:v>
                </c:pt>
                <c:pt idx="79">
                  <c:v>0.35386239936519259</c:v>
                </c:pt>
                <c:pt idx="80">
                  <c:v>1.3803060551688138</c:v>
                </c:pt>
                <c:pt idx="81">
                  <c:v>1.0596267069531387</c:v>
                </c:pt>
                <c:pt idx="82">
                  <c:v>0.61460248375384274</c:v>
                </c:pt>
                <c:pt idx="83">
                  <c:v>1.0566736738104003</c:v>
                </c:pt>
                <c:pt idx="84">
                  <c:v>8.1066079819347934</c:v>
                </c:pt>
                <c:pt idx="85">
                  <c:v>1.0824453893180239</c:v>
                </c:pt>
              </c:numCache>
            </c:numRef>
          </c:yVal>
          <c:smooth val="0"/>
          <c:extLst>
            <c:ext xmlns:c16="http://schemas.microsoft.com/office/drawing/2014/chart" uri="{C3380CC4-5D6E-409C-BE32-E72D297353CC}">
              <c16:uniqueId val="{00000001-179B-7848-B148-DCAB7933608F}"/>
            </c:ext>
          </c:extLst>
        </c:ser>
        <c:ser>
          <c:idx val="1"/>
          <c:order val="1"/>
          <c:tx>
            <c:strRef>
              <c:f>'Gráfico 6.4'!$D$1</c:f>
              <c:strCache>
                <c:ptCount val="1"/>
                <c:pt idx="0">
                  <c:v>Densidad de nuevas empresas (2006-2016)</c:v>
                </c:pt>
              </c:strCache>
            </c:strRef>
          </c:tx>
          <c:spPr>
            <a:ln w="25400" cap="rnd">
              <a:noFill/>
              <a:round/>
            </a:ln>
            <a:effectLst/>
          </c:spPr>
          <c:marker>
            <c:symbol val="triangle"/>
            <c:size val="15"/>
            <c:spPr>
              <a:solidFill>
                <a:srgbClr val="DA1C5C"/>
              </a:solidFill>
              <a:ln w="9525">
                <a:noFill/>
              </a:ln>
              <a:effectLst/>
            </c:spPr>
          </c:marker>
          <c:dLbls>
            <c:dLbl>
              <c:idx val="0"/>
              <c:tx>
                <c:rich>
                  <a:bodyPr/>
                  <a:lstStyle/>
                  <a:p>
                    <a:fld id="{1CC9173B-44FE-46C0-B487-57467081E0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EA3-43ED-9569-73D4246B03CA}"/>
                </c:ext>
              </c:extLst>
            </c:dLbl>
            <c:dLbl>
              <c:idx val="1"/>
              <c:layout>
                <c:manualLayout>
                  <c:x val="-2.2753401678341071E-3"/>
                  <c:y val="5.2969249682234699E-3"/>
                </c:manualLayout>
              </c:layout>
              <c:tx>
                <c:rich>
                  <a:bodyPr/>
                  <a:lstStyle/>
                  <a:p>
                    <a:fld id="{6E538D39-18D8-45B9-A9FE-B2F4A33D74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EA3-43ED-9569-73D4246B03CA}"/>
                </c:ext>
              </c:extLst>
            </c:dLbl>
            <c:dLbl>
              <c:idx val="2"/>
              <c:tx>
                <c:rich>
                  <a:bodyPr/>
                  <a:lstStyle/>
                  <a:p>
                    <a:fld id="{6B8040D4-0469-435C-BDE3-7CF1E01CD5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EA3-43ED-9569-73D4246B03CA}"/>
                </c:ext>
              </c:extLst>
            </c:dLbl>
            <c:dLbl>
              <c:idx val="3"/>
              <c:tx>
                <c:rich>
                  <a:bodyPr/>
                  <a:lstStyle/>
                  <a:p>
                    <a:fld id="{DBD81407-A043-4639-BC1B-E41346F1B81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EA3-43ED-9569-73D4246B03CA}"/>
                </c:ext>
              </c:extLst>
            </c:dLbl>
            <c:dLbl>
              <c:idx val="4"/>
              <c:layout>
                <c:manualLayout>
                  <c:x val="-1.8202721342672857E-2"/>
                  <c:y val="-1.8539237388782822E-2"/>
                </c:manualLayout>
              </c:layout>
              <c:tx>
                <c:rich>
                  <a:bodyPr/>
                  <a:lstStyle/>
                  <a:p>
                    <a:fld id="{E597EE1E-A73A-4FBB-883A-17E74AE501B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EA3-43ED-9569-73D4246B03CA}"/>
                </c:ext>
              </c:extLst>
            </c:dLbl>
            <c:dLbl>
              <c:idx val="5"/>
              <c:tx>
                <c:rich>
                  <a:bodyPr/>
                  <a:lstStyle/>
                  <a:p>
                    <a:fld id="{6F85EFF8-1CE7-4D63-85B7-3720716A1C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EA3-43ED-9569-73D4246B03CA}"/>
                </c:ext>
              </c:extLst>
            </c:dLbl>
            <c:dLbl>
              <c:idx val="6"/>
              <c:layout>
                <c:manualLayout>
                  <c:x val="1.1376700839170537E-2"/>
                  <c:y val="-5.2969249682236633E-3"/>
                </c:manualLayout>
              </c:layout>
              <c:tx>
                <c:rich>
                  <a:bodyPr/>
                  <a:lstStyle/>
                  <a:p>
                    <a:fld id="{E227FA76-36D2-4F94-AA85-80FB722220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CEA3-43ED-9569-73D4246B03CA}"/>
                </c:ext>
              </c:extLst>
            </c:dLbl>
            <c:dLbl>
              <c:idx val="7"/>
              <c:layout>
                <c:manualLayout>
                  <c:x val="4.5506803356682142E-3"/>
                  <c:y val="0"/>
                </c:manualLayout>
              </c:layout>
              <c:tx>
                <c:rich>
                  <a:bodyPr/>
                  <a:lstStyle/>
                  <a:p>
                    <a:fld id="{3F5361AA-92EF-4E1B-AB27-EFFFDBC18B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EA3-43ED-9569-73D4246B03CA}"/>
                </c:ext>
              </c:extLst>
            </c:dLbl>
            <c:dLbl>
              <c:idx val="8"/>
              <c:layout>
                <c:manualLayout>
                  <c:x val="-2.2753401678341074E-2"/>
                  <c:y val="-3.1781549809342079E-2"/>
                </c:manualLayout>
              </c:layout>
              <c:tx>
                <c:rich>
                  <a:bodyPr/>
                  <a:lstStyle/>
                  <a:p>
                    <a:fld id="{C559FA0D-DD9C-4337-AEF0-357361F3D3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EA3-43ED-9569-73D4246B03CA}"/>
                </c:ext>
              </c:extLst>
            </c:dLbl>
            <c:dLbl>
              <c:idx val="9"/>
              <c:layout>
                <c:manualLayout>
                  <c:x val="-1.5927381174838752E-2"/>
                  <c:y val="1.0593849936447229E-2"/>
                </c:manualLayout>
              </c:layout>
              <c:tx>
                <c:rich>
                  <a:bodyPr/>
                  <a:lstStyle/>
                  <a:p>
                    <a:fld id="{F6BBA263-C177-450C-8446-E0EF76699A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CEA3-43ED-9569-73D4246B03CA}"/>
                </c:ext>
              </c:extLst>
            </c:dLbl>
            <c:dLbl>
              <c:idx val="10"/>
              <c:tx>
                <c:rich>
                  <a:bodyPr/>
                  <a:lstStyle/>
                  <a:p>
                    <a:fld id="{308EA15E-ED3B-4A6F-8FE9-9E4CD460F4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EA3-43ED-9569-73D4246B03CA}"/>
                </c:ext>
              </c:extLst>
            </c:dLbl>
            <c:dLbl>
              <c:idx val="11"/>
              <c:layout>
                <c:manualLayout>
                  <c:x val="-4.1714087858922752E-17"/>
                  <c:y val="1.0593849936447327E-2"/>
                </c:manualLayout>
              </c:layout>
              <c:tx>
                <c:rich>
                  <a:bodyPr/>
                  <a:lstStyle/>
                  <a:p>
                    <a:fld id="{9828730D-FDD7-431A-A3E4-7A9D268282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CEA3-43ED-9569-73D4246B03CA}"/>
                </c:ext>
              </c:extLst>
            </c:dLbl>
            <c:dLbl>
              <c:idx val="12"/>
              <c:tx>
                <c:rich>
                  <a:bodyPr/>
                  <a:lstStyle/>
                  <a:p>
                    <a:fld id="{41F8163D-BEA1-4B27-8C16-B92EC9F4E4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EA3-43ED-9569-73D4246B03CA}"/>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'Gráfico 6.4'!$C$2:$C$14</c:f>
              <c:numCache>
                <c:formatCode>#,#00</c:formatCode>
                <c:ptCount val="13"/>
                <c:pt idx="0">
                  <c:v>14.151715755979012</c:v>
                </c:pt>
                <c:pt idx="1">
                  <c:v>57.539089665175482</c:v>
                </c:pt>
                <c:pt idx="2">
                  <c:v>64.999543038306115</c:v>
                </c:pt>
                <c:pt idx="3">
                  <c:v>110.13264664015769</c:v>
                </c:pt>
                <c:pt idx="4">
                  <c:v>48.999791622224414</c:v>
                </c:pt>
                <c:pt idx="5">
                  <c:v>56.839912480339279</c:v>
                </c:pt>
                <c:pt idx="6">
                  <c:v>27.163944650576088</c:v>
                </c:pt>
                <c:pt idx="7">
                  <c:v>33.89455806784229</c:v>
                </c:pt>
                <c:pt idx="8">
                  <c:v>30.480836542243264</c:v>
                </c:pt>
                <c:pt idx="9">
                  <c:v>32.362294646787667</c:v>
                </c:pt>
                <c:pt idx="10">
                  <c:v>88.044397687921673</c:v>
                </c:pt>
                <c:pt idx="11">
                  <c:v>44.72681784135856</c:v>
                </c:pt>
                <c:pt idx="12">
                  <c:v>28.438485288462829</c:v>
                </c:pt>
              </c:numCache>
            </c:numRef>
          </c:xVal>
          <c:yVal>
            <c:numRef>
              <c:f>'Gráfico 6.4'!$D$2:$D$14</c:f>
              <c:numCache>
                <c:formatCode>0.00</c:formatCode>
                <c:ptCount val="13"/>
                <c:pt idx="0">
                  <c:v>0.51885995764781023</c:v>
                </c:pt>
                <c:pt idx="1">
                  <c:v>0.48144216598078704</c:v>
                </c:pt>
                <c:pt idx="2">
                  <c:v>0.9338694695815295</c:v>
                </c:pt>
                <c:pt idx="3">
                  <c:v>5.3884097803711217</c:v>
                </c:pt>
                <c:pt idx="4">
                  <c:v>1.6583636489196032</c:v>
                </c:pt>
                <c:pt idx="5">
                  <c:v>1.6670857532047287</c:v>
                </c:pt>
                <c:pt idx="6">
                  <c:v>1.0159127810514905</c:v>
                </c:pt>
                <c:pt idx="7">
                  <c:v>0.6808127202427271</c:v>
                </c:pt>
                <c:pt idx="8">
                  <c:v>1.1699449881437733</c:v>
                </c:pt>
                <c:pt idx="9">
                  <c:v>0.48397150859931665</c:v>
                </c:pt>
                <c:pt idx="10">
                  <c:v>0.60116233032167687</c:v>
                </c:pt>
                <c:pt idx="11">
                  <c:v>0.50219925091313222</c:v>
                </c:pt>
                <c:pt idx="12">
                  <c:v>2.9031655049920024</c:v>
                </c:pt>
              </c:numCache>
            </c:numRef>
          </c:yVal>
          <c:smooth val="0"/>
          <c:extLst>
            <c:ext xmlns:c15="http://schemas.microsoft.com/office/drawing/2012/chart" uri="{02D57815-91ED-43cb-92C2-25804820EDAC}">
              <c15:datalabelsRange>
                <c15:f>'Gráfico 6.4'!$B$2:$B$14</c15:f>
                <c15:dlblRangeCache>
                  <c:ptCount val="13"/>
                  <c:pt idx="0">
                    <c:v>ARG</c:v>
                  </c:pt>
                  <c:pt idx="1">
                    <c:v>BOL</c:v>
                  </c:pt>
                  <c:pt idx="2">
                    <c:v>BRA</c:v>
                  </c:pt>
                  <c:pt idx="3">
                    <c:v>CHL</c:v>
                  </c:pt>
                  <c:pt idx="4">
                    <c:v>COL</c:v>
                  </c:pt>
                  <c:pt idx="5">
                    <c:v>CRI</c:v>
                  </c:pt>
                  <c:pt idx="6">
                    <c:v>DOM</c:v>
                  </c:pt>
                  <c:pt idx="7">
                    <c:v>GTM</c:v>
                  </c:pt>
                  <c:pt idx="8">
                    <c:v>JAM</c:v>
                  </c:pt>
                  <c:pt idx="9">
                    <c:v>MEX</c:v>
                  </c:pt>
                  <c:pt idx="10">
                    <c:v>PAN</c:v>
                  </c:pt>
                  <c:pt idx="11">
                    <c:v>SLV</c:v>
                  </c:pt>
                  <c:pt idx="12">
                    <c:v>URY</c:v>
                  </c:pt>
                </c15:dlblRangeCache>
              </c15:datalabelsRange>
            </c:ext>
            <c:ext xmlns:c16="http://schemas.microsoft.com/office/drawing/2014/chart" uri="{C3380CC4-5D6E-409C-BE32-E72D297353CC}">
              <c16:uniqueId val="{00000013-179B-7848-B148-DCAB7933608F}"/>
            </c:ext>
          </c:extLst>
        </c:ser>
        <c:dLbls>
          <c:showLegendKey val="0"/>
          <c:showVal val="0"/>
          <c:showCatName val="0"/>
          <c:showSerName val="0"/>
          <c:showPercent val="0"/>
          <c:showBubbleSize val="0"/>
        </c:dLbls>
        <c:axId val="193741800"/>
        <c:axId val="193742192"/>
      </c:scatterChart>
      <c:valAx>
        <c:axId val="193741800"/>
        <c:scaling>
          <c:orientation val="minMax"/>
          <c:max val="200"/>
        </c:scaling>
        <c:delete val="0"/>
        <c:axPos val="b"/>
        <c:title>
          <c:tx>
            <c:rich>
              <a:bodyPr rot="0" spcFirstLastPara="1" vertOverflow="ellipsis" vert="horz" wrap="square" anchor="ctr" anchorCtr="1"/>
              <a:lstStyle/>
              <a:p>
                <a:pPr>
                  <a:defRPr sz="3000" b="0" i="0" u="none" strike="noStrike" kern="1200" baseline="0">
                    <a:solidFill>
                      <a:sysClr val="windowText" lastClr="000000"/>
                    </a:solidFill>
                    <a:latin typeface="+mn-lt"/>
                    <a:ea typeface="+mn-ea"/>
                    <a:cs typeface="+mn-cs"/>
                  </a:defRPr>
                </a:pPr>
                <a:r>
                  <a:rPr lang="es-AR" sz="3000" b="0" i="0" baseline="0" dirty="0" err="1">
                    <a:solidFill>
                      <a:sysClr val="windowText" lastClr="000000"/>
                    </a:solidFill>
                    <a:effectLst/>
                  </a:rPr>
                  <a:t>Private</a:t>
                </a:r>
                <a:r>
                  <a:rPr lang="es-AR" sz="3000" b="0" i="0" baseline="0" dirty="0">
                    <a:solidFill>
                      <a:sysClr val="windowText" lastClr="000000"/>
                    </a:solidFill>
                    <a:effectLst/>
                  </a:rPr>
                  <a:t> sector </a:t>
                </a:r>
                <a:r>
                  <a:rPr lang="es-AR" sz="3000" b="0" i="0" baseline="0" dirty="0" err="1">
                    <a:solidFill>
                      <a:sysClr val="windowText" lastClr="000000"/>
                    </a:solidFill>
                    <a:effectLst/>
                  </a:rPr>
                  <a:t>credit</a:t>
                </a:r>
                <a:r>
                  <a:rPr lang="es-AR" sz="3000" b="0" i="0" baseline="0" dirty="0">
                    <a:solidFill>
                      <a:sysClr val="windowText" lastClr="000000"/>
                    </a:solidFill>
                    <a:effectLst/>
                  </a:rPr>
                  <a:t> as </a:t>
                </a:r>
                <a:r>
                  <a:rPr lang="es-AR" sz="3000" b="0" i="0" baseline="0" dirty="0" err="1">
                    <a:solidFill>
                      <a:sysClr val="windowText" lastClr="000000"/>
                    </a:solidFill>
                    <a:effectLst/>
                  </a:rPr>
                  <a:t>percentage</a:t>
                </a:r>
                <a:r>
                  <a:rPr lang="es-AR" sz="3000" b="0" i="0" baseline="0" dirty="0">
                    <a:solidFill>
                      <a:sysClr val="windowText" lastClr="000000"/>
                    </a:solidFill>
                    <a:effectLst/>
                  </a:rPr>
                  <a:t> of GDP (2014-2016)</a:t>
                </a:r>
                <a:endParaRPr lang="es-AR" sz="3000" dirty="0">
                  <a:solidFill>
                    <a:sysClr val="windowText" lastClr="000000"/>
                  </a:solidFill>
                  <a:effectLst/>
                </a:endParaRPr>
              </a:p>
            </c:rich>
          </c:tx>
          <c:layout>
            <c:manualLayout>
              <c:xMode val="edge"/>
              <c:yMode val="edge"/>
              <c:x val="0.1662075225311071"/>
              <c:y val="0.94573765484315597"/>
            </c:manualLayout>
          </c:layout>
          <c:overlay val="0"/>
          <c:spPr>
            <a:noFill/>
            <a:ln>
              <a:noFill/>
            </a:ln>
            <a:effectLst/>
          </c:spPr>
          <c:txPr>
            <a:bodyPr rot="0" spcFirstLastPara="1" vertOverflow="ellipsis" vert="horz" wrap="square" anchor="ctr" anchorCtr="1"/>
            <a:lstStyle/>
            <a:p>
              <a:pPr>
                <a:defRPr sz="3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3742192"/>
        <c:crosses val="autoZero"/>
        <c:crossBetween val="midCat"/>
      </c:valAx>
      <c:valAx>
        <c:axId val="193742192"/>
        <c:scaling>
          <c:orientation val="minMax"/>
          <c:max val="15"/>
          <c:min val="0"/>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AR" sz="3200" dirty="0" err="1">
                    <a:solidFill>
                      <a:sysClr val="windowText" lastClr="000000"/>
                    </a:solidFill>
                  </a:rPr>
                  <a:t>Registrations</a:t>
                </a:r>
                <a:r>
                  <a:rPr lang="es-AR" sz="3200" baseline="0" dirty="0">
                    <a:solidFill>
                      <a:sysClr val="windowText" lastClr="000000"/>
                    </a:solidFill>
                  </a:rPr>
                  <a:t> per 1k </a:t>
                </a:r>
                <a:r>
                  <a:rPr lang="es-AR" sz="3200" baseline="0" dirty="0" err="1">
                    <a:solidFill>
                      <a:sysClr val="windowText" lastClr="000000"/>
                    </a:solidFill>
                  </a:rPr>
                  <a:t>people</a:t>
                </a:r>
                <a:r>
                  <a:rPr lang="es-AR" sz="3200" baseline="0" dirty="0">
                    <a:solidFill>
                      <a:sysClr val="windowText" lastClr="000000"/>
                    </a:solidFill>
                  </a:rPr>
                  <a:t> (2006-2016)</a:t>
                </a:r>
                <a:endParaRPr lang="es-AR" sz="3200" dirty="0">
                  <a:solidFill>
                    <a:sysClr val="windowText" lastClr="000000"/>
                  </a:solidFill>
                </a:endParaRPr>
              </a:p>
            </c:rich>
          </c:tx>
          <c:layout>
            <c:manualLayout>
              <c:xMode val="edge"/>
              <c:yMode val="edge"/>
              <c:x val="1.1625060848497631E-3"/>
              <c:y val="0.12734561460724547"/>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374180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a:solidFill>
                  <a:sysClr val="windowText" lastClr="000000"/>
                </a:solidFill>
              </a:rPr>
              <a:t>R&amp;D</a:t>
            </a:r>
            <a:r>
              <a:rPr lang="es-VE" sz="4000" baseline="0">
                <a:solidFill>
                  <a:sysClr val="windowText" lastClr="000000"/>
                </a:solidFill>
              </a:rPr>
              <a:t> expenditure and credit </a:t>
            </a:r>
            <a:endParaRPr lang="es-VE" sz="4000">
              <a:solidFill>
                <a:sysClr val="windowText" lastClr="000000"/>
              </a:solidFill>
            </a:endParaRPr>
          </a:p>
        </c:rich>
      </c:tx>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'Gráfico 6.4'!#REF!</c:f>
              <c:strCache>
                <c:ptCount val="1"/>
                <c:pt idx="0">
                  <c:v>#REF!</c:v>
                </c:pt>
              </c:strCache>
            </c:strRef>
          </c:tx>
          <c:spPr>
            <a:ln w="25400" cap="rnd">
              <a:noFill/>
              <a:round/>
            </a:ln>
            <a:effectLst/>
          </c:spPr>
          <c:marker>
            <c:symbol val="circle"/>
            <c:size val="13"/>
            <c:spPr>
              <a:solidFill>
                <a:srgbClr val="0070C0"/>
              </a:solidFill>
              <a:ln w="9525">
                <a:solidFill>
                  <a:srgbClr val="0070C0"/>
                </a:solidFill>
              </a:ln>
              <a:effectLst/>
            </c:spPr>
          </c:marker>
          <c:trendline>
            <c:spPr>
              <a:ln w="6350" cap="rnd">
                <a:solidFill>
                  <a:schemeClr val="tx1"/>
                </a:solidFill>
                <a:prstDash val="solid"/>
              </a:ln>
              <a:effectLst/>
            </c:spPr>
            <c:trendlineType val="linear"/>
            <c:dispRSqr val="0"/>
            <c:dispEq val="0"/>
          </c:trendline>
          <c:xVal>
            <c:numRef>
              <c:f>'Gráfico 6.4'!$H$15:$H$217</c:f>
              <c:numCache>
                <c:formatCode>0.00</c:formatCode>
                <c:ptCount val="203"/>
                <c:pt idx="0">
                  <c:v>65.315977099161387</c:v>
                </c:pt>
                <c:pt idx="1">
                  <c:v>35.963054791804602</c:v>
                </c:pt>
                <c:pt idx="2">
                  <c:v>76.592200128252117</c:v>
                </c:pt>
                <c:pt idx="3">
                  <c:v>47.767549309078674</c:v>
                </c:pt>
                <c:pt idx="4">
                  <c:v>136.36151679065441</c:v>
                </c:pt>
                <c:pt idx="5">
                  <c:v>85.864361238513467</c:v>
                </c:pt>
                <c:pt idx="6">
                  <c:v>31.908363754524199</c:v>
                </c:pt>
                <c:pt idx="7">
                  <c:v>16.646876822069647</c:v>
                </c:pt>
                <c:pt idx="8">
                  <c:v>61.424083121013446</c:v>
                </c:pt>
                <c:pt idx="9">
                  <c:v>26.966199085624869</c:v>
                </c:pt>
                <c:pt idx="10">
                  <c:v>55.923110316889932</c:v>
                </c:pt>
                <c:pt idx="11">
                  <c:v>68.798155693273799</c:v>
                </c:pt>
                <c:pt idx="12">
                  <c:v>53.819809742529849</c:v>
                </c:pt>
                <c:pt idx="13">
                  <c:v>25.801209493171402</c:v>
                </c:pt>
                <c:pt idx="14">
                  <c:v>32.166696640164922</c:v>
                </c:pt>
                <c:pt idx="15">
                  <c:v>171.61580769950706</c:v>
                </c:pt>
                <c:pt idx="16">
                  <c:v>149.80168123619822</c:v>
                </c:pt>
                <c:pt idx="17">
                  <c:v>241.18166217953868</c:v>
                </c:pt>
                <c:pt idx="18">
                  <c:v>50.331985708261264</c:v>
                </c:pt>
                <c:pt idx="19">
                  <c:v>78.023215363476297</c:v>
                </c:pt>
                <c:pt idx="20">
                  <c:v>171.33531938292217</c:v>
                </c:pt>
                <c:pt idx="21">
                  <c:v>21.031644820630788</c:v>
                </c:pt>
                <c:pt idx="22">
                  <c:v>27.850751681310253</c:v>
                </c:pt>
                <c:pt idx="23">
                  <c:v>28.690600367079963</c:v>
                </c:pt>
                <c:pt idx="24">
                  <c:v>120.07936814846319</c:v>
                </c:pt>
                <c:pt idx="25">
                  <c:v>70.030464811731676</c:v>
                </c:pt>
                <c:pt idx="26">
                  <c:v>94.517583365712383</c:v>
                </c:pt>
                <c:pt idx="27">
                  <c:v>95.686648539755836</c:v>
                </c:pt>
                <c:pt idx="28">
                  <c:v>14.270135599688674</c:v>
                </c:pt>
                <c:pt idx="29">
                  <c:v>134.81107590219372</c:v>
                </c:pt>
                <c:pt idx="30">
                  <c:v>55.108665159892439</c:v>
                </c:pt>
                <c:pt idx="31">
                  <c:v>19.979274041237002</c:v>
                </c:pt>
                <c:pt idx="32">
                  <c:v>112.59817186758907</c:v>
                </c:pt>
                <c:pt idx="33">
                  <c:v>214.96025075089628</c:v>
                </c:pt>
                <c:pt idx="34">
                  <c:v>65.271985981264763</c:v>
                </c:pt>
                <c:pt idx="35">
                  <c:v>37.613104397294499</c:v>
                </c:pt>
                <c:pt idx="36">
                  <c:v>38.303455408137019</c:v>
                </c:pt>
                <c:pt idx="37">
                  <c:v>51.319729963953002</c:v>
                </c:pt>
                <c:pt idx="38">
                  <c:v>60.509245386731401</c:v>
                </c:pt>
                <c:pt idx="39">
                  <c:v>7.9320174850350131</c:v>
                </c:pt>
                <c:pt idx="40">
                  <c:v>91.238457919970031</c:v>
                </c:pt>
                <c:pt idx="41">
                  <c:v>66.197316458111985</c:v>
                </c:pt>
                <c:pt idx="42">
                  <c:v>87.367481866512307</c:v>
                </c:pt>
                <c:pt idx="43">
                  <c:v>71.859544562800139</c:v>
                </c:pt>
                <c:pt idx="44">
                  <c:v>162.15000496155207</c:v>
                </c:pt>
                <c:pt idx="45">
                  <c:v>34.762504224019573</c:v>
                </c:pt>
                <c:pt idx="46">
                  <c:v>33.78820757733881</c:v>
                </c:pt>
                <c:pt idx="47">
                  <c:v>21.141444302657849</c:v>
                </c:pt>
                <c:pt idx="48">
                  <c:v>62.28318819562822</c:v>
                </c:pt>
                <c:pt idx="49">
                  <c:v>140.58928724464664</c:v>
                </c:pt>
                <c:pt idx="50">
                  <c:v>41.145665331694239</c:v>
                </c:pt>
                <c:pt idx="51">
                  <c:v>17.354322179971707</c:v>
                </c:pt>
                <c:pt idx="52">
                  <c:v>41.744219877510574</c:v>
                </c:pt>
                <c:pt idx="53">
                  <c:v>95.794667939225221</c:v>
                </c:pt>
                <c:pt idx="54">
                  <c:v>55.932745258898898</c:v>
                </c:pt>
                <c:pt idx="55">
                  <c:v>34.062461230397076</c:v>
                </c:pt>
                <c:pt idx="56">
                  <c:v>13.033465845637847</c:v>
                </c:pt>
                <c:pt idx="57">
                  <c:v>49.314095942035429</c:v>
                </c:pt>
                <c:pt idx="58">
                  <c:v>23.027060635526766</c:v>
                </c:pt>
                <c:pt idx="59">
                  <c:v>92.71620754184012</c:v>
                </c:pt>
                <c:pt idx="60">
                  <c:v>50.020961234702789</c:v>
                </c:pt>
                <c:pt idx="61">
                  <c:v>57.481558801842169</c:v>
                </c:pt>
                <c:pt idx="62">
                  <c:v>99.283398539285983</c:v>
                </c:pt>
                <c:pt idx="63">
                  <c:v>123.21096493039782</c:v>
                </c:pt>
                <c:pt idx="64">
                  <c:v>60.665686026447794</c:v>
                </c:pt>
                <c:pt idx="65">
                  <c:v>14.799253502395317</c:v>
                </c:pt>
                <c:pt idx="66">
                  <c:v>113.91520334070175</c:v>
                </c:pt>
                <c:pt idx="67">
                  <c:v>137.3851871654565</c:v>
                </c:pt>
                <c:pt idx="68">
                  <c:v>69.232555082179502</c:v>
                </c:pt>
                <c:pt idx="69">
                  <c:v>62.674074709998514</c:v>
                </c:pt>
                <c:pt idx="70">
                  <c:v>15.828261192287371</c:v>
                </c:pt>
                <c:pt idx="71">
                  <c:v>41.88637093333363</c:v>
                </c:pt>
                <c:pt idx="72">
                  <c:v>53.502128029270523</c:v>
                </c:pt>
                <c:pt idx="73">
                  <c:v>120.4471929289188</c:v>
                </c:pt>
                <c:pt idx="74">
                  <c:v>54.480440641652287</c:v>
                </c:pt>
                <c:pt idx="75">
                  <c:v>52.80065713733098</c:v>
                </c:pt>
                <c:pt idx="76">
                  <c:v>7.8712938342356535</c:v>
                </c:pt>
                <c:pt idx="77">
                  <c:v>33.171827302172147</c:v>
                </c:pt>
                <c:pt idx="78">
                  <c:v>130.2861887040518</c:v>
                </c:pt>
                <c:pt idx="79">
                  <c:v>43.414310516940162</c:v>
                </c:pt>
                <c:pt idx="80">
                  <c:v>53.374686585385938</c:v>
                </c:pt>
                <c:pt idx="81">
                  <c:v>50.369060629645901</c:v>
                </c:pt>
                <c:pt idx="82">
                  <c:v>129.4963780378209</c:v>
                </c:pt>
                <c:pt idx="83">
                  <c:v>36.758053133839361</c:v>
                </c:pt>
                <c:pt idx="84">
                  <c:v>147.6483738518192</c:v>
                </c:pt>
                <c:pt idx="85">
                  <c:v>21.137966342807321</c:v>
                </c:pt>
                <c:pt idx="86">
                  <c:v>35.953895781382528</c:v>
                </c:pt>
                <c:pt idx="87">
                  <c:v>79.536573201671857</c:v>
                </c:pt>
                <c:pt idx="88">
                  <c:v>66.82369873150698</c:v>
                </c:pt>
                <c:pt idx="89">
                  <c:v>14.412691534504157</c:v>
                </c:pt>
                <c:pt idx="90">
                  <c:v>15.350917981609774</c:v>
                </c:pt>
                <c:pt idx="91">
                  <c:v>59.745700997933049</c:v>
                </c:pt>
                <c:pt idx="92">
                  <c:v>191.53361500853364</c:v>
                </c:pt>
                <c:pt idx="93">
                  <c:v>112.01379147513579</c:v>
                </c:pt>
                <c:pt idx="94">
                  <c:v>147.70250087532369</c:v>
                </c:pt>
                <c:pt idx="95">
                  <c:v>17.405016296048871</c:v>
                </c:pt>
              </c:numCache>
            </c:numRef>
          </c:xVal>
          <c:yVal>
            <c:numRef>
              <c:f>'Gráfico 6.4'!$I$15:$I$217</c:f>
              <c:numCache>
                <c:formatCode>0.00</c:formatCode>
                <c:ptCount val="203"/>
                <c:pt idx="0">
                  <c:v>0.66091499999999992</c:v>
                </c:pt>
                <c:pt idx="1">
                  <c:v>0.12078</c:v>
                </c:pt>
                <c:pt idx="2">
                  <c:v>0.68287333333333333</c:v>
                </c:pt>
                <c:pt idx="3">
                  <c:v>0.24304200000000004</c:v>
                </c:pt>
                <c:pt idx="4">
                  <c:v>2.2812399999999995</c:v>
                </c:pt>
                <c:pt idx="5">
                  <c:v>2.7449399999999997</c:v>
                </c:pt>
                <c:pt idx="6">
                  <c:v>0.20473299999999997</c:v>
                </c:pt>
                <c:pt idx="7">
                  <c:v>0.15160000000000001</c:v>
                </c:pt>
                <c:pt idx="8">
                  <c:v>2.1484350000000001</c:v>
                </c:pt>
                <c:pt idx="9">
                  <c:v>0.16589666666666666</c:v>
                </c:pt>
                <c:pt idx="10">
                  <c:v>0.589839</c:v>
                </c:pt>
                <c:pt idx="11">
                  <c:v>0.10116</c:v>
                </c:pt>
                <c:pt idx="12">
                  <c:v>0.14356625000000001</c:v>
                </c:pt>
                <c:pt idx="13">
                  <c:v>0.67850599999999994</c:v>
                </c:pt>
                <c:pt idx="14">
                  <c:v>0.39809</c:v>
                </c:pt>
                <c:pt idx="15">
                  <c:v>2.8483349999999996</c:v>
                </c:pt>
                <c:pt idx="16">
                  <c:v>1.7321760000000002</c:v>
                </c:pt>
                <c:pt idx="17">
                  <c:v>0.43282700000000007</c:v>
                </c:pt>
                <c:pt idx="18">
                  <c:v>1.557947</c:v>
                </c:pt>
                <c:pt idx="19">
                  <c:v>2.720046</c:v>
                </c:pt>
                <c:pt idx="20">
                  <c:v>2.8690760000000002</c:v>
                </c:pt>
                <c:pt idx="22">
                  <c:v>0.30884555555555554</c:v>
                </c:pt>
                <c:pt idx="23">
                  <c:v>0.47100500000000006</c:v>
                </c:pt>
                <c:pt idx="24">
                  <c:v>1.2747729999999999</c:v>
                </c:pt>
                <c:pt idx="25">
                  <c:v>1.5523500000000001</c:v>
                </c:pt>
                <c:pt idx="26">
                  <c:v>3.4114059999999995</c:v>
                </c:pt>
                <c:pt idx="27">
                  <c:v>2.1619450000000002</c:v>
                </c:pt>
                <c:pt idx="28">
                  <c:v>0.50220666666666658</c:v>
                </c:pt>
                <c:pt idx="29">
                  <c:v>1.6578430000000002</c:v>
                </c:pt>
                <c:pt idx="30">
                  <c:v>0.19634333333333331</c:v>
                </c:pt>
                <c:pt idx="31">
                  <c:v>0.30406</c:v>
                </c:pt>
                <c:pt idx="32">
                  <c:v>0.69964599999999999</c:v>
                </c:pt>
                <c:pt idx="33">
                  <c:v>0.74681300000000006</c:v>
                </c:pt>
                <c:pt idx="34">
                  <c:v>0.79700599999999999</c:v>
                </c:pt>
                <c:pt idx="35">
                  <c:v>1.1803459999999999</c:v>
                </c:pt>
                <c:pt idx="36">
                  <c:v>8.3964999999999998E-2</c:v>
                </c:pt>
                <c:pt idx="37">
                  <c:v>0.80071714285714279</c:v>
                </c:pt>
                <c:pt idx="38">
                  <c:v>1.4663700000000002</c:v>
                </c:pt>
                <c:pt idx="39">
                  <c:v>3.8965714285714284E-2</c:v>
                </c:pt>
                <c:pt idx="40">
                  <c:v>2.4013724999999999</c:v>
                </c:pt>
                <c:pt idx="41">
                  <c:v>4.1802720000000004</c:v>
                </c:pt>
                <c:pt idx="42">
                  <c:v>1.2337259999999999</c:v>
                </c:pt>
                <c:pt idx="43">
                  <c:v>0.43469999999999998</c:v>
                </c:pt>
                <c:pt idx="44">
                  <c:v>3.2773530000000002</c:v>
                </c:pt>
                <c:pt idx="45">
                  <c:v>0.18784999999999999</c:v>
                </c:pt>
                <c:pt idx="46">
                  <c:v>0.57051999999999992</c:v>
                </c:pt>
                <c:pt idx="47">
                  <c:v>0.168793</c:v>
                </c:pt>
                <c:pt idx="48">
                  <c:v>0.11827</c:v>
                </c:pt>
                <c:pt idx="49">
                  <c:v>3.6149849999999999</c:v>
                </c:pt>
                <c:pt idx="50">
                  <c:v>0.1315875</c:v>
                </c:pt>
                <c:pt idx="51">
                  <c:v>3.050333333333333E-2</c:v>
                </c:pt>
                <c:pt idx="52">
                  <c:v>0.88202699999999989</c:v>
                </c:pt>
                <c:pt idx="53">
                  <c:v>1.4837929999999999</c:v>
                </c:pt>
                <c:pt idx="54">
                  <c:v>0.614008</c:v>
                </c:pt>
                <c:pt idx="55">
                  <c:v>0.43670500000000001</c:v>
                </c:pt>
                <c:pt idx="56">
                  <c:v>0.11713</c:v>
                </c:pt>
                <c:pt idx="57">
                  <c:v>0.29507200000000006</c:v>
                </c:pt>
                <c:pt idx="58">
                  <c:v>0.40112500000000001</c:v>
                </c:pt>
                <c:pt idx="59">
                  <c:v>0.65823300000000007</c:v>
                </c:pt>
                <c:pt idx="60">
                  <c:v>0.63719666666666652</c:v>
                </c:pt>
                <c:pt idx="61">
                  <c:v>0.23945999999999995</c:v>
                </c:pt>
                <c:pt idx="62">
                  <c:v>0.17755000000000001</c:v>
                </c:pt>
                <c:pt idx="63">
                  <c:v>1.01607625</c:v>
                </c:pt>
                <c:pt idx="64">
                  <c:v>0.23930000000000001</c:v>
                </c:pt>
                <c:pt idx="65">
                  <c:v>0.21939</c:v>
                </c:pt>
                <c:pt idx="66">
                  <c:v>1.830471</c:v>
                </c:pt>
                <c:pt idx="67">
                  <c:v>1.6492789999999999</c:v>
                </c:pt>
                <c:pt idx="68">
                  <c:v>0.20552999999999999</c:v>
                </c:pt>
                <c:pt idx="69">
                  <c:v>0.194632</c:v>
                </c:pt>
                <c:pt idx="70">
                  <c:v>0.38949800000000001</c:v>
                </c:pt>
                <c:pt idx="71">
                  <c:v>0.1198</c:v>
                </c:pt>
                <c:pt idx="72">
                  <c:v>0.75264800000000009</c:v>
                </c:pt>
                <c:pt idx="73">
                  <c:v>1.3380110000000001</c:v>
                </c:pt>
                <c:pt idx="74">
                  <c:v>1.0962320000000001</c:v>
                </c:pt>
                <c:pt idx="75">
                  <c:v>0.46160124999999996</c:v>
                </c:pt>
                <c:pt idx="77">
                  <c:v>0.454955</c:v>
                </c:pt>
                <c:pt idx="78">
                  <c:v>2.1815855555555554</c:v>
                </c:pt>
                <c:pt idx="79">
                  <c:v>0.73986499999999999</c:v>
                </c:pt>
                <c:pt idx="80">
                  <c:v>0.68273099999999987</c:v>
                </c:pt>
                <c:pt idx="81">
                  <c:v>2.0657899999999993</c:v>
                </c:pt>
                <c:pt idx="82">
                  <c:v>3.3153890000000006</c:v>
                </c:pt>
                <c:pt idx="83">
                  <c:v>0.24968333333333334</c:v>
                </c:pt>
                <c:pt idx="84">
                  <c:v>0.34839249999999999</c:v>
                </c:pt>
                <c:pt idx="85">
                  <c:v>9.9692000000000003E-2</c:v>
                </c:pt>
                <c:pt idx="86">
                  <c:v>5.5079999999999997E-2</c:v>
                </c:pt>
                <c:pt idx="87">
                  <c:v>0.672651</c:v>
                </c:pt>
                <c:pt idx="88">
                  <c:v>0.82729111111111109</c:v>
                </c:pt>
                <c:pt idx="89">
                  <c:v>0.41633999999999993</c:v>
                </c:pt>
                <c:pt idx="90">
                  <c:v>0.36875200000000002</c:v>
                </c:pt>
                <c:pt idx="91">
                  <c:v>0.78561599999999998</c:v>
                </c:pt>
                <c:pt idx="92">
                  <c:v>2.7251190000000003</c:v>
                </c:pt>
                <c:pt idx="93">
                  <c:v>0.28223500000000001</c:v>
                </c:pt>
                <c:pt idx="94">
                  <c:v>0.80405125</c:v>
                </c:pt>
                <c:pt idx="95">
                  <c:v>0.27818999999999999</c:v>
                </c:pt>
              </c:numCache>
            </c:numRef>
          </c:yVal>
          <c:smooth val="0"/>
          <c:extLst>
            <c:ext xmlns:c16="http://schemas.microsoft.com/office/drawing/2014/chart" uri="{C3380CC4-5D6E-409C-BE32-E72D297353CC}">
              <c16:uniqueId val="{00000001-60F4-ED4E-8FEE-B32D14BA6F6C}"/>
            </c:ext>
          </c:extLst>
        </c:ser>
        <c:ser>
          <c:idx val="1"/>
          <c:order val="1"/>
          <c:tx>
            <c:strRef>
              <c:f>'Gráfico 6.4'!$D$1</c:f>
              <c:strCache>
                <c:ptCount val="1"/>
                <c:pt idx="0">
                  <c:v>Densidad de nuevas empresas (2006-2016)</c:v>
                </c:pt>
              </c:strCache>
            </c:strRef>
          </c:tx>
          <c:spPr>
            <a:ln w="25400" cap="rnd">
              <a:noFill/>
              <a:round/>
            </a:ln>
            <a:effectLst/>
          </c:spPr>
          <c:marker>
            <c:symbol val="triangle"/>
            <c:size val="14"/>
            <c:spPr>
              <a:solidFill>
                <a:srgbClr val="DA1C5C"/>
              </a:solidFill>
              <a:ln w="9525">
                <a:noFill/>
              </a:ln>
              <a:effectLst/>
            </c:spPr>
          </c:marker>
          <c:dLbls>
            <c:dLbl>
              <c:idx val="0"/>
              <c:tx>
                <c:rich>
                  <a:bodyPr/>
                  <a:lstStyle/>
                  <a:p>
                    <a:fld id="{CB015845-C9C7-41C3-86F6-A04C08B2ED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C-4479-A160-31E1F434632D}"/>
                </c:ext>
              </c:extLst>
            </c:dLbl>
            <c:dLbl>
              <c:idx val="1"/>
              <c:layout>
                <c:manualLayout>
                  <c:x val="2.2091743706549281E-3"/>
                  <c:y val="-1.5822761811162191E-2"/>
                </c:manualLayout>
              </c:layout>
              <c:tx>
                <c:rich>
                  <a:bodyPr/>
                  <a:lstStyle/>
                  <a:p>
                    <a:fld id="{B28C883E-7953-44F9-99EA-0A881D3EF5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C-4479-A160-31E1F434632D}"/>
                </c:ext>
              </c:extLst>
            </c:dLbl>
            <c:dLbl>
              <c:idx val="2"/>
              <c:tx>
                <c:rich>
                  <a:bodyPr/>
                  <a:lstStyle/>
                  <a:p>
                    <a:fld id="{B5F221EB-B2D2-471D-A887-4507FAC8E7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C0C-4479-A160-31E1F434632D}"/>
                </c:ext>
              </c:extLst>
            </c:dLbl>
            <c:dLbl>
              <c:idx val="3"/>
              <c:tx>
                <c:rich>
                  <a:bodyPr/>
                  <a:lstStyle/>
                  <a:p>
                    <a:fld id="{B42F19EC-0619-4C26-A893-9C74AA9D5A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C0C-4479-A160-31E1F434632D}"/>
                </c:ext>
              </c:extLst>
            </c:dLbl>
            <c:dLbl>
              <c:idx val="4"/>
              <c:layout>
                <c:manualLayout>
                  <c:x val="-1.5464220594584455E-2"/>
                  <c:y val="-1.5822761811162288E-2"/>
                </c:manualLayout>
              </c:layout>
              <c:tx>
                <c:rich>
                  <a:bodyPr/>
                  <a:lstStyle/>
                  <a:p>
                    <a:fld id="{EEA46B4D-9A1A-4016-8012-7CD9D255AB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C-4479-A160-31E1F434632D}"/>
                </c:ext>
              </c:extLst>
            </c:dLbl>
            <c:dLbl>
              <c:idx val="5"/>
              <c:tx>
                <c:rich>
                  <a:bodyPr/>
                  <a:lstStyle/>
                  <a:p>
                    <a:fld id="{AC903306-1437-446F-8929-5D0835CE73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C0C-4479-A160-31E1F434632D}"/>
                </c:ext>
              </c:extLst>
            </c:dLbl>
            <c:dLbl>
              <c:idx val="6"/>
              <c:layout>
                <c:manualLayout>
                  <c:x val="-7.9530277343577455E-2"/>
                  <c:y val="-2.6371269685269349E-3"/>
                </c:manualLayout>
              </c:layout>
              <c:tx>
                <c:rich>
                  <a:bodyPr/>
                  <a:lstStyle/>
                  <a:p>
                    <a:fld id="{F177E2BE-B13E-4C9F-9F4B-631525FA4F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C-4479-A160-31E1F434632D}"/>
                </c:ext>
              </c:extLst>
            </c:dLbl>
            <c:dLbl>
              <c:idx val="7"/>
              <c:tx>
                <c:rich>
                  <a:bodyPr/>
                  <a:lstStyle/>
                  <a:p>
                    <a:fld id="{723615F2-F963-42BA-BBD9-03BB810C26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C0C-4479-A160-31E1F434632D}"/>
                </c:ext>
              </c:extLst>
            </c:dLbl>
            <c:dLbl>
              <c:idx val="8"/>
              <c:layout>
                <c:manualLayout>
                  <c:x val="-2.8719266818514066E-2"/>
                  <c:y val="-1.8459888779689317E-2"/>
                </c:manualLayout>
              </c:layout>
              <c:tx>
                <c:rich>
                  <a:bodyPr/>
                  <a:lstStyle/>
                  <a:p>
                    <a:fld id="{26CB49EA-EAF0-4FA6-88BC-303C012CE0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C-4479-A160-31E1F434632D}"/>
                </c:ext>
              </c:extLst>
            </c:dLbl>
            <c:dLbl>
              <c:idx val="9"/>
              <c:tx>
                <c:rich>
                  <a:bodyPr/>
                  <a:lstStyle/>
                  <a:p>
                    <a:fld id="{8F557C92-5991-4141-AC9F-AD8B238C547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C0C-4479-A160-31E1F434632D}"/>
                </c:ext>
              </c:extLst>
            </c:dLbl>
            <c:dLbl>
              <c:idx val="10"/>
              <c:layout>
                <c:manualLayout>
                  <c:x val="-6.6275231119648243E-3"/>
                  <c:y val="2.6371269685269349E-3"/>
                </c:manualLayout>
              </c:layout>
              <c:tx>
                <c:rich>
                  <a:bodyPr/>
                  <a:lstStyle/>
                  <a:p>
                    <a:fld id="{13094EAA-666B-4866-A11B-5A066435C0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C-4479-A160-31E1F434632D}"/>
                </c:ext>
              </c:extLst>
            </c:dLbl>
            <c:dLbl>
              <c:idx val="11"/>
              <c:layout>
                <c:manualLayout>
                  <c:x val="-1.7673394965239463E-2"/>
                  <c:y val="0"/>
                </c:manualLayout>
              </c:layout>
              <c:tx>
                <c:rich>
                  <a:bodyPr/>
                  <a:lstStyle/>
                  <a:p>
                    <a:fld id="{C79D448C-0621-4D2E-8B8B-E1747B1850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C-4479-A160-31E1F434632D}"/>
                </c:ext>
              </c:extLst>
            </c:dLbl>
            <c:dLbl>
              <c:idx val="12"/>
              <c:tx>
                <c:rich>
                  <a:bodyPr/>
                  <a:lstStyle/>
                  <a:p>
                    <a:fld id="{E22E161B-6C56-4402-97EA-489D245300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0C-4479-A160-31E1F434632D}"/>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'Gráfico 6.4'!$H$2:$H$14</c:f>
              <c:numCache>
                <c:formatCode>0.00</c:formatCode>
                <c:ptCount val="13"/>
                <c:pt idx="0">
                  <c:v>14.151715755979012</c:v>
                </c:pt>
                <c:pt idx="1">
                  <c:v>57.539089665175482</c:v>
                </c:pt>
                <c:pt idx="2">
                  <c:v>64.999543038306115</c:v>
                </c:pt>
                <c:pt idx="3">
                  <c:v>110.13264664015769</c:v>
                </c:pt>
                <c:pt idx="4">
                  <c:v>48.999791622224414</c:v>
                </c:pt>
                <c:pt idx="5">
                  <c:v>56.839912480339279</c:v>
                </c:pt>
                <c:pt idx="6">
                  <c:v>33.89455806784229</c:v>
                </c:pt>
                <c:pt idx="7">
                  <c:v>32.362294646787667</c:v>
                </c:pt>
                <c:pt idx="8">
                  <c:v>36.493748208279669</c:v>
                </c:pt>
                <c:pt idx="9">
                  <c:v>88.044397687921673</c:v>
                </c:pt>
                <c:pt idx="10">
                  <c:v>53.942263862714576</c:v>
                </c:pt>
                <c:pt idx="11">
                  <c:v>44.72681784135856</c:v>
                </c:pt>
                <c:pt idx="12">
                  <c:v>28.438485288462829</c:v>
                </c:pt>
              </c:numCache>
            </c:numRef>
          </c:xVal>
          <c:yVal>
            <c:numRef>
              <c:f>'Gráfico 6.4'!$I$2:$I$14</c:f>
              <c:numCache>
                <c:formatCode>0.00</c:formatCode>
                <c:ptCount val="13"/>
                <c:pt idx="0">
                  <c:v>0.54856666666666665</c:v>
                </c:pt>
                <c:pt idx="1">
                  <c:v>0.15665000000000001</c:v>
                </c:pt>
                <c:pt idx="2">
                  <c:v>1.123528888888889</c:v>
                </c:pt>
                <c:pt idx="3">
                  <c:v>0.36013666666666672</c:v>
                </c:pt>
                <c:pt idx="4">
                  <c:v>0.20844799999999997</c:v>
                </c:pt>
                <c:pt idx="5">
                  <c:v>0.48189777777777781</c:v>
                </c:pt>
                <c:pt idx="6">
                  <c:v>5.2774285714285718E-2</c:v>
                </c:pt>
                <c:pt idx="7">
                  <c:v>0.49311699999999997</c:v>
                </c:pt>
                <c:pt idx="8">
                  <c:v>9.8131999999999997E-2</c:v>
                </c:pt>
                <c:pt idx="9">
                  <c:v>0.15142250000000002</c:v>
                </c:pt>
                <c:pt idx="10">
                  <c:v>8.6414000000000019E-2</c:v>
                </c:pt>
                <c:pt idx="11">
                  <c:v>7.5615555555555547E-2</c:v>
                </c:pt>
                <c:pt idx="12">
                  <c:v>0.36193333333333327</c:v>
                </c:pt>
              </c:numCache>
            </c:numRef>
          </c:yVal>
          <c:smooth val="0"/>
          <c:extLst>
            <c:ext xmlns:c15="http://schemas.microsoft.com/office/drawing/2012/chart" uri="{02D57815-91ED-43cb-92C2-25804820EDAC}">
              <c15:datalabelsRange>
                <c15:f>'Gráfico 6.4'!$G$2:$G$14</c15:f>
                <c15:dlblRangeCache>
                  <c:ptCount val="13"/>
                  <c:pt idx="0">
                    <c:v>ARG</c:v>
                  </c:pt>
                  <c:pt idx="1">
                    <c:v>BOL</c:v>
                  </c:pt>
                  <c:pt idx="2">
                    <c:v>BRA</c:v>
                  </c:pt>
                  <c:pt idx="3">
                    <c:v>CHL</c:v>
                  </c:pt>
                  <c:pt idx="4">
                    <c:v>COL</c:v>
                  </c:pt>
                  <c:pt idx="5">
                    <c:v>CRI</c:v>
                  </c:pt>
                  <c:pt idx="6">
                    <c:v>GTM</c:v>
                  </c:pt>
                  <c:pt idx="7">
                    <c:v>MEX</c:v>
                  </c:pt>
                  <c:pt idx="8">
                    <c:v>NIC</c:v>
                  </c:pt>
                  <c:pt idx="9">
                    <c:v>PAN</c:v>
                  </c:pt>
                  <c:pt idx="10">
                    <c:v>PRY</c:v>
                  </c:pt>
                  <c:pt idx="11">
                    <c:v>SLV</c:v>
                  </c:pt>
                  <c:pt idx="12">
                    <c:v>URY</c:v>
                  </c:pt>
                </c15:dlblRangeCache>
              </c15:datalabelsRange>
            </c:ext>
            <c:ext xmlns:c16="http://schemas.microsoft.com/office/drawing/2014/chart" uri="{C3380CC4-5D6E-409C-BE32-E72D297353CC}">
              <c16:uniqueId val="{0000000F-60F4-ED4E-8FEE-B32D14BA6F6C}"/>
            </c:ext>
          </c:extLst>
        </c:ser>
        <c:dLbls>
          <c:showLegendKey val="0"/>
          <c:showVal val="0"/>
          <c:showCatName val="0"/>
          <c:showSerName val="0"/>
          <c:showPercent val="0"/>
          <c:showBubbleSize val="0"/>
        </c:dLbls>
        <c:axId val="193742976"/>
        <c:axId val="193743368"/>
      </c:scatterChart>
      <c:valAx>
        <c:axId val="193742976"/>
        <c:scaling>
          <c:orientation val="minMax"/>
          <c:max val="200"/>
        </c:scaling>
        <c:delete val="0"/>
        <c:axPos val="b"/>
        <c:title>
          <c:tx>
            <c:rich>
              <a:bodyPr rot="0" spcFirstLastPara="1" vertOverflow="ellipsis" vert="horz" wrap="square" anchor="ctr" anchorCtr="1"/>
              <a:lstStyle/>
              <a:p>
                <a:pPr>
                  <a:defRPr sz="3000" b="0" i="0" u="none" strike="noStrike" kern="1200" baseline="0">
                    <a:solidFill>
                      <a:sysClr val="windowText" lastClr="000000"/>
                    </a:solidFill>
                    <a:latin typeface="+mn-lt"/>
                    <a:ea typeface="+mn-ea"/>
                    <a:cs typeface="+mn-cs"/>
                  </a:defRPr>
                </a:pPr>
                <a:r>
                  <a:rPr lang="es-AR" sz="3000" dirty="0" err="1">
                    <a:solidFill>
                      <a:sysClr val="windowText" lastClr="000000"/>
                    </a:solidFill>
                    <a:effectLst/>
                  </a:rPr>
                  <a:t>Private</a:t>
                </a:r>
                <a:r>
                  <a:rPr lang="es-AR" sz="3000" dirty="0">
                    <a:solidFill>
                      <a:sysClr val="windowText" lastClr="000000"/>
                    </a:solidFill>
                    <a:effectLst/>
                  </a:rPr>
                  <a:t> sector </a:t>
                </a:r>
                <a:r>
                  <a:rPr lang="es-AR" sz="3000" dirty="0" err="1">
                    <a:solidFill>
                      <a:sysClr val="windowText" lastClr="000000"/>
                    </a:solidFill>
                    <a:effectLst/>
                  </a:rPr>
                  <a:t>credit</a:t>
                </a:r>
                <a:r>
                  <a:rPr lang="es-AR" sz="3000" dirty="0">
                    <a:solidFill>
                      <a:sysClr val="windowText" lastClr="000000"/>
                    </a:solidFill>
                    <a:effectLst/>
                  </a:rPr>
                  <a:t> as </a:t>
                </a:r>
                <a:r>
                  <a:rPr lang="es-AR" sz="3000" dirty="0" err="1">
                    <a:solidFill>
                      <a:sysClr val="windowText" lastClr="000000"/>
                    </a:solidFill>
                    <a:effectLst/>
                  </a:rPr>
                  <a:t>percentage</a:t>
                </a:r>
                <a:r>
                  <a:rPr lang="es-AR" sz="3000" dirty="0">
                    <a:solidFill>
                      <a:sysClr val="windowText" lastClr="000000"/>
                    </a:solidFill>
                    <a:effectLst/>
                  </a:rPr>
                  <a:t> of GDP (2014-2016)</a:t>
                </a:r>
              </a:p>
            </c:rich>
          </c:tx>
          <c:layout>
            <c:manualLayout>
              <c:xMode val="edge"/>
              <c:yMode val="edge"/>
              <c:x val="0.15066708472928836"/>
              <c:y val="0.94536022379822959"/>
            </c:manualLayout>
          </c:layout>
          <c:overlay val="0"/>
          <c:spPr>
            <a:noFill/>
            <a:ln>
              <a:noFill/>
            </a:ln>
            <a:effectLst/>
          </c:spPr>
          <c:txPr>
            <a:bodyPr rot="0" spcFirstLastPara="1" vertOverflow="ellipsis" vert="horz" wrap="square" anchor="ctr" anchorCtr="1"/>
            <a:lstStyle/>
            <a:p>
              <a:pPr>
                <a:defRPr sz="3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3743368"/>
        <c:crosses val="autoZero"/>
        <c:crossBetween val="midCat"/>
      </c:valAx>
      <c:valAx>
        <c:axId val="193743368"/>
        <c:scaling>
          <c:orientation val="minMax"/>
          <c:max val="4"/>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AR" sz="3200" dirty="0" err="1">
                    <a:solidFill>
                      <a:sysClr val="windowText" lastClr="000000"/>
                    </a:solidFill>
                  </a:rPr>
                  <a:t>Percentage</a:t>
                </a:r>
                <a:r>
                  <a:rPr lang="es-AR" sz="3200" dirty="0">
                    <a:solidFill>
                      <a:sysClr val="windowText" lastClr="000000"/>
                    </a:solidFill>
                  </a:rPr>
                  <a:t> (2006-2015)</a:t>
                </a:r>
              </a:p>
            </c:rich>
          </c:tx>
          <c:layout>
            <c:manualLayout>
              <c:xMode val="edge"/>
              <c:yMode val="edge"/>
              <c:x val="4.6696528545137478E-3"/>
              <c:y val="0.26129083806588438"/>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3742976"/>
        <c:crosses val="autoZero"/>
        <c:crossBetween val="midCat"/>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r>
              <a:rPr lang="es-AR"/>
              <a:t>Años para resolución de insolvencias</a:t>
            </a:r>
          </a:p>
        </c:rich>
      </c:tx>
      <c:overlay val="0"/>
      <c:spPr>
        <a:noFill/>
        <a:ln>
          <a:noFill/>
        </a:ln>
        <a:effectLst/>
      </c:spPr>
      <c:txPr>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416735922788935"/>
          <c:y val="0.11143946805757417"/>
          <c:w val="0.88668954663897481"/>
          <c:h val="0.70297767129879452"/>
        </c:manualLayout>
      </c:layout>
      <c:barChart>
        <c:barDir val="col"/>
        <c:grouping val="clustered"/>
        <c:varyColors val="0"/>
        <c:ser>
          <c:idx val="0"/>
          <c:order val="0"/>
          <c:tx>
            <c:strRef>
              <c:f>'Gráfico 6.10'!$B$3</c:f>
              <c:strCache>
                <c:ptCount val="1"/>
                <c:pt idx="0">
                  <c:v>Tiempo (años)</c:v>
                </c:pt>
              </c:strCache>
            </c:strRef>
          </c:tx>
          <c:spPr>
            <a:solidFill>
              <a:srgbClr val="DA1C5C"/>
            </a:solidFill>
            <a:ln>
              <a:solidFill>
                <a:srgbClr val="DA1C5C"/>
              </a:solidFill>
            </a:ln>
            <a:effectLst/>
          </c:spPr>
          <c:invertIfNegative val="0"/>
          <c:dPt>
            <c:idx val="7"/>
            <c:invertIfNegative val="0"/>
            <c:bubble3D val="0"/>
            <c:spPr>
              <a:solidFill>
                <a:schemeClr val="tx1"/>
              </a:solidFill>
              <a:ln>
                <a:solidFill>
                  <a:schemeClr val="tx1"/>
                </a:solidFill>
              </a:ln>
              <a:effectLst/>
            </c:spPr>
            <c:extLst>
              <c:ext xmlns:c16="http://schemas.microsoft.com/office/drawing/2014/chart" uri="{C3380CC4-5D6E-409C-BE32-E72D297353CC}">
                <c16:uniqueId val="{00000001-DC27-4A34-AAEF-7DF67ADCA60F}"/>
              </c:ext>
            </c:extLst>
          </c:dPt>
          <c:dPt>
            <c:idx val="13"/>
            <c:invertIfNegative val="0"/>
            <c:bubble3D val="0"/>
            <c:spPr>
              <a:solidFill>
                <a:srgbClr val="DA1C5C"/>
              </a:solidFill>
              <a:ln>
                <a:solidFill>
                  <a:srgbClr val="DA1C5C"/>
                </a:solidFill>
              </a:ln>
              <a:effectLst/>
            </c:spPr>
            <c:extLst>
              <c:ext xmlns:c16="http://schemas.microsoft.com/office/drawing/2014/chart" uri="{C3380CC4-5D6E-409C-BE32-E72D297353CC}">
                <c16:uniqueId val="{00000001-0F89-42CC-AB33-689EE7F4856D}"/>
              </c:ext>
            </c:extLst>
          </c:dPt>
          <c:cat>
            <c:strRef>
              <c:f>'Gráfico 6.10'!$D$4:$D$24</c:f>
              <c:strCache>
                <c:ptCount val="21"/>
                <c:pt idx="0">
                  <c:v>ECU</c:v>
                </c:pt>
                <c:pt idx="1">
                  <c:v>BRA</c:v>
                </c:pt>
                <c:pt idx="2">
                  <c:v>VEN</c:v>
                </c:pt>
                <c:pt idx="3">
                  <c:v>PRY</c:v>
                </c:pt>
                <c:pt idx="4">
                  <c:v>HND</c:v>
                </c:pt>
                <c:pt idx="5">
                  <c:v>DOM</c:v>
                </c:pt>
                <c:pt idx="6">
                  <c:v>SLV</c:v>
                </c:pt>
                <c:pt idx="7">
                  <c:v>CHL</c:v>
                </c:pt>
                <c:pt idx="8">
                  <c:v>PER</c:v>
                </c:pt>
                <c:pt idx="9">
                  <c:v>BHS</c:v>
                </c:pt>
                <c:pt idx="10">
                  <c:v>CRI</c:v>
                </c:pt>
                <c:pt idx="11">
                  <c:v>GTM</c:v>
                </c:pt>
                <c:pt idx="12">
                  <c:v>PAN</c:v>
                </c:pt>
                <c:pt idx="13">
                  <c:v>ARG</c:v>
                </c:pt>
                <c:pt idx="14">
                  <c:v>NIC</c:v>
                </c:pt>
                <c:pt idx="15">
                  <c:v>BLZ</c:v>
                </c:pt>
                <c:pt idx="16">
                  <c:v>BOL</c:v>
                </c:pt>
                <c:pt idx="17">
                  <c:v>MEX</c:v>
                </c:pt>
                <c:pt idx="18">
                  <c:v>URY</c:v>
                </c:pt>
                <c:pt idx="19">
                  <c:v>COL</c:v>
                </c:pt>
                <c:pt idx="20">
                  <c:v>JAM</c:v>
                </c:pt>
              </c:strCache>
            </c:strRef>
          </c:cat>
          <c:val>
            <c:numRef>
              <c:f>'Gráfico 6.10'!$B$4:$B$24</c:f>
              <c:numCache>
                <c:formatCode>General</c:formatCode>
                <c:ptCount val="21"/>
                <c:pt idx="0">
                  <c:v>5.3</c:v>
                </c:pt>
                <c:pt idx="1">
                  <c:v>4</c:v>
                </c:pt>
                <c:pt idx="2">
                  <c:v>4</c:v>
                </c:pt>
                <c:pt idx="3">
                  <c:v>3.9</c:v>
                </c:pt>
                <c:pt idx="4">
                  <c:v>3.8</c:v>
                </c:pt>
                <c:pt idx="5">
                  <c:v>3.5</c:v>
                </c:pt>
                <c:pt idx="6">
                  <c:v>3.5</c:v>
                </c:pt>
                <c:pt idx="7">
                  <c:v>3.2</c:v>
                </c:pt>
                <c:pt idx="8">
                  <c:v>3.1</c:v>
                </c:pt>
                <c:pt idx="9">
                  <c:v>3</c:v>
                </c:pt>
                <c:pt idx="10">
                  <c:v>3</c:v>
                </c:pt>
                <c:pt idx="11">
                  <c:v>3</c:v>
                </c:pt>
                <c:pt idx="12">
                  <c:v>2.5</c:v>
                </c:pt>
                <c:pt idx="13">
                  <c:v>2.4</c:v>
                </c:pt>
                <c:pt idx="14">
                  <c:v>2.2000000000000002</c:v>
                </c:pt>
                <c:pt idx="15">
                  <c:v>2</c:v>
                </c:pt>
                <c:pt idx="16">
                  <c:v>1.8</c:v>
                </c:pt>
                <c:pt idx="17">
                  <c:v>1.8</c:v>
                </c:pt>
                <c:pt idx="18">
                  <c:v>1.8</c:v>
                </c:pt>
                <c:pt idx="19">
                  <c:v>1.7</c:v>
                </c:pt>
                <c:pt idx="20">
                  <c:v>1.1000000000000001</c:v>
                </c:pt>
              </c:numCache>
            </c:numRef>
          </c:val>
          <c:extLst>
            <c:ext xmlns:c16="http://schemas.microsoft.com/office/drawing/2014/chart" uri="{C3380CC4-5D6E-409C-BE32-E72D297353CC}">
              <c16:uniqueId val="{00000000-625F-B842-B938-8378AE735C27}"/>
            </c:ext>
          </c:extLst>
        </c:ser>
        <c:dLbls>
          <c:showLegendKey val="0"/>
          <c:showVal val="0"/>
          <c:showCatName val="0"/>
          <c:showSerName val="0"/>
          <c:showPercent val="0"/>
          <c:showBubbleSize val="0"/>
        </c:dLbls>
        <c:gapWidth val="70"/>
        <c:axId val="193744152"/>
        <c:axId val="193744544"/>
      </c:barChart>
      <c:lineChart>
        <c:grouping val="standard"/>
        <c:varyColors val="0"/>
        <c:ser>
          <c:idx val="1"/>
          <c:order val="1"/>
          <c:tx>
            <c:strRef>
              <c:f>'Gráfico 6.10'!$C$3</c:f>
              <c:strCache>
                <c:ptCount val="1"/>
                <c:pt idx="0">
                  <c:v>Estados Unidos (1)</c:v>
                </c:pt>
              </c:strCache>
            </c:strRef>
          </c:tx>
          <c:spPr>
            <a:ln w="38100" cap="rnd">
              <a:solidFill>
                <a:srgbClr val="0070C0"/>
              </a:solidFill>
              <a:round/>
            </a:ln>
            <a:effectLst/>
          </c:spPr>
          <c:marker>
            <c:symbol val="none"/>
          </c:marker>
          <c:val>
            <c:numRef>
              <c:f>'Gráfico 6.10'!$C$4:$C$24</c:f>
              <c:numCache>
                <c:formatCode>General</c:formatCode>
                <c:ptCount val="2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numCache>
            </c:numRef>
          </c:val>
          <c:smooth val="0"/>
          <c:extLst>
            <c:ext xmlns:c16="http://schemas.microsoft.com/office/drawing/2014/chart" uri="{C3380CC4-5D6E-409C-BE32-E72D297353CC}">
              <c16:uniqueId val="{00000001-625F-B842-B938-8378AE735C27}"/>
            </c:ext>
          </c:extLst>
        </c:ser>
        <c:dLbls>
          <c:showLegendKey val="0"/>
          <c:showVal val="0"/>
          <c:showCatName val="0"/>
          <c:showSerName val="0"/>
          <c:showPercent val="0"/>
          <c:showBubbleSize val="0"/>
        </c:dLbls>
        <c:marker val="1"/>
        <c:smooth val="0"/>
        <c:axId val="193744152"/>
        <c:axId val="193744544"/>
      </c:lineChart>
      <c:catAx>
        <c:axId val="1937441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744544"/>
        <c:crosses val="autoZero"/>
        <c:auto val="1"/>
        <c:lblAlgn val="ctr"/>
        <c:lblOffset val="100"/>
        <c:noMultiLvlLbl val="0"/>
      </c:catAx>
      <c:valAx>
        <c:axId val="193744544"/>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744152"/>
        <c:crosses val="autoZero"/>
        <c:crossBetween val="between"/>
      </c:valAx>
      <c:spPr>
        <a:noFill/>
        <a:ln>
          <a:noFill/>
        </a:ln>
        <a:effectLst/>
      </c:spPr>
    </c:plotArea>
    <c:legend>
      <c:legendPos val="b"/>
      <c:legendEntry>
        <c:idx val="0"/>
        <c:delete val="1"/>
      </c:legendEntry>
      <c:layout>
        <c:manualLayout>
          <c:xMode val="edge"/>
          <c:yMode val="edge"/>
          <c:x val="0.69200425692598833"/>
          <c:y val="0.42129891880676484"/>
          <c:w val="0.28308118128590598"/>
          <c:h val="6.4562833035694905E-2"/>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r>
              <a:rPr lang="es-VE" sz="3600" b="0" i="0" baseline="0" dirty="0">
                <a:solidFill>
                  <a:sysClr val="windowText" lastClr="000000"/>
                </a:solidFill>
                <a:effectLst/>
              </a:rPr>
              <a:t>Output per </a:t>
            </a:r>
            <a:r>
              <a:rPr lang="es-VE" sz="3600" b="0" i="0" baseline="0" dirty="0" err="1">
                <a:solidFill>
                  <a:sysClr val="windowText" lastClr="000000"/>
                </a:solidFill>
                <a:effectLst/>
              </a:rPr>
              <a:t>worker</a:t>
            </a:r>
            <a:r>
              <a:rPr lang="es-VE" sz="3600" b="0" i="0" baseline="0" dirty="0">
                <a:solidFill>
                  <a:sysClr val="windowText" lastClr="000000"/>
                </a:solidFill>
                <a:effectLst/>
              </a:rPr>
              <a:t> </a:t>
            </a:r>
            <a:r>
              <a:rPr lang="es-VE" sz="3600" b="0" i="0" baseline="0" dirty="0" err="1">
                <a:solidFill>
                  <a:sysClr val="windowText" lastClr="000000"/>
                </a:solidFill>
                <a:effectLst/>
              </a:rPr>
              <a:t>relative</a:t>
            </a:r>
            <a:r>
              <a:rPr lang="es-VE" sz="3600" b="0" i="0" baseline="0" dirty="0">
                <a:solidFill>
                  <a:sysClr val="windowText" lastClr="000000"/>
                </a:solidFill>
                <a:effectLst/>
              </a:rPr>
              <a:t> to </a:t>
            </a:r>
            <a:r>
              <a:rPr lang="es-VE" sz="3600" b="0" i="0" baseline="0" dirty="0" err="1">
                <a:solidFill>
                  <a:sysClr val="windowText" lastClr="000000"/>
                </a:solidFill>
                <a:effectLst/>
              </a:rPr>
              <a:t>the</a:t>
            </a:r>
            <a:r>
              <a:rPr lang="es-VE" sz="3600" b="0" i="0" baseline="0" dirty="0">
                <a:solidFill>
                  <a:sysClr val="windowText" lastClr="000000"/>
                </a:solidFill>
                <a:effectLst/>
              </a:rPr>
              <a:t> USA (2010)</a:t>
            </a:r>
          </a:p>
        </c:rich>
      </c:tx>
      <c:layout>
        <c:manualLayout>
          <c:xMode val="edge"/>
          <c:yMode val="edge"/>
          <c:x val="0.19063224889566599"/>
          <c:y val="0"/>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spPr>
            <a:solidFill>
              <a:srgbClr val="DA1C5C"/>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F242-4317-8887-54D0809870D2}"/>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2.1 (2)'!$W$242:$W$252</c:f>
              <c:strCache>
                <c:ptCount val="11"/>
                <c:pt idx="0">
                  <c:v>Unweighted avg.</c:v>
                </c:pt>
                <c:pt idx="1">
                  <c:v>Agriculture</c:v>
                </c:pt>
                <c:pt idx="2">
                  <c:v>Mining</c:v>
                </c:pt>
                <c:pt idx="3">
                  <c:v>Manufacture</c:v>
                </c:pt>
                <c:pt idx="4">
                  <c:v>Utilities</c:v>
                </c:pt>
                <c:pt idx="5">
                  <c:v>Construction</c:v>
                </c:pt>
                <c:pt idx="6">
                  <c:v>Commerce</c:v>
                </c:pt>
                <c:pt idx="7">
                  <c:v>Transport</c:v>
                </c:pt>
                <c:pt idx="8">
                  <c:v>Financial serv.</c:v>
                </c:pt>
                <c:pt idx="9">
                  <c:v>Gov. Serv.</c:v>
                </c:pt>
                <c:pt idx="10">
                  <c:v>Personal serv.</c:v>
                </c:pt>
              </c:strCache>
            </c:strRef>
          </c:cat>
          <c:val>
            <c:numRef>
              <c:f>'Cuadro 2.1 (2)'!$Y$242:$Y$252</c:f>
              <c:numCache>
                <c:formatCode>0.00</c:formatCode>
                <c:ptCount val="11"/>
                <c:pt idx="0">
                  <c:v>0.34056696845218537</c:v>
                </c:pt>
                <c:pt idx="1">
                  <c:v>0.21344842668622732</c:v>
                </c:pt>
                <c:pt idx="2">
                  <c:v>0.51056038122624159</c:v>
                </c:pt>
                <c:pt idx="3">
                  <c:v>0.34973584953695536</c:v>
                </c:pt>
                <c:pt idx="4">
                  <c:v>0.36785832140594721</c:v>
                </c:pt>
                <c:pt idx="5">
                  <c:v>0.37386835366487503</c:v>
                </c:pt>
                <c:pt idx="6">
                  <c:v>0.29742323979735374</c:v>
                </c:pt>
                <c:pt idx="7">
                  <c:v>0.39775728061795235</c:v>
                </c:pt>
                <c:pt idx="8">
                  <c:v>0.1985320346429944</c:v>
                </c:pt>
                <c:pt idx="9">
                  <c:v>0.40745028853416443</c:v>
                </c:pt>
                <c:pt idx="10">
                  <c:v>0.28903550840914249</c:v>
                </c:pt>
              </c:numCache>
            </c:numRef>
          </c:val>
          <c:extLst>
            <c:ext xmlns:c16="http://schemas.microsoft.com/office/drawing/2014/chart" uri="{C3380CC4-5D6E-409C-BE32-E72D297353CC}">
              <c16:uniqueId val="{00000002-F242-4317-8887-54D0809870D2}"/>
            </c:ext>
          </c:extLst>
        </c:ser>
        <c:dLbls>
          <c:showLegendKey val="0"/>
          <c:showVal val="0"/>
          <c:showCatName val="0"/>
          <c:showSerName val="0"/>
          <c:showPercent val="0"/>
          <c:showBubbleSize val="0"/>
        </c:dLbls>
        <c:gapWidth val="50"/>
        <c:axId val="144964128"/>
        <c:axId val="144963344"/>
      </c:barChart>
      <c:catAx>
        <c:axId val="144964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44963344"/>
        <c:crosses val="autoZero"/>
        <c:auto val="1"/>
        <c:lblAlgn val="ctr"/>
        <c:lblOffset val="100"/>
        <c:noMultiLvlLbl val="0"/>
      </c:catAx>
      <c:valAx>
        <c:axId val="144963344"/>
        <c:scaling>
          <c:orientation val="minMax"/>
        </c:scaling>
        <c:delete val="0"/>
        <c:axPos val="t"/>
        <c:numFmt formatCode="0.00" sourceLinked="1"/>
        <c:majorTickMark val="none"/>
        <c:minorTickMark val="none"/>
        <c:tickLblPos val="high"/>
        <c:spPr>
          <a:noFill/>
          <a:ln>
            <a:no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44964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r>
              <a:rPr lang="es-AR" dirty="0"/>
              <a:t>Loan</a:t>
            </a:r>
            <a:r>
              <a:rPr lang="es-AR" baseline="0" dirty="0"/>
              <a:t> </a:t>
            </a:r>
            <a:r>
              <a:rPr lang="es-AR" baseline="0" dirty="0" err="1"/>
              <a:t>recovery</a:t>
            </a:r>
            <a:r>
              <a:rPr lang="es-AR" baseline="0" dirty="0"/>
              <a:t> </a:t>
            </a:r>
            <a:r>
              <a:rPr lang="es-AR" baseline="0" dirty="0" err="1"/>
              <a:t>rate</a:t>
            </a:r>
            <a:r>
              <a:rPr lang="es-AR" baseline="0" dirty="0"/>
              <a:t> (2017)</a:t>
            </a:r>
            <a:endParaRPr lang="es-AR" dirty="0"/>
          </a:p>
        </c:rich>
      </c:tx>
      <c:overlay val="0"/>
      <c:spPr>
        <a:noFill/>
        <a:ln>
          <a:noFill/>
        </a:ln>
        <a:effectLst/>
      </c:spPr>
      <c:txPr>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285481518444542"/>
          <c:y val="9.1776299696310987E-2"/>
          <c:w val="0.88796668501783227"/>
          <c:h val="0.73182213104724569"/>
        </c:manualLayout>
      </c:layout>
      <c:barChart>
        <c:barDir val="col"/>
        <c:grouping val="clustered"/>
        <c:varyColors val="0"/>
        <c:ser>
          <c:idx val="0"/>
          <c:order val="0"/>
          <c:tx>
            <c:strRef>
              <c:f>'Gráfico 6.9'!$B$4</c:f>
              <c:strCache>
                <c:ptCount val="1"/>
                <c:pt idx="0">
                  <c:v>Tasa de Recuperación</c:v>
                </c:pt>
              </c:strCache>
            </c:strRef>
          </c:tx>
          <c:spPr>
            <a:solidFill>
              <a:srgbClr val="DA1C5C"/>
            </a:solidFill>
            <a:ln>
              <a:noFill/>
            </a:ln>
            <a:effectLst/>
          </c:spPr>
          <c:invertIfNegative val="0"/>
          <c:dPt>
            <c:idx val="8"/>
            <c:invertIfNegative val="0"/>
            <c:bubble3D val="0"/>
            <c:spPr>
              <a:solidFill>
                <a:srgbClr val="DA1C5C"/>
              </a:solidFill>
              <a:ln>
                <a:noFill/>
              </a:ln>
              <a:effectLst/>
            </c:spPr>
            <c:extLst>
              <c:ext xmlns:c16="http://schemas.microsoft.com/office/drawing/2014/chart" uri="{C3380CC4-5D6E-409C-BE32-E72D297353CC}">
                <c16:uniqueId val="{00000001-E421-45BC-A134-FAABA404AD80}"/>
              </c:ext>
            </c:extLst>
          </c:dPt>
          <c:dPt>
            <c:idx val="14"/>
            <c:invertIfNegative val="0"/>
            <c:bubble3D val="0"/>
            <c:spPr>
              <a:solidFill>
                <a:srgbClr val="DA1C5C"/>
              </a:solidFill>
              <a:ln>
                <a:solidFill>
                  <a:srgbClr val="F72154"/>
                </a:solidFill>
              </a:ln>
              <a:effectLst/>
            </c:spPr>
            <c:extLst>
              <c:ext xmlns:c16="http://schemas.microsoft.com/office/drawing/2014/chart" uri="{C3380CC4-5D6E-409C-BE32-E72D297353CC}">
                <c16:uniqueId val="{00000001-0C60-4922-B2F4-0A81CFFB56E6}"/>
              </c:ext>
            </c:extLst>
          </c:dPt>
          <c:cat>
            <c:strRef>
              <c:f>'Gráfico 6.9'!$D$5:$D$25</c:f>
              <c:strCache>
                <c:ptCount val="21"/>
                <c:pt idx="0">
                  <c:v>COL</c:v>
                </c:pt>
                <c:pt idx="1">
                  <c:v>MEX</c:v>
                </c:pt>
                <c:pt idx="2">
                  <c:v>JAM</c:v>
                </c:pt>
                <c:pt idx="3">
                  <c:v>BHS</c:v>
                </c:pt>
                <c:pt idx="4">
                  <c:v>BLZ</c:v>
                </c:pt>
                <c:pt idx="5">
                  <c:v>URY</c:v>
                </c:pt>
                <c:pt idx="6">
                  <c:v>BOL</c:v>
                </c:pt>
                <c:pt idx="7">
                  <c:v>NIC</c:v>
                </c:pt>
                <c:pt idx="8">
                  <c:v>CHL</c:v>
                </c:pt>
                <c:pt idx="9">
                  <c:v>SLV</c:v>
                </c:pt>
                <c:pt idx="10">
                  <c:v>PER</c:v>
                </c:pt>
                <c:pt idx="11">
                  <c:v>GTM</c:v>
                </c:pt>
                <c:pt idx="12">
                  <c:v>CRI</c:v>
                </c:pt>
                <c:pt idx="13">
                  <c:v>PAN</c:v>
                </c:pt>
                <c:pt idx="14">
                  <c:v>ARG</c:v>
                </c:pt>
                <c:pt idx="15">
                  <c:v>PRY</c:v>
                </c:pt>
                <c:pt idx="16">
                  <c:v>HND</c:v>
                </c:pt>
                <c:pt idx="17">
                  <c:v>ECU</c:v>
                </c:pt>
                <c:pt idx="18">
                  <c:v>BRA</c:v>
                </c:pt>
                <c:pt idx="19">
                  <c:v>DOM</c:v>
                </c:pt>
                <c:pt idx="20">
                  <c:v>VEN</c:v>
                </c:pt>
              </c:strCache>
            </c:strRef>
          </c:cat>
          <c:val>
            <c:numRef>
              <c:f>'Gráfico 6.9'!$B$5:$B$25</c:f>
              <c:numCache>
                <c:formatCode>General</c:formatCode>
                <c:ptCount val="21"/>
                <c:pt idx="0">
                  <c:v>0.69400000000000006</c:v>
                </c:pt>
                <c:pt idx="1">
                  <c:v>0.69099999999999995</c:v>
                </c:pt>
                <c:pt idx="2">
                  <c:v>0.64599999999999991</c:v>
                </c:pt>
                <c:pt idx="3">
                  <c:v>0.63500000000000001</c:v>
                </c:pt>
                <c:pt idx="4">
                  <c:v>0.55500000000000005</c:v>
                </c:pt>
                <c:pt idx="5">
                  <c:v>0.41899999999999998</c:v>
                </c:pt>
                <c:pt idx="6">
                  <c:v>0.40799999999999997</c:v>
                </c:pt>
                <c:pt idx="7">
                  <c:v>0.34899999999999998</c:v>
                </c:pt>
                <c:pt idx="8">
                  <c:v>0.33500000000000002</c:v>
                </c:pt>
                <c:pt idx="9">
                  <c:v>0.32899999999999996</c:v>
                </c:pt>
                <c:pt idx="10">
                  <c:v>0.3</c:v>
                </c:pt>
                <c:pt idx="11">
                  <c:v>0.27899999999999997</c:v>
                </c:pt>
                <c:pt idx="12">
                  <c:v>0.27200000000000002</c:v>
                </c:pt>
                <c:pt idx="13">
                  <c:v>0.27200000000000002</c:v>
                </c:pt>
                <c:pt idx="14">
                  <c:v>0.24199999999999999</c:v>
                </c:pt>
                <c:pt idx="15">
                  <c:v>0.20499999999999999</c:v>
                </c:pt>
                <c:pt idx="16">
                  <c:v>0.182</c:v>
                </c:pt>
                <c:pt idx="17">
                  <c:v>0.17699999999999999</c:v>
                </c:pt>
                <c:pt idx="18">
                  <c:v>0.158</c:v>
                </c:pt>
                <c:pt idx="19">
                  <c:v>8.900000000000001E-2</c:v>
                </c:pt>
                <c:pt idx="20">
                  <c:v>5.9000000000000004E-2</c:v>
                </c:pt>
              </c:numCache>
            </c:numRef>
          </c:val>
          <c:extLst>
            <c:ext xmlns:c16="http://schemas.microsoft.com/office/drawing/2014/chart" uri="{C3380CC4-5D6E-409C-BE32-E72D297353CC}">
              <c16:uniqueId val="{00000000-C7F5-1D48-95E5-ADFE931FBA98}"/>
            </c:ext>
          </c:extLst>
        </c:ser>
        <c:dLbls>
          <c:showLegendKey val="0"/>
          <c:showVal val="0"/>
          <c:showCatName val="0"/>
          <c:showSerName val="0"/>
          <c:showPercent val="0"/>
          <c:showBubbleSize val="0"/>
        </c:dLbls>
        <c:gapWidth val="70"/>
        <c:axId val="193745328"/>
        <c:axId val="193745720"/>
      </c:barChart>
      <c:lineChart>
        <c:grouping val="standard"/>
        <c:varyColors val="0"/>
        <c:ser>
          <c:idx val="1"/>
          <c:order val="1"/>
          <c:tx>
            <c:strRef>
              <c:f>'Gráfico 6.9'!$C$4</c:f>
              <c:strCache>
                <c:ptCount val="1"/>
                <c:pt idx="0">
                  <c:v>Estados Unidos</c:v>
                </c:pt>
              </c:strCache>
            </c:strRef>
          </c:tx>
          <c:spPr>
            <a:ln w="57150" cap="rnd">
              <a:solidFill>
                <a:srgbClr val="0070C0"/>
              </a:solidFill>
              <a:round/>
            </a:ln>
            <a:effectLst/>
          </c:spPr>
          <c:marker>
            <c:symbol val="none"/>
          </c:marker>
          <c:dLbls>
            <c:dLbl>
              <c:idx val="16"/>
              <c:layout>
                <c:manualLayout>
                  <c:x val="-2.5609145583083168E-2"/>
                  <c:y val="6.0262864745253435E-2"/>
                </c:manualLayout>
              </c:layout>
              <c:tx>
                <c:rich>
                  <a:bodyPr/>
                  <a:lstStyle/>
                  <a:p>
                    <a:r>
                      <a:rPr lang="en-US" sz="3200" baseline="0" dirty="0"/>
                      <a:t>USA (</a:t>
                    </a:r>
                    <a:fld id="{5B1B450E-37E1-449B-8D89-E282E2D95199}" type="VALUE">
                      <a:rPr lang="en-US" sz="3200" baseline="0"/>
                      <a:pPr/>
                      <a:t>[VALUE]</a:t>
                    </a:fld>
                    <a:r>
                      <a:rPr lang="en-US" sz="3200" baseline="0" dirty="0"/>
                      <a:t>)</a:t>
                    </a:r>
                  </a:p>
                </c:rich>
              </c:tx>
              <c:dLblPos val="r"/>
              <c:showLegendKey val="0"/>
              <c:showVal val="1"/>
              <c:showCatName val="0"/>
              <c:showSerName val="1"/>
              <c:showPercent val="0"/>
              <c:showBubbleSize val="0"/>
              <c:extLst>
                <c:ext xmlns:c15="http://schemas.microsoft.com/office/drawing/2012/chart" uri="{CE6537A1-D6FC-4f65-9D91-7224C49458BB}">
                  <c15:layout>
                    <c:manualLayout>
                      <c:w val="0.24020534106474389"/>
                      <c:h val="0.10768136669416929"/>
                    </c:manualLayout>
                  </c15:layout>
                  <c15:dlblFieldTable/>
                  <c15:showDataLabelsRange val="0"/>
                </c:ext>
                <c:ext xmlns:c16="http://schemas.microsoft.com/office/drawing/2014/chart" uri="{C3380CC4-5D6E-409C-BE32-E72D297353CC}">
                  <c16:uniqueId val="{00000002-0C60-4922-B2F4-0A81CFFB56E6}"/>
                </c:ext>
              </c:extLst>
            </c:dLbl>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'Gráfico 6.9'!$C$5:$C$25</c:f>
              <c:numCache>
                <c:formatCode>0.00</c:formatCode>
                <c:ptCount val="21"/>
                <c:pt idx="0">
                  <c:v>0.82299999999999995</c:v>
                </c:pt>
                <c:pt idx="1">
                  <c:v>0.82299999999999995</c:v>
                </c:pt>
                <c:pt idx="2">
                  <c:v>0.82299999999999995</c:v>
                </c:pt>
                <c:pt idx="3">
                  <c:v>0.82299999999999995</c:v>
                </c:pt>
                <c:pt idx="4">
                  <c:v>0.82299999999999995</c:v>
                </c:pt>
                <c:pt idx="5">
                  <c:v>0.82299999999999995</c:v>
                </c:pt>
                <c:pt idx="6">
                  <c:v>0.82299999999999995</c:v>
                </c:pt>
                <c:pt idx="7">
                  <c:v>0.82299999999999995</c:v>
                </c:pt>
                <c:pt idx="8">
                  <c:v>0.82299999999999995</c:v>
                </c:pt>
                <c:pt idx="9">
                  <c:v>0.82299999999999995</c:v>
                </c:pt>
                <c:pt idx="10">
                  <c:v>0.82299999999999995</c:v>
                </c:pt>
                <c:pt idx="11">
                  <c:v>0.82299999999999995</c:v>
                </c:pt>
                <c:pt idx="12">
                  <c:v>0.82299999999999995</c:v>
                </c:pt>
                <c:pt idx="13">
                  <c:v>0.82299999999999995</c:v>
                </c:pt>
                <c:pt idx="14">
                  <c:v>0.82299999999999995</c:v>
                </c:pt>
                <c:pt idx="15">
                  <c:v>0.82299999999999995</c:v>
                </c:pt>
                <c:pt idx="16">
                  <c:v>0.82299999999999995</c:v>
                </c:pt>
                <c:pt idx="17">
                  <c:v>0.82299999999999995</c:v>
                </c:pt>
                <c:pt idx="18">
                  <c:v>0.82299999999999995</c:v>
                </c:pt>
                <c:pt idx="19">
                  <c:v>0.82299999999999995</c:v>
                </c:pt>
                <c:pt idx="20">
                  <c:v>0.82299999999999995</c:v>
                </c:pt>
              </c:numCache>
            </c:numRef>
          </c:val>
          <c:smooth val="0"/>
          <c:extLst>
            <c:ext xmlns:c16="http://schemas.microsoft.com/office/drawing/2014/chart" uri="{C3380CC4-5D6E-409C-BE32-E72D297353CC}">
              <c16:uniqueId val="{00000002-C7F5-1D48-95E5-ADFE931FBA98}"/>
            </c:ext>
          </c:extLst>
        </c:ser>
        <c:dLbls>
          <c:showLegendKey val="0"/>
          <c:showVal val="0"/>
          <c:showCatName val="0"/>
          <c:showSerName val="0"/>
          <c:showPercent val="0"/>
          <c:showBubbleSize val="0"/>
        </c:dLbls>
        <c:marker val="1"/>
        <c:smooth val="0"/>
        <c:axId val="193745328"/>
        <c:axId val="193745720"/>
      </c:lineChart>
      <c:catAx>
        <c:axId val="193745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745720"/>
        <c:crosses val="autoZero"/>
        <c:auto val="1"/>
        <c:lblAlgn val="ctr"/>
        <c:lblOffset val="100"/>
        <c:noMultiLvlLbl val="0"/>
      </c:catAx>
      <c:valAx>
        <c:axId val="193745720"/>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7453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r>
              <a:rPr lang="es-AR" dirty="0" err="1"/>
              <a:t>Years</a:t>
            </a:r>
            <a:r>
              <a:rPr lang="es-AR" dirty="0"/>
              <a:t> </a:t>
            </a:r>
            <a:r>
              <a:rPr lang="es-AR" dirty="0" err="1"/>
              <a:t>for</a:t>
            </a:r>
            <a:r>
              <a:rPr lang="es-AR" dirty="0"/>
              <a:t> </a:t>
            </a:r>
            <a:r>
              <a:rPr lang="es-AR" dirty="0" err="1"/>
              <a:t>resolution</a:t>
            </a:r>
            <a:r>
              <a:rPr lang="es-AR" dirty="0"/>
              <a:t> of </a:t>
            </a:r>
            <a:r>
              <a:rPr lang="es-AR" dirty="0" err="1"/>
              <a:t>bankruptcy</a:t>
            </a:r>
            <a:r>
              <a:rPr lang="es-AR" dirty="0"/>
              <a:t> </a:t>
            </a:r>
            <a:r>
              <a:rPr lang="es-AR" dirty="0" err="1"/>
              <a:t>event</a:t>
            </a:r>
            <a:r>
              <a:rPr lang="es-AR" dirty="0"/>
              <a:t> (2017)</a:t>
            </a:r>
          </a:p>
        </c:rich>
      </c:tx>
      <c:overlay val="0"/>
      <c:spPr>
        <a:noFill/>
        <a:ln>
          <a:noFill/>
        </a:ln>
        <a:effectLst/>
      </c:spPr>
      <c:txPr>
        <a:bodyPr rot="0" spcFirstLastPara="1" vertOverflow="ellipsis" vert="horz" wrap="square" anchor="ctr" anchorCtr="1"/>
        <a:lstStyle/>
        <a:p>
          <a:pPr>
            <a:defRPr sz="384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416735922788935"/>
          <c:y val="0.11143946805757417"/>
          <c:w val="0.88668954663897481"/>
          <c:h val="0.70297767129879452"/>
        </c:manualLayout>
      </c:layout>
      <c:barChart>
        <c:barDir val="col"/>
        <c:grouping val="clustered"/>
        <c:varyColors val="0"/>
        <c:ser>
          <c:idx val="0"/>
          <c:order val="0"/>
          <c:tx>
            <c:strRef>
              <c:f>'Gráfico 6.10'!$B$3</c:f>
              <c:strCache>
                <c:ptCount val="1"/>
                <c:pt idx="0">
                  <c:v>Tiempo (años)</c:v>
                </c:pt>
              </c:strCache>
            </c:strRef>
          </c:tx>
          <c:spPr>
            <a:solidFill>
              <a:srgbClr val="DA1C5C"/>
            </a:solidFill>
            <a:ln>
              <a:solidFill>
                <a:srgbClr val="DA1C5C"/>
              </a:solidFill>
            </a:ln>
            <a:effectLst/>
          </c:spPr>
          <c:invertIfNegative val="0"/>
          <c:dPt>
            <c:idx val="7"/>
            <c:invertIfNegative val="0"/>
            <c:bubble3D val="0"/>
            <c:spPr>
              <a:solidFill>
                <a:srgbClr val="DA1C5C"/>
              </a:solidFill>
              <a:ln>
                <a:noFill/>
              </a:ln>
              <a:effectLst/>
            </c:spPr>
            <c:extLst>
              <c:ext xmlns:c16="http://schemas.microsoft.com/office/drawing/2014/chart" uri="{C3380CC4-5D6E-409C-BE32-E72D297353CC}">
                <c16:uniqueId val="{00000001-F274-453F-9BC3-AE1D89C471C5}"/>
              </c:ext>
            </c:extLst>
          </c:dPt>
          <c:dPt>
            <c:idx val="13"/>
            <c:invertIfNegative val="0"/>
            <c:bubble3D val="0"/>
            <c:spPr>
              <a:solidFill>
                <a:srgbClr val="DA1C5C"/>
              </a:solidFill>
              <a:ln>
                <a:solidFill>
                  <a:srgbClr val="DA1C5C"/>
                </a:solidFill>
              </a:ln>
              <a:effectLst/>
            </c:spPr>
            <c:extLst>
              <c:ext xmlns:c16="http://schemas.microsoft.com/office/drawing/2014/chart" uri="{C3380CC4-5D6E-409C-BE32-E72D297353CC}">
                <c16:uniqueId val="{00000001-0F89-42CC-AB33-689EE7F4856D}"/>
              </c:ext>
            </c:extLst>
          </c:dPt>
          <c:cat>
            <c:strRef>
              <c:f>'Gráfico 6.10'!$D$4:$D$24</c:f>
              <c:strCache>
                <c:ptCount val="21"/>
                <c:pt idx="0">
                  <c:v>ECU</c:v>
                </c:pt>
                <c:pt idx="1">
                  <c:v>BRA</c:v>
                </c:pt>
                <c:pt idx="2">
                  <c:v>VEN</c:v>
                </c:pt>
                <c:pt idx="3">
                  <c:v>PRY</c:v>
                </c:pt>
                <c:pt idx="4">
                  <c:v>HND</c:v>
                </c:pt>
                <c:pt idx="5">
                  <c:v>DOM</c:v>
                </c:pt>
                <c:pt idx="6">
                  <c:v>SLV</c:v>
                </c:pt>
                <c:pt idx="7">
                  <c:v>CHL</c:v>
                </c:pt>
                <c:pt idx="8">
                  <c:v>PER</c:v>
                </c:pt>
                <c:pt idx="9">
                  <c:v>BHS</c:v>
                </c:pt>
                <c:pt idx="10">
                  <c:v>CRI</c:v>
                </c:pt>
                <c:pt idx="11">
                  <c:v>GTM</c:v>
                </c:pt>
                <c:pt idx="12">
                  <c:v>PAN</c:v>
                </c:pt>
                <c:pt idx="13">
                  <c:v>ARG</c:v>
                </c:pt>
                <c:pt idx="14">
                  <c:v>NIC</c:v>
                </c:pt>
                <c:pt idx="15">
                  <c:v>BLZ</c:v>
                </c:pt>
                <c:pt idx="16">
                  <c:v>BOL</c:v>
                </c:pt>
                <c:pt idx="17">
                  <c:v>MEX</c:v>
                </c:pt>
                <c:pt idx="18">
                  <c:v>URY</c:v>
                </c:pt>
                <c:pt idx="19">
                  <c:v>COL</c:v>
                </c:pt>
                <c:pt idx="20">
                  <c:v>JAM</c:v>
                </c:pt>
              </c:strCache>
            </c:strRef>
          </c:cat>
          <c:val>
            <c:numRef>
              <c:f>'Gráfico 6.10'!$B$4:$B$24</c:f>
              <c:numCache>
                <c:formatCode>General</c:formatCode>
                <c:ptCount val="21"/>
                <c:pt idx="0">
                  <c:v>5.3</c:v>
                </c:pt>
                <c:pt idx="1">
                  <c:v>4</c:v>
                </c:pt>
                <c:pt idx="2">
                  <c:v>4</c:v>
                </c:pt>
                <c:pt idx="3">
                  <c:v>3.9</c:v>
                </c:pt>
                <c:pt idx="4">
                  <c:v>3.8</c:v>
                </c:pt>
                <c:pt idx="5">
                  <c:v>3.5</c:v>
                </c:pt>
                <c:pt idx="6">
                  <c:v>3.5</c:v>
                </c:pt>
                <c:pt idx="7">
                  <c:v>3.2</c:v>
                </c:pt>
                <c:pt idx="8">
                  <c:v>3.1</c:v>
                </c:pt>
                <c:pt idx="9">
                  <c:v>3</c:v>
                </c:pt>
                <c:pt idx="10">
                  <c:v>3</c:v>
                </c:pt>
                <c:pt idx="11">
                  <c:v>3</c:v>
                </c:pt>
                <c:pt idx="12">
                  <c:v>2.5</c:v>
                </c:pt>
                <c:pt idx="13">
                  <c:v>2.4</c:v>
                </c:pt>
                <c:pt idx="14">
                  <c:v>2.2000000000000002</c:v>
                </c:pt>
                <c:pt idx="15">
                  <c:v>2</c:v>
                </c:pt>
                <c:pt idx="16">
                  <c:v>1.8</c:v>
                </c:pt>
                <c:pt idx="17">
                  <c:v>1.8</c:v>
                </c:pt>
                <c:pt idx="18">
                  <c:v>1.8</c:v>
                </c:pt>
                <c:pt idx="19">
                  <c:v>1.7</c:v>
                </c:pt>
                <c:pt idx="20">
                  <c:v>1.1000000000000001</c:v>
                </c:pt>
              </c:numCache>
            </c:numRef>
          </c:val>
          <c:extLst>
            <c:ext xmlns:c16="http://schemas.microsoft.com/office/drawing/2014/chart" uri="{C3380CC4-5D6E-409C-BE32-E72D297353CC}">
              <c16:uniqueId val="{00000000-625F-B842-B938-8378AE735C27}"/>
            </c:ext>
          </c:extLst>
        </c:ser>
        <c:dLbls>
          <c:showLegendKey val="0"/>
          <c:showVal val="0"/>
          <c:showCatName val="0"/>
          <c:showSerName val="0"/>
          <c:showPercent val="0"/>
          <c:showBubbleSize val="0"/>
        </c:dLbls>
        <c:gapWidth val="70"/>
        <c:axId val="193746504"/>
        <c:axId val="193746896"/>
      </c:barChart>
      <c:lineChart>
        <c:grouping val="standard"/>
        <c:varyColors val="0"/>
        <c:ser>
          <c:idx val="1"/>
          <c:order val="1"/>
          <c:tx>
            <c:strRef>
              <c:f>'Gráfico 6.10'!$C$3</c:f>
              <c:strCache>
                <c:ptCount val="1"/>
                <c:pt idx="0">
                  <c:v>Estados Unidos (1)</c:v>
                </c:pt>
              </c:strCache>
            </c:strRef>
          </c:tx>
          <c:spPr>
            <a:ln w="38100" cap="rnd">
              <a:solidFill>
                <a:srgbClr val="0070C0"/>
              </a:solidFill>
              <a:round/>
            </a:ln>
            <a:effectLst/>
          </c:spPr>
          <c:marker>
            <c:symbol val="none"/>
          </c:marker>
          <c:val>
            <c:numRef>
              <c:f>'Gráfico 6.10'!$C$4:$C$24</c:f>
              <c:numCache>
                <c:formatCode>General</c:formatCode>
                <c:ptCount val="2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numCache>
            </c:numRef>
          </c:val>
          <c:smooth val="0"/>
          <c:extLst>
            <c:ext xmlns:c16="http://schemas.microsoft.com/office/drawing/2014/chart" uri="{C3380CC4-5D6E-409C-BE32-E72D297353CC}">
              <c16:uniqueId val="{00000001-625F-B842-B938-8378AE735C27}"/>
            </c:ext>
          </c:extLst>
        </c:ser>
        <c:dLbls>
          <c:showLegendKey val="0"/>
          <c:showVal val="0"/>
          <c:showCatName val="0"/>
          <c:showSerName val="0"/>
          <c:showPercent val="0"/>
          <c:showBubbleSize val="0"/>
        </c:dLbls>
        <c:marker val="1"/>
        <c:smooth val="0"/>
        <c:axId val="193746504"/>
        <c:axId val="193746896"/>
      </c:lineChart>
      <c:catAx>
        <c:axId val="1937465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746896"/>
        <c:crosses val="autoZero"/>
        <c:auto val="1"/>
        <c:lblAlgn val="ctr"/>
        <c:lblOffset val="100"/>
        <c:noMultiLvlLbl val="0"/>
      </c:catAx>
      <c:valAx>
        <c:axId val="193746896"/>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37465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ysClr val="windowText" lastClr="000000"/>
                </a:solidFill>
                <a:latin typeface="+mn-lt"/>
                <a:ea typeface="+mn-ea"/>
                <a:cs typeface="+mn-cs"/>
              </a:defRPr>
            </a:pPr>
            <a:r>
              <a:rPr lang="en-US" sz="3200">
                <a:solidFill>
                  <a:sysClr val="windowText" lastClr="000000"/>
                </a:solidFill>
              </a:rPr>
              <a:t>Latin America</a:t>
            </a:r>
          </a:p>
        </c:rich>
      </c:tx>
      <c:layout>
        <c:manualLayout>
          <c:xMode val="edge"/>
          <c:yMode val="edge"/>
          <c:x val="0.18318677286477508"/>
          <c:y val="4.3305735478745264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4188553579034334E-2"/>
          <c:y val="0.14638945021228753"/>
          <c:w val="0.34092114684116714"/>
          <c:h val="0.59769927319907501"/>
        </c:manualLayout>
      </c:layout>
      <c:lineChart>
        <c:grouping val="standard"/>
        <c:varyColors val="0"/>
        <c:ser>
          <c:idx val="0"/>
          <c:order val="0"/>
          <c:tx>
            <c:v>Output per worker</c:v>
          </c:tx>
          <c:spPr>
            <a:ln w="38100" cap="rnd">
              <a:solidFill>
                <a:schemeClr val="accent1"/>
              </a:solidFill>
              <a:round/>
            </a:ln>
            <a:effectLst/>
          </c:spPr>
          <c:marker>
            <c:symbol val="none"/>
          </c:marker>
          <c:cat>
            <c:numRef>
              <c:f>'Gráfico 2.7'!$B$3:$B$63</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'Gráfico 2.7'!$C$3:$C$63</c:f>
              <c:numCache>
                <c:formatCode>General</c:formatCode>
                <c:ptCount val="61"/>
                <c:pt idx="0">
                  <c:v>0.15993930000000001</c:v>
                </c:pt>
                <c:pt idx="1">
                  <c:v>0.16715179999999999</c:v>
                </c:pt>
                <c:pt idx="2">
                  <c:v>0.1737041</c:v>
                </c:pt>
                <c:pt idx="3">
                  <c:v>0.17439950000000001</c:v>
                </c:pt>
                <c:pt idx="4">
                  <c:v>0.18243419999999999</c:v>
                </c:pt>
                <c:pt idx="5">
                  <c:v>0.18869379999999999</c:v>
                </c:pt>
                <c:pt idx="6">
                  <c:v>0.18517310000000001</c:v>
                </c:pt>
                <c:pt idx="7">
                  <c:v>0.1917355</c:v>
                </c:pt>
                <c:pt idx="8">
                  <c:v>0.20016800000000001</c:v>
                </c:pt>
                <c:pt idx="9">
                  <c:v>0.19948270000000001</c:v>
                </c:pt>
                <c:pt idx="10">
                  <c:v>0.20202809999999999</c:v>
                </c:pt>
                <c:pt idx="11">
                  <c:v>0.20138929999999999</c:v>
                </c:pt>
                <c:pt idx="12">
                  <c:v>0.2079869</c:v>
                </c:pt>
                <c:pt idx="13">
                  <c:v>0.21327080000000001</c:v>
                </c:pt>
                <c:pt idx="14">
                  <c:v>0.22303020000000001</c:v>
                </c:pt>
                <c:pt idx="15">
                  <c:v>0.22474649999999999</c:v>
                </c:pt>
                <c:pt idx="16">
                  <c:v>0.23104359999999999</c:v>
                </c:pt>
                <c:pt idx="17">
                  <c:v>0.23376720000000001</c:v>
                </c:pt>
                <c:pt idx="18">
                  <c:v>0.2371907</c:v>
                </c:pt>
                <c:pt idx="19">
                  <c:v>0.2411905</c:v>
                </c:pt>
                <c:pt idx="20">
                  <c:v>0.24575520000000001</c:v>
                </c:pt>
                <c:pt idx="21">
                  <c:v>0.2493909</c:v>
                </c:pt>
                <c:pt idx="22">
                  <c:v>0.2513649</c:v>
                </c:pt>
                <c:pt idx="23">
                  <c:v>0.25680740000000002</c:v>
                </c:pt>
                <c:pt idx="24">
                  <c:v>0.25677119999999998</c:v>
                </c:pt>
                <c:pt idx="25">
                  <c:v>0.24826329999999999</c:v>
                </c:pt>
                <c:pt idx="26">
                  <c:v>0.25205670000000002</c:v>
                </c:pt>
                <c:pt idx="27">
                  <c:v>0.25393060000000001</c:v>
                </c:pt>
                <c:pt idx="28">
                  <c:v>0.2549169</c:v>
                </c:pt>
                <c:pt idx="29">
                  <c:v>0.26325949999999998</c:v>
                </c:pt>
                <c:pt idx="30">
                  <c:v>0.26680680000000001</c:v>
                </c:pt>
                <c:pt idx="31">
                  <c:v>0.26259919999999998</c:v>
                </c:pt>
                <c:pt idx="32">
                  <c:v>0.2579188</c:v>
                </c:pt>
                <c:pt idx="33">
                  <c:v>0.2502085</c:v>
                </c:pt>
                <c:pt idx="34">
                  <c:v>0.25155040000000001</c:v>
                </c:pt>
                <c:pt idx="35">
                  <c:v>0.2467954</c:v>
                </c:pt>
                <c:pt idx="36">
                  <c:v>0.24755630000000001</c:v>
                </c:pt>
                <c:pt idx="37">
                  <c:v>0.2444026</c:v>
                </c:pt>
                <c:pt idx="38">
                  <c:v>0.2407292</c:v>
                </c:pt>
                <c:pt idx="39">
                  <c:v>0.23294709999999999</c:v>
                </c:pt>
                <c:pt idx="40">
                  <c:v>0.23176459999999999</c:v>
                </c:pt>
                <c:pt idx="41">
                  <c:v>0.23688029999999999</c:v>
                </c:pt>
                <c:pt idx="42">
                  <c:v>0.24727669999999999</c:v>
                </c:pt>
                <c:pt idx="43">
                  <c:v>0.25799040000000001</c:v>
                </c:pt>
                <c:pt idx="44">
                  <c:v>0.27952969999999999</c:v>
                </c:pt>
                <c:pt idx="45">
                  <c:v>0.29978139999999998</c:v>
                </c:pt>
                <c:pt idx="46">
                  <c:v>0.32753169999999998</c:v>
                </c:pt>
                <c:pt idx="47">
                  <c:v>0.32716980000000001</c:v>
                </c:pt>
                <c:pt idx="48">
                  <c:v>0.32752330000000002</c:v>
                </c:pt>
                <c:pt idx="49">
                  <c:v>0.32935609999999998</c:v>
                </c:pt>
                <c:pt idx="50">
                  <c:v>0.3266559</c:v>
                </c:pt>
                <c:pt idx="51">
                  <c:v>0.32145820000000003</c:v>
                </c:pt>
                <c:pt idx="52">
                  <c:v>0.31817129999999999</c:v>
                </c:pt>
                <c:pt idx="53">
                  <c:v>0.32490980000000003</c:v>
                </c:pt>
                <c:pt idx="54">
                  <c:v>0.3314629</c:v>
                </c:pt>
                <c:pt idx="55">
                  <c:v>0.34001239999999999</c:v>
                </c:pt>
                <c:pt idx="56">
                  <c:v>0.36459560000000002</c:v>
                </c:pt>
                <c:pt idx="57">
                  <c:v>0.38014229999999999</c:v>
                </c:pt>
                <c:pt idx="58">
                  <c:v>0.38222309999999998</c:v>
                </c:pt>
                <c:pt idx="59">
                  <c:v>0.38699169999999999</c:v>
                </c:pt>
                <c:pt idx="60">
                  <c:v>0.41470790000000002</c:v>
                </c:pt>
              </c:numCache>
            </c:numRef>
          </c:val>
          <c:smooth val="0"/>
          <c:extLst>
            <c:ext xmlns:c16="http://schemas.microsoft.com/office/drawing/2014/chart" uri="{C3380CC4-5D6E-409C-BE32-E72D297353CC}">
              <c16:uniqueId val="{00000000-B4DC-7F44-B07D-0BA50A545B1F}"/>
            </c:ext>
          </c:extLst>
        </c:ser>
        <c:ser>
          <c:idx val="1"/>
          <c:order val="1"/>
          <c:tx>
            <c:v>Unweighted mean</c:v>
          </c:tx>
          <c:spPr>
            <a:ln w="38100" cap="rnd">
              <a:solidFill>
                <a:schemeClr val="accent2"/>
              </a:solidFill>
              <a:round/>
            </a:ln>
            <a:effectLst/>
          </c:spPr>
          <c:marker>
            <c:symbol val="none"/>
          </c:marker>
          <c:cat>
            <c:numRef>
              <c:f>'Gráfico 2.7'!$B$3:$B$63</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'Gráfico 2.7'!$E$3:$E$63</c:f>
              <c:numCache>
                <c:formatCode>General</c:formatCode>
                <c:ptCount val="61"/>
                <c:pt idx="0">
                  <c:v>0.22415940000000001</c:v>
                </c:pt>
                <c:pt idx="1">
                  <c:v>0.2329137</c:v>
                </c:pt>
                <c:pt idx="2">
                  <c:v>0.24270149999999999</c:v>
                </c:pt>
                <c:pt idx="3">
                  <c:v>0.24171709999999999</c:v>
                </c:pt>
                <c:pt idx="4">
                  <c:v>0.25521929999999998</c:v>
                </c:pt>
                <c:pt idx="5">
                  <c:v>0.26403219999999999</c:v>
                </c:pt>
                <c:pt idx="6">
                  <c:v>0.25830829999999999</c:v>
                </c:pt>
                <c:pt idx="7">
                  <c:v>0.26701780000000003</c:v>
                </c:pt>
                <c:pt idx="8">
                  <c:v>0.28044910000000001</c:v>
                </c:pt>
                <c:pt idx="9">
                  <c:v>0.27948420000000002</c:v>
                </c:pt>
                <c:pt idx="10">
                  <c:v>0.27987869999999998</c:v>
                </c:pt>
                <c:pt idx="11">
                  <c:v>0.28241850000000002</c:v>
                </c:pt>
                <c:pt idx="12">
                  <c:v>0.2895451</c:v>
                </c:pt>
                <c:pt idx="13">
                  <c:v>0.30109730000000001</c:v>
                </c:pt>
                <c:pt idx="14">
                  <c:v>0.31768859999999999</c:v>
                </c:pt>
                <c:pt idx="15">
                  <c:v>0.32570660000000001</c:v>
                </c:pt>
                <c:pt idx="16">
                  <c:v>0.33372600000000002</c:v>
                </c:pt>
                <c:pt idx="17">
                  <c:v>0.34070709999999998</c:v>
                </c:pt>
                <c:pt idx="18">
                  <c:v>0.34692859999999998</c:v>
                </c:pt>
                <c:pt idx="19">
                  <c:v>0.35412729999999998</c:v>
                </c:pt>
                <c:pt idx="20">
                  <c:v>0.36469390000000002</c:v>
                </c:pt>
                <c:pt idx="21">
                  <c:v>0.37183579999999999</c:v>
                </c:pt>
                <c:pt idx="22">
                  <c:v>0.37346970000000002</c:v>
                </c:pt>
                <c:pt idx="23">
                  <c:v>0.383608</c:v>
                </c:pt>
                <c:pt idx="24">
                  <c:v>0.38350640000000003</c:v>
                </c:pt>
                <c:pt idx="25">
                  <c:v>0.3732896</c:v>
                </c:pt>
                <c:pt idx="26">
                  <c:v>0.38130500000000001</c:v>
                </c:pt>
                <c:pt idx="27">
                  <c:v>0.38919809999999999</c:v>
                </c:pt>
                <c:pt idx="28">
                  <c:v>0.39806920000000001</c:v>
                </c:pt>
                <c:pt idx="29">
                  <c:v>0.41553279999999998</c:v>
                </c:pt>
                <c:pt idx="30">
                  <c:v>0.42027530000000002</c:v>
                </c:pt>
                <c:pt idx="31">
                  <c:v>0.42403580000000002</c:v>
                </c:pt>
                <c:pt idx="32">
                  <c:v>0.4334228</c:v>
                </c:pt>
                <c:pt idx="33">
                  <c:v>0.42647420000000003</c:v>
                </c:pt>
                <c:pt idx="34">
                  <c:v>0.43108629999999998</c:v>
                </c:pt>
                <c:pt idx="35">
                  <c:v>0.40390619999999999</c:v>
                </c:pt>
                <c:pt idx="36">
                  <c:v>0.43602400000000002</c:v>
                </c:pt>
                <c:pt idx="37">
                  <c:v>0.4240487</c:v>
                </c:pt>
                <c:pt idx="38">
                  <c:v>0.42094039999999999</c:v>
                </c:pt>
                <c:pt idx="39">
                  <c:v>0.41550330000000002</c:v>
                </c:pt>
                <c:pt idx="40">
                  <c:v>0.41270410000000002</c:v>
                </c:pt>
                <c:pt idx="41">
                  <c:v>0.43195099999999997</c:v>
                </c:pt>
                <c:pt idx="42">
                  <c:v>0.4570786</c:v>
                </c:pt>
                <c:pt idx="43">
                  <c:v>0.50019659999999999</c:v>
                </c:pt>
                <c:pt idx="44">
                  <c:v>0.53323989999999999</c:v>
                </c:pt>
                <c:pt idx="45">
                  <c:v>0.58129180000000003</c:v>
                </c:pt>
                <c:pt idx="46">
                  <c:v>0.64054339999999999</c:v>
                </c:pt>
                <c:pt idx="47">
                  <c:v>0.64328410000000003</c:v>
                </c:pt>
                <c:pt idx="48">
                  <c:v>0.65434239999999999</c:v>
                </c:pt>
                <c:pt idx="49">
                  <c:v>0.68430729999999995</c:v>
                </c:pt>
                <c:pt idx="50">
                  <c:v>0.67893820000000005</c:v>
                </c:pt>
                <c:pt idx="51">
                  <c:v>0.6821545</c:v>
                </c:pt>
                <c:pt idx="52">
                  <c:v>0.67595930000000004</c:v>
                </c:pt>
                <c:pt idx="53">
                  <c:v>0.67779140000000004</c:v>
                </c:pt>
                <c:pt idx="54">
                  <c:v>0.63708779999999998</c:v>
                </c:pt>
                <c:pt idx="55">
                  <c:v>0.63767030000000002</c:v>
                </c:pt>
                <c:pt idx="56">
                  <c:v>0.68552619999999997</c:v>
                </c:pt>
                <c:pt idx="57">
                  <c:v>0.701623</c:v>
                </c:pt>
                <c:pt idx="58">
                  <c:v>0.67408049999999997</c:v>
                </c:pt>
                <c:pt idx="59">
                  <c:v>0.72722980000000004</c:v>
                </c:pt>
                <c:pt idx="60">
                  <c:v>0.75290290000000004</c:v>
                </c:pt>
              </c:numCache>
            </c:numRef>
          </c:val>
          <c:smooth val="0"/>
          <c:extLst>
            <c:ext xmlns:c16="http://schemas.microsoft.com/office/drawing/2014/chart" uri="{C3380CC4-5D6E-409C-BE32-E72D297353CC}">
              <c16:uniqueId val="{00000001-B4DC-7F44-B07D-0BA50A545B1F}"/>
            </c:ext>
          </c:extLst>
        </c:ser>
        <c:ser>
          <c:idx val="2"/>
          <c:order val="2"/>
          <c:tx>
            <c:v>Covariance term</c:v>
          </c:tx>
          <c:spPr>
            <a:ln w="38100" cap="rnd">
              <a:solidFill>
                <a:srgbClr val="DA1C5C"/>
              </a:solidFill>
              <a:round/>
            </a:ln>
            <a:effectLst/>
          </c:spPr>
          <c:marker>
            <c:symbol val="none"/>
          </c:marker>
          <c:cat>
            <c:numRef>
              <c:f>'Gráfico 2.7'!$B$3:$B$63</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'Gráfico 2.7'!$D$3:$D$63</c:f>
              <c:numCache>
                <c:formatCode>General</c:formatCode>
                <c:ptCount val="61"/>
                <c:pt idx="0">
                  <c:v>-6.4220100000000002E-2</c:v>
                </c:pt>
                <c:pt idx="1">
                  <c:v>-6.5761899999999998E-2</c:v>
                </c:pt>
                <c:pt idx="2">
                  <c:v>-6.89974E-2</c:v>
                </c:pt>
                <c:pt idx="3">
                  <c:v>-6.7317600000000005E-2</c:v>
                </c:pt>
                <c:pt idx="4">
                  <c:v>-7.2785199999999994E-2</c:v>
                </c:pt>
                <c:pt idx="5">
                  <c:v>-7.53384E-2</c:v>
                </c:pt>
                <c:pt idx="6">
                  <c:v>-7.3135199999999997E-2</c:v>
                </c:pt>
                <c:pt idx="7">
                  <c:v>-7.5282399999999999E-2</c:v>
                </c:pt>
                <c:pt idx="8">
                  <c:v>-8.0281199999999997E-2</c:v>
                </c:pt>
                <c:pt idx="9">
                  <c:v>-8.0001500000000003E-2</c:v>
                </c:pt>
                <c:pt idx="10">
                  <c:v>-7.7850600000000006E-2</c:v>
                </c:pt>
                <c:pt idx="11">
                  <c:v>-8.1029199999999996E-2</c:v>
                </c:pt>
                <c:pt idx="12">
                  <c:v>-8.15583E-2</c:v>
                </c:pt>
                <c:pt idx="13">
                  <c:v>-8.7826500000000002E-2</c:v>
                </c:pt>
                <c:pt idx="14">
                  <c:v>-9.4658300000000001E-2</c:v>
                </c:pt>
                <c:pt idx="15">
                  <c:v>-0.1009601</c:v>
                </c:pt>
                <c:pt idx="16">
                  <c:v>-0.10268239999999999</c:v>
                </c:pt>
                <c:pt idx="17">
                  <c:v>-0.1069399</c:v>
                </c:pt>
                <c:pt idx="18">
                  <c:v>-0.1097379</c:v>
                </c:pt>
                <c:pt idx="19">
                  <c:v>-0.1129368</c:v>
                </c:pt>
                <c:pt idx="20">
                  <c:v>-0.11893869999999999</c:v>
                </c:pt>
                <c:pt idx="21">
                  <c:v>-0.1224449</c:v>
                </c:pt>
                <c:pt idx="22">
                  <c:v>-0.1221048</c:v>
                </c:pt>
                <c:pt idx="23">
                  <c:v>-0.12680069999999999</c:v>
                </c:pt>
                <c:pt idx="24">
                  <c:v>-0.12673519999999999</c:v>
                </c:pt>
                <c:pt idx="25">
                  <c:v>-0.12502630000000001</c:v>
                </c:pt>
                <c:pt idx="26">
                  <c:v>-0.12924840000000001</c:v>
                </c:pt>
                <c:pt idx="27">
                  <c:v>-0.13526750000000001</c:v>
                </c:pt>
                <c:pt idx="28">
                  <c:v>-0.14315230000000001</c:v>
                </c:pt>
                <c:pt idx="29">
                  <c:v>-0.1522732</c:v>
                </c:pt>
                <c:pt idx="30">
                  <c:v>-0.15346850000000001</c:v>
                </c:pt>
                <c:pt idx="31">
                  <c:v>-0.16143660000000001</c:v>
                </c:pt>
                <c:pt idx="32">
                  <c:v>-0.1755041</c:v>
                </c:pt>
                <c:pt idx="33">
                  <c:v>-0.1762658</c:v>
                </c:pt>
                <c:pt idx="34">
                  <c:v>-0.1795359</c:v>
                </c:pt>
                <c:pt idx="35">
                  <c:v>-0.15711079999999999</c:v>
                </c:pt>
                <c:pt idx="36">
                  <c:v>-0.18846769999999999</c:v>
                </c:pt>
                <c:pt idx="37">
                  <c:v>-0.1796461</c:v>
                </c:pt>
                <c:pt idx="38">
                  <c:v>-0.18021119999999999</c:v>
                </c:pt>
                <c:pt idx="39">
                  <c:v>-0.1825562</c:v>
                </c:pt>
                <c:pt idx="40">
                  <c:v>-0.1809395</c:v>
                </c:pt>
                <c:pt idx="41">
                  <c:v>-0.19507070000000001</c:v>
                </c:pt>
                <c:pt idx="42">
                  <c:v>-0.20980190000000001</c:v>
                </c:pt>
                <c:pt idx="43">
                  <c:v>-0.24220620000000001</c:v>
                </c:pt>
                <c:pt idx="44">
                  <c:v>-0.2537102</c:v>
                </c:pt>
                <c:pt idx="45">
                  <c:v>-0.28151039999999999</c:v>
                </c:pt>
                <c:pt idx="46">
                  <c:v>-0.3130117</c:v>
                </c:pt>
                <c:pt idx="47">
                  <c:v>-0.31611430000000001</c:v>
                </c:pt>
                <c:pt idx="48">
                  <c:v>-0.32681909999999997</c:v>
                </c:pt>
                <c:pt idx="49">
                  <c:v>-0.35495110000000002</c:v>
                </c:pt>
                <c:pt idx="50">
                  <c:v>-0.35228229999999999</c:v>
                </c:pt>
                <c:pt idx="51">
                  <c:v>-0.36069639999999997</c:v>
                </c:pt>
                <c:pt idx="52">
                  <c:v>-0.3577881</c:v>
                </c:pt>
                <c:pt idx="53">
                  <c:v>-0.35288160000000002</c:v>
                </c:pt>
                <c:pt idx="54">
                  <c:v>-0.30562489999999998</c:v>
                </c:pt>
                <c:pt idx="55">
                  <c:v>-0.29765789999999998</c:v>
                </c:pt>
                <c:pt idx="56">
                  <c:v>-0.32093060000000001</c:v>
                </c:pt>
                <c:pt idx="57">
                  <c:v>-0.32148070000000001</c:v>
                </c:pt>
                <c:pt idx="58">
                  <c:v>-0.29185729999999999</c:v>
                </c:pt>
                <c:pt idx="59">
                  <c:v>-0.34023819999999999</c:v>
                </c:pt>
                <c:pt idx="60">
                  <c:v>-0.33819500000000002</c:v>
                </c:pt>
              </c:numCache>
            </c:numRef>
          </c:val>
          <c:smooth val="0"/>
          <c:extLst>
            <c:ext xmlns:c16="http://schemas.microsoft.com/office/drawing/2014/chart" uri="{C3380CC4-5D6E-409C-BE32-E72D297353CC}">
              <c16:uniqueId val="{00000002-B4DC-7F44-B07D-0BA50A545B1F}"/>
            </c:ext>
          </c:extLst>
        </c:ser>
        <c:dLbls>
          <c:showLegendKey val="0"/>
          <c:showVal val="0"/>
          <c:showCatName val="0"/>
          <c:showSerName val="0"/>
          <c:showPercent val="0"/>
          <c:showBubbleSize val="0"/>
        </c:dLbls>
        <c:smooth val="0"/>
        <c:axId val="144967656"/>
        <c:axId val="144968048"/>
      </c:lineChart>
      <c:catAx>
        <c:axId val="144967656"/>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144968048"/>
        <c:crossesAt val="-0.6"/>
        <c:auto val="1"/>
        <c:lblAlgn val="ctr"/>
        <c:lblOffset val="100"/>
        <c:tickLblSkip val="10"/>
        <c:noMultiLvlLbl val="0"/>
      </c:catAx>
      <c:valAx>
        <c:axId val="144968048"/>
        <c:scaling>
          <c:orientation val="minMax"/>
          <c:max val="2.5"/>
          <c:min val="-1"/>
        </c:scaling>
        <c:delete val="0"/>
        <c:axPos val="l"/>
        <c:title>
          <c:tx>
            <c:rich>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r>
                  <a:rPr lang="en-US" sz="2800">
                    <a:solidFill>
                      <a:sysClr val="windowText" lastClr="000000"/>
                    </a:solidFill>
                  </a:rPr>
                  <a:t>Ratio</a:t>
                </a:r>
                <a:r>
                  <a:rPr lang="en-US" sz="2800" baseline="0">
                    <a:solidFill>
                      <a:sysClr val="windowText" lastClr="000000"/>
                    </a:solidFill>
                  </a:rPr>
                  <a:t> (relative to USA 1990)</a:t>
                </a:r>
                <a:endParaRPr lang="en-US" sz="2800">
                  <a:solidFill>
                    <a:sysClr val="windowText" lastClr="000000"/>
                  </a:solidFill>
                </a:endParaRPr>
              </a:p>
            </c:rich>
          </c:tx>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144967656"/>
        <c:crosses val="autoZero"/>
        <c:crossBetween val="between"/>
      </c:valAx>
      <c:spPr>
        <a:noFill/>
        <a:ln>
          <a:solidFill>
            <a:schemeClr val="tx1"/>
          </a:solidFill>
        </a:ln>
        <a:effectLst/>
      </c:spPr>
    </c:plotArea>
    <c:legend>
      <c:legendPos val="b"/>
      <c:layout>
        <c:manualLayout>
          <c:xMode val="edge"/>
          <c:yMode val="edge"/>
          <c:x val="6.0801650668467995E-2"/>
          <c:y val="0.84854704351600518"/>
          <c:w val="0.8546851150003214"/>
          <c:h val="0.10959305726606314"/>
        </c:manualLayout>
      </c:layout>
      <c:overlay val="0"/>
      <c:spPr>
        <a:noFill/>
        <a:ln>
          <a:noFill/>
        </a:ln>
        <a:effectLst/>
      </c:spPr>
      <c:txPr>
        <a:bodyPr rot="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ysClr val="windowText" lastClr="000000"/>
                </a:solidFill>
                <a:latin typeface="+mn-lt"/>
                <a:ea typeface="+mn-ea"/>
                <a:cs typeface="+mn-cs"/>
              </a:defRPr>
            </a:pPr>
            <a:r>
              <a:rPr lang="en-US" sz="3200">
                <a:solidFill>
                  <a:sysClr val="windowText" lastClr="000000"/>
                </a:solidFill>
              </a:rPr>
              <a:t>USA</a:t>
            </a:r>
          </a:p>
        </c:rich>
      </c:tx>
      <c:layout>
        <c:manualLayout>
          <c:xMode val="edge"/>
          <c:yMode val="edge"/>
          <c:x val="0.42912005595524777"/>
          <c:y val="3.6695811423981359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9579138070558039E-2"/>
          <c:y val="0.12970958036487773"/>
          <c:w val="0.82050409736332541"/>
          <c:h val="0.61771527727796405"/>
        </c:manualLayout>
      </c:layout>
      <c:lineChart>
        <c:grouping val="standard"/>
        <c:varyColors val="0"/>
        <c:ser>
          <c:idx val="0"/>
          <c:order val="0"/>
          <c:tx>
            <c:v>Total</c:v>
          </c:tx>
          <c:spPr>
            <a:ln w="38100" cap="rnd">
              <a:solidFill>
                <a:schemeClr val="accent1"/>
              </a:solidFill>
              <a:round/>
            </a:ln>
            <a:effectLst/>
          </c:spPr>
          <c:marker>
            <c:symbol val="none"/>
          </c:marker>
          <c:cat>
            <c:numRef>
              <c:f>'Gráfico 2.7'!$B$3:$B$63</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'Gráfico 2.7'!$H$3:$H$63</c:f>
              <c:numCache>
                <c:formatCode>General</c:formatCode>
                <c:ptCount val="61"/>
                <c:pt idx="0">
                  <c:v>0.37131570000000003</c:v>
                </c:pt>
                <c:pt idx="1">
                  <c:v>0.37868600000000002</c:v>
                </c:pt>
                <c:pt idx="2">
                  <c:v>0.38684239999999998</c:v>
                </c:pt>
                <c:pt idx="3">
                  <c:v>0.40191070000000001</c:v>
                </c:pt>
                <c:pt idx="4">
                  <c:v>0.40929369999999998</c:v>
                </c:pt>
                <c:pt idx="5">
                  <c:v>0.42988520000000002</c:v>
                </c:pt>
                <c:pt idx="6">
                  <c:v>0.42941220000000002</c:v>
                </c:pt>
                <c:pt idx="7">
                  <c:v>0.43524560000000001</c:v>
                </c:pt>
                <c:pt idx="8">
                  <c:v>0.44260640000000001</c:v>
                </c:pt>
                <c:pt idx="9">
                  <c:v>0.46407320000000002</c:v>
                </c:pt>
                <c:pt idx="10">
                  <c:v>0.46922399999999997</c:v>
                </c:pt>
                <c:pt idx="11">
                  <c:v>0.48049910000000001</c:v>
                </c:pt>
                <c:pt idx="12">
                  <c:v>0.50154489999999996</c:v>
                </c:pt>
                <c:pt idx="13">
                  <c:v>0.517737</c:v>
                </c:pt>
                <c:pt idx="14">
                  <c:v>0.53664480000000003</c:v>
                </c:pt>
                <c:pt idx="15">
                  <c:v>0.56014759999999997</c:v>
                </c:pt>
                <c:pt idx="16">
                  <c:v>0.57611469999999998</c:v>
                </c:pt>
                <c:pt idx="17">
                  <c:v>0.57966799999999996</c:v>
                </c:pt>
                <c:pt idx="18">
                  <c:v>0.59405490000000005</c:v>
                </c:pt>
                <c:pt idx="19">
                  <c:v>0.5988192</c:v>
                </c:pt>
                <c:pt idx="20">
                  <c:v>0.59943310000000005</c:v>
                </c:pt>
                <c:pt idx="21">
                  <c:v>0.6222491</c:v>
                </c:pt>
                <c:pt idx="22">
                  <c:v>0.63747860000000001</c:v>
                </c:pt>
                <c:pt idx="23">
                  <c:v>0.65202930000000003</c:v>
                </c:pt>
                <c:pt idx="24">
                  <c:v>0.62303229999999998</c:v>
                </c:pt>
                <c:pt idx="25">
                  <c:v>0.63324130000000001</c:v>
                </c:pt>
                <c:pt idx="26">
                  <c:v>0.64875780000000005</c:v>
                </c:pt>
                <c:pt idx="27">
                  <c:v>0.65773349999999997</c:v>
                </c:pt>
                <c:pt idx="28">
                  <c:v>0.66171290000000005</c:v>
                </c:pt>
                <c:pt idx="29">
                  <c:v>0.66369520000000004</c:v>
                </c:pt>
                <c:pt idx="30">
                  <c:v>0.64454659999999997</c:v>
                </c:pt>
                <c:pt idx="31">
                  <c:v>0.6727052</c:v>
                </c:pt>
                <c:pt idx="32">
                  <c:v>0.66906580000000004</c:v>
                </c:pt>
                <c:pt idx="33">
                  <c:v>0.66834939999999998</c:v>
                </c:pt>
                <c:pt idx="34">
                  <c:v>0.72659859999999998</c:v>
                </c:pt>
                <c:pt idx="35">
                  <c:v>0.77440350000000002</c:v>
                </c:pt>
                <c:pt idx="36">
                  <c:v>0.77849670000000004</c:v>
                </c:pt>
                <c:pt idx="37">
                  <c:v>0.79569979999999996</c:v>
                </c:pt>
                <c:pt idx="38">
                  <c:v>0.80364190000000002</c:v>
                </c:pt>
                <c:pt idx="39">
                  <c:v>0.82566010000000001</c:v>
                </c:pt>
                <c:pt idx="40">
                  <c:v>0.83868129999999996</c:v>
                </c:pt>
                <c:pt idx="41">
                  <c:v>0.85041359999999999</c:v>
                </c:pt>
                <c:pt idx="42">
                  <c:v>0.89796529999999997</c:v>
                </c:pt>
                <c:pt idx="43">
                  <c:v>0.90476860000000003</c:v>
                </c:pt>
                <c:pt idx="44">
                  <c:v>0.94464820000000005</c:v>
                </c:pt>
                <c:pt idx="45">
                  <c:v>0.93769939999999996</c:v>
                </c:pt>
                <c:pt idx="46">
                  <c:v>0.98362700000000003</c:v>
                </c:pt>
                <c:pt idx="47">
                  <c:v>1.01675</c:v>
                </c:pt>
                <c:pt idx="48">
                  <c:v>1.0607869999999999</c:v>
                </c:pt>
                <c:pt idx="49">
                  <c:v>1.1018300000000001</c:v>
                </c:pt>
                <c:pt idx="50">
                  <c:v>1.150129</c:v>
                </c:pt>
                <c:pt idx="51">
                  <c:v>1.135723</c:v>
                </c:pt>
                <c:pt idx="52">
                  <c:v>1.180863</c:v>
                </c:pt>
                <c:pt idx="53">
                  <c:v>1.2396450000000001</c:v>
                </c:pt>
                <c:pt idx="54">
                  <c:v>1.2959689999999999</c:v>
                </c:pt>
                <c:pt idx="55">
                  <c:v>1.3266070000000001</c:v>
                </c:pt>
                <c:pt idx="56">
                  <c:v>1.323531</c:v>
                </c:pt>
                <c:pt idx="57">
                  <c:v>1.320732</c:v>
                </c:pt>
                <c:pt idx="58">
                  <c:v>1.3296889999999999</c:v>
                </c:pt>
                <c:pt idx="59">
                  <c:v>1.38462</c:v>
                </c:pt>
                <c:pt idx="60">
                  <c:v>1.454164</c:v>
                </c:pt>
              </c:numCache>
            </c:numRef>
          </c:val>
          <c:smooth val="0"/>
          <c:extLst>
            <c:ext xmlns:c16="http://schemas.microsoft.com/office/drawing/2014/chart" uri="{C3380CC4-5D6E-409C-BE32-E72D297353CC}">
              <c16:uniqueId val="{00000000-E3DA-1C45-975B-542AFC5A7E81}"/>
            </c:ext>
          </c:extLst>
        </c:ser>
        <c:ser>
          <c:idx val="1"/>
          <c:order val="1"/>
          <c:tx>
            <c:strRef>
              <c:f>'Gráfico 2.7'!$J$2</c:f>
              <c:strCache>
                <c:ptCount val="1"/>
                <c:pt idx="0">
                  <c:v>Interno al sector (diez sectores)</c:v>
                </c:pt>
              </c:strCache>
            </c:strRef>
          </c:tx>
          <c:spPr>
            <a:ln w="38100" cap="rnd">
              <a:solidFill>
                <a:schemeClr val="accent2"/>
              </a:solidFill>
              <a:round/>
            </a:ln>
            <a:effectLst/>
          </c:spPr>
          <c:marker>
            <c:symbol val="none"/>
          </c:marker>
          <c:cat>
            <c:numRef>
              <c:f>'Gráfico 2.7'!$B$3:$B$63</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'Gráfico 2.7'!$J$3:$J$63</c:f>
              <c:numCache>
                <c:formatCode>General</c:formatCode>
                <c:ptCount val="61"/>
                <c:pt idx="0">
                  <c:v>0.52629199999999998</c:v>
                </c:pt>
                <c:pt idx="1">
                  <c:v>0.54184750000000004</c:v>
                </c:pt>
                <c:pt idx="2">
                  <c:v>0.55627979999999999</c:v>
                </c:pt>
                <c:pt idx="3">
                  <c:v>0.59192429999999996</c:v>
                </c:pt>
                <c:pt idx="4">
                  <c:v>0.61437580000000003</c:v>
                </c:pt>
                <c:pt idx="5">
                  <c:v>0.65617020000000004</c:v>
                </c:pt>
                <c:pt idx="6">
                  <c:v>0.66030999999999995</c:v>
                </c:pt>
                <c:pt idx="7">
                  <c:v>0.67356470000000002</c:v>
                </c:pt>
                <c:pt idx="8">
                  <c:v>0.68462489999999998</c:v>
                </c:pt>
                <c:pt idx="9">
                  <c:v>0.73893339999999996</c:v>
                </c:pt>
                <c:pt idx="10">
                  <c:v>0.75808200000000003</c:v>
                </c:pt>
                <c:pt idx="11">
                  <c:v>0.78345620000000005</c:v>
                </c:pt>
                <c:pt idx="12">
                  <c:v>0.82839549999999995</c:v>
                </c:pt>
                <c:pt idx="13">
                  <c:v>0.8629677</c:v>
                </c:pt>
                <c:pt idx="14">
                  <c:v>0.90155030000000003</c:v>
                </c:pt>
                <c:pt idx="15">
                  <c:v>0.94502509999999995</c:v>
                </c:pt>
                <c:pt idx="16">
                  <c:v>1.000275</c:v>
                </c:pt>
                <c:pt idx="17">
                  <c:v>1.0291459999999999</c:v>
                </c:pt>
                <c:pt idx="18">
                  <c:v>1.0730200000000001</c:v>
                </c:pt>
                <c:pt idx="19">
                  <c:v>1.090225</c:v>
                </c:pt>
                <c:pt idx="20">
                  <c:v>1.098657</c:v>
                </c:pt>
                <c:pt idx="21">
                  <c:v>1.128981</c:v>
                </c:pt>
                <c:pt idx="22">
                  <c:v>1.147238</c:v>
                </c:pt>
                <c:pt idx="23">
                  <c:v>1.1786449999999999</c:v>
                </c:pt>
                <c:pt idx="24">
                  <c:v>1.104595</c:v>
                </c:pt>
                <c:pt idx="25">
                  <c:v>1.088794</c:v>
                </c:pt>
                <c:pt idx="26">
                  <c:v>1.092225</c:v>
                </c:pt>
                <c:pt idx="27">
                  <c:v>1.0880129999999999</c:v>
                </c:pt>
                <c:pt idx="28">
                  <c:v>1.0782670000000001</c:v>
                </c:pt>
                <c:pt idx="29">
                  <c:v>1.0013069999999999</c:v>
                </c:pt>
                <c:pt idx="30">
                  <c:v>0.9521193</c:v>
                </c:pt>
                <c:pt idx="31">
                  <c:v>0.93348980000000004</c:v>
                </c:pt>
                <c:pt idx="32">
                  <c:v>0.91910199999999997</c:v>
                </c:pt>
                <c:pt idx="33">
                  <c:v>0.93714249999999999</c:v>
                </c:pt>
                <c:pt idx="34">
                  <c:v>1.0279039999999999</c:v>
                </c:pt>
                <c:pt idx="35">
                  <c:v>1.1080460000000001</c:v>
                </c:pt>
                <c:pt idx="36">
                  <c:v>1.148914</c:v>
                </c:pt>
                <c:pt idx="37">
                  <c:v>1.2231540000000001</c:v>
                </c:pt>
                <c:pt idx="38">
                  <c:v>1.2558389999999999</c:v>
                </c:pt>
                <c:pt idx="39">
                  <c:v>1.3070740000000001</c:v>
                </c:pt>
                <c:pt idx="40">
                  <c:v>1.3440319999999999</c:v>
                </c:pt>
                <c:pt idx="41">
                  <c:v>1.376725</c:v>
                </c:pt>
                <c:pt idx="42">
                  <c:v>1.4523680000000001</c:v>
                </c:pt>
                <c:pt idx="43">
                  <c:v>1.5012509999999999</c:v>
                </c:pt>
                <c:pt idx="44">
                  <c:v>1.6154250000000001</c:v>
                </c:pt>
                <c:pt idx="45">
                  <c:v>1.664928</c:v>
                </c:pt>
                <c:pt idx="46">
                  <c:v>1.684536</c:v>
                </c:pt>
                <c:pt idx="47">
                  <c:v>1.701789</c:v>
                </c:pt>
                <c:pt idx="48">
                  <c:v>1.79606</c:v>
                </c:pt>
                <c:pt idx="49">
                  <c:v>1.8783879999999999</c:v>
                </c:pt>
                <c:pt idx="50">
                  <c:v>1.9022460000000001</c:v>
                </c:pt>
                <c:pt idx="51">
                  <c:v>1.8517859999999999</c:v>
                </c:pt>
                <c:pt idx="52">
                  <c:v>1.9372499999999999</c:v>
                </c:pt>
                <c:pt idx="53">
                  <c:v>1.969047</c:v>
                </c:pt>
                <c:pt idx="54">
                  <c:v>2.030945</c:v>
                </c:pt>
                <c:pt idx="55">
                  <c:v>1.9622740000000001</c:v>
                </c:pt>
                <c:pt idx="56">
                  <c:v>1.955654</c:v>
                </c:pt>
                <c:pt idx="57">
                  <c:v>1.940822</c:v>
                </c:pt>
                <c:pt idx="58">
                  <c:v>1.938205</c:v>
                </c:pt>
                <c:pt idx="59">
                  <c:v>2.0326249999999999</c:v>
                </c:pt>
                <c:pt idx="60">
                  <c:v>2.151624</c:v>
                </c:pt>
              </c:numCache>
            </c:numRef>
          </c:val>
          <c:smooth val="0"/>
          <c:extLst>
            <c:ext xmlns:c16="http://schemas.microsoft.com/office/drawing/2014/chart" uri="{C3380CC4-5D6E-409C-BE32-E72D297353CC}">
              <c16:uniqueId val="{00000001-E3DA-1C45-975B-542AFC5A7E81}"/>
            </c:ext>
          </c:extLst>
        </c:ser>
        <c:ser>
          <c:idx val="2"/>
          <c:order val="2"/>
          <c:tx>
            <c:strRef>
              <c:f>'Gráfico 2.7'!$I$2</c:f>
              <c:strCache>
                <c:ptCount val="1"/>
                <c:pt idx="0">
                  <c:v>Eficiencia en la asignación entre diez sectores</c:v>
                </c:pt>
              </c:strCache>
            </c:strRef>
          </c:tx>
          <c:spPr>
            <a:ln w="38100" cap="rnd">
              <a:solidFill>
                <a:srgbClr val="DA1C5C"/>
              </a:solidFill>
              <a:round/>
            </a:ln>
            <a:effectLst/>
          </c:spPr>
          <c:marker>
            <c:symbol val="none"/>
          </c:marker>
          <c:cat>
            <c:numRef>
              <c:f>'Gráfico 2.7'!$B$3:$B$63</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'Gráfico 2.7'!$I$3:$I$63</c:f>
              <c:numCache>
                <c:formatCode>General</c:formatCode>
                <c:ptCount val="61"/>
                <c:pt idx="0">
                  <c:v>-0.15497630000000001</c:v>
                </c:pt>
                <c:pt idx="1">
                  <c:v>-0.16316149999999999</c:v>
                </c:pt>
                <c:pt idx="2">
                  <c:v>-0.16943739999999999</c:v>
                </c:pt>
                <c:pt idx="3">
                  <c:v>-0.1900136</c:v>
                </c:pt>
                <c:pt idx="4">
                  <c:v>-0.20508209999999999</c:v>
                </c:pt>
                <c:pt idx="5">
                  <c:v>-0.22628509999999999</c:v>
                </c:pt>
                <c:pt idx="6">
                  <c:v>-0.23089779999999999</c:v>
                </c:pt>
                <c:pt idx="7">
                  <c:v>-0.23831910000000001</c:v>
                </c:pt>
                <c:pt idx="8">
                  <c:v>-0.2420185</c:v>
                </c:pt>
                <c:pt idx="9">
                  <c:v>-0.2748603</c:v>
                </c:pt>
                <c:pt idx="10">
                  <c:v>-0.28885810000000001</c:v>
                </c:pt>
                <c:pt idx="11">
                  <c:v>-0.30295709999999998</c:v>
                </c:pt>
                <c:pt idx="12">
                  <c:v>-0.32685069999999999</c:v>
                </c:pt>
                <c:pt idx="13">
                  <c:v>-0.3452306</c:v>
                </c:pt>
                <c:pt idx="14">
                  <c:v>-0.3649056</c:v>
                </c:pt>
                <c:pt idx="15">
                  <c:v>-0.38487739999999998</c:v>
                </c:pt>
                <c:pt idx="16">
                  <c:v>-0.4241605</c:v>
                </c:pt>
                <c:pt idx="17">
                  <c:v>-0.44947779999999998</c:v>
                </c:pt>
                <c:pt idx="18">
                  <c:v>-0.47896539999999999</c:v>
                </c:pt>
                <c:pt idx="19">
                  <c:v>-0.49140539999999999</c:v>
                </c:pt>
                <c:pt idx="20">
                  <c:v>-0.49922420000000001</c:v>
                </c:pt>
                <c:pt idx="21">
                  <c:v>-0.50673210000000002</c:v>
                </c:pt>
                <c:pt idx="22">
                  <c:v>-0.50975910000000002</c:v>
                </c:pt>
                <c:pt idx="23">
                  <c:v>-0.52661539999999996</c:v>
                </c:pt>
                <c:pt idx="24">
                  <c:v>-0.4815625</c:v>
                </c:pt>
                <c:pt idx="25">
                  <c:v>-0.45555319999999999</c:v>
                </c:pt>
                <c:pt idx="26">
                  <c:v>-0.44346750000000001</c:v>
                </c:pt>
                <c:pt idx="27">
                  <c:v>-0.43027919999999997</c:v>
                </c:pt>
                <c:pt idx="28">
                  <c:v>-0.4165546</c:v>
                </c:pt>
                <c:pt idx="29">
                  <c:v>-0.3376113</c:v>
                </c:pt>
                <c:pt idx="30">
                  <c:v>-0.30757259999999997</c:v>
                </c:pt>
                <c:pt idx="31">
                  <c:v>-0.26078469999999998</c:v>
                </c:pt>
                <c:pt idx="32">
                  <c:v>-0.25003619999999999</c:v>
                </c:pt>
                <c:pt idx="33">
                  <c:v>-0.26879310000000001</c:v>
                </c:pt>
                <c:pt idx="34">
                  <c:v>-0.30130590000000002</c:v>
                </c:pt>
                <c:pt idx="35">
                  <c:v>-0.33364260000000001</c:v>
                </c:pt>
                <c:pt idx="36">
                  <c:v>-0.37041689999999999</c:v>
                </c:pt>
                <c:pt idx="37">
                  <c:v>-0.4274541</c:v>
                </c:pt>
                <c:pt idx="38">
                  <c:v>-0.45219680000000001</c:v>
                </c:pt>
                <c:pt idx="39">
                  <c:v>-0.4814136</c:v>
                </c:pt>
                <c:pt idx="40">
                  <c:v>-0.50535050000000004</c:v>
                </c:pt>
                <c:pt idx="41">
                  <c:v>-0.52631170000000005</c:v>
                </c:pt>
                <c:pt idx="42">
                  <c:v>-0.55440279999999997</c:v>
                </c:pt>
                <c:pt idx="43">
                  <c:v>-0.59648270000000003</c:v>
                </c:pt>
                <c:pt idx="44">
                  <c:v>-0.67077699999999996</c:v>
                </c:pt>
                <c:pt idx="45">
                  <c:v>-0.72722830000000005</c:v>
                </c:pt>
                <c:pt idx="46">
                  <c:v>-0.70090889999999995</c:v>
                </c:pt>
                <c:pt idx="47">
                  <c:v>-0.68503829999999999</c:v>
                </c:pt>
                <c:pt idx="48">
                  <c:v>-0.73527240000000005</c:v>
                </c:pt>
                <c:pt idx="49">
                  <c:v>-0.77655770000000002</c:v>
                </c:pt>
                <c:pt idx="50">
                  <c:v>-0.75211720000000004</c:v>
                </c:pt>
                <c:pt idx="51">
                  <c:v>-0.71606300000000001</c:v>
                </c:pt>
                <c:pt idx="52">
                  <c:v>-0.75638709999999998</c:v>
                </c:pt>
                <c:pt idx="53">
                  <c:v>-0.72940179999999999</c:v>
                </c:pt>
                <c:pt idx="54">
                  <c:v>-0.73497559999999995</c:v>
                </c:pt>
                <c:pt idx="55">
                  <c:v>-0.63566699999999998</c:v>
                </c:pt>
                <c:pt idx="56">
                  <c:v>-0.63212279999999998</c:v>
                </c:pt>
                <c:pt idx="57">
                  <c:v>-0.62009009999999998</c:v>
                </c:pt>
                <c:pt idx="58">
                  <c:v>-0.60851599999999995</c:v>
                </c:pt>
                <c:pt idx="59">
                  <c:v>-0.64800449999999998</c:v>
                </c:pt>
                <c:pt idx="60">
                  <c:v>-0.69745990000000002</c:v>
                </c:pt>
              </c:numCache>
            </c:numRef>
          </c:val>
          <c:smooth val="0"/>
          <c:extLst>
            <c:ext xmlns:c16="http://schemas.microsoft.com/office/drawing/2014/chart" uri="{C3380CC4-5D6E-409C-BE32-E72D297353CC}">
              <c16:uniqueId val="{00000002-E3DA-1C45-975B-542AFC5A7E81}"/>
            </c:ext>
          </c:extLst>
        </c:ser>
        <c:dLbls>
          <c:showLegendKey val="0"/>
          <c:showVal val="0"/>
          <c:showCatName val="0"/>
          <c:showSerName val="0"/>
          <c:showPercent val="0"/>
          <c:showBubbleSize val="0"/>
        </c:dLbls>
        <c:smooth val="0"/>
        <c:axId val="144968832"/>
        <c:axId val="144969224"/>
      </c:lineChart>
      <c:catAx>
        <c:axId val="14496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144969224"/>
        <c:crossesAt val="-1.5"/>
        <c:auto val="1"/>
        <c:lblAlgn val="ctr"/>
        <c:lblOffset val="100"/>
        <c:tickLblSkip val="10"/>
        <c:noMultiLvlLbl val="0"/>
      </c:catAx>
      <c:valAx>
        <c:axId val="144969224"/>
        <c:scaling>
          <c:orientation val="minMax"/>
          <c:max val="2.5"/>
          <c:min val="-1"/>
        </c:scaling>
        <c:delete val="1"/>
        <c:axPos val="l"/>
        <c:numFmt formatCode="General" sourceLinked="1"/>
        <c:majorTickMark val="none"/>
        <c:minorTickMark val="none"/>
        <c:tickLblPos val="nextTo"/>
        <c:crossAx val="144968832"/>
        <c:crosses val="autoZero"/>
        <c:crossBetween val="between"/>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b="0" i="0" baseline="0" dirty="0" err="1">
                <a:solidFill>
                  <a:sysClr val="windowText" lastClr="000000"/>
                </a:solidFill>
                <a:effectLst/>
              </a:rPr>
              <a:t>Salaried</a:t>
            </a:r>
            <a:r>
              <a:rPr lang="es-VE" sz="4000" b="0" i="0" baseline="0" dirty="0">
                <a:solidFill>
                  <a:sysClr val="windowText" lastClr="000000"/>
                </a:solidFill>
                <a:effectLst/>
              </a:rPr>
              <a:t> </a:t>
            </a:r>
            <a:r>
              <a:rPr lang="es-VE" sz="4000" b="0" i="0" baseline="0" dirty="0" err="1">
                <a:solidFill>
                  <a:sysClr val="windowText" lastClr="000000"/>
                </a:solidFill>
                <a:effectLst/>
              </a:rPr>
              <a:t>employment</a:t>
            </a:r>
            <a:r>
              <a:rPr lang="es-VE" sz="4000" b="0" i="0" baseline="0" dirty="0">
                <a:solidFill>
                  <a:sysClr val="windowText" lastClr="000000"/>
                </a:solidFill>
                <a:effectLst/>
              </a:rPr>
              <a:t> in </a:t>
            </a:r>
            <a:r>
              <a:rPr lang="es-VE" sz="4000" b="0" i="0" baseline="0" dirty="0" err="1">
                <a:solidFill>
                  <a:sysClr val="windowText" lastClr="000000"/>
                </a:solidFill>
                <a:effectLst/>
              </a:rPr>
              <a:t>microestablishments</a:t>
            </a:r>
            <a:r>
              <a:rPr lang="es-VE" sz="4000" b="0" i="0" baseline="0" dirty="0">
                <a:solidFill>
                  <a:sysClr val="windowText" lastClr="000000"/>
                </a:solidFill>
                <a:effectLst/>
              </a:rPr>
              <a:t> (2011-2015)</a:t>
            </a:r>
          </a:p>
        </c:rich>
      </c:tx>
      <c:layout>
        <c:manualLayout>
          <c:xMode val="edge"/>
          <c:yMode val="edge"/>
          <c:x val="0.21465236231330026"/>
          <c:y val="5.2718450783227025E-2"/>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837015645720413"/>
          <c:y val="0.11005107756817052"/>
          <c:w val="0.85132186468218951"/>
          <c:h val="0.74021940619220028"/>
        </c:manualLayout>
      </c:layout>
      <c:barChart>
        <c:barDir val="col"/>
        <c:grouping val="clustered"/>
        <c:varyColors val="0"/>
        <c:ser>
          <c:idx val="0"/>
          <c:order val="0"/>
          <c:tx>
            <c:v>Latin America</c:v>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2.7'!$T$6:$T$10</c:f>
              <c:strCache>
                <c:ptCount val="5"/>
                <c:pt idx="0">
                  <c:v>Agriculture</c:v>
                </c:pt>
                <c:pt idx="1">
                  <c:v>Manufacturing</c:v>
                </c:pt>
                <c:pt idx="2">
                  <c:v>Commerce</c:v>
                </c:pt>
                <c:pt idx="3">
                  <c:v>Other services</c:v>
                </c:pt>
                <c:pt idx="4">
                  <c:v>All</c:v>
                </c:pt>
              </c:strCache>
            </c:strRef>
          </c:cat>
          <c:val>
            <c:numRef>
              <c:f>'Cuadro 2.7'!$Q$6:$Q$10</c:f>
              <c:numCache>
                <c:formatCode>0</c:formatCode>
                <c:ptCount val="5"/>
                <c:pt idx="0">
                  <c:v>70.162490000000005</c:v>
                </c:pt>
                <c:pt idx="1">
                  <c:v>36.110460000000003</c:v>
                </c:pt>
                <c:pt idx="2">
                  <c:v>57.538999999999994</c:v>
                </c:pt>
                <c:pt idx="3">
                  <c:v>30.887270000000001</c:v>
                </c:pt>
                <c:pt idx="4">
                  <c:v>47.509610000000002</c:v>
                </c:pt>
              </c:numCache>
            </c:numRef>
          </c:val>
          <c:extLst>
            <c:ext xmlns:c16="http://schemas.microsoft.com/office/drawing/2014/chart" uri="{C3380CC4-5D6E-409C-BE32-E72D297353CC}">
              <c16:uniqueId val="{00000000-DDF2-4900-95B4-F3AF845C6DFD}"/>
            </c:ext>
          </c:extLst>
        </c:ser>
        <c:ser>
          <c:idx val="1"/>
          <c:order val="1"/>
          <c:tx>
            <c:v>USA</c:v>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2.7'!$T$6:$T$10</c:f>
              <c:strCache>
                <c:ptCount val="5"/>
                <c:pt idx="0">
                  <c:v>Agriculture</c:v>
                </c:pt>
                <c:pt idx="1">
                  <c:v>Manufacturing</c:v>
                </c:pt>
                <c:pt idx="2">
                  <c:v>Commerce</c:v>
                </c:pt>
                <c:pt idx="3">
                  <c:v>Other services</c:v>
                </c:pt>
                <c:pt idx="4">
                  <c:v>All</c:v>
                </c:pt>
              </c:strCache>
            </c:strRef>
          </c:cat>
          <c:val>
            <c:numRef>
              <c:f>'Cuadro 2.7'!$R$6:$R$10</c:f>
              <c:numCache>
                <c:formatCode>0</c:formatCode>
                <c:ptCount val="5"/>
                <c:pt idx="0">
                  <c:v>31</c:v>
                </c:pt>
                <c:pt idx="1">
                  <c:v>4</c:v>
                </c:pt>
                <c:pt idx="2">
                  <c:v>11</c:v>
                </c:pt>
                <c:pt idx="3">
                  <c:v>13</c:v>
                </c:pt>
                <c:pt idx="4">
                  <c:v>12</c:v>
                </c:pt>
              </c:numCache>
            </c:numRef>
          </c:val>
          <c:extLst>
            <c:ext xmlns:c16="http://schemas.microsoft.com/office/drawing/2014/chart" uri="{C3380CC4-5D6E-409C-BE32-E72D297353CC}">
              <c16:uniqueId val="{00000001-DDF2-4900-95B4-F3AF845C6DFD}"/>
            </c:ext>
          </c:extLst>
        </c:ser>
        <c:dLbls>
          <c:showLegendKey val="0"/>
          <c:showVal val="0"/>
          <c:showCatName val="0"/>
          <c:showSerName val="0"/>
          <c:showPercent val="0"/>
          <c:showBubbleSize val="0"/>
        </c:dLbls>
        <c:gapWidth val="100"/>
        <c:overlap val="-6"/>
        <c:axId val="144970008"/>
        <c:axId val="144970400"/>
      </c:barChart>
      <c:catAx>
        <c:axId val="144970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n-lt"/>
                <a:ea typeface="+mn-ea"/>
                <a:cs typeface="Arial" panose="020B0604020202020204" pitchFamily="34" charset="0"/>
              </a:defRPr>
            </a:pPr>
            <a:endParaRPr lang="en-US"/>
          </a:p>
        </c:txPr>
        <c:crossAx val="144970400"/>
        <c:crosses val="autoZero"/>
        <c:auto val="1"/>
        <c:lblAlgn val="ctr"/>
        <c:lblOffset val="100"/>
        <c:noMultiLvlLbl val="0"/>
      </c:catAx>
      <c:valAx>
        <c:axId val="144970400"/>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Percentage</a:t>
                </a:r>
              </a:p>
            </c:rich>
          </c:tx>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44970008"/>
        <c:crosses val="autoZero"/>
        <c:crossBetween val="between"/>
      </c:valAx>
      <c:spPr>
        <a:noFill/>
        <a:ln>
          <a:noFill/>
        </a:ln>
        <a:effectLst/>
      </c:spPr>
    </c:plotArea>
    <c:legend>
      <c:legendPos val="b"/>
      <c:layout>
        <c:manualLayout>
          <c:xMode val="edge"/>
          <c:yMode val="edge"/>
          <c:x val="0.31957084908399508"/>
          <c:y val="0.94112096238154541"/>
          <c:w val="0.34314339036589869"/>
          <c:h val="5.8879037618454366E-2"/>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dirty="0">
                <a:solidFill>
                  <a:sysClr val="windowText" lastClr="000000"/>
                </a:solidFill>
              </a:rPr>
              <a:t>Informal</a:t>
            </a:r>
            <a:r>
              <a:rPr lang="es-VE" sz="4000" baseline="0" dirty="0">
                <a:solidFill>
                  <a:sysClr val="windowText" lastClr="000000"/>
                </a:solidFill>
              </a:rPr>
              <a:t> </a:t>
            </a:r>
            <a:r>
              <a:rPr lang="es-VE" sz="4000" baseline="0" dirty="0" err="1">
                <a:solidFill>
                  <a:sysClr val="windowText" lastClr="000000"/>
                </a:solidFill>
              </a:rPr>
              <a:t>salaried</a:t>
            </a:r>
            <a:r>
              <a:rPr lang="es-VE" sz="4000" baseline="0" dirty="0">
                <a:solidFill>
                  <a:sysClr val="windowText" lastClr="000000"/>
                </a:solidFill>
              </a:rPr>
              <a:t> </a:t>
            </a:r>
            <a:r>
              <a:rPr lang="es-VE" sz="4000" baseline="0" dirty="0" err="1">
                <a:solidFill>
                  <a:sysClr val="windowText" lastClr="000000"/>
                </a:solidFill>
              </a:rPr>
              <a:t>employment</a:t>
            </a:r>
            <a:endParaRPr lang="es-VE" sz="4000" baseline="0" dirty="0">
              <a:solidFill>
                <a:sysClr val="windowText" lastClr="000000"/>
              </a:solidFill>
            </a:endParaRPr>
          </a:p>
          <a:p>
            <a:pPr>
              <a:defRPr sz="4000">
                <a:solidFill>
                  <a:sysClr val="windowText" lastClr="000000"/>
                </a:solidFill>
              </a:defRPr>
            </a:pPr>
            <a:r>
              <a:rPr lang="es-VE" sz="4000" baseline="0" dirty="0">
                <a:solidFill>
                  <a:sysClr val="windowText" lastClr="000000"/>
                </a:solidFill>
              </a:rPr>
              <a:t>in </a:t>
            </a:r>
            <a:r>
              <a:rPr lang="es-VE" sz="4000" baseline="0" dirty="0" err="1">
                <a:solidFill>
                  <a:sysClr val="windowText" lastClr="000000"/>
                </a:solidFill>
              </a:rPr>
              <a:t>Latin</a:t>
            </a:r>
            <a:r>
              <a:rPr lang="es-VE" sz="4000" baseline="0" dirty="0">
                <a:solidFill>
                  <a:sysClr val="windowText" lastClr="000000"/>
                </a:solidFill>
              </a:rPr>
              <a:t> </a:t>
            </a:r>
            <a:r>
              <a:rPr lang="es-VE" sz="4000" baseline="0" dirty="0" err="1">
                <a:solidFill>
                  <a:sysClr val="windowText" lastClr="000000"/>
                </a:solidFill>
              </a:rPr>
              <a:t>America</a:t>
            </a:r>
            <a:r>
              <a:rPr lang="es-VE" sz="4000" baseline="0" dirty="0">
                <a:solidFill>
                  <a:sysClr val="windowText" lastClr="000000"/>
                </a:solidFill>
              </a:rPr>
              <a:t> (2011-2015)</a:t>
            </a:r>
            <a:endParaRPr lang="es-VE" sz="4000" dirty="0">
              <a:solidFill>
                <a:sysClr val="windowText" lastClr="000000"/>
              </a:solidFill>
            </a:endParaRPr>
          </a:p>
        </c:rich>
      </c:tx>
      <c:layout>
        <c:manualLayout>
          <c:xMode val="edge"/>
          <c:yMode val="edge"/>
          <c:x val="0.2634209987024051"/>
          <c:y val="1.6281061546579059E-2"/>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8692038495188095E-2"/>
          <c:y val="0.25083333333333335"/>
          <c:w val="0.87075240594925629"/>
          <c:h val="0.47479877515310587"/>
        </c:manualLayout>
      </c:layout>
      <c:barChart>
        <c:barDir val="col"/>
        <c:grouping val="stacked"/>
        <c:varyColors val="0"/>
        <c:ser>
          <c:idx val="0"/>
          <c:order val="0"/>
          <c:tx>
            <c:v>1 to 9</c:v>
          </c:tx>
          <c:spPr>
            <a:solidFill>
              <a:schemeClr val="tx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2.7 (2)'!$AC$60:$AG$60</c:f>
              <c:strCache>
                <c:ptCount val="5"/>
                <c:pt idx="0">
                  <c:v>Agriculture</c:v>
                </c:pt>
                <c:pt idx="1">
                  <c:v>Manufacturing</c:v>
                </c:pt>
                <c:pt idx="2">
                  <c:v>Commerce</c:v>
                </c:pt>
                <c:pt idx="3">
                  <c:v>Other services</c:v>
                </c:pt>
                <c:pt idx="4">
                  <c:v>All</c:v>
                </c:pt>
              </c:strCache>
            </c:strRef>
          </c:cat>
          <c:val>
            <c:numRef>
              <c:f>'Cuadro 2.7 (2)'!$AC$61:$AG$61</c:f>
              <c:numCache>
                <c:formatCode>#,#00</c:formatCode>
                <c:ptCount val="5"/>
                <c:pt idx="0">
                  <c:v>78.413299999999992</c:v>
                </c:pt>
                <c:pt idx="1">
                  <c:v>68.900289999999998</c:v>
                </c:pt>
                <c:pt idx="2">
                  <c:v>81.828630000000004</c:v>
                </c:pt>
                <c:pt idx="3">
                  <c:v>60.161549999999998</c:v>
                </c:pt>
                <c:pt idx="4">
                  <c:v>75.412860000000009</c:v>
                </c:pt>
              </c:numCache>
            </c:numRef>
          </c:val>
          <c:extLst>
            <c:ext xmlns:c16="http://schemas.microsoft.com/office/drawing/2014/chart" uri="{C3380CC4-5D6E-409C-BE32-E72D297353CC}">
              <c16:uniqueId val="{00000000-A84B-4A8A-9243-E73C26608092}"/>
            </c:ext>
          </c:extLst>
        </c:ser>
        <c:ser>
          <c:idx val="1"/>
          <c:order val="1"/>
          <c:tx>
            <c:v>10 to 99</c:v>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2.7 (2)'!$AC$60:$AG$60</c:f>
              <c:strCache>
                <c:ptCount val="5"/>
                <c:pt idx="0">
                  <c:v>Agriculture</c:v>
                </c:pt>
                <c:pt idx="1">
                  <c:v>Manufacturing</c:v>
                </c:pt>
                <c:pt idx="2">
                  <c:v>Commerce</c:v>
                </c:pt>
                <c:pt idx="3">
                  <c:v>Other services</c:v>
                </c:pt>
                <c:pt idx="4">
                  <c:v>All</c:v>
                </c:pt>
              </c:strCache>
            </c:strRef>
          </c:cat>
          <c:val>
            <c:numRef>
              <c:f>'Cuadro 2.7 (2)'!$AC$62:$AG$62</c:f>
              <c:numCache>
                <c:formatCode>#,#00</c:formatCode>
                <c:ptCount val="5"/>
                <c:pt idx="0">
                  <c:v>16.04504</c:v>
                </c:pt>
                <c:pt idx="1">
                  <c:v>21.023569999999999</c:v>
                </c:pt>
                <c:pt idx="2">
                  <c:v>12.00043</c:v>
                </c:pt>
                <c:pt idx="3">
                  <c:v>25.016770000000001</c:v>
                </c:pt>
                <c:pt idx="4">
                  <c:v>16.19951</c:v>
                </c:pt>
              </c:numCache>
            </c:numRef>
          </c:val>
          <c:extLst>
            <c:ext xmlns:c16="http://schemas.microsoft.com/office/drawing/2014/chart" uri="{C3380CC4-5D6E-409C-BE32-E72D297353CC}">
              <c16:uniqueId val="{00000001-A84B-4A8A-9243-E73C26608092}"/>
            </c:ext>
          </c:extLst>
        </c:ser>
        <c:ser>
          <c:idx val="2"/>
          <c:order val="2"/>
          <c:tx>
            <c:v>100 or more</c:v>
          </c:tx>
          <c:spPr>
            <a:solidFill>
              <a:srgbClr val="DA1C5C"/>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 2.7 (2)'!$AC$60:$AG$60</c:f>
              <c:strCache>
                <c:ptCount val="5"/>
                <c:pt idx="0">
                  <c:v>Agriculture</c:v>
                </c:pt>
                <c:pt idx="1">
                  <c:v>Manufacturing</c:v>
                </c:pt>
                <c:pt idx="2">
                  <c:v>Commerce</c:v>
                </c:pt>
                <c:pt idx="3">
                  <c:v>Other services</c:v>
                </c:pt>
                <c:pt idx="4">
                  <c:v>All</c:v>
                </c:pt>
              </c:strCache>
            </c:strRef>
          </c:cat>
          <c:val>
            <c:numRef>
              <c:f>'Cuadro 2.7 (2)'!$AC$63:$AG$63</c:f>
              <c:numCache>
                <c:formatCode>#,#00</c:formatCode>
                <c:ptCount val="5"/>
                <c:pt idx="0">
                  <c:v>5.5416600000000003</c:v>
                </c:pt>
                <c:pt idx="1">
                  <c:v>10.076129999999999</c:v>
                </c:pt>
                <c:pt idx="2">
                  <c:v>6.1709399999999999</c:v>
                </c:pt>
                <c:pt idx="3">
                  <c:v>14.821690000000002</c:v>
                </c:pt>
                <c:pt idx="4">
                  <c:v>8.3876299999999997</c:v>
                </c:pt>
              </c:numCache>
            </c:numRef>
          </c:val>
          <c:extLst>
            <c:ext xmlns:c16="http://schemas.microsoft.com/office/drawing/2014/chart" uri="{C3380CC4-5D6E-409C-BE32-E72D297353CC}">
              <c16:uniqueId val="{00000002-A84B-4A8A-9243-E73C26608092}"/>
            </c:ext>
          </c:extLst>
        </c:ser>
        <c:dLbls>
          <c:dLblPos val="ctr"/>
          <c:showLegendKey val="0"/>
          <c:showVal val="1"/>
          <c:showCatName val="0"/>
          <c:showSerName val="0"/>
          <c:showPercent val="0"/>
          <c:showBubbleSize val="0"/>
        </c:dLbls>
        <c:gapWidth val="115"/>
        <c:overlap val="100"/>
        <c:axId val="191510128"/>
        <c:axId val="191510520"/>
      </c:barChart>
      <c:catAx>
        <c:axId val="191510128"/>
        <c:scaling>
          <c:orientation val="minMax"/>
        </c:scaling>
        <c:delete val="0"/>
        <c:axPos val="b"/>
        <c:title>
          <c:tx>
            <c:rich>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Firm size (# of employees)</a:t>
                </a:r>
              </a:p>
            </c:rich>
          </c:tx>
          <c:layout>
            <c:manualLayout>
              <c:xMode val="edge"/>
              <c:yMode val="edge"/>
              <c:x val="0.36753346456692915"/>
              <c:y val="0.86536964129483818"/>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000" b="0" i="0" u="none" strike="noStrike" kern="1200" baseline="0">
                <a:solidFill>
                  <a:sysClr val="windowText" lastClr="000000"/>
                </a:solidFill>
                <a:latin typeface="+mn-lt"/>
                <a:ea typeface="+mn-ea"/>
                <a:cs typeface="+mn-cs"/>
              </a:defRPr>
            </a:pPr>
            <a:endParaRPr lang="en-US"/>
          </a:p>
        </c:txPr>
        <c:crossAx val="191510520"/>
        <c:crosses val="autoZero"/>
        <c:auto val="1"/>
        <c:lblAlgn val="ctr"/>
        <c:lblOffset val="100"/>
        <c:noMultiLvlLbl val="0"/>
      </c:catAx>
      <c:valAx>
        <c:axId val="191510520"/>
        <c:scaling>
          <c:orientation val="minMax"/>
          <c:max val="100"/>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dirty="0" err="1">
                    <a:solidFill>
                      <a:sysClr val="windowText" lastClr="000000"/>
                    </a:solidFill>
                  </a:rPr>
                  <a:t>Percentage</a:t>
                </a:r>
                <a:endParaRPr lang="es-VE" sz="3200" dirty="0">
                  <a:solidFill>
                    <a:sysClr val="windowText" lastClr="000000"/>
                  </a:solidFill>
                </a:endParaRPr>
              </a:p>
            </c:rich>
          </c:tx>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510128"/>
        <c:crosses val="autoZero"/>
        <c:crossBetween val="between"/>
        <c:minorUnit val="20"/>
      </c:valAx>
      <c:spPr>
        <a:noFill/>
        <a:ln>
          <a:noFill/>
        </a:ln>
        <a:effectLst/>
      </c:spPr>
    </c:plotArea>
    <c:legend>
      <c:legendPos val="b"/>
      <c:layout>
        <c:manualLayout>
          <c:xMode val="edge"/>
          <c:yMode val="edge"/>
          <c:x val="0.22685641664268796"/>
          <c:y val="0.92187445319335082"/>
          <c:w val="0.5919782504036234"/>
          <c:h val="7.8125546806649168E-2"/>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r>
              <a:rPr lang="es-VE" sz="4000" dirty="0">
                <a:solidFill>
                  <a:schemeClr val="tx1"/>
                </a:solidFill>
              </a:rPr>
              <a:t>Informal </a:t>
            </a:r>
            <a:r>
              <a:rPr lang="es-VE" sz="4000" dirty="0" err="1">
                <a:solidFill>
                  <a:schemeClr val="tx1"/>
                </a:solidFill>
              </a:rPr>
              <a:t>salaried</a:t>
            </a:r>
            <a:r>
              <a:rPr lang="es-VE" sz="4000" dirty="0">
                <a:solidFill>
                  <a:schemeClr val="tx1"/>
                </a:solidFill>
              </a:rPr>
              <a:t> </a:t>
            </a:r>
            <a:r>
              <a:rPr lang="es-VE" sz="4000" dirty="0" err="1">
                <a:solidFill>
                  <a:schemeClr val="tx1"/>
                </a:solidFill>
              </a:rPr>
              <a:t>workers</a:t>
            </a:r>
            <a:r>
              <a:rPr lang="es-VE" sz="4000" dirty="0">
                <a:solidFill>
                  <a:schemeClr val="tx1"/>
                </a:solidFill>
              </a:rPr>
              <a:t> as a </a:t>
            </a:r>
            <a:r>
              <a:rPr lang="es-VE" sz="4000" dirty="0" err="1">
                <a:solidFill>
                  <a:schemeClr val="tx1"/>
                </a:solidFill>
              </a:rPr>
              <a:t>fraction</a:t>
            </a:r>
            <a:r>
              <a:rPr lang="es-VE" sz="4000" dirty="0">
                <a:solidFill>
                  <a:schemeClr val="tx1"/>
                </a:solidFill>
              </a:rPr>
              <a:t> of total </a:t>
            </a:r>
            <a:r>
              <a:rPr lang="es-VE" sz="4000" dirty="0" err="1">
                <a:solidFill>
                  <a:schemeClr val="tx1"/>
                </a:solidFill>
              </a:rPr>
              <a:t>employment</a:t>
            </a:r>
            <a:r>
              <a:rPr lang="es-VE" sz="4000" dirty="0">
                <a:solidFill>
                  <a:schemeClr val="tx1"/>
                </a:solidFill>
              </a:rPr>
              <a:t> in </a:t>
            </a:r>
            <a:r>
              <a:rPr lang="es-VE" sz="4000" dirty="0" err="1">
                <a:solidFill>
                  <a:schemeClr val="tx1"/>
                </a:solidFill>
              </a:rPr>
              <a:t>Latin</a:t>
            </a:r>
            <a:r>
              <a:rPr lang="es-VE" sz="4000" dirty="0">
                <a:solidFill>
                  <a:schemeClr val="tx1"/>
                </a:solidFill>
              </a:rPr>
              <a:t> </a:t>
            </a:r>
            <a:r>
              <a:rPr lang="es-VE" sz="4000" dirty="0" err="1">
                <a:solidFill>
                  <a:schemeClr val="tx1"/>
                </a:solidFill>
              </a:rPr>
              <a:t>America</a:t>
            </a:r>
            <a:r>
              <a:rPr lang="es-VE" sz="4000" dirty="0">
                <a:solidFill>
                  <a:schemeClr val="tx1"/>
                </a:solidFill>
              </a:rPr>
              <a:t> (circa 2015)</a:t>
            </a:r>
          </a:p>
        </c:rich>
      </c:tx>
      <c:layout>
        <c:manualLayout>
          <c:xMode val="edge"/>
          <c:yMode val="edge"/>
          <c:x val="0.22105109018378077"/>
          <c:y val="6.5343569635049004E-2"/>
        </c:manualLayout>
      </c:layout>
      <c:overlay val="0"/>
      <c:spPr>
        <a:noFill/>
        <a:ln>
          <a:noFill/>
        </a:ln>
        <a:effectLst/>
      </c:spPr>
      <c:txPr>
        <a:bodyPr rot="0" spcFirstLastPara="1" vertOverflow="ellipsis" vert="horz" wrap="square" anchor="ctr" anchorCtr="1"/>
        <a:lstStyle/>
        <a:p>
          <a:pPr>
            <a:defRPr sz="4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656369687210868"/>
          <c:y val="0.20211015811403965"/>
          <c:w val="0.69469764363676856"/>
          <c:h val="0.65049394867308252"/>
        </c:manualLayout>
      </c:layout>
      <c:barChart>
        <c:barDir val="bar"/>
        <c:grouping val="clustered"/>
        <c:varyColors val="0"/>
        <c:ser>
          <c:idx val="0"/>
          <c:order val="0"/>
          <c:spPr>
            <a:solidFill>
              <a:srgbClr val="0070C0"/>
            </a:solidFill>
            <a:ln>
              <a:noFill/>
            </a:ln>
            <a:effectLst/>
          </c:spPr>
          <c:invertIfNegative val="0"/>
          <c:dPt>
            <c:idx val="3"/>
            <c:invertIfNegative val="0"/>
            <c:bubble3D val="0"/>
            <c:spPr>
              <a:solidFill>
                <a:srgbClr val="DA1C5C"/>
              </a:solidFill>
              <a:ln>
                <a:noFill/>
              </a:ln>
              <a:effectLst/>
            </c:spPr>
            <c:extLst>
              <c:ext xmlns:c16="http://schemas.microsoft.com/office/drawing/2014/chart" uri="{C3380CC4-5D6E-409C-BE32-E72D297353CC}">
                <c16:uniqueId val="{00000001-EA92-47D5-90BA-3C5AA5CC1EF6}"/>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PromINF'!$G$6:$V$6</c:f>
              <c:strCache>
                <c:ptCount val="16"/>
                <c:pt idx="0">
                  <c:v>Agriculture</c:v>
                </c:pt>
                <c:pt idx="1">
                  <c:v>Fishing </c:v>
                </c:pt>
                <c:pt idx="2">
                  <c:v>Mining</c:v>
                </c:pt>
                <c:pt idx="3">
                  <c:v>Manufacturing</c:v>
                </c:pt>
                <c:pt idx="4">
                  <c:v>Utilities</c:v>
                </c:pt>
                <c:pt idx="5">
                  <c:v>Construction</c:v>
                </c:pt>
                <c:pt idx="6">
                  <c:v>Commerce</c:v>
                </c:pt>
                <c:pt idx="7">
                  <c:v>Hotels and restaurants</c:v>
                </c:pt>
                <c:pt idx="8">
                  <c:v>Transport, storage and comunications</c:v>
                </c:pt>
                <c:pt idx="9">
                  <c:v>Financial intermediation</c:v>
                </c:pt>
                <c:pt idx="10">
                  <c:v>Services for firms</c:v>
                </c:pt>
                <c:pt idx="11">
                  <c:v>Public administration and defense</c:v>
                </c:pt>
                <c:pt idx="12">
                  <c:v>Education</c:v>
                </c:pt>
                <c:pt idx="13">
                  <c:v>Social services and health</c:v>
                </c:pt>
                <c:pt idx="14">
                  <c:v>Community, social and personal services</c:v>
                </c:pt>
                <c:pt idx="15">
                  <c:v>Domestic services</c:v>
                </c:pt>
              </c:strCache>
            </c:strRef>
          </c:cat>
          <c:val>
            <c:numRef>
              <c:f>'Gráfico PromINF'!$G$26:$V$26</c:f>
              <c:numCache>
                <c:formatCode>0</c:formatCode>
                <c:ptCount val="16"/>
                <c:pt idx="0">
                  <c:v>70.343893067911267</c:v>
                </c:pt>
                <c:pt idx="1">
                  <c:v>59.082126903992432</c:v>
                </c:pt>
                <c:pt idx="2">
                  <c:v>38.377228239551187</c:v>
                </c:pt>
                <c:pt idx="3">
                  <c:v>34.500046074390411</c:v>
                </c:pt>
                <c:pt idx="4">
                  <c:v>15.863073989748955</c:v>
                </c:pt>
                <c:pt idx="5">
                  <c:v>63.320488738827407</c:v>
                </c:pt>
                <c:pt idx="6">
                  <c:v>46.188148856163025</c:v>
                </c:pt>
                <c:pt idx="7">
                  <c:v>55.323560163378716</c:v>
                </c:pt>
                <c:pt idx="8">
                  <c:v>42.567973956465721</c:v>
                </c:pt>
                <c:pt idx="9">
                  <c:v>11.817355453968048</c:v>
                </c:pt>
                <c:pt idx="10">
                  <c:v>29.974042065441608</c:v>
                </c:pt>
                <c:pt idx="11">
                  <c:v>16.028029844164848</c:v>
                </c:pt>
                <c:pt idx="12">
                  <c:v>14.825869724154472</c:v>
                </c:pt>
                <c:pt idx="13">
                  <c:v>19.78146992623806</c:v>
                </c:pt>
                <c:pt idx="14">
                  <c:v>52.054527029395103</c:v>
                </c:pt>
                <c:pt idx="15">
                  <c:v>78.245359783371299</c:v>
                </c:pt>
              </c:numCache>
            </c:numRef>
          </c:val>
          <c:extLst>
            <c:ext xmlns:c16="http://schemas.microsoft.com/office/drawing/2014/chart" uri="{C3380CC4-5D6E-409C-BE32-E72D297353CC}">
              <c16:uniqueId val="{00000002-EA92-47D5-90BA-3C5AA5CC1EF6}"/>
            </c:ext>
          </c:extLst>
        </c:ser>
        <c:dLbls>
          <c:dLblPos val="outEnd"/>
          <c:showLegendKey val="0"/>
          <c:showVal val="1"/>
          <c:showCatName val="0"/>
          <c:showSerName val="0"/>
          <c:showPercent val="0"/>
          <c:showBubbleSize val="0"/>
        </c:dLbls>
        <c:gapWidth val="30"/>
        <c:axId val="191511304"/>
        <c:axId val="191511696"/>
      </c:barChart>
      <c:catAx>
        <c:axId val="191511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crossAx val="191511696"/>
        <c:crosses val="autoZero"/>
        <c:auto val="1"/>
        <c:lblAlgn val="ctr"/>
        <c:lblOffset val="100"/>
        <c:noMultiLvlLbl val="0"/>
      </c:catAx>
      <c:valAx>
        <c:axId val="191511696"/>
        <c:scaling>
          <c:orientation val="minMax"/>
          <c:max val="80"/>
        </c:scaling>
        <c:delete val="0"/>
        <c:axPos val="t"/>
        <c:title>
          <c:tx>
            <c:rich>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Percentage</a:t>
                </a:r>
              </a:p>
            </c:rich>
          </c:tx>
          <c:layout>
            <c:manualLayout>
              <c:xMode val="edge"/>
              <c:yMode val="edge"/>
              <c:x val="0.46645557371416907"/>
              <c:y val="0.93157774333604459"/>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511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r>
              <a:rPr lang="es-VE" sz="4000" dirty="0" err="1">
                <a:solidFill>
                  <a:sysClr val="windowText" lastClr="000000"/>
                </a:solidFill>
              </a:rPr>
              <a:t>Wage</a:t>
            </a:r>
            <a:r>
              <a:rPr lang="es-VE" sz="4000" dirty="0">
                <a:solidFill>
                  <a:sysClr val="windowText" lastClr="000000"/>
                </a:solidFill>
              </a:rPr>
              <a:t> gap </a:t>
            </a:r>
            <a:r>
              <a:rPr lang="es-VE" sz="4000" dirty="0" err="1">
                <a:solidFill>
                  <a:sysClr val="windowText" lastClr="000000"/>
                </a:solidFill>
              </a:rPr>
              <a:t>between</a:t>
            </a:r>
            <a:r>
              <a:rPr lang="es-VE" sz="4000" dirty="0">
                <a:solidFill>
                  <a:sysClr val="windowText" lastClr="000000"/>
                </a:solidFill>
              </a:rPr>
              <a:t> formal and informal</a:t>
            </a:r>
            <a:r>
              <a:rPr lang="es-VE" sz="4000" baseline="0" dirty="0">
                <a:solidFill>
                  <a:sysClr val="windowText" lastClr="000000"/>
                </a:solidFill>
              </a:rPr>
              <a:t> </a:t>
            </a:r>
            <a:r>
              <a:rPr lang="es-VE" sz="4000" baseline="0" dirty="0" err="1">
                <a:solidFill>
                  <a:sysClr val="windowText" lastClr="000000"/>
                </a:solidFill>
              </a:rPr>
              <a:t>salaried</a:t>
            </a:r>
            <a:r>
              <a:rPr lang="es-VE" sz="4000" baseline="0" dirty="0">
                <a:solidFill>
                  <a:sysClr val="windowText" lastClr="000000"/>
                </a:solidFill>
              </a:rPr>
              <a:t> </a:t>
            </a:r>
            <a:r>
              <a:rPr lang="es-VE" sz="4000" dirty="0" err="1">
                <a:solidFill>
                  <a:sysClr val="windowText" lastClr="000000"/>
                </a:solidFill>
              </a:rPr>
              <a:t>workers</a:t>
            </a:r>
            <a:r>
              <a:rPr lang="es-VE" sz="4000" dirty="0">
                <a:solidFill>
                  <a:sysClr val="windowText" lastClr="000000"/>
                </a:solidFill>
              </a:rPr>
              <a:t> in </a:t>
            </a:r>
            <a:r>
              <a:rPr lang="es-VE" sz="4000" dirty="0" err="1">
                <a:solidFill>
                  <a:sysClr val="windowText" lastClr="000000"/>
                </a:solidFill>
              </a:rPr>
              <a:t>Latin</a:t>
            </a:r>
            <a:r>
              <a:rPr lang="es-VE" sz="4000" dirty="0">
                <a:solidFill>
                  <a:sysClr val="windowText" lastClr="000000"/>
                </a:solidFill>
              </a:rPr>
              <a:t> </a:t>
            </a:r>
            <a:r>
              <a:rPr lang="es-VE" sz="4000" dirty="0" err="1">
                <a:solidFill>
                  <a:sysClr val="windowText" lastClr="000000"/>
                </a:solidFill>
              </a:rPr>
              <a:t>America</a:t>
            </a:r>
            <a:r>
              <a:rPr lang="es-VE" sz="4000" baseline="0" dirty="0">
                <a:solidFill>
                  <a:sysClr val="windowText" lastClr="000000"/>
                </a:solidFill>
              </a:rPr>
              <a:t> </a:t>
            </a:r>
            <a:r>
              <a:rPr lang="es-VE" sz="4000" dirty="0">
                <a:solidFill>
                  <a:sysClr val="windowText" lastClr="000000"/>
                </a:solidFill>
              </a:rPr>
              <a:t>(2011-2015) </a:t>
            </a:r>
          </a:p>
        </c:rich>
      </c:tx>
      <c:overlay val="0"/>
      <c:spPr>
        <a:noFill/>
        <a:ln>
          <a:noFill/>
        </a:ln>
        <a:effectLst/>
      </c:spPr>
      <c:txPr>
        <a:bodyPr rot="0" spcFirstLastPara="1" vertOverflow="ellipsis" vert="horz" wrap="square" anchor="ctr" anchorCtr="1"/>
        <a:lstStyle/>
        <a:p>
          <a:pPr>
            <a:defRPr sz="4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4881670529416302"/>
          <c:y val="0.20995547616777502"/>
          <c:w val="0.80395138946656397"/>
          <c:h val="0.55718741421784901"/>
        </c:manualLayout>
      </c:layout>
      <c:barChart>
        <c:barDir val="col"/>
        <c:grouping val="clustered"/>
        <c:varyColors val="0"/>
        <c:ser>
          <c:idx val="0"/>
          <c:order val="0"/>
          <c:tx>
            <c:v>Latin America</c:v>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5.4'!$C$16:$E$16</c:f>
              <c:strCache>
                <c:ptCount val="3"/>
                <c:pt idx="0">
                  <c:v>Without controls</c:v>
                </c:pt>
                <c:pt idx="1">
                  <c:v>Controlling for individual characteristics</c:v>
                </c:pt>
                <c:pt idx="2">
                  <c:v>Controlling for individual characteristics, city and sectors</c:v>
                </c:pt>
              </c:strCache>
            </c:strRef>
          </c:cat>
          <c:val>
            <c:numRef>
              <c:f>'Gráfico 5.4'!$C$13:$E$13</c:f>
              <c:numCache>
                <c:formatCode>0</c:formatCode>
                <c:ptCount val="3"/>
                <c:pt idx="0">
                  <c:v>46.312930078977175</c:v>
                </c:pt>
                <c:pt idx="1">
                  <c:v>29.462720977242054</c:v>
                </c:pt>
                <c:pt idx="2">
                  <c:v>24.048063022261537</c:v>
                </c:pt>
              </c:numCache>
            </c:numRef>
          </c:val>
          <c:extLst>
            <c:ext xmlns:c16="http://schemas.microsoft.com/office/drawing/2014/chart" uri="{C3380CC4-5D6E-409C-BE32-E72D297353CC}">
              <c16:uniqueId val="{00000000-25A0-42F8-8FFC-53C233C30CB8}"/>
            </c:ext>
          </c:extLst>
        </c:ser>
        <c:dLbls>
          <c:dLblPos val="inEnd"/>
          <c:showLegendKey val="0"/>
          <c:showVal val="1"/>
          <c:showCatName val="0"/>
          <c:showSerName val="0"/>
          <c:showPercent val="0"/>
          <c:showBubbleSize val="0"/>
        </c:dLbls>
        <c:gapWidth val="219"/>
        <c:overlap val="-6"/>
        <c:axId val="191512480"/>
        <c:axId val="191512872"/>
      </c:barChart>
      <c:catAx>
        <c:axId val="1915124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191512872"/>
        <c:crosses val="autoZero"/>
        <c:auto val="1"/>
        <c:lblAlgn val="ctr"/>
        <c:lblOffset val="100"/>
        <c:noMultiLvlLbl val="0"/>
      </c:catAx>
      <c:valAx>
        <c:axId val="191512872"/>
        <c:scaling>
          <c:orientation val="minMax"/>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r>
                  <a:rPr lang="es-VE" sz="3200">
                    <a:solidFill>
                      <a:sysClr val="windowText" lastClr="000000"/>
                    </a:solidFill>
                  </a:rPr>
                  <a:t>Percentage</a:t>
                </a:r>
              </a:p>
            </c:rich>
          </c:tx>
          <c:layout>
            <c:manualLayout>
              <c:xMode val="edge"/>
              <c:yMode val="edge"/>
              <c:x val="2.6973190068533701E-2"/>
              <c:y val="0.38727476297098201"/>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3600" b="0" i="0" u="none" strike="noStrike" kern="1200" baseline="0">
                <a:solidFill>
                  <a:sysClr val="windowText" lastClr="000000"/>
                </a:solidFill>
                <a:latin typeface="+mn-lt"/>
                <a:ea typeface="+mn-ea"/>
                <a:cs typeface="+mn-cs"/>
              </a:defRPr>
            </a:pPr>
            <a:endParaRPr lang="en-US"/>
          </a:p>
        </c:txPr>
        <c:crossAx val="191512480"/>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0.37451</cdr:x>
      <cdr:y>0.94707</cdr:y>
    </cdr:from>
    <cdr:to>
      <cdr:x>0.62115</cdr:x>
      <cdr:y>1</cdr:y>
    </cdr:to>
    <cdr:sp macro="" textlink="">
      <cdr:nvSpPr>
        <cdr:cNvPr id="2" name="CuadroTexto 1"/>
        <cdr:cNvSpPr txBox="1"/>
      </cdr:nvSpPr>
      <cdr:spPr>
        <a:xfrm xmlns:a="http://schemas.openxmlformats.org/drawingml/2006/main">
          <a:off x="5173005" y="9252535"/>
          <a:ext cx="3406761" cy="5171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a:r>
            <a:rPr lang="es-VE" sz="2800" baseline="0" dirty="0" err="1">
              <a:solidFill>
                <a:sysClr val="windowText" lastClr="000000"/>
              </a:solidFill>
            </a:rPr>
            <a:t>Latin</a:t>
          </a:r>
          <a:r>
            <a:rPr lang="es-VE" sz="2800" baseline="0" dirty="0">
              <a:solidFill>
                <a:sysClr val="windowText" lastClr="000000"/>
              </a:solidFill>
            </a:rPr>
            <a:t> </a:t>
          </a:r>
          <a:r>
            <a:rPr lang="es-VE" sz="2800" baseline="0" dirty="0" err="1">
              <a:solidFill>
                <a:sysClr val="windowText" lastClr="000000"/>
              </a:solidFill>
            </a:rPr>
            <a:t>America</a:t>
          </a:r>
          <a:endParaRPr lang="es-VE" sz="2800" dirty="0"/>
        </a:p>
      </cdr:txBody>
    </cdr:sp>
  </cdr:relSizeAnchor>
  <cdr:relSizeAnchor xmlns:cdr="http://schemas.openxmlformats.org/drawingml/2006/chartDrawing">
    <cdr:from>
      <cdr:x>0.87598</cdr:x>
      <cdr:y>0.9447</cdr:y>
    </cdr:from>
    <cdr:to>
      <cdr:x>0.98583</cdr:x>
      <cdr:y>1</cdr:y>
    </cdr:to>
    <cdr:sp macro="" textlink="">
      <cdr:nvSpPr>
        <cdr:cNvPr id="4" name="CuadroTexto 1"/>
        <cdr:cNvSpPr txBox="1"/>
      </cdr:nvSpPr>
      <cdr:spPr>
        <a:xfrm xmlns:a="http://schemas.openxmlformats.org/drawingml/2006/main">
          <a:off x="12099623" y="8863726"/>
          <a:ext cx="1517324" cy="5188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VE" sz="2800" dirty="0" err="1">
              <a:solidFill>
                <a:sysClr val="windowText" lastClr="000000"/>
              </a:solidFill>
            </a:rPr>
            <a:t>Income</a:t>
          </a:r>
          <a:r>
            <a:rPr lang="es-VE" sz="2800" baseline="0" dirty="0">
              <a:solidFill>
                <a:sysClr val="windowText" lastClr="000000"/>
              </a:solidFill>
            </a:rPr>
            <a:t> </a:t>
          </a:r>
          <a:endParaRPr lang="es-VE" sz="28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0.33729</cdr:x>
      <cdr:y>0.94695</cdr:y>
    </cdr:from>
    <cdr:to>
      <cdr:x>0.58487</cdr:x>
      <cdr:y>1</cdr:y>
    </cdr:to>
    <cdr:sp macro="" textlink="">
      <cdr:nvSpPr>
        <cdr:cNvPr id="5" name="CuadroTexto 1"/>
        <cdr:cNvSpPr txBox="1"/>
      </cdr:nvSpPr>
      <cdr:spPr>
        <a:xfrm xmlns:a="http://schemas.openxmlformats.org/drawingml/2006/main">
          <a:off x="4650603" y="8772843"/>
          <a:ext cx="3413680" cy="4914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VE" sz="2800" dirty="0" err="1"/>
            <a:t>Latin</a:t>
          </a:r>
          <a:r>
            <a:rPr lang="es-VE" sz="2800" dirty="0"/>
            <a:t> </a:t>
          </a:r>
          <a:r>
            <a:rPr lang="es-VE" sz="2800" dirty="0" err="1"/>
            <a:t>America</a:t>
          </a:r>
          <a:endParaRPr lang="es-VE" sz="2800" dirty="0"/>
        </a:p>
      </cdr:txBody>
    </cdr:sp>
  </cdr:relSizeAnchor>
  <cdr:relSizeAnchor xmlns:cdr="http://schemas.openxmlformats.org/drawingml/2006/chartDrawing">
    <cdr:from>
      <cdr:x>0.86552</cdr:x>
      <cdr:y>0.94457</cdr:y>
    </cdr:from>
    <cdr:to>
      <cdr:x>0.97579</cdr:x>
      <cdr:y>1</cdr:y>
    </cdr:to>
    <cdr:sp macro="" textlink="">
      <cdr:nvSpPr>
        <cdr:cNvPr id="7" name="CuadroTexto 1"/>
        <cdr:cNvSpPr txBox="1"/>
      </cdr:nvSpPr>
      <cdr:spPr>
        <a:xfrm xmlns:a="http://schemas.openxmlformats.org/drawingml/2006/main">
          <a:off x="11369656" y="8322725"/>
          <a:ext cx="1448537" cy="4884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VE" sz="2800" dirty="0" err="1"/>
            <a:t>Income</a:t>
          </a:r>
          <a:r>
            <a:rPr lang="es-VE" sz="2800" baseline="0" dirty="0"/>
            <a:t> </a:t>
          </a:r>
          <a:endParaRPr lang="es-VE" sz="2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DB31F-8419-488C-AD2E-8A0B4B246786}" type="datetimeFigureOut">
              <a:rPr lang="en-US" smtClean="0"/>
              <a:t>4/25/2019</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33DFA-928B-432A-8B34-ED0056ACA02B}" type="slidenum">
              <a:rPr lang="en-US" smtClean="0"/>
              <a:t>‹#›</a:t>
            </a:fld>
            <a:endParaRPr lang="en-US"/>
          </a:p>
        </p:txBody>
      </p:sp>
    </p:spTree>
    <p:extLst>
      <p:ext uri="{BB962C8B-B14F-4D97-AF65-F5344CB8AC3E}">
        <p14:creationId xmlns:p14="http://schemas.microsoft.com/office/powerpoint/2010/main" val="340995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33DFA-928B-432A-8B34-ED0056ACA02B}" type="slidenum">
              <a:rPr lang="en-US" smtClean="0"/>
              <a:t>2</a:t>
            </a:fld>
            <a:endParaRPr lang="en-US"/>
          </a:p>
        </p:txBody>
      </p:sp>
    </p:spTree>
    <p:extLst>
      <p:ext uri="{BB962C8B-B14F-4D97-AF65-F5344CB8AC3E}">
        <p14:creationId xmlns:p14="http://schemas.microsoft.com/office/powerpoint/2010/main" val="64510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a:t>
            </a:r>
            <a:r>
              <a:rPr lang="en-US" baseline="0" dirty="0"/>
              <a:t> the diagnostic we use different data sets.   Somehow one for each of the issues previously describe.</a:t>
            </a:r>
          </a:p>
          <a:p>
            <a:endParaRPr lang="en-US" baseline="0" dirty="0"/>
          </a:p>
          <a:p>
            <a:r>
              <a:rPr lang="en-US" baseline="0" dirty="0"/>
              <a:t>Part of the analysis is based on the </a:t>
            </a:r>
            <a:r>
              <a:rPr lang="en-US" baseline="0" dirty="0" err="1"/>
              <a:t>olley</a:t>
            </a:r>
            <a:r>
              <a:rPr lang="en-US" baseline="0" dirty="0"/>
              <a:t> </a:t>
            </a:r>
            <a:r>
              <a:rPr lang="en-US" baseline="0" dirty="0" err="1"/>
              <a:t>pakes</a:t>
            </a:r>
            <a:r>
              <a:rPr lang="en-US" baseline="0" dirty="0"/>
              <a:t> decomposition. Which implies the  following.  Consider a set………</a:t>
            </a:r>
          </a:p>
          <a:p>
            <a:r>
              <a:rPr lang="en-US" baseline="0" dirty="0"/>
              <a:t>…</a:t>
            </a:r>
          </a:p>
          <a:p>
            <a:endParaRPr lang="en-US" baseline="0" dirty="0"/>
          </a:p>
          <a:p>
            <a:r>
              <a:rPr lang="en-US" baseline="0" dirty="0"/>
              <a:t>When using establishment level data, the covariance terms is usually taken as a measure of the efficiency in the allocation of productive inputs. This is because the strong connection between firm size and ´productivity in the fist best allocation. </a:t>
            </a:r>
          </a:p>
          <a:p>
            <a:endParaRPr lang="en-US" baseline="0" dirty="0"/>
          </a:p>
          <a:p>
            <a:r>
              <a:rPr lang="en-US" baseline="0" dirty="0"/>
              <a:t>When working  with more aggregate data (for instance at sector level) someone could question the efficiency interpretation. That is fine.  Yet, at this level of aggregation, we think this terms represents an interesting moment reflecting somehow the role of the economy structure. </a:t>
            </a:r>
          </a:p>
          <a:p>
            <a:endParaRPr lang="en-US" baseline="0" dirty="0"/>
          </a:p>
          <a:p>
            <a:r>
              <a:rPr lang="en-US" baseline="0" dirty="0"/>
              <a:t>For instance,  the usual statement that this “economy  has low productivity because this particularly unproductive sector employs a large fraction of resources” would be capture by this terms.   </a:t>
            </a:r>
          </a:p>
          <a:p>
            <a:endParaRPr lang="en-US" baseline="0" dirty="0"/>
          </a:p>
          <a:p>
            <a:endParaRPr lang="en-US" baseline="0" dirty="0"/>
          </a:p>
          <a:p>
            <a:endParaRPr lang="en-US" baseline="0" dirty="0"/>
          </a:p>
          <a:p>
            <a:r>
              <a:rPr lang="en-US" baseline="0" dirty="0"/>
              <a:t>Microdata de </a:t>
            </a:r>
            <a:r>
              <a:rPr lang="en-US" baseline="0" dirty="0" err="1"/>
              <a:t>stattictics</a:t>
            </a:r>
            <a:r>
              <a:rPr lang="en-US" baseline="0" dirty="0"/>
              <a:t> department. For Chile and Colombia census for establishment with 10 workers o </a:t>
            </a:r>
            <a:r>
              <a:rPr lang="en-US" baseline="0" dirty="0" err="1"/>
              <a:t>rmore</a:t>
            </a:r>
            <a:r>
              <a:rPr lang="en-US" baseline="0" dirty="0"/>
              <a:t>. For </a:t>
            </a:r>
            <a:r>
              <a:rPr lang="en-US" baseline="0" dirty="0" err="1"/>
              <a:t>mexiso</a:t>
            </a:r>
            <a:r>
              <a:rPr lang="en-US" baseline="0" dirty="0"/>
              <a:t> is not a census but a survey.  Uruguay non comparable because information do not include </a:t>
            </a:r>
            <a:r>
              <a:rPr lang="en-US" baseline="0" dirty="0" err="1"/>
              <a:t>onformal</a:t>
            </a:r>
            <a:r>
              <a:rPr lang="en-US" baseline="0" dirty="0"/>
              <a:t> </a:t>
            </a:r>
            <a:r>
              <a:rPr lang="en-US" baseline="0" dirty="0" err="1"/>
              <a:t>worlkesr</a:t>
            </a:r>
            <a:r>
              <a:rPr lang="en-US" baseline="0" dirty="0"/>
              <a:t> as it is based on social security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16</a:t>
            </a:fld>
            <a:endParaRPr lang="en-US"/>
          </a:p>
        </p:txBody>
      </p:sp>
    </p:spTree>
    <p:extLst>
      <p:ext uri="{BB962C8B-B14F-4D97-AF65-F5344CB8AC3E}">
        <p14:creationId xmlns:p14="http://schemas.microsoft.com/office/powerpoint/2010/main" val="398269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17</a:t>
            </a:fld>
            <a:endParaRPr lang="en-US"/>
          </a:p>
        </p:txBody>
      </p:sp>
    </p:spTree>
    <p:extLst>
      <p:ext uri="{BB962C8B-B14F-4D97-AF65-F5344CB8AC3E}">
        <p14:creationId xmlns:p14="http://schemas.microsoft.com/office/powerpoint/2010/main" val="217729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Recall</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that</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for</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latin</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america</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the</a:t>
            </a:r>
            <a:r>
              <a:rPr lang="es-VE" sz="2400" b="1" i="1" baseline="0" dirty="0">
                <a:latin typeface="Calibri" panose="020F0502020204030204" pitchFamily="34" charset="0"/>
                <a:cs typeface="Times New Roman" panose="02020603050405020304" pitchFamily="18" charset="0"/>
              </a:rPr>
              <a:t> output pero </a:t>
            </a:r>
            <a:r>
              <a:rPr lang="es-VE" sz="2400" b="1" i="1" baseline="0" dirty="0" err="1">
                <a:latin typeface="Calibri" panose="020F0502020204030204" pitchFamily="34" charset="0"/>
                <a:cs typeface="Times New Roman" panose="02020603050405020304" pitchFamily="18" charset="0"/>
              </a:rPr>
              <a:t>workers</a:t>
            </a:r>
            <a:r>
              <a:rPr lang="es-VE" sz="2400" b="1" i="1" baseline="0" dirty="0">
                <a:latin typeface="Calibri" panose="020F0502020204030204" pitchFamily="34" charset="0"/>
                <a:cs typeface="Times New Roman" panose="02020603050405020304" pitchFamily="18" charset="0"/>
              </a:rPr>
              <a:t> in manufacture </a:t>
            </a:r>
            <a:r>
              <a:rPr lang="es-VE" sz="2400" b="1" i="1" baseline="0" dirty="0" err="1">
                <a:latin typeface="Calibri" panose="020F0502020204030204" pitchFamily="34" charset="0"/>
                <a:cs typeface="Times New Roman" panose="02020603050405020304" pitchFamily="18" charset="0"/>
              </a:rPr>
              <a:t>is</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around</a:t>
            </a:r>
            <a:r>
              <a:rPr lang="es-VE" sz="2400" b="1" i="1" baseline="0" dirty="0">
                <a:latin typeface="Calibri" panose="020F0502020204030204" pitchFamily="34" charset="0"/>
                <a:cs typeface="Times New Roman" panose="02020603050405020304" pitchFamily="18" charset="0"/>
              </a:rPr>
              <a:t> 34% </a:t>
            </a:r>
            <a:r>
              <a:rPr lang="es-VE" sz="2400" b="1" i="1" baseline="0" dirty="0" err="1">
                <a:latin typeface="Calibri" panose="020F0502020204030204" pitchFamily="34" charset="0"/>
                <a:cs typeface="Times New Roman" panose="02020603050405020304" pitchFamily="18" charset="0"/>
              </a:rPr>
              <a:t>od</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that</a:t>
            </a:r>
            <a:r>
              <a:rPr lang="es-VE" sz="2400" b="1" i="1" baseline="0" dirty="0">
                <a:latin typeface="Calibri" panose="020F0502020204030204" pitchFamily="34" charset="0"/>
                <a:cs typeface="Times New Roman" panose="02020603050405020304" pitchFamily="18" charset="0"/>
              </a:rPr>
              <a:t> in </a:t>
            </a:r>
            <a:r>
              <a:rPr lang="es-VE" sz="2400" b="1" i="1" baseline="0" dirty="0" err="1">
                <a:latin typeface="Calibri" panose="020F0502020204030204" pitchFamily="34" charset="0"/>
                <a:cs typeface="Times New Roman" panose="02020603050405020304" pitchFamily="18" charset="0"/>
              </a:rPr>
              <a:t>the</a:t>
            </a:r>
            <a:r>
              <a:rPr lang="es-VE" sz="2400" b="1" i="1" baseline="0" dirty="0">
                <a:latin typeface="Calibri" panose="020F0502020204030204" pitchFamily="34" charset="0"/>
                <a:cs typeface="Times New Roman" panose="02020603050405020304" pitchFamily="18" charset="0"/>
              </a:rPr>
              <a:t> US. A 20% </a:t>
            </a:r>
            <a:r>
              <a:rPr lang="es-VE" sz="2400" b="1" i="1" baseline="0" dirty="0" err="1">
                <a:latin typeface="Calibri" panose="020F0502020204030204" pitchFamily="34" charset="0"/>
                <a:cs typeface="Times New Roman" panose="02020603050405020304" pitchFamily="18" charset="0"/>
              </a:rPr>
              <a:t>gain</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will</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move</a:t>
            </a:r>
            <a:r>
              <a:rPr lang="es-VE" sz="2400" b="1" i="1" baseline="0" dirty="0">
                <a:latin typeface="Calibri" panose="020F0502020204030204" pitchFamily="34" charset="0"/>
                <a:cs typeface="Times New Roman" panose="02020603050405020304" pitchFamily="18" charset="0"/>
              </a:rPr>
              <a:t> to </a:t>
            </a:r>
            <a:r>
              <a:rPr lang="es-VE" sz="2400" b="1" i="1" baseline="0" dirty="0" err="1">
                <a:latin typeface="Calibri" panose="020F0502020204030204" pitchFamily="34" charset="0"/>
                <a:cs typeface="Times New Roman" panose="02020603050405020304" pitchFamily="18" charset="0"/>
              </a:rPr>
              <a:t>aroun</a:t>
            </a:r>
            <a:r>
              <a:rPr lang="es-VE" sz="2400" b="1" i="1" baseline="0" dirty="0">
                <a:latin typeface="Calibri" panose="020F0502020204030204" pitchFamily="34" charset="0"/>
                <a:cs typeface="Times New Roman" panose="02020603050405020304" pitchFamily="18" charset="0"/>
              </a:rPr>
              <a:t> 40%. </a:t>
            </a:r>
            <a:r>
              <a:rPr lang="es-VE" sz="2400" b="1" i="1" baseline="0" dirty="0" err="1">
                <a:latin typeface="Calibri" panose="020F0502020204030204" pitchFamily="34" charset="0"/>
                <a:cs typeface="Times New Roman" panose="02020603050405020304" pitchFamily="18" charset="0"/>
              </a:rPr>
              <a:t>Stil</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reamisn</a:t>
            </a:r>
            <a:r>
              <a:rPr lang="es-VE" sz="2400" b="1" i="1" baseline="0" dirty="0">
                <a:latin typeface="Calibri" panose="020F0502020204030204" pitchFamily="34" charset="0"/>
                <a:cs typeface="Times New Roman" panose="02020603050405020304" pitchFamily="18" charset="0"/>
              </a:rPr>
              <a:t> a Gap of 60 </a:t>
            </a:r>
            <a:r>
              <a:rPr lang="es-VE" sz="2400" b="1" i="1" baseline="0" dirty="0" err="1">
                <a:latin typeface="Calibri" panose="020F0502020204030204" pitchFamily="34" charset="0"/>
                <a:cs typeface="Times New Roman" panose="02020603050405020304" pitchFamily="18" charset="0"/>
              </a:rPr>
              <a:t>percentge</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points</a:t>
            </a:r>
            <a:r>
              <a:rPr lang="es-VE" sz="2400" b="1" i="1" baseline="0" dirty="0">
                <a:latin typeface="Calibri" panose="020F0502020204030204" pitchFamily="34" charset="0"/>
                <a:cs typeface="Times New Roman" panose="02020603050405020304" pitchFamily="18" charset="0"/>
              </a:rPr>
              <a:t>.</a:t>
            </a:r>
          </a:p>
          <a:p>
            <a:endParaRPr lang="es-VE" sz="2400" b="1" i="1" baseline="0" dirty="0">
              <a:latin typeface="Calibri" panose="020F0502020204030204" pitchFamily="34" charset="0"/>
              <a:cs typeface="Times New Roman" panose="02020603050405020304" pitchFamily="18" charset="0"/>
            </a:endParaRPr>
          </a:p>
          <a:p>
            <a:r>
              <a:rPr lang="es-VE" sz="2400" b="1" i="1" baseline="0" dirty="0">
                <a:latin typeface="Calibri" panose="020F0502020204030204" pitchFamily="34" charset="0"/>
                <a:cs typeface="Times New Roman" panose="02020603050405020304" pitchFamily="18" charset="0"/>
              </a:rPr>
              <a:t>Nota: El cuadro reporta dos medidas de productividad –producto por trabajador y PTF– y su descomposición en los componentes: eficiencia </a:t>
            </a:r>
            <a:r>
              <a:rPr lang="es-VE" sz="2400" b="1" i="1" baseline="0" dirty="0" err="1">
                <a:latin typeface="Calibri" panose="020F0502020204030204" pitchFamily="34" charset="0"/>
                <a:cs typeface="Times New Roman" panose="02020603050405020304" pitchFamily="18" charset="0"/>
              </a:rPr>
              <a:t>asignativa</a:t>
            </a:r>
            <a:r>
              <a:rPr lang="es-VE" sz="2400" b="1" i="1" baseline="0" dirty="0">
                <a:latin typeface="Calibri" panose="020F0502020204030204" pitchFamily="34" charset="0"/>
                <a:cs typeface="Times New Roman" panose="02020603050405020304" pitchFamily="18" charset="0"/>
              </a:rPr>
              <a:t> entre subsectores, eficiencia </a:t>
            </a:r>
            <a:r>
              <a:rPr lang="es-VE" sz="2400" b="1" i="1" baseline="0" dirty="0" err="1">
                <a:latin typeface="Calibri" panose="020F0502020204030204" pitchFamily="34" charset="0"/>
                <a:cs typeface="Times New Roman" panose="02020603050405020304" pitchFamily="18" charset="0"/>
              </a:rPr>
              <a:t>asignativa</a:t>
            </a:r>
            <a:r>
              <a:rPr lang="es-VE" sz="2400" b="1" i="1" baseline="0" dirty="0">
                <a:latin typeface="Calibri" panose="020F0502020204030204" pitchFamily="34" charset="0"/>
                <a:cs typeface="Times New Roman" panose="02020603050405020304" pitchFamily="18" charset="0"/>
              </a:rPr>
              <a:t> entre establecimientos dentro del subsector promedio y componente interno al establecimiento promedio dentro del subsector promedio (sin ajustar y ajustando a PPA). En el caso de la PTF, la eficiencia en la asignación se calcula como la covarianza entre el logaritmo de la PTF y la participación en las ventas (en lugar del empleo). La PTF se computa suponiendo una participación del empleo en el producto de 0,7. Se excluye el subsector de procesamiento de metales básicos no ferrosos, excepto para Estados Unidos en donde su peso es mínimo. Todos los valores están reportados en unidades logarítmicas partiendo de valores monetarios en miles de dólares de 2014. Se excluyen establecimientos con menos de 10 empleados. Se excluyen los casos de Argentina y Uruguay porque los datos no permiten comparaciones en niveles.</a:t>
            </a:r>
          </a:p>
          <a:p>
            <a:r>
              <a:rPr lang="es-VE" sz="2400" b="1" i="1" baseline="0" dirty="0">
                <a:latin typeface="Calibri" panose="020F0502020204030204" pitchFamily="34" charset="0"/>
                <a:cs typeface="Times New Roman" panose="02020603050405020304" pitchFamily="18" charset="0"/>
              </a:rPr>
              <a:t>a/ Para Estados Unidos se calcula la eficiencia de la asignación entre subsectores manufactureros usando un procedimiento análogo al empleado en los datos de América Latina a partir de datos de la base de datos de productividad manufacturera del </a:t>
            </a:r>
            <a:r>
              <a:rPr lang="es-VE" sz="2400" b="1" i="1" baseline="0" dirty="0" err="1">
                <a:latin typeface="Calibri" panose="020F0502020204030204" pitchFamily="34" charset="0"/>
                <a:cs typeface="Times New Roman" panose="02020603050405020304" pitchFamily="18" charset="0"/>
              </a:rPr>
              <a:t>National</a:t>
            </a:r>
            <a:r>
              <a:rPr lang="es-VE" sz="2400" b="1" i="1" baseline="0" dirty="0">
                <a:latin typeface="Calibri" panose="020F0502020204030204" pitchFamily="34" charset="0"/>
                <a:cs typeface="Times New Roman" panose="02020603050405020304" pitchFamily="18" charset="0"/>
              </a:rPr>
              <a:t> Bureau of </a:t>
            </a:r>
            <a:r>
              <a:rPr lang="es-VE" sz="2400" b="1" i="1" baseline="0" dirty="0" err="1">
                <a:latin typeface="Calibri" panose="020F0502020204030204" pitchFamily="34" charset="0"/>
                <a:cs typeface="Times New Roman" panose="02020603050405020304" pitchFamily="18" charset="0"/>
              </a:rPr>
              <a:t>Economic</a:t>
            </a:r>
            <a:r>
              <a:rPr lang="es-VE" sz="2400" b="1" i="1" baseline="0" dirty="0">
                <a:latin typeface="Calibri" panose="020F0502020204030204" pitchFamily="34" charset="0"/>
                <a:cs typeface="Times New Roman" panose="02020603050405020304" pitchFamily="18" charset="0"/>
              </a:rPr>
              <a:t> </a:t>
            </a:r>
            <a:r>
              <a:rPr lang="es-VE" sz="2400" b="1" i="1" baseline="0" dirty="0" err="1">
                <a:latin typeface="Calibri" panose="020F0502020204030204" pitchFamily="34" charset="0"/>
                <a:cs typeface="Times New Roman" panose="02020603050405020304" pitchFamily="18" charset="0"/>
              </a:rPr>
              <a:t>Research</a:t>
            </a:r>
            <a:r>
              <a:rPr lang="es-VE" sz="2400" b="1" i="1" baseline="0" dirty="0">
                <a:latin typeface="Calibri" panose="020F0502020204030204" pitchFamily="34" charset="0"/>
                <a:cs typeface="Times New Roman" panose="02020603050405020304" pitchFamily="18" charset="0"/>
              </a:rPr>
              <a:t>.</a:t>
            </a:r>
          </a:p>
          <a:p>
            <a:r>
              <a:rPr lang="es-VE" sz="2400" b="1" i="1" baseline="0" dirty="0" err="1">
                <a:latin typeface="Calibri" panose="020F0502020204030204" pitchFamily="34" charset="0"/>
                <a:cs typeface="Times New Roman" panose="02020603050405020304" pitchFamily="18" charset="0"/>
              </a:rPr>
              <a:t>b/</a:t>
            </a:r>
            <a:r>
              <a:rPr lang="es-VE" sz="2400" b="1" i="1" baseline="0" dirty="0">
                <a:latin typeface="Calibri" panose="020F0502020204030204" pitchFamily="34" charset="0"/>
                <a:cs typeface="Times New Roman" panose="02020603050405020304" pitchFamily="18" charset="0"/>
              </a:rPr>
              <a:t> El dato de eficiencia en la asignación entre establecimientos dentro de un subsector para Estados Unidos se toma de </a:t>
            </a:r>
            <a:r>
              <a:rPr lang="es-VE" sz="2400" b="1" i="1" baseline="0" dirty="0" err="1">
                <a:latin typeface="Calibri" panose="020F0502020204030204" pitchFamily="34" charset="0"/>
                <a:cs typeface="Times New Roman" panose="02020603050405020304" pitchFamily="18" charset="0"/>
              </a:rPr>
              <a:t>Bartelsman</a:t>
            </a:r>
            <a:r>
              <a:rPr lang="es-VE" sz="2400" b="1" i="1" baseline="0" dirty="0">
                <a:latin typeface="Calibri" panose="020F0502020204030204" pitchFamily="34" charset="0"/>
                <a:cs typeface="Times New Roman" panose="02020603050405020304" pitchFamily="18" charset="0"/>
              </a:rPr>
              <a:t>,</a:t>
            </a:r>
          </a:p>
          <a:p>
            <a:r>
              <a:rPr lang="es-VE" sz="2400" b="1" i="1" baseline="0" dirty="0" err="1">
                <a:latin typeface="Calibri" panose="020F0502020204030204" pitchFamily="34" charset="0"/>
                <a:cs typeface="Times New Roman" panose="02020603050405020304" pitchFamily="18" charset="0"/>
              </a:rPr>
              <a:t>Haltiwanger</a:t>
            </a:r>
            <a:r>
              <a:rPr lang="es-VE" sz="2400" b="1" i="1" baseline="0" dirty="0">
                <a:latin typeface="Calibri" panose="020F0502020204030204" pitchFamily="34" charset="0"/>
                <a:cs typeface="Times New Roman" panose="02020603050405020304" pitchFamily="18" charset="0"/>
              </a:rPr>
              <a:t> y </a:t>
            </a:r>
            <a:r>
              <a:rPr lang="es-VE" sz="2400" b="1" i="1" baseline="0" dirty="0" err="1">
                <a:latin typeface="Calibri" panose="020F0502020204030204" pitchFamily="34" charset="0"/>
                <a:cs typeface="Times New Roman" panose="02020603050405020304" pitchFamily="18" charset="0"/>
              </a:rPr>
              <a:t>Scarpetta</a:t>
            </a:r>
            <a:r>
              <a:rPr lang="es-VE" sz="2400" b="1" i="1" baseline="0" dirty="0">
                <a:latin typeface="Calibri" panose="020F0502020204030204" pitchFamily="34" charset="0"/>
                <a:cs typeface="Times New Roman" panose="02020603050405020304" pitchFamily="18" charset="0"/>
              </a:rPr>
              <a:t> (2009).  </a:t>
            </a:r>
            <a:endParaRPr lang="es-VE" sz="2400" b="1" dirty="0"/>
          </a:p>
        </p:txBody>
      </p:sp>
      <p:sp>
        <p:nvSpPr>
          <p:cNvPr id="4" name="Marcador de número de diapositiva 3"/>
          <p:cNvSpPr>
            <a:spLocks noGrp="1"/>
          </p:cNvSpPr>
          <p:nvPr>
            <p:ph type="sldNum" sz="quarter" idx="10"/>
          </p:nvPr>
        </p:nvSpPr>
        <p:spPr/>
        <p:txBody>
          <a:bodyPr/>
          <a:lstStyle/>
          <a:p>
            <a:fld id="{CAAF453B-5D1F-4398-9BD3-071C5F3AC690}" type="slidenum">
              <a:rPr lang="es-AR" smtClean="0"/>
              <a:t>18</a:t>
            </a:fld>
            <a:endParaRPr lang="es-AR"/>
          </a:p>
        </p:txBody>
      </p:sp>
    </p:spTree>
    <p:extLst>
      <p:ext uri="{BB962C8B-B14F-4D97-AF65-F5344CB8AC3E}">
        <p14:creationId xmlns:p14="http://schemas.microsoft.com/office/powerpoint/2010/main" val="160706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a:t>
            </a:r>
            <a:r>
              <a:rPr lang="en-US" baseline="0" dirty="0"/>
              <a:t> the diagnostic we use different data sets.   Somehow one for each of the issues previously describe.</a:t>
            </a:r>
          </a:p>
          <a:p>
            <a:endParaRPr lang="en-US" baseline="0" dirty="0"/>
          </a:p>
          <a:p>
            <a:r>
              <a:rPr lang="en-US" baseline="0" dirty="0"/>
              <a:t>Part of the analysis is based on the </a:t>
            </a:r>
            <a:r>
              <a:rPr lang="en-US" baseline="0" dirty="0" err="1"/>
              <a:t>olley</a:t>
            </a:r>
            <a:r>
              <a:rPr lang="en-US" baseline="0" dirty="0"/>
              <a:t> </a:t>
            </a:r>
            <a:r>
              <a:rPr lang="en-US" baseline="0" dirty="0" err="1"/>
              <a:t>pakes</a:t>
            </a:r>
            <a:r>
              <a:rPr lang="en-US" baseline="0" dirty="0"/>
              <a:t> decomposition. Which implies the  following.  Consider a set………</a:t>
            </a:r>
          </a:p>
          <a:p>
            <a:r>
              <a:rPr lang="en-US" baseline="0" dirty="0"/>
              <a:t>…</a:t>
            </a:r>
          </a:p>
          <a:p>
            <a:endParaRPr lang="en-US" baseline="0" dirty="0"/>
          </a:p>
          <a:p>
            <a:r>
              <a:rPr lang="en-US" baseline="0" dirty="0"/>
              <a:t>When using establishment level data, the covariance terms is usually taken as a measure of the efficiency in the allocation of productive inputs. This is because the strong connection between firm size and ´productivity in the fist best allocation. </a:t>
            </a:r>
          </a:p>
          <a:p>
            <a:endParaRPr lang="en-US" baseline="0" dirty="0"/>
          </a:p>
          <a:p>
            <a:r>
              <a:rPr lang="en-US" baseline="0" dirty="0"/>
              <a:t>When working  with more aggregate data (for instance at sector level) someone could question the efficiency interpretation. That is fine.  Yet, at this level of aggregation, we think this terms represents an interesting moment reflecting somehow the role of the economy structure. </a:t>
            </a:r>
          </a:p>
          <a:p>
            <a:endParaRPr lang="en-US" baseline="0" dirty="0"/>
          </a:p>
          <a:p>
            <a:r>
              <a:rPr lang="en-US" baseline="0" dirty="0"/>
              <a:t>For instance,  the usual statement that this “economy  has low productivity because this particularly unproductive sector employs a large fraction of resources” would be capture by this terms.   </a:t>
            </a:r>
          </a:p>
          <a:p>
            <a:endParaRPr lang="en-US" baseline="0" dirty="0"/>
          </a:p>
          <a:p>
            <a:r>
              <a:rPr lang="en-US" baseline="0" dirty="0"/>
              <a:t>Microdata de </a:t>
            </a:r>
            <a:r>
              <a:rPr lang="en-US" baseline="0" dirty="0" err="1"/>
              <a:t>stattictics</a:t>
            </a:r>
            <a:r>
              <a:rPr lang="en-US" baseline="0" dirty="0"/>
              <a:t> department. For Chile and Colombia census for establishment with 10 workers o </a:t>
            </a:r>
            <a:r>
              <a:rPr lang="en-US" baseline="0" dirty="0" err="1"/>
              <a:t>rmore</a:t>
            </a:r>
            <a:r>
              <a:rPr lang="en-US" baseline="0" dirty="0"/>
              <a:t>. For </a:t>
            </a:r>
            <a:r>
              <a:rPr lang="en-US" baseline="0" dirty="0" err="1"/>
              <a:t>mexiso</a:t>
            </a:r>
            <a:r>
              <a:rPr lang="en-US" baseline="0" dirty="0"/>
              <a:t> is not a census but a survey.  Uruguay non comparable because information do not include </a:t>
            </a:r>
            <a:r>
              <a:rPr lang="en-US" baseline="0" dirty="0" err="1"/>
              <a:t>onformal</a:t>
            </a:r>
            <a:r>
              <a:rPr lang="en-US" baseline="0" dirty="0"/>
              <a:t> </a:t>
            </a:r>
            <a:r>
              <a:rPr lang="en-US" baseline="0" dirty="0" err="1"/>
              <a:t>worlkesr</a:t>
            </a:r>
            <a:r>
              <a:rPr lang="en-US" baseline="0" dirty="0"/>
              <a:t> as it is based on social security  </a:t>
            </a:r>
            <a:endParaRPr lang="en-US" dirty="0"/>
          </a:p>
        </p:txBody>
      </p:sp>
      <p:sp>
        <p:nvSpPr>
          <p:cNvPr id="4" name="Marcador de número de diapositiva 3"/>
          <p:cNvSpPr>
            <a:spLocks noGrp="1"/>
          </p:cNvSpPr>
          <p:nvPr>
            <p:ph type="sldNum" sz="quarter" idx="10"/>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43D33DFA-928B-432A-8B34-ED0056ACA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471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dirty="0"/>
              <a:t>Low productivity </a:t>
            </a:r>
            <a:r>
              <a:rPr lang="en-US" baseline="0" dirty="0"/>
              <a:t> across all sector with limited possibilities of major gains from resources reallocation among sectors.</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24</a:t>
            </a:fld>
            <a:endParaRPr lang="en-US"/>
          </a:p>
        </p:txBody>
      </p:sp>
    </p:spTree>
    <p:extLst>
      <p:ext uri="{BB962C8B-B14F-4D97-AF65-F5344CB8AC3E}">
        <p14:creationId xmlns:p14="http://schemas.microsoft.com/office/powerpoint/2010/main" val="282492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25</a:t>
            </a:fld>
            <a:endParaRPr lang="en-US"/>
          </a:p>
        </p:txBody>
      </p:sp>
    </p:spTree>
    <p:extLst>
      <p:ext uri="{BB962C8B-B14F-4D97-AF65-F5344CB8AC3E}">
        <p14:creationId xmlns:p14="http://schemas.microsoft.com/office/powerpoint/2010/main" val="415520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VE" sz="800" b="0" i="0" u="none" strike="noStrike" baseline="0" dirty="0">
                <a:solidFill>
                  <a:srgbClr val="6E6F71"/>
                </a:solidFill>
                <a:latin typeface="HelveticaNeueLTStd-Roman"/>
              </a:rPr>
              <a:t>El </a:t>
            </a:r>
            <a:r>
              <a:rPr lang="es-VE" sz="800" b="0" i="0" u="none" strike="noStrike" baseline="0" dirty="0" err="1">
                <a:solidFill>
                  <a:srgbClr val="6E6F71"/>
                </a:solidFill>
                <a:latin typeface="HelveticaNeueLTStd-Roman"/>
              </a:rPr>
              <a:t>indice</a:t>
            </a:r>
            <a:r>
              <a:rPr lang="es-VE" sz="800" b="0" i="0" u="none" strike="noStrike" baseline="0" dirty="0">
                <a:solidFill>
                  <a:srgbClr val="6E6F71"/>
                </a:solidFill>
                <a:latin typeface="HelveticaNeueLTStd-Roman"/>
              </a:rPr>
              <a:t> de Lerner esta definido como </a:t>
            </a:r>
            <a:r>
              <a:rPr lang="es-VE" sz="800" b="0" i="1" u="none" strike="noStrike" baseline="0" dirty="0">
                <a:solidFill>
                  <a:srgbClr val="6E6F71"/>
                </a:solidFill>
                <a:latin typeface="HelveticaNeueLTStd-It"/>
              </a:rPr>
              <a:t>(P-</a:t>
            </a:r>
            <a:r>
              <a:rPr lang="es-VE" sz="800" b="0" i="1" u="none" strike="noStrike" baseline="0" dirty="0" err="1">
                <a:solidFill>
                  <a:srgbClr val="6E6F71"/>
                </a:solidFill>
                <a:latin typeface="HelveticaNeueLTStd-It"/>
              </a:rPr>
              <a:t>CMg</a:t>
            </a:r>
            <a:r>
              <a:rPr lang="es-VE" sz="800" b="0" i="1" u="none" strike="noStrike" baseline="0" dirty="0">
                <a:solidFill>
                  <a:srgbClr val="6E6F71"/>
                </a:solidFill>
                <a:latin typeface="HelveticaNeueLTStd-It"/>
              </a:rPr>
              <a:t>)/P</a:t>
            </a:r>
            <a:r>
              <a:rPr lang="es-VE" sz="800" b="0" i="0" u="none" strike="noStrike" baseline="0" dirty="0">
                <a:solidFill>
                  <a:srgbClr val="6E6F71"/>
                </a:solidFill>
                <a:latin typeface="HelveticaNeueLTStd-Roman"/>
              </a:rPr>
              <a:t>, donde </a:t>
            </a:r>
            <a:r>
              <a:rPr lang="es-VE" sz="800" b="0" i="1" u="none" strike="noStrike" baseline="0" dirty="0">
                <a:solidFill>
                  <a:srgbClr val="6E6F71"/>
                </a:solidFill>
                <a:latin typeface="HelveticaNeueLTStd-It"/>
              </a:rPr>
              <a:t>P </a:t>
            </a:r>
            <a:r>
              <a:rPr lang="es-VE" sz="800" b="0" i="0" u="none" strike="noStrike" baseline="0" dirty="0">
                <a:solidFill>
                  <a:srgbClr val="6E6F71"/>
                </a:solidFill>
                <a:latin typeface="HelveticaNeueLTStd-Roman"/>
              </a:rPr>
              <a:t>es el precio y </a:t>
            </a:r>
            <a:r>
              <a:rPr lang="es-VE" sz="800" b="0" i="1" u="none" strike="noStrike" baseline="0" dirty="0" err="1">
                <a:solidFill>
                  <a:srgbClr val="6E6F71"/>
                </a:solidFill>
                <a:latin typeface="HelveticaNeueLTStd-It"/>
              </a:rPr>
              <a:t>CMg</a:t>
            </a:r>
            <a:r>
              <a:rPr lang="es-VE" sz="800" b="0" i="1" u="none" strike="noStrike" baseline="0" dirty="0">
                <a:solidFill>
                  <a:srgbClr val="6E6F71"/>
                </a:solidFill>
                <a:latin typeface="HelveticaNeueLTStd-It"/>
              </a:rPr>
              <a:t> </a:t>
            </a:r>
            <a:r>
              <a:rPr lang="es-VE" sz="800" b="0" i="0" u="none" strike="noStrike" baseline="0" dirty="0">
                <a:solidFill>
                  <a:srgbClr val="6E6F71"/>
                </a:solidFill>
                <a:latin typeface="HelveticaNeueLTStd-Roman"/>
              </a:rPr>
              <a:t>representa el costo </a:t>
            </a:r>
            <a:r>
              <a:rPr lang="es-VE" sz="800" b="0" i="0" u="none" strike="noStrike" baseline="0" dirty="0" err="1">
                <a:solidFill>
                  <a:srgbClr val="6E6F71"/>
                </a:solidFill>
                <a:latin typeface="HelveticaNeueLTStd-Roman"/>
              </a:rPr>
              <a:t>marginal.En</a:t>
            </a:r>
            <a:r>
              <a:rPr lang="es-VE" sz="800" b="0" i="0" u="none" strike="noStrike" baseline="0" dirty="0">
                <a:solidFill>
                  <a:srgbClr val="6E6F71"/>
                </a:solidFill>
                <a:latin typeface="HelveticaNeueLTStd-Roman"/>
              </a:rPr>
              <a:t> el ejercicio se calculo </a:t>
            </a:r>
            <a:r>
              <a:rPr lang="es-VE" sz="800" b="0" i="0" u="none" strike="noStrike" baseline="0" dirty="0" err="1">
                <a:solidFill>
                  <a:srgbClr val="6E6F71"/>
                </a:solidFill>
                <a:latin typeface="HelveticaNeueLTStd-Roman"/>
              </a:rPr>
              <a:t>especificamente</a:t>
            </a:r>
            <a:r>
              <a:rPr lang="es-VE" sz="800" b="0" i="0" u="none" strike="noStrike" baseline="0" dirty="0">
                <a:solidFill>
                  <a:srgbClr val="6E6F71"/>
                </a:solidFill>
                <a:latin typeface="HelveticaNeueLTStd-Roman"/>
              </a:rPr>
              <a:t> el cociente </a:t>
            </a:r>
            <a:r>
              <a:rPr lang="es-VE" sz="800" b="0" i="1" u="none" strike="noStrike" baseline="0" dirty="0">
                <a:solidFill>
                  <a:srgbClr val="6E6F71"/>
                </a:solidFill>
                <a:latin typeface="HelveticaNeueLTStd-It"/>
              </a:rPr>
              <a:t>(VA-W)/PQ</a:t>
            </a:r>
            <a:r>
              <a:rPr lang="es-VE" sz="800" b="0" i="0" u="none" strike="noStrike" baseline="0" dirty="0">
                <a:solidFill>
                  <a:srgbClr val="6E6F71"/>
                </a:solidFill>
                <a:latin typeface="HelveticaNeueLTStd-Roman"/>
              </a:rPr>
              <a:t>, donde </a:t>
            </a:r>
            <a:r>
              <a:rPr lang="es-VE" sz="800" b="0" i="1" u="none" strike="noStrike" baseline="0" dirty="0">
                <a:solidFill>
                  <a:srgbClr val="6E6F71"/>
                </a:solidFill>
                <a:latin typeface="HelveticaNeueLTStd-It"/>
              </a:rPr>
              <a:t>VA </a:t>
            </a:r>
            <a:r>
              <a:rPr lang="es-VE" sz="800" b="0" i="0" u="none" strike="noStrike" baseline="0" dirty="0">
                <a:solidFill>
                  <a:srgbClr val="6E6F71"/>
                </a:solidFill>
                <a:latin typeface="HelveticaNeueLTStd-Roman"/>
              </a:rPr>
              <a:t>es valor agregado, </a:t>
            </a:r>
            <a:r>
              <a:rPr lang="es-VE" sz="800" b="0" i="1" u="none" strike="noStrike" baseline="0" dirty="0">
                <a:solidFill>
                  <a:srgbClr val="6E6F71"/>
                </a:solidFill>
                <a:latin typeface="HelveticaNeueLTStd-It"/>
              </a:rPr>
              <a:t>W </a:t>
            </a:r>
            <a:r>
              <a:rPr lang="es-VE" sz="800" b="0" i="0" u="none" strike="noStrike" baseline="0" dirty="0">
                <a:solidFill>
                  <a:srgbClr val="6E6F71"/>
                </a:solidFill>
                <a:latin typeface="HelveticaNeueLTStd-Roman"/>
              </a:rPr>
              <a:t>denota el total de sueldos y salarios, y </a:t>
            </a:r>
            <a:r>
              <a:rPr lang="es-VE" sz="800" b="0" i="1" u="none" strike="noStrike" baseline="0" dirty="0">
                <a:solidFill>
                  <a:srgbClr val="6E6F71"/>
                </a:solidFill>
                <a:latin typeface="HelveticaNeueLTStd-It"/>
              </a:rPr>
              <a:t>PQ </a:t>
            </a:r>
            <a:r>
              <a:rPr lang="es-VE" sz="800" b="0" i="0" u="none" strike="noStrike" baseline="0" dirty="0">
                <a:solidFill>
                  <a:srgbClr val="6E6F71"/>
                </a:solidFill>
                <a:latin typeface="HelveticaNeueLTStd-Roman"/>
              </a:rPr>
              <a:t>representa las ventas totales. Esto es equivalente a calcular </a:t>
            </a:r>
            <a:r>
              <a:rPr lang="es-VE" sz="800" b="0" i="1" u="none" strike="noStrike" baseline="0" dirty="0">
                <a:solidFill>
                  <a:srgbClr val="6E6F71"/>
                </a:solidFill>
                <a:latin typeface="HelveticaNeueLTStd-It"/>
              </a:rPr>
              <a:t>(P-</a:t>
            </a:r>
            <a:r>
              <a:rPr lang="es-VE" sz="800" b="0" i="1" u="none" strike="noStrike" baseline="0" dirty="0" err="1">
                <a:solidFill>
                  <a:srgbClr val="6E6F71"/>
                </a:solidFill>
                <a:latin typeface="HelveticaNeueLTStd-It"/>
              </a:rPr>
              <a:t>CMe</a:t>
            </a:r>
            <a:r>
              <a:rPr lang="es-VE" sz="800" b="0" i="1" u="none" strike="noStrike" baseline="0" dirty="0">
                <a:solidFill>
                  <a:srgbClr val="6E6F71"/>
                </a:solidFill>
                <a:latin typeface="HelveticaNeueLTStd-It"/>
              </a:rPr>
              <a:t>)/P</a:t>
            </a:r>
            <a:r>
              <a:rPr lang="es-VE" sz="800" b="0" i="0" u="none" strike="noStrike" baseline="0" dirty="0">
                <a:solidFill>
                  <a:srgbClr val="6E6F71"/>
                </a:solidFill>
                <a:latin typeface="HelveticaNeueLTStd-Roman"/>
              </a:rPr>
              <a:t>, donde </a:t>
            </a:r>
            <a:r>
              <a:rPr lang="es-VE" sz="800" b="0" i="1" u="none" strike="noStrike" baseline="0" dirty="0">
                <a:solidFill>
                  <a:srgbClr val="6E6F71"/>
                </a:solidFill>
                <a:latin typeface="HelveticaNeueLTStd-It"/>
              </a:rPr>
              <a:t>P </a:t>
            </a:r>
            <a:r>
              <a:rPr lang="es-VE" sz="800" b="0" i="0" u="none" strike="noStrike" baseline="0" dirty="0">
                <a:solidFill>
                  <a:srgbClr val="6E6F71"/>
                </a:solidFill>
                <a:latin typeface="HelveticaNeueLTStd-Roman"/>
              </a:rPr>
              <a:t>es el precio y </a:t>
            </a:r>
            <a:r>
              <a:rPr lang="es-VE" sz="800" b="0" i="1" u="none" strike="noStrike" baseline="0" dirty="0" err="1">
                <a:solidFill>
                  <a:srgbClr val="6E6F71"/>
                </a:solidFill>
                <a:latin typeface="HelveticaNeueLTStd-It"/>
              </a:rPr>
              <a:t>CMe</a:t>
            </a:r>
            <a:r>
              <a:rPr lang="es-VE" sz="800" b="0" i="1" u="none" strike="noStrike" baseline="0" dirty="0">
                <a:solidFill>
                  <a:srgbClr val="6E6F71"/>
                </a:solidFill>
                <a:latin typeface="HelveticaNeueLTStd-It"/>
              </a:rPr>
              <a:t> </a:t>
            </a:r>
            <a:r>
              <a:rPr lang="es-VE" sz="800" b="0" i="0" u="none" strike="noStrike" baseline="0" dirty="0">
                <a:solidFill>
                  <a:srgbClr val="6E6F71"/>
                </a:solidFill>
                <a:latin typeface="HelveticaNeueLTStd-Roman"/>
              </a:rPr>
              <a:t>representa el costo medio o unitario. De este modo, el indicador se puede interpretar como margen de precio o tasa de rentabilidad. En cualquier caso, un valor elevado del indicador es </a:t>
            </a:r>
            <a:r>
              <a:rPr lang="es-VE" sz="800" b="0" i="0" u="none" strike="noStrike" baseline="0" dirty="0" err="1">
                <a:solidFill>
                  <a:srgbClr val="6E6F71"/>
                </a:solidFill>
                <a:latin typeface="HelveticaNeueLTStd-Roman"/>
              </a:rPr>
              <a:t>senal</a:t>
            </a:r>
            <a:r>
              <a:rPr lang="es-VE" sz="800" b="0" i="0" u="none" strike="noStrike" baseline="0" dirty="0">
                <a:solidFill>
                  <a:srgbClr val="6E6F71"/>
                </a:solidFill>
                <a:latin typeface="HelveticaNeueLTStd-Roman"/>
              </a:rPr>
              <a:t> de un bajo </a:t>
            </a:r>
            <a:r>
              <a:rPr lang="en-US" sz="800" b="0" i="0" u="none" strike="noStrike" baseline="0" dirty="0" err="1">
                <a:solidFill>
                  <a:srgbClr val="6E6F71"/>
                </a:solidFill>
                <a:latin typeface="HelveticaNeueLTStd-Roman"/>
              </a:rPr>
              <a:t>nivel</a:t>
            </a:r>
            <a:r>
              <a:rPr lang="en-US" sz="800" b="0" i="0" u="none" strike="noStrike" baseline="0" dirty="0">
                <a:solidFill>
                  <a:srgbClr val="6E6F71"/>
                </a:solidFill>
                <a:latin typeface="HelveticaNeueLTStd-Roman"/>
              </a:rPr>
              <a:t> de </a:t>
            </a:r>
            <a:r>
              <a:rPr lang="en-US" sz="800" b="0" i="0" u="none" strike="noStrike" baseline="0" dirty="0" err="1">
                <a:solidFill>
                  <a:srgbClr val="6E6F71"/>
                </a:solidFill>
                <a:latin typeface="HelveticaNeueLTStd-Roman"/>
              </a:rPr>
              <a:t>competencia</a:t>
            </a:r>
            <a:r>
              <a:rPr lang="en-US" sz="800" b="0" i="0" u="none" strike="noStrike" baseline="0" dirty="0">
                <a:solidFill>
                  <a:srgbClr val="6E6F71"/>
                </a:solidFill>
                <a:latin typeface="HelveticaNeueLTStd-Roman"/>
              </a:rPr>
              <a:t>.</a:t>
            </a:r>
          </a:p>
          <a:p>
            <a:pPr algn="l"/>
            <a:endParaRPr lang="en-US" sz="800" b="0" i="0" u="none" strike="noStrike" baseline="0" dirty="0">
              <a:solidFill>
                <a:srgbClr val="6E6F71"/>
              </a:solidFill>
              <a:latin typeface="HelveticaNeueLTStd-Roman"/>
            </a:endParaRPr>
          </a:p>
          <a:p>
            <a:pPr algn="l"/>
            <a:endParaRPr lang="en-US" sz="800" b="0" i="0" u="none" strike="noStrike" baseline="0" dirty="0">
              <a:solidFill>
                <a:srgbClr val="6E6F71"/>
              </a:solidFill>
              <a:latin typeface="HelveticaNeueLTStd-Roman"/>
            </a:endParaRPr>
          </a:p>
          <a:p>
            <a:pPr algn="l"/>
            <a:r>
              <a:rPr lang="en-US" sz="800" b="0" i="0" u="none" strike="noStrike" baseline="0" dirty="0" err="1">
                <a:solidFill>
                  <a:srgbClr val="6E6F71"/>
                </a:solidFill>
                <a:latin typeface="HelveticaNeueLTStd-Roman"/>
              </a:rPr>
              <a:t>Metodo</a:t>
            </a:r>
            <a:r>
              <a:rPr lang="en-US" sz="800" b="0" i="0" u="none" strike="noStrike" baseline="0" dirty="0">
                <a:solidFill>
                  <a:srgbClr val="6E6F71"/>
                </a:solidFill>
                <a:latin typeface="HelveticaNeueLTStd-Roman"/>
              </a:rPr>
              <a:t> alternative de mark ups (De locker y </a:t>
            </a:r>
            <a:r>
              <a:rPr lang="en-US" sz="800" b="0" i="0" u="none" strike="noStrike" baseline="0" dirty="0" err="1">
                <a:solidFill>
                  <a:srgbClr val="6E6F71"/>
                </a:solidFill>
                <a:latin typeface="HelveticaNeueLTStd-Roman"/>
              </a:rPr>
              <a:t>Warsysnky</a:t>
            </a:r>
            <a:r>
              <a:rPr lang="en-US" sz="800" b="0" i="0" u="none" strike="noStrike" baseline="0" dirty="0">
                <a:solidFill>
                  <a:srgbClr val="6E6F71"/>
                </a:solidFill>
                <a:latin typeface="HelveticaNeueLTStd-Roman"/>
              </a:rPr>
              <a:t> )</a:t>
            </a:r>
          </a:p>
          <a:p>
            <a:pPr algn="l"/>
            <a:endParaRPr lang="en-US" sz="800" b="0" i="0" u="none" strike="noStrike" baseline="0" dirty="0">
              <a:solidFill>
                <a:srgbClr val="6E6F71"/>
              </a:solidFill>
              <a:latin typeface="HelveticaNeueLTStd-Roman"/>
            </a:endParaRPr>
          </a:p>
          <a:p>
            <a:r>
              <a:rPr lang="es-VE" sz="1200" b="0" i="0" u="none" strike="noStrike" kern="1200" baseline="0" dirty="0">
                <a:solidFill>
                  <a:schemeClr val="tx1"/>
                </a:solidFill>
                <a:latin typeface="+mn-lt"/>
                <a:ea typeface="+mn-ea"/>
                <a:cs typeface="+mn-cs"/>
              </a:rPr>
              <a:t>De acuerdo con esta </a:t>
            </a:r>
            <a:r>
              <a:rPr lang="es-VE" sz="1200" b="0" i="0" u="none" strike="noStrike" kern="1200" baseline="0" dirty="0" err="1">
                <a:solidFill>
                  <a:schemeClr val="tx1"/>
                </a:solidFill>
                <a:latin typeface="+mn-lt"/>
                <a:ea typeface="+mn-ea"/>
                <a:cs typeface="+mn-cs"/>
              </a:rPr>
              <a:t>metodologia</a:t>
            </a:r>
            <a:r>
              <a:rPr lang="es-VE" sz="1200" b="0" i="0" u="none" strike="noStrike" kern="1200" baseline="0" dirty="0">
                <a:solidFill>
                  <a:schemeClr val="tx1"/>
                </a:solidFill>
                <a:latin typeface="+mn-lt"/>
                <a:ea typeface="+mn-ea"/>
                <a:cs typeface="+mn-cs"/>
              </a:rPr>
              <a:t>, el margen de precios, μ, puede calcularse como el cociente entre la elasticidad de la </a:t>
            </a:r>
            <a:r>
              <a:rPr lang="es-VE" sz="1200" b="0" i="0" u="none" strike="noStrike" kern="1200" baseline="0" dirty="0" err="1">
                <a:solidFill>
                  <a:schemeClr val="tx1"/>
                </a:solidFill>
                <a:latin typeface="+mn-lt"/>
                <a:ea typeface="+mn-ea"/>
                <a:cs typeface="+mn-cs"/>
              </a:rPr>
              <a:t>produccion</a:t>
            </a:r>
            <a:r>
              <a:rPr lang="es-VE" sz="1200" b="0" i="0" u="none" strike="noStrike" kern="1200" baseline="0" dirty="0">
                <a:solidFill>
                  <a:schemeClr val="tx1"/>
                </a:solidFill>
                <a:latin typeface="+mn-lt"/>
                <a:ea typeface="+mn-ea"/>
                <a:cs typeface="+mn-cs"/>
              </a:rPr>
              <a:t> (neta de insumos intermedios, o sea, el valor agregado) con respecto al factor trabajo, ε, y los costos laborales como </a:t>
            </a:r>
            <a:r>
              <a:rPr lang="es-VE" sz="1200" b="0" i="0" u="none" strike="noStrike" kern="1200" baseline="0" dirty="0" err="1">
                <a:solidFill>
                  <a:schemeClr val="tx1"/>
                </a:solidFill>
                <a:latin typeface="+mn-lt"/>
                <a:ea typeface="+mn-ea"/>
                <a:cs typeface="+mn-cs"/>
              </a:rPr>
              <a:t>proporcion</a:t>
            </a:r>
            <a:r>
              <a:rPr lang="es-VE" sz="1200" b="0" i="0" u="none" strike="noStrike" kern="1200" baseline="0" dirty="0">
                <a:solidFill>
                  <a:schemeClr val="tx1"/>
                </a:solidFill>
                <a:latin typeface="+mn-lt"/>
                <a:ea typeface="+mn-ea"/>
                <a:cs typeface="+mn-cs"/>
              </a:rPr>
              <a:t> del valor agregado, </a:t>
            </a:r>
            <a:r>
              <a:rPr lang="es-VE" sz="1200" b="0" i="1" u="none" strike="noStrike" kern="1200" baseline="0" dirty="0">
                <a:solidFill>
                  <a:schemeClr val="tx1"/>
                </a:solidFill>
                <a:latin typeface="+mn-lt"/>
                <a:ea typeface="+mn-ea"/>
                <a:cs typeface="+mn-cs"/>
              </a:rPr>
              <a:t>W/VA. </a:t>
            </a:r>
            <a:r>
              <a:rPr lang="es-VE" sz="1200" b="0" i="0" u="none" strike="noStrike" kern="1200" baseline="0" dirty="0">
                <a:solidFill>
                  <a:schemeClr val="tx1"/>
                </a:solidFill>
                <a:latin typeface="+mn-lt"/>
                <a:ea typeface="+mn-ea"/>
                <a:cs typeface="+mn-cs"/>
              </a:rPr>
              <a:t>En mercados perfectamente competitivos donde las empresas son tomadoras de precios, la maximización de beneficios implica que ε = </a:t>
            </a:r>
            <a:r>
              <a:rPr lang="es-VE" sz="1200" b="0" i="1" u="none" strike="noStrike" kern="1200" baseline="0" dirty="0">
                <a:solidFill>
                  <a:schemeClr val="tx1"/>
                </a:solidFill>
                <a:latin typeface="+mn-lt"/>
                <a:ea typeface="+mn-ea"/>
                <a:cs typeface="+mn-cs"/>
              </a:rPr>
              <a:t>W/VA </a:t>
            </a:r>
            <a:r>
              <a:rPr lang="es-VE" sz="1200" b="0" i="0" u="none" strike="noStrike" kern="1200" baseline="0" dirty="0">
                <a:solidFill>
                  <a:schemeClr val="tx1"/>
                </a:solidFill>
                <a:latin typeface="+mn-lt"/>
                <a:ea typeface="+mn-ea"/>
                <a:cs typeface="+mn-cs"/>
              </a:rPr>
              <a:t>y, por lo tanto, μ = 1. Con poder de mercado, estas igualdades se rompen y se obtiene que μ &gt; 1. A mayor poder de mercado, mayor μ. La </a:t>
            </a:r>
            <a:r>
              <a:rPr lang="es-VE" sz="1200" b="0" i="0" u="none" strike="noStrike" kern="1200" baseline="0" dirty="0" err="1">
                <a:solidFill>
                  <a:schemeClr val="tx1"/>
                </a:solidFill>
                <a:latin typeface="+mn-lt"/>
                <a:ea typeface="+mn-ea"/>
                <a:cs typeface="+mn-cs"/>
              </a:rPr>
              <a:t>intuicion</a:t>
            </a:r>
            <a:r>
              <a:rPr lang="es-VE" sz="1200" b="0" i="0" u="none" strike="noStrike" kern="1200" baseline="0" dirty="0">
                <a:solidFill>
                  <a:schemeClr val="tx1"/>
                </a:solidFill>
                <a:latin typeface="+mn-lt"/>
                <a:ea typeface="+mn-ea"/>
                <a:cs typeface="+mn-cs"/>
              </a:rPr>
              <a:t> es que si el trabajo esta siendo remunerado por debajo de lo que dicta la elasticidad ε, entonces la </a:t>
            </a:r>
            <a:r>
              <a:rPr lang="en-US" sz="1200" b="0" i="0" u="none" strike="noStrike" kern="1200" baseline="0" dirty="0" err="1">
                <a:solidFill>
                  <a:schemeClr val="tx1"/>
                </a:solidFill>
                <a:latin typeface="+mn-lt"/>
                <a:ea typeface="+mn-ea"/>
                <a:cs typeface="+mn-cs"/>
              </a:rPr>
              <a:t>empresa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esta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obteniendo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beneficios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economicos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extraordinarios</a:t>
            </a:r>
            <a:r>
              <a:rPr lang="en-US" sz="1200" b="0" i="0" u="none" strike="noStrike" kern="1200" baseline="0" dirty="0">
                <a:solidFill>
                  <a:schemeClr val="tx1"/>
                </a:solidFill>
                <a:latin typeface="+mn-lt"/>
                <a:ea typeface="+mn-ea"/>
                <a:cs typeface="+mn-cs"/>
              </a:rPr>
              <a:t> que se </a:t>
            </a:r>
            <a:r>
              <a:rPr lang="en-US" sz="1200" b="0" i="0" u="none" strike="noStrike" kern="1200" baseline="0" dirty="0" err="1">
                <a:solidFill>
                  <a:schemeClr val="tx1"/>
                </a:solidFill>
                <a:latin typeface="+mn-lt"/>
                <a:ea typeface="+mn-ea"/>
                <a:cs typeface="+mn-cs"/>
              </a:rPr>
              <a:t>asocian</a:t>
            </a:r>
            <a:r>
              <a:rPr lang="en-US" sz="1200" b="0" i="0" u="none" strike="noStrike" kern="1200" baseline="0" dirty="0">
                <a:solidFill>
                  <a:schemeClr val="tx1"/>
                </a:solidFill>
                <a:latin typeface="+mn-lt"/>
                <a:ea typeface="+mn-ea"/>
                <a:cs typeface="+mn-cs"/>
              </a:rPr>
              <a:t> con </a:t>
            </a:r>
            <a:r>
              <a:rPr lang="en-US" sz="1200" b="0" i="0" u="none" strike="noStrike" kern="1200" baseline="0" dirty="0" err="1">
                <a:solidFill>
                  <a:schemeClr val="tx1"/>
                </a:solidFill>
                <a:latin typeface="+mn-lt"/>
                <a:ea typeface="+mn-ea"/>
                <a:cs typeface="+mn-cs"/>
              </a:rPr>
              <a:t>contextos</a:t>
            </a:r>
            <a:r>
              <a:rPr lang="en-US" sz="1200" b="0" i="0" u="none" strike="noStrike" kern="1200" baseline="0" dirty="0">
                <a:solidFill>
                  <a:schemeClr val="tx1"/>
                </a:solidFill>
                <a:latin typeface="+mn-lt"/>
                <a:ea typeface="+mn-ea"/>
                <a:cs typeface="+mn-cs"/>
              </a:rPr>
              <a:t> no </a:t>
            </a:r>
            <a:r>
              <a:rPr lang="en-US" sz="1200" b="0" i="0" u="none" strike="noStrike" kern="1200" baseline="0" dirty="0" err="1">
                <a:solidFill>
                  <a:schemeClr val="tx1"/>
                </a:solidFill>
                <a:latin typeface="+mn-lt"/>
                <a:ea typeface="+mn-ea"/>
                <a:cs typeface="+mn-cs"/>
              </a:rPr>
              <a:t>competitivos</a:t>
            </a:r>
            <a:r>
              <a:rPr lang="en-US" sz="1200" b="0" i="0" u="none" strike="noStrike" kern="1200" baseline="0" dirty="0">
                <a:solidFill>
                  <a:schemeClr val="tx1"/>
                </a:solidFill>
                <a:latin typeface="+mn-lt"/>
                <a:ea typeface="+mn-ea"/>
                <a:cs typeface="+mn-cs"/>
              </a:rPr>
              <a:t>.</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28</a:t>
            </a:fld>
            <a:endParaRPr lang="en-US"/>
          </a:p>
        </p:txBody>
      </p:sp>
    </p:spTree>
    <p:extLst>
      <p:ext uri="{BB962C8B-B14F-4D97-AF65-F5344CB8AC3E}">
        <p14:creationId xmlns:p14="http://schemas.microsoft.com/office/powerpoint/2010/main" val="4041475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For</a:t>
            </a:r>
            <a:r>
              <a:rPr lang="en-US" baseline="0" dirty="0"/>
              <a:t> each sector we carried out the BHS  (</a:t>
            </a:r>
            <a:r>
              <a:rPr lang="en-US" baseline="0" dirty="0" err="1"/>
              <a:t>bartelman</a:t>
            </a:r>
            <a:r>
              <a:rPr lang="en-US" baseline="0" dirty="0"/>
              <a:t>, </a:t>
            </a:r>
            <a:r>
              <a:rPr lang="en-US" baseline="0" dirty="0" err="1"/>
              <a:t>Haltiwanger</a:t>
            </a:r>
            <a:r>
              <a:rPr lang="en-US" baseline="0" dirty="0"/>
              <a:t> y </a:t>
            </a:r>
            <a:r>
              <a:rPr lang="en-US" baseline="0" dirty="0" err="1"/>
              <a:t>krissan</a:t>
            </a:r>
            <a:r>
              <a:rPr lang="en-US" baseline="0" dirty="0"/>
              <a:t>) </a:t>
            </a:r>
            <a:r>
              <a:rPr lang="en-US" baseline="0" dirty="0" err="1"/>
              <a:t>didamyc</a:t>
            </a:r>
            <a:r>
              <a:rPr lang="en-US" baseline="0" dirty="0"/>
              <a:t> decomposition using </a:t>
            </a:r>
            <a:r>
              <a:rPr lang="en-US" baseline="0" dirty="0" err="1"/>
              <a:t>establesment</a:t>
            </a:r>
            <a:r>
              <a:rPr lang="en-US" baseline="0" dirty="0"/>
              <a:t> data.   It decomposes productivity growth between 2 period in 4 components:….</a:t>
            </a:r>
          </a:p>
          <a:p>
            <a:endParaRPr lang="en-US" baseline="0" dirty="0"/>
          </a:p>
          <a:p>
            <a:r>
              <a:rPr lang="en-US" baseline="0" dirty="0"/>
              <a:t>For Chile, Colombia, Mexico and Uruguay we regress each component against sector level market power index.   Including time and country fix effects</a:t>
            </a:r>
          </a:p>
          <a:p>
            <a:endParaRPr lang="en-US" dirty="0"/>
          </a:p>
          <a:p>
            <a:r>
              <a:rPr lang="es-VE" sz="1200" b="0" i="0" u="none" strike="noStrike" kern="1200" baseline="0" dirty="0">
                <a:solidFill>
                  <a:schemeClr val="tx1"/>
                </a:solidFill>
                <a:latin typeface="+mn-lt"/>
                <a:ea typeface="+mn-ea"/>
                <a:cs typeface="+mn-cs"/>
              </a:rPr>
              <a:t>El grafico muestra coeficientes estimados por </a:t>
            </a:r>
            <a:r>
              <a:rPr lang="es-VE" sz="1200" b="0" i="0" u="none" strike="noStrike" kern="1200" baseline="0" dirty="0" err="1">
                <a:solidFill>
                  <a:schemeClr val="tx1"/>
                </a:solidFill>
                <a:latin typeface="+mn-lt"/>
                <a:ea typeface="+mn-ea"/>
                <a:cs typeface="+mn-cs"/>
              </a:rPr>
              <a:t>minimos</a:t>
            </a:r>
            <a:r>
              <a:rPr lang="es-VE" sz="1200" b="0" i="0" u="none" strike="noStrike" kern="1200" baseline="0" dirty="0">
                <a:solidFill>
                  <a:schemeClr val="tx1"/>
                </a:solidFill>
                <a:latin typeface="+mn-lt"/>
                <a:ea typeface="+mn-ea"/>
                <a:cs typeface="+mn-cs"/>
              </a:rPr>
              <a:t> cuadrados ordinarios de la variable independiente margen de precios sectorial y sus respectivos intervalos de confianza de 95%. La variable dependiente en cada regresión es un componente de la </a:t>
            </a:r>
            <a:r>
              <a:rPr lang="es-VE" sz="1200" b="0" i="0" u="none" strike="noStrike" kern="1200" baseline="0" dirty="0" err="1">
                <a:solidFill>
                  <a:schemeClr val="tx1"/>
                </a:solidFill>
                <a:latin typeface="+mn-lt"/>
                <a:ea typeface="+mn-ea"/>
                <a:cs typeface="+mn-cs"/>
              </a:rPr>
              <a:t>descomposicion</a:t>
            </a:r>
            <a:r>
              <a:rPr lang="es-VE" sz="1200" b="0" i="0" u="none" strike="noStrike" kern="1200" baseline="0" dirty="0">
                <a:solidFill>
                  <a:schemeClr val="tx1"/>
                </a:solidFill>
                <a:latin typeface="+mn-lt"/>
                <a:ea typeface="+mn-ea"/>
                <a:cs typeface="+mn-cs"/>
              </a:rPr>
              <a:t> de Foster, </a:t>
            </a:r>
            <a:r>
              <a:rPr lang="es-VE" sz="1200" b="0" i="0" u="none" strike="noStrike" kern="1200" baseline="0" dirty="0" err="1">
                <a:solidFill>
                  <a:schemeClr val="tx1"/>
                </a:solidFill>
                <a:latin typeface="+mn-lt"/>
                <a:ea typeface="+mn-ea"/>
                <a:cs typeface="+mn-cs"/>
              </a:rPr>
              <a:t>Haltiwanger</a:t>
            </a:r>
            <a:r>
              <a:rPr lang="es-VE" sz="1200" b="0" i="0" u="none" strike="noStrike" kern="1200" baseline="0" dirty="0">
                <a:solidFill>
                  <a:schemeClr val="tx1"/>
                </a:solidFill>
                <a:latin typeface="+mn-lt"/>
                <a:ea typeface="+mn-ea"/>
                <a:cs typeface="+mn-cs"/>
              </a:rPr>
              <a:t> y </a:t>
            </a:r>
            <a:r>
              <a:rPr lang="es-VE" sz="1200" b="0" i="0" u="none" strike="noStrike" kern="1200" baseline="0" dirty="0" err="1">
                <a:solidFill>
                  <a:schemeClr val="tx1"/>
                </a:solidFill>
                <a:latin typeface="+mn-lt"/>
                <a:ea typeface="+mn-ea"/>
                <a:cs typeface="+mn-cs"/>
              </a:rPr>
              <a:t>Krizan</a:t>
            </a:r>
            <a:r>
              <a:rPr lang="es-VE" sz="1200" b="0" i="0" u="none" strike="noStrike" kern="1200" baseline="0" dirty="0">
                <a:solidFill>
                  <a:schemeClr val="tx1"/>
                </a:solidFill>
                <a:latin typeface="+mn-lt"/>
                <a:ea typeface="+mn-ea"/>
                <a:cs typeface="+mn-cs"/>
              </a:rPr>
              <a:t> (2006) de </a:t>
            </a:r>
            <a:r>
              <a:rPr lang="es-VE" sz="1200" b="0" i="0" u="none" strike="noStrike" kern="1200" baseline="0" dirty="0" err="1">
                <a:solidFill>
                  <a:schemeClr val="tx1"/>
                </a:solidFill>
                <a:latin typeface="+mn-lt"/>
                <a:ea typeface="+mn-ea"/>
                <a:cs typeface="+mn-cs"/>
              </a:rPr>
              <a:t>latasa</a:t>
            </a:r>
            <a:r>
              <a:rPr lang="es-VE" sz="1200" b="0" i="0" u="none" strike="noStrike" kern="1200" baseline="0" dirty="0">
                <a:solidFill>
                  <a:schemeClr val="tx1"/>
                </a:solidFill>
                <a:latin typeface="+mn-lt"/>
                <a:ea typeface="+mn-ea"/>
                <a:cs typeface="+mn-cs"/>
              </a:rPr>
              <a:t> de crecimiento sectorial de la PTFI. Estos son, de arriba a abajo: el efecto </a:t>
            </a:r>
            <a:r>
              <a:rPr lang="es-VE" sz="1200" b="0" i="0" u="none" strike="noStrike" kern="1200" baseline="0" dirty="0" err="1">
                <a:solidFill>
                  <a:schemeClr val="tx1"/>
                </a:solidFill>
                <a:latin typeface="+mn-lt"/>
                <a:ea typeface="+mn-ea"/>
                <a:cs typeface="+mn-cs"/>
              </a:rPr>
              <a:t>reasignacion</a:t>
            </a:r>
            <a:r>
              <a:rPr lang="es-VE" sz="1200" b="0" i="0" u="none" strike="noStrike" kern="1200" baseline="0" dirty="0">
                <a:solidFill>
                  <a:schemeClr val="tx1"/>
                </a:solidFill>
                <a:latin typeface="+mn-lt"/>
                <a:ea typeface="+mn-ea"/>
                <a:cs typeface="+mn-cs"/>
              </a:rPr>
              <a:t>, el aporte de los establecimientos que entran y salen, y el componente interno de los establecimientos  existentes que </a:t>
            </a:r>
            <a:r>
              <a:rPr lang="es-VE" sz="1200" b="0" i="0" u="none" strike="noStrike" kern="1200" baseline="0" dirty="0" err="1">
                <a:solidFill>
                  <a:schemeClr val="tx1"/>
                </a:solidFill>
                <a:latin typeface="+mn-lt"/>
                <a:ea typeface="+mn-ea"/>
                <a:cs typeface="+mn-cs"/>
              </a:rPr>
              <a:t>continuan</a:t>
            </a:r>
            <a:r>
              <a:rPr lang="es-VE" sz="1200" b="0" i="0" u="none" strike="noStrike" kern="1200" baseline="0" dirty="0">
                <a:solidFill>
                  <a:schemeClr val="tx1"/>
                </a:solidFill>
                <a:latin typeface="+mn-lt"/>
                <a:ea typeface="+mn-ea"/>
                <a:cs typeface="+mn-cs"/>
              </a:rPr>
              <a:t> operando. La muestra incluye observaciones de Chile, Colombia, </a:t>
            </a:r>
            <a:r>
              <a:rPr lang="es-VE" sz="1200" b="0" i="0" u="none" strike="noStrike" kern="1200" baseline="0" dirty="0" err="1">
                <a:solidFill>
                  <a:schemeClr val="tx1"/>
                </a:solidFill>
                <a:latin typeface="+mn-lt"/>
                <a:ea typeface="+mn-ea"/>
                <a:cs typeface="+mn-cs"/>
              </a:rPr>
              <a:t>Mexico</a:t>
            </a:r>
            <a:r>
              <a:rPr lang="es-VE" sz="1200" b="0" i="0" u="none" strike="noStrike" kern="1200" baseline="0" dirty="0">
                <a:solidFill>
                  <a:schemeClr val="tx1"/>
                </a:solidFill>
                <a:latin typeface="+mn-lt"/>
                <a:ea typeface="+mn-ea"/>
                <a:cs typeface="+mn-cs"/>
              </a:rPr>
              <a:t> y Uruguay. Las unidades de </a:t>
            </a:r>
            <a:r>
              <a:rPr lang="es-VE" sz="1200" b="0" i="0" u="none" strike="noStrike" kern="1200" baseline="0" dirty="0" err="1">
                <a:solidFill>
                  <a:schemeClr val="tx1"/>
                </a:solidFill>
                <a:latin typeface="+mn-lt"/>
                <a:ea typeface="+mn-ea"/>
                <a:cs typeface="+mn-cs"/>
              </a:rPr>
              <a:t>observacion</a:t>
            </a:r>
            <a:r>
              <a:rPr lang="es-VE" sz="1200" b="0" i="0" u="none" strike="noStrike" kern="1200" baseline="0" dirty="0">
                <a:solidFill>
                  <a:schemeClr val="tx1"/>
                </a:solidFill>
                <a:latin typeface="+mn-lt"/>
                <a:ea typeface="+mn-ea"/>
                <a:cs typeface="+mn-cs"/>
              </a:rPr>
              <a:t> son los sectores manufactureros a 3 </a:t>
            </a:r>
            <a:r>
              <a:rPr lang="es-VE" sz="1200" b="0" i="0" u="none" strike="noStrike" kern="1200" baseline="0" dirty="0" err="1">
                <a:solidFill>
                  <a:schemeClr val="tx1"/>
                </a:solidFill>
                <a:latin typeface="+mn-lt"/>
                <a:ea typeface="+mn-ea"/>
                <a:cs typeface="+mn-cs"/>
              </a:rPr>
              <a:t>digitos</a:t>
            </a:r>
            <a:r>
              <a:rPr lang="es-VE" sz="1200" b="0" i="0" u="none" strike="noStrike" kern="1200" baseline="0" dirty="0">
                <a:solidFill>
                  <a:schemeClr val="tx1"/>
                </a:solidFill>
                <a:latin typeface="+mn-lt"/>
                <a:ea typeface="+mn-ea"/>
                <a:cs typeface="+mn-cs"/>
              </a:rPr>
              <a:t> </a:t>
            </a:r>
            <a:r>
              <a:rPr lang="es-VE" sz="1200" b="0" i="0" u="none" strike="noStrike" kern="1200" baseline="0" dirty="0" err="1">
                <a:solidFill>
                  <a:schemeClr val="tx1"/>
                </a:solidFill>
                <a:latin typeface="+mn-lt"/>
                <a:ea typeface="+mn-ea"/>
                <a:cs typeface="+mn-cs"/>
              </a:rPr>
              <a:t>segun</a:t>
            </a:r>
            <a:r>
              <a:rPr lang="es-VE" sz="1200" b="0" i="0" u="none" strike="noStrike" kern="1200" baseline="0" dirty="0">
                <a:solidFill>
                  <a:schemeClr val="tx1"/>
                </a:solidFill>
                <a:latin typeface="+mn-lt"/>
                <a:ea typeface="+mn-ea"/>
                <a:cs typeface="+mn-cs"/>
              </a:rPr>
              <a:t> la </a:t>
            </a:r>
            <a:r>
              <a:rPr lang="es-VE" sz="1200" b="0" i="0" u="none" strike="noStrike" kern="1200" baseline="0" dirty="0" err="1">
                <a:solidFill>
                  <a:schemeClr val="tx1"/>
                </a:solidFill>
                <a:latin typeface="+mn-lt"/>
                <a:ea typeface="+mn-ea"/>
                <a:cs typeface="+mn-cs"/>
              </a:rPr>
              <a:t>clasificacion</a:t>
            </a:r>
            <a:r>
              <a:rPr lang="es-VE" sz="1200" b="0" i="0" u="none" strike="noStrike" kern="1200" baseline="0" dirty="0">
                <a:solidFill>
                  <a:schemeClr val="tx1"/>
                </a:solidFill>
                <a:latin typeface="+mn-lt"/>
                <a:ea typeface="+mn-ea"/>
                <a:cs typeface="+mn-cs"/>
              </a:rPr>
              <a:t> CIIU, Rev. 3.1. En cada </a:t>
            </a:r>
            <a:r>
              <a:rPr lang="es-VE" sz="1200" b="0" i="0" u="none" strike="noStrike" kern="1200" baseline="0" dirty="0" err="1">
                <a:solidFill>
                  <a:schemeClr val="tx1"/>
                </a:solidFill>
                <a:latin typeface="+mn-lt"/>
                <a:ea typeface="+mn-ea"/>
                <a:cs typeface="+mn-cs"/>
              </a:rPr>
              <a:t>regresion</a:t>
            </a:r>
            <a:r>
              <a:rPr lang="es-VE" sz="1200" b="0" i="0" u="none" strike="noStrike" kern="1200" baseline="0" dirty="0">
                <a:solidFill>
                  <a:schemeClr val="tx1"/>
                </a:solidFill>
                <a:latin typeface="+mn-lt"/>
                <a:ea typeface="+mn-ea"/>
                <a:cs typeface="+mn-cs"/>
              </a:rPr>
              <a:t> se incluyen la constante y efectos fijos de interacciones de </a:t>
            </a:r>
            <a:r>
              <a:rPr lang="es-VE" sz="1200" b="0" i="0" u="none" strike="noStrike" kern="1200" baseline="0" dirty="0" err="1">
                <a:solidFill>
                  <a:schemeClr val="tx1"/>
                </a:solidFill>
                <a:latin typeface="+mn-lt"/>
                <a:ea typeface="+mn-ea"/>
                <a:cs typeface="+mn-cs"/>
              </a:rPr>
              <a:t>pais</a:t>
            </a:r>
            <a:r>
              <a:rPr lang="es-VE" sz="1200" b="0" i="0" u="none" strike="noStrike" kern="1200" baseline="0" dirty="0">
                <a:solidFill>
                  <a:schemeClr val="tx1"/>
                </a:solidFill>
                <a:latin typeface="+mn-lt"/>
                <a:ea typeface="+mn-ea"/>
                <a:cs typeface="+mn-cs"/>
              </a:rPr>
              <a:t>-ano y </a:t>
            </a:r>
            <a:r>
              <a:rPr lang="es-VE" sz="1200" b="0" i="0" u="none" strike="noStrike" kern="1200" baseline="0" dirty="0" err="1">
                <a:solidFill>
                  <a:schemeClr val="tx1"/>
                </a:solidFill>
                <a:latin typeface="+mn-lt"/>
                <a:ea typeface="+mn-ea"/>
                <a:cs typeface="+mn-cs"/>
              </a:rPr>
              <a:t>pais</a:t>
            </a:r>
            <a:r>
              <a:rPr lang="es-VE" sz="1200" b="0" i="0" u="none" strike="noStrike" kern="1200" baseline="0" dirty="0">
                <a:solidFill>
                  <a:schemeClr val="tx1"/>
                </a:solidFill>
                <a:latin typeface="+mn-lt"/>
                <a:ea typeface="+mn-ea"/>
                <a:cs typeface="+mn-cs"/>
              </a:rPr>
              <a:t>-sector a 2 </a:t>
            </a:r>
            <a:r>
              <a:rPr lang="es-VE" sz="1200" b="0" i="0" u="none" strike="noStrike" kern="1200" baseline="0" dirty="0" err="1">
                <a:solidFill>
                  <a:schemeClr val="tx1"/>
                </a:solidFill>
                <a:latin typeface="+mn-lt"/>
                <a:ea typeface="+mn-ea"/>
                <a:cs typeface="+mn-cs"/>
              </a:rPr>
              <a:t>digitos</a:t>
            </a:r>
            <a:r>
              <a:rPr lang="es-VE" sz="1200" b="0" i="0" u="none" strike="noStrike" kern="1200" baseline="0" dirty="0">
                <a:solidFill>
                  <a:schemeClr val="tx1"/>
                </a:solidFill>
                <a:latin typeface="+mn-lt"/>
                <a:ea typeface="+mn-ea"/>
                <a:cs typeface="+mn-cs"/>
              </a:rPr>
              <a:t>. Se descartan observaciones con valores extremos del margen de precios (fuera del rango p99-p1). Solo se incluyen establecimientos de sectores de manufactura con 10 o mas empleados.</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29</a:t>
            </a:fld>
            <a:endParaRPr lang="en-US"/>
          </a:p>
        </p:txBody>
      </p:sp>
    </p:spTree>
    <p:extLst>
      <p:ext uri="{BB962C8B-B14F-4D97-AF65-F5344CB8AC3E}">
        <p14:creationId xmlns:p14="http://schemas.microsoft.com/office/powerpoint/2010/main" val="2567260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Latin America a larger proportion</a:t>
            </a:r>
            <a:r>
              <a:rPr lang="en-US" baseline="0" dirty="0"/>
              <a:t> of firm consider </a:t>
            </a:r>
            <a:r>
              <a:rPr lang="en-US" baseline="0" dirty="0" err="1"/>
              <a:t>Lincence</a:t>
            </a:r>
            <a:r>
              <a:rPr lang="en-US" baseline="0" dirty="0"/>
              <a:t> and permits as a major constraint for them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30</a:t>
            </a:fld>
            <a:endParaRPr lang="en-US"/>
          </a:p>
        </p:txBody>
      </p:sp>
    </p:spTree>
    <p:extLst>
      <p:ext uri="{BB962C8B-B14F-4D97-AF65-F5344CB8AC3E}">
        <p14:creationId xmlns:p14="http://schemas.microsoft.com/office/powerpoint/2010/main" val="61042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Latin America a larger proportion</a:t>
            </a:r>
            <a:r>
              <a:rPr lang="en-US" baseline="0" dirty="0"/>
              <a:t> of firm consider </a:t>
            </a:r>
            <a:r>
              <a:rPr lang="en-US" baseline="0" dirty="0" err="1"/>
              <a:t>Lincence</a:t>
            </a:r>
            <a:r>
              <a:rPr lang="en-US" baseline="0" dirty="0"/>
              <a:t> and permits as a major constraint for them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31</a:t>
            </a:fld>
            <a:endParaRPr lang="en-US"/>
          </a:p>
        </p:txBody>
      </p:sp>
    </p:spTree>
    <p:extLst>
      <p:ext uri="{BB962C8B-B14F-4D97-AF65-F5344CB8AC3E}">
        <p14:creationId xmlns:p14="http://schemas.microsoft.com/office/powerpoint/2010/main" val="221265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000" dirty="0"/>
              <a:t>Here </a:t>
            </a:r>
            <a:r>
              <a:rPr lang="en-US" dirty="0"/>
              <a:t>we show </a:t>
            </a:r>
            <a:r>
              <a:rPr lang="en-US" dirty="0" err="1"/>
              <a:t>ppp-ajsuted</a:t>
            </a:r>
            <a:r>
              <a:rPr lang="en-US" baseline="0" dirty="0"/>
              <a:t> output per workers, relative to the US for the about last 60 years. </a:t>
            </a:r>
          </a:p>
          <a:p>
            <a:endParaRPr lang="en-US" baseline="0" dirty="0"/>
          </a:p>
          <a:p>
            <a:r>
              <a:rPr lang="en-US" baseline="0" dirty="0"/>
              <a:t>In 1920, output per worker in Latin America was around 20% of that in the US. Today the relative output per workers remains around similar levels.  This lack of convergence contrasts with the experience of south Korea whose relative GDP was around 7% but at the end of the period reaches almost 70%.</a:t>
            </a:r>
          </a:p>
          <a:p>
            <a:endParaRPr lang="en-US" baseline="0" dirty="0"/>
          </a:p>
          <a:p>
            <a:r>
              <a:rPr lang="en-US" baseline="0" dirty="0"/>
              <a:t>The lack of convergence generalizes for other countries as seen in the graph. </a:t>
            </a:r>
            <a:endParaRPr lang="en-US" dirty="0"/>
          </a:p>
        </p:txBody>
      </p:sp>
      <p:sp>
        <p:nvSpPr>
          <p:cNvPr id="4" name="Marcador de número de diapositiva 3"/>
          <p:cNvSpPr>
            <a:spLocks noGrp="1"/>
          </p:cNvSpPr>
          <p:nvPr>
            <p:ph type="sldNum" sz="quarter" idx="10"/>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43D33DFA-928B-432A-8B34-ED0056ACA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128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Latin America a larger proportion</a:t>
            </a:r>
            <a:r>
              <a:rPr lang="en-US" baseline="0" dirty="0"/>
              <a:t> of firm consider </a:t>
            </a:r>
            <a:r>
              <a:rPr lang="en-US" baseline="0" dirty="0" err="1"/>
              <a:t>Lincence</a:t>
            </a:r>
            <a:r>
              <a:rPr lang="en-US" baseline="0" dirty="0"/>
              <a:t> and permits as a major constraint for them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32</a:t>
            </a:fld>
            <a:endParaRPr lang="en-US"/>
          </a:p>
        </p:txBody>
      </p:sp>
    </p:spTree>
    <p:extLst>
      <p:ext uri="{BB962C8B-B14F-4D97-AF65-F5344CB8AC3E}">
        <p14:creationId xmlns:p14="http://schemas.microsoft.com/office/powerpoint/2010/main" val="2014593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Latin America a larger proportion</a:t>
            </a:r>
            <a:r>
              <a:rPr lang="en-US" baseline="0" dirty="0"/>
              <a:t> of firm consider </a:t>
            </a:r>
            <a:r>
              <a:rPr lang="en-US" baseline="0" dirty="0" err="1"/>
              <a:t>Lincence</a:t>
            </a:r>
            <a:r>
              <a:rPr lang="en-US" baseline="0" dirty="0"/>
              <a:t> and permits as a major constraint for them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33</a:t>
            </a:fld>
            <a:endParaRPr lang="en-US"/>
          </a:p>
        </p:txBody>
      </p:sp>
    </p:spTree>
    <p:extLst>
      <p:ext uri="{BB962C8B-B14F-4D97-AF65-F5344CB8AC3E}">
        <p14:creationId xmlns:p14="http://schemas.microsoft.com/office/powerpoint/2010/main" val="162609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F453B-5D1F-4398-9BD3-071C5F3AC690}"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239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700" kern="1200" dirty="0">
                <a:solidFill>
                  <a:schemeClr val="tx1"/>
                </a:solidFill>
                <a:effectLst/>
                <a:latin typeface="+mn-lt"/>
                <a:ea typeface="+mn-ea"/>
                <a:cs typeface="+mn-cs"/>
              </a:rPr>
              <a:t>“Otros servicios a los negocios” comprende “bienes raíces, alquiler y actividades de</a:t>
            </a:r>
            <a:r>
              <a:rPr lang="es-VE" sz="700" kern="1200" baseline="0" dirty="0">
                <a:solidFill>
                  <a:schemeClr val="tx1"/>
                </a:solidFill>
                <a:effectLst/>
                <a:latin typeface="+mn-lt"/>
                <a:ea typeface="+mn-ea"/>
                <a:cs typeface="+mn-cs"/>
              </a:rPr>
              <a:t> negocios</a:t>
            </a:r>
            <a:r>
              <a:rPr lang="es-VE" sz="7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VE" sz="700" kern="1200" dirty="0">
                <a:solidFill>
                  <a:schemeClr val="tx1"/>
                </a:solidFill>
                <a:effectLst/>
                <a:latin typeface="+mn-lt"/>
                <a:ea typeface="+mn-ea"/>
                <a:cs typeface="+mn-cs"/>
              </a:rPr>
              <a:t>“Otros servicios de transporte” comprende “transporte por carretera, ferrocarril; oleoductos, actividades de transporte auxiliar; agencias de viajes”.</a:t>
            </a:r>
          </a:p>
          <a:p>
            <a:pPr marL="0" marR="0" lvl="0" indent="0" algn="l" defTabSz="914400" rtl="0" eaLnBrk="1" fontAlgn="auto" latinLnBrk="0" hangingPunct="1">
              <a:lnSpc>
                <a:spcPct val="100000"/>
              </a:lnSpc>
              <a:spcBef>
                <a:spcPts val="0"/>
              </a:spcBef>
              <a:spcAft>
                <a:spcPts val="0"/>
              </a:spcAft>
              <a:buClrTx/>
              <a:buSzTx/>
              <a:buFontTx/>
              <a:buNone/>
              <a:tabLst/>
              <a:defRPr/>
            </a:pPr>
            <a:r>
              <a:rPr lang="es-VE" sz="700" kern="1200" dirty="0">
                <a:solidFill>
                  <a:schemeClr val="tx1"/>
                </a:solidFill>
                <a:effectLst/>
                <a:latin typeface="+mn-lt"/>
                <a:ea typeface="+mn-ea"/>
                <a:cs typeface="+mn-cs"/>
              </a:rPr>
              <a:t>“Otros servicios financieros” comprende “intermediación financiera y sus actividades auxiliares, pero excluye seguros y fondos de pensiones”.</a:t>
            </a:r>
          </a:p>
          <a:p>
            <a:endParaRPr lang="es-VE" sz="800"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39</a:t>
            </a:fld>
            <a:endParaRPr lang="en-US"/>
          </a:p>
        </p:txBody>
      </p:sp>
    </p:spTree>
    <p:extLst>
      <p:ext uri="{BB962C8B-B14F-4D97-AF65-F5344CB8AC3E}">
        <p14:creationId xmlns:p14="http://schemas.microsoft.com/office/powerpoint/2010/main" val="420648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43</a:t>
            </a:fld>
            <a:endParaRPr lang="en-US"/>
          </a:p>
        </p:txBody>
      </p:sp>
    </p:spTree>
    <p:extLst>
      <p:ext uri="{BB962C8B-B14F-4D97-AF65-F5344CB8AC3E}">
        <p14:creationId xmlns:p14="http://schemas.microsoft.com/office/powerpoint/2010/main" val="1233364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46</a:t>
            </a:fld>
            <a:endParaRPr lang="en-US"/>
          </a:p>
        </p:txBody>
      </p:sp>
    </p:spTree>
    <p:extLst>
      <p:ext uri="{BB962C8B-B14F-4D97-AF65-F5344CB8AC3E}">
        <p14:creationId xmlns:p14="http://schemas.microsoft.com/office/powerpoint/2010/main" val="3426422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err="1"/>
              <a:t>HorasxPersona</a:t>
            </a:r>
            <a:r>
              <a:rPr lang="es-AR" dirty="0"/>
              <a:t>=</a:t>
            </a:r>
            <a:r>
              <a:rPr lang="es-AR" dirty="0" err="1"/>
              <a:t>Participacion</a:t>
            </a:r>
            <a:r>
              <a:rPr lang="es-AR" dirty="0"/>
              <a:t> </a:t>
            </a:r>
            <a:r>
              <a:rPr lang="es-AR" dirty="0" err="1"/>
              <a:t>laboralxTasa</a:t>
            </a:r>
            <a:r>
              <a:rPr lang="es-AR" baseline="0" dirty="0"/>
              <a:t> </a:t>
            </a:r>
            <a:r>
              <a:rPr lang="es-AR" baseline="0" dirty="0" err="1"/>
              <a:t>EmpleoxHora</a:t>
            </a:r>
            <a:r>
              <a:rPr lang="es-AR" baseline="0" dirty="0"/>
              <a:t> por trabajador=0,93x0,99x1,1</a:t>
            </a:r>
            <a:endParaRPr lang="es-AR" dirty="0"/>
          </a:p>
        </p:txBody>
      </p:sp>
      <p:sp>
        <p:nvSpPr>
          <p:cNvPr id="4" name="Marcador de número de diapositiva 3"/>
          <p:cNvSpPr>
            <a:spLocks noGrp="1"/>
          </p:cNvSpPr>
          <p:nvPr>
            <p:ph type="sldNum" sz="quarter" idx="10"/>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AAF453B-5D1F-4398-9BD3-071C5F3AC690}"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70</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4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4</a:t>
            </a:fld>
            <a:endParaRPr lang="en-US"/>
          </a:p>
        </p:txBody>
      </p:sp>
    </p:spTree>
    <p:extLst>
      <p:ext uri="{BB962C8B-B14F-4D97-AF65-F5344CB8AC3E}">
        <p14:creationId xmlns:p14="http://schemas.microsoft.com/office/powerpoint/2010/main" val="4440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43D33DFA-928B-432A-8B34-ED0056ACA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29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33DFA-928B-432A-8B34-ED0056ACA02B}" type="slidenum">
              <a:rPr lang="en-US" smtClean="0"/>
              <a:t>10</a:t>
            </a:fld>
            <a:endParaRPr lang="en-US"/>
          </a:p>
        </p:txBody>
      </p:sp>
    </p:spTree>
    <p:extLst>
      <p:ext uri="{BB962C8B-B14F-4D97-AF65-F5344CB8AC3E}">
        <p14:creationId xmlns:p14="http://schemas.microsoft.com/office/powerpoint/2010/main" val="60631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a:t>
            </a:r>
            <a:r>
              <a:rPr lang="en-US" baseline="0" dirty="0"/>
              <a:t> the diagnostic we use different data sets.   Somehow one for each of the issues previously describe.</a:t>
            </a:r>
          </a:p>
          <a:p>
            <a:endParaRPr lang="en-US" baseline="0" dirty="0"/>
          </a:p>
          <a:p>
            <a:r>
              <a:rPr lang="en-US" baseline="0" dirty="0"/>
              <a:t>Part of the analysis is based on the </a:t>
            </a:r>
            <a:r>
              <a:rPr lang="en-US" baseline="0" dirty="0" err="1"/>
              <a:t>olley</a:t>
            </a:r>
            <a:r>
              <a:rPr lang="en-US" baseline="0" dirty="0"/>
              <a:t> </a:t>
            </a:r>
            <a:r>
              <a:rPr lang="en-US" baseline="0" dirty="0" err="1"/>
              <a:t>pakes</a:t>
            </a:r>
            <a:r>
              <a:rPr lang="en-US" baseline="0" dirty="0"/>
              <a:t> decomposition. Which implies the  following.  Consider a set………</a:t>
            </a:r>
          </a:p>
          <a:p>
            <a:r>
              <a:rPr lang="en-US" baseline="0" dirty="0"/>
              <a:t>…</a:t>
            </a:r>
          </a:p>
          <a:p>
            <a:endParaRPr lang="en-US" baseline="0" dirty="0"/>
          </a:p>
          <a:p>
            <a:r>
              <a:rPr lang="en-US" baseline="0" dirty="0"/>
              <a:t>When using establishment level data, the covariance terms is usually taken as a measure of the efficiency in the allocation of productive inputs. This is because the strong connection between firm size and ´productivity in the fist best allocation. </a:t>
            </a:r>
          </a:p>
          <a:p>
            <a:endParaRPr lang="en-US" baseline="0" dirty="0"/>
          </a:p>
          <a:p>
            <a:r>
              <a:rPr lang="en-US" baseline="0" dirty="0"/>
              <a:t>When working  with more aggregate data (for instance at sector level) someone could question the efficiency interpretation. That is fine.  Yet, at this level of aggregation, we think this terms represents an interesting moment reflecting somehow the role of the economy structure. </a:t>
            </a:r>
          </a:p>
          <a:p>
            <a:endParaRPr lang="en-US" baseline="0" dirty="0"/>
          </a:p>
          <a:p>
            <a:r>
              <a:rPr lang="en-US" baseline="0" dirty="0"/>
              <a:t>For instance,  the usual statement that this “economy  has low productivity because this particularly unproductive sector employs a large fraction of resources” would be capture by this terms.   </a:t>
            </a:r>
          </a:p>
          <a:p>
            <a:endParaRPr lang="en-US" baseline="0" dirty="0"/>
          </a:p>
          <a:p>
            <a:endParaRPr lang="en-US" baseline="0" dirty="0"/>
          </a:p>
          <a:p>
            <a:endParaRPr lang="en-US" baseline="0" dirty="0"/>
          </a:p>
          <a:p>
            <a:r>
              <a:rPr lang="en-US" baseline="0" dirty="0"/>
              <a:t>Microdata de </a:t>
            </a:r>
            <a:r>
              <a:rPr lang="en-US" baseline="0" dirty="0" err="1"/>
              <a:t>stattictics</a:t>
            </a:r>
            <a:r>
              <a:rPr lang="en-US" baseline="0" dirty="0"/>
              <a:t> department. For Chile and Colombia census for establishment with 10 workers o </a:t>
            </a:r>
            <a:r>
              <a:rPr lang="en-US" baseline="0" dirty="0" err="1"/>
              <a:t>rmore</a:t>
            </a:r>
            <a:r>
              <a:rPr lang="en-US" baseline="0" dirty="0"/>
              <a:t>. For </a:t>
            </a:r>
            <a:r>
              <a:rPr lang="en-US" baseline="0" dirty="0" err="1"/>
              <a:t>mexiso</a:t>
            </a:r>
            <a:r>
              <a:rPr lang="en-US" baseline="0" dirty="0"/>
              <a:t> is not a census but a survey.  Uruguay non comparable because information do not include </a:t>
            </a:r>
            <a:r>
              <a:rPr lang="en-US" baseline="0" dirty="0" err="1"/>
              <a:t>onformal</a:t>
            </a:r>
            <a:r>
              <a:rPr lang="en-US" baseline="0" dirty="0"/>
              <a:t> </a:t>
            </a:r>
            <a:r>
              <a:rPr lang="en-US" baseline="0" dirty="0" err="1"/>
              <a:t>worlkesr</a:t>
            </a:r>
            <a:r>
              <a:rPr lang="en-US" baseline="0" dirty="0"/>
              <a:t> as it is based on social security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12</a:t>
            </a:fld>
            <a:endParaRPr lang="en-US"/>
          </a:p>
        </p:txBody>
      </p:sp>
    </p:spTree>
    <p:extLst>
      <p:ext uri="{BB962C8B-B14F-4D97-AF65-F5344CB8AC3E}">
        <p14:creationId xmlns:p14="http://schemas.microsoft.com/office/powerpoint/2010/main" val="64088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a:t>
            </a:r>
            <a:r>
              <a:rPr lang="en-US" baseline="0" dirty="0"/>
              <a:t> the diagnostic we use different data sets.   Somehow one for each of the issues previously describe.</a:t>
            </a:r>
          </a:p>
          <a:p>
            <a:endParaRPr lang="en-US" baseline="0" dirty="0"/>
          </a:p>
          <a:p>
            <a:r>
              <a:rPr lang="en-US" baseline="0" dirty="0"/>
              <a:t>Part of the analysis is based on the </a:t>
            </a:r>
            <a:r>
              <a:rPr lang="en-US" baseline="0" dirty="0" err="1"/>
              <a:t>olley</a:t>
            </a:r>
            <a:r>
              <a:rPr lang="en-US" baseline="0" dirty="0"/>
              <a:t> </a:t>
            </a:r>
            <a:r>
              <a:rPr lang="en-US" baseline="0" dirty="0" err="1"/>
              <a:t>pakes</a:t>
            </a:r>
            <a:r>
              <a:rPr lang="en-US" baseline="0" dirty="0"/>
              <a:t> decomposition. Which implies the  following.  Consider a set………</a:t>
            </a:r>
          </a:p>
          <a:p>
            <a:r>
              <a:rPr lang="en-US" baseline="0" dirty="0"/>
              <a:t>…</a:t>
            </a:r>
          </a:p>
          <a:p>
            <a:endParaRPr lang="en-US" baseline="0" dirty="0"/>
          </a:p>
          <a:p>
            <a:r>
              <a:rPr lang="en-US" baseline="0" dirty="0"/>
              <a:t>When using establishment level data, the covariance terms is usually taken as a measure of the efficiency in the allocation of productive inputs. This is because the strong connection between firm size and ´productivity in the fist best allocation. </a:t>
            </a:r>
          </a:p>
          <a:p>
            <a:endParaRPr lang="en-US" baseline="0" dirty="0"/>
          </a:p>
          <a:p>
            <a:r>
              <a:rPr lang="en-US" baseline="0" dirty="0"/>
              <a:t>When working  with more aggregate data (for instance at sector level) someone could question the efficiency interpretation. That is fine.  Yet, at this level of aggregation, we think this terms represents an interesting moment reflecting somehow the role of the economy structure. </a:t>
            </a:r>
          </a:p>
          <a:p>
            <a:endParaRPr lang="en-US" baseline="0" dirty="0"/>
          </a:p>
          <a:p>
            <a:r>
              <a:rPr lang="en-US" baseline="0" dirty="0"/>
              <a:t>For instance,  the usual statement that this “economy  has low productivity because this particularly unproductive sector employs a large fraction of resources” would be capture by this terms.   </a:t>
            </a:r>
          </a:p>
          <a:p>
            <a:endParaRPr lang="en-US" baseline="0" dirty="0"/>
          </a:p>
          <a:p>
            <a:endParaRPr lang="en-US" baseline="0" dirty="0"/>
          </a:p>
          <a:p>
            <a:endParaRPr lang="en-US" baseline="0" dirty="0"/>
          </a:p>
          <a:p>
            <a:r>
              <a:rPr lang="en-US" baseline="0" dirty="0"/>
              <a:t>Microdata de </a:t>
            </a:r>
            <a:r>
              <a:rPr lang="en-US" baseline="0" dirty="0" err="1"/>
              <a:t>stattictics</a:t>
            </a:r>
            <a:r>
              <a:rPr lang="en-US" baseline="0" dirty="0"/>
              <a:t> department. For Chile and Colombia census for establishment with 10 workers o </a:t>
            </a:r>
            <a:r>
              <a:rPr lang="en-US" baseline="0" dirty="0" err="1"/>
              <a:t>rmore</a:t>
            </a:r>
            <a:r>
              <a:rPr lang="en-US" baseline="0" dirty="0"/>
              <a:t>. For </a:t>
            </a:r>
            <a:r>
              <a:rPr lang="en-US" baseline="0" dirty="0" err="1"/>
              <a:t>mexiso</a:t>
            </a:r>
            <a:r>
              <a:rPr lang="en-US" baseline="0" dirty="0"/>
              <a:t> is not a census but a survey.  Uruguay non comparable because information do not include </a:t>
            </a:r>
            <a:r>
              <a:rPr lang="en-US" baseline="0" dirty="0" err="1"/>
              <a:t>onformal</a:t>
            </a:r>
            <a:r>
              <a:rPr lang="en-US" baseline="0" dirty="0"/>
              <a:t> </a:t>
            </a:r>
            <a:r>
              <a:rPr lang="en-US" baseline="0" dirty="0" err="1"/>
              <a:t>worlkesr</a:t>
            </a:r>
            <a:r>
              <a:rPr lang="en-US" baseline="0" dirty="0"/>
              <a:t> as it is based on social security  </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13</a:t>
            </a:fld>
            <a:endParaRPr lang="en-US"/>
          </a:p>
        </p:txBody>
      </p:sp>
    </p:spTree>
    <p:extLst>
      <p:ext uri="{BB962C8B-B14F-4D97-AF65-F5344CB8AC3E}">
        <p14:creationId xmlns:p14="http://schemas.microsoft.com/office/powerpoint/2010/main" val="218467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Lest tale a </a:t>
            </a:r>
            <a:r>
              <a:rPr lang="en-US" dirty="0" err="1"/>
              <a:t>frist</a:t>
            </a:r>
            <a:r>
              <a:rPr lang="en-US" dirty="0"/>
              <a:t> look a the 10 </a:t>
            </a:r>
            <a:r>
              <a:rPr lang="en-US" dirty="0" err="1"/>
              <a:t>serctor</a:t>
            </a:r>
            <a:r>
              <a:rPr lang="en-US" dirty="0"/>
              <a:t> data set. Here we show for each sector the output per workers for 2010 as a fraction of the corresponding</a:t>
            </a:r>
            <a:r>
              <a:rPr lang="en-US" baseline="0" dirty="0"/>
              <a:t> value for the US.</a:t>
            </a:r>
          </a:p>
          <a:p>
            <a:endParaRPr lang="en-US" baseline="0" dirty="0"/>
          </a:p>
          <a:p>
            <a:r>
              <a:rPr lang="en-US" baseline="0" dirty="0"/>
              <a:t>What do we see?</a:t>
            </a:r>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14</a:t>
            </a:fld>
            <a:endParaRPr lang="en-US"/>
          </a:p>
        </p:txBody>
      </p:sp>
    </p:spTree>
    <p:extLst>
      <p:ext uri="{BB962C8B-B14F-4D97-AF65-F5344CB8AC3E}">
        <p14:creationId xmlns:p14="http://schemas.microsoft.com/office/powerpoint/2010/main" val="2189602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3D33DFA-928B-432A-8B34-ED0056ACA02B}" type="slidenum">
              <a:rPr lang="en-US" smtClean="0"/>
              <a:t>15</a:t>
            </a:fld>
            <a:endParaRPr lang="en-US"/>
          </a:p>
        </p:txBody>
      </p:sp>
    </p:spTree>
    <p:extLst>
      <p:ext uri="{BB962C8B-B14F-4D97-AF65-F5344CB8AC3E}">
        <p14:creationId xmlns:p14="http://schemas.microsoft.com/office/powerpoint/2010/main" val="257314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en-US" dirty="0"/>
              <a:t>Click to edit Master title style</a:t>
            </a:r>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fld id="{ED29F489-28EA-954D-981E-2B7F87BADD21}" type="datetimeFigureOut">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47075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dirty="0"/>
              <a:t>Click to edit Master title style</a:t>
            </a:r>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US" dirty="0"/>
              <a:t>Click icon to add picture</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Edit Master text styles</a:t>
            </a:r>
          </a:p>
        </p:txBody>
      </p:sp>
      <p:sp>
        <p:nvSpPr>
          <p:cNvPr id="5" name="Date Placeholder 4"/>
          <p:cNvSpPr>
            <a:spLocks noGrp="1"/>
          </p:cNvSpPr>
          <p:nvPr>
            <p:ph type="dt" sz="half" idx="10"/>
          </p:nvPr>
        </p:nvSpPr>
        <p:spPr/>
        <p:txBody>
          <a:bodyPr/>
          <a:lstStyle/>
          <a:p>
            <a:fld id="{ED29F489-28EA-954D-981E-2B7F87BADD21}" type="datetimeFigureOut">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1149742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D29F489-28EA-954D-981E-2B7F87BADD21}" type="datetimeFigureOut">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191326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D29F489-28EA-954D-981E-2B7F87BADD21}" type="datetimeFigureOut">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15380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en-US" dirty="0"/>
              <a:t>Click to edit Master title style</a:t>
            </a:r>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923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848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US" dirty="0"/>
              <a:t>Click to edit Master title style</a:t>
            </a:r>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10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676291" y="3651250"/>
            <a:ext cx="10362526"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43596" y="3651250"/>
            <a:ext cx="10362526"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9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US" dirty="0"/>
              <a:t>Click to edit Master title style</a:t>
            </a:r>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69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079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41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D29F489-28EA-954D-981E-2B7F87BADD21}" type="datetimeFigureOut">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86515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dirty="0"/>
              <a:t>Click to edit Master title style</a:t>
            </a:r>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Edit Master text styles</a:t>
            </a:r>
          </a:p>
        </p:txBody>
      </p:sp>
      <p:sp>
        <p:nvSpPr>
          <p:cNvPr id="5" name="Date Placeholder 4"/>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34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dirty="0"/>
              <a:t>Click to edit Master title style</a:t>
            </a:r>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US" dirty="0"/>
              <a:t>Click icon to add picture</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Edit Master text styles</a:t>
            </a:r>
          </a:p>
        </p:txBody>
      </p:sp>
      <p:sp>
        <p:nvSpPr>
          <p:cNvPr id="5" name="Date Placeholder 4"/>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49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495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773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en-US" dirty="0"/>
              <a:t>Click to edit Master title style</a:t>
            </a:r>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643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189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US" dirty="0"/>
              <a:t>Click to edit Master title style</a:t>
            </a:r>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79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676291" y="3651250"/>
            <a:ext cx="10362526"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43596" y="3651250"/>
            <a:ext cx="10362526"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500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US" dirty="0"/>
              <a:t>Click to edit Master title style</a:t>
            </a:r>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703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62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198783" y="0"/>
            <a:ext cx="24183630" cy="2651126"/>
          </a:xfrm>
          <a:blipFill>
            <a:blip r:embed="rId2"/>
            <a:stretch>
              <a:fillRect/>
            </a:stretch>
          </a:blipFill>
        </p:spPr>
        <p:txBody>
          <a:bodyPr/>
          <a:lstStyle/>
          <a:p>
            <a:r>
              <a:rPr lang="es-ES" dirty="0"/>
              <a:t>Haga clic para modificar el estilo de título del patrón</a:t>
            </a:r>
            <a:endParaRPr lang="en-US" dirty="0"/>
          </a:p>
        </p:txBody>
      </p:sp>
      <p:sp>
        <p:nvSpPr>
          <p:cNvPr id="3" name="Marcador de fecha 2"/>
          <p:cNvSpPr>
            <a:spLocks noGrp="1"/>
          </p:cNvSpPr>
          <p:nvPr>
            <p:ph type="dt" sz="half" idx="10"/>
          </p:nvPr>
        </p:nvSpPr>
        <p:spPr/>
        <p:txBody>
          <a:bodyPr/>
          <a:lstStyle/>
          <a:p>
            <a:fld id="{ED29F489-28EA-954D-981E-2B7F87BADD21}" type="datetimeFigureOut">
              <a:rPr lang="es-VE" smtClean="0"/>
              <a:t>25/4/2019</a:t>
            </a:fld>
            <a:endParaRPr lang="es-VE"/>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3B56140B-048F-7248-B920-5D00EA6B7217}" type="slidenum">
              <a:rPr lang="es-VE" smtClean="0"/>
              <a:t>‹#›</a:t>
            </a:fld>
            <a:endParaRPr lang="es-VE"/>
          </a:p>
        </p:txBody>
      </p:sp>
    </p:spTree>
    <p:extLst>
      <p:ext uri="{BB962C8B-B14F-4D97-AF65-F5344CB8AC3E}">
        <p14:creationId xmlns:p14="http://schemas.microsoft.com/office/powerpoint/2010/main" val="2249278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90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dirty="0"/>
              <a:t>Click to edit Master title style</a:t>
            </a:r>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Edit Master text styles</a:t>
            </a:r>
          </a:p>
        </p:txBody>
      </p:sp>
      <p:sp>
        <p:nvSpPr>
          <p:cNvPr id="5" name="Date Placeholder 4"/>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922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dirty="0"/>
              <a:t>Click to edit Master title style</a:t>
            </a:r>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US" dirty="0"/>
              <a:t>Click icon to add picture</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Edit Master text styles</a:t>
            </a:r>
          </a:p>
        </p:txBody>
      </p:sp>
      <p:sp>
        <p:nvSpPr>
          <p:cNvPr id="5" name="Date Placeholder 4"/>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609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006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95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US" dirty="0"/>
              <a:t>Click to edit Master title style</a:t>
            </a:r>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ED29F489-28EA-954D-981E-2B7F87BADD21}" type="datetimeFigureOut">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3188055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676291" y="3651250"/>
            <a:ext cx="10362526"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43596" y="3651250"/>
            <a:ext cx="10362526" cy="87026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29F489-28EA-954D-981E-2B7F87BADD21}" type="datetimeFigureOut">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4042205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US" dirty="0"/>
              <a:t>Click to edit Master title style</a:t>
            </a:r>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D29F489-28EA-954D-981E-2B7F87BADD21}" type="datetimeFigureOut">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179538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D29F489-28EA-954D-981E-2B7F87BADD21}" type="datetimeFigureOut">
              <a:t>4/25/2019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385698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F489-28EA-954D-981E-2B7F87BADD21}" type="datetimeFigureOut">
              <a:t>4/25/2019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34350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dirty="0"/>
              <a:t>Click to edit Master title style</a:t>
            </a:r>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dirty="0"/>
              <a:t>Edit Master text styles</a:t>
            </a:r>
          </a:p>
        </p:txBody>
      </p:sp>
      <p:sp>
        <p:nvSpPr>
          <p:cNvPr id="5" name="Date Placeholder 4"/>
          <p:cNvSpPr>
            <a:spLocks noGrp="1"/>
          </p:cNvSpPr>
          <p:nvPr>
            <p:ph type="dt" sz="half" idx="10"/>
          </p:nvPr>
        </p:nvSpPr>
        <p:spPr/>
        <p:txBody>
          <a:bodyPr/>
          <a:lstStyle/>
          <a:p>
            <a:fld id="{ED29F489-28EA-954D-981E-2B7F87BADD21}" type="datetimeFigureOut">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56140B-048F-7248-B920-5D00EA6B7217}" type="slidenum">
              <a:t>‹#›</a:t>
            </a:fld>
            <a:endParaRPr lang="en-US"/>
          </a:p>
        </p:txBody>
      </p:sp>
    </p:spTree>
    <p:extLst>
      <p:ext uri="{BB962C8B-B14F-4D97-AF65-F5344CB8AC3E}">
        <p14:creationId xmlns:p14="http://schemas.microsoft.com/office/powerpoint/2010/main" val="261166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D29F489-28EA-954D-981E-2B7F87BADD21}" type="datetimeFigureOut">
              <a:t>4/25/2019</a:t>
            </a:fld>
            <a:endParaRPr 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B56140B-048F-7248-B920-5D00EA6B7217}" type="slidenum">
              <a:t>‹#›</a:t>
            </a:fld>
            <a:endParaRPr lang="en-US"/>
          </a:p>
        </p:txBody>
      </p:sp>
    </p:spTree>
    <p:extLst>
      <p:ext uri="{BB962C8B-B14F-4D97-AF65-F5344CB8AC3E}">
        <p14:creationId xmlns:p14="http://schemas.microsoft.com/office/powerpoint/2010/main" val="1140297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579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marL="0" marR="0" lvl="0" indent="0" algn="l" defTabSz="1828709" rtl="0" eaLnBrk="1" fontAlgn="auto" latinLnBrk="0" hangingPunct="1">
              <a:lnSpc>
                <a:spcPct val="100000"/>
              </a:lnSpc>
              <a:spcBef>
                <a:spcPts val="0"/>
              </a:spcBef>
              <a:spcAft>
                <a:spcPts val="0"/>
              </a:spcAft>
              <a:buClrTx/>
              <a:buSzTx/>
              <a:buFontTx/>
              <a:buNone/>
              <a:tabLst/>
              <a:defRPr/>
            </a:pPr>
            <a:fld id="{ED29F489-28EA-954D-981E-2B7F87BADD21}" type="datetimeFigureOut">
              <a:rPr kumimoji="0" lang="es-VE"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1828709" rtl="0" eaLnBrk="1" fontAlgn="auto" latinLnBrk="0" hangingPunct="1">
                <a:lnSpc>
                  <a:spcPct val="100000"/>
                </a:lnSpc>
                <a:spcBef>
                  <a:spcPts val="0"/>
                </a:spcBef>
                <a:spcAft>
                  <a:spcPts val="0"/>
                </a:spcAft>
                <a:buClrTx/>
                <a:buSzTx/>
                <a:buFontTx/>
                <a:buNone/>
                <a:tabLst/>
                <a:defRPr/>
              </a:pPr>
              <a:t>25/4/2019</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marL="0" marR="0" lvl="0" indent="0" algn="r" defTabSz="1828709" rtl="0" eaLnBrk="1" fontAlgn="auto" latinLnBrk="0" hangingPunct="1">
              <a:lnSpc>
                <a:spcPct val="100000"/>
              </a:lnSpc>
              <a:spcBef>
                <a:spcPts val="0"/>
              </a:spcBef>
              <a:spcAft>
                <a:spcPts val="0"/>
              </a:spcAft>
              <a:buClrTx/>
              <a:buSzTx/>
              <a:buFontTx/>
              <a:buNone/>
              <a:tabLst/>
              <a:defRPr/>
            </a:pPr>
            <a:fld id="{3B56140B-048F-7248-B920-5D00EA6B7217}" type="slidenum">
              <a:rPr kumimoji="0"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762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chart" Target="../charts/chart3.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chart" Target="../charts/chart5.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24.png"/><Relationship Id="rId5" Type="http://schemas.openxmlformats.org/officeDocument/2006/relationships/chart" Target="../charts/chart4.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18.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20.emf"/><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18.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openxmlformats.org/officeDocument/2006/relationships/image" Target="../media/image18.png"/><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hemeOverride" Target="../theme/themeOverride12.xml"/><Relationship Id="rId6" Type="http://schemas.openxmlformats.org/officeDocument/2006/relationships/chart" Target="../charts/chart7.xml"/><Relationship Id="rId5" Type="http://schemas.openxmlformats.org/officeDocument/2006/relationships/image" Target="../media/image1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hemeOverride" Target="../theme/themeOverride13.xml"/><Relationship Id="rId6" Type="http://schemas.openxmlformats.org/officeDocument/2006/relationships/chart" Target="../charts/chart8.xml"/><Relationship Id="rId5" Type="http://schemas.openxmlformats.org/officeDocument/2006/relationships/image" Target="../media/image1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chart" Target="../charts/chart9.xml"/><Relationship Id="rId5" Type="http://schemas.openxmlformats.org/officeDocument/2006/relationships/image" Target="../media/image18.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6.xml"/><Relationship Id="rId5" Type="http://schemas.openxmlformats.org/officeDocument/2006/relationships/chart" Target="../charts/chart10.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17.xml"/><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chart" Target="../charts/char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18.xml"/><Relationship Id="rId6" Type="http://schemas.openxmlformats.org/officeDocument/2006/relationships/chart" Target="../charts/chart11.xml"/><Relationship Id="rId5" Type="http://schemas.openxmlformats.org/officeDocument/2006/relationships/image" Target="../media/image35.pn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19.xml"/><Relationship Id="rId6" Type="http://schemas.openxmlformats.org/officeDocument/2006/relationships/chart" Target="../charts/chart12.xml"/><Relationship Id="rId5" Type="http://schemas.openxmlformats.org/officeDocument/2006/relationships/image" Target="../media/image35.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chart" Target="../charts/chart13.xml"/><Relationship Id="rId2" Type="http://schemas.openxmlformats.org/officeDocument/2006/relationships/slideLayout" Target="../slideLayouts/slideLayout1.xml"/><Relationship Id="rId1" Type="http://schemas.openxmlformats.org/officeDocument/2006/relationships/themeOverride" Target="../theme/themeOverride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hemeOverride" Target="../theme/themeOverride21.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1.xml"/><Relationship Id="rId1" Type="http://schemas.openxmlformats.org/officeDocument/2006/relationships/themeOverride" Target="../theme/themeOverr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1.xml"/><Relationship Id="rId1" Type="http://schemas.openxmlformats.org/officeDocument/2006/relationships/themeOverride" Target="../theme/themeOverride23.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1.xml"/><Relationship Id="rId1" Type="http://schemas.openxmlformats.org/officeDocument/2006/relationships/themeOverride" Target="../theme/themeOverride24.xml"/><Relationship Id="rId5" Type="http://schemas.openxmlformats.org/officeDocument/2006/relationships/chart" Target="../charts/chart16.xml"/><Relationship Id="rId4" Type="http://schemas.openxmlformats.org/officeDocument/2006/relationships/chart" Target="../charts/chart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5.xml"/><Relationship Id="rId5" Type="http://schemas.openxmlformats.org/officeDocument/2006/relationships/chart" Target="../charts/chart17.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6.xml"/><Relationship Id="rId5" Type="http://schemas.openxmlformats.org/officeDocument/2006/relationships/image" Target="../media/image18.pn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1.xml"/><Relationship Id="rId1" Type="http://schemas.openxmlformats.org/officeDocument/2006/relationships/themeOverride" Target="../theme/themeOverride2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1.xml"/><Relationship Id="rId1" Type="http://schemas.openxmlformats.org/officeDocument/2006/relationships/themeOverride" Target="../theme/themeOverride28.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1.xml"/><Relationship Id="rId1" Type="http://schemas.openxmlformats.org/officeDocument/2006/relationships/themeOverride" Target="../theme/themeOverride2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4.xml"/><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hemeOverride" Target="../theme/themeOverride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xml"/><Relationship Id="rId1" Type="http://schemas.openxmlformats.org/officeDocument/2006/relationships/themeOverride" Target="../theme/themeOverride3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xml"/><Relationship Id="rId1" Type="http://schemas.openxmlformats.org/officeDocument/2006/relationships/themeOverride" Target="../theme/themeOverride33.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chart" Target="../charts/chart18.xml"/><Relationship Id="rId2" Type="http://schemas.openxmlformats.org/officeDocument/2006/relationships/slideLayout" Target="../slideLayouts/slideLayout1.xml"/><Relationship Id="rId1" Type="http://schemas.openxmlformats.org/officeDocument/2006/relationships/themeOverride" Target="../theme/themeOverride34.xml"/><Relationship Id="rId6" Type="http://schemas.openxmlformats.org/officeDocument/2006/relationships/image" Target="../media/image48.png"/><Relationship Id="rId5" Type="http://schemas.openxmlformats.org/officeDocument/2006/relationships/image" Target="../media/image15.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xml"/><Relationship Id="rId1" Type="http://schemas.openxmlformats.org/officeDocument/2006/relationships/themeOverride" Target="../theme/themeOverride35.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xml"/><Relationship Id="rId1" Type="http://schemas.openxmlformats.org/officeDocument/2006/relationships/themeOverride" Target="../theme/themeOverride36.xml"/><Relationship Id="rId5" Type="http://schemas.openxmlformats.org/officeDocument/2006/relationships/chart" Target="../charts/chart19.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xml"/><Relationship Id="rId1" Type="http://schemas.openxmlformats.org/officeDocument/2006/relationships/themeOverride" Target="../theme/themeOverride37.xml"/><Relationship Id="rId6" Type="http://schemas.openxmlformats.org/officeDocument/2006/relationships/chart" Target="../charts/chart20.xml"/><Relationship Id="rId5" Type="http://schemas.openxmlformats.org/officeDocument/2006/relationships/image" Target="../media/image15.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1.xml"/><Relationship Id="rId1" Type="http://schemas.openxmlformats.org/officeDocument/2006/relationships/themeOverride" Target="../theme/themeOverride38.xml"/><Relationship Id="rId6" Type="http://schemas.openxmlformats.org/officeDocument/2006/relationships/image" Target="../media/image49.png"/><Relationship Id="rId5" Type="http://schemas.openxmlformats.org/officeDocument/2006/relationships/image" Target="../media/image15.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39.xml"/><Relationship Id="rId6" Type="http://schemas.openxmlformats.org/officeDocument/2006/relationships/image" Target="../media/image49.png"/><Relationship Id="rId5" Type="http://schemas.openxmlformats.org/officeDocument/2006/relationships/image" Target="../media/image15.png"/><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chart" Target="../charts/chart23.xml"/><Relationship Id="rId5" Type="http://schemas.openxmlformats.org/officeDocument/2006/relationships/image" Target="../media/image48.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chart" Target="../charts/chart24.xml"/><Relationship Id="rId5" Type="http://schemas.openxmlformats.org/officeDocument/2006/relationships/image" Target="../media/image15.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chart" Target="../charts/chart25.xml"/><Relationship Id="rId5" Type="http://schemas.openxmlformats.org/officeDocument/2006/relationships/image" Target="../media/image4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0.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chart" Target="../charts/chart26.xml"/><Relationship Id="rId5" Type="http://schemas.openxmlformats.org/officeDocument/2006/relationships/image" Target="../media/image48.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chart" Target="../charts/chart27.xml"/><Relationship Id="rId5" Type="http://schemas.openxmlformats.org/officeDocument/2006/relationships/image" Target="../media/image48.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chart" Target="../charts/chart28.xml"/><Relationship Id="rId5" Type="http://schemas.openxmlformats.org/officeDocument/2006/relationships/image" Target="../media/image48.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chart" Target="../charts/chart30.xml"/></Relationships>
</file>

<file path=ppt/slides/_rels/slide6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0.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hemeOverride" Target="../theme/themeOverride40.xml"/><Relationship Id="rId4" Type="http://schemas.openxmlformats.org/officeDocument/2006/relationships/image" Target="../media/image56.jp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4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8B189F1-84C3-8F43-90DD-1985EDDB5C70}"/>
              </a:ext>
            </a:extLst>
          </p:cNvPr>
          <p:cNvSpPr txBox="1"/>
          <p:nvPr/>
        </p:nvSpPr>
        <p:spPr>
          <a:xfrm>
            <a:off x="4061638" y="2861488"/>
            <a:ext cx="13311962"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dirty="0">
                <a:ln>
                  <a:noFill/>
                </a:ln>
                <a:effectLst/>
                <a:uLnTx/>
                <a:uFillTx/>
                <a:latin typeface="Arial" panose="020B0604020202020204" pitchFamily="34" charset="0"/>
                <a:ea typeface="+mn-ea"/>
                <a:cs typeface="Arial" panose="020B0604020202020204" pitchFamily="34" charset="0"/>
              </a:rPr>
              <a:t>Understanding the Productivity GAP</a:t>
            </a:r>
          </a:p>
        </p:txBody>
      </p:sp>
      <p:sp>
        <p:nvSpPr>
          <p:cNvPr id="2" name="TextBox 1">
            <a:extLst>
              <a:ext uri="{FF2B5EF4-FFF2-40B4-BE49-F238E27FC236}">
                <a16:creationId xmlns:a16="http://schemas.microsoft.com/office/drawing/2014/main" id="{C1EE6FC1-9C97-FB4B-B754-3D90478592FA}"/>
              </a:ext>
            </a:extLst>
          </p:cNvPr>
          <p:cNvSpPr txBox="1"/>
          <p:nvPr/>
        </p:nvSpPr>
        <p:spPr>
          <a:xfrm>
            <a:off x="4061638" y="4556494"/>
            <a:ext cx="8968562" cy="7078861"/>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Part I: </a:t>
            </a:r>
            <a:b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Anatomy of productivity</a:t>
            </a:r>
          </a:p>
          <a:p>
            <a:pPr marL="971550" marR="0" lvl="1" indent="-514350" algn="l" defTabSz="182870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20638" marR="0" lvl="1" indent="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Economic structure vs. </a:t>
            </a:r>
            <a:r>
              <a:rPr lang="en-US" dirty="0">
                <a:solidFill>
                  <a:srgbClr val="44546A">
                    <a:lumMod val="75000"/>
                  </a:srgbClr>
                </a:solidFill>
                <a:latin typeface="Arial" panose="020B0604020202020204" pitchFamily="34" charset="0"/>
                <a:cs typeface="Arial" panose="020B0604020202020204" pitchFamily="34" charset="0"/>
              </a:rPr>
              <a:t>average</a:t>
            </a: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sector productivity</a:t>
            </a:r>
          </a:p>
          <a:p>
            <a:pPr marL="20638" marR="0" lvl="1" indent="0" algn="l" defTabSz="1828709" rtl="0" eaLnBrk="1" fontAlgn="auto" latinLnBrk="0" hangingPunct="1">
              <a:lnSpc>
                <a:spcPct val="100000"/>
              </a:lnSpc>
              <a:spcBef>
                <a:spcPts val="0"/>
              </a:spcBef>
              <a:spcAft>
                <a:spcPts val="0"/>
              </a:spcAft>
              <a:buClrTx/>
              <a:buSzTx/>
              <a:buFontTx/>
              <a:buNone/>
              <a:tabLst/>
              <a:defRPr/>
            </a:pPr>
            <a:endParaRPr lang="en-US" dirty="0">
              <a:solidFill>
                <a:srgbClr val="44546A">
                  <a:lumMod val="75000"/>
                </a:srgbClr>
              </a:solidFill>
              <a:latin typeface="Arial" panose="020B0604020202020204" pitchFamily="34" charset="0"/>
              <a:cs typeface="Arial" panose="020B0604020202020204" pitchFamily="34" charset="0"/>
            </a:endParaRPr>
          </a:p>
          <a:p>
            <a:pPr marL="20638" lvl="1">
              <a:defRPr/>
            </a:pPr>
            <a:r>
              <a:rPr lang="en-US" dirty="0">
                <a:solidFill>
                  <a:srgbClr val="44546A">
                    <a:lumMod val="75000"/>
                  </a:srgbClr>
                </a:solidFill>
                <a:latin typeface="Arial" panose="020B0604020202020204" pitchFamily="34" charset="0"/>
                <a:cs typeface="Arial" panose="020B0604020202020204" pitchFamily="34" charset="0"/>
              </a:rPr>
              <a:t>→ Understanding </a:t>
            </a: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low productivity inside sectors</a:t>
            </a:r>
          </a:p>
          <a:p>
            <a:pPr marL="20638" marR="0" lvl="1" indent="0" algn="l" defTabSz="1828709"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934993" lvl="2">
              <a:defRPr/>
            </a:pPr>
            <a:r>
              <a:rPr kumimoji="0" lang="en-US" sz="32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Quality of firms vs. resource allocation among them (among formal firms)</a:t>
            </a:r>
          </a:p>
          <a:p>
            <a:pPr marL="934993" lvl="2">
              <a:defRPr/>
            </a:pPr>
            <a:endParaRPr kumimoji="0" lang="en-US" sz="32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934993" lvl="2">
              <a:defRPr/>
            </a:pPr>
            <a:r>
              <a:rPr kumimoji="0" lang="en-US" sz="32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Micro-establishments and informality</a:t>
            </a:r>
          </a:p>
        </p:txBody>
      </p:sp>
      <p:pic>
        <p:nvPicPr>
          <p:cNvPr id="5" name="Picture 4">
            <a:extLst>
              <a:ext uri="{FF2B5EF4-FFF2-40B4-BE49-F238E27FC236}">
                <a16:creationId xmlns:a16="http://schemas.microsoft.com/office/drawing/2014/main" id="{71093977-90AD-7245-96F8-AC37A965648B}"/>
              </a:ext>
            </a:extLst>
          </p:cNvPr>
          <p:cNvPicPr>
            <a:picLocks noChangeAspect="1"/>
          </p:cNvPicPr>
          <p:nvPr/>
        </p:nvPicPr>
        <p:blipFill>
          <a:blip r:embed="rId4"/>
          <a:stretch>
            <a:fillRect/>
          </a:stretch>
        </p:blipFill>
        <p:spPr>
          <a:xfrm>
            <a:off x="14002888" y="7022866"/>
            <a:ext cx="7961571" cy="6269141"/>
          </a:xfrm>
          <a:prstGeom prst="rect">
            <a:avLst/>
          </a:prstGeom>
        </p:spPr>
      </p:pic>
      <p:pic>
        <p:nvPicPr>
          <p:cNvPr id="9" name="Picture 8">
            <a:extLst>
              <a:ext uri="{FF2B5EF4-FFF2-40B4-BE49-F238E27FC236}">
                <a16:creationId xmlns:a16="http://schemas.microsoft.com/office/drawing/2014/main" id="{1E661398-ED98-1143-A1F9-9147DECF1A12}"/>
              </a:ext>
            </a:extLst>
          </p:cNvPr>
          <p:cNvPicPr>
            <a:picLocks noChangeAspect="1"/>
          </p:cNvPicPr>
          <p:nvPr/>
        </p:nvPicPr>
        <p:blipFill>
          <a:blip r:embed="rId5"/>
          <a:stretch>
            <a:fillRect/>
          </a:stretch>
        </p:blipFill>
        <p:spPr>
          <a:xfrm>
            <a:off x="2801488" y="4576370"/>
            <a:ext cx="889000" cy="889000"/>
          </a:xfrm>
          <a:prstGeom prst="rect">
            <a:avLst/>
          </a:prstGeom>
        </p:spPr>
      </p:pic>
      <p:pic>
        <p:nvPicPr>
          <p:cNvPr id="12" name="Picture 11">
            <a:extLst>
              <a:ext uri="{FF2B5EF4-FFF2-40B4-BE49-F238E27FC236}">
                <a16:creationId xmlns:a16="http://schemas.microsoft.com/office/drawing/2014/main" id="{61FF52DC-400F-CF4D-B190-DBE79BC193C1}"/>
              </a:ext>
            </a:extLst>
          </p:cNvPr>
          <p:cNvPicPr>
            <a:picLocks noChangeAspect="1"/>
          </p:cNvPicPr>
          <p:nvPr/>
        </p:nvPicPr>
        <p:blipFill>
          <a:blip r:embed="rId6"/>
          <a:stretch>
            <a:fillRect/>
          </a:stretch>
        </p:blipFill>
        <p:spPr>
          <a:xfrm>
            <a:off x="14002888" y="4556494"/>
            <a:ext cx="889000" cy="889000"/>
          </a:xfrm>
          <a:prstGeom prst="rect">
            <a:avLst/>
          </a:prstGeom>
        </p:spPr>
      </p:pic>
      <p:sp>
        <p:nvSpPr>
          <p:cNvPr id="7" name="TextBox 6">
            <a:extLst>
              <a:ext uri="{FF2B5EF4-FFF2-40B4-BE49-F238E27FC236}">
                <a16:creationId xmlns:a16="http://schemas.microsoft.com/office/drawing/2014/main" id="{078908D4-CF2D-5E45-A494-5D7F3F844F0D}"/>
              </a:ext>
            </a:extLst>
          </p:cNvPr>
          <p:cNvSpPr txBox="1"/>
          <p:nvPr/>
        </p:nvSpPr>
        <p:spPr>
          <a:xfrm>
            <a:off x="15263038" y="4556494"/>
            <a:ext cx="8968562" cy="1846659"/>
          </a:xfrm>
          <a:prstGeom prst="rect">
            <a:avLst/>
          </a:prstGeom>
          <a:noFill/>
        </p:spPr>
        <p:txBody>
          <a:bodyPr wrap="square" lIns="0" tIns="0" rIns="0" bIns="0" rtlCol="0">
            <a:spAutoFit/>
          </a:bodyPr>
          <a:lstStyle/>
          <a:p>
            <a:pPr marL="20638" marR="0" lvl="1" indent="0" algn="l" defTabSz="18287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Part II:</a:t>
            </a:r>
            <a:b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Economic institutions </a:t>
            </a:r>
            <a:b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as fundamental determinants</a:t>
            </a:r>
          </a:p>
        </p:txBody>
      </p:sp>
    </p:spTree>
    <p:extLst>
      <p:ext uri="{BB962C8B-B14F-4D97-AF65-F5344CB8AC3E}">
        <p14:creationId xmlns:p14="http://schemas.microsoft.com/office/powerpoint/2010/main" val="163808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984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7222379-7043-CB42-904F-994A39D72F08}"/>
              </a:ext>
            </a:extLst>
          </p:cNvPr>
          <p:cNvSpPr txBox="1"/>
          <p:nvPr/>
        </p:nvSpPr>
        <p:spPr>
          <a:xfrm>
            <a:off x="4061637" y="2861488"/>
            <a:ext cx="17118419"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Data sources and productivity decomposition</a:t>
            </a:r>
          </a:p>
        </p:txBody>
      </p:sp>
      <p:sp>
        <p:nvSpPr>
          <p:cNvPr id="15" name="Marcador de contenido 2">
            <a:extLst>
              <a:ext uri="{FF2B5EF4-FFF2-40B4-BE49-F238E27FC236}">
                <a16:creationId xmlns:a16="http://schemas.microsoft.com/office/drawing/2014/main" id="{7CA0590A-CBB0-9B44-93D4-5BAABEA339B5}"/>
              </a:ext>
            </a:extLst>
          </p:cNvPr>
          <p:cNvSpPr txBox="1">
            <a:spLocks/>
          </p:cNvSpPr>
          <p:nvPr/>
        </p:nvSpPr>
        <p:spPr>
          <a:xfrm>
            <a:off x="4000377" y="4590281"/>
            <a:ext cx="8165975" cy="7590121"/>
          </a:xfrm>
          <a:prstGeom prst="rect">
            <a:avLst/>
          </a:prstGeom>
        </p:spPr>
        <p:txBody>
          <a:bodyPr vert="horz" lIns="0" tIns="0" rIns="0" bIns="0" rtlCol="0">
            <a:normAutofit fontScale="55000" lnSpcReduction="20000"/>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401638" indent="-381000" algn="l"/>
            <a:r>
              <a:rPr lang="en-US" sz="8700" b="1" dirty="0">
                <a:solidFill>
                  <a:srgbClr val="327EA7"/>
                </a:solidFill>
                <a:latin typeface="Arial" panose="020B0604020202020204" pitchFamily="34" charset="0"/>
                <a:cs typeface="Arial" panose="020B0604020202020204" pitchFamily="34" charset="0"/>
              </a:rPr>
              <a:t>Data</a:t>
            </a:r>
          </a:p>
          <a:p>
            <a:pPr marL="401638" indent="-381000" algn="l"/>
            <a:endParaRPr lang="en-US" sz="6500" b="1" dirty="0">
              <a:solidFill>
                <a:schemeClr val="tx2"/>
              </a:solidFill>
              <a:latin typeface="Arial" panose="020B0604020202020204" pitchFamily="34" charset="0"/>
              <a:cs typeface="Arial" panose="020B0604020202020204" pitchFamily="34" charset="0"/>
            </a:endParaRPr>
          </a:p>
          <a:p>
            <a:pPr marL="401638" lvl="1" indent="-381000" algn="l"/>
            <a:r>
              <a:rPr lang="en-US" sz="6500" b="1" dirty="0">
                <a:solidFill>
                  <a:srgbClr val="002060"/>
                </a:solidFill>
                <a:latin typeface="Arial" panose="020B0604020202020204" pitchFamily="34" charset="0"/>
                <a:cs typeface="Arial" panose="020B0604020202020204" pitchFamily="34" charset="0"/>
              </a:rPr>
              <a:t>→</a:t>
            </a:r>
            <a:r>
              <a:rPr lang="en-US" sz="6500" b="1" dirty="0">
                <a:solidFill>
                  <a:schemeClr val="tx2"/>
                </a:solidFill>
                <a:latin typeface="Arial" panose="020B0604020202020204" pitchFamily="34" charset="0"/>
                <a:cs typeface="Arial" panose="020B0604020202020204" pitchFamily="34" charset="0"/>
              </a:rPr>
              <a:t> </a:t>
            </a:r>
            <a:r>
              <a:rPr lang="en-US" sz="6500" dirty="0">
                <a:latin typeface="Arial" panose="020B0604020202020204" pitchFamily="34" charset="0"/>
                <a:cs typeface="Arial" panose="020B0604020202020204" pitchFamily="34" charset="0"/>
              </a:rPr>
              <a:t>Sector-level analysis</a:t>
            </a:r>
          </a:p>
          <a:p>
            <a:pPr marL="401638" lvl="1" indent="-381000" algn="l"/>
            <a:r>
              <a:rPr lang="en-US" sz="6500" dirty="0">
                <a:solidFill>
                  <a:schemeClr val="tx2"/>
                </a:solidFill>
                <a:latin typeface="Arial" panose="020B0604020202020204" pitchFamily="34" charset="0"/>
                <a:cs typeface="Arial" panose="020B0604020202020204" pitchFamily="34" charset="0"/>
              </a:rPr>
              <a:t>    </a:t>
            </a:r>
            <a:r>
              <a:rPr lang="en-US" sz="6500" dirty="0">
                <a:solidFill>
                  <a:srgbClr val="002060"/>
                </a:solidFill>
                <a:latin typeface="Arial" panose="020B0604020202020204" pitchFamily="34" charset="0"/>
                <a:cs typeface="Arial" panose="020B0604020202020204" pitchFamily="34" charset="0"/>
              </a:rPr>
              <a:t>Data GGDC 10-Sector Database</a:t>
            </a:r>
          </a:p>
          <a:p>
            <a:pPr marL="401638" lvl="1" indent="-381000" algn="l"/>
            <a:r>
              <a:rPr lang="en-US" sz="6500" dirty="0">
                <a:solidFill>
                  <a:srgbClr val="002060"/>
                </a:solidFill>
                <a:latin typeface="Arial" panose="020B0604020202020204" pitchFamily="34" charset="0"/>
                <a:cs typeface="Arial" panose="020B0604020202020204" pitchFamily="34" charset="0"/>
              </a:rPr>
              <a:t>    (</a:t>
            </a:r>
            <a:r>
              <a:rPr lang="en-US" sz="6500" dirty="0" err="1">
                <a:solidFill>
                  <a:srgbClr val="002060"/>
                </a:solidFill>
                <a:latin typeface="Arial" panose="020B0604020202020204" pitchFamily="34" charset="0"/>
                <a:cs typeface="Arial" panose="020B0604020202020204" pitchFamily="34" charset="0"/>
              </a:rPr>
              <a:t>Timmer</a:t>
            </a:r>
            <a:r>
              <a:rPr lang="en-US" sz="6500" dirty="0">
                <a:solidFill>
                  <a:srgbClr val="002060"/>
                </a:solidFill>
                <a:latin typeface="Arial" panose="020B0604020202020204" pitchFamily="34" charset="0"/>
                <a:cs typeface="Arial" panose="020B0604020202020204" pitchFamily="34" charset="0"/>
              </a:rPr>
              <a:t>, de </a:t>
            </a:r>
            <a:r>
              <a:rPr lang="en-US" sz="6500" dirty="0" err="1">
                <a:solidFill>
                  <a:srgbClr val="002060"/>
                </a:solidFill>
                <a:latin typeface="Arial" panose="020B0604020202020204" pitchFamily="34" charset="0"/>
                <a:cs typeface="Arial" panose="020B0604020202020204" pitchFamily="34" charset="0"/>
              </a:rPr>
              <a:t>Vries</a:t>
            </a:r>
            <a:r>
              <a:rPr lang="en-US" sz="6500" dirty="0">
                <a:solidFill>
                  <a:srgbClr val="002060"/>
                </a:solidFill>
                <a:latin typeface="Arial" panose="020B0604020202020204" pitchFamily="34" charset="0"/>
                <a:cs typeface="Arial" panose="020B0604020202020204" pitchFamily="34" charset="0"/>
              </a:rPr>
              <a:t> y de </a:t>
            </a:r>
            <a:r>
              <a:rPr lang="en-US" sz="6500" dirty="0" err="1">
                <a:solidFill>
                  <a:srgbClr val="002060"/>
                </a:solidFill>
                <a:latin typeface="Arial" panose="020B0604020202020204" pitchFamily="34" charset="0"/>
                <a:cs typeface="Arial" panose="020B0604020202020204" pitchFamily="34" charset="0"/>
              </a:rPr>
              <a:t>Vries</a:t>
            </a:r>
            <a:r>
              <a:rPr lang="en-US" sz="6500" dirty="0">
                <a:solidFill>
                  <a:srgbClr val="002060"/>
                </a:solidFill>
                <a:latin typeface="Arial" panose="020B0604020202020204" pitchFamily="34" charset="0"/>
                <a:cs typeface="Arial" panose="020B0604020202020204" pitchFamily="34" charset="0"/>
              </a:rPr>
              <a:t>, 2015)</a:t>
            </a:r>
          </a:p>
          <a:p>
            <a:pPr marL="401638" lvl="1" indent="-381000" algn="l"/>
            <a:endParaRPr lang="en-US" sz="6500" dirty="0">
              <a:solidFill>
                <a:schemeClr val="tx2"/>
              </a:solidFill>
              <a:latin typeface="Arial" panose="020B0604020202020204" pitchFamily="34" charset="0"/>
              <a:cs typeface="Arial" panose="020B0604020202020204" pitchFamily="34" charset="0"/>
            </a:endParaRPr>
          </a:p>
          <a:p>
            <a:pPr marL="401638" indent="-381000" algn="l"/>
            <a:r>
              <a:rPr lang="en-US" sz="6500" b="1" dirty="0">
                <a:solidFill>
                  <a:srgbClr val="002060"/>
                </a:solidFill>
                <a:latin typeface="Arial" panose="020B0604020202020204" pitchFamily="34" charset="0"/>
                <a:cs typeface="Arial" panose="020B0604020202020204" pitchFamily="34" charset="0"/>
              </a:rPr>
              <a:t>→</a:t>
            </a:r>
            <a:r>
              <a:rPr lang="en-US" sz="6500" b="1" dirty="0">
                <a:solidFill>
                  <a:schemeClr val="tx2"/>
                </a:solidFill>
                <a:latin typeface="Arial" panose="020B0604020202020204" pitchFamily="34" charset="0"/>
                <a:cs typeface="Arial" panose="020B0604020202020204" pitchFamily="34" charset="0"/>
              </a:rPr>
              <a:t> </a:t>
            </a:r>
            <a:r>
              <a:rPr lang="en-US" sz="6500" dirty="0">
                <a:latin typeface="Arial" panose="020B0604020202020204" pitchFamily="34" charset="0"/>
                <a:cs typeface="Arial" panose="020B0604020202020204" pitchFamily="34" charset="0"/>
              </a:rPr>
              <a:t>Establishment-level analysis for manufacturing (excluding micro establishments) for Mexico, Chile, Colombia. Some data also for services sector.</a:t>
            </a:r>
          </a:p>
          <a:p>
            <a:pPr marL="401638" indent="-381000" algn="l"/>
            <a:endParaRPr lang="en-US" sz="6500" dirty="0">
              <a:solidFill>
                <a:schemeClr val="tx2"/>
              </a:solidFill>
              <a:latin typeface="Arial" panose="020B0604020202020204" pitchFamily="34" charset="0"/>
              <a:cs typeface="Arial" panose="020B0604020202020204" pitchFamily="34" charset="0"/>
            </a:endParaRPr>
          </a:p>
          <a:p>
            <a:pPr marL="401638" lvl="1" indent="-381000" algn="l"/>
            <a:r>
              <a:rPr lang="en-US" sz="6500" b="1" dirty="0">
                <a:solidFill>
                  <a:srgbClr val="002060"/>
                </a:solidFill>
                <a:latin typeface="Arial" panose="020B0604020202020204" pitchFamily="34" charset="0"/>
                <a:cs typeface="Arial" panose="020B0604020202020204" pitchFamily="34" charset="0"/>
              </a:rPr>
              <a:t>→</a:t>
            </a:r>
            <a:r>
              <a:rPr lang="en-US" sz="6500" b="1" dirty="0">
                <a:solidFill>
                  <a:schemeClr val="tx2"/>
                </a:solidFill>
                <a:latin typeface="Arial" panose="020B0604020202020204" pitchFamily="34" charset="0"/>
                <a:cs typeface="Arial" panose="020B0604020202020204" pitchFamily="34" charset="0"/>
              </a:rPr>
              <a:t> </a:t>
            </a:r>
            <a:r>
              <a:rPr lang="en-US" sz="6500" dirty="0">
                <a:latin typeface="Arial" panose="020B0604020202020204" pitchFamily="34" charset="0"/>
                <a:cs typeface="Arial" panose="020B0604020202020204" pitchFamily="34" charset="0"/>
              </a:rPr>
              <a:t>Informality and micro establishments</a:t>
            </a:r>
          </a:p>
          <a:p>
            <a:pPr marL="401638" lvl="1" indent="-381000" algn="l"/>
            <a:r>
              <a:rPr lang="en-US" sz="6500" dirty="0">
                <a:solidFill>
                  <a:schemeClr val="tx2"/>
                </a:solidFill>
                <a:latin typeface="Arial" panose="020B0604020202020204" pitchFamily="34" charset="0"/>
                <a:cs typeface="Arial" panose="020B0604020202020204" pitchFamily="34" charset="0"/>
              </a:rPr>
              <a:t>    </a:t>
            </a:r>
            <a:r>
              <a:rPr lang="en-US" sz="6500" dirty="0">
                <a:solidFill>
                  <a:srgbClr val="002060"/>
                </a:solidFill>
                <a:latin typeface="Arial" panose="020B0604020202020204" pitchFamily="34" charset="0"/>
                <a:cs typeface="Arial" panose="020B0604020202020204" pitchFamily="34" charset="0"/>
              </a:rPr>
              <a:t>Official household surveys</a:t>
            </a:r>
          </a:p>
          <a:p>
            <a:pPr marL="401638" lvl="1" indent="-381000" algn="l"/>
            <a:endParaRPr lang="en-US" sz="6500" b="1" dirty="0">
              <a:solidFill>
                <a:srgbClr val="327EA7"/>
              </a:solidFill>
              <a:latin typeface="Arial" panose="020B0604020202020204" pitchFamily="34" charset="0"/>
              <a:cs typeface="Arial" panose="020B0604020202020204" pitchFamily="34" charset="0"/>
            </a:endParaRPr>
          </a:p>
        </p:txBody>
      </p:sp>
      <p:grpSp>
        <p:nvGrpSpPr>
          <p:cNvPr id="8" name="Grupo 7"/>
          <p:cNvGrpSpPr/>
          <p:nvPr/>
        </p:nvGrpSpPr>
        <p:grpSpPr>
          <a:xfrm>
            <a:off x="13835358" y="8612802"/>
            <a:ext cx="8235811" cy="3567600"/>
            <a:chOff x="13835358" y="8135501"/>
            <a:chExt cx="8235811" cy="3567600"/>
          </a:xfrm>
        </p:grpSpPr>
        <mc:AlternateContent xmlns:mc="http://schemas.openxmlformats.org/markup-compatibility/2006" xmlns:a14="http://schemas.microsoft.com/office/drawing/2010/main">
          <mc:Choice Requires="a14">
            <p:sp>
              <p:nvSpPr>
                <p:cNvPr id="16" name="Rectángulo 7">
                  <a:extLst>
                    <a:ext uri="{FF2B5EF4-FFF2-40B4-BE49-F238E27FC236}">
                      <a16:creationId xmlns:a16="http://schemas.microsoft.com/office/drawing/2014/main" id="{EC88CFD7-8678-2B45-A798-CED000C19236}"/>
                    </a:ext>
                  </a:extLst>
                </p:cNvPr>
                <p:cNvSpPr/>
                <p:nvPr/>
              </p:nvSpPr>
              <p:spPr>
                <a:xfrm>
                  <a:off x="13835358" y="8135501"/>
                  <a:ext cx="8235811" cy="14366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i="1" dirty="0" smtClean="0">
                            <a:solidFill>
                              <a:srgbClr val="002060"/>
                            </a:solidFill>
                            <a:latin typeface="Cambria Math" panose="02040503050406030204" pitchFamily="18" charset="0"/>
                          </a:rPr>
                          <m:t>P</m:t>
                        </m:r>
                        <m:r>
                          <m:rPr>
                            <m:nor/>
                          </m:rPr>
                          <a:rPr lang="es-VE" b="0" i="0" dirty="0" smtClean="0">
                            <a:solidFill>
                              <a:srgbClr val="002060"/>
                            </a:solidFill>
                            <a:latin typeface="Cambria Math" panose="02040503050406030204" pitchFamily="18" charset="0"/>
                          </a:rPr>
                          <m:t> </m:t>
                        </m:r>
                        <m:r>
                          <m:rPr>
                            <m:nor/>
                          </m:rPr>
                          <a:rPr lang="en-US" dirty="0" smtClean="0">
                            <a:solidFill>
                              <a:srgbClr val="002060"/>
                            </a:solidFill>
                          </a:rPr>
                          <m:t>=</m:t>
                        </m:r>
                        <m:nary>
                          <m:naryPr>
                            <m:chr m:val="∑"/>
                            <m:supHide m:val="on"/>
                            <m:ctrlPr>
                              <a:rPr lang="en-US" i="1">
                                <a:solidFill>
                                  <a:srgbClr val="002060"/>
                                </a:solidFill>
                                <a:latin typeface="Cambria Math" panose="02040503050406030204" pitchFamily="18" charset="0"/>
                              </a:rPr>
                            </m:ctrlPr>
                          </m:naryPr>
                          <m:sub>
                            <m:r>
                              <m:rPr>
                                <m:brk m:alnAt="7"/>
                              </m:rPr>
                              <a:rPr lang="es-VE" i="1">
                                <a:solidFill>
                                  <a:srgbClr val="002060"/>
                                </a:solidFill>
                                <a:latin typeface="Cambria Math" panose="02040503050406030204" pitchFamily="18" charset="0"/>
                              </a:rPr>
                              <m:t>𝑖</m:t>
                            </m:r>
                          </m:sub>
                          <m:sup/>
                          <m:e>
                            <m:sSub>
                              <m:sSubPr>
                                <m:ctrlPr>
                                  <a:rPr lang="es-VE" i="1">
                                    <a:solidFill>
                                      <a:srgbClr val="002060"/>
                                    </a:solidFill>
                                    <a:latin typeface="Cambria Math" panose="02040503050406030204" pitchFamily="18" charset="0"/>
                                  </a:rPr>
                                </m:ctrlPr>
                              </m:sSubPr>
                              <m:e>
                                <m:r>
                                  <a:rPr lang="es-VE" i="1">
                                    <a:solidFill>
                                      <a:srgbClr val="002060"/>
                                    </a:solidFill>
                                    <a:latin typeface="Cambria Math" panose="02040503050406030204" pitchFamily="18" charset="0"/>
                                  </a:rPr>
                                  <m:t>𝑝</m:t>
                                </m:r>
                              </m:e>
                              <m:sub>
                                <m:r>
                                  <a:rPr lang="es-VE" i="1">
                                    <a:solidFill>
                                      <a:srgbClr val="002060"/>
                                    </a:solidFill>
                                    <a:latin typeface="Cambria Math" panose="02040503050406030204" pitchFamily="18" charset="0"/>
                                  </a:rPr>
                                  <m:t>𝑖</m:t>
                                </m:r>
                              </m:sub>
                            </m:sSub>
                          </m:e>
                        </m:nary>
                        <m:sSub>
                          <m:sSubPr>
                            <m:ctrlPr>
                              <a:rPr lang="es-VE" i="1">
                                <a:solidFill>
                                  <a:srgbClr val="002060"/>
                                </a:solidFill>
                                <a:latin typeface="Cambria Math" panose="02040503050406030204" pitchFamily="18" charset="0"/>
                              </a:rPr>
                            </m:ctrlPr>
                          </m:sSubPr>
                          <m:e>
                            <m:r>
                              <a:rPr lang="es-VE" i="1">
                                <a:solidFill>
                                  <a:srgbClr val="002060"/>
                                </a:solidFill>
                                <a:latin typeface="Cambria Math" panose="02040503050406030204" pitchFamily="18" charset="0"/>
                              </a:rPr>
                              <m:t>𝑠</m:t>
                            </m:r>
                          </m:e>
                          <m:sub>
                            <m:r>
                              <a:rPr lang="es-VE" i="1">
                                <a:solidFill>
                                  <a:srgbClr val="002060"/>
                                </a:solidFill>
                                <a:latin typeface="Cambria Math" panose="02040503050406030204" pitchFamily="18" charset="0"/>
                              </a:rPr>
                              <m:t>𝑖</m:t>
                            </m:r>
                          </m:sub>
                        </m:sSub>
                        <m:r>
                          <a:rPr lang="en-US" i="1">
                            <a:solidFill>
                              <a:srgbClr val="002060"/>
                            </a:solidFill>
                            <a:latin typeface="Cambria Math" panose="02040503050406030204" pitchFamily="18" charset="0"/>
                          </a:rPr>
                          <m:t>=</m:t>
                        </m:r>
                        <m:acc>
                          <m:accPr>
                            <m:chr m:val="̅"/>
                            <m:ctrlPr>
                              <a:rPr lang="en-US" i="1">
                                <a:solidFill>
                                  <a:srgbClr val="002060"/>
                                </a:solidFill>
                                <a:latin typeface="Cambria Math" panose="02040503050406030204" pitchFamily="18" charset="0"/>
                              </a:rPr>
                            </m:ctrlPr>
                          </m:accPr>
                          <m:e>
                            <m:r>
                              <a:rPr lang="es-VE" b="0" i="1" smtClean="0">
                                <a:solidFill>
                                  <a:srgbClr val="002060"/>
                                </a:solidFill>
                                <a:latin typeface="Cambria Math" panose="02040503050406030204" pitchFamily="18" charset="0"/>
                              </a:rPr>
                              <m:t>𝑝</m:t>
                            </m:r>
                          </m:e>
                        </m:acc>
                        <m:r>
                          <a:rPr lang="en-US" i="1">
                            <a:solidFill>
                              <a:srgbClr val="002060"/>
                            </a:solidFill>
                            <a:latin typeface="Cambria Math" panose="02040503050406030204" pitchFamily="18" charset="0"/>
                          </a:rPr>
                          <m:t>+</m:t>
                        </m:r>
                        <m:nary>
                          <m:naryPr>
                            <m:chr m:val="∑"/>
                            <m:limLoc m:val="subSup"/>
                            <m:supHide m:val="on"/>
                            <m:ctrlPr>
                              <a:rPr lang="en-US" i="1">
                                <a:solidFill>
                                  <a:srgbClr val="002060"/>
                                </a:solidFill>
                                <a:latin typeface="Cambria Math" panose="02040503050406030204" pitchFamily="18" charset="0"/>
                              </a:rPr>
                            </m:ctrlPr>
                          </m:naryPr>
                          <m:sub>
                            <m:r>
                              <a:rPr lang="es-VE" b="0" i="1" smtClean="0">
                                <a:solidFill>
                                  <a:srgbClr val="002060"/>
                                </a:solidFill>
                                <a:latin typeface="Cambria Math" panose="02040503050406030204" pitchFamily="18" charset="0"/>
                              </a:rPr>
                              <m:t>𝑖</m:t>
                            </m:r>
                          </m:sub>
                          <m:sup/>
                          <m:e>
                            <m:d>
                              <m:dPr>
                                <m:ctrlPr>
                                  <a:rPr lang="en-US" i="1">
                                    <a:solidFill>
                                      <a:srgbClr val="002060"/>
                                    </a:solidFill>
                                    <a:latin typeface="Cambria Math" panose="02040503050406030204" pitchFamily="18" charset="0"/>
                                  </a:rPr>
                                </m:ctrlPr>
                              </m:dPr>
                              <m:e>
                                <m:r>
                                  <a:rPr lang="es-VE" i="1" smtClean="0">
                                    <a:solidFill>
                                      <a:srgbClr val="002060"/>
                                    </a:solidFill>
                                    <a:latin typeface="Cambria Math" panose="02040503050406030204" pitchFamily="18" charset="0"/>
                                  </a:rPr>
                                  <m:t>𝑝</m:t>
                                </m:r>
                                <m:r>
                                  <a:rPr lang="en-US" i="1">
                                    <a:solidFill>
                                      <a:srgbClr val="002060"/>
                                    </a:solidFill>
                                    <a:latin typeface="Cambria Math" panose="02040503050406030204" pitchFamily="18" charset="0"/>
                                  </a:rPr>
                                  <m:t>−</m:t>
                                </m:r>
                                <m:acc>
                                  <m:accPr>
                                    <m:chr m:val="̅"/>
                                    <m:ctrlPr>
                                      <a:rPr lang="en-US" i="1">
                                        <a:solidFill>
                                          <a:srgbClr val="002060"/>
                                        </a:solidFill>
                                        <a:latin typeface="Cambria Math" panose="02040503050406030204" pitchFamily="18" charset="0"/>
                                      </a:rPr>
                                    </m:ctrlPr>
                                  </m:accPr>
                                  <m:e>
                                    <m:r>
                                      <a:rPr lang="es-VE" i="1" smtClean="0">
                                        <a:solidFill>
                                          <a:srgbClr val="002060"/>
                                        </a:solidFill>
                                        <a:latin typeface="Cambria Math" panose="02040503050406030204" pitchFamily="18" charset="0"/>
                                      </a:rPr>
                                      <m:t>𝑝</m:t>
                                    </m:r>
                                  </m:e>
                                </m:acc>
                              </m:e>
                            </m:d>
                            <m:d>
                              <m:dPr>
                                <m:ctrlPr>
                                  <a:rPr lang="en-US" i="1">
                                    <a:solidFill>
                                      <a:srgbClr val="002060"/>
                                    </a:solidFill>
                                    <a:latin typeface="Cambria Math" panose="02040503050406030204" pitchFamily="18" charset="0"/>
                                  </a:rPr>
                                </m:ctrlPr>
                              </m:dPr>
                              <m:e>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s-VE" b="0" i="1" smtClean="0">
                                        <a:solidFill>
                                          <a:srgbClr val="002060"/>
                                        </a:solidFill>
                                        <a:latin typeface="Cambria Math" panose="02040503050406030204" pitchFamily="18" charset="0"/>
                                      </a:rPr>
                                      <m:t>𝑖</m:t>
                                    </m:r>
                                  </m:sub>
                                </m:sSub>
                                <m:r>
                                  <a:rPr lang="en-US" i="1">
                                    <a:solidFill>
                                      <a:srgbClr val="002060"/>
                                    </a:solidFill>
                                    <a:latin typeface="Cambria Math" panose="02040503050406030204" pitchFamily="18" charset="0"/>
                                  </a:rPr>
                                  <m:t>−</m:t>
                                </m:r>
                                <m:acc>
                                  <m:accPr>
                                    <m:chr m:val="̅"/>
                                    <m:ctrlPr>
                                      <a:rPr lang="en-US" i="1">
                                        <a:solidFill>
                                          <a:srgbClr val="002060"/>
                                        </a:solidFill>
                                        <a:latin typeface="Cambria Math" panose="02040503050406030204" pitchFamily="18" charset="0"/>
                                      </a:rPr>
                                    </m:ctrlPr>
                                  </m:accPr>
                                  <m:e>
                                    <m:r>
                                      <a:rPr lang="es-VE" b="0" i="1" smtClean="0">
                                        <a:solidFill>
                                          <a:srgbClr val="002060"/>
                                        </a:solidFill>
                                        <a:latin typeface="Cambria Math" panose="02040503050406030204" pitchFamily="18" charset="0"/>
                                      </a:rPr>
                                      <m:t>𝑠</m:t>
                                    </m:r>
                                  </m:e>
                                </m:acc>
                              </m:e>
                            </m:d>
                          </m:e>
                        </m:nary>
                      </m:oMath>
                    </m:oMathPara>
                  </a14:m>
                  <a:endParaRPr lang="en-US" dirty="0">
                    <a:solidFill>
                      <a:srgbClr val="002060"/>
                    </a:solidFill>
                  </a:endParaRPr>
                </a:p>
              </p:txBody>
            </p:sp>
          </mc:Choice>
          <mc:Fallback xmlns="">
            <p:sp>
              <p:nvSpPr>
                <p:cNvPr id="16" name="Rectángulo 7">
                  <a:extLst>
                    <a:ext uri="{FF2B5EF4-FFF2-40B4-BE49-F238E27FC236}">
                      <a16:creationId xmlns="" xmlns:a16="http://schemas.microsoft.com/office/drawing/2014/main" xmlns:a14="http://schemas.microsoft.com/office/drawing/2010/main" id="{EC88CFD7-8678-2B45-A798-CED000C19236}"/>
                    </a:ext>
                  </a:extLst>
                </p:cNvPr>
                <p:cNvSpPr>
                  <a:spLocks noRot="1" noChangeAspect="1" noMove="1" noResize="1" noEditPoints="1" noAdjustHandles="1" noChangeArrowheads="1" noChangeShapeType="1" noTextEdit="1"/>
                </p:cNvSpPr>
                <p:nvPr/>
              </p:nvSpPr>
              <p:spPr>
                <a:xfrm>
                  <a:off x="13835358" y="8135501"/>
                  <a:ext cx="8235811" cy="1436612"/>
                </a:xfrm>
                <a:prstGeom prst="rect">
                  <a:avLst/>
                </a:prstGeom>
                <a:blipFill rotWithShape="0">
                  <a:blip r:embed="rId5"/>
                  <a:stretch>
                    <a:fillRect/>
                  </a:stretch>
                </a:blipFill>
              </p:spPr>
              <p:txBody>
                <a:bodyPr/>
                <a:lstStyle/>
                <a:p>
                  <a:r>
                    <a:rPr lang="es-VE">
                      <a:noFill/>
                    </a:rPr>
                    <a:t> </a:t>
                  </a:r>
                </a:p>
              </p:txBody>
            </p:sp>
          </mc:Fallback>
        </mc:AlternateContent>
        <p:cxnSp>
          <p:nvCxnSpPr>
            <p:cNvPr id="17" name="Conector recto de flecha 3">
              <a:extLst>
                <a:ext uri="{FF2B5EF4-FFF2-40B4-BE49-F238E27FC236}">
                  <a16:creationId xmlns:a16="http://schemas.microsoft.com/office/drawing/2014/main" id="{940BEC82-E617-1940-975F-7EDE70962521}"/>
                </a:ext>
              </a:extLst>
            </p:cNvPr>
            <p:cNvCxnSpPr>
              <a:cxnSpLocks/>
            </p:cNvCxnSpPr>
            <p:nvPr/>
          </p:nvCxnSpPr>
          <p:spPr>
            <a:xfrm>
              <a:off x="17098429" y="9131632"/>
              <a:ext cx="0" cy="1597465"/>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6">
              <a:extLst>
                <a:ext uri="{FF2B5EF4-FFF2-40B4-BE49-F238E27FC236}">
                  <a16:creationId xmlns:a16="http://schemas.microsoft.com/office/drawing/2014/main" id="{739EE1A2-E989-0B4F-A499-D3089DE89E69}"/>
                </a:ext>
              </a:extLst>
            </p:cNvPr>
            <p:cNvSpPr txBox="1"/>
            <p:nvPr/>
          </p:nvSpPr>
          <p:spPr>
            <a:xfrm>
              <a:off x="15241135" y="10872104"/>
              <a:ext cx="3148005" cy="830997"/>
            </a:xfrm>
            <a:prstGeom prst="rect">
              <a:avLst/>
            </a:prstGeom>
            <a:noFill/>
          </p:spPr>
          <p:txBody>
            <a:bodyPr wrap="square" rtlCol="0">
              <a:spAutoFit/>
            </a:bodyPr>
            <a:lstStyle/>
            <a:p>
              <a:pPr algn="ctr"/>
              <a:r>
                <a:rPr lang="en-US" sz="2400" dirty="0">
                  <a:solidFill>
                    <a:schemeClr val="bg2">
                      <a:lumMod val="25000"/>
                    </a:schemeClr>
                  </a:solidFill>
                  <a:latin typeface="Arial" panose="020B0604020202020204" pitchFamily="34" charset="0"/>
                  <a:cs typeface="Arial" panose="020B0604020202020204" pitchFamily="34" charset="0"/>
                </a:rPr>
                <a:t>Unweighted mean </a:t>
              </a:r>
            </a:p>
            <a:p>
              <a:pPr algn="ctr"/>
              <a:r>
                <a:rPr lang="en-US" sz="2400" dirty="0">
                  <a:solidFill>
                    <a:schemeClr val="bg2">
                      <a:lumMod val="25000"/>
                    </a:schemeClr>
                  </a:solidFill>
                  <a:latin typeface="Arial" panose="020B0604020202020204" pitchFamily="34" charset="0"/>
                  <a:cs typeface="Arial" panose="020B0604020202020204" pitchFamily="34" charset="0"/>
                </a:rPr>
                <a:t>of productivities</a:t>
              </a:r>
            </a:p>
          </p:txBody>
        </p:sp>
        <p:sp>
          <p:nvSpPr>
            <p:cNvPr id="19" name="CuadroTexto 8">
              <a:extLst>
                <a:ext uri="{FF2B5EF4-FFF2-40B4-BE49-F238E27FC236}">
                  <a16:creationId xmlns:a16="http://schemas.microsoft.com/office/drawing/2014/main" id="{DFE87816-D12C-4F40-B17F-E89CE1A3A8A5}"/>
                </a:ext>
              </a:extLst>
            </p:cNvPr>
            <p:cNvSpPr txBox="1"/>
            <p:nvPr/>
          </p:nvSpPr>
          <p:spPr>
            <a:xfrm>
              <a:off x="17732648" y="10396602"/>
              <a:ext cx="4245998" cy="461665"/>
            </a:xfrm>
            <a:prstGeom prst="rect">
              <a:avLst/>
            </a:prstGeom>
            <a:noFill/>
          </p:spPr>
          <p:txBody>
            <a:bodyPr wrap="square" rtlCol="0">
              <a:spAutoFit/>
            </a:bodyPr>
            <a:lstStyle/>
            <a:p>
              <a:pPr algn="ctr"/>
              <a:r>
                <a:rPr lang="en-US" sz="2400" dirty="0">
                  <a:solidFill>
                    <a:schemeClr val="bg2">
                      <a:lumMod val="25000"/>
                    </a:schemeClr>
                  </a:solidFill>
                  <a:latin typeface="Arial" panose="020B0604020202020204" pitchFamily="34" charset="0"/>
                  <a:cs typeface="Arial" panose="020B0604020202020204" pitchFamily="34" charset="0"/>
                </a:rPr>
                <a:t>Covariance term (</a:t>
              </a:r>
              <a:r>
                <a:rPr lang="en-US" sz="2400" dirty="0" err="1">
                  <a:solidFill>
                    <a:schemeClr val="bg2">
                      <a:lumMod val="25000"/>
                    </a:schemeClr>
                  </a:solidFill>
                  <a:latin typeface="Arial" panose="020B0604020202020204" pitchFamily="34" charset="0"/>
                  <a:cs typeface="Arial" panose="020B0604020202020204" pitchFamily="34" charset="0"/>
                </a:rPr>
                <a:t>ct</a:t>
              </a:r>
              <a:r>
                <a:rPr lang="en-US" sz="2400" dirty="0">
                  <a:solidFill>
                    <a:schemeClr val="bg2">
                      <a:lumMod val="25000"/>
                    </a:schemeClr>
                  </a:solidFill>
                  <a:latin typeface="Arial" panose="020B0604020202020204" pitchFamily="34" charset="0"/>
                  <a:cs typeface="Arial" panose="020B0604020202020204" pitchFamily="34" charset="0"/>
                </a:rPr>
                <a:t>)</a:t>
              </a:r>
            </a:p>
          </p:txBody>
        </p:sp>
        <p:sp>
          <p:nvSpPr>
            <p:cNvPr id="20" name="Cerrar llave 11">
              <a:extLst>
                <a:ext uri="{FF2B5EF4-FFF2-40B4-BE49-F238E27FC236}">
                  <a16:creationId xmlns:a16="http://schemas.microsoft.com/office/drawing/2014/main" id="{5F8CFC1D-1B3B-BE4D-AB58-0E65245DD941}"/>
                </a:ext>
              </a:extLst>
            </p:cNvPr>
            <p:cNvSpPr/>
            <p:nvPr/>
          </p:nvSpPr>
          <p:spPr>
            <a:xfrm rot="5400000">
              <a:off x="19537307" y="8256873"/>
              <a:ext cx="311994" cy="3491807"/>
            </a:xfrm>
            <a:prstGeom prst="rightBrac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30AAB3B4-3CD0-FA46-88BA-58EC7F8E18D0}"/>
              </a:ext>
            </a:extLst>
          </p:cNvPr>
          <p:cNvPicPr>
            <a:picLocks noChangeAspect="1"/>
          </p:cNvPicPr>
          <p:nvPr/>
        </p:nvPicPr>
        <p:blipFill>
          <a:blip r:embed="rId6"/>
          <a:stretch>
            <a:fillRect/>
          </a:stretch>
        </p:blipFill>
        <p:spPr>
          <a:xfrm>
            <a:off x="3005051" y="4507854"/>
            <a:ext cx="509966" cy="509966"/>
          </a:xfrm>
          <a:prstGeom prst="rect">
            <a:avLst/>
          </a:prstGeom>
        </p:spPr>
      </p:pic>
      <p:pic>
        <p:nvPicPr>
          <p:cNvPr id="2" name="Imagen 1"/>
          <p:cNvPicPr>
            <a:picLocks noChangeAspect="1"/>
          </p:cNvPicPr>
          <p:nvPr/>
        </p:nvPicPr>
        <p:blipFill>
          <a:blip r:embed="rId7"/>
          <a:stretch>
            <a:fillRect/>
          </a:stretch>
        </p:blipFill>
        <p:spPr>
          <a:xfrm>
            <a:off x="14165480" y="4505712"/>
            <a:ext cx="506012" cy="512108"/>
          </a:xfrm>
          <a:prstGeom prst="rect">
            <a:avLst/>
          </a:prstGeom>
        </p:spPr>
      </p:pic>
      <p:sp>
        <p:nvSpPr>
          <p:cNvPr id="3" name="Rectángulo 2"/>
          <p:cNvSpPr/>
          <p:nvPr/>
        </p:nvSpPr>
        <p:spPr>
          <a:xfrm>
            <a:off x="15076560" y="4505712"/>
            <a:ext cx="6107762" cy="830997"/>
          </a:xfrm>
          <a:prstGeom prst="rect">
            <a:avLst/>
          </a:prstGeom>
        </p:spPr>
        <p:txBody>
          <a:bodyPr wrap="none">
            <a:spAutoFit/>
          </a:bodyPr>
          <a:lstStyle/>
          <a:p>
            <a:r>
              <a:rPr lang="en-US" sz="4800" b="1" dirty="0">
                <a:solidFill>
                  <a:srgbClr val="327EA7"/>
                </a:solidFill>
                <a:latin typeface="Arial" panose="020B0604020202020204" pitchFamily="34" charset="0"/>
                <a:cs typeface="Arial" panose="020B0604020202020204" pitchFamily="34" charset="0"/>
              </a:rPr>
              <a:t>Decomposition (OP)</a:t>
            </a:r>
            <a:endParaRPr lang="en-US" sz="4800" dirty="0"/>
          </a:p>
        </p:txBody>
      </p:sp>
      <mc:AlternateContent xmlns:mc="http://schemas.openxmlformats.org/markup-compatibility/2006" xmlns:a14="http://schemas.microsoft.com/office/drawing/2010/main">
        <mc:Choice Requires="a14">
          <p:sp>
            <p:nvSpPr>
              <p:cNvPr id="7" name="CuadroTexto 6"/>
              <p:cNvSpPr txBox="1"/>
              <p:nvPr/>
            </p:nvSpPr>
            <p:spPr>
              <a:xfrm>
                <a:off x="14165480" y="5495053"/>
                <a:ext cx="7905689"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Consider a set of economics units, and let </a:t>
                </a:r>
                <a14:m>
                  <m:oMath xmlns:m="http://schemas.openxmlformats.org/officeDocument/2006/math">
                    <m:d>
                      <m:dPr>
                        <m:begChr m:val="{"/>
                        <m:endChr m:val="}"/>
                        <m:ctrlPr>
                          <a:rPr lang="es-VE" b="0" i="1" smtClean="0">
                            <a:latin typeface="Cambria Math" panose="02040503050406030204" pitchFamily="18" charset="0"/>
                          </a:rPr>
                        </m:ctrlPr>
                      </m:dPr>
                      <m:e>
                        <m:sSub>
                          <m:sSubPr>
                            <m:ctrlPr>
                              <a:rPr lang="es-VE" b="0" i="1" smtClean="0">
                                <a:latin typeface="Cambria Math" panose="02040503050406030204" pitchFamily="18" charset="0"/>
                              </a:rPr>
                            </m:ctrlPr>
                          </m:sSubPr>
                          <m:e>
                            <m:r>
                              <a:rPr lang="es-VE" b="0" i="1" smtClean="0">
                                <a:latin typeface="Cambria Math" panose="02040503050406030204" pitchFamily="18" charset="0"/>
                              </a:rPr>
                              <m:t>𝑝</m:t>
                            </m:r>
                          </m:e>
                          <m:sub>
                            <m:r>
                              <a:rPr lang="es-VE" b="0" i="1" smtClean="0">
                                <a:latin typeface="Cambria Math" panose="02040503050406030204" pitchFamily="18" charset="0"/>
                              </a:rPr>
                              <m:t>𝑖</m:t>
                            </m:r>
                          </m:sub>
                        </m:sSub>
                        <m:r>
                          <a:rPr lang="es-VE" b="0" i="1" smtClean="0">
                            <a:latin typeface="Cambria Math" panose="02040503050406030204" pitchFamily="18" charset="0"/>
                          </a:rPr>
                          <m:t>,</m:t>
                        </m:r>
                        <m:sSub>
                          <m:sSubPr>
                            <m:ctrlPr>
                              <a:rPr lang="es-VE" b="0" i="1" smtClean="0">
                                <a:latin typeface="Cambria Math" panose="02040503050406030204" pitchFamily="18" charset="0"/>
                              </a:rPr>
                            </m:ctrlPr>
                          </m:sSubPr>
                          <m:e>
                            <m:r>
                              <a:rPr lang="es-VE" b="0" i="1" smtClean="0">
                                <a:latin typeface="Cambria Math" panose="02040503050406030204" pitchFamily="18" charset="0"/>
                              </a:rPr>
                              <m:t>𝑠</m:t>
                            </m:r>
                          </m:e>
                          <m:sub>
                            <m:r>
                              <a:rPr lang="es-VE" b="0" i="1" smtClean="0">
                                <a:latin typeface="Cambria Math" panose="02040503050406030204" pitchFamily="18" charset="0"/>
                              </a:rPr>
                              <m:t>𝑖</m:t>
                            </m:r>
                          </m:sub>
                        </m:sSub>
                      </m:e>
                    </m:d>
                  </m:oMath>
                </a14:m>
                <a:r>
                  <a:rPr lang="en-US" dirty="0">
                    <a:latin typeface="Arial" panose="020B0604020202020204" pitchFamily="34" charset="0"/>
                    <a:cs typeface="Arial" panose="020B0604020202020204" pitchFamily="34" charset="0"/>
                  </a:rPr>
                  <a:t> represent, respectively, a productivity index and a input share (weight)  of the unit </a:t>
                </a:r>
                <a14:m>
                  <m:oMath xmlns:m="http://schemas.openxmlformats.org/officeDocument/2006/math">
                    <m:r>
                      <a:rPr lang="es-VE" b="0" i="1" smtClean="0">
                        <a:latin typeface="Cambria Math" panose="02040503050406030204" pitchFamily="18" charset="0"/>
                        <a:cs typeface="Arial" panose="020B0604020202020204" pitchFamily="34" charset="0"/>
                      </a:rPr>
                      <m:t>𝑖</m:t>
                    </m:r>
                  </m:oMath>
                </a14:m>
                <a:r>
                  <a:rPr lang="en-US" dirty="0">
                    <a:latin typeface="Arial" panose="020B0604020202020204" pitchFamily="34" charset="0"/>
                    <a:cs typeface="Arial" panose="020B0604020202020204" pitchFamily="34" charset="0"/>
                  </a:rPr>
                  <a:t>.  The aggregate productivity, </a:t>
                </a:r>
                <a14:m>
                  <m:oMath xmlns:m="http://schemas.openxmlformats.org/officeDocument/2006/math">
                    <m:r>
                      <a:rPr lang="es-VE" b="0" i="1" smtClean="0">
                        <a:latin typeface="Cambria Math" panose="02040503050406030204" pitchFamily="18" charset="0"/>
                        <a:cs typeface="Arial" panose="020B0604020202020204" pitchFamily="34" charset="0"/>
                      </a:rPr>
                      <m:t>𝑃</m:t>
                    </m:r>
                  </m:oMath>
                </a14:m>
                <a:r>
                  <a:rPr lang="en-US" dirty="0">
                    <a:latin typeface="Arial" panose="020B0604020202020204" pitchFamily="34" charset="0"/>
                    <a:cs typeface="Arial" panose="020B0604020202020204" pitchFamily="34" charset="0"/>
                  </a:rPr>
                  <a:t>, of the set is</a:t>
                </a:r>
              </a:p>
            </p:txBody>
          </p:sp>
        </mc:Choice>
        <mc:Fallback xmlns="">
          <p:sp>
            <p:nvSpPr>
              <p:cNvPr id="7" name="CuadroTexto 6"/>
              <p:cNvSpPr txBox="1">
                <a:spLocks noRot="1" noChangeAspect="1" noMove="1" noResize="1" noEditPoints="1" noAdjustHandles="1" noChangeArrowheads="1" noChangeShapeType="1" noTextEdit="1"/>
              </p:cNvSpPr>
              <p:nvPr/>
            </p:nvSpPr>
            <p:spPr>
              <a:xfrm>
                <a:off x="14165480" y="5495053"/>
                <a:ext cx="7905689" cy="2862322"/>
              </a:xfrm>
              <a:prstGeom prst="rect">
                <a:avLst/>
              </a:prstGeom>
              <a:blipFill rotWithShape="0">
                <a:blip r:embed="rId8"/>
                <a:stretch>
                  <a:fillRect l="-2390" t="-3191" r="-2082" b="-7021"/>
                </a:stretch>
              </a:blipFill>
            </p:spPr>
            <p:txBody>
              <a:bodyPr/>
              <a:lstStyle/>
              <a:p>
                <a:r>
                  <a:rPr lang="es-VE">
                    <a:noFill/>
                  </a:rPr>
                  <a:t> </a:t>
                </a:r>
              </a:p>
            </p:txBody>
          </p:sp>
        </mc:Fallback>
      </mc:AlternateContent>
    </p:spTree>
    <p:extLst>
      <p:ext uri="{BB962C8B-B14F-4D97-AF65-F5344CB8AC3E}">
        <p14:creationId xmlns:p14="http://schemas.microsoft.com/office/powerpoint/2010/main" val="17616921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7222379-7043-CB42-904F-994A39D72F08}"/>
              </a:ext>
            </a:extLst>
          </p:cNvPr>
          <p:cNvSpPr txBox="1"/>
          <p:nvPr/>
        </p:nvSpPr>
        <p:spPr>
          <a:xfrm>
            <a:off x="4061637" y="2861488"/>
            <a:ext cx="17118419"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Data sources and productivity decomposition</a:t>
            </a:r>
          </a:p>
        </p:txBody>
      </p:sp>
      <p:sp>
        <p:nvSpPr>
          <p:cNvPr id="15" name="Marcador de contenido 2">
            <a:extLst>
              <a:ext uri="{FF2B5EF4-FFF2-40B4-BE49-F238E27FC236}">
                <a16:creationId xmlns:a16="http://schemas.microsoft.com/office/drawing/2014/main" id="{7CA0590A-CBB0-9B44-93D4-5BAABEA339B5}"/>
              </a:ext>
            </a:extLst>
          </p:cNvPr>
          <p:cNvSpPr txBox="1">
            <a:spLocks/>
          </p:cNvSpPr>
          <p:nvPr/>
        </p:nvSpPr>
        <p:spPr>
          <a:xfrm>
            <a:off x="4000377" y="4590281"/>
            <a:ext cx="8165975" cy="7590121"/>
          </a:xfrm>
          <a:prstGeom prst="rect">
            <a:avLst/>
          </a:prstGeom>
        </p:spPr>
        <p:txBody>
          <a:bodyPr vert="horz" lIns="0" tIns="0" rIns="0" bIns="0" rtlCol="0">
            <a:normAutofit fontScale="55000" lnSpcReduction="20000"/>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401638" indent="-381000" algn="l"/>
            <a:r>
              <a:rPr lang="en-US" sz="8700" b="1" dirty="0">
                <a:solidFill>
                  <a:srgbClr val="327EA7"/>
                </a:solidFill>
                <a:latin typeface="Arial" panose="020B0604020202020204" pitchFamily="34" charset="0"/>
                <a:cs typeface="Arial" panose="020B0604020202020204" pitchFamily="34" charset="0"/>
              </a:rPr>
              <a:t>Data</a:t>
            </a:r>
          </a:p>
          <a:p>
            <a:pPr marL="401638" indent="-381000" algn="l"/>
            <a:endParaRPr lang="en-US" sz="6500" b="1" dirty="0">
              <a:solidFill>
                <a:schemeClr val="tx2"/>
              </a:solidFill>
              <a:latin typeface="Arial" panose="020B0604020202020204" pitchFamily="34" charset="0"/>
              <a:cs typeface="Arial" panose="020B0604020202020204" pitchFamily="34" charset="0"/>
            </a:endParaRPr>
          </a:p>
          <a:p>
            <a:pPr marL="401638" lvl="1" indent="-381000" algn="l"/>
            <a:r>
              <a:rPr lang="en-US" sz="6500" b="1" dirty="0">
                <a:solidFill>
                  <a:srgbClr val="002060"/>
                </a:solidFill>
                <a:latin typeface="Arial" panose="020B0604020202020204" pitchFamily="34" charset="0"/>
                <a:cs typeface="Arial" panose="020B0604020202020204" pitchFamily="34" charset="0"/>
              </a:rPr>
              <a:t>→</a:t>
            </a:r>
            <a:r>
              <a:rPr lang="en-US" sz="6500" b="1" dirty="0">
                <a:solidFill>
                  <a:schemeClr val="tx2"/>
                </a:solidFill>
                <a:latin typeface="Arial" panose="020B0604020202020204" pitchFamily="34" charset="0"/>
                <a:cs typeface="Arial" panose="020B0604020202020204" pitchFamily="34" charset="0"/>
              </a:rPr>
              <a:t> </a:t>
            </a:r>
            <a:r>
              <a:rPr lang="en-US" sz="6500" dirty="0">
                <a:latin typeface="Arial" panose="020B0604020202020204" pitchFamily="34" charset="0"/>
                <a:cs typeface="Arial" panose="020B0604020202020204" pitchFamily="34" charset="0"/>
              </a:rPr>
              <a:t>Sector-level analysis</a:t>
            </a:r>
          </a:p>
          <a:p>
            <a:pPr marL="401638" lvl="1" indent="-381000" algn="l"/>
            <a:r>
              <a:rPr lang="en-US" sz="6500" dirty="0">
                <a:solidFill>
                  <a:schemeClr val="tx2"/>
                </a:solidFill>
                <a:latin typeface="Arial" panose="020B0604020202020204" pitchFamily="34" charset="0"/>
                <a:cs typeface="Arial" panose="020B0604020202020204" pitchFamily="34" charset="0"/>
              </a:rPr>
              <a:t>    </a:t>
            </a:r>
            <a:r>
              <a:rPr lang="en-US" sz="6500" dirty="0">
                <a:solidFill>
                  <a:srgbClr val="002060"/>
                </a:solidFill>
                <a:latin typeface="Arial" panose="020B0604020202020204" pitchFamily="34" charset="0"/>
                <a:cs typeface="Arial" panose="020B0604020202020204" pitchFamily="34" charset="0"/>
              </a:rPr>
              <a:t>Data GGDC 10-Sector Database</a:t>
            </a:r>
          </a:p>
          <a:p>
            <a:pPr marL="401638" lvl="1" indent="-381000" algn="l"/>
            <a:r>
              <a:rPr lang="en-US" sz="6500" dirty="0">
                <a:solidFill>
                  <a:srgbClr val="002060"/>
                </a:solidFill>
                <a:latin typeface="Arial" panose="020B0604020202020204" pitchFamily="34" charset="0"/>
                <a:cs typeface="Arial" panose="020B0604020202020204" pitchFamily="34" charset="0"/>
              </a:rPr>
              <a:t>    (</a:t>
            </a:r>
            <a:r>
              <a:rPr lang="en-US" sz="6500" dirty="0" err="1">
                <a:solidFill>
                  <a:srgbClr val="002060"/>
                </a:solidFill>
                <a:latin typeface="Arial" panose="020B0604020202020204" pitchFamily="34" charset="0"/>
                <a:cs typeface="Arial" panose="020B0604020202020204" pitchFamily="34" charset="0"/>
              </a:rPr>
              <a:t>Timmer</a:t>
            </a:r>
            <a:r>
              <a:rPr lang="en-US" sz="6500" dirty="0">
                <a:solidFill>
                  <a:srgbClr val="002060"/>
                </a:solidFill>
                <a:latin typeface="Arial" panose="020B0604020202020204" pitchFamily="34" charset="0"/>
                <a:cs typeface="Arial" panose="020B0604020202020204" pitchFamily="34" charset="0"/>
              </a:rPr>
              <a:t>, de </a:t>
            </a:r>
            <a:r>
              <a:rPr lang="en-US" sz="6500" dirty="0" err="1">
                <a:solidFill>
                  <a:srgbClr val="002060"/>
                </a:solidFill>
                <a:latin typeface="Arial" panose="020B0604020202020204" pitchFamily="34" charset="0"/>
                <a:cs typeface="Arial" panose="020B0604020202020204" pitchFamily="34" charset="0"/>
              </a:rPr>
              <a:t>Vries</a:t>
            </a:r>
            <a:r>
              <a:rPr lang="en-US" sz="6500" dirty="0">
                <a:solidFill>
                  <a:srgbClr val="002060"/>
                </a:solidFill>
                <a:latin typeface="Arial" panose="020B0604020202020204" pitchFamily="34" charset="0"/>
                <a:cs typeface="Arial" panose="020B0604020202020204" pitchFamily="34" charset="0"/>
              </a:rPr>
              <a:t> y de </a:t>
            </a:r>
            <a:r>
              <a:rPr lang="en-US" sz="6500" dirty="0" err="1">
                <a:solidFill>
                  <a:srgbClr val="002060"/>
                </a:solidFill>
                <a:latin typeface="Arial" panose="020B0604020202020204" pitchFamily="34" charset="0"/>
                <a:cs typeface="Arial" panose="020B0604020202020204" pitchFamily="34" charset="0"/>
              </a:rPr>
              <a:t>Vries</a:t>
            </a:r>
            <a:r>
              <a:rPr lang="en-US" sz="6500" dirty="0">
                <a:solidFill>
                  <a:srgbClr val="002060"/>
                </a:solidFill>
                <a:latin typeface="Arial" panose="020B0604020202020204" pitchFamily="34" charset="0"/>
                <a:cs typeface="Arial" panose="020B0604020202020204" pitchFamily="34" charset="0"/>
              </a:rPr>
              <a:t>, 2015)</a:t>
            </a:r>
          </a:p>
          <a:p>
            <a:pPr marL="401638" lvl="1" indent="-381000" algn="l"/>
            <a:endParaRPr lang="en-US" sz="6500" dirty="0">
              <a:solidFill>
                <a:schemeClr val="tx2"/>
              </a:solidFill>
              <a:latin typeface="Arial" panose="020B0604020202020204" pitchFamily="34" charset="0"/>
              <a:cs typeface="Arial" panose="020B0604020202020204" pitchFamily="34" charset="0"/>
            </a:endParaRPr>
          </a:p>
          <a:p>
            <a:pPr marL="401638" indent="-381000" algn="l"/>
            <a:r>
              <a:rPr lang="en-US" sz="6500" b="1" dirty="0">
                <a:solidFill>
                  <a:schemeClr val="bg2">
                    <a:lumMod val="90000"/>
                  </a:schemeClr>
                </a:solidFill>
                <a:latin typeface="Arial" panose="020B0604020202020204" pitchFamily="34" charset="0"/>
                <a:cs typeface="Arial" panose="020B0604020202020204" pitchFamily="34" charset="0"/>
              </a:rPr>
              <a:t>→ </a:t>
            </a:r>
            <a:r>
              <a:rPr lang="en-US" sz="6500" dirty="0">
                <a:solidFill>
                  <a:schemeClr val="bg2">
                    <a:lumMod val="90000"/>
                  </a:schemeClr>
                </a:solidFill>
                <a:latin typeface="Arial" panose="020B0604020202020204" pitchFamily="34" charset="0"/>
                <a:cs typeface="Arial" panose="020B0604020202020204" pitchFamily="34" charset="0"/>
              </a:rPr>
              <a:t>Establishment-level analysis for manufacturing (excluding micro establishments) for Mexico, Chile, Colombia. Some data also for services sector.</a:t>
            </a:r>
          </a:p>
          <a:p>
            <a:pPr marL="401638" indent="-381000" algn="l"/>
            <a:endParaRPr lang="en-US" sz="6500" dirty="0">
              <a:solidFill>
                <a:schemeClr val="bg2">
                  <a:lumMod val="90000"/>
                </a:schemeClr>
              </a:solidFill>
              <a:latin typeface="Arial" panose="020B0604020202020204" pitchFamily="34" charset="0"/>
              <a:cs typeface="Arial" panose="020B0604020202020204" pitchFamily="34" charset="0"/>
            </a:endParaRPr>
          </a:p>
          <a:p>
            <a:pPr marL="401638" lvl="1" indent="-381000" algn="l"/>
            <a:r>
              <a:rPr lang="en-US" sz="6500" b="1" dirty="0">
                <a:solidFill>
                  <a:schemeClr val="bg2">
                    <a:lumMod val="90000"/>
                  </a:schemeClr>
                </a:solidFill>
                <a:latin typeface="Arial" panose="020B0604020202020204" pitchFamily="34" charset="0"/>
                <a:cs typeface="Arial" panose="020B0604020202020204" pitchFamily="34" charset="0"/>
              </a:rPr>
              <a:t>→ </a:t>
            </a:r>
            <a:r>
              <a:rPr lang="en-US" sz="6500" dirty="0">
                <a:solidFill>
                  <a:schemeClr val="bg2">
                    <a:lumMod val="90000"/>
                  </a:schemeClr>
                </a:solidFill>
                <a:latin typeface="Arial" panose="020B0604020202020204" pitchFamily="34" charset="0"/>
                <a:cs typeface="Arial" panose="020B0604020202020204" pitchFamily="34" charset="0"/>
              </a:rPr>
              <a:t>Informality and micro establishments</a:t>
            </a: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Official household surveys</a:t>
            </a:r>
          </a:p>
          <a:p>
            <a:pPr marL="401638" lvl="1" indent="-381000" algn="l"/>
            <a:endParaRPr lang="en-US" sz="6500" b="1" dirty="0">
              <a:solidFill>
                <a:srgbClr val="327EA7"/>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0AAB3B4-3CD0-FA46-88BA-58EC7F8E18D0}"/>
              </a:ext>
            </a:extLst>
          </p:cNvPr>
          <p:cNvPicPr>
            <a:picLocks noChangeAspect="1"/>
          </p:cNvPicPr>
          <p:nvPr/>
        </p:nvPicPr>
        <p:blipFill>
          <a:blip r:embed="rId5"/>
          <a:stretch>
            <a:fillRect/>
          </a:stretch>
        </p:blipFill>
        <p:spPr>
          <a:xfrm>
            <a:off x="3005051" y="4507854"/>
            <a:ext cx="509966" cy="509966"/>
          </a:xfrm>
          <a:prstGeom prst="rect">
            <a:avLst/>
          </a:prstGeom>
        </p:spPr>
      </p:pic>
    </p:spTree>
    <p:extLst>
      <p:ext uri="{BB962C8B-B14F-4D97-AF65-F5344CB8AC3E}">
        <p14:creationId xmlns:p14="http://schemas.microsoft.com/office/powerpoint/2010/main" val="420859890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7222379-7043-CB42-904F-994A39D72F08}"/>
              </a:ext>
            </a:extLst>
          </p:cNvPr>
          <p:cNvSpPr txBox="1"/>
          <p:nvPr/>
        </p:nvSpPr>
        <p:spPr>
          <a:xfrm>
            <a:off x="4061637" y="2861488"/>
            <a:ext cx="17118419"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Economic structure vs. average sector productivity</a:t>
            </a:r>
          </a:p>
        </p:txBody>
      </p:sp>
      <p:sp>
        <p:nvSpPr>
          <p:cNvPr id="15" name="Marcador de contenido 2">
            <a:extLst>
              <a:ext uri="{FF2B5EF4-FFF2-40B4-BE49-F238E27FC236}">
                <a16:creationId xmlns:a16="http://schemas.microsoft.com/office/drawing/2014/main" id="{7CA0590A-CBB0-9B44-93D4-5BAABEA339B5}"/>
              </a:ext>
            </a:extLst>
          </p:cNvPr>
          <p:cNvSpPr txBox="1">
            <a:spLocks/>
          </p:cNvSpPr>
          <p:nvPr/>
        </p:nvSpPr>
        <p:spPr>
          <a:xfrm>
            <a:off x="14736829" y="5446679"/>
            <a:ext cx="8060054" cy="4901900"/>
          </a:xfrm>
          <a:prstGeom prst="rect">
            <a:avLst/>
          </a:prstGeom>
        </p:spPr>
        <p:txBody>
          <a:bodyPr vert="horz" lIns="0" tIns="0" rIns="0" bIns="0" rtlCol="0">
            <a:noAutofit/>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401638" lvl="1" indent="-381000" algn="l"/>
            <a:r>
              <a:rPr lang="en-US" sz="3600" b="1" dirty="0">
                <a:solidFill>
                  <a:srgbClr val="002060"/>
                </a:solidFill>
                <a:latin typeface="Arial" panose="020B0604020202020204" pitchFamily="34" charset="0"/>
                <a:cs typeface="Arial" panose="020B0604020202020204" pitchFamily="34" charset="0"/>
              </a:rPr>
              <a:t>→ </a:t>
            </a:r>
            <a:r>
              <a:rPr lang="en-US" sz="3600" dirty="0">
                <a:solidFill>
                  <a:srgbClr val="002060"/>
                </a:solidFill>
                <a:latin typeface="Arial" panose="020B0604020202020204" pitchFamily="34" charset="0"/>
                <a:cs typeface="Arial" panose="020B0604020202020204" pitchFamily="34" charset="0"/>
              </a:rPr>
              <a:t>Sector-level productivity gap is large in all sectors.</a:t>
            </a:r>
          </a:p>
          <a:p>
            <a:pPr marL="401638" lvl="1" indent="-381000" algn="l"/>
            <a:endParaRPr lang="en-US" sz="3600" dirty="0">
              <a:solidFill>
                <a:srgbClr val="002060"/>
              </a:solidFill>
              <a:latin typeface="Arial" panose="020B0604020202020204" pitchFamily="34" charset="0"/>
              <a:cs typeface="Arial" panose="020B0604020202020204" pitchFamily="34" charset="0"/>
            </a:endParaRPr>
          </a:p>
          <a:p>
            <a:pPr marL="401638" lvl="1" indent="-381000" algn="l"/>
            <a:r>
              <a:rPr lang="en-US" sz="3600" b="1" dirty="0">
                <a:solidFill>
                  <a:srgbClr val="002060"/>
                </a:solidFill>
                <a:latin typeface="Arial" panose="020B0604020202020204" pitchFamily="34" charset="0"/>
                <a:cs typeface="Arial" panose="020B0604020202020204" pitchFamily="34" charset="0"/>
              </a:rPr>
              <a:t>→ </a:t>
            </a:r>
            <a:r>
              <a:rPr lang="en-US" sz="3600" dirty="0">
                <a:solidFill>
                  <a:srgbClr val="002060"/>
                </a:solidFill>
                <a:latin typeface="Arial" panose="020B0604020202020204" pitchFamily="34" charset="0"/>
                <a:cs typeface="Arial" panose="020B0604020202020204" pitchFamily="34" charset="0"/>
              </a:rPr>
              <a:t>Little room for large gains in  productivity by reallocating inputs across sectors. </a:t>
            </a:r>
          </a:p>
          <a:p>
            <a:pPr marL="401638" lvl="1" indent="-381000" algn="l"/>
            <a:endParaRPr lang="en-US" sz="3600" dirty="0">
              <a:solidFill>
                <a:srgbClr val="002060"/>
              </a:solidFill>
              <a:latin typeface="Arial" panose="020B0604020202020204" pitchFamily="34" charset="0"/>
              <a:cs typeface="Arial" panose="020B0604020202020204" pitchFamily="34" charset="0"/>
            </a:endParaRPr>
          </a:p>
          <a:p>
            <a:pPr marL="401638" lvl="1" indent="-381000" algn="l"/>
            <a:r>
              <a:rPr lang="en-US" sz="3600" b="1" dirty="0">
                <a:solidFill>
                  <a:srgbClr val="002060"/>
                </a:solidFill>
                <a:latin typeface="Arial" panose="020B0604020202020204" pitchFamily="34" charset="0"/>
                <a:cs typeface="Arial" panose="020B0604020202020204" pitchFamily="34" charset="0"/>
              </a:rPr>
              <a:t>→ What does the OP decomposition say at this level of aggregation?</a:t>
            </a:r>
            <a:endParaRPr lang="en-US" sz="3600" dirty="0">
              <a:solidFill>
                <a:srgbClr val="002060"/>
              </a:solidFill>
              <a:latin typeface="Arial" panose="020B0604020202020204" pitchFamily="34" charset="0"/>
              <a:cs typeface="Arial" panose="020B0604020202020204" pitchFamily="34" charset="0"/>
            </a:endParaRPr>
          </a:p>
        </p:txBody>
      </p:sp>
      <p:graphicFrame>
        <p:nvGraphicFramePr>
          <p:cNvPr id="6" name="Gráfico 5"/>
          <p:cNvGraphicFramePr>
            <a:graphicFrameLocks/>
          </p:cNvGraphicFramePr>
          <p:nvPr>
            <p:extLst>
              <p:ext uri="{D42A27DB-BD31-4B8C-83A1-F6EECF244321}">
                <p14:modId xmlns:p14="http://schemas.microsoft.com/office/powerpoint/2010/main" val="2768857809"/>
              </p:ext>
            </p:extLst>
          </p:nvPr>
        </p:nvGraphicFramePr>
        <p:xfrm>
          <a:off x="721895" y="3922294"/>
          <a:ext cx="13619747" cy="93605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20266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Gráfico 8">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1476963729"/>
              </p:ext>
            </p:extLst>
          </p:nvPr>
        </p:nvGraphicFramePr>
        <p:xfrm>
          <a:off x="904407" y="4204384"/>
          <a:ext cx="16988996" cy="5778012"/>
        </p:xfrm>
        <a:graphic>
          <a:graphicData uri="http://schemas.openxmlformats.org/drawingml/2006/chart">
            <c:chart xmlns:c="http://schemas.openxmlformats.org/drawingml/2006/chart" xmlns:r="http://schemas.openxmlformats.org/officeDocument/2006/relationships" r:id="rId5"/>
          </a:graphicData>
        </a:graphic>
      </p:graphicFrame>
      <p:sp>
        <p:nvSpPr>
          <p:cNvPr id="7" name="Marcador de contenido 2">
            <a:extLst>
              <a:ext uri="{FF2B5EF4-FFF2-40B4-BE49-F238E27FC236}">
                <a16:creationId xmlns:a16="http://schemas.microsoft.com/office/drawing/2014/main" id="{3EC2F13B-F3B8-A84F-A38F-964CDD113767}"/>
              </a:ext>
            </a:extLst>
          </p:cNvPr>
          <p:cNvSpPr txBox="1">
            <a:spLocks/>
          </p:cNvSpPr>
          <p:nvPr/>
        </p:nvSpPr>
        <p:spPr>
          <a:xfrm>
            <a:off x="17399845" y="5648960"/>
            <a:ext cx="4503225" cy="3025483"/>
          </a:xfrm>
          <a:prstGeom prst="rect">
            <a:avLst/>
          </a:prstGeom>
        </p:spPr>
        <p:txBody>
          <a:bodyPr vert="horz" lIns="0" tIns="0" rIns="0" bIns="0" rtlCol="0">
            <a:normAutofit/>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0638" lvl="1" algn="l"/>
            <a:endParaRPr lang="en-US" sz="2400" b="1" dirty="0">
              <a:solidFill>
                <a:schemeClr val="tx2"/>
              </a:solidFill>
              <a:latin typeface="Arial" panose="020B0604020202020204" pitchFamily="34" charset="0"/>
              <a:cs typeface="Arial" panose="020B0604020202020204" pitchFamily="34" charset="0"/>
            </a:endParaRPr>
          </a:p>
        </p:txBody>
      </p:sp>
      <p:sp>
        <p:nvSpPr>
          <p:cNvPr id="10" name="Marcador de contenido 2">
            <a:extLst>
              <a:ext uri="{FF2B5EF4-FFF2-40B4-BE49-F238E27FC236}">
                <a16:creationId xmlns:a16="http://schemas.microsoft.com/office/drawing/2014/main" id="{667B280C-0341-6043-A50E-1EDFDB6EAB57}"/>
              </a:ext>
            </a:extLst>
          </p:cNvPr>
          <p:cNvSpPr txBox="1">
            <a:spLocks/>
          </p:cNvSpPr>
          <p:nvPr/>
        </p:nvSpPr>
        <p:spPr>
          <a:xfrm>
            <a:off x="16766079" y="9946536"/>
            <a:ext cx="5055215" cy="1190850"/>
          </a:xfrm>
          <a:prstGeom prst="rect">
            <a:avLst/>
          </a:prstGeom>
        </p:spPr>
        <p:txBody>
          <a:bodyPr vert="horz" lIns="0" tIns="0" rIns="0" bIns="0" rtlCol="0">
            <a:normAutofit/>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0638" lvl="1" algn="l"/>
            <a:r>
              <a:rPr lang="en-US" sz="3200" dirty="0">
                <a:latin typeface="Arial" panose="020B0604020202020204" pitchFamily="34" charset="0"/>
                <a:cs typeface="Arial" panose="020B0604020202020204" pitchFamily="34" charset="0"/>
              </a:rPr>
              <a:t>The covariance term is larger in Latin America. </a:t>
            </a:r>
          </a:p>
        </p:txBody>
      </p:sp>
      <p:sp>
        <p:nvSpPr>
          <p:cNvPr id="3" name="CuadroTexto 2"/>
          <p:cNvSpPr txBox="1"/>
          <p:nvPr/>
        </p:nvSpPr>
        <p:spPr>
          <a:xfrm>
            <a:off x="1835285" y="2451623"/>
            <a:ext cx="12872936" cy="1323439"/>
          </a:xfrm>
          <a:prstGeom prst="rect">
            <a:avLst/>
          </a:prstGeom>
          <a:noFill/>
        </p:spPr>
        <p:txBody>
          <a:bodyPr wrap="square" rtlCol="0">
            <a:spAutoFit/>
          </a:bodyPr>
          <a:lstStyle/>
          <a:p>
            <a:pPr algn="ctr"/>
            <a:r>
              <a:rPr lang="en-US" sz="4000" b="1" dirty="0"/>
              <a:t>OP decomposition of output per worker </a:t>
            </a:r>
          </a:p>
          <a:p>
            <a:pPr algn="ctr"/>
            <a:r>
              <a:rPr lang="en-US" sz="4000" b="1" dirty="0"/>
              <a:t>Latin America vs. the USA, 1950-2010</a:t>
            </a:r>
          </a:p>
        </p:txBody>
      </p:sp>
      <mc:AlternateContent xmlns:mc="http://schemas.openxmlformats.org/markup-compatibility/2006" xmlns:a14="http://schemas.microsoft.com/office/drawing/2010/main">
        <mc:Choice Requires="a14">
          <p:sp>
            <p:nvSpPr>
              <p:cNvPr id="2" name="CuadroTexto 1"/>
              <p:cNvSpPr txBox="1"/>
              <p:nvPr/>
            </p:nvSpPr>
            <p:spPr>
              <a:xfrm>
                <a:off x="16766079" y="5493345"/>
                <a:ext cx="6832402" cy="2554545"/>
              </a:xfrm>
              <a:prstGeom prst="rect">
                <a:avLst/>
              </a:prstGeom>
              <a:noFill/>
            </p:spPr>
            <p:txBody>
              <a:bodyPr wrap="square" rtlCol="0">
                <a:spAutoFit/>
              </a:bodyPr>
              <a:lstStyle/>
              <a:p>
                <a:r>
                  <a:rPr lang="en-US" sz="3200" b="1" dirty="0"/>
                  <a:t>OP decomposition:</a:t>
                </a:r>
              </a:p>
              <a:p>
                <a14:m>
                  <m:oMath xmlns:m="http://schemas.openxmlformats.org/officeDocument/2006/math">
                    <m:r>
                      <a:rPr lang="en-US" sz="3200" i="1" dirty="0" smtClean="0">
                        <a:latin typeface="Cambria Math" panose="02040503050406030204" pitchFamily="18" charset="0"/>
                      </a:rPr>
                      <m:t>𝑁</m:t>
                    </m:r>
                  </m:oMath>
                </a14:m>
                <a:r>
                  <a:rPr lang="en-US" sz="3200" dirty="0"/>
                  <a:t>= 10 (sectors) </a:t>
                </a:r>
              </a:p>
              <a:p>
                <a14:m>
                  <m:oMath xmlns:m="http://schemas.openxmlformats.org/officeDocument/2006/math">
                    <m:sSub>
                      <m:sSubPr>
                        <m:ctrlPr>
                          <a:rPr lang="en-US" sz="3200" i="1" dirty="0" smtClean="0">
                            <a:latin typeface="Cambria Math" panose="02040503050406030204" pitchFamily="18" charset="0"/>
                          </a:rPr>
                        </m:ctrlPr>
                      </m:sSubPr>
                      <m:e>
                        <m:r>
                          <a:rPr lang="en-US" sz="3200" i="1" dirty="0" smtClean="0">
                            <a:latin typeface="Cambria Math" panose="02040503050406030204" pitchFamily="18" charset="0"/>
                          </a:rPr>
                          <m:t>𝑝</m:t>
                        </m:r>
                      </m:e>
                      <m:sub>
                        <m:r>
                          <a:rPr lang="en-US" sz="3200" i="1" dirty="0" smtClean="0">
                            <a:latin typeface="Cambria Math" panose="02040503050406030204" pitchFamily="18" charset="0"/>
                          </a:rPr>
                          <m:t>𝑖</m:t>
                        </m:r>
                      </m:sub>
                    </m:sSub>
                    <m:r>
                      <a:rPr lang="en-US" sz="3200" i="1" dirty="0" smtClean="0">
                        <a:latin typeface="Cambria Math" panose="02040503050406030204" pitchFamily="18" charset="0"/>
                      </a:rPr>
                      <m:t> </m:t>
                    </m:r>
                  </m:oMath>
                </a14:m>
                <a:r>
                  <a:rPr lang="en-US" sz="3200" dirty="0"/>
                  <a:t>= sector </a:t>
                </a:r>
                <a:r>
                  <a:rPr lang="en-US" sz="3200" i="1" dirty="0" err="1"/>
                  <a:t>i</a:t>
                </a:r>
                <a:r>
                  <a:rPr lang="en-US" sz="3200" dirty="0"/>
                  <a:t> output per worker</a:t>
                </a:r>
              </a:p>
              <a:p>
                <a14:m>
                  <m:oMath xmlns:m="http://schemas.openxmlformats.org/officeDocument/2006/math">
                    <m:sSub>
                      <m:sSubPr>
                        <m:ctrlPr>
                          <a:rPr lang="en-US" sz="3200" i="1" dirty="0" smtClean="0">
                            <a:latin typeface="Cambria Math" panose="02040503050406030204" pitchFamily="18" charset="0"/>
                          </a:rPr>
                        </m:ctrlPr>
                      </m:sSubPr>
                      <m:e>
                        <m:r>
                          <a:rPr lang="en-US" sz="3200" i="1" dirty="0" smtClean="0">
                            <a:latin typeface="Cambria Math" panose="02040503050406030204" pitchFamily="18" charset="0"/>
                          </a:rPr>
                          <m:t>𝑠</m:t>
                        </m:r>
                      </m:e>
                      <m:sub>
                        <m:r>
                          <a:rPr lang="es-VE" sz="3200" b="0" i="1" dirty="0" smtClean="0">
                            <a:latin typeface="Cambria Math" panose="02040503050406030204" pitchFamily="18" charset="0"/>
                          </a:rPr>
                          <m:t>𝑖</m:t>
                        </m:r>
                      </m:sub>
                    </m:sSub>
                  </m:oMath>
                </a14:m>
                <a:r>
                  <a:rPr lang="en-US" sz="3200" dirty="0"/>
                  <a:t> = sector </a:t>
                </a:r>
                <a:r>
                  <a:rPr lang="en-US" sz="3200" i="1" dirty="0" err="1"/>
                  <a:t>i</a:t>
                </a:r>
                <a:r>
                  <a:rPr lang="en-US" sz="3200" dirty="0"/>
                  <a:t> employment share</a:t>
                </a:r>
              </a:p>
              <a:p>
                <a14:m>
                  <m:oMath xmlns:m="http://schemas.openxmlformats.org/officeDocument/2006/math">
                    <m:r>
                      <a:rPr lang="en-US" sz="3200" i="1" dirty="0" smtClean="0">
                        <a:latin typeface="Cambria Math" panose="02040503050406030204" pitchFamily="18" charset="0"/>
                      </a:rPr>
                      <m:t>𝑃</m:t>
                    </m:r>
                  </m:oMath>
                </a14:m>
                <a:r>
                  <a:rPr lang="en-US" sz="3200" dirty="0"/>
                  <a:t>=  economy-wide output per worker </a:t>
                </a:r>
              </a:p>
            </p:txBody>
          </p:sp>
        </mc:Choice>
        <mc:Fallback xmlns="">
          <p:sp>
            <p:nvSpPr>
              <p:cNvPr id="2" name="CuadroTexto 1"/>
              <p:cNvSpPr txBox="1">
                <a:spLocks noRot="1" noChangeAspect="1" noMove="1" noResize="1" noEditPoints="1" noAdjustHandles="1" noChangeArrowheads="1" noChangeShapeType="1" noTextEdit="1"/>
              </p:cNvSpPr>
              <p:nvPr/>
            </p:nvSpPr>
            <p:spPr>
              <a:xfrm>
                <a:off x="16766079" y="5493345"/>
                <a:ext cx="6832402" cy="2554545"/>
              </a:xfrm>
              <a:prstGeom prst="rect">
                <a:avLst/>
              </a:prstGeom>
              <a:blipFill rotWithShape="0">
                <a:blip r:embed="rId6"/>
                <a:stretch>
                  <a:fillRect l="-2230" t="-3103" b="-7160"/>
                </a:stretch>
              </a:blipFill>
            </p:spPr>
            <p:txBody>
              <a:bodyPr/>
              <a:lstStyle/>
              <a:p>
                <a:r>
                  <a:rPr lang="es-VE">
                    <a:noFill/>
                  </a:rPr>
                  <a:t> </a:t>
                </a:r>
              </a:p>
            </p:txBody>
          </p:sp>
        </mc:Fallback>
      </mc:AlternateContent>
      <p:sp>
        <p:nvSpPr>
          <p:cNvPr id="11" name="CuadroTexto 10"/>
          <p:cNvSpPr txBox="1"/>
          <p:nvPr/>
        </p:nvSpPr>
        <p:spPr>
          <a:xfrm>
            <a:off x="1144752" y="11626032"/>
            <a:ext cx="21423418" cy="1200329"/>
          </a:xfrm>
          <a:prstGeom prst="rect">
            <a:avLst/>
          </a:prstGeom>
          <a:noFill/>
        </p:spPr>
        <p:txBody>
          <a:bodyPr wrap="square" rtlCol="0">
            <a:spAutoFit/>
          </a:bodyPr>
          <a:lstStyle/>
          <a:p>
            <a:r>
              <a:rPr lang="en-US" b="1" dirty="0">
                <a:solidFill>
                  <a:srgbClr val="002060"/>
                </a:solidFill>
              </a:rPr>
              <a:t>Low aggregate productivity (output per workers) is due to low productivity </a:t>
            </a:r>
            <a:r>
              <a:rPr lang="en-US" b="1" u="sng" dirty="0">
                <a:solidFill>
                  <a:srgbClr val="002060"/>
                </a:solidFill>
              </a:rPr>
              <a:t>across all sectors</a:t>
            </a:r>
            <a:r>
              <a:rPr lang="en-US" b="1" dirty="0">
                <a:solidFill>
                  <a:srgbClr val="002060"/>
                </a:solidFill>
              </a:rPr>
              <a:t>. Not much to the “economic structure” (covariance term).</a:t>
            </a:r>
          </a:p>
        </p:txBody>
      </p:sp>
      <p:graphicFrame>
        <p:nvGraphicFramePr>
          <p:cNvPr id="16" name="Tabla 15"/>
          <p:cNvGraphicFramePr>
            <a:graphicFrameLocks noGrp="1"/>
          </p:cNvGraphicFramePr>
          <p:nvPr>
            <p:extLst>
              <p:ext uri="{D42A27DB-BD31-4B8C-83A1-F6EECF244321}">
                <p14:modId xmlns:p14="http://schemas.microsoft.com/office/powerpoint/2010/main" val="3653907091"/>
              </p:ext>
            </p:extLst>
          </p:nvPr>
        </p:nvGraphicFramePr>
        <p:xfrm>
          <a:off x="600678" y="9857038"/>
          <a:ext cx="15418607" cy="1036320"/>
        </p:xfrm>
        <a:graphic>
          <a:graphicData uri="http://schemas.openxmlformats.org/drawingml/2006/table">
            <a:tbl>
              <a:tblPr firstRow="1" bandRow="1">
                <a:tableStyleId>{5C22544A-7EE6-4342-B048-85BDC9FD1C3A}</a:tableStyleId>
              </a:tblPr>
              <a:tblGrid>
                <a:gridCol w="2140854">
                  <a:extLst>
                    <a:ext uri="{9D8B030D-6E8A-4147-A177-3AD203B41FA5}">
                      <a16:colId xmlns:a16="http://schemas.microsoft.com/office/drawing/2014/main" val="424748897"/>
                    </a:ext>
                  </a:extLst>
                </a:gridCol>
                <a:gridCol w="4386671">
                  <a:extLst>
                    <a:ext uri="{9D8B030D-6E8A-4147-A177-3AD203B41FA5}">
                      <a16:colId xmlns:a16="http://schemas.microsoft.com/office/drawing/2014/main" val="4270042393"/>
                    </a:ext>
                  </a:extLst>
                </a:gridCol>
                <a:gridCol w="4260715">
                  <a:extLst>
                    <a:ext uri="{9D8B030D-6E8A-4147-A177-3AD203B41FA5}">
                      <a16:colId xmlns:a16="http://schemas.microsoft.com/office/drawing/2014/main" val="364464859"/>
                    </a:ext>
                  </a:extLst>
                </a:gridCol>
                <a:gridCol w="4630367">
                  <a:extLst>
                    <a:ext uri="{9D8B030D-6E8A-4147-A177-3AD203B41FA5}">
                      <a16:colId xmlns:a16="http://schemas.microsoft.com/office/drawing/2014/main" val="3627029391"/>
                    </a:ext>
                  </a:extLst>
                </a:gridCol>
              </a:tblGrid>
              <a:tr h="370840">
                <a:tc>
                  <a:txBody>
                    <a:bodyPr/>
                    <a:lstStyle/>
                    <a:p>
                      <a:pPr algn="l"/>
                      <a:r>
                        <a:rPr lang="en-US" sz="2800" b="0" dirty="0">
                          <a:solidFill>
                            <a:schemeClr val="tx1"/>
                          </a:solidFill>
                        </a:rPr>
                        <a:t>LATAM</a:t>
                      </a:r>
                    </a:p>
                  </a:txBody>
                  <a:tcPr>
                    <a:noFill/>
                  </a:tcPr>
                </a:tc>
                <a:tc>
                  <a:txBody>
                    <a:bodyPr/>
                    <a:lstStyle/>
                    <a:p>
                      <a:pPr algn="ctr"/>
                      <a:r>
                        <a:rPr lang="en-US" sz="2800" dirty="0"/>
                        <a:t>0.26</a:t>
                      </a:r>
                    </a:p>
                  </a:txBody>
                  <a:tcPr/>
                </a:tc>
                <a:tc>
                  <a:txBody>
                    <a:bodyPr/>
                    <a:lstStyle/>
                    <a:p>
                      <a:pPr algn="ctr"/>
                      <a:r>
                        <a:rPr lang="en-US" sz="2800" dirty="0"/>
                        <a:t>0.44</a:t>
                      </a:r>
                    </a:p>
                  </a:txBody>
                  <a:tcPr/>
                </a:tc>
                <a:tc>
                  <a:txBody>
                    <a:bodyPr/>
                    <a:lstStyle/>
                    <a:p>
                      <a:pPr algn="ctr"/>
                      <a:r>
                        <a:rPr lang="en-US" sz="2800" dirty="0"/>
                        <a:t>-0.18</a:t>
                      </a:r>
                    </a:p>
                  </a:txBody>
                  <a:tcPr/>
                </a:tc>
                <a:extLst>
                  <a:ext uri="{0D108BD9-81ED-4DB2-BD59-A6C34878D82A}">
                    <a16:rowId xmlns:a16="http://schemas.microsoft.com/office/drawing/2014/main" val="820862128"/>
                  </a:ext>
                </a:extLst>
              </a:tr>
              <a:tr h="370840">
                <a:tc>
                  <a:txBody>
                    <a:bodyPr/>
                    <a:lstStyle/>
                    <a:p>
                      <a:pPr algn="l"/>
                      <a:r>
                        <a:rPr lang="en-US" sz="2800" dirty="0"/>
                        <a:t>USA</a:t>
                      </a:r>
                    </a:p>
                  </a:txBody>
                  <a:tcPr>
                    <a:noFill/>
                  </a:tcPr>
                </a:tc>
                <a:tc>
                  <a:txBody>
                    <a:bodyPr/>
                    <a:lstStyle/>
                    <a:p>
                      <a:pPr algn="ctr"/>
                      <a:r>
                        <a:rPr lang="en-US" sz="2800" dirty="0"/>
                        <a:t>0.77</a:t>
                      </a:r>
                    </a:p>
                  </a:txBody>
                  <a:tcPr/>
                </a:tc>
                <a:tc>
                  <a:txBody>
                    <a:bodyPr/>
                    <a:lstStyle/>
                    <a:p>
                      <a:pPr algn="ctr"/>
                      <a:r>
                        <a:rPr lang="en-US" sz="2800" dirty="0"/>
                        <a:t>1.23</a:t>
                      </a:r>
                    </a:p>
                  </a:txBody>
                  <a:tcPr/>
                </a:tc>
                <a:tc>
                  <a:txBody>
                    <a:bodyPr/>
                    <a:lstStyle/>
                    <a:p>
                      <a:pPr algn="ctr"/>
                      <a:r>
                        <a:rPr lang="en-US" sz="2800" dirty="0"/>
                        <a:t>-0.45</a:t>
                      </a:r>
                    </a:p>
                  </a:txBody>
                  <a:tcPr/>
                </a:tc>
                <a:extLst>
                  <a:ext uri="{0D108BD9-81ED-4DB2-BD59-A6C34878D82A}">
                    <a16:rowId xmlns:a16="http://schemas.microsoft.com/office/drawing/2014/main" val="1416056452"/>
                  </a:ext>
                </a:extLst>
              </a:tr>
            </a:tbl>
          </a:graphicData>
        </a:graphic>
      </p:graphicFrame>
      <p:graphicFrame>
        <p:nvGraphicFramePr>
          <p:cNvPr id="12" name="Gráfico 11">
            <a:extLst>
              <a:ext uri="{FF2B5EF4-FFF2-40B4-BE49-F238E27FC236}">
                <a16:creationId xmlns:a16="http://schemas.microsoft.com/office/drawing/2014/main" id="{00000000-0008-0000-0A00-000003000000}"/>
              </a:ext>
            </a:extLst>
          </p:cNvPr>
          <p:cNvGraphicFramePr>
            <a:graphicFrameLocks/>
          </p:cNvGraphicFramePr>
          <p:nvPr>
            <p:extLst>
              <p:ext uri="{D42A27DB-BD31-4B8C-83A1-F6EECF244321}">
                <p14:modId xmlns:p14="http://schemas.microsoft.com/office/powerpoint/2010/main" val="4264182739"/>
              </p:ext>
            </p:extLst>
          </p:nvPr>
        </p:nvGraphicFramePr>
        <p:xfrm>
          <a:off x="8309982" y="4340781"/>
          <a:ext cx="7659744" cy="560671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035939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3" grpId="0"/>
      <p:bldP spid="2" grpId="0"/>
      <p:bldP spid="11" grpId="0"/>
      <p:bldGraphic spid="1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7222379-7043-CB42-904F-994A39D72F08}"/>
              </a:ext>
            </a:extLst>
          </p:cNvPr>
          <p:cNvSpPr txBox="1"/>
          <p:nvPr/>
        </p:nvSpPr>
        <p:spPr>
          <a:xfrm>
            <a:off x="4061637" y="2861488"/>
            <a:ext cx="17118419"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Data sources and productivity decomposition</a:t>
            </a:r>
          </a:p>
        </p:txBody>
      </p:sp>
      <p:sp>
        <p:nvSpPr>
          <p:cNvPr id="15" name="Marcador de contenido 2">
            <a:extLst>
              <a:ext uri="{FF2B5EF4-FFF2-40B4-BE49-F238E27FC236}">
                <a16:creationId xmlns:a16="http://schemas.microsoft.com/office/drawing/2014/main" id="{7CA0590A-CBB0-9B44-93D4-5BAABEA339B5}"/>
              </a:ext>
            </a:extLst>
          </p:cNvPr>
          <p:cNvSpPr txBox="1">
            <a:spLocks/>
          </p:cNvSpPr>
          <p:nvPr/>
        </p:nvSpPr>
        <p:spPr>
          <a:xfrm>
            <a:off x="4000377" y="4590281"/>
            <a:ext cx="8165975" cy="7590121"/>
          </a:xfrm>
          <a:prstGeom prst="rect">
            <a:avLst/>
          </a:prstGeom>
        </p:spPr>
        <p:txBody>
          <a:bodyPr vert="horz" lIns="0" tIns="0" rIns="0" bIns="0" rtlCol="0">
            <a:normAutofit fontScale="55000" lnSpcReduction="20000"/>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401638" indent="-381000" algn="l"/>
            <a:r>
              <a:rPr lang="en-US" sz="8700" b="1" dirty="0">
                <a:solidFill>
                  <a:srgbClr val="327EA7"/>
                </a:solidFill>
                <a:latin typeface="Arial" panose="020B0604020202020204" pitchFamily="34" charset="0"/>
                <a:cs typeface="Arial" panose="020B0604020202020204" pitchFamily="34" charset="0"/>
              </a:rPr>
              <a:t>Data</a:t>
            </a:r>
          </a:p>
          <a:p>
            <a:pPr marL="401638" indent="-381000" algn="l"/>
            <a:endParaRPr lang="en-US" sz="6500" b="1" dirty="0">
              <a:solidFill>
                <a:schemeClr val="tx2"/>
              </a:solidFill>
              <a:latin typeface="Arial" panose="020B0604020202020204" pitchFamily="34" charset="0"/>
              <a:cs typeface="Arial" panose="020B0604020202020204" pitchFamily="34" charset="0"/>
            </a:endParaRP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Sector-level analysis</a:t>
            </a: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Data GGDC 10-Sector Database</a:t>
            </a: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a:t>
            </a:r>
            <a:r>
              <a:rPr lang="en-US" sz="6500" dirty="0" err="1">
                <a:solidFill>
                  <a:schemeClr val="bg2">
                    <a:lumMod val="90000"/>
                  </a:schemeClr>
                </a:solidFill>
                <a:latin typeface="Arial" panose="020B0604020202020204" pitchFamily="34" charset="0"/>
                <a:cs typeface="Arial" panose="020B0604020202020204" pitchFamily="34" charset="0"/>
              </a:rPr>
              <a:t>Timmer</a:t>
            </a:r>
            <a:r>
              <a:rPr lang="en-US" sz="6500" dirty="0">
                <a:solidFill>
                  <a:schemeClr val="bg2">
                    <a:lumMod val="90000"/>
                  </a:schemeClr>
                </a:solidFill>
                <a:latin typeface="Arial" panose="020B0604020202020204" pitchFamily="34" charset="0"/>
                <a:cs typeface="Arial" panose="020B0604020202020204" pitchFamily="34" charset="0"/>
              </a:rPr>
              <a:t>, de </a:t>
            </a:r>
            <a:r>
              <a:rPr lang="en-US" sz="6500" dirty="0" err="1">
                <a:solidFill>
                  <a:schemeClr val="bg2">
                    <a:lumMod val="90000"/>
                  </a:schemeClr>
                </a:solidFill>
                <a:latin typeface="Arial" panose="020B0604020202020204" pitchFamily="34" charset="0"/>
                <a:cs typeface="Arial" panose="020B0604020202020204" pitchFamily="34" charset="0"/>
              </a:rPr>
              <a:t>Vries</a:t>
            </a:r>
            <a:r>
              <a:rPr lang="en-US" sz="6500" dirty="0">
                <a:solidFill>
                  <a:schemeClr val="bg2">
                    <a:lumMod val="90000"/>
                  </a:schemeClr>
                </a:solidFill>
                <a:latin typeface="Arial" panose="020B0604020202020204" pitchFamily="34" charset="0"/>
                <a:cs typeface="Arial" panose="020B0604020202020204" pitchFamily="34" charset="0"/>
              </a:rPr>
              <a:t> y de </a:t>
            </a:r>
            <a:r>
              <a:rPr lang="en-US" sz="6500" dirty="0" err="1">
                <a:solidFill>
                  <a:schemeClr val="bg2">
                    <a:lumMod val="90000"/>
                  </a:schemeClr>
                </a:solidFill>
                <a:latin typeface="Arial" panose="020B0604020202020204" pitchFamily="34" charset="0"/>
                <a:cs typeface="Arial" panose="020B0604020202020204" pitchFamily="34" charset="0"/>
              </a:rPr>
              <a:t>Vries</a:t>
            </a:r>
            <a:r>
              <a:rPr lang="en-US" sz="6500" dirty="0">
                <a:solidFill>
                  <a:schemeClr val="bg2">
                    <a:lumMod val="90000"/>
                  </a:schemeClr>
                </a:solidFill>
                <a:latin typeface="Arial" panose="020B0604020202020204" pitchFamily="34" charset="0"/>
                <a:cs typeface="Arial" panose="020B0604020202020204" pitchFamily="34" charset="0"/>
              </a:rPr>
              <a:t>, 2015)</a:t>
            </a:r>
          </a:p>
          <a:p>
            <a:pPr marL="401638" lvl="1" indent="-381000" algn="l"/>
            <a:endParaRPr lang="en-US" sz="6500" dirty="0">
              <a:solidFill>
                <a:schemeClr val="tx2"/>
              </a:solidFill>
              <a:latin typeface="Arial" panose="020B0604020202020204" pitchFamily="34" charset="0"/>
              <a:cs typeface="Arial" panose="020B0604020202020204" pitchFamily="34" charset="0"/>
            </a:endParaRPr>
          </a:p>
          <a:p>
            <a:pPr marL="401638" indent="-381000" algn="l"/>
            <a:r>
              <a:rPr lang="en-US" sz="6500" b="1" dirty="0">
                <a:solidFill>
                  <a:srgbClr val="002060"/>
                </a:solidFill>
                <a:latin typeface="Arial" panose="020B0604020202020204" pitchFamily="34" charset="0"/>
                <a:cs typeface="Arial" panose="020B0604020202020204" pitchFamily="34" charset="0"/>
              </a:rPr>
              <a:t>→</a:t>
            </a:r>
            <a:r>
              <a:rPr lang="en-US" sz="6500" b="1" dirty="0">
                <a:latin typeface="Arial" panose="020B0604020202020204" pitchFamily="34" charset="0"/>
                <a:cs typeface="Arial" panose="020B0604020202020204" pitchFamily="34" charset="0"/>
              </a:rPr>
              <a:t> </a:t>
            </a:r>
            <a:r>
              <a:rPr lang="en-US" sz="6500" dirty="0">
                <a:latin typeface="Arial" panose="020B0604020202020204" pitchFamily="34" charset="0"/>
                <a:cs typeface="Arial" panose="020B0604020202020204" pitchFamily="34" charset="0"/>
              </a:rPr>
              <a:t>Establishment-level analysis for manufacturing (</a:t>
            </a:r>
            <a:r>
              <a:rPr lang="en-US" sz="6500" u="sng" dirty="0">
                <a:latin typeface="Arial" panose="020B0604020202020204" pitchFamily="34" charset="0"/>
                <a:cs typeface="Arial" panose="020B0604020202020204" pitchFamily="34" charset="0"/>
              </a:rPr>
              <a:t>excluding micro establishments</a:t>
            </a:r>
            <a:r>
              <a:rPr lang="en-US" sz="6500" dirty="0">
                <a:latin typeface="Arial" panose="020B0604020202020204" pitchFamily="34" charset="0"/>
                <a:cs typeface="Arial" panose="020B0604020202020204" pitchFamily="34" charset="0"/>
              </a:rPr>
              <a:t>) for Mexico, Chile, Colombia. Some data also for services sector.</a:t>
            </a:r>
          </a:p>
          <a:p>
            <a:pPr marL="401638" indent="-381000" algn="l"/>
            <a:endParaRPr lang="en-US" sz="6500" dirty="0">
              <a:solidFill>
                <a:schemeClr val="bg2">
                  <a:lumMod val="90000"/>
                </a:schemeClr>
              </a:solidFill>
              <a:latin typeface="Arial" panose="020B0604020202020204" pitchFamily="34" charset="0"/>
              <a:cs typeface="Arial" panose="020B0604020202020204" pitchFamily="34" charset="0"/>
            </a:endParaRPr>
          </a:p>
          <a:p>
            <a:pPr marL="401638" lvl="1" indent="-381000" algn="l"/>
            <a:r>
              <a:rPr lang="en-US" sz="6500" b="1" dirty="0">
                <a:solidFill>
                  <a:schemeClr val="bg2">
                    <a:lumMod val="90000"/>
                  </a:schemeClr>
                </a:solidFill>
                <a:latin typeface="Arial" panose="020B0604020202020204" pitchFamily="34" charset="0"/>
                <a:cs typeface="Arial" panose="020B0604020202020204" pitchFamily="34" charset="0"/>
              </a:rPr>
              <a:t>→ </a:t>
            </a:r>
            <a:r>
              <a:rPr lang="en-US" sz="6500" dirty="0">
                <a:solidFill>
                  <a:schemeClr val="bg2">
                    <a:lumMod val="90000"/>
                  </a:schemeClr>
                </a:solidFill>
                <a:latin typeface="Arial" panose="020B0604020202020204" pitchFamily="34" charset="0"/>
                <a:cs typeface="Arial" panose="020B0604020202020204" pitchFamily="34" charset="0"/>
              </a:rPr>
              <a:t>Informality and micro establishments</a:t>
            </a: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Official household surveys</a:t>
            </a:r>
          </a:p>
          <a:p>
            <a:pPr marL="401638" lvl="1" indent="-381000" algn="l"/>
            <a:endParaRPr lang="en-US" sz="6500" b="1" dirty="0">
              <a:solidFill>
                <a:srgbClr val="327EA7"/>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0AAB3B4-3CD0-FA46-88BA-58EC7F8E18D0}"/>
              </a:ext>
            </a:extLst>
          </p:cNvPr>
          <p:cNvPicPr>
            <a:picLocks noChangeAspect="1"/>
          </p:cNvPicPr>
          <p:nvPr/>
        </p:nvPicPr>
        <p:blipFill>
          <a:blip r:embed="rId5"/>
          <a:stretch>
            <a:fillRect/>
          </a:stretch>
        </p:blipFill>
        <p:spPr>
          <a:xfrm>
            <a:off x="3005051" y="4507854"/>
            <a:ext cx="509966" cy="509966"/>
          </a:xfrm>
          <a:prstGeom prst="rect">
            <a:avLst/>
          </a:prstGeom>
        </p:spPr>
      </p:pic>
    </p:spTree>
    <p:extLst>
      <p:ext uri="{BB962C8B-B14F-4D97-AF65-F5344CB8AC3E}">
        <p14:creationId xmlns:p14="http://schemas.microsoft.com/office/powerpoint/2010/main" val="227255150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CuadroTexto 19"/>
              <p:cNvSpPr txBox="1"/>
              <p:nvPr/>
            </p:nvSpPr>
            <p:spPr>
              <a:xfrm>
                <a:off x="766117" y="2746236"/>
                <a:ext cx="19325970" cy="3293209"/>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OP decomposition in manufacturing sector</a:t>
                </a:r>
              </a:p>
              <a:p>
                <a:r>
                  <a:rPr lang="en-US" sz="4400" b="1" dirty="0">
                    <a:latin typeface="Arial" panose="020B0604020202020204" pitchFamily="34" charset="0"/>
                    <a:cs typeface="Arial" panose="020B0604020202020204" pitchFamily="34" charset="0"/>
                  </a:rPr>
                  <a:t> </a:t>
                </a:r>
              </a:p>
              <a:p>
                <a14:m>
                  <m:oMath xmlns:m="http://schemas.openxmlformats.org/officeDocument/2006/math">
                    <m:sSub>
                      <m:sSubPr>
                        <m:ctrlPr>
                          <a:rPr lang="es-VE" sz="4000" b="0" i="1" dirty="0" smtClean="0">
                            <a:latin typeface="Cambria Math" panose="02040503050406030204" pitchFamily="18" charset="0"/>
                          </a:rPr>
                        </m:ctrlPr>
                      </m:sSubPr>
                      <m:e>
                        <m:r>
                          <a:rPr lang="en-US" sz="4000" i="1" dirty="0" smtClean="0">
                            <a:latin typeface="Cambria Math" panose="02040503050406030204" pitchFamily="18" charset="0"/>
                          </a:rPr>
                          <m:t>𝑃</m:t>
                        </m:r>
                      </m:e>
                      <m:sub>
                        <m:r>
                          <a:rPr lang="es-VE" sz="4000" b="0" i="1" dirty="0" smtClean="0">
                            <a:latin typeface="Cambria Math" panose="02040503050406030204" pitchFamily="18" charset="0"/>
                          </a:rPr>
                          <m:t>𝑚</m:t>
                        </m:r>
                      </m:sub>
                    </m:sSub>
                    <m:r>
                      <a:rPr lang="es-VE" sz="4000" b="0" i="1" dirty="0" smtClean="0">
                        <a:latin typeface="Cambria Math" panose="02040503050406030204" pitchFamily="18" charset="0"/>
                      </a:rPr>
                      <m:t>=</m:t>
                    </m:r>
                  </m:oMath>
                </a14:m>
                <a:r>
                  <a:rPr lang="en-US" sz="4000" dirty="0"/>
                  <a:t>  Aggregate productivity in manufacturing sector</a:t>
                </a:r>
              </a:p>
              <a:p>
                <a14:m>
                  <m:oMath xmlns:m="http://schemas.openxmlformats.org/officeDocument/2006/math">
                    <m:r>
                      <a:rPr lang="es-VE" sz="4000" i="1">
                        <a:latin typeface="Cambria Math" panose="02040503050406030204" pitchFamily="18" charset="0"/>
                      </a:rPr>
                      <m:t>𝐽</m:t>
                    </m:r>
                    <m:r>
                      <a:rPr lang="es-VE" sz="4000" b="0" i="1" smtClean="0">
                        <a:latin typeface="Cambria Math" panose="02040503050406030204" pitchFamily="18" charset="0"/>
                      </a:rPr>
                      <m:t>=</m:t>
                    </m:r>
                  </m:oMath>
                </a14:m>
                <a:r>
                  <a:rPr lang="en-US" sz="4000" dirty="0"/>
                  <a:t>  number of subsectors (around 50, based on 3-digit ISIC, Rev 3.1, codes)</a:t>
                </a:r>
              </a:p>
              <a:p>
                <a:r>
                  <a:rPr lang="en-US" sz="4000" dirty="0"/>
                  <a:t> </a:t>
                </a:r>
              </a:p>
            </p:txBody>
          </p:sp>
        </mc:Choice>
        <mc:Fallback xmlns="">
          <p:sp>
            <p:nvSpPr>
              <p:cNvPr id="20" name="CuadroTexto 19"/>
              <p:cNvSpPr txBox="1">
                <a:spLocks noRot="1" noChangeAspect="1" noMove="1" noResize="1" noEditPoints="1" noAdjustHandles="1" noChangeArrowheads="1" noChangeShapeType="1" noTextEdit="1"/>
              </p:cNvSpPr>
              <p:nvPr/>
            </p:nvSpPr>
            <p:spPr>
              <a:xfrm>
                <a:off x="766117" y="2746236"/>
                <a:ext cx="19325970" cy="3293209"/>
              </a:xfrm>
              <a:prstGeom prst="rect">
                <a:avLst/>
              </a:prstGeom>
              <a:blipFill>
                <a:blip r:embed="rId5"/>
                <a:stretch>
                  <a:fillRect l="-1293" t="-3882"/>
                </a:stretch>
              </a:blipFill>
            </p:spPr>
            <p:txBody>
              <a:bodyPr/>
              <a:lstStyle/>
              <a:p>
                <a:r>
                  <a:rPr lang="en-US">
                    <a:noFill/>
                  </a:rPr>
                  <a:t> </a:t>
                </a:r>
              </a:p>
            </p:txBody>
          </p:sp>
        </mc:Fallback>
      </mc:AlternateContent>
      <p:sp>
        <p:nvSpPr>
          <p:cNvPr id="21" name="Rectángulo redondeado 20"/>
          <p:cNvSpPr/>
          <p:nvPr/>
        </p:nvSpPr>
        <p:spPr>
          <a:xfrm>
            <a:off x="1164124" y="7506303"/>
            <a:ext cx="1285103" cy="124883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i="1" dirty="0"/>
              <a:t>P</a:t>
            </a:r>
            <a:r>
              <a:rPr lang="en-US" i="1" baseline="-25000" dirty="0"/>
              <a:t>m</a:t>
            </a:r>
          </a:p>
        </p:txBody>
      </p:sp>
      <p:sp>
        <p:nvSpPr>
          <p:cNvPr id="23" name="Rectángulo redondeado 22"/>
          <p:cNvSpPr/>
          <p:nvPr/>
        </p:nvSpPr>
        <p:spPr>
          <a:xfrm>
            <a:off x="4825843" y="6257473"/>
            <a:ext cx="3900618" cy="2070000"/>
          </a:xfrm>
          <a:prstGeom prst="roundRect">
            <a:avLst/>
          </a:prstGeom>
          <a:solidFill>
            <a:srgbClr val="5082B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Covariance term (</a:t>
            </a:r>
            <a:r>
              <a:rPr lang="en-US" i="1" dirty="0"/>
              <a:t>CT</a:t>
            </a:r>
            <a:r>
              <a:rPr lang="en-US" dirty="0"/>
              <a:t>) </a:t>
            </a:r>
          </a:p>
        </p:txBody>
      </p:sp>
      <p:sp>
        <p:nvSpPr>
          <p:cNvPr id="26" name="Rectángulo redondeado 25"/>
          <p:cNvSpPr/>
          <p:nvPr/>
        </p:nvSpPr>
        <p:spPr>
          <a:xfrm>
            <a:off x="4844378" y="8553803"/>
            <a:ext cx="3900618" cy="2074574"/>
          </a:xfrm>
          <a:prstGeom prst="roundRect">
            <a:avLst/>
          </a:prstGeom>
          <a:solidFill>
            <a:srgbClr val="5082B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Unweighted mean of productivities</a:t>
            </a:r>
          </a:p>
        </p:txBody>
      </p:sp>
      <p:sp>
        <p:nvSpPr>
          <p:cNvPr id="28" name="CuadroTexto 27"/>
          <p:cNvSpPr txBox="1"/>
          <p:nvPr/>
        </p:nvSpPr>
        <p:spPr>
          <a:xfrm>
            <a:off x="4624140" y="12272687"/>
            <a:ext cx="4341093" cy="646331"/>
          </a:xfrm>
          <a:prstGeom prst="rect">
            <a:avLst/>
          </a:prstGeom>
          <a:noFill/>
        </p:spPr>
        <p:txBody>
          <a:bodyPr wrap="square" rtlCol="0">
            <a:spAutoFit/>
          </a:bodyPr>
          <a:lstStyle/>
          <a:p>
            <a:r>
              <a:rPr lang="en-US" b="1" dirty="0">
                <a:solidFill>
                  <a:schemeClr val="tx1">
                    <a:lumMod val="65000"/>
                    <a:lumOff val="35000"/>
                  </a:schemeClr>
                </a:solidFill>
              </a:rPr>
              <a:t>|</a:t>
            </a:r>
            <a:r>
              <a:rPr lang="en-US" b="1" dirty="0"/>
              <a:t> Level: subsectors </a:t>
            </a:r>
            <a:r>
              <a:rPr lang="en-US" b="1" dirty="0">
                <a:solidFill>
                  <a:schemeClr val="tx1">
                    <a:lumMod val="65000"/>
                    <a:lumOff val="35000"/>
                  </a:schemeClr>
                </a:solidFill>
              </a:rPr>
              <a:t>|</a:t>
            </a:r>
          </a:p>
        </p:txBody>
      </p:sp>
      <p:sp>
        <p:nvSpPr>
          <p:cNvPr id="29" name="Rectángulo redondeado 28"/>
          <p:cNvSpPr/>
          <p:nvPr/>
        </p:nvSpPr>
        <p:spPr>
          <a:xfrm>
            <a:off x="10347251" y="7469097"/>
            <a:ext cx="1285103" cy="124883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i="1" dirty="0"/>
              <a:t>P</a:t>
            </a:r>
            <a:r>
              <a:rPr lang="en-US" i="1" baseline="-25000" dirty="0"/>
              <a:t>1</a:t>
            </a:r>
          </a:p>
        </p:txBody>
      </p:sp>
      <p:sp>
        <p:nvSpPr>
          <p:cNvPr id="31" name="Rectángulo redondeado 30"/>
          <p:cNvSpPr/>
          <p:nvPr/>
        </p:nvSpPr>
        <p:spPr>
          <a:xfrm>
            <a:off x="10365787" y="9067339"/>
            <a:ext cx="1285103" cy="124883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i="1" dirty="0" err="1"/>
              <a:t>P</a:t>
            </a:r>
            <a:r>
              <a:rPr lang="en-US" i="1" baseline="-25000" dirty="0" err="1"/>
              <a:t>j</a:t>
            </a:r>
            <a:endParaRPr lang="en-US" i="1" baseline="-25000" dirty="0"/>
          </a:p>
        </p:txBody>
      </p:sp>
      <p:sp>
        <p:nvSpPr>
          <p:cNvPr id="33" name="Rectángulo redondeado 32"/>
          <p:cNvSpPr/>
          <p:nvPr/>
        </p:nvSpPr>
        <p:spPr>
          <a:xfrm>
            <a:off x="10347250" y="10628377"/>
            <a:ext cx="1285103" cy="124883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i="1" dirty="0"/>
              <a:t>P</a:t>
            </a:r>
            <a:r>
              <a:rPr lang="en-US" i="1" baseline="-25000" dirty="0"/>
              <a:t>J</a:t>
            </a:r>
          </a:p>
        </p:txBody>
      </p:sp>
      <mc:AlternateContent xmlns:mc="http://schemas.openxmlformats.org/markup-compatibility/2006" xmlns:a14="http://schemas.microsoft.com/office/drawing/2010/main">
        <mc:Choice Requires="a14">
          <p:sp>
            <p:nvSpPr>
              <p:cNvPr id="34" name="Rectángulo redondeado 33"/>
              <p:cNvSpPr/>
              <p:nvPr/>
            </p:nvSpPr>
            <p:spPr>
              <a:xfrm>
                <a:off x="13184148" y="7862841"/>
                <a:ext cx="4189458" cy="1710172"/>
              </a:xfrm>
              <a:prstGeom prst="roundRect">
                <a:avLst/>
              </a:prstGeom>
              <a:solidFill>
                <a:srgbClr val="5082B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t>Covariance term</a:t>
                </a:r>
              </a:p>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𝑐</m:t>
                      </m:r>
                      <m:r>
                        <a:rPr lang="es-ES" sz="3200" b="0" i="1" dirty="0" smtClean="0">
                          <a:latin typeface="Cambria Math" panose="02040503050406030204" pitchFamily="18" charset="0"/>
                        </a:rPr>
                        <m:t>𝑡</m:t>
                      </m:r>
                      <m:r>
                        <a:rPr lang="en-US" sz="3200" i="1" baseline="-25000" dirty="0" err="1" smtClean="0">
                          <a:latin typeface="Cambria Math" panose="02040503050406030204" pitchFamily="18" charset="0"/>
                        </a:rPr>
                        <m:t>𝑗</m:t>
                      </m:r>
                    </m:oMath>
                  </m:oMathPara>
                </a14:m>
                <a:endParaRPr lang="en-US" sz="3200" baseline="-25000" dirty="0"/>
              </a:p>
            </p:txBody>
          </p:sp>
        </mc:Choice>
        <mc:Fallback xmlns="">
          <p:sp>
            <p:nvSpPr>
              <p:cNvPr id="34" name="Rectángulo redondeado 33"/>
              <p:cNvSpPr>
                <a:spLocks noRot="1" noChangeAspect="1" noMove="1" noResize="1" noEditPoints="1" noAdjustHandles="1" noChangeArrowheads="1" noChangeShapeType="1" noTextEdit="1"/>
              </p:cNvSpPr>
              <p:nvPr/>
            </p:nvSpPr>
            <p:spPr>
              <a:xfrm>
                <a:off x="13184148" y="7862841"/>
                <a:ext cx="4189458" cy="1710172"/>
              </a:xfrm>
              <a:prstGeom prst="roundRect">
                <a:avLst/>
              </a:prstGeom>
              <a:blipFill>
                <a:blip r:embed="rId6"/>
                <a:stretch>
                  <a:fillRect/>
                </a:stretch>
              </a:blipFill>
            </p:spPr>
            <p:txBody>
              <a:bodyPr/>
              <a:lstStyle/>
              <a:p>
                <a:r>
                  <a:rPr lang="es-VE">
                    <a:noFill/>
                  </a:rPr>
                  <a:t> </a:t>
                </a:r>
              </a:p>
            </p:txBody>
          </p:sp>
        </mc:Fallback>
      </mc:AlternateContent>
      <p:sp>
        <p:nvSpPr>
          <p:cNvPr id="35" name="Abrir llave 34"/>
          <p:cNvSpPr/>
          <p:nvPr/>
        </p:nvSpPr>
        <p:spPr>
          <a:xfrm>
            <a:off x="10048634" y="7333284"/>
            <a:ext cx="229620" cy="45367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Conector angular 35"/>
          <p:cNvCxnSpPr>
            <a:endCxn id="23" idx="1"/>
          </p:cNvCxnSpPr>
          <p:nvPr/>
        </p:nvCxnSpPr>
        <p:spPr>
          <a:xfrm flipV="1">
            <a:off x="2449227" y="7292473"/>
            <a:ext cx="2376616" cy="104587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7" name="Conector angular 36"/>
          <p:cNvCxnSpPr/>
          <p:nvPr/>
        </p:nvCxnSpPr>
        <p:spPr>
          <a:xfrm>
            <a:off x="2449227" y="8330642"/>
            <a:ext cx="2376616" cy="113869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40" name="CuadroTexto 39"/>
          <p:cNvSpPr txBox="1"/>
          <p:nvPr/>
        </p:nvSpPr>
        <p:spPr>
          <a:xfrm>
            <a:off x="12634531" y="12262751"/>
            <a:ext cx="5288691" cy="646331"/>
          </a:xfrm>
          <a:prstGeom prst="rect">
            <a:avLst/>
          </a:prstGeom>
          <a:noFill/>
        </p:spPr>
        <p:txBody>
          <a:bodyPr wrap="square" rtlCol="0">
            <a:spAutoFit/>
          </a:bodyPr>
          <a:lstStyle/>
          <a:p>
            <a:r>
              <a:rPr lang="en-US" b="1" dirty="0">
                <a:solidFill>
                  <a:schemeClr val="tx1">
                    <a:lumMod val="65000"/>
                    <a:lumOff val="35000"/>
                  </a:schemeClr>
                </a:solidFill>
              </a:rPr>
              <a:t>|</a:t>
            </a:r>
            <a:r>
              <a:rPr lang="en-US" b="1" dirty="0"/>
              <a:t> Level: establishments </a:t>
            </a:r>
            <a:r>
              <a:rPr lang="en-US" b="1" dirty="0">
                <a:solidFill>
                  <a:schemeClr val="tx1">
                    <a:lumMod val="65000"/>
                    <a:lumOff val="35000"/>
                  </a:schemeClr>
                </a:solidFill>
              </a:rPr>
              <a:t>|</a:t>
            </a:r>
          </a:p>
        </p:txBody>
      </p:sp>
      <mc:AlternateContent xmlns:mc="http://schemas.openxmlformats.org/markup-compatibility/2006" xmlns:a14="http://schemas.microsoft.com/office/drawing/2010/main">
        <mc:Choice Requires="a14">
          <p:sp>
            <p:nvSpPr>
              <p:cNvPr id="41" name="Rectángulo redondeado 40"/>
              <p:cNvSpPr/>
              <p:nvPr/>
            </p:nvSpPr>
            <p:spPr>
              <a:xfrm>
                <a:off x="13184148" y="10008703"/>
                <a:ext cx="4189458" cy="1710000"/>
              </a:xfrm>
              <a:prstGeom prst="roundRect">
                <a:avLst/>
              </a:prstGeom>
              <a:solidFill>
                <a:srgbClr val="5082B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dirty="0"/>
                  <a:t>Unweighted mean </a:t>
                </a:r>
              </a:p>
              <a:p>
                <a:pPr algn="ctr"/>
                <a14:m>
                  <m:oMathPara xmlns:m="http://schemas.openxmlformats.org/officeDocument/2006/math">
                    <m:oMathParaPr>
                      <m:jc m:val="centerGroup"/>
                    </m:oMathParaPr>
                    <m:oMath xmlns:m="http://schemas.openxmlformats.org/officeDocument/2006/math">
                      <m:acc>
                        <m:accPr>
                          <m:chr m:val="̅"/>
                          <m:ctrlPr>
                            <a:rPr lang="en-US" sz="3200" i="1" dirty="0" smtClean="0">
                              <a:latin typeface="Cambria Math" panose="02040503050406030204" pitchFamily="18" charset="0"/>
                            </a:rPr>
                          </m:ctrlPr>
                        </m:accPr>
                        <m:e>
                          <m:sSub>
                            <m:sSubPr>
                              <m:ctrlPr>
                                <a:rPr lang="es-VE" sz="3200" b="0" i="1" dirty="0" smtClean="0">
                                  <a:latin typeface="Cambria Math" panose="02040503050406030204" pitchFamily="18" charset="0"/>
                                </a:rPr>
                              </m:ctrlPr>
                            </m:sSubPr>
                            <m:e>
                              <m:r>
                                <a:rPr lang="es-VE" sz="3200" b="0" i="1" dirty="0" smtClean="0">
                                  <a:latin typeface="Cambria Math" panose="02040503050406030204" pitchFamily="18" charset="0"/>
                                </a:rPr>
                                <m:t>𝑝</m:t>
                              </m:r>
                            </m:e>
                            <m:sub>
                              <m:r>
                                <a:rPr lang="es-VE" sz="3200" b="0" i="1" dirty="0" smtClean="0">
                                  <a:latin typeface="Cambria Math" panose="02040503050406030204" pitchFamily="18" charset="0"/>
                                </a:rPr>
                                <m:t>𝑗</m:t>
                              </m:r>
                            </m:sub>
                          </m:sSub>
                        </m:e>
                      </m:acc>
                    </m:oMath>
                  </m:oMathPara>
                </a14:m>
                <a:endParaRPr lang="en-US" sz="3200" baseline="-25000" dirty="0"/>
              </a:p>
            </p:txBody>
          </p:sp>
        </mc:Choice>
        <mc:Fallback xmlns="">
          <p:sp>
            <p:nvSpPr>
              <p:cNvPr id="41" name="Rectángulo redondeado 40"/>
              <p:cNvSpPr>
                <a:spLocks noRot="1" noChangeAspect="1" noMove="1" noResize="1" noEditPoints="1" noAdjustHandles="1" noChangeArrowheads="1" noChangeShapeType="1" noTextEdit="1"/>
              </p:cNvSpPr>
              <p:nvPr/>
            </p:nvSpPr>
            <p:spPr>
              <a:xfrm>
                <a:off x="13184148" y="10008703"/>
                <a:ext cx="4189458" cy="1710000"/>
              </a:xfrm>
              <a:prstGeom prst="roundRect">
                <a:avLst/>
              </a:prstGeom>
              <a:blipFill rotWithShape="0">
                <a:blip r:embed="rId7"/>
                <a:stretch>
                  <a:fillRect/>
                </a:stretch>
              </a:blipFill>
            </p:spPr>
            <p:txBody>
              <a:bodyPr/>
              <a:lstStyle/>
              <a:p>
                <a:r>
                  <a:rPr lang="es-VE">
                    <a:noFill/>
                  </a:rPr>
                  <a:t> </a:t>
                </a:r>
              </a:p>
            </p:txBody>
          </p:sp>
        </mc:Fallback>
      </mc:AlternateContent>
      <p:cxnSp>
        <p:nvCxnSpPr>
          <p:cNvPr id="42" name="Conector angular 41"/>
          <p:cNvCxnSpPr>
            <a:stCxn id="31" idx="3"/>
            <a:endCxn id="34" idx="1"/>
          </p:cNvCxnSpPr>
          <p:nvPr/>
        </p:nvCxnSpPr>
        <p:spPr>
          <a:xfrm flipV="1">
            <a:off x="11650890" y="8717927"/>
            <a:ext cx="1533258" cy="9738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3" name="Conector angular 42"/>
          <p:cNvCxnSpPr>
            <a:stCxn id="31" idx="3"/>
            <a:endCxn id="41" idx="1"/>
          </p:cNvCxnSpPr>
          <p:nvPr/>
        </p:nvCxnSpPr>
        <p:spPr>
          <a:xfrm>
            <a:off x="11650890" y="9691754"/>
            <a:ext cx="1533258" cy="117194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8744996" y="9591090"/>
            <a:ext cx="1412264" cy="2109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CuadroTexto 44"/>
              <p:cNvSpPr txBox="1"/>
              <p:nvPr/>
            </p:nvSpPr>
            <p:spPr>
              <a:xfrm>
                <a:off x="15452515" y="5930404"/>
                <a:ext cx="6940426" cy="1305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VE" sz="4000" b="0" i="1" smtClean="0">
                              <a:solidFill>
                                <a:schemeClr val="accent1">
                                  <a:lumMod val="50000"/>
                                </a:schemeClr>
                              </a:solidFill>
                              <a:latin typeface="Cambria Math" panose="02040503050406030204" pitchFamily="18" charset="0"/>
                            </a:rPr>
                          </m:ctrlPr>
                        </m:sSubPr>
                        <m:e>
                          <m:r>
                            <a:rPr lang="es-VE" sz="4000" b="0" i="1" smtClean="0">
                              <a:solidFill>
                                <a:schemeClr val="accent1">
                                  <a:lumMod val="50000"/>
                                </a:schemeClr>
                              </a:solidFill>
                              <a:latin typeface="Cambria Math" panose="02040503050406030204" pitchFamily="18" charset="0"/>
                            </a:rPr>
                            <m:t>𝑃</m:t>
                          </m:r>
                        </m:e>
                        <m:sub>
                          <m:r>
                            <a:rPr lang="es-VE" sz="4000" b="0" i="1" smtClean="0">
                              <a:solidFill>
                                <a:schemeClr val="accent1">
                                  <a:lumMod val="50000"/>
                                </a:schemeClr>
                              </a:solidFill>
                              <a:latin typeface="Cambria Math" panose="02040503050406030204" pitchFamily="18" charset="0"/>
                            </a:rPr>
                            <m:t>𝑚</m:t>
                          </m:r>
                        </m:sub>
                      </m:sSub>
                      <m:r>
                        <a:rPr lang="es-VE" sz="4000" b="0" i="1" smtClean="0">
                          <a:solidFill>
                            <a:schemeClr val="accent1">
                              <a:lumMod val="50000"/>
                            </a:schemeClr>
                          </a:solidFill>
                          <a:latin typeface="Cambria Math" panose="02040503050406030204" pitchFamily="18" charset="0"/>
                        </a:rPr>
                        <m:t>=</m:t>
                      </m:r>
                      <m:r>
                        <a:rPr lang="es-VE" sz="4000" b="0" i="1" smtClean="0">
                          <a:solidFill>
                            <a:schemeClr val="accent1">
                              <a:lumMod val="50000"/>
                            </a:schemeClr>
                          </a:solidFill>
                          <a:latin typeface="Cambria Math" panose="02040503050406030204" pitchFamily="18" charset="0"/>
                        </a:rPr>
                        <m:t>𝐶𝑇</m:t>
                      </m:r>
                      <m:r>
                        <a:rPr lang="es-VE" sz="4000" b="0" i="1" smtClean="0">
                          <a:solidFill>
                            <a:schemeClr val="accent1">
                              <a:lumMod val="50000"/>
                            </a:schemeClr>
                          </a:solidFill>
                          <a:latin typeface="Cambria Math" panose="02040503050406030204" pitchFamily="18" charset="0"/>
                        </a:rPr>
                        <m:t>+</m:t>
                      </m:r>
                      <m:f>
                        <m:fPr>
                          <m:ctrlPr>
                            <a:rPr lang="es-VE" sz="4000" b="0" i="1" smtClean="0">
                              <a:solidFill>
                                <a:schemeClr val="accent1">
                                  <a:lumMod val="50000"/>
                                </a:schemeClr>
                              </a:solidFill>
                              <a:latin typeface="Cambria Math" panose="02040503050406030204" pitchFamily="18" charset="0"/>
                            </a:rPr>
                          </m:ctrlPr>
                        </m:fPr>
                        <m:num>
                          <m:r>
                            <a:rPr lang="es-VE" sz="4000" b="0" i="1" smtClean="0">
                              <a:solidFill>
                                <a:schemeClr val="accent1">
                                  <a:lumMod val="50000"/>
                                </a:schemeClr>
                              </a:solidFill>
                              <a:latin typeface="Cambria Math" panose="02040503050406030204" pitchFamily="18" charset="0"/>
                            </a:rPr>
                            <m:t>1</m:t>
                          </m:r>
                        </m:num>
                        <m:den>
                          <m:r>
                            <a:rPr lang="es-VE" sz="4000" b="0" i="1" smtClean="0">
                              <a:solidFill>
                                <a:schemeClr val="accent1">
                                  <a:lumMod val="50000"/>
                                </a:schemeClr>
                              </a:solidFill>
                              <a:latin typeface="Cambria Math" panose="02040503050406030204" pitchFamily="18" charset="0"/>
                            </a:rPr>
                            <m:t>𝐽</m:t>
                          </m:r>
                        </m:den>
                      </m:f>
                      <m:nary>
                        <m:naryPr>
                          <m:chr m:val="∑"/>
                          <m:limLoc m:val="subSup"/>
                          <m:supHide m:val="on"/>
                          <m:ctrlPr>
                            <a:rPr lang="es-VE" sz="4000" b="0" i="1" smtClean="0">
                              <a:solidFill>
                                <a:schemeClr val="accent1">
                                  <a:lumMod val="50000"/>
                                </a:schemeClr>
                              </a:solidFill>
                              <a:latin typeface="Cambria Math" panose="02040503050406030204" pitchFamily="18" charset="0"/>
                            </a:rPr>
                          </m:ctrlPr>
                        </m:naryPr>
                        <m:sub>
                          <m:r>
                            <m:rPr>
                              <m:brk m:alnAt="9"/>
                            </m:rPr>
                            <a:rPr lang="es-VE" sz="4000" b="0" i="1" smtClean="0">
                              <a:solidFill>
                                <a:schemeClr val="accent1">
                                  <a:lumMod val="50000"/>
                                </a:schemeClr>
                              </a:solidFill>
                              <a:latin typeface="Cambria Math" panose="02040503050406030204" pitchFamily="18" charset="0"/>
                            </a:rPr>
                            <m:t>𝑗</m:t>
                          </m:r>
                        </m:sub>
                        <m:sup/>
                        <m:e>
                          <m:sSub>
                            <m:sSubPr>
                              <m:ctrlPr>
                                <a:rPr lang="es-VE" sz="4000" b="0" i="1" smtClean="0">
                                  <a:solidFill>
                                    <a:schemeClr val="accent1">
                                      <a:lumMod val="50000"/>
                                    </a:schemeClr>
                                  </a:solidFill>
                                  <a:latin typeface="Cambria Math" panose="02040503050406030204" pitchFamily="18" charset="0"/>
                                </a:rPr>
                              </m:ctrlPr>
                            </m:sSubPr>
                            <m:e>
                              <m:r>
                                <a:rPr lang="es-VE" sz="4000" b="0" i="1" smtClean="0">
                                  <a:solidFill>
                                    <a:schemeClr val="accent1">
                                      <a:lumMod val="50000"/>
                                    </a:schemeClr>
                                  </a:solidFill>
                                  <a:latin typeface="Cambria Math" panose="02040503050406030204" pitchFamily="18" charset="0"/>
                                </a:rPr>
                                <m:t>𝑐</m:t>
                              </m:r>
                              <m:r>
                                <a:rPr lang="es-ES" sz="4000" b="0" i="1" smtClean="0">
                                  <a:solidFill>
                                    <a:schemeClr val="accent1">
                                      <a:lumMod val="50000"/>
                                    </a:schemeClr>
                                  </a:solidFill>
                                  <a:latin typeface="Cambria Math" panose="02040503050406030204" pitchFamily="18" charset="0"/>
                                </a:rPr>
                                <m:t>𝑡</m:t>
                              </m:r>
                            </m:e>
                            <m:sub>
                              <m:r>
                                <a:rPr lang="es-VE" sz="4000" b="0" i="1" smtClean="0">
                                  <a:solidFill>
                                    <a:schemeClr val="accent1">
                                      <a:lumMod val="50000"/>
                                    </a:schemeClr>
                                  </a:solidFill>
                                  <a:latin typeface="Cambria Math" panose="02040503050406030204" pitchFamily="18" charset="0"/>
                                </a:rPr>
                                <m:t>𝑗</m:t>
                              </m:r>
                            </m:sub>
                          </m:sSub>
                        </m:e>
                      </m:nary>
                      <m:r>
                        <a:rPr lang="es-VE" sz="4000" b="0" i="1" smtClean="0">
                          <a:solidFill>
                            <a:schemeClr val="accent1">
                              <a:lumMod val="50000"/>
                            </a:schemeClr>
                          </a:solidFill>
                          <a:latin typeface="Cambria Math" panose="02040503050406030204" pitchFamily="18" charset="0"/>
                        </a:rPr>
                        <m:t>+</m:t>
                      </m:r>
                      <m:f>
                        <m:fPr>
                          <m:ctrlPr>
                            <a:rPr lang="es-VE" sz="4000" i="1">
                              <a:solidFill>
                                <a:schemeClr val="accent1">
                                  <a:lumMod val="50000"/>
                                </a:schemeClr>
                              </a:solidFill>
                              <a:latin typeface="Cambria Math" panose="02040503050406030204" pitchFamily="18" charset="0"/>
                            </a:rPr>
                          </m:ctrlPr>
                        </m:fPr>
                        <m:num>
                          <m:r>
                            <a:rPr lang="es-VE" sz="4000" i="1">
                              <a:solidFill>
                                <a:schemeClr val="accent1">
                                  <a:lumMod val="50000"/>
                                </a:schemeClr>
                              </a:solidFill>
                              <a:latin typeface="Cambria Math" panose="02040503050406030204" pitchFamily="18" charset="0"/>
                            </a:rPr>
                            <m:t>1</m:t>
                          </m:r>
                        </m:num>
                        <m:den>
                          <m:r>
                            <a:rPr lang="es-VE" sz="4000" i="1">
                              <a:solidFill>
                                <a:schemeClr val="accent1">
                                  <a:lumMod val="50000"/>
                                </a:schemeClr>
                              </a:solidFill>
                              <a:latin typeface="Cambria Math" panose="02040503050406030204" pitchFamily="18" charset="0"/>
                            </a:rPr>
                            <m:t>𝐽</m:t>
                          </m:r>
                        </m:den>
                      </m:f>
                      <m:nary>
                        <m:naryPr>
                          <m:chr m:val="∑"/>
                          <m:limLoc m:val="subSup"/>
                          <m:supHide m:val="on"/>
                          <m:ctrlPr>
                            <a:rPr lang="es-VE" sz="4000" i="1">
                              <a:solidFill>
                                <a:schemeClr val="accent1">
                                  <a:lumMod val="50000"/>
                                </a:schemeClr>
                              </a:solidFill>
                              <a:latin typeface="Cambria Math" panose="02040503050406030204" pitchFamily="18" charset="0"/>
                            </a:rPr>
                          </m:ctrlPr>
                        </m:naryPr>
                        <m:sub>
                          <m:r>
                            <m:rPr>
                              <m:brk m:alnAt="9"/>
                            </m:rPr>
                            <a:rPr lang="es-VE" sz="4000" i="1">
                              <a:solidFill>
                                <a:schemeClr val="accent1">
                                  <a:lumMod val="50000"/>
                                </a:schemeClr>
                              </a:solidFill>
                              <a:latin typeface="Cambria Math" panose="02040503050406030204" pitchFamily="18" charset="0"/>
                            </a:rPr>
                            <m:t>𝑗</m:t>
                          </m:r>
                        </m:sub>
                        <m:sup/>
                        <m:e>
                          <m:acc>
                            <m:accPr>
                              <m:chr m:val="̅"/>
                              <m:ctrlPr>
                                <a:rPr lang="es-VE" sz="4000" b="0" i="1" smtClean="0">
                                  <a:solidFill>
                                    <a:schemeClr val="accent1">
                                      <a:lumMod val="50000"/>
                                    </a:schemeClr>
                                  </a:solidFill>
                                  <a:latin typeface="Cambria Math" panose="02040503050406030204" pitchFamily="18" charset="0"/>
                                </a:rPr>
                              </m:ctrlPr>
                            </m:accPr>
                            <m:e>
                              <m:sSub>
                                <m:sSubPr>
                                  <m:ctrlPr>
                                    <a:rPr lang="es-VE" sz="4000" b="0" i="1" smtClean="0">
                                      <a:solidFill>
                                        <a:schemeClr val="accent1">
                                          <a:lumMod val="50000"/>
                                        </a:schemeClr>
                                      </a:solidFill>
                                      <a:latin typeface="Cambria Math" panose="02040503050406030204" pitchFamily="18" charset="0"/>
                                    </a:rPr>
                                  </m:ctrlPr>
                                </m:sSubPr>
                                <m:e>
                                  <m:r>
                                    <a:rPr lang="es-VE" sz="4000" b="0" i="1" smtClean="0">
                                      <a:solidFill>
                                        <a:schemeClr val="accent1">
                                          <a:lumMod val="50000"/>
                                        </a:schemeClr>
                                      </a:solidFill>
                                      <a:latin typeface="Cambria Math" panose="02040503050406030204" pitchFamily="18" charset="0"/>
                                    </a:rPr>
                                    <m:t>𝑝</m:t>
                                  </m:r>
                                </m:e>
                                <m:sub>
                                  <m:r>
                                    <a:rPr lang="es-VE" sz="4000" b="0" i="1" smtClean="0">
                                      <a:solidFill>
                                        <a:schemeClr val="accent1">
                                          <a:lumMod val="50000"/>
                                        </a:schemeClr>
                                      </a:solidFill>
                                      <a:latin typeface="Cambria Math" panose="02040503050406030204" pitchFamily="18" charset="0"/>
                                    </a:rPr>
                                    <m:t>𝑗</m:t>
                                  </m:r>
                                </m:sub>
                              </m:sSub>
                            </m:e>
                          </m:acc>
                        </m:e>
                      </m:nary>
                    </m:oMath>
                  </m:oMathPara>
                </a14:m>
                <a:endParaRPr lang="en-US" sz="4000" dirty="0">
                  <a:solidFill>
                    <a:schemeClr val="accent1">
                      <a:lumMod val="50000"/>
                    </a:schemeClr>
                  </a:solidFill>
                </a:endParaRPr>
              </a:p>
            </p:txBody>
          </p:sp>
        </mc:Choice>
        <mc:Fallback xmlns="">
          <p:sp>
            <p:nvSpPr>
              <p:cNvPr id="45" name="CuadroTexto 44"/>
              <p:cNvSpPr txBox="1">
                <a:spLocks noRot="1" noChangeAspect="1" noMove="1" noResize="1" noEditPoints="1" noAdjustHandles="1" noChangeArrowheads="1" noChangeShapeType="1" noTextEdit="1"/>
              </p:cNvSpPr>
              <p:nvPr/>
            </p:nvSpPr>
            <p:spPr>
              <a:xfrm>
                <a:off x="15452515" y="5930404"/>
                <a:ext cx="6940426" cy="1305614"/>
              </a:xfrm>
              <a:prstGeom prst="rect">
                <a:avLst/>
              </a:prstGeom>
              <a:blipFill>
                <a:blip r:embed="rId8"/>
                <a:stretch>
                  <a:fillRect/>
                </a:stretch>
              </a:blipFill>
            </p:spPr>
            <p:txBody>
              <a:bodyPr/>
              <a:lstStyle/>
              <a:p>
                <a:r>
                  <a:rPr lang="es-VE">
                    <a:noFill/>
                  </a:rPr>
                  <a:t> </a:t>
                </a:r>
              </a:p>
            </p:txBody>
          </p:sp>
        </mc:Fallback>
      </mc:AlternateContent>
    </p:spTree>
    <p:extLst>
      <p:ext uri="{BB962C8B-B14F-4D97-AF65-F5344CB8AC3E}">
        <p14:creationId xmlns:p14="http://schemas.microsoft.com/office/powerpoint/2010/main" val="3771820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3" grpId="0" animBg="1"/>
      <p:bldP spid="26" grpId="0" animBg="1"/>
      <p:bldP spid="28" grpId="0"/>
      <p:bldP spid="29" grpId="0" animBg="1"/>
      <p:bldP spid="31" grpId="0" animBg="1"/>
      <p:bldP spid="33" grpId="0" animBg="1"/>
      <p:bldP spid="34" grpId="0" animBg="1"/>
      <p:bldP spid="35" grpId="0" animBg="1"/>
      <p:bldP spid="40" grpId="0"/>
      <p:bldP spid="41" grpId="0" animBg="1"/>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1026628" y="4500207"/>
            <a:ext cx="10839172" cy="1754326"/>
          </a:xfrm>
          <a:prstGeom prst="rect">
            <a:avLst/>
          </a:prstGeom>
        </p:spPr>
        <p:txBody>
          <a:bodyPr wrap="square">
            <a:spAutoFit/>
          </a:bodyPr>
          <a:lstStyle/>
          <a:p>
            <a:r>
              <a:rPr lang="en-US" dirty="0"/>
              <a:t>Decomposing productivity in manufacturing</a:t>
            </a:r>
          </a:p>
          <a:p>
            <a:r>
              <a:rPr lang="en-US" dirty="0"/>
              <a:t>Latin America vs. USA (2003-2007)  </a:t>
            </a:r>
          </a:p>
          <a:p>
            <a:r>
              <a:rPr lang="en-US" dirty="0"/>
              <a:t>(establishments with 10 or more workers)</a:t>
            </a:r>
          </a:p>
        </p:txBody>
      </p:sp>
      <p:sp>
        <p:nvSpPr>
          <p:cNvPr id="13" name="CuadroTexto 12"/>
          <p:cNvSpPr txBox="1"/>
          <p:nvPr/>
        </p:nvSpPr>
        <p:spPr>
          <a:xfrm>
            <a:off x="14086131" y="4029021"/>
            <a:ext cx="9990655" cy="649408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571500" indent="-571500">
              <a:buFont typeface="Arial" panose="020B0604020202020204" pitchFamily="34" charset="0"/>
              <a:buChar char="•"/>
            </a:pPr>
            <a:r>
              <a:rPr lang="es-VE" sz="3200" b="1" dirty="0"/>
              <a:t>CT </a:t>
            </a:r>
            <a:r>
              <a:rPr lang="es-VE" sz="3200" b="1" dirty="0" err="1"/>
              <a:t>is</a:t>
            </a:r>
            <a:r>
              <a:rPr lang="es-VE" sz="3200" b="1" dirty="0"/>
              <a:t> </a:t>
            </a:r>
            <a:r>
              <a:rPr lang="es-VE" sz="3200" b="1" dirty="0" err="1"/>
              <a:t>smaller</a:t>
            </a:r>
            <a:r>
              <a:rPr lang="es-VE" sz="3200" b="1" dirty="0"/>
              <a:t> in USA. </a:t>
            </a:r>
            <a:r>
              <a:rPr lang="en-US" sz="3200" dirty="0"/>
              <a:t>The gap is not related to the covariance term at the subsector level but to the low unweighted mean of subsector productivities.</a:t>
            </a:r>
          </a:p>
          <a:p>
            <a:endParaRPr lang="en-US" sz="3200" dirty="0"/>
          </a:p>
          <a:p>
            <a:pPr marL="571500" indent="-571500">
              <a:buFont typeface="Arial" panose="020B0604020202020204" pitchFamily="34" charset="0"/>
              <a:buChar char="•"/>
            </a:pPr>
            <a:r>
              <a:rPr lang="en-US" sz="3200" dirty="0"/>
              <a:t>Average </a:t>
            </a:r>
            <a:r>
              <a:rPr lang="en-US" sz="3200" i="1" dirty="0"/>
              <a:t>cv</a:t>
            </a:r>
            <a:r>
              <a:rPr lang="en-US" sz="3200" dirty="0"/>
              <a:t> is larger in USA. Evidence of inefficiency in resource allocation across establishments within subsectors. </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Implied gains in output per worker if efficiency were that of USA:</a:t>
            </a:r>
          </a:p>
          <a:p>
            <a:pPr marL="1485854" lvl="1" indent="-571500">
              <a:buFont typeface="Arial" panose="020B0604020202020204" pitchFamily="34" charset="0"/>
              <a:buChar char="•"/>
            </a:pPr>
            <a:r>
              <a:rPr lang="en-US" sz="3200" dirty="0"/>
              <a:t>Chile 18%</a:t>
            </a:r>
          </a:p>
          <a:p>
            <a:pPr marL="1485854" lvl="1" indent="-571500">
              <a:buFont typeface="Arial" panose="020B0604020202020204" pitchFamily="34" charset="0"/>
              <a:buChar char="•"/>
            </a:pPr>
            <a:r>
              <a:rPr lang="en-US" sz="3200" dirty="0"/>
              <a:t>Colombia 10%</a:t>
            </a:r>
          </a:p>
          <a:p>
            <a:pPr marL="1485854" lvl="1" indent="-571500">
              <a:buFont typeface="Arial" panose="020B0604020202020204" pitchFamily="34" charset="0"/>
              <a:buChar char="•"/>
            </a:pPr>
            <a:r>
              <a:rPr lang="en-US" sz="3200" dirty="0"/>
              <a:t>Mexico 30% </a:t>
            </a:r>
          </a:p>
        </p:txBody>
      </p:sp>
      <p:sp>
        <p:nvSpPr>
          <p:cNvPr id="2" name="CuadroTexto 1"/>
          <p:cNvSpPr txBox="1"/>
          <p:nvPr/>
        </p:nvSpPr>
        <p:spPr>
          <a:xfrm>
            <a:off x="14086131" y="10882791"/>
            <a:ext cx="8922673" cy="1754326"/>
          </a:xfrm>
          <a:prstGeom prst="rect">
            <a:avLst/>
          </a:prstGeom>
          <a:noFill/>
        </p:spPr>
        <p:txBody>
          <a:bodyPr wrap="square" rtlCol="0">
            <a:spAutoFit/>
          </a:bodyPr>
          <a:lstStyle/>
          <a:p>
            <a:r>
              <a:rPr lang="en-US" b="1" dirty="0">
                <a:solidFill>
                  <a:srgbClr val="327EA7"/>
                </a:solidFill>
                <a:latin typeface="Arial" panose="020B0604020202020204" pitchFamily="34" charset="0"/>
                <a:cs typeface="Arial" panose="020B0604020202020204" pitchFamily="34" charset="0"/>
              </a:rPr>
              <a:t>Relevant but modest in terms of the size of the gap. </a:t>
            </a:r>
            <a:r>
              <a:rPr lang="en-US" b="1" u="sng" dirty="0">
                <a:solidFill>
                  <a:srgbClr val="327EA7"/>
                </a:solidFill>
                <a:latin typeface="Arial" panose="020B0604020202020204" pitchFamily="34" charset="0"/>
                <a:cs typeface="Arial" panose="020B0604020202020204" pitchFamily="34" charset="0"/>
              </a:rPr>
              <a:t>Low productivity at establishment  is an important driver.</a:t>
            </a:r>
          </a:p>
        </p:txBody>
      </p:sp>
      <p:pic>
        <p:nvPicPr>
          <p:cNvPr id="5" name="Imagen 4"/>
          <p:cNvPicPr>
            <a:picLocks noChangeAspect="1"/>
          </p:cNvPicPr>
          <p:nvPr/>
        </p:nvPicPr>
        <p:blipFill>
          <a:blip r:embed="rId5"/>
          <a:stretch>
            <a:fillRect/>
          </a:stretch>
        </p:blipFill>
        <p:spPr>
          <a:xfrm>
            <a:off x="1026628" y="6186161"/>
            <a:ext cx="11796497" cy="6922646"/>
          </a:xfrm>
          <a:prstGeom prst="rect">
            <a:avLst/>
          </a:prstGeom>
        </p:spPr>
      </p:pic>
      <p:sp>
        <p:nvSpPr>
          <p:cNvPr id="3" name="Rectángulo 2"/>
          <p:cNvSpPr/>
          <p:nvPr/>
        </p:nvSpPr>
        <p:spPr>
          <a:xfrm>
            <a:off x="823428" y="12660568"/>
            <a:ext cx="12188825" cy="523220"/>
          </a:xfrm>
          <a:prstGeom prst="rect">
            <a:avLst/>
          </a:prstGeom>
        </p:spPr>
        <p:txBody>
          <a:bodyPr>
            <a:spAutoFit/>
          </a:bodyPr>
          <a:lstStyle/>
          <a:p>
            <a:r>
              <a:rPr lang="sv-SE" sz="2800" dirty="0"/>
              <a:t>* Efficency term  for USA taken from Bartelsman, Haltiwanger y Scarpetta (2009).  </a:t>
            </a:r>
          </a:p>
        </p:txBody>
      </p:sp>
      <p:sp>
        <p:nvSpPr>
          <p:cNvPr id="7" name="CuadroTexto 6"/>
          <p:cNvSpPr txBox="1"/>
          <p:nvPr/>
        </p:nvSpPr>
        <p:spPr>
          <a:xfrm>
            <a:off x="766117" y="2746236"/>
            <a:ext cx="1932597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OP decomposition in manufacturing sector</a:t>
            </a:r>
          </a:p>
        </p:txBody>
      </p:sp>
    </p:spTree>
    <p:extLst>
      <p:ext uri="{BB962C8B-B14F-4D97-AF65-F5344CB8AC3E}">
        <p14:creationId xmlns:p14="http://schemas.microsoft.com/office/powerpoint/2010/main" val="6057259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A7222379-7043-CB42-904F-994A39D72F08}"/>
              </a:ext>
            </a:extLst>
          </p:cNvPr>
          <p:cNvSpPr txBox="1"/>
          <p:nvPr/>
        </p:nvSpPr>
        <p:spPr>
          <a:xfrm>
            <a:off x="4061637" y="2861488"/>
            <a:ext cx="17118419"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Data sources and productivity decomposition</a:t>
            </a:r>
          </a:p>
        </p:txBody>
      </p:sp>
      <p:sp>
        <p:nvSpPr>
          <p:cNvPr id="6" name="Marcador de contenido 2">
            <a:extLst>
              <a:ext uri="{FF2B5EF4-FFF2-40B4-BE49-F238E27FC236}">
                <a16:creationId xmlns:a16="http://schemas.microsoft.com/office/drawing/2014/main" id="{7CA0590A-CBB0-9B44-93D4-5BAABEA339B5}"/>
              </a:ext>
            </a:extLst>
          </p:cNvPr>
          <p:cNvSpPr txBox="1">
            <a:spLocks/>
          </p:cNvSpPr>
          <p:nvPr/>
        </p:nvSpPr>
        <p:spPr>
          <a:xfrm>
            <a:off x="4000377" y="4590281"/>
            <a:ext cx="8165975" cy="7590121"/>
          </a:xfrm>
          <a:prstGeom prst="rect">
            <a:avLst/>
          </a:prstGeom>
        </p:spPr>
        <p:txBody>
          <a:bodyPr vert="horz" lIns="0" tIns="0" rIns="0" bIns="0" rtlCol="0">
            <a:normAutofit fontScale="55000" lnSpcReduction="20000"/>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401638" indent="-381000" algn="l"/>
            <a:r>
              <a:rPr lang="en-US" sz="8700" b="1" dirty="0">
                <a:solidFill>
                  <a:srgbClr val="327EA7"/>
                </a:solidFill>
                <a:latin typeface="Arial" panose="020B0604020202020204" pitchFamily="34" charset="0"/>
                <a:cs typeface="Arial" panose="020B0604020202020204" pitchFamily="34" charset="0"/>
              </a:rPr>
              <a:t>Data</a:t>
            </a:r>
          </a:p>
          <a:p>
            <a:pPr marL="401638" indent="-381000" algn="l"/>
            <a:endParaRPr lang="en-US" sz="6500" b="1" dirty="0">
              <a:solidFill>
                <a:schemeClr val="tx2"/>
              </a:solidFill>
              <a:latin typeface="Arial" panose="020B0604020202020204" pitchFamily="34" charset="0"/>
              <a:cs typeface="Arial" panose="020B0604020202020204" pitchFamily="34" charset="0"/>
            </a:endParaRP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Sector-level analysis</a:t>
            </a: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Data GGDC 10-Sector Database</a:t>
            </a:r>
          </a:p>
          <a:p>
            <a:pPr marL="401638" lvl="1" indent="-381000" algn="l"/>
            <a:r>
              <a:rPr lang="en-US" sz="6500" dirty="0">
                <a:solidFill>
                  <a:schemeClr val="bg2">
                    <a:lumMod val="90000"/>
                  </a:schemeClr>
                </a:solidFill>
                <a:latin typeface="Arial" panose="020B0604020202020204" pitchFamily="34" charset="0"/>
                <a:cs typeface="Arial" panose="020B0604020202020204" pitchFamily="34" charset="0"/>
              </a:rPr>
              <a:t>    (</a:t>
            </a:r>
            <a:r>
              <a:rPr lang="en-US" sz="6500" dirty="0" err="1">
                <a:solidFill>
                  <a:schemeClr val="bg2">
                    <a:lumMod val="90000"/>
                  </a:schemeClr>
                </a:solidFill>
                <a:latin typeface="Arial" panose="020B0604020202020204" pitchFamily="34" charset="0"/>
                <a:cs typeface="Arial" panose="020B0604020202020204" pitchFamily="34" charset="0"/>
              </a:rPr>
              <a:t>Timmer</a:t>
            </a:r>
            <a:r>
              <a:rPr lang="en-US" sz="6500" dirty="0">
                <a:solidFill>
                  <a:schemeClr val="bg2">
                    <a:lumMod val="90000"/>
                  </a:schemeClr>
                </a:solidFill>
                <a:latin typeface="Arial" panose="020B0604020202020204" pitchFamily="34" charset="0"/>
                <a:cs typeface="Arial" panose="020B0604020202020204" pitchFamily="34" charset="0"/>
              </a:rPr>
              <a:t>, de </a:t>
            </a:r>
            <a:r>
              <a:rPr lang="en-US" sz="6500" dirty="0" err="1">
                <a:solidFill>
                  <a:schemeClr val="bg2">
                    <a:lumMod val="90000"/>
                  </a:schemeClr>
                </a:solidFill>
                <a:latin typeface="Arial" panose="020B0604020202020204" pitchFamily="34" charset="0"/>
                <a:cs typeface="Arial" panose="020B0604020202020204" pitchFamily="34" charset="0"/>
              </a:rPr>
              <a:t>Vries</a:t>
            </a:r>
            <a:r>
              <a:rPr lang="en-US" sz="6500" dirty="0">
                <a:solidFill>
                  <a:schemeClr val="bg2">
                    <a:lumMod val="90000"/>
                  </a:schemeClr>
                </a:solidFill>
                <a:latin typeface="Arial" panose="020B0604020202020204" pitchFamily="34" charset="0"/>
                <a:cs typeface="Arial" panose="020B0604020202020204" pitchFamily="34" charset="0"/>
              </a:rPr>
              <a:t> y de </a:t>
            </a:r>
            <a:r>
              <a:rPr lang="en-US" sz="6500" dirty="0" err="1">
                <a:solidFill>
                  <a:schemeClr val="bg2">
                    <a:lumMod val="90000"/>
                  </a:schemeClr>
                </a:solidFill>
                <a:latin typeface="Arial" panose="020B0604020202020204" pitchFamily="34" charset="0"/>
                <a:cs typeface="Arial" panose="020B0604020202020204" pitchFamily="34" charset="0"/>
              </a:rPr>
              <a:t>Vries</a:t>
            </a:r>
            <a:r>
              <a:rPr lang="en-US" sz="6500" dirty="0">
                <a:solidFill>
                  <a:schemeClr val="bg2">
                    <a:lumMod val="90000"/>
                  </a:schemeClr>
                </a:solidFill>
                <a:latin typeface="Arial" panose="020B0604020202020204" pitchFamily="34" charset="0"/>
                <a:cs typeface="Arial" panose="020B0604020202020204" pitchFamily="34" charset="0"/>
              </a:rPr>
              <a:t>, 2015)</a:t>
            </a:r>
          </a:p>
          <a:p>
            <a:pPr marL="401638" lvl="1" indent="-381000" algn="l"/>
            <a:endParaRPr lang="en-US" sz="6500" dirty="0">
              <a:solidFill>
                <a:schemeClr val="bg2">
                  <a:lumMod val="90000"/>
                </a:schemeClr>
              </a:solidFill>
              <a:latin typeface="Arial" panose="020B0604020202020204" pitchFamily="34" charset="0"/>
              <a:cs typeface="Arial" panose="020B0604020202020204" pitchFamily="34" charset="0"/>
            </a:endParaRPr>
          </a:p>
          <a:p>
            <a:pPr marL="401638" indent="-381000" algn="l"/>
            <a:r>
              <a:rPr lang="en-US" sz="6500" dirty="0">
                <a:solidFill>
                  <a:schemeClr val="bg2">
                    <a:lumMod val="90000"/>
                  </a:schemeClr>
                </a:solidFill>
                <a:latin typeface="Arial" panose="020B0604020202020204" pitchFamily="34" charset="0"/>
                <a:cs typeface="Arial" panose="020B0604020202020204" pitchFamily="34" charset="0"/>
              </a:rPr>
              <a:t>→ Establishment-level analysis for manufacturing (excluding micro establishments) for Mexico, Chile, Colombia. Some data also for services sector.</a:t>
            </a:r>
          </a:p>
          <a:p>
            <a:pPr marL="401638" indent="-381000" algn="l"/>
            <a:endParaRPr lang="en-US" sz="6500" dirty="0">
              <a:solidFill>
                <a:schemeClr val="tx2"/>
              </a:solidFill>
              <a:latin typeface="Arial" panose="020B0604020202020204" pitchFamily="34" charset="0"/>
              <a:cs typeface="Arial" panose="020B0604020202020204" pitchFamily="34" charset="0"/>
            </a:endParaRPr>
          </a:p>
          <a:p>
            <a:pPr marL="401638" lvl="1" indent="-381000" algn="l"/>
            <a:r>
              <a:rPr lang="en-US" sz="6500" b="1" dirty="0">
                <a:solidFill>
                  <a:srgbClr val="002060"/>
                </a:solidFill>
                <a:latin typeface="Arial" panose="020B0604020202020204" pitchFamily="34" charset="0"/>
                <a:cs typeface="Arial" panose="020B0604020202020204" pitchFamily="34" charset="0"/>
              </a:rPr>
              <a:t>→</a:t>
            </a:r>
            <a:r>
              <a:rPr lang="en-US" sz="6500" b="1" dirty="0">
                <a:solidFill>
                  <a:schemeClr val="tx2"/>
                </a:solidFill>
                <a:latin typeface="Arial" panose="020B0604020202020204" pitchFamily="34" charset="0"/>
                <a:cs typeface="Arial" panose="020B0604020202020204" pitchFamily="34" charset="0"/>
              </a:rPr>
              <a:t> </a:t>
            </a:r>
            <a:r>
              <a:rPr lang="en-US" sz="6500" dirty="0">
                <a:latin typeface="Arial" panose="020B0604020202020204" pitchFamily="34" charset="0"/>
                <a:cs typeface="Arial" panose="020B0604020202020204" pitchFamily="34" charset="0"/>
              </a:rPr>
              <a:t>Informality and micro establishments</a:t>
            </a:r>
          </a:p>
          <a:p>
            <a:pPr marL="401638" lvl="1" indent="-381000" algn="l"/>
            <a:r>
              <a:rPr lang="en-US" sz="6500" dirty="0">
                <a:solidFill>
                  <a:schemeClr val="tx2"/>
                </a:solidFill>
                <a:latin typeface="Arial" panose="020B0604020202020204" pitchFamily="34" charset="0"/>
                <a:cs typeface="Arial" panose="020B0604020202020204" pitchFamily="34" charset="0"/>
              </a:rPr>
              <a:t>    </a:t>
            </a:r>
            <a:r>
              <a:rPr lang="en-US" sz="6500" dirty="0">
                <a:solidFill>
                  <a:srgbClr val="002060"/>
                </a:solidFill>
                <a:latin typeface="Arial" panose="020B0604020202020204" pitchFamily="34" charset="0"/>
                <a:cs typeface="Arial" panose="020B0604020202020204" pitchFamily="34" charset="0"/>
              </a:rPr>
              <a:t>Official household surveys</a:t>
            </a:r>
          </a:p>
          <a:p>
            <a:pPr marL="401638" lvl="1" indent="-381000" algn="l"/>
            <a:endParaRPr lang="en-US" sz="6500" b="1" dirty="0">
              <a:solidFill>
                <a:srgbClr val="327EA7"/>
              </a:solidFill>
              <a:latin typeface="Arial" panose="020B0604020202020204" pitchFamily="34" charset="0"/>
              <a:cs typeface="Arial" panose="020B0604020202020204" pitchFamily="34" charset="0"/>
            </a:endParaRPr>
          </a:p>
        </p:txBody>
      </p:sp>
      <p:pic>
        <p:nvPicPr>
          <p:cNvPr id="16" name="Picture 8">
            <a:extLst>
              <a:ext uri="{FF2B5EF4-FFF2-40B4-BE49-F238E27FC236}">
                <a16:creationId xmlns:a16="http://schemas.microsoft.com/office/drawing/2014/main" id="{30AAB3B4-3CD0-FA46-88BA-58EC7F8E18D0}"/>
              </a:ext>
            </a:extLst>
          </p:cNvPr>
          <p:cNvPicPr>
            <a:picLocks noChangeAspect="1"/>
          </p:cNvPicPr>
          <p:nvPr/>
        </p:nvPicPr>
        <p:blipFill>
          <a:blip r:embed="rId5"/>
          <a:stretch>
            <a:fillRect/>
          </a:stretch>
        </p:blipFill>
        <p:spPr>
          <a:xfrm>
            <a:off x="3005051" y="4507854"/>
            <a:ext cx="509966" cy="509966"/>
          </a:xfrm>
          <a:prstGeom prst="rect">
            <a:avLst/>
          </a:prstGeom>
        </p:spPr>
      </p:pic>
    </p:spTree>
    <p:extLst>
      <p:ext uri="{BB962C8B-B14F-4D97-AF65-F5344CB8AC3E}">
        <p14:creationId xmlns:p14="http://schemas.microsoft.com/office/powerpoint/2010/main" val="209844813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996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5075BABE-A027-9F49-AF19-498AEBD46F5B}"/>
              </a:ext>
            </a:extLst>
          </p:cNvPr>
          <p:cNvSpPr txBox="1"/>
          <p:nvPr/>
        </p:nvSpPr>
        <p:spPr>
          <a:xfrm>
            <a:off x="2675288" y="5571079"/>
            <a:ext cx="9058940" cy="1846659"/>
          </a:xfrm>
          <a:prstGeom prst="rect">
            <a:avLst/>
          </a:prstGeom>
          <a:noFill/>
        </p:spPr>
        <p:txBody>
          <a:bodyPr wrap="square" lIns="0" tIns="0" rIns="0" bIns="0" rtlCol="0">
            <a:spAutoFit/>
          </a:bodyPr>
          <a:lstStyle/>
          <a:p>
            <a:pPr marL="20638"/>
            <a:r>
              <a:rPr lang="en-US" sz="4000" b="1" dirty="0">
                <a:solidFill>
                  <a:srgbClr val="327EA7"/>
                </a:solidFill>
                <a:latin typeface="Arial" panose="020B0604020202020204" pitchFamily="34" charset="0"/>
                <a:cs typeface="Arial" panose="020B0604020202020204" pitchFamily="34" charset="0"/>
              </a:rPr>
              <a:t>High share of employment</a:t>
            </a:r>
          </a:p>
          <a:p>
            <a:pPr marL="20638"/>
            <a:r>
              <a:rPr lang="en-US" sz="4000" b="1" dirty="0">
                <a:solidFill>
                  <a:srgbClr val="327EA7"/>
                </a:solidFill>
                <a:latin typeface="Arial" panose="020B0604020202020204" pitchFamily="34" charset="0"/>
                <a:cs typeface="Arial" panose="020B0604020202020204" pitchFamily="34" charset="0"/>
              </a:rPr>
              <a:t>in small firms</a:t>
            </a:r>
          </a:p>
          <a:p>
            <a:pPr marL="20638"/>
            <a:endParaRPr lang="es-VE" sz="4000" b="1" dirty="0">
              <a:solidFill>
                <a:srgbClr val="327EA7"/>
              </a:solidFill>
              <a:latin typeface="Arial" panose="020B0604020202020204" pitchFamily="34" charset="0"/>
              <a:cs typeface="Arial" panose="020B0604020202020204" pitchFamily="34" charset="0"/>
            </a:endParaRPr>
          </a:p>
        </p:txBody>
      </p:sp>
      <p:sp>
        <p:nvSpPr>
          <p:cNvPr id="21" name="TextBox 4">
            <a:extLst>
              <a:ext uri="{FF2B5EF4-FFF2-40B4-BE49-F238E27FC236}">
                <a16:creationId xmlns:a16="http://schemas.microsoft.com/office/drawing/2014/main" id="{B9A138F5-CF18-0A46-86CB-C421DA79A590}"/>
              </a:ext>
            </a:extLst>
          </p:cNvPr>
          <p:cNvSpPr txBox="1"/>
          <p:nvPr/>
        </p:nvSpPr>
        <p:spPr>
          <a:xfrm>
            <a:off x="1288939" y="2831991"/>
            <a:ext cx="17118419" cy="1354217"/>
          </a:xfrm>
          <a:prstGeom prst="rect">
            <a:avLst/>
          </a:prstGeom>
          <a:noFill/>
        </p:spPr>
        <p:txBody>
          <a:bodyPr wrap="square" lIns="0" tIns="0" rIns="0" bIns="0" rtlCol="0">
            <a:spAutoFit/>
          </a:bodyPr>
          <a:lstStyle/>
          <a:p>
            <a:r>
              <a:rPr lang="en-US" sz="4400" b="1" dirty="0" err="1">
                <a:solidFill>
                  <a:prstClr val="black"/>
                </a:solidFill>
                <a:latin typeface="Arial" panose="020B0604020202020204" pitchFamily="34" charset="0"/>
                <a:cs typeface="Arial" panose="020B0604020202020204" pitchFamily="34" charset="0"/>
              </a:rPr>
              <a:t>Microestablishments</a:t>
            </a:r>
            <a:r>
              <a:rPr lang="en-US" sz="4400" b="1" dirty="0">
                <a:solidFill>
                  <a:prstClr val="black"/>
                </a:solidFill>
                <a:latin typeface="Arial" panose="020B0604020202020204" pitchFamily="34" charset="0"/>
                <a:cs typeface="Arial" panose="020B0604020202020204" pitchFamily="34" charset="0"/>
              </a:rPr>
              <a:t> and informality:</a:t>
            </a:r>
          </a:p>
          <a:p>
            <a:r>
              <a:rPr lang="en-US" sz="4400" b="1" dirty="0">
                <a:solidFill>
                  <a:prstClr val="black"/>
                </a:solidFill>
                <a:latin typeface="Arial" panose="020B0604020202020204" pitchFamily="34" charset="0"/>
                <a:cs typeface="Arial" panose="020B0604020202020204" pitchFamily="34" charset="0"/>
              </a:rPr>
              <a:t>a burden for productivity</a:t>
            </a:r>
          </a:p>
        </p:txBody>
      </p:sp>
      <p:graphicFrame>
        <p:nvGraphicFramePr>
          <p:cNvPr id="9" name="Gráfico 8"/>
          <p:cNvGraphicFramePr>
            <a:graphicFrameLocks/>
          </p:cNvGraphicFramePr>
          <p:nvPr>
            <p:extLst>
              <p:ext uri="{D42A27DB-BD31-4B8C-83A1-F6EECF244321}">
                <p14:modId xmlns:p14="http://schemas.microsoft.com/office/powerpoint/2010/main" val="2055870313"/>
              </p:ext>
            </p:extLst>
          </p:nvPr>
        </p:nvGraphicFramePr>
        <p:xfrm>
          <a:off x="9817768" y="3513221"/>
          <a:ext cx="13427241" cy="9636095"/>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8">
            <a:extLst>
              <a:ext uri="{FF2B5EF4-FFF2-40B4-BE49-F238E27FC236}">
                <a16:creationId xmlns:a16="http://schemas.microsoft.com/office/drawing/2014/main" id="{2C64585F-E9D4-DD45-8EFC-597DDF6650C2}"/>
              </a:ext>
            </a:extLst>
          </p:cNvPr>
          <p:cNvPicPr>
            <a:picLocks noChangeAspect="1"/>
          </p:cNvPicPr>
          <p:nvPr/>
        </p:nvPicPr>
        <p:blipFill>
          <a:blip r:embed="rId5"/>
          <a:stretch>
            <a:fillRect/>
          </a:stretch>
        </p:blipFill>
        <p:spPr>
          <a:xfrm>
            <a:off x="1658904" y="5640332"/>
            <a:ext cx="518181" cy="518181"/>
          </a:xfrm>
          <a:prstGeom prst="rect">
            <a:avLst/>
          </a:prstGeom>
        </p:spPr>
      </p:pic>
    </p:spTree>
    <p:extLst>
      <p:ext uri="{BB962C8B-B14F-4D97-AF65-F5344CB8AC3E}">
        <p14:creationId xmlns:p14="http://schemas.microsoft.com/office/powerpoint/2010/main" val="173303634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5075BABE-A027-9F49-AF19-498AEBD46F5B}"/>
              </a:ext>
            </a:extLst>
          </p:cNvPr>
          <p:cNvSpPr txBox="1"/>
          <p:nvPr/>
        </p:nvSpPr>
        <p:spPr>
          <a:xfrm>
            <a:off x="2675288" y="5571079"/>
            <a:ext cx="9058940" cy="3077766"/>
          </a:xfrm>
          <a:prstGeom prst="rect">
            <a:avLst/>
          </a:prstGeom>
          <a:noFill/>
        </p:spPr>
        <p:txBody>
          <a:bodyPr wrap="square" lIns="0" tIns="0" rIns="0" bIns="0" rtlCol="0">
            <a:spAutoFit/>
          </a:bodyPr>
          <a:lstStyle/>
          <a:p>
            <a:pPr marL="20638"/>
            <a:r>
              <a:rPr lang="en-US" sz="4000" b="1" dirty="0">
                <a:solidFill>
                  <a:prstClr val="white">
                    <a:lumMod val="75000"/>
                  </a:prstClr>
                </a:solidFill>
                <a:latin typeface="Arial" panose="020B0604020202020204" pitchFamily="34" charset="0"/>
                <a:cs typeface="Arial" panose="020B0604020202020204" pitchFamily="34" charset="0"/>
              </a:rPr>
              <a:t>High share of employment</a:t>
            </a:r>
          </a:p>
          <a:p>
            <a:pPr marL="20638"/>
            <a:r>
              <a:rPr lang="en-US" sz="4000" b="1" dirty="0">
                <a:solidFill>
                  <a:prstClr val="white">
                    <a:lumMod val="75000"/>
                  </a:prstClr>
                </a:solidFill>
                <a:latin typeface="Arial" panose="020B0604020202020204" pitchFamily="34" charset="0"/>
                <a:cs typeface="Arial" panose="020B0604020202020204" pitchFamily="34" charset="0"/>
              </a:rPr>
              <a:t>in small firms</a:t>
            </a:r>
          </a:p>
          <a:p>
            <a:pPr marL="20638"/>
            <a:endParaRPr lang="es-VE" sz="4000" b="1" dirty="0">
              <a:solidFill>
                <a:srgbClr val="327EA7"/>
              </a:solidFill>
              <a:latin typeface="Arial" panose="020B0604020202020204" pitchFamily="34" charset="0"/>
              <a:cs typeface="Arial" panose="020B0604020202020204" pitchFamily="34" charset="0"/>
            </a:endParaRPr>
          </a:p>
          <a:p>
            <a:pPr marL="20638"/>
            <a:r>
              <a:rPr lang="en-US" sz="4000" b="1" dirty="0">
                <a:solidFill>
                  <a:srgbClr val="327EA7"/>
                </a:solidFill>
                <a:latin typeface="Arial" panose="020B0604020202020204" pitchFamily="34" charset="0"/>
                <a:cs typeface="Arial" panose="020B0604020202020204" pitchFamily="34" charset="0"/>
              </a:rPr>
              <a:t>Informality is prevalent </a:t>
            </a:r>
          </a:p>
          <a:p>
            <a:pPr marL="20638"/>
            <a:r>
              <a:rPr lang="en-US" sz="4000" b="1" dirty="0">
                <a:solidFill>
                  <a:srgbClr val="327EA7"/>
                </a:solidFill>
                <a:latin typeface="Arial" panose="020B0604020202020204" pitchFamily="34" charset="0"/>
                <a:cs typeface="Arial" panose="020B0604020202020204" pitchFamily="34" charset="0"/>
              </a:rPr>
              <a:t>in small firms</a:t>
            </a:r>
          </a:p>
        </p:txBody>
      </p:sp>
      <p:pic>
        <p:nvPicPr>
          <p:cNvPr id="19" name="Picture 7">
            <a:extLst>
              <a:ext uri="{FF2B5EF4-FFF2-40B4-BE49-F238E27FC236}">
                <a16:creationId xmlns:a16="http://schemas.microsoft.com/office/drawing/2014/main" id="{0BDB8CAC-2718-3243-81C5-52CA310B1222}"/>
              </a:ext>
            </a:extLst>
          </p:cNvPr>
          <p:cNvPicPr>
            <a:picLocks noChangeAspect="1"/>
          </p:cNvPicPr>
          <p:nvPr/>
        </p:nvPicPr>
        <p:blipFill>
          <a:blip r:embed="rId4"/>
          <a:stretch>
            <a:fillRect/>
          </a:stretch>
        </p:blipFill>
        <p:spPr>
          <a:xfrm>
            <a:off x="1659600" y="5640332"/>
            <a:ext cx="518181" cy="518181"/>
          </a:xfrm>
          <a:prstGeom prst="rect">
            <a:avLst/>
          </a:prstGeom>
        </p:spPr>
      </p:pic>
      <p:pic>
        <p:nvPicPr>
          <p:cNvPr id="20" name="Picture 8">
            <a:extLst>
              <a:ext uri="{FF2B5EF4-FFF2-40B4-BE49-F238E27FC236}">
                <a16:creationId xmlns:a16="http://schemas.microsoft.com/office/drawing/2014/main" id="{2C64585F-E9D4-DD45-8EFC-597DDF6650C2}"/>
              </a:ext>
            </a:extLst>
          </p:cNvPr>
          <p:cNvPicPr>
            <a:picLocks noChangeAspect="1"/>
          </p:cNvPicPr>
          <p:nvPr/>
        </p:nvPicPr>
        <p:blipFill>
          <a:blip r:embed="rId5"/>
          <a:stretch>
            <a:fillRect/>
          </a:stretch>
        </p:blipFill>
        <p:spPr>
          <a:xfrm>
            <a:off x="1658904" y="7533896"/>
            <a:ext cx="518181" cy="518181"/>
          </a:xfrm>
          <a:prstGeom prst="rect">
            <a:avLst/>
          </a:prstGeom>
        </p:spPr>
      </p:pic>
      <p:sp>
        <p:nvSpPr>
          <p:cNvPr id="21" name="TextBox 4">
            <a:extLst>
              <a:ext uri="{FF2B5EF4-FFF2-40B4-BE49-F238E27FC236}">
                <a16:creationId xmlns:a16="http://schemas.microsoft.com/office/drawing/2014/main" id="{B9A138F5-CF18-0A46-86CB-C421DA79A590}"/>
              </a:ext>
            </a:extLst>
          </p:cNvPr>
          <p:cNvSpPr txBox="1"/>
          <p:nvPr/>
        </p:nvSpPr>
        <p:spPr>
          <a:xfrm>
            <a:off x="1288939" y="2831991"/>
            <a:ext cx="17118419" cy="1354217"/>
          </a:xfrm>
          <a:prstGeom prst="rect">
            <a:avLst/>
          </a:prstGeom>
          <a:noFill/>
        </p:spPr>
        <p:txBody>
          <a:bodyPr wrap="square" lIns="0" tIns="0" rIns="0" bIns="0" rtlCol="0">
            <a:spAutoFit/>
          </a:bodyPr>
          <a:lstStyle/>
          <a:p>
            <a:r>
              <a:rPr lang="en-US" sz="4400" b="1" dirty="0" err="1">
                <a:solidFill>
                  <a:prstClr val="black"/>
                </a:solidFill>
                <a:latin typeface="Arial" panose="020B0604020202020204" pitchFamily="34" charset="0"/>
                <a:cs typeface="Arial" panose="020B0604020202020204" pitchFamily="34" charset="0"/>
              </a:rPr>
              <a:t>Microestablishments</a:t>
            </a:r>
            <a:r>
              <a:rPr lang="en-US" sz="4400" b="1" dirty="0">
                <a:solidFill>
                  <a:prstClr val="black"/>
                </a:solidFill>
                <a:latin typeface="Arial" panose="020B0604020202020204" pitchFamily="34" charset="0"/>
                <a:cs typeface="Arial" panose="020B0604020202020204" pitchFamily="34" charset="0"/>
              </a:rPr>
              <a:t> and informality:</a:t>
            </a:r>
          </a:p>
          <a:p>
            <a:r>
              <a:rPr lang="en-US" sz="4400" b="1" dirty="0">
                <a:solidFill>
                  <a:prstClr val="black"/>
                </a:solidFill>
                <a:latin typeface="Arial" panose="020B0604020202020204" pitchFamily="34" charset="0"/>
                <a:cs typeface="Arial" panose="020B0604020202020204" pitchFamily="34" charset="0"/>
              </a:rPr>
              <a:t>a burden for productivity</a:t>
            </a:r>
          </a:p>
        </p:txBody>
      </p:sp>
      <p:graphicFrame>
        <p:nvGraphicFramePr>
          <p:cNvPr id="8" name="Gráfico 7"/>
          <p:cNvGraphicFramePr>
            <a:graphicFrameLocks/>
          </p:cNvGraphicFramePr>
          <p:nvPr>
            <p:extLst>
              <p:ext uri="{D42A27DB-BD31-4B8C-83A1-F6EECF244321}">
                <p14:modId xmlns:p14="http://schemas.microsoft.com/office/powerpoint/2010/main" val="831049372"/>
              </p:ext>
            </p:extLst>
          </p:nvPr>
        </p:nvGraphicFramePr>
        <p:xfrm>
          <a:off x="10323094" y="3729789"/>
          <a:ext cx="13306927" cy="936056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3840661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5075BABE-A027-9F49-AF19-498AEBD46F5B}"/>
              </a:ext>
            </a:extLst>
          </p:cNvPr>
          <p:cNvSpPr txBox="1"/>
          <p:nvPr/>
        </p:nvSpPr>
        <p:spPr>
          <a:xfrm>
            <a:off x="2675288" y="5571079"/>
            <a:ext cx="9058940" cy="5539978"/>
          </a:xfrm>
          <a:prstGeom prst="rect">
            <a:avLst/>
          </a:prstGeom>
          <a:noFill/>
        </p:spPr>
        <p:txBody>
          <a:bodyPr wrap="square" lIns="0" tIns="0" rIns="0" bIns="0" rtlCol="0">
            <a:spAutoFit/>
          </a:bodyPr>
          <a:lstStyle/>
          <a:p>
            <a:pPr marL="20638"/>
            <a:r>
              <a:rPr lang="en-US" sz="4000" b="1" dirty="0">
                <a:solidFill>
                  <a:prstClr val="white">
                    <a:lumMod val="75000"/>
                  </a:prstClr>
                </a:solidFill>
                <a:latin typeface="Arial" panose="020B0604020202020204" pitchFamily="34" charset="0"/>
                <a:cs typeface="Arial" panose="020B0604020202020204" pitchFamily="34" charset="0"/>
              </a:rPr>
              <a:t>High share of employment</a:t>
            </a:r>
          </a:p>
          <a:p>
            <a:pPr marL="20638"/>
            <a:r>
              <a:rPr lang="en-US" sz="4000" b="1" dirty="0">
                <a:solidFill>
                  <a:prstClr val="white">
                    <a:lumMod val="75000"/>
                  </a:prstClr>
                </a:solidFill>
                <a:latin typeface="Arial" panose="020B0604020202020204" pitchFamily="34" charset="0"/>
                <a:cs typeface="Arial" panose="020B0604020202020204" pitchFamily="34" charset="0"/>
              </a:rPr>
              <a:t>in small firms</a:t>
            </a:r>
          </a:p>
          <a:p>
            <a:pPr marL="20638"/>
            <a:endParaRPr lang="es-VE" sz="4000" b="1" dirty="0">
              <a:solidFill>
                <a:srgbClr val="327EA7"/>
              </a:solidFill>
              <a:latin typeface="Arial" panose="020B0604020202020204" pitchFamily="34" charset="0"/>
              <a:cs typeface="Arial" panose="020B0604020202020204" pitchFamily="34" charset="0"/>
            </a:endParaRPr>
          </a:p>
          <a:p>
            <a:pPr marL="20638"/>
            <a:r>
              <a:rPr lang="en-US" sz="4000" b="1" dirty="0">
                <a:solidFill>
                  <a:prstClr val="white">
                    <a:lumMod val="75000"/>
                  </a:prstClr>
                </a:solidFill>
                <a:latin typeface="Arial" panose="020B0604020202020204" pitchFamily="34" charset="0"/>
                <a:cs typeface="Arial" panose="020B0604020202020204" pitchFamily="34" charset="0"/>
              </a:rPr>
              <a:t>Informality is prevalent </a:t>
            </a:r>
          </a:p>
          <a:p>
            <a:pPr marL="20638"/>
            <a:r>
              <a:rPr lang="en-US" sz="4000" b="1" dirty="0">
                <a:solidFill>
                  <a:prstClr val="white">
                    <a:lumMod val="75000"/>
                  </a:prstClr>
                </a:solidFill>
                <a:latin typeface="Arial" panose="020B0604020202020204" pitchFamily="34" charset="0"/>
                <a:cs typeface="Arial" panose="020B0604020202020204" pitchFamily="34" charset="0"/>
              </a:rPr>
              <a:t>in small firms</a:t>
            </a:r>
          </a:p>
          <a:p>
            <a:pPr marL="20638"/>
            <a:endParaRPr lang="en-US" sz="4000" b="1" dirty="0">
              <a:solidFill>
                <a:srgbClr val="327EA7"/>
              </a:solidFill>
              <a:latin typeface="Arial" panose="020B0604020202020204" pitchFamily="34" charset="0"/>
              <a:cs typeface="Arial" panose="020B0604020202020204" pitchFamily="34" charset="0"/>
            </a:endParaRPr>
          </a:p>
          <a:p>
            <a:pPr marL="20638"/>
            <a:r>
              <a:rPr lang="en-US" sz="4000" b="1" dirty="0">
                <a:solidFill>
                  <a:srgbClr val="327EA7"/>
                </a:solidFill>
                <a:latin typeface="Arial" panose="020B0604020202020204" pitchFamily="34" charset="0"/>
                <a:cs typeface="Arial" panose="020B0604020202020204" pitchFamily="34" charset="0"/>
              </a:rPr>
              <a:t>And also in many sectors, </a:t>
            </a:r>
          </a:p>
          <a:p>
            <a:pPr marL="20638"/>
            <a:r>
              <a:rPr lang="en-US" sz="4000" b="1" dirty="0">
                <a:solidFill>
                  <a:srgbClr val="327EA7"/>
                </a:solidFill>
                <a:latin typeface="Arial" panose="020B0604020202020204" pitchFamily="34" charset="0"/>
                <a:cs typeface="Arial" panose="020B0604020202020204" pitchFamily="34" charset="0"/>
              </a:rPr>
              <a:t>including manufacturing</a:t>
            </a:r>
          </a:p>
          <a:p>
            <a:pPr marL="20638"/>
            <a:endParaRPr lang="en-US" sz="4000" b="1" dirty="0">
              <a:solidFill>
                <a:srgbClr val="327EA7"/>
              </a:solidFill>
              <a:latin typeface="Arial" panose="020B0604020202020204" pitchFamily="34" charset="0"/>
              <a:cs typeface="Arial" panose="020B0604020202020204" pitchFamily="34" charset="0"/>
            </a:endParaRPr>
          </a:p>
        </p:txBody>
      </p:sp>
      <p:pic>
        <p:nvPicPr>
          <p:cNvPr id="19" name="Picture 7">
            <a:extLst>
              <a:ext uri="{FF2B5EF4-FFF2-40B4-BE49-F238E27FC236}">
                <a16:creationId xmlns:a16="http://schemas.microsoft.com/office/drawing/2014/main" id="{0BDB8CAC-2718-3243-81C5-52CA310B1222}"/>
              </a:ext>
            </a:extLst>
          </p:cNvPr>
          <p:cNvPicPr>
            <a:picLocks noChangeAspect="1"/>
          </p:cNvPicPr>
          <p:nvPr/>
        </p:nvPicPr>
        <p:blipFill>
          <a:blip r:embed="rId4"/>
          <a:stretch>
            <a:fillRect/>
          </a:stretch>
        </p:blipFill>
        <p:spPr>
          <a:xfrm>
            <a:off x="1659600" y="5640332"/>
            <a:ext cx="518181" cy="518181"/>
          </a:xfrm>
          <a:prstGeom prst="rect">
            <a:avLst/>
          </a:prstGeom>
        </p:spPr>
      </p:pic>
      <p:sp>
        <p:nvSpPr>
          <p:cNvPr id="21" name="TextBox 4">
            <a:extLst>
              <a:ext uri="{FF2B5EF4-FFF2-40B4-BE49-F238E27FC236}">
                <a16:creationId xmlns:a16="http://schemas.microsoft.com/office/drawing/2014/main" id="{B9A138F5-CF18-0A46-86CB-C421DA79A590}"/>
              </a:ext>
            </a:extLst>
          </p:cNvPr>
          <p:cNvSpPr txBox="1"/>
          <p:nvPr/>
        </p:nvSpPr>
        <p:spPr>
          <a:xfrm>
            <a:off x="1288939" y="2831991"/>
            <a:ext cx="17118419" cy="1354217"/>
          </a:xfrm>
          <a:prstGeom prst="rect">
            <a:avLst/>
          </a:prstGeom>
          <a:noFill/>
        </p:spPr>
        <p:txBody>
          <a:bodyPr wrap="square" lIns="0" tIns="0" rIns="0" bIns="0" rtlCol="0">
            <a:spAutoFit/>
          </a:bodyPr>
          <a:lstStyle/>
          <a:p>
            <a:r>
              <a:rPr lang="en-US" sz="4400" b="1" dirty="0" err="1">
                <a:solidFill>
                  <a:prstClr val="black"/>
                </a:solidFill>
                <a:latin typeface="Arial" panose="020B0604020202020204" pitchFamily="34" charset="0"/>
                <a:cs typeface="Arial" panose="020B0604020202020204" pitchFamily="34" charset="0"/>
              </a:rPr>
              <a:t>Microestablishments</a:t>
            </a:r>
            <a:r>
              <a:rPr lang="en-US" sz="4400" b="1" dirty="0">
                <a:solidFill>
                  <a:prstClr val="black"/>
                </a:solidFill>
                <a:latin typeface="Arial" panose="020B0604020202020204" pitchFamily="34" charset="0"/>
                <a:cs typeface="Arial" panose="020B0604020202020204" pitchFamily="34" charset="0"/>
              </a:rPr>
              <a:t> and informality:</a:t>
            </a:r>
          </a:p>
          <a:p>
            <a:r>
              <a:rPr lang="en-US" sz="4400" b="1" dirty="0">
                <a:solidFill>
                  <a:prstClr val="black"/>
                </a:solidFill>
                <a:latin typeface="Arial" panose="020B0604020202020204" pitchFamily="34" charset="0"/>
                <a:cs typeface="Arial" panose="020B0604020202020204" pitchFamily="34" charset="0"/>
              </a:rPr>
              <a:t>a burden for productivity</a:t>
            </a:r>
          </a:p>
        </p:txBody>
      </p:sp>
      <p:pic>
        <p:nvPicPr>
          <p:cNvPr id="7" name="Picture 8">
            <a:extLst>
              <a:ext uri="{FF2B5EF4-FFF2-40B4-BE49-F238E27FC236}">
                <a16:creationId xmlns:a16="http://schemas.microsoft.com/office/drawing/2014/main" id="{2C64585F-E9D4-DD45-8EFC-597DDF6650C2}"/>
              </a:ext>
            </a:extLst>
          </p:cNvPr>
          <p:cNvPicPr>
            <a:picLocks noChangeAspect="1"/>
          </p:cNvPicPr>
          <p:nvPr/>
        </p:nvPicPr>
        <p:blipFill>
          <a:blip r:embed="rId5"/>
          <a:stretch>
            <a:fillRect/>
          </a:stretch>
        </p:blipFill>
        <p:spPr>
          <a:xfrm>
            <a:off x="1659600" y="9429268"/>
            <a:ext cx="518181" cy="518181"/>
          </a:xfrm>
          <a:prstGeom prst="rect">
            <a:avLst/>
          </a:prstGeom>
        </p:spPr>
      </p:pic>
      <p:pic>
        <p:nvPicPr>
          <p:cNvPr id="9" name="Picture 7">
            <a:extLst>
              <a:ext uri="{FF2B5EF4-FFF2-40B4-BE49-F238E27FC236}">
                <a16:creationId xmlns:a16="http://schemas.microsoft.com/office/drawing/2014/main" id="{0BDB8CAC-2718-3243-81C5-52CA310B1222}"/>
              </a:ext>
            </a:extLst>
          </p:cNvPr>
          <p:cNvPicPr>
            <a:picLocks noChangeAspect="1"/>
          </p:cNvPicPr>
          <p:nvPr/>
        </p:nvPicPr>
        <p:blipFill>
          <a:blip r:embed="rId4"/>
          <a:stretch>
            <a:fillRect/>
          </a:stretch>
        </p:blipFill>
        <p:spPr>
          <a:xfrm>
            <a:off x="1659600" y="7534800"/>
            <a:ext cx="518181" cy="518181"/>
          </a:xfrm>
          <a:prstGeom prst="rect">
            <a:avLst/>
          </a:prstGeom>
        </p:spPr>
      </p:pic>
      <p:graphicFrame>
        <p:nvGraphicFramePr>
          <p:cNvPr id="10" name="Gráfico 9"/>
          <p:cNvGraphicFramePr>
            <a:graphicFrameLocks/>
          </p:cNvGraphicFramePr>
          <p:nvPr>
            <p:extLst>
              <p:ext uri="{D42A27DB-BD31-4B8C-83A1-F6EECF244321}">
                <p14:modId xmlns:p14="http://schemas.microsoft.com/office/powerpoint/2010/main" val="2159755318"/>
              </p:ext>
            </p:extLst>
          </p:nvPr>
        </p:nvGraphicFramePr>
        <p:xfrm>
          <a:off x="9697452" y="2647194"/>
          <a:ext cx="14365705" cy="1088400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6879904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5075BABE-A027-9F49-AF19-498AEBD46F5B}"/>
              </a:ext>
            </a:extLst>
          </p:cNvPr>
          <p:cNvSpPr txBox="1"/>
          <p:nvPr/>
        </p:nvSpPr>
        <p:spPr>
          <a:xfrm>
            <a:off x="2675288" y="5571079"/>
            <a:ext cx="9058940" cy="6771084"/>
          </a:xfrm>
          <a:prstGeom prst="rect">
            <a:avLst/>
          </a:prstGeom>
          <a:noFill/>
        </p:spPr>
        <p:txBody>
          <a:bodyPr wrap="square" lIns="0" tIns="0" rIns="0" bIns="0" rtlCol="0">
            <a:spAutoFit/>
          </a:bodyPr>
          <a:lstStyle/>
          <a:p>
            <a:pPr marL="20638"/>
            <a:r>
              <a:rPr lang="en-US" sz="4000" b="1" dirty="0">
                <a:solidFill>
                  <a:prstClr val="white">
                    <a:lumMod val="75000"/>
                  </a:prstClr>
                </a:solidFill>
                <a:latin typeface="Arial" panose="020B0604020202020204" pitchFamily="34" charset="0"/>
                <a:cs typeface="Arial" panose="020B0604020202020204" pitchFamily="34" charset="0"/>
              </a:rPr>
              <a:t>High share of employment</a:t>
            </a:r>
          </a:p>
          <a:p>
            <a:pPr marL="20638"/>
            <a:r>
              <a:rPr lang="en-US" sz="4000" b="1" dirty="0">
                <a:solidFill>
                  <a:prstClr val="white">
                    <a:lumMod val="75000"/>
                  </a:prstClr>
                </a:solidFill>
                <a:latin typeface="Arial" panose="020B0604020202020204" pitchFamily="34" charset="0"/>
                <a:cs typeface="Arial" panose="020B0604020202020204" pitchFamily="34" charset="0"/>
              </a:rPr>
              <a:t>in small firms</a:t>
            </a:r>
          </a:p>
          <a:p>
            <a:pPr marL="20638"/>
            <a:endParaRPr lang="es-VE" sz="4000" b="1" dirty="0">
              <a:solidFill>
                <a:srgbClr val="327EA7"/>
              </a:solidFill>
              <a:latin typeface="Arial" panose="020B0604020202020204" pitchFamily="34" charset="0"/>
              <a:cs typeface="Arial" panose="020B0604020202020204" pitchFamily="34" charset="0"/>
            </a:endParaRPr>
          </a:p>
          <a:p>
            <a:pPr marL="20638"/>
            <a:r>
              <a:rPr lang="en-US" sz="4000" b="1" dirty="0">
                <a:solidFill>
                  <a:prstClr val="white">
                    <a:lumMod val="75000"/>
                  </a:prstClr>
                </a:solidFill>
                <a:latin typeface="Arial" panose="020B0604020202020204" pitchFamily="34" charset="0"/>
                <a:cs typeface="Arial" panose="020B0604020202020204" pitchFamily="34" charset="0"/>
              </a:rPr>
              <a:t>Informality is prevalent </a:t>
            </a:r>
          </a:p>
          <a:p>
            <a:pPr marL="20638"/>
            <a:r>
              <a:rPr lang="en-US" sz="4000" b="1" dirty="0">
                <a:solidFill>
                  <a:prstClr val="white">
                    <a:lumMod val="75000"/>
                  </a:prstClr>
                </a:solidFill>
                <a:latin typeface="Arial" panose="020B0604020202020204" pitchFamily="34" charset="0"/>
                <a:cs typeface="Arial" panose="020B0604020202020204" pitchFamily="34" charset="0"/>
              </a:rPr>
              <a:t>in small firms</a:t>
            </a:r>
          </a:p>
          <a:p>
            <a:pPr marL="20638"/>
            <a:endParaRPr lang="en-US" sz="4000" b="1" dirty="0">
              <a:solidFill>
                <a:srgbClr val="327EA7"/>
              </a:solidFill>
              <a:latin typeface="Arial" panose="020B0604020202020204" pitchFamily="34" charset="0"/>
              <a:cs typeface="Arial" panose="020B0604020202020204" pitchFamily="34" charset="0"/>
            </a:endParaRPr>
          </a:p>
          <a:p>
            <a:pPr marL="20638"/>
            <a:r>
              <a:rPr lang="en-US" sz="4000" b="1" dirty="0">
                <a:solidFill>
                  <a:prstClr val="white">
                    <a:lumMod val="75000"/>
                  </a:prstClr>
                </a:solidFill>
                <a:latin typeface="Arial" panose="020B0604020202020204" pitchFamily="34" charset="0"/>
                <a:cs typeface="Arial" panose="020B0604020202020204" pitchFamily="34" charset="0"/>
              </a:rPr>
              <a:t>And also in many sectors, </a:t>
            </a:r>
          </a:p>
          <a:p>
            <a:pPr marL="20638"/>
            <a:r>
              <a:rPr lang="en-US" sz="4000" b="1" dirty="0">
                <a:solidFill>
                  <a:prstClr val="white">
                    <a:lumMod val="75000"/>
                  </a:prstClr>
                </a:solidFill>
                <a:latin typeface="Arial" panose="020B0604020202020204" pitchFamily="34" charset="0"/>
                <a:cs typeface="Arial" panose="020B0604020202020204" pitchFamily="34" charset="0"/>
              </a:rPr>
              <a:t>including manufacturing</a:t>
            </a:r>
          </a:p>
          <a:p>
            <a:pPr marL="20638"/>
            <a:endParaRPr lang="en-US" sz="4000" b="1" dirty="0">
              <a:solidFill>
                <a:srgbClr val="327EA7"/>
              </a:solidFill>
              <a:latin typeface="Arial" panose="020B0604020202020204" pitchFamily="34" charset="0"/>
              <a:cs typeface="Arial" panose="020B0604020202020204" pitchFamily="34" charset="0"/>
            </a:endParaRPr>
          </a:p>
          <a:p>
            <a:pPr marL="20638"/>
            <a:r>
              <a:rPr lang="en-US" sz="4000" b="1" dirty="0">
                <a:solidFill>
                  <a:srgbClr val="327EA7"/>
                </a:solidFill>
                <a:latin typeface="Arial" panose="020B0604020202020204" pitchFamily="34" charset="0"/>
                <a:cs typeface="Arial" panose="020B0604020202020204" pitchFamily="34" charset="0"/>
              </a:rPr>
              <a:t>Wage gap between formal </a:t>
            </a:r>
          </a:p>
          <a:p>
            <a:pPr marL="20638"/>
            <a:r>
              <a:rPr lang="en-US" sz="4000" b="1" dirty="0">
                <a:solidFill>
                  <a:srgbClr val="327EA7"/>
                </a:solidFill>
                <a:latin typeface="Arial" panose="020B0604020202020204" pitchFamily="34" charset="0"/>
                <a:cs typeface="Arial" panose="020B0604020202020204" pitchFamily="34" charset="0"/>
              </a:rPr>
              <a:t>and informal jobs</a:t>
            </a:r>
          </a:p>
        </p:txBody>
      </p:sp>
      <p:pic>
        <p:nvPicPr>
          <p:cNvPr id="19" name="Picture 7">
            <a:extLst>
              <a:ext uri="{FF2B5EF4-FFF2-40B4-BE49-F238E27FC236}">
                <a16:creationId xmlns:a16="http://schemas.microsoft.com/office/drawing/2014/main" id="{0BDB8CAC-2718-3243-81C5-52CA310B1222}"/>
              </a:ext>
            </a:extLst>
          </p:cNvPr>
          <p:cNvPicPr>
            <a:picLocks noChangeAspect="1"/>
          </p:cNvPicPr>
          <p:nvPr/>
        </p:nvPicPr>
        <p:blipFill>
          <a:blip r:embed="rId4"/>
          <a:stretch>
            <a:fillRect/>
          </a:stretch>
        </p:blipFill>
        <p:spPr>
          <a:xfrm>
            <a:off x="1659600" y="5640332"/>
            <a:ext cx="518181" cy="518181"/>
          </a:xfrm>
          <a:prstGeom prst="rect">
            <a:avLst/>
          </a:prstGeom>
        </p:spPr>
      </p:pic>
      <p:sp>
        <p:nvSpPr>
          <p:cNvPr id="21" name="TextBox 4">
            <a:extLst>
              <a:ext uri="{FF2B5EF4-FFF2-40B4-BE49-F238E27FC236}">
                <a16:creationId xmlns:a16="http://schemas.microsoft.com/office/drawing/2014/main" id="{B9A138F5-CF18-0A46-86CB-C421DA79A590}"/>
              </a:ext>
            </a:extLst>
          </p:cNvPr>
          <p:cNvSpPr txBox="1"/>
          <p:nvPr/>
        </p:nvSpPr>
        <p:spPr>
          <a:xfrm>
            <a:off x="1288939" y="2831991"/>
            <a:ext cx="17118419" cy="1354217"/>
          </a:xfrm>
          <a:prstGeom prst="rect">
            <a:avLst/>
          </a:prstGeom>
          <a:noFill/>
        </p:spPr>
        <p:txBody>
          <a:bodyPr wrap="square" lIns="0" tIns="0" rIns="0" bIns="0" rtlCol="0">
            <a:spAutoFit/>
          </a:bodyPr>
          <a:lstStyle/>
          <a:p>
            <a:r>
              <a:rPr lang="en-US" sz="4400" b="1" dirty="0" err="1">
                <a:solidFill>
                  <a:prstClr val="black"/>
                </a:solidFill>
                <a:latin typeface="Arial" panose="020B0604020202020204" pitchFamily="34" charset="0"/>
                <a:cs typeface="Arial" panose="020B0604020202020204" pitchFamily="34" charset="0"/>
              </a:rPr>
              <a:t>Microestablishments</a:t>
            </a:r>
            <a:r>
              <a:rPr lang="en-US" sz="4400" b="1" dirty="0">
                <a:solidFill>
                  <a:prstClr val="black"/>
                </a:solidFill>
                <a:latin typeface="Arial" panose="020B0604020202020204" pitchFamily="34" charset="0"/>
                <a:cs typeface="Arial" panose="020B0604020202020204" pitchFamily="34" charset="0"/>
              </a:rPr>
              <a:t> and informality:</a:t>
            </a:r>
          </a:p>
          <a:p>
            <a:r>
              <a:rPr lang="en-US" sz="4400" b="1" dirty="0">
                <a:solidFill>
                  <a:prstClr val="black"/>
                </a:solidFill>
                <a:latin typeface="Arial" panose="020B0604020202020204" pitchFamily="34" charset="0"/>
                <a:cs typeface="Arial" panose="020B0604020202020204" pitchFamily="34" charset="0"/>
              </a:rPr>
              <a:t>a burden for productivity</a:t>
            </a:r>
          </a:p>
        </p:txBody>
      </p:sp>
      <p:pic>
        <p:nvPicPr>
          <p:cNvPr id="9" name="Picture 7">
            <a:extLst>
              <a:ext uri="{FF2B5EF4-FFF2-40B4-BE49-F238E27FC236}">
                <a16:creationId xmlns:a16="http://schemas.microsoft.com/office/drawing/2014/main" id="{0BDB8CAC-2718-3243-81C5-52CA310B1222}"/>
              </a:ext>
            </a:extLst>
          </p:cNvPr>
          <p:cNvPicPr>
            <a:picLocks noChangeAspect="1"/>
          </p:cNvPicPr>
          <p:nvPr/>
        </p:nvPicPr>
        <p:blipFill>
          <a:blip r:embed="rId4"/>
          <a:stretch>
            <a:fillRect/>
          </a:stretch>
        </p:blipFill>
        <p:spPr>
          <a:xfrm>
            <a:off x="1659600" y="7534800"/>
            <a:ext cx="518181" cy="518181"/>
          </a:xfrm>
          <a:prstGeom prst="rect">
            <a:avLst/>
          </a:prstGeom>
        </p:spPr>
      </p:pic>
      <p:pic>
        <p:nvPicPr>
          <p:cNvPr id="8" name="Picture 8">
            <a:extLst>
              <a:ext uri="{FF2B5EF4-FFF2-40B4-BE49-F238E27FC236}">
                <a16:creationId xmlns:a16="http://schemas.microsoft.com/office/drawing/2014/main" id="{2C64585F-E9D4-DD45-8EFC-597DDF6650C2}"/>
              </a:ext>
            </a:extLst>
          </p:cNvPr>
          <p:cNvPicPr>
            <a:picLocks noChangeAspect="1"/>
          </p:cNvPicPr>
          <p:nvPr/>
        </p:nvPicPr>
        <p:blipFill>
          <a:blip r:embed="rId5"/>
          <a:stretch>
            <a:fillRect/>
          </a:stretch>
        </p:blipFill>
        <p:spPr>
          <a:xfrm>
            <a:off x="1659600" y="11064645"/>
            <a:ext cx="518181" cy="518181"/>
          </a:xfrm>
          <a:prstGeom prst="rect">
            <a:avLst/>
          </a:prstGeom>
        </p:spPr>
      </p:pic>
      <p:pic>
        <p:nvPicPr>
          <p:cNvPr id="11" name="Picture 7">
            <a:extLst>
              <a:ext uri="{FF2B5EF4-FFF2-40B4-BE49-F238E27FC236}">
                <a16:creationId xmlns:a16="http://schemas.microsoft.com/office/drawing/2014/main" id="{0BDB8CAC-2718-3243-81C5-52CA310B1222}"/>
              </a:ext>
            </a:extLst>
          </p:cNvPr>
          <p:cNvPicPr>
            <a:picLocks noChangeAspect="1"/>
          </p:cNvPicPr>
          <p:nvPr/>
        </p:nvPicPr>
        <p:blipFill>
          <a:blip r:embed="rId4"/>
          <a:stretch>
            <a:fillRect/>
          </a:stretch>
        </p:blipFill>
        <p:spPr>
          <a:xfrm>
            <a:off x="1659600" y="9428400"/>
            <a:ext cx="518181" cy="518181"/>
          </a:xfrm>
          <a:prstGeom prst="rect">
            <a:avLst/>
          </a:prstGeom>
        </p:spPr>
      </p:pic>
      <p:graphicFrame>
        <p:nvGraphicFramePr>
          <p:cNvPr id="12" name="Gráfico 11"/>
          <p:cNvGraphicFramePr>
            <a:graphicFrameLocks/>
          </p:cNvGraphicFramePr>
          <p:nvPr>
            <p:extLst>
              <p:ext uri="{D42A27DB-BD31-4B8C-83A1-F6EECF244321}">
                <p14:modId xmlns:p14="http://schemas.microsoft.com/office/powerpoint/2010/main" val="1363175405"/>
              </p:ext>
            </p:extLst>
          </p:nvPr>
        </p:nvGraphicFramePr>
        <p:xfrm>
          <a:off x="10550858" y="3609475"/>
          <a:ext cx="13175416" cy="971210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1226237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486D702C-7A61-2C46-A262-FBD87582D03E}"/>
              </a:ext>
            </a:extLst>
          </p:cNvPr>
          <p:cNvSpPr txBox="1"/>
          <p:nvPr/>
        </p:nvSpPr>
        <p:spPr>
          <a:xfrm>
            <a:off x="3505997" y="6570638"/>
            <a:ext cx="14886222" cy="55399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b="1" i="0" u="none" strike="noStrike" kern="1200" cap="none" spc="0" normalizeH="0" baseline="0" noProof="0" dirty="0" err="1">
                <a:ln>
                  <a:noFill/>
                </a:ln>
                <a:solidFill>
                  <a:srgbClr val="327EA7"/>
                </a:solidFill>
                <a:effectLst/>
                <a:uLnTx/>
                <a:uFillTx/>
                <a:latin typeface="Arial" panose="020B0604020202020204" pitchFamily="34" charset="0"/>
                <a:cs typeface="Arial" panose="020B0604020202020204" pitchFamily="34" charset="0"/>
              </a:rPr>
              <a:t>Why</a:t>
            </a:r>
            <a:r>
              <a:rPr kumimoji="0" lang="es-VE" b="1" i="0" u="none" strike="noStrike" kern="1200" cap="none" spc="0" normalizeH="0" noProof="0" dirty="0">
                <a:ln>
                  <a:noFill/>
                </a:ln>
                <a:solidFill>
                  <a:srgbClr val="327EA7"/>
                </a:solidFill>
                <a:effectLst/>
                <a:uLnTx/>
                <a:uFillTx/>
                <a:latin typeface="Arial" panose="020B0604020202020204" pitchFamily="34" charset="0"/>
                <a:cs typeface="Arial" panose="020B0604020202020204" pitchFamily="34" charset="0"/>
              </a:rPr>
              <a:t>?</a:t>
            </a:r>
            <a:endParaRPr kumimoji="0" lang="es-VE" b="1" i="0" u="none" strike="noStrike" kern="1200" cap="none" spc="0" normalizeH="0" baseline="0" noProof="0" dirty="0">
              <a:ln>
                <a:noFill/>
              </a:ln>
              <a:solidFill>
                <a:srgbClr val="44546A"/>
              </a:solidFill>
              <a:effectLst/>
              <a:uLnTx/>
              <a:uFillTx/>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8940DF2B-8B47-954D-ABB2-DDC08519ACAB}"/>
              </a:ext>
            </a:extLst>
          </p:cNvPr>
          <p:cNvSpPr txBox="1"/>
          <p:nvPr/>
        </p:nvSpPr>
        <p:spPr>
          <a:xfrm>
            <a:off x="1278068" y="2810417"/>
            <a:ext cx="16012632" cy="830997"/>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s-VE" sz="5400" b="1" noProof="0" dirty="0" err="1">
                <a:latin typeface="Arial" panose="020B0604020202020204" pitchFamily="34" charset="0"/>
                <a:cs typeface="Arial" panose="020B0604020202020204" pitchFamily="34" charset="0"/>
              </a:rPr>
              <a:t>Summarizing</a:t>
            </a:r>
            <a:endParaRPr kumimoji="0" lang="en-US" sz="5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2" name="Picture 7">
            <a:extLst>
              <a:ext uri="{FF2B5EF4-FFF2-40B4-BE49-F238E27FC236}">
                <a16:creationId xmlns:a16="http://schemas.microsoft.com/office/drawing/2014/main" id="{C5C80144-9A41-7749-8F60-FF1953E7EA08}"/>
              </a:ext>
            </a:extLst>
          </p:cNvPr>
          <p:cNvPicPr>
            <a:picLocks noChangeAspect="1"/>
          </p:cNvPicPr>
          <p:nvPr/>
        </p:nvPicPr>
        <p:blipFill>
          <a:blip r:embed="rId5"/>
          <a:stretch>
            <a:fillRect/>
          </a:stretch>
        </p:blipFill>
        <p:spPr>
          <a:xfrm>
            <a:off x="2466419" y="6588332"/>
            <a:ext cx="518181" cy="518181"/>
          </a:xfrm>
          <a:prstGeom prst="rect">
            <a:avLst/>
          </a:prstGeom>
        </p:spPr>
      </p:pic>
      <p:pic>
        <p:nvPicPr>
          <p:cNvPr id="13" name="Picture 8">
            <a:extLst>
              <a:ext uri="{FF2B5EF4-FFF2-40B4-BE49-F238E27FC236}">
                <a16:creationId xmlns:a16="http://schemas.microsoft.com/office/drawing/2014/main" id="{327387C7-9ECF-F14C-81BA-912A20F76524}"/>
              </a:ext>
            </a:extLst>
          </p:cNvPr>
          <p:cNvPicPr>
            <a:picLocks noChangeAspect="1"/>
          </p:cNvPicPr>
          <p:nvPr/>
        </p:nvPicPr>
        <p:blipFill>
          <a:blip r:embed="rId6"/>
          <a:stretch>
            <a:fillRect/>
          </a:stretch>
        </p:blipFill>
        <p:spPr>
          <a:xfrm>
            <a:off x="1574878" y="4893005"/>
            <a:ext cx="710197" cy="710197"/>
          </a:xfrm>
          <a:prstGeom prst="rect">
            <a:avLst/>
          </a:prstGeom>
        </p:spPr>
      </p:pic>
      <p:sp>
        <p:nvSpPr>
          <p:cNvPr id="14" name="Rectángulo 13"/>
          <p:cNvSpPr/>
          <p:nvPr/>
        </p:nvSpPr>
        <p:spPr>
          <a:xfrm>
            <a:off x="2731892" y="4832768"/>
            <a:ext cx="17316450" cy="646331"/>
          </a:xfrm>
          <a:prstGeom prst="rect">
            <a:avLst/>
          </a:prstGeom>
        </p:spPr>
        <p:txBody>
          <a:bodyPr wrap="square">
            <a:spAutoFit/>
          </a:bodyPr>
          <a:lstStyle/>
          <a:p>
            <a:pPr lvl="0">
              <a:defRPr/>
            </a:pPr>
            <a:r>
              <a:rPr lang="en-US" b="1" dirty="0">
                <a:latin typeface="Arial" panose="020B0604020202020204" pitchFamily="34" charset="0"/>
                <a:cs typeface="Arial" panose="020B0604020202020204" pitchFamily="34" charset="0"/>
              </a:rPr>
              <a:t>The “Structure” is not  the problem but low productivity across all sectors</a:t>
            </a:r>
            <a:endParaRPr kumimoji="0" lang="es-VE"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Rectángulo 14"/>
          <p:cNvSpPr/>
          <p:nvPr/>
        </p:nvSpPr>
        <p:spPr>
          <a:xfrm>
            <a:off x="3430184" y="7279551"/>
            <a:ext cx="17780985" cy="3477875"/>
          </a:xfrm>
          <a:prstGeom prst="rect">
            <a:avLst/>
          </a:prstGeom>
        </p:spPr>
        <p:txBody>
          <a:bodyPr wrap="square">
            <a:spAutoFit/>
          </a:bodyPr>
          <a:lstStyle/>
          <a:p>
            <a:pPr marL="457200" lvl="1">
              <a:defRPr/>
            </a:pPr>
            <a:r>
              <a:rPr lang="en-US" sz="4400" dirty="0">
                <a:solidFill>
                  <a:schemeClr val="accent1">
                    <a:lumMod val="50000"/>
                  </a:schemeClr>
                </a:solidFill>
                <a:latin typeface="Arial" panose="020B0604020202020204" pitchFamily="34" charset="0"/>
                <a:cs typeface="Arial" panose="020B0604020202020204" pitchFamily="34" charset="0"/>
              </a:rPr>
              <a:t>→ High incidence of informality across the board</a:t>
            </a:r>
          </a:p>
          <a:p>
            <a:pPr marL="457200" lvl="1">
              <a:defRPr/>
            </a:pPr>
            <a:r>
              <a:rPr lang="en-US" sz="4400" dirty="0">
                <a:solidFill>
                  <a:schemeClr val="accent1">
                    <a:lumMod val="50000"/>
                  </a:schemeClr>
                </a:solidFill>
                <a:latin typeface="Arial" panose="020B0604020202020204" pitchFamily="34" charset="0"/>
                <a:cs typeface="Arial" panose="020B0604020202020204" pitchFamily="34" charset="0"/>
              </a:rPr>
              <a:t>→ But also low productivity in the formal sector</a:t>
            </a:r>
          </a:p>
          <a:p>
            <a:pPr marL="457200" marR="0" lvl="1" algn="l" defTabSz="1828709"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a:p>
            <a:pPr marL="1849347" lvl="3">
              <a:defRPr/>
            </a:pPr>
            <a:r>
              <a:rPr kumimoji="0" lang="es-VE" b="0" i="0" u="none" strike="noStrike" kern="1200" cap="none" spc="0" normalizeH="0" baseline="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Low productivity of “formal” establishments (more than 10 workers)</a:t>
            </a:r>
          </a:p>
          <a:p>
            <a:pPr marL="1849347" lvl="3">
              <a:defRPr/>
            </a:pPr>
            <a:r>
              <a:rPr kumimoji="0" lang="es-VE" b="0" i="0" u="none" strike="noStrike" kern="1200" cap="none" spc="0" normalizeH="0" baseline="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Factor misallocation among “formal” establishments</a:t>
            </a:r>
            <a:endParaRPr kumimoji="0" lang="es-VE" b="0" i="0" u="none" strike="noStrike" kern="1200" cap="none" spc="0" normalizeH="0" baseline="0" dirty="0">
              <a:ln>
                <a:noFill/>
              </a:ln>
              <a:solidFill>
                <a:schemeClr val="accent1">
                  <a:lumMod val="50000"/>
                </a:schemeClr>
              </a:solidFill>
              <a:effectLst/>
              <a:uLnTx/>
              <a:uFillTx/>
              <a:latin typeface="Arial" panose="020B0604020202020204" pitchFamily="34" charset="0"/>
              <a:cs typeface="Arial" panose="020B0604020202020204" pitchFamily="34" charset="0"/>
            </a:endParaRPr>
          </a:p>
          <a:p>
            <a:pPr marL="20638" marR="0" lvl="1" indent="0" algn="l" defTabSz="18287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9771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46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87C56-1474-214E-9D0F-5F8DD60D657C}"/>
              </a:ext>
            </a:extLst>
          </p:cNvPr>
          <p:cNvPicPr>
            <a:picLocks noChangeAspect="1"/>
          </p:cNvPicPr>
          <p:nvPr/>
        </p:nvPicPr>
        <p:blipFill>
          <a:blip r:embed="rId3"/>
          <a:stretch>
            <a:fillRect/>
          </a:stretch>
        </p:blipFill>
        <p:spPr>
          <a:xfrm>
            <a:off x="2908566" y="5173579"/>
            <a:ext cx="18071192" cy="7927140"/>
          </a:xfrm>
          <a:prstGeom prst="rect">
            <a:avLst/>
          </a:prstGeom>
        </p:spPr>
      </p:pic>
      <p:sp>
        <p:nvSpPr>
          <p:cNvPr id="4" name="TextBox 1">
            <a:extLst>
              <a:ext uri="{FF2B5EF4-FFF2-40B4-BE49-F238E27FC236}">
                <a16:creationId xmlns:a16="http://schemas.microsoft.com/office/drawing/2014/main" id="{C1EE6FC1-9C97-FB4B-B754-3D90478592FA}"/>
              </a:ext>
            </a:extLst>
          </p:cNvPr>
          <p:cNvSpPr txBox="1"/>
          <p:nvPr/>
        </p:nvSpPr>
        <p:spPr>
          <a:xfrm>
            <a:off x="2908566" y="3429816"/>
            <a:ext cx="18969254" cy="147732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sz="4800" b="1" i="0" u="none" strike="noStrike" kern="1200" cap="none" spc="0" normalizeH="0" baseline="0" noProof="0" dirty="0" err="1">
                <a:ln>
                  <a:noFill/>
                </a:ln>
                <a:solidFill>
                  <a:srgbClr val="327EA7"/>
                </a:solidFill>
                <a:effectLst/>
                <a:uLnTx/>
                <a:uFillTx/>
                <a:latin typeface="Arial" panose="020B0604020202020204" pitchFamily="34" charset="0"/>
                <a:ea typeface="+mn-ea"/>
                <a:cs typeface="Arial" panose="020B0604020202020204" pitchFamily="34" charset="0"/>
              </a:rPr>
              <a:t>Part</a:t>
            </a:r>
            <a:r>
              <a:rPr kumimoji="0" lang="es-VE" sz="48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 II: </a:t>
            </a:r>
            <a:br>
              <a:rPr kumimoji="0" lang="es-VE" sz="48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br>
            <a:r>
              <a:rPr kumimoji="0" lang="es-VE" sz="4800" b="1" i="0" u="none" strike="noStrike" kern="1200" cap="none" spc="0" normalizeH="0" baseline="0" noProof="0" dirty="0" err="1">
                <a:ln>
                  <a:noFill/>
                </a:ln>
                <a:solidFill>
                  <a:srgbClr val="327EA7"/>
                </a:solidFill>
                <a:effectLst/>
                <a:uLnTx/>
                <a:uFillTx/>
                <a:latin typeface="Arial" panose="020B0604020202020204" pitchFamily="34" charset="0"/>
                <a:ea typeface="+mn-ea"/>
                <a:cs typeface="Arial" panose="020B0604020202020204" pitchFamily="34" charset="0"/>
              </a:rPr>
              <a:t>Economic</a:t>
            </a:r>
            <a:r>
              <a:rPr kumimoji="0" lang="es-VE" sz="48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 </a:t>
            </a:r>
            <a:r>
              <a:rPr kumimoji="0" lang="es-VE" sz="4800" b="1" i="0" u="none" strike="noStrike" kern="1200" cap="none" spc="0" normalizeH="0" baseline="0" noProof="0" dirty="0" err="1">
                <a:ln>
                  <a:noFill/>
                </a:ln>
                <a:solidFill>
                  <a:srgbClr val="327EA7"/>
                </a:solidFill>
                <a:effectLst/>
                <a:uLnTx/>
                <a:uFillTx/>
                <a:latin typeface="Arial" panose="020B0604020202020204" pitchFamily="34" charset="0"/>
                <a:ea typeface="+mn-ea"/>
                <a:cs typeface="Arial" panose="020B0604020202020204" pitchFamily="34" charset="0"/>
              </a:rPr>
              <a:t>institutions</a:t>
            </a:r>
            <a:r>
              <a:rPr kumimoji="0" lang="es-VE" sz="48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 as</a:t>
            </a:r>
            <a:r>
              <a:rPr kumimoji="0" lang="es-VE" sz="4800" b="1" i="0" u="none" strike="noStrike" kern="1200" cap="none" spc="0" normalizeH="0" noProof="0" dirty="0">
                <a:ln>
                  <a:noFill/>
                </a:ln>
                <a:solidFill>
                  <a:srgbClr val="327EA7"/>
                </a:solidFill>
                <a:effectLst/>
                <a:uLnTx/>
                <a:uFillTx/>
                <a:latin typeface="Arial" panose="020B0604020202020204" pitchFamily="34" charset="0"/>
                <a:ea typeface="+mn-ea"/>
                <a:cs typeface="Arial" panose="020B0604020202020204" pitchFamily="34" charset="0"/>
              </a:rPr>
              <a:t> fundamental </a:t>
            </a:r>
            <a:r>
              <a:rPr kumimoji="0" lang="es-VE" sz="4800" b="1" i="0" u="none" strike="noStrike" kern="1200" cap="none" spc="0" normalizeH="0" noProof="0" dirty="0" err="1">
                <a:ln>
                  <a:noFill/>
                </a:ln>
                <a:solidFill>
                  <a:srgbClr val="327EA7"/>
                </a:solidFill>
                <a:effectLst/>
                <a:uLnTx/>
                <a:uFillTx/>
                <a:latin typeface="Arial" panose="020B0604020202020204" pitchFamily="34" charset="0"/>
                <a:ea typeface="+mn-ea"/>
                <a:cs typeface="Arial" panose="020B0604020202020204" pitchFamily="34" charset="0"/>
              </a:rPr>
              <a:t>determinants</a:t>
            </a:r>
            <a:endParaRPr kumimoji="0" lang="es-VE" sz="48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endParaRPr>
          </a:p>
        </p:txBody>
      </p:sp>
      <p:pic>
        <p:nvPicPr>
          <p:cNvPr id="6" name="Picture 11">
            <a:extLst>
              <a:ext uri="{FF2B5EF4-FFF2-40B4-BE49-F238E27FC236}">
                <a16:creationId xmlns:a16="http://schemas.microsoft.com/office/drawing/2014/main" id="{61FF52DC-400F-CF4D-B190-DBE79BC193C1}"/>
              </a:ext>
            </a:extLst>
          </p:cNvPr>
          <p:cNvPicPr>
            <a:picLocks noChangeAspect="1"/>
          </p:cNvPicPr>
          <p:nvPr/>
        </p:nvPicPr>
        <p:blipFill>
          <a:blip r:embed="rId4"/>
          <a:stretch>
            <a:fillRect/>
          </a:stretch>
        </p:blipFill>
        <p:spPr>
          <a:xfrm>
            <a:off x="1511313" y="3495849"/>
            <a:ext cx="889000" cy="889000"/>
          </a:xfrm>
          <a:prstGeom prst="rect">
            <a:avLst/>
          </a:prstGeom>
        </p:spPr>
      </p:pic>
    </p:spTree>
    <p:extLst>
      <p:ext uri="{BB962C8B-B14F-4D97-AF65-F5344CB8AC3E}">
        <p14:creationId xmlns:p14="http://schemas.microsoft.com/office/powerpoint/2010/main" val="1858327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446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E101AE0F-1031-984D-A865-D06A07566989}"/>
              </a:ext>
            </a:extLst>
          </p:cNvPr>
          <p:cNvSpPr txBox="1"/>
          <p:nvPr/>
        </p:nvSpPr>
        <p:spPr>
          <a:xfrm>
            <a:off x="1272717" y="2815768"/>
            <a:ext cx="17118419"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Evidence of high market power in Latin America</a:t>
            </a:r>
          </a:p>
        </p:txBody>
      </p:sp>
      <p:sp>
        <p:nvSpPr>
          <p:cNvPr id="8" name="Marcador de contenido 2">
            <a:extLst>
              <a:ext uri="{FF2B5EF4-FFF2-40B4-BE49-F238E27FC236}">
                <a16:creationId xmlns:a16="http://schemas.microsoft.com/office/drawing/2014/main" id="{87B83AAF-469D-0845-8C77-0477090E415D}"/>
              </a:ext>
            </a:extLst>
          </p:cNvPr>
          <p:cNvSpPr txBox="1">
            <a:spLocks/>
          </p:cNvSpPr>
          <p:nvPr/>
        </p:nvSpPr>
        <p:spPr>
          <a:xfrm>
            <a:off x="1272718" y="5566303"/>
            <a:ext cx="7390020" cy="2759549"/>
          </a:xfrm>
          <a:prstGeom prst="rect">
            <a:avLst/>
          </a:prstGeom>
        </p:spPr>
        <p:txBody>
          <a:bodyPr vert="horz" lIns="0" tIns="0" rIns="0" bIns="0" rtlCol="0">
            <a:noAutofit/>
          </a:bodyPr>
          <a:lstStyle>
            <a:lvl1pPr marL="0" indent="0" algn="ctr" defTabSz="1828709"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354" indent="0" algn="ctr"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709" indent="0" algn="ctr"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063"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417"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1771"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126"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480"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4834" indent="0" algn="ctr" defTabSz="1828709"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20638" lvl="1" algn="l"/>
            <a:r>
              <a:rPr lang="en-US" sz="3600" b="1" dirty="0">
                <a:solidFill>
                  <a:schemeClr val="accent1">
                    <a:lumMod val="50000"/>
                  </a:schemeClr>
                </a:solidFill>
                <a:latin typeface="Arial" panose="020B0604020202020204" pitchFamily="34" charset="0"/>
                <a:cs typeface="Arial" panose="020B0604020202020204" pitchFamily="34" charset="0"/>
              </a:rPr>
              <a:t>Higher markups relative to developed economies are also observed across industries within countries</a:t>
            </a:r>
            <a:endParaRPr lang="en-US" sz="3600" dirty="0">
              <a:solidFill>
                <a:schemeClr val="accent1">
                  <a:lumMod val="50000"/>
                </a:schemeClr>
              </a:solidFill>
              <a:latin typeface="Arial" panose="020B0604020202020204" pitchFamily="34" charset="0"/>
              <a:cs typeface="Arial" panose="020B0604020202020204" pitchFamily="34" charset="0"/>
            </a:endParaRPr>
          </a:p>
          <a:p>
            <a:pPr marL="20638" lvl="1" algn="l"/>
            <a:r>
              <a:rPr lang="en-US" sz="3600" dirty="0">
                <a:solidFill>
                  <a:schemeClr val="accent1">
                    <a:lumMod val="50000"/>
                  </a:schemeClr>
                </a:solidFill>
                <a:latin typeface="Arial" panose="020B0604020202020204" pitchFamily="34" charset="0"/>
                <a:cs typeface="Arial" panose="020B0604020202020204" pitchFamily="34" charset="0"/>
              </a:rPr>
              <a:t>(evidence for Colombia and Chile for manufacturing industries)</a:t>
            </a:r>
            <a:endParaRPr lang="es-VE" sz="36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9" name="Gráfico 8">
            <a:extLst>
              <a:ext uri="{FF2B5EF4-FFF2-40B4-BE49-F238E27FC236}">
                <a16:creationId xmlns:a16="http://schemas.microsoft.com/office/drawing/2014/main" id="{00000000-0008-0000-0600-000003000000}"/>
              </a:ext>
            </a:extLst>
          </p:cNvPr>
          <p:cNvGraphicFramePr>
            <a:graphicFrameLocks/>
          </p:cNvGraphicFramePr>
          <p:nvPr>
            <p:extLst>
              <p:ext uri="{D42A27DB-BD31-4B8C-83A1-F6EECF244321}">
                <p14:modId xmlns:p14="http://schemas.microsoft.com/office/powerpoint/2010/main" val="2953295993"/>
              </p:ext>
            </p:extLst>
          </p:nvPr>
        </p:nvGraphicFramePr>
        <p:xfrm>
          <a:off x="9802615" y="3829058"/>
          <a:ext cx="13738860" cy="94303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93910544"/>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E101AE0F-1031-984D-A865-D06A07566989}"/>
              </a:ext>
            </a:extLst>
          </p:cNvPr>
          <p:cNvSpPr txBox="1"/>
          <p:nvPr/>
        </p:nvSpPr>
        <p:spPr>
          <a:xfrm>
            <a:off x="1272717" y="2815768"/>
            <a:ext cx="11697325"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Markups negatively correlated with  productivity growth</a:t>
            </a:r>
          </a:p>
        </p:txBody>
      </p:sp>
      <p:sp>
        <p:nvSpPr>
          <p:cNvPr id="11" name="TextBox 6">
            <a:extLst>
              <a:ext uri="{FF2B5EF4-FFF2-40B4-BE49-F238E27FC236}">
                <a16:creationId xmlns:a16="http://schemas.microsoft.com/office/drawing/2014/main" id="{D1DA861E-2A07-EF41-A2B8-2A6E0AF02CA2}"/>
              </a:ext>
            </a:extLst>
          </p:cNvPr>
          <p:cNvSpPr txBox="1"/>
          <p:nvPr/>
        </p:nvSpPr>
        <p:spPr>
          <a:xfrm>
            <a:off x="1272717" y="5542821"/>
            <a:ext cx="8617242" cy="4985980"/>
          </a:xfrm>
          <a:prstGeom prst="rect">
            <a:avLst/>
          </a:prstGeom>
          <a:noFill/>
        </p:spPr>
        <p:txBody>
          <a:bodyPr wrap="square" lIns="0" tIns="0" rIns="0" bIns="0" rtlCol="0">
            <a:spAutoFit/>
          </a:bodyPr>
          <a:lstStyle/>
          <a:p>
            <a:r>
              <a:rPr lang="en-US" b="1" dirty="0">
                <a:solidFill>
                  <a:schemeClr val="accent1">
                    <a:lumMod val="50000"/>
                  </a:schemeClr>
                </a:solidFill>
                <a:latin typeface="Arial" panose="020B0604020202020204" pitchFamily="34" charset="0"/>
                <a:cs typeface="Arial" panose="020B0604020202020204" pitchFamily="34" charset="0"/>
              </a:rPr>
              <a:t>Sectors with greater market power show lower rate of productivity growth</a:t>
            </a:r>
          </a:p>
          <a:p>
            <a:endParaRPr lang="es-VE" b="1" dirty="0">
              <a:solidFill>
                <a:schemeClr val="accent1">
                  <a:lumMod val="50000"/>
                </a:schemeClr>
              </a:solidFill>
              <a:latin typeface="Arial" panose="020B0604020202020204" pitchFamily="34" charset="0"/>
              <a:cs typeface="Arial" panose="020B0604020202020204" pitchFamily="34" charset="0"/>
            </a:endParaRPr>
          </a:p>
          <a:p>
            <a:r>
              <a:rPr lang="es-VE"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Lower productivity gains within firms (i.e. less innovation)</a:t>
            </a:r>
          </a:p>
          <a:p>
            <a:endParaRPr lang="es-VE" dirty="0">
              <a:solidFill>
                <a:schemeClr val="accent1">
                  <a:lumMod val="50000"/>
                </a:schemeClr>
              </a:solidFill>
              <a:latin typeface="Arial" panose="020B0604020202020204" pitchFamily="34" charset="0"/>
              <a:cs typeface="Arial" panose="020B0604020202020204" pitchFamily="34" charset="0"/>
            </a:endParaRPr>
          </a:p>
          <a:p>
            <a:r>
              <a:rPr lang="es-VE" dirty="0">
                <a:solidFill>
                  <a:srgbClr val="002060"/>
                </a:solidFill>
                <a:latin typeface="Arial" panose="020B0604020202020204" pitchFamily="34" charset="0"/>
                <a:cs typeface="Arial" panose="020B0604020202020204" pitchFamily="34" charset="0"/>
              </a:rPr>
              <a:t>→ </a:t>
            </a:r>
            <a:r>
              <a:rPr lang="es-VE" dirty="0" err="1">
                <a:solidFill>
                  <a:schemeClr val="accent1">
                    <a:lumMod val="50000"/>
                  </a:schemeClr>
                </a:solidFill>
                <a:latin typeface="Arial" panose="020B0604020202020204" pitchFamily="34" charset="0"/>
                <a:cs typeface="Arial" panose="020B0604020202020204" pitchFamily="34" charset="0"/>
              </a:rPr>
              <a:t>Weaker</a:t>
            </a:r>
            <a:r>
              <a:rPr lang="es-VE" dirty="0">
                <a:solidFill>
                  <a:schemeClr val="accent1">
                    <a:lumMod val="50000"/>
                  </a:schemeClr>
                </a:solidFill>
                <a:latin typeface="Arial" panose="020B0604020202020204" pitchFamily="34" charset="0"/>
                <a:cs typeface="Arial" panose="020B0604020202020204" pitchFamily="34" charset="0"/>
              </a:rPr>
              <a:t> </a:t>
            </a:r>
            <a:r>
              <a:rPr lang="es-VE" dirty="0" err="1">
                <a:solidFill>
                  <a:schemeClr val="accent1">
                    <a:lumMod val="50000"/>
                  </a:schemeClr>
                </a:solidFill>
                <a:latin typeface="Arial" panose="020B0604020202020204" pitchFamily="34" charset="0"/>
                <a:cs typeface="Arial" panose="020B0604020202020204" pitchFamily="34" charset="0"/>
              </a:rPr>
              <a:t>intra-sectoral</a:t>
            </a:r>
            <a:r>
              <a:rPr lang="es-VE" dirty="0">
                <a:solidFill>
                  <a:schemeClr val="accent1">
                    <a:lumMod val="50000"/>
                  </a:schemeClr>
                </a:solidFill>
                <a:latin typeface="Arial" panose="020B0604020202020204" pitchFamily="34" charset="0"/>
                <a:cs typeface="Arial" panose="020B0604020202020204" pitchFamily="34" charset="0"/>
              </a:rPr>
              <a:t> factor </a:t>
            </a:r>
            <a:r>
              <a:rPr lang="es-VE" dirty="0" err="1">
                <a:solidFill>
                  <a:schemeClr val="accent1">
                    <a:lumMod val="50000"/>
                  </a:schemeClr>
                </a:solidFill>
                <a:latin typeface="Arial" panose="020B0604020202020204" pitchFamily="34" charset="0"/>
                <a:cs typeface="Arial" panose="020B0604020202020204" pitchFamily="34" charset="0"/>
              </a:rPr>
              <a:t>reallocation</a:t>
            </a:r>
            <a:endParaRPr lang="es-VE" dirty="0">
              <a:solidFill>
                <a:schemeClr val="accent1">
                  <a:lumMod val="50000"/>
                </a:schemeClr>
              </a:solidFill>
              <a:latin typeface="Arial" panose="020B0604020202020204" pitchFamily="34" charset="0"/>
              <a:cs typeface="Arial" panose="020B0604020202020204" pitchFamily="34" charset="0"/>
            </a:endParaRPr>
          </a:p>
          <a:p>
            <a:endParaRPr lang="es-VE" dirty="0">
              <a:solidFill>
                <a:schemeClr val="accent1">
                  <a:lumMod val="50000"/>
                </a:schemeClr>
              </a:solidFill>
              <a:latin typeface="Arial" panose="020B0604020202020204" pitchFamily="34" charset="0"/>
              <a:cs typeface="Arial" panose="020B0604020202020204" pitchFamily="34" charset="0"/>
            </a:endParaRPr>
          </a:p>
        </p:txBody>
      </p:sp>
      <p:grpSp>
        <p:nvGrpSpPr>
          <p:cNvPr id="5" name="Grupo 4"/>
          <p:cNvGrpSpPr/>
          <p:nvPr/>
        </p:nvGrpSpPr>
        <p:grpSpPr>
          <a:xfrm>
            <a:off x="10580235" y="3276309"/>
            <a:ext cx="13876021" cy="9276375"/>
            <a:chOff x="10467473" y="4160520"/>
            <a:chExt cx="13876021" cy="9276375"/>
          </a:xfrm>
        </p:grpSpPr>
        <p:pic>
          <p:nvPicPr>
            <p:cNvPr id="12" name="Picture 3">
              <a:extLst>
                <a:ext uri="{FF2B5EF4-FFF2-40B4-BE49-F238E27FC236}">
                  <a16:creationId xmlns:a16="http://schemas.microsoft.com/office/drawing/2014/main" id="{B9D59B41-CC88-2247-8646-8A6FE05C3620}"/>
                </a:ext>
              </a:extLst>
            </p:cNvPr>
            <p:cNvPicPr>
              <a:picLocks noChangeAspect="1"/>
            </p:cNvPicPr>
            <p:nvPr/>
          </p:nvPicPr>
          <p:blipFill rotWithShape="1">
            <a:blip r:embed="rId5"/>
            <a:srcRect l="6012" r="8018"/>
            <a:stretch/>
          </p:blipFill>
          <p:spPr>
            <a:xfrm>
              <a:off x="10741794" y="4160520"/>
              <a:ext cx="13601700" cy="9276375"/>
            </a:xfrm>
            <a:prstGeom prst="rect">
              <a:avLst/>
            </a:prstGeom>
          </p:spPr>
        </p:pic>
        <p:sp>
          <p:nvSpPr>
            <p:cNvPr id="13" name="CuadroTexto 12"/>
            <p:cNvSpPr txBox="1"/>
            <p:nvPr/>
          </p:nvSpPr>
          <p:spPr>
            <a:xfrm>
              <a:off x="13495475" y="4867127"/>
              <a:ext cx="8857871" cy="2062103"/>
            </a:xfrm>
            <a:prstGeom prst="rect">
              <a:avLst/>
            </a:prstGeom>
            <a:solidFill>
              <a:schemeClr val="bg1"/>
            </a:solidFill>
          </p:spPr>
          <p:txBody>
            <a:bodyPr wrap="square" rtlCol="0">
              <a:spAutoFit/>
            </a:bodyPr>
            <a:lstStyle/>
            <a:p>
              <a:r>
                <a:rPr lang="en-US" sz="3200" dirty="0">
                  <a:latin typeface="Arial" panose="020B0604020202020204" pitchFamily="34" charset="0"/>
                  <a:cs typeface="Arial" panose="020B0604020202020204" pitchFamily="34" charset="0"/>
                </a:rPr>
                <a:t>Sectoral markups and components of productivity growth </a:t>
              </a:r>
            </a:p>
            <a:p>
              <a:r>
                <a:rPr lang="en-US" sz="3200" dirty="0">
                  <a:latin typeface="Arial" panose="020B0604020202020204" pitchFamily="34" charset="0"/>
                  <a:cs typeface="Arial" panose="020B0604020202020204" pitchFamily="34" charset="0"/>
                </a:rPr>
                <a:t>(manufacturing in Chile, Uruguay, </a:t>
              </a:r>
            </a:p>
            <a:p>
              <a:r>
                <a:rPr lang="en-US" sz="3200" dirty="0">
                  <a:latin typeface="Arial" panose="020B0604020202020204" pitchFamily="34" charset="0"/>
                  <a:cs typeface="Arial" panose="020B0604020202020204" pitchFamily="34" charset="0"/>
                </a:rPr>
                <a:t>Mexico and Colombia, 2003-2007)</a:t>
              </a:r>
            </a:p>
          </p:txBody>
        </p:sp>
        <p:sp>
          <p:nvSpPr>
            <p:cNvPr id="14" name="CuadroTexto 13"/>
            <p:cNvSpPr txBox="1"/>
            <p:nvPr/>
          </p:nvSpPr>
          <p:spPr>
            <a:xfrm>
              <a:off x="10467473" y="7608052"/>
              <a:ext cx="2903435" cy="3908762"/>
            </a:xfrm>
            <a:prstGeom prst="rect">
              <a:avLst/>
            </a:prstGeom>
            <a:solidFill>
              <a:schemeClr val="bg1"/>
            </a:solidFill>
          </p:spPr>
          <p:txBody>
            <a:bodyPr wrap="square" rtlCol="0">
              <a:spAutoFit/>
            </a:bodyPr>
            <a:lstStyle/>
            <a:p>
              <a:pPr algn="r"/>
              <a:r>
                <a:rPr lang="en-US" sz="3200" dirty="0">
                  <a:latin typeface="Arial" panose="020B0604020202020204" pitchFamily="34" charset="0"/>
                  <a:cs typeface="Arial" panose="020B0604020202020204" pitchFamily="34" charset="0"/>
                </a:rPr>
                <a:t>Reallocation</a:t>
              </a:r>
            </a:p>
            <a:p>
              <a:pPr algn="r"/>
              <a:endParaRPr lang="en-US" sz="4000" dirty="0">
                <a:latin typeface="Arial" panose="020B0604020202020204" pitchFamily="34" charset="0"/>
                <a:cs typeface="Arial" panose="020B0604020202020204" pitchFamily="34" charset="0"/>
              </a:endParaRPr>
            </a:p>
            <a:p>
              <a:pPr algn="r"/>
              <a:r>
                <a:rPr lang="en-US" sz="3200" dirty="0">
                  <a:latin typeface="Arial" panose="020B0604020202020204" pitchFamily="34" charset="0"/>
                  <a:cs typeface="Arial" panose="020B0604020202020204" pitchFamily="34" charset="0"/>
                </a:rPr>
                <a:t>Entry</a:t>
              </a:r>
            </a:p>
            <a:p>
              <a:pPr algn="r"/>
              <a:endParaRPr lang="en-US" sz="4000" dirty="0">
                <a:latin typeface="Arial" panose="020B0604020202020204" pitchFamily="34" charset="0"/>
                <a:cs typeface="Arial" panose="020B0604020202020204" pitchFamily="34" charset="0"/>
              </a:endParaRPr>
            </a:p>
            <a:p>
              <a:pPr algn="r"/>
              <a:r>
                <a:rPr lang="en-US" sz="3200" dirty="0">
                  <a:latin typeface="Arial" panose="020B0604020202020204" pitchFamily="34" charset="0"/>
                  <a:cs typeface="Arial" panose="020B0604020202020204" pitchFamily="34" charset="0"/>
                </a:rPr>
                <a:t>Exit</a:t>
              </a:r>
            </a:p>
            <a:p>
              <a:pPr algn="r"/>
              <a:endParaRPr lang="en-US" sz="4000" dirty="0">
                <a:latin typeface="Arial" panose="020B0604020202020204" pitchFamily="34" charset="0"/>
                <a:cs typeface="Arial" panose="020B0604020202020204" pitchFamily="34" charset="0"/>
              </a:endParaRPr>
            </a:p>
            <a:p>
              <a:pPr algn="r"/>
              <a:r>
                <a:rPr lang="en-US" sz="3200" dirty="0">
                  <a:latin typeface="Arial" panose="020B0604020202020204" pitchFamily="34" charset="0"/>
                  <a:cs typeface="Arial" panose="020B0604020202020204" pitchFamily="34" charset="0"/>
                </a:rPr>
                <a:t>Innovation</a:t>
              </a:r>
            </a:p>
          </p:txBody>
        </p:sp>
        <p:sp>
          <p:nvSpPr>
            <p:cNvPr id="15" name="CuadroTexto 14"/>
            <p:cNvSpPr txBox="1"/>
            <p:nvPr/>
          </p:nvSpPr>
          <p:spPr>
            <a:xfrm>
              <a:off x="15719468" y="12839295"/>
              <a:ext cx="5343336" cy="584775"/>
            </a:xfrm>
            <a:prstGeom prst="rect">
              <a:avLst/>
            </a:prstGeom>
            <a:solidFill>
              <a:schemeClr val="bg1"/>
            </a:solidFill>
          </p:spPr>
          <p:txBody>
            <a:bodyPr wrap="square" rtlCol="0">
              <a:spAutoFit/>
            </a:bodyPr>
            <a:lstStyle/>
            <a:p>
              <a:pPr algn="ctr"/>
              <a:r>
                <a:rPr lang="en-US" sz="3200" dirty="0">
                  <a:latin typeface="Arial" panose="020B0604020202020204" pitchFamily="34" charset="0"/>
                  <a:cs typeface="Arial" panose="020B0604020202020204" pitchFamily="34" charset="0"/>
                </a:rPr>
                <a:t>Price markup coefficients</a:t>
              </a:r>
            </a:p>
          </p:txBody>
        </p:sp>
      </p:grpSp>
      <p:sp>
        <p:nvSpPr>
          <p:cNvPr id="16" name="CuadroTexto 15"/>
          <p:cNvSpPr txBox="1"/>
          <p:nvPr/>
        </p:nvSpPr>
        <p:spPr>
          <a:xfrm>
            <a:off x="16618447" y="12464723"/>
            <a:ext cx="483144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Decomposition based on Foster, </a:t>
            </a:r>
            <a:r>
              <a:rPr lang="en-US" sz="2000" dirty="0" err="1">
                <a:latin typeface="Arial" panose="020B0604020202020204" pitchFamily="34" charset="0"/>
                <a:cs typeface="Arial" panose="020B0604020202020204" pitchFamily="34" charset="0"/>
              </a:rPr>
              <a:t>Haltiwanger</a:t>
            </a:r>
            <a:r>
              <a:rPr lang="en-US" sz="2000" dirty="0">
                <a:latin typeface="Arial" panose="020B0604020202020204" pitchFamily="34" charset="0"/>
                <a:cs typeface="Arial" panose="020B0604020202020204" pitchFamily="34" charset="0"/>
              </a:rPr>
              <a:t>, and </a:t>
            </a:r>
            <a:r>
              <a:rPr lang="en-US" sz="2000" dirty="0" err="1">
                <a:latin typeface="Arial" panose="020B0604020202020204" pitchFamily="34" charset="0"/>
                <a:cs typeface="Arial" panose="020B0604020202020204" pitchFamily="34" charset="0"/>
              </a:rPr>
              <a:t>Krizan</a:t>
            </a:r>
            <a:r>
              <a:rPr lang="en-US" sz="2000" dirty="0">
                <a:latin typeface="Arial" panose="020B0604020202020204" pitchFamily="34" charset="0"/>
                <a:cs typeface="Arial" panose="020B0604020202020204" pitchFamily="34" charset="0"/>
              </a:rPr>
              <a:t> (2001) </a:t>
            </a:r>
          </a:p>
        </p:txBody>
      </p:sp>
    </p:spTree>
    <p:extLst>
      <p:ext uri="{BB962C8B-B14F-4D97-AF65-F5344CB8AC3E}">
        <p14:creationId xmlns:p14="http://schemas.microsoft.com/office/powerpoint/2010/main" val="15385013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181288192"/>
              </p:ext>
            </p:extLst>
          </p:nvPr>
        </p:nvGraphicFramePr>
        <p:xfrm>
          <a:off x="2172187" y="3031957"/>
          <a:ext cx="19098499" cy="10202779"/>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ángulo 2"/>
          <p:cNvSpPr/>
          <p:nvPr/>
        </p:nvSpPr>
        <p:spPr>
          <a:xfrm>
            <a:off x="18152347" y="6338483"/>
            <a:ext cx="3118339" cy="5064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extLst>
      <p:ext uri="{BB962C8B-B14F-4D97-AF65-F5344CB8AC3E}">
        <p14:creationId xmlns:p14="http://schemas.microsoft.com/office/powerpoint/2010/main" val="17916386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chart seriesIdx="3"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chart seriesIdx="4"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chart seriesIdx="5" categoryIdx="-4" bldStep="series"/>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chart seriesIdx="6" categoryIdx="-4" bldStep="series"/>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chart seriesIdx="7" categoryIdx="-4" bldStep="series"/>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chart seriesIdx="8" categoryIdx="-4" bldStep="series"/>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chart seriesIdx="9" categoryIdx="-4" bldStep="series"/>
                                            </p:graphicEl>
                                          </p:spTgt>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TextBox 1">
            <a:extLst>
              <a:ext uri="{FF2B5EF4-FFF2-40B4-BE49-F238E27FC236}">
                <a16:creationId xmlns:a16="http://schemas.microsoft.com/office/drawing/2014/main" id="{E101AE0F-1031-984D-A865-D06A07566989}"/>
              </a:ext>
            </a:extLst>
          </p:cNvPr>
          <p:cNvSpPr txBox="1"/>
          <p:nvPr/>
        </p:nvSpPr>
        <p:spPr>
          <a:xfrm>
            <a:off x="1272717" y="2815768"/>
            <a:ext cx="1711841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for</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improving</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competition</a:t>
            </a:r>
            <a:endParaRPr lang="es-VE" sz="4400" b="1" dirty="0">
              <a:latin typeface="Arial" panose="020B0604020202020204" pitchFamily="34" charset="0"/>
              <a:cs typeface="Arial" panose="020B0604020202020204" pitchFamily="34" charset="0"/>
            </a:endParaRPr>
          </a:p>
        </p:txBody>
      </p:sp>
      <p:sp>
        <p:nvSpPr>
          <p:cNvPr id="21" name="TextBox 7">
            <a:extLst>
              <a:ext uri="{FF2B5EF4-FFF2-40B4-BE49-F238E27FC236}">
                <a16:creationId xmlns:a16="http://schemas.microsoft.com/office/drawing/2014/main" id="{B225FC91-80CC-4A4A-BEF3-B63745A2A90D}"/>
              </a:ext>
            </a:extLst>
          </p:cNvPr>
          <p:cNvSpPr txBox="1"/>
          <p:nvPr/>
        </p:nvSpPr>
        <p:spPr>
          <a:xfrm>
            <a:off x="2388605" y="4988188"/>
            <a:ext cx="8495705" cy="448841"/>
          </a:xfrm>
          <a:prstGeom prst="rect">
            <a:avLst/>
          </a:prstGeom>
          <a:noFill/>
        </p:spPr>
        <p:txBody>
          <a:bodyPr wrap="square" lIns="0" tIns="0" rIns="0" bIns="0" rtlCol="0">
            <a:spAutoFit/>
          </a:bodyPr>
          <a:lstStyle/>
          <a:p>
            <a:pPr>
              <a:lnSpc>
                <a:spcPts val="3540"/>
              </a:lnSpc>
            </a:pPr>
            <a:r>
              <a:rPr lang="es-VE" b="1" dirty="0">
                <a:solidFill>
                  <a:schemeClr val="accent1">
                    <a:lumMod val="50000"/>
                  </a:schemeClr>
                </a:solidFill>
                <a:latin typeface="Arial" panose="020B0604020202020204" pitchFamily="34" charset="0"/>
                <a:cs typeface="Arial" panose="020B0604020202020204" pitchFamily="34" charset="0"/>
              </a:rPr>
              <a:t>Reduce </a:t>
            </a:r>
            <a:r>
              <a:rPr lang="es-VE" b="1" dirty="0" err="1">
                <a:solidFill>
                  <a:schemeClr val="accent1">
                    <a:lumMod val="50000"/>
                  </a:schemeClr>
                </a:solidFill>
                <a:latin typeface="Arial" panose="020B0604020202020204" pitchFamily="34" charset="0"/>
                <a:cs typeface="Arial" panose="020B0604020202020204" pitchFamily="34" charset="0"/>
              </a:rPr>
              <a:t>entry</a:t>
            </a:r>
            <a:r>
              <a:rPr lang="es-VE" b="1" dirty="0">
                <a:solidFill>
                  <a:schemeClr val="accent1">
                    <a:lumMod val="50000"/>
                  </a:schemeClr>
                </a:solidFill>
                <a:latin typeface="Arial" panose="020B0604020202020204" pitchFamily="34" charset="0"/>
                <a:cs typeface="Arial" panose="020B0604020202020204" pitchFamily="34" charset="0"/>
              </a:rPr>
              <a:t> </a:t>
            </a:r>
            <a:r>
              <a:rPr lang="es-VE" b="1" dirty="0" err="1">
                <a:solidFill>
                  <a:schemeClr val="accent1">
                    <a:lumMod val="50000"/>
                  </a:schemeClr>
                </a:solidFill>
                <a:latin typeface="Arial" panose="020B0604020202020204" pitchFamily="34" charset="0"/>
                <a:cs typeface="Arial" panose="020B0604020202020204" pitchFamily="34" charset="0"/>
              </a:rPr>
              <a:t>barriers</a:t>
            </a:r>
            <a:endParaRPr lang="es-VE" b="1" dirty="0">
              <a:solidFill>
                <a:schemeClr val="accent1">
                  <a:lumMod val="50000"/>
                </a:schemeClr>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86D3157E-C1F9-F94F-B89B-B1F3E776BEA6}"/>
              </a:ext>
            </a:extLst>
          </p:cNvPr>
          <p:cNvPicPr>
            <a:picLocks noChangeAspect="1"/>
          </p:cNvPicPr>
          <p:nvPr/>
        </p:nvPicPr>
        <p:blipFill>
          <a:blip r:embed="rId5"/>
          <a:stretch>
            <a:fillRect/>
          </a:stretch>
        </p:blipFill>
        <p:spPr>
          <a:xfrm>
            <a:off x="1624374" y="4919608"/>
            <a:ext cx="518181" cy="518181"/>
          </a:xfrm>
          <a:prstGeom prst="rect">
            <a:avLst/>
          </a:prstGeom>
        </p:spPr>
      </p:pic>
      <p:graphicFrame>
        <p:nvGraphicFramePr>
          <p:cNvPr id="26" name="Gráfico 25">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3987539785"/>
              </p:ext>
            </p:extLst>
          </p:nvPr>
        </p:nvGraphicFramePr>
        <p:xfrm>
          <a:off x="9831926" y="3707774"/>
          <a:ext cx="13812688" cy="93825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7847177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TextBox 1">
            <a:extLst>
              <a:ext uri="{FF2B5EF4-FFF2-40B4-BE49-F238E27FC236}">
                <a16:creationId xmlns:a16="http://schemas.microsoft.com/office/drawing/2014/main" id="{E101AE0F-1031-984D-A865-D06A07566989}"/>
              </a:ext>
            </a:extLst>
          </p:cNvPr>
          <p:cNvSpPr txBox="1"/>
          <p:nvPr/>
        </p:nvSpPr>
        <p:spPr>
          <a:xfrm>
            <a:off x="1272717" y="2815768"/>
            <a:ext cx="1711841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for</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improving</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competition</a:t>
            </a:r>
            <a:endParaRPr lang="es-VE" sz="4400" b="1" dirty="0">
              <a:latin typeface="Arial" panose="020B0604020202020204" pitchFamily="34" charset="0"/>
              <a:cs typeface="Arial" panose="020B0604020202020204" pitchFamily="34" charset="0"/>
            </a:endParaRPr>
          </a:p>
        </p:txBody>
      </p:sp>
      <p:sp>
        <p:nvSpPr>
          <p:cNvPr id="21" name="TextBox 7">
            <a:extLst>
              <a:ext uri="{FF2B5EF4-FFF2-40B4-BE49-F238E27FC236}">
                <a16:creationId xmlns:a16="http://schemas.microsoft.com/office/drawing/2014/main" id="{B225FC91-80CC-4A4A-BEF3-B63745A2A90D}"/>
              </a:ext>
            </a:extLst>
          </p:cNvPr>
          <p:cNvSpPr txBox="1"/>
          <p:nvPr/>
        </p:nvSpPr>
        <p:spPr>
          <a:xfrm>
            <a:off x="2388605" y="4988188"/>
            <a:ext cx="8495705" cy="448841"/>
          </a:xfrm>
          <a:prstGeom prst="rect">
            <a:avLst/>
          </a:prstGeom>
          <a:noFill/>
        </p:spPr>
        <p:txBody>
          <a:bodyPr wrap="square" lIns="0" tIns="0" rIns="0" bIns="0" rtlCol="0">
            <a:spAutoFit/>
          </a:bodyPr>
          <a:lstStyle/>
          <a:p>
            <a:pPr>
              <a:lnSpc>
                <a:spcPts val="3540"/>
              </a:lnSpc>
            </a:pPr>
            <a:r>
              <a:rPr lang="es-VE" b="1" dirty="0">
                <a:solidFill>
                  <a:schemeClr val="accent1">
                    <a:lumMod val="50000"/>
                  </a:schemeClr>
                </a:solidFill>
                <a:latin typeface="Arial" panose="020B0604020202020204" pitchFamily="34" charset="0"/>
                <a:cs typeface="Arial" panose="020B0604020202020204" pitchFamily="34" charset="0"/>
              </a:rPr>
              <a:t>Reduce </a:t>
            </a:r>
            <a:r>
              <a:rPr lang="es-VE" b="1" dirty="0" err="1">
                <a:solidFill>
                  <a:schemeClr val="accent1">
                    <a:lumMod val="50000"/>
                  </a:schemeClr>
                </a:solidFill>
                <a:latin typeface="Arial" panose="020B0604020202020204" pitchFamily="34" charset="0"/>
                <a:cs typeface="Arial" panose="020B0604020202020204" pitchFamily="34" charset="0"/>
              </a:rPr>
              <a:t>entry</a:t>
            </a:r>
            <a:r>
              <a:rPr lang="es-VE" b="1" dirty="0">
                <a:solidFill>
                  <a:schemeClr val="accent1">
                    <a:lumMod val="50000"/>
                  </a:schemeClr>
                </a:solidFill>
                <a:latin typeface="Arial" panose="020B0604020202020204" pitchFamily="34" charset="0"/>
                <a:cs typeface="Arial" panose="020B0604020202020204" pitchFamily="34" charset="0"/>
              </a:rPr>
              <a:t> </a:t>
            </a:r>
            <a:r>
              <a:rPr lang="es-VE" b="1" dirty="0" err="1">
                <a:solidFill>
                  <a:schemeClr val="accent1">
                    <a:lumMod val="50000"/>
                  </a:schemeClr>
                </a:solidFill>
                <a:latin typeface="Arial" panose="020B0604020202020204" pitchFamily="34" charset="0"/>
                <a:cs typeface="Arial" panose="020B0604020202020204" pitchFamily="34" charset="0"/>
              </a:rPr>
              <a:t>barriers</a:t>
            </a:r>
            <a:endParaRPr lang="es-VE" b="1" dirty="0">
              <a:solidFill>
                <a:schemeClr val="accent1">
                  <a:lumMod val="50000"/>
                </a:schemeClr>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86D3157E-C1F9-F94F-B89B-B1F3E776BEA6}"/>
              </a:ext>
            </a:extLst>
          </p:cNvPr>
          <p:cNvPicPr>
            <a:picLocks noChangeAspect="1"/>
          </p:cNvPicPr>
          <p:nvPr/>
        </p:nvPicPr>
        <p:blipFill>
          <a:blip r:embed="rId5"/>
          <a:stretch>
            <a:fillRect/>
          </a:stretch>
        </p:blipFill>
        <p:spPr>
          <a:xfrm>
            <a:off x="1624374" y="4919608"/>
            <a:ext cx="518181" cy="518181"/>
          </a:xfrm>
          <a:prstGeom prst="rect">
            <a:avLst/>
          </a:prstGeom>
        </p:spPr>
      </p:pic>
      <p:graphicFrame>
        <p:nvGraphicFramePr>
          <p:cNvPr id="6" name="Gráfico 5">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190133437"/>
              </p:ext>
            </p:extLst>
          </p:nvPr>
        </p:nvGraphicFramePr>
        <p:xfrm>
          <a:off x="9769643" y="3777916"/>
          <a:ext cx="13788190" cy="92643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3992197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TextBox 1">
            <a:extLst>
              <a:ext uri="{FF2B5EF4-FFF2-40B4-BE49-F238E27FC236}">
                <a16:creationId xmlns:a16="http://schemas.microsoft.com/office/drawing/2014/main" id="{E101AE0F-1031-984D-A865-D06A07566989}"/>
              </a:ext>
            </a:extLst>
          </p:cNvPr>
          <p:cNvSpPr txBox="1"/>
          <p:nvPr/>
        </p:nvSpPr>
        <p:spPr>
          <a:xfrm>
            <a:off x="1272717" y="2815768"/>
            <a:ext cx="1711841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for</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improving</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competition</a:t>
            </a:r>
            <a:endParaRPr lang="es-VE" sz="4400" b="1" dirty="0">
              <a:latin typeface="Arial" panose="020B0604020202020204" pitchFamily="34" charset="0"/>
              <a:cs typeface="Arial" panose="020B0604020202020204" pitchFamily="34" charset="0"/>
            </a:endParaRPr>
          </a:p>
        </p:txBody>
      </p:sp>
      <p:sp>
        <p:nvSpPr>
          <p:cNvPr id="21" name="TextBox 7">
            <a:extLst>
              <a:ext uri="{FF2B5EF4-FFF2-40B4-BE49-F238E27FC236}">
                <a16:creationId xmlns:a16="http://schemas.microsoft.com/office/drawing/2014/main" id="{B225FC91-80CC-4A4A-BEF3-B63745A2A90D}"/>
              </a:ext>
            </a:extLst>
          </p:cNvPr>
          <p:cNvSpPr txBox="1"/>
          <p:nvPr/>
        </p:nvSpPr>
        <p:spPr>
          <a:xfrm>
            <a:off x="2388605" y="4988188"/>
            <a:ext cx="7501353" cy="2244204"/>
          </a:xfrm>
          <a:prstGeom prst="rect">
            <a:avLst/>
          </a:prstGeom>
          <a:noFill/>
        </p:spPr>
        <p:txBody>
          <a:bodyPr wrap="square" lIns="0" tIns="0" rIns="0" bIns="0" rtlCol="0">
            <a:spAutoFit/>
          </a:bodyPr>
          <a:lstStyle/>
          <a:p>
            <a:pPr>
              <a:lnSpc>
                <a:spcPts val="3540"/>
              </a:lnSpc>
            </a:pPr>
            <a:r>
              <a:rPr lang="es-VE" b="1" dirty="0">
                <a:solidFill>
                  <a:schemeClr val="bg2">
                    <a:lumMod val="90000"/>
                  </a:schemeClr>
                </a:solidFill>
                <a:latin typeface="Arial" panose="020B0604020202020204" pitchFamily="34" charset="0"/>
                <a:cs typeface="Arial" panose="020B0604020202020204" pitchFamily="34" charset="0"/>
              </a:rPr>
              <a:t>Reduce </a:t>
            </a:r>
            <a:r>
              <a:rPr lang="es-VE" b="1" dirty="0" err="1">
                <a:solidFill>
                  <a:schemeClr val="bg2">
                    <a:lumMod val="90000"/>
                  </a:schemeClr>
                </a:solidFill>
                <a:latin typeface="Arial" panose="020B0604020202020204" pitchFamily="34" charset="0"/>
                <a:cs typeface="Arial" panose="020B0604020202020204" pitchFamily="34" charset="0"/>
              </a:rPr>
              <a:t>entry</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barriers</a:t>
            </a:r>
            <a:endParaRPr lang="es-VE" b="1" dirty="0">
              <a:solidFill>
                <a:schemeClr val="bg2">
                  <a:lumMod val="90000"/>
                </a:schemeClr>
              </a:solidFill>
              <a:latin typeface="Arial" panose="020B0604020202020204" pitchFamily="34" charset="0"/>
              <a:cs typeface="Arial" panose="020B0604020202020204" pitchFamily="34" charset="0"/>
            </a:endParaRPr>
          </a:p>
          <a:p>
            <a:pPr>
              <a:lnSpc>
                <a:spcPts val="3540"/>
              </a:lnSpc>
            </a:pPr>
            <a:endParaRPr lang="es-VE" b="1" dirty="0">
              <a:solidFill>
                <a:schemeClr val="accent1">
                  <a:lumMod val="50000"/>
                </a:schemeClr>
              </a:solidFill>
              <a:latin typeface="Arial" panose="020B0604020202020204" pitchFamily="34" charset="0"/>
              <a:cs typeface="Arial" panose="020B0604020202020204" pitchFamily="34" charset="0"/>
            </a:endParaRPr>
          </a:p>
          <a:p>
            <a:pPr>
              <a:lnSpc>
                <a:spcPts val="3540"/>
              </a:lnSpc>
            </a:pPr>
            <a:endParaRPr lang="es-VE" b="1" dirty="0">
              <a:solidFill>
                <a:schemeClr val="accent1">
                  <a:lumMod val="50000"/>
                </a:schemeClr>
              </a:solidFill>
              <a:latin typeface="Arial" panose="020B0604020202020204" pitchFamily="34" charset="0"/>
              <a:cs typeface="Arial" panose="020B0604020202020204" pitchFamily="34" charset="0"/>
            </a:endParaRPr>
          </a:p>
          <a:p>
            <a:pPr>
              <a:lnSpc>
                <a:spcPts val="3540"/>
              </a:lnSpc>
            </a:pPr>
            <a:r>
              <a:rPr lang="en-US" b="1" dirty="0">
                <a:solidFill>
                  <a:schemeClr val="accent1">
                    <a:lumMod val="50000"/>
                  </a:schemeClr>
                </a:solidFill>
                <a:latin typeface="Arial" panose="020B0604020202020204" pitchFamily="34" charset="0"/>
                <a:cs typeface="Arial" panose="020B0604020202020204" pitchFamily="34" charset="0"/>
              </a:rPr>
              <a:t>Strengthen institutions that promote competition</a:t>
            </a:r>
          </a:p>
        </p:txBody>
      </p:sp>
      <p:pic>
        <p:nvPicPr>
          <p:cNvPr id="23" name="Picture 6">
            <a:extLst>
              <a:ext uri="{FF2B5EF4-FFF2-40B4-BE49-F238E27FC236}">
                <a16:creationId xmlns:a16="http://schemas.microsoft.com/office/drawing/2014/main" id="{3554CC00-11E4-6148-9825-7F0EF77244AF}"/>
              </a:ext>
            </a:extLst>
          </p:cNvPr>
          <p:cNvPicPr>
            <a:picLocks noChangeAspect="1"/>
          </p:cNvPicPr>
          <p:nvPr/>
        </p:nvPicPr>
        <p:blipFill>
          <a:blip r:embed="rId5"/>
          <a:stretch>
            <a:fillRect/>
          </a:stretch>
        </p:blipFill>
        <p:spPr>
          <a:xfrm>
            <a:off x="1623639" y="6317885"/>
            <a:ext cx="518181" cy="518181"/>
          </a:xfrm>
          <a:prstGeom prst="rect">
            <a:avLst/>
          </a:prstGeom>
        </p:spPr>
      </p:pic>
      <p:pic>
        <p:nvPicPr>
          <p:cNvPr id="7" name="Picture 5">
            <a:extLst>
              <a:ext uri="{FF2B5EF4-FFF2-40B4-BE49-F238E27FC236}">
                <a16:creationId xmlns:a16="http://schemas.microsoft.com/office/drawing/2014/main" id="{028D5DF7-AF04-7841-BAAF-3FCBB042025E}"/>
              </a:ext>
            </a:extLst>
          </p:cNvPr>
          <p:cNvPicPr>
            <a:picLocks noChangeAspect="1"/>
          </p:cNvPicPr>
          <p:nvPr/>
        </p:nvPicPr>
        <p:blipFill>
          <a:blip r:embed="rId6"/>
          <a:stretch>
            <a:fillRect/>
          </a:stretch>
        </p:blipFill>
        <p:spPr>
          <a:xfrm>
            <a:off x="1623600" y="4921200"/>
            <a:ext cx="518181" cy="518181"/>
          </a:xfrm>
          <a:prstGeom prst="rect">
            <a:avLst/>
          </a:prstGeom>
        </p:spPr>
      </p:pic>
      <p:graphicFrame>
        <p:nvGraphicFramePr>
          <p:cNvPr id="8" name="Gráfico 7"/>
          <p:cNvGraphicFramePr>
            <a:graphicFrameLocks/>
          </p:cNvGraphicFramePr>
          <p:nvPr>
            <p:extLst>
              <p:ext uri="{D42A27DB-BD31-4B8C-83A1-F6EECF244321}">
                <p14:modId xmlns:p14="http://schemas.microsoft.com/office/powerpoint/2010/main" val="3471173051"/>
              </p:ext>
            </p:extLst>
          </p:nvPr>
        </p:nvGraphicFramePr>
        <p:xfrm>
          <a:off x="10403047" y="4320151"/>
          <a:ext cx="12777536" cy="8337070"/>
        </p:xfrm>
        <a:graphic>
          <a:graphicData uri="http://schemas.openxmlformats.org/drawingml/2006/chart">
            <c:chart xmlns:c="http://schemas.openxmlformats.org/drawingml/2006/chart" xmlns:r="http://schemas.openxmlformats.org/officeDocument/2006/relationships" r:id="rId7"/>
          </a:graphicData>
        </a:graphic>
      </p:graphicFrame>
      <p:sp>
        <p:nvSpPr>
          <p:cNvPr id="9" name="Rectángulo 8"/>
          <p:cNvSpPr/>
          <p:nvPr/>
        </p:nvSpPr>
        <p:spPr>
          <a:xfrm>
            <a:off x="11703107" y="12657221"/>
            <a:ext cx="10686601" cy="461665"/>
          </a:xfrm>
          <a:prstGeom prst="rect">
            <a:avLst/>
          </a:prstGeom>
        </p:spPr>
        <p:txBody>
          <a:bodyPr wrap="square">
            <a:spAutoFit/>
          </a:bodyPr>
          <a:lstStyle/>
          <a:p>
            <a:r>
              <a:rPr lang="es-VE" sz="2400" dirty="0" err="1"/>
              <a:t>Source</a:t>
            </a:r>
            <a:r>
              <a:rPr lang="es-VE" sz="2400" dirty="0"/>
              <a:t>: Global </a:t>
            </a:r>
            <a:r>
              <a:rPr lang="es-VE" sz="2400" dirty="0" err="1"/>
              <a:t>Competitiveness</a:t>
            </a:r>
            <a:r>
              <a:rPr lang="es-VE" sz="2400" dirty="0"/>
              <a:t> </a:t>
            </a:r>
            <a:r>
              <a:rPr lang="es-VE" sz="2400" dirty="0" err="1"/>
              <a:t>Report</a:t>
            </a:r>
            <a:r>
              <a:rPr lang="es-VE" sz="2400" dirty="0"/>
              <a:t> 2017-2018 (Schwab, 2017).</a:t>
            </a:r>
            <a:endParaRPr lang="en-US" sz="2400" dirty="0"/>
          </a:p>
        </p:txBody>
      </p:sp>
    </p:spTree>
    <p:extLst>
      <p:ext uri="{BB962C8B-B14F-4D97-AF65-F5344CB8AC3E}">
        <p14:creationId xmlns:p14="http://schemas.microsoft.com/office/powerpoint/2010/main" val="247003428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TextBox 1">
            <a:extLst>
              <a:ext uri="{FF2B5EF4-FFF2-40B4-BE49-F238E27FC236}">
                <a16:creationId xmlns:a16="http://schemas.microsoft.com/office/drawing/2014/main" id="{E101AE0F-1031-984D-A865-D06A07566989}"/>
              </a:ext>
            </a:extLst>
          </p:cNvPr>
          <p:cNvSpPr txBox="1"/>
          <p:nvPr/>
        </p:nvSpPr>
        <p:spPr>
          <a:xfrm>
            <a:off x="1272717" y="2815768"/>
            <a:ext cx="1711841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for</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improving</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competition</a:t>
            </a:r>
            <a:endParaRPr lang="es-VE" sz="4400" b="1" dirty="0">
              <a:latin typeface="Arial" panose="020B0604020202020204" pitchFamily="34" charset="0"/>
              <a:cs typeface="Arial" panose="020B0604020202020204" pitchFamily="34" charset="0"/>
            </a:endParaRPr>
          </a:p>
        </p:txBody>
      </p:sp>
      <p:sp>
        <p:nvSpPr>
          <p:cNvPr id="21" name="TextBox 7">
            <a:extLst>
              <a:ext uri="{FF2B5EF4-FFF2-40B4-BE49-F238E27FC236}">
                <a16:creationId xmlns:a16="http://schemas.microsoft.com/office/drawing/2014/main" id="{B225FC91-80CC-4A4A-BEF3-B63745A2A90D}"/>
              </a:ext>
            </a:extLst>
          </p:cNvPr>
          <p:cNvSpPr txBox="1"/>
          <p:nvPr/>
        </p:nvSpPr>
        <p:spPr>
          <a:xfrm>
            <a:off x="2388606" y="4988188"/>
            <a:ext cx="7597606" cy="3590727"/>
          </a:xfrm>
          <a:prstGeom prst="rect">
            <a:avLst/>
          </a:prstGeom>
          <a:noFill/>
        </p:spPr>
        <p:txBody>
          <a:bodyPr wrap="square" lIns="0" tIns="0" rIns="0" bIns="0" rtlCol="0">
            <a:spAutoFit/>
          </a:bodyPr>
          <a:lstStyle/>
          <a:p>
            <a:pPr>
              <a:lnSpc>
                <a:spcPts val="3540"/>
              </a:lnSpc>
            </a:pPr>
            <a:r>
              <a:rPr lang="es-VE" b="1" dirty="0">
                <a:solidFill>
                  <a:schemeClr val="bg2">
                    <a:lumMod val="90000"/>
                  </a:schemeClr>
                </a:solidFill>
                <a:latin typeface="Arial" panose="020B0604020202020204" pitchFamily="34" charset="0"/>
                <a:cs typeface="Arial" panose="020B0604020202020204" pitchFamily="34" charset="0"/>
              </a:rPr>
              <a:t>Reduce </a:t>
            </a:r>
            <a:r>
              <a:rPr lang="es-VE" b="1" dirty="0" err="1">
                <a:solidFill>
                  <a:schemeClr val="bg2">
                    <a:lumMod val="90000"/>
                  </a:schemeClr>
                </a:solidFill>
                <a:latin typeface="Arial" panose="020B0604020202020204" pitchFamily="34" charset="0"/>
                <a:cs typeface="Arial" panose="020B0604020202020204" pitchFamily="34" charset="0"/>
              </a:rPr>
              <a:t>entry</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barriers</a:t>
            </a:r>
            <a:endParaRPr lang="es-VE" b="1" dirty="0">
              <a:solidFill>
                <a:schemeClr val="bg2">
                  <a:lumMod val="90000"/>
                </a:schemeClr>
              </a:solidFill>
              <a:latin typeface="Arial" panose="020B0604020202020204" pitchFamily="34" charset="0"/>
              <a:cs typeface="Arial" panose="020B0604020202020204" pitchFamily="34" charset="0"/>
            </a:endParaRPr>
          </a:p>
          <a:p>
            <a:pPr>
              <a:lnSpc>
                <a:spcPts val="3540"/>
              </a:lnSpc>
            </a:pPr>
            <a:endParaRPr lang="es-VE" b="1" dirty="0">
              <a:solidFill>
                <a:schemeClr val="bg2">
                  <a:lumMod val="90000"/>
                </a:schemeClr>
              </a:solidFill>
              <a:latin typeface="Arial" panose="020B0604020202020204" pitchFamily="34" charset="0"/>
              <a:cs typeface="Arial" panose="020B0604020202020204" pitchFamily="34" charset="0"/>
            </a:endParaRPr>
          </a:p>
          <a:p>
            <a:pPr>
              <a:lnSpc>
                <a:spcPts val="3540"/>
              </a:lnSpc>
            </a:pPr>
            <a:endParaRPr lang="es-VE" b="1" dirty="0">
              <a:solidFill>
                <a:schemeClr val="bg2">
                  <a:lumMod val="90000"/>
                </a:schemeClr>
              </a:solidFill>
              <a:latin typeface="Arial" panose="020B0604020202020204" pitchFamily="34" charset="0"/>
              <a:cs typeface="Arial" panose="020B0604020202020204" pitchFamily="34" charset="0"/>
            </a:endParaRPr>
          </a:p>
          <a:p>
            <a:pPr>
              <a:lnSpc>
                <a:spcPts val="3540"/>
              </a:lnSpc>
            </a:pPr>
            <a:r>
              <a:rPr lang="en-US" b="1" dirty="0">
                <a:solidFill>
                  <a:schemeClr val="bg2">
                    <a:lumMod val="90000"/>
                  </a:schemeClr>
                </a:solidFill>
                <a:latin typeface="Arial" panose="020B0604020202020204" pitchFamily="34" charset="0"/>
                <a:cs typeface="Arial" panose="020B0604020202020204" pitchFamily="34" charset="0"/>
              </a:rPr>
              <a:t>Strengthen institutions that promote competition</a:t>
            </a:r>
          </a:p>
          <a:p>
            <a:pPr>
              <a:lnSpc>
                <a:spcPts val="3540"/>
              </a:lnSpc>
            </a:pPr>
            <a:endParaRPr lang="es-VE" b="1" dirty="0">
              <a:solidFill>
                <a:schemeClr val="accent1">
                  <a:lumMod val="50000"/>
                </a:schemeClr>
              </a:solidFill>
              <a:latin typeface="Arial" panose="020B0604020202020204" pitchFamily="34" charset="0"/>
              <a:cs typeface="Arial" panose="020B0604020202020204" pitchFamily="34" charset="0"/>
            </a:endParaRPr>
          </a:p>
          <a:p>
            <a:pPr>
              <a:lnSpc>
                <a:spcPts val="3540"/>
              </a:lnSpc>
            </a:pPr>
            <a:endParaRPr lang="es-VE" b="1" dirty="0">
              <a:solidFill>
                <a:schemeClr val="accent1">
                  <a:lumMod val="50000"/>
                </a:schemeClr>
              </a:solidFill>
              <a:latin typeface="Arial" panose="020B0604020202020204" pitchFamily="34" charset="0"/>
              <a:cs typeface="Arial" panose="020B0604020202020204" pitchFamily="34" charset="0"/>
            </a:endParaRPr>
          </a:p>
          <a:p>
            <a:pPr>
              <a:lnSpc>
                <a:spcPts val="3540"/>
              </a:lnSpc>
            </a:pPr>
            <a:r>
              <a:rPr lang="es-VE" b="1" dirty="0" err="1">
                <a:solidFill>
                  <a:schemeClr val="accent1">
                    <a:lumMod val="50000"/>
                  </a:schemeClr>
                </a:solidFill>
                <a:latin typeface="Arial" panose="020B0604020202020204" pitchFamily="34" charset="0"/>
                <a:cs typeface="Arial" panose="020B0604020202020204" pitchFamily="34" charset="0"/>
              </a:rPr>
              <a:t>Facilitate</a:t>
            </a:r>
            <a:r>
              <a:rPr lang="es-VE" b="1" dirty="0">
                <a:solidFill>
                  <a:schemeClr val="accent1">
                    <a:lumMod val="50000"/>
                  </a:schemeClr>
                </a:solidFill>
                <a:latin typeface="Arial" panose="020B0604020202020204" pitchFamily="34" charset="0"/>
                <a:cs typeface="Arial" panose="020B0604020202020204" pitchFamily="34" charset="0"/>
              </a:rPr>
              <a:t> </a:t>
            </a:r>
            <a:r>
              <a:rPr lang="es-VE" b="1" dirty="0" err="1">
                <a:solidFill>
                  <a:schemeClr val="accent1">
                    <a:lumMod val="50000"/>
                  </a:schemeClr>
                </a:solidFill>
                <a:latin typeface="Arial" panose="020B0604020202020204" pitchFamily="34" charset="0"/>
                <a:cs typeface="Arial" panose="020B0604020202020204" pitchFamily="34" charset="0"/>
              </a:rPr>
              <a:t>international</a:t>
            </a:r>
            <a:r>
              <a:rPr lang="es-VE" b="1" dirty="0">
                <a:solidFill>
                  <a:schemeClr val="accent1">
                    <a:lumMod val="50000"/>
                  </a:schemeClr>
                </a:solidFill>
                <a:latin typeface="Arial" panose="020B0604020202020204" pitchFamily="34" charset="0"/>
                <a:cs typeface="Arial" panose="020B0604020202020204" pitchFamily="34" charset="0"/>
              </a:rPr>
              <a:t> </a:t>
            </a:r>
            <a:r>
              <a:rPr lang="es-VE" b="1" dirty="0" err="1">
                <a:solidFill>
                  <a:schemeClr val="accent1">
                    <a:lumMod val="50000"/>
                  </a:schemeClr>
                </a:solidFill>
                <a:latin typeface="Arial" panose="020B0604020202020204" pitchFamily="34" charset="0"/>
                <a:cs typeface="Arial" panose="020B0604020202020204" pitchFamily="34" charset="0"/>
              </a:rPr>
              <a:t>trade</a:t>
            </a:r>
            <a:endParaRPr lang="es-VE" b="1" dirty="0">
              <a:solidFill>
                <a:schemeClr val="accent1">
                  <a:lumMod val="50000"/>
                </a:schemeClr>
              </a:solidFill>
              <a:latin typeface="Arial" panose="020B0604020202020204" pitchFamily="34" charset="0"/>
              <a:cs typeface="Arial" panose="020B0604020202020204" pitchFamily="34" charset="0"/>
            </a:endParaRPr>
          </a:p>
        </p:txBody>
      </p:sp>
      <p:pic>
        <p:nvPicPr>
          <p:cNvPr id="24" name="Picture 8">
            <a:extLst>
              <a:ext uri="{FF2B5EF4-FFF2-40B4-BE49-F238E27FC236}">
                <a16:creationId xmlns:a16="http://schemas.microsoft.com/office/drawing/2014/main" id="{14A9541D-821F-7C49-87E7-1010949B6F9E}"/>
              </a:ext>
            </a:extLst>
          </p:cNvPr>
          <p:cNvPicPr>
            <a:picLocks noChangeAspect="1"/>
          </p:cNvPicPr>
          <p:nvPr/>
        </p:nvPicPr>
        <p:blipFill>
          <a:blip r:embed="rId5"/>
          <a:stretch>
            <a:fillRect/>
          </a:stretch>
        </p:blipFill>
        <p:spPr>
          <a:xfrm>
            <a:off x="1623638" y="8062701"/>
            <a:ext cx="518181" cy="518181"/>
          </a:xfrm>
          <a:prstGeom prst="rect">
            <a:avLst/>
          </a:prstGeom>
        </p:spPr>
      </p:pic>
      <p:pic>
        <p:nvPicPr>
          <p:cNvPr id="7" name="Picture 5">
            <a:extLst>
              <a:ext uri="{FF2B5EF4-FFF2-40B4-BE49-F238E27FC236}">
                <a16:creationId xmlns:a16="http://schemas.microsoft.com/office/drawing/2014/main" id="{028D5DF7-AF04-7841-BAAF-3FCBB042025E}"/>
              </a:ext>
            </a:extLst>
          </p:cNvPr>
          <p:cNvPicPr>
            <a:picLocks noChangeAspect="1"/>
          </p:cNvPicPr>
          <p:nvPr/>
        </p:nvPicPr>
        <p:blipFill>
          <a:blip r:embed="rId6"/>
          <a:stretch>
            <a:fillRect/>
          </a:stretch>
        </p:blipFill>
        <p:spPr>
          <a:xfrm>
            <a:off x="1623600" y="4921200"/>
            <a:ext cx="518181" cy="518181"/>
          </a:xfrm>
          <a:prstGeom prst="rect">
            <a:avLst/>
          </a:prstGeom>
        </p:spPr>
      </p:pic>
      <p:pic>
        <p:nvPicPr>
          <p:cNvPr id="8" name="Picture 6">
            <a:extLst>
              <a:ext uri="{FF2B5EF4-FFF2-40B4-BE49-F238E27FC236}">
                <a16:creationId xmlns:a16="http://schemas.microsoft.com/office/drawing/2014/main" id="{A09D29B8-F632-3A49-BE1E-DBE20E621B15}"/>
              </a:ext>
            </a:extLst>
          </p:cNvPr>
          <p:cNvPicPr>
            <a:picLocks noChangeAspect="1"/>
          </p:cNvPicPr>
          <p:nvPr/>
        </p:nvPicPr>
        <p:blipFill>
          <a:blip r:embed="rId7"/>
          <a:stretch>
            <a:fillRect/>
          </a:stretch>
        </p:blipFill>
        <p:spPr>
          <a:xfrm>
            <a:off x="1623600" y="6318000"/>
            <a:ext cx="518181" cy="518181"/>
          </a:xfrm>
          <a:prstGeom prst="rect">
            <a:avLst/>
          </a:prstGeom>
        </p:spPr>
      </p:pic>
      <p:graphicFrame>
        <p:nvGraphicFramePr>
          <p:cNvPr id="9" name="Gráfico 8"/>
          <p:cNvGraphicFramePr>
            <a:graphicFrameLocks/>
          </p:cNvGraphicFramePr>
          <p:nvPr>
            <p:extLst>
              <p:ext uri="{D42A27DB-BD31-4B8C-83A1-F6EECF244321}">
                <p14:modId xmlns:p14="http://schemas.microsoft.com/office/powerpoint/2010/main" val="3665780592"/>
              </p:ext>
            </p:extLst>
          </p:nvPr>
        </p:nvGraphicFramePr>
        <p:xfrm>
          <a:off x="10627100" y="4417172"/>
          <a:ext cx="12256963" cy="832348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6">
            <a:extLst>
              <a:ext uri="{FF2B5EF4-FFF2-40B4-BE49-F238E27FC236}">
                <a16:creationId xmlns:a16="http://schemas.microsoft.com/office/drawing/2014/main" id="{D1DA861E-2A07-EF41-A2B8-2A6E0AF02CA2}"/>
              </a:ext>
            </a:extLst>
          </p:cNvPr>
          <p:cNvSpPr txBox="1"/>
          <p:nvPr/>
        </p:nvSpPr>
        <p:spPr>
          <a:xfrm>
            <a:off x="1623600" y="10586682"/>
            <a:ext cx="7486272" cy="1231106"/>
          </a:xfrm>
          <a:prstGeom prst="rect">
            <a:avLst/>
          </a:prstGeom>
          <a:noFill/>
        </p:spPr>
        <p:txBody>
          <a:bodyPr wrap="square" lIns="0" tIns="0" rIns="0" bIns="0" rtlCol="0">
            <a:spAutoFit/>
          </a:bodyPr>
          <a:lstStyle/>
          <a:p>
            <a:r>
              <a:rPr lang="en-US" sz="4000" b="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Reductions in tariffs but OTRI remains high.</a:t>
            </a:r>
          </a:p>
        </p:txBody>
      </p:sp>
    </p:spTree>
    <p:extLst>
      <p:ext uri="{BB962C8B-B14F-4D97-AF65-F5344CB8AC3E}">
        <p14:creationId xmlns:p14="http://schemas.microsoft.com/office/powerpoint/2010/main" val="421682540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97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D22CB-83D1-6D48-AAD4-48BBB9183F8A}"/>
              </a:ext>
            </a:extLst>
          </p:cNvPr>
          <p:cNvSpPr txBox="1"/>
          <p:nvPr/>
        </p:nvSpPr>
        <p:spPr>
          <a:xfrm>
            <a:off x="3750397" y="3802442"/>
            <a:ext cx="14077457" cy="8248412"/>
          </a:xfrm>
          <a:prstGeom prst="rect">
            <a:avLst/>
          </a:prstGeom>
          <a:noFill/>
        </p:spPr>
        <p:txBody>
          <a:bodyPr wrap="square" lIns="0" tIns="0" rIns="0" bIns="0" rtlCol="0">
            <a:spAutoFit/>
          </a:bodyPr>
          <a:lstStyle/>
          <a:p>
            <a:r>
              <a:rPr lang="en-US" sz="5400" b="1" dirty="0">
                <a:solidFill>
                  <a:srgbClr val="327EA7"/>
                </a:solidFill>
                <a:latin typeface="Arial" panose="020B0604020202020204" pitchFamily="34" charset="0"/>
                <a:cs typeface="Arial" panose="020B0604020202020204" pitchFamily="34" charset="0"/>
              </a:rPr>
              <a:t>Why do we care about inter firm relationships?</a:t>
            </a:r>
          </a:p>
          <a:p>
            <a:pPr marL="20638" lvl="1"/>
            <a:endParaRPr lang="en-US" sz="3200" dirty="0">
              <a:solidFill>
                <a:srgbClr val="44546A"/>
              </a:solidFill>
              <a:latin typeface="Arial" panose="020B0604020202020204" pitchFamily="34" charset="0"/>
              <a:cs typeface="Arial" panose="020B0604020202020204" pitchFamily="34" charset="0"/>
            </a:endParaRPr>
          </a:p>
          <a:p>
            <a:pPr marL="1379493" lvl="2" indent="-444500"/>
            <a:r>
              <a:rPr lang="en-US" dirty="0">
                <a:solidFill>
                  <a:srgbClr val="44546A"/>
                </a:solidFill>
                <a:latin typeface="Arial" panose="020B0604020202020204" pitchFamily="34" charset="0"/>
                <a:cs typeface="Arial" panose="020B0604020202020204" pitchFamily="34" charset="0"/>
              </a:rPr>
              <a:t>→ Access to a wide variety of high quality inputs (goods and services) is key.</a:t>
            </a:r>
          </a:p>
          <a:p>
            <a:pPr marL="1379493" lvl="2" indent="-444500"/>
            <a:endParaRPr lang="en-US" dirty="0">
              <a:solidFill>
                <a:srgbClr val="44546A"/>
              </a:solidFill>
              <a:latin typeface="Arial" panose="020B0604020202020204" pitchFamily="34" charset="0"/>
              <a:cs typeface="Arial" panose="020B0604020202020204" pitchFamily="34" charset="0"/>
            </a:endParaRPr>
          </a:p>
          <a:p>
            <a:pPr marL="1379493" lvl="2" indent="-444500"/>
            <a:r>
              <a:rPr lang="en-US" dirty="0">
                <a:solidFill>
                  <a:srgbClr val="44546A"/>
                </a:solidFill>
                <a:latin typeface="Arial" panose="020B0604020202020204" pitchFamily="34" charset="0"/>
                <a:cs typeface="Arial" panose="020B0604020202020204" pitchFamily="34" charset="0"/>
              </a:rPr>
              <a:t>→ Frictions and productivity changes at the sector level are propagated through input-output linkages. </a:t>
            </a:r>
          </a:p>
          <a:p>
            <a:pPr marL="1379493" lvl="2" indent="-444500"/>
            <a:endParaRPr lang="en-US" dirty="0">
              <a:solidFill>
                <a:srgbClr val="44546A"/>
              </a:solidFill>
              <a:latin typeface="Arial" panose="020B0604020202020204" pitchFamily="34" charset="0"/>
              <a:cs typeface="Arial" panose="020B0604020202020204" pitchFamily="34" charset="0"/>
            </a:endParaRPr>
          </a:p>
          <a:p>
            <a:pPr marL="1379493" lvl="2" indent="-444500"/>
            <a:r>
              <a:rPr lang="en-US" dirty="0">
                <a:solidFill>
                  <a:srgbClr val="44546A"/>
                </a:solidFill>
                <a:latin typeface="Arial" panose="020B0604020202020204" pitchFamily="34" charset="0"/>
                <a:cs typeface="Arial" panose="020B0604020202020204" pitchFamily="34" charset="0"/>
              </a:rPr>
              <a:t>→ The degree of influence (of a supplier) allows us to identify key sectors.</a:t>
            </a:r>
          </a:p>
          <a:p>
            <a:pPr marL="1379493" lvl="2" indent="-444500"/>
            <a:endParaRPr lang="en-US" dirty="0">
              <a:solidFill>
                <a:srgbClr val="44546A"/>
              </a:solidFill>
              <a:latin typeface="Arial" panose="020B0604020202020204" pitchFamily="34" charset="0"/>
              <a:cs typeface="Arial" panose="020B0604020202020204" pitchFamily="34" charset="0"/>
            </a:endParaRPr>
          </a:p>
          <a:p>
            <a:pPr marL="1379493" lvl="2" indent="-444500"/>
            <a:r>
              <a:rPr lang="en-US" dirty="0">
                <a:solidFill>
                  <a:srgbClr val="44546A"/>
                </a:solidFill>
                <a:latin typeface="Arial" panose="020B0604020202020204" pitchFamily="34" charset="0"/>
                <a:cs typeface="Arial" panose="020B0604020202020204" pitchFamily="34" charset="0"/>
              </a:rPr>
              <a:t>→ Inter firm relationships favor cooperation as well as learning and knowledge spillovers, common in cluster contexts.</a:t>
            </a:r>
            <a:endParaRPr lang="en-US" dirty="0">
              <a:solidFill>
                <a:srgbClr val="E7E6E6">
                  <a:lumMod val="2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73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D22CB-83D1-6D48-AAD4-48BBB9183F8A}"/>
              </a:ext>
            </a:extLst>
          </p:cNvPr>
          <p:cNvSpPr txBox="1"/>
          <p:nvPr/>
        </p:nvSpPr>
        <p:spPr>
          <a:xfrm>
            <a:off x="5076817" y="3030282"/>
            <a:ext cx="14077457" cy="5478423"/>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Why do we care about inter firm relationships?</a:t>
            </a:r>
          </a:p>
          <a:p>
            <a:pPr marL="20638" marR="0" lvl="1" indent="0" algn="l"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Access to a wide variety of high quality inputs (goods and services) is key.</a:t>
            </a:r>
          </a:p>
          <a:p>
            <a:pPr marL="465138" marR="0" lvl="1" indent="-444500" algn="l" defTabSz="18287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Frictions and productivity changes at the sector level are propagated through input-output linkages. </a:t>
            </a:r>
          </a:p>
          <a:p>
            <a:pPr marL="465138" marR="0" lvl="1" indent="-444500" algn="l" defTabSz="18287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The degree of influence (of a supplier) allows us to identify key sectors.</a:t>
            </a:r>
          </a:p>
          <a:p>
            <a:pPr marL="465138" marR="0" lvl="1" indent="-444500" algn="l" defTabSz="18287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Inter firm relationships favor cooperation as well as learning and knowledge spillovers, common in cluster contexts.</a:t>
            </a:r>
            <a:endParaRPr kumimoji="0" lang="en-US" sz="3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3CA9BC1-F652-5044-A1EC-1859973C539B}"/>
              </a:ext>
            </a:extLst>
          </p:cNvPr>
          <p:cNvSpPr txBox="1"/>
          <p:nvPr/>
        </p:nvSpPr>
        <p:spPr>
          <a:xfrm>
            <a:off x="5076818" y="9031404"/>
            <a:ext cx="14077456" cy="3508653"/>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Institutions play a role</a:t>
            </a:r>
          </a:p>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Low quality institutions (i.e. judicial system) reduce the amount of inputs and their variety (Boehm &amp; </a:t>
            </a:r>
            <a:r>
              <a:rPr kumimoji="0" lang="en-US"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Overfiedl</a:t>
            </a: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2017;  </a:t>
            </a:r>
            <a:r>
              <a:rPr kumimoji="0" lang="en-US" sz="3200" b="0"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Acemoglu</a:t>
            </a: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et al., 2007).  </a:t>
            </a:r>
          </a:p>
          <a:p>
            <a:pPr marL="465138" marR="0" lvl="1" indent="-444500" algn="l" defTabSz="182870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Specific regulations and policies can improve access to inputs (or affect their quality) and firm cooperation.</a:t>
            </a:r>
          </a:p>
        </p:txBody>
      </p:sp>
      <p:pic>
        <p:nvPicPr>
          <p:cNvPr id="5" name="Picture 4">
            <a:extLst>
              <a:ext uri="{FF2B5EF4-FFF2-40B4-BE49-F238E27FC236}">
                <a16:creationId xmlns:a16="http://schemas.microsoft.com/office/drawing/2014/main" id="{9B9CDB4F-4863-C441-8155-A9693BA2C589}"/>
              </a:ext>
            </a:extLst>
          </p:cNvPr>
          <p:cNvPicPr>
            <a:picLocks noChangeAspect="1"/>
          </p:cNvPicPr>
          <p:nvPr/>
        </p:nvPicPr>
        <p:blipFill>
          <a:blip r:embed="rId4"/>
          <a:stretch>
            <a:fillRect/>
          </a:stretch>
        </p:blipFill>
        <p:spPr>
          <a:xfrm>
            <a:off x="3954429" y="3030282"/>
            <a:ext cx="683039" cy="683039"/>
          </a:xfrm>
          <a:prstGeom prst="rect">
            <a:avLst/>
          </a:prstGeom>
        </p:spPr>
      </p:pic>
      <p:pic>
        <p:nvPicPr>
          <p:cNvPr id="6" name="Picture 5">
            <a:extLst>
              <a:ext uri="{FF2B5EF4-FFF2-40B4-BE49-F238E27FC236}">
                <a16:creationId xmlns:a16="http://schemas.microsoft.com/office/drawing/2014/main" id="{0260D37E-FFF6-3C49-B172-769549EC8A97}"/>
              </a:ext>
            </a:extLst>
          </p:cNvPr>
          <p:cNvPicPr>
            <a:picLocks noChangeAspect="1"/>
          </p:cNvPicPr>
          <p:nvPr/>
        </p:nvPicPr>
        <p:blipFill>
          <a:blip r:embed="rId5"/>
          <a:stretch>
            <a:fillRect/>
          </a:stretch>
        </p:blipFill>
        <p:spPr>
          <a:xfrm>
            <a:off x="3954429" y="9031404"/>
            <a:ext cx="683039" cy="683039"/>
          </a:xfrm>
          <a:prstGeom prst="rect">
            <a:avLst/>
          </a:prstGeom>
        </p:spPr>
      </p:pic>
    </p:spTree>
    <p:extLst>
      <p:ext uri="{BB962C8B-B14F-4D97-AF65-F5344CB8AC3E}">
        <p14:creationId xmlns:p14="http://schemas.microsoft.com/office/powerpoint/2010/main" val="33165090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2">
            <a:extLst>
              <a:ext uri="{FF2B5EF4-FFF2-40B4-BE49-F238E27FC236}">
                <a16:creationId xmlns:a16="http://schemas.microsoft.com/office/drawing/2014/main" id="{33CA9BC1-F652-5044-A1EC-1859973C539B}"/>
              </a:ext>
            </a:extLst>
          </p:cNvPr>
          <p:cNvSpPr txBox="1"/>
          <p:nvPr/>
        </p:nvSpPr>
        <p:spPr>
          <a:xfrm>
            <a:off x="1339354" y="3738415"/>
            <a:ext cx="20478307" cy="1107996"/>
          </a:xfrm>
          <a:prstGeom prst="rect">
            <a:avLst/>
          </a:prstGeom>
          <a:noFill/>
        </p:spPr>
        <p:txBody>
          <a:bodyPr wrap="square" lIns="0" tIns="0" rIns="0" bIns="0" rtlCol="0">
            <a:spAutoFit/>
          </a:bodyPr>
          <a:lstStyle/>
          <a:p>
            <a:pPr marL="465138" lvl="1" indent="-444500">
              <a:defRPr/>
            </a:pPr>
            <a:r>
              <a:rPr kumimoji="0" lang="es-VE" b="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a:t>
            </a:r>
            <a:r>
              <a:rPr kumimoji="0" lang="es-VE" b="0" i="0" u="none" strike="noStrike" kern="1200" cap="none" spc="0" normalizeH="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Intermediate consumption is depressed. Specially regarding to imported inputs </a:t>
            </a:r>
          </a:p>
          <a:p>
            <a:pPr marL="465138" lvl="1" indent="-444500">
              <a:defRPr/>
            </a:pPr>
            <a:r>
              <a:rPr lang="en-US" dirty="0">
                <a:solidFill>
                  <a:schemeClr val="accent1">
                    <a:lumMod val="50000"/>
                  </a:schemeClr>
                </a:solidFill>
                <a:latin typeface="Arial" panose="020B0604020202020204" pitchFamily="34" charset="0"/>
                <a:cs typeface="Arial" panose="020B0604020202020204" pitchFamily="34" charset="0"/>
              </a:rPr>
              <a:t>     and in industries in the primary and tertiary sectors.</a:t>
            </a:r>
          </a:p>
        </p:txBody>
      </p:sp>
      <p:sp>
        <p:nvSpPr>
          <p:cNvPr id="17" name="TextBox 3">
            <a:extLst>
              <a:ext uri="{FF2B5EF4-FFF2-40B4-BE49-F238E27FC236}">
                <a16:creationId xmlns:a16="http://schemas.microsoft.com/office/drawing/2014/main" id="{A1AE42F0-3C8B-BF40-8AB2-49631A3EA672}"/>
              </a:ext>
            </a:extLst>
          </p:cNvPr>
          <p:cNvSpPr txBox="1"/>
          <p:nvPr/>
        </p:nvSpPr>
        <p:spPr>
          <a:xfrm>
            <a:off x="1301285" y="2823784"/>
            <a:ext cx="17118419"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a:t>
            </a:r>
            <a:r>
              <a:rPr kumimoji="0" lang="es-VE" sz="4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view</a:t>
            </a:r>
            <a:r>
              <a:rPr kumimoji="0" lang="es-VE"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s-VE" sz="4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through</a:t>
            </a:r>
            <a:r>
              <a:rPr kumimoji="0" lang="es-VE"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input-output matrices</a:t>
            </a:r>
          </a:p>
        </p:txBody>
      </p:sp>
      <p:graphicFrame>
        <p:nvGraphicFramePr>
          <p:cNvPr id="6" name="Gráfico 5"/>
          <p:cNvGraphicFramePr>
            <a:graphicFrameLocks/>
          </p:cNvGraphicFramePr>
          <p:nvPr>
            <p:extLst>
              <p:ext uri="{D42A27DB-BD31-4B8C-83A1-F6EECF244321}">
                <p14:modId xmlns:p14="http://schemas.microsoft.com/office/powerpoint/2010/main" val="918449199"/>
              </p:ext>
            </p:extLst>
          </p:nvPr>
        </p:nvGraphicFramePr>
        <p:xfrm>
          <a:off x="1339353" y="5125454"/>
          <a:ext cx="9104057" cy="76039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p:cNvGraphicFramePr>
            <a:graphicFrameLocks/>
          </p:cNvGraphicFramePr>
          <p:nvPr>
            <p:extLst>
              <p:ext uri="{D42A27DB-BD31-4B8C-83A1-F6EECF244321}">
                <p14:modId xmlns:p14="http://schemas.microsoft.com/office/powerpoint/2010/main" val="3979787001"/>
              </p:ext>
            </p:extLst>
          </p:nvPr>
        </p:nvGraphicFramePr>
        <p:xfrm>
          <a:off x="11437279" y="5125455"/>
          <a:ext cx="11759605" cy="8002010"/>
        </p:xfrm>
        <a:graphic>
          <a:graphicData uri="http://schemas.openxmlformats.org/drawingml/2006/chart">
            <c:chart xmlns:c="http://schemas.openxmlformats.org/drawingml/2006/chart" xmlns:r="http://schemas.openxmlformats.org/officeDocument/2006/relationships" r:id="rId5"/>
          </a:graphicData>
        </a:graphic>
      </p:graphicFrame>
      <p:sp>
        <p:nvSpPr>
          <p:cNvPr id="8" name="CuadroTexto 1"/>
          <p:cNvSpPr txBox="1"/>
          <p:nvPr/>
        </p:nvSpPr>
        <p:spPr>
          <a:xfrm>
            <a:off x="12924385" y="10904816"/>
            <a:ext cx="3105642" cy="95410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VE" sz="2800" dirty="0" err="1">
                <a:solidFill>
                  <a:schemeClr val="tx1"/>
                </a:solidFill>
                <a:latin typeface="Arial" panose="020B0604020202020204" pitchFamily="34" charset="0"/>
                <a:cs typeface="Arial" panose="020B0604020202020204" pitchFamily="34" charset="0"/>
              </a:rPr>
              <a:t>Primary</a:t>
            </a:r>
            <a:r>
              <a:rPr lang="es-VE" sz="2800" dirty="0">
                <a:solidFill>
                  <a:schemeClr val="tx1"/>
                </a:solidFill>
                <a:latin typeface="Arial" panose="020B0604020202020204" pitchFamily="34" charset="0"/>
                <a:cs typeface="Arial" panose="020B0604020202020204" pitchFamily="34" charset="0"/>
              </a:rPr>
              <a:t> sector:</a:t>
            </a:r>
          </a:p>
          <a:p>
            <a:pPr algn="ctr"/>
            <a:r>
              <a:rPr lang="es-VE" sz="2800" dirty="0">
                <a:solidFill>
                  <a:schemeClr val="tx1"/>
                </a:solidFill>
                <a:latin typeface="Arial" panose="020B0604020202020204" pitchFamily="34" charset="0"/>
                <a:cs typeface="Arial" panose="020B0604020202020204" pitchFamily="34" charset="0"/>
              </a:rPr>
              <a:t>0,87</a:t>
            </a:r>
          </a:p>
        </p:txBody>
      </p:sp>
      <p:sp>
        <p:nvSpPr>
          <p:cNvPr id="9" name="CuadroTexto 1"/>
          <p:cNvSpPr txBox="1"/>
          <p:nvPr/>
        </p:nvSpPr>
        <p:spPr>
          <a:xfrm>
            <a:off x="16493754" y="10904815"/>
            <a:ext cx="3105642" cy="95410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VE" sz="2800" dirty="0" err="1">
                <a:latin typeface="Arial" panose="020B0604020202020204" pitchFamily="34" charset="0"/>
                <a:cs typeface="Arial" panose="020B0604020202020204" pitchFamily="34" charset="0"/>
              </a:rPr>
              <a:t>Secondar</a:t>
            </a:r>
            <a:r>
              <a:rPr lang="es-VE" sz="2800" dirty="0" err="1">
                <a:solidFill>
                  <a:schemeClr val="tx1"/>
                </a:solidFill>
                <a:latin typeface="Arial" panose="020B0604020202020204" pitchFamily="34" charset="0"/>
                <a:cs typeface="Arial" panose="020B0604020202020204" pitchFamily="34" charset="0"/>
              </a:rPr>
              <a:t>y</a:t>
            </a:r>
            <a:r>
              <a:rPr lang="es-VE" sz="2800" dirty="0">
                <a:solidFill>
                  <a:schemeClr val="tx1"/>
                </a:solidFill>
                <a:latin typeface="Arial" panose="020B0604020202020204" pitchFamily="34" charset="0"/>
                <a:cs typeface="Arial" panose="020B0604020202020204" pitchFamily="34" charset="0"/>
              </a:rPr>
              <a:t> sector:</a:t>
            </a:r>
          </a:p>
          <a:p>
            <a:pPr algn="ctr"/>
            <a:r>
              <a:rPr lang="es-VE" sz="2800" dirty="0">
                <a:solidFill>
                  <a:schemeClr val="tx1"/>
                </a:solidFill>
                <a:latin typeface="Arial" panose="020B0604020202020204" pitchFamily="34" charset="0"/>
                <a:cs typeface="Arial" panose="020B0604020202020204" pitchFamily="34" charset="0"/>
              </a:rPr>
              <a:t>0,94</a:t>
            </a:r>
          </a:p>
        </p:txBody>
      </p:sp>
      <p:sp>
        <p:nvSpPr>
          <p:cNvPr id="10" name="CuadroTexto 1"/>
          <p:cNvSpPr txBox="1"/>
          <p:nvPr/>
        </p:nvSpPr>
        <p:spPr>
          <a:xfrm>
            <a:off x="20264840" y="10908624"/>
            <a:ext cx="3105642" cy="95410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VE" sz="2800" dirty="0" err="1">
                <a:latin typeface="Arial" panose="020B0604020202020204" pitchFamily="34" charset="0"/>
                <a:cs typeface="Arial" panose="020B0604020202020204" pitchFamily="34" charset="0"/>
              </a:rPr>
              <a:t>Tertiary</a:t>
            </a:r>
            <a:r>
              <a:rPr lang="es-VE" sz="2800" dirty="0">
                <a:solidFill>
                  <a:schemeClr val="tx1"/>
                </a:solidFill>
                <a:latin typeface="Arial" panose="020B0604020202020204" pitchFamily="34" charset="0"/>
                <a:cs typeface="Arial" panose="020B0604020202020204" pitchFamily="34" charset="0"/>
              </a:rPr>
              <a:t> sector:</a:t>
            </a:r>
          </a:p>
          <a:p>
            <a:pPr algn="ctr"/>
            <a:r>
              <a:rPr lang="es-VE" sz="2800" dirty="0">
                <a:solidFill>
                  <a:schemeClr val="tx1"/>
                </a:solidFill>
                <a:latin typeface="Arial" panose="020B0604020202020204" pitchFamily="34" charset="0"/>
                <a:cs typeface="Arial" panose="020B0604020202020204" pitchFamily="34" charset="0"/>
              </a:rPr>
              <a:t>0,87</a:t>
            </a:r>
          </a:p>
        </p:txBody>
      </p:sp>
    </p:spTree>
    <p:extLst>
      <p:ext uri="{BB962C8B-B14F-4D97-AF65-F5344CB8AC3E}">
        <p14:creationId xmlns:p14="http://schemas.microsoft.com/office/powerpoint/2010/main" val="3031643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6" grpId="0">
        <p:bldAsOne/>
      </p:bldGraphic>
      <p:bldGraphic spid="7" grpId="0">
        <p:bldAsOne/>
      </p:bldGraphic>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5" name="Gráfico 14"/>
          <p:cNvGraphicFramePr>
            <a:graphicFrameLocks/>
          </p:cNvGraphicFramePr>
          <p:nvPr>
            <p:extLst>
              <p:ext uri="{D42A27DB-BD31-4B8C-83A1-F6EECF244321}">
                <p14:modId xmlns:p14="http://schemas.microsoft.com/office/powerpoint/2010/main" val="2102115290"/>
              </p:ext>
            </p:extLst>
          </p:nvPr>
        </p:nvGraphicFramePr>
        <p:xfrm>
          <a:off x="12752550" y="3283395"/>
          <a:ext cx="10516524" cy="7074294"/>
        </p:xfrm>
        <a:graphic>
          <a:graphicData uri="http://schemas.openxmlformats.org/drawingml/2006/chart">
            <c:chart xmlns:c="http://schemas.openxmlformats.org/drawingml/2006/chart" xmlns:r="http://schemas.openxmlformats.org/officeDocument/2006/relationships" r:id="rId5"/>
          </a:graphicData>
        </a:graphic>
      </p:graphicFrame>
      <p:sp>
        <p:nvSpPr>
          <p:cNvPr id="10" name="Título 1"/>
          <p:cNvSpPr txBox="1">
            <a:spLocks/>
          </p:cNvSpPr>
          <p:nvPr/>
        </p:nvSpPr>
        <p:spPr>
          <a:xfrm>
            <a:off x="1032630" y="2953553"/>
            <a:ext cx="11106230" cy="1477827"/>
          </a:xfrm>
          <a:prstGeom prst="rect">
            <a:avLst/>
          </a:prstGeom>
        </p:spPr>
        <p:txBody>
          <a:bodyPr vert="horz" lIns="91440" tIns="45720" rIns="91440" bIns="45720" rtlCol="0" anchor="b">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l"/>
            <a:r>
              <a:rPr lang="en-US" sz="4400" b="1" dirty="0">
                <a:latin typeface="Arial" panose="020B0604020202020204" pitchFamily="34" charset="0"/>
                <a:cs typeface="Arial" panose="020B0604020202020204" pitchFamily="34" charset="0"/>
              </a:rPr>
              <a:t>Distortions at industry level and productivity losses </a:t>
            </a:r>
          </a:p>
        </p:txBody>
      </p:sp>
      <p:sp>
        <p:nvSpPr>
          <p:cNvPr id="12" name="Rectángulo 11"/>
          <p:cNvSpPr/>
          <p:nvPr/>
        </p:nvSpPr>
        <p:spPr>
          <a:xfrm>
            <a:off x="1241707" y="4919005"/>
            <a:ext cx="10688076" cy="5847755"/>
          </a:xfrm>
          <a:prstGeom prst="rect">
            <a:avLst/>
          </a:prstGeom>
        </p:spPr>
        <p:txBody>
          <a:bodyPr wrap="square">
            <a:spAutoFit/>
          </a:bodyPr>
          <a:lstStyle/>
          <a:p>
            <a:pPr marL="342883"/>
            <a:endParaRPr lang="es-VE" sz="3400" dirty="0">
              <a:solidFill>
                <a:schemeClr val="accent1">
                  <a:lumMod val="50000"/>
                </a:schemeClr>
              </a:solidFill>
              <a:latin typeface="Century Gothic" pitchFamily="34" charset="0"/>
            </a:endParaRPr>
          </a:p>
          <a:p>
            <a:pPr marL="457200" indent="-457200">
              <a:buFont typeface="Arial" panose="020B0604020202020204" pitchFamily="34" charset="0"/>
              <a:buChar char="•"/>
            </a:pPr>
            <a:r>
              <a:rPr lang="en-US" sz="3400" dirty="0">
                <a:solidFill>
                  <a:schemeClr val="accent1">
                    <a:lumMod val="50000"/>
                  </a:schemeClr>
                </a:solidFill>
                <a:latin typeface="Arial" panose="020B0604020202020204" pitchFamily="34" charset="0"/>
                <a:cs typeface="Arial" panose="020B0604020202020204" pitchFamily="34" charset="0"/>
              </a:rPr>
              <a:t>The relatively low intermediate consumption shares  in some industries may reflect distortions. </a:t>
            </a:r>
          </a:p>
          <a:p>
            <a:pPr marL="457200" indent="-457200">
              <a:buFont typeface="Arial" panose="020B0604020202020204" pitchFamily="34" charset="0"/>
              <a:buChar char="•"/>
            </a:pPr>
            <a:endParaRPr lang="en-US" sz="3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400" dirty="0">
                <a:solidFill>
                  <a:schemeClr val="accent1">
                    <a:lumMod val="50000"/>
                  </a:schemeClr>
                </a:solidFill>
                <a:latin typeface="Arial" panose="020B0604020202020204" pitchFamily="34" charset="0"/>
                <a:cs typeface="Arial" panose="020B0604020202020204" pitchFamily="34" charset="0"/>
              </a:rPr>
              <a:t>They affect productivity through different channels: resources misallocation across sectors and Input-output linkages.</a:t>
            </a:r>
          </a:p>
          <a:p>
            <a:pPr marL="457200" indent="-457200">
              <a:buFont typeface="Arial" panose="020B0604020202020204" pitchFamily="34" charset="0"/>
              <a:buChar char="•"/>
            </a:pPr>
            <a:endParaRPr lang="en-US" sz="3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400" dirty="0">
                <a:solidFill>
                  <a:schemeClr val="accent1">
                    <a:lumMod val="50000"/>
                  </a:schemeClr>
                </a:solidFill>
                <a:latin typeface="Arial" panose="020B0604020202020204" pitchFamily="34" charset="0"/>
                <a:cs typeface="Arial" panose="020B0604020202020204" pitchFamily="34" charset="0"/>
              </a:rPr>
              <a:t>They are particularly harmful when they affect a sector with high degree of influence (as input provider) </a:t>
            </a:r>
          </a:p>
        </p:txBody>
      </p:sp>
      <p:sp>
        <p:nvSpPr>
          <p:cNvPr id="13" name="Rectángulo 12"/>
          <p:cNvSpPr/>
          <p:nvPr/>
        </p:nvSpPr>
        <p:spPr>
          <a:xfrm>
            <a:off x="13185687" y="10937709"/>
            <a:ext cx="9848851" cy="1754326"/>
          </a:xfrm>
          <a:prstGeom prst="rect">
            <a:avLst/>
          </a:prstGeom>
        </p:spPr>
        <p:txBody>
          <a:bodyPr wrap="square">
            <a:spAutoFit/>
          </a:bodyPr>
          <a:lstStyle/>
          <a:p>
            <a:pPr marL="342883"/>
            <a:r>
              <a:rPr lang="en-US" b="1" dirty="0">
                <a:solidFill>
                  <a:srgbClr val="327EA7"/>
                </a:solidFill>
                <a:latin typeface="Arial" panose="020B0604020202020204" pitchFamily="34" charset="0"/>
                <a:cs typeface="Arial" panose="020B0604020202020204" pitchFamily="34" charset="0"/>
              </a:rPr>
              <a:t>GE model with input output linkages find a moderate but relevant productivity cost of such distortions. </a:t>
            </a:r>
          </a:p>
        </p:txBody>
      </p:sp>
      <p:sp>
        <p:nvSpPr>
          <p:cNvPr id="14" name="CuadroTexto 13"/>
          <p:cNvSpPr txBox="1"/>
          <p:nvPr/>
        </p:nvSpPr>
        <p:spPr>
          <a:xfrm>
            <a:off x="14072935" y="10312541"/>
            <a:ext cx="3458045" cy="400110"/>
          </a:xfrm>
          <a:prstGeom prst="rect">
            <a:avLst/>
          </a:prstGeom>
          <a:noFill/>
        </p:spPr>
        <p:txBody>
          <a:bodyPr wrap="square" rtlCol="0">
            <a:spAutoFit/>
          </a:bodyPr>
          <a:lstStyle/>
          <a:p>
            <a:r>
              <a:rPr lang="en-US" sz="2000" dirty="0">
                <a:solidFill>
                  <a:prstClr val="black"/>
                </a:solidFill>
              </a:rPr>
              <a:t>Source: Leal (2017)</a:t>
            </a:r>
          </a:p>
        </p:txBody>
      </p:sp>
    </p:spTree>
    <p:extLst>
      <p:ext uri="{BB962C8B-B14F-4D97-AF65-F5344CB8AC3E}">
        <p14:creationId xmlns:p14="http://schemas.microsoft.com/office/powerpoint/2010/main" val="13787767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TextBox 2">
            <a:extLst>
              <a:ext uri="{FF2B5EF4-FFF2-40B4-BE49-F238E27FC236}">
                <a16:creationId xmlns:a16="http://schemas.microsoft.com/office/drawing/2014/main" id="{33CA9BC1-F652-5044-A1EC-1859973C539B}"/>
              </a:ext>
            </a:extLst>
          </p:cNvPr>
          <p:cNvSpPr txBox="1"/>
          <p:nvPr/>
        </p:nvSpPr>
        <p:spPr>
          <a:xfrm>
            <a:off x="1992747" y="4210660"/>
            <a:ext cx="9058938" cy="5539978"/>
          </a:xfrm>
          <a:prstGeom prst="rect">
            <a:avLst/>
          </a:prstGeom>
          <a:noFill/>
        </p:spPr>
        <p:txBody>
          <a:bodyPr wrap="square" lIns="0" tIns="0" rIns="0" bIns="0" rtlCol="0">
            <a:spAutoFit/>
          </a:bodyPr>
          <a:lstStyle/>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The push (forward linkages) and the degree of influence are concepts that measure the direct and indirect role of a sector as input supplier.</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They are estimated using input-output matrices. </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Some sectors are relevant from this point of view.</a:t>
            </a:r>
          </a:p>
        </p:txBody>
      </p:sp>
      <p:sp>
        <p:nvSpPr>
          <p:cNvPr id="15" name="TextBox 3">
            <a:extLst>
              <a:ext uri="{FF2B5EF4-FFF2-40B4-BE49-F238E27FC236}">
                <a16:creationId xmlns:a16="http://schemas.microsoft.com/office/drawing/2014/main" id="{A1AE42F0-3C8B-BF40-8AB2-49631A3EA672}"/>
              </a:ext>
            </a:extLst>
          </p:cNvPr>
          <p:cNvSpPr txBox="1"/>
          <p:nvPr/>
        </p:nvSpPr>
        <p:spPr>
          <a:xfrm>
            <a:off x="1271105" y="2819643"/>
            <a:ext cx="1711841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Degree</a:t>
            </a:r>
            <a:r>
              <a:rPr lang="es-VE" sz="4400" b="1" dirty="0">
                <a:latin typeface="Arial" panose="020B0604020202020204" pitchFamily="34" charset="0"/>
                <a:cs typeface="Arial" panose="020B0604020202020204" pitchFamily="34" charset="0"/>
              </a:rPr>
              <a:t> of </a:t>
            </a:r>
            <a:r>
              <a:rPr lang="es-VE" sz="4400" b="1" dirty="0" err="1">
                <a:latin typeface="Arial" panose="020B0604020202020204" pitchFamily="34" charset="0"/>
                <a:cs typeface="Arial" panose="020B0604020202020204" pitchFamily="34" charset="0"/>
              </a:rPr>
              <a:t>influence</a:t>
            </a:r>
            <a:r>
              <a:rPr lang="es-VE" sz="4400" b="1" dirty="0">
                <a:latin typeface="Arial" panose="020B0604020202020204" pitchFamily="34" charset="0"/>
                <a:cs typeface="Arial" panose="020B0604020202020204" pitchFamily="34" charset="0"/>
              </a:rPr>
              <a:t> and </a:t>
            </a:r>
            <a:r>
              <a:rPr lang="es-VE" sz="4400" b="1" dirty="0" err="1">
                <a:latin typeface="Arial" panose="020B0604020202020204" pitchFamily="34" charset="0"/>
                <a:cs typeface="Arial" panose="020B0604020202020204" pitchFamily="34" charset="0"/>
              </a:rPr>
              <a:t>key</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sectors</a:t>
            </a:r>
            <a:endParaRPr lang="es-VE" sz="4400" b="1" dirty="0">
              <a:latin typeface="Arial" panose="020B0604020202020204" pitchFamily="34" charset="0"/>
              <a:cs typeface="Arial" panose="020B0604020202020204" pitchFamily="34" charset="0"/>
            </a:endParaRPr>
          </a:p>
        </p:txBody>
      </p:sp>
      <p:sp>
        <p:nvSpPr>
          <p:cNvPr id="16" name="TextBox 1">
            <a:extLst>
              <a:ext uri="{FF2B5EF4-FFF2-40B4-BE49-F238E27FC236}">
                <a16:creationId xmlns:a16="http://schemas.microsoft.com/office/drawing/2014/main" id="{5075BABE-A027-9F49-AF19-498AEBD46F5B}"/>
              </a:ext>
            </a:extLst>
          </p:cNvPr>
          <p:cNvSpPr txBox="1"/>
          <p:nvPr/>
        </p:nvSpPr>
        <p:spPr>
          <a:xfrm>
            <a:off x="14107462" y="3900102"/>
            <a:ext cx="9058940" cy="1107996"/>
          </a:xfrm>
          <a:prstGeom prst="rect">
            <a:avLst/>
          </a:prstGeom>
          <a:noFill/>
        </p:spPr>
        <p:txBody>
          <a:bodyPr wrap="square" lIns="0" tIns="0" rIns="0" bIns="0" rtlCol="0">
            <a:spAutoFit/>
          </a:bodyPr>
          <a:lstStyle/>
          <a:p>
            <a:pPr marL="20638"/>
            <a:r>
              <a:rPr lang="en-US" b="1" dirty="0">
                <a:solidFill>
                  <a:srgbClr val="327EA7"/>
                </a:solidFill>
                <a:latin typeface="Arial" panose="020B0604020202020204" pitchFamily="34" charset="0"/>
                <a:cs typeface="Arial" panose="020B0604020202020204" pitchFamily="34" charset="0"/>
              </a:rPr>
              <a:t>Sector ordering according to their push in Latin America and the Caribbean</a:t>
            </a:r>
          </a:p>
        </p:txBody>
      </p:sp>
      <p:pic>
        <p:nvPicPr>
          <p:cNvPr id="17" name="Picture 6">
            <a:extLst>
              <a:ext uri="{FF2B5EF4-FFF2-40B4-BE49-F238E27FC236}">
                <a16:creationId xmlns:a16="http://schemas.microsoft.com/office/drawing/2014/main" id="{F0055571-3C83-8E41-BD75-B561A65AB2C3}"/>
              </a:ext>
            </a:extLst>
          </p:cNvPr>
          <p:cNvPicPr>
            <a:picLocks noChangeAspect="1"/>
          </p:cNvPicPr>
          <p:nvPr/>
        </p:nvPicPr>
        <p:blipFill>
          <a:blip r:embed="rId5"/>
          <a:stretch>
            <a:fillRect/>
          </a:stretch>
        </p:blipFill>
        <p:spPr>
          <a:xfrm>
            <a:off x="13327053" y="3900102"/>
            <a:ext cx="518181" cy="518181"/>
          </a:xfrm>
          <a:prstGeom prst="rect">
            <a:avLst/>
          </a:prstGeom>
        </p:spPr>
      </p:pic>
      <p:sp>
        <p:nvSpPr>
          <p:cNvPr id="18" name="CuadroTexto 17"/>
          <p:cNvSpPr txBox="1"/>
          <p:nvPr/>
        </p:nvSpPr>
        <p:spPr>
          <a:xfrm>
            <a:off x="14841109" y="5399767"/>
            <a:ext cx="7591646" cy="2862322"/>
          </a:xfrm>
          <a:prstGeom prst="rect">
            <a:avLst/>
          </a:prstGeom>
          <a:noFill/>
        </p:spPr>
        <p:txBody>
          <a:bodyPr wrap="square" rtlCol="0">
            <a:spAutoFit/>
          </a:bodyPr>
          <a:lstStyle/>
          <a:p>
            <a:pPr marL="571500" indent="-571500">
              <a:buFont typeface="Arial" panose="020B0604020202020204" pitchFamily="34" charset="0"/>
              <a:buChar char="•"/>
            </a:pPr>
            <a:r>
              <a:rPr lang="es-VE" dirty="0" err="1">
                <a:latin typeface="Arial" panose="020B0604020202020204" pitchFamily="34" charset="0"/>
                <a:cs typeface="Arial" panose="020B0604020202020204" pitchFamily="34" charset="0"/>
              </a:rPr>
              <a:t>Trade</a:t>
            </a:r>
            <a:r>
              <a:rPr lang="es-VE" dirty="0">
                <a:latin typeface="Arial" panose="020B0604020202020204" pitchFamily="34" charset="0"/>
                <a:cs typeface="Arial" panose="020B0604020202020204" pitchFamily="34" charset="0"/>
              </a:rPr>
              <a:t> (</a:t>
            </a:r>
            <a:r>
              <a:rPr lang="es-VE" dirty="0" err="1">
                <a:latin typeface="Arial" panose="020B0604020202020204" pitchFamily="34" charset="0"/>
                <a:cs typeface="Arial" panose="020B0604020202020204" pitchFamily="34" charset="0"/>
              </a:rPr>
              <a:t>retail</a:t>
            </a:r>
            <a:r>
              <a:rPr lang="es-VE" dirty="0">
                <a:latin typeface="Arial" panose="020B0604020202020204" pitchFamily="34" charset="0"/>
                <a:cs typeface="Arial" panose="020B0604020202020204" pitchFamily="34" charset="0"/>
              </a:rPr>
              <a:t> and </a:t>
            </a:r>
            <a:r>
              <a:rPr lang="es-VE" dirty="0" err="1">
                <a:latin typeface="Arial" panose="020B0604020202020204" pitchFamily="34" charset="0"/>
                <a:cs typeface="Arial" panose="020B0604020202020204" pitchFamily="34" charset="0"/>
              </a:rPr>
              <a:t>wholesale</a:t>
            </a:r>
            <a:r>
              <a:rPr lang="es-VE" dirty="0">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r>
              <a:rPr lang="es-VE" dirty="0" err="1">
                <a:latin typeface="Arial" panose="020B0604020202020204" pitchFamily="34" charset="0"/>
                <a:cs typeface="Arial" panose="020B0604020202020204" pitchFamily="34" charset="0"/>
              </a:rPr>
              <a:t>business</a:t>
            </a:r>
            <a:r>
              <a:rPr lang="es-VE" dirty="0">
                <a:latin typeface="Arial" panose="020B0604020202020204" pitchFamily="34" charset="0"/>
                <a:cs typeface="Arial" panose="020B0604020202020204" pitchFamily="34" charset="0"/>
              </a:rPr>
              <a:t> services</a:t>
            </a:r>
          </a:p>
          <a:p>
            <a:pPr marL="571500" indent="-571500">
              <a:buFont typeface="Arial" panose="020B0604020202020204" pitchFamily="34" charset="0"/>
              <a:buChar char="•"/>
            </a:pPr>
            <a:r>
              <a:rPr lang="es-VE" dirty="0" err="1">
                <a:latin typeface="Arial" panose="020B0604020202020204" pitchFamily="34" charset="0"/>
                <a:cs typeface="Arial" panose="020B0604020202020204" pitchFamily="34" charset="0"/>
              </a:rPr>
              <a:t>transport</a:t>
            </a:r>
            <a:r>
              <a:rPr lang="es-VE" dirty="0">
                <a:latin typeface="Arial" panose="020B0604020202020204" pitchFamily="34" charset="0"/>
                <a:cs typeface="Arial" panose="020B0604020202020204" pitchFamily="34" charset="0"/>
              </a:rPr>
              <a:t> services</a:t>
            </a:r>
          </a:p>
          <a:p>
            <a:pPr marL="571500" indent="-571500">
              <a:buFont typeface="Arial" panose="020B0604020202020204" pitchFamily="34" charset="0"/>
              <a:buChar char="•"/>
            </a:pPr>
            <a:r>
              <a:rPr lang="es-VE" dirty="0" err="1">
                <a:latin typeface="Arial" panose="020B0604020202020204" pitchFamily="34" charset="0"/>
                <a:cs typeface="Arial" panose="020B0604020202020204" pitchFamily="34" charset="0"/>
              </a:rPr>
              <a:t>financial</a:t>
            </a:r>
            <a:r>
              <a:rPr lang="es-VE" dirty="0">
                <a:latin typeface="Arial" panose="020B0604020202020204" pitchFamily="34" charset="0"/>
                <a:cs typeface="Arial" panose="020B0604020202020204" pitchFamily="34" charset="0"/>
              </a:rPr>
              <a:t> services</a:t>
            </a:r>
          </a:p>
          <a:p>
            <a:pPr marL="571500" indent="-571500">
              <a:buFont typeface="Arial" panose="020B0604020202020204" pitchFamily="34" charset="0"/>
              <a:buChar char="•"/>
            </a:pPr>
            <a:r>
              <a:rPr lang="es-VE" dirty="0" err="1">
                <a:latin typeface="Arial" panose="020B0604020202020204" pitchFamily="34" charset="0"/>
                <a:cs typeface="Arial" panose="020B0604020202020204" pitchFamily="34" charset="0"/>
              </a:rPr>
              <a:t>Electricity</a:t>
            </a:r>
            <a:endParaRPr lang="es-VE" dirty="0">
              <a:latin typeface="Arial" panose="020B0604020202020204" pitchFamily="34" charset="0"/>
              <a:cs typeface="Arial" panose="020B0604020202020204" pitchFamily="34" charset="0"/>
            </a:endParaRPr>
          </a:p>
        </p:txBody>
      </p:sp>
      <p:sp>
        <p:nvSpPr>
          <p:cNvPr id="19" name="CuadroTexto 18"/>
          <p:cNvSpPr txBox="1"/>
          <p:nvPr/>
        </p:nvSpPr>
        <p:spPr>
          <a:xfrm>
            <a:off x="2906091" y="11010576"/>
            <a:ext cx="18715044" cy="1323439"/>
          </a:xfrm>
          <a:prstGeom prst="rect">
            <a:avLst/>
          </a:prstGeom>
          <a:noFill/>
        </p:spPr>
        <p:txBody>
          <a:bodyPr wrap="square" rtlCol="0">
            <a:spAutoFit/>
          </a:bodyPr>
          <a:lstStyle/>
          <a:p>
            <a:pPr marL="20638"/>
            <a:r>
              <a:rPr lang="en-US" sz="4000" b="1" dirty="0">
                <a:latin typeface="Arial" panose="020B0604020202020204" pitchFamily="34" charset="0"/>
                <a:cs typeface="Arial" panose="020B0604020202020204" pitchFamily="34" charset="0"/>
              </a:rPr>
              <a:t>Unfortunately many of these key services sectors perform poorly in Latin America, and thus become a barrier to productivity growth </a:t>
            </a:r>
          </a:p>
        </p:txBody>
      </p:sp>
    </p:spTree>
    <p:extLst>
      <p:ext uri="{BB962C8B-B14F-4D97-AF65-F5344CB8AC3E}">
        <p14:creationId xmlns:p14="http://schemas.microsoft.com/office/powerpoint/2010/main" val="799292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2" name="Gráfico 11"/>
          <p:cNvGraphicFramePr>
            <a:graphicFrameLocks/>
          </p:cNvGraphicFramePr>
          <p:nvPr>
            <p:extLst>
              <p:ext uri="{D42A27DB-BD31-4B8C-83A1-F6EECF244321}">
                <p14:modId xmlns:p14="http://schemas.microsoft.com/office/powerpoint/2010/main" val="2035208861"/>
              </p:ext>
            </p:extLst>
          </p:nvPr>
        </p:nvGraphicFramePr>
        <p:xfrm>
          <a:off x="693785" y="6329009"/>
          <a:ext cx="17242972" cy="7232895"/>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12">
            <a:extLst>
              <a:ext uri="{FF2B5EF4-FFF2-40B4-BE49-F238E27FC236}">
                <a16:creationId xmlns:a16="http://schemas.microsoft.com/office/drawing/2014/main" id="{ED14E4B0-005F-884A-83A1-F9835EFE6B09}"/>
              </a:ext>
            </a:extLst>
          </p:cNvPr>
          <p:cNvSpPr txBox="1"/>
          <p:nvPr/>
        </p:nvSpPr>
        <p:spPr>
          <a:xfrm>
            <a:off x="629348" y="2529557"/>
            <a:ext cx="13396400" cy="1107996"/>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Decomposition</a:t>
            </a:r>
            <a:r>
              <a:rPr kumimoji="0" lang="es-VE" b="1" i="0" u="none" strike="noStrike" kern="1200" cap="none" spc="0" normalizeH="0" baseline="0" noProof="0" dirty="0">
                <a:ln>
                  <a:noFill/>
                </a:ln>
                <a:effectLst/>
                <a:uLnTx/>
                <a:uFillTx/>
                <a:latin typeface="Arial" panose="020B0604020202020204" pitchFamily="34" charset="0"/>
                <a:cs typeface="Arial" panose="020B0604020202020204" pitchFamily="34" charset="0"/>
              </a:rPr>
              <a:t> of GDP per </a:t>
            </a:r>
            <a:r>
              <a:rPr kumimoji="0" lang="es-VE"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capita</a:t>
            </a:r>
            <a:r>
              <a:rPr kumimoji="0" lang="es-VE" b="1" i="0" u="none" strike="noStrike" kern="1200" cap="none" spc="0" normalizeH="0" baseline="0" noProof="0" dirty="0">
                <a:ln>
                  <a:noFill/>
                </a:ln>
                <a:effectLst/>
                <a:uLnTx/>
                <a:uFillTx/>
                <a:latin typeface="Arial" panose="020B0604020202020204" pitchFamily="34" charset="0"/>
                <a:cs typeface="Arial" panose="020B0604020202020204" pitchFamily="34" charset="0"/>
              </a:rPr>
              <a:t> (PPP) </a:t>
            </a:r>
          </a:p>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r>
              <a:rPr lang="es-VE" b="1" dirty="0" err="1">
                <a:latin typeface="Arial" panose="020B0604020202020204" pitchFamily="34" charset="0"/>
                <a:cs typeface="Arial" panose="020B0604020202020204" pitchFamily="34" charset="0"/>
              </a:rPr>
              <a:t>average</a:t>
            </a:r>
            <a:r>
              <a:rPr kumimoji="0" lang="es-VE" b="1" i="0" u="none" strike="noStrike" kern="1200" cap="none" spc="0" normalizeH="0" baseline="0" noProof="0" dirty="0">
                <a:ln>
                  <a:noFill/>
                </a:ln>
                <a:effectLst/>
                <a:uLnTx/>
                <a:uFillTx/>
                <a:latin typeface="Arial" panose="020B0604020202020204" pitchFamily="34" charset="0"/>
                <a:cs typeface="Arial" panose="020B0604020202020204" pitchFamily="34" charset="0"/>
              </a:rPr>
              <a:t> 2004-2014) </a:t>
            </a:r>
          </a:p>
        </p:txBody>
      </p:sp>
      <mc:AlternateContent xmlns:mc="http://schemas.openxmlformats.org/markup-compatibility/2006" xmlns:a14="http://schemas.microsoft.com/office/drawing/2010/main">
        <mc:Choice Requires="a14">
          <p:sp>
            <p:nvSpPr>
              <p:cNvPr id="27" name="CuadroTexto 15">
                <a:extLst>
                  <a:ext uri="{FF2B5EF4-FFF2-40B4-BE49-F238E27FC236}">
                    <a16:creationId xmlns:a16="http://schemas.microsoft.com/office/drawing/2014/main" id="{A203C9B7-4B9F-9847-862F-C6A78AF0AE6D}"/>
                  </a:ext>
                </a:extLst>
              </p:cNvPr>
              <p:cNvSpPr txBox="1"/>
              <p:nvPr/>
            </p:nvSpPr>
            <p:spPr>
              <a:xfrm>
                <a:off x="3024453" y="4285141"/>
                <a:ext cx="7686064" cy="988669"/>
              </a:xfrm>
              <a:prstGeom prst="rect">
                <a:avLst/>
              </a:prstGeom>
              <a:noFill/>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𝑌</m:t>
                        </m:r>
                      </m:num>
                      <m:den>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𝑃𝑜𝑝</m:t>
                        </m:r>
                      </m:den>
                    </m:f>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      </m:t>
                    </m:r>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𝐿𝐹</m:t>
                        </m:r>
                      </m:num>
                      <m:den>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t>𝑃𝑜</m:t>
                        </m:r>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𝑝</m:t>
                        </m:r>
                      </m:den>
                    </m:f>
                  </m:oMath>
                </a14:m>
                <a:r>
                  <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rPr>
                  <a:t> x    </a:t>
                </a:r>
                <a14:m>
                  <m:oMath xmlns:m="http://schemas.openxmlformats.org/officeDocument/2006/math">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𝐸𝑚𝑝</m:t>
                        </m:r>
                      </m:num>
                      <m:den>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𝐿</m:t>
                        </m:r>
                        <m:r>
                          <a:rPr kumimoji="0" lang="en-US"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𝐹</m:t>
                        </m:r>
                      </m:den>
                    </m:f>
                  </m:oMath>
                </a14:m>
                <a:r>
                  <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rPr>
                  <a:t>    x  </a:t>
                </a:r>
                <a14:m>
                  <m:oMath xmlns:m="http://schemas.openxmlformats.org/officeDocument/2006/math">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h𝑜𝑢𝑟𝑠</m:t>
                        </m:r>
                      </m:num>
                      <m:den>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𝐸𝑚𝑝</m:t>
                        </m:r>
                      </m:den>
                    </m:f>
                  </m:oMath>
                </a14:m>
                <a:r>
                  <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rPr>
                  <a:t>   x  </a:t>
                </a:r>
                <a14:m>
                  <m:oMath xmlns:m="http://schemas.openxmlformats.org/officeDocument/2006/math">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t>𝑌</m:t>
                        </m:r>
                      </m:num>
                      <m:den>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h𝑜𝑢𝑟𝑠</m:t>
                        </m:r>
                      </m:den>
                    </m:f>
                  </m:oMath>
                </a14:m>
                <a:endPar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mc:Choice>
        <mc:Fallback xmlns="">
          <p:sp>
            <p:nvSpPr>
              <p:cNvPr id="27" name="CuadroTexto 15">
                <a:extLst>
                  <a:ext uri="{FF2B5EF4-FFF2-40B4-BE49-F238E27FC236}">
                    <a16:creationId xmlns:a16="http://schemas.microsoft.com/office/drawing/2014/main" id="{A203C9B7-4B9F-9847-862F-C6A78AF0AE6D}"/>
                  </a:ext>
                </a:extLst>
              </p:cNvPr>
              <p:cNvSpPr txBox="1">
                <a:spLocks noRot="1" noChangeAspect="1" noMove="1" noResize="1" noEditPoints="1" noAdjustHandles="1" noChangeArrowheads="1" noChangeShapeType="1" noTextEdit="1"/>
              </p:cNvSpPr>
              <p:nvPr/>
            </p:nvSpPr>
            <p:spPr>
              <a:xfrm>
                <a:off x="3024453" y="4285141"/>
                <a:ext cx="7686064" cy="988669"/>
              </a:xfrm>
              <a:prstGeom prst="rect">
                <a:avLst/>
              </a:prstGeom>
              <a:blipFill>
                <a:blip r:embed="rId6"/>
                <a:stretch>
                  <a:fillRect b="-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uadroTexto 18">
                <a:extLst>
                  <a:ext uri="{FF2B5EF4-FFF2-40B4-BE49-F238E27FC236}">
                    <a16:creationId xmlns:a16="http://schemas.microsoft.com/office/drawing/2014/main" id="{68690AF7-B408-EE4E-A9DC-68C111DD421C}"/>
                  </a:ext>
                </a:extLst>
              </p:cNvPr>
              <p:cNvSpPr txBox="1"/>
              <p:nvPr/>
            </p:nvSpPr>
            <p:spPr>
              <a:xfrm>
                <a:off x="12130421" y="4061724"/>
                <a:ext cx="8409113" cy="1099532"/>
              </a:xfrm>
              <a:prstGeom prst="rect">
                <a:avLst/>
              </a:prstGeom>
              <a:solidFill>
                <a:schemeClr val="bg1"/>
              </a:solid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𝑌</m:t>
                        </m:r>
                      </m:num>
                      <m:den>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h𝑜𝑢𝑟𝑠</m:t>
                        </m:r>
                      </m:den>
                    </m:f>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    </m:t>
                    </m:r>
                    <m:sSup>
                      <m:sSup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sSupPr>
                      <m:e>
                        <m:d>
                          <m:d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dPr>
                          <m:e>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t>𝐾</m:t>
                                </m:r>
                              </m:num>
                              <m:den>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𝑌</m:t>
                                </m:r>
                              </m:den>
                            </m:f>
                          </m:e>
                        </m:d>
                      </m:e>
                      <m:sup>
                        <m:d>
                          <m:d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dPr>
                          <m:e>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Cambria Math" panose="02040503050406030204" pitchFamily="18" charset="0"/>
                                    <a:cs typeface="+mn-cs"/>
                                  </a:rPr>
                                  <m:t>𝛼</m:t>
                                </m:r>
                              </m:num>
                              <m:den>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t>1−</m:t>
                                </m:r>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Cambria Math" panose="02040503050406030204" pitchFamily="18" charset="0"/>
                                    <a:cs typeface="+mn-cs"/>
                                  </a:rPr>
                                  <m:t>𝛼</m:t>
                                </m:r>
                              </m:den>
                            </m:f>
                          </m:e>
                        </m:d>
                      </m:sup>
                    </m:sSup>
                  </m:oMath>
                </a14:m>
                <a:r>
                  <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rPr>
                  <a:t>   x   </a:t>
                </a:r>
                <a:r>
                  <a:rPr lang="es-VE" dirty="0">
                    <a:solidFill>
                      <a:srgbClr val="44546A"/>
                    </a:solidFill>
                    <a:latin typeface="Calibri" panose="020F0502020204030204"/>
                  </a:rPr>
                  <a:t>h</a:t>
                </a:r>
                <a:r>
                  <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rPr>
                  <a:t>   x   </a:t>
                </a:r>
                <a14:m>
                  <m:oMath xmlns:m="http://schemas.openxmlformats.org/officeDocument/2006/math">
                    <m:sSup>
                      <m:sSup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sSupPr>
                      <m:e>
                        <m:d>
                          <m:d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dPr>
                          <m:e>
                            <m:r>
                              <a:rPr kumimoji="0" lang="es-VE" sz="3600" b="0" i="1" u="none" strike="noStrike" kern="1200" cap="none" spc="0" normalizeH="0" baseline="0" noProof="0" smtClean="0">
                                <a:ln>
                                  <a:noFill/>
                                </a:ln>
                                <a:solidFill>
                                  <a:srgbClr val="44546A"/>
                                </a:solidFill>
                                <a:effectLst/>
                                <a:uLnTx/>
                                <a:uFillTx/>
                                <a:latin typeface="Cambria Math" panose="02040503050406030204" pitchFamily="18" charset="0"/>
                                <a:ea typeface="+mn-ea"/>
                                <a:cs typeface="+mn-cs"/>
                              </a:rPr>
                              <m:t>𝑇𝐹𝑃</m:t>
                            </m:r>
                          </m:e>
                        </m:d>
                      </m:e>
                      <m:sup>
                        <m:d>
                          <m:d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dPr>
                          <m:e>
                            <m:f>
                              <m:fPr>
                                <m:ctrlP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ctrlPr>
                              </m:fPr>
                              <m:num>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t>1</m:t>
                                </m:r>
                              </m:num>
                              <m:den>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mn-ea"/>
                                    <a:cs typeface="+mn-cs"/>
                                  </a:rPr>
                                  <m:t>1−</m:t>
                                </m:r>
                                <m:r>
                                  <a:rPr kumimoji="0" lang="es-VE" sz="3600" b="0" i="1" u="none" strike="noStrike" kern="1200" cap="none" spc="0" normalizeH="0" baseline="0" noProof="0">
                                    <a:ln>
                                      <a:noFill/>
                                    </a:ln>
                                    <a:solidFill>
                                      <a:srgbClr val="44546A"/>
                                    </a:solidFill>
                                    <a:effectLst/>
                                    <a:uLnTx/>
                                    <a:uFillTx/>
                                    <a:latin typeface="Cambria Math" panose="02040503050406030204" pitchFamily="18" charset="0"/>
                                    <a:ea typeface="Cambria Math" panose="02040503050406030204" pitchFamily="18" charset="0"/>
                                    <a:cs typeface="+mn-cs"/>
                                  </a:rPr>
                                  <m:t>𝛼</m:t>
                                </m:r>
                              </m:den>
                            </m:f>
                          </m:e>
                        </m:d>
                      </m:sup>
                    </m:sSup>
                  </m:oMath>
                </a14:m>
                <a:endParaRPr kumimoji="0" lang="es-VE" sz="36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mc:Choice>
        <mc:Fallback xmlns="">
          <p:sp>
            <p:nvSpPr>
              <p:cNvPr id="28" name="CuadroTexto 18">
                <a:extLst>
                  <a:ext uri="{FF2B5EF4-FFF2-40B4-BE49-F238E27FC236}">
                    <a16:creationId xmlns="" xmlns:a16="http://schemas.microsoft.com/office/drawing/2014/main" xmlns:a14="http://schemas.microsoft.com/office/drawing/2010/main" id="{68690AF7-B408-EE4E-A9DC-68C111DD421C}"/>
                  </a:ext>
                </a:extLst>
              </p:cNvPr>
              <p:cNvSpPr txBox="1">
                <a:spLocks noRot="1" noChangeAspect="1" noMove="1" noResize="1" noEditPoints="1" noAdjustHandles="1" noChangeArrowheads="1" noChangeShapeType="1" noTextEdit="1"/>
              </p:cNvSpPr>
              <p:nvPr/>
            </p:nvSpPr>
            <p:spPr>
              <a:xfrm>
                <a:off x="12130421" y="4061724"/>
                <a:ext cx="8409113" cy="1099532"/>
              </a:xfrm>
              <a:prstGeom prst="rect">
                <a:avLst/>
              </a:prstGeom>
              <a:blipFill rotWithShape="0">
                <a:blip r:embed="rId7"/>
                <a:stretch>
                  <a:fillRect l="-73" b="-12707"/>
                </a:stretch>
              </a:blipFill>
            </p:spPr>
            <p:txBody>
              <a:bodyPr/>
              <a:lstStyle/>
              <a:p>
                <a:r>
                  <a:rPr lang="es-VE">
                    <a:noFill/>
                  </a:rPr>
                  <a:t> </a:t>
                </a:r>
              </a:p>
            </p:txBody>
          </p:sp>
        </mc:Fallback>
      </mc:AlternateContent>
      <p:grpSp>
        <p:nvGrpSpPr>
          <p:cNvPr id="29" name="Grupo 28"/>
          <p:cNvGrpSpPr/>
          <p:nvPr/>
        </p:nvGrpSpPr>
        <p:grpSpPr>
          <a:xfrm>
            <a:off x="3610658" y="12563431"/>
            <a:ext cx="4107887" cy="998473"/>
            <a:chOff x="3947542" y="12525860"/>
            <a:chExt cx="4434386" cy="998473"/>
          </a:xfrm>
        </p:grpSpPr>
        <p:sp>
          <p:nvSpPr>
            <p:cNvPr id="30" name="Abrir llave 29"/>
            <p:cNvSpPr/>
            <p:nvPr/>
          </p:nvSpPr>
          <p:spPr>
            <a:xfrm rot="5400000" flipH="1">
              <a:off x="5896331" y="10577071"/>
              <a:ext cx="536807" cy="44343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CuadroTexto 30"/>
                <p:cNvSpPr txBox="1"/>
                <p:nvPr/>
              </p:nvSpPr>
              <p:spPr>
                <a:xfrm>
                  <a:off x="4196123" y="13062668"/>
                  <a:ext cx="4185805" cy="461665"/>
                </a:xfrm>
                <a:prstGeom prst="rect">
                  <a:avLst/>
                </a:prstGeom>
                <a:noFill/>
              </p:spPr>
              <p:txBody>
                <a:bodyPr wrap="square" rtlCol="0">
                  <a:spAutoFit/>
                </a:bodyPr>
                <a:lstStyle/>
                <a:p>
                  <a:pPr algn="ctr"/>
                  <a:r>
                    <a:rPr lang="es-VE" sz="2400" b="0" dirty="0" err="1"/>
                    <a:t>Hour</a:t>
                  </a:r>
                  <a:r>
                    <a:rPr lang="es-VE" sz="2400" b="0" dirty="0"/>
                    <a:t> / </a:t>
                  </a:r>
                  <a:r>
                    <a:rPr lang="es-VE" sz="2400" dirty="0"/>
                    <a:t>Pop</a:t>
                  </a:r>
                  <a:r>
                    <a:rPr lang="es-VE" sz="2400" b="0" dirty="0"/>
                    <a:t> </a:t>
                  </a:r>
                  <a14:m>
                    <m:oMath xmlns:m="http://schemas.openxmlformats.org/officeDocument/2006/math">
                      <m:r>
                        <a:rPr lang="es-VE" sz="2400" b="0" i="1" smtClean="0">
                          <a:latin typeface="Cambria Math" panose="02040503050406030204" pitchFamily="18" charset="0"/>
                        </a:rPr>
                        <m:t>=1</m:t>
                      </m:r>
                    </m:oMath>
                  </a14:m>
                  <a:endParaRPr lang="en-US" sz="2400" dirty="0"/>
                </a:p>
              </p:txBody>
            </p:sp>
          </mc:Choice>
          <mc:Fallback xmlns="">
            <p:sp>
              <p:nvSpPr>
                <p:cNvPr id="31" name="CuadroTexto 30"/>
                <p:cNvSpPr txBox="1">
                  <a:spLocks noRot="1" noChangeAspect="1" noMove="1" noResize="1" noEditPoints="1" noAdjustHandles="1" noChangeArrowheads="1" noChangeShapeType="1" noTextEdit="1"/>
                </p:cNvSpPr>
                <p:nvPr/>
              </p:nvSpPr>
              <p:spPr>
                <a:xfrm>
                  <a:off x="4196123" y="13062668"/>
                  <a:ext cx="4185805" cy="461665"/>
                </a:xfrm>
                <a:prstGeom prst="rect">
                  <a:avLst/>
                </a:prstGeom>
                <a:blipFill>
                  <a:blip r:embed="rId8"/>
                  <a:stretch>
                    <a:fillRect t="-10526" b="-28947"/>
                  </a:stretch>
                </a:blipFill>
              </p:spPr>
              <p:txBody>
                <a:bodyPr/>
                <a:lstStyle/>
                <a:p>
                  <a:r>
                    <a:rPr lang="en-US">
                      <a:noFill/>
                    </a:rPr>
                    <a:t> </a:t>
                  </a:r>
                </a:p>
              </p:txBody>
            </p:sp>
          </mc:Fallback>
        </mc:AlternateContent>
      </p:grpSp>
      <p:sp>
        <p:nvSpPr>
          <p:cNvPr id="32" name="Rectángulo 31"/>
          <p:cNvSpPr/>
          <p:nvPr/>
        </p:nvSpPr>
        <p:spPr>
          <a:xfrm>
            <a:off x="17936757" y="7115608"/>
            <a:ext cx="5614323" cy="255454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3200" b="1" dirty="0">
                <a:solidFill>
                  <a:srgbClr val="327EA7"/>
                </a:solidFill>
                <a:latin typeface="Arial" panose="020B0604020202020204" pitchFamily="34" charset="0"/>
                <a:cs typeface="Arial" panose="020B0604020202020204" pitchFamily="34" charset="0"/>
              </a:rPr>
              <a:t>Closing the TFP gap would increase GDP per capita in Latin America from 26% to 70% of that in the United States</a:t>
            </a:r>
          </a:p>
        </p:txBody>
      </p:sp>
      <p:sp>
        <p:nvSpPr>
          <p:cNvPr id="33" name="CuadroTexto 32"/>
          <p:cNvSpPr txBox="1"/>
          <p:nvPr/>
        </p:nvSpPr>
        <p:spPr>
          <a:xfrm>
            <a:off x="3024453" y="5524441"/>
            <a:ext cx="6579220" cy="1200329"/>
          </a:xfrm>
          <a:prstGeom prst="rect">
            <a:avLst/>
          </a:prstGeom>
          <a:noFill/>
        </p:spPr>
        <p:txBody>
          <a:bodyPr wrap="square" rtlCol="0">
            <a:spAutoFit/>
          </a:bodyPr>
          <a:lstStyle/>
          <a:p>
            <a:r>
              <a:rPr lang="es-VE" b="1" dirty="0" err="1"/>
              <a:t>Composition</a:t>
            </a:r>
            <a:r>
              <a:rPr lang="es-VE" b="1" dirty="0"/>
              <a:t> of GDP per </a:t>
            </a:r>
            <a:r>
              <a:rPr lang="es-VE" b="1" dirty="0" err="1"/>
              <a:t>capita</a:t>
            </a:r>
            <a:endParaRPr lang="es-VE" b="1" dirty="0"/>
          </a:p>
          <a:p>
            <a:r>
              <a:rPr lang="es-VE" dirty="0"/>
              <a:t>(</a:t>
            </a:r>
            <a:r>
              <a:rPr lang="es-VE" dirty="0" err="1"/>
              <a:t>relative</a:t>
            </a:r>
            <a:r>
              <a:rPr lang="es-VE" dirty="0"/>
              <a:t> to USA)</a:t>
            </a:r>
          </a:p>
        </p:txBody>
      </p:sp>
      <p:sp>
        <p:nvSpPr>
          <p:cNvPr id="34" name="CuadroTexto 33"/>
          <p:cNvSpPr txBox="1"/>
          <p:nvPr/>
        </p:nvSpPr>
        <p:spPr>
          <a:xfrm>
            <a:off x="12130421" y="5510158"/>
            <a:ext cx="8365519" cy="1200329"/>
          </a:xfrm>
          <a:prstGeom prst="rect">
            <a:avLst/>
          </a:prstGeom>
          <a:noFill/>
        </p:spPr>
        <p:txBody>
          <a:bodyPr wrap="square" rtlCol="0">
            <a:spAutoFit/>
          </a:bodyPr>
          <a:lstStyle/>
          <a:p>
            <a:r>
              <a:rPr lang="es-VE" b="1" dirty="0" err="1"/>
              <a:t>Composition</a:t>
            </a:r>
            <a:r>
              <a:rPr lang="es-VE" b="1" dirty="0"/>
              <a:t> of output per </a:t>
            </a:r>
            <a:r>
              <a:rPr lang="es-VE" b="1" dirty="0" err="1"/>
              <a:t>hour</a:t>
            </a:r>
            <a:endParaRPr lang="es-VE" b="1" dirty="0"/>
          </a:p>
          <a:p>
            <a:r>
              <a:rPr lang="es-VE" dirty="0"/>
              <a:t>(</a:t>
            </a:r>
            <a:r>
              <a:rPr lang="es-VE" dirty="0" err="1"/>
              <a:t>relative</a:t>
            </a:r>
            <a:r>
              <a:rPr lang="es-VE" dirty="0"/>
              <a:t> to USA)</a:t>
            </a:r>
          </a:p>
        </p:txBody>
      </p:sp>
      <p:sp>
        <p:nvSpPr>
          <p:cNvPr id="2" name="Rectangle 1">
            <a:extLst>
              <a:ext uri="{FF2B5EF4-FFF2-40B4-BE49-F238E27FC236}">
                <a16:creationId xmlns:a16="http://schemas.microsoft.com/office/drawing/2014/main" id="{4076BCF7-F735-46CB-9658-C2936D78345C}"/>
              </a:ext>
            </a:extLst>
          </p:cNvPr>
          <p:cNvSpPr/>
          <p:nvPr/>
        </p:nvSpPr>
        <p:spPr>
          <a:xfrm>
            <a:off x="4743450" y="4285141"/>
            <a:ext cx="4343400" cy="8761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D4A5F90-0407-4160-8A24-AA8977784BE1}"/>
              </a:ext>
            </a:extLst>
          </p:cNvPr>
          <p:cNvSpPr txBox="1"/>
          <p:nvPr/>
        </p:nvSpPr>
        <p:spPr>
          <a:xfrm>
            <a:off x="4972050" y="3637553"/>
            <a:ext cx="3429000" cy="523220"/>
          </a:xfrm>
          <a:prstGeom prst="rect">
            <a:avLst/>
          </a:prstGeom>
          <a:noFill/>
        </p:spPr>
        <p:txBody>
          <a:bodyPr wrap="square" rtlCol="0">
            <a:spAutoFit/>
          </a:bodyPr>
          <a:lstStyle/>
          <a:p>
            <a:r>
              <a:rPr lang="en-US" sz="2800" dirty="0"/>
              <a:t>Hours/pop</a:t>
            </a:r>
          </a:p>
        </p:txBody>
      </p:sp>
      <p:sp>
        <p:nvSpPr>
          <p:cNvPr id="4" name="TextBox 3">
            <a:extLst>
              <a:ext uri="{FF2B5EF4-FFF2-40B4-BE49-F238E27FC236}">
                <a16:creationId xmlns:a16="http://schemas.microsoft.com/office/drawing/2014/main" id="{3002D8A8-3E43-4080-BD01-625C82581B70}"/>
              </a:ext>
            </a:extLst>
          </p:cNvPr>
          <p:cNvSpPr txBox="1"/>
          <p:nvPr/>
        </p:nvSpPr>
        <p:spPr>
          <a:xfrm>
            <a:off x="10444699" y="5357105"/>
            <a:ext cx="11658600" cy="759008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51991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27" grpId="0"/>
      <p:bldP spid="28" grpId="0" animBg="1"/>
      <p:bldP spid="32" grpId="0" animBg="1"/>
      <p:bldP spid="33" grpId="0"/>
      <p:bldP spid="34" grpId="0"/>
      <p:bldP spid="2" grpId="0" animBg="1"/>
      <p:bldP spid="3"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A1AE42F0-3C8B-BF40-8AB2-49631A3EA672}"/>
              </a:ext>
            </a:extLst>
          </p:cNvPr>
          <p:cNvSpPr txBox="1"/>
          <p:nvPr/>
        </p:nvSpPr>
        <p:spPr>
          <a:xfrm>
            <a:off x="1288940" y="2831992"/>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Institutions to improve </a:t>
            </a:r>
          </a:p>
          <a:p>
            <a:r>
              <a:rPr lang="en-US" sz="4400" b="1" dirty="0">
                <a:latin typeface="Arial" panose="020B0604020202020204" pitchFamily="34" charset="0"/>
                <a:cs typeface="Arial" panose="020B0604020202020204" pitchFamily="34" charset="0"/>
              </a:rPr>
              <a:t>access to inputs and cooperation among firms</a:t>
            </a:r>
          </a:p>
        </p:txBody>
      </p:sp>
      <p:sp>
        <p:nvSpPr>
          <p:cNvPr id="9" name="TextBox 7">
            <a:extLst>
              <a:ext uri="{FF2B5EF4-FFF2-40B4-BE49-F238E27FC236}">
                <a16:creationId xmlns:a16="http://schemas.microsoft.com/office/drawing/2014/main" id="{49A0A9E7-F729-4747-AB8F-7685EEA7E7DB}"/>
              </a:ext>
            </a:extLst>
          </p:cNvPr>
          <p:cNvSpPr txBox="1"/>
          <p:nvPr/>
        </p:nvSpPr>
        <p:spPr>
          <a:xfrm>
            <a:off x="2696557" y="5537163"/>
            <a:ext cx="6329457" cy="2215991"/>
          </a:xfrm>
          <a:prstGeom prst="rect">
            <a:avLst/>
          </a:prstGeom>
          <a:noFill/>
        </p:spPr>
        <p:txBody>
          <a:bodyPr wrap="square" lIns="0" tIns="0" rIns="0" bIns="0" rtlCol="0">
            <a:spAutoFit/>
          </a:bodyPr>
          <a:lstStyle/>
          <a:p>
            <a:r>
              <a:rPr lang="es-VE" b="1" dirty="0" err="1">
                <a:latin typeface="Arial" panose="020B0604020202020204" pitchFamily="34" charset="0"/>
                <a:cs typeface="Arial" panose="020B0604020202020204" pitchFamily="34" charset="0"/>
              </a:rPr>
              <a:t>Trade</a:t>
            </a:r>
            <a:r>
              <a:rPr lang="es-VE" b="1" dirty="0">
                <a:latin typeface="Arial" panose="020B0604020202020204" pitchFamily="34" charset="0"/>
                <a:cs typeface="Arial" panose="020B0604020202020204" pitchFamily="34" charset="0"/>
              </a:rPr>
              <a:t> and </a:t>
            </a:r>
            <a:r>
              <a:rPr lang="es-VE" b="1" dirty="0" err="1">
                <a:latin typeface="Arial" panose="020B0604020202020204" pitchFamily="34" charset="0"/>
                <a:cs typeface="Arial" panose="020B0604020202020204" pitchFamily="34" charset="0"/>
              </a:rPr>
              <a:t>international</a:t>
            </a:r>
            <a:r>
              <a:rPr lang="es-VE" b="1" dirty="0">
                <a:latin typeface="Arial" panose="020B0604020202020204" pitchFamily="34" charset="0"/>
                <a:cs typeface="Arial" panose="020B0604020202020204" pitchFamily="34" charset="0"/>
              </a:rPr>
              <a:t> </a:t>
            </a:r>
            <a:r>
              <a:rPr lang="es-VE" b="1" dirty="0" err="1">
                <a:latin typeface="Arial" panose="020B0604020202020204" pitchFamily="34" charset="0"/>
                <a:cs typeface="Arial" panose="020B0604020202020204" pitchFamily="34" charset="0"/>
              </a:rPr>
              <a:t>integration</a:t>
            </a:r>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p:txBody>
      </p:sp>
      <p:pic>
        <p:nvPicPr>
          <p:cNvPr id="10" name="Picture 5">
            <a:extLst>
              <a:ext uri="{FF2B5EF4-FFF2-40B4-BE49-F238E27FC236}">
                <a16:creationId xmlns:a16="http://schemas.microsoft.com/office/drawing/2014/main" id="{318C3612-A616-D94B-9440-220D70A5D5E3}"/>
              </a:ext>
            </a:extLst>
          </p:cNvPr>
          <p:cNvPicPr>
            <a:picLocks noChangeAspect="1"/>
          </p:cNvPicPr>
          <p:nvPr/>
        </p:nvPicPr>
        <p:blipFill>
          <a:blip r:embed="rId4"/>
          <a:stretch>
            <a:fillRect/>
          </a:stretch>
        </p:blipFill>
        <p:spPr>
          <a:xfrm>
            <a:off x="1696001" y="5567300"/>
            <a:ext cx="487654" cy="439841"/>
          </a:xfrm>
          <a:prstGeom prst="rect">
            <a:avLst/>
          </a:prstGeom>
        </p:spPr>
      </p:pic>
      <p:sp>
        <p:nvSpPr>
          <p:cNvPr id="11" name="TextBox 4">
            <a:extLst>
              <a:ext uri="{FF2B5EF4-FFF2-40B4-BE49-F238E27FC236}">
                <a16:creationId xmlns:a16="http://schemas.microsoft.com/office/drawing/2014/main" id="{4F0D5330-C7EB-1C49-A361-97B2FFDEE9E7}"/>
              </a:ext>
            </a:extLst>
          </p:cNvPr>
          <p:cNvSpPr txBox="1"/>
          <p:nvPr/>
        </p:nvSpPr>
        <p:spPr>
          <a:xfrm>
            <a:off x="11594976" y="4883346"/>
            <a:ext cx="11412508" cy="6647974"/>
          </a:xfrm>
          <a:prstGeom prst="rect">
            <a:avLst/>
          </a:prstGeom>
          <a:noFill/>
        </p:spPr>
        <p:txBody>
          <a:bodyPr wrap="square" lIns="0" tIns="0" rIns="0" bIns="0" rtlCol="0">
            <a:spAutoFit/>
          </a:bodyPr>
          <a:lstStyle/>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Evidence of large gains of trade openness through the inputs channel (Indonesia, </a:t>
            </a:r>
            <a:r>
              <a:rPr lang="en-US" dirty="0" err="1">
                <a:solidFill>
                  <a:schemeClr val="accent1">
                    <a:lumMod val="50000"/>
                  </a:schemeClr>
                </a:solidFill>
                <a:latin typeface="Arial" panose="020B0604020202020204" pitchFamily="34" charset="0"/>
                <a:cs typeface="Arial" panose="020B0604020202020204" pitchFamily="34" charset="0"/>
              </a:rPr>
              <a:t>Amiti</a:t>
            </a:r>
            <a:r>
              <a:rPr lang="en-US" dirty="0">
                <a:solidFill>
                  <a:schemeClr val="accent1">
                    <a:lumMod val="50000"/>
                  </a:schemeClr>
                </a:solidFill>
                <a:latin typeface="Arial" panose="020B0604020202020204" pitchFamily="34" charset="0"/>
                <a:cs typeface="Arial" panose="020B0604020202020204" pitchFamily="34" charset="0"/>
              </a:rPr>
              <a:t> &amp; </a:t>
            </a:r>
            <a:r>
              <a:rPr lang="en-US" dirty="0" err="1">
                <a:solidFill>
                  <a:schemeClr val="accent1">
                    <a:lumMod val="50000"/>
                  </a:schemeClr>
                </a:solidFill>
                <a:latin typeface="Arial" panose="020B0604020202020204" pitchFamily="34" charset="0"/>
                <a:cs typeface="Arial" panose="020B0604020202020204" pitchFamily="34" charset="0"/>
              </a:rPr>
              <a:t>Koning</a:t>
            </a:r>
            <a:r>
              <a:rPr lang="en-US" dirty="0">
                <a:solidFill>
                  <a:schemeClr val="accent1">
                    <a:lumMod val="50000"/>
                  </a:schemeClr>
                </a:solidFill>
                <a:latin typeface="Arial" panose="020B0604020202020204" pitchFamily="34" charset="0"/>
                <a:cs typeface="Arial" panose="020B0604020202020204" pitchFamily="34" charset="0"/>
              </a:rPr>
              <a:t> 2007; India, </a:t>
            </a:r>
            <a:r>
              <a:rPr lang="en-US" dirty="0" err="1">
                <a:solidFill>
                  <a:schemeClr val="accent1">
                    <a:lumMod val="50000"/>
                  </a:schemeClr>
                </a:solidFill>
                <a:latin typeface="Arial" panose="020B0604020202020204" pitchFamily="34" charset="0"/>
                <a:cs typeface="Arial" panose="020B0604020202020204" pitchFamily="34" charset="0"/>
              </a:rPr>
              <a:t>Khandelwal</a:t>
            </a:r>
            <a:r>
              <a:rPr lang="en-US" dirty="0">
                <a:solidFill>
                  <a:schemeClr val="accent1">
                    <a:lumMod val="50000"/>
                  </a:schemeClr>
                </a:solidFill>
                <a:latin typeface="Arial" panose="020B0604020202020204" pitchFamily="34" charset="0"/>
                <a:cs typeface="Arial" panose="020B0604020202020204" pitchFamily="34" charset="0"/>
              </a:rPr>
              <a:t> &amp; </a:t>
            </a:r>
            <a:r>
              <a:rPr lang="en-US" dirty="0" err="1">
                <a:solidFill>
                  <a:schemeClr val="accent1">
                    <a:lumMod val="50000"/>
                  </a:schemeClr>
                </a:solidFill>
                <a:latin typeface="Arial" panose="020B0604020202020204" pitchFamily="34" charset="0"/>
                <a:cs typeface="Arial" panose="020B0604020202020204" pitchFamily="34" charset="0"/>
              </a:rPr>
              <a:t>Topaloba</a:t>
            </a:r>
            <a:r>
              <a:rPr lang="en-US" dirty="0">
                <a:solidFill>
                  <a:schemeClr val="accent1">
                    <a:lumMod val="50000"/>
                  </a:schemeClr>
                </a:solidFill>
                <a:latin typeface="Arial" panose="020B0604020202020204" pitchFamily="34" charset="0"/>
                <a:cs typeface="Arial" panose="020B0604020202020204" pitchFamily="34" charset="0"/>
              </a:rPr>
              <a:t> 2011).</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They can promote the creation of new products (India, </a:t>
            </a:r>
            <a:r>
              <a:rPr lang="en-US" dirty="0" err="1">
                <a:solidFill>
                  <a:schemeClr val="accent1">
                    <a:lumMod val="50000"/>
                  </a:schemeClr>
                </a:solidFill>
                <a:latin typeface="Arial" panose="020B0604020202020204" pitchFamily="34" charset="0"/>
                <a:cs typeface="Arial" panose="020B0604020202020204" pitchFamily="34" charset="0"/>
              </a:rPr>
              <a:t>Golberg</a:t>
            </a:r>
            <a:r>
              <a:rPr lang="en-US" dirty="0">
                <a:solidFill>
                  <a:schemeClr val="accent1">
                    <a:lumMod val="50000"/>
                  </a:schemeClr>
                </a:solidFill>
                <a:latin typeface="Arial" panose="020B0604020202020204" pitchFamily="34" charset="0"/>
                <a:cs typeface="Arial" panose="020B0604020202020204" pitchFamily="34" charset="0"/>
              </a:rPr>
              <a:t> et al. 2010) and technology transfers (Keller 2002) </a:t>
            </a:r>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Complementarities. Greater impact in sectors open to competition and to FDI. (</a:t>
            </a:r>
            <a:r>
              <a:rPr lang="en-US" dirty="0" err="1">
                <a:solidFill>
                  <a:schemeClr val="accent1">
                    <a:lumMod val="50000"/>
                  </a:schemeClr>
                </a:solidFill>
                <a:latin typeface="Arial" panose="020B0604020202020204" pitchFamily="34" charset="0"/>
                <a:cs typeface="Arial" panose="020B0604020202020204" pitchFamily="34" charset="0"/>
              </a:rPr>
              <a:t>Khandelwal</a:t>
            </a:r>
            <a:r>
              <a:rPr lang="en-US" dirty="0">
                <a:solidFill>
                  <a:schemeClr val="accent1">
                    <a:lumMod val="50000"/>
                  </a:schemeClr>
                </a:solidFill>
                <a:latin typeface="Arial" panose="020B0604020202020204" pitchFamily="34" charset="0"/>
                <a:cs typeface="Arial" panose="020B0604020202020204" pitchFamily="34" charset="0"/>
              </a:rPr>
              <a:t> &amp; </a:t>
            </a:r>
            <a:r>
              <a:rPr lang="en-US" dirty="0" err="1">
                <a:solidFill>
                  <a:schemeClr val="accent1">
                    <a:lumMod val="50000"/>
                  </a:schemeClr>
                </a:solidFill>
                <a:latin typeface="Arial" panose="020B0604020202020204" pitchFamily="34" charset="0"/>
                <a:cs typeface="Arial" panose="020B0604020202020204" pitchFamily="34" charset="0"/>
              </a:rPr>
              <a:t>Topaloba</a:t>
            </a:r>
            <a:r>
              <a:rPr lang="en-US" dirty="0">
                <a:solidFill>
                  <a:schemeClr val="accent1">
                    <a:lumMod val="50000"/>
                  </a:schemeClr>
                </a:solidFill>
                <a:latin typeface="Arial" panose="020B0604020202020204" pitchFamily="34" charset="0"/>
                <a:cs typeface="Arial" panose="020B0604020202020204" pitchFamily="34" charset="0"/>
              </a:rPr>
              <a:t> 2011).</a:t>
            </a:r>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1341"/>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A1AE42F0-3C8B-BF40-8AB2-49631A3EA672}"/>
              </a:ext>
            </a:extLst>
          </p:cNvPr>
          <p:cNvSpPr txBox="1"/>
          <p:nvPr/>
        </p:nvSpPr>
        <p:spPr>
          <a:xfrm>
            <a:off x="1288940" y="2831992"/>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Institutions to improve </a:t>
            </a:r>
          </a:p>
          <a:p>
            <a:r>
              <a:rPr lang="en-US" sz="4400" b="1" dirty="0">
                <a:latin typeface="Arial" panose="020B0604020202020204" pitchFamily="34" charset="0"/>
                <a:cs typeface="Arial" panose="020B0604020202020204" pitchFamily="34" charset="0"/>
              </a:rPr>
              <a:t>access to inputs and cooperation among firms</a:t>
            </a:r>
          </a:p>
        </p:txBody>
      </p:sp>
      <p:sp>
        <p:nvSpPr>
          <p:cNvPr id="12" name="TextBox 7">
            <a:extLst>
              <a:ext uri="{FF2B5EF4-FFF2-40B4-BE49-F238E27FC236}">
                <a16:creationId xmlns:a16="http://schemas.microsoft.com/office/drawing/2014/main" id="{49A0A9E7-F729-4747-AB8F-7685EEA7E7DB}"/>
              </a:ext>
            </a:extLst>
          </p:cNvPr>
          <p:cNvSpPr txBox="1"/>
          <p:nvPr/>
        </p:nvSpPr>
        <p:spPr>
          <a:xfrm>
            <a:off x="2696557" y="5537163"/>
            <a:ext cx="6329457" cy="3323987"/>
          </a:xfrm>
          <a:prstGeom prst="rect">
            <a:avLst/>
          </a:prstGeom>
          <a:noFill/>
        </p:spPr>
        <p:txBody>
          <a:bodyPr wrap="square" lIns="0" tIns="0" rIns="0" bIns="0" rtlCol="0">
            <a:spAutoFit/>
          </a:bodyPr>
          <a:lstStyle/>
          <a:p>
            <a:r>
              <a:rPr lang="es-VE" b="1" dirty="0" err="1">
                <a:solidFill>
                  <a:schemeClr val="bg2">
                    <a:lumMod val="90000"/>
                  </a:schemeClr>
                </a:solidFill>
                <a:latin typeface="Arial" panose="020B0604020202020204" pitchFamily="34" charset="0"/>
                <a:cs typeface="Arial" panose="020B0604020202020204" pitchFamily="34" charset="0"/>
              </a:rPr>
              <a:t>Trade</a:t>
            </a:r>
            <a:r>
              <a:rPr lang="es-VE" b="1" dirty="0">
                <a:solidFill>
                  <a:schemeClr val="bg2">
                    <a:lumMod val="90000"/>
                  </a:schemeClr>
                </a:solidFill>
                <a:latin typeface="Arial" panose="020B0604020202020204" pitchFamily="34" charset="0"/>
                <a:cs typeface="Arial" panose="020B0604020202020204" pitchFamily="34" charset="0"/>
              </a:rPr>
              <a:t> and </a:t>
            </a:r>
            <a:r>
              <a:rPr lang="es-VE" b="1" dirty="0" err="1">
                <a:solidFill>
                  <a:schemeClr val="bg2">
                    <a:lumMod val="90000"/>
                  </a:schemeClr>
                </a:solidFill>
                <a:latin typeface="Arial" panose="020B0604020202020204" pitchFamily="34" charset="0"/>
                <a:cs typeface="Arial" panose="020B0604020202020204" pitchFamily="34" charset="0"/>
              </a:rPr>
              <a:t>international</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integration</a:t>
            </a:r>
            <a:endParaRPr lang="es-VE" b="1" dirty="0">
              <a:solidFill>
                <a:schemeClr val="bg2">
                  <a:lumMod val="90000"/>
                </a:schemeClr>
              </a:solidFill>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Regulatory frameworks in network services</a:t>
            </a:r>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318C3612-A616-D94B-9440-220D70A5D5E3}"/>
              </a:ext>
            </a:extLst>
          </p:cNvPr>
          <p:cNvPicPr>
            <a:picLocks noChangeAspect="1"/>
          </p:cNvPicPr>
          <p:nvPr/>
        </p:nvPicPr>
        <p:blipFill>
          <a:blip r:embed="rId4">
            <a:duotone>
              <a:schemeClr val="bg2">
                <a:shade val="45000"/>
                <a:satMod val="135000"/>
              </a:schemeClr>
              <a:prstClr val="white"/>
            </a:duotone>
          </a:blip>
          <a:stretch>
            <a:fillRect/>
          </a:stretch>
        </p:blipFill>
        <p:spPr>
          <a:xfrm>
            <a:off x="1696001" y="5567300"/>
            <a:ext cx="487654" cy="439841"/>
          </a:xfrm>
          <a:prstGeom prst="rect">
            <a:avLst/>
          </a:prstGeom>
        </p:spPr>
      </p:pic>
      <p:pic>
        <p:nvPicPr>
          <p:cNvPr id="15" name="Picture 8">
            <a:extLst>
              <a:ext uri="{FF2B5EF4-FFF2-40B4-BE49-F238E27FC236}">
                <a16:creationId xmlns:a16="http://schemas.microsoft.com/office/drawing/2014/main" id="{C9376364-9646-BF4B-886F-929CC6986ECA}"/>
              </a:ext>
            </a:extLst>
          </p:cNvPr>
          <p:cNvPicPr>
            <a:picLocks noChangeAspect="1"/>
          </p:cNvPicPr>
          <p:nvPr/>
        </p:nvPicPr>
        <p:blipFill>
          <a:blip r:embed="rId5"/>
          <a:stretch>
            <a:fillRect/>
          </a:stretch>
        </p:blipFill>
        <p:spPr>
          <a:xfrm>
            <a:off x="1725495" y="7282602"/>
            <a:ext cx="439841" cy="439841"/>
          </a:xfrm>
          <a:prstGeom prst="rect">
            <a:avLst/>
          </a:prstGeom>
        </p:spPr>
      </p:pic>
      <p:sp>
        <p:nvSpPr>
          <p:cNvPr id="16" name="TextBox 6">
            <a:extLst>
              <a:ext uri="{FF2B5EF4-FFF2-40B4-BE49-F238E27FC236}">
                <a16:creationId xmlns:a16="http://schemas.microsoft.com/office/drawing/2014/main" id="{D474CF47-50F4-8A40-A52C-2BFEA32365F7}"/>
              </a:ext>
            </a:extLst>
          </p:cNvPr>
          <p:cNvSpPr txBox="1"/>
          <p:nvPr/>
        </p:nvSpPr>
        <p:spPr>
          <a:xfrm>
            <a:off x="11624470" y="4924168"/>
            <a:ext cx="11471503" cy="2215991"/>
          </a:xfrm>
          <a:prstGeom prst="rect">
            <a:avLst/>
          </a:prstGeom>
          <a:noFill/>
        </p:spPr>
        <p:txBody>
          <a:bodyPr wrap="square" lIns="0" tIns="0" rIns="0" bIns="0" rtlCol="0">
            <a:spAutoFit/>
          </a:bodyPr>
          <a:lstStyle/>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Potential improvements in the regulatory framework to promote competition in network sectors (energy, transportation, telecommunications) and Public-Private Partnerships</a:t>
            </a:r>
            <a:endParaRPr lang="es-VE"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57800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3">
            <a:extLst>
              <a:ext uri="{FF2B5EF4-FFF2-40B4-BE49-F238E27FC236}">
                <a16:creationId xmlns:a16="http://schemas.microsoft.com/office/drawing/2014/main" id="{A1AE42F0-3C8B-BF40-8AB2-49631A3EA672}"/>
              </a:ext>
            </a:extLst>
          </p:cNvPr>
          <p:cNvSpPr txBox="1"/>
          <p:nvPr/>
        </p:nvSpPr>
        <p:spPr>
          <a:xfrm>
            <a:off x="1288940" y="2831992"/>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Institutions to improve </a:t>
            </a:r>
          </a:p>
          <a:p>
            <a:r>
              <a:rPr lang="en-US" sz="4400" b="1" dirty="0">
                <a:latin typeface="Arial" panose="020B0604020202020204" pitchFamily="34" charset="0"/>
                <a:cs typeface="Arial" panose="020B0604020202020204" pitchFamily="34" charset="0"/>
              </a:rPr>
              <a:t>access to inputs and cooperation among firms</a:t>
            </a:r>
          </a:p>
        </p:txBody>
      </p:sp>
      <p:sp>
        <p:nvSpPr>
          <p:cNvPr id="17" name="TextBox 7">
            <a:extLst>
              <a:ext uri="{FF2B5EF4-FFF2-40B4-BE49-F238E27FC236}">
                <a16:creationId xmlns:a16="http://schemas.microsoft.com/office/drawing/2014/main" id="{49A0A9E7-F729-4747-AB8F-7685EEA7E7DB}"/>
              </a:ext>
            </a:extLst>
          </p:cNvPr>
          <p:cNvSpPr txBox="1"/>
          <p:nvPr/>
        </p:nvSpPr>
        <p:spPr>
          <a:xfrm>
            <a:off x="2696557" y="5537163"/>
            <a:ext cx="6329457" cy="5539978"/>
          </a:xfrm>
          <a:prstGeom prst="rect">
            <a:avLst/>
          </a:prstGeom>
          <a:noFill/>
        </p:spPr>
        <p:txBody>
          <a:bodyPr wrap="square" lIns="0" tIns="0" rIns="0" bIns="0" rtlCol="0">
            <a:spAutoFit/>
          </a:bodyPr>
          <a:lstStyle/>
          <a:p>
            <a:r>
              <a:rPr lang="es-VE" b="1" dirty="0" err="1">
                <a:solidFill>
                  <a:schemeClr val="bg2">
                    <a:lumMod val="90000"/>
                  </a:schemeClr>
                </a:solidFill>
                <a:latin typeface="Arial" panose="020B0604020202020204" pitchFamily="34" charset="0"/>
                <a:cs typeface="Arial" panose="020B0604020202020204" pitchFamily="34" charset="0"/>
              </a:rPr>
              <a:t>Trade</a:t>
            </a:r>
            <a:r>
              <a:rPr lang="es-VE" b="1" dirty="0">
                <a:solidFill>
                  <a:schemeClr val="bg2">
                    <a:lumMod val="90000"/>
                  </a:schemeClr>
                </a:solidFill>
                <a:latin typeface="Arial" panose="020B0604020202020204" pitchFamily="34" charset="0"/>
                <a:cs typeface="Arial" panose="020B0604020202020204" pitchFamily="34" charset="0"/>
              </a:rPr>
              <a:t> and </a:t>
            </a:r>
            <a:r>
              <a:rPr lang="es-VE" b="1" dirty="0" err="1">
                <a:solidFill>
                  <a:schemeClr val="bg2">
                    <a:lumMod val="90000"/>
                  </a:schemeClr>
                </a:solidFill>
                <a:latin typeface="Arial" panose="020B0604020202020204" pitchFamily="34" charset="0"/>
                <a:cs typeface="Arial" panose="020B0604020202020204" pitchFamily="34" charset="0"/>
              </a:rPr>
              <a:t>international</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integration</a:t>
            </a:r>
            <a:endParaRPr lang="es-VE" b="1" dirty="0">
              <a:solidFill>
                <a:schemeClr val="bg2">
                  <a:lumMod val="90000"/>
                </a:schemeClr>
              </a:solidFill>
              <a:latin typeface="Arial" panose="020B0604020202020204" pitchFamily="34" charset="0"/>
              <a:cs typeface="Arial" panose="020B0604020202020204" pitchFamily="34" charset="0"/>
            </a:endParaRPr>
          </a:p>
          <a:p>
            <a:endParaRPr lang="es-VE" b="1" dirty="0">
              <a:solidFill>
                <a:schemeClr val="bg2">
                  <a:lumMod val="90000"/>
                </a:schemeClr>
              </a:solidFill>
              <a:latin typeface="Arial" panose="020B0604020202020204" pitchFamily="34" charset="0"/>
              <a:cs typeface="Arial" panose="020B0604020202020204" pitchFamily="34" charset="0"/>
            </a:endParaRPr>
          </a:p>
          <a:p>
            <a:r>
              <a:rPr lang="es-VE" b="1" dirty="0" err="1">
                <a:solidFill>
                  <a:schemeClr val="bg2">
                    <a:lumMod val="90000"/>
                  </a:schemeClr>
                </a:solidFill>
                <a:latin typeface="Arial" panose="020B0604020202020204" pitchFamily="34" charset="0"/>
                <a:cs typeface="Arial" panose="020B0604020202020204" pitchFamily="34" charset="0"/>
              </a:rPr>
              <a:t>Regulatory</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frameworks</a:t>
            </a:r>
            <a:r>
              <a:rPr lang="es-VE" b="1" dirty="0">
                <a:solidFill>
                  <a:schemeClr val="bg2">
                    <a:lumMod val="90000"/>
                  </a:schemeClr>
                </a:solidFill>
                <a:latin typeface="Arial" panose="020B0604020202020204" pitchFamily="34" charset="0"/>
                <a:cs typeface="Arial" panose="020B0604020202020204" pitchFamily="34" charset="0"/>
              </a:rPr>
              <a:t> in </a:t>
            </a:r>
            <a:r>
              <a:rPr lang="es-VE" b="1" dirty="0" err="1">
                <a:solidFill>
                  <a:schemeClr val="bg2">
                    <a:lumMod val="90000"/>
                  </a:schemeClr>
                </a:solidFill>
                <a:latin typeface="Arial" panose="020B0604020202020204" pitchFamily="34" charset="0"/>
                <a:cs typeface="Arial" panose="020B0604020202020204" pitchFamily="34" charset="0"/>
              </a:rPr>
              <a:t>network</a:t>
            </a:r>
            <a:r>
              <a:rPr lang="es-VE" b="1" dirty="0">
                <a:solidFill>
                  <a:schemeClr val="bg2">
                    <a:lumMod val="90000"/>
                  </a:schemeClr>
                </a:solidFill>
                <a:latin typeface="Arial" panose="020B0604020202020204" pitchFamily="34" charset="0"/>
                <a:cs typeface="Arial" panose="020B0604020202020204" pitchFamily="34" charset="0"/>
              </a:rPr>
              <a:t> services</a:t>
            </a:r>
          </a:p>
          <a:p>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a:p>
            <a:r>
              <a:rPr lang="es-VE" b="1" dirty="0" err="1">
                <a:latin typeface="Arial" panose="020B0604020202020204" pitchFamily="34" charset="0"/>
                <a:cs typeface="Arial" panose="020B0604020202020204" pitchFamily="34" charset="0"/>
              </a:rPr>
              <a:t>Fighting</a:t>
            </a:r>
            <a:r>
              <a:rPr lang="es-VE" b="1" dirty="0">
                <a:latin typeface="Arial" panose="020B0604020202020204" pitchFamily="34" charset="0"/>
                <a:cs typeface="Arial" panose="020B0604020202020204" pitchFamily="34" charset="0"/>
              </a:rPr>
              <a:t> </a:t>
            </a:r>
            <a:r>
              <a:rPr lang="es-VE" b="1" dirty="0" err="1">
                <a:latin typeface="Arial" panose="020B0604020202020204" pitchFamily="34" charset="0"/>
                <a:cs typeface="Arial" panose="020B0604020202020204" pitchFamily="34" charset="0"/>
              </a:rPr>
              <a:t>corruption</a:t>
            </a:r>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p:txBody>
      </p:sp>
      <p:pic>
        <p:nvPicPr>
          <p:cNvPr id="18" name="Picture 5">
            <a:extLst>
              <a:ext uri="{FF2B5EF4-FFF2-40B4-BE49-F238E27FC236}">
                <a16:creationId xmlns:a16="http://schemas.microsoft.com/office/drawing/2014/main" id="{318C3612-A616-D94B-9440-220D70A5D5E3}"/>
              </a:ext>
            </a:extLst>
          </p:cNvPr>
          <p:cNvPicPr>
            <a:picLocks noChangeAspect="1"/>
          </p:cNvPicPr>
          <p:nvPr/>
        </p:nvPicPr>
        <p:blipFill>
          <a:blip r:embed="rId4">
            <a:duotone>
              <a:schemeClr val="bg2">
                <a:shade val="45000"/>
                <a:satMod val="135000"/>
              </a:schemeClr>
              <a:prstClr val="white"/>
            </a:duotone>
          </a:blip>
          <a:stretch>
            <a:fillRect/>
          </a:stretch>
        </p:blipFill>
        <p:spPr>
          <a:xfrm>
            <a:off x="1696001" y="5567300"/>
            <a:ext cx="487654" cy="439841"/>
          </a:xfrm>
          <a:prstGeom prst="rect">
            <a:avLst/>
          </a:prstGeom>
        </p:spPr>
      </p:pic>
      <p:pic>
        <p:nvPicPr>
          <p:cNvPr id="19" name="Picture 8">
            <a:extLst>
              <a:ext uri="{FF2B5EF4-FFF2-40B4-BE49-F238E27FC236}">
                <a16:creationId xmlns:a16="http://schemas.microsoft.com/office/drawing/2014/main" id="{C9376364-9646-BF4B-886F-929CC6986ECA}"/>
              </a:ext>
            </a:extLst>
          </p:cNvPr>
          <p:cNvPicPr>
            <a:picLocks noChangeAspect="1"/>
          </p:cNvPicPr>
          <p:nvPr/>
        </p:nvPicPr>
        <p:blipFill>
          <a:blip r:embed="rId5">
            <a:duotone>
              <a:schemeClr val="bg2">
                <a:shade val="45000"/>
                <a:satMod val="135000"/>
              </a:schemeClr>
              <a:prstClr val="white"/>
            </a:duotone>
          </a:blip>
          <a:stretch>
            <a:fillRect/>
          </a:stretch>
        </p:blipFill>
        <p:spPr>
          <a:xfrm>
            <a:off x="1725495" y="7282602"/>
            <a:ext cx="439841" cy="439841"/>
          </a:xfrm>
          <a:prstGeom prst="rect">
            <a:avLst/>
          </a:prstGeom>
        </p:spPr>
      </p:pic>
      <p:pic>
        <p:nvPicPr>
          <p:cNvPr id="20" name="Picture 11">
            <a:extLst>
              <a:ext uri="{FF2B5EF4-FFF2-40B4-BE49-F238E27FC236}">
                <a16:creationId xmlns:a16="http://schemas.microsoft.com/office/drawing/2014/main" id="{B8ED26AF-4515-724F-9852-687FBF3A2597}"/>
              </a:ext>
            </a:extLst>
          </p:cNvPr>
          <p:cNvPicPr>
            <a:picLocks noChangeAspect="1"/>
          </p:cNvPicPr>
          <p:nvPr/>
        </p:nvPicPr>
        <p:blipFill>
          <a:blip r:embed="rId6"/>
          <a:stretch>
            <a:fillRect/>
          </a:stretch>
        </p:blipFill>
        <p:spPr>
          <a:xfrm>
            <a:off x="1725494" y="9445487"/>
            <a:ext cx="439841" cy="439841"/>
          </a:xfrm>
          <a:prstGeom prst="rect">
            <a:avLst/>
          </a:prstGeom>
        </p:spPr>
      </p:pic>
      <p:sp>
        <p:nvSpPr>
          <p:cNvPr id="21" name="TextBox 6">
            <a:extLst>
              <a:ext uri="{FF2B5EF4-FFF2-40B4-BE49-F238E27FC236}">
                <a16:creationId xmlns:a16="http://schemas.microsoft.com/office/drawing/2014/main" id="{3C637C0A-5D58-F846-8328-3E851FC16F15}"/>
              </a:ext>
            </a:extLst>
          </p:cNvPr>
          <p:cNvSpPr txBox="1"/>
          <p:nvPr/>
        </p:nvSpPr>
        <p:spPr>
          <a:xfrm>
            <a:off x="11629617" y="4939668"/>
            <a:ext cx="11466355" cy="6647974"/>
          </a:xfrm>
          <a:prstGeom prst="rect">
            <a:avLst/>
          </a:prstGeom>
          <a:noFill/>
        </p:spPr>
        <p:txBody>
          <a:bodyPr wrap="square" lIns="0" tIns="0" rIns="0" bIns="0" rtlCol="0">
            <a:spAutoFit/>
          </a:bodyPr>
          <a:lstStyle/>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Some key services for firms are strongly affected by high levels of corruption, e.g. custom services</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b="1" dirty="0">
                <a:solidFill>
                  <a:schemeClr val="accent1">
                    <a:lumMod val="50000"/>
                  </a:schemeClr>
                </a:solidFill>
                <a:latin typeface="Arial" panose="020B0604020202020204" pitchFamily="34" charset="0"/>
                <a:cs typeface="Arial" panose="020B0604020202020204" pitchFamily="34" charset="0"/>
              </a:rPr>
              <a:t>(E-government) </a:t>
            </a:r>
            <a:r>
              <a:rPr lang="en-US" dirty="0">
                <a:solidFill>
                  <a:schemeClr val="accent1">
                    <a:lumMod val="50000"/>
                  </a:schemeClr>
                </a:solidFill>
                <a:latin typeface="Arial" panose="020B0604020202020204" pitchFamily="34" charset="0"/>
                <a:cs typeface="Arial" panose="020B0604020202020204" pitchFamily="34" charset="0"/>
              </a:rPr>
              <a:t>Customs reform in Colombia, based on ICT, favored the performance of firms that import</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Reduction in the number of corruption cases</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chemeClr val="accent1">
                    <a:lumMod val="50000"/>
                  </a:schemeClr>
                </a:solidFill>
                <a:latin typeface="Arial" panose="020B0604020202020204" pitchFamily="34" charset="0"/>
                <a:cs typeface="Arial" panose="020B0604020202020204" pitchFamily="34" charset="0"/>
              </a:rPr>
              <a:t>Positive effect on imports, capital level and value added of firms that use customs services</a:t>
            </a:r>
          </a:p>
          <a:p>
            <a:pPr marL="465138" lvl="1" indent="-444500"/>
            <a:endParaRPr lang="en-US"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n-US" dirty="0">
                <a:solidFill>
                  <a:schemeClr val="accent1">
                    <a:lumMod val="50000"/>
                  </a:schemeClr>
                </a:solidFill>
                <a:latin typeface="Arial" panose="020B0604020202020204" pitchFamily="34" charset="0"/>
                <a:cs typeface="Arial" panose="020B0604020202020204" pitchFamily="34" charset="0"/>
              </a:rPr>
              <a:t>(</a:t>
            </a:r>
            <a:r>
              <a:rPr lang="en-US" dirty="0" err="1">
                <a:solidFill>
                  <a:schemeClr val="accent1">
                    <a:lumMod val="50000"/>
                  </a:schemeClr>
                </a:solidFill>
                <a:latin typeface="Arial" panose="020B0604020202020204" pitchFamily="34" charset="0"/>
                <a:cs typeface="Arial" panose="020B0604020202020204" pitchFamily="34" charset="0"/>
              </a:rPr>
              <a:t>Laajaj</a:t>
            </a:r>
            <a:r>
              <a:rPr lang="en-US" dirty="0">
                <a:solidFill>
                  <a:schemeClr val="accent1">
                    <a:lumMod val="50000"/>
                  </a:schemeClr>
                </a:solidFill>
                <a:latin typeface="Arial" panose="020B0604020202020204" pitchFamily="34" charset="0"/>
                <a:cs typeface="Arial" panose="020B0604020202020204" pitchFamily="34" charset="0"/>
              </a:rPr>
              <a:t> et al., 2017)</a:t>
            </a:r>
          </a:p>
        </p:txBody>
      </p:sp>
    </p:spTree>
    <p:extLst>
      <p:ext uri="{BB962C8B-B14F-4D97-AF65-F5344CB8AC3E}">
        <p14:creationId xmlns:p14="http://schemas.microsoft.com/office/powerpoint/2010/main" val="317349607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TextBox 3">
            <a:extLst>
              <a:ext uri="{FF2B5EF4-FFF2-40B4-BE49-F238E27FC236}">
                <a16:creationId xmlns:a16="http://schemas.microsoft.com/office/drawing/2014/main" id="{A1AE42F0-3C8B-BF40-8AB2-49631A3EA672}"/>
              </a:ext>
            </a:extLst>
          </p:cNvPr>
          <p:cNvSpPr txBox="1"/>
          <p:nvPr/>
        </p:nvSpPr>
        <p:spPr>
          <a:xfrm>
            <a:off x="1288940" y="2831992"/>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Institutions to improve </a:t>
            </a:r>
          </a:p>
          <a:p>
            <a:r>
              <a:rPr lang="en-US" sz="4400" b="1" dirty="0">
                <a:latin typeface="Arial" panose="020B0604020202020204" pitchFamily="34" charset="0"/>
                <a:cs typeface="Arial" panose="020B0604020202020204" pitchFamily="34" charset="0"/>
              </a:rPr>
              <a:t>access to inputs and cooperation among firms</a:t>
            </a:r>
          </a:p>
        </p:txBody>
      </p:sp>
      <p:sp>
        <p:nvSpPr>
          <p:cNvPr id="23" name="TextBox 7">
            <a:extLst>
              <a:ext uri="{FF2B5EF4-FFF2-40B4-BE49-F238E27FC236}">
                <a16:creationId xmlns:a16="http://schemas.microsoft.com/office/drawing/2014/main" id="{49A0A9E7-F729-4747-AB8F-7685EEA7E7DB}"/>
              </a:ext>
            </a:extLst>
          </p:cNvPr>
          <p:cNvSpPr txBox="1"/>
          <p:nvPr/>
        </p:nvSpPr>
        <p:spPr>
          <a:xfrm>
            <a:off x="2696557" y="5537163"/>
            <a:ext cx="6329457" cy="6647974"/>
          </a:xfrm>
          <a:prstGeom prst="rect">
            <a:avLst/>
          </a:prstGeom>
          <a:noFill/>
        </p:spPr>
        <p:txBody>
          <a:bodyPr wrap="square" lIns="0" tIns="0" rIns="0" bIns="0" rtlCol="0">
            <a:spAutoFit/>
          </a:bodyPr>
          <a:lstStyle/>
          <a:p>
            <a:r>
              <a:rPr lang="es-VE" b="1" dirty="0" err="1">
                <a:solidFill>
                  <a:schemeClr val="bg2">
                    <a:lumMod val="90000"/>
                  </a:schemeClr>
                </a:solidFill>
                <a:latin typeface="Arial" panose="020B0604020202020204" pitchFamily="34" charset="0"/>
                <a:cs typeface="Arial" panose="020B0604020202020204" pitchFamily="34" charset="0"/>
              </a:rPr>
              <a:t>Trade</a:t>
            </a:r>
            <a:r>
              <a:rPr lang="es-VE" b="1" dirty="0">
                <a:solidFill>
                  <a:schemeClr val="bg2">
                    <a:lumMod val="90000"/>
                  </a:schemeClr>
                </a:solidFill>
                <a:latin typeface="Arial" panose="020B0604020202020204" pitchFamily="34" charset="0"/>
                <a:cs typeface="Arial" panose="020B0604020202020204" pitchFamily="34" charset="0"/>
              </a:rPr>
              <a:t> and </a:t>
            </a:r>
            <a:r>
              <a:rPr lang="es-VE" b="1" dirty="0" err="1">
                <a:solidFill>
                  <a:schemeClr val="bg2">
                    <a:lumMod val="90000"/>
                  </a:schemeClr>
                </a:solidFill>
                <a:latin typeface="Arial" panose="020B0604020202020204" pitchFamily="34" charset="0"/>
                <a:cs typeface="Arial" panose="020B0604020202020204" pitchFamily="34" charset="0"/>
              </a:rPr>
              <a:t>international</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integration</a:t>
            </a:r>
            <a:endParaRPr lang="es-VE" b="1" dirty="0">
              <a:solidFill>
                <a:schemeClr val="bg2">
                  <a:lumMod val="90000"/>
                </a:schemeClr>
              </a:solidFill>
              <a:latin typeface="Arial" panose="020B0604020202020204" pitchFamily="34" charset="0"/>
              <a:cs typeface="Arial" panose="020B0604020202020204" pitchFamily="34" charset="0"/>
            </a:endParaRPr>
          </a:p>
          <a:p>
            <a:endParaRPr lang="es-VE" b="1" dirty="0">
              <a:solidFill>
                <a:schemeClr val="bg2">
                  <a:lumMod val="90000"/>
                </a:schemeClr>
              </a:solidFill>
              <a:latin typeface="Arial" panose="020B0604020202020204" pitchFamily="34" charset="0"/>
              <a:cs typeface="Arial" panose="020B0604020202020204" pitchFamily="34" charset="0"/>
            </a:endParaRPr>
          </a:p>
          <a:p>
            <a:r>
              <a:rPr lang="es-VE" b="1" dirty="0" err="1">
                <a:solidFill>
                  <a:schemeClr val="bg2">
                    <a:lumMod val="90000"/>
                  </a:schemeClr>
                </a:solidFill>
                <a:latin typeface="Arial" panose="020B0604020202020204" pitchFamily="34" charset="0"/>
                <a:cs typeface="Arial" panose="020B0604020202020204" pitchFamily="34" charset="0"/>
              </a:rPr>
              <a:t>Regulatory</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frameworks</a:t>
            </a:r>
            <a:r>
              <a:rPr lang="es-VE" b="1" dirty="0">
                <a:solidFill>
                  <a:schemeClr val="bg2">
                    <a:lumMod val="90000"/>
                  </a:schemeClr>
                </a:solidFill>
                <a:latin typeface="Arial" panose="020B0604020202020204" pitchFamily="34" charset="0"/>
                <a:cs typeface="Arial" panose="020B0604020202020204" pitchFamily="34" charset="0"/>
              </a:rPr>
              <a:t> in </a:t>
            </a:r>
            <a:r>
              <a:rPr lang="es-VE" b="1" dirty="0" err="1">
                <a:solidFill>
                  <a:schemeClr val="bg2">
                    <a:lumMod val="90000"/>
                  </a:schemeClr>
                </a:solidFill>
                <a:latin typeface="Arial" panose="020B0604020202020204" pitchFamily="34" charset="0"/>
                <a:cs typeface="Arial" panose="020B0604020202020204" pitchFamily="34" charset="0"/>
              </a:rPr>
              <a:t>network</a:t>
            </a:r>
            <a:r>
              <a:rPr lang="es-VE" b="1" dirty="0">
                <a:solidFill>
                  <a:schemeClr val="bg2">
                    <a:lumMod val="90000"/>
                  </a:schemeClr>
                </a:solidFill>
                <a:latin typeface="Arial" panose="020B0604020202020204" pitchFamily="34" charset="0"/>
                <a:cs typeface="Arial" panose="020B0604020202020204" pitchFamily="34" charset="0"/>
              </a:rPr>
              <a:t> services</a:t>
            </a:r>
          </a:p>
          <a:p>
            <a:endParaRPr lang="es-VE" b="1" dirty="0">
              <a:solidFill>
                <a:schemeClr val="bg2">
                  <a:lumMod val="90000"/>
                </a:schemeClr>
              </a:solidFill>
              <a:latin typeface="Arial" panose="020B0604020202020204" pitchFamily="34" charset="0"/>
              <a:cs typeface="Arial" panose="020B0604020202020204" pitchFamily="34" charset="0"/>
            </a:endParaRPr>
          </a:p>
          <a:p>
            <a:endParaRPr lang="es-VE" b="1" dirty="0">
              <a:solidFill>
                <a:schemeClr val="bg1">
                  <a:lumMod val="50000"/>
                </a:schemeClr>
              </a:solidFill>
              <a:latin typeface="Arial" panose="020B0604020202020204" pitchFamily="34" charset="0"/>
              <a:cs typeface="Arial" panose="020B0604020202020204" pitchFamily="34" charset="0"/>
            </a:endParaRPr>
          </a:p>
          <a:p>
            <a:r>
              <a:rPr lang="es-VE" b="1" dirty="0" err="1">
                <a:solidFill>
                  <a:schemeClr val="bg2">
                    <a:lumMod val="90000"/>
                  </a:schemeClr>
                </a:solidFill>
                <a:latin typeface="Arial" panose="020B0604020202020204" pitchFamily="34" charset="0"/>
                <a:cs typeface="Arial" panose="020B0604020202020204" pitchFamily="34" charset="0"/>
              </a:rPr>
              <a:t>Fighting</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corruption</a:t>
            </a:r>
            <a:endParaRPr lang="es-VE" b="1" dirty="0">
              <a:solidFill>
                <a:schemeClr val="bg2">
                  <a:lumMod val="90000"/>
                </a:schemeClr>
              </a:solidFill>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a:p>
            <a:endParaRPr lang="es-VE"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Policies to strengthen clusters and value chains</a:t>
            </a:r>
          </a:p>
        </p:txBody>
      </p:sp>
      <p:pic>
        <p:nvPicPr>
          <p:cNvPr id="24" name="Picture 5">
            <a:extLst>
              <a:ext uri="{FF2B5EF4-FFF2-40B4-BE49-F238E27FC236}">
                <a16:creationId xmlns:a16="http://schemas.microsoft.com/office/drawing/2014/main" id="{318C3612-A616-D94B-9440-220D70A5D5E3}"/>
              </a:ext>
            </a:extLst>
          </p:cNvPr>
          <p:cNvPicPr>
            <a:picLocks noChangeAspect="1"/>
          </p:cNvPicPr>
          <p:nvPr/>
        </p:nvPicPr>
        <p:blipFill>
          <a:blip r:embed="rId5">
            <a:duotone>
              <a:schemeClr val="bg2">
                <a:shade val="45000"/>
                <a:satMod val="135000"/>
              </a:schemeClr>
              <a:prstClr val="white"/>
            </a:duotone>
          </a:blip>
          <a:stretch>
            <a:fillRect/>
          </a:stretch>
        </p:blipFill>
        <p:spPr>
          <a:xfrm>
            <a:off x="1696001" y="5567300"/>
            <a:ext cx="487654" cy="439841"/>
          </a:xfrm>
          <a:prstGeom prst="rect">
            <a:avLst/>
          </a:prstGeom>
        </p:spPr>
      </p:pic>
      <p:pic>
        <p:nvPicPr>
          <p:cNvPr id="25" name="Picture 8">
            <a:extLst>
              <a:ext uri="{FF2B5EF4-FFF2-40B4-BE49-F238E27FC236}">
                <a16:creationId xmlns:a16="http://schemas.microsoft.com/office/drawing/2014/main" id="{C9376364-9646-BF4B-886F-929CC6986ECA}"/>
              </a:ext>
            </a:extLst>
          </p:cNvPr>
          <p:cNvPicPr>
            <a:picLocks noChangeAspect="1"/>
          </p:cNvPicPr>
          <p:nvPr/>
        </p:nvPicPr>
        <p:blipFill>
          <a:blip r:embed="rId6">
            <a:duotone>
              <a:schemeClr val="bg2">
                <a:shade val="45000"/>
                <a:satMod val="135000"/>
              </a:schemeClr>
              <a:prstClr val="white"/>
            </a:duotone>
          </a:blip>
          <a:stretch>
            <a:fillRect/>
          </a:stretch>
        </p:blipFill>
        <p:spPr>
          <a:xfrm>
            <a:off x="1725495" y="7282602"/>
            <a:ext cx="439841" cy="439841"/>
          </a:xfrm>
          <a:prstGeom prst="rect">
            <a:avLst/>
          </a:prstGeom>
        </p:spPr>
      </p:pic>
      <p:pic>
        <p:nvPicPr>
          <p:cNvPr id="26" name="Picture 19">
            <a:extLst>
              <a:ext uri="{FF2B5EF4-FFF2-40B4-BE49-F238E27FC236}">
                <a16:creationId xmlns:a16="http://schemas.microsoft.com/office/drawing/2014/main" id="{8F07C753-BBBA-5B41-B9E1-5126F7BCFDD4}"/>
              </a:ext>
            </a:extLst>
          </p:cNvPr>
          <p:cNvPicPr>
            <a:picLocks noChangeAspect="1"/>
          </p:cNvPicPr>
          <p:nvPr/>
        </p:nvPicPr>
        <p:blipFill>
          <a:blip r:embed="rId7"/>
          <a:stretch>
            <a:fillRect/>
          </a:stretch>
        </p:blipFill>
        <p:spPr>
          <a:xfrm>
            <a:off x="1725495" y="11112051"/>
            <a:ext cx="439841" cy="439841"/>
          </a:xfrm>
          <a:prstGeom prst="rect">
            <a:avLst/>
          </a:prstGeom>
        </p:spPr>
      </p:pic>
      <p:pic>
        <p:nvPicPr>
          <p:cNvPr id="27" name="Picture 11">
            <a:extLst>
              <a:ext uri="{FF2B5EF4-FFF2-40B4-BE49-F238E27FC236}">
                <a16:creationId xmlns:a16="http://schemas.microsoft.com/office/drawing/2014/main" id="{B8ED26AF-4515-724F-9852-687FBF3A2597}"/>
              </a:ext>
            </a:extLst>
          </p:cNvPr>
          <p:cNvPicPr>
            <a:picLocks noChangeAspect="1"/>
          </p:cNvPicPr>
          <p:nvPr/>
        </p:nvPicPr>
        <p:blipFill>
          <a:blip r:embed="rId8">
            <a:duotone>
              <a:schemeClr val="bg2">
                <a:shade val="45000"/>
                <a:satMod val="135000"/>
              </a:schemeClr>
              <a:prstClr val="white"/>
            </a:duotone>
          </a:blip>
          <a:stretch>
            <a:fillRect/>
          </a:stretch>
        </p:blipFill>
        <p:spPr>
          <a:xfrm>
            <a:off x="1725494" y="9445487"/>
            <a:ext cx="439841" cy="439841"/>
          </a:xfrm>
          <a:prstGeom prst="rect">
            <a:avLst/>
          </a:prstGeom>
        </p:spPr>
      </p:pic>
      <p:sp>
        <p:nvSpPr>
          <p:cNvPr id="28" name="TextBox 6">
            <a:extLst>
              <a:ext uri="{FF2B5EF4-FFF2-40B4-BE49-F238E27FC236}">
                <a16:creationId xmlns:a16="http://schemas.microsoft.com/office/drawing/2014/main" id="{3C637C0A-5D58-F846-8328-3E851FC16F15}"/>
              </a:ext>
            </a:extLst>
          </p:cNvPr>
          <p:cNvSpPr txBox="1"/>
          <p:nvPr/>
        </p:nvSpPr>
        <p:spPr>
          <a:xfrm>
            <a:off x="11629617" y="4583056"/>
            <a:ext cx="11672835" cy="8002191"/>
          </a:xfrm>
          <a:prstGeom prst="rect">
            <a:avLst/>
          </a:prstGeom>
          <a:noFill/>
        </p:spPr>
        <p:txBody>
          <a:bodyPr wrap="square" lIns="0" tIns="0" rIns="0" bIns="0" rtlCol="0">
            <a:spAutoFit/>
          </a:bodyPr>
          <a:lstStyle/>
          <a:p>
            <a:pPr marL="465138" lvl="1" indent="-444500"/>
            <a:r>
              <a:rPr lang="es-VE" b="1" dirty="0">
                <a:solidFill>
                  <a:schemeClr val="accent1">
                    <a:lumMod val="50000"/>
                  </a:schemeClr>
                </a:solidFill>
                <a:latin typeface="Arial" panose="020B0604020202020204" pitchFamily="34" charset="0"/>
                <a:cs typeface="Arial" panose="020B0604020202020204" pitchFamily="34" charset="0"/>
              </a:rPr>
              <a:t>To </a:t>
            </a:r>
            <a:r>
              <a:rPr lang="es-VE" b="1" dirty="0" err="1">
                <a:solidFill>
                  <a:schemeClr val="accent1">
                    <a:lumMod val="50000"/>
                  </a:schemeClr>
                </a:solidFill>
                <a:latin typeface="Arial" panose="020B0604020202020204" pitchFamily="34" charset="0"/>
                <a:cs typeface="Arial" panose="020B0604020202020204" pitchFamily="34" charset="0"/>
              </a:rPr>
              <a:t>strengthen</a:t>
            </a:r>
            <a:r>
              <a:rPr lang="es-VE" b="1" dirty="0">
                <a:solidFill>
                  <a:schemeClr val="accent1">
                    <a:lumMod val="50000"/>
                  </a:schemeClr>
                </a:solidFill>
                <a:latin typeface="Arial" panose="020B0604020202020204" pitchFamily="34" charset="0"/>
                <a:cs typeface="Arial" panose="020B0604020202020204" pitchFamily="34" charset="0"/>
              </a:rPr>
              <a:t>:</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Key </a:t>
            </a:r>
            <a:r>
              <a:rPr lang="es-VE" dirty="0" err="1">
                <a:solidFill>
                  <a:schemeClr val="accent1">
                    <a:lumMod val="50000"/>
                  </a:schemeClr>
                </a:solidFill>
                <a:latin typeface="Arial" panose="020B0604020202020204" pitchFamily="34" charset="0"/>
                <a:cs typeface="Arial" panose="020B0604020202020204" pitchFamily="34" charset="0"/>
              </a:rPr>
              <a:t>actors</a:t>
            </a:r>
            <a:r>
              <a:rPr lang="es-VE" dirty="0">
                <a:solidFill>
                  <a:schemeClr val="accent1">
                    <a:lumMod val="50000"/>
                  </a:schemeClr>
                </a:solidFill>
                <a:latin typeface="Arial" panose="020B0604020202020204" pitchFamily="34" charset="0"/>
                <a:cs typeface="Arial" panose="020B0604020202020204" pitchFamily="34" charset="0"/>
              </a:rPr>
              <a:t>’ </a:t>
            </a:r>
            <a:r>
              <a:rPr lang="es-VE" dirty="0" err="1">
                <a:solidFill>
                  <a:schemeClr val="accent1">
                    <a:lumMod val="50000"/>
                  </a:schemeClr>
                </a:solidFill>
                <a:latin typeface="Arial" panose="020B0604020202020204" pitchFamily="34" charset="0"/>
                <a:cs typeface="Arial" panose="020B0604020202020204" pitchFamily="34" charset="0"/>
              </a:rPr>
              <a:t>capabilities</a:t>
            </a:r>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s-VE" dirty="0" err="1">
                <a:solidFill>
                  <a:schemeClr val="accent1">
                    <a:lumMod val="50000"/>
                  </a:schemeClr>
                </a:solidFill>
                <a:latin typeface="Arial" panose="020B0604020202020204" pitchFamily="34" charset="0"/>
                <a:cs typeface="Arial" panose="020B0604020202020204" pitchFamily="34" charset="0"/>
              </a:rPr>
              <a:t>Internal</a:t>
            </a:r>
            <a:r>
              <a:rPr lang="es-VE" dirty="0">
                <a:solidFill>
                  <a:schemeClr val="accent1">
                    <a:lumMod val="50000"/>
                  </a:schemeClr>
                </a:solidFill>
                <a:latin typeface="Arial" panose="020B0604020202020204" pitchFamily="34" charset="0"/>
                <a:cs typeface="Arial" panose="020B0604020202020204" pitchFamily="34" charset="0"/>
              </a:rPr>
              <a:t> links</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dirty="0">
                <a:solidFill>
                  <a:schemeClr val="accent1">
                    <a:lumMod val="50000"/>
                  </a:schemeClr>
                </a:solidFill>
                <a:latin typeface="Arial" panose="020B0604020202020204" pitchFamily="34" charset="0"/>
                <a:cs typeface="Arial" panose="020B0604020202020204" pitchFamily="34" charset="0"/>
              </a:rPr>
              <a:t>→ </a:t>
            </a:r>
            <a:r>
              <a:rPr lang="es-VE" dirty="0" err="1">
                <a:solidFill>
                  <a:schemeClr val="accent1">
                    <a:lumMod val="50000"/>
                  </a:schemeClr>
                </a:solidFill>
                <a:latin typeface="Arial" panose="020B0604020202020204" pitchFamily="34" charset="0"/>
                <a:cs typeface="Arial" panose="020B0604020202020204" pitchFamily="34" charset="0"/>
              </a:rPr>
              <a:t>Connection</a:t>
            </a:r>
            <a:r>
              <a:rPr lang="es-VE" dirty="0">
                <a:solidFill>
                  <a:schemeClr val="accent1">
                    <a:lumMod val="50000"/>
                  </a:schemeClr>
                </a:solidFill>
                <a:latin typeface="Arial" panose="020B0604020202020204" pitchFamily="34" charset="0"/>
                <a:cs typeface="Arial" panose="020B0604020202020204" pitchFamily="34" charset="0"/>
              </a:rPr>
              <a:t> to global </a:t>
            </a:r>
            <a:r>
              <a:rPr lang="es-VE" dirty="0" err="1">
                <a:solidFill>
                  <a:schemeClr val="accent1">
                    <a:lumMod val="50000"/>
                  </a:schemeClr>
                </a:solidFill>
                <a:latin typeface="Arial" panose="020B0604020202020204" pitchFamily="34" charset="0"/>
                <a:cs typeface="Arial" panose="020B0604020202020204" pitchFamily="34" charset="0"/>
              </a:rPr>
              <a:t>markets</a:t>
            </a:r>
          </a:p>
          <a:p>
            <a:pPr marL="465138" lvl="1" indent="-444500"/>
            <a:endParaRPr lang="es-VE" dirty="0">
              <a:solidFill>
                <a:schemeClr val="accent1">
                  <a:lumMod val="50000"/>
                </a:schemeClr>
              </a:solidFill>
              <a:latin typeface="Arial" panose="020B0604020202020204" pitchFamily="34" charset="0"/>
              <a:cs typeface="Arial" panose="020B0604020202020204" pitchFamily="34" charset="0"/>
            </a:endParaRPr>
          </a:p>
          <a:p>
            <a:pPr marL="465138" lvl="1" indent="-444500"/>
            <a:r>
              <a:rPr lang="es-VE" b="1" dirty="0" err="1">
                <a:solidFill>
                  <a:schemeClr val="accent1">
                    <a:lumMod val="50000"/>
                  </a:schemeClr>
                </a:solidFill>
                <a:latin typeface="Arial" panose="020B0604020202020204" pitchFamily="34" charset="0"/>
                <a:cs typeface="Arial" panose="020B0604020202020204" pitchFamily="34" charset="0"/>
              </a:rPr>
              <a:t>Caution</a:t>
            </a:r>
            <a:r>
              <a:rPr lang="es-VE" b="1" dirty="0">
                <a:solidFill>
                  <a:schemeClr val="accent1">
                    <a:lumMod val="50000"/>
                  </a:schemeClr>
                </a:solidFill>
                <a:latin typeface="Arial" panose="020B0604020202020204" pitchFamily="34" charset="0"/>
                <a:cs typeface="Arial" panose="020B0604020202020204" pitchFamily="34" charset="0"/>
              </a:rPr>
              <a:t>:</a:t>
            </a:r>
          </a:p>
          <a:p>
            <a:pPr marL="465138" lvl="1" indent="-444500"/>
            <a:endParaRPr lang="es-VE" b="1" dirty="0">
              <a:solidFill>
                <a:schemeClr val="accent1">
                  <a:lumMod val="50000"/>
                </a:schemeClr>
              </a:solidFill>
              <a:latin typeface="Arial" panose="020B0604020202020204" pitchFamily="34" charset="0"/>
              <a:cs typeface="Arial" panose="020B0604020202020204" pitchFamily="34" charset="0"/>
            </a:endParaRPr>
          </a:p>
          <a:p>
            <a:pPr lvl="0">
              <a:defRPr/>
            </a:pPr>
            <a:r>
              <a:rPr lang="es-VE" sz="3200" dirty="0">
                <a:solidFill>
                  <a:schemeClr val="accent1">
                    <a:lumMod val="50000"/>
                  </a:schemeClr>
                </a:solidFill>
                <a:latin typeface="Arial" panose="020B0604020202020204" pitchFamily="34" charset="0"/>
                <a:cs typeface="Arial" panose="020B0604020202020204" pitchFamily="34" charset="0"/>
              </a:rPr>
              <a:t>→ </a:t>
            </a:r>
            <a:r>
              <a:rPr lang="en-US" sz="3200" dirty="0">
                <a:solidFill>
                  <a:schemeClr val="accent1">
                    <a:lumMod val="50000"/>
                  </a:schemeClr>
                </a:solidFill>
                <a:latin typeface="Arial" panose="020B0604020202020204" pitchFamily="34" charset="0"/>
                <a:cs typeface="Arial" panose="020B0604020202020204" pitchFamily="34" charset="0"/>
              </a:rPr>
              <a:t>Avoid risks of other industrial policies</a:t>
            </a:r>
          </a:p>
          <a:p>
            <a:pPr lvl="0">
              <a:defRPr/>
            </a:pPr>
            <a:endParaRPr lang="es-VE" sz="3200" dirty="0">
              <a:solidFill>
                <a:schemeClr val="accent1">
                  <a:lumMod val="50000"/>
                </a:schemeClr>
              </a:solidFill>
              <a:latin typeface="Arial" panose="020B0604020202020204" pitchFamily="34" charset="0"/>
              <a:cs typeface="Arial" panose="020B0604020202020204" pitchFamily="34" charset="0"/>
            </a:endParaRPr>
          </a:p>
          <a:p>
            <a:pPr lvl="0">
              <a:defRPr/>
            </a:pPr>
            <a:r>
              <a:rPr lang="es-VE" sz="3200" dirty="0">
                <a:solidFill>
                  <a:schemeClr val="accent1">
                    <a:lumMod val="50000"/>
                  </a:schemeClr>
                </a:solidFill>
                <a:latin typeface="Arial" panose="020B0604020202020204" pitchFamily="34" charset="0"/>
                <a:cs typeface="Arial" panose="020B0604020202020204" pitchFamily="34" charset="0"/>
              </a:rPr>
              <a:t>→ </a:t>
            </a:r>
            <a:r>
              <a:rPr lang="en-US" sz="3200" dirty="0">
                <a:solidFill>
                  <a:schemeClr val="accent1">
                    <a:lumMod val="50000"/>
                  </a:schemeClr>
                </a:solidFill>
                <a:latin typeface="Arial" panose="020B0604020202020204" pitchFamily="34" charset="0"/>
                <a:cs typeface="Arial" panose="020B0604020202020204" pitchFamily="34" charset="0"/>
              </a:rPr>
              <a:t>Focus on attacking coordination failures</a:t>
            </a:r>
            <a:endParaRPr lang="es-VE" sz="3200" dirty="0">
              <a:solidFill>
                <a:schemeClr val="accent1">
                  <a:lumMod val="50000"/>
                </a:schemeClr>
              </a:solidFill>
              <a:latin typeface="Arial" panose="020B0604020202020204" pitchFamily="34" charset="0"/>
              <a:cs typeface="Arial" panose="020B0604020202020204" pitchFamily="34" charset="0"/>
            </a:endParaRPr>
          </a:p>
          <a:p>
            <a:pPr lvl="0">
              <a:defRPr/>
            </a:pPr>
            <a:endParaRPr lang="es-VE" sz="3200" dirty="0">
              <a:solidFill>
                <a:schemeClr val="accent1">
                  <a:lumMod val="50000"/>
                </a:schemeClr>
              </a:solidFill>
              <a:latin typeface="Arial" panose="020B0604020202020204" pitchFamily="34" charset="0"/>
              <a:cs typeface="Arial" panose="020B0604020202020204" pitchFamily="34" charset="0"/>
            </a:endParaRPr>
          </a:p>
          <a:p>
            <a:pPr lvl="0">
              <a:defRPr/>
            </a:pPr>
            <a:r>
              <a:rPr lang="es-VE" sz="3200" dirty="0">
                <a:solidFill>
                  <a:schemeClr val="accent1">
                    <a:lumMod val="50000"/>
                  </a:schemeClr>
                </a:solidFill>
                <a:latin typeface="Arial" panose="020B0604020202020204" pitchFamily="34" charset="0"/>
                <a:cs typeface="Arial" panose="020B0604020202020204" pitchFamily="34" charset="0"/>
              </a:rPr>
              <a:t>→ </a:t>
            </a:r>
            <a:r>
              <a:rPr lang="en-US" sz="3200" dirty="0">
                <a:solidFill>
                  <a:schemeClr val="accent1">
                    <a:lumMod val="50000"/>
                  </a:schemeClr>
                </a:solidFill>
                <a:latin typeface="Arial" panose="020B0604020202020204" pitchFamily="34" charset="0"/>
                <a:cs typeface="Arial" panose="020B0604020202020204" pitchFamily="34" charset="0"/>
              </a:rPr>
              <a:t>Sectors must pass a market test</a:t>
            </a:r>
            <a:endParaRPr lang="es-VE"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36842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246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55684-EEB5-1747-825B-B05B4C8BF60B}"/>
              </a:ext>
            </a:extLst>
          </p:cNvPr>
          <p:cNvSpPr txBox="1"/>
          <p:nvPr/>
        </p:nvSpPr>
        <p:spPr>
          <a:xfrm>
            <a:off x="4061637" y="2861488"/>
            <a:ext cx="18628242" cy="1354217"/>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Employment policies </a:t>
            </a:r>
            <a:b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and regulations affect productivity</a:t>
            </a:r>
          </a:p>
        </p:txBody>
      </p:sp>
      <p:sp>
        <p:nvSpPr>
          <p:cNvPr id="3" name="TextBox 2">
            <a:extLst>
              <a:ext uri="{FF2B5EF4-FFF2-40B4-BE49-F238E27FC236}">
                <a16:creationId xmlns:a16="http://schemas.microsoft.com/office/drawing/2014/main" id="{507C5E41-3FAE-8840-A6EF-8E3DCF9C251C}"/>
              </a:ext>
            </a:extLst>
          </p:cNvPr>
          <p:cNvSpPr txBox="1"/>
          <p:nvPr/>
        </p:nvSpPr>
        <p:spPr>
          <a:xfrm>
            <a:off x="5076817" y="5613991"/>
            <a:ext cx="10334846" cy="64633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Allocation of the labor force</a:t>
            </a:r>
          </a:p>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20638" marR="0" lvl="1" indent="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Participation rate</a:t>
            </a:r>
          </a:p>
          <a:p>
            <a:pPr marL="20638" marR="0" lvl="1" indent="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Quality and frequency of job transitions </a:t>
            </a:r>
          </a:p>
          <a:p>
            <a:pPr marL="20638" marR="0" lvl="1" indent="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Informality</a:t>
            </a:r>
          </a:p>
          <a:p>
            <a:pPr marL="20638" marR="0" lvl="1" indent="0" algn="l" defTabSz="182870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20638" marR="0" lvl="1" indent="0" algn="l" defTabSz="182870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20638" marR="0" lvl="1" indent="0" algn="l" defTabSz="18287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Workers’ productivity within firms</a:t>
            </a:r>
          </a:p>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Skills formation</a:t>
            </a:r>
          </a:p>
          <a:p>
            <a:pPr marL="465138" marR="0" lvl="1" indent="-44450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 Human resource management practices</a:t>
            </a:r>
            <a:b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(e.g. pay for performance, cooperation vs. conflict)</a:t>
            </a:r>
          </a:p>
        </p:txBody>
      </p:sp>
      <p:pic>
        <p:nvPicPr>
          <p:cNvPr id="5" name="Picture 4">
            <a:extLst>
              <a:ext uri="{FF2B5EF4-FFF2-40B4-BE49-F238E27FC236}">
                <a16:creationId xmlns:a16="http://schemas.microsoft.com/office/drawing/2014/main" id="{3477A23C-3ED3-0A41-AD63-7D2D5D096169}"/>
              </a:ext>
            </a:extLst>
          </p:cNvPr>
          <p:cNvPicPr>
            <a:picLocks noChangeAspect="1"/>
          </p:cNvPicPr>
          <p:nvPr/>
        </p:nvPicPr>
        <p:blipFill>
          <a:blip r:embed="rId3"/>
          <a:stretch>
            <a:fillRect/>
          </a:stretch>
        </p:blipFill>
        <p:spPr>
          <a:xfrm>
            <a:off x="3954429" y="5613991"/>
            <a:ext cx="683039" cy="683039"/>
          </a:xfrm>
          <a:prstGeom prst="rect">
            <a:avLst/>
          </a:prstGeom>
        </p:spPr>
      </p:pic>
      <p:pic>
        <p:nvPicPr>
          <p:cNvPr id="6" name="Picture 5">
            <a:extLst>
              <a:ext uri="{FF2B5EF4-FFF2-40B4-BE49-F238E27FC236}">
                <a16:creationId xmlns:a16="http://schemas.microsoft.com/office/drawing/2014/main" id="{DB162BC5-B845-BD47-9959-68511A0F1003}"/>
              </a:ext>
            </a:extLst>
          </p:cNvPr>
          <p:cNvPicPr>
            <a:picLocks noChangeAspect="1"/>
          </p:cNvPicPr>
          <p:nvPr/>
        </p:nvPicPr>
        <p:blipFill>
          <a:blip r:embed="rId4"/>
          <a:stretch>
            <a:fillRect/>
          </a:stretch>
        </p:blipFill>
        <p:spPr>
          <a:xfrm>
            <a:off x="3954429" y="8845645"/>
            <a:ext cx="683039" cy="683039"/>
          </a:xfrm>
          <a:prstGeom prst="rect">
            <a:avLst/>
          </a:prstGeom>
        </p:spPr>
      </p:pic>
    </p:spTree>
    <p:extLst>
      <p:ext uri="{BB962C8B-B14F-4D97-AF65-F5344CB8AC3E}">
        <p14:creationId xmlns:p14="http://schemas.microsoft.com/office/powerpoint/2010/main" val="1141361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55684-EEB5-1747-825B-B05B4C8BF60B}"/>
              </a:ext>
            </a:extLst>
          </p:cNvPr>
          <p:cNvSpPr txBox="1"/>
          <p:nvPr/>
        </p:nvSpPr>
        <p:spPr>
          <a:xfrm>
            <a:off x="4061637" y="2861488"/>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Employment policies and regulations affect productivity</a:t>
            </a:r>
          </a:p>
        </p:txBody>
      </p:sp>
      <p:sp>
        <p:nvSpPr>
          <p:cNvPr id="3" name="TextBox 2">
            <a:extLst>
              <a:ext uri="{FF2B5EF4-FFF2-40B4-BE49-F238E27FC236}">
                <a16:creationId xmlns:a16="http://schemas.microsoft.com/office/drawing/2014/main" id="{507C5E41-3FAE-8840-A6EF-8E3DCF9C251C}"/>
              </a:ext>
            </a:extLst>
          </p:cNvPr>
          <p:cNvSpPr txBox="1"/>
          <p:nvPr/>
        </p:nvSpPr>
        <p:spPr>
          <a:xfrm>
            <a:off x="5076817" y="5613991"/>
            <a:ext cx="10334846" cy="5601533"/>
          </a:xfrm>
          <a:prstGeom prst="rect">
            <a:avLst/>
          </a:prstGeom>
          <a:noFill/>
        </p:spPr>
        <p:txBody>
          <a:bodyPr wrap="square" lIns="0" tIns="0" rIns="0" bIns="0" rtlCol="0">
            <a:spAutoFit/>
          </a:bodyPr>
          <a:lstStyle/>
          <a:p>
            <a:pPr marL="20638" lvl="1"/>
            <a:r>
              <a:rPr lang="en-US" sz="4000" b="1" dirty="0">
                <a:solidFill>
                  <a:srgbClr val="327EA7"/>
                </a:solidFill>
                <a:latin typeface="Arial" panose="020B0604020202020204" pitchFamily="34" charset="0"/>
                <a:cs typeface="Arial" panose="020B0604020202020204" pitchFamily="34" charset="0"/>
              </a:rPr>
              <a:t>Workers’ productivity within firms</a:t>
            </a:r>
          </a:p>
          <a:p>
            <a:pPr lvl="0"/>
            <a:endParaRPr lang="en-US" sz="2000" dirty="0">
              <a:solidFill>
                <a:srgbClr val="44546A">
                  <a:lumMod val="50000"/>
                </a:srgbClr>
              </a:solidFill>
              <a:latin typeface="Arial" panose="020B0604020202020204" pitchFamily="34" charset="0"/>
              <a:cs typeface="Arial" panose="020B0604020202020204" pitchFamily="34" charset="0"/>
            </a:endParaRPr>
          </a:p>
          <a:p>
            <a:pPr marL="465138" lvl="1" indent="-444500"/>
            <a:r>
              <a:rPr lang="en-US" dirty="0">
                <a:solidFill>
                  <a:srgbClr val="44546A">
                    <a:lumMod val="75000"/>
                  </a:srgbClr>
                </a:solidFill>
                <a:latin typeface="Arial" panose="020B0604020202020204" pitchFamily="34" charset="0"/>
                <a:cs typeface="Arial" panose="020B0604020202020204" pitchFamily="34" charset="0"/>
              </a:rPr>
              <a:t>→ Skills formation</a:t>
            </a:r>
          </a:p>
          <a:p>
            <a:pPr marL="465138" lvl="1" indent="-444500"/>
            <a:r>
              <a:rPr lang="en-US" dirty="0">
                <a:solidFill>
                  <a:srgbClr val="44546A">
                    <a:lumMod val="75000"/>
                  </a:srgbClr>
                </a:solidFill>
                <a:latin typeface="Arial" panose="020B0604020202020204" pitchFamily="34" charset="0"/>
                <a:cs typeface="Arial" panose="020B0604020202020204" pitchFamily="34" charset="0"/>
              </a:rPr>
              <a:t>→ Management practices, e.g., implementation of pay for performance</a:t>
            </a:r>
            <a:r>
              <a:rPr lang="en-US" sz="2400" dirty="0">
                <a:solidFill>
                  <a:srgbClr val="44546A">
                    <a:lumMod val="75000"/>
                  </a:srgbClr>
                </a:solidFill>
                <a:latin typeface="Arial" panose="020B0604020202020204" pitchFamily="34" charset="0"/>
                <a:cs typeface="Arial" panose="020B0604020202020204" pitchFamily="34" charset="0"/>
              </a:rPr>
              <a:t>.</a:t>
            </a:r>
            <a:br>
              <a:rPr lang="en-US" sz="2400" dirty="0">
                <a:solidFill>
                  <a:srgbClr val="44546A">
                    <a:lumMod val="75000"/>
                  </a:srgbClr>
                </a:solidFill>
                <a:latin typeface="Arial" panose="020B0604020202020204" pitchFamily="34" charset="0"/>
                <a:cs typeface="Arial" panose="020B0604020202020204" pitchFamily="34" charset="0"/>
              </a:rPr>
            </a:br>
            <a:endParaRPr lang="en-US" sz="2400" dirty="0">
              <a:solidFill>
                <a:srgbClr val="44546A">
                  <a:lumMod val="75000"/>
                </a:srgbClr>
              </a:solidFill>
              <a:latin typeface="Arial" panose="020B0604020202020204" pitchFamily="34" charset="0"/>
              <a:cs typeface="Arial" panose="020B0604020202020204" pitchFamily="34" charset="0"/>
            </a:endParaRPr>
          </a:p>
          <a:p>
            <a:endParaRPr lang="en-US" sz="3200" b="1" dirty="0">
              <a:solidFill>
                <a:srgbClr val="327EA7"/>
              </a:solidFill>
              <a:latin typeface="Arial" panose="020B0604020202020204" pitchFamily="34" charset="0"/>
              <a:cs typeface="Arial" panose="020B0604020202020204" pitchFamily="34" charset="0"/>
            </a:endParaRPr>
          </a:p>
          <a:p>
            <a:endParaRPr lang="en-US" sz="3200" b="1" dirty="0">
              <a:solidFill>
                <a:srgbClr val="327EA7"/>
              </a:solidFill>
              <a:latin typeface="Arial" panose="020B0604020202020204" pitchFamily="34" charset="0"/>
              <a:cs typeface="Arial" panose="020B0604020202020204" pitchFamily="34" charset="0"/>
            </a:endParaRPr>
          </a:p>
          <a:p>
            <a:r>
              <a:rPr lang="en-US" sz="4000" b="1" dirty="0">
                <a:solidFill>
                  <a:srgbClr val="327EA7"/>
                </a:solidFill>
                <a:latin typeface="Arial" panose="020B0604020202020204" pitchFamily="34" charset="0"/>
                <a:cs typeface="Arial" panose="020B0604020202020204" pitchFamily="34" charset="0"/>
              </a:rPr>
              <a:t>Allocation of the labor force</a:t>
            </a:r>
          </a:p>
          <a:p>
            <a:endParaRPr lang="en-US" sz="2000" dirty="0">
              <a:solidFill>
                <a:schemeClr val="tx2">
                  <a:lumMod val="50000"/>
                </a:schemeClr>
              </a:solidFill>
              <a:latin typeface="Arial" panose="020B0604020202020204" pitchFamily="34" charset="0"/>
              <a:cs typeface="Arial" panose="020B0604020202020204" pitchFamily="34" charset="0"/>
            </a:endParaRPr>
          </a:p>
          <a:p>
            <a:pPr marL="20638" lvl="1"/>
            <a:endParaRPr lang="en-US" sz="2400" b="1" dirty="0">
              <a:solidFill>
                <a:schemeClr val="tx2">
                  <a:lumMod val="50000"/>
                </a:schemeClr>
              </a:solidFill>
              <a:latin typeface="Arial" panose="020B0604020202020204" pitchFamily="34" charset="0"/>
              <a:cs typeface="Arial" panose="020B0604020202020204" pitchFamily="34" charset="0"/>
            </a:endParaRPr>
          </a:p>
          <a:p>
            <a:pPr marL="20638" lvl="1"/>
            <a:endParaRPr lang="en-US" sz="2400" b="1" dirty="0">
              <a:solidFill>
                <a:schemeClr val="tx2">
                  <a:lumMod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477A23C-3ED3-0A41-AD63-7D2D5D096169}"/>
              </a:ext>
            </a:extLst>
          </p:cNvPr>
          <p:cNvPicPr>
            <a:picLocks noChangeAspect="1"/>
          </p:cNvPicPr>
          <p:nvPr/>
        </p:nvPicPr>
        <p:blipFill>
          <a:blip r:embed="rId5"/>
          <a:stretch>
            <a:fillRect/>
          </a:stretch>
        </p:blipFill>
        <p:spPr>
          <a:xfrm>
            <a:off x="3954429" y="5613991"/>
            <a:ext cx="683039" cy="683039"/>
          </a:xfrm>
          <a:prstGeom prst="rect">
            <a:avLst/>
          </a:prstGeom>
        </p:spPr>
      </p:pic>
      <p:pic>
        <p:nvPicPr>
          <p:cNvPr id="6" name="Picture 5">
            <a:extLst>
              <a:ext uri="{FF2B5EF4-FFF2-40B4-BE49-F238E27FC236}">
                <a16:creationId xmlns:a16="http://schemas.microsoft.com/office/drawing/2014/main" id="{DB162BC5-B845-BD47-9959-68511A0F1003}"/>
              </a:ext>
            </a:extLst>
          </p:cNvPr>
          <p:cNvPicPr>
            <a:picLocks noChangeAspect="1"/>
          </p:cNvPicPr>
          <p:nvPr/>
        </p:nvPicPr>
        <p:blipFill>
          <a:blip r:embed="rId6"/>
          <a:stretch>
            <a:fillRect/>
          </a:stretch>
        </p:blipFill>
        <p:spPr>
          <a:xfrm>
            <a:off x="3954428" y="9479330"/>
            <a:ext cx="683039" cy="683039"/>
          </a:xfrm>
          <a:prstGeom prst="rect">
            <a:avLst/>
          </a:prstGeom>
        </p:spPr>
      </p:pic>
    </p:spTree>
    <p:extLst>
      <p:ext uri="{BB962C8B-B14F-4D97-AF65-F5344CB8AC3E}">
        <p14:creationId xmlns:p14="http://schemas.microsoft.com/office/powerpoint/2010/main" val="1388123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55684-EEB5-1747-825B-B05B4C8BF60B}"/>
              </a:ext>
            </a:extLst>
          </p:cNvPr>
          <p:cNvSpPr txBox="1"/>
          <p:nvPr/>
        </p:nvSpPr>
        <p:spPr>
          <a:xfrm>
            <a:off x="4061637" y="2861488"/>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Three characteristics of </a:t>
            </a:r>
          </a:p>
          <a:p>
            <a:r>
              <a:rPr lang="en-US" sz="4400" b="1" dirty="0">
                <a:latin typeface="Arial" panose="020B0604020202020204" pitchFamily="34" charset="0"/>
                <a:cs typeface="Arial" panose="020B0604020202020204" pitchFamily="34" charset="0"/>
              </a:rPr>
              <a:t>employment allocation</a:t>
            </a:r>
          </a:p>
        </p:txBody>
      </p:sp>
      <p:sp>
        <p:nvSpPr>
          <p:cNvPr id="3" name="TextBox 2">
            <a:extLst>
              <a:ext uri="{FF2B5EF4-FFF2-40B4-BE49-F238E27FC236}">
                <a16:creationId xmlns:a16="http://schemas.microsoft.com/office/drawing/2014/main" id="{507C5E41-3FAE-8840-A6EF-8E3DCF9C251C}"/>
              </a:ext>
            </a:extLst>
          </p:cNvPr>
          <p:cNvSpPr txBox="1"/>
          <p:nvPr/>
        </p:nvSpPr>
        <p:spPr>
          <a:xfrm>
            <a:off x="5076817" y="5613991"/>
            <a:ext cx="10334846" cy="4985980"/>
          </a:xfrm>
          <a:prstGeom prst="rect">
            <a:avLst/>
          </a:prstGeom>
          <a:noFill/>
        </p:spPr>
        <p:txBody>
          <a:bodyPr wrap="square" lIns="0" tIns="0" rIns="0" bIns="0" rtlCol="0">
            <a:spAutoFit/>
          </a:bodyPr>
          <a:lstStyle/>
          <a:p>
            <a:pPr marL="19050"/>
            <a:r>
              <a:rPr lang="en-US" b="1" dirty="0">
                <a:solidFill>
                  <a:schemeClr val="bg2">
                    <a:lumMod val="25000"/>
                  </a:schemeClr>
                </a:solidFill>
                <a:latin typeface="Arial" panose="020B0604020202020204" pitchFamily="34" charset="0"/>
                <a:cs typeface="Arial" panose="020B0604020202020204" pitchFamily="34" charset="0"/>
              </a:rPr>
              <a:t>Gender gap in </a:t>
            </a:r>
          </a:p>
          <a:p>
            <a:pPr marL="19050"/>
            <a:r>
              <a:rPr lang="en-US" b="1" dirty="0">
                <a:solidFill>
                  <a:schemeClr val="bg2">
                    <a:lumMod val="25000"/>
                  </a:schemeClr>
                </a:solidFill>
                <a:latin typeface="Arial" panose="020B0604020202020204" pitchFamily="34" charset="0"/>
                <a:cs typeface="Arial" panose="020B0604020202020204" pitchFamily="34" charset="0"/>
              </a:rPr>
              <a:t>participation rates</a:t>
            </a:r>
          </a:p>
          <a:p>
            <a:pPr marL="19050">
              <a:buAutoNum type="arabicPeriod"/>
            </a:pPr>
            <a:endParaRPr lang="en-US" b="1" dirty="0">
              <a:solidFill>
                <a:schemeClr val="bg2">
                  <a:lumMod val="25000"/>
                </a:schemeClr>
              </a:solidFill>
              <a:latin typeface="Arial" panose="020B0604020202020204" pitchFamily="34" charset="0"/>
              <a:cs typeface="Arial" panose="020B0604020202020204" pitchFamily="34" charset="0"/>
            </a:endParaRPr>
          </a:p>
          <a:p>
            <a:pPr marL="19050"/>
            <a:endParaRPr lang="en-US" b="1" dirty="0">
              <a:solidFill>
                <a:schemeClr val="bg2">
                  <a:lumMod val="25000"/>
                </a:schemeClr>
              </a:solidFill>
              <a:latin typeface="Arial" panose="020B0604020202020204" pitchFamily="34" charset="0"/>
              <a:cs typeface="Arial" panose="020B0604020202020204" pitchFamily="34" charset="0"/>
            </a:endParaRPr>
          </a:p>
          <a:p>
            <a:pPr marL="19050"/>
            <a:r>
              <a:rPr lang="en-US" b="1" dirty="0">
                <a:solidFill>
                  <a:schemeClr val="bg2">
                    <a:lumMod val="25000"/>
                  </a:schemeClr>
                </a:solidFill>
                <a:latin typeface="Arial" panose="020B0604020202020204" pitchFamily="34" charset="0"/>
                <a:cs typeface="Arial" panose="020B0604020202020204" pitchFamily="34" charset="0"/>
              </a:rPr>
              <a:t>Informality</a:t>
            </a:r>
          </a:p>
          <a:p>
            <a:pPr marL="19050"/>
            <a:endParaRPr lang="en-US" b="1" dirty="0">
              <a:solidFill>
                <a:schemeClr val="bg2">
                  <a:lumMod val="25000"/>
                </a:schemeClr>
              </a:solidFill>
              <a:latin typeface="Arial" panose="020B0604020202020204" pitchFamily="34" charset="0"/>
              <a:cs typeface="Arial" panose="020B0604020202020204" pitchFamily="34" charset="0"/>
            </a:endParaRPr>
          </a:p>
          <a:p>
            <a:pPr marL="19050"/>
            <a:endParaRPr lang="en-US" b="1" dirty="0">
              <a:solidFill>
                <a:schemeClr val="bg2">
                  <a:lumMod val="25000"/>
                </a:schemeClr>
              </a:solidFill>
              <a:latin typeface="Arial" panose="020B0604020202020204" pitchFamily="34" charset="0"/>
              <a:cs typeface="Arial" panose="020B0604020202020204" pitchFamily="34" charset="0"/>
            </a:endParaRPr>
          </a:p>
          <a:p>
            <a:pPr marL="19050"/>
            <a:r>
              <a:rPr lang="en-US" b="1" dirty="0">
                <a:solidFill>
                  <a:schemeClr val="bg2">
                    <a:lumMod val="25000"/>
                  </a:schemeClr>
                </a:solidFill>
                <a:latin typeface="Arial" panose="020B0604020202020204" pitchFamily="34" charset="0"/>
                <a:cs typeface="Arial" panose="020B0604020202020204" pitchFamily="34" charset="0"/>
              </a:rPr>
              <a:t>Mismatch between </a:t>
            </a:r>
          </a:p>
          <a:p>
            <a:pPr marL="19050"/>
            <a:r>
              <a:rPr lang="en-US" b="1" dirty="0">
                <a:solidFill>
                  <a:schemeClr val="bg2">
                    <a:lumMod val="25000"/>
                  </a:schemeClr>
                </a:solidFill>
                <a:latin typeface="Arial" panose="020B0604020202020204" pitchFamily="34" charset="0"/>
                <a:cs typeface="Arial" panose="020B0604020202020204" pitchFamily="34" charset="0"/>
              </a:rPr>
              <a:t>workers and jobs</a:t>
            </a:r>
            <a:endParaRPr lang="en-US" dirty="0">
              <a:solidFill>
                <a:schemeClr val="bg2">
                  <a:lumMod val="2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1B8081-1686-BE40-800F-101FD06F9F4B}"/>
              </a:ext>
            </a:extLst>
          </p:cNvPr>
          <p:cNvPicPr>
            <a:picLocks noChangeAspect="1"/>
          </p:cNvPicPr>
          <p:nvPr/>
        </p:nvPicPr>
        <p:blipFill>
          <a:blip r:embed="rId4"/>
          <a:stretch>
            <a:fillRect/>
          </a:stretch>
        </p:blipFill>
        <p:spPr>
          <a:xfrm>
            <a:off x="3954429" y="5613991"/>
            <a:ext cx="683039" cy="683039"/>
          </a:xfrm>
          <a:prstGeom prst="rect">
            <a:avLst/>
          </a:prstGeom>
        </p:spPr>
      </p:pic>
      <p:pic>
        <p:nvPicPr>
          <p:cNvPr id="6" name="Picture 5">
            <a:extLst>
              <a:ext uri="{FF2B5EF4-FFF2-40B4-BE49-F238E27FC236}">
                <a16:creationId xmlns:a16="http://schemas.microsoft.com/office/drawing/2014/main" id="{90A26A96-67FD-404F-A0F4-73689FEE564D}"/>
              </a:ext>
            </a:extLst>
          </p:cNvPr>
          <p:cNvPicPr>
            <a:picLocks noChangeAspect="1"/>
          </p:cNvPicPr>
          <p:nvPr/>
        </p:nvPicPr>
        <p:blipFill>
          <a:blip r:embed="rId5"/>
          <a:stretch>
            <a:fillRect/>
          </a:stretch>
        </p:blipFill>
        <p:spPr>
          <a:xfrm>
            <a:off x="3954429" y="7765461"/>
            <a:ext cx="683039" cy="683039"/>
          </a:xfrm>
          <a:prstGeom prst="rect">
            <a:avLst/>
          </a:prstGeom>
        </p:spPr>
      </p:pic>
      <p:pic>
        <p:nvPicPr>
          <p:cNvPr id="7" name="Picture 6">
            <a:extLst>
              <a:ext uri="{FF2B5EF4-FFF2-40B4-BE49-F238E27FC236}">
                <a16:creationId xmlns:a16="http://schemas.microsoft.com/office/drawing/2014/main" id="{DDDF1450-1FE9-8F4A-8E22-32B36C3CAE60}"/>
              </a:ext>
            </a:extLst>
          </p:cNvPr>
          <p:cNvPicPr>
            <a:picLocks noChangeAspect="1"/>
          </p:cNvPicPr>
          <p:nvPr/>
        </p:nvPicPr>
        <p:blipFill>
          <a:blip r:embed="rId6"/>
          <a:stretch>
            <a:fillRect/>
          </a:stretch>
        </p:blipFill>
        <p:spPr>
          <a:xfrm>
            <a:off x="3954026" y="9575411"/>
            <a:ext cx="683039" cy="683039"/>
          </a:xfrm>
          <a:prstGeom prst="rect">
            <a:avLst/>
          </a:prstGeom>
        </p:spPr>
      </p:pic>
    </p:spTree>
    <p:extLst>
      <p:ext uri="{BB962C8B-B14F-4D97-AF65-F5344CB8AC3E}">
        <p14:creationId xmlns:p14="http://schemas.microsoft.com/office/powerpoint/2010/main" val="102038313"/>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837E42-2390-F542-80F0-D551BAA8D106}"/>
              </a:ext>
            </a:extLst>
          </p:cNvPr>
          <p:cNvSpPr txBox="1"/>
          <p:nvPr/>
        </p:nvSpPr>
        <p:spPr>
          <a:xfrm>
            <a:off x="5076817" y="5613991"/>
            <a:ext cx="10334846" cy="4985980"/>
          </a:xfrm>
          <a:prstGeom prst="rect">
            <a:avLst/>
          </a:prstGeom>
          <a:noFill/>
        </p:spPr>
        <p:txBody>
          <a:bodyPr wrap="square" lIns="0" tIns="0" rIns="0" bIns="0" rtlCol="0">
            <a:spAutoFit/>
          </a:bodyPr>
          <a:lstStyle/>
          <a:p>
            <a:pPr marL="19050"/>
            <a:r>
              <a:rPr lang="en-US" b="1" dirty="0">
                <a:solidFill>
                  <a:schemeClr val="bg2">
                    <a:lumMod val="25000"/>
                  </a:schemeClr>
                </a:solidFill>
                <a:latin typeface="Arial" panose="020B0604020202020204" pitchFamily="34" charset="0"/>
                <a:cs typeface="Arial" panose="020B0604020202020204" pitchFamily="34" charset="0"/>
              </a:rPr>
              <a:t>Gender gap in </a:t>
            </a:r>
          </a:p>
          <a:p>
            <a:pPr marL="19050"/>
            <a:r>
              <a:rPr lang="en-US" b="1" dirty="0">
                <a:solidFill>
                  <a:schemeClr val="bg2">
                    <a:lumMod val="25000"/>
                  </a:schemeClr>
                </a:solidFill>
                <a:latin typeface="Arial" panose="020B0604020202020204" pitchFamily="34" charset="0"/>
                <a:cs typeface="Arial" panose="020B0604020202020204" pitchFamily="34" charset="0"/>
              </a:rPr>
              <a:t>participation rates</a:t>
            </a:r>
          </a:p>
          <a:p>
            <a:pPr marL="19050">
              <a:buAutoNum type="arabicPeriod"/>
            </a:pPr>
            <a:endParaRPr lang="en-US" b="1" dirty="0">
              <a:solidFill>
                <a:schemeClr val="bg2">
                  <a:lumMod val="25000"/>
                </a:schemeClr>
              </a:solidFill>
              <a:latin typeface="Arial" panose="020B0604020202020204" pitchFamily="34" charset="0"/>
              <a:cs typeface="Arial" panose="020B0604020202020204" pitchFamily="34" charset="0"/>
            </a:endParaRPr>
          </a:p>
          <a:p>
            <a:pPr marL="19050"/>
            <a:endParaRPr lang="en-US" b="1" dirty="0">
              <a:solidFill>
                <a:schemeClr val="bg2">
                  <a:lumMod val="25000"/>
                </a:schemeClr>
              </a:solidFill>
              <a:latin typeface="Arial" panose="020B0604020202020204" pitchFamily="34" charset="0"/>
              <a:cs typeface="Arial" panose="020B0604020202020204" pitchFamily="34" charset="0"/>
            </a:endParaRPr>
          </a:p>
          <a:p>
            <a:pPr marL="19050"/>
            <a:r>
              <a:rPr lang="en-US" b="1" dirty="0">
                <a:solidFill>
                  <a:schemeClr val="bg2">
                    <a:lumMod val="90000"/>
                  </a:schemeClr>
                </a:solidFill>
                <a:latin typeface="Arial" panose="020B0604020202020204" pitchFamily="34" charset="0"/>
                <a:cs typeface="Arial" panose="020B0604020202020204" pitchFamily="34" charset="0"/>
              </a:rPr>
              <a:t>Informality</a:t>
            </a:r>
          </a:p>
          <a:p>
            <a:pPr marL="19050"/>
            <a:endParaRPr lang="en-US" b="1" dirty="0">
              <a:solidFill>
                <a:schemeClr val="bg2">
                  <a:lumMod val="90000"/>
                </a:schemeClr>
              </a:solidFill>
              <a:latin typeface="Arial" panose="020B0604020202020204" pitchFamily="34" charset="0"/>
              <a:cs typeface="Arial" panose="020B0604020202020204" pitchFamily="34" charset="0"/>
            </a:endParaRPr>
          </a:p>
          <a:p>
            <a:pPr marL="19050"/>
            <a:endParaRPr lang="en-US" b="1" dirty="0">
              <a:solidFill>
                <a:schemeClr val="bg2">
                  <a:lumMod val="90000"/>
                </a:schemeClr>
              </a:solidFill>
              <a:latin typeface="Arial" panose="020B0604020202020204" pitchFamily="34" charset="0"/>
              <a:cs typeface="Arial" panose="020B0604020202020204" pitchFamily="34" charset="0"/>
            </a:endParaRPr>
          </a:p>
          <a:p>
            <a:pPr marL="19050"/>
            <a:r>
              <a:rPr lang="en-US" b="1" dirty="0">
                <a:solidFill>
                  <a:schemeClr val="bg2">
                    <a:lumMod val="90000"/>
                  </a:schemeClr>
                </a:solidFill>
                <a:latin typeface="Arial" panose="020B0604020202020204" pitchFamily="34" charset="0"/>
                <a:cs typeface="Arial" panose="020B0604020202020204" pitchFamily="34" charset="0"/>
              </a:rPr>
              <a:t>Mismatch between </a:t>
            </a:r>
          </a:p>
          <a:p>
            <a:pPr marL="19050"/>
            <a:r>
              <a:rPr lang="en-US" b="1" dirty="0">
                <a:solidFill>
                  <a:schemeClr val="bg2">
                    <a:lumMod val="90000"/>
                  </a:schemeClr>
                </a:solidFill>
                <a:latin typeface="Arial" panose="020B0604020202020204" pitchFamily="34" charset="0"/>
                <a:cs typeface="Arial" panose="020B0604020202020204" pitchFamily="34" charset="0"/>
              </a:rPr>
              <a:t>workers and jobs</a:t>
            </a:r>
            <a:endParaRPr lang="en-US" dirty="0">
              <a:solidFill>
                <a:schemeClr val="bg2">
                  <a:lumMod val="9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1E3F6F-5DCE-4340-8FD2-466B3CA76C74}"/>
              </a:ext>
            </a:extLst>
          </p:cNvPr>
          <p:cNvSpPr txBox="1"/>
          <p:nvPr/>
        </p:nvSpPr>
        <p:spPr>
          <a:xfrm>
            <a:off x="10002107" y="5893023"/>
            <a:ext cx="10334846" cy="553998"/>
          </a:xfrm>
          <a:prstGeom prst="rect">
            <a:avLst/>
          </a:prstGeom>
          <a:noFill/>
        </p:spPr>
        <p:txBody>
          <a:bodyPr wrap="square" lIns="0" tIns="0" rIns="0" bIns="0" rtlCol="0">
            <a:spAutoFit/>
          </a:bodyPr>
          <a:lstStyle/>
          <a:p>
            <a:pPr marL="20638" lvl="1"/>
            <a:r>
              <a:rPr lang="en-US" dirty="0">
                <a:solidFill>
                  <a:srgbClr val="002060"/>
                </a:solidFill>
                <a:latin typeface="Arial" panose="020B0604020202020204" pitchFamily="34" charset="0"/>
                <a:cs typeface="Arial" panose="020B0604020202020204" pitchFamily="34" charset="0"/>
              </a:rPr>
              <a:t>→ 14 percentage points higher than in the OECD</a:t>
            </a:r>
          </a:p>
        </p:txBody>
      </p:sp>
      <p:pic>
        <p:nvPicPr>
          <p:cNvPr id="6" name="Picture 5">
            <a:extLst>
              <a:ext uri="{FF2B5EF4-FFF2-40B4-BE49-F238E27FC236}">
                <a16:creationId xmlns:a16="http://schemas.microsoft.com/office/drawing/2014/main" id="{1E91F29A-3251-624F-BFDA-8180F320E862}"/>
              </a:ext>
            </a:extLst>
          </p:cNvPr>
          <p:cNvPicPr>
            <a:picLocks noChangeAspect="1"/>
          </p:cNvPicPr>
          <p:nvPr/>
        </p:nvPicPr>
        <p:blipFill>
          <a:blip r:embed="rId4"/>
          <a:stretch>
            <a:fillRect/>
          </a:stretch>
        </p:blipFill>
        <p:spPr>
          <a:xfrm>
            <a:off x="3954429" y="5613991"/>
            <a:ext cx="683039" cy="683039"/>
          </a:xfrm>
          <a:prstGeom prst="rect">
            <a:avLst/>
          </a:prstGeom>
        </p:spPr>
      </p:pic>
      <p:pic>
        <p:nvPicPr>
          <p:cNvPr id="7" name="Picture 6">
            <a:extLst>
              <a:ext uri="{FF2B5EF4-FFF2-40B4-BE49-F238E27FC236}">
                <a16:creationId xmlns:a16="http://schemas.microsoft.com/office/drawing/2014/main" id="{E8D39282-55FA-BA43-B3E4-C7D03568A65F}"/>
              </a:ext>
            </a:extLst>
          </p:cNvPr>
          <p:cNvPicPr>
            <a:picLocks noChangeAspect="1"/>
          </p:cNvPicPr>
          <p:nvPr/>
        </p:nvPicPr>
        <p:blipFill>
          <a:blip r:embed="rId5"/>
          <a:stretch>
            <a:fillRect/>
          </a:stretch>
        </p:blipFill>
        <p:spPr>
          <a:xfrm>
            <a:off x="3954429" y="7765461"/>
            <a:ext cx="683039" cy="683039"/>
          </a:xfrm>
          <a:prstGeom prst="rect">
            <a:avLst/>
          </a:prstGeom>
        </p:spPr>
      </p:pic>
      <p:pic>
        <p:nvPicPr>
          <p:cNvPr id="8" name="Picture 7">
            <a:extLst>
              <a:ext uri="{FF2B5EF4-FFF2-40B4-BE49-F238E27FC236}">
                <a16:creationId xmlns:a16="http://schemas.microsoft.com/office/drawing/2014/main" id="{6AEE4B3F-2F40-D445-9637-AF82AF00E181}"/>
              </a:ext>
            </a:extLst>
          </p:cNvPr>
          <p:cNvPicPr>
            <a:picLocks noChangeAspect="1"/>
          </p:cNvPicPr>
          <p:nvPr/>
        </p:nvPicPr>
        <p:blipFill>
          <a:blip r:embed="rId6"/>
          <a:stretch>
            <a:fillRect/>
          </a:stretch>
        </p:blipFill>
        <p:spPr>
          <a:xfrm>
            <a:off x="3954429" y="9575411"/>
            <a:ext cx="683039" cy="683039"/>
          </a:xfrm>
          <a:prstGeom prst="rect">
            <a:avLst/>
          </a:prstGeom>
        </p:spPr>
      </p:pic>
      <p:sp>
        <p:nvSpPr>
          <p:cNvPr id="11" name="TextBox 1">
            <a:extLst>
              <a:ext uri="{FF2B5EF4-FFF2-40B4-BE49-F238E27FC236}">
                <a16:creationId xmlns:a16="http://schemas.microsoft.com/office/drawing/2014/main" id="{5CC55684-EEB5-1747-825B-B05B4C8BF60B}"/>
              </a:ext>
            </a:extLst>
          </p:cNvPr>
          <p:cNvSpPr txBox="1"/>
          <p:nvPr/>
        </p:nvSpPr>
        <p:spPr>
          <a:xfrm>
            <a:off x="4061637" y="2861488"/>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Three characteristics of </a:t>
            </a:r>
          </a:p>
          <a:p>
            <a:r>
              <a:rPr lang="en-US" sz="4400" b="1" dirty="0">
                <a:latin typeface="Arial" panose="020B0604020202020204" pitchFamily="34" charset="0"/>
                <a:cs typeface="Arial" panose="020B0604020202020204" pitchFamily="34" charset="0"/>
              </a:rPr>
              <a:t>employment allocation</a:t>
            </a:r>
          </a:p>
        </p:txBody>
      </p:sp>
    </p:spTree>
    <p:extLst>
      <p:ext uri="{BB962C8B-B14F-4D97-AF65-F5344CB8AC3E}">
        <p14:creationId xmlns:p14="http://schemas.microsoft.com/office/powerpoint/2010/main" val="3174682126"/>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1FD1A-ED51-7C4F-B925-90B766C0A8DF}"/>
              </a:ext>
            </a:extLst>
          </p:cNvPr>
          <p:cNvSpPr txBox="1"/>
          <p:nvPr/>
        </p:nvSpPr>
        <p:spPr>
          <a:xfrm>
            <a:off x="5076817" y="5613991"/>
            <a:ext cx="10334846" cy="4985980"/>
          </a:xfrm>
          <a:prstGeom prst="rect">
            <a:avLst/>
          </a:prstGeom>
          <a:noFill/>
        </p:spPr>
        <p:txBody>
          <a:bodyPr wrap="square" lIns="0" tIns="0" rIns="0" bIns="0" rtlCol="0">
            <a:spAutoFit/>
          </a:bodyPr>
          <a:lstStyle/>
          <a:p>
            <a:pPr marL="19050"/>
            <a:r>
              <a:rPr lang="en-US" b="1" dirty="0">
                <a:solidFill>
                  <a:schemeClr val="bg2">
                    <a:lumMod val="90000"/>
                  </a:schemeClr>
                </a:solidFill>
                <a:latin typeface="Arial" panose="020B0604020202020204" pitchFamily="34" charset="0"/>
                <a:cs typeface="Arial" panose="020B0604020202020204" pitchFamily="34" charset="0"/>
              </a:rPr>
              <a:t>Gender gap in </a:t>
            </a:r>
          </a:p>
          <a:p>
            <a:pPr marL="19050"/>
            <a:r>
              <a:rPr lang="en-US" b="1" dirty="0">
                <a:solidFill>
                  <a:schemeClr val="bg2">
                    <a:lumMod val="90000"/>
                  </a:schemeClr>
                </a:solidFill>
                <a:latin typeface="Arial" panose="020B0604020202020204" pitchFamily="34" charset="0"/>
                <a:cs typeface="Arial" panose="020B0604020202020204" pitchFamily="34" charset="0"/>
              </a:rPr>
              <a:t>participation rates</a:t>
            </a:r>
          </a:p>
          <a:p>
            <a:pPr marL="19050"/>
            <a:endParaRPr lang="en-US" b="1" dirty="0">
              <a:solidFill>
                <a:schemeClr val="bg1">
                  <a:lumMod val="75000"/>
                </a:schemeClr>
              </a:solidFill>
              <a:latin typeface="Arial" panose="020B0604020202020204" pitchFamily="34" charset="0"/>
              <a:cs typeface="Arial" panose="020B0604020202020204" pitchFamily="34" charset="0"/>
            </a:endParaRPr>
          </a:p>
          <a:p>
            <a:pPr marL="19050"/>
            <a:endParaRPr lang="en-US" b="1" dirty="0">
              <a:solidFill>
                <a:schemeClr val="bg2">
                  <a:lumMod val="25000"/>
                </a:schemeClr>
              </a:solidFill>
              <a:latin typeface="Arial" panose="020B0604020202020204" pitchFamily="34" charset="0"/>
              <a:cs typeface="Arial" panose="020B0604020202020204" pitchFamily="34" charset="0"/>
            </a:endParaRPr>
          </a:p>
          <a:p>
            <a:pPr marL="19050"/>
            <a:r>
              <a:rPr lang="en-US" b="1" dirty="0">
                <a:solidFill>
                  <a:schemeClr val="bg2">
                    <a:lumMod val="25000"/>
                  </a:schemeClr>
                </a:solidFill>
                <a:latin typeface="Arial" panose="020B0604020202020204" pitchFamily="34" charset="0"/>
                <a:cs typeface="Arial" panose="020B0604020202020204" pitchFamily="34" charset="0"/>
              </a:rPr>
              <a:t>Informality</a:t>
            </a:r>
          </a:p>
          <a:p>
            <a:pPr marL="19050"/>
            <a:endParaRPr lang="en-US" b="1" dirty="0">
              <a:solidFill>
                <a:schemeClr val="bg1">
                  <a:lumMod val="75000"/>
                </a:schemeClr>
              </a:solidFill>
              <a:latin typeface="Arial" panose="020B0604020202020204" pitchFamily="34" charset="0"/>
              <a:cs typeface="Arial" panose="020B0604020202020204" pitchFamily="34" charset="0"/>
            </a:endParaRPr>
          </a:p>
          <a:p>
            <a:pPr marL="19050"/>
            <a:endParaRPr lang="en-US" b="1" dirty="0">
              <a:solidFill>
                <a:schemeClr val="bg1">
                  <a:lumMod val="75000"/>
                </a:schemeClr>
              </a:solidFill>
              <a:latin typeface="Arial" panose="020B0604020202020204" pitchFamily="34" charset="0"/>
              <a:cs typeface="Arial" panose="020B0604020202020204" pitchFamily="34" charset="0"/>
            </a:endParaRPr>
          </a:p>
          <a:p>
            <a:pPr marL="19050"/>
            <a:r>
              <a:rPr lang="en-US" b="1" dirty="0">
                <a:solidFill>
                  <a:schemeClr val="bg2">
                    <a:lumMod val="90000"/>
                  </a:schemeClr>
                </a:solidFill>
                <a:latin typeface="Arial" panose="020B0604020202020204" pitchFamily="34" charset="0"/>
                <a:cs typeface="Arial" panose="020B0604020202020204" pitchFamily="34" charset="0"/>
              </a:rPr>
              <a:t>Mismatch between </a:t>
            </a:r>
          </a:p>
          <a:p>
            <a:pPr marL="19050"/>
            <a:r>
              <a:rPr lang="en-US" b="1" dirty="0">
                <a:solidFill>
                  <a:schemeClr val="bg2">
                    <a:lumMod val="90000"/>
                  </a:schemeClr>
                </a:solidFill>
                <a:latin typeface="Arial" panose="020B0604020202020204" pitchFamily="34" charset="0"/>
                <a:cs typeface="Arial" panose="020B0604020202020204" pitchFamily="34" charset="0"/>
              </a:rPr>
              <a:t>workers and jobs</a:t>
            </a:r>
            <a:endParaRPr lang="en-US" dirty="0">
              <a:solidFill>
                <a:schemeClr val="bg2">
                  <a:lumMod val="9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0CCAAE8-E714-304D-8045-161BFA9B639E}"/>
              </a:ext>
            </a:extLst>
          </p:cNvPr>
          <p:cNvPicPr>
            <a:picLocks noChangeAspect="1"/>
          </p:cNvPicPr>
          <p:nvPr/>
        </p:nvPicPr>
        <p:blipFill>
          <a:blip r:embed="rId4"/>
          <a:stretch>
            <a:fillRect/>
          </a:stretch>
        </p:blipFill>
        <p:spPr>
          <a:xfrm>
            <a:off x="3954429" y="5613991"/>
            <a:ext cx="683039" cy="683039"/>
          </a:xfrm>
          <a:prstGeom prst="rect">
            <a:avLst/>
          </a:prstGeom>
        </p:spPr>
      </p:pic>
      <p:pic>
        <p:nvPicPr>
          <p:cNvPr id="8" name="Picture 7">
            <a:extLst>
              <a:ext uri="{FF2B5EF4-FFF2-40B4-BE49-F238E27FC236}">
                <a16:creationId xmlns:a16="http://schemas.microsoft.com/office/drawing/2014/main" id="{C28A0871-0FCE-9046-8E9F-5B8555B0582E}"/>
              </a:ext>
            </a:extLst>
          </p:cNvPr>
          <p:cNvPicPr>
            <a:picLocks noChangeAspect="1"/>
          </p:cNvPicPr>
          <p:nvPr/>
        </p:nvPicPr>
        <p:blipFill>
          <a:blip r:embed="rId5"/>
          <a:stretch>
            <a:fillRect/>
          </a:stretch>
        </p:blipFill>
        <p:spPr>
          <a:xfrm>
            <a:off x="3994167" y="7765461"/>
            <a:ext cx="683039" cy="683039"/>
          </a:xfrm>
          <a:prstGeom prst="rect">
            <a:avLst/>
          </a:prstGeom>
        </p:spPr>
      </p:pic>
      <p:pic>
        <p:nvPicPr>
          <p:cNvPr id="9" name="Picture 8">
            <a:extLst>
              <a:ext uri="{FF2B5EF4-FFF2-40B4-BE49-F238E27FC236}">
                <a16:creationId xmlns:a16="http://schemas.microsoft.com/office/drawing/2014/main" id="{245CE8BD-3048-234F-9A91-597462442363}"/>
              </a:ext>
            </a:extLst>
          </p:cNvPr>
          <p:cNvPicPr>
            <a:picLocks noChangeAspect="1"/>
          </p:cNvPicPr>
          <p:nvPr/>
        </p:nvPicPr>
        <p:blipFill>
          <a:blip r:embed="rId6"/>
          <a:stretch>
            <a:fillRect/>
          </a:stretch>
        </p:blipFill>
        <p:spPr>
          <a:xfrm>
            <a:off x="3954429" y="9575411"/>
            <a:ext cx="683039" cy="683039"/>
          </a:xfrm>
          <a:prstGeom prst="rect">
            <a:avLst/>
          </a:prstGeom>
        </p:spPr>
      </p:pic>
      <p:sp>
        <p:nvSpPr>
          <p:cNvPr id="11" name="TextBox 1">
            <a:extLst>
              <a:ext uri="{FF2B5EF4-FFF2-40B4-BE49-F238E27FC236}">
                <a16:creationId xmlns:a16="http://schemas.microsoft.com/office/drawing/2014/main" id="{5CC55684-EEB5-1747-825B-B05B4C8BF60B}"/>
              </a:ext>
            </a:extLst>
          </p:cNvPr>
          <p:cNvSpPr txBox="1"/>
          <p:nvPr/>
        </p:nvSpPr>
        <p:spPr>
          <a:xfrm>
            <a:off x="4061637" y="2861488"/>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Three characteristics of </a:t>
            </a:r>
          </a:p>
          <a:p>
            <a:r>
              <a:rPr lang="en-US" sz="4400" b="1" dirty="0">
                <a:latin typeface="Arial" panose="020B0604020202020204" pitchFamily="34" charset="0"/>
                <a:cs typeface="Arial" panose="020B0604020202020204" pitchFamily="34" charset="0"/>
              </a:rPr>
              <a:t>employment allocation</a:t>
            </a:r>
          </a:p>
        </p:txBody>
      </p:sp>
      <p:graphicFrame>
        <p:nvGraphicFramePr>
          <p:cNvPr id="12" name="Chart 1"/>
          <p:cNvGraphicFramePr>
            <a:graphicFrameLocks/>
          </p:cNvGraphicFramePr>
          <p:nvPr>
            <p:extLst>
              <p:ext uri="{D42A27DB-BD31-4B8C-83A1-F6EECF244321}">
                <p14:modId xmlns:p14="http://schemas.microsoft.com/office/powerpoint/2010/main" val="67485467"/>
              </p:ext>
            </p:extLst>
          </p:nvPr>
        </p:nvGraphicFramePr>
        <p:xfrm>
          <a:off x="11376400" y="4421599"/>
          <a:ext cx="11554111" cy="805380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153742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73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5C680F-6331-EB43-81A8-E856FA27D10D}"/>
              </a:ext>
            </a:extLst>
          </p:cNvPr>
          <p:cNvSpPr txBox="1"/>
          <p:nvPr/>
        </p:nvSpPr>
        <p:spPr>
          <a:xfrm>
            <a:off x="6664986" y="11074927"/>
            <a:ext cx="14290158" cy="2462213"/>
          </a:xfrm>
          <a:prstGeom prst="rect">
            <a:avLst/>
          </a:prstGeom>
          <a:noFill/>
        </p:spPr>
        <p:txBody>
          <a:bodyPr wrap="square" lIns="0" tIns="0" rIns="0" bIns="0" rtlCol="0">
            <a:spAutoFit/>
          </a:bodyPr>
          <a:lstStyle/>
          <a:p>
            <a:pPr marL="465138" lvl="1" indent="-444500"/>
            <a:r>
              <a:rPr lang="en-US" sz="3200" dirty="0">
                <a:solidFill>
                  <a:srgbClr val="002060"/>
                </a:solidFill>
                <a:latin typeface="Arial" panose="020B0604020202020204" pitchFamily="34" charset="0"/>
                <a:cs typeface="Arial" panose="020B0604020202020204" pitchFamily="34" charset="0"/>
              </a:rPr>
              <a:t>→ 4 out of 10 workers report their qualifications do not match their position (ECAF 2015, 2017)</a:t>
            </a:r>
          </a:p>
          <a:p>
            <a:pPr marL="465138" lvl="1" indent="-444500"/>
            <a:endParaRPr lang="en-US" sz="3200" dirty="0">
              <a:solidFill>
                <a:srgbClr val="002060"/>
              </a:solidFill>
              <a:latin typeface="Arial" panose="020B0604020202020204" pitchFamily="34" charset="0"/>
              <a:cs typeface="Arial" panose="020B0604020202020204" pitchFamily="34" charset="0"/>
            </a:endParaRPr>
          </a:p>
          <a:p>
            <a:pPr marL="20638" lvl="1"/>
            <a:endParaRPr lang="en-US" sz="3200" dirty="0">
              <a:solidFill>
                <a:srgbClr val="002060"/>
              </a:solidFill>
              <a:latin typeface="Arial" panose="020B0604020202020204" pitchFamily="34" charset="0"/>
              <a:cs typeface="Arial" panose="020B0604020202020204" pitchFamily="34" charset="0"/>
            </a:endParaRPr>
          </a:p>
          <a:p>
            <a:pPr marL="20638" lvl="1"/>
            <a:endParaRPr lang="en-US" sz="3200" dirty="0">
              <a:solidFill>
                <a:srgbClr val="00206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E0D25C4-7AB7-C740-8C55-FE14431178BE}"/>
              </a:ext>
            </a:extLst>
          </p:cNvPr>
          <p:cNvSpPr txBox="1"/>
          <p:nvPr/>
        </p:nvSpPr>
        <p:spPr>
          <a:xfrm>
            <a:off x="5076817" y="5613991"/>
            <a:ext cx="10334846" cy="4985980"/>
          </a:xfrm>
          <a:prstGeom prst="rect">
            <a:avLst/>
          </a:prstGeom>
          <a:noFill/>
        </p:spPr>
        <p:txBody>
          <a:bodyPr wrap="square" lIns="0" tIns="0" rIns="0" bIns="0" rtlCol="0">
            <a:spAutoFit/>
          </a:bodyPr>
          <a:lstStyle/>
          <a:p>
            <a:pPr marL="19050"/>
            <a:r>
              <a:rPr lang="en-US" b="1" dirty="0">
                <a:solidFill>
                  <a:schemeClr val="bg2">
                    <a:lumMod val="90000"/>
                  </a:schemeClr>
                </a:solidFill>
                <a:latin typeface="Arial" panose="020B0604020202020204" pitchFamily="34" charset="0"/>
                <a:cs typeface="Arial" panose="020B0604020202020204" pitchFamily="34" charset="0"/>
              </a:rPr>
              <a:t>Gender gap in </a:t>
            </a:r>
          </a:p>
          <a:p>
            <a:pPr marL="19050"/>
            <a:r>
              <a:rPr lang="en-US" b="1" dirty="0">
                <a:solidFill>
                  <a:schemeClr val="bg2">
                    <a:lumMod val="90000"/>
                  </a:schemeClr>
                </a:solidFill>
                <a:latin typeface="Arial" panose="020B0604020202020204" pitchFamily="34" charset="0"/>
                <a:cs typeface="Arial" panose="020B0604020202020204" pitchFamily="34" charset="0"/>
              </a:rPr>
              <a:t>participation rates</a:t>
            </a:r>
          </a:p>
          <a:p>
            <a:pPr marL="19050">
              <a:buAutoNum type="arabicPeriod"/>
            </a:pPr>
            <a:endParaRPr lang="en-US" b="1" dirty="0">
              <a:solidFill>
                <a:schemeClr val="bg2">
                  <a:lumMod val="90000"/>
                </a:schemeClr>
              </a:solidFill>
              <a:latin typeface="Arial" panose="020B0604020202020204" pitchFamily="34" charset="0"/>
              <a:cs typeface="Arial" panose="020B0604020202020204" pitchFamily="34" charset="0"/>
            </a:endParaRPr>
          </a:p>
          <a:p>
            <a:pPr marL="19050"/>
            <a:endParaRPr lang="en-US" b="1" dirty="0">
              <a:solidFill>
                <a:schemeClr val="bg2">
                  <a:lumMod val="90000"/>
                </a:schemeClr>
              </a:solidFill>
              <a:latin typeface="Arial" panose="020B0604020202020204" pitchFamily="34" charset="0"/>
              <a:cs typeface="Arial" panose="020B0604020202020204" pitchFamily="34" charset="0"/>
            </a:endParaRPr>
          </a:p>
          <a:p>
            <a:pPr marL="19050"/>
            <a:r>
              <a:rPr lang="en-US" b="1" dirty="0">
                <a:solidFill>
                  <a:schemeClr val="bg2">
                    <a:lumMod val="90000"/>
                  </a:schemeClr>
                </a:solidFill>
                <a:latin typeface="Arial" panose="020B0604020202020204" pitchFamily="34" charset="0"/>
                <a:cs typeface="Arial" panose="020B0604020202020204" pitchFamily="34" charset="0"/>
              </a:rPr>
              <a:t>Informality</a:t>
            </a:r>
          </a:p>
          <a:p>
            <a:pPr marL="19050"/>
            <a:endParaRPr lang="en-US" b="1" dirty="0">
              <a:solidFill>
                <a:schemeClr val="bg1">
                  <a:lumMod val="75000"/>
                </a:schemeClr>
              </a:solidFill>
              <a:latin typeface="Arial" panose="020B0604020202020204" pitchFamily="34" charset="0"/>
              <a:cs typeface="Arial" panose="020B0604020202020204" pitchFamily="34" charset="0"/>
            </a:endParaRPr>
          </a:p>
          <a:p>
            <a:pPr marL="19050"/>
            <a:endParaRPr lang="en-US" b="1" dirty="0">
              <a:solidFill>
                <a:schemeClr val="bg1">
                  <a:lumMod val="75000"/>
                </a:schemeClr>
              </a:solidFill>
              <a:latin typeface="Arial" panose="020B0604020202020204" pitchFamily="34" charset="0"/>
              <a:cs typeface="Arial" panose="020B0604020202020204" pitchFamily="34" charset="0"/>
            </a:endParaRPr>
          </a:p>
          <a:p>
            <a:pPr marL="19050"/>
            <a:r>
              <a:rPr lang="en-US" b="1" dirty="0">
                <a:solidFill>
                  <a:schemeClr val="bg2">
                    <a:lumMod val="25000"/>
                  </a:schemeClr>
                </a:solidFill>
                <a:latin typeface="Arial" panose="020B0604020202020204" pitchFamily="34" charset="0"/>
                <a:cs typeface="Arial" panose="020B0604020202020204" pitchFamily="34" charset="0"/>
              </a:rPr>
              <a:t>Mismatch between </a:t>
            </a:r>
          </a:p>
          <a:p>
            <a:pPr marL="19050"/>
            <a:r>
              <a:rPr lang="en-US" b="1" dirty="0">
                <a:solidFill>
                  <a:schemeClr val="bg2">
                    <a:lumMod val="25000"/>
                  </a:schemeClr>
                </a:solidFill>
                <a:latin typeface="Arial" panose="020B0604020202020204" pitchFamily="34" charset="0"/>
                <a:cs typeface="Arial" panose="020B0604020202020204" pitchFamily="34" charset="0"/>
              </a:rPr>
              <a:t>workers and jobs</a:t>
            </a:r>
            <a:endParaRPr lang="en-US" dirty="0">
              <a:solidFill>
                <a:schemeClr val="bg2">
                  <a:lumMod val="2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7E93078-E06C-C744-8127-BCA46A9F19F5}"/>
              </a:ext>
            </a:extLst>
          </p:cNvPr>
          <p:cNvPicPr>
            <a:picLocks noChangeAspect="1"/>
          </p:cNvPicPr>
          <p:nvPr/>
        </p:nvPicPr>
        <p:blipFill>
          <a:blip r:embed="rId4"/>
          <a:stretch>
            <a:fillRect/>
          </a:stretch>
        </p:blipFill>
        <p:spPr>
          <a:xfrm>
            <a:off x="3954429" y="5613991"/>
            <a:ext cx="683039" cy="683039"/>
          </a:xfrm>
          <a:prstGeom prst="rect">
            <a:avLst/>
          </a:prstGeom>
        </p:spPr>
      </p:pic>
      <p:pic>
        <p:nvPicPr>
          <p:cNvPr id="8" name="Picture 7">
            <a:extLst>
              <a:ext uri="{FF2B5EF4-FFF2-40B4-BE49-F238E27FC236}">
                <a16:creationId xmlns:a16="http://schemas.microsoft.com/office/drawing/2014/main" id="{3F89C892-3156-5642-80B4-86E27E671D60}"/>
              </a:ext>
            </a:extLst>
          </p:cNvPr>
          <p:cNvPicPr>
            <a:picLocks noChangeAspect="1"/>
          </p:cNvPicPr>
          <p:nvPr/>
        </p:nvPicPr>
        <p:blipFill>
          <a:blip r:embed="rId5"/>
          <a:stretch>
            <a:fillRect/>
          </a:stretch>
        </p:blipFill>
        <p:spPr>
          <a:xfrm>
            <a:off x="3954428" y="7765461"/>
            <a:ext cx="683039" cy="683039"/>
          </a:xfrm>
          <a:prstGeom prst="rect">
            <a:avLst/>
          </a:prstGeom>
        </p:spPr>
      </p:pic>
      <p:pic>
        <p:nvPicPr>
          <p:cNvPr id="9" name="Picture 8">
            <a:extLst>
              <a:ext uri="{FF2B5EF4-FFF2-40B4-BE49-F238E27FC236}">
                <a16:creationId xmlns:a16="http://schemas.microsoft.com/office/drawing/2014/main" id="{55B20EDD-FECF-B944-AE8D-ABD273D46E1A}"/>
              </a:ext>
            </a:extLst>
          </p:cNvPr>
          <p:cNvPicPr>
            <a:picLocks noChangeAspect="1"/>
          </p:cNvPicPr>
          <p:nvPr/>
        </p:nvPicPr>
        <p:blipFill>
          <a:blip r:embed="rId6"/>
          <a:stretch>
            <a:fillRect/>
          </a:stretch>
        </p:blipFill>
        <p:spPr>
          <a:xfrm>
            <a:off x="3978089" y="9575411"/>
            <a:ext cx="683039" cy="683039"/>
          </a:xfrm>
          <a:prstGeom prst="rect">
            <a:avLst/>
          </a:prstGeom>
        </p:spPr>
      </p:pic>
      <p:sp>
        <p:nvSpPr>
          <p:cNvPr id="12" name="TextBox 1">
            <a:extLst>
              <a:ext uri="{FF2B5EF4-FFF2-40B4-BE49-F238E27FC236}">
                <a16:creationId xmlns:a16="http://schemas.microsoft.com/office/drawing/2014/main" id="{5CC55684-EEB5-1747-825B-B05B4C8BF60B}"/>
              </a:ext>
            </a:extLst>
          </p:cNvPr>
          <p:cNvSpPr txBox="1"/>
          <p:nvPr/>
        </p:nvSpPr>
        <p:spPr>
          <a:xfrm>
            <a:off x="4061637" y="2861488"/>
            <a:ext cx="18628242" cy="1354217"/>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Three characteristics of </a:t>
            </a:r>
          </a:p>
          <a:p>
            <a:r>
              <a:rPr lang="en-US" sz="4400" b="1" dirty="0">
                <a:latin typeface="Arial" panose="020B0604020202020204" pitchFamily="34" charset="0"/>
                <a:cs typeface="Arial" panose="020B0604020202020204" pitchFamily="34" charset="0"/>
              </a:rPr>
              <a:t>employment allocation</a:t>
            </a:r>
          </a:p>
        </p:txBody>
      </p:sp>
    </p:spTree>
    <p:extLst>
      <p:ext uri="{BB962C8B-B14F-4D97-AF65-F5344CB8AC3E}">
        <p14:creationId xmlns:p14="http://schemas.microsoft.com/office/powerpoint/2010/main" val="2877945220"/>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5CC55684-EEB5-1747-825B-B05B4C8BF60B}"/>
              </a:ext>
            </a:extLst>
          </p:cNvPr>
          <p:cNvSpPr txBox="1"/>
          <p:nvPr/>
        </p:nvSpPr>
        <p:spPr>
          <a:xfrm>
            <a:off x="1288939" y="2831991"/>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Relevant labor institution and policies</a:t>
            </a:r>
          </a:p>
        </p:txBody>
      </p:sp>
      <p:sp>
        <p:nvSpPr>
          <p:cNvPr id="16" name="TextBox 5">
            <a:extLst>
              <a:ext uri="{FF2B5EF4-FFF2-40B4-BE49-F238E27FC236}">
                <a16:creationId xmlns:a16="http://schemas.microsoft.com/office/drawing/2014/main" id="{056CFD23-AF9B-A14A-AB98-C6DF84DB68CB}"/>
              </a:ext>
            </a:extLst>
          </p:cNvPr>
          <p:cNvSpPr txBox="1"/>
          <p:nvPr/>
        </p:nvSpPr>
        <p:spPr>
          <a:xfrm>
            <a:off x="2557304" y="4212892"/>
            <a:ext cx="5819780" cy="1107996"/>
          </a:xfrm>
          <a:prstGeom prst="rect">
            <a:avLst/>
          </a:prstGeom>
          <a:noFill/>
        </p:spPr>
        <p:txBody>
          <a:bodyPr wrap="square" lIns="0" tIns="0" rIns="0" bIns="0" rtlCol="0">
            <a:spAutoFit/>
          </a:bodyPr>
          <a:lstStyle/>
          <a:p>
            <a:pPr marL="20638"/>
            <a:r>
              <a:rPr lang="es-VE" b="1" dirty="0" err="1">
                <a:solidFill>
                  <a:srgbClr val="327EA7"/>
                </a:solidFill>
                <a:latin typeface="Arial" panose="020B0604020202020204" pitchFamily="34" charset="0"/>
                <a:cs typeface="Arial" panose="020B0604020202020204" pitchFamily="34" charset="0"/>
              </a:rPr>
              <a:t>Employment</a:t>
            </a:r>
            <a:r>
              <a:rPr lang="es-VE" b="1" dirty="0">
                <a:solidFill>
                  <a:srgbClr val="327EA7"/>
                </a:solidFill>
                <a:latin typeface="Arial" panose="020B0604020202020204" pitchFamily="34" charset="0"/>
                <a:cs typeface="Arial" panose="020B0604020202020204" pitchFamily="34" charset="0"/>
              </a:rPr>
              <a:t> </a:t>
            </a:r>
            <a:r>
              <a:rPr lang="es-VE" b="1" dirty="0" err="1">
                <a:solidFill>
                  <a:srgbClr val="327EA7"/>
                </a:solidFill>
                <a:latin typeface="Arial" panose="020B0604020202020204" pitchFamily="34" charset="0"/>
                <a:cs typeface="Arial" panose="020B0604020202020204" pitchFamily="34" charset="0"/>
              </a:rPr>
              <a:t>protection</a:t>
            </a:r>
            <a:r>
              <a:rPr lang="es-VE" b="1" dirty="0">
                <a:solidFill>
                  <a:srgbClr val="327EA7"/>
                </a:solidFill>
                <a:latin typeface="Arial" panose="020B0604020202020204" pitchFamily="34" charset="0"/>
                <a:cs typeface="Arial" panose="020B0604020202020204" pitchFamily="34" charset="0"/>
              </a:rPr>
              <a:t> </a:t>
            </a:r>
            <a:r>
              <a:rPr lang="es-VE" b="1" dirty="0" err="1">
                <a:solidFill>
                  <a:srgbClr val="327EA7"/>
                </a:solidFill>
                <a:latin typeface="Arial" panose="020B0604020202020204" pitchFamily="34" charset="0"/>
                <a:cs typeface="Arial" panose="020B0604020202020204" pitchFamily="34" charset="0"/>
              </a:rPr>
              <a:t>policies</a:t>
            </a:r>
            <a:endParaRPr lang="es-VE" b="1" dirty="0">
              <a:solidFill>
                <a:srgbClr val="327EA7"/>
              </a:solidFill>
              <a:latin typeface="Arial" panose="020B0604020202020204" pitchFamily="34" charset="0"/>
              <a:cs typeface="Arial" panose="020B0604020202020204" pitchFamily="34" charset="0"/>
            </a:endParaRPr>
          </a:p>
        </p:txBody>
      </p:sp>
      <p:sp>
        <p:nvSpPr>
          <p:cNvPr id="17" name="TextBox 6">
            <a:extLst>
              <a:ext uri="{FF2B5EF4-FFF2-40B4-BE49-F238E27FC236}">
                <a16:creationId xmlns:a16="http://schemas.microsoft.com/office/drawing/2014/main" id="{F1CA133A-C05F-C64B-826C-9AB817919FF3}"/>
              </a:ext>
            </a:extLst>
          </p:cNvPr>
          <p:cNvSpPr txBox="1"/>
          <p:nvPr/>
        </p:nvSpPr>
        <p:spPr>
          <a:xfrm>
            <a:off x="2557303" y="6923322"/>
            <a:ext cx="6970155" cy="1969770"/>
          </a:xfrm>
          <a:prstGeom prst="rect">
            <a:avLst/>
          </a:prstGeom>
          <a:noFill/>
        </p:spPr>
        <p:txBody>
          <a:bodyPr wrap="square" lIns="0" tIns="0" rIns="0" bIns="0" rtlCol="0">
            <a:spAutoFit/>
          </a:bodyPr>
          <a:lstStyle/>
          <a:p>
            <a:pPr marL="20638" lvl="1"/>
            <a:r>
              <a:rPr lang="en-US" sz="3200" b="1" dirty="0">
                <a:solidFill>
                  <a:srgbClr val="002060"/>
                </a:solidFill>
                <a:latin typeface="Arial" panose="020B0604020202020204" pitchFamily="34" charset="0"/>
                <a:cs typeface="Arial" panose="020B0604020202020204" pitchFamily="34" charset="0"/>
              </a:rPr>
              <a:t>Evidence of negative effects of employment protection policies, especially in high employee turnover industries</a:t>
            </a:r>
          </a:p>
        </p:txBody>
      </p:sp>
      <p:pic>
        <p:nvPicPr>
          <p:cNvPr id="18" name="Picture 7">
            <a:extLst>
              <a:ext uri="{FF2B5EF4-FFF2-40B4-BE49-F238E27FC236}">
                <a16:creationId xmlns:a16="http://schemas.microsoft.com/office/drawing/2014/main" id="{FCA86764-45E5-AF42-9F74-6F90CA7E400E}"/>
              </a:ext>
            </a:extLst>
          </p:cNvPr>
          <p:cNvPicPr>
            <a:picLocks noChangeAspect="1"/>
          </p:cNvPicPr>
          <p:nvPr/>
        </p:nvPicPr>
        <p:blipFill>
          <a:blip r:embed="rId4"/>
          <a:stretch>
            <a:fillRect/>
          </a:stretch>
        </p:blipFill>
        <p:spPr>
          <a:xfrm>
            <a:off x="1682808" y="4232771"/>
            <a:ext cx="568150" cy="568150"/>
          </a:xfrm>
          <a:prstGeom prst="rect">
            <a:avLst/>
          </a:prstGeom>
        </p:spPr>
      </p:pic>
      <p:graphicFrame>
        <p:nvGraphicFramePr>
          <p:cNvPr id="20" name="Chart 1">
            <a:extLst>
              <a:ext uri="{FF2B5EF4-FFF2-40B4-BE49-F238E27FC236}">
                <a16:creationId xmlns:a16="http://schemas.microsoft.com/office/drawing/2014/main" id="{00000000-0008-0000-1000-000002000000}"/>
              </a:ext>
            </a:extLst>
          </p:cNvPr>
          <p:cNvGraphicFramePr>
            <a:graphicFrameLocks/>
          </p:cNvGraphicFramePr>
          <p:nvPr>
            <p:extLst>
              <p:ext uri="{D42A27DB-BD31-4B8C-83A1-F6EECF244321}">
                <p14:modId xmlns:p14="http://schemas.microsoft.com/office/powerpoint/2010/main" val="587024809"/>
              </p:ext>
            </p:extLst>
          </p:nvPr>
        </p:nvGraphicFramePr>
        <p:xfrm>
          <a:off x="10111356" y="3856757"/>
          <a:ext cx="13085527" cy="9052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6779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20"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5CC55684-EEB5-1747-825B-B05B4C8BF60B}"/>
              </a:ext>
            </a:extLst>
          </p:cNvPr>
          <p:cNvSpPr txBox="1"/>
          <p:nvPr/>
        </p:nvSpPr>
        <p:spPr>
          <a:xfrm>
            <a:off x="1288939" y="2831991"/>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Relevant labor institution and policies</a:t>
            </a:r>
          </a:p>
        </p:txBody>
      </p:sp>
      <p:sp>
        <p:nvSpPr>
          <p:cNvPr id="11" name="TextBox 5">
            <a:extLst>
              <a:ext uri="{FF2B5EF4-FFF2-40B4-BE49-F238E27FC236}">
                <a16:creationId xmlns:a16="http://schemas.microsoft.com/office/drawing/2014/main" id="{056CFD23-AF9B-A14A-AB98-C6DF84DB68CB}"/>
              </a:ext>
            </a:extLst>
          </p:cNvPr>
          <p:cNvSpPr txBox="1"/>
          <p:nvPr/>
        </p:nvSpPr>
        <p:spPr>
          <a:xfrm>
            <a:off x="2557304" y="4212892"/>
            <a:ext cx="5819780" cy="1107996"/>
          </a:xfrm>
          <a:prstGeom prst="rect">
            <a:avLst/>
          </a:prstGeom>
          <a:noFill/>
        </p:spPr>
        <p:txBody>
          <a:bodyPr wrap="square" lIns="0" tIns="0" rIns="0" bIns="0" rtlCol="0">
            <a:spAutoFit/>
          </a:bodyPr>
          <a:lstStyle/>
          <a:p>
            <a:pPr marL="20638"/>
            <a:r>
              <a:rPr lang="es-VE" b="1" dirty="0" err="1">
                <a:solidFill>
                  <a:schemeClr val="bg2">
                    <a:lumMod val="90000"/>
                  </a:schemeClr>
                </a:solidFill>
                <a:latin typeface="Arial" panose="020B0604020202020204" pitchFamily="34" charset="0"/>
                <a:cs typeface="Arial" panose="020B0604020202020204" pitchFamily="34" charset="0"/>
              </a:rPr>
              <a:t>Employment</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protection</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policies</a:t>
            </a:r>
            <a:endParaRPr lang="es-VE" b="1" dirty="0">
              <a:solidFill>
                <a:schemeClr val="bg2">
                  <a:lumMod val="90000"/>
                </a:schemeClr>
              </a:solidFill>
              <a:latin typeface="Arial" panose="020B0604020202020204" pitchFamily="34" charset="0"/>
              <a:cs typeface="Arial" panose="020B0604020202020204" pitchFamily="34" charset="0"/>
            </a:endParaRPr>
          </a:p>
        </p:txBody>
      </p:sp>
      <p:pic>
        <p:nvPicPr>
          <p:cNvPr id="12" name="Picture 7">
            <a:extLst>
              <a:ext uri="{FF2B5EF4-FFF2-40B4-BE49-F238E27FC236}">
                <a16:creationId xmlns:a16="http://schemas.microsoft.com/office/drawing/2014/main" id="{FCA86764-45E5-AF42-9F74-6F90CA7E400E}"/>
              </a:ext>
            </a:extLst>
          </p:cNvPr>
          <p:cNvPicPr>
            <a:picLocks noChangeAspect="1"/>
          </p:cNvPicPr>
          <p:nvPr/>
        </p:nvPicPr>
        <p:blipFill>
          <a:blip r:embed="rId4">
            <a:duotone>
              <a:schemeClr val="bg2">
                <a:shade val="45000"/>
                <a:satMod val="135000"/>
              </a:schemeClr>
              <a:prstClr val="white"/>
            </a:duotone>
          </a:blip>
          <a:stretch>
            <a:fillRect/>
          </a:stretch>
        </p:blipFill>
        <p:spPr>
          <a:xfrm>
            <a:off x="1682808" y="4232771"/>
            <a:ext cx="568150" cy="568150"/>
          </a:xfrm>
          <a:prstGeom prst="rect">
            <a:avLst/>
          </a:prstGeom>
        </p:spPr>
      </p:pic>
      <p:sp>
        <p:nvSpPr>
          <p:cNvPr id="14" name="TextBox 7">
            <a:extLst>
              <a:ext uri="{FF2B5EF4-FFF2-40B4-BE49-F238E27FC236}">
                <a16:creationId xmlns:a16="http://schemas.microsoft.com/office/drawing/2014/main" id="{EBF2BE7F-27D1-744A-AC87-5721F49E6F1B}"/>
              </a:ext>
            </a:extLst>
          </p:cNvPr>
          <p:cNvSpPr txBox="1"/>
          <p:nvPr/>
        </p:nvSpPr>
        <p:spPr>
          <a:xfrm>
            <a:off x="2527804" y="6258001"/>
            <a:ext cx="5082362" cy="553998"/>
          </a:xfrm>
          <a:prstGeom prst="rect">
            <a:avLst/>
          </a:prstGeom>
          <a:noFill/>
        </p:spPr>
        <p:txBody>
          <a:bodyPr wrap="square" lIns="0" tIns="0" rIns="0" bIns="0" rtlCol="0">
            <a:spAutoFit/>
          </a:bodyPr>
          <a:lstStyle/>
          <a:p>
            <a:pPr marL="20638"/>
            <a:r>
              <a:rPr lang="es-VE" b="1" dirty="0" err="1">
                <a:solidFill>
                  <a:srgbClr val="327EA7"/>
                </a:solidFill>
                <a:latin typeface="Arial" panose="020B0604020202020204" pitchFamily="34" charset="0"/>
                <a:cs typeface="Arial" panose="020B0604020202020204" pitchFamily="34" charset="0"/>
              </a:rPr>
              <a:t>Wage</a:t>
            </a:r>
            <a:r>
              <a:rPr lang="es-VE" b="1" dirty="0">
                <a:solidFill>
                  <a:srgbClr val="327EA7"/>
                </a:solidFill>
                <a:latin typeface="Arial" panose="020B0604020202020204" pitchFamily="34" charset="0"/>
                <a:cs typeface="Arial" panose="020B0604020202020204" pitchFamily="34" charset="0"/>
              </a:rPr>
              <a:t> </a:t>
            </a:r>
            <a:r>
              <a:rPr lang="es-VE" b="1" dirty="0" err="1">
                <a:solidFill>
                  <a:srgbClr val="327EA7"/>
                </a:solidFill>
                <a:latin typeface="Arial" panose="020B0604020202020204" pitchFamily="34" charset="0"/>
                <a:cs typeface="Arial" panose="020B0604020202020204" pitchFamily="34" charset="0"/>
              </a:rPr>
              <a:t>setting</a:t>
            </a:r>
            <a:r>
              <a:rPr lang="es-VE" b="1" dirty="0">
                <a:solidFill>
                  <a:srgbClr val="327EA7"/>
                </a:solidFill>
                <a:latin typeface="Arial" panose="020B0604020202020204" pitchFamily="34" charset="0"/>
                <a:cs typeface="Arial" panose="020B0604020202020204" pitchFamily="34" charset="0"/>
              </a:rPr>
              <a:t> </a:t>
            </a:r>
            <a:r>
              <a:rPr lang="es-VE" b="1" dirty="0" err="1">
                <a:solidFill>
                  <a:srgbClr val="327EA7"/>
                </a:solidFill>
                <a:latin typeface="Arial" panose="020B0604020202020204" pitchFamily="34" charset="0"/>
                <a:cs typeface="Arial" panose="020B0604020202020204" pitchFamily="34" charset="0"/>
              </a:rPr>
              <a:t>policies</a:t>
            </a:r>
            <a:endParaRPr lang="es-VE" b="1" dirty="0">
              <a:solidFill>
                <a:srgbClr val="327EA7"/>
              </a:solidFill>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FE4BD75A-055A-3042-B0C3-587DA116A879}"/>
              </a:ext>
            </a:extLst>
          </p:cNvPr>
          <p:cNvPicPr>
            <a:picLocks noChangeAspect="1"/>
          </p:cNvPicPr>
          <p:nvPr/>
        </p:nvPicPr>
        <p:blipFill>
          <a:blip r:embed="rId5"/>
          <a:stretch>
            <a:fillRect/>
          </a:stretch>
        </p:blipFill>
        <p:spPr>
          <a:xfrm>
            <a:off x="1653308" y="6310370"/>
            <a:ext cx="568150" cy="568150"/>
          </a:xfrm>
          <a:prstGeom prst="rect">
            <a:avLst/>
          </a:prstGeom>
        </p:spPr>
      </p:pic>
      <p:graphicFrame>
        <p:nvGraphicFramePr>
          <p:cNvPr id="16" name="Gráfico 15"/>
          <p:cNvGraphicFramePr>
            <a:graphicFrameLocks/>
          </p:cNvGraphicFramePr>
          <p:nvPr>
            <p:extLst>
              <p:ext uri="{D42A27DB-BD31-4B8C-83A1-F6EECF244321}">
                <p14:modId xmlns:p14="http://schemas.microsoft.com/office/powerpoint/2010/main" val="3179578987"/>
              </p:ext>
            </p:extLst>
          </p:nvPr>
        </p:nvGraphicFramePr>
        <p:xfrm>
          <a:off x="8762094" y="4138358"/>
          <a:ext cx="14867927" cy="88293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6762808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
            <a:extLst>
              <a:ext uri="{FF2B5EF4-FFF2-40B4-BE49-F238E27FC236}">
                <a16:creationId xmlns:a16="http://schemas.microsoft.com/office/drawing/2014/main" id="{5CC55684-EEB5-1747-825B-B05B4C8BF60B}"/>
              </a:ext>
            </a:extLst>
          </p:cNvPr>
          <p:cNvSpPr txBox="1"/>
          <p:nvPr/>
        </p:nvSpPr>
        <p:spPr>
          <a:xfrm>
            <a:off x="1288939" y="2831991"/>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Relevant labor institution and policies</a:t>
            </a:r>
          </a:p>
        </p:txBody>
      </p:sp>
      <p:sp>
        <p:nvSpPr>
          <p:cNvPr id="16" name="TextBox 5">
            <a:extLst>
              <a:ext uri="{FF2B5EF4-FFF2-40B4-BE49-F238E27FC236}">
                <a16:creationId xmlns:a16="http://schemas.microsoft.com/office/drawing/2014/main" id="{056CFD23-AF9B-A14A-AB98-C6DF84DB68CB}"/>
              </a:ext>
            </a:extLst>
          </p:cNvPr>
          <p:cNvSpPr txBox="1"/>
          <p:nvPr/>
        </p:nvSpPr>
        <p:spPr>
          <a:xfrm>
            <a:off x="2675292" y="4212892"/>
            <a:ext cx="5819780" cy="1107996"/>
          </a:xfrm>
          <a:prstGeom prst="rect">
            <a:avLst/>
          </a:prstGeom>
          <a:noFill/>
        </p:spPr>
        <p:txBody>
          <a:bodyPr wrap="square" lIns="0" tIns="0" rIns="0" bIns="0" rtlCol="0">
            <a:spAutoFit/>
          </a:bodyPr>
          <a:lstStyle/>
          <a:p>
            <a:pPr marL="20638"/>
            <a:r>
              <a:rPr lang="es-VE" b="1" dirty="0" err="1">
                <a:solidFill>
                  <a:schemeClr val="bg2">
                    <a:lumMod val="90000"/>
                  </a:schemeClr>
                </a:solidFill>
                <a:latin typeface="Arial" panose="020B0604020202020204" pitchFamily="34" charset="0"/>
                <a:cs typeface="Arial" panose="020B0604020202020204" pitchFamily="34" charset="0"/>
              </a:rPr>
              <a:t>Employment</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protection</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policies</a:t>
            </a:r>
            <a:endParaRPr lang="es-VE" b="1" dirty="0">
              <a:solidFill>
                <a:schemeClr val="bg2">
                  <a:lumMod val="90000"/>
                </a:schemeClr>
              </a:solidFill>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FCA86764-45E5-AF42-9F74-6F90CA7E400E}"/>
              </a:ext>
            </a:extLst>
          </p:cNvPr>
          <p:cNvPicPr>
            <a:picLocks noChangeAspect="1"/>
          </p:cNvPicPr>
          <p:nvPr/>
        </p:nvPicPr>
        <p:blipFill>
          <a:blip r:embed="rId4">
            <a:duotone>
              <a:schemeClr val="bg2">
                <a:shade val="45000"/>
                <a:satMod val="135000"/>
              </a:schemeClr>
              <a:prstClr val="white"/>
            </a:duotone>
          </a:blip>
          <a:stretch>
            <a:fillRect/>
          </a:stretch>
        </p:blipFill>
        <p:spPr>
          <a:xfrm>
            <a:off x="1682808" y="4232771"/>
            <a:ext cx="568150" cy="568150"/>
          </a:xfrm>
          <a:prstGeom prst="rect">
            <a:avLst/>
          </a:prstGeom>
        </p:spPr>
      </p:pic>
      <p:sp>
        <p:nvSpPr>
          <p:cNvPr id="19" name="TextBox 7">
            <a:extLst>
              <a:ext uri="{FF2B5EF4-FFF2-40B4-BE49-F238E27FC236}">
                <a16:creationId xmlns:a16="http://schemas.microsoft.com/office/drawing/2014/main" id="{EBF2BE7F-27D1-744A-AC87-5721F49E6F1B}"/>
              </a:ext>
            </a:extLst>
          </p:cNvPr>
          <p:cNvSpPr txBox="1"/>
          <p:nvPr/>
        </p:nvSpPr>
        <p:spPr>
          <a:xfrm>
            <a:off x="2645792" y="6258001"/>
            <a:ext cx="5082362" cy="553998"/>
          </a:xfrm>
          <a:prstGeom prst="rect">
            <a:avLst/>
          </a:prstGeom>
          <a:noFill/>
        </p:spPr>
        <p:txBody>
          <a:bodyPr wrap="square" lIns="0" tIns="0" rIns="0" bIns="0" rtlCol="0">
            <a:spAutoFit/>
          </a:bodyPr>
          <a:lstStyle/>
          <a:p>
            <a:pPr marL="20638"/>
            <a:r>
              <a:rPr lang="es-VE" b="1" dirty="0" err="1">
                <a:solidFill>
                  <a:schemeClr val="bg2">
                    <a:lumMod val="90000"/>
                  </a:schemeClr>
                </a:solidFill>
                <a:latin typeface="Arial" panose="020B0604020202020204" pitchFamily="34" charset="0"/>
                <a:cs typeface="Arial" panose="020B0604020202020204" pitchFamily="34" charset="0"/>
              </a:rPr>
              <a:t>Wage</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setting</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policies</a:t>
            </a:r>
            <a:endParaRPr lang="es-VE" b="1" dirty="0">
              <a:solidFill>
                <a:schemeClr val="bg2">
                  <a:lumMod val="90000"/>
                </a:schemeClr>
              </a:solidFill>
              <a:latin typeface="Arial" panose="020B0604020202020204" pitchFamily="34" charset="0"/>
              <a:cs typeface="Arial" panose="020B0604020202020204" pitchFamily="34" charset="0"/>
            </a:endParaRPr>
          </a:p>
        </p:txBody>
      </p:sp>
      <p:pic>
        <p:nvPicPr>
          <p:cNvPr id="20" name="Picture 8">
            <a:extLst>
              <a:ext uri="{FF2B5EF4-FFF2-40B4-BE49-F238E27FC236}">
                <a16:creationId xmlns:a16="http://schemas.microsoft.com/office/drawing/2014/main" id="{FE4BD75A-055A-3042-B0C3-587DA116A879}"/>
              </a:ext>
            </a:extLst>
          </p:cNvPr>
          <p:cNvPicPr>
            <a:picLocks noChangeAspect="1"/>
          </p:cNvPicPr>
          <p:nvPr/>
        </p:nvPicPr>
        <p:blipFill>
          <a:blip r:embed="rId5">
            <a:duotone>
              <a:schemeClr val="bg2">
                <a:shade val="45000"/>
                <a:satMod val="135000"/>
              </a:schemeClr>
              <a:prstClr val="white"/>
            </a:duotone>
          </a:blip>
          <a:stretch>
            <a:fillRect/>
          </a:stretch>
        </p:blipFill>
        <p:spPr>
          <a:xfrm>
            <a:off x="1653308" y="6310370"/>
            <a:ext cx="568150" cy="568150"/>
          </a:xfrm>
          <a:prstGeom prst="rect">
            <a:avLst/>
          </a:prstGeom>
        </p:spPr>
      </p:pic>
      <p:sp>
        <p:nvSpPr>
          <p:cNvPr id="21" name="TextBox 6">
            <a:extLst>
              <a:ext uri="{FF2B5EF4-FFF2-40B4-BE49-F238E27FC236}">
                <a16:creationId xmlns:a16="http://schemas.microsoft.com/office/drawing/2014/main" id="{8535F351-5EDC-FF43-A10C-C8EEFFC483EC}"/>
              </a:ext>
            </a:extLst>
          </p:cNvPr>
          <p:cNvSpPr txBox="1"/>
          <p:nvPr/>
        </p:nvSpPr>
        <p:spPr>
          <a:xfrm>
            <a:off x="10235381" y="6878520"/>
            <a:ext cx="12742608" cy="4985980"/>
          </a:xfrm>
          <a:prstGeom prst="rect">
            <a:avLst/>
          </a:prstGeom>
          <a:noFill/>
        </p:spPr>
        <p:txBody>
          <a:bodyPr wrap="square" lIns="0" tIns="0" rIns="0" bIns="0" rtlCol="0">
            <a:spAutoFit/>
          </a:bodyPr>
          <a:lstStyle/>
          <a:p>
            <a:pPr marL="20638" lvl="1"/>
            <a:r>
              <a:rPr lang="en-US" b="1" dirty="0">
                <a:solidFill>
                  <a:srgbClr val="002060"/>
                </a:solidFill>
                <a:latin typeface="Arial" panose="020B0604020202020204" pitchFamily="34" charset="0"/>
                <a:cs typeface="Arial" panose="020B0604020202020204" pitchFamily="34" charset="0"/>
              </a:rPr>
              <a:t>Solid evidence on the relevance of policy design on informality:</a:t>
            </a:r>
          </a:p>
          <a:p>
            <a:pPr marL="20638" lvl="1"/>
            <a:endParaRPr lang="en-US" b="1" dirty="0">
              <a:solidFill>
                <a:srgbClr val="002060"/>
              </a:solidFill>
              <a:latin typeface="Arial" panose="020B0604020202020204" pitchFamily="34" charset="0"/>
              <a:cs typeface="Arial" panose="020B0604020202020204" pitchFamily="34" charset="0"/>
            </a:endParaRPr>
          </a:p>
          <a:p>
            <a:pPr marL="20638" lvl="1"/>
            <a:r>
              <a:rPr lang="en-US" b="1" dirty="0">
                <a:solidFill>
                  <a:srgbClr val="002060"/>
                </a:solidFill>
                <a:latin typeface="Arial" panose="020B0604020202020204" pitchFamily="34" charset="0"/>
                <a:cs typeface="Arial" panose="020B0604020202020204" pitchFamily="34" charset="0"/>
              </a:rPr>
              <a:t>→ Reduction of payroll taxes in Colombia</a:t>
            </a:r>
          </a:p>
          <a:p>
            <a:pPr marL="20638" lvl="1"/>
            <a:endParaRPr lang="en-US" b="1" dirty="0">
              <a:solidFill>
                <a:srgbClr val="002060"/>
              </a:solidFill>
              <a:latin typeface="Arial" panose="020B0604020202020204" pitchFamily="34" charset="0"/>
              <a:cs typeface="Arial" panose="020B0604020202020204" pitchFamily="34" charset="0"/>
            </a:endParaRPr>
          </a:p>
          <a:p>
            <a:pPr marL="20638" lvl="1"/>
            <a:r>
              <a:rPr lang="en-US" b="1" dirty="0">
                <a:solidFill>
                  <a:srgbClr val="002060"/>
                </a:solidFill>
                <a:latin typeface="Arial" panose="020B0604020202020204" pitchFamily="34" charset="0"/>
                <a:cs typeface="Arial" panose="020B0604020202020204" pitchFamily="34" charset="0"/>
              </a:rPr>
              <a:t>→ Expansion of health benefits for formal workers in Uruguay</a:t>
            </a:r>
          </a:p>
          <a:p>
            <a:pPr marL="20638" lvl="1"/>
            <a:endParaRPr lang="en-US" b="1" dirty="0">
              <a:solidFill>
                <a:srgbClr val="002060"/>
              </a:solidFill>
              <a:latin typeface="Arial" panose="020B0604020202020204" pitchFamily="34" charset="0"/>
              <a:cs typeface="Arial" panose="020B0604020202020204" pitchFamily="34" charset="0"/>
            </a:endParaRPr>
          </a:p>
          <a:p>
            <a:pPr marL="20638" lvl="1"/>
            <a:r>
              <a:rPr lang="en-US" b="1" dirty="0">
                <a:solidFill>
                  <a:srgbClr val="002060"/>
                </a:solidFill>
                <a:latin typeface="Arial" panose="020B0604020202020204" pitchFamily="34" charset="0"/>
                <a:cs typeface="Arial" panose="020B0604020202020204" pitchFamily="34" charset="0"/>
              </a:rPr>
              <a:t>→ Cash transfers for informal workers in Argentina</a:t>
            </a:r>
          </a:p>
        </p:txBody>
      </p:sp>
      <p:sp>
        <p:nvSpPr>
          <p:cNvPr id="22" name="TextBox 8">
            <a:extLst>
              <a:ext uri="{FF2B5EF4-FFF2-40B4-BE49-F238E27FC236}">
                <a16:creationId xmlns:a16="http://schemas.microsoft.com/office/drawing/2014/main" id="{6A499000-B8BD-724C-AAE0-3A9D530D7FBB}"/>
              </a:ext>
            </a:extLst>
          </p:cNvPr>
          <p:cNvSpPr txBox="1"/>
          <p:nvPr/>
        </p:nvSpPr>
        <p:spPr>
          <a:xfrm>
            <a:off x="2645790" y="8332607"/>
            <a:ext cx="6835094" cy="1661993"/>
          </a:xfrm>
          <a:prstGeom prst="rect">
            <a:avLst/>
          </a:prstGeom>
          <a:noFill/>
        </p:spPr>
        <p:txBody>
          <a:bodyPr wrap="square" lIns="0" tIns="0" rIns="0" bIns="0" rtlCol="0">
            <a:spAutoFit/>
          </a:bodyPr>
          <a:lstStyle/>
          <a:p>
            <a:pPr marL="20638"/>
            <a:r>
              <a:rPr lang="en-US" b="1" dirty="0">
                <a:solidFill>
                  <a:srgbClr val="327EA7"/>
                </a:solidFill>
                <a:latin typeface="Arial" panose="020B0604020202020204" pitchFamily="34" charset="0"/>
                <a:cs typeface="Arial" panose="020B0604020202020204" pitchFamily="34" charset="0"/>
              </a:rPr>
              <a:t>Taxes, social security contributions and  (quality of) benefits of formal employment</a:t>
            </a:r>
          </a:p>
        </p:txBody>
      </p:sp>
      <p:pic>
        <p:nvPicPr>
          <p:cNvPr id="23" name="Picture 11">
            <a:extLst>
              <a:ext uri="{FF2B5EF4-FFF2-40B4-BE49-F238E27FC236}">
                <a16:creationId xmlns:a16="http://schemas.microsoft.com/office/drawing/2014/main" id="{58A1190A-09E9-F349-957D-3054DD66F5B4}"/>
              </a:ext>
            </a:extLst>
          </p:cNvPr>
          <p:cNvPicPr>
            <a:picLocks noChangeAspect="1"/>
          </p:cNvPicPr>
          <p:nvPr/>
        </p:nvPicPr>
        <p:blipFill>
          <a:blip r:embed="rId6"/>
          <a:stretch>
            <a:fillRect/>
          </a:stretch>
        </p:blipFill>
        <p:spPr>
          <a:xfrm>
            <a:off x="1653308" y="8328974"/>
            <a:ext cx="568150" cy="568150"/>
          </a:xfrm>
          <a:prstGeom prst="rect">
            <a:avLst/>
          </a:prstGeom>
        </p:spPr>
      </p:pic>
    </p:spTree>
    <p:extLst>
      <p:ext uri="{BB962C8B-B14F-4D97-AF65-F5344CB8AC3E}">
        <p14:creationId xmlns:p14="http://schemas.microsoft.com/office/powerpoint/2010/main" val="673191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5CC55684-EEB5-1747-825B-B05B4C8BF60B}"/>
              </a:ext>
            </a:extLst>
          </p:cNvPr>
          <p:cNvSpPr txBox="1"/>
          <p:nvPr/>
        </p:nvSpPr>
        <p:spPr>
          <a:xfrm>
            <a:off x="1288939" y="2831991"/>
            <a:ext cx="18628242" cy="677108"/>
          </a:xfrm>
          <a:prstGeom prst="rect">
            <a:avLst/>
          </a:prstGeom>
          <a:noFill/>
        </p:spPr>
        <p:txBody>
          <a:bodyPr wrap="square" lIns="0" tIns="0" rIns="0" bIns="0" rtlCol="0">
            <a:spAutoFit/>
          </a:bodyPr>
          <a:lstStyle/>
          <a:p>
            <a:r>
              <a:rPr lang="es-VE" sz="4400" b="1" dirty="0">
                <a:latin typeface="Arial" panose="020B0604020202020204" pitchFamily="34" charset="0"/>
                <a:cs typeface="Arial" panose="020B0604020202020204" pitchFamily="34" charset="0"/>
              </a:rPr>
              <a:t>Instituciones laborales y productividad</a:t>
            </a:r>
            <a:endParaRPr lang="es-VE" sz="4400" b="1" i="1" dirty="0">
              <a:latin typeface="Arial" panose="020B0604020202020204" pitchFamily="34" charset="0"/>
              <a:cs typeface="Arial" panose="020B0604020202020204" pitchFamily="34" charset="0"/>
            </a:endParaRPr>
          </a:p>
        </p:txBody>
      </p:sp>
      <p:sp>
        <p:nvSpPr>
          <p:cNvPr id="18" name="TextBox 5">
            <a:extLst>
              <a:ext uri="{FF2B5EF4-FFF2-40B4-BE49-F238E27FC236}">
                <a16:creationId xmlns:a16="http://schemas.microsoft.com/office/drawing/2014/main" id="{056CFD23-AF9B-A14A-AB98-C6DF84DB68CB}"/>
              </a:ext>
            </a:extLst>
          </p:cNvPr>
          <p:cNvSpPr txBox="1"/>
          <p:nvPr/>
        </p:nvSpPr>
        <p:spPr>
          <a:xfrm>
            <a:off x="2675292" y="4212892"/>
            <a:ext cx="5819780" cy="1107996"/>
          </a:xfrm>
          <a:prstGeom prst="rect">
            <a:avLst/>
          </a:prstGeom>
          <a:noFill/>
        </p:spPr>
        <p:txBody>
          <a:bodyPr wrap="square" lIns="0" tIns="0" rIns="0" bIns="0" rtlCol="0">
            <a:spAutoFit/>
          </a:bodyPr>
          <a:lstStyle/>
          <a:p>
            <a:pPr marL="20638"/>
            <a:r>
              <a:rPr lang="es-VE" b="1" dirty="0" err="1">
                <a:solidFill>
                  <a:schemeClr val="bg2">
                    <a:lumMod val="90000"/>
                  </a:schemeClr>
                </a:solidFill>
                <a:latin typeface="Arial" panose="020B0604020202020204" pitchFamily="34" charset="0"/>
                <a:cs typeface="Arial" panose="020B0604020202020204" pitchFamily="34" charset="0"/>
              </a:rPr>
              <a:t>Employment</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protection</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policies</a:t>
            </a:r>
            <a:endParaRPr lang="es-VE" b="1" dirty="0">
              <a:solidFill>
                <a:schemeClr val="bg2">
                  <a:lumMod val="90000"/>
                </a:schemeClr>
              </a:solidFill>
              <a:latin typeface="Arial" panose="020B0604020202020204" pitchFamily="34" charset="0"/>
              <a:cs typeface="Arial" panose="020B0604020202020204" pitchFamily="34" charset="0"/>
            </a:endParaRPr>
          </a:p>
        </p:txBody>
      </p:sp>
      <p:pic>
        <p:nvPicPr>
          <p:cNvPr id="19" name="Picture 7">
            <a:extLst>
              <a:ext uri="{FF2B5EF4-FFF2-40B4-BE49-F238E27FC236}">
                <a16:creationId xmlns:a16="http://schemas.microsoft.com/office/drawing/2014/main" id="{FCA86764-45E5-AF42-9F74-6F90CA7E400E}"/>
              </a:ext>
            </a:extLst>
          </p:cNvPr>
          <p:cNvPicPr>
            <a:picLocks noChangeAspect="1"/>
          </p:cNvPicPr>
          <p:nvPr/>
        </p:nvPicPr>
        <p:blipFill>
          <a:blip r:embed="rId4">
            <a:duotone>
              <a:schemeClr val="bg2">
                <a:shade val="45000"/>
                <a:satMod val="135000"/>
              </a:schemeClr>
              <a:prstClr val="white"/>
            </a:duotone>
          </a:blip>
          <a:stretch>
            <a:fillRect/>
          </a:stretch>
        </p:blipFill>
        <p:spPr>
          <a:xfrm>
            <a:off x="1682808" y="4232771"/>
            <a:ext cx="568150" cy="568150"/>
          </a:xfrm>
          <a:prstGeom prst="rect">
            <a:avLst/>
          </a:prstGeom>
        </p:spPr>
      </p:pic>
      <p:sp>
        <p:nvSpPr>
          <p:cNvPr id="20" name="TextBox 7">
            <a:extLst>
              <a:ext uri="{FF2B5EF4-FFF2-40B4-BE49-F238E27FC236}">
                <a16:creationId xmlns:a16="http://schemas.microsoft.com/office/drawing/2014/main" id="{EBF2BE7F-27D1-744A-AC87-5721F49E6F1B}"/>
              </a:ext>
            </a:extLst>
          </p:cNvPr>
          <p:cNvSpPr txBox="1"/>
          <p:nvPr/>
        </p:nvSpPr>
        <p:spPr>
          <a:xfrm>
            <a:off x="2645792" y="6258001"/>
            <a:ext cx="5082362" cy="553998"/>
          </a:xfrm>
          <a:prstGeom prst="rect">
            <a:avLst/>
          </a:prstGeom>
          <a:noFill/>
        </p:spPr>
        <p:txBody>
          <a:bodyPr wrap="square" lIns="0" tIns="0" rIns="0" bIns="0" rtlCol="0">
            <a:spAutoFit/>
          </a:bodyPr>
          <a:lstStyle/>
          <a:p>
            <a:pPr marL="20638"/>
            <a:r>
              <a:rPr lang="es-VE" b="1" dirty="0" err="1">
                <a:solidFill>
                  <a:schemeClr val="bg2">
                    <a:lumMod val="90000"/>
                  </a:schemeClr>
                </a:solidFill>
                <a:latin typeface="Arial" panose="020B0604020202020204" pitchFamily="34" charset="0"/>
                <a:cs typeface="Arial" panose="020B0604020202020204" pitchFamily="34" charset="0"/>
              </a:rPr>
              <a:t>Wage</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setting</a:t>
            </a:r>
            <a:r>
              <a:rPr lang="es-VE" b="1" dirty="0">
                <a:solidFill>
                  <a:schemeClr val="bg2">
                    <a:lumMod val="90000"/>
                  </a:schemeClr>
                </a:solidFill>
                <a:latin typeface="Arial" panose="020B0604020202020204" pitchFamily="34" charset="0"/>
                <a:cs typeface="Arial" panose="020B0604020202020204" pitchFamily="34" charset="0"/>
              </a:rPr>
              <a:t> </a:t>
            </a:r>
            <a:r>
              <a:rPr lang="es-VE" b="1" dirty="0" err="1">
                <a:solidFill>
                  <a:schemeClr val="bg2">
                    <a:lumMod val="90000"/>
                  </a:schemeClr>
                </a:solidFill>
                <a:latin typeface="Arial" panose="020B0604020202020204" pitchFamily="34" charset="0"/>
                <a:cs typeface="Arial" panose="020B0604020202020204" pitchFamily="34" charset="0"/>
              </a:rPr>
              <a:t>policies</a:t>
            </a:r>
            <a:endParaRPr lang="es-VE" b="1" dirty="0">
              <a:solidFill>
                <a:schemeClr val="bg2">
                  <a:lumMod val="90000"/>
                </a:schemeClr>
              </a:solidFill>
              <a:latin typeface="Arial" panose="020B0604020202020204" pitchFamily="34" charset="0"/>
              <a:cs typeface="Arial" panose="020B0604020202020204" pitchFamily="34" charset="0"/>
            </a:endParaRPr>
          </a:p>
        </p:txBody>
      </p:sp>
      <p:pic>
        <p:nvPicPr>
          <p:cNvPr id="21" name="Picture 8">
            <a:extLst>
              <a:ext uri="{FF2B5EF4-FFF2-40B4-BE49-F238E27FC236}">
                <a16:creationId xmlns:a16="http://schemas.microsoft.com/office/drawing/2014/main" id="{FE4BD75A-055A-3042-B0C3-587DA116A879}"/>
              </a:ext>
            </a:extLst>
          </p:cNvPr>
          <p:cNvPicPr>
            <a:picLocks noChangeAspect="1"/>
          </p:cNvPicPr>
          <p:nvPr/>
        </p:nvPicPr>
        <p:blipFill>
          <a:blip r:embed="rId5">
            <a:duotone>
              <a:schemeClr val="bg2">
                <a:shade val="45000"/>
                <a:satMod val="135000"/>
              </a:schemeClr>
              <a:prstClr val="white"/>
            </a:duotone>
          </a:blip>
          <a:stretch>
            <a:fillRect/>
          </a:stretch>
        </p:blipFill>
        <p:spPr>
          <a:xfrm>
            <a:off x="1653308" y="6310370"/>
            <a:ext cx="568150" cy="568150"/>
          </a:xfrm>
          <a:prstGeom prst="rect">
            <a:avLst/>
          </a:prstGeom>
        </p:spPr>
      </p:pic>
      <p:sp>
        <p:nvSpPr>
          <p:cNvPr id="22" name="TextBox 6">
            <a:extLst>
              <a:ext uri="{FF2B5EF4-FFF2-40B4-BE49-F238E27FC236}">
                <a16:creationId xmlns:a16="http://schemas.microsoft.com/office/drawing/2014/main" id="{8535F351-5EDC-FF43-A10C-C8EEFFC483EC}"/>
              </a:ext>
            </a:extLst>
          </p:cNvPr>
          <p:cNvSpPr txBox="1"/>
          <p:nvPr/>
        </p:nvSpPr>
        <p:spPr>
          <a:xfrm>
            <a:off x="10235381" y="6878520"/>
            <a:ext cx="12742608" cy="5539978"/>
          </a:xfrm>
          <a:prstGeom prst="rect">
            <a:avLst/>
          </a:prstGeom>
          <a:noFill/>
        </p:spPr>
        <p:txBody>
          <a:bodyPr wrap="square" lIns="0" tIns="0" rIns="0" bIns="0" rtlCol="0">
            <a:spAutoFit/>
          </a:bodyPr>
          <a:lstStyle/>
          <a:p>
            <a:pPr marL="20638" lvl="1"/>
            <a:r>
              <a:rPr lang="en-US" b="1" dirty="0">
                <a:solidFill>
                  <a:srgbClr val="002060"/>
                </a:solidFill>
                <a:latin typeface="Arial" panose="020B0604020202020204" pitchFamily="34" charset="0"/>
                <a:cs typeface="Arial" panose="020B0604020202020204" pitchFamily="34" charset="0"/>
              </a:rPr>
              <a:t>Evidence shows:</a:t>
            </a:r>
          </a:p>
          <a:p>
            <a:pPr marL="20638" lvl="1"/>
            <a:endParaRPr lang="en-US" b="1" dirty="0">
              <a:solidFill>
                <a:srgbClr val="002060"/>
              </a:solidFill>
              <a:latin typeface="Arial" panose="020B0604020202020204" pitchFamily="34" charset="0"/>
              <a:cs typeface="Arial" panose="020B0604020202020204" pitchFamily="34" charset="0"/>
            </a:endParaRPr>
          </a:p>
          <a:p>
            <a:pPr marL="20638" lvl="1"/>
            <a:r>
              <a:rPr lang="en-US" b="1" dirty="0">
                <a:solidFill>
                  <a:srgbClr val="002060"/>
                </a:solidFill>
                <a:latin typeface="Arial" panose="020B0604020202020204" pitchFamily="34" charset="0"/>
                <a:cs typeface="Arial" panose="020B0604020202020204" pitchFamily="34" charset="0"/>
              </a:rPr>
              <a:t>→ Employment services (not widespread in the region) improve job matches</a:t>
            </a:r>
          </a:p>
          <a:p>
            <a:pPr marL="20638" lvl="1"/>
            <a:endParaRPr lang="en-US" b="1" dirty="0">
              <a:solidFill>
                <a:srgbClr val="002060"/>
              </a:solidFill>
              <a:latin typeface="Arial" panose="020B0604020202020204" pitchFamily="34" charset="0"/>
              <a:cs typeface="Arial" panose="020B0604020202020204" pitchFamily="34" charset="0"/>
            </a:endParaRPr>
          </a:p>
          <a:p>
            <a:pPr marL="20638" lvl="1"/>
            <a:r>
              <a:rPr lang="en-US" b="1" dirty="0">
                <a:solidFill>
                  <a:srgbClr val="002060"/>
                </a:solidFill>
                <a:latin typeface="Arial" panose="020B0604020202020204" pitchFamily="34" charset="0"/>
                <a:cs typeface="Arial" panose="020B0604020202020204" pitchFamily="34" charset="0"/>
              </a:rPr>
              <a:t>→ Apprenticeships for youth increase formal employment in the medium and long run (</a:t>
            </a:r>
            <a:r>
              <a:rPr lang="en-US" b="1" dirty="0" err="1">
                <a:solidFill>
                  <a:srgbClr val="002060"/>
                </a:solidFill>
                <a:latin typeface="Arial" panose="020B0604020202020204" pitchFamily="34" charset="0"/>
                <a:cs typeface="Arial" panose="020B0604020202020204" pitchFamily="34" charset="0"/>
              </a:rPr>
              <a:t>Berniell</a:t>
            </a:r>
            <a:r>
              <a:rPr lang="en-US" b="1" dirty="0">
                <a:solidFill>
                  <a:srgbClr val="002060"/>
                </a:solidFill>
                <a:latin typeface="Arial" panose="020B0604020202020204" pitchFamily="34" charset="0"/>
                <a:cs typeface="Arial" panose="020B0604020202020204" pitchFamily="34" charset="0"/>
              </a:rPr>
              <a:t> &amp; De la Mata, 2016)</a:t>
            </a:r>
          </a:p>
          <a:p>
            <a:pPr marL="20638" lvl="1"/>
            <a:endParaRPr lang="en-US" b="1" dirty="0">
              <a:solidFill>
                <a:srgbClr val="002060"/>
              </a:solidFill>
              <a:latin typeface="Arial" panose="020B0604020202020204" pitchFamily="34" charset="0"/>
              <a:cs typeface="Arial" panose="020B0604020202020204" pitchFamily="34" charset="0"/>
            </a:endParaRPr>
          </a:p>
          <a:p>
            <a:pPr marL="20638" lvl="1"/>
            <a:r>
              <a:rPr lang="en-US" b="1" dirty="0">
                <a:solidFill>
                  <a:srgbClr val="002060"/>
                </a:solidFill>
                <a:latin typeface="Arial" panose="020B0604020202020204" pitchFamily="34" charset="0"/>
                <a:cs typeface="Arial" panose="020B0604020202020204" pitchFamily="34" charset="0"/>
              </a:rPr>
              <a:t>→ Well designed unemployment insurance could be an alternative to strict employment protection policies</a:t>
            </a:r>
          </a:p>
        </p:txBody>
      </p:sp>
      <p:sp>
        <p:nvSpPr>
          <p:cNvPr id="23" name="TextBox 8">
            <a:extLst>
              <a:ext uri="{FF2B5EF4-FFF2-40B4-BE49-F238E27FC236}">
                <a16:creationId xmlns:a16="http://schemas.microsoft.com/office/drawing/2014/main" id="{6A499000-B8BD-724C-AAE0-3A9D530D7FBB}"/>
              </a:ext>
            </a:extLst>
          </p:cNvPr>
          <p:cNvSpPr txBox="1"/>
          <p:nvPr/>
        </p:nvSpPr>
        <p:spPr>
          <a:xfrm>
            <a:off x="2645791" y="8332607"/>
            <a:ext cx="6690714" cy="1661993"/>
          </a:xfrm>
          <a:prstGeom prst="rect">
            <a:avLst/>
          </a:prstGeom>
          <a:noFill/>
        </p:spPr>
        <p:txBody>
          <a:bodyPr wrap="square" lIns="0" tIns="0" rIns="0" bIns="0" rtlCol="0">
            <a:spAutoFit/>
          </a:bodyPr>
          <a:lstStyle/>
          <a:p>
            <a:pPr marL="20638"/>
            <a:r>
              <a:rPr lang="en-US" b="1" dirty="0">
                <a:solidFill>
                  <a:schemeClr val="bg2">
                    <a:lumMod val="90000"/>
                  </a:schemeClr>
                </a:solidFill>
                <a:latin typeface="Arial" panose="020B0604020202020204" pitchFamily="34" charset="0"/>
                <a:cs typeface="Arial" panose="020B0604020202020204" pitchFamily="34" charset="0"/>
              </a:rPr>
              <a:t>Taxes, social security contributions and  (quality of) benefits of formal employment</a:t>
            </a:r>
          </a:p>
        </p:txBody>
      </p:sp>
      <p:pic>
        <p:nvPicPr>
          <p:cNvPr id="24" name="Picture 11">
            <a:extLst>
              <a:ext uri="{FF2B5EF4-FFF2-40B4-BE49-F238E27FC236}">
                <a16:creationId xmlns:a16="http://schemas.microsoft.com/office/drawing/2014/main" id="{58A1190A-09E9-F349-957D-3054DD66F5B4}"/>
              </a:ext>
            </a:extLst>
          </p:cNvPr>
          <p:cNvPicPr>
            <a:picLocks noChangeAspect="1"/>
          </p:cNvPicPr>
          <p:nvPr/>
        </p:nvPicPr>
        <p:blipFill>
          <a:blip r:embed="rId6">
            <a:duotone>
              <a:schemeClr val="bg2">
                <a:shade val="45000"/>
                <a:satMod val="135000"/>
              </a:schemeClr>
              <a:prstClr val="white"/>
            </a:duotone>
          </a:blip>
          <a:stretch>
            <a:fillRect/>
          </a:stretch>
        </p:blipFill>
        <p:spPr>
          <a:xfrm>
            <a:off x="1653308" y="8328974"/>
            <a:ext cx="568150" cy="568150"/>
          </a:xfrm>
          <a:prstGeom prst="rect">
            <a:avLst/>
          </a:prstGeom>
        </p:spPr>
      </p:pic>
      <p:sp>
        <p:nvSpPr>
          <p:cNvPr id="25" name="TextBox 9">
            <a:extLst>
              <a:ext uri="{FF2B5EF4-FFF2-40B4-BE49-F238E27FC236}">
                <a16:creationId xmlns:a16="http://schemas.microsoft.com/office/drawing/2014/main" id="{E81CFA94-E984-D84A-826F-318B8F7E6B1A}"/>
              </a:ext>
            </a:extLst>
          </p:cNvPr>
          <p:cNvSpPr txBox="1"/>
          <p:nvPr/>
        </p:nvSpPr>
        <p:spPr>
          <a:xfrm>
            <a:off x="2675286" y="10377716"/>
            <a:ext cx="5819785" cy="1107996"/>
          </a:xfrm>
          <a:prstGeom prst="rect">
            <a:avLst/>
          </a:prstGeom>
          <a:noFill/>
        </p:spPr>
        <p:txBody>
          <a:bodyPr wrap="square" lIns="0" tIns="0" rIns="0" bIns="0" rtlCol="0">
            <a:spAutoFit/>
          </a:bodyPr>
          <a:lstStyle/>
          <a:p>
            <a:pPr marL="20638"/>
            <a:r>
              <a:rPr lang="es-VE" b="1" dirty="0">
                <a:solidFill>
                  <a:srgbClr val="327EA7"/>
                </a:solidFill>
                <a:latin typeface="Arial" panose="020B0604020202020204" pitchFamily="34" charset="0"/>
                <a:cs typeface="Arial" panose="020B0604020202020204" pitchFamily="34" charset="0"/>
              </a:rPr>
              <a:t>Active labor </a:t>
            </a:r>
            <a:r>
              <a:rPr lang="es-VE" b="1" dirty="0" err="1">
                <a:solidFill>
                  <a:srgbClr val="327EA7"/>
                </a:solidFill>
                <a:latin typeface="Arial" panose="020B0604020202020204" pitchFamily="34" charset="0"/>
                <a:cs typeface="Arial" panose="020B0604020202020204" pitchFamily="34" charset="0"/>
              </a:rPr>
              <a:t>market</a:t>
            </a:r>
            <a:r>
              <a:rPr lang="es-VE" b="1" dirty="0">
                <a:solidFill>
                  <a:srgbClr val="327EA7"/>
                </a:solidFill>
                <a:latin typeface="Arial" panose="020B0604020202020204" pitchFamily="34" charset="0"/>
                <a:cs typeface="Arial" panose="020B0604020202020204" pitchFamily="34" charset="0"/>
              </a:rPr>
              <a:t> </a:t>
            </a:r>
            <a:r>
              <a:rPr lang="es-VE" b="1" dirty="0" err="1">
                <a:solidFill>
                  <a:srgbClr val="327EA7"/>
                </a:solidFill>
                <a:latin typeface="Arial" panose="020B0604020202020204" pitchFamily="34" charset="0"/>
                <a:cs typeface="Arial" panose="020B0604020202020204" pitchFamily="34" charset="0"/>
              </a:rPr>
              <a:t>policies</a:t>
            </a:r>
            <a:endParaRPr lang="es-VE" b="1" dirty="0">
              <a:solidFill>
                <a:srgbClr val="327EA7"/>
              </a:solidFill>
              <a:latin typeface="Arial" panose="020B0604020202020204" pitchFamily="34" charset="0"/>
              <a:cs typeface="Arial" panose="020B0604020202020204" pitchFamily="34" charset="0"/>
            </a:endParaRPr>
          </a:p>
        </p:txBody>
      </p:sp>
      <p:pic>
        <p:nvPicPr>
          <p:cNvPr id="26" name="Picture 14">
            <a:extLst>
              <a:ext uri="{FF2B5EF4-FFF2-40B4-BE49-F238E27FC236}">
                <a16:creationId xmlns:a16="http://schemas.microsoft.com/office/drawing/2014/main" id="{8558339A-3EED-E74D-992A-40C872C4E08B}"/>
              </a:ext>
            </a:extLst>
          </p:cNvPr>
          <p:cNvPicPr>
            <a:picLocks noChangeAspect="1"/>
          </p:cNvPicPr>
          <p:nvPr/>
        </p:nvPicPr>
        <p:blipFill>
          <a:blip r:embed="rId7"/>
          <a:stretch>
            <a:fillRect/>
          </a:stretch>
        </p:blipFill>
        <p:spPr>
          <a:xfrm>
            <a:off x="1682803" y="10387335"/>
            <a:ext cx="568150" cy="568150"/>
          </a:xfrm>
          <a:prstGeom prst="rect">
            <a:avLst/>
          </a:prstGeom>
        </p:spPr>
      </p:pic>
    </p:spTree>
    <p:extLst>
      <p:ext uri="{BB962C8B-B14F-4D97-AF65-F5344CB8AC3E}">
        <p14:creationId xmlns:p14="http://schemas.microsoft.com/office/powerpoint/2010/main" val="301323506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5CC55684-EEB5-1747-825B-B05B4C8BF60B}"/>
              </a:ext>
            </a:extLst>
          </p:cNvPr>
          <p:cNvSpPr txBox="1"/>
          <p:nvPr/>
        </p:nvSpPr>
        <p:spPr>
          <a:xfrm>
            <a:off x="1318437" y="2831992"/>
            <a:ext cx="18628242" cy="677108"/>
          </a:xfrm>
          <a:prstGeom prst="rect">
            <a:avLst/>
          </a:prstGeom>
          <a:noFill/>
        </p:spPr>
        <p:txBody>
          <a:bodyPr wrap="square" lIns="0" tIns="0" rIns="0" bIns="0" rtlCol="0">
            <a:spAutoFit/>
          </a:bodyPr>
          <a:lstStyle/>
          <a:p>
            <a:r>
              <a:rPr lang="es-VE" sz="4400" b="1" i="1" dirty="0">
                <a:latin typeface="Arial" panose="020B0604020202020204" pitchFamily="34" charset="0"/>
                <a:cs typeface="Arial" panose="020B0604020202020204" pitchFamily="34" charset="0"/>
              </a:rPr>
              <a:t>De jure </a:t>
            </a:r>
            <a:r>
              <a:rPr lang="es-VE" sz="4400" b="1" dirty="0">
                <a:latin typeface="Arial" panose="020B0604020202020204" pitchFamily="34" charset="0"/>
                <a:cs typeface="Arial" panose="020B0604020202020204" pitchFamily="34" charset="0"/>
              </a:rPr>
              <a:t>and </a:t>
            </a:r>
            <a:r>
              <a:rPr lang="es-VE" sz="4400" b="1" i="1" dirty="0">
                <a:latin typeface="Arial" panose="020B0604020202020204" pitchFamily="34" charset="0"/>
                <a:cs typeface="Arial" panose="020B0604020202020204" pitchFamily="34" charset="0"/>
              </a:rPr>
              <a:t>de facto </a:t>
            </a:r>
            <a:r>
              <a:rPr lang="es-VE" sz="4400" b="1" i="1" dirty="0" err="1">
                <a:latin typeface="Arial" panose="020B0604020202020204" pitchFamily="34" charset="0"/>
                <a:cs typeface="Arial" panose="020B0604020202020204" pitchFamily="34" charset="0"/>
              </a:rPr>
              <a:t>regulations</a:t>
            </a:r>
            <a:endParaRPr lang="es-VE" sz="4400" b="1" i="1" dirty="0">
              <a:latin typeface="Arial" panose="020B0604020202020204" pitchFamily="34" charset="0"/>
              <a:cs typeface="Arial" panose="020B0604020202020204" pitchFamily="34" charset="0"/>
            </a:endParaRPr>
          </a:p>
        </p:txBody>
      </p:sp>
      <p:sp>
        <p:nvSpPr>
          <p:cNvPr id="6" name="TextBox 7">
            <a:extLst>
              <a:ext uri="{FF2B5EF4-FFF2-40B4-BE49-F238E27FC236}">
                <a16:creationId xmlns:a16="http://schemas.microsoft.com/office/drawing/2014/main" id="{AA5CC9B1-0D9E-6743-A924-F25C6A4503D2}"/>
              </a:ext>
            </a:extLst>
          </p:cNvPr>
          <p:cNvSpPr txBox="1"/>
          <p:nvPr/>
        </p:nvSpPr>
        <p:spPr>
          <a:xfrm>
            <a:off x="3072702" y="11796925"/>
            <a:ext cx="19330098" cy="1107996"/>
          </a:xfrm>
          <a:prstGeom prst="rect">
            <a:avLst/>
          </a:prstGeom>
          <a:noFill/>
        </p:spPr>
        <p:txBody>
          <a:bodyPr wrap="square" lIns="0" tIns="0" rIns="0" bIns="0" rtlCol="0">
            <a:spAutoFit/>
          </a:bodyPr>
          <a:lstStyle/>
          <a:p>
            <a:pPr marL="20638" lvl="1"/>
            <a:r>
              <a:rPr lang="en-US" b="1" dirty="0">
                <a:solidFill>
                  <a:srgbClr val="002060"/>
                </a:solidFill>
                <a:latin typeface="Arial" panose="020B0604020202020204" pitchFamily="34" charset="0"/>
                <a:cs typeface="Arial" panose="020B0604020202020204" pitchFamily="34" charset="0"/>
              </a:rPr>
              <a:t>Poor enforcement reduces productivity via allocation (e.g. affecting larger, </a:t>
            </a: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more visible firms) and productivity within firms (incentive to growth)</a:t>
            </a:r>
          </a:p>
        </p:txBody>
      </p:sp>
      <p:graphicFrame>
        <p:nvGraphicFramePr>
          <p:cNvPr id="7" name="Gráfico 6">
            <a:extLst>
              <a:ext uri="{FF2B5EF4-FFF2-40B4-BE49-F238E27FC236}">
                <a16:creationId xmlns:a16="http://schemas.microsoft.com/office/drawing/2014/main" id="{00000000-0008-0000-0F00-000003000000}"/>
              </a:ext>
            </a:extLst>
          </p:cNvPr>
          <p:cNvGraphicFramePr>
            <a:graphicFrameLocks/>
          </p:cNvGraphicFramePr>
          <p:nvPr>
            <p:extLst>
              <p:ext uri="{D42A27DB-BD31-4B8C-83A1-F6EECF244321}">
                <p14:modId xmlns:p14="http://schemas.microsoft.com/office/powerpoint/2010/main" val="4263023312"/>
              </p:ext>
            </p:extLst>
          </p:nvPr>
        </p:nvGraphicFramePr>
        <p:xfrm>
          <a:off x="860287" y="4458081"/>
          <a:ext cx="11523300" cy="68634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00000000-0008-0000-0F00-000005000000}"/>
              </a:ext>
            </a:extLst>
          </p:cNvPr>
          <p:cNvGraphicFramePr>
            <a:graphicFrameLocks/>
          </p:cNvGraphicFramePr>
          <p:nvPr>
            <p:extLst>
              <p:ext uri="{D42A27DB-BD31-4B8C-83A1-F6EECF244321}">
                <p14:modId xmlns:p14="http://schemas.microsoft.com/office/powerpoint/2010/main" val="965461208"/>
              </p:ext>
            </p:extLst>
          </p:nvPr>
        </p:nvGraphicFramePr>
        <p:xfrm>
          <a:off x="10575287" y="4458081"/>
          <a:ext cx="11523300" cy="6839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353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451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6D54D47E-7B1E-124C-8350-468BB9DC09ED}"/>
              </a:ext>
            </a:extLst>
          </p:cNvPr>
          <p:cNvSpPr txBox="1"/>
          <p:nvPr/>
        </p:nvSpPr>
        <p:spPr>
          <a:xfrm>
            <a:off x="1287890" y="2815768"/>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Financial markets in the region are underdeveloped</a:t>
            </a:r>
          </a:p>
        </p:txBody>
      </p:sp>
      <p:sp>
        <p:nvSpPr>
          <p:cNvPr id="11" name="TextBox 4">
            <a:extLst>
              <a:ext uri="{FF2B5EF4-FFF2-40B4-BE49-F238E27FC236}">
                <a16:creationId xmlns:a16="http://schemas.microsoft.com/office/drawing/2014/main" id="{85837E42-2390-F542-80F0-D551BAA8D106}"/>
              </a:ext>
            </a:extLst>
          </p:cNvPr>
          <p:cNvSpPr txBox="1"/>
          <p:nvPr/>
        </p:nvSpPr>
        <p:spPr>
          <a:xfrm>
            <a:off x="2717075" y="5584494"/>
            <a:ext cx="8137738" cy="4308872"/>
          </a:xfrm>
          <a:prstGeom prst="rect">
            <a:avLst/>
          </a:prstGeom>
          <a:noFill/>
        </p:spPr>
        <p:txBody>
          <a:bodyPr wrap="square" lIns="0" tIns="0" rIns="0" bIns="0" rtlCol="0">
            <a:spAutoFit/>
          </a:bodyPr>
          <a:lstStyle/>
          <a:p>
            <a:pPr marL="19050"/>
            <a:r>
              <a:rPr lang="en-US" sz="4000" b="1" dirty="0">
                <a:latin typeface="Arial" panose="020B0604020202020204" pitchFamily="34" charset="0"/>
                <a:cs typeface="Arial" panose="020B0604020202020204" pitchFamily="34" charset="0"/>
              </a:rPr>
              <a:t>Low levels of domestic credit relative to GDP</a:t>
            </a:r>
          </a:p>
          <a:p>
            <a:pPr marL="19050"/>
            <a:endParaRPr lang="es-VE" sz="4000" b="1" dirty="0">
              <a:solidFill>
                <a:schemeClr val="bg2">
                  <a:lumMod val="25000"/>
                </a:schemeClr>
              </a:solidFill>
              <a:latin typeface="Arial" panose="020B0604020202020204" pitchFamily="34" charset="0"/>
              <a:cs typeface="Arial" panose="020B0604020202020204" pitchFamily="34" charset="0"/>
            </a:endParaRPr>
          </a:p>
          <a:p>
            <a:pPr marL="19050"/>
            <a:r>
              <a:rPr lang="es-AR" sz="4000" b="1" dirty="0">
                <a:solidFill>
                  <a:schemeClr val="bg2">
                    <a:lumMod val="90000"/>
                  </a:schemeClr>
                </a:solidFill>
                <a:latin typeface="Arial" panose="020B0604020202020204" pitchFamily="34" charset="0"/>
                <a:cs typeface="Arial" panose="020B0604020202020204" pitchFamily="34" charset="0"/>
              </a:rPr>
              <a:t>High </a:t>
            </a:r>
            <a:r>
              <a:rPr lang="es-AR" sz="4000" b="1" dirty="0" err="1">
                <a:solidFill>
                  <a:schemeClr val="bg2">
                    <a:lumMod val="90000"/>
                  </a:schemeClr>
                </a:solidFill>
                <a:latin typeface="Arial" panose="020B0604020202020204" pitchFamily="34" charset="0"/>
                <a:cs typeface="Arial" panose="020B0604020202020204" pitchFamily="34" charset="0"/>
              </a:rPr>
              <a:t>interest</a:t>
            </a:r>
            <a:r>
              <a:rPr lang="es-AR" sz="4000" b="1" dirty="0">
                <a:solidFill>
                  <a:schemeClr val="bg2">
                    <a:lumMod val="90000"/>
                  </a:schemeClr>
                </a:solidFill>
                <a:latin typeface="Arial" panose="020B0604020202020204" pitchFamily="34" charset="0"/>
                <a:cs typeface="Arial" panose="020B0604020202020204" pitchFamily="34" charset="0"/>
              </a:rPr>
              <a:t> </a:t>
            </a:r>
            <a:r>
              <a:rPr lang="es-AR" sz="4000" b="1" dirty="0" err="1">
                <a:solidFill>
                  <a:schemeClr val="bg2">
                    <a:lumMod val="90000"/>
                  </a:schemeClr>
                </a:solidFill>
                <a:latin typeface="Arial" panose="020B0604020202020204" pitchFamily="34" charset="0"/>
                <a:cs typeface="Arial" panose="020B0604020202020204" pitchFamily="34" charset="0"/>
              </a:rPr>
              <a:t>rate</a:t>
            </a:r>
            <a:r>
              <a:rPr lang="es-AR" sz="4000" b="1" dirty="0">
                <a:solidFill>
                  <a:schemeClr val="bg2">
                    <a:lumMod val="90000"/>
                  </a:schemeClr>
                </a:solidFill>
                <a:latin typeface="Arial" panose="020B0604020202020204" pitchFamily="34" charset="0"/>
                <a:cs typeface="Arial" panose="020B0604020202020204" pitchFamily="34" charset="0"/>
              </a:rPr>
              <a:t> spreads</a:t>
            </a:r>
          </a:p>
          <a:p>
            <a:pPr marL="19050"/>
            <a:endParaRPr lang="es-VE" sz="4000" b="1" dirty="0">
              <a:solidFill>
                <a:schemeClr val="bg2">
                  <a:lumMod val="90000"/>
                </a:schemeClr>
              </a:solidFill>
              <a:latin typeface="Arial" panose="020B0604020202020204" pitchFamily="34" charset="0"/>
              <a:cs typeface="Arial" panose="020B0604020202020204" pitchFamily="34" charset="0"/>
            </a:endParaRPr>
          </a:p>
          <a:p>
            <a:pPr marL="19050"/>
            <a:endParaRPr lang="es-VE" sz="4000" b="1" dirty="0">
              <a:solidFill>
                <a:schemeClr val="bg2">
                  <a:lumMod val="90000"/>
                </a:schemeClr>
              </a:solidFill>
              <a:latin typeface="Arial" panose="020B0604020202020204" pitchFamily="34" charset="0"/>
              <a:cs typeface="Arial" panose="020B0604020202020204" pitchFamily="34" charset="0"/>
            </a:endParaRPr>
          </a:p>
          <a:p>
            <a:pPr marL="19050"/>
            <a:r>
              <a:rPr lang="en-US" sz="4000" b="1" dirty="0">
                <a:solidFill>
                  <a:schemeClr val="bg2">
                    <a:lumMod val="90000"/>
                  </a:schemeClr>
                </a:solidFill>
                <a:latin typeface="Arial" panose="020B0604020202020204" pitchFamily="34" charset="0"/>
                <a:cs typeface="Arial" panose="020B0604020202020204" pitchFamily="34" charset="0"/>
              </a:rPr>
              <a:t>Low access to financial services</a:t>
            </a:r>
          </a:p>
        </p:txBody>
      </p:sp>
      <p:pic>
        <p:nvPicPr>
          <p:cNvPr id="12" name="Picture 5">
            <a:extLst>
              <a:ext uri="{FF2B5EF4-FFF2-40B4-BE49-F238E27FC236}">
                <a16:creationId xmlns:a16="http://schemas.microsoft.com/office/drawing/2014/main" id="{1E91F29A-3251-624F-BFDA-8180F320E862}"/>
              </a:ext>
            </a:extLst>
          </p:cNvPr>
          <p:cNvPicPr>
            <a:picLocks noChangeAspect="1"/>
          </p:cNvPicPr>
          <p:nvPr/>
        </p:nvPicPr>
        <p:blipFill>
          <a:blip r:embed="rId3"/>
          <a:stretch>
            <a:fillRect/>
          </a:stretch>
        </p:blipFill>
        <p:spPr>
          <a:xfrm>
            <a:off x="1594687" y="5584494"/>
            <a:ext cx="683039" cy="683039"/>
          </a:xfrm>
          <a:prstGeom prst="rect">
            <a:avLst/>
          </a:prstGeom>
        </p:spPr>
      </p:pic>
      <p:pic>
        <p:nvPicPr>
          <p:cNvPr id="16" name="Picture 6">
            <a:extLst>
              <a:ext uri="{FF2B5EF4-FFF2-40B4-BE49-F238E27FC236}">
                <a16:creationId xmlns:a16="http://schemas.microsoft.com/office/drawing/2014/main" id="{E8D39282-55FA-BA43-B3E4-C7D03568A65F}"/>
              </a:ext>
            </a:extLst>
          </p:cNvPr>
          <p:cNvPicPr>
            <a:picLocks noChangeAspect="1"/>
          </p:cNvPicPr>
          <p:nvPr/>
        </p:nvPicPr>
        <p:blipFill>
          <a:blip r:embed="rId4"/>
          <a:stretch>
            <a:fillRect/>
          </a:stretch>
        </p:blipFill>
        <p:spPr>
          <a:xfrm>
            <a:off x="1594687" y="7472929"/>
            <a:ext cx="683039" cy="683039"/>
          </a:xfrm>
          <a:prstGeom prst="rect">
            <a:avLst/>
          </a:prstGeom>
        </p:spPr>
      </p:pic>
      <p:pic>
        <p:nvPicPr>
          <p:cNvPr id="17" name="Picture 7">
            <a:extLst>
              <a:ext uri="{FF2B5EF4-FFF2-40B4-BE49-F238E27FC236}">
                <a16:creationId xmlns:a16="http://schemas.microsoft.com/office/drawing/2014/main" id="{6AEE4B3F-2F40-D445-9637-AF82AF00E181}"/>
              </a:ext>
            </a:extLst>
          </p:cNvPr>
          <p:cNvPicPr>
            <a:picLocks noChangeAspect="1"/>
          </p:cNvPicPr>
          <p:nvPr/>
        </p:nvPicPr>
        <p:blipFill>
          <a:blip r:embed="rId5"/>
          <a:stretch>
            <a:fillRect/>
          </a:stretch>
        </p:blipFill>
        <p:spPr>
          <a:xfrm>
            <a:off x="1624184" y="9327381"/>
            <a:ext cx="683039" cy="683039"/>
          </a:xfrm>
          <a:prstGeom prst="rect">
            <a:avLst/>
          </a:prstGeom>
        </p:spPr>
      </p:pic>
      <p:graphicFrame>
        <p:nvGraphicFramePr>
          <p:cNvPr id="18" name="Gráfico 17">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75097596"/>
              </p:ext>
            </p:extLst>
          </p:nvPr>
        </p:nvGraphicFramePr>
        <p:xfrm>
          <a:off x="10854813" y="4318754"/>
          <a:ext cx="13067071" cy="8925298"/>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ángulo 8">
            <a:extLst>
              <a:ext uri="{FF2B5EF4-FFF2-40B4-BE49-F238E27FC236}">
                <a16:creationId xmlns:a16="http://schemas.microsoft.com/office/drawing/2014/main" id="{15EFE049-3655-4343-9D82-1376F565E226}"/>
              </a:ext>
            </a:extLst>
          </p:cNvPr>
          <p:cNvSpPr/>
          <p:nvPr/>
        </p:nvSpPr>
        <p:spPr>
          <a:xfrm>
            <a:off x="2717075" y="11307875"/>
            <a:ext cx="3507370" cy="1292662"/>
          </a:xfrm>
          <a:prstGeom prst="rect">
            <a:avLst/>
          </a:prstGeom>
        </p:spPr>
        <p:txBody>
          <a:bodyPr wrap="none" lIns="0" tIns="0" rIns="0" bIns="0">
            <a:spAutoFit/>
          </a:bodyPr>
          <a:lstStyle/>
          <a:p>
            <a:r>
              <a:rPr lang="es-VE" sz="2800" dirty="0" err="1">
                <a:solidFill>
                  <a:srgbClr val="C00000"/>
                </a:solidFill>
                <a:latin typeface="Arial" panose="020B0604020202020204" pitchFamily="34" charset="0"/>
                <a:cs typeface="Arial" panose="020B0604020202020204" pitchFamily="34" charset="0"/>
              </a:rPr>
              <a:t>Latin</a:t>
            </a:r>
            <a:r>
              <a:rPr lang="es-VE" sz="2800" dirty="0">
                <a:solidFill>
                  <a:srgbClr val="C00000"/>
                </a:solidFill>
                <a:latin typeface="Arial" panose="020B0604020202020204" pitchFamily="34" charset="0"/>
                <a:cs typeface="Arial" panose="020B0604020202020204" pitchFamily="34" charset="0"/>
              </a:rPr>
              <a:t> </a:t>
            </a:r>
            <a:r>
              <a:rPr lang="es-VE" sz="2800" dirty="0" err="1">
                <a:solidFill>
                  <a:srgbClr val="C00000"/>
                </a:solidFill>
                <a:latin typeface="Arial" panose="020B0604020202020204" pitchFamily="34" charset="0"/>
                <a:cs typeface="Arial" panose="020B0604020202020204" pitchFamily="34" charset="0"/>
              </a:rPr>
              <a:t>America</a:t>
            </a:r>
            <a:r>
              <a:rPr lang="es-VE" sz="2800" dirty="0">
                <a:solidFill>
                  <a:srgbClr val="C00000"/>
                </a:solidFill>
                <a:latin typeface="Arial" panose="020B0604020202020204" pitchFamily="34" charset="0"/>
                <a:cs typeface="Arial" panose="020B0604020202020204" pitchFamily="34" charset="0"/>
              </a:rPr>
              <a:t>    50%</a:t>
            </a:r>
          </a:p>
          <a:p>
            <a:r>
              <a:rPr lang="es-VE" sz="2800" dirty="0">
                <a:solidFill>
                  <a:srgbClr val="C00000"/>
                </a:solidFill>
                <a:latin typeface="Arial" panose="020B0604020202020204" pitchFamily="34" charset="0"/>
                <a:cs typeface="Arial" panose="020B0604020202020204" pitchFamily="34" charset="0"/>
              </a:rPr>
              <a:t>OECD               147%</a:t>
            </a:r>
          </a:p>
          <a:p>
            <a:r>
              <a:rPr lang="es-VE" sz="2800" dirty="0">
                <a:solidFill>
                  <a:srgbClr val="C00000"/>
                </a:solidFill>
                <a:latin typeface="Arial" panose="020B0604020202020204" pitchFamily="34" charset="0"/>
                <a:cs typeface="Arial" panose="020B0604020202020204" pitchFamily="34" charset="0"/>
              </a:rPr>
              <a:t>USA                  192%</a:t>
            </a:r>
          </a:p>
        </p:txBody>
      </p:sp>
    </p:spTree>
    <p:extLst>
      <p:ext uri="{BB962C8B-B14F-4D97-AF65-F5344CB8AC3E}">
        <p14:creationId xmlns:p14="http://schemas.microsoft.com/office/powerpoint/2010/main" val="15645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6D54D47E-7B1E-124C-8350-468BB9DC09ED}"/>
              </a:ext>
            </a:extLst>
          </p:cNvPr>
          <p:cNvSpPr txBox="1"/>
          <p:nvPr/>
        </p:nvSpPr>
        <p:spPr>
          <a:xfrm>
            <a:off x="1287890" y="2815768"/>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Financial markets in the region are underdeveloped</a:t>
            </a:r>
          </a:p>
        </p:txBody>
      </p:sp>
      <p:sp>
        <p:nvSpPr>
          <p:cNvPr id="11" name="TextBox 4">
            <a:extLst>
              <a:ext uri="{FF2B5EF4-FFF2-40B4-BE49-F238E27FC236}">
                <a16:creationId xmlns:a16="http://schemas.microsoft.com/office/drawing/2014/main" id="{85837E42-2390-F542-80F0-D551BAA8D106}"/>
              </a:ext>
            </a:extLst>
          </p:cNvPr>
          <p:cNvSpPr txBox="1"/>
          <p:nvPr/>
        </p:nvSpPr>
        <p:spPr>
          <a:xfrm>
            <a:off x="2717075" y="5584494"/>
            <a:ext cx="8108241" cy="4308872"/>
          </a:xfrm>
          <a:prstGeom prst="rect">
            <a:avLst/>
          </a:prstGeom>
          <a:noFill/>
        </p:spPr>
        <p:txBody>
          <a:bodyPr wrap="square" lIns="0" tIns="0" rIns="0" bIns="0" rtlCol="0">
            <a:spAutoFit/>
          </a:bodyPr>
          <a:lstStyle/>
          <a:p>
            <a:pPr marL="19050"/>
            <a:r>
              <a:rPr lang="en-US" sz="4000" b="1" dirty="0">
                <a:solidFill>
                  <a:schemeClr val="bg2">
                    <a:lumMod val="90000"/>
                  </a:schemeClr>
                </a:solidFill>
                <a:latin typeface="Arial" panose="020B0604020202020204" pitchFamily="34" charset="0"/>
                <a:cs typeface="Arial" panose="020B0604020202020204" pitchFamily="34" charset="0"/>
              </a:rPr>
              <a:t>Low levels of domestic credit relative to GDP</a:t>
            </a:r>
          </a:p>
          <a:p>
            <a:pPr marL="19050"/>
            <a:endParaRPr lang="es-VE" sz="4000" b="1" dirty="0">
              <a:solidFill>
                <a:schemeClr val="bg2">
                  <a:lumMod val="25000"/>
                </a:schemeClr>
              </a:solidFill>
              <a:latin typeface="Arial" panose="020B0604020202020204" pitchFamily="34" charset="0"/>
              <a:cs typeface="Arial" panose="020B0604020202020204" pitchFamily="34" charset="0"/>
            </a:endParaRPr>
          </a:p>
          <a:p>
            <a:pPr marL="19050"/>
            <a:r>
              <a:rPr lang="es-AR" sz="4000" b="1" dirty="0">
                <a:latin typeface="Arial" panose="020B0604020202020204" pitchFamily="34" charset="0"/>
                <a:cs typeface="Arial" panose="020B0604020202020204" pitchFamily="34" charset="0"/>
              </a:rPr>
              <a:t>High </a:t>
            </a:r>
            <a:r>
              <a:rPr lang="es-AR" sz="4000" b="1" dirty="0" err="1">
                <a:latin typeface="Arial" panose="020B0604020202020204" pitchFamily="34" charset="0"/>
                <a:cs typeface="Arial" panose="020B0604020202020204" pitchFamily="34" charset="0"/>
              </a:rPr>
              <a:t>interest</a:t>
            </a:r>
            <a:r>
              <a:rPr lang="es-AR" sz="4000" b="1" dirty="0">
                <a:latin typeface="Arial" panose="020B0604020202020204" pitchFamily="34" charset="0"/>
                <a:cs typeface="Arial" panose="020B0604020202020204" pitchFamily="34" charset="0"/>
              </a:rPr>
              <a:t> </a:t>
            </a:r>
            <a:r>
              <a:rPr lang="es-AR" sz="4000" b="1" dirty="0" err="1">
                <a:latin typeface="Arial" panose="020B0604020202020204" pitchFamily="34" charset="0"/>
                <a:cs typeface="Arial" panose="020B0604020202020204" pitchFamily="34" charset="0"/>
              </a:rPr>
              <a:t>rate</a:t>
            </a:r>
            <a:r>
              <a:rPr lang="es-AR" sz="4000" b="1" dirty="0">
                <a:latin typeface="Arial" panose="020B0604020202020204" pitchFamily="34" charset="0"/>
                <a:cs typeface="Arial" panose="020B0604020202020204" pitchFamily="34" charset="0"/>
              </a:rPr>
              <a:t> spreads</a:t>
            </a:r>
          </a:p>
          <a:p>
            <a:pPr marL="19050"/>
            <a:endParaRPr lang="es-VE" sz="4000" b="1" dirty="0">
              <a:solidFill>
                <a:schemeClr val="bg1">
                  <a:lumMod val="75000"/>
                </a:schemeClr>
              </a:solidFill>
              <a:latin typeface="Arial" panose="020B0604020202020204" pitchFamily="34" charset="0"/>
              <a:cs typeface="Arial" panose="020B0604020202020204" pitchFamily="34" charset="0"/>
            </a:endParaRPr>
          </a:p>
          <a:p>
            <a:pPr marL="19050"/>
            <a:endParaRPr lang="es-VE" sz="4000" b="1" dirty="0">
              <a:solidFill>
                <a:schemeClr val="bg1">
                  <a:lumMod val="75000"/>
                </a:schemeClr>
              </a:solidFill>
              <a:latin typeface="Arial" panose="020B0604020202020204" pitchFamily="34" charset="0"/>
              <a:cs typeface="Arial" panose="020B0604020202020204" pitchFamily="34" charset="0"/>
            </a:endParaRPr>
          </a:p>
          <a:p>
            <a:pPr marL="19050"/>
            <a:r>
              <a:rPr lang="en-US" sz="4000" b="1" dirty="0">
                <a:solidFill>
                  <a:schemeClr val="bg2">
                    <a:lumMod val="90000"/>
                  </a:schemeClr>
                </a:solidFill>
                <a:latin typeface="Arial" panose="020B0604020202020204" pitchFamily="34" charset="0"/>
                <a:cs typeface="Arial" panose="020B0604020202020204" pitchFamily="34" charset="0"/>
              </a:rPr>
              <a:t>Low access to financial services</a:t>
            </a:r>
          </a:p>
        </p:txBody>
      </p:sp>
      <p:pic>
        <p:nvPicPr>
          <p:cNvPr id="12" name="Picture 5">
            <a:extLst>
              <a:ext uri="{FF2B5EF4-FFF2-40B4-BE49-F238E27FC236}">
                <a16:creationId xmlns:a16="http://schemas.microsoft.com/office/drawing/2014/main" id="{1E91F29A-3251-624F-BFDA-8180F320E862}"/>
              </a:ext>
            </a:extLst>
          </p:cNvPr>
          <p:cNvPicPr>
            <a:picLocks noChangeAspect="1"/>
          </p:cNvPicPr>
          <p:nvPr/>
        </p:nvPicPr>
        <p:blipFill>
          <a:blip r:embed="rId3">
            <a:duotone>
              <a:schemeClr val="bg2">
                <a:shade val="45000"/>
                <a:satMod val="135000"/>
              </a:schemeClr>
              <a:prstClr val="white"/>
            </a:duotone>
          </a:blip>
          <a:stretch>
            <a:fillRect/>
          </a:stretch>
        </p:blipFill>
        <p:spPr>
          <a:xfrm>
            <a:off x="1594687" y="5584494"/>
            <a:ext cx="683039" cy="683039"/>
          </a:xfrm>
          <a:prstGeom prst="rect">
            <a:avLst/>
          </a:prstGeom>
        </p:spPr>
      </p:pic>
      <p:pic>
        <p:nvPicPr>
          <p:cNvPr id="16" name="Picture 7">
            <a:extLst>
              <a:ext uri="{FF2B5EF4-FFF2-40B4-BE49-F238E27FC236}">
                <a16:creationId xmlns:a16="http://schemas.microsoft.com/office/drawing/2014/main" id="{6AEE4B3F-2F40-D445-9637-AF82AF00E181}"/>
              </a:ext>
            </a:extLst>
          </p:cNvPr>
          <p:cNvPicPr>
            <a:picLocks noChangeAspect="1"/>
          </p:cNvPicPr>
          <p:nvPr/>
        </p:nvPicPr>
        <p:blipFill>
          <a:blip r:embed="rId4"/>
          <a:stretch>
            <a:fillRect/>
          </a:stretch>
        </p:blipFill>
        <p:spPr>
          <a:xfrm>
            <a:off x="1594686" y="9327380"/>
            <a:ext cx="683039" cy="683039"/>
          </a:xfrm>
          <a:prstGeom prst="rect">
            <a:avLst/>
          </a:prstGeom>
        </p:spPr>
      </p:pic>
      <p:pic>
        <p:nvPicPr>
          <p:cNvPr id="17" name="Picture 7">
            <a:extLst>
              <a:ext uri="{FF2B5EF4-FFF2-40B4-BE49-F238E27FC236}">
                <a16:creationId xmlns:a16="http://schemas.microsoft.com/office/drawing/2014/main" id="{C28A0871-0FCE-9046-8E9F-5B8555B0582E}"/>
              </a:ext>
            </a:extLst>
          </p:cNvPr>
          <p:cNvPicPr>
            <a:picLocks noChangeAspect="1"/>
          </p:cNvPicPr>
          <p:nvPr/>
        </p:nvPicPr>
        <p:blipFill>
          <a:blip r:embed="rId5"/>
          <a:stretch>
            <a:fillRect/>
          </a:stretch>
        </p:blipFill>
        <p:spPr>
          <a:xfrm>
            <a:off x="1594687" y="7455937"/>
            <a:ext cx="683039" cy="683039"/>
          </a:xfrm>
          <a:prstGeom prst="rect">
            <a:avLst/>
          </a:prstGeom>
        </p:spPr>
      </p:pic>
      <p:graphicFrame>
        <p:nvGraphicFramePr>
          <p:cNvPr id="18" name="Gráfico 17"/>
          <p:cNvGraphicFramePr>
            <a:graphicFrameLocks/>
          </p:cNvGraphicFramePr>
          <p:nvPr>
            <p:extLst>
              <p:ext uri="{D42A27DB-BD31-4B8C-83A1-F6EECF244321}">
                <p14:modId xmlns:p14="http://schemas.microsoft.com/office/powerpoint/2010/main" val="1934432188"/>
              </p:ext>
            </p:extLst>
          </p:nvPr>
        </p:nvGraphicFramePr>
        <p:xfrm>
          <a:off x="11592233" y="4277032"/>
          <a:ext cx="12359148" cy="9055510"/>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ángulo 9">
            <a:extLst>
              <a:ext uri="{FF2B5EF4-FFF2-40B4-BE49-F238E27FC236}">
                <a16:creationId xmlns:a16="http://schemas.microsoft.com/office/drawing/2014/main" id="{67EDD14E-107D-4344-8A2C-9791FAAEBE35}"/>
              </a:ext>
            </a:extLst>
          </p:cNvPr>
          <p:cNvSpPr/>
          <p:nvPr/>
        </p:nvSpPr>
        <p:spPr>
          <a:xfrm>
            <a:off x="2717075" y="11307875"/>
            <a:ext cx="3654406" cy="1292662"/>
          </a:xfrm>
          <a:prstGeom prst="rect">
            <a:avLst/>
          </a:prstGeom>
        </p:spPr>
        <p:txBody>
          <a:bodyPr wrap="square" lIns="0" tIns="0" rIns="0" bIns="0">
            <a:spAutoFit/>
          </a:bodyPr>
          <a:lstStyle/>
          <a:p>
            <a:r>
              <a:rPr lang="es-VE" sz="2800" dirty="0" err="1">
                <a:solidFill>
                  <a:srgbClr val="C00000"/>
                </a:solidFill>
                <a:latin typeface="Arial" panose="020B0604020202020204" pitchFamily="34" charset="0"/>
                <a:cs typeface="Arial" panose="020B0604020202020204" pitchFamily="34" charset="0"/>
              </a:rPr>
              <a:t>Latin</a:t>
            </a:r>
            <a:r>
              <a:rPr lang="es-VE" sz="2800" dirty="0">
                <a:solidFill>
                  <a:srgbClr val="C00000"/>
                </a:solidFill>
                <a:latin typeface="Arial" panose="020B0604020202020204" pitchFamily="34" charset="0"/>
                <a:cs typeface="Arial" panose="020B0604020202020204" pitchFamily="34" charset="0"/>
              </a:rPr>
              <a:t> </a:t>
            </a:r>
            <a:r>
              <a:rPr lang="es-VE" sz="2800" dirty="0" err="1">
                <a:solidFill>
                  <a:srgbClr val="C00000"/>
                </a:solidFill>
                <a:latin typeface="Arial" panose="020B0604020202020204" pitchFamily="34" charset="0"/>
                <a:cs typeface="Arial" panose="020B0604020202020204" pitchFamily="34" charset="0"/>
              </a:rPr>
              <a:t>America</a:t>
            </a:r>
            <a:r>
              <a:rPr lang="es-VE" sz="2800" dirty="0">
                <a:solidFill>
                  <a:srgbClr val="C00000"/>
                </a:solidFill>
                <a:latin typeface="Arial" panose="020B0604020202020204" pitchFamily="34" charset="0"/>
                <a:cs typeface="Arial" panose="020B0604020202020204" pitchFamily="34" charset="0"/>
              </a:rPr>
              <a:t>   7pp</a:t>
            </a:r>
          </a:p>
          <a:p>
            <a:r>
              <a:rPr lang="es-VE" sz="2800" dirty="0" err="1">
                <a:solidFill>
                  <a:srgbClr val="C00000"/>
                </a:solidFill>
                <a:latin typeface="Arial" panose="020B0604020202020204" pitchFamily="34" charset="0"/>
                <a:cs typeface="Arial" panose="020B0604020202020204" pitchFamily="34" charset="0"/>
              </a:rPr>
              <a:t>Japan</a:t>
            </a:r>
            <a:r>
              <a:rPr lang="es-VE" sz="2800" dirty="0">
                <a:solidFill>
                  <a:srgbClr val="C00000"/>
                </a:solidFill>
                <a:latin typeface="Arial" panose="020B0604020202020204" pitchFamily="34" charset="0"/>
                <a:cs typeface="Arial" panose="020B0604020202020204" pitchFamily="34" charset="0"/>
              </a:rPr>
              <a:t>               0,7pp</a:t>
            </a:r>
          </a:p>
          <a:p>
            <a:r>
              <a:rPr lang="es-VE" sz="2800" dirty="0" err="1">
                <a:solidFill>
                  <a:srgbClr val="C00000"/>
                </a:solidFill>
                <a:latin typeface="Arial" panose="020B0604020202020204" pitchFamily="34" charset="0"/>
                <a:cs typeface="Arial" panose="020B0604020202020204" pitchFamily="34" charset="0"/>
              </a:rPr>
              <a:t>Canada</a:t>
            </a:r>
            <a:r>
              <a:rPr lang="es-VE" sz="2800" dirty="0">
                <a:solidFill>
                  <a:srgbClr val="C00000"/>
                </a:solidFill>
                <a:latin typeface="Arial" panose="020B0604020202020204" pitchFamily="34" charset="0"/>
                <a:cs typeface="Arial" panose="020B0604020202020204" pitchFamily="34" charset="0"/>
              </a:rPr>
              <a:t>            2,7pp</a:t>
            </a:r>
          </a:p>
        </p:txBody>
      </p:sp>
    </p:spTree>
    <p:extLst>
      <p:ext uri="{BB962C8B-B14F-4D97-AF65-F5344CB8AC3E}">
        <p14:creationId xmlns:p14="http://schemas.microsoft.com/office/powerpoint/2010/main" val="85324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6D54D47E-7B1E-124C-8350-468BB9DC09ED}"/>
              </a:ext>
            </a:extLst>
          </p:cNvPr>
          <p:cNvSpPr txBox="1"/>
          <p:nvPr/>
        </p:nvSpPr>
        <p:spPr>
          <a:xfrm>
            <a:off x="1287890" y="2815768"/>
            <a:ext cx="18628242" cy="677108"/>
          </a:xfrm>
          <a:prstGeom prst="rect">
            <a:avLst/>
          </a:prstGeom>
          <a:noFill/>
        </p:spPr>
        <p:txBody>
          <a:bodyPr wrap="square" lIns="0" tIns="0" rIns="0" bIns="0" rtlCol="0">
            <a:spAutoFit/>
          </a:bodyPr>
          <a:lstStyle/>
          <a:p>
            <a:r>
              <a:rPr lang="en-US" sz="4400" b="1" dirty="0">
                <a:latin typeface="Arial" panose="020B0604020202020204" pitchFamily="34" charset="0"/>
                <a:cs typeface="Arial" panose="020B0604020202020204" pitchFamily="34" charset="0"/>
              </a:rPr>
              <a:t>Financial markets in the region are underdeveloped</a:t>
            </a:r>
          </a:p>
        </p:txBody>
      </p:sp>
      <p:sp>
        <p:nvSpPr>
          <p:cNvPr id="11" name="TextBox 4">
            <a:extLst>
              <a:ext uri="{FF2B5EF4-FFF2-40B4-BE49-F238E27FC236}">
                <a16:creationId xmlns:a16="http://schemas.microsoft.com/office/drawing/2014/main" id="{85837E42-2390-F542-80F0-D551BAA8D106}"/>
              </a:ext>
            </a:extLst>
          </p:cNvPr>
          <p:cNvSpPr txBox="1"/>
          <p:nvPr/>
        </p:nvSpPr>
        <p:spPr>
          <a:xfrm>
            <a:off x="2717075" y="5584494"/>
            <a:ext cx="8078744" cy="4308872"/>
          </a:xfrm>
          <a:prstGeom prst="rect">
            <a:avLst/>
          </a:prstGeom>
          <a:noFill/>
        </p:spPr>
        <p:txBody>
          <a:bodyPr wrap="square" lIns="0" tIns="0" rIns="0" bIns="0" rtlCol="0">
            <a:spAutoFit/>
          </a:bodyPr>
          <a:lstStyle/>
          <a:p>
            <a:pPr marL="19050"/>
            <a:r>
              <a:rPr lang="en-US" sz="4000" b="1" dirty="0">
                <a:solidFill>
                  <a:schemeClr val="bg2">
                    <a:lumMod val="90000"/>
                  </a:schemeClr>
                </a:solidFill>
                <a:latin typeface="Arial" panose="020B0604020202020204" pitchFamily="34" charset="0"/>
                <a:cs typeface="Arial" panose="020B0604020202020204" pitchFamily="34" charset="0"/>
              </a:rPr>
              <a:t>Low levels of domestic credit relative to GDP</a:t>
            </a:r>
          </a:p>
          <a:p>
            <a:pPr marL="19050"/>
            <a:endParaRPr lang="es-VE" sz="4000" b="1" dirty="0">
              <a:solidFill>
                <a:schemeClr val="bg2">
                  <a:lumMod val="90000"/>
                </a:schemeClr>
              </a:solidFill>
              <a:latin typeface="Arial" panose="020B0604020202020204" pitchFamily="34" charset="0"/>
              <a:cs typeface="Arial" panose="020B0604020202020204" pitchFamily="34" charset="0"/>
            </a:endParaRPr>
          </a:p>
          <a:p>
            <a:pPr marL="19050"/>
            <a:r>
              <a:rPr lang="es-AR" sz="4000" b="1" dirty="0">
                <a:solidFill>
                  <a:schemeClr val="bg2">
                    <a:lumMod val="90000"/>
                  </a:schemeClr>
                </a:solidFill>
                <a:latin typeface="Arial" panose="020B0604020202020204" pitchFamily="34" charset="0"/>
                <a:cs typeface="Arial" panose="020B0604020202020204" pitchFamily="34" charset="0"/>
              </a:rPr>
              <a:t>High </a:t>
            </a:r>
            <a:r>
              <a:rPr lang="es-AR" sz="4000" b="1" dirty="0" err="1">
                <a:solidFill>
                  <a:schemeClr val="bg2">
                    <a:lumMod val="90000"/>
                  </a:schemeClr>
                </a:solidFill>
                <a:latin typeface="Arial" panose="020B0604020202020204" pitchFamily="34" charset="0"/>
                <a:cs typeface="Arial" panose="020B0604020202020204" pitchFamily="34" charset="0"/>
              </a:rPr>
              <a:t>interest</a:t>
            </a:r>
            <a:r>
              <a:rPr lang="es-AR" sz="4000" b="1" dirty="0">
                <a:solidFill>
                  <a:schemeClr val="bg2">
                    <a:lumMod val="90000"/>
                  </a:schemeClr>
                </a:solidFill>
                <a:latin typeface="Arial" panose="020B0604020202020204" pitchFamily="34" charset="0"/>
                <a:cs typeface="Arial" panose="020B0604020202020204" pitchFamily="34" charset="0"/>
              </a:rPr>
              <a:t> </a:t>
            </a:r>
            <a:r>
              <a:rPr lang="es-AR" sz="4000" b="1" dirty="0" err="1">
                <a:solidFill>
                  <a:schemeClr val="bg2">
                    <a:lumMod val="90000"/>
                  </a:schemeClr>
                </a:solidFill>
                <a:latin typeface="Arial" panose="020B0604020202020204" pitchFamily="34" charset="0"/>
                <a:cs typeface="Arial" panose="020B0604020202020204" pitchFamily="34" charset="0"/>
              </a:rPr>
              <a:t>rate</a:t>
            </a:r>
            <a:r>
              <a:rPr lang="es-AR" sz="4000" b="1" dirty="0">
                <a:solidFill>
                  <a:schemeClr val="bg2">
                    <a:lumMod val="90000"/>
                  </a:schemeClr>
                </a:solidFill>
                <a:latin typeface="Arial" panose="020B0604020202020204" pitchFamily="34" charset="0"/>
                <a:cs typeface="Arial" panose="020B0604020202020204" pitchFamily="34" charset="0"/>
              </a:rPr>
              <a:t> spreads</a:t>
            </a:r>
          </a:p>
          <a:p>
            <a:pPr marL="19050"/>
            <a:endParaRPr lang="es-VE" sz="4000" b="1" dirty="0">
              <a:solidFill>
                <a:schemeClr val="bg1">
                  <a:lumMod val="75000"/>
                </a:schemeClr>
              </a:solidFill>
              <a:latin typeface="Arial" panose="020B0604020202020204" pitchFamily="34" charset="0"/>
              <a:cs typeface="Arial" panose="020B0604020202020204" pitchFamily="34" charset="0"/>
            </a:endParaRPr>
          </a:p>
          <a:p>
            <a:pPr marL="19050"/>
            <a:endParaRPr lang="es-VE" sz="4000" b="1" dirty="0">
              <a:solidFill>
                <a:schemeClr val="bg1">
                  <a:lumMod val="75000"/>
                </a:schemeClr>
              </a:solidFill>
              <a:latin typeface="Arial" panose="020B0604020202020204" pitchFamily="34" charset="0"/>
              <a:cs typeface="Arial" panose="020B0604020202020204" pitchFamily="34" charset="0"/>
            </a:endParaRPr>
          </a:p>
          <a:p>
            <a:pPr marL="19050"/>
            <a:r>
              <a:rPr lang="en-US" sz="4000" b="1" dirty="0">
                <a:latin typeface="Arial" panose="020B0604020202020204" pitchFamily="34" charset="0"/>
                <a:cs typeface="Arial" panose="020B0604020202020204" pitchFamily="34" charset="0"/>
              </a:rPr>
              <a:t>Low access to financial services</a:t>
            </a:r>
          </a:p>
        </p:txBody>
      </p:sp>
      <p:pic>
        <p:nvPicPr>
          <p:cNvPr id="12" name="Picture 5">
            <a:extLst>
              <a:ext uri="{FF2B5EF4-FFF2-40B4-BE49-F238E27FC236}">
                <a16:creationId xmlns:a16="http://schemas.microsoft.com/office/drawing/2014/main" id="{1E91F29A-3251-624F-BFDA-8180F320E862}"/>
              </a:ext>
            </a:extLst>
          </p:cNvPr>
          <p:cNvPicPr>
            <a:picLocks noChangeAspect="1"/>
          </p:cNvPicPr>
          <p:nvPr/>
        </p:nvPicPr>
        <p:blipFill>
          <a:blip r:embed="rId3">
            <a:duotone>
              <a:schemeClr val="bg2">
                <a:shade val="45000"/>
                <a:satMod val="135000"/>
              </a:schemeClr>
              <a:prstClr val="white"/>
            </a:duotone>
          </a:blip>
          <a:stretch>
            <a:fillRect/>
          </a:stretch>
        </p:blipFill>
        <p:spPr>
          <a:xfrm>
            <a:off x="1594687" y="5584494"/>
            <a:ext cx="683039" cy="683039"/>
          </a:xfrm>
          <a:prstGeom prst="rect">
            <a:avLst/>
          </a:prstGeom>
        </p:spPr>
      </p:pic>
      <p:pic>
        <p:nvPicPr>
          <p:cNvPr id="16" name="Picture 7">
            <a:extLst>
              <a:ext uri="{FF2B5EF4-FFF2-40B4-BE49-F238E27FC236}">
                <a16:creationId xmlns:a16="http://schemas.microsoft.com/office/drawing/2014/main" id="{C28A0871-0FCE-9046-8E9F-5B8555B0582E}"/>
              </a:ext>
            </a:extLst>
          </p:cNvPr>
          <p:cNvPicPr>
            <a:picLocks noChangeAspect="1"/>
          </p:cNvPicPr>
          <p:nvPr/>
        </p:nvPicPr>
        <p:blipFill>
          <a:blip r:embed="rId4">
            <a:duotone>
              <a:schemeClr val="bg2">
                <a:shade val="45000"/>
                <a:satMod val="135000"/>
              </a:schemeClr>
              <a:prstClr val="white"/>
            </a:duotone>
          </a:blip>
          <a:stretch>
            <a:fillRect/>
          </a:stretch>
        </p:blipFill>
        <p:spPr>
          <a:xfrm>
            <a:off x="1594687" y="7455937"/>
            <a:ext cx="683039" cy="683039"/>
          </a:xfrm>
          <a:prstGeom prst="rect">
            <a:avLst/>
          </a:prstGeom>
        </p:spPr>
      </p:pic>
      <p:pic>
        <p:nvPicPr>
          <p:cNvPr id="17" name="Picture 8">
            <a:extLst>
              <a:ext uri="{FF2B5EF4-FFF2-40B4-BE49-F238E27FC236}">
                <a16:creationId xmlns:a16="http://schemas.microsoft.com/office/drawing/2014/main" id="{55B20EDD-FECF-B944-AE8D-ABD273D46E1A}"/>
              </a:ext>
            </a:extLst>
          </p:cNvPr>
          <p:cNvPicPr>
            <a:picLocks noChangeAspect="1"/>
          </p:cNvPicPr>
          <p:nvPr/>
        </p:nvPicPr>
        <p:blipFill>
          <a:blip r:embed="rId5"/>
          <a:stretch>
            <a:fillRect/>
          </a:stretch>
        </p:blipFill>
        <p:spPr>
          <a:xfrm>
            <a:off x="1594686" y="9327380"/>
            <a:ext cx="683039" cy="683039"/>
          </a:xfrm>
          <a:prstGeom prst="rect">
            <a:avLst/>
          </a:prstGeom>
        </p:spPr>
      </p:pic>
      <p:graphicFrame>
        <p:nvGraphicFramePr>
          <p:cNvPr id="18" name="Gráfico 17">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1049459478"/>
              </p:ext>
            </p:extLst>
          </p:nvPr>
        </p:nvGraphicFramePr>
        <p:xfrm>
          <a:off x="11149781" y="3746091"/>
          <a:ext cx="12772103" cy="9527458"/>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ángulo 10">
            <a:extLst>
              <a:ext uri="{FF2B5EF4-FFF2-40B4-BE49-F238E27FC236}">
                <a16:creationId xmlns:a16="http://schemas.microsoft.com/office/drawing/2014/main" id="{DF3D4255-8522-864B-A489-95F02DBF662E}"/>
              </a:ext>
            </a:extLst>
          </p:cNvPr>
          <p:cNvSpPr/>
          <p:nvPr/>
        </p:nvSpPr>
        <p:spPr>
          <a:xfrm>
            <a:off x="2717075" y="11307875"/>
            <a:ext cx="3546565" cy="1292662"/>
          </a:xfrm>
          <a:prstGeom prst="rect">
            <a:avLst/>
          </a:prstGeom>
          <a:solidFill>
            <a:schemeClr val="bg1"/>
          </a:solidFill>
        </p:spPr>
        <p:txBody>
          <a:bodyPr wrap="square" lIns="0" tIns="0" rIns="0" bIns="0">
            <a:spAutoFit/>
          </a:bodyPr>
          <a:lstStyle/>
          <a:p>
            <a:r>
              <a:rPr lang="es-VE" sz="2800" dirty="0" err="1">
                <a:solidFill>
                  <a:srgbClr val="C00000"/>
                </a:solidFill>
                <a:latin typeface="Arial" panose="020B0604020202020204" pitchFamily="34" charset="0"/>
                <a:cs typeface="Arial" panose="020B0604020202020204" pitchFamily="34" charset="0"/>
              </a:rPr>
              <a:t>Latin</a:t>
            </a:r>
            <a:r>
              <a:rPr lang="es-VE" sz="2800" dirty="0">
                <a:solidFill>
                  <a:srgbClr val="C00000"/>
                </a:solidFill>
                <a:latin typeface="Arial" panose="020B0604020202020204" pitchFamily="34" charset="0"/>
                <a:cs typeface="Arial" panose="020B0604020202020204" pitchFamily="34" charset="0"/>
              </a:rPr>
              <a:t> </a:t>
            </a:r>
            <a:r>
              <a:rPr lang="es-VE" sz="2800" dirty="0" err="1">
                <a:solidFill>
                  <a:srgbClr val="C00000"/>
                </a:solidFill>
                <a:latin typeface="Arial" panose="020B0604020202020204" pitchFamily="34" charset="0"/>
                <a:cs typeface="Arial" panose="020B0604020202020204" pitchFamily="34" charset="0"/>
              </a:rPr>
              <a:t>America</a:t>
            </a:r>
            <a:r>
              <a:rPr lang="es-VE" sz="2800" dirty="0">
                <a:solidFill>
                  <a:srgbClr val="C00000"/>
                </a:solidFill>
                <a:latin typeface="Arial" panose="020B0604020202020204" pitchFamily="34" charset="0"/>
                <a:cs typeface="Arial" panose="020B0604020202020204" pitchFamily="34" charset="0"/>
              </a:rPr>
              <a:t>    56%</a:t>
            </a:r>
          </a:p>
          <a:p>
            <a:r>
              <a:rPr lang="es-VE" sz="2800" dirty="0" err="1">
                <a:solidFill>
                  <a:srgbClr val="C00000"/>
                </a:solidFill>
                <a:latin typeface="Arial" panose="020B0604020202020204" pitchFamily="34" charset="0"/>
                <a:cs typeface="Arial" panose="020B0604020202020204" pitchFamily="34" charset="0"/>
              </a:rPr>
              <a:t>Japan</a:t>
            </a:r>
            <a:r>
              <a:rPr lang="es-VE" sz="2800" dirty="0">
                <a:solidFill>
                  <a:srgbClr val="C00000"/>
                </a:solidFill>
                <a:latin typeface="Arial" panose="020B0604020202020204" pitchFamily="34" charset="0"/>
                <a:cs typeface="Arial" panose="020B0604020202020204" pitchFamily="34" charset="0"/>
              </a:rPr>
              <a:t>                98%</a:t>
            </a:r>
          </a:p>
          <a:p>
            <a:r>
              <a:rPr lang="es-VE" sz="2800" dirty="0">
                <a:solidFill>
                  <a:srgbClr val="C00000"/>
                </a:solidFill>
                <a:latin typeface="Arial" panose="020B0604020202020204" pitchFamily="34" charset="0"/>
                <a:cs typeface="Arial" panose="020B0604020202020204" pitchFamily="34" charset="0"/>
              </a:rPr>
              <a:t>USA                   95%</a:t>
            </a:r>
          </a:p>
        </p:txBody>
      </p:sp>
    </p:spTree>
    <p:extLst>
      <p:ext uri="{BB962C8B-B14F-4D97-AF65-F5344CB8AC3E}">
        <p14:creationId xmlns:p14="http://schemas.microsoft.com/office/powerpoint/2010/main" val="5771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4449B-20E6-784A-B9DB-2D28A70092E9}"/>
              </a:ext>
            </a:extLst>
          </p:cNvPr>
          <p:cNvPicPr>
            <a:picLocks noChangeAspect="1"/>
          </p:cNvPicPr>
          <p:nvPr/>
        </p:nvPicPr>
        <p:blipFill>
          <a:blip r:embed="rId4"/>
          <a:stretch>
            <a:fillRect/>
          </a:stretch>
        </p:blipFill>
        <p:spPr>
          <a:xfrm>
            <a:off x="2209006" y="2726210"/>
            <a:ext cx="18155444" cy="10456389"/>
          </a:xfrm>
          <a:prstGeom prst="rect">
            <a:avLst/>
          </a:prstGeom>
        </p:spPr>
      </p:pic>
      <p:pic>
        <p:nvPicPr>
          <p:cNvPr id="9" name="Picture 8">
            <a:extLst>
              <a:ext uri="{FF2B5EF4-FFF2-40B4-BE49-F238E27FC236}">
                <a16:creationId xmlns:a16="http://schemas.microsoft.com/office/drawing/2014/main" id="{6094F06F-6B98-0746-B889-EC59F911A1E5}"/>
              </a:ext>
            </a:extLst>
          </p:cNvPr>
          <p:cNvPicPr>
            <a:picLocks noChangeAspect="1"/>
          </p:cNvPicPr>
          <p:nvPr/>
        </p:nvPicPr>
        <p:blipFill>
          <a:blip r:embed="rId5"/>
          <a:stretch>
            <a:fillRect/>
          </a:stretch>
        </p:blipFill>
        <p:spPr>
          <a:xfrm>
            <a:off x="2209006" y="2726210"/>
            <a:ext cx="18155442" cy="10456389"/>
          </a:xfrm>
          <a:prstGeom prst="rect">
            <a:avLst/>
          </a:prstGeom>
        </p:spPr>
      </p:pic>
      <p:pic>
        <p:nvPicPr>
          <p:cNvPr id="11" name="Picture 10">
            <a:extLst>
              <a:ext uri="{FF2B5EF4-FFF2-40B4-BE49-F238E27FC236}">
                <a16:creationId xmlns:a16="http://schemas.microsoft.com/office/drawing/2014/main" id="{DB152AA2-5C68-AF49-8ECE-F896281274F0}"/>
              </a:ext>
            </a:extLst>
          </p:cNvPr>
          <p:cNvPicPr>
            <a:picLocks noChangeAspect="1"/>
          </p:cNvPicPr>
          <p:nvPr/>
        </p:nvPicPr>
        <p:blipFill rotWithShape="1">
          <a:blip r:embed="rId6"/>
          <a:srcRect b="59757"/>
          <a:stretch/>
        </p:blipFill>
        <p:spPr>
          <a:xfrm>
            <a:off x="2209006" y="2726211"/>
            <a:ext cx="18134740" cy="4207990"/>
          </a:xfrm>
          <a:prstGeom prst="rect">
            <a:avLst/>
          </a:prstGeom>
        </p:spPr>
      </p:pic>
      <p:pic>
        <p:nvPicPr>
          <p:cNvPr id="13" name="Picture 12">
            <a:extLst>
              <a:ext uri="{FF2B5EF4-FFF2-40B4-BE49-F238E27FC236}">
                <a16:creationId xmlns:a16="http://schemas.microsoft.com/office/drawing/2014/main" id="{86B77873-7FC8-E14E-9768-9F97F73E3401}"/>
              </a:ext>
            </a:extLst>
          </p:cNvPr>
          <p:cNvPicPr>
            <a:picLocks noChangeAspect="1"/>
          </p:cNvPicPr>
          <p:nvPr/>
        </p:nvPicPr>
        <p:blipFill rotWithShape="1">
          <a:blip r:embed="rId7"/>
          <a:srcRect b="60000"/>
          <a:stretch/>
        </p:blipFill>
        <p:spPr>
          <a:xfrm>
            <a:off x="2209006" y="2726210"/>
            <a:ext cx="18134740" cy="4182590"/>
          </a:xfrm>
          <a:prstGeom prst="rect">
            <a:avLst/>
          </a:prstGeom>
        </p:spPr>
      </p:pic>
      <p:grpSp>
        <p:nvGrpSpPr>
          <p:cNvPr id="3" name="Grupo 2"/>
          <p:cNvGrpSpPr/>
          <p:nvPr/>
        </p:nvGrpSpPr>
        <p:grpSpPr>
          <a:xfrm>
            <a:off x="1828006" y="3056410"/>
            <a:ext cx="18134739" cy="3852390"/>
            <a:chOff x="1828006" y="3056410"/>
            <a:chExt cx="18134739" cy="3852390"/>
          </a:xfrm>
        </p:grpSpPr>
        <p:pic>
          <p:nvPicPr>
            <p:cNvPr id="14" name="Picture 13">
              <a:extLst>
                <a:ext uri="{FF2B5EF4-FFF2-40B4-BE49-F238E27FC236}">
                  <a16:creationId xmlns:a16="http://schemas.microsoft.com/office/drawing/2014/main" id="{1706F8DA-ED61-F749-BC09-E4A3E2DC671C}"/>
                </a:ext>
              </a:extLst>
            </p:cNvPr>
            <p:cNvPicPr>
              <a:picLocks noChangeAspect="1"/>
            </p:cNvPicPr>
            <p:nvPr/>
          </p:nvPicPr>
          <p:blipFill rotWithShape="1">
            <a:blip r:embed="rId8"/>
            <a:srcRect b="63158"/>
            <a:stretch/>
          </p:blipFill>
          <p:spPr>
            <a:xfrm>
              <a:off x="1828006" y="3056410"/>
              <a:ext cx="18134739" cy="3852390"/>
            </a:xfrm>
            <a:prstGeom prst="rect">
              <a:avLst/>
            </a:prstGeom>
          </p:spPr>
        </p:pic>
        <mc:AlternateContent xmlns:mc="http://schemas.openxmlformats.org/markup-compatibility/2006" xmlns:a14="http://schemas.microsoft.com/office/drawing/2010/main">
          <mc:Choice Requires="a14">
            <p:sp>
              <p:nvSpPr>
                <p:cNvPr id="7" name="CuadroTexto 6"/>
                <p:cNvSpPr txBox="1"/>
                <p:nvPr/>
              </p:nvSpPr>
              <p:spPr>
                <a:xfrm>
                  <a:off x="8915400" y="5513104"/>
                  <a:ext cx="2477529" cy="954107"/>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Productivity of units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s-VE"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e>
                        <m:sub>
                          <m:r>
                            <a:rPr kumimoji="0" lang="es-VE"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7" name="CuadroTexto 6"/>
                <p:cNvSpPr txBox="1">
                  <a:spLocks noRot="1" noChangeAspect="1" noMove="1" noResize="1" noEditPoints="1" noAdjustHandles="1" noChangeArrowheads="1" noChangeShapeType="1" noTextEdit="1"/>
                </p:cNvSpPr>
                <p:nvPr/>
              </p:nvSpPr>
              <p:spPr>
                <a:xfrm>
                  <a:off x="8915400" y="5513104"/>
                  <a:ext cx="2477529" cy="954107"/>
                </a:xfrm>
                <a:prstGeom prst="rect">
                  <a:avLst/>
                </a:prstGeom>
                <a:blipFill rotWithShape="0">
                  <a:blip r:embed="rId9"/>
                  <a:stretch>
                    <a:fillRect l="-1724" t="-5732" r="-4433" b="-17197"/>
                  </a:stretch>
                </a:blipFill>
              </p:spPr>
              <p:txBody>
                <a:bodyPr/>
                <a:lstStyle/>
                <a:p>
                  <a:r>
                    <a:rPr lang="es-VE">
                      <a:noFill/>
                    </a:rPr>
                    <a:t> </a:t>
                  </a:r>
                </a:p>
              </p:txBody>
            </p:sp>
          </mc:Fallback>
        </mc:AlternateContent>
        <p:sp>
          <p:nvSpPr>
            <p:cNvPr id="8" name="CuadroTexto 7"/>
            <p:cNvSpPr txBox="1"/>
            <p:nvPr/>
          </p:nvSpPr>
          <p:spPr>
            <a:xfrm>
              <a:off x="12471400" y="5513103"/>
              <a:ext cx="2477529" cy="954107"/>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Allocation among units </a:t>
              </a:r>
            </a:p>
          </p:txBody>
        </p:sp>
      </p:grpSp>
      <p:sp>
        <p:nvSpPr>
          <p:cNvPr id="12" name="CuadroTexto 11"/>
          <p:cNvSpPr txBox="1"/>
          <p:nvPr/>
        </p:nvSpPr>
        <p:spPr>
          <a:xfrm>
            <a:off x="10919438" y="3258460"/>
            <a:ext cx="2015093" cy="954107"/>
          </a:xfrm>
          <a:prstGeom prst="rect">
            <a:avLst/>
          </a:prstGeom>
          <a:solidFill>
            <a:srgbClr val="327EA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Aggregate productivity</a:t>
            </a:r>
          </a:p>
        </p:txBody>
      </p:sp>
      <p:sp>
        <p:nvSpPr>
          <p:cNvPr id="15" name="CuadroTexto 14"/>
          <p:cNvSpPr txBox="1"/>
          <p:nvPr/>
        </p:nvSpPr>
        <p:spPr>
          <a:xfrm>
            <a:off x="2209006" y="5697768"/>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Components</a:t>
            </a:r>
          </a:p>
        </p:txBody>
      </p:sp>
    </p:spTree>
    <p:extLst>
      <p:ext uri="{BB962C8B-B14F-4D97-AF65-F5344CB8AC3E}">
        <p14:creationId xmlns:p14="http://schemas.microsoft.com/office/powerpoint/2010/main" val="1922493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1645C7C-B493-F643-B49F-BDFD06F88734}"/>
              </a:ext>
            </a:extLst>
          </p:cNvPr>
          <p:cNvSpPr txBox="1"/>
          <p:nvPr/>
        </p:nvSpPr>
        <p:spPr>
          <a:xfrm>
            <a:off x="4061638" y="4822383"/>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Countries with lower financial development show greater levels </a:t>
            </a:r>
            <a:b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of self-employment</a:t>
            </a:r>
          </a:p>
        </p:txBody>
      </p:sp>
      <p:sp>
        <p:nvSpPr>
          <p:cNvPr id="13" name="TextBox 12">
            <a:extLst>
              <a:ext uri="{FF2B5EF4-FFF2-40B4-BE49-F238E27FC236}">
                <a16:creationId xmlns:a16="http://schemas.microsoft.com/office/drawing/2014/main" id="{B3A5F708-D3E4-194E-911D-3ECB0F69E21B}"/>
              </a:ext>
            </a:extLst>
          </p:cNvPr>
          <p:cNvSpPr txBox="1"/>
          <p:nvPr/>
        </p:nvSpPr>
        <p:spPr>
          <a:xfrm>
            <a:off x="4061638" y="6926799"/>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Countries with higher financial development display more firm entry and higher R&amp;D investment</a:t>
            </a:r>
          </a:p>
        </p:txBody>
      </p:sp>
      <p:sp>
        <p:nvSpPr>
          <p:cNvPr id="15" name="TextBox 14">
            <a:extLst>
              <a:ext uri="{FF2B5EF4-FFF2-40B4-BE49-F238E27FC236}">
                <a16:creationId xmlns:a16="http://schemas.microsoft.com/office/drawing/2014/main" id="{A12DDBC6-4368-374E-B6CE-833CA1360DB2}"/>
              </a:ext>
            </a:extLst>
          </p:cNvPr>
          <p:cNvSpPr txBox="1"/>
          <p:nvPr/>
        </p:nvSpPr>
        <p:spPr>
          <a:xfrm>
            <a:off x="4061638" y="9031215"/>
            <a:ext cx="7701994" cy="1107996"/>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Financial crises affect selection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and reallocation mechanisms</a:t>
            </a:r>
          </a:p>
        </p:txBody>
      </p:sp>
      <p:sp>
        <p:nvSpPr>
          <p:cNvPr id="16" name="TextBox 15">
            <a:extLst>
              <a:ext uri="{FF2B5EF4-FFF2-40B4-BE49-F238E27FC236}">
                <a16:creationId xmlns:a16="http://schemas.microsoft.com/office/drawing/2014/main" id="{9714B022-818F-984D-8397-E5C71AE68968}"/>
              </a:ext>
            </a:extLst>
          </p:cNvPr>
          <p:cNvSpPr txBox="1"/>
          <p:nvPr/>
        </p:nvSpPr>
        <p:spPr>
          <a:xfrm>
            <a:off x="4061637" y="2861488"/>
            <a:ext cx="10272201"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Financial systems and productivity</a:t>
            </a:r>
            <a:endParaRPr kumimoji="0" lang="en-US" sz="4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D0302EBD-D202-C143-A944-F84A9B61E823}"/>
              </a:ext>
            </a:extLst>
          </p:cNvPr>
          <p:cNvPicPr>
            <a:picLocks noChangeAspect="1"/>
          </p:cNvPicPr>
          <p:nvPr/>
        </p:nvPicPr>
        <p:blipFill>
          <a:blip r:embed="rId3"/>
          <a:stretch>
            <a:fillRect/>
          </a:stretch>
        </p:blipFill>
        <p:spPr>
          <a:xfrm>
            <a:off x="3187142" y="4830418"/>
            <a:ext cx="568150" cy="568150"/>
          </a:xfrm>
          <a:prstGeom prst="rect">
            <a:avLst/>
          </a:prstGeom>
        </p:spPr>
      </p:pic>
      <p:pic>
        <p:nvPicPr>
          <p:cNvPr id="9" name="Picture 8">
            <a:extLst>
              <a:ext uri="{FF2B5EF4-FFF2-40B4-BE49-F238E27FC236}">
                <a16:creationId xmlns:a16="http://schemas.microsoft.com/office/drawing/2014/main" id="{76D66602-7A94-314E-9CE4-6B3044BD99D7}"/>
              </a:ext>
            </a:extLst>
          </p:cNvPr>
          <p:cNvPicPr>
            <a:picLocks noChangeAspect="1"/>
          </p:cNvPicPr>
          <p:nvPr/>
        </p:nvPicPr>
        <p:blipFill>
          <a:blip r:embed="rId4"/>
          <a:stretch>
            <a:fillRect/>
          </a:stretch>
        </p:blipFill>
        <p:spPr>
          <a:xfrm>
            <a:off x="3187142" y="6966555"/>
            <a:ext cx="568150" cy="568150"/>
          </a:xfrm>
          <a:prstGeom prst="rect">
            <a:avLst/>
          </a:prstGeom>
        </p:spPr>
      </p:pic>
      <p:pic>
        <p:nvPicPr>
          <p:cNvPr id="10" name="Picture 9">
            <a:extLst>
              <a:ext uri="{FF2B5EF4-FFF2-40B4-BE49-F238E27FC236}">
                <a16:creationId xmlns:a16="http://schemas.microsoft.com/office/drawing/2014/main" id="{2933F187-080C-1241-B6BD-9B00A1B1D838}"/>
              </a:ext>
            </a:extLst>
          </p:cNvPr>
          <p:cNvPicPr>
            <a:picLocks noChangeAspect="1"/>
          </p:cNvPicPr>
          <p:nvPr/>
        </p:nvPicPr>
        <p:blipFill>
          <a:blip r:embed="rId5"/>
          <a:stretch>
            <a:fillRect/>
          </a:stretch>
        </p:blipFill>
        <p:spPr>
          <a:xfrm>
            <a:off x="3187142" y="9062936"/>
            <a:ext cx="568150" cy="568150"/>
          </a:xfrm>
          <a:prstGeom prst="rect">
            <a:avLst/>
          </a:prstGeom>
        </p:spPr>
      </p:pic>
    </p:spTree>
    <p:extLst>
      <p:ext uri="{BB962C8B-B14F-4D97-AF65-F5344CB8AC3E}">
        <p14:creationId xmlns:p14="http://schemas.microsoft.com/office/powerpoint/2010/main" val="2266864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1645C7C-B493-F643-B49F-BDFD06F88734}"/>
              </a:ext>
            </a:extLst>
          </p:cNvPr>
          <p:cNvSpPr txBox="1"/>
          <p:nvPr/>
        </p:nvSpPr>
        <p:spPr>
          <a:xfrm>
            <a:off x="4061638" y="4822383"/>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Countries with lower financial development show greater levels </a:t>
            </a:r>
            <a:b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of self-employment</a:t>
            </a:r>
          </a:p>
        </p:txBody>
      </p:sp>
      <p:sp>
        <p:nvSpPr>
          <p:cNvPr id="13" name="TextBox 12">
            <a:extLst>
              <a:ext uri="{FF2B5EF4-FFF2-40B4-BE49-F238E27FC236}">
                <a16:creationId xmlns:a16="http://schemas.microsoft.com/office/drawing/2014/main" id="{B3A5F708-D3E4-194E-911D-3ECB0F69E21B}"/>
              </a:ext>
            </a:extLst>
          </p:cNvPr>
          <p:cNvSpPr txBox="1"/>
          <p:nvPr/>
        </p:nvSpPr>
        <p:spPr>
          <a:xfrm>
            <a:off x="4061638" y="6926799"/>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Countries with higher financial development display more firm entry and higher R&amp;D investment</a:t>
            </a:r>
          </a:p>
        </p:txBody>
      </p:sp>
      <p:sp>
        <p:nvSpPr>
          <p:cNvPr id="15" name="TextBox 14">
            <a:extLst>
              <a:ext uri="{FF2B5EF4-FFF2-40B4-BE49-F238E27FC236}">
                <a16:creationId xmlns:a16="http://schemas.microsoft.com/office/drawing/2014/main" id="{A12DDBC6-4368-374E-B6CE-833CA1360DB2}"/>
              </a:ext>
            </a:extLst>
          </p:cNvPr>
          <p:cNvSpPr txBox="1"/>
          <p:nvPr/>
        </p:nvSpPr>
        <p:spPr>
          <a:xfrm>
            <a:off x="4061638" y="9031215"/>
            <a:ext cx="7701994" cy="1107996"/>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Financial crises affect selection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and reallocation mechanisms</a:t>
            </a:r>
          </a:p>
        </p:txBody>
      </p:sp>
      <p:sp>
        <p:nvSpPr>
          <p:cNvPr id="16" name="TextBox 15">
            <a:extLst>
              <a:ext uri="{FF2B5EF4-FFF2-40B4-BE49-F238E27FC236}">
                <a16:creationId xmlns:a16="http://schemas.microsoft.com/office/drawing/2014/main" id="{9714B022-818F-984D-8397-E5C71AE68968}"/>
              </a:ext>
            </a:extLst>
          </p:cNvPr>
          <p:cNvSpPr txBox="1"/>
          <p:nvPr/>
        </p:nvSpPr>
        <p:spPr>
          <a:xfrm>
            <a:off x="4061637" y="2861488"/>
            <a:ext cx="10272201"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Financial systems and productivity</a:t>
            </a:r>
            <a:endParaRPr kumimoji="0" lang="en-US" sz="4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D0302EBD-D202-C143-A944-F84A9B61E823}"/>
              </a:ext>
            </a:extLst>
          </p:cNvPr>
          <p:cNvPicPr>
            <a:picLocks noChangeAspect="1"/>
          </p:cNvPicPr>
          <p:nvPr/>
        </p:nvPicPr>
        <p:blipFill>
          <a:blip r:embed="rId3"/>
          <a:stretch>
            <a:fillRect/>
          </a:stretch>
        </p:blipFill>
        <p:spPr>
          <a:xfrm>
            <a:off x="3187142" y="4830418"/>
            <a:ext cx="568150" cy="568150"/>
          </a:xfrm>
          <a:prstGeom prst="rect">
            <a:avLst/>
          </a:prstGeom>
        </p:spPr>
      </p:pic>
      <p:pic>
        <p:nvPicPr>
          <p:cNvPr id="9" name="Picture 8">
            <a:extLst>
              <a:ext uri="{FF2B5EF4-FFF2-40B4-BE49-F238E27FC236}">
                <a16:creationId xmlns:a16="http://schemas.microsoft.com/office/drawing/2014/main" id="{76D66602-7A94-314E-9CE4-6B3044BD99D7}"/>
              </a:ext>
            </a:extLst>
          </p:cNvPr>
          <p:cNvPicPr>
            <a:picLocks noChangeAspect="1"/>
          </p:cNvPicPr>
          <p:nvPr/>
        </p:nvPicPr>
        <p:blipFill>
          <a:blip r:embed="rId4"/>
          <a:stretch>
            <a:fillRect/>
          </a:stretch>
        </p:blipFill>
        <p:spPr>
          <a:xfrm>
            <a:off x="3187142" y="6966555"/>
            <a:ext cx="568150" cy="568150"/>
          </a:xfrm>
          <a:prstGeom prst="rect">
            <a:avLst/>
          </a:prstGeom>
        </p:spPr>
      </p:pic>
      <p:pic>
        <p:nvPicPr>
          <p:cNvPr id="10" name="Picture 9">
            <a:extLst>
              <a:ext uri="{FF2B5EF4-FFF2-40B4-BE49-F238E27FC236}">
                <a16:creationId xmlns:a16="http://schemas.microsoft.com/office/drawing/2014/main" id="{2933F187-080C-1241-B6BD-9B00A1B1D838}"/>
              </a:ext>
            </a:extLst>
          </p:cNvPr>
          <p:cNvPicPr>
            <a:picLocks noChangeAspect="1"/>
          </p:cNvPicPr>
          <p:nvPr/>
        </p:nvPicPr>
        <p:blipFill>
          <a:blip r:embed="rId5"/>
          <a:stretch>
            <a:fillRect/>
          </a:stretch>
        </p:blipFill>
        <p:spPr>
          <a:xfrm>
            <a:off x="3187142" y="9062936"/>
            <a:ext cx="568150" cy="568150"/>
          </a:xfrm>
          <a:prstGeom prst="rect">
            <a:avLst/>
          </a:prstGeom>
        </p:spPr>
      </p:pic>
      <p:graphicFrame>
        <p:nvGraphicFramePr>
          <p:cNvPr id="14" name="Gráfico 13">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4148291657"/>
              </p:ext>
            </p:extLst>
          </p:nvPr>
        </p:nvGraphicFramePr>
        <p:xfrm>
          <a:off x="12368463" y="4430032"/>
          <a:ext cx="10900610" cy="831751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70734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0BF7-0C0C-6A44-A55E-773C921CBF8D}"/>
              </a:ext>
            </a:extLst>
          </p:cNvPr>
          <p:cNvPicPr>
            <a:picLocks noChangeAspect="1"/>
          </p:cNvPicPr>
          <p:nvPr/>
        </p:nvPicPr>
        <p:blipFill>
          <a:blip r:embed="rId3"/>
          <a:stretch>
            <a:fillRect/>
          </a:stretch>
        </p:blipFill>
        <p:spPr>
          <a:xfrm>
            <a:off x="3187142" y="4830418"/>
            <a:ext cx="568150" cy="568150"/>
          </a:xfrm>
          <a:prstGeom prst="rect">
            <a:avLst/>
          </a:prstGeom>
        </p:spPr>
      </p:pic>
      <p:pic>
        <p:nvPicPr>
          <p:cNvPr id="13" name="Picture 12">
            <a:extLst>
              <a:ext uri="{FF2B5EF4-FFF2-40B4-BE49-F238E27FC236}">
                <a16:creationId xmlns:a16="http://schemas.microsoft.com/office/drawing/2014/main" id="{D32FF64C-B6F1-104F-BAFA-5CBD19A6DB04}"/>
              </a:ext>
            </a:extLst>
          </p:cNvPr>
          <p:cNvPicPr>
            <a:picLocks noChangeAspect="1"/>
          </p:cNvPicPr>
          <p:nvPr/>
        </p:nvPicPr>
        <p:blipFill>
          <a:blip r:embed="rId4"/>
          <a:stretch>
            <a:fillRect/>
          </a:stretch>
        </p:blipFill>
        <p:spPr>
          <a:xfrm>
            <a:off x="3187142" y="6966555"/>
            <a:ext cx="568150" cy="568150"/>
          </a:xfrm>
          <a:prstGeom prst="rect">
            <a:avLst/>
          </a:prstGeom>
        </p:spPr>
      </p:pic>
      <p:pic>
        <p:nvPicPr>
          <p:cNvPr id="14" name="Picture 13">
            <a:extLst>
              <a:ext uri="{FF2B5EF4-FFF2-40B4-BE49-F238E27FC236}">
                <a16:creationId xmlns:a16="http://schemas.microsoft.com/office/drawing/2014/main" id="{79E677E3-BB51-514F-B7A4-23757EC23569}"/>
              </a:ext>
            </a:extLst>
          </p:cNvPr>
          <p:cNvPicPr>
            <a:picLocks noChangeAspect="1"/>
          </p:cNvPicPr>
          <p:nvPr/>
        </p:nvPicPr>
        <p:blipFill>
          <a:blip r:embed="rId5"/>
          <a:stretch>
            <a:fillRect/>
          </a:stretch>
        </p:blipFill>
        <p:spPr>
          <a:xfrm>
            <a:off x="3187142" y="9062936"/>
            <a:ext cx="568150" cy="568150"/>
          </a:xfrm>
          <a:prstGeom prst="rect">
            <a:avLst/>
          </a:prstGeom>
        </p:spPr>
      </p:pic>
      <p:sp>
        <p:nvSpPr>
          <p:cNvPr id="16" name="TextBox 15">
            <a:extLst>
              <a:ext uri="{FF2B5EF4-FFF2-40B4-BE49-F238E27FC236}">
                <a16:creationId xmlns:a16="http://schemas.microsoft.com/office/drawing/2014/main" id="{16B32EAA-BF37-F542-8742-92C0EE6D5FF7}"/>
              </a:ext>
            </a:extLst>
          </p:cNvPr>
          <p:cNvSpPr txBox="1"/>
          <p:nvPr/>
        </p:nvSpPr>
        <p:spPr>
          <a:xfrm>
            <a:off x="4061638" y="4822383"/>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Countries with lower financial development show greater levels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of self-employment</a:t>
            </a:r>
          </a:p>
        </p:txBody>
      </p:sp>
      <p:sp>
        <p:nvSpPr>
          <p:cNvPr id="17" name="TextBox 16">
            <a:extLst>
              <a:ext uri="{FF2B5EF4-FFF2-40B4-BE49-F238E27FC236}">
                <a16:creationId xmlns:a16="http://schemas.microsoft.com/office/drawing/2014/main" id="{9BFEC818-71D9-B44B-A248-7133C751BEC7}"/>
              </a:ext>
            </a:extLst>
          </p:cNvPr>
          <p:cNvSpPr txBox="1"/>
          <p:nvPr/>
        </p:nvSpPr>
        <p:spPr>
          <a:xfrm>
            <a:off x="4061637" y="6926799"/>
            <a:ext cx="7701995"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Countries with higher financial development display more firm entry and higher R&amp;D investment</a:t>
            </a:r>
          </a:p>
        </p:txBody>
      </p:sp>
      <p:sp>
        <p:nvSpPr>
          <p:cNvPr id="19" name="TextBox 18">
            <a:extLst>
              <a:ext uri="{FF2B5EF4-FFF2-40B4-BE49-F238E27FC236}">
                <a16:creationId xmlns:a16="http://schemas.microsoft.com/office/drawing/2014/main" id="{D5A2B4DE-57A3-8F47-AB29-2C666217501F}"/>
              </a:ext>
            </a:extLst>
          </p:cNvPr>
          <p:cNvSpPr txBox="1"/>
          <p:nvPr/>
        </p:nvSpPr>
        <p:spPr>
          <a:xfrm>
            <a:off x="4061637" y="9034113"/>
            <a:ext cx="7701994" cy="1107996"/>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Financial crises affect selection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and reallocation mechanisms</a:t>
            </a:r>
          </a:p>
        </p:txBody>
      </p:sp>
      <p:sp>
        <p:nvSpPr>
          <p:cNvPr id="20" name="TextBox 19">
            <a:extLst>
              <a:ext uri="{FF2B5EF4-FFF2-40B4-BE49-F238E27FC236}">
                <a16:creationId xmlns:a16="http://schemas.microsoft.com/office/drawing/2014/main" id="{D6945491-6766-4943-824D-CBC7741B85A6}"/>
              </a:ext>
            </a:extLst>
          </p:cNvPr>
          <p:cNvSpPr txBox="1"/>
          <p:nvPr/>
        </p:nvSpPr>
        <p:spPr>
          <a:xfrm>
            <a:off x="4061637" y="2861488"/>
            <a:ext cx="10272201"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Financial systems and productivity</a:t>
            </a:r>
            <a:endParaRPr kumimoji="0" lang="en-US" sz="4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10" name="Gráfico 9">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2766401554"/>
              </p:ext>
            </p:extLst>
          </p:nvPr>
        </p:nvGraphicFramePr>
        <p:xfrm>
          <a:off x="12224083" y="3538596"/>
          <a:ext cx="10924674" cy="948088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34843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E0BF7-0C0C-6A44-A55E-773C921CBF8D}"/>
              </a:ext>
            </a:extLst>
          </p:cNvPr>
          <p:cNvPicPr>
            <a:picLocks noChangeAspect="1"/>
          </p:cNvPicPr>
          <p:nvPr/>
        </p:nvPicPr>
        <p:blipFill>
          <a:blip r:embed="rId3"/>
          <a:stretch>
            <a:fillRect/>
          </a:stretch>
        </p:blipFill>
        <p:spPr>
          <a:xfrm>
            <a:off x="3187142" y="4830418"/>
            <a:ext cx="568150" cy="568150"/>
          </a:xfrm>
          <a:prstGeom prst="rect">
            <a:avLst/>
          </a:prstGeom>
        </p:spPr>
      </p:pic>
      <p:pic>
        <p:nvPicPr>
          <p:cNvPr id="13" name="Picture 12">
            <a:extLst>
              <a:ext uri="{FF2B5EF4-FFF2-40B4-BE49-F238E27FC236}">
                <a16:creationId xmlns:a16="http://schemas.microsoft.com/office/drawing/2014/main" id="{D32FF64C-B6F1-104F-BAFA-5CBD19A6DB04}"/>
              </a:ext>
            </a:extLst>
          </p:cNvPr>
          <p:cNvPicPr>
            <a:picLocks noChangeAspect="1"/>
          </p:cNvPicPr>
          <p:nvPr/>
        </p:nvPicPr>
        <p:blipFill>
          <a:blip r:embed="rId4"/>
          <a:stretch>
            <a:fillRect/>
          </a:stretch>
        </p:blipFill>
        <p:spPr>
          <a:xfrm>
            <a:off x="3187142" y="6966555"/>
            <a:ext cx="568150" cy="568150"/>
          </a:xfrm>
          <a:prstGeom prst="rect">
            <a:avLst/>
          </a:prstGeom>
        </p:spPr>
      </p:pic>
      <p:pic>
        <p:nvPicPr>
          <p:cNvPr id="14" name="Picture 13">
            <a:extLst>
              <a:ext uri="{FF2B5EF4-FFF2-40B4-BE49-F238E27FC236}">
                <a16:creationId xmlns:a16="http://schemas.microsoft.com/office/drawing/2014/main" id="{79E677E3-BB51-514F-B7A4-23757EC23569}"/>
              </a:ext>
            </a:extLst>
          </p:cNvPr>
          <p:cNvPicPr>
            <a:picLocks noChangeAspect="1"/>
          </p:cNvPicPr>
          <p:nvPr/>
        </p:nvPicPr>
        <p:blipFill>
          <a:blip r:embed="rId5"/>
          <a:stretch>
            <a:fillRect/>
          </a:stretch>
        </p:blipFill>
        <p:spPr>
          <a:xfrm>
            <a:off x="3187142" y="9062936"/>
            <a:ext cx="568150" cy="568150"/>
          </a:xfrm>
          <a:prstGeom prst="rect">
            <a:avLst/>
          </a:prstGeom>
        </p:spPr>
      </p:pic>
      <p:sp>
        <p:nvSpPr>
          <p:cNvPr id="16" name="TextBox 15">
            <a:extLst>
              <a:ext uri="{FF2B5EF4-FFF2-40B4-BE49-F238E27FC236}">
                <a16:creationId xmlns:a16="http://schemas.microsoft.com/office/drawing/2014/main" id="{16B32EAA-BF37-F542-8742-92C0EE6D5FF7}"/>
              </a:ext>
            </a:extLst>
          </p:cNvPr>
          <p:cNvSpPr txBox="1"/>
          <p:nvPr/>
        </p:nvSpPr>
        <p:spPr>
          <a:xfrm>
            <a:off x="4061638" y="4822383"/>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Countries with lower financial development show greater levels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of self-employment</a:t>
            </a:r>
          </a:p>
        </p:txBody>
      </p:sp>
      <p:sp>
        <p:nvSpPr>
          <p:cNvPr id="17" name="TextBox 16">
            <a:extLst>
              <a:ext uri="{FF2B5EF4-FFF2-40B4-BE49-F238E27FC236}">
                <a16:creationId xmlns:a16="http://schemas.microsoft.com/office/drawing/2014/main" id="{9BFEC818-71D9-B44B-A248-7133C751BEC7}"/>
              </a:ext>
            </a:extLst>
          </p:cNvPr>
          <p:cNvSpPr txBox="1"/>
          <p:nvPr/>
        </p:nvSpPr>
        <p:spPr>
          <a:xfrm>
            <a:off x="4061637" y="6926799"/>
            <a:ext cx="7701995"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Countries with higher financial development display more firm entry and higher R&amp;D investment</a:t>
            </a:r>
          </a:p>
        </p:txBody>
      </p:sp>
      <p:sp>
        <p:nvSpPr>
          <p:cNvPr id="19" name="TextBox 18">
            <a:extLst>
              <a:ext uri="{FF2B5EF4-FFF2-40B4-BE49-F238E27FC236}">
                <a16:creationId xmlns:a16="http://schemas.microsoft.com/office/drawing/2014/main" id="{D5A2B4DE-57A3-8F47-AB29-2C666217501F}"/>
              </a:ext>
            </a:extLst>
          </p:cNvPr>
          <p:cNvSpPr txBox="1"/>
          <p:nvPr/>
        </p:nvSpPr>
        <p:spPr>
          <a:xfrm>
            <a:off x="4061637" y="9034113"/>
            <a:ext cx="7701994" cy="1107996"/>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Financial crises affect selection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and reallocation mechanisms</a:t>
            </a:r>
          </a:p>
        </p:txBody>
      </p:sp>
      <p:sp>
        <p:nvSpPr>
          <p:cNvPr id="20" name="TextBox 19">
            <a:extLst>
              <a:ext uri="{FF2B5EF4-FFF2-40B4-BE49-F238E27FC236}">
                <a16:creationId xmlns:a16="http://schemas.microsoft.com/office/drawing/2014/main" id="{D6945491-6766-4943-824D-CBC7741B85A6}"/>
              </a:ext>
            </a:extLst>
          </p:cNvPr>
          <p:cNvSpPr txBox="1"/>
          <p:nvPr/>
        </p:nvSpPr>
        <p:spPr>
          <a:xfrm>
            <a:off x="4061637" y="2861488"/>
            <a:ext cx="10272201"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Financial systems and productivity</a:t>
            </a:r>
            <a:endParaRPr kumimoji="0" lang="en-US" sz="4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10" name="Gráfico 9">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3318105468"/>
              </p:ext>
            </p:extLst>
          </p:nvPr>
        </p:nvGraphicFramePr>
        <p:xfrm>
          <a:off x="12005310" y="3538596"/>
          <a:ext cx="10878753" cy="92740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8116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58F9DE-1C03-8943-B05C-33B52C00A3FB}"/>
              </a:ext>
            </a:extLst>
          </p:cNvPr>
          <p:cNvPicPr>
            <a:picLocks noChangeAspect="1"/>
          </p:cNvPicPr>
          <p:nvPr/>
        </p:nvPicPr>
        <p:blipFill>
          <a:blip r:embed="rId3"/>
          <a:stretch>
            <a:fillRect/>
          </a:stretch>
        </p:blipFill>
        <p:spPr>
          <a:xfrm>
            <a:off x="3187142" y="4830418"/>
            <a:ext cx="568150" cy="568150"/>
          </a:xfrm>
          <a:prstGeom prst="rect">
            <a:avLst/>
          </a:prstGeom>
        </p:spPr>
      </p:pic>
      <p:pic>
        <p:nvPicPr>
          <p:cNvPr id="10" name="Picture 9">
            <a:extLst>
              <a:ext uri="{FF2B5EF4-FFF2-40B4-BE49-F238E27FC236}">
                <a16:creationId xmlns:a16="http://schemas.microsoft.com/office/drawing/2014/main" id="{A8AE257D-EA46-2844-AD07-6B3ABA27DF95}"/>
              </a:ext>
            </a:extLst>
          </p:cNvPr>
          <p:cNvPicPr>
            <a:picLocks noChangeAspect="1"/>
          </p:cNvPicPr>
          <p:nvPr/>
        </p:nvPicPr>
        <p:blipFill>
          <a:blip r:embed="rId4"/>
          <a:stretch>
            <a:fillRect/>
          </a:stretch>
        </p:blipFill>
        <p:spPr>
          <a:xfrm>
            <a:off x="3187142" y="6966555"/>
            <a:ext cx="568150" cy="568150"/>
          </a:xfrm>
          <a:prstGeom prst="rect">
            <a:avLst/>
          </a:prstGeom>
        </p:spPr>
      </p:pic>
      <p:pic>
        <p:nvPicPr>
          <p:cNvPr id="11" name="Picture 10">
            <a:extLst>
              <a:ext uri="{FF2B5EF4-FFF2-40B4-BE49-F238E27FC236}">
                <a16:creationId xmlns:a16="http://schemas.microsoft.com/office/drawing/2014/main" id="{A214FD88-1BDB-8642-BC1C-638732411B19}"/>
              </a:ext>
            </a:extLst>
          </p:cNvPr>
          <p:cNvPicPr>
            <a:picLocks noChangeAspect="1"/>
          </p:cNvPicPr>
          <p:nvPr/>
        </p:nvPicPr>
        <p:blipFill>
          <a:blip r:embed="rId5"/>
          <a:stretch>
            <a:fillRect/>
          </a:stretch>
        </p:blipFill>
        <p:spPr>
          <a:xfrm>
            <a:off x="3187142" y="9062936"/>
            <a:ext cx="568150" cy="568150"/>
          </a:xfrm>
          <a:prstGeom prst="rect">
            <a:avLst/>
          </a:prstGeom>
        </p:spPr>
      </p:pic>
      <p:sp>
        <p:nvSpPr>
          <p:cNvPr id="17" name="TextBox 16">
            <a:extLst>
              <a:ext uri="{FF2B5EF4-FFF2-40B4-BE49-F238E27FC236}">
                <a16:creationId xmlns:a16="http://schemas.microsoft.com/office/drawing/2014/main" id="{810E97E6-64BA-A44F-A381-B6F317FEA50C}"/>
              </a:ext>
            </a:extLst>
          </p:cNvPr>
          <p:cNvSpPr txBox="1"/>
          <p:nvPr/>
        </p:nvSpPr>
        <p:spPr>
          <a:xfrm>
            <a:off x="4061638" y="4822383"/>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Countries with lower financial development show greater levels </a:t>
            </a:r>
            <a:b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b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of self-employment</a:t>
            </a:r>
          </a:p>
        </p:txBody>
      </p:sp>
      <p:sp>
        <p:nvSpPr>
          <p:cNvPr id="18" name="TextBox 17">
            <a:extLst>
              <a:ext uri="{FF2B5EF4-FFF2-40B4-BE49-F238E27FC236}">
                <a16:creationId xmlns:a16="http://schemas.microsoft.com/office/drawing/2014/main" id="{5D5481DE-4A75-DC47-BB29-BCD951DBC76C}"/>
              </a:ext>
            </a:extLst>
          </p:cNvPr>
          <p:cNvSpPr txBox="1"/>
          <p:nvPr/>
        </p:nvSpPr>
        <p:spPr>
          <a:xfrm>
            <a:off x="4061638" y="6926799"/>
            <a:ext cx="7701994"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2">
                    <a:lumMod val="90000"/>
                  </a:schemeClr>
                </a:solidFill>
                <a:effectLst/>
                <a:uLnTx/>
                <a:uFillTx/>
                <a:latin typeface="Arial" panose="020B0604020202020204" pitchFamily="34" charset="0"/>
                <a:ea typeface="+mn-ea"/>
                <a:cs typeface="Arial" panose="020B0604020202020204" pitchFamily="34" charset="0"/>
              </a:rPr>
              <a:t>Countries with higher financial development display more firm entry and higher R&amp;D investment</a:t>
            </a:r>
          </a:p>
        </p:txBody>
      </p:sp>
      <p:sp>
        <p:nvSpPr>
          <p:cNvPr id="20" name="TextBox 19">
            <a:extLst>
              <a:ext uri="{FF2B5EF4-FFF2-40B4-BE49-F238E27FC236}">
                <a16:creationId xmlns:a16="http://schemas.microsoft.com/office/drawing/2014/main" id="{CEAF0A30-6E5E-6148-B575-7DD8162A7F4F}"/>
              </a:ext>
            </a:extLst>
          </p:cNvPr>
          <p:cNvSpPr txBox="1"/>
          <p:nvPr/>
        </p:nvSpPr>
        <p:spPr>
          <a:xfrm>
            <a:off x="4061637" y="9038125"/>
            <a:ext cx="7701994" cy="1107996"/>
          </a:xfrm>
          <a:prstGeom prst="rect">
            <a:avLst/>
          </a:prstGeom>
          <a:noFill/>
        </p:spPr>
        <p:txBody>
          <a:bodyPr wrap="square" lIns="0" tIns="0" rIns="0" bIns="0" rtlCol="0">
            <a:spAutoFit/>
          </a:bodyPr>
          <a:lstStyle/>
          <a:p>
            <a:pPr marL="20638">
              <a:defRPr/>
            </a:pPr>
            <a:r>
              <a:rPr lang="en-US" b="1" dirty="0">
                <a:solidFill>
                  <a:srgbClr val="E7E6E6">
                    <a:lumMod val="25000"/>
                  </a:srgbClr>
                </a:solidFill>
                <a:latin typeface="Arial" panose="020B0604020202020204" pitchFamily="34" charset="0"/>
                <a:cs typeface="Arial" panose="020B0604020202020204" pitchFamily="34" charset="0"/>
              </a:rPr>
              <a:t>Financial crises affect selection </a:t>
            </a:r>
            <a:br>
              <a:rPr lang="en-US" b="1" dirty="0">
                <a:solidFill>
                  <a:srgbClr val="E7E6E6">
                    <a:lumMod val="25000"/>
                  </a:srgbClr>
                </a:solidFill>
                <a:latin typeface="Arial" panose="020B0604020202020204" pitchFamily="34" charset="0"/>
                <a:cs typeface="Arial" panose="020B0604020202020204" pitchFamily="34" charset="0"/>
              </a:rPr>
            </a:br>
            <a:r>
              <a:rPr lang="en-US" b="1" dirty="0">
                <a:solidFill>
                  <a:srgbClr val="E7E6E6">
                    <a:lumMod val="25000"/>
                  </a:srgbClr>
                </a:solidFill>
                <a:latin typeface="Arial" panose="020B0604020202020204" pitchFamily="34" charset="0"/>
                <a:cs typeface="Arial" panose="020B0604020202020204" pitchFamily="34" charset="0"/>
              </a:rPr>
              <a:t>and reallocation mechanisms</a:t>
            </a:r>
          </a:p>
        </p:txBody>
      </p:sp>
      <p:sp>
        <p:nvSpPr>
          <p:cNvPr id="21" name="TextBox 20">
            <a:extLst>
              <a:ext uri="{FF2B5EF4-FFF2-40B4-BE49-F238E27FC236}">
                <a16:creationId xmlns:a16="http://schemas.microsoft.com/office/drawing/2014/main" id="{F1BFC7A5-7E5E-4A43-860C-77A1A82CF340}"/>
              </a:ext>
            </a:extLst>
          </p:cNvPr>
          <p:cNvSpPr txBox="1"/>
          <p:nvPr/>
        </p:nvSpPr>
        <p:spPr>
          <a:xfrm>
            <a:off x="4061637" y="2861488"/>
            <a:ext cx="10272201" cy="677108"/>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Financial systems and productivity</a:t>
            </a:r>
            <a:endParaRPr kumimoji="0" lang="en-US" sz="4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CuadroTexto 4">
            <a:extLst>
              <a:ext uri="{FF2B5EF4-FFF2-40B4-BE49-F238E27FC236}">
                <a16:creationId xmlns:a16="http://schemas.microsoft.com/office/drawing/2014/main" id="{CA8113C7-CB63-2A4B-B2EE-CCD11235CD84}"/>
              </a:ext>
            </a:extLst>
          </p:cNvPr>
          <p:cNvSpPr txBox="1"/>
          <p:nvPr/>
        </p:nvSpPr>
        <p:spPr>
          <a:xfrm>
            <a:off x="13571899" y="7757795"/>
            <a:ext cx="9215911" cy="3877985"/>
          </a:xfrm>
          <a:prstGeom prst="rect">
            <a:avLst/>
          </a:prstGeom>
          <a:noFill/>
        </p:spPr>
        <p:txBody>
          <a:bodyPr wrap="square" lIns="0" tIns="0" rIns="0" bIns="0" rtlCol="0">
            <a:spAutoFit/>
          </a:bodyPr>
          <a:lstStyle/>
          <a:p>
            <a:pPr marL="20638" lvl="0">
              <a:defRPr/>
            </a:pPr>
            <a:r>
              <a:rPr lang="es-VE" dirty="0">
                <a:latin typeface="Arial" panose="020B0604020202020204" pitchFamily="34" charset="0"/>
                <a:cs typeface="Arial" panose="020B0604020202020204" pitchFamily="34" charset="0"/>
              </a:rPr>
              <a:t>→</a:t>
            </a:r>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rgbClr val="327EA7"/>
                </a:solidFill>
                <a:latin typeface="Arial" panose="020B0604020202020204" pitchFamily="34" charset="0"/>
                <a:cs typeface="Arial" panose="020B0604020202020204" pitchFamily="34" charset="0"/>
              </a:rPr>
              <a:t>Following a financial crisis productivity is 4% lower (</a:t>
            </a:r>
            <a:r>
              <a:rPr lang="en-US" dirty="0" err="1">
                <a:solidFill>
                  <a:srgbClr val="327EA7"/>
                </a:solidFill>
                <a:latin typeface="Arial" panose="020B0604020202020204" pitchFamily="34" charset="0"/>
                <a:cs typeface="Arial" panose="020B0604020202020204" pitchFamily="34" charset="0"/>
              </a:rPr>
              <a:t>Buera</a:t>
            </a:r>
            <a:r>
              <a:rPr lang="en-US" dirty="0">
                <a:solidFill>
                  <a:srgbClr val="327EA7"/>
                </a:solidFill>
                <a:latin typeface="Arial" panose="020B0604020202020204" pitchFamily="34" charset="0"/>
                <a:cs typeface="Arial" panose="020B0604020202020204" pitchFamily="34" charset="0"/>
              </a:rPr>
              <a:t>, </a:t>
            </a:r>
            <a:r>
              <a:rPr lang="en-US" dirty="0" err="1">
                <a:solidFill>
                  <a:srgbClr val="327EA7"/>
                </a:solidFill>
                <a:latin typeface="Arial" panose="020B0604020202020204" pitchFamily="34" charset="0"/>
                <a:cs typeface="Arial" panose="020B0604020202020204" pitchFamily="34" charset="0"/>
              </a:rPr>
              <a:t>Fattal</a:t>
            </a:r>
            <a:r>
              <a:rPr lang="en-US" dirty="0">
                <a:solidFill>
                  <a:srgbClr val="327EA7"/>
                </a:solidFill>
                <a:latin typeface="Arial" panose="020B0604020202020204" pitchFamily="34" charset="0"/>
                <a:cs typeface="Arial" panose="020B0604020202020204" pitchFamily="34" charset="0"/>
              </a:rPr>
              <a:t> </a:t>
            </a:r>
            <a:r>
              <a:rPr lang="en-US" dirty="0" err="1">
                <a:solidFill>
                  <a:srgbClr val="327EA7"/>
                </a:solidFill>
                <a:latin typeface="Arial" panose="020B0604020202020204" pitchFamily="34" charset="0"/>
                <a:cs typeface="Arial" panose="020B0604020202020204" pitchFamily="34" charset="0"/>
              </a:rPr>
              <a:t>Jaef</a:t>
            </a:r>
            <a:r>
              <a:rPr lang="en-US" dirty="0">
                <a:solidFill>
                  <a:srgbClr val="327EA7"/>
                </a:solidFill>
                <a:latin typeface="Arial" panose="020B0604020202020204" pitchFamily="34" charset="0"/>
                <a:cs typeface="Arial" panose="020B0604020202020204" pitchFamily="34" charset="0"/>
              </a:rPr>
              <a:t> &amp; Shin, 2015)</a:t>
            </a:r>
          </a:p>
          <a:p>
            <a:pPr marL="20638" marR="0" lvl="0" indent="0" algn="l" defTabSz="1828709" rtl="0" eaLnBrk="1" fontAlgn="auto" latinLnBrk="0" hangingPunct="1">
              <a:lnSpc>
                <a:spcPct val="100000"/>
              </a:lnSpc>
              <a:spcBef>
                <a:spcPts val="0"/>
              </a:spcBef>
              <a:spcAft>
                <a:spcPts val="0"/>
              </a:spcAft>
              <a:buClrTx/>
              <a:buSzTx/>
              <a:buFontTx/>
              <a:buNone/>
              <a:tabLst/>
              <a:defRPr/>
            </a:pPr>
            <a:endParaRPr lang="en-US" dirty="0">
              <a:solidFill>
                <a:srgbClr val="327EA7"/>
              </a:solidFill>
              <a:latin typeface="Arial" panose="020B0604020202020204" pitchFamily="34" charset="0"/>
              <a:cs typeface="Arial" panose="020B0604020202020204" pitchFamily="34" charset="0"/>
            </a:endParaRPr>
          </a:p>
          <a:p>
            <a:pPr marL="20638" lvl="0">
              <a:defRPr/>
            </a:pPr>
            <a:r>
              <a:rPr lang="es-VE" dirty="0">
                <a:latin typeface="Arial" panose="020B0604020202020204" pitchFamily="34" charset="0"/>
                <a:cs typeface="Arial" panose="020B0604020202020204" pitchFamily="34" charset="0"/>
              </a:rPr>
              <a:t>→</a:t>
            </a:r>
            <a:r>
              <a:rPr lang="es-VE" dirty="0">
                <a:solidFill>
                  <a:schemeClr val="accent1">
                    <a:lumMod val="50000"/>
                  </a:schemeClr>
                </a:solidFill>
                <a:latin typeface="Arial" panose="020B0604020202020204" pitchFamily="34" charset="0"/>
                <a:cs typeface="Arial" panose="020B0604020202020204" pitchFamily="34" charset="0"/>
              </a:rPr>
              <a:t> </a:t>
            </a:r>
            <a:r>
              <a:rPr lang="en-US" dirty="0">
                <a:solidFill>
                  <a:srgbClr val="327EA7"/>
                </a:solidFill>
                <a:latin typeface="Arial" panose="020B0604020202020204" pitchFamily="34" charset="0"/>
                <a:cs typeface="Arial" panose="020B0604020202020204" pitchFamily="34" charset="0"/>
              </a:rPr>
              <a:t>Firms that exit the market during a financial crisis are 15% more productive than firms that exit during periods of stability (Eslava, </a:t>
            </a:r>
            <a:r>
              <a:rPr lang="en-US" dirty="0" err="1">
                <a:solidFill>
                  <a:srgbClr val="327EA7"/>
                </a:solidFill>
                <a:latin typeface="Arial" panose="020B0604020202020204" pitchFamily="34" charset="0"/>
                <a:cs typeface="Arial" panose="020B0604020202020204" pitchFamily="34" charset="0"/>
              </a:rPr>
              <a:t>Maffioli</a:t>
            </a:r>
            <a:r>
              <a:rPr lang="en-US" dirty="0">
                <a:solidFill>
                  <a:srgbClr val="327EA7"/>
                </a:solidFill>
                <a:latin typeface="Arial" panose="020B0604020202020204" pitchFamily="34" charset="0"/>
                <a:cs typeface="Arial" panose="020B0604020202020204" pitchFamily="34" charset="0"/>
              </a:rPr>
              <a:t> &amp; </a:t>
            </a:r>
            <a:r>
              <a:rPr lang="en-US" dirty="0" err="1">
                <a:solidFill>
                  <a:srgbClr val="327EA7"/>
                </a:solidFill>
                <a:latin typeface="Arial" panose="020B0604020202020204" pitchFamily="34" charset="0"/>
                <a:cs typeface="Arial" panose="020B0604020202020204" pitchFamily="34" charset="0"/>
              </a:rPr>
              <a:t>Arjona</a:t>
            </a:r>
            <a:r>
              <a:rPr lang="en-US" dirty="0">
                <a:solidFill>
                  <a:srgbClr val="327EA7"/>
                </a:solidFill>
                <a:latin typeface="Arial" panose="020B0604020202020204" pitchFamily="34" charset="0"/>
                <a:cs typeface="Arial" panose="020B0604020202020204" pitchFamily="34" charset="0"/>
              </a:rPr>
              <a:t>, 2015)</a:t>
            </a:r>
          </a:p>
        </p:txBody>
      </p:sp>
    </p:spTree>
    <p:extLst>
      <p:ext uri="{BB962C8B-B14F-4D97-AF65-F5344CB8AC3E}">
        <p14:creationId xmlns:p14="http://schemas.microsoft.com/office/powerpoint/2010/main" val="3903913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Gráfico 8">
            <a:extLst>
              <a:ext uri="{FF2B5EF4-FFF2-40B4-BE49-F238E27FC236}">
                <a16:creationId xmlns:a16="http://schemas.microsoft.com/office/drawing/2014/main" id="{00000000-0008-0000-0E00-00000A000000}"/>
              </a:ext>
            </a:extLst>
          </p:cNvPr>
          <p:cNvGraphicFramePr>
            <a:graphicFrameLocks/>
          </p:cNvGraphicFramePr>
          <p:nvPr>
            <p:extLst>
              <p:ext uri="{D42A27DB-BD31-4B8C-83A1-F6EECF244321}">
                <p14:modId xmlns:p14="http://schemas.microsoft.com/office/powerpoint/2010/main" val="3314145166"/>
              </p:ext>
            </p:extLst>
          </p:nvPr>
        </p:nvGraphicFramePr>
        <p:xfrm>
          <a:off x="8458200" y="3775587"/>
          <a:ext cx="15552175" cy="9586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00000000-0008-0000-0D00-00000C000000}"/>
              </a:ext>
            </a:extLst>
          </p:cNvPr>
          <p:cNvGraphicFramePr>
            <a:graphicFrameLocks/>
          </p:cNvGraphicFramePr>
          <p:nvPr>
            <p:extLst>
              <p:ext uri="{D42A27DB-BD31-4B8C-83A1-F6EECF244321}">
                <p14:modId xmlns:p14="http://schemas.microsoft.com/office/powerpoint/2010/main" val="1749582911"/>
              </p:ext>
            </p:extLst>
          </p:nvPr>
        </p:nvGraphicFramePr>
        <p:xfrm>
          <a:off x="8524568" y="3716594"/>
          <a:ext cx="15426813" cy="958645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1">
            <a:extLst>
              <a:ext uri="{FF2B5EF4-FFF2-40B4-BE49-F238E27FC236}">
                <a16:creationId xmlns:a16="http://schemas.microsoft.com/office/drawing/2014/main" id="{41645C7C-B493-F643-B49F-BDFD06F88734}"/>
              </a:ext>
            </a:extLst>
          </p:cNvPr>
          <p:cNvSpPr txBox="1"/>
          <p:nvPr/>
        </p:nvSpPr>
        <p:spPr>
          <a:xfrm>
            <a:off x="2557304" y="4261943"/>
            <a:ext cx="7701994" cy="984885"/>
          </a:xfrm>
          <a:prstGeom prst="rect">
            <a:avLst/>
          </a:prstGeom>
          <a:noFill/>
        </p:spPr>
        <p:txBody>
          <a:bodyPr wrap="square" lIns="0" tIns="0" rIns="0" bIns="0" rtlCol="0">
            <a:spAutoFit/>
          </a:bodyPr>
          <a:lstStyle/>
          <a:p>
            <a:pPr marL="20638"/>
            <a:r>
              <a:rPr lang="en-US" sz="3200" b="1" dirty="0">
                <a:latin typeface="Arial" panose="020B0604020202020204" pitchFamily="34" charset="0"/>
                <a:cs typeface="Arial" panose="020B0604020202020204" pitchFamily="34" charset="0"/>
              </a:rPr>
              <a:t>Regulatory aspects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(e.g. bankruptcy laws)</a:t>
            </a:r>
          </a:p>
        </p:txBody>
      </p:sp>
      <p:sp>
        <p:nvSpPr>
          <p:cNvPr id="12" name="TextBox 12">
            <a:extLst>
              <a:ext uri="{FF2B5EF4-FFF2-40B4-BE49-F238E27FC236}">
                <a16:creationId xmlns:a16="http://schemas.microsoft.com/office/drawing/2014/main" id="{B3A5F708-D3E4-194E-911D-3ECB0F69E21B}"/>
              </a:ext>
            </a:extLst>
          </p:cNvPr>
          <p:cNvSpPr txBox="1"/>
          <p:nvPr/>
        </p:nvSpPr>
        <p:spPr>
          <a:xfrm>
            <a:off x="2557305" y="6366359"/>
            <a:ext cx="5967264" cy="984885"/>
          </a:xfrm>
          <a:prstGeom prst="rect">
            <a:avLst/>
          </a:prstGeom>
          <a:noFill/>
        </p:spPr>
        <p:txBody>
          <a:bodyPr wrap="square" lIns="0" tIns="0" rIns="0" bIns="0" rtlCol="0">
            <a:spAutoFit/>
          </a:bodyPr>
          <a:lstStyle/>
          <a:p>
            <a:pPr marL="20638"/>
            <a:r>
              <a:rPr lang="es-VE" sz="3200" b="1" dirty="0" err="1">
                <a:solidFill>
                  <a:schemeClr val="bg2">
                    <a:lumMod val="90000"/>
                  </a:schemeClr>
                </a:solidFill>
                <a:latin typeface="Arial" panose="020B0604020202020204" pitchFamily="34" charset="0"/>
                <a:cs typeface="Arial" panose="020B0604020202020204" pitchFamily="34" charset="0"/>
              </a:rPr>
              <a:t>Productive</a:t>
            </a:r>
            <a:r>
              <a:rPr lang="es-VE" sz="3200" b="1" dirty="0">
                <a:solidFill>
                  <a:schemeClr val="bg2">
                    <a:lumMod val="90000"/>
                  </a:schemeClr>
                </a:solidFill>
                <a:latin typeface="Arial" panose="020B0604020202020204" pitchFamily="34" charset="0"/>
                <a:cs typeface="Arial" panose="020B0604020202020204" pitchFamily="34" charset="0"/>
              </a:rPr>
              <a:t> </a:t>
            </a:r>
            <a:r>
              <a:rPr lang="es-VE" sz="3200" b="1" dirty="0" err="1">
                <a:solidFill>
                  <a:schemeClr val="bg2">
                    <a:lumMod val="90000"/>
                  </a:schemeClr>
                </a:solidFill>
                <a:latin typeface="Arial" panose="020B0604020202020204" pitchFamily="34" charset="0"/>
                <a:cs typeface="Arial" panose="020B0604020202020204" pitchFamily="34" charset="0"/>
              </a:rPr>
              <a:t>financing</a:t>
            </a:r>
            <a:r>
              <a:rPr lang="es-VE" sz="3200" b="1" dirty="0">
                <a:solidFill>
                  <a:schemeClr val="bg2">
                    <a:lumMod val="90000"/>
                  </a:schemeClr>
                </a:solidFill>
                <a:latin typeface="Arial" panose="020B0604020202020204" pitchFamily="34" charset="0"/>
                <a:cs typeface="Arial" panose="020B0604020202020204" pitchFamily="34" charset="0"/>
              </a:rPr>
              <a:t> </a:t>
            </a:r>
            <a:r>
              <a:rPr lang="es-VE" sz="3200" b="1" dirty="0" err="1">
                <a:solidFill>
                  <a:schemeClr val="bg2">
                    <a:lumMod val="90000"/>
                  </a:schemeClr>
                </a:solidFill>
                <a:latin typeface="Arial" panose="020B0604020202020204" pitchFamily="34" charset="0"/>
                <a:cs typeface="Arial" panose="020B0604020202020204" pitchFamily="34" charset="0"/>
              </a:rPr>
              <a:t>programs</a:t>
            </a:r>
            <a:endParaRPr lang="es-VE" sz="3200" b="1" dirty="0">
              <a:solidFill>
                <a:schemeClr val="bg2">
                  <a:lumMod val="90000"/>
                </a:schemeClr>
              </a:solidFill>
              <a:latin typeface="Arial" panose="020B0604020202020204" pitchFamily="34" charset="0"/>
              <a:cs typeface="Arial" panose="020B0604020202020204" pitchFamily="34" charset="0"/>
            </a:endParaRPr>
          </a:p>
        </p:txBody>
      </p:sp>
      <p:pic>
        <p:nvPicPr>
          <p:cNvPr id="14" name="Picture 7">
            <a:extLst>
              <a:ext uri="{FF2B5EF4-FFF2-40B4-BE49-F238E27FC236}">
                <a16:creationId xmlns:a16="http://schemas.microsoft.com/office/drawing/2014/main" id="{D0302EBD-D202-C143-A944-F84A9B61E823}"/>
              </a:ext>
            </a:extLst>
          </p:cNvPr>
          <p:cNvPicPr>
            <a:picLocks noChangeAspect="1"/>
          </p:cNvPicPr>
          <p:nvPr/>
        </p:nvPicPr>
        <p:blipFill>
          <a:blip r:embed="rId5"/>
          <a:stretch>
            <a:fillRect/>
          </a:stretch>
        </p:blipFill>
        <p:spPr>
          <a:xfrm>
            <a:off x="1682808" y="4269978"/>
            <a:ext cx="568150" cy="568150"/>
          </a:xfrm>
          <a:prstGeom prst="rect">
            <a:avLst/>
          </a:prstGeom>
        </p:spPr>
      </p:pic>
      <p:pic>
        <p:nvPicPr>
          <p:cNvPr id="16" name="Picture 8">
            <a:extLst>
              <a:ext uri="{FF2B5EF4-FFF2-40B4-BE49-F238E27FC236}">
                <a16:creationId xmlns:a16="http://schemas.microsoft.com/office/drawing/2014/main" id="{76D66602-7A94-314E-9CE4-6B3044BD99D7}"/>
              </a:ext>
            </a:extLst>
          </p:cNvPr>
          <p:cNvPicPr>
            <a:picLocks noChangeAspect="1"/>
          </p:cNvPicPr>
          <p:nvPr/>
        </p:nvPicPr>
        <p:blipFill>
          <a:blip r:embed="rId6"/>
          <a:stretch>
            <a:fillRect/>
          </a:stretch>
        </p:blipFill>
        <p:spPr>
          <a:xfrm>
            <a:off x="1682808" y="6406115"/>
            <a:ext cx="568150" cy="568150"/>
          </a:xfrm>
          <a:prstGeom prst="rect">
            <a:avLst/>
          </a:prstGeom>
        </p:spPr>
      </p:pic>
      <p:sp>
        <p:nvSpPr>
          <p:cNvPr id="17" name="TextBox 14">
            <a:extLst>
              <a:ext uri="{FF2B5EF4-FFF2-40B4-BE49-F238E27FC236}">
                <a16:creationId xmlns:a16="http://schemas.microsoft.com/office/drawing/2014/main" id="{1A9451E7-7AAD-0340-B574-92CF3019012D}"/>
              </a:ext>
            </a:extLst>
          </p:cNvPr>
          <p:cNvSpPr txBox="1"/>
          <p:nvPr/>
        </p:nvSpPr>
        <p:spPr>
          <a:xfrm>
            <a:off x="1259443" y="2830339"/>
            <a:ext cx="1321310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to </a:t>
            </a:r>
            <a:r>
              <a:rPr lang="es-VE" sz="4400" b="1" dirty="0" err="1">
                <a:latin typeface="Arial" panose="020B0604020202020204" pitchFamily="34" charset="0"/>
                <a:cs typeface="Arial" panose="020B0604020202020204" pitchFamily="34" charset="0"/>
              </a:rPr>
              <a:t>improve</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financing</a:t>
            </a:r>
            <a:endParaRPr lang="es-VE"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19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9" name="Gráfico 8">
            <a:extLst>
              <a:ext uri="{FF2B5EF4-FFF2-40B4-BE49-F238E27FC236}">
                <a16:creationId xmlns:a16="http://schemas.microsoft.com/office/drawing/2014/main" id="{00000000-0008-0000-0E00-00000A000000}"/>
              </a:ext>
            </a:extLst>
          </p:cNvPr>
          <p:cNvGraphicFramePr>
            <a:graphicFrameLocks/>
          </p:cNvGraphicFramePr>
          <p:nvPr>
            <p:extLst>
              <p:ext uri="{D42A27DB-BD31-4B8C-83A1-F6EECF244321}">
                <p14:modId xmlns:p14="http://schemas.microsoft.com/office/powerpoint/2010/main" val="3322175721"/>
              </p:ext>
            </p:extLst>
          </p:nvPr>
        </p:nvGraphicFramePr>
        <p:xfrm>
          <a:off x="8458200" y="3775587"/>
          <a:ext cx="15552175" cy="958645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1">
            <a:extLst>
              <a:ext uri="{FF2B5EF4-FFF2-40B4-BE49-F238E27FC236}">
                <a16:creationId xmlns:a16="http://schemas.microsoft.com/office/drawing/2014/main" id="{41645C7C-B493-F643-B49F-BDFD06F88734}"/>
              </a:ext>
            </a:extLst>
          </p:cNvPr>
          <p:cNvSpPr txBox="1"/>
          <p:nvPr/>
        </p:nvSpPr>
        <p:spPr>
          <a:xfrm>
            <a:off x="2557304" y="4261943"/>
            <a:ext cx="7701994" cy="984885"/>
          </a:xfrm>
          <a:prstGeom prst="rect">
            <a:avLst/>
          </a:prstGeom>
          <a:noFill/>
        </p:spPr>
        <p:txBody>
          <a:bodyPr wrap="square" lIns="0" tIns="0" rIns="0" bIns="0" rtlCol="0">
            <a:spAutoFit/>
          </a:bodyPr>
          <a:lstStyle/>
          <a:p>
            <a:pPr marL="20638"/>
            <a:r>
              <a:rPr lang="en-US" sz="3200" b="1" dirty="0">
                <a:latin typeface="Arial" panose="020B0604020202020204" pitchFamily="34" charset="0"/>
                <a:cs typeface="Arial" panose="020B0604020202020204" pitchFamily="34" charset="0"/>
              </a:rPr>
              <a:t>Regulatory aspects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(e.g. bankruptcy laws)</a:t>
            </a:r>
          </a:p>
        </p:txBody>
      </p:sp>
      <p:sp>
        <p:nvSpPr>
          <p:cNvPr id="12" name="TextBox 12">
            <a:extLst>
              <a:ext uri="{FF2B5EF4-FFF2-40B4-BE49-F238E27FC236}">
                <a16:creationId xmlns:a16="http://schemas.microsoft.com/office/drawing/2014/main" id="{B3A5F708-D3E4-194E-911D-3ECB0F69E21B}"/>
              </a:ext>
            </a:extLst>
          </p:cNvPr>
          <p:cNvSpPr txBox="1"/>
          <p:nvPr/>
        </p:nvSpPr>
        <p:spPr>
          <a:xfrm>
            <a:off x="2557305" y="6406115"/>
            <a:ext cx="5900896" cy="984885"/>
          </a:xfrm>
          <a:prstGeom prst="rect">
            <a:avLst/>
          </a:prstGeom>
          <a:noFill/>
        </p:spPr>
        <p:txBody>
          <a:bodyPr wrap="square" lIns="0" tIns="0" rIns="0" bIns="0" rtlCol="0">
            <a:spAutoFit/>
          </a:bodyPr>
          <a:lstStyle/>
          <a:p>
            <a:pPr marL="20638"/>
            <a:r>
              <a:rPr lang="es-VE" sz="3200" b="1" dirty="0" err="1">
                <a:solidFill>
                  <a:schemeClr val="bg2">
                    <a:lumMod val="90000"/>
                  </a:schemeClr>
                </a:solidFill>
                <a:latin typeface="Arial" panose="020B0604020202020204" pitchFamily="34" charset="0"/>
                <a:cs typeface="Arial" panose="020B0604020202020204" pitchFamily="34" charset="0"/>
              </a:rPr>
              <a:t>Productive</a:t>
            </a:r>
            <a:r>
              <a:rPr lang="es-VE" sz="3200" b="1" dirty="0">
                <a:solidFill>
                  <a:schemeClr val="bg2">
                    <a:lumMod val="90000"/>
                  </a:schemeClr>
                </a:solidFill>
                <a:latin typeface="Arial" panose="020B0604020202020204" pitchFamily="34" charset="0"/>
                <a:cs typeface="Arial" panose="020B0604020202020204" pitchFamily="34" charset="0"/>
              </a:rPr>
              <a:t> </a:t>
            </a:r>
            <a:r>
              <a:rPr lang="es-VE" sz="3200" b="1" dirty="0" err="1">
                <a:solidFill>
                  <a:schemeClr val="bg2">
                    <a:lumMod val="90000"/>
                  </a:schemeClr>
                </a:solidFill>
                <a:latin typeface="Arial" panose="020B0604020202020204" pitchFamily="34" charset="0"/>
                <a:cs typeface="Arial" panose="020B0604020202020204" pitchFamily="34" charset="0"/>
              </a:rPr>
              <a:t>financing</a:t>
            </a:r>
            <a:r>
              <a:rPr lang="es-VE" sz="3200" b="1" dirty="0">
                <a:solidFill>
                  <a:schemeClr val="bg2">
                    <a:lumMod val="90000"/>
                  </a:schemeClr>
                </a:solidFill>
                <a:latin typeface="Arial" panose="020B0604020202020204" pitchFamily="34" charset="0"/>
                <a:cs typeface="Arial" panose="020B0604020202020204" pitchFamily="34" charset="0"/>
              </a:rPr>
              <a:t> </a:t>
            </a:r>
            <a:r>
              <a:rPr lang="es-VE" sz="3200" b="1" dirty="0" err="1">
                <a:solidFill>
                  <a:schemeClr val="bg2">
                    <a:lumMod val="90000"/>
                  </a:schemeClr>
                </a:solidFill>
                <a:latin typeface="Arial" panose="020B0604020202020204" pitchFamily="34" charset="0"/>
                <a:cs typeface="Arial" panose="020B0604020202020204" pitchFamily="34" charset="0"/>
              </a:rPr>
              <a:t>programs</a:t>
            </a:r>
            <a:endParaRPr lang="es-VE" sz="3200" b="1" dirty="0">
              <a:solidFill>
                <a:schemeClr val="bg2">
                  <a:lumMod val="90000"/>
                </a:schemeClr>
              </a:solidFill>
              <a:latin typeface="Arial" panose="020B0604020202020204" pitchFamily="34" charset="0"/>
              <a:cs typeface="Arial" panose="020B0604020202020204" pitchFamily="34" charset="0"/>
            </a:endParaRPr>
          </a:p>
        </p:txBody>
      </p:sp>
      <p:pic>
        <p:nvPicPr>
          <p:cNvPr id="14" name="Picture 7">
            <a:extLst>
              <a:ext uri="{FF2B5EF4-FFF2-40B4-BE49-F238E27FC236}">
                <a16:creationId xmlns:a16="http://schemas.microsoft.com/office/drawing/2014/main" id="{D0302EBD-D202-C143-A944-F84A9B61E823}"/>
              </a:ext>
            </a:extLst>
          </p:cNvPr>
          <p:cNvPicPr>
            <a:picLocks noChangeAspect="1"/>
          </p:cNvPicPr>
          <p:nvPr/>
        </p:nvPicPr>
        <p:blipFill>
          <a:blip r:embed="rId4"/>
          <a:stretch>
            <a:fillRect/>
          </a:stretch>
        </p:blipFill>
        <p:spPr>
          <a:xfrm>
            <a:off x="1682808" y="4269978"/>
            <a:ext cx="568150" cy="568150"/>
          </a:xfrm>
          <a:prstGeom prst="rect">
            <a:avLst/>
          </a:prstGeom>
        </p:spPr>
      </p:pic>
      <p:pic>
        <p:nvPicPr>
          <p:cNvPr id="16" name="Picture 8">
            <a:extLst>
              <a:ext uri="{FF2B5EF4-FFF2-40B4-BE49-F238E27FC236}">
                <a16:creationId xmlns:a16="http://schemas.microsoft.com/office/drawing/2014/main" id="{76D66602-7A94-314E-9CE4-6B3044BD99D7}"/>
              </a:ext>
            </a:extLst>
          </p:cNvPr>
          <p:cNvPicPr>
            <a:picLocks noChangeAspect="1"/>
          </p:cNvPicPr>
          <p:nvPr/>
        </p:nvPicPr>
        <p:blipFill>
          <a:blip r:embed="rId5"/>
          <a:stretch>
            <a:fillRect/>
          </a:stretch>
        </p:blipFill>
        <p:spPr>
          <a:xfrm>
            <a:off x="1682808" y="6406115"/>
            <a:ext cx="568150" cy="568150"/>
          </a:xfrm>
          <a:prstGeom prst="rect">
            <a:avLst/>
          </a:prstGeom>
        </p:spPr>
      </p:pic>
      <p:sp>
        <p:nvSpPr>
          <p:cNvPr id="17" name="TextBox 14">
            <a:extLst>
              <a:ext uri="{FF2B5EF4-FFF2-40B4-BE49-F238E27FC236}">
                <a16:creationId xmlns:a16="http://schemas.microsoft.com/office/drawing/2014/main" id="{1A9451E7-7AAD-0340-B574-92CF3019012D}"/>
              </a:ext>
            </a:extLst>
          </p:cNvPr>
          <p:cNvSpPr txBox="1"/>
          <p:nvPr/>
        </p:nvSpPr>
        <p:spPr>
          <a:xfrm>
            <a:off x="1259443" y="2830339"/>
            <a:ext cx="1321310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to </a:t>
            </a:r>
            <a:r>
              <a:rPr lang="es-VE" sz="4400" b="1" dirty="0" err="1">
                <a:latin typeface="Arial" panose="020B0604020202020204" pitchFamily="34" charset="0"/>
                <a:cs typeface="Arial" panose="020B0604020202020204" pitchFamily="34" charset="0"/>
              </a:rPr>
              <a:t>improve</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financing</a:t>
            </a:r>
            <a:endParaRPr lang="es-VE" sz="4400" b="1" i="1" dirty="0">
              <a:latin typeface="Arial" panose="020B0604020202020204" pitchFamily="34" charset="0"/>
              <a:cs typeface="Arial" panose="020B0604020202020204" pitchFamily="34" charset="0"/>
            </a:endParaRPr>
          </a:p>
        </p:txBody>
      </p:sp>
      <p:sp>
        <p:nvSpPr>
          <p:cNvPr id="2" name="CuadroTexto 1"/>
          <p:cNvSpPr txBox="1"/>
          <p:nvPr/>
        </p:nvSpPr>
        <p:spPr>
          <a:xfrm>
            <a:off x="21411554" y="8807116"/>
            <a:ext cx="2598821" cy="646331"/>
          </a:xfrm>
          <a:prstGeom prst="rect">
            <a:avLst/>
          </a:prstGeom>
          <a:noFill/>
        </p:spPr>
        <p:txBody>
          <a:bodyPr wrap="square" rtlCol="0">
            <a:spAutoFit/>
          </a:bodyPr>
          <a:lstStyle/>
          <a:p>
            <a:r>
              <a:rPr lang="es-VE" dirty="0"/>
              <a:t>      USA (1)</a:t>
            </a:r>
          </a:p>
        </p:txBody>
      </p:sp>
      <p:sp>
        <p:nvSpPr>
          <p:cNvPr id="13" name="CuadroTexto 4">
            <a:extLst>
              <a:ext uri="{FF2B5EF4-FFF2-40B4-BE49-F238E27FC236}">
                <a16:creationId xmlns:a16="http://schemas.microsoft.com/office/drawing/2014/main" id="{CA8113C7-CB63-2A4B-B2EE-CCD11235CD84}"/>
              </a:ext>
            </a:extLst>
          </p:cNvPr>
          <p:cNvSpPr txBox="1"/>
          <p:nvPr/>
        </p:nvSpPr>
        <p:spPr>
          <a:xfrm>
            <a:off x="986599" y="9689391"/>
            <a:ext cx="7471601"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More efficient bankruptcy processes improve credit availability </a:t>
            </a:r>
          </a:p>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(Araujo, Ferreira &amp; Funchal, 2012)</a:t>
            </a:r>
          </a:p>
        </p:txBody>
      </p:sp>
    </p:spTree>
    <p:extLst>
      <p:ext uri="{BB962C8B-B14F-4D97-AF65-F5344CB8AC3E}">
        <p14:creationId xmlns:p14="http://schemas.microsoft.com/office/powerpoint/2010/main" val="14560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41645C7C-B493-F643-B49F-BDFD06F88734}"/>
              </a:ext>
            </a:extLst>
          </p:cNvPr>
          <p:cNvSpPr txBox="1"/>
          <p:nvPr/>
        </p:nvSpPr>
        <p:spPr>
          <a:xfrm>
            <a:off x="2557304" y="4261943"/>
            <a:ext cx="7701994" cy="984885"/>
          </a:xfrm>
          <a:prstGeom prst="rect">
            <a:avLst/>
          </a:prstGeom>
          <a:noFill/>
        </p:spPr>
        <p:txBody>
          <a:bodyPr wrap="square" lIns="0" tIns="0" rIns="0" bIns="0" rtlCol="0">
            <a:spAutoFit/>
          </a:bodyPr>
          <a:lstStyle/>
          <a:p>
            <a:pPr marL="20638"/>
            <a:r>
              <a:rPr lang="en-US" sz="3200" b="1" dirty="0">
                <a:solidFill>
                  <a:schemeClr val="bg2">
                    <a:lumMod val="90000"/>
                  </a:schemeClr>
                </a:solidFill>
                <a:latin typeface="Arial" panose="020B0604020202020204" pitchFamily="34" charset="0"/>
                <a:cs typeface="Arial" panose="020B0604020202020204" pitchFamily="34" charset="0"/>
              </a:rPr>
              <a:t>Regulatory aspects </a:t>
            </a:r>
            <a:br>
              <a:rPr lang="en-US" sz="3200" b="1" dirty="0">
                <a:solidFill>
                  <a:schemeClr val="bg2">
                    <a:lumMod val="90000"/>
                  </a:schemeClr>
                </a:solidFill>
                <a:latin typeface="Arial" panose="020B0604020202020204" pitchFamily="34" charset="0"/>
                <a:cs typeface="Arial" panose="020B0604020202020204" pitchFamily="34" charset="0"/>
              </a:rPr>
            </a:br>
            <a:r>
              <a:rPr lang="en-US" sz="3200" b="1" dirty="0">
                <a:solidFill>
                  <a:schemeClr val="bg2">
                    <a:lumMod val="90000"/>
                  </a:schemeClr>
                </a:solidFill>
                <a:latin typeface="Arial" panose="020B0604020202020204" pitchFamily="34" charset="0"/>
                <a:cs typeface="Arial" panose="020B0604020202020204" pitchFamily="34" charset="0"/>
              </a:rPr>
              <a:t>(e.g. bankruptcy laws)</a:t>
            </a:r>
          </a:p>
        </p:txBody>
      </p:sp>
      <p:sp>
        <p:nvSpPr>
          <p:cNvPr id="11" name="TextBox 12">
            <a:extLst>
              <a:ext uri="{FF2B5EF4-FFF2-40B4-BE49-F238E27FC236}">
                <a16:creationId xmlns:a16="http://schemas.microsoft.com/office/drawing/2014/main" id="{B3A5F708-D3E4-194E-911D-3ECB0F69E21B}"/>
              </a:ext>
            </a:extLst>
          </p:cNvPr>
          <p:cNvSpPr txBox="1"/>
          <p:nvPr/>
        </p:nvSpPr>
        <p:spPr>
          <a:xfrm>
            <a:off x="2557304" y="6386237"/>
            <a:ext cx="6014880" cy="984885"/>
          </a:xfrm>
          <a:prstGeom prst="rect">
            <a:avLst/>
          </a:prstGeom>
          <a:noFill/>
        </p:spPr>
        <p:txBody>
          <a:bodyPr wrap="square" lIns="0" tIns="0" rIns="0" bIns="0" rtlCol="0">
            <a:spAutoFit/>
          </a:bodyPr>
          <a:lstStyle/>
          <a:p>
            <a:pPr marL="20638"/>
            <a:r>
              <a:rPr lang="es-VE" sz="3200" b="1" dirty="0" err="1">
                <a:latin typeface="Arial" panose="020B0604020202020204" pitchFamily="34" charset="0"/>
                <a:cs typeface="Arial" panose="020B0604020202020204" pitchFamily="34" charset="0"/>
              </a:rPr>
              <a:t>Productive</a:t>
            </a:r>
            <a:r>
              <a:rPr lang="es-VE" sz="3200" b="1" dirty="0">
                <a:latin typeface="Arial" panose="020B0604020202020204" pitchFamily="34" charset="0"/>
                <a:cs typeface="Arial" panose="020B0604020202020204" pitchFamily="34" charset="0"/>
              </a:rPr>
              <a:t> </a:t>
            </a:r>
            <a:r>
              <a:rPr lang="es-VE" sz="3200" b="1" dirty="0" err="1">
                <a:latin typeface="Arial" panose="020B0604020202020204" pitchFamily="34" charset="0"/>
                <a:cs typeface="Arial" panose="020B0604020202020204" pitchFamily="34" charset="0"/>
              </a:rPr>
              <a:t>financing</a:t>
            </a:r>
            <a:r>
              <a:rPr lang="es-VE" sz="3200" b="1" dirty="0">
                <a:latin typeface="Arial" panose="020B0604020202020204" pitchFamily="34" charset="0"/>
                <a:cs typeface="Arial" panose="020B0604020202020204" pitchFamily="34" charset="0"/>
              </a:rPr>
              <a:t> </a:t>
            </a:r>
            <a:r>
              <a:rPr lang="es-VE" sz="3200" b="1" dirty="0" err="1">
                <a:latin typeface="Arial" panose="020B0604020202020204" pitchFamily="34" charset="0"/>
                <a:cs typeface="Arial" panose="020B0604020202020204" pitchFamily="34" charset="0"/>
              </a:rPr>
              <a:t>programs</a:t>
            </a:r>
            <a:endParaRPr lang="es-VE" sz="3200" b="1" dirty="0">
              <a:latin typeface="Arial" panose="020B0604020202020204" pitchFamily="34" charset="0"/>
              <a:cs typeface="Arial" panose="020B0604020202020204" pitchFamily="34" charset="0"/>
            </a:endParaRPr>
          </a:p>
        </p:txBody>
      </p:sp>
      <p:pic>
        <p:nvPicPr>
          <p:cNvPr id="12" name="Picture 7">
            <a:extLst>
              <a:ext uri="{FF2B5EF4-FFF2-40B4-BE49-F238E27FC236}">
                <a16:creationId xmlns:a16="http://schemas.microsoft.com/office/drawing/2014/main" id="{D0302EBD-D202-C143-A944-F84A9B61E823}"/>
              </a:ext>
            </a:extLst>
          </p:cNvPr>
          <p:cNvPicPr>
            <a:picLocks noChangeAspect="1"/>
          </p:cNvPicPr>
          <p:nvPr/>
        </p:nvPicPr>
        <p:blipFill>
          <a:blip r:embed="rId3">
            <a:duotone>
              <a:schemeClr val="bg2">
                <a:shade val="45000"/>
                <a:satMod val="135000"/>
              </a:schemeClr>
              <a:prstClr val="white"/>
            </a:duotone>
          </a:blip>
          <a:stretch>
            <a:fillRect/>
          </a:stretch>
        </p:blipFill>
        <p:spPr>
          <a:xfrm>
            <a:off x="1682808" y="4269978"/>
            <a:ext cx="568150" cy="568150"/>
          </a:xfrm>
          <a:prstGeom prst="rect">
            <a:avLst/>
          </a:prstGeom>
        </p:spPr>
      </p:pic>
      <p:pic>
        <p:nvPicPr>
          <p:cNvPr id="13" name="Picture 12">
            <a:extLst>
              <a:ext uri="{FF2B5EF4-FFF2-40B4-BE49-F238E27FC236}">
                <a16:creationId xmlns:a16="http://schemas.microsoft.com/office/drawing/2014/main" id="{D32FF64C-B6F1-104F-BAFA-5CBD19A6DB04}"/>
              </a:ext>
            </a:extLst>
          </p:cNvPr>
          <p:cNvPicPr>
            <a:picLocks noChangeAspect="1"/>
          </p:cNvPicPr>
          <p:nvPr/>
        </p:nvPicPr>
        <p:blipFill>
          <a:blip r:embed="rId4"/>
          <a:stretch>
            <a:fillRect/>
          </a:stretch>
        </p:blipFill>
        <p:spPr>
          <a:xfrm>
            <a:off x="1682808" y="6386237"/>
            <a:ext cx="568150" cy="568150"/>
          </a:xfrm>
          <a:prstGeom prst="rect">
            <a:avLst/>
          </a:prstGeom>
        </p:spPr>
      </p:pic>
      <p:sp>
        <p:nvSpPr>
          <p:cNvPr id="14" name="TextBox 14">
            <a:extLst>
              <a:ext uri="{FF2B5EF4-FFF2-40B4-BE49-F238E27FC236}">
                <a16:creationId xmlns:a16="http://schemas.microsoft.com/office/drawing/2014/main" id="{1A9451E7-7AAD-0340-B574-92CF3019012D}"/>
              </a:ext>
            </a:extLst>
          </p:cNvPr>
          <p:cNvSpPr txBox="1"/>
          <p:nvPr/>
        </p:nvSpPr>
        <p:spPr>
          <a:xfrm>
            <a:off x="1259443" y="2830339"/>
            <a:ext cx="13213109" cy="677108"/>
          </a:xfrm>
          <a:prstGeom prst="rect">
            <a:avLst/>
          </a:prstGeom>
          <a:noFill/>
        </p:spPr>
        <p:txBody>
          <a:bodyPr wrap="square" lIns="0" tIns="0" rIns="0" bIns="0" rtlCol="0">
            <a:spAutoFit/>
          </a:bodyPr>
          <a:lstStyle/>
          <a:p>
            <a:r>
              <a:rPr lang="es-VE" sz="4400" b="1" dirty="0" err="1">
                <a:latin typeface="Arial" panose="020B0604020202020204" pitchFamily="34" charset="0"/>
                <a:cs typeface="Arial" panose="020B0604020202020204" pitchFamily="34" charset="0"/>
              </a:rPr>
              <a:t>Institutions</a:t>
            </a:r>
            <a:r>
              <a:rPr lang="es-VE" sz="4400" b="1" dirty="0">
                <a:latin typeface="Arial" panose="020B0604020202020204" pitchFamily="34" charset="0"/>
                <a:cs typeface="Arial" panose="020B0604020202020204" pitchFamily="34" charset="0"/>
              </a:rPr>
              <a:t> to </a:t>
            </a:r>
            <a:r>
              <a:rPr lang="es-VE" sz="4400" b="1" dirty="0" err="1">
                <a:latin typeface="Arial" panose="020B0604020202020204" pitchFamily="34" charset="0"/>
                <a:cs typeface="Arial" panose="020B0604020202020204" pitchFamily="34" charset="0"/>
              </a:rPr>
              <a:t>improve</a:t>
            </a:r>
            <a:r>
              <a:rPr lang="es-VE" sz="4400" b="1" dirty="0">
                <a:latin typeface="Arial" panose="020B0604020202020204" pitchFamily="34" charset="0"/>
                <a:cs typeface="Arial" panose="020B0604020202020204" pitchFamily="34" charset="0"/>
              </a:rPr>
              <a:t> </a:t>
            </a:r>
            <a:r>
              <a:rPr lang="es-VE" sz="4400" b="1" dirty="0" err="1">
                <a:latin typeface="Arial" panose="020B0604020202020204" pitchFamily="34" charset="0"/>
                <a:cs typeface="Arial" panose="020B0604020202020204" pitchFamily="34" charset="0"/>
              </a:rPr>
              <a:t>financing</a:t>
            </a:r>
            <a:endParaRPr lang="es-VE" sz="4400" b="1" i="1" dirty="0">
              <a:latin typeface="Arial" panose="020B0604020202020204" pitchFamily="34" charset="0"/>
              <a:cs typeface="Arial" panose="020B0604020202020204" pitchFamily="34" charset="0"/>
            </a:endParaRPr>
          </a:p>
        </p:txBody>
      </p:sp>
      <p:sp>
        <p:nvSpPr>
          <p:cNvPr id="15" name="TextBox 8">
            <a:extLst>
              <a:ext uri="{FF2B5EF4-FFF2-40B4-BE49-F238E27FC236}">
                <a16:creationId xmlns:a16="http://schemas.microsoft.com/office/drawing/2014/main" id="{00AEE5FA-2023-9448-8A2E-9FFC9A7729FB}"/>
              </a:ext>
            </a:extLst>
          </p:cNvPr>
          <p:cNvSpPr txBox="1"/>
          <p:nvPr/>
        </p:nvSpPr>
        <p:spPr>
          <a:xfrm>
            <a:off x="8878530" y="4933165"/>
            <a:ext cx="14364928" cy="7755969"/>
          </a:xfrm>
          <a:prstGeom prst="rect">
            <a:avLst/>
          </a:prstGeom>
          <a:noFill/>
        </p:spPr>
        <p:txBody>
          <a:bodyPr wrap="square" lIns="0" tIns="0" rIns="0" bIns="0" rtlCol="0">
            <a:spAutoFit/>
          </a:bodyPr>
          <a:lstStyle/>
          <a:p>
            <a:pPr marL="431800" lvl="1" indent="-431800"/>
            <a:r>
              <a:rPr lang="en-US" dirty="0">
                <a:solidFill>
                  <a:srgbClr val="327EA7"/>
                </a:solidFill>
                <a:latin typeface="Arial" panose="020B0604020202020204" pitchFamily="34" charset="0"/>
                <a:cs typeface="Arial" panose="020B0604020202020204" pitchFamily="34" charset="0"/>
              </a:rPr>
              <a:t>Usual policies</a:t>
            </a:r>
          </a:p>
          <a:p>
            <a:pPr marL="431800" lvl="1" indent="-431800"/>
            <a:r>
              <a:rPr lang="en-US" dirty="0">
                <a:solidFill>
                  <a:srgbClr val="327EA7"/>
                </a:solidFill>
                <a:latin typeface="Arial" panose="020B0604020202020204" pitchFamily="34" charset="0"/>
                <a:cs typeface="Arial" panose="020B0604020202020204" pitchFamily="34" charset="0"/>
              </a:rPr>
              <a:t>→ Warranties</a:t>
            </a:r>
          </a:p>
          <a:p>
            <a:pPr marL="431800" lvl="1" indent="-431800"/>
            <a:r>
              <a:rPr lang="en-US" dirty="0">
                <a:solidFill>
                  <a:srgbClr val="327EA7"/>
                </a:solidFill>
                <a:latin typeface="Arial" panose="020B0604020202020204" pitchFamily="34" charset="0"/>
                <a:cs typeface="Arial" panose="020B0604020202020204" pitchFamily="34" charset="0"/>
              </a:rPr>
              <a:t>→ Interest rate subsidies</a:t>
            </a:r>
          </a:p>
          <a:p>
            <a:pPr marL="431800" lvl="1" indent="-431800"/>
            <a:r>
              <a:rPr lang="en-US" dirty="0">
                <a:solidFill>
                  <a:srgbClr val="327EA7"/>
                </a:solidFill>
                <a:latin typeface="Arial" panose="020B0604020202020204" pitchFamily="34" charset="0"/>
                <a:cs typeface="Arial" panose="020B0604020202020204" pitchFamily="34" charset="0"/>
              </a:rPr>
              <a:t>→ Direct credit programs (with or without technical assistance)</a:t>
            </a:r>
          </a:p>
          <a:p>
            <a:pPr marL="431800" lvl="1" indent="-431800"/>
            <a:r>
              <a:rPr lang="en-US" dirty="0">
                <a:solidFill>
                  <a:srgbClr val="327EA7"/>
                </a:solidFill>
                <a:latin typeface="Arial" panose="020B0604020202020204" pitchFamily="34" charset="0"/>
                <a:cs typeface="Arial" panose="020B0604020202020204" pitchFamily="34" charset="0"/>
              </a:rPr>
              <a:t>→ Fiscal credits</a:t>
            </a:r>
          </a:p>
          <a:p>
            <a:pPr marL="431800" lvl="1" indent="-431800"/>
            <a:endParaRPr lang="en-US" dirty="0">
              <a:solidFill>
                <a:srgbClr val="327EA7"/>
              </a:solidFill>
              <a:latin typeface="Arial" panose="020B0604020202020204" pitchFamily="34" charset="0"/>
              <a:cs typeface="Arial" panose="020B0604020202020204" pitchFamily="34" charset="0"/>
            </a:endParaRPr>
          </a:p>
          <a:p>
            <a:pPr marL="431800" lvl="1" indent="-431800"/>
            <a:r>
              <a:rPr lang="en-US" dirty="0">
                <a:solidFill>
                  <a:srgbClr val="327EA7"/>
                </a:solidFill>
                <a:latin typeface="Arial" panose="020B0604020202020204" pitchFamily="34" charset="0"/>
                <a:cs typeface="Arial" panose="020B0604020202020204" pitchFamily="34" charset="0"/>
              </a:rPr>
              <a:t>Mixed results</a:t>
            </a:r>
          </a:p>
          <a:p>
            <a:pPr marL="431800" lvl="1" indent="-431800"/>
            <a:r>
              <a:rPr lang="en-US" dirty="0">
                <a:solidFill>
                  <a:srgbClr val="327EA7"/>
                </a:solidFill>
                <a:latin typeface="Arial" panose="020B0604020202020204" pitchFamily="34" charset="0"/>
                <a:cs typeface="Arial" panose="020B0604020202020204" pitchFamily="34" charset="0"/>
              </a:rPr>
              <a:t>→ Increase in investment and/or innovation with no clear impact on productivity</a:t>
            </a:r>
          </a:p>
          <a:p>
            <a:pPr marL="431800" lvl="1" indent="-431800"/>
            <a:r>
              <a:rPr lang="en-US" dirty="0">
                <a:solidFill>
                  <a:srgbClr val="327EA7"/>
                </a:solidFill>
                <a:latin typeface="Arial" panose="020B0604020202020204" pitchFamily="34" charset="0"/>
                <a:cs typeface="Arial" panose="020B0604020202020204" pitchFamily="34" charset="0"/>
              </a:rPr>
              <a:t>→ Targeting problems</a:t>
            </a:r>
          </a:p>
          <a:p>
            <a:pPr marL="431800" lvl="1" indent="-431800"/>
            <a:endParaRPr lang="en-US" dirty="0">
              <a:solidFill>
                <a:srgbClr val="327EA7"/>
              </a:solidFill>
              <a:latin typeface="Arial" panose="020B0604020202020204" pitchFamily="34" charset="0"/>
              <a:cs typeface="Arial" panose="020B0604020202020204" pitchFamily="34" charset="0"/>
            </a:endParaRPr>
          </a:p>
          <a:p>
            <a:pPr marL="431800" lvl="1" indent="-431800"/>
            <a:r>
              <a:rPr lang="en-US" dirty="0">
                <a:solidFill>
                  <a:srgbClr val="327EA7"/>
                </a:solidFill>
                <a:latin typeface="Arial" panose="020B0604020202020204" pitchFamily="34" charset="0"/>
                <a:cs typeface="Arial" panose="020B0604020202020204" pitchFamily="34" charset="0"/>
              </a:rPr>
              <a:t>Risks of distortionary effects</a:t>
            </a:r>
          </a:p>
          <a:p>
            <a:pPr marL="431800" lvl="1" indent="-431800"/>
            <a:r>
              <a:rPr lang="en-US" dirty="0">
                <a:solidFill>
                  <a:srgbClr val="327EA7"/>
                </a:solidFill>
                <a:latin typeface="Arial" panose="020B0604020202020204" pitchFamily="34" charset="0"/>
                <a:cs typeface="Arial" panose="020B0604020202020204" pitchFamily="34" charset="0"/>
              </a:rPr>
              <a:t>→ Policy design and implementation are key, particularly in eligibility criteria</a:t>
            </a:r>
          </a:p>
        </p:txBody>
      </p:sp>
    </p:spTree>
    <p:extLst>
      <p:ext uri="{BB962C8B-B14F-4D97-AF65-F5344CB8AC3E}">
        <p14:creationId xmlns:p14="http://schemas.microsoft.com/office/powerpoint/2010/main" val="29883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6" end="6"/>
                                            </p:txEl>
                                          </p:spTgt>
                                        </p:tgtEl>
                                        <p:attrNameLst>
                                          <p:attrName>style.visibility</p:attrName>
                                        </p:attrNameLst>
                                      </p:cBhvr>
                                      <p:to>
                                        <p:strVal val="visible"/>
                                      </p:to>
                                    </p:set>
                                    <p:animEffect transition="in" filter="fade">
                                      <p:cBhvr>
                                        <p:cTn id="32" dur="500"/>
                                        <p:tgtEl>
                                          <p:spTgt spid="1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7" end="7"/>
                                            </p:txEl>
                                          </p:spTgt>
                                        </p:tgtEl>
                                        <p:attrNameLst>
                                          <p:attrName>style.visibility</p:attrName>
                                        </p:attrNameLst>
                                      </p:cBhvr>
                                      <p:to>
                                        <p:strVal val="visible"/>
                                      </p:to>
                                    </p:set>
                                    <p:animEffect transition="in" filter="fade">
                                      <p:cBhvr>
                                        <p:cTn id="37" dur="500"/>
                                        <p:tgtEl>
                                          <p:spTgt spid="1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8" end="8"/>
                                            </p:txEl>
                                          </p:spTgt>
                                        </p:tgtEl>
                                        <p:attrNameLst>
                                          <p:attrName>style.visibility</p:attrName>
                                        </p:attrNameLst>
                                      </p:cBhvr>
                                      <p:to>
                                        <p:strVal val="visible"/>
                                      </p:to>
                                    </p:set>
                                    <p:animEffect transition="in" filter="fade">
                                      <p:cBhvr>
                                        <p:cTn id="42" dur="500"/>
                                        <p:tgtEl>
                                          <p:spTgt spid="1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10" end="10"/>
                                            </p:txEl>
                                          </p:spTgt>
                                        </p:tgtEl>
                                        <p:attrNameLst>
                                          <p:attrName>style.visibility</p:attrName>
                                        </p:attrNameLst>
                                      </p:cBhvr>
                                      <p:to>
                                        <p:strVal val="visible"/>
                                      </p:to>
                                    </p:set>
                                    <p:animEffect transition="in" filter="fade">
                                      <p:cBhvr>
                                        <p:cTn id="47" dur="500"/>
                                        <p:tgtEl>
                                          <p:spTgt spid="1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xEl>
                                              <p:pRg st="11" end="11"/>
                                            </p:txEl>
                                          </p:spTgt>
                                        </p:tgtEl>
                                        <p:attrNameLst>
                                          <p:attrName>style.visibility</p:attrName>
                                        </p:attrNameLst>
                                      </p:cBhvr>
                                      <p:to>
                                        <p:strVal val="visible"/>
                                      </p:to>
                                    </p:set>
                                    <p:animEffect transition="in" filter="fade">
                                      <p:cBhvr>
                                        <p:cTn id="52" dur="500"/>
                                        <p:tgtEl>
                                          <p:spTgt spid="1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1240759" y="2823569"/>
            <a:ext cx="21810895" cy="11079956"/>
          </a:xfrm>
          <a:prstGeom prst="rect">
            <a:avLst/>
          </a:prstGeom>
          <a:noFill/>
        </p:spPr>
        <p:txBody>
          <a:bodyPr wrap="square" lIns="0" tIns="0" rIns="0" bIns="0" rtlCol="0">
            <a:spAutoFit/>
          </a:bodyPr>
          <a:lstStyle/>
          <a:p>
            <a:pPr marL="706438"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”Structure” is not so much the problem but low productivity across all sectors and sub-sectors</a:t>
            </a:r>
          </a:p>
          <a:p>
            <a:pPr marL="706438" indent="-685800">
              <a:buFont typeface="Wingdings" panose="05000000000000000000" pitchFamily="2" charset="2"/>
              <a:buChar char="Ø"/>
            </a:pPr>
            <a:endParaRPr lang="en-US" sz="4800" b="1" dirty="0">
              <a:solidFill>
                <a:schemeClr val="bg1"/>
              </a:solidFill>
              <a:latin typeface="Arial" panose="020B0604020202020204" pitchFamily="34" charset="0"/>
              <a:cs typeface="Arial" panose="020B0604020202020204" pitchFamily="34" charset="0"/>
            </a:endParaRPr>
          </a:p>
          <a:p>
            <a:pPr marL="706438"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 Informality but also low productivity in formal firms is relevant (and  some misallocation in the allocation of resources among them) </a:t>
            </a:r>
          </a:p>
          <a:p>
            <a:pPr marL="706438" indent="-685800">
              <a:buFont typeface="Wingdings" panose="05000000000000000000" pitchFamily="2" charset="2"/>
              <a:buChar char="Ø"/>
            </a:pPr>
            <a:endParaRPr lang="en-US" sz="4800" b="1" dirty="0">
              <a:solidFill>
                <a:schemeClr val="bg1"/>
              </a:solidFill>
              <a:latin typeface="Arial" panose="020B0604020202020204" pitchFamily="34" charset="0"/>
              <a:cs typeface="Arial" panose="020B0604020202020204" pitchFamily="34" charset="0"/>
            </a:endParaRPr>
          </a:p>
          <a:p>
            <a:pPr marL="706438"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We focus on institutions affecting 4 critical transversal areas</a:t>
            </a:r>
          </a:p>
          <a:p>
            <a:pPr marL="20638"/>
            <a:endParaRPr lang="en-US" sz="4800" b="1" dirty="0">
              <a:solidFill>
                <a:schemeClr val="bg1"/>
              </a:solidFill>
              <a:latin typeface="Arial" panose="020B0604020202020204" pitchFamily="34" charset="0"/>
              <a:cs typeface="Arial" panose="020B0604020202020204" pitchFamily="34" charset="0"/>
            </a:endParaRPr>
          </a:p>
          <a:p>
            <a:pPr marL="2535147" lvl="2"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competition	</a:t>
            </a:r>
          </a:p>
          <a:p>
            <a:pPr marL="2535147" lvl="2"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access to inputs and firm cooperation</a:t>
            </a:r>
          </a:p>
          <a:p>
            <a:pPr marL="2535147" lvl="2"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employment  </a:t>
            </a:r>
          </a:p>
          <a:p>
            <a:pPr marL="2535147" lvl="2"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Financing </a:t>
            </a:r>
          </a:p>
          <a:p>
            <a:pPr marL="1849347" lvl="2"/>
            <a:endParaRPr lang="en-US" sz="4800" b="1" dirty="0">
              <a:solidFill>
                <a:schemeClr val="bg1"/>
              </a:solidFill>
              <a:latin typeface="Arial" panose="020B0604020202020204" pitchFamily="34" charset="0"/>
              <a:cs typeface="Arial" panose="020B0604020202020204" pitchFamily="34" charset="0"/>
            </a:endParaRPr>
          </a:p>
          <a:p>
            <a:pPr marL="706438" indent="-685800">
              <a:buFont typeface="Wingdings" panose="05000000000000000000" pitchFamily="2" charset="2"/>
              <a:buChar char="Ø"/>
            </a:pPr>
            <a:r>
              <a:rPr lang="en-US" sz="4800" b="1" dirty="0">
                <a:solidFill>
                  <a:schemeClr val="bg1"/>
                </a:solidFill>
                <a:latin typeface="Arial" panose="020B0604020202020204" pitchFamily="34" charset="0"/>
                <a:cs typeface="Arial" panose="020B0604020202020204" pitchFamily="34" charset="0"/>
              </a:rPr>
              <a:t>Horizontal approach but with application for vertical/</a:t>
            </a:r>
            <a:r>
              <a:rPr lang="en-US" sz="4800" b="1">
                <a:solidFill>
                  <a:schemeClr val="bg1"/>
                </a:solidFill>
                <a:latin typeface="Arial" panose="020B0604020202020204" pitchFamily="34" charset="0"/>
                <a:cs typeface="Arial" panose="020B0604020202020204" pitchFamily="34" charset="0"/>
              </a:rPr>
              <a:t>sectoral analyses</a:t>
            </a:r>
            <a:r>
              <a:rPr lang="en-US" sz="4800" b="1" dirty="0">
                <a:solidFill>
                  <a:schemeClr val="bg1"/>
                </a:solidFill>
                <a:latin typeface="Arial" panose="020B0604020202020204" pitchFamily="34" charset="0"/>
                <a:cs typeface="Arial" panose="020B0604020202020204" pitchFamily="34" charset="0"/>
              </a:rPr>
              <a:t>	</a:t>
            </a:r>
          </a:p>
        </p:txBody>
      </p:sp>
      <p:pic>
        <p:nvPicPr>
          <p:cNvPr id="7" name="Picture 4">
            <a:extLst>
              <a:ext uri="{FF2B5EF4-FFF2-40B4-BE49-F238E27FC236}">
                <a16:creationId xmlns:a16="http://schemas.microsoft.com/office/drawing/2014/main" id="{86FE44E9-B816-6445-B8EB-99F5E8DFC426}"/>
              </a:ext>
            </a:extLst>
          </p:cNvPr>
          <p:cNvPicPr>
            <a:picLocks noChangeAspect="1"/>
          </p:cNvPicPr>
          <p:nvPr/>
        </p:nvPicPr>
        <p:blipFill>
          <a:blip r:embed="rId3"/>
          <a:stretch>
            <a:fillRect/>
          </a:stretch>
        </p:blipFill>
        <p:spPr>
          <a:xfrm>
            <a:off x="1452538" y="878305"/>
            <a:ext cx="677221" cy="677221"/>
          </a:xfrm>
          <a:prstGeom prst="rect">
            <a:avLst/>
          </a:prstGeom>
        </p:spPr>
      </p:pic>
      <p:sp>
        <p:nvSpPr>
          <p:cNvPr id="4" name="CuadroTexto 3"/>
          <p:cNvSpPr txBox="1"/>
          <p:nvPr/>
        </p:nvSpPr>
        <p:spPr>
          <a:xfrm>
            <a:off x="2784764" y="878305"/>
            <a:ext cx="12760036" cy="1569660"/>
          </a:xfrm>
          <a:prstGeom prst="rect">
            <a:avLst/>
          </a:prstGeom>
          <a:noFill/>
        </p:spPr>
        <p:txBody>
          <a:bodyPr wrap="square" rtlCol="0">
            <a:spAutoFit/>
          </a:bodyPr>
          <a:lstStyle/>
          <a:p>
            <a:r>
              <a:rPr lang="en-US" sz="9600" dirty="0">
                <a:solidFill>
                  <a:schemeClr val="bg1"/>
                </a:solidFill>
              </a:rPr>
              <a:t>Take Away</a:t>
            </a:r>
          </a:p>
        </p:txBody>
      </p:sp>
    </p:spTree>
    <p:extLst>
      <p:ext uri="{BB962C8B-B14F-4D97-AF65-F5344CB8AC3E}">
        <p14:creationId xmlns:p14="http://schemas.microsoft.com/office/powerpoint/2010/main" val="1094044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9E6894-41C7-CE40-A637-752006F1348C}"/>
              </a:ext>
            </a:extLst>
          </p:cNvPr>
          <p:cNvSpPr txBox="1"/>
          <p:nvPr/>
        </p:nvSpPr>
        <p:spPr>
          <a:xfrm>
            <a:off x="11549270" y="6343650"/>
            <a:ext cx="2862470" cy="1107996"/>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www.caf.com</a:t>
            </a:r>
          </a:p>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@AgendaCAF</a:t>
            </a:r>
          </a:p>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#RED2018</a:t>
            </a:r>
          </a:p>
        </p:txBody>
      </p:sp>
      <p:pic>
        <p:nvPicPr>
          <p:cNvPr id="5" name="Picture 4">
            <a:extLst>
              <a:ext uri="{FF2B5EF4-FFF2-40B4-BE49-F238E27FC236}">
                <a16:creationId xmlns:a16="http://schemas.microsoft.com/office/drawing/2014/main" id="{104DA259-29A9-D748-8016-48490813EC39}"/>
              </a:ext>
            </a:extLst>
          </p:cNvPr>
          <p:cNvPicPr>
            <a:picLocks noChangeAspect="1"/>
          </p:cNvPicPr>
          <p:nvPr/>
        </p:nvPicPr>
        <p:blipFill>
          <a:blip r:embed="rId3"/>
          <a:stretch>
            <a:fillRect/>
          </a:stretch>
        </p:blipFill>
        <p:spPr>
          <a:xfrm>
            <a:off x="4031180" y="6343650"/>
            <a:ext cx="5029200" cy="1028700"/>
          </a:xfrm>
          <a:prstGeom prst="rect">
            <a:avLst/>
          </a:prstGeom>
        </p:spPr>
      </p:pic>
    </p:spTree>
    <p:extLst>
      <p:ext uri="{BB962C8B-B14F-4D97-AF65-F5344CB8AC3E}">
        <p14:creationId xmlns:p14="http://schemas.microsoft.com/office/powerpoint/2010/main" val="2712275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4449B-20E6-784A-B9DB-2D28A70092E9}"/>
              </a:ext>
            </a:extLst>
          </p:cNvPr>
          <p:cNvPicPr>
            <a:picLocks noChangeAspect="1"/>
          </p:cNvPicPr>
          <p:nvPr/>
        </p:nvPicPr>
        <p:blipFill>
          <a:blip r:embed="rId3"/>
          <a:stretch>
            <a:fillRect/>
          </a:stretch>
        </p:blipFill>
        <p:spPr>
          <a:xfrm>
            <a:off x="2209006" y="2726210"/>
            <a:ext cx="18155444" cy="10456389"/>
          </a:xfrm>
          <a:prstGeom prst="rect">
            <a:avLst/>
          </a:prstGeom>
        </p:spPr>
      </p:pic>
      <p:pic>
        <p:nvPicPr>
          <p:cNvPr id="9" name="Picture 8">
            <a:extLst>
              <a:ext uri="{FF2B5EF4-FFF2-40B4-BE49-F238E27FC236}">
                <a16:creationId xmlns:a16="http://schemas.microsoft.com/office/drawing/2014/main" id="{6094F06F-6B98-0746-B889-EC59F911A1E5}"/>
              </a:ext>
            </a:extLst>
          </p:cNvPr>
          <p:cNvPicPr>
            <a:picLocks noChangeAspect="1"/>
          </p:cNvPicPr>
          <p:nvPr/>
        </p:nvPicPr>
        <p:blipFill>
          <a:blip r:embed="rId4"/>
          <a:stretch>
            <a:fillRect/>
          </a:stretch>
        </p:blipFill>
        <p:spPr>
          <a:xfrm>
            <a:off x="2209006" y="2726210"/>
            <a:ext cx="18155442" cy="10456389"/>
          </a:xfrm>
          <a:prstGeom prst="rect">
            <a:avLst/>
          </a:prstGeom>
        </p:spPr>
      </p:pic>
      <p:pic>
        <p:nvPicPr>
          <p:cNvPr id="11" name="Picture 10">
            <a:extLst>
              <a:ext uri="{FF2B5EF4-FFF2-40B4-BE49-F238E27FC236}">
                <a16:creationId xmlns:a16="http://schemas.microsoft.com/office/drawing/2014/main" id="{DB152AA2-5C68-AF49-8ECE-F896281274F0}"/>
              </a:ext>
            </a:extLst>
          </p:cNvPr>
          <p:cNvPicPr>
            <a:picLocks noChangeAspect="1"/>
          </p:cNvPicPr>
          <p:nvPr/>
        </p:nvPicPr>
        <p:blipFill>
          <a:blip r:embed="rId5"/>
          <a:stretch>
            <a:fillRect/>
          </a:stretch>
        </p:blipFill>
        <p:spPr>
          <a:xfrm>
            <a:off x="2209006" y="2726210"/>
            <a:ext cx="18134740" cy="10456389"/>
          </a:xfrm>
          <a:prstGeom prst="rect">
            <a:avLst/>
          </a:prstGeom>
        </p:spPr>
      </p:pic>
      <p:pic>
        <p:nvPicPr>
          <p:cNvPr id="13" name="Picture 12">
            <a:extLst>
              <a:ext uri="{FF2B5EF4-FFF2-40B4-BE49-F238E27FC236}">
                <a16:creationId xmlns:a16="http://schemas.microsoft.com/office/drawing/2014/main" id="{86B77873-7FC8-E14E-9768-9F97F73E3401}"/>
              </a:ext>
            </a:extLst>
          </p:cNvPr>
          <p:cNvPicPr>
            <a:picLocks noChangeAspect="1"/>
          </p:cNvPicPr>
          <p:nvPr/>
        </p:nvPicPr>
        <p:blipFill rotWithShape="1">
          <a:blip r:embed="rId6"/>
          <a:srcRect b="39109"/>
          <a:stretch/>
        </p:blipFill>
        <p:spPr>
          <a:xfrm>
            <a:off x="2209006" y="2726210"/>
            <a:ext cx="18134740" cy="6366990"/>
          </a:xfrm>
          <a:prstGeom prst="rect">
            <a:avLst/>
          </a:prstGeom>
        </p:spPr>
      </p:pic>
      <p:grpSp>
        <p:nvGrpSpPr>
          <p:cNvPr id="3" name="Grupo 2"/>
          <p:cNvGrpSpPr/>
          <p:nvPr/>
        </p:nvGrpSpPr>
        <p:grpSpPr>
          <a:xfrm>
            <a:off x="8915400" y="5513103"/>
            <a:ext cx="6033529" cy="954108"/>
            <a:chOff x="8915400" y="5513103"/>
            <a:chExt cx="6033529" cy="954108"/>
          </a:xfrm>
        </p:grpSpPr>
        <mc:AlternateContent xmlns:mc="http://schemas.openxmlformats.org/markup-compatibility/2006" xmlns:a14="http://schemas.microsoft.com/office/drawing/2010/main">
          <mc:Choice Requires="a14">
            <p:sp>
              <p:nvSpPr>
                <p:cNvPr id="7" name="CuadroTexto 6"/>
                <p:cNvSpPr txBox="1"/>
                <p:nvPr/>
              </p:nvSpPr>
              <p:spPr>
                <a:xfrm>
                  <a:off x="8915400" y="5513104"/>
                  <a:ext cx="2477529" cy="954107"/>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Productivity of units (</a:t>
                  </a:r>
                  <a14:m>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s-VE"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e>
                        <m:sub>
                          <m:r>
                            <a:rPr kumimoji="0" lang="es-VE"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7" name="CuadroTexto 6"/>
                <p:cNvSpPr txBox="1">
                  <a:spLocks noRot="1" noChangeAspect="1" noMove="1" noResize="1" noEditPoints="1" noAdjustHandles="1" noChangeArrowheads="1" noChangeShapeType="1" noTextEdit="1"/>
                </p:cNvSpPr>
                <p:nvPr/>
              </p:nvSpPr>
              <p:spPr>
                <a:xfrm>
                  <a:off x="8915400" y="5513104"/>
                  <a:ext cx="2477529" cy="954107"/>
                </a:xfrm>
                <a:prstGeom prst="rect">
                  <a:avLst/>
                </a:prstGeom>
                <a:blipFill rotWithShape="0">
                  <a:blip r:embed="rId7"/>
                  <a:stretch>
                    <a:fillRect l="-1724" t="-5732" r="-4433" b="-17197"/>
                  </a:stretch>
                </a:blipFill>
              </p:spPr>
              <p:txBody>
                <a:bodyPr/>
                <a:lstStyle/>
                <a:p>
                  <a:r>
                    <a:rPr lang="es-VE">
                      <a:noFill/>
                    </a:rPr>
                    <a:t> </a:t>
                  </a:r>
                </a:p>
              </p:txBody>
            </p:sp>
          </mc:Fallback>
        </mc:AlternateContent>
        <p:sp>
          <p:nvSpPr>
            <p:cNvPr id="8" name="CuadroTexto 7"/>
            <p:cNvSpPr txBox="1"/>
            <p:nvPr/>
          </p:nvSpPr>
          <p:spPr>
            <a:xfrm>
              <a:off x="12471400" y="5513103"/>
              <a:ext cx="2477529" cy="954107"/>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Allocation among units </a:t>
              </a:r>
            </a:p>
          </p:txBody>
        </p:sp>
      </p:grpSp>
      <p:sp>
        <p:nvSpPr>
          <p:cNvPr id="10" name="CuadroTexto 9"/>
          <p:cNvSpPr txBox="1"/>
          <p:nvPr/>
        </p:nvSpPr>
        <p:spPr>
          <a:xfrm>
            <a:off x="10919438" y="3258460"/>
            <a:ext cx="2015093" cy="954107"/>
          </a:xfrm>
          <a:prstGeom prst="rect">
            <a:avLst/>
          </a:prstGeom>
          <a:solidFill>
            <a:srgbClr val="327EA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Aggregate productivity</a:t>
            </a:r>
          </a:p>
        </p:txBody>
      </p:sp>
      <p:sp>
        <p:nvSpPr>
          <p:cNvPr id="14" name="CuadroTexto 13"/>
          <p:cNvSpPr txBox="1"/>
          <p:nvPr/>
        </p:nvSpPr>
        <p:spPr>
          <a:xfrm>
            <a:off x="7128669" y="7874661"/>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Selection</a:t>
            </a:r>
          </a:p>
        </p:txBody>
      </p:sp>
      <p:sp>
        <p:nvSpPr>
          <p:cNvPr id="15" name="CuadroTexto 14"/>
          <p:cNvSpPr txBox="1"/>
          <p:nvPr/>
        </p:nvSpPr>
        <p:spPr>
          <a:xfrm>
            <a:off x="10740832" y="7912157"/>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Innovation</a:t>
            </a:r>
          </a:p>
        </p:txBody>
      </p:sp>
      <p:sp>
        <p:nvSpPr>
          <p:cNvPr id="16" name="CuadroTexto 15"/>
          <p:cNvSpPr txBox="1"/>
          <p:nvPr/>
        </p:nvSpPr>
        <p:spPr>
          <a:xfrm>
            <a:off x="14352996" y="7954404"/>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Reallocation</a:t>
            </a:r>
          </a:p>
        </p:txBody>
      </p:sp>
      <p:sp>
        <p:nvSpPr>
          <p:cNvPr id="17" name="CuadroTexto 16"/>
          <p:cNvSpPr txBox="1"/>
          <p:nvPr/>
        </p:nvSpPr>
        <p:spPr>
          <a:xfrm>
            <a:off x="2209006" y="5697768"/>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Components</a:t>
            </a:r>
          </a:p>
        </p:txBody>
      </p:sp>
      <p:sp>
        <p:nvSpPr>
          <p:cNvPr id="18" name="CuadroTexto 17"/>
          <p:cNvSpPr txBox="1"/>
          <p:nvPr/>
        </p:nvSpPr>
        <p:spPr>
          <a:xfrm>
            <a:off x="2188304" y="7813106"/>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Mechanisms</a:t>
            </a:r>
          </a:p>
        </p:txBody>
      </p:sp>
    </p:spTree>
    <p:extLst>
      <p:ext uri="{BB962C8B-B14F-4D97-AF65-F5344CB8AC3E}">
        <p14:creationId xmlns:p14="http://schemas.microsoft.com/office/powerpoint/2010/main" val="35093090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5" name="Grupo 14"/>
          <p:cNvGrpSpPr/>
          <p:nvPr/>
        </p:nvGrpSpPr>
        <p:grpSpPr>
          <a:xfrm>
            <a:off x="3074232" y="4897349"/>
            <a:ext cx="2845763" cy="2386800"/>
            <a:chOff x="2551714" y="4662215"/>
            <a:chExt cx="2845763" cy="2386800"/>
          </a:xfrm>
        </p:grpSpPr>
        <p:sp>
          <p:nvSpPr>
            <p:cNvPr id="4" name="Elipse 3"/>
            <p:cNvSpPr>
              <a:spLocks noChangeAspect="1"/>
            </p:cNvSpPr>
            <p:nvPr/>
          </p:nvSpPr>
          <p:spPr>
            <a:xfrm>
              <a:off x="2766951" y="4662215"/>
              <a:ext cx="2386912" cy="2386800"/>
            </a:xfrm>
            <a:prstGeom prst="ellipse">
              <a:avLst/>
            </a:prstGeom>
            <a:ln w="635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s-VE"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uadroTexto 6"/>
            <p:cNvSpPr txBox="1"/>
            <p:nvPr/>
          </p:nvSpPr>
          <p:spPr>
            <a:xfrm>
              <a:off x="2551714" y="5381795"/>
              <a:ext cx="2845763" cy="954107"/>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GDP per </a:t>
              </a: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capita</a:t>
              </a:r>
              <a:endPar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26%</a:t>
              </a:r>
            </a:p>
          </p:txBody>
        </p:sp>
      </p:grpSp>
      <p:grpSp>
        <p:nvGrpSpPr>
          <p:cNvPr id="16" name="Grupo 15"/>
          <p:cNvGrpSpPr/>
          <p:nvPr/>
        </p:nvGrpSpPr>
        <p:grpSpPr>
          <a:xfrm>
            <a:off x="8480597" y="3750749"/>
            <a:ext cx="4680000" cy="4680000"/>
            <a:chOff x="8402219" y="3515615"/>
            <a:chExt cx="4680000" cy="4680000"/>
          </a:xfrm>
        </p:grpSpPr>
        <p:sp>
          <p:nvSpPr>
            <p:cNvPr id="25" name="Elipse 24"/>
            <p:cNvSpPr>
              <a:spLocks noChangeAspect="1"/>
            </p:cNvSpPr>
            <p:nvPr/>
          </p:nvSpPr>
          <p:spPr>
            <a:xfrm>
              <a:off x="8402219" y="3515615"/>
              <a:ext cx="4680000" cy="4680000"/>
            </a:xfrm>
            <a:prstGeom prst="ellipse">
              <a:avLst/>
            </a:prstGeom>
            <a:ln w="6350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s-VE"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CuadroTexto 26"/>
            <p:cNvSpPr txBox="1"/>
            <p:nvPr/>
          </p:nvSpPr>
          <p:spPr>
            <a:xfrm>
              <a:off x="8783971" y="5154317"/>
              <a:ext cx="4002945" cy="954107"/>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Hours</a:t>
              </a: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worked</a:t>
              </a: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per </a:t>
              </a: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capita</a:t>
              </a:r>
              <a:endPar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100%</a:t>
              </a:r>
            </a:p>
          </p:txBody>
        </p:sp>
      </p:grpSp>
      <p:grpSp>
        <p:nvGrpSpPr>
          <p:cNvPr id="22" name="Grupo 21"/>
          <p:cNvGrpSpPr/>
          <p:nvPr/>
        </p:nvGrpSpPr>
        <p:grpSpPr>
          <a:xfrm>
            <a:off x="14355685" y="7378139"/>
            <a:ext cx="3942000" cy="5760402"/>
            <a:chOff x="14355685" y="7378139"/>
            <a:chExt cx="3942000" cy="5760402"/>
          </a:xfrm>
        </p:grpSpPr>
        <p:cxnSp>
          <p:nvCxnSpPr>
            <p:cNvPr id="39" name="Conector recto de flecha 38"/>
            <p:cNvCxnSpPr/>
            <p:nvPr/>
          </p:nvCxnSpPr>
          <p:spPr>
            <a:xfrm>
              <a:off x="16281768" y="7378139"/>
              <a:ext cx="27814" cy="1726652"/>
            </a:xfrm>
            <a:prstGeom prst="straightConnector1">
              <a:avLst/>
            </a:prstGeom>
            <a:ln>
              <a:solidFill>
                <a:schemeClr val="tx1"/>
              </a:solidFill>
              <a:tailEnd type="triangle"/>
            </a:ln>
          </p:spPr>
          <p:style>
            <a:lnRef idx="1">
              <a:schemeClr val="accent5"/>
            </a:lnRef>
            <a:fillRef idx="0">
              <a:schemeClr val="accent5"/>
            </a:fillRef>
            <a:effectRef idx="0">
              <a:schemeClr val="accent5"/>
            </a:effectRef>
            <a:fontRef idx="minor">
              <a:schemeClr val="tx1"/>
            </a:fontRef>
          </p:style>
        </p:cxnSp>
        <p:grpSp>
          <p:nvGrpSpPr>
            <p:cNvPr id="19" name="Grupo 18"/>
            <p:cNvGrpSpPr/>
            <p:nvPr/>
          </p:nvGrpSpPr>
          <p:grpSpPr>
            <a:xfrm>
              <a:off x="14355685" y="9196541"/>
              <a:ext cx="3942000" cy="3942000"/>
              <a:chOff x="14198929" y="8961407"/>
              <a:chExt cx="3942000" cy="3942000"/>
            </a:xfrm>
          </p:grpSpPr>
          <p:sp>
            <p:nvSpPr>
              <p:cNvPr id="50" name="Elipse 49"/>
              <p:cNvSpPr>
                <a:spLocks noChangeAspect="1"/>
              </p:cNvSpPr>
              <p:nvPr/>
            </p:nvSpPr>
            <p:spPr>
              <a:xfrm>
                <a:off x="14198929" y="8961407"/>
                <a:ext cx="3942000" cy="3942000"/>
              </a:xfrm>
              <a:prstGeom prst="ellipse">
                <a:avLst/>
              </a:prstGeom>
              <a:ln w="6350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s-VE"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CuadroTexto 60"/>
              <p:cNvSpPr txBox="1"/>
              <p:nvPr/>
            </p:nvSpPr>
            <p:spPr>
              <a:xfrm>
                <a:off x="14686979" y="10577498"/>
                <a:ext cx="2983946" cy="954107"/>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Human capital</a:t>
                </a: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71%</a:t>
                </a:r>
              </a:p>
            </p:txBody>
          </p:sp>
        </p:grpSp>
      </p:grpSp>
      <p:grpSp>
        <p:nvGrpSpPr>
          <p:cNvPr id="17" name="Grupo 16"/>
          <p:cNvGrpSpPr/>
          <p:nvPr/>
        </p:nvGrpSpPr>
        <p:grpSpPr>
          <a:xfrm>
            <a:off x="15088314" y="4919190"/>
            <a:ext cx="2386909" cy="2386800"/>
            <a:chOff x="15009936" y="4684056"/>
            <a:chExt cx="2386909" cy="2386800"/>
          </a:xfrm>
        </p:grpSpPr>
        <p:sp>
          <p:nvSpPr>
            <p:cNvPr id="31" name="Elipse 30"/>
            <p:cNvSpPr>
              <a:spLocks noChangeAspect="1"/>
            </p:cNvSpPr>
            <p:nvPr/>
          </p:nvSpPr>
          <p:spPr>
            <a:xfrm>
              <a:off x="15009936" y="4684056"/>
              <a:ext cx="2386909" cy="2386800"/>
            </a:xfrm>
            <a:prstGeom prst="ellipse">
              <a:avLst/>
            </a:prstGeom>
            <a:ln w="635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s-VE"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uadroTexto 32"/>
            <p:cNvSpPr txBox="1"/>
            <p:nvPr/>
          </p:nvSpPr>
          <p:spPr>
            <a:xfrm>
              <a:off x="15021547" y="5294693"/>
              <a:ext cx="2363686" cy="1384995"/>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Output per </a:t>
              </a: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hour</a:t>
              </a:r>
              <a:endPar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26% </a:t>
              </a:r>
            </a:p>
          </p:txBody>
        </p:sp>
      </p:grpSp>
      <p:grpSp>
        <p:nvGrpSpPr>
          <p:cNvPr id="21" name="Grupo 20"/>
          <p:cNvGrpSpPr/>
          <p:nvPr/>
        </p:nvGrpSpPr>
        <p:grpSpPr>
          <a:xfrm>
            <a:off x="8877103" y="7205216"/>
            <a:ext cx="6560766" cy="6279248"/>
            <a:chOff x="8877103" y="7205216"/>
            <a:chExt cx="6560766" cy="6279248"/>
          </a:xfrm>
        </p:grpSpPr>
        <p:cxnSp>
          <p:nvCxnSpPr>
            <p:cNvPr id="38" name="Conector recto de flecha 37"/>
            <p:cNvCxnSpPr/>
            <p:nvPr/>
          </p:nvCxnSpPr>
          <p:spPr>
            <a:xfrm flipH="1">
              <a:off x="12681764" y="7205216"/>
              <a:ext cx="2756105" cy="2072498"/>
            </a:xfrm>
            <a:prstGeom prst="straightConnector1">
              <a:avLst/>
            </a:prstGeom>
            <a:ln>
              <a:solidFill>
                <a:schemeClr val="tx1"/>
              </a:solidFill>
              <a:tailEnd type="triangle"/>
            </a:ln>
          </p:spPr>
          <p:style>
            <a:lnRef idx="1">
              <a:schemeClr val="accent5"/>
            </a:lnRef>
            <a:fillRef idx="0">
              <a:schemeClr val="accent5"/>
            </a:fillRef>
            <a:effectRef idx="0">
              <a:schemeClr val="accent5"/>
            </a:effectRef>
            <a:fontRef idx="minor">
              <a:schemeClr val="tx1"/>
            </a:fontRef>
          </p:style>
        </p:cxnSp>
        <p:grpSp>
          <p:nvGrpSpPr>
            <p:cNvPr id="18" name="Grupo 17"/>
            <p:cNvGrpSpPr/>
            <p:nvPr/>
          </p:nvGrpSpPr>
          <p:grpSpPr>
            <a:xfrm>
              <a:off x="8877103" y="8851264"/>
              <a:ext cx="4633200" cy="4633200"/>
              <a:chOff x="8798725" y="8616130"/>
              <a:chExt cx="4633200" cy="4633200"/>
            </a:xfrm>
          </p:grpSpPr>
          <p:sp>
            <p:nvSpPr>
              <p:cNvPr id="88" name="Elipse 87"/>
              <p:cNvSpPr>
                <a:spLocks noChangeAspect="1"/>
              </p:cNvSpPr>
              <p:nvPr/>
            </p:nvSpPr>
            <p:spPr>
              <a:xfrm>
                <a:off x="8798725" y="8616130"/>
                <a:ext cx="4633200" cy="4633200"/>
              </a:xfrm>
              <a:prstGeom prst="ellipse">
                <a:avLst/>
              </a:prstGeom>
              <a:ln w="63500">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s-VE"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CuadroTexto 67"/>
              <p:cNvSpPr txBox="1"/>
              <p:nvPr/>
            </p:nvSpPr>
            <p:spPr>
              <a:xfrm>
                <a:off x="9523273" y="10575813"/>
                <a:ext cx="3340860" cy="954107"/>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Capital </a:t>
                </a: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intensity</a:t>
                </a:r>
                <a:endPar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98%</a:t>
                </a:r>
              </a:p>
            </p:txBody>
          </p:sp>
        </p:grpSp>
      </p:grpSp>
      <p:grpSp>
        <p:nvGrpSpPr>
          <p:cNvPr id="23" name="Grupo 22"/>
          <p:cNvGrpSpPr/>
          <p:nvPr/>
        </p:nvGrpSpPr>
        <p:grpSpPr>
          <a:xfrm>
            <a:off x="17153481" y="7205216"/>
            <a:ext cx="5118249" cy="5386448"/>
            <a:chOff x="17153481" y="7205216"/>
            <a:chExt cx="5118249" cy="5386448"/>
          </a:xfrm>
        </p:grpSpPr>
        <p:cxnSp>
          <p:nvCxnSpPr>
            <p:cNvPr id="41" name="Conector recto de flecha 40"/>
            <p:cNvCxnSpPr/>
            <p:nvPr/>
          </p:nvCxnSpPr>
          <p:spPr>
            <a:xfrm>
              <a:off x="17153481" y="7205216"/>
              <a:ext cx="2675937" cy="2538848"/>
            </a:xfrm>
            <a:prstGeom prst="straightConnector1">
              <a:avLst/>
            </a:prstGeom>
            <a:ln>
              <a:solidFill>
                <a:schemeClr val="tx1"/>
              </a:solidFill>
              <a:tailEnd type="triangle"/>
            </a:ln>
          </p:spPr>
          <p:style>
            <a:lnRef idx="1">
              <a:schemeClr val="accent5"/>
            </a:lnRef>
            <a:fillRef idx="0">
              <a:schemeClr val="accent5"/>
            </a:fillRef>
            <a:effectRef idx="0">
              <a:schemeClr val="accent5"/>
            </a:effectRef>
            <a:fontRef idx="minor">
              <a:schemeClr val="tx1"/>
            </a:fontRef>
          </p:style>
        </p:cxnSp>
        <p:grpSp>
          <p:nvGrpSpPr>
            <p:cNvPr id="20" name="Grupo 19"/>
            <p:cNvGrpSpPr/>
            <p:nvPr/>
          </p:nvGrpSpPr>
          <p:grpSpPr>
            <a:xfrm>
              <a:off x="18980502" y="9744064"/>
              <a:ext cx="3291228" cy="2847600"/>
              <a:chOff x="18902124" y="9508930"/>
              <a:chExt cx="3291228" cy="2847600"/>
            </a:xfrm>
          </p:grpSpPr>
          <p:sp>
            <p:nvSpPr>
              <p:cNvPr id="89" name="Elipse 88"/>
              <p:cNvSpPr>
                <a:spLocks noChangeAspect="1"/>
              </p:cNvSpPr>
              <p:nvPr/>
            </p:nvSpPr>
            <p:spPr>
              <a:xfrm>
                <a:off x="19101025" y="9508930"/>
                <a:ext cx="2847600" cy="2847600"/>
              </a:xfrm>
              <a:prstGeom prst="ellipse">
                <a:avLst/>
              </a:prstGeom>
              <a:ln w="63500">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s-VE"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CuadroTexto 74"/>
              <p:cNvSpPr txBox="1"/>
              <p:nvPr/>
            </p:nvSpPr>
            <p:spPr>
              <a:xfrm>
                <a:off x="18902124" y="10054985"/>
                <a:ext cx="3291228" cy="1384995"/>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Total factor </a:t>
                </a:r>
                <a:r>
                  <a:rPr kumimoji="0" lang="es-VE" sz="2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productivity</a:t>
                </a:r>
                <a:endParaRPr kumimoji="0" lang="es-VE"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s-VE"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37%</a:t>
                </a:r>
              </a:p>
            </p:txBody>
          </p:sp>
        </p:grpSp>
      </p:grpSp>
      <p:sp>
        <p:nvSpPr>
          <p:cNvPr id="36" name="TextBox 10">
            <a:extLst>
              <a:ext uri="{FF2B5EF4-FFF2-40B4-BE49-F238E27FC236}">
                <a16:creationId xmlns:a16="http://schemas.microsoft.com/office/drawing/2014/main" id="{F27E71C4-7CEC-AB4E-B9D4-ED2BDF61C806}"/>
              </a:ext>
            </a:extLst>
          </p:cNvPr>
          <p:cNvSpPr txBox="1"/>
          <p:nvPr/>
        </p:nvSpPr>
        <p:spPr>
          <a:xfrm>
            <a:off x="2376006" y="9948742"/>
            <a:ext cx="4677327" cy="1723549"/>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27EA7"/>
                </a:solidFill>
                <a:effectLst/>
                <a:uLnTx/>
                <a:uFillTx/>
                <a:latin typeface="Arial" panose="020B0604020202020204" pitchFamily="34" charset="0"/>
                <a:ea typeface="+mn-ea"/>
                <a:cs typeface="Arial" panose="020B0604020202020204" pitchFamily="34" charset="0"/>
              </a:rPr>
              <a:t>Closing the TFP gap would increase GDP in Latin America from 26% to 70% of that in the United States</a:t>
            </a:r>
          </a:p>
        </p:txBody>
      </p:sp>
      <p:sp>
        <p:nvSpPr>
          <p:cNvPr id="34" name="TextBox 9">
            <a:extLst>
              <a:ext uri="{FF2B5EF4-FFF2-40B4-BE49-F238E27FC236}">
                <a16:creationId xmlns:a16="http://schemas.microsoft.com/office/drawing/2014/main" id="{E8B189F1-84C3-8F43-90DD-1985EDDB5C70}"/>
              </a:ext>
            </a:extLst>
          </p:cNvPr>
          <p:cNvSpPr txBox="1"/>
          <p:nvPr/>
        </p:nvSpPr>
        <p:spPr>
          <a:xfrm>
            <a:off x="1553568" y="2443478"/>
            <a:ext cx="13311962" cy="1169551"/>
          </a:xfrm>
          <a:prstGeom prst="rect">
            <a:avLst/>
          </a:prstGeom>
          <a:noFill/>
        </p:spPr>
        <p:txBody>
          <a:bodyPr wrap="square" lIns="0" tIns="0" rIns="0" bIns="0"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sz="44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Decomposition</a:t>
            </a:r>
            <a:r>
              <a:rPr kumimoji="0" lang="es-VE" sz="4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 of GDP per </a:t>
            </a:r>
            <a:r>
              <a:rPr kumimoji="0" lang="es-VE" sz="44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capita</a:t>
            </a:r>
            <a:endParaRPr kumimoji="0" lang="es-VE" sz="4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kumimoji="0" lang="es-VE" sz="32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Latin</a:t>
            </a:r>
            <a:r>
              <a:rPr kumimoji="0" lang="es-VE"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s-VE" sz="32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America</a:t>
            </a:r>
            <a:r>
              <a:rPr kumimoji="0" lang="es-VE"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s-VE" sz="32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relative</a:t>
            </a:r>
            <a:r>
              <a:rPr kumimoji="0" lang="es-VE"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to </a:t>
            </a:r>
            <a:r>
              <a:rPr kumimoji="0" lang="es-VE" sz="32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the</a:t>
            </a:r>
            <a:r>
              <a:rPr kumimoji="0" lang="es-VE"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s-VE" sz="32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United</a:t>
            </a:r>
            <a:r>
              <a:rPr kumimoji="0" lang="es-VE"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s-VE" sz="32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States</a:t>
            </a:r>
            <a:r>
              <a:rPr kumimoji="0" lang="es-VE" sz="32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2004-2014</a:t>
            </a:r>
          </a:p>
        </p:txBody>
      </p:sp>
      <p:sp>
        <p:nvSpPr>
          <p:cNvPr id="3" name="Multiplicar 2"/>
          <p:cNvSpPr/>
          <p:nvPr/>
        </p:nvSpPr>
        <p:spPr>
          <a:xfrm>
            <a:off x="13592446" y="5575753"/>
            <a:ext cx="968235" cy="1020135"/>
          </a:xfrm>
          <a:prstGeom prst="mathMultiply">
            <a:avLst>
              <a:gd name="adj1" fmla="val 466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Multiplicar 41"/>
          <p:cNvSpPr/>
          <p:nvPr/>
        </p:nvSpPr>
        <p:spPr>
          <a:xfrm>
            <a:off x="13431622" y="10652156"/>
            <a:ext cx="968235" cy="1020135"/>
          </a:xfrm>
          <a:prstGeom prst="mathMultiply">
            <a:avLst>
              <a:gd name="adj1" fmla="val 466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Multiplicar 42"/>
          <p:cNvSpPr/>
          <p:nvPr/>
        </p:nvSpPr>
        <p:spPr>
          <a:xfrm>
            <a:off x="18228989" y="10653986"/>
            <a:ext cx="968235" cy="1020135"/>
          </a:xfrm>
          <a:prstGeom prst="mathMultiply">
            <a:avLst>
              <a:gd name="adj1" fmla="val 466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gual que 13"/>
          <p:cNvSpPr/>
          <p:nvPr/>
        </p:nvSpPr>
        <p:spPr>
          <a:xfrm>
            <a:off x="6477493" y="5197784"/>
            <a:ext cx="1264029" cy="1582537"/>
          </a:xfrm>
          <a:prstGeom prst="mathEqual">
            <a:avLst>
              <a:gd name="adj1" fmla="val 6621"/>
              <a:gd name="adj2" fmla="val 1836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694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 grpId="0" animBg="1"/>
      <p:bldP spid="42" grpId="0" animBg="1"/>
      <p:bldP spid="4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2492990"/>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Cause: poor resource allocation among establishments (including informality) and low productivity in formal firms</a:t>
            </a:r>
          </a:p>
        </p:txBody>
      </p:sp>
      <p:pic>
        <p:nvPicPr>
          <p:cNvPr id="5" name="Picture 4">
            <a:extLst>
              <a:ext uri="{FF2B5EF4-FFF2-40B4-BE49-F238E27FC236}">
                <a16:creationId xmlns:a16="http://schemas.microsoft.com/office/drawing/2014/main" id="{8E9429B1-5AC7-8149-B054-5290608BFC70}"/>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220548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focus on economic institutions that set firms’ incentives across all activity sectors</a:t>
            </a:r>
          </a:p>
        </p:txBody>
      </p:sp>
      <p:pic>
        <p:nvPicPr>
          <p:cNvPr id="5" name="Picture 4">
            <a:extLst>
              <a:ext uri="{FF2B5EF4-FFF2-40B4-BE49-F238E27FC236}">
                <a16:creationId xmlns:a16="http://schemas.microsoft.com/office/drawing/2014/main" id="{86FE44E9-B816-6445-B8EB-99F5E8DFC426}"/>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1279356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Institutions that affect: competition, access to inputs, employment and financing</a:t>
            </a:r>
          </a:p>
        </p:txBody>
      </p:sp>
      <p:pic>
        <p:nvPicPr>
          <p:cNvPr id="5" name="Picture 4">
            <a:extLst>
              <a:ext uri="{FF2B5EF4-FFF2-40B4-BE49-F238E27FC236}">
                <a16:creationId xmlns:a16="http://schemas.microsoft.com/office/drawing/2014/main" id="{411C76EB-B4F2-804B-BEA4-A64922A6B33A}"/>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1290359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2492990"/>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There’s a far-reaching institutional reform agenda; countries in the region have shown progress in the last few decades</a:t>
            </a:r>
          </a:p>
        </p:txBody>
      </p:sp>
      <p:pic>
        <p:nvPicPr>
          <p:cNvPr id="4" name="Picture 3">
            <a:extLst>
              <a:ext uri="{FF2B5EF4-FFF2-40B4-BE49-F238E27FC236}">
                <a16:creationId xmlns:a16="http://schemas.microsoft.com/office/drawing/2014/main" id="{60682C72-18ED-084B-9216-B6305940514A}"/>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2475814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2492990"/>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way forward involves, not only policy reforms, but also improving implementation and enforcement</a:t>
            </a:r>
          </a:p>
        </p:txBody>
      </p:sp>
      <p:pic>
        <p:nvPicPr>
          <p:cNvPr id="5" name="Picture 4">
            <a:extLst>
              <a:ext uri="{FF2B5EF4-FFF2-40B4-BE49-F238E27FC236}">
                <a16:creationId xmlns:a16="http://schemas.microsoft.com/office/drawing/2014/main" id="{F3C67C53-C36A-A844-850E-0C70F0CCCBFE}"/>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3696997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2492990"/>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Further institutional reform requires two essential components: political consensus and State learning ability</a:t>
            </a:r>
          </a:p>
        </p:txBody>
      </p:sp>
      <p:pic>
        <p:nvPicPr>
          <p:cNvPr id="5" name="Picture 4">
            <a:extLst>
              <a:ext uri="{FF2B5EF4-FFF2-40B4-BE49-F238E27FC236}">
                <a16:creationId xmlns:a16="http://schemas.microsoft.com/office/drawing/2014/main" id="{6B6FC5A0-C5A8-7144-AEA2-BFC73E4843B3}"/>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790685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1661993"/>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Both aspects can benefit from a knowledge-based agenda allowing data-driven policy</a:t>
            </a:r>
            <a:r>
              <a:rPr kumimoji="0" lang="en-US" sz="54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making</a:t>
            </a:r>
          </a:p>
        </p:txBody>
      </p:sp>
      <p:pic>
        <p:nvPicPr>
          <p:cNvPr id="5" name="Picture 4">
            <a:extLst>
              <a:ext uri="{FF2B5EF4-FFF2-40B4-BE49-F238E27FC236}">
                <a16:creationId xmlns:a16="http://schemas.microsoft.com/office/drawing/2014/main" id="{D95D653D-7044-5A41-B330-DFFA79CEC687}"/>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4182829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0FD94F-06A4-5C4B-91F4-C0EFAD6AAE92}"/>
              </a:ext>
            </a:extLst>
          </p:cNvPr>
          <p:cNvSpPr txBox="1"/>
          <p:nvPr/>
        </p:nvSpPr>
        <p:spPr>
          <a:xfrm>
            <a:off x="4207942" y="5611505"/>
            <a:ext cx="16420922" cy="2492990"/>
          </a:xfrm>
          <a:prstGeom prst="rect">
            <a:avLst/>
          </a:prstGeom>
          <a:noFill/>
        </p:spPr>
        <p:txBody>
          <a:bodyPr wrap="square" lIns="0" tIns="0" rIns="0" bIns="0" rtlCol="0">
            <a:spAutoFit/>
          </a:bodyPr>
          <a:lstStyle/>
          <a:p>
            <a:pPr marL="20638" marR="0" lvl="0" indent="0" algn="l" defTabSz="1828709"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report contributes to this research agenda on economic institutions and their impact on productivity</a:t>
            </a:r>
          </a:p>
        </p:txBody>
      </p:sp>
      <p:pic>
        <p:nvPicPr>
          <p:cNvPr id="4" name="Picture 3">
            <a:extLst>
              <a:ext uri="{FF2B5EF4-FFF2-40B4-BE49-F238E27FC236}">
                <a16:creationId xmlns:a16="http://schemas.microsoft.com/office/drawing/2014/main" id="{00E27169-F767-E74C-9F8F-830BB932161D}"/>
              </a:ext>
            </a:extLst>
          </p:cNvPr>
          <p:cNvPicPr>
            <a:picLocks noChangeAspect="1"/>
          </p:cNvPicPr>
          <p:nvPr/>
        </p:nvPicPr>
        <p:blipFill>
          <a:blip r:embed="rId3"/>
          <a:stretch>
            <a:fillRect/>
          </a:stretch>
        </p:blipFill>
        <p:spPr>
          <a:xfrm>
            <a:off x="4207942" y="4307305"/>
            <a:ext cx="677221" cy="677221"/>
          </a:xfrm>
          <a:prstGeom prst="rect">
            <a:avLst/>
          </a:prstGeom>
        </p:spPr>
      </p:pic>
    </p:spTree>
    <p:extLst>
      <p:ext uri="{BB962C8B-B14F-4D97-AF65-F5344CB8AC3E}">
        <p14:creationId xmlns:p14="http://schemas.microsoft.com/office/powerpoint/2010/main" val="2807524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4449B-20E6-784A-B9DB-2D28A70092E9}"/>
              </a:ext>
            </a:extLst>
          </p:cNvPr>
          <p:cNvPicPr>
            <a:picLocks noChangeAspect="1"/>
          </p:cNvPicPr>
          <p:nvPr/>
        </p:nvPicPr>
        <p:blipFill>
          <a:blip r:embed="rId3"/>
          <a:stretch>
            <a:fillRect/>
          </a:stretch>
        </p:blipFill>
        <p:spPr>
          <a:xfrm>
            <a:off x="2209006" y="2726210"/>
            <a:ext cx="18155444" cy="10456389"/>
          </a:xfrm>
          <a:prstGeom prst="rect">
            <a:avLst/>
          </a:prstGeom>
        </p:spPr>
      </p:pic>
      <p:pic>
        <p:nvPicPr>
          <p:cNvPr id="9" name="Picture 8">
            <a:extLst>
              <a:ext uri="{FF2B5EF4-FFF2-40B4-BE49-F238E27FC236}">
                <a16:creationId xmlns:a16="http://schemas.microsoft.com/office/drawing/2014/main" id="{6094F06F-6B98-0746-B889-EC59F911A1E5}"/>
              </a:ext>
            </a:extLst>
          </p:cNvPr>
          <p:cNvPicPr>
            <a:picLocks noChangeAspect="1"/>
          </p:cNvPicPr>
          <p:nvPr/>
        </p:nvPicPr>
        <p:blipFill>
          <a:blip r:embed="rId4"/>
          <a:stretch>
            <a:fillRect/>
          </a:stretch>
        </p:blipFill>
        <p:spPr>
          <a:xfrm>
            <a:off x="2209006" y="2726210"/>
            <a:ext cx="18155442" cy="10456389"/>
          </a:xfrm>
          <a:prstGeom prst="rect">
            <a:avLst/>
          </a:prstGeom>
        </p:spPr>
      </p:pic>
      <p:pic>
        <p:nvPicPr>
          <p:cNvPr id="11" name="Picture 10">
            <a:extLst>
              <a:ext uri="{FF2B5EF4-FFF2-40B4-BE49-F238E27FC236}">
                <a16:creationId xmlns:a16="http://schemas.microsoft.com/office/drawing/2014/main" id="{DB152AA2-5C68-AF49-8ECE-F896281274F0}"/>
              </a:ext>
            </a:extLst>
          </p:cNvPr>
          <p:cNvPicPr>
            <a:picLocks noChangeAspect="1"/>
          </p:cNvPicPr>
          <p:nvPr/>
        </p:nvPicPr>
        <p:blipFill>
          <a:blip r:embed="rId5"/>
          <a:stretch>
            <a:fillRect/>
          </a:stretch>
        </p:blipFill>
        <p:spPr>
          <a:xfrm>
            <a:off x="2209006" y="2726210"/>
            <a:ext cx="18134740" cy="10456389"/>
          </a:xfrm>
          <a:prstGeom prst="rect">
            <a:avLst/>
          </a:prstGeom>
        </p:spPr>
      </p:pic>
      <p:pic>
        <p:nvPicPr>
          <p:cNvPr id="13" name="Picture 12">
            <a:extLst>
              <a:ext uri="{FF2B5EF4-FFF2-40B4-BE49-F238E27FC236}">
                <a16:creationId xmlns:a16="http://schemas.microsoft.com/office/drawing/2014/main" id="{86B77873-7FC8-E14E-9768-9F97F73E3401}"/>
              </a:ext>
            </a:extLst>
          </p:cNvPr>
          <p:cNvPicPr>
            <a:picLocks noChangeAspect="1"/>
          </p:cNvPicPr>
          <p:nvPr/>
        </p:nvPicPr>
        <p:blipFill>
          <a:blip r:embed="rId6"/>
          <a:stretch>
            <a:fillRect/>
          </a:stretch>
        </p:blipFill>
        <p:spPr>
          <a:xfrm>
            <a:off x="2209006" y="2726210"/>
            <a:ext cx="18134740" cy="10456388"/>
          </a:xfrm>
          <a:prstGeom prst="rect">
            <a:avLst/>
          </a:prstGeom>
        </p:spPr>
      </p:pic>
      <p:grpSp>
        <p:nvGrpSpPr>
          <p:cNvPr id="3" name="Grupo 2"/>
          <p:cNvGrpSpPr/>
          <p:nvPr/>
        </p:nvGrpSpPr>
        <p:grpSpPr>
          <a:xfrm>
            <a:off x="1828006" y="3056410"/>
            <a:ext cx="18134739" cy="10456388"/>
            <a:chOff x="1828006" y="3056410"/>
            <a:chExt cx="18134739" cy="10456388"/>
          </a:xfrm>
        </p:grpSpPr>
        <p:pic>
          <p:nvPicPr>
            <p:cNvPr id="14" name="Picture 13">
              <a:extLst>
                <a:ext uri="{FF2B5EF4-FFF2-40B4-BE49-F238E27FC236}">
                  <a16:creationId xmlns:a16="http://schemas.microsoft.com/office/drawing/2014/main" id="{1706F8DA-ED61-F749-BC09-E4A3E2DC671C}"/>
                </a:ext>
              </a:extLst>
            </p:cNvPr>
            <p:cNvPicPr>
              <a:picLocks noChangeAspect="1"/>
            </p:cNvPicPr>
            <p:nvPr/>
          </p:nvPicPr>
          <p:blipFill>
            <a:blip r:embed="rId7"/>
            <a:stretch>
              <a:fillRect/>
            </a:stretch>
          </p:blipFill>
          <p:spPr>
            <a:xfrm>
              <a:off x="1828006" y="3056410"/>
              <a:ext cx="18134739" cy="10456388"/>
            </a:xfrm>
            <a:prstGeom prst="rect">
              <a:avLst/>
            </a:prstGeom>
          </p:spPr>
        </p:pic>
        <mc:AlternateContent xmlns:mc="http://schemas.openxmlformats.org/markup-compatibility/2006" xmlns:a14="http://schemas.microsoft.com/office/drawing/2010/main">
          <mc:Choice Requires="a14">
            <p:sp>
              <p:nvSpPr>
                <p:cNvPr id="7" name="CuadroTexto 6"/>
                <p:cNvSpPr txBox="1"/>
                <p:nvPr/>
              </p:nvSpPr>
              <p:spPr>
                <a:xfrm>
                  <a:off x="8915400" y="5513104"/>
                  <a:ext cx="2477529" cy="954107"/>
                </a:xfrm>
                <a:prstGeom prst="rect">
                  <a:avLst/>
                </a:prstGeom>
                <a:solidFill>
                  <a:srgbClr val="E0E0E0"/>
                </a:solidFill>
              </p:spPr>
              <p:txBody>
                <a:bodyPr wrap="square" rtlCol="0">
                  <a:spAutoFit/>
                </a:bodyPr>
                <a:lstStyle/>
                <a:p>
                  <a:pPr algn="ctr"/>
                  <a:r>
                    <a:rPr lang="en-US" sz="2800" dirty="0"/>
                    <a:t>Productivity of units (</a:t>
                  </a:r>
                  <a14:m>
                    <m:oMath xmlns:m="http://schemas.openxmlformats.org/officeDocument/2006/math">
                      <m:sSub>
                        <m:sSubPr>
                          <m:ctrlPr>
                            <a:rPr lang="en-US" sz="2800" i="1" smtClean="0">
                              <a:latin typeface="Cambria Math" panose="02040503050406030204" pitchFamily="18" charset="0"/>
                            </a:rPr>
                          </m:ctrlPr>
                        </m:sSubPr>
                        <m:e>
                          <m:r>
                            <a:rPr lang="es-VE" sz="2800" b="0" i="1" smtClean="0">
                              <a:latin typeface="Cambria Math" panose="02040503050406030204" pitchFamily="18" charset="0"/>
                            </a:rPr>
                            <m:t>𝑝</m:t>
                          </m:r>
                        </m:e>
                        <m:sub>
                          <m:r>
                            <a:rPr lang="es-VE" sz="2800" b="0" i="1" smtClean="0">
                              <a:latin typeface="Cambria Math" panose="02040503050406030204" pitchFamily="18" charset="0"/>
                            </a:rPr>
                            <m:t>𝑖</m:t>
                          </m:r>
                        </m:sub>
                      </m:sSub>
                    </m:oMath>
                  </a14:m>
                  <a:r>
                    <a:rPr lang="en-US" sz="2800" dirty="0"/>
                    <a:t>)</a:t>
                  </a:r>
                </a:p>
              </p:txBody>
            </p:sp>
          </mc:Choice>
          <mc:Fallback xmlns="">
            <p:sp>
              <p:nvSpPr>
                <p:cNvPr id="7" name="CuadroTexto 6"/>
                <p:cNvSpPr txBox="1">
                  <a:spLocks noRot="1" noChangeAspect="1" noMove="1" noResize="1" noEditPoints="1" noAdjustHandles="1" noChangeArrowheads="1" noChangeShapeType="1" noTextEdit="1"/>
                </p:cNvSpPr>
                <p:nvPr/>
              </p:nvSpPr>
              <p:spPr>
                <a:xfrm>
                  <a:off x="8915400" y="5513104"/>
                  <a:ext cx="2477529" cy="954107"/>
                </a:xfrm>
                <a:prstGeom prst="rect">
                  <a:avLst/>
                </a:prstGeom>
                <a:blipFill rotWithShape="0">
                  <a:blip r:embed="rId8"/>
                  <a:stretch>
                    <a:fillRect l="-1724" t="-5732" r="-4433" b="-17197"/>
                  </a:stretch>
                </a:blipFill>
              </p:spPr>
              <p:txBody>
                <a:bodyPr/>
                <a:lstStyle/>
                <a:p>
                  <a:r>
                    <a:rPr lang="es-VE">
                      <a:noFill/>
                    </a:rPr>
                    <a:t> </a:t>
                  </a:r>
                </a:p>
              </p:txBody>
            </p:sp>
          </mc:Fallback>
        </mc:AlternateContent>
        <p:sp>
          <p:nvSpPr>
            <p:cNvPr id="8" name="CuadroTexto 7"/>
            <p:cNvSpPr txBox="1"/>
            <p:nvPr/>
          </p:nvSpPr>
          <p:spPr>
            <a:xfrm>
              <a:off x="12471400" y="5513103"/>
              <a:ext cx="2477529" cy="954107"/>
            </a:xfrm>
            <a:prstGeom prst="rect">
              <a:avLst/>
            </a:prstGeom>
            <a:solidFill>
              <a:srgbClr val="E0E0E0"/>
            </a:solidFill>
          </p:spPr>
          <p:txBody>
            <a:bodyPr wrap="square" rtlCol="0">
              <a:spAutoFit/>
            </a:bodyPr>
            <a:lstStyle/>
            <a:p>
              <a:pPr algn="ctr"/>
              <a:r>
                <a:rPr lang="en-US" sz="2800" dirty="0"/>
                <a:t>Allocation among units </a:t>
              </a:r>
            </a:p>
          </p:txBody>
        </p:sp>
      </p:grpSp>
      <p:sp>
        <p:nvSpPr>
          <p:cNvPr id="5" name="CuadroTexto 4"/>
          <p:cNvSpPr txBox="1"/>
          <p:nvPr/>
        </p:nvSpPr>
        <p:spPr>
          <a:xfrm>
            <a:off x="1828006" y="9118600"/>
            <a:ext cx="19050794" cy="2308324"/>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p:txBody>
      </p:sp>
      <p:sp>
        <p:nvSpPr>
          <p:cNvPr id="12" name="CuadroTexto 11"/>
          <p:cNvSpPr txBox="1"/>
          <p:nvPr/>
        </p:nvSpPr>
        <p:spPr>
          <a:xfrm>
            <a:off x="9606198" y="12374503"/>
            <a:ext cx="4093758" cy="584775"/>
          </a:xfrm>
          <a:prstGeom prst="rect">
            <a:avLst/>
          </a:prstGeom>
          <a:solidFill>
            <a:srgbClr val="92949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Economic institutions</a:t>
            </a:r>
          </a:p>
        </p:txBody>
      </p:sp>
      <p:sp>
        <p:nvSpPr>
          <p:cNvPr id="15" name="CuadroTexto 14"/>
          <p:cNvSpPr txBox="1"/>
          <p:nvPr/>
        </p:nvSpPr>
        <p:spPr>
          <a:xfrm>
            <a:off x="7128669" y="7874661"/>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Selection</a:t>
            </a:r>
          </a:p>
        </p:txBody>
      </p:sp>
      <p:sp>
        <p:nvSpPr>
          <p:cNvPr id="16" name="CuadroTexto 15"/>
          <p:cNvSpPr txBox="1"/>
          <p:nvPr/>
        </p:nvSpPr>
        <p:spPr>
          <a:xfrm>
            <a:off x="10740832" y="7912157"/>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Innovation</a:t>
            </a:r>
          </a:p>
        </p:txBody>
      </p:sp>
      <p:sp>
        <p:nvSpPr>
          <p:cNvPr id="17" name="CuadroTexto 16"/>
          <p:cNvSpPr txBox="1"/>
          <p:nvPr/>
        </p:nvSpPr>
        <p:spPr>
          <a:xfrm>
            <a:off x="14352996" y="7954404"/>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Reallocation</a:t>
            </a:r>
          </a:p>
        </p:txBody>
      </p:sp>
      <p:sp>
        <p:nvSpPr>
          <p:cNvPr id="18" name="CuadroTexto 17"/>
          <p:cNvSpPr txBox="1"/>
          <p:nvPr/>
        </p:nvSpPr>
        <p:spPr>
          <a:xfrm>
            <a:off x="10919438" y="3258460"/>
            <a:ext cx="2015093" cy="954107"/>
          </a:xfrm>
          <a:prstGeom prst="rect">
            <a:avLst/>
          </a:prstGeom>
          <a:solidFill>
            <a:srgbClr val="327EA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Aggregate productivity</a:t>
            </a:r>
          </a:p>
        </p:txBody>
      </p:sp>
      <p:sp>
        <p:nvSpPr>
          <p:cNvPr id="19" name="CuadroTexto 18"/>
          <p:cNvSpPr txBox="1"/>
          <p:nvPr/>
        </p:nvSpPr>
        <p:spPr>
          <a:xfrm>
            <a:off x="2209006" y="5697768"/>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Components</a:t>
            </a:r>
          </a:p>
        </p:txBody>
      </p:sp>
      <p:sp>
        <p:nvSpPr>
          <p:cNvPr id="20" name="CuadroTexto 19"/>
          <p:cNvSpPr txBox="1"/>
          <p:nvPr/>
        </p:nvSpPr>
        <p:spPr>
          <a:xfrm>
            <a:off x="2188304" y="7813106"/>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Mechanisms</a:t>
            </a:r>
          </a:p>
        </p:txBody>
      </p:sp>
    </p:spTree>
    <p:extLst>
      <p:ext uri="{BB962C8B-B14F-4D97-AF65-F5344CB8AC3E}">
        <p14:creationId xmlns:p14="http://schemas.microsoft.com/office/powerpoint/2010/main" val="1375475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4449B-20E6-784A-B9DB-2D28A70092E9}"/>
              </a:ext>
            </a:extLst>
          </p:cNvPr>
          <p:cNvPicPr>
            <a:picLocks noChangeAspect="1"/>
          </p:cNvPicPr>
          <p:nvPr/>
        </p:nvPicPr>
        <p:blipFill>
          <a:blip r:embed="rId3"/>
          <a:stretch>
            <a:fillRect/>
          </a:stretch>
        </p:blipFill>
        <p:spPr>
          <a:xfrm>
            <a:off x="2209006" y="2726210"/>
            <a:ext cx="18155444" cy="10456389"/>
          </a:xfrm>
          <a:prstGeom prst="rect">
            <a:avLst/>
          </a:prstGeom>
        </p:spPr>
      </p:pic>
      <p:pic>
        <p:nvPicPr>
          <p:cNvPr id="9" name="Picture 8">
            <a:extLst>
              <a:ext uri="{FF2B5EF4-FFF2-40B4-BE49-F238E27FC236}">
                <a16:creationId xmlns:a16="http://schemas.microsoft.com/office/drawing/2014/main" id="{6094F06F-6B98-0746-B889-EC59F911A1E5}"/>
              </a:ext>
            </a:extLst>
          </p:cNvPr>
          <p:cNvPicPr>
            <a:picLocks noChangeAspect="1"/>
          </p:cNvPicPr>
          <p:nvPr/>
        </p:nvPicPr>
        <p:blipFill>
          <a:blip r:embed="rId4"/>
          <a:stretch>
            <a:fillRect/>
          </a:stretch>
        </p:blipFill>
        <p:spPr>
          <a:xfrm>
            <a:off x="2209006" y="2726210"/>
            <a:ext cx="18155442" cy="10456389"/>
          </a:xfrm>
          <a:prstGeom prst="rect">
            <a:avLst/>
          </a:prstGeom>
        </p:spPr>
      </p:pic>
      <p:pic>
        <p:nvPicPr>
          <p:cNvPr id="11" name="Picture 10">
            <a:extLst>
              <a:ext uri="{FF2B5EF4-FFF2-40B4-BE49-F238E27FC236}">
                <a16:creationId xmlns:a16="http://schemas.microsoft.com/office/drawing/2014/main" id="{DB152AA2-5C68-AF49-8ECE-F896281274F0}"/>
              </a:ext>
            </a:extLst>
          </p:cNvPr>
          <p:cNvPicPr>
            <a:picLocks noChangeAspect="1"/>
          </p:cNvPicPr>
          <p:nvPr/>
        </p:nvPicPr>
        <p:blipFill>
          <a:blip r:embed="rId5"/>
          <a:stretch>
            <a:fillRect/>
          </a:stretch>
        </p:blipFill>
        <p:spPr>
          <a:xfrm>
            <a:off x="2209006" y="2726210"/>
            <a:ext cx="18134740" cy="10456389"/>
          </a:xfrm>
          <a:prstGeom prst="rect">
            <a:avLst/>
          </a:prstGeom>
        </p:spPr>
      </p:pic>
      <p:pic>
        <p:nvPicPr>
          <p:cNvPr id="13" name="Picture 12">
            <a:extLst>
              <a:ext uri="{FF2B5EF4-FFF2-40B4-BE49-F238E27FC236}">
                <a16:creationId xmlns:a16="http://schemas.microsoft.com/office/drawing/2014/main" id="{86B77873-7FC8-E14E-9768-9F97F73E3401}"/>
              </a:ext>
            </a:extLst>
          </p:cNvPr>
          <p:cNvPicPr>
            <a:picLocks noChangeAspect="1"/>
          </p:cNvPicPr>
          <p:nvPr/>
        </p:nvPicPr>
        <p:blipFill>
          <a:blip r:embed="rId6"/>
          <a:stretch>
            <a:fillRect/>
          </a:stretch>
        </p:blipFill>
        <p:spPr>
          <a:xfrm>
            <a:off x="2209006" y="2726210"/>
            <a:ext cx="18134740" cy="10456388"/>
          </a:xfrm>
          <a:prstGeom prst="rect">
            <a:avLst/>
          </a:prstGeom>
        </p:spPr>
      </p:pic>
      <p:grpSp>
        <p:nvGrpSpPr>
          <p:cNvPr id="3" name="Grupo 2"/>
          <p:cNvGrpSpPr/>
          <p:nvPr/>
        </p:nvGrpSpPr>
        <p:grpSpPr>
          <a:xfrm>
            <a:off x="1828006" y="3056410"/>
            <a:ext cx="18134739" cy="10456388"/>
            <a:chOff x="1828006" y="3056410"/>
            <a:chExt cx="18134739" cy="10456388"/>
          </a:xfrm>
        </p:grpSpPr>
        <p:pic>
          <p:nvPicPr>
            <p:cNvPr id="14" name="Picture 13">
              <a:extLst>
                <a:ext uri="{FF2B5EF4-FFF2-40B4-BE49-F238E27FC236}">
                  <a16:creationId xmlns:a16="http://schemas.microsoft.com/office/drawing/2014/main" id="{1706F8DA-ED61-F749-BC09-E4A3E2DC671C}"/>
                </a:ext>
              </a:extLst>
            </p:cNvPr>
            <p:cNvPicPr>
              <a:picLocks noChangeAspect="1"/>
            </p:cNvPicPr>
            <p:nvPr/>
          </p:nvPicPr>
          <p:blipFill>
            <a:blip r:embed="rId7"/>
            <a:stretch>
              <a:fillRect/>
            </a:stretch>
          </p:blipFill>
          <p:spPr>
            <a:xfrm>
              <a:off x="1828006" y="3056410"/>
              <a:ext cx="18134739" cy="10456388"/>
            </a:xfrm>
            <a:prstGeom prst="rect">
              <a:avLst/>
            </a:prstGeom>
          </p:spPr>
        </p:pic>
        <p:sp>
          <p:nvSpPr>
            <p:cNvPr id="7" name="CuadroTexto 6"/>
            <p:cNvSpPr txBox="1"/>
            <p:nvPr/>
          </p:nvSpPr>
          <p:spPr>
            <a:xfrm>
              <a:off x="8915400" y="5513104"/>
              <a:ext cx="2477529" cy="954107"/>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Productivity of units (pi)</a:t>
              </a:r>
            </a:p>
          </p:txBody>
        </p:sp>
        <p:sp>
          <p:nvSpPr>
            <p:cNvPr id="8" name="CuadroTexto 7"/>
            <p:cNvSpPr txBox="1"/>
            <p:nvPr/>
          </p:nvSpPr>
          <p:spPr>
            <a:xfrm>
              <a:off x="12471400" y="5513103"/>
              <a:ext cx="2477529" cy="954107"/>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Allocation among units </a:t>
              </a:r>
            </a:p>
          </p:txBody>
        </p:sp>
      </p:grpSp>
      <p:sp>
        <p:nvSpPr>
          <p:cNvPr id="10" name="CuadroTexto 9"/>
          <p:cNvSpPr txBox="1"/>
          <p:nvPr/>
        </p:nvSpPr>
        <p:spPr>
          <a:xfrm>
            <a:off x="9862874" y="12403948"/>
            <a:ext cx="3444052" cy="523220"/>
          </a:xfrm>
          <a:prstGeom prst="rect">
            <a:avLst/>
          </a:prstGeom>
          <a:solidFill>
            <a:srgbClr val="92949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Economic institutions</a:t>
            </a:r>
          </a:p>
        </p:txBody>
      </p:sp>
      <p:grpSp>
        <p:nvGrpSpPr>
          <p:cNvPr id="12" name="Grupo 11"/>
          <p:cNvGrpSpPr/>
          <p:nvPr/>
        </p:nvGrpSpPr>
        <p:grpSpPr>
          <a:xfrm>
            <a:off x="1828006" y="3056410"/>
            <a:ext cx="18134739" cy="10456388"/>
            <a:chOff x="1828006" y="3056410"/>
            <a:chExt cx="18134739" cy="10456388"/>
          </a:xfrm>
        </p:grpSpPr>
        <p:pic>
          <p:nvPicPr>
            <p:cNvPr id="15" name="Picture 13">
              <a:extLst>
                <a:ext uri="{FF2B5EF4-FFF2-40B4-BE49-F238E27FC236}">
                  <a16:creationId xmlns:a16="http://schemas.microsoft.com/office/drawing/2014/main" id="{1706F8DA-ED61-F749-BC09-E4A3E2DC671C}"/>
                </a:ext>
              </a:extLst>
            </p:cNvPr>
            <p:cNvPicPr>
              <a:picLocks noChangeAspect="1"/>
            </p:cNvPicPr>
            <p:nvPr/>
          </p:nvPicPr>
          <p:blipFill>
            <a:blip r:embed="rId7"/>
            <a:stretch>
              <a:fillRect/>
            </a:stretch>
          </p:blipFill>
          <p:spPr>
            <a:xfrm>
              <a:off x="1828006" y="3056410"/>
              <a:ext cx="18134739" cy="10456388"/>
            </a:xfrm>
            <a:prstGeom prst="rect">
              <a:avLst/>
            </a:prstGeom>
          </p:spPr>
        </p:pic>
        <mc:AlternateContent xmlns:mc="http://schemas.openxmlformats.org/markup-compatibility/2006" xmlns:a14="http://schemas.microsoft.com/office/drawing/2010/main">
          <mc:Choice Requires="a14">
            <p:sp>
              <p:nvSpPr>
                <p:cNvPr id="16" name="CuadroTexto 15"/>
                <p:cNvSpPr txBox="1"/>
                <p:nvPr/>
              </p:nvSpPr>
              <p:spPr>
                <a:xfrm>
                  <a:off x="8915400" y="5513104"/>
                  <a:ext cx="2477529" cy="954107"/>
                </a:xfrm>
                <a:prstGeom prst="rect">
                  <a:avLst/>
                </a:prstGeom>
                <a:solidFill>
                  <a:srgbClr val="E0E0E0"/>
                </a:solidFill>
              </p:spPr>
              <p:txBody>
                <a:bodyPr wrap="square" rtlCol="0">
                  <a:spAutoFit/>
                </a:bodyPr>
                <a:lstStyle/>
                <a:p>
                  <a:pPr algn="ctr"/>
                  <a:r>
                    <a:rPr lang="en-US" sz="2800" dirty="0"/>
                    <a:t>Productivity of units (</a:t>
                  </a:r>
                  <a14:m>
                    <m:oMath xmlns:m="http://schemas.openxmlformats.org/officeDocument/2006/math">
                      <m:sSub>
                        <m:sSubPr>
                          <m:ctrlPr>
                            <a:rPr lang="en-US" sz="2800" i="1" smtClean="0">
                              <a:latin typeface="Cambria Math" panose="02040503050406030204" pitchFamily="18" charset="0"/>
                            </a:rPr>
                          </m:ctrlPr>
                        </m:sSubPr>
                        <m:e>
                          <m:r>
                            <a:rPr lang="es-VE" sz="2800" b="0" i="1" smtClean="0">
                              <a:latin typeface="Cambria Math" panose="02040503050406030204" pitchFamily="18" charset="0"/>
                            </a:rPr>
                            <m:t>𝑝</m:t>
                          </m:r>
                        </m:e>
                        <m:sub>
                          <m:r>
                            <a:rPr lang="es-VE" sz="2800" b="0" i="1" smtClean="0">
                              <a:latin typeface="Cambria Math" panose="02040503050406030204" pitchFamily="18" charset="0"/>
                            </a:rPr>
                            <m:t>𝑖</m:t>
                          </m:r>
                        </m:sub>
                      </m:sSub>
                    </m:oMath>
                  </a14:m>
                  <a:r>
                    <a:rPr lang="en-US" sz="2800" dirty="0"/>
                    <a:t>)</a:t>
                  </a:r>
                </a:p>
              </p:txBody>
            </p:sp>
          </mc:Choice>
          <mc:Fallback xmlns="">
            <p:sp>
              <p:nvSpPr>
                <p:cNvPr id="16" name="CuadroTexto 15"/>
                <p:cNvSpPr txBox="1">
                  <a:spLocks noRot="1" noChangeAspect="1" noMove="1" noResize="1" noEditPoints="1" noAdjustHandles="1" noChangeArrowheads="1" noChangeShapeType="1" noTextEdit="1"/>
                </p:cNvSpPr>
                <p:nvPr/>
              </p:nvSpPr>
              <p:spPr>
                <a:xfrm>
                  <a:off x="8915400" y="5513104"/>
                  <a:ext cx="2477529" cy="954107"/>
                </a:xfrm>
                <a:prstGeom prst="rect">
                  <a:avLst/>
                </a:prstGeom>
                <a:blipFill rotWithShape="0">
                  <a:blip r:embed="rId8"/>
                  <a:stretch>
                    <a:fillRect l="-1724" t="-5732" r="-4433" b="-17197"/>
                  </a:stretch>
                </a:blipFill>
              </p:spPr>
              <p:txBody>
                <a:bodyPr/>
                <a:lstStyle/>
                <a:p>
                  <a:r>
                    <a:rPr lang="es-VE">
                      <a:noFill/>
                    </a:rPr>
                    <a:t> </a:t>
                  </a:r>
                </a:p>
              </p:txBody>
            </p:sp>
          </mc:Fallback>
        </mc:AlternateContent>
        <p:sp>
          <p:nvSpPr>
            <p:cNvPr id="17" name="CuadroTexto 16"/>
            <p:cNvSpPr txBox="1"/>
            <p:nvPr/>
          </p:nvSpPr>
          <p:spPr>
            <a:xfrm>
              <a:off x="12471400" y="5513103"/>
              <a:ext cx="2477529" cy="954107"/>
            </a:xfrm>
            <a:prstGeom prst="rect">
              <a:avLst/>
            </a:prstGeom>
            <a:solidFill>
              <a:srgbClr val="E0E0E0"/>
            </a:solidFill>
          </p:spPr>
          <p:txBody>
            <a:bodyPr wrap="square" rtlCol="0">
              <a:spAutoFit/>
            </a:bodyPr>
            <a:lstStyle/>
            <a:p>
              <a:pPr algn="ctr"/>
              <a:r>
                <a:rPr lang="en-US" sz="2800" dirty="0"/>
                <a:t>Allocation among units </a:t>
              </a:r>
            </a:p>
          </p:txBody>
        </p:sp>
      </p:grpSp>
      <p:sp>
        <p:nvSpPr>
          <p:cNvPr id="19" name="CuadroTexto 18"/>
          <p:cNvSpPr txBox="1"/>
          <p:nvPr/>
        </p:nvSpPr>
        <p:spPr>
          <a:xfrm>
            <a:off x="7128669" y="7874661"/>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Selection</a:t>
            </a:r>
          </a:p>
        </p:txBody>
      </p:sp>
      <p:sp>
        <p:nvSpPr>
          <p:cNvPr id="20" name="CuadroTexto 19"/>
          <p:cNvSpPr txBox="1"/>
          <p:nvPr/>
        </p:nvSpPr>
        <p:spPr>
          <a:xfrm>
            <a:off x="10740832" y="7912157"/>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Innovation</a:t>
            </a:r>
          </a:p>
        </p:txBody>
      </p:sp>
      <p:sp>
        <p:nvSpPr>
          <p:cNvPr id="21" name="CuadroTexto 20"/>
          <p:cNvSpPr txBox="1"/>
          <p:nvPr/>
        </p:nvSpPr>
        <p:spPr>
          <a:xfrm>
            <a:off x="14352996" y="7954404"/>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Reallocation</a:t>
            </a:r>
          </a:p>
        </p:txBody>
      </p:sp>
      <p:sp>
        <p:nvSpPr>
          <p:cNvPr id="22" name="CuadroTexto 21"/>
          <p:cNvSpPr txBox="1"/>
          <p:nvPr/>
        </p:nvSpPr>
        <p:spPr>
          <a:xfrm>
            <a:off x="10919438" y="3258460"/>
            <a:ext cx="2015093" cy="954107"/>
          </a:xfrm>
          <a:prstGeom prst="rect">
            <a:avLst/>
          </a:prstGeom>
          <a:solidFill>
            <a:srgbClr val="327EA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Aggregate productivity</a:t>
            </a:r>
          </a:p>
        </p:txBody>
      </p:sp>
      <p:sp>
        <p:nvSpPr>
          <p:cNvPr id="23" name="CuadroTexto 22"/>
          <p:cNvSpPr txBox="1"/>
          <p:nvPr/>
        </p:nvSpPr>
        <p:spPr>
          <a:xfrm>
            <a:off x="5265738" y="10029472"/>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Competition</a:t>
            </a:r>
          </a:p>
        </p:txBody>
      </p:sp>
      <p:sp>
        <p:nvSpPr>
          <p:cNvPr id="24" name="CuadroTexto 23"/>
          <p:cNvSpPr txBox="1"/>
          <p:nvPr/>
        </p:nvSpPr>
        <p:spPr>
          <a:xfrm>
            <a:off x="8915400" y="9905113"/>
            <a:ext cx="2477529" cy="892552"/>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Access to inputs and cooperation</a:t>
            </a:r>
          </a:p>
        </p:txBody>
      </p:sp>
      <p:sp>
        <p:nvSpPr>
          <p:cNvPr id="25" name="CuadroTexto 24"/>
          <p:cNvSpPr txBox="1"/>
          <p:nvPr/>
        </p:nvSpPr>
        <p:spPr>
          <a:xfrm>
            <a:off x="12471399" y="10089779"/>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Employment</a:t>
            </a:r>
          </a:p>
        </p:txBody>
      </p:sp>
      <p:sp>
        <p:nvSpPr>
          <p:cNvPr id="26" name="CuadroTexto 25"/>
          <p:cNvSpPr txBox="1"/>
          <p:nvPr/>
        </p:nvSpPr>
        <p:spPr>
          <a:xfrm>
            <a:off x="16027398" y="10045281"/>
            <a:ext cx="2477529" cy="523220"/>
          </a:xfrm>
          <a:prstGeom prst="rect">
            <a:avLst/>
          </a:prstGeom>
          <a:solidFill>
            <a:srgbClr val="E0E0E0"/>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Financing</a:t>
            </a:r>
          </a:p>
        </p:txBody>
      </p:sp>
      <p:sp>
        <p:nvSpPr>
          <p:cNvPr id="27" name="CuadroTexto 26"/>
          <p:cNvSpPr txBox="1"/>
          <p:nvPr/>
        </p:nvSpPr>
        <p:spPr>
          <a:xfrm>
            <a:off x="9606198" y="12374503"/>
            <a:ext cx="4093758" cy="584775"/>
          </a:xfrm>
          <a:prstGeom prst="rect">
            <a:avLst/>
          </a:prstGeom>
          <a:solidFill>
            <a:srgbClr val="929497"/>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Economic institutions</a:t>
            </a:r>
          </a:p>
        </p:txBody>
      </p:sp>
      <p:sp>
        <p:nvSpPr>
          <p:cNvPr id="28" name="CuadroTexto 27"/>
          <p:cNvSpPr txBox="1"/>
          <p:nvPr/>
        </p:nvSpPr>
        <p:spPr>
          <a:xfrm>
            <a:off x="2209006" y="5697768"/>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Components</a:t>
            </a:r>
          </a:p>
        </p:txBody>
      </p:sp>
      <p:sp>
        <p:nvSpPr>
          <p:cNvPr id="29" name="CuadroTexto 28"/>
          <p:cNvSpPr txBox="1"/>
          <p:nvPr/>
        </p:nvSpPr>
        <p:spPr>
          <a:xfrm>
            <a:off x="2188304" y="7813106"/>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Mechanisms</a:t>
            </a:r>
          </a:p>
        </p:txBody>
      </p:sp>
      <p:sp>
        <p:nvSpPr>
          <p:cNvPr id="30" name="CuadroTexto 29"/>
          <p:cNvSpPr txBox="1"/>
          <p:nvPr/>
        </p:nvSpPr>
        <p:spPr>
          <a:xfrm>
            <a:off x="2188303" y="9994521"/>
            <a:ext cx="2477529" cy="584775"/>
          </a:xfrm>
          <a:prstGeom prst="rect">
            <a:avLst/>
          </a:prstGeom>
          <a:solidFill>
            <a:schemeClr val="bg1"/>
          </a:solid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Realms</a:t>
            </a:r>
          </a:p>
        </p:txBody>
      </p:sp>
    </p:spTree>
    <p:extLst>
      <p:ext uri="{BB962C8B-B14F-4D97-AF65-F5344CB8AC3E}">
        <p14:creationId xmlns:p14="http://schemas.microsoft.com/office/powerpoint/2010/main" val="42664928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7629</TotalTime>
  <Words>5211</Words>
  <Application>Microsoft Office PowerPoint</Application>
  <PresentationFormat>Custom</PresentationFormat>
  <Paragraphs>792</Paragraphs>
  <Slides>78</Slides>
  <Notes>26</Notes>
  <HiddenSlides>12</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78</vt:i4>
      </vt:variant>
    </vt:vector>
  </HeadingPairs>
  <TitlesOfParts>
    <vt:vector size="90" baseType="lpstr">
      <vt:lpstr>Arial</vt:lpstr>
      <vt:lpstr>Calibri</vt:lpstr>
      <vt:lpstr>Calibri Light</vt:lpstr>
      <vt:lpstr>Cambria Math</vt:lpstr>
      <vt:lpstr>Century Gothic</vt:lpstr>
      <vt:lpstr>HelveticaNeueLTStd-It</vt:lpstr>
      <vt:lpstr>HelveticaNeueLTStd-Roman</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Jacqueline Larrabure Rivero</cp:lastModifiedBy>
  <cp:revision>569</cp:revision>
  <dcterms:created xsi:type="dcterms:W3CDTF">2018-10-22T14:51:23Z</dcterms:created>
  <dcterms:modified xsi:type="dcterms:W3CDTF">2019-04-25T16:12:02Z</dcterms:modified>
</cp:coreProperties>
</file>