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1" r:id="rId4"/>
    <p:sldId id="282" r:id="rId5"/>
    <p:sldId id="284" r:id="rId6"/>
    <p:sldId id="283" r:id="rId7"/>
    <p:sldId id="279" r:id="rId8"/>
    <p:sldId id="280" r:id="rId9"/>
    <p:sldId id="274" r:id="rId10"/>
    <p:sldId id="258" r:id="rId11"/>
    <p:sldId id="275" r:id="rId12"/>
    <p:sldId id="273" r:id="rId13"/>
    <p:sldId id="276" r:id="rId14"/>
    <p:sldId id="260" r:id="rId15"/>
    <p:sldId id="264" r:id="rId16"/>
    <p:sldId id="262" r:id="rId17"/>
    <p:sldId id="263" r:id="rId18"/>
    <p:sldId id="278" r:id="rId19"/>
    <p:sldId id="261" r:id="rId20"/>
    <p:sldId id="266" r:id="rId21"/>
    <p:sldId id="268" r:id="rId22"/>
    <p:sldId id="271" r:id="rId23"/>
    <p:sldId id="272" r:id="rId24"/>
    <p:sldId id="277"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0" userDrawn="1">
          <p15:clr>
            <a:srgbClr val="A4A3A4"/>
          </p15:clr>
        </p15:guide>
        <p15:guide id="2" pos="480" userDrawn="1">
          <p15:clr>
            <a:srgbClr val="A4A3A4"/>
          </p15:clr>
        </p15:guide>
        <p15:guide id="3" orient="horz" pos="3528" userDrawn="1">
          <p15:clr>
            <a:srgbClr val="A4A3A4"/>
          </p15:clr>
        </p15:guide>
        <p15:guide id="4" pos="7200" userDrawn="1">
          <p15:clr>
            <a:srgbClr val="A4A3A4"/>
          </p15:clr>
        </p15:guide>
        <p15:guide id="5" pos="4968" userDrawn="1">
          <p15:clr>
            <a:srgbClr val="A4A3A4"/>
          </p15:clr>
        </p15:guide>
        <p15:guide id="6" pos="2712" userDrawn="1">
          <p15:clr>
            <a:srgbClr val="A4A3A4"/>
          </p15:clr>
        </p15:guide>
        <p15:guide id="7" pos="3768" userDrawn="1">
          <p15:clr>
            <a:srgbClr val="A4A3A4"/>
          </p15:clr>
        </p15:guide>
        <p15:guide id="8" orient="horz" pos="360" userDrawn="1">
          <p15:clr>
            <a:srgbClr val="A4A3A4"/>
          </p15:clr>
        </p15:guide>
        <p15:guide id="9" orient="horz" pos="13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4F81"/>
    <a:srgbClr val="E9CC66"/>
    <a:srgbClr val="7CBD8D"/>
    <a:srgbClr val="A8C37D"/>
    <a:srgbClr val="CCC871"/>
    <a:srgbClr val="72B58E"/>
    <a:srgbClr val="204D80"/>
    <a:srgbClr val="E6CB69"/>
    <a:srgbClr val="11375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56"/>
      </p:cViewPr>
      <p:guideLst>
        <p:guide orient="horz" pos="1200"/>
        <p:guide pos="480"/>
        <p:guide orient="horz" pos="3528"/>
        <p:guide pos="7200"/>
        <p:guide pos="4968"/>
        <p:guide pos="2712"/>
        <p:guide pos="3768"/>
        <p:guide orient="horz" pos="360"/>
        <p:guide orient="horz" pos="13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1st Cycle</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Renewing Social Contract</c:v>
                </c:pt>
                <c:pt idx="1">
                  <c:v>Refugees &amp; Resilience to IDP Shocks</c:v>
                </c:pt>
                <c:pt idx="2">
                  <c:v>Recovery &amp; Reconstruction</c:v>
                </c:pt>
                <c:pt idx="3">
                  <c:v>Regional Cooperation</c:v>
                </c:pt>
              </c:strCache>
            </c:strRef>
          </c:cat>
          <c:val>
            <c:numRef>
              <c:f>Sheet1!$B$2:$B$5</c:f>
              <c:numCache>
                <c:formatCode>0%</c:formatCode>
                <c:ptCount val="4"/>
                <c:pt idx="0">
                  <c:v>0.97</c:v>
                </c:pt>
                <c:pt idx="1">
                  <c:v>0</c:v>
                </c:pt>
                <c:pt idx="2">
                  <c:v>0.03</c:v>
                </c:pt>
                <c:pt idx="3">
                  <c:v>0</c:v>
                </c:pt>
              </c:numCache>
            </c:numRef>
          </c:val>
          <c:extLst>
            <c:ext xmlns:c16="http://schemas.microsoft.com/office/drawing/2014/chart" uri="{C3380CC4-5D6E-409C-BE32-E72D297353CC}">
              <c16:uniqueId val="{00000000-5258-4D26-9CF4-365B7E3A328F}"/>
            </c:ext>
          </c:extLst>
        </c:ser>
        <c:ser>
          <c:idx val="1"/>
          <c:order val="1"/>
          <c:tx>
            <c:strRef>
              <c:f>Sheet1!$C$1</c:f>
              <c:strCache>
                <c:ptCount val="1"/>
                <c:pt idx="0">
                  <c:v>2nd Cycle</c:v>
                </c:pt>
              </c:strCache>
            </c:strRef>
          </c:tx>
          <c:spPr>
            <a:solidFill>
              <a:schemeClr val="bg2">
                <a:lumMod val="2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Renewing Social Contract</c:v>
                </c:pt>
                <c:pt idx="1">
                  <c:v>Refugees &amp; Resilience to IDP Shocks</c:v>
                </c:pt>
                <c:pt idx="2">
                  <c:v>Recovery &amp; Reconstruction</c:v>
                </c:pt>
                <c:pt idx="3">
                  <c:v>Regional Cooperation</c:v>
                </c:pt>
              </c:strCache>
            </c:strRef>
          </c:cat>
          <c:val>
            <c:numRef>
              <c:f>Sheet1!$C$2:$C$5</c:f>
              <c:numCache>
                <c:formatCode>0%</c:formatCode>
                <c:ptCount val="4"/>
                <c:pt idx="0">
                  <c:v>0.48</c:v>
                </c:pt>
                <c:pt idx="1">
                  <c:v>0.14000000000000001</c:v>
                </c:pt>
                <c:pt idx="2">
                  <c:v>0.24</c:v>
                </c:pt>
                <c:pt idx="3">
                  <c:v>0.14000000000000001</c:v>
                </c:pt>
              </c:numCache>
            </c:numRef>
          </c:val>
          <c:extLst>
            <c:ext xmlns:c16="http://schemas.microsoft.com/office/drawing/2014/chart" uri="{C3380CC4-5D6E-409C-BE32-E72D297353CC}">
              <c16:uniqueId val="{00000003-5258-4D26-9CF4-365B7E3A328F}"/>
            </c:ext>
          </c:extLst>
        </c:ser>
        <c:dLbls>
          <c:showLegendKey val="0"/>
          <c:showVal val="0"/>
          <c:showCatName val="0"/>
          <c:showSerName val="0"/>
          <c:showPercent val="0"/>
          <c:showBubbleSize val="0"/>
        </c:dLbls>
        <c:gapWidth val="219"/>
        <c:overlap val="-27"/>
        <c:axId val="568066688"/>
        <c:axId val="665499808"/>
      </c:barChart>
      <c:catAx>
        <c:axId val="56806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665499808"/>
        <c:crosses val="autoZero"/>
        <c:auto val="1"/>
        <c:lblAlgn val="ctr"/>
        <c:lblOffset val="100"/>
        <c:noMultiLvlLbl val="0"/>
      </c:catAx>
      <c:valAx>
        <c:axId val="66549980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806668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2ND CYCLE – 2018-2021</a:t>
            </a:r>
          </a:p>
        </c:rich>
      </c:tx>
      <c:layout>
        <c:manualLayout>
          <c:xMode val="edge"/>
          <c:yMode val="edge"/>
          <c:x val="0.41533923884514434"/>
          <c:y val="4.8109978653564589E-2"/>
        </c:manualLayout>
      </c:layout>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barChart>
        <c:barDir val="bar"/>
        <c:grouping val="clustered"/>
        <c:varyColors val="0"/>
        <c:ser>
          <c:idx val="0"/>
          <c:order val="0"/>
          <c:tx>
            <c:strRef>
              <c:f>Sheet1!$B$1</c:f>
              <c:strCache>
                <c:ptCount val="1"/>
                <c:pt idx="0">
                  <c:v>$ MILLIONS</c:v>
                </c:pt>
              </c:strCache>
            </c:strRef>
          </c:tx>
          <c:spPr>
            <a:solidFill>
              <a:schemeClr val="accent1"/>
            </a:solidFill>
            <a:ln>
              <a:noFill/>
            </a:ln>
            <a:effectLst/>
          </c:spPr>
          <c:invertIfNegative val="0"/>
          <c:dPt>
            <c:idx val="0"/>
            <c:invertIfNegative val="0"/>
            <c:bubble3D val="0"/>
            <c:spPr>
              <a:solidFill>
                <a:srgbClr val="E9CC66"/>
              </a:solidFill>
              <a:ln>
                <a:noFill/>
              </a:ln>
              <a:effectLst/>
            </c:spPr>
            <c:extLst>
              <c:ext xmlns:c16="http://schemas.microsoft.com/office/drawing/2014/chart" uri="{C3380CC4-5D6E-409C-BE32-E72D297353CC}">
                <c16:uniqueId val="{00000005-B077-438D-955A-E9ABD14E443F}"/>
              </c:ext>
            </c:extLst>
          </c:dPt>
          <c:dPt>
            <c:idx val="1"/>
            <c:invertIfNegative val="0"/>
            <c:bubble3D val="0"/>
            <c:spPr>
              <a:solidFill>
                <a:srgbClr val="7CBD8D"/>
              </a:solidFill>
              <a:ln>
                <a:noFill/>
              </a:ln>
              <a:effectLst/>
            </c:spPr>
            <c:extLst>
              <c:ext xmlns:c16="http://schemas.microsoft.com/office/drawing/2014/chart" uri="{C3380CC4-5D6E-409C-BE32-E72D297353CC}">
                <c16:uniqueId val="{00000004-B077-438D-955A-E9ABD14E443F}"/>
              </c:ext>
            </c:extLst>
          </c:dPt>
          <c:dPt>
            <c:idx val="2"/>
            <c:invertIfNegative val="0"/>
            <c:bubble3D val="0"/>
            <c:spPr>
              <a:solidFill>
                <a:srgbClr val="224F81"/>
              </a:solidFill>
              <a:ln>
                <a:noFill/>
              </a:ln>
              <a:effectLst/>
            </c:spPr>
            <c:extLst>
              <c:ext xmlns:c16="http://schemas.microsoft.com/office/drawing/2014/chart" uri="{C3380CC4-5D6E-409C-BE32-E72D297353CC}">
                <c16:uniqueId val="{00000003-B077-438D-955A-E9ABD14E443F}"/>
              </c:ext>
            </c:extLst>
          </c:dPt>
          <c:dLbls>
            <c:dLbl>
              <c:idx val="0"/>
              <c:layout>
                <c:manualLayout>
                  <c:x val="-0.15971518660804265"/>
                  <c:y val="0"/>
                </c:manualLayout>
              </c:layout>
              <c:tx>
                <c:rich>
                  <a:bodyPr/>
                  <a:lstStyle/>
                  <a:p>
                    <a:r>
                      <a:rPr lang="en-US"/>
                      <a:t>$</a:t>
                    </a:r>
                    <a:fld id="{34C4A77D-5C3A-47D2-82A9-F80E8075CF89}" type="VALUE">
                      <a:rPr lang="en-US" smtClean="0"/>
                      <a:pPr/>
                      <a:t>[VALUE]</a:t>
                    </a:fld>
                    <a:r>
                      <a:rPr lang="en-US"/>
                      <a:t>M</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077-438D-955A-E9ABD14E443F}"/>
                </c:ext>
              </c:extLst>
            </c:dLbl>
            <c:dLbl>
              <c:idx val="1"/>
              <c:layout>
                <c:manualLayout>
                  <c:x val="-0.17633457962321164"/>
                  <c:y val="5.0839198485602274E-3"/>
                </c:manualLayout>
              </c:layout>
              <c:tx>
                <c:rich>
                  <a:bodyPr/>
                  <a:lstStyle/>
                  <a:p>
                    <a:r>
                      <a:rPr lang="en-US"/>
                      <a:t>$</a:t>
                    </a:r>
                    <a:fld id="{E4D0ECD6-7D6D-4C2E-9953-1BF40BD4FA70}" type="VALUE">
                      <a:rPr lang="en-US" smtClean="0"/>
                      <a:pPr/>
                      <a:t>[VALUE]</a:t>
                    </a:fld>
                    <a:r>
                      <a:rPr lang="en-US"/>
                      <a:t>M</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B077-438D-955A-E9ABD14E443F}"/>
                </c:ext>
              </c:extLst>
            </c:dLbl>
            <c:dLbl>
              <c:idx val="2"/>
              <c:layout>
                <c:manualLayout>
                  <c:x val="-0.17772571565179576"/>
                  <c:y val="3.6021971700911791E-3"/>
                </c:manualLayout>
              </c:layout>
              <c:tx>
                <c:rich>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r>
                      <a:rPr lang="en-US" b="1">
                        <a:solidFill>
                          <a:schemeClr val="bg1"/>
                        </a:solidFill>
                      </a:rPr>
                      <a:t>$</a:t>
                    </a:r>
                    <a:fld id="{CB82685B-CD85-4D1A-81EE-07BE43ACED4B}" type="VALUE">
                      <a:rPr lang="en-US" b="1" smtClean="0">
                        <a:solidFill>
                          <a:schemeClr val="bg1"/>
                        </a:solidFill>
                      </a:rPr>
                      <a:pPr>
                        <a:defRPr b="1">
                          <a:solidFill>
                            <a:schemeClr val="bg1"/>
                          </a:solidFill>
                        </a:defRPr>
                      </a:pPr>
                      <a:t>[VALUE]</a:t>
                    </a:fld>
                    <a:r>
                      <a:rPr lang="en-US" b="1">
                        <a:solidFill>
                          <a:schemeClr val="bg1"/>
                        </a:solidFill>
                      </a:rPr>
                      <a:t>M</a:t>
                    </a:r>
                  </a:p>
                </c:rich>
              </c:tx>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077-438D-955A-E9ABD14E443F}"/>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dk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Disbursed</c:v>
                </c:pt>
                <c:pt idx="1">
                  <c:v>Allocations</c:v>
                </c:pt>
                <c:pt idx="2">
                  <c:v>Contributions</c:v>
                </c:pt>
              </c:strCache>
            </c:strRef>
          </c:cat>
          <c:val>
            <c:numRef>
              <c:f>Sheet1!$B$2:$B$4</c:f>
              <c:numCache>
                <c:formatCode>0.0</c:formatCode>
                <c:ptCount val="3"/>
                <c:pt idx="0">
                  <c:v>3.3</c:v>
                </c:pt>
                <c:pt idx="1">
                  <c:v>6.1</c:v>
                </c:pt>
                <c:pt idx="2">
                  <c:v>8</c:v>
                </c:pt>
              </c:numCache>
            </c:numRef>
          </c:val>
          <c:extLst>
            <c:ext xmlns:c16="http://schemas.microsoft.com/office/drawing/2014/chart" uri="{C3380CC4-5D6E-409C-BE32-E72D297353CC}">
              <c16:uniqueId val="{00000000-B077-438D-955A-E9ABD14E443F}"/>
            </c:ext>
          </c:extLst>
        </c:ser>
        <c:dLbls>
          <c:showLegendKey val="0"/>
          <c:showVal val="0"/>
          <c:showCatName val="0"/>
          <c:showSerName val="0"/>
          <c:showPercent val="0"/>
          <c:showBubbleSize val="0"/>
        </c:dLbls>
        <c:gapWidth val="247"/>
        <c:axId val="2026251887"/>
        <c:axId val="259141647"/>
      </c:barChart>
      <c:catAx>
        <c:axId val="2026251887"/>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259141647"/>
        <c:crosses val="autoZero"/>
        <c:auto val="1"/>
        <c:lblAlgn val="ctr"/>
        <c:lblOffset val="100"/>
        <c:noMultiLvlLbl val="0"/>
      </c:catAx>
      <c:valAx>
        <c:axId val="259141647"/>
        <c:scaling>
          <c:orientation val="minMax"/>
        </c:scaling>
        <c:delete val="0"/>
        <c:axPos val="b"/>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2026251887"/>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no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4049EE-3894-45C2-A17C-EC865AC50BCB}" type="doc">
      <dgm:prSet loTypeId="urn:microsoft.com/office/officeart/2005/8/layout/chevron1" loCatId="process" qsTypeId="urn:microsoft.com/office/officeart/2005/8/quickstyle/simple1" qsCatId="simple" csTypeId="urn:microsoft.com/office/officeart/2005/8/colors/accent1_2" csCatId="accent1" phldr="1"/>
      <dgm:spPr/>
    </dgm:pt>
    <dgm:pt modelId="{9EFE9321-AD88-4C70-BF21-CE7D77372234}">
      <dgm:prSet phldrT="[Text]" custT="1"/>
      <dgm:spPr/>
      <dgm:t>
        <a:bodyPr/>
        <a:lstStyle/>
        <a:p>
          <a:r>
            <a:rPr lang="en-US" sz="1700" b="1" dirty="0"/>
            <a:t>+ Obtain concurrence on PCM decisions </a:t>
          </a:r>
        </a:p>
        <a:p>
          <a:r>
            <a:rPr lang="en-US" sz="1700" b="1" dirty="0"/>
            <a:t>+ Issue FY19 Q1 Newsletter</a:t>
          </a:r>
        </a:p>
      </dgm:t>
    </dgm:pt>
    <dgm:pt modelId="{4BA0D60A-8403-40E4-9267-FF0EAC1F31A7}" type="parTrans" cxnId="{F815823D-3B0C-4754-A350-664EF8AB77E6}">
      <dgm:prSet/>
      <dgm:spPr/>
      <dgm:t>
        <a:bodyPr/>
        <a:lstStyle/>
        <a:p>
          <a:endParaRPr lang="en-US"/>
        </a:p>
      </dgm:t>
    </dgm:pt>
    <dgm:pt modelId="{4B04DBE9-C0E5-47E3-AB77-384FD081043D}" type="sibTrans" cxnId="{F815823D-3B0C-4754-A350-664EF8AB77E6}">
      <dgm:prSet/>
      <dgm:spPr/>
      <dgm:t>
        <a:bodyPr/>
        <a:lstStyle/>
        <a:p>
          <a:endParaRPr lang="en-US"/>
        </a:p>
      </dgm:t>
    </dgm:pt>
    <dgm:pt modelId="{2F3C05D9-B27B-4279-8ECC-6D4D2D7D9219}">
      <dgm:prSet phldrT="[Text]" custT="1"/>
      <dgm:spPr/>
      <dgm:t>
        <a:bodyPr/>
        <a:lstStyle/>
        <a:p>
          <a:r>
            <a:rPr lang="en-US" sz="1600" b="1" dirty="0"/>
            <a:t>+ Hold 1</a:t>
          </a:r>
          <a:r>
            <a:rPr lang="en-US" sz="1600" b="1" baseline="30000" dirty="0"/>
            <a:t>st</a:t>
          </a:r>
          <a:r>
            <a:rPr lang="en-US" sz="1600" b="1" dirty="0"/>
            <a:t> Quarterly Teleconference with Donors</a:t>
          </a:r>
        </a:p>
        <a:p>
          <a:r>
            <a:rPr lang="en-US" sz="1600" b="1" dirty="0"/>
            <a:t>+ Circulate draft Evaluation MTR Report</a:t>
          </a:r>
        </a:p>
      </dgm:t>
    </dgm:pt>
    <dgm:pt modelId="{AE9CD901-0172-4EBA-A570-F87A5ED68C6B}" type="parTrans" cxnId="{21E7C0C0-C317-4127-9D13-9654EA264261}">
      <dgm:prSet/>
      <dgm:spPr/>
      <dgm:t>
        <a:bodyPr/>
        <a:lstStyle/>
        <a:p>
          <a:endParaRPr lang="en-US"/>
        </a:p>
      </dgm:t>
    </dgm:pt>
    <dgm:pt modelId="{44A1E841-5708-4368-A219-E191947554B0}" type="sibTrans" cxnId="{21E7C0C0-C317-4127-9D13-9654EA264261}">
      <dgm:prSet/>
      <dgm:spPr/>
      <dgm:t>
        <a:bodyPr/>
        <a:lstStyle/>
        <a:p>
          <a:endParaRPr lang="en-US"/>
        </a:p>
      </dgm:t>
    </dgm:pt>
    <dgm:pt modelId="{34A25B83-CA42-4E03-B22F-FC498BDC766B}">
      <dgm:prSet phldrT="[Text]" custT="1"/>
      <dgm:spPr/>
      <dgm:t>
        <a:bodyPr/>
        <a:lstStyle/>
        <a:p>
          <a:r>
            <a:rPr lang="en-US" sz="1700" b="1" dirty="0"/>
            <a:t>+ Finalize Operating Principles </a:t>
          </a:r>
        </a:p>
        <a:p>
          <a:r>
            <a:rPr lang="en-US" sz="1700" b="1" dirty="0"/>
            <a:t>+ MDTF website revamped</a:t>
          </a:r>
        </a:p>
      </dgm:t>
    </dgm:pt>
    <dgm:pt modelId="{4235E87E-3B32-4730-A69B-EDD793C0970B}" type="parTrans" cxnId="{E7E3DFFC-0F0D-49E6-98EF-E7B65C58BAD7}">
      <dgm:prSet/>
      <dgm:spPr/>
      <dgm:t>
        <a:bodyPr/>
        <a:lstStyle/>
        <a:p>
          <a:endParaRPr lang="en-US"/>
        </a:p>
      </dgm:t>
    </dgm:pt>
    <dgm:pt modelId="{2FE1F6AE-A9B1-4EDB-833E-3BBDEB6392F0}" type="sibTrans" cxnId="{E7E3DFFC-0F0D-49E6-98EF-E7B65C58BAD7}">
      <dgm:prSet/>
      <dgm:spPr/>
      <dgm:t>
        <a:bodyPr/>
        <a:lstStyle/>
        <a:p>
          <a:endParaRPr lang="en-US"/>
        </a:p>
      </dgm:t>
    </dgm:pt>
    <dgm:pt modelId="{9F3555ED-64F1-40B7-AD9F-08FDB2C35230}">
      <dgm:prSet custT="1"/>
      <dgm:spPr/>
      <dgm:t>
        <a:bodyPr/>
        <a:lstStyle/>
        <a:p>
          <a:r>
            <a:rPr lang="en-US" sz="1500" b="1" dirty="0"/>
            <a:t>+ Donor Outreach   </a:t>
          </a:r>
        </a:p>
        <a:p>
          <a:r>
            <a:rPr lang="en-US" sz="1500" b="1" dirty="0"/>
            <a:t>+ Issue Annual Report (July/Aug 2019)</a:t>
          </a:r>
        </a:p>
        <a:p>
          <a:r>
            <a:rPr lang="en-US" sz="1500" b="1" dirty="0"/>
            <a:t>+ PCM (early fall 2019)</a:t>
          </a:r>
        </a:p>
      </dgm:t>
    </dgm:pt>
    <dgm:pt modelId="{70E1CDF5-744E-45BF-9CC1-94BC5817FE0D}" type="parTrans" cxnId="{59D88F6F-F7BB-4756-83DB-E872F4F5E04C}">
      <dgm:prSet/>
      <dgm:spPr/>
      <dgm:t>
        <a:bodyPr/>
        <a:lstStyle/>
        <a:p>
          <a:endParaRPr lang="en-US"/>
        </a:p>
      </dgm:t>
    </dgm:pt>
    <dgm:pt modelId="{8F41420E-C4FC-4136-AF4E-2A2ADAF083AC}" type="sibTrans" cxnId="{59D88F6F-F7BB-4756-83DB-E872F4F5E04C}">
      <dgm:prSet/>
      <dgm:spPr/>
      <dgm:t>
        <a:bodyPr/>
        <a:lstStyle/>
        <a:p>
          <a:endParaRPr lang="en-US"/>
        </a:p>
      </dgm:t>
    </dgm:pt>
    <dgm:pt modelId="{557CEF7E-5483-4738-99F6-15DF8CF967DC}" type="pres">
      <dgm:prSet presAssocID="{244049EE-3894-45C2-A17C-EC865AC50BCB}" presName="Name0" presStyleCnt="0">
        <dgm:presLayoutVars>
          <dgm:dir/>
          <dgm:animLvl val="lvl"/>
          <dgm:resizeHandles val="exact"/>
        </dgm:presLayoutVars>
      </dgm:prSet>
      <dgm:spPr/>
    </dgm:pt>
    <dgm:pt modelId="{334A1734-121F-447C-B4B5-5CAFC09DA21C}" type="pres">
      <dgm:prSet presAssocID="{9EFE9321-AD88-4C70-BF21-CE7D77372234}" presName="parTxOnly" presStyleLbl="node1" presStyleIdx="0" presStyleCnt="4" custScaleY="137618">
        <dgm:presLayoutVars>
          <dgm:chMax val="0"/>
          <dgm:chPref val="0"/>
          <dgm:bulletEnabled val="1"/>
        </dgm:presLayoutVars>
      </dgm:prSet>
      <dgm:spPr/>
    </dgm:pt>
    <dgm:pt modelId="{F1A31E50-6481-4FF8-8268-1D9834A97444}" type="pres">
      <dgm:prSet presAssocID="{4B04DBE9-C0E5-47E3-AB77-384FD081043D}" presName="parTxOnlySpace" presStyleCnt="0"/>
      <dgm:spPr/>
    </dgm:pt>
    <dgm:pt modelId="{7584B4AD-5AF9-40D3-B489-B556B521DE24}" type="pres">
      <dgm:prSet presAssocID="{2F3C05D9-B27B-4279-8ECC-6D4D2D7D9219}" presName="parTxOnly" presStyleLbl="node1" presStyleIdx="1" presStyleCnt="4" custScaleY="136003">
        <dgm:presLayoutVars>
          <dgm:chMax val="0"/>
          <dgm:chPref val="0"/>
          <dgm:bulletEnabled val="1"/>
        </dgm:presLayoutVars>
      </dgm:prSet>
      <dgm:spPr/>
    </dgm:pt>
    <dgm:pt modelId="{6E1AAC8F-A9E2-4271-ABB0-CE5B613A521D}" type="pres">
      <dgm:prSet presAssocID="{44A1E841-5708-4368-A219-E191947554B0}" presName="parTxOnlySpace" presStyleCnt="0"/>
      <dgm:spPr/>
    </dgm:pt>
    <dgm:pt modelId="{0A4B75D7-7CED-437C-9849-BBD7A78FA60D}" type="pres">
      <dgm:prSet presAssocID="{34A25B83-CA42-4E03-B22F-FC498BDC766B}" presName="parTxOnly" presStyleLbl="node1" presStyleIdx="2" presStyleCnt="4" custScaleY="134389">
        <dgm:presLayoutVars>
          <dgm:chMax val="0"/>
          <dgm:chPref val="0"/>
          <dgm:bulletEnabled val="1"/>
        </dgm:presLayoutVars>
      </dgm:prSet>
      <dgm:spPr/>
    </dgm:pt>
    <dgm:pt modelId="{4AF603A6-A24C-4B86-BF03-8D5C432AEC16}" type="pres">
      <dgm:prSet presAssocID="{2FE1F6AE-A9B1-4EDB-833E-3BBDEB6392F0}" presName="parTxOnlySpace" presStyleCnt="0"/>
      <dgm:spPr/>
    </dgm:pt>
    <dgm:pt modelId="{8B9CE29E-E513-4C86-9EF7-EEA2E311CB64}" type="pres">
      <dgm:prSet presAssocID="{9F3555ED-64F1-40B7-AD9F-08FDB2C35230}" presName="parTxOnly" presStyleLbl="node1" presStyleIdx="3" presStyleCnt="4" custScaleY="131160">
        <dgm:presLayoutVars>
          <dgm:chMax val="0"/>
          <dgm:chPref val="0"/>
          <dgm:bulletEnabled val="1"/>
        </dgm:presLayoutVars>
      </dgm:prSet>
      <dgm:spPr/>
    </dgm:pt>
  </dgm:ptLst>
  <dgm:cxnLst>
    <dgm:cxn modelId="{F6963025-6FFC-4416-812A-A28773463746}" type="presOf" srcId="{244049EE-3894-45C2-A17C-EC865AC50BCB}" destId="{557CEF7E-5483-4738-99F6-15DF8CF967DC}" srcOrd="0" destOrd="0" presId="urn:microsoft.com/office/officeart/2005/8/layout/chevron1"/>
    <dgm:cxn modelId="{0909C226-EFF4-4845-BC7D-BB2961F188F2}" type="presOf" srcId="{34A25B83-CA42-4E03-B22F-FC498BDC766B}" destId="{0A4B75D7-7CED-437C-9849-BBD7A78FA60D}" srcOrd="0" destOrd="0" presId="urn:microsoft.com/office/officeart/2005/8/layout/chevron1"/>
    <dgm:cxn modelId="{F815823D-3B0C-4754-A350-664EF8AB77E6}" srcId="{244049EE-3894-45C2-A17C-EC865AC50BCB}" destId="{9EFE9321-AD88-4C70-BF21-CE7D77372234}" srcOrd="0" destOrd="0" parTransId="{4BA0D60A-8403-40E4-9267-FF0EAC1F31A7}" sibTransId="{4B04DBE9-C0E5-47E3-AB77-384FD081043D}"/>
    <dgm:cxn modelId="{4D5D5D62-F84A-454E-BEAB-A584E9C6DE9B}" type="presOf" srcId="{9F3555ED-64F1-40B7-AD9F-08FDB2C35230}" destId="{8B9CE29E-E513-4C86-9EF7-EEA2E311CB64}" srcOrd="0" destOrd="0" presId="urn:microsoft.com/office/officeart/2005/8/layout/chevron1"/>
    <dgm:cxn modelId="{59D88F6F-F7BB-4756-83DB-E872F4F5E04C}" srcId="{244049EE-3894-45C2-A17C-EC865AC50BCB}" destId="{9F3555ED-64F1-40B7-AD9F-08FDB2C35230}" srcOrd="3" destOrd="0" parTransId="{70E1CDF5-744E-45BF-9CC1-94BC5817FE0D}" sibTransId="{8F41420E-C4FC-4136-AF4E-2A2ADAF083AC}"/>
    <dgm:cxn modelId="{04AF6084-40EE-4D87-9AC5-C1A1AC2E017A}" type="presOf" srcId="{2F3C05D9-B27B-4279-8ECC-6D4D2D7D9219}" destId="{7584B4AD-5AF9-40D3-B489-B556B521DE24}" srcOrd="0" destOrd="0" presId="urn:microsoft.com/office/officeart/2005/8/layout/chevron1"/>
    <dgm:cxn modelId="{21E7C0C0-C317-4127-9D13-9654EA264261}" srcId="{244049EE-3894-45C2-A17C-EC865AC50BCB}" destId="{2F3C05D9-B27B-4279-8ECC-6D4D2D7D9219}" srcOrd="1" destOrd="0" parTransId="{AE9CD901-0172-4EBA-A570-F87A5ED68C6B}" sibTransId="{44A1E841-5708-4368-A219-E191947554B0}"/>
    <dgm:cxn modelId="{DCAE7CD1-05F9-433A-8F0D-0D86EEC5E71A}" type="presOf" srcId="{9EFE9321-AD88-4C70-BF21-CE7D77372234}" destId="{334A1734-121F-447C-B4B5-5CAFC09DA21C}" srcOrd="0" destOrd="0" presId="urn:microsoft.com/office/officeart/2005/8/layout/chevron1"/>
    <dgm:cxn modelId="{E7E3DFFC-0F0D-49E6-98EF-E7B65C58BAD7}" srcId="{244049EE-3894-45C2-A17C-EC865AC50BCB}" destId="{34A25B83-CA42-4E03-B22F-FC498BDC766B}" srcOrd="2" destOrd="0" parTransId="{4235E87E-3B32-4730-A69B-EDD793C0970B}" sibTransId="{2FE1F6AE-A9B1-4EDB-833E-3BBDEB6392F0}"/>
    <dgm:cxn modelId="{E6991704-A944-45B2-9687-71A71F7BD908}" type="presParOf" srcId="{557CEF7E-5483-4738-99F6-15DF8CF967DC}" destId="{334A1734-121F-447C-B4B5-5CAFC09DA21C}" srcOrd="0" destOrd="0" presId="urn:microsoft.com/office/officeart/2005/8/layout/chevron1"/>
    <dgm:cxn modelId="{D708D3AD-8F37-43B1-8C8A-5D8C13C959A6}" type="presParOf" srcId="{557CEF7E-5483-4738-99F6-15DF8CF967DC}" destId="{F1A31E50-6481-4FF8-8268-1D9834A97444}" srcOrd="1" destOrd="0" presId="urn:microsoft.com/office/officeart/2005/8/layout/chevron1"/>
    <dgm:cxn modelId="{E3ECA567-6EF2-4080-AC0E-DDA26701A73E}" type="presParOf" srcId="{557CEF7E-5483-4738-99F6-15DF8CF967DC}" destId="{7584B4AD-5AF9-40D3-B489-B556B521DE24}" srcOrd="2" destOrd="0" presId="urn:microsoft.com/office/officeart/2005/8/layout/chevron1"/>
    <dgm:cxn modelId="{C44CDE03-0864-4CE2-AE95-4B3907538A97}" type="presParOf" srcId="{557CEF7E-5483-4738-99F6-15DF8CF967DC}" destId="{6E1AAC8F-A9E2-4271-ABB0-CE5B613A521D}" srcOrd="3" destOrd="0" presId="urn:microsoft.com/office/officeart/2005/8/layout/chevron1"/>
    <dgm:cxn modelId="{F964BA60-404F-4217-B61A-0877730862B0}" type="presParOf" srcId="{557CEF7E-5483-4738-99F6-15DF8CF967DC}" destId="{0A4B75D7-7CED-437C-9849-BBD7A78FA60D}" srcOrd="4" destOrd="0" presId="urn:microsoft.com/office/officeart/2005/8/layout/chevron1"/>
    <dgm:cxn modelId="{6631BAD8-5ED6-4A30-9D00-D5944C6B8033}" type="presParOf" srcId="{557CEF7E-5483-4738-99F6-15DF8CF967DC}" destId="{4AF603A6-A24C-4B86-BF03-8D5C432AEC16}" srcOrd="5" destOrd="0" presId="urn:microsoft.com/office/officeart/2005/8/layout/chevron1"/>
    <dgm:cxn modelId="{9BA11B2F-F5A1-4CC4-BCF3-4BFC985FD3EB}" type="presParOf" srcId="{557CEF7E-5483-4738-99F6-15DF8CF967DC}" destId="{8B9CE29E-E513-4C86-9EF7-EEA2E311CB6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4A1734-121F-447C-B4B5-5CAFC09DA21C}">
      <dsp:nvSpPr>
        <dsp:cNvPr id="0" name=""/>
        <dsp:cNvSpPr/>
      </dsp:nvSpPr>
      <dsp:spPr>
        <a:xfrm>
          <a:off x="5291" y="1488812"/>
          <a:ext cx="3079959" cy="1695431"/>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en-US" sz="1700" b="1" kern="1200" dirty="0"/>
            <a:t>+ Obtain concurrence on PCM decisions </a:t>
          </a:r>
        </a:p>
        <a:p>
          <a:pPr marL="0" lvl="0" indent="0" algn="ctr" defTabSz="755650">
            <a:lnSpc>
              <a:spcPct val="90000"/>
            </a:lnSpc>
            <a:spcBef>
              <a:spcPct val="0"/>
            </a:spcBef>
            <a:spcAft>
              <a:spcPct val="35000"/>
            </a:spcAft>
            <a:buNone/>
          </a:pPr>
          <a:r>
            <a:rPr lang="en-US" sz="1700" b="1" kern="1200" dirty="0"/>
            <a:t>+ Issue FY19 Q1 Newsletter</a:t>
          </a:r>
        </a:p>
      </dsp:txBody>
      <dsp:txXfrm>
        <a:off x="853007" y="1488812"/>
        <a:ext cx="1384528" cy="1695431"/>
      </dsp:txXfrm>
    </dsp:sp>
    <dsp:sp modelId="{7584B4AD-5AF9-40D3-B489-B556B521DE24}">
      <dsp:nvSpPr>
        <dsp:cNvPr id="0" name=""/>
        <dsp:cNvSpPr/>
      </dsp:nvSpPr>
      <dsp:spPr>
        <a:xfrm>
          <a:off x="2777254" y="1498760"/>
          <a:ext cx="3079959" cy="167553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b="1" kern="1200" dirty="0"/>
            <a:t>+ Hold 1</a:t>
          </a:r>
          <a:r>
            <a:rPr lang="en-US" sz="1600" b="1" kern="1200" baseline="30000" dirty="0"/>
            <a:t>st</a:t>
          </a:r>
          <a:r>
            <a:rPr lang="en-US" sz="1600" b="1" kern="1200" dirty="0"/>
            <a:t> Quarterly Teleconference with Donors</a:t>
          </a:r>
        </a:p>
        <a:p>
          <a:pPr marL="0" lvl="0" indent="0" algn="ctr" defTabSz="711200">
            <a:lnSpc>
              <a:spcPct val="90000"/>
            </a:lnSpc>
            <a:spcBef>
              <a:spcPct val="0"/>
            </a:spcBef>
            <a:spcAft>
              <a:spcPct val="35000"/>
            </a:spcAft>
            <a:buNone/>
          </a:pPr>
          <a:r>
            <a:rPr lang="en-US" sz="1600" b="1" kern="1200" dirty="0"/>
            <a:t>+ Circulate draft Evaluation MTR Report</a:t>
          </a:r>
        </a:p>
      </dsp:txBody>
      <dsp:txXfrm>
        <a:off x="3615022" y="1498760"/>
        <a:ext cx="1404424" cy="1675535"/>
      </dsp:txXfrm>
    </dsp:sp>
    <dsp:sp modelId="{0A4B75D7-7CED-437C-9849-BBD7A78FA60D}">
      <dsp:nvSpPr>
        <dsp:cNvPr id="0" name=""/>
        <dsp:cNvSpPr/>
      </dsp:nvSpPr>
      <dsp:spPr>
        <a:xfrm>
          <a:off x="5549218" y="1508702"/>
          <a:ext cx="3079959" cy="1655650"/>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en-US" sz="1700" b="1" kern="1200" dirty="0"/>
            <a:t>+ Finalize Operating Principles </a:t>
          </a:r>
        </a:p>
        <a:p>
          <a:pPr marL="0" lvl="0" indent="0" algn="ctr" defTabSz="755650">
            <a:lnSpc>
              <a:spcPct val="90000"/>
            </a:lnSpc>
            <a:spcBef>
              <a:spcPct val="0"/>
            </a:spcBef>
            <a:spcAft>
              <a:spcPct val="35000"/>
            </a:spcAft>
            <a:buNone/>
          </a:pPr>
          <a:r>
            <a:rPr lang="en-US" sz="1700" b="1" kern="1200" dirty="0"/>
            <a:t>+ MDTF website revamped</a:t>
          </a:r>
        </a:p>
      </dsp:txBody>
      <dsp:txXfrm>
        <a:off x="6377043" y="1508702"/>
        <a:ext cx="1424309" cy="1655650"/>
      </dsp:txXfrm>
    </dsp:sp>
    <dsp:sp modelId="{8B9CE29E-E513-4C86-9EF7-EEA2E311CB64}">
      <dsp:nvSpPr>
        <dsp:cNvPr id="0" name=""/>
        <dsp:cNvSpPr/>
      </dsp:nvSpPr>
      <dsp:spPr>
        <a:xfrm>
          <a:off x="8321182" y="1528592"/>
          <a:ext cx="3079959" cy="1615870"/>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b="1" kern="1200" dirty="0"/>
            <a:t>+ Donor Outreach   </a:t>
          </a:r>
        </a:p>
        <a:p>
          <a:pPr marL="0" lvl="0" indent="0" algn="ctr" defTabSz="666750">
            <a:lnSpc>
              <a:spcPct val="90000"/>
            </a:lnSpc>
            <a:spcBef>
              <a:spcPct val="0"/>
            </a:spcBef>
            <a:spcAft>
              <a:spcPct val="35000"/>
            </a:spcAft>
            <a:buNone/>
          </a:pPr>
          <a:r>
            <a:rPr lang="en-US" sz="1500" b="1" kern="1200" dirty="0"/>
            <a:t>+ Issue Annual Report (July/Aug 2019)</a:t>
          </a:r>
        </a:p>
        <a:p>
          <a:pPr marL="0" lvl="0" indent="0" algn="ctr" defTabSz="666750">
            <a:lnSpc>
              <a:spcPct val="90000"/>
            </a:lnSpc>
            <a:spcBef>
              <a:spcPct val="0"/>
            </a:spcBef>
            <a:spcAft>
              <a:spcPct val="35000"/>
            </a:spcAft>
            <a:buNone/>
          </a:pPr>
          <a:r>
            <a:rPr lang="en-US" sz="1500" b="1" kern="1200" dirty="0"/>
            <a:t>+ PCM (early fall 2019)</a:t>
          </a:r>
        </a:p>
      </dsp:txBody>
      <dsp:txXfrm>
        <a:off x="9129117" y="1528592"/>
        <a:ext cx="1464089" cy="161587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0.69097</cdr:x>
      <cdr:y>0.49348</cdr:y>
    </cdr:from>
    <cdr:to>
      <cdr:x>0.87928</cdr:x>
      <cdr:y>0.56173</cdr:y>
    </cdr:to>
    <cdr:sp macro="" textlink="">
      <cdr:nvSpPr>
        <cdr:cNvPr id="2" name="Rectangle 1">
          <a:extLst xmlns:a="http://schemas.openxmlformats.org/drawingml/2006/main">
            <a:ext uri="{FF2B5EF4-FFF2-40B4-BE49-F238E27FC236}">
              <a16:creationId xmlns:a16="http://schemas.microsoft.com/office/drawing/2014/main" id="{5FE75C80-701A-433D-8DBE-39F2475DE581}"/>
            </a:ext>
          </a:extLst>
        </cdr:cNvPr>
        <cdr:cNvSpPr/>
      </cdr:nvSpPr>
      <cdr:spPr>
        <a:xfrm xmlns:a="http://schemas.openxmlformats.org/drawingml/2006/main">
          <a:off x="7371270" y="1823767"/>
          <a:ext cx="2008866" cy="252222"/>
        </a:xfrm>
        <a:prstGeom xmlns:a="http://schemas.openxmlformats.org/drawingml/2006/main" prst="rect">
          <a:avLst/>
        </a:prstGeom>
        <a:solidFill xmlns:a="http://schemas.openxmlformats.org/drawingml/2006/main">
          <a:schemeClr val="bg1"/>
        </a:solidFill>
        <a:ln xmlns:a="http://schemas.openxmlformats.org/drawingml/2006/main">
          <a:solidFill>
            <a:srgbClr val="7CBD8D"/>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n-US" sz="1200" b="1" dirty="0">
              <a:solidFill>
                <a:schemeClr val="tx1"/>
              </a:solidFill>
            </a:rPr>
            <a:t>$1.9M</a:t>
          </a:r>
        </a:p>
      </cdr:txBody>
    </cdr:sp>
  </cdr:relSizeAnchor>
  <cdr:relSizeAnchor xmlns:cdr="http://schemas.openxmlformats.org/drawingml/2006/chartDrawing">
    <cdr:from>
      <cdr:x>0.69314</cdr:x>
      <cdr:y>0.41237</cdr:y>
    </cdr:from>
    <cdr:to>
      <cdr:x>0.87657</cdr:x>
      <cdr:y>0.4767</cdr:y>
    </cdr:to>
    <cdr:sp macro="" textlink="">
      <cdr:nvSpPr>
        <cdr:cNvPr id="3" name="TextBox 2">
          <a:extLst xmlns:a="http://schemas.openxmlformats.org/drawingml/2006/main">
            <a:ext uri="{FF2B5EF4-FFF2-40B4-BE49-F238E27FC236}">
              <a16:creationId xmlns:a16="http://schemas.microsoft.com/office/drawing/2014/main" id="{54CE2988-C574-419F-A3F4-A0D76D465773}"/>
            </a:ext>
          </a:extLst>
        </cdr:cNvPr>
        <cdr:cNvSpPr txBox="1"/>
      </cdr:nvSpPr>
      <cdr:spPr>
        <a:xfrm xmlns:a="http://schemas.openxmlformats.org/drawingml/2006/main">
          <a:off x="7394448" y="1523999"/>
          <a:ext cx="1956816" cy="23774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t>AVAILABLE</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11/26/2018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11/26/2018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11/26/2018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5736-3577-4B18-B9EB-B8B755AED30E}"/>
              </a:ext>
            </a:extLst>
          </p:cNvPr>
          <p:cNvSpPr>
            <a:spLocks noGrp="1"/>
          </p:cNvSpPr>
          <p:nvPr>
            <p:ph type="ctrTitle"/>
          </p:nvPr>
        </p:nvSpPr>
        <p:spPr/>
        <p:txBody>
          <a:bodyPr>
            <a:normAutofit fontScale="90000"/>
          </a:bodyPr>
          <a:lstStyle/>
          <a:p>
            <a:r>
              <a:rPr lang="en-US" sz="3800" dirty="0"/>
              <a:t>MENA MDTF minutes and decisions </a:t>
            </a:r>
            <a:br>
              <a:rPr lang="en-US" sz="3800" dirty="0"/>
            </a:br>
            <a:r>
              <a:rPr lang="en-US" sz="3800" dirty="0"/>
              <a:t>8</a:t>
            </a:r>
            <a:r>
              <a:rPr lang="en-US" sz="3800" baseline="30000" dirty="0"/>
              <a:t>th</a:t>
            </a:r>
            <a:r>
              <a:rPr lang="en-US" sz="3800" dirty="0"/>
              <a:t> program council meeting</a:t>
            </a:r>
            <a:br>
              <a:rPr lang="en-US" sz="3800" dirty="0"/>
            </a:br>
            <a:endParaRPr lang="en-US" sz="3800" dirty="0"/>
          </a:p>
        </p:txBody>
      </p:sp>
      <p:sp>
        <p:nvSpPr>
          <p:cNvPr id="3" name="Subtitle 2">
            <a:extLst>
              <a:ext uri="{FF2B5EF4-FFF2-40B4-BE49-F238E27FC236}">
                <a16:creationId xmlns:a16="http://schemas.microsoft.com/office/drawing/2014/main" id="{569DD244-8133-4392-9791-BB0C8B6601F2}"/>
              </a:ext>
            </a:extLst>
          </p:cNvPr>
          <p:cNvSpPr>
            <a:spLocks noGrp="1"/>
          </p:cNvSpPr>
          <p:nvPr>
            <p:ph type="subTitle" idx="1"/>
          </p:nvPr>
        </p:nvSpPr>
        <p:spPr>
          <a:xfrm>
            <a:off x="8610600" y="4732256"/>
            <a:ext cx="2183091" cy="1875934"/>
          </a:xfrm>
        </p:spPr>
        <p:txBody>
          <a:bodyPr>
            <a:noAutofit/>
          </a:bodyPr>
          <a:lstStyle/>
          <a:p>
            <a:pPr algn="r"/>
            <a:r>
              <a:rPr lang="en-US" dirty="0"/>
              <a:t>World Bank (Chair)</a:t>
            </a:r>
          </a:p>
          <a:p>
            <a:pPr algn="r"/>
            <a:r>
              <a:rPr lang="en-US" dirty="0"/>
              <a:t>Finland (Host)</a:t>
            </a:r>
          </a:p>
          <a:p>
            <a:pPr algn="r"/>
            <a:r>
              <a:rPr lang="en-US" dirty="0"/>
              <a:t>UK-DFID</a:t>
            </a:r>
          </a:p>
          <a:p>
            <a:pPr algn="r"/>
            <a:r>
              <a:rPr lang="en-US" dirty="0"/>
              <a:t>Norway</a:t>
            </a:r>
          </a:p>
          <a:p>
            <a:pPr algn="r"/>
            <a:endParaRPr lang="en-US" dirty="0"/>
          </a:p>
          <a:p>
            <a:pPr algn="r"/>
            <a:r>
              <a:rPr lang="en-US" dirty="0"/>
              <a:t>October 18, 2018</a:t>
            </a:r>
          </a:p>
          <a:p>
            <a:pPr algn="r"/>
            <a:r>
              <a:rPr lang="en-US" dirty="0"/>
              <a:t>Helsinki, Finland</a:t>
            </a:r>
          </a:p>
        </p:txBody>
      </p:sp>
      <p:pic>
        <p:nvPicPr>
          <p:cNvPr id="4" name="Picture 3">
            <a:extLst>
              <a:ext uri="{FF2B5EF4-FFF2-40B4-BE49-F238E27FC236}">
                <a16:creationId xmlns:a16="http://schemas.microsoft.com/office/drawing/2014/main" id="{29D5F326-47DE-40A2-9740-82CD54815C45}"/>
              </a:ext>
            </a:extLst>
          </p:cNvPr>
          <p:cNvPicPr>
            <a:picLocks noChangeAspect="1"/>
          </p:cNvPicPr>
          <p:nvPr/>
        </p:nvPicPr>
        <p:blipFill>
          <a:blip r:embed="rId2"/>
          <a:stretch>
            <a:fillRect/>
          </a:stretch>
        </p:blipFill>
        <p:spPr>
          <a:xfrm>
            <a:off x="0" y="4960137"/>
            <a:ext cx="1768445" cy="1463040"/>
          </a:xfrm>
          <a:prstGeom prst="rect">
            <a:avLst/>
          </a:prstGeom>
          <a:ln>
            <a:noFill/>
          </a:ln>
          <a:effectLst>
            <a:softEdge rad="112500"/>
          </a:effectLst>
        </p:spPr>
      </p:pic>
    </p:spTree>
    <p:extLst>
      <p:ext uri="{BB962C8B-B14F-4D97-AF65-F5344CB8AC3E}">
        <p14:creationId xmlns:p14="http://schemas.microsoft.com/office/powerpoint/2010/main" val="2484514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2587F2-3CAB-4E85-A92E-1705D09349C5}"/>
              </a:ext>
            </a:extLst>
          </p:cNvPr>
          <p:cNvSpPr>
            <a:spLocks noGrp="1"/>
          </p:cNvSpPr>
          <p:nvPr>
            <p:ph idx="1"/>
          </p:nvPr>
        </p:nvSpPr>
        <p:spPr>
          <a:xfrm>
            <a:off x="4636720" y="1480007"/>
            <a:ext cx="7243870" cy="5052767"/>
          </a:xfrm>
        </p:spPr>
        <p:txBody>
          <a:bodyPr>
            <a:normAutofit/>
          </a:bodyPr>
          <a:lstStyle/>
          <a:p>
            <a:pPr algn="r">
              <a:spcBef>
                <a:spcPts val="0"/>
              </a:spcBef>
              <a:spcAft>
                <a:spcPts val="0"/>
              </a:spcAft>
            </a:pPr>
            <a:endParaRPr lang="en-US" sz="1900" dirty="0"/>
          </a:p>
          <a:p>
            <a:pPr algn="r">
              <a:spcBef>
                <a:spcPts val="0"/>
              </a:spcBef>
              <a:spcAft>
                <a:spcPts val="0"/>
              </a:spcAft>
            </a:pPr>
            <a:r>
              <a:rPr lang="en-US" sz="1900" dirty="0"/>
              <a:t>Financing by Pillar – 2</a:t>
            </a:r>
            <a:r>
              <a:rPr lang="en-US" sz="1900" baseline="30000" dirty="0"/>
              <a:t>nd</a:t>
            </a:r>
            <a:r>
              <a:rPr lang="en-US" sz="1900" dirty="0"/>
              <a:t> vs 1</a:t>
            </a:r>
            <a:r>
              <a:rPr lang="en-US" sz="1900" baseline="30000" dirty="0"/>
              <a:t>st</a:t>
            </a:r>
            <a:r>
              <a:rPr lang="en-US" sz="1900" dirty="0"/>
              <a:t> cycle</a:t>
            </a:r>
          </a:p>
        </p:txBody>
      </p:sp>
      <p:graphicFrame>
        <p:nvGraphicFramePr>
          <p:cNvPr id="6" name="Chart 5">
            <a:extLst>
              <a:ext uri="{FF2B5EF4-FFF2-40B4-BE49-F238E27FC236}">
                <a16:creationId xmlns:a16="http://schemas.microsoft.com/office/drawing/2014/main" id="{30AF3EC5-577E-4EAC-AFCF-076B7A039803}"/>
              </a:ext>
            </a:extLst>
          </p:cNvPr>
          <p:cNvGraphicFramePr/>
          <p:nvPr>
            <p:extLst>
              <p:ext uri="{D42A27DB-BD31-4B8C-83A1-F6EECF244321}">
                <p14:modId xmlns:p14="http://schemas.microsoft.com/office/powerpoint/2010/main" val="1442217742"/>
              </p:ext>
            </p:extLst>
          </p:nvPr>
        </p:nvGraphicFramePr>
        <p:xfrm>
          <a:off x="6092858" y="2234154"/>
          <a:ext cx="5784590" cy="441174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a:extLst>
              <a:ext uri="{FF2B5EF4-FFF2-40B4-BE49-F238E27FC236}">
                <a16:creationId xmlns:a16="http://schemas.microsoft.com/office/drawing/2014/main" id="{28FFAC8A-C33A-4AE7-92FB-A267A5584E67}"/>
              </a:ext>
            </a:extLst>
          </p:cNvPr>
          <p:cNvPicPr>
            <a:picLocks noChangeAspect="1"/>
          </p:cNvPicPr>
          <p:nvPr/>
        </p:nvPicPr>
        <p:blipFill rotWithShape="1">
          <a:blip r:embed="rId3"/>
          <a:srcRect l="27758" t="26942" r="22583" b="15326"/>
          <a:stretch/>
        </p:blipFill>
        <p:spPr>
          <a:xfrm>
            <a:off x="201993" y="2234154"/>
            <a:ext cx="5784590" cy="4380734"/>
          </a:xfrm>
          <a:prstGeom prst="rect">
            <a:avLst/>
          </a:prstGeom>
          <a:solidFill>
            <a:srgbClr val="FFFFFF">
              <a:shade val="85000"/>
            </a:srgbClr>
          </a:solidFill>
          <a:ln w="3175"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a:extLst>
              <a:ext uri="{FF2B5EF4-FFF2-40B4-BE49-F238E27FC236}">
                <a16:creationId xmlns:a16="http://schemas.microsoft.com/office/drawing/2014/main" id="{A458855D-007C-4940-9D27-772058C103A7}"/>
              </a:ext>
            </a:extLst>
          </p:cNvPr>
          <p:cNvSpPr txBox="1"/>
          <p:nvPr/>
        </p:nvSpPr>
        <p:spPr>
          <a:xfrm>
            <a:off x="1024128" y="1785536"/>
            <a:ext cx="3891578" cy="384721"/>
          </a:xfrm>
          <a:prstGeom prst="rect">
            <a:avLst/>
          </a:prstGeom>
          <a:noFill/>
        </p:spPr>
        <p:txBody>
          <a:bodyPr wrap="none" rtlCol="0">
            <a:spAutoFit/>
          </a:bodyPr>
          <a:lstStyle/>
          <a:p>
            <a:r>
              <a:rPr lang="en-US" sz="1900" dirty="0"/>
              <a:t>Pillars of the MENA Regional Strategy</a:t>
            </a:r>
          </a:p>
        </p:txBody>
      </p:sp>
      <p:sp>
        <p:nvSpPr>
          <p:cNvPr id="11" name="Title 1">
            <a:extLst>
              <a:ext uri="{FF2B5EF4-FFF2-40B4-BE49-F238E27FC236}">
                <a16:creationId xmlns:a16="http://schemas.microsoft.com/office/drawing/2014/main" id="{6F903A8E-7AF8-4D85-BB66-606A603D246B}"/>
              </a:ext>
            </a:extLst>
          </p:cNvPr>
          <p:cNvSpPr>
            <a:spLocks noGrp="1"/>
          </p:cNvSpPr>
          <p:nvPr>
            <p:ph type="title"/>
          </p:nvPr>
        </p:nvSpPr>
        <p:spPr/>
        <p:txBody>
          <a:bodyPr>
            <a:normAutofit/>
          </a:bodyPr>
          <a:lstStyle/>
          <a:p>
            <a:r>
              <a:rPr lang="en-US" sz="4000" dirty="0">
                <a:solidFill>
                  <a:srgbClr val="204D80"/>
                </a:solidFill>
              </a:rPr>
              <a:t>MENA MDTF: A NEW CYCLE (2018-2021)</a:t>
            </a:r>
            <a:br>
              <a:rPr lang="en-US" sz="4500" dirty="0">
                <a:solidFill>
                  <a:srgbClr val="204D80"/>
                </a:solidFill>
              </a:rPr>
            </a:br>
            <a:r>
              <a:rPr lang="en-US" sz="4500" b="1" dirty="0">
                <a:solidFill>
                  <a:srgbClr val="204D80"/>
                </a:solidFill>
              </a:rPr>
              <a:t>Re-balancing across 4 pillars</a:t>
            </a:r>
          </a:p>
        </p:txBody>
      </p:sp>
      <p:pic>
        <p:nvPicPr>
          <p:cNvPr id="12" name="Picture 11">
            <a:extLst>
              <a:ext uri="{FF2B5EF4-FFF2-40B4-BE49-F238E27FC236}">
                <a16:creationId xmlns:a16="http://schemas.microsoft.com/office/drawing/2014/main" id="{6B0373A0-512B-43E4-A7FB-7AA1649EF660}"/>
              </a:ext>
            </a:extLst>
          </p:cNvPr>
          <p:cNvPicPr>
            <a:picLocks noChangeAspect="1"/>
          </p:cNvPicPr>
          <p:nvPr/>
        </p:nvPicPr>
        <p:blipFill>
          <a:blip r:embed="rId4"/>
          <a:stretch>
            <a:fillRect/>
          </a:stretch>
        </p:blipFill>
        <p:spPr>
          <a:xfrm>
            <a:off x="10025406" y="243212"/>
            <a:ext cx="1768445" cy="1463040"/>
          </a:xfrm>
          <a:prstGeom prst="rect">
            <a:avLst/>
          </a:prstGeom>
          <a:ln>
            <a:noFill/>
          </a:ln>
          <a:effectLst>
            <a:softEdge rad="112500"/>
          </a:effectLst>
        </p:spPr>
      </p:pic>
    </p:spTree>
    <p:extLst>
      <p:ext uri="{BB962C8B-B14F-4D97-AF65-F5344CB8AC3E}">
        <p14:creationId xmlns:p14="http://schemas.microsoft.com/office/powerpoint/2010/main" val="2246197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99E408-7A87-4BB4-BE1D-A1AB69CEDE93}"/>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graphicFrame>
        <p:nvGraphicFramePr>
          <p:cNvPr id="3" name="Table 2">
            <a:extLst>
              <a:ext uri="{FF2B5EF4-FFF2-40B4-BE49-F238E27FC236}">
                <a16:creationId xmlns:a16="http://schemas.microsoft.com/office/drawing/2014/main" id="{B1C8BB87-734D-4CB9-B83E-6FD67CFEBD54}"/>
              </a:ext>
            </a:extLst>
          </p:cNvPr>
          <p:cNvGraphicFramePr>
            <a:graphicFrameLocks noGrp="1"/>
          </p:cNvGraphicFramePr>
          <p:nvPr>
            <p:extLst>
              <p:ext uri="{D42A27DB-BD31-4B8C-83A1-F6EECF244321}">
                <p14:modId xmlns:p14="http://schemas.microsoft.com/office/powerpoint/2010/main" val="1578515222"/>
              </p:ext>
            </p:extLst>
          </p:nvPr>
        </p:nvGraphicFramePr>
        <p:xfrm>
          <a:off x="762000" y="1905000"/>
          <a:ext cx="10668000" cy="3579200"/>
        </p:xfrm>
        <a:graphic>
          <a:graphicData uri="http://schemas.openxmlformats.org/drawingml/2006/table">
            <a:tbl>
              <a:tblPr firstRow="1" bandRow="1">
                <a:tableStyleId>{BC89EF96-8CEA-46FF-86C4-4CE0E7609802}</a:tableStyleId>
              </a:tblPr>
              <a:tblGrid>
                <a:gridCol w="2825496">
                  <a:extLst>
                    <a:ext uri="{9D8B030D-6E8A-4147-A177-3AD203B41FA5}">
                      <a16:colId xmlns:a16="http://schemas.microsoft.com/office/drawing/2014/main" val="1214467411"/>
                    </a:ext>
                  </a:extLst>
                </a:gridCol>
                <a:gridCol w="4306824">
                  <a:extLst>
                    <a:ext uri="{9D8B030D-6E8A-4147-A177-3AD203B41FA5}">
                      <a16:colId xmlns:a16="http://schemas.microsoft.com/office/drawing/2014/main" val="97808404"/>
                    </a:ext>
                  </a:extLst>
                </a:gridCol>
                <a:gridCol w="3535680">
                  <a:extLst>
                    <a:ext uri="{9D8B030D-6E8A-4147-A177-3AD203B41FA5}">
                      <a16:colId xmlns:a16="http://schemas.microsoft.com/office/drawing/2014/main" val="1981948765"/>
                    </a:ext>
                  </a:extLst>
                </a:gridCol>
              </a:tblGrid>
              <a:tr h="394418">
                <a:tc gridSpan="3">
                  <a:txBody>
                    <a:bodyPr/>
                    <a:lstStyle/>
                    <a:p>
                      <a:pPr algn="ctr"/>
                      <a:r>
                        <a:rPr lang="en-US" dirty="0"/>
                        <a:t> 2017 PCM DECISIONS – WHERE WE STAND</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4149801976"/>
                  </a:ext>
                </a:extLst>
              </a:tr>
              <a:tr h="439508">
                <a:tc>
                  <a:txBody>
                    <a:bodyPr/>
                    <a:lstStyle/>
                    <a:p>
                      <a:pPr algn="ctr"/>
                      <a:r>
                        <a:rPr lang="en-US" b="1" dirty="0"/>
                        <a:t>DECISION</a:t>
                      </a:r>
                    </a:p>
                  </a:txBody>
                  <a:tcPr/>
                </a:tc>
                <a:tc>
                  <a:txBody>
                    <a:bodyPr/>
                    <a:lstStyle/>
                    <a:p>
                      <a:pPr algn="ctr"/>
                      <a:r>
                        <a:rPr lang="en-US" b="1" dirty="0"/>
                        <a:t>WHAT HAS BEEN DONE</a:t>
                      </a:r>
                    </a:p>
                  </a:txBody>
                  <a:tcPr/>
                </a:tc>
                <a:tc>
                  <a:txBody>
                    <a:bodyPr/>
                    <a:lstStyle/>
                    <a:p>
                      <a:pPr algn="ctr"/>
                      <a:r>
                        <a:rPr lang="en-US" b="1" dirty="0"/>
                        <a:t>WHAT STILL NEEDS TO BE DONE</a:t>
                      </a:r>
                    </a:p>
                  </a:txBody>
                  <a:tcPr/>
                </a:tc>
                <a:extLst>
                  <a:ext uri="{0D108BD9-81ED-4DB2-BD59-A6C34878D82A}">
                    <a16:rowId xmlns:a16="http://schemas.microsoft.com/office/drawing/2014/main" val="4175521185"/>
                  </a:ext>
                </a:extLst>
              </a:tr>
              <a:tr h="642154">
                <a:tc>
                  <a:txBody>
                    <a:bodyPr/>
                    <a:lstStyle/>
                    <a:p>
                      <a:r>
                        <a:rPr lang="en-US" dirty="0"/>
                        <a:t>4. Improve Reporting and communication</a:t>
                      </a:r>
                    </a:p>
                  </a:txBody>
                  <a:tcPr/>
                </a:tc>
                <a:tc>
                  <a:txBody>
                    <a:bodyPr/>
                    <a:lstStyle/>
                    <a:p>
                      <a:pPr marL="285750" indent="-285750">
                        <a:buFont typeface="Arial" panose="020B0604020202020204" pitchFamily="34" charset="0"/>
                        <a:buChar char="•"/>
                      </a:pPr>
                      <a:r>
                        <a:rPr lang="en-US" dirty="0"/>
                        <a:t>New branding completed</a:t>
                      </a:r>
                    </a:p>
                    <a:p>
                      <a:pPr marL="285750" indent="-285750">
                        <a:buFont typeface="Arial" panose="020B0604020202020204" pitchFamily="34" charset="0"/>
                        <a:buChar char="•"/>
                      </a:pPr>
                      <a:r>
                        <a:rPr lang="en-US" dirty="0"/>
                        <a:t>First Quarterly Newsletter issued</a:t>
                      </a:r>
                    </a:p>
                    <a:p>
                      <a:pPr marL="285750" indent="-285750">
                        <a:buFont typeface="Arial" panose="020B0604020202020204" pitchFamily="34" charset="0"/>
                        <a:buChar char="•"/>
                      </a:pPr>
                      <a:r>
                        <a:rPr lang="en-US" dirty="0"/>
                        <a:t>Annual Report 2018 simplified and issued</a:t>
                      </a:r>
                    </a:p>
                  </a:txBody>
                  <a:tcPr/>
                </a:tc>
                <a:tc>
                  <a:txBody>
                    <a:bodyPr/>
                    <a:lstStyle/>
                    <a:p>
                      <a:pPr marL="285750" indent="-285750">
                        <a:buFont typeface="Arial" panose="020B0604020202020204" pitchFamily="34" charset="0"/>
                        <a:buChar char="•"/>
                      </a:pPr>
                      <a:r>
                        <a:rPr lang="en-US" dirty="0"/>
                        <a:t>Issue Second Quarterly Newsletter (will now include reporting on Outputs)</a:t>
                      </a:r>
                    </a:p>
                    <a:p>
                      <a:pPr marL="285750" indent="-285750">
                        <a:buFont typeface="Arial" panose="020B0604020202020204" pitchFamily="34" charset="0"/>
                        <a:buChar char="•"/>
                      </a:pPr>
                      <a:r>
                        <a:rPr lang="en-US" dirty="0"/>
                        <a:t>Revamp website</a:t>
                      </a:r>
                    </a:p>
                  </a:txBody>
                  <a:tcPr/>
                </a:tc>
                <a:extLst>
                  <a:ext uri="{0D108BD9-81ED-4DB2-BD59-A6C34878D82A}">
                    <a16:rowId xmlns:a16="http://schemas.microsoft.com/office/drawing/2014/main" val="1901207639"/>
                  </a:ext>
                </a:extLst>
              </a:tr>
              <a:tr h="642154">
                <a:tc>
                  <a:txBody>
                    <a:bodyPr/>
                    <a:lstStyle/>
                    <a:p>
                      <a:r>
                        <a:rPr lang="en-US" dirty="0"/>
                        <a:t>5. Revision to Operating Principles</a:t>
                      </a:r>
                    </a:p>
                  </a:txBody>
                  <a:tcPr/>
                </a:tc>
                <a:tc>
                  <a:txBody>
                    <a:bodyPr/>
                    <a:lstStyle/>
                    <a:p>
                      <a:r>
                        <a:rPr lang="en-US" dirty="0"/>
                        <a:t>Changes to Operating Principles drafted pending completion of replenishment and extension.</a:t>
                      </a:r>
                    </a:p>
                  </a:txBody>
                  <a:tcPr/>
                </a:tc>
                <a:tc>
                  <a:txBody>
                    <a:bodyPr/>
                    <a:lstStyle/>
                    <a:p>
                      <a:r>
                        <a:rPr lang="en-US" dirty="0"/>
                        <a:t>New OPs to be circulated for comments and finalized by the end of the year</a:t>
                      </a:r>
                    </a:p>
                  </a:txBody>
                  <a:tcPr/>
                </a:tc>
                <a:extLst>
                  <a:ext uri="{0D108BD9-81ED-4DB2-BD59-A6C34878D82A}">
                    <a16:rowId xmlns:a16="http://schemas.microsoft.com/office/drawing/2014/main" val="1627194502"/>
                  </a:ext>
                </a:extLst>
              </a:tr>
              <a:tr h="642154">
                <a:tc>
                  <a:txBody>
                    <a:bodyPr/>
                    <a:lstStyle/>
                    <a:p>
                      <a:r>
                        <a:rPr lang="en-US" dirty="0"/>
                        <a:t>6. Extension of the MDTF until December 2021</a:t>
                      </a:r>
                    </a:p>
                  </a:txBody>
                  <a:tcPr/>
                </a:tc>
                <a:tc>
                  <a:txBody>
                    <a:bodyPr/>
                    <a:lstStyle/>
                    <a:p>
                      <a:r>
                        <a:rPr lang="en-US" dirty="0"/>
                        <a:t>Completed</a:t>
                      </a:r>
                    </a:p>
                  </a:txBody>
                  <a:tcPr/>
                </a:tc>
                <a:tc>
                  <a:txBody>
                    <a:bodyPr/>
                    <a:lstStyle/>
                    <a:p>
                      <a:r>
                        <a:rPr lang="en-US" dirty="0"/>
                        <a:t>None</a:t>
                      </a:r>
                    </a:p>
                  </a:txBody>
                  <a:tcPr/>
                </a:tc>
                <a:extLst>
                  <a:ext uri="{0D108BD9-81ED-4DB2-BD59-A6C34878D82A}">
                    <a16:rowId xmlns:a16="http://schemas.microsoft.com/office/drawing/2014/main" val="4166817975"/>
                  </a:ext>
                </a:extLst>
              </a:tr>
            </a:tbl>
          </a:graphicData>
        </a:graphic>
      </p:graphicFrame>
      <p:sp>
        <p:nvSpPr>
          <p:cNvPr id="10" name="Title 1">
            <a:extLst>
              <a:ext uri="{FF2B5EF4-FFF2-40B4-BE49-F238E27FC236}">
                <a16:creationId xmlns:a16="http://schemas.microsoft.com/office/drawing/2014/main" id="{E263595D-4364-4A63-B42F-AC7B0EA85F82}"/>
              </a:ext>
            </a:extLst>
          </p:cNvPr>
          <p:cNvSpPr>
            <a:spLocks noGrp="1"/>
          </p:cNvSpPr>
          <p:nvPr>
            <p:ph type="title"/>
          </p:nvPr>
        </p:nvSpPr>
        <p:spPr/>
        <p:txBody>
          <a:bodyPr/>
          <a:lstStyle/>
          <a:p>
            <a:r>
              <a:rPr lang="en-US" sz="4000" dirty="0">
                <a:solidFill>
                  <a:srgbClr val="204D80"/>
                </a:solidFill>
              </a:rPr>
              <a:t>MENA MDTF: A NEW CYCLE (2018-2021)</a:t>
            </a:r>
            <a:br>
              <a:rPr lang="en-US" sz="4000" dirty="0">
                <a:solidFill>
                  <a:srgbClr val="204D80"/>
                </a:solidFill>
              </a:rPr>
            </a:br>
            <a:r>
              <a:rPr lang="en-US" sz="4500" b="1" dirty="0">
                <a:solidFill>
                  <a:srgbClr val="204D80"/>
                </a:solidFill>
              </a:rPr>
              <a:t>ACTIONS TAKEN SINCE 2017 PCM (2)</a:t>
            </a:r>
          </a:p>
        </p:txBody>
      </p:sp>
    </p:spTree>
    <p:extLst>
      <p:ext uri="{BB962C8B-B14F-4D97-AF65-F5344CB8AC3E}">
        <p14:creationId xmlns:p14="http://schemas.microsoft.com/office/powerpoint/2010/main" val="2938838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99E408-7A87-4BB4-BE1D-A1AB69CEDE93}"/>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pic>
        <p:nvPicPr>
          <p:cNvPr id="8" name="Picture 7">
            <a:extLst>
              <a:ext uri="{FF2B5EF4-FFF2-40B4-BE49-F238E27FC236}">
                <a16:creationId xmlns:a16="http://schemas.microsoft.com/office/drawing/2014/main" id="{8797130F-84F1-4F1F-9210-EE4171905F5C}"/>
              </a:ext>
            </a:extLst>
          </p:cNvPr>
          <p:cNvPicPr>
            <a:picLocks noChangeAspect="1"/>
          </p:cNvPicPr>
          <p:nvPr/>
        </p:nvPicPr>
        <p:blipFill rotWithShape="1">
          <a:blip r:embed="rId3"/>
          <a:srcRect l="24201" t="12783" r="43479" b="5842"/>
          <a:stretch/>
        </p:blipFill>
        <p:spPr>
          <a:xfrm>
            <a:off x="4339079" y="2133932"/>
            <a:ext cx="2922365" cy="4138852"/>
          </a:xfrm>
          <a:prstGeom prst="rect">
            <a:avLst/>
          </a:prstGeom>
          <a:effectLst>
            <a:outerShdw blurRad="50800" dist="38100" dir="2700000" algn="tl" rotWithShape="0">
              <a:prstClr val="black">
                <a:alpha val="40000"/>
              </a:prstClr>
            </a:outerShdw>
          </a:effectLst>
        </p:spPr>
      </p:pic>
      <p:sp>
        <p:nvSpPr>
          <p:cNvPr id="11" name="Title 1">
            <a:extLst>
              <a:ext uri="{FF2B5EF4-FFF2-40B4-BE49-F238E27FC236}">
                <a16:creationId xmlns:a16="http://schemas.microsoft.com/office/drawing/2014/main" id="{B6459180-3BBE-4D01-9240-CFE8A907CA8E}"/>
              </a:ext>
            </a:extLst>
          </p:cNvPr>
          <p:cNvSpPr>
            <a:spLocks noGrp="1"/>
          </p:cNvSpPr>
          <p:nvPr>
            <p:ph type="title"/>
          </p:nvPr>
        </p:nvSpPr>
        <p:spPr/>
        <p:txBody>
          <a:bodyPr/>
          <a:lstStyle/>
          <a:p>
            <a:r>
              <a:rPr lang="en-US" sz="4000" dirty="0">
                <a:solidFill>
                  <a:srgbClr val="224F81"/>
                </a:solidFill>
              </a:rPr>
              <a:t>MENA MDTF: A NEW CYCLE (2018-2021)</a:t>
            </a:r>
            <a:br>
              <a:rPr lang="en-US" sz="4000" dirty="0">
                <a:solidFill>
                  <a:srgbClr val="224F81"/>
                </a:solidFill>
              </a:rPr>
            </a:br>
            <a:r>
              <a:rPr lang="en-US" sz="4500" b="1" dirty="0">
                <a:solidFill>
                  <a:srgbClr val="224F81"/>
                </a:solidFill>
              </a:rPr>
              <a:t>New branding and communication</a:t>
            </a:r>
          </a:p>
        </p:txBody>
      </p:sp>
      <p:pic>
        <p:nvPicPr>
          <p:cNvPr id="6" name="Picture 5">
            <a:extLst>
              <a:ext uri="{FF2B5EF4-FFF2-40B4-BE49-F238E27FC236}">
                <a16:creationId xmlns:a16="http://schemas.microsoft.com/office/drawing/2014/main" id="{111FFAF6-0815-44FC-816F-6A5365ECFA99}"/>
              </a:ext>
            </a:extLst>
          </p:cNvPr>
          <p:cNvPicPr>
            <a:picLocks noChangeAspect="1"/>
          </p:cNvPicPr>
          <p:nvPr/>
        </p:nvPicPr>
        <p:blipFill>
          <a:blip r:embed="rId4"/>
          <a:stretch>
            <a:fillRect/>
          </a:stretch>
        </p:blipFill>
        <p:spPr>
          <a:xfrm>
            <a:off x="849953" y="2084832"/>
            <a:ext cx="2928737" cy="4138852"/>
          </a:xfrm>
          <a:prstGeom prst="rect">
            <a:avLst/>
          </a:prstGeom>
          <a:effectLst>
            <a:outerShdw blurRad="50800" dist="38100" dir="2700000" algn="tl" rotWithShape="0">
              <a:prstClr val="black">
                <a:alpha val="40000"/>
              </a:prstClr>
            </a:outerShdw>
          </a:effectLst>
        </p:spPr>
      </p:pic>
      <p:pic>
        <p:nvPicPr>
          <p:cNvPr id="14" name="Picture 13">
            <a:extLst>
              <a:ext uri="{FF2B5EF4-FFF2-40B4-BE49-F238E27FC236}">
                <a16:creationId xmlns:a16="http://schemas.microsoft.com/office/drawing/2014/main" id="{57871786-3B2D-4C10-9578-75AB59D58F42}"/>
              </a:ext>
            </a:extLst>
          </p:cNvPr>
          <p:cNvPicPr>
            <a:picLocks noChangeAspect="1"/>
          </p:cNvPicPr>
          <p:nvPr/>
        </p:nvPicPr>
        <p:blipFill>
          <a:blip r:embed="rId5"/>
          <a:stretch>
            <a:fillRect/>
          </a:stretch>
        </p:blipFill>
        <p:spPr>
          <a:xfrm>
            <a:off x="7886700" y="2133932"/>
            <a:ext cx="2918504" cy="4138853"/>
          </a:xfrm>
          <a:prstGeom prst="rect">
            <a:avLst/>
          </a:prstGeom>
          <a:ln>
            <a:solidFill>
              <a:srgbClr val="224F8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230590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99E408-7A87-4BB4-BE1D-A1AB69CEDE93}"/>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graphicFrame>
        <p:nvGraphicFramePr>
          <p:cNvPr id="3" name="Table 2">
            <a:extLst>
              <a:ext uri="{FF2B5EF4-FFF2-40B4-BE49-F238E27FC236}">
                <a16:creationId xmlns:a16="http://schemas.microsoft.com/office/drawing/2014/main" id="{B1C8BB87-734D-4CB9-B83E-6FD67CFEBD54}"/>
              </a:ext>
            </a:extLst>
          </p:cNvPr>
          <p:cNvGraphicFramePr>
            <a:graphicFrameLocks noGrp="1"/>
          </p:cNvGraphicFramePr>
          <p:nvPr>
            <p:extLst>
              <p:ext uri="{D42A27DB-BD31-4B8C-83A1-F6EECF244321}">
                <p14:modId xmlns:p14="http://schemas.microsoft.com/office/powerpoint/2010/main" val="924492697"/>
              </p:ext>
            </p:extLst>
          </p:nvPr>
        </p:nvGraphicFramePr>
        <p:xfrm>
          <a:off x="757428" y="2048256"/>
          <a:ext cx="10677144" cy="4404360"/>
        </p:xfrm>
        <a:graphic>
          <a:graphicData uri="http://schemas.openxmlformats.org/drawingml/2006/table">
            <a:tbl>
              <a:tblPr firstRow="1" bandRow="1">
                <a:tableStyleId>{BC89EF96-8CEA-46FF-86C4-4CE0E7609802}</a:tableStyleId>
              </a:tblPr>
              <a:tblGrid>
                <a:gridCol w="2840736">
                  <a:extLst>
                    <a:ext uri="{9D8B030D-6E8A-4147-A177-3AD203B41FA5}">
                      <a16:colId xmlns:a16="http://schemas.microsoft.com/office/drawing/2014/main" val="1214467411"/>
                    </a:ext>
                  </a:extLst>
                </a:gridCol>
                <a:gridCol w="4315968">
                  <a:extLst>
                    <a:ext uri="{9D8B030D-6E8A-4147-A177-3AD203B41FA5}">
                      <a16:colId xmlns:a16="http://schemas.microsoft.com/office/drawing/2014/main" val="97808404"/>
                    </a:ext>
                  </a:extLst>
                </a:gridCol>
                <a:gridCol w="3520440">
                  <a:extLst>
                    <a:ext uri="{9D8B030D-6E8A-4147-A177-3AD203B41FA5}">
                      <a16:colId xmlns:a16="http://schemas.microsoft.com/office/drawing/2014/main" val="1981948765"/>
                    </a:ext>
                  </a:extLst>
                </a:gridCol>
              </a:tblGrid>
              <a:tr h="394418">
                <a:tc gridSpan="3">
                  <a:txBody>
                    <a:bodyPr/>
                    <a:lstStyle/>
                    <a:p>
                      <a:pPr algn="ctr"/>
                      <a:r>
                        <a:rPr lang="en-US" dirty="0"/>
                        <a:t> 2017 PCM DECISIONS – WHERE WE STAND</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4149801976"/>
                  </a:ext>
                </a:extLst>
              </a:tr>
              <a:tr h="443782">
                <a:tc>
                  <a:txBody>
                    <a:bodyPr/>
                    <a:lstStyle/>
                    <a:p>
                      <a:pPr algn="ctr"/>
                      <a:r>
                        <a:rPr lang="en-US" b="1" dirty="0"/>
                        <a:t>DECISION</a:t>
                      </a:r>
                    </a:p>
                  </a:txBody>
                  <a:tcPr/>
                </a:tc>
                <a:tc>
                  <a:txBody>
                    <a:bodyPr/>
                    <a:lstStyle/>
                    <a:p>
                      <a:pPr algn="ctr"/>
                      <a:r>
                        <a:rPr lang="en-US" b="1" dirty="0"/>
                        <a:t>WHAT HAS BEEN DONE</a:t>
                      </a:r>
                    </a:p>
                  </a:txBody>
                  <a:tcPr/>
                </a:tc>
                <a:tc>
                  <a:txBody>
                    <a:bodyPr/>
                    <a:lstStyle/>
                    <a:p>
                      <a:pPr algn="ctr"/>
                      <a:r>
                        <a:rPr lang="en-US" b="1" dirty="0"/>
                        <a:t>WHAT STILL NEEDS TO BE DONE</a:t>
                      </a:r>
                    </a:p>
                  </a:txBody>
                  <a:tcPr/>
                </a:tc>
                <a:extLst>
                  <a:ext uri="{0D108BD9-81ED-4DB2-BD59-A6C34878D82A}">
                    <a16:rowId xmlns:a16="http://schemas.microsoft.com/office/drawing/2014/main" val="4175521185"/>
                  </a:ext>
                </a:extLst>
              </a:tr>
              <a:tr h="642154">
                <a:tc>
                  <a:txBody>
                    <a:bodyPr/>
                    <a:lstStyle/>
                    <a:p>
                      <a:r>
                        <a:rPr lang="en-US" dirty="0"/>
                        <a:t>7. Revision to the Results Framework and carry out a Mid Term Review</a:t>
                      </a:r>
                    </a:p>
                  </a:txBody>
                  <a:tcPr/>
                </a:tc>
                <a:tc>
                  <a:txBody>
                    <a:bodyPr/>
                    <a:lstStyle/>
                    <a:p>
                      <a:pPr marL="285750" indent="-285750">
                        <a:buFont typeface="Arial" panose="020B0604020202020204" pitchFamily="34" charset="0"/>
                        <a:buChar char="•"/>
                      </a:pPr>
                      <a:r>
                        <a:rPr lang="en-US" dirty="0"/>
                        <a:t>Simplified Results Framework</a:t>
                      </a:r>
                    </a:p>
                    <a:p>
                      <a:pPr marL="285750" indent="-285750">
                        <a:buFont typeface="Arial" panose="020B0604020202020204" pitchFamily="34" charset="0"/>
                        <a:buChar char="•"/>
                      </a:pPr>
                      <a:r>
                        <a:rPr lang="en-US" dirty="0"/>
                        <a:t>Mid Term Review underway, expected completion December 2018.</a:t>
                      </a:r>
                    </a:p>
                  </a:txBody>
                  <a:tcPr/>
                </a:tc>
                <a:tc>
                  <a:txBody>
                    <a:bodyPr/>
                    <a:lstStyle/>
                    <a:p>
                      <a:r>
                        <a:rPr lang="en-US" dirty="0"/>
                        <a:t>Streamline M&amp;E </a:t>
                      </a:r>
                    </a:p>
                    <a:p>
                      <a:r>
                        <a:rPr lang="en-US" dirty="0"/>
                        <a:t>Complete MTR</a:t>
                      </a:r>
                    </a:p>
                  </a:txBody>
                  <a:tcPr/>
                </a:tc>
                <a:extLst>
                  <a:ext uri="{0D108BD9-81ED-4DB2-BD59-A6C34878D82A}">
                    <a16:rowId xmlns:a16="http://schemas.microsoft.com/office/drawing/2014/main" val="1901207639"/>
                  </a:ext>
                </a:extLst>
              </a:tr>
              <a:tr h="642154">
                <a:tc>
                  <a:txBody>
                    <a:bodyPr/>
                    <a:lstStyle/>
                    <a:p>
                      <a:r>
                        <a:rPr lang="en-US" dirty="0"/>
                        <a:t>8. New Commitments from Donors</a:t>
                      </a:r>
                    </a:p>
                  </a:txBody>
                  <a:tcPr/>
                </a:tc>
                <a:tc>
                  <a:txBody>
                    <a:bodyPr/>
                    <a:lstStyle/>
                    <a:p>
                      <a:r>
                        <a:rPr lang="en-US" dirty="0"/>
                        <a:t>2017 replenishment completed:</a:t>
                      </a:r>
                    </a:p>
                    <a:p>
                      <a:pPr marL="285750" indent="-285750">
                        <a:buFont typeface="Arial" panose="020B0604020202020204" pitchFamily="34" charset="0"/>
                        <a:buChar char="•"/>
                      </a:pPr>
                      <a:r>
                        <a:rPr lang="en-US" dirty="0"/>
                        <a:t>Norway:	$1.43 million</a:t>
                      </a:r>
                    </a:p>
                    <a:p>
                      <a:pPr marL="285750" indent="-285750">
                        <a:buFont typeface="Arial" panose="020B0604020202020204" pitchFamily="34" charset="0"/>
                        <a:buChar char="•"/>
                      </a:pPr>
                      <a:r>
                        <a:rPr lang="en-US" dirty="0"/>
                        <a:t>UK: 		$1.35 million</a:t>
                      </a:r>
                    </a:p>
                    <a:p>
                      <a:pPr marL="285750" indent="-285750">
                        <a:buFont typeface="Arial" panose="020B0604020202020204" pitchFamily="34" charset="0"/>
                        <a:buChar char="•"/>
                      </a:pPr>
                      <a:r>
                        <a:rPr lang="en-US" dirty="0"/>
                        <a:t>Finland: 	$1.1 million </a:t>
                      </a:r>
                    </a:p>
                  </a:txBody>
                  <a:tcPr/>
                </a:tc>
                <a:tc>
                  <a:txBody>
                    <a:bodyPr/>
                    <a:lstStyle/>
                    <a:p>
                      <a:r>
                        <a:rPr lang="en-US" dirty="0"/>
                        <a:t>Options for additional replenishment</a:t>
                      </a:r>
                    </a:p>
                  </a:txBody>
                  <a:tcPr/>
                </a:tc>
                <a:extLst>
                  <a:ext uri="{0D108BD9-81ED-4DB2-BD59-A6C34878D82A}">
                    <a16:rowId xmlns:a16="http://schemas.microsoft.com/office/drawing/2014/main" val="1627194502"/>
                  </a:ext>
                </a:extLst>
              </a:tr>
              <a:tr h="642154">
                <a:tc>
                  <a:txBody>
                    <a:bodyPr/>
                    <a:lstStyle/>
                    <a:p>
                      <a:r>
                        <a:rPr lang="en-US" dirty="0"/>
                        <a:t>9. Expansion of Donor base</a:t>
                      </a:r>
                    </a:p>
                  </a:txBody>
                  <a:tcPr/>
                </a:tc>
                <a:tc>
                  <a:txBody>
                    <a:bodyPr/>
                    <a:lstStyle/>
                    <a:p>
                      <a:pPr marL="285750" indent="-285750">
                        <a:buFont typeface="Arial" panose="020B0604020202020204" pitchFamily="34" charset="0"/>
                        <a:buChar char="•"/>
                      </a:pPr>
                      <a:r>
                        <a:rPr lang="en-US" dirty="0"/>
                        <a:t>Denmark exit – to be reevaluated in 2019</a:t>
                      </a:r>
                    </a:p>
                    <a:p>
                      <a:pPr marL="285750" indent="-285750">
                        <a:buFont typeface="Arial" panose="020B0604020202020204" pitchFamily="34" charset="0"/>
                        <a:buChar char="•"/>
                      </a:pPr>
                      <a:r>
                        <a:rPr lang="en-US" dirty="0"/>
                        <a:t>Donors contacted and invited to PCM: Germany, Netherlands, Sweden, Switzerland, Japan, Austria, Canada</a:t>
                      </a:r>
                    </a:p>
                  </a:txBody>
                  <a:tcPr/>
                </a:tc>
                <a:tc>
                  <a:txBody>
                    <a:bodyPr/>
                    <a:lstStyle/>
                    <a:p>
                      <a:r>
                        <a:rPr lang="en-US" dirty="0"/>
                        <a:t>Continue outreach efforts based on needs and decisions of 2018 PCM</a:t>
                      </a:r>
                    </a:p>
                  </a:txBody>
                  <a:tcPr/>
                </a:tc>
                <a:extLst>
                  <a:ext uri="{0D108BD9-81ED-4DB2-BD59-A6C34878D82A}">
                    <a16:rowId xmlns:a16="http://schemas.microsoft.com/office/drawing/2014/main" val="4166817975"/>
                  </a:ext>
                </a:extLst>
              </a:tr>
            </a:tbl>
          </a:graphicData>
        </a:graphic>
      </p:graphicFrame>
      <p:sp>
        <p:nvSpPr>
          <p:cNvPr id="8" name="Title 1">
            <a:extLst>
              <a:ext uri="{FF2B5EF4-FFF2-40B4-BE49-F238E27FC236}">
                <a16:creationId xmlns:a16="http://schemas.microsoft.com/office/drawing/2014/main" id="{F5CA8FEF-6D89-47C6-8BF8-50C593044C81}"/>
              </a:ext>
            </a:extLst>
          </p:cNvPr>
          <p:cNvSpPr>
            <a:spLocks noGrp="1"/>
          </p:cNvSpPr>
          <p:nvPr>
            <p:ph type="title"/>
          </p:nvPr>
        </p:nvSpPr>
        <p:spPr/>
        <p:txBody>
          <a:bodyPr/>
          <a:lstStyle/>
          <a:p>
            <a:r>
              <a:rPr lang="en-US" sz="4000" dirty="0">
                <a:solidFill>
                  <a:srgbClr val="204D80"/>
                </a:solidFill>
              </a:rPr>
              <a:t>MENA MDTF: A NEW CYCLE (2018-2021)</a:t>
            </a:r>
            <a:br>
              <a:rPr lang="en-US" sz="4000" dirty="0">
                <a:solidFill>
                  <a:srgbClr val="204D80"/>
                </a:solidFill>
              </a:rPr>
            </a:br>
            <a:r>
              <a:rPr lang="en-US" sz="4500" b="1" dirty="0">
                <a:solidFill>
                  <a:srgbClr val="204D80"/>
                </a:solidFill>
              </a:rPr>
              <a:t>ACTIONS TAKEN SINCE 2017 PCM (3)</a:t>
            </a:r>
          </a:p>
        </p:txBody>
      </p:sp>
    </p:spTree>
    <p:extLst>
      <p:ext uri="{BB962C8B-B14F-4D97-AF65-F5344CB8AC3E}">
        <p14:creationId xmlns:p14="http://schemas.microsoft.com/office/powerpoint/2010/main" val="3162210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5D57-BABC-47CE-A590-40F58AE6B4C1}"/>
              </a:ext>
            </a:extLst>
          </p:cNvPr>
          <p:cNvSpPr>
            <a:spLocks noGrp="1"/>
          </p:cNvSpPr>
          <p:nvPr>
            <p:ph type="title"/>
          </p:nvPr>
        </p:nvSpPr>
        <p:spPr/>
        <p:txBody>
          <a:bodyPr/>
          <a:lstStyle/>
          <a:p>
            <a:r>
              <a:rPr lang="en-US" sz="4000" dirty="0">
                <a:solidFill>
                  <a:srgbClr val="204D80"/>
                </a:solidFill>
              </a:rPr>
              <a:t>2</a:t>
            </a:r>
            <a:r>
              <a:rPr lang="en-US" sz="4000" baseline="30000" dirty="0">
                <a:solidFill>
                  <a:srgbClr val="204D80"/>
                </a:solidFill>
              </a:rPr>
              <a:t>ND</a:t>
            </a:r>
            <a:r>
              <a:rPr lang="en-US" sz="4000" dirty="0">
                <a:solidFill>
                  <a:srgbClr val="204D80"/>
                </a:solidFill>
              </a:rPr>
              <a:t> CYLE ACTIVITIES AND RESULTS TO DATE</a:t>
            </a:r>
            <a:br>
              <a:rPr lang="en-US" dirty="0">
                <a:solidFill>
                  <a:srgbClr val="204D80"/>
                </a:solidFill>
              </a:rPr>
            </a:br>
            <a:r>
              <a:rPr lang="en-US" sz="4500" b="1" dirty="0">
                <a:solidFill>
                  <a:srgbClr val="204D80"/>
                </a:solidFill>
              </a:rPr>
              <a:t>Pillar: renewing social contract (1)</a:t>
            </a:r>
          </a:p>
        </p:txBody>
      </p:sp>
      <p:sp>
        <p:nvSpPr>
          <p:cNvPr id="3" name="Content Placeholder 2">
            <a:extLst>
              <a:ext uri="{FF2B5EF4-FFF2-40B4-BE49-F238E27FC236}">
                <a16:creationId xmlns:a16="http://schemas.microsoft.com/office/drawing/2014/main" id="{DC2587F2-3CAB-4E85-A92E-1705D09349C5}"/>
              </a:ext>
            </a:extLst>
          </p:cNvPr>
          <p:cNvSpPr>
            <a:spLocks noGrp="1"/>
          </p:cNvSpPr>
          <p:nvPr>
            <p:ph idx="1"/>
          </p:nvPr>
        </p:nvSpPr>
        <p:spPr>
          <a:xfrm>
            <a:off x="4305300" y="1905000"/>
            <a:ext cx="3581400" cy="4261104"/>
          </a:xfrm>
        </p:spPr>
        <p:txBody>
          <a:bodyPr>
            <a:noAutofit/>
          </a:bodyPr>
          <a:lstStyle/>
          <a:p>
            <a:pPr marL="0" indent="0">
              <a:buNone/>
            </a:pPr>
            <a:r>
              <a:rPr lang="en-US" sz="1900" dirty="0"/>
              <a:t>In </a:t>
            </a:r>
            <a:r>
              <a:rPr lang="en-US" sz="1900" b="1" dirty="0">
                <a:solidFill>
                  <a:srgbClr val="224F81"/>
                </a:solidFill>
              </a:rPr>
              <a:t>Tunisia</a:t>
            </a:r>
            <a:r>
              <a:rPr lang="en-US" sz="1900" dirty="0"/>
              <a:t>, the MDTF supports </a:t>
            </a:r>
            <a:r>
              <a:rPr lang="en-US" sz="1900" b="1" dirty="0">
                <a:solidFill>
                  <a:srgbClr val="224F81"/>
                </a:solidFill>
              </a:rPr>
              <a:t>Decentralization efforts </a:t>
            </a:r>
            <a:r>
              <a:rPr lang="en-US" sz="1900" dirty="0"/>
              <a:t>to increase the accountability, inclusion and performance of Local Governments. The MDTF directly supports inclusiveness and efficacy of the planning process and evaluates the impact of political transformation and doing things differently.</a:t>
            </a:r>
          </a:p>
          <a:p>
            <a:endParaRPr lang="en-US" sz="1900" dirty="0"/>
          </a:p>
          <a:p>
            <a:endParaRPr lang="en-US" sz="1900" dirty="0"/>
          </a:p>
          <a:p>
            <a:endParaRPr lang="en-US" sz="1900" dirty="0"/>
          </a:p>
          <a:p>
            <a:endParaRPr lang="en-US" sz="1900" dirty="0"/>
          </a:p>
          <a:p>
            <a:endParaRPr lang="en-US" sz="1900" dirty="0"/>
          </a:p>
          <a:p>
            <a:endParaRPr lang="en-US" sz="1900" dirty="0"/>
          </a:p>
          <a:p>
            <a:r>
              <a:rPr lang="en-US" sz="1900" dirty="0"/>
              <a:t> </a:t>
            </a:r>
          </a:p>
        </p:txBody>
      </p:sp>
      <p:graphicFrame>
        <p:nvGraphicFramePr>
          <p:cNvPr id="6" name="Table 5">
            <a:extLst>
              <a:ext uri="{FF2B5EF4-FFF2-40B4-BE49-F238E27FC236}">
                <a16:creationId xmlns:a16="http://schemas.microsoft.com/office/drawing/2014/main" id="{BBA9561B-5A3A-4122-AD96-E76778E4CF8B}"/>
              </a:ext>
            </a:extLst>
          </p:cNvPr>
          <p:cNvGraphicFramePr>
            <a:graphicFrameLocks noGrp="1"/>
          </p:cNvGraphicFramePr>
          <p:nvPr>
            <p:extLst>
              <p:ext uri="{D42A27DB-BD31-4B8C-83A1-F6EECF244321}">
                <p14:modId xmlns:p14="http://schemas.microsoft.com/office/powerpoint/2010/main" val="4159589671"/>
              </p:ext>
            </p:extLst>
          </p:nvPr>
        </p:nvGraphicFramePr>
        <p:xfrm>
          <a:off x="7884485" y="1905000"/>
          <a:ext cx="3536371" cy="3159293"/>
        </p:xfrm>
        <a:graphic>
          <a:graphicData uri="http://schemas.openxmlformats.org/drawingml/2006/table">
            <a:tbl>
              <a:tblPr firstRow="1" bandRow="1">
                <a:tableStyleId>{125E5076-3810-47DD-B79F-674D7AD40C01}</a:tableStyleId>
              </a:tblPr>
              <a:tblGrid>
                <a:gridCol w="2010210">
                  <a:extLst>
                    <a:ext uri="{9D8B030D-6E8A-4147-A177-3AD203B41FA5}">
                      <a16:colId xmlns:a16="http://schemas.microsoft.com/office/drawing/2014/main" val="1166556804"/>
                    </a:ext>
                  </a:extLst>
                </a:gridCol>
                <a:gridCol w="1526161">
                  <a:extLst>
                    <a:ext uri="{9D8B030D-6E8A-4147-A177-3AD203B41FA5}">
                      <a16:colId xmlns:a16="http://schemas.microsoft.com/office/drawing/2014/main" val="2746397582"/>
                    </a:ext>
                  </a:extLst>
                </a:gridCol>
              </a:tblGrid>
              <a:tr h="393560">
                <a:tc gridSpan="2">
                  <a:txBody>
                    <a:bodyPr/>
                    <a:lstStyle/>
                    <a:p>
                      <a:pPr algn="ctr"/>
                      <a:r>
                        <a:rPr lang="en-US" sz="1600" dirty="0"/>
                        <a:t>ACTIVITIES BY COUNTRY</a:t>
                      </a:r>
                    </a:p>
                  </a:txBody>
                  <a:tcPr>
                    <a:solidFill>
                      <a:srgbClr val="224F81"/>
                    </a:solidFill>
                  </a:tcPr>
                </a:tc>
                <a:tc hMerge="1">
                  <a:txBody>
                    <a:bodyPr/>
                    <a:lstStyle/>
                    <a:p>
                      <a:endParaRPr lang="en-US" dirty="0"/>
                    </a:p>
                  </a:txBody>
                  <a:tcPr/>
                </a:tc>
                <a:extLst>
                  <a:ext uri="{0D108BD9-81ED-4DB2-BD59-A6C34878D82A}">
                    <a16:rowId xmlns:a16="http://schemas.microsoft.com/office/drawing/2014/main" val="2342954461"/>
                  </a:ext>
                </a:extLst>
              </a:tr>
              <a:tr h="533347">
                <a:tc>
                  <a:txBody>
                    <a:bodyPr/>
                    <a:lstStyle/>
                    <a:p>
                      <a:r>
                        <a:rPr lang="en-US" b="1" dirty="0"/>
                        <a:t>Tunisia (5) </a:t>
                      </a:r>
                    </a:p>
                  </a:txBody>
                  <a:tcPr>
                    <a:solidFill>
                      <a:schemeClr val="accent1"/>
                    </a:solidFill>
                  </a:tcPr>
                </a:tc>
                <a:tc>
                  <a:txBody>
                    <a:bodyPr/>
                    <a:lstStyle/>
                    <a:p>
                      <a:r>
                        <a:rPr lang="en-US" b="1" dirty="0"/>
                        <a:t>$2,164,000</a:t>
                      </a:r>
                    </a:p>
                  </a:txBody>
                  <a:tcPr>
                    <a:solidFill>
                      <a:schemeClr val="accent1"/>
                    </a:solidFill>
                  </a:tcPr>
                </a:tc>
                <a:extLst>
                  <a:ext uri="{0D108BD9-81ED-4DB2-BD59-A6C34878D82A}">
                    <a16:rowId xmlns:a16="http://schemas.microsoft.com/office/drawing/2014/main" val="583490340"/>
                  </a:ext>
                </a:extLst>
              </a:tr>
              <a:tr h="533347">
                <a:tc>
                  <a:txBody>
                    <a:bodyPr/>
                    <a:lstStyle/>
                    <a:p>
                      <a:r>
                        <a:rPr lang="en-US" b="1" dirty="0"/>
                        <a:t>Iraq (2)</a:t>
                      </a:r>
                    </a:p>
                  </a:txBody>
                  <a:tcPr>
                    <a:solidFill>
                      <a:schemeClr val="accent1"/>
                    </a:solidFill>
                  </a:tcPr>
                </a:tc>
                <a:tc>
                  <a:txBody>
                    <a:bodyPr/>
                    <a:lstStyle/>
                    <a:p>
                      <a:r>
                        <a:rPr lang="en-US" b="1" dirty="0"/>
                        <a:t>$650,000</a:t>
                      </a:r>
                    </a:p>
                  </a:txBody>
                  <a:tcPr>
                    <a:solidFill>
                      <a:schemeClr val="accent1"/>
                    </a:solidFill>
                  </a:tcPr>
                </a:tc>
                <a:extLst>
                  <a:ext uri="{0D108BD9-81ED-4DB2-BD59-A6C34878D82A}">
                    <a16:rowId xmlns:a16="http://schemas.microsoft.com/office/drawing/2014/main" val="1346884777"/>
                  </a:ext>
                </a:extLst>
              </a:tr>
              <a:tr h="632345">
                <a:tc>
                  <a:txBody>
                    <a:bodyPr/>
                    <a:lstStyle/>
                    <a:p>
                      <a:r>
                        <a:rPr lang="en-US" b="1" dirty="0"/>
                        <a:t>Jordan (2)</a:t>
                      </a:r>
                    </a:p>
                  </a:txBody>
                  <a:tcPr>
                    <a:solidFill>
                      <a:schemeClr val="accent1"/>
                    </a:solidFill>
                  </a:tcPr>
                </a:tc>
                <a:tc>
                  <a:txBody>
                    <a:bodyPr/>
                    <a:lstStyle/>
                    <a:p>
                      <a:r>
                        <a:rPr lang="en-US" b="1" dirty="0"/>
                        <a:t>$350,000</a:t>
                      </a:r>
                    </a:p>
                  </a:txBody>
                  <a:tcPr>
                    <a:solidFill>
                      <a:schemeClr val="accent1"/>
                    </a:solidFill>
                  </a:tcPr>
                </a:tc>
                <a:extLst>
                  <a:ext uri="{0D108BD9-81ED-4DB2-BD59-A6C34878D82A}">
                    <a16:rowId xmlns:a16="http://schemas.microsoft.com/office/drawing/2014/main" val="3982318537"/>
                  </a:ext>
                </a:extLst>
              </a:tr>
              <a:tr h="533347">
                <a:tc>
                  <a:txBody>
                    <a:bodyPr/>
                    <a:lstStyle/>
                    <a:p>
                      <a:r>
                        <a:rPr lang="en-US" b="1" dirty="0"/>
                        <a:t>Djibouti (1)</a:t>
                      </a:r>
                    </a:p>
                  </a:txBody>
                  <a:tcPr>
                    <a:solidFill>
                      <a:schemeClr val="accent1"/>
                    </a:solidFill>
                  </a:tcPr>
                </a:tc>
                <a:tc>
                  <a:txBody>
                    <a:bodyPr/>
                    <a:lstStyle/>
                    <a:p>
                      <a:r>
                        <a:rPr lang="en-US" b="1" dirty="0"/>
                        <a:t>$150,000</a:t>
                      </a:r>
                    </a:p>
                  </a:txBody>
                  <a:tcPr>
                    <a:solidFill>
                      <a:schemeClr val="accent1"/>
                    </a:solidFill>
                  </a:tcPr>
                </a:tc>
                <a:extLst>
                  <a:ext uri="{0D108BD9-81ED-4DB2-BD59-A6C34878D82A}">
                    <a16:rowId xmlns:a16="http://schemas.microsoft.com/office/drawing/2014/main" val="2438702356"/>
                  </a:ext>
                </a:extLst>
              </a:tr>
              <a:tr h="533347">
                <a:tc>
                  <a:txBody>
                    <a:bodyPr/>
                    <a:lstStyle/>
                    <a:p>
                      <a:r>
                        <a:rPr lang="en-US" b="1" dirty="0"/>
                        <a:t>TOTAL (10)</a:t>
                      </a:r>
                    </a:p>
                  </a:txBody>
                  <a:tcPr>
                    <a:solidFill>
                      <a:srgbClr val="224F81"/>
                    </a:solidFill>
                  </a:tcPr>
                </a:tc>
                <a:tc>
                  <a:txBody>
                    <a:bodyPr/>
                    <a:lstStyle/>
                    <a:p>
                      <a:r>
                        <a:rPr lang="en-US" b="1" dirty="0"/>
                        <a:t>$3,314,000</a:t>
                      </a:r>
                    </a:p>
                  </a:txBody>
                  <a:tcPr>
                    <a:solidFill>
                      <a:srgbClr val="224F81"/>
                    </a:solidFill>
                  </a:tcPr>
                </a:tc>
                <a:extLst>
                  <a:ext uri="{0D108BD9-81ED-4DB2-BD59-A6C34878D82A}">
                    <a16:rowId xmlns:a16="http://schemas.microsoft.com/office/drawing/2014/main" val="4182049526"/>
                  </a:ext>
                </a:extLst>
              </a:tr>
            </a:tbl>
          </a:graphicData>
        </a:graphic>
      </p:graphicFrame>
      <p:sp>
        <p:nvSpPr>
          <p:cNvPr id="4" name="TextBox 3">
            <a:extLst>
              <a:ext uri="{FF2B5EF4-FFF2-40B4-BE49-F238E27FC236}">
                <a16:creationId xmlns:a16="http://schemas.microsoft.com/office/drawing/2014/main" id="{AE2B382F-E325-47C8-B9F3-D86485934CC5}"/>
              </a:ext>
            </a:extLst>
          </p:cNvPr>
          <p:cNvSpPr txBox="1"/>
          <p:nvPr/>
        </p:nvSpPr>
        <p:spPr>
          <a:xfrm>
            <a:off x="736266" y="1905000"/>
            <a:ext cx="3581400" cy="4185761"/>
          </a:xfrm>
          <a:prstGeom prst="rect">
            <a:avLst/>
          </a:prstGeom>
          <a:noFill/>
        </p:spPr>
        <p:txBody>
          <a:bodyPr wrap="square" rtlCol="0">
            <a:spAutoFit/>
          </a:bodyPr>
          <a:lstStyle/>
          <a:p>
            <a:r>
              <a:rPr lang="en-US" sz="1900" dirty="0"/>
              <a:t>The MDTF is supporting a robust </a:t>
            </a:r>
            <a:r>
              <a:rPr lang="en-US" sz="1900" b="1" dirty="0">
                <a:solidFill>
                  <a:schemeClr val="bg2">
                    <a:lumMod val="25000"/>
                  </a:schemeClr>
                </a:solidFill>
              </a:rPr>
              <a:t>assessment of skills gap in young children and adolescents in Tunisia </a:t>
            </a:r>
            <a:r>
              <a:rPr lang="en-US" sz="1900" dirty="0"/>
              <a:t>to enable the Government to design and target effective policies and interventions for improving skills formation and increase social and economic inclusion. The findings of this assessment will support the development of an early childhood development and youth inclusion strategy in Tunisia.</a:t>
            </a:r>
          </a:p>
          <a:p>
            <a:endParaRPr lang="en-US" sz="1900" dirty="0"/>
          </a:p>
        </p:txBody>
      </p:sp>
      <p:sp>
        <p:nvSpPr>
          <p:cNvPr id="7" name="TextBox 6">
            <a:extLst>
              <a:ext uri="{FF2B5EF4-FFF2-40B4-BE49-F238E27FC236}">
                <a16:creationId xmlns:a16="http://schemas.microsoft.com/office/drawing/2014/main" id="{90A68ED6-B080-4723-85D3-2BBD3D5E7465}"/>
              </a:ext>
            </a:extLst>
          </p:cNvPr>
          <p:cNvSpPr txBox="1"/>
          <p:nvPr/>
        </p:nvSpPr>
        <p:spPr>
          <a:xfrm>
            <a:off x="4305300" y="5604003"/>
            <a:ext cx="7124700" cy="923330"/>
          </a:xfrm>
          <a:prstGeom prst="rect">
            <a:avLst/>
          </a:prstGeom>
          <a:ln>
            <a:solidFill>
              <a:srgbClr val="224F81"/>
            </a:solidFill>
          </a:ln>
          <a:effectLst/>
        </p:spPr>
        <p:style>
          <a:lnRef idx="2">
            <a:schemeClr val="dk1"/>
          </a:lnRef>
          <a:fillRef idx="1">
            <a:schemeClr val="lt1"/>
          </a:fillRef>
          <a:effectRef idx="0">
            <a:schemeClr val="dk1"/>
          </a:effectRef>
          <a:fontRef idx="minor">
            <a:schemeClr val="dk1"/>
          </a:fontRef>
        </p:style>
        <p:txBody>
          <a:bodyPr wrap="square" rtlCol="0">
            <a:spAutoFit/>
          </a:bodyPr>
          <a:lstStyle/>
          <a:p>
            <a:r>
              <a:rPr lang="en-US" b="1" i="1" dirty="0">
                <a:solidFill>
                  <a:srgbClr val="224F81"/>
                </a:solidFill>
              </a:rPr>
              <a:t>Pipeline</a:t>
            </a:r>
            <a:endParaRPr lang="en-US" i="1" dirty="0">
              <a:solidFill>
                <a:srgbClr val="224F81"/>
              </a:solidFill>
            </a:endParaRPr>
          </a:p>
          <a:p>
            <a:pPr marL="285750" indent="-285750">
              <a:buFont typeface="Arial" panose="020B0604020202020204" pitchFamily="34" charset="0"/>
              <a:buChar char="•"/>
            </a:pPr>
            <a:r>
              <a:rPr lang="en-US" i="1" dirty="0">
                <a:solidFill>
                  <a:srgbClr val="224F81"/>
                </a:solidFill>
              </a:rPr>
              <a:t>Tunisia Modernizing Social Protection ($350,000)</a:t>
            </a:r>
          </a:p>
          <a:p>
            <a:pPr marL="285750" indent="-285750">
              <a:buFont typeface="Arial" panose="020B0604020202020204" pitchFamily="34" charset="0"/>
              <a:buChar char="•"/>
            </a:pPr>
            <a:r>
              <a:rPr lang="en-US" i="1" dirty="0">
                <a:solidFill>
                  <a:srgbClr val="224F81"/>
                </a:solidFill>
              </a:rPr>
              <a:t>West Bank &amp; Gaza Enabling Private Sector ($300,000)</a:t>
            </a:r>
          </a:p>
        </p:txBody>
      </p:sp>
      <p:pic>
        <p:nvPicPr>
          <p:cNvPr id="8" name="Picture 7">
            <a:extLst>
              <a:ext uri="{FF2B5EF4-FFF2-40B4-BE49-F238E27FC236}">
                <a16:creationId xmlns:a16="http://schemas.microsoft.com/office/drawing/2014/main" id="{6D7E537B-7262-4CBF-9138-524227A106A8}"/>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spTree>
    <p:extLst>
      <p:ext uri="{BB962C8B-B14F-4D97-AF65-F5344CB8AC3E}">
        <p14:creationId xmlns:p14="http://schemas.microsoft.com/office/powerpoint/2010/main" val="122361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5E8492-63B7-4BD6-8F37-4F44DD897A4E}"/>
              </a:ext>
            </a:extLst>
          </p:cNvPr>
          <p:cNvSpPr txBox="1"/>
          <p:nvPr/>
        </p:nvSpPr>
        <p:spPr>
          <a:xfrm>
            <a:off x="761999" y="1904999"/>
            <a:ext cx="3543300" cy="3308599"/>
          </a:xfrm>
          <a:prstGeom prst="rect">
            <a:avLst/>
          </a:prstGeom>
          <a:noFill/>
        </p:spPr>
        <p:txBody>
          <a:bodyPr wrap="square" rtlCol="0">
            <a:spAutoFit/>
          </a:bodyPr>
          <a:lstStyle/>
          <a:p>
            <a:r>
              <a:rPr lang="en-US" sz="1900" dirty="0"/>
              <a:t>Through MDTF support, the </a:t>
            </a:r>
            <a:r>
              <a:rPr lang="en-US" sz="1900" b="1" dirty="0">
                <a:solidFill>
                  <a:srgbClr val="224F81"/>
                </a:solidFill>
              </a:rPr>
              <a:t>Tunisian Road Sector </a:t>
            </a:r>
            <a:r>
              <a:rPr lang="en-US" sz="1900" dirty="0"/>
              <a:t>is being transformed by a recipient-executed activity that aims to i) improve the efficiency and sustainability of the road sector using performance-based approaches; and ii) connect and strengthen economic inclusion of lagging regions. </a:t>
            </a:r>
          </a:p>
          <a:p>
            <a:endParaRPr lang="en-US" sz="1900" dirty="0"/>
          </a:p>
        </p:txBody>
      </p:sp>
      <p:sp>
        <p:nvSpPr>
          <p:cNvPr id="7" name="TextBox 6">
            <a:extLst>
              <a:ext uri="{FF2B5EF4-FFF2-40B4-BE49-F238E27FC236}">
                <a16:creationId xmlns:a16="http://schemas.microsoft.com/office/drawing/2014/main" id="{20B21A71-A6DD-448F-8EBE-288C3AC59F6D}"/>
              </a:ext>
            </a:extLst>
          </p:cNvPr>
          <p:cNvSpPr txBox="1"/>
          <p:nvPr/>
        </p:nvSpPr>
        <p:spPr>
          <a:xfrm>
            <a:off x="4305300" y="1905000"/>
            <a:ext cx="3581400" cy="3893374"/>
          </a:xfrm>
          <a:prstGeom prst="rect">
            <a:avLst/>
          </a:prstGeom>
          <a:noFill/>
        </p:spPr>
        <p:txBody>
          <a:bodyPr wrap="square" rtlCol="0">
            <a:spAutoFit/>
          </a:bodyPr>
          <a:lstStyle/>
          <a:p>
            <a:r>
              <a:rPr lang="en-US" sz="1900" dirty="0"/>
              <a:t>The </a:t>
            </a:r>
            <a:r>
              <a:rPr lang="en-US" sz="1900" b="1" i="1" dirty="0" err="1">
                <a:solidFill>
                  <a:srgbClr val="224F81"/>
                </a:solidFill>
              </a:rPr>
              <a:t>EmpowerHer</a:t>
            </a:r>
            <a:r>
              <a:rPr lang="en-US" sz="1900" dirty="0">
                <a:solidFill>
                  <a:srgbClr val="224F81"/>
                </a:solidFill>
              </a:rPr>
              <a:t> </a:t>
            </a:r>
            <a:r>
              <a:rPr lang="en-US" sz="1900" dirty="0"/>
              <a:t>activity in </a:t>
            </a:r>
            <a:r>
              <a:rPr lang="en-US" sz="1900" b="1" dirty="0">
                <a:solidFill>
                  <a:srgbClr val="224F81"/>
                </a:solidFill>
              </a:rPr>
              <a:t>Tunisia </a:t>
            </a:r>
            <a:r>
              <a:rPr lang="en-US" sz="1900" dirty="0"/>
              <a:t>is a cross-generational activity with a unique approach that simultaneously empowers poor youth and poor women to rebuild the social contract. The hackathon supports youth in the design of innovative solutions, such as user friendly e-commerce platforms for illiterate women who produce goods at home, or an app that helps female artisans share raw materials, improving their margins. </a:t>
            </a:r>
          </a:p>
        </p:txBody>
      </p:sp>
      <p:sp>
        <p:nvSpPr>
          <p:cNvPr id="4" name="TextBox 3">
            <a:extLst>
              <a:ext uri="{FF2B5EF4-FFF2-40B4-BE49-F238E27FC236}">
                <a16:creationId xmlns:a16="http://schemas.microsoft.com/office/drawing/2014/main" id="{0C496290-F87E-42EF-BAB1-3481447BEC72}"/>
              </a:ext>
            </a:extLst>
          </p:cNvPr>
          <p:cNvSpPr txBox="1"/>
          <p:nvPr/>
        </p:nvSpPr>
        <p:spPr>
          <a:xfrm>
            <a:off x="7886701" y="1905001"/>
            <a:ext cx="3543300" cy="4462760"/>
          </a:xfrm>
          <a:prstGeom prst="rect">
            <a:avLst/>
          </a:prstGeom>
          <a:noFill/>
        </p:spPr>
        <p:txBody>
          <a:bodyPr wrap="square" rtlCol="0">
            <a:spAutoFit/>
          </a:bodyPr>
          <a:lstStyle/>
          <a:p>
            <a:r>
              <a:rPr lang="en-US" sz="1900" dirty="0"/>
              <a:t>The </a:t>
            </a:r>
            <a:r>
              <a:rPr lang="en-US" sz="1900" b="1" dirty="0">
                <a:solidFill>
                  <a:srgbClr val="224F81"/>
                </a:solidFill>
              </a:rPr>
              <a:t>Tunisia Building Leadership Capabilities </a:t>
            </a:r>
            <a:r>
              <a:rPr lang="en-US" sz="1900" dirty="0"/>
              <a:t>activity draws on the latest thinking on adaptive and collaborative leadership, </a:t>
            </a:r>
            <a:r>
              <a:rPr lang="en-US" sz="1900" b="1" dirty="0">
                <a:solidFill>
                  <a:srgbClr val="224F81"/>
                </a:solidFill>
              </a:rPr>
              <a:t>to accelerate inclusive economic reforms </a:t>
            </a:r>
            <a:r>
              <a:rPr lang="en-US" sz="1900" dirty="0"/>
              <a:t>. Based on elements of the World Development Report (WDR) 2017 on </a:t>
            </a:r>
            <a:r>
              <a:rPr lang="en-US" sz="1900" i="1" dirty="0"/>
              <a:t>Governance and the Law, it </a:t>
            </a:r>
            <a:r>
              <a:rPr lang="en-US" sz="1900" dirty="0"/>
              <a:t>strengthens leadership capacities of government officials in inclusive reform design and adoption (upstream) and inclusive reform implementation and evaluation (downstream).  </a:t>
            </a:r>
          </a:p>
          <a:p>
            <a:endParaRPr lang="en-US" dirty="0"/>
          </a:p>
        </p:txBody>
      </p:sp>
      <p:pic>
        <p:nvPicPr>
          <p:cNvPr id="8" name="Picture 7">
            <a:extLst>
              <a:ext uri="{FF2B5EF4-FFF2-40B4-BE49-F238E27FC236}">
                <a16:creationId xmlns:a16="http://schemas.microsoft.com/office/drawing/2014/main" id="{B3580C5C-19DC-4BCE-A79C-2C96BF58E9B3}"/>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sp>
        <p:nvSpPr>
          <p:cNvPr id="10" name="Title 9">
            <a:extLst>
              <a:ext uri="{FF2B5EF4-FFF2-40B4-BE49-F238E27FC236}">
                <a16:creationId xmlns:a16="http://schemas.microsoft.com/office/drawing/2014/main" id="{0D8FC0EC-2B8F-4021-8C4A-E697F8DD3D92}"/>
              </a:ext>
            </a:extLst>
          </p:cNvPr>
          <p:cNvSpPr>
            <a:spLocks noGrp="1"/>
          </p:cNvSpPr>
          <p:nvPr>
            <p:ph type="title"/>
          </p:nvPr>
        </p:nvSpPr>
        <p:spPr/>
        <p:txBody>
          <a:bodyPr>
            <a:noAutofit/>
          </a:bodyPr>
          <a:lstStyle/>
          <a:p>
            <a:r>
              <a:rPr lang="en-US" sz="4000" dirty="0">
                <a:solidFill>
                  <a:srgbClr val="204D80"/>
                </a:solidFill>
              </a:rPr>
              <a:t>2</a:t>
            </a:r>
            <a:r>
              <a:rPr lang="en-US" sz="4000" baseline="30000" dirty="0">
                <a:solidFill>
                  <a:srgbClr val="204D80"/>
                </a:solidFill>
              </a:rPr>
              <a:t>ND</a:t>
            </a:r>
            <a:r>
              <a:rPr lang="en-US" sz="4000" dirty="0">
                <a:solidFill>
                  <a:srgbClr val="204D80"/>
                </a:solidFill>
              </a:rPr>
              <a:t> CYLE ACTIVITIES AND RESULTS TO DATE</a:t>
            </a:r>
            <a:br>
              <a:rPr lang="en-US" sz="3600" dirty="0">
                <a:solidFill>
                  <a:srgbClr val="204D80"/>
                </a:solidFill>
              </a:rPr>
            </a:br>
            <a:r>
              <a:rPr lang="en-US" sz="4500" b="1" dirty="0">
                <a:solidFill>
                  <a:srgbClr val="204D80"/>
                </a:solidFill>
              </a:rPr>
              <a:t>Pillar: renewing social contract (2)</a:t>
            </a:r>
            <a:endParaRPr lang="en-US" sz="4500" dirty="0"/>
          </a:p>
        </p:txBody>
      </p:sp>
    </p:spTree>
    <p:extLst>
      <p:ext uri="{BB962C8B-B14F-4D97-AF65-F5344CB8AC3E}">
        <p14:creationId xmlns:p14="http://schemas.microsoft.com/office/powerpoint/2010/main" val="4014873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5D57-BABC-47CE-A590-40F58AE6B4C1}"/>
              </a:ext>
            </a:extLst>
          </p:cNvPr>
          <p:cNvSpPr>
            <a:spLocks noGrp="1"/>
          </p:cNvSpPr>
          <p:nvPr>
            <p:ph type="title"/>
          </p:nvPr>
        </p:nvSpPr>
        <p:spPr>
          <a:xfrm>
            <a:off x="1028700" y="571500"/>
            <a:ext cx="9761220" cy="1524000"/>
          </a:xfrm>
        </p:spPr>
        <p:txBody>
          <a:bodyPr>
            <a:normAutofit/>
          </a:bodyPr>
          <a:lstStyle/>
          <a:p>
            <a:r>
              <a:rPr lang="en-US" sz="4000" dirty="0">
                <a:solidFill>
                  <a:srgbClr val="204D80"/>
                </a:solidFill>
              </a:rPr>
              <a:t>2</a:t>
            </a:r>
            <a:r>
              <a:rPr lang="en-US" sz="4000" baseline="30000" dirty="0">
                <a:solidFill>
                  <a:srgbClr val="204D80"/>
                </a:solidFill>
              </a:rPr>
              <a:t>ND</a:t>
            </a:r>
            <a:r>
              <a:rPr lang="en-US" sz="4000" dirty="0">
                <a:solidFill>
                  <a:srgbClr val="204D80"/>
                </a:solidFill>
              </a:rPr>
              <a:t> CYLE ACTIVITIES AND RESULTS TO DATE</a:t>
            </a:r>
            <a:br>
              <a:rPr lang="en-US" sz="4800" dirty="0">
                <a:solidFill>
                  <a:srgbClr val="204D80"/>
                </a:solidFill>
              </a:rPr>
            </a:br>
            <a:r>
              <a:rPr lang="en-US" sz="4500" b="1" dirty="0">
                <a:solidFill>
                  <a:srgbClr val="72B58E"/>
                </a:solidFill>
              </a:rPr>
              <a:t>Pillar: REFUGEES &amp; RESILIENCE</a:t>
            </a:r>
            <a:endParaRPr lang="en-US" sz="4500" dirty="0">
              <a:solidFill>
                <a:srgbClr val="72B58E"/>
              </a:solidFill>
            </a:endParaRPr>
          </a:p>
        </p:txBody>
      </p:sp>
      <p:sp>
        <p:nvSpPr>
          <p:cNvPr id="3" name="Content Placeholder 2">
            <a:extLst>
              <a:ext uri="{FF2B5EF4-FFF2-40B4-BE49-F238E27FC236}">
                <a16:creationId xmlns:a16="http://schemas.microsoft.com/office/drawing/2014/main" id="{DC2587F2-3CAB-4E85-A92E-1705D09349C5}"/>
              </a:ext>
            </a:extLst>
          </p:cNvPr>
          <p:cNvSpPr>
            <a:spLocks noGrp="1"/>
          </p:cNvSpPr>
          <p:nvPr>
            <p:ph idx="1"/>
          </p:nvPr>
        </p:nvSpPr>
        <p:spPr>
          <a:xfrm>
            <a:off x="762000" y="1905000"/>
            <a:ext cx="3544479" cy="3695700"/>
          </a:xfrm>
        </p:spPr>
        <p:txBody>
          <a:bodyPr>
            <a:noAutofit/>
          </a:bodyPr>
          <a:lstStyle/>
          <a:p>
            <a:pPr marL="0" indent="0">
              <a:buNone/>
            </a:pPr>
            <a:r>
              <a:rPr lang="en-US" sz="1900" dirty="0"/>
              <a:t>The MDTF supports the development of </a:t>
            </a:r>
            <a:r>
              <a:rPr lang="en-US" sz="1900" b="1" dirty="0">
                <a:solidFill>
                  <a:srgbClr val="72B58E"/>
                </a:solidFill>
              </a:rPr>
              <a:t>innovative practices for improving social cohesion between Lebanese and Syrian refugees</a:t>
            </a:r>
            <a:r>
              <a:rPr lang="en-US" sz="1900" dirty="0">
                <a:solidFill>
                  <a:srgbClr val="72B58E"/>
                </a:solidFill>
              </a:rPr>
              <a:t> </a:t>
            </a:r>
            <a:r>
              <a:rPr lang="en-US" sz="1900" dirty="0"/>
              <a:t>living in host communities, working with Lebanon’s National Volunteer Service Program (NVSP) to (i) improve the understanding of the drivers of social tension between Syrian refugees living in Lebanon’s host communities and; (ii) identify and develop tools that improve social cohesion throughout the vulnerable communities.</a:t>
            </a:r>
          </a:p>
          <a:p>
            <a:pPr marL="0" indent="0" algn="just">
              <a:buNone/>
            </a:pPr>
            <a:endParaRPr lang="en-US" sz="1900" dirty="0"/>
          </a:p>
          <a:p>
            <a:pPr marL="0" indent="0" algn="just">
              <a:buNone/>
            </a:pPr>
            <a:endParaRPr lang="en-US" sz="1900" dirty="0"/>
          </a:p>
          <a:p>
            <a:pPr marL="0" indent="0" algn="just">
              <a:buNone/>
            </a:pPr>
            <a:endParaRPr lang="en-US" sz="1900" dirty="0"/>
          </a:p>
          <a:p>
            <a:pPr marL="0" indent="0" algn="just">
              <a:buNone/>
            </a:pPr>
            <a:endParaRPr lang="en-US" sz="1900" dirty="0"/>
          </a:p>
          <a:p>
            <a:pPr algn="just"/>
            <a:endParaRPr lang="en-US" sz="1900" dirty="0"/>
          </a:p>
          <a:p>
            <a:pPr algn="just"/>
            <a:endParaRPr lang="en-US" sz="1900" dirty="0"/>
          </a:p>
          <a:p>
            <a:r>
              <a:rPr lang="en-US" sz="1900" dirty="0"/>
              <a:t> </a:t>
            </a:r>
          </a:p>
        </p:txBody>
      </p:sp>
      <p:graphicFrame>
        <p:nvGraphicFramePr>
          <p:cNvPr id="4" name="Table 3">
            <a:extLst>
              <a:ext uri="{FF2B5EF4-FFF2-40B4-BE49-F238E27FC236}">
                <a16:creationId xmlns:a16="http://schemas.microsoft.com/office/drawing/2014/main" id="{624B3AC6-4275-45A2-9C78-FC801EE78319}"/>
              </a:ext>
            </a:extLst>
          </p:cNvPr>
          <p:cNvGraphicFramePr>
            <a:graphicFrameLocks noGrp="1"/>
          </p:cNvGraphicFramePr>
          <p:nvPr>
            <p:extLst>
              <p:ext uri="{D42A27DB-BD31-4B8C-83A1-F6EECF244321}">
                <p14:modId xmlns:p14="http://schemas.microsoft.com/office/powerpoint/2010/main" val="480594108"/>
              </p:ext>
            </p:extLst>
          </p:nvPr>
        </p:nvGraphicFramePr>
        <p:xfrm>
          <a:off x="7901753" y="1905000"/>
          <a:ext cx="3543300" cy="926907"/>
        </p:xfrm>
        <a:graphic>
          <a:graphicData uri="http://schemas.openxmlformats.org/drawingml/2006/table">
            <a:tbl>
              <a:tblPr firstRow="1" bandRow="1">
                <a:tableStyleId>{125E5076-3810-47DD-B79F-674D7AD40C01}</a:tableStyleId>
              </a:tblPr>
              <a:tblGrid>
                <a:gridCol w="1992321">
                  <a:extLst>
                    <a:ext uri="{9D8B030D-6E8A-4147-A177-3AD203B41FA5}">
                      <a16:colId xmlns:a16="http://schemas.microsoft.com/office/drawing/2014/main" val="1107807095"/>
                    </a:ext>
                  </a:extLst>
                </a:gridCol>
                <a:gridCol w="1550979">
                  <a:extLst>
                    <a:ext uri="{9D8B030D-6E8A-4147-A177-3AD203B41FA5}">
                      <a16:colId xmlns:a16="http://schemas.microsoft.com/office/drawing/2014/main" val="1897833289"/>
                    </a:ext>
                  </a:extLst>
                </a:gridCol>
              </a:tblGrid>
              <a:tr h="393560">
                <a:tc gridSpan="2">
                  <a:txBody>
                    <a:bodyPr/>
                    <a:lstStyle/>
                    <a:p>
                      <a:pPr algn="ctr"/>
                      <a:r>
                        <a:rPr lang="en-US" sz="1600" dirty="0"/>
                        <a:t>ACTIVITIES</a:t>
                      </a:r>
                    </a:p>
                  </a:txBody>
                  <a:tcPr>
                    <a:solidFill>
                      <a:srgbClr val="72B58E"/>
                    </a:solidFill>
                  </a:tcPr>
                </a:tc>
                <a:tc hMerge="1">
                  <a:txBody>
                    <a:bodyPr/>
                    <a:lstStyle/>
                    <a:p>
                      <a:endParaRPr lang="en-US" dirty="0"/>
                    </a:p>
                  </a:txBody>
                  <a:tcPr/>
                </a:tc>
                <a:extLst>
                  <a:ext uri="{0D108BD9-81ED-4DB2-BD59-A6C34878D82A}">
                    <a16:rowId xmlns:a16="http://schemas.microsoft.com/office/drawing/2014/main" val="2246304951"/>
                  </a:ext>
                </a:extLst>
              </a:tr>
              <a:tr h="533347">
                <a:tc>
                  <a:txBody>
                    <a:bodyPr/>
                    <a:lstStyle/>
                    <a:p>
                      <a:r>
                        <a:rPr lang="en-US" b="1" dirty="0"/>
                        <a:t>Mashreq (3)</a:t>
                      </a:r>
                    </a:p>
                  </a:txBody>
                  <a:tcPr>
                    <a:solidFill>
                      <a:srgbClr val="72B58E"/>
                    </a:solidFill>
                  </a:tcPr>
                </a:tc>
                <a:tc>
                  <a:txBody>
                    <a:bodyPr/>
                    <a:lstStyle/>
                    <a:p>
                      <a:r>
                        <a:rPr lang="en-US" b="1" dirty="0"/>
                        <a:t>$830,000</a:t>
                      </a:r>
                    </a:p>
                  </a:txBody>
                  <a:tcPr>
                    <a:solidFill>
                      <a:srgbClr val="72B58E"/>
                    </a:solidFill>
                  </a:tcPr>
                </a:tc>
                <a:extLst>
                  <a:ext uri="{0D108BD9-81ED-4DB2-BD59-A6C34878D82A}">
                    <a16:rowId xmlns:a16="http://schemas.microsoft.com/office/drawing/2014/main" val="2678612331"/>
                  </a:ext>
                </a:extLst>
              </a:tr>
            </a:tbl>
          </a:graphicData>
        </a:graphic>
      </p:graphicFrame>
      <p:sp>
        <p:nvSpPr>
          <p:cNvPr id="7" name="TextBox 6">
            <a:extLst>
              <a:ext uri="{FF2B5EF4-FFF2-40B4-BE49-F238E27FC236}">
                <a16:creationId xmlns:a16="http://schemas.microsoft.com/office/drawing/2014/main" id="{88A64596-02A8-4199-B8DE-63F68CF977E4}"/>
              </a:ext>
            </a:extLst>
          </p:cNvPr>
          <p:cNvSpPr txBox="1"/>
          <p:nvPr/>
        </p:nvSpPr>
        <p:spPr>
          <a:xfrm>
            <a:off x="4290248" y="1905000"/>
            <a:ext cx="3596451" cy="4478149"/>
          </a:xfrm>
          <a:prstGeom prst="rect">
            <a:avLst/>
          </a:prstGeom>
          <a:noFill/>
        </p:spPr>
        <p:txBody>
          <a:bodyPr wrap="square" rtlCol="0">
            <a:spAutoFit/>
          </a:bodyPr>
          <a:lstStyle/>
          <a:p>
            <a:r>
              <a:rPr lang="en-US" sz="1900" dirty="0"/>
              <a:t>The MDTF-funded </a:t>
            </a:r>
            <a:r>
              <a:rPr lang="en-US" sz="1900" b="1" dirty="0">
                <a:solidFill>
                  <a:srgbClr val="72B58E"/>
                </a:solidFill>
              </a:rPr>
              <a:t>Syria Analytical Roadmap </a:t>
            </a:r>
            <a:r>
              <a:rPr lang="en-US" sz="1900" dirty="0"/>
              <a:t>activity tackles the prospects of refugee returns by investigating the determinants of the displacement (push and pull factors) and willingness to return. The study is carried out in collaboration with several UN agencies and the findings are expected to inform the international community’s decisions in regards to planning for Syrian refugee returns and accommodations in host communities going forward.</a:t>
            </a:r>
          </a:p>
        </p:txBody>
      </p:sp>
      <p:sp>
        <p:nvSpPr>
          <p:cNvPr id="8" name="TextBox 7">
            <a:extLst>
              <a:ext uri="{FF2B5EF4-FFF2-40B4-BE49-F238E27FC236}">
                <a16:creationId xmlns:a16="http://schemas.microsoft.com/office/drawing/2014/main" id="{1C4FC9DC-66B9-458E-A094-08EB58188D77}"/>
              </a:ext>
            </a:extLst>
          </p:cNvPr>
          <p:cNvSpPr txBox="1"/>
          <p:nvPr/>
        </p:nvSpPr>
        <p:spPr>
          <a:xfrm>
            <a:off x="7886699" y="2876877"/>
            <a:ext cx="3528247" cy="2723823"/>
          </a:xfrm>
          <a:prstGeom prst="rect">
            <a:avLst/>
          </a:prstGeom>
          <a:noFill/>
        </p:spPr>
        <p:txBody>
          <a:bodyPr wrap="square" rtlCol="0">
            <a:spAutoFit/>
          </a:bodyPr>
          <a:lstStyle/>
          <a:p>
            <a:pPr algn="just"/>
            <a:r>
              <a:rPr lang="en-US" sz="1900" dirty="0"/>
              <a:t>The MDTF-supported </a:t>
            </a:r>
            <a:r>
              <a:rPr lang="en-US" sz="1900" b="1" dirty="0">
                <a:solidFill>
                  <a:srgbClr val="72B58E"/>
                </a:solidFill>
              </a:rPr>
              <a:t>Addressing Health Needs of Syrian Refugees </a:t>
            </a:r>
            <a:r>
              <a:rPr lang="en-US" sz="1900" dirty="0"/>
              <a:t>uses the Bank’s convening power to facilitate dialogue and harmonize efforts for a coordinated response to the Syrian Refugee Crisis, to be monitored through the establishment of a Monitoring &amp; Evaluation Platform.</a:t>
            </a:r>
          </a:p>
        </p:txBody>
      </p:sp>
      <p:pic>
        <p:nvPicPr>
          <p:cNvPr id="9" name="Picture 8">
            <a:extLst>
              <a:ext uri="{FF2B5EF4-FFF2-40B4-BE49-F238E27FC236}">
                <a16:creationId xmlns:a16="http://schemas.microsoft.com/office/drawing/2014/main" id="{C81C8EB6-D3C5-42B2-8E03-75BE45B0A51A}"/>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spTree>
    <p:extLst>
      <p:ext uri="{BB962C8B-B14F-4D97-AF65-F5344CB8AC3E}">
        <p14:creationId xmlns:p14="http://schemas.microsoft.com/office/powerpoint/2010/main" val="37571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5D57-BABC-47CE-A590-40F58AE6B4C1}"/>
              </a:ext>
            </a:extLst>
          </p:cNvPr>
          <p:cNvSpPr>
            <a:spLocks noGrp="1"/>
          </p:cNvSpPr>
          <p:nvPr>
            <p:ph type="title"/>
          </p:nvPr>
        </p:nvSpPr>
        <p:spPr>
          <a:xfrm>
            <a:off x="1024128" y="582104"/>
            <a:ext cx="9720072" cy="1513396"/>
          </a:xfrm>
        </p:spPr>
        <p:txBody>
          <a:bodyPr>
            <a:normAutofit/>
          </a:bodyPr>
          <a:lstStyle/>
          <a:p>
            <a:r>
              <a:rPr lang="en-US" sz="4000" dirty="0">
                <a:solidFill>
                  <a:srgbClr val="224F81"/>
                </a:solidFill>
              </a:rPr>
              <a:t>2</a:t>
            </a:r>
            <a:r>
              <a:rPr lang="en-US" sz="4000" baseline="30000" dirty="0">
                <a:solidFill>
                  <a:srgbClr val="224F81"/>
                </a:solidFill>
              </a:rPr>
              <a:t>ND</a:t>
            </a:r>
            <a:r>
              <a:rPr lang="en-US" sz="4000" dirty="0">
                <a:solidFill>
                  <a:srgbClr val="224F81"/>
                </a:solidFill>
              </a:rPr>
              <a:t> CYLE ACTIVITIES AND RESULTS TO DATE</a:t>
            </a:r>
            <a:br>
              <a:rPr lang="en-US" sz="4800" dirty="0">
                <a:solidFill>
                  <a:srgbClr val="204D80"/>
                </a:solidFill>
              </a:rPr>
            </a:br>
            <a:r>
              <a:rPr lang="en-US" sz="4500" b="1" dirty="0">
                <a:solidFill>
                  <a:srgbClr val="A8C37D"/>
                </a:solidFill>
              </a:rPr>
              <a:t>PILLAR: Recovery &amp; reconstruction (1)</a:t>
            </a:r>
          </a:p>
        </p:txBody>
      </p:sp>
      <p:graphicFrame>
        <p:nvGraphicFramePr>
          <p:cNvPr id="4" name="Table 3">
            <a:extLst>
              <a:ext uri="{FF2B5EF4-FFF2-40B4-BE49-F238E27FC236}">
                <a16:creationId xmlns:a16="http://schemas.microsoft.com/office/drawing/2014/main" id="{01687B5F-A2D1-4768-917B-7B94AADE12F4}"/>
              </a:ext>
            </a:extLst>
          </p:cNvPr>
          <p:cNvGraphicFramePr>
            <a:graphicFrameLocks noGrp="1"/>
          </p:cNvGraphicFramePr>
          <p:nvPr>
            <p:extLst>
              <p:ext uri="{D42A27DB-BD31-4B8C-83A1-F6EECF244321}">
                <p14:modId xmlns:p14="http://schemas.microsoft.com/office/powerpoint/2010/main" val="346982774"/>
              </p:ext>
            </p:extLst>
          </p:nvPr>
        </p:nvGraphicFramePr>
        <p:xfrm>
          <a:off x="7886700" y="1915668"/>
          <a:ext cx="3543298" cy="2603165"/>
        </p:xfrm>
        <a:graphic>
          <a:graphicData uri="http://schemas.openxmlformats.org/drawingml/2006/table">
            <a:tbl>
              <a:tblPr firstRow="1">
                <a:tableStyleId>{D113A9D2-9D6B-4929-AA2D-F23B5EE8CBE7}</a:tableStyleId>
              </a:tblPr>
              <a:tblGrid>
                <a:gridCol w="1633947">
                  <a:extLst>
                    <a:ext uri="{9D8B030D-6E8A-4147-A177-3AD203B41FA5}">
                      <a16:colId xmlns:a16="http://schemas.microsoft.com/office/drawing/2014/main" val="4050120597"/>
                    </a:ext>
                  </a:extLst>
                </a:gridCol>
                <a:gridCol w="1909351">
                  <a:extLst>
                    <a:ext uri="{9D8B030D-6E8A-4147-A177-3AD203B41FA5}">
                      <a16:colId xmlns:a16="http://schemas.microsoft.com/office/drawing/2014/main" val="4087078742"/>
                    </a:ext>
                  </a:extLst>
                </a:gridCol>
              </a:tblGrid>
              <a:tr h="412141">
                <a:tc gridSpan="2">
                  <a:txBody>
                    <a:bodyPr/>
                    <a:lstStyle/>
                    <a:p>
                      <a:pPr algn="ctr"/>
                      <a:r>
                        <a:rPr lang="en-US" sz="1600" dirty="0"/>
                        <a:t>ACTIVITIES BY COUNTRY</a:t>
                      </a:r>
                    </a:p>
                  </a:txBody>
                  <a:tcPr>
                    <a:solidFill>
                      <a:srgbClr val="A8C37D"/>
                    </a:solidFill>
                  </a:tcPr>
                </a:tc>
                <a:tc hMerge="1">
                  <a:txBody>
                    <a:bodyPr/>
                    <a:lstStyle/>
                    <a:p>
                      <a:endParaRPr lang="en-US" dirty="0"/>
                    </a:p>
                  </a:txBody>
                  <a:tcPr/>
                </a:tc>
                <a:extLst>
                  <a:ext uri="{0D108BD9-81ED-4DB2-BD59-A6C34878D82A}">
                    <a16:rowId xmlns:a16="http://schemas.microsoft.com/office/drawing/2014/main" val="2911284213"/>
                  </a:ext>
                </a:extLst>
              </a:tr>
              <a:tr h="523465">
                <a:tc>
                  <a:txBody>
                    <a:bodyPr/>
                    <a:lstStyle/>
                    <a:p>
                      <a:r>
                        <a:rPr lang="en-US" dirty="0"/>
                        <a:t>Iraq (3)</a:t>
                      </a:r>
                      <a:endParaRPr lang="en-US" b="1" dirty="0"/>
                    </a:p>
                  </a:txBody>
                  <a:tcPr>
                    <a:solidFill>
                      <a:srgbClr val="CCC871"/>
                    </a:solidFill>
                  </a:tcPr>
                </a:tc>
                <a:tc>
                  <a:txBody>
                    <a:bodyPr/>
                    <a:lstStyle/>
                    <a:p>
                      <a:r>
                        <a:rPr lang="en-US" dirty="0"/>
                        <a:t>$800,000</a:t>
                      </a:r>
                      <a:endParaRPr lang="en-US" b="1" dirty="0"/>
                    </a:p>
                  </a:txBody>
                  <a:tcPr>
                    <a:solidFill>
                      <a:srgbClr val="CCC871"/>
                    </a:solidFill>
                  </a:tcPr>
                </a:tc>
                <a:extLst>
                  <a:ext uri="{0D108BD9-81ED-4DB2-BD59-A6C34878D82A}">
                    <a16:rowId xmlns:a16="http://schemas.microsoft.com/office/drawing/2014/main" val="143166330"/>
                  </a:ext>
                </a:extLst>
              </a:tr>
              <a:tr h="523465">
                <a:tc>
                  <a:txBody>
                    <a:bodyPr/>
                    <a:lstStyle/>
                    <a:p>
                      <a:r>
                        <a:rPr lang="en-US" dirty="0"/>
                        <a:t>Yemen (1)</a:t>
                      </a:r>
                      <a:endParaRPr lang="en-US" b="1" dirty="0"/>
                    </a:p>
                  </a:txBody>
                  <a:tcPr>
                    <a:solidFill>
                      <a:srgbClr val="CCC871"/>
                    </a:solidFill>
                  </a:tcPr>
                </a:tc>
                <a:tc>
                  <a:txBody>
                    <a:bodyPr/>
                    <a:lstStyle/>
                    <a:p>
                      <a:r>
                        <a:rPr lang="en-US" dirty="0"/>
                        <a:t>$250,000</a:t>
                      </a:r>
                      <a:endParaRPr lang="en-US" b="1" dirty="0"/>
                    </a:p>
                  </a:txBody>
                  <a:tcPr>
                    <a:solidFill>
                      <a:srgbClr val="CCC871"/>
                    </a:solidFill>
                  </a:tcPr>
                </a:tc>
                <a:extLst>
                  <a:ext uri="{0D108BD9-81ED-4DB2-BD59-A6C34878D82A}">
                    <a16:rowId xmlns:a16="http://schemas.microsoft.com/office/drawing/2014/main" val="141751775"/>
                  </a:ext>
                </a:extLst>
              </a:tr>
              <a:tr h="620629">
                <a:tc>
                  <a:txBody>
                    <a:bodyPr/>
                    <a:lstStyle/>
                    <a:p>
                      <a:r>
                        <a:rPr lang="en-US" dirty="0"/>
                        <a:t>Libya (1)</a:t>
                      </a:r>
                      <a:endParaRPr lang="en-US" b="1" dirty="0"/>
                    </a:p>
                  </a:txBody>
                  <a:tcPr>
                    <a:solidFill>
                      <a:srgbClr val="CCC871"/>
                    </a:solidFill>
                  </a:tcPr>
                </a:tc>
                <a:tc>
                  <a:txBody>
                    <a:bodyPr/>
                    <a:lstStyle/>
                    <a:p>
                      <a:r>
                        <a:rPr lang="en-US" dirty="0"/>
                        <a:t>$250,000</a:t>
                      </a:r>
                      <a:endParaRPr lang="en-US" b="1" dirty="0"/>
                    </a:p>
                  </a:txBody>
                  <a:tcPr>
                    <a:solidFill>
                      <a:srgbClr val="CCC871"/>
                    </a:solidFill>
                  </a:tcPr>
                </a:tc>
                <a:extLst>
                  <a:ext uri="{0D108BD9-81ED-4DB2-BD59-A6C34878D82A}">
                    <a16:rowId xmlns:a16="http://schemas.microsoft.com/office/drawing/2014/main" val="3186031129"/>
                  </a:ext>
                </a:extLst>
              </a:tr>
              <a:tr h="523465">
                <a:tc>
                  <a:txBody>
                    <a:bodyPr/>
                    <a:lstStyle/>
                    <a:p>
                      <a:r>
                        <a:rPr lang="en-US" b="1" dirty="0"/>
                        <a:t>TOTAL (5)</a:t>
                      </a:r>
                    </a:p>
                  </a:txBody>
                  <a:tcPr>
                    <a:solidFill>
                      <a:srgbClr val="A8C37D"/>
                    </a:solidFill>
                  </a:tcPr>
                </a:tc>
                <a:tc>
                  <a:txBody>
                    <a:bodyPr/>
                    <a:lstStyle/>
                    <a:p>
                      <a:r>
                        <a:rPr lang="en-US" b="1" dirty="0"/>
                        <a:t>$1,300,000</a:t>
                      </a:r>
                    </a:p>
                  </a:txBody>
                  <a:tcPr>
                    <a:solidFill>
                      <a:srgbClr val="A8C37D"/>
                    </a:solidFill>
                  </a:tcPr>
                </a:tc>
                <a:extLst>
                  <a:ext uri="{0D108BD9-81ED-4DB2-BD59-A6C34878D82A}">
                    <a16:rowId xmlns:a16="http://schemas.microsoft.com/office/drawing/2014/main" val="551967658"/>
                  </a:ext>
                </a:extLst>
              </a:tr>
            </a:tbl>
          </a:graphicData>
        </a:graphic>
      </p:graphicFrame>
      <p:pic>
        <p:nvPicPr>
          <p:cNvPr id="9" name="Picture 8">
            <a:extLst>
              <a:ext uri="{FF2B5EF4-FFF2-40B4-BE49-F238E27FC236}">
                <a16:creationId xmlns:a16="http://schemas.microsoft.com/office/drawing/2014/main" id="{A02C4C1A-0292-4DC7-9B74-A65C43D34593}"/>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sp>
        <p:nvSpPr>
          <p:cNvPr id="11" name="Content Placeholder 2">
            <a:extLst>
              <a:ext uri="{FF2B5EF4-FFF2-40B4-BE49-F238E27FC236}">
                <a16:creationId xmlns:a16="http://schemas.microsoft.com/office/drawing/2014/main" id="{1EBF7737-8DCB-4797-846A-CE10863EE990}"/>
              </a:ext>
            </a:extLst>
          </p:cNvPr>
          <p:cNvSpPr txBox="1">
            <a:spLocks/>
          </p:cNvSpPr>
          <p:nvPr/>
        </p:nvSpPr>
        <p:spPr>
          <a:xfrm>
            <a:off x="762000" y="1905000"/>
            <a:ext cx="3543300" cy="369570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Font typeface="Tw Cen MT" panose="020B0602020104020603" pitchFamily="34" charset="0"/>
              <a:buNone/>
            </a:pPr>
            <a:r>
              <a:rPr lang="en-US" sz="1900" dirty="0"/>
              <a:t>The MDTF supports an innovative approach to the conflict in </a:t>
            </a:r>
            <a:r>
              <a:rPr lang="en-US" sz="1900" b="1" dirty="0">
                <a:solidFill>
                  <a:srgbClr val="A8C37D"/>
                </a:solidFill>
              </a:rPr>
              <a:t>Yemen</a:t>
            </a:r>
            <a:r>
              <a:rPr lang="en-US" sz="1900" b="1" dirty="0">
                <a:solidFill>
                  <a:srgbClr val="7030A0"/>
                </a:solidFill>
              </a:rPr>
              <a:t>.</a:t>
            </a:r>
            <a:r>
              <a:rPr lang="en-US" sz="1900" dirty="0"/>
              <a:t> The </a:t>
            </a:r>
            <a:r>
              <a:rPr lang="en-US" sz="1900" b="1" dirty="0">
                <a:solidFill>
                  <a:srgbClr val="A8C37D"/>
                </a:solidFill>
              </a:rPr>
              <a:t>Bringing Back Business </a:t>
            </a:r>
            <a:r>
              <a:rPr lang="en-US" sz="1900" dirty="0"/>
              <a:t>activity analyzes the private sector’s role in the supply of goods, services and jobs in Yemen and the opportunities and obstacles to engagement. This ambitious activity can serve as an example of a creative approach to engaging in conflict situations, and inform ongoing strategies and design of operations for reconstruction in Yemen. </a:t>
            </a:r>
          </a:p>
        </p:txBody>
      </p:sp>
      <p:sp>
        <p:nvSpPr>
          <p:cNvPr id="12" name="TextBox 11">
            <a:extLst>
              <a:ext uri="{FF2B5EF4-FFF2-40B4-BE49-F238E27FC236}">
                <a16:creationId xmlns:a16="http://schemas.microsoft.com/office/drawing/2014/main" id="{7713C9BF-F8A2-4680-989C-2115158CA814}"/>
              </a:ext>
            </a:extLst>
          </p:cNvPr>
          <p:cNvSpPr txBox="1"/>
          <p:nvPr/>
        </p:nvSpPr>
        <p:spPr>
          <a:xfrm>
            <a:off x="4305299" y="1905000"/>
            <a:ext cx="3581403" cy="3016210"/>
          </a:xfrm>
          <a:prstGeom prst="rect">
            <a:avLst/>
          </a:prstGeom>
          <a:noFill/>
        </p:spPr>
        <p:txBody>
          <a:bodyPr wrap="square" rtlCol="0">
            <a:spAutoFit/>
          </a:bodyPr>
          <a:lstStyle/>
          <a:p>
            <a:r>
              <a:rPr lang="en-US" sz="1900" dirty="0"/>
              <a:t>The MDTF provides Technical Assistance to the </a:t>
            </a:r>
            <a:r>
              <a:rPr lang="en-US" sz="1900" b="1" dirty="0">
                <a:solidFill>
                  <a:srgbClr val="A8C37D"/>
                </a:solidFill>
              </a:rPr>
              <a:t>Libya Electricity Sector Reform Project </a:t>
            </a:r>
            <a:r>
              <a:rPr lang="en-US" sz="1900" b="1" dirty="0">
                <a:solidFill>
                  <a:srgbClr val="7030A0"/>
                </a:solidFill>
              </a:rPr>
              <a:t>(</a:t>
            </a:r>
            <a:r>
              <a:rPr lang="en-US" sz="1900" dirty="0"/>
              <a:t>under preparation), with the objective to increase availability of power generation capacity through enhanced maintenance and repairs of installed capacity, and through expanded delivery of natural gas for power generation.</a:t>
            </a:r>
          </a:p>
        </p:txBody>
      </p:sp>
    </p:spTree>
    <p:extLst>
      <p:ext uri="{BB962C8B-B14F-4D97-AF65-F5344CB8AC3E}">
        <p14:creationId xmlns:p14="http://schemas.microsoft.com/office/powerpoint/2010/main" val="1919344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5D57-BABC-47CE-A590-40F58AE6B4C1}"/>
              </a:ext>
            </a:extLst>
          </p:cNvPr>
          <p:cNvSpPr>
            <a:spLocks noGrp="1"/>
          </p:cNvSpPr>
          <p:nvPr>
            <p:ph type="title"/>
          </p:nvPr>
        </p:nvSpPr>
        <p:spPr>
          <a:xfrm>
            <a:off x="1024128" y="582104"/>
            <a:ext cx="9720072" cy="1513396"/>
          </a:xfrm>
        </p:spPr>
        <p:txBody>
          <a:bodyPr>
            <a:normAutofit/>
          </a:bodyPr>
          <a:lstStyle/>
          <a:p>
            <a:r>
              <a:rPr lang="en-US" sz="4000" dirty="0">
                <a:solidFill>
                  <a:srgbClr val="224F81"/>
                </a:solidFill>
              </a:rPr>
              <a:t>2</a:t>
            </a:r>
            <a:r>
              <a:rPr lang="en-US" sz="4000" baseline="30000" dirty="0">
                <a:solidFill>
                  <a:srgbClr val="224F81"/>
                </a:solidFill>
              </a:rPr>
              <a:t>ND</a:t>
            </a:r>
            <a:r>
              <a:rPr lang="en-US" sz="4000" dirty="0">
                <a:solidFill>
                  <a:srgbClr val="224F81"/>
                </a:solidFill>
              </a:rPr>
              <a:t> CYLE ACTIVITIES AND RESULTS TO DATE</a:t>
            </a:r>
            <a:br>
              <a:rPr lang="en-US" sz="4800" dirty="0">
                <a:solidFill>
                  <a:srgbClr val="204D80"/>
                </a:solidFill>
              </a:rPr>
            </a:br>
            <a:r>
              <a:rPr lang="en-US" sz="4500" b="1" dirty="0">
                <a:solidFill>
                  <a:srgbClr val="A8C37D"/>
                </a:solidFill>
              </a:rPr>
              <a:t>PILLAR: Recovery &amp; reconstruction (2)</a:t>
            </a:r>
          </a:p>
        </p:txBody>
      </p:sp>
      <p:sp>
        <p:nvSpPr>
          <p:cNvPr id="8" name="TextBox 7">
            <a:extLst>
              <a:ext uri="{FF2B5EF4-FFF2-40B4-BE49-F238E27FC236}">
                <a16:creationId xmlns:a16="http://schemas.microsoft.com/office/drawing/2014/main" id="{CCE60F1A-2152-497F-B3F8-4BF30E7EDD0F}"/>
              </a:ext>
            </a:extLst>
          </p:cNvPr>
          <p:cNvSpPr txBox="1"/>
          <p:nvPr/>
        </p:nvSpPr>
        <p:spPr>
          <a:xfrm>
            <a:off x="4305300" y="5600700"/>
            <a:ext cx="7124700" cy="646331"/>
          </a:xfrm>
          <a:prstGeom prst="rect">
            <a:avLst/>
          </a:prstGeom>
          <a:ln>
            <a:solidFill>
              <a:srgbClr val="A8C37D"/>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b="1" i="1" dirty="0">
                <a:solidFill>
                  <a:srgbClr val="A8C37D"/>
                </a:solidFill>
              </a:rPr>
              <a:t>Pipeline</a:t>
            </a:r>
          </a:p>
          <a:p>
            <a:pPr marL="285750" indent="-285750">
              <a:buFont typeface="Arial" panose="020B0604020202020204" pitchFamily="34" charset="0"/>
              <a:buChar char="•"/>
            </a:pPr>
            <a:r>
              <a:rPr lang="en-US" i="1" dirty="0">
                <a:solidFill>
                  <a:srgbClr val="A8C37D"/>
                </a:solidFill>
              </a:rPr>
              <a:t>Support through Third-Party Monitoring Systems in Iraq ($260,000)</a:t>
            </a:r>
          </a:p>
        </p:txBody>
      </p:sp>
      <p:pic>
        <p:nvPicPr>
          <p:cNvPr id="9" name="Picture 8">
            <a:extLst>
              <a:ext uri="{FF2B5EF4-FFF2-40B4-BE49-F238E27FC236}">
                <a16:creationId xmlns:a16="http://schemas.microsoft.com/office/drawing/2014/main" id="{A02C4C1A-0292-4DC7-9B74-A65C43D34593}"/>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sp>
        <p:nvSpPr>
          <p:cNvPr id="11" name="Content Placeholder 2">
            <a:extLst>
              <a:ext uri="{FF2B5EF4-FFF2-40B4-BE49-F238E27FC236}">
                <a16:creationId xmlns:a16="http://schemas.microsoft.com/office/drawing/2014/main" id="{1EBF7737-8DCB-4797-846A-CE10863EE990}"/>
              </a:ext>
            </a:extLst>
          </p:cNvPr>
          <p:cNvSpPr txBox="1">
            <a:spLocks/>
          </p:cNvSpPr>
          <p:nvPr/>
        </p:nvSpPr>
        <p:spPr>
          <a:xfrm>
            <a:off x="762000" y="2434392"/>
            <a:ext cx="3543300" cy="3166308"/>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sz="1900" dirty="0"/>
              <a:t>Preparation of a </a:t>
            </a:r>
            <a:r>
              <a:rPr lang="en-US" sz="1900" b="1" dirty="0">
                <a:solidFill>
                  <a:srgbClr val="A8C37D"/>
                </a:solidFill>
              </a:rPr>
              <a:t>Housing Reconstruction and Rehabilitation Program </a:t>
            </a:r>
            <a:r>
              <a:rPr lang="en-US" sz="1900" dirty="0"/>
              <a:t>in liberated areas, including reconstruction and repair of homes and provision of housing to the poor and marginalized to improve social and political stability; and allow the return of IDPs to areas of residence. TA is also provided to guide institutional reform of Iraq’s housing finance system.</a:t>
            </a:r>
          </a:p>
        </p:txBody>
      </p:sp>
      <p:sp>
        <p:nvSpPr>
          <p:cNvPr id="12" name="TextBox 11">
            <a:extLst>
              <a:ext uri="{FF2B5EF4-FFF2-40B4-BE49-F238E27FC236}">
                <a16:creationId xmlns:a16="http://schemas.microsoft.com/office/drawing/2014/main" id="{7713C9BF-F8A2-4680-989C-2115158CA814}"/>
              </a:ext>
            </a:extLst>
          </p:cNvPr>
          <p:cNvSpPr txBox="1"/>
          <p:nvPr/>
        </p:nvSpPr>
        <p:spPr>
          <a:xfrm>
            <a:off x="4324350" y="2434392"/>
            <a:ext cx="3543300" cy="2723823"/>
          </a:xfrm>
          <a:prstGeom prst="rect">
            <a:avLst/>
          </a:prstGeom>
          <a:noFill/>
        </p:spPr>
        <p:txBody>
          <a:bodyPr wrap="square" rtlCol="0">
            <a:spAutoFit/>
          </a:bodyPr>
          <a:lstStyle/>
          <a:p>
            <a:r>
              <a:rPr lang="en-US" sz="1900" dirty="0"/>
              <a:t>Support the Government of Iraq in the design of new </a:t>
            </a:r>
            <a:r>
              <a:rPr lang="en-US" sz="1900" b="1" dirty="0">
                <a:solidFill>
                  <a:srgbClr val="A8C37D"/>
                </a:solidFill>
              </a:rPr>
              <a:t>Education Development Operation and Strategy </a:t>
            </a:r>
            <a:r>
              <a:rPr lang="en-US" sz="1900" dirty="0"/>
              <a:t>to rehabilitate its education sector, to enhance access to quality education for Iraqi children, with a focus on disadvantaged and vulnerable youths. </a:t>
            </a:r>
          </a:p>
        </p:txBody>
      </p:sp>
      <p:sp>
        <p:nvSpPr>
          <p:cNvPr id="10" name="TextBox 9">
            <a:extLst>
              <a:ext uri="{FF2B5EF4-FFF2-40B4-BE49-F238E27FC236}">
                <a16:creationId xmlns:a16="http://schemas.microsoft.com/office/drawing/2014/main" id="{ACF8D600-47F2-49D3-A7E4-C9CC7E11EEC1}"/>
              </a:ext>
            </a:extLst>
          </p:cNvPr>
          <p:cNvSpPr txBox="1"/>
          <p:nvPr/>
        </p:nvSpPr>
        <p:spPr>
          <a:xfrm>
            <a:off x="7867650" y="2434392"/>
            <a:ext cx="3581402" cy="2431435"/>
          </a:xfrm>
          <a:prstGeom prst="rect">
            <a:avLst/>
          </a:prstGeom>
          <a:noFill/>
        </p:spPr>
        <p:txBody>
          <a:bodyPr wrap="square" rtlCol="0">
            <a:spAutoFit/>
          </a:bodyPr>
          <a:lstStyle/>
          <a:p>
            <a:r>
              <a:rPr lang="en-US" sz="1900" dirty="0"/>
              <a:t>Provide Technical Assistance to build capacity of relevant entities and mobilize resources to prepare for an informed, integrated, inclusive pilot series and eventual national program on </a:t>
            </a:r>
            <a:r>
              <a:rPr lang="en-US" sz="1900" b="1" dirty="0">
                <a:solidFill>
                  <a:srgbClr val="A8C37D"/>
                </a:solidFill>
              </a:rPr>
              <a:t>Peacebuilding, Security and Development in Iraq.</a:t>
            </a:r>
          </a:p>
        </p:txBody>
      </p:sp>
      <p:sp>
        <p:nvSpPr>
          <p:cNvPr id="13" name="TextBox 12">
            <a:extLst>
              <a:ext uri="{FF2B5EF4-FFF2-40B4-BE49-F238E27FC236}">
                <a16:creationId xmlns:a16="http://schemas.microsoft.com/office/drawing/2014/main" id="{874ECE7A-400B-4ABA-8000-32439DC58EFE}"/>
              </a:ext>
            </a:extLst>
          </p:cNvPr>
          <p:cNvSpPr txBox="1"/>
          <p:nvPr/>
        </p:nvSpPr>
        <p:spPr>
          <a:xfrm>
            <a:off x="762002" y="1902839"/>
            <a:ext cx="10667998" cy="461665"/>
          </a:xfrm>
          <a:prstGeom prst="rect">
            <a:avLst/>
          </a:prstGeom>
          <a:solidFill>
            <a:srgbClr val="A8C37D"/>
          </a:solidFill>
          <a:ln>
            <a:solidFill>
              <a:srgbClr val="A8C37D"/>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i="1" dirty="0">
                <a:solidFill>
                  <a:schemeClr val="bg1"/>
                </a:solidFill>
              </a:rPr>
              <a:t>Reconstruction Efforts in Iraq</a:t>
            </a:r>
          </a:p>
        </p:txBody>
      </p:sp>
    </p:spTree>
    <p:extLst>
      <p:ext uri="{BB962C8B-B14F-4D97-AF65-F5344CB8AC3E}">
        <p14:creationId xmlns:p14="http://schemas.microsoft.com/office/powerpoint/2010/main" val="446799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5D57-BABC-47CE-A590-40F58AE6B4C1}"/>
              </a:ext>
            </a:extLst>
          </p:cNvPr>
          <p:cNvSpPr>
            <a:spLocks noGrp="1"/>
          </p:cNvSpPr>
          <p:nvPr>
            <p:ph type="title"/>
          </p:nvPr>
        </p:nvSpPr>
        <p:spPr>
          <a:xfrm>
            <a:off x="1028699" y="571500"/>
            <a:ext cx="9536391" cy="1524000"/>
          </a:xfrm>
        </p:spPr>
        <p:txBody>
          <a:bodyPr>
            <a:normAutofit/>
          </a:bodyPr>
          <a:lstStyle/>
          <a:p>
            <a:r>
              <a:rPr lang="en-US" sz="4000" dirty="0">
                <a:solidFill>
                  <a:srgbClr val="224F81"/>
                </a:solidFill>
              </a:rPr>
              <a:t>2</a:t>
            </a:r>
            <a:r>
              <a:rPr lang="en-US" sz="4000" baseline="30000" dirty="0">
                <a:solidFill>
                  <a:srgbClr val="224F81"/>
                </a:solidFill>
              </a:rPr>
              <a:t>ND</a:t>
            </a:r>
            <a:r>
              <a:rPr lang="en-US" sz="4000" dirty="0">
                <a:solidFill>
                  <a:srgbClr val="224F81"/>
                </a:solidFill>
              </a:rPr>
              <a:t> CYLE ACTIVITIES AND RESULTS TO DATE</a:t>
            </a:r>
            <a:br>
              <a:rPr lang="en-US" sz="5400" dirty="0">
                <a:solidFill>
                  <a:srgbClr val="224F81"/>
                </a:solidFill>
              </a:rPr>
            </a:br>
            <a:r>
              <a:rPr lang="en-US" sz="4500" b="1" dirty="0">
                <a:solidFill>
                  <a:srgbClr val="E9CC66"/>
                </a:solidFill>
              </a:rPr>
              <a:t>PILLAR: REGIONAL COOPERATION</a:t>
            </a:r>
            <a:endParaRPr lang="en-US" sz="4500" dirty="0">
              <a:solidFill>
                <a:srgbClr val="E9CC66"/>
              </a:solidFill>
            </a:endParaRPr>
          </a:p>
        </p:txBody>
      </p:sp>
      <p:sp>
        <p:nvSpPr>
          <p:cNvPr id="3" name="Content Placeholder 2">
            <a:extLst>
              <a:ext uri="{FF2B5EF4-FFF2-40B4-BE49-F238E27FC236}">
                <a16:creationId xmlns:a16="http://schemas.microsoft.com/office/drawing/2014/main" id="{DC2587F2-3CAB-4E85-A92E-1705D09349C5}"/>
              </a:ext>
            </a:extLst>
          </p:cNvPr>
          <p:cNvSpPr>
            <a:spLocks noGrp="1"/>
          </p:cNvSpPr>
          <p:nvPr>
            <p:ph idx="1"/>
          </p:nvPr>
        </p:nvSpPr>
        <p:spPr>
          <a:xfrm>
            <a:off x="4323095" y="1905000"/>
            <a:ext cx="3563605" cy="3447049"/>
          </a:xfrm>
        </p:spPr>
        <p:txBody>
          <a:bodyPr>
            <a:noAutofit/>
          </a:bodyPr>
          <a:lstStyle/>
          <a:p>
            <a:pPr marL="0" indent="0">
              <a:buNone/>
            </a:pPr>
            <a:r>
              <a:rPr lang="en-US" sz="1900" dirty="0"/>
              <a:t>The </a:t>
            </a:r>
            <a:r>
              <a:rPr lang="en-US" sz="1900" b="1" dirty="0">
                <a:solidFill>
                  <a:srgbClr val="E9CC66"/>
                </a:solidFill>
              </a:rPr>
              <a:t>Regional Water Scarce Cities Initiative</a:t>
            </a:r>
            <a:r>
              <a:rPr lang="en-US" sz="1900" dirty="0">
                <a:solidFill>
                  <a:srgbClr val="E9CC66"/>
                </a:solidFill>
              </a:rPr>
              <a:t> </a:t>
            </a:r>
            <a:r>
              <a:rPr lang="en-US" sz="1900" dirty="0"/>
              <a:t>facilitates knowledge exchange on water management in fast growing urban areas affected by water scarcity. It brings together practitioners that operate in similar water scarce environments from Lebanon, Iraq, Jordan, Algeria and Morocco to share innovative solutions and ideas, and to recognize common challenges and opportunities, strengthening partnerships and dialogue.</a:t>
            </a:r>
          </a:p>
          <a:p>
            <a:pPr marL="0" indent="0" algn="just">
              <a:buNone/>
            </a:pPr>
            <a:endParaRPr lang="en-US" sz="1900" dirty="0"/>
          </a:p>
          <a:p>
            <a:pPr marL="0" indent="0" algn="just">
              <a:buNone/>
            </a:pPr>
            <a:endParaRPr lang="en-US" sz="1900" dirty="0"/>
          </a:p>
          <a:p>
            <a:pPr marL="0" indent="0" algn="just">
              <a:buNone/>
            </a:pPr>
            <a:endParaRPr lang="en-US" sz="1900" dirty="0"/>
          </a:p>
          <a:p>
            <a:pPr algn="just"/>
            <a:endParaRPr lang="en-US" sz="1900" dirty="0"/>
          </a:p>
          <a:p>
            <a:pPr algn="just"/>
            <a:endParaRPr lang="en-US" sz="1900" dirty="0"/>
          </a:p>
          <a:p>
            <a:r>
              <a:rPr lang="en-US" sz="1900" dirty="0"/>
              <a:t> </a:t>
            </a:r>
          </a:p>
        </p:txBody>
      </p:sp>
      <p:graphicFrame>
        <p:nvGraphicFramePr>
          <p:cNvPr id="7" name="Table 6">
            <a:extLst>
              <a:ext uri="{FF2B5EF4-FFF2-40B4-BE49-F238E27FC236}">
                <a16:creationId xmlns:a16="http://schemas.microsoft.com/office/drawing/2014/main" id="{5F5BE217-0007-4E27-BFE6-9DC93CEA73B1}"/>
              </a:ext>
            </a:extLst>
          </p:cNvPr>
          <p:cNvGraphicFramePr>
            <a:graphicFrameLocks noGrp="1"/>
          </p:cNvGraphicFramePr>
          <p:nvPr>
            <p:extLst>
              <p:ext uri="{D42A27DB-BD31-4B8C-83A1-F6EECF244321}">
                <p14:modId xmlns:p14="http://schemas.microsoft.com/office/powerpoint/2010/main" val="1948468801"/>
              </p:ext>
            </p:extLst>
          </p:nvPr>
        </p:nvGraphicFramePr>
        <p:xfrm>
          <a:off x="7895351" y="1905000"/>
          <a:ext cx="3552444" cy="926907"/>
        </p:xfrm>
        <a:graphic>
          <a:graphicData uri="http://schemas.openxmlformats.org/drawingml/2006/table">
            <a:tbl>
              <a:tblPr firstRow="1" bandRow="1">
                <a:tableStyleId>{8FD4443E-F989-4FC4-A0C8-D5A2AF1F390B}</a:tableStyleId>
              </a:tblPr>
              <a:tblGrid>
                <a:gridCol w="1997617">
                  <a:extLst>
                    <a:ext uri="{9D8B030D-6E8A-4147-A177-3AD203B41FA5}">
                      <a16:colId xmlns:a16="http://schemas.microsoft.com/office/drawing/2014/main" val="1135069317"/>
                    </a:ext>
                  </a:extLst>
                </a:gridCol>
                <a:gridCol w="1554827">
                  <a:extLst>
                    <a:ext uri="{9D8B030D-6E8A-4147-A177-3AD203B41FA5}">
                      <a16:colId xmlns:a16="http://schemas.microsoft.com/office/drawing/2014/main" val="1275362106"/>
                    </a:ext>
                  </a:extLst>
                </a:gridCol>
              </a:tblGrid>
              <a:tr h="393560">
                <a:tc gridSpan="2">
                  <a:txBody>
                    <a:bodyPr/>
                    <a:lstStyle/>
                    <a:p>
                      <a:pPr algn="ctr"/>
                      <a:r>
                        <a:rPr lang="en-US" sz="1600" dirty="0"/>
                        <a:t>ACTIVITIES</a:t>
                      </a:r>
                    </a:p>
                  </a:txBody>
                  <a:tcPr>
                    <a:solidFill>
                      <a:srgbClr val="E9CC66"/>
                    </a:solidFill>
                  </a:tcPr>
                </a:tc>
                <a:tc hMerge="1">
                  <a:txBody>
                    <a:bodyPr/>
                    <a:lstStyle/>
                    <a:p>
                      <a:endParaRPr lang="en-US" dirty="0"/>
                    </a:p>
                  </a:txBody>
                  <a:tcPr/>
                </a:tc>
                <a:extLst>
                  <a:ext uri="{0D108BD9-81ED-4DB2-BD59-A6C34878D82A}">
                    <a16:rowId xmlns:a16="http://schemas.microsoft.com/office/drawing/2014/main" val="4127664235"/>
                  </a:ext>
                </a:extLst>
              </a:tr>
              <a:tr h="533347">
                <a:tc>
                  <a:txBody>
                    <a:bodyPr/>
                    <a:lstStyle/>
                    <a:p>
                      <a:r>
                        <a:rPr lang="en-US" b="1" dirty="0"/>
                        <a:t>MENA (3)</a:t>
                      </a:r>
                    </a:p>
                  </a:txBody>
                  <a:tcPr>
                    <a:solidFill>
                      <a:srgbClr val="E9CC66"/>
                    </a:solidFill>
                  </a:tcPr>
                </a:tc>
                <a:tc>
                  <a:txBody>
                    <a:bodyPr/>
                    <a:lstStyle/>
                    <a:p>
                      <a:r>
                        <a:rPr lang="en-US" b="1" dirty="0"/>
                        <a:t>$665,000</a:t>
                      </a:r>
                    </a:p>
                  </a:txBody>
                  <a:tcPr>
                    <a:solidFill>
                      <a:srgbClr val="E9CC66"/>
                    </a:solidFill>
                  </a:tcPr>
                </a:tc>
                <a:extLst>
                  <a:ext uri="{0D108BD9-81ED-4DB2-BD59-A6C34878D82A}">
                    <a16:rowId xmlns:a16="http://schemas.microsoft.com/office/drawing/2014/main" val="3953484179"/>
                  </a:ext>
                </a:extLst>
              </a:tr>
            </a:tbl>
          </a:graphicData>
        </a:graphic>
      </p:graphicFrame>
      <p:sp>
        <p:nvSpPr>
          <p:cNvPr id="9" name="TextBox 8">
            <a:extLst>
              <a:ext uri="{FF2B5EF4-FFF2-40B4-BE49-F238E27FC236}">
                <a16:creationId xmlns:a16="http://schemas.microsoft.com/office/drawing/2014/main" id="{E3872408-1435-4D34-B07C-3E11BFCED1F7}"/>
              </a:ext>
            </a:extLst>
          </p:cNvPr>
          <p:cNvSpPr txBox="1"/>
          <p:nvPr/>
        </p:nvSpPr>
        <p:spPr>
          <a:xfrm>
            <a:off x="7876546" y="2905384"/>
            <a:ext cx="3553453" cy="2585323"/>
          </a:xfrm>
          <a:prstGeom prst="rect">
            <a:avLst/>
          </a:prstGeom>
          <a:noFill/>
        </p:spPr>
        <p:txBody>
          <a:bodyPr wrap="square" rtlCol="0">
            <a:spAutoFit/>
          </a:bodyPr>
          <a:lstStyle/>
          <a:p>
            <a:r>
              <a:rPr lang="en-US" dirty="0"/>
              <a:t>The MDTF support to the </a:t>
            </a:r>
            <a:r>
              <a:rPr lang="en-US" b="1" dirty="0">
                <a:solidFill>
                  <a:srgbClr val="E9CC66"/>
                </a:solidFill>
              </a:rPr>
              <a:t>MENA launch of the World Development Report 2018 on Education </a:t>
            </a:r>
            <a:r>
              <a:rPr lang="en-US" dirty="0"/>
              <a:t>brought together over 50 education officials as well as teachers, parents, and students in MENA, to renew the focus and commitment to education and to guide education policy dialogue and future operations in MENA countries. </a:t>
            </a:r>
          </a:p>
        </p:txBody>
      </p:sp>
      <p:sp>
        <p:nvSpPr>
          <p:cNvPr id="11" name="TextBox 10">
            <a:extLst>
              <a:ext uri="{FF2B5EF4-FFF2-40B4-BE49-F238E27FC236}">
                <a16:creationId xmlns:a16="http://schemas.microsoft.com/office/drawing/2014/main" id="{54CDC1FA-E3DF-4338-B85F-C230DEF8C8CC}"/>
              </a:ext>
            </a:extLst>
          </p:cNvPr>
          <p:cNvSpPr txBox="1"/>
          <p:nvPr/>
        </p:nvSpPr>
        <p:spPr>
          <a:xfrm>
            <a:off x="762000" y="1905000"/>
            <a:ext cx="3602359" cy="4770537"/>
          </a:xfrm>
          <a:prstGeom prst="rect">
            <a:avLst/>
          </a:prstGeom>
          <a:noFill/>
        </p:spPr>
        <p:txBody>
          <a:bodyPr wrap="square" rtlCol="0">
            <a:spAutoFit/>
          </a:bodyPr>
          <a:lstStyle/>
          <a:p>
            <a:r>
              <a:rPr lang="en-US" sz="1900" dirty="0"/>
              <a:t>The MDTF support to the </a:t>
            </a:r>
            <a:r>
              <a:rPr lang="en-US" sz="1900" b="1" dirty="0">
                <a:solidFill>
                  <a:srgbClr val="E9CC66"/>
                </a:solidFill>
              </a:rPr>
              <a:t>MENA Youth Platform</a:t>
            </a:r>
            <a:r>
              <a:rPr lang="en-US" sz="1900" b="1" dirty="0">
                <a:solidFill>
                  <a:srgbClr val="00B050"/>
                </a:solidFill>
              </a:rPr>
              <a:t> </a:t>
            </a:r>
            <a:r>
              <a:rPr lang="en-US" sz="1900" dirty="0"/>
              <a:t>has successfully supported 1,100+ new relationships between young, social entrepreneurs with open-source, for-profit projects at the early stage of development. It is now developing “</a:t>
            </a:r>
            <a:r>
              <a:rPr lang="en-US" sz="1900" dirty="0" err="1"/>
              <a:t>OpenVillage</a:t>
            </a:r>
            <a:r>
              <a:rPr lang="en-US" sz="1900" dirty="0"/>
              <a:t>”, a network of physical spaces providing courses, business development and viable prototypes of nascent business to expand its outreach, and a “</a:t>
            </a:r>
            <a:r>
              <a:rPr lang="en-US" sz="1900" dirty="0" err="1"/>
              <a:t>swarmfund</a:t>
            </a:r>
            <a:r>
              <a:rPr lang="en-US" sz="1900" dirty="0"/>
              <a:t>” that can pool small monetary investments to fund promising youth-led businesses</a:t>
            </a:r>
          </a:p>
        </p:txBody>
      </p:sp>
      <p:sp>
        <p:nvSpPr>
          <p:cNvPr id="8" name="TextBox 7">
            <a:extLst>
              <a:ext uri="{FF2B5EF4-FFF2-40B4-BE49-F238E27FC236}">
                <a16:creationId xmlns:a16="http://schemas.microsoft.com/office/drawing/2014/main" id="{AA560712-77F5-4B44-8A7D-4AD149C9C84D}"/>
              </a:ext>
            </a:extLst>
          </p:cNvPr>
          <p:cNvSpPr txBox="1"/>
          <p:nvPr/>
        </p:nvSpPr>
        <p:spPr>
          <a:xfrm>
            <a:off x="4323095" y="5600700"/>
            <a:ext cx="7106905"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i="1" dirty="0">
                <a:solidFill>
                  <a:srgbClr val="E9CC66"/>
                </a:solidFill>
              </a:rPr>
              <a:t>Pipeline</a:t>
            </a:r>
          </a:p>
          <a:p>
            <a:pPr marL="285750" indent="-285750">
              <a:buFont typeface="Arial" panose="020B0604020202020204" pitchFamily="34" charset="0"/>
              <a:buChar char="•"/>
            </a:pPr>
            <a:r>
              <a:rPr lang="en-US" i="1" dirty="0">
                <a:solidFill>
                  <a:srgbClr val="E9CC66"/>
                </a:solidFill>
              </a:rPr>
              <a:t>Maximizing Finance for Development Accelerator Facility ($150,000)</a:t>
            </a:r>
          </a:p>
          <a:p>
            <a:pPr marL="285750" indent="-285750">
              <a:buFont typeface="Arial" panose="020B0604020202020204" pitchFamily="34" charset="0"/>
              <a:buChar char="•"/>
            </a:pPr>
            <a:r>
              <a:rPr lang="en-US" i="1" dirty="0">
                <a:solidFill>
                  <a:srgbClr val="E9CC66"/>
                </a:solidFill>
              </a:rPr>
              <a:t>MENA Development of Digital Economy (?)</a:t>
            </a:r>
          </a:p>
        </p:txBody>
      </p:sp>
      <p:pic>
        <p:nvPicPr>
          <p:cNvPr id="10" name="Picture 9">
            <a:extLst>
              <a:ext uri="{FF2B5EF4-FFF2-40B4-BE49-F238E27FC236}">
                <a16:creationId xmlns:a16="http://schemas.microsoft.com/office/drawing/2014/main" id="{145927C9-4A31-48B5-B2A6-076D96097442}"/>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spTree>
    <p:extLst>
      <p:ext uri="{BB962C8B-B14F-4D97-AF65-F5344CB8AC3E}">
        <p14:creationId xmlns:p14="http://schemas.microsoft.com/office/powerpoint/2010/main" val="938045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5D57-BABC-47CE-A590-40F58AE6B4C1}"/>
              </a:ext>
            </a:extLst>
          </p:cNvPr>
          <p:cNvSpPr>
            <a:spLocks noGrp="1"/>
          </p:cNvSpPr>
          <p:nvPr>
            <p:ph type="title"/>
          </p:nvPr>
        </p:nvSpPr>
        <p:spPr>
          <a:xfrm>
            <a:off x="1024128" y="585216"/>
            <a:ext cx="9720072" cy="866512"/>
          </a:xfrm>
        </p:spPr>
        <p:txBody>
          <a:bodyPr/>
          <a:lstStyle/>
          <a:p>
            <a:r>
              <a:rPr lang="en-US" dirty="0">
                <a:solidFill>
                  <a:schemeClr val="bg2">
                    <a:lumMod val="25000"/>
                  </a:schemeClr>
                </a:solidFill>
              </a:rPr>
              <a:t>PCM Overview</a:t>
            </a:r>
          </a:p>
        </p:txBody>
      </p:sp>
      <p:sp>
        <p:nvSpPr>
          <p:cNvPr id="3" name="Content Placeholder 2">
            <a:extLst>
              <a:ext uri="{FF2B5EF4-FFF2-40B4-BE49-F238E27FC236}">
                <a16:creationId xmlns:a16="http://schemas.microsoft.com/office/drawing/2014/main" id="{DC2587F2-3CAB-4E85-A92E-1705D09349C5}"/>
              </a:ext>
            </a:extLst>
          </p:cNvPr>
          <p:cNvSpPr>
            <a:spLocks noGrp="1"/>
          </p:cNvSpPr>
          <p:nvPr>
            <p:ph idx="1"/>
          </p:nvPr>
        </p:nvSpPr>
        <p:spPr>
          <a:xfrm>
            <a:off x="653340" y="1793732"/>
            <a:ext cx="5442660" cy="4603108"/>
          </a:xfrm>
        </p:spPr>
        <p:txBody>
          <a:bodyPr/>
          <a:lstStyle/>
          <a:p>
            <a:r>
              <a:rPr lang="en-US" dirty="0">
                <a:solidFill>
                  <a:srgbClr val="224F81"/>
                </a:solidFill>
              </a:rPr>
              <a:t>PCM Details</a:t>
            </a:r>
          </a:p>
          <a:p>
            <a:r>
              <a:rPr lang="en-US" sz="1800" dirty="0"/>
              <a:t>The MENA MDTF’s 8th Program Council Meeting (PCM) was held in Helsinki, Finland on October 18, 2018 – with thanks to Finland for kindly hosting the Meeting. </a:t>
            </a:r>
          </a:p>
          <a:p>
            <a:r>
              <a:rPr lang="en-US" sz="1800" dirty="0"/>
              <a:t>The Meeting was chaired by Richard Abdulnour, Special Assistant to the Vice President for MENA and Program Manager of the MDTF (World Bank).</a:t>
            </a:r>
          </a:p>
          <a:p>
            <a:r>
              <a:rPr lang="en-US" sz="1800" dirty="0"/>
              <a:t>Participating MENA MDTF Donors included the United Kingdom, Finland and Norway. </a:t>
            </a:r>
          </a:p>
          <a:p>
            <a:r>
              <a:rPr lang="en-US" sz="1800" dirty="0"/>
              <a:t>The main decisions at the PCM and next steps for the MDTF are summarized in the next two pages.</a:t>
            </a:r>
          </a:p>
          <a:p>
            <a:endParaRPr lang="en-US" sz="1800" dirty="0"/>
          </a:p>
        </p:txBody>
      </p:sp>
      <p:pic>
        <p:nvPicPr>
          <p:cNvPr id="4" name="Picture 3">
            <a:extLst>
              <a:ext uri="{FF2B5EF4-FFF2-40B4-BE49-F238E27FC236}">
                <a16:creationId xmlns:a16="http://schemas.microsoft.com/office/drawing/2014/main" id="{F799E408-7A87-4BB4-BE1D-A1AB69CEDE93}"/>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sp>
        <p:nvSpPr>
          <p:cNvPr id="5" name="Content Placeholder 2">
            <a:extLst>
              <a:ext uri="{FF2B5EF4-FFF2-40B4-BE49-F238E27FC236}">
                <a16:creationId xmlns:a16="http://schemas.microsoft.com/office/drawing/2014/main" id="{67A14A97-1A7F-4826-80EA-8A7730932972}"/>
              </a:ext>
            </a:extLst>
          </p:cNvPr>
          <p:cNvSpPr txBox="1">
            <a:spLocks/>
          </p:cNvSpPr>
          <p:nvPr/>
        </p:nvSpPr>
        <p:spPr>
          <a:xfrm>
            <a:off x="6259398" y="1536569"/>
            <a:ext cx="5621770" cy="5203596"/>
          </a:xfrm>
          <a:prstGeom prst="rect">
            <a:avLst/>
          </a:prstGeom>
        </p:spPr>
        <p:txBody>
          <a:bodyPr vert="horz" lIns="45720" tIns="45720" rIns="4572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spcBef>
                <a:spcPts val="0"/>
              </a:spcBef>
              <a:spcAft>
                <a:spcPts val="0"/>
              </a:spcAft>
            </a:pPr>
            <a:r>
              <a:rPr lang="en-US" dirty="0">
                <a:solidFill>
                  <a:srgbClr val="224F81"/>
                </a:solidFill>
              </a:rPr>
              <a:t>PCM Attendees</a:t>
            </a:r>
          </a:p>
          <a:p>
            <a:pPr marL="0" indent="0">
              <a:spcBef>
                <a:spcPts val="0"/>
              </a:spcBef>
              <a:spcAft>
                <a:spcPts val="0"/>
              </a:spcAft>
              <a:buNone/>
            </a:pPr>
            <a:endParaRPr lang="en-US" sz="1500" b="1" dirty="0"/>
          </a:p>
          <a:p>
            <a:pPr marL="0" indent="0">
              <a:spcBef>
                <a:spcPts val="0"/>
              </a:spcBef>
              <a:spcAft>
                <a:spcPts val="0"/>
              </a:spcAft>
              <a:buNone/>
            </a:pPr>
            <a:r>
              <a:rPr lang="en-US" sz="1700" b="1" dirty="0"/>
              <a:t>Finland</a:t>
            </a:r>
          </a:p>
          <a:p>
            <a:pPr marL="0" indent="0">
              <a:spcBef>
                <a:spcPts val="0"/>
              </a:spcBef>
              <a:spcAft>
                <a:spcPts val="0"/>
              </a:spcAft>
              <a:buNone/>
            </a:pPr>
            <a:r>
              <a:rPr lang="en-US" sz="1700" dirty="0"/>
              <a:t>  </a:t>
            </a:r>
            <a:r>
              <a:rPr lang="en-US" sz="1700" dirty="0" err="1"/>
              <a:t>Miia</a:t>
            </a:r>
            <a:r>
              <a:rPr lang="en-US" sz="1700" dirty="0"/>
              <a:t> Lahti, Team Leader, Persian Gulf, Ministry of Foreign Affairs</a:t>
            </a:r>
          </a:p>
          <a:p>
            <a:pPr marL="0" indent="0">
              <a:spcBef>
                <a:spcPts val="0"/>
              </a:spcBef>
              <a:spcAft>
                <a:spcPts val="0"/>
              </a:spcAft>
              <a:buNone/>
            </a:pPr>
            <a:r>
              <a:rPr lang="en-US" sz="1700" dirty="0"/>
              <a:t>  Laura </a:t>
            </a:r>
            <a:r>
              <a:rPr lang="en-US" sz="1700" dirty="0" err="1"/>
              <a:t>Vanhanen</a:t>
            </a:r>
            <a:r>
              <a:rPr lang="en-US" sz="1700" dirty="0"/>
              <a:t>, Desk Officer Morocco, Algeria, Ministry of  Foreign   Affairs</a:t>
            </a:r>
          </a:p>
          <a:p>
            <a:pPr marL="0" indent="0">
              <a:spcBef>
                <a:spcPts val="0"/>
              </a:spcBef>
              <a:spcAft>
                <a:spcPts val="0"/>
              </a:spcAft>
              <a:buNone/>
            </a:pPr>
            <a:r>
              <a:rPr lang="en-US" sz="1700" dirty="0"/>
              <a:t>  Suvi Sipilä, </a:t>
            </a:r>
            <a:r>
              <a:rPr lang="en-US" sz="1700" dirty="0" err="1"/>
              <a:t>Programme</a:t>
            </a:r>
            <a:r>
              <a:rPr lang="en-US" sz="1700" dirty="0"/>
              <a:t> Officer, Ministry of Foreign Affairs</a:t>
            </a:r>
          </a:p>
          <a:p>
            <a:pPr marL="0" indent="0">
              <a:spcBef>
                <a:spcPts val="0"/>
              </a:spcBef>
              <a:spcAft>
                <a:spcPts val="0"/>
              </a:spcAft>
              <a:buNone/>
            </a:pPr>
            <a:r>
              <a:rPr lang="en-US" sz="1700" dirty="0"/>
              <a:t>  </a:t>
            </a:r>
            <a:r>
              <a:rPr lang="en-US" sz="1700" dirty="0" err="1"/>
              <a:t>Hikka</a:t>
            </a:r>
            <a:r>
              <a:rPr lang="en-US" sz="1700" dirty="0"/>
              <a:t> </a:t>
            </a:r>
            <a:r>
              <a:rPr lang="en-US" sz="1700" dirty="0" err="1"/>
              <a:t>Lampén</a:t>
            </a:r>
            <a:r>
              <a:rPr lang="en-US" sz="1700" dirty="0"/>
              <a:t>, </a:t>
            </a:r>
            <a:r>
              <a:rPr lang="en-US" sz="1700" dirty="0" err="1"/>
              <a:t>Programme</a:t>
            </a:r>
            <a:r>
              <a:rPr lang="en-US" sz="1700" dirty="0"/>
              <a:t> Officer, Ministry of Foreign Affairs</a:t>
            </a:r>
          </a:p>
          <a:p>
            <a:pPr marL="0" indent="0">
              <a:spcBef>
                <a:spcPts val="0"/>
              </a:spcBef>
              <a:spcAft>
                <a:spcPts val="0"/>
              </a:spcAft>
              <a:buNone/>
            </a:pPr>
            <a:endParaRPr lang="en-US" sz="1700" b="1" dirty="0"/>
          </a:p>
          <a:p>
            <a:pPr marL="0" indent="0">
              <a:spcBef>
                <a:spcPts val="0"/>
              </a:spcBef>
              <a:spcAft>
                <a:spcPts val="0"/>
              </a:spcAft>
              <a:buNone/>
            </a:pPr>
            <a:r>
              <a:rPr lang="en-US" sz="1700" b="1" dirty="0"/>
              <a:t>Norway</a:t>
            </a:r>
          </a:p>
          <a:p>
            <a:pPr>
              <a:spcBef>
                <a:spcPts val="0"/>
              </a:spcBef>
              <a:spcAft>
                <a:spcPts val="0"/>
              </a:spcAft>
            </a:pPr>
            <a:r>
              <a:rPr lang="en-US" sz="1700" dirty="0"/>
              <a:t>Constantin </a:t>
            </a:r>
            <a:r>
              <a:rPr lang="en-US" sz="1700" dirty="0" err="1"/>
              <a:t>Nicolaysen</a:t>
            </a:r>
            <a:r>
              <a:rPr lang="en-US" sz="1700" dirty="0"/>
              <a:t> </a:t>
            </a:r>
            <a:r>
              <a:rPr lang="en-US" sz="1700" dirty="0" err="1"/>
              <a:t>Karamé</a:t>
            </a:r>
            <a:r>
              <a:rPr lang="en-US" sz="1700" dirty="0"/>
              <a:t>, Senior Advisor, Ministry of Foreign Affairs</a:t>
            </a:r>
          </a:p>
          <a:p>
            <a:pPr marL="0" indent="0">
              <a:spcBef>
                <a:spcPts val="0"/>
              </a:spcBef>
              <a:spcAft>
                <a:spcPts val="0"/>
              </a:spcAft>
              <a:buNone/>
            </a:pPr>
            <a:endParaRPr lang="en-US" sz="1700" b="1" dirty="0"/>
          </a:p>
          <a:p>
            <a:pPr marL="0" indent="0">
              <a:spcBef>
                <a:spcPts val="0"/>
              </a:spcBef>
              <a:spcAft>
                <a:spcPts val="0"/>
              </a:spcAft>
              <a:buNone/>
            </a:pPr>
            <a:r>
              <a:rPr lang="en-US" sz="1700" b="1" dirty="0"/>
              <a:t>United Kingdom</a:t>
            </a:r>
          </a:p>
          <a:p>
            <a:pPr>
              <a:spcBef>
                <a:spcPts val="0"/>
              </a:spcBef>
              <a:spcAft>
                <a:spcPts val="0"/>
              </a:spcAft>
            </a:pPr>
            <a:r>
              <a:rPr lang="en-US" sz="1700" dirty="0"/>
              <a:t>Sam Fell, Regional Economic Advisor, North Africa Unit (DFID-FCO)</a:t>
            </a:r>
          </a:p>
          <a:p>
            <a:pPr marL="0" indent="0">
              <a:spcBef>
                <a:spcPts val="0"/>
              </a:spcBef>
              <a:spcAft>
                <a:spcPts val="0"/>
              </a:spcAft>
              <a:buNone/>
            </a:pPr>
            <a:endParaRPr lang="en-US" sz="1700" b="1" dirty="0"/>
          </a:p>
          <a:p>
            <a:pPr marL="0" indent="0">
              <a:spcBef>
                <a:spcPts val="0"/>
              </a:spcBef>
              <a:spcAft>
                <a:spcPts val="0"/>
              </a:spcAft>
              <a:buNone/>
            </a:pPr>
            <a:r>
              <a:rPr lang="en-US" sz="1700" b="1" dirty="0"/>
              <a:t>World Bank</a:t>
            </a:r>
          </a:p>
          <a:p>
            <a:pPr>
              <a:spcBef>
                <a:spcPts val="0"/>
              </a:spcBef>
              <a:spcAft>
                <a:spcPts val="0"/>
              </a:spcAft>
            </a:pPr>
            <a:r>
              <a:rPr lang="en-US" sz="1700" dirty="0"/>
              <a:t>Richard Abdulnour, Program Manager, MENA MDTF</a:t>
            </a:r>
          </a:p>
          <a:p>
            <a:pPr>
              <a:spcBef>
                <a:spcPts val="0"/>
              </a:spcBef>
              <a:spcAft>
                <a:spcPts val="0"/>
              </a:spcAft>
            </a:pPr>
            <a:r>
              <a:rPr lang="en-US" sz="1700" dirty="0"/>
              <a:t>Thomas </a:t>
            </a:r>
            <a:r>
              <a:rPr lang="en-US" sz="1700" dirty="0" err="1"/>
              <a:t>Djurhuus</a:t>
            </a:r>
            <a:r>
              <a:rPr lang="en-US" sz="1700" dirty="0"/>
              <a:t>, Lead Partnership Specialist, MENA</a:t>
            </a:r>
          </a:p>
          <a:p>
            <a:pPr>
              <a:spcBef>
                <a:spcPts val="0"/>
              </a:spcBef>
              <a:spcAft>
                <a:spcPts val="0"/>
              </a:spcAft>
            </a:pPr>
            <a:r>
              <a:rPr lang="en-US" sz="1700" dirty="0"/>
              <a:t>Ahmed Elsadig, Sr. Partnership Specialist, MENA</a:t>
            </a:r>
          </a:p>
          <a:p>
            <a:pPr>
              <a:spcBef>
                <a:spcPts val="0"/>
              </a:spcBef>
              <a:spcAft>
                <a:spcPts val="0"/>
              </a:spcAft>
            </a:pPr>
            <a:r>
              <a:rPr lang="en-US" sz="1700" dirty="0"/>
              <a:t>Hayat Taleb Al-Harazi, Program Officer, MENA</a:t>
            </a:r>
          </a:p>
          <a:p>
            <a:pPr>
              <a:spcBef>
                <a:spcPts val="0"/>
              </a:spcBef>
              <a:spcAft>
                <a:spcPts val="0"/>
              </a:spcAft>
            </a:pPr>
            <a:r>
              <a:rPr lang="en-US" sz="1700" dirty="0"/>
              <a:t>Denise Kassab, Consultant, Program Coordination, MENA MDTF</a:t>
            </a:r>
          </a:p>
          <a:p>
            <a:pPr>
              <a:spcBef>
                <a:spcPts val="0"/>
              </a:spcBef>
              <a:spcAft>
                <a:spcPts val="0"/>
              </a:spcAft>
            </a:pPr>
            <a:endParaRPr lang="en-US" sz="1700" b="1" dirty="0"/>
          </a:p>
          <a:p>
            <a:pPr>
              <a:spcBef>
                <a:spcPts val="0"/>
              </a:spcBef>
              <a:spcAft>
                <a:spcPts val="0"/>
              </a:spcAft>
            </a:pPr>
            <a:r>
              <a:rPr lang="en-US" sz="1700" b="1" dirty="0" err="1"/>
              <a:t>Universalia</a:t>
            </a:r>
            <a:r>
              <a:rPr lang="en-US" sz="1700" b="1" dirty="0"/>
              <a:t> Management Group</a:t>
            </a:r>
          </a:p>
          <a:p>
            <a:pPr>
              <a:spcBef>
                <a:spcPts val="0"/>
              </a:spcBef>
              <a:spcAft>
                <a:spcPts val="0"/>
              </a:spcAft>
            </a:pPr>
            <a:r>
              <a:rPr lang="en-US" sz="1700" dirty="0"/>
              <a:t>Hussein Amery, Senior Consultant and Practice Leader</a:t>
            </a:r>
          </a:p>
          <a:p>
            <a:endParaRPr lang="en-US" sz="2100" dirty="0"/>
          </a:p>
          <a:p>
            <a:pPr marL="0" indent="0">
              <a:buNone/>
            </a:pPr>
            <a:endParaRPr lang="en-US" sz="1800" dirty="0"/>
          </a:p>
          <a:p>
            <a:endParaRPr lang="en-US" dirty="0">
              <a:solidFill>
                <a:srgbClr val="224F81"/>
              </a:solidFill>
            </a:endParaRPr>
          </a:p>
          <a:p>
            <a:endParaRPr lang="en-US" sz="1800" dirty="0"/>
          </a:p>
        </p:txBody>
      </p:sp>
    </p:spTree>
    <p:extLst>
      <p:ext uri="{BB962C8B-B14F-4D97-AF65-F5344CB8AC3E}">
        <p14:creationId xmlns:p14="http://schemas.microsoft.com/office/powerpoint/2010/main" val="588684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5D57-BABC-47CE-A590-40F58AE6B4C1}"/>
              </a:ext>
            </a:extLst>
          </p:cNvPr>
          <p:cNvSpPr>
            <a:spLocks noGrp="1"/>
          </p:cNvSpPr>
          <p:nvPr>
            <p:ph type="title"/>
          </p:nvPr>
        </p:nvSpPr>
        <p:spPr>
          <a:xfrm>
            <a:off x="1024128" y="585216"/>
            <a:ext cx="9720072" cy="1510284"/>
          </a:xfrm>
        </p:spPr>
        <p:txBody>
          <a:bodyPr>
            <a:normAutofit/>
          </a:bodyPr>
          <a:lstStyle/>
          <a:p>
            <a:r>
              <a:rPr lang="en-US" sz="4000" dirty="0">
                <a:solidFill>
                  <a:srgbClr val="224F81"/>
                </a:solidFill>
              </a:rPr>
              <a:t>2</a:t>
            </a:r>
            <a:r>
              <a:rPr lang="en-US" sz="4000" baseline="30000" dirty="0">
                <a:solidFill>
                  <a:srgbClr val="224F81"/>
                </a:solidFill>
              </a:rPr>
              <a:t>ND</a:t>
            </a:r>
            <a:r>
              <a:rPr lang="en-US" sz="4000" dirty="0">
                <a:solidFill>
                  <a:srgbClr val="224F81"/>
                </a:solidFill>
              </a:rPr>
              <a:t> CYLE ACTIVITIES AND RESULTS TO DATE</a:t>
            </a:r>
            <a:br>
              <a:rPr lang="en-US" sz="4000" dirty="0">
                <a:solidFill>
                  <a:srgbClr val="224F81"/>
                </a:solidFill>
              </a:rPr>
            </a:br>
            <a:r>
              <a:rPr lang="en-US" sz="4500" b="1" dirty="0">
                <a:solidFill>
                  <a:srgbClr val="224F81"/>
                </a:solidFill>
              </a:rPr>
              <a:t>Summary of Outputs</a:t>
            </a:r>
            <a:endParaRPr lang="en-US" sz="4500" b="1" dirty="0">
              <a:solidFill>
                <a:schemeClr val="bg2">
                  <a:lumMod val="25000"/>
                </a:schemeClr>
              </a:solidFill>
            </a:endParaRPr>
          </a:p>
        </p:txBody>
      </p:sp>
      <p:graphicFrame>
        <p:nvGraphicFramePr>
          <p:cNvPr id="8" name="Table 7">
            <a:extLst>
              <a:ext uri="{FF2B5EF4-FFF2-40B4-BE49-F238E27FC236}">
                <a16:creationId xmlns:a16="http://schemas.microsoft.com/office/drawing/2014/main" id="{662DD621-1CF0-4EBF-8189-DF45D9B9BFAF}"/>
              </a:ext>
            </a:extLst>
          </p:cNvPr>
          <p:cNvGraphicFramePr>
            <a:graphicFrameLocks noGrp="1"/>
          </p:cNvGraphicFramePr>
          <p:nvPr>
            <p:extLst>
              <p:ext uri="{D42A27DB-BD31-4B8C-83A1-F6EECF244321}">
                <p14:modId xmlns:p14="http://schemas.microsoft.com/office/powerpoint/2010/main" val="94452846"/>
              </p:ext>
            </p:extLst>
          </p:nvPr>
        </p:nvGraphicFramePr>
        <p:xfrm>
          <a:off x="762000" y="1905000"/>
          <a:ext cx="10668000" cy="3890082"/>
        </p:xfrm>
        <a:graphic>
          <a:graphicData uri="http://schemas.openxmlformats.org/drawingml/2006/table">
            <a:tbl>
              <a:tblPr firstRow="1" bandRow="1">
                <a:tableStyleId>{7DF18680-E054-41AD-8BC1-D1AEF772440D}</a:tableStyleId>
              </a:tblPr>
              <a:tblGrid>
                <a:gridCol w="2133600">
                  <a:extLst>
                    <a:ext uri="{9D8B030D-6E8A-4147-A177-3AD203B41FA5}">
                      <a16:colId xmlns:a16="http://schemas.microsoft.com/office/drawing/2014/main" val="2592251354"/>
                    </a:ext>
                  </a:extLst>
                </a:gridCol>
                <a:gridCol w="2133600">
                  <a:extLst>
                    <a:ext uri="{9D8B030D-6E8A-4147-A177-3AD203B41FA5}">
                      <a16:colId xmlns:a16="http://schemas.microsoft.com/office/drawing/2014/main" val="1650794131"/>
                    </a:ext>
                  </a:extLst>
                </a:gridCol>
                <a:gridCol w="2133600">
                  <a:extLst>
                    <a:ext uri="{9D8B030D-6E8A-4147-A177-3AD203B41FA5}">
                      <a16:colId xmlns:a16="http://schemas.microsoft.com/office/drawing/2014/main" val="3410133299"/>
                    </a:ext>
                  </a:extLst>
                </a:gridCol>
                <a:gridCol w="2133600">
                  <a:extLst>
                    <a:ext uri="{9D8B030D-6E8A-4147-A177-3AD203B41FA5}">
                      <a16:colId xmlns:a16="http://schemas.microsoft.com/office/drawing/2014/main" val="1013920400"/>
                    </a:ext>
                  </a:extLst>
                </a:gridCol>
                <a:gridCol w="2133600">
                  <a:extLst>
                    <a:ext uri="{9D8B030D-6E8A-4147-A177-3AD203B41FA5}">
                      <a16:colId xmlns:a16="http://schemas.microsoft.com/office/drawing/2014/main" val="2249659939"/>
                    </a:ext>
                  </a:extLst>
                </a:gridCol>
              </a:tblGrid>
              <a:tr h="880830">
                <a:tc>
                  <a:txBody>
                    <a:bodyPr/>
                    <a:lstStyle/>
                    <a:p>
                      <a:pPr algn="ctr"/>
                      <a:r>
                        <a:rPr lang="en-US" sz="2200" dirty="0"/>
                        <a:t>OUTPUTS</a:t>
                      </a:r>
                    </a:p>
                  </a:txBody>
                  <a:tcPr>
                    <a:solidFill>
                      <a:srgbClr val="224F81"/>
                    </a:solidFill>
                  </a:tcPr>
                </a:tc>
                <a:tc>
                  <a:txBody>
                    <a:bodyPr/>
                    <a:lstStyle/>
                    <a:p>
                      <a:pPr algn="ctr"/>
                      <a:r>
                        <a:rPr lang="en-US" sz="2200" dirty="0"/>
                        <a:t>TARGETS</a:t>
                      </a:r>
                    </a:p>
                    <a:p>
                      <a:pPr algn="ctr"/>
                      <a:r>
                        <a:rPr lang="en-US" sz="2200" dirty="0"/>
                        <a:t> (number)</a:t>
                      </a:r>
                    </a:p>
                  </a:txBody>
                  <a:tcPr>
                    <a:solidFill>
                      <a:srgbClr val="224F81"/>
                    </a:solidFill>
                  </a:tcPr>
                </a:tc>
                <a:tc>
                  <a:txBody>
                    <a:bodyPr/>
                    <a:lstStyle/>
                    <a:p>
                      <a:pPr algn="ctr"/>
                      <a:r>
                        <a:rPr lang="en-US" sz="2200" dirty="0"/>
                        <a:t>PROJECTIONS</a:t>
                      </a:r>
                    </a:p>
                    <a:p>
                      <a:pPr algn="ctr"/>
                      <a:r>
                        <a:rPr lang="en-US" sz="2200" dirty="0"/>
                        <a:t>(number)</a:t>
                      </a:r>
                    </a:p>
                  </a:txBody>
                  <a:tcPr>
                    <a:solidFill>
                      <a:srgbClr val="224F81"/>
                    </a:solidFill>
                  </a:tcPr>
                </a:tc>
                <a:tc>
                  <a:txBody>
                    <a:bodyPr/>
                    <a:lstStyle/>
                    <a:p>
                      <a:pPr algn="ctr"/>
                      <a:r>
                        <a:rPr lang="en-US" sz="2200" dirty="0"/>
                        <a:t>ACTUALS</a:t>
                      </a:r>
                    </a:p>
                    <a:p>
                      <a:pPr algn="ctr"/>
                      <a:r>
                        <a:rPr lang="en-US" sz="2200" dirty="0"/>
                        <a:t>(number)</a:t>
                      </a:r>
                    </a:p>
                  </a:txBody>
                  <a:tcPr>
                    <a:solidFill>
                      <a:srgbClr val="224F81"/>
                    </a:solidFill>
                  </a:tcPr>
                </a:tc>
                <a:tc>
                  <a:txBody>
                    <a:bodyPr/>
                    <a:lstStyle/>
                    <a:p>
                      <a:pPr algn="ctr"/>
                      <a:r>
                        <a:rPr lang="en-US" sz="2200" dirty="0"/>
                        <a:t>% OF TARGET ACHIEVED</a:t>
                      </a:r>
                    </a:p>
                  </a:txBody>
                  <a:tcPr>
                    <a:solidFill>
                      <a:srgbClr val="E9CC66"/>
                    </a:solidFill>
                  </a:tcPr>
                </a:tc>
                <a:extLst>
                  <a:ext uri="{0D108BD9-81ED-4DB2-BD59-A6C34878D82A}">
                    <a16:rowId xmlns:a16="http://schemas.microsoft.com/office/drawing/2014/main" val="1490308979"/>
                  </a:ext>
                </a:extLst>
              </a:tr>
              <a:tr h="682335">
                <a:tc>
                  <a:txBody>
                    <a:bodyPr/>
                    <a:lstStyle/>
                    <a:p>
                      <a:r>
                        <a:rPr lang="en-US" sz="2200" dirty="0"/>
                        <a:t>ANALYTICAL REPORTS</a:t>
                      </a:r>
                    </a:p>
                  </a:txBody>
                  <a:tcPr>
                    <a:solidFill>
                      <a:schemeClr val="accent3">
                        <a:lumMod val="20000"/>
                        <a:lumOff val="80000"/>
                      </a:schemeClr>
                    </a:solidFill>
                  </a:tcPr>
                </a:tc>
                <a:tc>
                  <a:txBody>
                    <a:bodyPr/>
                    <a:lstStyle/>
                    <a:p>
                      <a:pPr algn="ctr"/>
                      <a:r>
                        <a:rPr lang="en-US" sz="2200" dirty="0"/>
                        <a:t>40</a:t>
                      </a:r>
                    </a:p>
                  </a:txBody>
                  <a:tcPr>
                    <a:solidFill>
                      <a:schemeClr val="accent3">
                        <a:lumMod val="20000"/>
                        <a:lumOff val="80000"/>
                      </a:schemeClr>
                    </a:solidFill>
                  </a:tcPr>
                </a:tc>
                <a:tc>
                  <a:txBody>
                    <a:bodyPr/>
                    <a:lstStyle/>
                    <a:p>
                      <a:pPr algn="ctr"/>
                      <a:r>
                        <a:rPr lang="en-US" sz="2200" dirty="0"/>
                        <a:t>47</a:t>
                      </a:r>
                    </a:p>
                  </a:txBody>
                  <a:tcPr>
                    <a:solidFill>
                      <a:schemeClr val="accent3">
                        <a:lumMod val="20000"/>
                        <a:lumOff val="80000"/>
                      </a:schemeClr>
                    </a:solidFill>
                  </a:tcPr>
                </a:tc>
                <a:tc>
                  <a:txBody>
                    <a:bodyPr/>
                    <a:lstStyle/>
                    <a:p>
                      <a:pPr algn="ctr"/>
                      <a:r>
                        <a:rPr lang="en-US" sz="2200" dirty="0"/>
                        <a:t>26</a:t>
                      </a:r>
                    </a:p>
                  </a:txBody>
                  <a:tcPr>
                    <a:solidFill>
                      <a:schemeClr val="accent3">
                        <a:lumMod val="20000"/>
                        <a:lumOff val="80000"/>
                      </a:schemeClr>
                    </a:solidFill>
                  </a:tcPr>
                </a:tc>
                <a:tc>
                  <a:txBody>
                    <a:bodyPr/>
                    <a:lstStyle/>
                    <a:p>
                      <a:pPr algn="ctr"/>
                      <a:r>
                        <a:rPr lang="en-US" sz="2200" dirty="0"/>
                        <a:t>65</a:t>
                      </a:r>
                    </a:p>
                  </a:txBody>
                  <a:tcPr>
                    <a:solidFill>
                      <a:srgbClr val="E9CC66"/>
                    </a:solidFill>
                  </a:tcPr>
                </a:tc>
                <a:extLst>
                  <a:ext uri="{0D108BD9-81ED-4DB2-BD59-A6C34878D82A}">
                    <a16:rowId xmlns:a16="http://schemas.microsoft.com/office/drawing/2014/main" val="3185289519"/>
                  </a:ext>
                </a:extLst>
              </a:tr>
              <a:tr h="982563">
                <a:tc>
                  <a:txBody>
                    <a:bodyPr/>
                    <a:lstStyle/>
                    <a:p>
                      <a:r>
                        <a:rPr lang="en-US" sz="2200" dirty="0"/>
                        <a:t>TECHNICAL ASSISTANCE PRODUCTS</a:t>
                      </a:r>
                    </a:p>
                  </a:txBody>
                  <a:tcPr>
                    <a:solidFill>
                      <a:schemeClr val="accent3">
                        <a:lumMod val="20000"/>
                        <a:lumOff val="80000"/>
                      </a:schemeClr>
                    </a:solidFill>
                  </a:tcPr>
                </a:tc>
                <a:tc>
                  <a:txBody>
                    <a:bodyPr/>
                    <a:lstStyle/>
                    <a:p>
                      <a:pPr algn="ctr"/>
                      <a:r>
                        <a:rPr lang="en-US" sz="2200" dirty="0"/>
                        <a:t>40</a:t>
                      </a:r>
                    </a:p>
                  </a:txBody>
                  <a:tcPr>
                    <a:solidFill>
                      <a:schemeClr val="accent3">
                        <a:lumMod val="20000"/>
                        <a:lumOff val="80000"/>
                      </a:schemeClr>
                    </a:solidFill>
                  </a:tcPr>
                </a:tc>
                <a:tc>
                  <a:txBody>
                    <a:bodyPr/>
                    <a:lstStyle/>
                    <a:p>
                      <a:pPr algn="ctr"/>
                      <a:r>
                        <a:rPr lang="en-US" sz="2200" dirty="0"/>
                        <a:t>41</a:t>
                      </a:r>
                    </a:p>
                  </a:txBody>
                  <a:tcPr>
                    <a:solidFill>
                      <a:schemeClr val="accent3">
                        <a:lumMod val="20000"/>
                        <a:lumOff val="80000"/>
                      </a:schemeClr>
                    </a:solidFill>
                  </a:tcPr>
                </a:tc>
                <a:tc>
                  <a:txBody>
                    <a:bodyPr/>
                    <a:lstStyle/>
                    <a:p>
                      <a:pPr algn="ctr"/>
                      <a:r>
                        <a:rPr lang="en-US" sz="2200" dirty="0"/>
                        <a:t>20</a:t>
                      </a:r>
                    </a:p>
                  </a:txBody>
                  <a:tcPr>
                    <a:solidFill>
                      <a:schemeClr val="accent3">
                        <a:lumMod val="20000"/>
                        <a:lumOff val="80000"/>
                      </a:schemeClr>
                    </a:solidFill>
                  </a:tcPr>
                </a:tc>
                <a:tc>
                  <a:txBody>
                    <a:bodyPr/>
                    <a:lstStyle/>
                    <a:p>
                      <a:pPr algn="ctr"/>
                      <a:r>
                        <a:rPr lang="en-US" sz="2200" dirty="0"/>
                        <a:t>50</a:t>
                      </a:r>
                    </a:p>
                  </a:txBody>
                  <a:tcPr>
                    <a:solidFill>
                      <a:srgbClr val="E9CC66"/>
                    </a:solidFill>
                  </a:tcPr>
                </a:tc>
                <a:extLst>
                  <a:ext uri="{0D108BD9-81ED-4DB2-BD59-A6C34878D82A}">
                    <a16:rowId xmlns:a16="http://schemas.microsoft.com/office/drawing/2014/main" val="2510375875"/>
                  </a:ext>
                </a:extLst>
              </a:tr>
              <a:tr h="1149972">
                <a:tc>
                  <a:txBody>
                    <a:bodyPr/>
                    <a:lstStyle/>
                    <a:p>
                      <a:r>
                        <a:rPr lang="en-US" sz="2200" dirty="0"/>
                        <a:t>KNOWLEDGE &amp; LEARNING EVENTS</a:t>
                      </a:r>
                    </a:p>
                  </a:txBody>
                  <a:tcPr>
                    <a:solidFill>
                      <a:schemeClr val="accent3">
                        <a:lumMod val="20000"/>
                        <a:lumOff val="80000"/>
                      </a:schemeClr>
                    </a:solidFill>
                  </a:tcPr>
                </a:tc>
                <a:tc>
                  <a:txBody>
                    <a:bodyPr/>
                    <a:lstStyle/>
                    <a:p>
                      <a:pPr algn="ctr"/>
                      <a:r>
                        <a:rPr lang="en-US" sz="2200" dirty="0"/>
                        <a:t>40</a:t>
                      </a:r>
                    </a:p>
                  </a:txBody>
                  <a:tcPr>
                    <a:solidFill>
                      <a:schemeClr val="accent3">
                        <a:lumMod val="20000"/>
                        <a:lumOff val="80000"/>
                      </a:schemeClr>
                    </a:solidFill>
                  </a:tcPr>
                </a:tc>
                <a:tc>
                  <a:txBody>
                    <a:bodyPr/>
                    <a:lstStyle/>
                    <a:p>
                      <a:pPr algn="ctr"/>
                      <a:r>
                        <a:rPr lang="en-US" sz="2200" dirty="0"/>
                        <a:t>64</a:t>
                      </a:r>
                    </a:p>
                  </a:txBody>
                  <a:tcPr>
                    <a:solidFill>
                      <a:schemeClr val="accent3">
                        <a:lumMod val="20000"/>
                        <a:lumOff val="80000"/>
                      </a:schemeClr>
                    </a:solidFill>
                  </a:tcPr>
                </a:tc>
                <a:tc>
                  <a:txBody>
                    <a:bodyPr/>
                    <a:lstStyle/>
                    <a:p>
                      <a:pPr algn="ctr"/>
                      <a:r>
                        <a:rPr lang="en-US" sz="2200" dirty="0"/>
                        <a:t>26</a:t>
                      </a:r>
                    </a:p>
                  </a:txBody>
                  <a:tcPr>
                    <a:solidFill>
                      <a:schemeClr val="accent3">
                        <a:lumMod val="20000"/>
                        <a:lumOff val="80000"/>
                      </a:schemeClr>
                    </a:solidFill>
                  </a:tcPr>
                </a:tc>
                <a:tc>
                  <a:txBody>
                    <a:bodyPr/>
                    <a:lstStyle/>
                    <a:p>
                      <a:pPr algn="ctr"/>
                      <a:r>
                        <a:rPr lang="en-US" sz="2200" dirty="0"/>
                        <a:t>65</a:t>
                      </a:r>
                    </a:p>
                  </a:txBody>
                  <a:tcPr>
                    <a:solidFill>
                      <a:srgbClr val="E9CC66"/>
                    </a:solidFill>
                  </a:tcPr>
                </a:tc>
                <a:extLst>
                  <a:ext uri="{0D108BD9-81ED-4DB2-BD59-A6C34878D82A}">
                    <a16:rowId xmlns:a16="http://schemas.microsoft.com/office/drawing/2014/main" val="2265225463"/>
                  </a:ext>
                </a:extLst>
              </a:tr>
            </a:tbl>
          </a:graphicData>
        </a:graphic>
      </p:graphicFrame>
      <p:sp>
        <p:nvSpPr>
          <p:cNvPr id="9" name="TextBox 8">
            <a:extLst>
              <a:ext uri="{FF2B5EF4-FFF2-40B4-BE49-F238E27FC236}">
                <a16:creationId xmlns:a16="http://schemas.microsoft.com/office/drawing/2014/main" id="{E6430A81-C242-4CA8-AE6A-7E45EA710CC5}"/>
              </a:ext>
            </a:extLst>
          </p:cNvPr>
          <p:cNvSpPr txBox="1"/>
          <p:nvPr/>
        </p:nvSpPr>
        <p:spPr>
          <a:xfrm>
            <a:off x="1030161" y="5892004"/>
            <a:ext cx="4358886" cy="646331"/>
          </a:xfrm>
          <a:prstGeom prst="rect">
            <a:avLst/>
          </a:prstGeom>
          <a:noFill/>
        </p:spPr>
        <p:txBody>
          <a:bodyPr wrap="none" rtlCol="0">
            <a:spAutoFit/>
          </a:bodyPr>
          <a:lstStyle/>
          <a:p>
            <a:r>
              <a:rPr lang="en-US" dirty="0"/>
              <a:t>Results as of FY19 Q1 (September 30, 2018)</a:t>
            </a:r>
          </a:p>
          <a:p>
            <a:r>
              <a:rPr lang="en-US" dirty="0"/>
              <a:t>End date of projections June 30, 2019</a:t>
            </a:r>
          </a:p>
        </p:txBody>
      </p:sp>
      <p:pic>
        <p:nvPicPr>
          <p:cNvPr id="6" name="Picture 5">
            <a:extLst>
              <a:ext uri="{FF2B5EF4-FFF2-40B4-BE49-F238E27FC236}">
                <a16:creationId xmlns:a16="http://schemas.microsoft.com/office/drawing/2014/main" id="{D88484ED-49F1-4834-AD48-950DFA8E7E2F}"/>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spTree>
    <p:extLst>
      <p:ext uri="{BB962C8B-B14F-4D97-AF65-F5344CB8AC3E}">
        <p14:creationId xmlns:p14="http://schemas.microsoft.com/office/powerpoint/2010/main" val="1888017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5D57-BABC-47CE-A590-40F58AE6B4C1}"/>
              </a:ext>
            </a:extLst>
          </p:cNvPr>
          <p:cNvSpPr>
            <a:spLocks noGrp="1"/>
          </p:cNvSpPr>
          <p:nvPr>
            <p:ph type="title"/>
          </p:nvPr>
        </p:nvSpPr>
        <p:spPr>
          <a:xfrm>
            <a:off x="1024128" y="585216"/>
            <a:ext cx="9720072" cy="1510284"/>
          </a:xfrm>
        </p:spPr>
        <p:txBody>
          <a:bodyPr>
            <a:normAutofit/>
          </a:bodyPr>
          <a:lstStyle/>
          <a:p>
            <a:r>
              <a:rPr lang="en-US" sz="4000" dirty="0">
                <a:solidFill>
                  <a:srgbClr val="224F81"/>
                </a:solidFill>
              </a:rPr>
              <a:t>FINANCIAL STATUS AND NEXT STEPS</a:t>
            </a:r>
            <a:br>
              <a:rPr lang="en-US" dirty="0">
                <a:solidFill>
                  <a:srgbClr val="224F81"/>
                </a:solidFill>
              </a:rPr>
            </a:br>
            <a:r>
              <a:rPr lang="en-US" sz="4500" b="1" dirty="0">
                <a:solidFill>
                  <a:srgbClr val="224F81"/>
                </a:solidFill>
              </a:rPr>
              <a:t>financial Summary</a:t>
            </a:r>
          </a:p>
        </p:txBody>
      </p:sp>
      <p:graphicFrame>
        <p:nvGraphicFramePr>
          <p:cNvPr id="11" name="Chart 10">
            <a:extLst>
              <a:ext uri="{FF2B5EF4-FFF2-40B4-BE49-F238E27FC236}">
                <a16:creationId xmlns:a16="http://schemas.microsoft.com/office/drawing/2014/main" id="{5D50C2F9-61D9-48FB-9344-99FF82B702A8}"/>
              </a:ext>
            </a:extLst>
          </p:cNvPr>
          <p:cNvGraphicFramePr/>
          <p:nvPr>
            <p:extLst>
              <p:ext uri="{D42A27DB-BD31-4B8C-83A1-F6EECF244321}">
                <p14:modId xmlns:p14="http://schemas.microsoft.com/office/powerpoint/2010/main" val="4245182698"/>
              </p:ext>
            </p:extLst>
          </p:nvPr>
        </p:nvGraphicFramePr>
        <p:xfrm>
          <a:off x="762000" y="1905001"/>
          <a:ext cx="10668000" cy="3695699"/>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a:extLst>
              <a:ext uri="{FF2B5EF4-FFF2-40B4-BE49-F238E27FC236}">
                <a16:creationId xmlns:a16="http://schemas.microsoft.com/office/drawing/2014/main" id="{1290DEFE-A865-4551-A412-C0A0F679805C}"/>
              </a:ext>
            </a:extLst>
          </p:cNvPr>
          <p:cNvPicPr>
            <a:picLocks noChangeAspect="1"/>
          </p:cNvPicPr>
          <p:nvPr/>
        </p:nvPicPr>
        <p:blipFill>
          <a:blip r:embed="rId3"/>
          <a:stretch>
            <a:fillRect/>
          </a:stretch>
        </p:blipFill>
        <p:spPr>
          <a:xfrm>
            <a:off x="10025406" y="243212"/>
            <a:ext cx="1768445" cy="1463040"/>
          </a:xfrm>
          <a:prstGeom prst="rect">
            <a:avLst/>
          </a:prstGeom>
          <a:ln>
            <a:noFill/>
          </a:ln>
          <a:effectLst>
            <a:softEdge rad="112500"/>
          </a:effectLst>
        </p:spPr>
      </p:pic>
    </p:spTree>
    <p:extLst>
      <p:ext uri="{BB962C8B-B14F-4D97-AF65-F5344CB8AC3E}">
        <p14:creationId xmlns:p14="http://schemas.microsoft.com/office/powerpoint/2010/main" val="1176888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a:extLst>
              <a:ext uri="{FF2B5EF4-FFF2-40B4-BE49-F238E27FC236}">
                <a16:creationId xmlns:a16="http://schemas.microsoft.com/office/drawing/2014/main" id="{242A3E79-F6A7-482C-A262-251D8AF7A538}"/>
              </a:ext>
            </a:extLst>
          </p:cNvPr>
          <p:cNvGraphicFramePr>
            <a:graphicFrameLocks noGrp="1"/>
          </p:cNvGraphicFramePr>
          <p:nvPr>
            <p:extLst>
              <p:ext uri="{D42A27DB-BD31-4B8C-83A1-F6EECF244321}">
                <p14:modId xmlns:p14="http://schemas.microsoft.com/office/powerpoint/2010/main" val="2036019001"/>
              </p:ext>
            </p:extLst>
          </p:nvPr>
        </p:nvGraphicFramePr>
        <p:xfrm>
          <a:off x="762000" y="1915519"/>
          <a:ext cx="10668000" cy="3685181"/>
        </p:xfrm>
        <a:graphic>
          <a:graphicData uri="http://schemas.openxmlformats.org/drawingml/2006/table">
            <a:tbl>
              <a:tblPr firstRow="1" bandRow="1">
                <a:tableStyleId>{912C8C85-51F0-491E-9774-3900AFEF0FD7}</a:tableStyleId>
              </a:tblPr>
              <a:tblGrid>
                <a:gridCol w="7846966">
                  <a:extLst>
                    <a:ext uri="{9D8B030D-6E8A-4147-A177-3AD203B41FA5}">
                      <a16:colId xmlns:a16="http://schemas.microsoft.com/office/drawing/2014/main" val="2354399485"/>
                    </a:ext>
                  </a:extLst>
                </a:gridCol>
                <a:gridCol w="2821034">
                  <a:extLst>
                    <a:ext uri="{9D8B030D-6E8A-4147-A177-3AD203B41FA5}">
                      <a16:colId xmlns:a16="http://schemas.microsoft.com/office/drawing/2014/main" val="2285170077"/>
                    </a:ext>
                  </a:extLst>
                </a:gridCol>
              </a:tblGrid>
              <a:tr h="419776">
                <a:tc gridSpan="2">
                  <a:txBody>
                    <a:bodyPr/>
                    <a:lstStyle/>
                    <a:p>
                      <a:pPr algn="ctr"/>
                      <a:r>
                        <a:rPr lang="en-US" dirty="0"/>
                        <a:t>AVAILABLE $1.9 MILLION</a:t>
                      </a:r>
                    </a:p>
                  </a:txBody>
                  <a:tcPr>
                    <a:solidFill>
                      <a:srgbClr val="224F81"/>
                    </a:solidFill>
                  </a:tcPr>
                </a:tc>
                <a:tc hMerge="1">
                  <a:txBody>
                    <a:bodyPr/>
                    <a:lstStyle/>
                    <a:p>
                      <a:endParaRPr lang="en-US" dirty="0"/>
                    </a:p>
                  </a:txBody>
                  <a:tcPr/>
                </a:tc>
                <a:extLst>
                  <a:ext uri="{0D108BD9-81ED-4DB2-BD59-A6C34878D82A}">
                    <a16:rowId xmlns:a16="http://schemas.microsoft.com/office/drawing/2014/main" val="3312982931"/>
                  </a:ext>
                </a:extLst>
              </a:tr>
              <a:tr h="419776">
                <a:tc>
                  <a:txBody>
                    <a:bodyPr/>
                    <a:lstStyle/>
                    <a:p>
                      <a:r>
                        <a:rPr lang="en-US" dirty="0"/>
                        <a:t>Contingency</a:t>
                      </a:r>
                    </a:p>
                  </a:txBody>
                  <a:tcPr/>
                </a:tc>
                <a:tc>
                  <a:txBody>
                    <a:bodyPr/>
                    <a:lstStyle/>
                    <a:p>
                      <a:r>
                        <a:rPr lang="en-US" dirty="0"/>
                        <a:t>  $100,000</a:t>
                      </a:r>
                    </a:p>
                  </a:txBody>
                  <a:tcPr/>
                </a:tc>
                <a:extLst>
                  <a:ext uri="{0D108BD9-81ED-4DB2-BD59-A6C34878D82A}">
                    <a16:rowId xmlns:a16="http://schemas.microsoft.com/office/drawing/2014/main" val="2135052335"/>
                  </a:ext>
                </a:extLst>
              </a:tr>
              <a:tr h="1605990">
                <a:tc>
                  <a:txBody>
                    <a:bodyPr/>
                    <a:lstStyle/>
                    <a:p>
                      <a:r>
                        <a:rPr lang="en-US" b="1" dirty="0"/>
                        <a:t>Pipeline</a:t>
                      </a:r>
                    </a:p>
                    <a:p>
                      <a:pPr marL="285750" indent="-285750">
                        <a:buFont typeface="Arial" panose="020B0604020202020204" pitchFamily="34" charset="0"/>
                        <a:buChar char="•"/>
                      </a:pPr>
                      <a:r>
                        <a:rPr lang="en-US" dirty="0"/>
                        <a:t>TN Modernizing Targeting Systems in Social Protection ($350K)</a:t>
                      </a:r>
                    </a:p>
                    <a:p>
                      <a:pPr marL="285750" indent="-285750">
                        <a:buFont typeface="Arial" panose="020B0604020202020204" pitchFamily="34" charset="0"/>
                        <a:buChar char="•"/>
                      </a:pPr>
                      <a:r>
                        <a:rPr lang="en-US" dirty="0"/>
                        <a:t>West Bank &amp; Gaza Enabling Private Sector ($250K)</a:t>
                      </a:r>
                    </a:p>
                    <a:p>
                      <a:pPr marL="285750" indent="-285750">
                        <a:buFont typeface="Arial" panose="020B0604020202020204" pitchFamily="34" charset="0"/>
                        <a:buChar char="•"/>
                      </a:pPr>
                      <a:r>
                        <a:rPr lang="en-US" dirty="0"/>
                        <a:t>Iraq TPM ($250K)</a:t>
                      </a:r>
                    </a:p>
                    <a:p>
                      <a:pPr marL="285750" indent="-285750">
                        <a:buFont typeface="Arial" panose="020B0604020202020204" pitchFamily="34" charset="0"/>
                        <a:buChar char="•"/>
                      </a:pPr>
                      <a:r>
                        <a:rPr lang="en-US" dirty="0"/>
                        <a:t>Regional MFD Accelerator Facility ($150K)</a:t>
                      </a:r>
                    </a:p>
                  </a:txBody>
                  <a:tcPr/>
                </a:tc>
                <a:tc>
                  <a:txBody>
                    <a:bodyPr/>
                    <a:lstStyle/>
                    <a:p>
                      <a:r>
                        <a:rPr lang="en-US" dirty="0"/>
                        <a:t>$1,000,000</a:t>
                      </a:r>
                    </a:p>
                  </a:txBody>
                  <a:tcPr/>
                </a:tc>
                <a:extLst>
                  <a:ext uri="{0D108BD9-81ED-4DB2-BD59-A6C34878D82A}">
                    <a16:rowId xmlns:a16="http://schemas.microsoft.com/office/drawing/2014/main" val="1217894044"/>
                  </a:ext>
                </a:extLst>
              </a:tr>
              <a:tr h="1239639">
                <a:tc>
                  <a:txBody>
                    <a:bodyPr/>
                    <a:lstStyle/>
                    <a:p>
                      <a:r>
                        <a:rPr lang="en-US" b="1" dirty="0"/>
                        <a:t>Proposed priorities for remaining balance</a:t>
                      </a:r>
                    </a:p>
                    <a:p>
                      <a:pPr marL="285750" indent="-285750">
                        <a:buFont typeface="Arial" panose="020B0604020202020204" pitchFamily="34" charset="0"/>
                        <a:buChar char="•"/>
                      </a:pPr>
                      <a:r>
                        <a:rPr lang="en-US" sz="1800" b="1" dirty="0"/>
                        <a:t>Morocco ($500K): </a:t>
                      </a:r>
                      <a:r>
                        <a:rPr lang="en-US" sz="1800" dirty="0"/>
                        <a:t>working with Country team to identify 1 or 2 activities</a:t>
                      </a:r>
                    </a:p>
                    <a:p>
                      <a:pPr marL="285750" indent="-285750">
                        <a:buFont typeface="Arial" panose="020B0604020202020204" pitchFamily="34" charset="0"/>
                        <a:buChar char="•"/>
                      </a:pPr>
                      <a:r>
                        <a:rPr lang="en-US" sz="1800" b="1" dirty="0"/>
                        <a:t>MENA Digital Economy ($300K): </a:t>
                      </a:r>
                      <a:r>
                        <a:rPr lang="en-US" sz="1800" dirty="0"/>
                        <a:t>working with the MENA Chief Economist on supporting a regional Digital Economy Agenda (see next slide)</a:t>
                      </a:r>
                      <a:endParaRPr lang="en-US" b="1" dirty="0"/>
                    </a:p>
                  </a:txBody>
                  <a:tcPr/>
                </a:tc>
                <a:tc>
                  <a:txBody>
                    <a:bodyPr/>
                    <a:lstStyle/>
                    <a:p>
                      <a:r>
                        <a:rPr lang="en-US" b="1" dirty="0"/>
                        <a:t>  $800,000</a:t>
                      </a:r>
                    </a:p>
                  </a:txBody>
                  <a:tcPr/>
                </a:tc>
                <a:extLst>
                  <a:ext uri="{0D108BD9-81ED-4DB2-BD59-A6C34878D82A}">
                    <a16:rowId xmlns:a16="http://schemas.microsoft.com/office/drawing/2014/main" val="463809133"/>
                  </a:ext>
                </a:extLst>
              </a:tr>
            </a:tbl>
          </a:graphicData>
        </a:graphic>
      </p:graphicFrame>
      <p:pic>
        <p:nvPicPr>
          <p:cNvPr id="7" name="Picture 6">
            <a:extLst>
              <a:ext uri="{FF2B5EF4-FFF2-40B4-BE49-F238E27FC236}">
                <a16:creationId xmlns:a16="http://schemas.microsoft.com/office/drawing/2014/main" id="{4401F5BF-DC21-4501-ADAE-FCC2EBB1CF9F}"/>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sp>
        <p:nvSpPr>
          <p:cNvPr id="13" name="Title 1">
            <a:extLst>
              <a:ext uri="{FF2B5EF4-FFF2-40B4-BE49-F238E27FC236}">
                <a16:creationId xmlns:a16="http://schemas.microsoft.com/office/drawing/2014/main" id="{C7195684-6D9B-4D70-8701-EE6CCC66B1AA}"/>
              </a:ext>
            </a:extLst>
          </p:cNvPr>
          <p:cNvSpPr>
            <a:spLocks noGrp="1"/>
          </p:cNvSpPr>
          <p:nvPr>
            <p:ph type="title"/>
          </p:nvPr>
        </p:nvSpPr>
        <p:spPr/>
        <p:txBody>
          <a:bodyPr>
            <a:normAutofit/>
          </a:bodyPr>
          <a:lstStyle/>
          <a:p>
            <a:r>
              <a:rPr lang="en-US" sz="4000" dirty="0">
                <a:solidFill>
                  <a:srgbClr val="224F81"/>
                </a:solidFill>
              </a:rPr>
              <a:t>FINANCIAL STATUS AND NEXT STEPS</a:t>
            </a:r>
            <a:br>
              <a:rPr lang="en-US" dirty="0">
                <a:solidFill>
                  <a:srgbClr val="224F81"/>
                </a:solidFill>
              </a:rPr>
            </a:br>
            <a:r>
              <a:rPr lang="en-US" sz="4500" b="1" dirty="0">
                <a:solidFill>
                  <a:srgbClr val="224F81"/>
                </a:solidFill>
              </a:rPr>
              <a:t>Available funds and pipeline</a:t>
            </a:r>
          </a:p>
        </p:txBody>
      </p:sp>
    </p:spTree>
    <p:extLst>
      <p:ext uri="{BB962C8B-B14F-4D97-AF65-F5344CB8AC3E}">
        <p14:creationId xmlns:p14="http://schemas.microsoft.com/office/powerpoint/2010/main" val="1614179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693149C4-92AF-4811-A89D-22EE3D81DFA6}"/>
              </a:ext>
            </a:extLst>
          </p:cNvPr>
          <p:cNvGraphicFramePr>
            <a:graphicFrameLocks noGrp="1"/>
          </p:cNvGraphicFramePr>
          <p:nvPr>
            <p:extLst>
              <p:ext uri="{D42A27DB-BD31-4B8C-83A1-F6EECF244321}">
                <p14:modId xmlns:p14="http://schemas.microsoft.com/office/powerpoint/2010/main" val="3615759049"/>
              </p:ext>
            </p:extLst>
          </p:nvPr>
        </p:nvGraphicFramePr>
        <p:xfrm>
          <a:off x="762000" y="1905000"/>
          <a:ext cx="10667999" cy="4921372"/>
        </p:xfrm>
        <a:graphic>
          <a:graphicData uri="http://schemas.openxmlformats.org/drawingml/2006/table">
            <a:tbl>
              <a:tblPr firstRow="1">
                <a:tableStyleId>{D27102A9-8310-4765-A935-A1911B00CA55}</a:tableStyleId>
              </a:tblPr>
              <a:tblGrid>
                <a:gridCol w="3701005">
                  <a:extLst>
                    <a:ext uri="{9D8B030D-6E8A-4147-A177-3AD203B41FA5}">
                      <a16:colId xmlns:a16="http://schemas.microsoft.com/office/drawing/2014/main" val="2186845458"/>
                    </a:ext>
                  </a:extLst>
                </a:gridCol>
                <a:gridCol w="6966994">
                  <a:extLst>
                    <a:ext uri="{9D8B030D-6E8A-4147-A177-3AD203B41FA5}">
                      <a16:colId xmlns:a16="http://schemas.microsoft.com/office/drawing/2014/main" val="3671834099"/>
                    </a:ext>
                  </a:extLst>
                </a:gridCol>
              </a:tblGrid>
              <a:tr h="564555">
                <a:tc gridSpan="2">
                  <a:txBody>
                    <a:bodyPr/>
                    <a:lstStyle/>
                    <a:p>
                      <a:pPr algn="ctr"/>
                      <a:r>
                        <a:rPr lang="en-US" sz="2000" dirty="0"/>
                        <a:t>To accelerate economic transformation and the establishment of a new social contract, the MENA region is currently developing a new vision centered on three pillars</a:t>
                      </a:r>
                    </a:p>
                    <a:p>
                      <a:pPr algn="ctr"/>
                      <a:endParaRPr lang="en-US" sz="2000" dirty="0"/>
                    </a:p>
                  </a:txBody>
                  <a:tcPr>
                    <a:lnL>
                      <a:noFill/>
                    </a:lnL>
                    <a:lnR>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3940497490"/>
                  </a:ext>
                </a:extLst>
              </a:tr>
              <a:tr h="61364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u="none" strike="noStrike" kern="1200" cap="none" spc="0" normalizeH="0" baseline="0" noProof="0" dirty="0">
                          <a:ln>
                            <a:noFill/>
                          </a:ln>
                          <a:solidFill>
                            <a:schemeClr val="bg1"/>
                          </a:solidFill>
                          <a:effectLst/>
                          <a:uLnTx/>
                          <a:uFillTx/>
                        </a:rPr>
                        <a:t>1. Human Capital</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200" b="0" i="0" u="none" strike="noStrike" kern="1200" cap="none" spc="0" normalizeH="0" baseline="0" noProof="0" dirty="0">
                        <a:ln>
                          <a:noFill/>
                        </a:ln>
                        <a:solidFill>
                          <a:schemeClr val="bg1"/>
                        </a:solidFill>
                        <a:effectLst/>
                        <a:uLnTx/>
                        <a:uFillTx/>
                        <a:latin typeface="Tw Cen MT" panose="020B0602020104020603"/>
                        <a:ea typeface="+mn-ea"/>
                        <a:cs typeface="+mn-cs"/>
                      </a:endParaRPr>
                    </a:p>
                  </a:txBody>
                  <a:tcPr>
                    <a:lnL>
                      <a:noFill/>
                    </a:lnL>
                    <a:lnR>
                      <a:noFill/>
                    </a:lnR>
                    <a:lnT w="12700" cmpd="sng">
                      <a:noFill/>
                    </a:lnT>
                    <a:lnB>
                      <a:noFill/>
                    </a:lnB>
                    <a:lnTlToBr w="12700" cmpd="sng">
                      <a:noFill/>
                      <a:prstDash val="solid"/>
                    </a:lnTlToBr>
                    <a:lnBlToTr w="12700" cmpd="sng">
                      <a:noFill/>
                      <a:prstDash val="solid"/>
                    </a:lnBlToTr>
                    <a:solidFill>
                      <a:srgbClr val="224F8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Building on the regional flagship work on education, the MDTF could support the operationalization of the Bank’s agenda on human capital and the future of work in MENA</a:t>
                      </a:r>
                      <a:endParaRPr kumimoji="0" lang="en-US" sz="22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723817177"/>
                  </a:ext>
                </a:extLst>
              </a:tr>
              <a:tr h="9519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u="none" strike="noStrike" kern="1200" cap="none" spc="0" normalizeH="0" baseline="0" noProof="0" dirty="0">
                          <a:ln>
                            <a:noFill/>
                          </a:ln>
                          <a:solidFill>
                            <a:schemeClr val="bg1"/>
                          </a:solidFill>
                          <a:effectLst/>
                          <a:uLnTx/>
                          <a:uFillTx/>
                        </a:rPr>
                        <a:t>2. Digital Economy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200" b="0" i="0" u="none" strike="noStrike" kern="1200" cap="none" spc="0" normalizeH="0" baseline="0" noProof="0" dirty="0">
                        <a:ln>
                          <a:noFill/>
                        </a:ln>
                        <a:solidFill>
                          <a:schemeClr val="bg1"/>
                        </a:solidFill>
                        <a:effectLst/>
                        <a:uLnTx/>
                        <a:uFillTx/>
                        <a:latin typeface="Tw Cen MT" panose="020B0602020104020603"/>
                        <a:ea typeface="+mn-ea"/>
                        <a:cs typeface="+mn-cs"/>
                      </a:endParaRPr>
                    </a:p>
                  </a:txBody>
                  <a:tcPr>
                    <a:lnL>
                      <a:noFill/>
                    </a:lnL>
                    <a:lnR>
                      <a:noFill/>
                    </a:lnR>
                    <a:lnT>
                      <a:noFill/>
                    </a:lnT>
                    <a:lnB>
                      <a:noFill/>
                    </a:lnB>
                    <a:lnTlToBr w="12700" cmpd="sng">
                      <a:noFill/>
                      <a:prstDash val="solid"/>
                    </a:lnTlToBr>
                    <a:lnBlToTr w="12700" cmpd="sng">
                      <a:noFill/>
                      <a:prstDash val="solid"/>
                    </a:lnBlToTr>
                    <a:solidFill>
                      <a:srgbClr val="7CBD8D"/>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 team lead by the Chief Economist of MENA is developing a regional approach to leverage technologies to accelerate economic transformation in MENA</a:t>
                      </a:r>
                      <a:endParaRPr kumimoji="0" lang="en-US" sz="22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679909090"/>
                  </a:ext>
                </a:extLst>
              </a:tr>
              <a:tr h="9519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u="none" strike="noStrike" kern="1200" cap="none" spc="0" normalizeH="0" baseline="0" noProof="0" dirty="0">
                          <a:ln>
                            <a:noFill/>
                          </a:ln>
                          <a:solidFill>
                            <a:schemeClr val="bg1"/>
                          </a:solidFill>
                          <a:effectLst/>
                          <a:uLnTx/>
                          <a:uFillTx/>
                        </a:rPr>
                        <a:t>3. Maximizing Finance for Development (MFD)</a:t>
                      </a:r>
                      <a:endParaRPr kumimoji="0" lang="en-US" sz="2200" b="0" i="0" u="none" strike="noStrike" kern="1200" cap="none" spc="0" normalizeH="0" baseline="0" noProof="0" dirty="0">
                        <a:ln>
                          <a:noFill/>
                        </a:ln>
                        <a:solidFill>
                          <a:schemeClr val="bg1"/>
                        </a:solidFill>
                        <a:effectLst/>
                        <a:uLnTx/>
                        <a:uFillTx/>
                        <a:latin typeface="Tw Cen MT" panose="020B0602020104020603"/>
                        <a:ea typeface="+mn-ea"/>
                        <a:cs typeface="+mn-cs"/>
                      </a:endParaRPr>
                    </a:p>
                  </a:txBody>
                  <a:tcPr>
                    <a:lnL>
                      <a:noFill/>
                    </a:lnL>
                    <a:lnR>
                      <a:noFill/>
                    </a:lnR>
                    <a:lnT>
                      <a:noFill/>
                    </a:lnT>
                    <a:lnB>
                      <a:noFill/>
                    </a:lnB>
                    <a:lnTlToBr w="12700" cmpd="sng">
                      <a:noFill/>
                      <a:prstDash val="solid"/>
                    </a:lnTlToBr>
                    <a:lnBlToTr w="12700" cmpd="sng">
                      <a:noFill/>
                      <a:prstDash val="solid"/>
                    </a:lnBlToTr>
                    <a:solidFill>
                      <a:srgbClr val="E9CC66"/>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Starting with the regional MFD Accelerator Facility piloted in Mashreq, the MDTF can leverage its regional scope to accelerate private sector investments in the region and job creation</a:t>
                      </a:r>
                      <a:endPar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967269277"/>
                  </a:ext>
                </a:extLst>
              </a:tr>
              <a:tr h="613647">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200" b="1" u="none" strike="noStrike" kern="1200" cap="none" spc="0" normalizeH="0" baseline="0" noProof="0" dirty="0">
                        <a:ln>
                          <a:noFill/>
                        </a:ln>
                        <a:effectLst/>
                        <a:uLnTx/>
                        <a:uFillTx/>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200" b="1" u="none" strike="noStrike" kern="1200" cap="none" spc="0" normalizeH="0" baseline="0" noProof="0" dirty="0">
                          <a:ln>
                            <a:noFill/>
                          </a:ln>
                          <a:effectLst/>
                          <a:uLnTx/>
                          <a:uFillTx/>
                        </a:rPr>
                        <a:t>The MENA MDTF can be the instrument to support this strategic inflexion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200" b="1"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a:lnL>
                      <a:noFill/>
                    </a:lnL>
                    <a:lnR>
                      <a:noFill/>
                    </a:lnR>
                    <a:lnT>
                      <a:noFill/>
                    </a:lnT>
                    <a:lnB w="127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3419750550"/>
                  </a:ext>
                </a:extLst>
              </a:tr>
            </a:tbl>
          </a:graphicData>
        </a:graphic>
      </p:graphicFrame>
      <p:pic>
        <p:nvPicPr>
          <p:cNvPr id="6" name="Picture 5">
            <a:extLst>
              <a:ext uri="{FF2B5EF4-FFF2-40B4-BE49-F238E27FC236}">
                <a16:creationId xmlns:a16="http://schemas.microsoft.com/office/drawing/2014/main" id="{EB30A3FA-8A48-4F81-8F20-25C21C9FA54F}"/>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sp>
        <p:nvSpPr>
          <p:cNvPr id="4" name="Title 3">
            <a:extLst>
              <a:ext uri="{FF2B5EF4-FFF2-40B4-BE49-F238E27FC236}">
                <a16:creationId xmlns:a16="http://schemas.microsoft.com/office/drawing/2014/main" id="{89DD47EE-627C-4602-9571-80B19216D6F9}"/>
              </a:ext>
            </a:extLst>
          </p:cNvPr>
          <p:cNvSpPr>
            <a:spLocks noGrp="1"/>
          </p:cNvSpPr>
          <p:nvPr>
            <p:ph type="title"/>
          </p:nvPr>
        </p:nvSpPr>
        <p:spPr/>
        <p:txBody>
          <a:bodyPr/>
          <a:lstStyle/>
          <a:p>
            <a:r>
              <a:rPr lang="en-US" sz="4000" dirty="0">
                <a:solidFill>
                  <a:srgbClr val="224F81"/>
                </a:solidFill>
              </a:rPr>
              <a:t>FINANCIAL STATUS AND NEXT STEPS</a:t>
            </a:r>
            <a:br>
              <a:rPr lang="en-US" dirty="0">
                <a:solidFill>
                  <a:srgbClr val="224F81"/>
                </a:solidFill>
              </a:rPr>
            </a:br>
            <a:r>
              <a:rPr lang="en-US" sz="4500" b="1" dirty="0">
                <a:solidFill>
                  <a:srgbClr val="224F81"/>
                </a:solidFill>
              </a:rPr>
              <a:t>Possible new orientations</a:t>
            </a:r>
            <a:endParaRPr lang="en-US" dirty="0"/>
          </a:p>
        </p:txBody>
      </p:sp>
    </p:spTree>
    <p:extLst>
      <p:ext uri="{BB962C8B-B14F-4D97-AF65-F5344CB8AC3E}">
        <p14:creationId xmlns:p14="http://schemas.microsoft.com/office/powerpoint/2010/main" val="1576458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693149C4-92AF-4811-A89D-22EE3D81DFA6}"/>
              </a:ext>
            </a:extLst>
          </p:cNvPr>
          <p:cNvGraphicFramePr>
            <a:graphicFrameLocks noGrp="1"/>
          </p:cNvGraphicFramePr>
          <p:nvPr>
            <p:extLst>
              <p:ext uri="{D42A27DB-BD31-4B8C-83A1-F6EECF244321}">
                <p14:modId xmlns:p14="http://schemas.microsoft.com/office/powerpoint/2010/main" val="4279144761"/>
              </p:ext>
            </p:extLst>
          </p:nvPr>
        </p:nvGraphicFramePr>
        <p:xfrm>
          <a:off x="762000" y="2095500"/>
          <a:ext cx="7860792" cy="2975768"/>
        </p:xfrm>
        <a:graphic>
          <a:graphicData uri="http://schemas.openxmlformats.org/drawingml/2006/table">
            <a:tbl>
              <a:tblPr firstRow="1" bandRow="1">
                <a:tableStyleId>{17292A2E-F333-43FB-9621-5CBBE7FDCDCB}</a:tableStyleId>
              </a:tblPr>
              <a:tblGrid>
                <a:gridCol w="5455920">
                  <a:extLst>
                    <a:ext uri="{9D8B030D-6E8A-4147-A177-3AD203B41FA5}">
                      <a16:colId xmlns:a16="http://schemas.microsoft.com/office/drawing/2014/main" val="2186845458"/>
                    </a:ext>
                  </a:extLst>
                </a:gridCol>
                <a:gridCol w="2404872">
                  <a:extLst>
                    <a:ext uri="{9D8B030D-6E8A-4147-A177-3AD203B41FA5}">
                      <a16:colId xmlns:a16="http://schemas.microsoft.com/office/drawing/2014/main" val="4023912551"/>
                    </a:ext>
                  </a:extLst>
                </a:gridCol>
              </a:tblGrid>
              <a:tr h="692771">
                <a:tc>
                  <a:txBody>
                    <a:bodyPr/>
                    <a:lstStyle/>
                    <a:p>
                      <a:pPr algn="ctr"/>
                      <a:r>
                        <a:rPr lang="en-US" sz="1800" dirty="0"/>
                        <a:t>Action</a:t>
                      </a:r>
                    </a:p>
                  </a:txBody>
                  <a:tcPr>
                    <a:lnL w="9525" cap="flat" cmpd="sng" algn="ctr">
                      <a:noFill/>
                      <a:prstDash val="soli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224F81"/>
                    </a:solidFill>
                  </a:tcPr>
                </a:tc>
                <a:tc>
                  <a:txBody>
                    <a:bodyPr/>
                    <a:lstStyle/>
                    <a:p>
                      <a:pPr algn="ctr"/>
                      <a:r>
                        <a:rPr lang="en-US" sz="1800" dirty="0"/>
                        <a:t>Timing</a:t>
                      </a:r>
                    </a:p>
                  </a:txBody>
                  <a:tcPr>
                    <a:lnL w="12700" cap="flat" cmpd="sng" algn="ctr">
                      <a:noFill/>
                      <a:prstDash val="solid"/>
                      <a:round/>
                      <a:headEnd type="none" w="med" len="med"/>
                      <a:tailEnd type="none" w="med" len="med"/>
                    </a:lnL>
                    <a:lnR w="9525" cap="flat" cmpd="sng" algn="ctr">
                      <a:noFill/>
                      <a:prstDash val="solid"/>
                    </a:lnR>
                    <a:lnT w="9525" cap="flat" cmpd="sng" algn="ctr">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24F81"/>
                    </a:solidFill>
                  </a:tcPr>
                </a:tc>
                <a:extLst>
                  <a:ext uri="{0D108BD9-81ED-4DB2-BD59-A6C34878D82A}">
                    <a16:rowId xmlns:a16="http://schemas.microsoft.com/office/drawing/2014/main" val="3940497490"/>
                  </a:ext>
                </a:extLst>
              </a:tr>
              <a:tr h="6661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1. Finalization of Operating Principles</a:t>
                      </a: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lnL w="9525" cap="flat" cmpd="sng" algn="ctr">
                      <a:noFill/>
                      <a:prstDash val="soli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kumimoji="0" lang="en-US" sz="1800" u="none" strike="noStrike" kern="1200" cap="none" spc="0" normalizeH="0" baseline="0" noProof="0" dirty="0">
                          <a:ln>
                            <a:noFill/>
                          </a:ln>
                          <a:effectLst/>
                          <a:uLnTx/>
                          <a:uFillTx/>
                        </a:rPr>
                        <a:t>By December 2018</a:t>
                      </a:r>
                      <a:endParaRPr lang="en-US" sz="1800" dirty="0"/>
                    </a:p>
                  </a:txBody>
                  <a:tcPr>
                    <a:lnL w="12700" cap="flat" cmpd="sng" algn="ctr">
                      <a:no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723817177"/>
                  </a:ext>
                </a:extLst>
              </a:tr>
              <a:tr h="44865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2. Revamping of MDTF website</a:t>
                      </a: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lnL w="9525" cap="flat" cmpd="sng" algn="ctr">
                      <a:noFill/>
                      <a:prstDash val="soli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kumimoji="0" lang="en-US" sz="1800" u="none" strike="noStrike" kern="1200" cap="none" spc="0" normalizeH="0" baseline="0" noProof="0" dirty="0">
                          <a:ln>
                            <a:noFill/>
                          </a:ln>
                          <a:effectLst/>
                          <a:uLnTx/>
                          <a:uFillTx/>
                        </a:rPr>
                        <a:t>By December 2018</a:t>
                      </a:r>
                      <a:endParaRPr lang="en-US" sz="1800" dirty="0"/>
                    </a:p>
                  </a:txBody>
                  <a:tcPr>
                    <a:lnL w="12700" cap="flat" cmpd="sng" algn="ctr">
                      <a:no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679909090"/>
                  </a:ext>
                </a:extLst>
              </a:tr>
              <a:tr h="71674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3. Completion of Mid Term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Review</a:t>
                      </a: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lnL w="9525" cap="flat" cmpd="sng" algn="ctr">
                      <a:noFill/>
                      <a:prstDash val="soli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kumimoji="0" lang="en-US" sz="1800" u="none" strike="noStrike" kern="1200" cap="none" spc="0" normalizeH="0" baseline="0" noProof="0" dirty="0">
                          <a:ln>
                            <a:noFill/>
                          </a:ln>
                          <a:effectLst/>
                          <a:uLnTx/>
                          <a:uFillTx/>
                        </a:rPr>
                        <a:t>By December 2018</a:t>
                      </a:r>
                      <a:endParaRPr lang="en-US" sz="1800" dirty="0"/>
                    </a:p>
                  </a:txBody>
                  <a:tcPr>
                    <a:lnL w="12700" cap="flat" cmpd="sng" algn="ctr">
                      <a:no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967269277"/>
                  </a:ext>
                </a:extLst>
              </a:tr>
              <a:tr h="45141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4. Replenishment and donor outreach</a:t>
                      </a: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lnL w="9525" cap="flat" cmpd="sng" algn="ctr">
                      <a:noFill/>
                      <a:prstDash val="soli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By December 2018</a:t>
                      </a:r>
                      <a:endParaRPr kumimoji="0" lang="en-US" sz="1800" b="1"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a:lnL w="12700" cap="flat" cmpd="sng" algn="ctr">
                      <a:no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419750550"/>
                  </a:ext>
                </a:extLst>
              </a:tr>
            </a:tbl>
          </a:graphicData>
        </a:graphic>
      </p:graphicFrame>
      <p:pic>
        <p:nvPicPr>
          <p:cNvPr id="6" name="Picture 5">
            <a:extLst>
              <a:ext uri="{FF2B5EF4-FFF2-40B4-BE49-F238E27FC236}">
                <a16:creationId xmlns:a16="http://schemas.microsoft.com/office/drawing/2014/main" id="{4303045F-BF48-4BEB-880B-C9F68CAF8590}"/>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sp>
        <p:nvSpPr>
          <p:cNvPr id="4" name="Title 3">
            <a:extLst>
              <a:ext uri="{FF2B5EF4-FFF2-40B4-BE49-F238E27FC236}">
                <a16:creationId xmlns:a16="http://schemas.microsoft.com/office/drawing/2014/main" id="{E2CB4723-C4D3-425D-95CB-4030A9C35B13}"/>
              </a:ext>
            </a:extLst>
          </p:cNvPr>
          <p:cNvSpPr>
            <a:spLocks noGrp="1"/>
          </p:cNvSpPr>
          <p:nvPr>
            <p:ph type="title"/>
          </p:nvPr>
        </p:nvSpPr>
        <p:spPr/>
        <p:txBody>
          <a:bodyPr>
            <a:normAutofit/>
          </a:bodyPr>
          <a:lstStyle/>
          <a:p>
            <a:r>
              <a:rPr lang="en-US" sz="4000" dirty="0">
                <a:solidFill>
                  <a:srgbClr val="224F81"/>
                </a:solidFill>
              </a:rPr>
              <a:t>FINANCIAL STATUS AND NEXT STEPS</a:t>
            </a:r>
            <a:br>
              <a:rPr lang="en-US" dirty="0">
                <a:solidFill>
                  <a:srgbClr val="224F81"/>
                </a:solidFill>
              </a:rPr>
            </a:br>
            <a:r>
              <a:rPr lang="en-US" sz="4500" b="1" dirty="0">
                <a:solidFill>
                  <a:srgbClr val="224F81"/>
                </a:solidFill>
              </a:rPr>
              <a:t>Proposed next Steps</a:t>
            </a:r>
            <a:endParaRPr lang="en-US" sz="4500" dirty="0"/>
          </a:p>
        </p:txBody>
      </p:sp>
    </p:spTree>
    <p:extLst>
      <p:ext uri="{BB962C8B-B14F-4D97-AF65-F5344CB8AC3E}">
        <p14:creationId xmlns:p14="http://schemas.microsoft.com/office/powerpoint/2010/main" val="3386765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5D57-BABC-47CE-A590-40F58AE6B4C1}"/>
              </a:ext>
            </a:extLst>
          </p:cNvPr>
          <p:cNvSpPr>
            <a:spLocks noGrp="1"/>
          </p:cNvSpPr>
          <p:nvPr>
            <p:ph type="title"/>
          </p:nvPr>
        </p:nvSpPr>
        <p:spPr>
          <a:xfrm>
            <a:off x="1024128" y="585216"/>
            <a:ext cx="9720072" cy="866512"/>
          </a:xfrm>
        </p:spPr>
        <p:txBody>
          <a:bodyPr/>
          <a:lstStyle/>
          <a:p>
            <a:r>
              <a:rPr lang="en-US" dirty="0">
                <a:solidFill>
                  <a:schemeClr val="bg2">
                    <a:lumMod val="25000"/>
                  </a:schemeClr>
                </a:solidFill>
              </a:rPr>
              <a:t>Key decisions made at </a:t>
            </a:r>
            <a:r>
              <a:rPr lang="en-US" dirty="0" err="1">
                <a:solidFill>
                  <a:schemeClr val="bg2">
                    <a:lumMod val="25000"/>
                  </a:schemeClr>
                </a:solidFill>
              </a:rPr>
              <a:t>pcm</a:t>
            </a:r>
            <a:endParaRPr lang="en-US" dirty="0">
              <a:solidFill>
                <a:schemeClr val="bg2">
                  <a:lumMod val="25000"/>
                </a:schemeClr>
              </a:solidFill>
            </a:endParaRPr>
          </a:p>
        </p:txBody>
      </p:sp>
      <p:sp>
        <p:nvSpPr>
          <p:cNvPr id="3" name="Content Placeholder 2">
            <a:extLst>
              <a:ext uri="{FF2B5EF4-FFF2-40B4-BE49-F238E27FC236}">
                <a16:creationId xmlns:a16="http://schemas.microsoft.com/office/drawing/2014/main" id="{DC2587F2-3CAB-4E85-A92E-1705D09349C5}"/>
              </a:ext>
            </a:extLst>
          </p:cNvPr>
          <p:cNvSpPr>
            <a:spLocks noGrp="1"/>
          </p:cNvSpPr>
          <p:nvPr>
            <p:ph idx="1"/>
          </p:nvPr>
        </p:nvSpPr>
        <p:spPr>
          <a:xfrm>
            <a:off x="653339" y="1593130"/>
            <a:ext cx="11140511" cy="4803710"/>
          </a:xfrm>
        </p:spPr>
        <p:txBody>
          <a:bodyPr>
            <a:normAutofit lnSpcReduction="10000"/>
          </a:bodyPr>
          <a:lstStyle/>
          <a:p>
            <a:r>
              <a:rPr lang="en-US" sz="2000" b="1" dirty="0">
                <a:solidFill>
                  <a:srgbClr val="224F81"/>
                </a:solidFill>
              </a:rPr>
              <a:t>1. The PCM agreed that the new MDTF and its 2</a:t>
            </a:r>
            <a:r>
              <a:rPr lang="en-US" sz="2000" b="1" baseline="30000" dirty="0">
                <a:solidFill>
                  <a:srgbClr val="224F81"/>
                </a:solidFill>
              </a:rPr>
              <a:t>nd</a:t>
            </a:r>
            <a:r>
              <a:rPr lang="en-US" sz="2000" b="1" dirty="0">
                <a:solidFill>
                  <a:srgbClr val="224F81"/>
                </a:solidFill>
              </a:rPr>
              <a:t> Cycle now solidly underpins the World Bank’s Strategy and its four pillars.</a:t>
            </a:r>
          </a:p>
          <a:p>
            <a:r>
              <a:rPr lang="en-US" sz="1800" dirty="0"/>
              <a:t>a. The UK and Finland confirmed that the activities underway under the MDTF are well aligned with their own strategy. The revised Results Framework now captures the scale of the MDTF, and tells a better story. </a:t>
            </a:r>
          </a:p>
          <a:p>
            <a:r>
              <a:rPr lang="en-US" sz="1800" dirty="0"/>
              <a:t>b. It was agreed that stronger linkages need to be made between activities and the overall program, including where MDTF activities end and projects/programs start. This will allow for a better understanding of the MDTF’s value added; whether reforms were clearly influenced; and whether portfolio and policies were leveraged.</a:t>
            </a:r>
          </a:p>
          <a:p>
            <a:r>
              <a:rPr lang="en-US" sz="1800" dirty="0"/>
              <a:t>c. The UK commended the growth in the coordination team of the MDTF and the production of communications materials which are now being produced on a regular basis. The UK would like to see an overview of other activities being carried out in MENA, including regional work; to learn whether the MDTF is meeting demands to have a better sense of scale; and to have more Donors participate in the MDTF. The MDTF Team indicated that the role of the MDTF is unique in that it provides seed funding and spark to a project, program or corporate agenda, i.e. Human Capital Index, Digital Economy, Private Sector Engagement, Regional Cooperation. </a:t>
            </a:r>
          </a:p>
          <a:p>
            <a:r>
              <a:rPr lang="en-US" sz="1800" dirty="0"/>
              <a:t>d. Per Finland’s request, a brief overview of how Trust Funds are managed in the MENA region was provided. The MDTF stands out as the most regional of trust funds, and the most efficient way to support a specific pillar of the MENA Strategy, in addition to a specific country or engagement of interest to a Donor. The World Bank indicated that a Trust Fund review is underway in MENA to look for efficiencies in TF management. </a:t>
            </a:r>
          </a:p>
          <a:p>
            <a:endParaRPr lang="en-US" sz="1800" dirty="0"/>
          </a:p>
        </p:txBody>
      </p:sp>
      <p:pic>
        <p:nvPicPr>
          <p:cNvPr id="4" name="Picture 3">
            <a:extLst>
              <a:ext uri="{FF2B5EF4-FFF2-40B4-BE49-F238E27FC236}">
                <a16:creationId xmlns:a16="http://schemas.microsoft.com/office/drawing/2014/main" id="{F799E408-7A87-4BB4-BE1D-A1AB69CEDE93}"/>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spTree>
    <p:extLst>
      <p:ext uri="{BB962C8B-B14F-4D97-AF65-F5344CB8AC3E}">
        <p14:creationId xmlns:p14="http://schemas.microsoft.com/office/powerpoint/2010/main" val="100187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5D57-BABC-47CE-A590-40F58AE6B4C1}"/>
              </a:ext>
            </a:extLst>
          </p:cNvPr>
          <p:cNvSpPr>
            <a:spLocks noGrp="1"/>
          </p:cNvSpPr>
          <p:nvPr>
            <p:ph type="title"/>
          </p:nvPr>
        </p:nvSpPr>
        <p:spPr>
          <a:xfrm>
            <a:off x="1024128" y="585216"/>
            <a:ext cx="9720072" cy="866512"/>
          </a:xfrm>
        </p:spPr>
        <p:txBody>
          <a:bodyPr/>
          <a:lstStyle/>
          <a:p>
            <a:r>
              <a:rPr lang="en-US" dirty="0">
                <a:solidFill>
                  <a:schemeClr val="bg2">
                    <a:lumMod val="25000"/>
                  </a:schemeClr>
                </a:solidFill>
              </a:rPr>
              <a:t>Key decisions made at </a:t>
            </a:r>
            <a:r>
              <a:rPr lang="en-US" dirty="0" err="1">
                <a:solidFill>
                  <a:schemeClr val="bg2">
                    <a:lumMod val="25000"/>
                  </a:schemeClr>
                </a:solidFill>
              </a:rPr>
              <a:t>pcm</a:t>
            </a:r>
            <a:endParaRPr lang="en-US" dirty="0">
              <a:solidFill>
                <a:schemeClr val="bg2">
                  <a:lumMod val="25000"/>
                </a:schemeClr>
              </a:solidFill>
            </a:endParaRPr>
          </a:p>
        </p:txBody>
      </p:sp>
      <p:sp>
        <p:nvSpPr>
          <p:cNvPr id="3" name="Content Placeholder 2">
            <a:extLst>
              <a:ext uri="{FF2B5EF4-FFF2-40B4-BE49-F238E27FC236}">
                <a16:creationId xmlns:a16="http://schemas.microsoft.com/office/drawing/2014/main" id="{DC2587F2-3CAB-4E85-A92E-1705D09349C5}"/>
              </a:ext>
            </a:extLst>
          </p:cNvPr>
          <p:cNvSpPr>
            <a:spLocks noGrp="1"/>
          </p:cNvSpPr>
          <p:nvPr>
            <p:ph idx="1"/>
          </p:nvPr>
        </p:nvSpPr>
        <p:spPr>
          <a:xfrm>
            <a:off x="653339" y="1593130"/>
            <a:ext cx="11140511" cy="4803710"/>
          </a:xfrm>
        </p:spPr>
        <p:txBody>
          <a:bodyPr>
            <a:normAutofit/>
          </a:bodyPr>
          <a:lstStyle/>
          <a:p>
            <a:pPr>
              <a:spcBef>
                <a:spcPts val="0"/>
              </a:spcBef>
              <a:spcAft>
                <a:spcPts val="0"/>
              </a:spcAft>
            </a:pPr>
            <a:r>
              <a:rPr lang="en-US" b="1" dirty="0">
                <a:solidFill>
                  <a:srgbClr val="224F81"/>
                </a:solidFill>
              </a:rPr>
              <a:t>2. Attempt to identify at least one RE activity with available funds.</a:t>
            </a:r>
          </a:p>
          <a:p>
            <a:pPr>
              <a:spcBef>
                <a:spcPts val="0"/>
              </a:spcBef>
              <a:spcAft>
                <a:spcPts val="0"/>
              </a:spcAft>
            </a:pPr>
            <a:r>
              <a:rPr lang="en-US" dirty="0"/>
              <a:t>a. The suitability of RE activities was discussed. RE activities are found to be better supported by other Trust Funds in MENA, i.e. Transition Fund.</a:t>
            </a:r>
          </a:p>
          <a:p>
            <a:pPr>
              <a:spcBef>
                <a:spcPts val="0"/>
              </a:spcBef>
              <a:spcAft>
                <a:spcPts val="0"/>
              </a:spcAft>
            </a:pPr>
            <a:endParaRPr lang="en-US" dirty="0"/>
          </a:p>
          <a:p>
            <a:pPr>
              <a:spcBef>
                <a:spcPts val="0"/>
              </a:spcBef>
              <a:spcAft>
                <a:spcPts val="0"/>
              </a:spcAft>
            </a:pPr>
            <a:r>
              <a:rPr lang="en-US" b="1" dirty="0">
                <a:solidFill>
                  <a:srgbClr val="224F81"/>
                </a:solidFill>
              </a:rPr>
              <a:t>3. Revised Operating Principles to be finalized and circulated for comments by February 2019. </a:t>
            </a:r>
          </a:p>
          <a:p>
            <a:pPr>
              <a:spcBef>
                <a:spcPts val="0"/>
              </a:spcBef>
              <a:spcAft>
                <a:spcPts val="0"/>
              </a:spcAft>
            </a:pPr>
            <a:endParaRPr lang="en-US" b="1" dirty="0">
              <a:solidFill>
                <a:srgbClr val="224F81"/>
              </a:solidFill>
            </a:endParaRPr>
          </a:p>
          <a:p>
            <a:pPr>
              <a:spcBef>
                <a:spcPts val="0"/>
              </a:spcBef>
              <a:spcAft>
                <a:spcPts val="0"/>
              </a:spcAft>
            </a:pPr>
            <a:r>
              <a:rPr lang="en-US" b="1" dirty="0">
                <a:solidFill>
                  <a:srgbClr val="224F81"/>
                </a:solidFill>
              </a:rPr>
              <a:t>4. Continued improvement in reporting and communications.</a:t>
            </a:r>
          </a:p>
          <a:p>
            <a:pPr>
              <a:spcBef>
                <a:spcPts val="0"/>
              </a:spcBef>
              <a:spcAft>
                <a:spcPts val="0"/>
              </a:spcAft>
            </a:pPr>
            <a:r>
              <a:rPr lang="en-US" dirty="0"/>
              <a:t>a. The MDTF website will be revamped by February 2019. </a:t>
            </a:r>
          </a:p>
          <a:p>
            <a:pPr>
              <a:spcBef>
                <a:spcPts val="0"/>
              </a:spcBef>
              <a:spcAft>
                <a:spcPts val="0"/>
              </a:spcAft>
            </a:pPr>
            <a:r>
              <a:rPr lang="en-US" dirty="0"/>
              <a:t>b. Quarterly Newsletters will now include reporting on outputs. Annual report to include reporting on outcomes.</a:t>
            </a:r>
          </a:p>
          <a:p>
            <a:pPr>
              <a:spcBef>
                <a:spcPts val="0"/>
              </a:spcBef>
              <a:spcAft>
                <a:spcPts val="0"/>
              </a:spcAft>
            </a:pPr>
            <a:endParaRPr lang="en-US" b="1" dirty="0">
              <a:solidFill>
                <a:srgbClr val="224F81"/>
              </a:solidFill>
            </a:endParaRPr>
          </a:p>
          <a:p>
            <a:pPr marL="0" indent="0">
              <a:spcBef>
                <a:spcPts val="0"/>
              </a:spcBef>
              <a:spcAft>
                <a:spcPts val="0"/>
              </a:spcAft>
              <a:buNone/>
            </a:pPr>
            <a:r>
              <a:rPr lang="en-US" b="1" dirty="0">
                <a:solidFill>
                  <a:srgbClr val="224F81"/>
                </a:solidFill>
              </a:rPr>
              <a:t>  5. The PCM agreed to hold quarterly meetings with Donors.</a:t>
            </a:r>
          </a:p>
          <a:p>
            <a:pPr>
              <a:spcBef>
                <a:spcPts val="0"/>
              </a:spcBef>
              <a:spcAft>
                <a:spcPts val="0"/>
              </a:spcAft>
            </a:pPr>
            <a:r>
              <a:rPr lang="en-US" dirty="0"/>
              <a:t>a.  Teleconference calls are to be scheduled on a quarterly basis, starting in January 2019.</a:t>
            </a:r>
          </a:p>
          <a:p>
            <a:pPr>
              <a:spcBef>
                <a:spcPts val="0"/>
              </a:spcBef>
              <a:spcAft>
                <a:spcPts val="0"/>
              </a:spcAft>
            </a:pPr>
            <a:endParaRPr lang="en-US" sz="2000" b="1" dirty="0">
              <a:solidFill>
                <a:srgbClr val="224F81"/>
              </a:solidFill>
            </a:endParaRPr>
          </a:p>
        </p:txBody>
      </p:sp>
      <p:pic>
        <p:nvPicPr>
          <p:cNvPr id="4" name="Picture 3">
            <a:extLst>
              <a:ext uri="{FF2B5EF4-FFF2-40B4-BE49-F238E27FC236}">
                <a16:creationId xmlns:a16="http://schemas.microsoft.com/office/drawing/2014/main" id="{F799E408-7A87-4BB4-BE1D-A1AB69CEDE93}"/>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spTree>
    <p:extLst>
      <p:ext uri="{BB962C8B-B14F-4D97-AF65-F5344CB8AC3E}">
        <p14:creationId xmlns:p14="http://schemas.microsoft.com/office/powerpoint/2010/main" val="2955277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5D57-BABC-47CE-A590-40F58AE6B4C1}"/>
              </a:ext>
            </a:extLst>
          </p:cNvPr>
          <p:cNvSpPr>
            <a:spLocks noGrp="1"/>
          </p:cNvSpPr>
          <p:nvPr>
            <p:ph type="title"/>
          </p:nvPr>
        </p:nvSpPr>
        <p:spPr>
          <a:xfrm>
            <a:off x="1024128" y="585216"/>
            <a:ext cx="9720072" cy="866512"/>
          </a:xfrm>
        </p:spPr>
        <p:txBody>
          <a:bodyPr/>
          <a:lstStyle/>
          <a:p>
            <a:r>
              <a:rPr lang="en-US" dirty="0">
                <a:solidFill>
                  <a:schemeClr val="bg2">
                    <a:lumMod val="25000"/>
                  </a:schemeClr>
                </a:solidFill>
              </a:rPr>
              <a:t>Key decisions made at </a:t>
            </a:r>
            <a:r>
              <a:rPr lang="en-US" dirty="0" err="1">
                <a:solidFill>
                  <a:schemeClr val="bg2">
                    <a:lumMod val="25000"/>
                  </a:schemeClr>
                </a:solidFill>
              </a:rPr>
              <a:t>pcm</a:t>
            </a:r>
            <a:endParaRPr lang="en-US" dirty="0">
              <a:solidFill>
                <a:schemeClr val="bg2">
                  <a:lumMod val="25000"/>
                </a:schemeClr>
              </a:solidFill>
            </a:endParaRPr>
          </a:p>
        </p:txBody>
      </p:sp>
      <p:sp>
        <p:nvSpPr>
          <p:cNvPr id="3" name="Content Placeholder 2">
            <a:extLst>
              <a:ext uri="{FF2B5EF4-FFF2-40B4-BE49-F238E27FC236}">
                <a16:creationId xmlns:a16="http://schemas.microsoft.com/office/drawing/2014/main" id="{DC2587F2-3CAB-4E85-A92E-1705D09349C5}"/>
              </a:ext>
            </a:extLst>
          </p:cNvPr>
          <p:cNvSpPr>
            <a:spLocks noGrp="1"/>
          </p:cNvSpPr>
          <p:nvPr>
            <p:ph idx="1"/>
          </p:nvPr>
        </p:nvSpPr>
        <p:spPr>
          <a:xfrm>
            <a:off x="653339" y="1593130"/>
            <a:ext cx="11140511" cy="4803710"/>
          </a:xfrm>
        </p:spPr>
        <p:txBody>
          <a:bodyPr>
            <a:normAutofit/>
          </a:bodyPr>
          <a:lstStyle/>
          <a:p>
            <a:pPr>
              <a:spcBef>
                <a:spcPts val="0"/>
              </a:spcBef>
              <a:spcAft>
                <a:spcPts val="0"/>
              </a:spcAft>
            </a:pPr>
            <a:endParaRPr lang="en-US" sz="2000" b="1" dirty="0">
              <a:solidFill>
                <a:srgbClr val="224F81"/>
              </a:solidFill>
            </a:endParaRPr>
          </a:p>
          <a:p>
            <a:pPr>
              <a:spcBef>
                <a:spcPts val="0"/>
              </a:spcBef>
              <a:spcAft>
                <a:spcPts val="0"/>
              </a:spcAft>
            </a:pPr>
            <a:r>
              <a:rPr lang="en-US" b="1" dirty="0">
                <a:solidFill>
                  <a:srgbClr val="224F81"/>
                </a:solidFill>
              </a:rPr>
              <a:t>6.  The PCM agreed that outreach to new Donors and replenishment is necessary.</a:t>
            </a:r>
          </a:p>
          <a:p>
            <a:pPr>
              <a:spcBef>
                <a:spcPts val="0"/>
              </a:spcBef>
              <a:spcAft>
                <a:spcPts val="0"/>
              </a:spcAft>
            </a:pPr>
            <a:r>
              <a:rPr lang="en-US" dirty="0"/>
              <a:t>a. New Donors invited to the PCM were Sweden, Germany, Netherlands, Switzerland, Canada and Japan. </a:t>
            </a:r>
          </a:p>
          <a:p>
            <a:pPr>
              <a:spcBef>
                <a:spcPts val="0"/>
              </a:spcBef>
              <a:spcAft>
                <a:spcPts val="0"/>
              </a:spcAft>
            </a:pPr>
            <a:r>
              <a:rPr lang="en-US" dirty="0"/>
              <a:t>b. The MDTF team will use Flyer, Newsletters, Annual Report and upcoming revamped website to reach out to new Donors, including calls and follow-up meetings.</a:t>
            </a:r>
          </a:p>
          <a:p>
            <a:pPr>
              <a:spcBef>
                <a:spcPts val="0"/>
              </a:spcBef>
              <a:spcAft>
                <a:spcPts val="0"/>
              </a:spcAft>
            </a:pPr>
            <a:r>
              <a:rPr lang="en-US" dirty="0"/>
              <a:t>c. The MDTF will have a pipeline of activities for 2019, and use it to reach out to new Donors.</a:t>
            </a:r>
          </a:p>
          <a:p>
            <a:pPr marL="0" indent="0">
              <a:spcBef>
                <a:spcPts val="0"/>
              </a:spcBef>
              <a:spcAft>
                <a:spcPts val="0"/>
              </a:spcAft>
              <a:buNone/>
            </a:pPr>
            <a:endParaRPr lang="en-US" b="1" dirty="0">
              <a:solidFill>
                <a:srgbClr val="224F81"/>
              </a:solidFill>
            </a:endParaRPr>
          </a:p>
          <a:p>
            <a:pPr marL="0" indent="0">
              <a:spcBef>
                <a:spcPts val="0"/>
              </a:spcBef>
              <a:spcAft>
                <a:spcPts val="0"/>
              </a:spcAft>
              <a:buNone/>
            </a:pPr>
            <a:r>
              <a:rPr lang="en-US" b="1" dirty="0">
                <a:solidFill>
                  <a:srgbClr val="224F81"/>
                </a:solidFill>
              </a:rPr>
              <a:t> </a:t>
            </a:r>
          </a:p>
          <a:p>
            <a:pPr marL="0" indent="0">
              <a:spcBef>
                <a:spcPts val="0"/>
              </a:spcBef>
              <a:spcAft>
                <a:spcPts val="0"/>
              </a:spcAft>
              <a:buNone/>
            </a:pPr>
            <a:r>
              <a:rPr lang="en-US" b="1" dirty="0">
                <a:solidFill>
                  <a:srgbClr val="224F81"/>
                </a:solidFill>
              </a:rPr>
              <a:t>7. The final draft of the Mid Term Review Evaluation Report will be shared with Donors for comments by January 31, 2019. </a:t>
            </a:r>
          </a:p>
          <a:p>
            <a:pPr marL="0" indent="0">
              <a:spcBef>
                <a:spcPts val="0"/>
              </a:spcBef>
              <a:spcAft>
                <a:spcPts val="0"/>
              </a:spcAft>
              <a:buNone/>
            </a:pPr>
            <a:endParaRPr lang="en-US" b="1" dirty="0">
              <a:solidFill>
                <a:srgbClr val="224F81"/>
              </a:solidFill>
            </a:endParaRPr>
          </a:p>
          <a:p>
            <a:pPr marL="0" indent="0">
              <a:spcBef>
                <a:spcPts val="0"/>
              </a:spcBef>
              <a:spcAft>
                <a:spcPts val="0"/>
              </a:spcAft>
              <a:buNone/>
            </a:pPr>
            <a:r>
              <a:rPr lang="en-US" b="1" dirty="0">
                <a:solidFill>
                  <a:srgbClr val="224F81"/>
                </a:solidFill>
              </a:rPr>
              <a:t> </a:t>
            </a:r>
          </a:p>
          <a:p>
            <a:pPr marL="0" indent="0">
              <a:spcBef>
                <a:spcPts val="0"/>
              </a:spcBef>
              <a:spcAft>
                <a:spcPts val="0"/>
              </a:spcAft>
              <a:buNone/>
            </a:pPr>
            <a:r>
              <a:rPr lang="en-US" b="1" dirty="0">
                <a:solidFill>
                  <a:srgbClr val="224F81"/>
                </a:solidFill>
              </a:rPr>
              <a:t>8. It was agreed that the next PCM would be held in the early Fall of 2019 following issuance of the 2019 Annual Report in July/August. </a:t>
            </a:r>
            <a:endParaRPr lang="en-US" dirty="0"/>
          </a:p>
        </p:txBody>
      </p:sp>
      <p:pic>
        <p:nvPicPr>
          <p:cNvPr id="4" name="Picture 3">
            <a:extLst>
              <a:ext uri="{FF2B5EF4-FFF2-40B4-BE49-F238E27FC236}">
                <a16:creationId xmlns:a16="http://schemas.microsoft.com/office/drawing/2014/main" id="{F799E408-7A87-4BB4-BE1D-A1AB69CEDE93}"/>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spTree>
    <p:extLst>
      <p:ext uri="{BB962C8B-B14F-4D97-AF65-F5344CB8AC3E}">
        <p14:creationId xmlns:p14="http://schemas.microsoft.com/office/powerpoint/2010/main" val="1378694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5D57-BABC-47CE-A590-40F58AE6B4C1}"/>
              </a:ext>
            </a:extLst>
          </p:cNvPr>
          <p:cNvSpPr>
            <a:spLocks noGrp="1"/>
          </p:cNvSpPr>
          <p:nvPr>
            <p:ph type="title"/>
          </p:nvPr>
        </p:nvSpPr>
        <p:spPr>
          <a:xfrm>
            <a:off x="1024128" y="585216"/>
            <a:ext cx="9720072" cy="866512"/>
          </a:xfrm>
        </p:spPr>
        <p:txBody>
          <a:bodyPr/>
          <a:lstStyle/>
          <a:p>
            <a:r>
              <a:rPr lang="en-US" dirty="0">
                <a:solidFill>
                  <a:schemeClr val="bg2">
                    <a:lumMod val="25000"/>
                  </a:schemeClr>
                </a:solidFill>
              </a:rPr>
              <a:t>NEXT STEPS</a:t>
            </a:r>
          </a:p>
        </p:txBody>
      </p:sp>
      <p:pic>
        <p:nvPicPr>
          <p:cNvPr id="4" name="Picture 3">
            <a:extLst>
              <a:ext uri="{FF2B5EF4-FFF2-40B4-BE49-F238E27FC236}">
                <a16:creationId xmlns:a16="http://schemas.microsoft.com/office/drawing/2014/main" id="{F799E408-7A87-4BB4-BE1D-A1AB69CEDE93}"/>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graphicFrame>
        <p:nvGraphicFramePr>
          <p:cNvPr id="7" name="Content Placeholder 6">
            <a:extLst>
              <a:ext uri="{FF2B5EF4-FFF2-40B4-BE49-F238E27FC236}">
                <a16:creationId xmlns:a16="http://schemas.microsoft.com/office/drawing/2014/main" id="{C5F8FD2B-9BED-4C37-99AB-6606F52A4A18}"/>
              </a:ext>
            </a:extLst>
          </p:cNvPr>
          <p:cNvGraphicFramePr>
            <a:graphicFrameLocks noGrp="1"/>
          </p:cNvGraphicFramePr>
          <p:nvPr>
            <p:ph idx="1"/>
            <p:extLst>
              <p:ext uri="{D42A27DB-BD31-4B8C-83A1-F6EECF244321}">
                <p14:modId xmlns:p14="http://schemas.microsoft.com/office/powerpoint/2010/main" val="2989076325"/>
              </p:ext>
            </p:extLst>
          </p:nvPr>
        </p:nvGraphicFramePr>
        <p:xfrm>
          <a:off x="263951" y="1793732"/>
          <a:ext cx="11406433" cy="4673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00264148-0AF4-4859-BE98-FA84417C5F1B}"/>
              </a:ext>
            </a:extLst>
          </p:cNvPr>
          <p:cNvSpPr txBox="1"/>
          <p:nvPr/>
        </p:nvSpPr>
        <p:spPr>
          <a:xfrm>
            <a:off x="889112" y="2592760"/>
            <a:ext cx="1870640" cy="430887"/>
          </a:xfrm>
          <a:prstGeom prst="rect">
            <a:avLst/>
          </a:prstGeom>
          <a:noFill/>
        </p:spPr>
        <p:txBody>
          <a:bodyPr wrap="none" rtlCol="0">
            <a:spAutoFit/>
          </a:bodyPr>
          <a:lstStyle/>
          <a:p>
            <a:r>
              <a:rPr lang="en-US" sz="2200" b="1" dirty="0"/>
              <a:t>Nov/Dec 2018</a:t>
            </a:r>
          </a:p>
        </p:txBody>
      </p:sp>
      <p:sp>
        <p:nvSpPr>
          <p:cNvPr id="10" name="TextBox 9">
            <a:extLst>
              <a:ext uri="{FF2B5EF4-FFF2-40B4-BE49-F238E27FC236}">
                <a16:creationId xmlns:a16="http://schemas.microsoft.com/office/drawing/2014/main" id="{BE994F10-75E1-4F1C-B929-39672DBFD8FB}"/>
              </a:ext>
            </a:extLst>
          </p:cNvPr>
          <p:cNvSpPr txBox="1"/>
          <p:nvPr/>
        </p:nvSpPr>
        <p:spPr>
          <a:xfrm>
            <a:off x="3365537" y="2592760"/>
            <a:ext cx="1815753" cy="430887"/>
          </a:xfrm>
          <a:prstGeom prst="rect">
            <a:avLst/>
          </a:prstGeom>
          <a:noFill/>
        </p:spPr>
        <p:txBody>
          <a:bodyPr wrap="none" rtlCol="0">
            <a:spAutoFit/>
          </a:bodyPr>
          <a:lstStyle/>
          <a:p>
            <a:r>
              <a:rPr lang="en-US" sz="2200" b="1" dirty="0"/>
              <a:t>January 2019</a:t>
            </a:r>
          </a:p>
        </p:txBody>
      </p:sp>
      <p:sp>
        <p:nvSpPr>
          <p:cNvPr id="11" name="TextBox 10">
            <a:extLst>
              <a:ext uri="{FF2B5EF4-FFF2-40B4-BE49-F238E27FC236}">
                <a16:creationId xmlns:a16="http://schemas.microsoft.com/office/drawing/2014/main" id="{7512F583-5F33-48B0-BFFE-2DBA43E87F09}"/>
              </a:ext>
            </a:extLst>
          </p:cNvPr>
          <p:cNvSpPr txBox="1"/>
          <p:nvPr/>
        </p:nvSpPr>
        <p:spPr>
          <a:xfrm>
            <a:off x="6135376" y="2592760"/>
            <a:ext cx="1903919" cy="430887"/>
          </a:xfrm>
          <a:prstGeom prst="rect">
            <a:avLst/>
          </a:prstGeom>
          <a:noFill/>
        </p:spPr>
        <p:txBody>
          <a:bodyPr wrap="none" rtlCol="0">
            <a:spAutoFit/>
          </a:bodyPr>
          <a:lstStyle/>
          <a:p>
            <a:r>
              <a:rPr lang="en-US" sz="2200" b="1" dirty="0"/>
              <a:t>February 2019</a:t>
            </a:r>
          </a:p>
        </p:txBody>
      </p:sp>
      <p:sp>
        <p:nvSpPr>
          <p:cNvPr id="12" name="TextBox 11">
            <a:extLst>
              <a:ext uri="{FF2B5EF4-FFF2-40B4-BE49-F238E27FC236}">
                <a16:creationId xmlns:a16="http://schemas.microsoft.com/office/drawing/2014/main" id="{6C779FD2-A369-441D-BBCB-1D2F4106477D}"/>
              </a:ext>
            </a:extLst>
          </p:cNvPr>
          <p:cNvSpPr txBox="1"/>
          <p:nvPr/>
        </p:nvSpPr>
        <p:spPr>
          <a:xfrm>
            <a:off x="8634137" y="2582271"/>
            <a:ext cx="2791149" cy="430887"/>
          </a:xfrm>
          <a:prstGeom prst="rect">
            <a:avLst/>
          </a:prstGeom>
          <a:noFill/>
        </p:spPr>
        <p:txBody>
          <a:bodyPr wrap="none" rtlCol="0">
            <a:spAutoFit/>
          </a:bodyPr>
          <a:lstStyle/>
          <a:p>
            <a:r>
              <a:rPr lang="en-US" sz="2200" b="1" dirty="0"/>
              <a:t>Spring - Summer 2019</a:t>
            </a:r>
          </a:p>
        </p:txBody>
      </p:sp>
    </p:spTree>
    <p:extLst>
      <p:ext uri="{BB962C8B-B14F-4D97-AF65-F5344CB8AC3E}">
        <p14:creationId xmlns:p14="http://schemas.microsoft.com/office/powerpoint/2010/main" val="1545018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75736-3577-4B18-B9EB-B8B755AED30E}"/>
              </a:ext>
            </a:extLst>
          </p:cNvPr>
          <p:cNvSpPr>
            <a:spLocks noGrp="1"/>
          </p:cNvSpPr>
          <p:nvPr>
            <p:ph type="ctrTitle"/>
          </p:nvPr>
        </p:nvSpPr>
        <p:spPr/>
        <p:txBody>
          <a:bodyPr>
            <a:normAutofit/>
          </a:bodyPr>
          <a:lstStyle/>
          <a:p>
            <a:r>
              <a:rPr lang="en-US" sz="4400" dirty="0"/>
              <a:t>ANNEX: PCM PRESENTATION</a:t>
            </a:r>
          </a:p>
        </p:txBody>
      </p:sp>
      <p:sp>
        <p:nvSpPr>
          <p:cNvPr id="3" name="Subtitle 2">
            <a:extLst>
              <a:ext uri="{FF2B5EF4-FFF2-40B4-BE49-F238E27FC236}">
                <a16:creationId xmlns:a16="http://schemas.microsoft.com/office/drawing/2014/main" id="{569DD244-8133-4392-9791-BB0C8B6601F2}"/>
              </a:ext>
            </a:extLst>
          </p:cNvPr>
          <p:cNvSpPr>
            <a:spLocks noGrp="1"/>
          </p:cNvSpPr>
          <p:nvPr>
            <p:ph type="subTitle" idx="1"/>
          </p:nvPr>
        </p:nvSpPr>
        <p:spPr/>
        <p:txBody>
          <a:bodyPr>
            <a:normAutofit/>
          </a:bodyPr>
          <a:lstStyle/>
          <a:p>
            <a:pPr algn="r"/>
            <a:r>
              <a:rPr lang="en-US" dirty="0"/>
              <a:t>October 18, 2018</a:t>
            </a:r>
          </a:p>
          <a:p>
            <a:pPr algn="r"/>
            <a:r>
              <a:rPr lang="en-US" dirty="0"/>
              <a:t>Helsinki, Finland</a:t>
            </a:r>
          </a:p>
        </p:txBody>
      </p:sp>
      <p:pic>
        <p:nvPicPr>
          <p:cNvPr id="4" name="Picture 3">
            <a:extLst>
              <a:ext uri="{FF2B5EF4-FFF2-40B4-BE49-F238E27FC236}">
                <a16:creationId xmlns:a16="http://schemas.microsoft.com/office/drawing/2014/main" id="{29D5F326-47DE-40A2-9740-82CD54815C45}"/>
              </a:ext>
            </a:extLst>
          </p:cNvPr>
          <p:cNvPicPr>
            <a:picLocks noChangeAspect="1"/>
          </p:cNvPicPr>
          <p:nvPr/>
        </p:nvPicPr>
        <p:blipFill>
          <a:blip r:embed="rId2"/>
          <a:stretch>
            <a:fillRect/>
          </a:stretch>
        </p:blipFill>
        <p:spPr>
          <a:xfrm>
            <a:off x="0" y="4960137"/>
            <a:ext cx="1768445" cy="1463040"/>
          </a:xfrm>
          <a:prstGeom prst="rect">
            <a:avLst/>
          </a:prstGeom>
          <a:ln>
            <a:noFill/>
          </a:ln>
          <a:effectLst>
            <a:softEdge rad="112500"/>
          </a:effectLst>
        </p:spPr>
      </p:pic>
    </p:spTree>
    <p:extLst>
      <p:ext uri="{BB962C8B-B14F-4D97-AF65-F5344CB8AC3E}">
        <p14:creationId xmlns:p14="http://schemas.microsoft.com/office/powerpoint/2010/main" val="1165910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5D57-BABC-47CE-A590-40F58AE6B4C1}"/>
              </a:ext>
            </a:extLst>
          </p:cNvPr>
          <p:cNvSpPr>
            <a:spLocks noGrp="1"/>
          </p:cNvSpPr>
          <p:nvPr>
            <p:ph type="title"/>
          </p:nvPr>
        </p:nvSpPr>
        <p:spPr>
          <a:xfrm>
            <a:off x="1024128" y="585216"/>
            <a:ext cx="9720072" cy="1499616"/>
          </a:xfrm>
        </p:spPr>
        <p:txBody>
          <a:bodyPr/>
          <a:lstStyle/>
          <a:p>
            <a:r>
              <a:rPr lang="en-US" dirty="0">
                <a:solidFill>
                  <a:schemeClr val="bg2">
                    <a:lumMod val="25000"/>
                  </a:schemeClr>
                </a:solidFill>
              </a:rPr>
              <a:t>Outline</a:t>
            </a:r>
          </a:p>
        </p:txBody>
      </p:sp>
      <p:sp>
        <p:nvSpPr>
          <p:cNvPr id="3" name="Content Placeholder 2">
            <a:extLst>
              <a:ext uri="{FF2B5EF4-FFF2-40B4-BE49-F238E27FC236}">
                <a16:creationId xmlns:a16="http://schemas.microsoft.com/office/drawing/2014/main" id="{DC2587F2-3CAB-4E85-A92E-1705D09349C5}"/>
              </a:ext>
            </a:extLst>
          </p:cNvPr>
          <p:cNvSpPr>
            <a:spLocks noGrp="1"/>
          </p:cNvSpPr>
          <p:nvPr>
            <p:ph idx="1"/>
          </p:nvPr>
        </p:nvSpPr>
        <p:spPr/>
        <p:txBody>
          <a:bodyPr/>
          <a:lstStyle/>
          <a:p>
            <a:r>
              <a:rPr lang="en-US" dirty="0"/>
              <a:t>1. MENA MDTF: A NEW CYCLE (2018-2021)</a:t>
            </a:r>
          </a:p>
          <a:p>
            <a:endParaRPr lang="en-US" dirty="0"/>
          </a:p>
          <a:p>
            <a:r>
              <a:rPr lang="en-US" dirty="0"/>
              <a:t>2. 2</a:t>
            </a:r>
            <a:r>
              <a:rPr lang="en-US" baseline="30000" dirty="0"/>
              <a:t>ND</a:t>
            </a:r>
            <a:r>
              <a:rPr lang="en-US" dirty="0"/>
              <a:t> CYLE ACTIVITIES AND RESULTS TO DATE</a:t>
            </a:r>
          </a:p>
          <a:p>
            <a:pPr marL="0" indent="0">
              <a:buNone/>
            </a:pPr>
            <a:r>
              <a:rPr lang="en-US" dirty="0"/>
              <a:t> </a:t>
            </a:r>
          </a:p>
          <a:p>
            <a:pPr marL="0" indent="0">
              <a:buNone/>
            </a:pPr>
            <a:r>
              <a:rPr lang="en-US" dirty="0"/>
              <a:t> 3. FINANCIAL STATUS AND NEXT STEPS</a:t>
            </a:r>
          </a:p>
        </p:txBody>
      </p:sp>
      <p:pic>
        <p:nvPicPr>
          <p:cNvPr id="4" name="Picture 3">
            <a:extLst>
              <a:ext uri="{FF2B5EF4-FFF2-40B4-BE49-F238E27FC236}">
                <a16:creationId xmlns:a16="http://schemas.microsoft.com/office/drawing/2014/main" id="{F799E408-7A87-4BB4-BE1D-A1AB69CEDE93}"/>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spTree>
    <p:extLst>
      <p:ext uri="{BB962C8B-B14F-4D97-AF65-F5344CB8AC3E}">
        <p14:creationId xmlns:p14="http://schemas.microsoft.com/office/powerpoint/2010/main" val="2727910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C5D57-BABC-47CE-A590-40F58AE6B4C1}"/>
              </a:ext>
            </a:extLst>
          </p:cNvPr>
          <p:cNvSpPr>
            <a:spLocks noGrp="1"/>
          </p:cNvSpPr>
          <p:nvPr>
            <p:ph type="title"/>
          </p:nvPr>
        </p:nvSpPr>
        <p:spPr>
          <a:xfrm>
            <a:off x="1024128" y="585216"/>
            <a:ext cx="9720072" cy="1499616"/>
          </a:xfrm>
        </p:spPr>
        <p:txBody>
          <a:bodyPr/>
          <a:lstStyle/>
          <a:p>
            <a:r>
              <a:rPr lang="en-US" sz="4000" dirty="0">
                <a:solidFill>
                  <a:srgbClr val="204D80"/>
                </a:solidFill>
              </a:rPr>
              <a:t>MENA MDTF: A NEW CYCLE (2018-2021)</a:t>
            </a:r>
            <a:br>
              <a:rPr lang="en-US" sz="4000" dirty="0">
                <a:solidFill>
                  <a:srgbClr val="204D80"/>
                </a:solidFill>
              </a:rPr>
            </a:br>
            <a:r>
              <a:rPr lang="en-US" sz="4500" b="1" dirty="0">
                <a:solidFill>
                  <a:srgbClr val="204D80"/>
                </a:solidFill>
              </a:rPr>
              <a:t>ACTIONS TAKEN SINCE 2017 PCM (1)</a:t>
            </a:r>
          </a:p>
        </p:txBody>
      </p:sp>
      <p:pic>
        <p:nvPicPr>
          <p:cNvPr id="4" name="Picture 3">
            <a:extLst>
              <a:ext uri="{FF2B5EF4-FFF2-40B4-BE49-F238E27FC236}">
                <a16:creationId xmlns:a16="http://schemas.microsoft.com/office/drawing/2014/main" id="{F799E408-7A87-4BB4-BE1D-A1AB69CEDE93}"/>
              </a:ext>
            </a:extLst>
          </p:cNvPr>
          <p:cNvPicPr>
            <a:picLocks noChangeAspect="1"/>
          </p:cNvPicPr>
          <p:nvPr/>
        </p:nvPicPr>
        <p:blipFill>
          <a:blip r:embed="rId2"/>
          <a:stretch>
            <a:fillRect/>
          </a:stretch>
        </p:blipFill>
        <p:spPr>
          <a:xfrm>
            <a:off x="10025406" y="243212"/>
            <a:ext cx="1768445" cy="1463040"/>
          </a:xfrm>
          <a:prstGeom prst="rect">
            <a:avLst/>
          </a:prstGeom>
          <a:ln>
            <a:noFill/>
          </a:ln>
          <a:effectLst>
            <a:softEdge rad="112500"/>
          </a:effectLst>
        </p:spPr>
      </p:pic>
      <p:graphicFrame>
        <p:nvGraphicFramePr>
          <p:cNvPr id="3" name="Table 2">
            <a:extLst>
              <a:ext uri="{FF2B5EF4-FFF2-40B4-BE49-F238E27FC236}">
                <a16:creationId xmlns:a16="http://schemas.microsoft.com/office/drawing/2014/main" id="{B1C8BB87-734D-4CB9-B83E-6FD67CFEBD54}"/>
              </a:ext>
            </a:extLst>
          </p:cNvPr>
          <p:cNvGraphicFramePr>
            <a:graphicFrameLocks noGrp="1"/>
          </p:cNvGraphicFramePr>
          <p:nvPr>
            <p:extLst>
              <p:ext uri="{D42A27DB-BD31-4B8C-83A1-F6EECF244321}">
                <p14:modId xmlns:p14="http://schemas.microsoft.com/office/powerpoint/2010/main" val="2831752633"/>
              </p:ext>
            </p:extLst>
          </p:nvPr>
        </p:nvGraphicFramePr>
        <p:xfrm>
          <a:off x="751332" y="1905817"/>
          <a:ext cx="10689335" cy="4129223"/>
        </p:xfrm>
        <a:graphic>
          <a:graphicData uri="http://schemas.openxmlformats.org/drawingml/2006/table">
            <a:tbl>
              <a:tblPr firstRow="1" bandRow="1">
                <a:tableStyleId>{BC89EF96-8CEA-46FF-86C4-4CE0E7609802}</a:tableStyleId>
              </a:tblPr>
              <a:tblGrid>
                <a:gridCol w="2831756">
                  <a:extLst>
                    <a:ext uri="{9D8B030D-6E8A-4147-A177-3AD203B41FA5}">
                      <a16:colId xmlns:a16="http://schemas.microsoft.com/office/drawing/2014/main" val="1214467411"/>
                    </a:ext>
                  </a:extLst>
                </a:gridCol>
                <a:gridCol w="4294467">
                  <a:extLst>
                    <a:ext uri="{9D8B030D-6E8A-4147-A177-3AD203B41FA5}">
                      <a16:colId xmlns:a16="http://schemas.microsoft.com/office/drawing/2014/main" val="97808404"/>
                    </a:ext>
                  </a:extLst>
                </a:gridCol>
                <a:gridCol w="3563112">
                  <a:extLst>
                    <a:ext uri="{9D8B030D-6E8A-4147-A177-3AD203B41FA5}">
                      <a16:colId xmlns:a16="http://schemas.microsoft.com/office/drawing/2014/main" val="1981948765"/>
                    </a:ext>
                  </a:extLst>
                </a:gridCol>
              </a:tblGrid>
              <a:tr h="394418">
                <a:tc gridSpan="3">
                  <a:txBody>
                    <a:bodyPr/>
                    <a:lstStyle/>
                    <a:p>
                      <a:pPr algn="ctr"/>
                      <a:r>
                        <a:rPr lang="en-US" dirty="0"/>
                        <a:t> 2017 PCM DECISIONS – WHERE WE STAND</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4149801976"/>
                  </a:ext>
                </a:extLst>
              </a:tr>
              <a:tr h="442965">
                <a:tc>
                  <a:txBody>
                    <a:bodyPr/>
                    <a:lstStyle/>
                    <a:p>
                      <a:pPr algn="ctr"/>
                      <a:r>
                        <a:rPr lang="en-US" b="1" dirty="0"/>
                        <a:t>DECISION</a:t>
                      </a:r>
                    </a:p>
                  </a:txBody>
                  <a:tcPr/>
                </a:tc>
                <a:tc>
                  <a:txBody>
                    <a:bodyPr/>
                    <a:lstStyle/>
                    <a:p>
                      <a:pPr algn="ctr"/>
                      <a:r>
                        <a:rPr lang="en-US" b="1" dirty="0"/>
                        <a:t>WHAT HAS BEEN DONE</a:t>
                      </a:r>
                    </a:p>
                  </a:txBody>
                  <a:tcPr/>
                </a:tc>
                <a:tc>
                  <a:txBody>
                    <a:bodyPr/>
                    <a:lstStyle/>
                    <a:p>
                      <a:pPr algn="ctr"/>
                      <a:r>
                        <a:rPr lang="en-US" b="1" dirty="0"/>
                        <a:t>WHAT STILL NEEDS TO BE DONE</a:t>
                      </a:r>
                    </a:p>
                  </a:txBody>
                  <a:tcPr/>
                </a:tc>
                <a:extLst>
                  <a:ext uri="{0D108BD9-81ED-4DB2-BD59-A6C34878D82A}">
                    <a16:rowId xmlns:a16="http://schemas.microsoft.com/office/drawing/2014/main" val="4175521185"/>
                  </a:ext>
                </a:extLst>
              </a:tr>
              <a:tr h="642154">
                <a:tc>
                  <a:txBody>
                    <a:bodyPr/>
                    <a:lstStyle/>
                    <a:p>
                      <a:r>
                        <a:rPr lang="en-US" dirty="0"/>
                        <a:t>1. Strategic Shift in MDTF to fully underpin MENA Regional Strategy (2015)</a:t>
                      </a:r>
                    </a:p>
                  </a:txBody>
                  <a:tcPr/>
                </a:tc>
                <a:tc>
                  <a:txBody>
                    <a:bodyPr/>
                    <a:lstStyle/>
                    <a:p>
                      <a:r>
                        <a:rPr lang="en-US" dirty="0"/>
                        <a:t>MDTF invested more resources in reconstruction, refugees, and regional cooperation (see next slide)</a:t>
                      </a:r>
                    </a:p>
                  </a:txBody>
                  <a:tcPr/>
                </a:tc>
                <a:tc>
                  <a:txBody>
                    <a:bodyPr/>
                    <a:lstStyle/>
                    <a:p>
                      <a:r>
                        <a:rPr lang="en-US" dirty="0"/>
                        <a:t>New orientations to be discussed (human capital, digital, private sector, regional cooperation)</a:t>
                      </a:r>
                    </a:p>
                  </a:txBody>
                  <a:tcPr/>
                </a:tc>
                <a:extLst>
                  <a:ext uri="{0D108BD9-81ED-4DB2-BD59-A6C34878D82A}">
                    <a16:rowId xmlns:a16="http://schemas.microsoft.com/office/drawing/2014/main" val="1901207639"/>
                  </a:ext>
                </a:extLst>
              </a:tr>
              <a:tr h="642154">
                <a:tc>
                  <a:txBody>
                    <a:bodyPr/>
                    <a:lstStyle/>
                    <a:p>
                      <a:r>
                        <a:rPr lang="en-US" dirty="0"/>
                        <a:t>2. Addition of ad hoc stream of funding</a:t>
                      </a:r>
                    </a:p>
                  </a:txBody>
                  <a:tcPr/>
                </a:tc>
                <a:tc>
                  <a:txBody>
                    <a:bodyPr/>
                    <a:lstStyle/>
                    <a:p>
                      <a:r>
                        <a:rPr lang="en-US" dirty="0"/>
                        <a:t>Realigned process to ensure proposals driven by strategic fit and client demand, by working more closely with country teams and allowing proposals on a rolling basis</a:t>
                      </a:r>
                    </a:p>
                  </a:txBody>
                  <a:tcPr/>
                </a:tc>
                <a:tc>
                  <a:txBody>
                    <a:bodyPr/>
                    <a:lstStyle/>
                    <a:p>
                      <a:r>
                        <a:rPr lang="en-US" dirty="0"/>
                        <a:t>Continue working with teams to allocate remaining available funds</a:t>
                      </a:r>
                    </a:p>
                  </a:txBody>
                  <a:tcPr/>
                </a:tc>
                <a:extLst>
                  <a:ext uri="{0D108BD9-81ED-4DB2-BD59-A6C34878D82A}">
                    <a16:rowId xmlns:a16="http://schemas.microsoft.com/office/drawing/2014/main" val="1627194502"/>
                  </a:ext>
                </a:extLst>
              </a:tr>
              <a:tr h="642154">
                <a:tc>
                  <a:txBody>
                    <a:bodyPr/>
                    <a:lstStyle/>
                    <a:p>
                      <a:r>
                        <a:rPr lang="en-US" dirty="0"/>
                        <a:t>3. Improved Recipient-Executed (RE) Support</a:t>
                      </a:r>
                    </a:p>
                  </a:txBody>
                  <a:tcPr/>
                </a:tc>
                <a:tc>
                  <a:txBody>
                    <a:bodyPr/>
                    <a:lstStyle/>
                    <a:p>
                      <a:r>
                        <a:rPr lang="en-US" dirty="0"/>
                        <a:t>Very little demand for REs in the past year, as most projects looking for larger amounts (&gt; $1m) than MDTF target, better suited for larger programs (e.g. Transition Fund)</a:t>
                      </a:r>
                    </a:p>
                  </a:txBody>
                  <a:tcPr/>
                </a:tc>
                <a:tc>
                  <a:txBody>
                    <a:bodyPr/>
                    <a:lstStyle/>
                    <a:p>
                      <a:r>
                        <a:rPr lang="en-US" dirty="0"/>
                        <a:t>Identify at least 1 RE activity with available funding, and work with country teams to build a pipeline of potential RE activities</a:t>
                      </a:r>
                    </a:p>
                  </a:txBody>
                  <a:tcPr/>
                </a:tc>
                <a:extLst>
                  <a:ext uri="{0D108BD9-81ED-4DB2-BD59-A6C34878D82A}">
                    <a16:rowId xmlns:a16="http://schemas.microsoft.com/office/drawing/2014/main" val="4166817975"/>
                  </a:ext>
                </a:extLst>
              </a:tr>
            </a:tbl>
          </a:graphicData>
        </a:graphic>
      </p:graphicFrame>
    </p:spTree>
    <p:extLst>
      <p:ext uri="{BB962C8B-B14F-4D97-AF65-F5344CB8AC3E}">
        <p14:creationId xmlns:p14="http://schemas.microsoft.com/office/powerpoint/2010/main" val="42210656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1542</TotalTime>
  <Words>2875</Words>
  <Application>Microsoft Office PowerPoint</Application>
  <PresentationFormat>Widescreen</PresentationFormat>
  <Paragraphs>294</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Tw Cen MT</vt:lpstr>
      <vt:lpstr>Tw Cen MT Condensed</vt:lpstr>
      <vt:lpstr>Wingdings 3</vt:lpstr>
      <vt:lpstr>Integral</vt:lpstr>
      <vt:lpstr>MENA MDTF minutes and decisions  8th program council meeting </vt:lpstr>
      <vt:lpstr>PCM Overview</vt:lpstr>
      <vt:lpstr>Key decisions made at pcm</vt:lpstr>
      <vt:lpstr>Key decisions made at pcm</vt:lpstr>
      <vt:lpstr>Key decisions made at pcm</vt:lpstr>
      <vt:lpstr>NEXT STEPS</vt:lpstr>
      <vt:lpstr>ANNEX: PCM PRESENTATION</vt:lpstr>
      <vt:lpstr>Outline</vt:lpstr>
      <vt:lpstr>MENA MDTF: A NEW CYCLE (2018-2021) ACTIONS TAKEN SINCE 2017 PCM (1)</vt:lpstr>
      <vt:lpstr>MENA MDTF: A NEW CYCLE (2018-2021) Re-balancing across 4 pillars</vt:lpstr>
      <vt:lpstr>MENA MDTF: A NEW CYCLE (2018-2021) ACTIONS TAKEN SINCE 2017 PCM (2)</vt:lpstr>
      <vt:lpstr>MENA MDTF: A NEW CYCLE (2018-2021) New branding and communication</vt:lpstr>
      <vt:lpstr>MENA MDTF: A NEW CYCLE (2018-2021) ACTIONS TAKEN SINCE 2017 PCM (3)</vt:lpstr>
      <vt:lpstr>2ND CYLE ACTIVITIES AND RESULTS TO DATE Pillar: renewing social contract (1)</vt:lpstr>
      <vt:lpstr>2ND CYLE ACTIVITIES AND RESULTS TO DATE Pillar: renewing social contract (2)</vt:lpstr>
      <vt:lpstr>2ND CYLE ACTIVITIES AND RESULTS TO DATE Pillar: REFUGEES &amp; RESILIENCE</vt:lpstr>
      <vt:lpstr>2ND CYLE ACTIVITIES AND RESULTS TO DATE PILLAR: Recovery &amp; reconstruction (1)</vt:lpstr>
      <vt:lpstr>2ND CYLE ACTIVITIES AND RESULTS TO DATE PILLAR: Recovery &amp; reconstruction (2)</vt:lpstr>
      <vt:lpstr>2ND CYLE ACTIVITIES AND RESULTS TO DATE PILLAR: REGIONAL COOPERATION</vt:lpstr>
      <vt:lpstr>2ND CYLE ACTIVITIES AND RESULTS TO DATE Summary of Outputs</vt:lpstr>
      <vt:lpstr>FINANCIAL STATUS AND NEXT STEPS financial Summary</vt:lpstr>
      <vt:lpstr>FINANCIAL STATUS AND NEXT STEPS Available funds and pipeline</vt:lpstr>
      <vt:lpstr>FINANCIAL STATUS AND NEXT STEPS Possible new orientations</vt:lpstr>
      <vt:lpstr>FINANCIAL STATUS AND NEXT STEPS Proposed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MENA MDTF  8th program council meeting</dc:title>
  <dc:creator>Denise Kassab</dc:creator>
  <cp:lastModifiedBy>Denise Kassab</cp:lastModifiedBy>
  <cp:revision>199</cp:revision>
  <cp:lastPrinted>2018-10-12T17:48:08Z</cp:lastPrinted>
  <dcterms:created xsi:type="dcterms:W3CDTF">2018-10-05T13:44:45Z</dcterms:created>
  <dcterms:modified xsi:type="dcterms:W3CDTF">2018-11-26T16:32:38Z</dcterms:modified>
</cp:coreProperties>
</file>