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0"/>
  </p:notesMasterIdLst>
  <p:sldIdLst>
    <p:sldId id="256" r:id="rId2"/>
    <p:sldId id="281" r:id="rId3"/>
    <p:sldId id="258" r:id="rId4"/>
    <p:sldId id="299" r:id="rId5"/>
    <p:sldId id="301" r:id="rId6"/>
    <p:sldId id="273" r:id="rId7"/>
    <p:sldId id="274" r:id="rId8"/>
    <p:sldId id="287" r:id="rId9"/>
    <p:sldId id="268" r:id="rId10"/>
    <p:sldId id="283" r:id="rId11"/>
    <p:sldId id="290" r:id="rId12"/>
    <p:sldId id="289" r:id="rId13"/>
    <p:sldId id="291" r:id="rId14"/>
    <p:sldId id="292" r:id="rId15"/>
    <p:sldId id="276" r:id="rId16"/>
    <p:sldId id="288" r:id="rId17"/>
    <p:sldId id="297"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22"/>
    <p:restoredTop sz="95768"/>
  </p:normalViewPr>
  <p:slideViewPr>
    <p:cSldViewPr snapToGrid="0" snapToObjects="1">
      <p:cViewPr varScale="1">
        <p:scale>
          <a:sx n="64" d="100"/>
          <a:sy n="64" d="100"/>
        </p:scale>
        <p:origin x="10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it\Desktop\&#1601;&#1585;&#1580;\Book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Economic activity by gender 2004-2016 </a:t>
            </a:r>
            <a:endParaRPr lang="ar-IQ" sz="1400" dirty="0"/>
          </a:p>
        </c:rich>
      </c:tx>
      <c:overlay val="0"/>
    </c:title>
    <c:autoTitleDeleted val="0"/>
    <c:plotArea>
      <c:layout>
        <c:manualLayout>
          <c:layoutTarget val="inner"/>
          <c:xMode val="edge"/>
          <c:yMode val="edge"/>
          <c:x val="2.3504273504273504E-2"/>
          <c:y val="0.22029772830005775"/>
          <c:w val="0.95299145299145294"/>
          <c:h val="0.70944202717866889"/>
        </c:manualLayout>
      </c:layout>
      <c:lineChart>
        <c:grouping val="standard"/>
        <c:varyColors val="0"/>
        <c:ser>
          <c:idx val="0"/>
          <c:order val="0"/>
          <c:tx>
            <c:strRef>
              <c:f>ورقة1!$I$1</c:f>
              <c:strCache>
                <c:ptCount val="1"/>
                <c:pt idx="0">
                  <c:v>الذكور </c:v>
                </c:pt>
              </c:strCache>
            </c:strRef>
          </c:tx>
          <c:marker>
            <c:symbol val="none"/>
          </c:marker>
          <c:dLbls>
            <c:dLbl>
              <c:idx val="1"/>
              <c:layout>
                <c:manualLayout>
                  <c:x val="0"/>
                  <c:y val="-5.839416058394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612-4DFD-BCF8-A2C036E82592}"/>
                </c:ext>
              </c:extLst>
            </c:dLbl>
            <c:dLbl>
              <c:idx val="2"/>
              <c:layout>
                <c:manualLayout>
                  <c:x val="-8.4254870984729127E-3"/>
                  <c:y val="-5.35279805352797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12-4DFD-BCF8-A2C036E82592}"/>
                </c:ext>
              </c:extLst>
            </c:dLbl>
            <c:dLbl>
              <c:idx val="3"/>
              <c:layout>
                <c:manualLayout>
                  <c:x val="-1.2638230647709321E-2"/>
                  <c:y val="-6.3260340632603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612-4DFD-BCF8-A2C036E82592}"/>
                </c:ext>
              </c:extLst>
            </c:dLbl>
            <c:dLbl>
              <c:idx val="4"/>
              <c:layout>
                <c:manualLayout>
                  <c:x val="-1.8957345971563982E-2"/>
                  <c:y val="-6.81265206812652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612-4DFD-BCF8-A2C036E82592}"/>
                </c:ext>
              </c:extLst>
            </c:dLbl>
            <c:dLbl>
              <c:idx val="5"/>
              <c:layout>
                <c:manualLayout>
                  <c:x val="-8.4254870984729127E-3"/>
                  <c:y val="-6.8126520681265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612-4DFD-BCF8-A2C036E82592}"/>
                </c:ext>
              </c:extLst>
            </c:dLbl>
            <c:dLbl>
              <c:idx val="6"/>
              <c:layout>
                <c:manualLayout>
                  <c:x val="0"/>
                  <c:y val="-4.86618004866179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12-4DFD-BCF8-A2C036E82592}"/>
                </c:ext>
              </c:extLst>
            </c:dLbl>
            <c:dLbl>
              <c:idx val="7"/>
              <c:layout>
                <c:manualLayout>
                  <c:x val="0"/>
                  <c:y val="-5.8394160583941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612-4DFD-BCF8-A2C036E82592}"/>
                </c:ext>
              </c:extLst>
            </c:dLbl>
            <c:dLbl>
              <c:idx val="8"/>
              <c:layout>
                <c:manualLayout>
                  <c:x val="0"/>
                  <c:y val="-5.8394160583941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612-4DFD-BCF8-A2C036E82592}"/>
                </c:ext>
              </c:extLst>
            </c:dLbl>
            <c:spPr>
              <a:noFill/>
              <a:ln>
                <a:noFill/>
              </a:ln>
              <a:effectLst/>
            </c:spPr>
            <c:txPr>
              <a:bodyPr/>
              <a:lstStyle/>
              <a:p>
                <a:pPr>
                  <a:defRPr sz="105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ورقة1!$K$2:$K$10</c:f>
              <c:numCache>
                <c:formatCode>General</c:formatCode>
                <c:ptCount val="9"/>
                <c:pt idx="0">
                  <c:v>2004</c:v>
                </c:pt>
                <c:pt idx="1">
                  <c:v>2005</c:v>
                </c:pt>
                <c:pt idx="2">
                  <c:v>2006</c:v>
                </c:pt>
                <c:pt idx="3">
                  <c:v>2007</c:v>
                </c:pt>
                <c:pt idx="4">
                  <c:v>2008</c:v>
                </c:pt>
                <c:pt idx="5">
                  <c:v>2011</c:v>
                </c:pt>
                <c:pt idx="6">
                  <c:v>2012</c:v>
                </c:pt>
                <c:pt idx="7">
                  <c:v>2014</c:v>
                </c:pt>
                <c:pt idx="8">
                  <c:v>2016</c:v>
                </c:pt>
              </c:numCache>
            </c:numRef>
          </c:cat>
          <c:val>
            <c:numRef>
              <c:f>ورقة1!$I$2:$I$10</c:f>
              <c:numCache>
                <c:formatCode>General</c:formatCode>
                <c:ptCount val="9"/>
                <c:pt idx="0">
                  <c:v>77.400000000000006</c:v>
                </c:pt>
                <c:pt idx="1">
                  <c:v>77.400000000000006</c:v>
                </c:pt>
                <c:pt idx="2">
                  <c:v>78.3</c:v>
                </c:pt>
                <c:pt idx="3">
                  <c:v>74.599999999999994</c:v>
                </c:pt>
                <c:pt idx="4">
                  <c:v>74.900000000000006</c:v>
                </c:pt>
                <c:pt idx="5">
                  <c:v>71.599999999999994</c:v>
                </c:pt>
                <c:pt idx="6">
                  <c:v>73.599999999999994</c:v>
                </c:pt>
                <c:pt idx="7">
                  <c:v>72.400000000000006</c:v>
                </c:pt>
                <c:pt idx="8">
                  <c:v>72</c:v>
                </c:pt>
              </c:numCache>
            </c:numRef>
          </c:val>
          <c:smooth val="0"/>
          <c:extLst>
            <c:ext xmlns:c16="http://schemas.microsoft.com/office/drawing/2014/chart" uri="{C3380CC4-5D6E-409C-BE32-E72D297353CC}">
              <c16:uniqueId val="{00000008-F612-4DFD-BCF8-A2C036E82592}"/>
            </c:ext>
          </c:extLst>
        </c:ser>
        <c:ser>
          <c:idx val="1"/>
          <c:order val="1"/>
          <c:tx>
            <c:strRef>
              <c:f>ورقة1!$J$1</c:f>
              <c:strCache>
                <c:ptCount val="1"/>
                <c:pt idx="0">
                  <c:v>الاناث</c:v>
                </c:pt>
              </c:strCache>
            </c:strRef>
          </c:tx>
          <c:marker>
            <c:symbol val="none"/>
          </c:marker>
          <c:dLbls>
            <c:dLbl>
              <c:idx val="1"/>
              <c:layout>
                <c:manualLayout>
                  <c:x val="-2.1063717746182212E-3"/>
                  <c:y val="-5.35279805352798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612-4DFD-BCF8-A2C036E82592}"/>
                </c:ext>
              </c:extLst>
            </c:dLbl>
            <c:dLbl>
              <c:idx val="2"/>
              <c:layout>
                <c:manualLayout>
                  <c:x val="-1.2638230647709321E-2"/>
                  <c:y val="-5.3527980535279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612-4DFD-BCF8-A2C036E82592}"/>
                </c:ext>
              </c:extLst>
            </c:dLbl>
            <c:dLbl>
              <c:idx val="3"/>
              <c:layout>
                <c:manualLayout>
                  <c:x val="-2.7382833070036874E-2"/>
                  <c:y val="-6.81265206812652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612-4DFD-BCF8-A2C036E82592}"/>
                </c:ext>
              </c:extLst>
            </c:dLbl>
            <c:dLbl>
              <c:idx val="4"/>
              <c:layout>
                <c:manualLayout>
                  <c:x val="-1.6850974196945766E-2"/>
                  <c:y val="-5.8394160583941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612-4DFD-BCF8-A2C036E82592}"/>
                </c:ext>
              </c:extLst>
            </c:dLbl>
            <c:dLbl>
              <c:idx val="5"/>
              <c:layout>
                <c:manualLayout>
                  <c:x val="-1.8957345971563982E-2"/>
                  <c:y val="-7.2992700729927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612-4DFD-BCF8-A2C036E82592}"/>
                </c:ext>
              </c:extLst>
            </c:dLbl>
            <c:dLbl>
              <c:idx val="6"/>
              <c:layout>
                <c:manualLayout>
                  <c:x val="-1.0531858873091099E-2"/>
                  <c:y val="-5.3527980535279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612-4DFD-BCF8-A2C036E82592}"/>
                </c:ext>
              </c:extLst>
            </c:dLbl>
            <c:dLbl>
              <c:idx val="7"/>
              <c:layout>
                <c:manualLayout>
                  <c:x val="0"/>
                  <c:y val="-4.86618004866179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612-4DFD-BCF8-A2C036E82592}"/>
                </c:ext>
              </c:extLst>
            </c:dLbl>
            <c:dLbl>
              <c:idx val="8"/>
              <c:layout>
                <c:manualLayout>
                  <c:x val="-2.1063717746182205E-2"/>
                  <c:y val="-5.83941605839415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612-4DFD-BCF8-A2C036E82592}"/>
                </c:ext>
              </c:extLst>
            </c:dLbl>
            <c:spPr>
              <a:noFill/>
              <a:ln>
                <a:noFill/>
              </a:ln>
              <a:effectLst/>
            </c:spPr>
            <c:txPr>
              <a:bodyPr/>
              <a:lstStyle/>
              <a:p>
                <a:pPr>
                  <a:defRPr sz="105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ورقة1!$K$2:$K$10</c:f>
              <c:numCache>
                <c:formatCode>General</c:formatCode>
                <c:ptCount val="9"/>
                <c:pt idx="0">
                  <c:v>2004</c:v>
                </c:pt>
                <c:pt idx="1">
                  <c:v>2005</c:v>
                </c:pt>
                <c:pt idx="2">
                  <c:v>2006</c:v>
                </c:pt>
                <c:pt idx="3">
                  <c:v>2007</c:v>
                </c:pt>
                <c:pt idx="4">
                  <c:v>2008</c:v>
                </c:pt>
                <c:pt idx="5">
                  <c:v>2011</c:v>
                </c:pt>
                <c:pt idx="6">
                  <c:v>2012</c:v>
                </c:pt>
                <c:pt idx="7">
                  <c:v>2014</c:v>
                </c:pt>
                <c:pt idx="8">
                  <c:v>2016</c:v>
                </c:pt>
              </c:numCache>
            </c:numRef>
          </c:cat>
          <c:val>
            <c:numRef>
              <c:f>ورقة1!$J$2:$J$10</c:f>
              <c:numCache>
                <c:formatCode>General</c:formatCode>
                <c:ptCount val="9"/>
                <c:pt idx="0">
                  <c:v>17.899999999999999</c:v>
                </c:pt>
                <c:pt idx="1">
                  <c:v>20.399999999999999</c:v>
                </c:pt>
                <c:pt idx="2">
                  <c:v>20.2</c:v>
                </c:pt>
                <c:pt idx="3">
                  <c:v>12.8</c:v>
                </c:pt>
                <c:pt idx="4">
                  <c:v>18</c:v>
                </c:pt>
                <c:pt idx="5">
                  <c:v>13.3</c:v>
                </c:pt>
                <c:pt idx="6">
                  <c:v>13.5</c:v>
                </c:pt>
                <c:pt idx="7">
                  <c:v>13.5</c:v>
                </c:pt>
                <c:pt idx="8">
                  <c:v>14.5</c:v>
                </c:pt>
              </c:numCache>
            </c:numRef>
          </c:val>
          <c:smooth val="0"/>
          <c:extLst>
            <c:ext xmlns:c16="http://schemas.microsoft.com/office/drawing/2014/chart" uri="{C3380CC4-5D6E-409C-BE32-E72D297353CC}">
              <c16:uniqueId val="{00000011-F612-4DFD-BCF8-A2C036E82592}"/>
            </c:ext>
          </c:extLst>
        </c:ser>
        <c:dLbls>
          <c:showLegendKey val="0"/>
          <c:showVal val="1"/>
          <c:showCatName val="0"/>
          <c:showSerName val="0"/>
          <c:showPercent val="0"/>
          <c:showBubbleSize val="0"/>
        </c:dLbls>
        <c:smooth val="0"/>
        <c:axId val="50829952"/>
        <c:axId val="51995008"/>
      </c:lineChart>
      <c:catAx>
        <c:axId val="50829952"/>
        <c:scaling>
          <c:orientation val="maxMin"/>
        </c:scaling>
        <c:delete val="0"/>
        <c:axPos val="b"/>
        <c:numFmt formatCode="General" sourceLinked="1"/>
        <c:majorTickMark val="none"/>
        <c:minorTickMark val="none"/>
        <c:tickLblPos val="nextTo"/>
        <c:txPr>
          <a:bodyPr/>
          <a:lstStyle/>
          <a:p>
            <a:pPr>
              <a:defRPr sz="1100" b="1"/>
            </a:pPr>
            <a:endParaRPr lang="en-US"/>
          </a:p>
        </c:txPr>
        <c:crossAx val="51995008"/>
        <c:crosses val="autoZero"/>
        <c:auto val="1"/>
        <c:lblAlgn val="ctr"/>
        <c:lblOffset val="100"/>
        <c:noMultiLvlLbl val="0"/>
      </c:catAx>
      <c:valAx>
        <c:axId val="51995008"/>
        <c:scaling>
          <c:orientation val="minMax"/>
        </c:scaling>
        <c:delete val="1"/>
        <c:axPos val="r"/>
        <c:numFmt formatCode="General" sourceLinked="1"/>
        <c:majorTickMark val="out"/>
        <c:minorTickMark val="none"/>
        <c:tickLblPos val="none"/>
        <c:crossAx val="50829952"/>
        <c:crosses val="autoZero"/>
        <c:crossBetween val="between"/>
      </c:valAx>
    </c:plotArea>
    <c:legend>
      <c:legendPos val="t"/>
      <c:layout>
        <c:manualLayout>
          <c:xMode val="edge"/>
          <c:yMode val="edge"/>
          <c:x val="0.69581617201695944"/>
          <c:y val="0.11761992496666339"/>
          <c:w val="0.2451196244700182"/>
          <c:h val="6.1306143198021433E-2"/>
        </c:manualLayout>
      </c:layout>
      <c:overlay val="0"/>
      <c:spPr>
        <a:solidFill>
          <a:schemeClr val="bg1"/>
        </a:solidFill>
      </c:spPr>
      <c:txPr>
        <a:bodyPr/>
        <a:lstStyle/>
        <a:p>
          <a:pPr>
            <a:defRPr sz="1100" b="1"/>
          </a:pPr>
          <a:endParaRPr lang="en-US"/>
        </a:p>
      </c:txPr>
    </c:legend>
    <c:plotVisOnly val="1"/>
    <c:dispBlanksAs val="gap"/>
    <c:showDLblsOverMax val="0"/>
  </c:chart>
  <c:spPr>
    <a:solidFill>
      <a:schemeClr val="bg1"/>
    </a:solidFill>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09A4D-F9C2-48D6-9E99-804691087801}" type="doc">
      <dgm:prSet loTypeId="urn:microsoft.com/office/officeart/2016/7/layout/VerticalSolidActionList" loCatId="List" qsTypeId="urn:microsoft.com/office/officeart/2005/8/quickstyle/simple1" qsCatId="simple" csTypeId="urn:microsoft.com/office/officeart/2005/8/colors/colorful5" csCatId="colorful" phldr="1"/>
      <dgm:spPr/>
    </dgm:pt>
    <dgm:pt modelId="{3C2C79D9-4046-49E3-AD5A-BD35958F0DAB}">
      <dgm:prSet phldrT="[Text]" custT="1"/>
      <dgm:spPr/>
      <dgm:t>
        <a:bodyPr/>
        <a:lstStyle/>
        <a:p>
          <a:endParaRPr lang="ar-SY" sz="2000" dirty="0"/>
        </a:p>
        <a:p>
          <a:r>
            <a:rPr lang="en-US" sz="2000" dirty="0"/>
            <a:t>2019-2020</a:t>
          </a:r>
        </a:p>
      </dgm:t>
    </dgm:pt>
    <dgm:pt modelId="{908ADD62-25F8-4C0D-8132-E321AFADB7AF}" type="parTrans" cxnId="{36249EAB-A321-47A9-B64F-55E67B208A6E}">
      <dgm:prSet/>
      <dgm:spPr/>
      <dgm:t>
        <a:bodyPr/>
        <a:lstStyle/>
        <a:p>
          <a:endParaRPr lang="en-US" sz="2800"/>
        </a:p>
      </dgm:t>
    </dgm:pt>
    <dgm:pt modelId="{CC872DB4-EA29-4B81-BF96-C7DE1F612CE0}" type="sibTrans" cxnId="{36249EAB-A321-47A9-B64F-55E67B208A6E}">
      <dgm:prSet/>
      <dgm:spPr/>
      <dgm:t>
        <a:bodyPr/>
        <a:lstStyle/>
        <a:p>
          <a:endParaRPr lang="en-US" sz="2800"/>
        </a:p>
      </dgm:t>
    </dgm:pt>
    <dgm:pt modelId="{7EAA4B9E-3853-4C53-8B30-23A1C08C53C2}">
      <dgm:prSet phldrT="[Text]" custT="1"/>
      <dgm:spPr/>
      <dgm:t>
        <a:bodyPr/>
        <a:lstStyle/>
        <a:p>
          <a:endParaRPr lang="ar-SY" sz="2000" dirty="0"/>
        </a:p>
        <a:p>
          <a:r>
            <a:rPr lang="en-US" sz="2000" dirty="0"/>
            <a:t>2021</a:t>
          </a:r>
        </a:p>
      </dgm:t>
    </dgm:pt>
    <dgm:pt modelId="{ED0B981B-108C-454A-9537-BA86AA3FDC0F}" type="parTrans" cxnId="{0E40209F-A7AF-42D0-8DC5-1035EEA353C5}">
      <dgm:prSet/>
      <dgm:spPr/>
      <dgm:t>
        <a:bodyPr/>
        <a:lstStyle/>
        <a:p>
          <a:endParaRPr lang="en-US" sz="2800"/>
        </a:p>
      </dgm:t>
    </dgm:pt>
    <dgm:pt modelId="{DE200EF0-590D-41CA-9441-0BE8668662BB}" type="sibTrans" cxnId="{0E40209F-A7AF-42D0-8DC5-1035EEA353C5}">
      <dgm:prSet/>
      <dgm:spPr/>
      <dgm:t>
        <a:bodyPr/>
        <a:lstStyle/>
        <a:p>
          <a:endParaRPr lang="en-US" sz="2800"/>
        </a:p>
      </dgm:t>
    </dgm:pt>
    <dgm:pt modelId="{2B1A3FCC-0A1D-4DD6-89C4-C91CA603D1F2}">
      <dgm:prSet phldrT="[Text]" custT="1"/>
      <dgm:spPr/>
      <dgm:t>
        <a:bodyPr/>
        <a:lstStyle/>
        <a:p>
          <a:pPr algn="ctr"/>
          <a:endParaRPr lang="ar-SY" sz="2000" dirty="0"/>
        </a:p>
        <a:p>
          <a:pPr algn="ctr"/>
          <a:r>
            <a:rPr lang="en-US" sz="2000" dirty="0"/>
            <a:t>2022</a:t>
          </a:r>
        </a:p>
      </dgm:t>
    </dgm:pt>
    <dgm:pt modelId="{917C127B-4CB3-46BF-BCDA-68D812C8814D}" type="parTrans" cxnId="{A5658377-4C9B-48EC-9CCB-B2DD03F5349A}">
      <dgm:prSet/>
      <dgm:spPr/>
      <dgm:t>
        <a:bodyPr/>
        <a:lstStyle/>
        <a:p>
          <a:endParaRPr lang="en-US" sz="2800"/>
        </a:p>
      </dgm:t>
    </dgm:pt>
    <dgm:pt modelId="{5754587D-B6C7-47EC-A856-2CF33EDEBE7E}" type="sibTrans" cxnId="{A5658377-4C9B-48EC-9CCB-B2DD03F5349A}">
      <dgm:prSet/>
      <dgm:spPr/>
      <dgm:t>
        <a:bodyPr/>
        <a:lstStyle/>
        <a:p>
          <a:endParaRPr lang="en-US" sz="2800"/>
        </a:p>
      </dgm:t>
    </dgm:pt>
    <dgm:pt modelId="{A1078202-F5AE-4BA7-8693-B8C33F623287}">
      <dgm:prSet custT="1"/>
      <dgm:spPr/>
      <dgm:t>
        <a:bodyPr/>
        <a:lstStyle/>
        <a:p>
          <a:pPr marL="0" marR="0" lvl="0" indent="0" algn="l" defTabSz="914400" rtl="1" eaLnBrk="1" fontAlgn="auto" latinLnBrk="0" hangingPunct="1">
            <a:spcBef>
              <a:spcPts val="0"/>
            </a:spcBef>
            <a:spcAft>
              <a:spcPts val="0"/>
            </a:spcAft>
            <a:buClrTx/>
            <a:buSzTx/>
            <a:buFontTx/>
            <a:buNone/>
            <a:tabLst/>
            <a:defRPr/>
          </a:pPr>
          <a:r>
            <a:rPr lang="en-US" sz="1600" kern="1200" dirty="0">
              <a:solidFill>
                <a:sysClr val="windowText" lastClr="000000"/>
              </a:solidFill>
              <a:latin typeface="Calibri" panose="020F0502020204030204"/>
              <a:ea typeface="+mn-ea"/>
              <a:cs typeface="Arial" panose="020B0604020202020204" pitchFamily="34" charset="0"/>
            </a:rPr>
            <a:t>- Increase participation of women in entrepreneurship</a:t>
          </a:r>
          <a:endParaRPr lang="ar-SY" sz="1600" kern="1200" dirty="0">
            <a:solidFill>
              <a:sysClr val="windowText" lastClr="000000"/>
            </a:solidFill>
            <a:latin typeface="Calibri" panose="020F0502020204030204"/>
            <a:ea typeface="+mn-ea"/>
            <a:cs typeface="Arial" panose="020B0604020202020204" pitchFamily="34" charset="0"/>
          </a:endParaRPr>
        </a:p>
      </dgm:t>
    </dgm:pt>
    <dgm:pt modelId="{06B95C92-452D-4DA3-BD94-B2863B64DF88}" type="parTrans" cxnId="{0BC734AB-93AE-482D-BAFC-B89812D8DD0E}">
      <dgm:prSet/>
      <dgm:spPr/>
      <dgm:t>
        <a:bodyPr/>
        <a:lstStyle/>
        <a:p>
          <a:endParaRPr lang="en-US" sz="2800"/>
        </a:p>
      </dgm:t>
    </dgm:pt>
    <dgm:pt modelId="{41D40793-2218-43C9-9BA0-27CF042D529E}" type="sibTrans" cxnId="{0BC734AB-93AE-482D-BAFC-B89812D8DD0E}">
      <dgm:prSet/>
      <dgm:spPr/>
      <dgm:t>
        <a:bodyPr/>
        <a:lstStyle/>
        <a:p>
          <a:endParaRPr lang="en-US" sz="2800"/>
        </a:p>
      </dgm:t>
    </dgm:pt>
    <dgm:pt modelId="{C2495781-3C8B-4923-ACEE-22FB3B5F04F7}">
      <dgm:prSet custT="1"/>
      <dgm:spPr/>
      <dgm:t>
        <a:bodyPr/>
        <a:lstStyle/>
        <a:p>
          <a:pPr marL="228600" lvl="1" indent="0" defTabSz="889000" rtl="1">
            <a:spcBef>
              <a:spcPct val="0"/>
            </a:spcBef>
            <a:spcAft>
              <a:spcPct val="15000"/>
            </a:spcAft>
            <a:buFontTx/>
            <a:buNone/>
          </a:pPr>
          <a:r>
            <a:rPr lang="en-US" sz="2000" dirty="0"/>
            <a:t>2023</a:t>
          </a:r>
          <a:endParaRPr lang="ar-SA" sz="2000" dirty="0"/>
        </a:p>
      </dgm:t>
    </dgm:pt>
    <dgm:pt modelId="{9153D715-E421-4202-92EF-BA557C2427B4}" type="parTrans" cxnId="{E4E124C7-71C0-41DB-9810-C5C29CDE86B8}">
      <dgm:prSet/>
      <dgm:spPr/>
      <dgm:t>
        <a:bodyPr/>
        <a:lstStyle/>
        <a:p>
          <a:endParaRPr lang="en-US" sz="2800"/>
        </a:p>
      </dgm:t>
    </dgm:pt>
    <dgm:pt modelId="{BD487F65-DFB6-4A1F-9046-19CA6555FAF5}" type="sibTrans" cxnId="{E4E124C7-71C0-41DB-9810-C5C29CDE86B8}">
      <dgm:prSet/>
      <dgm:spPr/>
      <dgm:t>
        <a:bodyPr/>
        <a:lstStyle/>
        <a:p>
          <a:endParaRPr lang="en-US" sz="2800"/>
        </a:p>
      </dgm:t>
    </dgm:pt>
    <dgm:pt modelId="{C1BD67DE-6A04-4B7D-B23F-7E80D911CCBC}">
      <dgm:prSet custT="1"/>
      <dgm:spPr/>
      <dgm:t>
        <a:bodyPr/>
        <a:lstStyle/>
        <a:p>
          <a:pPr algn="l" rtl="1">
            <a:buFontTx/>
            <a:buNone/>
          </a:pPr>
          <a:r>
            <a:rPr lang="en-US" sz="1600" kern="1200" dirty="0">
              <a:solidFill>
                <a:sysClr val="windowText" lastClr="000000"/>
              </a:solidFill>
            </a:rPr>
            <a:t>-Strength the social, legislative and administrative environment that can increase women’s economic empowerment</a:t>
          </a:r>
          <a:endParaRPr lang="en-US" sz="1600" kern="1200" dirty="0"/>
        </a:p>
      </dgm:t>
    </dgm:pt>
    <dgm:pt modelId="{C1B55C62-BAD5-453A-89FA-5375A4D90D11}" type="parTrans" cxnId="{E295BCBC-432C-4413-8023-C2BF465AA6D0}">
      <dgm:prSet/>
      <dgm:spPr/>
      <dgm:t>
        <a:bodyPr/>
        <a:lstStyle/>
        <a:p>
          <a:endParaRPr lang="en-US" sz="2800"/>
        </a:p>
      </dgm:t>
    </dgm:pt>
    <dgm:pt modelId="{C69C5E9A-926F-478E-A776-90814894056C}" type="sibTrans" cxnId="{E295BCBC-432C-4413-8023-C2BF465AA6D0}">
      <dgm:prSet/>
      <dgm:spPr/>
      <dgm:t>
        <a:bodyPr/>
        <a:lstStyle/>
        <a:p>
          <a:endParaRPr lang="en-US" sz="2800"/>
        </a:p>
      </dgm:t>
    </dgm:pt>
    <dgm:pt modelId="{34346D71-F4F5-4A8D-89A0-D3D526828C0E}">
      <dgm:prSet custT="1"/>
      <dgm:spPr/>
      <dgm:t>
        <a:bodyPr/>
        <a:lstStyle/>
        <a:p>
          <a:pPr marL="0" marR="0" lvl="0" indent="0" algn="l" defTabSz="914400" rtl="1" eaLnBrk="1" fontAlgn="auto" latinLnBrk="0" hangingPunct="1">
            <a:spcBef>
              <a:spcPts val="0"/>
            </a:spcBef>
            <a:spcAft>
              <a:spcPts val="0"/>
            </a:spcAft>
            <a:buClrTx/>
            <a:buSzTx/>
            <a:buFontTx/>
            <a:buNone/>
            <a:tabLst/>
            <a:defRPr/>
          </a:pPr>
          <a:r>
            <a:rPr lang="en-US" sz="1600" dirty="0">
              <a:solidFill>
                <a:sysClr val="windowText" lastClr="000000"/>
              </a:solidFill>
            </a:rPr>
            <a:t>-Prepare detailed diagnostics on the social, legislative and administrative environment to empower women </a:t>
          </a:r>
          <a:endParaRPr lang="en-US" sz="1600" kern="1200" dirty="0"/>
        </a:p>
      </dgm:t>
    </dgm:pt>
    <dgm:pt modelId="{48C8F57C-2D53-45C1-8B83-A3FEAFE3A720}" type="sibTrans" cxnId="{87808C66-A397-4BD2-A996-0C7D1954AB9F}">
      <dgm:prSet/>
      <dgm:spPr/>
      <dgm:t>
        <a:bodyPr/>
        <a:lstStyle/>
        <a:p>
          <a:endParaRPr lang="en-US" sz="2800"/>
        </a:p>
      </dgm:t>
    </dgm:pt>
    <dgm:pt modelId="{4DCF77D4-10C0-4D0C-B783-FA8615EE742F}" type="parTrans" cxnId="{87808C66-A397-4BD2-A996-0C7D1954AB9F}">
      <dgm:prSet/>
      <dgm:spPr/>
      <dgm:t>
        <a:bodyPr/>
        <a:lstStyle/>
        <a:p>
          <a:endParaRPr lang="en-US" sz="2800"/>
        </a:p>
      </dgm:t>
    </dgm:pt>
    <dgm:pt modelId="{8AA77C6F-A56A-4409-AAD9-14E1E03178AF}">
      <dgm:prSet custT="1"/>
      <dgm:spPr/>
      <dgm:t>
        <a:bodyPr/>
        <a:lstStyle/>
        <a:p>
          <a:pPr algn="l" rtl="1">
            <a:buNone/>
          </a:pPr>
          <a:r>
            <a:rPr lang="en-US" sz="1600" kern="1200" dirty="0">
              <a:solidFill>
                <a:sysClr val="windowText" lastClr="000000"/>
              </a:solidFill>
              <a:latin typeface="Calibri" panose="020F0502020204030204"/>
              <a:ea typeface="+mn-ea"/>
              <a:cs typeface="Arial" panose="020B0604020202020204" pitchFamily="34" charset="0"/>
            </a:rPr>
            <a:t>-Increase women's access to financial resources and economic opportunities</a:t>
          </a:r>
          <a:endParaRPr lang="en-GB" sz="1600" kern="1200" dirty="0"/>
        </a:p>
      </dgm:t>
    </dgm:pt>
    <dgm:pt modelId="{C90471C7-6667-49C9-8FBB-DCED5920DE8F}" type="parTrans" cxnId="{85810369-1A62-4504-9269-9E17F2343009}">
      <dgm:prSet/>
      <dgm:spPr/>
      <dgm:t>
        <a:bodyPr/>
        <a:lstStyle/>
        <a:p>
          <a:endParaRPr lang="en-GB" sz="2800"/>
        </a:p>
      </dgm:t>
    </dgm:pt>
    <dgm:pt modelId="{9C75F937-521B-4609-B6E8-9FCE4FE7AA89}" type="sibTrans" cxnId="{85810369-1A62-4504-9269-9E17F2343009}">
      <dgm:prSet/>
      <dgm:spPr/>
      <dgm:t>
        <a:bodyPr/>
        <a:lstStyle/>
        <a:p>
          <a:endParaRPr lang="en-GB" sz="2800"/>
        </a:p>
      </dgm:t>
    </dgm:pt>
    <dgm:pt modelId="{1BE9871F-CBCE-4F49-8E6A-18305C2295C0}">
      <dgm:prSet custT="1"/>
      <dgm:spPr/>
      <dgm:t>
        <a:bodyPr/>
        <a:lstStyle/>
        <a:p>
          <a:pPr marL="0" marR="0" lvl="0" indent="0" algn="r" defTabSz="914400" rtl="1" eaLnBrk="1" fontAlgn="auto" latinLnBrk="0" hangingPunct="1">
            <a:spcBef>
              <a:spcPts val="0"/>
            </a:spcBef>
            <a:spcAft>
              <a:spcPts val="0"/>
            </a:spcAft>
            <a:buClrTx/>
            <a:buSzTx/>
            <a:buFontTx/>
            <a:buNone/>
            <a:tabLst/>
            <a:defRPr/>
          </a:pPr>
          <a:r>
            <a:rPr lang="ar-SA" sz="1600" kern="1200" dirty="0">
              <a:latin typeface="Calibri" panose="020F0502020204030204"/>
              <a:ea typeface="+mn-ea"/>
              <a:cs typeface="Arial" panose="020B0604020202020204" pitchFamily="34" charset="0"/>
            </a:rPr>
            <a:t> </a:t>
          </a:r>
          <a:endParaRPr lang="en-US" sz="1600" kern="1200" dirty="0"/>
        </a:p>
      </dgm:t>
    </dgm:pt>
    <dgm:pt modelId="{91F3603E-1EF9-4A7A-B6CB-624F3C16B20C}" type="parTrans" cxnId="{8F3D71EE-385B-454C-A8B3-BC432F44E65C}">
      <dgm:prSet/>
      <dgm:spPr/>
      <dgm:t>
        <a:bodyPr/>
        <a:lstStyle/>
        <a:p>
          <a:endParaRPr lang="en-US" sz="2800"/>
        </a:p>
      </dgm:t>
    </dgm:pt>
    <dgm:pt modelId="{9EEB480A-6561-40BE-834E-02EA055F080C}" type="sibTrans" cxnId="{8F3D71EE-385B-454C-A8B3-BC432F44E65C}">
      <dgm:prSet/>
      <dgm:spPr/>
      <dgm:t>
        <a:bodyPr/>
        <a:lstStyle/>
        <a:p>
          <a:endParaRPr lang="en-US" sz="2800"/>
        </a:p>
      </dgm:t>
    </dgm:pt>
    <dgm:pt modelId="{8805784A-459E-4066-98F8-D4EC26410073}">
      <dgm:prSet custT="1"/>
      <dgm:spPr/>
      <dgm:t>
        <a:bodyPr/>
        <a:lstStyle/>
        <a:p>
          <a:pPr marL="0" marR="0" lvl="0" indent="0" algn="l" defTabSz="914400" rtl="1" eaLnBrk="1" fontAlgn="auto" latinLnBrk="0" hangingPunct="1">
            <a:spcBef>
              <a:spcPts val="0"/>
            </a:spcBef>
            <a:spcAft>
              <a:spcPts val="0"/>
            </a:spcAft>
            <a:buClrTx/>
            <a:buSzTx/>
            <a:buFontTx/>
            <a:buNone/>
            <a:tabLst/>
            <a:defRPr/>
          </a:pPr>
          <a:r>
            <a:rPr lang="en-US" sz="1600" dirty="0">
              <a:solidFill>
                <a:sysClr val="windowText" lastClr="000000"/>
              </a:solidFill>
            </a:rPr>
            <a:t>-Increase the capacity of public and private sector employees on gender sensitization and empowerment of women</a:t>
          </a:r>
        </a:p>
      </dgm:t>
    </dgm:pt>
    <dgm:pt modelId="{87E8CE16-182F-4E09-A0E0-AEC1343DEF3D}" type="parTrans" cxnId="{FDAA86DA-2040-4372-AE61-B0AA91FA7BFE}">
      <dgm:prSet/>
      <dgm:spPr/>
      <dgm:t>
        <a:bodyPr/>
        <a:lstStyle/>
        <a:p>
          <a:endParaRPr lang="en-US"/>
        </a:p>
      </dgm:t>
    </dgm:pt>
    <dgm:pt modelId="{3D50B085-B6CE-40F5-843E-7BC97B92B754}" type="sibTrans" cxnId="{FDAA86DA-2040-4372-AE61-B0AA91FA7BFE}">
      <dgm:prSet/>
      <dgm:spPr/>
      <dgm:t>
        <a:bodyPr/>
        <a:lstStyle/>
        <a:p>
          <a:endParaRPr lang="en-US"/>
        </a:p>
      </dgm:t>
    </dgm:pt>
    <dgm:pt modelId="{C3AB0D54-02A9-4C6B-93AB-5C6573C99863}">
      <dgm:prSet custT="1"/>
      <dgm:spPr/>
      <dgm:t>
        <a:bodyPr/>
        <a:lstStyle/>
        <a:p>
          <a:pPr algn="l" rtl="1">
            <a:buFontTx/>
            <a:buNone/>
          </a:pPr>
          <a:r>
            <a:rPr lang="en-US" sz="1600" kern="1200" dirty="0">
              <a:solidFill>
                <a:sysClr val="windowText" lastClr="000000"/>
              </a:solidFill>
            </a:rPr>
            <a:t>-Preparation of public gender- responsive budgets</a:t>
          </a:r>
        </a:p>
      </dgm:t>
    </dgm:pt>
    <dgm:pt modelId="{671D309A-4407-4496-B585-0D341203131D}" type="parTrans" cxnId="{E8672FD1-CF97-4C5C-B673-05D22DE3B37C}">
      <dgm:prSet/>
      <dgm:spPr/>
      <dgm:t>
        <a:bodyPr/>
        <a:lstStyle/>
        <a:p>
          <a:endParaRPr lang="en-US"/>
        </a:p>
      </dgm:t>
    </dgm:pt>
    <dgm:pt modelId="{51064B31-F47D-4519-A17A-CBE4AE4AB084}" type="sibTrans" cxnId="{E8672FD1-CF97-4C5C-B673-05D22DE3B37C}">
      <dgm:prSet/>
      <dgm:spPr/>
      <dgm:t>
        <a:bodyPr/>
        <a:lstStyle/>
        <a:p>
          <a:endParaRPr lang="en-US"/>
        </a:p>
      </dgm:t>
    </dgm:pt>
    <dgm:pt modelId="{8085D87B-A6DF-44DA-A643-AD9881232547}">
      <dgm:prSet custT="1"/>
      <dgm:spPr/>
      <dgm:t>
        <a:bodyPr/>
        <a:lstStyle/>
        <a:p>
          <a:pPr marL="0" marR="0" lvl="0" indent="0" algn="l" defTabSz="914400" rtl="1" eaLnBrk="1" fontAlgn="auto" latinLnBrk="0" hangingPunct="1">
            <a:spcBef>
              <a:spcPts val="0"/>
            </a:spcBef>
            <a:spcAft>
              <a:spcPts val="0"/>
            </a:spcAft>
            <a:buClrTx/>
            <a:buSzTx/>
            <a:buFontTx/>
            <a:buNone/>
            <a:tabLst/>
            <a:defRPr/>
          </a:pPr>
          <a:r>
            <a:rPr lang="en-US" sz="1600" kern="1200" dirty="0">
              <a:solidFill>
                <a:sysClr val="windowText" lastClr="000000"/>
              </a:solidFill>
              <a:latin typeface="Calibri" panose="020F0502020204030204"/>
              <a:ea typeface="+mn-ea"/>
              <a:cs typeface="Arial" panose="020B0604020202020204" pitchFamily="34" charset="0"/>
            </a:rPr>
            <a:t>- Integration of women’s housework and informal work in the national economy</a:t>
          </a:r>
        </a:p>
      </dgm:t>
    </dgm:pt>
    <dgm:pt modelId="{E0B4702D-4FDC-486C-B0CC-BAE553520C6C}" type="parTrans" cxnId="{018BA368-4345-4C1C-8250-298D2414B734}">
      <dgm:prSet/>
      <dgm:spPr/>
      <dgm:t>
        <a:bodyPr/>
        <a:lstStyle/>
        <a:p>
          <a:endParaRPr lang="en-US"/>
        </a:p>
      </dgm:t>
    </dgm:pt>
    <dgm:pt modelId="{775230FF-81CB-4A17-AE2B-5178B87C9B7E}" type="sibTrans" cxnId="{018BA368-4345-4C1C-8250-298D2414B734}">
      <dgm:prSet/>
      <dgm:spPr/>
      <dgm:t>
        <a:bodyPr/>
        <a:lstStyle/>
        <a:p>
          <a:endParaRPr lang="en-US"/>
        </a:p>
      </dgm:t>
    </dgm:pt>
    <dgm:pt modelId="{D4FA831E-AB7E-4B81-9CE1-B990D14544BB}">
      <dgm:prSet custT="1"/>
      <dgm:spPr/>
      <dgm:t>
        <a:bodyPr/>
        <a:lstStyle/>
        <a:p>
          <a:pPr marL="0" marR="0" lvl="0" indent="0" algn="l" defTabSz="914400" rtl="1" eaLnBrk="1" fontAlgn="auto" latinLnBrk="0" hangingPunct="1">
            <a:spcBef>
              <a:spcPts val="0"/>
            </a:spcBef>
            <a:spcAft>
              <a:spcPts val="0"/>
            </a:spcAft>
            <a:buClrTx/>
            <a:buSzTx/>
            <a:buFontTx/>
            <a:buNone/>
            <a:tabLst/>
            <a:defRPr/>
          </a:pPr>
          <a:r>
            <a:rPr lang="en-US" sz="1600" kern="1200" dirty="0">
              <a:solidFill>
                <a:sysClr val="windowText" lastClr="000000"/>
              </a:solidFill>
              <a:latin typeface="Calibri" panose="020F0502020204030204"/>
              <a:ea typeface="+mn-ea"/>
              <a:cs typeface="Arial" panose="020B0604020202020204" pitchFamily="34" charset="0"/>
            </a:rPr>
            <a:t>-Reduce the gender gap in all aspects to empower women economically especially in education, political participation and decision making process</a:t>
          </a:r>
        </a:p>
      </dgm:t>
    </dgm:pt>
    <dgm:pt modelId="{3908FE1B-9EE8-4D05-9359-09E5396F41E7}" type="sibTrans" cxnId="{753D2E24-2D31-4A1D-82E7-F1DB1345DE25}">
      <dgm:prSet/>
      <dgm:spPr/>
      <dgm:t>
        <a:bodyPr/>
        <a:lstStyle/>
        <a:p>
          <a:endParaRPr lang="en-US"/>
        </a:p>
      </dgm:t>
    </dgm:pt>
    <dgm:pt modelId="{EB0F2513-E9B9-42D4-9EAE-EB1DFBAC5683}" type="parTrans" cxnId="{753D2E24-2D31-4A1D-82E7-F1DB1345DE25}">
      <dgm:prSet/>
      <dgm:spPr/>
      <dgm:t>
        <a:bodyPr/>
        <a:lstStyle/>
        <a:p>
          <a:endParaRPr lang="en-US"/>
        </a:p>
      </dgm:t>
    </dgm:pt>
    <dgm:pt modelId="{E7993B03-138C-460E-901F-D5303D1D0675}">
      <dgm:prSet custT="1"/>
      <dgm:spPr/>
      <dgm:t>
        <a:bodyPr/>
        <a:lstStyle/>
        <a:p>
          <a:pPr algn="l" rtl="1">
            <a:buNone/>
          </a:pPr>
          <a:r>
            <a:rPr lang="en-US" sz="1600" kern="1200" dirty="0">
              <a:solidFill>
                <a:sysClr val="windowText" lastClr="000000"/>
              </a:solidFill>
              <a:latin typeface="Calibri" panose="020F0502020204030204"/>
              <a:ea typeface="+mn-ea"/>
              <a:cs typeface="Arial" panose="020B0604020202020204" pitchFamily="34" charset="0"/>
            </a:rPr>
            <a:t>- Build capacity of women through expanding knowledge and skills to Increase the female labor force by 5%</a:t>
          </a:r>
        </a:p>
      </dgm:t>
    </dgm:pt>
    <dgm:pt modelId="{3D0C6625-7F49-4F14-B3E1-A42DC6BDF1BD}" type="parTrans" cxnId="{72173881-ABCD-4E2E-87D8-B566D2411DD3}">
      <dgm:prSet/>
      <dgm:spPr/>
      <dgm:t>
        <a:bodyPr/>
        <a:lstStyle/>
        <a:p>
          <a:endParaRPr lang="en-US"/>
        </a:p>
      </dgm:t>
    </dgm:pt>
    <dgm:pt modelId="{C53B48B4-3EAF-4361-AA12-512C79588178}" type="sibTrans" cxnId="{72173881-ABCD-4E2E-87D8-B566D2411DD3}">
      <dgm:prSet/>
      <dgm:spPr/>
      <dgm:t>
        <a:bodyPr/>
        <a:lstStyle/>
        <a:p>
          <a:endParaRPr lang="en-US"/>
        </a:p>
      </dgm:t>
    </dgm:pt>
    <dgm:pt modelId="{DCF9626B-9247-40E6-8D71-44D13CC53C8A}" type="pres">
      <dgm:prSet presAssocID="{22E09A4D-F9C2-48D6-9E99-804691087801}" presName="Name0" presStyleCnt="0">
        <dgm:presLayoutVars>
          <dgm:dir/>
          <dgm:animLvl val="lvl"/>
          <dgm:resizeHandles val="exact"/>
        </dgm:presLayoutVars>
      </dgm:prSet>
      <dgm:spPr/>
    </dgm:pt>
    <dgm:pt modelId="{1B212850-0CD7-472E-A7A1-86AEE3D93B18}" type="pres">
      <dgm:prSet presAssocID="{3C2C79D9-4046-49E3-AD5A-BD35958F0DAB}" presName="linNode" presStyleCnt="0"/>
      <dgm:spPr/>
    </dgm:pt>
    <dgm:pt modelId="{9F521BCF-CEAD-44C9-AC95-B065338E5D3D}" type="pres">
      <dgm:prSet presAssocID="{3C2C79D9-4046-49E3-AD5A-BD35958F0DAB}" presName="parentText" presStyleLbl="alignNode1" presStyleIdx="0" presStyleCnt="4">
        <dgm:presLayoutVars>
          <dgm:chMax val="1"/>
          <dgm:bulletEnabled/>
        </dgm:presLayoutVars>
      </dgm:prSet>
      <dgm:spPr/>
    </dgm:pt>
    <dgm:pt modelId="{72055169-C351-4627-97D1-0FA984EA89C7}" type="pres">
      <dgm:prSet presAssocID="{3C2C79D9-4046-49E3-AD5A-BD35958F0DAB}" presName="descendantText" presStyleLbl="alignAccFollowNode1" presStyleIdx="0" presStyleCnt="4" custScaleY="100000" custLinFactX="10458" custLinFactNeighborX="100000" custLinFactNeighborY="-193">
        <dgm:presLayoutVars>
          <dgm:bulletEnabled/>
        </dgm:presLayoutVars>
      </dgm:prSet>
      <dgm:spPr/>
    </dgm:pt>
    <dgm:pt modelId="{36A267CB-49AA-4F23-B003-204BD3C78F6C}" type="pres">
      <dgm:prSet presAssocID="{CC872DB4-EA29-4B81-BF96-C7DE1F612CE0}" presName="sp" presStyleCnt="0"/>
      <dgm:spPr/>
    </dgm:pt>
    <dgm:pt modelId="{1EE08ED9-014B-409F-AE04-6BA9EB9B3B80}" type="pres">
      <dgm:prSet presAssocID="{7EAA4B9E-3853-4C53-8B30-23A1C08C53C2}" presName="linNode" presStyleCnt="0"/>
      <dgm:spPr/>
    </dgm:pt>
    <dgm:pt modelId="{02627F6D-32CF-44E7-9C00-8C5CE054605E}" type="pres">
      <dgm:prSet presAssocID="{7EAA4B9E-3853-4C53-8B30-23A1C08C53C2}" presName="parentText" presStyleLbl="alignNode1" presStyleIdx="1" presStyleCnt="4">
        <dgm:presLayoutVars>
          <dgm:chMax val="1"/>
          <dgm:bulletEnabled/>
        </dgm:presLayoutVars>
      </dgm:prSet>
      <dgm:spPr/>
    </dgm:pt>
    <dgm:pt modelId="{95140E8B-E295-4328-B6E9-46D9A7C4A553}" type="pres">
      <dgm:prSet presAssocID="{7EAA4B9E-3853-4C53-8B30-23A1C08C53C2}" presName="descendantText" presStyleLbl="alignAccFollowNode1" presStyleIdx="1" presStyleCnt="4" custLinFactNeighborX="-1242" custLinFactNeighborY="3">
        <dgm:presLayoutVars>
          <dgm:bulletEnabled/>
        </dgm:presLayoutVars>
      </dgm:prSet>
      <dgm:spPr/>
    </dgm:pt>
    <dgm:pt modelId="{66EAAEBF-89C0-4F9B-9C8F-9EFCA353AE0A}" type="pres">
      <dgm:prSet presAssocID="{DE200EF0-590D-41CA-9441-0BE8668662BB}" presName="sp" presStyleCnt="0"/>
      <dgm:spPr/>
    </dgm:pt>
    <dgm:pt modelId="{E94915AB-1256-450C-B0AB-01B3A8BBB9E5}" type="pres">
      <dgm:prSet presAssocID="{2B1A3FCC-0A1D-4DD6-89C4-C91CA603D1F2}" presName="linNode" presStyleCnt="0"/>
      <dgm:spPr/>
    </dgm:pt>
    <dgm:pt modelId="{C91EE950-734A-4AF3-9B55-5C186021B447}" type="pres">
      <dgm:prSet presAssocID="{2B1A3FCC-0A1D-4DD6-89C4-C91CA603D1F2}" presName="parentText" presStyleLbl="alignNode1" presStyleIdx="2" presStyleCnt="4">
        <dgm:presLayoutVars>
          <dgm:chMax val="1"/>
          <dgm:bulletEnabled/>
        </dgm:presLayoutVars>
      </dgm:prSet>
      <dgm:spPr/>
    </dgm:pt>
    <dgm:pt modelId="{F932D695-9FE1-4711-B450-BC5CFAC710C4}" type="pres">
      <dgm:prSet presAssocID="{2B1A3FCC-0A1D-4DD6-89C4-C91CA603D1F2}" presName="descendantText" presStyleLbl="alignAccFollowNode1" presStyleIdx="2" presStyleCnt="4">
        <dgm:presLayoutVars>
          <dgm:bulletEnabled/>
        </dgm:presLayoutVars>
      </dgm:prSet>
      <dgm:spPr/>
    </dgm:pt>
    <dgm:pt modelId="{A7588789-984C-4FAC-86FA-47356A66884A}" type="pres">
      <dgm:prSet presAssocID="{5754587D-B6C7-47EC-A856-2CF33EDEBE7E}" presName="sp" presStyleCnt="0"/>
      <dgm:spPr/>
    </dgm:pt>
    <dgm:pt modelId="{5095437E-CFD2-450A-B3EA-73F4BD33C32F}" type="pres">
      <dgm:prSet presAssocID="{C2495781-3C8B-4923-ACEE-22FB3B5F04F7}" presName="linNode" presStyleCnt="0"/>
      <dgm:spPr/>
    </dgm:pt>
    <dgm:pt modelId="{6D4D9329-A252-4BBF-927F-BAEBB995CDBC}" type="pres">
      <dgm:prSet presAssocID="{C2495781-3C8B-4923-ACEE-22FB3B5F04F7}" presName="parentText" presStyleLbl="alignNode1" presStyleIdx="3" presStyleCnt="4">
        <dgm:presLayoutVars>
          <dgm:chMax val="1"/>
          <dgm:bulletEnabled/>
        </dgm:presLayoutVars>
      </dgm:prSet>
      <dgm:spPr/>
    </dgm:pt>
    <dgm:pt modelId="{E71A5DB6-0205-428B-BC3E-FFFC27CB50FF}" type="pres">
      <dgm:prSet presAssocID="{C2495781-3C8B-4923-ACEE-22FB3B5F04F7}" presName="descendantText" presStyleLbl="alignAccFollowNode1" presStyleIdx="3" presStyleCnt="4">
        <dgm:presLayoutVars>
          <dgm:bulletEnabled/>
        </dgm:presLayoutVars>
      </dgm:prSet>
      <dgm:spPr/>
    </dgm:pt>
  </dgm:ptLst>
  <dgm:cxnLst>
    <dgm:cxn modelId="{8E7A7114-EF12-4DAB-8B28-088C45D655F7}" type="presOf" srcId="{34346D71-F4F5-4A8D-89A0-D3D526828C0E}" destId="{72055169-C351-4627-97D1-0FA984EA89C7}" srcOrd="0" destOrd="0" presId="urn:microsoft.com/office/officeart/2016/7/layout/VerticalSolidActionList"/>
    <dgm:cxn modelId="{40417815-3726-4323-9C57-6B99805AC42F}" type="presOf" srcId="{7EAA4B9E-3853-4C53-8B30-23A1C08C53C2}" destId="{02627F6D-32CF-44E7-9C00-8C5CE054605E}" srcOrd="0" destOrd="0" presId="urn:microsoft.com/office/officeart/2016/7/layout/VerticalSolidActionList"/>
    <dgm:cxn modelId="{A023281A-5F2D-4410-AFBD-C253FBD42D61}" type="presOf" srcId="{A1078202-F5AE-4BA7-8693-B8C33F623287}" destId="{F932D695-9FE1-4711-B450-BC5CFAC710C4}" srcOrd="0" destOrd="0" presId="urn:microsoft.com/office/officeart/2016/7/layout/VerticalSolidActionList"/>
    <dgm:cxn modelId="{AFF85321-C9D0-4377-AF05-E47096689D8B}" type="presOf" srcId="{8805784A-459E-4066-98F8-D4EC26410073}" destId="{72055169-C351-4627-97D1-0FA984EA89C7}" srcOrd="0" destOrd="1" presId="urn:microsoft.com/office/officeart/2016/7/layout/VerticalSolidActionList"/>
    <dgm:cxn modelId="{753D2E24-2D31-4A1D-82E7-F1DB1345DE25}" srcId="{2B1A3FCC-0A1D-4DD6-89C4-C91CA603D1F2}" destId="{D4FA831E-AB7E-4B81-9CE1-B990D14544BB}" srcOrd="2" destOrd="0" parTransId="{EB0F2513-E9B9-42D4-9EAE-EB1DFBAC5683}" sibTransId="{3908FE1B-9EE8-4D05-9359-09E5396F41E7}"/>
    <dgm:cxn modelId="{87808C66-A397-4BD2-A996-0C7D1954AB9F}" srcId="{3C2C79D9-4046-49E3-AD5A-BD35958F0DAB}" destId="{34346D71-F4F5-4A8D-89A0-D3D526828C0E}" srcOrd="0" destOrd="0" parTransId="{4DCF77D4-10C0-4D0C-B783-FA8615EE742F}" sibTransId="{48C8F57C-2D53-45C1-8B83-A3FEAFE3A720}"/>
    <dgm:cxn modelId="{018BA368-4345-4C1C-8250-298D2414B734}" srcId="{2B1A3FCC-0A1D-4DD6-89C4-C91CA603D1F2}" destId="{8085D87B-A6DF-44DA-A643-AD9881232547}" srcOrd="1" destOrd="0" parTransId="{E0B4702D-4FDC-486C-B0CC-BAE553520C6C}" sibTransId="{775230FF-81CB-4A17-AE2B-5178B87C9B7E}"/>
    <dgm:cxn modelId="{85810369-1A62-4504-9269-9E17F2343009}" srcId="{C2495781-3C8B-4923-ACEE-22FB3B5F04F7}" destId="{8AA77C6F-A56A-4409-AAD9-14E1E03178AF}" srcOrd="0" destOrd="0" parTransId="{C90471C7-6667-49C9-8FBB-DCED5920DE8F}" sibTransId="{9C75F937-521B-4609-B6E8-9FCE4FE7AA89}"/>
    <dgm:cxn modelId="{A5658377-4C9B-48EC-9CCB-B2DD03F5349A}" srcId="{22E09A4D-F9C2-48D6-9E99-804691087801}" destId="{2B1A3FCC-0A1D-4DD6-89C4-C91CA603D1F2}" srcOrd="2" destOrd="0" parTransId="{917C127B-4CB3-46BF-BCDA-68D812C8814D}" sibTransId="{5754587D-B6C7-47EC-A856-2CF33EDEBE7E}"/>
    <dgm:cxn modelId="{61739E77-7F70-46FC-8E02-98C25ABC7BA3}" type="presOf" srcId="{2B1A3FCC-0A1D-4DD6-89C4-C91CA603D1F2}" destId="{C91EE950-734A-4AF3-9B55-5C186021B447}" srcOrd="0" destOrd="0" presId="urn:microsoft.com/office/officeart/2016/7/layout/VerticalSolidActionList"/>
    <dgm:cxn modelId="{72173881-ABCD-4E2E-87D8-B566D2411DD3}" srcId="{C2495781-3C8B-4923-ACEE-22FB3B5F04F7}" destId="{E7993B03-138C-460E-901F-D5303D1D0675}" srcOrd="1" destOrd="0" parTransId="{3D0C6625-7F49-4F14-B3E1-A42DC6BDF1BD}" sibTransId="{C53B48B4-3EAF-4361-AA12-512C79588178}"/>
    <dgm:cxn modelId="{AD9FEC82-48C6-428C-B645-385D39629FD1}" type="presOf" srcId="{C1BD67DE-6A04-4B7D-B23F-7E80D911CCBC}" destId="{95140E8B-E295-4328-B6E9-46D9A7C4A553}" srcOrd="0" destOrd="0" presId="urn:microsoft.com/office/officeart/2016/7/layout/VerticalSolidActionList"/>
    <dgm:cxn modelId="{4933D798-9DB6-49DF-A311-5E2DDBBAD34F}" type="presOf" srcId="{3C2C79D9-4046-49E3-AD5A-BD35958F0DAB}" destId="{9F521BCF-CEAD-44C9-AC95-B065338E5D3D}" srcOrd="0" destOrd="0" presId="urn:microsoft.com/office/officeart/2016/7/layout/VerticalSolidActionList"/>
    <dgm:cxn modelId="{F46A399B-D90A-4913-AF78-C5C4C1BCB85F}" type="presOf" srcId="{C2495781-3C8B-4923-ACEE-22FB3B5F04F7}" destId="{6D4D9329-A252-4BBF-927F-BAEBB995CDBC}" srcOrd="0" destOrd="0" presId="urn:microsoft.com/office/officeart/2016/7/layout/VerticalSolidActionList"/>
    <dgm:cxn modelId="{0E40209F-A7AF-42D0-8DC5-1035EEA353C5}" srcId="{22E09A4D-F9C2-48D6-9E99-804691087801}" destId="{7EAA4B9E-3853-4C53-8B30-23A1C08C53C2}" srcOrd="1" destOrd="0" parTransId="{ED0B981B-108C-454A-9537-BA86AA3FDC0F}" sibTransId="{DE200EF0-590D-41CA-9441-0BE8668662BB}"/>
    <dgm:cxn modelId="{96EE90A4-B3BB-4F28-9D40-36A95EF079E9}" type="presOf" srcId="{8085D87B-A6DF-44DA-A643-AD9881232547}" destId="{F932D695-9FE1-4711-B450-BC5CFAC710C4}" srcOrd="0" destOrd="1" presId="urn:microsoft.com/office/officeart/2016/7/layout/VerticalSolidActionList"/>
    <dgm:cxn modelId="{0BC734AB-93AE-482D-BAFC-B89812D8DD0E}" srcId="{2B1A3FCC-0A1D-4DD6-89C4-C91CA603D1F2}" destId="{A1078202-F5AE-4BA7-8693-B8C33F623287}" srcOrd="0" destOrd="0" parTransId="{06B95C92-452D-4DA3-BD94-B2863B64DF88}" sibTransId="{41D40793-2218-43C9-9BA0-27CF042D529E}"/>
    <dgm:cxn modelId="{36249EAB-A321-47A9-B64F-55E67B208A6E}" srcId="{22E09A4D-F9C2-48D6-9E99-804691087801}" destId="{3C2C79D9-4046-49E3-AD5A-BD35958F0DAB}" srcOrd="0" destOrd="0" parTransId="{908ADD62-25F8-4C0D-8132-E321AFADB7AF}" sibTransId="{CC872DB4-EA29-4B81-BF96-C7DE1F612CE0}"/>
    <dgm:cxn modelId="{7336F6B7-5D8A-40B1-8C0A-2705A4CC9230}" type="presOf" srcId="{1BE9871F-CBCE-4F49-8E6A-18305C2295C0}" destId="{72055169-C351-4627-97D1-0FA984EA89C7}" srcOrd="0" destOrd="2" presId="urn:microsoft.com/office/officeart/2016/7/layout/VerticalSolidActionList"/>
    <dgm:cxn modelId="{E295BCBC-432C-4413-8023-C2BF465AA6D0}" srcId="{7EAA4B9E-3853-4C53-8B30-23A1C08C53C2}" destId="{C1BD67DE-6A04-4B7D-B23F-7E80D911CCBC}" srcOrd="0" destOrd="0" parTransId="{C1B55C62-BAD5-453A-89FA-5375A4D90D11}" sibTransId="{C69C5E9A-926F-478E-A776-90814894056C}"/>
    <dgm:cxn modelId="{E95EC0BF-B741-4B6F-9CA0-84C1BFC23764}" type="presOf" srcId="{C3AB0D54-02A9-4C6B-93AB-5C6573C99863}" destId="{95140E8B-E295-4328-B6E9-46D9A7C4A553}" srcOrd="0" destOrd="1" presId="urn:microsoft.com/office/officeart/2016/7/layout/VerticalSolidActionList"/>
    <dgm:cxn modelId="{E4E124C7-71C0-41DB-9810-C5C29CDE86B8}" srcId="{22E09A4D-F9C2-48D6-9E99-804691087801}" destId="{C2495781-3C8B-4923-ACEE-22FB3B5F04F7}" srcOrd="3" destOrd="0" parTransId="{9153D715-E421-4202-92EF-BA557C2427B4}" sibTransId="{BD487F65-DFB6-4A1F-9046-19CA6555FAF5}"/>
    <dgm:cxn modelId="{E8672FD1-CF97-4C5C-B673-05D22DE3B37C}" srcId="{7EAA4B9E-3853-4C53-8B30-23A1C08C53C2}" destId="{C3AB0D54-02A9-4C6B-93AB-5C6573C99863}" srcOrd="1" destOrd="0" parTransId="{671D309A-4407-4496-B585-0D341203131D}" sibTransId="{51064B31-F47D-4519-A17A-CBE4AE4AB084}"/>
    <dgm:cxn modelId="{9B5123D7-C8CC-4BCD-B5E4-76952334D59D}" type="presOf" srcId="{22E09A4D-F9C2-48D6-9E99-804691087801}" destId="{DCF9626B-9247-40E6-8D71-44D13CC53C8A}" srcOrd="0" destOrd="0" presId="urn:microsoft.com/office/officeart/2016/7/layout/VerticalSolidActionList"/>
    <dgm:cxn modelId="{FDAA86DA-2040-4372-AE61-B0AA91FA7BFE}" srcId="{3C2C79D9-4046-49E3-AD5A-BD35958F0DAB}" destId="{8805784A-459E-4066-98F8-D4EC26410073}" srcOrd="1" destOrd="0" parTransId="{87E8CE16-182F-4E09-A0E0-AEC1343DEF3D}" sibTransId="{3D50B085-B6CE-40F5-843E-7BC97B92B754}"/>
    <dgm:cxn modelId="{B31A8FDE-8BC6-489E-A8B8-9AB40704B0A4}" type="presOf" srcId="{E7993B03-138C-460E-901F-D5303D1D0675}" destId="{E71A5DB6-0205-428B-BC3E-FFFC27CB50FF}" srcOrd="0" destOrd="1" presId="urn:microsoft.com/office/officeart/2016/7/layout/VerticalSolidActionList"/>
    <dgm:cxn modelId="{B50E3BEE-905D-4340-84CD-07B9A2CBB433}" type="presOf" srcId="{D4FA831E-AB7E-4B81-9CE1-B990D14544BB}" destId="{F932D695-9FE1-4711-B450-BC5CFAC710C4}" srcOrd="0" destOrd="2" presId="urn:microsoft.com/office/officeart/2016/7/layout/VerticalSolidActionList"/>
    <dgm:cxn modelId="{B8446AEE-08C4-43E3-BCED-547D330FFCC8}" type="presOf" srcId="{8AA77C6F-A56A-4409-AAD9-14E1E03178AF}" destId="{E71A5DB6-0205-428B-BC3E-FFFC27CB50FF}" srcOrd="0" destOrd="0" presId="urn:microsoft.com/office/officeart/2016/7/layout/VerticalSolidActionList"/>
    <dgm:cxn modelId="{8F3D71EE-385B-454C-A8B3-BC432F44E65C}" srcId="{3C2C79D9-4046-49E3-AD5A-BD35958F0DAB}" destId="{1BE9871F-CBCE-4F49-8E6A-18305C2295C0}" srcOrd="2" destOrd="0" parTransId="{91F3603E-1EF9-4A7A-B6CB-624F3C16B20C}" sibTransId="{9EEB480A-6561-40BE-834E-02EA055F080C}"/>
    <dgm:cxn modelId="{0A17C603-D298-40C2-9CB1-A2D59E5B0EC8}" type="presParOf" srcId="{DCF9626B-9247-40E6-8D71-44D13CC53C8A}" destId="{1B212850-0CD7-472E-A7A1-86AEE3D93B18}" srcOrd="0" destOrd="0" presId="urn:microsoft.com/office/officeart/2016/7/layout/VerticalSolidActionList"/>
    <dgm:cxn modelId="{4008CB6A-86AE-44DD-B136-CBA568EBC90C}" type="presParOf" srcId="{1B212850-0CD7-472E-A7A1-86AEE3D93B18}" destId="{9F521BCF-CEAD-44C9-AC95-B065338E5D3D}" srcOrd="0" destOrd="0" presId="urn:microsoft.com/office/officeart/2016/7/layout/VerticalSolidActionList"/>
    <dgm:cxn modelId="{922123FE-8859-418B-A8B0-444C6CC07341}" type="presParOf" srcId="{1B212850-0CD7-472E-A7A1-86AEE3D93B18}" destId="{72055169-C351-4627-97D1-0FA984EA89C7}" srcOrd="1" destOrd="0" presId="urn:microsoft.com/office/officeart/2016/7/layout/VerticalSolidActionList"/>
    <dgm:cxn modelId="{66CD37F0-2A58-42B0-A6A9-F2FB435B9B2C}" type="presParOf" srcId="{DCF9626B-9247-40E6-8D71-44D13CC53C8A}" destId="{36A267CB-49AA-4F23-B003-204BD3C78F6C}" srcOrd="1" destOrd="0" presId="urn:microsoft.com/office/officeart/2016/7/layout/VerticalSolidActionList"/>
    <dgm:cxn modelId="{46E2BB43-1688-4170-B8B2-8A1680C34AA4}" type="presParOf" srcId="{DCF9626B-9247-40E6-8D71-44D13CC53C8A}" destId="{1EE08ED9-014B-409F-AE04-6BA9EB9B3B80}" srcOrd="2" destOrd="0" presId="urn:microsoft.com/office/officeart/2016/7/layout/VerticalSolidActionList"/>
    <dgm:cxn modelId="{80A803FF-0ED2-43D3-BA8D-496D76A7DAE7}" type="presParOf" srcId="{1EE08ED9-014B-409F-AE04-6BA9EB9B3B80}" destId="{02627F6D-32CF-44E7-9C00-8C5CE054605E}" srcOrd="0" destOrd="0" presId="urn:microsoft.com/office/officeart/2016/7/layout/VerticalSolidActionList"/>
    <dgm:cxn modelId="{D4C133DF-6CC3-429A-8CE7-3CB61A48091E}" type="presParOf" srcId="{1EE08ED9-014B-409F-AE04-6BA9EB9B3B80}" destId="{95140E8B-E295-4328-B6E9-46D9A7C4A553}" srcOrd="1" destOrd="0" presId="urn:microsoft.com/office/officeart/2016/7/layout/VerticalSolidActionList"/>
    <dgm:cxn modelId="{6B3DA389-8AA1-4E4B-8DF8-68462D75BC2A}" type="presParOf" srcId="{DCF9626B-9247-40E6-8D71-44D13CC53C8A}" destId="{66EAAEBF-89C0-4F9B-9C8F-9EFCA353AE0A}" srcOrd="3" destOrd="0" presId="urn:microsoft.com/office/officeart/2016/7/layout/VerticalSolidActionList"/>
    <dgm:cxn modelId="{36F8D9E2-1B13-4598-876A-F21BE3AA7110}" type="presParOf" srcId="{DCF9626B-9247-40E6-8D71-44D13CC53C8A}" destId="{E94915AB-1256-450C-B0AB-01B3A8BBB9E5}" srcOrd="4" destOrd="0" presId="urn:microsoft.com/office/officeart/2016/7/layout/VerticalSolidActionList"/>
    <dgm:cxn modelId="{128CA257-3281-4F58-8D14-F0D2E6A9129D}" type="presParOf" srcId="{E94915AB-1256-450C-B0AB-01B3A8BBB9E5}" destId="{C91EE950-734A-4AF3-9B55-5C186021B447}" srcOrd="0" destOrd="0" presId="urn:microsoft.com/office/officeart/2016/7/layout/VerticalSolidActionList"/>
    <dgm:cxn modelId="{F125547D-253B-42E4-8118-5E5C72964F1A}" type="presParOf" srcId="{E94915AB-1256-450C-B0AB-01B3A8BBB9E5}" destId="{F932D695-9FE1-4711-B450-BC5CFAC710C4}" srcOrd="1" destOrd="0" presId="urn:microsoft.com/office/officeart/2016/7/layout/VerticalSolidActionList"/>
    <dgm:cxn modelId="{BD2A4220-FA02-49AD-A283-9929316F9AB8}" type="presParOf" srcId="{DCF9626B-9247-40E6-8D71-44D13CC53C8A}" destId="{A7588789-984C-4FAC-86FA-47356A66884A}" srcOrd="5" destOrd="0" presId="urn:microsoft.com/office/officeart/2016/7/layout/VerticalSolidActionList"/>
    <dgm:cxn modelId="{0D29295D-CADC-463E-A288-EBC698F988E6}" type="presParOf" srcId="{DCF9626B-9247-40E6-8D71-44D13CC53C8A}" destId="{5095437E-CFD2-450A-B3EA-73F4BD33C32F}" srcOrd="6" destOrd="0" presId="urn:microsoft.com/office/officeart/2016/7/layout/VerticalSolidActionList"/>
    <dgm:cxn modelId="{A0CF3B25-C461-4CA7-8315-1FA28050E788}" type="presParOf" srcId="{5095437E-CFD2-450A-B3EA-73F4BD33C32F}" destId="{6D4D9329-A252-4BBF-927F-BAEBB995CDBC}" srcOrd="0" destOrd="0" presId="urn:microsoft.com/office/officeart/2016/7/layout/VerticalSolidActionList"/>
    <dgm:cxn modelId="{4586EBE8-9AB1-4E64-97C3-D608F28F08D8}" type="presParOf" srcId="{5095437E-CFD2-450A-B3EA-73F4BD33C32F}" destId="{E71A5DB6-0205-428B-BC3E-FFFC27CB50FF}" srcOrd="1" destOrd="0" presId="urn:microsoft.com/office/officeart/2016/7/layout/VerticalSolidAction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55169-C351-4627-97D1-0FA984EA89C7}">
      <dsp:nvSpPr>
        <dsp:cNvPr id="0" name=""/>
        <dsp:cNvSpPr/>
      </dsp:nvSpPr>
      <dsp:spPr>
        <a:xfrm>
          <a:off x="1292807" y="0"/>
          <a:ext cx="5171231" cy="135066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336" tIns="343070" rIns="100336" bIns="343070" numCol="1" spcCol="1270" anchor="ctr" anchorCtr="0">
          <a:noAutofit/>
        </a:bodyPr>
        <a:lstStyle/>
        <a:p>
          <a:pPr marL="0" marR="0" lvl="0" indent="0" algn="l" defTabSz="914400" rtl="1" eaLnBrk="1" fontAlgn="auto" latinLnBrk="0" hangingPunct="1">
            <a:lnSpc>
              <a:spcPct val="90000"/>
            </a:lnSpc>
            <a:spcBef>
              <a:spcPct val="0"/>
            </a:spcBef>
            <a:spcAft>
              <a:spcPts val="0"/>
            </a:spcAft>
            <a:buClrTx/>
            <a:buSzTx/>
            <a:buFontTx/>
            <a:buNone/>
            <a:tabLst/>
            <a:defRPr/>
          </a:pPr>
          <a:r>
            <a:rPr lang="en-US" sz="1600" dirty="0">
              <a:solidFill>
                <a:sysClr val="windowText" lastClr="000000"/>
              </a:solidFill>
            </a:rPr>
            <a:t>-Prepare detailed diagnostics on the social, legislative and administrative environment to empower women </a:t>
          </a:r>
          <a:endParaRPr lang="en-US" sz="1600" kern="1200" dirty="0"/>
        </a:p>
        <a:p>
          <a:pPr marL="0" marR="0" lvl="0" indent="0" algn="l" defTabSz="914400" rtl="1" eaLnBrk="1" fontAlgn="auto" latinLnBrk="0" hangingPunct="1">
            <a:lnSpc>
              <a:spcPct val="90000"/>
            </a:lnSpc>
            <a:spcBef>
              <a:spcPct val="0"/>
            </a:spcBef>
            <a:spcAft>
              <a:spcPts val="0"/>
            </a:spcAft>
            <a:buClrTx/>
            <a:buSzTx/>
            <a:buFontTx/>
            <a:buNone/>
            <a:tabLst/>
            <a:defRPr/>
          </a:pPr>
          <a:r>
            <a:rPr lang="en-US" sz="1600" kern="1200" dirty="0">
              <a:solidFill>
                <a:sysClr val="windowText" lastClr="000000"/>
              </a:solidFill>
            </a:rPr>
            <a:t>-Increase the capacity of public and private sector employees on gender sensitization and empowerment of women</a:t>
          </a:r>
        </a:p>
        <a:p>
          <a:pPr marL="0" marR="0" lvl="0" indent="0" algn="r" defTabSz="914400" rtl="1" eaLnBrk="1" fontAlgn="auto" latinLnBrk="0" hangingPunct="1">
            <a:lnSpc>
              <a:spcPct val="90000"/>
            </a:lnSpc>
            <a:spcBef>
              <a:spcPct val="0"/>
            </a:spcBef>
            <a:spcAft>
              <a:spcPts val="0"/>
            </a:spcAft>
            <a:buClrTx/>
            <a:buSzTx/>
            <a:buFontTx/>
            <a:buNone/>
            <a:tabLst/>
            <a:defRPr/>
          </a:pPr>
          <a:r>
            <a:rPr lang="ar-SA" sz="1600" kern="1200" dirty="0">
              <a:latin typeface="Calibri" panose="020F0502020204030204"/>
              <a:ea typeface="+mn-ea"/>
              <a:cs typeface="Arial" panose="020B0604020202020204" pitchFamily="34" charset="0"/>
            </a:rPr>
            <a:t> </a:t>
          </a:r>
          <a:endParaRPr lang="en-US" sz="1600" kern="1200" dirty="0"/>
        </a:p>
      </dsp:txBody>
      <dsp:txXfrm>
        <a:off x="1292807" y="0"/>
        <a:ext cx="5171231" cy="1350668"/>
      </dsp:txXfrm>
    </dsp:sp>
    <dsp:sp modelId="{9F521BCF-CEAD-44C9-AC95-B065338E5D3D}">
      <dsp:nvSpPr>
        <dsp:cNvPr id="0" name=""/>
        <dsp:cNvSpPr/>
      </dsp:nvSpPr>
      <dsp:spPr>
        <a:xfrm>
          <a:off x="0" y="2607"/>
          <a:ext cx="1292807" cy="135066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1" tIns="133416" rIns="68411" bIns="133416" numCol="1" spcCol="1270" anchor="ctr" anchorCtr="0">
          <a:noAutofit/>
        </a:bodyPr>
        <a:lstStyle/>
        <a:p>
          <a:pPr marL="0" lvl="0" indent="0" algn="ctr" defTabSz="889000">
            <a:lnSpc>
              <a:spcPct val="90000"/>
            </a:lnSpc>
            <a:spcBef>
              <a:spcPct val="0"/>
            </a:spcBef>
            <a:spcAft>
              <a:spcPct val="35000"/>
            </a:spcAft>
            <a:buNone/>
          </a:pPr>
          <a:endParaRPr lang="ar-SY" sz="2000" kern="1200" dirty="0"/>
        </a:p>
        <a:p>
          <a:pPr marL="0" lvl="0" indent="0" algn="ctr" defTabSz="889000">
            <a:lnSpc>
              <a:spcPct val="90000"/>
            </a:lnSpc>
            <a:spcBef>
              <a:spcPct val="0"/>
            </a:spcBef>
            <a:spcAft>
              <a:spcPct val="35000"/>
            </a:spcAft>
            <a:buNone/>
          </a:pPr>
          <a:r>
            <a:rPr lang="en-US" sz="2000" kern="1200" dirty="0"/>
            <a:t>2019-2020</a:t>
          </a:r>
        </a:p>
      </dsp:txBody>
      <dsp:txXfrm>
        <a:off x="0" y="2607"/>
        <a:ext cx="1292807" cy="1350668"/>
      </dsp:txXfrm>
    </dsp:sp>
    <dsp:sp modelId="{95140E8B-E295-4328-B6E9-46D9A7C4A553}">
      <dsp:nvSpPr>
        <dsp:cNvPr id="0" name=""/>
        <dsp:cNvSpPr/>
      </dsp:nvSpPr>
      <dsp:spPr>
        <a:xfrm>
          <a:off x="1276751" y="1434356"/>
          <a:ext cx="5171231" cy="1350668"/>
        </a:xfrm>
        <a:prstGeom prst="rect">
          <a:avLst/>
        </a:prstGeom>
        <a:solidFill>
          <a:schemeClr val="accent5">
            <a:tint val="40000"/>
            <a:alpha val="90000"/>
            <a:hueOff val="-2463918"/>
            <a:satOff val="-4272"/>
            <a:lumOff val="-430"/>
            <a:alphaOff val="0"/>
          </a:schemeClr>
        </a:solidFill>
        <a:ln w="12700" cap="flat" cmpd="sng" algn="ctr">
          <a:solidFill>
            <a:schemeClr val="accent5">
              <a:tint val="40000"/>
              <a:alpha val="90000"/>
              <a:hueOff val="-2463918"/>
              <a:satOff val="-4272"/>
              <a:lumOff val="-4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336" tIns="343070" rIns="100336" bIns="343070" numCol="1" spcCol="1270" anchor="ctr" anchorCtr="0">
          <a:noAutofit/>
        </a:bodyPr>
        <a:lstStyle/>
        <a:p>
          <a:pPr marL="0" lvl="0" indent="0" algn="l" defTabSz="711200" rtl="1">
            <a:lnSpc>
              <a:spcPct val="90000"/>
            </a:lnSpc>
            <a:spcBef>
              <a:spcPct val="0"/>
            </a:spcBef>
            <a:spcAft>
              <a:spcPct val="35000"/>
            </a:spcAft>
            <a:buFontTx/>
            <a:buNone/>
          </a:pPr>
          <a:r>
            <a:rPr lang="en-US" sz="1600" kern="1200" dirty="0">
              <a:solidFill>
                <a:sysClr val="windowText" lastClr="000000"/>
              </a:solidFill>
            </a:rPr>
            <a:t>-Strength the social, legislative and administrative environment that can increase women’s economic empowerment</a:t>
          </a:r>
          <a:endParaRPr lang="en-US" sz="1600" kern="1200" dirty="0"/>
        </a:p>
        <a:p>
          <a:pPr marL="0" lvl="0" indent="0" algn="l" defTabSz="711200" rtl="1">
            <a:lnSpc>
              <a:spcPct val="90000"/>
            </a:lnSpc>
            <a:spcBef>
              <a:spcPct val="0"/>
            </a:spcBef>
            <a:spcAft>
              <a:spcPct val="35000"/>
            </a:spcAft>
            <a:buFontTx/>
            <a:buNone/>
          </a:pPr>
          <a:r>
            <a:rPr lang="en-US" sz="1600" kern="1200" dirty="0">
              <a:solidFill>
                <a:sysClr val="windowText" lastClr="000000"/>
              </a:solidFill>
            </a:rPr>
            <a:t>-Preparation of public gender- responsive budgets</a:t>
          </a:r>
        </a:p>
      </dsp:txBody>
      <dsp:txXfrm>
        <a:off x="1276751" y="1434356"/>
        <a:ext cx="5171231" cy="1350668"/>
      </dsp:txXfrm>
    </dsp:sp>
    <dsp:sp modelId="{02627F6D-32CF-44E7-9C00-8C5CE054605E}">
      <dsp:nvSpPr>
        <dsp:cNvPr id="0" name=""/>
        <dsp:cNvSpPr/>
      </dsp:nvSpPr>
      <dsp:spPr>
        <a:xfrm>
          <a:off x="0" y="1434316"/>
          <a:ext cx="1292807" cy="1350668"/>
        </a:xfrm>
        <a:prstGeom prst="rect">
          <a:avLst/>
        </a:prstGeom>
        <a:solidFill>
          <a:schemeClr val="accent5">
            <a:hueOff val="-2451115"/>
            <a:satOff val="-3409"/>
            <a:lumOff val="-1307"/>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1" tIns="133416" rIns="68411" bIns="133416" numCol="1" spcCol="1270" anchor="ctr" anchorCtr="0">
          <a:noAutofit/>
        </a:bodyPr>
        <a:lstStyle/>
        <a:p>
          <a:pPr marL="0" lvl="0" indent="0" algn="ctr" defTabSz="889000">
            <a:lnSpc>
              <a:spcPct val="90000"/>
            </a:lnSpc>
            <a:spcBef>
              <a:spcPct val="0"/>
            </a:spcBef>
            <a:spcAft>
              <a:spcPct val="35000"/>
            </a:spcAft>
            <a:buNone/>
          </a:pPr>
          <a:endParaRPr lang="ar-SY" sz="2000" kern="1200" dirty="0"/>
        </a:p>
        <a:p>
          <a:pPr marL="0" lvl="0" indent="0" algn="ctr" defTabSz="889000">
            <a:lnSpc>
              <a:spcPct val="90000"/>
            </a:lnSpc>
            <a:spcBef>
              <a:spcPct val="0"/>
            </a:spcBef>
            <a:spcAft>
              <a:spcPct val="35000"/>
            </a:spcAft>
            <a:buNone/>
          </a:pPr>
          <a:r>
            <a:rPr lang="en-US" sz="2000" kern="1200" dirty="0"/>
            <a:t>2021</a:t>
          </a:r>
        </a:p>
      </dsp:txBody>
      <dsp:txXfrm>
        <a:off x="0" y="1434316"/>
        <a:ext cx="1292807" cy="1350668"/>
      </dsp:txXfrm>
    </dsp:sp>
    <dsp:sp modelId="{F932D695-9FE1-4711-B450-BC5CFAC710C4}">
      <dsp:nvSpPr>
        <dsp:cNvPr id="0" name=""/>
        <dsp:cNvSpPr/>
      </dsp:nvSpPr>
      <dsp:spPr>
        <a:xfrm>
          <a:off x="1292807" y="2866025"/>
          <a:ext cx="5171231" cy="1350668"/>
        </a:xfrm>
        <a:prstGeom prst="rect">
          <a:avLst/>
        </a:prstGeom>
        <a:solidFill>
          <a:schemeClr val="accent5">
            <a:tint val="40000"/>
            <a:alpha val="90000"/>
            <a:hueOff val="-4927837"/>
            <a:satOff val="-8544"/>
            <a:lumOff val="-859"/>
            <a:alphaOff val="0"/>
          </a:schemeClr>
        </a:solidFill>
        <a:ln w="12700" cap="flat" cmpd="sng" algn="ctr">
          <a:solidFill>
            <a:schemeClr val="accent5">
              <a:tint val="40000"/>
              <a:alpha val="90000"/>
              <a:hueOff val="-4927837"/>
              <a:satOff val="-8544"/>
              <a:lumOff val="-8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336" tIns="343070" rIns="100336" bIns="343070" numCol="1" spcCol="1270" anchor="ctr" anchorCtr="0">
          <a:noAutofit/>
        </a:bodyPr>
        <a:lstStyle/>
        <a:p>
          <a:pPr marL="0" marR="0" lvl="0" indent="0" algn="l" defTabSz="914400" rtl="1" eaLnBrk="1" fontAlgn="auto" latinLnBrk="0" hangingPunct="1">
            <a:lnSpc>
              <a:spcPct val="90000"/>
            </a:lnSpc>
            <a:spcBef>
              <a:spcPct val="0"/>
            </a:spcBef>
            <a:spcAft>
              <a:spcPts val="0"/>
            </a:spcAft>
            <a:buClrTx/>
            <a:buSzTx/>
            <a:buFontTx/>
            <a:buNone/>
            <a:tabLst/>
            <a:defRPr/>
          </a:pPr>
          <a:r>
            <a:rPr lang="en-US" sz="1600" kern="1200" dirty="0">
              <a:solidFill>
                <a:sysClr val="windowText" lastClr="000000"/>
              </a:solidFill>
              <a:latin typeface="Calibri" panose="020F0502020204030204"/>
              <a:ea typeface="+mn-ea"/>
              <a:cs typeface="Arial" panose="020B0604020202020204" pitchFamily="34" charset="0"/>
            </a:rPr>
            <a:t>- Increase participation of women in entrepreneurship</a:t>
          </a:r>
          <a:endParaRPr lang="ar-SY" sz="1600" kern="1200" dirty="0">
            <a:solidFill>
              <a:sysClr val="windowText" lastClr="000000"/>
            </a:solidFill>
            <a:latin typeface="Calibri" panose="020F0502020204030204"/>
            <a:ea typeface="+mn-ea"/>
            <a:cs typeface="Arial" panose="020B0604020202020204" pitchFamily="34" charset="0"/>
          </a:endParaRPr>
        </a:p>
        <a:p>
          <a:pPr marL="0" marR="0" lvl="0" indent="0" algn="l" defTabSz="914400" rtl="1" eaLnBrk="1" fontAlgn="auto" latinLnBrk="0" hangingPunct="1">
            <a:lnSpc>
              <a:spcPct val="90000"/>
            </a:lnSpc>
            <a:spcBef>
              <a:spcPct val="0"/>
            </a:spcBef>
            <a:spcAft>
              <a:spcPts val="0"/>
            </a:spcAft>
            <a:buClrTx/>
            <a:buSzTx/>
            <a:buFontTx/>
            <a:buNone/>
            <a:tabLst/>
            <a:defRPr/>
          </a:pPr>
          <a:r>
            <a:rPr lang="en-US" sz="1600" kern="1200" dirty="0">
              <a:solidFill>
                <a:sysClr val="windowText" lastClr="000000"/>
              </a:solidFill>
              <a:latin typeface="Calibri" panose="020F0502020204030204"/>
              <a:ea typeface="+mn-ea"/>
              <a:cs typeface="Arial" panose="020B0604020202020204" pitchFamily="34" charset="0"/>
            </a:rPr>
            <a:t>- Integration of women’s housework and informal work in the national economy</a:t>
          </a:r>
        </a:p>
        <a:p>
          <a:pPr marL="0" marR="0" lvl="0" indent="0" algn="l" defTabSz="914400" rtl="1" eaLnBrk="1" fontAlgn="auto" latinLnBrk="0" hangingPunct="1">
            <a:lnSpc>
              <a:spcPct val="90000"/>
            </a:lnSpc>
            <a:spcBef>
              <a:spcPct val="0"/>
            </a:spcBef>
            <a:spcAft>
              <a:spcPts val="0"/>
            </a:spcAft>
            <a:buClrTx/>
            <a:buSzTx/>
            <a:buFontTx/>
            <a:buNone/>
            <a:tabLst/>
            <a:defRPr/>
          </a:pPr>
          <a:r>
            <a:rPr lang="en-US" sz="1600" kern="1200" dirty="0">
              <a:solidFill>
                <a:sysClr val="windowText" lastClr="000000"/>
              </a:solidFill>
              <a:latin typeface="Calibri" panose="020F0502020204030204"/>
              <a:ea typeface="+mn-ea"/>
              <a:cs typeface="Arial" panose="020B0604020202020204" pitchFamily="34" charset="0"/>
            </a:rPr>
            <a:t>-Reduce the gender gap in all aspects to empower women economically especially in education, political participation and decision making process</a:t>
          </a:r>
        </a:p>
      </dsp:txBody>
      <dsp:txXfrm>
        <a:off x="1292807" y="2866025"/>
        <a:ext cx="5171231" cy="1350668"/>
      </dsp:txXfrm>
    </dsp:sp>
    <dsp:sp modelId="{C91EE950-734A-4AF3-9B55-5C186021B447}">
      <dsp:nvSpPr>
        <dsp:cNvPr id="0" name=""/>
        <dsp:cNvSpPr/>
      </dsp:nvSpPr>
      <dsp:spPr>
        <a:xfrm>
          <a:off x="0" y="2866025"/>
          <a:ext cx="1292807" cy="1350668"/>
        </a:xfrm>
        <a:prstGeom prst="rect">
          <a:avLst/>
        </a:prstGeom>
        <a:solidFill>
          <a:schemeClr val="accent5">
            <a:hueOff val="-4902230"/>
            <a:satOff val="-6819"/>
            <a:lumOff val="-2615"/>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1" tIns="133416" rIns="68411" bIns="133416" numCol="1" spcCol="1270" anchor="ctr" anchorCtr="0">
          <a:noAutofit/>
        </a:bodyPr>
        <a:lstStyle/>
        <a:p>
          <a:pPr marL="0" lvl="0" indent="0" algn="ctr" defTabSz="889000">
            <a:lnSpc>
              <a:spcPct val="90000"/>
            </a:lnSpc>
            <a:spcBef>
              <a:spcPct val="0"/>
            </a:spcBef>
            <a:spcAft>
              <a:spcPct val="35000"/>
            </a:spcAft>
            <a:buNone/>
          </a:pPr>
          <a:endParaRPr lang="ar-SY" sz="2000" kern="1200" dirty="0"/>
        </a:p>
        <a:p>
          <a:pPr marL="0" lvl="0" indent="0" algn="ctr" defTabSz="889000">
            <a:lnSpc>
              <a:spcPct val="90000"/>
            </a:lnSpc>
            <a:spcBef>
              <a:spcPct val="0"/>
            </a:spcBef>
            <a:spcAft>
              <a:spcPct val="35000"/>
            </a:spcAft>
            <a:buNone/>
          </a:pPr>
          <a:r>
            <a:rPr lang="en-US" sz="2000" kern="1200" dirty="0"/>
            <a:t>2022</a:t>
          </a:r>
        </a:p>
      </dsp:txBody>
      <dsp:txXfrm>
        <a:off x="0" y="2866025"/>
        <a:ext cx="1292807" cy="1350668"/>
      </dsp:txXfrm>
    </dsp:sp>
    <dsp:sp modelId="{E71A5DB6-0205-428B-BC3E-FFFC27CB50FF}">
      <dsp:nvSpPr>
        <dsp:cNvPr id="0" name=""/>
        <dsp:cNvSpPr/>
      </dsp:nvSpPr>
      <dsp:spPr>
        <a:xfrm>
          <a:off x="1292807" y="4297733"/>
          <a:ext cx="5171231" cy="1350668"/>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336" tIns="343070" rIns="100336" bIns="343070" numCol="1" spcCol="1270" anchor="ctr" anchorCtr="0">
          <a:noAutofit/>
        </a:bodyPr>
        <a:lstStyle/>
        <a:p>
          <a:pPr marL="0" lvl="0" indent="0" algn="l" defTabSz="711200" rtl="1">
            <a:lnSpc>
              <a:spcPct val="90000"/>
            </a:lnSpc>
            <a:spcBef>
              <a:spcPct val="0"/>
            </a:spcBef>
            <a:spcAft>
              <a:spcPct val="35000"/>
            </a:spcAft>
            <a:buNone/>
          </a:pPr>
          <a:r>
            <a:rPr lang="en-US" sz="1600" kern="1200" dirty="0">
              <a:solidFill>
                <a:sysClr val="windowText" lastClr="000000"/>
              </a:solidFill>
              <a:latin typeface="Calibri" panose="020F0502020204030204"/>
              <a:ea typeface="+mn-ea"/>
              <a:cs typeface="Arial" panose="020B0604020202020204" pitchFamily="34" charset="0"/>
            </a:rPr>
            <a:t>-Increase women's access to financial resources and economic opportunities</a:t>
          </a:r>
          <a:endParaRPr lang="en-GB" sz="1600" kern="1200" dirty="0"/>
        </a:p>
        <a:p>
          <a:pPr marL="0" lvl="0" indent="0" algn="l" defTabSz="711200" rtl="1">
            <a:lnSpc>
              <a:spcPct val="90000"/>
            </a:lnSpc>
            <a:spcBef>
              <a:spcPct val="0"/>
            </a:spcBef>
            <a:spcAft>
              <a:spcPct val="35000"/>
            </a:spcAft>
            <a:buNone/>
          </a:pPr>
          <a:r>
            <a:rPr lang="en-US" sz="1600" kern="1200" dirty="0">
              <a:solidFill>
                <a:sysClr val="windowText" lastClr="000000"/>
              </a:solidFill>
              <a:latin typeface="Calibri" panose="020F0502020204030204"/>
              <a:ea typeface="+mn-ea"/>
              <a:cs typeface="Arial" panose="020B0604020202020204" pitchFamily="34" charset="0"/>
            </a:rPr>
            <a:t>- Build capacity of women through expanding knowledge and skills to Increase the female labor force by 5%</a:t>
          </a:r>
        </a:p>
      </dsp:txBody>
      <dsp:txXfrm>
        <a:off x="1292807" y="4297733"/>
        <a:ext cx="5171231" cy="1350668"/>
      </dsp:txXfrm>
    </dsp:sp>
    <dsp:sp modelId="{6D4D9329-A252-4BBF-927F-BAEBB995CDBC}">
      <dsp:nvSpPr>
        <dsp:cNvPr id="0" name=""/>
        <dsp:cNvSpPr/>
      </dsp:nvSpPr>
      <dsp:spPr>
        <a:xfrm>
          <a:off x="0" y="4297733"/>
          <a:ext cx="1292807" cy="1350668"/>
        </a:xfrm>
        <a:prstGeom prst="rect">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1" tIns="133416" rIns="68411" bIns="133416" numCol="1" spcCol="1270" anchor="ctr" anchorCtr="0">
          <a:noAutofit/>
        </a:bodyPr>
        <a:lstStyle/>
        <a:p>
          <a:pPr marL="228600" lvl="1" indent="0" algn="ctr" defTabSz="889000" rtl="1">
            <a:lnSpc>
              <a:spcPct val="90000"/>
            </a:lnSpc>
            <a:spcBef>
              <a:spcPct val="0"/>
            </a:spcBef>
            <a:spcAft>
              <a:spcPct val="15000"/>
            </a:spcAft>
            <a:buFontTx/>
            <a:buNone/>
          </a:pPr>
          <a:r>
            <a:rPr lang="en-US" sz="2000" kern="1200" dirty="0"/>
            <a:t>2023</a:t>
          </a:r>
          <a:endParaRPr lang="ar-SA" sz="2000" kern="1200" dirty="0"/>
        </a:p>
      </dsp:txBody>
      <dsp:txXfrm>
        <a:off x="0" y="4297733"/>
        <a:ext cx="1292807" cy="1350668"/>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0.34935</cdr:x>
      <cdr:y>0.10805</cdr:y>
    </cdr:from>
    <cdr:to>
      <cdr:x>0.69216</cdr:x>
      <cdr:y>0.16524</cdr:y>
    </cdr:to>
    <cdr:sp macro="" textlink="">
      <cdr:nvSpPr>
        <cdr:cNvPr id="2" name="TextBox 1">
          <a:extLst xmlns:a="http://schemas.openxmlformats.org/drawingml/2006/main">
            <a:ext uri="{FF2B5EF4-FFF2-40B4-BE49-F238E27FC236}">
              <a16:creationId xmlns:a16="http://schemas.microsoft.com/office/drawing/2014/main" id="{E771FF0B-49E7-47C5-9E39-1D6DF92F5113}"/>
            </a:ext>
          </a:extLst>
        </cdr:cNvPr>
        <cdr:cNvSpPr txBox="1"/>
      </cdr:nvSpPr>
      <cdr:spPr>
        <a:xfrm xmlns:a="http://schemas.openxmlformats.org/drawingml/2006/main">
          <a:off x="2076391" y="431919"/>
          <a:ext cx="2037521"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0.02388</cdr:x>
      <cdr:y>0.08839</cdr:y>
    </cdr:from>
    <cdr:to>
      <cdr:x>0.3784</cdr:x>
      <cdr:y>0.17624</cdr:y>
    </cdr:to>
    <cdr:sp macro="" textlink="">
      <cdr:nvSpPr>
        <cdr:cNvPr id="3" name="TextBox 2">
          <a:extLst xmlns:a="http://schemas.openxmlformats.org/drawingml/2006/main">
            <a:ext uri="{FF2B5EF4-FFF2-40B4-BE49-F238E27FC236}">
              <a16:creationId xmlns:a16="http://schemas.microsoft.com/office/drawing/2014/main" id="{B44BD6F2-2857-48BB-A106-4459A8D91BFF}"/>
            </a:ext>
          </a:extLst>
        </cdr:cNvPr>
        <cdr:cNvSpPr txBox="1"/>
      </cdr:nvSpPr>
      <cdr:spPr>
        <a:xfrm xmlns:a="http://schemas.openxmlformats.org/drawingml/2006/main">
          <a:off x="141957" y="429974"/>
          <a:ext cx="2107095" cy="427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0.05398</cdr:x>
      <cdr:y>0.12516</cdr:y>
    </cdr:from>
    <cdr:to>
      <cdr:x>0.13425</cdr:x>
      <cdr:y>0.12516</cdr:y>
    </cdr:to>
    <cdr:cxnSp macro="">
      <cdr:nvCxnSpPr>
        <cdr:cNvPr id="5" name="Straight Connector 4">
          <a:extLst xmlns:a="http://schemas.openxmlformats.org/drawingml/2006/main">
            <a:ext uri="{FF2B5EF4-FFF2-40B4-BE49-F238E27FC236}">
              <a16:creationId xmlns:a16="http://schemas.microsoft.com/office/drawing/2014/main" id="{4F236617-A5CE-4522-A264-707A94080F74}"/>
            </a:ext>
          </a:extLst>
        </cdr:cNvPr>
        <cdr:cNvCxnSpPr/>
      </cdr:nvCxnSpPr>
      <cdr:spPr>
        <a:xfrm xmlns:a="http://schemas.openxmlformats.org/drawingml/2006/main">
          <a:off x="320860" y="608878"/>
          <a:ext cx="477079" cy="0"/>
        </a:xfrm>
        <a:prstGeom xmlns:a="http://schemas.openxmlformats.org/drawingml/2006/main" prst="line">
          <a:avLst/>
        </a:prstGeom>
        <a:ln xmlns:a="http://schemas.openxmlformats.org/drawingml/2006/main" w="2857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0.22307</cdr:x>
      <cdr:y>0.13356</cdr:y>
    </cdr:from>
    <cdr:to>
      <cdr:x>0.30333</cdr:x>
      <cdr:y>0.13356</cdr:y>
    </cdr:to>
    <cdr:cxnSp macro="">
      <cdr:nvCxnSpPr>
        <cdr:cNvPr id="6" name="Straight Connector 5">
          <a:extLst xmlns:a="http://schemas.openxmlformats.org/drawingml/2006/main">
            <a:ext uri="{FF2B5EF4-FFF2-40B4-BE49-F238E27FC236}">
              <a16:creationId xmlns:a16="http://schemas.microsoft.com/office/drawing/2014/main" id="{50D4A611-5F33-4502-958A-785FF669ECE8}"/>
            </a:ext>
          </a:extLst>
        </cdr:cNvPr>
        <cdr:cNvCxnSpPr/>
      </cdr:nvCxnSpPr>
      <cdr:spPr>
        <a:xfrm xmlns:a="http://schemas.openxmlformats.org/drawingml/2006/main">
          <a:off x="1325816" y="649738"/>
          <a:ext cx="477079" cy="0"/>
        </a:xfrm>
        <a:prstGeom xmlns:a="http://schemas.openxmlformats.org/drawingml/2006/main" prst="line">
          <a:avLst/>
        </a:prstGeom>
        <a:ln xmlns:a="http://schemas.openxmlformats.org/drawingml/2006/main" w="28575">
          <a:solidFill>
            <a:schemeClr val="accent2">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1591D-A0F7-EB4E-8598-C386C33356F7}"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C5C28B-A8DE-D848-A964-4C78B7C804B4}" type="slidenum">
              <a:rPr lang="en-US" smtClean="0"/>
              <a:t>‹#›</a:t>
            </a:fld>
            <a:endParaRPr lang="en-US"/>
          </a:p>
        </p:txBody>
      </p:sp>
    </p:spTree>
    <p:extLst>
      <p:ext uri="{BB962C8B-B14F-4D97-AF65-F5344CB8AC3E}">
        <p14:creationId xmlns:p14="http://schemas.microsoft.com/office/powerpoint/2010/main" val="1598787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39C5C28B-A8DE-D848-A964-4C78B7C804B4}" type="slidenum">
              <a:rPr lang="en-US" smtClean="0"/>
              <a:t>2</a:t>
            </a:fld>
            <a:endParaRPr lang="en-US"/>
          </a:p>
        </p:txBody>
      </p:sp>
    </p:spTree>
    <p:extLst>
      <p:ext uri="{BB962C8B-B14F-4D97-AF65-F5344CB8AC3E}">
        <p14:creationId xmlns:p14="http://schemas.microsoft.com/office/powerpoint/2010/main" val="1687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0629724-4960-584C-A7C1-3D636932D2E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25978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629724-4960-584C-A7C1-3D636932D2E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35760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629724-4960-584C-A7C1-3D636932D2E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62805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629724-4960-584C-A7C1-3D636932D2E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08831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629724-4960-584C-A7C1-3D636932D2E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1145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629724-4960-584C-A7C1-3D636932D2E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36832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629724-4960-584C-A7C1-3D636932D2E4}"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42201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629724-4960-584C-A7C1-3D636932D2E4}"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51627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29724-4960-584C-A7C1-3D636932D2E4}"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26937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629724-4960-584C-A7C1-3D636932D2E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20603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629724-4960-584C-A7C1-3D636932D2E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20397-17A2-B34F-8619-6ECB08324BDD}" type="slidenum">
              <a:rPr lang="en-US" smtClean="0"/>
              <a:t>‹#›</a:t>
            </a:fld>
            <a:endParaRPr lang="en-US"/>
          </a:p>
        </p:txBody>
      </p:sp>
    </p:spTree>
    <p:extLst>
      <p:ext uri="{BB962C8B-B14F-4D97-AF65-F5344CB8AC3E}">
        <p14:creationId xmlns:p14="http://schemas.microsoft.com/office/powerpoint/2010/main" val="183612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29724-4960-584C-A7C1-3D636932D2E4}" type="datetimeFigureOut">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20397-17A2-B34F-8619-6ECB08324BDD}" type="slidenum">
              <a:rPr lang="en-US" smtClean="0"/>
              <a:t>‹#›</a:t>
            </a:fld>
            <a:endParaRPr lang="en-US"/>
          </a:p>
        </p:txBody>
      </p:sp>
    </p:spTree>
    <p:extLst>
      <p:ext uri="{BB962C8B-B14F-4D97-AF65-F5344CB8AC3E}">
        <p14:creationId xmlns:p14="http://schemas.microsoft.com/office/powerpoint/2010/main" val="1981197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41535" y="640081"/>
            <a:ext cx="7154387" cy="3497021"/>
          </a:xfrm>
          <a:noFill/>
        </p:spPr>
        <p:txBody>
          <a:bodyPr>
            <a:normAutofit/>
          </a:bodyPr>
          <a:lstStyle/>
          <a:p>
            <a:pPr algn="l" rtl="1"/>
            <a:r>
              <a:rPr lang="en-US" b="1" dirty="0"/>
              <a:t>Women’s Economic Empowerment in Iraq</a:t>
            </a:r>
            <a:br>
              <a:rPr lang="en-US" dirty="0"/>
            </a:br>
            <a:endParaRPr lang="en-US" dirty="0"/>
          </a:p>
        </p:txBody>
      </p:sp>
      <p:sp>
        <p:nvSpPr>
          <p:cNvPr id="3" name="Subtitle 2"/>
          <p:cNvSpPr>
            <a:spLocks noGrp="1"/>
          </p:cNvSpPr>
          <p:nvPr>
            <p:ph type="subTitle" idx="1"/>
          </p:nvPr>
        </p:nvSpPr>
        <p:spPr>
          <a:xfrm>
            <a:off x="4949759" y="4459567"/>
            <a:ext cx="6602159" cy="1824341"/>
          </a:xfrm>
          <a:noFill/>
        </p:spPr>
        <p:txBody>
          <a:bodyPr>
            <a:normAutofit/>
          </a:bodyPr>
          <a:lstStyle/>
          <a:p>
            <a:pPr algn="r"/>
            <a:endParaRPr lang="ar-SY" b="1" dirty="0"/>
          </a:p>
          <a:p>
            <a:pPr algn="l"/>
            <a:r>
              <a:rPr lang="en-US" dirty="0"/>
              <a:t>Challenges, Strategies and Initiatives </a:t>
            </a:r>
          </a:p>
          <a:p>
            <a:pPr algn="l"/>
            <a:r>
              <a:rPr lang="en-US" dirty="0"/>
              <a:t>January 2019</a:t>
            </a:r>
          </a:p>
        </p:txBody>
      </p:sp>
      <p:sp>
        <p:nvSpPr>
          <p:cNvPr id="10" name="Rectangle 9">
            <a:extLst>
              <a:ext uri="{FF2B5EF4-FFF2-40B4-BE49-F238E27FC236}">
                <a16:creationId xmlns:a16="http://schemas.microsoft.com/office/drawing/2014/main" id="{707744A9-B1DD-4F76-B3B2-02A51E6D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8">
            <a:extLst>
              <a:ext uri="{FF2B5EF4-FFF2-40B4-BE49-F238E27FC236}">
                <a16:creationId xmlns:a16="http://schemas.microsoft.com/office/drawing/2014/main" id="{09F52C97-D8A0-4C58-9D04-B8733EE38B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036" y="644333"/>
            <a:ext cx="3343935" cy="556933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Users\wb418099\Iraq Logo.png">
            <a:extLst>
              <a:ext uri="{FF2B5EF4-FFF2-40B4-BE49-F238E27FC236}">
                <a16:creationId xmlns:a16="http://schemas.microsoft.com/office/drawing/2014/main" id="{2610F874-1E5C-4B21-99FA-2808237641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585" r="9586" b="2"/>
          <a:stretch/>
        </p:blipFill>
        <p:spPr bwMode="auto">
          <a:xfrm>
            <a:off x="809243" y="809244"/>
            <a:ext cx="3017520" cy="5239512"/>
          </a:xfrm>
          <a:prstGeom prst="rect">
            <a:avLst/>
          </a:prstGeom>
          <a:noFill/>
          <a:effectLst/>
        </p:spPr>
      </p:pic>
    </p:spTree>
    <p:extLst>
      <p:ext uri="{BB962C8B-B14F-4D97-AF65-F5344CB8AC3E}">
        <p14:creationId xmlns:p14="http://schemas.microsoft.com/office/powerpoint/2010/main" val="1685894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055" y="1726115"/>
            <a:ext cx="3830421" cy="2647101"/>
          </a:xfrm>
          <a:solidFill>
            <a:schemeClr val="accent1">
              <a:lumMod val="50000"/>
            </a:schemeClr>
          </a:solidFill>
          <a:ln>
            <a:solidFill>
              <a:schemeClr val="tx1"/>
            </a:solidFill>
          </a:ln>
        </p:spPr>
        <p:txBody>
          <a:bodyPr>
            <a:normAutofit/>
          </a:bodyPr>
          <a:lstStyle/>
          <a:p>
            <a:pPr rtl="1"/>
            <a:r>
              <a:rPr lang="en-US" sz="2000" b="1" dirty="0">
                <a:solidFill>
                  <a:schemeClr val="bg1"/>
                </a:solidFill>
              </a:rPr>
              <a:t>Intermediate outcome: </a:t>
            </a:r>
            <a:br>
              <a:rPr lang="en-US" sz="2000" b="1" dirty="0">
                <a:solidFill>
                  <a:schemeClr val="bg1"/>
                </a:solidFill>
              </a:rPr>
            </a:br>
            <a:r>
              <a:rPr lang="en-US" sz="2000" b="1" dirty="0">
                <a:solidFill>
                  <a:schemeClr val="bg1"/>
                </a:solidFill>
              </a:rPr>
              <a:t> </a:t>
            </a:r>
            <a:br>
              <a:rPr lang="en-US" sz="2000" b="1" dirty="0">
                <a:solidFill>
                  <a:schemeClr val="bg1"/>
                </a:solidFill>
              </a:rPr>
            </a:br>
            <a:r>
              <a:rPr lang="en-US" sz="2000" b="1" dirty="0">
                <a:solidFill>
                  <a:schemeClr val="bg1"/>
                </a:solidFill>
              </a:rPr>
              <a:t>1. An enabling social, legal and institutional environment that enhances women’s participation in the economy and addresses barriers women face in accessing income generating activities</a:t>
            </a:r>
            <a:br>
              <a:rPr lang="ar-SY" sz="2000" b="1" dirty="0">
                <a:solidFill>
                  <a:schemeClr val="bg1"/>
                </a:solidFill>
              </a:rPr>
            </a:br>
            <a:endParaRPr lang="en-US" sz="2000" b="1" dirty="0">
              <a:solidFill>
                <a:schemeClr val="bg1"/>
              </a:solidFill>
              <a:latin typeface="+mn-lt"/>
              <a:ea typeface="+mn-ea"/>
              <a:cs typeface="+mn-cs"/>
            </a:endParaRPr>
          </a:p>
        </p:txBody>
      </p:sp>
      <p:sp>
        <p:nvSpPr>
          <p:cNvPr id="6" name="TextBox 5">
            <a:extLst>
              <a:ext uri="{FF2B5EF4-FFF2-40B4-BE49-F238E27FC236}">
                <a16:creationId xmlns:a16="http://schemas.microsoft.com/office/drawing/2014/main" id="{474963ED-1F5C-4FFF-8722-ADD42D7A3F86}"/>
              </a:ext>
            </a:extLst>
          </p:cNvPr>
          <p:cNvSpPr txBox="1"/>
          <p:nvPr/>
        </p:nvSpPr>
        <p:spPr>
          <a:xfrm>
            <a:off x="8107055" y="4519670"/>
            <a:ext cx="3830421" cy="2246769"/>
          </a:xfrm>
          <a:prstGeom prst="rect">
            <a:avLst/>
          </a:prstGeom>
          <a:solidFill>
            <a:schemeClr val="accent1">
              <a:lumMod val="50000"/>
            </a:schemeClr>
          </a:solidFill>
          <a:ln>
            <a:solidFill>
              <a:schemeClr val="accent1">
                <a:lumMod val="50000"/>
              </a:schemeClr>
            </a:solidFill>
          </a:ln>
        </p:spPr>
        <p:txBody>
          <a:bodyPr wrap="square" rtlCol="0">
            <a:spAutoFit/>
          </a:bodyPr>
          <a:lstStyle/>
          <a:p>
            <a:pPr rtl="1"/>
            <a:r>
              <a:rPr lang="en-US" sz="2000" b="1" dirty="0">
                <a:solidFill>
                  <a:schemeClr val="bg1"/>
                </a:solidFill>
                <a:latin typeface="+mj-lt"/>
                <a:ea typeface="+mj-ea"/>
                <a:cs typeface="+mj-cs"/>
              </a:rPr>
              <a:t>Immediate outcome: </a:t>
            </a:r>
          </a:p>
          <a:p>
            <a:pPr algn="just" rtl="1"/>
            <a:endParaRPr lang="en-US" sz="2000" b="1" dirty="0">
              <a:solidFill>
                <a:schemeClr val="bg1"/>
              </a:solidFill>
              <a:latin typeface="+mj-lt"/>
              <a:ea typeface="+mj-ea"/>
              <a:cs typeface="+mj-cs"/>
            </a:endParaRPr>
          </a:p>
          <a:p>
            <a:pPr algn="just" rtl="1"/>
            <a:r>
              <a:rPr lang="en-US" sz="2000" b="1" dirty="0">
                <a:solidFill>
                  <a:schemeClr val="bg1"/>
                </a:solidFill>
                <a:latin typeface="+mj-lt"/>
                <a:ea typeface="+mj-ea"/>
                <a:cs typeface="+mj-cs"/>
              </a:rPr>
              <a:t>1.1. Legal environment that enables women to participate in the economy and protects women’s rights </a:t>
            </a:r>
          </a:p>
          <a:p>
            <a:pPr algn="just" rtl="1"/>
            <a:endParaRPr lang="en-US" sz="2000" b="1" dirty="0">
              <a:solidFill>
                <a:schemeClr val="bg1"/>
              </a:solidFill>
            </a:endParaRPr>
          </a:p>
        </p:txBody>
      </p:sp>
      <p:sp>
        <p:nvSpPr>
          <p:cNvPr id="8" name="TextBox 7">
            <a:extLst>
              <a:ext uri="{FF2B5EF4-FFF2-40B4-BE49-F238E27FC236}">
                <a16:creationId xmlns:a16="http://schemas.microsoft.com/office/drawing/2014/main" id="{9A351F17-C722-48E3-91C0-C558FF18E7AB}"/>
              </a:ext>
            </a:extLst>
          </p:cNvPr>
          <p:cNvSpPr txBox="1"/>
          <p:nvPr/>
        </p:nvSpPr>
        <p:spPr>
          <a:xfrm>
            <a:off x="395926" y="1441905"/>
            <a:ext cx="7088957" cy="4708981"/>
          </a:xfrm>
          <a:prstGeom prst="rect">
            <a:avLst/>
          </a:prstGeom>
          <a:noFill/>
          <a:ln>
            <a:noFill/>
          </a:ln>
        </p:spPr>
        <p:txBody>
          <a:bodyPr wrap="square" rtlCol="0">
            <a:spAutoFit/>
          </a:bodyPr>
          <a:lstStyle/>
          <a:p>
            <a:r>
              <a:rPr lang="en-US" sz="2000" b="1" dirty="0"/>
              <a:t>Activities:</a:t>
            </a:r>
          </a:p>
          <a:p>
            <a:endParaRPr lang="en-US" sz="2000" dirty="0"/>
          </a:p>
          <a:p>
            <a:r>
              <a:rPr lang="en-US" sz="2000" dirty="0"/>
              <a:t>1.1.1. Introduce legislative reforms targeting women and families in the private sector. This includes: childcare support; flexible work arrangements; equal pay for work of equal value; and inclusion of domestic workers and family businesses in the Labor Law </a:t>
            </a:r>
          </a:p>
          <a:p>
            <a:endParaRPr lang="en-US" sz="2000" dirty="0"/>
          </a:p>
          <a:p>
            <a:r>
              <a:rPr lang="en-US" sz="2000" dirty="0"/>
              <a:t>1.1.2. Amend Law on Civil Society to facilitate the establishment and operations of NGOs (also to allow them to engage in paid activities)</a:t>
            </a:r>
          </a:p>
          <a:p>
            <a:endParaRPr lang="en-US" sz="2000" dirty="0"/>
          </a:p>
          <a:p>
            <a:r>
              <a:rPr lang="en-US" sz="2000" dirty="0"/>
              <a:t>1.1.3. Amend legislations to recognize vulnerable employment, such as unpaid work and non-monetary contributions provided by women and family members, particularly women’s work in agriculture in rural areas</a:t>
            </a:r>
          </a:p>
        </p:txBody>
      </p:sp>
      <p:cxnSp>
        <p:nvCxnSpPr>
          <p:cNvPr id="4" name="Straight Connector 3">
            <a:extLst>
              <a:ext uri="{FF2B5EF4-FFF2-40B4-BE49-F238E27FC236}">
                <a16:creationId xmlns:a16="http://schemas.microsoft.com/office/drawing/2014/main" id="{E9491630-91C9-46F1-8C0D-F368433B98AE}"/>
              </a:ext>
            </a:extLst>
          </p:cNvPr>
          <p:cNvCxnSpPr>
            <a:cxnSpLocks/>
          </p:cNvCxnSpPr>
          <p:nvPr/>
        </p:nvCxnSpPr>
        <p:spPr>
          <a:xfrm>
            <a:off x="7767686" y="1948992"/>
            <a:ext cx="0" cy="3582185"/>
          </a:xfrm>
          <a:prstGeom prst="line">
            <a:avLst/>
          </a:prstGeom>
          <a:ln w="28575">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9" name="Picture 8" descr="C:\Users\wb418099\Iraq Logo.png">
            <a:extLst>
              <a:ext uri="{FF2B5EF4-FFF2-40B4-BE49-F238E27FC236}">
                <a16:creationId xmlns:a16="http://schemas.microsoft.com/office/drawing/2014/main" id="{E7AF96C4-9E83-4E96-AE44-7D4C600D97B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spTree>
    <p:extLst>
      <p:ext uri="{BB962C8B-B14F-4D97-AF65-F5344CB8AC3E}">
        <p14:creationId xmlns:p14="http://schemas.microsoft.com/office/powerpoint/2010/main" val="2031842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055" y="1726115"/>
            <a:ext cx="3830421" cy="2955215"/>
          </a:xfrm>
          <a:solidFill>
            <a:schemeClr val="accent1">
              <a:lumMod val="50000"/>
            </a:schemeClr>
          </a:solidFill>
          <a:ln>
            <a:solidFill>
              <a:schemeClr val="tx1"/>
            </a:solidFill>
          </a:ln>
        </p:spPr>
        <p:txBody>
          <a:bodyPr>
            <a:normAutofit/>
          </a:bodyPr>
          <a:lstStyle/>
          <a:p>
            <a:pPr rtl="1"/>
            <a:r>
              <a:rPr lang="en-US" sz="2000" b="1" dirty="0">
                <a:solidFill>
                  <a:schemeClr val="bg1"/>
                </a:solidFill>
              </a:rPr>
              <a:t>Intermediate outcome: </a:t>
            </a:r>
            <a:br>
              <a:rPr lang="en-US" sz="2000" b="1" dirty="0">
                <a:solidFill>
                  <a:schemeClr val="bg1"/>
                </a:solidFill>
              </a:rPr>
            </a:br>
            <a:r>
              <a:rPr lang="en-US" sz="2000" b="1" dirty="0">
                <a:solidFill>
                  <a:schemeClr val="bg1"/>
                </a:solidFill>
              </a:rPr>
              <a:t> </a:t>
            </a:r>
            <a:br>
              <a:rPr lang="en-US" sz="2000" b="1" dirty="0">
                <a:solidFill>
                  <a:schemeClr val="bg1"/>
                </a:solidFill>
              </a:rPr>
            </a:br>
            <a:r>
              <a:rPr lang="en-US" sz="2000" b="1" dirty="0">
                <a:solidFill>
                  <a:schemeClr val="bg1"/>
                </a:solidFill>
              </a:rPr>
              <a:t>1. An enabling social, legal and institutional environment that enhances women’s participation in the economy and addresses barriers women face in accessing income generating activities</a:t>
            </a:r>
            <a:br>
              <a:rPr lang="ar-SY" sz="2000" b="1" dirty="0">
                <a:solidFill>
                  <a:schemeClr val="bg1"/>
                </a:solidFill>
              </a:rPr>
            </a:br>
            <a:endParaRPr lang="en-US" sz="2000" b="1" dirty="0">
              <a:solidFill>
                <a:schemeClr val="bg1"/>
              </a:solidFill>
              <a:latin typeface="+mn-lt"/>
              <a:ea typeface="+mn-ea"/>
              <a:cs typeface="+mn-cs"/>
            </a:endParaRPr>
          </a:p>
        </p:txBody>
      </p:sp>
      <p:sp>
        <p:nvSpPr>
          <p:cNvPr id="6" name="TextBox 5">
            <a:extLst>
              <a:ext uri="{FF2B5EF4-FFF2-40B4-BE49-F238E27FC236}">
                <a16:creationId xmlns:a16="http://schemas.microsoft.com/office/drawing/2014/main" id="{474963ED-1F5C-4FFF-8722-ADD42D7A3F86}"/>
              </a:ext>
            </a:extLst>
          </p:cNvPr>
          <p:cNvSpPr txBox="1"/>
          <p:nvPr/>
        </p:nvSpPr>
        <p:spPr>
          <a:xfrm>
            <a:off x="8107055" y="4906942"/>
            <a:ext cx="3830421" cy="1477328"/>
          </a:xfrm>
          <a:prstGeom prst="rect">
            <a:avLst/>
          </a:prstGeom>
          <a:solidFill>
            <a:schemeClr val="accent1">
              <a:lumMod val="50000"/>
            </a:schemeClr>
          </a:solidFill>
          <a:ln>
            <a:solidFill>
              <a:schemeClr val="accent1">
                <a:lumMod val="50000"/>
              </a:schemeClr>
            </a:solidFill>
          </a:ln>
        </p:spPr>
        <p:txBody>
          <a:bodyPr wrap="square" rtlCol="0">
            <a:spAutoFit/>
          </a:bodyPr>
          <a:lstStyle/>
          <a:p>
            <a:pPr rtl="1"/>
            <a:r>
              <a:rPr lang="en-US" dirty="0">
                <a:solidFill>
                  <a:schemeClr val="bg1"/>
                </a:solidFill>
              </a:rPr>
              <a:t>Immediate outcome: </a:t>
            </a:r>
          </a:p>
          <a:p>
            <a:pPr algn="just" rtl="1"/>
            <a:endParaRPr lang="en-US" b="1" dirty="0">
              <a:solidFill>
                <a:schemeClr val="bg1"/>
              </a:solidFill>
              <a:latin typeface="+mj-lt"/>
              <a:ea typeface="+mj-ea"/>
              <a:cs typeface="+mj-cs"/>
            </a:endParaRPr>
          </a:p>
          <a:p>
            <a:pPr rtl="1"/>
            <a:r>
              <a:rPr lang="en-US" b="1" dirty="0">
                <a:solidFill>
                  <a:schemeClr val="bg1"/>
                </a:solidFill>
                <a:latin typeface="+mj-lt"/>
                <a:ea typeface="+mj-ea"/>
                <a:cs typeface="+mj-cs"/>
              </a:rPr>
              <a:t>1.2. Institutional environment enabled to issue new procedures and policies to effectively enforce legislation</a:t>
            </a:r>
            <a:endParaRPr lang="ar-SY" b="1" dirty="0">
              <a:solidFill>
                <a:schemeClr val="bg1"/>
              </a:solidFill>
              <a:latin typeface="+mj-lt"/>
              <a:ea typeface="+mj-ea"/>
              <a:cs typeface="+mj-cs"/>
            </a:endParaRPr>
          </a:p>
        </p:txBody>
      </p:sp>
      <p:sp>
        <p:nvSpPr>
          <p:cNvPr id="8" name="TextBox 7">
            <a:extLst>
              <a:ext uri="{FF2B5EF4-FFF2-40B4-BE49-F238E27FC236}">
                <a16:creationId xmlns:a16="http://schemas.microsoft.com/office/drawing/2014/main" id="{9A351F17-C722-48E3-91C0-C558FF18E7AB}"/>
              </a:ext>
            </a:extLst>
          </p:cNvPr>
          <p:cNvSpPr txBox="1"/>
          <p:nvPr/>
        </p:nvSpPr>
        <p:spPr>
          <a:xfrm>
            <a:off x="395926" y="1757618"/>
            <a:ext cx="7088957" cy="4132670"/>
          </a:xfrm>
          <a:prstGeom prst="rect">
            <a:avLst/>
          </a:prstGeom>
          <a:noFill/>
          <a:ln>
            <a:noFill/>
          </a:ln>
        </p:spPr>
        <p:txBody>
          <a:bodyPr wrap="square" rtlCol="0">
            <a:spAutoFit/>
          </a:bodyPr>
          <a:lstStyle/>
          <a:p>
            <a:pPr rtl="1"/>
            <a:r>
              <a:rPr lang="en-US" sz="2000" b="1" dirty="0"/>
              <a:t>Activities:</a:t>
            </a:r>
            <a:endParaRPr lang="ar-SY" sz="2000" b="1" dirty="0"/>
          </a:p>
          <a:p>
            <a:pPr algn="r" rtl="1">
              <a:lnSpc>
                <a:spcPct val="107000"/>
              </a:lnSpc>
            </a:pPr>
            <a:endParaRPr lang="en-US" sz="2000" dirty="0"/>
          </a:p>
          <a:p>
            <a:pPr rtl="1">
              <a:lnSpc>
                <a:spcPct val="107000"/>
              </a:lnSpc>
            </a:pPr>
            <a:r>
              <a:rPr lang="en-US" dirty="0"/>
              <a:t>1.2.1. Issue instructions and regulations for the implementation of the legislative reform, such as instructions on prohibition of sexual harassment at the workplace and women’s ownership of agricultural land</a:t>
            </a:r>
          </a:p>
          <a:p>
            <a:pPr algn="r" rtl="1">
              <a:lnSpc>
                <a:spcPct val="107000"/>
              </a:lnSpc>
            </a:pPr>
            <a:r>
              <a:rPr lang="en-US" sz="2000" dirty="0"/>
              <a:t> </a:t>
            </a:r>
            <a:endParaRPr lang="ar-SY" sz="2000" dirty="0"/>
          </a:p>
          <a:p>
            <a:pPr rtl="1">
              <a:lnSpc>
                <a:spcPct val="107000"/>
              </a:lnSpc>
            </a:pPr>
            <a:r>
              <a:rPr lang="en-US" dirty="0"/>
              <a:t>1.2.2. Prepare gender responsive budgeting to enhance women’s access to financial resources</a:t>
            </a:r>
          </a:p>
          <a:p>
            <a:pPr algn="r" rtl="1">
              <a:lnSpc>
                <a:spcPct val="107000"/>
              </a:lnSpc>
            </a:pPr>
            <a:endParaRPr lang="ar-SY" sz="2000" dirty="0"/>
          </a:p>
          <a:p>
            <a:pPr rtl="1">
              <a:lnSpc>
                <a:spcPct val="107000"/>
              </a:lnSpc>
            </a:pPr>
            <a:r>
              <a:rPr lang="en-US" sz="2000" dirty="0"/>
              <a:t> </a:t>
            </a:r>
            <a:r>
              <a:rPr lang="en-US" dirty="0"/>
              <a:t>1.2.3. Strengthen existing statistical databases and classify them, particularly to reflect the informal sectors </a:t>
            </a:r>
          </a:p>
          <a:p>
            <a:pPr algn="r" rtl="1">
              <a:lnSpc>
                <a:spcPct val="107000"/>
              </a:lnSpc>
            </a:pPr>
            <a:endParaRPr lang="ar-SY" sz="2000" dirty="0"/>
          </a:p>
          <a:p>
            <a:pPr algn="just" rtl="1"/>
            <a:r>
              <a:rPr lang="en-US" sz="2000" dirty="0"/>
              <a:t> </a:t>
            </a:r>
          </a:p>
        </p:txBody>
      </p:sp>
      <p:cxnSp>
        <p:nvCxnSpPr>
          <p:cNvPr id="4" name="Straight Connector 3">
            <a:extLst>
              <a:ext uri="{FF2B5EF4-FFF2-40B4-BE49-F238E27FC236}">
                <a16:creationId xmlns:a16="http://schemas.microsoft.com/office/drawing/2014/main" id="{E9491630-91C9-46F1-8C0D-F368433B98AE}"/>
              </a:ext>
            </a:extLst>
          </p:cNvPr>
          <p:cNvCxnSpPr>
            <a:cxnSpLocks/>
          </p:cNvCxnSpPr>
          <p:nvPr/>
        </p:nvCxnSpPr>
        <p:spPr>
          <a:xfrm>
            <a:off x="7767686" y="1948992"/>
            <a:ext cx="0" cy="3582185"/>
          </a:xfrm>
          <a:prstGeom prst="line">
            <a:avLst/>
          </a:prstGeom>
          <a:ln w="28575">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9" name="Picture 8" descr="C:\Users\wb418099\Iraq Logo.png">
            <a:extLst>
              <a:ext uri="{FF2B5EF4-FFF2-40B4-BE49-F238E27FC236}">
                <a16:creationId xmlns:a16="http://schemas.microsoft.com/office/drawing/2014/main" id="{E7AF96C4-9E83-4E96-AE44-7D4C600D97B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spTree>
    <p:extLst>
      <p:ext uri="{BB962C8B-B14F-4D97-AF65-F5344CB8AC3E}">
        <p14:creationId xmlns:p14="http://schemas.microsoft.com/office/powerpoint/2010/main" val="45893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8196" y="1570056"/>
            <a:ext cx="3830421" cy="2695356"/>
          </a:xfrm>
          <a:solidFill>
            <a:schemeClr val="accent1">
              <a:lumMod val="50000"/>
            </a:schemeClr>
          </a:solidFill>
          <a:ln>
            <a:solidFill>
              <a:schemeClr val="tx1"/>
            </a:solidFill>
          </a:ln>
        </p:spPr>
        <p:txBody>
          <a:bodyPr>
            <a:normAutofit fontScale="90000"/>
          </a:bodyPr>
          <a:lstStyle/>
          <a:p>
            <a:pPr rtl="1"/>
            <a:r>
              <a:rPr lang="en-US" sz="2400" b="1" dirty="0">
                <a:solidFill>
                  <a:schemeClr val="bg1"/>
                </a:solidFill>
              </a:rPr>
              <a:t>Intermediate outcome: </a:t>
            </a:r>
            <a:br>
              <a:rPr lang="en-US" sz="2400" b="1" dirty="0">
                <a:solidFill>
                  <a:schemeClr val="bg1"/>
                </a:solidFill>
              </a:rPr>
            </a:br>
            <a:r>
              <a:rPr lang="en-US" sz="2400" b="1" dirty="0">
                <a:solidFill>
                  <a:schemeClr val="bg1"/>
                </a:solidFill>
              </a:rPr>
              <a:t> </a:t>
            </a:r>
            <a:br>
              <a:rPr lang="en-US" sz="2400" b="1" dirty="0">
                <a:solidFill>
                  <a:schemeClr val="bg1"/>
                </a:solidFill>
              </a:rPr>
            </a:br>
            <a:r>
              <a:rPr lang="en-US" sz="2400" b="1" dirty="0">
                <a:solidFill>
                  <a:schemeClr val="bg1"/>
                </a:solidFill>
              </a:rPr>
              <a:t>1. An enabling social, legal and institutional environment that enhances women’s participation in the economy and addresses barriers women face in accessing income generating activities</a:t>
            </a:r>
            <a:br>
              <a:rPr lang="ar-SY" sz="2400" b="1" dirty="0">
                <a:solidFill>
                  <a:schemeClr val="bg1"/>
                </a:solidFill>
              </a:rPr>
            </a:br>
            <a:endParaRPr lang="en-US" sz="2400" b="1" dirty="0">
              <a:solidFill>
                <a:schemeClr val="bg1"/>
              </a:solidFill>
              <a:latin typeface="+mn-lt"/>
              <a:ea typeface="+mn-ea"/>
              <a:cs typeface="+mn-cs"/>
            </a:endParaRPr>
          </a:p>
        </p:txBody>
      </p:sp>
      <p:sp>
        <p:nvSpPr>
          <p:cNvPr id="6" name="TextBox 5">
            <a:extLst>
              <a:ext uri="{FF2B5EF4-FFF2-40B4-BE49-F238E27FC236}">
                <a16:creationId xmlns:a16="http://schemas.microsoft.com/office/drawing/2014/main" id="{474963ED-1F5C-4FFF-8722-ADD42D7A3F86}"/>
              </a:ext>
            </a:extLst>
          </p:cNvPr>
          <p:cNvSpPr txBox="1"/>
          <p:nvPr/>
        </p:nvSpPr>
        <p:spPr>
          <a:xfrm>
            <a:off x="8088195" y="4364539"/>
            <a:ext cx="3830421" cy="2400657"/>
          </a:xfrm>
          <a:prstGeom prst="rect">
            <a:avLst/>
          </a:prstGeom>
          <a:solidFill>
            <a:schemeClr val="accent1">
              <a:lumMod val="50000"/>
            </a:schemeClr>
          </a:solidFill>
          <a:ln>
            <a:solidFill>
              <a:schemeClr val="accent1">
                <a:lumMod val="50000"/>
              </a:schemeClr>
            </a:solidFill>
          </a:ln>
        </p:spPr>
        <p:txBody>
          <a:bodyPr wrap="square" rtlCol="0">
            <a:spAutoFit/>
          </a:bodyPr>
          <a:lstStyle/>
          <a:p>
            <a:pPr rtl="1"/>
            <a:r>
              <a:rPr lang="en-US" sz="2000" dirty="0">
                <a:solidFill>
                  <a:schemeClr val="bg1"/>
                </a:solidFill>
              </a:rPr>
              <a:t>Immediate outcome: </a:t>
            </a:r>
          </a:p>
          <a:p>
            <a:pPr algn="just" rtl="1"/>
            <a:endParaRPr lang="ar-SY" sz="2000" b="1" dirty="0">
              <a:solidFill>
                <a:schemeClr val="bg1"/>
              </a:solidFill>
            </a:endParaRPr>
          </a:p>
          <a:p>
            <a:pPr rtl="1"/>
            <a:r>
              <a:rPr lang="en-US" sz="2200" b="1" dirty="0">
                <a:solidFill>
                  <a:schemeClr val="bg1"/>
                </a:solidFill>
                <a:latin typeface="+mj-lt"/>
                <a:ea typeface="+mj-ea"/>
                <a:cs typeface="+mj-cs"/>
              </a:rPr>
              <a:t>1.3. A social environment that enables women to participate in the economy through awareness raising and capacity building for NGOs</a:t>
            </a:r>
            <a:endParaRPr lang="ar-SY" sz="2200" b="1" dirty="0">
              <a:solidFill>
                <a:schemeClr val="bg1"/>
              </a:solidFill>
              <a:latin typeface="+mj-lt"/>
              <a:ea typeface="+mj-ea"/>
              <a:cs typeface="+mj-cs"/>
            </a:endParaRPr>
          </a:p>
        </p:txBody>
      </p:sp>
      <p:sp>
        <p:nvSpPr>
          <p:cNvPr id="8" name="TextBox 7">
            <a:extLst>
              <a:ext uri="{FF2B5EF4-FFF2-40B4-BE49-F238E27FC236}">
                <a16:creationId xmlns:a16="http://schemas.microsoft.com/office/drawing/2014/main" id="{9A351F17-C722-48E3-91C0-C558FF18E7AB}"/>
              </a:ext>
            </a:extLst>
          </p:cNvPr>
          <p:cNvSpPr txBox="1"/>
          <p:nvPr/>
        </p:nvSpPr>
        <p:spPr>
          <a:xfrm>
            <a:off x="395926" y="792861"/>
            <a:ext cx="7088957" cy="6101542"/>
          </a:xfrm>
          <a:prstGeom prst="rect">
            <a:avLst/>
          </a:prstGeom>
          <a:noFill/>
          <a:ln>
            <a:noFill/>
          </a:ln>
        </p:spPr>
        <p:txBody>
          <a:bodyPr wrap="square" rtlCol="0">
            <a:spAutoFit/>
          </a:bodyPr>
          <a:lstStyle/>
          <a:p>
            <a:pPr rtl="1"/>
            <a:r>
              <a:rPr lang="en-US" sz="2000" b="1" dirty="0"/>
              <a:t>Activities:</a:t>
            </a:r>
            <a:endParaRPr lang="ar-SY" sz="2000" b="1" dirty="0"/>
          </a:p>
          <a:p>
            <a:pPr algn="just" rtl="1"/>
            <a:endParaRPr lang="ar-SY" sz="2000" b="1" dirty="0"/>
          </a:p>
          <a:p>
            <a:pPr rtl="1">
              <a:lnSpc>
                <a:spcPct val="107000"/>
              </a:lnSpc>
            </a:pPr>
            <a:r>
              <a:rPr lang="en-US" dirty="0"/>
              <a:t>1.3.1. Raise awareness through religious entities and individuals with NGOs on the value of women’s economic inclusion and to emphasize the importance of sharing family responsibilities between men and women </a:t>
            </a:r>
          </a:p>
          <a:p>
            <a:pPr algn="r" rtl="1">
              <a:lnSpc>
                <a:spcPct val="107000"/>
              </a:lnSpc>
            </a:pPr>
            <a:endParaRPr lang="en-US" sz="2000" dirty="0"/>
          </a:p>
          <a:p>
            <a:pPr rtl="1">
              <a:lnSpc>
                <a:spcPct val="107000"/>
              </a:lnSpc>
            </a:pPr>
            <a:r>
              <a:rPr lang="en-US" dirty="0"/>
              <a:t>1.3.2. Launch media campaigns to raise women’s awareness on their legal rights in accessing and participating in economic activities </a:t>
            </a:r>
          </a:p>
          <a:p>
            <a:pPr rtl="1">
              <a:lnSpc>
                <a:spcPct val="107000"/>
              </a:lnSpc>
            </a:pPr>
            <a:endParaRPr lang="en-US" sz="2000" dirty="0"/>
          </a:p>
          <a:p>
            <a:pPr rtl="1">
              <a:lnSpc>
                <a:spcPct val="107000"/>
              </a:lnSpc>
            </a:pPr>
            <a:r>
              <a:rPr lang="en-US" dirty="0"/>
              <a:t>1.3.3. Amend educational curriculums to reflect equal economic opportunities for women and men; remove stereotypes on the role of women as mothers and caregivers only </a:t>
            </a:r>
          </a:p>
          <a:p>
            <a:endParaRPr lang="en-US" dirty="0"/>
          </a:p>
          <a:p>
            <a:r>
              <a:rPr lang="en-US" dirty="0"/>
              <a:t>1.3.4. Offer and increase vocational training opportunities to students at earlier stages of education (primary level)</a:t>
            </a:r>
          </a:p>
          <a:p>
            <a:pPr algn="r" rtl="1">
              <a:lnSpc>
                <a:spcPct val="107000"/>
              </a:lnSpc>
            </a:pPr>
            <a:endParaRPr lang="en-US" sz="2000" dirty="0"/>
          </a:p>
          <a:p>
            <a:pPr rtl="1">
              <a:lnSpc>
                <a:spcPct val="107000"/>
              </a:lnSpc>
            </a:pPr>
            <a:r>
              <a:rPr lang="en-US" dirty="0"/>
              <a:t>1.3.5. Strengthen capacity of NGOs in areas related to advocacy, monitoring and evaluation and support NGOs to implement specialized programs within their scope of expertise</a:t>
            </a:r>
          </a:p>
          <a:p>
            <a:pPr algn="r" rtl="1">
              <a:lnSpc>
                <a:spcPct val="107000"/>
              </a:lnSpc>
            </a:pPr>
            <a:endParaRPr lang="en-US" sz="2000" dirty="0"/>
          </a:p>
        </p:txBody>
      </p:sp>
      <p:cxnSp>
        <p:nvCxnSpPr>
          <p:cNvPr id="4" name="Straight Connector 3">
            <a:extLst>
              <a:ext uri="{FF2B5EF4-FFF2-40B4-BE49-F238E27FC236}">
                <a16:creationId xmlns:a16="http://schemas.microsoft.com/office/drawing/2014/main" id="{E9491630-91C9-46F1-8C0D-F368433B98AE}"/>
              </a:ext>
            </a:extLst>
          </p:cNvPr>
          <p:cNvCxnSpPr>
            <a:cxnSpLocks/>
          </p:cNvCxnSpPr>
          <p:nvPr/>
        </p:nvCxnSpPr>
        <p:spPr>
          <a:xfrm>
            <a:off x="7786539" y="1923068"/>
            <a:ext cx="0" cy="3582185"/>
          </a:xfrm>
          <a:prstGeom prst="line">
            <a:avLst/>
          </a:prstGeom>
          <a:ln w="28575">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7" name="Picture 6" descr="C:\Users\wb418099\Iraq Logo.png">
            <a:extLst>
              <a:ext uri="{FF2B5EF4-FFF2-40B4-BE49-F238E27FC236}">
                <a16:creationId xmlns:a16="http://schemas.microsoft.com/office/drawing/2014/main" id="{5BCC202A-0952-4771-8532-07812FB7AFF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spTree>
    <p:extLst>
      <p:ext uri="{BB962C8B-B14F-4D97-AF65-F5344CB8AC3E}">
        <p14:creationId xmlns:p14="http://schemas.microsoft.com/office/powerpoint/2010/main" val="2633643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055" y="1923068"/>
            <a:ext cx="3830421" cy="1998065"/>
          </a:xfrm>
          <a:solidFill>
            <a:schemeClr val="accent1">
              <a:lumMod val="50000"/>
            </a:schemeClr>
          </a:solidFill>
          <a:ln>
            <a:solidFill>
              <a:schemeClr val="tx1"/>
            </a:solidFill>
          </a:ln>
        </p:spPr>
        <p:txBody>
          <a:bodyPr>
            <a:normAutofit/>
          </a:bodyPr>
          <a:lstStyle/>
          <a:p>
            <a:pPr rtl="1"/>
            <a:r>
              <a:rPr lang="en-US" sz="2400" b="1" dirty="0">
                <a:solidFill>
                  <a:schemeClr val="bg1"/>
                </a:solidFill>
              </a:rPr>
              <a:t>Intermediate outcome:</a:t>
            </a:r>
            <a:br>
              <a:rPr lang="ar-SY" sz="2400" b="1" dirty="0">
                <a:solidFill>
                  <a:schemeClr val="bg1"/>
                </a:solidFill>
                <a:latin typeface="+mn-lt"/>
                <a:ea typeface="+mn-ea"/>
                <a:cs typeface="+mn-cs"/>
              </a:rPr>
            </a:br>
            <a:br>
              <a:rPr lang="en-US" sz="2400" b="1" dirty="0">
                <a:solidFill>
                  <a:schemeClr val="bg1"/>
                </a:solidFill>
                <a:latin typeface="+mn-lt"/>
                <a:ea typeface="+mn-ea"/>
                <a:cs typeface="+mn-cs"/>
              </a:rPr>
            </a:br>
            <a:r>
              <a:rPr lang="en-US" sz="2400" b="1" dirty="0">
                <a:solidFill>
                  <a:schemeClr val="bg1"/>
                </a:solidFill>
              </a:rPr>
              <a:t>2. Increased women’s economic activities and opportunities</a:t>
            </a:r>
          </a:p>
        </p:txBody>
      </p:sp>
      <p:sp>
        <p:nvSpPr>
          <p:cNvPr id="6" name="TextBox 5">
            <a:extLst>
              <a:ext uri="{FF2B5EF4-FFF2-40B4-BE49-F238E27FC236}">
                <a16:creationId xmlns:a16="http://schemas.microsoft.com/office/drawing/2014/main" id="{474963ED-1F5C-4FFF-8722-ADD42D7A3F86}"/>
              </a:ext>
            </a:extLst>
          </p:cNvPr>
          <p:cNvSpPr txBox="1"/>
          <p:nvPr/>
        </p:nvSpPr>
        <p:spPr>
          <a:xfrm>
            <a:off x="8107055" y="4130859"/>
            <a:ext cx="3830421" cy="2185214"/>
          </a:xfrm>
          <a:prstGeom prst="rect">
            <a:avLst/>
          </a:prstGeom>
          <a:solidFill>
            <a:schemeClr val="accent1">
              <a:lumMod val="50000"/>
            </a:schemeClr>
          </a:solidFill>
          <a:ln>
            <a:solidFill>
              <a:schemeClr val="accent1">
                <a:lumMod val="50000"/>
              </a:schemeClr>
            </a:solidFill>
          </a:ln>
        </p:spPr>
        <p:txBody>
          <a:bodyPr wrap="square" rtlCol="0">
            <a:spAutoFit/>
          </a:bodyPr>
          <a:lstStyle/>
          <a:p>
            <a:pPr rtl="1"/>
            <a:r>
              <a:rPr lang="en-US" sz="2400" b="1" dirty="0">
                <a:solidFill>
                  <a:schemeClr val="bg1"/>
                </a:solidFill>
                <a:latin typeface="+mj-lt"/>
                <a:ea typeface="+mj-ea"/>
                <a:cs typeface="+mj-cs"/>
              </a:rPr>
              <a:t>Immediate outcome: </a:t>
            </a:r>
          </a:p>
          <a:p>
            <a:pPr rtl="1"/>
            <a:endParaRPr lang="en-US" sz="2000" dirty="0">
              <a:solidFill>
                <a:schemeClr val="bg1"/>
              </a:solidFill>
            </a:endParaRPr>
          </a:p>
          <a:p>
            <a:pPr rtl="1"/>
            <a:r>
              <a:rPr lang="en-US" sz="2400" b="1" dirty="0">
                <a:solidFill>
                  <a:schemeClr val="bg1"/>
                </a:solidFill>
                <a:latin typeface="+mj-lt"/>
                <a:ea typeface="+mj-ea"/>
                <a:cs typeface="+mj-cs"/>
              </a:rPr>
              <a:t>2.1. Increased women led-SMEs and strengthened women’s entrepreneurship </a:t>
            </a:r>
          </a:p>
          <a:p>
            <a:pPr algn="just" rtl="1"/>
            <a:endParaRPr lang="ar-SY" sz="2000" b="1" dirty="0">
              <a:solidFill>
                <a:schemeClr val="bg1"/>
              </a:solidFill>
            </a:endParaRPr>
          </a:p>
        </p:txBody>
      </p:sp>
      <p:sp>
        <p:nvSpPr>
          <p:cNvPr id="8" name="TextBox 7">
            <a:extLst>
              <a:ext uri="{FF2B5EF4-FFF2-40B4-BE49-F238E27FC236}">
                <a16:creationId xmlns:a16="http://schemas.microsoft.com/office/drawing/2014/main" id="{9A351F17-C722-48E3-91C0-C558FF18E7AB}"/>
              </a:ext>
            </a:extLst>
          </p:cNvPr>
          <p:cNvSpPr txBox="1"/>
          <p:nvPr/>
        </p:nvSpPr>
        <p:spPr>
          <a:xfrm>
            <a:off x="395926" y="941780"/>
            <a:ext cx="7088957" cy="5489451"/>
          </a:xfrm>
          <a:prstGeom prst="rect">
            <a:avLst/>
          </a:prstGeom>
          <a:noFill/>
          <a:ln>
            <a:noFill/>
          </a:ln>
        </p:spPr>
        <p:txBody>
          <a:bodyPr wrap="square" rtlCol="0">
            <a:spAutoFit/>
          </a:bodyPr>
          <a:lstStyle/>
          <a:p>
            <a:pPr rtl="1"/>
            <a:r>
              <a:rPr lang="en-US" sz="2000" b="1" dirty="0"/>
              <a:t>Activities: </a:t>
            </a:r>
            <a:endParaRPr lang="ar-SY" sz="2000" b="1" dirty="0"/>
          </a:p>
          <a:p>
            <a:pPr algn="just" rtl="1"/>
            <a:endParaRPr lang="ar-SY" sz="2000" b="1" dirty="0"/>
          </a:p>
          <a:p>
            <a:r>
              <a:rPr lang="en-US" dirty="0"/>
              <a:t>2.1.1. Set up business incubators in Baghdad and all governorates </a:t>
            </a:r>
          </a:p>
          <a:p>
            <a:pPr algn="r" rtl="1">
              <a:lnSpc>
                <a:spcPct val="107000"/>
              </a:lnSpc>
            </a:pPr>
            <a:r>
              <a:rPr lang="en-US" sz="2000" dirty="0"/>
              <a:t> </a:t>
            </a:r>
          </a:p>
          <a:p>
            <a:pPr rtl="1">
              <a:lnSpc>
                <a:spcPct val="107000"/>
              </a:lnSpc>
            </a:pPr>
            <a:r>
              <a:rPr lang="en-US" dirty="0"/>
              <a:t>2.1.2. Provide training for women with college degrees on the process of starting businesses and skill development to enhance their ability to start and operate businesses; and promote vocational training and applied studies </a:t>
            </a:r>
          </a:p>
          <a:p>
            <a:pPr algn="r" rtl="1">
              <a:lnSpc>
                <a:spcPct val="107000"/>
              </a:lnSpc>
            </a:pPr>
            <a:endParaRPr lang="ar-SY" sz="2000" dirty="0"/>
          </a:p>
          <a:p>
            <a:pPr rtl="1">
              <a:lnSpc>
                <a:spcPct val="107000"/>
              </a:lnSpc>
            </a:pPr>
            <a:r>
              <a:rPr lang="en-US" dirty="0"/>
              <a:t>2.1.3. Facilitate women’s access to financial resources and loans through granting special loans, such as interest-free loans or loans without collateral and simplify procedures for engagement of women in business and agricultural activities  </a:t>
            </a:r>
          </a:p>
          <a:p>
            <a:pPr algn="r" rtl="1">
              <a:lnSpc>
                <a:spcPct val="107000"/>
              </a:lnSpc>
            </a:pPr>
            <a:endParaRPr lang="en-US" sz="2000" dirty="0"/>
          </a:p>
          <a:p>
            <a:r>
              <a:rPr lang="en-US" dirty="0"/>
              <a:t>2.1.4. Establish a network for female business owners to exchange successful experiences and lessons learned </a:t>
            </a:r>
          </a:p>
          <a:p>
            <a:r>
              <a:rPr lang="en-US" dirty="0"/>
              <a:t> </a:t>
            </a:r>
            <a:endParaRPr lang="ar-SY" sz="2000" dirty="0"/>
          </a:p>
          <a:p>
            <a:pPr algn="r" rtl="1">
              <a:lnSpc>
                <a:spcPct val="107000"/>
              </a:lnSpc>
            </a:pPr>
            <a:endParaRPr lang="en-US" sz="2000" dirty="0"/>
          </a:p>
        </p:txBody>
      </p:sp>
      <p:cxnSp>
        <p:nvCxnSpPr>
          <p:cNvPr id="4" name="Straight Connector 3">
            <a:extLst>
              <a:ext uri="{FF2B5EF4-FFF2-40B4-BE49-F238E27FC236}">
                <a16:creationId xmlns:a16="http://schemas.microsoft.com/office/drawing/2014/main" id="{E9491630-91C9-46F1-8C0D-F368433B98AE}"/>
              </a:ext>
            </a:extLst>
          </p:cNvPr>
          <p:cNvCxnSpPr>
            <a:cxnSpLocks/>
          </p:cNvCxnSpPr>
          <p:nvPr/>
        </p:nvCxnSpPr>
        <p:spPr>
          <a:xfrm>
            <a:off x="7786539" y="1923068"/>
            <a:ext cx="0" cy="3582185"/>
          </a:xfrm>
          <a:prstGeom prst="line">
            <a:avLst/>
          </a:prstGeom>
          <a:ln w="28575">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7" name="Picture 6" descr="C:\Users\wb418099\Iraq Logo.png">
            <a:extLst>
              <a:ext uri="{FF2B5EF4-FFF2-40B4-BE49-F238E27FC236}">
                <a16:creationId xmlns:a16="http://schemas.microsoft.com/office/drawing/2014/main" id="{5BCC202A-0952-4771-8532-07812FB7AFF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spTree>
    <p:extLst>
      <p:ext uri="{BB962C8B-B14F-4D97-AF65-F5344CB8AC3E}">
        <p14:creationId xmlns:p14="http://schemas.microsoft.com/office/powerpoint/2010/main" val="3918880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055" y="1923068"/>
            <a:ext cx="3830421" cy="1998065"/>
          </a:xfrm>
          <a:solidFill>
            <a:schemeClr val="accent1">
              <a:lumMod val="50000"/>
            </a:schemeClr>
          </a:solidFill>
          <a:ln>
            <a:solidFill>
              <a:schemeClr val="tx1"/>
            </a:solidFill>
          </a:ln>
        </p:spPr>
        <p:txBody>
          <a:bodyPr>
            <a:normAutofit/>
          </a:bodyPr>
          <a:lstStyle/>
          <a:p>
            <a:pPr rtl="1"/>
            <a:r>
              <a:rPr lang="en-US" sz="2400" b="1" dirty="0">
                <a:solidFill>
                  <a:schemeClr val="bg1"/>
                </a:solidFill>
              </a:rPr>
              <a:t>Intermediate outcome:</a:t>
            </a:r>
            <a:br>
              <a:rPr lang="ar-SY" sz="2400" b="1" dirty="0">
                <a:solidFill>
                  <a:schemeClr val="bg1"/>
                </a:solidFill>
              </a:rPr>
            </a:br>
            <a:br>
              <a:rPr lang="en-US" sz="2400" b="1" dirty="0">
                <a:solidFill>
                  <a:schemeClr val="bg1"/>
                </a:solidFill>
              </a:rPr>
            </a:br>
            <a:r>
              <a:rPr lang="en-US" sz="2400" b="1" dirty="0">
                <a:solidFill>
                  <a:schemeClr val="bg1"/>
                </a:solidFill>
              </a:rPr>
              <a:t>2. Increased women’s economic activities and opportunities</a:t>
            </a:r>
            <a:endParaRPr lang="en-US" sz="2400" b="1" dirty="0">
              <a:solidFill>
                <a:schemeClr val="bg1"/>
              </a:solidFill>
              <a:latin typeface="+mn-lt"/>
              <a:ea typeface="+mn-ea"/>
              <a:cs typeface="+mn-cs"/>
            </a:endParaRPr>
          </a:p>
        </p:txBody>
      </p:sp>
      <p:sp>
        <p:nvSpPr>
          <p:cNvPr id="6" name="TextBox 5">
            <a:extLst>
              <a:ext uri="{FF2B5EF4-FFF2-40B4-BE49-F238E27FC236}">
                <a16:creationId xmlns:a16="http://schemas.microsoft.com/office/drawing/2014/main" id="{474963ED-1F5C-4FFF-8722-ADD42D7A3F86}"/>
              </a:ext>
            </a:extLst>
          </p:cNvPr>
          <p:cNvSpPr txBox="1"/>
          <p:nvPr/>
        </p:nvSpPr>
        <p:spPr>
          <a:xfrm>
            <a:off x="8107055" y="4130859"/>
            <a:ext cx="3830421" cy="1877437"/>
          </a:xfrm>
          <a:prstGeom prst="rect">
            <a:avLst/>
          </a:prstGeom>
          <a:solidFill>
            <a:schemeClr val="accent1">
              <a:lumMod val="50000"/>
            </a:schemeClr>
          </a:solidFill>
          <a:ln>
            <a:solidFill>
              <a:schemeClr val="accent1">
                <a:lumMod val="50000"/>
              </a:schemeClr>
            </a:solidFill>
          </a:ln>
        </p:spPr>
        <p:txBody>
          <a:bodyPr wrap="square" rtlCol="0">
            <a:spAutoFit/>
          </a:bodyPr>
          <a:lstStyle/>
          <a:p>
            <a:pPr rtl="1"/>
            <a:r>
              <a:rPr lang="en-US" sz="2400" b="1" dirty="0">
                <a:solidFill>
                  <a:schemeClr val="bg1"/>
                </a:solidFill>
                <a:latin typeface="+mj-lt"/>
                <a:ea typeface="+mj-ea"/>
                <a:cs typeface="+mj-cs"/>
              </a:rPr>
              <a:t>Immediate outcome: </a:t>
            </a:r>
          </a:p>
          <a:p>
            <a:pPr algn="just" rtl="1"/>
            <a:endParaRPr lang="ar-SY" sz="2000" b="1" dirty="0">
              <a:solidFill>
                <a:schemeClr val="bg1"/>
              </a:solidFill>
            </a:endParaRPr>
          </a:p>
          <a:p>
            <a:pPr algn="just" rtl="1"/>
            <a:r>
              <a:rPr lang="en-US" sz="2400" b="1" dirty="0">
                <a:solidFill>
                  <a:schemeClr val="bg1"/>
                </a:solidFill>
                <a:latin typeface="+mj-lt"/>
                <a:ea typeface="+mj-ea"/>
                <a:cs typeface="+mj-cs"/>
              </a:rPr>
              <a:t>2.2. Increased women’s participation in the private sector </a:t>
            </a:r>
            <a:endParaRPr lang="ar-SY" sz="2400" b="1" dirty="0">
              <a:solidFill>
                <a:schemeClr val="bg1"/>
              </a:solidFill>
              <a:latin typeface="+mj-lt"/>
              <a:ea typeface="+mj-ea"/>
              <a:cs typeface="+mj-cs"/>
            </a:endParaRPr>
          </a:p>
        </p:txBody>
      </p:sp>
      <p:sp>
        <p:nvSpPr>
          <p:cNvPr id="8" name="TextBox 7">
            <a:extLst>
              <a:ext uri="{FF2B5EF4-FFF2-40B4-BE49-F238E27FC236}">
                <a16:creationId xmlns:a16="http://schemas.microsoft.com/office/drawing/2014/main" id="{9A351F17-C722-48E3-91C0-C558FF18E7AB}"/>
              </a:ext>
            </a:extLst>
          </p:cNvPr>
          <p:cNvSpPr txBox="1"/>
          <p:nvPr/>
        </p:nvSpPr>
        <p:spPr>
          <a:xfrm>
            <a:off x="395926" y="1600422"/>
            <a:ext cx="7088957" cy="4699363"/>
          </a:xfrm>
          <a:prstGeom prst="rect">
            <a:avLst/>
          </a:prstGeom>
          <a:noFill/>
          <a:ln>
            <a:noFill/>
          </a:ln>
        </p:spPr>
        <p:txBody>
          <a:bodyPr wrap="square" rtlCol="0">
            <a:spAutoFit/>
          </a:bodyPr>
          <a:lstStyle/>
          <a:p>
            <a:pPr rtl="1">
              <a:lnSpc>
                <a:spcPct val="107000"/>
              </a:lnSpc>
            </a:pPr>
            <a:r>
              <a:rPr lang="en-US" sz="2000" b="1" dirty="0"/>
              <a:t>Activities:</a:t>
            </a:r>
            <a:endParaRPr lang="ar-SY" sz="2000" b="1" dirty="0"/>
          </a:p>
          <a:p>
            <a:pPr algn="just" rtl="1"/>
            <a:endParaRPr lang="ar-SY" sz="2000" b="1" dirty="0"/>
          </a:p>
          <a:p>
            <a:pPr rtl="1">
              <a:lnSpc>
                <a:spcPct val="107000"/>
              </a:lnSpc>
            </a:pPr>
            <a:r>
              <a:rPr lang="en-US" dirty="0"/>
              <a:t>2.2.1. Support women’s entry and job retention in the private sector through encouraging a family-friendly environment to support women with family responsibilities </a:t>
            </a:r>
          </a:p>
          <a:p>
            <a:pPr algn="r" rtl="1">
              <a:lnSpc>
                <a:spcPct val="107000"/>
              </a:lnSpc>
            </a:pPr>
            <a:r>
              <a:rPr lang="en-US" sz="2000" dirty="0"/>
              <a:t> </a:t>
            </a:r>
            <a:endParaRPr lang="ar-SY" sz="2000" dirty="0"/>
          </a:p>
          <a:p>
            <a:pPr rtl="1">
              <a:lnSpc>
                <a:spcPct val="107000"/>
              </a:lnSpc>
            </a:pPr>
            <a:r>
              <a:rPr lang="en-US" dirty="0"/>
              <a:t>2.2.2. Support women’s employment through strengthening childcare services for working employees</a:t>
            </a:r>
          </a:p>
          <a:p>
            <a:pPr algn="r" rtl="1">
              <a:lnSpc>
                <a:spcPct val="107000"/>
              </a:lnSpc>
            </a:pPr>
            <a:endParaRPr lang="en-US" sz="2000" dirty="0"/>
          </a:p>
          <a:p>
            <a:pPr rtl="1">
              <a:lnSpc>
                <a:spcPct val="107000"/>
              </a:lnSpc>
            </a:pPr>
            <a:r>
              <a:rPr lang="en-US" dirty="0"/>
              <a:t>2.2.3. Support capacity and activities of women’s associations  </a:t>
            </a:r>
          </a:p>
          <a:p>
            <a:pPr rtl="1">
              <a:lnSpc>
                <a:spcPct val="107000"/>
              </a:lnSpc>
            </a:pPr>
            <a:endParaRPr lang="en-US" dirty="0"/>
          </a:p>
          <a:p>
            <a:pPr rtl="1">
              <a:lnSpc>
                <a:spcPct val="107000"/>
              </a:lnSpc>
            </a:pPr>
            <a:r>
              <a:rPr lang="en-US" dirty="0"/>
              <a:t>2.2.4. Use of technology to empower women economically (for marketing, remote work and finding jobs)</a:t>
            </a:r>
          </a:p>
          <a:p>
            <a:pPr algn="r" rtl="1">
              <a:lnSpc>
                <a:spcPct val="107000"/>
              </a:lnSpc>
            </a:pPr>
            <a:endParaRPr lang="ar-SY" sz="2000" dirty="0"/>
          </a:p>
          <a:p>
            <a:pPr algn="r" rtl="1">
              <a:lnSpc>
                <a:spcPct val="107000"/>
              </a:lnSpc>
            </a:pPr>
            <a:endParaRPr lang="en-US" sz="2000" dirty="0"/>
          </a:p>
        </p:txBody>
      </p:sp>
      <p:cxnSp>
        <p:nvCxnSpPr>
          <p:cNvPr id="4" name="Straight Connector 3">
            <a:extLst>
              <a:ext uri="{FF2B5EF4-FFF2-40B4-BE49-F238E27FC236}">
                <a16:creationId xmlns:a16="http://schemas.microsoft.com/office/drawing/2014/main" id="{E9491630-91C9-46F1-8C0D-F368433B98AE}"/>
              </a:ext>
            </a:extLst>
          </p:cNvPr>
          <p:cNvCxnSpPr>
            <a:cxnSpLocks/>
          </p:cNvCxnSpPr>
          <p:nvPr/>
        </p:nvCxnSpPr>
        <p:spPr>
          <a:xfrm>
            <a:off x="7786539" y="1923068"/>
            <a:ext cx="0" cy="3582185"/>
          </a:xfrm>
          <a:prstGeom prst="line">
            <a:avLst/>
          </a:prstGeom>
          <a:ln w="28575">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pic>
        <p:nvPicPr>
          <p:cNvPr id="7" name="Picture 6" descr="C:\Users\wb418099\Iraq Logo.png">
            <a:extLst>
              <a:ext uri="{FF2B5EF4-FFF2-40B4-BE49-F238E27FC236}">
                <a16:creationId xmlns:a16="http://schemas.microsoft.com/office/drawing/2014/main" id="{5BCC202A-0952-4771-8532-07812FB7AFF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spTree>
    <p:extLst>
      <p:ext uri="{BB962C8B-B14F-4D97-AF65-F5344CB8AC3E}">
        <p14:creationId xmlns:p14="http://schemas.microsoft.com/office/powerpoint/2010/main" val="43431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8288" y="280730"/>
            <a:ext cx="7199956" cy="1538130"/>
          </a:xfrm>
        </p:spPr>
        <p:txBody>
          <a:bodyPr>
            <a:normAutofit/>
          </a:bodyPr>
          <a:lstStyle/>
          <a:p>
            <a:pPr rtl="1"/>
            <a:r>
              <a:rPr lang="en-US" altLang="en-US" sz="3200" b="1" dirty="0" bmk=""/>
              <a:t>The broader commitment going forward</a:t>
            </a:r>
            <a:endParaRPr lang="ar-SA" sz="3200" b="1" dirty="0"/>
          </a:p>
        </p:txBody>
      </p:sp>
      <p:sp>
        <p:nvSpPr>
          <p:cNvPr id="19"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5" name="Picture 4" descr="C:\Users\wb418099\Iraq Logo.png">
            <a:extLst>
              <a:ext uri="{FF2B5EF4-FFF2-40B4-BE49-F238E27FC236}">
                <a16:creationId xmlns:a16="http://schemas.microsoft.com/office/drawing/2014/main" id="{252D4884-D783-42E2-8B24-D6C7974E12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44" r="1" b="1"/>
          <a:stretch/>
        </p:blipFill>
        <p:spPr bwMode="auto">
          <a:xfrm>
            <a:off x="1699792" y="1450448"/>
            <a:ext cx="2828703" cy="3948511"/>
          </a:xfrm>
          <a:prstGeom prst="rect">
            <a:avLst/>
          </a:prstGeom>
          <a:noFill/>
        </p:spPr>
      </p:pic>
      <p:sp>
        <p:nvSpPr>
          <p:cNvPr id="3" name="Content Placeholder 2"/>
          <p:cNvSpPr>
            <a:spLocks noGrp="1"/>
          </p:cNvSpPr>
          <p:nvPr>
            <p:ph idx="1"/>
          </p:nvPr>
        </p:nvSpPr>
        <p:spPr>
          <a:xfrm>
            <a:off x="5588905" y="1612191"/>
            <a:ext cx="6338052" cy="4965079"/>
          </a:xfrm>
        </p:spPr>
        <p:txBody>
          <a:bodyPr>
            <a:normAutofit/>
          </a:bodyPr>
          <a:lstStyle/>
          <a:p>
            <a:pPr marL="0" indent="0" rtl="1">
              <a:buNone/>
            </a:pPr>
            <a:r>
              <a:rPr lang="en-US" sz="1800" dirty="0"/>
              <a:t>The following key partners will be identified for commitment to achieve this change:</a:t>
            </a:r>
          </a:p>
          <a:p>
            <a:pPr marL="0" indent="0" rtl="1">
              <a:buNone/>
            </a:pPr>
            <a:r>
              <a:rPr lang="en-US" sz="1800" dirty="0"/>
              <a:t>Government partners: Prime Minister, Ministry of Finance, Central Bank, Ministry of Planning, Ministry of Labor and Social Affairs, Ministry of Agriculture, Ministry of Commerce, Ministry of Industry, Ministry of Education, Ministry of Higher Education and Scientific Research, National Security Advisor, Ministry of Youth and Sports, Bureau of Financial Supervision, Endowment Diwan</a:t>
            </a:r>
          </a:p>
          <a:p>
            <a:pPr marL="0" indent="0" rtl="1">
              <a:buNone/>
            </a:pPr>
            <a:endParaRPr lang="en-US" sz="1800" dirty="0"/>
          </a:p>
          <a:p>
            <a:pPr marL="0" indent="0" rtl="1">
              <a:buNone/>
            </a:pPr>
            <a:r>
              <a:rPr lang="en-US" sz="1800" dirty="0"/>
              <a:t>Non-governmental partners: Parliament, private banks, the private sector, civil society organizations, universities, international organizations, media organizations, trade unions and professional associations</a:t>
            </a:r>
          </a:p>
          <a:p>
            <a:pPr marL="0" indent="0" rtl="1">
              <a:buNone/>
            </a:pPr>
            <a:endParaRPr lang="en-US" sz="1800" dirty="0"/>
          </a:p>
          <a:p>
            <a:pPr marL="0" indent="0" rtl="1">
              <a:buNone/>
            </a:pPr>
            <a:r>
              <a:rPr lang="en-US" sz="1800" dirty="0"/>
              <a:t>Iraqi families to allow women to participate in the economy as they are aware of the importance of the role of women in the national economy</a:t>
            </a:r>
          </a:p>
        </p:txBody>
      </p:sp>
    </p:spTree>
    <p:extLst>
      <p:ext uri="{BB962C8B-B14F-4D97-AF65-F5344CB8AC3E}">
        <p14:creationId xmlns:p14="http://schemas.microsoft.com/office/powerpoint/2010/main" val="134813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4495"/>
            <a:ext cx="10515600" cy="662781"/>
          </a:xfrm>
        </p:spPr>
        <p:txBody>
          <a:bodyPr>
            <a:normAutofit/>
          </a:bodyPr>
          <a:lstStyle/>
          <a:p>
            <a:pPr algn="ctr" defTabSz="914400" rtl="1" eaLnBrk="1" latinLnBrk="0" hangingPunct="1">
              <a:lnSpc>
                <a:spcPct val="90000"/>
              </a:lnSpc>
              <a:spcBef>
                <a:spcPct val="0"/>
              </a:spcBef>
              <a:buNone/>
            </a:pPr>
            <a:r>
              <a:rPr lang="en-US" sz="3600" b="1" dirty="0"/>
              <a:t>Potential risks</a:t>
            </a:r>
          </a:p>
        </p:txBody>
      </p:sp>
      <p:pic>
        <p:nvPicPr>
          <p:cNvPr id="4" name="Picture 3" descr="C:\Users\wb418099\Iraq Logo.png">
            <a:extLst>
              <a:ext uri="{FF2B5EF4-FFF2-40B4-BE49-F238E27FC236}">
                <a16:creationId xmlns:a16="http://schemas.microsoft.com/office/drawing/2014/main" id="{7CC0F823-5B5F-4D77-91F0-B6763C37D31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07496"/>
            <a:ext cx="767197" cy="1076781"/>
          </a:xfrm>
          <a:prstGeom prst="rect">
            <a:avLst/>
          </a:prstGeom>
          <a:noFill/>
          <a:ln>
            <a:noFill/>
          </a:ln>
        </p:spPr>
      </p:pic>
      <p:sp>
        <p:nvSpPr>
          <p:cNvPr id="5" name="Content Placeholder 2">
            <a:extLst>
              <a:ext uri="{FF2B5EF4-FFF2-40B4-BE49-F238E27FC236}">
                <a16:creationId xmlns:a16="http://schemas.microsoft.com/office/drawing/2014/main" id="{69F00F6A-B954-49B2-9ECF-73B91C6D1578}"/>
              </a:ext>
            </a:extLst>
          </p:cNvPr>
          <p:cNvSpPr txBox="1">
            <a:spLocks/>
          </p:cNvSpPr>
          <p:nvPr/>
        </p:nvSpPr>
        <p:spPr>
          <a:xfrm>
            <a:off x="0" y="3338972"/>
            <a:ext cx="5904323" cy="52106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rtl="1"/>
            <a:endParaRPr lang="ar-SA" sz="2400" dirty="0"/>
          </a:p>
        </p:txBody>
      </p:sp>
      <p:sp>
        <p:nvSpPr>
          <p:cNvPr id="10" name="Content Placeholder 2">
            <a:extLst>
              <a:ext uri="{FF2B5EF4-FFF2-40B4-BE49-F238E27FC236}">
                <a16:creationId xmlns:a16="http://schemas.microsoft.com/office/drawing/2014/main" id="{093C2F2B-7856-44FD-B215-AEAF9AC61B47}"/>
              </a:ext>
            </a:extLst>
          </p:cNvPr>
          <p:cNvSpPr txBox="1">
            <a:spLocks/>
          </p:cNvSpPr>
          <p:nvPr/>
        </p:nvSpPr>
        <p:spPr>
          <a:xfrm>
            <a:off x="9551315" y="3216692"/>
            <a:ext cx="2863876" cy="27903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rtl="1">
              <a:buNone/>
            </a:pPr>
            <a:r>
              <a:rPr lang="en-US" sz="2400" b="1" dirty="0"/>
              <a:t>Political:</a:t>
            </a:r>
          </a:p>
          <a:p>
            <a:pPr marL="0" indent="0" rtl="1">
              <a:buNone/>
            </a:pPr>
            <a:r>
              <a:rPr lang="en-US" sz="2400" b="1" dirty="0"/>
              <a:t>Internal and / or regional political stability</a:t>
            </a:r>
          </a:p>
          <a:p>
            <a:pPr marL="0" indent="0" rtl="1">
              <a:buNone/>
            </a:pPr>
            <a:r>
              <a:rPr lang="en-US" sz="2400" b="1" dirty="0"/>
              <a:t>Delay in issuing and adopting reform legislation</a:t>
            </a:r>
            <a:endParaRPr lang="en-US" b="1" dirty="0"/>
          </a:p>
          <a:p>
            <a:pPr lvl="1" rtl="1">
              <a:spcBef>
                <a:spcPts val="1000"/>
              </a:spcBef>
            </a:pPr>
            <a:endParaRPr lang="ar-SA" dirty="0"/>
          </a:p>
          <a:p>
            <a:pPr marL="0" indent="0" rtl="1">
              <a:buFont typeface="Arial"/>
              <a:buNone/>
            </a:pPr>
            <a:endParaRPr lang="ar-SA" sz="2400" dirty="0"/>
          </a:p>
        </p:txBody>
      </p:sp>
      <p:sp>
        <p:nvSpPr>
          <p:cNvPr id="8" name="Content Placeholder 2">
            <a:extLst>
              <a:ext uri="{FF2B5EF4-FFF2-40B4-BE49-F238E27FC236}">
                <a16:creationId xmlns:a16="http://schemas.microsoft.com/office/drawing/2014/main" id="{A3A67534-DC85-4824-9D20-C52CCB87EC0A}"/>
              </a:ext>
            </a:extLst>
          </p:cNvPr>
          <p:cNvSpPr txBox="1">
            <a:spLocks/>
          </p:cNvSpPr>
          <p:nvPr/>
        </p:nvSpPr>
        <p:spPr>
          <a:xfrm>
            <a:off x="230549" y="3219000"/>
            <a:ext cx="3636164" cy="25990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rtl="1">
              <a:buNone/>
            </a:pPr>
            <a:r>
              <a:rPr lang="en-US" sz="2000" b="1" dirty="0"/>
              <a:t>Capacity:</a:t>
            </a:r>
          </a:p>
          <a:p>
            <a:pPr marL="0" indent="0" rtl="1">
              <a:buNone/>
            </a:pPr>
            <a:r>
              <a:rPr lang="en-US" sz="2000" b="1" dirty="0"/>
              <a:t>The capacity of relevant Iraqi government institutions to facilitate the integration of women into the economy</a:t>
            </a:r>
          </a:p>
          <a:p>
            <a:pPr marL="0" indent="0" rtl="1">
              <a:buNone/>
            </a:pPr>
            <a:r>
              <a:rPr lang="en-US" sz="2000" b="1" dirty="0"/>
              <a:t>Monitoring and evaluation</a:t>
            </a:r>
          </a:p>
          <a:p>
            <a:pPr marL="0" indent="0" rtl="1">
              <a:buNone/>
            </a:pPr>
            <a:r>
              <a:rPr lang="en-US" sz="2000" b="1" dirty="0"/>
              <a:t>Capacity of civil society organizations</a:t>
            </a:r>
          </a:p>
          <a:p>
            <a:pPr marL="0" indent="0" rtl="1">
              <a:buNone/>
            </a:pPr>
            <a:r>
              <a:rPr lang="en-US" sz="2000" b="1" dirty="0"/>
              <a:t>Women's ability to manage their own businesses</a:t>
            </a:r>
            <a:endParaRPr lang="ar-SA" sz="2000" dirty="0"/>
          </a:p>
        </p:txBody>
      </p:sp>
      <p:sp>
        <p:nvSpPr>
          <p:cNvPr id="9" name="Content Placeholder 2">
            <a:extLst>
              <a:ext uri="{FF2B5EF4-FFF2-40B4-BE49-F238E27FC236}">
                <a16:creationId xmlns:a16="http://schemas.microsoft.com/office/drawing/2014/main" id="{C631FBA9-8A27-483B-BF7C-ABBFBA73C713}"/>
              </a:ext>
            </a:extLst>
          </p:cNvPr>
          <p:cNvSpPr txBox="1">
            <a:spLocks/>
          </p:cNvSpPr>
          <p:nvPr/>
        </p:nvSpPr>
        <p:spPr>
          <a:xfrm>
            <a:off x="7124515" y="3332168"/>
            <a:ext cx="2426800" cy="26748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rtl="1">
              <a:buNone/>
            </a:pPr>
            <a:r>
              <a:rPr lang="en-US" sz="2400" b="1" dirty="0"/>
              <a:t>Financial:</a:t>
            </a:r>
          </a:p>
          <a:p>
            <a:pPr marL="0" indent="0" rtl="1">
              <a:buNone/>
            </a:pPr>
            <a:r>
              <a:rPr lang="en-US" sz="2400" b="1" dirty="0"/>
              <a:t>Obstacles to the adoption of project budgets</a:t>
            </a:r>
          </a:p>
          <a:p>
            <a:pPr marL="0" indent="0" rtl="1">
              <a:buNone/>
            </a:pPr>
            <a:r>
              <a:rPr lang="en-US" sz="2400" b="1" dirty="0"/>
              <a:t>Obstacles to financing initiatives</a:t>
            </a:r>
            <a:endParaRPr lang="en-US" b="1" dirty="0"/>
          </a:p>
          <a:p>
            <a:pPr lvl="1" rtl="1">
              <a:spcBef>
                <a:spcPts val="1000"/>
              </a:spcBef>
            </a:pPr>
            <a:endParaRPr lang="ar-SA" dirty="0"/>
          </a:p>
          <a:p>
            <a:pPr marL="0" indent="0" rtl="1">
              <a:buFont typeface="Arial"/>
              <a:buNone/>
            </a:pPr>
            <a:endParaRPr lang="ar-SA" sz="2400" dirty="0"/>
          </a:p>
        </p:txBody>
      </p:sp>
      <p:sp>
        <p:nvSpPr>
          <p:cNvPr id="11" name="Content Placeholder 2">
            <a:extLst>
              <a:ext uri="{FF2B5EF4-FFF2-40B4-BE49-F238E27FC236}">
                <a16:creationId xmlns:a16="http://schemas.microsoft.com/office/drawing/2014/main" id="{5C0120BF-9555-4FC4-A256-3A25BA10D1E5}"/>
              </a:ext>
            </a:extLst>
          </p:cNvPr>
          <p:cNvSpPr txBox="1">
            <a:spLocks/>
          </p:cNvSpPr>
          <p:nvPr/>
        </p:nvSpPr>
        <p:spPr>
          <a:xfrm>
            <a:off x="4340620" y="3375767"/>
            <a:ext cx="2527319" cy="25876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rtl="1">
              <a:buNone/>
            </a:pPr>
            <a:r>
              <a:rPr lang="en-US" sz="2400" b="1" dirty="0"/>
              <a:t>Social:</a:t>
            </a:r>
          </a:p>
          <a:p>
            <a:pPr marL="0" indent="0" rtl="1">
              <a:buNone/>
            </a:pPr>
            <a:r>
              <a:rPr lang="en-US" sz="2400" b="1" dirty="0"/>
              <a:t>Individual and family traditions and norms</a:t>
            </a:r>
          </a:p>
          <a:p>
            <a:pPr marL="0" indent="0" rtl="1">
              <a:buNone/>
            </a:pPr>
            <a:r>
              <a:rPr lang="en-US" sz="2400" b="1" dirty="0"/>
              <a:t>Tribal views on empowering women</a:t>
            </a:r>
          </a:p>
          <a:p>
            <a:pPr lvl="1" rtl="1">
              <a:spcBef>
                <a:spcPts val="1000"/>
              </a:spcBef>
            </a:pPr>
            <a:endParaRPr lang="ar-SA" dirty="0"/>
          </a:p>
          <a:p>
            <a:pPr marL="0" indent="0" rtl="1">
              <a:buFont typeface="Arial"/>
              <a:buNone/>
            </a:pPr>
            <a:endParaRPr lang="ar-SA" sz="2400" dirty="0"/>
          </a:p>
        </p:txBody>
      </p:sp>
      <p:pic>
        <p:nvPicPr>
          <p:cNvPr id="13" name="Picture 12">
            <a:extLst>
              <a:ext uri="{FF2B5EF4-FFF2-40B4-BE49-F238E27FC236}">
                <a16:creationId xmlns:a16="http://schemas.microsoft.com/office/drawing/2014/main" id="{85087C6F-FB91-4FAD-9A1C-27C84F33D797}"/>
              </a:ext>
            </a:extLst>
          </p:cNvPr>
          <p:cNvPicPr>
            <a:picLocks noChangeAspect="1"/>
          </p:cNvPicPr>
          <p:nvPr/>
        </p:nvPicPr>
        <p:blipFill>
          <a:blip r:embed="rId3"/>
          <a:stretch>
            <a:fillRect/>
          </a:stretch>
        </p:blipFill>
        <p:spPr>
          <a:xfrm>
            <a:off x="1006660" y="1938380"/>
            <a:ext cx="1552222" cy="1308963"/>
          </a:xfrm>
          <a:prstGeom prst="rect">
            <a:avLst/>
          </a:prstGeom>
        </p:spPr>
      </p:pic>
      <p:pic>
        <p:nvPicPr>
          <p:cNvPr id="14" name="Picture 13">
            <a:extLst>
              <a:ext uri="{FF2B5EF4-FFF2-40B4-BE49-F238E27FC236}">
                <a16:creationId xmlns:a16="http://schemas.microsoft.com/office/drawing/2014/main" id="{CF50E6DA-43D9-497C-BF84-7B9B3F55E3E8}"/>
              </a:ext>
            </a:extLst>
          </p:cNvPr>
          <p:cNvPicPr>
            <a:picLocks noChangeAspect="1"/>
          </p:cNvPicPr>
          <p:nvPr/>
        </p:nvPicPr>
        <p:blipFill>
          <a:blip r:embed="rId4"/>
          <a:stretch>
            <a:fillRect/>
          </a:stretch>
        </p:blipFill>
        <p:spPr>
          <a:xfrm>
            <a:off x="7061178" y="2029108"/>
            <a:ext cx="1471470" cy="1165191"/>
          </a:xfrm>
          <a:prstGeom prst="rect">
            <a:avLst/>
          </a:prstGeom>
        </p:spPr>
      </p:pic>
      <p:pic>
        <p:nvPicPr>
          <p:cNvPr id="15" name="Picture 14">
            <a:extLst>
              <a:ext uri="{FF2B5EF4-FFF2-40B4-BE49-F238E27FC236}">
                <a16:creationId xmlns:a16="http://schemas.microsoft.com/office/drawing/2014/main" id="{01D8A967-6616-47B7-A9B2-DCD62B8CBC73}"/>
              </a:ext>
            </a:extLst>
          </p:cNvPr>
          <p:cNvPicPr>
            <a:picLocks noChangeAspect="1"/>
          </p:cNvPicPr>
          <p:nvPr/>
        </p:nvPicPr>
        <p:blipFill>
          <a:blip r:embed="rId5"/>
          <a:stretch>
            <a:fillRect/>
          </a:stretch>
        </p:blipFill>
        <p:spPr>
          <a:xfrm>
            <a:off x="4329984" y="2194526"/>
            <a:ext cx="1624514" cy="962091"/>
          </a:xfrm>
          <a:prstGeom prst="rect">
            <a:avLst/>
          </a:prstGeom>
        </p:spPr>
      </p:pic>
      <p:pic>
        <p:nvPicPr>
          <p:cNvPr id="3" name="Picture 2">
            <a:extLst>
              <a:ext uri="{FF2B5EF4-FFF2-40B4-BE49-F238E27FC236}">
                <a16:creationId xmlns:a16="http://schemas.microsoft.com/office/drawing/2014/main" id="{19B41108-8CD6-4559-AFE5-2CD7E869D576}"/>
              </a:ext>
            </a:extLst>
          </p:cNvPr>
          <p:cNvPicPr>
            <a:picLocks noChangeAspect="1"/>
          </p:cNvPicPr>
          <p:nvPr/>
        </p:nvPicPr>
        <p:blipFill>
          <a:blip r:embed="rId6"/>
          <a:stretch>
            <a:fillRect/>
          </a:stretch>
        </p:blipFill>
        <p:spPr>
          <a:xfrm>
            <a:off x="9515750" y="2029108"/>
            <a:ext cx="1342625" cy="1127509"/>
          </a:xfrm>
          <a:prstGeom prst="rect">
            <a:avLst/>
          </a:prstGeom>
        </p:spPr>
      </p:pic>
    </p:spTree>
    <p:extLst>
      <p:ext uri="{BB962C8B-B14F-4D97-AF65-F5344CB8AC3E}">
        <p14:creationId xmlns:p14="http://schemas.microsoft.com/office/powerpoint/2010/main" val="1029960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74597" y="147522"/>
            <a:ext cx="6441089" cy="1538130"/>
          </a:xfrm>
        </p:spPr>
        <p:txBody>
          <a:bodyPr>
            <a:normAutofit/>
          </a:bodyPr>
          <a:lstStyle/>
          <a:p>
            <a:pPr rtl="1"/>
            <a:r>
              <a:rPr lang="en-US" sz="3600" b="1" dirty="0"/>
              <a:t>Proposed mitigating measures</a:t>
            </a:r>
          </a:p>
        </p:txBody>
      </p:sp>
      <p:sp>
        <p:nvSpPr>
          <p:cNvPr id="10"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5" name="Picture 4" descr="C:\Users\wb418099\Iraq Logo.png">
            <a:extLst>
              <a:ext uri="{FF2B5EF4-FFF2-40B4-BE49-F238E27FC236}">
                <a16:creationId xmlns:a16="http://schemas.microsoft.com/office/drawing/2014/main" id="{252D4884-D783-42E2-8B24-D6C7974E12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44" r="1" b="1"/>
          <a:stretch/>
        </p:blipFill>
        <p:spPr bwMode="auto">
          <a:xfrm>
            <a:off x="1699792" y="1450448"/>
            <a:ext cx="2828703" cy="3948511"/>
          </a:xfrm>
          <a:prstGeom prst="rect">
            <a:avLst/>
          </a:prstGeom>
          <a:noFill/>
        </p:spPr>
      </p:pic>
      <p:sp>
        <p:nvSpPr>
          <p:cNvPr id="3" name="Content Placeholder 2"/>
          <p:cNvSpPr>
            <a:spLocks noGrp="1"/>
          </p:cNvSpPr>
          <p:nvPr>
            <p:ph idx="1"/>
          </p:nvPr>
        </p:nvSpPr>
        <p:spPr>
          <a:xfrm>
            <a:off x="5685183" y="1393043"/>
            <a:ext cx="6230503" cy="5307496"/>
          </a:xfrm>
        </p:spPr>
        <p:txBody>
          <a:bodyPr>
            <a:normAutofit/>
          </a:bodyPr>
          <a:lstStyle/>
          <a:p>
            <a:pPr marL="0" indent="0" rtl="1">
              <a:buNone/>
            </a:pPr>
            <a:r>
              <a:rPr lang="en-US" sz="2000" dirty="0"/>
              <a:t>-Strengthen the partnership between the central government, local government, private sector and civil society organizations as well as local media</a:t>
            </a:r>
          </a:p>
          <a:p>
            <a:pPr marL="0" indent="0" rtl="1">
              <a:buNone/>
            </a:pPr>
            <a:r>
              <a:rPr lang="en-US" sz="2000" dirty="0"/>
              <a:t>-Inclusion of all stakeholders in dialogue on gender mainstreaming</a:t>
            </a:r>
          </a:p>
          <a:p>
            <a:pPr marL="0" indent="0" rtl="1">
              <a:buNone/>
            </a:pPr>
            <a:r>
              <a:rPr lang="en-US" sz="2000" dirty="0"/>
              <a:t>- Capacity building of government institutions and civil society organizations to ensure the effective implementation of gender-sensitive policies</a:t>
            </a:r>
          </a:p>
          <a:p>
            <a:pPr marL="0" indent="0" rtl="1">
              <a:buNone/>
            </a:pPr>
            <a:r>
              <a:rPr lang="en-US" sz="2000" dirty="0"/>
              <a:t>- Support gender mainstreaming in the state budget and allocate funding to support women's empowerment activities and to support the Women's Loan Fund</a:t>
            </a:r>
          </a:p>
          <a:p>
            <a:pPr marL="0" indent="0" rtl="1">
              <a:buNone/>
            </a:pPr>
            <a:r>
              <a:rPr lang="en-US" sz="2000" dirty="0"/>
              <a:t>- Provide training courses to government officials, judges and police on gender awareness</a:t>
            </a:r>
          </a:p>
          <a:p>
            <a:pPr marL="0" indent="0" rtl="1">
              <a:buNone/>
            </a:pPr>
            <a:r>
              <a:rPr lang="en-US" sz="2000" dirty="0"/>
              <a:t>-Raise awareness on the importance of equality between men and women in access to economic opportunities and protection from violence</a:t>
            </a:r>
          </a:p>
        </p:txBody>
      </p:sp>
    </p:spTree>
    <p:extLst>
      <p:ext uri="{BB962C8B-B14F-4D97-AF65-F5344CB8AC3E}">
        <p14:creationId xmlns:p14="http://schemas.microsoft.com/office/powerpoint/2010/main" val="2019080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38929" y="749412"/>
            <a:ext cx="6316576" cy="5134904"/>
          </a:xfrm>
        </p:spPr>
        <p:txBody>
          <a:bodyPr vert="horz" lIns="91440" tIns="45720" rIns="91440" bIns="45720" rtlCol="0" anchor="ctr">
            <a:normAutofit/>
          </a:bodyPr>
          <a:lstStyle/>
          <a:p>
            <a:pPr algn="ctr"/>
            <a:r>
              <a:rPr lang="en-US" sz="6000" b="1" kern="1200" dirty="0">
                <a:solidFill>
                  <a:schemeClr val="tx1"/>
                </a:solidFill>
                <a:latin typeface="+mj-lt"/>
                <a:ea typeface="+mj-ea"/>
                <a:cs typeface="+mj-cs"/>
              </a:rPr>
              <a:t>Thank you for your attention! </a:t>
            </a:r>
          </a:p>
        </p:txBody>
      </p:sp>
      <p:sp>
        <p:nvSpPr>
          <p:cNvPr id="19" name="Rectangle 18">
            <a:extLst>
              <a:ext uri="{FF2B5EF4-FFF2-40B4-BE49-F238E27FC236}">
                <a16:creationId xmlns:a16="http://schemas.microsoft.com/office/drawing/2014/main" id="{C536F39F-4817-494C-A33A-C936CB02D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4010958" cy="5571072"/>
          </a:xfrm>
          <a:prstGeom prst="rect">
            <a:avLst/>
          </a:prstGeom>
          <a:solidFill>
            <a:srgbClr val="FFFFFF"/>
          </a:solidFill>
          <a:ln w="6350" cap="sq" cmpd="sng" algn="ctr">
            <a:solidFill>
              <a:schemeClr val="tx1">
                <a:lumMod val="75000"/>
                <a:lumOff val="25000"/>
              </a:schemeClr>
            </a:solidFill>
            <a:prstDash val="solid"/>
            <a:miter lim="800000"/>
          </a:ln>
          <a:effectLst/>
        </p:spPr>
      </p:sp>
      <p:pic>
        <p:nvPicPr>
          <p:cNvPr id="5" name="Picture 4" descr="C:\Users\wb418099\Iraq Logo.png">
            <a:extLst>
              <a:ext uri="{FF2B5EF4-FFF2-40B4-BE49-F238E27FC236}">
                <a16:creationId xmlns:a16="http://schemas.microsoft.com/office/drawing/2014/main" id="{252D4884-D783-42E2-8B24-D6C7974E12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44" r="1" b="1"/>
          <a:stretch/>
        </p:blipFill>
        <p:spPr bwMode="auto">
          <a:xfrm>
            <a:off x="961749" y="1074068"/>
            <a:ext cx="3374136" cy="4709864"/>
          </a:xfrm>
          <a:prstGeom prst="rect">
            <a:avLst/>
          </a:prstGeom>
          <a:noFill/>
        </p:spPr>
      </p:pic>
    </p:spTree>
    <p:extLst>
      <p:ext uri="{BB962C8B-B14F-4D97-AF65-F5344CB8AC3E}">
        <p14:creationId xmlns:p14="http://schemas.microsoft.com/office/powerpoint/2010/main" val="2494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39618" y="399325"/>
            <a:ext cx="3062782" cy="1538130"/>
          </a:xfrm>
        </p:spPr>
        <p:txBody>
          <a:bodyPr>
            <a:normAutofit/>
          </a:bodyPr>
          <a:lstStyle/>
          <a:p>
            <a:pPr defTabSz="914400" rtl="1" eaLnBrk="1" latinLnBrk="0" hangingPunct="1">
              <a:spcBef>
                <a:spcPct val="0"/>
              </a:spcBef>
              <a:buNone/>
            </a:pPr>
            <a:r>
              <a:rPr lang="en-US" sz="3600" b="1" dirty="0"/>
              <a:t>Content</a:t>
            </a:r>
            <a:endParaRPr lang="en-US" sz="2800" b="1" dirty="0"/>
          </a:p>
        </p:txBody>
      </p:sp>
      <p:sp>
        <p:nvSpPr>
          <p:cNvPr id="22"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4" name="Picture 3" descr="C:\Users\wb418099\Iraq Logo.png">
            <a:extLst>
              <a:ext uri="{FF2B5EF4-FFF2-40B4-BE49-F238E27FC236}">
                <a16:creationId xmlns:a16="http://schemas.microsoft.com/office/drawing/2014/main" id="{66F88EA1-A378-4B79-9BBC-2AAE5C6E98A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7486" y="1450448"/>
            <a:ext cx="2813315" cy="3948511"/>
          </a:xfrm>
          <a:prstGeom prst="rect">
            <a:avLst/>
          </a:prstGeom>
          <a:noFill/>
        </p:spPr>
      </p:pic>
      <p:sp>
        <p:nvSpPr>
          <p:cNvPr id="3" name="Content Placeholder 2"/>
          <p:cNvSpPr>
            <a:spLocks noGrp="1"/>
          </p:cNvSpPr>
          <p:nvPr>
            <p:ph idx="1"/>
          </p:nvPr>
        </p:nvSpPr>
        <p:spPr>
          <a:xfrm>
            <a:off x="5779182" y="1759227"/>
            <a:ext cx="5659959" cy="3930384"/>
          </a:xfrm>
        </p:spPr>
        <p:txBody>
          <a:bodyPr>
            <a:normAutofit fontScale="92500" lnSpcReduction="10000"/>
          </a:bodyPr>
          <a:lstStyle/>
          <a:p>
            <a:pPr marL="0" indent="0" rtl="1">
              <a:buNone/>
            </a:pPr>
            <a:r>
              <a:rPr lang="en-US" altLang="en-US" sz="2400" dirty="0" bmk=""/>
              <a:t>Facts and figures</a:t>
            </a:r>
          </a:p>
          <a:p>
            <a:pPr marL="0" indent="0" rtl="1">
              <a:buNone/>
            </a:pPr>
            <a:r>
              <a:rPr lang="en-US" altLang="en-US" sz="2400" dirty="0" bmk=""/>
              <a:t>What does the data tell us?</a:t>
            </a:r>
          </a:p>
          <a:p>
            <a:pPr marL="0" indent="0" rtl="1">
              <a:buNone/>
            </a:pPr>
            <a:r>
              <a:rPr lang="en-US" altLang="en-US" sz="2400" dirty="0" bmk=""/>
              <a:t>Data and economic opportunities for women</a:t>
            </a:r>
          </a:p>
          <a:p>
            <a:pPr marL="0" indent="0" rtl="1">
              <a:buNone/>
            </a:pPr>
            <a:r>
              <a:rPr lang="en-US" altLang="en-US" sz="2400" dirty="0" bmk=""/>
              <a:t>Challenges of increasing women's economic opportunities</a:t>
            </a:r>
          </a:p>
          <a:p>
            <a:pPr marL="0" indent="0" rtl="1">
              <a:buNone/>
            </a:pPr>
            <a:r>
              <a:rPr lang="en-US" altLang="en-US" sz="2400" dirty="0" bmk=""/>
              <a:t>What are we doing?</a:t>
            </a:r>
          </a:p>
          <a:p>
            <a:pPr marL="0" indent="0" rtl="1">
              <a:buNone/>
            </a:pPr>
            <a:r>
              <a:rPr lang="en-US" altLang="en-US" sz="2400" dirty="0" bmk=""/>
              <a:t>Participation of Iraqi women in the economy within 5 years</a:t>
            </a:r>
          </a:p>
          <a:p>
            <a:pPr marL="0" indent="0" rtl="1">
              <a:buNone/>
            </a:pPr>
            <a:r>
              <a:rPr lang="en-US" altLang="en-US" sz="2400" dirty="0" bmk=""/>
              <a:t>This is how we will work</a:t>
            </a:r>
          </a:p>
          <a:p>
            <a:pPr marL="0" indent="0" rtl="1">
              <a:buNone/>
            </a:pPr>
            <a:r>
              <a:rPr lang="en-US" altLang="en-US" sz="2400" dirty="0" bmk=""/>
              <a:t>The broader commitment going forward</a:t>
            </a:r>
            <a:endParaRPr lang="ar-SA" sz="2400" dirty="0"/>
          </a:p>
        </p:txBody>
      </p:sp>
    </p:spTree>
    <p:extLst>
      <p:ext uri="{BB962C8B-B14F-4D97-AF65-F5344CB8AC3E}">
        <p14:creationId xmlns:p14="http://schemas.microsoft.com/office/powerpoint/2010/main" val="210927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41852811"/>
              </p:ext>
            </p:extLst>
          </p:nvPr>
        </p:nvGraphicFramePr>
        <p:xfrm>
          <a:off x="6948084" y="2505762"/>
          <a:ext cx="4786077" cy="2571389"/>
        </p:xfrm>
        <a:graphic>
          <a:graphicData uri="http://schemas.openxmlformats.org/drawingml/2006/table">
            <a:tbl>
              <a:tblPr rtl="1" firstRow="1" firstCol="1" bandRow="1">
                <a:tableStyleId>{5C22544A-7EE6-4342-B048-85BDC9FD1C3A}</a:tableStyleId>
              </a:tblPr>
              <a:tblGrid>
                <a:gridCol w="1373561">
                  <a:extLst>
                    <a:ext uri="{9D8B030D-6E8A-4147-A177-3AD203B41FA5}">
                      <a16:colId xmlns:a16="http://schemas.microsoft.com/office/drawing/2014/main" val="20000"/>
                    </a:ext>
                  </a:extLst>
                </a:gridCol>
                <a:gridCol w="1018966">
                  <a:extLst>
                    <a:ext uri="{9D8B030D-6E8A-4147-A177-3AD203B41FA5}">
                      <a16:colId xmlns:a16="http://schemas.microsoft.com/office/drawing/2014/main" val="20001"/>
                    </a:ext>
                  </a:extLst>
                </a:gridCol>
                <a:gridCol w="1349919">
                  <a:extLst>
                    <a:ext uri="{9D8B030D-6E8A-4147-A177-3AD203B41FA5}">
                      <a16:colId xmlns:a16="http://schemas.microsoft.com/office/drawing/2014/main" val="20002"/>
                    </a:ext>
                  </a:extLst>
                </a:gridCol>
                <a:gridCol w="1043631">
                  <a:extLst>
                    <a:ext uri="{9D8B030D-6E8A-4147-A177-3AD203B41FA5}">
                      <a16:colId xmlns:a16="http://schemas.microsoft.com/office/drawing/2014/main" val="20003"/>
                    </a:ext>
                  </a:extLst>
                </a:gridCol>
              </a:tblGrid>
              <a:tr h="1036462">
                <a:tc>
                  <a:txBody>
                    <a:bodyPr/>
                    <a:lstStyle/>
                    <a:p>
                      <a:pPr algn="just" rtl="1">
                        <a:spcAft>
                          <a:spcPts val="0"/>
                        </a:spcAft>
                      </a:pPr>
                      <a:r>
                        <a:rPr lang="en-US" sz="1800" b="1" dirty="0">
                          <a:solidFill>
                            <a:schemeClr val="tx1"/>
                          </a:solidFill>
                          <a:effectLst/>
                        </a:rPr>
                        <a:t>Population Total</a:t>
                      </a:r>
                      <a:endParaRPr lang="en-US" sz="1800" b="1" dirty="0">
                        <a:solidFill>
                          <a:schemeClr val="tx1"/>
                        </a:solidFill>
                        <a:effectLst/>
                        <a:latin typeface="Times New Roman" charset="0"/>
                        <a:ea typeface="Calibri" charset="0"/>
                      </a:endParaRPr>
                    </a:p>
                  </a:txBody>
                  <a:tcPr marL="68580" marR="68580" marT="0" marB="0">
                    <a:solidFill>
                      <a:schemeClr val="accent1">
                        <a:lumMod val="20000"/>
                        <a:lumOff val="80000"/>
                      </a:schemeClr>
                    </a:solidFill>
                  </a:tcPr>
                </a:tc>
                <a:tc>
                  <a:txBody>
                    <a:bodyPr/>
                    <a:lstStyle/>
                    <a:p>
                      <a:pPr algn="just" rtl="1">
                        <a:spcAft>
                          <a:spcPts val="0"/>
                        </a:spcAft>
                      </a:pPr>
                      <a:r>
                        <a:rPr lang="ar-IQ" sz="1800" b="0" dirty="0">
                          <a:solidFill>
                            <a:schemeClr val="bg1"/>
                          </a:solidFill>
                          <a:effectLst/>
                        </a:rPr>
                        <a:t>38.124.000</a:t>
                      </a:r>
                      <a:endParaRPr lang="en-US" sz="1800" b="0" dirty="0">
                        <a:solidFill>
                          <a:schemeClr val="bg1"/>
                        </a:solidFill>
                        <a:effectLst/>
                        <a:latin typeface="Times New Roman" charset="0"/>
                        <a:ea typeface="Calibri" charset="0"/>
                      </a:endParaRPr>
                    </a:p>
                  </a:txBody>
                  <a:tcPr marL="68580" marR="68580" marT="0" marB="0">
                    <a:solidFill>
                      <a:schemeClr val="accent1">
                        <a:lumMod val="50000"/>
                      </a:schemeClr>
                    </a:solidFill>
                  </a:tcPr>
                </a:tc>
                <a:tc>
                  <a:txBody>
                    <a:bodyPr/>
                    <a:lstStyle/>
                    <a:p>
                      <a:pPr algn="just" rtl="1">
                        <a:spcAft>
                          <a:spcPts val="0"/>
                        </a:spcAft>
                      </a:pPr>
                      <a:r>
                        <a:rPr lang="en-US" sz="1800" b="1" dirty="0">
                          <a:solidFill>
                            <a:schemeClr val="tx1"/>
                          </a:solidFill>
                          <a:effectLst/>
                        </a:rPr>
                        <a:t>Female</a:t>
                      </a:r>
                      <a:endParaRPr lang="en-US" sz="1800" b="1" dirty="0">
                        <a:solidFill>
                          <a:schemeClr val="tx1"/>
                        </a:solidFill>
                        <a:effectLst/>
                        <a:latin typeface="Times New Roman" charset="0"/>
                        <a:ea typeface="Calibri" charset="0"/>
                      </a:endParaRPr>
                    </a:p>
                  </a:txBody>
                  <a:tcPr marL="68580" marR="68580" marT="0" marB="0">
                    <a:solidFill>
                      <a:schemeClr val="accent1">
                        <a:lumMod val="20000"/>
                        <a:lumOff val="80000"/>
                      </a:schemeClr>
                    </a:solidFill>
                  </a:tcPr>
                </a:tc>
                <a:tc>
                  <a:txBody>
                    <a:bodyPr/>
                    <a:lstStyle/>
                    <a:p>
                      <a:pPr algn="just" rtl="1">
                        <a:spcAft>
                          <a:spcPts val="0"/>
                        </a:spcAft>
                      </a:pPr>
                      <a:r>
                        <a:rPr lang="ar-IQ" sz="1800" b="0" dirty="0">
                          <a:solidFill>
                            <a:schemeClr val="bg1"/>
                          </a:solidFill>
                          <a:effectLst/>
                        </a:rPr>
                        <a:t>18.882.000</a:t>
                      </a:r>
                      <a:endParaRPr lang="en-US" sz="1800" b="0" dirty="0">
                        <a:solidFill>
                          <a:schemeClr val="bg1"/>
                        </a:solidFill>
                        <a:effectLst/>
                        <a:latin typeface="Times New Roman" charset="0"/>
                        <a:ea typeface="Calibri" charset="0"/>
                      </a:endParaRPr>
                    </a:p>
                  </a:txBody>
                  <a:tcPr marL="68580" marR="68580" marT="0" marB="0">
                    <a:solidFill>
                      <a:schemeClr val="accent1">
                        <a:lumMod val="50000"/>
                      </a:schemeClr>
                    </a:solidFill>
                  </a:tcPr>
                </a:tc>
                <a:extLst>
                  <a:ext uri="{0D108BD9-81ED-4DB2-BD59-A6C34878D82A}">
                    <a16:rowId xmlns:a16="http://schemas.microsoft.com/office/drawing/2014/main" val="10000"/>
                  </a:ext>
                </a:extLst>
              </a:tr>
              <a:tr h="711967">
                <a:tc>
                  <a:txBody>
                    <a:bodyPr/>
                    <a:lstStyle/>
                    <a:p>
                      <a:pPr algn="just" rtl="1">
                        <a:spcAft>
                          <a:spcPts val="0"/>
                        </a:spcAft>
                      </a:pPr>
                      <a:r>
                        <a:rPr lang="en-US" sz="1800" b="1" dirty="0">
                          <a:solidFill>
                            <a:schemeClr val="tx1"/>
                          </a:solidFill>
                          <a:effectLst/>
                        </a:rPr>
                        <a:t>% of women of total population</a:t>
                      </a:r>
                      <a:endParaRPr lang="en-US" sz="1800" b="1" dirty="0">
                        <a:solidFill>
                          <a:schemeClr val="tx1"/>
                        </a:solidFill>
                        <a:effectLst/>
                        <a:latin typeface="Times New Roman" charset="0"/>
                        <a:ea typeface="Calibri" charset="0"/>
                      </a:endParaRPr>
                    </a:p>
                  </a:txBody>
                  <a:tcPr marL="68580" marR="68580" marT="0" marB="0">
                    <a:solidFill>
                      <a:schemeClr val="accent1">
                        <a:lumMod val="20000"/>
                        <a:lumOff val="80000"/>
                      </a:schemeClr>
                    </a:solidFill>
                  </a:tcPr>
                </a:tc>
                <a:tc>
                  <a:txBody>
                    <a:bodyPr/>
                    <a:lstStyle/>
                    <a:p>
                      <a:pPr algn="just" rtl="1">
                        <a:spcAft>
                          <a:spcPts val="0"/>
                        </a:spcAft>
                      </a:pPr>
                      <a:r>
                        <a:rPr lang="ar-IQ" sz="1800" b="0" dirty="0">
                          <a:solidFill>
                            <a:schemeClr val="bg1"/>
                          </a:solidFill>
                          <a:effectLst/>
                        </a:rPr>
                        <a:t>49.47%</a:t>
                      </a:r>
                      <a:endParaRPr lang="en-US" sz="1800" b="0" dirty="0">
                        <a:solidFill>
                          <a:schemeClr val="bg1"/>
                        </a:solidFill>
                        <a:effectLst/>
                        <a:latin typeface="Times New Roman" charset="0"/>
                        <a:ea typeface="Calibri" charset="0"/>
                      </a:endParaRPr>
                    </a:p>
                  </a:txBody>
                  <a:tcPr marL="68580" marR="68580" marT="0" marB="0">
                    <a:solidFill>
                      <a:schemeClr val="accent1">
                        <a:lumMod val="50000"/>
                      </a:schemeClr>
                    </a:solidFill>
                  </a:tcPr>
                </a:tc>
                <a:tc>
                  <a:txBody>
                    <a:bodyPr/>
                    <a:lstStyle/>
                    <a:p>
                      <a:pPr algn="just" rtl="1">
                        <a:spcAft>
                          <a:spcPts val="0"/>
                        </a:spcAft>
                      </a:pPr>
                      <a:r>
                        <a:rPr lang="en-US" sz="1800" b="1" dirty="0">
                          <a:solidFill>
                            <a:schemeClr val="tx1"/>
                          </a:solidFill>
                          <a:effectLst/>
                        </a:rPr>
                        <a:t>Women from 15-49 years old</a:t>
                      </a:r>
                      <a:endParaRPr lang="en-US" sz="1800" b="1" dirty="0">
                        <a:solidFill>
                          <a:schemeClr val="tx1"/>
                        </a:solidFill>
                        <a:effectLst/>
                        <a:latin typeface="Times New Roman" charset="0"/>
                        <a:ea typeface="Calibri" charset="0"/>
                      </a:endParaRPr>
                    </a:p>
                  </a:txBody>
                  <a:tcPr marL="68580" marR="68580" marT="0" marB="0">
                    <a:solidFill>
                      <a:schemeClr val="accent1">
                        <a:lumMod val="20000"/>
                        <a:lumOff val="80000"/>
                      </a:schemeClr>
                    </a:solidFill>
                  </a:tcPr>
                </a:tc>
                <a:tc>
                  <a:txBody>
                    <a:bodyPr/>
                    <a:lstStyle/>
                    <a:p>
                      <a:pPr algn="just" rtl="1">
                        <a:spcAft>
                          <a:spcPts val="0"/>
                        </a:spcAft>
                      </a:pPr>
                      <a:r>
                        <a:rPr lang="ar-IQ" sz="1800" b="0" dirty="0">
                          <a:solidFill>
                            <a:schemeClr val="bg1"/>
                          </a:solidFill>
                          <a:effectLst/>
                        </a:rPr>
                        <a:t>35.17%</a:t>
                      </a:r>
                      <a:endParaRPr lang="en-US" sz="1800" b="0" dirty="0">
                        <a:solidFill>
                          <a:schemeClr val="bg1"/>
                        </a:solidFill>
                        <a:effectLst/>
                        <a:latin typeface="Times New Roman" charset="0"/>
                        <a:ea typeface="Calibri" charset="0"/>
                      </a:endParaRPr>
                    </a:p>
                  </a:txBody>
                  <a:tcPr marL="68580" marR="68580" marT="0" marB="0">
                    <a:solidFill>
                      <a:schemeClr val="accent1">
                        <a:lumMod val="50000"/>
                      </a:schemeClr>
                    </a:solidFill>
                  </a:tcPr>
                </a:tc>
                <a:extLst>
                  <a:ext uri="{0D108BD9-81ED-4DB2-BD59-A6C34878D82A}">
                    <a16:rowId xmlns:a16="http://schemas.microsoft.com/office/drawing/2014/main" val="10001"/>
                  </a:ext>
                </a:extLst>
              </a:tr>
              <a:tr h="711967">
                <a:tc>
                  <a:txBody>
                    <a:bodyPr/>
                    <a:lstStyle/>
                    <a:p>
                      <a:pPr algn="just" rtl="1">
                        <a:spcAft>
                          <a:spcPts val="0"/>
                        </a:spcAft>
                      </a:pPr>
                      <a:r>
                        <a:rPr lang="en-US" sz="1800" b="1" dirty="0">
                          <a:solidFill>
                            <a:schemeClr val="tx1"/>
                          </a:solidFill>
                          <a:effectLst/>
                        </a:rPr>
                        <a:t>Female in urban areas</a:t>
                      </a:r>
                    </a:p>
                  </a:txBody>
                  <a:tcPr marL="68580" marR="68580" marT="0" marB="0">
                    <a:solidFill>
                      <a:schemeClr val="accent1">
                        <a:lumMod val="20000"/>
                        <a:lumOff val="80000"/>
                      </a:schemeClr>
                    </a:solidFill>
                  </a:tcPr>
                </a:tc>
                <a:tc>
                  <a:txBody>
                    <a:bodyPr/>
                    <a:lstStyle/>
                    <a:p>
                      <a:pPr algn="just" rtl="1">
                        <a:spcAft>
                          <a:spcPts val="0"/>
                        </a:spcAft>
                      </a:pPr>
                      <a:r>
                        <a:rPr lang="ar-IQ" sz="1800" b="0" dirty="0">
                          <a:solidFill>
                            <a:schemeClr val="bg1"/>
                          </a:solidFill>
                          <a:effectLst/>
                        </a:rPr>
                        <a:t>12.189.679</a:t>
                      </a:r>
                      <a:endParaRPr lang="en-US" sz="1800" b="0" dirty="0">
                        <a:solidFill>
                          <a:schemeClr val="bg1"/>
                        </a:solidFill>
                        <a:effectLst/>
                        <a:latin typeface="Times New Roman" charset="0"/>
                        <a:ea typeface="Calibri" charset="0"/>
                      </a:endParaRPr>
                    </a:p>
                  </a:txBody>
                  <a:tcPr marL="68580" marR="68580" marT="0" marB="0">
                    <a:solidFill>
                      <a:schemeClr val="accent1">
                        <a:lumMod val="50000"/>
                      </a:schemeClr>
                    </a:solidFill>
                  </a:tcPr>
                </a:tc>
                <a:tc>
                  <a:txBody>
                    <a:bodyPr/>
                    <a:lstStyle/>
                    <a:p>
                      <a:pPr algn="just" rtl="1">
                        <a:spcAft>
                          <a:spcPts val="0"/>
                        </a:spcAft>
                      </a:pPr>
                      <a:r>
                        <a:rPr lang="en-US" sz="1800" b="1" dirty="0">
                          <a:solidFill>
                            <a:schemeClr val="tx1"/>
                          </a:solidFill>
                          <a:effectLst/>
                        </a:rPr>
                        <a:t>Female in rural areas</a:t>
                      </a:r>
                      <a:endParaRPr lang="en-US" sz="1800" b="1" dirty="0">
                        <a:solidFill>
                          <a:schemeClr val="tx1"/>
                        </a:solidFill>
                        <a:effectLst/>
                        <a:latin typeface="Times New Roman" charset="0"/>
                        <a:ea typeface="Calibri" charset="0"/>
                      </a:endParaRPr>
                    </a:p>
                  </a:txBody>
                  <a:tcPr marL="68580" marR="68580" marT="0" marB="0">
                    <a:solidFill>
                      <a:schemeClr val="accent1">
                        <a:lumMod val="20000"/>
                        <a:lumOff val="80000"/>
                      </a:schemeClr>
                    </a:solidFill>
                  </a:tcPr>
                </a:tc>
                <a:tc>
                  <a:txBody>
                    <a:bodyPr/>
                    <a:lstStyle/>
                    <a:p>
                      <a:pPr algn="just" rtl="1">
                        <a:spcAft>
                          <a:spcPts val="0"/>
                        </a:spcAft>
                      </a:pPr>
                      <a:r>
                        <a:rPr lang="ar-IQ" sz="1800" b="0" dirty="0">
                          <a:solidFill>
                            <a:schemeClr val="bg1"/>
                          </a:solidFill>
                          <a:effectLst/>
                        </a:rPr>
                        <a:t>5.672.250</a:t>
                      </a:r>
                      <a:endParaRPr lang="en-US" sz="1800" b="0" dirty="0">
                        <a:solidFill>
                          <a:schemeClr val="bg1"/>
                        </a:solidFill>
                        <a:effectLst/>
                        <a:latin typeface="Times New Roman" charset="0"/>
                        <a:ea typeface="Calibri" charset="0"/>
                      </a:endParaRPr>
                    </a:p>
                  </a:txBody>
                  <a:tcPr marL="68580" marR="68580" marT="0" marB="0">
                    <a:solidFill>
                      <a:schemeClr val="accent1">
                        <a:lumMod val="50000"/>
                      </a:schemeClr>
                    </a:solidFill>
                  </a:tcPr>
                </a:tc>
                <a:extLst>
                  <a:ext uri="{0D108BD9-81ED-4DB2-BD59-A6C34878D82A}">
                    <a16:rowId xmlns:a16="http://schemas.microsoft.com/office/drawing/2014/main" val="10002"/>
                  </a:ext>
                </a:extLst>
              </a:tr>
            </a:tbl>
          </a:graphicData>
        </a:graphic>
      </p:graphicFrame>
      <p:pic>
        <p:nvPicPr>
          <p:cNvPr id="7" name="Picture 6" descr="C:\Users\wb418099\Iraq Logo.png">
            <a:extLst>
              <a:ext uri="{FF2B5EF4-FFF2-40B4-BE49-F238E27FC236}">
                <a16:creationId xmlns:a16="http://schemas.microsoft.com/office/drawing/2014/main" id="{B8CA5C64-AB79-4FC4-8724-81EB716D98F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89513" y="205359"/>
            <a:ext cx="767197" cy="1076781"/>
          </a:xfrm>
          <a:prstGeom prst="rect">
            <a:avLst/>
          </a:prstGeom>
          <a:noFill/>
          <a:ln>
            <a:noFill/>
          </a:ln>
        </p:spPr>
      </p:pic>
      <p:sp>
        <p:nvSpPr>
          <p:cNvPr id="10" name="Rectangle 9"/>
          <p:cNvSpPr/>
          <p:nvPr/>
        </p:nvSpPr>
        <p:spPr>
          <a:xfrm>
            <a:off x="4623472" y="512916"/>
            <a:ext cx="3934119" cy="646331"/>
          </a:xfrm>
          <a:prstGeom prst="rect">
            <a:avLst/>
          </a:prstGeom>
          <a:noFill/>
          <a:ln>
            <a:noFill/>
          </a:ln>
        </p:spPr>
        <p:txBody>
          <a:bodyPr wrap="square">
            <a:spAutoFit/>
          </a:bodyPr>
          <a:lstStyle/>
          <a:p>
            <a:pPr algn="ctr" rtl="1"/>
            <a:r>
              <a:rPr lang="en-US" altLang="en-US" sz="3600" b="1" dirty="0">
                <a:latin typeface="+mj-lt"/>
                <a:ea typeface="+mj-ea"/>
                <a:cs typeface="+mj-cs"/>
              </a:rPr>
              <a:t>Facts and figures</a:t>
            </a:r>
            <a:endParaRPr lang="en-US" sz="3600" b="1" dirty="0">
              <a:latin typeface="+mj-lt"/>
              <a:ea typeface="+mj-ea"/>
              <a:cs typeface="+mj-cs"/>
            </a:endParaRPr>
          </a:p>
        </p:txBody>
      </p:sp>
      <p:graphicFrame>
        <p:nvGraphicFramePr>
          <p:cNvPr id="8" name="مخطط 5">
            <a:extLst>
              <a:ext uri="{FF2B5EF4-FFF2-40B4-BE49-F238E27FC236}">
                <a16:creationId xmlns:a16="http://schemas.microsoft.com/office/drawing/2014/main" id="{5BAC5A7F-1F26-4997-9FD2-4940C7DF19BC}"/>
              </a:ext>
            </a:extLst>
          </p:cNvPr>
          <p:cNvGraphicFramePr/>
          <p:nvPr>
            <p:extLst>
              <p:ext uri="{D42A27DB-BD31-4B8C-83A1-F6EECF244321}">
                <p14:modId xmlns:p14="http://schemas.microsoft.com/office/powerpoint/2010/main" val="1832355952"/>
              </p:ext>
            </p:extLst>
          </p:nvPr>
        </p:nvGraphicFramePr>
        <p:xfrm>
          <a:off x="653174" y="1369009"/>
          <a:ext cx="5943600" cy="486477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4C7C6E58-640C-41A7-9606-37BA14A50E03}"/>
              </a:ext>
            </a:extLst>
          </p:cNvPr>
          <p:cNvSpPr txBox="1"/>
          <p:nvPr/>
        </p:nvSpPr>
        <p:spPr>
          <a:xfrm>
            <a:off x="1451113" y="1777613"/>
            <a:ext cx="705679" cy="307777"/>
          </a:xfrm>
          <a:prstGeom prst="rect">
            <a:avLst/>
          </a:prstGeom>
          <a:noFill/>
        </p:spPr>
        <p:txBody>
          <a:bodyPr wrap="square" rtlCol="0">
            <a:spAutoFit/>
          </a:bodyPr>
          <a:lstStyle/>
          <a:p>
            <a:r>
              <a:rPr lang="en-US" sz="1400" dirty="0"/>
              <a:t>male</a:t>
            </a:r>
          </a:p>
        </p:txBody>
      </p:sp>
      <p:sp>
        <p:nvSpPr>
          <p:cNvPr id="9" name="TextBox 8">
            <a:extLst>
              <a:ext uri="{FF2B5EF4-FFF2-40B4-BE49-F238E27FC236}">
                <a16:creationId xmlns:a16="http://schemas.microsoft.com/office/drawing/2014/main" id="{0190958A-2A0B-4AA9-A68B-9A35528EB65C}"/>
              </a:ext>
            </a:extLst>
          </p:cNvPr>
          <p:cNvSpPr txBox="1"/>
          <p:nvPr/>
        </p:nvSpPr>
        <p:spPr>
          <a:xfrm>
            <a:off x="2587487" y="1800802"/>
            <a:ext cx="705679" cy="307777"/>
          </a:xfrm>
          <a:prstGeom prst="rect">
            <a:avLst/>
          </a:prstGeom>
          <a:noFill/>
        </p:spPr>
        <p:txBody>
          <a:bodyPr wrap="square" rtlCol="0">
            <a:spAutoFit/>
          </a:bodyPr>
          <a:lstStyle/>
          <a:p>
            <a:r>
              <a:rPr lang="en-US" sz="1400" dirty="0"/>
              <a:t>female</a:t>
            </a:r>
          </a:p>
        </p:txBody>
      </p:sp>
    </p:spTree>
    <p:extLst>
      <p:ext uri="{BB962C8B-B14F-4D97-AF65-F5344CB8AC3E}">
        <p14:creationId xmlns:p14="http://schemas.microsoft.com/office/powerpoint/2010/main" val="55490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6" name="Picture 5" descr="C:\Users\wb418099\Iraq Logo.png">
            <a:extLst>
              <a:ext uri="{FF2B5EF4-FFF2-40B4-BE49-F238E27FC236}">
                <a16:creationId xmlns:a16="http://schemas.microsoft.com/office/drawing/2014/main" id="{B0E2C023-8D64-4229-B057-AEAE3EC6A39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7486" y="1450448"/>
            <a:ext cx="2813315" cy="3948511"/>
          </a:xfrm>
          <a:prstGeom prst="rect">
            <a:avLst/>
          </a:prstGeom>
          <a:noFill/>
        </p:spPr>
      </p:pic>
      <p:sp>
        <p:nvSpPr>
          <p:cNvPr id="3" name="Content Placeholder 2"/>
          <p:cNvSpPr>
            <a:spLocks noGrp="1"/>
          </p:cNvSpPr>
          <p:nvPr>
            <p:ph idx="1"/>
          </p:nvPr>
        </p:nvSpPr>
        <p:spPr>
          <a:xfrm>
            <a:off x="5555974" y="1321905"/>
            <a:ext cx="6380922" cy="5237922"/>
          </a:xfrm>
        </p:spPr>
        <p:txBody>
          <a:bodyPr>
            <a:normAutofit fontScale="92500" lnSpcReduction="10000"/>
          </a:bodyPr>
          <a:lstStyle/>
          <a:p>
            <a:pPr marL="0" indent="0" rtl="1">
              <a:buNone/>
            </a:pPr>
            <a:r>
              <a:rPr lang="en-US" sz="2000" dirty="0"/>
              <a:t>-Women constitute about 54% of those covered by the social welfare system, although they have recently declined due to the allowing heads of families to apply.</a:t>
            </a:r>
          </a:p>
          <a:p>
            <a:pPr marL="0" indent="0" rtl="1">
              <a:buNone/>
            </a:pPr>
            <a:r>
              <a:rPr lang="en-US" sz="2000" dirty="0"/>
              <a:t>-Female segment of the urban population is larger than that of women living in rural areas by almost double, which requires giving attention to non-agricultural women's projects in peri-urban areas   </a:t>
            </a:r>
          </a:p>
          <a:p>
            <a:pPr marL="0" indent="0" rtl="1">
              <a:buNone/>
            </a:pPr>
            <a:r>
              <a:rPr lang="en-US" sz="2000" dirty="0"/>
              <a:t>-Women join the labor market late and drop out early</a:t>
            </a:r>
          </a:p>
          <a:p>
            <a:pPr marL="0" indent="0" rtl="1">
              <a:buNone/>
            </a:pPr>
            <a:r>
              <a:rPr lang="en-US" sz="2000" dirty="0"/>
              <a:t>-Agriculture is the main sector of employment for women in rural areas (55%) while only 21.5% of male work in this sector</a:t>
            </a:r>
          </a:p>
          <a:p>
            <a:pPr marL="0" indent="0" rtl="1">
              <a:buNone/>
            </a:pPr>
            <a:r>
              <a:rPr lang="en-US" sz="2000" dirty="0"/>
              <a:t>-Women's work is confined to low-paid jobs</a:t>
            </a:r>
          </a:p>
          <a:p>
            <a:pPr marL="0" indent="0" rtl="1">
              <a:buNone/>
            </a:pPr>
            <a:r>
              <a:rPr lang="en-US" sz="2000" dirty="0"/>
              <a:t>-34.6% of working women are considered to be in unpaid work and in rural areas it increases to 79.3%, especially in agricultural sector, as well as unpaid domestic work</a:t>
            </a:r>
          </a:p>
          <a:p>
            <a:pPr marL="0" indent="0" rtl="1">
              <a:buNone/>
            </a:pPr>
            <a:r>
              <a:rPr lang="en-US" sz="2000" dirty="0"/>
              <a:t>-Limited engagement of women in the areas of information and communications systems and government services such as water and electricity</a:t>
            </a:r>
            <a:endParaRPr lang="ar-SY" sz="2000" dirty="0"/>
          </a:p>
        </p:txBody>
      </p:sp>
      <p:sp>
        <p:nvSpPr>
          <p:cNvPr id="9" name="Title 1">
            <a:extLst>
              <a:ext uri="{FF2B5EF4-FFF2-40B4-BE49-F238E27FC236}">
                <a16:creationId xmlns:a16="http://schemas.microsoft.com/office/drawing/2014/main" id="{266ADB26-FAF0-4F50-A779-068A45E1B38E}"/>
              </a:ext>
            </a:extLst>
          </p:cNvPr>
          <p:cNvSpPr>
            <a:spLocks noGrp="1"/>
          </p:cNvSpPr>
          <p:nvPr>
            <p:ph type="title"/>
          </p:nvPr>
        </p:nvSpPr>
        <p:spPr>
          <a:xfrm>
            <a:off x="5555974" y="298173"/>
            <a:ext cx="5964545" cy="1059195"/>
          </a:xfrm>
        </p:spPr>
        <p:txBody>
          <a:bodyPr>
            <a:normAutofit/>
          </a:bodyPr>
          <a:lstStyle/>
          <a:p>
            <a:pPr rtl="1"/>
            <a:r>
              <a:rPr lang="en-US" altLang="en-US" sz="3200" b="1" dirty="0" bmk=""/>
              <a:t>What does the data tell us?</a:t>
            </a:r>
            <a:endParaRPr lang="en-US" sz="3200" b="1" dirty="0"/>
          </a:p>
        </p:txBody>
      </p:sp>
    </p:spTree>
    <p:extLst>
      <p:ext uri="{BB962C8B-B14F-4D97-AF65-F5344CB8AC3E}">
        <p14:creationId xmlns:p14="http://schemas.microsoft.com/office/powerpoint/2010/main" val="309948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62A6B-7A46-47A8-86E8-EA660075AEC1}"/>
              </a:ext>
            </a:extLst>
          </p:cNvPr>
          <p:cNvSpPr>
            <a:spLocks noGrp="1"/>
          </p:cNvSpPr>
          <p:nvPr>
            <p:ph type="title"/>
          </p:nvPr>
        </p:nvSpPr>
        <p:spPr>
          <a:xfrm>
            <a:off x="838200" y="365125"/>
            <a:ext cx="10515600" cy="1325563"/>
          </a:xfrm>
        </p:spPr>
        <p:txBody>
          <a:bodyPr>
            <a:noAutofit/>
          </a:bodyPr>
          <a:lstStyle/>
          <a:p>
            <a:r>
              <a:rPr lang="en-US" sz="3600" b="1" dirty="0"/>
              <a:t>Legislative, social, institutional and financial challenges are limiting economic opportunities for women</a:t>
            </a:r>
            <a:endParaRPr lang="en-US" sz="3600" dirty="0"/>
          </a:p>
        </p:txBody>
      </p:sp>
      <p:sp>
        <p:nvSpPr>
          <p:cNvPr id="3" name="Content Placeholder 2">
            <a:extLst>
              <a:ext uri="{FF2B5EF4-FFF2-40B4-BE49-F238E27FC236}">
                <a16:creationId xmlns:a16="http://schemas.microsoft.com/office/drawing/2014/main" id="{1621F4D2-C2BA-40C2-9AE7-E35CE7087694}"/>
              </a:ext>
            </a:extLst>
          </p:cNvPr>
          <p:cNvSpPr>
            <a:spLocks noGrp="1"/>
          </p:cNvSpPr>
          <p:nvPr>
            <p:ph idx="1"/>
          </p:nvPr>
        </p:nvSpPr>
        <p:spPr/>
        <p:txBody>
          <a:bodyPr>
            <a:normAutofit fontScale="70000" lnSpcReduction="20000"/>
          </a:bodyPr>
          <a:lstStyle/>
          <a:p>
            <a:pPr marL="0" indent="0" rtl="1">
              <a:buNone/>
            </a:pPr>
            <a:r>
              <a:rPr lang="en-US" sz="2000" dirty="0"/>
              <a:t>- </a:t>
            </a:r>
            <a:r>
              <a:rPr lang="en-US" dirty="0"/>
              <a:t>Legislative reform is needed to support families and working mothers (such as flexible work programs and support for childcare); Implementation of the laws is weak</a:t>
            </a:r>
          </a:p>
          <a:p>
            <a:pPr marL="0" indent="0" rtl="1">
              <a:buNone/>
            </a:pPr>
            <a:r>
              <a:rPr lang="en-US" dirty="0"/>
              <a:t>- Limited policies that protect women from sexual harassment in the workplace and public places; limited supporting services that take into account the needs of women as "mothers"</a:t>
            </a:r>
          </a:p>
          <a:p>
            <a:pPr rtl="1">
              <a:buFontTx/>
              <a:buChar char="-"/>
            </a:pPr>
            <a:r>
              <a:rPr lang="en-US" dirty="0"/>
              <a:t>- Discriminatory practices that hinder women’s employment, especially in equal wages and promotion opportunities, particularly in the private sector </a:t>
            </a:r>
          </a:p>
          <a:p>
            <a:pPr rtl="1">
              <a:buFontTx/>
              <a:buChar char="-"/>
            </a:pPr>
            <a:r>
              <a:rPr lang="en-US" dirty="0"/>
              <a:t>Scarcity of funding especially targeted to micro and small enterprises</a:t>
            </a:r>
            <a:r>
              <a:rPr lang="ar-SY" dirty="0"/>
              <a:t>- </a:t>
            </a:r>
            <a:endParaRPr lang="en-US" dirty="0"/>
          </a:p>
          <a:p>
            <a:pPr marL="0" indent="0" rtl="1">
              <a:buNone/>
            </a:pPr>
            <a:r>
              <a:rPr lang="en-US" dirty="0"/>
              <a:t>- Public budgets is not gender sensitive; the higher the oil revenues, the less attention is paid to women's economic empowerment</a:t>
            </a:r>
          </a:p>
          <a:p>
            <a:pPr rtl="1">
              <a:buFontTx/>
              <a:buChar char="-"/>
            </a:pPr>
            <a:r>
              <a:rPr lang="en-US" dirty="0"/>
              <a:t>- Community culture and social norms are based on stereotyping the roles of women and men</a:t>
            </a:r>
          </a:p>
          <a:p>
            <a:pPr rtl="1">
              <a:buFontTx/>
              <a:buChar char="-"/>
            </a:pPr>
            <a:r>
              <a:rPr lang="en-US" dirty="0"/>
              <a:t>- Unequal sharing of family and household responsibilities</a:t>
            </a:r>
          </a:p>
          <a:p>
            <a:pPr marL="0" indent="0" rtl="1">
              <a:buNone/>
            </a:pPr>
            <a:r>
              <a:rPr lang="en-US" dirty="0"/>
              <a:t>- The imbalance of population distribution between rural and urban areas increases the demand on job opportunities, competition for resources and increasing damage to the environment, where agricultural lands are used for residency.</a:t>
            </a:r>
            <a:endParaRPr lang="ar-SY" dirty="0"/>
          </a:p>
          <a:p>
            <a:pPr marL="0" indent="0">
              <a:buNone/>
            </a:pPr>
            <a:endParaRPr lang="en-US" dirty="0"/>
          </a:p>
        </p:txBody>
      </p:sp>
      <p:pic>
        <p:nvPicPr>
          <p:cNvPr id="4" name="Picture 3" descr="C:\Users\wb418099\Iraq Logo.png">
            <a:extLst>
              <a:ext uri="{FF2B5EF4-FFF2-40B4-BE49-F238E27FC236}">
                <a16:creationId xmlns:a16="http://schemas.microsoft.com/office/drawing/2014/main" id="{2F14ADD2-63E2-47AF-88A8-2DDC54D172B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89513" y="205359"/>
            <a:ext cx="767197" cy="1076781"/>
          </a:xfrm>
          <a:prstGeom prst="rect">
            <a:avLst/>
          </a:prstGeom>
          <a:noFill/>
          <a:ln>
            <a:noFill/>
          </a:ln>
        </p:spPr>
      </p:pic>
    </p:spTree>
    <p:extLst>
      <p:ext uri="{BB962C8B-B14F-4D97-AF65-F5344CB8AC3E}">
        <p14:creationId xmlns:p14="http://schemas.microsoft.com/office/powerpoint/2010/main" val="145484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26272" y="147522"/>
            <a:ext cx="5244301" cy="1538130"/>
          </a:xfrm>
        </p:spPr>
        <p:txBody>
          <a:bodyPr>
            <a:normAutofit/>
          </a:bodyPr>
          <a:lstStyle/>
          <a:p>
            <a:pPr defTabSz="914400" rtl="1" eaLnBrk="1" latinLnBrk="0" hangingPunct="1">
              <a:spcBef>
                <a:spcPct val="0"/>
              </a:spcBef>
              <a:buNone/>
            </a:pPr>
            <a:r>
              <a:rPr lang="en-US" sz="3200" b="1" dirty="0"/>
              <a:t>What are we doing?</a:t>
            </a:r>
          </a:p>
        </p:txBody>
      </p:sp>
      <p:sp>
        <p:nvSpPr>
          <p:cNvPr id="19"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5" name="Picture 4" descr="C:\Users\wb418099\Iraq Logo.png">
            <a:extLst>
              <a:ext uri="{FF2B5EF4-FFF2-40B4-BE49-F238E27FC236}">
                <a16:creationId xmlns:a16="http://schemas.microsoft.com/office/drawing/2014/main" id="{77140E70-6A90-4E9A-BA35-3F54947FA2A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7486" y="1450448"/>
            <a:ext cx="2813315" cy="3948511"/>
          </a:xfrm>
          <a:prstGeom prst="rect">
            <a:avLst/>
          </a:prstGeom>
          <a:noFill/>
        </p:spPr>
      </p:pic>
      <p:sp>
        <p:nvSpPr>
          <p:cNvPr id="3" name="Content Placeholder 2"/>
          <p:cNvSpPr>
            <a:spLocks noGrp="1"/>
          </p:cNvSpPr>
          <p:nvPr>
            <p:ph idx="1"/>
          </p:nvPr>
        </p:nvSpPr>
        <p:spPr>
          <a:xfrm>
            <a:off x="5474597" y="1315452"/>
            <a:ext cx="6541812" cy="5226763"/>
          </a:xfrm>
        </p:spPr>
        <p:txBody>
          <a:bodyPr>
            <a:normAutofit fontScale="85000" lnSpcReduction="10000"/>
          </a:bodyPr>
          <a:lstStyle/>
          <a:p>
            <a:pPr marL="0" indent="0" rtl="1">
              <a:buNone/>
            </a:pPr>
            <a:r>
              <a:rPr lang="en-US" sz="2400" dirty="0"/>
              <a:t>Iraq has taken significant steps towards empowering women, such as:</a:t>
            </a:r>
          </a:p>
          <a:p>
            <a:pPr marL="0" indent="0" rtl="1">
              <a:buNone/>
            </a:pPr>
            <a:r>
              <a:rPr lang="en-US" sz="2400" dirty="0"/>
              <a:t>-Amendments to the Labor Law which included provisions prohibiting sexual harassment in the workplace and mandating employers to provide childcare centers</a:t>
            </a:r>
          </a:p>
          <a:p>
            <a:pPr marL="0" indent="0" rtl="1">
              <a:buNone/>
            </a:pPr>
            <a:r>
              <a:rPr lang="en-US" sz="2400" dirty="0"/>
              <a:t>-Second Poverty Reduction Strategy 2018-2022</a:t>
            </a:r>
          </a:p>
          <a:p>
            <a:pPr marL="0" indent="0" rtl="1">
              <a:buNone/>
            </a:pPr>
            <a:r>
              <a:rPr lang="en-US" sz="2400" dirty="0"/>
              <a:t>-Iraq’s Vision in the Sustainable Development Plan 2030</a:t>
            </a:r>
          </a:p>
          <a:p>
            <a:pPr marL="0" indent="0" rtl="1">
              <a:buNone/>
            </a:pPr>
            <a:r>
              <a:rPr lang="en-US" sz="2400" dirty="0"/>
              <a:t>- National Plan for the Implementation of Decision No. 1325</a:t>
            </a:r>
          </a:p>
          <a:p>
            <a:pPr rtl="1">
              <a:buFontTx/>
              <a:buChar char="-"/>
            </a:pPr>
            <a:r>
              <a:rPr lang="en-US" sz="2400" dirty="0"/>
              <a:t>- Draft Social Insurance Law</a:t>
            </a:r>
          </a:p>
          <a:p>
            <a:pPr marL="0" indent="0" rtl="1">
              <a:buNone/>
            </a:pPr>
            <a:r>
              <a:rPr lang="en-US" sz="2400" dirty="0"/>
              <a:t>- The National Strategy for the Reconstruction Plan of the Liberated Areas</a:t>
            </a:r>
          </a:p>
          <a:p>
            <a:pPr rtl="1">
              <a:buFontTx/>
              <a:buChar char="-"/>
            </a:pPr>
            <a:r>
              <a:rPr lang="en-US" sz="2400" dirty="0"/>
              <a:t>- National Development Plan 2018-2022</a:t>
            </a:r>
          </a:p>
          <a:p>
            <a:pPr marL="0" indent="0" rtl="1">
              <a:buNone/>
            </a:pPr>
            <a:r>
              <a:rPr lang="en-US" sz="2400" dirty="0"/>
              <a:t>-Strategy on Combating Violence Against Women 2018-2030</a:t>
            </a:r>
          </a:p>
          <a:p>
            <a:pPr rtl="1">
              <a:buFontTx/>
              <a:buChar char="-"/>
            </a:pPr>
            <a:r>
              <a:rPr lang="en-US" sz="2400" dirty="0"/>
              <a:t>- Strategy on Development of the Private Sector</a:t>
            </a:r>
          </a:p>
          <a:p>
            <a:pPr rtl="1">
              <a:buFontTx/>
              <a:buChar char="-"/>
            </a:pPr>
            <a:r>
              <a:rPr lang="en-US" sz="2400" dirty="0"/>
              <a:t>- National Strategy for Rural Development</a:t>
            </a:r>
          </a:p>
          <a:p>
            <a:pPr marL="0" indent="0" rtl="1">
              <a:buNone/>
            </a:pPr>
            <a:endParaRPr lang="en-US" sz="2400" dirty="0"/>
          </a:p>
        </p:txBody>
      </p:sp>
    </p:spTree>
    <p:extLst>
      <p:ext uri="{BB962C8B-B14F-4D97-AF65-F5344CB8AC3E}">
        <p14:creationId xmlns:p14="http://schemas.microsoft.com/office/powerpoint/2010/main" val="13661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30284" y="0"/>
            <a:ext cx="7866384" cy="1538130"/>
          </a:xfrm>
        </p:spPr>
        <p:txBody>
          <a:bodyPr>
            <a:normAutofit/>
          </a:bodyPr>
          <a:lstStyle/>
          <a:p>
            <a:pPr rtl="1"/>
            <a:r>
              <a:rPr lang="en-US" sz="2800" b="1" dirty="0"/>
              <a:t>Participation of Iraqi women in the economy within 5 years (2019-2023)</a:t>
            </a:r>
          </a:p>
        </p:txBody>
      </p:sp>
      <p:sp>
        <p:nvSpPr>
          <p:cNvPr id="28"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5" name="Picture 4" descr="C:\Users\wb418099\Iraq Logo.png">
            <a:extLst>
              <a:ext uri="{FF2B5EF4-FFF2-40B4-BE49-F238E27FC236}">
                <a16:creationId xmlns:a16="http://schemas.microsoft.com/office/drawing/2014/main" id="{F8106C0C-64AB-4012-8C48-60C127BFB99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3611" y="1468936"/>
            <a:ext cx="2813315" cy="3948511"/>
          </a:xfrm>
          <a:prstGeom prst="rect">
            <a:avLst/>
          </a:prstGeom>
          <a:noFill/>
        </p:spPr>
      </p:pic>
      <p:graphicFrame>
        <p:nvGraphicFramePr>
          <p:cNvPr id="6" name="Diagram 5">
            <a:extLst>
              <a:ext uri="{FF2B5EF4-FFF2-40B4-BE49-F238E27FC236}">
                <a16:creationId xmlns:a16="http://schemas.microsoft.com/office/drawing/2014/main" id="{89B64E6F-F387-4AA8-9735-4F74F127D125}"/>
              </a:ext>
            </a:extLst>
          </p:cNvPr>
          <p:cNvGraphicFramePr/>
          <p:nvPr>
            <p:extLst>
              <p:ext uri="{D42A27DB-BD31-4B8C-83A1-F6EECF244321}">
                <p14:modId xmlns:p14="http://schemas.microsoft.com/office/powerpoint/2010/main" val="3787904637"/>
              </p:ext>
            </p:extLst>
          </p:nvPr>
        </p:nvGraphicFramePr>
        <p:xfrm>
          <a:off x="5632629" y="1122947"/>
          <a:ext cx="6464039" cy="5651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6561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253" y="240732"/>
            <a:ext cx="10515600" cy="1325563"/>
          </a:xfrm>
        </p:spPr>
        <p:txBody>
          <a:bodyPr>
            <a:normAutofit/>
          </a:bodyPr>
          <a:lstStyle/>
          <a:p>
            <a:pPr algn="ctr" defTabSz="914400" rtl="1" eaLnBrk="1" latinLnBrk="0" hangingPunct="1">
              <a:lnSpc>
                <a:spcPct val="90000"/>
              </a:lnSpc>
              <a:spcBef>
                <a:spcPct val="0"/>
              </a:spcBef>
              <a:buNone/>
            </a:pPr>
            <a:r>
              <a:rPr lang="en-US" sz="3600" b="1" dirty="0"/>
              <a:t>This is how we will work</a:t>
            </a:r>
          </a:p>
        </p:txBody>
      </p:sp>
      <p:pic>
        <p:nvPicPr>
          <p:cNvPr id="5" name="Picture 4" descr="C:\Users\wb418099\Iraq Logo.png">
            <a:extLst>
              <a:ext uri="{FF2B5EF4-FFF2-40B4-BE49-F238E27FC236}">
                <a16:creationId xmlns:a16="http://schemas.microsoft.com/office/drawing/2014/main" id="{A75DE220-39A7-49BA-825C-A1DB5334965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pic>
        <p:nvPicPr>
          <p:cNvPr id="3" name="Picture 2">
            <a:extLst>
              <a:ext uri="{FF2B5EF4-FFF2-40B4-BE49-F238E27FC236}">
                <a16:creationId xmlns:a16="http://schemas.microsoft.com/office/drawing/2014/main" id="{B3FACD9A-3CD7-43B5-A757-6CC9E56DD6C1}"/>
              </a:ext>
            </a:extLst>
          </p:cNvPr>
          <p:cNvPicPr>
            <a:picLocks noChangeAspect="1"/>
          </p:cNvPicPr>
          <p:nvPr/>
        </p:nvPicPr>
        <p:blipFill>
          <a:blip r:embed="rId3"/>
          <a:stretch>
            <a:fillRect/>
          </a:stretch>
        </p:blipFill>
        <p:spPr>
          <a:xfrm>
            <a:off x="2566987" y="1441905"/>
            <a:ext cx="7515225" cy="5076825"/>
          </a:xfrm>
          <a:prstGeom prst="rect">
            <a:avLst/>
          </a:prstGeom>
        </p:spPr>
      </p:pic>
    </p:spTree>
    <p:extLst>
      <p:ext uri="{BB962C8B-B14F-4D97-AF65-F5344CB8AC3E}">
        <p14:creationId xmlns:p14="http://schemas.microsoft.com/office/powerpoint/2010/main" val="73081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E5D81F-3633-4758-9FF3-C9E656045B04}"/>
              </a:ext>
            </a:extLst>
          </p:cNvPr>
          <p:cNvSpPr>
            <a:spLocks noGrp="1"/>
          </p:cNvSpPr>
          <p:nvPr>
            <p:ph type="title"/>
          </p:nvPr>
        </p:nvSpPr>
        <p:spPr>
          <a:xfrm>
            <a:off x="1096617" y="365125"/>
            <a:ext cx="10515600" cy="1325563"/>
          </a:xfrm>
        </p:spPr>
        <p:txBody>
          <a:bodyPr>
            <a:normAutofit/>
          </a:bodyPr>
          <a:lstStyle/>
          <a:p>
            <a:pPr algn="ctr"/>
            <a:r>
              <a:rPr lang="en-US" b="1" dirty="0"/>
              <a:t>Gender </a:t>
            </a:r>
            <a:r>
              <a:rPr lang="en-US" b="1" dirty="0" err="1"/>
              <a:t>logframe</a:t>
            </a:r>
            <a:r>
              <a:rPr lang="en-US" b="1" dirty="0"/>
              <a:t> Iraq</a:t>
            </a:r>
          </a:p>
        </p:txBody>
      </p:sp>
      <p:pic>
        <p:nvPicPr>
          <p:cNvPr id="37" name="Picture 36" descr="C:\Users\wb418099\Iraq Logo.png">
            <a:extLst>
              <a:ext uri="{FF2B5EF4-FFF2-40B4-BE49-F238E27FC236}">
                <a16:creationId xmlns:a16="http://schemas.microsoft.com/office/drawing/2014/main" id="{3A9FC87C-389B-4DCC-984F-BE554A7C91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9656" y="365124"/>
            <a:ext cx="767197" cy="1076781"/>
          </a:xfrm>
          <a:prstGeom prst="rect">
            <a:avLst/>
          </a:prstGeom>
          <a:noFill/>
          <a:ln>
            <a:noFill/>
          </a:ln>
        </p:spPr>
      </p:pic>
      <p:pic>
        <p:nvPicPr>
          <p:cNvPr id="2" name="Picture 1">
            <a:extLst>
              <a:ext uri="{FF2B5EF4-FFF2-40B4-BE49-F238E27FC236}">
                <a16:creationId xmlns:a16="http://schemas.microsoft.com/office/drawing/2014/main" id="{E073567C-B38C-4B5E-8CB2-165764BC90E0}"/>
              </a:ext>
            </a:extLst>
          </p:cNvPr>
          <p:cNvPicPr>
            <a:picLocks noChangeAspect="1"/>
          </p:cNvPicPr>
          <p:nvPr/>
        </p:nvPicPr>
        <p:blipFill>
          <a:blip r:embed="rId3"/>
          <a:stretch>
            <a:fillRect/>
          </a:stretch>
        </p:blipFill>
        <p:spPr>
          <a:xfrm>
            <a:off x="245364" y="1489817"/>
            <a:ext cx="11366853" cy="5268792"/>
          </a:xfrm>
          <a:prstGeom prst="rect">
            <a:avLst/>
          </a:prstGeom>
        </p:spPr>
      </p:pic>
    </p:spTree>
    <p:extLst>
      <p:ext uri="{BB962C8B-B14F-4D97-AF65-F5344CB8AC3E}">
        <p14:creationId xmlns:p14="http://schemas.microsoft.com/office/powerpoint/2010/main" val="1703674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14745</TotalTime>
  <Words>1434</Words>
  <Application>Microsoft Office PowerPoint</Application>
  <PresentationFormat>Widescreen</PresentationFormat>
  <Paragraphs>191</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Women’s Economic Empowerment in Iraq </vt:lpstr>
      <vt:lpstr>Content</vt:lpstr>
      <vt:lpstr>PowerPoint Presentation</vt:lpstr>
      <vt:lpstr>What does the data tell us?</vt:lpstr>
      <vt:lpstr>Legislative, social, institutional and financial challenges are limiting economic opportunities for women</vt:lpstr>
      <vt:lpstr>What are we doing?</vt:lpstr>
      <vt:lpstr>Participation of Iraqi women in the economy within 5 years (2019-2023)</vt:lpstr>
      <vt:lpstr>This is how we will work</vt:lpstr>
      <vt:lpstr>Gender logframe Iraq</vt:lpstr>
      <vt:lpstr>Intermediate outcome:    1. An enabling social, legal and institutional environment that enhances women’s participation in the economy and addresses barriers women face in accessing income generating activities </vt:lpstr>
      <vt:lpstr>Intermediate outcome:    1. An enabling social, legal and institutional environment that enhances women’s participation in the economy and addresses barriers women face in accessing income generating activities </vt:lpstr>
      <vt:lpstr>Intermediate outcome:    1. An enabling social, legal and institutional environment that enhances women’s participation in the economy and addresses barriers women face in accessing income generating activities </vt:lpstr>
      <vt:lpstr>Intermediate outcome:  2. Increased women’s economic activities and opportunities</vt:lpstr>
      <vt:lpstr>Intermediate outcome:  2. Increased women’s economic activities and opportunities</vt:lpstr>
      <vt:lpstr>The broader commitment going forward</vt:lpstr>
      <vt:lpstr>Potential risks</vt:lpstr>
      <vt:lpstr>Proposed mitigating measures</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التمكين الاقتصادي للمرأة العراقية</dc:title>
  <dc:creator>Microsoft Office User</dc:creator>
  <cp:lastModifiedBy>Gharam Alkastalani Dexter</cp:lastModifiedBy>
  <cp:revision>340</cp:revision>
  <dcterms:created xsi:type="dcterms:W3CDTF">2018-12-19T06:35:00Z</dcterms:created>
  <dcterms:modified xsi:type="dcterms:W3CDTF">2019-01-17T19:16:08Z</dcterms:modified>
</cp:coreProperties>
</file>