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8" Type="http://schemas.openxmlformats.org/officeDocument/2006/relationships/slide" Target="slides/slide3.xml"/><Relationship Id="rId18" Type="http://schemas.openxmlformats.org/officeDocument/2006/relationships/customXml" Target="../customXml/item3.xml"/><Relationship Id="rId3" Type="http://schemas.openxmlformats.org/officeDocument/2006/relationships/presProps" Target="presProps.xml"/><Relationship Id="rId12" Type="http://schemas.openxmlformats.org/officeDocument/2006/relationships/slide" Target="slides/slide7.xml"/><Relationship Id="rId7" Type="http://schemas.openxmlformats.org/officeDocument/2006/relationships/slide" Target="slides/slide2.xml"/><Relationship Id="rId17" Type="http://schemas.openxmlformats.org/officeDocument/2006/relationships/customXml" Target="../customXml/item2.xml"/><Relationship Id="rId2" Type="http://schemas.openxmlformats.org/officeDocument/2006/relationships/viewProps" Target="viewProps.xml"/><Relationship Id="rId16" Type="http://schemas.openxmlformats.org/officeDocument/2006/relationships/customXml" Target="../customXml/item1.xml"/><Relationship Id="rId11" Type="http://schemas.openxmlformats.org/officeDocument/2006/relationships/slide" Target="slides/slide6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b6bfcc3be5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b6bfcc3be5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694de8fa2f_1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694de8fa2f_1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694de8fa2f_1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694de8fa2f_1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694de8fa2f_1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694de8fa2f_1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694de8fa2f_1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694de8fa2f_1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694de8fa2f_1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694de8fa2f_1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694de8fa2f_1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694de8fa2f_1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694de8fa2f_11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694de8fa2f_1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694de8fa2f_1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694de8fa2f_1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694de8fa2f_1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694de8fa2f_1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rgbClr val="FAF5F5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Title and 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6093D"/>
              </a:buClr>
              <a:buSzPts val="3200"/>
              <a:buFont typeface="Arial"/>
              <a:buNone/>
              <a:defRPr b="1" i="0" sz="3200" cap="none">
                <a:solidFill>
                  <a:srgbClr val="A6093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457200" y="1199040"/>
            <a:ext cx="8229600" cy="30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A6093D"/>
              </a:buClr>
              <a:buSzPts val="2400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5600" lvl="1" marL="9144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A6093D"/>
              </a:buClr>
              <a:buSzPts val="2000"/>
              <a:buChar char="–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6093D"/>
              </a:buClr>
              <a:buSzPts val="1800"/>
              <a:buChar char="•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6093D"/>
              </a:buClr>
              <a:buSzPts val="1800"/>
              <a:buChar char="–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A6093D"/>
              </a:buClr>
              <a:buSzPts val="1800"/>
              <a:buChar char="»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pic>
        <p:nvPicPr>
          <p:cNvPr descr="topbar.jpg"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857999" cy="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0" y="5085247"/>
            <a:ext cx="9144000" cy="58200"/>
          </a:xfrm>
          <a:prstGeom prst="rect">
            <a:avLst/>
          </a:prstGeom>
          <a:solidFill>
            <a:srgbClr val="A6093D"/>
          </a:solidFill>
          <a:ln cap="flat" cmpd="sng" w="9525">
            <a:solidFill>
              <a:srgbClr val="4A7DB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74425" y="4420461"/>
            <a:ext cx="1568658" cy="52847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>
            <p:ph idx="12" type="sldNum"/>
          </p:nvPr>
        </p:nvSpPr>
        <p:spPr>
          <a:xfrm>
            <a:off x="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457200" y="164831"/>
            <a:ext cx="77394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b="0" i="0"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457199" y="859536"/>
            <a:ext cx="8235600" cy="37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0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8ECF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0" y="0"/>
            <a:ext cx="9144000" cy="1047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28.png"/><Relationship Id="rId13" Type="http://schemas.openxmlformats.org/officeDocument/2006/relationships/image" Target="../media/image32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26.png"/><Relationship Id="rId7" Type="http://schemas.openxmlformats.org/officeDocument/2006/relationships/image" Target="../media/image39.png"/><Relationship Id="rId8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Relationship Id="rId4" Type="http://schemas.openxmlformats.org/officeDocument/2006/relationships/image" Target="../media/image17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8.png"/><Relationship Id="rId5" Type="http://schemas.openxmlformats.org/officeDocument/2006/relationships/image" Target="../media/image18.png"/><Relationship Id="rId6" Type="http://schemas.openxmlformats.org/officeDocument/2006/relationships/image" Target="../media/image12.png"/><Relationship Id="rId7" Type="http://schemas.openxmlformats.org/officeDocument/2006/relationships/image" Target="../media/image5.png"/><Relationship Id="rId8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9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41.png"/><Relationship Id="rId7" Type="http://schemas.openxmlformats.org/officeDocument/2006/relationships/image" Target="../media/image14.png"/><Relationship Id="rId8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Relationship Id="rId5" Type="http://schemas.openxmlformats.org/officeDocument/2006/relationships/image" Target="../media/image30.png"/><Relationship Id="rId6" Type="http://schemas.openxmlformats.org/officeDocument/2006/relationships/image" Target="../media/image41.png"/><Relationship Id="rId7" Type="http://schemas.openxmlformats.org/officeDocument/2006/relationships/image" Target="../media/image20.png"/><Relationship Id="rId8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/>
          <p:nvPr>
            <p:ph type="ctrTitle"/>
          </p:nvPr>
        </p:nvSpPr>
        <p:spPr>
          <a:xfrm>
            <a:off x="311708" y="5191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mpact"/>
                <a:ea typeface="Impact"/>
                <a:cs typeface="Impact"/>
                <a:sym typeface="Impact"/>
              </a:rPr>
              <a:t>Forget Automation, Let’s Augment:</a:t>
            </a:r>
            <a:br>
              <a:rPr lang="en">
                <a:latin typeface="Impact"/>
                <a:ea typeface="Impact"/>
                <a:cs typeface="Impact"/>
                <a:sym typeface="Impact"/>
              </a:rPr>
            </a:br>
            <a:r>
              <a:rPr lang="en">
                <a:latin typeface="Impact"/>
                <a:ea typeface="Impact"/>
                <a:cs typeface="Impact"/>
                <a:sym typeface="Impact"/>
              </a:rPr>
              <a:t>Toward Human-centered AI</a:t>
            </a:r>
            <a:endParaRPr sz="1550"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7" name="Google Shape;67;p15"/>
          <p:cNvSpPr txBox="1"/>
          <p:nvPr>
            <p:ph idx="1" type="subTitle"/>
          </p:nvPr>
        </p:nvSpPr>
        <p:spPr>
          <a:xfrm>
            <a:off x="311700" y="3015056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Hal Daumé III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Maryland</a:t>
            </a:r>
            <a:endParaRPr/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8863" y="3871950"/>
            <a:ext cx="2603050" cy="114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6331" y="4070150"/>
            <a:ext cx="1831651" cy="7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4"/>
          <p:cNvPicPr preferRelativeResize="0"/>
          <p:nvPr/>
        </p:nvPicPr>
        <p:blipFill rotWithShape="1">
          <a:blip r:embed="rId3">
            <a:alphaModFix/>
          </a:blip>
          <a:srcRect b="0" l="33159" r="0" t="0"/>
          <a:stretch/>
        </p:blipFill>
        <p:spPr>
          <a:xfrm>
            <a:off x="3710950" y="99075"/>
            <a:ext cx="5433050" cy="504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4"/>
          <p:cNvSpPr txBox="1"/>
          <p:nvPr/>
        </p:nvSpPr>
        <p:spPr>
          <a:xfrm>
            <a:off x="38100" y="575000"/>
            <a:ext cx="4797900" cy="27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What is the alternative?</a:t>
            </a:r>
            <a:endParaRPr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-400050" lvl="0" marL="45720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mpact"/>
              <a:buChar char="-"/>
            </a:pPr>
            <a:r>
              <a:rPr lang="en" sz="27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work with communities</a:t>
            </a:r>
            <a:endParaRPr sz="27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-400050" lvl="0" marL="45720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mpact"/>
              <a:buChar char="-"/>
            </a:pPr>
            <a:r>
              <a:rPr lang="en" sz="27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collect data ethically</a:t>
            </a:r>
            <a:endParaRPr sz="27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-400050" lvl="0" marL="45720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mpact"/>
              <a:buChar char="-"/>
            </a:pPr>
            <a:r>
              <a:rPr lang="en" sz="27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give users control</a:t>
            </a:r>
            <a:endParaRPr sz="27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-400050" lvl="0" marL="45720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mpact"/>
              <a:buChar char="-"/>
            </a:pPr>
            <a:r>
              <a:rPr lang="en" sz="27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forget about automation</a:t>
            </a:r>
            <a:endParaRPr sz="27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-400050" lvl="0" marL="45720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mpact"/>
              <a:buChar char="-"/>
            </a:pPr>
            <a:r>
              <a:rPr lang="en" sz="27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learn from less data</a:t>
            </a:r>
            <a:endParaRPr sz="27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grpSp>
        <p:nvGrpSpPr>
          <p:cNvPr id="158" name="Google Shape;158;p24"/>
          <p:cNvGrpSpPr/>
          <p:nvPr/>
        </p:nvGrpSpPr>
        <p:grpSpPr>
          <a:xfrm>
            <a:off x="112366" y="3421570"/>
            <a:ext cx="2097566" cy="1245413"/>
            <a:chOff x="-201950" y="-1152825"/>
            <a:chExt cx="3080127" cy="1828800"/>
          </a:xfrm>
        </p:grpSpPr>
        <p:pic>
          <p:nvPicPr>
            <p:cNvPr id="159" name="Google Shape;159;p24"/>
            <p:cNvPicPr preferRelativeResize="0"/>
            <p:nvPr/>
          </p:nvPicPr>
          <p:blipFill rotWithShape="1">
            <a:blip r:embed="rId4">
              <a:alphaModFix/>
            </a:blip>
            <a:srcRect b="32719" l="29672" r="32480" t="11101"/>
            <a:stretch/>
          </p:blipFill>
          <p:spPr>
            <a:xfrm>
              <a:off x="-190500" y="-1152825"/>
              <a:ext cx="616025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25526" y="-1152823"/>
              <a:ext cx="616017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24"/>
            <p:cNvPicPr preferRelativeResize="0"/>
            <p:nvPr/>
          </p:nvPicPr>
          <p:blipFill rotWithShape="1">
            <a:blip r:embed="rId6">
              <a:alphaModFix/>
            </a:blip>
            <a:srcRect b="20634" l="16339" r="30193" t="0"/>
            <a:stretch/>
          </p:blipFill>
          <p:spPr>
            <a:xfrm>
              <a:off x="1030103" y="-1152825"/>
              <a:ext cx="616025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4"/>
            <p:cNvPicPr preferRelativeResize="0"/>
            <p:nvPr/>
          </p:nvPicPr>
          <p:blipFill rotWithShape="1">
            <a:blip r:embed="rId7">
              <a:alphaModFix/>
            </a:blip>
            <a:srcRect b="0" l="16316" r="16316" t="0"/>
            <a:stretch/>
          </p:blipFill>
          <p:spPr>
            <a:xfrm>
              <a:off x="1646125" y="-1152825"/>
              <a:ext cx="616025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24"/>
            <p:cNvPicPr preferRelativeResize="0"/>
            <p:nvPr/>
          </p:nvPicPr>
          <p:blipFill rotWithShape="1">
            <a:blip r:embed="rId8">
              <a:alphaModFix/>
            </a:blip>
            <a:srcRect b="0" l="11216" r="21416" t="0"/>
            <a:stretch/>
          </p:blipFill>
          <p:spPr>
            <a:xfrm>
              <a:off x="2262150" y="-1152825"/>
              <a:ext cx="616025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24"/>
            <p:cNvPicPr preferRelativeResize="0"/>
            <p:nvPr/>
          </p:nvPicPr>
          <p:blipFill rotWithShape="1">
            <a:blip r:embed="rId9">
              <a:alphaModFix/>
            </a:blip>
            <a:srcRect b="26002" l="25073" r="25078" t="0"/>
            <a:stretch/>
          </p:blipFill>
          <p:spPr>
            <a:xfrm>
              <a:off x="-201950" y="-238425"/>
              <a:ext cx="616025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4"/>
            <p:cNvPicPr preferRelativeResize="0"/>
            <p:nvPr/>
          </p:nvPicPr>
          <p:blipFill rotWithShape="1">
            <a:blip r:embed="rId10">
              <a:alphaModFix/>
            </a:blip>
            <a:srcRect b="11621" l="6841" r="18464" t="0"/>
            <a:stretch/>
          </p:blipFill>
          <p:spPr>
            <a:xfrm>
              <a:off x="414076" y="-238425"/>
              <a:ext cx="616025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24"/>
            <p:cNvPicPr preferRelativeResize="0"/>
            <p:nvPr/>
          </p:nvPicPr>
          <p:blipFill rotWithShape="1">
            <a:blip r:embed="rId11">
              <a:alphaModFix/>
            </a:blip>
            <a:srcRect b="17081" l="19289" r="24847" t="0"/>
            <a:stretch/>
          </p:blipFill>
          <p:spPr>
            <a:xfrm>
              <a:off x="1030100" y="-238425"/>
              <a:ext cx="616025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24"/>
            <p:cNvPicPr preferRelativeResize="0"/>
            <p:nvPr/>
          </p:nvPicPr>
          <p:blipFill rotWithShape="1">
            <a:blip r:embed="rId12">
              <a:alphaModFix/>
            </a:blip>
            <a:srcRect b="0" l="16316" r="16316" t="0"/>
            <a:stretch/>
          </p:blipFill>
          <p:spPr>
            <a:xfrm>
              <a:off x="1646125" y="-238425"/>
              <a:ext cx="616025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4"/>
            <p:cNvPicPr preferRelativeResize="0"/>
            <p:nvPr/>
          </p:nvPicPr>
          <p:blipFill rotWithShape="1">
            <a:blip r:embed="rId13">
              <a:alphaModFix/>
            </a:blip>
            <a:srcRect b="13404" l="17657" r="17663" t="0"/>
            <a:stretch/>
          </p:blipFill>
          <p:spPr>
            <a:xfrm>
              <a:off x="2262152" y="-238425"/>
              <a:ext cx="616025" cy="914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9" name="Google Shape;169;p24"/>
          <p:cNvSpPr txBox="1"/>
          <p:nvPr/>
        </p:nvSpPr>
        <p:spPr>
          <a:xfrm>
            <a:off x="0" y="4571700"/>
            <a:ext cx="3711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[Desai, Berger, Minakov, Milan, Singh, Pumphrey, Ladner, D, Lu, Caselli, Bragg; NeurIPS 2023]</a:t>
            </a:r>
            <a:endParaRPr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24"/>
          <p:cNvPicPr preferRelativeResize="0"/>
          <p:nvPr/>
        </p:nvPicPr>
        <p:blipFill rotWithShape="1">
          <a:blip r:embed="rId14">
            <a:alphaModFix/>
          </a:blip>
          <a:srcRect b="0" l="18712" r="0" t="0"/>
          <a:stretch/>
        </p:blipFill>
        <p:spPr>
          <a:xfrm>
            <a:off x="959025" y="1252100"/>
            <a:ext cx="7442726" cy="18929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71" name="Google Shape;171;p24"/>
          <p:cNvSpPr txBox="1"/>
          <p:nvPr/>
        </p:nvSpPr>
        <p:spPr>
          <a:xfrm>
            <a:off x="38100" y="575000"/>
            <a:ext cx="47979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What is the alternative?</a:t>
            </a:r>
            <a:endParaRPr sz="27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6"/>
          <p:cNvPicPr preferRelativeResize="0"/>
          <p:nvPr/>
        </p:nvPicPr>
        <p:blipFill rotWithShape="1">
          <a:blip r:embed="rId3">
            <a:alphaModFix/>
          </a:blip>
          <a:srcRect b="0" l="0" r="66491" t="0"/>
          <a:stretch/>
        </p:blipFill>
        <p:spPr>
          <a:xfrm>
            <a:off x="2410613" y="106475"/>
            <a:ext cx="6733388" cy="50370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6"/>
          <p:cNvSpPr txBox="1"/>
          <p:nvPr/>
        </p:nvSpPr>
        <p:spPr>
          <a:xfrm>
            <a:off x="149325" y="341275"/>
            <a:ext cx="5091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The allure of full automation</a:t>
            </a:r>
            <a:endParaRPr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has a long history</a:t>
            </a:r>
            <a:endParaRPr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4790925"/>
            <a:ext cx="803100" cy="3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600" y="323050"/>
            <a:ext cx="3943200" cy="21303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2" name="Google Shape;82;p17"/>
          <p:cNvPicPr preferRelativeResize="0"/>
          <p:nvPr/>
        </p:nvPicPr>
        <p:blipFill rotWithShape="1">
          <a:blip r:embed="rId4">
            <a:alphaModFix/>
          </a:blip>
          <a:srcRect b="0" l="9542" r="6747" t="53989"/>
          <a:stretch/>
        </p:blipFill>
        <p:spPr>
          <a:xfrm>
            <a:off x="2751750" y="2652200"/>
            <a:ext cx="5979849" cy="22044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6975" y="3032125"/>
            <a:ext cx="2526900" cy="5657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4053000" y="490600"/>
            <a:ext cx="5091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And it’s not going anywhere</a:t>
            </a:r>
            <a:endParaRPr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a</a:t>
            </a: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ny time soon…</a:t>
            </a:r>
            <a:endParaRPr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" y="4790925"/>
            <a:ext cx="803100" cy="3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876" y="1632150"/>
            <a:ext cx="2986778" cy="298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4875" y="924673"/>
            <a:ext cx="2986775" cy="2986775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/>
          <p:nvPr/>
        </p:nvSpPr>
        <p:spPr>
          <a:xfrm>
            <a:off x="-355450" y="497725"/>
            <a:ext cx="2623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Instead of:</a:t>
            </a:r>
            <a:endParaRPr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3" name="Google Shape;93;p18"/>
          <p:cNvSpPr txBox="1"/>
          <p:nvPr/>
        </p:nvSpPr>
        <p:spPr>
          <a:xfrm>
            <a:off x="4216500" y="1174825"/>
            <a:ext cx="2577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How about:</a:t>
            </a:r>
            <a:endParaRPr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1166100" y="3946250"/>
            <a:ext cx="2182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2"/>
                </a:solidFill>
              </a:rPr>
              <a:t>i</a:t>
            </a:r>
            <a:r>
              <a:rPr i="1" lang="en" sz="900">
                <a:solidFill>
                  <a:schemeClr val="dk2"/>
                </a:solidFill>
              </a:rPr>
              <a:t>mage: sageev oore with dall-e</a:t>
            </a:r>
            <a:endParaRPr i="1" sz="900">
              <a:solidFill>
                <a:schemeClr val="dk2"/>
              </a:solidFill>
            </a:endParaRPr>
          </a:p>
        </p:txBody>
      </p:sp>
      <p:sp>
        <p:nvSpPr>
          <p:cNvPr id="95" name="Google Shape;95;p18"/>
          <p:cNvSpPr txBox="1"/>
          <p:nvPr/>
        </p:nvSpPr>
        <p:spPr>
          <a:xfrm>
            <a:off x="5525875" y="4618925"/>
            <a:ext cx="2182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2"/>
                </a:solidFill>
              </a:rPr>
              <a:t>image: me with firefly</a:t>
            </a:r>
            <a:endParaRPr i="1" sz="900">
              <a:solidFill>
                <a:schemeClr val="dk2"/>
              </a:solidFill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4790925"/>
            <a:ext cx="803100" cy="3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0475" y="502900"/>
            <a:ext cx="3759124" cy="29565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grpSp>
        <p:nvGrpSpPr>
          <p:cNvPr id="102" name="Google Shape;102;p19"/>
          <p:cNvGrpSpPr/>
          <p:nvPr/>
        </p:nvGrpSpPr>
        <p:grpSpPr>
          <a:xfrm>
            <a:off x="4630475" y="3599974"/>
            <a:ext cx="3759125" cy="1196484"/>
            <a:chOff x="5201975" y="3272324"/>
            <a:chExt cx="3759125" cy="1196484"/>
          </a:xfrm>
        </p:grpSpPr>
        <p:pic>
          <p:nvPicPr>
            <p:cNvPr id="103" name="Google Shape;103;p19"/>
            <p:cNvPicPr preferRelativeResize="0"/>
            <p:nvPr/>
          </p:nvPicPr>
          <p:blipFill rotWithShape="1">
            <a:blip r:embed="rId4">
              <a:alphaModFix/>
            </a:blip>
            <a:srcRect b="25827" l="0" r="26943" t="0"/>
            <a:stretch/>
          </p:blipFill>
          <p:spPr>
            <a:xfrm rot="-2">
              <a:off x="5201975" y="3276563"/>
              <a:ext cx="937658" cy="11880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9"/>
            <p:cNvPicPr preferRelativeResize="0"/>
            <p:nvPr/>
          </p:nvPicPr>
          <p:blipFill rotWithShape="1">
            <a:blip r:embed="rId5">
              <a:alphaModFix/>
            </a:blip>
            <a:srcRect b="41269" l="34560" r="19087" t="0"/>
            <a:stretch/>
          </p:blipFill>
          <p:spPr>
            <a:xfrm>
              <a:off x="6139633" y="3276563"/>
              <a:ext cx="937659" cy="11880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9"/>
            <p:cNvPicPr preferRelativeResize="0"/>
            <p:nvPr/>
          </p:nvPicPr>
          <p:blipFill rotWithShape="1">
            <a:blip r:embed="rId6">
              <a:alphaModFix/>
            </a:blip>
            <a:srcRect b="22002" l="9340" r="13907" t="0"/>
            <a:stretch/>
          </p:blipFill>
          <p:spPr>
            <a:xfrm>
              <a:off x="7077292" y="3272324"/>
              <a:ext cx="941904" cy="11964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9"/>
            <p:cNvPicPr preferRelativeResize="0"/>
            <p:nvPr/>
          </p:nvPicPr>
          <p:blipFill rotWithShape="1">
            <a:blip r:embed="rId7">
              <a:alphaModFix/>
            </a:blip>
            <a:srcRect b="47671" l="25047" r="28212" t="1710"/>
            <a:stretch/>
          </p:blipFill>
          <p:spPr>
            <a:xfrm>
              <a:off x="8019196" y="3276570"/>
              <a:ext cx="941904" cy="118800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" name="Google Shape;107;p19"/>
          <p:cNvSpPr txBox="1"/>
          <p:nvPr/>
        </p:nvSpPr>
        <p:spPr>
          <a:xfrm>
            <a:off x="673250" y="1001700"/>
            <a:ext cx="26238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How can we design AI-infused systems that </a:t>
            </a:r>
            <a:r>
              <a:rPr i="1"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make our lives better?</a:t>
            </a:r>
            <a:endParaRPr i="1"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08" name="Google Shape;108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" y="4790925"/>
            <a:ext cx="803100" cy="3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0"/>
          <p:cNvPicPr preferRelativeResize="0"/>
          <p:nvPr/>
        </p:nvPicPr>
        <p:blipFill rotWithShape="1">
          <a:blip r:embed="rId3">
            <a:alphaModFix/>
          </a:blip>
          <a:srcRect b="17245" l="0" r="0" t="0"/>
          <a:stretch/>
        </p:blipFill>
        <p:spPr>
          <a:xfrm>
            <a:off x="0" y="103825"/>
            <a:ext cx="9144000" cy="503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0"/>
          <p:cNvSpPr txBox="1"/>
          <p:nvPr/>
        </p:nvSpPr>
        <p:spPr>
          <a:xfrm>
            <a:off x="673250" y="1001700"/>
            <a:ext cx="26238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Data for </a:t>
            </a:r>
            <a:r>
              <a:rPr i="1" lang="en" sz="3200">
                <a:solidFill>
                  <a:schemeClr val="dk2"/>
                </a:solidFill>
                <a:highlight>
                  <a:srgbClr val="00FF00"/>
                </a:highlight>
                <a:latin typeface="Impact"/>
                <a:ea typeface="Impact"/>
                <a:cs typeface="Impact"/>
                <a:sym typeface="Impact"/>
              </a:rPr>
              <a:t>replicate what the person does</a:t>
            </a:r>
            <a:endParaRPr i="1" sz="3200">
              <a:solidFill>
                <a:schemeClr val="dk2"/>
              </a:solidFill>
              <a:highlight>
                <a:srgbClr val="00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is easy to come by.</a:t>
            </a:r>
            <a:endParaRPr i="1"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5" name="Google Shape;115;p20"/>
          <p:cNvSpPr txBox="1"/>
          <p:nvPr/>
        </p:nvSpPr>
        <p:spPr>
          <a:xfrm>
            <a:off x="5786275" y="574975"/>
            <a:ext cx="2623800" cy="4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Data for </a:t>
            </a:r>
            <a:endParaRPr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200">
                <a:solidFill>
                  <a:schemeClr val="dk2"/>
                </a:solidFill>
                <a:highlight>
                  <a:srgbClr val="00FF00"/>
                </a:highlight>
                <a:latin typeface="Impact"/>
                <a:ea typeface="Impact"/>
                <a:cs typeface="Impact"/>
                <a:sym typeface="Impact"/>
              </a:rPr>
              <a:t>help the person do the part they don’t want to do</a:t>
            </a: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 often requires an existing system</a:t>
            </a:r>
            <a:endParaRPr i="1"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16" name="Google Shape;116;p20"/>
          <p:cNvSpPr txBox="1"/>
          <p:nvPr/>
        </p:nvSpPr>
        <p:spPr>
          <a:xfrm>
            <a:off x="7879200" y="103825"/>
            <a:ext cx="12648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2"/>
                </a:solidFill>
                <a:highlight>
                  <a:srgbClr val="FAF5F5"/>
                </a:highlight>
              </a:rPr>
              <a:t>image: me with firefly</a:t>
            </a:r>
            <a:endParaRPr i="1" sz="900">
              <a:solidFill>
                <a:schemeClr val="dk2"/>
              </a:solidFill>
              <a:highlight>
                <a:srgbClr val="FAF5F5"/>
              </a:highlight>
            </a:endParaRPr>
          </a:p>
        </p:txBody>
      </p:sp>
      <p:pic>
        <p:nvPicPr>
          <p:cNvPr id="117" name="Google Shape;11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4790925"/>
            <a:ext cx="803100" cy="3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718574" cy="288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79025"/>
            <a:ext cx="4556750" cy="361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827025"/>
            <a:ext cx="4488176" cy="212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1"/>
          <p:cNvSpPr txBox="1"/>
          <p:nvPr/>
        </p:nvSpPr>
        <p:spPr>
          <a:xfrm>
            <a:off x="6286500" y="4712400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[Cao, Seelman, Lee, D;  AACL’22]</a:t>
            </a:r>
            <a:endParaRPr sz="160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" name="Google Shape;126;p21"/>
          <p:cNvPicPr preferRelativeResize="0"/>
          <p:nvPr/>
        </p:nvPicPr>
        <p:blipFill rotWithShape="1">
          <a:blip r:embed="rId6">
            <a:alphaModFix/>
          </a:blip>
          <a:srcRect b="28354" l="23558" r="29745" t="13862"/>
          <a:stretch/>
        </p:blipFill>
        <p:spPr>
          <a:xfrm>
            <a:off x="6974611" y="3947199"/>
            <a:ext cx="683531" cy="845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1"/>
          <p:cNvPicPr preferRelativeResize="0"/>
          <p:nvPr/>
        </p:nvPicPr>
        <p:blipFill rotWithShape="1">
          <a:blip r:embed="rId7">
            <a:alphaModFix/>
          </a:blip>
          <a:srcRect b="34438" l="33608" r="36897" t="34441"/>
          <a:stretch/>
        </p:blipFill>
        <p:spPr>
          <a:xfrm>
            <a:off x="7658150" y="3947200"/>
            <a:ext cx="683550" cy="8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1"/>
          <p:cNvPicPr preferRelativeResize="0"/>
          <p:nvPr/>
        </p:nvPicPr>
        <p:blipFill rotWithShape="1">
          <a:blip r:embed="rId8">
            <a:alphaModFix/>
          </a:blip>
          <a:srcRect b="32111" l="18412" r="8434" t="0"/>
          <a:stretch/>
        </p:blipFill>
        <p:spPr>
          <a:xfrm>
            <a:off x="8341700" y="3947200"/>
            <a:ext cx="683550" cy="8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" y="4790925"/>
            <a:ext cx="803100" cy="3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4790925"/>
            <a:ext cx="803100" cy="3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9550" y="99050"/>
            <a:ext cx="5044449" cy="5044449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2"/>
          <p:cNvSpPr txBox="1"/>
          <p:nvPr/>
        </p:nvSpPr>
        <p:spPr>
          <a:xfrm>
            <a:off x="327650" y="308300"/>
            <a:ext cx="41655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Volunteer content moderators</a:t>
            </a:r>
            <a:b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</a:br>
            <a:r>
              <a:rPr lang="en" sz="3200">
                <a:solidFill>
                  <a:schemeClr val="dk2"/>
                </a:solidFill>
                <a:highlight>
                  <a:srgbClr val="00FF00"/>
                </a:highlight>
                <a:latin typeface="Impact"/>
                <a:ea typeface="Impact"/>
                <a:cs typeface="Impact"/>
                <a:sym typeface="Impact"/>
              </a:rPr>
              <a:t>don’t want automated moderation</a:t>
            </a:r>
            <a:endParaRPr sz="3200">
              <a:solidFill>
                <a:schemeClr val="dk2"/>
              </a:solidFill>
              <a:highlight>
                <a:srgbClr val="00FF00"/>
              </a:highlight>
              <a:latin typeface="Impact"/>
              <a:ea typeface="Impact"/>
              <a:cs typeface="Impact"/>
              <a:sym typeface="Impact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even if it would make them more “productive”</a:t>
            </a:r>
            <a:endParaRPr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grpSp>
        <p:nvGrpSpPr>
          <p:cNvPr id="137" name="Google Shape;137;p22"/>
          <p:cNvGrpSpPr/>
          <p:nvPr/>
        </p:nvGrpSpPr>
        <p:grpSpPr>
          <a:xfrm>
            <a:off x="637055" y="4175799"/>
            <a:ext cx="3386440" cy="845835"/>
            <a:chOff x="281950" y="2910825"/>
            <a:chExt cx="8267676" cy="2065026"/>
          </a:xfrm>
        </p:grpSpPr>
        <p:pic>
          <p:nvPicPr>
            <p:cNvPr id="138" name="Google Shape;138;p22"/>
            <p:cNvPicPr preferRelativeResize="0"/>
            <p:nvPr/>
          </p:nvPicPr>
          <p:blipFill rotWithShape="1">
            <a:blip r:embed="rId5">
              <a:alphaModFix/>
            </a:blip>
            <a:srcRect b="28100" l="46079" r="17802" t="3293"/>
            <a:stretch/>
          </p:blipFill>
          <p:spPr>
            <a:xfrm>
              <a:off x="5288275" y="2910825"/>
              <a:ext cx="1630675" cy="206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22"/>
            <p:cNvPicPr preferRelativeResize="0"/>
            <p:nvPr/>
          </p:nvPicPr>
          <p:blipFill rotWithShape="1">
            <a:blip r:embed="rId6">
              <a:alphaModFix/>
            </a:blip>
            <a:srcRect b="28354" l="23558" r="29745" t="13862"/>
            <a:stretch/>
          </p:blipFill>
          <p:spPr>
            <a:xfrm>
              <a:off x="1950725" y="2910825"/>
              <a:ext cx="1668774" cy="206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" name="Google Shape;140;p22"/>
            <p:cNvPicPr preferRelativeResize="0"/>
            <p:nvPr/>
          </p:nvPicPr>
          <p:blipFill rotWithShape="1">
            <a:blip r:embed="rId7">
              <a:alphaModFix/>
            </a:blip>
            <a:srcRect b="29827" l="19997" r="17432" t="8406"/>
            <a:stretch/>
          </p:blipFill>
          <p:spPr>
            <a:xfrm>
              <a:off x="281950" y="2910825"/>
              <a:ext cx="1668775" cy="2065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22"/>
            <p:cNvPicPr preferRelativeResize="0"/>
            <p:nvPr/>
          </p:nvPicPr>
          <p:blipFill rotWithShape="1">
            <a:blip r:embed="rId8">
              <a:alphaModFix/>
            </a:blip>
            <a:srcRect b="42765" l="21539" r="32209" t="0"/>
            <a:stretch/>
          </p:blipFill>
          <p:spPr>
            <a:xfrm>
              <a:off x="3619500" y="2910825"/>
              <a:ext cx="1668774" cy="2065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22"/>
            <p:cNvPicPr preferRelativeResize="0"/>
            <p:nvPr/>
          </p:nvPicPr>
          <p:blipFill rotWithShape="1">
            <a:blip r:embed="rId9">
              <a:alphaModFix/>
            </a:blip>
            <a:srcRect b="26161" l="15536" r="15536" t="0"/>
            <a:stretch/>
          </p:blipFill>
          <p:spPr>
            <a:xfrm>
              <a:off x="6918951" y="2910825"/>
              <a:ext cx="1630675" cy="2065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3" name="Google Shape;143;p22"/>
          <p:cNvSpPr txBox="1"/>
          <p:nvPr/>
        </p:nvSpPr>
        <p:spPr>
          <a:xfrm>
            <a:off x="7842350" y="4820400"/>
            <a:ext cx="1263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900">
                <a:solidFill>
                  <a:schemeClr val="dk2"/>
                </a:solidFill>
                <a:highlight>
                  <a:srgbClr val="FAF5F5"/>
                </a:highlight>
              </a:rPr>
              <a:t>image: me with firefly</a:t>
            </a:r>
            <a:endParaRPr i="1" sz="900">
              <a:solidFill>
                <a:schemeClr val="dk2"/>
              </a:solidFill>
              <a:highlight>
                <a:srgbClr val="FAF5F5"/>
              </a:highlight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327650" y="308300"/>
            <a:ext cx="41655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Volunteer content moderators</a:t>
            </a:r>
            <a:endParaRPr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 rotWithShape="1">
          <a:blip r:embed="rId3">
            <a:alphaModFix/>
          </a:blip>
          <a:srcRect b="0" l="0" r="37702" t="0"/>
          <a:stretch/>
        </p:blipFill>
        <p:spPr>
          <a:xfrm>
            <a:off x="4389125" y="83800"/>
            <a:ext cx="4754876" cy="509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 txBox="1"/>
          <p:nvPr/>
        </p:nvSpPr>
        <p:spPr>
          <a:xfrm>
            <a:off x="670550" y="575000"/>
            <a:ext cx="41655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highlight>
                  <a:srgbClr val="FFFF00"/>
                </a:highlight>
                <a:latin typeface="Impact"/>
                <a:ea typeface="Impact"/>
                <a:cs typeface="Impact"/>
                <a:sym typeface="Impact"/>
              </a:rPr>
              <a:t>Even among a single “population” there is significant disagreement over what control is desired</a:t>
            </a:r>
            <a:endParaRPr sz="3200">
              <a:solidFill>
                <a:schemeClr val="dk2"/>
              </a:solidFill>
              <a:highlight>
                <a:srgbClr val="FFFF00"/>
              </a:highlight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4790925"/>
            <a:ext cx="803100" cy="3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DD86A15401E4288745D6D9DD1325C" ma:contentTypeVersion="26" ma:contentTypeDescription="Create a new document." ma:contentTypeScope="" ma:versionID="2a9fe25e618ca91421a60aed64dbc676">
  <xsd:schema xmlns:xsd="http://www.w3.org/2001/XMLSchema" xmlns:xs="http://www.w3.org/2001/XMLSchema" xmlns:p="http://schemas.microsoft.com/office/2006/metadata/properties" xmlns:ns1="http://schemas.microsoft.com/sharepoint/v3" xmlns:ns2="80c0be88-99e0-47c6-bb60-bfaf2d3704c6" xmlns:ns3="6c6d5812-0bec-4b46-bae5-7791aeb1cbc5" xmlns:ns4="3e02667f-0271-471b-bd6e-11a2e16def1d" targetNamespace="http://schemas.microsoft.com/office/2006/metadata/properties" ma:root="true" ma:fieldsID="496064e89d43b0cb84d67f59dd567023" ns1:_="" ns2:_="" ns3:_="" ns4:_="">
    <xsd:import namespace="http://schemas.microsoft.com/sharepoint/v3"/>
    <xsd:import namespace="80c0be88-99e0-47c6-bb60-bfaf2d3704c6"/>
    <xsd:import namespace="6c6d5812-0bec-4b46-bae5-7791aeb1cbc5"/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Text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Updatedby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EventOrder" minOccurs="0"/>
                <xsd:element ref="ns2:EventOrderNumber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  <xsd:element ref="ns2: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c0be88-99e0-47c6-bb60-bfaf2d3704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Text" ma:index="17" nillable="true" ma:displayName="Text" ma:default="Text test" ma:description="Text" ma:format="Dropdown" ma:internalName="Text">
      <xsd:simpleType>
        <xsd:restriction base="dms:Text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Updatedby" ma:index="21" nillable="true" ma:displayName="Updated by" ma:format="Dropdown" ma:list="UserInfo" ma:SharePointGroup="0" ma:internalName="Upda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EventOrder" ma:index="27" nillable="true" ma:displayName="Event Order" ma:decimals="1" ma:default="1" ma:format="Dropdown" ma:internalName="EventOrder" ma:percentage="FALSE">
      <xsd:simpleType>
        <xsd:restriction base="dms:Number"/>
      </xsd:simpleType>
    </xsd:element>
    <xsd:element name="EventOrderNumber" ma:index="28" nillable="true" ma:displayName="Event Order Number" ma:description="1" ma:format="Dropdown" ma:internalName="EventOrderNumber">
      <xsd:simpleType>
        <xsd:restriction base="dms:Text">
          <xsd:maxLength value="255"/>
        </xsd:restriction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  <xsd:element name="Number" ma:index="33" nillable="true" ma:displayName="Number" ma:format="Dropdown" ma:internalName="Number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d5812-0bec-4b46-bae5-7791aeb1cbc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eaa05e3d-6722-4ba5-884e-ffd7a2228bd4}" ma:internalName="TaxCatchAll" ma:showField="CatchAllData" ma:web="6c6d5812-0bec-4b46-bae5-7791aeb1cb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xt xmlns="80c0be88-99e0-47c6-bb60-bfaf2d3704c6">Text test</Text>
    <EventOrder xmlns="80c0be88-99e0-47c6-bb60-bfaf2d3704c6">1</EventOrder>
    <_ip_UnifiedCompliancePolicyUIAction xmlns="http://schemas.microsoft.com/sharepoint/v3" xsi:nil="true"/>
    <lcf76f155ced4ddcb4097134ff3c332f xmlns="80c0be88-99e0-47c6-bb60-bfaf2d3704c6">
      <Terms xmlns="http://schemas.microsoft.com/office/infopath/2007/PartnerControls"/>
    </lcf76f155ced4ddcb4097134ff3c332f>
    <Updatedby xmlns="80c0be88-99e0-47c6-bb60-bfaf2d3704c6">
      <UserInfo>
        <DisplayName/>
        <AccountId xsi:nil="true"/>
        <AccountType/>
      </UserInfo>
    </Updatedby>
    <_ip_UnifiedCompliancePolicyProperties xmlns="http://schemas.microsoft.com/sharepoint/v3" xsi:nil="true"/>
    <TaxCatchAll xmlns="3e02667f-0271-471b-bd6e-11a2e16def1d" xsi:nil="true"/>
    <Number xmlns="80c0be88-99e0-47c6-bb60-bfaf2d3704c6" xsi:nil="true"/>
    <EventOrderNumber xmlns="80c0be88-99e0-47c6-bb60-bfaf2d3704c6" xsi:nil="true"/>
  </documentManagement>
</p:properties>
</file>

<file path=customXml/itemProps1.xml><?xml version="1.0" encoding="utf-8"?>
<ds:datastoreItem xmlns:ds="http://schemas.openxmlformats.org/officeDocument/2006/customXml" ds:itemID="{F7E811C5-0917-4338-B2A2-45E0B0B871D7}"/>
</file>

<file path=customXml/itemProps2.xml><?xml version="1.0" encoding="utf-8"?>
<ds:datastoreItem xmlns:ds="http://schemas.openxmlformats.org/officeDocument/2006/customXml" ds:itemID="{58AF6AB2-C91B-411E-98D2-D999CD31035F}"/>
</file>

<file path=customXml/itemProps3.xml><?xml version="1.0" encoding="utf-8"?>
<ds:datastoreItem xmlns:ds="http://schemas.openxmlformats.org/officeDocument/2006/customXml" ds:itemID="{4EA98BED-47F4-4B48-8FAD-939B69DFDCC6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0x0101005E2DD86A15401E4288745D6D9DD1325C</vt:lpwstr>
  </property>
</Properties>
</file>