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9" r:id="rId2"/>
    <p:sldId id="261" r:id="rId3"/>
    <p:sldId id="262" r:id="rId4"/>
    <p:sldId id="264" r:id="rId5"/>
    <p:sldId id="263" r:id="rId6"/>
    <p:sldId id="266" r:id="rId7"/>
    <p:sldId id="267" r:id="rId8"/>
    <p:sldId id="269" r:id="rId9"/>
    <p:sldId id="268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AC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316c7d2a3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316c7d2a3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C38E85E7-2510-ECE8-E666-11D05BE18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3ED44DEC-01D0-BC0C-4937-85CD030878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15244651-6561-DB74-5195-C4C3B1FDAE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</a:t>
            </a:r>
            <a:r>
              <a:rPr lang="en-US" err="1"/>
              <a:t>www.astronomy.com</a:t>
            </a:r>
            <a:r>
              <a:rPr lang="en-US"/>
              <a:t>/space-exploration/the-</a:t>
            </a:r>
            <a:r>
              <a:rPr lang="en-US" err="1"/>
              <a:t>skycrane</a:t>
            </a:r>
            <a:r>
              <a:rPr lang="en-US"/>
              <a:t>-how-</a:t>
            </a:r>
            <a:r>
              <a:rPr lang="en-US" err="1"/>
              <a:t>nasas</a:t>
            </a:r>
            <a:r>
              <a:rPr lang="en-US"/>
              <a:t>-perseverance-rover-will-land-on-mars/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448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740C08A8-1CB3-F4B7-9E21-21A08AD72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98714568-4571-44F0-4500-99C2176647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1E25EBE9-85A8-2C32-AB00-4E4EB298DA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64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EFC21AB5-5392-8A0C-2AE1-14B1A3A1E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796E3727-09EA-926C-4A28-88055E3157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A19E2A1D-FAB5-21D1-0CB4-AC793E1EF2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49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C9084E29-5E9E-77F1-C1C3-BC3403D1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F3401124-63BA-D302-0B85-4D151A7D32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EEBA6D80-48A3-7400-F592-7B186766FC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412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1762ED8C-85CA-FC46-5DEC-0B157CAD5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D0DFBCF4-ACE6-6675-AB75-1E0F39BB3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866B86AE-E611-E046-D96C-678BA63039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80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6FF770D8-6FCE-D927-0A8A-2247E846F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A254B675-3903-E783-F025-E7F267A9C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D0B4C0D3-4576-8477-596A-785D85A4AC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597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A6FA91C3-7C8B-EEE1-B3E3-50D49BBC5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16c7d2a3_1_253:notes">
            <a:extLst>
              <a:ext uri="{FF2B5EF4-FFF2-40B4-BE49-F238E27FC236}">
                <a16:creationId xmlns:a16="http://schemas.microsoft.com/office/drawing/2014/main" id="{3DAF7232-2550-DE05-6C23-0134CA30BF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16c7d2a3_1_253:notes">
            <a:extLst>
              <a:ext uri="{FF2B5EF4-FFF2-40B4-BE49-F238E27FC236}">
                <a16:creationId xmlns:a16="http://schemas.microsoft.com/office/drawing/2014/main" id="{8ABEA2EB-5763-7F65-1F9A-21F232E0A0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54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0c031810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20c031810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68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14936" y="1544351"/>
            <a:ext cx="4241963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venir"/>
                <a:ea typeface="Avenir"/>
                <a:cs typeface="Avenir"/>
                <a:sym typeface="Avenir"/>
              </a:rPr>
              <a:t>Systems Engineering and Artificial Intelligence</a:t>
            </a:r>
            <a:endParaRPr sz="24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767" y="461998"/>
            <a:ext cx="2310302" cy="13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outside a building&#10;&#10;AI-generated content may be incorrect.">
            <a:extLst>
              <a:ext uri="{FF2B5EF4-FFF2-40B4-BE49-F238E27FC236}">
                <a16:creationId xmlns:a16="http://schemas.microsoft.com/office/drawing/2014/main" id="{0313CDFE-5938-908B-E85B-5AEEA3D19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357" t="2481"/>
          <a:stretch>
            <a:fillRect/>
          </a:stretch>
        </p:blipFill>
        <p:spPr>
          <a:xfrm>
            <a:off x="4572000" y="0"/>
            <a:ext cx="6021268" cy="5143500"/>
          </a:xfrm>
          <a:prstGeom prst="rect">
            <a:avLst/>
          </a:prstGeom>
        </p:spPr>
      </p:pic>
      <p:sp>
        <p:nvSpPr>
          <p:cNvPr id="2" name="Google Shape;78;p16">
            <a:extLst>
              <a:ext uri="{FF2B5EF4-FFF2-40B4-BE49-F238E27FC236}">
                <a16:creationId xmlns:a16="http://schemas.microsoft.com/office/drawing/2014/main" id="{FB73A5D0-8043-6DDD-EC24-8A7C45BA9F7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4864" y="3378851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Zoe Szajnfarber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Professor of Engineering Management and Systems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Faculty lead, GW Trustworthy AI Initiative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Chief Scientist, Systems Engineering Research Center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2C39769A-B538-241A-C6FE-9AA1F1C6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BE19548B-CA11-C528-E62B-0C4D00B598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Why am I here?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53E8FE37-62A6-0A72-7E4B-3711DBF0E795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30D6BACF-9F1B-6F2C-1ABF-29FC71D5C11E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116ED-C3A4-D337-3834-9376B8DFCD04}"/>
              </a:ext>
            </a:extLst>
          </p:cNvPr>
          <p:cNvSpPr txBox="1"/>
          <p:nvPr/>
        </p:nvSpPr>
        <p:spPr>
          <a:xfrm>
            <a:off x="932688" y="1225296"/>
            <a:ext cx="221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Systems Engineer as… Paper Pusher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1A354-D01D-1640-1F14-3034D1A1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561" y="3200400"/>
            <a:ext cx="2914650" cy="1943100"/>
          </a:xfrm>
          <a:prstGeom prst="rect">
            <a:avLst/>
          </a:prstGeom>
        </p:spPr>
      </p:pic>
      <p:sp>
        <p:nvSpPr>
          <p:cNvPr id="60" name="AutoShape 2" descr="Image of ">
            <a:extLst>
              <a:ext uri="{FF2B5EF4-FFF2-40B4-BE49-F238E27FC236}">
                <a16:creationId xmlns:a16="http://schemas.microsoft.com/office/drawing/2014/main" id="{88C161AB-1449-CBE1-218E-97BEFB8917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AutoShape 4" descr="Image of ">
            <a:extLst>
              <a:ext uri="{FF2B5EF4-FFF2-40B4-BE49-F238E27FC236}">
                <a16:creationId xmlns:a16="http://schemas.microsoft.com/office/drawing/2014/main" id="{B68996E7-1764-1BF5-4A9A-D04FA8E8B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1734ACF-3DE6-BDF4-DB9A-A4A410B5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70" y="1696683"/>
            <a:ext cx="2870357" cy="287651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782369E-ABF8-C694-FCFE-2E541CC0BFB0}"/>
              </a:ext>
            </a:extLst>
          </p:cNvPr>
          <p:cNvSpPr txBox="1"/>
          <p:nvPr/>
        </p:nvSpPr>
        <p:spPr>
          <a:xfrm>
            <a:off x="1078993" y="4573200"/>
            <a:ext cx="2386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Images generated by Gemini 2.5 Flash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0072076-622C-7653-BC82-E2BA28B6B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619777"/>
            <a:ext cx="2967011" cy="210629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9AB708-0B27-FB25-960F-9E795E734F1D}"/>
              </a:ext>
            </a:extLst>
          </p:cNvPr>
          <p:cNvSpPr txBox="1"/>
          <p:nvPr/>
        </p:nvSpPr>
        <p:spPr>
          <a:xfrm>
            <a:off x="4876800" y="2603198"/>
            <a:ext cx="3442497" cy="73866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… architecting, integration and testing, under enormous uncertainty, with many technical and non-technical constraints</a:t>
            </a:r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A515902C-3354-A816-B629-27FAB173E9B8}"/>
              </a:ext>
            </a:extLst>
          </p:cNvPr>
          <p:cNvSpPr/>
          <p:nvPr/>
        </p:nvSpPr>
        <p:spPr>
          <a:xfrm>
            <a:off x="3877056" y="2724150"/>
            <a:ext cx="847344" cy="41079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5F34F-83FA-46D2-6D03-28F55C40D570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pic>
        <p:nvPicPr>
          <p:cNvPr id="3" name="Google Shape;79;p16">
            <a:extLst>
              <a:ext uri="{FF2B5EF4-FFF2-40B4-BE49-F238E27FC236}">
                <a16:creationId xmlns:a16="http://schemas.microsoft.com/office/drawing/2014/main" id="{39FEFF5C-6DC7-4FC0-C236-56105A07CA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9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F5654EC9-0285-ECB8-5D42-1F10135E3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3D1C8B9E-1CD1-F937-018B-0D948D4F8F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Landing Mars Rovers as Illustration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09295D86-1A96-27EE-FA6D-39755ACDCB58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ACB5363D-AEC8-FFA6-CED6-ADC4ECFB0C60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marsroverairbags">
            <a:extLst>
              <a:ext uri="{FF2B5EF4-FFF2-40B4-BE49-F238E27FC236}">
                <a16:creationId xmlns:a16="http://schemas.microsoft.com/office/drawing/2014/main" id="{3CDB6353-0E93-5762-0C00-4C48139A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8" y="842469"/>
            <a:ext cx="4116832" cy="30464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sskycrane">
            <a:extLst>
              <a:ext uri="{FF2B5EF4-FFF2-40B4-BE49-F238E27FC236}">
                <a16:creationId xmlns:a16="http://schemas.microsoft.com/office/drawing/2014/main" id="{0EE2B931-D304-55E5-1910-E5ABC2121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70" y="870309"/>
            <a:ext cx="3977640" cy="301861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6CDD2-D778-F95F-62C5-B1F05218E655}"/>
              </a:ext>
            </a:extLst>
          </p:cNvPr>
          <p:cNvSpPr/>
          <p:nvPr/>
        </p:nvSpPr>
        <p:spPr>
          <a:xfrm>
            <a:off x="540690" y="4126727"/>
            <a:ext cx="7975158" cy="564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The architecting insight that led to airbags and sky crane required re-thinking functional blocks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Significant creativity needed to “test as you fly” and build confidence in overall system.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952F4-0A16-1227-E630-9B42942DC2CC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pic>
        <p:nvPicPr>
          <p:cNvPr id="5" name="Google Shape;79;p16">
            <a:extLst>
              <a:ext uri="{FF2B5EF4-FFF2-40B4-BE49-F238E27FC236}">
                <a16:creationId xmlns:a16="http://schemas.microsoft.com/office/drawing/2014/main" id="{A0EC014C-4653-B7CF-4BC2-1CA61B7698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14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084B648C-654A-51B1-8C88-6E263912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6466D6C8-D9C2-D135-B4EB-3796D726C5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Same concepts are relevant to AI integration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413897F6-1D99-AF4B-80DE-2BA41E3A4233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13B32A35-E493-6D7C-0C0E-F928CDFB2243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57A68-E4E5-D6E8-DF43-812296A93ABA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pic>
        <p:nvPicPr>
          <p:cNvPr id="5" name="Google Shape;79;p16">
            <a:extLst>
              <a:ext uri="{FF2B5EF4-FFF2-40B4-BE49-F238E27FC236}">
                <a16:creationId xmlns:a16="http://schemas.microsoft.com/office/drawing/2014/main" id="{FAF7AB74-FCEC-E400-8A8B-DDC7AE8ABB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E2C175-3E4B-686A-AAEA-8589F4776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7" y="1536272"/>
            <a:ext cx="4512469" cy="295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D027D-E07C-D2B5-567D-1E05F4583D19}"/>
              </a:ext>
            </a:extLst>
          </p:cNvPr>
          <p:cNvSpPr txBox="1"/>
          <p:nvPr/>
        </p:nvSpPr>
        <p:spPr>
          <a:xfrm>
            <a:off x="244572" y="1114731"/>
            <a:ext cx="4980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“I pursued a career in student affairs because of my passion for helping students… Currently, I spend a significant amount of my time doing literal paperwork”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82F49-2DD5-EBE0-14EA-E626D99CCFC4}"/>
              </a:ext>
            </a:extLst>
          </p:cNvPr>
          <p:cNvSpPr txBox="1"/>
          <p:nvPr/>
        </p:nvSpPr>
        <p:spPr>
          <a:xfrm>
            <a:off x="142712" y="797486"/>
            <a:ext cx="5461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Student advising use case (like customer service tasks)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61676-8EAD-6D2F-435A-76E61621B293}"/>
              </a:ext>
            </a:extLst>
          </p:cNvPr>
          <p:cNvSpPr txBox="1"/>
          <p:nvPr/>
        </p:nvSpPr>
        <p:spPr>
          <a:xfrm>
            <a:off x="1319917" y="4489132"/>
            <a:ext cx="259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AI can help, but how?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F7069-B234-8DE6-A95F-2D128E184583}"/>
              </a:ext>
            </a:extLst>
          </p:cNvPr>
          <p:cNvSpPr txBox="1"/>
          <p:nvPr/>
        </p:nvSpPr>
        <p:spPr>
          <a:xfrm>
            <a:off x="1319917" y="4912668"/>
            <a:ext cx="2386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Images generated by Gemini 2.5 Flash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6C0EE-8AC8-0DBB-6C69-A0413E72FF7B}"/>
              </a:ext>
            </a:extLst>
          </p:cNvPr>
          <p:cNvSpPr txBox="1"/>
          <p:nvPr/>
        </p:nvSpPr>
        <p:spPr>
          <a:xfrm>
            <a:off x="5152446" y="805666"/>
            <a:ext cx="3738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This is a workflow architecture question!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BFE07-4F07-4124-23D5-11C3C05384AC}"/>
              </a:ext>
            </a:extLst>
          </p:cNvPr>
          <p:cNvSpPr/>
          <p:nvPr/>
        </p:nvSpPr>
        <p:spPr>
          <a:xfrm>
            <a:off x="6489234" y="1868824"/>
            <a:ext cx="723569" cy="21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Advisor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4E659B-9D0B-F334-AFC8-C31C985DC64E}"/>
              </a:ext>
            </a:extLst>
          </p:cNvPr>
          <p:cNvSpPr/>
          <p:nvPr/>
        </p:nvSpPr>
        <p:spPr>
          <a:xfrm>
            <a:off x="5559142" y="1868824"/>
            <a:ext cx="723569" cy="2153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Student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3E34E5-CE35-125A-3892-0EF959DBDC72}"/>
              </a:ext>
            </a:extLst>
          </p:cNvPr>
          <p:cNvCxnSpPr>
            <a:cxnSpLocks/>
          </p:cNvCxnSpPr>
          <p:nvPr/>
        </p:nvCxnSpPr>
        <p:spPr>
          <a:xfrm flipH="1">
            <a:off x="6282711" y="2000355"/>
            <a:ext cx="2065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C3D53CA-92F6-DDA1-BAF4-4EBD9C2C5592}"/>
              </a:ext>
            </a:extLst>
          </p:cNvPr>
          <p:cNvSpPr txBox="1"/>
          <p:nvPr/>
        </p:nvSpPr>
        <p:spPr>
          <a:xfrm>
            <a:off x="5392504" y="1489569"/>
            <a:ext cx="1834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1. AI in the background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8006C74-3835-2CBC-868E-3CDA8AF1BA60}"/>
              </a:ext>
            </a:extLst>
          </p:cNvPr>
          <p:cNvCxnSpPr>
            <a:cxnSpLocks/>
          </p:cNvCxnSpPr>
          <p:nvPr/>
        </p:nvCxnSpPr>
        <p:spPr>
          <a:xfrm>
            <a:off x="6282711" y="1936747"/>
            <a:ext cx="2065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15073A9-66FD-32EF-4CDC-E5F164268C06}"/>
              </a:ext>
            </a:extLst>
          </p:cNvPr>
          <p:cNvSpPr/>
          <p:nvPr/>
        </p:nvSpPr>
        <p:spPr>
          <a:xfrm>
            <a:off x="7447998" y="2146035"/>
            <a:ext cx="879084" cy="215356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err="1">
                <a:solidFill>
                  <a:srgbClr val="FFFFFF"/>
                </a:solidFill>
              </a:rPr>
              <a:t>HelperBot</a:t>
            </a:r>
            <a:endParaRPr lang="en-US" sz="105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C8E0E3-694A-5414-9984-F538F6F754C7}"/>
              </a:ext>
            </a:extLst>
          </p:cNvPr>
          <p:cNvCxnSpPr>
            <a:cxnSpLocks/>
            <a:stCxn id="45" idx="1"/>
            <a:endCxn id="13" idx="3"/>
          </p:cNvCxnSpPr>
          <p:nvPr/>
        </p:nvCxnSpPr>
        <p:spPr>
          <a:xfrm flipH="1" flipV="1">
            <a:off x="7212803" y="1976502"/>
            <a:ext cx="235195" cy="27721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77819088-D293-1388-F432-B84A0A74AF93}"/>
              </a:ext>
            </a:extLst>
          </p:cNvPr>
          <p:cNvSpPr/>
          <p:nvPr/>
        </p:nvSpPr>
        <p:spPr>
          <a:xfrm>
            <a:off x="7456952" y="1481188"/>
            <a:ext cx="870130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Student Records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76225F2-5C33-909A-A940-4E0C26147A2A}"/>
              </a:ext>
            </a:extLst>
          </p:cNvPr>
          <p:cNvSpPr/>
          <p:nvPr/>
        </p:nvSpPr>
        <p:spPr>
          <a:xfrm>
            <a:off x="7458413" y="1794466"/>
            <a:ext cx="870130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Curriculum Sheets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CF47913-4EC3-767F-9EAA-A2D1750322D6}"/>
              </a:ext>
            </a:extLst>
          </p:cNvPr>
          <p:cNvCxnSpPr>
            <a:cxnSpLocks/>
            <a:stCxn id="49" idx="1"/>
            <a:endCxn id="13" idx="3"/>
          </p:cNvCxnSpPr>
          <p:nvPr/>
        </p:nvCxnSpPr>
        <p:spPr>
          <a:xfrm flipH="1">
            <a:off x="7212803" y="1611993"/>
            <a:ext cx="244149" cy="36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78B4DA-61EE-9FE4-EEC6-8A1EA8726C66}"/>
              </a:ext>
            </a:extLst>
          </p:cNvPr>
          <p:cNvCxnSpPr>
            <a:cxnSpLocks/>
            <a:stCxn id="50" idx="1"/>
            <a:endCxn id="13" idx="3"/>
          </p:cNvCxnSpPr>
          <p:nvPr/>
        </p:nvCxnSpPr>
        <p:spPr>
          <a:xfrm flipH="1">
            <a:off x="7212803" y="1925271"/>
            <a:ext cx="245610" cy="51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B997CEB-0236-DB3E-1B02-0099FCAF73CE}"/>
              </a:ext>
            </a:extLst>
          </p:cNvPr>
          <p:cNvSpPr txBox="1"/>
          <p:nvPr/>
        </p:nvSpPr>
        <p:spPr>
          <a:xfrm>
            <a:off x="5446096" y="2549783"/>
            <a:ext cx="1834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2. AI as a choice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9C6B968-23F0-7C43-382A-B2B55857A290}"/>
              </a:ext>
            </a:extLst>
          </p:cNvPr>
          <p:cNvSpPr/>
          <p:nvPr/>
        </p:nvSpPr>
        <p:spPr>
          <a:xfrm>
            <a:off x="5567004" y="3107463"/>
            <a:ext cx="723569" cy="2153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Student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A85352A-29E9-CBC5-3DBF-B7E1512BA866}"/>
              </a:ext>
            </a:extLst>
          </p:cNvPr>
          <p:cNvSpPr/>
          <p:nvPr/>
        </p:nvSpPr>
        <p:spPr>
          <a:xfrm>
            <a:off x="6480319" y="2851750"/>
            <a:ext cx="723569" cy="21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Advisor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EE605AE-62E3-70FE-F077-0BCA720143F7}"/>
              </a:ext>
            </a:extLst>
          </p:cNvPr>
          <p:cNvSpPr/>
          <p:nvPr/>
        </p:nvSpPr>
        <p:spPr>
          <a:xfrm>
            <a:off x="6465379" y="3410543"/>
            <a:ext cx="753348" cy="215356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err="1">
                <a:solidFill>
                  <a:srgbClr val="FFFFFF"/>
                </a:solidFill>
              </a:rPr>
              <a:t>AdvisBot</a:t>
            </a:r>
            <a:endParaRPr lang="en-US" sz="1050">
              <a:solidFill>
                <a:srgbClr val="FFFFFF"/>
              </a:solidFill>
              <a:cs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6894BE1-ABDC-71A4-8540-9F3CABB53D4D}"/>
              </a:ext>
            </a:extLst>
          </p:cNvPr>
          <p:cNvSpPr/>
          <p:nvPr/>
        </p:nvSpPr>
        <p:spPr>
          <a:xfrm>
            <a:off x="7520144" y="2936301"/>
            <a:ext cx="870130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Student Records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36582D5-6112-B667-6C04-30267CF42549}"/>
              </a:ext>
            </a:extLst>
          </p:cNvPr>
          <p:cNvSpPr/>
          <p:nvPr/>
        </p:nvSpPr>
        <p:spPr>
          <a:xfrm>
            <a:off x="7521605" y="3249579"/>
            <a:ext cx="870130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Curriculum Sheets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30E00E2-0EA5-7BA6-5571-8FAB23940246}"/>
              </a:ext>
            </a:extLst>
          </p:cNvPr>
          <p:cNvCxnSpPr>
            <a:cxnSpLocks/>
            <a:endCxn id="62" idx="1"/>
          </p:cNvCxnSpPr>
          <p:nvPr/>
        </p:nvCxnSpPr>
        <p:spPr>
          <a:xfrm flipV="1">
            <a:off x="6290573" y="2959428"/>
            <a:ext cx="189746" cy="215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895FD57-9DA9-CD81-9152-4B1929BC66A8}"/>
              </a:ext>
            </a:extLst>
          </p:cNvPr>
          <p:cNvCxnSpPr>
            <a:cxnSpLocks/>
          </p:cNvCxnSpPr>
          <p:nvPr/>
        </p:nvCxnSpPr>
        <p:spPr>
          <a:xfrm flipH="1">
            <a:off x="6290573" y="3077516"/>
            <a:ext cx="174806" cy="185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DD48039-243F-46F3-DFC5-04F81ABFCAB0}"/>
              </a:ext>
            </a:extLst>
          </p:cNvPr>
          <p:cNvCxnSpPr>
            <a:cxnSpLocks/>
            <a:stCxn id="63" idx="1"/>
            <a:endCxn id="61" idx="3"/>
          </p:cNvCxnSpPr>
          <p:nvPr/>
        </p:nvCxnSpPr>
        <p:spPr>
          <a:xfrm flipH="1" flipV="1">
            <a:off x="6290573" y="3215141"/>
            <a:ext cx="174806" cy="30308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ED76B0C-9909-27E8-91F8-51072E8D9408}"/>
              </a:ext>
            </a:extLst>
          </p:cNvPr>
          <p:cNvCxnSpPr>
            <a:cxnSpLocks/>
            <a:stCxn id="63" idx="0"/>
            <a:endCxn id="62" idx="2"/>
          </p:cNvCxnSpPr>
          <p:nvPr/>
        </p:nvCxnSpPr>
        <p:spPr>
          <a:xfrm flipV="1">
            <a:off x="6842053" y="3067106"/>
            <a:ext cx="51" cy="343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CFDC493-C336-CCD4-2779-6DDD5F013B37}"/>
              </a:ext>
            </a:extLst>
          </p:cNvPr>
          <p:cNvCxnSpPr>
            <a:cxnSpLocks/>
            <a:stCxn id="64" idx="1"/>
            <a:endCxn id="62" idx="3"/>
          </p:cNvCxnSpPr>
          <p:nvPr/>
        </p:nvCxnSpPr>
        <p:spPr>
          <a:xfrm flipH="1" flipV="1">
            <a:off x="7203888" y="2959428"/>
            <a:ext cx="316256" cy="1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DCD98CC-271F-D5A8-D13E-FA90DF9CF081}"/>
              </a:ext>
            </a:extLst>
          </p:cNvPr>
          <p:cNvCxnSpPr>
            <a:cxnSpLocks/>
            <a:stCxn id="65" idx="1"/>
            <a:endCxn id="62" idx="3"/>
          </p:cNvCxnSpPr>
          <p:nvPr/>
        </p:nvCxnSpPr>
        <p:spPr>
          <a:xfrm flipH="1" flipV="1">
            <a:off x="7203888" y="2959428"/>
            <a:ext cx="317717" cy="420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8DA32FD-7A30-118F-4325-7D4D0A5DF771}"/>
              </a:ext>
            </a:extLst>
          </p:cNvPr>
          <p:cNvCxnSpPr>
            <a:cxnSpLocks/>
            <a:stCxn id="65" idx="1"/>
            <a:endCxn id="63" idx="3"/>
          </p:cNvCxnSpPr>
          <p:nvPr/>
        </p:nvCxnSpPr>
        <p:spPr>
          <a:xfrm flipH="1">
            <a:off x="7218727" y="3380384"/>
            <a:ext cx="302878" cy="137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D1BF9568-3551-FED3-CC8C-0B7556756431}"/>
              </a:ext>
            </a:extLst>
          </p:cNvPr>
          <p:cNvSpPr/>
          <p:nvPr/>
        </p:nvSpPr>
        <p:spPr>
          <a:xfrm>
            <a:off x="5559142" y="3821301"/>
            <a:ext cx="3093822" cy="1154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Important Differences:</a:t>
            </a:r>
          </a:p>
          <a:p>
            <a:pPr algn="ctr"/>
            <a:endParaRPr lang="en-US" sz="6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Time to answer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Quality of interaction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Number and types of mistakes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Opportunities to catch mistakes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Ability to evolve allocation</a:t>
            </a:r>
          </a:p>
        </p:txBody>
      </p:sp>
    </p:spTree>
    <p:extLst>
      <p:ext uri="{BB962C8B-B14F-4D97-AF65-F5344CB8AC3E}">
        <p14:creationId xmlns:p14="http://schemas.microsoft.com/office/powerpoint/2010/main" val="34496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 animBg="1"/>
      <p:bldP spid="16" grpId="0" animBg="1"/>
      <p:bldP spid="31" grpId="0"/>
      <p:bldP spid="45" grpId="0" animBg="1"/>
      <p:bldP spid="49" grpId="0" animBg="1"/>
      <p:bldP spid="50" grpId="0" animBg="1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5DB42772-3B20-AFE2-6FCF-0C58B51BA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690EDD8A-7CF5-A921-B53E-BD7D16E3E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Research example: traversing mine-laden field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CDD981E8-1618-7095-4EBA-B33B4D8BDDE0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C3AF8B68-1939-0200-1F0F-2808EDEA0460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A3AF0-BB7C-57D8-58FE-1461D127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5" t="78816" r="7288" b="4732"/>
          <a:stretch/>
        </p:blipFill>
        <p:spPr>
          <a:xfrm>
            <a:off x="365518" y="1970855"/>
            <a:ext cx="696666" cy="335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FEDD09-98A3-D49F-B08D-4773D8CC2F6B}"/>
              </a:ext>
            </a:extLst>
          </p:cNvPr>
          <p:cNvSpPr txBox="1"/>
          <p:nvPr/>
        </p:nvSpPr>
        <p:spPr>
          <a:xfrm>
            <a:off x="324698" y="2306494"/>
            <a:ext cx="795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Images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A11B3E0-0A15-440C-6EC8-CFCECEEE4484}"/>
              </a:ext>
            </a:extLst>
          </p:cNvPr>
          <p:cNvSpPr/>
          <p:nvPr/>
        </p:nvSpPr>
        <p:spPr>
          <a:xfrm>
            <a:off x="1218610" y="2084649"/>
            <a:ext cx="310243" cy="19735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4CAD9E7-0306-4BC5-B92A-E80851F47358}"/>
              </a:ext>
            </a:extLst>
          </p:cNvPr>
          <p:cNvSpPr/>
          <p:nvPr/>
        </p:nvSpPr>
        <p:spPr>
          <a:xfrm>
            <a:off x="1700303" y="1930035"/>
            <a:ext cx="963385" cy="5709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Classify images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A361FBC-A0B5-050D-4BBA-4BB227D7A5B9}"/>
              </a:ext>
            </a:extLst>
          </p:cNvPr>
          <p:cNvSpPr/>
          <p:nvPr/>
        </p:nvSpPr>
        <p:spPr>
          <a:xfrm>
            <a:off x="2835138" y="2084649"/>
            <a:ext cx="466669" cy="19735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C3DD3-C07B-6AE0-A209-5EC56AB9E66A}"/>
              </a:ext>
            </a:extLst>
          </p:cNvPr>
          <p:cNvSpPr txBox="1"/>
          <p:nvPr/>
        </p:nvSpPr>
        <p:spPr>
          <a:xfrm>
            <a:off x="2484073" y="1687118"/>
            <a:ext cx="1126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Threat probability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C8A4E730-0B35-4651-B237-A76499C3FF09}"/>
              </a:ext>
            </a:extLst>
          </p:cNvPr>
          <p:cNvSpPr/>
          <p:nvPr/>
        </p:nvSpPr>
        <p:spPr>
          <a:xfrm>
            <a:off x="3381493" y="1856749"/>
            <a:ext cx="767442" cy="644279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85E42-3B99-2CE5-BDC2-F9A4E1638427}"/>
              </a:ext>
            </a:extLst>
          </p:cNvPr>
          <p:cNvSpPr txBox="1"/>
          <p:nvPr/>
        </p:nvSpPr>
        <p:spPr>
          <a:xfrm>
            <a:off x="3218859" y="1970855"/>
            <a:ext cx="11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Sufficient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Info?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DFB8461-71EA-034A-9A96-AFBFF81CE377}"/>
              </a:ext>
            </a:extLst>
          </p:cNvPr>
          <p:cNvSpPr/>
          <p:nvPr/>
        </p:nvSpPr>
        <p:spPr>
          <a:xfrm>
            <a:off x="4202331" y="2083288"/>
            <a:ext cx="466669" cy="19735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3152263-3BF9-9880-AFC5-249448620567}"/>
              </a:ext>
            </a:extLst>
          </p:cNvPr>
          <p:cNvSpPr/>
          <p:nvPr/>
        </p:nvSpPr>
        <p:spPr>
          <a:xfrm rot="16200000">
            <a:off x="2064977" y="2528951"/>
            <a:ext cx="233335" cy="19665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A14367-8D65-A6AA-4F36-06C2D41F4E09}"/>
              </a:ext>
            </a:extLst>
          </p:cNvPr>
          <p:cNvSpPr/>
          <p:nvPr/>
        </p:nvSpPr>
        <p:spPr>
          <a:xfrm>
            <a:off x="2141176" y="2737197"/>
            <a:ext cx="1592035" cy="659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183566-FBB5-057B-CC28-47FAF25483A6}"/>
              </a:ext>
            </a:extLst>
          </p:cNvPr>
          <p:cNvSpPr/>
          <p:nvPr/>
        </p:nvSpPr>
        <p:spPr>
          <a:xfrm rot="5400000" flipV="1">
            <a:off x="3615892" y="2619978"/>
            <a:ext cx="292497" cy="578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14879C-51FE-68E7-5C14-1C8B69D747E1}"/>
              </a:ext>
            </a:extLst>
          </p:cNvPr>
          <p:cNvSpPr txBox="1"/>
          <p:nvPr/>
        </p:nvSpPr>
        <p:spPr>
          <a:xfrm>
            <a:off x="3831179" y="1886330"/>
            <a:ext cx="1126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75460-BAA8-AE97-85A5-3E0DECC7700E}"/>
              </a:ext>
            </a:extLst>
          </p:cNvPr>
          <p:cNvSpPr txBox="1"/>
          <p:nvPr/>
        </p:nvSpPr>
        <p:spPr>
          <a:xfrm>
            <a:off x="2997772" y="2471972"/>
            <a:ext cx="1126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E9BBB84-F7A1-A0CF-735C-6AF32E6E86EF}"/>
              </a:ext>
            </a:extLst>
          </p:cNvPr>
          <p:cNvSpPr/>
          <p:nvPr/>
        </p:nvSpPr>
        <p:spPr>
          <a:xfrm>
            <a:off x="4736112" y="1904677"/>
            <a:ext cx="963385" cy="5709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Plan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 Path | Risk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CEE713CD-5037-8A77-4CCC-5BCF03160927}"/>
              </a:ext>
            </a:extLst>
          </p:cNvPr>
          <p:cNvSpPr/>
          <p:nvPr/>
        </p:nvSpPr>
        <p:spPr>
          <a:xfrm>
            <a:off x="6351987" y="1864158"/>
            <a:ext cx="767442" cy="644279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01CBED-0DD9-D2E7-CC1F-A17B3FE239B9}"/>
              </a:ext>
            </a:extLst>
          </p:cNvPr>
          <p:cNvSpPr txBox="1"/>
          <p:nvPr/>
        </p:nvSpPr>
        <p:spPr>
          <a:xfrm>
            <a:off x="6215643" y="2000087"/>
            <a:ext cx="11266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Acceptable?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D538188-2CD3-2BC7-BF98-0182BB10E0B6}"/>
              </a:ext>
            </a:extLst>
          </p:cNvPr>
          <p:cNvSpPr/>
          <p:nvPr/>
        </p:nvSpPr>
        <p:spPr>
          <a:xfrm>
            <a:off x="5810094" y="2117603"/>
            <a:ext cx="466669" cy="19735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BB1A59F-5E7D-00D0-68B0-1E2E80D9CA6E}"/>
              </a:ext>
            </a:extLst>
          </p:cNvPr>
          <p:cNvSpPr/>
          <p:nvPr/>
        </p:nvSpPr>
        <p:spPr>
          <a:xfrm>
            <a:off x="7177287" y="2116242"/>
            <a:ext cx="466669" cy="19735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8C10A44A-8921-7437-E70F-DD5A0BFE52B2}"/>
              </a:ext>
            </a:extLst>
          </p:cNvPr>
          <p:cNvSpPr/>
          <p:nvPr/>
        </p:nvSpPr>
        <p:spPr>
          <a:xfrm rot="16200000">
            <a:off x="5039933" y="2561905"/>
            <a:ext cx="233335" cy="19665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53F09C-047B-D14E-5880-7D4A7B7B37AB}"/>
              </a:ext>
            </a:extLst>
          </p:cNvPr>
          <p:cNvSpPr/>
          <p:nvPr/>
        </p:nvSpPr>
        <p:spPr>
          <a:xfrm>
            <a:off x="5116132" y="2770151"/>
            <a:ext cx="1592035" cy="659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728E28-691A-8BE6-F5B3-C79D78171D3A}"/>
              </a:ext>
            </a:extLst>
          </p:cNvPr>
          <p:cNvSpPr/>
          <p:nvPr/>
        </p:nvSpPr>
        <p:spPr>
          <a:xfrm rot="5400000" flipV="1">
            <a:off x="6590848" y="2652932"/>
            <a:ext cx="292497" cy="578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C2AF1C-1F73-96BB-A0AA-F2B0C3796DAC}"/>
              </a:ext>
            </a:extLst>
          </p:cNvPr>
          <p:cNvSpPr txBox="1"/>
          <p:nvPr/>
        </p:nvSpPr>
        <p:spPr>
          <a:xfrm>
            <a:off x="6806135" y="1919284"/>
            <a:ext cx="1126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C127BE9-1E55-416C-D9C6-CD20831D9135}"/>
              </a:ext>
            </a:extLst>
          </p:cNvPr>
          <p:cNvSpPr/>
          <p:nvPr/>
        </p:nvSpPr>
        <p:spPr>
          <a:xfrm>
            <a:off x="7677446" y="1902561"/>
            <a:ext cx="963385" cy="5709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Traverse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170D32-E64F-4187-921F-D8A09E8AE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76379" r="64383" b="2885"/>
          <a:stretch/>
        </p:blipFill>
        <p:spPr>
          <a:xfrm>
            <a:off x="7966683" y="2506723"/>
            <a:ext cx="667037" cy="4050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B2E000-8CAF-840C-6FC1-BE5D88EAE5C3}"/>
              </a:ext>
            </a:extLst>
          </p:cNvPr>
          <p:cNvSpPr txBox="1"/>
          <p:nvPr/>
        </p:nvSpPr>
        <p:spPr>
          <a:xfrm>
            <a:off x="5452389" y="1877064"/>
            <a:ext cx="1126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Path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2EC695-BAC7-F731-114C-236841EFCEF8}"/>
              </a:ext>
            </a:extLst>
          </p:cNvPr>
          <p:cNvSpPr txBox="1"/>
          <p:nvPr/>
        </p:nvSpPr>
        <p:spPr>
          <a:xfrm>
            <a:off x="6000924" y="2520165"/>
            <a:ext cx="1126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1FA843-240D-CB66-846E-64D14E3D8FA1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pic>
        <p:nvPicPr>
          <p:cNvPr id="43" name="Google Shape;79;p16">
            <a:extLst>
              <a:ext uri="{FF2B5EF4-FFF2-40B4-BE49-F238E27FC236}">
                <a16:creationId xmlns:a16="http://schemas.microsoft.com/office/drawing/2014/main" id="{451CF636-DF07-B890-41A5-8EDCE291E3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23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736701B7-24BF-BB62-5F5E-077FD1746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D8EE08EB-3686-D44E-2A04-1DF652EBD4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Research example: traversing mine-laden field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23876DFD-1374-0A50-A118-2CCE8EB8F2C0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6B901EF0-D5BC-CEA7-D840-04E9FCB73154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38963A-6355-48E6-0115-BCE14D5FB518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pic>
        <p:nvPicPr>
          <p:cNvPr id="43" name="Google Shape;79;p16">
            <a:extLst>
              <a:ext uri="{FF2B5EF4-FFF2-40B4-BE49-F238E27FC236}">
                <a16:creationId xmlns:a16="http://schemas.microsoft.com/office/drawing/2014/main" id="{EC543ED5-0F13-8511-6809-A43A59857B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B704365-0B57-097A-294A-EB19977C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32467"/>
            <a:ext cx="7772400" cy="304248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75DED3D-0D71-5E9E-C10E-F35D1B2D9ECD}"/>
              </a:ext>
            </a:extLst>
          </p:cNvPr>
          <p:cNvSpPr txBox="1"/>
          <p:nvPr/>
        </p:nvSpPr>
        <p:spPr>
          <a:xfrm>
            <a:off x="3848431" y="3774952"/>
            <a:ext cx="2289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Fewer mines hit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3BF091-6183-342C-5D6B-A0F603F842C6}"/>
              </a:ext>
            </a:extLst>
          </p:cNvPr>
          <p:cNvSpPr txBox="1"/>
          <p:nvPr/>
        </p:nvSpPr>
        <p:spPr>
          <a:xfrm rot="16200000">
            <a:off x="-393447" y="1926358"/>
            <a:ext cx="189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Faster Traversal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ABCB362-2278-5924-F9EF-7AEFDC6F5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556" y="1953735"/>
            <a:ext cx="212271" cy="35922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F9B9DB9-5D61-063F-DB2D-303C6862220C}"/>
              </a:ext>
            </a:extLst>
          </p:cNvPr>
          <p:cNvSpPr txBox="1"/>
          <p:nvPr/>
        </p:nvSpPr>
        <p:spPr>
          <a:xfrm>
            <a:off x="7151691" y="1902515"/>
            <a:ext cx="15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Human baseline, slow but safe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9568DE6-7EC7-4320-8A6A-CE89B5CC7480}"/>
              </a:ext>
            </a:extLst>
          </p:cNvPr>
          <p:cNvSpPr/>
          <p:nvPr/>
        </p:nvSpPr>
        <p:spPr>
          <a:xfrm>
            <a:off x="6854024" y="2009457"/>
            <a:ext cx="191532" cy="19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E65357E-200C-073E-EADE-CCBD4E672E53}"/>
              </a:ext>
            </a:extLst>
          </p:cNvPr>
          <p:cNvSpPr/>
          <p:nvPr/>
        </p:nvSpPr>
        <p:spPr>
          <a:xfrm>
            <a:off x="4565377" y="1239508"/>
            <a:ext cx="191532" cy="19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C397076-43BB-D1A5-90CA-2FD214AB9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99" y="1171142"/>
            <a:ext cx="342909" cy="33327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D981A7B-E7DF-A0FF-1953-E6B5E04A4104}"/>
              </a:ext>
            </a:extLst>
          </p:cNvPr>
          <p:cNvCxnSpPr/>
          <p:nvPr/>
        </p:nvCxnSpPr>
        <p:spPr>
          <a:xfrm flipV="1">
            <a:off x="554994" y="1337780"/>
            <a:ext cx="0" cy="459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A8B1487-6BEA-8E13-9BFC-44BC9114EB9C}"/>
              </a:ext>
            </a:extLst>
          </p:cNvPr>
          <p:cNvCxnSpPr>
            <a:cxnSpLocks/>
          </p:cNvCxnSpPr>
          <p:nvPr/>
        </p:nvCxnSpPr>
        <p:spPr>
          <a:xfrm>
            <a:off x="5069384" y="3935248"/>
            <a:ext cx="6317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CE82FAF-E581-56AF-B74D-44B1F2B9BBC6}"/>
              </a:ext>
            </a:extLst>
          </p:cNvPr>
          <p:cNvSpPr txBox="1"/>
          <p:nvPr/>
        </p:nvSpPr>
        <p:spPr>
          <a:xfrm>
            <a:off x="3117618" y="1105728"/>
            <a:ext cx="104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AI baseline, fast but risky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F9A9DFE-B3E4-D97B-B4A8-EABE15717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52" y="4055345"/>
            <a:ext cx="7772400" cy="7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78020EEF-FB37-8A1E-069D-9A6D49E26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46D1D908-B2D0-A38C-5524-BBB7CDE63C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Research example: traversing mine-laden field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9BFBE512-62B0-0047-B212-92032ADEF73F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75AE09D6-67DA-76DD-3A7C-DF9AD7C5A80A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2135AC-34AA-BAF9-F8B0-E490026B253A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pic>
        <p:nvPicPr>
          <p:cNvPr id="43" name="Google Shape;79;p16">
            <a:extLst>
              <a:ext uri="{FF2B5EF4-FFF2-40B4-BE49-F238E27FC236}">
                <a16:creationId xmlns:a16="http://schemas.microsoft.com/office/drawing/2014/main" id="{041A67A5-D802-08A8-8952-EF6C407134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6A1CCF-6AD3-9FCC-9E85-9ED42E159023}"/>
              </a:ext>
            </a:extLst>
          </p:cNvPr>
          <p:cNvSpPr txBox="1"/>
          <p:nvPr/>
        </p:nvSpPr>
        <p:spPr>
          <a:xfrm>
            <a:off x="3848431" y="3774952"/>
            <a:ext cx="2289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Fewer mines hit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F38FBB-A016-F486-571D-4E543267A74C}"/>
              </a:ext>
            </a:extLst>
          </p:cNvPr>
          <p:cNvSpPr txBox="1"/>
          <p:nvPr/>
        </p:nvSpPr>
        <p:spPr>
          <a:xfrm rot="16200000">
            <a:off x="-393447" y="1926358"/>
            <a:ext cx="189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Faster Traversal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80E51D8-BA2B-16C7-25B4-0466B6AD39A3}"/>
              </a:ext>
            </a:extLst>
          </p:cNvPr>
          <p:cNvCxnSpPr/>
          <p:nvPr/>
        </p:nvCxnSpPr>
        <p:spPr>
          <a:xfrm flipV="1">
            <a:off x="554994" y="1337780"/>
            <a:ext cx="0" cy="459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5692CB9-8610-8B54-FF0D-4EFD91020D01}"/>
              </a:ext>
            </a:extLst>
          </p:cNvPr>
          <p:cNvCxnSpPr>
            <a:cxnSpLocks/>
          </p:cNvCxnSpPr>
          <p:nvPr/>
        </p:nvCxnSpPr>
        <p:spPr>
          <a:xfrm>
            <a:off x="5069384" y="3935248"/>
            <a:ext cx="6317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5F21AC6-552A-21D4-D409-F8513B288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52" y="4055345"/>
            <a:ext cx="7772400" cy="740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33279-5D00-444B-63FB-8215B8A2B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026988"/>
            <a:ext cx="7772400" cy="2739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F069C-0F24-353A-750C-FFE8035B5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556" y="1953735"/>
            <a:ext cx="212271" cy="359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7BA6-9ECE-0BF6-9793-F7C065820013}"/>
              </a:ext>
            </a:extLst>
          </p:cNvPr>
          <p:cNvSpPr txBox="1"/>
          <p:nvPr/>
        </p:nvSpPr>
        <p:spPr>
          <a:xfrm>
            <a:off x="7264004" y="2385118"/>
            <a:ext cx="15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Human baseline, slow but safe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812CC4-30CD-E4C2-A87C-560C4A6E426A}"/>
              </a:ext>
            </a:extLst>
          </p:cNvPr>
          <p:cNvSpPr/>
          <p:nvPr/>
        </p:nvSpPr>
        <p:spPr>
          <a:xfrm>
            <a:off x="6854024" y="2009457"/>
            <a:ext cx="191532" cy="19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53AD17-2E4A-F99F-6172-95D36BAFF778}"/>
              </a:ext>
            </a:extLst>
          </p:cNvPr>
          <p:cNvSpPr/>
          <p:nvPr/>
        </p:nvSpPr>
        <p:spPr>
          <a:xfrm>
            <a:off x="4565377" y="1239508"/>
            <a:ext cx="191532" cy="19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D9948-99F5-31EE-6CB2-9F81ACC45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599" y="1171142"/>
            <a:ext cx="342909" cy="333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C3AB5-CD3B-8273-03BD-61E7B4BB0453}"/>
              </a:ext>
            </a:extLst>
          </p:cNvPr>
          <p:cNvSpPr txBox="1"/>
          <p:nvPr/>
        </p:nvSpPr>
        <p:spPr>
          <a:xfrm>
            <a:off x="3117618" y="1105728"/>
            <a:ext cx="104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AI baseline, fast but risky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443018-3A04-61EB-331A-5E90FDE2E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4486" y="694499"/>
            <a:ext cx="4158044" cy="26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6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30AB253-71BE-3F0E-8210-22867D398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>
            <a:extLst>
              <a:ext uri="{FF2B5EF4-FFF2-40B4-BE49-F238E27FC236}">
                <a16:creationId xmlns:a16="http://schemas.microsoft.com/office/drawing/2014/main" id="{C90907E5-3DE4-AAEA-301C-5170DB8834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25" y="134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Concluding Thoughts</a:t>
            </a: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7" name="Google Shape;87;p17">
            <a:extLst>
              <a:ext uri="{FF2B5EF4-FFF2-40B4-BE49-F238E27FC236}">
                <a16:creationId xmlns:a16="http://schemas.microsoft.com/office/drawing/2014/main" id="{149FCF87-DF87-092E-5EC6-5D94EBFCC028}"/>
              </a:ext>
            </a:extLst>
          </p:cNvPr>
          <p:cNvCxnSpPr/>
          <p:nvPr/>
        </p:nvCxnSpPr>
        <p:spPr>
          <a:xfrm rot="10800000" flipH="1">
            <a:off x="311975" y="611676"/>
            <a:ext cx="85272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AD7A086D-7BBB-B50D-D678-70E6B671E85E}"/>
              </a:ext>
            </a:extLst>
          </p:cNvPr>
          <p:cNvSpPr txBox="1"/>
          <p:nvPr/>
        </p:nvSpPr>
        <p:spPr>
          <a:xfrm>
            <a:off x="6203996" y="-6803978"/>
            <a:ext cx="534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C0C0D2-39B4-0310-3CF3-777EC70BD94F}"/>
              </a:ext>
            </a:extLst>
          </p:cNvPr>
          <p:cNvSpPr txBox="1"/>
          <p:nvPr/>
        </p:nvSpPr>
        <p:spPr>
          <a:xfrm>
            <a:off x="4419600" y="4842347"/>
            <a:ext cx="24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  <p:pic>
        <p:nvPicPr>
          <p:cNvPr id="43" name="Google Shape;79;p16">
            <a:extLst>
              <a:ext uri="{FF2B5EF4-FFF2-40B4-BE49-F238E27FC236}">
                <a16:creationId xmlns:a16="http://schemas.microsoft.com/office/drawing/2014/main" id="{942AF5E4-A0A8-3333-9E70-C74665A4FD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29" y="4779134"/>
            <a:ext cx="544666" cy="29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6;p17">
            <a:extLst>
              <a:ext uri="{FF2B5EF4-FFF2-40B4-BE49-F238E27FC236}">
                <a16:creationId xmlns:a16="http://schemas.microsoft.com/office/drawing/2014/main" id="{9A87316C-B4E7-5E01-06AB-661FFC4AF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7310" y="1013329"/>
            <a:ext cx="8520600" cy="3344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342900">
              <a:spcAft>
                <a:spcPts val="1200"/>
              </a:spcAft>
              <a:buSzPct val="75000"/>
            </a:pPr>
            <a:r>
              <a:rPr lang="en-US" sz="2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Most “AI” are embedded in “systems”</a:t>
            </a:r>
          </a:p>
          <a:p>
            <a:pPr marL="800100" lvl="1">
              <a:spcAft>
                <a:spcPts val="1200"/>
              </a:spcAft>
              <a:buSzPct val="75000"/>
            </a:pPr>
            <a:r>
              <a:rPr lang="en-US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The way AI is integrated can drastically change the behavior of the overall system, which is the level we care about.</a:t>
            </a:r>
          </a:p>
          <a:p>
            <a:pPr marL="800100" lvl="1">
              <a:spcAft>
                <a:spcPts val="1200"/>
              </a:spcAft>
              <a:buSzPct val="75000"/>
            </a:pPr>
            <a:r>
              <a:rPr lang="en-US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Characterizing the “system” requires understanding the components, their interactions and the behavior at the system level.</a:t>
            </a:r>
          </a:p>
          <a:p>
            <a:pPr marL="342900">
              <a:spcAft>
                <a:spcPts val="1200"/>
              </a:spcAft>
              <a:buSzPct val="75000"/>
            </a:pPr>
            <a:r>
              <a:rPr lang="en-US" sz="2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Call a systems engineer!</a:t>
            </a:r>
          </a:p>
          <a:p>
            <a:pPr marL="825500" lvl="1" indent="-342900">
              <a:spcAft>
                <a:spcPts val="1200"/>
              </a:spcAft>
              <a:buSzPct val="75000"/>
            </a:pPr>
            <a:r>
              <a:rPr lang="en-US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SE discipline focuses on architecting tradeoffs across functions.</a:t>
            </a:r>
          </a:p>
          <a:p>
            <a:pPr marL="825500" lvl="1" indent="-342900">
              <a:spcAft>
                <a:spcPts val="1200"/>
              </a:spcAft>
              <a:buSzPct val="75000"/>
            </a:pPr>
            <a:r>
              <a:rPr lang="en-US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Decades of experience MacGyvering test rigs to build confidence on key variables.</a:t>
            </a:r>
          </a:p>
        </p:txBody>
      </p:sp>
    </p:spTree>
    <p:extLst>
      <p:ext uri="{BB962C8B-B14F-4D97-AF65-F5344CB8AC3E}">
        <p14:creationId xmlns:p14="http://schemas.microsoft.com/office/powerpoint/2010/main" val="119450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ctrTitle"/>
          </p:nvPr>
        </p:nvSpPr>
        <p:spPr>
          <a:xfrm>
            <a:off x="0" y="744575"/>
            <a:ext cx="8832302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venir"/>
                <a:ea typeface="Avenir"/>
                <a:cs typeface="Avenir"/>
                <a:sym typeface="Avenir"/>
              </a:rPr>
              <a:t>Thanks!</a:t>
            </a:r>
            <a:endParaRPr sz="32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1"/>
          </p:nvPr>
        </p:nvSpPr>
        <p:spPr>
          <a:xfrm>
            <a:off x="0" y="3209029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venir"/>
                <a:ea typeface="Avenir"/>
                <a:cs typeface="Avenir"/>
                <a:sym typeface="Avenir"/>
              </a:rPr>
              <a:t>zszajnfa@gwu.edu</a:t>
            </a:r>
            <a:endParaRPr sz="24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6912" y="4105656"/>
            <a:ext cx="1535390" cy="86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880D-A287-90A0-0E69-D0237CE4F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966" y="1537175"/>
            <a:ext cx="1607044" cy="17315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DD86A15401E4288745D6D9DD1325C" ma:contentTypeVersion="26" ma:contentTypeDescription="Create a new document." ma:contentTypeScope="" ma:versionID="2a9fe25e618ca91421a60aed64dbc676">
  <xsd:schema xmlns:xsd="http://www.w3.org/2001/XMLSchema" xmlns:xs="http://www.w3.org/2001/XMLSchema" xmlns:p="http://schemas.microsoft.com/office/2006/metadata/properties" xmlns:ns1="http://schemas.microsoft.com/sharepoint/v3" xmlns:ns2="80c0be88-99e0-47c6-bb60-bfaf2d3704c6" xmlns:ns3="6c6d5812-0bec-4b46-bae5-7791aeb1cbc5" xmlns:ns4="3e02667f-0271-471b-bd6e-11a2e16def1d" targetNamespace="http://schemas.microsoft.com/office/2006/metadata/properties" ma:root="true" ma:fieldsID="496064e89d43b0cb84d67f59dd567023" ns1:_="" ns2:_="" ns3:_="" ns4:_="">
    <xsd:import namespace="http://schemas.microsoft.com/sharepoint/v3"/>
    <xsd:import namespace="80c0be88-99e0-47c6-bb60-bfaf2d3704c6"/>
    <xsd:import namespace="6c6d5812-0bec-4b46-bae5-7791aeb1cbc5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Text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Updatedby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EventOrder" minOccurs="0"/>
                <xsd:element ref="ns2:EventOrderNumber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0be88-99e0-47c6-bb60-bfaf2d370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Text" ma:index="17" nillable="true" ma:displayName="Text" ma:default="Text test" ma:description="Text" ma:format="Dropdown" ma:internalName="Text">
      <xsd:simpleType>
        <xsd:restriction base="dms:Text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Updatedby" ma:index="21" nillable="true" ma:displayName="Updated by" ma:format="Dropdown" ma:list="UserInfo" ma:SharePointGroup="0" ma:internalName="Upd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EventOrder" ma:index="27" nillable="true" ma:displayName="Event Order" ma:decimals="1" ma:default="1" ma:format="Dropdown" ma:internalName="EventOrder" ma:percentage="FALSE">
      <xsd:simpleType>
        <xsd:restriction base="dms:Number"/>
      </xsd:simpleType>
    </xsd:element>
    <xsd:element name="EventOrderNumber" ma:index="28" nillable="true" ma:displayName="Event Order Number" ma:description="1" ma:format="Dropdown" ma:internalName="EventOrderNumber">
      <xsd:simpleType>
        <xsd:restriction base="dms:Text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  <xsd:element name="Number" ma:index="33" nillable="true" ma:displayName="Number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d5812-0bec-4b46-bae5-7791aeb1cbc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eaa05e3d-6722-4ba5-884e-ffd7a2228bd4}" ma:internalName="TaxCatchAll" ma:showField="CatchAllData" ma:web="6c6d5812-0bec-4b46-bae5-7791aeb1cb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xt xmlns="80c0be88-99e0-47c6-bb60-bfaf2d3704c6">Text test</Text>
    <EventOrder xmlns="80c0be88-99e0-47c6-bb60-bfaf2d3704c6">1</EventOrder>
    <_ip_UnifiedCompliancePolicyUIAction xmlns="http://schemas.microsoft.com/sharepoint/v3" xsi:nil="true"/>
    <lcf76f155ced4ddcb4097134ff3c332f xmlns="80c0be88-99e0-47c6-bb60-bfaf2d3704c6">
      <Terms xmlns="http://schemas.microsoft.com/office/infopath/2007/PartnerControls"/>
    </lcf76f155ced4ddcb4097134ff3c332f>
    <Updatedby xmlns="80c0be88-99e0-47c6-bb60-bfaf2d3704c6">
      <UserInfo>
        <DisplayName/>
        <AccountId xsi:nil="true"/>
        <AccountType/>
      </UserInfo>
    </Updatedby>
    <_ip_UnifiedCompliancePolicyProperties xmlns="http://schemas.microsoft.com/sharepoint/v3" xsi:nil="true"/>
    <TaxCatchAll xmlns="3e02667f-0271-471b-bd6e-11a2e16def1d" xsi:nil="true"/>
    <Number xmlns="80c0be88-99e0-47c6-bb60-bfaf2d3704c6" xsi:nil="true"/>
    <EventOrderNumber xmlns="80c0be88-99e0-47c6-bb60-bfaf2d3704c6" xsi:nil="true"/>
  </documentManagement>
</p:properties>
</file>

<file path=customXml/itemProps1.xml><?xml version="1.0" encoding="utf-8"?>
<ds:datastoreItem xmlns:ds="http://schemas.openxmlformats.org/officeDocument/2006/customXml" ds:itemID="{6DA87100-011D-4045-9F30-0C9655957351}"/>
</file>

<file path=customXml/itemProps2.xml><?xml version="1.0" encoding="utf-8"?>
<ds:datastoreItem xmlns:ds="http://schemas.openxmlformats.org/officeDocument/2006/customXml" ds:itemID="{036E2B0E-648B-4868-B240-BCB870455B53}"/>
</file>

<file path=customXml/itemProps3.xml><?xml version="1.0" encoding="utf-8"?>
<ds:datastoreItem xmlns:ds="http://schemas.openxmlformats.org/officeDocument/2006/customXml" ds:itemID="{AC4E9AC5-CBF1-488F-BA8E-A5959441B5D4}"/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393</Words>
  <Application>Microsoft Macintosh PowerPoint</Application>
  <PresentationFormat>On-screen Show (16:9)</PresentationFormat>
  <Paragraphs>80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Avenir</vt:lpstr>
      <vt:lpstr>Calibri</vt:lpstr>
      <vt:lpstr>Simple Light</vt:lpstr>
      <vt:lpstr>Systems Engineering and Artificial Intelligence</vt:lpstr>
      <vt:lpstr>Why am I here?</vt:lpstr>
      <vt:lpstr>Landing Mars Rovers as Illustration</vt:lpstr>
      <vt:lpstr>Same concepts are relevant to AI integration</vt:lpstr>
      <vt:lpstr>Research example: traversing mine-laden field</vt:lpstr>
      <vt:lpstr>Research example: traversing mine-laden field</vt:lpstr>
      <vt:lpstr>Research example: traversing mine-laden field</vt:lpstr>
      <vt:lpstr>Concluding Thoughts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Szajnfarber, Zoe</cp:lastModifiedBy>
  <cp:revision>5</cp:revision>
  <dcterms:modified xsi:type="dcterms:W3CDTF">2025-09-26T12:14:39Z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0x0101005E2DD86A15401E4288745D6D9DD1325C</vt:lpwstr>
  </property>
</Properties>
</file>