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2" r:id="rId5"/>
    <p:sldMasterId id="2147483714" r:id="rId6"/>
    <p:sldMasterId id="2147483726" r:id="rId7"/>
  </p:sldMasterIdLst>
  <p:notesMasterIdLst>
    <p:notesMasterId r:id="rId26"/>
  </p:notesMasterIdLst>
  <p:sldIdLst>
    <p:sldId id="260" r:id="rId8"/>
    <p:sldId id="466" r:id="rId9"/>
    <p:sldId id="440" r:id="rId10"/>
    <p:sldId id="517" r:id="rId11"/>
    <p:sldId id="526" r:id="rId12"/>
    <p:sldId id="520" r:id="rId13"/>
    <p:sldId id="524" r:id="rId14"/>
    <p:sldId id="527" r:id="rId15"/>
    <p:sldId id="525" r:id="rId16"/>
    <p:sldId id="532" r:id="rId17"/>
    <p:sldId id="533" r:id="rId18"/>
    <p:sldId id="531" r:id="rId19"/>
    <p:sldId id="497" r:id="rId20"/>
    <p:sldId id="514" r:id="rId21"/>
    <p:sldId id="534" r:id="rId22"/>
    <p:sldId id="529" r:id="rId23"/>
    <p:sldId id="487" r:id="rId24"/>
    <p:sldId id="462" r:id="rId2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C8D76D1-26E5-4BBC-A036-D4EF4C04D3FB}">
          <p14:sldIdLst>
            <p14:sldId id="260"/>
          </p14:sldIdLst>
        </p14:section>
        <p14:section name="Value-Add of Work" id="{BCDBA247-C8C8-4B38-8EF7-7BB5B004E082}">
          <p14:sldIdLst>
            <p14:sldId id="466"/>
          </p14:sldIdLst>
        </p14:section>
        <p14:section name="Four Pillars of the FCV Strategy and their Connection to NRM" id="{5E0E1E64-F1AE-4F61-AF1A-D97B573E9B4F}">
          <p14:sldIdLst>
            <p14:sldId id="440"/>
          </p14:sldIdLst>
        </p14:section>
        <p14:section name="Relevance for the MENA region" id="{9C82305C-466F-4B4A-9221-9392C0DCE899}">
          <p14:sldIdLst>
            <p14:sldId id="517"/>
            <p14:sldId id="526"/>
            <p14:sldId id="520"/>
            <p14:sldId id="524"/>
            <p14:sldId id="527"/>
            <p14:sldId id="525"/>
            <p14:sldId id="532"/>
            <p14:sldId id="533"/>
            <p14:sldId id="531"/>
          </p14:sldIdLst>
        </p14:section>
        <p14:section name="Tools for Operationalization" id="{C177C1DB-87EA-492E-A72C-A9B5A3256260}">
          <p14:sldIdLst>
            <p14:sldId id="497"/>
            <p14:sldId id="514"/>
            <p14:sldId id="534"/>
            <p14:sldId id="529"/>
            <p14:sldId id="487"/>
            <p14:sldId id="46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adee Jasmine Ahmadnia" initials="SJA" lastIdx="6" clrIdx="0">
    <p:extLst>
      <p:ext uri="{19B8F6BF-5375-455C-9EA6-DF929625EA0E}">
        <p15:presenceInfo xmlns:p15="http://schemas.microsoft.com/office/powerpoint/2012/main" userId="S::sahmadnia@worldbank.org::dfde78cc-77ad-4e9a-a28d-f3c9d2cb13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1A1C8"/>
    <a:srgbClr val="84220A"/>
    <a:srgbClr val="4F3714"/>
    <a:srgbClr val="294270"/>
    <a:srgbClr val="E5C77F"/>
    <a:srgbClr val="F6A3A1"/>
    <a:srgbClr val="F98788"/>
    <a:srgbClr val="FB695E"/>
    <a:srgbClr val="FD3130"/>
    <a:srgbClr val="BC1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F7A5C9-C4E8-4D11-A83A-6871DB2B15E5}" v="370" dt="2023-05-31T22:35:56.29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21"/>
    <p:restoredTop sz="56005" autoAdjust="0"/>
  </p:normalViewPr>
  <p:slideViewPr>
    <p:cSldViewPr snapToGrid="0">
      <p:cViewPr varScale="1">
        <p:scale>
          <a:sx n="61" d="100"/>
          <a:sy n="61" d="100"/>
        </p:scale>
        <p:origin x="1794" y="-64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worldbankgroup-my.sharepoint.com/personal/pspencer1_worldbank_org/Documents/Environmental%20Peacebuilding%20in%20FCS/Presentations/ENB%20MENA/MENA%20Seminar%20Series/MENA_3.14_Contribution_of_natural_resources_to_gross_domestic_produc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worldbankgroup-my.sharepoint.com/personal/pspencer1_worldbank_org/Documents/Environmental%20Peacebuilding%20in%20FCS/Presentations/ENB%20MENA/MENA%20Seminar%20Series/MENA_3.14_Contribution_of_natural_resources_to_gross_domestic_produc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dirty="0"/>
              <a:t>Economies with contribution of natural resources to GDP &gt;5%</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Sheet2!$C$1</c:f>
              <c:strCache>
                <c:ptCount val="1"/>
                <c:pt idx="0">
                  <c:v>Oil rents</c:v>
                </c:pt>
              </c:strCache>
            </c:strRef>
          </c:tx>
          <c:spPr>
            <a:solidFill>
              <a:schemeClr val="accent2"/>
            </a:solidFill>
            <a:ln>
              <a:noFill/>
            </a:ln>
            <a:effectLst/>
          </c:spPr>
          <c:invertIfNegative val="0"/>
          <c:cat>
            <c:strRef>
              <c:f>Sheet2!$A$2:$A$12</c:f>
              <c:strCache>
                <c:ptCount val="11"/>
                <c:pt idx="0">
                  <c:v>Kuwait</c:v>
                </c:pt>
                <c:pt idx="1">
                  <c:v>Iraq</c:v>
                </c:pt>
                <c:pt idx="2">
                  <c:v>Iran</c:v>
                </c:pt>
                <c:pt idx="3">
                  <c:v>Qatar</c:v>
                </c:pt>
                <c:pt idx="4">
                  <c:v>Oman</c:v>
                </c:pt>
                <c:pt idx="5">
                  <c:v>Saudi Arabia</c:v>
                </c:pt>
                <c:pt idx="6">
                  <c:v>Algeria</c:v>
                </c:pt>
                <c:pt idx="7">
                  <c:v>UAE</c:v>
                </c:pt>
                <c:pt idx="8">
                  <c:v>Libya</c:v>
                </c:pt>
                <c:pt idx="9">
                  <c:v>Bahrain</c:v>
                </c:pt>
                <c:pt idx="10">
                  <c:v>Syria</c:v>
                </c:pt>
              </c:strCache>
            </c:strRef>
          </c:cat>
          <c:val>
            <c:numRef>
              <c:f>Sheet2!$C$2:$C$12</c:f>
              <c:numCache>
                <c:formatCode>General</c:formatCode>
                <c:ptCount val="11"/>
                <c:pt idx="0">
                  <c:v>27.581689139001899</c:v>
                </c:pt>
                <c:pt idx="1">
                  <c:v>27.035001916172</c:v>
                </c:pt>
                <c:pt idx="2">
                  <c:v>13.2733495355914</c:v>
                </c:pt>
                <c:pt idx="3">
                  <c:v>10.5957303632833</c:v>
                </c:pt>
                <c:pt idx="4">
                  <c:v>14.994277961787001</c:v>
                </c:pt>
                <c:pt idx="5">
                  <c:v>15.978910776692301</c:v>
                </c:pt>
                <c:pt idx="6">
                  <c:v>9.0384137967942397</c:v>
                </c:pt>
                <c:pt idx="7">
                  <c:v>10.494097702669601</c:v>
                </c:pt>
                <c:pt idx="8">
                  <c:v>9.24399152945122</c:v>
                </c:pt>
                <c:pt idx="9">
                  <c:v>6.6955892323719404</c:v>
                </c:pt>
                <c:pt idx="10">
                  <c:v>4.0150449066810197</c:v>
                </c:pt>
              </c:numCache>
            </c:numRef>
          </c:val>
          <c:extLst>
            <c:ext xmlns:c16="http://schemas.microsoft.com/office/drawing/2014/chart" uri="{C3380CC4-5D6E-409C-BE32-E72D297353CC}">
              <c16:uniqueId val="{00000000-9186-48FE-81C1-F9684B4D725B}"/>
            </c:ext>
          </c:extLst>
        </c:ser>
        <c:ser>
          <c:idx val="1"/>
          <c:order val="1"/>
          <c:tx>
            <c:strRef>
              <c:f>Sheet2!$D$1</c:f>
              <c:strCache>
                <c:ptCount val="1"/>
                <c:pt idx="0">
                  <c:v>Natural gas rents</c:v>
                </c:pt>
              </c:strCache>
            </c:strRef>
          </c:tx>
          <c:spPr>
            <a:solidFill>
              <a:schemeClr val="accent4"/>
            </a:solidFill>
            <a:ln>
              <a:noFill/>
            </a:ln>
            <a:effectLst/>
          </c:spPr>
          <c:invertIfNegative val="0"/>
          <c:cat>
            <c:strRef>
              <c:f>Sheet2!$A$2:$A$12</c:f>
              <c:strCache>
                <c:ptCount val="11"/>
                <c:pt idx="0">
                  <c:v>Kuwait</c:v>
                </c:pt>
                <c:pt idx="1">
                  <c:v>Iraq</c:v>
                </c:pt>
                <c:pt idx="2">
                  <c:v>Iran</c:v>
                </c:pt>
                <c:pt idx="3">
                  <c:v>Qatar</c:v>
                </c:pt>
                <c:pt idx="4">
                  <c:v>Oman</c:v>
                </c:pt>
                <c:pt idx="5">
                  <c:v>Saudi Arabia</c:v>
                </c:pt>
                <c:pt idx="6">
                  <c:v>Algeria</c:v>
                </c:pt>
                <c:pt idx="7">
                  <c:v>UAE</c:v>
                </c:pt>
                <c:pt idx="8">
                  <c:v>Libya</c:v>
                </c:pt>
                <c:pt idx="9">
                  <c:v>Bahrain</c:v>
                </c:pt>
                <c:pt idx="10">
                  <c:v>Syria</c:v>
                </c:pt>
              </c:strCache>
            </c:strRef>
          </c:cat>
          <c:val>
            <c:numRef>
              <c:f>Sheet2!$D$2:$D$12</c:f>
              <c:numCache>
                <c:formatCode>General</c:formatCode>
                <c:ptCount val="11"/>
                <c:pt idx="0">
                  <c:v>1.70268520321554</c:v>
                </c:pt>
                <c:pt idx="1">
                  <c:v>0.378195592280203</c:v>
                </c:pt>
                <c:pt idx="2">
                  <c:v>8.4962336743137694</c:v>
                </c:pt>
                <c:pt idx="3">
                  <c:v>9.6301404142771094</c:v>
                </c:pt>
                <c:pt idx="4">
                  <c:v>3.89069264786266</c:v>
                </c:pt>
                <c:pt idx="5">
                  <c:v>1.2777495582411</c:v>
                </c:pt>
                <c:pt idx="6">
                  <c:v>4.8384961993607796</c:v>
                </c:pt>
                <c:pt idx="7">
                  <c:v>1.4780003439307701</c:v>
                </c:pt>
                <c:pt idx="8">
                  <c:v>2.1663049085792498</c:v>
                </c:pt>
                <c:pt idx="9">
                  <c:v>4.0080189201327396</c:v>
                </c:pt>
                <c:pt idx="10">
                  <c:v>2.3304921515353101</c:v>
                </c:pt>
              </c:numCache>
            </c:numRef>
          </c:val>
          <c:extLst>
            <c:ext xmlns:c16="http://schemas.microsoft.com/office/drawing/2014/chart" uri="{C3380CC4-5D6E-409C-BE32-E72D297353CC}">
              <c16:uniqueId val="{00000001-9186-48FE-81C1-F9684B4D725B}"/>
            </c:ext>
          </c:extLst>
        </c:ser>
        <c:ser>
          <c:idx val="2"/>
          <c:order val="2"/>
          <c:tx>
            <c:strRef>
              <c:f>Sheet2!$E$1</c:f>
              <c:strCache>
                <c:ptCount val="1"/>
                <c:pt idx="0">
                  <c:v>Coal rents</c:v>
                </c:pt>
              </c:strCache>
            </c:strRef>
          </c:tx>
          <c:spPr>
            <a:solidFill>
              <a:schemeClr val="accent6"/>
            </a:solidFill>
            <a:ln>
              <a:noFill/>
            </a:ln>
            <a:effectLst/>
          </c:spPr>
          <c:invertIfNegative val="0"/>
          <c:cat>
            <c:strRef>
              <c:f>Sheet2!$A$2:$A$12</c:f>
              <c:strCache>
                <c:ptCount val="11"/>
                <c:pt idx="0">
                  <c:v>Kuwait</c:v>
                </c:pt>
                <c:pt idx="1">
                  <c:v>Iraq</c:v>
                </c:pt>
                <c:pt idx="2">
                  <c:v>Iran</c:v>
                </c:pt>
                <c:pt idx="3">
                  <c:v>Qatar</c:v>
                </c:pt>
                <c:pt idx="4">
                  <c:v>Oman</c:v>
                </c:pt>
                <c:pt idx="5">
                  <c:v>Saudi Arabia</c:v>
                </c:pt>
                <c:pt idx="6">
                  <c:v>Algeria</c:v>
                </c:pt>
                <c:pt idx="7">
                  <c:v>UAE</c:v>
                </c:pt>
                <c:pt idx="8">
                  <c:v>Libya</c:v>
                </c:pt>
                <c:pt idx="9">
                  <c:v>Bahrain</c:v>
                </c:pt>
                <c:pt idx="10">
                  <c:v>Syria</c:v>
                </c:pt>
              </c:strCache>
            </c:strRef>
          </c:cat>
          <c:val>
            <c:numRef>
              <c:f>Sheet2!$E$2:$E$12</c:f>
              <c:numCache>
                <c:formatCode>General</c:formatCode>
                <c:ptCount val="11"/>
                <c:pt idx="0">
                  <c:v>0</c:v>
                </c:pt>
                <c:pt idx="1">
                  <c:v>0</c:v>
                </c:pt>
                <c:pt idx="2">
                  <c:v>8.4362770789261597E-3</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2-9186-48FE-81C1-F9684B4D725B}"/>
            </c:ext>
          </c:extLst>
        </c:ser>
        <c:ser>
          <c:idx val="3"/>
          <c:order val="3"/>
          <c:tx>
            <c:strRef>
              <c:f>Sheet2!$F$1</c:f>
              <c:strCache>
                <c:ptCount val="1"/>
                <c:pt idx="0">
                  <c:v>Mineral rents</c:v>
                </c:pt>
              </c:strCache>
            </c:strRef>
          </c:tx>
          <c:spPr>
            <a:solidFill>
              <a:schemeClr val="accent2">
                <a:lumMod val="60000"/>
              </a:schemeClr>
            </a:solidFill>
            <a:ln>
              <a:noFill/>
            </a:ln>
            <a:effectLst/>
          </c:spPr>
          <c:invertIfNegative val="0"/>
          <c:cat>
            <c:strRef>
              <c:f>Sheet2!$A$2:$A$12</c:f>
              <c:strCache>
                <c:ptCount val="11"/>
                <c:pt idx="0">
                  <c:v>Kuwait</c:v>
                </c:pt>
                <c:pt idx="1">
                  <c:v>Iraq</c:v>
                </c:pt>
                <c:pt idx="2">
                  <c:v>Iran</c:v>
                </c:pt>
                <c:pt idx="3">
                  <c:v>Qatar</c:v>
                </c:pt>
                <c:pt idx="4">
                  <c:v>Oman</c:v>
                </c:pt>
                <c:pt idx="5">
                  <c:v>Saudi Arabia</c:v>
                </c:pt>
                <c:pt idx="6">
                  <c:v>Algeria</c:v>
                </c:pt>
                <c:pt idx="7">
                  <c:v>UAE</c:v>
                </c:pt>
                <c:pt idx="8">
                  <c:v>Libya</c:v>
                </c:pt>
                <c:pt idx="9">
                  <c:v>Bahrain</c:v>
                </c:pt>
                <c:pt idx="10">
                  <c:v>Syria</c:v>
                </c:pt>
              </c:strCache>
            </c:strRef>
          </c:cat>
          <c:val>
            <c:numRef>
              <c:f>Sheet2!$F$2:$F$12</c:f>
              <c:numCache>
                <c:formatCode>General</c:formatCode>
                <c:ptCount val="11"/>
                <c:pt idx="0">
                  <c:v>0</c:v>
                </c:pt>
                <c:pt idx="1">
                  <c:v>0</c:v>
                </c:pt>
                <c:pt idx="2">
                  <c:v>1.44882935675929</c:v>
                </c:pt>
                <c:pt idx="3">
                  <c:v>0</c:v>
                </c:pt>
                <c:pt idx="4">
                  <c:v>0</c:v>
                </c:pt>
                <c:pt idx="5">
                  <c:v>6.0648039549733197E-2</c:v>
                </c:pt>
                <c:pt idx="6">
                  <c:v>2.0099974156960899E-3</c:v>
                </c:pt>
                <c:pt idx="7">
                  <c:v>0</c:v>
                </c:pt>
                <c:pt idx="8">
                  <c:v>0</c:v>
                </c:pt>
                <c:pt idx="9">
                  <c:v>0</c:v>
                </c:pt>
                <c:pt idx="10">
                  <c:v>0</c:v>
                </c:pt>
              </c:numCache>
            </c:numRef>
          </c:val>
          <c:extLst>
            <c:ext xmlns:c16="http://schemas.microsoft.com/office/drawing/2014/chart" uri="{C3380CC4-5D6E-409C-BE32-E72D297353CC}">
              <c16:uniqueId val="{00000003-9186-48FE-81C1-F9684B4D725B}"/>
            </c:ext>
          </c:extLst>
        </c:ser>
        <c:ser>
          <c:idx val="4"/>
          <c:order val="4"/>
          <c:tx>
            <c:strRef>
              <c:f>Sheet2!$G$1</c:f>
              <c:strCache>
                <c:ptCount val="1"/>
                <c:pt idx="0">
                  <c:v>Forest rents</c:v>
                </c:pt>
              </c:strCache>
            </c:strRef>
          </c:tx>
          <c:spPr>
            <a:solidFill>
              <a:schemeClr val="accent4">
                <a:lumMod val="60000"/>
              </a:schemeClr>
            </a:solidFill>
            <a:ln>
              <a:noFill/>
            </a:ln>
            <a:effectLst/>
          </c:spPr>
          <c:invertIfNegative val="0"/>
          <c:cat>
            <c:strRef>
              <c:f>Sheet2!$A$2:$A$12</c:f>
              <c:strCache>
                <c:ptCount val="11"/>
                <c:pt idx="0">
                  <c:v>Kuwait</c:v>
                </c:pt>
                <c:pt idx="1">
                  <c:v>Iraq</c:v>
                </c:pt>
                <c:pt idx="2">
                  <c:v>Iran</c:v>
                </c:pt>
                <c:pt idx="3">
                  <c:v>Qatar</c:v>
                </c:pt>
                <c:pt idx="4">
                  <c:v>Oman</c:v>
                </c:pt>
                <c:pt idx="5">
                  <c:v>Saudi Arabia</c:v>
                </c:pt>
                <c:pt idx="6">
                  <c:v>Algeria</c:v>
                </c:pt>
                <c:pt idx="7">
                  <c:v>UAE</c:v>
                </c:pt>
                <c:pt idx="8">
                  <c:v>Libya</c:v>
                </c:pt>
                <c:pt idx="9">
                  <c:v>Bahrain</c:v>
                </c:pt>
                <c:pt idx="10">
                  <c:v>Syria</c:v>
                </c:pt>
              </c:strCache>
            </c:strRef>
          </c:cat>
          <c:val>
            <c:numRef>
              <c:f>Sheet2!$G$2:$G$12</c:f>
              <c:numCache>
                <c:formatCode>General</c:formatCode>
                <c:ptCount val="11"/>
                <c:pt idx="0">
                  <c:v>4.9295288389962803E-4</c:v>
                </c:pt>
                <c:pt idx="1">
                  <c:v>3.8156812202419402E-3</c:v>
                </c:pt>
                <c:pt idx="2">
                  <c:v>1.2322956374773E-2</c:v>
                </c:pt>
                <c:pt idx="3" formatCode="0.00E+00">
                  <c:v>8.8541092205921993E-5</c:v>
                </c:pt>
                <c:pt idx="4">
                  <c:v>1.69295533289136E-3</c:v>
                </c:pt>
                <c:pt idx="5">
                  <c:v>1.11865383170734E-3</c:v>
                </c:pt>
                <c:pt idx="6">
                  <c:v>0.15545710005189201</c:v>
                </c:pt>
                <c:pt idx="7">
                  <c:v>1.3547820125674599E-4</c:v>
                </c:pt>
                <c:pt idx="8">
                  <c:v>6.8686690003612105E-2</c:v>
                </c:pt>
                <c:pt idx="9">
                  <c:v>5.3326298112249797E-4</c:v>
                </c:pt>
                <c:pt idx="10">
                  <c:v>2.9288922258980998E-2</c:v>
                </c:pt>
              </c:numCache>
            </c:numRef>
          </c:val>
          <c:extLst>
            <c:ext xmlns:c16="http://schemas.microsoft.com/office/drawing/2014/chart" uri="{C3380CC4-5D6E-409C-BE32-E72D297353CC}">
              <c16:uniqueId val="{00000004-9186-48FE-81C1-F9684B4D725B}"/>
            </c:ext>
          </c:extLst>
        </c:ser>
        <c:dLbls>
          <c:showLegendKey val="0"/>
          <c:showVal val="0"/>
          <c:showCatName val="0"/>
          <c:showSerName val="0"/>
          <c:showPercent val="0"/>
          <c:showBubbleSize val="0"/>
        </c:dLbls>
        <c:gapWidth val="150"/>
        <c:overlap val="100"/>
        <c:axId val="1610797775"/>
        <c:axId val="1610786543"/>
      </c:barChart>
      <c:catAx>
        <c:axId val="1610797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10786543"/>
        <c:crosses val="autoZero"/>
        <c:auto val="1"/>
        <c:lblAlgn val="ctr"/>
        <c:lblOffset val="100"/>
        <c:noMultiLvlLbl val="0"/>
      </c:catAx>
      <c:valAx>
        <c:axId val="1610786543"/>
        <c:scaling>
          <c:orientation val="minMax"/>
        </c:scaling>
        <c:delete val="0"/>
        <c:axPos val="l"/>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1500" dirty="0"/>
                  <a:t>Natural Resource</a:t>
                </a:r>
                <a:r>
                  <a:rPr lang="en-US" sz="1500" baseline="0" dirty="0"/>
                  <a:t> Rents as % GDP (2020)</a:t>
                </a:r>
                <a:endParaRPr lang="en-US" sz="1500" dirty="0"/>
              </a:p>
            </c:rich>
          </c:tx>
          <c:layout>
            <c:manualLayout>
              <c:xMode val="edge"/>
              <c:yMode val="edge"/>
              <c:x val="9.4687270591895158E-3"/>
              <c:y val="0.10696706636468828"/>
            </c:manualLayout>
          </c:layout>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107977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dirty="0"/>
              <a:t>Economies with contribution of natural resources to GDP &lt;5%</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Sheet2!$C$1</c:f>
              <c:strCache>
                <c:ptCount val="1"/>
                <c:pt idx="0">
                  <c:v>Oil rents</c:v>
                </c:pt>
              </c:strCache>
            </c:strRef>
          </c:tx>
          <c:spPr>
            <a:solidFill>
              <a:schemeClr val="accent2"/>
            </a:solidFill>
            <a:ln>
              <a:noFill/>
            </a:ln>
            <a:effectLst/>
          </c:spPr>
          <c:invertIfNegative val="0"/>
          <c:cat>
            <c:strRef>
              <c:f>Sheet2!$A$13:$A$22</c:f>
              <c:strCache>
                <c:ptCount val="10"/>
                <c:pt idx="0">
                  <c:v>Yemen</c:v>
                </c:pt>
                <c:pt idx="1">
                  <c:v>Egypt</c:v>
                </c:pt>
                <c:pt idx="2">
                  <c:v>Tunisia</c:v>
                </c:pt>
                <c:pt idx="3">
                  <c:v>Djibouti</c:v>
                </c:pt>
                <c:pt idx="4">
                  <c:v>Morocco</c:v>
                </c:pt>
                <c:pt idx="5">
                  <c:v>Israel</c:v>
                </c:pt>
                <c:pt idx="6">
                  <c:v>Jordan</c:v>
                </c:pt>
                <c:pt idx="7">
                  <c:v>Lebanon</c:v>
                </c:pt>
                <c:pt idx="8">
                  <c:v>Malta</c:v>
                </c:pt>
                <c:pt idx="9">
                  <c:v>West Bank &amp; Gaza</c:v>
                </c:pt>
              </c:strCache>
            </c:strRef>
          </c:cat>
          <c:val>
            <c:numRef>
              <c:f>Sheet2!$C$13:$C$22</c:f>
              <c:numCache>
                <c:formatCode>General</c:formatCode>
                <c:ptCount val="10"/>
                <c:pt idx="0">
                  <c:v>4.8235615306788198</c:v>
                </c:pt>
                <c:pt idx="1">
                  <c:v>1.85770095140202</c:v>
                </c:pt>
                <c:pt idx="2">
                  <c:v>0.91667752661150204</c:v>
                </c:pt>
                <c:pt idx="3">
                  <c:v>0</c:v>
                </c:pt>
                <c:pt idx="4">
                  <c:v>8.3957270887058204E-4</c:v>
                </c:pt>
                <c:pt idx="5">
                  <c:v>7.6086822303689699E-3</c:v>
                </c:pt>
                <c:pt idx="6">
                  <c:v>4.67720334463903E-4</c:v>
                </c:pt>
                <c:pt idx="7">
                  <c:v>0</c:v>
                </c:pt>
                <c:pt idx="8">
                  <c:v>0</c:v>
                </c:pt>
                <c:pt idx="9">
                  <c:v>0</c:v>
                </c:pt>
              </c:numCache>
            </c:numRef>
          </c:val>
          <c:extLst>
            <c:ext xmlns:c16="http://schemas.microsoft.com/office/drawing/2014/chart" uri="{C3380CC4-5D6E-409C-BE32-E72D297353CC}">
              <c16:uniqueId val="{00000000-7E83-4E44-9645-D26590920946}"/>
            </c:ext>
          </c:extLst>
        </c:ser>
        <c:ser>
          <c:idx val="1"/>
          <c:order val="1"/>
          <c:tx>
            <c:strRef>
              <c:f>Sheet2!$D$1</c:f>
              <c:strCache>
                <c:ptCount val="1"/>
                <c:pt idx="0">
                  <c:v>Natural gas rents</c:v>
                </c:pt>
              </c:strCache>
            </c:strRef>
          </c:tx>
          <c:spPr>
            <a:solidFill>
              <a:schemeClr val="accent4"/>
            </a:solidFill>
            <a:ln>
              <a:noFill/>
            </a:ln>
            <a:effectLst/>
          </c:spPr>
          <c:invertIfNegative val="0"/>
          <c:cat>
            <c:strRef>
              <c:f>Sheet2!$A$13:$A$22</c:f>
              <c:strCache>
                <c:ptCount val="10"/>
                <c:pt idx="0">
                  <c:v>Yemen</c:v>
                </c:pt>
                <c:pt idx="1">
                  <c:v>Egypt</c:v>
                </c:pt>
                <c:pt idx="2">
                  <c:v>Tunisia</c:v>
                </c:pt>
                <c:pt idx="3">
                  <c:v>Djibouti</c:v>
                </c:pt>
                <c:pt idx="4">
                  <c:v>Morocco</c:v>
                </c:pt>
                <c:pt idx="5">
                  <c:v>Israel</c:v>
                </c:pt>
                <c:pt idx="6">
                  <c:v>Jordan</c:v>
                </c:pt>
                <c:pt idx="7">
                  <c:v>Lebanon</c:v>
                </c:pt>
                <c:pt idx="8">
                  <c:v>Malta</c:v>
                </c:pt>
                <c:pt idx="9">
                  <c:v>West Bank &amp; Gaza</c:v>
                </c:pt>
              </c:strCache>
            </c:strRef>
          </c:cat>
          <c:val>
            <c:numRef>
              <c:f>Sheet2!$D$13:$D$22</c:f>
              <c:numCache>
                <c:formatCode>General</c:formatCode>
                <c:ptCount val="10"/>
                <c:pt idx="0">
                  <c:v>2.12589998147195E-4</c:v>
                </c:pt>
                <c:pt idx="1">
                  <c:v>1.27251663281876</c:v>
                </c:pt>
                <c:pt idx="2">
                  <c:v>0.30326998662532301</c:v>
                </c:pt>
                <c:pt idx="3">
                  <c:v>0</c:v>
                </c:pt>
                <c:pt idx="4">
                  <c:v>6.3192977519929599E-3</c:v>
                </c:pt>
                <c:pt idx="5">
                  <c:v>0.26459524156727399</c:v>
                </c:pt>
                <c:pt idx="6">
                  <c:v>2.9087837105724601E-2</c:v>
                </c:pt>
                <c:pt idx="7">
                  <c:v>0</c:v>
                </c:pt>
                <c:pt idx="8">
                  <c:v>0</c:v>
                </c:pt>
                <c:pt idx="9">
                  <c:v>0</c:v>
                </c:pt>
              </c:numCache>
            </c:numRef>
          </c:val>
          <c:extLst>
            <c:ext xmlns:c16="http://schemas.microsoft.com/office/drawing/2014/chart" uri="{C3380CC4-5D6E-409C-BE32-E72D297353CC}">
              <c16:uniqueId val="{00000001-7E83-4E44-9645-D26590920946}"/>
            </c:ext>
          </c:extLst>
        </c:ser>
        <c:ser>
          <c:idx val="2"/>
          <c:order val="2"/>
          <c:tx>
            <c:strRef>
              <c:f>Sheet2!$E$1</c:f>
              <c:strCache>
                <c:ptCount val="1"/>
                <c:pt idx="0">
                  <c:v>Coal rents</c:v>
                </c:pt>
              </c:strCache>
            </c:strRef>
          </c:tx>
          <c:spPr>
            <a:solidFill>
              <a:schemeClr val="accent6"/>
            </a:solidFill>
            <a:ln>
              <a:noFill/>
            </a:ln>
            <a:effectLst/>
          </c:spPr>
          <c:invertIfNegative val="0"/>
          <c:cat>
            <c:strRef>
              <c:f>Sheet2!$A$13:$A$22</c:f>
              <c:strCache>
                <c:ptCount val="10"/>
                <c:pt idx="0">
                  <c:v>Yemen</c:v>
                </c:pt>
                <c:pt idx="1">
                  <c:v>Egypt</c:v>
                </c:pt>
                <c:pt idx="2">
                  <c:v>Tunisia</c:v>
                </c:pt>
                <c:pt idx="3">
                  <c:v>Djibouti</c:v>
                </c:pt>
                <c:pt idx="4">
                  <c:v>Morocco</c:v>
                </c:pt>
                <c:pt idx="5">
                  <c:v>Israel</c:v>
                </c:pt>
                <c:pt idx="6">
                  <c:v>Jordan</c:v>
                </c:pt>
                <c:pt idx="7">
                  <c:v>Lebanon</c:v>
                </c:pt>
                <c:pt idx="8">
                  <c:v>Malta</c:v>
                </c:pt>
                <c:pt idx="9">
                  <c:v>West Bank &amp; Gaza</c:v>
                </c:pt>
              </c:strCache>
            </c:strRef>
          </c:cat>
          <c:val>
            <c:numRef>
              <c:f>Sheet2!$E$13:$E$22</c:f>
              <c:numCache>
                <c:formatCode>General</c:formatCode>
                <c:ptCount val="10"/>
                <c:pt idx="0">
                  <c:v>0</c:v>
                </c:pt>
                <c:pt idx="1">
                  <c:v>0</c:v>
                </c:pt>
                <c:pt idx="2">
                  <c:v>0</c:v>
                </c:pt>
                <c:pt idx="3">
                  <c:v>0</c:v>
                </c:pt>
                <c:pt idx="4">
                  <c:v>0</c:v>
                </c:pt>
                <c:pt idx="5">
                  <c:v>0</c:v>
                </c:pt>
                <c:pt idx="6">
                  <c:v>0</c:v>
                </c:pt>
                <c:pt idx="7">
                  <c:v>0</c:v>
                </c:pt>
                <c:pt idx="8">
                  <c:v>0</c:v>
                </c:pt>
                <c:pt idx="9">
                  <c:v>0</c:v>
                </c:pt>
              </c:numCache>
            </c:numRef>
          </c:val>
          <c:extLst>
            <c:ext xmlns:c16="http://schemas.microsoft.com/office/drawing/2014/chart" uri="{C3380CC4-5D6E-409C-BE32-E72D297353CC}">
              <c16:uniqueId val="{00000002-7E83-4E44-9645-D26590920946}"/>
            </c:ext>
          </c:extLst>
        </c:ser>
        <c:ser>
          <c:idx val="3"/>
          <c:order val="3"/>
          <c:tx>
            <c:strRef>
              <c:f>Sheet2!$F$1</c:f>
              <c:strCache>
                <c:ptCount val="1"/>
                <c:pt idx="0">
                  <c:v>Mineral rents</c:v>
                </c:pt>
              </c:strCache>
            </c:strRef>
          </c:tx>
          <c:spPr>
            <a:solidFill>
              <a:schemeClr val="accent2">
                <a:lumMod val="60000"/>
              </a:schemeClr>
            </a:solidFill>
            <a:ln>
              <a:noFill/>
            </a:ln>
            <a:effectLst/>
          </c:spPr>
          <c:invertIfNegative val="0"/>
          <c:cat>
            <c:strRef>
              <c:f>Sheet2!$A$13:$A$22</c:f>
              <c:strCache>
                <c:ptCount val="10"/>
                <c:pt idx="0">
                  <c:v>Yemen</c:v>
                </c:pt>
                <c:pt idx="1">
                  <c:v>Egypt</c:v>
                </c:pt>
                <c:pt idx="2">
                  <c:v>Tunisia</c:v>
                </c:pt>
                <c:pt idx="3">
                  <c:v>Djibouti</c:v>
                </c:pt>
                <c:pt idx="4">
                  <c:v>Morocco</c:v>
                </c:pt>
                <c:pt idx="5">
                  <c:v>Israel</c:v>
                </c:pt>
                <c:pt idx="6">
                  <c:v>Jordan</c:v>
                </c:pt>
                <c:pt idx="7">
                  <c:v>Lebanon</c:v>
                </c:pt>
                <c:pt idx="8">
                  <c:v>Malta</c:v>
                </c:pt>
                <c:pt idx="9">
                  <c:v>West Bank &amp; Gaza</c:v>
                </c:pt>
              </c:strCache>
            </c:strRef>
          </c:cat>
          <c:val>
            <c:numRef>
              <c:f>Sheet2!$F$13:$F$22</c:f>
              <c:numCache>
                <c:formatCode>General</c:formatCode>
                <c:ptCount val="10"/>
                <c:pt idx="0">
                  <c:v>0</c:v>
                </c:pt>
                <c:pt idx="1">
                  <c:v>0</c:v>
                </c:pt>
                <c:pt idx="2">
                  <c:v>0</c:v>
                </c:pt>
                <c:pt idx="3">
                  <c:v>0</c:v>
                </c:pt>
                <c:pt idx="4">
                  <c:v>0.14753973609697699</c:v>
                </c:pt>
                <c:pt idx="5">
                  <c:v>0</c:v>
                </c:pt>
                <c:pt idx="6">
                  <c:v>0</c:v>
                </c:pt>
                <c:pt idx="7">
                  <c:v>0</c:v>
                </c:pt>
                <c:pt idx="8">
                  <c:v>0</c:v>
                </c:pt>
                <c:pt idx="9">
                  <c:v>0</c:v>
                </c:pt>
              </c:numCache>
            </c:numRef>
          </c:val>
          <c:extLst>
            <c:ext xmlns:c16="http://schemas.microsoft.com/office/drawing/2014/chart" uri="{C3380CC4-5D6E-409C-BE32-E72D297353CC}">
              <c16:uniqueId val="{00000003-7E83-4E44-9645-D26590920946}"/>
            </c:ext>
          </c:extLst>
        </c:ser>
        <c:ser>
          <c:idx val="4"/>
          <c:order val="4"/>
          <c:tx>
            <c:strRef>
              <c:f>Sheet2!$G$1</c:f>
              <c:strCache>
                <c:ptCount val="1"/>
                <c:pt idx="0">
                  <c:v>Forest rents</c:v>
                </c:pt>
              </c:strCache>
            </c:strRef>
          </c:tx>
          <c:spPr>
            <a:solidFill>
              <a:schemeClr val="accent4">
                <a:lumMod val="60000"/>
              </a:schemeClr>
            </a:solidFill>
            <a:ln>
              <a:noFill/>
            </a:ln>
            <a:effectLst/>
          </c:spPr>
          <c:invertIfNegative val="0"/>
          <c:cat>
            <c:strRef>
              <c:f>Sheet2!$A$13:$A$22</c:f>
              <c:strCache>
                <c:ptCount val="10"/>
                <c:pt idx="0">
                  <c:v>Yemen</c:v>
                </c:pt>
                <c:pt idx="1">
                  <c:v>Egypt</c:v>
                </c:pt>
                <c:pt idx="2">
                  <c:v>Tunisia</c:v>
                </c:pt>
                <c:pt idx="3">
                  <c:v>Djibouti</c:v>
                </c:pt>
                <c:pt idx="4">
                  <c:v>Morocco</c:v>
                </c:pt>
                <c:pt idx="5">
                  <c:v>Israel</c:v>
                </c:pt>
                <c:pt idx="6">
                  <c:v>Jordan</c:v>
                </c:pt>
                <c:pt idx="7">
                  <c:v>Lebanon</c:v>
                </c:pt>
                <c:pt idx="8">
                  <c:v>Malta</c:v>
                </c:pt>
                <c:pt idx="9">
                  <c:v>West Bank &amp; Gaza</c:v>
                </c:pt>
              </c:strCache>
            </c:strRef>
          </c:cat>
          <c:val>
            <c:numRef>
              <c:f>Sheet2!$G$13:$G$22</c:f>
              <c:numCache>
                <c:formatCode>General</c:formatCode>
                <c:ptCount val="10"/>
                <c:pt idx="0">
                  <c:v>5.5112387041672997E-2</c:v>
                </c:pt>
                <c:pt idx="1">
                  <c:v>0.12752568813358001</c:v>
                </c:pt>
                <c:pt idx="2">
                  <c:v>0.24722479259899099</c:v>
                </c:pt>
                <c:pt idx="3">
                  <c:v>0.32214875592558101</c:v>
                </c:pt>
                <c:pt idx="4">
                  <c:v>0.14142963018503399</c:v>
                </c:pt>
                <c:pt idx="5">
                  <c:v>2.3675352048268701E-4</c:v>
                </c:pt>
                <c:pt idx="6">
                  <c:v>2.2120354674443399E-2</c:v>
                </c:pt>
                <c:pt idx="7">
                  <c:v>2.2371878422748699E-3</c:v>
                </c:pt>
                <c:pt idx="8">
                  <c:v>0</c:v>
                </c:pt>
                <c:pt idx="9">
                  <c:v>0</c:v>
                </c:pt>
              </c:numCache>
            </c:numRef>
          </c:val>
          <c:extLst>
            <c:ext xmlns:c16="http://schemas.microsoft.com/office/drawing/2014/chart" uri="{C3380CC4-5D6E-409C-BE32-E72D297353CC}">
              <c16:uniqueId val="{00000004-7E83-4E44-9645-D26590920946}"/>
            </c:ext>
          </c:extLst>
        </c:ser>
        <c:dLbls>
          <c:showLegendKey val="0"/>
          <c:showVal val="0"/>
          <c:showCatName val="0"/>
          <c:showSerName val="0"/>
          <c:showPercent val="0"/>
          <c:showBubbleSize val="0"/>
        </c:dLbls>
        <c:gapWidth val="150"/>
        <c:overlap val="100"/>
        <c:axId val="1882751775"/>
        <c:axId val="1882747199"/>
      </c:barChart>
      <c:catAx>
        <c:axId val="1882751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82747199"/>
        <c:crosses val="autoZero"/>
        <c:auto val="1"/>
        <c:lblAlgn val="ctr"/>
        <c:lblOffset val="100"/>
        <c:noMultiLvlLbl val="0"/>
      </c:catAx>
      <c:valAx>
        <c:axId val="1882747199"/>
        <c:scaling>
          <c:orientation val="minMax"/>
        </c:scaling>
        <c:delete val="0"/>
        <c:axPos val="l"/>
        <c:title>
          <c:tx>
            <c:rich>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r>
                  <a:rPr lang="en-US" sz="1500" b="0" i="0" u="none" strike="noStrike" baseline="0" dirty="0">
                    <a:effectLst/>
                  </a:rPr>
                  <a:t>Natural Resource Rents as % GDP (2020)</a:t>
                </a:r>
                <a:endParaRPr lang="en-US" sz="1500" dirty="0"/>
              </a:p>
            </c:rich>
          </c:tx>
          <c:layout>
            <c:manualLayout>
              <c:xMode val="edge"/>
              <c:yMode val="edge"/>
              <c:x val="1.3296586403636013E-2"/>
              <c:y val="9.2966170307340612E-2"/>
            </c:manualLayout>
          </c:layout>
          <c:overlay val="0"/>
          <c:spPr>
            <a:noFill/>
            <a:ln>
              <a:noFill/>
            </a:ln>
            <a:effectLst/>
          </c:spPr>
          <c:txPr>
            <a:bodyPr rot="-54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827517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Sheet1!$C$1</c:f>
              <c:strCache>
                <c:ptCount val="1"/>
                <c:pt idx="0">
                  <c:v>Financing</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141F-4C61-96B0-BFC2682491CC}"/>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141F-4C61-96B0-BFC2682491CC}"/>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141F-4C61-96B0-BFC2682491CC}"/>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141F-4C61-96B0-BFC2682491CC}"/>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9-141F-4C61-96B0-BFC2682491CC}"/>
              </c:ext>
            </c:extLst>
          </c:dPt>
          <c:cat>
            <c:strRef>
              <c:f>Sheet1!$A$2:$A$6</c:f>
              <c:strCache>
                <c:ptCount val="5"/>
                <c:pt idx="0">
                  <c:v>Non-renewable (gas, oil)</c:v>
                </c:pt>
                <c:pt idx="1">
                  <c:v>Water</c:v>
                </c:pt>
                <c:pt idx="2">
                  <c:v>Forests/Wetlands</c:v>
                </c:pt>
                <c:pt idx="3">
                  <c:v>Land/Territory</c:v>
                </c:pt>
                <c:pt idx="4">
                  <c:v>Agriculture/crops/livestock</c:v>
                </c:pt>
              </c:strCache>
            </c:strRef>
          </c:cat>
          <c:val>
            <c:numRef>
              <c:f>Sheet1!$C$2:$C$6</c:f>
              <c:numCache>
                <c:formatCode>General</c:formatCode>
                <c:ptCount val="5"/>
                <c:pt idx="0">
                  <c:v>6</c:v>
                </c:pt>
                <c:pt idx="3">
                  <c:v>1</c:v>
                </c:pt>
                <c:pt idx="4">
                  <c:v>2</c:v>
                </c:pt>
              </c:numCache>
            </c:numRef>
          </c:val>
          <c:extLst>
            <c:ext xmlns:c16="http://schemas.microsoft.com/office/drawing/2014/chart" uri="{C3380CC4-5D6E-409C-BE32-E72D297353CC}">
              <c16:uniqueId val="{0000000A-141F-4C61-96B0-BFC2682491C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Sheet1!$D$1</c:f>
              <c:strCache>
                <c:ptCount val="1"/>
                <c:pt idx="0">
                  <c:v>Targeted/Impacted</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ADB6-49CD-A0FF-EAFF5419B87B}"/>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ADB6-49CD-A0FF-EAFF5419B87B}"/>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ADB6-49CD-A0FF-EAFF5419B87B}"/>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ADB6-49CD-A0FF-EAFF5419B87B}"/>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9-ADB6-49CD-A0FF-EAFF5419B87B}"/>
              </c:ext>
            </c:extLst>
          </c:dPt>
          <c:cat>
            <c:strRef>
              <c:f>Sheet1!$A$2:$A$6</c:f>
              <c:strCache>
                <c:ptCount val="5"/>
                <c:pt idx="0">
                  <c:v>Non-renewable (gas, oil)</c:v>
                </c:pt>
                <c:pt idx="1">
                  <c:v>Water</c:v>
                </c:pt>
                <c:pt idx="2">
                  <c:v>Forests/Wetlands</c:v>
                </c:pt>
                <c:pt idx="3">
                  <c:v>Land/Territory</c:v>
                </c:pt>
                <c:pt idx="4">
                  <c:v>Agriculture/crops/livestock</c:v>
                </c:pt>
              </c:strCache>
            </c:strRef>
          </c:cat>
          <c:val>
            <c:numRef>
              <c:f>Sheet1!$D$2:$D$6</c:f>
              <c:numCache>
                <c:formatCode>General</c:formatCode>
                <c:ptCount val="5"/>
                <c:pt idx="0">
                  <c:v>11</c:v>
                </c:pt>
                <c:pt idx="1">
                  <c:v>8</c:v>
                </c:pt>
                <c:pt idx="2">
                  <c:v>5</c:v>
                </c:pt>
                <c:pt idx="3">
                  <c:v>12</c:v>
                </c:pt>
                <c:pt idx="4">
                  <c:v>4</c:v>
                </c:pt>
              </c:numCache>
            </c:numRef>
          </c:val>
          <c:extLst>
            <c:ext xmlns:c16="http://schemas.microsoft.com/office/drawing/2014/chart" uri="{C3380CC4-5D6E-409C-BE32-E72D297353CC}">
              <c16:uniqueId val="{0000000A-ADB6-49CD-A0FF-EAFF5419B87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Sheet1!$E$1</c:f>
              <c:strCache>
                <c:ptCount val="1"/>
                <c:pt idx="0">
                  <c:v>Included in Peace Agreements</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A7A7-40A9-9829-C17511EDCC6E}"/>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A7A7-40A9-9829-C17511EDCC6E}"/>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A7A7-40A9-9829-C17511EDCC6E}"/>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A7A7-40A9-9829-C17511EDCC6E}"/>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9-A7A7-40A9-9829-C17511EDCC6E}"/>
              </c:ext>
            </c:extLst>
          </c:dPt>
          <c:cat>
            <c:strRef>
              <c:f>Sheet1!$A$2:$A$6</c:f>
              <c:strCache>
                <c:ptCount val="5"/>
                <c:pt idx="0">
                  <c:v>Non-renewable (gas, oil)</c:v>
                </c:pt>
                <c:pt idx="1">
                  <c:v>Water</c:v>
                </c:pt>
                <c:pt idx="2">
                  <c:v>Forests/Wetlands</c:v>
                </c:pt>
                <c:pt idx="3">
                  <c:v>Land/Territory</c:v>
                </c:pt>
                <c:pt idx="4">
                  <c:v>Agriculture/crops/livestock</c:v>
                </c:pt>
              </c:strCache>
            </c:strRef>
          </c:cat>
          <c:val>
            <c:numRef>
              <c:f>Sheet1!$E$2:$E$6</c:f>
              <c:numCache>
                <c:formatCode>General</c:formatCode>
                <c:ptCount val="5"/>
                <c:pt idx="0">
                  <c:v>3</c:v>
                </c:pt>
                <c:pt idx="1">
                  <c:v>1</c:v>
                </c:pt>
                <c:pt idx="3">
                  <c:v>3</c:v>
                </c:pt>
                <c:pt idx="4">
                  <c:v>2</c:v>
                </c:pt>
              </c:numCache>
            </c:numRef>
          </c:val>
          <c:extLst>
            <c:ext xmlns:c16="http://schemas.microsoft.com/office/drawing/2014/chart" uri="{C3380CC4-5D6E-409C-BE32-E72D297353CC}">
              <c16:uniqueId val="{0000000A-A7A7-40A9-9829-C17511EDCC6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Cause</c:v>
                </c:pt>
              </c:strCache>
            </c:strRef>
          </c:tx>
          <c:dPt>
            <c:idx val="0"/>
            <c:bubble3D val="0"/>
            <c:spPr>
              <a:solidFill>
                <a:schemeClr val="accent6"/>
              </a:solidFill>
              <a:ln w="19050">
                <a:solidFill>
                  <a:schemeClr val="lt1"/>
                </a:solidFill>
              </a:ln>
              <a:effectLst/>
            </c:spPr>
            <c:extLst>
              <c:ext xmlns:c16="http://schemas.microsoft.com/office/drawing/2014/chart" uri="{C3380CC4-5D6E-409C-BE32-E72D297353CC}">
                <c16:uniqueId val="{00000001-B512-422B-A6A8-025BBAFE7E07}"/>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B512-422B-A6A8-025BBAFE7E07}"/>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B512-422B-A6A8-025BBAFE7E07}"/>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B512-422B-A6A8-025BBAFE7E07}"/>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9-B512-422B-A6A8-025BBAFE7E07}"/>
              </c:ext>
            </c:extLst>
          </c:dPt>
          <c:cat>
            <c:strRef>
              <c:f>Sheet1!$A$2:$A$6</c:f>
              <c:strCache>
                <c:ptCount val="5"/>
                <c:pt idx="0">
                  <c:v>Non-renewable (gas, oil)</c:v>
                </c:pt>
                <c:pt idx="1">
                  <c:v>Water</c:v>
                </c:pt>
                <c:pt idx="2">
                  <c:v>Forests/Wetlands</c:v>
                </c:pt>
                <c:pt idx="3">
                  <c:v>Land/Territory</c:v>
                </c:pt>
                <c:pt idx="4">
                  <c:v>Agriculture/crops/livestock</c:v>
                </c:pt>
              </c:strCache>
            </c:strRef>
          </c:cat>
          <c:val>
            <c:numRef>
              <c:f>Sheet1!$B$2:$B$6</c:f>
              <c:numCache>
                <c:formatCode>General</c:formatCode>
                <c:ptCount val="5"/>
                <c:pt idx="0">
                  <c:v>7</c:v>
                </c:pt>
                <c:pt idx="1">
                  <c:v>3</c:v>
                </c:pt>
                <c:pt idx="3">
                  <c:v>8</c:v>
                </c:pt>
              </c:numCache>
            </c:numRef>
          </c:val>
          <c:extLst>
            <c:ext xmlns:c16="http://schemas.microsoft.com/office/drawing/2014/chart" uri="{C3380CC4-5D6E-409C-BE32-E72D297353CC}">
              <c16:uniqueId val="{0000000A-B512-422B-A6A8-025BBAFE7E0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215452-CFEB-4817-8A81-37DDB67298BA}" type="doc">
      <dgm:prSet loTypeId="urn:microsoft.com/office/officeart/2005/8/layout/radial3" loCatId="relationship" qsTypeId="urn:microsoft.com/office/officeart/2005/8/quickstyle/simple1" qsCatId="simple" csTypeId="urn:microsoft.com/office/officeart/2005/8/colors/colorful4" csCatId="colorful" phldr="1"/>
      <dgm:spPr/>
    </dgm:pt>
    <dgm:pt modelId="{E0225B96-80F6-4CFB-8593-C53B2AF20483}">
      <dgm:prSet phldrT="[Text]" custT="1"/>
      <dgm:spPr/>
      <dgm:t>
        <a:bodyPr/>
        <a:lstStyle/>
        <a:p>
          <a:r>
            <a:rPr lang="en-US" sz="1200">
              <a:latin typeface="+mj-lt"/>
            </a:rPr>
            <a:t>NRM in FCV: Questionnaire  for Upstream Analytics and Downstream Operations</a:t>
          </a:r>
        </a:p>
      </dgm:t>
    </dgm:pt>
    <dgm:pt modelId="{47E7BF30-0166-414D-8629-AAB3336B0E1F}" type="parTrans" cxnId="{708074A2-3504-409A-91A3-1581DAAB8FB7}">
      <dgm:prSet/>
      <dgm:spPr/>
      <dgm:t>
        <a:bodyPr/>
        <a:lstStyle/>
        <a:p>
          <a:endParaRPr lang="en-US"/>
        </a:p>
      </dgm:t>
    </dgm:pt>
    <dgm:pt modelId="{6C858671-2C74-4883-AC8D-9CA4DEAC43ED}" type="sibTrans" cxnId="{708074A2-3504-409A-91A3-1581DAAB8FB7}">
      <dgm:prSet/>
      <dgm:spPr/>
      <dgm:t>
        <a:bodyPr/>
        <a:lstStyle/>
        <a:p>
          <a:endParaRPr lang="en-US"/>
        </a:p>
      </dgm:t>
    </dgm:pt>
    <dgm:pt modelId="{30F73F7C-C46B-4115-AACB-1817241AC7A6}">
      <dgm:prSet phldrT="[Text]" custT="1"/>
      <dgm:spPr/>
      <dgm:t>
        <a:bodyPr/>
        <a:lstStyle/>
        <a:p>
          <a:r>
            <a:rPr lang="en-US" sz="1200">
              <a:latin typeface="+mj-lt"/>
            </a:rPr>
            <a:t>Conflict</a:t>
          </a:r>
        </a:p>
      </dgm:t>
    </dgm:pt>
    <dgm:pt modelId="{D1760FC7-E849-4FA4-9017-052A4E63C03E}" type="parTrans" cxnId="{E9A8F89E-9DAA-49B6-A6E0-765DB62C7DFF}">
      <dgm:prSet/>
      <dgm:spPr/>
      <dgm:t>
        <a:bodyPr/>
        <a:lstStyle/>
        <a:p>
          <a:endParaRPr lang="en-US"/>
        </a:p>
      </dgm:t>
    </dgm:pt>
    <dgm:pt modelId="{6459525A-B410-4C8F-99E5-B71387EE96EA}" type="sibTrans" cxnId="{E9A8F89E-9DAA-49B6-A6E0-765DB62C7DFF}">
      <dgm:prSet/>
      <dgm:spPr/>
      <dgm:t>
        <a:bodyPr/>
        <a:lstStyle/>
        <a:p>
          <a:endParaRPr lang="en-US"/>
        </a:p>
      </dgm:t>
    </dgm:pt>
    <dgm:pt modelId="{DF26D824-2514-4970-9A3A-2AF640875A8C}">
      <dgm:prSet phldrT="[Text]" custT="1"/>
      <dgm:spPr/>
      <dgm:t>
        <a:bodyPr/>
        <a:lstStyle/>
        <a:p>
          <a:r>
            <a:rPr lang="en-US" sz="1000">
              <a:latin typeface="+mj-lt"/>
            </a:rPr>
            <a:t>NR</a:t>
          </a:r>
        </a:p>
      </dgm:t>
    </dgm:pt>
    <dgm:pt modelId="{153AAEE3-AD4B-49DF-BA14-555C2A0B16A9}" type="parTrans" cxnId="{84DCAF6C-2222-4821-96C3-6C4346BE9272}">
      <dgm:prSet/>
      <dgm:spPr/>
      <dgm:t>
        <a:bodyPr/>
        <a:lstStyle/>
        <a:p>
          <a:endParaRPr lang="en-US"/>
        </a:p>
      </dgm:t>
    </dgm:pt>
    <dgm:pt modelId="{820154E3-DF62-4159-93E2-8D9F9935ED03}" type="sibTrans" cxnId="{84DCAF6C-2222-4821-96C3-6C4346BE9272}">
      <dgm:prSet/>
      <dgm:spPr/>
      <dgm:t>
        <a:bodyPr/>
        <a:lstStyle/>
        <a:p>
          <a:endParaRPr lang="en-US"/>
        </a:p>
      </dgm:t>
    </dgm:pt>
    <dgm:pt modelId="{D4C34856-19D6-4F8F-8DF3-7B7CDB3B82AD}">
      <dgm:prSet phldrT="[Text]" custT="1"/>
      <dgm:spPr/>
      <dgm:t>
        <a:bodyPr/>
        <a:lstStyle/>
        <a:p>
          <a:r>
            <a:rPr lang="en-US" sz="1200">
              <a:latin typeface="+mj-lt"/>
            </a:rPr>
            <a:t>Fragility</a:t>
          </a:r>
        </a:p>
      </dgm:t>
    </dgm:pt>
    <dgm:pt modelId="{7EAFEF9F-D8DE-40F0-AA8F-53B7F990B7CF}" type="parTrans" cxnId="{089851D6-F029-477B-9B47-8E9693DC3006}">
      <dgm:prSet/>
      <dgm:spPr/>
      <dgm:t>
        <a:bodyPr/>
        <a:lstStyle/>
        <a:p>
          <a:endParaRPr lang="en-US"/>
        </a:p>
      </dgm:t>
    </dgm:pt>
    <dgm:pt modelId="{6DF1D309-2F5A-47D0-9094-1FC4F71CE7F8}" type="sibTrans" cxnId="{089851D6-F029-477B-9B47-8E9693DC3006}">
      <dgm:prSet/>
      <dgm:spPr/>
      <dgm:t>
        <a:bodyPr/>
        <a:lstStyle/>
        <a:p>
          <a:endParaRPr lang="en-US"/>
        </a:p>
      </dgm:t>
    </dgm:pt>
    <dgm:pt modelId="{CBA375D5-2110-4C13-A165-8D032E0A95C8}">
      <dgm:prSet phldrT="[Text]" custT="1"/>
      <dgm:spPr/>
      <dgm:t>
        <a:bodyPr/>
        <a:lstStyle/>
        <a:p>
          <a:r>
            <a:rPr lang="en-US" sz="1200">
              <a:latin typeface="+mj-lt"/>
            </a:rPr>
            <a:t>Gender</a:t>
          </a:r>
        </a:p>
      </dgm:t>
    </dgm:pt>
    <dgm:pt modelId="{3794D6A5-C0D1-4DE9-B1E6-B3A8D83414E8}" type="parTrans" cxnId="{01AACE36-DE3E-4850-A6B8-B2F60ECC213C}">
      <dgm:prSet/>
      <dgm:spPr/>
      <dgm:t>
        <a:bodyPr/>
        <a:lstStyle/>
        <a:p>
          <a:endParaRPr lang="en-US"/>
        </a:p>
      </dgm:t>
    </dgm:pt>
    <dgm:pt modelId="{8378EA86-043B-4BD8-85CD-795382439C37}" type="sibTrans" cxnId="{01AACE36-DE3E-4850-A6B8-B2F60ECC213C}">
      <dgm:prSet/>
      <dgm:spPr/>
      <dgm:t>
        <a:bodyPr/>
        <a:lstStyle/>
        <a:p>
          <a:endParaRPr lang="en-US"/>
        </a:p>
      </dgm:t>
    </dgm:pt>
    <dgm:pt modelId="{D9150BF7-5272-4FA6-9820-E79141B1E76B}">
      <dgm:prSet phldrT="[Text]" custT="1"/>
      <dgm:spPr/>
      <dgm:t>
        <a:bodyPr/>
        <a:lstStyle/>
        <a:p>
          <a:r>
            <a:rPr lang="en-US" sz="1200">
              <a:latin typeface="+mj-lt"/>
            </a:rPr>
            <a:t>Inclusion</a:t>
          </a:r>
        </a:p>
      </dgm:t>
    </dgm:pt>
    <dgm:pt modelId="{8E290A48-65F1-48B6-B6FD-D3AF662E32F2}" type="parTrans" cxnId="{18D0CCF9-73F7-4CB2-9C28-79E78D52BB6B}">
      <dgm:prSet/>
      <dgm:spPr/>
      <dgm:t>
        <a:bodyPr/>
        <a:lstStyle/>
        <a:p>
          <a:endParaRPr lang="en-US"/>
        </a:p>
      </dgm:t>
    </dgm:pt>
    <dgm:pt modelId="{174ECFD2-5565-4108-A793-2BACCE59EB38}" type="sibTrans" cxnId="{18D0CCF9-73F7-4CB2-9C28-79E78D52BB6B}">
      <dgm:prSet/>
      <dgm:spPr/>
      <dgm:t>
        <a:bodyPr/>
        <a:lstStyle/>
        <a:p>
          <a:endParaRPr lang="en-US"/>
        </a:p>
      </dgm:t>
    </dgm:pt>
    <dgm:pt modelId="{73F3ECBB-A691-4153-B09E-AFEC71223553}">
      <dgm:prSet phldrT="[Text]" custT="1"/>
      <dgm:spPr/>
      <dgm:t>
        <a:bodyPr/>
        <a:lstStyle/>
        <a:p>
          <a:r>
            <a:rPr lang="en-US" sz="1200">
              <a:latin typeface="+mj-lt"/>
            </a:rPr>
            <a:t>Climate</a:t>
          </a:r>
        </a:p>
      </dgm:t>
    </dgm:pt>
    <dgm:pt modelId="{09AC893A-30D2-45B8-902D-C9B18D110FFB}" type="parTrans" cxnId="{3E4C56D4-DF3E-4700-8152-88C66EF7E229}">
      <dgm:prSet/>
      <dgm:spPr/>
      <dgm:t>
        <a:bodyPr/>
        <a:lstStyle/>
        <a:p>
          <a:endParaRPr lang="en-US"/>
        </a:p>
      </dgm:t>
    </dgm:pt>
    <dgm:pt modelId="{90DB3CC7-ACBD-46C8-95A1-71E958395E15}" type="sibTrans" cxnId="{3E4C56D4-DF3E-4700-8152-88C66EF7E229}">
      <dgm:prSet/>
      <dgm:spPr/>
      <dgm:t>
        <a:bodyPr/>
        <a:lstStyle/>
        <a:p>
          <a:endParaRPr lang="en-US"/>
        </a:p>
      </dgm:t>
    </dgm:pt>
    <dgm:pt modelId="{3743EC63-6537-4965-B67E-E7930499E250}" type="pres">
      <dgm:prSet presAssocID="{5D215452-CFEB-4817-8A81-37DDB67298BA}" presName="composite" presStyleCnt="0">
        <dgm:presLayoutVars>
          <dgm:chMax val="1"/>
          <dgm:dir/>
          <dgm:resizeHandles val="exact"/>
        </dgm:presLayoutVars>
      </dgm:prSet>
      <dgm:spPr/>
    </dgm:pt>
    <dgm:pt modelId="{4219E318-54D7-4BEE-86AE-B5CCA8835137}" type="pres">
      <dgm:prSet presAssocID="{5D215452-CFEB-4817-8A81-37DDB67298BA}" presName="radial" presStyleCnt="0">
        <dgm:presLayoutVars>
          <dgm:animLvl val="ctr"/>
        </dgm:presLayoutVars>
      </dgm:prSet>
      <dgm:spPr/>
    </dgm:pt>
    <dgm:pt modelId="{F96546B4-B402-412F-8DB4-5EE499E4FE11}" type="pres">
      <dgm:prSet presAssocID="{E0225B96-80F6-4CFB-8593-C53B2AF20483}" presName="centerShape" presStyleLbl="vennNode1" presStyleIdx="0" presStyleCnt="7"/>
      <dgm:spPr/>
    </dgm:pt>
    <dgm:pt modelId="{3B507BA8-F1B9-46D8-9011-3EE7AD5C9F0F}" type="pres">
      <dgm:prSet presAssocID="{30F73F7C-C46B-4115-AACB-1817241AC7A6}" presName="node" presStyleLbl="vennNode1" presStyleIdx="1" presStyleCnt="7">
        <dgm:presLayoutVars>
          <dgm:bulletEnabled val="1"/>
        </dgm:presLayoutVars>
      </dgm:prSet>
      <dgm:spPr/>
    </dgm:pt>
    <dgm:pt modelId="{63283046-6762-4D92-9003-0A906BC70B9B}" type="pres">
      <dgm:prSet presAssocID="{73F3ECBB-A691-4153-B09E-AFEC71223553}" presName="node" presStyleLbl="vennNode1" presStyleIdx="2" presStyleCnt="7">
        <dgm:presLayoutVars>
          <dgm:bulletEnabled val="1"/>
        </dgm:presLayoutVars>
      </dgm:prSet>
      <dgm:spPr/>
    </dgm:pt>
    <dgm:pt modelId="{67D60043-9808-4A21-8F49-DA915CA161F6}" type="pres">
      <dgm:prSet presAssocID="{DF26D824-2514-4970-9A3A-2AF640875A8C}" presName="node" presStyleLbl="vennNode1" presStyleIdx="3" presStyleCnt="7">
        <dgm:presLayoutVars>
          <dgm:bulletEnabled val="1"/>
        </dgm:presLayoutVars>
      </dgm:prSet>
      <dgm:spPr/>
    </dgm:pt>
    <dgm:pt modelId="{37B9DC66-AF73-4C2B-BEFD-DC533D23DD91}" type="pres">
      <dgm:prSet presAssocID="{D4C34856-19D6-4F8F-8DF3-7B7CDB3B82AD}" presName="node" presStyleLbl="vennNode1" presStyleIdx="4" presStyleCnt="7">
        <dgm:presLayoutVars>
          <dgm:bulletEnabled val="1"/>
        </dgm:presLayoutVars>
      </dgm:prSet>
      <dgm:spPr/>
    </dgm:pt>
    <dgm:pt modelId="{9355CF81-5085-4B6E-9A90-6AF641FE6F33}" type="pres">
      <dgm:prSet presAssocID="{CBA375D5-2110-4C13-A165-8D032E0A95C8}" presName="node" presStyleLbl="vennNode1" presStyleIdx="5" presStyleCnt="7">
        <dgm:presLayoutVars>
          <dgm:bulletEnabled val="1"/>
        </dgm:presLayoutVars>
      </dgm:prSet>
      <dgm:spPr/>
    </dgm:pt>
    <dgm:pt modelId="{BD617B39-A8EF-453F-BA34-EEA2315973A8}" type="pres">
      <dgm:prSet presAssocID="{D9150BF7-5272-4FA6-9820-E79141B1E76B}" presName="node" presStyleLbl="vennNode1" presStyleIdx="6" presStyleCnt="7">
        <dgm:presLayoutVars>
          <dgm:bulletEnabled val="1"/>
        </dgm:presLayoutVars>
      </dgm:prSet>
      <dgm:spPr/>
    </dgm:pt>
  </dgm:ptLst>
  <dgm:cxnLst>
    <dgm:cxn modelId="{A681BF08-615E-4AB0-97DE-ECCFA2DF25E9}" type="presOf" srcId="{CBA375D5-2110-4C13-A165-8D032E0A95C8}" destId="{9355CF81-5085-4B6E-9A90-6AF641FE6F33}" srcOrd="0" destOrd="0" presId="urn:microsoft.com/office/officeart/2005/8/layout/radial3"/>
    <dgm:cxn modelId="{E6717E33-176E-48B7-9553-6DD3AC609934}" type="presOf" srcId="{30F73F7C-C46B-4115-AACB-1817241AC7A6}" destId="{3B507BA8-F1B9-46D8-9011-3EE7AD5C9F0F}" srcOrd="0" destOrd="0" presId="urn:microsoft.com/office/officeart/2005/8/layout/radial3"/>
    <dgm:cxn modelId="{01AACE36-DE3E-4850-A6B8-B2F60ECC213C}" srcId="{E0225B96-80F6-4CFB-8593-C53B2AF20483}" destId="{CBA375D5-2110-4C13-A165-8D032E0A95C8}" srcOrd="4" destOrd="0" parTransId="{3794D6A5-C0D1-4DE9-B1E6-B3A8D83414E8}" sibTransId="{8378EA86-043B-4BD8-85CD-795382439C37}"/>
    <dgm:cxn modelId="{3E23155F-D3C6-48FD-A28E-27F147120179}" type="presOf" srcId="{E0225B96-80F6-4CFB-8593-C53B2AF20483}" destId="{F96546B4-B402-412F-8DB4-5EE499E4FE11}" srcOrd="0" destOrd="0" presId="urn:microsoft.com/office/officeart/2005/8/layout/radial3"/>
    <dgm:cxn modelId="{84DCAF6C-2222-4821-96C3-6C4346BE9272}" srcId="{E0225B96-80F6-4CFB-8593-C53B2AF20483}" destId="{DF26D824-2514-4970-9A3A-2AF640875A8C}" srcOrd="2" destOrd="0" parTransId="{153AAEE3-AD4B-49DF-BA14-555C2A0B16A9}" sibTransId="{820154E3-DF62-4159-93E2-8D9F9935ED03}"/>
    <dgm:cxn modelId="{FBB9ED6F-3925-4A02-A673-D02CB39A1B36}" type="presOf" srcId="{73F3ECBB-A691-4153-B09E-AFEC71223553}" destId="{63283046-6762-4D92-9003-0A906BC70B9B}" srcOrd="0" destOrd="0" presId="urn:microsoft.com/office/officeart/2005/8/layout/radial3"/>
    <dgm:cxn modelId="{61E8B883-1E34-43A4-AEA8-5B781E31D5F1}" type="presOf" srcId="{D4C34856-19D6-4F8F-8DF3-7B7CDB3B82AD}" destId="{37B9DC66-AF73-4C2B-BEFD-DC533D23DD91}" srcOrd="0" destOrd="0" presId="urn:microsoft.com/office/officeart/2005/8/layout/radial3"/>
    <dgm:cxn modelId="{637BDE91-A410-47EC-97C2-6CADF2A92D42}" type="presOf" srcId="{5D215452-CFEB-4817-8A81-37DDB67298BA}" destId="{3743EC63-6537-4965-B67E-E7930499E250}" srcOrd="0" destOrd="0" presId="urn:microsoft.com/office/officeart/2005/8/layout/radial3"/>
    <dgm:cxn modelId="{E9A8F89E-9DAA-49B6-A6E0-765DB62C7DFF}" srcId="{E0225B96-80F6-4CFB-8593-C53B2AF20483}" destId="{30F73F7C-C46B-4115-AACB-1817241AC7A6}" srcOrd="0" destOrd="0" parTransId="{D1760FC7-E849-4FA4-9017-052A4E63C03E}" sibTransId="{6459525A-B410-4C8F-99E5-B71387EE96EA}"/>
    <dgm:cxn modelId="{708074A2-3504-409A-91A3-1581DAAB8FB7}" srcId="{5D215452-CFEB-4817-8A81-37DDB67298BA}" destId="{E0225B96-80F6-4CFB-8593-C53B2AF20483}" srcOrd="0" destOrd="0" parTransId="{47E7BF30-0166-414D-8629-AAB3336B0E1F}" sibTransId="{6C858671-2C74-4883-AC8D-9CA4DEAC43ED}"/>
    <dgm:cxn modelId="{3E4C56D4-DF3E-4700-8152-88C66EF7E229}" srcId="{E0225B96-80F6-4CFB-8593-C53B2AF20483}" destId="{73F3ECBB-A691-4153-B09E-AFEC71223553}" srcOrd="1" destOrd="0" parTransId="{09AC893A-30D2-45B8-902D-C9B18D110FFB}" sibTransId="{90DB3CC7-ACBD-46C8-95A1-71E958395E15}"/>
    <dgm:cxn modelId="{089851D6-F029-477B-9B47-8E9693DC3006}" srcId="{E0225B96-80F6-4CFB-8593-C53B2AF20483}" destId="{D4C34856-19D6-4F8F-8DF3-7B7CDB3B82AD}" srcOrd="3" destOrd="0" parTransId="{7EAFEF9F-D8DE-40F0-AA8F-53B7F990B7CF}" sibTransId="{6DF1D309-2F5A-47D0-9094-1FC4F71CE7F8}"/>
    <dgm:cxn modelId="{E804E4F0-8170-4E89-B58A-592A7013AED8}" type="presOf" srcId="{D9150BF7-5272-4FA6-9820-E79141B1E76B}" destId="{BD617B39-A8EF-453F-BA34-EEA2315973A8}" srcOrd="0" destOrd="0" presId="urn:microsoft.com/office/officeart/2005/8/layout/radial3"/>
    <dgm:cxn modelId="{78CAE5F7-DAE2-4CC8-999B-2579FE3BC282}" type="presOf" srcId="{DF26D824-2514-4970-9A3A-2AF640875A8C}" destId="{67D60043-9808-4A21-8F49-DA915CA161F6}" srcOrd="0" destOrd="0" presId="urn:microsoft.com/office/officeart/2005/8/layout/radial3"/>
    <dgm:cxn modelId="{18D0CCF9-73F7-4CB2-9C28-79E78D52BB6B}" srcId="{E0225B96-80F6-4CFB-8593-C53B2AF20483}" destId="{D9150BF7-5272-4FA6-9820-E79141B1E76B}" srcOrd="5" destOrd="0" parTransId="{8E290A48-65F1-48B6-B6FD-D3AF662E32F2}" sibTransId="{174ECFD2-5565-4108-A793-2BACCE59EB38}"/>
    <dgm:cxn modelId="{FBD0560F-D881-4881-B895-CBAFC526D0B8}" type="presParOf" srcId="{3743EC63-6537-4965-B67E-E7930499E250}" destId="{4219E318-54D7-4BEE-86AE-B5CCA8835137}" srcOrd="0" destOrd="0" presId="urn:microsoft.com/office/officeart/2005/8/layout/radial3"/>
    <dgm:cxn modelId="{4E63587A-6792-470F-AC5A-FF879E256BE6}" type="presParOf" srcId="{4219E318-54D7-4BEE-86AE-B5CCA8835137}" destId="{F96546B4-B402-412F-8DB4-5EE499E4FE11}" srcOrd="0" destOrd="0" presId="urn:microsoft.com/office/officeart/2005/8/layout/radial3"/>
    <dgm:cxn modelId="{4852D736-B6D5-4C83-9BA4-AE43A658627F}" type="presParOf" srcId="{4219E318-54D7-4BEE-86AE-B5CCA8835137}" destId="{3B507BA8-F1B9-46D8-9011-3EE7AD5C9F0F}" srcOrd="1" destOrd="0" presId="urn:microsoft.com/office/officeart/2005/8/layout/radial3"/>
    <dgm:cxn modelId="{3E0456B1-0DA6-41EC-8539-A5D9575AC768}" type="presParOf" srcId="{4219E318-54D7-4BEE-86AE-B5CCA8835137}" destId="{63283046-6762-4D92-9003-0A906BC70B9B}" srcOrd="2" destOrd="0" presId="urn:microsoft.com/office/officeart/2005/8/layout/radial3"/>
    <dgm:cxn modelId="{B55323C9-6E81-4B4A-B66D-0A372707C54C}" type="presParOf" srcId="{4219E318-54D7-4BEE-86AE-B5CCA8835137}" destId="{67D60043-9808-4A21-8F49-DA915CA161F6}" srcOrd="3" destOrd="0" presId="urn:microsoft.com/office/officeart/2005/8/layout/radial3"/>
    <dgm:cxn modelId="{43159189-936F-4D28-A2C2-1C7379E12520}" type="presParOf" srcId="{4219E318-54D7-4BEE-86AE-B5CCA8835137}" destId="{37B9DC66-AF73-4C2B-BEFD-DC533D23DD91}" srcOrd="4" destOrd="0" presId="urn:microsoft.com/office/officeart/2005/8/layout/radial3"/>
    <dgm:cxn modelId="{BC0D791C-E0D6-4698-ACE2-634D434B2A2D}" type="presParOf" srcId="{4219E318-54D7-4BEE-86AE-B5CCA8835137}" destId="{9355CF81-5085-4B6E-9A90-6AF641FE6F33}" srcOrd="5" destOrd="0" presId="urn:microsoft.com/office/officeart/2005/8/layout/radial3"/>
    <dgm:cxn modelId="{5F95B9EE-63C6-45EB-93BD-9FC776B598D7}" type="presParOf" srcId="{4219E318-54D7-4BEE-86AE-B5CCA8835137}" destId="{BD617B39-A8EF-453F-BA34-EEA2315973A8}" srcOrd="6"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546B4-B402-412F-8DB4-5EE499E4FE11}">
      <dsp:nvSpPr>
        <dsp:cNvPr id="0" name=""/>
        <dsp:cNvSpPr/>
      </dsp:nvSpPr>
      <dsp:spPr>
        <a:xfrm>
          <a:off x="701765" y="816448"/>
          <a:ext cx="1748257" cy="1748257"/>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NRM in FCV: Questionnaire  for Upstream Analytics and Downstream Operations</a:t>
          </a:r>
        </a:p>
      </dsp:txBody>
      <dsp:txXfrm>
        <a:off x="957791" y="1072474"/>
        <a:ext cx="1236205" cy="1236205"/>
      </dsp:txXfrm>
    </dsp:sp>
    <dsp:sp modelId="{3B507BA8-F1B9-46D8-9011-3EE7AD5C9F0F}">
      <dsp:nvSpPr>
        <dsp:cNvPr id="0" name=""/>
        <dsp:cNvSpPr/>
      </dsp:nvSpPr>
      <dsp:spPr>
        <a:xfrm>
          <a:off x="1138830" y="114994"/>
          <a:ext cx="874128" cy="874128"/>
        </a:xfrm>
        <a:prstGeom prst="ellipse">
          <a:avLst/>
        </a:prstGeom>
        <a:solidFill>
          <a:schemeClr val="accent4">
            <a:alpha val="50000"/>
            <a:hueOff val="1633482"/>
            <a:satOff val="-6796"/>
            <a:lumOff val="16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Conflict</a:t>
          </a:r>
        </a:p>
      </dsp:txBody>
      <dsp:txXfrm>
        <a:off x="1266843" y="243007"/>
        <a:ext cx="618102" cy="618102"/>
      </dsp:txXfrm>
    </dsp:sp>
    <dsp:sp modelId="{63283046-6762-4D92-9003-0A906BC70B9B}">
      <dsp:nvSpPr>
        <dsp:cNvPr id="0" name=""/>
        <dsp:cNvSpPr/>
      </dsp:nvSpPr>
      <dsp:spPr>
        <a:xfrm>
          <a:off x="2124815" y="684253"/>
          <a:ext cx="874128" cy="874128"/>
        </a:xfrm>
        <a:prstGeom prst="ellipse">
          <a:avLst/>
        </a:prstGeom>
        <a:solidFill>
          <a:schemeClr val="accent4">
            <a:alpha val="50000"/>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Climate</a:t>
          </a:r>
        </a:p>
      </dsp:txBody>
      <dsp:txXfrm>
        <a:off x="2252828" y="812266"/>
        <a:ext cx="618102" cy="618102"/>
      </dsp:txXfrm>
    </dsp:sp>
    <dsp:sp modelId="{67D60043-9808-4A21-8F49-DA915CA161F6}">
      <dsp:nvSpPr>
        <dsp:cNvPr id="0" name=""/>
        <dsp:cNvSpPr/>
      </dsp:nvSpPr>
      <dsp:spPr>
        <a:xfrm>
          <a:off x="2124815" y="1822771"/>
          <a:ext cx="874128" cy="874128"/>
        </a:xfrm>
        <a:prstGeom prst="ellipse">
          <a:avLst/>
        </a:prstGeom>
        <a:solidFill>
          <a:schemeClr val="accent4">
            <a:alpha val="50000"/>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latin typeface="+mj-lt"/>
            </a:rPr>
            <a:t>NR</a:t>
          </a:r>
        </a:p>
      </dsp:txBody>
      <dsp:txXfrm>
        <a:off x="2252828" y="1950784"/>
        <a:ext cx="618102" cy="618102"/>
      </dsp:txXfrm>
    </dsp:sp>
    <dsp:sp modelId="{37B9DC66-AF73-4C2B-BEFD-DC533D23DD91}">
      <dsp:nvSpPr>
        <dsp:cNvPr id="0" name=""/>
        <dsp:cNvSpPr/>
      </dsp:nvSpPr>
      <dsp:spPr>
        <a:xfrm>
          <a:off x="1138830" y="2392030"/>
          <a:ext cx="874128" cy="874128"/>
        </a:xfrm>
        <a:prstGeom prst="ellipse">
          <a:avLst/>
        </a:prstGeom>
        <a:solidFill>
          <a:schemeClr val="accent4">
            <a:alpha val="50000"/>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Fragility</a:t>
          </a:r>
        </a:p>
      </dsp:txBody>
      <dsp:txXfrm>
        <a:off x="1266843" y="2520043"/>
        <a:ext cx="618102" cy="618102"/>
      </dsp:txXfrm>
    </dsp:sp>
    <dsp:sp modelId="{9355CF81-5085-4B6E-9A90-6AF641FE6F33}">
      <dsp:nvSpPr>
        <dsp:cNvPr id="0" name=""/>
        <dsp:cNvSpPr/>
      </dsp:nvSpPr>
      <dsp:spPr>
        <a:xfrm>
          <a:off x="152844" y="1822771"/>
          <a:ext cx="874128" cy="874128"/>
        </a:xfrm>
        <a:prstGeom prst="ellipse">
          <a:avLst/>
        </a:prstGeom>
        <a:solidFill>
          <a:schemeClr val="accent4">
            <a:alpha val="50000"/>
            <a:hueOff val="8167408"/>
            <a:satOff val="-33981"/>
            <a:lumOff val="80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Gender</a:t>
          </a:r>
        </a:p>
      </dsp:txBody>
      <dsp:txXfrm>
        <a:off x="280857" y="1950784"/>
        <a:ext cx="618102" cy="618102"/>
      </dsp:txXfrm>
    </dsp:sp>
    <dsp:sp modelId="{BD617B39-A8EF-453F-BA34-EEA2315973A8}">
      <dsp:nvSpPr>
        <dsp:cNvPr id="0" name=""/>
        <dsp:cNvSpPr/>
      </dsp:nvSpPr>
      <dsp:spPr>
        <a:xfrm>
          <a:off x="152844" y="684253"/>
          <a:ext cx="874128" cy="874128"/>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mj-lt"/>
            </a:rPr>
            <a:t>Inclusion</a:t>
          </a:r>
        </a:p>
      </dsp:txBody>
      <dsp:txXfrm>
        <a:off x="280857" y="812266"/>
        <a:ext cx="618102" cy="618102"/>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518D567E-6075-4E7E-872C-1F583BC58017}" type="datetimeFigureOut">
              <a:rPr lang="en-US" smtClean="0"/>
              <a:t>6/6/2023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7E1390B-58E5-437C-B771-DC76F3AF987D}" type="slidenum">
              <a:rPr lang="en-US" smtClean="0"/>
              <a:t>‹#›</a:t>
            </a:fld>
            <a:endParaRPr lang="en-US"/>
          </a:p>
        </p:txBody>
      </p:sp>
    </p:spTree>
    <p:extLst>
      <p:ext uri="{BB962C8B-B14F-4D97-AF65-F5344CB8AC3E}">
        <p14:creationId xmlns:p14="http://schemas.microsoft.com/office/powerpoint/2010/main" val="382539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rtl="0">
              <a:buFontTx/>
              <a:buChar char="-"/>
            </a:pPr>
            <a:r>
              <a:rPr lang="en-US" sz="1800" dirty="0">
                <a:effectLst/>
                <a:latin typeface="Times New Roman" panose="02020603050405020304" pitchFamily="18" charset="0"/>
                <a:ea typeface="Times New Roman" panose="02020603050405020304" pitchFamily="18" charset="0"/>
              </a:rPr>
              <a:t>‘Defueling Conflict’ published last October</a:t>
            </a:r>
            <a:endParaRPr lang="fr-FR" sz="1800" dirty="0">
              <a:effectLst/>
              <a:latin typeface="Times New Roman" panose="02020603050405020304" pitchFamily="18" charset="0"/>
              <a:ea typeface="Times New Roman" panose="02020603050405020304" pitchFamily="18" charset="0"/>
            </a:endParaRPr>
          </a:p>
          <a:p>
            <a:pPr marL="285750" lvl="0" indent="-285750" rtl="0">
              <a:buFontTx/>
              <a:buChar char="-"/>
            </a:pPr>
            <a:r>
              <a:rPr lang="en-US" sz="1800" dirty="0">
                <a:effectLst/>
                <a:latin typeface="Times New Roman" panose="02020603050405020304" pitchFamily="18" charset="0"/>
                <a:ea typeface="Times New Roman" panose="02020603050405020304" pitchFamily="18" charset="0"/>
              </a:rPr>
              <a:t>Today’s presentation: key findings &amp; how this report engages with the work of the World Bank in the MENA region</a:t>
            </a:r>
          </a:p>
          <a:p>
            <a:pPr marL="285750" lvl="0" indent="-285750" rtl="0">
              <a:buFontTx/>
              <a:buChar char="-"/>
            </a:pPr>
            <a:endParaRPr lang="en-US" sz="1800" dirty="0">
              <a:effectLst/>
              <a:latin typeface="Times New Roman" panose="02020603050405020304" pitchFamily="18" charset="0"/>
              <a:ea typeface="Times New Roman" panose="02020603050405020304" pitchFamily="18" charset="0"/>
            </a:endParaRPr>
          </a:p>
          <a:p>
            <a:pPr marL="285750" lvl="0" indent="-285750" rtl="0">
              <a:buFontTx/>
              <a:buChar char="-"/>
            </a:pPr>
            <a:r>
              <a:rPr lang="en-US" sz="2800" dirty="0"/>
              <a:t>Authors: Shaadee Ahmadnia, Agathe Marie Christien, Phoebe Spencer, Tracy Hart, Caio Cesar De Araujo Barbosa</a:t>
            </a:r>
            <a:endParaRPr lang="fr-FR"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7E1390B-58E5-437C-B771-DC76F3AF987D}" type="slidenum">
              <a:rPr lang="en-US" smtClean="0"/>
              <a:t>1</a:t>
            </a:fld>
            <a:endParaRPr lang="en-US"/>
          </a:p>
        </p:txBody>
      </p:sp>
    </p:spTree>
    <p:extLst>
      <p:ext uri="{BB962C8B-B14F-4D97-AF65-F5344CB8AC3E}">
        <p14:creationId xmlns:p14="http://schemas.microsoft.com/office/powerpoint/2010/main" val="1196300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does it matter if conflict affects resources? MENA is a region of both abundance and scarcity when it comes to natural resources</a:t>
            </a:r>
          </a:p>
          <a:p>
            <a:endParaRPr lang="en-US" dirty="0"/>
          </a:p>
          <a:p>
            <a:r>
              <a:rPr lang="en-US" dirty="0"/>
              <a:t>Resource abundance can easily become resource dependence</a:t>
            </a:r>
          </a:p>
          <a:p>
            <a:endParaRPr lang="en-US" dirty="0"/>
          </a:p>
          <a:p>
            <a:r>
              <a:rPr lang="en-US" dirty="0"/>
              <a:t>Conflicts can arise/sustain through the control of key resources</a:t>
            </a:r>
          </a:p>
          <a:p>
            <a:r>
              <a:rPr lang="en-US" dirty="0"/>
              <a:t>The unsustainable use of the resources, or global price fluctuations in the resources, can also contribute to fragility</a:t>
            </a:r>
          </a:p>
          <a:p>
            <a:endParaRPr lang="en-US" dirty="0"/>
          </a:p>
          <a:p>
            <a:r>
              <a:rPr lang="en-US" dirty="0"/>
              <a:t>Critical areas:</a:t>
            </a:r>
          </a:p>
          <a:p>
            <a:pPr marL="171450" indent="-171450">
              <a:buFont typeface="Arial" panose="020B0604020202020204" pitchFamily="34" charset="0"/>
              <a:buChar char="•"/>
            </a:pPr>
            <a:r>
              <a:rPr lang="en-US" dirty="0"/>
              <a:t>Good governance of natural resources </a:t>
            </a:r>
          </a:p>
          <a:p>
            <a:pPr marL="171450" indent="-171450">
              <a:buFont typeface="Arial" panose="020B0604020202020204" pitchFamily="34" charset="0"/>
              <a:buChar char="•"/>
            </a:pPr>
            <a:r>
              <a:rPr lang="en-US" dirty="0"/>
              <a:t>redistribution of benefits/profits to promote equity</a:t>
            </a:r>
          </a:p>
          <a:p>
            <a:pPr marL="171450" indent="-171450">
              <a:buFont typeface="Arial" panose="020B0604020202020204" pitchFamily="34" charset="0"/>
              <a:buChar char="•"/>
            </a:pPr>
            <a:r>
              <a:rPr lang="en-US" dirty="0"/>
              <a:t>reinvestment of profits toward non-resource dependent sectors to move away from resource dependence</a:t>
            </a:r>
          </a:p>
          <a:p>
            <a:endParaRPr lang="en-US" dirty="0"/>
          </a:p>
          <a:p>
            <a:r>
              <a:rPr lang="en-US" dirty="0"/>
              <a:t>Broader than a sectoral conversation - goes more toward why NR-dependent economies are more susceptible to fragility</a:t>
            </a:r>
          </a:p>
          <a:p>
            <a:r>
              <a:rPr lang="en-US" dirty="0"/>
              <a:t>Causal linkages between conflict and resources in resource-rich/dependent countries look different than others</a:t>
            </a:r>
          </a:p>
        </p:txBody>
      </p:sp>
      <p:sp>
        <p:nvSpPr>
          <p:cNvPr id="4" name="Slide Number Placeholder 3"/>
          <p:cNvSpPr>
            <a:spLocks noGrp="1"/>
          </p:cNvSpPr>
          <p:nvPr>
            <p:ph type="sldNum" sz="quarter" idx="5"/>
          </p:nvPr>
        </p:nvSpPr>
        <p:spPr/>
        <p:txBody>
          <a:bodyPr/>
          <a:lstStyle/>
          <a:p>
            <a:fld id="{F7E1390B-58E5-437C-B771-DC76F3AF987D}" type="slidenum">
              <a:rPr lang="en-US" smtClean="0"/>
              <a:t>10</a:t>
            </a:fld>
            <a:endParaRPr lang="en-US"/>
          </a:p>
        </p:txBody>
      </p:sp>
    </p:spTree>
    <p:extLst>
      <p:ext uri="{BB962C8B-B14F-4D97-AF65-F5344CB8AC3E}">
        <p14:creationId xmlns:p14="http://schemas.microsoft.com/office/powerpoint/2010/main" val="3499755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Countries that are resource scarce behave differently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Example: trans-boundary water conflicts, land encroachment due to degradation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Scarcity works along very different pathways toward fragility and conflict than abundance/dependence does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E1390B-58E5-437C-B771-DC76F3AF987D}" type="slidenum">
              <a:rPr lang="en-US" smtClean="0"/>
              <a:t>11</a:t>
            </a:fld>
            <a:endParaRPr lang="en-US"/>
          </a:p>
        </p:txBody>
      </p:sp>
    </p:spTree>
    <p:extLst>
      <p:ext uri="{BB962C8B-B14F-4D97-AF65-F5344CB8AC3E}">
        <p14:creationId xmlns:p14="http://schemas.microsoft.com/office/powerpoint/2010/main" val="298701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the economic implications of environmental damage due to conflict and unsustainable resource use, NR in MENA, and globally, have complex and varied interactions with conflict</a:t>
            </a:r>
          </a:p>
          <a:p>
            <a:endParaRPr lang="en-US" dirty="0"/>
          </a:p>
          <a:p>
            <a:r>
              <a:rPr lang="en-US" dirty="0"/>
              <a:t>Non-renewable resources play a critical role as a cause, target, financing mechanism, and bargaining chip for conflict</a:t>
            </a:r>
          </a:p>
          <a:p>
            <a:r>
              <a:rPr lang="en-US" dirty="0"/>
              <a:t>Yes renewable, water, and land resources also play crucial roles</a:t>
            </a:r>
          </a:p>
          <a:p>
            <a:r>
              <a:rPr lang="en-US" dirty="0"/>
              <a:t>Climate change and global market shifts are likely to change these relationships – land and water may become even more valuable and contentious as desertification and water scarcity increase</a:t>
            </a:r>
          </a:p>
          <a:p>
            <a:endParaRPr lang="en-US" dirty="0"/>
          </a:p>
          <a:p>
            <a:endParaRPr lang="en-US" dirty="0"/>
          </a:p>
          <a:p>
            <a:r>
              <a:rPr lang="en-US" dirty="0"/>
              <a:t>Figures derived from “The Changing Nature of Conflict, Peacebuilding, and Environmental Cooperation”, by Carl Bruch, David Jensen, </a:t>
            </a:r>
            <a:r>
              <a:rPr lang="en-US" dirty="0" err="1"/>
              <a:t>Mikiyasu</a:t>
            </a:r>
            <a:r>
              <a:rPr lang="en-US" dirty="0"/>
              <a:t> Nakayama, and Jon Unruh, 2019</a:t>
            </a:r>
          </a:p>
          <a:p>
            <a:endParaRPr lang="en-US" dirty="0"/>
          </a:p>
          <a:p>
            <a:endParaRPr lang="en-US" dirty="0"/>
          </a:p>
        </p:txBody>
      </p:sp>
      <p:sp>
        <p:nvSpPr>
          <p:cNvPr id="4" name="Slide Number Placeholder 3"/>
          <p:cNvSpPr>
            <a:spLocks noGrp="1"/>
          </p:cNvSpPr>
          <p:nvPr>
            <p:ph type="sldNum" sz="quarter" idx="5"/>
          </p:nvPr>
        </p:nvSpPr>
        <p:spPr/>
        <p:txBody>
          <a:bodyPr/>
          <a:lstStyle/>
          <a:p>
            <a:fld id="{F7E1390B-58E5-437C-B771-DC76F3AF987D}" type="slidenum">
              <a:rPr lang="en-US" smtClean="0"/>
              <a:t>12</a:t>
            </a:fld>
            <a:endParaRPr lang="en-US"/>
          </a:p>
        </p:txBody>
      </p:sp>
    </p:spTree>
    <p:extLst>
      <p:ext uri="{BB962C8B-B14F-4D97-AF65-F5344CB8AC3E}">
        <p14:creationId xmlns:p14="http://schemas.microsoft.com/office/powerpoint/2010/main" val="317283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buFontTx/>
              <a:buNone/>
              <a:defRPr/>
            </a:pPr>
            <a:r>
              <a:rPr lang="en-US" sz="1800" dirty="0">
                <a:latin typeface="Times New Roman"/>
                <a:cs typeface="Times New Roman"/>
              </a:rPr>
              <a:t>How do we operationalize conflict sensitive approaches to NRM in FCV settings?</a:t>
            </a:r>
          </a:p>
          <a:p>
            <a:pPr marL="181240" indent="-181240" defTabSz="966612">
              <a:buFontTx/>
              <a:buChar char="-"/>
              <a:defRPr/>
            </a:pPr>
            <a:r>
              <a:rPr lang="en-US" sz="1800" dirty="0">
                <a:latin typeface="Times New Roman"/>
                <a:cs typeface="Times New Roman"/>
              </a:rPr>
              <a:t>The report presents a number of useful tools to support operationalization</a:t>
            </a:r>
          </a:p>
          <a:p>
            <a:pPr marL="181240" indent="-181240" defTabSz="966612">
              <a:buFontTx/>
              <a:buChar char="-"/>
              <a:defRPr/>
            </a:pPr>
            <a:r>
              <a:rPr lang="en-US" sz="1800" dirty="0">
                <a:latin typeface="Times New Roman"/>
                <a:cs typeface="Times New Roman"/>
              </a:rPr>
              <a:t>I’m going to delve into the Natural Resource Management in FCV: Questionnaire for Upstream Analytics and Downstream Operations </a:t>
            </a:r>
          </a:p>
          <a:p>
            <a:pPr defTabSz="966612">
              <a:defRPr/>
            </a:pPr>
            <a:endParaRPr lang="en-US" sz="1800" dirty="0">
              <a:latin typeface="Times New Roman"/>
              <a:cs typeface="Times New Roman"/>
            </a:endParaRPr>
          </a:p>
          <a:p>
            <a:pPr marL="181240" indent="-181240" defTabSz="966612">
              <a:buFontTx/>
              <a:buChar char="-"/>
              <a:defRPr/>
            </a:pPr>
            <a:r>
              <a:rPr lang="en-US" sz="1800" dirty="0">
                <a:latin typeface="Times New Roman"/>
                <a:cs typeface="Times New Roman"/>
              </a:rPr>
              <a:t>We designed it to allow teams to translate the findings of defueling conflict into their work, considering the interplay between conflict, climate, natural resources, and fragility, along with social inclusion and gender considerations </a:t>
            </a:r>
          </a:p>
          <a:p>
            <a:pPr marL="181240" indent="-181240" defTabSz="966612">
              <a:buFontTx/>
              <a:buChar char="-"/>
              <a:defRPr/>
            </a:pPr>
            <a:r>
              <a:rPr lang="en-US" sz="1800" dirty="0">
                <a:latin typeface="Times New Roman"/>
                <a:cs typeface="Times New Roman"/>
              </a:rPr>
              <a:t>This is not intended to be a checklist, but a tool to help teams ask the right questions to integrate these complex dimensions in their work, to help them: </a:t>
            </a:r>
          </a:p>
          <a:p>
            <a:pPr marL="664546" lvl="1" indent="-181240" defTabSz="966612">
              <a:buFontTx/>
              <a:buChar char="-"/>
              <a:defRPr/>
            </a:pPr>
            <a:r>
              <a:rPr lang="en-US" sz="1800" dirty="0">
                <a:latin typeface="Times New Roman"/>
                <a:cs typeface="Times New Roman"/>
              </a:rPr>
              <a:t>acknowledge environment conflict linkages </a:t>
            </a:r>
          </a:p>
          <a:p>
            <a:pPr marL="664546" lvl="1" indent="-181240" defTabSz="966612">
              <a:buFontTx/>
              <a:buChar char="-"/>
              <a:defRPr/>
            </a:pPr>
            <a:r>
              <a:rPr lang="en-US" sz="1800" dirty="0">
                <a:latin typeface="Times New Roman"/>
                <a:cs typeface="Times New Roman"/>
              </a:rPr>
              <a:t>Think about the role of their interventions in light of these linkages</a:t>
            </a:r>
          </a:p>
          <a:p>
            <a:pPr marL="664546" lvl="1" indent="-181240" defTabSz="966612">
              <a:buFontTx/>
              <a:buChar char="-"/>
              <a:defRPr/>
            </a:pPr>
            <a:r>
              <a:rPr lang="en-US" sz="1800" dirty="0">
                <a:latin typeface="Times New Roman"/>
                <a:cs typeface="Times New Roman"/>
              </a:rPr>
              <a:t>And advocate for their importance </a:t>
            </a:r>
          </a:p>
          <a:p>
            <a:pPr defTabSz="966612">
              <a:defRPr/>
            </a:pPr>
            <a:endParaRPr lang="en-US" sz="1800" dirty="0">
              <a:latin typeface="Times New Roman"/>
              <a:cs typeface="Times New Roman"/>
            </a:endParaRPr>
          </a:p>
          <a:p>
            <a:pPr marL="181240" indent="-181240" defTabSz="966612">
              <a:buFontTx/>
              <a:buChar char="-"/>
              <a:defRPr/>
            </a:pPr>
            <a:r>
              <a:rPr lang="en-US" sz="1800" dirty="0">
                <a:latin typeface="Times New Roman"/>
                <a:cs typeface="Times New Roman"/>
              </a:rPr>
              <a:t>The questionnaire is divided into two sections</a:t>
            </a:r>
          </a:p>
          <a:p>
            <a:pPr marL="181240" indent="-181240" defTabSz="966612">
              <a:buFontTx/>
              <a:buChar char="-"/>
              <a:defRPr/>
            </a:pPr>
            <a:r>
              <a:rPr lang="en-US" sz="1800" dirty="0">
                <a:latin typeface="Times New Roman"/>
                <a:cs typeface="Times New Roman"/>
              </a:rPr>
              <a:t>First, the Situational analysis </a:t>
            </a:r>
          </a:p>
          <a:p>
            <a:pPr marL="664546" lvl="1" indent="-181240" defTabSz="966612">
              <a:buFontTx/>
              <a:buChar char="-"/>
              <a:defRPr/>
            </a:pPr>
            <a:r>
              <a:rPr lang="en-US" sz="1800" dirty="0">
                <a:latin typeface="Times New Roman"/>
                <a:cs typeface="Times New Roman"/>
              </a:rPr>
              <a:t>Helps uncover a big picture view of natural resource and conflict dynamics and explores critical linkages that establish the grounds for attention to natural resources </a:t>
            </a:r>
          </a:p>
          <a:p>
            <a:pPr marL="664546" lvl="1" indent="-181240" defTabSz="966612">
              <a:buFontTx/>
              <a:buChar char="-"/>
              <a:defRPr/>
            </a:pPr>
            <a:r>
              <a:rPr lang="en-US" sz="1800" dirty="0">
                <a:latin typeface="Times New Roman"/>
                <a:cs typeface="Times New Roman"/>
              </a:rPr>
              <a:t>The situational analysis is useful for risk and resilience assessments, country climate and development reports, country partnership frameworks, and systematic country diagnostics development at a strategic level </a:t>
            </a:r>
          </a:p>
          <a:p>
            <a:pPr marL="664546" lvl="1" indent="-181240" defTabSz="966612">
              <a:buFontTx/>
              <a:buChar char="-"/>
              <a:defRPr/>
            </a:pPr>
            <a:endParaRPr lang="en-US" sz="1800" dirty="0">
              <a:latin typeface="Times New Roman"/>
              <a:cs typeface="Times New Roman"/>
            </a:endParaRPr>
          </a:p>
          <a:p>
            <a:pPr marL="181240" indent="-181240" defTabSz="966612">
              <a:buFontTx/>
              <a:buChar char="-"/>
              <a:defRPr/>
            </a:pPr>
            <a:r>
              <a:rPr lang="en-US" sz="1800" dirty="0">
                <a:latin typeface="Times New Roman"/>
                <a:cs typeface="Times New Roman"/>
              </a:rPr>
              <a:t>while on the ground operations also benefit from the linkages covered in the situational analysis, </a:t>
            </a:r>
          </a:p>
          <a:p>
            <a:pPr marL="181240" indent="-181240" defTabSz="966612">
              <a:buFontTx/>
              <a:buChar char="-"/>
              <a:defRPr/>
            </a:pPr>
            <a:r>
              <a:rPr lang="en-US" sz="1800" dirty="0">
                <a:latin typeface="Times New Roman"/>
                <a:cs typeface="Times New Roman"/>
              </a:rPr>
              <a:t>The second set of questions related to Project Design go a step further to support the integration of these dynamics downstream into project preparation for teams working directly or indirectly with NR or climate-related projects, from objectives to M&amp;E</a:t>
            </a:r>
            <a:endParaRPr lang="en-US" sz="1300" dirty="0">
              <a:cs typeface="Calibri"/>
            </a:endParaRPr>
          </a:p>
          <a:p>
            <a:pPr defTabSz="966612">
              <a:defRPr/>
            </a:pPr>
            <a:endParaRPr lang="en-US" sz="1300" dirty="0">
              <a:cs typeface="Calibri"/>
            </a:endParaRPr>
          </a:p>
        </p:txBody>
      </p:sp>
      <p:sp>
        <p:nvSpPr>
          <p:cNvPr id="4" name="Slide Number Placeholder 3"/>
          <p:cNvSpPr>
            <a:spLocks noGrp="1"/>
          </p:cNvSpPr>
          <p:nvPr>
            <p:ph type="sldNum" sz="quarter" idx="10"/>
          </p:nvPr>
        </p:nvSpPr>
        <p:spPr/>
        <p:txBody>
          <a:bodyPr/>
          <a:lstStyle/>
          <a:p>
            <a:pPr defTabSz="483306">
              <a:defRPr/>
            </a:pPr>
            <a:fld id="{4FCBADB6-7250-4768-82E4-908AF9D3F4DB}" type="slidenum">
              <a:rPr lang="en-US">
                <a:solidFill>
                  <a:prstClr val="black"/>
                </a:solidFill>
                <a:latin typeface="Calibri"/>
              </a:rPr>
              <a:pPr defTabSz="483306">
                <a:defRPr/>
              </a:pPr>
              <a:t>13</a:t>
            </a:fld>
            <a:endParaRPr lang="en-US">
              <a:solidFill>
                <a:prstClr val="black"/>
              </a:solidFill>
              <a:latin typeface="Calibri"/>
            </a:endParaRPr>
          </a:p>
        </p:txBody>
      </p:sp>
    </p:spTree>
    <p:extLst>
      <p:ext uri="{BB962C8B-B14F-4D97-AF65-F5344CB8AC3E}">
        <p14:creationId xmlns:p14="http://schemas.microsoft.com/office/powerpoint/2010/main" val="4171613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66612">
              <a:buFont typeface="Calibri"/>
              <a:buNone/>
              <a:defRPr/>
            </a:pPr>
            <a:r>
              <a:rPr lang="en-US" sz="1800" dirty="0">
                <a:latin typeface="Times New Roman"/>
                <a:cs typeface="Times New Roman"/>
              </a:rPr>
              <a:t>In addition to climate change and resource impacts, this questionnaire looks more broadly at changes to the availability and quality of NR </a:t>
            </a:r>
          </a:p>
          <a:p>
            <a:pPr marL="181240" indent="-181240" defTabSz="966612">
              <a:buFontTx/>
              <a:buChar char="-"/>
              <a:defRPr/>
            </a:pPr>
            <a:endParaRPr lang="en-US" sz="1800" dirty="0">
              <a:latin typeface="Times New Roman"/>
              <a:cs typeface="Times New Roman"/>
            </a:endParaRPr>
          </a:p>
          <a:p>
            <a:pPr marL="181240" indent="-181240" defTabSz="966612">
              <a:buFontTx/>
              <a:buChar char="-"/>
              <a:defRPr/>
            </a:pPr>
            <a:r>
              <a:rPr lang="en-US" sz="1800" dirty="0">
                <a:latin typeface="Times New Roman"/>
                <a:cs typeface="Times New Roman"/>
              </a:rPr>
              <a:t>overall, changes in the quantity and quality of natural resources pose risks for fragile countries, whether value decreases because of degradation or increases due to market demand</a:t>
            </a:r>
          </a:p>
          <a:p>
            <a:pPr marL="181240" indent="-181240" fontAlgn="base">
              <a:buFontTx/>
              <a:buChar char="-"/>
            </a:pPr>
            <a:endParaRPr lang="en-US" sz="1800" dirty="0">
              <a:latin typeface="Times New Roman"/>
              <a:cs typeface="Times New Roman"/>
            </a:endParaRPr>
          </a:p>
          <a:p>
            <a:pPr marL="181240" indent="-181240" fontAlgn="base">
              <a:buFontTx/>
              <a:buChar char="-"/>
            </a:pPr>
            <a:r>
              <a:rPr lang="en-US" sz="1800" dirty="0">
                <a:latin typeface="Times New Roman"/>
                <a:cs typeface="Times New Roman"/>
              </a:rPr>
              <a:t>In FCV, even the most degraded land can have value as a social safety net for vulnerable users (for passage, grazing, livestock, women gather wood) </a:t>
            </a:r>
          </a:p>
          <a:p>
            <a:pPr marL="181240" indent="-181240" fontAlgn="base">
              <a:buFontTx/>
              <a:buChar char="-"/>
            </a:pPr>
            <a:r>
              <a:rPr lang="en-US" sz="1800" dirty="0">
                <a:latin typeface="Times New Roman"/>
                <a:cs typeface="Times New Roman"/>
              </a:rPr>
              <a:t>So planting trees, restoring land can prompt - </a:t>
            </a:r>
          </a:p>
          <a:p>
            <a:pPr marL="664546" lvl="1" indent="-181240" fontAlgn="base">
              <a:buFontTx/>
              <a:buChar char="-"/>
            </a:pPr>
            <a:r>
              <a:rPr lang="en-US" sz="1800" dirty="0">
                <a:latin typeface="Times New Roman"/>
                <a:cs typeface="Times New Roman"/>
              </a:rPr>
              <a:t>displacing the local population</a:t>
            </a:r>
          </a:p>
          <a:p>
            <a:pPr marL="664546" lvl="1" indent="-181240" fontAlgn="base">
              <a:buFontTx/>
              <a:buChar char="-"/>
            </a:pPr>
            <a:r>
              <a:rPr lang="en-US" sz="1800" dirty="0">
                <a:latin typeface="Times New Roman"/>
                <a:cs typeface="Times New Roman"/>
              </a:rPr>
              <a:t>Elite capture </a:t>
            </a:r>
          </a:p>
          <a:p>
            <a:pPr marL="664546" lvl="1" indent="-181240" fontAlgn="base">
              <a:buFontTx/>
              <a:buChar char="-"/>
            </a:pPr>
            <a:r>
              <a:rPr lang="en-US" sz="1800" dirty="0">
                <a:latin typeface="Times New Roman"/>
                <a:cs typeface="Times New Roman"/>
              </a:rPr>
              <a:t>Increasing the vulnerability of the vulnerable and resource dependent </a:t>
            </a: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pPr defTabSz="483306">
              <a:defRPr/>
            </a:pPr>
            <a:fld id="{4FCBADB6-7250-4768-82E4-908AF9D3F4DB}" type="slidenum">
              <a:rPr lang="en-US">
                <a:solidFill>
                  <a:prstClr val="black"/>
                </a:solidFill>
                <a:latin typeface="Calibri"/>
              </a:rPr>
              <a:pPr defTabSz="483306">
                <a:defRPr/>
              </a:pPr>
              <a:t>14</a:t>
            </a:fld>
            <a:endParaRPr lang="en-US">
              <a:solidFill>
                <a:prstClr val="black"/>
              </a:solidFill>
              <a:latin typeface="Calibri"/>
            </a:endParaRPr>
          </a:p>
        </p:txBody>
      </p:sp>
    </p:spTree>
    <p:extLst>
      <p:ext uri="{BB962C8B-B14F-4D97-AF65-F5344CB8AC3E}">
        <p14:creationId xmlns:p14="http://schemas.microsoft.com/office/powerpoint/2010/main" val="2292210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applying this tool and others to the MENA region, we’re also looking forward to additional steps to help build and target knowledge toward improved conflict sensitivity and peacebuilding</a:t>
            </a:r>
          </a:p>
          <a:p>
            <a:endParaRPr lang="en-US" dirty="0"/>
          </a:p>
          <a:p>
            <a:r>
              <a:rPr lang="en-US" dirty="0"/>
              <a:t>Image source: https://www.flickr.com/photos/worldbank/18453329279/in/album-72157601463981149/</a:t>
            </a:r>
          </a:p>
        </p:txBody>
      </p:sp>
      <p:sp>
        <p:nvSpPr>
          <p:cNvPr id="4" name="Slide Number Placeholder 3"/>
          <p:cNvSpPr>
            <a:spLocks noGrp="1"/>
          </p:cNvSpPr>
          <p:nvPr>
            <p:ph type="sldNum" sz="quarter" idx="5"/>
          </p:nvPr>
        </p:nvSpPr>
        <p:spPr/>
        <p:txBody>
          <a:bodyPr/>
          <a:lstStyle/>
          <a:p>
            <a:fld id="{F7E1390B-58E5-437C-B771-DC76F3AF987D}" type="slidenum">
              <a:rPr lang="en-US" smtClean="0"/>
              <a:t>15</a:t>
            </a:fld>
            <a:endParaRPr lang="en-US"/>
          </a:p>
        </p:txBody>
      </p:sp>
    </p:spTree>
    <p:extLst>
      <p:ext uri="{BB962C8B-B14F-4D97-AF65-F5344CB8AC3E}">
        <p14:creationId xmlns:p14="http://schemas.microsoft.com/office/powerpoint/2010/main" val="2529560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100" dirty="0">
                <a:solidFill>
                  <a:srgbClr val="242424"/>
                </a:solidFill>
                <a:latin typeface="Calibri" panose="020F0502020204030204" pitchFamily="34" charset="0"/>
                <a:ea typeface="Calibri" panose="020F0502020204030204" pitchFamily="34" charset="0"/>
                <a:cs typeface="Calibri" panose="020F0502020204030204" pitchFamily="34" charset="0"/>
              </a:rPr>
              <a:t>Knowledge products resulting from this work include: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Calibri" panose="020F0502020204030204" pitchFamily="34" charset="0"/>
              <a:buChar char="-"/>
            </a:pPr>
            <a:r>
              <a:rPr lang="en-US" sz="1100" dirty="0">
                <a:solidFill>
                  <a:srgbClr val="242424"/>
                </a:solidFill>
                <a:latin typeface="Calibri" panose="020F0502020204030204" pitchFamily="34" charset="0"/>
                <a:ea typeface="Calibri" panose="020F0502020204030204" pitchFamily="34" charset="0"/>
                <a:cs typeface="Calibri" panose="020F0502020204030204" pitchFamily="34" charset="0"/>
              </a:rPr>
              <a:t>Defueling Conflict, the full report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Calibri" panose="020F0502020204030204" pitchFamily="34" charset="0"/>
              <a:buChar char="-"/>
            </a:pPr>
            <a:r>
              <a:rPr lang="en-US" sz="1100" dirty="0">
                <a:solidFill>
                  <a:srgbClr val="242424"/>
                </a:solidFill>
                <a:latin typeface="Calibri" panose="020F0502020204030204" pitchFamily="34" charset="0"/>
                <a:ea typeface="Calibri" panose="020F0502020204030204" pitchFamily="34" charset="0"/>
                <a:cs typeface="Calibri" panose="020F0502020204030204" pitchFamily="34" charset="0"/>
              </a:rPr>
              <a:t>An environment and natural resources supplementary guidance note for Risk and Resilience Assessments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85372" lvl="1" indent="-302066">
              <a:lnSpc>
                <a:spcPct val="107000"/>
              </a:lnSpc>
              <a:buFont typeface="Courier New" panose="02070309020205020404" pitchFamily="49" charset="0"/>
              <a:buChar char="o"/>
            </a:pPr>
            <a:r>
              <a:rPr lang="en-US" sz="1100" dirty="0">
                <a:solidFill>
                  <a:srgbClr val="242424"/>
                </a:solidFill>
                <a:latin typeface="Calibri" panose="020F0502020204030204" pitchFamily="34" charset="0"/>
                <a:ea typeface="Calibri" panose="020F0502020204030204" pitchFamily="34" charset="0"/>
                <a:cs typeface="Calibri" panose="020F0502020204030204" pitchFamily="34" charset="0"/>
              </a:rPr>
              <a:t>This is a shorter, more digestible format of the full report, including an adapted version of the questionnaire to support RRA development and guide discussions with country and task teams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buFont typeface="Calibri" panose="020F0502020204030204" pitchFamily="34" charset="0"/>
              <a:buChar char="-"/>
            </a:pPr>
            <a:r>
              <a:rPr lang="en-US" sz="1100" dirty="0">
                <a:solidFill>
                  <a:srgbClr val="242424"/>
                </a:solidFill>
                <a:latin typeface="Calibri" panose="020F0502020204030204" pitchFamily="34" charset="0"/>
                <a:ea typeface="Calibri" panose="020F0502020204030204" pitchFamily="34" charset="0"/>
                <a:cs typeface="Calibri" panose="020F0502020204030204" pitchFamily="34" charset="0"/>
              </a:rPr>
              <a:t>Lastly, Scaling Up Climate Resilience and Investment in FCV delves into the climate change dimensions of the environment conflict nexus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62480" indent="-362480">
              <a:lnSpc>
                <a:spcPct val="107000"/>
              </a:lnSpc>
              <a:spcAft>
                <a:spcPts val="846"/>
              </a:spcAft>
              <a:buFont typeface="Calibri" panose="020F0502020204030204" pitchFamily="34" charset="0"/>
              <a:buChar char="-"/>
            </a:pPr>
            <a:r>
              <a:rPr lang="en-US" sz="1100" dirty="0">
                <a:solidFill>
                  <a:srgbClr val="242424"/>
                </a:solidFill>
                <a:latin typeface="Calibri" panose="020F0502020204030204" pitchFamily="34" charset="0"/>
                <a:ea typeface="Calibri" panose="020F0502020204030204" pitchFamily="34" charset="0"/>
                <a:cs typeface="Calibri" panose="020F0502020204030204" pitchFamily="34" charset="0"/>
              </a:rPr>
              <a:t>We have also set up a number of presentations to learn directly from the experience of task team leads encountering and addressing these issues in their work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7E1390B-58E5-437C-B771-DC76F3AF987D}" type="slidenum">
              <a:rPr lang="en-US" smtClean="0"/>
              <a:t>16</a:t>
            </a:fld>
            <a:endParaRPr lang="en-US"/>
          </a:p>
        </p:txBody>
      </p:sp>
    </p:spTree>
    <p:extLst>
      <p:ext uri="{BB962C8B-B14F-4D97-AF65-F5344CB8AC3E}">
        <p14:creationId xmlns:p14="http://schemas.microsoft.com/office/powerpoint/2010/main" val="734254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lnSpc>
                <a:spcPct val="107000"/>
              </a:lnSpc>
              <a:spcAft>
                <a:spcPts val="846"/>
              </a:spcAft>
              <a:buFontTx/>
              <a:buChar char="-"/>
            </a:pPr>
            <a:r>
              <a:rPr lang="en-US" sz="1100" dirty="0">
                <a:solidFill>
                  <a:srgbClr val="242424"/>
                </a:solidFill>
                <a:latin typeface="Calibri" panose="020F0502020204030204" pitchFamily="34" charset="0"/>
                <a:ea typeface="Calibri" panose="020F0502020204030204" pitchFamily="34" charset="0"/>
                <a:cs typeface="Calibri" panose="020F0502020204030204" pitchFamily="34" charset="0"/>
              </a:rPr>
              <a:t>We’ve also curated additional resources to allow for a deep dive into the issues presented </a:t>
            </a:r>
          </a:p>
          <a:p>
            <a:pPr marL="181240" indent="-181240">
              <a:lnSpc>
                <a:spcPct val="107000"/>
              </a:lnSpc>
              <a:spcAft>
                <a:spcPts val="846"/>
              </a:spcAft>
              <a:buFontTx/>
              <a:buChar char="-"/>
            </a:pPr>
            <a:r>
              <a:rPr lang="en-US" sz="1100" dirty="0">
                <a:solidFill>
                  <a:srgbClr val="242424"/>
                </a:solidFill>
                <a:latin typeface="Calibri" panose="020F0502020204030204" pitchFamily="34" charset="0"/>
                <a:ea typeface="Calibri" panose="020F0502020204030204" pitchFamily="34" charset="0"/>
                <a:cs typeface="Calibri" panose="020F0502020204030204" pitchFamily="34" charset="0"/>
              </a:rPr>
              <a:t>as well as two knowledge platforms that are regularly updated reflect the dynamic, growing field of environmental peacebuilding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81240" indent="-181240">
              <a:lnSpc>
                <a:spcPct val="107000"/>
              </a:lnSpc>
              <a:spcAft>
                <a:spcPts val="846"/>
              </a:spcAft>
              <a:buFontTx/>
              <a:buChar char="-"/>
            </a:pPr>
            <a:r>
              <a:rPr lang="en-US" sz="1100" dirty="0">
                <a:solidFill>
                  <a:srgbClr val="242424"/>
                </a:solidFill>
                <a:latin typeface="Calibri" panose="020F0502020204030204" pitchFamily="34" charset="0"/>
                <a:ea typeface="Calibri" panose="020F0502020204030204" pitchFamily="34" charset="0"/>
                <a:cs typeface="Calibri" panose="020F0502020204030204" pitchFamily="34" charset="0"/>
              </a:rPr>
              <a:t>Academia and humanitarian spheres have explored these connections in depth for more than a decade, </a:t>
            </a:r>
          </a:p>
          <a:p>
            <a:pPr marL="181240" indent="-181240">
              <a:lnSpc>
                <a:spcPct val="107000"/>
              </a:lnSpc>
              <a:spcAft>
                <a:spcPts val="846"/>
              </a:spcAft>
              <a:buFontTx/>
              <a:buChar char="-"/>
            </a:pPr>
            <a:r>
              <a:rPr lang="en-US" sz="1100" dirty="0">
                <a:solidFill>
                  <a:srgbClr val="242424"/>
                </a:solidFill>
                <a:latin typeface="Calibri" panose="020F0502020204030204" pitchFamily="34" charset="0"/>
                <a:ea typeface="Calibri" panose="020F0502020204030204" pitchFamily="34" charset="0"/>
                <a:cs typeface="Calibri" panose="020F0502020204030204" pitchFamily="34" charset="0"/>
              </a:rPr>
              <a:t>and we used this effort to crowd in the vast experience from a web of organizations like mercy corps, </a:t>
            </a:r>
            <a:r>
              <a:rPr lang="en-US" sz="1100" dirty="0" err="1">
                <a:solidFill>
                  <a:srgbClr val="242424"/>
                </a:solidFill>
                <a:latin typeface="Calibri" panose="020F0502020204030204" pitchFamily="34" charset="0"/>
                <a:ea typeface="Calibri" panose="020F0502020204030204" pitchFamily="34" charset="0"/>
                <a:cs typeface="Calibri" panose="020F0502020204030204" pitchFamily="34" charset="0"/>
              </a:rPr>
              <a:t>usaid</a:t>
            </a:r>
            <a:r>
              <a:rPr lang="en-US" sz="1100" dirty="0">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en-US" sz="1100" dirty="0" err="1">
                <a:solidFill>
                  <a:srgbClr val="242424"/>
                </a:solidFill>
                <a:latin typeface="Calibri" panose="020F0502020204030204" pitchFamily="34" charset="0"/>
                <a:ea typeface="Calibri" panose="020F0502020204030204" pitchFamily="34" charset="0"/>
                <a:cs typeface="Calibri" panose="020F0502020204030204" pitchFamily="34" charset="0"/>
              </a:rPr>
              <a:t>unep</a:t>
            </a:r>
            <a:r>
              <a:rPr lang="en-US" sz="1100" dirty="0">
                <a:solidFill>
                  <a:srgbClr val="242424"/>
                </a:solidFill>
                <a:latin typeface="Calibri" panose="020F0502020204030204" pitchFamily="34" charset="0"/>
                <a:ea typeface="Calibri" panose="020F0502020204030204" pitchFamily="34" charset="0"/>
                <a:cs typeface="Calibri" panose="020F0502020204030204" pitchFamily="34" charset="0"/>
              </a:rPr>
              <a:t> just to name a few</a:t>
            </a:r>
          </a:p>
          <a:p>
            <a:pPr marL="181240" indent="-181240">
              <a:lnSpc>
                <a:spcPct val="107000"/>
              </a:lnSpc>
              <a:spcAft>
                <a:spcPts val="846"/>
              </a:spcAft>
              <a:buFontTx/>
              <a:buChar char="-"/>
            </a:pPr>
            <a:r>
              <a:rPr lang="en-US" sz="1100" dirty="0">
                <a:solidFill>
                  <a:srgbClr val="242424"/>
                </a:solidFill>
                <a:latin typeface="Calibri" panose="020F0502020204030204" pitchFamily="34" charset="0"/>
                <a:ea typeface="Calibri" panose="020F0502020204030204" pitchFamily="34" charset="0"/>
                <a:cs typeface="Calibri" panose="020F0502020204030204" pitchFamily="34" charset="0"/>
              </a:rPr>
              <a:t>to learn from their tools and lessons learned and adapt resources to directly speak to a Bank audience</a:t>
            </a:r>
          </a:p>
          <a:p>
            <a:pPr marL="181240" indent="-181240">
              <a:lnSpc>
                <a:spcPct val="107000"/>
              </a:lnSpc>
              <a:spcAft>
                <a:spcPts val="846"/>
              </a:spcAft>
              <a:buFontTx/>
              <a:buChar char="-"/>
            </a:pPr>
            <a:r>
              <a:rPr lang="en-US" sz="1100" dirty="0">
                <a:solidFill>
                  <a:srgbClr val="242424"/>
                </a:solidFill>
                <a:latin typeface="Calibri" panose="020F0502020204030204" pitchFamily="34" charset="0"/>
                <a:ea typeface="Calibri" panose="020F0502020204030204" pitchFamily="34" charset="0"/>
                <a:cs typeface="Calibri" panose="020F0502020204030204" pitchFamily="34" charset="0"/>
              </a:rPr>
              <a:t>Defueling Conflict and its knowledge products are a result of engagement with leaders in the NRM-environment-FCV space </a:t>
            </a:r>
          </a:p>
          <a:p>
            <a:pPr marL="181240" indent="-181240">
              <a:lnSpc>
                <a:spcPct val="107000"/>
              </a:lnSpc>
              <a:spcAft>
                <a:spcPts val="846"/>
              </a:spcAft>
              <a:buFontTx/>
              <a:buChar char="-"/>
            </a:pPr>
            <a:r>
              <a:rPr lang="en-US" sz="1100" dirty="0">
                <a:solidFill>
                  <a:srgbClr val="242424"/>
                </a:solidFill>
                <a:latin typeface="Calibri" panose="020F0502020204030204" pitchFamily="34" charset="0"/>
                <a:ea typeface="Calibri" panose="020F0502020204030204" pitchFamily="34" charset="0"/>
                <a:cs typeface="Calibri" panose="020F0502020204030204" pitchFamily="34" charset="0"/>
              </a:rPr>
              <a:t>and now that we’ve clarified where the </a:t>
            </a:r>
            <a:r>
              <a:rPr lang="en-US" sz="1100" dirty="0">
                <a:solidFill>
                  <a:srgbClr val="242424"/>
                </a:solidFill>
                <a:highlight>
                  <a:srgbClr val="FFFF00"/>
                </a:highlight>
                <a:latin typeface="Calibri" panose="020F0502020204030204" pitchFamily="34" charset="0"/>
                <a:ea typeface="Calibri" panose="020F0502020204030204" pitchFamily="34" charset="0"/>
                <a:cs typeface="Calibri" panose="020F0502020204030204" pitchFamily="34" charset="0"/>
              </a:rPr>
              <a:t>Bank’s opportunities and entry points are</a:t>
            </a:r>
            <a:r>
              <a:rPr lang="en-US" sz="1100" dirty="0">
                <a:solidFill>
                  <a:srgbClr val="242424"/>
                </a:solidFill>
                <a:latin typeface="Calibri" panose="020F0502020204030204" pitchFamily="34" charset="0"/>
                <a:ea typeface="Calibri" panose="020F0502020204030204" pitchFamily="34" charset="0"/>
                <a:cs typeface="Calibri" panose="020F0502020204030204" pitchFamily="34" charset="0"/>
              </a:rPr>
              <a:t>, we look forward to the Bank being a leader in its own right in the </a:t>
            </a:r>
            <a:r>
              <a:rPr lang="en-US" sz="1100">
                <a:solidFill>
                  <a:srgbClr val="242424"/>
                </a:solidFill>
                <a:latin typeface="Calibri" panose="020F0502020204030204" pitchFamily="34" charset="0"/>
                <a:ea typeface="Calibri" panose="020F0502020204030204" pitchFamily="34" charset="0"/>
                <a:cs typeface="Calibri" panose="020F0502020204030204" pitchFamily="34" charset="0"/>
              </a:rPr>
              <a:t>field.</a:t>
            </a:r>
            <a:endParaRPr lang="en-US" sz="1100" dirty="0">
              <a:solidFill>
                <a:srgbClr val="242424"/>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defTabSz="483306">
              <a:defRPr/>
            </a:pPr>
            <a:fld id="{4FCBADB6-7250-4768-82E4-908AF9D3F4DB}" type="slidenum">
              <a:rPr lang="en-US">
                <a:solidFill>
                  <a:prstClr val="black"/>
                </a:solidFill>
                <a:latin typeface="Calibri"/>
              </a:rPr>
              <a:pPr defTabSz="483306">
                <a:defRPr/>
              </a:pPr>
              <a:t>17</a:t>
            </a:fld>
            <a:endParaRPr lang="en-US">
              <a:solidFill>
                <a:prstClr val="black"/>
              </a:solidFill>
              <a:latin typeface="Calibri"/>
            </a:endParaRPr>
          </a:p>
        </p:txBody>
      </p:sp>
    </p:spTree>
    <p:extLst>
      <p:ext uri="{BB962C8B-B14F-4D97-AF65-F5344CB8AC3E}">
        <p14:creationId xmlns:p14="http://schemas.microsoft.com/office/powerpoint/2010/main" val="1635427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E1390B-58E5-437C-B771-DC76F3AF987D}" type="slidenum">
              <a:rPr lang="en-US" smtClean="0"/>
              <a:t>18</a:t>
            </a:fld>
            <a:endParaRPr lang="en-US"/>
          </a:p>
        </p:txBody>
      </p:sp>
    </p:spTree>
    <p:extLst>
      <p:ext uri="{BB962C8B-B14F-4D97-AF65-F5344CB8AC3E}">
        <p14:creationId xmlns:p14="http://schemas.microsoft.com/office/powerpoint/2010/main" val="3514890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sz="1800" dirty="0">
                <a:latin typeface="Times New Roman"/>
                <a:cs typeface="Times New Roman"/>
              </a:rPr>
              <a:t>The two objectives are mutually reinforcing </a:t>
            </a:r>
            <a:endParaRPr lang="en-US" dirty="0"/>
          </a:p>
          <a:p>
            <a:pPr marL="285750" indent="-285750">
              <a:buFont typeface="Calibri"/>
              <a:buChar char="-"/>
            </a:pPr>
            <a:r>
              <a:rPr lang="en-US" sz="1800" dirty="0">
                <a:latin typeface="Times New Roman"/>
                <a:cs typeface="Times New Roman"/>
              </a:rPr>
              <a:t>Connected to: </a:t>
            </a:r>
            <a:endParaRPr lang="en-US" sz="1800" dirty="0">
              <a:latin typeface="Times New Roman" panose="02020603050405020304" pitchFamily="18" charset="0"/>
              <a:cs typeface="Times New Roman" panose="02020603050405020304" pitchFamily="18" charset="0"/>
            </a:endParaRPr>
          </a:p>
          <a:p>
            <a:pPr lvl="1" indent="-285750">
              <a:buFont typeface="Calibri"/>
              <a:buChar char="-"/>
            </a:pPr>
            <a:r>
              <a:rPr lang="en-US" sz="1800" dirty="0">
                <a:latin typeface="Times New Roman"/>
                <a:cs typeface="Times New Roman"/>
              </a:rPr>
              <a:t>Updated RRA methodology </a:t>
            </a:r>
          </a:p>
          <a:p>
            <a:pPr lvl="1" indent="-285750">
              <a:buFont typeface="Calibri"/>
              <a:buChar char="-"/>
            </a:pPr>
            <a:r>
              <a:rPr lang="en-US" sz="1800" dirty="0">
                <a:latin typeface="Times New Roman"/>
                <a:cs typeface="Times New Roman"/>
              </a:rPr>
              <a:t>New M&amp;E Guidelines for FCS  </a:t>
            </a:r>
          </a:p>
          <a:p>
            <a:pPr lvl="1" indent="-285750">
              <a:buFont typeface="Calibri"/>
              <a:buChar char="-"/>
            </a:pPr>
            <a:r>
              <a:rPr lang="en-US" sz="1800" dirty="0">
                <a:latin typeface="Times New Roman"/>
                <a:cs typeface="Times New Roman"/>
              </a:rPr>
              <a:t>Peace lenses/conflict filters </a:t>
            </a:r>
          </a:p>
          <a:p>
            <a:pPr marL="784860" lvl="1" indent="-301625" fontAlgn="base">
              <a:buFontTx/>
              <a:buChar char="-"/>
            </a:pPr>
            <a:endParaRPr lang="en-US" sz="1800" dirty="0">
              <a:latin typeface="Times New Roman" panose="02020603050405020304" pitchFamily="18" charset="0"/>
            </a:endParaRPr>
          </a:p>
          <a:p>
            <a:pPr marL="180975" indent="-180975" fontAlgn="base">
              <a:buFontTx/>
              <a:buChar char="-"/>
            </a:pPr>
            <a:r>
              <a:rPr lang="en-US" sz="1800" dirty="0">
                <a:latin typeface="Times New Roman" panose="02020603050405020304" pitchFamily="18" charset="0"/>
              </a:rPr>
              <a:t>With SPF we scoped tools and captured lessons in Bank and crowding in to improve design and implementation</a:t>
            </a:r>
          </a:p>
          <a:p>
            <a:pPr marL="180975" indent="-180975" fontAlgn="base">
              <a:buFontTx/>
              <a:buChar char="-"/>
            </a:pPr>
            <a:r>
              <a:rPr lang="en-US" sz="1800" dirty="0">
                <a:latin typeface="Times New Roman" panose="02020603050405020304" pitchFamily="18" charset="0"/>
              </a:rPr>
              <a:t>help operationalize the FCV strategy</a:t>
            </a:r>
            <a:endParaRPr lang="en-US" sz="800" dirty="0">
              <a:solidFill>
                <a:srgbClr val="000000"/>
              </a:solidFill>
              <a:latin typeface="Calibri Light"/>
              <a:ea typeface="Calibri Light"/>
              <a:cs typeface="Calibri Light"/>
            </a:endParaRPr>
          </a:p>
        </p:txBody>
      </p:sp>
      <p:sp>
        <p:nvSpPr>
          <p:cNvPr id="4" name="Slide Number Placeholder 3"/>
          <p:cNvSpPr>
            <a:spLocks noGrp="1"/>
          </p:cNvSpPr>
          <p:nvPr>
            <p:ph type="sldNum" sz="quarter" idx="10"/>
          </p:nvPr>
        </p:nvSpPr>
        <p:spPr/>
        <p:txBody>
          <a:bodyPr/>
          <a:lstStyle/>
          <a:p>
            <a:pPr defTabSz="483306">
              <a:defRPr/>
            </a:pPr>
            <a:fld id="{4FCBADB6-7250-4768-82E4-908AF9D3F4DB}" type="slidenum">
              <a:rPr lang="en-US">
                <a:solidFill>
                  <a:prstClr val="black"/>
                </a:solidFill>
                <a:latin typeface="Calibri"/>
              </a:rPr>
              <a:pPr defTabSz="483306">
                <a:defRPr/>
              </a:pPr>
              <a:t>2</a:t>
            </a:fld>
            <a:endParaRPr lang="en-US">
              <a:solidFill>
                <a:prstClr val="black"/>
              </a:solidFill>
              <a:latin typeface="Calibri"/>
            </a:endParaRPr>
          </a:p>
        </p:txBody>
      </p:sp>
    </p:spTree>
    <p:extLst>
      <p:ext uri="{BB962C8B-B14F-4D97-AF65-F5344CB8AC3E}">
        <p14:creationId xmlns:p14="http://schemas.microsoft.com/office/powerpoint/2010/main" val="2148842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Times New Roman"/>
                <a:cs typeface="Times New Roman"/>
              </a:rPr>
              <a:t>Across these 4 pillars of engagement, NRM and environment play a key role, both as possible threat multipliers or possible entry points for addressing FCV and strengthening the resilience of countries facing FCV</a:t>
            </a:r>
            <a:endParaRPr lang="fr-FR" sz="1800" dirty="0">
              <a:latin typeface="Times New Roman"/>
              <a:cs typeface="Times New Roman"/>
            </a:endParaRPr>
          </a:p>
          <a:p>
            <a:pPr marL="171450" indent="-171450">
              <a:buFontTx/>
              <a:buChar char="-"/>
            </a:pPr>
            <a:r>
              <a:rPr lang="en-US" sz="1800" dirty="0">
                <a:latin typeface="Times New Roman"/>
                <a:cs typeface="Times New Roman"/>
              </a:rPr>
              <a:t>drivers and impacts often related to NR - UNEP: over a 60 year period, 40-60% of conflicts were resource-related (UNEP)</a:t>
            </a:r>
          </a:p>
          <a:p>
            <a:pPr marL="171450" indent="-171450">
              <a:buFontTx/>
              <a:buChar char="-"/>
            </a:pPr>
            <a:r>
              <a:rPr lang="en-US" sz="1800" dirty="0">
                <a:latin typeface="Times New Roman"/>
                <a:cs typeface="Times New Roman"/>
              </a:rPr>
              <a:t>strengthen resilience: Conflicts linked to NR are more likely to relapse than others within 5 years of peace agreement, so extremely important to include these in dialogues and peacebuilding efforts</a:t>
            </a:r>
            <a:endParaRPr lang="fr-FR" sz="1800" dirty="0">
              <a:latin typeface="Times New Roman"/>
              <a:cs typeface="Times New Roman"/>
            </a:endParaRPr>
          </a:p>
          <a:p>
            <a:pPr marL="171450" indent="-171450">
              <a:buFontTx/>
              <a:buChar char="-"/>
            </a:pPr>
            <a:endParaRPr lang="en-US" sz="1800" dirty="0">
              <a:latin typeface="Times New Roman"/>
              <a:cs typeface="Times New Roman"/>
            </a:endParaRPr>
          </a:p>
        </p:txBody>
      </p:sp>
      <p:sp>
        <p:nvSpPr>
          <p:cNvPr id="4" name="Slide Number Placeholder 3"/>
          <p:cNvSpPr>
            <a:spLocks noGrp="1"/>
          </p:cNvSpPr>
          <p:nvPr>
            <p:ph type="sldNum" sz="quarter" idx="10"/>
          </p:nvPr>
        </p:nvSpPr>
        <p:spPr/>
        <p:txBody>
          <a:bodyPr/>
          <a:lstStyle/>
          <a:p>
            <a:pPr defTabSz="483306">
              <a:defRPr/>
            </a:pPr>
            <a:fld id="{4FCBADB6-7250-4768-82E4-908AF9D3F4DB}" type="slidenum">
              <a:rPr lang="en-US">
                <a:solidFill>
                  <a:prstClr val="black"/>
                </a:solidFill>
                <a:latin typeface="Calibri"/>
              </a:rPr>
              <a:pPr defTabSz="483306">
                <a:defRPr/>
              </a:pPr>
              <a:t>3</a:t>
            </a:fld>
            <a:endParaRPr lang="en-US">
              <a:solidFill>
                <a:prstClr val="black"/>
              </a:solidFill>
              <a:latin typeface="Calibri"/>
            </a:endParaRPr>
          </a:p>
        </p:txBody>
      </p:sp>
    </p:spTree>
    <p:extLst>
      <p:ext uri="{BB962C8B-B14F-4D97-AF65-F5344CB8AC3E}">
        <p14:creationId xmlns:p14="http://schemas.microsoft.com/office/powerpoint/2010/main" val="1985347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Times New Roman"/>
                <a:cs typeface="Times New Roman"/>
              </a:rPr>
              <a:t>In addition to the FCV Strategy, MENA-specific efforts can help to frame the drivers and impacts of conflict and violence that relate to NR and environment </a:t>
            </a:r>
            <a:r>
              <a:rPr lang="en-US" sz="1800" dirty="0">
                <a:latin typeface="Times New Roman"/>
                <a:cs typeface="Times New Roman"/>
                <a:sym typeface="Wingdings" pitchFamily="2" charset="2"/>
              </a:rPr>
              <a:t>as well as the opportunities that NR and </a:t>
            </a:r>
            <a:r>
              <a:rPr lang="en-US" sz="1800" dirty="0" err="1">
                <a:latin typeface="Times New Roman"/>
                <a:cs typeface="Times New Roman"/>
                <a:sym typeface="Wingdings" pitchFamily="2" charset="2"/>
              </a:rPr>
              <a:t>env’t</a:t>
            </a:r>
            <a:r>
              <a:rPr lang="en-US" sz="1800" dirty="0">
                <a:latin typeface="Times New Roman"/>
                <a:cs typeface="Times New Roman"/>
                <a:sym typeface="Wingdings" pitchFamily="2" charset="2"/>
              </a:rPr>
              <a:t> provide throughout the conflict cycle</a:t>
            </a:r>
          </a:p>
        </p:txBody>
      </p:sp>
      <p:sp>
        <p:nvSpPr>
          <p:cNvPr id="4" name="Slide Number Placeholder 3"/>
          <p:cNvSpPr>
            <a:spLocks noGrp="1"/>
          </p:cNvSpPr>
          <p:nvPr>
            <p:ph type="sldNum" sz="quarter" idx="10"/>
          </p:nvPr>
        </p:nvSpPr>
        <p:spPr/>
        <p:txBody>
          <a:bodyPr/>
          <a:lstStyle/>
          <a:p>
            <a:pPr defTabSz="483306">
              <a:defRPr/>
            </a:pPr>
            <a:fld id="{4FCBADB6-7250-4768-82E4-908AF9D3F4DB}" type="slidenum">
              <a:rPr lang="en-US">
                <a:solidFill>
                  <a:prstClr val="black"/>
                </a:solidFill>
                <a:latin typeface="Calibri"/>
              </a:rPr>
              <a:pPr defTabSz="483306">
                <a:defRPr/>
              </a:pPr>
              <a:t>4</a:t>
            </a:fld>
            <a:endParaRPr lang="en-US">
              <a:solidFill>
                <a:prstClr val="black"/>
              </a:solidFill>
              <a:latin typeface="Calibri"/>
            </a:endParaRPr>
          </a:p>
        </p:txBody>
      </p:sp>
    </p:spTree>
    <p:extLst>
      <p:ext uri="{BB962C8B-B14F-4D97-AF65-F5344CB8AC3E}">
        <p14:creationId xmlns:p14="http://schemas.microsoft.com/office/powerpoint/2010/main" val="4243348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Times New Roman"/>
                <a:cs typeface="Times New Roman"/>
              </a:rPr>
              <a:t>MENA-specific peacebuilding approaches have been explored by the Bank before, such as in the Building for Peace report</a:t>
            </a:r>
          </a:p>
          <a:p>
            <a:endParaRPr lang="en-US" sz="1800" dirty="0">
              <a:latin typeface="Times New Roman"/>
              <a:cs typeface="Times New Roman"/>
            </a:endParaRPr>
          </a:p>
          <a:p>
            <a:pPr marL="171450" indent="-171450">
              <a:buFontTx/>
              <a:buChar char="-"/>
            </a:pPr>
            <a:r>
              <a:rPr lang="en-US" sz="1800" dirty="0">
                <a:latin typeface="Times New Roman"/>
                <a:cs typeface="Times New Roman"/>
              </a:rPr>
              <a:t>focus on remaining engaged during conflict and avoiding/breaking fragility traps</a:t>
            </a:r>
          </a:p>
          <a:p>
            <a:pPr marL="171450" indent="-171450">
              <a:buFontTx/>
              <a:buChar char="-"/>
            </a:pPr>
            <a:r>
              <a:rPr lang="en-US" sz="1800" dirty="0">
                <a:latin typeface="Times New Roman"/>
                <a:cs typeface="Times New Roman"/>
              </a:rPr>
              <a:t>Rethink peacebuilding approach in MENA</a:t>
            </a:r>
          </a:p>
          <a:p>
            <a:pPr marL="171450" indent="-171450">
              <a:buFontTx/>
              <a:buChar char="-"/>
            </a:pPr>
            <a:endParaRPr lang="en-US" sz="1800" dirty="0">
              <a:latin typeface="Times New Roman"/>
              <a:cs typeface="Times New Roman"/>
            </a:endParaRPr>
          </a:p>
          <a:p>
            <a:pPr marL="0" indent="0">
              <a:buFont typeface="Arial" panose="020B0604020202020204" pitchFamily="34" charset="0"/>
              <a:buNone/>
            </a:pPr>
            <a:r>
              <a:rPr lang="en-US" sz="1800" dirty="0">
                <a:latin typeface="Times New Roman"/>
                <a:cs typeface="Times New Roman"/>
              </a:rPr>
              <a:t>Recommendations of </a:t>
            </a:r>
            <a:r>
              <a:rPr lang="en-US" sz="1800" dirty="0" err="1">
                <a:latin typeface="Times New Roman"/>
                <a:cs typeface="Times New Roman"/>
              </a:rPr>
              <a:t>BfP</a:t>
            </a:r>
            <a:r>
              <a:rPr lang="en-US" sz="1800" dirty="0">
                <a:latin typeface="Times New Roman"/>
                <a:cs typeface="Times New Roman"/>
              </a:rPr>
              <a:t> that speaks to the work we are doing on NRM and environment</a:t>
            </a:r>
            <a:endParaRPr lang="fr-FR" sz="1800" dirty="0">
              <a:latin typeface="Times New Roman"/>
              <a:cs typeface="Times New Roman"/>
            </a:endParaRPr>
          </a:p>
          <a:p>
            <a:pPr marL="171450" indent="-171450">
              <a:buFontTx/>
              <a:buChar char="-"/>
            </a:pPr>
            <a:r>
              <a:rPr lang="en-US" sz="1800" dirty="0" err="1">
                <a:latin typeface="Times New Roman"/>
                <a:cs typeface="Times New Roman"/>
              </a:rPr>
              <a:t>BfP’s</a:t>
            </a:r>
            <a:r>
              <a:rPr lang="en-US" sz="1800" dirty="0">
                <a:latin typeface="Times New Roman"/>
                <a:cs typeface="Times New Roman"/>
              </a:rPr>
              <a:t> recommendation to focus on local interventions (as a complement to state-level approaches) is complemented by Defueling Conflict’s focus on rural livelihoods and resilience of the NR asset base</a:t>
            </a:r>
            <a:endParaRPr lang="fr-FR" sz="1800" dirty="0">
              <a:latin typeface="Times New Roman"/>
              <a:cs typeface="Times New Roman"/>
            </a:endParaRPr>
          </a:p>
          <a:p>
            <a:pPr marL="171450" indent="-171450">
              <a:buFontTx/>
              <a:buChar char="-"/>
            </a:pPr>
            <a:r>
              <a:rPr lang="en-US" sz="1800" dirty="0" err="1">
                <a:latin typeface="Times New Roman"/>
                <a:cs typeface="Times New Roman"/>
              </a:rPr>
              <a:t>BfP’s</a:t>
            </a:r>
            <a:r>
              <a:rPr lang="en-US" sz="1800" dirty="0">
                <a:latin typeface="Times New Roman"/>
                <a:cs typeface="Times New Roman"/>
              </a:rPr>
              <a:t> highlights the need to be cautious when designing policy as each intervention introduced along a country’s path redistributes resources among actors, thereby altering the balance of power between these actors. Defueling highlights this issue in the context of NR the inclusion of conflict/peace lenses for NRM projects </a:t>
            </a:r>
          </a:p>
        </p:txBody>
      </p:sp>
      <p:sp>
        <p:nvSpPr>
          <p:cNvPr id="4" name="Slide Number Placeholder 3"/>
          <p:cNvSpPr>
            <a:spLocks noGrp="1"/>
          </p:cNvSpPr>
          <p:nvPr>
            <p:ph type="sldNum" sz="quarter" idx="10"/>
          </p:nvPr>
        </p:nvSpPr>
        <p:spPr/>
        <p:txBody>
          <a:bodyPr/>
          <a:lstStyle/>
          <a:p>
            <a:pPr defTabSz="483306">
              <a:defRPr/>
            </a:pPr>
            <a:fld id="{4FCBADB6-7250-4768-82E4-908AF9D3F4DB}" type="slidenum">
              <a:rPr lang="en-US">
                <a:solidFill>
                  <a:prstClr val="black"/>
                </a:solidFill>
                <a:latin typeface="Calibri"/>
              </a:rPr>
              <a:pPr defTabSz="483306">
                <a:defRPr/>
              </a:pPr>
              <a:t>5</a:t>
            </a:fld>
            <a:endParaRPr lang="en-US">
              <a:solidFill>
                <a:prstClr val="black"/>
              </a:solidFill>
              <a:latin typeface="Calibri"/>
            </a:endParaRPr>
          </a:p>
        </p:txBody>
      </p:sp>
    </p:spTree>
    <p:extLst>
      <p:ext uri="{BB962C8B-B14F-4D97-AF65-F5344CB8AC3E}">
        <p14:creationId xmlns:p14="http://schemas.microsoft.com/office/powerpoint/2010/main" val="1664635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Times New Roman"/>
                <a:cs typeface="Times New Roman"/>
              </a:rPr>
              <a:t>When we think of FCS in MENA at the Bank, the 6 countries on FCS List come to mind</a:t>
            </a:r>
          </a:p>
          <a:p>
            <a:r>
              <a:rPr lang="en-US" sz="1800" dirty="0">
                <a:latin typeface="Times New Roman"/>
                <a:cs typeface="Times New Roman"/>
              </a:rPr>
              <a:t>- These also contribute to spillover effects across the region</a:t>
            </a:r>
          </a:p>
          <a:p>
            <a:pPr marL="628650" lvl="1" indent="-171450">
              <a:buFontTx/>
              <a:buChar char="-"/>
            </a:pPr>
            <a:r>
              <a:rPr lang="fr-FR" sz="1800" dirty="0">
                <a:latin typeface="Times New Roman"/>
                <a:cs typeface="Times New Roman"/>
              </a:rPr>
              <a:t>one in five people in MENA </a:t>
            </a:r>
            <a:r>
              <a:rPr lang="fr-FR" sz="1800" dirty="0" err="1">
                <a:latin typeface="Times New Roman"/>
                <a:cs typeface="Times New Roman"/>
              </a:rPr>
              <a:t>already</a:t>
            </a:r>
            <a:r>
              <a:rPr lang="fr-FR" sz="1800" dirty="0">
                <a:latin typeface="Times New Roman"/>
                <a:cs typeface="Times New Roman"/>
              </a:rPr>
              <a:t> live </a:t>
            </a:r>
            <a:r>
              <a:rPr lang="fr-FR" sz="1800" dirty="0" err="1">
                <a:latin typeface="Times New Roman"/>
                <a:cs typeface="Times New Roman"/>
              </a:rPr>
              <a:t>within</a:t>
            </a:r>
            <a:r>
              <a:rPr lang="fr-FR" sz="1800" dirty="0">
                <a:latin typeface="Times New Roman"/>
                <a:cs typeface="Times New Roman"/>
              </a:rPr>
              <a:t> 60 km of </a:t>
            </a:r>
            <a:r>
              <a:rPr lang="fr-FR" sz="1800" dirty="0" err="1">
                <a:latin typeface="Times New Roman"/>
                <a:cs typeface="Times New Roman"/>
              </a:rPr>
              <a:t>conflict</a:t>
            </a:r>
            <a:r>
              <a:rPr lang="fr-FR" sz="1800" dirty="0">
                <a:latin typeface="Times New Roman"/>
                <a:cs typeface="Times New Roman"/>
              </a:rPr>
              <a:t> and the </a:t>
            </a:r>
            <a:r>
              <a:rPr lang="fr-FR" sz="1800" dirty="0" err="1">
                <a:latin typeface="Times New Roman"/>
                <a:cs typeface="Times New Roman"/>
              </a:rPr>
              <a:t>region</a:t>
            </a:r>
            <a:r>
              <a:rPr lang="fr-FR" sz="1800" dirty="0">
                <a:latin typeface="Times New Roman"/>
                <a:cs typeface="Times New Roman"/>
              </a:rPr>
              <a:t> </a:t>
            </a:r>
            <a:r>
              <a:rPr lang="fr-FR" sz="1800" dirty="0" err="1">
                <a:latin typeface="Times New Roman"/>
                <a:cs typeface="Times New Roman"/>
              </a:rPr>
              <a:t>is</a:t>
            </a:r>
            <a:r>
              <a:rPr lang="fr-FR" sz="1800" dirty="0">
                <a:latin typeface="Times New Roman"/>
                <a:cs typeface="Times New Roman"/>
              </a:rPr>
              <a:t> home to a quarter of </a:t>
            </a:r>
            <a:r>
              <a:rPr lang="fr-FR" sz="1800" dirty="0" err="1">
                <a:latin typeface="Times New Roman"/>
                <a:cs typeface="Times New Roman"/>
              </a:rPr>
              <a:t>forcibly</a:t>
            </a:r>
            <a:r>
              <a:rPr lang="fr-FR" sz="1800" dirty="0">
                <a:latin typeface="Times New Roman"/>
                <a:cs typeface="Times New Roman"/>
              </a:rPr>
              <a:t> </a:t>
            </a:r>
            <a:r>
              <a:rPr lang="fr-FR" sz="1800" dirty="0" err="1">
                <a:latin typeface="Times New Roman"/>
                <a:cs typeface="Times New Roman"/>
              </a:rPr>
              <a:t>displaced</a:t>
            </a:r>
            <a:r>
              <a:rPr lang="fr-FR" sz="1800" dirty="0">
                <a:latin typeface="Times New Roman"/>
                <a:cs typeface="Times New Roman"/>
              </a:rPr>
              <a:t> people in the world </a:t>
            </a:r>
          </a:p>
          <a:p>
            <a:pPr marL="628650" lvl="1" indent="-171450">
              <a:buFontTx/>
              <a:buChar char="-"/>
            </a:pPr>
            <a:endParaRPr lang="en-US" sz="1800" dirty="0">
              <a:latin typeface="Times New Roman"/>
              <a:cs typeface="Times New Roman"/>
            </a:endParaRPr>
          </a:p>
          <a:p>
            <a:pPr marL="171450" indent="-171450">
              <a:buFontTx/>
              <a:buChar char="-"/>
            </a:pPr>
            <a:r>
              <a:rPr lang="en-US" sz="1800" dirty="0">
                <a:latin typeface="Times New Roman"/>
                <a:cs typeface="Times New Roman"/>
              </a:rPr>
              <a:t>MENA is facing environmental vulnerability from multiple angles</a:t>
            </a:r>
          </a:p>
          <a:p>
            <a:pPr marL="285750" lvl="0" indent="-285750">
              <a:buFont typeface="Arial" panose="020B0604020202020204" pitchFamily="34" charset="0"/>
              <a:buChar char="•"/>
            </a:pPr>
            <a:r>
              <a:rPr lang="en-US" sz="1800" dirty="0">
                <a:latin typeface="Times New Roman"/>
                <a:cs typeface="Times New Roman"/>
              </a:rPr>
              <a:t>climate change hotspot</a:t>
            </a:r>
          </a:p>
          <a:p>
            <a:pPr marL="228600" marR="0" lvl="0" indent="-228600">
              <a:spcBef>
                <a:spcPts val="0"/>
              </a:spcBef>
              <a:spcAft>
                <a:spcPts val="0"/>
              </a:spcAft>
              <a:buFont typeface="Symbol" panose="05050102010706020507" pitchFamily="18" charset="2"/>
              <a:buChar char=""/>
            </a:pPr>
            <a:r>
              <a:rPr lang="en-US" sz="1200" dirty="0">
                <a:solidFill>
                  <a:srgbClr val="7030A0"/>
                </a:solidFill>
                <a:effectLst/>
                <a:latin typeface="Times New Roman" panose="02020603050405020304" pitchFamily="18" charset="0"/>
                <a:ea typeface="Times New Roman" panose="02020603050405020304" pitchFamily="18" charset="0"/>
              </a:rPr>
              <a:t>world’s most </a:t>
            </a:r>
            <a:r>
              <a:rPr lang="en-US" sz="1200" b="1" dirty="0">
                <a:solidFill>
                  <a:srgbClr val="7030A0"/>
                </a:solidFill>
                <a:effectLst/>
                <a:latin typeface="Times New Roman" panose="02020603050405020304" pitchFamily="18" charset="0"/>
                <a:ea typeface="Times New Roman" panose="02020603050405020304" pitchFamily="18" charset="0"/>
              </a:rPr>
              <a:t>water stressed</a:t>
            </a:r>
            <a:r>
              <a:rPr lang="en-US" sz="1200" dirty="0">
                <a:solidFill>
                  <a:srgbClr val="7030A0"/>
                </a:solidFill>
                <a:effectLst/>
                <a:latin typeface="Times New Roman" panose="02020603050405020304" pitchFamily="18" charset="0"/>
                <a:ea typeface="Times New Roman" panose="02020603050405020304" pitchFamily="18" charset="0"/>
              </a:rPr>
              <a:t> region</a:t>
            </a:r>
            <a:endParaRPr lang="en-US" sz="1200" dirty="0">
              <a:effectLst/>
              <a:latin typeface="Times New Roman" panose="02020603050405020304" pitchFamily="18" charset="0"/>
              <a:ea typeface="Times New Roman" panose="02020603050405020304" pitchFamily="18" charset="0"/>
            </a:endParaRPr>
          </a:p>
          <a:p>
            <a:pPr marL="685800" marR="0" lvl="1" indent="-228600">
              <a:spcBef>
                <a:spcPts val="0"/>
              </a:spcBef>
              <a:spcAft>
                <a:spcPts val="0"/>
              </a:spcAft>
              <a:buFont typeface="Courier New" panose="02070309020205020404" pitchFamily="49" charset="0"/>
              <a:buChar char="o"/>
            </a:pPr>
            <a:r>
              <a:rPr lang="en-US" sz="1200" dirty="0">
                <a:solidFill>
                  <a:srgbClr val="7030A0"/>
                </a:solidFill>
                <a:effectLst/>
                <a:latin typeface="Times New Roman" panose="02020603050405020304" pitchFamily="18" charset="0"/>
                <a:ea typeface="Times New Roman" panose="02020603050405020304" pitchFamily="18" charset="0"/>
              </a:rPr>
              <a:t>precipitation patterns: rainfall in Jordan is forecasted to decrease by 30 percent by the end of the current century</a:t>
            </a:r>
            <a:endParaRPr lang="en-US" sz="1200" dirty="0">
              <a:effectLst/>
              <a:latin typeface="Times New Roman" panose="02020603050405020304" pitchFamily="18" charset="0"/>
              <a:ea typeface="Times New Roman" panose="02020603050405020304" pitchFamily="18" charset="0"/>
            </a:endParaRPr>
          </a:p>
          <a:p>
            <a:pPr marL="685800" marR="0" lvl="1" indent="-228600">
              <a:spcBef>
                <a:spcPts val="0"/>
              </a:spcBef>
              <a:spcAft>
                <a:spcPts val="0"/>
              </a:spcAft>
              <a:buFont typeface="Courier New" panose="02070309020205020404" pitchFamily="49" charset="0"/>
              <a:buChar char="o"/>
            </a:pPr>
            <a:r>
              <a:rPr lang="en-US" sz="1200" dirty="0">
                <a:solidFill>
                  <a:srgbClr val="7030A0"/>
                </a:solidFill>
                <a:effectLst/>
                <a:latin typeface="Times New Roman" panose="02020603050405020304" pitchFamily="18" charset="0"/>
                <a:ea typeface="Times New Roman" panose="02020603050405020304" pitchFamily="18" charset="0"/>
              </a:rPr>
              <a:t>increase in the severity and frequency of droughts</a:t>
            </a:r>
            <a:endParaRPr lang="en-US" sz="1200" dirty="0">
              <a:effectLst/>
              <a:latin typeface="Times New Roman" panose="02020603050405020304" pitchFamily="18" charset="0"/>
              <a:ea typeface="Times New Roman" panose="02020603050405020304" pitchFamily="18" charset="0"/>
            </a:endParaRPr>
          </a:p>
          <a:p>
            <a:pPr marL="228600" marR="0" lvl="0" indent="-228600">
              <a:spcBef>
                <a:spcPts val="0"/>
              </a:spcBef>
              <a:spcAft>
                <a:spcPts val="0"/>
              </a:spcAft>
              <a:buFont typeface="Symbol" panose="05050102010706020507" pitchFamily="18" charset="2"/>
              <a:buChar char=""/>
            </a:pPr>
            <a:r>
              <a:rPr lang="en-US" sz="1200" b="1" dirty="0">
                <a:solidFill>
                  <a:srgbClr val="7030A0"/>
                </a:solidFill>
                <a:effectLst/>
                <a:latin typeface="Times New Roman" panose="02020603050405020304" pitchFamily="18" charset="0"/>
                <a:ea typeface="Times New Roman" panose="02020603050405020304" pitchFamily="18" charset="0"/>
              </a:rPr>
              <a:t>desertification</a:t>
            </a:r>
            <a:r>
              <a:rPr lang="en-US" sz="1200" dirty="0">
                <a:solidFill>
                  <a:srgbClr val="7030A0"/>
                </a:solidFill>
                <a:effectLst/>
                <a:latin typeface="Times New Roman" panose="02020603050405020304" pitchFamily="18" charset="0"/>
                <a:ea typeface="Times New Roman" panose="02020603050405020304" pitchFamily="18" charset="0"/>
              </a:rPr>
              <a:t>: projected to increase in MENA, reducing the amount of available arable lands</a:t>
            </a:r>
            <a:endParaRPr lang="en-US" sz="1200" dirty="0">
              <a:effectLst/>
              <a:latin typeface="Times New Roman" panose="02020603050405020304" pitchFamily="18" charset="0"/>
              <a:ea typeface="Times New Roman" panose="02020603050405020304" pitchFamily="18" charset="0"/>
            </a:endParaRPr>
          </a:p>
          <a:p>
            <a:pPr marL="685800" marR="0" lvl="1" indent="-228600">
              <a:spcBef>
                <a:spcPts val="0"/>
              </a:spcBef>
              <a:spcAft>
                <a:spcPts val="0"/>
              </a:spcAft>
              <a:buFont typeface="Courier New" panose="02070309020205020404" pitchFamily="49" charset="0"/>
              <a:buChar char="o"/>
            </a:pPr>
            <a:r>
              <a:rPr lang="en-US" sz="1200" dirty="0">
                <a:solidFill>
                  <a:srgbClr val="7030A0"/>
                </a:solidFill>
                <a:effectLst/>
                <a:latin typeface="Times New Roman" panose="02020603050405020304" pitchFamily="18" charset="0"/>
                <a:ea typeface="Times New Roman" panose="02020603050405020304" pitchFamily="18" charset="0"/>
              </a:rPr>
              <a:t>Desertification endangers almost half the land area in the Mashreq</a:t>
            </a:r>
          </a:p>
          <a:p>
            <a:pPr marL="228600" marR="0" lvl="0" indent="-228600">
              <a:spcBef>
                <a:spcPts val="0"/>
              </a:spcBef>
              <a:spcAft>
                <a:spcPts val="0"/>
              </a:spcAft>
              <a:buFont typeface="Symbol" panose="05050102010706020507" pitchFamily="18" charset="2"/>
              <a:buChar char=""/>
            </a:pPr>
            <a:r>
              <a:rPr lang="en-US" sz="1800" dirty="0">
                <a:solidFill>
                  <a:srgbClr val="7030A0"/>
                </a:solidFill>
                <a:effectLst/>
                <a:latin typeface="Times New Roman" panose="02020603050405020304" pitchFamily="18" charset="0"/>
                <a:ea typeface="Times New Roman" panose="02020603050405020304" pitchFamily="18" charset="0"/>
              </a:rPr>
              <a:t>Sea rise level impacts </a:t>
            </a:r>
            <a:r>
              <a:rPr lang="en-US" sz="1800" b="1" dirty="0">
                <a:solidFill>
                  <a:srgbClr val="7030A0"/>
                </a:solidFill>
                <a:effectLst/>
                <a:latin typeface="Times New Roman" panose="02020603050405020304" pitchFamily="18" charset="0"/>
                <a:ea typeface="Times New Roman" panose="02020603050405020304" pitchFamily="18" charset="0"/>
              </a:rPr>
              <a:t>salinity of coastal aquifers</a:t>
            </a:r>
            <a:endParaRPr lang="en-US" sz="1800" b="1" dirty="0">
              <a:effectLst/>
              <a:latin typeface="Times New Roman" panose="02020603050405020304" pitchFamily="18" charset="0"/>
              <a:ea typeface="Times New Roman" panose="02020603050405020304" pitchFamily="18" charset="0"/>
            </a:endParaRPr>
          </a:p>
          <a:p>
            <a:pPr marL="228600" marR="0" lvl="0" indent="-228600">
              <a:spcBef>
                <a:spcPts val="0"/>
              </a:spcBef>
              <a:spcAft>
                <a:spcPts val="0"/>
              </a:spcAft>
              <a:buFont typeface="Symbol" panose="05050102010706020507" pitchFamily="18" charset="2"/>
              <a:buChar char=""/>
            </a:pPr>
            <a:r>
              <a:rPr lang="en-US" sz="1800" b="1" dirty="0">
                <a:solidFill>
                  <a:srgbClr val="7030A0"/>
                </a:solidFill>
                <a:effectLst/>
                <a:latin typeface="Times New Roman" panose="02020603050405020304" pitchFamily="18" charset="0"/>
                <a:ea typeface="Times New Roman" panose="02020603050405020304" pitchFamily="18" charset="0"/>
              </a:rPr>
              <a:t>Soil degradation </a:t>
            </a:r>
            <a:r>
              <a:rPr lang="en-US" sz="1800" dirty="0">
                <a:solidFill>
                  <a:srgbClr val="7030A0"/>
                </a:solidFill>
                <a:effectLst/>
                <a:latin typeface="Times New Roman" panose="02020603050405020304" pitchFamily="18" charset="0"/>
                <a:ea typeface="Times New Roman" panose="02020603050405020304" pitchFamily="18" charset="0"/>
              </a:rPr>
              <a:t>from temperature rise</a:t>
            </a:r>
            <a:endParaRPr lang="en-US" sz="1800" dirty="0">
              <a:effectLst/>
              <a:latin typeface="Times New Roman" panose="02020603050405020304" pitchFamily="18" charset="0"/>
              <a:ea typeface="Times New Roman" panose="02020603050405020304" pitchFamily="18" charset="0"/>
            </a:endParaRPr>
          </a:p>
          <a:p>
            <a:pPr marL="228600" marR="0" lvl="0" indent="-228600">
              <a:spcBef>
                <a:spcPts val="0"/>
              </a:spcBef>
              <a:spcAft>
                <a:spcPts val="0"/>
              </a:spcAft>
              <a:buFont typeface="Symbol" panose="05050102010706020507" pitchFamily="18" charset="2"/>
              <a:buChar char=""/>
            </a:pPr>
            <a:r>
              <a:rPr lang="en-US" sz="1800" dirty="0">
                <a:solidFill>
                  <a:srgbClr val="7030A0"/>
                </a:solidFill>
                <a:effectLst/>
                <a:latin typeface="Times New Roman" panose="02020603050405020304" pitchFamily="18" charset="0"/>
                <a:ea typeface="Times New Roman" panose="02020603050405020304" pitchFamily="18" charset="0"/>
              </a:rPr>
              <a:t>That leads to higher </a:t>
            </a:r>
            <a:r>
              <a:rPr lang="en-US" sz="1800" b="1" dirty="0">
                <a:solidFill>
                  <a:srgbClr val="7030A0"/>
                </a:solidFill>
                <a:effectLst/>
                <a:latin typeface="Times New Roman" panose="02020603050405020304" pitchFamily="18" charset="0"/>
                <a:ea typeface="Times New Roman" panose="02020603050405020304" pitchFamily="18" charset="0"/>
              </a:rPr>
              <a:t>dust-storm</a:t>
            </a:r>
            <a:r>
              <a:rPr lang="en-US" sz="1800" dirty="0">
                <a:solidFill>
                  <a:srgbClr val="7030A0"/>
                </a:solidFill>
                <a:effectLst/>
                <a:latin typeface="Times New Roman" panose="02020603050405020304" pitchFamily="18" charset="0"/>
                <a:ea typeface="Times New Roman" panose="02020603050405020304" pitchFamily="18" charset="0"/>
              </a:rPr>
              <a:t> activity and worse </a:t>
            </a:r>
            <a:r>
              <a:rPr lang="en-US" sz="1800">
                <a:solidFill>
                  <a:srgbClr val="7030A0"/>
                </a:solidFill>
                <a:effectLst/>
                <a:latin typeface="Times New Roman" panose="02020603050405020304" pitchFamily="18" charset="0"/>
                <a:ea typeface="Times New Roman" panose="02020603050405020304" pitchFamily="18" charset="0"/>
              </a:rPr>
              <a:t>air quality</a:t>
            </a:r>
            <a:endParaRPr lang="en-US" sz="1800" dirty="0">
              <a:latin typeface="Times New Roman"/>
              <a:cs typeface="Times New Roman"/>
            </a:endParaRPr>
          </a:p>
          <a:p>
            <a:endParaRPr lang="en-US" sz="800" dirty="0">
              <a:solidFill>
                <a:srgbClr val="000000"/>
              </a:solidFill>
              <a:latin typeface="+mj-lt"/>
              <a:cs typeface="Calibri"/>
            </a:endParaRPr>
          </a:p>
        </p:txBody>
      </p:sp>
      <p:sp>
        <p:nvSpPr>
          <p:cNvPr id="4" name="Slide Number Placeholder 3"/>
          <p:cNvSpPr>
            <a:spLocks noGrp="1"/>
          </p:cNvSpPr>
          <p:nvPr>
            <p:ph type="sldNum" sz="quarter" idx="10"/>
          </p:nvPr>
        </p:nvSpPr>
        <p:spPr/>
        <p:txBody>
          <a:bodyPr/>
          <a:lstStyle/>
          <a:p>
            <a:pPr defTabSz="483306">
              <a:defRPr/>
            </a:pPr>
            <a:fld id="{4FCBADB6-7250-4768-82E4-908AF9D3F4DB}" type="slidenum">
              <a:rPr lang="en-US">
                <a:solidFill>
                  <a:prstClr val="black"/>
                </a:solidFill>
                <a:latin typeface="Calibri"/>
              </a:rPr>
              <a:pPr defTabSz="483306">
                <a:defRPr/>
              </a:pPr>
              <a:t>6</a:t>
            </a:fld>
            <a:endParaRPr lang="en-US">
              <a:solidFill>
                <a:prstClr val="black"/>
              </a:solidFill>
              <a:latin typeface="Calibri"/>
            </a:endParaRPr>
          </a:p>
        </p:txBody>
      </p:sp>
    </p:spTree>
    <p:extLst>
      <p:ext uri="{BB962C8B-B14F-4D97-AF65-F5344CB8AC3E}">
        <p14:creationId xmlns:p14="http://schemas.microsoft.com/office/powerpoint/2010/main" val="2315481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800" noProof="0" dirty="0">
                <a:latin typeface="Times New Roman"/>
                <a:cs typeface="Times New Roman"/>
              </a:rPr>
              <a:t>On top of environmental vulnerability related to human activity, CC worsens these effects and their impacts on fragility and conflict</a:t>
            </a:r>
          </a:p>
          <a:p>
            <a:r>
              <a:rPr lang="en-US" sz="1800" noProof="0" dirty="0">
                <a:latin typeface="Times New Roman"/>
                <a:cs typeface="Times New Roman"/>
              </a:rPr>
              <a:t>MENA Climate Roadmap identifies CC and the depletion of natural resources as a threat multiplier in the context of high socio-political instability:</a:t>
            </a:r>
          </a:p>
          <a:p>
            <a:pPr marL="171450" indent="-171450">
              <a:buFontTx/>
              <a:buChar char="-"/>
            </a:pPr>
            <a:r>
              <a:rPr lang="en-US" sz="1800" noProof="0" dirty="0">
                <a:latin typeface="Times New Roman"/>
                <a:cs typeface="Times New Roman"/>
              </a:rPr>
              <a:t>drives forced displacement</a:t>
            </a:r>
          </a:p>
          <a:p>
            <a:pPr marL="171450" indent="-171450">
              <a:buFontTx/>
              <a:buChar char="-"/>
            </a:pPr>
            <a:r>
              <a:rPr lang="en-US" sz="1800" noProof="0" dirty="0">
                <a:latin typeface="Times New Roman"/>
                <a:cs typeface="Times New Roman"/>
              </a:rPr>
              <a:t>exacerbates risks of violent conflict (both at the intercommunal level around resource competition, and possibly at the inter-state level)</a:t>
            </a:r>
          </a:p>
          <a:p>
            <a:pPr marL="171450" indent="-171450">
              <a:buFontTx/>
              <a:buChar char="-"/>
            </a:pPr>
            <a:r>
              <a:rPr lang="en-US" sz="1800" noProof="0" dirty="0">
                <a:latin typeface="Times New Roman"/>
                <a:cs typeface="Times New Roman"/>
              </a:rPr>
              <a:t>poses a significant threat to vital ecosystems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800" noProof="0" dirty="0">
                <a:latin typeface="Times New Roman"/>
                <a:cs typeface="Times New Roman"/>
              </a:rPr>
              <a:t>Increases exposure of women and girls to climate-related hazards that can increase GBV</a:t>
            </a:r>
          </a:p>
          <a:p>
            <a:pPr marL="0" indent="0">
              <a:buFontTx/>
              <a:buNone/>
            </a:pPr>
            <a:endParaRPr lang="fr-FR" dirty="0"/>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F7E1390B-58E5-437C-B771-DC76F3AF987D}" type="slidenum">
              <a:rPr lang="en-US" smtClean="0"/>
              <a:t>7</a:t>
            </a:fld>
            <a:endParaRPr lang="en-US"/>
          </a:p>
        </p:txBody>
      </p:sp>
    </p:spTree>
    <p:extLst>
      <p:ext uri="{BB962C8B-B14F-4D97-AF65-F5344CB8AC3E}">
        <p14:creationId xmlns:p14="http://schemas.microsoft.com/office/powerpoint/2010/main" val="2252570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rtl="0">
              <a:buFontTx/>
              <a:buChar char="-"/>
            </a:pPr>
            <a:r>
              <a:rPr lang="en-US" sz="1800" dirty="0">
                <a:latin typeface="Times New Roman"/>
                <a:cs typeface="Times New Roman"/>
              </a:rPr>
              <a:t>Defueling Conflict’s emphasis on rural livelihoods and improvement of the NR asset base is fully in line with the MENA Climate roadmap</a:t>
            </a:r>
          </a:p>
          <a:p>
            <a:pPr marL="285750" lvl="0" indent="-285750" rtl="0">
              <a:buFontTx/>
              <a:buChar char="-"/>
            </a:pPr>
            <a:r>
              <a:rPr lang="en-US" sz="1800" dirty="0">
                <a:latin typeface="Times New Roman"/>
                <a:cs typeface="Times New Roman"/>
              </a:rPr>
              <a:t>Additionally, targets around resilient societies, inclusive development, and peace and stability are all bolstered by conflict-sensitive NRM</a:t>
            </a:r>
            <a:endParaRPr lang="fr-FR" sz="1800" dirty="0">
              <a:latin typeface="Times New Roman"/>
              <a:cs typeface="Times New Roman"/>
            </a:endParaRPr>
          </a:p>
        </p:txBody>
      </p:sp>
      <p:sp>
        <p:nvSpPr>
          <p:cNvPr id="4" name="Slide Number Placeholder 3"/>
          <p:cNvSpPr>
            <a:spLocks noGrp="1"/>
          </p:cNvSpPr>
          <p:nvPr>
            <p:ph type="sldNum" sz="quarter" idx="5"/>
          </p:nvPr>
        </p:nvSpPr>
        <p:spPr/>
        <p:txBody>
          <a:bodyPr/>
          <a:lstStyle/>
          <a:p>
            <a:fld id="{F7E1390B-58E5-437C-B771-DC76F3AF987D}" type="slidenum">
              <a:rPr lang="en-US" smtClean="0"/>
              <a:t>8</a:t>
            </a:fld>
            <a:endParaRPr lang="en-US"/>
          </a:p>
        </p:txBody>
      </p:sp>
    </p:spTree>
    <p:extLst>
      <p:ext uri="{BB962C8B-B14F-4D97-AF65-F5344CB8AC3E}">
        <p14:creationId xmlns:p14="http://schemas.microsoft.com/office/powerpoint/2010/main" val="3604162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Times New Roman"/>
                <a:cs typeface="Times New Roman"/>
              </a:rPr>
              <a:t>Conflict’s impacts on NR can be both direct and indirect</a:t>
            </a:r>
          </a:p>
          <a:p>
            <a:pPr marL="0" lvl="1" defTabSz="966612"/>
            <a:r>
              <a:rPr lang="en-US" sz="800" dirty="0">
                <a:cs typeface="Calibri"/>
              </a:rPr>
              <a:t>Direct impacts:</a:t>
            </a:r>
          </a:p>
          <a:p>
            <a:pPr marL="342900" marR="0" lvl="0" indent="-342900">
              <a:lnSpc>
                <a:spcPct val="115000"/>
              </a:lnSpc>
              <a:spcBef>
                <a:spcPts val="0"/>
              </a:spcBef>
              <a:spcAft>
                <a:spcPts val="0"/>
              </a:spcAft>
              <a:buFont typeface="Calibri" panose="020F0502020204030204" pitchFamily="34" charset="0"/>
              <a:buChar char="-"/>
            </a:pPr>
            <a:r>
              <a:rPr lang="fr-FR" sz="1200" dirty="0" err="1">
                <a:effectLst/>
                <a:latin typeface="Times" panose="02020603050405020304" pitchFamily="18" charset="0"/>
                <a:ea typeface="Calibri" panose="020F0502020204030204" pitchFamily="34" charset="0"/>
              </a:rPr>
              <a:t>Damaged</a:t>
            </a:r>
            <a:r>
              <a:rPr lang="fr-FR" sz="1200" dirty="0">
                <a:effectLst/>
                <a:latin typeface="Times" panose="02020603050405020304" pitchFamily="18" charset="0"/>
                <a:ea typeface="Calibri" panose="020F0502020204030204" pitchFamily="34" charset="0"/>
              </a:rPr>
              <a:t> by </a:t>
            </a:r>
            <a:r>
              <a:rPr lang="fr-FR" sz="1200" dirty="0" err="1">
                <a:effectLst/>
                <a:latin typeface="Times" panose="02020603050405020304" pitchFamily="18" charset="0"/>
                <a:ea typeface="Calibri" panose="020F0502020204030204" pitchFamily="34" charset="0"/>
              </a:rPr>
              <a:t>weapons</a:t>
            </a:r>
            <a:r>
              <a:rPr lang="fr-FR" sz="1200" dirty="0">
                <a:effectLst/>
                <a:latin typeface="Times" panose="02020603050405020304" pitchFamily="18" charset="0"/>
                <a:ea typeface="Calibri" panose="020F0502020204030204" pitchFamily="34" charset="0"/>
              </a:rPr>
              <a:t> or explosives</a:t>
            </a:r>
            <a:endParaRPr lang="en-US" sz="1200" dirty="0">
              <a:effectLst/>
              <a:latin typeface="Times New Roman" panose="02020603050405020304" pitchFamily="18" charset="0"/>
              <a:ea typeface="Calibri" panose="020F0502020204030204" pitchFamily="34"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solidFill>
                  <a:srgbClr val="7030A0"/>
                </a:solidFill>
                <a:effectLst/>
                <a:latin typeface="Times" panose="02020603050405020304" pitchFamily="18" charset="0"/>
                <a:ea typeface="Times New Roman" panose="02020603050405020304" pitchFamily="18" charset="0"/>
              </a:rPr>
              <a:t>Syria</a:t>
            </a:r>
            <a:r>
              <a:rPr lang="en-US" sz="1200" dirty="0">
                <a:solidFill>
                  <a:srgbClr val="7030A0"/>
                </a:solidFill>
                <a:effectLst/>
                <a:latin typeface="Times" panose="02020603050405020304" pitchFamily="18" charset="0"/>
                <a:ea typeface="Times New Roman" panose="02020603050405020304" pitchFamily="18" charset="0"/>
              </a:rPr>
              <a:t>: </a:t>
            </a:r>
            <a:r>
              <a:rPr lang="en-US" sz="1200" b="0" spc="-10" dirty="0">
                <a:solidFill>
                  <a:srgbClr val="7030A0"/>
                </a:solidFill>
                <a:effectLst/>
                <a:latin typeface="Times" panose="02020603050405020304" pitchFamily="18" charset="0"/>
                <a:ea typeface="Times New Roman" panose="02020603050405020304" pitchFamily="18" charset="0"/>
              </a:rPr>
              <a:t>targeted attacks on oil refineries contaminate soil and water and degrade vegetation</a:t>
            </a:r>
            <a:endParaRPr lang="en-US" sz="1200" b="0" spc="-10" dirty="0">
              <a:solidFill>
                <a:schemeClr val="tx1"/>
              </a:solidFill>
              <a:effectLst/>
              <a:latin typeface="Times New Roman" panose="02020603050405020304" pitchFamily="18" charset="0"/>
              <a:ea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solidFill>
                  <a:srgbClr val="7030A0"/>
                </a:solidFill>
                <a:effectLst/>
                <a:latin typeface="Times" panose="02020603050405020304" pitchFamily="18" charset="0"/>
                <a:ea typeface="Times New Roman" panose="02020603050405020304" pitchFamily="18" charset="0"/>
              </a:rPr>
              <a:t>Iraq</a:t>
            </a:r>
            <a:r>
              <a:rPr lang="en-US" sz="1200" dirty="0">
                <a:solidFill>
                  <a:srgbClr val="7030A0"/>
                </a:solidFill>
                <a:effectLst/>
                <a:latin typeface="Times" panose="02020603050405020304" pitchFamily="18" charset="0"/>
                <a:ea typeface="Times New Roman" panose="02020603050405020304" pitchFamily="18" charset="0"/>
              </a:rPr>
              <a:t>: </a:t>
            </a:r>
            <a:r>
              <a:rPr lang="en-US" sz="1200" dirty="0">
                <a:solidFill>
                  <a:srgbClr val="7030A0"/>
                </a:solidFill>
                <a:effectLst/>
                <a:latin typeface="Times" panose="02020603050405020304" pitchFamily="18" charset="0"/>
                <a:ea typeface="Times New Roman" panose="02020603050405020304" pitchFamily="18" charset="0"/>
                <a:cs typeface="Segoe UI" panose="020B0502040204020203" pitchFamily="34" charset="0"/>
              </a:rPr>
              <a:t>contaminated environment with </a:t>
            </a:r>
            <a:r>
              <a:rPr lang="en-US" sz="1200" b="1" dirty="0">
                <a:solidFill>
                  <a:srgbClr val="7030A0"/>
                </a:solidFill>
                <a:effectLst/>
                <a:latin typeface="Times" panose="02020603050405020304" pitchFamily="18" charset="0"/>
                <a:ea typeface="Times New Roman" panose="02020603050405020304" pitchFamily="18" charset="0"/>
                <a:cs typeface="Segoe UI" panose="020B0502040204020203" pitchFamily="34" charset="0"/>
              </a:rPr>
              <a:t>war related pollutants</a:t>
            </a:r>
            <a:r>
              <a:rPr lang="en-US" sz="1200" dirty="0">
                <a:solidFill>
                  <a:srgbClr val="7030A0"/>
                </a:solidFill>
                <a:effectLst/>
                <a:latin typeface="Times" panose="02020603050405020304" pitchFamily="18" charset="0"/>
                <a:ea typeface="Times New Roman" panose="02020603050405020304" pitchFamily="18" charset="0"/>
                <a:cs typeface="Segoe UI" panose="020B0502040204020203" pitchFamily="34" charset="0"/>
              </a:rPr>
              <a:t> in cities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pPr>
            <a:r>
              <a:rPr lang="en-US" sz="1200" dirty="0">
                <a:effectLst/>
                <a:latin typeface="Times" panose="02020603050405020304" pitchFamily="18" charset="0"/>
                <a:ea typeface="Calibri" panose="020F0502020204030204" pitchFamily="34" charset="0"/>
              </a:rPr>
              <a:t>Used as a weapon of war</a:t>
            </a:r>
            <a:endParaRPr lang="en-US" sz="1200" dirty="0">
              <a:effectLst/>
              <a:latin typeface="Times New Roman" panose="02020603050405020304" pitchFamily="18" charset="0"/>
              <a:ea typeface="Calibri" panose="020F0502020204030204" pitchFamily="34"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spc="-45" dirty="0">
                <a:solidFill>
                  <a:srgbClr val="7030A0"/>
                </a:solidFill>
                <a:effectLst/>
                <a:latin typeface="Times" panose="02020603050405020304" pitchFamily="18" charset="0"/>
                <a:ea typeface="Times New Roman" panose="02020603050405020304" pitchFamily="18" charset="0"/>
                <a:cs typeface="Arial" panose="020B0604020202020204" pitchFamily="34" charset="0"/>
              </a:rPr>
              <a:t>Libya</a:t>
            </a:r>
            <a:r>
              <a:rPr lang="en-US" sz="1200" spc="-45" dirty="0">
                <a:solidFill>
                  <a:srgbClr val="7030A0"/>
                </a:solidFill>
                <a:effectLst/>
                <a:latin typeface="Times" panose="02020603050405020304" pitchFamily="18" charset="0"/>
                <a:ea typeface="Times New Roman" panose="02020603050405020304" pitchFamily="18" charset="0"/>
                <a:cs typeface="Arial" panose="020B0604020202020204" pitchFamily="34" charset="0"/>
              </a:rPr>
              <a:t>: local militias have used water infrastructure, especially the Great Man-Made River, as a source of leverage against rivals or the central government; in Tripoli, a militia had turned off the flow of fresh water getting into the city to pressure a rival militia into releasing an imprisoned leader</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pPr>
            <a:r>
              <a:rPr lang="en-US" sz="1200" dirty="0">
                <a:effectLst/>
                <a:latin typeface="Times" panose="02020603050405020304" pitchFamily="18" charset="0"/>
                <a:ea typeface="Calibri" panose="020F0502020204030204" pitchFamily="34" charset="0"/>
              </a:rPr>
              <a:t>Exploited to finance and prolong conflict</a:t>
            </a:r>
            <a:endParaRPr lang="en-US" sz="1200" dirty="0">
              <a:effectLst/>
              <a:latin typeface="Times New Roman" panose="02020603050405020304" pitchFamily="18" charset="0"/>
              <a:ea typeface="Calibri" panose="020F0502020204030204" pitchFamily="34"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spc="-45" dirty="0">
                <a:solidFill>
                  <a:srgbClr val="7030A0"/>
                </a:solidFill>
                <a:effectLst/>
                <a:latin typeface="Times" panose="02020603050405020304" pitchFamily="18" charset="0"/>
                <a:ea typeface="Times New Roman" panose="02020603050405020304" pitchFamily="18" charset="0"/>
                <a:cs typeface="Arial" panose="020B0604020202020204" pitchFamily="34" charset="0"/>
              </a:rPr>
              <a:t>ISIS</a:t>
            </a:r>
            <a:r>
              <a:rPr lang="en-US" sz="1200" spc="-45" dirty="0">
                <a:solidFill>
                  <a:srgbClr val="7030A0"/>
                </a:solidFill>
                <a:effectLst/>
                <a:latin typeface="Times" panose="02020603050405020304" pitchFamily="18" charset="0"/>
                <a:ea typeface="Times New Roman" panose="02020603050405020304" pitchFamily="18" charset="0"/>
                <a:cs typeface="Arial" panose="020B0604020202020204" pitchFamily="34" charset="0"/>
              </a:rPr>
              <a:t> levied a water tax in Raqqa to buy new weapons; </a:t>
            </a:r>
            <a:r>
              <a:rPr lang="en-US" sz="1200" dirty="0">
                <a:solidFill>
                  <a:srgbClr val="7030A0"/>
                </a:solidFill>
                <a:effectLst/>
                <a:latin typeface="Times New Roman" panose="02020603050405020304" pitchFamily="18" charset="0"/>
                <a:ea typeface="Times New Roman" panose="02020603050405020304" pitchFamily="18" charset="0"/>
              </a:rPr>
              <a:t>exploited oil for domestic consumption, and sold and/or smuggled into neighboring territories (this probably peaked in 2015)</a:t>
            </a:r>
          </a:p>
          <a:p>
            <a:pPr marL="742950" marR="0" lvl="1" indent="-285750">
              <a:lnSpc>
                <a:spcPct val="115000"/>
              </a:lnSpc>
              <a:spcBef>
                <a:spcPts val="0"/>
              </a:spcBef>
              <a:spcAft>
                <a:spcPts val="0"/>
              </a:spcAft>
              <a:buFont typeface="Courier New" panose="02070309020205020404" pitchFamily="49" charset="0"/>
              <a:buChar char="o"/>
            </a:pPr>
            <a:endParaRPr lang="en-US" sz="1200" dirty="0">
              <a:solidFill>
                <a:srgbClr val="7030A0"/>
              </a:solidFill>
              <a:effectLst/>
              <a:latin typeface="Times New Roman" panose="02020603050405020304" pitchFamily="18" charset="0"/>
              <a:ea typeface="Times New Roman" panose="02020603050405020304" pitchFamily="18" charset="0"/>
            </a:endParaRPr>
          </a:p>
          <a:p>
            <a:pPr marL="0" lvl="1" defTabSz="966612"/>
            <a:r>
              <a:rPr lang="en-US" sz="1200" dirty="0">
                <a:latin typeface="Times New Roman"/>
                <a:cs typeface="Times New Roman"/>
              </a:rPr>
              <a:t>Indirect impacts on governance/livelihood impacts</a:t>
            </a:r>
          </a:p>
          <a:p>
            <a:pPr marL="342900" marR="0" lvl="0" indent="-342900">
              <a:lnSpc>
                <a:spcPct val="115000"/>
              </a:lnSpc>
              <a:spcBef>
                <a:spcPts val="0"/>
              </a:spcBef>
              <a:spcAft>
                <a:spcPts val="0"/>
              </a:spcAft>
              <a:buFont typeface="Calibri" panose="020F0502020204030204" pitchFamily="34" charset="0"/>
              <a:buChar char="-"/>
            </a:pPr>
            <a:r>
              <a:rPr lang="en-US" sz="1200" dirty="0">
                <a:effectLst/>
                <a:latin typeface="Times" panose="02020603050405020304" pitchFamily="18" charset="0"/>
                <a:ea typeface="Calibri" panose="020F0502020204030204" pitchFamily="34" charset="0"/>
              </a:rPr>
              <a:t>Vacuum in governance</a:t>
            </a:r>
            <a:endParaRPr lang="en-US" sz="1200" dirty="0">
              <a:effectLst/>
              <a:latin typeface="Times New Roman" panose="02020603050405020304" pitchFamily="18" charset="0"/>
              <a:ea typeface="Calibri" panose="020F0502020204030204" pitchFamily="34"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solidFill>
                  <a:srgbClr val="7030A0"/>
                </a:solidFill>
                <a:effectLst/>
                <a:latin typeface="Times" panose="02020603050405020304" pitchFamily="18" charset="0"/>
                <a:ea typeface="Times New Roman" panose="02020603050405020304" pitchFamily="18" charset="0"/>
              </a:rPr>
              <a:t>Unregulated overfishing in Yemen’s Exclusive Economic Zone</a:t>
            </a:r>
            <a:r>
              <a:rPr lang="en-US" sz="1200" dirty="0">
                <a:solidFill>
                  <a:srgbClr val="7030A0"/>
                </a:solidFill>
                <a:effectLst/>
                <a:latin typeface="Times" panose="02020603050405020304" pitchFamily="18" charset="0"/>
                <a:ea typeface="Times New Roman" panose="02020603050405020304" pitchFamily="18" charset="0"/>
              </a:rPr>
              <a:t>: main damage come from large-scale international fleets &lt; lack of state enforcement of regulations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pPr>
            <a:r>
              <a:rPr lang="en-US" sz="1200" dirty="0">
                <a:effectLst/>
                <a:latin typeface="Times" panose="02020603050405020304" pitchFamily="18" charset="0"/>
                <a:ea typeface="Calibri" panose="020F0502020204030204" pitchFamily="34" charset="0"/>
              </a:rPr>
              <a:t>Large-scale displacement</a:t>
            </a:r>
            <a:endParaRPr lang="en-US" sz="1200" dirty="0">
              <a:effectLst/>
              <a:latin typeface="Times New Roman" panose="02020603050405020304" pitchFamily="18" charset="0"/>
              <a:ea typeface="Calibri" panose="020F0502020204030204" pitchFamily="34"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solidFill>
                  <a:srgbClr val="7030A0"/>
                </a:solidFill>
                <a:effectLst/>
                <a:latin typeface="Times" panose="02020603050405020304" pitchFamily="18" charset="0"/>
                <a:ea typeface="Times New Roman" panose="02020603050405020304" pitchFamily="18" charset="0"/>
              </a:rPr>
              <a:t>Syria</a:t>
            </a:r>
            <a:r>
              <a:rPr lang="en-US" sz="1200" dirty="0">
                <a:solidFill>
                  <a:srgbClr val="7030A0"/>
                </a:solidFill>
                <a:effectLst/>
                <a:latin typeface="Times" panose="02020603050405020304" pitchFamily="18" charset="0"/>
                <a:ea typeface="Times New Roman" panose="02020603050405020304" pitchFamily="18" charset="0"/>
              </a:rPr>
              <a:t>: conflict’s environmental impact expands to countries that have witnessed an influx of refugees, often adding pressure on water, waste management and land and energy</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15000"/>
              </a:lnSpc>
              <a:spcBef>
                <a:spcPts val="0"/>
              </a:spcBef>
              <a:spcAft>
                <a:spcPts val="0"/>
              </a:spcAft>
              <a:buFont typeface="Calibri" panose="020F0502020204030204" pitchFamily="34" charset="0"/>
              <a:buChar char="-"/>
            </a:pPr>
            <a:r>
              <a:rPr lang="en-US" sz="1200" dirty="0">
                <a:effectLst/>
                <a:latin typeface="Times" panose="02020603050405020304" pitchFamily="18" charset="0"/>
                <a:ea typeface="Calibri" panose="020F0502020204030204" pitchFamily="34" charset="0"/>
              </a:rPr>
              <a:t>Short-term coping strategies can undermine sustainability</a:t>
            </a:r>
            <a:endParaRPr lang="en-US" sz="1200" dirty="0">
              <a:effectLst/>
              <a:latin typeface="Times New Roman" panose="02020603050405020304" pitchFamily="18" charset="0"/>
              <a:ea typeface="Calibri" panose="020F0502020204030204" pitchFamily="34" charset="0"/>
            </a:endParaRPr>
          </a:p>
          <a:p>
            <a:pPr marL="742950" marR="0" lvl="1" indent="-285750">
              <a:lnSpc>
                <a:spcPct val="115000"/>
              </a:lnSpc>
              <a:spcBef>
                <a:spcPts val="0"/>
              </a:spcBef>
              <a:spcAft>
                <a:spcPts val="0"/>
              </a:spcAft>
              <a:buFont typeface="Courier New" panose="02070309020205020404" pitchFamily="49" charset="0"/>
              <a:buChar char="o"/>
            </a:pPr>
            <a:r>
              <a:rPr lang="en-US" sz="1200" b="1" dirty="0">
                <a:solidFill>
                  <a:srgbClr val="7030A0"/>
                </a:solidFill>
                <a:effectLst/>
                <a:latin typeface="Times" panose="02020603050405020304" pitchFamily="18" charset="0"/>
                <a:ea typeface="Times New Roman" panose="02020603050405020304" pitchFamily="18" charset="0"/>
              </a:rPr>
              <a:t>Yemen</a:t>
            </a:r>
            <a:r>
              <a:rPr lang="en-US" sz="1200" dirty="0">
                <a:solidFill>
                  <a:srgbClr val="7030A0"/>
                </a:solidFill>
                <a:effectLst/>
                <a:latin typeface="Times" panose="02020603050405020304" pitchFamily="18" charset="0"/>
                <a:ea typeface="Times New Roman" panose="02020603050405020304" pitchFamily="18" charset="0"/>
              </a:rPr>
              <a:t>: surge in </a:t>
            </a:r>
            <a:r>
              <a:rPr lang="en-US" sz="1200" u="none" dirty="0">
                <a:solidFill>
                  <a:srgbClr val="0000FF"/>
                </a:solidFill>
                <a:effectLst/>
                <a:latin typeface="Times" panose="02020603050405020304" pitchFamily="18" charset="0"/>
                <a:ea typeface="Times New Roman" panose="02020603050405020304" pitchFamily="18" charset="0"/>
              </a:rPr>
              <a:t>deforestation </a:t>
            </a:r>
            <a:r>
              <a:rPr lang="en-US" sz="1200" dirty="0">
                <a:solidFill>
                  <a:srgbClr val="7030A0"/>
                </a:solidFill>
                <a:effectLst/>
                <a:latin typeface="Times" panose="02020603050405020304" pitchFamily="18" charset="0"/>
                <a:ea typeface="Times New Roman" panose="02020603050405020304" pitchFamily="18" charset="0"/>
              </a:rPr>
              <a:t>as a result of severe fuel shortages (more than 5M trees cut down since 2018)</a:t>
            </a:r>
            <a:endParaRPr lang="en-US" sz="1200" dirty="0">
              <a:effectLst/>
              <a:latin typeface="Times New Roman" panose="02020603050405020304" pitchFamily="18" charset="0"/>
              <a:ea typeface="Times New Roman" panose="02020603050405020304" pitchFamily="18" charset="0"/>
            </a:endParaRPr>
          </a:p>
          <a:p>
            <a:pPr marL="181240" lvl="1" indent="-181240" defTabSz="966612">
              <a:buFontTx/>
              <a:buChar char="-"/>
            </a:pPr>
            <a:endParaRPr lang="en-US" sz="1200" dirty="0">
              <a:latin typeface="Times New Roman"/>
              <a:cs typeface="Times New Roman"/>
            </a:endParaRPr>
          </a:p>
          <a:p>
            <a:pPr marL="0" marR="0" lvl="0" indent="0">
              <a:lnSpc>
                <a:spcPct val="115000"/>
              </a:lnSpc>
              <a:spcBef>
                <a:spcPts val="0"/>
              </a:spcBef>
              <a:spcAft>
                <a:spcPts val="0"/>
              </a:spcAft>
              <a:buFont typeface="Courier New" panose="02070309020205020404" pitchFamily="49" charset="0"/>
              <a:buNone/>
            </a:pPr>
            <a:endParaRPr lang="en-US" sz="1200" dirty="0">
              <a:effectLst/>
              <a:latin typeface="Times New Roman" panose="02020603050405020304" pitchFamily="18" charset="0"/>
              <a:ea typeface="Times New Roman" panose="02020603050405020304" pitchFamily="18" charset="0"/>
            </a:endParaRPr>
          </a:p>
          <a:p>
            <a:pPr marL="0" lvl="1" defTabSz="966612"/>
            <a:endParaRPr lang="en-US" sz="800" dirty="0">
              <a:solidFill>
                <a:srgbClr val="000000"/>
              </a:solidFill>
              <a:latin typeface="+mj-lt"/>
              <a:cs typeface="Calibri"/>
            </a:endParaRPr>
          </a:p>
        </p:txBody>
      </p:sp>
      <p:sp>
        <p:nvSpPr>
          <p:cNvPr id="4" name="Slide Number Placeholder 3"/>
          <p:cNvSpPr>
            <a:spLocks noGrp="1"/>
          </p:cNvSpPr>
          <p:nvPr>
            <p:ph type="sldNum" sz="quarter" idx="10"/>
          </p:nvPr>
        </p:nvSpPr>
        <p:spPr/>
        <p:txBody>
          <a:bodyPr/>
          <a:lstStyle/>
          <a:p>
            <a:pPr defTabSz="483306">
              <a:defRPr/>
            </a:pPr>
            <a:fld id="{4FCBADB6-7250-4768-82E4-908AF9D3F4DB}" type="slidenum">
              <a:rPr lang="en-US">
                <a:solidFill>
                  <a:prstClr val="black"/>
                </a:solidFill>
                <a:latin typeface="Calibri"/>
              </a:rPr>
              <a:pPr defTabSz="483306">
                <a:defRPr/>
              </a:pPr>
              <a:t>9</a:t>
            </a:fld>
            <a:endParaRPr lang="en-US">
              <a:solidFill>
                <a:prstClr val="black"/>
              </a:solidFill>
              <a:latin typeface="Calibri"/>
            </a:endParaRPr>
          </a:p>
        </p:txBody>
      </p:sp>
    </p:spTree>
    <p:extLst>
      <p:ext uri="{BB962C8B-B14F-4D97-AF65-F5344CB8AC3E}">
        <p14:creationId xmlns:p14="http://schemas.microsoft.com/office/powerpoint/2010/main" val="1990864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A55FA-E1C9-41D5-B6A9-A27A786AFF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C0B510-72C8-4CDF-9FFA-DE7DF9DAEB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ACA55-0AEB-4AA8-BD69-DAAE6D95CF47}"/>
              </a:ext>
            </a:extLst>
          </p:cNvPr>
          <p:cNvSpPr>
            <a:spLocks noGrp="1"/>
          </p:cNvSpPr>
          <p:nvPr>
            <p:ph type="dt" sz="half" idx="10"/>
          </p:nvPr>
        </p:nvSpPr>
        <p:spPr/>
        <p:txBody>
          <a:bodyPr/>
          <a:lstStyle/>
          <a:p>
            <a:fld id="{D04DE056-F76F-4517-885F-E6C34D8D7CDA}" type="datetimeFigureOut">
              <a:rPr lang="en-US" smtClean="0"/>
              <a:t>6/6/2023</a:t>
            </a:fld>
            <a:endParaRPr lang="en-US"/>
          </a:p>
        </p:txBody>
      </p:sp>
      <p:sp>
        <p:nvSpPr>
          <p:cNvPr id="5" name="Footer Placeholder 4">
            <a:extLst>
              <a:ext uri="{FF2B5EF4-FFF2-40B4-BE49-F238E27FC236}">
                <a16:creationId xmlns:a16="http://schemas.microsoft.com/office/drawing/2014/main" id="{99F23052-3E98-4CA1-A9B5-BEEC2EA92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CBF2EA-93E0-42B5-AE82-99C9E945EEC9}"/>
              </a:ext>
            </a:extLst>
          </p:cNvPr>
          <p:cNvSpPr>
            <a:spLocks noGrp="1"/>
          </p:cNvSpPr>
          <p:nvPr>
            <p:ph type="sldNum" sz="quarter" idx="12"/>
          </p:nvPr>
        </p:nvSpPr>
        <p:spPr/>
        <p:txBody>
          <a:bodyPr/>
          <a:lstStyle/>
          <a:p>
            <a:fld id="{BA84C3D0-C27B-40E8-BB44-692DF3B49764}" type="slidenum">
              <a:rPr lang="en-US" smtClean="0"/>
              <a:t>‹#›</a:t>
            </a:fld>
            <a:endParaRPr lang="en-US"/>
          </a:p>
        </p:txBody>
      </p:sp>
    </p:spTree>
    <p:extLst>
      <p:ext uri="{BB962C8B-B14F-4D97-AF65-F5344CB8AC3E}">
        <p14:creationId xmlns:p14="http://schemas.microsoft.com/office/powerpoint/2010/main" val="419979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8BEA9-C550-4A4B-8548-19C068476C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4C93A2-3FF1-4C88-9549-3DC970825F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9D2B43-FA09-49E5-B911-A07C0B37023D}"/>
              </a:ext>
            </a:extLst>
          </p:cNvPr>
          <p:cNvSpPr>
            <a:spLocks noGrp="1"/>
          </p:cNvSpPr>
          <p:nvPr>
            <p:ph type="dt" sz="half" idx="10"/>
          </p:nvPr>
        </p:nvSpPr>
        <p:spPr/>
        <p:txBody>
          <a:bodyPr/>
          <a:lstStyle/>
          <a:p>
            <a:fld id="{D04DE056-F76F-4517-885F-E6C34D8D7CDA}" type="datetimeFigureOut">
              <a:rPr lang="en-US" smtClean="0"/>
              <a:t>6/6/2023</a:t>
            </a:fld>
            <a:endParaRPr lang="en-US"/>
          </a:p>
        </p:txBody>
      </p:sp>
      <p:sp>
        <p:nvSpPr>
          <p:cNvPr id="5" name="Footer Placeholder 4">
            <a:extLst>
              <a:ext uri="{FF2B5EF4-FFF2-40B4-BE49-F238E27FC236}">
                <a16:creationId xmlns:a16="http://schemas.microsoft.com/office/drawing/2014/main" id="{C90CCC59-A7EE-42C6-93DD-5CD9A6A13F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5F18A-EBBC-4A47-8CDB-E3E7B501E14C}"/>
              </a:ext>
            </a:extLst>
          </p:cNvPr>
          <p:cNvSpPr>
            <a:spLocks noGrp="1"/>
          </p:cNvSpPr>
          <p:nvPr>
            <p:ph type="sldNum" sz="quarter" idx="12"/>
          </p:nvPr>
        </p:nvSpPr>
        <p:spPr/>
        <p:txBody>
          <a:bodyPr/>
          <a:lstStyle/>
          <a:p>
            <a:fld id="{BA84C3D0-C27B-40E8-BB44-692DF3B49764}" type="slidenum">
              <a:rPr lang="en-US" smtClean="0"/>
              <a:t>‹#›</a:t>
            </a:fld>
            <a:endParaRPr lang="en-US"/>
          </a:p>
        </p:txBody>
      </p:sp>
    </p:spTree>
    <p:extLst>
      <p:ext uri="{BB962C8B-B14F-4D97-AF65-F5344CB8AC3E}">
        <p14:creationId xmlns:p14="http://schemas.microsoft.com/office/powerpoint/2010/main" val="1872960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4EB9EE-93C8-4B0E-B1D0-0770C29081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FBD24B-829A-4015-9638-7B468BD42E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6AE957-2EF8-4989-BF08-B432B0C77368}"/>
              </a:ext>
            </a:extLst>
          </p:cNvPr>
          <p:cNvSpPr>
            <a:spLocks noGrp="1"/>
          </p:cNvSpPr>
          <p:nvPr>
            <p:ph type="dt" sz="half" idx="10"/>
          </p:nvPr>
        </p:nvSpPr>
        <p:spPr/>
        <p:txBody>
          <a:bodyPr/>
          <a:lstStyle/>
          <a:p>
            <a:fld id="{D04DE056-F76F-4517-885F-E6C34D8D7CDA}" type="datetimeFigureOut">
              <a:rPr lang="en-US" smtClean="0"/>
              <a:t>6/6/2023</a:t>
            </a:fld>
            <a:endParaRPr lang="en-US"/>
          </a:p>
        </p:txBody>
      </p:sp>
      <p:sp>
        <p:nvSpPr>
          <p:cNvPr id="5" name="Footer Placeholder 4">
            <a:extLst>
              <a:ext uri="{FF2B5EF4-FFF2-40B4-BE49-F238E27FC236}">
                <a16:creationId xmlns:a16="http://schemas.microsoft.com/office/drawing/2014/main" id="{2AA9F53B-69A9-4F65-9221-0ABBEA1A39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A11F8-2795-4F2C-9AA1-2E908C5612AD}"/>
              </a:ext>
            </a:extLst>
          </p:cNvPr>
          <p:cNvSpPr>
            <a:spLocks noGrp="1"/>
          </p:cNvSpPr>
          <p:nvPr>
            <p:ph type="sldNum" sz="quarter" idx="12"/>
          </p:nvPr>
        </p:nvSpPr>
        <p:spPr/>
        <p:txBody>
          <a:bodyPr/>
          <a:lstStyle/>
          <a:p>
            <a:fld id="{BA84C3D0-C27B-40E8-BB44-692DF3B49764}" type="slidenum">
              <a:rPr lang="en-US" smtClean="0"/>
              <a:t>‹#›</a:t>
            </a:fld>
            <a:endParaRPr lang="en-US"/>
          </a:p>
        </p:txBody>
      </p:sp>
    </p:spTree>
    <p:extLst>
      <p:ext uri="{BB962C8B-B14F-4D97-AF65-F5344CB8AC3E}">
        <p14:creationId xmlns:p14="http://schemas.microsoft.com/office/powerpoint/2010/main" val="3601179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Blank">
    <p:spTree>
      <p:nvGrpSpPr>
        <p:cNvPr id="1" name=""/>
        <p:cNvGrpSpPr/>
        <p:nvPr/>
      </p:nvGrpSpPr>
      <p:grpSpPr>
        <a:xfrm>
          <a:off x="0" y="0"/>
          <a:ext cx="0" cy="0"/>
          <a:chOff x="0" y="0"/>
          <a:chExt cx="0" cy="0"/>
        </a:xfrm>
      </p:grpSpPr>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spTree>
    <p:extLst>
      <p:ext uri="{BB962C8B-B14F-4D97-AF65-F5344CB8AC3E}">
        <p14:creationId xmlns:p14="http://schemas.microsoft.com/office/powerpoint/2010/main" val="1267325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3FB88-B47B-491E-BB5A-DE17D1919A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0F78F4-247F-4BBE-941A-7522EB2971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712654-B1F6-459B-A129-F0ADE5387885}"/>
              </a:ext>
            </a:extLst>
          </p:cNvPr>
          <p:cNvSpPr>
            <a:spLocks noGrp="1"/>
          </p:cNvSpPr>
          <p:nvPr>
            <p:ph type="dt" sz="half" idx="10"/>
          </p:nvPr>
        </p:nvSpPr>
        <p:spPr/>
        <p:txBody>
          <a:bodyPr/>
          <a:lstStyle/>
          <a:p>
            <a:fld id="{C850869F-3CBE-41DC-93EC-585C93AD3892}" type="datetimeFigureOut">
              <a:rPr lang="en-US" smtClean="0"/>
              <a:t>6/6/2023</a:t>
            </a:fld>
            <a:endParaRPr lang="en-US"/>
          </a:p>
        </p:txBody>
      </p:sp>
      <p:sp>
        <p:nvSpPr>
          <p:cNvPr id="5" name="Footer Placeholder 4">
            <a:extLst>
              <a:ext uri="{FF2B5EF4-FFF2-40B4-BE49-F238E27FC236}">
                <a16:creationId xmlns:a16="http://schemas.microsoft.com/office/drawing/2014/main" id="{B248E8CD-9774-4521-B41E-A92984120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A4D00-BEBF-434F-B3D7-0E080A948E48}"/>
              </a:ext>
            </a:extLst>
          </p:cNvPr>
          <p:cNvSpPr>
            <a:spLocks noGrp="1"/>
          </p:cNvSpPr>
          <p:nvPr>
            <p:ph type="sldNum" sz="quarter" idx="12"/>
          </p:nvPr>
        </p:nvSpPr>
        <p:spPr/>
        <p:txBody>
          <a:bodyPr/>
          <a:lstStyle/>
          <a:p>
            <a:fld id="{2EE87972-B510-45E6-BE9C-243BF7A12F3C}" type="slidenum">
              <a:rPr lang="en-US" smtClean="0"/>
              <a:t>‹#›</a:t>
            </a:fld>
            <a:endParaRPr lang="en-US"/>
          </a:p>
        </p:txBody>
      </p:sp>
    </p:spTree>
    <p:extLst>
      <p:ext uri="{BB962C8B-B14F-4D97-AF65-F5344CB8AC3E}">
        <p14:creationId xmlns:p14="http://schemas.microsoft.com/office/powerpoint/2010/main" val="3525802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2F30D-6DB5-406E-8C71-7FA966097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35DF4E-2A1D-4441-83B7-2CC4C47F4D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8AA3D1-9327-4DF0-A660-135535756C5D}"/>
              </a:ext>
            </a:extLst>
          </p:cNvPr>
          <p:cNvSpPr>
            <a:spLocks noGrp="1"/>
          </p:cNvSpPr>
          <p:nvPr>
            <p:ph type="dt" sz="half" idx="10"/>
          </p:nvPr>
        </p:nvSpPr>
        <p:spPr/>
        <p:txBody>
          <a:bodyPr/>
          <a:lstStyle/>
          <a:p>
            <a:fld id="{C850869F-3CBE-41DC-93EC-585C93AD3892}" type="datetimeFigureOut">
              <a:rPr lang="en-US" smtClean="0"/>
              <a:t>6/6/2023</a:t>
            </a:fld>
            <a:endParaRPr lang="en-US"/>
          </a:p>
        </p:txBody>
      </p:sp>
      <p:sp>
        <p:nvSpPr>
          <p:cNvPr id="5" name="Footer Placeholder 4">
            <a:extLst>
              <a:ext uri="{FF2B5EF4-FFF2-40B4-BE49-F238E27FC236}">
                <a16:creationId xmlns:a16="http://schemas.microsoft.com/office/drawing/2014/main" id="{91770D3E-BAB4-4737-B8DE-A9929D0AF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024665-CF64-4B76-A0B1-FC675DAF32C9}"/>
              </a:ext>
            </a:extLst>
          </p:cNvPr>
          <p:cNvSpPr>
            <a:spLocks noGrp="1"/>
          </p:cNvSpPr>
          <p:nvPr>
            <p:ph type="sldNum" sz="quarter" idx="12"/>
          </p:nvPr>
        </p:nvSpPr>
        <p:spPr/>
        <p:txBody>
          <a:bodyPr/>
          <a:lstStyle/>
          <a:p>
            <a:fld id="{2EE87972-B510-45E6-BE9C-243BF7A12F3C}" type="slidenum">
              <a:rPr lang="en-US" smtClean="0"/>
              <a:t>‹#›</a:t>
            </a:fld>
            <a:endParaRPr lang="en-US"/>
          </a:p>
        </p:txBody>
      </p:sp>
    </p:spTree>
    <p:extLst>
      <p:ext uri="{BB962C8B-B14F-4D97-AF65-F5344CB8AC3E}">
        <p14:creationId xmlns:p14="http://schemas.microsoft.com/office/powerpoint/2010/main" val="1492044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2FC5F-6A9E-4B48-B6E2-72224C24C7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9B012-7D30-4403-B491-9E422C9A75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DB5A70-6B7B-4BDE-914C-27E496439018}"/>
              </a:ext>
            </a:extLst>
          </p:cNvPr>
          <p:cNvSpPr>
            <a:spLocks noGrp="1"/>
          </p:cNvSpPr>
          <p:nvPr>
            <p:ph type="dt" sz="half" idx="10"/>
          </p:nvPr>
        </p:nvSpPr>
        <p:spPr/>
        <p:txBody>
          <a:bodyPr/>
          <a:lstStyle/>
          <a:p>
            <a:fld id="{C850869F-3CBE-41DC-93EC-585C93AD3892}" type="datetimeFigureOut">
              <a:rPr lang="en-US" smtClean="0"/>
              <a:t>6/6/2023</a:t>
            </a:fld>
            <a:endParaRPr lang="en-US"/>
          </a:p>
        </p:txBody>
      </p:sp>
      <p:sp>
        <p:nvSpPr>
          <p:cNvPr id="5" name="Footer Placeholder 4">
            <a:extLst>
              <a:ext uri="{FF2B5EF4-FFF2-40B4-BE49-F238E27FC236}">
                <a16:creationId xmlns:a16="http://schemas.microsoft.com/office/drawing/2014/main" id="{190ED91C-6108-4385-80BC-F476D2652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600B4F-BB83-4048-8690-6829D75AB91C}"/>
              </a:ext>
            </a:extLst>
          </p:cNvPr>
          <p:cNvSpPr>
            <a:spLocks noGrp="1"/>
          </p:cNvSpPr>
          <p:nvPr>
            <p:ph type="sldNum" sz="quarter" idx="12"/>
          </p:nvPr>
        </p:nvSpPr>
        <p:spPr/>
        <p:txBody>
          <a:bodyPr/>
          <a:lstStyle/>
          <a:p>
            <a:fld id="{2EE87972-B510-45E6-BE9C-243BF7A12F3C}" type="slidenum">
              <a:rPr lang="en-US" smtClean="0"/>
              <a:t>‹#›</a:t>
            </a:fld>
            <a:endParaRPr lang="en-US"/>
          </a:p>
        </p:txBody>
      </p:sp>
    </p:spTree>
    <p:extLst>
      <p:ext uri="{BB962C8B-B14F-4D97-AF65-F5344CB8AC3E}">
        <p14:creationId xmlns:p14="http://schemas.microsoft.com/office/powerpoint/2010/main" val="804038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27CA4-25C5-4249-8D4B-9D264EFD22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3A260E-6015-459E-B4B5-2681EB67FA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C5B22D-6D85-44EC-A0E6-D2EEEEB989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6E8F0E-28BB-459E-BE7E-3A5459D458AD}"/>
              </a:ext>
            </a:extLst>
          </p:cNvPr>
          <p:cNvSpPr>
            <a:spLocks noGrp="1"/>
          </p:cNvSpPr>
          <p:nvPr>
            <p:ph type="dt" sz="half" idx="10"/>
          </p:nvPr>
        </p:nvSpPr>
        <p:spPr/>
        <p:txBody>
          <a:bodyPr/>
          <a:lstStyle/>
          <a:p>
            <a:fld id="{C850869F-3CBE-41DC-93EC-585C93AD3892}" type="datetimeFigureOut">
              <a:rPr lang="en-US" smtClean="0"/>
              <a:t>6/6/2023</a:t>
            </a:fld>
            <a:endParaRPr lang="en-US"/>
          </a:p>
        </p:txBody>
      </p:sp>
      <p:sp>
        <p:nvSpPr>
          <p:cNvPr id="6" name="Footer Placeholder 5">
            <a:extLst>
              <a:ext uri="{FF2B5EF4-FFF2-40B4-BE49-F238E27FC236}">
                <a16:creationId xmlns:a16="http://schemas.microsoft.com/office/drawing/2014/main" id="{AAA168FE-D41C-48F3-8B40-655B5FB899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DF6EBA-1E3E-4C69-8844-9CF802E43790}"/>
              </a:ext>
            </a:extLst>
          </p:cNvPr>
          <p:cNvSpPr>
            <a:spLocks noGrp="1"/>
          </p:cNvSpPr>
          <p:nvPr>
            <p:ph type="sldNum" sz="quarter" idx="12"/>
          </p:nvPr>
        </p:nvSpPr>
        <p:spPr/>
        <p:txBody>
          <a:bodyPr/>
          <a:lstStyle/>
          <a:p>
            <a:fld id="{2EE87972-B510-45E6-BE9C-243BF7A12F3C}" type="slidenum">
              <a:rPr lang="en-US" smtClean="0"/>
              <a:t>‹#›</a:t>
            </a:fld>
            <a:endParaRPr lang="en-US"/>
          </a:p>
        </p:txBody>
      </p:sp>
    </p:spTree>
    <p:extLst>
      <p:ext uri="{BB962C8B-B14F-4D97-AF65-F5344CB8AC3E}">
        <p14:creationId xmlns:p14="http://schemas.microsoft.com/office/powerpoint/2010/main" val="2349247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A0C27-BEAD-4871-AB83-109B953402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117D75-A40A-4857-BA27-BC88DD934E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105B6F-64FA-4630-9413-785549AB83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DFBB0A-30AF-4405-8374-8C65DCFB8B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B2A433-17BD-4D34-9CEE-120471F708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42715F-B278-40A3-B33A-9FB21F058D1D}"/>
              </a:ext>
            </a:extLst>
          </p:cNvPr>
          <p:cNvSpPr>
            <a:spLocks noGrp="1"/>
          </p:cNvSpPr>
          <p:nvPr>
            <p:ph type="dt" sz="half" idx="10"/>
          </p:nvPr>
        </p:nvSpPr>
        <p:spPr/>
        <p:txBody>
          <a:bodyPr/>
          <a:lstStyle/>
          <a:p>
            <a:fld id="{C850869F-3CBE-41DC-93EC-585C93AD3892}" type="datetimeFigureOut">
              <a:rPr lang="en-US" smtClean="0"/>
              <a:t>6/6/2023</a:t>
            </a:fld>
            <a:endParaRPr lang="en-US"/>
          </a:p>
        </p:txBody>
      </p:sp>
      <p:sp>
        <p:nvSpPr>
          <p:cNvPr id="8" name="Footer Placeholder 7">
            <a:extLst>
              <a:ext uri="{FF2B5EF4-FFF2-40B4-BE49-F238E27FC236}">
                <a16:creationId xmlns:a16="http://schemas.microsoft.com/office/drawing/2014/main" id="{7ED6B656-C0DC-4379-AA17-005BF68584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13A970-377A-498D-93DA-CF390E9CE941}"/>
              </a:ext>
            </a:extLst>
          </p:cNvPr>
          <p:cNvSpPr>
            <a:spLocks noGrp="1"/>
          </p:cNvSpPr>
          <p:nvPr>
            <p:ph type="sldNum" sz="quarter" idx="12"/>
          </p:nvPr>
        </p:nvSpPr>
        <p:spPr/>
        <p:txBody>
          <a:bodyPr/>
          <a:lstStyle/>
          <a:p>
            <a:fld id="{2EE87972-B510-45E6-BE9C-243BF7A12F3C}" type="slidenum">
              <a:rPr lang="en-US" smtClean="0"/>
              <a:t>‹#›</a:t>
            </a:fld>
            <a:endParaRPr lang="en-US"/>
          </a:p>
        </p:txBody>
      </p:sp>
    </p:spTree>
    <p:extLst>
      <p:ext uri="{BB962C8B-B14F-4D97-AF65-F5344CB8AC3E}">
        <p14:creationId xmlns:p14="http://schemas.microsoft.com/office/powerpoint/2010/main" val="3568509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BDCFB-66E9-4F46-B8EA-2373BA5E43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7C6A18-2E94-4003-9C20-90A12396D9A3}"/>
              </a:ext>
            </a:extLst>
          </p:cNvPr>
          <p:cNvSpPr>
            <a:spLocks noGrp="1"/>
          </p:cNvSpPr>
          <p:nvPr>
            <p:ph type="dt" sz="half" idx="10"/>
          </p:nvPr>
        </p:nvSpPr>
        <p:spPr/>
        <p:txBody>
          <a:bodyPr/>
          <a:lstStyle/>
          <a:p>
            <a:fld id="{C850869F-3CBE-41DC-93EC-585C93AD3892}" type="datetimeFigureOut">
              <a:rPr lang="en-US" smtClean="0"/>
              <a:t>6/6/2023</a:t>
            </a:fld>
            <a:endParaRPr lang="en-US"/>
          </a:p>
        </p:txBody>
      </p:sp>
      <p:sp>
        <p:nvSpPr>
          <p:cNvPr id="4" name="Footer Placeholder 3">
            <a:extLst>
              <a:ext uri="{FF2B5EF4-FFF2-40B4-BE49-F238E27FC236}">
                <a16:creationId xmlns:a16="http://schemas.microsoft.com/office/drawing/2014/main" id="{CD23EF6B-BA5B-49C4-B0D9-6E1246EAEF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CBBAD4-1F5B-42DA-8F19-0C4070112609}"/>
              </a:ext>
            </a:extLst>
          </p:cNvPr>
          <p:cNvSpPr>
            <a:spLocks noGrp="1"/>
          </p:cNvSpPr>
          <p:nvPr>
            <p:ph type="sldNum" sz="quarter" idx="12"/>
          </p:nvPr>
        </p:nvSpPr>
        <p:spPr/>
        <p:txBody>
          <a:bodyPr/>
          <a:lstStyle/>
          <a:p>
            <a:fld id="{2EE87972-B510-45E6-BE9C-243BF7A12F3C}" type="slidenum">
              <a:rPr lang="en-US" smtClean="0"/>
              <a:t>‹#›</a:t>
            </a:fld>
            <a:endParaRPr lang="en-US"/>
          </a:p>
        </p:txBody>
      </p:sp>
    </p:spTree>
    <p:extLst>
      <p:ext uri="{BB962C8B-B14F-4D97-AF65-F5344CB8AC3E}">
        <p14:creationId xmlns:p14="http://schemas.microsoft.com/office/powerpoint/2010/main" val="3221682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86E6A-EBF7-474C-8201-260E79C92862}"/>
              </a:ext>
            </a:extLst>
          </p:cNvPr>
          <p:cNvSpPr>
            <a:spLocks noGrp="1"/>
          </p:cNvSpPr>
          <p:nvPr>
            <p:ph type="dt" sz="half" idx="10"/>
          </p:nvPr>
        </p:nvSpPr>
        <p:spPr/>
        <p:txBody>
          <a:bodyPr/>
          <a:lstStyle/>
          <a:p>
            <a:fld id="{C850869F-3CBE-41DC-93EC-585C93AD3892}" type="datetimeFigureOut">
              <a:rPr lang="en-US" smtClean="0"/>
              <a:t>6/6/2023</a:t>
            </a:fld>
            <a:endParaRPr lang="en-US"/>
          </a:p>
        </p:txBody>
      </p:sp>
      <p:sp>
        <p:nvSpPr>
          <p:cNvPr id="3" name="Footer Placeholder 2">
            <a:extLst>
              <a:ext uri="{FF2B5EF4-FFF2-40B4-BE49-F238E27FC236}">
                <a16:creationId xmlns:a16="http://schemas.microsoft.com/office/drawing/2014/main" id="{3B93C8CF-B374-4DA7-B77A-73E0F95AE9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CC2C4D-E696-4C69-B704-3D0D3B1F605D}"/>
              </a:ext>
            </a:extLst>
          </p:cNvPr>
          <p:cNvSpPr>
            <a:spLocks noGrp="1"/>
          </p:cNvSpPr>
          <p:nvPr>
            <p:ph type="sldNum" sz="quarter" idx="12"/>
          </p:nvPr>
        </p:nvSpPr>
        <p:spPr/>
        <p:txBody>
          <a:bodyPr/>
          <a:lstStyle/>
          <a:p>
            <a:fld id="{2EE87972-B510-45E6-BE9C-243BF7A12F3C}" type="slidenum">
              <a:rPr lang="en-US" smtClean="0"/>
              <a:t>‹#›</a:t>
            </a:fld>
            <a:endParaRPr lang="en-US"/>
          </a:p>
        </p:txBody>
      </p:sp>
    </p:spTree>
    <p:extLst>
      <p:ext uri="{BB962C8B-B14F-4D97-AF65-F5344CB8AC3E}">
        <p14:creationId xmlns:p14="http://schemas.microsoft.com/office/powerpoint/2010/main" val="373101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AC78F-7D4D-4987-B631-12B01A092C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1A9AC2-2A8B-45DF-BA6C-D4CC044675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DA588-A289-4145-B8A1-427096E9E6A4}"/>
              </a:ext>
            </a:extLst>
          </p:cNvPr>
          <p:cNvSpPr>
            <a:spLocks noGrp="1"/>
          </p:cNvSpPr>
          <p:nvPr>
            <p:ph type="dt" sz="half" idx="10"/>
          </p:nvPr>
        </p:nvSpPr>
        <p:spPr/>
        <p:txBody>
          <a:bodyPr/>
          <a:lstStyle/>
          <a:p>
            <a:fld id="{D04DE056-F76F-4517-885F-E6C34D8D7CDA}" type="datetimeFigureOut">
              <a:rPr lang="en-US" smtClean="0"/>
              <a:t>6/6/2023</a:t>
            </a:fld>
            <a:endParaRPr lang="en-US"/>
          </a:p>
        </p:txBody>
      </p:sp>
      <p:sp>
        <p:nvSpPr>
          <p:cNvPr id="5" name="Footer Placeholder 4">
            <a:extLst>
              <a:ext uri="{FF2B5EF4-FFF2-40B4-BE49-F238E27FC236}">
                <a16:creationId xmlns:a16="http://schemas.microsoft.com/office/drawing/2014/main" id="{7A3B6023-4F2D-42AC-AD94-58611A1D2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DEFEC1-CE6E-4000-BDFC-1F5AF1381643}"/>
              </a:ext>
            </a:extLst>
          </p:cNvPr>
          <p:cNvSpPr>
            <a:spLocks noGrp="1"/>
          </p:cNvSpPr>
          <p:nvPr>
            <p:ph type="sldNum" sz="quarter" idx="12"/>
          </p:nvPr>
        </p:nvSpPr>
        <p:spPr/>
        <p:txBody>
          <a:bodyPr/>
          <a:lstStyle/>
          <a:p>
            <a:fld id="{BA84C3D0-C27B-40E8-BB44-692DF3B49764}" type="slidenum">
              <a:rPr lang="en-US" smtClean="0"/>
              <a:t>‹#›</a:t>
            </a:fld>
            <a:endParaRPr lang="en-US"/>
          </a:p>
        </p:txBody>
      </p:sp>
    </p:spTree>
    <p:extLst>
      <p:ext uri="{BB962C8B-B14F-4D97-AF65-F5344CB8AC3E}">
        <p14:creationId xmlns:p14="http://schemas.microsoft.com/office/powerpoint/2010/main" val="3402482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C3EA3-84FF-46F4-98CE-AC530EFE2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9C4987-46C1-4FDA-8FE8-68686BD8C8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BD0E4-C526-4AA5-A94A-9A863DF543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60F37D-31CA-4721-AF07-6D7A009983C6}"/>
              </a:ext>
            </a:extLst>
          </p:cNvPr>
          <p:cNvSpPr>
            <a:spLocks noGrp="1"/>
          </p:cNvSpPr>
          <p:nvPr>
            <p:ph type="dt" sz="half" idx="10"/>
          </p:nvPr>
        </p:nvSpPr>
        <p:spPr/>
        <p:txBody>
          <a:bodyPr/>
          <a:lstStyle/>
          <a:p>
            <a:fld id="{C850869F-3CBE-41DC-93EC-585C93AD3892}" type="datetimeFigureOut">
              <a:rPr lang="en-US" smtClean="0"/>
              <a:t>6/6/2023</a:t>
            </a:fld>
            <a:endParaRPr lang="en-US"/>
          </a:p>
        </p:txBody>
      </p:sp>
      <p:sp>
        <p:nvSpPr>
          <p:cNvPr id="6" name="Footer Placeholder 5">
            <a:extLst>
              <a:ext uri="{FF2B5EF4-FFF2-40B4-BE49-F238E27FC236}">
                <a16:creationId xmlns:a16="http://schemas.microsoft.com/office/drawing/2014/main" id="{6E116269-1F3B-4986-8CB6-EAD4F81292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5FE0D2-9779-4006-97AF-8A3F077973C7}"/>
              </a:ext>
            </a:extLst>
          </p:cNvPr>
          <p:cNvSpPr>
            <a:spLocks noGrp="1"/>
          </p:cNvSpPr>
          <p:nvPr>
            <p:ph type="sldNum" sz="quarter" idx="12"/>
          </p:nvPr>
        </p:nvSpPr>
        <p:spPr/>
        <p:txBody>
          <a:bodyPr/>
          <a:lstStyle/>
          <a:p>
            <a:fld id="{2EE87972-B510-45E6-BE9C-243BF7A12F3C}" type="slidenum">
              <a:rPr lang="en-US" smtClean="0"/>
              <a:t>‹#›</a:t>
            </a:fld>
            <a:endParaRPr lang="en-US"/>
          </a:p>
        </p:txBody>
      </p:sp>
    </p:spTree>
    <p:extLst>
      <p:ext uri="{BB962C8B-B14F-4D97-AF65-F5344CB8AC3E}">
        <p14:creationId xmlns:p14="http://schemas.microsoft.com/office/powerpoint/2010/main" val="318670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287F8-A997-41F3-B7B4-EF8EBD9891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42D61E-1978-4552-A9C9-2D47721DA0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AE309E-7462-4D5A-819F-E01275929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B2C7AE-5119-4323-8F02-0619E1CBAA26}"/>
              </a:ext>
            </a:extLst>
          </p:cNvPr>
          <p:cNvSpPr>
            <a:spLocks noGrp="1"/>
          </p:cNvSpPr>
          <p:nvPr>
            <p:ph type="dt" sz="half" idx="10"/>
          </p:nvPr>
        </p:nvSpPr>
        <p:spPr/>
        <p:txBody>
          <a:bodyPr/>
          <a:lstStyle/>
          <a:p>
            <a:fld id="{C850869F-3CBE-41DC-93EC-585C93AD3892}" type="datetimeFigureOut">
              <a:rPr lang="en-US" smtClean="0"/>
              <a:t>6/6/2023</a:t>
            </a:fld>
            <a:endParaRPr lang="en-US"/>
          </a:p>
        </p:txBody>
      </p:sp>
      <p:sp>
        <p:nvSpPr>
          <p:cNvPr id="6" name="Footer Placeholder 5">
            <a:extLst>
              <a:ext uri="{FF2B5EF4-FFF2-40B4-BE49-F238E27FC236}">
                <a16:creationId xmlns:a16="http://schemas.microsoft.com/office/drawing/2014/main" id="{A5317228-2D45-429D-B13C-8B0475B7B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3E871B-EE8C-4406-8253-DEDF83670A69}"/>
              </a:ext>
            </a:extLst>
          </p:cNvPr>
          <p:cNvSpPr>
            <a:spLocks noGrp="1"/>
          </p:cNvSpPr>
          <p:nvPr>
            <p:ph type="sldNum" sz="quarter" idx="12"/>
          </p:nvPr>
        </p:nvSpPr>
        <p:spPr/>
        <p:txBody>
          <a:bodyPr/>
          <a:lstStyle/>
          <a:p>
            <a:fld id="{2EE87972-B510-45E6-BE9C-243BF7A12F3C}" type="slidenum">
              <a:rPr lang="en-US" smtClean="0"/>
              <a:t>‹#›</a:t>
            </a:fld>
            <a:endParaRPr lang="en-US"/>
          </a:p>
        </p:txBody>
      </p:sp>
    </p:spTree>
    <p:extLst>
      <p:ext uri="{BB962C8B-B14F-4D97-AF65-F5344CB8AC3E}">
        <p14:creationId xmlns:p14="http://schemas.microsoft.com/office/powerpoint/2010/main" val="17051936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BBA46-D01F-4AA2-B0BF-3CC0B4636A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F27641-A853-4B30-8525-D809A01872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66F4D-18C2-40D9-97EA-579847F1DB21}"/>
              </a:ext>
            </a:extLst>
          </p:cNvPr>
          <p:cNvSpPr>
            <a:spLocks noGrp="1"/>
          </p:cNvSpPr>
          <p:nvPr>
            <p:ph type="dt" sz="half" idx="10"/>
          </p:nvPr>
        </p:nvSpPr>
        <p:spPr/>
        <p:txBody>
          <a:bodyPr/>
          <a:lstStyle/>
          <a:p>
            <a:fld id="{C850869F-3CBE-41DC-93EC-585C93AD3892}" type="datetimeFigureOut">
              <a:rPr lang="en-US" smtClean="0"/>
              <a:t>6/6/2023</a:t>
            </a:fld>
            <a:endParaRPr lang="en-US"/>
          </a:p>
        </p:txBody>
      </p:sp>
      <p:sp>
        <p:nvSpPr>
          <p:cNvPr id="5" name="Footer Placeholder 4">
            <a:extLst>
              <a:ext uri="{FF2B5EF4-FFF2-40B4-BE49-F238E27FC236}">
                <a16:creationId xmlns:a16="http://schemas.microsoft.com/office/drawing/2014/main" id="{627A56C3-CBEF-41EF-BE58-B8B52424BC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10E3C-B43C-4158-AF73-9B9FC2BE9490}"/>
              </a:ext>
            </a:extLst>
          </p:cNvPr>
          <p:cNvSpPr>
            <a:spLocks noGrp="1"/>
          </p:cNvSpPr>
          <p:nvPr>
            <p:ph type="sldNum" sz="quarter" idx="12"/>
          </p:nvPr>
        </p:nvSpPr>
        <p:spPr/>
        <p:txBody>
          <a:bodyPr/>
          <a:lstStyle/>
          <a:p>
            <a:fld id="{2EE87972-B510-45E6-BE9C-243BF7A12F3C}" type="slidenum">
              <a:rPr lang="en-US" smtClean="0"/>
              <a:t>‹#›</a:t>
            </a:fld>
            <a:endParaRPr lang="en-US"/>
          </a:p>
        </p:txBody>
      </p:sp>
    </p:spTree>
    <p:extLst>
      <p:ext uri="{BB962C8B-B14F-4D97-AF65-F5344CB8AC3E}">
        <p14:creationId xmlns:p14="http://schemas.microsoft.com/office/powerpoint/2010/main" val="3329488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6537F5-792F-45C9-9820-65855BB6B5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493E3E-2CCD-4F05-BB4D-1BBC152EF8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4CF286-C060-4A98-B80E-DF8B6A95C906}"/>
              </a:ext>
            </a:extLst>
          </p:cNvPr>
          <p:cNvSpPr>
            <a:spLocks noGrp="1"/>
          </p:cNvSpPr>
          <p:nvPr>
            <p:ph type="dt" sz="half" idx="10"/>
          </p:nvPr>
        </p:nvSpPr>
        <p:spPr/>
        <p:txBody>
          <a:bodyPr/>
          <a:lstStyle/>
          <a:p>
            <a:fld id="{C850869F-3CBE-41DC-93EC-585C93AD3892}" type="datetimeFigureOut">
              <a:rPr lang="en-US" smtClean="0"/>
              <a:t>6/6/2023</a:t>
            </a:fld>
            <a:endParaRPr lang="en-US"/>
          </a:p>
        </p:txBody>
      </p:sp>
      <p:sp>
        <p:nvSpPr>
          <p:cNvPr id="5" name="Footer Placeholder 4">
            <a:extLst>
              <a:ext uri="{FF2B5EF4-FFF2-40B4-BE49-F238E27FC236}">
                <a16:creationId xmlns:a16="http://schemas.microsoft.com/office/drawing/2014/main" id="{4F7255F1-95EC-4F43-9BAE-C5D2B6FD4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CAC63-DC2A-47AD-812D-9879D4BE695E}"/>
              </a:ext>
            </a:extLst>
          </p:cNvPr>
          <p:cNvSpPr>
            <a:spLocks noGrp="1"/>
          </p:cNvSpPr>
          <p:nvPr>
            <p:ph type="sldNum" sz="quarter" idx="12"/>
          </p:nvPr>
        </p:nvSpPr>
        <p:spPr/>
        <p:txBody>
          <a:bodyPr/>
          <a:lstStyle/>
          <a:p>
            <a:fld id="{2EE87972-B510-45E6-BE9C-243BF7A12F3C}" type="slidenum">
              <a:rPr lang="en-US" smtClean="0"/>
              <a:t>‹#›</a:t>
            </a:fld>
            <a:endParaRPr lang="en-US"/>
          </a:p>
        </p:txBody>
      </p:sp>
    </p:spTree>
    <p:extLst>
      <p:ext uri="{BB962C8B-B14F-4D97-AF65-F5344CB8AC3E}">
        <p14:creationId xmlns:p14="http://schemas.microsoft.com/office/powerpoint/2010/main" val="1220126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4A869-F56C-4655-A6AA-077B49BB82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4B34A4-BA6D-4B14-B09D-480A269998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A6EF14-EC62-4590-B35B-61BFBFBBF764}"/>
              </a:ext>
            </a:extLst>
          </p:cNvPr>
          <p:cNvSpPr>
            <a:spLocks noGrp="1"/>
          </p:cNvSpPr>
          <p:nvPr>
            <p:ph type="dt" sz="half" idx="10"/>
          </p:nvPr>
        </p:nvSpPr>
        <p:spPr/>
        <p:txBody>
          <a:bodyPr/>
          <a:lstStyle/>
          <a:p>
            <a:fld id="{1861B0FF-0809-4596-B872-18E24297D039}" type="datetimeFigureOut">
              <a:rPr lang="en-US" smtClean="0"/>
              <a:t>6/6/2023</a:t>
            </a:fld>
            <a:endParaRPr lang="en-US"/>
          </a:p>
        </p:txBody>
      </p:sp>
      <p:sp>
        <p:nvSpPr>
          <p:cNvPr id="5" name="Footer Placeholder 4">
            <a:extLst>
              <a:ext uri="{FF2B5EF4-FFF2-40B4-BE49-F238E27FC236}">
                <a16:creationId xmlns:a16="http://schemas.microsoft.com/office/drawing/2014/main" id="{D92B0879-2E26-4939-873C-F9CFB291E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94C33C-A97F-4586-B06D-8E73A9A4EBC3}"/>
              </a:ext>
            </a:extLst>
          </p:cNvPr>
          <p:cNvSpPr>
            <a:spLocks noGrp="1"/>
          </p:cNvSpPr>
          <p:nvPr>
            <p:ph type="sldNum" sz="quarter" idx="12"/>
          </p:nvPr>
        </p:nvSpPr>
        <p:spPr/>
        <p:txBody>
          <a:bodyPr/>
          <a:lstStyle/>
          <a:p>
            <a:fld id="{F72A9322-3996-405A-8945-2B601AB9DA57}" type="slidenum">
              <a:rPr lang="en-US" smtClean="0"/>
              <a:t>‹#›</a:t>
            </a:fld>
            <a:endParaRPr lang="en-US"/>
          </a:p>
        </p:txBody>
      </p:sp>
    </p:spTree>
    <p:extLst>
      <p:ext uri="{BB962C8B-B14F-4D97-AF65-F5344CB8AC3E}">
        <p14:creationId xmlns:p14="http://schemas.microsoft.com/office/powerpoint/2010/main" val="124108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08CC7-E087-4BB6-A4E0-E7A786C5BA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3DCB72-D6C4-4BE6-8427-3DBBDFB38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07F1D-8381-4609-9237-E7D5A25E3AD3}"/>
              </a:ext>
            </a:extLst>
          </p:cNvPr>
          <p:cNvSpPr>
            <a:spLocks noGrp="1"/>
          </p:cNvSpPr>
          <p:nvPr>
            <p:ph type="dt" sz="half" idx="10"/>
          </p:nvPr>
        </p:nvSpPr>
        <p:spPr/>
        <p:txBody>
          <a:bodyPr/>
          <a:lstStyle/>
          <a:p>
            <a:fld id="{1861B0FF-0809-4596-B872-18E24297D039}" type="datetimeFigureOut">
              <a:rPr lang="en-US" smtClean="0"/>
              <a:t>6/6/2023</a:t>
            </a:fld>
            <a:endParaRPr lang="en-US"/>
          </a:p>
        </p:txBody>
      </p:sp>
      <p:sp>
        <p:nvSpPr>
          <p:cNvPr id="5" name="Footer Placeholder 4">
            <a:extLst>
              <a:ext uri="{FF2B5EF4-FFF2-40B4-BE49-F238E27FC236}">
                <a16:creationId xmlns:a16="http://schemas.microsoft.com/office/drawing/2014/main" id="{308734E9-4480-417F-AB32-838D723B13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DA5679-E4AF-4DCE-A0EA-B52287D0085B}"/>
              </a:ext>
            </a:extLst>
          </p:cNvPr>
          <p:cNvSpPr>
            <a:spLocks noGrp="1"/>
          </p:cNvSpPr>
          <p:nvPr>
            <p:ph type="sldNum" sz="quarter" idx="12"/>
          </p:nvPr>
        </p:nvSpPr>
        <p:spPr/>
        <p:txBody>
          <a:bodyPr/>
          <a:lstStyle/>
          <a:p>
            <a:fld id="{F72A9322-3996-405A-8945-2B601AB9DA57}" type="slidenum">
              <a:rPr lang="en-US" smtClean="0"/>
              <a:t>‹#›</a:t>
            </a:fld>
            <a:endParaRPr lang="en-US"/>
          </a:p>
        </p:txBody>
      </p:sp>
    </p:spTree>
    <p:extLst>
      <p:ext uri="{BB962C8B-B14F-4D97-AF65-F5344CB8AC3E}">
        <p14:creationId xmlns:p14="http://schemas.microsoft.com/office/powerpoint/2010/main" val="2457048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A2F46-1B13-4B75-92EE-8CD5E7E0F3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9D50FD-8F6D-4EF1-BBEB-324D916A1B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0167A9-788B-40E6-BE9E-B618E0BEDE0B}"/>
              </a:ext>
            </a:extLst>
          </p:cNvPr>
          <p:cNvSpPr>
            <a:spLocks noGrp="1"/>
          </p:cNvSpPr>
          <p:nvPr>
            <p:ph type="dt" sz="half" idx="10"/>
          </p:nvPr>
        </p:nvSpPr>
        <p:spPr/>
        <p:txBody>
          <a:bodyPr/>
          <a:lstStyle/>
          <a:p>
            <a:fld id="{1861B0FF-0809-4596-B872-18E24297D039}" type="datetimeFigureOut">
              <a:rPr lang="en-US" smtClean="0"/>
              <a:t>6/6/2023</a:t>
            </a:fld>
            <a:endParaRPr lang="en-US"/>
          </a:p>
        </p:txBody>
      </p:sp>
      <p:sp>
        <p:nvSpPr>
          <p:cNvPr id="5" name="Footer Placeholder 4">
            <a:extLst>
              <a:ext uri="{FF2B5EF4-FFF2-40B4-BE49-F238E27FC236}">
                <a16:creationId xmlns:a16="http://schemas.microsoft.com/office/drawing/2014/main" id="{3B47FEC1-066C-4382-A0F2-2A7EE69B2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79E54E-729F-4A71-9D09-E6D067971E46}"/>
              </a:ext>
            </a:extLst>
          </p:cNvPr>
          <p:cNvSpPr>
            <a:spLocks noGrp="1"/>
          </p:cNvSpPr>
          <p:nvPr>
            <p:ph type="sldNum" sz="quarter" idx="12"/>
          </p:nvPr>
        </p:nvSpPr>
        <p:spPr/>
        <p:txBody>
          <a:bodyPr/>
          <a:lstStyle/>
          <a:p>
            <a:fld id="{F72A9322-3996-405A-8945-2B601AB9DA57}" type="slidenum">
              <a:rPr lang="en-US" smtClean="0"/>
              <a:t>‹#›</a:t>
            </a:fld>
            <a:endParaRPr lang="en-US"/>
          </a:p>
        </p:txBody>
      </p:sp>
    </p:spTree>
    <p:extLst>
      <p:ext uri="{BB962C8B-B14F-4D97-AF65-F5344CB8AC3E}">
        <p14:creationId xmlns:p14="http://schemas.microsoft.com/office/powerpoint/2010/main" val="33488195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29A31-3A9B-4580-8679-56B84104D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362FE9-1F1B-4190-AF04-FD213FD93D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298F5F-FC6F-4A09-AA05-A404981C08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F39DD9-6482-4136-95CE-ED58B47FE992}"/>
              </a:ext>
            </a:extLst>
          </p:cNvPr>
          <p:cNvSpPr>
            <a:spLocks noGrp="1"/>
          </p:cNvSpPr>
          <p:nvPr>
            <p:ph type="dt" sz="half" idx="10"/>
          </p:nvPr>
        </p:nvSpPr>
        <p:spPr/>
        <p:txBody>
          <a:bodyPr/>
          <a:lstStyle/>
          <a:p>
            <a:fld id="{1861B0FF-0809-4596-B872-18E24297D039}" type="datetimeFigureOut">
              <a:rPr lang="en-US" smtClean="0"/>
              <a:t>6/6/2023</a:t>
            </a:fld>
            <a:endParaRPr lang="en-US"/>
          </a:p>
        </p:txBody>
      </p:sp>
      <p:sp>
        <p:nvSpPr>
          <p:cNvPr id="6" name="Footer Placeholder 5">
            <a:extLst>
              <a:ext uri="{FF2B5EF4-FFF2-40B4-BE49-F238E27FC236}">
                <a16:creationId xmlns:a16="http://schemas.microsoft.com/office/drawing/2014/main" id="{3F4CCBD7-7541-48C2-9B0B-F53E1B6F6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D79673-74EA-4813-8580-722DF0E81BD2}"/>
              </a:ext>
            </a:extLst>
          </p:cNvPr>
          <p:cNvSpPr>
            <a:spLocks noGrp="1"/>
          </p:cNvSpPr>
          <p:nvPr>
            <p:ph type="sldNum" sz="quarter" idx="12"/>
          </p:nvPr>
        </p:nvSpPr>
        <p:spPr/>
        <p:txBody>
          <a:bodyPr/>
          <a:lstStyle/>
          <a:p>
            <a:fld id="{F72A9322-3996-405A-8945-2B601AB9DA57}" type="slidenum">
              <a:rPr lang="en-US" smtClean="0"/>
              <a:t>‹#›</a:t>
            </a:fld>
            <a:endParaRPr lang="en-US"/>
          </a:p>
        </p:txBody>
      </p:sp>
    </p:spTree>
    <p:extLst>
      <p:ext uri="{BB962C8B-B14F-4D97-AF65-F5344CB8AC3E}">
        <p14:creationId xmlns:p14="http://schemas.microsoft.com/office/powerpoint/2010/main" val="185870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E417E-DC35-4B55-A522-7FC2787ED7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42E9C7-10D4-4135-8851-10D260A7AA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338D69-C9B0-450A-94A1-49B1BC8510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71561E-5C6E-42B2-9F10-2DE2311AC9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D55477-B913-40BE-AC77-EF86017C87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28A5AF-80C8-462F-B5D0-ED84E862F622}"/>
              </a:ext>
            </a:extLst>
          </p:cNvPr>
          <p:cNvSpPr>
            <a:spLocks noGrp="1"/>
          </p:cNvSpPr>
          <p:nvPr>
            <p:ph type="dt" sz="half" idx="10"/>
          </p:nvPr>
        </p:nvSpPr>
        <p:spPr/>
        <p:txBody>
          <a:bodyPr/>
          <a:lstStyle/>
          <a:p>
            <a:fld id="{1861B0FF-0809-4596-B872-18E24297D039}" type="datetimeFigureOut">
              <a:rPr lang="en-US" smtClean="0"/>
              <a:t>6/6/2023</a:t>
            </a:fld>
            <a:endParaRPr lang="en-US"/>
          </a:p>
        </p:txBody>
      </p:sp>
      <p:sp>
        <p:nvSpPr>
          <p:cNvPr id="8" name="Footer Placeholder 7">
            <a:extLst>
              <a:ext uri="{FF2B5EF4-FFF2-40B4-BE49-F238E27FC236}">
                <a16:creationId xmlns:a16="http://schemas.microsoft.com/office/drawing/2014/main" id="{9CD293AF-6984-46A4-AF6D-47A086A7F9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EAF60B-6F6D-484F-9644-836FF406C669}"/>
              </a:ext>
            </a:extLst>
          </p:cNvPr>
          <p:cNvSpPr>
            <a:spLocks noGrp="1"/>
          </p:cNvSpPr>
          <p:nvPr>
            <p:ph type="sldNum" sz="quarter" idx="12"/>
          </p:nvPr>
        </p:nvSpPr>
        <p:spPr/>
        <p:txBody>
          <a:bodyPr/>
          <a:lstStyle/>
          <a:p>
            <a:fld id="{F72A9322-3996-405A-8945-2B601AB9DA57}" type="slidenum">
              <a:rPr lang="en-US" smtClean="0"/>
              <a:t>‹#›</a:t>
            </a:fld>
            <a:endParaRPr lang="en-US"/>
          </a:p>
        </p:txBody>
      </p:sp>
    </p:spTree>
    <p:extLst>
      <p:ext uri="{BB962C8B-B14F-4D97-AF65-F5344CB8AC3E}">
        <p14:creationId xmlns:p14="http://schemas.microsoft.com/office/powerpoint/2010/main" val="36452687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6B55B-BE6D-473C-AE03-003CCC6401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95340A-17D0-4E75-ADDF-A062B261E6A2}"/>
              </a:ext>
            </a:extLst>
          </p:cNvPr>
          <p:cNvSpPr>
            <a:spLocks noGrp="1"/>
          </p:cNvSpPr>
          <p:nvPr>
            <p:ph type="dt" sz="half" idx="10"/>
          </p:nvPr>
        </p:nvSpPr>
        <p:spPr/>
        <p:txBody>
          <a:bodyPr/>
          <a:lstStyle/>
          <a:p>
            <a:fld id="{1861B0FF-0809-4596-B872-18E24297D039}" type="datetimeFigureOut">
              <a:rPr lang="en-US" smtClean="0"/>
              <a:t>6/6/2023</a:t>
            </a:fld>
            <a:endParaRPr lang="en-US"/>
          </a:p>
        </p:txBody>
      </p:sp>
      <p:sp>
        <p:nvSpPr>
          <p:cNvPr id="4" name="Footer Placeholder 3">
            <a:extLst>
              <a:ext uri="{FF2B5EF4-FFF2-40B4-BE49-F238E27FC236}">
                <a16:creationId xmlns:a16="http://schemas.microsoft.com/office/drawing/2014/main" id="{AE165BDE-3178-4ED0-B6CE-981D98A3C3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1DF972-4920-4E33-9770-4059466F176C}"/>
              </a:ext>
            </a:extLst>
          </p:cNvPr>
          <p:cNvSpPr>
            <a:spLocks noGrp="1"/>
          </p:cNvSpPr>
          <p:nvPr>
            <p:ph type="sldNum" sz="quarter" idx="12"/>
          </p:nvPr>
        </p:nvSpPr>
        <p:spPr/>
        <p:txBody>
          <a:bodyPr/>
          <a:lstStyle/>
          <a:p>
            <a:fld id="{F72A9322-3996-405A-8945-2B601AB9DA57}" type="slidenum">
              <a:rPr lang="en-US" smtClean="0"/>
              <a:t>‹#›</a:t>
            </a:fld>
            <a:endParaRPr lang="en-US"/>
          </a:p>
        </p:txBody>
      </p:sp>
    </p:spTree>
    <p:extLst>
      <p:ext uri="{BB962C8B-B14F-4D97-AF65-F5344CB8AC3E}">
        <p14:creationId xmlns:p14="http://schemas.microsoft.com/office/powerpoint/2010/main" val="217101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AD92-6435-4FA7-A6CD-810E34BB76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C5D5AF-B11A-4519-9448-0FFD9283E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7D5D95-34E0-4605-925B-52FDFB65EB6E}"/>
              </a:ext>
            </a:extLst>
          </p:cNvPr>
          <p:cNvSpPr>
            <a:spLocks noGrp="1"/>
          </p:cNvSpPr>
          <p:nvPr>
            <p:ph type="dt" sz="half" idx="10"/>
          </p:nvPr>
        </p:nvSpPr>
        <p:spPr/>
        <p:txBody>
          <a:bodyPr/>
          <a:lstStyle/>
          <a:p>
            <a:fld id="{D04DE056-F76F-4517-885F-E6C34D8D7CDA}" type="datetimeFigureOut">
              <a:rPr lang="en-US" smtClean="0"/>
              <a:t>6/6/2023</a:t>
            </a:fld>
            <a:endParaRPr lang="en-US"/>
          </a:p>
        </p:txBody>
      </p:sp>
      <p:sp>
        <p:nvSpPr>
          <p:cNvPr id="5" name="Footer Placeholder 4">
            <a:extLst>
              <a:ext uri="{FF2B5EF4-FFF2-40B4-BE49-F238E27FC236}">
                <a16:creationId xmlns:a16="http://schemas.microsoft.com/office/drawing/2014/main" id="{DB97A081-CDE7-4241-A4A0-36477EBF9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11977-64B5-4676-AF79-2CAD0B7BCC7B}"/>
              </a:ext>
            </a:extLst>
          </p:cNvPr>
          <p:cNvSpPr>
            <a:spLocks noGrp="1"/>
          </p:cNvSpPr>
          <p:nvPr>
            <p:ph type="sldNum" sz="quarter" idx="12"/>
          </p:nvPr>
        </p:nvSpPr>
        <p:spPr/>
        <p:txBody>
          <a:bodyPr/>
          <a:lstStyle/>
          <a:p>
            <a:fld id="{BA84C3D0-C27B-40E8-BB44-692DF3B49764}" type="slidenum">
              <a:rPr lang="en-US" smtClean="0"/>
              <a:t>‹#›</a:t>
            </a:fld>
            <a:endParaRPr lang="en-US"/>
          </a:p>
        </p:txBody>
      </p:sp>
    </p:spTree>
    <p:extLst>
      <p:ext uri="{BB962C8B-B14F-4D97-AF65-F5344CB8AC3E}">
        <p14:creationId xmlns:p14="http://schemas.microsoft.com/office/powerpoint/2010/main" val="595440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C05311-28D1-4414-8CC2-E0B795B9B814}"/>
              </a:ext>
            </a:extLst>
          </p:cNvPr>
          <p:cNvSpPr>
            <a:spLocks noGrp="1"/>
          </p:cNvSpPr>
          <p:nvPr>
            <p:ph type="dt" sz="half" idx="10"/>
          </p:nvPr>
        </p:nvSpPr>
        <p:spPr/>
        <p:txBody>
          <a:bodyPr/>
          <a:lstStyle/>
          <a:p>
            <a:fld id="{1861B0FF-0809-4596-B872-18E24297D039}" type="datetimeFigureOut">
              <a:rPr lang="en-US" smtClean="0"/>
              <a:t>6/6/2023</a:t>
            </a:fld>
            <a:endParaRPr lang="en-US"/>
          </a:p>
        </p:txBody>
      </p:sp>
      <p:sp>
        <p:nvSpPr>
          <p:cNvPr id="3" name="Footer Placeholder 2">
            <a:extLst>
              <a:ext uri="{FF2B5EF4-FFF2-40B4-BE49-F238E27FC236}">
                <a16:creationId xmlns:a16="http://schemas.microsoft.com/office/drawing/2014/main" id="{E9EA8B03-ED6A-46EB-91A4-41CF836656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9A80F2-BDA0-4B86-81C7-8707032D1B32}"/>
              </a:ext>
            </a:extLst>
          </p:cNvPr>
          <p:cNvSpPr>
            <a:spLocks noGrp="1"/>
          </p:cNvSpPr>
          <p:nvPr>
            <p:ph type="sldNum" sz="quarter" idx="12"/>
          </p:nvPr>
        </p:nvSpPr>
        <p:spPr/>
        <p:txBody>
          <a:bodyPr/>
          <a:lstStyle/>
          <a:p>
            <a:fld id="{F72A9322-3996-405A-8945-2B601AB9DA57}" type="slidenum">
              <a:rPr lang="en-US" smtClean="0"/>
              <a:t>‹#›</a:t>
            </a:fld>
            <a:endParaRPr lang="en-US"/>
          </a:p>
        </p:txBody>
      </p:sp>
    </p:spTree>
    <p:extLst>
      <p:ext uri="{BB962C8B-B14F-4D97-AF65-F5344CB8AC3E}">
        <p14:creationId xmlns:p14="http://schemas.microsoft.com/office/powerpoint/2010/main" val="3771973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13DD-5D68-4F41-9CCC-27FACE0775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B0D080-E1A8-4785-AC34-C9A4BBB817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A31A59-6428-45E8-865D-7E01FB47D1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F3E3C5-8EE1-421A-B730-6C454B5378D1}"/>
              </a:ext>
            </a:extLst>
          </p:cNvPr>
          <p:cNvSpPr>
            <a:spLocks noGrp="1"/>
          </p:cNvSpPr>
          <p:nvPr>
            <p:ph type="dt" sz="half" idx="10"/>
          </p:nvPr>
        </p:nvSpPr>
        <p:spPr/>
        <p:txBody>
          <a:bodyPr/>
          <a:lstStyle/>
          <a:p>
            <a:fld id="{1861B0FF-0809-4596-B872-18E24297D039}" type="datetimeFigureOut">
              <a:rPr lang="en-US" smtClean="0"/>
              <a:t>6/6/2023</a:t>
            </a:fld>
            <a:endParaRPr lang="en-US"/>
          </a:p>
        </p:txBody>
      </p:sp>
      <p:sp>
        <p:nvSpPr>
          <p:cNvPr id="6" name="Footer Placeholder 5">
            <a:extLst>
              <a:ext uri="{FF2B5EF4-FFF2-40B4-BE49-F238E27FC236}">
                <a16:creationId xmlns:a16="http://schemas.microsoft.com/office/drawing/2014/main" id="{30278906-9A3C-4F93-A6F1-0D6439B75F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92B4-D517-42C3-B31F-41F5B4AABA85}"/>
              </a:ext>
            </a:extLst>
          </p:cNvPr>
          <p:cNvSpPr>
            <a:spLocks noGrp="1"/>
          </p:cNvSpPr>
          <p:nvPr>
            <p:ph type="sldNum" sz="quarter" idx="12"/>
          </p:nvPr>
        </p:nvSpPr>
        <p:spPr/>
        <p:txBody>
          <a:bodyPr/>
          <a:lstStyle/>
          <a:p>
            <a:fld id="{F72A9322-3996-405A-8945-2B601AB9DA57}" type="slidenum">
              <a:rPr lang="en-US" smtClean="0"/>
              <a:t>‹#›</a:t>
            </a:fld>
            <a:endParaRPr lang="en-US"/>
          </a:p>
        </p:txBody>
      </p:sp>
    </p:spTree>
    <p:extLst>
      <p:ext uri="{BB962C8B-B14F-4D97-AF65-F5344CB8AC3E}">
        <p14:creationId xmlns:p14="http://schemas.microsoft.com/office/powerpoint/2010/main" val="3437641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98D8-8E2B-41B4-88B5-7422557EDA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5546EE-20B7-45B3-A01C-32E5D985D1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9C53FA-0870-4834-97C9-1ADA907884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D3BBF-2216-47BE-A8E5-AE18BF7E06F4}"/>
              </a:ext>
            </a:extLst>
          </p:cNvPr>
          <p:cNvSpPr>
            <a:spLocks noGrp="1"/>
          </p:cNvSpPr>
          <p:nvPr>
            <p:ph type="dt" sz="half" idx="10"/>
          </p:nvPr>
        </p:nvSpPr>
        <p:spPr/>
        <p:txBody>
          <a:bodyPr/>
          <a:lstStyle/>
          <a:p>
            <a:fld id="{1861B0FF-0809-4596-B872-18E24297D039}" type="datetimeFigureOut">
              <a:rPr lang="en-US" smtClean="0"/>
              <a:t>6/6/2023</a:t>
            </a:fld>
            <a:endParaRPr lang="en-US"/>
          </a:p>
        </p:txBody>
      </p:sp>
      <p:sp>
        <p:nvSpPr>
          <p:cNvPr id="6" name="Footer Placeholder 5">
            <a:extLst>
              <a:ext uri="{FF2B5EF4-FFF2-40B4-BE49-F238E27FC236}">
                <a16:creationId xmlns:a16="http://schemas.microsoft.com/office/drawing/2014/main" id="{CF56EF01-6A64-4FA1-8773-B746E4C06A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7C0002-6925-4CD4-BAEA-AA21CEC16891}"/>
              </a:ext>
            </a:extLst>
          </p:cNvPr>
          <p:cNvSpPr>
            <a:spLocks noGrp="1"/>
          </p:cNvSpPr>
          <p:nvPr>
            <p:ph type="sldNum" sz="quarter" idx="12"/>
          </p:nvPr>
        </p:nvSpPr>
        <p:spPr/>
        <p:txBody>
          <a:bodyPr/>
          <a:lstStyle/>
          <a:p>
            <a:fld id="{F72A9322-3996-405A-8945-2B601AB9DA57}" type="slidenum">
              <a:rPr lang="en-US" smtClean="0"/>
              <a:t>‹#›</a:t>
            </a:fld>
            <a:endParaRPr lang="en-US"/>
          </a:p>
        </p:txBody>
      </p:sp>
    </p:spTree>
    <p:extLst>
      <p:ext uri="{BB962C8B-B14F-4D97-AF65-F5344CB8AC3E}">
        <p14:creationId xmlns:p14="http://schemas.microsoft.com/office/powerpoint/2010/main" val="299676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E1A4-A951-4210-BB62-BBD9DBABC7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120F96-E49E-4C7B-ABF3-7D1B79C4DC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3B81B7-A07E-493F-A1AA-5016C082E75C}"/>
              </a:ext>
            </a:extLst>
          </p:cNvPr>
          <p:cNvSpPr>
            <a:spLocks noGrp="1"/>
          </p:cNvSpPr>
          <p:nvPr>
            <p:ph type="dt" sz="half" idx="10"/>
          </p:nvPr>
        </p:nvSpPr>
        <p:spPr/>
        <p:txBody>
          <a:bodyPr/>
          <a:lstStyle/>
          <a:p>
            <a:fld id="{1861B0FF-0809-4596-B872-18E24297D039}" type="datetimeFigureOut">
              <a:rPr lang="en-US" smtClean="0"/>
              <a:t>6/6/2023</a:t>
            </a:fld>
            <a:endParaRPr lang="en-US"/>
          </a:p>
        </p:txBody>
      </p:sp>
      <p:sp>
        <p:nvSpPr>
          <p:cNvPr id="5" name="Footer Placeholder 4">
            <a:extLst>
              <a:ext uri="{FF2B5EF4-FFF2-40B4-BE49-F238E27FC236}">
                <a16:creationId xmlns:a16="http://schemas.microsoft.com/office/drawing/2014/main" id="{8BD016CF-0547-4A2E-9219-140DACAA5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40EEE2-9B55-42B4-B7B8-D55A57547F72}"/>
              </a:ext>
            </a:extLst>
          </p:cNvPr>
          <p:cNvSpPr>
            <a:spLocks noGrp="1"/>
          </p:cNvSpPr>
          <p:nvPr>
            <p:ph type="sldNum" sz="quarter" idx="12"/>
          </p:nvPr>
        </p:nvSpPr>
        <p:spPr/>
        <p:txBody>
          <a:bodyPr/>
          <a:lstStyle/>
          <a:p>
            <a:fld id="{F72A9322-3996-405A-8945-2B601AB9DA57}" type="slidenum">
              <a:rPr lang="en-US" smtClean="0"/>
              <a:t>‹#›</a:t>
            </a:fld>
            <a:endParaRPr lang="en-US"/>
          </a:p>
        </p:txBody>
      </p:sp>
    </p:spTree>
    <p:extLst>
      <p:ext uri="{BB962C8B-B14F-4D97-AF65-F5344CB8AC3E}">
        <p14:creationId xmlns:p14="http://schemas.microsoft.com/office/powerpoint/2010/main" val="3048950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300918-5E2B-468F-829C-AFC2C1A961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40976B-41A5-461F-B9A3-CDD79E7763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CF4FE2-E497-4C3C-BBA1-3C61BC78D458}"/>
              </a:ext>
            </a:extLst>
          </p:cNvPr>
          <p:cNvSpPr>
            <a:spLocks noGrp="1"/>
          </p:cNvSpPr>
          <p:nvPr>
            <p:ph type="dt" sz="half" idx="10"/>
          </p:nvPr>
        </p:nvSpPr>
        <p:spPr/>
        <p:txBody>
          <a:bodyPr/>
          <a:lstStyle/>
          <a:p>
            <a:fld id="{1861B0FF-0809-4596-B872-18E24297D039}" type="datetimeFigureOut">
              <a:rPr lang="en-US" smtClean="0"/>
              <a:t>6/6/2023</a:t>
            </a:fld>
            <a:endParaRPr lang="en-US"/>
          </a:p>
        </p:txBody>
      </p:sp>
      <p:sp>
        <p:nvSpPr>
          <p:cNvPr id="5" name="Footer Placeholder 4">
            <a:extLst>
              <a:ext uri="{FF2B5EF4-FFF2-40B4-BE49-F238E27FC236}">
                <a16:creationId xmlns:a16="http://schemas.microsoft.com/office/drawing/2014/main" id="{BD85A069-5FC1-44FB-9E7C-E8401F7B0F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01628-1884-4D28-BD8F-E6D500281E84}"/>
              </a:ext>
            </a:extLst>
          </p:cNvPr>
          <p:cNvSpPr>
            <a:spLocks noGrp="1"/>
          </p:cNvSpPr>
          <p:nvPr>
            <p:ph type="sldNum" sz="quarter" idx="12"/>
          </p:nvPr>
        </p:nvSpPr>
        <p:spPr/>
        <p:txBody>
          <a:bodyPr/>
          <a:lstStyle/>
          <a:p>
            <a:fld id="{F72A9322-3996-405A-8945-2B601AB9DA57}" type="slidenum">
              <a:rPr lang="en-US" smtClean="0"/>
              <a:t>‹#›</a:t>
            </a:fld>
            <a:endParaRPr lang="en-US"/>
          </a:p>
        </p:txBody>
      </p:sp>
    </p:spTree>
    <p:extLst>
      <p:ext uri="{BB962C8B-B14F-4D97-AF65-F5344CB8AC3E}">
        <p14:creationId xmlns:p14="http://schemas.microsoft.com/office/powerpoint/2010/main" val="2703948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02A53-69F3-45D6-8D7A-166DF090D6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6F63DE-0B3C-4724-8336-999C5A89D6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FDF61-3577-441B-830D-9BE3551C5205}"/>
              </a:ext>
            </a:extLst>
          </p:cNvPr>
          <p:cNvSpPr>
            <a:spLocks noGrp="1"/>
          </p:cNvSpPr>
          <p:nvPr>
            <p:ph type="dt" sz="half" idx="10"/>
          </p:nvPr>
        </p:nvSpPr>
        <p:spPr/>
        <p:txBody>
          <a:bodyPr/>
          <a:lstStyle/>
          <a:p>
            <a:fld id="{F074F6CA-DB54-498C-94DD-FF0CCB2B5F42}" type="datetimeFigureOut">
              <a:rPr lang="en-US" smtClean="0"/>
              <a:t>6/6/2023</a:t>
            </a:fld>
            <a:endParaRPr lang="en-US"/>
          </a:p>
        </p:txBody>
      </p:sp>
      <p:sp>
        <p:nvSpPr>
          <p:cNvPr id="5" name="Footer Placeholder 4">
            <a:extLst>
              <a:ext uri="{FF2B5EF4-FFF2-40B4-BE49-F238E27FC236}">
                <a16:creationId xmlns:a16="http://schemas.microsoft.com/office/drawing/2014/main" id="{FDD3E8F9-DA29-4D5C-95DC-477BD88602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C0C9BC-A426-45BD-BD8B-04E6798D7014}"/>
              </a:ext>
            </a:extLst>
          </p:cNvPr>
          <p:cNvSpPr>
            <a:spLocks noGrp="1"/>
          </p:cNvSpPr>
          <p:nvPr>
            <p:ph type="sldNum" sz="quarter" idx="12"/>
          </p:nvPr>
        </p:nvSpPr>
        <p:spPr/>
        <p:txBody>
          <a:bodyPr/>
          <a:lstStyle/>
          <a:p>
            <a:fld id="{BB1CA185-4893-4155-A474-8DB12A8FE1A2}" type="slidenum">
              <a:rPr lang="en-US" smtClean="0"/>
              <a:t>‹#›</a:t>
            </a:fld>
            <a:endParaRPr lang="en-US"/>
          </a:p>
        </p:txBody>
      </p:sp>
    </p:spTree>
    <p:extLst>
      <p:ext uri="{BB962C8B-B14F-4D97-AF65-F5344CB8AC3E}">
        <p14:creationId xmlns:p14="http://schemas.microsoft.com/office/powerpoint/2010/main" val="1609602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AC479-D950-4D1D-9647-4817DB6AC1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FFED01-3794-47AD-8150-0434CA8EA2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E0A255-2113-43F4-AA34-A2610EC091D5}"/>
              </a:ext>
            </a:extLst>
          </p:cNvPr>
          <p:cNvSpPr>
            <a:spLocks noGrp="1"/>
          </p:cNvSpPr>
          <p:nvPr>
            <p:ph type="dt" sz="half" idx="10"/>
          </p:nvPr>
        </p:nvSpPr>
        <p:spPr/>
        <p:txBody>
          <a:bodyPr/>
          <a:lstStyle/>
          <a:p>
            <a:fld id="{F074F6CA-DB54-498C-94DD-FF0CCB2B5F42}" type="datetimeFigureOut">
              <a:rPr lang="en-US" smtClean="0"/>
              <a:t>6/6/2023</a:t>
            </a:fld>
            <a:endParaRPr lang="en-US"/>
          </a:p>
        </p:txBody>
      </p:sp>
      <p:sp>
        <p:nvSpPr>
          <p:cNvPr id="5" name="Footer Placeholder 4">
            <a:extLst>
              <a:ext uri="{FF2B5EF4-FFF2-40B4-BE49-F238E27FC236}">
                <a16:creationId xmlns:a16="http://schemas.microsoft.com/office/drawing/2014/main" id="{F23A5C10-6328-48E9-85DF-0830B0CA76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36163-A93C-4BD2-8B00-1A52C5D4A3A4}"/>
              </a:ext>
            </a:extLst>
          </p:cNvPr>
          <p:cNvSpPr>
            <a:spLocks noGrp="1"/>
          </p:cNvSpPr>
          <p:nvPr>
            <p:ph type="sldNum" sz="quarter" idx="12"/>
          </p:nvPr>
        </p:nvSpPr>
        <p:spPr/>
        <p:txBody>
          <a:bodyPr/>
          <a:lstStyle/>
          <a:p>
            <a:fld id="{BB1CA185-4893-4155-A474-8DB12A8FE1A2}" type="slidenum">
              <a:rPr lang="en-US" smtClean="0"/>
              <a:t>‹#›</a:t>
            </a:fld>
            <a:endParaRPr lang="en-US"/>
          </a:p>
        </p:txBody>
      </p:sp>
    </p:spTree>
    <p:extLst>
      <p:ext uri="{BB962C8B-B14F-4D97-AF65-F5344CB8AC3E}">
        <p14:creationId xmlns:p14="http://schemas.microsoft.com/office/powerpoint/2010/main" val="1444439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FA0D7-18A1-4D7D-A3E6-5DEB3B9233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A46F80-6AAB-4E4F-A9BD-4AD21DF19B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082FF5-BCAC-4101-8ED8-1F88F8E34388}"/>
              </a:ext>
            </a:extLst>
          </p:cNvPr>
          <p:cNvSpPr>
            <a:spLocks noGrp="1"/>
          </p:cNvSpPr>
          <p:nvPr>
            <p:ph type="dt" sz="half" idx="10"/>
          </p:nvPr>
        </p:nvSpPr>
        <p:spPr/>
        <p:txBody>
          <a:bodyPr/>
          <a:lstStyle/>
          <a:p>
            <a:fld id="{F074F6CA-DB54-498C-94DD-FF0CCB2B5F42}" type="datetimeFigureOut">
              <a:rPr lang="en-US" smtClean="0"/>
              <a:t>6/6/2023</a:t>
            </a:fld>
            <a:endParaRPr lang="en-US"/>
          </a:p>
        </p:txBody>
      </p:sp>
      <p:sp>
        <p:nvSpPr>
          <p:cNvPr id="5" name="Footer Placeholder 4">
            <a:extLst>
              <a:ext uri="{FF2B5EF4-FFF2-40B4-BE49-F238E27FC236}">
                <a16:creationId xmlns:a16="http://schemas.microsoft.com/office/drawing/2014/main" id="{8D0F113D-032B-40F2-B132-CF503140B5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A418A8-D208-446F-A207-8284B172B322}"/>
              </a:ext>
            </a:extLst>
          </p:cNvPr>
          <p:cNvSpPr>
            <a:spLocks noGrp="1"/>
          </p:cNvSpPr>
          <p:nvPr>
            <p:ph type="sldNum" sz="quarter" idx="12"/>
          </p:nvPr>
        </p:nvSpPr>
        <p:spPr/>
        <p:txBody>
          <a:bodyPr/>
          <a:lstStyle/>
          <a:p>
            <a:fld id="{BB1CA185-4893-4155-A474-8DB12A8FE1A2}" type="slidenum">
              <a:rPr lang="en-US" smtClean="0"/>
              <a:t>‹#›</a:t>
            </a:fld>
            <a:endParaRPr lang="en-US"/>
          </a:p>
        </p:txBody>
      </p:sp>
    </p:spTree>
    <p:extLst>
      <p:ext uri="{BB962C8B-B14F-4D97-AF65-F5344CB8AC3E}">
        <p14:creationId xmlns:p14="http://schemas.microsoft.com/office/powerpoint/2010/main" val="3170860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DB527-4C91-4ED8-A28C-19670D59B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2A694-45EC-41E2-BC87-1255EC8414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35F0C0-2865-4533-AAF0-38572A8226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533C1D-27B3-4570-A126-3DD236F87116}"/>
              </a:ext>
            </a:extLst>
          </p:cNvPr>
          <p:cNvSpPr>
            <a:spLocks noGrp="1"/>
          </p:cNvSpPr>
          <p:nvPr>
            <p:ph type="dt" sz="half" idx="10"/>
          </p:nvPr>
        </p:nvSpPr>
        <p:spPr/>
        <p:txBody>
          <a:bodyPr/>
          <a:lstStyle/>
          <a:p>
            <a:fld id="{F074F6CA-DB54-498C-94DD-FF0CCB2B5F42}" type="datetimeFigureOut">
              <a:rPr lang="en-US" smtClean="0"/>
              <a:t>6/6/2023</a:t>
            </a:fld>
            <a:endParaRPr lang="en-US"/>
          </a:p>
        </p:txBody>
      </p:sp>
      <p:sp>
        <p:nvSpPr>
          <p:cNvPr id="6" name="Footer Placeholder 5">
            <a:extLst>
              <a:ext uri="{FF2B5EF4-FFF2-40B4-BE49-F238E27FC236}">
                <a16:creationId xmlns:a16="http://schemas.microsoft.com/office/drawing/2014/main" id="{0AA95DBD-EF87-4C3C-B2FB-D17501BD8F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C37005-BCE8-4376-8883-A5E79F8010E5}"/>
              </a:ext>
            </a:extLst>
          </p:cNvPr>
          <p:cNvSpPr>
            <a:spLocks noGrp="1"/>
          </p:cNvSpPr>
          <p:nvPr>
            <p:ph type="sldNum" sz="quarter" idx="12"/>
          </p:nvPr>
        </p:nvSpPr>
        <p:spPr/>
        <p:txBody>
          <a:bodyPr/>
          <a:lstStyle/>
          <a:p>
            <a:fld id="{BB1CA185-4893-4155-A474-8DB12A8FE1A2}" type="slidenum">
              <a:rPr lang="en-US" smtClean="0"/>
              <a:t>‹#›</a:t>
            </a:fld>
            <a:endParaRPr lang="en-US"/>
          </a:p>
        </p:txBody>
      </p:sp>
    </p:spTree>
    <p:extLst>
      <p:ext uri="{BB962C8B-B14F-4D97-AF65-F5344CB8AC3E}">
        <p14:creationId xmlns:p14="http://schemas.microsoft.com/office/powerpoint/2010/main" val="36201289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9BE4C-C301-44D0-B2E0-C71E327569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97C8E4-1A9E-49C6-A19A-4F0073E73C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34C556-E34F-4789-B8DF-32B7732D10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1EA47B-DC29-4D60-9AC5-3891202AC8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19DE9E-6B94-4660-8B76-355774F753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A03A5B-1257-4B02-9C04-9969E8AFB4B4}"/>
              </a:ext>
            </a:extLst>
          </p:cNvPr>
          <p:cNvSpPr>
            <a:spLocks noGrp="1"/>
          </p:cNvSpPr>
          <p:nvPr>
            <p:ph type="dt" sz="half" idx="10"/>
          </p:nvPr>
        </p:nvSpPr>
        <p:spPr/>
        <p:txBody>
          <a:bodyPr/>
          <a:lstStyle/>
          <a:p>
            <a:fld id="{F074F6CA-DB54-498C-94DD-FF0CCB2B5F42}" type="datetimeFigureOut">
              <a:rPr lang="en-US" smtClean="0"/>
              <a:t>6/6/2023</a:t>
            </a:fld>
            <a:endParaRPr lang="en-US"/>
          </a:p>
        </p:txBody>
      </p:sp>
      <p:sp>
        <p:nvSpPr>
          <p:cNvPr id="8" name="Footer Placeholder 7">
            <a:extLst>
              <a:ext uri="{FF2B5EF4-FFF2-40B4-BE49-F238E27FC236}">
                <a16:creationId xmlns:a16="http://schemas.microsoft.com/office/drawing/2014/main" id="{E92D1B2D-FD0E-454B-8457-92DD157504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03EA75-2840-4620-BFD2-E88DA6BF63E8}"/>
              </a:ext>
            </a:extLst>
          </p:cNvPr>
          <p:cNvSpPr>
            <a:spLocks noGrp="1"/>
          </p:cNvSpPr>
          <p:nvPr>
            <p:ph type="sldNum" sz="quarter" idx="12"/>
          </p:nvPr>
        </p:nvSpPr>
        <p:spPr/>
        <p:txBody>
          <a:bodyPr/>
          <a:lstStyle/>
          <a:p>
            <a:fld id="{BB1CA185-4893-4155-A474-8DB12A8FE1A2}" type="slidenum">
              <a:rPr lang="en-US" smtClean="0"/>
              <a:t>‹#›</a:t>
            </a:fld>
            <a:endParaRPr lang="en-US"/>
          </a:p>
        </p:txBody>
      </p:sp>
    </p:spTree>
    <p:extLst>
      <p:ext uri="{BB962C8B-B14F-4D97-AF65-F5344CB8AC3E}">
        <p14:creationId xmlns:p14="http://schemas.microsoft.com/office/powerpoint/2010/main" val="1964860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D1E49-CA50-4697-BF23-2F93487600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94869-A928-44AF-B864-E55AD91290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A73A3F-5A4B-4F44-8AE6-62D637BC9B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DAE202-9C40-4B06-AE21-2A630ADC04E5}"/>
              </a:ext>
            </a:extLst>
          </p:cNvPr>
          <p:cNvSpPr>
            <a:spLocks noGrp="1"/>
          </p:cNvSpPr>
          <p:nvPr>
            <p:ph type="dt" sz="half" idx="10"/>
          </p:nvPr>
        </p:nvSpPr>
        <p:spPr/>
        <p:txBody>
          <a:bodyPr/>
          <a:lstStyle/>
          <a:p>
            <a:fld id="{D04DE056-F76F-4517-885F-E6C34D8D7CDA}" type="datetimeFigureOut">
              <a:rPr lang="en-US" smtClean="0"/>
              <a:t>6/6/2023</a:t>
            </a:fld>
            <a:endParaRPr lang="en-US"/>
          </a:p>
        </p:txBody>
      </p:sp>
      <p:sp>
        <p:nvSpPr>
          <p:cNvPr id="6" name="Footer Placeholder 5">
            <a:extLst>
              <a:ext uri="{FF2B5EF4-FFF2-40B4-BE49-F238E27FC236}">
                <a16:creationId xmlns:a16="http://schemas.microsoft.com/office/drawing/2014/main" id="{524BCA78-1CDD-4179-8206-8016CBDAE3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0B0858-13CD-44A2-81E9-419809F70145}"/>
              </a:ext>
            </a:extLst>
          </p:cNvPr>
          <p:cNvSpPr>
            <a:spLocks noGrp="1"/>
          </p:cNvSpPr>
          <p:nvPr>
            <p:ph type="sldNum" sz="quarter" idx="12"/>
          </p:nvPr>
        </p:nvSpPr>
        <p:spPr/>
        <p:txBody>
          <a:bodyPr/>
          <a:lstStyle/>
          <a:p>
            <a:fld id="{BA84C3D0-C27B-40E8-BB44-692DF3B49764}" type="slidenum">
              <a:rPr lang="en-US" smtClean="0"/>
              <a:t>‹#›</a:t>
            </a:fld>
            <a:endParaRPr lang="en-US"/>
          </a:p>
        </p:txBody>
      </p:sp>
    </p:spTree>
    <p:extLst>
      <p:ext uri="{BB962C8B-B14F-4D97-AF65-F5344CB8AC3E}">
        <p14:creationId xmlns:p14="http://schemas.microsoft.com/office/powerpoint/2010/main" val="23240071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C9780-1410-4D15-929A-4D96AADF22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E96F44-32D6-4DE1-A4C0-6199D837F3BF}"/>
              </a:ext>
            </a:extLst>
          </p:cNvPr>
          <p:cNvSpPr>
            <a:spLocks noGrp="1"/>
          </p:cNvSpPr>
          <p:nvPr>
            <p:ph type="dt" sz="half" idx="10"/>
          </p:nvPr>
        </p:nvSpPr>
        <p:spPr/>
        <p:txBody>
          <a:bodyPr/>
          <a:lstStyle/>
          <a:p>
            <a:fld id="{F074F6CA-DB54-498C-94DD-FF0CCB2B5F42}" type="datetimeFigureOut">
              <a:rPr lang="en-US" smtClean="0"/>
              <a:t>6/6/2023</a:t>
            </a:fld>
            <a:endParaRPr lang="en-US"/>
          </a:p>
        </p:txBody>
      </p:sp>
      <p:sp>
        <p:nvSpPr>
          <p:cNvPr id="4" name="Footer Placeholder 3">
            <a:extLst>
              <a:ext uri="{FF2B5EF4-FFF2-40B4-BE49-F238E27FC236}">
                <a16:creationId xmlns:a16="http://schemas.microsoft.com/office/drawing/2014/main" id="{5267A899-292D-4AD0-B5C5-621A998591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8B0E70-1CDF-42C9-9ED3-D395A5752753}"/>
              </a:ext>
            </a:extLst>
          </p:cNvPr>
          <p:cNvSpPr>
            <a:spLocks noGrp="1"/>
          </p:cNvSpPr>
          <p:nvPr>
            <p:ph type="sldNum" sz="quarter" idx="12"/>
          </p:nvPr>
        </p:nvSpPr>
        <p:spPr/>
        <p:txBody>
          <a:bodyPr/>
          <a:lstStyle/>
          <a:p>
            <a:fld id="{BB1CA185-4893-4155-A474-8DB12A8FE1A2}" type="slidenum">
              <a:rPr lang="en-US" smtClean="0"/>
              <a:t>‹#›</a:t>
            </a:fld>
            <a:endParaRPr lang="en-US"/>
          </a:p>
        </p:txBody>
      </p:sp>
    </p:spTree>
    <p:extLst>
      <p:ext uri="{BB962C8B-B14F-4D97-AF65-F5344CB8AC3E}">
        <p14:creationId xmlns:p14="http://schemas.microsoft.com/office/powerpoint/2010/main" val="7244521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3CED9E-1907-4FD5-B43B-B8484523534F}"/>
              </a:ext>
            </a:extLst>
          </p:cNvPr>
          <p:cNvSpPr>
            <a:spLocks noGrp="1"/>
          </p:cNvSpPr>
          <p:nvPr>
            <p:ph type="dt" sz="half" idx="10"/>
          </p:nvPr>
        </p:nvSpPr>
        <p:spPr/>
        <p:txBody>
          <a:bodyPr/>
          <a:lstStyle/>
          <a:p>
            <a:fld id="{F074F6CA-DB54-498C-94DD-FF0CCB2B5F42}" type="datetimeFigureOut">
              <a:rPr lang="en-US" smtClean="0"/>
              <a:t>6/6/2023</a:t>
            </a:fld>
            <a:endParaRPr lang="en-US"/>
          </a:p>
        </p:txBody>
      </p:sp>
      <p:sp>
        <p:nvSpPr>
          <p:cNvPr id="3" name="Footer Placeholder 2">
            <a:extLst>
              <a:ext uri="{FF2B5EF4-FFF2-40B4-BE49-F238E27FC236}">
                <a16:creationId xmlns:a16="http://schemas.microsoft.com/office/drawing/2014/main" id="{076C9B27-35E4-4FDC-A5C6-4B42ACEBD7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522AA7-66D8-430B-A734-69979BC32A4B}"/>
              </a:ext>
            </a:extLst>
          </p:cNvPr>
          <p:cNvSpPr>
            <a:spLocks noGrp="1"/>
          </p:cNvSpPr>
          <p:nvPr>
            <p:ph type="sldNum" sz="quarter" idx="12"/>
          </p:nvPr>
        </p:nvSpPr>
        <p:spPr/>
        <p:txBody>
          <a:bodyPr/>
          <a:lstStyle/>
          <a:p>
            <a:fld id="{BB1CA185-4893-4155-A474-8DB12A8FE1A2}" type="slidenum">
              <a:rPr lang="en-US" smtClean="0"/>
              <a:t>‹#›</a:t>
            </a:fld>
            <a:endParaRPr lang="en-US"/>
          </a:p>
        </p:txBody>
      </p:sp>
    </p:spTree>
    <p:extLst>
      <p:ext uri="{BB962C8B-B14F-4D97-AF65-F5344CB8AC3E}">
        <p14:creationId xmlns:p14="http://schemas.microsoft.com/office/powerpoint/2010/main" val="5728138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B59A9-024E-4CD4-B83E-08C0F5C2B6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431180-5F43-47E7-982A-865C8B6173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E0F316-4962-444E-88F9-A9B6E2DCC8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8D08ED-4609-40E7-8C11-1377578FF7E6}"/>
              </a:ext>
            </a:extLst>
          </p:cNvPr>
          <p:cNvSpPr>
            <a:spLocks noGrp="1"/>
          </p:cNvSpPr>
          <p:nvPr>
            <p:ph type="dt" sz="half" idx="10"/>
          </p:nvPr>
        </p:nvSpPr>
        <p:spPr/>
        <p:txBody>
          <a:bodyPr/>
          <a:lstStyle/>
          <a:p>
            <a:fld id="{F074F6CA-DB54-498C-94DD-FF0CCB2B5F42}" type="datetimeFigureOut">
              <a:rPr lang="en-US" smtClean="0"/>
              <a:t>6/6/2023</a:t>
            </a:fld>
            <a:endParaRPr lang="en-US"/>
          </a:p>
        </p:txBody>
      </p:sp>
      <p:sp>
        <p:nvSpPr>
          <p:cNvPr id="6" name="Footer Placeholder 5">
            <a:extLst>
              <a:ext uri="{FF2B5EF4-FFF2-40B4-BE49-F238E27FC236}">
                <a16:creationId xmlns:a16="http://schemas.microsoft.com/office/drawing/2014/main" id="{EAD21437-1385-4D30-B782-CB96FFB3C0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9A8C4C-363E-4966-B3FE-F5A7038B1F5D}"/>
              </a:ext>
            </a:extLst>
          </p:cNvPr>
          <p:cNvSpPr>
            <a:spLocks noGrp="1"/>
          </p:cNvSpPr>
          <p:nvPr>
            <p:ph type="sldNum" sz="quarter" idx="12"/>
          </p:nvPr>
        </p:nvSpPr>
        <p:spPr/>
        <p:txBody>
          <a:bodyPr/>
          <a:lstStyle/>
          <a:p>
            <a:fld id="{BB1CA185-4893-4155-A474-8DB12A8FE1A2}" type="slidenum">
              <a:rPr lang="en-US" smtClean="0"/>
              <a:t>‹#›</a:t>
            </a:fld>
            <a:endParaRPr lang="en-US"/>
          </a:p>
        </p:txBody>
      </p:sp>
    </p:spTree>
    <p:extLst>
      <p:ext uri="{BB962C8B-B14F-4D97-AF65-F5344CB8AC3E}">
        <p14:creationId xmlns:p14="http://schemas.microsoft.com/office/powerpoint/2010/main" val="2760610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4694-58FF-4ED7-9BFA-15497BD559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D06E054-31E6-4F50-8F14-5A8DA374FF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78ADBF-E225-44AA-BAB5-93E54A6214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33D2B-F592-486A-8793-C04558D6EE84}"/>
              </a:ext>
            </a:extLst>
          </p:cNvPr>
          <p:cNvSpPr>
            <a:spLocks noGrp="1"/>
          </p:cNvSpPr>
          <p:nvPr>
            <p:ph type="dt" sz="half" idx="10"/>
          </p:nvPr>
        </p:nvSpPr>
        <p:spPr/>
        <p:txBody>
          <a:bodyPr/>
          <a:lstStyle/>
          <a:p>
            <a:fld id="{F074F6CA-DB54-498C-94DD-FF0CCB2B5F42}" type="datetimeFigureOut">
              <a:rPr lang="en-US" smtClean="0"/>
              <a:t>6/6/2023</a:t>
            </a:fld>
            <a:endParaRPr lang="en-US"/>
          </a:p>
        </p:txBody>
      </p:sp>
      <p:sp>
        <p:nvSpPr>
          <p:cNvPr id="6" name="Footer Placeholder 5">
            <a:extLst>
              <a:ext uri="{FF2B5EF4-FFF2-40B4-BE49-F238E27FC236}">
                <a16:creationId xmlns:a16="http://schemas.microsoft.com/office/drawing/2014/main" id="{6B64E0E9-CD69-422D-8D29-920E764D91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1C668-CB93-4467-8F7C-4ED9E4AEB26B}"/>
              </a:ext>
            </a:extLst>
          </p:cNvPr>
          <p:cNvSpPr>
            <a:spLocks noGrp="1"/>
          </p:cNvSpPr>
          <p:nvPr>
            <p:ph type="sldNum" sz="quarter" idx="12"/>
          </p:nvPr>
        </p:nvSpPr>
        <p:spPr/>
        <p:txBody>
          <a:bodyPr/>
          <a:lstStyle/>
          <a:p>
            <a:fld id="{BB1CA185-4893-4155-A474-8DB12A8FE1A2}" type="slidenum">
              <a:rPr lang="en-US" smtClean="0"/>
              <a:t>‹#›</a:t>
            </a:fld>
            <a:endParaRPr lang="en-US"/>
          </a:p>
        </p:txBody>
      </p:sp>
    </p:spTree>
    <p:extLst>
      <p:ext uri="{BB962C8B-B14F-4D97-AF65-F5344CB8AC3E}">
        <p14:creationId xmlns:p14="http://schemas.microsoft.com/office/powerpoint/2010/main" val="7849047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8F83E-D718-4DE8-9409-21759477A6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D668B3-D1AA-4CDA-AF63-6E0B89DCD0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B46AD8-C83A-4D67-886A-996E9A17D4AC}"/>
              </a:ext>
            </a:extLst>
          </p:cNvPr>
          <p:cNvSpPr>
            <a:spLocks noGrp="1"/>
          </p:cNvSpPr>
          <p:nvPr>
            <p:ph type="dt" sz="half" idx="10"/>
          </p:nvPr>
        </p:nvSpPr>
        <p:spPr/>
        <p:txBody>
          <a:bodyPr/>
          <a:lstStyle/>
          <a:p>
            <a:fld id="{F074F6CA-DB54-498C-94DD-FF0CCB2B5F42}" type="datetimeFigureOut">
              <a:rPr lang="en-US" smtClean="0"/>
              <a:t>6/6/2023</a:t>
            </a:fld>
            <a:endParaRPr lang="en-US"/>
          </a:p>
        </p:txBody>
      </p:sp>
      <p:sp>
        <p:nvSpPr>
          <p:cNvPr id="5" name="Footer Placeholder 4">
            <a:extLst>
              <a:ext uri="{FF2B5EF4-FFF2-40B4-BE49-F238E27FC236}">
                <a16:creationId xmlns:a16="http://schemas.microsoft.com/office/drawing/2014/main" id="{8FA3690C-0607-4F63-B6E3-CCCE90CBC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BDC5D-3ADA-40F5-A6D0-CDD11A8B9281}"/>
              </a:ext>
            </a:extLst>
          </p:cNvPr>
          <p:cNvSpPr>
            <a:spLocks noGrp="1"/>
          </p:cNvSpPr>
          <p:nvPr>
            <p:ph type="sldNum" sz="quarter" idx="12"/>
          </p:nvPr>
        </p:nvSpPr>
        <p:spPr/>
        <p:txBody>
          <a:bodyPr/>
          <a:lstStyle/>
          <a:p>
            <a:fld id="{BB1CA185-4893-4155-A474-8DB12A8FE1A2}" type="slidenum">
              <a:rPr lang="en-US" smtClean="0"/>
              <a:t>‹#›</a:t>
            </a:fld>
            <a:endParaRPr lang="en-US"/>
          </a:p>
        </p:txBody>
      </p:sp>
    </p:spTree>
    <p:extLst>
      <p:ext uri="{BB962C8B-B14F-4D97-AF65-F5344CB8AC3E}">
        <p14:creationId xmlns:p14="http://schemas.microsoft.com/office/powerpoint/2010/main" val="34853860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CEABC8-A0CA-4672-B7D8-72E788C7B5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CF9608-D5A7-489A-9F54-7E270061D7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67D88-DC40-4A85-AEB3-8EC6099C8A7F}"/>
              </a:ext>
            </a:extLst>
          </p:cNvPr>
          <p:cNvSpPr>
            <a:spLocks noGrp="1"/>
          </p:cNvSpPr>
          <p:nvPr>
            <p:ph type="dt" sz="half" idx="10"/>
          </p:nvPr>
        </p:nvSpPr>
        <p:spPr/>
        <p:txBody>
          <a:bodyPr/>
          <a:lstStyle/>
          <a:p>
            <a:fld id="{F074F6CA-DB54-498C-94DD-FF0CCB2B5F42}" type="datetimeFigureOut">
              <a:rPr lang="en-US" smtClean="0"/>
              <a:t>6/6/2023</a:t>
            </a:fld>
            <a:endParaRPr lang="en-US"/>
          </a:p>
        </p:txBody>
      </p:sp>
      <p:sp>
        <p:nvSpPr>
          <p:cNvPr id="5" name="Footer Placeholder 4">
            <a:extLst>
              <a:ext uri="{FF2B5EF4-FFF2-40B4-BE49-F238E27FC236}">
                <a16:creationId xmlns:a16="http://schemas.microsoft.com/office/drawing/2014/main" id="{1A0C515C-2905-4533-A251-1375AB796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CBF804-06B2-4093-89CE-73EAB71354FA}"/>
              </a:ext>
            </a:extLst>
          </p:cNvPr>
          <p:cNvSpPr>
            <a:spLocks noGrp="1"/>
          </p:cNvSpPr>
          <p:nvPr>
            <p:ph type="sldNum" sz="quarter" idx="12"/>
          </p:nvPr>
        </p:nvSpPr>
        <p:spPr/>
        <p:txBody>
          <a:bodyPr/>
          <a:lstStyle/>
          <a:p>
            <a:fld id="{BB1CA185-4893-4155-A474-8DB12A8FE1A2}" type="slidenum">
              <a:rPr lang="en-US" smtClean="0"/>
              <a:t>‹#›</a:t>
            </a:fld>
            <a:endParaRPr lang="en-US"/>
          </a:p>
        </p:txBody>
      </p:sp>
    </p:spTree>
    <p:extLst>
      <p:ext uri="{BB962C8B-B14F-4D97-AF65-F5344CB8AC3E}">
        <p14:creationId xmlns:p14="http://schemas.microsoft.com/office/powerpoint/2010/main" val="42485715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cSld name="1_Blank">
    <p:spTree>
      <p:nvGrpSpPr>
        <p:cNvPr id="1" name=""/>
        <p:cNvGrpSpPr/>
        <p:nvPr/>
      </p:nvGrpSpPr>
      <p:grpSpPr>
        <a:xfrm>
          <a:off x="0" y="0"/>
          <a:ext cx="0" cy="0"/>
          <a:chOff x="0" y="0"/>
          <a:chExt cx="0" cy="0"/>
        </a:xfrm>
      </p:grpSpPr>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spTree>
    <p:extLst>
      <p:ext uri="{BB962C8B-B14F-4D97-AF65-F5344CB8AC3E}">
        <p14:creationId xmlns:p14="http://schemas.microsoft.com/office/powerpoint/2010/main" val="962477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F524A-2CF4-4617-880A-859A159F4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795870-D72C-46E6-B24E-137C0CA248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59F2C4-A5B2-42C9-A1D6-715E7F2A28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FFE742-B20A-43BE-A340-AD6687A97C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8C0BF3-66BA-46E4-BE6D-046C8818ED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65179D-6288-4AA5-9532-3CD72DF4E0B1}"/>
              </a:ext>
            </a:extLst>
          </p:cNvPr>
          <p:cNvSpPr>
            <a:spLocks noGrp="1"/>
          </p:cNvSpPr>
          <p:nvPr>
            <p:ph type="dt" sz="half" idx="10"/>
          </p:nvPr>
        </p:nvSpPr>
        <p:spPr/>
        <p:txBody>
          <a:bodyPr/>
          <a:lstStyle/>
          <a:p>
            <a:fld id="{D04DE056-F76F-4517-885F-E6C34D8D7CDA}" type="datetimeFigureOut">
              <a:rPr lang="en-US" smtClean="0"/>
              <a:t>6/6/2023</a:t>
            </a:fld>
            <a:endParaRPr lang="en-US"/>
          </a:p>
        </p:txBody>
      </p:sp>
      <p:sp>
        <p:nvSpPr>
          <p:cNvPr id="8" name="Footer Placeholder 7">
            <a:extLst>
              <a:ext uri="{FF2B5EF4-FFF2-40B4-BE49-F238E27FC236}">
                <a16:creationId xmlns:a16="http://schemas.microsoft.com/office/drawing/2014/main" id="{63950540-8B60-4AAA-A8E3-D3DCF98326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B309AF-836C-4455-886F-D6FCD692CEB0}"/>
              </a:ext>
            </a:extLst>
          </p:cNvPr>
          <p:cNvSpPr>
            <a:spLocks noGrp="1"/>
          </p:cNvSpPr>
          <p:nvPr>
            <p:ph type="sldNum" sz="quarter" idx="12"/>
          </p:nvPr>
        </p:nvSpPr>
        <p:spPr/>
        <p:txBody>
          <a:bodyPr/>
          <a:lstStyle/>
          <a:p>
            <a:fld id="{BA84C3D0-C27B-40E8-BB44-692DF3B49764}" type="slidenum">
              <a:rPr lang="en-US" smtClean="0"/>
              <a:t>‹#›</a:t>
            </a:fld>
            <a:endParaRPr lang="en-US"/>
          </a:p>
        </p:txBody>
      </p:sp>
    </p:spTree>
    <p:extLst>
      <p:ext uri="{BB962C8B-B14F-4D97-AF65-F5344CB8AC3E}">
        <p14:creationId xmlns:p14="http://schemas.microsoft.com/office/powerpoint/2010/main" val="380766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950E8-2867-479F-879A-D3F83A1DCB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4A80B0-D60D-438A-9AC2-BA1D5C80C701}"/>
              </a:ext>
            </a:extLst>
          </p:cNvPr>
          <p:cNvSpPr>
            <a:spLocks noGrp="1"/>
          </p:cNvSpPr>
          <p:nvPr>
            <p:ph type="dt" sz="half" idx="10"/>
          </p:nvPr>
        </p:nvSpPr>
        <p:spPr/>
        <p:txBody>
          <a:bodyPr/>
          <a:lstStyle/>
          <a:p>
            <a:fld id="{D04DE056-F76F-4517-885F-E6C34D8D7CDA}" type="datetimeFigureOut">
              <a:rPr lang="en-US" smtClean="0"/>
              <a:t>6/6/2023</a:t>
            </a:fld>
            <a:endParaRPr lang="en-US"/>
          </a:p>
        </p:txBody>
      </p:sp>
      <p:sp>
        <p:nvSpPr>
          <p:cNvPr id="4" name="Footer Placeholder 3">
            <a:extLst>
              <a:ext uri="{FF2B5EF4-FFF2-40B4-BE49-F238E27FC236}">
                <a16:creationId xmlns:a16="http://schemas.microsoft.com/office/drawing/2014/main" id="{FA5A5F8A-8184-4E9C-8255-BF7C13AF82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89828E-6F3E-47B5-A070-822A2EF09FAA}"/>
              </a:ext>
            </a:extLst>
          </p:cNvPr>
          <p:cNvSpPr>
            <a:spLocks noGrp="1"/>
          </p:cNvSpPr>
          <p:nvPr>
            <p:ph type="sldNum" sz="quarter" idx="12"/>
          </p:nvPr>
        </p:nvSpPr>
        <p:spPr/>
        <p:txBody>
          <a:bodyPr/>
          <a:lstStyle/>
          <a:p>
            <a:fld id="{BA84C3D0-C27B-40E8-BB44-692DF3B49764}" type="slidenum">
              <a:rPr lang="en-US" smtClean="0"/>
              <a:t>‹#›</a:t>
            </a:fld>
            <a:endParaRPr lang="en-US"/>
          </a:p>
        </p:txBody>
      </p:sp>
    </p:spTree>
    <p:extLst>
      <p:ext uri="{BB962C8B-B14F-4D97-AF65-F5344CB8AC3E}">
        <p14:creationId xmlns:p14="http://schemas.microsoft.com/office/powerpoint/2010/main" val="115497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C82E55-2E47-4F99-8754-F2446877978A}"/>
              </a:ext>
            </a:extLst>
          </p:cNvPr>
          <p:cNvSpPr>
            <a:spLocks noGrp="1"/>
          </p:cNvSpPr>
          <p:nvPr>
            <p:ph type="dt" sz="half" idx="10"/>
          </p:nvPr>
        </p:nvSpPr>
        <p:spPr/>
        <p:txBody>
          <a:bodyPr/>
          <a:lstStyle/>
          <a:p>
            <a:fld id="{D04DE056-F76F-4517-885F-E6C34D8D7CDA}" type="datetimeFigureOut">
              <a:rPr lang="en-US" smtClean="0"/>
              <a:t>6/6/2023</a:t>
            </a:fld>
            <a:endParaRPr lang="en-US"/>
          </a:p>
        </p:txBody>
      </p:sp>
      <p:sp>
        <p:nvSpPr>
          <p:cNvPr id="3" name="Footer Placeholder 2">
            <a:extLst>
              <a:ext uri="{FF2B5EF4-FFF2-40B4-BE49-F238E27FC236}">
                <a16:creationId xmlns:a16="http://schemas.microsoft.com/office/drawing/2014/main" id="{4E24389F-2065-4678-924E-5E6E8919E5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57F607-0791-4F91-A282-5295B1E76C2B}"/>
              </a:ext>
            </a:extLst>
          </p:cNvPr>
          <p:cNvSpPr>
            <a:spLocks noGrp="1"/>
          </p:cNvSpPr>
          <p:nvPr>
            <p:ph type="sldNum" sz="quarter" idx="12"/>
          </p:nvPr>
        </p:nvSpPr>
        <p:spPr/>
        <p:txBody>
          <a:bodyPr/>
          <a:lstStyle/>
          <a:p>
            <a:fld id="{BA84C3D0-C27B-40E8-BB44-692DF3B49764}" type="slidenum">
              <a:rPr lang="en-US" smtClean="0"/>
              <a:t>‹#›</a:t>
            </a:fld>
            <a:endParaRPr lang="en-US"/>
          </a:p>
        </p:txBody>
      </p:sp>
    </p:spTree>
    <p:extLst>
      <p:ext uri="{BB962C8B-B14F-4D97-AF65-F5344CB8AC3E}">
        <p14:creationId xmlns:p14="http://schemas.microsoft.com/office/powerpoint/2010/main" val="3945486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C66C6-9DAE-479F-9181-3AAEB83126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02D5CF-A88B-49F4-801C-4665896DBF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C29E70-7D46-4BC2-875D-13CA192F4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9C256A-DF11-48C8-B45E-006E2AF51CBA}"/>
              </a:ext>
            </a:extLst>
          </p:cNvPr>
          <p:cNvSpPr>
            <a:spLocks noGrp="1"/>
          </p:cNvSpPr>
          <p:nvPr>
            <p:ph type="dt" sz="half" idx="10"/>
          </p:nvPr>
        </p:nvSpPr>
        <p:spPr/>
        <p:txBody>
          <a:bodyPr/>
          <a:lstStyle/>
          <a:p>
            <a:fld id="{D04DE056-F76F-4517-885F-E6C34D8D7CDA}" type="datetimeFigureOut">
              <a:rPr lang="en-US" smtClean="0"/>
              <a:t>6/6/2023</a:t>
            </a:fld>
            <a:endParaRPr lang="en-US"/>
          </a:p>
        </p:txBody>
      </p:sp>
      <p:sp>
        <p:nvSpPr>
          <p:cNvPr id="6" name="Footer Placeholder 5">
            <a:extLst>
              <a:ext uri="{FF2B5EF4-FFF2-40B4-BE49-F238E27FC236}">
                <a16:creationId xmlns:a16="http://schemas.microsoft.com/office/drawing/2014/main" id="{1F69065B-D184-4E19-963D-D073BA809B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81BA55-94AF-4164-A2B0-0EEB6ED9296A}"/>
              </a:ext>
            </a:extLst>
          </p:cNvPr>
          <p:cNvSpPr>
            <a:spLocks noGrp="1"/>
          </p:cNvSpPr>
          <p:nvPr>
            <p:ph type="sldNum" sz="quarter" idx="12"/>
          </p:nvPr>
        </p:nvSpPr>
        <p:spPr/>
        <p:txBody>
          <a:bodyPr/>
          <a:lstStyle/>
          <a:p>
            <a:fld id="{BA84C3D0-C27B-40E8-BB44-692DF3B49764}" type="slidenum">
              <a:rPr lang="en-US" smtClean="0"/>
              <a:t>‹#›</a:t>
            </a:fld>
            <a:endParaRPr lang="en-US"/>
          </a:p>
        </p:txBody>
      </p:sp>
    </p:spTree>
    <p:extLst>
      <p:ext uri="{BB962C8B-B14F-4D97-AF65-F5344CB8AC3E}">
        <p14:creationId xmlns:p14="http://schemas.microsoft.com/office/powerpoint/2010/main" val="3462951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B0774-D841-4893-AF7E-1961B2EF4D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86D7E1-1A9A-4A0C-A2C4-DD5BBA874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E6FB53-E3B3-46AD-B4FF-DE5372019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A28445-C986-4C42-B3A2-526AE0BCE8C2}"/>
              </a:ext>
            </a:extLst>
          </p:cNvPr>
          <p:cNvSpPr>
            <a:spLocks noGrp="1"/>
          </p:cNvSpPr>
          <p:nvPr>
            <p:ph type="dt" sz="half" idx="10"/>
          </p:nvPr>
        </p:nvSpPr>
        <p:spPr/>
        <p:txBody>
          <a:bodyPr/>
          <a:lstStyle/>
          <a:p>
            <a:fld id="{D04DE056-F76F-4517-885F-E6C34D8D7CDA}" type="datetimeFigureOut">
              <a:rPr lang="en-US" smtClean="0"/>
              <a:t>6/6/2023</a:t>
            </a:fld>
            <a:endParaRPr lang="en-US"/>
          </a:p>
        </p:txBody>
      </p:sp>
      <p:sp>
        <p:nvSpPr>
          <p:cNvPr id="6" name="Footer Placeholder 5">
            <a:extLst>
              <a:ext uri="{FF2B5EF4-FFF2-40B4-BE49-F238E27FC236}">
                <a16:creationId xmlns:a16="http://schemas.microsoft.com/office/drawing/2014/main" id="{643E704E-73E3-4951-B3FE-683FE31D85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768D1-8900-469D-9ACC-29B6693EB4E6}"/>
              </a:ext>
            </a:extLst>
          </p:cNvPr>
          <p:cNvSpPr>
            <a:spLocks noGrp="1"/>
          </p:cNvSpPr>
          <p:nvPr>
            <p:ph type="sldNum" sz="quarter" idx="12"/>
          </p:nvPr>
        </p:nvSpPr>
        <p:spPr/>
        <p:txBody>
          <a:bodyPr/>
          <a:lstStyle/>
          <a:p>
            <a:fld id="{BA84C3D0-C27B-40E8-BB44-692DF3B49764}" type="slidenum">
              <a:rPr lang="en-US" smtClean="0"/>
              <a:t>‹#›</a:t>
            </a:fld>
            <a:endParaRPr lang="en-US"/>
          </a:p>
        </p:txBody>
      </p:sp>
    </p:spTree>
    <p:extLst>
      <p:ext uri="{BB962C8B-B14F-4D97-AF65-F5344CB8AC3E}">
        <p14:creationId xmlns:p14="http://schemas.microsoft.com/office/powerpoint/2010/main" val="3021662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D82113-0126-4CFB-AA4A-DF7DD9AEC1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4A7DBA-EA85-4878-B562-E6CCB93E3B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61EFC-D2F6-44BD-A281-598B0413F5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4DE056-F76F-4517-885F-E6C34D8D7CDA}" type="datetimeFigureOut">
              <a:rPr lang="en-US" smtClean="0"/>
              <a:t>6/6/2023</a:t>
            </a:fld>
            <a:endParaRPr lang="en-US"/>
          </a:p>
        </p:txBody>
      </p:sp>
      <p:sp>
        <p:nvSpPr>
          <p:cNvPr id="5" name="Footer Placeholder 4">
            <a:extLst>
              <a:ext uri="{FF2B5EF4-FFF2-40B4-BE49-F238E27FC236}">
                <a16:creationId xmlns:a16="http://schemas.microsoft.com/office/drawing/2014/main" id="{1C0473AF-F040-4B00-AB2C-C05896220C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C03970-C23E-4DA8-9153-CA64FF3B9B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4C3D0-C27B-40E8-BB44-692DF3B49764}" type="slidenum">
              <a:rPr lang="en-US" smtClean="0"/>
              <a:t>‹#›</a:t>
            </a:fld>
            <a:endParaRPr lang="en-US"/>
          </a:p>
        </p:txBody>
      </p:sp>
    </p:spTree>
    <p:extLst>
      <p:ext uri="{BB962C8B-B14F-4D97-AF65-F5344CB8AC3E}">
        <p14:creationId xmlns:p14="http://schemas.microsoft.com/office/powerpoint/2010/main" val="803683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8509AB-1F2F-462D-98B5-2B79D6A59C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7AB34A-C979-4A2B-98B9-0C9A3C94A4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5AD5E1-4DAB-4802-84EF-11D6E46789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0869F-3CBE-41DC-93EC-585C93AD3892}" type="datetimeFigureOut">
              <a:rPr lang="en-US" smtClean="0"/>
              <a:t>6/6/2023</a:t>
            </a:fld>
            <a:endParaRPr lang="en-US"/>
          </a:p>
        </p:txBody>
      </p:sp>
      <p:sp>
        <p:nvSpPr>
          <p:cNvPr id="5" name="Footer Placeholder 4">
            <a:extLst>
              <a:ext uri="{FF2B5EF4-FFF2-40B4-BE49-F238E27FC236}">
                <a16:creationId xmlns:a16="http://schemas.microsoft.com/office/drawing/2014/main" id="{F419453E-F412-4647-8164-3BAC66AEED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B9D578-FF24-4751-B845-44FE5519E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87972-B510-45E6-BE9C-243BF7A12F3C}" type="slidenum">
              <a:rPr lang="en-US" smtClean="0"/>
              <a:t>‹#›</a:t>
            </a:fld>
            <a:endParaRPr lang="en-US"/>
          </a:p>
        </p:txBody>
      </p:sp>
    </p:spTree>
    <p:extLst>
      <p:ext uri="{BB962C8B-B14F-4D97-AF65-F5344CB8AC3E}">
        <p14:creationId xmlns:p14="http://schemas.microsoft.com/office/powerpoint/2010/main" val="7473432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4ED85F-C701-4732-BD5B-8E9C95065F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F1B8FD-EFA6-449E-B4D5-929C3DDDC4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A6C79-46B6-4191-A9FB-9AD1908506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61B0FF-0809-4596-B872-18E24297D039}" type="datetimeFigureOut">
              <a:rPr lang="en-US" smtClean="0"/>
              <a:t>6/6/2023</a:t>
            </a:fld>
            <a:endParaRPr lang="en-US"/>
          </a:p>
        </p:txBody>
      </p:sp>
      <p:sp>
        <p:nvSpPr>
          <p:cNvPr id="5" name="Footer Placeholder 4">
            <a:extLst>
              <a:ext uri="{FF2B5EF4-FFF2-40B4-BE49-F238E27FC236}">
                <a16:creationId xmlns:a16="http://schemas.microsoft.com/office/drawing/2014/main" id="{6F746B22-1D31-4B08-B51A-6574216358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29E4E0-940B-4AA0-B920-842B81A492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2A9322-3996-405A-8945-2B601AB9DA57}" type="slidenum">
              <a:rPr lang="en-US" smtClean="0"/>
              <a:t>‹#›</a:t>
            </a:fld>
            <a:endParaRPr lang="en-US"/>
          </a:p>
        </p:txBody>
      </p:sp>
    </p:spTree>
    <p:extLst>
      <p:ext uri="{BB962C8B-B14F-4D97-AF65-F5344CB8AC3E}">
        <p14:creationId xmlns:p14="http://schemas.microsoft.com/office/powerpoint/2010/main" val="189297698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4A209B-10AB-40FA-9B76-B7405AAA91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4FDBB1-A609-4991-8A3A-D3AA6715BB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692E13-BF98-491E-88ED-0B9635F8A5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74F6CA-DB54-498C-94DD-FF0CCB2B5F42}" type="datetimeFigureOut">
              <a:rPr lang="en-US" smtClean="0"/>
              <a:t>6/6/2023</a:t>
            </a:fld>
            <a:endParaRPr lang="en-US"/>
          </a:p>
        </p:txBody>
      </p:sp>
      <p:sp>
        <p:nvSpPr>
          <p:cNvPr id="5" name="Footer Placeholder 4">
            <a:extLst>
              <a:ext uri="{FF2B5EF4-FFF2-40B4-BE49-F238E27FC236}">
                <a16:creationId xmlns:a16="http://schemas.microsoft.com/office/drawing/2014/main" id="{A98375F4-8332-43D0-8591-0141E279DA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33C0A7-0E48-4126-B5BF-09F2336719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1CA185-4893-4155-A474-8DB12A8FE1A2}" type="slidenum">
              <a:rPr lang="en-US" smtClean="0"/>
              <a:t>‹#›</a:t>
            </a:fld>
            <a:endParaRPr lang="en-US"/>
          </a:p>
        </p:txBody>
      </p:sp>
    </p:spTree>
    <p:extLst>
      <p:ext uri="{BB962C8B-B14F-4D97-AF65-F5344CB8AC3E}">
        <p14:creationId xmlns:p14="http://schemas.microsoft.com/office/powerpoint/2010/main" val="352844678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17.xml"/><Relationship Id="rId16" Type="http://schemas.openxmlformats.org/officeDocument/2006/relationships/hyperlink" Target="https://www.gender-nr-peace.org/" TargetMode="External"/><Relationship Id="rId1" Type="http://schemas.openxmlformats.org/officeDocument/2006/relationships/slideLayout" Target="../slideLayouts/slideLayout46.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hyperlink" Target="https://www.environmentalpeacebuilding.org/library/books/assessing-and-restoring-natural-resources-in-post-conflict-peacebuilding/" TargetMode="External"/><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18.xml.rels><?xml version="1.0" encoding="UTF-8" standalone="yes"?>
<Relationships xmlns="http://schemas.openxmlformats.org/package/2006/relationships"><Relationship Id="rId8" Type="http://schemas.openxmlformats.org/officeDocument/2006/relationships/hyperlink" Target="mailto:sahmadnia@worldbank.org" TargetMode="External"/><Relationship Id="rId3" Type="http://schemas.openxmlformats.org/officeDocument/2006/relationships/image" Target="../media/image1.jpeg"/><Relationship Id="rId7" Type="http://schemas.openxmlformats.org/officeDocument/2006/relationships/hyperlink" Target="mailto:pspencer1@worldbank.org"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mailto:thart@worldbank.org" TargetMode="External"/><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A87EF64-FBF7-4662-8462-C3BC6FC1E563}"/>
              </a:ext>
            </a:extLst>
          </p:cNvPr>
          <p:cNvGrpSpPr/>
          <p:nvPr/>
        </p:nvGrpSpPr>
        <p:grpSpPr>
          <a:xfrm>
            <a:off x="0" y="-5649201"/>
            <a:ext cx="14097842" cy="14723618"/>
            <a:chOff x="-30925" y="-5671288"/>
            <a:chExt cx="14097842" cy="14723618"/>
          </a:xfrm>
        </p:grpSpPr>
        <p:pic>
          <p:nvPicPr>
            <p:cNvPr id="5" name="Picture 4" descr="A picture containing outdoor, grass&#10;&#10;Description automatically generated">
              <a:extLst>
                <a:ext uri="{FF2B5EF4-FFF2-40B4-BE49-F238E27FC236}">
                  <a16:creationId xmlns:a16="http://schemas.microsoft.com/office/drawing/2014/main" id="{69CBCDD0-CFAF-4FC4-AA48-DB0C139BEC18}"/>
                </a:ext>
              </a:extLst>
            </p:cNvPr>
            <p:cNvPicPr>
              <a:picLocks noChangeAspect="1"/>
            </p:cNvPicPr>
            <p:nvPr/>
          </p:nvPicPr>
          <p:blipFill rotWithShape="1">
            <a:blip r:embed="rId3">
              <a:extLst>
                <a:ext uri="{28A0092B-C50C-407E-A947-70E740481C1C}">
                  <a14:useLocalDpi xmlns:a14="http://schemas.microsoft.com/office/drawing/2010/main" val="0"/>
                </a:ext>
              </a:extLst>
            </a:blip>
            <a:srcRect l="27760" t="2216" r="16257" b="-174"/>
            <a:stretch/>
          </p:blipFill>
          <p:spPr>
            <a:xfrm rot="16200000">
              <a:off x="575888" y="-575890"/>
              <a:ext cx="6858002" cy="8009778"/>
            </a:xfrm>
            <a:prstGeom prst="rect">
              <a:avLst/>
            </a:prstGeom>
          </p:spPr>
        </p:pic>
        <p:grpSp>
          <p:nvGrpSpPr>
            <p:cNvPr id="2" name="Group 1">
              <a:extLst>
                <a:ext uri="{FF2B5EF4-FFF2-40B4-BE49-F238E27FC236}">
                  <a16:creationId xmlns:a16="http://schemas.microsoft.com/office/drawing/2014/main" id="{6A172D7B-6EB8-44DA-8B28-96E0308B28D4}"/>
                </a:ext>
              </a:extLst>
            </p:cNvPr>
            <p:cNvGrpSpPr/>
            <p:nvPr/>
          </p:nvGrpSpPr>
          <p:grpSpPr>
            <a:xfrm>
              <a:off x="2834654" y="-5671288"/>
              <a:ext cx="11232263" cy="14723618"/>
              <a:chOff x="2834654" y="-5671288"/>
              <a:chExt cx="11232263" cy="14723618"/>
            </a:xfrm>
          </p:grpSpPr>
          <p:sp>
            <p:nvSpPr>
              <p:cNvPr id="11" name="Isosceles Triangle 10">
                <a:extLst>
                  <a:ext uri="{FF2B5EF4-FFF2-40B4-BE49-F238E27FC236}">
                    <a16:creationId xmlns:a16="http://schemas.microsoft.com/office/drawing/2014/main" id="{6775B3B1-1804-4391-8F76-F22B73896EF9}"/>
                  </a:ext>
                </a:extLst>
              </p:cNvPr>
              <p:cNvSpPr/>
              <p:nvPr/>
            </p:nvSpPr>
            <p:spPr>
              <a:xfrm rot="17821077">
                <a:off x="884275" y="-3720909"/>
                <a:ext cx="13842367" cy="9941609"/>
              </a:xfrm>
              <a:prstGeom prst="triangle">
                <a:avLst/>
              </a:prstGeom>
              <a:solidFill>
                <a:srgbClr val="103F61">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Isosceles Triangle 5">
                <a:extLst>
                  <a:ext uri="{FF2B5EF4-FFF2-40B4-BE49-F238E27FC236}">
                    <a16:creationId xmlns:a16="http://schemas.microsoft.com/office/drawing/2014/main" id="{8EB02BFF-C8EC-4F94-986C-42E37212C32F}"/>
                  </a:ext>
                </a:extLst>
              </p:cNvPr>
              <p:cNvSpPr/>
              <p:nvPr/>
            </p:nvSpPr>
            <p:spPr>
              <a:xfrm rot="18145489">
                <a:off x="1863900" y="-3150687"/>
                <a:ext cx="13842367" cy="10563667"/>
              </a:xfrm>
              <a:prstGeom prst="triangle">
                <a:avLst/>
              </a:prstGeom>
              <a:solidFill>
                <a:schemeClr val="accent1">
                  <a:lumMod val="50000"/>
                </a:schemeClr>
              </a:solidFill>
              <a:ln>
                <a:noFill/>
              </a:ln>
              <a:scene3d>
                <a:camera prst="orthographicFront">
                  <a:rot lat="0" lon="1799994"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1A1B422C-8A06-4C2B-AB5B-87FB7DA309BD}"/>
                </a:ext>
              </a:extLst>
            </p:cNvPr>
            <p:cNvGrpSpPr/>
            <p:nvPr/>
          </p:nvGrpSpPr>
          <p:grpSpPr>
            <a:xfrm>
              <a:off x="0" y="6126970"/>
              <a:ext cx="12240986" cy="789179"/>
              <a:chOff x="0" y="6126970"/>
              <a:chExt cx="12240986" cy="789179"/>
            </a:xfrm>
          </p:grpSpPr>
          <p:sp>
            <p:nvSpPr>
              <p:cNvPr id="4" name="Rectangle 3">
                <a:extLst>
                  <a:ext uri="{FF2B5EF4-FFF2-40B4-BE49-F238E27FC236}">
                    <a16:creationId xmlns:a16="http://schemas.microsoft.com/office/drawing/2014/main" id="{9FBE6C9E-B402-4B2E-8B20-F02947BEE359}"/>
                  </a:ext>
                </a:extLst>
              </p:cNvPr>
              <p:cNvSpPr/>
              <p:nvPr/>
            </p:nvSpPr>
            <p:spPr>
              <a:xfrm>
                <a:off x="0" y="6126970"/>
                <a:ext cx="12240986" cy="76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uLnTx/>
                  <a:uFillTx/>
                  <a:latin typeface="+mj-lt"/>
                  <a:ea typeface="+mn-ea"/>
                  <a:cs typeface="+mn-cs"/>
                </a:endParaRPr>
              </a:p>
            </p:txBody>
          </p:sp>
          <p:grpSp>
            <p:nvGrpSpPr>
              <p:cNvPr id="3" name="Group 2">
                <a:extLst>
                  <a:ext uri="{FF2B5EF4-FFF2-40B4-BE49-F238E27FC236}">
                    <a16:creationId xmlns:a16="http://schemas.microsoft.com/office/drawing/2014/main" id="{8AD0A937-5964-4397-91C2-F6FC26F9A56A}"/>
                  </a:ext>
                </a:extLst>
              </p:cNvPr>
              <p:cNvGrpSpPr/>
              <p:nvPr/>
            </p:nvGrpSpPr>
            <p:grpSpPr>
              <a:xfrm>
                <a:off x="6672484" y="6147509"/>
                <a:ext cx="5178863" cy="768640"/>
                <a:chOff x="6672484" y="6147509"/>
                <a:chExt cx="5178863" cy="768640"/>
              </a:xfrm>
            </p:grpSpPr>
            <p:pic>
              <p:nvPicPr>
                <p:cNvPr id="25" name="Picture 24">
                  <a:extLst>
                    <a:ext uri="{FF2B5EF4-FFF2-40B4-BE49-F238E27FC236}">
                      <a16:creationId xmlns:a16="http://schemas.microsoft.com/office/drawing/2014/main" id="{A61DA518-B9DF-435D-AE32-6EB7EB1DEE9C}"/>
                    </a:ext>
                  </a:extLst>
                </p:cNvPr>
                <p:cNvPicPr>
                  <a:picLocks noChangeAspect="1"/>
                </p:cNvPicPr>
                <p:nvPr/>
              </p:nvPicPr>
              <p:blipFill>
                <a:blip r:embed="rId4"/>
                <a:stretch>
                  <a:fillRect/>
                </a:stretch>
              </p:blipFill>
              <p:spPr>
                <a:xfrm>
                  <a:off x="6672484" y="6147509"/>
                  <a:ext cx="2631614" cy="768640"/>
                </a:xfrm>
                <a:prstGeom prst="rect">
                  <a:avLst/>
                </a:prstGeom>
              </p:spPr>
            </p:pic>
            <p:pic>
              <p:nvPicPr>
                <p:cNvPr id="27" name="Picture 26" descr="Logo&#10;&#10;Description automatically generated">
                  <a:extLst>
                    <a:ext uri="{FF2B5EF4-FFF2-40B4-BE49-F238E27FC236}">
                      <a16:creationId xmlns:a16="http://schemas.microsoft.com/office/drawing/2014/main" id="{125CF52E-DF16-46E3-92D1-F176A832D2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378" y="6336860"/>
                  <a:ext cx="2355969" cy="348859"/>
                </a:xfrm>
                <a:prstGeom prst="rect">
                  <a:avLst/>
                </a:prstGeom>
              </p:spPr>
            </p:pic>
          </p:grpSp>
        </p:grpSp>
        <p:sp>
          <p:nvSpPr>
            <p:cNvPr id="15" name="Subtitle 2">
              <a:extLst>
                <a:ext uri="{FF2B5EF4-FFF2-40B4-BE49-F238E27FC236}">
                  <a16:creationId xmlns:a16="http://schemas.microsoft.com/office/drawing/2014/main" id="{3ED886C4-4736-4F19-956D-C2D34826445E}"/>
                </a:ext>
              </a:extLst>
            </p:cNvPr>
            <p:cNvSpPr txBox="1">
              <a:spLocks/>
            </p:cNvSpPr>
            <p:nvPr/>
          </p:nvSpPr>
          <p:spPr>
            <a:xfrm>
              <a:off x="166162" y="5406454"/>
              <a:ext cx="4550229" cy="1461815"/>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uLnTx/>
                  <a:uFillTx/>
                  <a:latin typeface="+mj-lt"/>
                  <a:ea typeface="+mn-ea"/>
                  <a:cs typeface="+mn-cs"/>
                </a:rPr>
                <a:t>T</a:t>
              </a:r>
              <a:r>
                <a:rPr lang="en-US" sz="1400" b="1">
                  <a:latin typeface="+mj-lt"/>
                </a:rPr>
                <a:t>racy Hart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uLnTx/>
                  <a:uFillTx/>
                  <a:latin typeface="+mj-lt"/>
                  <a:ea typeface="+mn-ea"/>
                  <a:cs typeface="+mn-cs"/>
                </a:rPr>
                <a:t>Phoebe Spencer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a:latin typeface="+mj-lt"/>
                </a:rPr>
                <a:t>Shaadee Ahmadnia</a:t>
              </a:r>
              <a:endParaRPr kumimoji="0" lang="en-US" sz="1400" b="1" i="0" u="none" strike="noStrike" kern="1200" cap="none" spc="0" normalizeH="0" baseline="0" noProof="0">
                <a:ln>
                  <a:noFill/>
                </a:ln>
                <a:uLnTx/>
                <a:uFillTx/>
                <a:latin typeface="+mj-lt"/>
              </a:endParaRPr>
            </a:p>
          </p:txBody>
        </p:sp>
        <p:sp>
          <p:nvSpPr>
            <p:cNvPr id="16" name="Title 1">
              <a:extLst>
                <a:ext uri="{FF2B5EF4-FFF2-40B4-BE49-F238E27FC236}">
                  <a16:creationId xmlns:a16="http://schemas.microsoft.com/office/drawing/2014/main" id="{1126D11C-8C47-44B0-82B8-F83D9816877D}"/>
                </a:ext>
              </a:extLst>
            </p:cNvPr>
            <p:cNvSpPr txBox="1">
              <a:spLocks/>
            </p:cNvSpPr>
            <p:nvPr/>
          </p:nvSpPr>
          <p:spPr>
            <a:xfrm>
              <a:off x="7857378" y="1388837"/>
              <a:ext cx="3879232" cy="2177215"/>
            </a:xfrm>
            <a:prstGeom prst="rect">
              <a:avLst/>
            </a:prstGeom>
            <a:scene3d>
              <a:camera prst="orthographicFront">
                <a:rot lat="0" lon="20999997" rev="0"/>
              </a:camera>
              <a:lightRig rig="threePt" dir="t"/>
            </a:scene3d>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b="1">
                  <a:solidFill>
                    <a:schemeClr val="bg1"/>
                  </a:solidFill>
                  <a:effectLst>
                    <a:outerShdw blurRad="38100" dist="38100" dir="2700000" algn="tl">
                      <a:srgbClr val="000000">
                        <a:alpha val="43137"/>
                      </a:srgbClr>
                    </a:outerShdw>
                  </a:effectLst>
                  <a:latin typeface="Proxima Nova Rg" panose="02000506030000020004" pitchFamily="50" charset="0"/>
                </a:rPr>
                <a:t>Defueling Conflict</a:t>
              </a:r>
            </a:p>
          </p:txBody>
        </p:sp>
        <p:sp>
          <p:nvSpPr>
            <p:cNvPr id="17" name="Subtitle 2">
              <a:extLst>
                <a:ext uri="{FF2B5EF4-FFF2-40B4-BE49-F238E27FC236}">
                  <a16:creationId xmlns:a16="http://schemas.microsoft.com/office/drawing/2014/main" id="{AEA90D5D-7240-4BEA-89B3-FB778F554C31}"/>
                </a:ext>
              </a:extLst>
            </p:cNvPr>
            <p:cNvSpPr txBox="1">
              <a:spLocks/>
            </p:cNvSpPr>
            <p:nvPr/>
          </p:nvSpPr>
          <p:spPr>
            <a:xfrm>
              <a:off x="7857378" y="2851237"/>
              <a:ext cx="3726832" cy="1155525"/>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900">
                  <a:solidFill>
                    <a:schemeClr val="bg1"/>
                  </a:solidFill>
                  <a:effectLst>
                    <a:outerShdw blurRad="38100" dist="38100" dir="2700000" algn="tl">
                      <a:srgbClr val="000000">
                        <a:alpha val="43137"/>
                      </a:srgbClr>
                    </a:outerShdw>
                  </a:effectLst>
                  <a:latin typeface="Proxima Nova Rg" panose="02000506030000020004" pitchFamily="50" charset="0"/>
                </a:rPr>
                <a:t>ENVIRONMENT AND NATURAL RESOURCE MANAGEMENT      AS A PATHWAY TO PEACE</a:t>
              </a:r>
            </a:p>
          </p:txBody>
        </p:sp>
        <p:sp>
          <p:nvSpPr>
            <p:cNvPr id="20" name="Subtitle 2">
              <a:extLst>
                <a:ext uri="{FF2B5EF4-FFF2-40B4-BE49-F238E27FC236}">
                  <a16:creationId xmlns:a16="http://schemas.microsoft.com/office/drawing/2014/main" id="{07353586-D59B-4927-9599-08ABFA9E6D7F}"/>
                </a:ext>
              </a:extLst>
            </p:cNvPr>
            <p:cNvSpPr txBox="1">
              <a:spLocks/>
            </p:cNvSpPr>
            <p:nvPr/>
          </p:nvSpPr>
          <p:spPr>
            <a:xfrm>
              <a:off x="7857378" y="3045034"/>
              <a:ext cx="4550229" cy="1461815"/>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i="0" u="none" strike="noStrike" kern="1200" cap="none" spc="0" normalizeH="0" baseline="0" noProof="0">
                  <a:ln>
                    <a:noFill/>
                  </a:ln>
                  <a:solidFill>
                    <a:schemeClr val="bg1"/>
                  </a:solidFill>
                  <a:uLnTx/>
                  <a:uFillTx/>
                  <a:latin typeface="+mj-lt"/>
                  <a:ea typeface="+mn-ea"/>
                  <a:cs typeface="+mn-cs"/>
                </a:rPr>
                <a:t>November 16, 2022</a:t>
              </a:r>
              <a:endParaRPr kumimoji="0" lang="en-US" sz="1400" i="0" u="none" strike="noStrike" kern="1200" cap="none" spc="0" normalizeH="0" baseline="0" noProof="0">
                <a:ln>
                  <a:noFill/>
                </a:ln>
                <a:solidFill>
                  <a:schemeClr val="bg1"/>
                </a:solidFill>
                <a:uLnTx/>
                <a:uFillTx/>
                <a:latin typeface="+mj-lt"/>
              </a:endParaRPr>
            </a:p>
          </p:txBody>
        </p:sp>
        <p:pic>
          <p:nvPicPr>
            <p:cNvPr id="8" name="Picture 7">
              <a:extLst>
                <a:ext uri="{FF2B5EF4-FFF2-40B4-BE49-F238E27FC236}">
                  <a16:creationId xmlns:a16="http://schemas.microsoft.com/office/drawing/2014/main" id="{5798C7C9-FAA0-4C53-B07D-C5489D9439FD}"/>
                </a:ext>
              </a:extLst>
            </p:cNvPr>
            <p:cNvPicPr>
              <a:picLocks noChangeAspect="1"/>
            </p:cNvPicPr>
            <p:nvPr/>
          </p:nvPicPr>
          <p:blipFill>
            <a:blip r:embed="rId6"/>
            <a:stretch>
              <a:fillRect/>
            </a:stretch>
          </p:blipFill>
          <p:spPr>
            <a:xfrm>
              <a:off x="-30925" y="-90575"/>
              <a:ext cx="12240986" cy="6955750"/>
            </a:xfrm>
            <a:prstGeom prst="rect">
              <a:avLst/>
            </a:prstGeom>
          </p:spPr>
        </p:pic>
        <p:sp>
          <p:nvSpPr>
            <p:cNvPr id="18" name="TextBox 17">
              <a:extLst>
                <a:ext uri="{FF2B5EF4-FFF2-40B4-BE49-F238E27FC236}">
                  <a16:creationId xmlns:a16="http://schemas.microsoft.com/office/drawing/2014/main" id="{BE5CA912-9470-4A21-9979-77FF42ADFD3F}"/>
                </a:ext>
              </a:extLst>
            </p:cNvPr>
            <p:cNvSpPr txBox="1"/>
            <p:nvPr/>
          </p:nvSpPr>
          <p:spPr>
            <a:xfrm>
              <a:off x="7805457" y="3956797"/>
              <a:ext cx="3610837" cy="1569660"/>
            </a:xfrm>
            <a:prstGeom prst="rect">
              <a:avLst/>
            </a:prstGeom>
            <a:solidFill>
              <a:srgbClr val="294270"/>
            </a:solidFill>
            <a:ln>
              <a:noFill/>
            </a:ln>
          </p:spPr>
          <p:txBody>
            <a:bodyPr wrap="square" rtlCol="0">
              <a:spAutoFit/>
            </a:bodyPr>
            <a:lstStyle/>
            <a:p>
              <a:endParaRPr lang="en-US" sz="1600">
                <a:solidFill>
                  <a:schemeClr val="bg1"/>
                </a:solidFill>
              </a:endParaRPr>
            </a:p>
            <a:p>
              <a:endParaRPr lang="en-US" sz="1600">
                <a:solidFill>
                  <a:schemeClr val="bg1"/>
                </a:solidFill>
              </a:endParaRPr>
            </a:p>
            <a:p>
              <a:endParaRPr lang="en-US" sz="1600">
                <a:solidFill>
                  <a:schemeClr val="bg1"/>
                </a:solidFill>
              </a:endParaRPr>
            </a:p>
            <a:p>
              <a:endParaRPr lang="en-US" sz="1600">
                <a:solidFill>
                  <a:schemeClr val="bg1"/>
                </a:solidFill>
              </a:endParaRPr>
            </a:p>
            <a:p>
              <a:endParaRPr lang="en-US" sz="1600">
                <a:solidFill>
                  <a:schemeClr val="bg1"/>
                </a:solidFill>
              </a:endParaRPr>
            </a:p>
            <a:p>
              <a:endParaRPr lang="en-US" sz="1600">
                <a:solidFill>
                  <a:schemeClr val="bg1"/>
                </a:solidFill>
              </a:endParaRPr>
            </a:p>
          </p:txBody>
        </p:sp>
        <p:sp>
          <p:nvSpPr>
            <p:cNvPr id="9" name="TextBox 8">
              <a:extLst>
                <a:ext uri="{FF2B5EF4-FFF2-40B4-BE49-F238E27FC236}">
                  <a16:creationId xmlns:a16="http://schemas.microsoft.com/office/drawing/2014/main" id="{1E80AF95-6C16-4A9C-BE9B-B95D078B34C0}"/>
                </a:ext>
              </a:extLst>
            </p:cNvPr>
            <p:cNvSpPr txBox="1"/>
            <p:nvPr/>
          </p:nvSpPr>
          <p:spPr>
            <a:xfrm>
              <a:off x="10057708" y="4935842"/>
              <a:ext cx="2251126" cy="1077218"/>
            </a:xfrm>
            <a:prstGeom prst="rect">
              <a:avLst/>
            </a:prstGeom>
            <a:solidFill>
              <a:srgbClr val="294270"/>
            </a:solidFill>
            <a:ln>
              <a:noFill/>
            </a:ln>
          </p:spPr>
          <p:txBody>
            <a:bodyPr wrap="square" rtlCol="0">
              <a:spAutoFit/>
            </a:bodyPr>
            <a:lstStyle/>
            <a:p>
              <a:endParaRPr lang="en-US" sz="1600" dirty="0">
                <a:solidFill>
                  <a:schemeClr val="bg1"/>
                </a:solidFill>
                <a:latin typeface="Loew" pitchFamily="2" charset="77"/>
              </a:endParaRPr>
            </a:p>
            <a:p>
              <a:r>
                <a:rPr lang="en-US" sz="1600" dirty="0">
                  <a:solidFill>
                    <a:schemeClr val="bg1"/>
                  </a:solidFill>
                  <a:latin typeface="Loew" pitchFamily="2" charset="77"/>
                </a:rPr>
                <a:t>Phoebe Spencer</a:t>
              </a:r>
            </a:p>
            <a:p>
              <a:r>
                <a:rPr lang="en-US" sz="1600" dirty="0">
                  <a:solidFill>
                    <a:schemeClr val="bg1"/>
                  </a:solidFill>
                  <a:latin typeface="Loew" pitchFamily="2" charset="77"/>
                </a:rPr>
                <a:t>MENA Seminar Series</a:t>
              </a:r>
            </a:p>
            <a:p>
              <a:r>
                <a:rPr lang="en-US" sz="1600" dirty="0">
                  <a:solidFill>
                    <a:schemeClr val="bg1"/>
                  </a:solidFill>
                  <a:latin typeface="Loew" pitchFamily="2" charset="77"/>
                </a:rPr>
                <a:t>June 1, 2023</a:t>
              </a:r>
            </a:p>
          </p:txBody>
        </p:sp>
        <p:sp>
          <p:nvSpPr>
            <p:cNvPr id="12" name="Rectangle 11">
              <a:extLst>
                <a:ext uri="{FF2B5EF4-FFF2-40B4-BE49-F238E27FC236}">
                  <a16:creationId xmlns:a16="http://schemas.microsoft.com/office/drawing/2014/main" id="{0B6241C0-A395-4B2F-8A24-9E4CFC002AB0}"/>
                </a:ext>
              </a:extLst>
            </p:cNvPr>
            <p:cNvSpPr/>
            <p:nvPr/>
          </p:nvSpPr>
          <p:spPr>
            <a:xfrm>
              <a:off x="0" y="6147509"/>
              <a:ext cx="2029216" cy="710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8">
            <a:extLst>
              <a:ext uri="{FF2B5EF4-FFF2-40B4-BE49-F238E27FC236}">
                <a16:creationId xmlns:a16="http://schemas.microsoft.com/office/drawing/2014/main" id="{6EF6784F-1CF9-AE1F-2C71-C4799A17F13D}"/>
              </a:ext>
            </a:extLst>
          </p:cNvPr>
          <p:cNvSpPr txBox="1"/>
          <p:nvPr/>
        </p:nvSpPr>
        <p:spPr>
          <a:xfrm>
            <a:off x="7857378" y="389735"/>
            <a:ext cx="4229283" cy="2123658"/>
          </a:xfrm>
          <a:prstGeom prst="rect">
            <a:avLst/>
          </a:prstGeom>
          <a:solidFill>
            <a:srgbClr val="294270"/>
          </a:solidFill>
          <a:ln>
            <a:noFill/>
          </a:ln>
        </p:spPr>
        <p:txBody>
          <a:bodyPr wrap="square" rtlCol="0">
            <a:spAutoFit/>
          </a:bodyPr>
          <a:lstStyle/>
          <a:p>
            <a:r>
              <a:rPr lang="en-US" sz="4400" b="1" dirty="0">
                <a:solidFill>
                  <a:schemeClr val="bg1"/>
                </a:solidFill>
                <a:latin typeface="Loew" pitchFamily="2" charset="77"/>
              </a:rPr>
              <a:t>Defueling </a:t>
            </a:r>
          </a:p>
          <a:p>
            <a:r>
              <a:rPr lang="en-US" sz="4400" b="1" dirty="0">
                <a:solidFill>
                  <a:schemeClr val="bg1"/>
                </a:solidFill>
                <a:latin typeface="Loew" pitchFamily="2" charset="77"/>
              </a:rPr>
              <a:t>Conflict</a:t>
            </a:r>
          </a:p>
          <a:p>
            <a:endParaRPr lang="en-US" sz="4400" b="1" dirty="0">
              <a:solidFill>
                <a:schemeClr val="bg1"/>
              </a:solidFill>
              <a:latin typeface="Loew" pitchFamily="2" charset="77"/>
            </a:endParaRPr>
          </a:p>
        </p:txBody>
      </p:sp>
      <p:sp>
        <p:nvSpPr>
          <p:cNvPr id="14" name="TextBox 8">
            <a:extLst>
              <a:ext uri="{FF2B5EF4-FFF2-40B4-BE49-F238E27FC236}">
                <a16:creationId xmlns:a16="http://schemas.microsoft.com/office/drawing/2014/main" id="{F16972A6-BBB1-C814-8FEA-0B0D5C30CD6B}"/>
              </a:ext>
            </a:extLst>
          </p:cNvPr>
          <p:cNvSpPr txBox="1"/>
          <p:nvPr/>
        </p:nvSpPr>
        <p:spPr>
          <a:xfrm>
            <a:off x="7888302" y="2783996"/>
            <a:ext cx="4550229" cy="1323439"/>
          </a:xfrm>
          <a:prstGeom prst="rect">
            <a:avLst/>
          </a:prstGeom>
          <a:solidFill>
            <a:srgbClr val="294270"/>
          </a:solidFill>
          <a:ln>
            <a:noFill/>
          </a:ln>
        </p:spPr>
        <p:txBody>
          <a:bodyPr wrap="square" rtlCol="0">
            <a:spAutoFit/>
          </a:bodyPr>
          <a:lstStyle/>
          <a:p>
            <a:endParaRPr lang="en-US" sz="2000" dirty="0">
              <a:solidFill>
                <a:schemeClr val="bg1"/>
              </a:solidFill>
              <a:latin typeface="Loew Light" pitchFamily="2" charset="77"/>
            </a:endParaRPr>
          </a:p>
          <a:p>
            <a:r>
              <a:rPr lang="en-US" sz="2000" dirty="0">
                <a:solidFill>
                  <a:schemeClr val="bg1"/>
                </a:solidFill>
                <a:latin typeface="Loew Light" pitchFamily="2" charset="77"/>
              </a:rPr>
              <a:t>Perspectives on </a:t>
            </a:r>
          </a:p>
          <a:p>
            <a:r>
              <a:rPr lang="en-US" sz="2000" dirty="0">
                <a:solidFill>
                  <a:schemeClr val="bg1"/>
                </a:solidFill>
                <a:latin typeface="Loew Light" pitchFamily="2" charset="77"/>
              </a:rPr>
              <a:t>the MENA region</a:t>
            </a:r>
          </a:p>
          <a:p>
            <a:endParaRPr lang="en-US" sz="2000" dirty="0">
              <a:solidFill>
                <a:schemeClr val="bg1"/>
              </a:solidFill>
              <a:latin typeface="Loew Light" pitchFamily="2" charset="77"/>
            </a:endParaRPr>
          </a:p>
        </p:txBody>
      </p:sp>
      <p:sp>
        <p:nvSpPr>
          <p:cNvPr id="19" name="TextBox 8">
            <a:extLst>
              <a:ext uri="{FF2B5EF4-FFF2-40B4-BE49-F238E27FC236}">
                <a16:creationId xmlns:a16="http://schemas.microsoft.com/office/drawing/2014/main" id="{0B8C366E-0760-1D3B-1F68-02BDB7599029}"/>
              </a:ext>
            </a:extLst>
          </p:cNvPr>
          <p:cNvSpPr txBox="1"/>
          <p:nvPr/>
        </p:nvSpPr>
        <p:spPr>
          <a:xfrm>
            <a:off x="7892229" y="1870918"/>
            <a:ext cx="4225357" cy="1077218"/>
          </a:xfrm>
          <a:prstGeom prst="rect">
            <a:avLst/>
          </a:prstGeom>
          <a:solidFill>
            <a:srgbClr val="294270"/>
          </a:solidFill>
          <a:ln>
            <a:noFill/>
          </a:ln>
        </p:spPr>
        <p:txBody>
          <a:bodyPr wrap="square" lIns="91440" tIns="45720" rIns="91440" bIns="45720" rtlCol="0" anchor="t">
            <a:spAutoFit/>
          </a:bodyPr>
          <a:lstStyle/>
          <a:p>
            <a:r>
              <a:rPr lang="en-US" sz="1600" dirty="0">
                <a:solidFill>
                  <a:schemeClr val="bg1"/>
                </a:solidFill>
                <a:latin typeface="Loew Thin"/>
              </a:rPr>
              <a:t>ENVIRONMENT AND NATURAL </a:t>
            </a:r>
            <a:endParaRPr lang="en-US" sz="2000" dirty="0">
              <a:solidFill>
                <a:schemeClr val="bg1"/>
              </a:solidFill>
              <a:latin typeface="Loew Thin"/>
            </a:endParaRPr>
          </a:p>
          <a:p>
            <a:r>
              <a:rPr lang="en-US" sz="1600" dirty="0">
                <a:solidFill>
                  <a:schemeClr val="bg1"/>
                </a:solidFill>
                <a:latin typeface="Loew Thin"/>
              </a:rPr>
              <a:t>RESOURCE MANAGEMENT </a:t>
            </a:r>
            <a:endParaRPr lang="en-US" sz="2000" dirty="0"/>
          </a:p>
          <a:p>
            <a:r>
              <a:rPr lang="en-US" sz="1600" dirty="0">
                <a:solidFill>
                  <a:schemeClr val="bg1"/>
                </a:solidFill>
                <a:latin typeface="Loew Thin" pitchFamily="2" charset="77"/>
              </a:rPr>
              <a:t>AS A PATHWAY TO PEACE</a:t>
            </a:r>
          </a:p>
          <a:p>
            <a:endParaRPr lang="en-US" sz="1600" dirty="0">
              <a:solidFill>
                <a:schemeClr val="bg1"/>
              </a:solidFill>
              <a:latin typeface="Loew Thin" pitchFamily="2" charset="77"/>
            </a:endParaRPr>
          </a:p>
        </p:txBody>
      </p:sp>
    </p:spTree>
    <p:extLst>
      <p:ext uri="{BB962C8B-B14F-4D97-AF65-F5344CB8AC3E}">
        <p14:creationId xmlns:p14="http://schemas.microsoft.com/office/powerpoint/2010/main" val="3591664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ACE369-A234-41B7-FAF1-B93C9A0DD82C}"/>
              </a:ext>
            </a:extLst>
          </p:cNvPr>
          <p:cNvSpPr>
            <a:spLocks noGrp="1"/>
          </p:cNvSpPr>
          <p:nvPr>
            <p:ph type="title"/>
          </p:nvPr>
        </p:nvSpPr>
        <p:spPr>
          <a:xfrm>
            <a:off x="841248" y="334644"/>
            <a:ext cx="10509504" cy="1076914"/>
          </a:xfrm>
        </p:spPr>
        <p:txBody>
          <a:bodyPr anchor="ctr">
            <a:normAutofit/>
          </a:bodyPr>
          <a:lstStyle/>
          <a:p>
            <a:r>
              <a:rPr lang="en-US" sz="4000"/>
              <a:t>Abundant Resources and Dependence</a:t>
            </a:r>
          </a:p>
        </p:txBody>
      </p:sp>
      <p:sp>
        <p:nvSpPr>
          <p:cNvPr id="22" name="Rectangle 21">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7" name="Content Placeholder 7">
            <a:extLst>
              <a:ext uri="{FF2B5EF4-FFF2-40B4-BE49-F238E27FC236}">
                <a16:creationId xmlns:a16="http://schemas.microsoft.com/office/drawing/2014/main" id="{0C42B9FA-4F2B-10E3-8131-FE21069006D7}"/>
              </a:ext>
            </a:extLst>
          </p:cNvPr>
          <p:cNvGraphicFramePr>
            <a:graphicFrameLocks noGrp="1"/>
          </p:cNvGraphicFramePr>
          <p:nvPr>
            <p:ph idx="1"/>
            <p:extLst>
              <p:ext uri="{D42A27DB-BD31-4B8C-83A1-F6EECF244321}">
                <p14:modId xmlns:p14="http://schemas.microsoft.com/office/powerpoint/2010/main" val="2124653727"/>
              </p:ext>
            </p:extLst>
          </p:nvPr>
        </p:nvGraphicFramePr>
        <p:xfrm>
          <a:off x="614597" y="1737360"/>
          <a:ext cx="10730059" cy="4535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6341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BB674B-351D-18BE-04D7-441A8A039DC4}"/>
              </a:ext>
            </a:extLst>
          </p:cNvPr>
          <p:cNvSpPr>
            <a:spLocks noGrp="1"/>
          </p:cNvSpPr>
          <p:nvPr>
            <p:ph type="title"/>
          </p:nvPr>
        </p:nvSpPr>
        <p:spPr>
          <a:xfrm>
            <a:off x="841248" y="334644"/>
            <a:ext cx="10509504" cy="1076914"/>
          </a:xfrm>
        </p:spPr>
        <p:txBody>
          <a:bodyPr anchor="ctr">
            <a:normAutofit/>
          </a:bodyPr>
          <a:lstStyle/>
          <a:p>
            <a:r>
              <a:rPr lang="en-US" sz="4000" dirty="0"/>
              <a:t>Resource Scarcity and Conflict</a:t>
            </a:r>
          </a:p>
        </p:txBody>
      </p:sp>
      <p:sp>
        <p:nvSpPr>
          <p:cNvPr id="21" name="Rectangle 2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6" name="Content Placeholder 7">
            <a:extLst>
              <a:ext uri="{FF2B5EF4-FFF2-40B4-BE49-F238E27FC236}">
                <a16:creationId xmlns:a16="http://schemas.microsoft.com/office/drawing/2014/main" id="{EA8664E4-EE50-9F3B-1BDC-083C83D9B5D3}"/>
              </a:ext>
            </a:extLst>
          </p:cNvPr>
          <p:cNvGraphicFramePr>
            <a:graphicFrameLocks noGrp="1"/>
          </p:cNvGraphicFramePr>
          <p:nvPr>
            <p:ph idx="1"/>
            <p:extLst>
              <p:ext uri="{D42A27DB-BD31-4B8C-83A1-F6EECF244321}">
                <p14:modId xmlns:p14="http://schemas.microsoft.com/office/powerpoint/2010/main" val="2845545759"/>
              </p:ext>
            </p:extLst>
          </p:nvPr>
        </p:nvGraphicFramePr>
        <p:xfrm>
          <a:off x="838200" y="1737360"/>
          <a:ext cx="10506456" cy="45354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3890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294B5-417F-3814-E5EE-E3230A0E16B0}"/>
              </a:ext>
            </a:extLst>
          </p:cNvPr>
          <p:cNvSpPr>
            <a:spLocks noGrp="1"/>
          </p:cNvSpPr>
          <p:nvPr>
            <p:ph type="title"/>
          </p:nvPr>
        </p:nvSpPr>
        <p:spPr>
          <a:xfrm>
            <a:off x="277244" y="814973"/>
            <a:ext cx="4222293" cy="1325563"/>
          </a:xfrm>
        </p:spPr>
        <p:txBody>
          <a:bodyPr>
            <a:normAutofit fontScale="90000"/>
          </a:bodyPr>
          <a:lstStyle/>
          <a:p>
            <a:r>
              <a:rPr lang="en-US" sz="4000" dirty="0"/>
              <a:t>Recurrent Resource Pathways in MENA Conflicts</a:t>
            </a:r>
          </a:p>
        </p:txBody>
      </p:sp>
      <p:sp>
        <p:nvSpPr>
          <p:cNvPr id="3" name="Content Placeholder 2">
            <a:extLst>
              <a:ext uri="{FF2B5EF4-FFF2-40B4-BE49-F238E27FC236}">
                <a16:creationId xmlns:a16="http://schemas.microsoft.com/office/drawing/2014/main" id="{31ACDA1D-EF48-C962-82E9-2C99BFC273A8}"/>
              </a:ext>
            </a:extLst>
          </p:cNvPr>
          <p:cNvSpPr>
            <a:spLocks noGrp="1"/>
          </p:cNvSpPr>
          <p:nvPr>
            <p:ph idx="1"/>
          </p:nvPr>
        </p:nvSpPr>
        <p:spPr>
          <a:xfrm>
            <a:off x="322460" y="6430416"/>
            <a:ext cx="11228606" cy="705266"/>
          </a:xfrm>
        </p:spPr>
        <p:txBody>
          <a:bodyPr>
            <a:normAutofit/>
          </a:bodyPr>
          <a:lstStyle/>
          <a:p>
            <a:pPr marL="0" indent="0">
              <a:buNone/>
            </a:pPr>
            <a:r>
              <a:rPr lang="en-US" sz="1800" dirty="0"/>
              <a:t>Natural Resources in Major Armed Conflicts (1989-2018) in the MENA Region [N = 16], derived from Bruch et al., 2019</a:t>
            </a:r>
          </a:p>
        </p:txBody>
      </p:sp>
      <p:graphicFrame>
        <p:nvGraphicFramePr>
          <p:cNvPr id="5" name="Chart 4">
            <a:extLst>
              <a:ext uri="{FF2B5EF4-FFF2-40B4-BE49-F238E27FC236}">
                <a16:creationId xmlns:a16="http://schemas.microsoft.com/office/drawing/2014/main" id="{2F3D5E3E-EBB0-6F3D-AC7F-E9325E603CFF}"/>
              </a:ext>
            </a:extLst>
          </p:cNvPr>
          <p:cNvGraphicFramePr>
            <a:graphicFrameLocks/>
          </p:cNvGraphicFramePr>
          <p:nvPr>
            <p:extLst>
              <p:ext uri="{D42A27DB-BD31-4B8C-83A1-F6EECF244321}">
                <p14:modId xmlns:p14="http://schemas.microsoft.com/office/powerpoint/2010/main" val="1695631693"/>
              </p:ext>
            </p:extLst>
          </p:nvPr>
        </p:nvGraphicFramePr>
        <p:xfrm>
          <a:off x="3555784" y="3476676"/>
          <a:ext cx="4572000" cy="27463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A93C901B-3E29-746D-8EEB-8254EF3C1F95}"/>
              </a:ext>
            </a:extLst>
          </p:cNvPr>
          <p:cNvGraphicFramePr>
            <a:graphicFrameLocks/>
          </p:cNvGraphicFramePr>
          <p:nvPr>
            <p:extLst>
              <p:ext uri="{D42A27DB-BD31-4B8C-83A1-F6EECF244321}">
                <p14:modId xmlns:p14="http://schemas.microsoft.com/office/powerpoint/2010/main" val="109619302"/>
              </p:ext>
            </p:extLst>
          </p:nvPr>
        </p:nvGraphicFramePr>
        <p:xfrm>
          <a:off x="7117276" y="412801"/>
          <a:ext cx="4572000" cy="27463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4B4EA2B5-BBFC-658F-F8F3-E0E784678F44}"/>
              </a:ext>
            </a:extLst>
          </p:cNvPr>
          <p:cNvGraphicFramePr>
            <a:graphicFrameLocks/>
          </p:cNvGraphicFramePr>
          <p:nvPr>
            <p:extLst>
              <p:ext uri="{D42A27DB-BD31-4B8C-83A1-F6EECF244321}">
                <p14:modId xmlns:p14="http://schemas.microsoft.com/office/powerpoint/2010/main" val="1840119194"/>
              </p:ext>
            </p:extLst>
          </p:nvPr>
        </p:nvGraphicFramePr>
        <p:xfrm>
          <a:off x="7117276" y="3450365"/>
          <a:ext cx="4572000" cy="27400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3F0EDBFF-241D-C774-12AE-1586976D9FA6}"/>
              </a:ext>
            </a:extLst>
          </p:cNvPr>
          <p:cNvGraphicFramePr>
            <a:graphicFrameLocks/>
          </p:cNvGraphicFramePr>
          <p:nvPr>
            <p:extLst>
              <p:ext uri="{D42A27DB-BD31-4B8C-83A1-F6EECF244321}">
                <p14:modId xmlns:p14="http://schemas.microsoft.com/office/powerpoint/2010/main" val="3327802244"/>
              </p:ext>
            </p:extLst>
          </p:nvPr>
        </p:nvGraphicFramePr>
        <p:xfrm>
          <a:off x="3540171" y="427584"/>
          <a:ext cx="4572000" cy="2740025"/>
        </p:xfrm>
        <a:graphic>
          <a:graphicData uri="http://schemas.openxmlformats.org/drawingml/2006/chart">
            <c:chart xmlns:c="http://schemas.openxmlformats.org/drawingml/2006/chart" xmlns:r="http://schemas.openxmlformats.org/officeDocument/2006/relationships" r:id="rId6"/>
          </a:graphicData>
        </a:graphic>
      </p:graphicFrame>
      <p:pic>
        <p:nvPicPr>
          <p:cNvPr id="12" name="Picture 11">
            <a:extLst>
              <a:ext uri="{FF2B5EF4-FFF2-40B4-BE49-F238E27FC236}">
                <a16:creationId xmlns:a16="http://schemas.microsoft.com/office/drawing/2014/main" id="{568521C0-1E51-5D20-9892-B617C711E62C}"/>
              </a:ext>
            </a:extLst>
          </p:cNvPr>
          <p:cNvPicPr>
            <a:picLocks noChangeAspect="1"/>
          </p:cNvPicPr>
          <p:nvPr/>
        </p:nvPicPr>
        <p:blipFill>
          <a:blip r:embed="rId7"/>
          <a:stretch>
            <a:fillRect/>
          </a:stretch>
        </p:blipFill>
        <p:spPr>
          <a:xfrm>
            <a:off x="322460" y="3124303"/>
            <a:ext cx="2905156" cy="1696074"/>
          </a:xfrm>
          <a:prstGeom prst="rect">
            <a:avLst/>
          </a:prstGeom>
        </p:spPr>
      </p:pic>
    </p:spTree>
    <p:extLst>
      <p:ext uri="{BB962C8B-B14F-4D97-AF65-F5344CB8AC3E}">
        <p14:creationId xmlns:p14="http://schemas.microsoft.com/office/powerpoint/2010/main" val="3285444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8D919207-26A6-4EB1-95E3-DF79D75932EB}"/>
              </a:ext>
            </a:extLst>
          </p:cNvPr>
          <p:cNvSpPr txBox="1"/>
          <p:nvPr/>
        </p:nvSpPr>
        <p:spPr>
          <a:xfrm>
            <a:off x="252920" y="493455"/>
            <a:ext cx="12051140" cy="584775"/>
          </a:xfrm>
          <a:prstGeom prst="rect">
            <a:avLst/>
          </a:prstGeom>
          <a:noFill/>
        </p:spPr>
        <p:txBody>
          <a:bodyPr wrap="square" lIns="91440" tIns="45720" rIns="91440" bIns="45720" rtlCol="0" anchor="t">
            <a:spAutoFit/>
          </a:bodyPr>
          <a:lstStyle/>
          <a:p>
            <a:pPr defTabSz="914377">
              <a:defRPr/>
            </a:pPr>
            <a:r>
              <a:rPr lang="en-US" sz="3200" b="1" kern="0">
                <a:latin typeface="Myriad Pro" panose="020B0503030403020204"/>
                <a:cs typeface="Arial"/>
              </a:rPr>
              <a:t>Operationalization | </a:t>
            </a:r>
            <a:r>
              <a:rPr lang="en-US" sz="2800" b="1" kern="0">
                <a:solidFill>
                  <a:srgbClr val="F0AB00"/>
                </a:solidFill>
                <a:latin typeface="Myriad Pro" panose="020B0503030403020204"/>
                <a:cs typeface="Arial" panose="020B0604020202020204" pitchFamily="34" charset="0"/>
              </a:rPr>
              <a:t>NRM in FCV Questionnaire  </a:t>
            </a:r>
            <a:endParaRPr lang="en-US" sz="2800" b="1" kern="0">
              <a:solidFill>
                <a:schemeClr val="tx1">
                  <a:lumMod val="85000"/>
                  <a:lumOff val="15000"/>
                </a:schemeClr>
              </a:solidFill>
              <a:latin typeface="Myriad Pro" panose="020B0503030403020204"/>
              <a:cs typeface="Arial"/>
            </a:endParaRPr>
          </a:p>
        </p:txBody>
      </p:sp>
      <p:grpSp>
        <p:nvGrpSpPr>
          <p:cNvPr id="28" name="Group 27">
            <a:extLst>
              <a:ext uri="{FF2B5EF4-FFF2-40B4-BE49-F238E27FC236}">
                <a16:creationId xmlns:a16="http://schemas.microsoft.com/office/drawing/2014/main" id="{C685B813-E8B8-4DB4-8D56-13288AEC07AD}"/>
              </a:ext>
            </a:extLst>
          </p:cNvPr>
          <p:cNvGrpSpPr/>
          <p:nvPr/>
        </p:nvGrpSpPr>
        <p:grpSpPr>
          <a:xfrm>
            <a:off x="4441773" y="1389392"/>
            <a:ext cx="1654225" cy="1654225"/>
            <a:chOff x="2991766" y="0"/>
            <a:chExt cx="1654225" cy="1654225"/>
          </a:xfrm>
        </p:grpSpPr>
        <p:sp>
          <p:nvSpPr>
            <p:cNvPr id="29" name="Oval 28">
              <a:extLst>
                <a:ext uri="{FF2B5EF4-FFF2-40B4-BE49-F238E27FC236}">
                  <a16:creationId xmlns:a16="http://schemas.microsoft.com/office/drawing/2014/main" id="{3C30C87C-82DC-4D63-B1FF-B6476478E959}"/>
                </a:ext>
              </a:extLst>
            </p:cNvPr>
            <p:cNvSpPr/>
            <p:nvPr/>
          </p:nvSpPr>
          <p:spPr>
            <a:xfrm>
              <a:off x="2991766" y="0"/>
              <a:ext cx="1654225" cy="1654225"/>
            </a:xfrm>
            <a:prstGeom prst="ellipse">
              <a:avLst/>
            </a:pr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sp>
        <p:sp>
          <p:nvSpPr>
            <p:cNvPr id="30" name="Oval 4">
              <a:extLst>
                <a:ext uri="{FF2B5EF4-FFF2-40B4-BE49-F238E27FC236}">
                  <a16:creationId xmlns:a16="http://schemas.microsoft.com/office/drawing/2014/main" id="{126F9683-E230-4DF9-875C-744901912015}"/>
                </a:ext>
              </a:extLst>
            </p:cNvPr>
            <p:cNvSpPr txBox="1"/>
            <p:nvPr/>
          </p:nvSpPr>
          <p:spPr>
            <a:xfrm>
              <a:off x="3234022" y="242256"/>
              <a:ext cx="1169713" cy="11697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Situational Analysis</a:t>
              </a:r>
            </a:p>
          </p:txBody>
        </p:sp>
      </p:grpSp>
      <p:grpSp>
        <p:nvGrpSpPr>
          <p:cNvPr id="31" name="Group 30">
            <a:extLst>
              <a:ext uri="{FF2B5EF4-FFF2-40B4-BE49-F238E27FC236}">
                <a16:creationId xmlns:a16="http://schemas.microsoft.com/office/drawing/2014/main" id="{65D39FDE-90E2-4870-89BC-6ECFC41AEB1A}"/>
              </a:ext>
            </a:extLst>
          </p:cNvPr>
          <p:cNvGrpSpPr/>
          <p:nvPr/>
        </p:nvGrpSpPr>
        <p:grpSpPr>
          <a:xfrm>
            <a:off x="4441773" y="4046279"/>
            <a:ext cx="1654225" cy="1654225"/>
            <a:chOff x="3013022" y="2813948"/>
            <a:chExt cx="1654225" cy="1654225"/>
          </a:xfrm>
        </p:grpSpPr>
        <p:sp>
          <p:nvSpPr>
            <p:cNvPr id="32" name="Oval 31">
              <a:extLst>
                <a:ext uri="{FF2B5EF4-FFF2-40B4-BE49-F238E27FC236}">
                  <a16:creationId xmlns:a16="http://schemas.microsoft.com/office/drawing/2014/main" id="{1296FE20-F67A-4B60-8543-BFC854055685}"/>
                </a:ext>
              </a:extLst>
            </p:cNvPr>
            <p:cNvSpPr/>
            <p:nvPr/>
          </p:nvSpPr>
          <p:spPr>
            <a:xfrm>
              <a:off x="3013022" y="2813948"/>
              <a:ext cx="1654225" cy="1654225"/>
            </a:xfrm>
            <a:prstGeom prst="ellipse">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33" name="Oval 4">
              <a:extLst>
                <a:ext uri="{FF2B5EF4-FFF2-40B4-BE49-F238E27FC236}">
                  <a16:creationId xmlns:a16="http://schemas.microsoft.com/office/drawing/2014/main" id="{4E171D5A-A7DB-4638-8ED4-5BAA68B5FBE9}"/>
                </a:ext>
              </a:extLst>
            </p:cNvPr>
            <p:cNvSpPr txBox="1"/>
            <p:nvPr/>
          </p:nvSpPr>
          <p:spPr>
            <a:xfrm>
              <a:off x="3255278" y="3056204"/>
              <a:ext cx="1169713" cy="11697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Project Design</a:t>
              </a:r>
            </a:p>
          </p:txBody>
        </p:sp>
      </p:grpSp>
      <p:sp>
        <p:nvSpPr>
          <p:cNvPr id="36" name="TextBox 35">
            <a:extLst>
              <a:ext uri="{FF2B5EF4-FFF2-40B4-BE49-F238E27FC236}">
                <a16:creationId xmlns:a16="http://schemas.microsoft.com/office/drawing/2014/main" id="{9646F52E-EF68-4CEB-8736-6587F66EEB22}"/>
              </a:ext>
            </a:extLst>
          </p:cNvPr>
          <p:cNvSpPr txBox="1"/>
          <p:nvPr/>
        </p:nvSpPr>
        <p:spPr>
          <a:xfrm>
            <a:off x="6278490" y="1389392"/>
            <a:ext cx="4179286" cy="1877437"/>
          </a:xfrm>
          <a:prstGeom prst="rect">
            <a:avLst/>
          </a:prstGeom>
          <a:noFill/>
        </p:spPr>
        <p:txBody>
          <a:bodyPr wrap="none" rtlCol="0">
            <a:spAutoFit/>
          </a:bodyPr>
          <a:lstStyle/>
          <a:p>
            <a:r>
              <a:rPr lang="en-US" u="sng">
                <a:latin typeface="+mj-lt"/>
              </a:rPr>
              <a:t>Upstream Analytics</a:t>
            </a:r>
          </a:p>
          <a:p>
            <a:r>
              <a:rPr lang="en-US" sz="1400">
                <a:latin typeface="+mj-lt"/>
              </a:rPr>
              <a:t>RRA, CCDR, CPF, SCD development at a strategic level</a:t>
            </a:r>
          </a:p>
          <a:p>
            <a:endParaRPr lang="en-US" sz="1200"/>
          </a:p>
          <a:p>
            <a:pPr marL="285750" indent="-285750">
              <a:buFontTx/>
              <a:buChar char="-"/>
            </a:pPr>
            <a:r>
              <a:rPr lang="en-US">
                <a:latin typeface="+mj-lt"/>
              </a:rPr>
              <a:t>NR dependence</a:t>
            </a:r>
          </a:p>
          <a:p>
            <a:pPr marL="285750" indent="-285750">
              <a:buFontTx/>
              <a:buChar char="-"/>
            </a:pPr>
            <a:r>
              <a:rPr lang="en-US">
                <a:latin typeface="+mj-lt"/>
              </a:rPr>
              <a:t>Changes to availability and quality of NR</a:t>
            </a:r>
          </a:p>
          <a:p>
            <a:pPr marL="285750" indent="-285750">
              <a:buFontTx/>
              <a:buChar char="-"/>
            </a:pPr>
            <a:r>
              <a:rPr lang="en-US">
                <a:latin typeface="+mj-lt"/>
              </a:rPr>
              <a:t>Conflict dynamics and climate trends </a:t>
            </a:r>
          </a:p>
          <a:p>
            <a:pPr marL="285750" indent="-285750">
              <a:buFontTx/>
              <a:buChar char="-"/>
            </a:pPr>
            <a:r>
              <a:rPr lang="en-US">
                <a:latin typeface="+mj-lt"/>
              </a:rPr>
              <a:t>Coping capacity and resilience </a:t>
            </a:r>
          </a:p>
        </p:txBody>
      </p:sp>
      <p:cxnSp>
        <p:nvCxnSpPr>
          <p:cNvPr id="38" name="Straight Arrow Connector 37">
            <a:extLst>
              <a:ext uri="{FF2B5EF4-FFF2-40B4-BE49-F238E27FC236}">
                <a16:creationId xmlns:a16="http://schemas.microsoft.com/office/drawing/2014/main" id="{374EE915-F6D8-49C0-B15D-75D1FCCC37CF}"/>
              </a:ext>
            </a:extLst>
          </p:cNvPr>
          <p:cNvCxnSpPr>
            <a:cxnSpLocks/>
          </p:cNvCxnSpPr>
          <p:nvPr/>
        </p:nvCxnSpPr>
        <p:spPr>
          <a:xfrm flipV="1">
            <a:off x="3880884" y="2530549"/>
            <a:ext cx="404037" cy="2708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59EFB11-7423-4777-B250-CEE4FA9F69F7}"/>
              </a:ext>
            </a:extLst>
          </p:cNvPr>
          <p:cNvCxnSpPr>
            <a:cxnSpLocks/>
          </p:cNvCxnSpPr>
          <p:nvPr/>
        </p:nvCxnSpPr>
        <p:spPr>
          <a:xfrm>
            <a:off x="3931630" y="4401879"/>
            <a:ext cx="418376" cy="276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3EACAA8-0C09-4EA0-B0BA-2841260C1975}"/>
              </a:ext>
            </a:extLst>
          </p:cNvPr>
          <p:cNvSpPr txBox="1"/>
          <p:nvPr/>
        </p:nvSpPr>
        <p:spPr>
          <a:xfrm>
            <a:off x="6278490" y="3921970"/>
            <a:ext cx="5134932" cy="2431435"/>
          </a:xfrm>
          <a:prstGeom prst="rect">
            <a:avLst/>
          </a:prstGeom>
          <a:noFill/>
        </p:spPr>
        <p:txBody>
          <a:bodyPr wrap="none" rtlCol="0">
            <a:spAutoFit/>
          </a:bodyPr>
          <a:lstStyle/>
          <a:p>
            <a:r>
              <a:rPr lang="en-US" u="sng">
                <a:latin typeface="+mj-lt"/>
              </a:rPr>
              <a:t>Downstream Operations</a:t>
            </a:r>
          </a:p>
          <a:p>
            <a:r>
              <a:rPr lang="en-US" sz="1400">
                <a:latin typeface="+mj-lt"/>
              </a:rPr>
              <a:t>Task teams working on NR/climate-related projects/programs in FCS</a:t>
            </a:r>
          </a:p>
          <a:p>
            <a:endParaRPr lang="en-US" sz="1200" u="sng"/>
          </a:p>
          <a:p>
            <a:pPr marL="285750" indent="-285750">
              <a:buFontTx/>
              <a:buChar char="-"/>
            </a:pPr>
            <a:r>
              <a:rPr lang="en-US">
                <a:latin typeface="+mj-lt"/>
              </a:rPr>
              <a:t>Objectives and components</a:t>
            </a:r>
          </a:p>
          <a:p>
            <a:pPr marL="285750" indent="-285750">
              <a:buFontTx/>
              <a:buChar char="-"/>
            </a:pPr>
            <a:r>
              <a:rPr lang="en-US">
                <a:latin typeface="+mj-lt"/>
              </a:rPr>
              <a:t>Site-level factors</a:t>
            </a:r>
          </a:p>
          <a:p>
            <a:pPr marL="285750" indent="-285750">
              <a:buFontTx/>
              <a:buChar char="-"/>
            </a:pPr>
            <a:r>
              <a:rPr lang="en-US">
                <a:latin typeface="+mj-lt"/>
              </a:rPr>
              <a:t>Risk management</a:t>
            </a:r>
          </a:p>
          <a:p>
            <a:pPr marL="285750" indent="-285750">
              <a:buFontTx/>
              <a:buChar char="-"/>
            </a:pPr>
            <a:r>
              <a:rPr lang="en-US">
                <a:latin typeface="+mj-lt"/>
              </a:rPr>
              <a:t>Stakeholder engagement</a:t>
            </a:r>
          </a:p>
          <a:p>
            <a:pPr marL="285750" indent="-285750">
              <a:buFontTx/>
              <a:buChar char="-"/>
            </a:pPr>
            <a:r>
              <a:rPr lang="en-US">
                <a:latin typeface="+mj-lt"/>
              </a:rPr>
              <a:t>M&amp;E</a:t>
            </a:r>
          </a:p>
          <a:p>
            <a:endParaRPr lang="en-US" u="sng"/>
          </a:p>
        </p:txBody>
      </p:sp>
      <p:graphicFrame>
        <p:nvGraphicFramePr>
          <p:cNvPr id="57" name="Diagram 56">
            <a:extLst>
              <a:ext uri="{FF2B5EF4-FFF2-40B4-BE49-F238E27FC236}">
                <a16:creationId xmlns:a16="http://schemas.microsoft.com/office/drawing/2014/main" id="{42162DC5-D76C-4E7B-B851-7C184D5E1D70}"/>
              </a:ext>
            </a:extLst>
          </p:cNvPr>
          <p:cNvGraphicFramePr/>
          <p:nvPr>
            <p:extLst>
              <p:ext uri="{D42A27DB-BD31-4B8C-83A1-F6EECF244321}">
                <p14:modId xmlns:p14="http://schemas.microsoft.com/office/powerpoint/2010/main" val="3941195142"/>
              </p:ext>
            </p:extLst>
          </p:nvPr>
        </p:nvGraphicFramePr>
        <p:xfrm>
          <a:off x="486839" y="1903228"/>
          <a:ext cx="3151789" cy="3381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142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232745E-BC09-4B00-8E82-C23A302E32FE}"/>
              </a:ext>
            </a:extLst>
          </p:cNvPr>
          <p:cNvSpPr txBox="1"/>
          <p:nvPr/>
        </p:nvSpPr>
        <p:spPr>
          <a:xfrm>
            <a:off x="272249" y="3615495"/>
            <a:ext cx="3614248" cy="2862322"/>
          </a:xfrm>
          <a:prstGeom prst="rect">
            <a:avLst/>
          </a:prstGeom>
          <a:noFill/>
        </p:spPr>
        <p:txBody>
          <a:bodyPr wrap="square">
            <a:spAutoFit/>
          </a:bodyPr>
          <a:lstStyle/>
          <a:p>
            <a:endParaRPr lang="en-US" sz="1800" b="0" i="0" u="none" strike="noStrike" baseline="0">
              <a:latin typeface="Proxima Nova Cn Lt"/>
            </a:endParaRPr>
          </a:p>
          <a:p>
            <a:r>
              <a:rPr lang="en-US" b="0" i="0" u="none" strike="noStrike" baseline="0">
                <a:solidFill>
                  <a:srgbClr val="000000"/>
                </a:solidFill>
                <a:latin typeface="+mj-lt"/>
              </a:rPr>
              <a:t>How has the management, access, availability, and quality of these resources changed? </a:t>
            </a:r>
          </a:p>
          <a:p>
            <a:endParaRPr lang="en-US">
              <a:solidFill>
                <a:srgbClr val="000000"/>
              </a:solidFill>
              <a:latin typeface="+mj-lt"/>
            </a:endParaRPr>
          </a:p>
          <a:p>
            <a:r>
              <a:rPr lang="en-US" b="0" i="0" u="none" strike="noStrike" baseline="0">
                <a:solidFill>
                  <a:srgbClr val="000000"/>
                </a:solidFill>
                <a:latin typeface="+mj-lt"/>
              </a:rPr>
              <a:t>Have conflict, demographic growth and displacement, climate, or global markets changed natural resource availability or value? </a:t>
            </a:r>
          </a:p>
          <a:p>
            <a:r>
              <a:rPr lang="en-US" sz="1800" b="0" i="0" u="none" strike="noStrike" baseline="0">
                <a:solidFill>
                  <a:srgbClr val="000000"/>
                </a:solidFill>
                <a:latin typeface="Proxima Nova Cn Lt"/>
              </a:rPr>
              <a:t>	</a:t>
            </a:r>
          </a:p>
        </p:txBody>
      </p:sp>
      <p:sp>
        <p:nvSpPr>
          <p:cNvPr id="20" name="TextBox 19">
            <a:extLst>
              <a:ext uri="{FF2B5EF4-FFF2-40B4-BE49-F238E27FC236}">
                <a16:creationId xmlns:a16="http://schemas.microsoft.com/office/drawing/2014/main" id="{6C2699C9-750A-4CA4-A629-AD145023D518}"/>
              </a:ext>
            </a:extLst>
          </p:cNvPr>
          <p:cNvSpPr txBox="1"/>
          <p:nvPr/>
        </p:nvSpPr>
        <p:spPr>
          <a:xfrm>
            <a:off x="5296303" y="6041450"/>
            <a:ext cx="7432679" cy="369332"/>
          </a:xfrm>
          <a:prstGeom prst="rect">
            <a:avLst/>
          </a:prstGeom>
          <a:noFill/>
        </p:spPr>
        <p:txBody>
          <a:bodyPr wrap="square">
            <a:spAutoFit/>
          </a:bodyPr>
          <a:lstStyle/>
          <a:p>
            <a:pPr defTabSz="914377">
              <a:defRPr/>
            </a:pPr>
            <a:r>
              <a:rPr lang="en-US" kern="0">
                <a:latin typeface="+mj-lt"/>
                <a:cs typeface="Arial" panose="020B0604020202020204" pitchFamily="34" charset="0"/>
              </a:rPr>
              <a:t>Conflict can happen over scarce </a:t>
            </a:r>
            <a:r>
              <a:rPr lang="en-US" i="1" u="sng" kern="0">
                <a:latin typeface="+mj-lt"/>
                <a:cs typeface="Arial" panose="020B0604020202020204" pitchFamily="34" charset="0"/>
              </a:rPr>
              <a:t>and</a:t>
            </a:r>
            <a:r>
              <a:rPr lang="en-US" kern="0">
                <a:latin typeface="+mj-lt"/>
                <a:cs typeface="Arial" panose="020B0604020202020204" pitchFamily="34" charset="0"/>
              </a:rPr>
              <a:t> abundant natural resources</a:t>
            </a:r>
            <a:endParaRPr lang="en-US" kern="0">
              <a:latin typeface="+mj-lt"/>
              <a:cs typeface="Arial"/>
            </a:endParaRPr>
          </a:p>
        </p:txBody>
      </p:sp>
      <p:sp>
        <p:nvSpPr>
          <p:cNvPr id="21" name="Right Brace 20">
            <a:extLst>
              <a:ext uri="{FF2B5EF4-FFF2-40B4-BE49-F238E27FC236}">
                <a16:creationId xmlns:a16="http://schemas.microsoft.com/office/drawing/2014/main" id="{5723ECEA-EA71-4994-9BCA-8990BD727C3E}"/>
              </a:ext>
            </a:extLst>
          </p:cNvPr>
          <p:cNvSpPr/>
          <p:nvPr/>
        </p:nvSpPr>
        <p:spPr>
          <a:xfrm>
            <a:off x="4068586" y="1504329"/>
            <a:ext cx="572108" cy="488817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6CF4DF9E-0C73-40ED-9EA4-66E24F5C1BED}"/>
              </a:ext>
            </a:extLst>
          </p:cNvPr>
          <p:cNvSpPr txBox="1"/>
          <p:nvPr/>
        </p:nvSpPr>
        <p:spPr>
          <a:xfrm>
            <a:off x="-33584" y="3430829"/>
            <a:ext cx="4050640" cy="369332"/>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t>Changes to Availability/Quality of NR</a:t>
            </a:r>
          </a:p>
        </p:txBody>
      </p:sp>
      <p:sp>
        <p:nvSpPr>
          <p:cNvPr id="24" name="TextBox 23">
            <a:extLst>
              <a:ext uri="{FF2B5EF4-FFF2-40B4-BE49-F238E27FC236}">
                <a16:creationId xmlns:a16="http://schemas.microsoft.com/office/drawing/2014/main" id="{3956DE26-F150-4014-9268-EF0220A10668}"/>
              </a:ext>
            </a:extLst>
          </p:cNvPr>
          <p:cNvSpPr txBox="1"/>
          <p:nvPr/>
        </p:nvSpPr>
        <p:spPr>
          <a:xfrm>
            <a:off x="252920" y="493455"/>
            <a:ext cx="12051140" cy="523220"/>
          </a:xfrm>
          <a:prstGeom prst="rect">
            <a:avLst/>
          </a:prstGeom>
          <a:noFill/>
        </p:spPr>
        <p:txBody>
          <a:bodyPr wrap="square" lIns="91440" tIns="45720" rIns="91440" bIns="45720" rtlCol="0" anchor="t">
            <a:spAutoFit/>
          </a:bodyPr>
          <a:lstStyle/>
          <a:p>
            <a:pPr defTabSz="914377">
              <a:defRPr/>
            </a:pPr>
            <a:r>
              <a:rPr lang="en-US" sz="2800" b="1" kern="0" dirty="0">
                <a:solidFill>
                  <a:srgbClr val="F0AB00"/>
                </a:solidFill>
                <a:latin typeface="Myriad Pro" panose="020B0503030403020204"/>
                <a:cs typeface="Arial" panose="020B0604020202020204" pitchFamily="34" charset="0"/>
              </a:rPr>
              <a:t>Sample Questions</a:t>
            </a:r>
            <a:endParaRPr lang="en-US" sz="2800" b="1" kern="0" dirty="0">
              <a:solidFill>
                <a:schemeClr val="tx1">
                  <a:lumMod val="85000"/>
                  <a:lumOff val="15000"/>
                </a:schemeClr>
              </a:solidFill>
              <a:latin typeface="Myriad Pro" panose="020B0503030403020204"/>
              <a:cs typeface="Arial"/>
            </a:endParaRPr>
          </a:p>
        </p:txBody>
      </p:sp>
      <p:sp>
        <p:nvSpPr>
          <p:cNvPr id="25" name="TextBox 24">
            <a:extLst>
              <a:ext uri="{FF2B5EF4-FFF2-40B4-BE49-F238E27FC236}">
                <a16:creationId xmlns:a16="http://schemas.microsoft.com/office/drawing/2014/main" id="{07CFB429-7EDB-4C8A-9999-16A736325447}"/>
              </a:ext>
            </a:extLst>
          </p:cNvPr>
          <p:cNvSpPr txBox="1"/>
          <p:nvPr/>
        </p:nvSpPr>
        <p:spPr>
          <a:xfrm>
            <a:off x="0" y="1661041"/>
            <a:ext cx="4017056" cy="369332"/>
          </a:xfrm>
          <a:prstGeom prst="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t>Climate Change</a:t>
            </a:r>
          </a:p>
        </p:txBody>
      </p:sp>
      <p:sp>
        <p:nvSpPr>
          <p:cNvPr id="26" name="TextBox 25">
            <a:extLst>
              <a:ext uri="{FF2B5EF4-FFF2-40B4-BE49-F238E27FC236}">
                <a16:creationId xmlns:a16="http://schemas.microsoft.com/office/drawing/2014/main" id="{AB78702E-1AC0-4CAD-B3EA-40A330993898}"/>
              </a:ext>
            </a:extLst>
          </p:cNvPr>
          <p:cNvSpPr txBox="1"/>
          <p:nvPr/>
        </p:nvSpPr>
        <p:spPr>
          <a:xfrm>
            <a:off x="252920" y="2061194"/>
            <a:ext cx="3309070" cy="923330"/>
          </a:xfrm>
          <a:prstGeom prst="rect">
            <a:avLst/>
          </a:prstGeom>
          <a:noFill/>
        </p:spPr>
        <p:txBody>
          <a:bodyPr wrap="square">
            <a:spAutoFit/>
          </a:bodyPr>
          <a:lstStyle/>
          <a:p>
            <a:r>
              <a:rPr lang="en-US" b="0" i="0" u="none" strike="noStrike" baseline="0">
                <a:solidFill>
                  <a:srgbClr val="000000"/>
                </a:solidFill>
                <a:latin typeface="+mj-lt"/>
              </a:rPr>
              <a:t>What are the current and projected climate-change related stressors? </a:t>
            </a:r>
          </a:p>
        </p:txBody>
      </p:sp>
      <p:grpSp>
        <p:nvGrpSpPr>
          <p:cNvPr id="22" name="Group 21">
            <a:extLst>
              <a:ext uri="{FF2B5EF4-FFF2-40B4-BE49-F238E27FC236}">
                <a16:creationId xmlns:a16="http://schemas.microsoft.com/office/drawing/2014/main" id="{EC47E712-9444-4013-B915-673D68B60471}"/>
              </a:ext>
            </a:extLst>
          </p:cNvPr>
          <p:cNvGrpSpPr/>
          <p:nvPr/>
        </p:nvGrpSpPr>
        <p:grpSpPr>
          <a:xfrm>
            <a:off x="5296303" y="1932779"/>
            <a:ext cx="6042667" cy="3959925"/>
            <a:chOff x="5014821" y="1792912"/>
            <a:chExt cx="6162528" cy="4147957"/>
          </a:xfrm>
        </p:grpSpPr>
        <p:pic>
          <p:nvPicPr>
            <p:cNvPr id="6" name="Picture 5" descr="A picture containing outdoor, sky, building, brick&#10;&#10;Description automatically generated">
              <a:extLst>
                <a:ext uri="{FF2B5EF4-FFF2-40B4-BE49-F238E27FC236}">
                  <a16:creationId xmlns:a16="http://schemas.microsoft.com/office/drawing/2014/main" id="{0384A49E-3CA8-4FAD-9048-88FE4B8B33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4821" y="1792912"/>
              <a:ext cx="3081262" cy="4147957"/>
            </a:xfrm>
            <a:prstGeom prst="rect">
              <a:avLst/>
            </a:prstGeom>
          </p:spPr>
        </p:pic>
        <p:pic>
          <p:nvPicPr>
            <p:cNvPr id="18" name="Picture 17" descr="A landscape with trees and bushes&#10;&#10;Description automatically generated with low confidence">
              <a:extLst>
                <a:ext uri="{FF2B5EF4-FFF2-40B4-BE49-F238E27FC236}">
                  <a16:creationId xmlns:a16="http://schemas.microsoft.com/office/drawing/2014/main" id="{AC902C74-94C2-458F-8B56-21940D240016}"/>
                </a:ext>
              </a:extLst>
            </p:cNvPr>
            <p:cNvPicPr>
              <a:picLocks noChangeAspect="1"/>
            </p:cNvPicPr>
            <p:nvPr/>
          </p:nvPicPr>
          <p:blipFill rotWithShape="1">
            <a:blip r:embed="rId4">
              <a:extLst>
                <a:ext uri="{28A0092B-C50C-407E-A947-70E740481C1C}">
                  <a14:useLocalDpi xmlns:a14="http://schemas.microsoft.com/office/drawing/2010/main" val="0"/>
                </a:ext>
              </a:extLst>
            </a:blip>
            <a:srcRect l="13033" t="29374" r="47619"/>
            <a:stretch/>
          </p:blipFill>
          <p:spPr>
            <a:xfrm>
              <a:off x="8096085" y="1792912"/>
              <a:ext cx="3081264" cy="4147956"/>
            </a:xfrm>
            <a:prstGeom prst="rect">
              <a:avLst/>
            </a:prstGeom>
          </p:spPr>
        </p:pic>
      </p:grpSp>
      <p:sp>
        <p:nvSpPr>
          <p:cNvPr id="31" name="Text Placeholder 4">
            <a:extLst>
              <a:ext uri="{FF2B5EF4-FFF2-40B4-BE49-F238E27FC236}">
                <a16:creationId xmlns:a16="http://schemas.microsoft.com/office/drawing/2014/main" id="{D6133FF0-24D2-4B6C-96F0-F53963947A6D}"/>
              </a:ext>
            </a:extLst>
          </p:cNvPr>
          <p:cNvSpPr>
            <a:spLocks noGrp="1"/>
          </p:cNvSpPr>
          <p:nvPr>
            <p:ph type="body" sz="quarter" idx="10"/>
          </p:nvPr>
        </p:nvSpPr>
        <p:spPr>
          <a:xfrm>
            <a:off x="345005" y="6435479"/>
            <a:ext cx="10993966" cy="383119"/>
          </a:xfrm>
        </p:spPr>
        <p:txBody>
          <a:bodyPr anchor="t"/>
          <a:lstStyle/>
          <a:p>
            <a:r>
              <a:rPr lang="en-US" dirty="0"/>
              <a:t>PHOTO CREDIT: WORLD BANK</a:t>
            </a:r>
          </a:p>
        </p:txBody>
      </p:sp>
      <p:sp>
        <p:nvSpPr>
          <p:cNvPr id="34" name="TextBox 33">
            <a:extLst>
              <a:ext uri="{FF2B5EF4-FFF2-40B4-BE49-F238E27FC236}">
                <a16:creationId xmlns:a16="http://schemas.microsoft.com/office/drawing/2014/main" id="{26334DF9-B55C-42F1-B4B4-8548E313F98D}"/>
              </a:ext>
            </a:extLst>
          </p:cNvPr>
          <p:cNvSpPr txBox="1"/>
          <p:nvPr/>
        </p:nvSpPr>
        <p:spPr>
          <a:xfrm>
            <a:off x="5210167" y="1137703"/>
            <a:ext cx="7244194" cy="646331"/>
          </a:xfrm>
          <a:prstGeom prst="rect">
            <a:avLst/>
          </a:prstGeom>
          <a:noFill/>
        </p:spPr>
        <p:txBody>
          <a:bodyPr wrap="square">
            <a:spAutoFit/>
          </a:bodyPr>
          <a:lstStyle/>
          <a:p>
            <a:r>
              <a:rPr lang="en-US">
                <a:solidFill>
                  <a:srgbClr val="000000"/>
                </a:solidFill>
                <a:latin typeface="Calibri Light" panose="020F0302020204030204" pitchFamily="34" charset="0"/>
              </a:rPr>
              <a:t>Overall, any c</a:t>
            </a:r>
            <a:r>
              <a:rPr lang="en-US" sz="1800" i="0">
                <a:solidFill>
                  <a:srgbClr val="000000"/>
                </a:solidFill>
                <a:effectLst/>
                <a:latin typeface="Calibri Light" panose="020F0302020204030204" pitchFamily="34" charset="0"/>
              </a:rPr>
              <a:t>hange in the quantity and quality of natural resources poses risks whether its value is being </a:t>
            </a:r>
            <a:r>
              <a:rPr lang="en-US">
                <a:solidFill>
                  <a:srgbClr val="000000"/>
                </a:solidFill>
                <a:latin typeface="Calibri Light" panose="020F0302020204030204" pitchFamily="34" charset="0"/>
              </a:rPr>
              <a:t>decreased or increased </a:t>
            </a:r>
            <a:endParaRPr lang="en-US" sz="1800" i="0">
              <a:solidFill>
                <a:srgbClr val="000000"/>
              </a:solidFill>
              <a:effectLst/>
              <a:latin typeface="Calibri Light" panose="020F0302020204030204" pitchFamily="34" charset="0"/>
            </a:endParaRPr>
          </a:p>
        </p:txBody>
      </p:sp>
      <p:cxnSp>
        <p:nvCxnSpPr>
          <p:cNvPr id="30" name="Straight Arrow Connector 29">
            <a:extLst>
              <a:ext uri="{FF2B5EF4-FFF2-40B4-BE49-F238E27FC236}">
                <a16:creationId xmlns:a16="http://schemas.microsoft.com/office/drawing/2014/main" id="{67D45C5C-8FB5-4521-83B2-158FA0B6D81F}"/>
              </a:ext>
            </a:extLst>
          </p:cNvPr>
          <p:cNvCxnSpPr>
            <a:cxnSpLocks/>
          </p:cNvCxnSpPr>
          <p:nvPr/>
        </p:nvCxnSpPr>
        <p:spPr>
          <a:xfrm flipV="1">
            <a:off x="11567885" y="4426857"/>
            <a:ext cx="0" cy="1465846"/>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cxnSp>
        <p:nvCxnSpPr>
          <p:cNvPr id="37" name="Straight Arrow Connector 36">
            <a:extLst>
              <a:ext uri="{FF2B5EF4-FFF2-40B4-BE49-F238E27FC236}">
                <a16:creationId xmlns:a16="http://schemas.microsoft.com/office/drawing/2014/main" id="{32F18255-214D-4EAA-8047-E38CAAF8AA13}"/>
              </a:ext>
            </a:extLst>
          </p:cNvPr>
          <p:cNvCxnSpPr>
            <a:cxnSpLocks/>
          </p:cNvCxnSpPr>
          <p:nvPr/>
        </p:nvCxnSpPr>
        <p:spPr>
          <a:xfrm>
            <a:off x="5000171" y="1932779"/>
            <a:ext cx="0" cy="1496221"/>
          </a:xfrm>
          <a:prstGeom prst="straightConnector1">
            <a:avLst/>
          </a:prstGeom>
          <a:ln w="57150">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84483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animBg="1"/>
      <p:bldP spid="31" grpId="0" build="p"/>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0471B7-4139-6F46-95C0-92D6ED86514A}"/>
              </a:ext>
            </a:extLst>
          </p:cNvPr>
          <p:cNvSpPr>
            <a:spLocks noGrp="1"/>
          </p:cNvSpPr>
          <p:nvPr>
            <p:ph type="title"/>
          </p:nvPr>
        </p:nvSpPr>
        <p:spPr>
          <a:xfrm>
            <a:off x="411480" y="987552"/>
            <a:ext cx="4485861" cy="1088136"/>
          </a:xfrm>
        </p:spPr>
        <p:txBody>
          <a:bodyPr anchor="b">
            <a:normAutofit/>
          </a:bodyPr>
          <a:lstStyle/>
          <a:p>
            <a:r>
              <a:rPr lang="en-US" sz="2900"/>
              <a:t>Next Steps to Operationalize Defueling Conflict for MENA</a:t>
            </a:r>
          </a:p>
        </p:txBody>
      </p:sp>
      <p:sp>
        <p:nvSpPr>
          <p:cNvPr id="12"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720181D-E6B4-E010-FF0B-A207A4376FAD}"/>
              </a:ext>
            </a:extLst>
          </p:cNvPr>
          <p:cNvSpPr>
            <a:spLocks noGrp="1"/>
          </p:cNvSpPr>
          <p:nvPr>
            <p:ph idx="1"/>
          </p:nvPr>
        </p:nvSpPr>
        <p:spPr>
          <a:xfrm>
            <a:off x="274320" y="2688336"/>
            <a:ext cx="4636007" cy="3584448"/>
          </a:xfrm>
        </p:spPr>
        <p:txBody>
          <a:bodyPr anchor="t">
            <a:normAutofit/>
          </a:bodyPr>
          <a:lstStyle/>
          <a:p>
            <a:r>
              <a:rPr lang="en-US" sz="2400" dirty="0">
                <a:effectLst/>
                <a:latin typeface="Calibri" panose="020F0502020204030204" pitchFamily="34" charset="0"/>
                <a:ea typeface="Calibri" panose="020F0502020204030204" pitchFamily="34" charset="0"/>
                <a:cs typeface="Arial" panose="020B0604020202020204" pitchFamily="34" charset="0"/>
              </a:rPr>
              <a:t>Map regional environment-fragility-conflict linkages </a:t>
            </a:r>
          </a:p>
          <a:p>
            <a:r>
              <a:rPr lang="en-US" sz="2400" dirty="0">
                <a:effectLst/>
                <a:latin typeface="Calibri" panose="020F0502020204030204" pitchFamily="34" charset="0"/>
                <a:ea typeface="Calibri" panose="020F0502020204030204" pitchFamily="34" charset="0"/>
                <a:cs typeface="Arial" panose="020B0604020202020204" pitchFamily="34" charset="0"/>
              </a:rPr>
              <a:t>Identify environment-FCV </a:t>
            </a:r>
            <a:r>
              <a:rPr lang="en-US" sz="2400" dirty="0">
                <a:latin typeface="Calibri" panose="020F0502020204030204" pitchFamily="34" charset="0"/>
                <a:ea typeface="Calibri" panose="020F0502020204030204" pitchFamily="34" charset="0"/>
                <a:cs typeface="Arial" panose="020B0604020202020204" pitchFamily="34" charset="0"/>
              </a:rPr>
              <a:t>h</a:t>
            </a:r>
            <a:r>
              <a:rPr lang="en-US" sz="2400" dirty="0">
                <a:effectLst/>
                <a:latin typeface="Calibri" panose="020F0502020204030204" pitchFamily="34" charset="0"/>
                <a:ea typeface="Calibri" panose="020F0502020204030204" pitchFamily="34" charset="0"/>
                <a:cs typeface="Arial" panose="020B0604020202020204" pitchFamily="34" charset="0"/>
              </a:rPr>
              <a:t>otspots </a:t>
            </a:r>
          </a:p>
          <a:p>
            <a:r>
              <a:rPr lang="en-US" sz="2400" dirty="0">
                <a:effectLst/>
                <a:latin typeface="Calibri" panose="020F0502020204030204" pitchFamily="34" charset="0"/>
                <a:ea typeface="Calibri" panose="020F0502020204030204" pitchFamily="34" charset="0"/>
                <a:cs typeface="Arial" panose="020B0604020202020204" pitchFamily="34" charset="0"/>
              </a:rPr>
              <a:t>Develop region-specific </a:t>
            </a:r>
            <a:r>
              <a:rPr lang="en-US" sz="2400" dirty="0">
                <a:latin typeface="Calibri" panose="020F0502020204030204" pitchFamily="34" charset="0"/>
                <a:ea typeface="Calibri" panose="020F0502020204030204" pitchFamily="34" charset="0"/>
                <a:cs typeface="Arial" panose="020B0604020202020204" pitchFamily="34" charset="0"/>
              </a:rPr>
              <a:t>t</a:t>
            </a:r>
            <a:r>
              <a:rPr lang="en-US" sz="2400" dirty="0">
                <a:effectLst/>
                <a:latin typeface="Calibri" panose="020F0502020204030204" pitchFamily="34" charset="0"/>
                <a:ea typeface="Calibri" panose="020F0502020204030204" pitchFamily="34" charset="0"/>
                <a:cs typeface="Arial" panose="020B0604020202020204" pitchFamily="34" charset="0"/>
              </a:rPr>
              <a:t>ools and recommendations for using natural resources as pathways to resilience and peace</a:t>
            </a:r>
            <a:endParaRPr lang="en-US" sz="2400" dirty="0"/>
          </a:p>
        </p:txBody>
      </p:sp>
      <p:pic>
        <p:nvPicPr>
          <p:cNvPr id="5" name="Picture 4" descr="A picture containing outdoor, lake, plant, sky&#10;&#10;Description automatically generated">
            <a:extLst>
              <a:ext uri="{FF2B5EF4-FFF2-40B4-BE49-F238E27FC236}">
                <a16:creationId xmlns:a16="http://schemas.microsoft.com/office/drawing/2014/main" id="{7EBAA54D-FCC1-5E41-A4C9-725965EA57F1}"/>
              </a:ext>
            </a:extLst>
          </p:cNvPr>
          <p:cNvPicPr>
            <a:picLocks noChangeAspect="1"/>
          </p:cNvPicPr>
          <p:nvPr/>
        </p:nvPicPr>
        <p:blipFill rotWithShape="1">
          <a:blip r:embed="rId3">
            <a:extLst>
              <a:ext uri="{28A0092B-C50C-407E-A947-70E740481C1C}">
                <a14:useLocalDpi xmlns:a14="http://schemas.microsoft.com/office/drawing/2010/main" val="0"/>
              </a:ext>
            </a:extLst>
          </a:blip>
          <a:srcRect l="12647" r="20350"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196523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Image 4" descr="Une image contenant herbe, ciel, plein air, terrain&#10;&#10;Description générée automatiquement">
            <a:extLst>
              <a:ext uri="{FF2B5EF4-FFF2-40B4-BE49-F238E27FC236}">
                <a16:creationId xmlns:a16="http://schemas.microsoft.com/office/drawing/2014/main" id="{20D9BC89-02BC-072F-B35C-621B811B93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887103"/>
            <a:ext cx="12192001" cy="8094134"/>
          </a:xfrm>
          <a:prstGeom prst="rect">
            <a:avLst/>
          </a:prstGeom>
        </p:spPr>
      </p:pic>
      <p:sp>
        <p:nvSpPr>
          <p:cNvPr id="3" name="Title 2">
            <a:extLst>
              <a:ext uri="{FF2B5EF4-FFF2-40B4-BE49-F238E27FC236}">
                <a16:creationId xmlns:a16="http://schemas.microsoft.com/office/drawing/2014/main" id="{D69BE5A9-958F-46B8-AA5D-0B914B4304AA}"/>
              </a:ext>
            </a:extLst>
          </p:cNvPr>
          <p:cNvSpPr txBox="1">
            <a:spLocks/>
          </p:cNvSpPr>
          <p:nvPr/>
        </p:nvSpPr>
        <p:spPr>
          <a:xfrm>
            <a:off x="-1" y="276564"/>
            <a:ext cx="11241741" cy="629245"/>
          </a:xfrm>
          <a:prstGeom prst="rect">
            <a:avLst/>
          </a:prstGeom>
          <a:solidFill>
            <a:schemeClr val="tx1">
              <a:alpha val="70000"/>
            </a:schemeClr>
          </a:solidFill>
        </p:spPr>
        <p:txBody>
          <a:bodyPr anchor="ct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defTabSz="609585"/>
            <a:r>
              <a:rPr lang="en-US" sz="2400">
                <a:solidFill>
                  <a:schemeClr val="bg1"/>
                </a:solidFill>
                <a:latin typeface="Myriad Pro" panose="020B0503030403020204"/>
                <a:cs typeface="Arial" panose="020B0604020202020204" pitchFamily="34" charset="0"/>
              </a:rPr>
              <a:t>	defueling conflict knowledge products   </a:t>
            </a:r>
            <a:endParaRPr lang="en-US" sz="2667">
              <a:solidFill>
                <a:prstClr val="white"/>
              </a:solidFill>
              <a:latin typeface="Myriad Pro" panose="020B0503030403020204"/>
              <a:cs typeface="Arial" panose="020B0604020202020204" pitchFamily="34" charset="0"/>
            </a:endParaRPr>
          </a:p>
        </p:txBody>
      </p:sp>
      <p:sp>
        <p:nvSpPr>
          <p:cNvPr id="4" name="TextBox 3">
            <a:extLst>
              <a:ext uri="{FF2B5EF4-FFF2-40B4-BE49-F238E27FC236}">
                <a16:creationId xmlns:a16="http://schemas.microsoft.com/office/drawing/2014/main" id="{EDFFD0FF-C995-4668-95DB-8BA6956CAD36}"/>
              </a:ext>
            </a:extLst>
          </p:cNvPr>
          <p:cNvSpPr txBox="1"/>
          <p:nvPr/>
        </p:nvSpPr>
        <p:spPr>
          <a:xfrm>
            <a:off x="5841988" y="1318457"/>
            <a:ext cx="4965404" cy="5262979"/>
          </a:xfrm>
          <a:prstGeom prst="rect">
            <a:avLst/>
          </a:prstGeom>
          <a:solidFill>
            <a:schemeClr val="bg1">
              <a:alpha val="74000"/>
            </a:schemeClr>
          </a:solidFill>
        </p:spPr>
        <p:txBody>
          <a:bodyPr wrap="square">
            <a:spAutoFit/>
          </a:bodyPr>
          <a:lstStyle/>
          <a:p>
            <a:pPr marR="0" algn="ctr" defTabSz="457200">
              <a:lnSpc>
                <a:spcPct val="107000"/>
              </a:lnSpc>
              <a:spcBef>
                <a:spcPct val="0"/>
              </a:spcBef>
              <a:spcAft>
                <a:spcPts val="0"/>
              </a:spcAft>
            </a:pPr>
            <a:endParaRPr lang="en-US" sz="2000" b="1" i="1" dirty="0">
              <a:latin typeface="+mj-lt"/>
              <a:ea typeface="+mj-ea"/>
              <a:cs typeface="Arial"/>
            </a:endParaRPr>
          </a:p>
          <a:p>
            <a:pPr marL="0" marR="0" lvl="0" indent="0" algn="l" defTabSz="914400" rtl="0" eaLnBrk="1" fontAlgn="auto" latinLnBrk="0" hangingPunct="1">
              <a:lnSpc>
                <a:spcPct val="90000"/>
              </a:lnSpc>
              <a:spcBef>
                <a:spcPts val="0"/>
              </a:spcBef>
              <a:spcAft>
                <a:spcPts val="600"/>
              </a:spcAft>
              <a:buClrTx/>
              <a:buSzTx/>
              <a:buFontTx/>
              <a:buNone/>
              <a:tabLst/>
              <a:defRPr/>
            </a:pPr>
            <a:r>
              <a:rPr lang="en-US" b="1" dirty="0">
                <a:latin typeface="+mj-lt"/>
              </a:rPr>
              <a:t>Papers and Reports </a:t>
            </a:r>
          </a:p>
          <a:p>
            <a:pPr marL="285750" marR="0" lvl="0" indent="-285750" algn="l" defTabSz="914400" rtl="0" eaLnBrk="1" fontAlgn="auto" latinLnBrk="0" hangingPunct="1">
              <a:lnSpc>
                <a:spcPct val="90000"/>
              </a:lnSpc>
              <a:spcBef>
                <a:spcPts val="0"/>
              </a:spcBef>
              <a:spcAft>
                <a:spcPts val="600"/>
              </a:spcAft>
              <a:buClrTx/>
              <a:buSzTx/>
              <a:buFontTx/>
              <a:buChar char="-"/>
              <a:tabLst/>
              <a:defRPr/>
            </a:pPr>
            <a:r>
              <a:rPr kumimoji="0" lang="en-US" sz="1600" b="0" u="none" strike="noStrike" kern="1200" cap="none" spc="0" normalizeH="0" baseline="0" noProof="0" dirty="0">
                <a:ln>
                  <a:noFill/>
                </a:ln>
                <a:effectLst/>
                <a:uLnTx/>
                <a:uFillTx/>
                <a:latin typeface="+mj-lt"/>
              </a:rPr>
              <a:t>Defueling Conflict: Environment and NRM as a Pathway to Peace</a:t>
            </a:r>
          </a:p>
          <a:p>
            <a:pPr marL="285750" marR="0" lvl="0" indent="-285750" algn="l" defTabSz="914400" rtl="0" eaLnBrk="1" fontAlgn="auto" latinLnBrk="0" hangingPunct="1">
              <a:lnSpc>
                <a:spcPct val="90000"/>
              </a:lnSpc>
              <a:spcBef>
                <a:spcPts val="0"/>
              </a:spcBef>
              <a:spcAft>
                <a:spcPts val="600"/>
              </a:spcAft>
              <a:buClrTx/>
              <a:buSzTx/>
              <a:buFontTx/>
              <a:buChar char="-"/>
              <a:tabLst/>
              <a:defRPr/>
            </a:pPr>
            <a:r>
              <a:rPr kumimoji="0" lang="en-US" sz="1600" b="0" i="0" u="none" strike="noStrike" kern="1200" cap="none" spc="0" normalizeH="0" baseline="0" noProof="0" dirty="0">
                <a:ln>
                  <a:noFill/>
                </a:ln>
                <a:effectLst/>
                <a:uLnTx/>
                <a:uFillTx/>
                <a:latin typeface="+mj-lt"/>
              </a:rPr>
              <a:t>Environment and NR Supplementary Guidance Note for RRAs</a:t>
            </a:r>
          </a:p>
          <a:p>
            <a:pPr marL="285750" marR="0" lvl="0" indent="-285750" algn="l" defTabSz="914400" rtl="0" eaLnBrk="1" fontAlgn="auto" latinLnBrk="0" hangingPunct="1">
              <a:lnSpc>
                <a:spcPct val="90000"/>
              </a:lnSpc>
              <a:spcBef>
                <a:spcPts val="0"/>
              </a:spcBef>
              <a:spcAft>
                <a:spcPts val="600"/>
              </a:spcAft>
              <a:buClrTx/>
              <a:buSzTx/>
              <a:buFontTx/>
              <a:buChar char="-"/>
              <a:tabLst/>
              <a:defRPr/>
            </a:pPr>
            <a:r>
              <a:rPr lang="en-US" sz="1600" dirty="0">
                <a:effectLst/>
                <a:latin typeface="+mj-lt"/>
                <a:ea typeface="Malgun Gothic" panose="020B0503020000020004" pitchFamily="34" charset="-127"/>
                <a:cs typeface="Times New Roman" panose="02020603050405020304" pitchFamily="18" charset="0"/>
              </a:rPr>
              <a:t>Scaling-Up Climate Resilience Investment in FCV: Considerations for World Bank Engagement in FCS</a:t>
            </a:r>
          </a:p>
          <a:p>
            <a:pPr marR="0" lvl="0" algn="l" defTabSz="914400" rtl="0" eaLnBrk="1" fontAlgn="auto" latinLnBrk="0" hangingPunct="1">
              <a:lnSpc>
                <a:spcPct val="90000"/>
              </a:lnSpc>
              <a:spcBef>
                <a:spcPts val="0"/>
              </a:spcBef>
              <a:spcAft>
                <a:spcPts val="600"/>
              </a:spcAft>
              <a:buClrTx/>
              <a:buSzTx/>
              <a:tabLst/>
              <a:defRPr/>
            </a:pPr>
            <a:endParaRPr lang="en-US" sz="1000" i="1" dirty="0">
              <a:latin typeface="+mj-lt"/>
            </a:endParaRPr>
          </a:p>
          <a:p>
            <a:pPr marL="0" marR="0" lvl="0" indent="0" algn="l" defTabSz="914400" rtl="0" eaLnBrk="1" fontAlgn="auto" latinLnBrk="0" hangingPunct="1">
              <a:lnSpc>
                <a:spcPct val="90000"/>
              </a:lnSpc>
              <a:spcBef>
                <a:spcPts val="0"/>
              </a:spcBef>
              <a:spcAft>
                <a:spcPts val="600"/>
              </a:spcAft>
              <a:buClrTx/>
              <a:buSzTx/>
              <a:buFontTx/>
              <a:buNone/>
              <a:tabLst/>
              <a:defRPr/>
            </a:pPr>
            <a:r>
              <a:rPr lang="en-US" b="1" dirty="0">
                <a:latin typeface="+mj-lt"/>
              </a:rPr>
              <a:t>Presentations</a:t>
            </a:r>
          </a:p>
          <a:p>
            <a:pPr marL="285750" marR="0" lvl="0" indent="-285750" algn="l" defTabSz="914400" rtl="0" eaLnBrk="1" fontAlgn="auto" latinLnBrk="0" hangingPunct="1">
              <a:lnSpc>
                <a:spcPct val="90000"/>
              </a:lnSpc>
              <a:spcBef>
                <a:spcPts val="0"/>
              </a:spcBef>
              <a:spcAft>
                <a:spcPts val="600"/>
              </a:spcAft>
              <a:buClrTx/>
              <a:buSzTx/>
              <a:buFontTx/>
              <a:buChar char="-"/>
              <a:tabLst/>
              <a:defRPr/>
            </a:pPr>
            <a:r>
              <a:rPr lang="en-US" sz="1600" dirty="0">
                <a:latin typeface="+mj-lt"/>
              </a:rPr>
              <a:t>Defueling Conflict: NR Governance as a Pathway to Peace</a:t>
            </a:r>
          </a:p>
          <a:p>
            <a:pPr marL="285750" marR="0" lvl="0" indent="-285750" algn="l" defTabSz="914400" rtl="0" eaLnBrk="1" fontAlgn="auto" latinLnBrk="0" hangingPunct="1">
              <a:lnSpc>
                <a:spcPct val="90000"/>
              </a:lnSpc>
              <a:spcBef>
                <a:spcPts val="0"/>
              </a:spcBef>
              <a:spcAft>
                <a:spcPts val="600"/>
              </a:spcAft>
              <a:buClrTx/>
              <a:buSzTx/>
              <a:buFontTx/>
              <a:buChar char="-"/>
              <a:tabLst/>
              <a:defRPr/>
            </a:pPr>
            <a:r>
              <a:rPr lang="en-US" sz="1600" dirty="0">
                <a:latin typeface="+mj-lt"/>
              </a:rPr>
              <a:t>Dirt, Sweat, and Fears: ENB Staff Share Strategies for Working in Uncertain Contexts</a:t>
            </a:r>
          </a:p>
          <a:p>
            <a:pPr marL="285750" marR="0" lvl="0" indent="-285750" algn="l" defTabSz="914400" rtl="0" eaLnBrk="1" fontAlgn="auto" latinLnBrk="0" hangingPunct="1">
              <a:lnSpc>
                <a:spcPct val="90000"/>
              </a:lnSpc>
              <a:spcBef>
                <a:spcPts val="0"/>
              </a:spcBef>
              <a:spcAft>
                <a:spcPts val="600"/>
              </a:spcAft>
              <a:buClrTx/>
              <a:buSzTx/>
              <a:buFontTx/>
              <a:buChar char="-"/>
              <a:tabLst/>
              <a:defRPr/>
            </a:pPr>
            <a:r>
              <a:rPr lang="en-US" sz="1600" dirty="0">
                <a:latin typeface="+mj-lt"/>
              </a:rPr>
              <a:t>How to Improve Results in Fragile and Uncertain Contexts: 12 Recommendations for ENB</a:t>
            </a:r>
          </a:p>
          <a:p>
            <a:pPr marL="285750" marR="0" lvl="0" indent="-285750" algn="l" defTabSz="914400" rtl="0" eaLnBrk="1" fontAlgn="auto" latinLnBrk="0" hangingPunct="1">
              <a:lnSpc>
                <a:spcPct val="90000"/>
              </a:lnSpc>
              <a:spcBef>
                <a:spcPts val="0"/>
              </a:spcBef>
              <a:spcAft>
                <a:spcPts val="600"/>
              </a:spcAft>
              <a:buClrTx/>
              <a:buSzTx/>
              <a:buFontTx/>
              <a:buChar char="-"/>
              <a:tabLst/>
              <a:defRPr/>
            </a:pPr>
            <a:r>
              <a:rPr lang="en-US" sz="1600" dirty="0">
                <a:latin typeface="+mj-lt"/>
              </a:rPr>
              <a:t>Scaling Up from Small to Transformational Interventions</a:t>
            </a:r>
          </a:p>
          <a:p>
            <a:pPr marL="285750" marR="0" lvl="0" indent="-285750" algn="l" defTabSz="914400" rtl="0" eaLnBrk="1" fontAlgn="auto" latinLnBrk="0" hangingPunct="1">
              <a:lnSpc>
                <a:spcPct val="90000"/>
              </a:lnSpc>
              <a:spcBef>
                <a:spcPts val="0"/>
              </a:spcBef>
              <a:buClrTx/>
              <a:buSzTx/>
              <a:buFontTx/>
              <a:buChar char="-"/>
              <a:tabLst/>
              <a:defRPr/>
            </a:pPr>
            <a:r>
              <a:rPr lang="en-US" sz="1600" dirty="0">
                <a:latin typeface="+mj-lt"/>
              </a:rPr>
              <a:t>Addressing Gender, Conflict, and Environment Linkages</a:t>
            </a:r>
          </a:p>
          <a:p>
            <a:pPr marL="285750" marR="0" lvl="0" indent="-285750" algn="l" defTabSz="914400" rtl="0" eaLnBrk="1" fontAlgn="auto" latinLnBrk="0" hangingPunct="1">
              <a:lnSpc>
                <a:spcPct val="90000"/>
              </a:lnSpc>
              <a:spcBef>
                <a:spcPts val="0"/>
              </a:spcBef>
              <a:buClrTx/>
              <a:buSzTx/>
              <a:buFontTx/>
              <a:buChar char="-"/>
              <a:tabLst/>
              <a:defRPr/>
            </a:pPr>
            <a:endParaRPr lang="en-US" sz="800" dirty="0">
              <a:latin typeface="+mj-lt"/>
            </a:endParaRPr>
          </a:p>
        </p:txBody>
      </p:sp>
      <p:sp>
        <p:nvSpPr>
          <p:cNvPr id="11" name="Text Placeholder 4">
            <a:extLst>
              <a:ext uri="{FF2B5EF4-FFF2-40B4-BE49-F238E27FC236}">
                <a16:creationId xmlns:a16="http://schemas.microsoft.com/office/drawing/2014/main" id="{F9C71FF4-F5A2-81C0-3D5C-D189F16BEF06}"/>
              </a:ext>
            </a:extLst>
          </p:cNvPr>
          <p:cNvSpPr>
            <a:spLocks noGrp="1"/>
          </p:cNvSpPr>
          <p:nvPr>
            <p:ph type="body" sz="quarter" idx="10"/>
          </p:nvPr>
        </p:nvSpPr>
        <p:spPr>
          <a:xfrm>
            <a:off x="345005" y="6435479"/>
            <a:ext cx="10993966" cy="383119"/>
          </a:xfrm>
        </p:spPr>
        <p:txBody>
          <a:bodyPr anchor="t"/>
          <a:lstStyle/>
          <a:p>
            <a:r>
              <a:rPr lang="en-US" dirty="0"/>
              <a:t>PHOTO CREDIT: WORLD BANK</a:t>
            </a:r>
          </a:p>
        </p:txBody>
      </p:sp>
    </p:spTree>
    <p:extLst>
      <p:ext uri="{BB962C8B-B14F-4D97-AF65-F5344CB8AC3E}">
        <p14:creationId xmlns:p14="http://schemas.microsoft.com/office/powerpoint/2010/main" val="252479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lock Arc 2">
            <a:extLst>
              <a:ext uri="{FF2B5EF4-FFF2-40B4-BE49-F238E27FC236}">
                <a16:creationId xmlns:a16="http://schemas.microsoft.com/office/drawing/2014/main" id="{D572BC21-3B09-483F-A3B0-00CE9CA05BB2}"/>
              </a:ext>
            </a:extLst>
          </p:cNvPr>
          <p:cNvSpPr/>
          <p:nvPr/>
        </p:nvSpPr>
        <p:spPr>
          <a:xfrm>
            <a:off x="-4443843" y="0"/>
            <a:ext cx="7778810" cy="7778810"/>
          </a:xfrm>
          <a:prstGeom prst="blockArc">
            <a:avLst>
              <a:gd name="adj1" fmla="val 18900000"/>
              <a:gd name="adj2" fmla="val 2700000"/>
              <a:gd name="adj3" fmla="val 278"/>
            </a:avLst>
          </a:prstGeom>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4" name="Freeform: Shape 3">
            <a:extLst>
              <a:ext uri="{FF2B5EF4-FFF2-40B4-BE49-F238E27FC236}">
                <a16:creationId xmlns:a16="http://schemas.microsoft.com/office/drawing/2014/main" id="{51E6FC14-5E60-4DD2-A3B1-547C2DC715A2}"/>
              </a:ext>
            </a:extLst>
          </p:cNvPr>
          <p:cNvSpPr/>
          <p:nvPr/>
        </p:nvSpPr>
        <p:spPr>
          <a:xfrm>
            <a:off x="2482556" y="1404662"/>
            <a:ext cx="9538767" cy="608494"/>
          </a:xfrm>
          <a:custGeom>
            <a:avLst/>
            <a:gdLst>
              <a:gd name="connsiteX0" fmla="*/ 0 w 9538767"/>
              <a:gd name="connsiteY0" fmla="*/ 0 h 608494"/>
              <a:gd name="connsiteX1" fmla="*/ 9538767 w 9538767"/>
              <a:gd name="connsiteY1" fmla="*/ 0 h 608494"/>
              <a:gd name="connsiteX2" fmla="*/ 9538767 w 9538767"/>
              <a:gd name="connsiteY2" fmla="*/ 608494 h 608494"/>
              <a:gd name="connsiteX3" fmla="*/ 0 w 9538767"/>
              <a:gd name="connsiteY3" fmla="*/ 608494 h 608494"/>
              <a:gd name="connsiteX4" fmla="*/ 0 w 9538767"/>
              <a:gd name="connsiteY4" fmla="*/ 0 h 60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8767" h="608494">
                <a:moveTo>
                  <a:pt x="0" y="0"/>
                </a:moveTo>
                <a:lnTo>
                  <a:pt x="9538767" y="0"/>
                </a:lnTo>
                <a:lnTo>
                  <a:pt x="9538767" y="608494"/>
                </a:lnTo>
                <a:lnTo>
                  <a:pt x="0" y="608494"/>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82992"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kern="1200">
                <a:solidFill>
                  <a:schemeClr val="tx1"/>
                </a:solidFill>
                <a:latin typeface="+mn-lt"/>
              </a:rPr>
              <a:t>Courses </a:t>
            </a:r>
          </a:p>
        </p:txBody>
      </p:sp>
      <p:sp>
        <p:nvSpPr>
          <p:cNvPr id="5" name="Oval 4">
            <a:extLst>
              <a:ext uri="{FF2B5EF4-FFF2-40B4-BE49-F238E27FC236}">
                <a16:creationId xmlns:a16="http://schemas.microsoft.com/office/drawing/2014/main" id="{F3C09343-6975-49F6-A7ED-FBDE380A8C93}"/>
              </a:ext>
            </a:extLst>
          </p:cNvPr>
          <p:cNvSpPr/>
          <p:nvPr/>
        </p:nvSpPr>
        <p:spPr>
          <a:xfrm>
            <a:off x="2073822" y="1306530"/>
            <a:ext cx="760617" cy="760617"/>
          </a:xfrm>
          <a:prstGeom prst="ellipse">
            <a:avLst/>
          </a:pr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FD052E42-C9A5-4DC9-8E63-96F4374864CD}"/>
              </a:ext>
            </a:extLst>
          </p:cNvPr>
          <p:cNvSpPr/>
          <p:nvPr/>
        </p:nvSpPr>
        <p:spPr>
          <a:xfrm>
            <a:off x="2954659" y="2295218"/>
            <a:ext cx="9038239" cy="608494"/>
          </a:xfrm>
          <a:custGeom>
            <a:avLst/>
            <a:gdLst>
              <a:gd name="connsiteX0" fmla="*/ 0 w 9038239"/>
              <a:gd name="connsiteY0" fmla="*/ 0 h 608494"/>
              <a:gd name="connsiteX1" fmla="*/ 9038239 w 9038239"/>
              <a:gd name="connsiteY1" fmla="*/ 0 h 608494"/>
              <a:gd name="connsiteX2" fmla="*/ 9038239 w 9038239"/>
              <a:gd name="connsiteY2" fmla="*/ 608494 h 608494"/>
              <a:gd name="connsiteX3" fmla="*/ 0 w 9038239"/>
              <a:gd name="connsiteY3" fmla="*/ 608494 h 608494"/>
              <a:gd name="connsiteX4" fmla="*/ 0 w 9038239"/>
              <a:gd name="connsiteY4" fmla="*/ 0 h 60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8239" h="608494">
                <a:moveTo>
                  <a:pt x="0" y="0"/>
                </a:moveTo>
                <a:lnTo>
                  <a:pt x="9038239" y="0"/>
                </a:lnTo>
                <a:lnTo>
                  <a:pt x="9038239" y="608494"/>
                </a:lnTo>
                <a:lnTo>
                  <a:pt x="0" y="608494"/>
                </a:lnTo>
                <a:lnTo>
                  <a:pt x="0" y="0"/>
                </a:lnTo>
                <a:close/>
              </a:path>
            </a:pathLst>
          </a:custGeom>
        </p:spPr>
        <p:style>
          <a:lnRef idx="2">
            <a:schemeClr val="lt1">
              <a:hueOff val="0"/>
              <a:satOff val="0"/>
              <a:lumOff val="0"/>
              <a:alphaOff val="0"/>
            </a:schemeClr>
          </a:lnRef>
          <a:fillRef idx="1">
            <a:schemeClr val="accent4">
              <a:hueOff val="1960178"/>
              <a:satOff val="-8155"/>
              <a:lumOff val="1922"/>
              <a:alphaOff val="0"/>
            </a:schemeClr>
          </a:fillRef>
          <a:effectRef idx="0">
            <a:schemeClr val="accent4">
              <a:hueOff val="1960178"/>
              <a:satOff val="-8155"/>
              <a:lumOff val="1922"/>
              <a:alphaOff val="0"/>
            </a:schemeClr>
          </a:effectRef>
          <a:fontRef idx="minor">
            <a:schemeClr val="lt1"/>
          </a:fontRef>
        </p:style>
        <p:txBody>
          <a:bodyPr spcFirstLastPara="0" vert="horz" wrap="square" lIns="482992"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kern="1200">
                <a:solidFill>
                  <a:schemeClr val="tx1"/>
                </a:solidFill>
                <a:latin typeface="+mn-lt"/>
              </a:rPr>
              <a:t>Internal and external strategies and toolkits </a:t>
            </a:r>
          </a:p>
        </p:txBody>
      </p:sp>
      <p:sp>
        <p:nvSpPr>
          <p:cNvPr id="10" name="Oval 9">
            <a:extLst>
              <a:ext uri="{FF2B5EF4-FFF2-40B4-BE49-F238E27FC236}">
                <a16:creationId xmlns:a16="http://schemas.microsoft.com/office/drawing/2014/main" id="{C1E1A6F9-6D13-4A9B-B3CB-C42016C071ED}"/>
              </a:ext>
            </a:extLst>
          </p:cNvPr>
          <p:cNvSpPr/>
          <p:nvPr/>
        </p:nvSpPr>
        <p:spPr>
          <a:xfrm>
            <a:off x="2574350" y="2219156"/>
            <a:ext cx="760617" cy="760617"/>
          </a:xfrm>
          <a:prstGeom prst="ellipse">
            <a:avLst/>
          </a:prstGeom>
        </p:spPr>
        <p:style>
          <a:lnRef idx="2">
            <a:schemeClr val="accent4">
              <a:hueOff val="1960178"/>
              <a:satOff val="-8155"/>
              <a:lumOff val="1922"/>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022C02FF-CC82-4D89-9F87-9CD5F89A2022}"/>
              </a:ext>
            </a:extLst>
          </p:cNvPr>
          <p:cNvSpPr/>
          <p:nvPr/>
        </p:nvSpPr>
        <p:spPr>
          <a:xfrm>
            <a:off x="3183537" y="3207844"/>
            <a:ext cx="8809360" cy="608494"/>
          </a:xfrm>
          <a:custGeom>
            <a:avLst/>
            <a:gdLst>
              <a:gd name="connsiteX0" fmla="*/ 0 w 8809360"/>
              <a:gd name="connsiteY0" fmla="*/ 0 h 608494"/>
              <a:gd name="connsiteX1" fmla="*/ 8809360 w 8809360"/>
              <a:gd name="connsiteY1" fmla="*/ 0 h 608494"/>
              <a:gd name="connsiteX2" fmla="*/ 8809360 w 8809360"/>
              <a:gd name="connsiteY2" fmla="*/ 608494 h 608494"/>
              <a:gd name="connsiteX3" fmla="*/ 0 w 8809360"/>
              <a:gd name="connsiteY3" fmla="*/ 608494 h 608494"/>
              <a:gd name="connsiteX4" fmla="*/ 0 w 8809360"/>
              <a:gd name="connsiteY4" fmla="*/ 0 h 60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9360" h="608494">
                <a:moveTo>
                  <a:pt x="0" y="0"/>
                </a:moveTo>
                <a:lnTo>
                  <a:pt x="8809360" y="0"/>
                </a:lnTo>
                <a:lnTo>
                  <a:pt x="8809360" y="608494"/>
                </a:lnTo>
                <a:lnTo>
                  <a:pt x="0" y="608494"/>
                </a:lnTo>
                <a:lnTo>
                  <a:pt x="0" y="0"/>
                </a:lnTo>
                <a:close/>
              </a:path>
            </a:pathLst>
          </a:custGeom>
        </p:spPr>
        <p:style>
          <a:lnRef idx="2">
            <a:schemeClr val="lt1">
              <a:hueOff val="0"/>
              <a:satOff val="0"/>
              <a:lumOff val="0"/>
              <a:alphaOff val="0"/>
            </a:schemeClr>
          </a:lnRef>
          <a:fillRef idx="1">
            <a:schemeClr val="accent4">
              <a:hueOff val="3920356"/>
              <a:satOff val="-16311"/>
              <a:lumOff val="3843"/>
              <a:alphaOff val="0"/>
            </a:schemeClr>
          </a:fillRef>
          <a:effectRef idx="0">
            <a:schemeClr val="accent4">
              <a:hueOff val="3920356"/>
              <a:satOff val="-16311"/>
              <a:lumOff val="3843"/>
              <a:alphaOff val="0"/>
            </a:schemeClr>
          </a:effectRef>
          <a:fontRef idx="minor">
            <a:schemeClr val="lt1"/>
          </a:fontRef>
        </p:style>
        <p:txBody>
          <a:bodyPr spcFirstLastPara="0" vert="horz" wrap="square" lIns="482992"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kern="1200">
                <a:solidFill>
                  <a:schemeClr val="tx1"/>
                </a:solidFill>
                <a:latin typeface="+mn-lt"/>
              </a:rPr>
              <a:t>Analyses and lessons learned </a:t>
            </a:r>
          </a:p>
        </p:txBody>
      </p:sp>
      <p:sp>
        <p:nvSpPr>
          <p:cNvPr id="12" name="Oval 11">
            <a:extLst>
              <a:ext uri="{FF2B5EF4-FFF2-40B4-BE49-F238E27FC236}">
                <a16:creationId xmlns:a16="http://schemas.microsoft.com/office/drawing/2014/main" id="{305006F3-E609-43D8-B305-2D034AA8B230}"/>
              </a:ext>
            </a:extLst>
          </p:cNvPr>
          <p:cNvSpPr/>
          <p:nvPr/>
        </p:nvSpPr>
        <p:spPr>
          <a:xfrm>
            <a:off x="2803229" y="3131782"/>
            <a:ext cx="760617" cy="760617"/>
          </a:xfrm>
          <a:prstGeom prst="ellipse">
            <a:avLst/>
          </a:prstGeom>
        </p:spPr>
        <p:style>
          <a:lnRef idx="2">
            <a:schemeClr val="accent4">
              <a:hueOff val="3920356"/>
              <a:satOff val="-16311"/>
              <a:lumOff val="3843"/>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Freeform: Shape 12">
            <a:extLst>
              <a:ext uri="{FF2B5EF4-FFF2-40B4-BE49-F238E27FC236}">
                <a16:creationId xmlns:a16="http://schemas.microsoft.com/office/drawing/2014/main" id="{A91D7D1A-4969-4DDF-A9C9-28426F10E042}"/>
              </a:ext>
            </a:extLst>
          </p:cNvPr>
          <p:cNvSpPr/>
          <p:nvPr/>
        </p:nvSpPr>
        <p:spPr>
          <a:xfrm>
            <a:off x="3183537" y="4138937"/>
            <a:ext cx="8809360" cy="608494"/>
          </a:xfrm>
          <a:custGeom>
            <a:avLst/>
            <a:gdLst>
              <a:gd name="connsiteX0" fmla="*/ 0 w 8809360"/>
              <a:gd name="connsiteY0" fmla="*/ 0 h 608494"/>
              <a:gd name="connsiteX1" fmla="*/ 8809360 w 8809360"/>
              <a:gd name="connsiteY1" fmla="*/ 0 h 608494"/>
              <a:gd name="connsiteX2" fmla="*/ 8809360 w 8809360"/>
              <a:gd name="connsiteY2" fmla="*/ 608494 h 608494"/>
              <a:gd name="connsiteX3" fmla="*/ 0 w 8809360"/>
              <a:gd name="connsiteY3" fmla="*/ 608494 h 608494"/>
              <a:gd name="connsiteX4" fmla="*/ 0 w 8809360"/>
              <a:gd name="connsiteY4" fmla="*/ 0 h 60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9360" h="608494">
                <a:moveTo>
                  <a:pt x="0" y="0"/>
                </a:moveTo>
                <a:lnTo>
                  <a:pt x="8809360" y="0"/>
                </a:lnTo>
                <a:lnTo>
                  <a:pt x="8809360" y="608494"/>
                </a:lnTo>
                <a:lnTo>
                  <a:pt x="0" y="608494"/>
                </a:lnTo>
                <a:lnTo>
                  <a:pt x="0" y="0"/>
                </a:lnTo>
                <a:close/>
              </a:path>
            </a:pathLst>
          </a:custGeom>
        </p:spPr>
        <p:style>
          <a:lnRef idx="2">
            <a:schemeClr val="lt1">
              <a:hueOff val="0"/>
              <a:satOff val="0"/>
              <a:lumOff val="0"/>
              <a:alphaOff val="0"/>
            </a:schemeClr>
          </a:lnRef>
          <a:fillRef idx="1">
            <a:schemeClr val="accent4">
              <a:hueOff val="5880535"/>
              <a:satOff val="-24466"/>
              <a:lumOff val="5765"/>
              <a:alphaOff val="0"/>
            </a:schemeClr>
          </a:fillRef>
          <a:effectRef idx="0">
            <a:schemeClr val="accent4">
              <a:hueOff val="5880535"/>
              <a:satOff val="-24466"/>
              <a:lumOff val="5765"/>
              <a:alphaOff val="0"/>
            </a:schemeClr>
          </a:effectRef>
          <a:fontRef idx="minor">
            <a:schemeClr val="lt1"/>
          </a:fontRef>
        </p:style>
        <p:txBody>
          <a:bodyPr spcFirstLastPara="0" vert="horz" wrap="square" lIns="482992" tIns="45720" rIns="45720" bIns="45720" numCol="1" spcCol="1270" anchor="ctr" anchorCtr="0">
            <a:noAutofit/>
          </a:bodyPr>
          <a:lstStyle/>
          <a:p>
            <a:pPr marL="0" lvl="0" indent="0" algn="l" defTabSz="800100">
              <a:lnSpc>
                <a:spcPct val="90000"/>
              </a:lnSpc>
              <a:spcBef>
                <a:spcPct val="0"/>
              </a:spcBef>
              <a:spcAft>
                <a:spcPct val="35000"/>
              </a:spcAft>
              <a:buNone/>
            </a:pPr>
            <a:r>
              <a:rPr lang="en-US">
                <a:solidFill>
                  <a:schemeClr val="tx1"/>
                </a:solidFill>
              </a:rPr>
              <a:t>Resource-specific tools</a:t>
            </a:r>
            <a:endParaRPr lang="en-US" sz="1800" b="0" kern="1200">
              <a:solidFill>
                <a:schemeClr val="tx1"/>
              </a:solidFill>
              <a:latin typeface="+mn-lt"/>
            </a:endParaRPr>
          </a:p>
        </p:txBody>
      </p:sp>
      <p:sp>
        <p:nvSpPr>
          <p:cNvPr id="14" name="Oval 13">
            <a:extLst>
              <a:ext uri="{FF2B5EF4-FFF2-40B4-BE49-F238E27FC236}">
                <a16:creationId xmlns:a16="http://schemas.microsoft.com/office/drawing/2014/main" id="{7FA33A0F-EEAD-4480-9F6D-FAF7B936AB49}"/>
              </a:ext>
            </a:extLst>
          </p:cNvPr>
          <p:cNvSpPr/>
          <p:nvPr/>
        </p:nvSpPr>
        <p:spPr>
          <a:xfrm>
            <a:off x="2803229" y="4043829"/>
            <a:ext cx="760617" cy="760617"/>
          </a:xfrm>
          <a:prstGeom prst="ellipse">
            <a:avLst/>
          </a:prstGeom>
        </p:spPr>
        <p:style>
          <a:lnRef idx="2">
            <a:schemeClr val="accent4">
              <a:hueOff val="5880535"/>
              <a:satOff val="-24466"/>
              <a:lumOff val="576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Freeform: Shape 14">
            <a:extLst>
              <a:ext uri="{FF2B5EF4-FFF2-40B4-BE49-F238E27FC236}">
                <a16:creationId xmlns:a16="http://schemas.microsoft.com/office/drawing/2014/main" id="{645BF328-BF87-4B84-A779-4F5A0604AE81}"/>
              </a:ext>
            </a:extLst>
          </p:cNvPr>
          <p:cNvSpPr/>
          <p:nvPr/>
        </p:nvSpPr>
        <p:spPr>
          <a:xfrm>
            <a:off x="2954659" y="5032517"/>
            <a:ext cx="9038239" cy="608494"/>
          </a:xfrm>
          <a:custGeom>
            <a:avLst/>
            <a:gdLst>
              <a:gd name="connsiteX0" fmla="*/ 0 w 9038239"/>
              <a:gd name="connsiteY0" fmla="*/ 0 h 608494"/>
              <a:gd name="connsiteX1" fmla="*/ 9038239 w 9038239"/>
              <a:gd name="connsiteY1" fmla="*/ 0 h 608494"/>
              <a:gd name="connsiteX2" fmla="*/ 9038239 w 9038239"/>
              <a:gd name="connsiteY2" fmla="*/ 608494 h 608494"/>
              <a:gd name="connsiteX3" fmla="*/ 0 w 9038239"/>
              <a:gd name="connsiteY3" fmla="*/ 608494 h 608494"/>
              <a:gd name="connsiteX4" fmla="*/ 0 w 9038239"/>
              <a:gd name="connsiteY4" fmla="*/ 0 h 60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8239" h="608494">
                <a:moveTo>
                  <a:pt x="0" y="0"/>
                </a:moveTo>
                <a:lnTo>
                  <a:pt x="9038239" y="0"/>
                </a:lnTo>
                <a:lnTo>
                  <a:pt x="9038239" y="608494"/>
                </a:lnTo>
                <a:lnTo>
                  <a:pt x="0" y="608494"/>
                </a:lnTo>
                <a:lnTo>
                  <a:pt x="0" y="0"/>
                </a:lnTo>
                <a:close/>
              </a:path>
            </a:pathLst>
          </a:custGeom>
        </p:spPr>
        <p:style>
          <a:lnRef idx="2">
            <a:schemeClr val="lt1">
              <a:hueOff val="0"/>
              <a:satOff val="0"/>
              <a:lumOff val="0"/>
              <a:alphaOff val="0"/>
            </a:schemeClr>
          </a:lnRef>
          <a:fillRef idx="1">
            <a:schemeClr val="accent4">
              <a:hueOff val="7840713"/>
              <a:satOff val="-32622"/>
              <a:lumOff val="7686"/>
              <a:alphaOff val="0"/>
            </a:schemeClr>
          </a:fillRef>
          <a:effectRef idx="0">
            <a:schemeClr val="accent4">
              <a:hueOff val="7840713"/>
              <a:satOff val="-32622"/>
              <a:lumOff val="7686"/>
              <a:alphaOff val="0"/>
            </a:schemeClr>
          </a:effectRef>
          <a:fontRef idx="minor">
            <a:schemeClr val="lt1"/>
          </a:fontRef>
        </p:style>
        <p:txBody>
          <a:bodyPr spcFirstLastPara="0" vert="horz" wrap="square" lIns="482992"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kern="1200">
                <a:solidFill>
                  <a:schemeClr val="tx1"/>
                </a:solidFill>
                <a:latin typeface="+mn-lt"/>
              </a:rPr>
              <a:t>Gender </a:t>
            </a:r>
          </a:p>
        </p:txBody>
      </p:sp>
      <p:sp>
        <p:nvSpPr>
          <p:cNvPr id="16" name="Oval 15">
            <a:extLst>
              <a:ext uri="{FF2B5EF4-FFF2-40B4-BE49-F238E27FC236}">
                <a16:creationId xmlns:a16="http://schemas.microsoft.com/office/drawing/2014/main" id="{D7A93A5A-006E-4F5C-8DD6-A0EB9E6CB7C9}"/>
              </a:ext>
            </a:extLst>
          </p:cNvPr>
          <p:cNvSpPr/>
          <p:nvPr/>
        </p:nvSpPr>
        <p:spPr>
          <a:xfrm>
            <a:off x="2574350" y="4956455"/>
            <a:ext cx="760617" cy="760617"/>
          </a:xfrm>
          <a:prstGeom prst="ellipse">
            <a:avLst/>
          </a:prstGeom>
        </p:spPr>
        <p:style>
          <a:lnRef idx="2">
            <a:schemeClr val="accent4">
              <a:hueOff val="7840713"/>
              <a:satOff val="-32622"/>
              <a:lumOff val="7686"/>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Shape 16">
            <a:extLst>
              <a:ext uri="{FF2B5EF4-FFF2-40B4-BE49-F238E27FC236}">
                <a16:creationId xmlns:a16="http://schemas.microsoft.com/office/drawing/2014/main" id="{735A3833-13F1-440C-B74F-9A478FF79163}"/>
              </a:ext>
            </a:extLst>
          </p:cNvPr>
          <p:cNvSpPr/>
          <p:nvPr/>
        </p:nvSpPr>
        <p:spPr>
          <a:xfrm>
            <a:off x="2454130" y="5945143"/>
            <a:ext cx="9538767" cy="608494"/>
          </a:xfrm>
          <a:custGeom>
            <a:avLst/>
            <a:gdLst>
              <a:gd name="connsiteX0" fmla="*/ 0 w 9538767"/>
              <a:gd name="connsiteY0" fmla="*/ 0 h 608494"/>
              <a:gd name="connsiteX1" fmla="*/ 9538767 w 9538767"/>
              <a:gd name="connsiteY1" fmla="*/ 0 h 608494"/>
              <a:gd name="connsiteX2" fmla="*/ 9538767 w 9538767"/>
              <a:gd name="connsiteY2" fmla="*/ 608494 h 608494"/>
              <a:gd name="connsiteX3" fmla="*/ 0 w 9538767"/>
              <a:gd name="connsiteY3" fmla="*/ 608494 h 608494"/>
              <a:gd name="connsiteX4" fmla="*/ 0 w 9538767"/>
              <a:gd name="connsiteY4" fmla="*/ 0 h 60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38767" h="608494">
                <a:moveTo>
                  <a:pt x="0" y="0"/>
                </a:moveTo>
                <a:lnTo>
                  <a:pt x="9538767" y="0"/>
                </a:lnTo>
                <a:lnTo>
                  <a:pt x="9538767" y="608494"/>
                </a:lnTo>
                <a:lnTo>
                  <a:pt x="0" y="608494"/>
                </a:lnTo>
                <a:lnTo>
                  <a:pt x="0" y="0"/>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482992" tIns="45720" rIns="45720" bIns="45720" numCol="1" spcCol="1270" anchor="ctr" anchorCtr="0">
            <a:noAutofit/>
          </a:bodyPr>
          <a:lstStyle/>
          <a:p>
            <a:pPr marL="0" lvl="0" indent="0" algn="l" defTabSz="800100">
              <a:lnSpc>
                <a:spcPct val="90000"/>
              </a:lnSpc>
              <a:spcBef>
                <a:spcPct val="0"/>
              </a:spcBef>
              <a:spcAft>
                <a:spcPct val="35000"/>
              </a:spcAft>
              <a:buNone/>
            </a:pPr>
            <a:r>
              <a:rPr lang="en-US" sz="1800" b="0" kern="1200">
                <a:solidFill>
                  <a:schemeClr val="tx1"/>
                </a:solidFill>
                <a:latin typeface="+mn-lt"/>
              </a:rPr>
              <a:t>Policy briefs and checklists </a:t>
            </a:r>
          </a:p>
        </p:txBody>
      </p:sp>
      <p:sp>
        <p:nvSpPr>
          <p:cNvPr id="18" name="Oval 17">
            <a:extLst>
              <a:ext uri="{FF2B5EF4-FFF2-40B4-BE49-F238E27FC236}">
                <a16:creationId xmlns:a16="http://schemas.microsoft.com/office/drawing/2014/main" id="{83A17A5A-246D-452B-B0DF-F1E37693BFAE}"/>
              </a:ext>
            </a:extLst>
          </p:cNvPr>
          <p:cNvSpPr/>
          <p:nvPr/>
        </p:nvSpPr>
        <p:spPr>
          <a:xfrm>
            <a:off x="2073822" y="5869081"/>
            <a:ext cx="760617" cy="760617"/>
          </a:xfrm>
          <a:prstGeom prst="ellipse">
            <a:avLst/>
          </a:prstGeom>
        </p:spPr>
        <p:style>
          <a:lnRef idx="2">
            <a:schemeClr val="accent4">
              <a:hueOff val="9800891"/>
              <a:satOff val="-40777"/>
              <a:lumOff val="960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7" name="Graphic 6" descr="Remote learning language with solid fill">
            <a:extLst>
              <a:ext uri="{FF2B5EF4-FFF2-40B4-BE49-F238E27FC236}">
                <a16:creationId xmlns:a16="http://schemas.microsoft.com/office/drawing/2014/main" id="{C1A6F341-A6B2-40CC-BC5A-AD3FB7B6DA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04480" y="1459230"/>
            <a:ext cx="499299" cy="499299"/>
          </a:xfrm>
          <a:prstGeom prst="rect">
            <a:avLst/>
          </a:prstGeom>
        </p:spPr>
      </p:pic>
      <p:pic>
        <p:nvPicPr>
          <p:cNvPr id="20" name="Graphic 19" descr="Pocket knife with solid fill">
            <a:extLst>
              <a:ext uri="{FF2B5EF4-FFF2-40B4-BE49-F238E27FC236}">
                <a16:creationId xmlns:a16="http://schemas.microsoft.com/office/drawing/2014/main" id="{83134B7C-20F9-45B2-BDEF-75217E7134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13457" y="2358423"/>
            <a:ext cx="521211" cy="521211"/>
          </a:xfrm>
          <a:prstGeom prst="rect">
            <a:avLst/>
          </a:prstGeom>
        </p:spPr>
      </p:pic>
      <p:pic>
        <p:nvPicPr>
          <p:cNvPr id="22" name="Graphic 21" descr="Classroom with solid fill">
            <a:extLst>
              <a:ext uri="{FF2B5EF4-FFF2-40B4-BE49-F238E27FC236}">
                <a16:creationId xmlns:a16="http://schemas.microsoft.com/office/drawing/2014/main" id="{E9F4B69F-3963-45AF-A6AC-72F6A70AED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37250" y="3290705"/>
            <a:ext cx="492574" cy="492574"/>
          </a:xfrm>
          <a:prstGeom prst="rect">
            <a:avLst/>
          </a:prstGeom>
        </p:spPr>
      </p:pic>
      <p:pic>
        <p:nvPicPr>
          <p:cNvPr id="24" name="Graphic 23" descr="Tree Stump with solid fill">
            <a:extLst>
              <a:ext uri="{FF2B5EF4-FFF2-40B4-BE49-F238E27FC236}">
                <a16:creationId xmlns:a16="http://schemas.microsoft.com/office/drawing/2014/main" id="{35C41DE6-F950-4A55-9DC8-11D8EAA95AE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54658" y="4177485"/>
            <a:ext cx="492574" cy="492574"/>
          </a:xfrm>
          <a:prstGeom prst="rect">
            <a:avLst/>
          </a:prstGeom>
        </p:spPr>
      </p:pic>
      <p:pic>
        <p:nvPicPr>
          <p:cNvPr id="26" name="Graphic 25" descr="Male with solid fill">
            <a:extLst>
              <a:ext uri="{FF2B5EF4-FFF2-40B4-BE49-F238E27FC236}">
                <a16:creationId xmlns:a16="http://schemas.microsoft.com/office/drawing/2014/main" id="{11706A04-3523-4641-92A2-E111536E0E7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08650" y="5071593"/>
            <a:ext cx="526018" cy="526018"/>
          </a:xfrm>
          <a:prstGeom prst="rect">
            <a:avLst/>
          </a:prstGeom>
        </p:spPr>
      </p:pic>
      <p:pic>
        <p:nvPicPr>
          <p:cNvPr id="28" name="Graphic 27" descr="Clipboard Mixed with solid fill">
            <a:extLst>
              <a:ext uri="{FF2B5EF4-FFF2-40B4-BE49-F238E27FC236}">
                <a16:creationId xmlns:a16="http://schemas.microsoft.com/office/drawing/2014/main" id="{479C6BD9-F6CA-4D75-8E47-0533A883C60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197463" y="5992723"/>
            <a:ext cx="513332" cy="513332"/>
          </a:xfrm>
          <a:prstGeom prst="rect">
            <a:avLst/>
          </a:prstGeom>
        </p:spPr>
      </p:pic>
      <p:sp>
        <p:nvSpPr>
          <p:cNvPr id="29" name="TextBox 28">
            <a:hlinkClick r:id="rId15"/>
            <a:extLst>
              <a:ext uri="{FF2B5EF4-FFF2-40B4-BE49-F238E27FC236}">
                <a16:creationId xmlns:a16="http://schemas.microsoft.com/office/drawing/2014/main" id="{05F565A5-46D2-468C-84B8-244C36DE63AE}"/>
              </a:ext>
            </a:extLst>
          </p:cNvPr>
          <p:cNvSpPr txBox="1"/>
          <p:nvPr/>
        </p:nvSpPr>
        <p:spPr>
          <a:xfrm>
            <a:off x="234709" y="2396816"/>
            <a:ext cx="2295718" cy="923330"/>
          </a:xfrm>
          <a:prstGeom prst="rect">
            <a:avLst/>
          </a:prstGeom>
          <a:noFill/>
        </p:spPr>
        <p:txBody>
          <a:bodyPr wrap="square" rtlCol="0">
            <a:spAutoFit/>
          </a:bodyPr>
          <a:lstStyle/>
          <a:p>
            <a:r>
              <a:rPr lang="en-US">
                <a:latin typeface="+mj-lt"/>
              </a:rPr>
              <a:t>Environmental Peacebuilding Knowledge Platform</a:t>
            </a:r>
          </a:p>
        </p:txBody>
      </p:sp>
      <p:sp>
        <p:nvSpPr>
          <p:cNvPr id="30" name="TextBox 29">
            <a:hlinkClick r:id="rId16"/>
            <a:extLst>
              <a:ext uri="{FF2B5EF4-FFF2-40B4-BE49-F238E27FC236}">
                <a16:creationId xmlns:a16="http://schemas.microsoft.com/office/drawing/2014/main" id="{851A327B-858E-4DFE-8D73-D104330B020E}"/>
              </a:ext>
            </a:extLst>
          </p:cNvPr>
          <p:cNvSpPr txBox="1"/>
          <p:nvPr/>
        </p:nvSpPr>
        <p:spPr>
          <a:xfrm>
            <a:off x="234730" y="3816338"/>
            <a:ext cx="2295718" cy="1200329"/>
          </a:xfrm>
          <a:prstGeom prst="rect">
            <a:avLst/>
          </a:prstGeom>
          <a:noFill/>
        </p:spPr>
        <p:txBody>
          <a:bodyPr wrap="square" rtlCol="0">
            <a:spAutoFit/>
          </a:bodyPr>
          <a:lstStyle/>
          <a:p>
            <a:r>
              <a:rPr lang="en-US">
                <a:latin typeface="+mj-lt"/>
              </a:rPr>
              <a:t>Knowledge Platform on Gender, Natural Resources, Climate, and Peace</a:t>
            </a:r>
          </a:p>
        </p:txBody>
      </p:sp>
      <p:sp>
        <p:nvSpPr>
          <p:cNvPr id="31" name="Title 2">
            <a:extLst>
              <a:ext uri="{FF2B5EF4-FFF2-40B4-BE49-F238E27FC236}">
                <a16:creationId xmlns:a16="http://schemas.microsoft.com/office/drawing/2014/main" id="{BDF15541-68A0-4236-A1E1-D462741C5E8B}"/>
              </a:ext>
            </a:extLst>
          </p:cNvPr>
          <p:cNvSpPr txBox="1">
            <a:spLocks/>
          </p:cNvSpPr>
          <p:nvPr/>
        </p:nvSpPr>
        <p:spPr>
          <a:xfrm>
            <a:off x="-1" y="276564"/>
            <a:ext cx="11241741" cy="629245"/>
          </a:xfrm>
          <a:prstGeom prst="rect">
            <a:avLst/>
          </a:prstGeom>
          <a:solidFill>
            <a:schemeClr val="tx1">
              <a:alpha val="70000"/>
            </a:schemeClr>
          </a:solidFill>
        </p:spPr>
        <p:txBody>
          <a:bodyPr anchor="ct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defTabSz="609585"/>
            <a:r>
              <a:rPr lang="en-US" sz="2400">
                <a:solidFill>
                  <a:schemeClr val="bg1"/>
                </a:solidFill>
                <a:latin typeface="Myriad Pro" panose="020B0503030403020204"/>
                <a:cs typeface="Arial" panose="020B0604020202020204" pitchFamily="34" charset="0"/>
              </a:rPr>
              <a:t>	additional resources </a:t>
            </a:r>
            <a:endParaRPr lang="en-US" sz="2667">
              <a:solidFill>
                <a:prstClr val="white"/>
              </a:solidFill>
              <a:latin typeface="Myriad Pro" panose="020B0503030403020204"/>
              <a:cs typeface="Arial" panose="020B0604020202020204" pitchFamily="34" charset="0"/>
            </a:endParaRPr>
          </a:p>
        </p:txBody>
      </p:sp>
    </p:spTree>
    <p:extLst>
      <p:ext uri="{BB962C8B-B14F-4D97-AF65-F5344CB8AC3E}">
        <p14:creationId xmlns:p14="http://schemas.microsoft.com/office/powerpoint/2010/main" val="359626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grass&#10;&#10;Description automatically generated">
            <a:extLst>
              <a:ext uri="{FF2B5EF4-FFF2-40B4-BE49-F238E27FC236}">
                <a16:creationId xmlns:a16="http://schemas.microsoft.com/office/drawing/2014/main" id="{69CBCDD0-CFAF-4FC4-AA48-DB0C139BEC18}"/>
              </a:ext>
            </a:extLst>
          </p:cNvPr>
          <p:cNvPicPr>
            <a:picLocks noChangeAspect="1"/>
          </p:cNvPicPr>
          <p:nvPr/>
        </p:nvPicPr>
        <p:blipFill rotWithShape="1">
          <a:blip r:embed="rId3">
            <a:extLst>
              <a:ext uri="{28A0092B-C50C-407E-A947-70E740481C1C}">
                <a14:useLocalDpi xmlns:a14="http://schemas.microsoft.com/office/drawing/2010/main" val="0"/>
              </a:ext>
            </a:extLst>
          </a:blip>
          <a:srcRect l="27760" t="2216" r="16257" b="-174"/>
          <a:stretch/>
        </p:blipFill>
        <p:spPr>
          <a:xfrm rot="16200000">
            <a:off x="575888" y="-575890"/>
            <a:ext cx="6858002" cy="8009778"/>
          </a:xfrm>
          <a:prstGeom prst="rect">
            <a:avLst/>
          </a:prstGeom>
        </p:spPr>
      </p:pic>
      <p:grpSp>
        <p:nvGrpSpPr>
          <p:cNvPr id="2" name="Group 1">
            <a:extLst>
              <a:ext uri="{FF2B5EF4-FFF2-40B4-BE49-F238E27FC236}">
                <a16:creationId xmlns:a16="http://schemas.microsoft.com/office/drawing/2014/main" id="{6A172D7B-6EB8-44DA-8B28-96E0308B28D4}"/>
              </a:ext>
            </a:extLst>
          </p:cNvPr>
          <p:cNvGrpSpPr/>
          <p:nvPr/>
        </p:nvGrpSpPr>
        <p:grpSpPr>
          <a:xfrm>
            <a:off x="2834654" y="-5671288"/>
            <a:ext cx="11232263" cy="14723618"/>
            <a:chOff x="2834654" y="-5671288"/>
            <a:chExt cx="11232263" cy="14723618"/>
          </a:xfrm>
        </p:grpSpPr>
        <p:sp>
          <p:nvSpPr>
            <p:cNvPr id="11" name="Isosceles Triangle 10">
              <a:extLst>
                <a:ext uri="{FF2B5EF4-FFF2-40B4-BE49-F238E27FC236}">
                  <a16:creationId xmlns:a16="http://schemas.microsoft.com/office/drawing/2014/main" id="{6775B3B1-1804-4391-8F76-F22B73896EF9}"/>
                </a:ext>
              </a:extLst>
            </p:cNvPr>
            <p:cNvSpPr/>
            <p:nvPr/>
          </p:nvSpPr>
          <p:spPr>
            <a:xfrm rot="17821077">
              <a:off x="884275" y="-3720909"/>
              <a:ext cx="13842367" cy="9941609"/>
            </a:xfrm>
            <a:prstGeom prst="triangle">
              <a:avLst/>
            </a:prstGeom>
            <a:solidFill>
              <a:srgbClr val="103F61">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Isosceles Triangle 5">
              <a:extLst>
                <a:ext uri="{FF2B5EF4-FFF2-40B4-BE49-F238E27FC236}">
                  <a16:creationId xmlns:a16="http://schemas.microsoft.com/office/drawing/2014/main" id="{8EB02BFF-C8EC-4F94-986C-42E37212C32F}"/>
                </a:ext>
              </a:extLst>
            </p:cNvPr>
            <p:cNvSpPr/>
            <p:nvPr/>
          </p:nvSpPr>
          <p:spPr>
            <a:xfrm rot="18145489">
              <a:off x="1863900" y="-3150687"/>
              <a:ext cx="13842367" cy="10563667"/>
            </a:xfrm>
            <a:prstGeom prst="triangle">
              <a:avLst/>
            </a:prstGeom>
            <a:solidFill>
              <a:schemeClr val="accent1">
                <a:lumMod val="50000"/>
              </a:schemeClr>
            </a:solidFill>
            <a:ln>
              <a:noFill/>
            </a:ln>
            <a:scene3d>
              <a:camera prst="orthographicFront">
                <a:rot lat="0" lon="1799994"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1A1B422C-8A06-4C2B-AB5B-87FB7DA309BD}"/>
              </a:ext>
            </a:extLst>
          </p:cNvPr>
          <p:cNvGrpSpPr/>
          <p:nvPr/>
        </p:nvGrpSpPr>
        <p:grpSpPr>
          <a:xfrm>
            <a:off x="0" y="6126970"/>
            <a:ext cx="12240986" cy="789179"/>
            <a:chOff x="0" y="6126970"/>
            <a:chExt cx="12240986" cy="789179"/>
          </a:xfrm>
        </p:grpSpPr>
        <p:sp>
          <p:nvSpPr>
            <p:cNvPr id="4" name="Rectangle 3">
              <a:extLst>
                <a:ext uri="{FF2B5EF4-FFF2-40B4-BE49-F238E27FC236}">
                  <a16:creationId xmlns:a16="http://schemas.microsoft.com/office/drawing/2014/main" id="{9FBE6C9E-B402-4B2E-8B20-F02947BEE359}"/>
                </a:ext>
              </a:extLst>
            </p:cNvPr>
            <p:cNvSpPr/>
            <p:nvPr/>
          </p:nvSpPr>
          <p:spPr>
            <a:xfrm>
              <a:off x="0" y="6126970"/>
              <a:ext cx="12240986" cy="76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uLnTx/>
                <a:uFillTx/>
                <a:latin typeface="+mj-lt"/>
                <a:ea typeface="+mn-ea"/>
                <a:cs typeface="+mn-cs"/>
              </a:endParaRPr>
            </a:p>
          </p:txBody>
        </p:sp>
        <p:grpSp>
          <p:nvGrpSpPr>
            <p:cNvPr id="3" name="Group 2">
              <a:extLst>
                <a:ext uri="{FF2B5EF4-FFF2-40B4-BE49-F238E27FC236}">
                  <a16:creationId xmlns:a16="http://schemas.microsoft.com/office/drawing/2014/main" id="{8AD0A937-5964-4397-91C2-F6FC26F9A56A}"/>
                </a:ext>
              </a:extLst>
            </p:cNvPr>
            <p:cNvGrpSpPr/>
            <p:nvPr/>
          </p:nvGrpSpPr>
          <p:grpSpPr>
            <a:xfrm>
              <a:off x="6672484" y="6147509"/>
              <a:ext cx="5178863" cy="768640"/>
              <a:chOff x="6672484" y="6147509"/>
              <a:chExt cx="5178863" cy="768640"/>
            </a:xfrm>
          </p:grpSpPr>
          <p:pic>
            <p:nvPicPr>
              <p:cNvPr id="25" name="Picture 24">
                <a:extLst>
                  <a:ext uri="{FF2B5EF4-FFF2-40B4-BE49-F238E27FC236}">
                    <a16:creationId xmlns:a16="http://schemas.microsoft.com/office/drawing/2014/main" id="{A61DA518-B9DF-435D-AE32-6EB7EB1DEE9C}"/>
                  </a:ext>
                </a:extLst>
              </p:cNvPr>
              <p:cNvPicPr>
                <a:picLocks noChangeAspect="1"/>
              </p:cNvPicPr>
              <p:nvPr/>
            </p:nvPicPr>
            <p:blipFill>
              <a:blip r:embed="rId4"/>
              <a:stretch>
                <a:fillRect/>
              </a:stretch>
            </p:blipFill>
            <p:spPr>
              <a:xfrm>
                <a:off x="6672484" y="6147509"/>
                <a:ext cx="2631614" cy="768640"/>
              </a:xfrm>
              <a:prstGeom prst="rect">
                <a:avLst/>
              </a:prstGeom>
            </p:spPr>
          </p:pic>
          <p:pic>
            <p:nvPicPr>
              <p:cNvPr id="27" name="Picture 26" descr="Logo&#10;&#10;Description automatically generated">
                <a:extLst>
                  <a:ext uri="{FF2B5EF4-FFF2-40B4-BE49-F238E27FC236}">
                    <a16:creationId xmlns:a16="http://schemas.microsoft.com/office/drawing/2014/main" id="{125CF52E-DF16-46E3-92D1-F176A832D2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5378" y="6336860"/>
                <a:ext cx="2355969" cy="348859"/>
              </a:xfrm>
              <a:prstGeom prst="rect">
                <a:avLst/>
              </a:prstGeom>
            </p:spPr>
          </p:pic>
        </p:grpSp>
      </p:grpSp>
      <p:sp>
        <p:nvSpPr>
          <p:cNvPr id="16" name="Title 1">
            <a:extLst>
              <a:ext uri="{FF2B5EF4-FFF2-40B4-BE49-F238E27FC236}">
                <a16:creationId xmlns:a16="http://schemas.microsoft.com/office/drawing/2014/main" id="{1126D11C-8C47-44B0-82B8-F83D9816877D}"/>
              </a:ext>
            </a:extLst>
          </p:cNvPr>
          <p:cNvSpPr txBox="1">
            <a:spLocks/>
          </p:cNvSpPr>
          <p:nvPr/>
        </p:nvSpPr>
        <p:spPr>
          <a:xfrm>
            <a:off x="7511813" y="1494881"/>
            <a:ext cx="3879232" cy="2177215"/>
          </a:xfrm>
          <a:prstGeom prst="rect">
            <a:avLst/>
          </a:prstGeom>
          <a:scene3d>
            <a:camera prst="orthographicFront">
              <a:rot lat="0" lon="20999997" rev="0"/>
            </a:camera>
            <a:lightRig rig="threePt" dir="t"/>
          </a:scene3d>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5400" b="1">
              <a:solidFill>
                <a:schemeClr val="bg1"/>
              </a:solidFill>
              <a:effectLst>
                <a:outerShdw blurRad="38100" dist="38100" dir="2700000" algn="tl">
                  <a:srgbClr val="000000">
                    <a:alpha val="43137"/>
                  </a:srgbClr>
                </a:outerShdw>
              </a:effectLst>
              <a:latin typeface="Proxima Nova Rg" panose="02000506030000020004" pitchFamily="50" charset="0"/>
            </a:endParaRPr>
          </a:p>
          <a:p>
            <a:pPr algn="l"/>
            <a:r>
              <a:rPr lang="en-US" sz="5400" b="1">
                <a:solidFill>
                  <a:schemeClr val="bg1"/>
                </a:solidFill>
                <a:effectLst>
                  <a:outerShdw blurRad="38100" dist="38100" dir="2700000" algn="tl">
                    <a:srgbClr val="000000">
                      <a:alpha val="43137"/>
                    </a:srgbClr>
                  </a:outerShdw>
                </a:effectLst>
                <a:latin typeface="Proxima Nova Rg" panose="02000506030000020004" pitchFamily="50" charset="0"/>
              </a:rPr>
              <a:t>Thank You!</a:t>
            </a:r>
          </a:p>
        </p:txBody>
      </p:sp>
      <p:sp>
        <p:nvSpPr>
          <p:cNvPr id="17" name="Subtitle 2">
            <a:extLst>
              <a:ext uri="{FF2B5EF4-FFF2-40B4-BE49-F238E27FC236}">
                <a16:creationId xmlns:a16="http://schemas.microsoft.com/office/drawing/2014/main" id="{AEA90D5D-7240-4BEA-89B3-FB778F554C31}"/>
              </a:ext>
            </a:extLst>
          </p:cNvPr>
          <p:cNvSpPr txBox="1">
            <a:spLocks/>
          </p:cNvSpPr>
          <p:nvPr/>
        </p:nvSpPr>
        <p:spPr>
          <a:xfrm>
            <a:off x="7562976" y="2898963"/>
            <a:ext cx="5754119" cy="1155525"/>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a:solidFill>
                  <a:schemeClr val="bg1"/>
                </a:solidFill>
                <a:effectLst>
                  <a:outerShdw blurRad="38100" dist="38100" dir="2700000" algn="tl">
                    <a:srgbClr val="000000">
                      <a:alpha val="43137"/>
                    </a:srgbClr>
                  </a:outerShdw>
                </a:effectLst>
                <a:latin typeface="Proxima Nova Rg" panose="02000506030000020004" pitchFamily="50" charset="0"/>
              </a:rPr>
              <a:t>Tracy Hart, </a:t>
            </a:r>
            <a:r>
              <a:rPr lang="en-US" sz="1400">
                <a:solidFill>
                  <a:schemeClr val="bg1"/>
                </a:solidFill>
                <a:effectLst>
                  <a:outerShdw blurRad="38100" dist="38100" dir="2700000" algn="tl">
                    <a:srgbClr val="000000">
                      <a:alpha val="43137"/>
                    </a:srgbClr>
                  </a:outerShdw>
                </a:effectLst>
                <a:latin typeface="Proxima Nova Rg" panose="02000506030000020004" pitchFamily="50" charset="0"/>
                <a:hlinkClick r:id="rId6"/>
              </a:rPr>
              <a:t>thart@worldbank.org</a:t>
            </a:r>
            <a:endParaRPr lang="en-US" sz="1400">
              <a:solidFill>
                <a:schemeClr val="bg1"/>
              </a:solidFill>
              <a:effectLst>
                <a:outerShdw blurRad="38100" dist="38100" dir="2700000" algn="tl">
                  <a:srgbClr val="000000">
                    <a:alpha val="43137"/>
                  </a:srgbClr>
                </a:outerShdw>
              </a:effectLst>
              <a:latin typeface="Proxima Nova Rg" panose="02000506030000020004" pitchFamily="50" charset="0"/>
            </a:endParaRPr>
          </a:p>
          <a:p>
            <a:pPr algn="l"/>
            <a:r>
              <a:rPr lang="en-US" sz="1400">
                <a:solidFill>
                  <a:schemeClr val="bg1"/>
                </a:solidFill>
                <a:effectLst>
                  <a:outerShdw blurRad="38100" dist="38100" dir="2700000" algn="tl">
                    <a:srgbClr val="000000">
                      <a:alpha val="43137"/>
                    </a:srgbClr>
                  </a:outerShdw>
                </a:effectLst>
                <a:latin typeface="Proxima Nova Rg" panose="02000506030000020004" pitchFamily="50" charset="0"/>
              </a:rPr>
              <a:t>Phoebe Spencer, </a:t>
            </a:r>
            <a:r>
              <a:rPr lang="en-US" sz="1400">
                <a:solidFill>
                  <a:schemeClr val="bg1"/>
                </a:solidFill>
                <a:effectLst>
                  <a:outerShdw blurRad="38100" dist="38100" dir="2700000" algn="tl">
                    <a:srgbClr val="000000">
                      <a:alpha val="43137"/>
                    </a:srgbClr>
                  </a:outerShdw>
                </a:effectLst>
                <a:latin typeface="Proxima Nova Rg" panose="02000506030000020004" pitchFamily="50" charset="0"/>
                <a:hlinkClick r:id="rId7"/>
              </a:rPr>
              <a:t>pspencer1@worldbank.org</a:t>
            </a:r>
            <a:endParaRPr lang="en-US" sz="1400">
              <a:solidFill>
                <a:schemeClr val="bg1"/>
              </a:solidFill>
              <a:effectLst>
                <a:outerShdw blurRad="38100" dist="38100" dir="2700000" algn="tl">
                  <a:srgbClr val="000000">
                    <a:alpha val="43137"/>
                  </a:srgbClr>
                </a:outerShdw>
              </a:effectLst>
              <a:latin typeface="Proxima Nova Rg" panose="02000506030000020004" pitchFamily="50" charset="0"/>
            </a:endParaRPr>
          </a:p>
          <a:p>
            <a:pPr algn="l"/>
            <a:r>
              <a:rPr lang="en-US" sz="1400">
                <a:solidFill>
                  <a:schemeClr val="bg1"/>
                </a:solidFill>
                <a:effectLst>
                  <a:outerShdw blurRad="38100" dist="38100" dir="2700000" algn="tl">
                    <a:srgbClr val="000000">
                      <a:alpha val="43137"/>
                    </a:srgbClr>
                  </a:outerShdw>
                </a:effectLst>
                <a:latin typeface="Proxima Nova Rg" panose="02000506030000020004" pitchFamily="50" charset="0"/>
              </a:rPr>
              <a:t>Shaadee Ahmadnia, </a:t>
            </a:r>
            <a:r>
              <a:rPr lang="en-US" sz="1400">
                <a:solidFill>
                  <a:schemeClr val="bg1"/>
                </a:solidFill>
                <a:effectLst>
                  <a:outerShdw blurRad="38100" dist="38100" dir="2700000" algn="tl">
                    <a:srgbClr val="000000">
                      <a:alpha val="43137"/>
                    </a:srgbClr>
                  </a:outerShdw>
                </a:effectLst>
                <a:latin typeface="Proxima Nova Rg" panose="02000506030000020004" pitchFamily="50" charset="0"/>
                <a:hlinkClick r:id="rId8"/>
              </a:rPr>
              <a:t>sahmadnia@worldbank.org</a:t>
            </a:r>
            <a:r>
              <a:rPr lang="en-US" sz="1400">
                <a:solidFill>
                  <a:schemeClr val="bg1"/>
                </a:solidFill>
                <a:effectLst>
                  <a:outerShdw blurRad="38100" dist="38100" dir="2700000" algn="tl">
                    <a:srgbClr val="000000">
                      <a:alpha val="43137"/>
                    </a:srgbClr>
                  </a:outerShdw>
                </a:effectLst>
                <a:latin typeface="Proxima Nova Rg" panose="02000506030000020004" pitchFamily="50" charset="0"/>
              </a:rPr>
              <a:t> </a:t>
            </a:r>
          </a:p>
        </p:txBody>
      </p:sp>
      <p:sp>
        <p:nvSpPr>
          <p:cNvPr id="20" name="Subtitle 2">
            <a:extLst>
              <a:ext uri="{FF2B5EF4-FFF2-40B4-BE49-F238E27FC236}">
                <a16:creationId xmlns:a16="http://schemas.microsoft.com/office/drawing/2014/main" id="{07353586-D59B-4927-9599-08ABFA9E6D7F}"/>
              </a:ext>
            </a:extLst>
          </p:cNvPr>
          <p:cNvSpPr txBox="1">
            <a:spLocks/>
          </p:cNvSpPr>
          <p:nvPr/>
        </p:nvSpPr>
        <p:spPr>
          <a:xfrm>
            <a:off x="7857378" y="3045034"/>
            <a:ext cx="4550229" cy="1461815"/>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i="0" u="none" strike="noStrike" kern="1200" cap="none" spc="0" normalizeH="0" baseline="0" noProof="0">
              <a:ln>
                <a:noFill/>
              </a:ln>
              <a:solidFill>
                <a:schemeClr val="bg1"/>
              </a:solidFill>
              <a:uLnTx/>
              <a:uFillTx/>
              <a:latin typeface="+mj-lt"/>
            </a:endParaRPr>
          </a:p>
        </p:txBody>
      </p:sp>
      <p:pic>
        <p:nvPicPr>
          <p:cNvPr id="8" name="Picture 7">
            <a:extLst>
              <a:ext uri="{FF2B5EF4-FFF2-40B4-BE49-F238E27FC236}">
                <a16:creationId xmlns:a16="http://schemas.microsoft.com/office/drawing/2014/main" id="{07366C4E-FE06-4429-9ABC-E4F21E19DA53}"/>
              </a:ext>
            </a:extLst>
          </p:cNvPr>
          <p:cNvPicPr>
            <a:picLocks noChangeAspect="1"/>
          </p:cNvPicPr>
          <p:nvPr/>
        </p:nvPicPr>
        <p:blipFill>
          <a:blip r:embed="rId9"/>
          <a:stretch>
            <a:fillRect/>
          </a:stretch>
        </p:blipFill>
        <p:spPr>
          <a:xfrm>
            <a:off x="-528" y="0"/>
            <a:ext cx="12258862" cy="6895610"/>
          </a:xfrm>
          <a:prstGeom prst="rect">
            <a:avLst/>
          </a:prstGeom>
        </p:spPr>
      </p:pic>
      <p:sp>
        <p:nvSpPr>
          <p:cNvPr id="9" name="Rectangle 8">
            <a:extLst>
              <a:ext uri="{FF2B5EF4-FFF2-40B4-BE49-F238E27FC236}">
                <a16:creationId xmlns:a16="http://schemas.microsoft.com/office/drawing/2014/main" id="{841B3DCF-8269-4E62-921E-6DCEF98422AA}"/>
              </a:ext>
            </a:extLst>
          </p:cNvPr>
          <p:cNvSpPr/>
          <p:nvPr/>
        </p:nvSpPr>
        <p:spPr>
          <a:xfrm>
            <a:off x="7407965" y="2898963"/>
            <a:ext cx="4550229" cy="1858567"/>
          </a:xfrm>
          <a:prstGeom prst="rect">
            <a:avLst/>
          </a:prstGeom>
          <a:solidFill>
            <a:srgbClr val="29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74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6"/>
                                        </p:tgtEl>
                                        <p:attrNameLst>
                                          <p:attrName>style.visibility</p:attrName>
                                        </p:attrNameLst>
                                      </p:cBhvr>
                                      <p:to>
                                        <p:strVal val="visible"/>
                                      </p:to>
                                    </p:set>
                                    <p:animEffect transition="in" filter="fade">
                                      <p:cBhvr>
                                        <p:cTn id="7" dur="7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3957BD75-19B3-4749-9F92-A806C0CBB318}"/>
              </a:ext>
            </a:extLst>
          </p:cNvPr>
          <p:cNvSpPr/>
          <p:nvPr/>
        </p:nvSpPr>
        <p:spPr>
          <a:xfrm>
            <a:off x="5272295" y="4544883"/>
            <a:ext cx="3816980" cy="954244"/>
          </a:xfrm>
          <a:custGeom>
            <a:avLst/>
            <a:gdLst>
              <a:gd name="connsiteX0" fmla="*/ 0 w 2862735"/>
              <a:gd name="connsiteY0" fmla="*/ 0 h 715683"/>
              <a:gd name="connsiteX1" fmla="*/ 2862735 w 2862735"/>
              <a:gd name="connsiteY1" fmla="*/ 0 h 715683"/>
              <a:gd name="connsiteX2" fmla="*/ 2862735 w 2862735"/>
              <a:gd name="connsiteY2" fmla="*/ 715683 h 715683"/>
              <a:gd name="connsiteX3" fmla="*/ 0 w 2862735"/>
              <a:gd name="connsiteY3" fmla="*/ 715683 h 715683"/>
              <a:gd name="connsiteX4" fmla="*/ 0 w 2862735"/>
              <a:gd name="connsiteY4" fmla="*/ 0 h 71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35" h="715683">
                <a:moveTo>
                  <a:pt x="0" y="0"/>
                </a:moveTo>
                <a:lnTo>
                  <a:pt x="2862735" y="0"/>
                </a:lnTo>
                <a:lnTo>
                  <a:pt x="2862735" y="715683"/>
                </a:lnTo>
                <a:lnTo>
                  <a:pt x="0" y="7156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7067" tIns="237067" rIns="237067" bIns="237067" numCol="1" spcCol="1270" anchor="ctr" anchorCtr="0">
            <a:noAutofit/>
          </a:bodyPr>
          <a:lstStyle/>
          <a:p>
            <a:pPr algn="ctr" defTabSz="1481630">
              <a:lnSpc>
                <a:spcPct val="90000"/>
              </a:lnSpc>
              <a:spcBef>
                <a:spcPct val="0"/>
              </a:spcBef>
              <a:spcAft>
                <a:spcPct val="35000"/>
              </a:spcAft>
            </a:pPr>
            <a:r>
              <a:rPr lang="en-US" sz="3333">
                <a:solidFill>
                  <a:prstClr val="black">
                    <a:hueOff val="0"/>
                    <a:satOff val="0"/>
                    <a:lumOff val="0"/>
                    <a:alphaOff val="0"/>
                  </a:prstClr>
                </a:solidFill>
                <a:latin typeface="Calibri"/>
              </a:rPr>
              <a:t>  </a:t>
            </a:r>
          </a:p>
        </p:txBody>
      </p:sp>
      <p:sp>
        <p:nvSpPr>
          <p:cNvPr id="14" name="AutoShape 2" descr="Image result for road icon">
            <a:extLst>
              <a:ext uri="{FF2B5EF4-FFF2-40B4-BE49-F238E27FC236}">
                <a16:creationId xmlns:a16="http://schemas.microsoft.com/office/drawing/2014/main" id="{3B15B112-B523-4C89-8EB7-CE50F2E7ED0A}"/>
              </a:ext>
            </a:extLst>
          </p:cNvPr>
          <p:cNvSpPr>
            <a:spLocks noChangeAspect="1" noChangeArrowheads="1"/>
          </p:cNvSpPr>
          <p:nvPr/>
        </p:nvSpPr>
        <p:spPr bwMode="auto">
          <a:xfrm>
            <a:off x="4428628" y="5584428"/>
            <a:ext cx="406400" cy="4064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a:solidFill>
                <a:prstClr val="black"/>
              </a:solidFill>
              <a:latin typeface="Calibri"/>
            </a:endParaRPr>
          </a:p>
        </p:txBody>
      </p:sp>
      <p:sp>
        <p:nvSpPr>
          <p:cNvPr id="15" name="AutoShape 4" descr="data:image/png;base64,iVBORw0KGgoAAAANSUhEUgAAAOEAAADhCAMAAAAJbSJIAAAAkFBMVEX///8lHR0nHx/z8/MmHh709PT+/v719fX9/f38/Pz39/f5+fkAAACHg4MWCgojGxsfFhYSAAAzLCwKAAAbERFcV1fi4eGrqana2dnr6+t/fHzT0tK8urqQjY1taWmcmprMy8utq6s7NTUuJydJRERSTU14dXVCPDzCwMBxbW2MiYmZl5dnYmK2tLSin583MDC85intAAAX60lEQVR4nM1dCbuyKhDWLHMhkbDFttNpO52v5fz/f3cBxVxAwayuz73fsRphXplhBmYAw0gu267cGLKbl9FKf3muana5bvLRzt0kvziPG6eZ1pHTGhJaTmK4zvDf5q5Eq8Nmcvl+8rXt+8nXju+ndL5buumYlpOQG+MXRGBtPEgq5aZ/yTfKVaefvORr2/OSrx3PS4pwPZ+T+BXatBb+i1smITdOkVZenOF5hjWGJsQ2ob0LaW13evt3PU4W37EhZdMt3tiMA3+QfhoOEo7cwTB50re89AErLcLjtINBWviDJL3xOO0wpXUEtH6RllVNEZrAIbTgZBnDMu3y3x7gIArDCIGLo8gmk9kM7kABoFWmtYZSgJYOQEJLEfYA/QyC3ldcoLVuExCQF0CuXo+8hw1js1R1lU0ms1xysxZ0rE4B5lp7WCmOA2S0BGEvRWiaaH86W/Qp8n+8+t3j0DQzgASiZSuw6VF9tdO+xx5YjQDrmH6qBZOqrbHZMxOEBAYMMN5PNr+bQ4RxBHv9PECCcChtwQebDElqNfKt8hERJVc8pqwzhCkcGEZRFEKKqwjQBLHXxGZWdYlpBeF+EUB7ynoaqjcggdF/4CoBJAiV2UxraRbR1+lgWvUwThC6lgOaAPaApQdQzvS7dJC8Wy+xFgahBU0AU4QKbKa1fMxM5G1mag9dj/Wl9QBNhlCBTYf+sb3XABQ5BWIzkb6MBCF9BjQBZAhVAFLfzea+Vcc6qCeitGqCsM/tYQNAilCFTS+x+I1m4mU6yN90IjzU4vdTa9EA0ASDarnVqof0FzsdZHzQTHDavMVvAEisxUCBTUaSWvyPuWq5l5FaC+Nh8aUACUK/Uq6MTQ6wxPQbzUT6bl1u8X1u8eUA+yAulStnk3/6lKvm8A7cHaRt6FuJPawD2AODRja9PMAP6KBVBmj53OL7CcI6gJnFb2TTLtTyAVfNyr2M1OL7icWvBcgtfiObzOI73qeGSzkdpLQUYZ+PD+sBpha/0cdgEzrE4n9OBwu0eYtfB5D+wix+M5upxf+oq5ajFVt8UQtSi6/CZmrxS0yLnnyDiDKEZr9i8cUAqcVXV/93A6yYCU6bWfx0fFgDkCB0m6vO24uP6yCl5Rbfe1h8GcDM4iuw2SFABTNhCM1EQsstvvew+EWAdKKUXDiCmcVvD/C9ZiKlTceHpDhQBQgD/He6befT5e20RzCx+HX9W3pjyzh6l6uWp00tPiEBUQlgiMPTNvMz4+8/hlDuqmVssrlS13u/qyakfVj8+ZVPcBOVI60HJt+xkcUm6Mu4WkpssohQFr9584i+SvuY8yYYLweE6YWC3WJlVcu1lQAmFt8tPPm2EX2VliJM7KHNwjLT5Xa7nTslplWq5mwOKYldBvgBM5GSZBb/Mdf5kMxnNOl5gK1G9NWXwS3+Y3azm2Fr8cmPmImUNrX4+RhRqepWbEpfzZtctQctn9XXaME6HexORLvRQULrpDHgbmNE9tMAn3TV8lWnFr/T+enU4v8PdJAW94hyC22bylC0zCaz9ZnFf0PwpRZg3uLrhVCkAD02n88t/odctVzVjznvrmJEQxZ5clo8+QIRTRCmI+Bup2+Ln97uqj2Yziy+gg6qmIkiwI+aibRqbvE7np9u/2RHrlpW9ZBb/G7npytPfsRMsKotbg87jRGV8treOqIvAXzktckACtqhUQdtX5zX9n4dZFXnLX5Hc2PFvLZ3BF8kTCe0OYvf0ezmsJjX9kEdHJTy2roxE86ARWQEeW0dAFR31XJVZ3PeHc9Paz/5TPBFKKJp1Vle26cBdm8mSnltHc9Pt3+yQzORkjzy2sQA9XTwpS2oNKJPbvjaAcMbpvYwY4v7JP4zIlrKa3vbiJ4MSePz1+/x8MOu3bi3WSV5bX04KV3XraENMGOT57W920xY51EfYBSFELLM+5/7lJIue7Df64f0isLsisC89G7VRdQtRLnfpYPx+QTTqESvZ0ZgP5rTUfj0fgCwXwzWM5I+uhhqI/qmvLbXj+jJL/HtauII8pgLAlcWkxierwEOTSFAE9yf6yrsN4mo69NmCnBkptyHAf6ZsUjudD1mqEUASSP/eU/2hZ0ClI7oveX6B6AQpmkkkMBbT9kPZ75UpAqwH+LoumppJl4EUCIn8/WBwONiR9plPNqyMPX0X7ZUpAIQBuB4p2/hPS34xIietB4OwkyvIAanre/QZ84TFMBKEkLSyBGIRnPb0ARY7XHZx2oEpCMdHDrG9LInrZfrOODfjdAPLDf+glQphQBDFExWA0P6btXZdJO8thbCrWAmDG9OLACClZztACHyH/1FCJBI5+ErNvwnXLVyXpuv/6SCDsazCWK6V83Z7vfzWRZFgBCj09Z5zlV7sJla/KYn27hq5w1MupbGrPs8QNIHwbsky6JNVyHOa3tWBw1q4CKaL6ILEAbRZitj+hlNeh5gbkTvGd7qSlRM6J3UAgzx+N+Ul6sefHkLwIeZIH7L+o80n9j9qgMYgQNf3dv1BHwnAPkc5/nKOpcCQLpSEiOcaqUQICG5Lt0XRfm6AJgyMvzeJdpX6PoRXC+X5/P2fA0lACGGiympoIsRfZVNu/D1M2YivoxxaJYBBugfkT3X9m/HSAwQYrao+VWpBMW8tidctfifiaBZAtiPwInqlmN9JeirACEO757xJMAaNot5be11MF6AwKwY7xBfWd9oXQIETRFAiMbfxXI7DmMmy/IeUe5WImqT9sNB1XhDcNyyUr57CJoigBDvZk653E51MM1rc1o8+QBo+GuIBN4J3t0YyfmAodBMQNS7W5VyO44RFUOIbXTQM773Igc6AhdW3XSCQ6EdJPZhHTuVcl8SI2rzalKAnr/cAWgKvJNEAQcjEIkNfYQW8cMfbhzjPedwtX/SnS5AaFYBBvsbG/nceki8MASCyby6scer0nnETyoEXwwioIFZBQjBb0x75+kEQLGrhsKVYXcbfKlh0y58rfNkfAVQADCKVgYds1xAJPZFQ7Dw6+MYnU7+ifPaVACe0wYsAiTyZ9H1g9MDljjbaLcVhc86dtUygGlem6sP8FK2AQxgFM2YfzmLIjFASBuw6/hgbV9ISdwSQIX+191gUwAQH6eE1nF/gWg3EnITopXRFUAla1bIa9N4NfFPIAIYfVGJt+dMfkUAg10sBPjqrE/tJ6f7UATQ7P1uruQKQglAvPGFADse0VfmxjoDSNUwDKMISgCCRYHpl+ugGKCCHYzHMoAN262M3gywrYh6u3YA8UkM8EWu2iPBo5DXpmImJsJOphFgMBEDfHnWZzmvrdFN/xKaiUaAsCfuRV++ljrNa+Mxv+YWXKJWAE18EwJ8+eKAQl6bCkBvErUCGO5qAXbtqj3itPm8NiUnbwVaATTx90d0sDErqtyCQ/8YCgFCetUApJurvdFVK6fzqL8abw7EAPc/Pz97maGnBKGg3JeZiXKcVvVJYzgw1oFQRBHdbfQSyGMTcK+W19YJwHKclgfKlfrfn1AEsI+3FCGqCb4gXtwbPJkSQJ7XptT2ViAOS4MlofjGNdEl9g7eA7CcSlDYvaWp/52L5kVJL4rpoG+Ja8Jn0bVY7svNRAawlNfWINxbLDYTwYXS9sQTv+mOQOe3tGDF+5TltUmEe4vFdjAkPqfnr5EcoAl70zeaiVJCVtqlKgg3QSgCSMzd1LecIYZSgOQt9Ja+AtPd6iCnbXySjySXgRigGZwcQnIDdVkWEN94ua921doCdIZxJEuwA2wSf4QFADkJ0cXN1HiHDkoAKvhAw8QeinzR8MhorvUjjyAYWXaLFUh6rloZYDHK3fDkF5I523hNzar7i2sAsmTD07zM9GtcNWleW9VVy9eyBNLRBLGJlGQBagCSX/oROM6IsHovdtWkeW1yHyip5U+aCATRlr2tC4A1AJltwcHxa5nW/yJXTZrX1tj2MywBSCEmXK+kCbEP2jBA+8WZMNFRUqR8cYBs9xZp/xvvoYTpXg8i6re47vzIDGPD4JioJDiut6Utqzs2E+WkoWYfyHLuuIZpNKO1GM4dBXkzIR39hwHYX+9z33guGaR5olD2pKgW5yeUMw3BKIn1xFcQNgJMvLkI47/r91QMUM9V0wcoFO5l7S7N6JAm3/EMjAaAiQZHGESLVeylI4CuF+jInpT1vwtUN+lEI8CUmPhwf1AJYJ8vTgCH0TnWBti8SM6WPCmtxTtEcoDU/dwsFqfTYjE6VPO760xlv0fUEk4uSx5u6AhgMcqt0vbeNAzlAE0agIqigFyKAHt5Ehgh1LveWFN2I6LivLaGJ7dIEuGVNY8yQHZD1fJvveWbWWuN6Ku0wry2xv531bxDrCpACS0RWPOX9bDPmQlxXpvCIuUZ6HfagkIHIsLR4bLk/auWq1aeTKg82dj2zh2Isw2fBlgoDoYI90ZbWwJQeS21tO3lTw7IeF6QzlbLNL+aRbQg8cS7Cxdny69qUqOr1giwPqdxBUIlHTQx3VIVBVEIMRIuMWxsbQJy/3v2tNtBlnqpupfFMgwVRNQcb4mB8YYx8VjiC8Jhv6YXlRcHI7A/bY1sgkBnyw0n/7WWcE9/UCNAImXgsKJ9WvLM7YBKiyl7qj0uaUk0WmqzyU8lE47o658ceP6mpIxisQvB7p56q67vzhcmW+/bwqT0zAAc6LJanf0MSqeSqecVJxNJ95wy1vSiEI1ZPn4yQrBmB4U1UdIJgnBz5j26AsA0r83Rb/uUdtkL+rUcpUxDDNdxNqJ3tr/JCpo2jhFx7P6+LEU2i6eSafS/jw1U4w2WzKGWx44I/C55ca5h3X9Atqhb16yGCJyWtfGkMpspQE0RpSQDz7iFkWLXH4FJEp9Jyt1uEJKExpv9hgAcv11NgBo6WNxfNJ4AhaV4SfIi+JkN+MSX4cb3fdQOILkJ8c/M1QLYYj8ZPrXwHUZKAE26ghn9m8ZLcm232+V8PglbAuyxacmL1byPNW8V9f63eoqgP90A8XpfAdNEwNiF2b9PADSpcocXq4HNxOJ7rXQwP5m72qOnhkutANL3hfd3t45Nntem7gPJThH0RiBUYFrHVVMAyKZN/m6GJwVYOJVMY9sxwXS8sTxi8fTGSwGa1Gn628rYLES5NUW00IL0xjFuY/RWEc1uQrCIxe2QRLm7AUhph/9A+AGAhCQwv43qHgW8q1AX0eaTPOcTIE59axhNhHR2Lpmki0J9gGwpS7rS/aGDVgGgnpngJNWpLWP7gyXbXdQ0T7gZLRaL04JepwOW9ll15UbBTcxmGxGVAqS0zqyHdEU0osuF+b5m/uoKAl2AbCh68gVs2qoANQ58tkbp8Ei9Fw2CdLsIUhypaLpguzLo9rjoZ+qW/ZE0r62Fq1aT0uy5ZMgR6ZkJ6rOec8VZl2xtuIZJCVkCmpET0ea8NqmrVkdLQ/5HgT9e34uGYDez2Mo+dsX3v9ocJGFxJvgusNmc16apg3na2x8uBYwbzUSI9/m9P7zZHkMtgOQXsM6zWcpr03bV6h1C68728NLyZMwgOiV5RaxcZxZoL+8A/4xBOZ6q3IK6G4lbCxTpumowANelz2eA3XiBIy2ABOLIKbGpDLDFPtvEA4BNHFWYjsAxCbCx/QyoRut5PXSPPh2AT5354nircZqaodP1hxj+Gxg8g2G1r+5IUef1QJyfLWluwWYdrE8ssC9sTwlNXxSiYPN1v8/odTtW9hSpd+sgnj7YlOa1qZuJxpRmOiGn72zDKED0wqi6aUqT3xr+2Pw8ZOVTyZ7azN9djZGYo/ajiXpa/C+VTl+W1/aEmRDlqhk+232hkwGvEm0fJXZVmtdW0sEuznxZ7lD/bQB76eoAjVPJNFpQloznn4BoCf9LAJJfwLZs8V+lg4+Vff4tEu0T8hqAJmnERoAd6WAu9hr/BW8RUfYXTIeKLdjlmS/utWZw3GULkivg3WkTwG7PfLF/0Xta0OzDcVJ1Oa+tC1etBuBwmEB8PUAyVGQGo5zX1mJEr7fyxTAOUUumzb6pTEvLTbzTUl5bh66aNOM3DsX7ktczneYDNtHmx9poXc1re60O8pdxxy0AbqbzaRyfaxaqViYTog2x+Gweyikx3ZWrJhNn669xyFgRu+Afa4dtfc5gEWk4MUpJQ/pmot3KF/c3yjOipFfoiz18rluoWm7K8OA2AezAVRPpq3NHugD76cK3Vd1C1fJ8V3jI4etmykINoEcXRet2/UnPb1wCDZOSLjcrM/0aHSz2uKdIFyAcs3Kc36iZNisuYtupKJ9K1oGZ4LR0GaOmoQ/Y7j1evKvZqbcMsB/QPY14Xtt7zET6MhaBLkAT0zV9nrcEMlrRnDOeVfPa1IMvTyyQXNWuSRECDDasXONfUE9bnO/C2zSv7XEq2ctctXwL3vQBwjBm79ZviGOUJvTwwJCeSqYWfDFa6KDxRc+S0XS26XCdVs36YEURZcaivHvLG3RwesT6owkwS6q2IqgBkDgJPJaYMP1qV40tfPsKohYA12nVp6CRNl8umHt5gC931QaOOwuwtpkg2rTIcue1AIZHLy+iwxd7Mo4bz3a4djGbDOBvWnXchxoimmzcxKpOotwvBmhM18l5OfoAN7zqQ1RDWw2LwHHCHj+VTEcH9c3E9JTuWK6vgyde9QLriKjZQ18Jm+VTybof0RvGcgMi+froeoC8kzEuQEQiBwj3jK3S7i2vMBPu7QiilpNOkEY6k6pnwhaU6mCvh++5duB5bV2biSFNGfnDYdtZtZDOJCVV34BmwkK4L7ApYfo5V42Ix/wEUNh62jDqzTnAb6Cngz3mBT00iTPd5YjecOPVhKZutQYYHi0jTe3VBxicqgA7Ps18uk5OK2k/8YvP8XQ+n5LrjnRzakK60WbGZprX1qkOLq9BcqjMMzPbUXoFSLcF2bZbj1wJyrbjdTiiH8x2D+vQHqCZn+LWA0j9vPLuLV5X4TNjPgqx5DA8TYDKE79l2uhg59qhYPGfDIB61PjhoGl7mg4ASl01+ksYTnNsik8la2UmfH8+oieJPsf087QQb4vpPI/rOR2Mv4/JUZsfBkiHy1U2nxfR+YgftfkigMoJ/+CfegsqA3S/+eLez7cgGU1W59EaRLR2RE9IlieQpdZ/HCC6EoBlNtXz2spP+p4R3w8gUJEphfAZyC7c0kyYaGJXD3dRzmurtr11voZJ5/k8wAis6WpEei2XS1xLKy03ODp2dfxQiHLrAKSdS6SdaC6mheA456E+354ewxrauhZ0BQALUW51M2Fx29BJCwbw2/ayl/wF2gHE17yI8q5CPa8tR+JuT5F83Y42QHp4ksGrtufH+p0X5Wbi17ArZsIr2YtmgPQA4/WOpvx2BhD1z0Z2tqNzj6K61q4BuKg7tlksolVXzfbjb9J3CpbutgYY4ZH9qHp6xO22vYHgSx2gfIdYa7XBDZOemgAhPi5zVd+QPMJbK6IhuNV5lIoiuhyNcVMKheYQKMJ3+1G1tZGcIthYbmSKnO0MoCSvrQgwvuxyjlk3IgrBJM5VfTYjU0pbWy7axXWDHvGpZA8dJL0t3YvkMVUiHpRpA+wHvVXu3Q5OwGz34khXbNeJaPFUsup2BE682qDW+8nIAUK8sHIAt+Og5Yg+xF9ipzNLTK7Pazv/7tmcS8cAk9PlMo6cEYAtRT+A2/qZFXFeG483jCCKpFseaTFSvIlo0uADIEvib1UuxBOreeoouwo5oM58vc9tBNSpDoaTecrRgDKyBmHLSacQXQy1+eliC3quMb8Qw667AlQVINxZnkWvOI4H1vaAa4urKRftlkbZo1QASAYNXwd6eHi1lo560Z45Hu/34/2YXnvU1kOC4OQaDSIqAjj92gFU2ni9Ux2ktDA5eCc9fqdducGeLYtWENF8Xtv0fgRB9ezwJu4/MPFLGnDYBJCn6j1OJfs+EuHUHbN0D1BFB4Mxa0AVHXQeeW1r8dZr1Vr0me6YNgQjrwywJozJ89qmWLjWtuNOpgPaZDyiqIP5U8nOwkyAD4qouGqI9jOvAlAqovm8ti1QYuSzLRhivI6rp+I0p/PQazCu7vffuZl4hhZGCO9mQ4dvcJGd6s0XqGU3yRoLqoOFtC/nHODgf3shDPaTyzKd/aTc8/FeNvDjec6EJE2X5bTJJzK8iL9G/9drfV9N2Q4ELt/Sio/3shv3ccMBclrn8e///srY5De2Y1duKrT2f+OIjS+xwFksAAAAAElFTkSuQmCC">
            <a:extLst>
              <a:ext uri="{FF2B5EF4-FFF2-40B4-BE49-F238E27FC236}">
                <a16:creationId xmlns:a16="http://schemas.microsoft.com/office/drawing/2014/main" id="{A120BC60-10D4-4E37-8C6C-BB8E00B09340}"/>
              </a:ext>
            </a:extLst>
          </p:cNvPr>
          <p:cNvSpPr>
            <a:spLocks noChangeAspect="1" noChangeArrowheads="1"/>
          </p:cNvSpPr>
          <p:nvPr/>
        </p:nvSpPr>
        <p:spPr bwMode="auto">
          <a:xfrm>
            <a:off x="4631828" y="5787628"/>
            <a:ext cx="406400" cy="4064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a:solidFill>
                <a:prstClr val="black"/>
              </a:solidFill>
              <a:latin typeface="Calibri"/>
            </a:endParaRPr>
          </a:p>
        </p:txBody>
      </p:sp>
      <p:sp>
        <p:nvSpPr>
          <p:cNvPr id="24" name="Title 2">
            <a:extLst>
              <a:ext uri="{FF2B5EF4-FFF2-40B4-BE49-F238E27FC236}">
                <a16:creationId xmlns:a16="http://schemas.microsoft.com/office/drawing/2014/main" id="{A80D384B-259E-4EF4-93B7-73283D2900FF}"/>
              </a:ext>
            </a:extLst>
          </p:cNvPr>
          <p:cNvSpPr txBox="1">
            <a:spLocks/>
          </p:cNvSpPr>
          <p:nvPr/>
        </p:nvSpPr>
        <p:spPr>
          <a:xfrm>
            <a:off x="-22303" y="276564"/>
            <a:ext cx="11241741" cy="629245"/>
          </a:xfrm>
          <a:prstGeom prst="rect">
            <a:avLst/>
          </a:prstGeom>
          <a:solidFill>
            <a:schemeClr val="tx1">
              <a:alpha val="70000"/>
            </a:schemeClr>
          </a:solidFill>
        </p:spPr>
        <p:txBody>
          <a:bodyPr anchor="ct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defTabSz="609585"/>
            <a:r>
              <a:rPr lang="en-US" sz="2667" dirty="0">
                <a:solidFill>
                  <a:prstClr val="white"/>
                </a:solidFill>
                <a:latin typeface="Myriad Pro" panose="020B0503030403020204"/>
                <a:cs typeface="Arial" panose="020B0604020202020204" pitchFamily="34" charset="0"/>
              </a:rPr>
              <a:t>	Objectives </a:t>
            </a:r>
          </a:p>
        </p:txBody>
      </p:sp>
      <p:sp>
        <p:nvSpPr>
          <p:cNvPr id="11" name="TextBox 10">
            <a:extLst>
              <a:ext uri="{FF2B5EF4-FFF2-40B4-BE49-F238E27FC236}">
                <a16:creationId xmlns:a16="http://schemas.microsoft.com/office/drawing/2014/main" id="{F3E47C65-2366-44E8-88F1-3919898B3918}"/>
              </a:ext>
            </a:extLst>
          </p:cNvPr>
          <p:cNvSpPr txBox="1"/>
          <p:nvPr/>
        </p:nvSpPr>
        <p:spPr>
          <a:xfrm>
            <a:off x="5071054" y="2313117"/>
            <a:ext cx="6170686" cy="3139321"/>
          </a:xfrm>
          <a:prstGeom prst="rect">
            <a:avLst/>
          </a:prstGeom>
          <a:noFill/>
        </p:spPr>
        <p:txBody>
          <a:bodyPr wrap="square">
            <a:spAutoFit/>
          </a:bodyPr>
          <a:lstStyle/>
          <a:p>
            <a:pPr algn="l"/>
            <a:endParaRPr lang="en-US" sz="2200" b="0" i="0" u="none" strike="noStrike" baseline="0" dirty="0">
              <a:solidFill>
                <a:srgbClr val="000000"/>
              </a:solidFill>
              <a:latin typeface="+mj-lt"/>
              <a:cs typeface="Calibri" panose="020F0502020204030204" pitchFamily="34" charset="0"/>
            </a:endParaRPr>
          </a:p>
          <a:p>
            <a:pPr marL="285750" indent="-285750">
              <a:buFontTx/>
              <a:buChar char="-"/>
            </a:pPr>
            <a:r>
              <a:rPr lang="en-US" sz="2200" b="0" i="0" u="none" strike="noStrike" baseline="0" dirty="0">
                <a:solidFill>
                  <a:srgbClr val="000000"/>
                </a:solidFill>
                <a:latin typeface="+mj-lt"/>
                <a:cs typeface="Calibri" panose="020F0502020204030204" pitchFamily="34" charset="0"/>
              </a:rPr>
              <a:t>Build a strong narrative on the need for the WBG to engage and invest in environment, NRM, and climate change resilience in FCS </a:t>
            </a:r>
          </a:p>
          <a:p>
            <a:endParaRPr lang="en-US" sz="2200" b="0" i="0" u="none" strike="noStrike" baseline="0" dirty="0">
              <a:solidFill>
                <a:srgbClr val="000000"/>
              </a:solidFill>
              <a:latin typeface="+mj-lt"/>
              <a:cs typeface="Calibri" panose="020F0502020204030204" pitchFamily="34" charset="0"/>
            </a:endParaRPr>
          </a:p>
          <a:p>
            <a:pPr marL="285750" indent="-285750">
              <a:buFontTx/>
              <a:buChar char="-"/>
            </a:pPr>
            <a:r>
              <a:rPr lang="en-US" sz="2200" b="0" i="0" u="none" strike="noStrike" baseline="0" dirty="0">
                <a:solidFill>
                  <a:srgbClr val="000000"/>
                </a:solidFill>
                <a:latin typeface="+mj-lt"/>
                <a:cs typeface="Calibri" panose="020F0502020204030204" pitchFamily="34" charset="0"/>
              </a:rPr>
              <a:t>Strengthen the conflict sensitivity of operations to account for linkages between conflict, fragility, and natural resources</a:t>
            </a:r>
          </a:p>
          <a:p>
            <a:endParaRPr lang="en-US" sz="2200" dirty="0">
              <a:latin typeface="+mj-lt"/>
              <a:cs typeface="Calibri" panose="020F0502020204030204" pitchFamily="34" charset="0"/>
            </a:endParaRPr>
          </a:p>
        </p:txBody>
      </p:sp>
      <p:pic>
        <p:nvPicPr>
          <p:cNvPr id="3" name="Image 2" descr="Une image contenant texte, extérieur, terrain, personne&#10;&#10;Description générée automatiquement">
            <a:extLst>
              <a:ext uri="{FF2B5EF4-FFF2-40B4-BE49-F238E27FC236}">
                <a16:creationId xmlns:a16="http://schemas.microsoft.com/office/drawing/2014/main" id="{89A1A1F4-7D9D-585D-EC2E-2EA60BCA8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025" y="1081009"/>
            <a:ext cx="3923603" cy="5603536"/>
          </a:xfrm>
          <a:prstGeom prst="rect">
            <a:avLst/>
          </a:prstGeom>
        </p:spPr>
      </p:pic>
    </p:spTree>
    <p:extLst>
      <p:ext uri="{BB962C8B-B14F-4D97-AF65-F5344CB8AC3E}">
        <p14:creationId xmlns:p14="http://schemas.microsoft.com/office/powerpoint/2010/main" val="2473448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3957BD75-19B3-4749-9F92-A806C0CBB318}"/>
              </a:ext>
            </a:extLst>
          </p:cNvPr>
          <p:cNvSpPr/>
          <p:nvPr/>
        </p:nvSpPr>
        <p:spPr>
          <a:xfrm>
            <a:off x="5272295" y="4544883"/>
            <a:ext cx="3816980" cy="954244"/>
          </a:xfrm>
          <a:custGeom>
            <a:avLst/>
            <a:gdLst>
              <a:gd name="connsiteX0" fmla="*/ 0 w 2862735"/>
              <a:gd name="connsiteY0" fmla="*/ 0 h 715683"/>
              <a:gd name="connsiteX1" fmla="*/ 2862735 w 2862735"/>
              <a:gd name="connsiteY1" fmla="*/ 0 h 715683"/>
              <a:gd name="connsiteX2" fmla="*/ 2862735 w 2862735"/>
              <a:gd name="connsiteY2" fmla="*/ 715683 h 715683"/>
              <a:gd name="connsiteX3" fmla="*/ 0 w 2862735"/>
              <a:gd name="connsiteY3" fmla="*/ 715683 h 715683"/>
              <a:gd name="connsiteX4" fmla="*/ 0 w 2862735"/>
              <a:gd name="connsiteY4" fmla="*/ 0 h 71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35" h="715683">
                <a:moveTo>
                  <a:pt x="0" y="0"/>
                </a:moveTo>
                <a:lnTo>
                  <a:pt x="2862735" y="0"/>
                </a:lnTo>
                <a:lnTo>
                  <a:pt x="2862735" y="715683"/>
                </a:lnTo>
                <a:lnTo>
                  <a:pt x="0" y="7156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7067" tIns="237067" rIns="237067" bIns="237067" numCol="1" spcCol="1270" anchor="ctr" anchorCtr="0">
            <a:noAutofit/>
          </a:bodyPr>
          <a:lstStyle/>
          <a:p>
            <a:pPr algn="ctr" defTabSz="1481630">
              <a:lnSpc>
                <a:spcPct val="90000"/>
              </a:lnSpc>
              <a:spcBef>
                <a:spcPct val="0"/>
              </a:spcBef>
              <a:spcAft>
                <a:spcPct val="35000"/>
              </a:spcAft>
            </a:pPr>
            <a:r>
              <a:rPr lang="en-US" sz="3333">
                <a:solidFill>
                  <a:prstClr val="black">
                    <a:hueOff val="0"/>
                    <a:satOff val="0"/>
                    <a:lumOff val="0"/>
                    <a:alphaOff val="0"/>
                  </a:prstClr>
                </a:solidFill>
                <a:latin typeface="Calibri"/>
              </a:rPr>
              <a:t>  </a:t>
            </a:r>
          </a:p>
        </p:txBody>
      </p:sp>
      <p:sp>
        <p:nvSpPr>
          <p:cNvPr id="14" name="AutoShape 2" descr="Image result for road icon">
            <a:extLst>
              <a:ext uri="{FF2B5EF4-FFF2-40B4-BE49-F238E27FC236}">
                <a16:creationId xmlns:a16="http://schemas.microsoft.com/office/drawing/2014/main" id="{3B15B112-B523-4C89-8EB7-CE50F2E7ED0A}"/>
              </a:ext>
            </a:extLst>
          </p:cNvPr>
          <p:cNvSpPr>
            <a:spLocks noChangeAspect="1" noChangeArrowheads="1"/>
          </p:cNvSpPr>
          <p:nvPr/>
        </p:nvSpPr>
        <p:spPr bwMode="auto">
          <a:xfrm>
            <a:off x="4428628" y="5584428"/>
            <a:ext cx="406400" cy="4064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a:solidFill>
                <a:prstClr val="black"/>
              </a:solidFill>
              <a:latin typeface="Calibri"/>
            </a:endParaRPr>
          </a:p>
        </p:txBody>
      </p:sp>
      <p:sp>
        <p:nvSpPr>
          <p:cNvPr id="15" name="AutoShape 4" descr="data:image/png;base64,iVBORw0KGgoAAAANSUhEUgAAAOEAAADhCAMAAAAJbSJIAAAAkFBMVEX///8lHR0nHx/z8/MmHh709PT+/v719fX9/f38/Pz39/f5+fkAAACHg4MWCgojGxsfFhYSAAAzLCwKAAAbERFcV1fi4eGrqana2dnr6+t/fHzT0tK8urqQjY1taWmcmprMy8utq6s7NTUuJydJRERSTU14dXVCPDzCwMBxbW2MiYmZl5dnYmK2tLSin583MDC85intAAAX60lEQVR4nM1dCbuyKhDWLHMhkbDFttNpO52v5fz/f3cBxVxAwayuz73fsRphXplhBmYAw0gu267cGLKbl9FKf3muana5bvLRzt0kvziPG6eZ1pHTGhJaTmK4zvDf5q5Eq8Nmcvl+8rXt+8nXju+ndL5buumYlpOQG+MXRGBtPEgq5aZ/yTfKVaefvORr2/OSrx3PS4pwPZ+T+BXatBb+i1smITdOkVZenOF5hjWGJsQ2ob0LaW13evt3PU4W37EhZdMt3tiMA3+QfhoOEo7cwTB50re89AErLcLjtINBWviDJL3xOO0wpXUEtH6RllVNEZrAIbTgZBnDMu3y3x7gIArDCIGLo8gmk9kM7kABoFWmtYZSgJYOQEJLEfYA/QyC3ldcoLVuExCQF0CuXo+8hw1js1R1lU0ms1xysxZ0rE4B5lp7WCmOA2S0BGEvRWiaaH86W/Qp8n+8+t3j0DQzgASiZSuw6VF9tdO+xx5YjQDrmH6qBZOqrbHZMxOEBAYMMN5PNr+bQ4RxBHv9PECCcChtwQebDElqNfKt8hERJVc8pqwzhCkcGEZRFEKKqwjQBLHXxGZWdYlpBeF+EUB7ynoaqjcggdF/4CoBJAiV2UxraRbR1+lgWvUwThC6lgOaAPaApQdQzvS7dJC8Wy+xFgahBU0AU4QKbKa1fMxM5G1mag9dj/Wl9QBNhlCBTYf+sb3XABQ5BWIzkb6MBCF9BjQBZAhVAFLfzea+Vcc6qCeitGqCsM/tYQNAilCFTS+x+I1m4mU6yN90IjzU4vdTa9EA0ASDarnVqof0FzsdZHzQTHDavMVvAEisxUCBTUaSWvyPuWq5l5FaC+Nh8aUACUK/Uq6MTQ6wxPQbzUT6bl1u8X1u8eUA+yAulStnk3/6lKvm8A7cHaRt6FuJPawD2AODRja9PMAP6KBVBmj53OL7CcI6gJnFb2TTLtTyAVfNyr2M1OL7icWvBcgtfiObzOI73qeGSzkdpLQUYZ+PD+sBpha/0cdgEzrE4n9OBwu0eYtfB5D+wix+M5upxf+oq5ajFVt8UQtSi6/CZmrxS0yLnnyDiDKEZr9i8cUAqcVXV/93A6yYCU6bWfx0fFgDkCB0m6vO24uP6yCl5Rbfe1h8GcDM4iuw2SFABTNhCM1EQsstvvew+EWAdKKUXDiCmcVvD/C9ZiKlTceHpDhQBQgD/He6befT5e20RzCx+HX9W3pjyzh6l6uWp00tPiEBUQlgiMPTNvMz4+8/hlDuqmVssrlS13u/qyakfVj8+ZVPcBOVI60HJt+xkcUm6Mu4WkpssohQFr9584i+SvuY8yYYLweE6YWC3WJlVcu1lQAmFt8tPPm2EX2VliJM7KHNwjLT5Xa7nTslplWq5mwOKYldBvgBM5GSZBb/Mdf5kMxnNOl5gK1G9NWXwS3+Y3azm2Fr8cmPmImUNrX4+RhRqepWbEpfzZtctQctn9XXaME6HexORLvRQULrpDHgbmNE9tMAn3TV8lWnFr/T+enU4v8PdJAW94hyC22bylC0zCaz9ZnFf0PwpRZg3uLrhVCkAD02n88t/odctVzVjznvrmJEQxZ5clo8+QIRTRCmI+Bup2+Ln97uqj2Yziy+gg6qmIkiwI+aibRqbvE7np9u/2RHrlpW9ZBb/G7npytPfsRMsKotbg87jRGV8treOqIvAXzktckACtqhUQdtX5zX9n4dZFXnLX5Hc2PFvLZ3BF8kTCe0OYvf0ezmsJjX9kEdHJTy2roxE86ARWQEeW0dAFR31XJVZ3PeHc9Paz/5TPBFKKJp1Vle26cBdm8mSnltHc9Pt3+yQzORkjzy2sQA9XTwpS2oNKJPbvjaAcMbpvYwY4v7JP4zIlrKa3vbiJ4MSePz1+/x8MOu3bi3WSV5bX04KV3XraENMGOT57W920xY51EfYBSFELLM+5/7lJIue7Df64f0isLsisC89G7VRdQtRLnfpYPx+QTTqESvZ0ZgP5rTUfj0fgCwXwzWM5I+uhhqI/qmvLbXj+jJL/HtauII8pgLAlcWkxierwEOTSFAE9yf6yrsN4mo69NmCnBkptyHAf6ZsUjudD1mqEUASSP/eU/2hZ0ClI7oveX6B6AQpmkkkMBbT9kPZ75UpAqwH+LoumppJl4EUCIn8/WBwONiR9plPNqyMPX0X7ZUpAIQBuB4p2/hPS34xIietB4OwkyvIAanre/QZ84TFMBKEkLSyBGIRnPb0ARY7XHZx2oEpCMdHDrG9LInrZfrOODfjdAPLDf+glQphQBDFExWA0P6btXZdJO8thbCrWAmDG9OLACClZztACHyH/1FCJBI5+ErNvwnXLVyXpuv/6SCDsazCWK6V83Z7vfzWRZFgBCj09Z5zlV7sJla/KYn27hq5w1MupbGrPs8QNIHwbsky6JNVyHOa3tWBw1q4CKaL6ILEAbRZitj+hlNeh5gbkTvGd7qSlRM6J3UAgzx+N+Ul6sefHkLwIeZIH7L+o80n9j9qgMYgQNf3dv1BHwnAPkc5/nKOpcCQLpSEiOcaqUQICG5Lt0XRfm6AJgyMvzeJdpX6PoRXC+X5/P2fA0lACGGiympoIsRfZVNu/D1M2YivoxxaJYBBugfkT3X9m/HSAwQYrao+VWpBMW8tidctfifiaBZAtiPwInqlmN9JeirACEO757xJMAaNot5be11MF6AwKwY7xBfWd9oXQIETRFAiMbfxXI7DmMmy/IeUe5WImqT9sNB1XhDcNyyUr57CJoigBDvZk653E51MM1rc1o8+QBo+GuIBN4J3t0YyfmAodBMQNS7W5VyO44RFUOIbXTQM773Igc6AhdW3XSCQ6EdJPZhHTuVcl8SI2rzalKAnr/cAWgKvJNEAQcjEIkNfYQW8cMfbhzjPedwtX/SnS5AaFYBBvsbG/nceki8MASCyby6scer0nnETyoEXwwioIFZBQjBb0x75+kEQLGrhsKVYXcbfKlh0y58rfNkfAVQADCKVgYds1xAJPZFQ7Dw6+MYnU7+ifPaVACe0wYsAiTyZ9H1g9MDljjbaLcVhc86dtUygGlem6sP8FK2AQxgFM2YfzmLIjFASBuw6/hgbV9ISdwSQIX+191gUwAQH6eE1nF/gWg3EnITopXRFUAla1bIa9N4NfFPIAIYfVGJt+dMfkUAg10sBPjqrE/tJ6f7UATQ7P1uruQKQglAvPGFADse0VfmxjoDSNUwDKMISgCCRYHpl+ugGKCCHYzHMoAN262M3gywrYh6u3YA8UkM8EWu2iPBo5DXpmImJsJOphFgMBEDfHnWZzmvrdFN/xKaiUaAsCfuRV++ljrNa+Mxv+YWXKJWAE18EwJ8+eKAQl6bCkBvErUCGO5qAXbtqj3itPm8NiUnbwVaATTx90d0sDErqtyCQ/8YCgFCetUApJurvdFVK6fzqL8abw7EAPc/Pz97maGnBKGg3JeZiXKcVvVJYzgw1oFQRBHdbfQSyGMTcK+W19YJwHKclgfKlfrfn1AEsI+3FCGqCb4gXtwbPJkSQJ7XptT2ViAOS4MlofjGNdEl9g7eA7CcSlDYvaWp/52L5kVJL4rpoG+Ja8Jn0bVY7svNRAawlNfWINxbLDYTwYXS9sQTv+mOQOe3tGDF+5TltUmEe4vFdjAkPqfnr5EcoAl70zeaiVJCVtqlKgg3QSgCSMzd1LecIYZSgOQt9Ja+AtPd6iCnbXySjySXgRigGZwcQnIDdVkWEN94ua921doCdIZxJEuwA2wSf4QFADkJ0cXN1HiHDkoAKvhAw8QeinzR8MhorvUjjyAYWXaLFUh6rloZYDHK3fDkF5I523hNzar7i2sAsmTD07zM9GtcNWleW9VVy9eyBNLRBLGJlGQBagCSX/oROM6IsHovdtWkeW1yHyip5U+aCATRlr2tC4A1AJltwcHxa5nW/yJXTZrX1tj2MywBSCEmXK+kCbEP2jBA+8WZMNFRUqR8cYBs9xZp/xvvoYTpXg8i6re47vzIDGPD4JioJDiut6Utqzs2E+WkoWYfyHLuuIZpNKO1GM4dBXkzIR39hwHYX+9z33guGaR5olD2pKgW5yeUMw3BKIn1xFcQNgJMvLkI47/r91QMUM9V0wcoFO5l7S7N6JAm3/EMjAaAiQZHGESLVeylI4CuF+jInpT1vwtUN+lEI8CUmPhwf1AJYJ8vTgCH0TnWBti8SM6WPCmtxTtEcoDU/dwsFqfTYjE6VPO760xlv0fUEk4uSx5u6AhgMcqt0vbeNAzlAE0agIqigFyKAHt5Ehgh1LveWFN2I6LivLaGJ7dIEuGVNY8yQHZD1fJvveWbWWuN6Ku0wry2xv531bxDrCpACS0RWPOX9bDPmQlxXpvCIuUZ6HfagkIHIsLR4bLk/auWq1aeTKg82dj2zh2Isw2fBlgoDoYI90ZbWwJQeS21tO3lTw7IeF6QzlbLNL+aRbQg8cS7Cxdny69qUqOr1giwPqdxBUIlHTQx3VIVBVEIMRIuMWxsbQJy/3v2tNtBlnqpupfFMgwVRNQcb4mB8YYx8VjiC8Jhv6YXlRcHI7A/bY1sgkBnyw0n/7WWcE9/UCNAImXgsKJ9WvLM7YBKiyl7qj0uaUk0WmqzyU8lE47o658ceP6mpIxisQvB7p56q67vzhcmW+/bwqT0zAAc6LJanf0MSqeSqecVJxNJ95wy1vSiEI1ZPn4yQrBmB4U1UdIJgnBz5j26AsA0r83Rb/uUdtkL+rUcpUxDDNdxNqJ3tr/JCpo2jhFx7P6+LEU2i6eSafS/jw1U4w2WzKGWx44I/C55ca5h3X9Atqhb16yGCJyWtfGkMpspQE0RpSQDz7iFkWLXH4FJEp9Jyt1uEJKExpv9hgAcv11NgBo6WNxfNJ4AhaV4SfIi+JkN+MSX4cb3fdQOILkJ8c/M1QLYYj8ZPrXwHUZKAE26ghn9m8ZLcm232+V8PglbAuyxacmL1byPNW8V9f63eoqgP90A8XpfAdNEwNiF2b9PADSpcocXq4HNxOJ7rXQwP5m72qOnhkutANL3hfd3t45Nntem7gPJThH0RiBUYFrHVVMAyKZN/m6GJwVYOJVMY9sxwXS8sTxi8fTGSwGa1Gn628rYLES5NUW00IL0xjFuY/RWEc1uQrCIxe2QRLm7AUhph/9A+AGAhCQwv43qHgW8q1AX0eaTPOcTIE59axhNhHR2Lpmki0J9gGwpS7rS/aGDVgGgnpngJNWpLWP7gyXbXdQ0T7gZLRaL04JepwOW9ll15UbBTcxmGxGVAqS0zqyHdEU0osuF+b5m/uoKAl2AbCh68gVs2qoANQ58tkbp8Ei9Fw2CdLsIUhypaLpguzLo9rjoZ+qW/ZE0r62Fq1aT0uy5ZMgR6ZkJ6rOec8VZl2xtuIZJCVkCmpET0ea8NqmrVkdLQ/5HgT9e34uGYDez2Mo+dsX3v9ocJGFxJvgusNmc16apg3na2x8uBYwbzUSI9/m9P7zZHkMtgOQXsM6zWcpr03bV6h1C68728NLyZMwgOiV5RaxcZxZoL+8A/4xBOZ6q3IK6G4lbCxTpumowANelz2eA3XiBIy2ABOLIKbGpDLDFPtvEA4BNHFWYjsAxCbCx/QyoRut5PXSPPh2AT5354nircZqaodP1hxj+Gxg8g2G1r+5IUef1QJyfLWluwWYdrE8ssC9sTwlNXxSiYPN1v8/odTtW9hSpd+sgnj7YlOa1qZuJxpRmOiGn72zDKED0wqi6aUqT3xr+2Pw8ZOVTyZ7azN9djZGYo/ajiXpa/C+VTl+W1/aEmRDlqhk+232hkwGvEm0fJXZVmtdW0sEuznxZ7lD/bQB76eoAjVPJNFpQloznn4BoCf9LAJJfwLZs8V+lg4+Vff4tEu0T8hqAJmnERoAd6WAu9hr/BW8RUfYXTIeKLdjlmS/utWZw3GULkivg3WkTwG7PfLF/0Xta0OzDcVJ1Oa+tC1etBuBwmEB8PUAyVGQGo5zX1mJEr7fyxTAOUUumzb6pTEvLTbzTUl5bh66aNOM3DsX7ktczneYDNtHmx9poXc1re60O8pdxxy0AbqbzaRyfaxaqViYTog2x+Gweyikx3ZWrJhNn669xyFgRu+Afa4dtfc5gEWk4MUpJQ/pmot3KF/c3yjOipFfoiz18rluoWm7K8OA2AezAVRPpq3NHugD76cK3Vd1C1fJ8V3jI4etmykINoEcXRet2/UnPb1wCDZOSLjcrM/0aHSz2uKdIFyAcs3Kc36iZNisuYtupKJ9K1oGZ4LR0GaOmoQ/Y7j1evKvZqbcMsB/QPY14Xtt7zET6MhaBLkAT0zV9nrcEMlrRnDOeVfPa1IMvTyyQXNWuSRECDDasXONfUE9bnO/C2zSv7XEq2ctctXwL3vQBwjBm79ZviGOUJvTwwJCeSqYWfDFa6KDxRc+S0XS26XCdVs36YEURZcaivHvLG3RwesT6owkwS6q2IqgBkDgJPJaYMP1qV40tfPsKohYA12nVp6CRNl8umHt5gC931QaOOwuwtpkg2rTIcue1AIZHLy+iwxd7Mo4bz3a4djGbDOBvWnXchxoimmzcxKpOotwvBmhM18l5OfoAN7zqQ1RDWw2LwHHCHj+VTEcH9c3E9JTuWK6vgyde9QLriKjZQ18Jm+VTybof0RvGcgMi+froeoC8kzEuQEQiBwj3jK3S7i2vMBPu7QiilpNOkEY6k6pnwhaU6mCvh++5duB5bV2biSFNGfnDYdtZtZDOJCVV34BmwkK4L7ApYfo5V42Ix/wEUNh62jDqzTnAb6Cngz3mBT00iTPd5YjecOPVhKZutQYYHi0jTe3VBxicqgA7Ps18uk5OK2k/8YvP8XQ+n5LrjnRzakK60WbGZprX1qkOLq9BcqjMMzPbUXoFSLcF2bZbj1wJyrbjdTiiH8x2D+vQHqCZn+LWA0j9vPLuLV5X4TNjPgqx5DA8TYDKE79l2uhg59qhYPGfDIB61PjhoGl7mg4ASl01+ksYTnNsik8la2UmfH8+oieJPsf087QQb4vpPI/rOR2Mv4/JUZsfBkiHy1U2nxfR+YgftfkigMoJ/+CfegsqA3S/+eLez7cgGU1W59EaRLR2RE9IlieQpdZ/HCC6EoBlNtXz2spP+p4R3w8gUJEphfAZyC7c0kyYaGJXD3dRzmurtr11voZJ5/k8wAis6WpEei2XS1xLKy03ODp2dfxQiHLrAKSdS6SdaC6mheA456E+354ewxrauhZ0BQALUW51M2Fx29BJCwbw2/ayl/wF2gHE17yI8q5CPa8tR+JuT5F83Y42QHp4ksGrtufH+p0X5Wbi17ArZsIr2YtmgPQA4/WOpvx2BhD1z0Z2tqNzj6K61q4BuKg7tlksolVXzfbjb9J3CpbutgYY4ZH9qHp6xO22vYHgSx2gfIdYa7XBDZOemgAhPi5zVd+QPMJbK6IhuNV5lIoiuhyNcVMKheYQKMJ3+1G1tZGcIthYbmSKnO0MoCSvrQgwvuxyjlk3IgrBJM5VfTYjU0pbWy7axXWDHvGpZA8dJL0t3YvkMVUiHpRpA+wHvVXu3Q5OwGz34khXbNeJaPFUsup2BE682qDW+8nIAUK8sHIAt+Og5Yg+xF9ipzNLTK7Pazv/7tmcS8cAk9PlMo6cEYAtRT+A2/qZFXFeG483jCCKpFseaTFSvIlo0uADIEvib1UuxBOreeoouwo5oM58vc9tBNSpDoaTecrRgDKyBmHLSacQXQy1+eliC3quMb8Qw667AlQVINxZnkWvOI4H1vaAa4urKRftlkbZo1QASAYNXwd6eHi1lo560Z45Hu/34/2YXnvU1kOC4OQaDSIqAjj92gFU2ni9Ux2ktDA5eCc9fqdducGeLYtWENF8Xtv0fgRB9ezwJu4/MPFLGnDYBJCn6j1OJfs+EuHUHbN0D1BFB4Mxa0AVHXQeeW1r8dZr1Vr0me6YNgQjrwywJozJ89qmWLjWtuNOpgPaZDyiqIP5U8nOwkyAD4qouGqI9jOvAlAqovm8ti1QYuSzLRhivI6rp+I0p/PQazCu7vffuZl4hhZGCO9mQ4dvcJGd6s0XqGU3yRoLqoOFtC/nHODgf3shDPaTyzKd/aTc8/FeNvDjec6EJE2X5bTJJzK8iL9G/9drfV9N2Q4ELt/Sio/3shv3ccMBclrn8e///srY5De2Y1duKrT2f+OIjS+xwFksAAAAAElFTkSuQmCC">
            <a:extLst>
              <a:ext uri="{FF2B5EF4-FFF2-40B4-BE49-F238E27FC236}">
                <a16:creationId xmlns:a16="http://schemas.microsoft.com/office/drawing/2014/main" id="{A120BC60-10D4-4E37-8C6C-BB8E00B09340}"/>
              </a:ext>
            </a:extLst>
          </p:cNvPr>
          <p:cNvSpPr>
            <a:spLocks noChangeAspect="1" noChangeArrowheads="1"/>
          </p:cNvSpPr>
          <p:nvPr/>
        </p:nvSpPr>
        <p:spPr bwMode="auto">
          <a:xfrm>
            <a:off x="4631828" y="5787628"/>
            <a:ext cx="406400" cy="4064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a:solidFill>
                <a:prstClr val="black"/>
              </a:solidFill>
              <a:latin typeface="Calibri"/>
            </a:endParaRPr>
          </a:p>
        </p:txBody>
      </p:sp>
      <p:sp>
        <p:nvSpPr>
          <p:cNvPr id="24" name="Title 2">
            <a:extLst>
              <a:ext uri="{FF2B5EF4-FFF2-40B4-BE49-F238E27FC236}">
                <a16:creationId xmlns:a16="http://schemas.microsoft.com/office/drawing/2014/main" id="{A80D384B-259E-4EF4-93B7-73283D2900FF}"/>
              </a:ext>
            </a:extLst>
          </p:cNvPr>
          <p:cNvSpPr txBox="1">
            <a:spLocks/>
          </p:cNvSpPr>
          <p:nvPr/>
        </p:nvSpPr>
        <p:spPr>
          <a:xfrm>
            <a:off x="-22302" y="289553"/>
            <a:ext cx="11241741" cy="629245"/>
          </a:xfrm>
          <a:prstGeom prst="rect">
            <a:avLst/>
          </a:prstGeom>
          <a:solidFill>
            <a:schemeClr val="tx1">
              <a:alpha val="70000"/>
            </a:schemeClr>
          </a:solidFill>
        </p:spPr>
        <p:txBody>
          <a:bodyPr anchor="ct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algn="ctr" defTabSz="609585"/>
            <a:r>
              <a:rPr lang="en-US" sz="2400" dirty="0">
                <a:solidFill>
                  <a:schemeClr val="bg1"/>
                </a:solidFill>
                <a:latin typeface="Myriad Pro" panose="020B0503030403020204"/>
                <a:cs typeface="Arial" panose="020B0604020202020204" pitchFamily="34" charset="0"/>
              </a:rPr>
              <a:t>W</a:t>
            </a:r>
            <a:r>
              <a:rPr lang="en" sz="2400" dirty="0" err="1">
                <a:solidFill>
                  <a:schemeClr val="bg1"/>
                </a:solidFill>
                <a:latin typeface="Myriad Pro" panose="020B0503030403020204"/>
                <a:cs typeface="Arial" panose="020B0604020202020204" pitchFamily="34" charset="0"/>
              </a:rPr>
              <a:t>bg</a:t>
            </a:r>
            <a:r>
              <a:rPr lang="en" sz="2400" dirty="0">
                <a:solidFill>
                  <a:schemeClr val="bg1"/>
                </a:solidFill>
                <a:latin typeface="Myriad Pro" panose="020B0503030403020204"/>
                <a:cs typeface="Arial" panose="020B0604020202020204" pitchFamily="34" charset="0"/>
              </a:rPr>
              <a:t> Strategy for Fragility, Conflict, and Violence 2020-2025</a:t>
            </a:r>
            <a:endParaRPr lang="en-US" sz="2667" dirty="0">
              <a:solidFill>
                <a:prstClr val="white"/>
              </a:solidFill>
              <a:latin typeface="Myriad Pro" panose="020B0503030403020204"/>
              <a:cs typeface="Arial" panose="020B0604020202020204" pitchFamily="34" charset="0"/>
            </a:endParaRPr>
          </a:p>
        </p:txBody>
      </p:sp>
      <p:sp>
        <p:nvSpPr>
          <p:cNvPr id="17" name="Title 2">
            <a:extLst>
              <a:ext uri="{FF2B5EF4-FFF2-40B4-BE49-F238E27FC236}">
                <a16:creationId xmlns:a16="http://schemas.microsoft.com/office/drawing/2014/main" id="{549D3C4C-F7AF-4007-95BF-F9731907A6F4}"/>
              </a:ext>
            </a:extLst>
          </p:cNvPr>
          <p:cNvSpPr txBox="1">
            <a:spLocks/>
          </p:cNvSpPr>
          <p:nvPr/>
        </p:nvSpPr>
        <p:spPr>
          <a:xfrm>
            <a:off x="4787155" y="4099915"/>
            <a:ext cx="2132043" cy="527240"/>
          </a:xfrm>
          <a:prstGeom prst="rect">
            <a:avLst/>
          </a:prstGeom>
          <a:solidFill>
            <a:schemeClr val="tx1">
              <a:alpha val="70000"/>
            </a:schemeClr>
          </a:solidFill>
        </p:spPr>
        <p:txBody>
          <a:bodyPr anchor="ct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0" normalizeH="0" baseline="0" noProof="0">
                <a:ln>
                  <a:noFill/>
                </a:ln>
                <a:solidFill>
                  <a:prstClr val="white"/>
                </a:solidFill>
                <a:effectLst/>
                <a:uLnTx/>
                <a:uFillTx/>
                <a:latin typeface="Myriad Pro"/>
                <a:ea typeface="+mj-ea"/>
                <a:cs typeface="Arial" panose="020B0604020202020204" pitchFamily="34" charset="0"/>
              </a:rPr>
              <a:t>Objective</a:t>
            </a:r>
            <a:endParaRPr kumimoji="0" lang="en-US" sz="2400" b="1" i="0" u="none" strike="noStrike" kern="1200" cap="all" spc="0" normalizeH="0" baseline="0" noProof="0">
              <a:ln>
                <a:noFill/>
              </a:ln>
              <a:solidFill>
                <a:srgbClr val="F0AB00"/>
              </a:solidFill>
              <a:effectLst/>
              <a:uLnTx/>
              <a:uFillTx/>
              <a:latin typeface="Myriad Pro"/>
              <a:ea typeface="+mj-ea"/>
              <a:cs typeface="Arial"/>
            </a:endParaRPr>
          </a:p>
        </p:txBody>
      </p:sp>
      <p:sp>
        <p:nvSpPr>
          <p:cNvPr id="19" name="TextBox 18">
            <a:extLst>
              <a:ext uri="{FF2B5EF4-FFF2-40B4-BE49-F238E27FC236}">
                <a16:creationId xmlns:a16="http://schemas.microsoft.com/office/drawing/2014/main" id="{E4AE33E5-265E-4386-AAE4-A6097A819200}"/>
              </a:ext>
            </a:extLst>
          </p:cNvPr>
          <p:cNvSpPr txBox="1"/>
          <p:nvPr/>
        </p:nvSpPr>
        <p:spPr>
          <a:xfrm>
            <a:off x="5620869" y="4776496"/>
            <a:ext cx="6098240" cy="1477328"/>
          </a:xfrm>
          <a:prstGeom prst="rect">
            <a:avLst/>
          </a:prstGeom>
          <a:noFill/>
        </p:spPr>
        <p:txBody>
          <a:bodyPr wrap="square">
            <a:spAutoFit/>
          </a:bodyPr>
          <a:lstStyle/>
          <a:p>
            <a:r>
              <a:rPr lang="en-US" dirty="0">
                <a:latin typeface="+mj-lt"/>
              </a:rPr>
              <a:t>T</a:t>
            </a:r>
            <a:r>
              <a:rPr lang="en-US" sz="1800" b="0" i="0" dirty="0">
                <a:solidFill>
                  <a:srgbClr val="000000"/>
                </a:solidFill>
                <a:effectLst/>
                <a:latin typeface="+mj-lt"/>
              </a:rPr>
              <a:t>o enhance the World Bank Groups effectiveness to support countries in </a:t>
            </a:r>
            <a:r>
              <a:rPr lang="en-US" sz="1800" b="1" i="0" dirty="0">
                <a:solidFill>
                  <a:srgbClr val="C00000"/>
                </a:solidFill>
                <a:effectLst/>
                <a:latin typeface="+mj-lt"/>
              </a:rPr>
              <a:t>addressing the drivers and impacts </a:t>
            </a:r>
            <a:r>
              <a:rPr lang="en-US" sz="1800" b="0" i="0" dirty="0">
                <a:solidFill>
                  <a:srgbClr val="000000"/>
                </a:solidFill>
                <a:effectLst/>
                <a:latin typeface="+mj-lt"/>
              </a:rPr>
              <a:t>of Fragility, Conflict, and Violence and </a:t>
            </a:r>
            <a:r>
              <a:rPr lang="en-US" sz="1800" b="1" i="0" dirty="0">
                <a:solidFill>
                  <a:schemeClr val="accent1"/>
                </a:solidFill>
                <a:effectLst/>
                <a:latin typeface="+mj-lt"/>
              </a:rPr>
              <a:t>strengthening their resilience</a:t>
            </a:r>
            <a:r>
              <a:rPr lang="en-US" sz="1800" b="0" i="0" dirty="0">
                <a:solidFill>
                  <a:srgbClr val="000000"/>
                </a:solidFill>
                <a:effectLst/>
                <a:latin typeface="+mj-lt"/>
              </a:rPr>
              <a:t>, especially for their most vulnerable and marginalized populations.  </a:t>
            </a:r>
            <a:endParaRPr lang="en-US" dirty="0">
              <a:latin typeface="+mj-lt"/>
            </a:endParaRPr>
          </a:p>
        </p:txBody>
      </p:sp>
      <p:sp>
        <p:nvSpPr>
          <p:cNvPr id="20" name="Title 2">
            <a:extLst>
              <a:ext uri="{FF2B5EF4-FFF2-40B4-BE49-F238E27FC236}">
                <a16:creationId xmlns:a16="http://schemas.microsoft.com/office/drawing/2014/main" id="{E10DF2EE-9B9B-4623-8EC6-2FA521891504}"/>
              </a:ext>
            </a:extLst>
          </p:cNvPr>
          <p:cNvSpPr txBox="1">
            <a:spLocks/>
          </p:cNvSpPr>
          <p:nvPr/>
        </p:nvSpPr>
        <p:spPr>
          <a:xfrm>
            <a:off x="4787155" y="1385146"/>
            <a:ext cx="4534429" cy="527240"/>
          </a:xfrm>
          <a:prstGeom prst="rect">
            <a:avLst/>
          </a:prstGeom>
          <a:solidFill>
            <a:schemeClr val="tx1">
              <a:alpha val="70000"/>
            </a:schemeClr>
          </a:solidFill>
        </p:spPr>
        <p:txBody>
          <a:bodyPr anchor="ct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0" normalizeH="0" baseline="0" noProof="0">
                <a:ln>
                  <a:noFill/>
                </a:ln>
                <a:solidFill>
                  <a:prstClr val="white"/>
                </a:solidFill>
                <a:effectLst/>
                <a:uLnTx/>
                <a:uFillTx/>
                <a:latin typeface="Myriad Pro"/>
                <a:ea typeface="+mj-ea"/>
                <a:cs typeface="Arial" panose="020B0604020202020204" pitchFamily="34" charset="0"/>
              </a:rPr>
              <a:t>4 Pillars of engagement </a:t>
            </a:r>
            <a:endParaRPr kumimoji="0" lang="en-US" sz="2400" b="1" i="0" u="none" strike="noStrike" kern="1200" cap="all" spc="0" normalizeH="0" baseline="0" noProof="0">
              <a:ln>
                <a:noFill/>
              </a:ln>
              <a:solidFill>
                <a:srgbClr val="F0AB00"/>
              </a:solidFill>
              <a:effectLst/>
              <a:uLnTx/>
              <a:uFillTx/>
              <a:latin typeface="Myriad Pro"/>
              <a:ea typeface="+mj-ea"/>
              <a:cs typeface="Arial"/>
            </a:endParaRPr>
          </a:p>
        </p:txBody>
      </p:sp>
      <p:sp>
        <p:nvSpPr>
          <p:cNvPr id="21" name="TextBox 20">
            <a:extLst>
              <a:ext uri="{FF2B5EF4-FFF2-40B4-BE49-F238E27FC236}">
                <a16:creationId xmlns:a16="http://schemas.microsoft.com/office/drawing/2014/main" id="{F5FABCF0-41E2-4688-9876-8FBA62196BB1}"/>
              </a:ext>
            </a:extLst>
          </p:cNvPr>
          <p:cNvSpPr txBox="1"/>
          <p:nvPr/>
        </p:nvSpPr>
        <p:spPr>
          <a:xfrm>
            <a:off x="5620869" y="2030133"/>
            <a:ext cx="5598570" cy="1708160"/>
          </a:xfrm>
          <a:prstGeom prst="rect">
            <a:avLst/>
          </a:prstGeom>
          <a:noFill/>
        </p:spPr>
        <p:txBody>
          <a:bodyPr wrap="square">
            <a:spAutoFit/>
          </a:bodyPr>
          <a:lstStyle/>
          <a:p>
            <a:pPr marL="400050" indent="-400050">
              <a:spcAft>
                <a:spcPts val="600"/>
              </a:spcAft>
              <a:buAutoNum type="romanUcPeriod"/>
            </a:pPr>
            <a:r>
              <a:rPr lang="en-US" dirty="0">
                <a:latin typeface="+mj-lt"/>
              </a:rPr>
              <a:t>Prevent violent escalation into conflict </a:t>
            </a:r>
          </a:p>
          <a:p>
            <a:pPr marL="400050" indent="-400050">
              <a:spcAft>
                <a:spcPts val="600"/>
              </a:spcAft>
              <a:buAutoNum type="romanUcPeriod"/>
            </a:pPr>
            <a:r>
              <a:rPr lang="en-US" dirty="0">
                <a:latin typeface="+mj-lt"/>
              </a:rPr>
              <a:t>Remaining engaged during conflicts and crisis situations to protect human capital and institutions</a:t>
            </a:r>
          </a:p>
          <a:p>
            <a:pPr marL="400050" indent="-400050">
              <a:spcAft>
                <a:spcPts val="600"/>
              </a:spcAft>
              <a:buAutoNum type="romanUcPeriod"/>
            </a:pPr>
            <a:r>
              <a:rPr lang="en-US" dirty="0">
                <a:latin typeface="+mj-lt"/>
              </a:rPr>
              <a:t>Helping countries transition out of fragility</a:t>
            </a:r>
          </a:p>
          <a:p>
            <a:pPr marL="400050" indent="-400050">
              <a:spcAft>
                <a:spcPts val="600"/>
              </a:spcAft>
              <a:buAutoNum type="romanUcPeriod"/>
            </a:pPr>
            <a:r>
              <a:rPr lang="en-US" dirty="0">
                <a:latin typeface="+mj-lt"/>
              </a:rPr>
              <a:t>Mitigating the spillovers and impacts of FCV</a:t>
            </a:r>
            <a:endParaRPr lang="en-US" dirty="0"/>
          </a:p>
        </p:txBody>
      </p:sp>
      <p:pic>
        <p:nvPicPr>
          <p:cNvPr id="3" name="Image 2" descr="Une image contenant texte, bâtiment, extérieur, terrain&#10;&#10;Description générée automatiquement">
            <a:extLst>
              <a:ext uri="{FF2B5EF4-FFF2-40B4-BE49-F238E27FC236}">
                <a16:creationId xmlns:a16="http://schemas.microsoft.com/office/drawing/2014/main" id="{1AFC24E7-6A3B-3505-DB77-E244802B0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77" y="1385146"/>
            <a:ext cx="3856564" cy="4984159"/>
          </a:xfrm>
          <a:prstGeom prst="rect">
            <a:avLst/>
          </a:prstGeom>
        </p:spPr>
      </p:pic>
    </p:spTree>
    <p:extLst>
      <p:ext uri="{BB962C8B-B14F-4D97-AF65-F5344CB8AC3E}">
        <p14:creationId xmlns:p14="http://schemas.microsoft.com/office/powerpoint/2010/main" val="110261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3957BD75-19B3-4749-9F92-A806C0CBB318}"/>
              </a:ext>
            </a:extLst>
          </p:cNvPr>
          <p:cNvSpPr/>
          <p:nvPr/>
        </p:nvSpPr>
        <p:spPr>
          <a:xfrm>
            <a:off x="5272295" y="4544883"/>
            <a:ext cx="3816980" cy="954244"/>
          </a:xfrm>
          <a:custGeom>
            <a:avLst/>
            <a:gdLst>
              <a:gd name="connsiteX0" fmla="*/ 0 w 2862735"/>
              <a:gd name="connsiteY0" fmla="*/ 0 h 715683"/>
              <a:gd name="connsiteX1" fmla="*/ 2862735 w 2862735"/>
              <a:gd name="connsiteY1" fmla="*/ 0 h 715683"/>
              <a:gd name="connsiteX2" fmla="*/ 2862735 w 2862735"/>
              <a:gd name="connsiteY2" fmla="*/ 715683 h 715683"/>
              <a:gd name="connsiteX3" fmla="*/ 0 w 2862735"/>
              <a:gd name="connsiteY3" fmla="*/ 715683 h 715683"/>
              <a:gd name="connsiteX4" fmla="*/ 0 w 2862735"/>
              <a:gd name="connsiteY4" fmla="*/ 0 h 71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35" h="715683">
                <a:moveTo>
                  <a:pt x="0" y="0"/>
                </a:moveTo>
                <a:lnTo>
                  <a:pt x="2862735" y="0"/>
                </a:lnTo>
                <a:lnTo>
                  <a:pt x="2862735" y="715683"/>
                </a:lnTo>
                <a:lnTo>
                  <a:pt x="0" y="7156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7067" tIns="237067" rIns="237067" bIns="237067" numCol="1" spcCol="1270" anchor="ctr" anchorCtr="0">
            <a:noAutofit/>
          </a:bodyPr>
          <a:lstStyle/>
          <a:p>
            <a:pPr algn="ctr" defTabSz="1481630">
              <a:lnSpc>
                <a:spcPct val="90000"/>
              </a:lnSpc>
              <a:spcBef>
                <a:spcPct val="0"/>
              </a:spcBef>
              <a:spcAft>
                <a:spcPct val="35000"/>
              </a:spcAft>
            </a:pPr>
            <a:r>
              <a:rPr lang="en-US" sz="3333">
                <a:solidFill>
                  <a:prstClr val="black">
                    <a:hueOff val="0"/>
                    <a:satOff val="0"/>
                    <a:lumOff val="0"/>
                    <a:alphaOff val="0"/>
                  </a:prstClr>
                </a:solidFill>
                <a:latin typeface="Calibri"/>
              </a:rPr>
              <a:t>  </a:t>
            </a:r>
          </a:p>
        </p:txBody>
      </p:sp>
      <p:sp>
        <p:nvSpPr>
          <p:cNvPr id="14" name="AutoShape 2" descr="Image result for road icon">
            <a:extLst>
              <a:ext uri="{FF2B5EF4-FFF2-40B4-BE49-F238E27FC236}">
                <a16:creationId xmlns:a16="http://schemas.microsoft.com/office/drawing/2014/main" id="{3B15B112-B523-4C89-8EB7-CE50F2E7ED0A}"/>
              </a:ext>
            </a:extLst>
          </p:cNvPr>
          <p:cNvSpPr>
            <a:spLocks noChangeAspect="1" noChangeArrowheads="1"/>
          </p:cNvSpPr>
          <p:nvPr/>
        </p:nvSpPr>
        <p:spPr bwMode="auto">
          <a:xfrm>
            <a:off x="4428628" y="5584428"/>
            <a:ext cx="406400" cy="4064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a:solidFill>
                <a:prstClr val="black"/>
              </a:solidFill>
              <a:latin typeface="Calibri"/>
            </a:endParaRPr>
          </a:p>
        </p:txBody>
      </p:sp>
      <p:sp>
        <p:nvSpPr>
          <p:cNvPr id="15" name="AutoShape 4" descr="data:image/png;base64,iVBORw0KGgoAAAANSUhEUgAAAOEAAADhCAMAAAAJbSJIAAAAkFBMVEX///8lHR0nHx/z8/MmHh709PT+/v719fX9/f38/Pz39/f5+fkAAACHg4MWCgojGxsfFhYSAAAzLCwKAAAbERFcV1fi4eGrqana2dnr6+t/fHzT0tK8urqQjY1taWmcmprMy8utq6s7NTUuJydJRERSTU14dXVCPDzCwMBxbW2MiYmZl5dnYmK2tLSin583MDC85intAAAX60lEQVR4nM1dCbuyKhDWLHMhkbDFttNpO52v5fz/f3cBxVxAwayuz73fsRphXplhBmYAw0gu267cGLKbl9FKf3muana5bvLRzt0kvziPG6eZ1pHTGhJaTmK4zvDf5q5Eq8Nmcvl+8rXt+8nXju+ndL5buumYlpOQG+MXRGBtPEgq5aZ/yTfKVaefvORr2/OSrx3PS4pwPZ+T+BXatBb+i1smITdOkVZenOF5hjWGJsQ2ob0LaW13evt3PU4W37EhZdMt3tiMA3+QfhoOEo7cwTB50re89AErLcLjtINBWviDJL3xOO0wpXUEtH6RllVNEZrAIbTgZBnDMu3y3x7gIArDCIGLo8gmk9kM7kABoFWmtYZSgJYOQEJLEfYA/QyC3ldcoLVuExCQF0CuXo+8hw1js1R1lU0ms1xysxZ0rE4B5lp7WCmOA2S0BGEvRWiaaH86W/Qp8n+8+t3j0DQzgASiZSuw6VF9tdO+xx5YjQDrmH6qBZOqrbHZMxOEBAYMMN5PNr+bQ4RxBHv9PECCcChtwQebDElqNfKt8hERJVc8pqwzhCkcGEZRFEKKqwjQBLHXxGZWdYlpBeF+EUB7ynoaqjcggdF/4CoBJAiV2UxraRbR1+lgWvUwThC6lgOaAPaApQdQzvS7dJC8Wy+xFgahBU0AU4QKbKa1fMxM5G1mag9dj/Wl9QBNhlCBTYf+sb3XABQ5BWIzkb6MBCF9BjQBZAhVAFLfzea+Vcc6qCeitGqCsM/tYQNAilCFTS+x+I1m4mU6yN90IjzU4vdTa9EA0ASDarnVqof0FzsdZHzQTHDavMVvAEisxUCBTUaSWvyPuWq5l5FaC+Nh8aUACUK/Uq6MTQ6wxPQbzUT6bl1u8X1u8eUA+yAulStnk3/6lKvm8A7cHaRt6FuJPawD2AODRja9PMAP6KBVBmj53OL7CcI6gJnFb2TTLtTyAVfNyr2M1OL7icWvBcgtfiObzOI73qeGSzkdpLQUYZ+PD+sBpha/0cdgEzrE4n9OBwu0eYtfB5D+wix+M5upxf+oq5ajFVt8UQtSi6/CZmrxS0yLnnyDiDKEZr9i8cUAqcVXV/93A6yYCU6bWfx0fFgDkCB0m6vO24uP6yCl5Rbfe1h8GcDM4iuw2SFABTNhCM1EQsstvvew+EWAdKKUXDiCmcVvD/C9ZiKlTceHpDhQBQgD/He6befT5e20RzCx+HX9W3pjyzh6l6uWp00tPiEBUQlgiMPTNvMz4+8/hlDuqmVssrlS13u/qyakfVj8+ZVPcBOVI60HJt+xkcUm6Mu4WkpssohQFr9584i+SvuY8yYYLweE6YWC3WJlVcu1lQAmFt8tPPm2EX2VliJM7KHNwjLT5Xa7nTslplWq5mwOKYldBvgBM5GSZBb/Mdf5kMxnNOl5gK1G9NWXwS3+Y3azm2Fr8cmPmImUNrX4+RhRqepWbEpfzZtctQctn9XXaME6HexORLvRQULrpDHgbmNE9tMAn3TV8lWnFr/T+enU4v8PdJAW94hyC22bylC0zCaz9ZnFf0PwpRZg3uLrhVCkAD02n88t/odctVzVjznvrmJEQxZ5clo8+QIRTRCmI+Bup2+Ln97uqj2Yziy+gg6qmIkiwI+aibRqbvE7np9u/2RHrlpW9ZBb/G7npytPfsRMsKotbg87jRGV8treOqIvAXzktckACtqhUQdtX5zX9n4dZFXnLX5Hc2PFvLZ3BF8kTCe0OYvf0ezmsJjX9kEdHJTy2roxE86ARWQEeW0dAFR31XJVZ3PeHc9Paz/5TPBFKKJp1Vle26cBdm8mSnltHc9Pt3+yQzORkjzy2sQA9XTwpS2oNKJPbvjaAcMbpvYwY4v7JP4zIlrKa3vbiJ4MSePz1+/x8MOu3bi3WSV5bX04KV3XraENMGOT57W920xY51EfYBSFELLM+5/7lJIue7Df64f0isLsisC89G7VRdQtRLnfpYPx+QTTqESvZ0ZgP5rTUfj0fgCwXwzWM5I+uhhqI/qmvLbXj+jJL/HtauII8pgLAlcWkxierwEOTSFAE9yf6yrsN4mo69NmCnBkptyHAf6ZsUjudD1mqEUASSP/eU/2hZ0ClI7oveX6B6AQpmkkkMBbT9kPZ75UpAqwH+LoumppJl4EUCIn8/WBwONiR9plPNqyMPX0X7ZUpAIQBuB4p2/hPS34xIietB4OwkyvIAanre/QZ84TFMBKEkLSyBGIRnPb0ARY7XHZx2oEpCMdHDrG9LInrZfrOODfjdAPLDf+glQphQBDFExWA0P6btXZdJO8thbCrWAmDG9OLACClZztACHyH/1FCJBI5+ErNvwnXLVyXpuv/6SCDsazCWK6V83Z7vfzWRZFgBCj09Z5zlV7sJla/KYn27hq5w1MupbGrPs8QNIHwbsky6JNVyHOa3tWBw1q4CKaL6ILEAbRZitj+hlNeh5gbkTvGd7qSlRM6J3UAgzx+N+Ul6sefHkLwIeZIH7L+o80n9j9qgMYgQNf3dv1BHwnAPkc5/nKOpcCQLpSEiOcaqUQICG5Lt0XRfm6AJgyMvzeJdpX6PoRXC+X5/P2fA0lACGGiympoIsRfZVNu/D1M2YivoxxaJYBBugfkT3X9m/HSAwQYrao+VWpBMW8tidctfifiaBZAtiPwInqlmN9JeirACEO757xJMAaNot5be11MF6AwKwY7xBfWd9oXQIETRFAiMbfxXI7DmMmy/IeUe5WImqT9sNB1XhDcNyyUr57CJoigBDvZk653E51MM1rc1o8+QBo+GuIBN4J3t0YyfmAodBMQNS7W5VyO44RFUOIbXTQM773Igc6AhdW3XSCQ6EdJPZhHTuVcl8SI2rzalKAnr/cAWgKvJNEAQcjEIkNfYQW8cMfbhzjPedwtX/SnS5AaFYBBvsbG/nceki8MASCyby6scer0nnETyoEXwwioIFZBQjBb0x75+kEQLGrhsKVYXcbfKlh0y58rfNkfAVQADCKVgYds1xAJPZFQ7Dw6+MYnU7+ifPaVACe0wYsAiTyZ9H1g9MDljjbaLcVhc86dtUygGlem6sP8FK2AQxgFM2YfzmLIjFASBuw6/hgbV9ISdwSQIX+191gUwAQH6eE1nF/gWg3EnITopXRFUAla1bIa9N4NfFPIAIYfVGJt+dMfkUAg10sBPjqrE/tJ6f7UATQ7P1uruQKQglAvPGFADse0VfmxjoDSNUwDKMISgCCRYHpl+ugGKCCHYzHMoAN262M3gywrYh6u3YA8UkM8EWu2iPBo5DXpmImJsJOphFgMBEDfHnWZzmvrdFN/xKaiUaAsCfuRV++ljrNa+Mxv+YWXKJWAE18EwJ8+eKAQl6bCkBvErUCGO5qAXbtqj3itPm8NiUnbwVaATTx90d0sDErqtyCQ/8YCgFCetUApJurvdFVK6fzqL8abw7EAPc/Pz97maGnBKGg3JeZiXKcVvVJYzgw1oFQRBHdbfQSyGMTcK+W19YJwHKclgfKlfrfn1AEsI+3FCGqCb4gXtwbPJkSQJ7XptT2ViAOS4MlofjGNdEl9g7eA7CcSlDYvaWp/52L5kVJL4rpoG+Ja8Jn0bVY7svNRAawlNfWINxbLDYTwYXS9sQTv+mOQOe3tGDF+5TltUmEe4vFdjAkPqfnr5EcoAl70zeaiVJCVtqlKgg3QSgCSMzd1LecIYZSgOQt9Ja+AtPd6iCnbXySjySXgRigGZwcQnIDdVkWEN94ua921doCdIZxJEuwA2wSf4QFADkJ0cXN1HiHDkoAKvhAw8QeinzR8MhorvUjjyAYWXaLFUh6rloZYDHK3fDkF5I523hNzar7i2sAsmTD07zM9GtcNWleW9VVy9eyBNLRBLGJlGQBagCSX/oROM6IsHovdtWkeW1yHyip5U+aCATRlr2tC4A1AJltwcHxa5nW/yJXTZrX1tj2MywBSCEmXK+kCbEP2jBA+8WZMNFRUqR8cYBs9xZp/xvvoYTpXg8i6re47vzIDGPD4JioJDiut6Utqzs2E+WkoWYfyHLuuIZpNKO1GM4dBXkzIR39hwHYX+9z33guGaR5olD2pKgW5yeUMw3BKIn1xFcQNgJMvLkI47/r91QMUM9V0wcoFO5l7S7N6JAm3/EMjAaAiQZHGESLVeylI4CuF+jInpT1vwtUN+lEI8CUmPhwf1AJYJ8vTgCH0TnWBti8SM6WPCmtxTtEcoDU/dwsFqfTYjE6VPO760xlv0fUEk4uSx5u6AhgMcqt0vbeNAzlAE0agIqigFyKAHt5Ehgh1LveWFN2I6LivLaGJ7dIEuGVNY8yQHZD1fJvveWbWWuN6Ku0wry2xv531bxDrCpACS0RWPOX9bDPmQlxXpvCIuUZ6HfagkIHIsLR4bLk/auWq1aeTKg82dj2zh2Isw2fBlgoDoYI90ZbWwJQeS21tO3lTw7IeF6QzlbLNL+aRbQg8cS7Cxdny69qUqOr1giwPqdxBUIlHTQx3VIVBVEIMRIuMWxsbQJy/3v2tNtBlnqpupfFMgwVRNQcb4mB8YYx8VjiC8Jhv6YXlRcHI7A/bY1sgkBnyw0n/7WWcE9/UCNAImXgsKJ9WvLM7YBKiyl7qj0uaUk0WmqzyU8lE47o658ceP6mpIxisQvB7p56q67vzhcmW+/bwqT0zAAc6LJanf0MSqeSqecVJxNJ95wy1vSiEI1ZPn4yQrBmB4U1UdIJgnBz5j26AsA0r83Rb/uUdtkL+rUcpUxDDNdxNqJ3tr/JCpo2jhFx7P6+LEU2i6eSafS/jw1U4w2WzKGWx44I/C55ca5h3X9Atqhb16yGCJyWtfGkMpspQE0RpSQDz7iFkWLXH4FJEp9Jyt1uEJKExpv9hgAcv11NgBo6WNxfNJ4AhaV4SfIi+JkN+MSX4cb3fdQOILkJ8c/M1QLYYj8ZPrXwHUZKAE26ghn9m8ZLcm232+V8PglbAuyxacmL1byPNW8V9f63eoqgP90A8XpfAdNEwNiF2b9PADSpcocXq4HNxOJ7rXQwP5m72qOnhkutANL3hfd3t45Nntem7gPJThH0RiBUYFrHVVMAyKZN/m6GJwVYOJVMY9sxwXS8sTxi8fTGSwGa1Gn628rYLES5NUW00IL0xjFuY/RWEc1uQrCIxe2QRLm7AUhph/9A+AGAhCQwv43qHgW8q1AX0eaTPOcTIE59axhNhHR2Lpmki0J9gGwpS7rS/aGDVgGgnpngJNWpLWP7gyXbXdQ0T7gZLRaL04JepwOW9ll15UbBTcxmGxGVAqS0zqyHdEU0osuF+b5m/uoKAl2AbCh68gVs2qoANQ58tkbp8Ei9Fw2CdLsIUhypaLpguzLo9rjoZ+qW/ZE0r62Fq1aT0uy5ZMgR6ZkJ6rOec8VZl2xtuIZJCVkCmpET0ea8NqmrVkdLQ/5HgT9e34uGYDez2Mo+dsX3v9ocJGFxJvgusNmc16apg3na2x8uBYwbzUSI9/m9P7zZHkMtgOQXsM6zWcpr03bV6h1C68728NLyZMwgOiV5RaxcZxZoL+8A/4xBOZ6q3IK6G4lbCxTpumowANelz2eA3XiBIy2ABOLIKbGpDLDFPtvEA4BNHFWYjsAxCbCx/QyoRut5PXSPPh2AT5354nircZqaodP1hxj+Gxg8g2G1r+5IUef1QJyfLWluwWYdrE8ssC9sTwlNXxSiYPN1v8/odTtW9hSpd+sgnj7YlOa1qZuJxpRmOiGn72zDKED0wqi6aUqT3xr+2Pw8ZOVTyZ7azN9djZGYo/ajiXpa/C+VTl+W1/aEmRDlqhk+232hkwGvEm0fJXZVmtdW0sEuznxZ7lD/bQB76eoAjVPJNFpQloznn4BoCf9LAJJfwLZs8V+lg4+Vff4tEu0T8hqAJmnERoAd6WAu9hr/BW8RUfYXTIeKLdjlmS/utWZw3GULkivg3WkTwG7PfLF/0Xta0OzDcVJ1Oa+tC1etBuBwmEB8PUAyVGQGo5zX1mJEr7fyxTAOUUumzb6pTEvLTbzTUl5bh66aNOM3DsX7ktczneYDNtHmx9poXc1re60O8pdxxy0AbqbzaRyfaxaqViYTog2x+Gweyikx3ZWrJhNn669xyFgRu+Afa4dtfc5gEWk4MUpJQ/pmot3KF/c3yjOipFfoiz18rluoWm7K8OA2AezAVRPpq3NHugD76cK3Vd1C1fJ8V3jI4etmykINoEcXRet2/UnPb1wCDZOSLjcrM/0aHSz2uKdIFyAcs3Kc36iZNisuYtupKJ9K1oGZ4LR0GaOmoQ/Y7j1evKvZqbcMsB/QPY14Xtt7zET6MhaBLkAT0zV9nrcEMlrRnDOeVfPa1IMvTyyQXNWuSRECDDasXONfUE9bnO/C2zSv7XEq2ctctXwL3vQBwjBm79ZviGOUJvTwwJCeSqYWfDFa6KDxRc+S0XS26XCdVs36YEURZcaivHvLG3RwesT6owkwS6q2IqgBkDgJPJaYMP1qV40tfPsKohYA12nVp6CRNl8umHt5gC931QaOOwuwtpkg2rTIcue1AIZHLy+iwxd7Mo4bz3a4djGbDOBvWnXchxoimmzcxKpOotwvBmhM18l5OfoAN7zqQ1RDWw2LwHHCHj+VTEcH9c3E9JTuWK6vgyde9QLriKjZQ18Jm+VTybof0RvGcgMi+froeoC8kzEuQEQiBwj3jK3S7i2vMBPu7QiilpNOkEY6k6pnwhaU6mCvh++5duB5bV2biSFNGfnDYdtZtZDOJCVV34BmwkK4L7ApYfo5V42Ix/wEUNh62jDqzTnAb6Cngz3mBT00iTPd5YjecOPVhKZutQYYHi0jTe3VBxicqgA7Ps18uk5OK2k/8YvP8XQ+n5LrjnRzakK60WbGZprX1qkOLq9BcqjMMzPbUXoFSLcF2bZbj1wJyrbjdTiiH8x2D+vQHqCZn+LWA0j9vPLuLV5X4TNjPgqx5DA8TYDKE79l2uhg59qhYPGfDIB61PjhoGl7mg4ASl01+ksYTnNsik8la2UmfH8+oieJPsf087QQb4vpPI/rOR2Mv4/JUZsfBkiHy1U2nxfR+YgftfkigMoJ/+CfegsqA3S/+eLez7cgGU1W59EaRLR2RE9IlieQpdZ/HCC6EoBlNtXz2spP+p4R3w8gUJEphfAZyC7c0kyYaGJXD3dRzmurtr11voZJ5/k8wAis6WpEei2XS1xLKy03ODp2dfxQiHLrAKSdS6SdaC6mheA456E+354ewxrauhZ0BQALUW51M2Fx29BJCwbw2/ayl/wF2gHE17yI8q5CPa8tR+JuT5F83Y42QHp4ksGrtufH+p0X5Wbi17ArZsIr2YtmgPQA4/WOpvx2BhD1z0Z2tqNzj6K61q4BuKg7tlksolVXzfbjb9J3CpbutgYY4ZH9qHp6xO22vYHgSx2gfIdYa7XBDZOemgAhPi5zVd+QPMJbK6IhuNV5lIoiuhyNcVMKheYQKMJ3+1G1tZGcIthYbmSKnO0MoCSvrQgwvuxyjlk3IgrBJM5VfTYjU0pbWy7axXWDHvGpZA8dJL0t3YvkMVUiHpRpA+wHvVXu3Q5OwGz34khXbNeJaPFUsup2BE682qDW+8nIAUK8sHIAt+Og5Yg+xF9ipzNLTK7Pazv/7tmcS8cAk9PlMo6cEYAtRT+A2/qZFXFeG483jCCKpFseaTFSvIlo0uADIEvib1UuxBOreeoouwo5oM58vc9tBNSpDoaTecrRgDKyBmHLSacQXQy1+eliC3quMb8Qw667AlQVINxZnkWvOI4H1vaAa4urKRftlkbZo1QASAYNXwd6eHi1lo560Z45Hu/34/2YXnvU1kOC4OQaDSIqAjj92gFU2ni9Ux2ktDA5eCc9fqdducGeLYtWENF8Xtv0fgRB9ezwJu4/MPFLGnDYBJCn6j1OJfs+EuHUHbN0D1BFB4Mxa0AVHXQeeW1r8dZr1Vr0me6YNgQjrwywJozJ89qmWLjWtuNOpgPaZDyiqIP5U8nOwkyAD4qouGqI9jOvAlAqovm8ti1QYuSzLRhivI6rp+I0p/PQazCu7vffuZl4hhZGCO9mQ4dvcJGd6s0XqGU3yRoLqoOFtC/nHODgf3shDPaTyzKd/aTc8/FeNvDjec6EJE2X5bTJJzK8iL9G/9drfV9N2Q4ELt/Sio/3shv3ccMBclrn8e///srY5De2Y1duKrT2f+OIjS+xwFksAAAAAElFTkSuQmCC">
            <a:extLst>
              <a:ext uri="{FF2B5EF4-FFF2-40B4-BE49-F238E27FC236}">
                <a16:creationId xmlns:a16="http://schemas.microsoft.com/office/drawing/2014/main" id="{A120BC60-10D4-4E37-8C6C-BB8E00B09340}"/>
              </a:ext>
            </a:extLst>
          </p:cNvPr>
          <p:cNvSpPr>
            <a:spLocks noChangeAspect="1" noChangeArrowheads="1"/>
          </p:cNvSpPr>
          <p:nvPr/>
        </p:nvSpPr>
        <p:spPr bwMode="auto">
          <a:xfrm>
            <a:off x="4631828" y="5787628"/>
            <a:ext cx="406400" cy="4064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a:solidFill>
                <a:prstClr val="black"/>
              </a:solidFill>
              <a:latin typeface="Calibri"/>
            </a:endParaRPr>
          </a:p>
        </p:txBody>
      </p:sp>
      <p:sp>
        <p:nvSpPr>
          <p:cNvPr id="24" name="Title 2">
            <a:extLst>
              <a:ext uri="{FF2B5EF4-FFF2-40B4-BE49-F238E27FC236}">
                <a16:creationId xmlns:a16="http://schemas.microsoft.com/office/drawing/2014/main" id="{A80D384B-259E-4EF4-93B7-73283D2900FF}"/>
              </a:ext>
            </a:extLst>
          </p:cNvPr>
          <p:cNvSpPr txBox="1">
            <a:spLocks/>
          </p:cNvSpPr>
          <p:nvPr/>
        </p:nvSpPr>
        <p:spPr>
          <a:xfrm>
            <a:off x="1" y="289553"/>
            <a:ext cx="11189368" cy="954244"/>
          </a:xfrm>
          <a:prstGeom prst="rect">
            <a:avLst/>
          </a:prstGeom>
          <a:solidFill>
            <a:schemeClr val="tx1">
              <a:alpha val="70000"/>
            </a:schemeClr>
          </a:solidFill>
        </p:spPr>
        <p:txBody>
          <a:bodyPr anchor="ct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algn="ctr" defTabSz="609585"/>
            <a:r>
              <a:rPr lang="en-US" sz="2667" dirty="0">
                <a:solidFill>
                  <a:prstClr val="white"/>
                </a:solidFill>
                <a:latin typeface="Myriad Pro" panose="020B0503030403020204"/>
                <a:cs typeface="Arial" panose="020B0604020202020204" pitchFamily="34" charset="0"/>
              </a:rPr>
              <a:t>Building upon </a:t>
            </a:r>
            <a:r>
              <a:rPr lang="en-US" sz="2667" dirty="0" err="1">
                <a:solidFill>
                  <a:prstClr val="white"/>
                </a:solidFill>
                <a:latin typeface="Myriad Pro" panose="020B0503030403020204"/>
                <a:cs typeface="Arial" panose="020B0604020202020204" pitchFamily="34" charset="0"/>
              </a:rPr>
              <a:t>mena</a:t>
            </a:r>
            <a:r>
              <a:rPr lang="en-US" sz="2667" dirty="0">
                <a:solidFill>
                  <a:prstClr val="white"/>
                </a:solidFill>
                <a:latin typeface="Myriad Pro" panose="020B0503030403020204"/>
                <a:cs typeface="Arial" panose="020B0604020202020204" pitchFamily="34" charset="0"/>
              </a:rPr>
              <a:t>-specific peacebuilding approaches</a:t>
            </a:r>
          </a:p>
        </p:txBody>
      </p:sp>
      <p:sp>
        <p:nvSpPr>
          <p:cNvPr id="20" name="Title 2">
            <a:extLst>
              <a:ext uri="{FF2B5EF4-FFF2-40B4-BE49-F238E27FC236}">
                <a16:creationId xmlns:a16="http://schemas.microsoft.com/office/drawing/2014/main" id="{E10DF2EE-9B9B-4623-8EC6-2FA521891504}"/>
              </a:ext>
            </a:extLst>
          </p:cNvPr>
          <p:cNvSpPr txBox="1">
            <a:spLocks/>
          </p:cNvSpPr>
          <p:nvPr/>
        </p:nvSpPr>
        <p:spPr>
          <a:xfrm>
            <a:off x="748769" y="1552453"/>
            <a:ext cx="4534429" cy="527240"/>
          </a:xfrm>
          <a:prstGeom prst="rect">
            <a:avLst/>
          </a:prstGeom>
          <a:solidFill>
            <a:schemeClr val="tx1">
              <a:alpha val="70000"/>
            </a:schemeClr>
          </a:solidFill>
        </p:spPr>
        <p:txBody>
          <a:bodyPr anchor="ct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0" normalizeH="0" baseline="0" noProof="0" dirty="0">
                <a:ln>
                  <a:noFill/>
                </a:ln>
                <a:solidFill>
                  <a:prstClr val="white"/>
                </a:solidFill>
                <a:effectLst/>
                <a:uLnTx/>
                <a:uFillTx/>
                <a:latin typeface="Myriad Pro"/>
                <a:ea typeface="+mj-ea"/>
                <a:cs typeface="Arial" panose="020B0604020202020204" pitchFamily="34" charset="0"/>
              </a:rPr>
              <a:t>Pillars of engagement </a:t>
            </a:r>
            <a:endParaRPr kumimoji="0" lang="en-US" sz="2400" b="1" i="0" u="none" strike="noStrike" kern="1200" cap="all" spc="0" normalizeH="0" baseline="0" noProof="0" dirty="0">
              <a:ln>
                <a:noFill/>
              </a:ln>
              <a:solidFill>
                <a:srgbClr val="F0AB00"/>
              </a:solidFill>
              <a:effectLst/>
              <a:uLnTx/>
              <a:uFillTx/>
              <a:latin typeface="Myriad Pro"/>
              <a:ea typeface="+mj-ea"/>
              <a:cs typeface="Arial"/>
            </a:endParaRPr>
          </a:p>
        </p:txBody>
      </p:sp>
      <p:sp>
        <p:nvSpPr>
          <p:cNvPr id="21" name="TextBox 20">
            <a:extLst>
              <a:ext uri="{FF2B5EF4-FFF2-40B4-BE49-F238E27FC236}">
                <a16:creationId xmlns:a16="http://schemas.microsoft.com/office/drawing/2014/main" id="{F5FABCF0-41E2-4688-9876-8FBA62196BB1}"/>
              </a:ext>
            </a:extLst>
          </p:cNvPr>
          <p:cNvSpPr txBox="1"/>
          <p:nvPr/>
        </p:nvSpPr>
        <p:spPr>
          <a:xfrm>
            <a:off x="748769" y="2321130"/>
            <a:ext cx="6638620" cy="4108817"/>
          </a:xfrm>
          <a:prstGeom prst="rect">
            <a:avLst/>
          </a:prstGeom>
          <a:noFill/>
        </p:spPr>
        <p:txBody>
          <a:bodyPr wrap="square">
            <a:spAutoFit/>
          </a:bodyPr>
          <a:lstStyle/>
          <a:p>
            <a:pPr marL="400050" indent="-400050">
              <a:spcAft>
                <a:spcPts val="600"/>
              </a:spcAft>
              <a:buAutoNum type="romanUcPeriod"/>
            </a:pPr>
            <a:r>
              <a:rPr lang="en-US" sz="2000" i="1" dirty="0">
                <a:latin typeface="+mj-lt"/>
              </a:rPr>
              <a:t>Prevention efforts</a:t>
            </a:r>
            <a:r>
              <a:rPr lang="en-US" sz="2000" dirty="0">
                <a:latin typeface="+mj-lt"/>
              </a:rPr>
              <a:t>: entry points for dialogue and confidence-building</a:t>
            </a:r>
            <a:br>
              <a:rPr lang="en-US" sz="1200" dirty="0">
                <a:latin typeface="+mj-lt"/>
              </a:rPr>
            </a:br>
            <a:endParaRPr lang="en-US" sz="1200" dirty="0">
              <a:latin typeface="+mj-lt"/>
            </a:endParaRPr>
          </a:p>
          <a:p>
            <a:pPr marL="400050" indent="-400050">
              <a:spcAft>
                <a:spcPts val="600"/>
              </a:spcAft>
              <a:buAutoNum type="romanUcPeriod"/>
            </a:pPr>
            <a:r>
              <a:rPr lang="en-US" sz="2000" i="1" dirty="0">
                <a:latin typeface="+mj-lt"/>
              </a:rPr>
              <a:t>Remaining engaged during conflicts</a:t>
            </a:r>
            <a:r>
              <a:rPr lang="en-US" sz="2000" dirty="0">
                <a:latin typeface="+mj-lt"/>
              </a:rPr>
              <a:t>: thinking about long term horizons, less politically charged issues, seizing entry points to build resilience</a:t>
            </a:r>
            <a:endParaRPr lang="en-US" sz="1200" dirty="0">
              <a:latin typeface="+mj-lt"/>
            </a:endParaRPr>
          </a:p>
          <a:p>
            <a:pPr marL="400050" indent="-400050">
              <a:spcAft>
                <a:spcPts val="600"/>
              </a:spcAft>
              <a:buAutoNum type="romanUcPeriod"/>
            </a:pPr>
            <a:endParaRPr lang="en-US" sz="1200" dirty="0">
              <a:latin typeface="+mj-lt"/>
            </a:endParaRPr>
          </a:p>
          <a:p>
            <a:pPr marL="400050" indent="-400050">
              <a:spcAft>
                <a:spcPts val="600"/>
              </a:spcAft>
              <a:buFontTx/>
              <a:buAutoNum type="romanUcPeriod"/>
            </a:pPr>
            <a:r>
              <a:rPr lang="en-US" sz="2000" i="1" dirty="0">
                <a:latin typeface="+mj-lt"/>
              </a:rPr>
              <a:t>Transition out of fragility</a:t>
            </a:r>
            <a:r>
              <a:rPr lang="en-US" sz="2000" dirty="0">
                <a:latin typeface="+mj-lt"/>
              </a:rPr>
              <a:t>: diversifying the economy, mobilizing financing, and engaging formal and informal sectors to revitalize rural livelihoods.</a:t>
            </a:r>
            <a:endParaRPr lang="en-US" sz="1200" dirty="0">
              <a:latin typeface="+mj-lt"/>
            </a:endParaRPr>
          </a:p>
          <a:p>
            <a:pPr marL="400050" indent="-400050">
              <a:spcAft>
                <a:spcPts val="600"/>
              </a:spcAft>
              <a:buFontTx/>
              <a:buAutoNum type="romanUcPeriod"/>
            </a:pPr>
            <a:endParaRPr lang="en-US" sz="1200" dirty="0">
              <a:latin typeface="+mj-lt"/>
            </a:endParaRPr>
          </a:p>
          <a:p>
            <a:pPr marL="400050" indent="-400050">
              <a:spcAft>
                <a:spcPts val="600"/>
              </a:spcAft>
              <a:buFontTx/>
              <a:buAutoNum type="romanUcPeriod"/>
            </a:pPr>
            <a:r>
              <a:rPr lang="en-US" sz="2000" i="1" dirty="0">
                <a:latin typeface="+mj-lt"/>
              </a:rPr>
              <a:t>Spillovers</a:t>
            </a:r>
            <a:r>
              <a:rPr lang="en-US" sz="2000" dirty="0">
                <a:latin typeface="+mj-lt"/>
              </a:rPr>
              <a:t>: improving conditions for refugees and host communities</a:t>
            </a:r>
            <a:endParaRPr lang="en-US" sz="2000" dirty="0"/>
          </a:p>
        </p:txBody>
      </p:sp>
    </p:spTree>
    <p:extLst>
      <p:ext uri="{BB962C8B-B14F-4D97-AF65-F5344CB8AC3E}">
        <p14:creationId xmlns:p14="http://schemas.microsoft.com/office/powerpoint/2010/main" val="140373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3957BD75-19B3-4749-9F92-A806C0CBB318}"/>
              </a:ext>
            </a:extLst>
          </p:cNvPr>
          <p:cNvSpPr/>
          <p:nvPr/>
        </p:nvSpPr>
        <p:spPr>
          <a:xfrm>
            <a:off x="5272295" y="4544883"/>
            <a:ext cx="3816980" cy="954244"/>
          </a:xfrm>
          <a:custGeom>
            <a:avLst/>
            <a:gdLst>
              <a:gd name="connsiteX0" fmla="*/ 0 w 2862735"/>
              <a:gd name="connsiteY0" fmla="*/ 0 h 715683"/>
              <a:gd name="connsiteX1" fmla="*/ 2862735 w 2862735"/>
              <a:gd name="connsiteY1" fmla="*/ 0 h 715683"/>
              <a:gd name="connsiteX2" fmla="*/ 2862735 w 2862735"/>
              <a:gd name="connsiteY2" fmla="*/ 715683 h 715683"/>
              <a:gd name="connsiteX3" fmla="*/ 0 w 2862735"/>
              <a:gd name="connsiteY3" fmla="*/ 715683 h 715683"/>
              <a:gd name="connsiteX4" fmla="*/ 0 w 2862735"/>
              <a:gd name="connsiteY4" fmla="*/ 0 h 71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35" h="715683">
                <a:moveTo>
                  <a:pt x="0" y="0"/>
                </a:moveTo>
                <a:lnTo>
                  <a:pt x="2862735" y="0"/>
                </a:lnTo>
                <a:lnTo>
                  <a:pt x="2862735" y="715683"/>
                </a:lnTo>
                <a:lnTo>
                  <a:pt x="0" y="7156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37067" tIns="237067" rIns="237067" bIns="237067" numCol="1" spcCol="1270" anchor="ctr" anchorCtr="0">
            <a:noAutofit/>
          </a:bodyPr>
          <a:lstStyle/>
          <a:p>
            <a:pPr algn="ctr" defTabSz="1481630">
              <a:lnSpc>
                <a:spcPct val="90000"/>
              </a:lnSpc>
              <a:spcBef>
                <a:spcPct val="0"/>
              </a:spcBef>
              <a:spcAft>
                <a:spcPct val="35000"/>
              </a:spcAft>
            </a:pPr>
            <a:r>
              <a:rPr lang="en-US" sz="3333">
                <a:solidFill>
                  <a:prstClr val="black">
                    <a:hueOff val="0"/>
                    <a:satOff val="0"/>
                    <a:lumOff val="0"/>
                    <a:alphaOff val="0"/>
                  </a:prstClr>
                </a:solidFill>
                <a:latin typeface="Calibri"/>
              </a:rPr>
              <a:t>  </a:t>
            </a:r>
          </a:p>
        </p:txBody>
      </p:sp>
      <p:sp>
        <p:nvSpPr>
          <p:cNvPr id="14" name="AutoShape 2" descr="Image result for road icon">
            <a:extLst>
              <a:ext uri="{FF2B5EF4-FFF2-40B4-BE49-F238E27FC236}">
                <a16:creationId xmlns:a16="http://schemas.microsoft.com/office/drawing/2014/main" id="{3B15B112-B523-4C89-8EB7-CE50F2E7ED0A}"/>
              </a:ext>
            </a:extLst>
          </p:cNvPr>
          <p:cNvSpPr>
            <a:spLocks noChangeAspect="1" noChangeArrowheads="1"/>
          </p:cNvSpPr>
          <p:nvPr/>
        </p:nvSpPr>
        <p:spPr bwMode="auto">
          <a:xfrm>
            <a:off x="4428628" y="5584428"/>
            <a:ext cx="406400" cy="4064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a:solidFill>
                <a:prstClr val="black"/>
              </a:solidFill>
              <a:latin typeface="Calibri"/>
            </a:endParaRPr>
          </a:p>
        </p:txBody>
      </p:sp>
      <p:sp>
        <p:nvSpPr>
          <p:cNvPr id="15" name="AutoShape 4" descr="data:image/png;base64,iVBORw0KGgoAAAANSUhEUgAAAOEAAADhCAMAAAAJbSJIAAAAkFBMVEX///8lHR0nHx/z8/MmHh709PT+/v719fX9/f38/Pz39/f5+fkAAACHg4MWCgojGxsfFhYSAAAzLCwKAAAbERFcV1fi4eGrqana2dnr6+t/fHzT0tK8urqQjY1taWmcmprMy8utq6s7NTUuJydJRERSTU14dXVCPDzCwMBxbW2MiYmZl5dnYmK2tLSin583MDC85intAAAX60lEQVR4nM1dCbuyKhDWLHMhkbDFttNpO52v5fz/f3cBxVxAwayuz73fsRphXplhBmYAw0gu267cGLKbl9FKf3muana5bvLRzt0kvziPG6eZ1pHTGhJaTmK4zvDf5q5Eq8Nmcvl+8rXt+8nXju+ndL5buumYlpOQG+MXRGBtPEgq5aZ/yTfKVaefvORr2/OSrx3PS4pwPZ+T+BXatBb+i1smITdOkVZenOF5hjWGJsQ2ob0LaW13evt3PU4W37EhZdMt3tiMA3+QfhoOEo7cwTB50re89AErLcLjtINBWviDJL3xOO0wpXUEtH6RllVNEZrAIbTgZBnDMu3y3x7gIArDCIGLo8gmk9kM7kABoFWmtYZSgJYOQEJLEfYA/QyC3ldcoLVuExCQF0CuXo+8hw1js1R1lU0ms1xysxZ0rE4B5lp7WCmOA2S0BGEvRWiaaH86W/Qp8n+8+t3j0DQzgASiZSuw6VF9tdO+xx5YjQDrmH6qBZOqrbHZMxOEBAYMMN5PNr+bQ4RxBHv9PECCcChtwQebDElqNfKt8hERJVc8pqwzhCkcGEZRFEKKqwjQBLHXxGZWdYlpBeF+EUB7ynoaqjcggdF/4CoBJAiV2UxraRbR1+lgWvUwThC6lgOaAPaApQdQzvS7dJC8Wy+xFgahBU0AU4QKbKa1fMxM5G1mag9dj/Wl9QBNhlCBTYf+sb3XABQ5BWIzkb6MBCF9BjQBZAhVAFLfzea+Vcc6qCeitGqCsM/tYQNAilCFTS+x+I1m4mU6yN90IjzU4vdTa9EA0ASDarnVqof0FzsdZHzQTHDavMVvAEisxUCBTUaSWvyPuWq5l5FaC+Nh8aUACUK/Uq6MTQ6wxPQbzUT6bl1u8X1u8eUA+yAulStnk3/6lKvm8A7cHaRt6FuJPawD2AODRja9PMAP6KBVBmj53OL7CcI6gJnFb2TTLtTyAVfNyr2M1OL7icWvBcgtfiObzOI73qeGSzkdpLQUYZ+PD+sBpha/0cdgEzrE4n9OBwu0eYtfB5D+wix+M5upxf+oq5ajFVt8UQtSi6/CZmrxS0yLnnyDiDKEZr9i8cUAqcVXV/93A6yYCU6bWfx0fFgDkCB0m6vO24uP6yCl5Rbfe1h8GcDM4iuw2SFABTNhCM1EQsstvvew+EWAdKKUXDiCmcVvD/C9ZiKlTceHpDhQBQgD/He6befT5e20RzCx+HX9W3pjyzh6l6uWp00tPiEBUQlgiMPTNvMz4+8/hlDuqmVssrlS13u/qyakfVj8+ZVPcBOVI60HJt+xkcUm6Mu4WkpssohQFr9584i+SvuY8yYYLweE6YWC3WJlVcu1lQAmFt8tPPm2EX2VliJM7KHNwjLT5Xa7nTslplWq5mwOKYldBvgBM5GSZBb/Mdf5kMxnNOl5gK1G9NWXwS3+Y3azm2Fr8cmPmImUNrX4+RhRqepWbEpfzZtctQctn9XXaME6HexORLvRQULrpDHgbmNE9tMAn3TV8lWnFr/T+enU4v8PdJAW94hyC22bylC0zCaz9ZnFf0PwpRZg3uLrhVCkAD02n88t/odctVzVjznvrmJEQxZ5clo8+QIRTRCmI+Bup2+Ln97uqj2Yziy+gg6qmIkiwI+aibRqbvE7np9u/2RHrlpW9ZBb/G7npytPfsRMsKotbg87jRGV8treOqIvAXzktckACtqhUQdtX5zX9n4dZFXnLX5Hc2PFvLZ3BF8kTCe0OYvf0ezmsJjX9kEdHJTy2roxE86ARWQEeW0dAFR31XJVZ3PeHc9Paz/5TPBFKKJp1Vle26cBdm8mSnltHc9Pt3+yQzORkjzy2sQA9XTwpS2oNKJPbvjaAcMbpvYwY4v7JP4zIlrKa3vbiJ4MSePz1+/x8MOu3bi3WSV5bX04KV3XraENMGOT57W920xY51EfYBSFELLM+5/7lJIue7Df64f0isLsisC89G7VRdQtRLnfpYPx+QTTqESvZ0ZgP5rTUfj0fgCwXwzWM5I+uhhqI/qmvLbXj+jJL/HtauII8pgLAlcWkxierwEOTSFAE9yf6yrsN4mo69NmCnBkptyHAf6ZsUjudD1mqEUASSP/eU/2hZ0ClI7oveX6B6AQpmkkkMBbT9kPZ75UpAqwH+LoumppJl4EUCIn8/WBwONiR9plPNqyMPX0X7ZUpAIQBuB4p2/hPS34xIietB4OwkyvIAanre/QZ84TFMBKEkLSyBGIRnPb0ARY7XHZx2oEpCMdHDrG9LInrZfrOODfjdAPLDf+glQphQBDFExWA0P6btXZdJO8thbCrWAmDG9OLACClZztACHyH/1FCJBI5+ErNvwnXLVyXpuv/6SCDsazCWK6V83Z7vfzWRZFgBCj09Z5zlV7sJla/KYn27hq5w1MupbGrPs8QNIHwbsky6JNVyHOa3tWBw1q4CKaL6ILEAbRZitj+hlNeh5gbkTvGd7qSlRM6J3UAgzx+N+Ul6sefHkLwIeZIH7L+o80n9j9qgMYgQNf3dv1BHwnAPkc5/nKOpcCQLpSEiOcaqUQICG5Lt0XRfm6AJgyMvzeJdpX6PoRXC+X5/P2fA0lACGGiympoIsRfZVNu/D1M2YivoxxaJYBBugfkT3X9m/HSAwQYrao+VWpBMW8tidctfifiaBZAtiPwInqlmN9JeirACEO757xJMAaNot5be11MF6AwKwY7xBfWd9oXQIETRFAiMbfxXI7DmMmy/IeUe5WImqT9sNB1XhDcNyyUr57CJoigBDvZk653E51MM1rc1o8+QBo+GuIBN4J3t0YyfmAodBMQNS7W5VyO44RFUOIbXTQM773Igc6AhdW3XSCQ6EdJPZhHTuVcl8SI2rzalKAnr/cAWgKvJNEAQcjEIkNfYQW8cMfbhzjPedwtX/SnS5AaFYBBvsbG/nceki8MASCyby6scer0nnETyoEXwwioIFZBQjBb0x75+kEQLGrhsKVYXcbfKlh0y58rfNkfAVQADCKVgYds1xAJPZFQ7Dw6+MYnU7+ifPaVACe0wYsAiTyZ9H1g9MDljjbaLcVhc86dtUygGlem6sP8FK2AQxgFM2YfzmLIjFASBuw6/hgbV9ISdwSQIX+191gUwAQH6eE1nF/gWg3EnITopXRFUAla1bIa9N4NfFPIAIYfVGJt+dMfkUAg10sBPjqrE/tJ6f7UATQ7P1uruQKQglAvPGFADse0VfmxjoDSNUwDKMISgCCRYHpl+ugGKCCHYzHMoAN262M3gywrYh6u3YA8UkM8EWu2iPBo5DXpmImJsJOphFgMBEDfHnWZzmvrdFN/xKaiUaAsCfuRV++ljrNa+Mxv+YWXKJWAE18EwJ8+eKAQl6bCkBvErUCGO5qAXbtqj3itPm8NiUnbwVaATTx90d0sDErqtyCQ/8YCgFCetUApJurvdFVK6fzqL8abw7EAPc/Pz97maGnBKGg3JeZiXKcVvVJYzgw1oFQRBHdbfQSyGMTcK+W19YJwHKclgfKlfrfn1AEsI+3FCGqCb4gXtwbPJkSQJ7XptT2ViAOS4MlofjGNdEl9g7eA7CcSlDYvaWp/52L5kVJL4rpoG+Ja8Jn0bVY7svNRAawlNfWINxbLDYTwYXS9sQTv+mOQOe3tGDF+5TltUmEe4vFdjAkPqfnr5EcoAl70zeaiVJCVtqlKgg3QSgCSMzd1LecIYZSgOQt9Ja+AtPd6iCnbXySjySXgRigGZwcQnIDdVkWEN94ua921doCdIZxJEuwA2wSf4QFADkJ0cXN1HiHDkoAKvhAw8QeinzR8MhorvUjjyAYWXaLFUh6rloZYDHK3fDkF5I523hNzar7i2sAsmTD07zM9GtcNWleW9VVy9eyBNLRBLGJlGQBagCSX/oROM6IsHovdtWkeW1yHyip5U+aCATRlr2tC4A1AJltwcHxa5nW/yJXTZrX1tj2MywBSCEmXK+kCbEP2jBA+8WZMNFRUqR8cYBs9xZp/xvvoYTpXg8i6re47vzIDGPD4JioJDiut6Utqzs2E+WkoWYfyHLuuIZpNKO1GM4dBXkzIR39hwHYX+9z33guGaR5olD2pKgW5yeUMw3BKIn1xFcQNgJMvLkI47/r91QMUM9V0wcoFO5l7S7N6JAm3/EMjAaAiQZHGESLVeylI4CuF+jInpT1vwtUN+lEI8CUmPhwf1AJYJ8vTgCH0TnWBti8SM6WPCmtxTtEcoDU/dwsFqfTYjE6VPO760xlv0fUEk4uSx5u6AhgMcqt0vbeNAzlAE0agIqigFyKAHt5Ehgh1LveWFN2I6LivLaGJ7dIEuGVNY8yQHZD1fJvveWbWWuN6Ku0wry2xv531bxDrCpACS0RWPOX9bDPmQlxXpvCIuUZ6HfagkIHIsLR4bLk/auWq1aeTKg82dj2zh2Isw2fBlgoDoYI90ZbWwJQeS21tO3lTw7IeF6QzlbLNL+aRbQg8cS7Cxdny69qUqOr1giwPqdxBUIlHTQx3VIVBVEIMRIuMWxsbQJy/3v2tNtBlnqpupfFMgwVRNQcb4mB8YYx8VjiC8Jhv6YXlRcHI7A/bY1sgkBnyw0n/7WWcE9/UCNAImXgsKJ9WvLM7YBKiyl7qj0uaUk0WmqzyU8lE47o658ceP6mpIxisQvB7p56q67vzhcmW+/bwqT0zAAc6LJanf0MSqeSqecVJxNJ95wy1vSiEI1ZPn4yQrBmB4U1UdIJgnBz5j26AsA0r83Rb/uUdtkL+rUcpUxDDNdxNqJ3tr/JCpo2jhFx7P6+LEU2i6eSafS/jw1U4w2WzKGWx44I/C55ca5h3X9Atqhb16yGCJyWtfGkMpspQE0RpSQDz7iFkWLXH4FJEp9Jyt1uEJKExpv9hgAcv11NgBo6WNxfNJ4AhaV4SfIi+JkN+MSX4cb3fdQOILkJ8c/M1QLYYj8ZPrXwHUZKAE26ghn9m8ZLcm232+V8PglbAuyxacmL1byPNW8V9f63eoqgP90A8XpfAdNEwNiF2b9PADSpcocXq4HNxOJ7rXQwP5m72qOnhkutANL3hfd3t45Nntem7gPJThH0RiBUYFrHVVMAyKZN/m6GJwVYOJVMY9sxwXS8sTxi8fTGSwGa1Gn628rYLES5NUW00IL0xjFuY/RWEc1uQrCIxe2QRLm7AUhph/9A+AGAhCQwv43qHgW8q1AX0eaTPOcTIE59axhNhHR2Lpmki0J9gGwpS7rS/aGDVgGgnpngJNWpLWP7gyXbXdQ0T7gZLRaL04JepwOW9ll15UbBTcxmGxGVAqS0zqyHdEU0osuF+b5m/uoKAl2AbCh68gVs2qoANQ58tkbp8Ei9Fw2CdLsIUhypaLpguzLo9rjoZ+qW/ZE0r62Fq1aT0uy5ZMgR6ZkJ6rOec8VZl2xtuIZJCVkCmpET0ea8NqmrVkdLQ/5HgT9e34uGYDez2Mo+dsX3v9ocJGFxJvgusNmc16apg3na2x8uBYwbzUSI9/m9P7zZHkMtgOQXsM6zWcpr03bV6h1C68728NLyZMwgOiV5RaxcZxZoL+8A/4xBOZ6q3IK6G4lbCxTpumowANelz2eA3XiBIy2ABOLIKbGpDLDFPtvEA4BNHFWYjsAxCbCx/QyoRut5PXSPPh2AT5354nircZqaodP1hxj+Gxg8g2G1r+5IUef1QJyfLWluwWYdrE8ssC9sTwlNXxSiYPN1v8/odTtW9hSpd+sgnj7YlOa1qZuJxpRmOiGn72zDKED0wqi6aUqT3xr+2Pw8ZOVTyZ7azN9djZGYo/ajiXpa/C+VTl+W1/aEmRDlqhk+232hkwGvEm0fJXZVmtdW0sEuznxZ7lD/bQB76eoAjVPJNFpQloznn4BoCf9LAJJfwLZs8V+lg4+Vff4tEu0T8hqAJmnERoAd6WAu9hr/BW8RUfYXTIeKLdjlmS/utWZw3GULkivg3WkTwG7PfLF/0Xta0OzDcVJ1Oa+tC1etBuBwmEB8PUAyVGQGo5zX1mJEr7fyxTAOUUumzb6pTEvLTbzTUl5bh66aNOM3DsX7ktczneYDNtHmx9poXc1re60O8pdxxy0AbqbzaRyfaxaqViYTog2x+Gweyikx3ZWrJhNn669xyFgRu+Afa4dtfc5gEWk4MUpJQ/pmot3KF/c3yjOipFfoiz18rluoWm7K8OA2AezAVRPpq3NHugD76cK3Vd1C1fJ8V3jI4etmykINoEcXRet2/UnPb1wCDZOSLjcrM/0aHSz2uKdIFyAcs3Kc36iZNisuYtupKJ9K1oGZ4LR0GaOmoQ/Y7j1evKvZqbcMsB/QPY14Xtt7zET6MhaBLkAT0zV9nrcEMlrRnDOeVfPa1IMvTyyQXNWuSRECDDasXONfUE9bnO/C2zSv7XEq2ctctXwL3vQBwjBm79ZviGOUJvTwwJCeSqYWfDFa6KDxRc+S0XS26XCdVs36YEURZcaivHvLG3RwesT6owkwS6q2IqgBkDgJPJaYMP1qV40tfPsKohYA12nVp6CRNl8umHt5gC931QaOOwuwtpkg2rTIcue1AIZHLy+iwxd7Mo4bz3a4djGbDOBvWnXchxoimmzcxKpOotwvBmhM18l5OfoAN7zqQ1RDWw2LwHHCHj+VTEcH9c3E9JTuWK6vgyde9QLriKjZQ18Jm+VTybof0RvGcgMi+froeoC8kzEuQEQiBwj3jK3S7i2vMBPu7QiilpNOkEY6k6pnwhaU6mCvh++5duB5bV2biSFNGfnDYdtZtZDOJCVV34BmwkK4L7ApYfo5V42Ix/wEUNh62jDqzTnAb6Cngz3mBT00iTPd5YjecOPVhKZutQYYHi0jTe3VBxicqgA7Ps18uk5OK2k/8YvP8XQ+n5LrjnRzakK60WbGZprX1qkOLq9BcqjMMzPbUXoFSLcF2bZbj1wJyrbjdTiiH8x2D+vQHqCZn+LWA0j9vPLuLV5X4TNjPgqx5DA8TYDKE79l2uhg59qhYPGfDIB61PjhoGl7mg4ASl01+ksYTnNsik8la2UmfH8+oieJPsf087QQb4vpPI/rOR2Mv4/JUZsfBkiHy1U2nxfR+YgftfkigMoJ/+CfegsqA3S/+eLez7cgGU1W59EaRLR2RE9IlieQpdZ/HCC6EoBlNtXz2spP+p4R3w8gUJEphfAZyC7c0kyYaGJXD3dRzmurtr11voZJ5/k8wAis6WpEei2XS1xLKy03ODp2dfxQiHLrAKSdS6SdaC6mheA456E+354ewxrauhZ0BQALUW51M2Fx29BJCwbw2/ayl/wF2gHE17yI8q5CPa8tR+JuT5F83Y42QHp4ksGrtufH+p0X5Wbi17ArZsIr2YtmgPQA4/WOpvx2BhD1z0Z2tqNzj6K61q4BuKg7tlksolVXzfbjb9J3CpbutgYY4ZH9qHp6xO22vYHgSx2gfIdYa7XBDZOemgAhPi5zVd+QPMJbK6IhuNV5lIoiuhyNcVMKheYQKMJ3+1G1tZGcIthYbmSKnO0MoCSvrQgwvuxyjlk3IgrBJM5VfTYjU0pbWy7axXWDHvGpZA8dJL0t3YvkMVUiHpRpA+wHvVXu3Q5OwGz34khXbNeJaPFUsup2BE682qDW+8nIAUK8sHIAt+Og5Yg+xF9ipzNLTK7Pazv/7tmcS8cAk9PlMo6cEYAtRT+A2/qZFXFeG483jCCKpFseaTFSvIlo0uADIEvib1UuxBOreeoouwo5oM58vc9tBNSpDoaTecrRgDKyBmHLSacQXQy1+eliC3quMb8Qw667AlQVINxZnkWvOI4H1vaAa4urKRftlkbZo1QASAYNXwd6eHi1lo560Z45Hu/34/2YXnvU1kOC4OQaDSIqAjj92gFU2ni9Ux2ktDA5eCc9fqdducGeLYtWENF8Xtv0fgRB9ezwJu4/MPFLGnDYBJCn6j1OJfs+EuHUHbN0D1BFB4Mxa0AVHXQeeW1r8dZr1Vr0me6YNgQjrwywJozJ89qmWLjWtuNOpgPaZDyiqIP5U8nOwkyAD4qouGqI9jOvAlAqovm8ti1QYuSzLRhivI6rp+I0p/PQazCu7vffuZl4hhZGCO9mQ4dvcJGd6s0XqGU3yRoLqoOFtC/nHODgf3shDPaTyzKd/aTc8/FeNvDjec6EJE2X5bTJJzK8iL9G/9drfV9N2Q4ELt/Sio/3shv3ccMBclrn8e///srY5De2Y1duKrT2f+OIjS+xwFksAAAAAElFTkSuQmCC">
            <a:extLst>
              <a:ext uri="{FF2B5EF4-FFF2-40B4-BE49-F238E27FC236}">
                <a16:creationId xmlns:a16="http://schemas.microsoft.com/office/drawing/2014/main" id="{A120BC60-10D4-4E37-8C6C-BB8E00B09340}"/>
              </a:ext>
            </a:extLst>
          </p:cNvPr>
          <p:cNvSpPr>
            <a:spLocks noChangeAspect="1" noChangeArrowheads="1"/>
          </p:cNvSpPr>
          <p:nvPr/>
        </p:nvSpPr>
        <p:spPr bwMode="auto">
          <a:xfrm>
            <a:off x="4631828" y="5787628"/>
            <a:ext cx="406400" cy="4064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defTabSz="609585"/>
            <a:endParaRPr lang="en-US" sz="2400">
              <a:solidFill>
                <a:prstClr val="black"/>
              </a:solidFill>
              <a:latin typeface="Calibri"/>
            </a:endParaRPr>
          </a:p>
        </p:txBody>
      </p:sp>
      <p:sp>
        <p:nvSpPr>
          <p:cNvPr id="24" name="Title 2">
            <a:extLst>
              <a:ext uri="{FF2B5EF4-FFF2-40B4-BE49-F238E27FC236}">
                <a16:creationId xmlns:a16="http://schemas.microsoft.com/office/drawing/2014/main" id="{A80D384B-259E-4EF4-93B7-73283D2900FF}"/>
              </a:ext>
            </a:extLst>
          </p:cNvPr>
          <p:cNvSpPr txBox="1">
            <a:spLocks/>
          </p:cNvSpPr>
          <p:nvPr/>
        </p:nvSpPr>
        <p:spPr>
          <a:xfrm>
            <a:off x="1" y="289553"/>
            <a:ext cx="11189368" cy="954244"/>
          </a:xfrm>
          <a:prstGeom prst="rect">
            <a:avLst/>
          </a:prstGeom>
          <a:solidFill>
            <a:schemeClr val="tx1">
              <a:alpha val="70000"/>
            </a:schemeClr>
          </a:solidFill>
        </p:spPr>
        <p:txBody>
          <a:bodyPr anchor="ct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algn="ctr" defTabSz="609585"/>
            <a:r>
              <a:rPr lang="en-US" sz="2667" dirty="0">
                <a:solidFill>
                  <a:prstClr val="white"/>
                </a:solidFill>
                <a:latin typeface="Myriad Pro" panose="020B0503030403020204"/>
                <a:cs typeface="Arial" panose="020B0604020202020204" pitchFamily="34" charset="0"/>
              </a:rPr>
              <a:t>Building upon </a:t>
            </a:r>
            <a:r>
              <a:rPr lang="en-US" sz="2667" dirty="0" err="1">
                <a:solidFill>
                  <a:prstClr val="white"/>
                </a:solidFill>
                <a:latin typeface="Myriad Pro" panose="020B0503030403020204"/>
                <a:cs typeface="Arial" panose="020B0604020202020204" pitchFamily="34" charset="0"/>
              </a:rPr>
              <a:t>mena</a:t>
            </a:r>
            <a:r>
              <a:rPr lang="en-US" sz="2667" dirty="0">
                <a:solidFill>
                  <a:prstClr val="white"/>
                </a:solidFill>
                <a:latin typeface="Myriad Pro" panose="020B0503030403020204"/>
                <a:cs typeface="Arial" panose="020B0604020202020204" pitchFamily="34" charset="0"/>
              </a:rPr>
              <a:t>-specific peacebuilding approaches</a:t>
            </a:r>
          </a:p>
        </p:txBody>
      </p:sp>
      <p:sp>
        <p:nvSpPr>
          <p:cNvPr id="20" name="Title 2">
            <a:extLst>
              <a:ext uri="{FF2B5EF4-FFF2-40B4-BE49-F238E27FC236}">
                <a16:creationId xmlns:a16="http://schemas.microsoft.com/office/drawing/2014/main" id="{E10DF2EE-9B9B-4623-8EC6-2FA521891504}"/>
              </a:ext>
            </a:extLst>
          </p:cNvPr>
          <p:cNvSpPr txBox="1">
            <a:spLocks/>
          </p:cNvSpPr>
          <p:nvPr/>
        </p:nvSpPr>
        <p:spPr>
          <a:xfrm>
            <a:off x="748769" y="1552453"/>
            <a:ext cx="4534429" cy="527240"/>
          </a:xfrm>
          <a:prstGeom prst="rect">
            <a:avLst/>
          </a:prstGeom>
          <a:solidFill>
            <a:schemeClr val="tx1">
              <a:alpha val="70000"/>
            </a:schemeClr>
          </a:solidFill>
        </p:spPr>
        <p:txBody>
          <a:bodyPr anchor="ct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0" normalizeH="0" baseline="0" noProof="0" dirty="0">
                <a:ln>
                  <a:noFill/>
                </a:ln>
                <a:solidFill>
                  <a:prstClr val="white"/>
                </a:solidFill>
                <a:effectLst/>
                <a:uLnTx/>
                <a:uFillTx/>
                <a:latin typeface="Myriad Pro"/>
                <a:ea typeface="+mj-ea"/>
                <a:cs typeface="Arial" panose="020B0604020202020204" pitchFamily="34" charset="0"/>
              </a:rPr>
              <a:t>Pillars of engagement </a:t>
            </a:r>
            <a:endParaRPr kumimoji="0" lang="en-US" sz="2400" b="1" i="0" u="none" strike="noStrike" kern="1200" cap="all" spc="0" normalizeH="0" baseline="0" noProof="0" dirty="0">
              <a:ln>
                <a:noFill/>
              </a:ln>
              <a:solidFill>
                <a:srgbClr val="F0AB00"/>
              </a:solidFill>
              <a:effectLst/>
              <a:uLnTx/>
              <a:uFillTx/>
              <a:latin typeface="Myriad Pro"/>
              <a:ea typeface="+mj-ea"/>
              <a:cs typeface="Arial"/>
            </a:endParaRPr>
          </a:p>
        </p:txBody>
      </p:sp>
      <p:sp>
        <p:nvSpPr>
          <p:cNvPr id="21" name="TextBox 20">
            <a:extLst>
              <a:ext uri="{FF2B5EF4-FFF2-40B4-BE49-F238E27FC236}">
                <a16:creationId xmlns:a16="http://schemas.microsoft.com/office/drawing/2014/main" id="{F5FABCF0-41E2-4688-9876-8FBA62196BB1}"/>
              </a:ext>
            </a:extLst>
          </p:cNvPr>
          <p:cNvSpPr txBox="1"/>
          <p:nvPr/>
        </p:nvSpPr>
        <p:spPr>
          <a:xfrm>
            <a:off x="748769" y="2321130"/>
            <a:ext cx="6638620" cy="4247317"/>
          </a:xfrm>
          <a:prstGeom prst="rect">
            <a:avLst/>
          </a:prstGeom>
          <a:noFill/>
        </p:spPr>
        <p:txBody>
          <a:bodyPr wrap="square">
            <a:spAutoFit/>
          </a:bodyPr>
          <a:lstStyle/>
          <a:p>
            <a:pPr marL="400050" indent="-400050">
              <a:spcAft>
                <a:spcPts val="600"/>
              </a:spcAft>
              <a:buAutoNum type="romanUcPeriod"/>
            </a:pPr>
            <a:r>
              <a:rPr lang="en-US" sz="2000" i="1" dirty="0">
                <a:solidFill>
                  <a:schemeClr val="bg1">
                    <a:lumMod val="65000"/>
                  </a:schemeClr>
                </a:solidFill>
                <a:latin typeface="+mj-lt"/>
              </a:rPr>
              <a:t>Prevention efforts</a:t>
            </a:r>
            <a:r>
              <a:rPr lang="en-US" sz="2000" dirty="0">
                <a:solidFill>
                  <a:schemeClr val="bg1">
                    <a:lumMod val="65000"/>
                  </a:schemeClr>
                </a:solidFill>
                <a:latin typeface="+mj-lt"/>
              </a:rPr>
              <a:t>: entry points for dialogue and confidence-building</a:t>
            </a:r>
            <a:br>
              <a:rPr lang="en-US" sz="1200" dirty="0">
                <a:solidFill>
                  <a:schemeClr val="bg1">
                    <a:lumMod val="65000"/>
                  </a:schemeClr>
                </a:solidFill>
                <a:latin typeface="+mj-lt"/>
              </a:rPr>
            </a:br>
            <a:endParaRPr lang="en-US" sz="1200" dirty="0">
              <a:solidFill>
                <a:schemeClr val="bg1">
                  <a:lumMod val="65000"/>
                </a:schemeClr>
              </a:solidFill>
              <a:latin typeface="+mj-lt"/>
            </a:endParaRPr>
          </a:p>
          <a:p>
            <a:pPr marL="400050" indent="-400050">
              <a:spcAft>
                <a:spcPts val="600"/>
              </a:spcAft>
              <a:buAutoNum type="romanUcPeriod"/>
            </a:pPr>
            <a:r>
              <a:rPr lang="en-US" sz="2000" i="1" dirty="0">
                <a:latin typeface="+mj-lt"/>
              </a:rPr>
              <a:t>Remaining engaged during conflicts</a:t>
            </a:r>
            <a:r>
              <a:rPr lang="en-US" sz="2000" dirty="0">
                <a:latin typeface="+mj-lt"/>
              </a:rPr>
              <a:t>: thinking about long term horizons, less politically charged issues, seizing entry points to build resilience</a:t>
            </a:r>
            <a:endParaRPr lang="en-US" sz="1200" dirty="0">
              <a:latin typeface="+mj-lt"/>
            </a:endParaRPr>
          </a:p>
          <a:p>
            <a:pPr marL="400050" indent="-400050">
              <a:spcAft>
                <a:spcPts val="600"/>
              </a:spcAft>
              <a:buAutoNum type="romanUcPeriod"/>
            </a:pPr>
            <a:endParaRPr lang="en-US" sz="1200" dirty="0">
              <a:latin typeface="+mj-lt"/>
            </a:endParaRPr>
          </a:p>
          <a:p>
            <a:pPr marL="400050" indent="-400050">
              <a:spcAft>
                <a:spcPts val="600"/>
              </a:spcAft>
              <a:buFontTx/>
              <a:buAutoNum type="romanUcPeriod"/>
            </a:pPr>
            <a:r>
              <a:rPr lang="en-US" sz="2000" i="1" dirty="0">
                <a:latin typeface="+mj-lt"/>
              </a:rPr>
              <a:t>Transition out of fragility</a:t>
            </a:r>
            <a:r>
              <a:rPr lang="en-US" sz="2000" dirty="0">
                <a:latin typeface="+mj-lt"/>
              </a:rPr>
              <a:t>: diversifying the economy, mobilizing financing, and engaging formal and informal sectors to revitalize rural livelihoods.</a:t>
            </a:r>
            <a:endParaRPr lang="en-US" sz="1200" dirty="0">
              <a:latin typeface="+mj-lt"/>
            </a:endParaRPr>
          </a:p>
          <a:p>
            <a:pPr marL="400050" indent="-400050">
              <a:spcAft>
                <a:spcPts val="600"/>
              </a:spcAft>
              <a:buFontTx/>
              <a:buAutoNum type="romanUcPeriod"/>
            </a:pPr>
            <a:endParaRPr lang="en-US" sz="1200" dirty="0">
              <a:solidFill>
                <a:schemeClr val="bg1">
                  <a:lumMod val="65000"/>
                </a:schemeClr>
              </a:solidFill>
              <a:latin typeface="+mj-lt"/>
            </a:endParaRPr>
          </a:p>
          <a:p>
            <a:pPr marL="400050" indent="-400050">
              <a:spcAft>
                <a:spcPts val="600"/>
              </a:spcAft>
              <a:buFontTx/>
              <a:buAutoNum type="romanUcPeriod"/>
            </a:pPr>
            <a:r>
              <a:rPr lang="en-US" sz="2000" i="1" dirty="0">
                <a:solidFill>
                  <a:schemeClr val="bg1">
                    <a:lumMod val="65000"/>
                  </a:schemeClr>
                </a:solidFill>
                <a:latin typeface="+mj-lt"/>
              </a:rPr>
              <a:t>Spillovers</a:t>
            </a:r>
            <a:r>
              <a:rPr lang="en-US" sz="2000" dirty="0">
                <a:solidFill>
                  <a:schemeClr val="bg1">
                    <a:lumMod val="65000"/>
                  </a:schemeClr>
                </a:solidFill>
                <a:latin typeface="+mj-lt"/>
              </a:rPr>
              <a:t>: improving conditions for refugees and host communities</a:t>
            </a:r>
            <a:endParaRPr lang="en-US" sz="2000" dirty="0">
              <a:solidFill>
                <a:schemeClr val="bg1">
                  <a:lumMod val="65000"/>
                </a:schemeClr>
              </a:solidFill>
            </a:endParaRPr>
          </a:p>
        </p:txBody>
      </p:sp>
      <p:pic>
        <p:nvPicPr>
          <p:cNvPr id="7" name="Image 6" descr="Une image contenant carte&#10;&#10;Description générée automatiquement">
            <a:extLst>
              <a:ext uri="{FF2B5EF4-FFF2-40B4-BE49-F238E27FC236}">
                <a16:creationId xmlns:a16="http://schemas.microsoft.com/office/drawing/2014/main" id="{F703A3A7-15AE-D74D-F3BD-2D4CEA4E5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0560" y="2079693"/>
            <a:ext cx="3312671" cy="4368637"/>
          </a:xfrm>
          <a:prstGeom prst="rect">
            <a:avLst/>
          </a:prstGeom>
        </p:spPr>
      </p:pic>
    </p:spTree>
    <p:extLst>
      <p:ext uri="{BB962C8B-B14F-4D97-AF65-F5344CB8AC3E}">
        <p14:creationId xmlns:p14="http://schemas.microsoft.com/office/powerpoint/2010/main" val="1035988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 2" descr="Une image contenant ciel, herbe, extérieur, montagne&#10;&#10;Description générée automatiquement">
            <a:extLst>
              <a:ext uri="{FF2B5EF4-FFF2-40B4-BE49-F238E27FC236}">
                <a16:creationId xmlns:a16="http://schemas.microsoft.com/office/drawing/2014/main" id="{0859C0B0-0EBB-5642-365D-984213F63D0F}"/>
              </a:ext>
            </a:extLst>
          </p:cNvPr>
          <p:cNvPicPr>
            <a:picLocks noChangeAspect="1"/>
          </p:cNvPicPr>
          <p:nvPr/>
        </p:nvPicPr>
        <p:blipFill rotWithShape="1">
          <a:blip r:embed="rId3">
            <a:extLst>
              <a:ext uri="{28A0092B-C50C-407E-A947-70E740481C1C}">
                <a14:useLocalDpi xmlns:a14="http://schemas.microsoft.com/office/drawing/2010/main" val="0"/>
              </a:ext>
            </a:extLst>
          </a:blip>
          <a:srcRect l="919" t="3913" r="2159" b="10334"/>
          <a:stretch/>
        </p:blipFill>
        <p:spPr>
          <a:xfrm>
            <a:off x="0" y="0"/>
            <a:ext cx="12423228" cy="7309701"/>
          </a:xfrm>
          <a:prstGeom prst="rect">
            <a:avLst/>
          </a:prstGeom>
        </p:spPr>
      </p:pic>
      <p:sp>
        <p:nvSpPr>
          <p:cNvPr id="6" name="TextBox 5">
            <a:extLst>
              <a:ext uri="{FF2B5EF4-FFF2-40B4-BE49-F238E27FC236}">
                <a16:creationId xmlns:a16="http://schemas.microsoft.com/office/drawing/2014/main" id="{7D5035B6-3F3F-46EF-883B-EBF09714DF24}"/>
              </a:ext>
            </a:extLst>
          </p:cNvPr>
          <p:cNvSpPr txBox="1"/>
          <p:nvPr/>
        </p:nvSpPr>
        <p:spPr>
          <a:xfrm>
            <a:off x="7002708" y="3915238"/>
            <a:ext cx="4871803" cy="2628000"/>
          </a:xfrm>
          <a:prstGeom prst="rect">
            <a:avLst/>
          </a:prstGeom>
          <a:solidFill>
            <a:schemeClr val="bg1"/>
          </a:solidFill>
          <a:ln w="57150">
            <a:solidFill>
              <a:schemeClr val="bg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endParaRPr lang="en-US" sz="2000" dirty="0">
              <a:latin typeface="+mj-lt"/>
            </a:endParaRPr>
          </a:p>
          <a:p>
            <a:pPr algn="ctr"/>
            <a:endParaRPr lang="en-US" sz="2000" dirty="0">
              <a:latin typeface="+mj-lt"/>
            </a:endParaRPr>
          </a:p>
          <a:p>
            <a:pPr algn="ctr"/>
            <a:endParaRPr lang="en-US" sz="2000" dirty="0">
              <a:latin typeface="+mj-lt"/>
            </a:endParaRPr>
          </a:p>
          <a:p>
            <a:pPr lvl="1"/>
            <a:r>
              <a:rPr lang="en-US" sz="2000" b="1" dirty="0">
                <a:latin typeface="+mj-lt"/>
                <a:cs typeface="Calibri" panose="020F0502020204030204" pitchFamily="34" charset="0"/>
                <a:sym typeface="Wingdings" pitchFamily="2" charset="2"/>
              </a:rPr>
              <a:t>As a result </a:t>
            </a:r>
            <a:r>
              <a:rPr lang="en-US" sz="2000" b="1" dirty="0">
                <a:latin typeface="+mj-lt"/>
                <a:cs typeface="Calibri" panose="020F0502020204030204" pitchFamily="34" charset="0"/>
              </a:rPr>
              <a:t>of human activities and climate change impacts:</a:t>
            </a:r>
          </a:p>
          <a:p>
            <a:pPr marL="800100" lvl="1" indent="-342900">
              <a:buFont typeface="Courier New" panose="02070309020205020404" pitchFamily="49" charset="0"/>
              <a:buChar char="o"/>
            </a:pPr>
            <a:r>
              <a:rPr lang="en-US" sz="2000" dirty="0">
                <a:latin typeface="+mj-lt"/>
              </a:rPr>
              <a:t>Increase in resource scarcity </a:t>
            </a:r>
          </a:p>
          <a:p>
            <a:pPr marL="800100" lvl="1" indent="-342900">
              <a:buFont typeface="Courier New" panose="02070309020205020404" pitchFamily="49" charset="0"/>
              <a:buChar char="o"/>
            </a:pPr>
            <a:r>
              <a:rPr lang="en-US" sz="2000" dirty="0">
                <a:latin typeface="+mj-lt"/>
              </a:rPr>
              <a:t>Decline in resource quality</a:t>
            </a:r>
          </a:p>
          <a:p>
            <a:pPr marL="800100" lvl="1" indent="-342900">
              <a:buFont typeface="Courier New" panose="02070309020205020404" pitchFamily="49" charset="0"/>
              <a:buChar char="o"/>
            </a:pPr>
            <a:r>
              <a:rPr lang="en-US" sz="2000" dirty="0">
                <a:latin typeface="+mj-lt"/>
              </a:rPr>
              <a:t>Acute exposure to sea level rise </a:t>
            </a:r>
          </a:p>
        </p:txBody>
      </p:sp>
      <p:sp>
        <p:nvSpPr>
          <p:cNvPr id="8" name="TextBox 7">
            <a:extLst>
              <a:ext uri="{FF2B5EF4-FFF2-40B4-BE49-F238E27FC236}">
                <a16:creationId xmlns:a16="http://schemas.microsoft.com/office/drawing/2014/main" id="{E3A0CCC2-FC9C-4CC3-A657-D110444A114C}"/>
              </a:ext>
            </a:extLst>
          </p:cNvPr>
          <p:cNvSpPr txBox="1"/>
          <p:nvPr/>
        </p:nvSpPr>
        <p:spPr>
          <a:xfrm>
            <a:off x="494231" y="638789"/>
            <a:ext cx="4186257" cy="587441"/>
          </a:xfrm>
          <a:prstGeom prst="rect">
            <a:avLst/>
          </a:prstGeom>
          <a:solidFill>
            <a:schemeClr val="tx1">
              <a:lumMod val="85000"/>
              <a:lumOff val="15000"/>
            </a:schemeClr>
          </a:solidFill>
        </p:spPr>
        <p:txBody>
          <a:bodyPr wrap="square" tIns="108000" bIns="108000" rtlCol="0" anchor="ctr">
            <a:spAutoFit/>
          </a:bodyPr>
          <a:lstStyle/>
          <a:p>
            <a:pPr algn="ctr" defTabSz="914377">
              <a:defRPr/>
            </a:pPr>
            <a:r>
              <a:rPr lang="en-US" sz="2400" b="1" kern="0" dirty="0">
                <a:solidFill>
                  <a:schemeClr val="bg1"/>
                </a:solidFill>
                <a:latin typeface="Myriad Pro" panose="020B0503030403020204"/>
                <a:cs typeface="Arial" panose="020B0604020202020204" pitchFamily="34" charset="0"/>
              </a:rPr>
              <a:t>MENA CONTEXT</a:t>
            </a:r>
          </a:p>
        </p:txBody>
      </p:sp>
      <p:sp>
        <p:nvSpPr>
          <p:cNvPr id="11" name="TextBox 10">
            <a:extLst>
              <a:ext uri="{FF2B5EF4-FFF2-40B4-BE49-F238E27FC236}">
                <a16:creationId xmlns:a16="http://schemas.microsoft.com/office/drawing/2014/main" id="{9501FD06-9CFE-4F69-8599-20A6C7213393}"/>
              </a:ext>
            </a:extLst>
          </p:cNvPr>
          <p:cNvSpPr txBox="1"/>
          <p:nvPr/>
        </p:nvSpPr>
        <p:spPr>
          <a:xfrm>
            <a:off x="570341" y="4568056"/>
            <a:ext cx="4805442" cy="170816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000" dirty="0"/>
          </a:p>
          <a:p>
            <a:endParaRPr lang="en-US" sz="2000" dirty="0"/>
          </a:p>
          <a:p>
            <a:pPr marL="285750" indent="-285750">
              <a:spcAft>
                <a:spcPts val="600"/>
              </a:spcAft>
              <a:buFontTx/>
              <a:buChar char="-"/>
            </a:pPr>
            <a:r>
              <a:rPr lang="en-US" sz="2000" b="1" dirty="0">
                <a:latin typeface="+mj-lt"/>
              </a:rPr>
              <a:t>Conflict</a:t>
            </a:r>
            <a:r>
              <a:rPr lang="en-US" sz="2000" dirty="0">
                <a:latin typeface="+mj-lt"/>
              </a:rPr>
              <a:t>: Yemen, Syria, Iraq</a:t>
            </a:r>
          </a:p>
          <a:p>
            <a:pPr marL="285750" indent="-285750">
              <a:spcAft>
                <a:spcPts val="600"/>
              </a:spcAft>
              <a:buFontTx/>
              <a:buChar char="-"/>
            </a:pPr>
            <a:r>
              <a:rPr lang="en-US" sz="2000" b="1" dirty="0">
                <a:latin typeface="+mj-lt"/>
              </a:rPr>
              <a:t>Fragile</a:t>
            </a:r>
            <a:r>
              <a:rPr lang="en-US" sz="2000" dirty="0">
                <a:latin typeface="+mj-lt"/>
              </a:rPr>
              <a:t>: Lebanon, Libya, West Bank &amp; Gaza</a:t>
            </a:r>
            <a:br>
              <a:rPr lang="en-US" sz="2000" dirty="0">
                <a:latin typeface="+mj-lt"/>
              </a:rPr>
            </a:br>
            <a:endParaRPr lang="en-US" sz="2000" dirty="0">
              <a:latin typeface="+mj-lt"/>
            </a:endParaRPr>
          </a:p>
        </p:txBody>
      </p:sp>
      <p:sp>
        <p:nvSpPr>
          <p:cNvPr id="9" name="Title 2">
            <a:extLst>
              <a:ext uri="{FF2B5EF4-FFF2-40B4-BE49-F238E27FC236}">
                <a16:creationId xmlns:a16="http://schemas.microsoft.com/office/drawing/2014/main" id="{75E4CDE2-801B-43F1-A822-5E071ED12E21}"/>
              </a:ext>
            </a:extLst>
          </p:cNvPr>
          <p:cNvSpPr txBox="1">
            <a:spLocks/>
          </p:cNvSpPr>
          <p:nvPr/>
        </p:nvSpPr>
        <p:spPr>
          <a:xfrm>
            <a:off x="567042" y="4466952"/>
            <a:ext cx="2742529" cy="497344"/>
          </a:xfrm>
          <a:prstGeom prst="rect">
            <a:avLst/>
          </a:prstGeom>
          <a:solidFill>
            <a:schemeClr val="tx1">
              <a:alpha val="70000"/>
            </a:schemeClr>
          </a:solidFill>
        </p:spPr>
        <p:txBody>
          <a:bodyPr anchor="ct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prstClr val="white"/>
                </a:solidFill>
                <a:effectLst/>
                <a:uLnTx/>
                <a:uFillTx/>
                <a:latin typeface="Myriad Pro"/>
                <a:ea typeface="+mj-ea"/>
                <a:cs typeface="Arial" panose="020B0604020202020204" pitchFamily="34" charset="0"/>
              </a:rPr>
              <a:t>FY23 FCS List</a:t>
            </a:r>
            <a:endParaRPr kumimoji="0" lang="en-US" sz="2000" b="1" i="0" u="none" strike="noStrike" kern="1200" cap="all" spc="0" normalizeH="0" baseline="0" noProof="0" dirty="0">
              <a:ln>
                <a:noFill/>
              </a:ln>
              <a:solidFill>
                <a:srgbClr val="F0AB00"/>
              </a:solidFill>
              <a:effectLst/>
              <a:uLnTx/>
              <a:uFillTx/>
              <a:latin typeface="Myriad Pro"/>
              <a:ea typeface="+mj-ea"/>
              <a:cs typeface="Arial"/>
            </a:endParaRPr>
          </a:p>
        </p:txBody>
      </p:sp>
      <p:sp>
        <p:nvSpPr>
          <p:cNvPr id="10" name="Title 2">
            <a:extLst>
              <a:ext uri="{FF2B5EF4-FFF2-40B4-BE49-F238E27FC236}">
                <a16:creationId xmlns:a16="http://schemas.microsoft.com/office/drawing/2014/main" id="{D76E7E6A-5FE9-40A2-8F89-904D26D29575}"/>
              </a:ext>
            </a:extLst>
          </p:cNvPr>
          <p:cNvSpPr txBox="1">
            <a:spLocks/>
          </p:cNvSpPr>
          <p:nvPr/>
        </p:nvSpPr>
        <p:spPr>
          <a:xfrm>
            <a:off x="6972228" y="3769235"/>
            <a:ext cx="3163640" cy="940851"/>
          </a:xfrm>
          <a:prstGeom prst="rect">
            <a:avLst/>
          </a:prstGeom>
          <a:solidFill>
            <a:schemeClr val="tx1">
              <a:alpha val="70000"/>
            </a:schemeClr>
          </a:solidFill>
        </p:spPr>
        <p:txBody>
          <a:bodyPr anchor="ct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dirty="0">
                <a:ln>
                  <a:noFill/>
                </a:ln>
                <a:solidFill>
                  <a:prstClr val="white"/>
                </a:solidFill>
                <a:effectLst/>
                <a:uLnTx/>
                <a:uFillTx/>
                <a:latin typeface="Myriad Pro"/>
                <a:ea typeface="+mj-ea"/>
                <a:cs typeface="Arial" panose="020B0604020202020204" pitchFamily="34" charset="0"/>
              </a:rPr>
              <a:t>Environmental</a:t>
            </a:r>
            <a:r>
              <a:rPr kumimoji="0" lang="en-US" sz="2000" b="1" i="0" u="none" strike="noStrike" kern="1200" cap="all" spc="0" normalizeH="0" noProof="0" dirty="0">
                <a:ln>
                  <a:noFill/>
                </a:ln>
                <a:solidFill>
                  <a:prstClr val="white"/>
                </a:solidFill>
                <a:effectLst/>
                <a:uLnTx/>
                <a:uFillTx/>
                <a:latin typeface="Myriad Pro"/>
                <a:ea typeface="+mj-ea"/>
                <a:cs typeface="Arial" panose="020B0604020202020204" pitchFamily="34" charset="0"/>
              </a:rPr>
              <a:t> vulnerability</a:t>
            </a:r>
            <a:endParaRPr kumimoji="0" lang="en-US" sz="2000" b="1" i="0" u="none" strike="noStrike" kern="1200" cap="all" spc="0" normalizeH="0" baseline="0" noProof="0" dirty="0">
              <a:ln>
                <a:noFill/>
              </a:ln>
              <a:solidFill>
                <a:srgbClr val="F0AB00"/>
              </a:solidFill>
              <a:effectLst/>
              <a:uLnTx/>
              <a:uFillTx/>
              <a:latin typeface="Myriad Pro"/>
              <a:ea typeface="+mj-ea"/>
              <a:cs typeface="Arial"/>
            </a:endParaRPr>
          </a:p>
        </p:txBody>
      </p:sp>
      <p:sp>
        <p:nvSpPr>
          <p:cNvPr id="2" name="Text Placeholder 4">
            <a:extLst>
              <a:ext uri="{FF2B5EF4-FFF2-40B4-BE49-F238E27FC236}">
                <a16:creationId xmlns:a16="http://schemas.microsoft.com/office/drawing/2014/main" id="{BFDFBC52-4392-B288-943A-F2A209712D66}"/>
              </a:ext>
            </a:extLst>
          </p:cNvPr>
          <p:cNvSpPr>
            <a:spLocks noGrp="1"/>
          </p:cNvSpPr>
          <p:nvPr>
            <p:ph type="body" sz="quarter" idx="10"/>
          </p:nvPr>
        </p:nvSpPr>
        <p:spPr>
          <a:xfrm>
            <a:off x="345005" y="6435479"/>
            <a:ext cx="10993966" cy="383119"/>
          </a:xfrm>
        </p:spPr>
        <p:txBody>
          <a:bodyPr anchor="t"/>
          <a:lstStyle/>
          <a:p>
            <a:r>
              <a:rPr lang="en-US" dirty="0"/>
              <a:t>PHOTO CREDIT: WORLD BANK</a:t>
            </a:r>
          </a:p>
        </p:txBody>
      </p:sp>
    </p:spTree>
    <p:extLst>
      <p:ext uri="{BB962C8B-B14F-4D97-AF65-F5344CB8AC3E}">
        <p14:creationId xmlns:p14="http://schemas.microsoft.com/office/powerpoint/2010/main" val="178815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9" grpId="0" animBg="1"/>
      <p:bldP spid="10" grpId="0" animBg="1"/>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arte&#10;&#10;Description générée automatiquement">
            <a:extLst>
              <a:ext uri="{FF2B5EF4-FFF2-40B4-BE49-F238E27FC236}">
                <a16:creationId xmlns:a16="http://schemas.microsoft.com/office/drawing/2014/main" id="{AC052E2D-D52E-0DB2-D4AF-8599440EDFF4}"/>
              </a:ext>
            </a:extLst>
          </p:cNvPr>
          <p:cNvPicPr>
            <a:picLocks noChangeAspect="1"/>
          </p:cNvPicPr>
          <p:nvPr/>
        </p:nvPicPr>
        <p:blipFill rotWithShape="1">
          <a:blip r:embed="rId3">
            <a:extLst>
              <a:ext uri="{28A0092B-C50C-407E-A947-70E740481C1C}">
                <a14:useLocalDpi xmlns:a14="http://schemas.microsoft.com/office/drawing/2010/main" val="0"/>
              </a:ext>
            </a:extLst>
          </a:blip>
          <a:srcRect l="-1" r="30235"/>
          <a:stretch/>
        </p:blipFill>
        <p:spPr>
          <a:xfrm>
            <a:off x="1845019" y="580268"/>
            <a:ext cx="8501962" cy="6210000"/>
          </a:xfrm>
          <a:prstGeom prst="rect">
            <a:avLst/>
          </a:prstGeom>
        </p:spPr>
      </p:pic>
      <p:sp>
        <p:nvSpPr>
          <p:cNvPr id="5" name="Title 2">
            <a:extLst>
              <a:ext uri="{FF2B5EF4-FFF2-40B4-BE49-F238E27FC236}">
                <a16:creationId xmlns:a16="http://schemas.microsoft.com/office/drawing/2014/main" id="{7655B321-40AE-8479-6FC1-33FFA660CF7E}"/>
              </a:ext>
            </a:extLst>
          </p:cNvPr>
          <p:cNvSpPr txBox="1">
            <a:spLocks/>
          </p:cNvSpPr>
          <p:nvPr/>
        </p:nvSpPr>
        <p:spPr>
          <a:xfrm>
            <a:off x="1763" y="67731"/>
            <a:ext cx="11241741" cy="629245"/>
          </a:xfrm>
          <a:prstGeom prst="rect">
            <a:avLst/>
          </a:prstGeom>
          <a:solidFill>
            <a:schemeClr val="tx1">
              <a:alpha val="70000"/>
            </a:schemeClr>
          </a:solidFill>
        </p:spPr>
        <p:txBody>
          <a:bodyPr anchor="ct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defTabSz="609585"/>
            <a:r>
              <a:rPr lang="fr-FR" sz="2400" dirty="0">
                <a:solidFill>
                  <a:schemeClr val="bg1"/>
                </a:solidFill>
                <a:latin typeface="Myriad Pro" panose="020B0503030403020204"/>
                <a:cs typeface="Arial" panose="020B0604020202020204" pitchFamily="34" charset="0"/>
              </a:rPr>
              <a:t>	MENA CLIMATE ROADMAP (2021-2025)</a:t>
            </a:r>
            <a:endParaRPr lang="en-US" sz="2667" dirty="0">
              <a:solidFill>
                <a:prstClr val="white"/>
              </a:solidFill>
              <a:latin typeface="Myriad Pro" panose="020B0503030403020204"/>
              <a:cs typeface="Arial" panose="020B0604020202020204" pitchFamily="34" charset="0"/>
            </a:endParaRPr>
          </a:p>
        </p:txBody>
      </p:sp>
    </p:spTree>
    <p:extLst>
      <p:ext uri="{BB962C8B-B14F-4D97-AF65-F5344CB8AC3E}">
        <p14:creationId xmlns:p14="http://schemas.microsoft.com/office/powerpoint/2010/main" val="3847231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e World Bank">
            <a:extLst>
              <a:ext uri="{FF2B5EF4-FFF2-40B4-BE49-F238E27FC236}">
                <a16:creationId xmlns:a16="http://schemas.microsoft.com/office/drawing/2014/main" id="{F12F82B7-A1C9-754A-2CEE-B614632A8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 y="-187960"/>
            <a:ext cx="10850880" cy="723392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A8BE3A5F-C5AA-7F76-028D-661BA37E1BBC}"/>
              </a:ext>
            </a:extLst>
          </p:cNvPr>
          <p:cNvPicPr>
            <a:picLocks noChangeAspect="1"/>
          </p:cNvPicPr>
          <p:nvPr/>
        </p:nvPicPr>
        <p:blipFill rotWithShape="1">
          <a:blip r:embed="rId4">
            <a:extLst>
              <a:ext uri="{28A0092B-C50C-407E-A947-70E740481C1C}">
                <a14:useLocalDpi xmlns:a14="http://schemas.microsoft.com/office/drawing/2010/main" val="0"/>
              </a:ext>
            </a:extLst>
          </a:blip>
          <a:srcRect l="9540" t="7488" r="23865" b="22011"/>
          <a:stretch/>
        </p:blipFill>
        <p:spPr>
          <a:xfrm>
            <a:off x="1082040" y="816799"/>
            <a:ext cx="3520442" cy="2087717"/>
          </a:xfrm>
          <a:prstGeom prst="rect">
            <a:avLst/>
          </a:prstGeom>
        </p:spPr>
      </p:pic>
      <p:sp>
        <p:nvSpPr>
          <p:cNvPr id="2" name="Rectangle 1">
            <a:extLst>
              <a:ext uri="{FF2B5EF4-FFF2-40B4-BE49-F238E27FC236}">
                <a16:creationId xmlns:a16="http://schemas.microsoft.com/office/drawing/2014/main" id="{CF269E35-9C92-03C0-F8B1-CB276D196F6E}"/>
              </a:ext>
            </a:extLst>
          </p:cNvPr>
          <p:cNvSpPr/>
          <p:nvPr/>
        </p:nvSpPr>
        <p:spPr>
          <a:xfrm>
            <a:off x="4602482" y="816800"/>
            <a:ext cx="3520440" cy="2087717"/>
          </a:xfrm>
          <a:prstGeom prst="rect">
            <a:avLst/>
          </a:prstGeom>
          <a:solidFill>
            <a:srgbClr val="81A1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8">
            <a:extLst>
              <a:ext uri="{FF2B5EF4-FFF2-40B4-BE49-F238E27FC236}">
                <a16:creationId xmlns:a16="http://schemas.microsoft.com/office/drawing/2014/main" id="{7B0A73CA-933C-E109-7B92-21EDDB9566A1}"/>
              </a:ext>
            </a:extLst>
          </p:cNvPr>
          <p:cNvSpPr txBox="1"/>
          <p:nvPr/>
        </p:nvSpPr>
        <p:spPr>
          <a:xfrm>
            <a:off x="4602482" y="974494"/>
            <a:ext cx="3520441" cy="1711366"/>
          </a:xfrm>
          <a:prstGeom prst="rect">
            <a:avLst/>
          </a:prstGeom>
          <a:noFill/>
        </p:spPr>
        <p:txBody>
          <a:bodyPr wrap="square" rtlCol="0">
            <a:spAutoFit/>
          </a:bodyPr>
          <a:lstStyle/>
          <a:p>
            <a:pPr>
              <a:lnSpc>
                <a:spcPct val="150000"/>
              </a:lnSpc>
            </a:pPr>
            <a:r>
              <a:rPr lang="en-US" dirty="0">
                <a:solidFill>
                  <a:schemeClr val="bg1"/>
                </a:solidFill>
              </a:rPr>
              <a:t>	Targets:</a:t>
            </a:r>
          </a:p>
          <a:p>
            <a:pPr marL="342900" indent="-342900">
              <a:lnSpc>
                <a:spcPct val="150000"/>
              </a:lnSpc>
              <a:buFont typeface="Courier New" panose="02070309020205020404" pitchFamily="49" charset="0"/>
              <a:buChar char="o"/>
            </a:pPr>
            <a:r>
              <a:rPr lang="en-US" dirty="0">
                <a:solidFill>
                  <a:schemeClr val="bg1"/>
                </a:solidFill>
              </a:rPr>
              <a:t>Resilient societies</a:t>
            </a:r>
          </a:p>
          <a:p>
            <a:pPr marL="342900" indent="-342900">
              <a:lnSpc>
                <a:spcPct val="150000"/>
              </a:lnSpc>
              <a:buFont typeface="Courier New" panose="02070309020205020404" pitchFamily="49" charset="0"/>
              <a:buChar char="o"/>
            </a:pPr>
            <a:r>
              <a:rPr lang="en-US" dirty="0">
                <a:solidFill>
                  <a:schemeClr val="bg1"/>
                </a:solidFill>
              </a:rPr>
              <a:t>Inclusive development</a:t>
            </a:r>
          </a:p>
          <a:p>
            <a:pPr marL="342900" indent="-342900">
              <a:lnSpc>
                <a:spcPct val="150000"/>
              </a:lnSpc>
              <a:buFont typeface="Courier New" panose="02070309020205020404" pitchFamily="49" charset="0"/>
              <a:buChar char="o"/>
            </a:pPr>
            <a:r>
              <a:rPr lang="en-US" dirty="0">
                <a:solidFill>
                  <a:schemeClr val="bg1"/>
                </a:solidFill>
              </a:rPr>
              <a:t>Peace and stability in the region</a:t>
            </a:r>
          </a:p>
        </p:txBody>
      </p:sp>
    </p:spTree>
    <p:extLst>
      <p:ext uri="{BB962C8B-B14F-4D97-AF65-F5344CB8AC3E}">
        <p14:creationId xmlns:p14="http://schemas.microsoft.com/office/powerpoint/2010/main" val="975635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plein air, montagne, ciel, eau&#10;&#10;Description générée automatiquement">
            <a:extLst>
              <a:ext uri="{FF2B5EF4-FFF2-40B4-BE49-F238E27FC236}">
                <a16:creationId xmlns:a16="http://schemas.microsoft.com/office/drawing/2014/main" id="{5971B203-4456-6CE0-C4C0-01B705ACA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2" y="-242596"/>
            <a:ext cx="12210661" cy="7829521"/>
          </a:xfrm>
          <a:prstGeom prst="rect">
            <a:avLst/>
          </a:prstGeom>
        </p:spPr>
      </p:pic>
      <p:sp>
        <p:nvSpPr>
          <p:cNvPr id="6" name="TextBox 5">
            <a:extLst>
              <a:ext uri="{FF2B5EF4-FFF2-40B4-BE49-F238E27FC236}">
                <a16:creationId xmlns:a16="http://schemas.microsoft.com/office/drawing/2014/main" id="{7D5035B6-3F3F-46EF-883B-EBF09714DF24}"/>
              </a:ext>
            </a:extLst>
          </p:cNvPr>
          <p:cNvSpPr txBox="1"/>
          <p:nvPr/>
        </p:nvSpPr>
        <p:spPr>
          <a:xfrm>
            <a:off x="7147008" y="2965421"/>
            <a:ext cx="4871803" cy="2400657"/>
          </a:xfrm>
          <a:prstGeom prst="rect">
            <a:avLst/>
          </a:prstGeom>
          <a:solidFill>
            <a:schemeClr val="bg1"/>
          </a:solidFill>
          <a:ln w="57150">
            <a:solidFill>
              <a:schemeClr val="bg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endParaRPr lang="en-US" sz="2000" dirty="0"/>
          </a:p>
          <a:p>
            <a:pPr algn="ctr"/>
            <a:r>
              <a:rPr lang="en-US" sz="2000" dirty="0"/>
              <a:t>Chronic and Long-Lasting</a:t>
            </a:r>
          </a:p>
          <a:p>
            <a:pPr algn="ctr"/>
            <a:endParaRPr lang="en-US" sz="2000" dirty="0"/>
          </a:p>
          <a:p>
            <a:pPr marL="285750" indent="-285750">
              <a:spcAft>
                <a:spcPts val="600"/>
              </a:spcAft>
              <a:buFontTx/>
              <a:buChar char="-"/>
            </a:pPr>
            <a:r>
              <a:rPr lang="en-US" sz="2000" dirty="0">
                <a:latin typeface="+mj-lt"/>
              </a:rPr>
              <a:t>Governance vacuums</a:t>
            </a:r>
          </a:p>
          <a:p>
            <a:pPr marL="285750" indent="-285750">
              <a:spcAft>
                <a:spcPts val="600"/>
              </a:spcAft>
              <a:buFontTx/>
              <a:buChar char="-"/>
            </a:pPr>
            <a:r>
              <a:rPr lang="en-US" sz="2000" dirty="0">
                <a:latin typeface="+mj-lt"/>
              </a:rPr>
              <a:t>Large-scale displacement </a:t>
            </a:r>
          </a:p>
          <a:p>
            <a:pPr marL="285750" indent="-285750">
              <a:spcAft>
                <a:spcPts val="600"/>
              </a:spcAft>
              <a:buFontTx/>
              <a:buChar char="-"/>
            </a:pPr>
            <a:r>
              <a:rPr lang="en-US" sz="2000" dirty="0">
                <a:latin typeface="+mj-lt"/>
              </a:rPr>
              <a:t>Short-term coping strategies that undermine sustainability</a:t>
            </a:r>
          </a:p>
        </p:txBody>
      </p:sp>
      <p:sp>
        <p:nvSpPr>
          <p:cNvPr id="8" name="TextBox 7">
            <a:extLst>
              <a:ext uri="{FF2B5EF4-FFF2-40B4-BE49-F238E27FC236}">
                <a16:creationId xmlns:a16="http://schemas.microsoft.com/office/drawing/2014/main" id="{E3A0CCC2-FC9C-4CC3-A657-D110444A114C}"/>
              </a:ext>
            </a:extLst>
          </p:cNvPr>
          <p:cNvSpPr txBox="1"/>
          <p:nvPr/>
        </p:nvSpPr>
        <p:spPr>
          <a:xfrm>
            <a:off x="310674" y="729314"/>
            <a:ext cx="5905246" cy="1508105"/>
          </a:xfrm>
          <a:prstGeom prst="rect">
            <a:avLst/>
          </a:prstGeom>
          <a:solidFill>
            <a:schemeClr val="tx1">
              <a:lumMod val="85000"/>
              <a:lumOff val="15000"/>
            </a:schemeClr>
          </a:solidFill>
        </p:spPr>
        <p:txBody>
          <a:bodyPr wrap="square" rtlCol="0" anchor="t">
            <a:spAutoFit/>
          </a:bodyPr>
          <a:lstStyle/>
          <a:p>
            <a:pPr defTabSz="914377">
              <a:defRPr/>
            </a:pPr>
            <a:r>
              <a:rPr lang="en-US" sz="3200" b="1" kern="0" dirty="0">
                <a:solidFill>
                  <a:schemeClr val="bg1"/>
                </a:solidFill>
                <a:latin typeface="Myriad Pro" panose="020B0503030403020204"/>
                <a:cs typeface="Arial" panose="020B0604020202020204" pitchFamily="34" charset="0"/>
              </a:rPr>
              <a:t>Environmental Risks of </a:t>
            </a:r>
          </a:p>
          <a:p>
            <a:pPr defTabSz="914377">
              <a:defRPr/>
            </a:pPr>
            <a:r>
              <a:rPr lang="en-US" sz="3200" b="1" kern="0" dirty="0">
                <a:solidFill>
                  <a:schemeClr val="bg1"/>
                </a:solidFill>
                <a:latin typeface="Myriad Pro" panose="020B0503030403020204"/>
                <a:cs typeface="Arial" panose="020B0604020202020204" pitchFamily="34" charset="0"/>
              </a:rPr>
              <a:t>Active Conflict</a:t>
            </a:r>
          </a:p>
          <a:p>
            <a:pPr defTabSz="914377">
              <a:defRPr/>
            </a:pPr>
            <a:endParaRPr lang="en-US" sz="2800" b="1" kern="0" dirty="0">
              <a:solidFill>
                <a:schemeClr val="bg1"/>
              </a:solidFill>
              <a:latin typeface="Myriad Pro" panose="020B0503030403020204"/>
              <a:cs typeface="Arial"/>
            </a:endParaRPr>
          </a:p>
        </p:txBody>
      </p:sp>
      <p:sp>
        <p:nvSpPr>
          <p:cNvPr id="11" name="TextBox 10">
            <a:extLst>
              <a:ext uri="{FF2B5EF4-FFF2-40B4-BE49-F238E27FC236}">
                <a16:creationId xmlns:a16="http://schemas.microsoft.com/office/drawing/2014/main" id="{9501FD06-9CFE-4F69-8599-20A6C7213393}"/>
              </a:ext>
            </a:extLst>
          </p:cNvPr>
          <p:cNvSpPr txBox="1"/>
          <p:nvPr/>
        </p:nvSpPr>
        <p:spPr>
          <a:xfrm>
            <a:off x="7150307" y="277538"/>
            <a:ext cx="4850938" cy="2092881"/>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n-US" sz="2000" dirty="0"/>
          </a:p>
          <a:p>
            <a:pPr algn="ctr"/>
            <a:r>
              <a:rPr lang="en-US" sz="2000" dirty="0"/>
              <a:t>Acute, Site-Specific </a:t>
            </a:r>
          </a:p>
          <a:p>
            <a:endParaRPr lang="en-US" sz="2000" dirty="0"/>
          </a:p>
          <a:p>
            <a:pPr marL="285750" indent="-285750">
              <a:spcAft>
                <a:spcPts val="600"/>
              </a:spcAft>
              <a:buFontTx/>
              <a:buChar char="-"/>
            </a:pPr>
            <a:r>
              <a:rPr lang="en-US" sz="2000" dirty="0">
                <a:latin typeface="+mj-lt"/>
              </a:rPr>
              <a:t>Damaged by weapons or explosives</a:t>
            </a:r>
          </a:p>
          <a:p>
            <a:pPr marL="285750" indent="-285750">
              <a:spcAft>
                <a:spcPts val="600"/>
              </a:spcAft>
              <a:buFontTx/>
              <a:buChar char="-"/>
            </a:pPr>
            <a:r>
              <a:rPr lang="en-US" sz="2000" dirty="0">
                <a:latin typeface="+mj-lt"/>
              </a:rPr>
              <a:t>Used as a weapon of war </a:t>
            </a:r>
          </a:p>
          <a:p>
            <a:pPr marL="285750" indent="-285750">
              <a:spcAft>
                <a:spcPts val="600"/>
              </a:spcAft>
              <a:buFontTx/>
              <a:buChar char="-"/>
            </a:pPr>
            <a:r>
              <a:rPr lang="en-US" sz="2000" dirty="0">
                <a:latin typeface="+mj-lt"/>
              </a:rPr>
              <a:t>Exploited to finance and prolong conflict </a:t>
            </a:r>
          </a:p>
        </p:txBody>
      </p:sp>
      <p:sp>
        <p:nvSpPr>
          <p:cNvPr id="9" name="Title 2">
            <a:extLst>
              <a:ext uri="{FF2B5EF4-FFF2-40B4-BE49-F238E27FC236}">
                <a16:creationId xmlns:a16="http://schemas.microsoft.com/office/drawing/2014/main" id="{75E4CDE2-801B-43F1-A822-5E071ED12E21}"/>
              </a:ext>
            </a:extLst>
          </p:cNvPr>
          <p:cNvSpPr txBox="1">
            <a:spLocks/>
          </p:cNvSpPr>
          <p:nvPr/>
        </p:nvSpPr>
        <p:spPr>
          <a:xfrm>
            <a:off x="7147008" y="104930"/>
            <a:ext cx="2742529" cy="497344"/>
          </a:xfrm>
          <a:prstGeom prst="rect">
            <a:avLst/>
          </a:prstGeom>
          <a:solidFill>
            <a:schemeClr val="tx1">
              <a:alpha val="70000"/>
            </a:schemeClr>
          </a:solidFill>
        </p:spPr>
        <p:txBody>
          <a:bodyPr anchor="ct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a:ln>
                  <a:noFill/>
                </a:ln>
                <a:solidFill>
                  <a:prstClr val="white"/>
                </a:solidFill>
                <a:effectLst/>
                <a:uLnTx/>
                <a:uFillTx/>
                <a:latin typeface="Myriad Pro"/>
                <a:ea typeface="+mj-ea"/>
                <a:cs typeface="Arial" panose="020B0604020202020204" pitchFamily="34" charset="0"/>
              </a:rPr>
              <a:t>DIRECT IMPACTS</a:t>
            </a:r>
            <a:endParaRPr kumimoji="0" lang="en-US" sz="2000" b="1" i="0" u="none" strike="noStrike" kern="1200" cap="all" spc="0" normalizeH="0" baseline="0" noProof="0">
              <a:ln>
                <a:noFill/>
              </a:ln>
              <a:solidFill>
                <a:srgbClr val="F0AB00"/>
              </a:solidFill>
              <a:effectLst/>
              <a:uLnTx/>
              <a:uFillTx/>
              <a:latin typeface="Myriad Pro"/>
              <a:ea typeface="+mj-ea"/>
              <a:cs typeface="Arial"/>
            </a:endParaRPr>
          </a:p>
        </p:txBody>
      </p:sp>
      <p:sp>
        <p:nvSpPr>
          <p:cNvPr id="10" name="Title 2">
            <a:extLst>
              <a:ext uri="{FF2B5EF4-FFF2-40B4-BE49-F238E27FC236}">
                <a16:creationId xmlns:a16="http://schemas.microsoft.com/office/drawing/2014/main" id="{D76E7E6A-5FE9-40A2-8F89-904D26D29575}"/>
              </a:ext>
            </a:extLst>
          </p:cNvPr>
          <p:cNvSpPr txBox="1">
            <a:spLocks/>
          </p:cNvSpPr>
          <p:nvPr/>
        </p:nvSpPr>
        <p:spPr>
          <a:xfrm>
            <a:off x="7122294" y="2716749"/>
            <a:ext cx="2942434" cy="497344"/>
          </a:xfrm>
          <a:prstGeom prst="rect">
            <a:avLst/>
          </a:prstGeom>
          <a:solidFill>
            <a:schemeClr val="tx1">
              <a:alpha val="70000"/>
            </a:schemeClr>
          </a:solidFill>
        </p:spPr>
        <p:txBody>
          <a:bodyPr anchor="ctr"/>
          <a:lstStyle>
            <a:lvl1pPr algn="l" defTabSz="457200" rtl="0" eaLnBrk="1" latinLnBrk="0" hangingPunct="1">
              <a:spcBef>
                <a:spcPct val="0"/>
              </a:spcBef>
              <a:buNone/>
              <a:defRPr sz="2800" b="1" kern="1200" cap="all">
                <a:solidFill>
                  <a:srgbClr val="F0AB00"/>
                </a:solidFill>
                <a:latin typeface="Arial"/>
                <a:ea typeface="+mj-ea"/>
                <a:cs typeface="Arial"/>
              </a:defRPr>
            </a:lvl1pPr>
          </a:lstStyle>
          <a:p>
            <a:pPr marL="0" marR="0" lvl="0" indent="0" algn="ctr" defTabSz="609585" rtl="0" eaLnBrk="1" fontAlgn="auto" latinLnBrk="0" hangingPunct="1">
              <a:lnSpc>
                <a:spcPct val="100000"/>
              </a:lnSpc>
              <a:spcBef>
                <a:spcPct val="0"/>
              </a:spcBef>
              <a:spcAft>
                <a:spcPts val="0"/>
              </a:spcAft>
              <a:buClrTx/>
              <a:buSzTx/>
              <a:buFontTx/>
              <a:buNone/>
              <a:tabLst/>
              <a:defRPr/>
            </a:pPr>
            <a:r>
              <a:rPr kumimoji="0" lang="en-US" sz="2000" b="1" i="0" u="none" strike="noStrike" kern="1200" cap="all" spc="0" normalizeH="0" baseline="0" noProof="0">
                <a:ln>
                  <a:noFill/>
                </a:ln>
                <a:solidFill>
                  <a:prstClr val="white"/>
                </a:solidFill>
                <a:effectLst/>
                <a:uLnTx/>
                <a:uFillTx/>
                <a:latin typeface="Myriad Pro"/>
                <a:ea typeface="+mj-ea"/>
                <a:cs typeface="Arial" panose="020B0604020202020204" pitchFamily="34" charset="0"/>
              </a:rPr>
              <a:t>Indirect impacts</a:t>
            </a:r>
            <a:endParaRPr kumimoji="0" lang="en-US" sz="2000" b="1" i="0" u="none" strike="noStrike" kern="1200" cap="all" spc="0" normalizeH="0" baseline="0" noProof="0">
              <a:ln>
                <a:noFill/>
              </a:ln>
              <a:solidFill>
                <a:srgbClr val="F0AB00"/>
              </a:solidFill>
              <a:effectLst/>
              <a:uLnTx/>
              <a:uFillTx/>
              <a:latin typeface="Myriad Pro"/>
              <a:ea typeface="+mj-ea"/>
              <a:cs typeface="Arial"/>
            </a:endParaRPr>
          </a:p>
        </p:txBody>
      </p:sp>
      <p:sp>
        <p:nvSpPr>
          <p:cNvPr id="4" name="TextBox 3">
            <a:extLst>
              <a:ext uri="{FF2B5EF4-FFF2-40B4-BE49-F238E27FC236}">
                <a16:creationId xmlns:a16="http://schemas.microsoft.com/office/drawing/2014/main" id="{847E9BBE-266C-49C5-A32B-76E64BB15D81}"/>
              </a:ext>
            </a:extLst>
          </p:cNvPr>
          <p:cNvSpPr txBox="1"/>
          <p:nvPr/>
        </p:nvSpPr>
        <p:spPr>
          <a:xfrm>
            <a:off x="310674" y="1725903"/>
            <a:ext cx="5488041" cy="369332"/>
          </a:xfrm>
          <a:prstGeom prst="rect">
            <a:avLst/>
          </a:prstGeom>
          <a:noFill/>
        </p:spPr>
        <p:txBody>
          <a:bodyPr wrap="none" rtlCol="0">
            <a:spAutoFit/>
          </a:bodyPr>
          <a:lstStyle/>
          <a:p>
            <a:r>
              <a:rPr lang="en-US" dirty="0">
                <a:solidFill>
                  <a:schemeClr val="accent4"/>
                </a:solidFill>
                <a:latin typeface="Myriad Pro" panose="020B0503030403020204"/>
              </a:rPr>
              <a:t>Diminishes Assets that Facilitate Resilience to Shocks</a:t>
            </a:r>
          </a:p>
        </p:txBody>
      </p:sp>
    </p:spTree>
    <p:extLst>
      <p:ext uri="{BB962C8B-B14F-4D97-AF65-F5344CB8AC3E}">
        <p14:creationId xmlns:p14="http://schemas.microsoft.com/office/powerpoint/2010/main" val="95220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D135C35F46F242ABD78D63C2151323" ma:contentTypeVersion="14" ma:contentTypeDescription="Create a new document." ma:contentTypeScope="" ma:versionID="59214a32cc85c4a4878335c64e613c6a">
  <xsd:schema xmlns:xsd="http://www.w3.org/2001/XMLSchema" xmlns:xs="http://www.w3.org/2001/XMLSchema" xmlns:p="http://schemas.microsoft.com/office/2006/metadata/properties" xmlns:ns3="0c867391-8214-4b58-86b3-de07547409f9" xmlns:ns4="fddef6a8-5936-4909-96e0-2ad7a6b1720b" targetNamespace="http://schemas.microsoft.com/office/2006/metadata/properties" ma:root="true" ma:fieldsID="25af852418fad63fe6508a1e8b4b6808" ns3:_="" ns4:_="">
    <xsd:import namespace="0c867391-8214-4b58-86b3-de07547409f9"/>
    <xsd:import namespace="fddef6a8-5936-4909-96e0-2ad7a6b1720b"/>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867391-8214-4b58-86b3-de07547409f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def6a8-5936-4909-96e0-2ad7a6b1720b"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DB7224-59B6-4D49-A190-DAC294E651CE}">
  <ds:schemaRefs>
    <ds:schemaRef ds:uri="0c867391-8214-4b58-86b3-de07547409f9"/>
    <ds:schemaRef ds:uri="fddef6a8-5936-4909-96e0-2ad7a6b1720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09476A5-99D5-46A4-9CDB-6FEF0D16EE9D}">
  <ds:schemaRefs>
    <ds:schemaRef ds:uri="0c867391-8214-4b58-86b3-de07547409f9"/>
    <ds:schemaRef ds:uri="fddef6a8-5936-4909-96e0-2ad7a6b1720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9EED22B-FE01-4366-A86B-BCAB54F28B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10662</TotalTime>
  <Words>2749</Words>
  <Application>Microsoft Office PowerPoint</Application>
  <PresentationFormat>Widescreen</PresentationFormat>
  <Paragraphs>324</Paragraphs>
  <Slides>18</Slides>
  <Notes>18</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18</vt:i4>
      </vt:variant>
    </vt:vector>
  </HeadingPairs>
  <TitlesOfParts>
    <vt:vector size="35" baseType="lpstr">
      <vt:lpstr>Arial</vt:lpstr>
      <vt:lpstr>Calibri</vt:lpstr>
      <vt:lpstr>Calibri Light</vt:lpstr>
      <vt:lpstr>Courier New</vt:lpstr>
      <vt:lpstr>Loew</vt:lpstr>
      <vt:lpstr>Loew Light</vt:lpstr>
      <vt:lpstr>Loew Thin</vt:lpstr>
      <vt:lpstr>Myriad Pro</vt:lpstr>
      <vt:lpstr>Proxima Nova Cn Lt</vt:lpstr>
      <vt:lpstr>Proxima Nova Rg</vt:lpstr>
      <vt:lpstr>Symbol</vt:lpstr>
      <vt:lpstr>Times</vt:lpstr>
      <vt:lpstr>Times New Roman</vt:lpstr>
      <vt:lpstr>Office Theme</vt:lpstr>
      <vt:lpstr>1_Office Theme</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Abundant Resources and Dependence</vt:lpstr>
      <vt:lpstr>Resource Scarcity and Conflict</vt:lpstr>
      <vt:lpstr>Recurrent Resource Pathways in MENA Conflicts</vt:lpstr>
      <vt:lpstr>PowerPoint Presentation</vt:lpstr>
      <vt:lpstr>PowerPoint Presentation</vt:lpstr>
      <vt:lpstr>Next Steps to Operationalize Defueling Conflict for MENA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Shaadee Jasmine Ahmadnia</dc:creator>
  <cp:lastModifiedBy>Heran Getachew Negatu</cp:lastModifiedBy>
  <cp:revision>60</cp:revision>
  <cp:lastPrinted>2022-11-16T13:23:52Z</cp:lastPrinted>
  <dcterms:created xsi:type="dcterms:W3CDTF">2022-02-08T20:43:53Z</dcterms:created>
  <dcterms:modified xsi:type="dcterms:W3CDTF">2023-06-06T21:10:04Z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0x01010000D135C35F46F242ABD78D63C2151323</vt:lpwstr>
  </property>
</Properties>
</file>