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pptx" ContentType="image/unknown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653" r:id="rId2"/>
  </p:sldMasterIdLst>
  <p:notesMasterIdLst>
    <p:notesMasterId r:id="rId53"/>
  </p:notesMasterIdLst>
  <p:sldIdLst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304" r:id="rId12"/>
    <p:sldId id="30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7" r:id="rId23"/>
    <p:sldId id="278" r:id="rId24"/>
    <p:sldId id="306" r:id="rId25"/>
    <p:sldId id="309" r:id="rId26"/>
    <p:sldId id="342" r:id="rId27"/>
    <p:sldId id="307" r:id="rId28"/>
    <p:sldId id="329" r:id="rId29"/>
    <p:sldId id="328" r:id="rId30"/>
    <p:sldId id="311" r:id="rId31"/>
    <p:sldId id="310" r:id="rId32"/>
    <p:sldId id="331" r:id="rId33"/>
    <p:sldId id="332" r:id="rId34"/>
    <p:sldId id="333" r:id="rId35"/>
    <p:sldId id="341" r:id="rId36"/>
    <p:sldId id="312" r:id="rId37"/>
    <p:sldId id="313" r:id="rId38"/>
    <p:sldId id="330" r:id="rId39"/>
    <p:sldId id="317" r:id="rId40"/>
    <p:sldId id="334" r:id="rId41"/>
    <p:sldId id="320" r:id="rId42"/>
    <p:sldId id="335" r:id="rId43"/>
    <p:sldId id="336" r:id="rId44"/>
    <p:sldId id="337" r:id="rId45"/>
    <p:sldId id="338" r:id="rId46"/>
    <p:sldId id="339" r:id="rId47"/>
    <p:sldId id="344" r:id="rId48"/>
    <p:sldId id="343" r:id="rId49"/>
    <p:sldId id="345" r:id="rId50"/>
    <p:sldId id="318" r:id="rId51"/>
    <p:sldId id="319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1AA"/>
    <a:srgbClr val="3680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74" autoAdjust="0"/>
    <p:restoredTop sz="94773" autoAdjust="0"/>
  </p:normalViewPr>
  <p:slideViewPr>
    <p:cSldViewPr snapToGrid="0" snapToObjects="1">
      <p:cViewPr varScale="1">
        <p:scale>
          <a:sx n="133" d="100"/>
          <a:sy n="133" d="100"/>
        </p:scale>
        <p:origin x="97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microsoft.com/office/2016/11/relationships/changesInfo" Target="changesInfos/changesInfo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veta Milusheva" userId="4714dae9-ed12-46d1-8931-6789fdcfd003" providerId="ADAL" clId="{9B787A8C-1DB0-43C5-8EB0-61184A1DB0DE}"/>
    <pc:docChg chg="custSel modSld">
      <pc:chgData name="Sveta Milusheva" userId="4714dae9-ed12-46d1-8931-6789fdcfd003" providerId="ADAL" clId="{9B787A8C-1DB0-43C5-8EB0-61184A1DB0DE}" dt="2019-02-04T19:55:39.418" v="29" actId="27636"/>
      <pc:docMkLst>
        <pc:docMk/>
      </pc:docMkLst>
      <pc:sldChg chg="modSp">
        <pc:chgData name="Sveta Milusheva" userId="4714dae9-ed12-46d1-8931-6789fdcfd003" providerId="ADAL" clId="{9B787A8C-1DB0-43C5-8EB0-61184A1DB0DE}" dt="2019-02-04T19:54:51.338" v="1" actId="27636"/>
        <pc:sldMkLst>
          <pc:docMk/>
          <pc:sldMk cId="3621201118" sldId="258"/>
        </pc:sldMkLst>
        <pc:spChg chg="mod">
          <ac:chgData name="Sveta Milusheva" userId="4714dae9-ed12-46d1-8931-6789fdcfd003" providerId="ADAL" clId="{9B787A8C-1DB0-43C5-8EB0-61184A1DB0DE}" dt="2019-02-04T19:54:51.308" v="0" actId="27636"/>
          <ac:spMkLst>
            <pc:docMk/>
            <pc:sldMk cId="3621201118" sldId="258"/>
            <ac:spMk id="2" creationId="{00000000-0000-0000-0000-000000000000}"/>
          </ac:spMkLst>
        </pc:spChg>
        <pc:spChg chg="mod">
          <ac:chgData name="Sveta Milusheva" userId="4714dae9-ed12-46d1-8931-6789fdcfd003" providerId="ADAL" clId="{9B787A8C-1DB0-43C5-8EB0-61184A1DB0DE}" dt="2019-02-04T19:54:51.338" v="1" actId="27636"/>
          <ac:spMkLst>
            <pc:docMk/>
            <pc:sldMk cId="3621201118" sldId="258"/>
            <ac:spMk id="4" creationId="{00000000-0000-0000-0000-000000000000}"/>
          </ac:spMkLst>
        </pc:spChg>
      </pc:sldChg>
      <pc:sldChg chg="modSp">
        <pc:chgData name="Sveta Milusheva" userId="4714dae9-ed12-46d1-8931-6789fdcfd003" providerId="ADAL" clId="{9B787A8C-1DB0-43C5-8EB0-61184A1DB0DE}" dt="2019-02-04T19:55:00.938" v="2" actId="27636"/>
        <pc:sldMkLst>
          <pc:docMk/>
          <pc:sldMk cId="55620294" sldId="259"/>
        </pc:sldMkLst>
        <pc:spChg chg="mod">
          <ac:chgData name="Sveta Milusheva" userId="4714dae9-ed12-46d1-8931-6789fdcfd003" providerId="ADAL" clId="{9B787A8C-1DB0-43C5-8EB0-61184A1DB0DE}" dt="2019-02-04T19:55:00.938" v="2" actId="27636"/>
          <ac:spMkLst>
            <pc:docMk/>
            <pc:sldMk cId="55620294" sldId="259"/>
            <ac:spMk id="3" creationId="{00000000-0000-0000-0000-000000000000}"/>
          </ac:spMkLst>
        </pc:spChg>
      </pc:sldChg>
      <pc:sldChg chg="modSp">
        <pc:chgData name="Sveta Milusheva" userId="4714dae9-ed12-46d1-8931-6789fdcfd003" providerId="ADAL" clId="{9B787A8C-1DB0-43C5-8EB0-61184A1DB0DE}" dt="2019-02-04T19:55:08.967" v="3" actId="27636"/>
        <pc:sldMkLst>
          <pc:docMk/>
          <pc:sldMk cId="361748932" sldId="261"/>
        </pc:sldMkLst>
        <pc:spChg chg="mod">
          <ac:chgData name="Sveta Milusheva" userId="4714dae9-ed12-46d1-8931-6789fdcfd003" providerId="ADAL" clId="{9B787A8C-1DB0-43C5-8EB0-61184A1DB0DE}" dt="2019-02-04T19:55:08.967" v="3" actId="27636"/>
          <ac:spMkLst>
            <pc:docMk/>
            <pc:sldMk cId="361748932" sldId="261"/>
            <ac:spMk id="3" creationId="{00000000-0000-0000-0000-000000000000}"/>
          </ac:spMkLst>
        </pc:spChg>
      </pc:sldChg>
      <pc:sldChg chg="modSp">
        <pc:chgData name="Sveta Milusheva" userId="4714dae9-ed12-46d1-8931-6789fdcfd003" providerId="ADAL" clId="{9B787A8C-1DB0-43C5-8EB0-61184A1DB0DE}" dt="2019-02-04T19:55:19.476" v="6" actId="27636"/>
        <pc:sldMkLst>
          <pc:docMk/>
          <pc:sldMk cId="388095467" sldId="262"/>
        </pc:sldMkLst>
        <pc:spChg chg="mod">
          <ac:chgData name="Sveta Milusheva" userId="4714dae9-ed12-46d1-8931-6789fdcfd003" providerId="ADAL" clId="{9B787A8C-1DB0-43C5-8EB0-61184A1DB0DE}" dt="2019-02-04T19:55:19.476" v="6" actId="27636"/>
          <ac:spMkLst>
            <pc:docMk/>
            <pc:sldMk cId="388095467" sldId="262"/>
            <ac:spMk id="3" creationId="{00000000-0000-0000-0000-000000000000}"/>
          </ac:spMkLst>
        </pc:spChg>
      </pc:sldChg>
      <pc:sldChg chg="addSp modSp">
        <pc:chgData name="Sveta Milusheva" userId="4714dae9-ed12-46d1-8931-6789fdcfd003" providerId="ADAL" clId="{9B787A8C-1DB0-43C5-8EB0-61184A1DB0DE}" dt="2019-02-04T19:55:19.309" v="4"/>
        <pc:sldMkLst>
          <pc:docMk/>
          <pc:sldMk cId="812677930" sldId="263"/>
        </pc:sldMkLst>
        <pc:spChg chg="add mod">
          <ac:chgData name="Sveta Milusheva" userId="4714dae9-ed12-46d1-8931-6789fdcfd003" providerId="ADAL" clId="{9B787A8C-1DB0-43C5-8EB0-61184A1DB0DE}" dt="2019-02-04T19:55:19.309" v="4"/>
          <ac:spMkLst>
            <pc:docMk/>
            <pc:sldMk cId="812677930" sldId="263"/>
            <ac:spMk id="3" creationId="{A35E63EF-4CBE-4BED-B614-D8EA35F9071D}"/>
          </ac:spMkLst>
        </pc:spChg>
      </pc:sldChg>
      <pc:sldChg chg="modSp">
        <pc:chgData name="Sveta Milusheva" userId="4714dae9-ed12-46d1-8931-6789fdcfd003" providerId="ADAL" clId="{9B787A8C-1DB0-43C5-8EB0-61184A1DB0DE}" dt="2019-02-04T19:55:19.448" v="5" actId="27636"/>
        <pc:sldMkLst>
          <pc:docMk/>
          <pc:sldMk cId="681974590" sldId="264"/>
        </pc:sldMkLst>
        <pc:spChg chg="mod">
          <ac:chgData name="Sveta Milusheva" userId="4714dae9-ed12-46d1-8931-6789fdcfd003" providerId="ADAL" clId="{9B787A8C-1DB0-43C5-8EB0-61184A1DB0DE}" dt="2019-02-04T19:55:19.448" v="5" actId="27636"/>
          <ac:spMkLst>
            <pc:docMk/>
            <pc:sldMk cId="681974590" sldId="264"/>
            <ac:spMk id="2" creationId="{00000000-0000-0000-0000-000000000000}"/>
          </ac:spMkLst>
        </pc:spChg>
      </pc:sldChg>
      <pc:sldChg chg="addSp modSp">
        <pc:chgData name="Sveta Milusheva" userId="4714dae9-ed12-46d1-8931-6789fdcfd003" providerId="ADAL" clId="{9B787A8C-1DB0-43C5-8EB0-61184A1DB0DE}" dt="2019-02-04T19:55:38.751" v="7"/>
        <pc:sldMkLst>
          <pc:docMk/>
          <pc:sldMk cId="826710091" sldId="265"/>
        </pc:sldMkLst>
        <pc:spChg chg="add mod">
          <ac:chgData name="Sveta Milusheva" userId="4714dae9-ed12-46d1-8931-6789fdcfd003" providerId="ADAL" clId="{9B787A8C-1DB0-43C5-8EB0-61184A1DB0DE}" dt="2019-02-04T19:55:38.751" v="7"/>
          <ac:spMkLst>
            <pc:docMk/>
            <pc:sldMk cId="826710091" sldId="265"/>
            <ac:spMk id="3" creationId="{3086A0FD-7502-4637-848B-BFA36090A52C}"/>
          </ac:spMkLst>
        </pc:spChg>
      </pc:sldChg>
      <pc:sldChg chg="addSp modSp">
        <pc:chgData name="Sveta Milusheva" userId="4714dae9-ed12-46d1-8931-6789fdcfd003" providerId="ADAL" clId="{9B787A8C-1DB0-43C5-8EB0-61184A1DB0DE}" dt="2019-02-04T19:55:38.910" v="8" actId="27636"/>
        <pc:sldMkLst>
          <pc:docMk/>
          <pc:sldMk cId="297303347" sldId="266"/>
        </pc:sldMkLst>
        <pc:spChg chg="mod">
          <ac:chgData name="Sveta Milusheva" userId="4714dae9-ed12-46d1-8931-6789fdcfd003" providerId="ADAL" clId="{9B787A8C-1DB0-43C5-8EB0-61184A1DB0DE}" dt="2019-02-04T19:55:38.910" v="8" actId="27636"/>
          <ac:spMkLst>
            <pc:docMk/>
            <pc:sldMk cId="297303347" sldId="266"/>
            <ac:spMk id="2" creationId="{00000000-0000-0000-0000-000000000000}"/>
          </ac:spMkLst>
        </pc:spChg>
        <pc:spChg chg="add mod">
          <ac:chgData name="Sveta Milusheva" userId="4714dae9-ed12-46d1-8931-6789fdcfd003" providerId="ADAL" clId="{9B787A8C-1DB0-43C5-8EB0-61184A1DB0DE}" dt="2019-02-04T19:55:38.751" v="7"/>
          <ac:spMkLst>
            <pc:docMk/>
            <pc:sldMk cId="297303347" sldId="266"/>
            <ac:spMk id="3" creationId="{8588586D-87B5-49FC-A1B8-63772FA480D3}"/>
          </ac:spMkLst>
        </pc:spChg>
      </pc:sldChg>
      <pc:sldChg chg="modSp">
        <pc:chgData name="Sveta Milusheva" userId="4714dae9-ed12-46d1-8931-6789fdcfd003" providerId="ADAL" clId="{9B787A8C-1DB0-43C5-8EB0-61184A1DB0DE}" dt="2019-02-04T19:55:38.946" v="10" actId="27636"/>
        <pc:sldMkLst>
          <pc:docMk/>
          <pc:sldMk cId="1730390107" sldId="267"/>
        </pc:sldMkLst>
        <pc:spChg chg="mod">
          <ac:chgData name="Sveta Milusheva" userId="4714dae9-ed12-46d1-8931-6789fdcfd003" providerId="ADAL" clId="{9B787A8C-1DB0-43C5-8EB0-61184A1DB0DE}" dt="2019-02-04T19:55:38.946" v="10" actId="27636"/>
          <ac:spMkLst>
            <pc:docMk/>
            <pc:sldMk cId="1730390107" sldId="267"/>
            <ac:spMk id="3" creationId="{00000000-0000-0000-0000-000000000000}"/>
          </ac:spMkLst>
        </pc:spChg>
      </pc:sldChg>
      <pc:sldChg chg="modSp">
        <pc:chgData name="Sveta Milusheva" userId="4714dae9-ed12-46d1-8931-6789fdcfd003" providerId="ADAL" clId="{9B787A8C-1DB0-43C5-8EB0-61184A1DB0DE}" dt="2019-02-04T19:55:38.962" v="11" actId="27636"/>
        <pc:sldMkLst>
          <pc:docMk/>
          <pc:sldMk cId="1442980675" sldId="268"/>
        </pc:sldMkLst>
        <pc:spChg chg="mod">
          <ac:chgData name="Sveta Milusheva" userId="4714dae9-ed12-46d1-8931-6789fdcfd003" providerId="ADAL" clId="{9B787A8C-1DB0-43C5-8EB0-61184A1DB0DE}" dt="2019-02-04T19:55:38.962" v="11" actId="27636"/>
          <ac:spMkLst>
            <pc:docMk/>
            <pc:sldMk cId="1442980675" sldId="268"/>
            <ac:spMk id="2" creationId="{00000000-0000-0000-0000-000000000000}"/>
          </ac:spMkLst>
        </pc:spChg>
      </pc:sldChg>
      <pc:sldChg chg="modSp">
        <pc:chgData name="Sveta Milusheva" userId="4714dae9-ed12-46d1-8931-6789fdcfd003" providerId="ADAL" clId="{9B787A8C-1DB0-43C5-8EB0-61184A1DB0DE}" dt="2019-02-04T19:55:38.980" v="12" actId="27636"/>
        <pc:sldMkLst>
          <pc:docMk/>
          <pc:sldMk cId="643379154" sldId="269"/>
        </pc:sldMkLst>
        <pc:spChg chg="mod">
          <ac:chgData name="Sveta Milusheva" userId="4714dae9-ed12-46d1-8931-6789fdcfd003" providerId="ADAL" clId="{9B787A8C-1DB0-43C5-8EB0-61184A1DB0DE}" dt="2019-02-04T19:55:38.980" v="12" actId="27636"/>
          <ac:spMkLst>
            <pc:docMk/>
            <pc:sldMk cId="643379154" sldId="269"/>
            <ac:spMk id="2" creationId="{00000000-0000-0000-0000-000000000000}"/>
          </ac:spMkLst>
        </pc:spChg>
      </pc:sldChg>
      <pc:sldChg chg="modSp">
        <pc:chgData name="Sveta Milusheva" userId="4714dae9-ed12-46d1-8931-6789fdcfd003" providerId="ADAL" clId="{9B787A8C-1DB0-43C5-8EB0-61184A1DB0DE}" dt="2019-02-04T19:55:39.008" v="13" actId="27636"/>
        <pc:sldMkLst>
          <pc:docMk/>
          <pc:sldMk cId="693278633" sldId="270"/>
        </pc:sldMkLst>
        <pc:spChg chg="mod">
          <ac:chgData name="Sveta Milusheva" userId="4714dae9-ed12-46d1-8931-6789fdcfd003" providerId="ADAL" clId="{9B787A8C-1DB0-43C5-8EB0-61184A1DB0DE}" dt="2019-02-04T19:55:39.008" v="13" actId="27636"/>
          <ac:spMkLst>
            <pc:docMk/>
            <pc:sldMk cId="693278633" sldId="270"/>
            <ac:spMk id="3" creationId="{00000000-0000-0000-0000-000000000000}"/>
          </ac:spMkLst>
        </pc:spChg>
      </pc:sldChg>
      <pc:sldChg chg="addSp modSp">
        <pc:chgData name="Sveta Milusheva" userId="4714dae9-ed12-46d1-8931-6789fdcfd003" providerId="ADAL" clId="{9B787A8C-1DB0-43C5-8EB0-61184A1DB0DE}" dt="2019-02-04T19:55:38.751" v="7"/>
        <pc:sldMkLst>
          <pc:docMk/>
          <pc:sldMk cId="1835199856" sldId="271"/>
        </pc:sldMkLst>
        <pc:spChg chg="add mod">
          <ac:chgData name="Sveta Milusheva" userId="4714dae9-ed12-46d1-8931-6789fdcfd003" providerId="ADAL" clId="{9B787A8C-1DB0-43C5-8EB0-61184A1DB0DE}" dt="2019-02-04T19:55:38.751" v="7"/>
          <ac:spMkLst>
            <pc:docMk/>
            <pc:sldMk cId="1835199856" sldId="271"/>
            <ac:spMk id="3" creationId="{60EF3502-72D6-41FE-9E09-F5730B0F6013}"/>
          </ac:spMkLst>
        </pc:spChg>
      </pc:sldChg>
      <pc:sldChg chg="addSp modSp">
        <pc:chgData name="Sveta Milusheva" userId="4714dae9-ed12-46d1-8931-6789fdcfd003" providerId="ADAL" clId="{9B787A8C-1DB0-43C5-8EB0-61184A1DB0DE}" dt="2019-02-04T19:55:38.751" v="7"/>
        <pc:sldMkLst>
          <pc:docMk/>
          <pc:sldMk cId="1844467681" sldId="273"/>
        </pc:sldMkLst>
        <pc:spChg chg="add mod">
          <ac:chgData name="Sveta Milusheva" userId="4714dae9-ed12-46d1-8931-6789fdcfd003" providerId="ADAL" clId="{9B787A8C-1DB0-43C5-8EB0-61184A1DB0DE}" dt="2019-02-04T19:55:38.751" v="7"/>
          <ac:spMkLst>
            <pc:docMk/>
            <pc:sldMk cId="1844467681" sldId="273"/>
            <ac:spMk id="3" creationId="{2A17555E-6C67-4687-B1D8-50AC48D84298}"/>
          </ac:spMkLst>
        </pc:spChg>
      </pc:sldChg>
      <pc:sldChg chg="modSp">
        <pc:chgData name="Sveta Milusheva" userId="4714dae9-ed12-46d1-8931-6789fdcfd003" providerId="ADAL" clId="{9B787A8C-1DB0-43C5-8EB0-61184A1DB0DE}" dt="2019-02-04T19:55:39.042" v="14" actId="27636"/>
        <pc:sldMkLst>
          <pc:docMk/>
          <pc:sldMk cId="1041870122" sldId="274"/>
        </pc:sldMkLst>
        <pc:spChg chg="mod">
          <ac:chgData name="Sveta Milusheva" userId="4714dae9-ed12-46d1-8931-6789fdcfd003" providerId="ADAL" clId="{9B787A8C-1DB0-43C5-8EB0-61184A1DB0DE}" dt="2019-02-04T19:55:39.042" v="14" actId="27636"/>
          <ac:spMkLst>
            <pc:docMk/>
            <pc:sldMk cId="1041870122" sldId="274"/>
            <ac:spMk id="3" creationId="{00000000-0000-0000-0000-000000000000}"/>
          </ac:spMkLst>
        </pc:spChg>
      </pc:sldChg>
      <pc:sldChg chg="addSp modSp">
        <pc:chgData name="Sveta Milusheva" userId="4714dae9-ed12-46d1-8931-6789fdcfd003" providerId="ADAL" clId="{9B787A8C-1DB0-43C5-8EB0-61184A1DB0DE}" dt="2019-02-04T19:55:38.751" v="7"/>
        <pc:sldMkLst>
          <pc:docMk/>
          <pc:sldMk cId="1100703917" sldId="278"/>
        </pc:sldMkLst>
        <pc:spChg chg="add mod">
          <ac:chgData name="Sveta Milusheva" userId="4714dae9-ed12-46d1-8931-6789fdcfd003" providerId="ADAL" clId="{9B787A8C-1DB0-43C5-8EB0-61184A1DB0DE}" dt="2019-02-04T19:55:38.751" v="7"/>
          <ac:spMkLst>
            <pc:docMk/>
            <pc:sldMk cId="1100703917" sldId="278"/>
            <ac:spMk id="3" creationId="{DEACD46E-3F49-4EB5-8B11-DE5D87B9302C}"/>
          </ac:spMkLst>
        </pc:spChg>
      </pc:sldChg>
      <pc:sldChg chg="addSp modSp">
        <pc:chgData name="Sveta Milusheva" userId="4714dae9-ed12-46d1-8931-6789fdcfd003" providerId="ADAL" clId="{9B787A8C-1DB0-43C5-8EB0-61184A1DB0DE}" dt="2019-02-04T19:55:38.751" v="7"/>
        <pc:sldMkLst>
          <pc:docMk/>
          <pc:sldMk cId="1496861291" sldId="304"/>
        </pc:sldMkLst>
        <pc:spChg chg="add mod">
          <ac:chgData name="Sveta Milusheva" userId="4714dae9-ed12-46d1-8931-6789fdcfd003" providerId="ADAL" clId="{9B787A8C-1DB0-43C5-8EB0-61184A1DB0DE}" dt="2019-02-04T19:55:38.751" v="7"/>
          <ac:spMkLst>
            <pc:docMk/>
            <pc:sldMk cId="1496861291" sldId="304"/>
            <ac:spMk id="3" creationId="{3B020BD6-B4E8-4FF7-8151-0C316AA322EB}"/>
          </ac:spMkLst>
        </pc:spChg>
      </pc:sldChg>
      <pc:sldChg chg="addSp modSp">
        <pc:chgData name="Sveta Milusheva" userId="4714dae9-ed12-46d1-8931-6789fdcfd003" providerId="ADAL" clId="{9B787A8C-1DB0-43C5-8EB0-61184A1DB0DE}" dt="2019-02-04T19:55:38.920" v="9" actId="27636"/>
        <pc:sldMkLst>
          <pc:docMk/>
          <pc:sldMk cId="1263267162" sldId="305"/>
        </pc:sldMkLst>
        <pc:spChg chg="add mod">
          <ac:chgData name="Sveta Milusheva" userId="4714dae9-ed12-46d1-8931-6789fdcfd003" providerId="ADAL" clId="{9B787A8C-1DB0-43C5-8EB0-61184A1DB0DE}" dt="2019-02-04T19:55:38.751" v="7"/>
          <ac:spMkLst>
            <pc:docMk/>
            <pc:sldMk cId="1263267162" sldId="305"/>
            <ac:spMk id="2" creationId="{D90C34F9-0FA6-4300-8E3B-395778920EA6}"/>
          </ac:spMkLst>
        </pc:spChg>
        <pc:spChg chg="mod">
          <ac:chgData name="Sveta Milusheva" userId="4714dae9-ed12-46d1-8931-6789fdcfd003" providerId="ADAL" clId="{9B787A8C-1DB0-43C5-8EB0-61184A1DB0DE}" dt="2019-02-04T19:55:38.920" v="9" actId="27636"/>
          <ac:spMkLst>
            <pc:docMk/>
            <pc:sldMk cId="1263267162" sldId="305"/>
            <ac:spMk id="3" creationId="{00000000-0000-0000-0000-000000000000}"/>
          </ac:spMkLst>
        </pc:spChg>
      </pc:sldChg>
      <pc:sldChg chg="modSp">
        <pc:chgData name="Sveta Milusheva" userId="4714dae9-ed12-46d1-8931-6789fdcfd003" providerId="ADAL" clId="{9B787A8C-1DB0-43C5-8EB0-61184A1DB0DE}" dt="2019-02-04T19:55:39.091" v="15" actId="27636"/>
        <pc:sldMkLst>
          <pc:docMk/>
          <pc:sldMk cId="227706614" sldId="306"/>
        </pc:sldMkLst>
        <pc:spChg chg="mod">
          <ac:chgData name="Sveta Milusheva" userId="4714dae9-ed12-46d1-8931-6789fdcfd003" providerId="ADAL" clId="{9B787A8C-1DB0-43C5-8EB0-61184A1DB0DE}" dt="2019-02-04T19:55:39.091" v="15" actId="27636"/>
          <ac:spMkLst>
            <pc:docMk/>
            <pc:sldMk cId="227706614" sldId="306"/>
            <ac:spMk id="3" creationId="{00000000-0000-0000-0000-000000000000}"/>
          </ac:spMkLst>
        </pc:spChg>
      </pc:sldChg>
      <pc:sldChg chg="modSp">
        <pc:chgData name="Sveta Milusheva" userId="4714dae9-ed12-46d1-8931-6789fdcfd003" providerId="ADAL" clId="{9B787A8C-1DB0-43C5-8EB0-61184A1DB0DE}" dt="2019-02-04T19:55:39.126" v="16" actId="27636"/>
        <pc:sldMkLst>
          <pc:docMk/>
          <pc:sldMk cId="729624989" sldId="309"/>
        </pc:sldMkLst>
        <pc:spChg chg="mod">
          <ac:chgData name="Sveta Milusheva" userId="4714dae9-ed12-46d1-8931-6789fdcfd003" providerId="ADAL" clId="{9B787A8C-1DB0-43C5-8EB0-61184A1DB0DE}" dt="2019-02-04T19:55:39.126" v="16" actId="27636"/>
          <ac:spMkLst>
            <pc:docMk/>
            <pc:sldMk cId="729624989" sldId="309"/>
            <ac:spMk id="3" creationId="{00000000-0000-0000-0000-000000000000}"/>
          </ac:spMkLst>
        </pc:spChg>
      </pc:sldChg>
      <pc:sldChg chg="modSp">
        <pc:chgData name="Sveta Milusheva" userId="4714dae9-ed12-46d1-8931-6789fdcfd003" providerId="ADAL" clId="{9B787A8C-1DB0-43C5-8EB0-61184A1DB0DE}" dt="2019-02-04T19:55:39.194" v="18" actId="27636"/>
        <pc:sldMkLst>
          <pc:docMk/>
          <pc:sldMk cId="1921767169" sldId="312"/>
        </pc:sldMkLst>
        <pc:spChg chg="mod">
          <ac:chgData name="Sveta Milusheva" userId="4714dae9-ed12-46d1-8931-6789fdcfd003" providerId="ADAL" clId="{9B787A8C-1DB0-43C5-8EB0-61184A1DB0DE}" dt="2019-02-04T19:55:39.194" v="18" actId="27636"/>
          <ac:spMkLst>
            <pc:docMk/>
            <pc:sldMk cId="1921767169" sldId="312"/>
            <ac:spMk id="3" creationId="{00000000-0000-0000-0000-000000000000}"/>
          </ac:spMkLst>
        </pc:spChg>
      </pc:sldChg>
      <pc:sldChg chg="modSp">
        <pc:chgData name="Sveta Milusheva" userId="4714dae9-ed12-46d1-8931-6789fdcfd003" providerId="ADAL" clId="{9B787A8C-1DB0-43C5-8EB0-61184A1DB0DE}" dt="2019-02-04T19:55:39.210" v="19" actId="27636"/>
        <pc:sldMkLst>
          <pc:docMk/>
          <pc:sldMk cId="986758503" sldId="313"/>
        </pc:sldMkLst>
        <pc:spChg chg="mod">
          <ac:chgData name="Sveta Milusheva" userId="4714dae9-ed12-46d1-8931-6789fdcfd003" providerId="ADAL" clId="{9B787A8C-1DB0-43C5-8EB0-61184A1DB0DE}" dt="2019-02-04T19:55:39.210" v="19" actId="27636"/>
          <ac:spMkLst>
            <pc:docMk/>
            <pc:sldMk cId="986758503" sldId="313"/>
            <ac:spMk id="2" creationId="{00000000-0000-0000-0000-000000000000}"/>
          </ac:spMkLst>
        </pc:spChg>
      </pc:sldChg>
      <pc:sldChg chg="modSp">
        <pc:chgData name="Sveta Milusheva" userId="4714dae9-ed12-46d1-8931-6789fdcfd003" providerId="ADAL" clId="{9B787A8C-1DB0-43C5-8EB0-61184A1DB0DE}" dt="2019-02-04T19:55:39.241" v="21" actId="27636"/>
        <pc:sldMkLst>
          <pc:docMk/>
          <pc:sldMk cId="1240247675" sldId="317"/>
        </pc:sldMkLst>
        <pc:spChg chg="mod">
          <ac:chgData name="Sveta Milusheva" userId="4714dae9-ed12-46d1-8931-6789fdcfd003" providerId="ADAL" clId="{9B787A8C-1DB0-43C5-8EB0-61184A1DB0DE}" dt="2019-02-04T19:55:39.226" v="20" actId="27636"/>
          <ac:spMkLst>
            <pc:docMk/>
            <pc:sldMk cId="1240247675" sldId="317"/>
            <ac:spMk id="2" creationId="{00000000-0000-0000-0000-000000000000}"/>
          </ac:spMkLst>
        </pc:spChg>
        <pc:spChg chg="mod">
          <ac:chgData name="Sveta Milusheva" userId="4714dae9-ed12-46d1-8931-6789fdcfd003" providerId="ADAL" clId="{9B787A8C-1DB0-43C5-8EB0-61184A1DB0DE}" dt="2019-02-04T19:55:39.241" v="21" actId="27636"/>
          <ac:spMkLst>
            <pc:docMk/>
            <pc:sldMk cId="1240247675" sldId="317"/>
            <ac:spMk id="3" creationId="{00000000-0000-0000-0000-000000000000}"/>
          </ac:spMkLst>
        </pc:spChg>
      </pc:sldChg>
      <pc:sldChg chg="modSp">
        <pc:chgData name="Sveta Milusheva" userId="4714dae9-ed12-46d1-8931-6789fdcfd003" providerId="ADAL" clId="{9B787A8C-1DB0-43C5-8EB0-61184A1DB0DE}" dt="2019-02-04T19:55:39.402" v="28" actId="27636"/>
        <pc:sldMkLst>
          <pc:docMk/>
          <pc:sldMk cId="1366395943" sldId="318"/>
        </pc:sldMkLst>
        <pc:spChg chg="mod">
          <ac:chgData name="Sveta Milusheva" userId="4714dae9-ed12-46d1-8931-6789fdcfd003" providerId="ADAL" clId="{9B787A8C-1DB0-43C5-8EB0-61184A1DB0DE}" dt="2019-02-04T19:55:39.371" v="27" actId="27636"/>
          <ac:spMkLst>
            <pc:docMk/>
            <pc:sldMk cId="1366395943" sldId="318"/>
            <ac:spMk id="2" creationId="{00000000-0000-0000-0000-000000000000}"/>
          </ac:spMkLst>
        </pc:spChg>
        <pc:spChg chg="mod">
          <ac:chgData name="Sveta Milusheva" userId="4714dae9-ed12-46d1-8931-6789fdcfd003" providerId="ADAL" clId="{9B787A8C-1DB0-43C5-8EB0-61184A1DB0DE}" dt="2019-02-04T19:55:39.402" v="28" actId="27636"/>
          <ac:spMkLst>
            <pc:docMk/>
            <pc:sldMk cId="1366395943" sldId="318"/>
            <ac:spMk id="3" creationId="{00000000-0000-0000-0000-000000000000}"/>
          </ac:spMkLst>
        </pc:spChg>
      </pc:sldChg>
      <pc:sldChg chg="modSp">
        <pc:chgData name="Sveta Milusheva" userId="4714dae9-ed12-46d1-8931-6789fdcfd003" providerId="ADAL" clId="{9B787A8C-1DB0-43C5-8EB0-61184A1DB0DE}" dt="2019-02-04T19:55:39.418" v="29" actId="27636"/>
        <pc:sldMkLst>
          <pc:docMk/>
          <pc:sldMk cId="1973976630" sldId="319"/>
        </pc:sldMkLst>
        <pc:spChg chg="mod">
          <ac:chgData name="Sveta Milusheva" userId="4714dae9-ed12-46d1-8931-6789fdcfd003" providerId="ADAL" clId="{9B787A8C-1DB0-43C5-8EB0-61184A1DB0DE}" dt="2019-02-04T19:55:39.418" v="29" actId="27636"/>
          <ac:spMkLst>
            <pc:docMk/>
            <pc:sldMk cId="1973976630" sldId="319"/>
            <ac:spMk id="2" creationId="{00000000-0000-0000-0000-000000000000}"/>
          </ac:spMkLst>
        </pc:spChg>
      </pc:sldChg>
      <pc:sldChg chg="modSp">
        <pc:chgData name="Sveta Milusheva" userId="4714dae9-ed12-46d1-8931-6789fdcfd003" providerId="ADAL" clId="{9B787A8C-1DB0-43C5-8EB0-61184A1DB0DE}" dt="2019-02-04T19:55:39.257" v="22" actId="27636"/>
        <pc:sldMkLst>
          <pc:docMk/>
          <pc:sldMk cId="150357907" sldId="320"/>
        </pc:sldMkLst>
        <pc:spChg chg="mod">
          <ac:chgData name="Sveta Milusheva" userId="4714dae9-ed12-46d1-8931-6789fdcfd003" providerId="ADAL" clId="{9B787A8C-1DB0-43C5-8EB0-61184A1DB0DE}" dt="2019-02-04T19:55:39.257" v="22" actId="27636"/>
          <ac:spMkLst>
            <pc:docMk/>
            <pc:sldMk cId="150357907" sldId="320"/>
            <ac:spMk id="2" creationId="{00000000-0000-0000-0000-000000000000}"/>
          </ac:spMkLst>
        </pc:spChg>
      </pc:sldChg>
      <pc:sldChg chg="addSp modSp">
        <pc:chgData name="Sveta Milusheva" userId="4714dae9-ed12-46d1-8931-6789fdcfd003" providerId="ADAL" clId="{9B787A8C-1DB0-43C5-8EB0-61184A1DB0DE}" dt="2019-02-04T19:55:38.751" v="7"/>
        <pc:sldMkLst>
          <pc:docMk/>
          <pc:sldMk cId="85623090" sldId="330"/>
        </pc:sldMkLst>
        <pc:spChg chg="add mod">
          <ac:chgData name="Sveta Milusheva" userId="4714dae9-ed12-46d1-8931-6789fdcfd003" providerId="ADAL" clId="{9B787A8C-1DB0-43C5-8EB0-61184A1DB0DE}" dt="2019-02-04T19:55:38.751" v="7"/>
          <ac:spMkLst>
            <pc:docMk/>
            <pc:sldMk cId="85623090" sldId="330"/>
            <ac:spMk id="3" creationId="{C0577C6D-83CD-42BD-92CC-3B9F7E988AF9}"/>
          </ac:spMkLst>
        </pc:spChg>
      </pc:sldChg>
      <pc:sldChg chg="modSp">
        <pc:chgData name="Sveta Milusheva" userId="4714dae9-ed12-46d1-8931-6789fdcfd003" providerId="ADAL" clId="{9B787A8C-1DB0-43C5-8EB0-61184A1DB0DE}" dt="2019-02-04T19:55:39.130" v="17" actId="27636"/>
        <pc:sldMkLst>
          <pc:docMk/>
          <pc:sldMk cId="816149961" sldId="331"/>
        </pc:sldMkLst>
        <pc:spChg chg="mod">
          <ac:chgData name="Sveta Milusheva" userId="4714dae9-ed12-46d1-8931-6789fdcfd003" providerId="ADAL" clId="{9B787A8C-1DB0-43C5-8EB0-61184A1DB0DE}" dt="2019-02-04T19:55:39.130" v="17" actId="27636"/>
          <ac:spMkLst>
            <pc:docMk/>
            <pc:sldMk cId="816149961" sldId="331"/>
            <ac:spMk id="2" creationId="{00000000-0000-0000-0000-000000000000}"/>
          </ac:spMkLst>
        </pc:spChg>
      </pc:sldChg>
      <pc:sldChg chg="modSp">
        <pc:chgData name="Sveta Milusheva" userId="4714dae9-ed12-46d1-8931-6789fdcfd003" providerId="ADAL" clId="{9B787A8C-1DB0-43C5-8EB0-61184A1DB0DE}" dt="2019-02-04T19:55:39.277" v="23" actId="27636"/>
        <pc:sldMkLst>
          <pc:docMk/>
          <pc:sldMk cId="2070160525" sldId="335"/>
        </pc:sldMkLst>
        <pc:spChg chg="mod">
          <ac:chgData name="Sveta Milusheva" userId="4714dae9-ed12-46d1-8931-6789fdcfd003" providerId="ADAL" clId="{9B787A8C-1DB0-43C5-8EB0-61184A1DB0DE}" dt="2019-02-04T19:55:39.277" v="23" actId="27636"/>
          <ac:spMkLst>
            <pc:docMk/>
            <pc:sldMk cId="2070160525" sldId="335"/>
            <ac:spMk id="2" creationId="{00000000-0000-0000-0000-000000000000}"/>
          </ac:spMkLst>
        </pc:spChg>
      </pc:sldChg>
      <pc:sldChg chg="modSp">
        <pc:chgData name="Sveta Milusheva" userId="4714dae9-ed12-46d1-8931-6789fdcfd003" providerId="ADAL" clId="{9B787A8C-1DB0-43C5-8EB0-61184A1DB0DE}" dt="2019-02-04T19:55:39.293" v="24" actId="27636"/>
        <pc:sldMkLst>
          <pc:docMk/>
          <pc:sldMk cId="983634527" sldId="336"/>
        </pc:sldMkLst>
        <pc:spChg chg="mod">
          <ac:chgData name="Sveta Milusheva" userId="4714dae9-ed12-46d1-8931-6789fdcfd003" providerId="ADAL" clId="{9B787A8C-1DB0-43C5-8EB0-61184A1DB0DE}" dt="2019-02-04T19:55:39.293" v="24" actId="27636"/>
          <ac:spMkLst>
            <pc:docMk/>
            <pc:sldMk cId="983634527" sldId="336"/>
            <ac:spMk id="2" creationId="{00000000-0000-0000-0000-000000000000}"/>
          </ac:spMkLst>
        </pc:spChg>
      </pc:sldChg>
      <pc:sldChg chg="modSp">
        <pc:chgData name="Sveta Milusheva" userId="4714dae9-ed12-46d1-8931-6789fdcfd003" providerId="ADAL" clId="{9B787A8C-1DB0-43C5-8EB0-61184A1DB0DE}" dt="2019-02-04T19:55:39.293" v="25" actId="27636"/>
        <pc:sldMkLst>
          <pc:docMk/>
          <pc:sldMk cId="1756711612" sldId="337"/>
        </pc:sldMkLst>
        <pc:spChg chg="mod">
          <ac:chgData name="Sveta Milusheva" userId="4714dae9-ed12-46d1-8931-6789fdcfd003" providerId="ADAL" clId="{9B787A8C-1DB0-43C5-8EB0-61184A1DB0DE}" dt="2019-02-04T19:55:39.293" v="25" actId="27636"/>
          <ac:spMkLst>
            <pc:docMk/>
            <pc:sldMk cId="1756711612" sldId="337"/>
            <ac:spMk id="2" creationId="{00000000-0000-0000-0000-000000000000}"/>
          </ac:spMkLst>
        </pc:spChg>
      </pc:sldChg>
      <pc:sldChg chg="modSp">
        <pc:chgData name="Sveta Milusheva" userId="4714dae9-ed12-46d1-8931-6789fdcfd003" providerId="ADAL" clId="{9B787A8C-1DB0-43C5-8EB0-61184A1DB0DE}" dt="2019-02-04T19:55:39.324" v="26" actId="27636"/>
        <pc:sldMkLst>
          <pc:docMk/>
          <pc:sldMk cId="264228928" sldId="339"/>
        </pc:sldMkLst>
        <pc:spChg chg="mod">
          <ac:chgData name="Sveta Milusheva" userId="4714dae9-ed12-46d1-8931-6789fdcfd003" providerId="ADAL" clId="{9B787A8C-1DB0-43C5-8EB0-61184A1DB0DE}" dt="2019-02-04T19:55:39.324" v="26" actId="27636"/>
          <ac:spMkLst>
            <pc:docMk/>
            <pc:sldMk cId="264228928" sldId="339"/>
            <ac:spMk id="3" creationId="{00000000-0000-0000-0000-000000000000}"/>
          </ac:spMkLst>
        </pc:spChg>
      </pc:sldChg>
      <pc:sldChg chg="addSp modSp">
        <pc:chgData name="Sveta Milusheva" userId="4714dae9-ed12-46d1-8931-6789fdcfd003" providerId="ADAL" clId="{9B787A8C-1DB0-43C5-8EB0-61184A1DB0DE}" dt="2019-02-04T19:55:38.751" v="7"/>
        <pc:sldMkLst>
          <pc:docMk/>
          <pc:sldMk cId="1098042322" sldId="342"/>
        </pc:sldMkLst>
        <pc:spChg chg="add mod">
          <ac:chgData name="Sveta Milusheva" userId="4714dae9-ed12-46d1-8931-6789fdcfd003" providerId="ADAL" clId="{9B787A8C-1DB0-43C5-8EB0-61184A1DB0DE}" dt="2019-02-04T19:55:38.751" v="7"/>
          <ac:spMkLst>
            <pc:docMk/>
            <pc:sldMk cId="1098042322" sldId="342"/>
            <ac:spMk id="3" creationId="{11CC4B97-834E-49F7-8656-94E30DDCDA1A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7F0EB7-506F-408B-8236-BDF687B44FE5}" type="doc">
      <dgm:prSet loTypeId="urn:diagrams.loki3.com/Bracket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2FD298C-2C9E-480B-9F86-3B3C73665425}">
      <dgm:prSet phldrT="[Text]" custT="1"/>
      <dgm:spPr/>
      <dgm:t>
        <a:bodyPr/>
        <a:lstStyle/>
        <a:p>
          <a:pPr algn="ctr"/>
          <a:r>
            <a:rPr lang="en-US" sz="2400" dirty="0">
              <a:solidFill>
                <a:srgbClr val="A6A6A6"/>
              </a:solidFill>
              <a:sym typeface="Wingdings" panose="05000000000000000000" pitchFamily="2" charset="2"/>
            </a:rPr>
            <a:t>Faux </a:t>
          </a:r>
          <a:r>
            <a:rPr lang="en-US" sz="2400" dirty="0" err="1">
              <a:solidFill>
                <a:srgbClr val="A6A6A6"/>
              </a:solidFill>
              <a:sym typeface="Wingdings" panose="05000000000000000000" pitchFamily="2" charset="2"/>
            </a:rPr>
            <a:t>Contrefactuels</a:t>
          </a:r>
          <a:r>
            <a:rPr lang="en-US" sz="2400" dirty="0">
              <a:solidFill>
                <a:srgbClr val="A6A6A6"/>
              </a:solidFill>
              <a:sym typeface="Wingdings" panose="05000000000000000000" pitchFamily="2" charset="2"/>
            </a:rPr>
            <a:t> </a:t>
          </a:r>
          <a:endParaRPr lang="en-US" sz="2400" dirty="0">
            <a:solidFill>
              <a:srgbClr val="A6A6A6"/>
            </a:solidFill>
          </a:endParaRPr>
        </a:p>
      </dgm:t>
    </dgm:pt>
    <dgm:pt modelId="{6A2E7617-B8B8-41FA-8D96-49FFA1464EA7}" type="parTrans" cxnId="{EDD35431-29C2-4214-9A99-DD088A891364}">
      <dgm:prSet/>
      <dgm:spPr/>
      <dgm:t>
        <a:bodyPr/>
        <a:lstStyle/>
        <a:p>
          <a:endParaRPr lang="en-US"/>
        </a:p>
      </dgm:t>
    </dgm:pt>
    <dgm:pt modelId="{F3BB416E-0764-4F31-8A84-52CF67A62E5B}" type="sibTrans" cxnId="{EDD35431-29C2-4214-9A99-DD088A891364}">
      <dgm:prSet/>
      <dgm:spPr/>
      <dgm:t>
        <a:bodyPr/>
        <a:lstStyle/>
        <a:p>
          <a:endParaRPr lang="en-US"/>
        </a:p>
      </dgm:t>
    </dgm:pt>
    <dgm:pt modelId="{2F0A3DFB-683A-4BBF-B9DA-1FA97506F66F}">
      <dgm:prSet phldrT="[Text]" custT="1"/>
      <dgm:spPr/>
      <dgm:t>
        <a:bodyPr/>
        <a:lstStyle/>
        <a:p>
          <a:r>
            <a:rPr lang="en-US" sz="2800" dirty="0">
              <a:solidFill>
                <a:schemeClr val="bg1">
                  <a:lumMod val="75000"/>
                </a:schemeClr>
              </a:solidFill>
            </a:rPr>
            <a:t>Avant – Après</a:t>
          </a:r>
        </a:p>
      </dgm:t>
    </dgm:pt>
    <dgm:pt modelId="{B589DC6E-3054-4561-A5C6-7EF42C21BDC6}" type="parTrans" cxnId="{2C83D58D-F4D1-446C-9DAC-CC4D856819F1}">
      <dgm:prSet/>
      <dgm:spPr/>
      <dgm:t>
        <a:bodyPr/>
        <a:lstStyle/>
        <a:p>
          <a:endParaRPr lang="en-US"/>
        </a:p>
      </dgm:t>
    </dgm:pt>
    <dgm:pt modelId="{808FF106-D533-4692-9000-9893BFFEF4FB}" type="sibTrans" cxnId="{2C83D58D-F4D1-446C-9DAC-CC4D856819F1}">
      <dgm:prSet/>
      <dgm:spPr/>
      <dgm:t>
        <a:bodyPr/>
        <a:lstStyle/>
        <a:p>
          <a:endParaRPr lang="en-US"/>
        </a:p>
      </dgm:t>
    </dgm:pt>
    <dgm:pt modelId="{0F5FED99-0FD8-4D47-B451-FDC5E42719CD}">
      <dgm:prSet phldrT="[Text]" custT="1"/>
      <dgm:spPr/>
      <dgm:t>
        <a:bodyPr/>
        <a:lstStyle/>
        <a:p>
          <a:r>
            <a:rPr lang="en-US" sz="2400" dirty="0">
              <a:solidFill>
                <a:srgbClr val="A6A6A6"/>
              </a:solidFill>
            </a:rPr>
            <a:t>Impact causal sous </a:t>
          </a:r>
          <a:r>
            <a:rPr lang="en-US" sz="2400" dirty="0" err="1">
              <a:solidFill>
                <a:srgbClr val="A6A6A6"/>
              </a:solidFill>
            </a:rPr>
            <a:t>certaines</a:t>
          </a:r>
          <a:r>
            <a:rPr lang="en-US" sz="2400" dirty="0">
              <a:solidFill>
                <a:srgbClr val="A6A6A6"/>
              </a:solidFill>
            </a:rPr>
            <a:t> hypotheses &amp; fortes limitations</a:t>
          </a:r>
        </a:p>
      </dgm:t>
    </dgm:pt>
    <dgm:pt modelId="{0D4A856F-D0EB-4C32-AA87-30787D61D53D}" type="parTrans" cxnId="{9E882F81-2A72-4982-A5F7-EE14A3976B8E}">
      <dgm:prSet/>
      <dgm:spPr/>
      <dgm:t>
        <a:bodyPr/>
        <a:lstStyle/>
        <a:p>
          <a:endParaRPr lang="en-US"/>
        </a:p>
      </dgm:t>
    </dgm:pt>
    <dgm:pt modelId="{19FECB8F-8B0B-4A19-8476-12D5132636E3}" type="sibTrans" cxnId="{9E882F81-2A72-4982-A5F7-EE14A3976B8E}">
      <dgm:prSet/>
      <dgm:spPr/>
      <dgm:t>
        <a:bodyPr/>
        <a:lstStyle/>
        <a:p>
          <a:endParaRPr lang="en-US"/>
        </a:p>
      </dgm:t>
    </dgm:pt>
    <dgm:pt modelId="{4F131E54-B4E9-4EB4-98D7-7D0B831EAB96}">
      <dgm:prSet phldrT="[Text]" custT="1"/>
      <dgm:spPr/>
      <dgm:t>
        <a:bodyPr/>
        <a:lstStyle/>
        <a:p>
          <a:r>
            <a:rPr lang="en-US" sz="2800" dirty="0">
              <a:solidFill>
                <a:srgbClr val="D9D9D9"/>
              </a:solidFill>
            </a:rPr>
            <a:t>Double difference </a:t>
          </a:r>
          <a:r>
            <a:rPr lang="fr-FR" sz="2800" dirty="0"/>
            <a:t>(</a:t>
          </a:r>
          <a:r>
            <a:rPr lang="fr-FR" sz="2800" dirty="0" err="1"/>
            <a:t>Diff</a:t>
          </a:r>
          <a:r>
            <a:rPr lang="fr-FR" sz="2800" dirty="0"/>
            <a:t>-in-</a:t>
          </a:r>
          <a:r>
            <a:rPr lang="fr-FR" sz="2800" dirty="0" err="1"/>
            <a:t>diff</a:t>
          </a:r>
          <a:r>
            <a:rPr lang="fr-FR" sz="2800" dirty="0"/>
            <a:t>)</a:t>
          </a:r>
          <a:endParaRPr lang="en-US" sz="2800" dirty="0">
            <a:solidFill>
              <a:srgbClr val="D9D9D9"/>
            </a:solidFill>
          </a:endParaRPr>
        </a:p>
      </dgm:t>
    </dgm:pt>
    <dgm:pt modelId="{AF9B1108-521D-4406-8B79-5C865826C4AF}" type="parTrans" cxnId="{64DDAA80-F276-4733-81A2-7CB5BA82BC60}">
      <dgm:prSet/>
      <dgm:spPr/>
      <dgm:t>
        <a:bodyPr/>
        <a:lstStyle/>
        <a:p>
          <a:endParaRPr lang="en-US"/>
        </a:p>
      </dgm:t>
    </dgm:pt>
    <dgm:pt modelId="{F4BF7163-2415-46F0-8355-B8895A678542}" type="sibTrans" cxnId="{64DDAA80-F276-4733-81A2-7CB5BA82BC60}">
      <dgm:prSet/>
      <dgm:spPr/>
      <dgm:t>
        <a:bodyPr/>
        <a:lstStyle/>
        <a:p>
          <a:endParaRPr lang="en-US"/>
        </a:p>
      </dgm:t>
    </dgm:pt>
    <dgm:pt modelId="{74577600-C66D-4F8F-BAEB-9D3917ECFACA}">
      <dgm:prSet phldrT="[Text]" custT="1"/>
      <dgm:spPr/>
      <dgm:t>
        <a:bodyPr/>
        <a:lstStyle/>
        <a:p>
          <a:r>
            <a:rPr lang="en-US" sz="2800" dirty="0">
              <a:solidFill>
                <a:schemeClr val="bg1">
                  <a:lumMod val="85000"/>
                </a:schemeClr>
              </a:solidFill>
            </a:rPr>
            <a:t>Participants – Non-participants</a:t>
          </a:r>
        </a:p>
      </dgm:t>
    </dgm:pt>
    <dgm:pt modelId="{9BC8C34F-DE26-4BA5-8EC7-2BFB5AA34F7F}" type="parTrans" cxnId="{D74F3EE9-2338-4356-89A3-FF0CB87C12D0}">
      <dgm:prSet/>
      <dgm:spPr/>
      <dgm:t>
        <a:bodyPr/>
        <a:lstStyle/>
        <a:p>
          <a:endParaRPr lang="en-US"/>
        </a:p>
      </dgm:t>
    </dgm:pt>
    <dgm:pt modelId="{A2238B89-29E5-43C5-808D-5E7B83C690DA}" type="sibTrans" cxnId="{D74F3EE9-2338-4356-89A3-FF0CB87C12D0}">
      <dgm:prSet/>
      <dgm:spPr/>
      <dgm:t>
        <a:bodyPr/>
        <a:lstStyle/>
        <a:p>
          <a:endParaRPr lang="en-US"/>
        </a:p>
      </dgm:t>
    </dgm:pt>
    <dgm:pt modelId="{2C14B5CB-130A-4C84-A719-6C11AF4F1196}">
      <dgm:prSet phldrT="[Text]" custT="1"/>
      <dgm:spPr/>
      <dgm:t>
        <a:bodyPr/>
        <a:lstStyle/>
        <a:p>
          <a:r>
            <a:rPr lang="en-US" sz="2800" dirty="0" err="1">
              <a:solidFill>
                <a:srgbClr val="D9D9D9"/>
              </a:solidFill>
            </a:rPr>
            <a:t>Appariement</a:t>
          </a:r>
          <a:r>
            <a:rPr lang="en-US" sz="2800" dirty="0">
              <a:solidFill>
                <a:srgbClr val="D9D9D9"/>
              </a:solidFill>
            </a:rPr>
            <a:t> (</a:t>
          </a:r>
          <a:r>
            <a:rPr lang="fr-FR" sz="2800" dirty="0" err="1"/>
            <a:t>matching</a:t>
          </a:r>
          <a:r>
            <a:rPr lang="fr-FR" sz="2800" dirty="0"/>
            <a:t>, appariement de score de résultat</a:t>
          </a:r>
          <a:r>
            <a:rPr lang="en-US" sz="2800" dirty="0">
              <a:solidFill>
                <a:srgbClr val="D9D9D9"/>
              </a:solidFill>
            </a:rPr>
            <a:t>)</a:t>
          </a:r>
        </a:p>
      </dgm:t>
    </dgm:pt>
    <dgm:pt modelId="{187D0303-23B3-48B8-8054-D6AF482BB670}" type="parTrans" cxnId="{2A4578C7-5195-4460-AD8E-16EA89BAB126}">
      <dgm:prSet/>
      <dgm:spPr/>
      <dgm:t>
        <a:bodyPr/>
        <a:lstStyle/>
        <a:p>
          <a:endParaRPr lang="en-US"/>
        </a:p>
      </dgm:t>
    </dgm:pt>
    <dgm:pt modelId="{9BC6D2B8-69A9-42AF-9C61-09FF0A149E44}" type="sibTrans" cxnId="{2A4578C7-5195-4460-AD8E-16EA89BAB126}">
      <dgm:prSet/>
      <dgm:spPr/>
      <dgm:t>
        <a:bodyPr/>
        <a:lstStyle/>
        <a:p>
          <a:endParaRPr lang="en-US"/>
        </a:p>
      </dgm:t>
    </dgm:pt>
    <dgm:pt modelId="{3584DF7E-2705-49F6-B0CC-78B73E0C2062}">
      <dgm:prSet phldrT="[Text]" custT="1"/>
      <dgm:spPr/>
      <dgm:t>
        <a:bodyPr/>
        <a:lstStyle/>
        <a:p>
          <a:r>
            <a:rPr lang="en-US" sz="2400" dirty="0">
              <a:solidFill>
                <a:schemeClr val="tx1"/>
              </a:solidFill>
            </a:rPr>
            <a:t>Impact </a:t>
          </a:r>
          <a:r>
            <a:rPr lang="en-US" sz="2400" u="none" dirty="0">
              <a:solidFill>
                <a:schemeClr val="tx1"/>
              </a:solidFill>
            </a:rPr>
            <a:t>causal</a:t>
          </a:r>
        </a:p>
      </dgm:t>
    </dgm:pt>
    <dgm:pt modelId="{E3230C77-BECA-4E7A-848A-3486FF4E5D7F}" type="parTrans" cxnId="{957EB84A-29BC-49E4-A6CD-B487B5412A03}">
      <dgm:prSet/>
      <dgm:spPr/>
      <dgm:t>
        <a:bodyPr/>
        <a:lstStyle/>
        <a:p>
          <a:endParaRPr lang="en-US"/>
        </a:p>
      </dgm:t>
    </dgm:pt>
    <dgm:pt modelId="{EED1A66E-ED12-4E21-824A-0D55043B47EE}" type="sibTrans" cxnId="{957EB84A-29BC-49E4-A6CD-B487B5412A03}">
      <dgm:prSet/>
      <dgm:spPr/>
      <dgm:t>
        <a:bodyPr/>
        <a:lstStyle/>
        <a:p>
          <a:endParaRPr lang="en-US"/>
        </a:p>
      </dgm:t>
    </dgm:pt>
    <dgm:pt modelId="{14681F31-011E-4746-93CE-EA1A78C23C46}">
      <dgm:prSet phldrT="[Text]" custT="1"/>
      <dgm:spPr/>
      <dgm:t>
        <a:bodyPr/>
        <a:lstStyle/>
        <a:p>
          <a:r>
            <a:rPr lang="fr-FR" sz="2800" noProof="0" dirty="0">
              <a:solidFill>
                <a:schemeClr val="bg1"/>
              </a:solidFill>
            </a:rPr>
            <a:t>Méthodes</a:t>
          </a:r>
          <a:r>
            <a:rPr lang="en-US" sz="2800" dirty="0">
              <a:solidFill>
                <a:schemeClr val="bg1"/>
              </a:solidFill>
            </a:rPr>
            <a:t> </a:t>
          </a:r>
          <a:r>
            <a:rPr lang="en-US" sz="2800" dirty="0" err="1">
              <a:solidFill>
                <a:schemeClr val="bg1"/>
              </a:solidFill>
            </a:rPr>
            <a:t>exp</a:t>
          </a:r>
          <a:r>
            <a:rPr lang="fr-FR" sz="2800" noProof="0" dirty="0" err="1">
              <a:solidFill>
                <a:schemeClr val="bg1"/>
              </a:solidFill>
            </a:rPr>
            <a:t>é</a:t>
          </a:r>
          <a:r>
            <a:rPr lang="en-US" sz="2800" dirty="0" err="1">
              <a:solidFill>
                <a:schemeClr val="bg1"/>
              </a:solidFill>
            </a:rPr>
            <a:t>rimentales</a:t>
          </a:r>
          <a:r>
            <a:rPr lang="en-US" sz="2800" dirty="0">
              <a:solidFill>
                <a:schemeClr val="bg1"/>
              </a:solidFill>
            </a:rPr>
            <a:t> (randomization)</a:t>
          </a:r>
        </a:p>
      </dgm:t>
    </dgm:pt>
    <dgm:pt modelId="{48D0EE03-FFD2-4DED-BC44-4D34882F2536}" type="parTrans" cxnId="{A7527D68-F18A-4C02-9AAE-CE1EF5BE8276}">
      <dgm:prSet/>
      <dgm:spPr/>
      <dgm:t>
        <a:bodyPr/>
        <a:lstStyle/>
        <a:p>
          <a:endParaRPr lang="en-US"/>
        </a:p>
      </dgm:t>
    </dgm:pt>
    <dgm:pt modelId="{6CEAC078-F0A6-4A81-B695-DA2A7E8C114E}" type="sibTrans" cxnId="{A7527D68-F18A-4C02-9AAE-CE1EF5BE8276}">
      <dgm:prSet/>
      <dgm:spPr/>
      <dgm:t>
        <a:bodyPr/>
        <a:lstStyle/>
        <a:p>
          <a:endParaRPr lang="en-US"/>
        </a:p>
      </dgm:t>
    </dgm:pt>
    <dgm:pt modelId="{99D7E786-1989-BC47-A2B4-0ACB238C45E8}">
      <dgm:prSet phldrT="[Text]" custT="1"/>
      <dgm:spPr/>
      <dgm:t>
        <a:bodyPr/>
        <a:lstStyle/>
        <a:p>
          <a:r>
            <a:rPr lang="fr-FR" sz="2800" dirty="0"/>
            <a:t>Modèle de discontinuité</a:t>
          </a:r>
          <a:endParaRPr lang="en-US" sz="2800" dirty="0">
            <a:solidFill>
              <a:schemeClr val="bg1">
                <a:lumMod val="65000"/>
              </a:schemeClr>
            </a:solidFill>
          </a:endParaRPr>
        </a:p>
      </dgm:t>
    </dgm:pt>
    <dgm:pt modelId="{ED57B967-176A-4246-89B4-8C20A6960B5C}" type="parTrans" cxnId="{A05ACC6D-8170-164A-A37E-3CECFE4BC770}">
      <dgm:prSet/>
      <dgm:spPr/>
      <dgm:t>
        <a:bodyPr/>
        <a:lstStyle/>
        <a:p>
          <a:endParaRPr lang="en-US"/>
        </a:p>
      </dgm:t>
    </dgm:pt>
    <dgm:pt modelId="{0FE682AC-983D-5B42-92E1-F6EA1C29350A}" type="sibTrans" cxnId="{A05ACC6D-8170-164A-A37E-3CECFE4BC770}">
      <dgm:prSet/>
      <dgm:spPr/>
      <dgm:t>
        <a:bodyPr/>
        <a:lstStyle/>
        <a:p>
          <a:endParaRPr lang="en-US"/>
        </a:p>
      </dgm:t>
    </dgm:pt>
    <dgm:pt modelId="{4AD44D14-66B3-4908-8D1D-3327D04830A8}" type="pres">
      <dgm:prSet presAssocID="{777F0EB7-506F-408B-8236-BDF687B44FE5}" presName="Name0" presStyleCnt="0">
        <dgm:presLayoutVars>
          <dgm:dir/>
          <dgm:animLvl val="lvl"/>
          <dgm:resizeHandles val="exact"/>
        </dgm:presLayoutVars>
      </dgm:prSet>
      <dgm:spPr/>
    </dgm:pt>
    <dgm:pt modelId="{26ECA343-6CF6-4F35-8668-C3A461C649A3}" type="pres">
      <dgm:prSet presAssocID="{12FD298C-2C9E-480B-9F86-3B3C73665425}" presName="linNode" presStyleCnt="0"/>
      <dgm:spPr/>
    </dgm:pt>
    <dgm:pt modelId="{954830F7-3375-4857-A6BE-A72A935A1DFA}" type="pres">
      <dgm:prSet presAssocID="{12FD298C-2C9E-480B-9F86-3B3C73665425}" presName="parTx" presStyleLbl="revTx" presStyleIdx="0" presStyleCnt="3" custScaleX="108857" custLinFactNeighborX="0" custLinFactNeighborY="899">
        <dgm:presLayoutVars>
          <dgm:chMax val="1"/>
          <dgm:bulletEnabled val="1"/>
        </dgm:presLayoutVars>
      </dgm:prSet>
      <dgm:spPr/>
    </dgm:pt>
    <dgm:pt modelId="{D32CD3BE-4AF7-45A7-8C40-292B0855DF55}" type="pres">
      <dgm:prSet presAssocID="{12FD298C-2C9E-480B-9F86-3B3C73665425}" presName="bracket" presStyleLbl="parChTrans1D1" presStyleIdx="0" presStyleCnt="3"/>
      <dgm:spPr/>
    </dgm:pt>
    <dgm:pt modelId="{0C6BD722-EC23-4DB6-B6F8-830A096B9605}" type="pres">
      <dgm:prSet presAssocID="{12FD298C-2C9E-480B-9F86-3B3C73665425}" presName="spH" presStyleCnt="0"/>
      <dgm:spPr/>
    </dgm:pt>
    <dgm:pt modelId="{3408E513-4BAA-4FDB-82B4-DA4EE9654557}" type="pres">
      <dgm:prSet presAssocID="{12FD298C-2C9E-480B-9F86-3B3C73665425}" presName="desTx" presStyleLbl="node1" presStyleIdx="0" presStyleCnt="3" custScaleX="99934" custLinFactNeighborX="-83920" custLinFactNeighborY="-243">
        <dgm:presLayoutVars>
          <dgm:bulletEnabled val="1"/>
        </dgm:presLayoutVars>
      </dgm:prSet>
      <dgm:spPr/>
    </dgm:pt>
    <dgm:pt modelId="{7AE50A11-6217-4D98-B88A-86336A962BC4}" type="pres">
      <dgm:prSet presAssocID="{F3BB416E-0764-4F31-8A84-52CF67A62E5B}" presName="spV" presStyleCnt="0"/>
      <dgm:spPr/>
    </dgm:pt>
    <dgm:pt modelId="{489526BF-0430-4515-8478-097856A37438}" type="pres">
      <dgm:prSet presAssocID="{0F5FED99-0FD8-4D47-B451-FDC5E42719CD}" presName="linNode" presStyleCnt="0"/>
      <dgm:spPr/>
    </dgm:pt>
    <dgm:pt modelId="{187AD1F9-6C3F-4140-9D98-D87B7BA33A58}" type="pres">
      <dgm:prSet presAssocID="{0F5FED99-0FD8-4D47-B451-FDC5E42719CD}" presName="parTx" presStyleLbl="revTx" presStyleIdx="1" presStyleCnt="3">
        <dgm:presLayoutVars>
          <dgm:chMax val="1"/>
          <dgm:bulletEnabled val="1"/>
        </dgm:presLayoutVars>
      </dgm:prSet>
      <dgm:spPr/>
    </dgm:pt>
    <dgm:pt modelId="{EA0466BC-B311-46FD-A76E-D6D4614C95CB}" type="pres">
      <dgm:prSet presAssocID="{0F5FED99-0FD8-4D47-B451-FDC5E42719CD}" presName="bracket" presStyleLbl="parChTrans1D1" presStyleIdx="1" presStyleCnt="3"/>
      <dgm:spPr/>
    </dgm:pt>
    <dgm:pt modelId="{667DEB21-12C2-4C1F-8901-FAA413DB4433}" type="pres">
      <dgm:prSet presAssocID="{0F5FED99-0FD8-4D47-B451-FDC5E42719CD}" presName="spH" presStyleCnt="0"/>
      <dgm:spPr/>
    </dgm:pt>
    <dgm:pt modelId="{25153479-43DD-451C-86FB-8919DDF41462}" type="pres">
      <dgm:prSet presAssocID="{0F5FED99-0FD8-4D47-B451-FDC5E42719CD}" presName="desTx" presStyleLbl="node1" presStyleIdx="1" presStyleCnt="3" custLinFactNeighborX="1" custLinFactNeighborY="378">
        <dgm:presLayoutVars>
          <dgm:bulletEnabled val="1"/>
        </dgm:presLayoutVars>
      </dgm:prSet>
      <dgm:spPr/>
    </dgm:pt>
    <dgm:pt modelId="{B9D88888-2682-47A6-B7BD-48752B606774}" type="pres">
      <dgm:prSet presAssocID="{19FECB8F-8B0B-4A19-8476-12D5132636E3}" presName="spV" presStyleCnt="0"/>
      <dgm:spPr/>
    </dgm:pt>
    <dgm:pt modelId="{E06AB677-31EE-4A33-959A-C88C9A56A9C5}" type="pres">
      <dgm:prSet presAssocID="{3584DF7E-2705-49F6-B0CC-78B73E0C2062}" presName="linNode" presStyleCnt="0"/>
      <dgm:spPr/>
    </dgm:pt>
    <dgm:pt modelId="{3F31DFA1-E041-4F27-AB7F-CAF97B908604}" type="pres">
      <dgm:prSet presAssocID="{3584DF7E-2705-49F6-B0CC-78B73E0C2062}" presName="parTx" presStyleLbl="revTx" presStyleIdx="2" presStyleCnt="3">
        <dgm:presLayoutVars>
          <dgm:chMax val="1"/>
          <dgm:bulletEnabled val="1"/>
        </dgm:presLayoutVars>
      </dgm:prSet>
      <dgm:spPr/>
    </dgm:pt>
    <dgm:pt modelId="{70281759-F811-4DD6-ACE8-602F02B8A222}" type="pres">
      <dgm:prSet presAssocID="{3584DF7E-2705-49F6-B0CC-78B73E0C2062}" presName="bracket" presStyleLbl="parChTrans1D1" presStyleIdx="2" presStyleCnt="3"/>
      <dgm:spPr/>
    </dgm:pt>
    <dgm:pt modelId="{77D34F18-D38E-4BF8-9E53-BBFD27629581}" type="pres">
      <dgm:prSet presAssocID="{3584DF7E-2705-49F6-B0CC-78B73E0C2062}" presName="spH" presStyleCnt="0"/>
      <dgm:spPr/>
    </dgm:pt>
    <dgm:pt modelId="{9AD34BFE-59DD-45ED-9F77-EA7CFCCA19E2}" type="pres">
      <dgm:prSet presAssocID="{3584DF7E-2705-49F6-B0CC-78B73E0C2062}" presName="desTx" presStyleLbl="node1" presStyleIdx="2" presStyleCnt="3" custScaleY="103248">
        <dgm:presLayoutVars>
          <dgm:bulletEnabled val="1"/>
        </dgm:presLayoutVars>
      </dgm:prSet>
      <dgm:spPr/>
    </dgm:pt>
  </dgm:ptLst>
  <dgm:cxnLst>
    <dgm:cxn modelId="{7CE5C407-367E-1441-87A4-79B6D7CFA285}" type="presOf" srcId="{0F5FED99-0FD8-4D47-B451-FDC5E42719CD}" destId="{187AD1F9-6C3F-4140-9D98-D87B7BA33A58}" srcOrd="0" destOrd="0" presId="urn:diagrams.loki3.com/BracketList"/>
    <dgm:cxn modelId="{70F70614-021F-1144-AF96-E8229C4B7309}" type="presOf" srcId="{12FD298C-2C9E-480B-9F86-3B3C73665425}" destId="{954830F7-3375-4857-A6BE-A72A935A1DFA}" srcOrd="0" destOrd="0" presId="urn:diagrams.loki3.com/BracketList"/>
    <dgm:cxn modelId="{BE63442D-17C6-1144-BD27-221537D5D30A}" type="presOf" srcId="{3584DF7E-2705-49F6-B0CC-78B73E0C2062}" destId="{3F31DFA1-E041-4F27-AB7F-CAF97B908604}" srcOrd="0" destOrd="0" presId="urn:diagrams.loki3.com/BracketList"/>
    <dgm:cxn modelId="{EDD35431-29C2-4214-9A99-DD088A891364}" srcId="{777F0EB7-506F-408B-8236-BDF687B44FE5}" destId="{12FD298C-2C9E-480B-9F86-3B3C73665425}" srcOrd="0" destOrd="0" parTransId="{6A2E7617-B8B8-41FA-8D96-49FFA1464EA7}" sibTransId="{F3BB416E-0764-4F31-8A84-52CF67A62E5B}"/>
    <dgm:cxn modelId="{C6BE3542-5263-614F-B43F-FF0869F13F4B}" type="presOf" srcId="{74577600-C66D-4F8F-BAEB-9D3917ECFACA}" destId="{3408E513-4BAA-4FDB-82B4-DA4EE9654557}" srcOrd="0" destOrd="1" presId="urn:diagrams.loki3.com/BracketList"/>
    <dgm:cxn modelId="{A7527D68-F18A-4C02-9AAE-CE1EF5BE8276}" srcId="{3584DF7E-2705-49F6-B0CC-78B73E0C2062}" destId="{14681F31-011E-4746-93CE-EA1A78C23C46}" srcOrd="0" destOrd="0" parTransId="{48D0EE03-FFD2-4DED-BC44-4D34882F2536}" sibTransId="{6CEAC078-F0A6-4A81-B695-DA2A7E8C114E}"/>
    <dgm:cxn modelId="{957EB84A-29BC-49E4-A6CD-B487B5412A03}" srcId="{777F0EB7-506F-408B-8236-BDF687B44FE5}" destId="{3584DF7E-2705-49F6-B0CC-78B73E0C2062}" srcOrd="2" destOrd="0" parTransId="{E3230C77-BECA-4E7A-848A-3486FF4E5D7F}" sibTransId="{EED1A66E-ED12-4E21-824A-0D55043B47EE}"/>
    <dgm:cxn modelId="{A05ACC6D-8170-164A-A37E-3CECFE4BC770}" srcId="{0F5FED99-0FD8-4D47-B451-FDC5E42719CD}" destId="{99D7E786-1989-BC47-A2B4-0ACB238C45E8}" srcOrd="2" destOrd="0" parTransId="{ED57B967-176A-4246-89B4-8C20A6960B5C}" sibTransId="{0FE682AC-983D-5B42-92E1-F6EA1C29350A}"/>
    <dgm:cxn modelId="{9FFAC66F-E2D1-0B48-A7B7-194A58557401}" type="presOf" srcId="{14681F31-011E-4746-93CE-EA1A78C23C46}" destId="{9AD34BFE-59DD-45ED-9F77-EA7CFCCA19E2}" srcOrd="0" destOrd="0" presId="urn:diagrams.loki3.com/BracketList"/>
    <dgm:cxn modelId="{64DDAA80-F276-4733-81A2-7CB5BA82BC60}" srcId="{0F5FED99-0FD8-4D47-B451-FDC5E42719CD}" destId="{4F131E54-B4E9-4EB4-98D7-7D0B831EAB96}" srcOrd="0" destOrd="0" parTransId="{AF9B1108-521D-4406-8B79-5C865826C4AF}" sibTransId="{F4BF7163-2415-46F0-8355-B8895A678542}"/>
    <dgm:cxn modelId="{9E882F81-2A72-4982-A5F7-EE14A3976B8E}" srcId="{777F0EB7-506F-408B-8236-BDF687B44FE5}" destId="{0F5FED99-0FD8-4D47-B451-FDC5E42719CD}" srcOrd="1" destOrd="0" parTransId="{0D4A856F-D0EB-4C32-AA87-30787D61D53D}" sibTransId="{19FECB8F-8B0B-4A19-8476-12D5132636E3}"/>
    <dgm:cxn modelId="{2C83D58D-F4D1-446C-9DAC-CC4D856819F1}" srcId="{12FD298C-2C9E-480B-9F86-3B3C73665425}" destId="{2F0A3DFB-683A-4BBF-B9DA-1FA97506F66F}" srcOrd="0" destOrd="0" parTransId="{B589DC6E-3054-4561-A5C6-7EF42C21BDC6}" sibTransId="{808FF106-D533-4692-9000-9893BFFEF4FB}"/>
    <dgm:cxn modelId="{6FF45DA6-ECE5-1249-9596-0F93DEA15908}" type="presOf" srcId="{2C14B5CB-130A-4C84-A719-6C11AF4F1196}" destId="{25153479-43DD-451C-86FB-8919DDF41462}" srcOrd="0" destOrd="1" presId="urn:diagrams.loki3.com/BracketList"/>
    <dgm:cxn modelId="{07F13EBA-112A-D646-B47F-D72F53513E95}" type="presOf" srcId="{777F0EB7-506F-408B-8236-BDF687B44FE5}" destId="{4AD44D14-66B3-4908-8D1D-3327D04830A8}" srcOrd="0" destOrd="0" presId="urn:diagrams.loki3.com/BracketList"/>
    <dgm:cxn modelId="{A50805BE-8AA1-2149-9948-BCAC7F0DB6FC}" type="presOf" srcId="{99D7E786-1989-BC47-A2B4-0ACB238C45E8}" destId="{25153479-43DD-451C-86FB-8919DDF41462}" srcOrd="0" destOrd="2" presId="urn:diagrams.loki3.com/BracketList"/>
    <dgm:cxn modelId="{2A4578C7-5195-4460-AD8E-16EA89BAB126}" srcId="{0F5FED99-0FD8-4D47-B451-FDC5E42719CD}" destId="{2C14B5CB-130A-4C84-A719-6C11AF4F1196}" srcOrd="1" destOrd="0" parTransId="{187D0303-23B3-48B8-8054-D6AF482BB670}" sibTransId="{9BC6D2B8-69A9-42AF-9C61-09FF0A149E44}"/>
    <dgm:cxn modelId="{EDB99AD7-D08E-DA49-8FFF-6374B2F46B9B}" type="presOf" srcId="{2F0A3DFB-683A-4BBF-B9DA-1FA97506F66F}" destId="{3408E513-4BAA-4FDB-82B4-DA4EE9654557}" srcOrd="0" destOrd="0" presId="urn:diagrams.loki3.com/BracketList"/>
    <dgm:cxn modelId="{D74F3EE9-2338-4356-89A3-FF0CB87C12D0}" srcId="{12FD298C-2C9E-480B-9F86-3B3C73665425}" destId="{74577600-C66D-4F8F-BAEB-9D3917ECFACA}" srcOrd="1" destOrd="0" parTransId="{9BC8C34F-DE26-4BA5-8EC7-2BFB5AA34F7F}" sibTransId="{A2238B89-29E5-43C5-808D-5E7B83C690DA}"/>
    <dgm:cxn modelId="{B92D17F3-DCD3-2C44-9C3D-27FC038D1D9A}" type="presOf" srcId="{4F131E54-B4E9-4EB4-98D7-7D0B831EAB96}" destId="{25153479-43DD-451C-86FB-8919DDF41462}" srcOrd="0" destOrd="0" presId="urn:diagrams.loki3.com/BracketList"/>
    <dgm:cxn modelId="{69F24B1F-CCF6-FC47-B1E4-88AFC37FD393}" type="presParOf" srcId="{4AD44D14-66B3-4908-8D1D-3327D04830A8}" destId="{26ECA343-6CF6-4F35-8668-C3A461C649A3}" srcOrd="0" destOrd="0" presId="urn:diagrams.loki3.com/BracketList"/>
    <dgm:cxn modelId="{312782CE-C760-CD47-9641-7D8300DC8728}" type="presParOf" srcId="{26ECA343-6CF6-4F35-8668-C3A461C649A3}" destId="{954830F7-3375-4857-A6BE-A72A935A1DFA}" srcOrd="0" destOrd="0" presId="urn:diagrams.loki3.com/BracketList"/>
    <dgm:cxn modelId="{7610B165-A151-B747-9AFD-B46C21E0D743}" type="presParOf" srcId="{26ECA343-6CF6-4F35-8668-C3A461C649A3}" destId="{D32CD3BE-4AF7-45A7-8C40-292B0855DF55}" srcOrd="1" destOrd="0" presId="urn:diagrams.loki3.com/BracketList"/>
    <dgm:cxn modelId="{91963DF4-E02D-254E-BA92-40A0FCD6A8EB}" type="presParOf" srcId="{26ECA343-6CF6-4F35-8668-C3A461C649A3}" destId="{0C6BD722-EC23-4DB6-B6F8-830A096B9605}" srcOrd="2" destOrd="0" presId="urn:diagrams.loki3.com/BracketList"/>
    <dgm:cxn modelId="{539BBBE0-D149-C14B-A38C-84BD5FC2635F}" type="presParOf" srcId="{26ECA343-6CF6-4F35-8668-C3A461C649A3}" destId="{3408E513-4BAA-4FDB-82B4-DA4EE9654557}" srcOrd="3" destOrd="0" presId="urn:diagrams.loki3.com/BracketList"/>
    <dgm:cxn modelId="{6D7D68FC-0E0B-DD4C-B71B-D2B165DA288D}" type="presParOf" srcId="{4AD44D14-66B3-4908-8D1D-3327D04830A8}" destId="{7AE50A11-6217-4D98-B88A-86336A962BC4}" srcOrd="1" destOrd="0" presId="urn:diagrams.loki3.com/BracketList"/>
    <dgm:cxn modelId="{917FF40B-4749-2546-B787-AF008A1B5DED}" type="presParOf" srcId="{4AD44D14-66B3-4908-8D1D-3327D04830A8}" destId="{489526BF-0430-4515-8478-097856A37438}" srcOrd="2" destOrd="0" presId="urn:diagrams.loki3.com/BracketList"/>
    <dgm:cxn modelId="{7E39ACA6-C9FD-3D41-858A-05D01A0B4FE3}" type="presParOf" srcId="{489526BF-0430-4515-8478-097856A37438}" destId="{187AD1F9-6C3F-4140-9D98-D87B7BA33A58}" srcOrd="0" destOrd="0" presId="urn:diagrams.loki3.com/BracketList"/>
    <dgm:cxn modelId="{36D68BE5-5622-2440-9FAC-84E63779C1FA}" type="presParOf" srcId="{489526BF-0430-4515-8478-097856A37438}" destId="{EA0466BC-B311-46FD-A76E-D6D4614C95CB}" srcOrd="1" destOrd="0" presId="urn:diagrams.loki3.com/BracketList"/>
    <dgm:cxn modelId="{3345744A-B634-194E-9C2B-D9D93E4B2D05}" type="presParOf" srcId="{489526BF-0430-4515-8478-097856A37438}" destId="{667DEB21-12C2-4C1F-8901-FAA413DB4433}" srcOrd="2" destOrd="0" presId="urn:diagrams.loki3.com/BracketList"/>
    <dgm:cxn modelId="{1A7183DD-961E-1540-99C7-D83370E7EB65}" type="presParOf" srcId="{489526BF-0430-4515-8478-097856A37438}" destId="{25153479-43DD-451C-86FB-8919DDF41462}" srcOrd="3" destOrd="0" presId="urn:diagrams.loki3.com/BracketList"/>
    <dgm:cxn modelId="{A32351DA-9480-B54E-9A26-C80CF4F5CB88}" type="presParOf" srcId="{4AD44D14-66B3-4908-8D1D-3327D04830A8}" destId="{B9D88888-2682-47A6-B7BD-48752B606774}" srcOrd="3" destOrd="0" presId="urn:diagrams.loki3.com/BracketList"/>
    <dgm:cxn modelId="{8C54F6A0-6C36-A74D-AC71-598A02BDF76A}" type="presParOf" srcId="{4AD44D14-66B3-4908-8D1D-3327D04830A8}" destId="{E06AB677-31EE-4A33-959A-C88C9A56A9C5}" srcOrd="4" destOrd="0" presId="urn:diagrams.loki3.com/BracketList"/>
    <dgm:cxn modelId="{EE95AC75-C70F-D740-9DF5-E127D2FB7C6A}" type="presParOf" srcId="{E06AB677-31EE-4A33-959A-C88C9A56A9C5}" destId="{3F31DFA1-E041-4F27-AB7F-CAF97B908604}" srcOrd="0" destOrd="0" presId="urn:diagrams.loki3.com/BracketList"/>
    <dgm:cxn modelId="{AE15BF1E-85D1-7341-8847-0EFB49FE0C90}" type="presParOf" srcId="{E06AB677-31EE-4A33-959A-C88C9A56A9C5}" destId="{70281759-F811-4DD6-ACE8-602F02B8A222}" srcOrd="1" destOrd="0" presId="urn:diagrams.loki3.com/BracketList"/>
    <dgm:cxn modelId="{359ECD68-5F94-9043-B220-5F25E3AAD325}" type="presParOf" srcId="{E06AB677-31EE-4A33-959A-C88C9A56A9C5}" destId="{77D34F18-D38E-4BF8-9E53-BBFD27629581}" srcOrd="2" destOrd="0" presId="urn:diagrams.loki3.com/BracketList"/>
    <dgm:cxn modelId="{F856810D-7335-4543-89C2-D4F77F8692E8}" type="presParOf" srcId="{E06AB677-31EE-4A33-959A-C88C9A56A9C5}" destId="{9AD34BFE-59DD-45ED-9F77-EA7CFCCA19E2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C88706-ACAD-4D6F-BF34-9510579FAD3C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98B664A-E9FA-4EDD-898A-8A665988A32D}">
      <dgm:prSet/>
      <dgm:spPr/>
      <dgm:t>
        <a:bodyPr/>
        <a:lstStyle/>
        <a:p>
          <a:pPr rtl="0"/>
          <a:r>
            <a:rPr lang="en-US" dirty="0" err="1"/>
            <a:t>Autres</a:t>
          </a:r>
          <a:r>
            <a:rPr lang="en-US" dirty="0"/>
            <a:t> </a:t>
          </a:r>
          <a:r>
            <a:rPr lang="en-US" dirty="0" err="1"/>
            <a:t>opportunites</a:t>
          </a:r>
          <a:r>
            <a:rPr lang="en-US" dirty="0"/>
            <a:t> de </a:t>
          </a:r>
          <a:r>
            <a:rPr lang="en-US" dirty="0" err="1"/>
            <a:t>randomiser</a:t>
          </a:r>
          <a:r>
            <a:rPr lang="en-US" dirty="0"/>
            <a:t> </a:t>
          </a:r>
        </a:p>
      </dgm:t>
    </dgm:pt>
    <dgm:pt modelId="{4087EF6E-A68F-4121-A5A1-CE7E19AE51F5}" type="parTrans" cxnId="{33D00259-D919-47E4-AF88-8FEC51727D10}">
      <dgm:prSet/>
      <dgm:spPr/>
      <dgm:t>
        <a:bodyPr/>
        <a:lstStyle/>
        <a:p>
          <a:endParaRPr lang="en-US"/>
        </a:p>
      </dgm:t>
    </dgm:pt>
    <dgm:pt modelId="{855977CD-3495-404D-BD69-54742B56F371}" type="sibTrans" cxnId="{33D00259-D919-47E4-AF88-8FEC51727D10}">
      <dgm:prSet/>
      <dgm:spPr/>
      <dgm:t>
        <a:bodyPr/>
        <a:lstStyle/>
        <a:p>
          <a:endParaRPr lang="en-US"/>
        </a:p>
      </dgm:t>
    </dgm:pt>
    <dgm:pt modelId="{1CB3C158-8BF5-4120-80CD-14954579B3F6}">
      <dgm:prSet/>
      <dgm:spPr/>
      <dgm:t>
        <a:bodyPr/>
        <a:lstStyle/>
        <a:p>
          <a:pPr rtl="0"/>
          <a:r>
            <a:rPr lang="en-US" dirty="0" err="1"/>
            <a:t>Defis</a:t>
          </a:r>
          <a:r>
            <a:rPr lang="en-US" dirty="0"/>
            <a:t> </a:t>
          </a:r>
          <a:r>
            <a:rPr lang="en-US" dirty="0" err="1"/>
            <a:t>potentiels</a:t>
          </a:r>
          <a:endParaRPr lang="en-US" dirty="0"/>
        </a:p>
      </dgm:t>
    </dgm:pt>
    <dgm:pt modelId="{EC2E3CA0-6E08-4CEB-B1D0-CDCFAF618963}" type="parTrans" cxnId="{D18D9FD9-A9D0-4738-A25D-904C9AF64489}">
      <dgm:prSet/>
      <dgm:spPr/>
      <dgm:t>
        <a:bodyPr/>
        <a:lstStyle/>
        <a:p>
          <a:endParaRPr lang="en-US"/>
        </a:p>
      </dgm:t>
    </dgm:pt>
    <dgm:pt modelId="{CDF27E89-4911-41F2-B0C8-BDF7D468A4B7}" type="sibTrans" cxnId="{D18D9FD9-A9D0-4738-A25D-904C9AF64489}">
      <dgm:prSet/>
      <dgm:spPr/>
      <dgm:t>
        <a:bodyPr/>
        <a:lstStyle/>
        <a:p>
          <a:endParaRPr lang="en-US"/>
        </a:p>
      </dgm:t>
    </dgm:pt>
    <dgm:pt modelId="{B11B6DCA-743C-4581-9C6B-CD27F7015FD2}">
      <dgm:prSet/>
      <dgm:spPr/>
      <dgm:t>
        <a:bodyPr/>
        <a:lstStyle/>
        <a:p>
          <a:pPr rtl="0"/>
          <a:r>
            <a:rPr lang="en-US" dirty="0"/>
            <a:t>Comment </a:t>
          </a:r>
          <a:r>
            <a:rPr lang="en-US" dirty="0" err="1"/>
            <a:t>randomiser</a:t>
          </a:r>
          <a:r>
            <a:rPr lang="en-US" dirty="0"/>
            <a:t>? </a:t>
          </a:r>
        </a:p>
      </dgm:t>
    </dgm:pt>
    <dgm:pt modelId="{186CBA84-75E4-4C7D-86E0-869A9BA02A63}" type="parTrans" cxnId="{4A8EBCF0-2E88-4260-826C-E1A1B7908159}">
      <dgm:prSet/>
      <dgm:spPr/>
      <dgm:t>
        <a:bodyPr/>
        <a:lstStyle/>
        <a:p>
          <a:endParaRPr lang="en-US"/>
        </a:p>
      </dgm:t>
    </dgm:pt>
    <dgm:pt modelId="{8CCAF09F-F0AA-4590-A0F4-56B1FDFF5E8B}" type="sibTrans" cxnId="{4A8EBCF0-2E88-4260-826C-E1A1B7908159}">
      <dgm:prSet/>
      <dgm:spPr/>
      <dgm:t>
        <a:bodyPr/>
        <a:lstStyle/>
        <a:p>
          <a:endParaRPr lang="en-US"/>
        </a:p>
      </dgm:t>
    </dgm:pt>
    <dgm:pt modelId="{D5CCDDD3-4763-A246-83CB-BAA149919410}">
      <dgm:prSet/>
      <dgm:spPr/>
      <dgm:t>
        <a:bodyPr/>
        <a:lstStyle/>
        <a:p>
          <a:pPr rtl="0"/>
          <a:r>
            <a:rPr lang="en-US" dirty="0" err="1"/>
            <a:t>Pourquoi</a:t>
          </a:r>
          <a:r>
            <a:rPr lang="en-US" dirty="0"/>
            <a:t> </a:t>
          </a:r>
          <a:r>
            <a:rPr lang="en-US" dirty="0" err="1"/>
            <a:t>randomiser</a:t>
          </a:r>
          <a:r>
            <a:rPr lang="en-US" dirty="0"/>
            <a:t>? </a:t>
          </a:r>
        </a:p>
      </dgm:t>
    </dgm:pt>
    <dgm:pt modelId="{793A9E76-B5C5-2646-A4EB-9F3B64893066}" type="parTrans" cxnId="{314F17E0-FD3C-544F-84F9-315FE3921879}">
      <dgm:prSet/>
      <dgm:spPr/>
      <dgm:t>
        <a:bodyPr/>
        <a:lstStyle/>
        <a:p>
          <a:endParaRPr lang="fr-FR"/>
        </a:p>
      </dgm:t>
    </dgm:pt>
    <dgm:pt modelId="{B0E39125-D77C-A947-8D4C-C2E675ACD77C}" type="sibTrans" cxnId="{314F17E0-FD3C-544F-84F9-315FE3921879}">
      <dgm:prSet/>
      <dgm:spPr/>
      <dgm:t>
        <a:bodyPr/>
        <a:lstStyle/>
        <a:p>
          <a:endParaRPr lang="fr-FR"/>
        </a:p>
      </dgm:t>
    </dgm:pt>
    <dgm:pt modelId="{5F5652F8-01C9-0D4E-ADF5-F992242B2A1A}">
      <dgm:prSet/>
      <dgm:spPr/>
      <dgm:t>
        <a:bodyPr/>
        <a:lstStyle/>
        <a:p>
          <a:pPr rtl="0"/>
          <a:r>
            <a:rPr lang="en-US" dirty="0" err="1"/>
            <a:t>Modèle</a:t>
          </a:r>
          <a:r>
            <a:rPr lang="en-US" dirty="0"/>
            <a:t> </a:t>
          </a:r>
          <a:r>
            <a:rPr lang="en-US" dirty="0" err="1"/>
            <a:t>d'encouragement</a:t>
          </a:r>
          <a:endParaRPr lang="en-US" dirty="0"/>
        </a:p>
      </dgm:t>
    </dgm:pt>
    <dgm:pt modelId="{CEB773D6-022B-BA4D-A699-3A0ECF4E32C7}" type="parTrans" cxnId="{0BBCF475-9391-834C-92F7-24979BCA7B4F}">
      <dgm:prSet/>
      <dgm:spPr/>
      <dgm:t>
        <a:bodyPr/>
        <a:lstStyle/>
        <a:p>
          <a:endParaRPr lang="fr-FR"/>
        </a:p>
      </dgm:t>
    </dgm:pt>
    <dgm:pt modelId="{22DC3B9C-08AE-5949-949E-A85AFF2B8A9D}" type="sibTrans" cxnId="{0BBCF475-9391-834C-92F7-24979BCA7B4F}">
      <dgm:prSet/>
      <dgm:spPr/>
      <dgm:t>
        <a:bodyPr/>
        <a:lstStyle/>
        <a:p>
          <a:endParaRPr lang="fr-FR"/>
        </a:p>
      </dgm:t>
    </dgm:pt>
    <dgm:pt modelId="{EBC95986-C1B1-4F00-A63E-ECADDB61ECBB}" type="pres">
      <dgm:prSet presAssocID="{02C88706-ACAD-4D6F-BF34-9510579FAD3C}" presName="linear" presStyleCnt="0">
        <dgm:presLayoutVars>
          <dgm:animLvl val="lvl"/>
          <dgm:resizeHandles val="exact"/>
        </dgm:presLayoutVars>
      </dgm:prSet>
      <dgm:spPr/>
    </dgm:pt>
    <dgm:pt modelId="{E80F5313-7E1E-4071-9FCF-0E484D4429B8}" type="pres">
      <dgm:prSet presAssocID="{B11B6DCA-743C-4581-9C6B-CD27F7015FD2}" presName="parentText" presStyleLbl="node1" presStyleIdx="0" presStyleCnt="5" custLinFactY="183244" custLinFactNeighborY="200000">
        <dgm:presLayoutVars>
          <dgm:chMax val="0"/>
          <dgm:bulletEnabled val="1"/>
        </dgm:presLayoutVars>
      </dgm:prSet>
      <dgm:spPr/>
    </dgm:pt>
    <dgm:pt modelId="{C26C3FEA-DEB0-41D1-899C-5B4FFDC0C85F}" type="pres">
      <dgm:prSet presAssocID="{8CCAF09F-F0AA-4590-A0F4-56B1FDFF5E8B}" presName="spacer" presStyleCnt="0"/>
      <dgm:spPr/>
    </dgm:pt>
    <dgm:pt modelId="{FD9D653B-1D5B-4279-8D0F-4451B568D9AB}" type="pres">
      <dgm:prSet presAssocID="{B98B664A-E9FA-4EDD-898A-8A665988A32D}" presName="parentText" presStyleLbl="node1" presStyleIdx="1" presStyleCnt="5" custLinFactY="186714" custLinFactNeighborX="1514" custLinFactNeighborY="200000">
        <dgm:presLayoutVars>
          <dgm:chMax val="0"/>
          <dgm:bulletEnabled val="1"/>
        </dgm:presLayoutVars>
      </dgm:prSet>
      <dgm:spPr/>
    </dgm:pt>
    <dgm:pt modelId="{2F19E48F-C39C-4B6D-B089-F2ACBF635EA5}" type="pres">
      <dgm:prSet presAssocID="{855977CD-3495-404D-BD69-54742B56F371}" presName="spacer" presStyleCnt="0"/>
      <dgm:spPr/>
    </dgm:pt>
    <dgm:pt modelId="{3EB6360F-97EF-4182-A43A-A4E79FD0DBCE}" type="pres">
      <dgm:prSet presAssocID="{1CB3C158-8BF5-4120-80CD-14954579B3F6}" presName="parentText" presStyleLbl="node1" presStyleIdx="2" presStyleCnt="5" custLinFactY="184311" custLinFactNeighborY="200000">
        <dgm:presLayoutVars>
          <dgm:chMax val="0"/>
          <dgm:bulletEnabled val="1"/>
        </dgm:presLayoutVars>
      </dgm:prSet>
      <dgm:spPr/>
    </dgm:pt>
    <dgm:pt modelId="{06597ECB-A31B-4249-8D09-34B239A59962}" type="pres">
      <dgm:prSet presAssocID="{CDF27E89-4911-41F2-B0C8-BDF7D468A4B7}" presName="spacer" presStyleCnt="0"/>
      <dgm:spPr/>
    </dgm:pt>
    <dgm:pt modelId="{6BC9A4FB-22C8-124B-8DBF-1051CD7BCAE7}" type="pres">
      <dgm:prSet presAssocID="{D5CCDDD3-4763-A246-83CB-BAA149919410}" presName="parentText" presStyleLbl="node1" presStyleIdx="3" presStyleCnt="5" custLinFactY="-300000" custLinFactNeighborY="-347413">
        <dgm:presLayoutVars>
          <dgm:chMax val="0"/>
          <dgm:bulletEnabled val="1"/>
        </dgm:presLayoutVars>
      </dgm:prSet>
      <dgm:spPr/>
    </dgm:pt>
    <dgm:pt modelId="{ABCB60C4-C459-5248-B0DF-64BBEF767620}" type="pres">
      <dgm:prSet presAssocID="{B0E39125-D77C-A947-8D4C-C2E675ACD77C}" presName="spacer" presStyleCnt="0"/>
      <dgm:spPr/>
    </dgm:pt>
    <dgm:pt modelId="{981D66C1-9B98-F947-8E7C-7DC000C08B20}" type="pres">
      <dgm:prSet presAssocID="{5F5652F8-01C9-0D4E-ADF5-F992242B2A1A}" presName="parentText" presStyleLbl="node1" presStyleIdx="4" presStyleCnt="5" custLinFactY="-301634" custLinFactNeighborY="-400000">
        <dgm:presLayoutVars>
          <dgm:chMax val="0"/>
          <dgm:bulletEnabled val="1"/>
        </dgm:presLayoutVars>
      </dgm:prSet>
      <dgm:spPr/>
    </dgm:pt>
  </dgm:ptLst>
  <dgm:cxnLst>
    <dgm:cxn modelId="{29B46E0B-907C-A64C-ADA9-C9109B6689A8}" type="presOf" srcId="{02C88706-ACAD-4D6F-BF34-9510579FAD3C}" destId="{EBC95986-C1B1-4F00-A63E-ECADDB61ECBB}" srcOrd="0" destOrd="0" presId="urn:microsoft.com/office/officeart/2005/8/layout/vList2"/>
    <dgm:cxn modelId="{06EC4D31-8E35-7345-AD52-57D7D05FBE91}" type="presOf" srcId="{5F5652F8-01C9-0D4E-ADF5-F992242B2A1A}" destId="{981D66C1-9B98-F947-8E7C-7DC000C08B20}" srcOrd="0" destOrd="0" presId="urn:microsoft.com/office/officeart/2005/8/layout/vList2"/>
    <dgm:cxn modelId="{FA199243-B5E0-904E-BB79-5CD60CB2C76E}" type="presOf" srcId="{D5CCDDD3-4763-A246-83CB-BAA149919410}" destId="{6BC9A4FB-22C8-124B-8DBF-1051CD7BCAE7}" srcOrd="0" destOrd="0" presId="urn:microsoft.com/office/officeart/2005/8/layout/vList2"/>
    <dgm:cxn modelId="{5BF6DF63-CB3C-3345-B72F-97792D4E04DB}" type="presOf" srcId="{B11B6DCA-743C-4581-9C6B-CD27F7015FD2}" destId="{E80F5313-7E1E-4071-9FCF-0E484D4429B8}" srcOrd="0" destOrd="0" presId="urn:microsoft.com/office/officeart/2005/8/layout/vList2"/>
    <dgm:cxn modelId="{0BBCF475-9391-834C-92F7-24979BCA7B4F}" srcId="{02C88706-ACAD-4D6F-BF34-9510579FAD3C}" destId="{5F5652F8-01C9-0D4E-ADF5-F992242B2A1A}" srcOrd="4" destOrd="0" parTransId="{CEB773D6-022B-BA4D-A699-3A0ECF4E32C7}" sibTransId="{22DC3B9C-08AE-5949-949E-A85AFF2B8A9D}"/>
    <dgm:cxn modelId="{B0988D76-5586-3049-B5E0-9DE8F728F706}" type="presOf" srcId="{1CB3C158-8BF5-4120-80CD-14954579B3F6}" destId="{3EB6360F-97EF-4182-A43A-A4E79FD0DBCE}" srcOrd="0" destOrd="0" presId="urn:microsoft.com/office/officeart/2005/8/layout/vList2"/>
    <dgm:cxn modelId="{33D00259-D919-47E4-AF88-8FEC51727D10}" srcId="{02C88706-ACAD-4D6F-BF34-9510579FAD3C}" destId="{B98B664A-E9FA-4EDD-898A-8A665988A32D}" srcOrd="1" destOrd="0" parTransId="{4087EF6E-A68F-4121-A5A1-CE7E19AE51F5}" sibTransId="{855977CD-3495-404D-BD69-54742B56F371}"/>
    <dgm:cxn modelId="{6172A0B1-5D43-2643-BFD0-A303D7E83E5D}" type="presOf" srcId="{B98B664A-E9FA-4EDD-898A-8A665988A32D}" destId="{FD9D653B-1D5B-4279-8D0F-4451B568D9AB}" srcOrd="0" destOrd="0" presId="urn:microsoft.com/office/officeart/2005/8/layout/vList2"/>
    <dgm:cxn modelId="{D18D9FD9-A9D0-4738-A25D-904C9AF64489}" srcId="{02C88706-ACAD-4D6F-BF34-9510579FAD3C}" destId="{1CB3C158-8BF5-4120-80CD-14954579B3F6}" srcOrd="2" destOrd="0" parTransId="{EC2E3CA0-6E08-4CEB-B1D0-CDCFAF618963}" sibTransId="{CDF27E89-4911-41F2-B0C8-BDF7D468A4B7}"/>
    <dgm:cxn modelId="{314F17E0-FD3C-544F-84F9-315FE3921879}" srcId="{02C88706-ACAD-4D6F-BF34-9510579FAD3C}" destId="{D5CCDDD3-4763-A246-83CB-BAA149919410}" srcOrd="3" destOrd="0" parTransId="{793A9E76-B5C5-2646-A4EB-9F3B64893066}" sibTransId="{B0E39125-D77C-A947-8D4C-C2E675ACD77C}"/>
    <dgm:cxn modelId="{4A8EBCF0-2E88-4260-826C-E1A1B7908159}" srcId="{02C88706-ACAD-4D6F-BF34-9510579FAD3C}" destId="{B11B6DCA-743C-4581-9C6B-CD27F7015FD2}" srcOrd="0" destOrd="0" parTransId="{186CBA84-75E4-4C7D-86E0-869A9BA02A63}" sibTransId="{8CCAF09F-F0AA-4590-A0F4-56B1FDFF5E8B}"/>
    <dgm:cxn modelId="{737792D1-2AB2-0D4A-A8B3-EC5048FA551D}" type="presParOf" srcId="{EBC95986-C1B1-4F00-A63E-ECADDB61ECBB}" destId="{E80F5313-7E1E-4071-9FCF-0E484D4429B8}" srcOrd="0" destOrd="0" presId="urn:microsoft.com/office/officeart/2005/8/layout/vList2"/>
    <dgm:cxn modelId="{748F4C0E-23B6-464B-88C0-40E7841BC6F6}" type="presParOf" srcId="{EBC95986-C1B1-4F00-A63E-ECADDB61ECBB}" destId="{C26C3FEA-DEB0-41D1-899C-5B4FFDC0C85F}" srcOrd="1" destOrd="0" presId="urn:microsoft.com/office/officeart/2005/8/layout/vList2"/>
    <dgm:cxn modelId="{1E2FAF93-E137-3041-8530-0394B5371FA1}" type="presParOf" srcId="{EBC95986-C1B1-4F00-A63E-ECADDB61ECBB}" destId="{FD9D653B-1D5B-4279-8D0F-4451B568D9AB}" srcOrd="2" destOrd="0" presId="urn:microsoft.com/office/officeart/2005/8/layout/vList2"/>
    <dgm:cxn modelId="{C2A686A0-3922-4848-9055-5CF3D4174B21}" type="presParOf" srcId="{EBC95986-C1B1-4F00-A63E-ECADDB61ECBB}" destId="{2F19E48F-C39C-4B6D-B089-F2ACBF635EA5}" srcOrd="3" destOrd="0" presId="urn:microsoft.com/office/officeart/2005/8/layout/vList2"/>
    <dgm:cxn modelId="{67D779A7-5383-2F47-B5D9-03764F04808C}" type="presParOf" srcId="{EBC95986-C1B1-4F00-A63E-ECADDB61ECBB}" destId="{3EB6360F-97EF-4182-A43A-A4E79FD0DBCE}" srcOrd="4" destOrd="0" presId="urn:microsoft.com/office/officeart/2005/8/layout/vList2"/>
    <dgm:cxn modelId="{1EF2C96F-FCA3-F544-9B5E-B0ADB063F049}" type="presParOf" srcId="{EBC95986-C1B1-4F00-A63E-ECADDB61ECBB}" destId="{06597ECB-A31B-4249-8D09-34B239A59962}" srcOrd="5" destOrd="0" presId="urn:microsoft.com/office/officeart/2005/8/layout/vList2"/>
    <dgm:cxn modelId="{59FBAB15-8D43-FF46-9E0C-42A0FCE8031F}" type="presParOf" srcId="{EBC95986-C1B1-4F00-A63E-ECADDB61ECBB}" destId="{6BC9A4FB-22C8-124B-8DBF-1051CD7BCAE7}" srcOrd="6" destOrd="0" presId="urn:microsoft.com/office/officeart/2005/8/layout/vList2"/>
    <dgm:cxn modelId="{3BD9C04E-475F-8840-9BD7-74271C6F8B1D}" type="presParOf" srcId="{EBC95986-C1B1-4F00-A63E-ECADDB61ECBB}" destId="{ABCB60C4-C459-5248-B0DF-64BBEF767620}" srcOrd="7" destOrd="0" presId="urn:microsoft.com/office/officeart/2005/8/layout/vList2"/>
    <dgm:cxn modelId="{7D040AC2-876C-E844-AC30-48301D5782EA}" type="presParOf" srcId="{EBC95986-C1B1-4F00-A63E-ECADDB61ECBB}" destId="{981D66C1-9B98-F947-8E7C-7DC000C08B2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7F0EB7-506F-408B-8236-BDF687B44FE5}" type="doc">
      <dgm:prSet loTypeId="urn:diagrams.loki3.com/Bracket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2FD298C-2C9E-480B-9F86-3B3C73665425}">
      <dgm:prSet phldrT="[Text]" custT="1"/>
      <dgm:spPr/>
      <dgm:t>
        <a:bodyPr/>
        <a:lstStyle/>
        <a:p>
          <a:r>
            <a:rPr lang="fr-FR" sz="2400" dirty="0">
              <a:sym typeface="Wingdings" panose="05000000000000000000" pitchFamily="2" charset="2"/>
            </a:rPr>
            <a:t>Contrefactuel contrefaits</a:t>
          </a:r>
          <a:endParaRPr lang="fr-FR" sz="2400" dirty="0"/>
        </a:p>
      </dgm:t>
    </dgm:pt>
    <dgm:pt modelId="{6A2E7617-B8B8-41FA-8D96-49FFA1464EA7}" type="parTrans" cxnId="{EDD35431-29C2-4214-9A99-DD088A891364}">
      <dgm:prSet/>
      <dgm:spPr/>
      <dgm:t>
        <a:bodyPr/>
        <a:lstStyle/>
        <a:p>
          <a:endParaRPr lang="fr-FR" dirty="0"/>
        </a:p>
      </dgm:t>
    </dgm:pt>
    <dgm:pt modelId="{F3BB416E-0764-4F31-8A84-52CF67A62E5B}" type="sibTrans" cxnId="{EDD35431-29C2-4214-9A99-DD088A891364}">
      <dgm:prSet/>
      <dgm:spPr/>
      <dgm:t>
        <a:bodyPr/>
        <a:lstStyle/>
        <a:p>
          <a:endParaRPr lang="fr-FR" dirty="0"/>
        </a:p>
      </dgm:t>
    </dgm:pt>
    <dgm:pt modelId="{2F0A3DFB-683A-4BBF-B9DA-1FA97506F66F}">
      <dgm:prSet phldrT="[Text]" custT="1"/>
      <dgm:spPr/>
      <dgm:t>
        <a:bodyPr/>
        <a:lstStyle/>
        <a:p>
          <a:r>
            <a:rPr lang="fr-FR" sz="2800" dirty="0"/>
            <a:t>Avant – Après</a:t>
          </a:r>
        </a:p>
      </dgm:t>
    </dgm:pt>
    <dgm:pt modelId="{B589DC6E-3054-4561-A5C6-7EF42C21BDC6}" type="parTrans" cxnId="{2C83D58D-F4D1-446C-9DAC-CC4D856819F1}">
      <dgm:prSet/>
      <dgm:spPr/>
      <dgm:t>
        <a:bodyPr/>
        <a:lstStyle/>
        <a:p>
          <a:endParaRPr lang="fr-FR" dirty="0"/>
        </a:p>
      </dgm:t>
    </dgm:pt>
    <dgm:pt modelId="{808FF106-D533-4692-9000-9893BFFEF4FB}" type="sibTrans" cxnId="{2C83D58D-F4D1-446C-9DAC-CC4D856819F1}">
      <dgm:prSet/>
      <dgm:spPr/>
      <dgm:t>
        <a:bodyPr/>
        <a:lstStyle/>
        <a:p>
          <a:endParaRPr lang="fr-FR" dirty="0"/>
        </a:p>
      </dgm:t>
    </dgm:pt>
    <dgm:pt modelId="{0F5FED99-0FD8-4D47-B451-FDC5E42719CD}">
      <dgm:prSet phldrT="[Text]" custT="1"/>
      <dgm:spPr/>
      <dgm:t>
        <a:bodyPr/>
        <a:lstStyle/>
        <a:p>
          <a:r>
            <a:rPr lang="fr-FR" sz="2400" dirty="0"/>
            <a:t>Impact causal sous certaines hypothèses &amp; fortes limitations</a:t>
          </a:r>
        </a:p>
      </dgm:t>
    </dgm:pt>
    <dgm:pt modelId="{0D4A856F-D0EB-4C32-AA87-30787D61D53D}" type="parTrans" cxnId="{9E882F81-2A72-4982-A5F7-EE14A3976B8E}">
      <dgm:prSet/>
      <dgm:spPr/>
      <dgm:t>
        <a:bodyPr/>
        <a:lstStyle/>
        <a:p>
          <a:endParaRPr lang="fr-FR" dirty="0"/>
        </a:p>
      </dgm:t>
    </dgm:pt>
    <dgm:pt modelId="{19FECB8F-8B0B-4A19-8476-12D5132636E3}" type="sibTrans" cxnId="{9E882F81-2A72-4982-A5F7-EE14A3976B8E}">
      <dgm:prSet/>
      <dgm:spPr/>
      <dgm:t>
        <a:bodyPr/>
        <a:lstStyle/>
        <a:p>
          <a:endParaRPr lang="fr-FR" dirty="0"/>
        </a:p>
      </dgm:t>
    </dgm:pt>
    <dgm:pt modelId="{4F131E54-B4E9-4EB4-98D7-7D0B831EAB96}">
      <dgm:prSet phldrT="[Text]" custT="1"/>
      <dgm:spPr/>
      <dgm:t>
        <a:bodyPr/>
        <a:lstStyle/>
        <a:p>
          <a:r>
            <a:rPr lang="fr-FR" sz="2800" dirty="0"/>
            <a:t>Double différence</a:t>
          </a:r>
        </a:p>
      </dgm:t>
    </dgm:pt>
    <dgm:pt modelId="{AF9B1108-521D-4406-8B79-5C865826C4AF}" type="parTrans" cxnId="{64DDAA80-F276-4733-81A2-7CB5BA82BC60}">
      <dgm:prSet/>
      <dgm:spPr/>
      <dgm:t>
        <a:bodyPr/>
        <a:lstStyle/>
        <a:p>
          <a:endParaRPr lang="fr-FR" dirty="0"/>
        </a:p>
      </dgm:t>
    </dgm:pt>
    <dgm:pt modelId="{F4BF7163-2415-46F0-8355-B8895A678542}" type="sibTrans" cxnId="{64DDAA80-F276-4733-81A2-7CB5BA82BC60}">
      <dgm:prSet/>
      <dgm:spPr/>
      <dgm:t>
        <a:bodyPr/>
        <a:lstStyle/>
        <a:p>
          <a:endParaRPr lang="fr-FR" dirty="0"/>
        </a:p>
      </dgm:t>
    </dgm:pt>
    <dgm:pt modelId="{74577600-C66D-4F8F-BAEB-9D3917ECFACA}">
      <dgm:prSet phldrT="[Text]" custT="1"/>
      <dgm:spPr/>
      <dgm:t>
        <a:bodyPr/>
        <a:lstStyle/>
        <a:p>
          <a:r>
            <a:rPr lang="fr-FR" sz="2800" dirty="0"/>
            <a:t>Participants – Non-participants</a:t>
          </a:r>
        </a:p>
      </dgm:t>
    </dgm:pt>
    <dgm:pt modelId="{9BC8C34F-DE26-4BA5-8EC7-2BFB5AA34F7F}" type="parTrans" cxnId="{D74F3EE9-2338-4356-89A3-FF0CB87C12D0}">
      <dgm:prSet/>
      <dgm:spPr/>
      <dgm:t>
        <a:bodyPr/>
        <a:lstStyle/>
        <a:p>
          <a:endParaRPr lang="fr-FR" dirty="0"/>
        </a:p>
      </dgm:t>
    </dgm:pt>
    <dgm:pt modelId="{A2238B89-29E5-43C5-808D-5E7B83C690DA}" type="sibTrans" cxnId="{D74F3EE9-2338-4356-89A3-FF0CB87C12D0}">
      <dgm:prSet/>
      <dgm:spPr/>
      <dgm:t>
        <a:bodyPr/>
        <a:lstStyle/>
        <a:p>
          <a:endParaRPr lang="fr-FR" dirty="0"/>
        </a:p>
      </dgm:t>
    </dgm:pt>
    <dgm:pt modelId="{2C14B5CB-130A-4C84-A719-6C11AF4F1196}">
      <dgm:prSet phldrT="[Text]" custT="1"/>
      <dgm:spPr/>
      <dgm:t>
        <a:bodyPr/>
        <a:lstStyle/>
        <a:p>
          <a:r>
            <a:rPr lang="fr-FR" sz="2800" dirty="0"/>
            <a:t>Appariement</a:t>
          </a:r>
        </a:p>
      </dgm:t>
    </dgm:pt>
    <dgm:pt modelId="{187D0303-23B3-48B8-8054-D6AF482BB670}" type="parTrans" cxnId="{2A4578C7-5195-4460-AD8E-16EA89BAB126}">
      <dgm:prSet/>
      <dgm:spPr/>
      <dgm:t>
        <a:bodyPr/>
        <a:lstStyle/>
        <a:p>
          <a:endParaRPr lang="fr-FR" dirty="0"/>
        </a:p>
      </dgm:t>
    </dgm:pt>
    <dgm:pt modelId="{9BC6D2B8-69A9-42AF-9C61-09FF0A149E44}" type="sibTrans" cxnId="{2A4578C7-5195-4460-AD8E-16EA89BAB126}">
      <dgm:prSet/>
      <dgm:spPr/>
      <dgm:t>
        <a:bodyPr/>
        <a:lstStyle/>
        <a:p>
          <a:endParaRPr lang="fr-FR" dirty="0"/>
        </a:p>
      </dgm:t>
    </dgm:pt>
    <dgm:pt modelId="{3584DF7E-2705-49F6-B0CC-78B73E0C2062}">
      <dgm:prSet phldrT="[Text]" custT="1"/>
      <dgm:spPr/>
      <dgm:t>
        <a:bodyPr/>
        <a:lstStyle/>
        <a:p>
          <a:r>
            <a:rPr lang="fr-FR" sz="2400" dirty="0">
              <a:solidFill>
                <a:schemeClr val="bg1">
                  <a:lumMod val="65000"/>
                </a:schemeClr>
              </a:solidFill>
            </a:rPr>
            <a:t>Impact </a:t>
          </a:r>
          <a:r>
            <a:rPr lang="fr-FR" sz="2400" u="none" dirty="0">
              <a:solidFill>
                <a:schemeClr val="bg1">
                  <a:lumMod val="65000"/>
                </a:schemeClr>
              </a:solidFill>
            </a:rPr>
            <a:t>causal</a:t>
          </a:r>
        </a:p>
      </dgm:t>
    </dgm:pt>
    <dgm:pt modelId="{E3230C77-BECA-4E7A-848A-3486FF4E5D7F}" type="parTrans" cxnId="{957EB84A-29BC-49E4-A6CD-B487B5412A03}">
      <dgm:prSet/>
      <dgm:spPr/>
      <dgm:t>
        <a:bodyPr/>
        <a:lstStyle/>
        <a:p>
          <a:endParaRPr lang="fr-FR" dirty="0"/>
        </a:p>
      </dgm:t>
    </dgm:pt>
    <dgm:pt modelId="{EED1A66E-ED12-4E21-824A-0D55043B47EE}" type="sibTrans" cxnId="{957EB84A-29BC-49E4-A6CD-B487B5412A03}">
      <dgm:prSet/>
      <dgm:spPr/>
      <dgm:t>
        <a:bodyPr/>
        <a:lstStyle/>
        <a:p>
          <a:endParaRPr lang="fr-FR" dirty="0"/>
        </a:p>
      </dgm:t>
    </dgm:pt>
    <dgm:pt modelId="{14681F31-011E-4746-93CE-EA1A78C23C46}">
      <dgm:prSet phldrT="[Text]" custT="1"/>
      <dgm:spPr/>
      <dgm:t>
        <a:bodyPr/>
        <a:lstStyle/>
        <a:p>
          <a:r>
            <a:rPr lang="fr-FR" sz="2800" noProof="0" dirty="0">
              <a:solidFill>
                <a:schemeClr val="bg1">
                  <a:lumMod val="65000"/>
                </a:schemeClr>
              </a:solidFill>
            </a:rPr>
            <a:t>Méthodes</a:t>
          </a:r>
          <a:r>
            <a:rPr lang="fr-FR" sz="2800" dirty="0">
              <a:solidFill>
                <a:schemeClr val="bg1">
                  <a:lumMod val="65000"/>
                </a:schemeClr>
              </a:solidFill>
            </a:rPr>
            <a:t> expérimentales (randomisation)</a:t>
          </a:r>
        </a:p>
      </dgm:t>
    </dgm:pt>
    <dgm:pt modelId="{48D0EE03-FFD2-4DED-BC44-4D34882F2536}" type="parTrans" cxnId="{A7527D68-F18A-4C02-9AAE-CE1EF5BE8276}">
      <dgm:prSet/>
      <dgm:spPr/>
      <dgm:t>
        <a:bodyPr/>
        <a:lstStyle/>
        <a:p>
          <a:endParaRPr lang="fr-FR" dirty="0"/>
        </a:p>
      </dgm:t>
    </dgm:pt>
    <dgm:pt modelId="{6CEAC078-F0A6-4A81-B695-DA2A7E8C114E}" type="sibTrans" cxnId="{A7527D68-F18A-4C02-9AAE-CE1EF5BE8276}">
      <dgm:prSet/>
      <dgm:spPr/>
      <dgm:t>
        <a:bodyPr/>
        <a:lstStyle/>
        <a:p>
          <a:endParaRPr lang="fr-FR" dirty="0"/>
        </a:p>
      </dgm:t>
    </dgm:pt>
    <dgm:pt modelId="{99D7E786-1989-BC47-A2B4-0ACB238C45E8}">
      <dgm:prSet phldrT="[Text]" custT="1"/>
      <dgm:spPr/>
      <dgm:t>
        <a:bodyPr/>
        <a:lstStyle/>
        <a:p>
          <a:r>
            <a:rPr lang="fr-FR" sz="2800" dirty="0">
              <a:solidFill>
                <a:schemeClr val="bg1">
                  <a:lumMod val="65000"/>
                </a:schemeClr>
              </a:solidFill>
            </a:rPr>
            <a:t>Discontinuité de la régression</a:t>
          </a:r>
        </a:p>
      </dgm:t>
    </dgm:pt>
    <dgm:pt modelId="{ED57B967-176A-4246-89B4-8C20A6960B5C}" type="parTrans" cxnId="{A05ACC6D-8170-164A-A37E-3CECFE4BC770}">
      <dgm:prSet/>
      <dgm:spPr/>
      <dgm:t>
        <a:bodyPr/>
        <a:lstStyle/>
        <a:p>
          <a:endParaRPr lang="fr-FR" dirty="0"/>
        </a:p>
      </dgm:t>
    </dgm:pt>
    <dgm:pt modelId="{0FE682AC-983D-5B42-92E1-F6EA1C29350A}" type="sibTrans" cxnId="{A05ACC6D-8170-164A-A37E-3CECFE4BC770}">
      <dgm:prSet/>
      <dgm:spPr/>
      <dgm:t>
        <a:bodyPr/>
        <a:lstStyle/>
        <a:p>
          <a:endParaRPr lang="fr-FR" dirty="0"/>
        </a:p>
      </dgm:t>
    </dgm:pt>
    <dgm:pt modelId="{4AD44D14-66B3-4908-8D1D-3327D04830A8}" type="pres">
      <dgm:prSet presAssocID="{777F0EB7-506F-408B-8236-BDF687B44FE5}" presName="Name0" presStyleCnt="0">
        <dgm:presLayoutVars>
          <dgm:dir/>
          <dgm:animLvl val="lvl"/>
          <dgm:resizeHandles val="exact"/>
        </dgm:presLayoutVars>
      </dgm:prSet>
      <dgm:spPr/>
    </dgm:pt>
    <dgm:pt modelId="{26ECA343-6CF6-4F35-8668-C3A461C649A3}" type="pres">
      <dgm:prSet presAssocID="{12FD298C-2C9E-480B-9F86-3B3C73665425}" presName="linNode" presStyleCnt="0"/>
      <dgm:spPr/>
    </dgm:pt>
    <dgm:pt modelId="{954830F7-3375-4857-A6BE-A72A935A1DFA}" type="pres">
      <dgm:prSet presAssocID="{12FD298C-2C9E-480B-9F86-3B3C73665425}" presName="parTx" presStyleLbl="revTx" presStyleIdx="0" presStyleCnt="3">
        <dgm:presLayoutVars>
          <dgm:chMax val="1"/>
          <dgm:bulletEnabled val="1"/>
        </dgm:presLayoutVars>
      </dgm:prSet>
      <dgm:spPr/>
    </dgm:pt>
    <dgm:pt modelId="{D32CD3BE-4AF7-45A7-8C40-292B0855DF55}" type="pres">
      <dgm:prSet presAssocID="{12FD298C-2C9E-480B-9F86-3B3C73665425}" presName="bracket" presStyleLbl="parChTrans1D1" presStyleIdx="0" presStyleCnt="3"/>
      <dgm:spPr/>
    </dgm:pt>
    <dgm:pt modelId="{0C6BD722-EC23-4DB6-B6F8-830A096B9605}" type="pres">
      <dgm:prSet presAssocID="{12FD298C-2C9E-480B-9F86-3B3C73665425}" presName="spH" presStyleCnt="0"/>
      <dgm:spPr/>
    </dgm:pt>
    <dgm:pt modelId="{3408E513-4BAA-4FDB-82B4-DA4EE9654557}" type="pres">
      <dgm:prSet presAssocID="{12FD298C-2C9E-480B-9F86-3B3C73665425}" presName="desTx" presStyleLbl="node1" presStyleIdx="0" presStyleCnt="3">
        <dgm:presLayoutVars>
          <dgm:bulletEnabled val="1"/>
        </dgm:presLayoutVars>
      </dgm:prSet>
      <dgm:spPr/>
    </dgm:pt>
    <dgm:pt modelId="{7AE50A11-6217-4D98-B88A-86336A962BC4}" type="pres">
      <dgm:prSet presAssocID="{F3BB416E-0764-4F31-8A84-52CF67A62E5B}" presName="spV" presStyleCnt="0"/>
      <dgm:spPr/>
    </dgm:pt>
    <dgm:pt modelId="{489526BF-0430-4515-8478-097856A37438}" type="pres">
      <dgm:prSet presAssocID="{0F5FED99-0FD8-4D47-B451-FDC5E42719CD}" presName="linNode" presStyleCnt="0"/>
      <dgm:spPr/>
    </dgm:pt>
    <dgm:pt modelId="{187AD1F9-6C3F-4140-9D98-D87B7BA33A58}" type="pres">
      <dgm:prSet presAssocID="{0F5FED99-0FD8-4D47-B451-FDC5E42719CD}" presName="parTx" presStyleLbl="revTx" presStyleIdx="1" presStyleCnt="3">
        <dgm:presLayoutVars>
          <dgm:chMax val="1"/>
          <dgm:bulletEnabled val="1"/>
        </dgm:presLayoutVars>
      </dgm:prSet>
      <dgm:spPr/>
    </dgm:pt>
    <dgm:pt modelId="{EA0466BC-B311-46FD-A76E-D6D4614C95CB}" type="pres">
      <dgm:prSet presAssocID="{0F5FED99-0FD8-4D47-B451-FDC5E42719CD}" presName="bracket" presStyleLbl="parChTrans1D1" presStyleIdx="1" presStyleCnt="3"/>
      <dgm:spPr/>
    </dgm:pt>
    <dgm:pt modelId="{667DEB21-12C2-4C1F-8901-FAA413DB4433}" type="pres">
      <dgm:prSet presAssocID="{0F5FED99-0FD8-4D47-B451-FDC5E42719CD}" presName="spH" presStyleCnt="0"/>
      <dgm:spPr/>
    </dgm:pt>
    <dgm:pt modelId="{25153479-43DD-451C-86FB-8919DDF41462}" type="pres">
      <dgm:prSet presAssocID="{0F5FED99-0FD8-4D47-B451-FDC5E42719CD}" presName="desTx" presStyleLbl="node1" presStyleIdx="1" presStyleCnt="3">
        <dgm:presLayoutVars>
          <dgm:bulletEnabled val="1"/>
        </dgm:presLayoutVars>
      </dgm:prSet>
      <dgm:spPr/>
    </dgm:pt>
    <dgm:pt modelId="{B9D88888-2682-47A6-B7BD-48752B606774}" type="pres">
      <dgm:prSet presAssocID="{19FECB8F-8B0B-4A19-8476-12D5132636E3}" presName="spV" presStyleCnt="0"/>
      <dgm:spPr/>
    </dgm:pt>
    <dgm:pt modelId="{E06AB677-31EE-4A33-959A-C88C9A56A9C5}" type="pres">
      <dgm:prSet presAssocID="{3584DF7E-2705-49F6-B0CC-78B73E0C2062}" presName="linNode" presStyleCnt="0"/>
      <dgm:spPr/>
    </dgm:pt>
    <dgm:pt modelId="{3F31DFA1-E041-4F27-AB7F-CAF97B908604}" type="pres">
      <dgm:prSet presAssocID="{3584DF7E-2705-49F6-B0CC-78B73E0C2062}" presName="parTx" presStyleLbl="revTx" presStyleIdx="2" presStyleCnt="3">
        <dgm:presLayoutVars>
          <dgm:chMax val="1"/>
          <dgm:bulletEnabled val="1"/>
        </dgm:presLayoutVars>
      </dgm:prSet>
      <dgm:spPr/>
    </dgm:pt>
    <dgm:pt modelId="{70281759-F811-4DD6-ACE8-602F02B8A222}" type="pres">
      <dgm:prSet presAssocID="{3584DF7E-2705-49F6-B0CC-78B73E0C2062}" presName="bracket" presStyleLbl="parChTrans1D1" presStyleIdx="2" presStyleCnt="3"/>
      <dgm:spPr/>
    </dgm:pt>
    <dgm:pt modelId="{77D34F18-D38E-4BF8-9E53-BBFD27629581}" type="pres">
      <dgm:prSet presAssocID="{3584DF7E-2705-49F6-B0CC-78B73E0C2062}" presName="spH" presStyleCnt="0"/>
      <dgm:spPr/>
    </dgm:pt>
    <dgm:pt modelId="{9AD34BFE-59DD-45ED-9F77-EA7CFCCA19E2}" type="pres">
      <dgm:prSet presAssocID="{3584DF7E-2705-49F6-B0CC-78B73E0C2062}" presName="desTx" presStyleLbl="node1" presStyleIdx="2" presStyleCnt="3" custScaleY="103248">
        <dgm:presLayoutVars>
          <dgm:bulletEnabled val="1"/>
        </dgm:presLayoutVars>
      </dgm:prSet>
      <dgm:spPr/>
    </dgm:pt>
  </dgm:ptLst>
  <dgm:cxnLst>
    <dgm:cxn modelId="{CD01A605-7FDA-FF46-AE1C-57D469E4FA2B}" type="presOf" srcId="{14681F31-011E-4746-93CE-EA1A78C23C46}" destId="{9AD34BFE-59DD-45ED-9F77-EA7CFCCA19E2}" srcOrd="0" destOrd="0" presId="urn:diagrams.loki3.com/BracketList"/>
    <dgm:cxn modelId="{C497C40F-F3F4-A545-9DB1-96D30DDE7602}" type="presOf" srcId="{12FD298C-2C9E-480B-9F86-3B3C73665425}" destId="{954830F7-3375-4857-A6BE-A72A935A1DFA}" srcOrd="0" destOrd="0" presId="urn:diagrams.loki3.com/BracketList"/>
    <dgm:cxn modelId="{EDD35431-29C2-4214-9A99-DD088A891364}" srcId="{777F0EB7-506F-408B-8236-BDF687B44FE5}" destId="{12FD298C-2C9E-480B-9F86-3B3C73665425}" srcOrd="0" destOrd="0" parTransId="{6A2E7617-B8B8-41FA-8D96-49FFA1464EA7}" sibTransId="{F3BB416E-0764-4F31-8A84-52CF67A62E5B}"/>
    <dgm:cxn modelId="{A7527D68-F18A-4C02-9AAE-CE1EF5BE8276}" srcId="{3584DF7E-2705-49F6-B0CC-78B73E0C2062}" destId="{14681F31-011E-4746-93CE-EA1A78C23C46}" srcOrd="0" destOrd="0" parTransId="{48D0EE03-FFD2-4DED-BC44-4D34882F2536}" sibTransId="{6CEAC078-F0A6-4A81-B695-DA2A7E8C114E}"/>
    <dgm:cxn modelId="{957EB84A-29BC-49E4-A6CD-B487B5412A03}" srcId="{777F0EB7-506F-408B-8236-BDF687B44FE5}" destId="{3584DF7E-2705-49F6-B0CC-78B73E0C2062}" srcOrd="2" destOrd="0" parTransId="{E3230C77-BECA-4E7A-848A-3486FF4E5D7F}" sibTransId="{EED1A66E-ED12-4E21-824A-0D55043B47EE}"/>
    <dgm:cxn modelId="{651FCF4C-8F33-9540-B5EB-2F4250A2A749}" type="presOf" srcId="{99D7E786-1989-BC47-A2B4-0ACB238C45E8}" destId="{25153479-43DD-451C-86FB-8919DDF41462}" srcOrd="0" destOrd="2" presId="urn:diagrams.loki3.com/BracketList"/>
    <dgm:cxn modelId="{A05ACC6D-8170-164A-A37E-3CECFE4BC770}" srcId="{0F5FED99-0FD8-4D47-B451-FDC5E42719CD}" destId="{99D7E786-1989-BC47-A2B4-0ACB238C45E8}" srcOrd="2" destOrd="0" parTransId="{ED57B967-176A-4246-89B4-8C20A6960B5C}" sibTransId="{0FE682AC-983D-5B42-92E1-F6EA1C29350A}"/>
    <dgm:cxn modelId="{C53F347B-D790-9342-A489-6DF6DEFB067D}" type="presOf" srcId="{3584DF7E-2705-49F6-B0CC-78B73E0C2062}" destId="{3F31DFA1-E041-4F27-AB7F-CAF97B908604}" srcOrd="0" destOrd="0" presId="urn:diagrams.loki3.com/BracketList"/>
    <dgm:cxn modelId="{64DDAA80-F276-4733-81A2-7CB5BA82BC60}" srcId="{0F5FED99-0FD8-4D47-B451-FDC5E42719CD}" destId="{4F131E54-B4E9-4EB4-98D7-7D0B831EAB96}" srcOrd="0" destOrd="0" parTransId="{AF9B1108-521D-4406-8B79-5C865826C4AF}" sibTransId="{F4BF7163-2415-46F0-8355-B8895A678542}"/>
    <dgm:cxn modelId="{9E882F81-2A72-4982-A5F7-EE14A3976B8E}" srcId="{777F0EB7-506F-408B-8236-BDF687B44FE5}" destId="{0F5FED99-0FD8-4D47-B451-FDC5E42719CD}" srcOrd="1" destOrd="0" parTransId="{0D4A856F-D0EB-4C32-AA87-30787D61D53D}" sibTransId="{19FECB8F-8B0B-4A19-8476-12D5132636E3}"/>
    <dgm:cxn modelId="{C0029284-BBB2-CF45-9E2F-C170EA82CFBE}" type="presOf" srcId="{4F131E54-B4E9-4EB4-98D7-7D0B831EAB96}" destId="{25153479-43DD-451C-86FB-8919DDF41462}" srcOrd="0" destOrd="0" presId="urn:diagrams.loki3.com/BracketList"/>
    <dgm:cxn modelId="{2C83D58D-F4D1-446C-9DAC-CC4D856819F1}" srcId="{12FD298C-2C9E-480B-9F86-3B3C73665425}" destId="{2F0A3DFB-683A-4BBF-B9DA-1FA97506F66F}" srcOrd="0" destOrd="0" parTransId="{B589DC6E-3054-4561-A5C6-7EF42C21BDC6}" sibTransId="{808FF106-D533-4692-9000-9893BFFEF4FB}"/>
    <dgm:cxn modelId="{4C2B4295-D537-934D-81DD-3E8F54087270}" type="presOf" srcId="{2C14B5CB-130A-4C84-A719-6C11AF4F1196}" destId="{25153479-43DD-451C-86FB-8919DDF41462}" srcOrd="0" destOrd="1" presId="urn:diagrams.loki3.com/BracketList"/>
    <dgm:cxn modelId="{B10F26A8-7CCC-054A-B0DA-418F2F8F1667}" type="presOf" srcId="{2F0A3DFB-683A-4BBF-B9DA-1FA97506F66F}" destId="{3408E513-4BAA-4FDB-82B4-DA4EE9654557}" srcOrd="0" destOrd="0" presId="urn:diagrams.loki3.com/BracketList"/>
    <dgm:cxn modelId="{1FF8AEAD-1AFC-8F4D-83CA-03C3615F9E03}" type="presOf" srcId="{777F0EB7-506F-408B-8236-BDF687B44FE5}" destId="{4AD44D14-66B3-4908-8D1D-3327D04830A8}" srcOrd="0" destOrd="0" presId="urn:diagrams.loki3.com/BracketList"/>
    <dgm:cxn modelId="{2A4578C7-5195-4460-AD8E-16EA89BAB126}" srcId="{0F5FED99-0FD8-4D47-B451-FDC5E42719CD}" destId="{2C14B5CB-130A-4C84-A719-6C11AF4F1196}" srcOrd="1" destOrd="0" parTransId="{187D0303-23B3-48B8-8054-D6AF482BB670}" sibTransId="{9BC6D2B8-69A9-42AF-9C61-09FF0A149E44}"/>
    <dgm:cxn modelId="{060508C9-27EB-5B4E-9C47-0FDCF30C3AD6}" type="presOf" srcId="{0F5FED99-0FD8-4D47-B451-FDC5E42719CD}" destId="{187AD1F9-6C3F-4140-9D98-D87B7BA33A58}" srcOrd="0" destOrd="0" presId="urn:diagrams.loki3.com/BracketList"/>
    <dgm:cxn modelId="{69782BD7-C832-064E-85F5-09481E9BC269}" type="presOf" srcId="{74577600-C66D-4F8F-BAEB-9D3917ECFACA}" destId="{3408E513-4BAA-4FDB-82B4-DA4EE9654557}" srcOrd="0" destOrd="1" presId="urn:diagrams.loki3.com/BracketList"/>
    <dgm:cxn modelId="{D74F3EE9-2338-4356-89A3-FF0CB87C12D0}" srcId="{12FD298C-2C9E-480B-9F86-3B3C73665425}" destId="{74577600-C66D-4F8F-BAEB-9D3917ECFACA}" srcOrd="1" destOrd="0" parTransId="{9BC8C34F-DE26-4BA5-8EC7-2BFB5AA34F7F}" sibTransId="{A2238B89-29E5-43C5-808D-5E7B83C690DA}"/>
    <dgm:cxn modelId="{D975C6E8-B13D-B745-B0B0-0FAD35CB8B4A}" type="presParOf" srcId="{4AD44D14-66B3-4908-8D1D-3327D04830A8}" destId="{26ECA343-6CF6-4F35-8668-C3A461C649A3}" srcOrd="0" destOrd="0" presId="urn:diagrams.loki3.com/BracketList"/>
    <dgm:cxn modelId="{1B9E3F31-AB4D-2446-8C5B-D320A42AF98B}" type="presParOf" srcId="{26ECA343-6CF6-4F35-8668-C3A461C649A3}" destId="{954830F7-3375-4857-A6BE-A72A935A1DFA}" srcOrd="0" destOrd="0" presId="urn:diagrams.loki3.com/BracketList"/>
    <dgm:cxn modelId="{37F1D55A-00D1-ED45-961D-F095C3DF0235}" type="presParOf" srcId="{26ECA343-6CF6-4F35-8668-C3A461C649A3}" destId="{D32CD3BE-4AF7-45A7-8C40-292B0855DF55}" srcOrd="1" destOrd="0" presId="urn:diagrams.loki3.com/BracketList"/>
    <dgm:cxn modelId="{4525D66A-ED63-BC40-A199-53D0DBCFF666}" type="presParOf" srcId="{26ECA343-6CF6-4F35-8668-C3A461C649A3}" destId="{0C6BD722-EC23-4DB6-B6F8-830A096B9605}" srcOrd="2" destOrd="0" presId="urn:diagrams.loki3.com/BracketList"/>
    <dgm:cxn modelId="{1F5122DE-1E1B-7240-8131-51FE04951A6A}" type="presParOf" srcId="{26ECA343-6CF6-4F35-8668-C3A461C649A3}" destId="{3408E513-4BAA-4FDB-82B4-DA4EE9654557}" srcOrd="3" destOrd="0" presId="urn:diagrams.loki3.com/BracketList"/>
    <dgm:cxn modelId="{4DCF944B-EF6E-4748-990F-EDEBC63CD49A}" type="presParOf" srcId="{4AD44D14-66B3-4908-8D1D-3327D04830A8}" destId="{7AE50A11-6217-4D98-B88A-86336A962BC4}" srcOrd="1" destOrd="0" presId="urn:diagrams.loki3.com/BracketList"/>
    <dgm:cxn modelId="{29848ED5-9085-6F4D-A55B-2E7F910A1505}" type="presParOf" srcId="{4AD44D14-66B3-4908-8D1D-3327D04830A8}" destId="{489526BF-0430-4515-8478-097856A37438}" srcOrd="2" destOrd="0" presId="urn:diagrams.loki3.com/BracketList"/>
    <dgm:cxn modelId="{593E4C84-D924-2E40-915A-40C70DFCC981}" type="presParOf" srcId="{489526BF-0430-4515-8478-097856A37438}" destId="{187AD1F9-6C3F-4140-9D98-D87B7BA33A58}" srcOrd="0" destOrd="0" presId="urn:diagrams.loki3.com/BracketList"/>
    <dgm:cxn modelId="{50141B82-C3CE-C34B-B623-90F5838C3B76}" type="presParOf" srcId="{489526BF-0430-4515-8478-097856A37438}" destId="{EA0466BC-B311-46FD-A76E-D6D4614C95CB}" srcOrd="1" destOrd="0" presId="urn:diagrams.loki3.com/BracketList"/>
    <dgm:cxn modelId="{E6064380-1B4F-6E47-934F-41FC5F808226}" type="presParOf" srcId="{489526BF-0430-4515-8478-097856A37438}" destId="{667DEB21-12C2-4C1F-8901-FAA413DB4433}" srcOrd="2" destOrd="0" presId="urn:diagrams.loki3.com/BracketList"/>
    <dgm:cxn modelId="{F3388342-2191-5944-B278-885BB1A4DC91}" type="presParOf" srcId="{489526BF-0430-4515-8478-097856A37438}" destId="{25153479-43DD-451C-86FB-8919DDF41462}" srcOrd="3" destOrd="0" presId="urn:diagrams.loki3.com/BracketList"/>
    <dgm:cxn modelId="{B1FB8607-E154-1840-8DFF-C9E8DAAA442E}" type="presParOf" srcId="{4AD44D14-66B3-4908-8D1D-3327D04830A8}" destId="{B9D88888-2682-47A6-B7BD-48752B606774}" srcOrd="3" destOrd="0" presId="urn:diagrams.loki3.com/BracketList"/>
    <dgm:cxn modelId="{4D6AECB3-BC4E-8541-8291-B1391A7DA83A}" type="presParOf" srcId="{4AD44D14-66B3-4908-8D1D-3327D04830A8}" destId="{E06AB677-31EE-4A33-959A-C88C9A56A9C5}" srcOrd="4" destOrd="0" presId="urn:diagrams.loki3.com/BracketList"/>
    <dgm:cxn modelId="{F244F80B-C890-B94F-A864-550186AE9345}" type="presParOf" srcId="{E06AB677-31EE-4A33-959A-C88C9A56A9C5}" destId="{3F31DFA1-E041-4F27-AB7F-CAF97B908604}" srcOrd="0" destOrd="0" presId="urn:diagrams.loki3.com/BracketList"/>
    <dgm:cxn modelId="{CF762375-4251-BA46-850B-E8BE548FB0EC}" type="presParOf" srcId="{E06AB677-31EE-4A33-959A-C88C9A56A9C5}" destId="{70281759-F811-4DD6-ACE8-602F02B8A222}" srcOrd="1" destOrd="0" presId="urn:diagrams.loki3.com/BracketList"/>
    <dgm:cxn modelId="{9B941DAF-DFEC-BB47-B46A-2F9417B3DF6D}" type="presParOf" srcId="{E06AB677-31EE-4A33-959A-C88C9A56A9C5}" destId="{77D34F18-D38E-4BF8-9E53-BBFD27629581}" srcOrd="2" destOrd="0" presId="urn:diagrams.loki3.com/BracketList"/>
    <dgm:cxn modelId="{15DC21F7-CDFA-5047-BA87-70CDD5E1ACD6}" type="presParOf" srcId="{E06AB677-31EE-4A33-959A-C88C9A56A9C5}" destId="{9AD34BFE-59DD-45ED-9F77-EA7CFCCA19E2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56BD4CB-78B9-4E20-89E2-173E8FFC292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565616-72BC-470C-92A9-65A5A632BD10}">
      <dgm:prSet phldrT="[Text]" custT="1"/>
      <dgm:spPr>
        <a:solidFill>
          <a:schemeClr val="accent6"/>
        </a:solidFill>
      </dgm:spPr>
      <dgm:t>
        <a:bodyPr/>
        <a:lstStyle/>
        <a:p>
          <a:endParaRPr lang="en-US" sz="1800" dirty="0">
            <a:latin typeface="Century Gothic" pitchFamily="34" charset="0"/>
          </a:endParaRPr>
        </a:p>
        <a:p>
          <a:r>
            <a:rPr lang="en-US" sz="1800" dirty="0">
              <a:latin typeface="Century Gothic" pitchFamily="34" charset="0"/>
            </a:rPr>
            <a:t>1,000 ménages</a:t>
          </a:r>
        </a:p>
        <a:p>
          <a:r>
            <a:rPr lang="en-US" sz="1800" dirty="0">
              <a:latin typeface="Century Gothic" pitchFamily="34" charset="0"/>
            </a:rPr>
            <a:t>(</a:t>
          </a:r>
          <a:r>
            <a:rPr lang="en-US" sz="1800" dirty="0" err="1">
              <a:latin typeface="Century Gothic" pitchFamily="34" charset="0"/>
            </a:rPr>
            <a:t>Groupe</a:t>
          </a:r>
          <a:r>
            <a:rPr lang="en-US" sz="1800" dirty="0">
              <a:latin typeface="Century Gothic" pitchFamily="34" charset="0"/>
            </a:rPr>
            <a:t> </a:t>
          </a:r>
          <a:r>
            <a:rPr lang="en-US" sz="1800" dirty="0" err="1">
              <a:latin typeface="Century Gothic" pitchFamily="34" charset="0"/>
            </a:rPr>
            <a:t>cible</a:t>
          </a:r>
          <a:r>
            <a:rPr lang="en-US" sz="1800" dirty="0">
              <a:latin typeface="Century Gothic" pitchFamily="34" charset="0"/>
            </a:rPr>
            <a:t>)</a:t>
          </a:r>
        </a:p>
        <a:p>
          <a:endParaRPr lang="en-US" sz="1800" dirty="0">
            <a:latin typeface="Century Gothic" pitchFamily="34" charset="0"/>
          </a:endParaRPr>
        </a:p>
      </dgm:t>
    </dgm:pt>
    <dgm:pt modelId="{1B927B06-82F1-4398-A135-9D950756AE2D}" type="sibTrans" cxnId="{337191B7-8163-44EF-B5DD-35FB2979EE11}">
      <dgm:prSet/>
      <dgm:spPr/>
      <dgm:t>
        <a:bodyPr/>
        <a:lstStyle/>
        <a:p>
          <a:endParaRPr lang="en-US"/>
        </a:p>
      </dgm:t>
    </dgm:pt>
    <dgm:pt modelId="{E68A785A-8546-4DB5-BAF9-5CF7A2BC422E}" type="parTrans" cxnId="{337191B7-8163-44EF-B5DD-35FB2979EE11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1BDEDC86-3947-4FA0-8165-383EF3500DBD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1800" dirty="0">
              <a:latin typeface="Century Gothic" pitchFamily="34" charset="0"/>
            </a:rPr>
            <a:t>2,000 ménages</a:t>
          </a:r>
        </a:p>
        <a:p>
          <a:r>
            <a:rPr lang="en-US" sz="1800" dirty="0">
              <a:latin typeface="Century Gothic" pitchFamily="34" charset="0"/>
            </a:rPr>
            <a:t>(</a:t>
          </a:r>
          <a:r>
            <a:rPr lang="fr-FR" sz="1800" noProof="0" dirty="0">
              <a:latin typeface="Century Gothic" pitchFamily="34" charset="0"/>
            </a:rPr>
            <a:t>Echantillon</a:t>
          </a:r>
          <a:r>
            <a:rPr lang="en-US" sz="1800" dirty="0">
              <a:latin typeface="Century Gothic" pitchFamily="34" charset="0"/>
            </a:rPr>
            <a:t> </a:t>
          </a:r>
          <a:r>
            <a:rPr lang="fr-FR" sz="1800" noProof="0" dirty="0">
              <a:latin typeface="Century Gothic" pitchFamily="34" charset="0"/>
            </a:rPr>
            <a:t>éligible</a:t>
          </a:r>
          <a:r>
            <a:rPr lang="en-US" sz="1800" dirty="0">
              <a:latin typeface="Century Gothic" pitchFamily="34" charset="0"/>
            </a:rPr>
            <a:t>)</a:t>
          </a:r>
        </a:p>
      </dgm:t>
    </dgm:pt>
    <dgm:pt modelId="{A3505F72-DB24-4333-917B-A525B64A9B3E}" type="sibTrans" cxnId="{C239945A-E4FC-40F9-A58A-29BE7EE81CC3}">
      <dgm:prSet/>
      <dgm:spPr/>
      <dgm:t>
        <a:bodyPr/>
        <a:lstStyle/>
        <a:p>
          <a:endParaRPr lang="en-US"/>
        </a:p>
      </dgm:t>
    </dgm:pt>
    <dgm:pt modelId="{E1543B5F-CAFC-457C-9BCA-97FC1AAA19EB}" type="parTrans" cxnId="{C239945A-E4FC-40F9-A58A-29BE7EE81CC3}">
      <dgm:prSet/>
      <dgm:spPr/>
      <dgm:t>
        <a:bodyPr/>
        <a:lstStyle/>
        <a:p>
          <a:endParaRPr lang="en-US"/>
        </a:p>
      </dgm:t>
    </dgm:pt>
    <dgm:pt modelId="{0AA836F7-A044-48B3-AA82-9B3530B0ECD1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1800" baseline="0" dirty="0">
              <a:latin typeface="Century Gothic" pitchFamily="34" charset="0"/>
            </a:rPr>
            <a:t>1,000 ménages </a:t>
          </a:r>
        </a:p>
        <a:p>
          <a:r>
            <a:rPr lang="en-US" sz="1800" baseline="0" dirty="0">
              <a:latin typeface="Century Gothic" pitchFamily="34" charset="0"/>
            </a:rPr>
            <a:t>(</a:t>
          </a:r>
          <a:r>
            <a:rPr lang="en-US" sz="1800" baseline="0" dirty="0" err="1">
              <a:latin typeface="Century Gothic" pitchFamily="34" charset="0"/>
            </a:rPr>
            <a:t>Groupe</a:t>
          </a:r>
          <a:r>
            <a:rPr lang="en-US" sz="1800" baseline="0" dirty="0">
              <a:latin typeface="Century Gothic" pitchFamily="34" charset="0"/>
            </a:rPr>
            <a:t> de </a:t>
          </a:r>
          <a:r>
            <a:rPr lang="fr-FR" sz="1800" baseline="0" noProof="0" dirty="0">
              <a:latin typeface="Century Gothic" pitchFamily="34" charset="0"/>
            </a:rPr>
            <a:t>contrôle</a:t>
          </a:r>
          <a:r>
            <a:rPr lang="en-US" sz="1800" baseline="0" dirty="0">
              <a:latin typeface="Century Gothic" pitchFamily="34" charset="0"/>
            </a:rPr>
            <a:t>) </a:t>
          </a:r>
          <a:endParaRPr lang="en-US" sz="1800" dirty="0">
            <a:latin typeface="Century Gothic" pitchFamily="34" charset="0"/>
          </a:endParaRPr>
        </a:p>
      </dgm:t>
    </dgm:pt>
    <dgm:pt modelId="{7511A8BF-3E97-4FD0-A547-C3A7006610D6}" type="sibTrans" cxnId="{396BA776-80CB-4773-8F33-9A979F1294F7}">
      <dgm:prSet/>
      <dgm:spPr/>
      <dgm:t>
        <a:bodyPr/>
        <a:lstStyle/>
        <a:p>
          <a:endParaRPr lang="en-US"/>
        </a:p>
      </dgm:t>
    </dgm:pt>
    <dgm:pt modelId="{60E20CF9-7655-41AA-9188-13D541AB7C7F}" type="parTrans" cxnId="{396BA776-80CB-4773-8F33-9A979F1294F7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99C48854-526A-4591-8AA8-AE23ABEAC25A}" type="pres">
      <dgm:prSet presAssocID="{656BD4CB-78B9-4E20-89E2-173E8FFC29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64118B1-9FE1-48B3-8FE6-98E6242F63EC}" type="pres">
      <dgm:prSet presAssocID="{1BDEDC86-3947-4FA0-8165-383EF3500DBD}" presName="hierRoot1" presStyleCnt="0">
        <dgm:presLayoutVars>
          <dgm:hierBranch val="init"/>
        </dgm:presLayoutVars>
      </dgm:prSet>
      <dgm:spPr/>
    </dgm:pt>
    <dgm:pt modelId="{6D6E1BB9-36EE-4378-A985-CEF13A8511A1}" type="pres">
      <dgm:prSet presAssocID="{1BDEDC86-3947-4FA0-8165-383EF3500DBD}" presName="rootComposite1" presStyleCnt="0"/>
      <dgm:spPr/>
    </dgm:pt>
    <dgm:pt modelId="{ABCC632F-C334-430B-97FE-EC30374DA556}" type="pres">
      <dgm:prSet presAssocID="{1BDEDC86-3947-4FA0-8165-383EF3500DBD}" presName="rootText1" presStyleLbl="node0" presStyleIdx="0" presStyleCnt="1" custScaleX="113854" custScaleY="37837" custLinFactNeighborX="-71" custLinFactNeighborY="-9614">
        <dgm:presLayoutVars>
          <dgm:chPref val="3"/>
        </dgm:presLayoutVars>
      </dgm:prSet>
      <dgm:spPr/>
    </dgm:pt>
    <dgm:pt modelId="{6DC02B9F-3DC0-40FB-9985-0AFFFD9BE27B}" type="pres">
      <dgm:prSet presAssocID="{1BDEDC86-3947-4FA0-8165-383EF3500DBD}" presName="rootConnector1" presStyleLbl="node1" presStyleIdx="0" presStyleCnt="0"/>
      <dgm:spPr/>
    </dgm:pt>
    <dgm:pt modelId="{76BC835C-5B46-447E-AA96-8F61254A36F4}" type="pres">
      <dgm:prSet presAssocID="{1BDEDC86-3947-4FA0-8165-383EF3500DBD}" presName="hierChild2" presStyleCnt="0"/>
      <dgm:spPr/>
    </dgm:pt>
    <dgm:pt modelId="{B1462296-574A-4FC3-902F-A62A5CD19971}" type="pres">
      <dgm:prSet presAssocID="{E68A785A-8546-4DB5-BAF9-5CF7A2BC422E}" presName="Name37" presStyleLbl="parChTrans1D2" presStyleIdx="0" presStyleCnt="2"/>
      <dgm:spPr/>
    </dgm:pt>
    <dgm:pt modelId="{F7655217-1FA6-4BA2-A65F-03FA9CA08A53}" type="pres">
      <dgm:prSet presAssocID="{E1565616-72BC-470C-92A9-65A5A632BD10}" presName="hierRoot2" presStyleCnt="0">
        <dgm:presLayoutVars>
          <dgm:hierBranch val="init"/>
        </dgm:presLayoutVars>
      </dgm:prSet>
      <dgm:spPr/>
    </dgm:pt>
    <dgm:pt modelId="{21D298C7-C0CE-4B16-811C-60634D9BE42D}" type="pres">
      <dgm:prSet presAssocID="{E1565616-72BC-470C-92A9-65A5A632BD10}" presName="rootComposite" presStyleCnt="0"/>
      <dgm:spPr/>
    </dgm:pt>
    <dgm:pt modelId="{9A037977-452E-4060-92D5-80CCB327A52A}" type="pres">
      <dgm:prSet presAssocID="{E1565616-72BC-470C-92A9-65A5A632BD10}" presName="rootText" presStyleLbl="node2" presStyleIdx="0" presStyleCnt="2" custScaleX="102644" custScaleY="49892" custLinFactNeighborX="3365" custLinFactNeighborY="-8765">
        <dgm:presLayoutVars>
          <dgm:chPref val="3"/>
        </dgm:presLayoutVars>
      </dgm:prSet>
      <dgm:spPr/>
    </dgm:pt>
    <dgm:pt modelId="{4BC16163-CC77-4B53-A2B2-F021DAC32CA2}" type="pres">
      <dgm:prSet presAssocID="{E1565616-72BC-470C-92A9-65A5A632BD10}" presName="rootConnector" presStyleLbl="node2" presStyleIdx="0" presStyleCnt="2"/>
      <dgm:spPr/>
    </dgm:pt>
    <dgm:pt modelId="{58F7E58F-C451-4738-B28F-1A70CE04DCC5}" type="pres">
      <dgm:prSet presAssocID="{E1565616-72BC-470C-92A9-65A5A632BD10}" presName="hierChild4" presStyleCnt="0"/>
      <dgm:spPr/>
    </dgm:pt>
    <dgm:pt modelId="{2850AF38-3048-4BE7-9B83-4539494CCD31}" type="pres">
      <dgm:prSet presAssocID="{E1565616-72BC-470C-92A9-65A5A632BD10}" presName="hierChild5" presStyleCnt="0"/>
      <dgm:spPr/>
    </dgm:pt>
    <dgm:pt modelId="{3471B274-A718-479D-BCFD-5ED3338F1AA0}" type="pres">
      <dgm:prSet presAssocID="{60E20CF9-7655-41AA-9188-13D541AB7C7F}" presName="Name37" presStyleLbl="parChTrans1D2" presStyleIdx="1" presStyleCnt="2"/>
      <dgm:spPr/>
    </dgm:pt>
    <dgm:pt modelId="{D2A684F8-2AB4-426A-AFC6-6EF95AAF522A}" type="pres">
      <dgm:prSet presAssocID="{0AA836F7-A044-48B3-AA82-9B3530B0ECD1}" presName="hierRoot2" presStyleCnt="0">
        <dgm:presLayoutVars>
          <dgm:hierBranch val="init"/>
        </dgm:presLayoutVars>
      </dgm:prSet>
      <dgm:spPr/>
    </dgm:pt>
    <dgm:pt modelId="{C24FB3B2-7470-46DE-B1B1-8499591A05BB}" type="pres">
      <dgm:prSet presAssocID="{0AA836F7-A044-48B3-AA82-9B3530B0ECD1}" presName="rootComposite" presStyleCnt="0"/>
      <dgm:spPr/>
    </dgm:pt>
    <dgm:pt modelId="{05868D74-04F7-4A5A-A9CA-86EC61C7C956}" type="pres">
      <dgm:prSet presAssocID="{0AA836F7-A044-48B3-AA82-9B3530B0ECD1}" presName="rootText" presStyleLbl="node2" presStyleIdx="1" presStyleCnt="2" custScaleX="112104" custScaleY="45005" custLinFactNeighborX="-2980" custLinFactNeighborY="-8730">
        <dgm:presLayoutVars>
          <dgm:chPref val="3"/>
        </dgm:presLayoutVars>
      </dgm:prSet>
      <dgm:spPr/>
    </dgm:pt>
    <dgm:pt modelId="{22E53538-D0B7-4F55-87FF-B5B2709B1CFE}" type="pres">
      <dgm:prSet presAssocID="{0AA836F7-A044-48B3-AA82-9B3530B0ECD1}" presName="rootConnector" presStyleLbl="node2" presStyleIdx="1" presStyleCnt="2"/>
      <dgm:spPr/>
    </dgm:pt>
    <dgm:pt modelId="{66C84B85-1715-4D52-B7E5-7B1CD7142ADE}" type="pres">
      <dgm:prSet presAssocID="{0AA836F7-A044-48B3-AA82-9B3530B0ECD1}" presName="hierChild4" presStyleCnt="0"/>
      <dgm:spPr/>
    </dgm:pt>
    <dgm:pt modelId="{8DBCDDF5-764E-4B63-B661-F6C62DF740C5}" type="pres">
      <dgm:prSet presAssocID="{0AA836F7-A044-48B3-AA82-9B3530B0ECD1}" presName="hierChild5" presStyleCnt="0"/>
      <dgm:spPr/>
    </dgm:pt>
    <dgm:pt modelId="{FB336676-4602-4C11-867A-A9E387F86334}" type="pres">
      <dgm:prSet presAssocID="{1BDEDC86-3947-4FA0-8165-383EF3500DBD}" presName="hierChild3" presStyleCnt="0"/>
      <dgm:spPr/>
    </dgm:pt>
  </dgm:ptLst>
  <dgm:cxnLst>
    <dgm:cxn modelId="{B742F710-89AD-014B-9F6D-C4732D7C8462}" type="presOf" srcId="{E1565616-72BC-470C-92A9-65A5A632BD10}" destId="{9A037977-452E-4060-92D5-80CCB327A52A}" srcOrd="0" destOrd="0" presId="urn:microsoft.com/office/officeart/2005/8/layout/orgChart1"/>
    <dgm:cxn modelId="{64BD1F1E-CD28-7E40-B7FD-2F8838F07A3D}" type="presOf" srcId="{E68A785A-8546-4DB5-BAF9-5CF7A2BC422E}" destId="{B1462296-574A-4FC3-902F-A62A5CD19971}" srcOrd="0" destOrd="0" presId="urn:microsoft.com/office/officeart/2005/8/layout/orgChart1"/>
    <dgm:cxn modelId="{95943B26-C56F-F448-9335-7199D0D4CCB0}" type="presOf" srcId="{0AA836F7-A044-48B3-AA82-9B3530B0ECD1}" destId="{22E53538-D0B7-4F55-87FF-B5B2709B1CFE}" srcOrd="1" destOrd="0" presId="urn:microsoft.com/office/officeart/2005/8/layout/orgChart1"/>
    <dgm:cxn modelId="{85DD6E2E-E958-0644-91CC-886D41597739}" type="presOf" srcId="{1BDEDC86-3947-4FA0-8165-383EF3500DBD}" destId="{6DC02B9F-3DC0-40FB-9985-0AFFFD9BE27B}" srcOrd="1" destOrd="0" presId="urn:microsoft.com/office/officeart/2005/8/layout/orgChart1"/>
    <dgm:cxn modelId="{396BA776-80CB-4773-8F33-9A979F1294F7}" srcId="{1BDEDC86-3947-4FA0-8165-383EF3500DBD}" destId="{0AA836F7-A044-48B3-AA82-9B3530B0ECD1}" srcOrd="1" destOrd="0" parTransId="{60E20CF9-7655-41AA-9188-13D541AB7C7F}" sibTransId="{7511A8BF-3E97-4FD0-A547-C3A7006610D6}"/>
    <dgm:cxn modelId="{C239945A-E4FC-40F9-A58A-29BE7EE81CC3}" srcId="{656BD4CB-78B9-4E20-89E2-173E8FFC2926}" destId="{1BDEDC86-3947-4FA0-8165-383EF3500DBD}" srcOrd="0" destOrd="0" parTransId="{E1543B5F-CAFC-457C-9BCA-97FC1AAA19EB}" sibTransId="{A3505F72-DB24-4333-917B-A525B64A9B3E}"/>
    <dgm:cxn modelId="{2ACCB78D-4106-8D43-BA55-557E2BAC57DC}" type="presOf" srcId="{0AA836F7-A044-48B3-AA82-9B3530B0ECD1}" destId="{05868D74-04F7-4A5A-A9CA-86EC61C7C956}" srcOrd="0" destOrd="0" presId="urn:microsoft.com/office/officeart/2005/8/layout/orgChart1"/>
    <dgm:cxn modelId="{4E035EAA-36E1-EA42-9157-63BF78D9452E}" type="presOf" srcId="{60E20CF9-7655-41AA-9188-13D541AB7C7F}" destId="{3471B274-A718-479D-BCFD-5ED3338F1AA0}" srcOrd="0" destOrd="0" presId="urn:microsoft.com/office/officeart/2005/8/layout/orgChart1"/>
    <dgm:cxn modelId="{3DC753B0-8B0C-3847-B82E-A60EA91D4F22}" type="presOf" srcId="{E1565616-72BC-470C-92A9-65A5A632BD10}" destId="{4BC16163-CC77-4B53-A2B2-F021DAC32CA2}" srcOrd="1" destOrd="0" presId="urn:microsoft.com/office/officeart/2005/8/layout/orgChart1"/>
    <dgm:cxn modelId="{337191B7-8163-44EF-B5DD-35FB2979EE11}" srcId="{1BDEDC86-3947-4FA0-8165-383EF3500DBD}" destId="{E1565616-72BC-470C-92A9-65A5A632BD10}" srcOrd="0" destOrd="0" parTransId="{E68A785A-8546-4DB5-BAF9-5CF7A2BC422E}" sibTransId="{1B927B06-82F1-4398-A135-9D950756AE2D}"/>
    <dgm:cxn modelId="{7BDFA7CF-F481-2140-8E8E-63BC3C9434C3}" type="presOf" srcId="{656BD4CB-78B9-4E20-89E2-173E8FFC2926}" destId="{99C48854-526A-4591-8AA8-AE23ABEAC25A}" srcOrd="0" destOrd="0" presId="urn:microsoft.com/office/officeart/2005/8/layout/orgChart1"/>
    <dgm:cxn modelId="{1D7F53D4-B541-934F-9F7D-FB7DEC3E1EE5}" type="presOf" srcId="{1BDEDC86-3947-4FA0-8165-383EF3500DBD}" destId="{ABCC632F-C334-430B-97FE-EC30374DA556}" srcOrd="0" destOrd="0" presId="urn:microsoft.com/office/officeart/2005/8/layout/orgChart1"/>
    <dgm:cxn modelId="{BE24206E-7F2C-6940-8FDD-427DB715638B}" type="presParOf" srcId="{99C48854-526A-4591-8AA8-AE23ABEAC25A}" destId="{464118B1-9FE1-48B3-8FE6-98E6242F63EC}" srcOrd="0" destOrd="0" presId="urn:microsoft.com/office/officeart/2005/8/layout/orgChart1"/>
    <dgm:cxn modelId="{03EF1604-294F-3D4B-8229-D8F85A67581A}" type="presParOf" srcId="{464118B1-9FE1-48B3-8FE6-98E6242F63EC}" destId="{6D6E1BB9-36EE-4378-A985-CEF13A8511A1}" srcOrd="0" destOrd="0" presId="urn:microsoft.com/office/officeart/2005/8/layout/orgChart1"/>
    <dgm:cxn modelId="{2D33D060-9729-D34C-88A9-C093F5C42FAC}" type="presParOf" srcId="{6D6E1BB9-36EE-4378-A985-CEF13A8511A1}" destId="{ABCC632F-C334-430B-97FE-EC30374DA556}" srcOrd="0" destOrd="0" presId="urn:microsoft.com/office/officeart/2005/8/layout/orgChart1"/>
    <dgm:cxn modelId="{C0C0F5A0-55BB-7045-A128-E84E05DB5741}" type="presParOf" srcId="{6D6E1BB9-36EE-4378-A985-CEF13A8511A1}" destId="{6DC02B9F-3DC0-40FB-9985-0AFFFD9BE27B}" srcOrd="1" destOrd="0" presId="urn:microsoft.com/office/officeart/2005/8/layout/orgChart1"/>
    <dgm:cxn modelId="{F04F6C08-04B1-FD4C-AE5A-BD9D0C5D7FB5}" type="presParOf" srcId="{464118B1-9FE1-48B3-8FE6-98E6242F63EC}" destId="{76BC835C-5B46-447E-AA96-8F61254A36F4}" srcOrd="1" destOrd="0" presId="urn:microsoft.com/office/officeart/2005/8/layout/orgChart1"/>
    <dgm:cxn modelId="{B2555CD1-2E55-FC40-A682-0C70681A0D3A}" type="presParOf" srcId="{76BC835C-5B46-447E-AA96-8F61254A36F4}" destId="{B1462296-574A-4FC3-902F-A62A5CD19971}" srcOrd="0" destOrd="0" presId="urn:microsoft.com/office/officeart/2005/8/layout/orgChart1"/>
    <dgm:cxn modelId="{4DE1ECFE-8A95-D940-BBDB-0C1E070C3161}" type="presParOf" srcId="{76BC835C-5B46-447E-AA96-8F61254A36F4}" destId="{F7655217-1FA6-4BA2-A65F-03FA9CA08A53}" srcOrd="1" destOrd="0" presId="urn:microsoft.com/office/officeart/2005/8/layout/orgChart1"/>
    <dgm:cxn modelId="{A1177ACD-A647-7D46-8F21-5093D5ABB64C}" type="presParOf" srcId="{F7655217-1FA6-4BA2-A65F-03FA9CA08A53}" destId="{21D298C7-C0CE-4B16-811C-60634D9BE42D}" srcOrd="0" destOrd="0" presId="urn:microsoft.com/office/officeart/2005/8/layout/orgChart1"/>
    <dgm:cxn modelId="{D1C94C40-9BF0-7249-B72D-3F1D135B867C}" type="presParOf" srcId="{21D298C7-C0CE-4B16-811C-60634D9BE42D}" destId="{9A037977-452E-4060-92D5-80CCB327A52A}" srcOrd="0" destOrd="0" presId="urn:microsoft.com/office/officeart/2005/8/layout/orgChart1"/>
    <dgm:cxn modelId="{E13E071C-A36C-8446-B9DD-BDE781549096}" type="presParOf" srcId="{21D298C7-C0CE-4B16-811C-60634D9BE42D}" destId="{4BC16163-CC77-4B53-A2B2-F021DAC32CA2}" srcOrd="1" destOrd="0" presId="urn:microsoft.com/office/officeart/2005/8/layout/orgChart1"/>
    <dgm:cxn modelId="{68DF68CD-8AA0-214D-9DC6-4B6A81790DED}" type="presParOf" srcId="{F7655217-1FA6-4BA2-A65F-03FA9CA08A53}" destId="{58F7E58F-C451-4738-B28F-1A70CE04DCC5}" srcOrd="1" destOrd="0" presId="urn:microsoft.com/office/officeart/2005/8/layout/orgChart1"/>
    <dgm:cxn modelId="{5A09BCC4-C922-7F48-AF9E-02E7DFC53996}" type="presParOf" srcId="{F7655217-1FA6-4BA2-A65F-03FA9CA08A53}" destId="{2850AF38-3048-4BE7-9B83-4539494CCD31}" srcOrd="2" destOrd="0" presId="urn:microsoft.com/office/officeart/2005/8/layout/orgChart1"/>
    <dgm:cxn modelId="{ED76807A-58E9-2948-AB55-C07EF3640A9E}" type="presParOf" srcId="{76BC835C-5B46-447E-AA96-8F61254A36F4}" destId="{3471B274-A718-479D-BCFD-5ED3338F1AA0}" srcOrd="2" destOrd="0" presId="urn:microsoft.com/office/officeart/2005/8/layout/orgChart1"/>
    <dgm:cxn modelId="{EE563EF4-F58F-3141-92C2-0D7D90B95277}" type="presParOf" srcId="{76BC835C-5B46-447E-AA96-8F61254A36F4}" destId="{D2A684F8-2AB4-426A-AFC6-6EF95AAF522A}" srcOrd="3" destOrd="0" presId="urn:microsoft.com/office/officeart/2005/8/layout/orgChart1"/>
    <dgm:cxn modelId="{A60D44BF-807A-1245-95CD-873D43476724}" type="presParOf" srcId="{D2A684F8-2AB4-426A-AFC6-6EF95AAF522A}" destId="{C24FB3B2-7470-46DE-B1B1-8499591A05BB}" srcOrd="0" destOrd="0" presId="urn:microsoft.com/office/officeart/2005/8/layout/orgChart1"/>
    <dgm:cxn modelId="{620E0411-2651-124E-9533-08FB31A01F0F}" type="presParOf" srcId="{C24FB3B2-7470-46DE-B1B1-8499591A05BB}" destId="{05868D74-04F7-4A5A-A9CA-86EC61C7C956}" srcOrd="0" destOrd="0" presId="urn:microsoft.com/office/officeart/2005/8/layout/orgChart1"/>
    <dgm:cxn modelId="{B3190BE5-6EB3-2645-8CCC-79A96C53AB83}" type="presParOf" srcId="{C24FB3B2-7470-46DE-B1B1-8499591A05BB}" destId="{22E53538-D0B7-4F55-87FF-B5B2709B1CFE}" srcOrd="1" destOrd="0" presId="urn:microsoft.com/office/officeart/2005/8/layout/orgChart1"/>
    <dgm:cxn modelId="{3028884B-87A3-264F-B5C1-436D6DC09CCB}" type="presParOf" srcId="{D2A684F8-2AB4-426A-AFC6-6EF95AAF522A}" destId="{66C84B85-1715-4D52-B7E5-7B1CD7142ADE}" srcOrd="1" destOrd="0" presId="urn:microsoft.com/office/officeart/2005/8/layout/orgChart1"/>
    <dgm:cxn modelId="{E2E514E0-7313-1948-B365-9C4DE4DC00B0}" type="presParOf" srcId="{D2A684F8-2AB4-426A-AFC6-6EF95AAF522A}" destId="{8DBCDDF5-764E-4B63-B661-F6C62DF740C5}" srcOrd="2" destOrd="0" presId="urn:microsoft.com/office/officeart/2005/8/layout/orgChart1"/>
    <dgm:cxn modelId="{2B3E4453-530E-6F46-A956-1B0770406265}" type="presParOf" srcId="{464118B1-9FE1-48B3-8FE6-98E6242F63EC}" destId="{FB336676-4602-4C11-867A-A9E387F8633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288A02F-0319-446B-8368-44D66D66FDDA}" type="doc">
      <dgm:prSet loTypeId="urn:microsoft.com/office/officeart/2005/8/layout/chevron2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0B3994-0F42-416F-B0DE-18E4D1B182B4}">
      <dgm:prSet phldrT="[Text]"/>
      <dgm:spPr/>
      <dgm:t>
        <a:bodyPr/>
        <a:lstStyle/>
        <a:p>
          <a:r>
            <a:rPr lang="en-US" dirty="0"/>
            <a:t>Conception</a:t>
          </a:r>
        </a:p>
        <a:p>
          <a:r>
            <a:rPr lang="en-US" dirty="0"/>
            <a:t>De l’ EI</a:t>
          </a:r>
        </a:p>
      </dgm:t>
    </dgm:pt>
    <dgm:pt modelId="{04B7C80B-BD58-4302-8015-3986C4587958}" type="parTrans" cxnId="{CDAF6B3E-6D2D-4410-B284-4825F3F18370}">
      <dgm:prSet/>
      <dgm:spPr/>
      <dgm:t>
        <a:bodyPr/>
        <a:lstStyle/>
        <a:p>
          <a:endParaRPr lang="en-US"/>
        </a:p>
      </dgm:t>
    </dgm:pt>
    <dgm:pt modelId="{5C364F49-F6D0-446C-BD79-63D70E051F17}" type="sibTrans" cxnId="{CDAF6B3E-6D2D-4410-B284-4825F3F18370}">
      <dgm:prSet/>
      <dgm:spPr/>
      <dgm:t>
        <a:bodyPr/>
        <a:lstStyle/>
        <a:p>
          <a:endParaRPr lang="en-US"/>
        </a:p>
      </dgm:t>
    </dgm:pt>
    <dgm:pt modelId="{1AB38E37-A0C5-4FAA-AE92-FE2D77CFD5FD}">
      <dgm:prSet phldrT="[Text]"/>
      <dgm:spPr/>
      <dgm:t>
        <a:bodyPr/>
        <a:lstStyle/>
        <a:p>
          <a:r>
            <a:rPr lang="fr-FR" dirty="0"/>
            <a:t>Identification des </a:t>
          </a:r>
          <a:r>
            <a:rPr lang="fr-FR" noProof="0" dirty="0"/>
            <a:t>problèmes</a:t>
          </a:r>
          <a:r>
            <a:rPr lang="fr-FR" dirty="0"/>
            <a:t>s et questions importantes</a:t>
          </a:r>
        </a:p>
      </dgm:t>
    </dgm:pt>
    <dgm:pt modelId="{27C56464-0697-4B74-BE96-61EF0ADDC89A}" type="parTrans" cxnId="{5732B99A-C139-4795-A76C-4D0BCB5F1DB4}">
      <dgm:prSet/>
      <dgm:spPr/>
      <dgm:t>
        <a:bodyPr/>
        <a:lstStyle/>
        <a:p>
          <a:endParaRPr lang="en-US"/>
        </a:p>
      </dgm:t>
    </dgm:pt>
    <dgm:pt modelId="{C772F4CF-E191-4B7C-9104-0FAD7D8883A0}" type="sibTrans" cxnId="{5732B99A-C139-4795-A76C-4D0BCB5F1DB4}">
      <dgm:prSet/>
      <dgm:spPr/>
      <dgm:t>
        <a:bodyPr/>
        <a:lstStyle/>
        <a:p>
          <a:endParaRPr lang="en-US"/>
        </a:p>
      </dgm:t>
    </dgm:pt>
    <dgm:pt modelId="{A1335258-4358-4028-8F81-B3193407439A}">
      <dgm:prSet phldrT="[Text]"/>
      <dgm:spPr/>
      <dgm:t>
        <a:bodyPr/>
        <a:lstStyle/>
        <a:p>
          <a:r>
            <a:rPr lang="fr-FR" dirty="0"/>
            <a:t>Identification des innovations a tester</a:t>
          </a:r>
        </a:p>
      </dgm:t>
    </dgm:pt>
    <dgm:pt modelId="{FE9F40D0-965D-4F72-BF48-1A69FC7BE5B4}" type="parTrans" cxnId="{2AFCF785-0F3C-41F4-9070-76C9AB173CF8}">
      <dgm:prSet/>
      <dgm:spPr/>
      <dgm:t>
        <a:bodyPr/>
        <a:lstStyle/>
        <a:p>
          <a:endParaRPr lang="en-US"/>
        </a:p>
      </dgm:t>
    </dgm:pt>
    <dgm:pt modelId="{82067EA7-5C24-4A33-96F5-9889B3F37BFC}" type="sibTrans" cxnId="{2AFCF785-0F3C-41F4-9070-76C9AB173CF8}">
      <dgm:prSet/>
      <dgm:spPr/>
      <dgm:t>
        <a:bodyPr/>
        <a:lstStyle/>
        <a:p>
          <a:endParaRPr lang="en-US"/>
        </a:p>
      </dgm:t>
    </dgm:pt>
    <dgm:pt modelId="{5B78B5BA-35C8-4CC6-A6E6-AF46447AF996}">
      <dgm:prSet phldrT="[Text]"/>
      <dgm:spPr/>
      <dgm:t>
        <a:bodyPr/>
        <a:lstStyle/>
        <a:p>
          <a:r>
            <a:rPr lang="fr-FR" noProof="0" dirty="0"/>
            <a:t>Enquête</a:t>
          </a:r>
          <a:r>
            <a:rPr lang="en-US" dirty="0"/>
            <a:t> de</a:t>
          </a:r>
        </a:p>
        <a:p>
          <a:r>
            <a:rPr lang="en-US" dirty="0"/>
            <a:t> base</a:t>
          </a:r>
        </a:p>
      </dgm:t>
    </dgm:pt>
    <dgm:pt modelId="{38CFF392-871C-42BA-923F-A9BDC044FA36}" type="parTrans" cxnId="{8E840605-2883-4DA1-95F1-298EF87CCC0E}">
      <dgm:prSet/>
      <dgm:spPr/>
      <dgm:t>
        <a:bodyPr/>
        <a:lstStyle/>
        <a:p>
          <a:endParaRPr lang="en-US"/>
        </a:p>
      </dgm:t>
    </dgm:pt>
    <dgm:pt modelId="{9DF33F54-A428-464D-A400-2D3521656822}" type="sibTrans" cxnId="{8E840605-2883-4DA1-95F1-298EF87CCC0E}">
      <dgm:prSet/>
      <dgm:spPr/>
      <dgm:t>
        <a:bodyPr/>
        <a:lstStyle/>
        <a:p>
          <a:endParaRPr lang="en-US"/>
        </a:p>
      </dgm:t>
    </dgm:pt>
    <dgm:pt modelId="{8AA4D20F-A833-420A-8983-C6F938C01705}">
      <dgm:prSet phldrT="[Text]"/>
      <dgm:spPr/>
      <dgm:t>
        <a:bodyPr/>
        <a:lstStyle/>
        <a:p>
          <a:r>
            <a:rPr lang="fr-FR" noProof="0" dirty="0"/>
            <a:t>Administration</a:t>
          </a:r>
          <a:r>
            <a:rPr lang="fr-FR" dirty="0"/>
            <a:t> des questionnaires aux groupes de contrôle &amp; </a:t>
          </a:r>
          <a:r>
            <a:rPr lang="fr-FR" noProof="0" dirty="0"/>
            <a:t>traitement</a:t>
          </a:r>
        </a:p>
      </dgm:t>
    </dgm:pt>
    <dgm:pt modelId="{928A7438-61DF-4CD2-AB0E-A1018BCFB1EC}" type="parTrans" cxnId="{E6B5A718-C160-4F2C-BC3F-FFDBEA0DB414}">
      <dgm:prSet/>
      <dgm:spPr/>
      <dgm:t>
        <a:bodyPr/>
        <a:lstStyle/>
        <a:p>
          <a:endParaRPr lang="en-US"/>
        </a:p>
      </dgm:t>
    </dgm:pt>
    <dgm:pt modelId="{D1DEB7C3-55B9-46B5-BEE0-1D256CF35F17}" type="sibTrans" cxnId="{E6B5A718-C160-4F2C-BC3F-FFDBEA0DB414}">
      <dgm:prSet/>
      <dgm:spPr/>
      <dgm:t>
        <a:bodyPr/>
        <a:lstStyle/>
        <a:p>
          <a:endParaRPr lang="en-US"/>
        </a:p>
      </dgm:t>
    </dgm:pt>
    <dgm:pt modelId="{F1EAF47C-E7B7-411F-BCA2-EBF9138634C3}">
      <dgm:prSet phldrT="[Text]"/>
      <dgm:spPr/>
      <dgm:t>
        <a:bodyPr/>
        <a:lstStyle/>
        <a:p>
          <a:r>
            <a:rPr lang="fr-FR" dirty="0"/>
            <a:t>Analyse des </a:t>
          </a:r>
          <a:r>
            <a:rPr lang="fr-FR" noProof="0" dirty="0"/>
            <a:t>données</a:t>
          </a:r>
          <a:r>
            <a:rPr lang="fr-FR" dirty="0"/>
            <a:t> de référence</a:t>
          </a:r>
        </a:p>
      </dgm:t>
    </dgm:pt>
    <dgm:pt modelId="{BEE7D052-7EF1-4D96-BC72-DC5744623B9B}" type="parTrans" cxnId="{6CE0E084-5147-4862-BE50-BBD755831820}">
      <dgm:prSet/>
      <dgm:spPr/>
      <dgm:t>
        <a:bodyPr/>
        <a:lstStyle/>
        <a:p>
          <a:endParaRPr lang="en-US"/>
        </a:p>
      </dgm:t>
    </dgm:pt>
    <dgm:pt modelId="{DD4B7ADB-8CA1-4A2F-9DF9-DEE93668DED4}" type="sibTrans" cxnId="{6CE0E084-5147-4862-BE50-BBD755831820}">
      <dgm:prSet/>
      <dgm:spPr/>
      <dgm:t>
        <a:bodyPr/>
        <a:lstStyle/>
        <a:p>
          <a:endParaRPr lang="en-US"/>
        </a:p>
      </dgm:t>
    </dgm:pt>
    <dgm:pt modelId="{D2690131-5243-4C98-8107-DDC5D23070DE}">
      <dgm:prSet phldrT="[Text]"/>
      <dgm:spPr/>
      <dgm:t>
        <a:bodyPr/>
        <a:lstStyle/>
        <a:p>
          <a:r>
            <a:rPr lang="fr-FR" noProof="0"/>
            <a:t>Enquête</a:t>
          </a:r>
          <a:r>
            <a:rPr lang="en-US"/>
            <a:t> </a:t>
          </a:r>
        </a:p>
        <a:p>
          <a:r>
            <a:rPr lang="en-US"/>
            <a:t>mi</a:t>
          </a:r>
          <a:r>
            <a:rPr lang="en-US" dirty="0"/>
            <a:t>-</a:t>
          </a:r>
          <a:r>
            <a:rPr lang="en-US" dirty="0" err="1"/>
            <a:t>parcours</a:t>
          </a:r>
          <a:endParaRPr lang="en-US" dirty="0"/>
        </a:p>
      </dgm:t>
    </dgm:pt>
    <dgm:pt modelId="{820E8232-9AE7-4602-B3C4-E2D4CABB72C8}" type="parTrans" cxnId="{B9F91E89-19F5-47F2-AAE0-C818D14C8136}">
      <dgm:prSet/>
      <dgm:spPr/>
      <dgm:t>
        <a:bodyPr/>
        <a:lstStyle/>
        <a:p>
          <a:endParaRPr lang="en-US"/>
        </a:p>
      </dgm:t>
    </dgm:pt>
    <dgm:pt modelId="{EF8EE5CC-ADB7-4716-A0C1-560B266DE64A}" type="sibTrans" cxnId="{B9F91E89-19F5-47F2-AAE0-C818D14C8136}">
      <dgm:prSet/>
      <dgm:spPr/>
      <dgm:t>
        <a:bodyPr/>
        <a:lstStyle/>
        <a:p>
          <a:endParaRPr lang="en-US"/>
        </a:p>
      </dgm:t>
    </dgm:pt>
    <dgm:pt modelId="{F6227E03-659D-41F5-AFF4-10A7FEE3769A}">
      <dgm:prSet phldrT="[Text]"/>
      <dgm:spPr/>
      <dgm:t>
        <a:bodyPr/>
        <a:lstStyle/>
        <a:p>
          <a:r>
            <a:rPr lang="fr-FR" noProof="0" dirty="0"/>
            <a:t>Administration</a:t>
          </a:r>
          <a:r>
            <a:rPr lang="fr-FR" dirty="0"/>
            <a:t> des questionnaires aux groupes de contrôle &amp; </a:t>
          </a:r>
          <a:r>
            <a:rPr lang="fr-FR" noProof="0" dirty="0"/>
            <a:t>traitement</a:t>
          </a:r>
          <a:endParaRPr lang="fr-FR" dirty="0"/>
        </a:p>
      </dgm:t>
    </dgm:pt>
    <dgm:pt modelId="{A84870D8-CB40-49EC-BB59-175B669C4A6D}" type="parTrans" cxnId="{D1D216E4-9FF7-4E96-B5E1-FC0542B7D6EC}">
      <dgm:prSet/>
      <dgm:spPr/>
      <dgm:t>
        <a:bodyPr/>
        <a:lstStyle/>
        <a:p>
          <a:endParaRPr lang="en-US"/>
        </a:p>
      </dgm:t>
    </dgm:pt>
    <dgm:pt modelId="{8A5AD93D-0184-4E6E-A79F-E1BD36C7B893}" type="sibTrans" cxnId="{D1D216E4-9FF7-4E96-B5E1-FC0542B7D6EC}">
      <dgm:prSet/>
      <dgm:spPr/>
      <dgm:t>
        <a:bodyPr/>
        <a:lstStyle/>
        <a:p>
          <a:endParaRPr lang="en-US"/>
        </a:p>
      </dgm:t>
    </dgm:pt>
    <dgm:pt modelId="{8FBFF0E2-6451-4CBC-94F1-9BBD83BBEB02}">
      <dgm:prSet phldrT="[Text]"/>
      <dgm:spPr/>
      <dgm:t>
        <a:bodyPr/>
        <a:lstStyle/>
        <a:p>
          <a:r>
            <a:rPr lang="fr-FR" noProof="0" dirty="0"/>
            <a:t>Administration</a:t>
          </a:r>
          <a:r>
            <a:rPr lang="fr-FR" dirty="0"/>
            <a:t> des questionnaires aux groupes de contrôle &amp; </a:t>
          </a:r>
          <a:r>
            <a:rPr lang="fr-FR" noProof="0" dirty="0"/>
            <a:t>traitement</a:t>
          </a:r>
          <a:endParaRPr lang="fr-FR" dirty="0"/>
        </a:p>
      </dgm:t>
    </dgm:pt>
    <dgm:pt modelId="{E0C8C56D-D2F4-425C-940B-3842E23E4084}" type="parTrans" cxnId="{AD639F9A-8E80-44E5-A87C-73D198E72B9B}">
      <dgm:prSet/>
      <dgm:spPr/>
      <dgm:t>
        <a:bodyPr/>
        <a:lstStyle/>
        <a:p>
          <a:endParaRPr lang="en-US"/>
        </a:p>
      </dgm:t>
    </dgm:pt>
    <dgm:pt modelId="{82F55FAC-29D5-4AA6-B592-4F1A68BB8612}" type="sibTrans" cxnId="{AD639F9A-8E80-44E5-A87C-73D198E72B9B}">
      <dgm:prSet/>
      <dgm:spPr/>
      <dgm:t>
        <a:bodyPr/>
        <a:lstStyle/>
        <a:p>
          <a:endParaRPr lang="en-US"/>
        </a:p>
      </dgm:t>
    </dgm:pt>
    <dgm:pt modelId="{AA061C23-4CF2-B248-8962-6FD0C692DB3F}">
      <dgm:prSet phldrT="[Text]"/>
      <dgm:spPr/>
      <dgm:t>
        <a:bodyPr/>
        <a:lstStyle/>
        <a:p>
          <a:r>
            <a:rPr lang="fr-FR" dirty="0"/>
            <a:t>R</a:t>
          </a:r>
          <a:r>
            <a:rPr lang="fr-FR" noProof="0" dirty="0" err="1"/>
            <a:t>ésultats</a:t>
          </a:r>
          <a:r>
            <a:rPr lang="fr-FR" dirty="0"/>
            <a:t> </a:t>
          </a:r>
          <a:r>
            <a:rPr lang="fr-FR" noProof="0" dirty="0"/>
            <a:t>préliminaires</a:t>
          </a:r>
        </a:p>
      </dgm:t>
    </dgm:pt>
    <dgm:pt modelId="{A9D68C66-9702-3C4C-ACB7-35213CCF62CD}" type="parTrans" cxnId="{4B4C70FE-7E5D-3F4B-9BF6-6FF639E23898}">
      <dgm:prSet/>
      <dgm:spPr/>
      <dgm:t>
        <a:bodyPr/>
        <a:lstStyle/>
        <a:p>
          <a:endParaRPr lang="fr-FR"/>
        </a:p>
      </dgm:t>
    </dgm:pt>
    <dgm:pt modelId="{FC8A4433-78E8-CE4F-8945-B7E831CA1D9B}" type="sibTrans" cxnId="{4B4C70FE-7E5D-3F4B-9BF6-6FF639E23898}">
      <dgm:prSet/>
      <dgm:spPr/>
      <dgm:t>
        <a:bodyPr/>
        <a:lstStyle/>
        <a:p>
          <a:endParaRPr lang="fr-FR"/>
        </a:p>
      </dgm:t>
    </dgm:pt>
    <dgm:pt modelId="{9C5FF7AF-AD08-AD4A-AD9E-BC3CE7D133FD}">
      <dgm:prSet phldrT="[Text]"/>
      <dgm:spPr/>
      <dgm:t>
        <a:bodyPr/>
        <a:lstStyle/>
        <a:p>
          <a:r>
            <a:rPr lang="fr-FR" noProof="0" dirty="0"/>
            <a:t>Enquête</a:t>
          </a:r>
          <a:r>
            <a:rPr lang="en-US" dirty="0"/>
            <a:t> finale</a:t>
          </a:r>
          <a:endParaRPr lang="fr-FR" dirty="0"/>
        </a:p>
      </dgm:t>
    </dgm:pt>
    <dgm:pt modelId="{AC053084-C882-B641-B741-B7CD49D99189}" type="parTrans" cxnId="{16DD6CE6-8692-FB4D-BAE6-E8524EDA3D6F}">
      <dgm:prSet/>
      <dgm:spPr/>
      <dgm:t>
        <a:bodyPr/>
        <a:lstStyle/>
        <a:p>
          <a:endParaRPr lang="fr-FR"/>
        </a:p>
      </dgm:t>
    </dgm:pt>
    <dgm:pt modelId="{8384EB9A-1F56-584C-B6E0-42FC5537C806}" type="sibTrans" cxnId="{16DD6CE6-8692-FB4D-BAE6-E8524EDA3D6F}">
      <dgm:prSet/>
      <dgm:spPr/>
      <dgm:t>
        <a:bodyPr/>
        <a:lstStyle/>
        <a:p>
          <a:endParaRPr lang="fr-FR"/>
        </a:p>
      </dgm:t>
    </dgm:pt>
    <dgm:pt modelId="{D1C129BC-001C-064D-8D72-B7932E784B00}">
      <dgm:prSet phldrT="[Text]"/>
      <dgm:spPr/>
      <dgm:t>
        <a:bodyPr/>
        <a:lstStyle/>
        <a:p>
          <a:r>
            <a:rPr lang="fr-FR" dirty="0"/>
            <a:t>R</a:t>
          </a:r>
          <a:r>
            <a:rPr lang="fr-FR" noProof="0" dirty="0" err="1"/>
            <a:t>ésultats</a:t>
          </a:r>
          <a:r>
            <a:rPr lang="fr-FR" dirty="0"/>
            <a:t> finaux</a:t>
          </a:r>
        </a:p>
      </dgm:t>
    </dgm:pt>
    <dgm:pt modelId="{AE392F8B-AC43-AE41-B67E-3E16F27AC92F}" type="parTrans" cxnId="{9BF32209-D048-6640-AFCC-A83911EFBED2}">
      <dgm:prSet/>
      <dgm:spPr/>
      <dgm:t>
        <a:bodyPr/>
        <a:lstStyle/>
        <a:p>
          <a:endParaRPr lang="fr-FR"/>
        </a:p>
      </dgm:t>
    </dgm:pt>
    <dgm:pt modelId="{D6A6355D-3C81-E249-9376-95953A8F93E4}" type="sibTrans" cxnId="{9BF32209-D048-6640-AFCC-A83911EFBED2}">
      <dgm:prSet/>
      <dgm:spPr/>
      <dgm:t>
        <a:bodyPr/>
        <a:lstStyle/>
        <a:p>
          <a:endParaRPr lang="fr-FR"/>
        </a:p>
      </dgm:t>
    </dgm:pt>
    <dgm:pt modelId="{B8A8F58B-59B9-464F-8C0F-E5F5DF4DE9AD}" type="pres">
      <dgm:prSet presAssocID="{D288A02F-0319-446B-8368-44D66D66FDDA}" presName="linearFlow" presStyleCnt="0">
        <dgm:presLayoutVars>
          <dgm:dir/>
          <dgm:animLvl val="lvl"/>
          <dgm:resizeHandles val="exact"/>
        </dgm:presLayoutVars>
      </dgm:prSet>
      <dgm:spPr/>
    </dgm:pt>
    <dgm:pt modelId="{F587E522-3575-4909-9DF0-15CA01366840}" type="pres">
      <dgm:prSet presAssocID="{150B3994-0F42-416F-B0DE-18E4D1B182B4}" presName="composite" presStyleCnt="0"/>
      <dgm:spPr/>
    </dgm:pt>
    <dgm:pt modelId="{E0D37AE2-4C63-4E4D-B1ED-1E9A7FFF2E37}" type="pres">
      <dgm:prSet presAssocID="{150B3994-0F42-416F-B0DE-18E4D1B182B4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5784D317-99FF-4FF3-B05E-C4D9B0B21DF5}" type="pres">
      <dgm:prSet presAssocID="{150B3994-0F42-416F-B0DE-18E4D1B182B4}" presName="descendantText" presStyleLbl="alignAcc1" presStyleIdx="0" presStyleCnt="4">
        <dgm:presLayoutVars>
          <dgm:bulletEnabled val="1"/>
        </dgm:presLayoutVars>
      </dgm:prSet>
      <dgm:spPr/>
    </dgm:pt>
    <dgm:pt modelId="{C2663809-DDC4-4FAE-85A1-D8E53D3FB6E0}" type="pres">
      <dgm:prSet presAssocID="{5C364F49-F6D0-446C-BD79-63D70E051F17}" presName="sp" presStyleCnt="0"/>
      <dgm:spPr/>
    </dgm:pt>
    <dgm:pt modelId="{072C672E-C4EA-4D0F-A6AE-77A202241559}" type="pres">
      <dgm:prSet presAssocID="{5B78B5BA-35C8-4CC6-A6E6-AF46447AF996}" presName="composite" presStyleCnt="0"/>
      <dgm:spPr/>
    </dgm:pt>
    <dgm:pt modelId="{75DDD55C-20AD-4AEC-AB4C-B1302E0EAB48}" type="pres">
      <dgm:prSet presAssocID="{5B78B5BA-35C8-4CC6-A6E6-AF46447AF996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FB7DEDBB-C4ED-4073-BAE1-E6C5E237E265}" type="pres">
      <dgm:prSet presAssocID="{5B78B5BA-35C8-4CC6-A6E6-AF46447AF996}" presName="descendantText" presStyleLbl="alignAcc1" presStyleIdx="1" presStyleCnt="4">
        <dgm:presLayoutVars>
          <dgm:bulletEnabled val="1"/>
        </dgm:presLayoutVars>
      </dgm:prSet>
      <dgm:spPr/>
    </dgm:pt>
    <dgm:pt modelId="{67286C44-4135-4B02-B729-4F914A2C7B44}" type="pres">
      <dgm:prSet presAssocID="{9DF33F54-A428-464D-A400-2D3521656822}" presName="sp" presStyleCnt="0"/>
      <dgm:spPr/>
    </dgm:pt>
    <dgm:pt modelId="{4D501662-14D4-43B7-B55C-9A534746486F}" type="pres">
      <dgm:prSet presAssocID="{D2690131-5243-4C98-8107-DDC5D23070DE}" presName="composite" presStyleCnt="0"/>
      <dgm:spPr/>
    </dgm:pt>
    <dgm:pt modelId="{A91FC0DC-D59D-4462-9699-67342CE43A46}" type="pres">
      <dgm:prSet presAssocID="{D2690131-5243-4C98-8107-DDC5D23070DE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D0CA8716-EE45-45D6-A31D-3734C29B38BC}" type="pres">
      <dgm:prSet presAssocID="{D2690131-5243-4C98-8107-DDC5D23070DE}" presName="descendantText" presStyleLbl="alignAcc1" presStyleIdx="2" presStyleCnt="4">
        <dgm:presLayoutVars>
          <dgm:bulletEnabled val="1"/>
        </dgm:presLayoutVars>
      </dgm:prSet>
      <dgm:spPr/>
    </dgm:pt>
    <dgm:pt modelId="{E4D12DAC-EC2E-453A-BB51-ADD6B3C74800}" type="pres">
      <dgm:prSet presAssocID="{EF8EE5CC-ADB7-4716-A0C1-560B266DE64A}" presName="sp" presStyleCnt="0"/>
      <dgm:spPr/>
    </dgm:pt>
    <dgm:pt modelId="{68643FFD-45B4-F04B-ABDF-717D664B74AE}" type="pres">
      <dgm:prSet presAssocID="{9C5FF7AF-AD08-AD4A-AD9E-BC3CE7D133FD}" presName="composite" presStyleCnt="0"/>
      <dgm:spPr/>
    </dgm:pt>
    <dgm:pt modelId="{644A21AE-37EC-E941-8789-1909B52EB261}" type="pres">
      <dgm:prSet presAssocID="{9C5FF7AF-AD08-AD4A-AD9E-BC3CE7D133FD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EFD36849-EBC4-4F4A-AE93-742F1975B132}" type="pres">
      <dgm:prSet presAssocID="{9C5FF7AF-AD08-AD4A-AD9E-BC3CE7D133FD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8E840605-2883-4DA1-95F1-298EF87CCC0E}" srcId="{D288A02F-0319-446B-8368-44D66D66FDDA}" destId="{5B78B5BA-35C8-4CC6-A6E6-AF46447AF996}" srcOrd="1" destOrd="0" parTransId="{38CFF392-871C-42BA-923F-A9BDC044FA36}" sibTransId="{9DF33F54-A428-464D-A400-2D3521656822}"/>
    <dgm:cxn modelId="{9BF32209-D048-6640-AFCC-A83911EFBED2}" srcId="{9C5FF7AF-AD08-AD4A-AD9E-BC3CE7D133FD}" destId="{D1C129BC-001C-064D-8D72-B7932E784B00}" srcOrd="1" destOrd="0" parTransId="{AE392F8B-AC43-AE41-B67E-3E16F27AC92F}" sibTransId="{D6A6355D-3C81-E249-9376-95953A8F93E4}"/>
    <dgm:cxn modelId="{E6B5A718-C160-4F2C-BC3F-FFDBEA0DB414}" srcId="{5B78B5BA-35C8-4CC6-A6E6-AF46447AF996}" destId="{8AA4D20F-A833-420A-8983-C6F938C01705}" srcOrd="0" destOrd="0" parTransId="{928A7438-61DF-4CD2-AB0E-A1018BCFB1EC}" sibTransId="{D1DEB7C3-55B9-46B5-BEE0-1D256CF35F17}"/>
    <dgm:cxn modelId="{099AE419-5C25-474A-A53A-EDDC5B7ABA2E}" type="presOf" srcId="{5B78B5BA-35C8-4CC6-A6E6-AF46447AF996}" destId="{75DDD55C-20AD-4AEC-AB4C-B1302E0EAB48}" srcOrd="0" destOrd="0" presId="urn:microsoft.com/office/officeart/2005/8/layout/chevron2"/>
    <dgm:cxn modelId="{8BA3F120-336A-0E43-B537-C0CFBE7A5429}" type="presOf" srcId="{D2690131-5243-4C98-8107-DDC5D23070DE}" destId="{A91FC0DC-D59D-4462-9699-67342CE43A46}" srcOrd="0" destOrd="0" presId="urn:microsoft.com/office/officeart/2005/8/layout/chevron2"/>
    <dgm:cxn modelId="{0DD42725-957D-BA41-A048-25B02BEB1F10}" type="presOf" srcId="{1AB38E37-A0C5-4FAA-AE92-FE2D77CFD5FD}" destId="{5784D317-99FF-4FF3-B05E-C4D9B0B21DF5}" srcOrd="0" destOrd="0" presId="urn:microsoft.com/office/officeart/2005/8/layout/chevron2"/>
    <dgm:cxn modelId="{EA856831-358F-2047-80D1-F877904CCA13}" type="presOf" srcId="{A1335258-4358-4028-8F81-B3193407439A}" destId="{5784D317-99FF-4FF3-B05E-C4D9B0B21DF5}" srcOrd="0" destOrd="1" presId="urn:microsoft.com/office/officeart/2005/8/layout/chevron2"/>
    <dgm:cxn modelId="{CDAF6B3E-6D2D-4410-B284-4825F3F18370}" srcId="{D288A02F-0319-446B-8368-44D66D66FDDA}" destId="{150B3994-0F42-416F-B0DE-18E4D1B182B4}" srcOrd="0" destOrd="0" parTransId="{04B7C80B-BD58-4302-8015-3986C4587958}" sibTransId="{5C364F49-F6D0-446C-BD79-63D70E051F17}"/>
    <dgm:cxn modelId="{428AA85B-C9D8-1048-BC4F-CADE6752AA88}" type="presOf" srcId="{9C5FF7AF-AD08-AD4A-AD9E-BC3CE7D133FD}" destId="{644A21AE-37EC-E941-8789-1909B52EB261}" srcOrd="0" destOrd="0" presId="urn:microsoft.com/office/officeart/2005/8/layout/chevron2"/>
    <dgm:cxn modelId="{88737364-DD8F-4A41-B553-9A08B2558834}" type="presOf" srcId="{D1C129BC-001C-064D-8D72-B7932E784B00}" destId="{EFD36849-EBC4-4F4A-AE93-742F1975B132}" srcOrd="0" destOrd="1" presId="urn:microsoft.com/office/officeart/2005/8/layout/chevron2"/>
    <dgm:cxn modelId="{344FB454-E7C8-AC4F-A9CE-CC5AA99867A1}" type="presOf" srcId="{AA061C23-4CF2-B248-8962-6FD0C692DB3F}" destId="{D0CA8716-EE45-45D6-A31D-3734C29B38BC}" srcOrd="0" destOrd="1" presId="urn:microsoft.com/office/officeart/2005/8/layout/chevron2"/>
    <dgm:cxn modelId="{B2B4E67D-2D41-6744-9A34-72149AC64461}" type="presOf" srcId="{F1EAF47C-E7B7-411F-BCA2-EBF9138634C3}" destId="{FB7DEDBB-C4ED-4073-BAE1-E6C5E237E265}" srcOrd="0" destOrd="1" presId="urn:microsoft.com/office/officeart/2005/8/layout/chevron2"/>
    <dgm:cxn modelId="{68834F81-D5F2-1145-8B65-614C279D2DEC}" type="presOf" srcId="{F6227E03-659D-41F5-AFF4-10A7FEE3769A}" destId="{D0CA8716-EE45-45D6-A31D-3734C29B38BC}" srcOrd="0" destOrd="0" presId="urn:microsoft.com/office/officeart/2005/8/layout/chevron2"/>
    <dgm:cxn modelId="{6CE0E084-5147-4862-BE50-BBD755831820}" srcId="{5B78B5BA-35C8-4CC6-A6E6-AF46447AF996}" destId="{F1EAF47C-E7B7-411F-BCA2-EBF9138634C3}" srcOrd="1" destOrd="0" parTransId="{BEE7D052-7EF1-4D96-BC72-DC5744623B9B}" sibTransId="{DD4B7ADB-8CA1-4A2F-9DF9-DEE93668DED4}"/>
    <dgm:cxn modelId="{2AFCF785-0F3C-41F4-9070-76C9AB173CF8}" srcId="{150B3994-0F42-416F-B0DE-18E4D1B182B4}" destId="{A1335258-4358-4028-8F81-B3193407439A}" srcOrd="1" destOrd="0" parTransId="{FE9F40D0-965D-4F72-BF48-1A69FC7BE5B4}" sibTransId="{82067EA7-5C24-4A33-96F5-9889B3F37BFC}"/>
    <dgm:cxn modelId="{B9F91E89-19F5-47F2-AAE0-C818D14C8136}" srcId="{D288A02F-0319-446B-8368-44D66D66FDDA}" destId="{D2690131-5243-4C98-8107-DDC5D23070DE}" srcOrd="2" destOrd="0" parTransId="{820E8232-9AE7-4602-B3C4-E2D4CABB72C8}" sibTransId="{EF8EE5CC-ADB7-4716-A0C1-560B266DE64A}"/>
    <dgm:cxn modelId="{3FEBFB92-9C9F-7048-BB9E-AD947BCA4051}" type="presOf" srcId="{8FBFF0E2-6451-4CBC-94F1-9BBD83BBEB02}" destId="{EFD36849-EBC4-4F4A-AE93-742F1975B132}" srcOrd="0" destOrd="0" presId="urn:microsoft.com/office/officeart/2005/8/layout/chevron2"/>
    <dgm:cxn modelId="{AD639F9A-8E80-44E5-A87C-73D198E72B9B}" srcId="{9C5FF7AF-AD08-AD4A-AD9E-BC3CE7D133FD}" destId="{8FBFF0E2-6451-4CBC-94F1-9BBD83BBEB02}" srcOrd="0" destOrd="0" parTransId="{E0C8C56D-D2F4-425C-940B-3842E23E4084}" sibTransId="{82F55FAC-29D5-4AA6-B592-4F1A68BB8612}"/>
    <dgm:cxn modelId="{5732B99A-C139-4795-A76C-4D0BCB5F1DB4}" srcId="{150B3994-0F42-416F-B0DE-18E4D1B182B4}" destId="{1AB38E37-A0C5-4FAA-AE92-FE2D77CFD5FD}" srcOrd="0" destOrd="0" parTransId="{27C56464-0697-4B74-BE96-61EF0ADDC89A}" sibTransId="{C772F4CF-E191-4B7C-9104-0FAD7D8883A0}"/>
    <dgm:cxn modelId="{A26965D0-6A7B-5340-B05C-682386A229FD}" type="presOf" srcId="{8AA4D20F-A833-420A-8983-C6F938C01705}" destId="{FB7DEDBB-C4ED-4073-BAE1-E6C5E237E265}" srcOrd="0" destOrd="0" presId="urn:microsoft.com/office/officeart/2005/8/layout/chevron2"/>
    <dgm:cxn modelId="{7B4924E3-D349-BA48-B149-D1E0A4197F8B}" type="presOf" srcId="{D288A02F-0319-446B-8368-44D66D66FDDA}" destId="{B8A8F58B-59B9-464F-8C0F-E5F5DF4DE9AD}" srcOrd="0" destOrd="0" presId="urn:microsoft.com/office/officeart/2005/8/layout/chevron2"/>
    <dgm:cxn modelId="{D1D216E4-9FF7-4E96-B5E1-FC0542B7D6EC}" srcId="{D2690131-5243-4C98-8107-DDC5D23070DE}" destId="{F6227E03-659D-41F5-AFF4-10A7FEE3769A}" srcOrd="0" destOrd="0" parTransId="{A84870D8-CB40-49EC-BB59-175B669C4A6D}" sibTransId="{8A5AD93D-0184-4E6E-A79F-E1BD36C7B893}"/>
    <dgm:cxn modelId="{16DD6CE6-8692-FB4D-BAE6-E8524EDA3D6F}" srcId="{D288A02F-0319-446B-8368-44D66D66FDDA}" destId="{9C5FF7AF-AD08-AD4A-AD9E-BC3CE7D133FD}" srcOrd="3" destOrd="0" parTransId="{AC053084-C882-B641-B741-B7CD49D99189}" sibTransId="{8384EB9A-1F56-584C-B6E0-42FC5537C806}"/>
    <dgm:cxn modelId="{AA3927F8-1D32-9642-8E5A-CE1E8C4D2DD5}" type="presOf" srcId="{150B3994-0F42-416F-B0DE-18E4D1B182B4}" destId="{E0D37AE2-4C63-4E4D-B1ED-1E9A7FFF2E37}" srcOrd="0" destOrd="0" presId="urn:microsoft.com/office/officeart/2005/8/layout/chevron2"/>
    <dgm:cxn modelId="{4B4C70FE-7E5D-3F4B-9BF6-6FF639E23898}" srcId="{D2690131-5243-4C98-8107-DDC5D23070DE}" destId="{AA061C23-4CF2-B248-8962-6FD0C692DB3F}" srcOrd="1" destOrd="0" parTransId="{A9D68C66-9702-3C4C-ACB7-35213CCF62CD}" sibTransId="{FC8A4433-78E8-CE4F-8945-B7E831CA1D9B}"/>
    <dgm:cxn modelId="{CADFD8B0-0DAE-D94F-A2E6-3FD40450CA9E}" type="presParOf" srcId="{B8A8F58B-59B9-464F-8C0F-E5F5DF4DE9AD}" destId="{F587E522-3575-4909-9DF0-15CA01366840}" srcOrd="0" destOrd="0" presId="urn:microsoft.com/office/officeart/2005/8/layout/chevron2"/>
    <dgm:cxn modelId="{6BBB8578-EBBD-1F4F-A8C0-2EFB1E9EBF8F}" type="presParOf" srcId="{F587E522-3575-4909-9DF0-15CA01366840}" destId="{E0D37AE2-4C63-4E4D-B1ED-1E9A7FFF2E37}" srcOrd="0" destOrd="0" presId="urn:microsoft.com/office/officeart/2005/8/layout/chevron2"/>
    <dgm:cxn modelId="{C4B97D73-FC6C-4041-9E2E-ED148B65BB73}" type="presParOf" srcId="{F587E522-3575-4909-9DF0-15CA01366840}" destId="{5784D317-99FF-4FF3-B05E-C4D9B0B21DF5}" srcOrd="1" destOrd="0" presId="urn:microsoft.com/office/officeart/2005/8/layout/chevron2"/>
    <dgm:cxn modelId="{42DB7249-6F90-2E49-A539-6680C21723FA}" type="presParOf" srcId="{B8A8F58B-59B9-464F-8C0F-E5F5DF4DE9AD}" destId="{C2663809-DDC4-4FAE-85A1-D8E53D3FB6E0}" srcOrd="1" destOrd="0" presId="urn:microsoft.com/office/officeart/2005/8/layout/chevron2"/>
    <dgm:cxn modelId="{5C51102D-3CD7-7D44-AC5C-E594745DA433}" type="presParOf" srcId="{B8A8F58B-59B9-464F-8C0F-E5F5DF4DE9AD}" destId="{072C672E-C4EA-4D0F-A6AE-77A202241559}" srcOrd="2" destOrd="0" presId="urn:microsoft.com/office/officeart/2005/8/layout/chevron2"/>
    <dgm:cxn modelId="{3291DC8C-D566-4242-B38C-44B78831E7B0}" type="presParOf" srcId="{072C672E-C4EA-4D0F-A6AE-77A202241559}" destId="{75DDD55C-20AD-4AEC-AB4C-B1302E0EAB48}" srcOrd="0" destOrd="0" presId="urn:microsoft.com/office/officeart/2005/8/layout/chevron2"/>
    <dgm:cxn modelId="{7F33002F-8D97-DD40-A289-C3614F2754C3}" type="presParOf" srcId="{072C672E-C4EA-4D0F-A6AE-77A202241559}" destId="{FB7DEDBB-C4ED-4073-BAE1-E6C5E237E265}" srcOrd="1" destOrd="0" presId="urn:microsoft.com/office/officeart/2005/8/layout/chevron2"/>
    <dgm:cxn modelId="{BF0A3FE2-F6C4-DC4F-A309-3E993B095BA5}" type="presParOf" srcId="{B8A8F58B-59B9-464F-8C0F-E5F5DF4DE9AD}" destId="{67286C44-4135-4B02-B729-4F914A2C7B44}" srcOrd="3" destOrd="0" presId="urn:microsoft.com/office/officeart/2005/8/layout/chevron2"/>
    <dgm:cxn modelId="{C604BA16-A949-BE47-89F1-BB3CEC7DF266}" type="presParOf" srcId="{B8A8F58B-59B9-464F-8C0F-E5F5DF4DE9AD}" destId="{4D501662-14D4-43B7-B55C-9A534746486F}" srcOrd="4" destOrd="0" presId="urn:microsoft.com/office/officeart/2005/8/layout/chevron2"/>
    <dgm:cxn modelId="{1ADB680A-0CA5-8C43-B88A-F1D31A3E48BA}" type="presParOf" srcId="{4D501662-14D4-43B7-B55C-9A534746486F}" destId="{A91FC0DC-D59D-4462-9699-67342CE43A46}" srcOrd="0" destOrd="0" presId="urn:microsoft.com/office/officeart/2005/8/layout/chevron2"/>
    <dgm:cxn modelId="{DA0566D5-0567-9349-BD6F-C29738D08ECE}" type="presParOf" srcId="{4D501662-14D4-43B7-B55C-9A534746486F}" destId="{D0CA8716-EE45-45D6-A31D-3734C29B38BC}" srcOrd="1" destOrd="0" presId="urn:microsoft.com/office/officeart/2005/8/layout/chevron2"/>
    <dgm:cxn modelId="{C2A997C8-4B49-364F-896A-54503A380699}" type="presParOf" srcId="{B8A8F58B-59B9-464F-8C0F-E5F5DF4DE9AD}" destId="{E4D12DAC-EC2E-453A-BB51-ADD6B3C74800}" srcOrd="5" destOrd="0" presId="urn:microsoft.com/office/officeart/2005/8/layout/chevron2"/>
    <dgm:cxn modelId="{06EA4CE5-4A1D-7D4C-9878-CAD734E1247F}" type="presParOf" srcId="{B8A8F58B-59B9-464F-8C0F-E5F5DF4DE9AD}" destId="{68643FFD-45B4-F04B-ABDF-717D664B74AE}" srcOrd="6" destOrd="0" presId="urn:microsoft.com/office/officeart/2005/8/layout/chevron2"/>
    <dgm:cxn modelId="{B1AC88ED-B324-D640-87D4-16F62C2D5EBF}" type="presParOf" srcId="{68643FFD-45B4-F04B-ABDF-717D664B74AE}" destId="{644A21AE-37EC-E941-8789-1909B52EB261}" srcOrd="0" destOrd="0" presId="urn:microsoft.com/office/officeart/2005/8/layout/chevron2"/>
    <dgm:cxn modelId="{8D177F0E-7C70-5147-87FE-8B1ABB6D8F90}" type="presParOf" srcId="{68643FFD-45B4-F04B-ABDF-717D664B74AE}" destId="{EFD36849-EBC4-4F4A-AE93-742F1975B13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4830F7-3375-4857-A6BE-A72A935A1DFA}">
      <dsp:nvSpPr>
        <dsp:cNvPr id="0" name=""/>
        <dsp:cNvSpPr/>
      </dsp:nvSpPr>
      <dsp:spPr>
        <a:xfrm>
          <a:off x="0" y="10976"/>
          <a:ext cx="2178521" cy="934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A6A6A6"/>
              </a:solidFill>
              <a:sym typeface="Wingdings" panose="05000000000000000000" pitchFamily="2" charset="2"/>
            </a:rPr>
            <a:t>Faux </a:t>
          </a:r>
          <a:r>
            <a:rPr lang="en-US" sz="2400" kern="1200" dirty="0" err="1">
              <a:solidFill>
                <a:srgbClr val="A6A6A6"/>
              </a:solidFill>
              <a:sym typeface="Wingdings" panose="05000000000000000000" pitchFamily="2" charset="2"/>
            </a:rPr>
            <a:t>Contrefactuels</a:t>
          </a:r>
          <a:r>
            <a:rPr lang="en-US" sz="2400" kern="1200" dirty="0">
              <a:solidFill>
                <a:srgbClr val="A6A6A6"/>
              </a:solidFill>
              <a:sym typeface="Wingdings" panose="05000000000000000000" pitchFamily="2" charset="2"/>
            </a:rPr>
            <a:t> </a:t>
          </a:r>
          <a:endParaRPr lang="en-US" sz="2400" kern="1200" dirty="0">
            <a:solidFill>
              <a:srgbClr val="A6A6A6"/>
            </a:solidFill>
          </a:endParaRPr>
        </a:p>
      </dsp:txBody>
      <dsp:txXfrm>
        <a:off x="0" y="10976"/>
        <a:ext cx="2178521" cy="934124"/>
      </dsp:txXfrm>
    </dsp:sp>
    <dsp:sp modelId="{D32CD3BE-4AF7-45A7-8C40-292B0855DF55}">
      <dsp:nvSpPr>
        <dsp:cNvPr id="0" name=""/>
        <dsp:cNvSpPr/>
      </dsp:nvSpPr>
      <dsp:spPr>
        <a:xfrm>
          <a:off x="2178521" y="2578"/>
          <a:ext cx="400253" cy="934124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08E513-4BAA-4FDB-82B4-DA4EE9654557}">
      <dsp:nvSpPr>
        <dsp:cNvPr id="0" name=""/>
        <dsp:cNvSpPr/>
      </dsp:nvSpPr>
      <dsp:spPr>
        <a:xfrm>
          <a:off x="2604519" y="308"/>
          <a:ext cx="5439858" cy="93412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solidFill>
                <a:schemeClr val="bg1">
                  <a:lumMod val="75000"/>
                </a:schemeClr>
              </a:solidFill>
            </a:rPr>
            <a:t>Avant – Après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solidFill>
                <a:schemeClr val="bg1">
                  <a:lumMod val="85000"/>
                </a:schemeClr>
              </a:solidFill>
            </a:rPr>
            <a:t>Participants – Non-participants</a:t>
          </a:r>
        </a:p>
      </dsp:txBody>
      <dsp:txXfrm>
        <a:off x="2604519" y="308"/>
        <a:ext cx="5439858" cy="934124"/>
      </dsp:txXfrm>
    </dsp:sp>
    <dsp:sp modelId="{187AD1F9-6C3F-4140-9D98-D87B7BA33A58}">
      <dsp:nvSpPr>
        <dsp:cNvPr id="0" name=""/>
        <dsp:cNvSpPr/>
      </dsp:nvSpPr>
      <dsp:spPr>
        <a:xfrm>
          <a:off x="0" y="951471"/>
          <a:ext cx="2045208" cy="1787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A6A6A6"/>
              </a:solidFill>
            </a:rPr>
            <a:t>Impact causal sous </a:t>
          </a:r>
          <a:r>
            <a:rPr lang="en-US" sz="2400" kern="1200" dirty="0" err="1">
              <a:solidFill>
                <a:srgbClr val="A6A6A6"/>
              </a:solidFill>
            </a:rPr>
            <a:t>certaines</a:t>
          </a:r>
          <a:r>
            <a:rPr lang="en-US" sz="2400" kern="1200" dirty="0">
              <a:solidFill>
                <a:srgbClr val="A6A6A6"/>
              </a:solidFill>
            </a:rPr>
            <a:t> hypotheses &amp; fortes limitations</a:t>
          </a:r>
        </a:p>
      </dsp:txBody>
      <dsp:txXfrm>
        <a:off x="0" y="951471"/>
        <a:ext cx="2045208" cy="1787020"/>
      </dsp:txXfrm>
    </dsp:sp>
    <dsp:sp modelId="{EA0466BC-B311-46FD-A76E-D6D4614C95CB}">
      <dsp:nvSpPr>
        <dsp:cNvPr id="0" name=""/>
        <dsp:cNvSpPr/>
      </dsp:nvSpPr>
      <dsp:spPr>
        <a:xfrm>
          <a:off x="2045208" y="951471"/>
          <a:ext cx="409041" cy="178702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153479-43DD-451C-86FB-8919DDF41462}">
      <dsp:nvSpPr>
        <dsp:cNvPr id="0" name=""/>
        <dsp:cNvSpPr/>
      </dsp:nvSpPr>
      <dsp:spPr>
        <a:xfrm>
          <a:off x="2617867" y="958226"/>
          <a:ext cx="5562967" cy="1787020"/>
        </a:xfrm>
        <a:prstGeom prst="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solidFill>
                <a:srgbClr val="D9D9D9"/>
              </a:solidFill>
            </a:rPr>
            <a:t>Double difference </a:t>
          </a:r>
          <a:r>
            <a:rPr lang="fr-FR" sz="2800" kern="1200" dirty="0"/>
            <a:t>(</a:t>
          </a:r>
          <a:r>
            <a:rPr lang="fr-FR" sz="2800" kern="1200" dirty="0" err="1"/>
            <a:t>Diff</a:t>
          </a:r>
          <a:r>
            <a:rPr lang="fr-FR" sz="2800" kern="1200" dirty="0"/>
            <a:t>-in-</a:t>
          </a:r>
          <a:r>
            <a:rPr lang="fr-FR" sz="2800" kern="1200" dirty="0" err="1"/>
            <a:t>diff</a:t>
          </a:r>
          <a:r>
            <a:rPr lang="fr-FR" sz="2800" kern="1200" dirty="0"/>
            <a:t>)</a:t>
          </a:r>
          <a:endParaRPr lang="en-US" sz="2800" kern="1200" dirty="0">
            <a:solidFill>
              <a:srgbClr val="D9D9D9"/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 err="1">
              <a:solidFill>
                <a:srgbClr val="D9D9D9"/>
              </a:solidFill>
            </a:rPr>
            <a:t>Appariement</a:t>
          </a:r>
          <a:r>
            <a:rPr lang="en-US" sz="2800" kern="1200" dirty="0">
              <a:solidFill>
                <a:srgbClr val="D9D9D9"/>
              </a:solidFill>
            </a:rPr>
            <a:t> (</a:t>
          </a:r>
          <a:r>
            <a:rPr lang="fr-FR" sz="2800" kern="1200" dirty="0" err="1"/>
            <a:t>matching</a:t>
          </a:r>
          <a:r>
            <a:rPr lang="fr-FR" sz="2800" kern="1200" dirty="0"/>
            <a:t>, appariement de score de résultat</a:t>
          </a:r>
          <a:r>
            <a:rPr lang="en-US" sz="2800" kern="1200" dirty="0">
              <a:solidFill>
                <a:srgbClr val="D9D9D9"/>
              </a:solidFill>
            </a:rPr>
            <a:t>)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800" kern="1200" dirty="0"/>
            <a:t>Modèle de discontinuité</a:t>
          </a:r>
          <a:endParaRPr lang="en-US" sz="2800" kern="1200" dirty="0">
            <a:solidFill>
              <a:schemeClr val="bg1">
                <a:lumMod val="65000"/>
              </a:schemeClr>
            </a:solidFill>
          </a:endParaRPr>
        </a:p>
      </dsp:txBody>
      <dsp:txXfrm>
        <a:off x="2617867" y="958226"/>
        <a:ext cx="5562967" cy="1787020"/>
      </dsp:txXfrm>
    </dsp:sp>
    <dsp:sp modelId="{3F31DFA1-E041-4F27-AB7F-CAF97B908604}">
      <dsp:nvSpPr>
        <dsp:cNvPr id="0" name=""/>
        <dsp:cNvSpPr/>
      </dsp:nvSpPr>
      <dsp:spPr>
        <a:xfrm>
          <a:off x="0" y="2989667"/>
          <a:ext cx="2045208" cy="375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Impact </a:t>
          </a:r>
          <a:r>
            <a:rPr lang="en-US" sz="2400" u="none" kern="1200" dirty="0">
              <a:solidFill>
                <a:schemeClr val="tx1"/>
              </a:solidFill>
            </a:rPr>
            <a:t>causal</a:t>
          </a:r>
        </a:p>
      </dsp:txBody>
      <dsp:txXfrm>
        <a:off x="0" y="2989667"/>
        <a:ext cx="2045208" cy="375680"/>
      </dsp:txXfrm>
    </dsp:sp>
    <dsp:sp modelId="{70281759-F811-4DD6-ACE8-602F02B8A222}">
      <dsp:nvSpPr>
        <dsp:cNvPr id="0" name=""/>
        <dsp:cNvSpPr/>
      </dsp:nvSpPr>
      <dsp:spPr>
        <a:xfrm>
          <a:off x="2045208" y="2766607"/>
          <a:ext cx="409041" cy="821801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D34BFE-59DD-45ED-9F77-EA7CFCCA19E2}">
      <dsp:nvSpPr>
        <dsp:cNvPr id="0" name=""/>
        <dsp:cNvSpPr/>
      </dsp:nvSpPr>
      <dsp:spPr>
        <a:xfrm>
          <a:off x="2617867" y="2753261"/>
          <a:ext cx="5562967" cy="848493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800" kern="1200" noProof="0" dirty="0">
              <a:solidFill>
                <a:schemeClr val="bg1"/>
              </a:solidFill>
            </a:rPr>
            <a:t>Méthodes</a:t>
          </a:r>
          <a:r>
            <a:rPr lang="en-US" sz="2800" kern="1200" dirty="0">
              <a:solidFill>
                <a:schemeClr val="bg1"/>
              </a:solidFill>
            </a:rPr>
            <a:t> </a:t>
          </a:r>
          <a:r>
            <a:rPr lang="en-US" sz="2800" kern="1200" dirty="0" err="1">
              <a:solidFill>
                <a:schemeClr val="bg1"/>
              </a:solidFill>
            </a:rPr>
            <a:t>exp</a:t>
          </a:r>
          <a:r>
            <a:rPr lang="fr-FR" sz="2800" kern="1200" noProof="0" dirty="0" err="1">
              <a:solidFill>
                <a:schemeClr val="bg1"/>
              </a:solidFill>
            </a:rPr>
            <a:t>é</a:t>
          </a:r>
          <a:r>
            <a:rPr lang="en-US" sz="2800" kern="1200" dirty="0" err="1">
              <a:solidFill>
                <a:schemeClr val="bg1"/>
              </a:solidFill>
            </a:rPr>
            <a:t>rimentales</a:t>
          </a:r>
          <a:r>
            <a:rPr lang="en-US" sz="2800" kern="1200" dirty="0">
              <a:solidFill>
                <a:schemeClr val="bg1"/>
              </a:solidFill>
            </a:rPr>
            <a:t> (randomization)</a:t>
          </a:r>
        </a:p>
      </dsp:txBody>
      <dsp:txXfrm>
        <a:off x="2617867" y="2753261"/>
        <a:ext cx="5562967" cy="8484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0F5313-7E1E-4071-9FCF-0E484D4429B8}">
      <dsp:nvSpPr>
        <dsp:cNvPr id="0" name=""/>
        <dsp:cNvSpPr/>
      </dsp:nvSpPr>
      <dsp:spPr>
        <a:xfrm>
          <a:off x="0" y="1647291"/>
          <a:ext cx="7886700" cy="7915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Comment </a:t>
          </a:r>
          <a:r>
            <a:rPr lang="en-US" sz="3300" kern="1200" dirty="0" err="1"/>
            <a:t>randomiser</a:t>
          </a:r>
          <a:r>
            <a:rPr lang="en-US" sz="3300" kern="1200" dirty="0"/>
            <a:t>? </a:t>
          </a:r>
        </a:p>
      </dsp:txBody>
      <dsp:txXfrm>
        <a:off x="38638" y="1685929"/>
        <a:ext cx="7809424" cy="714229"/>
      </dsp:txXfrm>
    </dsp:sp>
    <dsp:sp modelId="{FD9D653B-1D5B-4279-8D0F-4451B568D9AB}">
      <dsp:nvSpPr>
        <dsp:cNvPr id="0" name=""/>
        <dsp:cNvSpPr/>
      </dsp:nvSpPr>
      <dsp:spPr>
        <a:xfrm>
          <a:off x="0" y="2561302"/>
          <a:ext cx="7886700" cy="79150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 err="1"/>
            <a:t>Autres</a:t>
          </a:r>
          <a:r>
            <a:rPr lang="en-US" sz="3300" kern="1200" dirty="0"/>
            <a:t> </a:t>
          </a:r>
          <a:r>
            <a:rPr lang="en-US" sz="3300" kern="1200" dirty="0" err="1"/>
            <a:t>opportunites</a:t>
          </a:r>
          <a:r>
            <a:rPr lang="en-US" sz="3300" kern="1200" dirty="0"/>
            <a:t> de </a:t>
          </a:r>
          <a:r>
            <a:rPr lang="en-US" sz="3300" kern="1200" dirty="0" err="1"/>
            <a:t>randomiser</a:t>
          </a:r>
          <a:r>
            <a:rPr lang="en-US" sz="3300" kern="1200" dirty="0"/>
            <a:t> </a:t>
          </a:r>
        </a:p>
      </dsp:txBody>
      <dsp:txXfrm>
        <a:off x="38638" y="2599940"/>
        <a:ext cx="7809424" cy="714229"/>
      </dsp:txXfrm>
    </dsp:sp>
    <dsp:sp modelId="{3EB6360F-97EF-4182-A43A-A4E79FD0DBCE}">
      <dsp:nvSpPr>
        <dsp:cNvPr id="0" name=""/>
        <dsp:cNvSpPr/>
      </dsp:nvSpPr>
      <dsp:spPr>
        <a:xfrm>
          <a:off x="0" y="3428827"/>
          <a:ext cx="7886700" cy="79150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 err="1"/>
            <a:t>Defis</a:t>
          </a:r>
          <a:r>
            <a:rPr lang="en-US" sz="3300" kern="1200" dirty="0"/>
            <a:t> </a:t>
          </a:r>
          <a:r>
            <a:rPr lang="en-US" sz="3300" kern="1200" dirty="0" err="1"/>
            <a:t>potentiels</a:t>
          </a:r>
          <a:endParaRPr lang="en-US" sz="3300" kern="1200" dirty="0"/>
        </a:p>
      </dsp:txBody>
      <dsp:txXfrm>
        <a:off x="38638" y="3467465"/>
        <a:ext cx="7809424" cy="714229"/>
      </dsp:txXfrm>
    </dsp:sp>
    <dsp:sp modelId="{6BC9A4FB-22C8-124B-8DBF-1051CD7BCAE7}">
      <dsp:nvSpPr>
        <dsp:cNvPr id="0" name=""/>
        <dsp:cNvSpPr/>
      </dsp:nvSpPr>
      <dsp:spPr>
        <a:xfrm>
          <a:off x="0" y="0"/>
          <a:ext cx="7886700" cy="79150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 err="1"/>
            <a:t>Pourquoi</a:t>
          </a:r>
          <a:r>
            <a:rPr lang="en-US" sz="3300" kern="1200" dirty="0"/>
            <a:t> </a:t>
          </a:r>
          <a:r>
            <a:rPr lang="en-US" sz="3300" kern="1200" dirty="0" err="1"/>
            <a:t>randomiser</a:t>
          </a:r>
          <a:r>
            <a:rPr lang="en-US" sz="3300" kern="1200" dirty="0"/>
            <a:t>? </a:t>
          </a:r>
        </a:p>
      </dsp:txBody>
      <dsp:txXfrm>
        <a:off x="38638" y="38638"/>
        <a:ext cx="7809424" cy="714229"/>
      </dsp:txXfrm>
    </dsp:sp>
    <dsp:sp modelId="{981D66C1-9B98-F947-8E7C-7DC000C08B20}">
      <dsp:nvSpPr>
        <dsp:cNvPr id="0" name=""/>
        <dsp:cNvSpPr/>
      </dsp:nvSpPr>
      <dsp:spPr>
        <a:xfrm>
          <a:off x="0" y="785398"/>
          <a:ext cx="7886700" cy="79150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 err="1"/>
            <a:t>Modèle</a:t>
          </a:r>
          <a:r>
            <a:rPr lang="en-US" sz="3300" kern="1200" dirty="0"/>
            <a:t> </a:t>
          </a:r>
          <a:r>
            <a:rPr lang="en-US" sz="3300" kern="1200" dirty="0" err="1"/>
            <a:t>d'encouragement</a:t>
          </a:r>
          <a:endParaRPr lang="en-US" sz="3300" kern="1200" dirty="0"/>
        </a:p>
      </dsp:txBody>
      <dsp:txXfrm>
        <a:off x="38638" y="824036"/>
        <a:ext cx="7809424" cy="7142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4830F7-3375-4857-A6BE-A72A935A1DFA}">
      <dsp:nvSpPr>
        <dsp:cNvPr id="0" name=""/>
        <dsp:cNvSpPr/>
      </dsp:nvSpPr>
      <dsp:spPr>
        <a:xfrm>
          <a:off x="0" y="218319"/>
          <a:ext cx="2239962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sym typeface="Wingdings" panose="05000000000000000000" pitchFamily="2" charset="2"/>
            </a:rPr>
            <a:t>Contrefactuel contrefaits</a:t>
          </a:r>
          <a:endParaRPr lang="fr-FR" sz="2400" kern="1200" dirty="0"/>
        </a:p>
      </dsp:txBody>
      <dsp:txXfrm>
        <a:off x="0" y="218319"/>
        <a:ext cx="2239962" cy="1287000"/>
      </dsp:txXfrm>
    </dsp:sp>
    <dsp:sp modelId="{D32CD3BE-4AF7-45A7-8C40-292B0855DF55}">
      <dsp:nvSpPr>
        <dsp:cNvPr id="0" name=""/>
        <dsp:cNvSpPr/>
      </dsp:nvSpPr>
      <dsp:spPr>
        <a:xfrm>
          <a:off x="2239962" y="218319"/>
          <a:ext cx="447992" cy="12870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08E513-4BAA-4FDB-82B4-DA4EE9654557}">
      <dsp:nvSpPr>
        <dsp:cNvPr id="0" name=""/>
        <dsp:cNvSpPr/>
      </dsp:nvSpPr>
      <dsp:spPr>
        <a:xfrm>
          <a:off x="2867151" y="218319"/>
          <a:ext cx="6092698" cy="12870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800" kern="1200" dirty="0"/>
            <a:t>Avant – Après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800" kern="1200" dirty="0"/>
            <a:t>Participants – Non-participants</a:t>
          </a:r>
        </a:p>
      </dsp:txBody>
      <dsp:txXfrm>
        <a:off x="2867151" y="218319"/>
        <a:ext cx="6092698" cy="1287000"/>
      </dsp:txXfrm>
    </dsp:sp>
    <dsp:sp modelId="{187AD1F9-6C3F-4140-9D98-D87B7BA33A58}">
      <dsp:nvSpPr>
        <dsp:cNvPr id="0" name=""/>
        <dsp:cNvSpPr/>
      </dsp:nvSpPr>
      <dsp:spPr>
        <a:xfrm>
          <a:off x="0" y="1739319"/>
          <a:ext cx="2239962" cy="180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Impact causal sous certaines hypothèses &amp; fortes limitations</a:t>
          </a:r>
        </a:p>
      </dsp:txBody>
      <dsp:txXfrm>
        <a:off x="0" y="1739319"/>
        <a:ext cx="2239962" cy="1809843"/>
      </dsp:txXfrm>
    </dsp:sp>
    <dsp:sp modelId="{EA0466BC-B311-46FD-A76E-D6D4614C95CB}">
      <dsp:nvSpPr>
        <dsp:cNvPr id="0" name=""/>
        <dsp:cNvSpPr/>
      </dsp:nvSpPr>
      <dsp:spPr>
        <a:xfrm>
          <a:off x="2239962" y="1739319"/>
          <a:ext cx="447992" cy="1809843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153479-43DD-451C-86FB-8919DDF41462}">
      <dsp:nvSpPr>
        <dsp:cNvPr id="0" name=""/>
        <dsp:cNvSpPr/>
      </dsp:nvSpPr>
      <dsp:spPr>
        <a:xfrm>
          <a:off x="2867151" y="1739319"/>
          <a:ext cx="6092698" cy="1809843"/>
        </a:xfrm>
        <a:prstGeom prst="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800" kern="1200" dirty="0"/>
            <a:t>Double différence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800" kern="1200" dirty="0"/>
            <a:t>Appariement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800" kern="1200" dirty="0">
              <a:solidFill>
                <a:schemeClr val="bg1">
                  <a:lumMod val="65000"/>
                </a:schemeClr>
              </a:solidFill>
            </a:rPr>
            <a:t>Discontinuité de la régression</a:t>
          </a:r>
        </a:p>
      </dsp:txBody>
      <dsp:txXfrm>
        <a:off x="2867151" y="1739319"/>
        <a:ext cx="6092698" cy="1809843"/>
      </dsp:txXfrm>
    </dsp:sp>
    <dsp:sp modelId="{3F31DFA1-E041-4F27-AB7F-CAF97B908604}">
      <dsp:nvSpPr>
        <dsp:cNvPr id="0" name=""/>
        <dsp:cNvSpPr/>
      </dsp:nvSpPr>
      <dsp:spPr>
        <a:xfrm>
          <a:off x="0" y="3804064"/>
          <a:ext cx="2239962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solidFill>
                <a:schemeClr val="bg1">
                  <a:lumMod val="65000"/>
                </a:schemeClr>
              </a:solidFill>
            </a:rPr>
            <a:t>Impact </a:t>
          </a:r>
          <a:r>
            <a:rPr lang="fr-FR" sz="2400" u="none" kern="1200" dirty="0">
              <a:solidFill>
                <a:schemeClr val="bg1">
                  <a:lumMod val="65000"/>
                </a:schemeClr>
              </a:solidFill>
            </a:rPr>
            <a:t>causal</a:t>
          </a:r>
        </a:p>
      </dsp:txBody>
      <dsp:txXfrm>
        <a:off x="0" y="3804064"/>
        <a:ext cx="2239962" cy="1287000"/>
      </dsp:txXfrm>
    </dsp:sp>
    <dsp:sp modelId="{70281759-F811-4DD6-ACE8-602F02B8A222}">
      <dsp:nvSpPr>
        <dsp:cNvPr id="0" name=""/>
        <dsp:cNvSpPr/>
      </dsp:nvSpPr>
      <dsp:spPr>
        <a:xfrm>
          <a:off x="2239962" y="3804064"/>
          <a:ext cx="447992" cy="12870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D34BFE-59DD-45ED-9F77-EA7CFCCA19E2}">
      <dsp:nvSpPr>
        <dsp:cNvPr id="0" name=""/>
        <dsp:cNvSpPr/>
      </dsp:nvSpPr>
      <dsp:spPr>
        <a:xfrm>
          <a:off x="2867151" y="3783163"/>
          <a:ext cx="6092698" cy="1328801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800" kern="1200" noProof="0" dirty="0">
              <a:solidFill>
                <a:schemeClr val="bg1">
                  <a:lumMod val="65000"/>
                </a:schemeClr>
              </a:solidFill>
            </a:rPr>
            <a:t>Méthodes</a:t>
          </a:r>
          <a:r>
            <a:rPr lang="fr-FR" sz="2800" kern="1200" dirty="0">
              <a:solidFill>
                <a:schemeClr val="bg1">
                  <a:lumMod val="65000"/>
                </a:schemeClr>
              </a:solidFill>
            </a:rPr>
            <a:t> expérimentales (randomisation)</a:t>
          </a:r>
        </a:p>
      </dsp:txBody>
      <dsp:txXfrm>
        <a:off x="2867151" y="3783163"/>
        <a:ext cx="6092698" cy="13288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71B274-A718-479D-BCFD-5ED3338F1AA0}">
      <dsp:nvSpPr>
        <dsp:cNvPr id="0" name=""/>
        <dsp:cNvSpPr/>
      </dsp:nvSpPr>
      <dsp:spPr>
        <a:xfrm>
          <a:off x="3940978" y="1563631"/>
          <a:ext cx="1968094" cy="7163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5537"/>
              </a:lnTo>
              <a:lnTo>
                <a:pt x="1968094" y="365537"/>
              </a:lnTo>
              <a:lnTo>
                <a:pt x="1968094" y="716308"/>
              </a:lnTo>
            </a:path>
          </a:pathLst>
        </a:custGeom>
        <a:noFill/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462296-574A-4FC3-902F-A62A5CD19971}">
      <dsp:nvSpPr>
        <dsp:cNvPr id="0" name=""/>
        <dsp:cNvSpPr/>
      </dsp:nvSpPr>
      <dsp:spPr>
        <a:xfrm>
          <a:off x="1832474" y="1563631"/>
          <a:ext cx="2108503" cy="715723"/>
        </a:xfrm>
        <a:custGeom>
          <a:avLst/>
          <a:gdLst/>
          <a:ahLst/>
          <a:cxnLst/>
          <a:rect l="0" t="0" r="0" b="0"/>
          <a:pathLst>
            <a:path>
              <a:moveTo>
                <a:pt x="2108503" y="0"/>
              </a:moveTo>
              <a:lnTo>
                <a:pt x="2108503" y="364952"/>
              </a:lnTo>
              <a:lnTo>
                <a:pt x="0" y="364952"/>
              </a:lnTo>
              <a:lnTo>
                <a:pt x="0" y="715723"/>
              </a:lnTo>
            </a:path>
          </a:pathLst>
        </a:custGeom>
        <a:noFill/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CC632F-C334-430B-97FE-EC30374DA556}">
      <dsp:nvSpPr>
        <dsp:cNvPr id="0" name=""/>
        <dsp:cNvSpPr/>
      </dsp:nvSpPr>
      <dsp:spPr>
        <a:xfrm>
          <a:off x="2039229" y="931624"/>
          <a:ext cx="3803497" cy="632006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entury Gothic" pitchFamily="34" charset="0"/>
            </a:rPr>
            <a:t>2,000 ménages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entury Gothic" pitchFamily="34" charset="0"/>
            </a:rPr>
            <a:t>(</a:t>
          </a:r>
          <a:r>
            <a:rPr lang="fr-FR" sz="1800" kern="1200" noProof="0" dirty="0">
              <a:latin typeface="Century Gothic" pitchFamily="34" charset="0"/>
            </a:rPr>
            <a:t>Echantillon</a:t>
          </a:r>
          <a:r>
            <a:rPr lang="en-US" sz="1800" kern="1200" dirty="0">
              <a:latin typeface="Century Gothic" pitchFamily="34" charset="0"/>
            </a:rPr>
            <a:t> </a:t>
          </a:r>
          <a:r>
            <a:rPr lang="fr-FR" sz="1800" kern="1200" noProof="0" dirty="0">
              <a:latin typeface="Century Gothic" pitchFamily="34" charset="0"/>
            </a:rPr>
            <a:t>éligible</a:t>
          </a:r>
          <a:r>
            <a:rPr lang="en-US" sz="1800" kern="1200" dirty="0">
              <a:latin typeface="Century Gothic" pitchFamily="34" charset="0"/>
            </a:rPr>
            <a:t>)</a:t>
          </a:r>
        </a:p>
      </dsp:txBody>
      <dsp:txXfrm>
        <a:off x="2039229" y="931624"/>
        <a:ext cx="3803497" cy="632006"/>
      </dsp:txXfrm>
    </dsp:sp>
    <dsp:sp modelId="{9A037977-452E-4060-92D5-80CCB327A52A}">
      <dsp:nvSpPr>
        <dsp:cNvPr id="0" name=""/>
        <dsp:cNvSpPr/>
      </dsp:nvSpPr>
      <dsp:spPr>
        <a:xfrm>
          <a:off x="117970" y="2279355"/>
          <a:ext cx="3429007" cy="833365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Century Gothic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entury Gothic" pitchFamily="34" charset="0"/>
            </a:rPr>
            <a:t>1,000 ménages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entury Gothic" pitchFamily="34" charset="0"/>
            </a:rPr>
            <a:t>(</a:t>
          </a:r>
          <a:r>
            <a:rPr lang="en-US" sz="1800" kern="1200" dirty="0" err="1">
              <a:latin typeface="Century Gothic" pitchFamily="34" charset="0"/>
            </a:rPr>
            <a:t>Groupe</a:t>
          </a:r>
          <a:r>
            <a:rPr lang="en-US" sz="1800" kern="1200" dirty="0">
              <a:latin typeface="Century Gothic" pitchFamily="34" charset="0"/>
            </a:rPr>
            <a:t> </a:t>
          </a:r>
          <a:r>
            <a:rPr lang="en-US" sz="1800" kern="1200" dirty="0" err="1">
              <a:latin typeface="Century Gothic" pitchFamily="34" charset="0"/>
            </a:rPr>
            <a:t>cible</a:t>
          </a:r>
          <a:r>
            <a:rPr lang="en-US" sz="1800" kern="1200" dirty="0">
              <a:latin typeface="Century Gothic" pitchFamily="34" charset="0"/>
            </a:rPr>
            <a:t>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Century Gothic" pitchFamily="34" charset="0"/>
          </a:endParaRPr>
        </a:p>
      </dsp:txBody>
      <dsp:txXfrm>
        <a:off x="117970" y="2279355"/>
        <a:ext cx="3429007" cy="833365"/>
      </dsp:txXfrm>
    </dsp:sp>
    <dsp:sp modelId="{05868D74-04F7-4A5A-A9CA-86EC61C7C956}">
      <dsp:nvSpPr>
        <dsp:cNvPr id="0" name=""/>
        <dsp:cNvSpPr/>
      </dsp:nvSpPr>
      <dsp:spPr>
        <a:xfrm>
          <a:off x="4036554" y="2279939"/>
          <a:ext cx="3745035" cy="751736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 dirty="0">
              <a:latin typeface="Century Gothic" pitchFamily="34" charset="0"/>
            </a:rPr>
            <a:t>1,000 ménages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 dirty="0">
              <a:latin typeface="Century Gothic" pitchFamily="34" charset="0"/>
            </a:rPr>
            <a:t>(</a:t>
          </a:r>
          <a:r>
            <a:rPr lang="en-US" sz="1800" kern="1200" baseline="0" dirty="0" err="1">
              <a:latin typeface="Century Gothic" pitchFamily="34" charset="0"/>
            </a:rPr>
            <a:t>Groupe</a:t>
          </a:r>
          <a:r>
            <a:rPr lang="en-US" sz="1800" kern="1200" baseline="0" dirty="0">
              <a:latin typeface="Century Gothic" pitchFamily="34" charset="0"/>
            </a:rPr>
            <a:t> de </a:t>
          </a:r>
          <a:r>
            <a:rPr lang="fr-FR" sz="1800" kern="1200" baseline="0" noProof="0" dirty="0">
              <a:latin typeface="Century Gothic" pitchFamily="34" charset="0"/>
            </a:rPr>
            <a:t>contrôle</a:t>
          </a:r>
          <a:r>
            <a:rPr lang="en-US" sz="1800" kern="1200" baseline="0" dirty="0">
              <a:latin typeface="Century Gothic" pitchFamily="34" charset="0"/>
            </a:rPr>
            <a:t>) </a:t>
          </a:r>
          <a:endParaRPr lang="en-US" sz="1800" kern="1200" dirty="0">
            <a:latin typeface="Century Gothic" pitchFamily="34" charset="0"/>
          </a:endParaRPr>
        </a:p>
      </dsp:txBody>
      <dsp:txXfrm>
        <a:off x="4036554" y="2279939"/>
        <a:ext cx="3745035" cy="7517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D37AE2-4C63-4E4D-B1ED-1E9A7FFF2E37}">
      <dsp:nvSpPr>
        <dsp:cNvPr id="0" name=""/>
        <dsp:cNvSpPr/>
      </dsp:nvSpPr>
      <dsp:spPr>
        <a:xfrm rot="5400000">
          <a:off x="-179747" y="180063"/>
          <a:ext cx="1198317" cy="83882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Conception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De l’ EI</a:t>
          </a:r>
        </a:p>
      </dsp:txBody>
      <dsp:txXfrm rot="-5400000">
        <a:off x="1" y="419726"/>
        <a:ext cx="838822" cy="359495"/>
      </dsp:txXfrm>
    </dsp:sp>
    <dsp:sp modelId="{5784D317-99FF-4FF3-B05E-C4D9B0B21DF5}">
      <dsp:nvSpPr>
        <dsp:cNvPr id="0" name=""/>
        <dsp:cNvSpPr/>
      </dsp:nvSpPr>
      <dsp:spPr>
        <a:xfrm rot="5400000">
          <a:off x="3973307" y="-3134170"/>
          <a:ext cx="778906" cy="70478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700" kern="1200" dirty="0"/>
            <a:t>Identification des </a:t>
          </a:r>
          <a:r>
            <a:rPr lang="fr-FR" sz="1700" kern="1200" noProof="0" dirty="0"/>
            <a:t>problèmes</a:t>
          </a:r>
          <a:r>
            <a:rPr lang="fr-FR" sz="1700" kern="1200" dirty="0"/>
            <a:t>s et questions importantes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700" kern="1200" dirty="0"/>
            <a:t>Identification des innovations a tester</a:t>
          </a:r>
        </a:p>
      </dsp:txBody>
      <dsp:txXfrm rot="-5400000">
        <a:off x="838822" y="38338"/>
        <a:ext cx="7009854" cy="702860"/>
      </dsp:txXfrm>
    </dsp:sp>
    <dsp:sp modelId="{75DDD55C-20AD-4AEC-AB4C-B1302E0EAB48}">
      <dsp:nvSpPr>
        <dsp:cNvPr id="0" name=""/>
        <dsp:cNvSpPr/>
      </dsp:nvSpPr>
      <dsp:spPr>
        <a:xfrm rot="5400000">
          <a:off x="-179747" y="1230859"/>
          <a:ext cx="1198317" cy="83882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noProof="0" dirty="0"/>
            <a:t>Enquête</a:t>
          </a:r>
          <a:r>
            <a:rPr lang="en-US" sz="1000" kern="1200" dirty="0"/>
            <a:t> de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 base</a:t>
          </a:r>
        </a:p>
      </dsp:txBody>
      <dsp:txXfrm rot="-5400000">
        <a:off x="1" y="1470522"/>
        <a:ext cx="838822" cy="359495"/>
      </dsp:txXfrm>
    </dsp:sp>
    <dsp:sp modelId="{FB7DEDBB-C4ED-4073-BAE1-E6C5E237E265}">
      <dsp:nvSpPr>
        <dsp:cNvPr id="0" name=""/>
        <dsp:cNvSpPr/>
      </dsp:nvSpPr>
      <dsp:spPr>
        <a:xfrm rot="5400000">
          <a:off x="3973307" y="-2083373"/>
          <a:ext cx="778906" cy="70478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700" kern="1200" noProof="0" dirty="0"/>
            <a:t>Administration</a:t>
          </a:r>
          <a:r>
            <a:rPr lang="fr-FR" sz="1700" kern="1200" dirty="0"/>
            <a:t> des questionnaires aux groupes de contrôle &amp; </a:t>
          </a:r>
          <a:r>
            <a:rPr lang="fr-FR" sz="1700" kern="1200" noProof="0" dirty="0"/>
            <a:t>traitement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700" kern="1200" dirty="0"/>
            <a:t>Analyse des </a:t>
          </a:r>
          <a:r>
            <a:rPr lang="fr-FR" sz="1700" kern="1200" noProof="0" dirty="0"/>
            <a:t>données</a:t>
          </a:r>
          <a:r>
            <a:rPr lang="fr-FR" sz="1700" kern="1200" dirty="0"/>
            <a:t> de référence</a:t>
          </a:r>
        </a:p>
      </dsp:txBody>
      <dsp:txXfrm rot="-5400000">
        <a:off x="838822" y="1089135"/>
        <a:ext cx="7009854" cy="702860"/>
      </dsp:txXfrm>
    </dsp:sp>
    <dsp:sp modelId="{A91FC0DC-D59D-4462-9699-67342CE43A46}">
      <dsp:nvSpPr>
        <dsp:cNvPr id="0" name=""/>
        <dsp:cNvSpPr/>
      </dsp:nvSpPr>
      <dsp:spPr>
        <a:xfrm rot="5400000">
          <a:off x="-179747" y="2281656"/>
          <a:ext cx="1198317" cy="83882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noProof="0"/>
            <a:t>Enquête</a:t>
          </a:r>
          <a:r>
            <a:rPr lang="en-US" sz="1000" kern="1200"/>
            <a:t>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mi</a:t>
          </a:r>
          <a:r>
            <a:rPr lang="en-US" sz="1000" kern="1200" dirty="0"/>
            <a:t>-</a:t>
          </a:r>
          <a:r>
            <a:rPr lang="en-US" sz="1000" kern="1200" dirty="0" err="1"/>
            <a:t>parcours</a:t>
          </a:r>
          <a:endParaRPr lang="en-US" sz="1000" kern="1200" dirty="0"/>
        </a:p>
      </dsp:txBody>
      <dsp:txXfrm rot="-5400000">
        <a:off x="1" y="2521319"/>
        <a:ext cx="838822" cy="359495"/>
      </dsp:txXfrm>
    </dsp:sp>
    <dsp:sp modelId="{D0CA8716-EE45-45D6-A31D-3734C29B38BC}">
      <dsp:nvSpPr>
        <dsp:cNvPr id="0" name=""/>
        <dsp:cNvSpPr/>
      </dsp:nvSpPr>
      <dsp:spPr>
        <a:xfrm rot="5400000">
          <a:off x="3973307" y="-1032577"/>
          <a:ext cx="778906" cy="70478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700" kern="1200" noProof="0" dirty="0"/>
            <a:t>Administration</a:t>
          </a:r>
          <a:r>
            <a:rPr lang="fr-FR" sz="1700" kern="1200" dirty="0"/>
            <a:t> des questionnaires aux groupes de contrôle &amp; </a:t>
          </a:r>
          <a:r>
            <a:rPr lang="fr-FR" sz="1700" kern="1200" noProof="0" dirty="0"/>
            <a:t>traitement</a:t>
          </a:r>
          <a:endParaRPr lang="fr-F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700" kern="1200" dirty="0"/>
            <a:t>R</a:t>
          </a:r>
          <a:r>
            <a:rPr lang="fr-FR" sz="1700" kern="1200" noProof="0" dirty="0" err="1"/>
            <a:t>ésultats</a:t>
          </a:r>
          <a:r>
            <a:rPr lang="fr-FR" sz="1700" kern="1200" dirty="0"/>
            <a:t> </a:t>
          </a:r>
          <a:r>
            <a:rPr lang="fr-FR" sz="1700" kern="1200" noProof="0" dirty="0"/>
            <a:t>préliminaires</a:t>
          </a:r>
        </a:p>
      </dsp:txBody>
      <dsp:txXfrm rot="-5400000">
        <a:off x="838822" y="2139931"/>
        <a:ext cx="7009854" cy="702860"/>
      </dsp:txXfrm>
    </dsp:sp>
    <dsp:sp modelId="{644A21AE-37EC-E941-8789-1909B52EB261}">
      <dsp:nvSpPr>
        <dsp:cNvPr id="0" name=""/>
        <dsp:cNvSpPr/>
      </dsp:nvSpPr>
      <dsp:spPr>
        <a:xfrm rot="5400000">
          <a:off x="-179747" y="3332452"/>
          <a:ext cx="1198317" cy="83882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noProof="0" dirty="0"/>
            <a:t>Enquête</a:t>
          </a:r>
          <a:r>
            <a:rPr lang="en-US" sz="1000" kern="1200" dirty="0"/>
            <a:t> finale</a:t>
          </a:r>
          <a:endParaRPr lang="fr-FR" sz="1000" kern="1200" dirty="0"/>
        </a:p>
      </dsp:txBody>
      <dsp:txXfrm rot="-5400000">
        <a:off x="1" y="3572115"/>
        <a:ext cx="838822" cy="359495"/>
      </dsp:txXfrm>
    </dsp:sp>
    <dsp:sp modelId="{EFD36849-EBC4-4F4A-AE93-742F1975B132}">
      <dsp:nvSpPr>
        <dsp:cNvPr id="0" name=""/>
        <dsp:cNvSpPr/>
      </dsp:nvSpPr>
      <dsp:spPr>
        <a:xfrm rot="5400000">
          <a:off x="3973307" y="18219"/>
          <a:ext cx="778906" cy="70478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700" kern="1200" noProof="0" dirty="0"/>
            <a:t>Administration</a:t>
          </a:r>
          <a:r>
            <a:rPr lang="fr-FR" sz="1700" kern="1200" dirty="0"/>
            <a:t> des questionnaires aux groupes de contrôle &amp; </a:t>
          </a:r>
          <a:r>
            <a:rPr lang="fr-FR" sz="1700" kern="1200" noProof="0" dirty="0"/>
            <a:t>traitement</a:t>
          </a:r>
          <a:endParaRPr lang="fr-FR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700" kern="1200" dirty="0"/>
            <a:t>R</a:t>
          </a:r>
          <a:r>
            <a:rPr lang="fr-FR" sz="1700" kern="1200" noProof="0" dirty="0" err="1"/>
            <a:t>ésultats</a:t>
          </a:r>
          <a:r>
            <a:rPr lang="fr-FR" sz="1700" kern="1200" dirty="0"/>
            <a:t> finaux</a:t>
          </a:r>
        </a:p>
      </dsp:txBody>
      <dsp:txXfrm rot="-5400000">
        <a:off x="838822" y="3190728"/>
        <a:ext cx="7009854" cy="7028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B3CDC-A13F-FB4A-AEC0-06078345B715}" type="datetimeFigureOut">
              <a:rPr lang="fr-FR" smtClean="0"/>
              <a:t>04/02/2019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035EB0-FFA5-584A-B828-1804EC4441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524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35EB0-FFA5-584A-B828-1804EC4441AE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4747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035EB0-FFA5-584A-B828-1804EC4441AE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1839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jpe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9B069F-9884-3144-B66A-6468462EF7B2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E641F7-DF80-E144-B129-93B67516D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25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417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996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013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487949"/>
            <a:ext cx="3901586" cy="45546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DB05006-CFFF-47A0-868B-565CDA01B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465"/>
            <a:ext cx="7886700" cy="842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F36A9D5-6280-4DD1-9F1F-41100B07162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8650" y="860430"/>
            <a:ext cx="7886700" cy="627063"/>
          </a:xfrm>
        </p:spPr>
        <p:txBody>
          <a:bodyPr/>
          <a:lstStyle>
            <a:lvl1pPr marL="0" indent="0">
              <a:buNone/>
              <a:defRPr>
                <a:solidFill>
                  <a:srgbClr val="F5822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4A7DDF5-0CD1-4E5B-BDE1-E5249F7CBFA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13764" y="1487949"/>
            <a:ext cx="3901586" cy="45546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052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4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48906"/>
          </a:xfrm>
          <a:prstGeom prst="rect">
            <a:avLst/>
          </a:prstGeom>
          <a:gradFill flip="none" rotWithShape="1">
            <a:gsLst>
              <a:gs pos="0">
                <a:srgbClr val="0061AA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idx="1"/>
          </p:nvPr>
        </p:nvSpPr>
        <p:spPr>
          <a:xfrm>
            <a:off x="628650" y="1057529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4437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0D968-F825-451D-8BE1-EB623137E9FB}" type="datetimeFigureOut">
              <a:rPr lang="en-US" smtClean="0"/>
              <a:pPr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B7040-30F1-4A53-A6EC-27F339D66D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692033-63AC-4A5F-A37A-5A702C59DC4F}"/>
              </a:ext>
            </a:extLst>
          </p:cNvPr>
          <p:cNvSpPr txBox="1"/>
          <p:nvPr/>
        </p:nvSpPr>
        <p:spPr>
          <a:xfrm>
            <a:off x="78952" y="5524107"/>
            <a:ext cx="8986097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765F93-F690-4B38-AE87-45DA781AC9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756055" y="-687592"/>
            <a:ext cx="3643313" cy="2943225"/>
          </a:xfrm>
          <a:prstGeom prst="rect">
            <a:avLst/>
          </a:prstGeom>
        </p:spPr>
      </p:pic>
      <p:pic>
        <p:nvPicPr>
          <p:cNvPr id="9" name="Picture 8" descr="Image result for islamic development bank logo">
            <a:extLst>
              <a:ext uri="{FF2B5EF4-FFF2-40B4-BE49-F238E27FC236}">
                <a16:creationId xmlns:a16="http://schemas.microsoft.com/office/drawing/2014/main" id="{66C38809-3D35-445F-A516-2E24D736D22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945" y="5934486"/>
            <a:ext cx="1652766" cy="843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WB513978\AppData\Local\Microsoft\Windows\INetCache\Content.Word\ie_CFI_Logo_Orange_Blue.png">
            <a:extLst>
              <a:ext uri="{FF2B5EF4-FFF2-40B4-BE49-F238E27FC236}">
                <a16:creationId xmlns:a16="http://schemas.microsoft.com/office/drawing/2014/main" id="{DB9616BE-5A12-4D36-B638-6906211A0322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63"/>
          <a:stretch/>
        </p:blipFill>
        <p:spPr bwMode="auto">
          <a:xfrm>
            <a:off x="78952" y="5928853"/>
            <a:ext cx="1712978" cy="83371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Macintosh HD:Users:Chatterji:Desktop:i2i color logo outlines.png">
            <a:extLst>
              <a:ext uri="{FF2B5EF4-FFF2-40B4-BE49-F238E27FC236}">
                <a16:creationId xmlns:a16="http://schemas.microsoft.com/office/drawing/2014/main" id="{4A665A17-7D9E-4827-B62C-8C0453CC449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875" y="5928172"/>
            <a:ext cx="1198569" cy="83371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2" name="Picture 11" descr="C:\Users\WB513978\AppData\Local\Microsoft\Windows\INetCache\Content.Word\DFID.JPG">
            <a:extLst>
              <a:ext uri="{FF2B5EF4-FFF2-40B4-BE49-F238E27FC236}">
                <a16:creationId xmlns:a16="http://schemas.microsoft.com/office/drawing/2014/main" id="{BE6B0BEE-47D8-4556-97B7-34FDF5CCBC0B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60" y="5962323"/>
            <a:ext cx="777716" cy="76541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E281CE6-6D9F-40A9-AA81-147572B6F927}"/>
              </a:ext>
            </a:extLst>
          </p:cNvPr>
          <p:cNvSpPr txBox="1"/>
          <p:nvPr/>
        </p:nvSpPr>
        <p:spPr>
          <a:xfrm>
            <a:off x="78952" y="412955"/>
            <a:ext cx="1546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Dakar, Senegal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BA41E8-54B9-4926-B605-0A3C2B9F1DA6}"/>
              </a:ext>
            </a:extLst>
          </p:cNvPr>
          <p:cNvSpPr txBox="1"/>
          <p:nvPr/>
        </p:nvSpPr>
        <p:spPr>
          <a:xfrm>
            <a:off x="7037907" y="452284"/>
            <a:ext cx="2078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January 29-31, 2019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52A572-70B6-43DE-B020-A0E89F54F232}"/>
              </a:ext>
            </a:extLst>
          </p:cNvPr>
          <p:cNvSpPr txBox="1"/>
          <p:nvPr/>
        </p:nvSpPr>
        <p:spPr>
          <a:xfrm>
            <a:off x="2972902" y="-388303"/>
            <a:ext cx="3209618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2400" b="1" kern="1200" dirty="0">
              <a:solidFill>
                <a:schemeClr val="accent1">
                  <a:lumMod val="75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pPr algn="ctr"/>
            <a:r>
              <a:rPr lang="en-US" sz="2400" b="1" kern="1200" dirty="0" err="1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IsDB</a:t>
            </a:r>
            <a:r>
              <a:rPr lang="en-US" sz="2400" b="1" kern="1200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-World Bank DIME Impact Evaluation Event </a:t>
            </a:r>
            <a:endParaRPr lang="en-US" sz="135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16A6EA-4E03-4180-A3DE-8E8CF1CD52EE}"/>
              </a:ext>
            </a:extLst>
          </p:cNvPr>
          <p:cNvSpPr txBox="1"/>
          <p:nvPr/>
        </p:nvSpPr>
        <p:spPr>
          <a:xfrm>
            <a:off x="3034661" y="1344324"/>
            <a:ext cx="30861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kern="1200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Transforming Development through Evidence-Based Policy </a:t>
            </a:r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913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DFD4A-E383-4D43-A67D-7BC1F8E586AE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D737C-2183-4644-8DD9-9ADE54CBBF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987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187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428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251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629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81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261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ptx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image" Target="../media/image8.jpe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6.png"/><Relationship Id="rId20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1.xml"/><Relationship Id="rId19" Type="http://schemas.openxmlformats.org/officeDocument/2006/relationships/image" Target="../media/image9.jpg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s_Title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954237"/>
            <a:ext cx="8229600" cy="9446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57200" y="226105"/>
            <a:ext cx="3294740" cy="1996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6"/>
          <a:srcRect l="57887" t="14864" r="4225" b="48050"/>
          <a:stretch/>
        </p:blipFill>
        <p:spPr>
          <a:xfrm>
            <a:off x="5314056" y="350551"/>
            <a:ext cx="3472365" cy="81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498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FF0AE96-440A-4B71-9CB7-4D59EA1DE92C}"/>
              </a:ext>
            </a:extLst>
          </p:cNvPr>
          <p:cNvCxnSpPr/>
          <p:nvPr/>
        </p:nvCxnSpPr>
        <p:spPr>
          <a:xfrm flipH="1">
            <a:off x="0" y="860425"/>
            <a:ext cx="9144000" cy="0"/>
          </a:xfrm>
          <a:prstGeom prst="line">
            <a:avLst/>
          </a:prstGeom>
          <a:ln w="19050">
            <a:solidFill>
              <a:srgbClr val="F582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Macintosh HD:Users:Chatterji:Desktop:i2i color logo outlines.png">
            <a:extLst>
              <a:ext uri="{FF2B5EF4-FFF2-40B4-BE49-F238E27FC236}">
                <a16:creationId xmlns:a16="http://schemas.microsoft.com/office/drawing/2014/main" id="{F1EA3CD8-AE8E-4F5E-913A-7276846ACE2E}"/>
              </a:ext>
            </a:extLst>
          </p:cNvPr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221" y="6071539"/>
            <a:ext cx="904404" cy="694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WB513978\AppData\Local\Microsoft\Windows\INetCache\Content.Word\ie_CFI_Logo_Orange_Blue.png">
            <a:extLst>
              <a:ext uri="{FF2B5EF4-FFF2-40B4-BE49-F238E27FC236}">
                <a16:creationId xmlns:a16="http://schemas.microsoft.com/office/drawing/2014/main" id="{EBB2ABFF-DABB-4B7F-BFCC-01E0812FC915}"/>
              </a:ext>
            </a:extLst>
          </p:cNvPr>
          <p:cNvPicPr/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63"/>
          <a:stretch/>
        </p:blipFill>
        <p:spPr bwMode="auto">
          <a:xfrm>
            <a:off x="5610539" y="6071538"/>
            <a:ext cx="1251262" cy="6499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Image result for islamic development bank logo">
            <a:extLst>
              <a:ext uri="{FF2B5EF4-FFF2-40B4-BE49-F238E27FC236}">
                <a16:creationId xmlns:a16="http://schemas.microsoft.com/office/drawing/2014/main" id="{0359EFDE-38D1-4DA9-84AE-28C2BF014264}"/>
              </a:ext>
            </a:extLst>
          </p:cNvPr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908" y="6121508"/>
            <a:ext cx="1251262" cy="570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WB513978\AppData\Local\Microsoft\Windows\INetCache\Content.Word\DFID.JPG">
            <a:extLst>
              <a:ext uri="{FF2B5EF4-FFF2-40B4-BE49-F238E27FC236}">
                <a16:creationId xmlns:a16="http://schemas.microsoft.com/office/drawing/2014/main" id="{3CD72048-62FF-4911-9409-077882D5088A}"/>
              </a:ext>
            </a:extLst>
          </p:cNvPr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083" y="6071539"/>
            <a:ext cx="645167" cy="64993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5F79E39-C6BB-4B87-8C54-6C3FF0ABDA82}"/>
              </a:ext>
            </a:extLst>
          </p:cNvPr>
          <p:cNvSpPr txBox="1"/>
          <p:nvPr/>
        </p:nvSpPr>
        <p:spPr>
          <a:xfrm>
            <a:off x="628651" y="6311901"/>
            <a:ext cx="280717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50" dirty="0">
                <a:solidFill>
                  <a:schemeClr val="accent2">
                    <a:lumMod val="75000"/>
                  </a:schemeClr>
                </a:solidFill>
              </a:rPr>
              <a:t>Dakar, Senegal </a:t>
            </a:r>
            <a:r>
              <a:rPr lang="en-US" sz="1350" dirty="0">
                <a:solidFill>
                  <a:schemeClr val="tx1"/>
                </a:solidFill>
              </a:rPr>
              <a:t>|</a:t>
            </a:r>
            <a:r>
              <a:rPr lang="en-US" sz="135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350" dirty="0">
                <a:solidFill>
                  <a:schemeClr val="accent1">
                    <a:lumMod val="75000"/>
                  </a:schemeClr>
                </a:solidFill>
              </a:rPr>
              <a:t>January 29-31, 2019</a:t>
            </a:r>
          </a:p>
          <a:p>
            <a:endParaRPr lang="en-US" sz="135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5AE702E-0501-46E0-A3DE-D840F0D8C5DC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7AC1A8D-93CC-411F-BE19-7E7838363A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/>
          <a:srcRect l="1683" t="2003" b="36526"/>
          <a:stretch/>
        </p:blipFill>
        <p:spPr>
          <a:xfrm>
            <a:off x="150214" y="6158344"/>
            <a:ext cx="1551904" cy="58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357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4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emf"/><Relationship Id="rId18" Type="http://schemas.openxmlformats.org/officeDocument/2006/relationships/image" Target="../media/image35.emf"/><Relationship Id="rId26" Type="http://schemas.openxmlformats.org/officeDocument/2006/relationships/image" Target="../media/image43.emf"/><Relationship Id="rId21" Type="http://schemas.openxmlformats.org/officeDocument/2006/relationships/image" Target="../media/image38.emf"/><Relationship Id="rId34" Type="http://schemas.openxmlformats.org/officeDocument/2006/relationships/image" Target="../media/image51.emf"/><Relationship Id="rId7" Type="http://schemas.openxmlformats.org/officeDocument/2006/relationships/image" Target="../media/image24.emf"/><Relationship Id="rId12" Type="http://schemas.openxmlformats.org/officeDocument/2006/relationships/image" Target="../media/image29.emf"/><Relationship Id="rId17" Type="http://schemas.openxmlformats.org/officeDocument/2006/relationships/image" Target="../media/image34.emf"/><Relationship Id="rId25" Type="http://schemas.openxmlformats.org/officeDocument/2006/relationships/image" Target="../media/image42.emf"/><Relationship Id="rId33" Type="http://schemas.openxmlformats.org/officeDocument/2006/relationships/image" Target="../media/image50.emf"/><Relationship Id="rId2" Type="http://schemas.openxmlformats.org/officeDocument/2006/relationships/image" Target="../media/image19.emf"/><Relationship Id="rId16" Type="http://schemas.openxmlformats.org/officeDocument/2006/relationships/image" Target="../media/image33.emf"/><Relationship Id="rId20" Type="http://schemas.openxmlformats.org/officeDocument/2006/relationships/image" Target="../media/image37.emf"/><Relationship Id="rId29" Type="http://schemas.openxmlformats.org/officeDocument/2006/relationships/image" Target="../media/image46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wmf"/><Relationship Id="rId11" Type="http://schemas.openxmlformats.org/officeDocument/2006/relationships/image" Target="../media/image28.emf"/><Relationship Id="rId24" Type="http://schemas.openxmlformats.org/officeDocument/2006/relationships/image" Target="../media/image41.emf"/><Relationship Id="rId32" Type="http://schemas.openxmlformats.org/officeDocument/2006/relationships/image" Target="../media/image49.emf"/><Relationship Id="rId37" Type="http://schemas.openxmlformats.org/officeDocument/2006/relationships/image" Target="../media/image54.emf"/><Relationship Id="rId5" Type="http://schemas.openxmlformats.org/officeDocument/2006/relationships/image" Target="../media/image22.emf"/><Relationship Id="rId15" Type="http://schemas.openxmlformats.org/officeDocument/2006/relationships/image" Target="../media/image32.emf"/><Relationship Id="rId23" Type="http://schemas.openxmlformats.org/officeDocument/2006/relationships/image" Target="../media/image40.emf"/><Relationship Id="rId28" Type="http://schemas.openxmlformats.org/officeDocument/2006/relationships/image" Target="../media/image45.emf"/><Relationship Id="rId36" Type="http://schemas.openxmlformats.org/officeDocument/2006/relationships/image" Target="../media/image53.emf"/><Relationship Id="rId10" Type="http://schemas.openxmlformats.org/officeDocument/2006/relationships/image" Target="../media/image27.emf"/><Relationship Id="rId19" Type="http://schemas.openxmlformats.org/officeDocument/2006/relationships/image" Target="../media/image36.emf"/><Relationship Id="rId31" Type="http://schemas.openxmlformats.org/officeDocument/2006/relationships/image" Target="../media/image48.emf"/><Relationship Id="rId4" Type="http://schemas.openxmlformats.org/officeDocument/2006/relationships/image" Target="../media/image21.emf"/><Relationship Id="rId9" Type="http://schemas.openxmlformats.org/officeDocument/2006/relationships/image" Target="../media/image26.emf"/><Relationship Id="rId14" Type="http://schemas.openxmlformats.org/officeDocument/2006/relationships/image" Target="../media/image31.emf"/><Relationship Id="rId22" Type="http://schemas.openxmlformats.org/officeDocument/2006/relationships/image" Target="../media/image39.emf"/><Relationship Id="rId27" Type="http://schemas.openxmlformats.org/officeDocument/2006/relationships/image" Target="../media/image44.emf"/><Relationship Id="rId30" Type="http://schemas.openxmlformats.org/officeDocument/2006/relationships/image" Target="../media/image47.emf"/><Relationship Id="rId35" Type="http://schemas.openxmlformats.org/officeDocument/2006/relationships/image" Target="../media/image52.emf"/><Relationship Id="rId8" Type="http://schemas.openxmlformats.org/officeDocument/2006/relationships/image" Target="../media/image25.emf"/><Relationship Id="rId3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1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916" y="2427381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fr-FR" altLang="ja-JP" dirty="0">
                <a:solidFill>
                  <a:srgbClr val="8E0000"/>
                </a:solidFill>
              </a:rPr>
              <a:t>Méthodes expérimentales et Cas Pratique </a:t>
            </a:r>
            <a:br>
              <a:rPr lang="fr-FR" altLang="ja-JP" dirty="0">
                <a:solidFill>
                  <a:srgbClr val="8E0000"/>
                </a:solidFill>
              </a:rPr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881876" y="495389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err="1">
                <a:solidFill>
                  <a:srgbClr val="000000"/>
                </a:solidFill>
                <a:ea typeface="Calibri"/>
                <a:cs typeface="Calibri"/>
              </a:rPr>
              <a:t>Th</a:t>
            </a:r>
            <a:r>
              <a:rPr lang="fr-FR" altLang="en-US" b="1" dirty="0" err="1">
                <a:solidFill>
                  <a:srgbClr val="000000"/>
                </a:solidFill>
                <a:ea typeface="Calibri"/>
                <a:cs typeface="Calibri"/>
              </a:rPr>
              <a:t>é</a:t>
            </a:r>
            <a:r>
              <a:rPr lang="en-US" b="1" dirty="0" err="1">
                <a:solidFill>
                  <a:srgbClr val="000000"/>
                </a:solidFill>
                <a:ea typeface="Calibri"/>
                <a:cs typeface="Calibri"/>
              </a:rPr>
              <a:t>ophile</a:t>
            </a:r>
            <a:r>
              <a:rPr lang="en-US" b="1" dirty="0">
                <a:solidFill>
                  <a:srgbClr val="000000"/>
                </a:solidFill>
                <a:ea typeface="Calibri"/>
                <a:cs typeface="Calibri"/>
              </a:rPr>
              <a:t> </a:t>
            </a:r>
            <a:r>
              <a:rPr lang="en-US" b="1" dirty="0" err="1">
                <a:solidFill>
                  <a:srgbClr val="000000"/>
                </a:solidFill>
                <a:ea typeface="Calibri"/>
                <a:cs typeface="Calibri"/>
              </a:rPr>
              <a:t>Bougna</a:t>
            </a:r>
            <a:br>
              <a:rPr lang="en-US" b="1" dirty="0">
                <a:solidFill>
                  <a:srgbClr val="000000"/>
                </a:solidFill>
                <a:ea typeface="Calibri"/>
                <a:cs typeface="Calibri"/>
              </a:rPr>
            </a:b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     </a:t>
            </a:r>
            <a:r>
              <a:rPr lang="fr-FR" dirty="0">
                <a:solidFill>
                  <a:srgbClr val="000000"/>
                </a:solidFill>
                <a:ea typeface="Calibri"/>
                <a:cs typeface="Calibri"/>
              </a:rPr>
              <a:t>Economiste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, DIME</a:t>
            </a:r>
            <a:br>
              <a:rPr lang="en-US" dirty="0">
                <a:solidFill>
                  <a:srgbClr val="CA0A20"/>
                </a:solidFill>
              </a:rPr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263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>
                <a:solidFill>
                  <a:srgbClr val="890000"/>
                </a:solidFill>
              </a:rPr>
              <a:t>L</a:t>
            </a:r>
            <a:r>
              <a:rPr lang="fr-FR" altLang="en-US" sz="3200" dirty="0">
                <a:solidFill>
                  <a:srgbClr val="890000"/>
                </a:solidFill>
              </a:rPr>
              <a:t>’</a:t>
            </a:r>
            <a:r>
              <a:rPr lang="fr-FR" sz="3200" dirty="0">
                <a:solidFill>
                  <a:srgbClr val="890000"/>
                </a:solidFill>
              </a:rPr>
              <a:t>expérience parfaite</a:t>
            </a:r>
            <a:endParaRPr lang="fr-FR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20BD6-B4E8-4FF7-8151-0C316AA32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09135" y="3016188"/>
            <a:ext cx="8695627" cy="2660308"/>
            <a:chOff x="209834" y="2988364"/>
            <a:chExt cx="8695627" cy="3203909"/>
          </a:xfrm>
        </p:grpSpPr>
        <p:pic>
          <p:nvPicPr>
            <p:cNvPr id="5" name="Picture 4" descr="http://www.eonline.com/eol_images/Entire_Site/20121012/reg_1024.sesame.kami.mh.11121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548" y="2988364"/>
              <a:ext cx="1336675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 descr="http://www.eonline.com/eol_images/Entire_Site/20121012/reg_1024.sesame.kami.mh.11121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6316" y="2988364"/>
              <a:ext cx="1336675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7876761" y="3794298"/>
              <a:ext cx="1028700" cy="4619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>
                  <a:latin typeface="Arial" pitchFamily="34" charset="0"/>
                  <a:cs typeface="Arial" pitchFamily="34" charset="0"/>
                </a:rPr>
                <a:t>Tami</a:t>
              </a:r>
            </a:p>
          </p:txBody>
        </p:sp>
        <p:sp>
          <p:nvSpPr>
            <p:cNvPr id="8" name="Rounded Rectangular Callout 7"/>
            <p:cNvSpPr>
              <a:spLocks noChangeArrowheads="1"/>
            </p:cNvSpPr>
            <p:nvPr/>
          </p:nvSpPr>
          <p:spPr bwMode="auto">
            <a:xfrm>
              <a:off x="3189287" y="3248695"/>
              <a:ext cx="2906713" cy="685800"/>
            </a:xfrm>
            <a:prstGeom prst="wedgeRoundRectCallout">
              <a:avLst>
                <a:gd name="adj1" fmla="val -20833"/>
                <a:gd name="adj2" fmla="val 62500"/>
                <a:gd name="adj3" fmla="val 16667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fr-FR" dirty="0">
                  <a:solidFill>
                    <a:srgbClr val="FFFFFF"/>
                  </a:solidFill>
                </a:rPr>
                <a:t>Nous sommes tous les deux  des marionnettes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9" name="Cloud Callout 8"/>
            <p:cNvSpPr>
              <a:spLocks noChangeArrowheads="1"/>
            </p:cNvSpPr>
            <p:nvPr/>
          </p:nvSpPr>
          <p:spPr bwMode="auto">
            <a:xfrm>
              <a:off x="3114610" y="4455128"/>
              <a:ext cx="2915478" cy="1447800"/>
            </a:xfrm>
            <a:prstGeom prst="cloudCallout">
              <a:avLst>
                <a:gd name="adj1" fmla="val -20833"/>
                <a:gd name="adj2" fmla="val 62500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fr-FR" sz="1600" dirty="0">
                  <a:solidFill>
                    <a:srgbClr val="FFFFFF"/>
                  </a:solidFill>
                </a:rPr>
                <a:t>Nous aimons tous les deux les bonbons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1841625" y="3794298"/>
              <a:ext cx="130063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>
                  <a:latin typeface="Arial" pitchFamily="34" charset="0"/>
                  <a:cs typeface="Arial" pitchFamily="34" charset="0"/>
                </a:rPr>
                <a:t>Kami</a:t>
              </a:r>
            </a:p>
          </p:txBody>
        </p:sp>
        <p:pic>
          <p:nvPicPr>
            <p:cNvPr id="11" name="13 Imagen" descr="DULCES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9834" y="4455128"/>
              <a:ext cx="2580101" cy="1737145"/>
            </a:xfrm>
            <a:prstGeom prst="rect">
              <a:avLst/>
            </a:prstGeom>
          </p:spPr>
        </p:pic>
        <p:pic>
          <p:nvPicPr>
            <p:cNvPr id="12" name="13 Imagen" descr="DULCES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25359" y="4425795"/>
              <a:ext cx="2580101" cy="1737145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123828" y="2185191"/>
            <a:ext cx="89341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3366FF"/>
                </a:solidFill>
              </a:rPr>
              <a:t>C’est l'impact de donner de l'argent de poche supplémentaire à Kami ? </a:t>
            </a:r>
            <a:endParaRPr lang="fr-FR" sz="1600" dirty="0"/>
          </a:p>
          <a:p>
            <a:pPr algn="ctr"/>
            <a:r>
              <a:rPr lang="fr-FR" sz="1600" dirty="0"/>
              <a:t>Deux clones</a:t>
            </a:r>
            <a:r>
              <a:rPr lang="en-US" sz="1600" dirty="0"/>
              <a:t> </a:t>
            </a:r>
            <a:r>
              <a:rPr lang="fr-FR" sz="1600" b="1" dirty="0"/>
              <a:t>Identiques</a:t>
            </a:r>
            <a:r>
              <a:rPr lang="fr-FR" sz="1600" dirty="0"/>
              <a:t> à l'extérieur (observables)</a:t>
            </a:r>
            <a:br>
              <a:rPr lang="fr-FR" sz="1600" dirty="0"/>
            </a:br>
            <a:r>
              <a:rPr lang="fr-FR" sz="1600" dirty="0"/>
              <a:t>Identiques à l'intérieur (non observables)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209834" y="5676496"/>
            <a:ext cx="89341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FF0000"/>
                </a:solidFill>
              </a:rPr>
              <a:t>La seule différence est le projet ou traitement: </a:t>
            </a:r>
            <a:r>
              <a:rPr lang="fr-FR" sz="1600" b="1" i="1" dirty="0">
                <a:solidFill>
                  <a:srgbClr val="FF0000"/>
                </a:solidFill>
              </a:rPr>
              <a:t>Donner de l’argent de poche supplémentaire à Kami</a:t>
            </a:r>
          </a:p>
        </p:txBody>
      </p:sp>
    </p:spTree>
    <p:extLst>
      <p:ext uri="{BB962C8B-B14F-4D97-AF65-F5344CB8AC3E}">
        <p14:creationId xmlns:p14="http://schemas.microsoft.com/office/powerpoint/2010/main" val="1496861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C34F9-0FA6-4300-8E3B-395778920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rgbClr val="3366FF"/>
                </a:solidFill>
              </a:rPr>
              <a:t>Mettre en œuvre le programme (argent de poche supplémentaire à un des clones: Kami)</a:t>
            </a:r>
            <a:endParaRPr lang="en-US" dirty="0">
              <a:solidFill>
                <a:srgbClr val="3366FF"/>
              </a:solidFill>
            </a:endParaRPr>
          </a:p>
          <a:p>
            <a:endParaRPr lang="fr-FR" dirty="0"/>
          </a:p>
        </p:txBody>
      </p:sp>
      <p:grpSp>
        <p:nvGrpSpPr>
          <p:cNvPr id="5" name="Group 4"/>
          <p:cNvGrpSpPr/>
          <p:nvPr/>
        </p:nvGrpSpPr>
        <p:grpSpPr>
          <a:xfrm>
            <a:off x="230829" y="2434109"/>
            <a:ext cx="7800253" cy="2918780"/>
            <a:chOff x="221884" y="3354531"/>
            <a:chExt cx="7800253" cy="2324796"/>
          </a:xfrm>
        </p:grpSpPr>
        <p:pic>
          <p:nvPicPr>
            <p:cNvPr id="6" name="Picture 5" descr="http://www.eonline.com/eol_images/Entire_Site/20121012/reg_1024.sesame.kami.mh.11121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3354531"/>
              <a:ext cx="1336675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1570935" y="4354944"/>
              <a:ext cx="133667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>
                  <a:latin typeface="Arial" pitchFamily="34" charset="0"/>
                  <a:cs typeface="Arial" pitchFamily="34" charset="0"/>
                </a:rPr>
                <a:t>Kami</a:t>
              </a:r>
            </a:p>
          </p:txBody>
        </p:sp>
        <p:pic>
          <p:nvPicPr>
            <p:cNvPr id="8" name="Picture 2" descr="http://www.eonline.com/eol_images/Entire_Site/20121012/reg_1024.sesame.kami.mh.11121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3356" y="3354531"/>
              <a:ext cx="1336675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6491548" y="4354944"/>
              <a:ext cx="90848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dirty="0">
                  <a:latin typeface="Arial" pitchFamily="34" charset="0"/>
                  <a:cs typeface="Arial" pitchFamily="34" charset="0"/>
                </a:rPr>
                <a:t>Tami</a:t>
              </a:r>
            </a:p>
          </p:txBody>
        </p:sp>
        <p:pic>
          <p:nvPicPr>
            <p:cNvPr id="10" name="11 Imagen" descr="DULCES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1884" y="4679067"/>
              <a:ext cx="1244212" cy="837710"/>
            </a:xfrm>
            <a:prstGeom prst="rect">
              <a:avLst/>
            </a:prstGeom>
          </p:spPr>
        </p:pic>
        <p:pic>
          <p:nvPicPr>
            <p:cNvPr id="11" name="11 Imagen" descr="DULCES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70935" y="4719953"/>
              <a:ext cx="1244212" cy="837710"/>
            </a:xfrm>
            <a:prstGeom prst="rect">
              <a:avLst/>
            </a:prstGeom>
          </p:spPr>
        </p:pic>
        <p:pic>
          <p:nvPicPr>
            <p:cNvPr id="12" name="11 Imagen" descr="DULCES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22834" y="4709007"/>
              <a:ext cx="1244212" cy="837710"/>
            </a:xfrm>
            <a:prstGeom prst="rect">
              <a:avLst/>
            </a:prstGeom>
          </p:spPr>
        </p:pic>
        <p:pic>
          <p:nvPicPr>
            <p:cNvPr id="13" name="11 Imagen" descr="DULCES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47336" y="4841617"/>
              <a:ext cx="1244212" cy="837710"/>
            </a:xfrm>
            <a:prstGeom prst="rect">
              <a:avLst/>
            </a:prstGeom>
          </p:spPr>
        </p:pic>
        <p:pic>
          <p:nvPicPr>
            <p:cNvPr id="14" name="11 Imagen" descr="DULCES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77925" y="4840394"/>
              <a:ext cx="1244212" cy="837710"/>
            </a:xfrm>
            <a:prstGeom prst="rect">
              <a:avLst/>
            </a:prstGeom>
          </p:spPr>
        </p:pic>
        <p:sp>
          <p:nvSpPr>
            <p:cNvPr id="15" name="Text Box 32"/>
            <p:cNvSpPr txBox="1">
              <a:spLocks noChangeArrowheads="1"/>
            </p:cNvSpPr>
            <p:nvPr/>
          </p:nvSpPr>
          <p:spPr bwMode="auto">
            <a:xfrm>
              <a:off x="2464468" y="4055756"/>
              <a:ext cx="3766753" cy="40683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dirty="0"/>
                <a:t>IMPACT= 6 </a:t>
              </a:r>
              <a:r>
                <a:rPr lang="mr-IN" sz="2400" dirty="0"/>
                <a:t>–</a:t>
              </a:r>
              <a:r>
                <a:rPr lang="en-US" sz="2400" dirty="0"/>
                <a:t> 4 = 2 Bonbons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230829" y="5398202"/>
            <a:ext cx="88332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fr-FR" dirty="0">
                <a:solidFill>
                  <a:srgbClr val="890000"/>
                </a:solidFill>
              </a:rPr>
              <a:t>Comme </a:t>
            </a:r>
            <a:r>
              <a:rPr lang="fr-FR" dirty="0" err="1">
                <a:solidFill>
                  <a:srgbClr val="890000"/>
                </a:solidFill>
              </a:rPr>
              <a:t>Tami</a:t>
            </a:r>
            <a:r>
              <a:rPr lang="fr-FR" dirty="0">
                <a:solidFill>
                  <a:srgbClr val="890000"/>
                </a:solidFill>
              </a:rPr>
              <a:t> et Kami sont identiques (à l</a:t>
            </a:r>
            <a:r>
              <a:rPr lang="fr-FR" altLang="en-US" dirty="0">
                <a:solidFill>
                  <a:srgbClr val="890000"/>
                </a:solidFill>
              </a:rPr>
              <a:t>’</a:t>
            </a:r>
            <a:r>
              <a:rPr lang="fr-FR" dirty="0">
                <a:solidFill>
                  <a:srgbClr val="890000"/>
                </a:solidFill>
              </a:rPr>
              <a:t>interne comme à l</a:t>
            </a:r>
            <a:r>
              <a:rPr lang="fr-FR" altLang="en-US" dirty="0">
                <a:solidFill>
                  <a:srgbClr val="890000"/>
                </a:solidFill>
              </a:rPr>
              <a:t>’</a:t>
            </a:r>
            <a:r>
              <a:rPr lang="fr-FR" dirty="0">
                <a:solidFill>
                  <a:srgbClr val="890000"/>
                </a:solidFill>
              </a:rPr>
              <a:t>externe), la différence des résultats est due au programme.</a:t>
            </a:r>
          </a:p>
        </p:txBody>
      </p:sp>
    </p:spTree>
    <p:extLst>
      <p:ext uri="{BB962C8B-B14F-4D97-AF65-F5344CB8AC3E}">
        <p14:creationId xmlns:p14="http://schemas.microsoft.com/office/powerpoint/2010/main" val="1263267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BE" dirty="0">
                <a:solidFill>
                  <a:srgbClr val="800000"/>
                </a:solidFill>
              </a:rPr>
              <a:t>Rappel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fr-FR" sz="2800" dirty="0"/>
              <a:t>Besoin d’un contrefactuel valide pour estimer l’impact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fr-FR" dirty="0"/>
              <a:t>Similarité des groupes dans les caractéristiques interne et externe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2800" dirty="0"/>
              <a:t>Eviter les faux contrefactuels — ils produisent toujours des effets biais</a:t>
            </a:r>
            <a:r>
              <a:rPr lang="fr-FR" sz="2400" dirty="0"/>
              <a:t>é</a:t>
            </a:r>
            <a:r>
              <a:rPr lang="fr-FR" sz="2800" dirty="0"/>
              <a:t>s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2800" dirty="0"/>
              <a:t>Les m</a:t>
            </a:r>
            <a:r>
              <a:rPr lang="fr-FR" sz="2400" dirty="0"/>
              <a:t>é</a:t>
            </a:r>
            <a:r>
              <a:rPr lang="fr-FR" sz="2800" dirty="0"/>
              <a:t>thodes non-</a:t>
            </a:r>
            <a:r>
              <a:rPr lang="fr-FR" sz="2800" dirty="0" err="1"/>
              <a:t>exp</a:t>
            </a:r>
            <a:r>
              <a:rPr lang="en-US" sz="2800" dirty="0"/>
              <a:t>é</a:t>
            </a:r>
            <a:r>
              <a:rPr lang="fr-FR" sz="2800" dirty="0"/>
              <a:t>rimentales reposent sur ​​des hypothèses et des exigences en données fortes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2800" dirty="0"/>
              <a:t>Or…les résultats de l’évaluation d’impact sont crédibles si nous utilisons des méthodes rigoureuses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2800" b="1" dirty="0"/>
              <a:t>Y-at-il une alternative plus efficace?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0390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4800" b="1" dirty="0">
                <a:solidFill>
                  <a:srgbClr val="800000"/>
                </a:solidFill>
              </a:rPr>
              <a:t>Méthodes Expérimentales</a:t>
            </a:r>
            <a:endParaRPr lang="fr-FR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fr-FR" b="1" dirty="0"/>
              <a:t>Autres appellations: </a:t>
            </a:r>
          </a:p>
          <a:p>
            <a:pPr lvl="1" algn="l"/>
            <a:r>
              <a:rPr lang="fr-FR" dirty="0"/>
              <a:t>Randomisation Expérience contrôlée (RCT), ou Assignation Aléatoire</a:t>
            </a:r>
          </a:p>
          <a:p>
            <a:pPr algn="l"/>
            <a:endParaRPr lang="fr-FR" dirty="0"/>
          </a:p>
          <a:p>
            <a:pPr algn="l"/>
            <a:r>
              <a:rPr lang="fr-FR" b="1" dirty="0"/>
              <a:t>C’est “l’étalon d’or”</a:t>
            </a:r>
          </a:p>
          <a:p>
            <a:pPr lvl="1" algn="l"/>
            <a:r>
              <a:rPr lang="fr-FR" dirty="0"/>
              <a:t>Comparé à d'autres techniques, les résultats des études expérimentales sont plus fiables et sont traités différemment par les bailleurs de fonds, les chercheurs, les décideurs politiques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2980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>
                <a:solidFill>
                  <a:srgbClr val="8D0D11"/>
                </a:solidFill>
              </a:rPr>
              <a:t>Menu</a:t>
            </a:r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2407858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3379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BE" altLang="en-US" sz="4000" dirty="0">
                <a:solidFill>
                  <a:srgbClr val="800000"/>
                </a:solidFill>
              </a:rPr>
              <a:t>Pourquoi randomiser?</a:t>
            </a:r>
            <a:endParaRPr lang="fr-F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/>
            <a:r>
              <a:rPr lang="fr-FR" sz="2800" b="1" dirty="0">
                <a:latin typeface="Calibri" charset="0"/>
              </a:rPr>
              <a:t>Pour estimer le contrefactuel valide</a:t>
            </a:r>
            <a:endParaRPr lang="en-US" sz="2800" b="1" dirty="0">
              <a:latin typeface="Calibri" charset="0"/>
            </a:endParaRPr>
          </a:p>
          <a:p>
            <a:pPr lvl="1" algn="l"/>
            <a:r>
              <a:rPr lang="fr-FR" sz="2400" dirty="0">
                <a:latin typeface="Calibri" charset="0"/>
              </a:rPr>
              <a:t>La </a:t>
            </a:r>
            <a:r>
              <a:rPr lang="fr-FR" sz="2400" b="1" dirty="0">
                <a:latin typeface="Calibri" charset="0"/>
              </a:rPr>
              <a:t>randomisation (</a:t>
            </a:r>
            <a:r>
              <a:rPr lang="fr-FR" sz="2400" b="1" i="1" dirty="0"/>
              <a:t>expérience contrôlée</a:t>
            </a:r>
            <a:r>
              <a:rPr lang="fr-FR" sz="2400" b="1" dirty="0">
                <a:latin typeface="Calibri" charset="0"/>
              </a:rPr>
              <a:t>)</a:t>
            </a:r>
            <a:r>
              <a:rPr lang="fr-FR" sz="2400" dirty="0">
                <a:latin typeface="Calibri" charset="0"/>
              </a:rPr>
              <a:t> crée des </a:t>
            </a:r>
            <a:r>
              <a:rPr lang="fr-FR" sz="2400" i="1" dirty="0">
                <a:latin typeface="Calibri" charset="0"/>
              </a:rPr>
              <a:t>groupes statistiquement similaires</a:t>
            </a:r>
            <a:r>
              <a:rPr lang="fr-FR" sz="2400" dirty="0">
                <a:latin typeface="Calibri" charset="0"/>
              </a:rPr>
              <a:t> dans des caractéristiques observables et non observables car toutes </a:t>
            </a:r>
            <a:r>
              <a:rPr lang="fr-FR" altLang="en-US" sz="2400" dirty="0"/>
              <a:t>les unités éligibles ont la même</a:t>
            </a:r>
            <a:r>
              <a:rPr lang="fr-FR" altLang="en-US" sz="2400" b="1" i="1" dirty="0"/>
              <a:t> probabilité </a:t>
            </a:r>
            <a:r>
              <a:rPr lang="fr-FR" altLang="en-US" sz="2400" dirty="0"/>
              <a:t>d’</a:t>
            </a:r>
            <a:r>
              <a:rPr lang="fr-FR" altLang="ja-JP" sz="2400" dirty="0"/>
              <a:t>être assignées au programme</a:t>
            </a:r>
            <a:endParaRPr lang="en-US" sz="2400" dirty="0">
              <a:latin typeface="Calibri" charset="0"/>
            </a:endParaRPr>
          </a:p>
          <a:p>
            <a:pPr lvl="1" algn="l"/>
            <a:endParaRPr lang="en-US" sz="1000" dirty="0">
              <a:latin typeface="Calibri" charset="0"/>
            </a:endParaRPr>
          </a:p>
          <a:p>
            <a:pPr lvl="1" algn="l"/>
            <a:r>
              <a:rPr lang="en-US" sz="2400" b="1" dirty="0" err="1">
                <a:latin typeface="Calibri" charset="0"/>
              </a:rPr>
              <a:t>Validit</a:t>
            </a:r>
            <a:r>
              <a:rPr lang="fr-FR" sz="2400" b="1" dirty="0" err="1">
                <a:latin typeface="Calibri" charset="0"/>
              </a:rPr>
              <a:t>é</a:t>
            </a:r>
            <a:r>
              <a:rPr lang="en-US" sz="2400" b="1" dirty="0">
                <a:latin typeface="Calibri" charset="0"/>
              </a:rPr>
              <a:t> interne:</a:t>
            </a:r>
            <a:r>
              <a:rPr lang="en-US" sz="2400" dirty="0">
                <a:latin typeface="Calibri" charset="0"/>
              </a:rPr>
              <a:t> </a:t>
            </a:r>
            <a:r>
              <a:rPr lang="fr-FR" sz="2400" dirty="0">
                <a:latin typeface="Calibri" charset="0"/>
              </a:rPr>
              <a:t>Les groupes sont similaires (en moyenne), en particulier avec un grand nombre d'unités</a:t>
            </a:r>
            <a:endParaRPr lang="en-US" sz="2400" dirty="0">
              <a:latin typeface="Calibri" charset="0"/>
            </a:endParaRPr>
          </a:p>
          <a:p>
            <a:pPr lvl="1" algn="l"/>
            <a:endParaRPr lang="en-US" sz="1000" dirty="0">
              <a:latin typeface="Calibri" charset="0"/>
            </a:endParaRPr>
          </a:p>
          <a:p>
            <a:pPr lvl="1" algn="l"/>
            <a:r>
              <a:rPr lang="fr-FR" sz="2400" b="1" dirty="0">
                <a:latin typeface="Calibri" charset="0"/>
              </a:rPr>
              <a:t>Si nous attribuons un programme à l'un des groupes: </a:t>
            </a:r>
            <a:r>
              <a:rPr lang="fr-FR" sz="2400" dirty="0">
                <a:latin typeface="Calibri" charset="0"/>
              </a:rPr>
              <a:t>nous pouvons isoler l'impact du programme de manière fiable et non biaisée</a:t>
            </a:r>
          </a:p>
          <a:p>
            <a:pPr lvl="1" algn="l"/>
            <a:endParaRPr lang="fr-FR" sz="1000" dirty="0">
              <a:latin typeface="Calibri" charset="0"/>
            </a:endParaRPr>
          </a:p>
          <a:p>
            <a:pPr lvl="1" algn="l"/>
            <a:r>
              <a:rPr lang="fr-FR" sz="2400" dirty="0">
                <a:latin typeface="Calibri" charset="0"/>
              </a:rPr>
              <a:t>Le contrefactuel c’est le groupe non affecté au programme</a:t>
            </a:r>
            <a:endParaRPr lang="en-US" sz="2400" dirty="0">
              <a:solidFill>
                <a:srgbClr val="9F0834"/>
              </a:solidFill>
              <a:latin typeface="Calibri" charset="0"/>
              <a:sym typeface="Wingdings" panose="05000000000000000000" pitchFamily="2" charset="2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3278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4000" dirty="0">
                <a:solidFill>
                  <a:srgbClr val="800000"/>
                </a:solidFill>
              </a:rPr>
              <a:t>Regain d’</a:t>
            </a:r>
            <a:r>
              <a:rPr lang="fr-FR" sz="4000" dirty="0" err="1">
                <a:solidFill>
                  <a:srgbClr val="800000"/>
                </a:solidFill>
              </a:rPr>
              <a:t>intér</a:t>
            </a:r>
            <a:r>
              <a:rPr lang="pt-BR" sz="4000" dirty="0">
                <a:solidFill>
                  <a:srgbClr val="800000"/>
                </a:solidFill>
              </a:rPr>
              <a:t>ê</a:t>
            </a:r>
            <a:r>
              <a:rPr lang="fr-FR" sz="4000" dirty="0" err="1">
                <a:solidFill>
                  <a:srgbClr val="800000"/>
                </a:solidFill>
              </a:rPr>
              <a:t>t</a:t>
            </a:r>
            <a:endParaRPr lang="fr-FR" sz="4000" dirty="0">
              <a:solidFill>
                <a:srgbClr val="8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F3502-72D6-41FE-9E09-F5730B0F60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1" y="2423604"/>
            <a:ext cx="8718820" cy="356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5199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altLang="en-US" sz="4000" dirty="0">
                <a:solidFill>
                  <a:srgbClr val="800000"/>
                </a:solidFill>
              </a:rPr>
              <a:t>Comment randomiser (en pratique)?</a:t>
            </a:r>
            <a:endParaRPr lang="fr-F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fr-FR" altLang="en-US" dirty="0"/>
              <a:t>Identifiez votre population cible (ou groupe éligible au programme)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fr-FR" altLang="en-US" dirty="0"/>
              <a:t>Sélectionnez deux ou plusieurs groupes similaires (en moyenne) </a:t>
            </a:r>
            <a:r>
              <a:rPr lang="fr-FR" dirty="0"/>
              <a:t>à</a:t>
            </a:r>
            <a:r>
              <a:rPr lang="fr-FR" altLang="en-US" dirty="0"/>
              <a:t> travers la technique de randomisation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fr-FR" altLang="en-US" dirty="0"/>
              <a:t>Assignation aléatoire du programme </a:t>
            </a:r>
            <a:r>
              <a:rPr lang="fr-FR" dirty="0"/>
              <a:t>à </a:t>
            </a:r>
            <a:r>
              <a:rPr lang="fr-FR" altLang="en-US" dirty="0"/>
              <a:t>l’un des groupes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fr-FR" altLang="en-US" dirty="0"/>
              <a:t>Mesurer les résultats auprès des groupes de traitement et de contrôle pour dégager l’impact  </a:t>
            </a:r>
          </a:p>
        </p:txBody>
      </p:sp>
    </p:spTree>
    <p:extLst>
      <p:ext uri="{BB962C8B-B14F-4D97-AF65-F5344CB8AC3E}">
        <p14:creationId xmlns:p14="http://schemas.microsoft.com/office/powerpoint/2010/main" val="2043841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3600" dirty="0">
                <a:solidFill>
                  <a:srgbClr val="800000"/>
                </a:solidFill>
              </a:rPr>
              <a:t>Comment randomiser (en pratique)?...</a:t>
            </a:r>
            <a:endParaRPr lang="fr-FR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7555E-6C67-4687-B1D8-50AC48D84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5" name="Group 94"/>
          <p:cNvGrpSpPr/>
          <p:nvPr/>
        </p:nvGrpSpPr>
        <p:grpSpPr>
          <a:xfrm>
            <a:off x="320429" y="2379216"/>
            <a:ext cx="8379688" cy="4355515"/>
            <a:chOff x="-440480" y="1212792"/>
            <a:chExt cx="9127280" cy="5359458"/>
          </a:xfrm>
        </p:grpSpPr>
        <p:pic>
          <p:nvPicPr>
            <p:cNvPr id="96" name="Picture 7" descr="MCj04257460000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3657600"/>
              <a:ext cx="44926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7" name="Picture 15" descr="MCj04257460000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2667000"/>
              <a:ext cx="4508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" name="Picture 18" descr="MCj04257460000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3810000"/>
              <a:ext cx="4508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" name="Picture 28" descr="MCj04257460000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6200" y="2438400"/>
              <a:ext cx="469900" cy="477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0" name="Group 99"/>
            <p:cNvGrpSpPr/>
            <p:nvPr/>
          </p:nvGrpSpPr>
          <p:grpSpPr>
            <a:xfrm>
              <a:off x="-440480" y="1212792"/>
              <a:ext cx="9127280" cy="5359458"/>
              <a:chOff x="-440480" y="1212792"/>
              <a:chExt cx="9127280" cy="5359458"/>
            </a:xfrm>
          </p:grpSpPr>
          <p:sp>
            <p:nvSpPr>
              <p:cNvPr id="101" name="Text Box 51"/>
              <p:cNvSpPr txBox="1">
                <a:spLocks noChangeArrowheads="1"/>
              </p:cNvSpPr>
              <p:nvPr/>
            </p:nvSpPr>
            <p:spPr bwMode="auto">
              <a:xfrm>
                <a:off x="5867400" y="5607050"/>
                <a:ext cx="2819400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fr-FR" altLang="en-US" sz="1600" dirty="0"/>
                  <a:t>Résultat moyen (C) = 5</a:t>
                </a:r>
              </a:p>
            </p:txBody>
          </p:sp>
          <p:grpSp>
            <p:nvGrpSpPr>
              <p:cNvPr id="102" name="Group 101"/>
              <p:cNvGrpSpPr/>
              <p:nvPr/>
            </p:nvGrpSpPr>
            <p:grpSpPr>
              <a:xfrm>
                <a:off x="-440480" y="1212792"/>
                <a:ext cx="9039505" cy="5359458"/>
                <a:chOff x="-440480" y="1212792"/>
                <a:chExt cx="9039505" cy="5359458"/>
              </a:xfrm>
            </p:grpSpPr>
            <p:pic>
              <p:nvPicPr>
                <p:cNvPr id="103" name="Picture 45" descr="HM00163_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2000" y="5289550"/>
                  <a:ext cx="1143000" cy="8064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4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762000" y="5607050"/>
                  <a:ext cx="2743200" cy="3365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fr-FR" altLang="en-US" sz="1600" dirty="0"/>
                    <a:t>   Résultat moyen (</a:t>
                  </a:r>
                  <a:r>
                    <a:rPr lang="fr-FR" altLang="en-US" sz="1600" dirty="0" err="1"/>
                    <a:t>T</a:t>
                  </a:r>
                  <a:r>
                    <a:rPr lang="fr-FR" altLang="en-US" sz="1600" dirty="0"/>
                    <a:t>) = 8</a:t>
                  </a:r>
                </a:p>
              </p:txBody>
            </p:sp>
            <p:grpSp>
              <p:nvGrpSpPr>
                <p:cNvPr id="105" name="Group 104"/>
                <p:cNvGrpSpPr/>
                <p:nvPr/>
              </p:nvGrpSpPr>
              <p:grpSpPr>
                <a:xfrm>
                  <a:off x="-440480" y="1212792"/>
                  <a:ext cx="9039505" cy="5359458"/>
                  <a:chOff x="-440480" y="1212792"/>
                  <a:chExt cx="9039505" cy="5359458"/>
                </a:xfrm>
              </p:grpSpPr>
              <p:sp>
                <p:nvSpPr>
                  <p:cNvPr id="106" name="Text Box 4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93625" y="5216324"/>
                    <a:ext cx="499110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defTabSz="4572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fr-FR" altLang="en-US" sz="2400" dirty="0"/>
                      <a:t>3. Mesure des effets</a:t>
                    </a:r>
                  </a:p>
                </p:txBody>
              </p:sp>
              <p:grpSp>
                <p:nvGrpSpPr>
                  <p:cNvPr id="107" name="Group 106"/>
                  <p:cNvGrpSpPr/>
                  <p:nvPr/>
                </p:nvGrpSpPr>
                <p:grpSpPr>
                  <a:xfrm>
                    <a:off x="-440480" y="1212792"/>
                    <a:ext cx="9039505" cy="5359458"/>
                    <a:chOff x="-440480" y="1212792"/>
                    <a:chExt cx="9039505" cy="5359458"/>
                  </a:xfrm>
                </p:grpSpPr>
                <p:pic>
                  <p:nvPicPr>
                    <p:cNvPr id="108" name="Picture 4" descr="MCj04257460000[1]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122025" y="4565248"/>
                      <a:ext cx="449263" cy="4572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09" name="Picture 5" descr="MCj04257460000[1]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436225" y="3117448"/>
                      <a:ext cx="469900" cy="47783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10" name="Picture 6" descr="MCj04257460000[1]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9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874625" y="4793848"/>
                      <a:ext cx="450850" cy="4572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11" name="Picture 8" descr="MCj04257460000[1]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112625" y="4946248"/>
                      <a:ext cx="469900" cy="47783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12" name="Picture 9" descr="MCj04257460000[1]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1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271375" y="3041248"/>
                      <a:ext cx="450850" cy="4572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13" name="Picture 10" descr="MCj04257460000[1]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044363" y="2507848"/>
                      <a:ext cx="449262" cy="4572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14" name="Picture 11" descr="MCj04257460000[1]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198225" y="3803248"/>
                      <a:ext cx="469900" cy="47783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15" name="Picture 12" descr="MCj04257460000[1]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655425" y="3193648"/>
                      <a:ext cx="450850" cy="4572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16" name="Picture 13" descr="MCj04257460000[1]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512425" y="3803248"/>
                      <a:ext cx="449263" cy="4572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17" name="Picture 14" descr="MCj04257460000[1]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512425" y="4870048"/>
                      <a:ext cx="469900" cy="47783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18" name="Picture 16" descr="MCj04257460000[1]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7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874625" y="4260448"/>
                      <a:ext cx="449263" cy="4572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19" name="Picture 17" descr="MCj04257460000[1]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8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495800" y="3909349"/>
                      <a:ext cx="469900" cy="47783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20" name="Picture 19" descr="MCj04257460000[1]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9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724400" y="4823749"/>
                      <a:ext cx="469900" cy="47783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21" name="Picture 20" descr="MCj04257460000[1]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0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486400" y="4495800"/>
                      <a:ext cx="449263" cy="4572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22" name="Picture 21" descr="MCj04257460000[1]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1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114800" y="2613949"/>
                      <a:ext cx="469900" cy="47783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23" name="Picture 22" descr="MCj04257460000[1]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334000" y="3200400"/>
                      <a:ext cx="449263" cy="4572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24" name="Picture 23" descr="MCj04257460000[1]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7162800" y="3124200"/>
                      <a:ext cx="450850" cy="4572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25" name="Picture 24" descr="MCj04257460000[1]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855825" y="2965048"/>
                      <a:ext cx="449263" cy="4572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26" name="Picture 25" descr="MCj04257460000[1]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334000" y="3810000"/>
                      <a:ext cx="469900" cy="47783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27" name="Picture 26" descr="MCj04257460000[1]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800600" y="2994949"/>
                      <a:ext cx="450850" cy="4572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28" name="Picture 27" descr="MCj04257460000[1]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7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7924800" y="3429000"/>
                      <a:ext cx="449263" cy="4572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29" name="Picture 29" descr="MCj04257460000[1]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8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6096000" y="4876800"/>
                      <a:ext cx="450850" cy="4572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30" name="Picture 30" descr="MCj04257460000[1]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9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6400800" y="3200400"/>
                      <a:ext cx="449263" cy="4572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31" name="Picture 31" descr="MCj04257460000[1]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0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6934200" y="4648200"/>
                      <a:ext cx="469900" cy="47783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32" name="Picture 32" descr="MCj04257460000[1]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1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6781800" y="2514600"/>
                      <a:ext cx="449263" cy="4572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33" name="Picture 33" descr="MCj04257460000[1]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7772400" y="4495800"/>
                      <a:ext cx="450850" cy="4572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34" name="Picture 34" descr="MCj04257460000[1]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7315200" y="3886200"/>
                      <a:ext cx="469900" cy="47783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35" name="Picture 35" descr="MCj04257460000[1]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943600" y="3886200"/>
                      <a:ext cx="450850" cy="4572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36" name="Picture 36" descr="MCj04257460000[1]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105400" y="2362200"/>
                      <a:ext cx="469900" cy="47783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37" name="Picture 37" descr="MCj04257460000[1]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027025" y="3346048"/>
                      <a:ext cx="450850" cy="4572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38" name="Picture 38" descr="MCj04257460000[1]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7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6553200" y="3733800"/>
                      <a:ext cx="450850" cy="4572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139" name="Text Box 3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-264957" y="1212792"/>
                      <a:ext cx="8305800" cy="46196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fr-FR" altLang="en-US" sz="2400" b="1" dirty="0"/>
                        <a:t>Population cible: tout le monde est éligible</a:t>
                      </a:r>
                    </a:p>
                  </p:txBody>
                </p:sp>
                <p:sp>
                  <p:nvSpPr>
                    <p:cNvPr id="140" name="Oval 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02825" y="2507848"/>
                      <a:ext cx="3124200" cy="3048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1800"/>
                    </a:p>
                  </p:txBody>
                </p:sp>
                <p:sp>
                  <p:nvSpPr>
                    <p:cNvPr id="141" name="Oval 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74825" y="2507848"/>
                      <a:ext cx="3124200" cy="3048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1800"/>
                    </a:p>
                  </p:txBody>
                </p:sp>
                <p:sp>
                  <p:nvSpPr>
                    <p:cNvPr id="142" name="Text Box 4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-440480" y="2006658"/>
                      <a:ext cx="1936936" cy="141591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fr-FR" altLang="en-US" sz="2000" b="1" dirty="0"/>
                        <a:t>Groupe de traitement (</a:t>
                      </a:r>
                      <a:r>
                        <a:rPr lang="fr-FR" altLang="en-US" sz="2000" b="1" dirty="0" err="1"/>
                        <a:t>T</a:t>
                      </a:r>
                      <a:r>
                        <a:rPr lang="fr-FR" altLang="en-US" sz="2000" b="1" dirty="0"/>
                        <a:t>)</a:t>
                      </a:r>
                    </a:p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endParaRPr lang="en-US" altLang="en-US" sz="2000" b="1" dirty="0"/>
                    </a:p>
                  </p:txBody>
                </p:sp>
                <p:sp>
                  <p:nvSpPr>
                    <p:cNvPr id="143" name="Text Box 4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781800" y="1604963"/>
                      <a:ext cx="1817225" cy="11699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algn="r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fr-FR" altLang="en-US" sz="2000" b="1" dirty="0"/>
                        <a:t>Groupe de contrôle (C)</a:t>
                      </a:r>
                    </a:p>
                    <a:p>
                      <a:pPr algn="r"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endParaRPr lang="en-US" altLang="en-US" sz="2000" b="1" dirty="0"/>
                    </a:p>
                  </p:txBody>
                </p:sp>
                <p:sp>
                  <p:nvSpPr>
                    <p:cNvPr id="144" name="Line 47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1219200" y="5943600"/>
                      <a:ext cx="1295400" cy="7620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  <a:round/>
                      <a:headEnd/>
                      <a:tailEnd type="triangle" w="lg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5" name="Text Box 5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438400" y="6172200"/>
                      <a:ext cx="4953000" cy="400050"/>
                    </a:xfrm>
                    <a:prstGeom prst="rect">
                      <a:avLst/>
                    </a:prstGeom>
                    <a:solidFill>
                      <a:schemeClr val="bg1">
                        <a:lumMod val="50000"/>
                      </a:schemeClr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algn="ctr" ea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fr-FR" altLang="en-US" dirty="0"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Impact Moyen (</a:t>
                      </a:r>
                      <a:r>
                        <a:rPr lang="fr-FR" altLang="en-US" dirty="0" err="1"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T</a:t>
                      </a:r>
                      <a:r>
                        <a:rPr lang="fr-FR" altLang="en-US" dirty="0"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</a:rPr>
                        <a:t> - C): 8 - 5 = 3</a:t>
                      </a:r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18444676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>
                <a:solidFill>
                  <a:srgbClr val="800000"/>
                </a:solidFill>
              </a:rPr>
              <a:t>Unit</a:t>
            </a:r>
            <a:r>
              <a:rPr lang="fr-BE" sz="4800" dirty="0" err="1">
                <a:solidFill>
                  <a:srgbClr val="800000"/>
                </a:solidFill>
              </a:rPr>
              <a:t>é</a:t>
            </a:r>
            <a:r>
              <a:rPr lang="en-US" sz="4800" dirty="0">
                <a:solidFill>
                  <a:srgbClr val="800000"/>
                </a:solidFill>
              </a:rPr>
              <a:t> de randomization</a:t>
            </a:r>
            <a:endParaRPr lang="fr-FR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fr-FR" sz="2400" b="1" dirty="0"/>
              <a:t>Choisissez l’unité d’observation selon le type de programme </a:t>
            </a:r>
          </a:p>
          <a:p>
            <a:pPr lvl="1" algn="l">
              <a:buFont typeface="Courier New" charset="0"/>
              <a:buChar char="o"/>
            </a:pPr>
            <a:r>
              <a:rPr lang="fr-FR" sz="2000" dirty="0"/>
              <a:t>Individus/ménages</a:t>
            </a:r>
          </a:p>
          <a:p>
            <a:pPr lvl="1" algn="l">
              <a:buFont typeface="Courier New" charset="0"/>
              <a:buChar char="o"/>
            </a:pPr>
            <a:r>
              <a:rPr lang="fr-FR" sz="2000" dirty="0"/>
              <a:t>Ecoles/Cliniques/Zone de desserte ``</a:t>
            </a:r>
            <a:r>
              <a:rPr lang="fr-FR" sz="2000" i="1" dirty="0" err="1"/>
              <a:t>catchment</a:t>
            </a:r>
            <a:r>
              <a:rPr lang="fr-FR" sz="2000" i="1" dirty="0"/>
              <a:t> area</a:t>
            </a:r>
            <a:r>
              <a:rPr lang="fr-FR" sz="2000" dirty="0"/>
              <a:t> ’’</a:t>
            </a:r>
          </a:p>
          <a:p>
            <a:pPr lvl="1" algn="l">
              <a:buFont typeface="Courier New" charset="0"/>
              <a:buChar char="o"/>
            </a:pPr>
            <a:r>
              <a:rPr lang="fr-FR" sz="2000" dirty="0"/>
              <a:t>Villages/communautés/quartiers</a:t>
            </a:r>
          </a:p>
          <a:p>
            <a:pPr lvl="1" algn="l">
              <a:buFont typeface="Courier New" charset="0"/>
              <a:buChar char="o"/>
            </a:pPr>
            <a:r>
              <a:rPr lang="fr-FR" sz="2000" dirty="0"/>
              <a:t>Régions/provinces/communes, etc.</a:t>
            </a:r>
          </a:p>
          <a:p>
            <a:pPr lvl="1" algn="l"/>
            <a:endParaRPr lang="fr-FR" sz="2000" b="1" dirty="0"/>
          </a:p>
          <a:p>
            <a:pPr algn="l"/>
            <a:r>
              <a:rPr lang="fr-FR" b="1" dirty="0"/>
              <a:t>A garder à l’esprit</a:t>
            </a:r>
            <a:r>
              <a:rPr lang="fr-FR" dirty="0"/>
              <a:t>:</a:t>
            </a:r>
          </a:p>
          <a:p>
            <a:pPr lvl="1" algn="l">
              <a:buFont typeface="Courier New" pitchFamily="49" charset="0"/>
              <a:buChar char="o"/>
              <a:defRPr/>
            </a:pPr>
            <a:r>
              <a:rPr lang="fr-FR" dirty="0"/>
              <a:t>Besoin d’un nombre d’unité “</a:t>
            </a:r>
            <a:r>
              <a:rPr lang="fr-FR" b="1" i="1" dirty="0"/>
              <a:t>suffisamment large</a:t>
            </a:r>
            <a:r>
              <a:rPr lang="fr-FR" dirty="0"/>
              <a:t>” pour détecter l’impact minimum désiré : </a:t>
            </a:r>
            <a:r>
              <a:rPr lang="fr-FR" dirty="0">
                <a:solidFill>
                  <a:schemeClr val="accent1"/>
                </a:solidFill>
              </a:rPr>
              <a:t>Puissance.</a:t>
            </a:r>
          </a:p>
          <a:p>
            <a:pPr lvl="1" algn="l">
              <a:buFont typeface="Courier New" pitchFamily="49" charset="0"/>
              <a:buChar char="o"/>
              <a:defRPr/>
            </a:pPr>
            <a:r>
              <a:rPr lang="fr-FR" dirty="0"/>
              <a:t>Débordements (``</a:t>
            </a:r>
            <a:r>
              <a:rPr lang="fr-FR" dirty="0" err="1"/>
              <a:t>Spillovers</a:t>
            </a:r>
            <a:r>
              <a:rPr lang="fr-FR" dirty="0"/>
              <a:t>’’) / Contamination</a:t>
            </a:r>
          </a:p>
          <a:p>
            <a:pPr lvl="1" algn="l">
              <a:buFont typeface="Courier New" pitchFamily="49" charset="0"/>
              <a:buChar char="o"/>
              <a:defRPr/>
            </a:pPr>
            <a:r>
              <a:rPr lang="fr-FR" dirty="0"/>
              <a:t>Coûts d’</a:t>
            </a:r>
            <a:r>
              <a:rPr lang="fr-FR" dirty="0" err="1"/>
              <a:t>enqu</a:t>
            </a:r>
            <a:r>
              <a:rPr lang="pt-BR" dirty="0" err="1"/>
              <a:t>ê</a:t>
            </a:r>
            <a:r>
              <a:rPr lang="fr-FR" dirty="0"/>
              <a:t>tes et d'opérations</a:t>
            </a:r>
          </a:p>
          <a:p>
            <a:pPr lvl="1"/>
            <a:endParaRPr lang="fr-FR" dirty="0"/>
          </a:p>
        </p:txBody>
      </p:sp>
      <p:grpSp>
        <p:nvGrpSpPr>
          <p:cNvPr id="4" name="19 Grupo"/>
          <p:cNvGrpSpPr>
            <a:grpSpLocks/>
          </p:cNvGrpSpPr>
          <p:nvPr/>
        </p:nvGrpSpPr>
        <p:grpSpPr bwMode="auto">
          <a:xfrm>
            <a:off x="6625069" y="3035403"/>
            <a:ext cx="2406668" cy="1616357"/>
            <a:chOff x="6000553" y="2664400"/>
            <a:chExt cx="3134370" cy="2479952"/>
          </a:xfrm>
        </p:grpSpPr>
        <p:pic>
          <p:nvPicPr>
            <p:cNvPr id="5" name="11 Imagen" descr="notes-small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2679">
              <a:off x="6000553" y="2664400"/>
              <a:ext cx="3096656" cy="2479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5 CuadroTexto"/>
            <p:cNvSpPr txBox="1"/>
            <p:nvPr/>
          </p:nvSpPr>
          <p:spPr>
            <a:xfrm rot="206111">
              <a:off x="6142293" y="3442659"/>
              <a:ext cx="2992630" cy="923433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fr-FR" dirty="0">
                  <a:solidFill>
                    <a:srgbClr val="800000"/>
                  </a:solidFill>
                  <a:latin typeface="+mj-lt"/>
                  <a:cs typeface="MV Boli" pitchFamily="2" charset="0"/>
                </a:rPr>
                <a:t>En règle générale, randomiser au niveau  le plus fin ou le programme est administré.</a:t>
              </a:r>
              <a:endParaRPr lang="en-US" dirty="0">
                <a:latin typeface="+mj-lt"/>
                <a:ea typeface="MS PGothic" pitchFamily="34" charset="-128"/>
                <a:cs typeface="MV Boli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187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solidFill>
                  <a:srgbClr val="800000"/>
                </a:solidFill>
              </a:rPr>
              <a:t>Introduction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 eaLnBrk="1" hangingPunct="1"/>
            <a:r>
              <a:rPr lang="fr-FR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Objectif principal: </a:t>
            </a:r>
          </a:p>
          <a:p>
            <a:pPr lvl="1" algn="just" eaLnBrk="1" hangingPunct="1"/>
            <a:r>
              <a:rPr lang="fr-FR" altLang="en-US" sz="2400" dirty="0">
                <a:latin typeface="Arial" panose="020B0604020202020204" pitchFamily="34" charset="0"/>
              </a:rPr>
              <a:t>Guider les décisions politiques et programmatiques sur base des preuves solides. 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fr-FR" alt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r>
              <a:rPr lang="fr-FR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Avocat du diable: </a:t>
            </a:r>
          </a:p>
          <a:p>
            <a:pPr lvl="1" algn="just"/>
            <a:r>
              <a:rPr lang="fr-F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Plusieurs types d’évidence (simple &amp; moins-couteuse). 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fr-FR" alt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r>
              <a:rPr lang="fr-FR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Argument: </a:t>
            </a:r>
          </a:p>
          <a:p>
            <a:pPr lvl="1" algn="just" eaLnBrk="1" hangingPunct="1"/>
            <a:r>
              <a:rPr lang="fr-F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 cas de doute sur l’efficacité d’un programme important, l’évaluation d’impact se justifie</a:t>
            </a:r>
          </a:p>
          <a:p>
            <a:pPr lvl="1" algn="just" eaLnBrk="1" hangingPunct="1"/>
            <a:endParaRPr lang="fr-FR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eaLnBrk="1" hangingPunct="1"/>
            <a:r>
              <a:rPr lang="fr-FR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 nous n’avons pas de doute nous pouvons nous passer de l’évaluation d’impact.</a:t>
            </a:r>
          </a:p>
        </p:txBody>
      </p:sp>
    </p:spTree>
    <p:extLst>
      <p:ext uri="{BB962C8B-B14F-4D97-AF65-F5344CB8AC3E}">
        <p14:creationId xmlns:p14="http://schemas.microsoft.com/office/powerpoint/2010/main" val="362120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61AA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z="5400" dirty="0">
                <a:solidFill>
                  <a:srgbClr val="800000"/>
                </a:solidFill>
              </a:rPr>
              <a:t>Modèle d'encouragement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/>
              <a:t>Il n’est pas toujours possible de randomiser</a:t>
            </a:r>
          </a:p>
          <a:p>
            <a:pPr marL="933450" lvl="1" indent="-5334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Corbel" pitchFamily="-112" charset="0"/>
              </a:rPr>
              <a:t>Raisons d’</a:t>
            </a:r>
            <a:r>
              <a:rPr lang="fr-FR" dirty="0"/>
              <a:t>é</a:t>
            </a:r>
            <a:r>
              <a:rPr lang="fr-FR" dirty="0">
                <a:latin typeface="Corbel" pitchFamily="-112" charset="0"/>
              </a:rPr>
              <a:t>thique et raisons politiques</a:t>
            </a:r>
          </a:p>
          <a:p>
            <a:pPr marL="933450" lvl="1" indent="-5334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Corbel" pitchFamily="-112" charset="0"/>
              </a:rPr>
              <a:t>La participation est volontaire, et tous sont </a:t>
            </a:r>
            <a:r>
              <a:rPr lang="fr-FR" dirty="0"/>
              <a:t>éligibles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/>
              <a:t>Dans ce modèle, tout le monde peut bénéficier immédiatement du programme.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/>
              <a:t>Mais tout le monde n’est pas forcement au courant de l’existence du programme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dirty="0"/>
              <a:t>Ex: Certaines municipalités ne savent pas qu’elles peuvent faire une demande pour bénéficier du programme d’entretien ou de modernisation de leur réseau routier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dirty="0"/>
              <a:t>Incitatifs (petite rémunération ou récompense)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dirty="0"/>
              <a:t>Transport (subvention des billets/tickets)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/>
              <a:t>Choisissez certaines municipalités/villages au hasard et encouragez-les à candidater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/>
              <a:t>Utilisez les autres comme contrôle/</a:t>
            </a:r>
            <a:r>
              <a:rPr lang="fr-FR" dirty="0" err="1"/>
              <a:t>témoin</a:t>
            </a:r>
            <a:r>
              <a:rPr lang="fr-FR" dirty="0"/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b="1" dirty="0"/>
              <a:t>Est-ce éthique? </a:t>
            </a:r>
          </a:p>
        </p:txBody>
      </p:sp>
    </p:spTree>
    <p:extLst>
      <p:ext uri="{BB962C8B-B14F-4D97-AF65-F5344CB8AC3E}">
        <p14:creationId xmlns:p14="http://schemas.microsoft.com/office/powerpoint/2010/main" val="1249423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61AA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800" dirty="0" err="1">
                <a:solidFill>
                  <a:srgbClr val="800000"/>
                </a:solidFill>
              </a:rPr>
              <a:t>Modèle</a:t>
            </a:r>
            <a:r>
              <a:rPr lang="en-US" sz="4800" dirty="0">
                <a:solidFill>
                  <a:srgbClr val="800000"/>
                </a:solidFill>
              </a:rPr>
              <a:t> </a:t>
            </a:r>
            <a:r>
              <a:rPr lang="en-US" sz="4800" dirty="0" err="1">
                <a:solidFill>
                  <a:srgbClr val="800000"/>
                </a:solidFill>
              </a:rPr>
              <a:t>d'encouragement</a:t>
            </a:r>
            <a:r>
              <a:rPr lang="en-US" sz="4800" dirty="0">
                <a:solidFill>
                  <a:srgbClr val="800000"/>
                </a:solidFill>
              </a:rPr>
              <a:t> </a:t>
            </a:r>
            <a:endParaRPr lang="fr-FR" sz="4800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/>
              <a:t>Qu'est-ce qu'un « encouragement » ?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dirty="0"/>
              <a:t>Un </a:t>
            </a:r>
            <a:r>
              <a:rPr lang="fr-FR" dirty="0" err="1"/>
              <a:t>élément</a:t>
            </a:r>
            <a:r>
              <a:rPr lang="fr-FR" dirty="0"/>
              <a:t> qui rend certaines personnes (groupe de traitement) plus susceptibles de participer que d'autres (groupe de </a:t>
            </a:r>
            <a:r>
              <a:rPr lang="fr-FR" dirty="0" err="1"/>
              <a:t>contrôle</a:t>
            </a:r>
            <a:r>
              <a:rPr lang="fr-FR" dirty="0"/>
              <a:t>)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/>
              <a:t>Principaux </a:t>
            </a:r>
            <a:r>
              <a:rPr lang="fr-FR" dirty="0" err="1"/>
              <a:t>critères</a:t>
            </a:r>
            <a:r>
              <a:rPr lang="fr-FR" dirty="0"/>
              <a:t>: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dirty="0"/>
              <a:t>Ne doit pas </a:t>
            </a:r>
            <a:r>
              <a:rPr lang="fr-FR" dirty="0" err="1"/>
              <a:t>être</a:t>
            </a:r>
            <a:r>
              <a:rPr lang="fr-FR" dirty="0"/>
              <a:t>, en soi, un « traitement » 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fr-FR" dirty="0"/>
              <a:t>Mauvaise </a:t>
            </a:r>
            <a:r>
              <a:rPr lang="fr-FR" dirty="0" err="1"/>
              <a:t>idée</a:t>
            </a:r>
            <a:r>
              <a:rPr lang="fr-FR" dirty="0"/>
              <a:t> : programme de formation intense à l'</a:t>
            </a:r>
            <a:r>
              <a:rPr lang="fr-FR" dirty="0" err="1"/>
              <a:t>entrepreunariat</a:t>
            </a:r>
            <a:r>
              <a:rPr lang="fr-FR" dirty="0"/>
              <a:t>, comme encouragement au </a:t>
            </a:r>
            <a:r>
              <a:rPr lang="fr-FR" dirty="0" err="1"/>
              <a:t>crédit</a:t>
            </a:r>
            <a:r>
              <a:rPr lang="fr-FR" dirty="0"/>
              <a:t> 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fr-FR" dirty="0"/>
              <a:t>Bonne </a:t>
            </a:r>
            <a:r>
              <a:rPr lang="fr-FR" dirty="0" err="1"/>
              <a:t>idée</a:t>
            </a:r>
            <a:r>
              <a:rPr lang="fr-FR" dirty="0"/>
              <a:t> : marketing ciblé vers certains, mais pas tous ; s'assurer que le marketing n'est pas trop informatif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 err="1"/>
              <a:t>Réfléchissez</a:t>
            </a:r>
            <a:r>
              <a:rPr lang="fr-FR" dirty="0"/>
              <a:t> à ceux qui </a:t>
            </a:r>
            <a:r>
              <a:rPr lang="fr-FR" dirty="0" err="1"/>
              <a:t>répondent</a:t>
            </a:r>
            <a:r>
              <a:rPr lang="fr-FR" dirty="0"/>
              <a:t> </a:t>
            </a:r>
            <a:r>
              <a:rPr lang="fr-FR" dirty="0" err="1"/>
              <a:t>àl'encouragement</a:t>
            </a:r>
            <a:r>
              <a:rPr lang="fr-FR" dirty="0"/>
              <a:t>. Sont-ils </a:t>
            </a:r>
            <a:r>
              <a:rPr lang="fr-FR" dirty="0" err="1"/>
              <a:t>différents</a:t>
            </a:r>
            <a:r>
              <a:rPr lang="fr-FR" dirty="0"/>
              <a:t> 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377002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err="1">
                <a:solidFill>
                  <a:srgbClr val="800000"/>
                </a:solidFill>
              </a:rPr>
              <a:t>Modèle</a:t>
            </a:r>
            <a:r>
              <a:rPr lang="en-US" sz="4000" dirty="0">
                <a:solidFill>
                  <a:srgbClr val="800000"/>
                </a:solidFill>
              </a:rPr>
              <a:t> </a:t>
            </a:r>
            <a:r>
              <a:rPr lang="en-US" sz="4000" dirty="0" err="1">
                <a:solidFill>
                  <a:srgbClr val="800000"/>
                </a:solidFill>
              </a:rPr>
              <a:t>d'encouragement</a:t>
            </a:r>
            <a:r>
              <a:rPr lang="en-US" sz="4000" dirty="0">
                <a:solidFill>
                  <a:srgbClr val="800000"/>
                </a:solidFill>
              </a:rPr>
              <a:t> (1)</a:t>
            </a:r>
            <a:endParaRPr lang="fr-FR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CD46E-3F49-4EB5-8B11-DE5D87B930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76195" y="2444473"/>
            <a:ext cx="8724960" cy="3494933"/>
            <a:chOff x="276195" y="1735985"/>
            <a:chExt cx="8724960" cy="4008630"/>
          </a:xfrm>
        </p:grpSpPr>
        <p:sp>
          <p:nvSpPr>
            <p:cNvPr id="5" name="54 Flecha derecha"/>
            <p:cNvSpPr/>
            <p:nvPr/>
          </p:nvSpPr>
          <p:spPr>
            <a:xfrm rot="20684176">
              <a:off x="2423105" y="2447413"/>
              <a:ext cx="648000" cy="504000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55 Flecha derecha"/>
            <p:cNvSpPr/>
            <p:nvPr/>
          </p:nvSpPr>
          <p:spPr>
            <a:xfrm rot="1343917">
              <a:off x="2364691" y="3953273"/>
              <a:ext cx="648000" cy="504000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53 Imagen" descr="MUNDO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78091" y="1735985"/>
              <a:ext cx="1321346" cy="1331393"/>
            </a:xfrm>
            <a:prstGeom prst="rect">
              <a:avLst/>
            </a:prstGeom>
          </p:spPr>
        </p:pic>
        <p:pic>
          <p:nvPicPr>
            <p:cNvPr id="8" name="57 Imagen" descr="p-amarillos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29871" y="2146469"/>
              <a:ext cx="395514" cy="409540"/>
            </a:xfrm>
            <a:prstGeom prst="rect">
              <a:avLst/>
            </a:prstGeom>
          </p:spPr>
        </p:pic>
        <p:pic>
          <p:nvPicPr>
            <p:cNvPr id="9" name="58 Imagen" descr="p-verdes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48588" y="1857364"/>
              <a:ext cx="406735" cy="431981"/>
            </a:xfrm>
            <a:prstGeom prst="rect">
              <a:avLst/>
            </a:prstGeom>
          </p:spPr>
        </p:pic>
        <p:pic>
          <p:nvPicPr>
            <p:cNvPr id="10" name="59 Imagen" descr="p-verdes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58499" y="2285992"/>
              <a:ext cx="406735" cy="431981"/>
            </a:xfrm>
            <a:prstGeom prst="rect">
              <a:avLst/>
            </a:prstGeom>
          </p:spPr>
        </p:pic>
        <p:pic>
          <p:nvPicPr>
            <p:cNvPr id="11" name="60 Imagen" descr="p-verdes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72747" y="2503659"/>
              <a:ext cx="406735" cy="431981"/>
            </a:xfrm>
            <a:prstGeom prst="rect">
              <a:avLst/>
            </a:prstGeom>
          </p:spPr>
        </p:pic>
        <p:pic>
          <p:nvPicPr>
            <p:cNvPr id="12" name="61 Imagen" descr="p-verdes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37582" y="2360783"/>
              <a:ext cx="406735" cy="431981"/>
            </a:xfrm>
            <a:prstGeom prst="rect">
              <a:avLst/>
            </a:prstGeom>
          </p:spPr>
        </p:pic>
        <p:pic>
          <p:nvPicPr>
            <p:cNvPr id="13" name="62 Imagen" descr="p-amarillos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72813" y="1860717"/>
              <a:ext cx="395514" cy="409540"/>
            </a:xfrm>
            <a:prstGeom prst="rect">
              <a:avLst/>
            </a:prstGeom>
          </p:spPr>
        </p:pic>
        <p:pic>
          <p:nvPicPr>
            <p:cNvPr id="14" name="63 Imagen" descr="MUNDO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78091" y="4022001"/>
              <a:ext cx="1321346" cy="1331393"/>
            </a:xfrm>
            <a:prstGeom prst="rect">
              <a:avLst/>
            </a:prstGeom>
          </p:spPr>
        </p:pic>
        <p:pic>
          <p:nvPicPr>
            <p:cNvPr id="15" name="64 Imagen" descr="p-amarillos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2567" y="4503923"/>
              <a:ext cx="395514" cy="409540"/>
            </a:xfrm>
            <a:prstGeom prst="rect">
              <a:avLst/>
            </a:prstGeom>
          </p:spPr>
        </p:pic>
        <p:pic>
          <p:nvPicPr>
            <p:cNvPr id="16" name="65 Imagen" descr="p-verdes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48588" y="4143380"/>
              <a:ext cx="406735" cy="431981"/>
            </a:xfrm>
            <a:prstGeom prst="rect">
              <a:avLst/>
            </a:prstGeom>
          </p:spPr>
        </p:pic>
        <p:pic>
          <p:nvPicPr>
            <p:cNvPr id="17" name="66 Imagen" descr="p-verdes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61195" y="4503923"/>
              <a:ext cx="406735" cy="431981"/>
            </a:xfrm>
            <a:prstGeom prst="rect">
              <a:avLst/>
            </a:prstGeom>
          </p:spPr>
        </p:pic>
        <p:pic>
          <p:nvPicPr>
            <p:cNvPr id="18" name="67 Imagen" descr="p-verdes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46881" y="4857760"/>
              <a:ext cx="406735" cy="431981"/>
            </a:xfrm>
            <a:prstGeom prst="rect">
              <a:avLst/>
            </a:prstGeom>
          </p:spPr>
        </p:pic>
        <p:pic>
          <p:nvPicPr>
            <p:cNvPr id="19" name="68 Imagen" descr="p-verdes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40278" y="4572008"/>
              <a:ext cx="406735" cy="431981"/>
            </a:xfrm>
            <a:prstGeom prst="rect">
              <a:avLst/>
            </a:prstGeom>
          </p:spPr>
        </p:pic>
        <p:pic>
          <p:nvPicPr>
            <p:cNvPr id="20" name="69 Imagen" descr="p-amarillos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75509" y="4075295"/>
              <a:ext cx="395514" cy="409540"/>
            </a:xfrm>
            <a:prstGeom prst="rect">
              <a:avLst/>
            </a:prstGeom>
          </p:spPr>
        </p:pic>
        <p:sp>
          <p:nvSpPr>
            <p:cNvPr id="21" name="75 CuadroTexto"/>
            <p:cNvSpPr txBox="1"/>
            <p:nvPr/>
          </p:nvSpPr>
          <p:spPr>
            <a:xfrm>
              <a:off x="3647415" y="3109030"/>
              <a:ext cx="1370044" cy="37457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1600" dirty="0"/>
                <a:t>Encouragé</a:t>
              </a:r>
            </a:p>
          </p:txBody>
        </p:sp>
        <p:sp>
          <p:nvSpPr>
            <p:cNvPr id="22" name="75 CuadroTexto"/>
            <p:cNvSpPr txBox="1"/>
            <p:nvPr/>
          </p:nvSpPr>
          <p:spPr>
            <a:xfrm>
              <a:off x="3625385" y="5370044"/>
              <a:ext cx="1696892" cy="37457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/>
                <a:t>Pas </a:t>
              </a:r>
              <a:r>
                <a:rPr lang="fr-FR" sz="1600" dirty="0"/>
                <a:t>Encouragé</a:t>
              </a:r>
              <a:endParaRPr lang="en-US" sz="1600" dirty="0"/>
            </a:p>
          </p:txBody>
        </p:sp>
        <p:pic>
          <p:nvPicPr>
            <p:cNvPr id="23" name="13 Imagen" descr="p-amarillos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9756" y="3918499"/>
              <a:ext cx="468652" cy="485272"/>
            </a:xfrm>
            <a:prstGeom prst="rect">
              <a:avLst/>
            </a:prstGeom>
          </p:spPr>
        </p:pic>
        <p:pic>
          <p:nvPicPr>
            <p:cNvPr id="24" name="15 Imagen" descr="p-amarillos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82593" y="2830459"/>
              <a:ext cx="468652" cy="485272"/>
            </a:xfrm>
            <a:prstGeom prst="rect">
              <a:avLst/>
            </a:prstGeom>
          </p:spPr>
        </p:pic>
        <p:pic>
          <p:nvPicPr>
            <p:cNvPr id="25" name="18 Imagen" descr="p-verdes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01738" y="3386184"/>
              <a:ext cx="481949" cy="511864"/>
            </a:xfrm>
            <a:prstGeom prst="rect">
              <a:avLst/>
            </a:prstGeom>
          </p:spPr>
        </p:pic>
        <p:pic>
          <p:nvPicPr>
            <p:cNvPr id="26" name="20 Imagen" descr="p-verdes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9619" y="2552906"/>
              <a:ext cx="481949" cy="511864"/>
            </a:xfrm>
            <a:prstGeom prst="rect">
              <a:avLst/>
            </a:prstGeom>
          </p:spPr>
        </p:pic>
        <p:pic>
          <p:nvPicPr>
            <p:cNvPr id="27" name="21 Imagen" descr="p-verdes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6195" y="3338144"/>
              <a:ext cx="481949" cy="511864"/>
            </a:xfrm>
            <a:prstGeom prst="rect">
              <a:avLst/>
            </a:prstGeom>
          </p:spPr>
        </p:pic>
        <p:pic>
          <p:nvPicPr>
            <p:cNvPr id="28" name="36 Imagen" descr="p-verdes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8066" y="3202933"/>
              <a:ext cx="481949" cy="511864"/>
            </a:xfrm>
            <a:prstGeom prst="rect">
              <a:avLst/>
            </a:prstGeom>
          </p:spPr>
        </p:pic>
        <p:pic>
          <p:nvPicPr>
            <p:cNvPr id="29" name="37 Imagen" descr="p-verdes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5518" y="3798786"/>
              <a:ext cx="481949" cy="511864"/>
            </a:xfrm>
            <a:prstGeom prst="rect">
              <a:avLst/>
            </a:prstGeom>
          </p:spPr>
        </p:pic>
        <p:pic>
          <p:nvPicPr>
            <p:cNvPr id="30" name="46 Imagen" descr="p-verdes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4733" y="2831258"/>
              <a:ext cx="481949" cy="511864"/>
            </a:xfrm>
            <a:prstGeom prst="rect">
              <a:avLst/>
            </a:prstGeom>
          </p:spPr>
        </p:pic>
        <p:pic>
          <p:nvPicPr>
            <p:cNvPr id="31" name="13 Imagen" descr="p-amarillos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7569" y="3868440"/>
              <a:ext cx="468652" cy="485272"/>
            </a:xfrm>
            <a:prstGeom prst="rect">
              <a:avLst/>
            </a:prstGeom>
          </p:spPr>
        </p:pic>
        <p:cxnSp>
          <p:nvCxnSpPr>
            <p:cNvPr id="32" name="Straight Arrow Connector 31"/>
            <p:cNvCxnSpPr/>
            <p:nvPr/>
          </p:nvCxnSpPr>
          <p:spPr>
            <a:xfrm>
              <a:off x="4773578" y="2444474"/>
              <a:ext cx="1451376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4773578" y="4746603"/>
              <a:ext cx="1451376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75 CuadroTexto"/>
            <p:cNvSpPr txBox="1"/>
            <p:nvPr/>
          </p:nvSpPr>
          <p:spPr>
            <a:xfrm>
              <a:off x="6660244" y="2052879"/>
              <a:ext cx="2340911" cy="78319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dirty="0"/>
                <a:t>Forte participation (ex. 80%)</a:t>
              </a:r>
            </a:p>
          </p:txBody>
        </p:sp>
        <p:sp>
          <p:nvSpPr>
            <p:cNvPr id="35" name="75 CuadroTexto"/>
            <p:cNvSpPr txBox="1"/>
            <p:nvPr/>
          </p:nvSpPr>
          <p:spPr>
            <a:xfrm>
              <a:off x="6660244" y="4299622"/>
              <a:ext cx="2340911" cy="78319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dirty="0" err="1"/>
                <a:t>Faible</a:t>
              </a:r>
              <a:r>
                <a:rPr lang="en-US" sz="2000" dirty="0"/>
                <a:t> participation (ex. 10%)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07039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4000" dirty="0">
                <a:solidFill>
                  <a:srgbClr val="8E0000"/>
                </a:solidFill>
                <a:cs typeface="Calibri" pitchFamily="34" charset="0"/>
              </a:rPr>
              <a:t>Etude de cas: Routes Rurales de l’Atlantis</a:t>
            </a:r>
            <a:endParaRPr lang="fr-F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/>
            <a:r>
              <a:rPr lang="fr-FR" sz="2900" dirty="0">
                <a:solidFill>
                  <a:srgbClr val="8E0000"/>
                </a:solidFill>
                <a:cs typeface="Calibri" pitchFamily="34" charset="0"/>
              </a:rPr>
              <a:t>Est-ce que la modernisation des routes rurales contribue au développement économique local?</a:t>
            </a:r>
          </a:p>
          <a:p>
            <a:pPr marL="342900" lvl="1" indent="-342900" algn="l">
              <a:buFont typeface="Arial" pitchFamily="34" charset="0"/>
              <a:buChar char="•"/>
            </a:pPr>
            <a:r>
              <a:rPr lang="fr-FR" sz="4000" b="1" dirty="0">
                <a:cs typeface="Calibri" pitchFamily="34" charset="0"/>
              </a:rPr>
              <a:t>Contexte:</a:t>
            </a:r>
            <a:endParaRPr lang="fr-FR" sz="2600" dirty="0">
              <a:cs typeface="Calibri" pitchFamily="34" charset="0"/>
            </a:endParaRPr>
          </a:p>
          <a:p>
            <a:pPr lvl="1" algn="l"/>
            <a:r>
              <a:rPr lang="fr-FR" sz="3400" b="1" dirty="0"/>
              <a:t>Problème: </a:t>
            </a:r>
            <a:r>
              <a:rPr lang="fr-FR" sz="3400" dirty="0"/>
              <a:t>Le Département des Transports de La République de Atlantis veux moderniser les routes rurales du Nord et de l’Est. L’objectif étant de réduire les coûts de transport de/et vers les zones agricoles afin de favoriser le développement économique local</a:t>
            </a:r>
            <a:endParaRPr lang="fr-FR" sz="2900" dirty="0"/>
          </a:p>
          <a:p>
            <a:pPr lvl="1" algn="l"/>
            <a:r>
              <a:rPr lang="fr-FR" sz="3400" b="1" dirty="0"/>
              <a:t>Objectifs principal: 	</a:t>
            </a:r>
          </a:p>
          <a:p>
            <a:pPr lvl="2" algn="l"/>
            <a:r>
              <a:rPr lang="fr-FR" sz="3000" dirty="0"/>
              <a:t>Promouvoir le Développement économique local</a:t>
            </a:r>
          </a:p>
        </p:txBody>
      </p:sp>
    </p:spTree>
    <p:extLst>
      <p:ext uri="{BB962C8B-B14F-4D97-AF65-F5344CB8AC3E}">
        <p14:creationId xmlns:p14="http://schemas.microsoft.com/office/powerpoint/2010/main" val="2277066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dirty="0">
                <a:solidFill>
                  <a:srgbClr val="8E0000"/>
                </a:solidFill>
                <a:cs typeface="Calibri" pitchFamily="34" charset="0"/>
              </a:rPr>
              <a:t>Etude de cas: Routes Rurales de l’Atlantis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8E0000"/>
                </a:solidFill>
                <a:cs typeface="Calibri" pitchFamily="34" charset="0"/>
              </a:rPr>
              <a:t>Données complémentaires: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b="1" dirty="0"/>
              <a:t>Janvier 2014</a:t>
            </a:r>
            <a:r>
              <a:rPr lang="fr-FR" dirty="0"/>
              <a:t>: les routes rurales sont classées en fonction de leur statut.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b="1" dirty="0"/>
              <a:t>2,000</a:t>
            </a:r>
            <a:r>
              <a:rPr lang="fr-FR" dirty="0"/>
              <a:t> villages avec des routes prioritaires sont sélectionnés et invités a candidater pour faire partir du programme. </a:t>
            </a:r>
            <a:r>
              <a:rPr lang="fr-FR" b="1" dirty="0"/>
              <a:t>1,021 </a:t>
            </a:r>
            <a:r>
              <a:rPr lang="fr-FR" dirty="0"/>
              <a:t>répondent.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b="1" dirty="0"/>
              <a:t>Mars 2014 - Mars 2015 </a:t>
            </a:r>
            <a:r>
              <a:rPr lang="fr-FR" dirty="0"/>
              <a:t>: Le programme “</a:t>
            </a:r>
            <a:r>
              <a:rPr lang="fr-FR" b="1" dirty="0"/>
              <a:t>Revitalisation rurale - phase 1” </a:t>
            </a:r>
            <a:r>
              <a:rPr lang="fr-FR" dirty="0"/>
              <a:t>est mis en œuvre. Les </a:t>
            </a:r>
            <a:r>
              <a:rPr lang="fr-FR" b="1" dirty="0"/>
              <a:t>1,021 </a:t>
            </a:r>
            <a:r>
              <a:rPr lang="fr-FR" dirty="0"/>
              <a:t>premiers villages voient leurs routes rurales être mises à niveau.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b="1" dirty="0"/>
              <a:t>Juin 2016</a:t>
            </a:r>
            <a:r>
              <a:rPr lang="fr-FR" dirty="0"/>
              <a:t>: Les ménages des villages avec routes prioritaires sont enquêtés et leur consommation mesurée.</a:t>
            </a:r>
            <a:endParaRPr lang="fr-FR" dirty="0">
              <a:solidFill>
                <a:srgbClr val="8E0000"/>
              </a:solidFill>
              <a:cs typeface="Calibri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8E0000"/>
                </a:solidFill>
                <a:cs typeface="Calibri" pitchFamily="34" charset="0"/>
              </a:rPr>
              <a:t>Est-ce que la modernisation des routes rurales contribue au développement économique local?</a:t>
            </a:r>
          </a:p>
          <a:p>
            <a:pPr lvl="1" algn="l"/>
            <a:endParaRPr lang="fr-FR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96249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>
                <a:solidFill>
                  <a:srgbClr val="890000"/>
                </a:solidFill>
                <a:cs typeface="Calibri" pitchFamily="34" charset="0"/>
              </a:rPr>
              <a:t>Méthodes pour construire un contrefactuel valide </a:t>
            </a:r>
            <a:endParaRPr lang="en-US" sz="32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C4B97-834E-49F7-8656-94E30DDCD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5307-273D-4989-A6C6-19B19DADFC51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36093211"/>
              </p:ext>
            </p:extLst>
          </p:nvPr>
        </p:nvGraphicFramePr>
        <p:xfrm>
          <a:off x="0" y="1540701"/>
          <a:ext cx="8959850" cy="5330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609600" y="1371600"/>
            <a:ext cx="7848600" cy="1588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0423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BE" sz="3200" dirty="0">
                <a:solidFill>
                  <a:srgbClr val="800000"/>
                </a:solidFill>
              </a:rPr>
              <a:t>Synthèse: méthodes non-expérimentales</a:t>
            </a:r>
            <a:endParaRPr lang="fr-FR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335519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7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8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Méthodes</a:t>
                      </a:r>
                    </a:p>
                  </a:txBody>
                  <a:tcPr marL="84863" marR="848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Résultats (Impact estimé)</a:t>
                      </a:r>
                    </a:p>
                  </a:txBody>
                  <a:tcPr marL="84863" marR="8486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454">
                <a:tc>
                  <a:txBody>
                    <a:bodyPr/>
                    <a:lstStyle/>
                    <a:p>
                      <a:r>
                        <a:rPr lang="fr-FR" dirty="0"/>
                        <a:t>Simple</a:t>
                      </a:r>
                      <a:r>
                        <a:rPr lang="fr-FR" baseline="0" dirty="0"/>
                        <a:t> différence</a:t>
                      </a:r>
                      <a:endParaRPr lang="fr-FR" dirty="0"/>
                    </a:p>
                  </a:txBody>
                  <a:tcPr marL="84863" marR="848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82.5*</a:t>
                      </a:r>
                      <a:r>
                        <a:rPr lang="en-US" b="1" dirty="0">
                          <a:effectLst/>
                        </a:rPr>
                        <a:t> </a:t>
                      </a:r>
                      <a:endParaRPr lang="fr-FR" b="1" dirty="0"/>
                    </a:p>
                  </a:txBody>
                  <a:tcPr marL="84863" marR="8486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454">
                <a:tc>
                  <a:txBody>
                    <a:bodyPr/>
                    <a:lstStyle/>
                    <a:p>
                      <a:r>
                        <a:rPr lang="fr-FR" dirty="0"/>
                        <a:t>Appariement</a:t>
                      </a:r>
                    </a:p>
                  </a:txBody>
                  <a:tcPr marL="84863" marR="848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55.8*</a:t>
                      </a:r>
                      <a:r>
                        <a:rPr lang="en-US" b="1" dirty="0">
                          <a:effectLst/>
                        </a:rPr>
                        <a:t> </a:t>
                      </a:r>
                      <a:endParaRPr lang="fr-FR" b="1" dirty="0"/>
                    </a:p>
                  </a:txBody>
                  <a:tcPr marL="84863" marR="8486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454">
                <a:tc>
                  <a:txBody>
                    <a:bodyPr/>
                    <a:lstStyle/>
                    <a:p>
                      <a:r>
                        <a:rPr lang="fr-FR" dirty="0"/>
                        <a:t>Double</a:t>
                      </a:r>
                      <a:r>
                        <a:rPr lang="fr-FR" baseline="0" dirty="0"/>
                        <a:t> différence</a:t>
                      </a:r>
                      <a:endParaRPr lang="fr-FR" dirty="0"/>
                    </a:p>
                  </a:txBody>
                  <a:tcPr marL="84863" marR="84863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27.1*</a:t>
                      </a:r>
                    </a:p>
                  </a:txBody>
                  <a:tcPr marL="84863" marR="8486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93551" y="4005727"/>
            <a:ext cx="82028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Différentes méthodes produisent des résultats différents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Les méthodes faibles peuvent conduire aux résultats baisés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Certaines méthodes non-expérimentales nécessitent des hypothèses fortes et sont exigeantes en matière de données de bonne qualité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Les résultats de l’évaluation d’impact sont valides seulement si nous utilisons des méthodes rigoureuses. </a:t>
            </a:r>
          </a:p>
        </p:txBody>
      </p:sp>
      <p:sp>
        <p:nvSpPr>
          <p:cNvPr id="7" name="Rectangle 6"/>
          <p:cNvSpPr/>
          <p:nvPr/>
        </p:nvSpPr>
        <p:spPr>
          <a:xfrm>
            <a:off x="551606" y="3636395"/>
            <a:ext cx="61888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/>
              <a:t>Note: * statistiquement significatif au seuil de 5%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09669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solidFill>
                  <a:srgbClr val="8E0000"/>
                </a:solidFill>
                <a:cs typeface="Calibri" pitchFamily="34" charset="0"/>
              </a:rPr>
              <a:t>Essais</a:t>
            </a:r>
            <a:r>
              <a:rPr lang="en-US" sz="3600" dirty="0">
                <a:solidFill>
                  <a:srgbClr val="8E0000"/>
                </a:solidFill>
                <a:cs typeface="Calibri" pitchFamily="34" charset="0"/>
              </a:rPr>
              <a:t> </a:t>
            </a:r>
            <a:r>
              <a:rPr lang="en-US" sz="3600" dirty="0" err="1">
                <a:solidFill>
                  <a:srgbClr val="8E0000"/>
                </a:solidFill>
                <a:cs typeface="Calibri" pitchFamily="34" charset="0"/>
              </a:rPr>
              <a:t>Contrôlés</a:t>
            </a:r>
            <a:r>
              <a:rPr lang="en-US" sz="3600" dirty="0">
                <a:solidFill>
                  <a:srgbClr val="8E0000"/>
                </a:solidFill>
                <a:cs typeface="Calibri" pitchFamily="34" charset="0"/>
              </a:rPr>
              <a:t> </a:t>
            </a:r>
            <a:r>
              <a:rPr lang="en-US" sz="3600" dirty="0" err="1">
                <a:solidFill>
                  <a:srgbClr val="8E0000"/>
                </a:solidFill>
                <a:cs typeface="Calibri" pitchFamily="34" charset="0"/>
              </a:rPr>
              <a:t>Randomisés</a:t>
            </a:r>
            <a:r>
              <a:rPr lang="en-US" sz="3600" dirty="0">
                <a:solidFill>
                  <a:srgbClr val="8E0000"/>
                </a:solidFill>
                <a:cs typeface="Calibri" pitchFamily="34" charset="0"/>
              </a:rPr>
              <a:t> (RCTs)</a:t>
            </a:r>
            <a:endParaRPr lang="fr-F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fr-FR" sz="1800" dirty="0"/>
              <a:t>Le département de transport choisit aléatoirement 2,000 villages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800" dirty="0"/>
              <a:t>Toutes les routes doivent être réhabilitées, cependant</a:t>
            </a:r>
          </a:p>
          <a:p>
            <a:pPr marL="800100" lvl="2" indent="-342900" algn="l">
              <a:buFont typeface="Arial" panose="020B0604020202020204" pitchFamily="34" charset="0"/>
              <a:buChar char="•"/>
            </a:pPr>
            <a:r>
              <a:rPr lang="fr-FR" dirty="0"/>
              <a:t>Le Département n’a aucune information sur l’ordre de priorité: quel village devrait prioritairement bénéficier du programme?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800" dirty="0"/>
              <a:t>Dans un pareil cas, l’assignation aléatoire de l’ordre de traitement  est possible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800" dirty="0"/>
              <a:t>Des chercheurs réussissent a convaincre le Département </a:t>
            </a:r>
            <a:r>
              <a:rPr lang="fr-FR" altLang="en-US" sz="1800" dirty="0"/>
              <a:t>Randomiser l'ordre dans lequel les villages reçoivent le programme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fr-FR" sz="1800" dirty="0"/>
              <a:t>il sera ainsi possible d’isoler l’impact du programme de revitalisation des routes</a:t>
            </a:r>
          </a:p>
          <a:p>
            <a:pPr algn="l"/>
            <a:r>
              <a:rPr lang="fr-FR" sz="1800" dirty="0"/>
              <a:t>Il accepte et décide d’assigner aléatoirement la moitie des villages au programme (Traitement) et l’autre moitie est reportée pour plus tard (contrôle) </a:t>
            </a:r>
          </a:p>
        </p:txBody>
      </p:sp>
    </p:spTree>
    <p:extLst>
      <p:ext uri="{BB962C8B-B14F-4D97-AF65-F5344CB8AC3E}">
        <p14:creationId xmlns:p14="http://schemas.microsoft.com/office/powerpoint/2010/main" val="20444291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rgbClr val="8E0000"/>
                </a:solidFill>
                <a:cs typeface="Calibri" pitchFamily="34" charset="0"/>
              </a:rPr>
              <a:t>Randomization</a:t>
            </a:r>
            <a:endParaRPr lang="fr-FR" sz="3200" dirty="0">
              <a:solidFill>
                <a:srgbClr val="8E0000"/>
              </a:solidFill>
              <a:cs typeface="Calibri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3337449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467686" y="2229777"/>
            <a:ext cx="812688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dirty="0"/>
              <a:t>Le choix aléatoire des villages devant prioritairement bénéficier du programme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dirty="0"/>
              <a:t>En moyenne les villages de contrôle et de traitement auront des caractéristiques similaires (observables et non-observables)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1600" dirty="0"/>
              <a:t>la participation ou non au programme est purement aléatoire. (Pas besoin d’habiletés pour appliquer)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dirty="0"/>
              <a:t>Seule différence entre les villages: la participation ou non au programme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1600" dirty="0"/>
              <a:t>la comparaison entre les villages de contrôle et de traitement après l’intervention va nous donner l’impact causal</a:t>
            </a:r>
          </a:p>
        </p:txBody>
      </p:sp>
    </p:spTree>
    <p:extLst>
      <p:ext uri="{BB962C8B-B14F-4D97-AF65-F5344CB8AC3E}">
        <p14:creationId xmlns:p14="http://schemas.microsoft.com/office/powerpoint/2010/main" val="148720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dirty="0">
                <a:solidFill>
                  <a:srgbClr val="8E0000"/>
                </a:solidFill>
                <a:cs typeface="Calibri" pitchFamily="34" charset="0"/>
              </a:rPr>
              <a:t>Données : Caractéristiques des Villages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0135440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5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90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0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08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79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Calibri" charset="0"/>
                          <a:ea typeface="SimSun" charset="-122"/>
                        </a:rPr>
                        <a:t> </a:t>
                      </a:r>
                      <a:endParaRPr lang="fr-FR" sz="1600" dirty="0">
                        <a:effectLst/>
                        <a:latin typeface="Times New Roman" charset="0"/>
                        <a:ea typeface="SimSun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 kern="1200" dirty="0">
                          <a:solidFill>
                            <a:schemeClr val="lt1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Traitement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600" b="1" noProof="0" dirty="0">
                          <a:effectLst/>
                          <a:latin typeface="Calibri" charset="0"/>
                        </a:rPr>
                        <a:t>Contrôle</a:t>
                      </a:r>
                      <a:endParaRPr lang="fr-FR" sz="1600" b="1" kern="1200" noProof="0" dirty="0">
                        <a:solidFill>
                          <a:schemeClr val="lt1"/>
                        </a:solidFill>
                        <a:effectLst/>
                        <a:latin typeface="Calibri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600" b="1" dirty="0">
                          <a:effectLst/>
                          <a:latin typeface="Calibri" charset="0"/>
                        </a:rPr>
                        <a:t>Différence</a:t>
                      </a:r>
                      <a:endParaRPr lang="fr-FR" sz="1600" dirty="0">
                        <a:effectLst/>
                        <a:latin typeface="Calibri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752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</a:pPr>
                      <a:r>
                        <a:rPr lang="fr-FR" sz="1600" kern="1200" noProof="0" dirty="0">
                          <a:solidFill>
                            <a:schemeClr val="dk1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Nombre d’usagers  </a:t>
                      </a:r>
                    </a:p>
                  </a:txBody>
                  <a:tcPr marL="9144" marR="9144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600" dirty="0">
                          <a:effectLst/>
                          <a:latin typeface="Calibri" charset="0"/>
                        </a:rPr>
                        <a:t>37.85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600" dirty="0">
                          <a:effectLst/>
                          <a:latin typeface="Calibri" charset="0"/>
                        </a:rPr>
                        <a:t>38.27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600" dirty="0">
                          <a:effectLst/>
                          <a:latin typeface="Calibri" charset="0"/>
                        </a:rPr>
                        <a:t>-0.42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752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</a:pPr>
                      <a:r>
                        <a:rPr lang="fr-FR" sz="1600" kern="1200" noProof="0" dirty="0">
                          <a:solidFill>
                            <a:schemeClr val="dk1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Densité de population</a:t>
                      </a:r>
                    </a:p>
                  </a:txBody>
                  <a:tcPr marL="9144" marR="9144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600" dirty="0">
                          <a:effectLst/>
                          <a:latin typeface="Calibri" charset="0"/>
                        </a:rPr>
                        <a:t>10.20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600" dirty="0">
                          <a:effectLst/>
                          <a:latin typeface="Calibri" charset="0"/>
                        </a:rPr>
                        <a:t>10.89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600" dirty="0">
                          <a:effectLst/>
                          <a:latin typeface="Calibri" charset="0"/>
                        </a:rPr>
                        <a:t>-0.69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752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</a:pPr>
                      <a:r>
                        <a:rPr lang="fr-FR" sz="1600" kern="1200" noProof="0" dirty="0">
                          <a:solidFill>
                            <a:schemeClr val="dk1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Marché</a:t>
                      </a:r>
                    </a:p>
                  </a:txBody>
                  <a:tcPr marL="9144" marR="9144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600" dirty="0">
                          <a:effectLst/>
                          <a:latin typeface="Calibri" charset="0"/>
                        </a:rPr>
                        <a:t>0.34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600" dirty="0">
                          <a:effectLst/>
                          <a:latin typeface="Calibri" charset="0"/>
                        </a:rPr>
                        <a:t>0.37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600" dirty="0">
                          <a:effectLst/>
                          <a:latin typeface="Calibri" charset="0"/>
                        </a:rPr>
                        <a:t>-0.03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752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</a:pPr>
                      <a:r>
                        <a:rPr lang="fr-FR" sz="1600" kern="1200" noProof="0" dirty="0">
                          <a:solidFill>
                            <a:schemeClr val="dk1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Nombre d’enfants par ménages</a:t>
                      </a:r>
                    </a:p>
                  </a:txBody>
                  <a:tcPr marL="9144" marR="9144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600" dirty="0">
                          <a:effectLst/>
                          <a:latin typeface="Calibri" charset="0"/>
                        </a:rPr>
                        <a:t>5.05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600" dirty="0">
                          <a:effectLst/>
                          <a:latin typeface="Calibri" charset="0"/>
                        </a:rPr>
                        <a:t>5.03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600" dirty="0">
                          <a:effectLst/>
                          <a:latin typeface="Calibri" charset="0"/>
                        </a:rPr>
                        <a:t>0.02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752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</a:pPr>
                      <a:r>
                        <a:rPr lang="fr-FR" sz="1600" kern="1200" noProof="0" dirty="0">
                          <a:solidFill>
                            <a:schemeClr val="dk1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Diversification (%)</a:t>
                      </a:r>
                    </a:p>
                  </a:txBody>
                  <a:tcPr marL="9144" marR="9144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600" dirty="0">
                          <a:effectLst/>
                          <a:latin typeface="Calibri" charset="0"/>
                        </a:rPr>
                        <a:t>25.51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600" dirty="0">
                          <a:effectLst/>
                          <a:latin typeface="Calibri" charset="0"/>
                        </a:rPr>
                        <a:t>25.67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600" dirty="0">
                          <a:effectLst/>
                          <a:latin typeface="Calibri" charset="0"/>
                        </a:rPr>
                        <a:t>-0.16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798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600" dirty="0">
                          <a:effectLst/>
                          <a:latin typeface="Calibri" charset="0"/>
                        </a:rPr>
                        <a:t>Taille de l’ échantillon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600" dirty="0">
                          <a:effectLst/>
                          <a:latin typeface="Calibri" charset="0"/>
                        </a:rPr>
                        <a:t>1,000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600" dirty="0">
                          <a:effectLst/>
                          <a:latin typeface="Calibri" charset="0"/>
                        </a:rPr>
                        <a:t>1,000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600" dirty="0">
                          <a:effectLst/>
                          <a:latin typeface="Calibri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758860"/>
              </p:ext>
            </p:extLst>
          </p:nvPr>
        </p:nvGraphicFramePr>
        <p:xfrm>
          <a:off x="407714" y="5126187"/>
          <a:ext cx="849274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8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7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3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32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dirty="0">
                        <a:effectLst/>
                        <a:latin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_tradnl" sz="2000" dirty="0">
                          <a:effectLst/>
                          <a:latin typeface="Calibri" charset="0"/>
                        </a:rPr>
                        <a:t>Traitement</a:t>
                      </a:r>
                      <a:endParaRPr lang="en-US" sz="2000" dirty="0">
                        <a:effectLst/>
                        <a:latin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2000" b="1" noProof="0" dirty="0">
                          <a:effectLst/>
                          <a:latin typeface="Calibri" charset="0"/>
                        </a:rPr>
                        <a:t>Contrôle</a:t>
                      </a:r>
                      <a:endParaRPr lang="en-US" sz="2000" dirty="0">
                        <a:effectLst/>
                        <a:latin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2000" dirty="0">
                        <a:effectLst/>
                        <a:latin typeface="Calibri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2000" b="1" dirty="0"/>
                        <a:t>Consommation moyenne/</a:t>
                      </a:r>
                      <a:r>
                        <a:rPr lang="fr-FR" sz="2000" b="1" dirty="0" err="1"/>
                        <a:t>hbts</a:t>
                      </a:r>
                      <a:endParaRPr lang="en-US" sz="2000" dirty="0">
                        <a:effectLst/>
                        <a:latin typeface="Calibri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</a:pPr>
                      <a:r>
                        <a:rPr lang="es-ES_tradnl" sz="2000" kern="1200" dirty="0">
                          <a:solidFill>
                            <a:schemeClr val="dk1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146.2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Calibri" charset="0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</a:pPr>
                      <a:r>
                        <a:rPr lang="es-ES_tradnl" sz="2000" kern="1200" dirty="0">
                          <a:solidFill>
                            <a:schemeClr val="dk1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121.3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Calibri" charset="0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dirty="0">
                          <a:effectLst/>
                          <a:latin typeface="Calibri" charset="0"/>
                        </a:rPr>
                        <a:t>24.9* </a:t>
                      </a:r>
                      <a:endParaRPr lang="en-US" sz="2000" dirty="0">
                        <a:effectLst/>
                        <a:latin typeface="Calibri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43541" y="4756855"/>
            <a:ext cx="79829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1" dirty="0"/>
              <a:t>Consommation moyenne par habitants après l’intervention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99856" y="5822050"/>
            <a:ext cx="618883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i="1" dirty="0"/>
              <a:t>Note: * statistiquement significatif au seuil de 5%</a:t>
            </a:r>
            <a:endParaRPr lang="fr-FR" sz="1050" dirty="0"/>
          </a:p>
        </p:txBody>
      </p:sp>
      <p:sp>
        <p:nvSpPr>
          <p:cNvPr id="8" name="Rectangle 7"/>
          <p:cNvSpPr/>
          <p:nvPr/>
        </p:nvSpPr>
        <p:spPr>
          <a:xfrm>
            <a:off x="407714" y="2434394"/>
            <a:ext cx="83587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b="1" dirty="0"/>
              <a:t>Avant l’intervention, il n’y a pas de différence significative entre les deux groupes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487568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altLang="en-US" sz="4400" dirty="0">
                <a:solidFill>
                  <a:srgbClr val="800000"/>
                </a:solidFill>
              </a:rPr>
              <a:t>Pourquoi E</a:t>
            </a:r>
            <a:r>
              <a:rPr lang="fr-FR" altLang="ja-JP" sz="4400" dirty="0">
                <a:solidFill>
                  <a:srgbClr val="800000"/>
                </a:solidFill>
              </a:rPr>
              <a:t>st-ce important?</a:t>
            </a:r>
            <a:endParaRPr lang="fr-FR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57175" lvl="1" indent="-257175" algn="l">
              <a:buFont typeface="Arial" charset="0"/>
              <a:buChar char="•"/>
            </a:pPr>
            <a:r>
              <a:rPr lang="fr-FR" altLang="en-US" sz="2600" b="1" dirty="0"/>
              <a:t>Permet de</a:t>
            </a:r>
            <a:r>
              <a:rPr lang="fr-FR" altLang="en-US" sz="2600" b="1" i="1" dirty="0"/>
              <a:t> </a:t>
            </a:r>
            <a:r>
              <a:rPr lang="fr-FR" altLang="en-US" sz="2600" b="1" i="1" dirty="0">
                <a:solidFill>
                  <a:srgbClr val="FF0000"/>
                </a:solidFill>
              </a:rPr>
              <a:t>mesurer</a:t>
            </a:r>
            <a:r>
              <a:rPr lang="fr-FR" altLang="en-US" sz="2600" b="1" i="1" dirty="0"/>
              <a:t> les </a:t>
            </a:r>
            <a:r>
              <a:rPr lang="fr-FR" altLang="en-US" sz="2600" b="1" dirty="0"/>
              <a:t>impacts directs des politiques </a:t>
            </a:r>
            <a:endParaRPr lang="fr-FR" sz="2600" dirty="0">
              <a:latin typeface="Calibri" pitchFamily="34" charset="0"/>
              <a:cs typeface="Calibri" pitchFamily="34" charset="0"/>
            </a:endParaRPr>
          </a:p>
          <a:p>
            <a:pPr marL="750887" lvl="2" indent="-285750" algn="l">
              <a:lnSpc>
                <a:spcPct val="7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altLang="en-US" dirty="0"/>
              <a:t>Est-ce que les conditions des bénéficiaires se sont améliorées suite au programme?</a:t>
            </a:r>
          </a:p>
          <a:p>
            <a:pPr marL="750887" lvl="1" indent="-285750" algn="l">
              <a:lnSpc>
                <a:spcPct val="7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r-FR" altLang="en-US" sz="1800" dirty="0"/>
          </a:p>
          <a:p>
            <a:pPr marL="750887" lvl="2" indent="-285750" algn="l">
              <a:lnSpc>
                <a:spcPct val="7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altLang="en-US" dirty="0"/>
              <a:t>Comprendre les avantages nets du programme &amp; comparer les différentes options du programme</a:t>
            </a:r>
          </a:p>
          <a:p>
            <a:pPr marL="750887" lvl="1" indent="-285750" algn="l">
              <a:lnSpc>
                <a:spcPct val="7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r-FR" altLang="en-US" sz="1800" dirty="0"/>
          </a:p>
          <a:p>
            <a:pPr marL="750887" lvl="2" indent="-285750" algn="l">
              <a:lnSpc>
                <a:spcPct val="7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altLang="en-US" dirty="0"/>
              <a:t>Comprendre la répartition des effets du programme entre différent sous-groupes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800" b="1" dirty="0">
                <a:latin typeface="Calibri" pitchFamily="34" charset="0"/>
                <a:cs typeface="Calibri" pitchFamily="34" charset="0"/>
              </a:rPr>
              <a:t>Permet d’</a:t>
            </a:r>
            <a:r>
              <a:rPr lang="fr-FR" sz="28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obtenir</a:t>
            </a:r>
            <a:r>
              <a:rPr lang="fr-FR" sz="2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fr-FR" altLang="en-US" sz="2800" b="1" i="1" dirty="0"/>
              <a:t>les </a:t>
            </a:r>
            <a:r>
              <a:rPr lang="fr-FR" altLang="en-US" sz="2800" b="1" dirty="0"/>
              <a:t>impacts des politiques désirées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sz="1900" dirty="0">
                <a:latin typeface="Calibri" pitchFamily="34" charset="0"/>
                <a:cs typeface="Calibri" pitchFamily="34" charset="0"/>
              </a:rPr>
              <a:t>Comprendre comment les résultats peuvent changer en modifiant certains aspects des politiques élaborées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FR" sz="2800" b="1" dirty="0">
                <a:latin typeface="Calibri" pitchFamily="34" charset="0"/>
                <a:cs typeface="Calibri" pitchFamily="34" charset="0"/>
              </a:rPr>
              <a:t>Autres avantages opérationnels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sz="1900" dirty="0">
                <a:latin typeface="Calibri" pitchFamily="34" charset="0"/>
                <a:cs typeface="Calibri" pitchFamily="34" charset="0"/>
              </a:rPr>
              <a:t>Décaissement plus rapide &amp; moins de retards dans la mise en œuvre du projet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6202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dirty="0">
                <a:solidFill>
                  <a:srgbClr val="8E0000"/>
                </a:solidFill>
                <a:cs typeface="Calibri" pitchFamily="34" charset="0"/>
              </a:rPr>
              <a:t>Expérience Aléatoire Contrôlées (</a:t>
            </a:r>
            <a:r>
              <a:rPr lang="fr-FR" sz="3600" dirty="0" err="1">
                <a:solidFill>
                  <a:srgbClr val="8E0000"/>
                </a:solidFill>
                <a:cs typeface="Calibri" pitchFamily="34" charset="0"/>
              </a:rPr>
              <a:t>RCTs</a:t>
            </a:r>
            <a:r>
              <a:rPr lang="fr-FR" sz="3600" dirty="0">
                <a:solidFill>
                  <a:srgbClr val="8E0000"/>
                </a:solidFill>
                <a:cs typeface="Calibri" pitchFamily="34" charset="0"/>
              </a:rPr>
              <a:t>)</a:t>
            </a:r>
          </a:p>
        </p:txBody>
      </p:sp>
      <p:graphicFrame>
        <p:nvGraphicFramePr>
          <p:cNvPr id="8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2861332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8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66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Méthodes</a:t>
                      </a:r>
                    </a:p>
                  </a:txBody>
                  <a:tcPr marL="89671" marR="896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Résultats (Impact estimé)</a:t>
                      </a:r>
                    </a:p>
                  </a:txBody>
                  <a:tcPr marL="89671" marR="8967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Simple</a:t>
                      </a:r>
                      <a:r>
                        <a:rPr lang="fr-FR" baseline="0" dirty="0"/>
                        <a:t> différence</a:t>
                      </a:r>
                      <a:endParaRPr lang="fr-FR" dirty="0"/>
                    </a:p>
                  </a:txBody>
                  <a:tcPr marL="89671" marR="896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82.5*</a:t>
                      </a:r>
                      <a:r>
                        <a:rPr lang="en-US" b="1" dirty="0">
                          <a:effectLst/>
                        </a:rPr>
                        <a:t> </a:t>
                      </a:r>
                      <a:endParaRPr lang="fr-FR" b="1" dirty="0"/>
                    </a:p>
                  </a:txBody>
                  <a:tcPr marL="89671" marR="8967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Appariement</a:t>
                      </a:r>
                    </a:p>
                  </a:txBody>
                  <a:tcPr marL="89671" marR="896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55.8*</a:t>
                      </a:r>
                      <a:r>
                        <a:rPr lang="en-US" b="1" dirty="0">
                          <a:effectLst/>
                        </a:rPr>
                        <a:t> </a:t>
                      </a:r>
                      <a:endParaRPr lang="fr-FR" b="1" dirty="0"/>
                    </a:p>
                  </a:txBody>
                  <a:tcPr marL="89671" marR="8967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Double</a:t>
                      </a:r>
                      <a:r>
                        <a:rPr lang="fr-FR" baseline="0" dirty="0"/>
                        <a:t> différence</a:t>
                      </a:r>
                      <a:endParaRPr lang="fr-FR" dirty="0"/>
                    </a:p>
                  </a:txBody>
                  <a:tcPr marL="89671" marR="89671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27.1*</a:t>
                      </a:r>
                    </a:p>
                  </a:txBody>
                  <a:tcPr marL="89671" marR="8967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Randomisation</a:t>
                      </a:r>
                    </a:p>
                  </a:txBody>
                  <a:tcPr marL="89671" marR="89671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24.9*</a:t>
                      </a:r>
                    </a:p>
                  </a:txBody>
                  <a:tcPr marL="89671" marR="8967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59062" y="2464336"/>
            <a:ext cx="82028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L’impact causal peut-être attribue au programme routier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/>
              <a:t>Comparaison avec les autres méthodes: différence</a:t>
            </a:r>
            <a:r>
              <a:rPr lang="en-US" sz="2000" b="1" dirty="0"/>
              <a:t> énorme </a:t>
            </a:r>
            <a:endParaRPr lang="fr-FR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/>
          </a:p>
        </p:txBody>
      </p:sp>
      <p:sp>
        <p:nvSpPr>
          <p:cNvPr id="10" name="Rectangle 9"/>
          <p:cNvSpPr/>
          <p:nvPr/>
        </p:nvSpPr>
        <p:spPr>
          <a:xfrm>
            <a:off x="-43741" y="4844300"/>
            <a:ext cx="820283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/>
              <a:t>Problèmes potentiels: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/>
              <a:t>Généralisation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/>
              <a:t>Menaces a la validité interne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/>
              <a:t>Validité externe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6755657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400" dirty="0">
                <a:solidFill>
                  <a:srgbClr val="8E0000"/>
                </a:solidFill>
                <a:cs typeface="Calibri" pitchFamily="34" charset="0"/>
              </a:rPr>
              <a:t>Etude de cas 2: Politique Complémentaire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/>
              <a:t>Randomiser les programmes routiers (ou l’ordre) n’est pas toujours évident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/>
              <a:t>Comment randomiser une politique complémentaire (qui a lieu en même temps que l’intervention)?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/>
              <a:t>En collaboration avec le ministère des affaires économiques et sociales,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b="1" dirty="0"/>
              <a:t>Objectif:</a:t>
            </a:r>
            <a:r>
              <a:rPr lang="fr-FR" dirty="0"/>
              <a:t> Maximiser l’impact de l’investissement en transport en favorisant la diversification des revenus des femmes rurales</a:t>
            </a:r>
          </a:p>
        </p:txBody>
      </p:sp>
    </p:spTree>
    <p:extLst>
      <p:ext uri="{BB962C8B-B14F-4D97-AF65-F5344CB8AC3E}">
        <p14:creationId xmlns:p14="http://schemas.microsoft.com/office/powerpoint/2010/main" val="8161499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4000" dirty="0">
                <a:solidFill>
                  <a:srgbClr val="8E0000"/>
                </a:solidFill>
                <a:cs typeface="Calibri" pitchFamily="34" charset="0"/>
              </a:rPr>
              <a:t>Etude de cas 2: Politique Complémentaire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b="1" dirty="0"/>
              <a:t>Intervention</a:t>
            </a:r>
            <a:r>
              <a:rPr lang="fr-FR" dirty="0"/>
              <a:t>: Tester si une subvention (outil) de transport peut aider les femmes à écouler les produits de leur récolte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/>
              <a:t>900 femmes sont choisies aléatoirement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dirty="0"/>
              <a:t>450 femmes reçoivent une moto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dirty="0"/>
              <a:t>450 autres ne reçoivent pas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/>
              <a:t>Comme précédemment, le choix des femmes devant bénéficier du programme est aléatoire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/>
              <a:t>Puisque la seule différence entre ces femmes est la participation ou non au programme, alors la comparaison entre les ces femmes après l’intervention va nous donner l’impact causal</a:t>
            </a:r>
          </a:p>
          <a:p>
            <a:pPr algn="l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43411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4000" dirty="0">
                <a:solidFill>
                  <a:srgbClr val="8E0000"/>
                </a:solidFill>
                <a:cs typeface="Calibri" pitchFamily="34" charset="0"/>
              </a:rPr>
              <a:t>Données : Caractéristiques des femmes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3174083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58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1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7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08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66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Calibri" charset="0"/>
                          <a:ea typeface="SimSun" charset="-122"/>
                        </a:rPr>
                        <a:t> </a:t>
                      </a:r>
                      <a:endParaRPr lang="fr-FR" sz="1800" dirty="0">
                        <a:effectLst/>
                        <a:latin typeface="Times New Roman" charset="0"/>
                        <a:ea typeface="SimSun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 kern="1200" dirty="0">
                          <a:solidFill>
                            <a:schemeClr val="lt1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Traitement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800" b="1" kern="1200" noProof="0" dirty="0">
                          <a:solidFill>
                            <a:schemeClr val="lt1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Comparaison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800" b="1" dirty="0">
                          <a:effectLst/>
                          <a:latin typeface="Calibri" charset="0"/>
                        </a:rPr>
                        <a:t>Différence</a:t>
                      </a:r>
                      <a:endParaRPr lang="fr-FR" sz="1800" dirty="0">
                        <a:effectLst/>
                        <a:latin typeface="Calibri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7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fr-FR" sz="1800" dirty="0">
                          <a:effectLst/>
                          <a:latin typeface="Calibri" charset="0"/>
                        </a:rPr>
                        <a:t>Nombre</a:t>
                      </a:r>
                      <a:r>
                        <a:rPr lang="fr-FR" sz="1800" baseline="0" dirty="0">
                          <a:effectLst/>
                          <a:latin typeface="Calibri" charset="0"/>
                        </a:rPr>
                        <a:t> de semaines travaillées au champ</a:t>
                      </a:r>
                      <a:endParaRPr lang="fr-FR" sz="1800" dirty="0">
                        <a:effectLst/>
                        <a:latin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_tradnl" sz="1800">
                          <a:effectLst/>
                          <a:latin typeface="Calibri" charset="0"/>
                        </a:rPr>
                        <a:t>38.14</a:t>
                      </a:r>
                      <a:endParaRPr lang="en-US" sz="1800">
                        <a:effectLst/>
                        <a:latin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_tradnl" sz="1800">
                          <a:effectLst/>
                          <a:latin typeface="Calibri" charset="0"/>
                        </a:rPr>
                        <a:t>38.08</a:t>
                      </a:r>
                      <a:endParaRPr lang="en-US" sz="1800">
                        <a:effectLst/>
                        <a:latin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_tradnl" sz="1800">
                          <a:effectLst/>
                          <a:latin typeface="Calibri" charset="0"/>
                        </a:rPr>
                        <a:t>0.06</a:t>
                      </a:r>
                      <a:endParaRPr lang="en-US" sz="1800">
                        <a:effectLst/>
                        <a:latin typeface="Calibri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7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fr-FR" sz="1800" dirty="0">
                          <a:effectLst/>
                          <a:latin typeface="Calibri" charset="0"/>
                        </a:rPr>
                        <a:t>Nombre</a:t>
                      </a:r>
                      <a:r>
                        <a:rPr lang="fr-FR" sz="1800" baseline="0" dirty="0">
                          <a:effectLst/>
                          <a:latin typeface="Calibri" charset="0"/>
                        </a:rPr>
                        <a:t> de kilomètre moyen vers le marché le plus proche</a:t>
                      </a:r>
                      <a:endParaRPr lang="fr-FR" sz="1800" dirty="0">
                        <a:effectLst/>
                        <a:latin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_tradnl" sz="1800">
                          <a:effectLst/>
                          <a:latin typeface="Calibri" charset="0"/>
                        </a:rPr>
                        <a:t>10.52</a:t>
                      </a:r>
                      <a:endParaRPr lang="en-US" sz="1800">
                        <a:effectLst/>
                        <a:latin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_tradnl" sz="1800">
                          <a:effectLst/>
                          <a:latin typeface="Calibri" charset="0"/>
                        </a:rPr>
                        <a:t>10.70</a:t>
                      </a:r>
                      <a:endParaRPr lang="en-US" sz="1800">
                        <a:effectLst/>
                        <a:latin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_tradnl" sz="1800">
                          <a:effectLst/>
                          <a:latin typeface="Calibri" charset="0"/>
                        </a:rPr>
                        <a:t>-0.18</a:t>
                      </a:r>
                      <a:endParaRPr lang="en-US" sz="1800">
                        <a:effectLst/>
                        <a:latin typeface="Calibri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6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r-FR" sz="1800" dirty="0">
                          <a:effectLst/>
                          <a:latin typeface="Calibri" charset="0"/>
                        </a:rPr>
                        <a:t>March</a:t>
                      </a:r>
                      <a:r>
                        <a:rPr lang="fr-FR" sz="1800" baseline="0" dirty="0">
                          <a:effectLst/>
                          <a:latin typeface="Calibri" charset="0"/>
                        </a:rPr>
                        <a:t>é</a:t>
                      </a:r>
                      <a:r>
                        <a:rPr lang="fr-FR" sz="1800" dirty="0">
                          <a:effectLst/>
                          <a:latin typeface="Calibri" charset="0"/>
                        </a:rPr>
                        <a:t> Local [1= Yes]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_tradnl" sz="1800" dirty="0">
                          <a:effectLst/>
                          <a:latin typeface="Calibri" charset="0"/>
                        </a:rPr>
                        <a:t>0.34</a:t>
                      </a:r>
                      <a:endParaRPr lang="en-US" sz="1800" dirty="0">
                        <a:effectLst/>
                        <a:latin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_tradnl" sz="1800" dirty="0">
                          <a:effectLst/>
                          <a:latin typeface="Calibri" charset="0"/>
                        </a:rPr>
                        <a:t>0.37</a:t>
                      </a:r>
                      <a:endParaRPr lang="en-US" sz="1800" dirty="0">
                        <a:effectLst/>
                        <a:latin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_tradnl" sz="1800">
                          <a:effectLst/>
                          <a:latin typeface="Calibri" charset="0"/>
                        </a:rPr>
                        <a:t>-0.03</a:t>
                      </a:r>
                      <a:endParaRPr lang="en-US" sz="1800">
                        <a:effectLst/>
                        <a:latin typeface="Calibri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6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r-FR" sz="1800" dirty="0">
                          <a:effectLst/>
                          <a:latin typeface="Calibri" charset="0"/>
                        </a:rPr>
                        <a:t>Nombre d’enfants par ménage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_tradnl" sz="1800">
                          <a:effectLst/>
                          <a:latin typeface="Calibri" charset="0"/>
                        </a:rPr>
                        <a:t>5.02</a:t>
                      </a:r>
                      <a:endParaRPr lang="en-US" sz="1800">
                        <a:effectLst/>
                        <a:latin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_tradnl" sz="1800" dirty="0">
                          <a:effectLst/>
                          <a:latin typeface="Calibri" charset="0"/>
                        </a:rPr>
                        <a:t>4.90</a:t>
                      </a:r>
                      <a:endParaRPr lang="en-US" sz="1800" dirty="0">
                        <a:effectLst/>
                        <a:latin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_tradnl" sz="1800">
                          <a:effectLst/>
                          <a:latin typeface="Calibri" charset="0"/>
                        </a:rPr>
                        <a:t>0.12</a:t>
                      </a:r>
                      <a:endParaRPr lang="en-US" sz="1800">
                        <a:effectLst/>
                        <a:latin typeface="Calibri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66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r-FR" sz="1800" dirty="0">
                          <a:effectLst/>
                          <a:latin typeface="Calibri" charset="0"/>
                        </a:rPr>
                        <a:t>Cout moyen de la moto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_tradnl" sz="1800" dirty="0">
                          <a:effectLst/>
                          <a:latin typeface="Calibri" charset="0"/>
                        </a:rPr>
                        <a:t>24.64</a:t>
                      </a:r>
                      <a:endParaRPr lang="en-US" sz="1800" dirty="0">
                        <a:effectLst/>
                        <a:latin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_tradnl" sz="1800" dirty="0">
                          <a:effectLst/>
                          <a:latin typeface="Calibri" charset="0"/>
                        </a:rPr>
                        <a:t>25.20</a:t>
                      </a:r>
                      <a:endParaRPr lang="en-US" sz="1800" dirty="0">
                        <a:effectLst/>
                        <a:latin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_tradnl" sz="1800" dirty="0">
                          <a:effectLst/>
                          <a:latin typeface="Calibri" charset="0"/>
                        </a:rPr>
                        <a:t>-0.56</a:t>
                      </a:r>
                      <a:endParaRPr lang="en-US" sz="1800" dirty="0">
                        <a:effectLst/>
                        <a:latin typeface="Calibri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669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800" dirty="0">
                          <a:effectLst/>
                          <a:latin typeface="Calibri" charset="0"/>
                        </a:rPr>
                        <a:t>Taille de l’échantillon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_tradnl" sz="1800" dirty="0">
                          <a:effectLst/>
                          <a:latin typeface="Calibri" charset="0"/>
                        </a:rPr>
                        <a:t>450</a:t>
                      </a:r>
                      <a:endParaRPr lang="en-US" sz="1800" dirty="0">
                        <a:effectLst/>
                        <a:latin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_tradnl" sz="1800" dirty="0">
                          <a:effectLst/>
                          <a:latin typeface="Calibri" charset="0"/>
                        </a:rPr>
                        <a:t>450</a:t>
                      </a:r>
                      <a:endParaRPr lang="en-US" sz="1800" dirty="0">
                        <a:effectLst/>
                        <a:latin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800" dirty="0">
                        <a:effectLst/>
                        <a:latin typeface="Calibri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" y="238175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/>
              <a:t>Avant l’intervention, il n’y a pas de différence significative entre les deux groupes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241244" y="5365675"/>
            <a:ext cx="8492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1600" dirty="0"/>
              <a:t>Les groupes de traitement et de comparaison dans ce Tableau semblent similaires. Est-ce à cela que vous vous attendiez ? Pourquoi? Quels sont les différences entre ce Tableau et le Tableau </a:t>
            </a:r>
            <a:r>
              <a:rPr lang="fr-BE" sz="1600" dirty="0" err="1"/>
              <a:t>precedent</a:t>
            </a:r>
            <a:r>
              <a:rPr lang="fr-BE" sz="1600" dirty="0"/>
              <a:t>? (Appariement et simple différence?)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239349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4000" dirty="0">
                <a:solidFill>
                  <a:srgbClr val="8E0000"/>
                </a:solidFill>
                <a:cs typeface="Calibri" pitchFamily="34" charset="0"/>
              </a:rPr>
              <a:t>Données : Caractéristiques des femmes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6326185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8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20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1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49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80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Calibri" charset="0"/>
                          <a:ea typeface="SimSun" charset="-122"/>
                        </a:rPr>
                        <a:t> </a:t>
                      </a:r>
                      <a:endParaRPr lang="fr-FR" sz="2000" dirty="0">
                        <a:effectLst/>
                        <a:latin typeface="Times New Roman" charset="0"/>
                        <a:ea typeface="SimSun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b="1" kern="1200" dirty="0">
                          <a:solidFill>
                            <a:schemeClr val="lt1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Traitement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2000" b="1" kern="1200" noProof="0" dirty="0">
                          <a:solidFill>
                            <a:schemeClr val="lt1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Comparaison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2000" b="1" dirty="0">
                          <a:effectLst/>
                          <a:latin typeface="Calibri" charset="0"/>
                        </a:rPr>
                        <a:t>Différence</a:t>
                      </a:r>
                      <a:endParaRPr lang="fr-FR" sz="2000" dirty="0">
                        <a:effectLst/>
                        <a:latin typeface="Calibri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0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fr-FR" sz="1600" dirty="0">
                          <a:effectLst/>
                          <a:latin typeface="Calibri" charset="0"/>
                        </a:rPr>
                        <a:t>Nombre</a:t>
                      </a:r>
                      <a:r>
                        <a:rPr lang="fr-FR" sz="1600" baseline="0" dirty="0">
                          <a:effectLst/>
                          <a:latin typeface="Calibri" charset="0"/>
                        </a:rPr>
                        <a:t> de semaines travaillées au champ</a:t>
                      </a:r>
                      <a:endParaRPr lang="fr-FR" sz="1600" dirty="0">
                        <a:effectLst/>
                        <a:latin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_tradnl" sz="1600" dirty="0">
                          <a:effectLst/>
                          <a:latin typeface="Calibri" charset="0"/>
                        </a:rPr>
                        <a:t>38.14</a:t>
                      </a:r>
                      <a:endParaRPr lang="en-US" sz="1600" dirty="0">
                        <a:effectLst/>
                        <a:latin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_tradnl" sz="1600">
                          <a:effectLst/>
                          <a:latin typeface="Calibri" charset="0"/>
                        </a:rPr>
                        <a:t>38.08</a:t>
                      </a:r>
                      <a:endParaRPr lang="en-US" sz="1600">
                        <a:effectLst/>
                        <a:latin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_tradnl" sz="1600">
                          <a:effectLst/>
                          <a:latin typeface="Calibri" charset="0"/>
                        </a:rPr>
                        <a:t>0.06</a:t>
                      </a:r>
                      <a:endParaRPr lang="en-US" sz="1600">
                        <a:effectLst/>
                        <a:latin typeface="Calibri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2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fr-FR" sz="1600" dirty="0">
                          <a:effectLst/>
                          <a:latin typeface="Calibri" charset="0"/>
                        </a:rPr>
                        <a:t>Nombre</a:t>
                      </a:r>
                      <a:r>
                        <a:rPr lang="fr-FR" sz="1600" baseline="0" dirty="0">
                          <a:effectLst/>
                          <a:latin typeface="Calibri" charset="0"/>
                        </a:rPr>
                        <a:t> de kilomètre moyen vers le marché le plus proche</a:t>
                      </a:r>
                      <a:endParaRPr lang="fr-FR" sz="1600" dirty="0">
                        <a:effectLst/>
                        <a:latin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_tradnl" sz="1600">
                          <a:effectLst/>
                          <a:latin typeface="Calibri" charset="0"/>
                        </a:rPr>
                        <a:t>10.52</a:t>
                      </a:r>
                      <a:endParaRPr lang="en-US" sz="1600">
                        <a:effectLst/>
                        <a:latin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_tradnl" sz="1600" dirty="0">
                          <a:effectLst/>
                          <a:latin typeface="Calibri" charset="0"/>
                        </a:rPr>
                        <a:t>10.70</a:t>
                      </a:r>
                      <a:endParaRPr lang="en-US" sz="1600" dirty="0">
                        <a:effectLst/>
                        <a:latin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_tradnl" sz="1600">
                          <a:effectLst/>
                          <a:latin typeface="Calibri" charset="0"/>
                        </a:rPr>
                        <a:t>-0.18</a:t>
                      </a:r>
                      <a:endParaRPr lang="en-US" sz="1600">
                        <a:effectLst/>
                        <a:latin typeface="Calibri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0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r-FR" sz="1600" dirty="0">
                          <a:effectLst/>
                          <a:latin typeface="Calibri" charset="0"/>
                        </a:rPr>
                        <a:t>March</a:t>
                      </a:r>
                      <a:r>
                        <a:rPr lang="fr-FR" sz="1600" baseline="0" dirty="0">
                          <a:effectLst/>
                          <a:latin typeface="Calibri" charset="0"/>
                        </a:rPr>
                        <a:t>é</a:t>
                      </a:r>
                      <a:r>
                        <a:rPr lang="fr-FR" sz="1600" dirty="0">
                          <a:effectLst/>
                          <a:latin typeface="Calibri" charset="0"/>
                        </a:rPr>
                        <a:t> Local [1= Yes]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_tradnl" sz="1600" dirty="0">
                          <a:effectLst/>
                          <a:latin typeface="Calibri" charset="0"/>
                        </a:rPr>
                        <a:t>0.34</a:t>
                      </a:r>
                      <a:endParaRPr lang="en-US" sz="1600" dirty="0">
                        <a:effectLst/>
                        <a:latin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_tradnl" sz="1600" dirty="0">
                          <a:effectLst/>
                          <a:latin typeface="Calibri" charset="0"/>
                        </a:rPr>
                        <a:t>0.37</a:t>
                      </a:r>
                      <a:endParaRPr lang="en-US" sz="1600" dirty="0">
                        <a:effectLst/>
                        <a:latin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_tradnl" sz="1600">
                          <a:effectLst/>
                          <a:latin typeface="Calibri" charset="0"/>
                        </a:rPr>
                        <a:t>-0.03</a:t>
                      </a:r>
                      <a:endParaRPr lang="en-US" sz="1600">
                        <a:effectLst/>
                        <a:latin typeface="Calibri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0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r-FR" sz="1600" dirty="0">
                          <a:effectLst/>
                          <a:latin typeface="Calibri" charset="0"/>
                        </a:rPr>
                        <a:t>Nombre d’enfants par ménage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_tradnl" sz="1600">
                          <a:effectLst/>
                          <a:latin typeface="Calibri" charset="0"/>
                        </a:rPr>
                        <a:t>5.02</a:t>
                      </a:r>
                      <a:endParaRPr lang="en-US" sz="1600">
                        <a:effectLst/>
                        <a:latin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_tradnl" sz="1600">
                          <a:effectLst/>
                          <a:latin typeface="Calibri" charset="0"/>
                        </a:rPr>
                        <a:t>4.90</a:t>
                      </a:r>
                      <a:endParaRPr lang="en-US" sz="1600">
                        <a:effectLst/>
                        <a:latin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_tradnl" sz="1600" dirty="0">
                          <a:effectLst/>
                          <a:latin typeface="Calibri" charset="0"/>
                        </a:rPr>
                        <a:t>0.12</a:t>
                      </a:r>
                      <a:endParaRPr lang="en-US" sz="1600" dirty="0">
                        <a:effectLst/>
                        <a:latin typeface="Calibri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0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r-FR" sz="1600" dirty="0">
                          <a:effectLst/>
                          <a:latin typeface="Calibri" charset="0"/>
                        </a:rPr>
                        <a:t>Cout moyen de la moto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_tradnl" sz="1600" dirty="0">
                          <a:effectLst/>
                          <a:latin typeface="Calibri" charset="0"/>
                        </a:rPr>
                        <a:t>24.64</a:t>
                      </a:r>
                      <a:endParaRPr lang="en-US" sz="1600" dirty="0">
                        <a:effectLst/>
                        <a:latin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_tradnl" sz="1600" dirty="0">
                          <a:effectLst/>
                          <a:latin typeface="Calibri" charset="0"/>
                        </a:rPr>
                        <a:t>25.20</a:t>
                      </a:r>
                      <a:endParaRPr lang="en-US" sz="1600" dirty="0">
                        <a:effectLst/>
                        <a:latin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_tradnl" sz="1600" dirty="0">
                          <a:effectLst/>
                          <a:latin typeface="Calibri" charset="0"/>
                        </a:rPr>
                        <a:t>-0.56</a:t>
                      </a:r>
                      <a:endParaRPr lang="en-US" sz="1600" dirty="0">
                        <a:effectLst/>
                        <a:latin typeface="Calibri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05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600" dirty="0">
                          <a:effectLst/>
                          <a:latin typeface="Calibri" charset="0"/>
                        </a:rPr>
                        <a:t>Taille de l’échantillon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_tradnl" sz="1600" dirty="0">
                          <a:effectLst/>
                          <a:latin typeface="Calibri" charset="0"/>
                        </a:rPr>
                        <a:t>450</a:t>
                      </a:r>
                      <a:endParaRPr lang="en-US" sz="1600" dirty="0">
                        <a:effectLst/>
                        <a:latin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_tradnl" sz="1600" dirty="0">
                          <a:effectLst/>
                          <a:latin typeface="Calibri" charset="0"/>
                        </a:rPr>
                        <a:t>450</a:t>
                      </a:r>
                      <a:endParaRPr lang="en-US" sz="1600" dirty="0">
                        <a:effectLst/>
                        <a:latin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600" dirty="0">
                        <a:effectLst/>
                        <a:latin typeface="Calibri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624277"/>
              </p:ext>
            </p:extLst>
          </p:nvPr>
        </p:nvGraphicFramePr>
        <p:xfrm>
          <a:off x="322235" y="5261629"/>
          <a:ext cx="8499526" cy="682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4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8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58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13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86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dirty="0">
                        <a:effectLst/>
                        <a:latin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ES_tradnl" sz="2000" dirty="0">
                          <a:effectLst/>
                          <a:latin typeface="Calibri" charset="0"/>
                        </a:rPr>
                        <a:t>Traitement</a:t>
                      </a:r>
                      <a:endParaRPr lang="en-US" sz="2000" dirty="0">
                        <a:effectLst/>
                        <a:latin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2000" b="1" kern="1200" noProof="0" dirty="0">
                          <a:solidFill>
                            <a:schemeClr val="lt1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Comparaison</a:t>
                      </a:r>
                      <a:endParaRPr lang="en-US" sz="2000" dirty="0">
                        <a:effectLst/>
                        <a:latin typeface="Calibri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2000" dirty="0">
                        <a:effectLst/>
                        <a:latin typeface="Calibri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2000" b="1" dirty="0"/>
                        <a:t>Consommation moyenne/</a:t>
                      </a:r>
                      <a:r>
                        <a:rPr lang="fr-FR" sz="2000" b="1" dirty="0" err="1"/>
                        <a:t>hbts</a:t>
                      </a:r>
                      <a:endParaRPr lang="en-US" sz="2000" dirty="0">
                        <a:effectLst/>
                        <a:latin typeface="Calibri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</a:pPr>
                      <a:r>
                        <a:rPr lang="es-ES_tradnl" sz="2000" kern="1200" dirty="0">
                          <a:solidFill>
                            <a:schemeClr val="dk1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86.17 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Calibri" charset="0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</a:pPr>
                      <a:r>
                        <a:rPr lang="es-ES_tradnl" sz="2000" kern="1200" dirty="0">
                          <a:solidFill>
                            <a:schemeClr val="dk1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65.30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Calibri" charset="0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306705" algn="ctr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2000" kern="1200" dirty="0">
                          <a:solidFill>
                            <a:schemeClr val="dk1"/>
                          </a:solidFill>
                          <a:effectLst/>
                          <a:latin typeface="Calibri" charset="0"/>
                          <a:ea typeface="+mn-ea"/>
                          <a:cs typeface="+mn-cs"/>
                        </a:rPr>
                        <a:t>20.87*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Calibri" charset="0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41802" y="4993016"/>
            <a:ext cx="79829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1" dirty="0"/>
              <a:t>Consommation moyenne par habitants après l’intervention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850198"/>
            <a:ext cx="61888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i="1" dirty="0"/>
              <a:t>Note: * statistiquement significatif au seuil de 5%</a:t>
            </a:r>
            <a:endParaRPr lang="fr-FR" sz="1200" dirty="0"/>
          </a:p>
        </p:txBody>
      </p:sp>
      <p:sp>
        <p:nvSpPr>
          <p:cNvPr id="8" name="Rectangle 7"/>
          <p:cNvSpPr/>
          <p:nvPr/>
        </p:nvSpPr>
        <p:spPr>
          <a:xfrm>
            <a:off x="-42141" y="2225438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/>
              <a:t>Avant l’intervention, il n’y a pas de différence significative entre les deux groupes</a:t>
            </a:r>
          </a:p>
        </p:txBody>
      </p:sp>
    </p:spTree>
    <p:extLst>
      <p:ext uri="{BB962C8B-B14F-4D97-AF65-F5344CB8AC3E}">
        <p14:creationId xmlns:p14="http://schemas.microsoft.com/office/powerpoint/2010/main" val="14853099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altLang="en-US" sz="4000" dirty="0">
                <a:solidFill>
                  <a:srgbClr val="8E0000"/>
                </a:solidFill>
                <a:cs typeface="Calibri" pitchFamily="34" charset="0"/>
              </a:rPr>
              <a:t>Menaces à la validité interne?</a:t>
            </a:r>
            <a:endParaRPr lang="fr-FR" sz="4000" dirty="0">
              <a:solidFill>
                <a:srgbClr val="8E0000"/>
              </a:solidFill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70000"/>
              </a:lnSpc>
            </a:pPr>
            <a:r>
              <a:rPr lang="fr-FR" altLang="en-US" sz="3000" b="1" dirty="0">
                <a:latin typeface="Corbel" panose="020B0503020204020204" pitchFamily="34" charset="0"/>
              </a:rPr>
              <a:t>Menaces à la validité interne?</a:t>
            </a:r>
          </a:p>
          <a:p>
            <a:pPr marL="342900" indent="-342900" algn="l">
              <a:lnSpc>
                <a:spcPct val="70000"/>
              </a:lnSpc>
              <a:buFont typeface="Wingdings" panose="05000000000000000000" pitchFamily="2" charset="2"/>
              <a:buChar char="§"/>
            </a:pPr>
            <a:endParaRPr lang="fr-FR" altLang="en-US" b="1" dirty="0">
              <a:latin typeface="Corbel" panose="020B0503020204020204" pitchFamily="34" charset="0"/>
            </a:endParaRPr>
          </a:p>
          <a:p>
            <a:pPr marL="914400" lvl="1" indent="-457200" algn="l">
              <a:lnSpc>
                <a:spcPct val="70000"/>
              </a:lnSpc>
              <a:buFont typeface="Wingdings" panose="05000000000000000000" pitchFamily="2" charset="2"/>
              <a:buChar char="§"/>
            </a:pPr>
            <a:r>
              <a:rPr lang="fr-FR" altLang="en-US" sz="3200" dirty="0"/>
              <a:t>Faible taux d'adhésion</a:t>
            </a:r>
          </a:p>
          <a:p>
            <a:pPr marL="914400" lvl="1" indent="-457200" algn="l">
              <a:lnSpc>
                <a:spcPct val="70000"/>
              </a:lnSpc>
              <a:buFont typeface="Wingdings" panose="05000000000000000000" pitchFamily="2" charset="2"/>
              <a:buChar char="§"/>
            </a:pPr>
            <a:endParaRPr lang="fr-FR" altLang="en-US" sz="3200" dirty="0"/>
          </a:p>
          <a:p>
            <a:pPr marL="914400" lvl="1" indent="-457200" algn="l">
              <a:lnSpc>
                <a:spcPct val="70000"/>
              </a:lnSpc>
              <a:buFont typeface="Wingdings" panose="05000000000000000000" pitchFamily="2" charset="2"/>
              <a:buChar char="§"/>
            </a:pPr>
            <a:r>
              <a:rPr lang="fr-FR" altLang="en-US" sz="3200" dirty="0"/>
              <a:t>Problèmes de conformité</a:t>
            </a:r>
          </a:p>
          <a:p>
            <a:pPr marL="914400" lvl="1" indent="-457200" algn="l">
              <a:lnSpc>
                <a:spcPct val="70000"/>
              </a:lnSpc>
              <a:buFont typeface="Wingdings" panose="05000000000000000000" pitchFamily="2" charset="2"/>
              <a:buChar char="§"/>
            </a:pPr>
            <a:endParaRPr lang="fr-FR" altLang="en-US" sz="3200" dirty="0"/>
          </a:p>
          <a:p>
            <a:pPr marL="914400" lvl="1" indent="-457200" algn="l">
              <a:lnSpc>
                <a:spcPct val="70000"/>
              </a:lnSpc>
              <a:buFont typeface="Wingdings" panose="05000000000000000000" pitchFamily="2" charset="2"/>
              <a:buChar char="§"/>
            </a:pPr>
            <a:r>
              <a:rPr lang="fr-FR" altLang="en-US" sz="3200" dirty="0">
                <a:latin typeface="Corbel" panose="020B0503020204020204" pitchFamily="34" charset="0"/>
              </a:rPr>
              <a:t>Perte de participants </a:t>
            </a:r>
          </a:p>
          <a:p>
            <a:pPr marL="914400" lvl="1" indent="-457200" algn="l">
              <a:lnSpc>
                <a:spcPct val="70000"/>
              </a:lnSpc>
              <a:buFont typeface="Wingdings" panose="05000000000000000000" pitchFamily="2" charset="2"/>
              <a:buChar char="§"/>
            </a:pPr>
            <a:endParaRPr lang="fr-FR" altLang="en-US" sz="3200" dirty="0">
              <a:latin typeface="Corbel" panose="020B0503020204020204" pitchFamily="34" charset="0"/>
            </a:endParaRPr>
          </a:p>
          <a:p>
            <a:pPr marL="914400" lvl="1" indent="-457200" algn="l">
              <a:lnSpc>
                <a:spcPct val="70000"/>
              </a:lnSpc>
              <a:buFont typeface="Wingdings" panose="05000000000000000000" pitchFamily="2" charset="2"/>
              <a:buChar char="§"/>
            </a:pPr>
            <a:r>
              <a:rPr lang="fr-FR" altLang="en-US" sz="3200" dirty="0">
                <a:latin typeface="Corbel" panose="020B0503020204020204" pitchFamily="34" charset="0"/>
              </a:rPr>
              <a:t>D</a:t>
            </a:r>
            <a:r>
              <a:rPr lang="fr-FR" altLang="en-US" sz="3200" dirty="0"/>
              <a:t>é</a:t>
            </a:r>
            <a:r>
              <a:rPr lang="fr-FR" altLang="en-US" sz="3200" dirty="0">
                <a:latin typeface="Corbel" panose="020B0503020204020204" pitchFamily="34" charset="0"/>
              </a:rPr>
              <a:t>bordement ou contamination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17671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altLang="en-US" dirty="0">
                <a:solidFill>
                  <a:srgbClr val="800000"/>
                </a:solidFill>
              </a:rPr>
              <a:t>Validité externe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fr-FR" altLang="en-US" sz="3000" b="1" dirty="0"/>
              <a:t>Les résultats sont généralisables?</a:t>
            </a:r>
          </a:p>
          <a:p>
            <a:pPr marL="800100" lvl="1" indent="-342900" algn="l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fr-FR" altLang="en-US" sz="2800" dirty="0"/>
              <a:t>L’impact estimé est causal, mais seulement pour la population cible ou de même caractéristiques</a:t>
            </a:r>
          </a:p>
          <a:p>
            <a:pPr marL="800100" lvl="1" indent="-342900" algn="l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fr-FR" altLang="en-US" sz="2800" dirty="0"/>
              <a:t>Généraliser les résultats au delà de la population cible nécessite la réplication de l’é</a:t>
            </a:r>
            <a:r>
              <a:rPr lang="fr-FR" altLang="ja-JP" sz="2800" dirty="0"/>
              <a:t>valuation</a:t>
            </a:r>
          </a:p>
          <a:p>
            <a:pPr marL="800100" lvl="1" indent="-342900" algn="l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fr-FR" altLang="en-US" sz="2800" dirty="0"/>
              <a:t>Ou alors…faire l’é</a:t>
            </a:r>
            <a:r>
              <a:rPr lang="fr-FR" altLang="ja-JP" sz="2800" dirty="0"/>
              <a:t>valuation sur une population représentative</a:t>
            </a:r>
            <a:endParaRPr lang="fr-F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9867585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BE" altLang="en-US" sz="4000" dirty="0">
                <a:solidFill>
                  <a:srgbClr val="800000"/>
                </a:solidFill>
              </a:rPr>
              <a:t>Sélection aléatoire </a:t>
            </a:r>
            <a:r>
              <a:rPr lang="en-US" altLang="en-US" sz="4000" dirty="0"/>
              <a:t>≠ assignation </a:t>
            </a:r>
            <a:r>
              <a:rPr lang="fr-FR" altLang="en-US" sz="4000" dirty="0"/>
              <a:t>aléatoire</a:t>
            </a:r>
            <a:r>
              <a:rPr lang="fr-BE" altLang="en-US" sz="4000" dirty="0">
                <a:solidFill>
                  <a:srgbClr val="800000"/>
                </a:solidFill>
              </a:rPr>
              <a:t> </a:t>
            </a:r>
            <a:endParaRPr lang="fr-FR" sz="4000" dirty="0">
              <a:solidFill>
                <a:srgbClr val="8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77C6D-83CD-42BD-92CC-3B9F7E988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05846" y="2389458"/>
            <a:ext cx="8395310" cy="3659003"/>
            <a:chOff x="142844" y="757580"/>
            <a:chExt cx="9166067" cy="5900176"/>
          </a:xfrm>
        </p:grpSpPr>
        <p:pic>
          <p:nvPicPr>
            <p:cNvPr id="5" name="52 Imagen" descr="MUNDO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50460" y="2500306"/>
              <a:ext cx="2178928" cy="2195497"/>
            </a:xfrm>
            <a:prstGeom prst="rect">
              <a:avLst/>
            </a:prstGeom>
          </p:spPr>
        </p:pic>
        <p:sp>
          <p:nvSpPr>
            <p:cNvPr id="6" name="47 CuadroTexto"/>
            <p:cNvSpPr txBox="1"/>
            <p:nvPr/>
          </p:nvSpPr>
          <p:spPr>
            <a:xfrm>
              <a:off x="163059" y="906374"/>
              <a:ext cx="16691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1. Population</a:t>
              </a:r>
            </a:p>
          </p:txBody>
        </p:sp>
        <p:sp>
          <p:nvSpPr>
            <p:cNvPr id="7" name="48 Flecha derecha"/>
            <p:cNvSpPr/>
            <p:nvPr/>
          </p:nvSpPr>
          <p:spPr>
            <a:xfrm>
              <a:off x="3428992" y="3357562"/>
              <a:ext cx="720000" cy="540000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49 CuadroTexto"/>
            <p:cNvSpPr txBox="1"/>
            <p:nvPr/>
          </p:nvSpPr>
          <p:spPr>
            <a:xfrm>
              <a:off x="504782" y="6215082"/>
              <a:ext cx="2016000" cy="44267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/>
                <a:t>Validité Externe</a:t>
              </a:r>
            </a:p>
          </p:txBody>
        </p:sp>
        <p:sp>
          <p:nvSpPr>
            <p:cNvPr id="9" name="50 Cerrar llave"/>
            <p:cNvSpPr/>
            <p:nvPr/>
          </p:nvSpPr>
          <p:spPr>
            <a:xfrm rot="5400000">
              <a:off x="1256127" y="4597424"/>
              <a:ext cx="500065" cy="1980000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pic>
          <p:nvPicPr>
            <p:cNvPr id="10" name="2 Imagen" descr="MUND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844" y="2029640"/>
              <a:ext cx="3161270" cy="3185310"/>
            </a:xfrm>
            <a:prstGeom prst="rect">
              <a:avLst/>
            </a:prstGeom>
          </p:spPr>
        </p:pic>
        <p:pic>
          <p:nvPicPr>
            <p:cNvPr id="11" name="11 Imagen" descr="p-amarillos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01061" y="2170275"/>
              <a:ext cx="468652" cy="485272"/>
            </a:xfrm>
            <a:prstGeom prst="rect">
              <a:avLst/>
            </a:prstGeom>
          </p:spPr>
        </p:pic>
        <p:pic>
          <p:nvPicPr>
            <p:cNvPr id="12" name="12 Imagen" descr="p-amarillos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79384" y="4172831"/>
              <a:ext cx="468652" cy="485272"/>
            </a:xfrm>
            <a:prstGeom prst="rect">
              <a:avLst/>
            </a:prstGeom>
          </p:spPr>
        </p:pic>
        <p:pic>
          <p:nvPicPr>
            <p:cNvPr id="13" name="13 Imagen" descr="p-amarillos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3036" y="4418950"/>
              <a:ext cx="468652" cy="485272"/>
            </a:xfrm>
            <a:prstGeom prst="rect">
              <a:avLst/>
            </a:prstGeom>
          </p:spPr>
        </p:pic>
        <p:pic>
          <p:nvPicPr>
            <p:cNvPr id="14" name="15 Imagen" descr="p-amarillos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69713" y="2990066"/>
              <a:ext cx="468652" cy="485272"/>
            </a:xfrm>
            <a:prstGeom prst="rect">
              <a:avLst/>
            </a:prstGeom>
          </p:spPr>
        </p:pic>
        <p:pic>
          <p:nvPicPr>
            <p:cNvPr id="15" name="16 Imagen" descr="p-amarillos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45924" y="3115683"/>
              <a:ext cx="468652" cy="485272"/>
            </a:xfrm>
            <a:prstGeom prst="rect">
              <a:avLst/>
            </a:prstGeom>
          </p:spPr>
        </p:pic>
        <p:pic>
          <p:nvPicPr>
            <p:cNvPr id="16" name="17 Imagen" descr="p-verdes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26902" y="4466532"/>
              <a:ext cx="481949" cy="511864"/>
            </a:xfrm>
            <a:prstGeom prst="rect">
              <a:avLst/>
            </a:prstGeom>
          </p:spPr>
        </p:pic>
        <p:pic>
          <p:nvPicPr>
            <p:cNvPr id="17" name="18 Imagen" descr="p-verdes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88858" y="3545791"/>
              <a:ext cx="481949" cy="511864"/>
            </a:xfrm>
            <a:prstGeom prst="rect">
              <a:avLst/>
            </a:prstGeom>
          </p:spPr>
        </p:pic>
        <p:pic>
          <p:nvPicPr>
            <p:cNvPr id="18" name="19 Imagen" descr="p-verdes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19397" y="3569769"/>
              <a:ext cx="481949" cy="511864"/>
            </a:xfrm>
            <a:prstGeom prst="rect">
              <a:avLst/>
            </a:prstGeom>
          </p:spPr>
        </p:pic>
        <p:pic>
          <p:nvPicPr>
            <p:cNvPr id="19" name="20 Imagen" descr="p-verdes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56739" y="2712513"/>
              <a:ext cx="481949" cy="511864"/>
            </a:xfrm>
            <a:prstGeom prst="rect">
              <a:avLst/>
            </a:prstGeom>
          </p:spPr>
        </p:pic>
        <p:pic>
          <p:nvPicPr>
            <p:cNvPr id="20" name="21 Imagen" descr="p-verdes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2456" y="3633626"/>
              <a:ext cx="481949" cy="511864"/>
            </a:xfrm>
            <a:prstGeom prst="rect">
              <a:avLst/>
            </a:prstGeom>
          </p:spPr>
        </p:pic>
        <p:pic>
          <p:nvPicPr>
            <p:cNvPr id="21" name="26 Imagen" descr="p-amarillos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0016" y="2844622"/>
              <a:ext cx="468652" cy="485272"/>
            </a:xfrm>
            <a:prstGeom prst="rect">
              <a:avLst/>
            </a:prstGeom>
          </p:spPr>
        </p:pic>
        <p:pic>
          <p:nvPicPr>
            <p:cNvPr id="22" name="27 Imagen" descr="p-amarillos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45343" y="2141009"/>
              <a:ext cx="468652" cy="485272"/>
            </a:xfrm>
            <a:prstGeom prst="rect">
              <a:avLst/>
            </a:prstGeom>
          </p:spPr>
        </p:pic>
        <p:pic>
          <p:nvPicPr>
            <p:cNvPr id="23" name="28 Imagen" descr="p-amarillos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70996" y="2562304"/>
              <a:ext cx="468652" cy="485272"/>
            </a:xfrm>
            <a:prstGeom prst="rect">
              <a:avLst/>
            </a:prstGeom>
          </p:spPr>
        </p:pic>
        <p:pic>
          <p:nvPicPr>
            <p:cNvPr id="24" name="29 Imagen" descr="p-verdes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99747" y="2569637"/>
              <a:ext cx="481949" cy="511864"/>
            </a:xfrm>
            <a:prstGeom prst="rect">
              <a:avLst/>
            </a:prstGeom>
          </p:spPr>
        </p:pic>
        <p:pic>
          <p:nvPicPr>
            <p:cNvPr id="25" name="30 Imagen" descr="p-verdes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14061" y="3069703"/>
              <a:ext cx="481949" cy="511864"/>
            </a:xfrm>
            <a:prstGeom prst="rect">
              <a:avLst/>
            </a:prstGeom>
          </p:spPr>
        </p:pic>
        <p:pic>
          <p:nvPicPr>
            <p:cNvPr id="26" name="31 Imagen" descr="p-verdes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48672" y="3712521"/>
              <a:ext cx="481949" cy="511864"/>
            </a:xfrm>
            <a:prstGeom prst="rect">
              <a:avLst/>
            </a:prstGeom>
          </p:spPr>
        </p:pic>
        <p:pic>
          <p:nvPicPr>
            <p:cNvPr id="27" name="36 Imagen" descr="p-verdes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65186" y="3362540"/>
              <a:ext cx="481949" cy="511864"/>
            </a:xfrm>
            <a:prstGeom prst="rect">
              <a:avLst/>
            </a:prstGeom>
          </p:spPr>
        </p:pic>
        <p:pic>
          <p:nvPicPr>
            <p:cNvPr id="28" name="37 Imagen" descr="p-verdes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32638" y="3958393"/>
              <a:ext cx="481949" cy="511864"/>
            </a:xfrm>
            <a:prstGeom prst="rect">
              <a:avLst/>
            </a:prstGeom>
          </p:spPr>
        </p:pic>
        <p:pic>
          <p:nvPicPr>
            <p:cNvPr id="29" name="38 Imagen" descr="p-verdes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5846" y="4101393"/>
              <a:ext cx="481949" cy="511864"/>
            </a:xfrm>
            <a:prstGeom prst="rect">
              <a:avLst/>
            </a:prstGeom>
          </p:spPr>
        </p:pic>
        <p:pic>
          <p:nvPicPr>
            <p:cNvPr id="30" name="39 Imagen" descr="p-verdes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39372" y="4561826"/>
              <a:ext cx="481949" cy="511864"/>
            </a:xfrm>
            <a:prstGeom prst="rect">
              <a:avLst/>
            </a:prstGeom>
          </p:spPr>
        </p:pic>
        <p:pic>
          <p:nvPicPr>
            <p:cNvPr id="31" name="40 Imagen" descr="p-verdes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16801" y="4045981"/>
              <a:ext cx="481949" cy="511864"/>
            </a:xfrm>
            <a:prstGeom prst="rect">
              <a:avLst/>
            </a:prstGeom>
          </p:spPr>
        </p:pic>
        <p:pic>
          <p:nvPicPr>
            <p:cNvPr id="32" name="42 Imagen" descr="p-verdes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6673" y="2426761"/>
              <a:ext cx="481949" cy="511864"/>
            </a:xfrm>
            <a:prstGeom prst="rect">
              <a:avLst/>
            </a:prstGeom>
          </p:spPr>
        </p:pic>
        <p:pic>
          <p:nvPicPr>
            <p:cNvPr id="33" name="43 Imagen" descr="p-verdes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5997" y="3633009"/>
              <a:ext cx="481949" cy="511864"/>
            </a:xfrm>
            <a:prstGeom prst="rect">
              <a:avLst/>
            </a:prstGeom>
          </p:spPr>
        </p:pic>
        <p:pic>
          <p:nvPicPr>
            <p:cNvPr id="34" name="46 Imagen" descr="p-verdes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4257" y="3069951"/>
              <a:ext cx="481949" cy="511864"/>
            </a:xfrm>
            <a:prstGeom prst="rect">
              <a:avLst/>
            </a:prstGeom>
          </p:spPr>
        </p:pic>
        <p:sp>
          <p:nvSpPr>
            <p:cNvPr id="35" name="54 Flecha derecha"/>
            <p:cNvSpPr/>
            <p:nvPr/>
          </p:nvSpPr>
          <p:spPr>
            <a:xfrm rot="20684176">
              <a:off x="6567063" y="2562840"/>
              <a:ext cx="648000" cy="504000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55 Flecha derecha"/>
            <p:cNvSpPr/>
            <p:nvPr/>
          </p:nvSpPr>
          <p:spPr>
            <a:xfrm rot="1343917">
              <a:off x="6567063" y="3903234"/>
              <a:ext cx="648000" cy="504000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53 Imagen" descr="MUNDO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04632" y="1661194"/>
              <a:ext cx="1321346" cy="1331393"/>
            </a:xfrm>
            <a:prstGeom prst="rect">
              <a:avLst/>
            </a:prstGeom>
          </p:spPr>
        </p:pic>
        <p:pic>
          <p:nvPicPr>
            <p:cNvPr id="38" name="57 Imagen" descr="p-amarillos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56412" y="2071678"/>
              <a:ext cx="395514" cy="409540"/>
            </a:xfrm>
            <a:prstGeom prst="rect">
              <a:avLst/>
            </a:prstGeom>
          </p:spPr>
        </p:pic>
        <p:pic>
          <p:nvPicPr>
            <p:cNvPr id="39" name="58 Imagen" descr="p-verdes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75129" y="1782573"/>
              <a:ext cx="406735" cy="431981"/>
            </a:xfrm>
            <a:prstGeom prst="rect">
              <a:avLst/>
            </a:prstGeom>
          </p:spPr>
        </p:pic>
        <p:pic>
          <p:nvPicPr>
            <p:cNvPr id="40" name="59 Imagen" descr="p-verdes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85040" y="2211201"/>
              <a:ext cx="406735" cy="431981"/>
            </a:xfrm>
            <a:prstGeom prst="rect">
              <a:avLst/>
            </a:prstGeom>
          </p:spPr>
        </p:pic>
        <p:pic>
          <p:nvPicPr>
            <p:cNvPr id="41" name="60 Imagen" descr="p-verdes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99288" y="2428868"/>
              <a:ext cx="406735" cy="431981"/>
            </a:xfrm>
            <a:prstGeom prst="rect">
              <a:avLst/>
            </a:prstGeom>
          </p:spPr>
        </p:pic>
        <p:pic>
          <p:nvPicPr>
            <p:cNvPr id="42" name="61 Imagen" descr="p-verdes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64123" y="2285992"/>
              <a:ext cx="406735" cy="431981"/>
            </a:xfrm>
            <a:prstGeom prst="rect">
              <a:avLst/>
            </a:prstGeom>
          </p:spPr>
        </p:pic>
        <p:pic>
          <p:nvPicPr>
            <p:cNvPr id="43" name="62 Imagen" descr="p-amarillos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99354" y="1785926"/>
              <a:ext cx="395514" cy="409540"/>
            </a:xfrm>
            <a:prstGeom prst="rect">
              <a:avLst/>
            </a:prstGeom>
          </p:spPr>
        </p:pic>
        <p:pic>
          <p:nvPicPr>
            <p:cNvPr id="44" name="63 Imagen" descr="MUNDO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04632" y="3947210"/>
              <a:ext cx="1321346" cy="1331393"/>
            </a:xfrm>
            <a:prstGeom prst="rect">
              <a:avLst/>
            </a:prstGeom>
          </p:spPr>
        </p:pic>
        <p:pic>
          <p:nvPicPr>
            <p:cNvPr id="45" name="64 Imagen" descr="p-amarillos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59108" y="4429132"/>
              <a:ext cx="395514" cy="409540"/>
            </a:xfrm>
            <a:prstGeom prst="rect">
              <a:avLst/>
            </a:prstGeom>
          </p:spPr>
        </p:pic>
        <p:pic>
          <p:nvPicPr>
            <p:cNvPr id="46" name="65 Imagen" descr="p-verdes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75129" y="4068589"/>
              <a:ext cx="406735" cy="431981"/>
            </a:xfrm>
            <a:prstGeom prst="rect">
              <a:avLst/>
            </a:prstGeom>
          </p:spPr>
        </p:pic>
        <p:pic>
          <p:nvPicPr>
            <p:cNvPr id="47" name="66 Imagen" descr="p-verdes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87736" y="4429132"/>
              <a:ext cx="406735" cy="431981"/>
            </a:xfrm>
            <a:prstGeom prst="rect">
              <a:avLst/>
            </a:prstGeom>
          </p:spPr>
        </p:pic>
        <p:pic>
          <p:nvPicPr>
            <p:cNvPr id="48" name="67 Imagen" descr="p-verdes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73422" y="4782969"/>
              <a:ext cx="406735" cy="431981"/>
            </a:xfrm>
            <a:prstGeom prst="rect">
              <a:avLst/>
            </a:prstGeom>
          </p:spPr>
        </p:pic>
        <p:pic>
          <p:nvPicPr>
            <p:cNvPr id="49" name="68 Imagen" descr="p-verdes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66819" y="4497217"/>
              <a:ext cx="406735" cy="431981"/>
            </a:xfrm>
            <a:prstGeom prst="rect">
              <a:avLst/>
            </a:prstGeom>
          </p:spPr>
        </p:pic>
        <p:pic>
          <p:nvPicPr>
            <p:cNvPr id="50" name="69 Imagen" descr="p-amarillos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02050" y="4000504"/>
              <a:ext cx="395514" cy="409540"/>
            </a:xfrm>
            <a:prstGeom prst="rect">
              <a:avLst/>
            </a:prstGeom>
          </p:spPr>
        </p:pic>
        <p:sp>
          <p:nvSpPr>
            <p:cNvPr id="51" name="70 CuadroTexto"/>
            <p:cNvSpPr txBox="1"/>
            <p:nvPr/>
          </p:nvSpPr>
          <p:spPr>
            <a:xfrm>
              <a:off x="3458926" y="829045"/>
              <a:ext cx="29217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2. </a:t>
              </a:r>
              <a:r>
                <a:rPr lang="fr-FR" sz="2000" dirty="0"/>
                <a:t>Echantillon d’Evaluation</a:t>
              </a:r>
            </a:p>
          </p:txBody>
        </p:sp>
        <p:sp>
          <p:nvSpPr>
            <p:cNvPr id="52" name="71 CuadroTexto"/>
            <p:cNvSpPr txBox="1"/>
            <p:nvPr/>
          </p:nvSpPr>
          <p:spPr>
            <a:xfrm>
              <a:off x="6681404" y="757580"/>
              <a:ext cx="2627507" cy="1071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3. </a:t>
              </a:r>
              <a:r>
                <a:rPr lang="fr-FR" dirty="0"/>
                <a:t>Assignation Aléatoire</a:t>
              </a:r>
            </a:p>
          </p:txBody>
        </p:sp>
        <p:sp>
          <p:nvSpPr>
            <p:cNvPr id="53" name="72 CuadroTexto"/>
            <p:cNvSpPr txBox="1"/>
            <p:nvPr/>
          </p:nvSpPr>
          <p:spPr>
            <a:xfrm>
              <a:off x="4463102" y="6210424"/>
              <a:ext cx="1818260" cy="44267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000" dirty="0"/>
                <a:t>Validité </a:t>
              </a:r>
              <a:r>
                <a:rPr lang="en-US" sz="2000" dirty="0"/>
                <a:t>Interne</a:t>
              </a:r>
            </a:p>
          </p:txBody>
        </p:sp>
        <p:sp>
          <p:nvSpPr>
            <p:cNvPr id="54" name="73 Cerrar llave"/>
            <p:cNvSpPr/>
            <p:nvPr/>
          </p:nvSpPr>
          <p:spPr>
            <a:xfrm rot="5400000">
              <a:off x="4988405" y="4597424"/>
              <a:ext cx="500065" cy="1980000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5" name="75 CuadroTexto"/>
            <p:cNvSpPr txBox="1"/>
            <p:nvPr/>
          </p:nvSpPr>
          <p:spPr>
            <a:xfrm>
              <a:off x="7773956" y="3000372"/>
              <a:ext cx="1370044" cy="37457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1600" dirty="0"/>
                <a:t>Contrôle</a:t>
              </a:r>
            </a:p>
          </p:txBody>
        </p:sp>
        <p:sp>
          <p:nvSpPr>
            <p:cNvPr id="56" name="75 CuadroTexto"/>
            <p:cNvSpPr txBox="1"/>
            <p:nvPr/>
          </p:nvSpPr>
          <p:spPr>
            <a:xfrm>
              <a:off x="7751926" y="5295253"/>
              <a:ext cx="1370044" cy="37457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/>
                <a:t>Traitement</a:t>
              </a:r>
            </a:p>
          </p:txBody>
        </p:sp>
        <p:pic>
          <p:nvPicPr>
            <p:cNvPr id="57" name="13 Imagen" descr="p-amarillos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01395" y="3937917"/>
              <a:ext cx="468652" cy="485272"/>
            </a:xfrm>
            <a:prstGeom prst="rect">
              <a:avLst/>
            </a:prstGeom>
          </p:spPr>
        </p:pic>
        <p:pic>
          <p:nvPicPr>
            <p:cNvPr id="58" name="15 Imagen" descr="p-amarillos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44232" y="2849877"/>
              <a:ext cx="468652" cy="485272"/>
            </a:xfrm>
            <a:prstGeom prst="rect">
              <a:avLst/>
            </a:prstGeom>
          </p:spPr>
        </p:pic>
        <p:pic>
          <p:nvPicPr>
            <p:cNvPr id="59" name="18 Imagen" descr="p-verdes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63377" y="3405602"/>
              <a:ext cx="481949" cy="511864"/>
            </a:xfrm>
            <a:prstGeom prst="rect">
              <a:avLst/>
            </a:prstGeom>
          </p:spPr>
        </p:pic>
        <p:pic>
          <p:nvPicPr>
            <p:cNvPr id="60" name="20 Imagen" descr="p-verdes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31258" y="2572324"/>
              <a:ext cx="481949" cy="511864"/>
            </a:xfrm>
            <a:prstGeom prst="rect">
              <a:avLst/>
            </a:prstGeom>
          </p:spPr>
        </p:pic>
        <p:pic>
          <p:nvPicPr>
            <p:cNvPr id="61" name="21 Imagen" descr="p-verdes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37834" y="3357562"/>
              <a:ext cx="481949" cy="511864"/>
            </a:xfrm>
            <a:prstGeom prst="rect">
              <a:avLst/>
            </a:prstGeom>
          </p:spPr>
        </p:pic>
        <p:pic>
          <p:nvPicPr>
            <p:cNvPr id="62" name="36 Imagen" descr="p-verdes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39705" y="3222351"/>
              <a:ext cx="481949" cy="511864"/>
            </a:xfrm>
            <a:prstGeom prst="rect">
              <a:avLst/>
            </a:prstGeom>
          </p:spPr>
        </p:pic>
        <p:pic>
          <p:nvPicPr>
            <p:cNvPr id="63" name="37 Imagen" descr="p-verdes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07157" y="3818204"/>
              <a:ext cx="481949" cy="511864"/>
            </a:xfrm>
            <a:prstGeom prst="rect">
              <a:avLst/>
            </a:prstGeom>
          </p:spPr>
        </p:pic>
        <p:pic>
          <p:nvPicPr>
            <p:cNvPr id="64" name="46 Imagen" descr="p-verdes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56372" y="2850676"/>
              <a:ext cx="481949" cy="511864"/>
            </a:xfrm>
            <a:prstGeom prst="rect">
              <a:avLst/>
            </a:prstGeom>
          </p:spPr>
        </p:pic>
        <p:pic>
          <p:nvPicPr>
            <p:cNvPr id="65" name="13 Imagen" descr="p-amarillos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89208" y="3887858"/>
              <a:ext cx="468652" cy="4852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6230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en-US" dirty="0">
                <a:solidFill>
                  <a:srgbClr val="953735"/>
                </a:solidFill>
              </a:rPr>
              <a:t>Défis</a:t>
            </a:r>
            <a:r>
              <a:rPr lang="en-US" altLang="en-US" dirty="0">
                <a:solidFill>
                  <a:srgbClr val="953735"/>
                </a:solidFill>
              </a:rPr>
              <a:t> </a:t>
            </a:r>
            <a:r>
              <a:rPr lang="fr-FR" altLang="en-US" dirty="0">
                <a:solidFill>
                  <a:srgbClr val="953735"/>
                </a:solidFill>
              </a:rPr>
              <a:t>Potentiels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r-FR" dirty="0"/>
              <a:t>Contraintes liées à la randomisation dans le transport?</a:t>
            </a:r>
          </a:p>
          <a:p>
            <a:pPr marL="342900" indent="-342900" algn="l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fr-FR" altLang="en-US" dirty="0">
              <a:latin typeface="Corbel" panose="020B0503020204020204" pitchFamily="34" charset="0"/>
            </a:endParaRPr>
          </a:p>
          <a:p>
            <a:pPr marL="342900" indent="-3429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r-FR" altLang="en-US" dirty="0">
                <a:latin typeface="Corbel" panose="020B0503020204020204" pitchFamily="34" charset="0"/>
              </a:rPr>
              <a:t>Echantillonnage</a:t>
            </a:r>
          </a:p>
          <a:p>
            <a:pPr marL="342900" indent="-342900" algn="l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fr-FR" altLang="en-US" dirty="0">
              <a:latin typeface="Corbel" panose="020B0503020204020204" pitchFamily="34" charset="0"/>
            </a:endParaRPr>
          </a:p>
          <a:p>
            <a:pPr marL="342900" indent="-3429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r-FR" altLang="en-US" dirty="0">
                <a:latin typeface="Corbel" panose="020B0503020204020204" pitchFamily="34" charset="0"/>
              </a:rPr>
              <a:t>Contraintes d’é</a:t>
            </a:r>
            <a:r>
              <a:rPr lang="fr-FR" altLang="ja-JP" dirty="0">
                <a:latin typeface="Corbel" panose="020B0503020204020204" pitchFamily="34" charset="0"/>
              </a:rPr>
              <a:t>thiques et de politiques</a:t>
            </a:r>
          </a:p>
          <a:p>
            <a:pPr marL="914400" lvl="1" indent="-4572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r-FR" altLang="en-US" sz="3200" dirty="0">
                <a:latin typeface="Corbel" panose="020B0503020204020204" pitchFamily="34" charset="0"/>
                <a:hlinkClick r:id="rId2" action="ppaction://hlinksldjump"/>
              </a:rPr>
              <a:t>Mais il y a des mesures d'atténuation</a:t>
            </a:r>
            <a:endParaRPr lang="fr-FR" altLang="en-US" sz="3200" dirty="0">
              <a:latin typeface="Corbel" panose="020B0503020204020204" pitchFamily="34" charset="0"/>
            </a:endParaRPr>
          </a:p>
          <a:p>
            <a:pPr marL="342900" indent="-342900" algn="l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fr-FR" altLang="en-US" dirty="0">
              <a:latin typeface="Corbel" panose="020B0503020204020204" pitchFamily="34" charset="0"/>
            </a:endParaRPr>
          </a:p>
          <a:p>
            <a:pPr marL="342900" indent="-3429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r-FR" altLang="en-US" dirty="0">
                <a:latin typeface="Corbel" panose="020B0503020204020204" pitchFamily="34" charset="0"/>
              </a:rPr>
              <a:t>Défi de puissance</a:t>
            </a:r>
          </a:p>
          <a:p>
            <a:pPr marL="914400" lvl="1" indent="-4572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r-FR" altLang="en-US" sz="3200" dirty="0">
                <a:latin typeface="Corbel" panose="020B0503020204020204" pitchFamily="34" charset="0"/>
              </a:rPr>
              <a:t> </a:t>
            </a:r>
            <a:r>
              <a:rPr lang="fr-FR" altLang="en-US" sz="3200" dirty="0">
                <a:latin typeface="Corbel" panose="020B0503020204020204" pitchFamily="34" charset="0"/>
                <a:hlinkClick r:id="" action="ppaction://noaction"/>
              </a:rPr>
              <a:t>Besoin d'avoir un échantillon suffisant</a:t>
            </a:r>
            <a:endParaRPr lang="fr-FR" altLang="en-US" sz="3200" dirty="0">
              <a:latin typeface="Corbel" panose="020B050302020402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02476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dirty="0">
                <a:solidFill>
                  <a:srgbClr val="953735"/>
                </a:solidFill>
              </a:rPr>
              <a:t>Randomisation</a:t>
            </a:r>
            <a:r>
              <a:rPr lang="fr-FR" sz="3600" dirty="0"/>
              <a:t> </a:t>
            </a:r>
            <a:r>
              <a:rPr lang="fr-FR" sz="3600" dirty="0">
                <a:solidFill>
                  <a:srgbClr val="953735"/>
                </a:solidFill>
              </a:rPr>
              <a:t>dans le transport?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2200" b="1" dirty="0" err="1"/>
              <a:t>Contraintes</a:t>
            </a:r>
            <a:r>
              <a:rPr lang="en-US" sz="2200" b="1" dirty="0"/>
              <a:t> </a:t>
            </a:r>
            <a:r>
              <a:rPr lang="en-US" sz="2200" b="1" dirty="0" err="1"/>
              <a:t>liées</a:t>
            </a:r>
            <a:r>
              <a:rPr lang="en-US" sz="2200" b="1" dirty="0"/>
              <a:t> à la </a:t>
            </a:r>
            <a:r>
              <a:rPr lang="en-US" sz="2200" b="1" dirty="0" err="1"/>
              <a:t>randomisation</a:t>
            </a:r>
            <a:r>
              <a:rPr lang="en-US" sz="2200" b="1" dirty="0"/>
              <a:t> </a:t>
            </a:r>
            <a:r>
              <a:rPr lang="en-US" sz="2200" b="1" dirty="0" err="1"/>
              <a:t>dans</a:t>
            </a:r>
            <a:r>
              <a:rPr lang="en-US" sz="2200" b="1" dirty="0"/>
              <a:t> le transport: </a:t>
            </a:r>
            <a:r>
              <a:rPr lang="fr-FR" sz="2200" b="1" dirty="0"/>
              <a:t>Bon contrefactuel?</a:t>
            </a:r>
          </a:p>
          <a:p>
            <a:pPr marL="857250" lvl="2" indent="-4572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r-FR" sz="2400" dirty="0"/>
              <a:t>Que ce serait-il passé si les investissements avaient été distribués différemment?</a:t>
            </a:r>
          </a:p>
          <a:p>
            <a:pPr marL="457200" indent="-4572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r-FR" dirty="0"/>
              <a:t>Ne doit pas être perçu comme inéquitable </a:t>
            </a:r>
          </a:p>
          <a:p>
            <a:pPr marL="457200" indent="-4572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r-FR" dirty="0"/>
              <a:t>Doit être éthique </a:t>
            </a:r>
          </a:p>
          <a:p>
            <a:pPr marL="857250" lvl="2" indent="-4572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r-FR" sz="2400" dirty="0"/>
              <a:t>Si on est sur qu’un programme marche, est-ce éthique d’avoir un groupe de contrôle? </a:t>
            </a:r>
          </a:p>
          <a:p>
            <a:pPr marL="457200" indent="-4572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r-FR" dirty="0"/>
              <a:t>Doit être politiquement faisable </a:t>
            </a:r>
          </a:p>
          <a:p>
            <a:pPr marL="857250" lvl="2" indent="-4572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r-FR" sz="2400" dirty="0"/>
              <a:t>Est-ce que les autorités acceptent l’</a:t>
            </a:r>
            <a:r>
              <a:rPr lang="fr-FR" sz="2400" dirty="0" err="1"/>
              <a:t>idée</a:t>
            </a:r>
            <a:r>
              <a:rPr lang="fr-FR" sz="2400" dirty="0"/>
              <a:t> de l’assignation aléatoire? </a:t>
            </a:r>
          </a:p>
        </p:txBody>
      </p:sp>
    </p:spTree>
    <p:extLst>
      <p:ext uri="{BB962C8B-B14F-4D97-AF65-F5344CB8AC3E}">
        <p14:creationId xmlns:p14="http://schemas.microsoft.com/office/powerpoint/2010/main" val="1765142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61AA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4000" dirty="0">
                <a:solidFill>
                  <a:srgbClr val="8D0D11"/>
                </a:solidFill>
              </a:rPr>
              <a:t>Rappel: Inférence causale &amp; contrefactuel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fr-FR" b="1" dirty="0">
                <a:solidFill>
                  <a:srgbClr val="8E0000"/>
                </a:solidFill>
              </a:rPr>
              <a:t>L’inférence  Causale c’est la pierre angulaire des évaluations d’impact</a:t>
            </a:r>
          </a:p>
          <a:p>
            <a:pPr algn="l"/>
            <a:r>
              <a:rPr lang="fr-FR" b="1" dirty="0">
                <a:solidFill>
                  <a:srgbClr val="000000"/>
                </a:solidFill>
                <a:latin typeface="Corbel"/>
                <a:cs typeface="Corbel"/>
              </a:rPr>
              <a:t>Les politiques de développement </a:t>
            </a:r>
            <a:r>
              <a:rPr lang="fr-FR" b="1" dirty="0">
                <a:solidFill>
                  <a:srgbClr val="000000"/>
                </a:solidFill>
                <a:latin typeface="Corbel" pitchFamily="34" charset="0"/>
              </a:rPr>
              <a:t>invoquent </a:t>
            </a:r>
            <a:r>
              <a:rPr lang="fr-FR" b="1" dirty="0">
                <a:latin typeface="Corbel"/>
                <a:cs typeface="Corbel"/>
              </a:rPr>
              <a:t>généralement </a:t>
            </a:r>
            <a:r>
              <a:rPr lang="fr-FR" b="1" dirty="0">
                <a:solidFill>
                  <a:srgbClr val="000000"/>
                </a:solidFill>
                <a:latin typeface="Corbel" pitchFamily="34" charset="0"/>
              </a:rPr>
              <a:t>des questions et ou relations de</a:t>
            </a:r>
            <a:r>
              <a:rPr lang="fr-FR" b="1" i="1" dirty="0">
                <a:solidFill>
                  <a:srgbClr val="000000"/>
                </a:solidFill>
                <a:latin typeface="Corbel" pitchFamily="34" charset="0"/>
              </a:rPr>
              <a:t> </a:t>
            </a:r>
            <a:r>
              <a:rPr lang="fr-FR" b="1" i="1" dirty="0">
                <a:solidFill>
                  <a:srgbClr val="9F0834"/>
                </a:solidFill>
                <a:latin typeface="Corbel" pitchFamily="34" charset="0"/>
              </a:rPr>
              <a:t>cause à effet.</a:t>
            </a:r>
          </a:p>
          <a:p>
            <a:pPr algn="l"/>
            <a:r>
              <a:rPr lang="fr-FR" b="1" i="1" dirty="0">
                <a:solidFill>
                  <a:srgbClr val="9F0834"/>
                </a:solidFill>
                <a:latin typeface="Corbel" pitchFamily="34" charset="0"/>
              </a:rPr>
              <a:t>Exemples</a:t>
            </a:r>
          </a:p>
          <a:p>
            <a:pPr lvl="1" algn="l"/>
            <a:r>
              <a:rPr lang="fr-FR" dirty="0">
                <a:solidFill>
                  <a:srgbClr val="8E0000"/>
                </a:solidFill>
              </a:rPr>
              <a:t>L’augmentation du</a:t>
            </a:r>
            <a:r>
              <a:rPr lang="fr-FR" dirty="0">
                <a:solidFill>
                  <a:srgbClr val="8E0000"/>
                </a:solidFill>
                <a:cs typeface="Calibri"/>
              </a:rPr>
              <a:t> nombre des femmes dans la police réduit-elle la corruption?</a:t>
            </a:r>
          </a:p>
          <a:p>
            <a:pPr lvl="1" algn="l"/>
            <a:r>
              <a:rPr lang="fr-FR" dirty="0">
                <a:solidFill>
                  <a:srgbClr val="8E0000"/>
                </a:solidFill>
              </a:rPr>
              <a:t>Les programmes d'emploi pour les jeunes peuvent-ils réduire le risque de participation à la violence?</a:t>
            </a:r>
            <a:endParaRPr lang="fr-FR" dirty="0">
              <a:solidFill>
                <a:srgbClr val="8E0000"/>
              </a:solidFill>
              <a:cs typeface="Calibri"/>
            </a:endParaRPr>
          </a:p>
          <a:p>
            <a:pPr lvl="1"/>
            <a:endParaRPr lang="fr-FR" b="1" i="1" dirty="0">
              <a:solidFill>
                <a:srgbClr val="9F0834"/>
              </a:solidFill>
              <a:latin typeface="Corbel" pitchFamily="34" charset="0"/>
            </a:endParaRP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7489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rgbClr val="953735"/>
                </a:solidFill>
              </a:rPr>
              <a:t>Biais</a:t>
            </a:r>
            <a:r>
              <a:rPr lang="en-US" dirty="0">
                <a:solidFill>
                  <a:srgbClr val="953735"/>
                </a:solidFill>
              </a:rPr>
              <a:t> de </a:t>
            </a:r>
            <a:r>
              <a:rPr lang="fr-FR" dirty="0">
                <a:solidFill>
                  <a:srgbClr val="953735"/>
                </a:solidFill>
              </a:rPr>
              <a:t>sélection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Qu’est ce que le biais de sélection (</a:t>
            </a:r>
            <a:r>
              <a:rPr lang="fr-FR" sz="3600" dirty="0" err="1"/>
              <a:t>auto-sélection</a:t>
            </a:r>
            <a:r>
              <a:rPr lang="fr-FR" sz="3600" dirty="0"/>
              <a:t>)? </a:t>
            </a:r>
          </a:p>
          <a:p>
            <a:pPr lvl="1" algn="l"/>
            <a:r>
              <a:rPr lang="fr-FR" sz="3200" dirty="0"/>
              <a:t>C’est l’erreur introduite par le fait que les participants à une intervention ne sont pas représentatifs de la population en général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3579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>
                <a:solidFill>
                  <a:srgbClr val="8E0000"/>
                </a:solidFill>
                <a:cs typeface="Calibri" pitchFamily="34" charset="0"/>
              </a:rPr>
              <a:t>Expériences</a:t>
            </a:r>
            <a:r>
              <a:rPr lang="fr-FR" sz="4000" dirty="0"/>
              <a:t> </a:t>
            </a:r>
            <a:r>
              <a:rPr lang="fr-FR" sz="4000" dirty="0">
                <a:solidFill>
                  <a:srgbClr val="8E0000"/>
                </a:solidFill>
                <a:cs typeface="Calibri" pitchFamily="34" charset="0"/>
              </a:rPr>
              <a:t>Contrôlées et Echantillon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85750" indent="-285750" algn="l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fr-FR" sz="1500" dirty="0"/>
              <a:t>Combien d’unités (taille de l’ échantillon) est-il nécessaire pour chaque groupe?</a:t>
            </a:r>
          </a:p>
          <a:p>
            <a:pPr marL="742950" lvl="1" indent="-285750" algn="l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fr-FR" sz="1500" dirty="0"/>
              <a:t>Exemple: Combien de villages et femmes doit-on choisir pour les groupes de contrôle et de traitement?</a:t>
            </a:r>
          </a:p>
          <a:p>
            <a:pPr marL="285750" indent="-285750" algn="l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fr-FR" sz="1500" dirty="0"/>
              <a:t>En pratique: Ce sont les experts statisticiens qui aident au calcul de la taille de l’échantillon</a:t>
            </a:r>
          </a:p>
          <a:p>
            <a:pPr marL="285750" indent="-285750" algn="l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fr-FR" sz="1500" dirty="0"/>
              <a:t>Formule de la taille de l’échantillon N:</a:t>
            </a:r>
            <a:endParaRPr lang="fr-FR" sz="1500" b="1" dirty="0"/>
          </a:p>
          <a:p>
            <a:pPr marL="285750" indent="-285750" algn="l" fontAlgn="auto">
              <a:lnSpc>
                <a:spcPct val="2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500" b="1" dirty="0"/>
              <a:t>Ingrédients fondamentaux</a:t>
            </a:r>
          </a:p>
          <a:p>
            <a:pPr marL="857250" lvl="1" indent="-457200" algn="l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fr-FR" sz="1500" dirty="0"/>
              <a:t>Quel est </a:t>
            </a:r>
            <a:r>
              <a:rPr lang="fr-FR" sz="1500" dirty="0">
                <a:solidFill>
                  <a:srgbClr val="FF33CC"/>
                </a:solidFill>
              </a:rPr>
              <a:t>l’impact minimum </a:t>
            </a:r>
            <a:r>
              <a:rPr lang="fr-FR" sz="1500" dirty="0"/>
              <a:t>qui justifierait d’investir dans le programme ?</a:t>
            </a:r>
          </a:p>
          <a:p>
            <a:pPr marL="857250" lvl="1" indent="-457200" algn="l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fr-FR" sz="1500" dirty="0">
                <a:solidFill>
                  <a:srgbClr val="000000"/>
                </a:solidFill>
              </a:rPr>
              <a:t>Quelle est la </a:t>
            </a:r>
            <a:r>
              <a:rPr lang="fr-FR" sz="1500" dirty="0">
                <a:solidFill>
                  <a:srgbClr val="FF33CC"/>
                </a:solidFill>
              </a:rPr>
              <a:t>variance</a:t>
            </a:r>
            <a:r>
              <a:rPr lang="fr-FR" sz="1500" dirty="0">
                <a:solidFill>
                  <a:srgbClr val="000000"/>
                </a:solidFill>
              </a:rPr>
              <a:t> de l’indicateur de résultat qui vous intéresse ?</a:t>
            </a:r>
          </a:p>
          <a:p>
            <a:pPr marL="857250" lvl="1" indent="-457200" algn="l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fr-FR" sz="1500" dirty="0">
                <a:solidFill>
                  <a:srgbClr val="000000"/>
                </a:solidFill>
              </a:rPr>
              <a:t>Le programme génère-t-il des </a:t>
            </a:r>
            <a:r>
              <a:rPr lang="fr-FR" sz="1500" dirty="0">
                <a:solidFill>
                  <a:srgbClr val="FF33CC"/>
                </a:solidFill>
              </a:rPr>
              <a:t>grappes</a:t>
            </a:r>
            <a:r>
              <a:rPr lang="fr-FR" sz="1500" dirty="0">
                <a:solidFill>
                  <a:srgbClr val="000000"/>
                </a:solidFill>
              </a:rPr>
              <a:t>? </a:t>
            </a:r>
          </a:p>
          <a:p>
            <a:pPr marL="0" indent="0">
              <a:lnSpc>
                <a:spcPct val="120000"/>
              </a:lnSpc>
              <a:buNone/>
            </a:pPr>
            <a:endParaRPr lang="fr-FR" sz="1500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6358312"/>
              </p:ext>
            </p:extLst>
          </p:nvPr>
        </p:nvGraphicFramePr>
        <p:xfrm>
          <a:off x="3918409" y="4228051"/>
          <a:ext cx="3757517" cy="587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3" imgW="2184400" imgH="508000" progId="Equation.3">
                  <p:embed/>
                </p:oleObj>
              </mc:Choice>
              <mc:Fallback>
                <p:oleObj name="Equation" r:id="rId3" imgW="2184400" imgH="5080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409" y="4228051"/>
                        <a:ext cx="3757517" cy="5872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01605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en-US" sz="4000" dirty="0">
                <a:solidFill>
                  <a:srgbClr val="8E0000"/>
                </a:solidFill>
              </a:rPr>
              <a:t>Ethiques</a:t>
            </a:r>
            <a:r>
              <a:rPr lang="en-US" altLang="en-US" sz="4000" dirty="0">
                <a:solidFill>
                  <a:srgbClr val="8E0000"/>
                </a:solidFill>
              </a:rPr>
              <a:t> de la selection </a:t>
            </a:r>
            <a:r>
              <a:rPr lang="fr-FR" altLang="en-US" sz="4000" dirty="0">
                <a:solidFill>
                  <a:srgbClr val="8E0000"/>
                </a:solidFill>
              </a:rPr>
              <a:t>al</a:t>
            </a:r>
            <a:r>
              <a:rPr lang="fr-FR" altLang="en-US" sz="4000" dirty="0">
                <a:solidFill>
                  <a:srgbClr val="8E0000"/>
                </a:solidFill>
                <a:latin typeface="Corbel" panose="020B0503020204020204" pitchFamily="34" charset="0"/>
              </a:rPr>
              <a:t>é</a:t>
            </a:r>
            <a:r>
              <a:rPr lang="fr-FR" altLang="en-US" sz="4000" dirty="0">
                <a:solidFill>
                  <a:srgbClr val="8E0000"/>
                </a:solidFill>
              </a:rPr>
              <a:t>atoire</a:t>
            </a:r>
            <a:endParaRPr lang="fr-F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altLang="en-US" sz="2000" dirty="0"/>
              <a:t>Le programme cible les communautés/villages démunis afin qu'ils puissent rattraper</a:t>
            </a:r>
            <a:endParaRPr lang="fr-FR" sz="2000" dirty="0"/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1236677" y="2909003"/>
            <a:ext cx="6388916" cy="3160039"/>
            <a:chOff x="762000" y="1295400"/>
            <a:chExt cx="5867400" cy="3810000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762000" y="1295400"/>
              <a:ext cx="1219200" cy="38100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en-US" sz="1800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762000" y="1295400"/>
              <a:ext cx="1219200" cy="990600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en-US" sz="1800"/>
            </a:p>
          </p:txBody>
        </p:sp>
        <p:sp>
          <p:nvSpPr>
            <p:cNvPr id="7" name="AutoShape 7"/>
            <p:cNvSpPr>
              <a:spLocks/>
            </p:cNvSpPr>
            <p:nvPr/>
          </p:nvSpPr>
          <p:spPr bwMode="auto">
            <a:xfrm>
              <a:off x="2133600" y="1371600"/>
              <a:ext cx="304800" cy="914400"/>
            </a:xfrm>
            <a:prstGeom prst="rightBrace">
              <a:avLst>
                <a:gd name="adj1" fmla="val 2291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en-US" sz="1800"/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2667000" y="1641475"/>
              <a:ext cx="3048000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pt-BR" sz="1800" dirty="0" err="1">
                  <a:latin typeface="+mj-lt"/>
                </a:rPr>
                <a:t>Automatiquement</a:t>
              </a:r>
              <a:r>
                <a:rPr lang="pt-BR" sz="1800" dirty="0">
                  <a:latin typeface="+mj-lt"/>
                </a:rPr>
                <a:t> </a:t>
              </a:r>
              <a:r>
                <a:rPr lang="pt-BR" sz="1800" dirty="0" err="1">
                  <a:latin typeface="+mj-lt"/>
                </a:rPr>
                <a:t>exclus</a:t>
              </a:r>
              <a:r>
                <a:rPr lang="pt-BR" sz="1800" dirty="0">
                  <a:latin typeface="+mj-lt"/>
                </a:rPr>
                <a:t> -- ineligibles</a:t>
              </a:r>
            </a:p>
          </p:txBody>
        </p:sp>
        <p:sp>
          <p:nvSpPr>
            <p:cNvPr id="9" name="AutoShape 11"/>
            <p:cNvSpPr>
              <a:spLocks/>
            </p:cNvSpPr>
            <p:nvPr/>
          </p:nvSpPr>
          <p:spPr bwMode="auto">
            <a:xfrm>
              <a:off x="2133600" y="4114800"/>
              <a:ext cx="304800" cy="914400"/>
            </a:xfrm>
            <a:prstGeom prst="rightBrace">
              <a:avLst>
                <a:gd name="adj1" fmla="val 208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en-US" sz="1800"/>
            </a:p>
          </p:txBody>
        </p:sp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2819400" y="4386263"/>
              <a:ext cx="358140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pt-BR" sz="1800" dirty="0" err="1">
                  <a:latin typeface="+mj-lt"/>
                </a:rPr>
                <a:t>Automatiquement</a:t>
              </a:r>
              <a:r>
                <a:rPr lang="pt-BR" sz="1800" dirty="0">
                  <a:latin typeface="+mj-lt"/>
                </a:rPr>
                <a:t> </a:t>
              </a:r>
              <a:r>
                <a:rPr lang="pt-BR" sz="1800" dirty="0" err="1">
                  <a:latin typeface="+mj-lt"/>
                </a:rPr>
                <a:t>inclus</a:t>
              </a:r>
              <a:endParaRPr lang="pt-BR" sz="1800" dirty="0">
                <a:latin typeface="+mj-lt"/>
              </a:endParaRPr>
            </a:p>
          </p:txBody>
        </p:sp>
        <p:sp>
          <p:nvSpPr>
            <p:cNvPr id="11" name="Oval 20"/>
            <p:cNvSpPr>
              <a:spLocks noChangeArrowheads="1"/>
            </p:cNvSpPr>
            <p:nvPr/>
          </p:nvSpPr>
          <p:spPr bwMode="auto">
            <a:xfrm>
              <a:off x="1447800" y="2819400"/>
              <a:ext cx="76200" cy="76200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en-US" sz="1800"/>
            </a:p>
          </p:txBody>
        </p:sp>
        <p:sp>
          <p:nvSpPr>
            <p:cNvPr id="12" name="Oval 20"/>
            <p:cNvSpPr>
              <a:spLocks noChangeArrowheads="1"/>
            </p:cNvSpPr>
            <p:nvPr/>
          </p:nvSpPr>
          <p:spPr bwMode="auto">
            <a:xfrm>
              <a:off x="1524000" y="3429000"/>
              <a:ext cx="76200" cy="76200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en-US" sz="1800"/>
            </a:p>
          </p:txBody>
        </p:sp>
        <p:sp>
          <p:nvSpPr>
            <p:cNvPr id="13" name="Oval 20"/>
            <p:cNvSpPr>
              <a:spLocks noChangeArrowheads="1"/>
            </p:cNvSpPr>
            <p:nvPr/>
          </p:nvSpPr>
          <p:spPr bwMode="auto">
            <a:xfrm>
              <a:off x="1219200" y="3048000"/>
              <a:ext cx="76200" cy="76200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en-US" sz="1800"/>
            </a:p>
          </p:txBody>
        </p:sp>
        <p:sp>
          <p:nvSpPr>
            <p:cNvPr id="14" name="Oval 20"/>
            <p:cNvSpPr>
              <a:spLocks noChangeArrowheads="1"/>
            </p:cNvSpPr>
            <p:nvPr/>
          </p:nvSpPr>
          <p:spPr bwMode="auto">
            <a:xfrm>
              <a:off x="990600" y="3657600"/>
              <a:ext cx="76200" cy="76200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en-US" sz="1800"/>
            </a:p>
          </p:txBody>
        </p:sp>
        <p:sp>
          <p:nvSpPr>
            <p:cNvPr id="15" name="Oval 20"/>
            <p:cNvSpPr>
              <a:spLocks noChangeArrowheads="1"/>
            </p:cNvSpPr>
            <p:nvPr/>
          </p:nvSpPr>
          <p:spPr bwMode="auto">
            <a:xfrm>
              <a:off x="1676400" y="3810000"/>
              <a:ext cx="76200" cy="76200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en-US" sz="1800"/>
            </a:p>
          </p:txBody>
        </p:sp>
        <p:sp>
          <p:nvSpPr>
            <p:cNvPr id="16" name="Oval 20"/>
            <p:cNvSpPr>
              <a:spLocks noChangeArrowheads="1"/>
            </p:cNvSpPr>
            <p:nvPr/>
          </p:nvSpPr>
          <p:spPr bwMode="auto">
            <a:xfrm>
              <a:off x="1371600" y="3962400"/>
              <a:ext cx="76200" cy="76200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en-US" sz="1800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990600" y="2819400"/>
              <a:ext cx="76200" cy="76200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en-US" sz="1800"/>
            </a:p>
          </p:txBody>
        </p:sp>
        <p:sp>
          <p:nvSpPr>
            <p:cNvPr id="18" name="Oval 11"/>
            <p:cNvSpPr>
              <a:spLocks noChangeArrowheads="1"/>
            </p:cNvSpPr>
            <p:nvPr/>
          </p:nvSpPr>
          <p:spPr bwMode="auto">
            <a:xfrm>
              <a:off x="1295400" y="33528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en-US" sz="1800"/>
            </a:p>
          </p:txBody>
        </p:sp>
        <p:sp>
          <p:nvSpPr>
            <p:cNvPr id="19" name="Oval 11"/>
            <p:cNvSpPr>
              <a:spLocks noChangeArrowheads="1"/>
            </p:cNvSpPr>
            <p:nvPr/>
          </p:nvSpPr>
          <p:spPr bwMode="auto">
            <a:xfrm>
              <a:off x="1600200" y="30480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en-US" sz="1800"/>
            </a:p>
          </p:txBody>
        </p:sp>
        <p:sp>
          <p:nvSpPr>
            <p:cNvPr id="20" name="Oval 11"/>
            <p:cNvSpPr>
              <a:spLocks noChangeArrowheads="1"/>
            </p:cNvSpPr>
            <p:nvPr/>
          </p:nvSpPr>
          <p:spPr bwMode="auto">
            <a:xfrm>
              <a:off x="1143000" y="25908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en-US" sz="1800"/>
            </a:p>
          </p:txBody>
        </p:sp>
        <p:sp>
          <p:nvSpPr>
            <p:cNvPr id="21" name="Oval 11"/>
            <p:cNvSpPr>
              <a:spLocks noChangeArrowheads="1"/>
            </p:cNvSpPr>
            <p:nvPr/>
          </p:nvSpPr>
          <p:spPr bwMode="auto">
            <a:xfrm>
              <a:off x="990600" y="32766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en-US" sz="1800"/>
            </a:p>
          </p:txBody>
        </p:sp>
        <p:sp>
          <p:nvSpPr>
            <p:cNvPr id="22" name="Oval 11"/>
            <p:cNvSpPr>
              <a:spLocks noChangeArrowheads="1"/>
            </p:cNvSpPr>
            <p:nvPr/>
          </p:nvSpPr>
          <p:spPr bwMode="auto">
            <a:xfrm>
              <a:off x="1676400" y="25908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en-US" sz="1800"/>
            </a:p>
          </p:txBody>
        </p:sp>
        <p:sp>
          <p:nvSpPr>
            <p:cNvPr id="23" name="Oval 11"/>
            <p:cNvSpPr>
              <a:spLocks noChangeArrowheads="1"/>
            </p:cNvSpPr>
            <p:nvPr/>
          </p:nvSpPr>
          <p:spPr bwMode="auto">
            <a:xfrm>
              <a:off x="1371600" y="3657600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en-US" sz="1800"/>
            </a:p>
          </p:txBody>
        </p:sp>
        <p:sp>
          <p:nvSpPr>
            <p:cNvPr id="24" name="AutoShape 27"/>
            <p:cNvSpPr>
              <a:spLocks/>
            </p:cNvSpPr>
            <p:nvPr/>
          </p:nvSpPr>
          <p:spPr bwMode="auto">
            <a:xfrm>
              <a:off x="2133600" y="2286000"/>
              <a:ext cx="381000" cy="1828800"/>
            </a:xfrm>
            <a:prstGeom prst="rightBrace">
              <a:avLst>
                <a:gd name="adj1" fmla="val 38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t-BR" altLang="en-US" sz="1800"/>
            </a:p>
          </p:txBody>
        </p:sp>
        <p:sp>
          <p:nvSpPr>
            <p:cNvPr id="25" name="Text Box 28"/>
            <p:cNvSpPr txBox="1">
              <a:spLocks noChangeArrowheads="1"/>
            </p:cNvSpPr>
            <p:nvPr/>
          </p:nvSpPr>
          <p:spPr bwMode="auto">
            <a:xfrm>
              <a:off x="2743200" y="3009901"/>
              <a:ext cx="3886200" cy="445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pt-BR" sz="1800" dirty="0">
                  <a:latin typeface="+mj-lt"/>
                </a:rPr>
                <a:t>Peut ou ne pas faire parti du programme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36345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en-US" sz="4000" dirty="0">
                <a:solidFill>
                  <a:srgbClr val="8E0000"/>
                </a:solidFill>
              </a:rPr>
              <a:t>Ethiques</a:t>
            </a:r>
            <a:r>
              <a:rPr lang="en-US" altLang="en-US" sz="4000" dirty="0">
                <a:solidFill>
                  <a:srgbClr val="8E0000"/>
                </a:solidFill>
              </a:rPr>
              <a:t> de la selection </a:t>
            </a:r>
            <a:r>
              <a:rPr lang="fr-FR" altLang="en-US" sz="4000" dirty="0">
                <a:solidFill>
                  <a:srgbClr val="8E0000"/>
                </a:solidFill>
              </a:rPr>
              <a:t>al</a:t>
            </a:r>
            <a:r>
              <a:rPr lang="fr-FR" altLang="en-US" sz="4000" dirty="0">
                <a:solidFill>
                  <a:srgbClr val="8E0000"/>
                </a:solidFill>
                <a:latin typeface="Corbel" panose="020B0503020204020204" pitchFamily="34" charset="0"/>
              </a:rPr>
              <a:t>é</a:t>
            </a:r>
            <a:r>
              <a:rPr lang="fr-FR" altLang="en-US" sz="4000" dirty="0">
                <a:solidFill>
                  <a:srgbClr val="8E0000"/>
                </a:solidFill>
              </a:rPr>
              <a:t>atoire (1)</a:t>
            </a:r>
            <a:endParaRPr lang="fr-F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altLang="en-US" dirty="0"/>
              <a:t>Le </a:t>
            </a:r>
            <a:r>
              <a:rPr lang="pt-BR" altLang="en-US" dirty="0" err="1"/>
              <a:t>programme</a:t>
            </a:r>
            <a:r>
              <a:rPr lang="pt-BR" altLang="en-US" dirty="0"/>
              <a:t> </a:t>
            </a:r>
            <a:r>
              <a:rPr lang="pt-BR" altLang="en-US" dirty="0" err="1"/>
              <a:t>cible</a:t>
            </a:r>
            <a:r>
              <a:rPr lang="pt-BR" altLang="en-US" dirty="0"/>
              <a:t> </a:t>
            </a:r>
            <a:r>
              <a:rPr lang="pt-BR" altLang="en-US" dirty="0" err="1"/>
              <a:t>les</a:t>
            </a:r>
            <a:r>
              <a:rPr lang="pt-BR" altLang="en-US" dirty="0"/>
              <a:t> </a:t>
            </a:r>
            <a:r>
              <a:rPr lang="pt-BR" altLang="en-US" dirty="0" err="1"/>
              <a:t>communautés</a:t>
            </a:r>
            <a:r>
              <a:rPr lang="pt-BR" altLang="en-US" dirty="0"/>
              <a:t>/</a:t>
            </a:r>
            <a:r>
              <a:rPr lang="pt-BR" altLang="en-US" dirty="0" err="1"/>
              <a:t>villages</a:t>
            </a:r>
            <a:r>
              <a:rPr lang="pt-BR" altLang="en-US" dirty="0"/>
              <a:t> </a:t>
            </a:r>
            <a:r>
              <a:rPr lang="pt-BR" altLang="en-US" dirty="0" err="1"/>
              <a:t>demunis</a:t>
            </a:r>
            <a:r>
              <a:rPr lang="pt-BR" altLang="en-US" dirty="0"/>
              <a:t> </a:t>
            </a:r>
            <a:r>
              <a:rPr lang="pt-BR" altLang="en-US" dirty="0" err="1"/>
              <a:t>afin</a:t>
            </a:r>
            <a:r>
              <a:rPr lang="pt-BR" altLang="en-US" dirty="0"/>
              <a:t> </a:t>
            </a:r>
            <a:r>
              <a:rPr lang="pt-BR" altLang="en-US" dirty="0" err="1"/>
              <a:t>qu'ils</a:t>
            </a:r>
            <a:r>
              <a:rPr lang="pt-BR" altLang="en-US" dirty="0"/>
              <a:t> </a:t>
            </a:r>
            <a:r>
              <a:rPr lang="pt-BR" altLang="en-US" dirty="0" err="1"/>
              <a:t>puissent</a:t>
            </a:r>
            <a:r>
              <a:rPr lang="pt-BR" altLang="en-US" dirty="0"/>
              <a:t> </a:t>
            </a:r>
            <a:r>
              <a:rPr lang="pt-BR" altLang="en-US" dirty="0" err="1"/>
              <a:t>rattraper</a:t>
            </a:r>
            <a:endParaRPr lang="fr-FR" dirty="0"/>
          </a:p>
          <a:p>
            <a:endParaRPr lang="fr-FR" dirty="0"/>
          </a:p>
        </p:txBody>
      </p:sp>
      <p:grpSp>
        <p:nvGrpSpPr>
          <p:cNvPr id="26" name="Group 25"/>
          <p:cNvGrpSpPr/>
          <p:nvPr/>
        </p:nvGrpSpPr>
        <p:grpSpPr>
          <a:xfrm>
            <a:off x="457200" y="3201988"/>
            <a:ext cx="6705600" cy="2817812"/>
            <a:chOff x="457200" y="2209800"/>
            <a:chExt cx="6705600" cy="3810000"/>
          </a:xfrm>
        </p:grpSpPr>
        <p:grpSp>
          <p:nvGrpSpPr>
            <p:cNvPr id="27" name="Group 25"/>
            <p:cNvGrpSpPr>
              <a:grpSpLocks/>
            </p:cNvGrpSpPr>
            <p:nvPr/>
          </p:nvGrpSpPr>
          <p:grpSpPr bwMode="auto">
            <a:xfrm>
              <a:off x="1295400" y="2209800"/>
              <a:ext cx="5867400" cy="3810000"/>
              <a:chOff x="762000" y="1295400"/>
              <a:chExt cx="5867400" cy="3810000"/>
            </a:xfrm>
          </p:grpSpPr>
          <p:sp>
            <p:nvSpPr>
              <p:cNvPr id="29" name="Rectangle 5"/>
              <p:cNvSpPr>
                <a:spLocks noChangeArrowheads="1"/>
              </p:cNvSpPr>
              <p:nvPr/>
            </p:nvSpPr>
            <p:spPr bwMode="auto">
              <a:xfrm>
                <a:off x="762000" y="1295400"/>
                <a:ext cx="1219200" cy="381000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en-US" sz="1800"/>
              </a:p>
            </p:txBody>
          </p:sp>
          <p:sp>
            <p:nvSpPr>
              <p:cNvPr id="30" name="Rectangle 6"/>
              <p:cNvSpPr>
                <a:spLocks noChangeArrowheads="1"/>
              </p:cNvSpPr>
              <p:nvPr/>
            </p:nvSpPr>
            <p:spPr bwMode="auto">
              <a:xfrm>
                <a:off x="762000" y="1295400"/>
                <a:ext cx="1219200" cy="990600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en-US" sz="1800"/>
              </a:p>
            </p:txBody>
          </p:sp>
          <p:sp>
            <p:nvSpPr>
              <p:cNvPr id="31" name="AutoShape 7"/>
              <p:cNvSpPr>
                <a:spLocks/>
              </p:cNvSpPr>
              <p:nvPr/>
            </p:nvSpPr>
            <p:spPr bwMode="auto">
              <a:xfrm>
                <a:off x="2133600" y="1371600"/>
                <a:ext cx="304800" cy="914400"/>
              </a:xfrm>
              <a:prstGeom prst="rightBrace">
                <a:avLst>
                  <a:gd name="adj1" fmla="val 22917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en-US" sz="1800"/>
              </a:p>
            </p:txBody>
          </p:sp>
          <p:sp>
            <p:nvSpPr>
              <p:cNvPr id="32" name="Text Box 8"/>
              <p:cNvSpPr txBox="1">
                <a:spLocks noChangeArrowheads="1"/>
              </p:cNvSpPr>
              <p:nvPr/>
            </p:nvSpPr>
            <p:spPr bwMode="auto">
              <a:xfrm>
                <a:off x="2667000" y="1641475"/>
                <a:ext cx="3048000" cy="646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pt-BR" sz="1800" dirty="0" err="1">
                    <a:latin typeface="+mj-lt"/>
                  </a:rPr>
                  <a:t>Automatiquement</a:t>
                </a:r>
                <a:r>
                  <a:rPr lang="pt-BR" sz="1800" dirty="0">
                    <a:latin typeface="+mj-lt"/>
                  </a:rPr>
                  <a:t> </a:t>
                </a:r>
                <a:r>
                  <a:rPr lang="pt-BR" sz="1800" dirty="0" err="1">
                    <a:latin typeface="+mj-lt"/>
                  </a:rPr>
                  <a:t>exclus</a:t>
                </a:r>
                <a:r>
                  <a:rPr lang="pt-BR" sz="1800" dirty="0">
                    <a:latin typeface="+mj-lt"/>
                  </a:rPr>
                  <a:t> -- ineligibles</a:t>
                </a:r>
              </a:p>
            </p:txBody>
          </p:sp>
          <p:sp>
            <p:nvSpPr>
              <p:cNvPr id="33" name="AutoShape 11"/>
              <p:cNvSpPr>
                <a:spLocks/>
              </p:cNvSpPr>
              <p:nvPr/>
            </p:nvSpPr>
            <p:spPr bwMode="auto">
              <a:xfrm>
                <a:off x="2133600" y="4114800"/>
                <a:ext cx="304800" cy="914400"/>
              </a:xfrm>
              <a:prstGeom prst="rightBrace">
                <a:avLst>
                  <a:gd name="adj1" fmla="val 20833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en-US" sz="1800"/>
              </a:p>
            </p:txBody>
          </p:sp>
          <p:sp>
            <p:nvSpPr>
              <p:cNvPr id="34" name="Text Box 12"/>
              <p:cNvSpPr txBox="1">
                <a:spLocks noChangeArrowheads="1"/>
              </p:cNvSpPr>
              <p:nvPr/>
            </p:nvSpPr>
            <p:spPr bwMode="auto">
              <a:xfrm>
                <a:off x="2819400" y="4386263"/>
                <a:ext cx="3581400" cy="369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pt-BR" sz="1800" dirty="0" err="1">
                    <a:latin typeface="+mj-lt"/>
                  </a:rPr>
                  <a:t>Automatiquement</a:t>
                </a:r>
                <a:r>
                  <a:rPr lang="pt-BR" sz="1800" dirty="0">
                    <a:latin typeface="+mj-lt"/>
                  </a:rPr>
                  <a:t> </a:t>
                </a:r>
                <a:r>
                  <a:rPr lang="pt-BR" sz="1800" dirty="0" err="1">
                    <a:latin typeface="+mj-lt"/>
                  </a:rPr>
                  <a:t>inclus</a:t>
                </a:r>
                <a:endParaRPr lang="pt-BR" sz="1800" dirty="0">
                  <a:latin typeface="+mj-lt"/>
                </a:endParaRPr>
              </a:p>
            </p:txBody>
          </p:sp>
          <p:sp>
            <p:nvSpPr>
              <p:cNvPr id="35" name="Oval 20"/>
              <p:cNvSpPr>
                <a:spLocks noChangeArrowheads="1"/>
              </p:cNvSpPr>
              <p:nvPr/>
            </p:nvSpPr>
            <p:spPr bwMode="auto">
              <a:xfrm>
                <a:off x="1447800" y="2819400"/>
                <a:ext cx="76200" cy="76200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en-US" sz="1800"/>
              </a:p>
            </p:txBody>
          </p:sp>
          <p:sp>
            <p:nvSpPr>
              <p:cNvPr id="36" name="Oval 20"/>
              <p:cNvSpPr>
                <a:spLocks noChangeArrowheads="1"/>
              </p:cNvSpPr>
              <p:nvPr/>
            </p:nvSpPr>
            <p:spPr bwMode="auto">
              <a:xfrm>
                <a:off x="1524000" y="3429000"/>
                <a:ext cx="76200" cy="76200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en-US" sz="1800"/>
              </a:p>
            </p:txBody>
          </p:sp>
          <p:sp>
            <p:nvSpPr>
              <p:cNvPr id="37" name="Oval 20"/>
              <p:cNvSpPr>
                <a:spLocks noChangeArrowheads="1"/>
              </p:cNvSpPr>
              <p:nvPr/>
            </p:nvSpPr>
            <p:spPr bwMode="auto">
              <a:xfrm>
                <a:off x="1219200" y="3048000"/>
                <a:ext cx="76200" cy="76200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en-US" sz="1800"/>
              </a:p>
            </p:txBody>
          </p:sp>
          <p:sp>
            <p:nvSpPr>
              <p:cNvPr id="38" name="Oval 20"/>
              <p:cNvSpPr>
                <a:spLocks noChangeArrowheads="1"/>
              </p:cNvSpPr>
              <p:nvPr/>
            </p:nvSpPr>
            <p:spPr bwMode="auto">
              <a:xfrm>
                <a:off x="990600" y="3657600"/>
                <a:ext cx="76200" cy="76200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en-US" sz="1800"/>
              </a:p>
            </p:txBody>
          </p:sp>
          <p:sp>
            <p:nvSpPr>
              <p:cNvPr id="39" name="Oval 20"/>
              <p:cNvSpPr>
                <a:spLocks noChangeArrowheads="1"/>
              </p:cNvSpPr>
              <p:nvPr/>
            </p:nvSpPr>
            <p:spPr bwMode="auto">
              <a:xfrm>
                <a:off x="1676400" y="3810000"/>
                <a:ext cx="76200" cy="76200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en-US" sz="1800"/>
              </a:p>
            </p:txBody>
          </p:sp>
          <p:sp>
            <p:nvSpPr>
              <p:cNvPr id="40" name="Oval 20"/>
              <p:cNvSpPr>
                <a:spLocks noChangeArrowheads="1"/>
              </p:cNvSpPr>
              <p:nvPr/>
            </p:nvSpPr>
            <p:spPr bwMode="auto">
              <a:xfrm>
                <a:off x="1371600" y="3962400"/>
                <a:ext cx="76200" cy="76200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en-US" sz="1800"/>
              </a:p>
            </p:txBody>
          </p:sp>
          <p:sp>
            <p:nvSpPr>
              <p:cNvPr id="41" name="Oval 20"/>
              <p:cNvSpPr>
                <a:spLocks noChangeArrowheads="1"/>
              </p:cNvSpPr>
              <p:nvPr/>
            </p:nvSpPr>
            <p:spPr bwMode="auto">
              <a:xfrm>
                <a:off x="990600" y="2819400"/>
                <a:ext cx="76200" cy="76200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en-US" sz="1800"/>
              </a:p>
            </p:txBody>
          </p:sp>
          <p:sp>
            <p:nvSpPr>
              <p:cNvPr id="42" name="Oval 11"/>
              <p:cNvSpPr>
                <a:spLocks noChangeArrowheads="1"/>
              </p:cNvSpPr>
              <p:nvPr/>
            </p:nvSpPr>
            <p:spPr bwMode="auto">
              <a:xfrm>
                <a:off x="1295400" y="3352800"/>
                <a:ext cx="76200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en-US" sz="1800"/>
              </a:p>
            </p:txBody>
          </p:sp>
          <p:sp>
            <p:nvSpPr>
              <p:cNvPr id="43" name="Oval 11"/>
              <p:cNvSpPr>
                <a:spLocks noChangeArrowheads="1"/>
              </p:cNvSpPr>
              <p:nvPr/>
            </p:nvSpPr>
            <p:spPr bwMode="auto">
              <a:xfrm>
                <a:off x="1600200" y="3048000"/>
                <a:ext cx="76200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en-US" sz="1800"/>
              </a:p>
            </p:txBody>
          </p:sp>
          <p:sp>
            <p:nvSpPr>
              <p:cNvPr id="44" name="Oval 11"/>
              <p:cNvSpPr>
                <a:spLocks noChangeArrowheads="1"/>
              </p:cNvSpPr>
              <p:nvPr/>
            </p:nvSpPr>
            <p:spPr bwMode="auto">
              <a:xfrm>
                <a:off x="1143000" y="2590800"/>
                <a:ext cx="76200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en-US" sz="1800"/>
              </a:p>
            </p:txBody>
          </p:sp>
          <p:sp>
            <p:nvSpPr>
              <p:cNvPr id="45" name="Oval 11"/>
              <p:cNvSpPr>
                <a:spLocks noChangeArrowheads="1"/>
              </p:cNvSpPr>
              <p:nvPr/>
            </p:nvSpPr>
            <p:spPr bwMode="auto">
              <a:xfrm>
                <a:off x="990600" y="3276600"/>
                <a:ext cx="76200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en-US" sz="1800"/>
              </a:p>
            </p:txBody>
          </p:sp>
          <p:sp>
            <p:nvSpPr>
              <p:cNvPr id="46" name="Oval 11"/>
              <p:cNvSpPr>
                <a:spLocks noChangeArrowheads="1"/>
              </p:cNvSpPr>
              <p:nvPr/>
            </p:nvSpPr>
            <p:spPr bwMode="auto">
              <a:xfrm>
                <a:off x="1676400" y="2590800"/>
                <a:ext cx="76200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en-US" sz="1800"/>
              </a:p>
            </p:txBody>
          </p:sp>
          <p:sp>
            <p:nvSpPr>
              <p:cNvPr id="47" name="Oval 11"/>
              <p:cNvSpPr>
                <a:spLocks noChangeArrowheads="1"/>
              </p:cNvSpPr>
              <p:nvPr/>
            </p:nvSpPr>
            <p:spPr bwMode="auto">
              <a:xfrm>
                <a:off x="1371600" y="3657600"/>
                <a:ext cx="76200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en-US" sz="1800"/>
              </a:p>
            </p:txBody>
          </p:sp>
          <p:sp>
            <p:nvSpPr>
              <p:cNvPr id="48" name="AutoShape 27"/>
              <p:cNvSpPr>
                <a:spLocks/>
              </p:cNvSpPr>
              <p:nvPr/>
            </p:nvSpPr>
            <p:spPr bwMode="auto">
              <a:xfrm>
                <a:off x="2133600" y="2286000"/>
                <a:ext cx="381000" cy="1828800"/>
              </a:xfrm>
              <a:prstGeom prst="rightBrace">
                <a:avLst>
                  <a:gd name="adj1" fmla="val 38333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BR" altLang="en-US" sz="1800"/>
              </a:p>
            </p:txBody>
          </p:sp>
          <p:sp>
            <p:nvSpPr>
              <p:cNvPr id="49" name="Text Box 28"/>
              <p:cNvSpPr txBox="1">
                <a:spLocks noChangeArrowheads="1"/>
              </p:cNvSpPr>
              <p:nvPr/>
            </p:nvSpPr>
            <p:spPr bwMode="auto">
              <a:xfrm>
                <a:off x="2743200" y="3009900"/>
                <a:ext cx="3886200" cy="646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pt-BR" altLang="en-US" sz="1800"/>
                  <a:t>Peut ou ne pas faire parti du programme – </a:t>
                </a:r>
                <a:r>
                  <a:rPr lang="pt-BR" altLang="en-US" sz="1800" b="1">
                    <a:solidFill>
                      <a:srgbClr val="C00000"/>
                    </a:solidFill>
                  </a:rPr>
                  <a:t>randomiser ici!</a:t>
                </a:r>
                <a:endParaRPr lang="pt-BR" altLang="en-US" sz="1800"/>
              </a:p>
            </p:txBody>
          </p:sp>
        </p:grpSp>
        <p:sp>
          <p:nvSpPr>
            <p:cNvPr id="28" name="Rounded Rectangle 27"/>
            <p:cNvSpPr>
              <a:spLocks noChangeArrowheads="1"/>
            </p:cNvSpPr>
            <p:nvPr/>
          </p:nvSpPr>
          <p:spPr bwMode="auto">
            <a:xfrm>
              <a:off x="457200" y="3201988"/>
              <a:ext cx="6556375" cy="18272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rgbClr val="FFC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eaLnBrk="1" hangingPunct="1">
                <a:defRPr/>
              </a:pPr>
              <a:endParaRPr lang="en-US" sz="1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67116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altLang="en-US" sz="4000" dirty="0">
                <a:solidFill>
                  <a:srgbClr val="9F0000"/>
                </a:solidFill>
              </a:rPr>
              <a:t>Défi de puissance </a:t>
            </a:r>
            <a:endParaRPr lang="fr-F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r-FR" altLang="en-US" sz="2600" dirty="0"/>
              <a:t>Evaluation de l’impact: </a:t>
            </a:r>
            <a:r>
              <a:rPr lang="fr-FR" altLang="en-US" sz="2600" dirty="0">
                <a:solidFill>
                  <a:srgbClr val="C00000"/>
                </a:solidFill>
              </a:rPr>
              <a:t>comparer</a:t>
            </a:r>
            <a:r>
              <a:rPr lang="fr-FR" altLang="en-US" sz="2600" dirty="0"/>
              <a:t> deux échantillons</a:t>
            </a:r>
          </a:p>
          <a:p>
            <a:pPr marL="800100" lvl="1" indent="-3429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r-FR" altLang="en-US" sz="2200" dirty="0"/>
              <a:t>Grands échantillons: plus de précision, mais les ressources sont limitées</a:t>
            </a:r>
          </a:p>
          <a:p>
            <a:pPr marL="1200150" lvl="2" indent="-28575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r-FR" altLang="en-US" sz="1800" dirty="0">
                <a:ea typeface="ＭＳ Ｐゴシック" pitchFamily="34" charset="-128"/>
              </a:rPr>
              <a:t>Les grands échantillons </a:t>
            </a:r>
            <a:r>
              <a:rPr lang="fr-FR" sz="1800" dirty="0">
                <a:ea typeface="ＭＳ Ｐゴシック" pitchFamily="34" charset="-128"/>
              </a:rPr>
              <a:t>permettent d’estimer plus précisément les caractéristiques de la population</a:t>
            </a:r>
          </a:p>
          <a:p>
            <a:pPr marL="1200150" lvl="2" indent="-285750" algn="l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fr-FR" altLang="en-US" sz="1800" dirty="0"/>
          </a:p>
          <a:p>
            <a:pPr marL="800100" lvl="1" indent="-3429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r-FR" altLang="en-US" sz="2200" b="1" dirty="0"/>
              <a:t>Petits échantillons</a:t>
            </a:r>
            <a:r>
              <a:rPr lang="fr-FR" altLang="en-US" sz="2200" dirty="0"/>
              <a:t>: risque de fausses conclusions</a:t>
            </a:r>
          </a:p>
          <a:p>
            <a:pPr marL="1200150" lvl="2" indent="-28575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r-FR" sz="1800" dirty="0">
                <a:ea typeface="ＭＳ Ｐゴシック" pitchFamily="34" charset="-128"/>
              </a:rPr>
              <a:t>Des petits échantillons créent des risques de tirer des conclusions politiques erronées</a:t>
            </a:r>
          </a:p>
          <a:p>
            <a:pPr marL="457200" indent="-45720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r-FR" altLang="en-US" sz="2600" dirty="0"/>
              <a:t>Solution: </a:t>
            </a:r>
            <a:r>
              <a:rPr lang="fr-FR" altLang="en-US" sz="2600" dirty="0">
                <a:solidFill>
                  <a:srgbClr val="C00000"/>
                </a:solidFill>
              </a:rPr>
              <a:t>Calculs de puissance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85784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en-US" dirty="0">
                <a:solidFill>
                  <a:srgbClr val="9F0000"/>
                </a:solidFill>
              </a:rPr>
              <a:t>Défi de puissance  (1)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Les calculs de puissance nous informent sur la taille requise pour les échantillons.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>
                <a:ea typeface="ＭＳ Ｐゴシック" pitchFamily="34" charset="-128"/>
              </a:rPr>
              <a:t>Des échantillons plus grands sont </a:t>
            </a:r>
            <a:r>
              <a:rPr lang="fr-FR" dirty="0"/>
              <a:t>nécessaires pour estimer précisément un impact si nous nous attendons à un impact faible, ou si le programme génère des grappes,…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Les calculs peuvent être réalisés dans de nombreux logiciels statistiques: STATA, R, Optimal Design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Si vous avez besoin de faire des calculs de puissance statistique: contactez un spécialiste d’échantillonnage…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2289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rgbClr val="8E0000"/>
                </a:solidFill>
                <a:cs typeface="Calibri" pitchFamily="34" charset="0"/>
              </a:rPr>
              <a:t>Avant de </a:t>
            </a:r>
            <a:r>
              <a:rPr lang="en-US" sz="3200" dirty="0" err="1">
                <a:solidFill>
                  <a:srgbClr val="8E0000"/>
                </a:solidFill>
                <a:cs typeface="Calibri" pitchFamily="34" charset="0"/>
              </a:rPr>
              <a:t>pouvoir</a:t>
            </a:r>
            <a:r>
              <a:rPr lang="en-US" sz="3200" dirty="0">
                <a:solidFill>
                  <a:srgbClr val="8E0000"/>
                </a:solidFill>
                <a:cs typeface="Calibri" pitchFamily="34" charset="0"/>
              </a:rPr>
              <a:t> </a:t>
            </a:r>
            <a:r>
              <a:rPr lang="en-US" sz="3200" dirty="0" err="1">
                <a:solidFill>
                  <a:srgbClr val="8E0000"/>
                </a:solidFill>
                <a:cs typeface="Calibri" pitchFamily="34" charset="0"/>
              </a:rPr>
              <a:t>vous</a:t>
            </a:r>
            <a:r>
              <a:rPr lang="en-US" sz="3200" dirty="0">
                <a:solidFill>
                  <a:srgbClr val="8E0000"/>
                </a:solidFill>
                <a:cs typeface="Calibri" pitchFamily="34" charset="0"/>
              </a:rPr>
              <a:t> lancer, qui </a:t>
            </a:r>
            <a:r>
              <a:rPr lang="en-US" sz="3200" dirty="0" err="1">
                <a:solidFill>
                  <a:srgbClr val="8E0000"/>
                </a:solidFill>
                <a:cs typeface="Calibri" pitchFamily="34" charset="0"/>
              </a:rPr>
              <a:t>devez-vous</a:t>
            </a:r>
            <a:r>
              <a:rPr lang="en-US" sz="3200" dirty="0">
                <a:solidFill>
                  <a:srgbClr val="8E0000"/>
                </a:solidFill>
                <a:cs typeface="Calibri" pitchFamily="34" charset="0"/>
              </a:rPr>
              <a:t> </a:t>
            </a:r>
            <a:r>
              <a:rPr lang="en-US" sz="3200" dirty="0" err="1">
                <a:solidFill>
                  <a:srgbClr val="8E0000"/>
                </a:solidFill>
                <a:cs typeface="Calibri" pitchFamily="34" charset="0"/>
              </a:rPr>
              <a:t>convaincre</a:t>
            </a:r>
            <a:r>
              <a:rPr lang="en-US" sz="3200" dirty="0">
                <a:solidFill>
                  <a:srgbClr val="8E0000"/>
                </a:solidFill>
                <a:cs typeface="Calibri" pitchFamily="34" charset="0"/>
              </a:rPr>
              <a:t>? </a:t>
            </a:r>
            <a:endParaRPr lang="fr-FR" sz="3200" dirty="0">
              <a:solidFill>
                <a:srgbClr val="8E0000"/>
              </a:solidFill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Vos </a:t>
            </a:r>
            <a:r>
              <a:rPr lang="en-US" dirty="0" err="1"/>
              <a:t>supérieurs</a:t>
            </a:r>
            <a:r>
              <a:rPr lang="en-US" dirty="0"/>
              <a:t> </a:t>
            </a:r>
            <a:r>
              <a:rPr lang="en-US" dirty="0" err="1"/>
              <a:t>hierarchiques</a:t>
            </a:r>
            <a:endParaRPr lang="en-US" dirty="0"/>
          </a:p>
          <a:p>
            <a:r>
              <a:rPr lang="en-US" dirty="0"/>
              <a:t>Le </a:t>
            </a:r>
            <a:r>
              <a:rPr lang="en-US" dirty="0" err="1"/>
              <a:t>ministre</a:t>
            </a:r>
            <a:r>
              <a:rPr lang="en-US" dirty="0"/>
              <a:t> </a:t>
            </a:r>
          </a:p>
          <a:p>
            <a:r>
              <a:rPr lang="en-US" dirty="0"/>
              <a:t>Les </a:t>
            </a:r>
            <a:r>
              <a:rPr lang="en-US" dirty="0" err="1"/>
              <a:t>autorités</a:t>
            </a:r>
            <a:r>
              <a:rPr lang="en-US" dirty="0"/>
              <a:t> locales </a:t>
            </a:r>
          </a:p>
          <a:p>
            <a:r>
              <a:rPr lang="en-US" dirty="0" err="1"/>
              <a:t>Vos</a:t>
            </a:r>
            <a:r>
              <a:rPr lang="en-US" dirty="0"/>
              <a:t> </a:t>
            </a:r>
            <a:r>
              <a:rPr lang="en-US" dirty="0" err="1"/>
              <a:t>collègues</a:t>
            </a:r>
            <a:r>
              <a:rPr lang="en-US" dirty="0"/>
              <a:t> et </a:t>
            </a:r>
            <a:r>
              <a:rPr lang="en-US" dirty="0" err="1"/>
              <a:t>partenaires</a:t>
            </a:r>
            <a:r>
              <a:rPr lang="en-US" dirty="0"/>
              <a:t> (</a:t>
            </a:r>
            <a:r>
              <a:rPr lang="en-US" dirty="0" err="1"/>
              <a:t>ceux</a:t>
            </a:r>
            <a:r>
              <a:rPr lang="en-US" dirty="0"/>
              <a:t> qui </a:t>
            </a:r>
            <a:r>
              <a:rPr lang="en-US" dirty="0" err="1"/>
              <a:t>vont</a:t>
            </a:r>
            <a:r>
              <a:rPr lang="en-US" dirty="0"/>
              <a:t> </a:t>
            </a:r>
            <a:r>
              <a:rPr lang="en-US" dirty="0" err="1"/>
              <a:t>mettre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place le </a:t>
            </a:r>
            <a:r>
              <a:rPr lang="en-US" dirty="0" err="1"/>
              <a:t>programme</a:t>
            </a:r>
            <a:r>
              <a:rPr lang="en-US" dirty="0"/>
              <a:t>) </a:t>
            </a:r>
          </a:p>
          <a:p>
            <a:r>
              <a:rPr lang="en-US" dirty="0"/>
              <a:t>Le </a:t>
            </a:r>
            <a:r>
              <a:rPr lang="en-US" dirty="0" err="1"/>
              <a:t>comite</a:t>
            </a:r>
            <a:r>
              <a:rPr lang="en-US" dirty="0"/>
              <a:t>́ </a:t>
            </a:r>
            <a:r>
              <a:rPr lang="en-US" dirty="0" err="1"/>
              <a:t>d’éthique</a:t>
            </a:r>
            <a:endParaRPr lang="en-US" dirty="0"/>
          </a:p>
          <a:p>
            <a:r>
              <a:rPr lang="en-US" dirty="0"/>
              <a:t>Les gens du </a:t>
            </a:r>
            <a:r>
              <a:rPr lang="en-US" dirty="0" err="1"/>
              <a:t>groupe</a:t>
            </a:r>
            <a:r>
              <a:rPr lang="en-US" dirty="0"/>
              <a:t> </a:t>
            </a:r>
            <a:r>
              <a:rPr lang="en-US" dirty="0" err="1"/>
              <a:t>témoin</a:t>
            </a:r>
            <a:r>
              <a:rPr lang="en-US" dirty="0"/>
              <a:t>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8279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8E0000"/>
                </a:solidFill>
                <a:cs typeface="Calibri" pitchFamily="34" charset="0"/>
              </a:rPr>
              <a:t>Comment </a:t>
            </a:r>
            <a:r>
              <a:rPr lang="en-US" dirty="0" err="1">
                <a:solidFill>
                  <a:srgbClr val="8E0000"/>
                </a:solidFill>
                <a:cs typeface="Calibri" pitchFamily="34" charset="0"/>
              </a:rPr>
              <a:t>Convaincre</a:t>
            </a:r>
            <a:r>
              <a:rPr lang="en-US" dirty="0">
                <a:solidFill>
                  <a:srgbClr val="8E0000"/>
                </a:solidFill>
                <a:cs typeface="Calibri" pitchFamily="34" charset="0"/>
              </a:rPr>
              <a:t> les </a:t>
            </a:r>
            <a:r>
              <a:rPr lang="en-US" dirty="0" err="1">
                <a:solidFill>
                  <a:srgbClr val="8E0000"/>
                </a:solidFill>
                <a:cs typeface="Calibri" pitchFamily="34" charset="0"/>
              </a:rPr>
              <a:t>Praticiens</a:t>
            </a:r>
            <a:r>
              <a:rPr lang="en-US" dirty="0">
                <a:solidFill>
                  <a:srgbClr val="8E0000"/>
                </a:solidFill>
                <a:cs typeface="Calibri" pitchFamily="34" charset="0"/>
              </a:rPr>
              <a:t>? </a:t>
            </a:r>
            <a:endParaRPr lang="fr-FR" dirty="0">
              <a:solidFill>
                <a:srgbClr val="8E0000"/>
              </a:solidFill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MT" charset="0"/>
              </a:rPr>
              <a:t>Trois </a:t>
            </a:r>
            <a:r>
              <a:rPr lang="en-US" sz="3600" dirty="0" err="1">
                <a:latin typeface="ArialMT" charset="0"/>
              </a:rPr>
              <a:t>éléments</a:t>
            </a:r>
            <a:r>
              <a:rPr lang="en-US" sz="3600" dirty="0">
                <a:latin typeface="ArialMT" charset="0"/>
              </a:rPr>
              <a:t> </a:t>
            </a:r>
            <a:r>
              <a:rPr lang="en-US" sz="3600" dirty="0" err="1">
                <a:latin typeface="ArialMT" charset="0"/>
              </a:rPr>
              <a:t>essentiels</a:t>
            </a:r>
            <a:r>
              <a:rPr lang="en-US" sz="3600" dirty="0">
                <a:latin typeface="ArialMT" charset="0"/>
              </a:rPr>
              <a:t> : </a:t>
            </a:r>
            <a:endParaRPr lang="en-US" dirty="0"/>
          </a:p>
          <a:p>
            <a:pPr lvl="1"/>
            <a:r>
              <a:rPr lang="en-US" dirty="0" err="1">
                <a:latin typeface="ArialMT" charset="0"/>
              </a:rPr>
              <a:t>Connaître</a:t>
            </a:r>
            <a:r>
              <a:rPr lang="en-US" dirty="0">
                <a:latin typeface="ArialMT" charset="0"/>
              </a:rPr>
              <a:t> </a:t>
            </a:r>
            <a:r>
              <a:rPr lang="en-US" dirty="0" err="1">
                <a:latin typeface="ArialMT" charset="0"/>
              </a:rPr>
              <a:t>l'identite</a:t>
            </a:r>
            <a:r>
              <a:rPr lang="en-US" dirty="0">
                <a:latin typeface="ArialMT" charset="0"/>
              </a:rPr>
              <a:t>́ des </a:t>
            </a:r>
            <a:r>
              <a:rPr lang="en-US" dirty="0" err="1">
                <a:latin typeface="ArialMT" charset="0"/>
              </a:rPr>
              <a:t>principaux</a:t>
            </a:r>
            <a:r>
              <a:rPr lang="en-US" dirty="0">
                <a:latin typeface="ArialMT" charset="0"/>
              </a:rPr>
              <a:t> </a:t>
            </a:r>
            <a:r>
              <a:rPr lang="en-US" dirty="0" err="1">
                <a:latin typeface="ArialMT" charset="0"/>
              </a:rPr>
              <a:t>acteurs</a:t>
            </a:r>
            <a:r>
              <a:rPr lang="en-US" dirty="0">
                <a:latin typeface="ArialMT" charset="0"/>
              </a:rPr>
              <a:t> et </a:t>
            </a:r>
            <a:r>
              <a:rPr lang="en-US" dirty="0" err="1">
                <a:latin typeface="ArialMT" charset="0"/>
              </a:rPr>
              <a:t>leurs</a:t>
            </a:r>
            <a:r>
              <a:rPr lang="en-US" dirty="0">
                <a:latin typeface="ArialMT" charset="0"/>
              </a:rPr>
              <a:t> points de </a:t>
            </a:r>
            <a:r>
              <a:rPr lang="en-US" dirty="0" err="1">
                <a:latin typeface="ArialMT" charset="0"/>
              </a:rPr>
              <a:t>vue</a:t>
            </a:r>
            <a:r>
              <a:rPr lang="en-US" dirty="0">
                <a:latin typeface="ArialMT" charset="0"/>
              </a:rPr>
              <a:t>. </a:t>
            </a:r>
            <a:endParaRPr lang="en-US" dirty="0"/>
          </a:p>
          <a:p>
            <a:pPr lvl="1"/>
            <a:r>
              <a:rPr lang="en-US" dirty="0" err="1">
                <a:latin typeface="ArialMT" charset="0"/>
              </a:rPr>
              <a:t>Ecouter</a:t>
            </a:r>
            <a:r>
              <a:rPr lang="en-US" dirty="0">
                <a:latin typeface="ArialMT" charset="0"/>
              </a:rPr>
              <a:t>. </a:t>
            </a:r>
            <a:r>
              <a:rPr lang="en-US" dirty="0" err="1">
                <a:latin typeface="ArialMT" charset="0"/>
              </a:rPr>
              <a:t>Trouver</a:t>
            </a:r>
            <a:r>
              <a:rPr lang="en-US" dirty="0">
                <a:latin typeface="ArialMT" charset="0"/>
              </a:rPr>
              <a:t> des </a:t>
            </a:r>
            <a:r>
              <a:rPr lang="en-US" dirty="0" err="1">
                <a:latin typeface="ArialMT" charset="0"/>
              </a:rPr>
              <a:t>manières</a:t>
            </a:r>
            <a:r>
              <a:rPr lang="en-US" dirty="0">
                <a:latin typeface="ArialMT" charset="0"/>
              </a:rPr>
              <a:t> de </a:t>
            </a:r>
            <a:r>
              <a:rPr lang="en-US" dirty="0" err="1">
                <a:latin typeface="ArialMT" charset="0"/>
              </a:rPr>
              <a:t>répondre</a:t>
            </a:r>
            <a:r>
              <a:rPr lang="en-US" dirty="0">
                <a:latin typeface="ArialMT" charset="0"/>
              </a:rPr>
              <a:t> aux questions </a:t>
            </a:r>
            <a:r>
              <a:rPr lang="en-US" i="1" dirty="0" err="1">
                <a:latin typeface="Arial" charset="0"/>
              </a:rPr>
              <a:t>opérationnelles</a:t>
            </a:r>
            <a:r>
              <a:rPr lang="en-US" i="1" dirty="0">
                <a:latin typeface="Arial" charset="0"/>
              </a:rPr>
              <a:t> </a:t>
            </a:r>
            <a:r>
              <a:rPr lang="en-US" dirty="0">
                <a:latin typeface="ArialMT" charset="0"/>
              </a:rPr>
              <a:t>tout </a:t>
            </a:r>
            <a:r>
              <a:rPr lang="en-US" dirty="0" err="1">
                <a:latin typeface="ArialMT" charset="0"/>
              </a:rPr>
              <a:t>en</a:t>
            </a:r>
            <a:r>
              <a:rPr lang="en-US" dirty="0">
                <a:latin typeface="ArialMT" charset="0"/>
              </a:rPr>
              <a:t> </a:t>
            </a:r>
            <a:r>
              <a:rPr lang="en-US" dirty="0" err="1">
                <a:latin typeface="ArialMT" charset="0"/>
              </a:rPr>
              <a:t>effectuant</a:t>
            </a:r>
            <a:r>
              <a:rPr lang="en-US" dirty="0">
                <a:latin typeface="ArialMT" charset="0"/>
              </a:rPr>
              <a:t> la </a:t>
            </a:r>
            <a:r>
              <a:rPr lang="en-US" dirty="0" err="1">
                <a:latin typeface="ArialMT" charset="0"/>
              </a:rPr>
              <a:t>recherche</a:t>
            </a:r>
            <a:r>
              <a:rPr lang="en-US" dirty="0">
                <a:latin typeface="ArialMT" charset="0"/>
              </a:rPr>
              <a:t>. </a:t>
            </a:r>
            <a:endParaRPr lang="en-US" dirty="0"/>
          </a:p>
          <a:p>
            <a:pPr lvl="1"/>
            <a:r>
              <a:rPr lang="en-US" dirty="0">
                <a:latin typeface="ArialMT" charset="0"/>
              </a:rPr>
              <a:t>Importance de la culture </a:t>
            </a:r>
            <a:endParaRPr lang="en-US" dirty="0"/>
          </a:p>
          <a:p>
            <a:r>
              <a:rPr lang="en-US" sz="2800" dirty="0">
                <a:latin typeface="ArialMT" charset="0"/>
              </a:rPr>
              <a:t>Il </a:t>
            </a:r>
            <a:r>
              <a:rPr lang="en-US" sz="2800" dirty="0" err="1">
                <a:latin typeface="ArialMT" charset="0"/>
              </a:rPr>
              <a:t>est</a:t>
            </a:r>
            <a:r>
              <a:rPr lang="en-US" sz="2800" dirty="0">
                <a:latin typeface="ArialMT" charset="0"/>
              </a:rPr>
              <a:t> </a:t>
            </a:r>
            <a:r>
              <a:rPr lang="en-US" sz="2800" dirty="0" err="1">
                <a:latin typeface="ArialMT" charset="0"/>
              </a:rPr>
              <a:t>parfois</a:t>
            </a:r>
            <a:r>
              <a:rPr lang="en-US" sz="2800" dirty="0">
                <a:latin typeface="ArialMT" charset="0"/>
              </a:rPr>
              <a:t> difficile </a:t>
            </a:r>
            <a:r>
              <a:rPr lang="en-US" sz="2800" dirty="0" err="1">
                <a:latin typeface="ArialMT" charset="0"/>
              </a:rPr>
              <a:t>d'être</a:t>
            </a:r>
            <a:r>
              <a:rPr lang="en-US" sz="2800" dirty="0">
                <a:latin typeface="ArialMT" charset="0"/>
              </a:rPr>
              <a:t> </a:t>
            </a:r>
            <a:r>
              <a:rPr lang="en-US" sz="2800" dirty="0" err="1">
                <a:latin typeface="ArialMT" charset="0"/>
              </a:rPr>
              <a:t>en</a:t>
            </a:r>
            <a:r>
              <a:rPr lang="en-US" sz="2800" dirty="0">
                <a:latin typeface="ArialMT" charset="0"/>
              </a:rPr>
              <a:t> </a:t>
            </a:r>
            <a:r>
              <a:rPr lang="en-US" sz="2800" dirty="0" err="1">
                <a:latin typeface="ArialMT" charset="0"/>
              </a:rPr>
              <a:t>désaccord</a:t>
            </a:r>
            <a:r>
              <a:rPr lang="en-US" sz="2800" dirty="0">
                <a:latin typeface="ArialMT" charset="0"/>
              </a:rPr>
              <a:t> </a:t>
            </a:r>
            <a:r>
              <a:rPr lang="en-US" sz="2800" dirty="0" err="1">
                <a:latin typeface="ArialMT" charset="0"/>
              </a:rPr>
              <a:t>en</a:t>
            </a:r>
            <a:r>
              <a:rPr lang="en-US" sz="2800" dirty="0">
                <a:latin typeface="ArialMT" charset="0"/>
              </a:rPr>
              <a:t> </a:t>
            </a:r>
            <a:r>
              <a:rPr lang="en-US" sz="2800" dirty="0" err="1">
                <a:latin typeface="ArialMT" charset="0"/>
              </a:rPr>
              <a:t>personne</a:t>
            </a:r>
            <a:r>
              <a:rPr lang="en-US" sz="2800" dirty="0">
                <a:latin typeface="ArialMT" charset="0"/>
              </a:rPr>
              <a:t>. Y a-t-</a:t>
            </a:r>
            <a:r>
              <a:rPr lang="en-US" sz="2800" dirty="0" err="1">
                <a:latin typeface="ArialMT" charset="0"/>
              </a:rPr>
              <a:t>il</a:t>
            </a:r>
            <a:r>
              <a:rPr lang="en-US" sz="2800" dirty="0">
                <a:latin typeface="ArialMT" charset="0"/>
              </a:rPr>
              <a:t> </a:t>
            </a:r>
            <a:r>
              <a:rPr lang="en-US" sz="2800" dirty="0" err="1">
                <a:latin typeface="ArialMT" charset="0"/>
              </a:rPr>
              <a:t>une</a:t>
            </a:r>
            <a:r>
              <a:rPr lang="en-US" sz="2800" dirty="0">
                <a:latin typeface="ArialMT" charset="0"/>
              </a:rPr>
              <a:t> </a:t>
            </a:r>
            <a:r>
              <a:rPr lang="en-US" sz="2800" dirty="0" err="1">
                <a:latin typeface="ArialMT" charset="0"/>
              </a:rPr>
              <a:t>véritable</a:t>
            </a:r>
            <a:r>
              <a:rPr lang="en-US" sz="2800" dirty="0">
                <a:latin typeface="ArialMT" charset="0"/>
              </a:rPr>
              <a:t> acceptation ? </a:t>
            </a:r>
            <a:endParaRPr lang="en-US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66721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>
                <a:solidFill>
                  <a:srgbClr val="8E0000"/>
                </a:solidFill>
                <a:cs typeface="Calibri" pitchFamily="34" charset="0"/>
              </a:rPr>
              <a:t>Une</a:t>
            </a:r>
            <a:r>
              <a:rPr lang="en-US" dirty="0">
                <a:solidFill>
                  <a:srgbClr val="8E0000"/>
                </a:solidFill>
                <a:cs typeface="Calibri" pitchFamily="34" charset="0"/>
              </a:rPr>
              <a:t> Bonne Evaluation </a:t>
            </a:r>
            <a:r>
              <a:rPr lang="en-US" dirty="0" err="1">
                <a:solidFill>
                  <a:srgbClr val="8E0000"/>
                </a:solidFill>
                <a:cs typeface="Calibri" pitchFamily="34" charset="0"/>
              </a:rPr>
              <a:t>d’Impact</a:t>
            </a:r>
            <a:endParaRPr lang="fr-FR" dirty="0">
              <a:solidFill>
                <a:srgbClr val="8E0000"/>
              </a:solidFill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Répond</a:t>
            </a:r>
            <a:r>
              <a:rPr lang="en-US" dirty="0"/>
              <a:t> non </a:t>
            </a:r>
            <a:r>
              <a:rPr lang="en-US" dirty="0" err="1"/>
              <a:t>seulement</a:t>
            </a:r>
            <a:r>
              <a:rPr lang="en-US" dirty="0"/>
              <a:t> à la question « </a:t>
            </a:r>
            <a:r>
              <a:rPr lang="en-US" b="1" dirty="0"/>
              <a:t>Est-</a:t>
            </a:r>
            <a:r>
              <a:rPr lang="en-US" b="1" dirty="0" err="1"/>
              <a:t>ce</a:t>
            </a:r>
            <a:r>
              <a:rPr lang="en-US" b="1" dirty="0"/>
              <a:t> que le </a:t>
            </a:r>
            <a:r>
              <a:rPr lang="en-US" b="1" dirty="0" err="1"/>
              <a:t>programme</a:t>
            </a:r>
            <a:r>
              <a:rPr lang="en-US" b="1" dirty="0"/>
              <a:t> </a:t>
            </a:r>
            <a:r>
              <a:rPr lang="en-US" b="1" dirty="0" err="1"/>
              <a:t>marche</a:t>
            </a:r>
            <a:r>
              <a:rPr lang="en-US" b="1" dirty="0"/>
              <a:t> </a:t>
            </a:r>
            <a:r>
              <a:rPr lang="en-US" dirty="0"/>
              <a:t>? » </a:t>
            </a:r>
          </a:p>
          <a:p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aussi</a:t>
            </a:r>
            <a:r>
              <a:rPr lang="en-US" dirty="0"/>
              <a:t> aux questions « </a:t>
            </a:r>
            <a:r>
              <a:rPr lang="en-US" b="1" dirty="0" err="1"/>
              <a:t>Pourquoi</a:t>
            </a:r>
            <a:r>
              <a:rPr lang="en-US" b="1" dirty="0"/>
              <a:t> ca </a:t>
            </a:r>
            <a:r>
              <a:rPr lang="en-US" b="1" dirty="0" err="1"/>
              <a:t>marche</a:t>
            </a:r>
            <a:r>
              <a:rPr lang="en-US" b="1" dirty="0"/>
              <a:t> (</a:t>
            </a:r>
            <a:r>
              <a:rPr lang="en-US" b="1" dirty="0" err="1"/>
              <a:t>ou</a:t>
            </a:r>
            <a:r>
              <a:rPr lang="en-US" b="1" dirty="0"/>
              <a:t> pas) et comment </a:t>
            </a:r>
            <a:r>
              <a:rPr lang="en-US" b="1" dirty="0" err="1"/>
              <a:t>pourrait-il</a:t>
            </a:r>
            <a:r>
              <a:rPr lang="en-US" b="1" dirty="0"/>
              <a:t> marcher </a:t>
            </a:r>
            <a:r>
              <a:rPr lang="en-US" b="1" dirty="0" err="1"/>
              <a:t>mieux</a:t>
            </a:r>
            <a:r>
              <a:rPr lang="en-US" b="1" dirty="0"/>
              <a:t> </a:t>
            </a:r>
            <a:r>
              <a:rPr lang="en-US" dirty="0"/>
              <a:t>? » </a:t>
            </a:r>
          </a:p>
          <a:p>
            <a:r>
              <a:rPr lang="en-US" dirty="0"/>
              <a:t>Pour que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évaluation</a:t>
            </a:r>
            <a:r>
              <a:rPr lang="en-US" dirty="0"/>
              <a:t> </a:t>
            </a:r>
            <a:r>
              <a:rPr lang="en-US" dirty="0" err="1"/>
              <a:t>soit</a:t>
            </a:r>
            <a:r>
              <a:rPr lang="en-US" dirty="0"/>
              <a:t> acceptable et utile,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important: </a:t>
            </a:r>
          </a:p>
          <a:p>
            <a:pPr lvl="1"/>
            <a:r>
              <a:rPr lang="en-US" dirty="0" err="1"/>
              <a:t>D’identifier</a:t>
            </a:r>
            <a:r>
              <a:rPr lang="en-US" dirty="0"/>
              <a:t> les questions que se </a:t>
            </a:r>
            <a:r>
              <a:rPr lang="en-US" dirty="0" err="1"/>
              <a:t>posent</a:t>
            </a:r>
            <a:r>
              <a:rPr lang="en-US" dirty="0"/>
              <a:t> les </a:t>
            </a:r>
            <a:r>
              <a:rPr lang="en-US" dirty="0" err="1"/>
              <a:t>acteurs</a:t>
            </a:r>
            <a:r>
              <a:rPr lang="en-US" dirty="0"/>
              <a:t>/</a:t>
            </a:r>
            <a:r>
              <a:rPr lang="en-US" dirty="0" err="1"/>
              <a:t>partenaires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De </a:t>
            </a:r>
            <a:r>
              <a:rPr lang="en-US" dirty="0" err="1"/>
              <a:t>vous</a:t>
            </a:r>
            <a:r>
              <a:rPr lang="en-US" dirty="0"/>
              <a:t> assurer que </a:t>
            </a:r>
            <a:r>
              <a:rPr lang="en-US" dirty="0" err="1"/>
              <a:t>l’évaluation</a:t>
            </a:r>
            <a:r>
              <a:rPr lang="en-US" dirty="0"/>
              <a:t> y </a:t>
            </a:r>
            <a:r>
              <a:rPr lang="en-US" dirty="0" err="1"/>
              <a:t>réponde</a:t>
            </a:r>
            <a:r>
              <a:rPr lang="en-US" dirty="0"/>
              <a:t>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95631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solidFill>
                  <a:srgbClr val="9F0000"/>
                </a:solidFill>
              </a:rPr>
              <a:t>Conclusion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altLang="en-US" sz="2400" dirty="0"/>
              <a:t>L’inférence causale sur base du raisonnement contrefactuel permet l’évaluation d’</a:t>
            </a:r>
            <a:r>
              <a:rPr lang="fr-FR" altLang="ja-JP" sz="2400" dirty="0"/>
              <a:t>impact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FR" altLang="en-US" sz="1400" dirty="0">
              <a:latin typeface="Corbel" panose="020B0503020204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altLang="en-US" sz="2400" dirty="0"/>
              <a:t>La randomisation est une meilleure méthode de construction d’un bon contrefactuel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altLang="en-US" sz="2000" dirty="0"/>
              <a:t>Elle est simple, directe et donne une estimation non biaisée de l'impact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FR" altLang="en-US" sz="1400" dirty="0">
              <a:latin typeface="Corbel" panose="020B0503020204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altLang="en-US" sz="2400" dirty="0"/>
              <a:t>Beaucoup de possibilités pour la randomisation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altLang="en-US" sz="2000" dirty="0"/>
              <a:t>Déploiement Échelonné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fr-FR" altLang="en-US" sz="2000" dirty="0"/>
              <a:t>Traitements Multiples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fr-FR" altLang="en-US" sz="1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altLang="en-US" sz="2400" dirty="0"/>
              <a:t>D'autres méthodes existent, mains elles reposent sur plus ​​d’</a:t>
            </a:r>
            <a:r>
              <a:rPr lang="fr-FR" altLang="ja-JP" sz="2400" dirty="0"/>
              <a:t>hypothèses et des techniques plus sophistiquées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6395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altLang="en-US" dirty="0">
                <a:solidFill>
                  <a:srgbClr val="8D0D11"/>
                </a:solidFill>
              </a:rPr>
              <a:t>Deux approches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charset="0"/>
              <a:buAutoNum type="arabicPeriod"/>
            </a:pPr>
            <a:endParaRPr lang="fr-BE" altLang="en-US" dirty="0"/>
          </a:p>
          <a:p>
            <a:pPr marL="0" indent="0" algn="l">
              <a:buFont typeface="Arial" charset="0"/>
              <a:buAutoNum type="arabicPeriod"/>
            </a:pPr>
            <a:r>
              <a:rPr lang="fr-BE" altLang="en-US" dirty="0"/>
              <a:t> Suivi et évaluation (traditionnel) </a:t>
            </a:r>
          </a:p>
          <a:p>
            <a:pPr marL="0" indent="0" algn="l">
              <a:buFont typeface="Arial" charset="0"/>
              <a:buAutoNum type="arabicPeriod"/>
            </a:pPr>
            <a:endParaRPr lang="fr-BE" altLang="en-US" sz="1600" dirty="0"/>
          </a:p>
          <a:p>
            <a:pPr marL="0" indent="0" algn="l">
              <a:buFont typeface="Arial" charset="0"/>
              <a:buAutoNum type="arabicPeriod"/>
            </a:pPr>
            <a:endParaRPr lang="fr-BE" altLang="en-US" sz="1600" dirty="0"/>
          </a:p>
          <a:p>
            <a:pPr marL="0" indent="0" algn="l">
              <a:buFont typeface="Arial" charset="0"/>
              <a:buAutoNum type="arabicPeriod"/>
            </a:pPr>
            <a:r>
              <a:rPr lang="fr-BE" altLang="en-US" dirty="0"/>
              <a:t> Evaluation d’impact</a:t>
            </a:r>
            <a:endParaRPr lang="fr-BE" altLang="en-US" i="1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0954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en-US" sz="4000" dirty="0">
                <a:solidFill>
                  <a:srgbClr val="8E0000"/>
                </a:solidFill>
              </a:rPr>
              <a:t>Calendrier de l’Evaluation d’impact</a:t>
            </a:r>
            <a:endParaRPr lang="fr-FR" sz="4000" dirty="0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5239897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3976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BE" altLang="en-US" sz="4800" dirty="0">
                <a:solidFill>
                  <a:srgbClr val="800000"/>
                </a:solidFill>
              </a:rPr>
              <a:t>Suivi et évaluation (traditionnel)</a:t>
            </a:r>
            <a:endParaRPr lang="fr-FR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E63EF-4CBE-4BED-B614-D8EA35F90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2698812"/>
            <a:ext cx="4116729" cy="336632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fr-BE" altLang="en-US" sz="1200" dirty="0"/>
          </a:p>
          <a:p>
            <a:pPr marL="0" indent="0">
              <a:lnSpc>
                <a:spcPct val="90000"/>
              </a:lnSpc>
            </a:pPr>
            <a:r>
              <a:rPr lang="fr-BE" altLang="en-US" sz="2400" dirty="0"/>
              <a:t>Mesurer les progrès des indicateurs au fil du temps</a:t>
            </a:r>
          </a:p>
          <a:p>
            <a:pPr lvl="1">
              <a:lnSpc>
                <a:spcPct val="90000"/>
              </a:lnSpc>
            </a:pPr>
            <a:r>
              <a:rPr lang="fr-BE" altLang="en-US" sz="2200" i="1" dirty="0">
                <a:solidFill>
                  <a:srgbClr val="890000"/>
                </a:solidFill>
              </a:rPr>
              <a:t>Est-ce que le projet est sur une bonne voie?</a:t>
            </a:r>
          </a:p>
          <a:p>
            <a:pPr lvl="1">
              <a:lnSpc>
                <a:spcPct val="90000"/>
              </a:lnSpc>
            </a:pPr>
            <a:endParaRPr lang="fr-BE" altLang="en-US" sz="2200" i="1" dirty="0">
              <a:solidFill>
                <a:srgbClr val="89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fr-BE" altLang="en-US" sz="2200" dirty="0"/>
              <a:t>L’accent est mis sur les activités du projet et les bénéficiaires</a:t>
            </a:r>
          </a:p>
          <a:p>
            <a:pPr lvl="1">
              <a:lnSpc>
                <a:spcPct val="90000"/>
              </a:lnSpc>
            </a:pPr>
            <a:endParaRPr lang="fr-BE" altLang="en-US" sz="2200" dirty="0"/>
          </a:p>
          <a:p>
            <a:pPr lvl="1">
              <a:lnSpc>
                <a:spcPct val="90000"/>
              </a:lnSpc>
            </a:pPr>
            <a:r>
              <a:rPr lang="fr-BE" altLang="en-US" sz="2200" dirty="0"/>
              <a:t>Permet d’observer le changement, mais ne nous </a:t>
            </a:r>
            <a:r>
              <a:rPr lang="fr-BE" altLang="en-US" sz="2200" i="1" dirty="0">
                <a:solidFill>
                  <a:srgbClr val="B30000"/>
                </a:solidFill>
              </a:rPr>
              <a:t>dit pas pourquoi</a:t>
            </a:r>
            <a:r>
              <a:rPr lang="fr-BE" altLang="en-US" sz="2200" dirty="0"/>
              <a:t> ou  </a:t>
            </a:r>
            <a:r>
              <a:rPr lang="fr-BE" altLang="en-US" sz="2200" i="1" dirty="0">
                <a:solidFill>
                  <a:srgbClr val="B30000"/>
                </a:solidFill>
              </a:rPr>
              <a:t>comment il </a:t>
            </a:r>
            <a:r>
              <a:rPr lang="fr-BE" altLang="en-US" sz="2200" dirty="0"/>
              <a:t>est arrivé.</a:t>
            </a:r>
            <a:endParaRPr lang="fr-BE" altLang="en-US" sz="2200" i="1" dirty="0">
              <a:solidFill>
                <a:srgbClr val="890000"/>
              </a:solidFill>
            </a:endParaRP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fr-BE" altLang="en-US" sz="1100" dirty="0">
              <a:solidFill>
                <a:srgbClr val="800000"/>
              </a:solidFill>
              <a:latin typeface="Corbel" pitchFamily="34" charset="0"/>
            </a:endParaRPr>
          </a:p>
          <a:p>
            <a:pPr marL="0" indent="0">
              <a:lnSpc>
                <a:spcPct val="90000"/>
              </a:lnSpc>
            </a:pPr>
            <a:endParaRPr lang="fr-BE" altLang="en-US" sz="2400" b="1" dirty="0"/>
          </a:p>
          <a:p>
            <a:pPr marL="0" indent="0">
              <a:lnSpc>
                <a:spcPct val="90000"/>
              </a:lnSpc>
            </a:pPr>
            <a:endParaRPr lang="fr-BE" altLang="en-US" sz="2400" dirty="0"/>
          </a:p>
          <a:p>
            <a:pPr marL="0" indent="0">
              <a:lnSpc>
                <a:spcPct val="90000"/>
              </a:lnSpc>
            </a:pPr>
            <a:endParaRPr lang="fr-BE" altLang="en-US" sz="2600" dirty="0"/>
          </a:p>
        </p:txBody>
      </p:sp>
      <p:pic>
        <p:nvPicPr>
          <p:cNvPr id="5" name="Content Placeholder 6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5" r="16985"/>
          <a:stretch>
            <a:fillRect/>
          </a:stretch>
        </p:blipFill>
        <p:spPr>
          <a:xfrm>
            <a:off x="4897666" y="2894120"/>
            <a:ext cx="4121551" cy="324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67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altLang="en-US" sz="4000" dirty="0">
                <a:solidFill>
                  <a:srgbClr val="800000"/>
                </a:solidFill>
              </a:rPr>
              <a:t>Suivi et évaluation: </a:t>
            </a:r>
            <a:r>
              <a:rPr lang="fr-FR" sz="4000" dirty="0">
                <a:solidFill>
                  <a:srgbClr val="800000"/>
                </a:solidFill>
              </a:rPr>
              <a:t>Principaux défis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Corrélation versus Causalité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582138" y="2488312"/>
            <a:ext cx="5074374" cy="3988398"/>
            <a:chOff x="-933344" y="1894236"/>
            <a:chExt cx="8110377" cy="4792314"/>
          </a:xfrm>
        </p:grpSpPr>
        <p:pic>
          <p:nvPicPr>
            <p:cNvPr id="4" name="Picture 3" descr="IMG_2227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11" t="4947" r="25172" b="8734"/>
            <a:stretch>
              <a:fillRect/>
            </a:stretch>
          </p:blipFill>
          <p:spPr bwMode="auto">
            <a:xfrm>
              <a:off x="2192595" y="2128838"/>
              <a:ext cx="2877515" cy="4557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Cloud Callout 4"/>
            <p:cNvSpPr>
              <a:spLocks noChangeArrowheads="1"/>
            </p:cNvSpPr>
            <p:nvPr/>
          </p:nvSpPr>
          <p:spPr bwMode="auto">
            <a:xfrm>
              <a:off x="4822597" y="3192463"/>
              <a:ext cx="2354436" cy="2325687"/>
            </a:xfrm>
            <a:prstGeom prst="cloudCallout">
              <a:avLst>
                <a:gd name="adj1" fmla="val -49662"/>
                <a:gd name="adj2" fmla="val -68935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200" dirty="0">
                  <a:solidFill>
                    <a:srgbClr val="FFFFFF"/>
                  </a:solidFill>
                </a:rPr>
                <a:t>JE PENSE QUE JE VAIS ARRETER D’UTILISER MON PARAPLUIE.</a:t>
              </a:r>
            </a:p>
          </p:txBody>
        </p:sp>
        <p:sp>
          <p:nvSpPr>
            <p:cNvPr id="6" name="Cloud Callout 5"/>
            <p:cNvSpPr>
              <a:spLocks noChangeArrowheads="1"/>
            </p:cNvSpPr>
            <p:nvPr/>
          </p:nvSpPr>
          <p:spPr bwMode="auto">
            <a:xfrm>
              <a:off x="-919998" y="1894236"/>
              <a:ext cx="2855389" cy="1507108"/>
            </a:xfrm>
            <a:prstGeom prst="cloudCallout">
              <a:avLst>
                <a:gd name="adj1" fmla="val 65981"/>
                <a:gd name="adj2" fmla="val -12153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200" dirty="0">
                  <a:solidFill>
                    <a:srgbClr val="FFFFFF"/>
                  </a:solidFill>
                </a:rPr>
                <a:t> QUAND J’UTILISE MON PARAPLUIE, MES SOULIERS SE MOUILLENT</a:t>
              </a:r>
            </a:p>
          </p:txBody>
        </p:sp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-933344" y="5374215"/>
              <a:ext cx="3610762" cy="702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BE" altLang="en-US" sz="1600" b="1" dirty="0"/>
                <a:t>Est-ce que le parapluie mouille mes souliers?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1974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dirty="0">
                <a:solidFill>
                  <a:srgbClr val="800000"/>
                </a:solidFill>
                <a:latin typeface="Calibri" charset="0"/>
                <a:cs typeface="Calibri" charset="0"/>
              </a:rPr>
              <a:t>Evaluation d’Impact</a:t>
            </a:r>
            <a:endParaRPr lang="fr-FR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6A0FD-7502-4637-848B-BFA36090A5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6369" y="2576523"/>
            <a:ext cx="4626148" cy="375525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  <a:defRPr/>
            </a:pPr>
            <a:r>
              <a:rPr lang="en-US" sz="8600" b="1" dirty="0">
                <a:latin typeface="Calibri"/>
                <a:ea typeface="MS PGothic" pitchFamily="34" charset="-128"/>
                <a:cs typeface="Calibri"/>
              </a:rPr>
              <a:t>Impact</a:t>
            </a:r>
          </a:p>
          <a:p>
            <a:pPr>
              <a:buFont typeface="Arial" pitchFamily="34" charset="0"/>
              <a:buChar char="•"/>
              <a:defRPr/>
            </a:pPr>
            <a:endParaRPr lang="en-US" sz="3000" dirty="0">
              <a:latin typeface="Calibri"/>
              <a:ea typeface="MS PGothic" pitchFamily="34" charset="-128"/>
              <a:cs typeface="Calibri"/>
            </a:endParaRPr>
          </a:p>
          <a:p>
            <a:pPr lvl="1">
              <a:buFont typeface="Arial" pitchFamily="34" charset="0"/>
              <a:buChar char="–"/>
              <a:defRPr/>
            </a:pPr>
            <a:r>
              <a:rPr lang="fr-FR" sz="7400" dirty="0"/>
              <a:t>C’est la différence entre les résultats avec programme et sans programme</a:t>
            </a:r>
          </a:p>
          <a:p>
            <a:pPr marL="457200" lvl="1" indent="0">
              <a:buFont typeface="Arial"/>
              <a:buNone/>
              <a:defRPr/>
            </a:pPr>
            <a:endParaRPr lang="en-US" sz="4500" dirty="0">
              <a:cs typeface="Calibri"/>
            </a:endParaRPr>
          </a:p>
          <a:p>
            <a:pPr marL="914400" lvl="2" indent="-231775">
              <a:buFont typeface="Arial" pitchFamily="34" charset="0"/>
              <a:buChar char="–"/>
              <a:defRPr/>
            </a:pPr>
            <a:r>
              <a:rPr lang="fr-FR" sz="6800" i="1" dirty="0">
                <a:solidFill>
                  <a:srgbClr val="8E0000"/>
                </a:solidFill>
              </a:rPr>
              <a:t>Qu'est-ce qui  arriverait en l’absence du programme ou projet?</a:t>
            </a:r>
          </a:p>
          <a:p>
            <a:pPr lvl="2">
              <a:buFont typeface="Arial" pitchFamily="34" charset="0"/>
              <a:buChar char="–"/>
              <a:defRPr/>
            </a:pPr>
            <a:endParaRPr lang="en-US" sz="4500" dirty="0">
              <a:cs typeface="Calibri"/>
            </a:endParaRPr>
          </a:p>
          <a:p>
            <a:pPr lvl="1">
              <a:buFont typeface="Arial" pitchFamily="34" charset="0"/>
              <a:buChar char="–"/>
              <a:defRPr/>
            </a:pPr>
            <a:r>
              <a:rPr lang="fr-FR" sz="7400" dirty="0"/>
              <a:t>L'objectif de l'évaluation d'impact est de mesurer cette différence de manière a l'attribuer au programme, et </a:t>
            </a:r>
            <a:r>
              <a:rPr lang="fr-FR" sz="7400" b="1" u="sng" dirty="0"/>
              <a:t>uniquement</a:t>
            </a:r>
            <a:r>
              <a:rPr lang="fr-FR" sz="7400" dirty="0"/>
              <a:t> le programme</a:t>
            </a:r>
            <a:endParaRPr lang="fr-FR" sz="7400" dirty="0">
              <a:latin typeface="Calibri"/>
              <a:cs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42" y="2006353"/>
            <a:ext cx="3773487" cy="2157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41" y="4163627"/>
            <a:ext cx="3773487" cy="196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671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>
                <a:solidFill>
                  <a:srgbClr val="890000"/>
                </a:solidFill>
                <a:cs typeface="Calibri" pitchFamily="34" charset="0"/>
              </a:rPr>
              <a:t>Méthodes pour construire un contrefactuel valide </a:t>
            </a:r>
            <a:endParaRPr lang="fr-FR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8586D-87B5-49FC-A1B8-63772FA48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48902549"/>
              </p:ext>
            </p:extLst>
          </p:nvPr>
        </p:nvGraphicFramePr>
        <p:xfrm>
          <a:off x="481582" y="2530136"/>
          <a:ext cx="8180835" cy="3604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30334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3268</TotalTime>
  <Words>2936</Words>
  <Application>Microsoft Office PowerPoint</Application>
  <PresentationFormat>On-screen Show (4:3)</PresentationFormat>
  <Paragraphs>478</Paragraphs>
  <Slides>50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9" baseType="lpstr">
      <vt:lpstr>MS PGothic</vt:lpstr>
      <vt:lpstr>MS PGothic</vt:lpstr>
      <vt:lpstr>SimSun</vt:lpstr>
      <vt:lpstr>游ゴシック</vt:lpstr>
      <vt:lpstr>游ゴシック Light</vt:lpstr>
      <vt:lpstr>Arial</vt:lpstr>
      <vt:lpstr>ArialMT</vt:lpstr>
      <vt:lpstr>Calibri</vt:lpstr>
      <vt:lpstr>Calibri Light</vt:lpstr>
      <vt:lpstr>Century Gothic</vt:lpstr>
      <vt:lpstr>Corbel</vt:lpstr>
      <vt:lpstr>Courier New</vt:lpstr>
      <vt:lpstr>Mangal</vt:lpstr>
      <vt:lpstr>MV Boli</vt:lpstr>
      <vt:lpstr>Times New Roman</vt:lpstr>
      <vt:lpstr>Wingdings</vt:lpstr>
      <vt:lpstr>1_Office Theme</vt:lpstr>
      <vt:lpstr>1_Custom Design</vt:lpstr>
      <vt:lpstr>Equation</vt:lpstr>
      <vt:lpstr>Méthodes expérimentales et Cas Pratique  </vt:lpstr>
      <vt:lpstr>Introduction</vt:lpstr>
      <vt:lpstr>Pourquoi Est-ce important?</vt:lpstr>
      <vt:lpstr>Rappel: Inférence causale &amp; contrefactuel </vt:lpstr>
      <vt:lpstr>Deux approches</vt:lpstr>
      <vt:lpstr>Suivi et évaluation (traditionnel)</vt:lpstr>
      <vt:lpstr>Suivi et évaluation: Principaux défis</vt:lpstr>
      <vt:lpstr>Evaluation d’Impact</vt:lpstr>
      <vt:lpstr>Méthodes pour construire un contrefactuel valide </vt:lpstr>
      <vt:lpstr>L’expérience parfaite</vt:lpstr>
      <vt:lpstr>PowerPoint Presentation</vt:lpstr>
      <vt:lpstr>Rappel</vt:lpstr>
      <vt:lpstr>Méthodes Expérimentales</vt:lpstr>
      <vt:lpstr>Menu</vt:lpstr>
      <vt:lpstr>Pourquoi randomiser?</vt:lpstr>
      <vt:lpstr>Regain d’intérêt</vt:lpstr>
      <vt:lpstr>Comment randomiser (en pratique)?</vt:lpstr>
      <vt:lpstr>Comment randomiser (en pratique)?...</vt:lpstr>
      <vt:lpstr>Unité de randomization</vt:lpstr>
      <vt:lpstr>Modèle d'encouragement </vt:lpstr>
      <vt:lpstr>Modèle d'encouragement </vt:lpstr>
      <vt:lpstr>Modèle d'encouragement (1)</vt:lpstr>
      <vt:lpstr>Etude de cas: Routes Rurales de l’Atlantis</vt:lpstr>
      <vt:lpstr>Etude de cas: Routes Rurales de l’Atlantis</vt:lpstr>
      <vt:lpstr>Méthodes pour construire un contrefactuel valide </vt:lpstr>
      <vt:lpstr>Synthèse: méthodes non-expérimentales</vt:lpstr>
      <vt:lpstr>Essais Contrôlés Randomisés (RCTs)</vt:lpstr>
      <vt:lpstr>Randomization</vt:lpstr>
      <vt:lpstr>Données : Caractéristiques des Villages</vt:lpstr>
      <vt:lpstr>Expérience Aléatoire Contrôlées (RCTs)</vt:lpstr>
      <vt:lpstr>Etude de cas 2: Politique Complémentaire</vt:lpstr>
      <vt:lpstr>Etude de cas 2: Politique Complémentaire</vt:lpstr>
      <vt:lpstr>Données : Caractéristiques des femmes</vt:lpstr>
      <vt:lpstr>Données : Caractéristiques des femmes</vt:lpstr>
      <vt:lpstr>Menaces à la validité interne?</vt:lpstr>
      <vt:lpstr>Validité externe</vt:lpstr>
      <vt:lpstr>Sélection aléatoire ≠ assignation aléatoire </vt:lpstr>
      <vt:lpstr>Défis Potentiels</vt:lpstr>
      <vt:lpstr>Randomisation dans le transport?</vt:lpstr>
      <vt:lpstr>Biais de sélection</vt:lpstr>
      <vt:lpstr>Expériences Contrôlées et Echantillon</vt:lpstr>
      <vt:lpstr>Ethiques de la selection aléatoire</vt:lpstr>
      <vt:lpstr>Ethiques de la selection aléatoire (1)</vt:lpstr>
      <vt:lpstr>Défi de puissance </vt:lpstr>
      <vt:lpstr>Défi de puissance  (1)</vt:lpstr>
      <vt:lpstr>Avant de pouvoir vous lancer, qui devez-vous convaincre? </vt:lpstr>
      <vt:lpstr>Comment Convaincre les Praticiens? </vt:lpstr>
      <vt:lpstr>Une Bonne Evaluation d’Impact</vt:lpstr>
      <vt:lpstr>Conclusion</vt:lpstr>
      <vt:lpstr>Calendrier de l’Evaluation d’impact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</dc:creator>
  <cp:lastModifiedBy>Sveta Milusheva</cp:lastModifiedBy>
  <cp:revision>96</cp:revision>
  <dcterms:created xsi:type="dcterms:W3CDTF">2017-07-05T18:42:11Z</dcterms:created>
  <dcterms:modified xsi:type="dcterms:W3CDTF">2019-02-04T19:55:55Z</dcterms:modified>
</cp:coreProperties>
</file>