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4" r:id="rId3"/>
    <p:sldId id="269" r:id="rId4"/>
    <p:sldId id="272" r:id="rId5"/>
    <p:sldId id="258" r:id="rId6"/>
    <p:sldId id="276" r:id="rId7"/>
    <p:sldId id="263" r:id="rId8"/>
    <p:sldId id="265" r:id="rId9"/>
    <p:sldId id="264" r:id="rId10"/>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matis Kotouzas" initials="SK" lastIdx="14" clrIdx="0">
    <p:extLst>
      <p:ext uri="{19B8F6BF-5375-455C-9EA6-DF929625EA0E}">
        <p15:presenceInfo xmlns:p15="http://schemas.microsoft.com/office/powerpoint/2012/main" userId="S::skotouzas@worldbank.org::9d70786f-b2a8-4c6a-9045-84b91ebf4d5d" providerId="AD"/>
      </p:ext>
    </p:extLst>
  </p:cmAuthor>
  <p:cmAuthor id="2" name="Vittoria Franchini" initials="VF" lastIdx="3" clrIdx="1">
    <p:extLst>
      <p:ext uri="{19B8F6BF-5375-455C-9EA6-DF929625EA0E}">
        <p15:presenceInfo xmlns:p15="http://schemas.microsoft.com/office/powerpoint/2012/main" userId="Vittoria Franchini" providerId="None"/>
      </p:ext>
    </p:extLst>
  </p:cmAuthor>
  <p:cmAuthor id="3" name="Bora Ju" initials="BJ" lastIdx="4" clrIdx="2">
    <p:extLst>
      <p:ext uri="{19B8F6BF-5375-455C-9EA6-DF929625EA0E}">
        <p15:presenceInfo xmlns:p15="http://schemas.microsoft.com/office/powerpoint/2012/main" userId="S::bju@worldbank.org::939b893b-8a0b-4fdf-91f8-3c9fe5733f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5E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85573" autoAdjust="0"/>
  </p:normalViewPr>
  <p:slideViewPr>
    <p:cSldViewPr snapToGrid="0" showGuides="1">
      <p:cViewPr varScale="1">
        <p:scale>
          <a:sx n="81" d="100"/>
          <a:sy n="81" d="100"/>
        </p:scale>
        <p:origin x="114" y="348"/>
      </p:cViewPr>
      <p:guideLst>
        <p:guide orient="horz" pos="1968"/>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854B152-FD24-416A-9958-BDABAA68A433}" type="datetimeFigureOut">
              <a:rPr lang="en-US" smtClean="0"/>
              <a:t>9/29/2021</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679F625-79CF-442F-A4D8-E461BC200864}" type="slidenum">
              <a:rPr lang="en-US" smtClean="0"/>
              <a:t>‹#›</a:t>
            </a:fld>
            <a:endParaRPr lang="en-US"/>
          </a:p>
        </p:txBody>
      </p:sp>
    </p:spTree>
    <p:extLst>
      <p:ext uri="{BB962C8B-B14F-4D97-AF65-F5344CB8AC3E}">
        <p14:creationId xmlns:p14="http://schemas.microsoft.com/office/powerpoint/2010/main" val="65355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Industry information conveys that banana exports from the Philippines were affected by severe production difficulties arising from the spread of plant diseases, which were worsened by the movement restrictions implemented to contain COVID-19. This reportedly had a particularly detrimental effect on small-scale banana producers, which were faced with cancelled orders due to quality concerns.</a:t>
            </a:r>
            <a:endParaRPr lang="en-US" b="1" dirty="0">
              <a:solidFill>
                <a:schemeClr val="accent1">
                  <a:lumMod val="75000"/>
                </a:schemeClr>
              </a:solidFill>
            </a:endParaRPr>
          </a:p>
          <a:p>
            <a:endParaRPr lang="en-US" sz="1200" b="1" dirty="0">
              <a:solidFill>
                <a:schemeClr val="accent1">
                  <a:lumMod val="75000"/>
                </a:schemeClr>
              </a:solidFill>
            </a:endParaRPr>
          </a:p>
          <a:p>
            <a:r>
              <a:rPr lang="en-US" dirty="0"/>
              <a:t>Shipments to China, the largest destination for bananas from the Philippines, procuring one third of total Philippine exports in 2019, reportedly fell by 25 percent in 2020, to 1.2 million </a:t>
            </a:r>
            <a:r>
              <a:rPr lang="en-US" dirty="0" err="1"/>
              <a:t>tonnes</a:t>
            </a:r>
            <a:r>
              <a:rPr lang="en-US" dirty="0"/>
              <a:t>. (50 – 75% of bananas in China are from the Philippines; 80 – 85% of bananas in Japan – has increased considerably imports from Central and South America)</a:t>
            </a:r>
          </a:p>
          <a:p>
            <a:endParaRPr lang="en-US" dirty="0"/>
          </a:p>
          <a:p>
            <a:r>
              <a:rPr lang="en-US" dirty="0"/>
              <a:t>Higher consumer demand for nutritious fruits.  </a:t>
            </a:r>
          </a:p>
          <a:p>
            <a:endParaRPr lang="en-US" sz="1200" dirty="0">
              <a:solidFill>
                <a:schemeClr val="bg1">
                  <a:lumMod val="50000"/>
                </a:schemeClr>
              </a:solidFill>
            </a:endParaRPr>
          </a:p>
          <a:p>
            <a:r>
              <a:rPr lang="en-US" sz="1200" dirty="0">
                <a:solidFill>
                  <a:schemeClr val="bg1">
                    <a:lumMod val="50000"/>
                  </a:schemeClr>
                </a:solidFill>
              </a:rPr>
              <a:t>Businesses that operate globally develop a streamlined corporate-level approach to comply with the new legal requirements across all operations, and are required to conduct risk-based due diligence. </a:t>
            </a:r>
          </a:p>
          <a:p>
            <a:endParaRPr lang="en-US" sz="1200" dirty="0">
              <a:solidFill>
                <a:schemeClr val="bg1">
                  <a:lumMod val="50000"/>
                </a:schemeClr>
              </a:solidFill>
            </a:endParaRPr>
          </a:p>
          <a:p>
            <a:r>
              <a:rPr lang="en-US" sz="1200" dirty="0">
                <a:solidFill>
                  <a:schemeClr val="bg1">
                    <a:lumMod val="50000"/>
                  </a:schemeClr>
                </a:solidFill>
              </a:rPr>
              <a:t>Decline in both production and </a:t>
            </a:r>
            <a:r>
              <a:rPr lang="en-US" sz="1200" dirty="0" err="1">
                <a:solidFill>
                  <a:schemeClr val="bg1">
                    <a:lumMod val="50000"/>
                  </a:schemeClr>
                </a:solidFill>
              </a:rPr>
              <a:t>wasytage</a:t>
            </a:r>
            <a:r>
              <a:rPr lang="en-US" sz="1200" dirty="0">
                <a:solidFill>
                  <a:schemeClr val="bg1">
                    <a:lumMod val="50000"/>
                  </a:schemeClr>
                </a:solidFill>
              </a:rPr>
              <a:t> </a:t>
            </a:r>
          </a:p>
          <a:p>
            <a:endParaRPr lang="en-US" sz="1200" b="1" dirty="0">
              <a:solidFill>
                <a:schemeClr val="bg1">
                  <a:lumMod val="50000"/>
                </a:schemeClr>
              </a:solidFill>
            </a:endParaRPr>
          </a:p>
          <a:p>
            <a:r>
              <a:rPr lang="en-US" b="0" i="0" dirty="0">
                <a:solidFill>
                  <a:srgbClr val="000000"/>
                </a:solidFill>
                <a:effectLst/>
                <a:latin typeface="Merriweather" panose="020B0604020202020204" pitchFamily="2" charset="0"/>
              </a:rPr>
              <a:t>ITC data analyzed by the </a:t>
            </a:r>
            <a:r>
              <a:rPr lang="en-US" b="0" i="0" dirty="0" err="1">
                <a:solidFill>
                  <a:srgbClr val="000000"/>
                </a:solidFill>
                <a:effectLst/>
                <a:latin typeface="Merriweather" panose="020B0604020202020204" pitchFamily="2" charset="0"/>
              </a:rPr>
              <a:t>BusinessMirror</a:t>
            </a:r>
            <a:r>
              <a:rPr lang="en-US" b="0" i="0" dirty="0">
                <a:solidFill>
                  <a:srgbClr val="000000"/>
                </a:solidFill>
                <a:effectLst/>
                <a:latin typeface="Merriweather" panose="020B0604020202020204" pitchFamily="2" charset="0"/>
              </a:rPr>
              <a:t> showed that the Philippines’s market share for bananas in China, Japan, and South Korea has been shrinking in recent years, as domestic exporters have warned.</a:t>
            </a:r>
            <a:endParaRPr lang="en-US" b="1" dirty="0">
              <a:solidFill>
                <a:schemeClr val="accent1">
                  <a:lumMod val="75000"/>
                </a:schemeClr>
              </a:solidFill>
            </a:endParaRPr>
          </a:p>
          <a:p>
            <a:endParaRPr lang="en-US" b="1" dirty="0">
              <a:solidFill>
                <a:schemeClr val="accent1">
                  <a:lumMod val="75000"/>
                </a:schemeClr>
              </a:solidFill>
            </a:endParaRPr>
          </a:p>
          <a:p>
            <a:r>
              <a:rPr lang="en-US" b="1" dirty="0">
                <a:solidFill>
                  <a:schemeClr val="accent1">
                    <a:lumMod val="75000"/>
                  </a:schemeClr>
                </a:solidFill>
              </a:rPr>
              <a:t>Banana Industry Stakeholders and Enablers</a:t>
            </a:r>
          </a:p>
          <a:p>
            <a:r>
              <a:rPr lang="en-US" dirty="0">
                <a:solidFill>
                  <a:schemeClr val="bg1">
                    <a:lumMod val="50000"/>
                  </a:schemeClr>
                </a:solidFill>
              </a:rPr>
              <a:t>National Government Agencies | Special Projects | State Colleges and Univ. | Private Sectors </a:t>
            </a:r>
          </a:p>
          <a:p>
            <a:r>
              <a:rPr lang="en-US" b="1" dirty="0">
                <a:solidFill>
                  <a:schemeClr val="accent1">
                    <a:lumMod val="75000"/>
                  </a:schemeClr>
                </a:solidFill>
              </a:rPr>
              <a:t>Banana Industry Strategic Action Plan </a:t>
            </a:r>
          </a:p>
          <a:p>
            <a:r>
              <a:rPr lang="en-US" dirty="0">
                <a:solidFill>
                  <a:schemeClr val="bg1">
                    <a:lumMod val="50000"/>
                  </a:schemeClr>
                </a:solidFill>
              </a:rPr>
              <a:t>Improvement in Productivity Level | Expansion of Production Areas | Moving up in the value chain | Ensuring Market Awareness | Resource generation and Financing Strategies | R&amp;D | Industry Cluster Organizational development &amp; Human Resource Development </a:t>
            </a:r>
          </a:p>
          <a:p>
            <a:endParaRPr lang="en-US" dirty="0"/>
          </a:p>
        </p:txBody>
      </p:sp>
      <p:sp>
        <p:nvSpPr>
          <p:cNvPr id="4" name="Slide Number Placeholder 3"/>
          <p:cNvSpPr>
            <a:spLocks noGrp="1"/>
          </p:cNvSpPr>
          <p:nvPr>
            <p:ph type="sldNum" sz="quarter" idx="5"/>
          </p:nvPr>
        </p:nvSpPr>
        <p:spPr/>
        <p:txBody>
          <a:bodyPr/>
          <a:lstStyle/>
          <a:p>
            <a:fld id="{B29E4E29-D342-47FE-A0AA-251E4F6A82CB}" type="slidenum">
              <a:rPr lang="en-US" smtClean="0"/>
              <a:t>2</a:t>
            </a:fld>
            <a:endParaRPr lang="en-US"/>
          </a:p>
        </p:txBody>
      </p:sp>
    </p:spTree>
    <p:extLst>
      <p:ext uri="{BB962C8B-B14F-4D97-AF65-F5344CB8AC3E}">
        <p14:creationId xmlns:p14="http://schemas.microsoft.com/office/powerpoint/2010/main" val="238726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The Philippines is a major producer of bananas. Aside from the Cavendish banana</a:t>
            </a:r>
          </a:p>
          <a:p>
            <a:pPr algn="l"/>
            <a:r>
              <a:rPr lang="en-US" sz="1800" b="0" i="0" u="none" strike="noStrike" baseline="0" dirty="0">
                <a:latin typeface="Arial" panose="020B0604020202020204" pitchFamily="34" charset="0"/>
              </a:rPr>
              <a:t>for export, it also produces other varieties of bananas and plantains such as the </a:t>
            </a:r>
            <a:r>
              <a:rPr lang="en-US" sz="1800" b="0" i="0" u="none" strike="noStrike" baseline="0" dirty="0" err="1">
                <a:latin typeface="Arial" panose="020B0604020202020204" pitchFamily="34" charset="0"/>
              </a:rPr>
              <a:t>Lakatan</a:t>
            </a:r>
            <a:r>
              <a:rPr lang="en-US" sz="1800" b="0" i="0" u="none" strike="noStrike" baseline="0" dirty="0">
                <a:latin typeface="Arial" panose="020B0604020202020204" pitchFamily="34" charset="0"/>
              </a:rPr>
              <a:t> and the Saba/ </a:t>
            </a:r>
            <a:r>
              <a:rPr lang="en-US" sz="1800" b="0" i="0" u="none" strike="noStrike" baseline="0" dirty="0" err="1">
                <a:latin typeface="Arial" panose="020B0604020202020204" pitchFamily="34" charset="0"/>
              </a:rPr>
              <a:t>Cardaba</a:t>
            </a:r>
            <a:r>
              <a:rPr lang="en-US" sz="1800" b="0" i="0" u="none" strike="noStrike" baseline="0" dirty="0">
                <a:latin typeface="Arial" panose="020B0604020202020204" pitchFamily="34" charset="0"/>
              </a:rPr>
              <a:t> varieties. While Cavendish is mainly produced as an export product, the </a:t>
            </a:r>
            <a:r>
              <a:rPr lang="en-US" sz="1800" b="0" i="0" u="none" strike="noStrike" baseline="0" dirty="0" err="1">
                <a:latin typeface="Arial" panose="020B0604020202020204" pitchFamily="34" charset="0"/>
              </a:rPr>
              <a:t>Lakatan</a:t>
            </a:r>
            <a:r>
              <a:rPr lang="en-US" sz="1800" b="0" i="0" u="none" strike="noStrike" baseline="0" dirty="0">
                <a:latin typeface="Arial" panose="020B0604020202020204" pitchFamily="34" charset="0"/>
              </a:rPr>
              <a:t> is consumed mostly as fresh fruit in the domestic market while a good portion of the Saba/ </a:t>
            </a:r>
            <a:r>
              <a:rPr lang="en-US" sz="1800" b="0" i="0" u="none" strike="noStrike" baseline="0" dirty="0" err="1">
                <a:latin typeface="Arial" panose="020B0604020202020204" pitchFamily="34" charset="0"/>
              </a:rPr>
              <a:t>Cardaba</a:t>
            </a:r>
            <a:r>
              <a:rPr lang="en-US" sz="1800" b="0" i="0" u="none" strike="noStrike" baseline="0" dirty="0">
                <a:latin typeface="Arial" panose="020B0604020202020204" pitchFamily="34" charset="0"/>
              </a:rPr>
              <a:t> variety is processed into banana chips and other products for domestic use and export.</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 Philippine production of bananas since 2010 peaked in 2012 with more than 9.2 million metric tons followed by a sharp decline in 2013 as a direct result of the damage wrought by Typhoon Pablo. In terms of area planted, from a high of about 454,000 hectares in 2012, this declined to about 446,000 hectares in 2013 and further down to 443,000 hectares in 2014 and 2015. (Philippine Statistics Authority, 2014 - 2017)</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 top players in the Banana Export industry are: </a:t>
            </a:r>
            <a:r>
              <a:rPr lang="en-US" sz="1800" b="0" i="0" u="none" strike="noStrike" baseline="0" dirty="0" err="1">
                <a:latin typeface="Arial" panose="020B0604020202020204" pitchFamily="34" charset="0"/>
              </a:rPr>
              <a:t>Unifrutti</a:t>
            </a:r>
            <a:r>
              <a:rPr lang="en-US" sz="1800" b="0" i="0" u="none" strike="noStrike" baseline="0" dirty="0">
                <a:latin typeface="Arial" panose="020B0604020202020204" pitchFamily="34" charset="0"/>
              </a:rPr>
              <a:t>, Dole, </a:t>
            </a:r>
            <a:r>
              <a:rPr lang="en-US" sz="1800" b="0" i="0" u="none" strike="noStrike" baseline="0" dirty="0" err="1">
                <a:latin typeface="Arial" panose="020B0604020202020204" pitchFamily="34" charset="0"/>
              </a:rPr>
              <a:t>Sumifru</a:t>
            </a:r>
            <a:r>
              <a:rPr lang="en-US" sz="1800" b="0" i="0" u="none" strike="noStrike" baseline="0" dirty="0">
                <a:latin typeface="Arial" panose="020B0604020202020204" pitchFamily="34" charset="0"/>
              </a:rPr>
              <a:t>, </a:t>
            </a:r>
            <a:r>
              <a:rPr lang="en-US" sz="1800" b="0" i="0" u="none" strike="noStrike" baseline="0" dirty="0" err="1">
                <a:latin typeface="Arial" panose="020B0604020202020204" pitchFamily="34" charset="0"/>
              </a:rPr>
              <a:t>Lapanday</a:t>
            </a:r>
            <a:r>
              <a:rPr lang="en-US" sz="1800" b="0" i="0" u="none" strike="noStrike" baseline="0" dirty="0">
                <a:latin typeface="Arial" panose="020B0604020202020204" pitchFamily="34" charset="0"/>
              </a:rPr>
              <a:t>, TADECO, and Del Monte. The map shows the location of these players</a:t>
            </a:r>
          </a:p>
          <a:p>
            <a:pPr algn="l"/>
            <a:r>
              <a:rPr lang="en-US" sz="1800" b="0" i="0" u="none" strike="noStrike" baseline="0" dirty="0">
                <a:latin typeface="Arial" panose="020B0604020202020204" pitchFamily="34" charset="0"/>
              </a:rPr>
              <a:t>in Mindanao where the bulk of bananas for export are produced. There are other smaller independent exporters such as MBFEA. Mega, among others.</a:t>
            </a:r>
          </a:p>
          <a:p>
            <a:pPr algn="l"/>
            <a:r>
              <a:rPr lang="en-US" sz="1800" b="0" i="0" u="none" strike="noStrike" baseline="0" dirty="0">
                <a:latin typeface="Arial" panose="020B0604020202020204" pitchFamily="34" charset="0"/>
              </a:rPr>
              <a:t>Other value chain players include processors under the Organization of Banana Chips Exporters and other independent processors.</a:t>
            </a:r>
            <a:endParaRPr lang="en-US" sz="120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29E4E29-D342-47FE-A0AA-251E4F6A82CB}" type="slidenum">
              <a:rPr lang="en-US" smtClean="0"/>
              <a:t>3</a:t>
            </a:fld>
            <a:endParaRPr lang="en-US"/>
          </a:p>
        </p:txBody>
      </p:sp>
    </p:spTree>
    <p:extLst>
      <p:ext uri="{BB962C8B-B14F-4D97-AF65-F5344CB8AC3E}">
        <p14:creationId xmlns:p14="http://schemas.microsoft.com/office/powerpoint/2010/main" val="30686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79F625-79CF-442F-A4D8-E461BC200864}" type="slidenum">
              <a:rPr lang="en-US" smtClean="0"/>
              <a:t>4</a:t>
            </a:fld>
            <a:endParaRPr lang="en-US"/>
          </a:p>
        </p:txBody>
      </p:sp>
    </p:spTree>
    <p:extLst>
      <p:ext uri="{BB962C8B-B14F-4D97-AF65-F5344CB8AC3E}">
        <p14:creationId xmlns:p14="http://schemas.microsoft.com/office/powerpoint/2010/main" val="8818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F625-79CF-442F-A4D8-E461BC200864}" type="slidenum">
              <a:rPr lang="en-US" smtClean="0"/>
              <a:t>5</a:t>
            </a:fld>
            <a:endParaRPr lang="en-US"/>
          </a:p>
        </p:txBody>
      </p:sp>
    </p:spTree>
    <p:extLst>
      <p:ext uri="{BB962C8B-B14F-4D97-AF65-F5344CB8AC3E}">
        <p14:creationId xmlns:p14="http://schemas.microsoft.com/office/powerpoint/2010/main" val="90460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often used disjointly or in isolation </a:t>
            </a:r>
          </a:p>
        </p:txBody>
      </p:sp>
      <p:sp>
        <p:nvSpPr>
          <p:cNvPr id="4" name="Slide Number Placeholder 3"/>
          <p:cNvSpPr>
            <a:spLocks noGrp="1"/>
          </p:cNvSpPr>
          <p:nvPr>
            <p:ph type="sldNum" sz="quarter" idx="5"/>
          </p:nvPr>
        </p:nvSpPr>
        <p:spPr/>
        <p:txBody>
          <a:bodyPr/>
          <a:lstStyle/>
          <a:p>
            <a:fld id="{2679F625-79CF-442F-A4D8-E461BC200864}" type="slidenum">
              <a:rPr lang="en-US" smtClean="0"/>
              <a:t>6</a:t>
            </a:fld>
            <a:endParaRPr lang="en-US"/>
          </a:p>
        </p:txBody>
      </p:sp>
    </p:spTree>
    <p:extLst>
      <p:ext uri="{BB962C8B-B14F-4D97-AF65-F5344CB8AC3E}">
        <p14:creationId xmlns:p14="http://schemas.microsoft.com/office/powerpoint/2010/main" val="2757409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F625-79CF-442F-A4D8-E461BC200864}" type="slidenum">
              <a:rPr lang="en-US" smtClean="0"/>
              <a:t>7</a:t>
            </a:fld>
            <a:endParaRPr lang="en-US"/>
          </a:p>
        </p:txBody>
      </p:sp>
    </p:spTree>
    <p:extLst>
      <p:ext uri="{BB962C8B-B14F-4D97-AF65-F5344CB8AC3E}">
        <p14:creationId xmlns:p14="http://schemas.microsoft.com/office/powerpoint/2010/main" val="211665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Engaging businesses</a:t>
            </a:r>
            <a:endParaRPr lang="en-GB" b="0" u="none" dirty="0"/>
          </a:p>
          <a:p>
            <a:endParaRPr lang="en-GB" b="0" u="none" dirty="0"/>
          </a:p>
          <a:p>
            <a:r>
              <a:rPr lang="en-GB" b="0" u="none" dirty="0"/>
              <a:t>To understand the following:</a:t>
            </a:r>
          </a:p>
          <a:p>
            <a:pPr marL="171450" indent="-171450">
              <a:buFontTx/>
              <a:buChar char="-"/>
            </a:pPr>
            <a:r>
              <a:rPr lang="en-GB" b="0" u="none" dirty="0"/>
              <a:t>Current E&amp;S challenges they face in the banana supply chain (in the Philippines and abroad)</a:t>
            </a:r>
          </a:p>
          <a:p>
            <a:pPr marL="171450" indent="-171450">
              <a:buFontTx/>
              <a:buChar char="-"/>
            </a:pPr>
            <a:r>
              <a:rPr lang="en-GB" b="0" u="none" dirty="0"/>
              <a:t>How businesses sourcing from the Philippines think about and address E&amp;S challenges in their supply chain</a:t>
            </a:r>
          </a:p>
          <a:p>
            <a:pPr marL="171450" indent="-171450">
              <a:buFontTx/>
              <a:buChar char="-"/>
            </a:pPr>
            <a:r>
              <a:rPr lang="en-GB" b="0" u="none" dirty="0"/>
              <a:t>What businesses in the Philippines are already doing to address E&amp;S challenges, in particular among smallholder producers</a:t>
            </a:r>
          </a:p>
          <a:p>
            <a:pPr marL="171450" indent="-171450">
              <a:buFontTx/>
              <a:buChar char="-"/>
            </a:pPr>
            <a:r>
              <a:rPr lang="en-GB" b="0" u="none" dirty="0"/>
              <a:t>Current uses of technology in the context of E&amp;S sustainability risk management (challenges, opportunities and gaps) </a:t>
            </a:r>
            <a:endParaRPr lang="en-GB" b="1" u="sng" dirty="0"/>
          </a:p>
        </p:txBody>
      </p:sp>
      <p:sp>
        <p:nvSpPr>
          <p:cNvPr id="4" name="Slide Number Placeholder 3"/>
          <p:cNvSpPr>
            <a:spLocks noGrp="1"/>
          </p:cNvSpPr>
          <p:nvPr>
            <p:ph type="sldNum" sz="quarter" idx="5"/>
          </p:nvPr>
        </p:nvSpPr>
        <p:spPr/>
        <p:txBody>
          <a:bodyPr/>
          <a:lstStyle/>
          <a:p>
            <a:fld id="{2679F625-79CF-442F-A4D8-E461BC200864}" type="slidenum">
              <a:rPr lang="en-US" smtClean="0"/>
              <a:t>8</a:t>
            </a:fld>
            <a:endParaRPr lang="en-US"/>
          </a:p>
        </p:txBody>
      </p:sp>
    </p:spTree>
    <p:extLst>
      <p:ext uri="{BB962C8B-B14F-4D97-AF65-F5344CB8AC3E}">
        <p14:creationId xmlns:p14="http://schemas.microsoft.com/office/powerpoint/2010/main" val="78250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6AA1-C9BD-4F05-B276-A289B6F6BE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E2461C-91DE-45C6-AAB1-592E0C339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839E4A-10BA-40D7-A0B3-47DE16D47520}"/>
              </a:ext>
            </a:extLst>
          </p:cNvPr>
          <p:cNvSpPr>
            <a:spLocks noGrp="1"/>
          </p:cNvSpPr>
          <p:nvPr>
            <p:ph type="dt" sz="half" idx="10"/>
          </p:nvPr>
        </p:nvSpPr>
        <p:spPr/>
        <p:txBody>
          <a:bodyPr/>
          <a:lstStyle/>
          <a:p>
            <a:fld id="{E0285F7D-81C6-451C-B27B-0B8844C886C3}" type="datetimeFigureOut">
              <a:rPr lang="en-US" smtClean="0"/>
              <a:t>9/29/2021</a:t>
            </a:fld>
            <a:endParaRPr lang="en-US"/>
          </a:p>
        </p:txBody>
      </p:sp>
      <p:sp>
        <p:nvSpPr>
          <p:cNvPr id="5" name="Footer Placeholder 4">
            <a:extLst>
              <a:ext uri="{FF2B5EF4-FFF2-40B4-BE49-F238E27FC236}">
                <a16:creationId xmlns:a16="http://schemas.microsoft.com/office/drawing/2014/main" id="{9871DCD7-1642-4698-9033-F7749F60B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16E5-F1CC-40CF-BC59-96C5814A7379}"/>
              </a:ext>
            </a:extLst>
          </p:cNvPr>
          <p:cNvSpPr>
            <a:spLocks noGrp="1"/>
          </p:cNvSpPr>
          <p:nvPr>
            <p:ph type="sldNum" sz="quarter" idx="12"/>
          </p:nvPr>
        </p:nvSpPr>
        <p:spPr/>
        <p:txBody>
          <a:bodyPr/>
          <a:lstStyle/>
          <a:p>
            <a:fld id="{B7C9192C-1EA7-4B32-866E-7147EE7ECFF9}" type="slidenum">
              <a:rPr lang="en-US" smtClean="0"/>
              <a:t>‹#›</a:t>
            </a:fld>
            <a:endParaRPr lang="en-US"/>
          </a:p>
        </p:txBody>
      </p:sp>
    </p:spTree>
    <p:extLst>
      <p:ext uri="{BB962C8B-B14F-4D97-AF65-F5344CB8AC3E}">
        <p14:creationId xmlns:p14="http://schemas.microsoft.com/office/powerpoint/2010/main" val="142927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8179E-8B78-4CA8-A341-61BC6E51DF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C136E5-DF32-4AB3-806F-FD7C12458B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60069-B06C-4332-BF93-E5BCED420EB9}"/>
              </a:ext>
            </a:extLst>
          </p:cNvPr>
          <p:cNvSpPr>
            <a:spLocks noGrp="1"/>
          </p:cNvSpPr>
          <p:nvPr>
            <p:ph type="dt" sz="half" idx="10"/>
          </p:nvPr>
        </p:nvSpPr>
        <p:spPr/>
        <p:txBody>
          <a:bodyPr/>
          <a:lstStyle/>
          <a:p>
            <a:fld id="{E0285F7D-81C6-451C-B27B-0B8844C886C3}" type="datetimeFigureOut">
              <a:rPr lang="en-US" smtClean="0"/>
              <a:t>9/29/2021</a:t>
            </a:fld>
            <a:endParaRPr lang="en-US"/>
          </a:p>
        </p:txBody>
      </p:sp>
      <p:sp>
        <p:nvSpPr>
          <p:cNvPr id="5" name="Footer Placeholder 4">
            <a:extLst>
              <a:ext uri="{FF2B5EF4-FFF2-40B4-BE49-F238E27FC236}">
                <a16:creationId xmlns:a16="http://schemas.microsoft.com/office/drawing/2014/main" id="{82C13628-15E6-4CC3-9C68-91EBC045D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A6E12-5DA7-47FD-9A02-B0E97FDC312A}"/>
              </a:ext>
            </a:extLst>
          </p:cNvPr>
          <p:cNvSpPr>
            <a:spLocks noGrp="1"/>
          </p:cNvSpPr>
          <p:nvPr>
            <p:ph type="sldNum" sz="quarter" idx="12"/>
          </p:nvPr>
        </p:nvSpPr>
        <p:spPr/>
        <p:txBody>
          <a:bodyPr/>
          <a:lstStyle/>
          <a:p>
            <a:fld id="{B7C9192C-1EA7-4B32-866E-7147EE7ECFF9}" type="slidenum">
              <a:rPr lang="en-US" smtClean="0"/>
              <a:t>‹#›</a:t>
            </a:fld>
            <a:endParaRPr lang="en-US"/>
          </a:p>
        </p:txBody>
      </p:sp>
    </p:spTree>
    <p:extLst>
      <p:ext uri="{BB962C8B-B14F-4D97-AF65-F5344CB8AC3E}">
        <p14:creationId xmlns:p14="http://schemas.microsoft.com/office/powerpoint/2010/main" val="3717958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318B2-EB86-4599-BEBC-01A42E8FF2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712D54-A67F-43DD-8BED-8DBA334890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DD684-601A-4B1E-A374-62ECA96F74E5}"/>
              </a:ext>
            </a:extLst>
          </p:cNvPr>
          <p:cNvSpPr>
            <a:spLocks noGrp="1"/>
          </p:cNvSpPr>
          <p:nvPr>
            <p:ph type="dt" sz="half" idx="10"/>
          </p:nvPr>
        </p:nvSpPr>
        <p:spPr/>
        <p:txBody>
          <a:bodyPr/>
          <a:lstStyle/>
          <a:p>
            <a:fld id="{E0285F7D-81C6-451C-B27B-0B8844C886C3}" type="datetimeFigureOut">
              <a:rPr lang="en-US" smtClean="0"/>
              <a:t>9/29/2021</a:t>
            </a:fld>
            <a:endParaRPr lang="en-US"/>
          </a:p>
        </p:txBody>
      </p:sp>
      <p:sp>
        <p:nvSpPr>
          <p:cNvPr id="5" name="Footer Placeholder 4">
            <a:extLst>
              <a:ext uri="{FF2B5EF4-FFF2-40B4-BE49-F238E27FC236}">
                <a16:creationId xmlns:a16="http://schemas.microsoft.com/office/drawing/2014/main" id="{E5EB2627-5657-46B7-97EE-E17661586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BC32E-7AC2-4580-97EF-CC7AFF3DF97F}"/>
              </a:ext>
            </a:extLst>
          </p:cNvPr>
          <p:cNvSpPr>
            <a:spLocks noGrp="1"/>
          </p:cNvSpPr>
          <p:nvPr>
            <p:ph type="sldNum" sz="quarter" idx="12"/>
          </p:nvPr>
        </p:nvSpPr>
        <p:spPr/>
        <p:txBody>
          <a:bodyPr/>
          <a:lstStyle/>
          <a:p>
            <a:fld id="{B7C9192C-1EA7-4B32-866E-7147EE7ECFF9}" type="slidenum">
              <a:rPr lang="en-US" smtClean="0"/>
              <a:t>‹#›</a:t>
            </a:fld>
            <a:endParaRPr lang="en-US"/>
          </a:p>
        </p:txBody>
      </p:sp>
    </p:spTree>
    <p:extLst>
      <p:ext uri="{BB962C8B-B14F-4D97-AF65-F5344CB8AC3E}">
        <p14:creationId xmlns:p14="http://schemas.microsoft.com/office/powerpoint/2010/main" val="53539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C8B7-8884-4470-8DCF-E637D76F68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70425-6842-4C87-8505-0A5A417A19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84330-D9C6-45D2-A3D0-F885D14BF12A}"/>
              </a:ext>
            </a:extLst>
          </p:cNvPr>
          <p:cNvSpPr>
            <a:spLocks noGrp="1"/>
          </p:cNvSpPr>
          <p:nvPr>
            <p:ph type="dt" sz="half" idx="10"/>
          </p:nvPr>
        </p:nvSpPr>
        <p:spPr/>
        <p:txBody>
          <a:bodyPr/>
          <a:lstStyle/>
          <a:p>
            <a:fld id="{E0285F7D-81C6-451C-B27B-0B8844C886C3}" type="datetimeFigureOut">
              <a:rPr lang="en-US" smtClean="0"/>
              <a:t>9/29/2021</a:t>
            </a:fld>
            <a:endParaRPr lang="en-US"/>
          </a:p>
        </p:txBody>
      </p:sp>
      <p:sp>
        <p:nvSpPr>
          <p:cNvPr id="5" name="Footer Placeholder 4">
            <a:extLst>
              <a:ext uri="{FF2B5EF4-FFF2-40B4-BE49-F238E27FC236}">
                <a16:creationId xmlns:a16="http://schemas.microsoft.com/office/drawing/2014/main" id="{C2007060-ACF1-471A-A6FE-7A9FA1FEB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EA5DC-CBDF-43ED-81B2-23DDA6CE8424}"/>
              </a:ext>
            </a:extLst>
          </p:cNvPr>
          <p:cNvSpPr>
            <a:spLocks noGrp="1"/>
          </p:cNvSpPr>
          <p:nvPr>
            <p:ph type="sldNum" sz="quarter" idx="12"/>
          </p:nvPr>
        </p:nvSpPr>
        <p:spPr/>
        <p:txBody>
          <a:bodyPr/>
          <a:lstStyle/>
          <a:p>
            <a:fld id="{B7C9192C-1EA7-4B32-866E-7147EE7ECFF9}" type="slidenum">
              <a:rPr lang="en-US" smtClean="0"/>
              <a:t>‹#›</a:t>
            </a:fld>
            <a:endParaRPr lang="en-US"/>
          </a:p>
        </p:txBody>
      </p:sp>
    </p:spTree>
    <p:extLst>
      <p:ext uri="{BB962C8B-B14F-4D97-AF65-F5344CB8AC3E}">
        <p14:creationId xmlns:p14="http://schemas.microsoft.com/office/powerpoint/2010/main" val="306855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ECFB-95ED-472E-9337-CB8B1FD32B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032949-FE6D-431C-B750-D3BD580CD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0428A9-3B60-4070-9242-9992ECFC793B}"/>
              </a:ext>
            </a:extLst>
          </p:cNvPr>
          <p:cNvSpPr>
            <a:spLocks noGrp="1"/>
          </p:cNvSpPr>
          <p:nvPr>
            <p:ph type="dt" sz="half" idx="10"/>
          </p:nvPr>
        </p:nvSpPr>
        <p:spPr/>
        <p:txBody>
          <a:bodyPr/>
          <a:lstStyle/>
          <a:p>
            <a:fld id="{E0285F7D-81C6-451C-B27B-0B8844C886C3}" type="datetimeFigureOut">
              <a:rPr lang="en-US" smtClean="0"/>
              <a:t>9/29/2021</a:t>
            </a:fld>
            <a:endParaRPr lang="en-US"/>
          </a:p>
        </p:txBody>
      </p:sp>
      <p:sp>
        <p:nvSpPr>
          <p:cNvPr id="5" name="Footer Placeholder 4">
            <a:extLst>
              <a:ext uri="{FF2B5EF4-FFF2-40B4-BE49-F238E27FC236}">
                <a16:creationId xmlns:a16="http://schemas.microsoft.com/office/drawing/2014/main" id="{6C23FC2D-578A-4EA9-9D8E-8ECB80C10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14F01-CFDD-4537-93D8-9EF4FDEAEBE9}"/>
              </a:ext>
            </a:extLst>
          </p:cNvPr>
          <p:cNvSpPr>
            <a:spLocks noGrp="1"/>
          </p:cNvSpPr>
          <p:nvPr>
            <p:ph type="sldNum" sz="quarter" idx="12"/>
          </p:nvPr>
        </p:nvSpPr>
        <p:spPr/>
        <p:txBody>
          <a:bodyPr/>
          <a:lstStyle/>
          <a:p>
            <a:fld id="{B7C9192C-1EA7-4B32-866E-7147EE7ECFF9}" type="slidenum">
              <a:rPr lang="en-US" smtClean="0"/>
              <a:t>‹#›</a:t>
            </a:fld>
            <a:endParaRPr lang="en-US"/>
          </a:p>
        </p:txBody>
      </p:sp>
    </p:spTree>
    <p:extLst>
      <p:ext uri="{BB962C8B-B14F-4D97-AF65-F5344CB8AC3E}">
        <p14:creationId xmlns:p14="http://schemas.microsoft.com/office/powerpoint/2010/main" val="399646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DB2C-8B68-4C6F-A887-AE7EF65649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CBC275-4282-4B19-B7F8-FB0E1D935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40AF34-B5AD-4B78-8BC7-06B7ABB84F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906A54-4A0C-4998-A12A-EBA11A6CF23D}"/>
              </a:ext>
            </a:extLst>
          </p:cNvPr>
          <p:cNvSpPr>
            <a:spLocks noGrp="1"/>
          </p:cNvSpPr>
          <p:nvPr>
            <p:ph type="dt" sz="half" idx="10"/>
          </p:nvPr>
        </p:nvSpPr>
        <p:spPr/>
        <p:txBody>
          <a:bodyPr/>
          <a:lstStyle/>
          <a:p>
            <a:fld id="{E0285F7D-81C6-451C-B27B-0B8844C886C3}" type="datetimeFigureOut">
              <a:rPr lang="en-US" smtClean="0"/>
              <a:t>9/29/2021</a:t>
            </a:fld>
            <a:endParaRPr lang="en-US"/>
          </a:p>
        </p:txBody>
      </p:sp>
      <p:sp>
        <p:nvSpPr>
          <p:cNvPr id="6" name="Footer Placeholder 5">
            <a:extLst>
              <a:ext uri="{FF2B5EF4-FFF2-40B4-BE49-F238E27FC236}">
                <a16:creationId xmlns:a16="http://schemas.microsoft.com/office/drawing/2014/main" id="{A10ACFC7-B483-4FF0-8F54-F75D215B8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98FC8-C572-424F-AFAE-1859EBFCCDF1}"/>
              </a:ext>
            </a:extLst>
          </p:cNvPr>
          <p:cNvSpPr>
            <a:spLocks noGrp="1"/>
          </p:cNvSpPr>
          <p:nvPr>
            <p:ph type="sldNum" sz="quarter" idx="12"/>
          </p:nvPr>
        </p:nvSpPr>
        <p:spPr/>
        <p:txBody>
          <a:bodyPr/>
          <a:lstStyle/>
          <a:p>
            <a:fld id="{B7C9192C-1EA7-4B32-866E-7147EE7ECFF9}" type="slidenum">
              <a:rPr lang="en-US" smtClean="0"/>
              <a:t>‹#›</a:t>
            </a:fld>
            <a:endParaRPr lang="en-US"/>
          </a:p>
        </p:txBody>
      </p:sp>
    </p:spTree>
    <p:extLst>
      <p:ext uri="{BB962C8B-B14F-4D97-AF65-F5344CB8AC3E}">
        <p14:creationId xmlns:p14="http://schemas.microsoft.com/office/powerpoint/2010/main" val="291334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91E3-17E3-4DEE-82EA-077B7DE742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AFF7A7-7D81-4691-8C4C-E460352675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BA507B-2FCF-41FE-A064-3D28CFAD89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E2E6F0-31AE-4EB4-9993-9CCBE2DFE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3349D0-65C5-4DBB-98CA-4D9EE938E0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22760E-A0A9-4440-A070-F1B431F31D91}"/>
              </a:ext>
            </a:extLst>
          </p:cNvPr>
          <p:cNvSpPr>
            <a:spLocks noGrp="1"/>
          </p:cNvSpPr>
          <p:nvPr>
            <p:ph type="dt" sz="half" idx="10"/>
          </p:nvPr>
        </p:nvSpPr>
        <p:spPr/>
        <p:txBody>
          <a:bodyPr/>
          <a:lstStyle/>
          <a:p>
            <a:fld id="{E0285F7D-81C6-451C-B27B-0B8844C886C3}" type="datetimeFigureOut">
              <a:rPr lang="en-US" smtClean="0"/>
              <a:t>9/29/2021</a:t>
            </a:fld>
            <a:endParaRPr lang="en-US"/>
          </a:p>
        </p:txBody>
      </p:sp>
      <p:sp>
        <p:nvSpPr>
          <p:cNvPr id="8" name="Footer Placeholder 7">
            <a:extLst>
              <a:ext uri="{FF2B5EF4-FFF2-40B4-BE49-F238E27FC236}">
                <a16:creationId xmlns:a16="http://schemas.microsoft.com/office/drawing/2014/main" id="{157B38ED-0E8F-4D04-8E92-6AFE530E31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287F18-3800-4C2A-A1C6-A5A09FD93947}"/>
              </a:ext>
            </a:extLst>
          </p:cNvPr>
          <p:cNvSpPr>
            <a:spLocks noGrp="1"/>
          </p:cNvSpPr>
          <p:nvPr>
            <p:ph type="sldNum" sz="quarter" idx="12"/>
          </p:nvPr>
        </p:nvSpPr>
        <p:spPr/>
        <p:txBody>
          <a:bodyPr/>
          <a:lstStyle/>
          <a:p>
            <a:fld id="{B7C9192C-1EA7-4B32-866E-7147EE7ECFF9}" type="slidenum">
              <a:rPr lang="en-US" smtClean="0"/>
              <a:t>‹#›</a:t>
            </a:fld>
            <a:endParaRPr lang="en-US"/>
          </a:p>
        </p:txBody>
      </p:sp>
    </p:spTree>
    <p:extLst>
      <p:ext uri="{BB962C8B-B14F-4D97-AF65-F5344CB8AC3E}">
        <p14:creationId xmlns:p14="http://schemas.microsoft.com/office/powerpoint/2010/main" val="68579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9AB2-265A-441D-899B-5539E84A92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CF1354-A182-4B4F-93F3-8266B4AA9ECA}"/>
              </a:ext>
            </a:extLst>
          </p:cNvPr>
          <p:cNvSpPr>
            <a:spLocks noGrp="1"/>
          </p:cNvSpPr>
          <p:nvPr>
            <p:ph type="dt" sz="half" idx="10"/>
          </p:nvPr>
        </p:nvSpPr>
        <p:spPr/>
        <p:txBody>
          <a:bodyPr/>
          <a:lstStyle/>
          <a:p>
            <a:fld id="{E0285F7D-81C6-451C-B27B-0B8844C886C3}" type="datetimeFigureOut">
              <a:rPr lang="en-US" smtClean="0"/>
              <a:t>9/29/2021</a:t>
            </a:fld>
            <a:endParaRPr lang="en-US"/>
          </a:p>
        </p:txBody>
      </p:sp>
      <p:sp>
        <p:nvSpPr>
          <p:cNvPr id="4" name="Footer Placeholder 3">
            <a:extLst>
              <a:ext uri="{FF2B5EF4-FFF2-40B4-BE49-F238E27FC236}">
                <a16:creationId xmlns:a16="http://schemas.microsoft.com/office/drawing/2014/main" id="{CC18ABC6-7D33-411E-8C78-7B06CF3632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3480B8-4772-4A5D-A947-684D4A883F9E}"/>
              </a:ext>
            </a:extLst>
          </p:cNvPr>
          <p:cNvSpPr>
            <a:spLocks noGrp="1"/>
          </p:cNvSpPr>
          <p:nvPr>
            <p:ph type="sldNum" sz="quarter" idx="12"/>
          </p:nvPr>
        </p:nvSpPr>
        <p:spPr/>
        <p:txBody>
          <a:bodyPr/>
          <a:lstStyle/>
          <a:p>
            <a:fld id="{B7C9192C-1EA7-4B32-866E-7147EE7ECFF9}" type="slidenum">
              <a:rPr lang="en-US" smtClean="0"/>
              <a:t>‹#›</a:t>
            </a:fld>
            <a:endParaRPr lang="en-US"/>
          </a:p>
        </p:txBody>
      </p:sp>
    </p:spTree>
    <p:extLst>
      <p:ext uri="{BB962C8B-B14F-4D97-AF65-F5344CB8AC3E}">
        <p14:creationId xmlns:p14="http://schemas.microsoft.com/office/powerpoint/2010/main" val="260006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C6E93C-F600-483E-89F4-377CA592A9F5}"/>
              </a:ext>
            </a:extLst>
          </p:cNvPr>
          <p:cNvSpPr>
            <a:spLocks noGrp="1"/>
          </p:cNvSpPr>
          <p:nvPr>
            <p:ph type="dt" sz="half" idx="10"/>
          </p:nvPr>
        </p:nvSpPr>
        <p:spPr/>
        <p:txBody>
          <a:bodyPr/>
          <a:lstStyle/>
          <a:p>
            <a:fld id="{E0285F7D-81C6-451C-B27B-0B8844C886C3}" type="datetimeFigureOut">
              <a:rPr lang="en-US" smtClean="0"/>
              <a:t>9/29/2021</a:t>
            </a:fld>
            <a:endParaRPr lang="en-US"/>
          </a:p>
        </p:txBody>
      </p:sp>
      <p:sp>
        <p:nvSpPr>
          <p:cNvPr id="3" name="Footer Placeholder 2">
            <a:extLst>
              <a:ext uri="{FF2B5EF4-FFF2-40B4-BE49-F238E27FC236}">
                <a16:creationId xmlns:a16="http://schemas.microsoft.com/office/drawing/2014/main" id="{B69026BF-591C-4DE3-97D9-8F003CAA54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7FD244-EBC9-47F9-BDA8-9930C85A394B}"/>
              </a:ext>
            </a:extLst>
          </p:cNvPr>
          <p:cNvSpPr>
            <a:spLocks noGrp="1"/>
          </p:cNvSpPr>
          <p:nvPr>
            <p:ph type="sldNum" sz="quarter" idx="12"/>
          </p:nvPr>
        </p:nvSpPr>
        <p:spPr/>
        <p:txBody>
          <a:bodyPr/>
          <a:lstStyle/>
          <a:p>
            <a:fld id="{B7C9192C-1EA7-4B32-866E-7147EE7ECFF9}" type="slidenum">
              <a:rPr lang="en-US" smtClean="0"/>
              <a:t>‹#›</a:t>
            </a:fld>
            <a:endParaRPr lang="en-US"/>
          </a:p>
        </p:txBody>
      </p:sp>
    </p:spTree>
    <p:extLst>
      <p:ext uri="{BB962C8B-B14F-4D97-AF65-F5344CB8AC3E}">
        <p14:creationId xmlns:p14="http://schemas.microsoft.com/office/powerpoint/2010/main" val="148100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03982-3561-439A-829B-88BDEE08F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182A51-31D7-421B-BFD8-16EA83787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AA8F7-7821-400B-8BE9-092784C6F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ED35D-EED4-4A98-AB07-A33C09160A11}"/>
              </a:ext>
            </a:extLst>
          </p:cNvPr>
          <p:cNvSpPr>
            <a:spLocks noGrp="1"/>
          </p:cNvSpPr>
          <p:nvPr>
            <p:ph type="dt" sz="half" idx="10"/>
          </p:nvPr>
        </p:nvSpPr>
        <p:spPr/>
        <p:txBody>
          <a:bodyPr/>
          <a:lstStyle/>
          <a:p>
            <a:fld id="{E0285F7D-81C6-451C-B27B-0B8844C886C3}" type="datetimeFigureOut">
              <a:rPr lang="en-US" smtClean="0"/>
              <a:t>9/29/2021</a:t>
            </a:fld>
            <a:endParaRPr lang="en-US"/>
          </a:p>
        </p:txBody>
      </p:sp>
      <p:sp>
        <p:nvSpPr>
          <p:cNvPr id="6" name="Footer Placeholder 5">
            <a:extLst>
              <a:ext uri="{FF2B5EF4-FFF2-40B4-BE49-F238E27FC236}">
                <a16:creationId xmlns:a16="http://schemas.microsoft.com/office/drawing/2014/main" id="{465A0BBD-EAA3-41FB-A150-3A2687ABD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637B26-A4C4-479C-8BF3-E85884E601CD}"/>
              </a:ext>
            </a:extLst>
          </p:cNvPr>
          <p:cNvSpPr>
            <a:spLocks noGrp="1"/>
          </p:cNvSpPr>
          <p:nvPr>
            <p:ph type="sldNum" sz="quarter" idx="12"/>
          </p:nvPr>
        </p:nvSpPr>
        <p:spPr/>
        <p:txBody>
          <a:bodyPr/>
          <a:lstStyle/>
          <a:p>
            <a:fld id="{B7C9192C-1EA7-4B32-866E-7147EE7ECFF9}" type="slidenum">
              <a:rPr lang="en-US" smtClean="0"/>
              <a:t>‹#›</a:t>
            </a:fld>
            <a:endParaRPr lang="en-US"/>
          </a:p>
        </p:txBody>
      </p:sp>
    </p:spTree>
    <p:extLst>
      <p:ext uri="{BB962C8B-B14F-4D97-AF65-F5344CB8AC3E}">
        <p14:creationId xmlns:p14="http://schemas.microsoft.com/office/powerpoint/2010/main" val="412699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13DB-2824-495B-8060-78D7E5785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D6AA30-D933-4B82-B453-C6B1C426C4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ECE9BF-B1BA-440E-95A6-DBF6CE38E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AE8B06-F2F3-48F8-92CD-60A3B529ADEC}"/>
              </a:ext>
            </a:extLst>
          </p:cNvPr>
          <p:cNvSpPr>
            <a:spLocks noGrp="1"/>
          </p:cNvSpPr>
          <p:nvPr>
            <p:ph type="dt" sz="half" idx="10"/>
          </p:nvPr>
        </p:nvSpPr>
        <p:spPr/>
        <p:txBody>
          <a:bodyPr/>
          <a:lstStyle/>
          <a:p>
            <a:fld id="{E0285F7D-81C6-451C-B27B-0B8844C886C3}" type="datetimeFigureOut">
              <a:rPr lang="en-US" smtClean="0"/>
              <a:t>9/29/2021</a:t>
            </a:fld>
            <a:endParaRPr lang="en-US"/>
          </a:p>
        </p:txBody>
      </p:sp>
      <p:sp>
        <p:nvSpPr>
          <p:cNvPr id="6" name="Footer Placeholder 5">
            <a:extLst>
              <a:ext uri="{FF2B5EF4-FFF2-40B4-BE49-F238E27FC236}">
                <a16:creationId xmlns:a16="http://schemas.microsoft.com/office/drawing/2014/main" id="{647F3B2C-C6D7-40AD-9A28-FF3039C3EE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0C50D3-2B8B-4FE4-B9A7-44A359A91747}"/>
              </a:ext>
            </a:extLst>
          </p:cNvPr>
          <p:cNvSpPr>
            <a:spLocks noGrp="1"/>
          </p:cNvSpPr>
          <p:nvPr>
            <p:ph type="sldNum" sz="quarter" idx="12"/>
          </p:nvPr>
        </p:nvSpPr>
        <p:spPr/>
        <p:txBody>
          <a:bodyPr/>
          <a:lstStyle/>
          <a:p>
            <a:fld id="{B7C9192C-1EA7-4B32-866E-7147EE7ECFF9}" type="slidenum">
              <a:rPr lang="en-US" smtClean="0"/>
              <a:t>‹#›</a:t>
            </a:fld>
            <a:endParaRPr lang="en-US"/>
          </a:p>
        </p:txBody>
      </p:sp>
    </p:spTree>
    <p:extLst>
      <p:ext uri="{BB962C8B-B14F-4D97-AF65-F5344CB8AC3E}">
        <p14:creationId xmlns:p14="http://schemas.microsoft.com/office/powerpoint/2010/main" val="238372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5A237C-8AB3-434D-8D13-D48BDDCD4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E6AA41-A472-4433-B91E-36784917E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CB873-5FB1-4336-9ABE-8EF0EB1B2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85F7D-81C6-451C-B27B-0B8844C886C3}" type="datetimeFigureOut">
              <a:rPr lang="en-US" smtClean="0"/>
              <a:t>9/29/2021</a:t>
            </a:fld>
            <a:endParaRPr lang="en-US"/>
          </a:p>
        </p:txBody>
      </p:sp>
      <p:sp>
        <p:nvSpPr>
          <p:cNvPr id="5" name="Footer Placeholder 4">
            <a:extLst>
              <a:ext uri="{FF2B5EF4-FFF2-40B4-BE49-F238E27FC236}">
                <a16:creationId xmlns:a16="http://schemas.microsoft.com/office/drawing/2014/main" id="{27CAC371-EEAB-4384-B114-58F713889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EB68A9-3940-4FB1-B252-F8E06C403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9192C-1EA7-4B32-866E-7147EE7ECFF9}" type="slidenum">
              <a:rPr lang="en-US" smtClean="0"/>
              <a:t>‹#›</a:t>
            </a:fld>
            <a:endParaRPr lang="en-US"/>
          </a:p>
        </p:txBody>
      </p:sp>
    </p:spTree>
    <p:extLst>
      <p:ext uri="{BB962C8B-B14F-4D97-AF65-F5344CB8AC3E}">
        <p14:creationId xmlns:p14="http://schemas.microsoft.com/office/powerpoint/2010/main" val="2499699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f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E32473-9E13-40A2-81F6-4421F402E8D3}"/>
              </a:ext>
            </a:extLst>
          </p:cNvPr>
          <p:cNvSpPr>
            <a:spLocks noGrp="1"/>
          </p:cNvSpPr>
          <p:nvPr>
            <p:ph type="ctrTitle"/>
          </p:nvPr>
        </p:nvSpPr>
        <p:spPr>
          <a:xfrm>
            <a:off x="0" y="2044700"/>
            <a:ext cx="12192000" cy="2571739"/>
          </a:xfrm>
          <a:solidFill>
            <a:schemeClr val="bg1">
              <a:lumMod val="95000"/>
            </a:schemeClr>
          </a:solidFill>
        </p:spPr>
        <p:txBody>
          <a:bodyPr anchor="ctr">
            <a:normAutofit/>
          </a:bodyPr>
          <a:lstStyle/>
          <a:p>
            <a:r>
              <a:rPr lang="en-US" sz="3600" b="1" dirty="0">
                <a:solidFill>
                  <a:schemeClr val="tx1">
                    <a:lumMod val="75000"/>
                    <a:lumOff val="25000"/>
                  </a:schemeClr>
                </a:solidFill>
                <a:latin typeface="+mn-lt"/>
              </a:rPr>
              <a:t>Brought to you by Geodata: Responsible </a:t>
            </a:r>
            <a:r>
              <a:rPr lang="en-US" sz="3600" b="1" dirty="0">
                <a:solidFill>
                  <a:schemeClr val="accent1">
                    <a:lumMod val="75000"/>
                  </a:schemeClr>
                </a:solidFill>
                <a:latin typeface="+mn-lt"/>
              </a:rPr>
              <a:t>Banana</a:t>
            </a:r>
            <a:r>
              <a:rPr lang="en-US" sz="3600" b="1" dirty="0">
                <a:solidFill>
                  <a:schemeClr val="accent1"/>
                </a:solidFill>
                <a:latin typeface="+mn-lt"/>
              </a:rPr>
              <a:t> </a:t>
            </a:r>
            <a:r>
              <a:rPr lang="en-US" sz="3600" b="1" dirty="0">
                <a:solidFill>
                  <a:schemeClr val="tx1">
                    <a:lumMod val="75000"/>
                    <a:lumOff val="25000"/>
                  </a:schemeClr>
                </a:solidFill>
                <a:latin typeface="+mn-lt"/>
              </a:rPr>
              <a:t>Supply Chains </a:t>
            </a:r>
            <a:br>
              <a:rPr lang="en-US" sz="4800" b="1" dirty="0">
                <a:solidFill>
                  <a:schemeClr val="accent1">
                    <a:lumMod val="50000"/>
                  </a:schemeClr>
                </a:solidFill>
                <a:latin typeface="+mn-lt"/>
              </a:rPr>
            </a:br>
            <a:r>
              <a:rPr lang="en-US" sz="2800" b="1" dirty="0">
                <a:solidFill>
                  <a:srgbClr val="F05E30"/>
                </a:solidFill>
                <a:latin typeface="+mn-lt"/>
              </a:rPr>
              <a:t>Introduction of the DT4D Pilot Project</a:t>
            </a:r>
            <a:endParaRPr lang="en-US" sz="4800" b="1" dirty="0">
              <a:solidFill>
                <a:srgbClr val="F05E30"/>
              </a:solidFill>
              <a:latin typeface="+mn-lt"/>
            </a:endParaRPr>
          </a:p>
        </p:txBody>
      </p:sp>
      <p:pic>
        <p:nvPicPr>
          <p:cNvPr id="6" name="Picture 5">
            <a:extLst>
              <a:ext uri="{FF2B5EF4-FFF2-40B4-BE49-F238E27FC236}">
                <a16:creationId xmlns:a16="http://schemas.microsoft.com/office/drawing/2014/main" id="{5EB3E5BE-FAE1-41D9-B540-752862D49E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93" y="6158383"/>
            <a:ext cx="3067812" cy="601980"/>
          </a:xfrm>
          <a:prstGeom prst="rect">
            <a:avLst/>
          </a:prstGeom>
        </p:spPr>
      </p:pic>
      <p:cxnSp>
        <p:nvCxnSpPr>
          <p:cNvPr id="8" name="Straight Connector 7">
            <a:extLst>
              <a:ext uri="{FF2B5EF4-FFF2-40B4-BE49-F238E27FC236}">
                <a16:creationId xmlns:a16="http://schemas.microsoft.com/office/drawing/2014/main" id="{73611CD4-96A0-4649-9DFC-ECE3D94D0161}"/>
              </a:ext>
            </a:extLst>
          </p:cNvPr>
          <p:cNvCxnSpPr>
            <a:cxnSpLocks/>
          </p:cNvCxnSpPr>
          <p:nvPr/>
        </p:nvCxnSpPr>
        <p:spPr>
          <a:xfrm>
            <a:off x="0" y="4616451"/>
            <a:ext cx="1219200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974B76-63CB-4E50-983B-A9B8E7CE55C0}"/>
              </a:ext>
            </a:extLst>
          </p:cNvPr>
          <p:cNvCxnSpPr>
            <a:cxnSpLocks/>
          </p:cNvCxnSpPr>
          <p:nvPr/>
        </p:nvCxnSpPr>
        <p:spPr>
          <a:xfrm>
            <a:off x="0" y="2044701"/>
            <a:ext cx="1219200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Bananas Icon - Download in Flat Style">
            <a:extLst>
              <a:ext uri="{FF2B5EF4-FFF2-40B4-BE49-F238E27FC236}">
                <a16:creationId xmlns:a16="http://schemas.microsoft.com/office/drawing/2014/main" id="{92F26D14-0E2F-4FB0-9965-A918458C0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314863">
            <a:off x="8390143" y="4100691"/>
            <a:ext cx="1031496" cy="10314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nana Tree Icons - Download Free Vector Icons | Noun Project">
            <a:extLst>
              <a:ext uri="{FF2B5EF4-FFF2-40B4-BE49-F238E27FC236}">
                <a16:creationId xmlns:a16="http://schemas.microsoft.com/office/drawing/2014/main" id="{1613BEEE-5705-40E6-B370-B0683BE8D6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5051" y="412003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raphical user interface&#10;&#10;Description automatically generated">
            <a:extLst>
              <a:ext uri="{FF2B5EF4-FFF2-40B4-BE49-F238E27FC236}">
                <a16:creationId xmlns:a16="http://schemas.microsoft.com/office/drawing/2014/main" id="{012AC125-7CC2-4DF5-86BE-978C1C3A4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4409" y="6160288"/>
            <a:ext cx="4572000" cy="600075"/>
          </a:xfrm>
          <a:prstGeom prst="rect">
            <a:avLst/>
          </a:prstGeom>
        </p:spPr>
      </p:pic>
      <p:pic>
        <p:nvPicPr>
          <p:cNvPr id="14" name="Picture 13">
            <a:extLst>
              <a:ext uri="{FF2B5EF4-FFF2-40B4-BE49-F238E27FC236}">
                <a16:creationId xmlns:a16="http://schemas.microsoft.com/office/drawing/2014/main" id="{008B8889-7228-42F1-B8EE-664BAB8B8AE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676916" y="6158383"/>
            <a:ext cx="1455658" cy="571862"/>
          </a:xfrm>
          <a:prstGeom prst="rect">
            <a:avLst/>
          </a:prstGeom>
          <a:noFill/>
        </p:spPr>
      </p:pic>
    </p:spTree>
    <p:extLst>
      <p:ext uri="{BB962C8B-B14F-4D97-AF65-F5344CB8AC3E}">
        <p14:creationId xmlns:p14="http://schemas.microsoft.com/office/powerpoint/2010/main" val="131631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6EA058FE-E129-4DB3-8BCC-7BE448D0BBD7}"/>
              </a:ext>
            </a:extLst>
          </p:cNvPr>
          <p:cNvSpPr/>
          <p:nvPr/>
        </p:nvSpPr>
        <p:spPr>
          <a:xfrm>
            <a:off x="461596" y="1346951"/>
            <a:ext cx="11446588" cy="2544983"/>
          </a:xfrm>
          <a:prstGeom prst="rect">
            <a:avLst/>
          </a:prstGeom>
          <a:noFill/>
          <a:ln w="158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3816" y="286603"/>
            <a:ext cx="11203334" cy="825917"/>
          </a:xfrm>
        </p:spPr>
        <p:txBody>
          <a:bodyPr>
            <a:normAutofit/>
          </a:bodyPr>
          <a:lstStyle/>
          <a:p>
            <a:r>
              <a:rPr lang="en-US" sz="3600" b="1" dirty="0"/>
              <a:t>Banana production and sustainability context</a:t>
            </a:r>
          </a:p>
        </p:txBody>
      </p:sp>
      <p:grpSp>
        <p:nvGrpSpPr>
          <p:cNvPr id="35" name="Group 34">
            <a:extLst>
              <a:ext uri="{FF2B5EF4-FFF2-40B4-BE49-F238E27FC236}">
                <a16:creationId xmlns:a16="http://schemas.microsoft.com/office/drawing/2014/main" id="{F5A7E136-4F77-4A52-AA20-59A5894CB3DD}"/>
              </a:ext>
            </a:extLst>
          </p:cNvPr>
          <p:cNvGrpSpPr/>
          <p:nvPr/>
        </p:nvGrpSpPr>
        <p:grpSpPr>
          <a:xfrm>
            <a:off x="757081" y="1771385"/>
            <a:ext cx="5994750" cy="2159256"/>
            <a:chOff x="1661712" y="2193616"/>
            <a:chExt cx="5255962" cy="2159256"/>
          </a:xfrm>
        </p:grpSpPr>
        <p:grpSp>
          <p:nvGrpSpPr>
            <p:cNvPr id="13" name="Group 12">
              <a:extLst>
                <a:ext uri="{FF2B5EF4-FFF2-40B4-BE49-F238E27FC236}">
                  <a16:creationId xmlns:a16="http://schemas.microsoft.com/office/drawing/2014/main" id="{71DBD6E5-002A-4370-AEA6-FE9E23C9B938}"/>
                </a:ext>
              </a:extLst>
            </p:cNvPr>
            <p:cNvGrpSpPr/>
            <p:nvPr/>
          </p:nvGrpSpPr>
          <p:grpSpPr>
            <a:xfrm>
              <a:off x="1661712" y="2193616"/>
              <a:ext cx="4976955" cy="1721565"/>
              <a:chOff x="889682" y="2497326"/>
              <a:chExt cx="4976955" cy="1721565"/>
            </a:xfrm>
          </p:grpSpPr>
          <p:sp>
            <p:nvSpPr>
              <p:cNvPr id="4" name="Oval 3">
                <a:extLst>
                  <a:ext uri="{FF2B5EF4-FFF2-40B4-BE49-F238E27FC236}">
                    <a16:creationId xmlns:a16="http://schemas.microsoft.com/office/drawing/2014/main" id="{9B7B1B8B-F15C-478E-AD4A-3B69943A17C5}"/>
                  </a:ext>
                </a:extLst>
              </p:cNvPr>
              <p:cNvSpPr/>
              <p:nvPr/>
            </p:nvSpPr>
            <p:spPr>
              <a:xfrm>
                <a:off x="889682" y="3345316"/>
                <a:ext cx="1134673" cy="846771"/>
              </a:xfrm>
              <a:prstGeom prst="ellipse">
                <a:avLst/>
              </a:prstGeom>
              <a:solidFill>
                <a:schemeClr val="bg2">
                  <a:lumMod val="75000"/>
                </a:schemeClr>
              </a:solid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2.61 </a:t>
                </a:r>
                <a:r>
                  <a:rPr lang="en-US" sz="1600" b="1" dirty="0">
                    <a:solidFill>
                      <a:schemeClr val="bg1"/>
                    </a:solidFill>
                  </a:rPr>
                  <a:t>M TONS</a:t>
                </a:r>
                <a:endParaRPr lang="en-US" sz="1600" dirty="0">
                  <a:solidFill>
                    <a:schemeClr val="bg1"/>
                  </a:solidFill>
                </a:endParaRPr>
              </a:p>
            </p:txBody>
          </p:sp>
          <p:sp>
            <p:nvSpPr>
              <p:cNvPr id="9" name="Oval 8">
                <a:extLst>
                  <a:ext uri="{FF2B5EF4-FFF2-40B4-BE49-F238E27FC236}">
                    <a16:creationId xmlns:a16="http://schemas.microsoft.com/office/drawing/2014/main" id="{F289D255-5D91-4449-82BB-F7DA2CD7B3E5}"/>
                  </a:ext>
                </a:extLst>
              </p:cNvPr>
              <p:cNvSpPr/>
              <p:nvPr/>
            </p:nvSpPr>
            <p:spPr>
              <a:xfrm>
                <a:off x="4575502" y="3240924"/>
                <a:ext cx="1291135" cy="977967"/>
              </a:xfrm>
              <a:prstGeom prst="ellipse">
                <a:avLst/>
              </a:prstGeom>
              <a:solidFill>
                <a:schemeClr val="tx2">
                  <a:lumMod val="7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3.72 </a:t>
                </a:r>
                <a:r>
                  <a:rPr lang="en-US" b="1" dirty="0">
                    <a:solidFill>
                      <a:schemeClr val="bg1"/>
                    </a:solidFill>
                  </a:rPr>
                  <a:t>M </a:t>
                </a:r>
              </a:p>
              <a:p>
                <a:pPr algn="ctr"/>
                <a:r>
                  <a:rPr lang="en-US" b="1" dirty="0">
                    <a:solidFill>
                      <a:schemeClr val="bg1"/>
                    </a:solidFill>
                  </a:rPr>
                  <a:t>TONS</a:t>
                </a:r>
                <a:endParaRPr lang="en-US" dirty="0">
                  <a:solidFill>
                    <a:schemeClr val="bg1"/>
                  </a:solidFill>
                </a:endParaRPr>
              </a:p>
            </p:txBody>
          </p:sp>
          <p:sp>
            <p:nvSpPr>
              <p:cNvPr id="5" name="Rectangle 4">
                <a:extLst>
                  <a:ext uri="{FF2B5EF4-FFF2-40B4-BE49-F238E27FC236}">
                    <a16:creationId xmlns:a16="http://schemas.microsoft.com/office/drawing/2014/main" id="{289E4A93-248F-48EC-AFBE-1310E1EDB254}"/>
                  </a:ext>
                </a:extLst>
              </p:cNvPr>
              <p:cNvSpPr/>
              <p:nvPr/>
            </p:nvSpPr>
            <p:spPr>
              <a:xfrm>
                <a:off x="1038858" y="2517259"/>
                <a:ext cx="1230551" cy="369332"/>
              </a:xfrm>
              <a:prstGeom prst="rect">
                <a:avLst/>
              </a:prstGeom>
            </p:spPr>
            <p:txBody>
              <a:bodyPr wrap="square">
                <a:spAutoFit/>
              </a:bodyPr>
              <a:lstStyle/>
              <a:p>
                <a:r>
                  <a:rPr lang="en-US" b="1" dirty="0"/>
                  <a:t>2014-2018</a:t>
                </a:r>
              </a:p>
            </p:txBody>
          </p:sp>
          <p:sp>
            <p:nvSpPr>
              <p:cNvPr id="10" name="Rectangle 9">
                <a:extLst>
                  <a:ext uri="{FF2B5EF4-FFF2-40B4-BE49-F238E27FC236}">
                    <a16:creationId xmlns:a16="http://schemas.microsoft.com/office/drawing/2014/main" id="{D1378336-AC4A-4736-BF8B-C743F2434F1E}"/>
                  </a:ext>
                </a:extLst>
              </p:cNvPr>
              <p:cNvSpPr/>
              <p:nvPr/>
            </p:nvSpPr>
            <p:spPr>
              <a:xfrm>
                <a:off x="4984776" y="2497326"/>
                <a:ext cx="781100" cy="369332"/>
              </a:xfrm>
              <a:prstGeom prst="rect">
                <a:avLst/>
              </a:prstGeom>
            </p:spPr>
            <p:txBody>
              <a:bodyPr wrap="square">
                <a:spAutoFit/>
              </a:bodyPr>
              <a:lstStyle/>
              <a:p>
                <a:r>
                  <a:rPr lang="en-US" b="1" dirty="0"/>
                  <a:t>2020</a:t>
                </a:r>
              </a:p>
            </p:txBody>
          </p:sp>
        </p:grpSp>
        <p:sp>
          <p:nvSpPr>
            <p:cNvPr id="18" name="Rectangle 17">
              <a:extLst>
                <a:ext uri="{FF2B5EF4-FFF2-40B4-BE49-F238E27FC236}">
                  <a16:creationId xmlns:a16="http://schemas.microsoft.com/office/drawing/2014/main" id="{D90E05E8-A75A-4686-A5B5-C0AA3E84FD90}"/>
                </a:ext>
              </a:extLst>
            </p:cNvPr>
            <p:cNvSpPr/>
            <p:nvPr/>
          </p:nvSpPr>
          <p:spPr>
            <a:xfrm>
              <a:off x="5923531" y="4014318"/>
              <a:ext cx="994143" cy="338554"/>
            </a:xfrm>
            <a:prstGeom prst="rect">
              <a:avLst/>
            </a:prstGeom>
          </p:spPr>
          <p:txBody>
            <a:bodyPr wrap="square">
              <a:spAutoFit/>
            </a:bodyPr>
            <a:lstStyle/>
            <a:p>
              <a:pPr algn="r"/>
              <a:r>
                <a:rPr lang="en-US" sz="1600" i="1" dirty="0">
                  <a:solidFill>
                    <a:schemeClr val="bg1">
                      <a:lumMod val="50000"/>
                    </a:schemeClr>
                  </a:solidFill>
                </a:rPr>
                <a:t>FAO, 2020</a:t>
              </a:r>
            </a:p>
          </p:txBody>
        </p:sp>
      </p:grpSp>
      <p:cxnSp>
        <p:nvCxnSpPr>
          <p:cNvPr id="15" name="Straight Connector 14">
            <a:extLst>
              <a:ext uri="{FF2B5EF4-FFF2-40B4-BE49-F238E27FC236}">
                <a16:creationId xmlns:a16="http://schemas.microsoft.com/office/drawing/2014/main" id="{7FD38FE7-DCA1-45BA-ADFD-54C2DD247572}"/>
              </a:ext>
            </a:extLst>
          </p:cNvPr>
          <p:cNvCxnSpPr>
            <a:cxnSpLocks/>
          </p:cNvCxnSpPr>
          <p:nvPr/>
        </p:nvCxnSpPr>
        <p:spPr>
          <a:xfrm>
            <a:off x="0" y="1112520"/>
            <a:ext cx="12192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4AF3F950-AB12-4CE7-81A4-1B936871CFAF}"/>
              </a:ext>
            </a:extLst>
          </p:cNvPr>
          <p:cNvPicPr>
            <a:picLocks noChangeAspect="1"/>
          </p:cNvPicPr>
          <p:nvPr/>
        </p:nvPicPr>
        <p:blipFill rotWithShape="1">
          <a:blip r:embed="rId3"/>
          <a:srcRect r="245"/>
          <a:stretch/>
        </p:blipFill>
        <p:spPr>
          <a:xfrm>
            <a:off x="7967201" y="1455238"/>
            <a:ext cx="3811329" cy="2328273"/>
          </a:xfrm>
          <a:prstGeom prst="rect">
            <a:avLst/>
          </a:prstGeom>
          <a:ln>
            <a:noFill/>
          </a:ln>
        </p:spPr>
      </p:pic>
      <p:sp>
        <p:nvSpPr>
          <p:cNvPr id="34" name="Rectangle 33">
            <a:extLst>
              <a:ext uri="{FF2B5EF4-FFF2-40B4-BE49-F238E27FC236}">
                <a16:creationId xmlns:a16="http://schemas.microsoft.com/office/drawing/2014/main" id="{716AE3A1-C80F-4F7E-934D-86AE3FABDE74}"/>
              </a:ext>
            </a:extLst>
          </p:cNvPr>
          <p:cNvSpPr/>
          <p:nvPr/>
        </p:nvSpPr>
        <p:spPr>
          <a:xfrm>
            <a:off x="283816" y="1176720"/>
            <a:ext cx="7231409" cy="400110"/>
          </a:xfrm>
          <a:prstGeom prst="rect">
            <a:avLst/>
          </a:prstGeom>
          <a:solidFill>
            <a:schemeClr val="bg1"/>
          </a:solidFill>
        </p:spPr>
        <p:txBody>
          <a:bodyPr wrap="square">
            <a:spAutoFit/>
          </a:bodyPr>
          <a:lstStyle/>
          <a:p>
            <a:r>
              <a:rPr lang="en-US" sz="2000" b="1" dirty="0">
                <a:solidFill>
                  <a:srgbClr val="F05E30"/>
                </a:solidFill>
              </a:rPr>
              <a:t>The Philippines is the 2nd largest exporter </a:t>
            </a:r>
            <a:r>
              <a:rPr lang="en-US" sz="2000" b="1" dirty="0"/>
              <a:t>of bananas in the World </a:t>
            </a:r>
          </a:p>
        </p:txBody>
      </p:sp>
      <p:sp>
        <p:nvSpPr>
          <p:cNvPr id="53" name="Rectangle 52">
            <a:extLst>
              <a:ext uri="{FF2B5EF4-FFF2-40B4-BE49-F238E27FC236}">
                <a16:creationId xmlns:a16="http://schemas.microsoft.com/office/drawing/2014/main" id="{20114B1C-8340-4D39-9898-58A46401C58C}"/>
              </a:ext>
            </a:extLst>
          </p:cNvPr>
          <p:cNvSpPr/>
          <p:nvPr/>
        </p:nvSpPr>
        <p:spPr>
          <a:xfrm>
            <a:off x="8694733" y="3519931"/>
            <a:ext cx="3069655" cy="307777"/>
          </a:xfrm>
          <a:prstGeom prst="rect">
            <a:avLst/>
          </a:prstGeom>
        </p:spPr>
        <p:txBody>
          <a:bodyPr wrap="square">
            <a:spAutoFit/>
          </a:bodyPr>
          <a:lstStyle/>
          <a:p>
            <a:pPr algn="r"/>
            <a:r>
              <a:rPr lang="en-US" sz="1400" i="1" dirty="0">
                <a:solidFill>
                  <a:schemeClr val="bg1">
                    <a:lumMod val="50000"/>
                  </a:schemeClr>
                </a:solidFill>
              </a:rPr>
              <a:t>www.trademark.org; 2018</a:t>
            </a:r>
          </a:p>
        </p:txBody>
      </p:sp>
      <p:sp>
        <p:nvSpPr>
          <p:cNvPr id="60" name="Arrow: Left-Right 59">
            <a:extLst>
              <a:ext uri="{FF2B5EF4-FFF2-40B4-BE49-F238E27FC236}">
                <a16:creationId xmlns:a16="http://schemas.microsoft.com/office/drawing/2014/main" id="{3EF1726E-2874-46C3-84C7-60E4697BEE39}"/>
              </a:ext>
            </a:extLst>
          </p:cNvPr>
          <p:cNvSpPr/>
          <p:nvPr/>
        </p:nvSpPr>
        <p:spPr>
          <a:xfrm>
            <a:off x="6698780" y="2709192"/>
            <a:ext cx="1207305" cy="372638"/>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3408819-E4D0-4E3F-B31F-E42F17885F92}"/>
              </a:ext>
            </a:extLst>
          </p:cNvPr>
          <p:cNvSpPr/>
          <p:nvPr/>
        </p:nvSpPr>
        <p:spPr>
          <a:xfrm>
            <a:off x="304788" y="1504661"/>
            <a:ext cx="184731" cy="400110"/>
          </a:xfrm>
          <a:prstGeom prst="rect">
            <a:avLst/>
          </a:prstGeom>
          <a:solidFill>
            <a:schemeClr val="bg1"/>
          </a:solidFill>
        </p:spPr>
        <p:txBody>
          <a:bodyPr wrap="none">
            <a:spAutoFit/>
          </a:bodyPr>
          <a:lstStyle/>
          <a:p>
            <a:endParaRPr lang="en-US" sz="2000" dirty="0">
              <a:solidFill>
                <a:schemeClr val="accent1">
                  <a:lumMod val="75000"/>
                </a:schemeClr>
              </a:solidFill>
            </a:endParaRPr>
          </a:p>
        </p:txBody>
      </p:sp>
      <p:sp>
        <p:nvSpPr>
          <p:cNvPr id="39" name="Oval 38">
            <a:extLst>
              <a:ext uri="{FF2B5EF4-FFF2-40B4-BE49-F238E27FC236}">
                <a16:creationId xmlns:a16="http://schemas.microsoft.com/office/drawing/2014/main" id="{FB9C61AA-77FE-4320-B3BE-88811AE1D542}"/>
              </a:ext>
            </a:extLst>
          </p:cNvPr>
          <p:cNvSpPr/>
          <p:nvPr/>
        </p:nvSpPr>
        <p:spPr>
          <a:xfrm>
            <a:off x="2681511" y="2184879"/>
            <a:ext cx="1798708" cy="1401377"/>
          </a:xfrm>
          <a:prstGeom prst="ellipse">
            <a:avLst/>
          </a:prstGeom>
          <a:solidFill>
            <a:schemeClr val="accent5">
              <a:lumMod val="60000"/>
              <a:lumOff val="40000"/>
            </a:schemeClr>
          </a:solid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4.40 </a:t>
            </a:r>
            <a:r>
              <a:rPr lang="en-US" b="1" dirty="0">
                <a:solidFill>
                  <a:schemeClr val="bg1"/>
                </a:solidFill>
              </a:rPr>
              <a:t>M TONS</a:t>
            </a:r>
            <a:endParaRPr lang="en-US" dirty="0">
              <a:solidFill>
                <a:schemeClr val="bg1"/>
              </a:solidFill>
            </a:endParaRPr>
          </a:p>
        </p:txBody>
      </p:sp>
      <p:sp>
        <p:nvSpPr>
          <p:cNvPr id="40" name="Rectangle 39">
            <a:extLst>
              <a:ext uri="{FF2B5EF4-FFF2-40B4-BE49-F238E27FC236}">
                <a16:creationId xmlns:a16="http://schemas.microsoft.com/office/drawing/2014/main" id="{F4214866-3007-4998-A67F-51F5788BC1E1}"/>
              </a:ext>
            </a:extLst>
          </p:cNvPr>
          <p:cNvSpPr/>
          <p:nvPr/>
        </p:nvSpPr>
        <p:spPr>
          <a:xfrm>
            <a:off x="3281920" y="1791318"/>
            <a:ext cx="1403519" cy="369332"/>
          </a:xfrm>
          <a:prstGeom prst="rect">
            <a:avLst/>
          </a:prstGeom>
        </p:spPr>
        <p:txBody>
          <a:bodyPr wrap="square">
            <a:spAutoFit/>
          </a:bodyPr>
          <a:lstStyle/>
          <a:p>
            <a:r>
              <a:rPr lang="en-US" b="1" dirty="0"/>
              <a:t>2019</a:t>
            </a:r>
          </a:p>
        </p:txBody>
      </p:sp>
      <p:sp>
        <p:nvSpPr>
          <p:cNvPr id="41" name="Rectangle 40">
            <a:extLst>
              <a:ext uri="{FF2B5EF4-FFF2-40B4-BE49-F238E27FC236}">
                <a16:creationId xmlns:a16="http://schemas.microsoft.com/office/drawing/2014/main" id="{01E9FA44-7CE2-419B-9D9C-885B48F188A1}"/>
              </a:ext>
            </a:extLst>
          </p:cNvPr>
          <p:cNvSpPr/>
          <p:nvPr/>
        </p:nvSpPr>
        <p:spPr>
          <a:xfrm>
            <a:off x="547611" y="4233620"/>
            <a:ext cx="6967614" cy="2339102"/>
          </a:xfrm>
          <a:prstGeom prst="rect">
            <a:avLst/>
          </a:prstGeom>
        </p:spPr>
        <p:txBody>
          <a:bodyPr wrap="square">
            <a:spAutoFit/>
          </a:bodyPr>
          <a:lstStyle/>
          <a:p>
            <a:r>
              <a:rPr lang="en-US" sz="2000" b="1" dirty="0">
                <a:solidFill>
                  <a:schemeClr val="accent1">
                    <a:lumMod val="75000"/>
                  </a:schemeClr>
                </a:solidFill>
              </a:rPr>
              <a:t>Prevalent Sustainability Risks and Concerns</a:t>
            </a:r>
            <a:endParaRPr lang="en-US" sz="1600" dirty="0">
              <a:solidFill>
                <a:schemeClr val="tx1">
                  <a:lumMod val="75000"/>
                  <a:lumOff val="25000"/>
                </a:schemeClr>
              </a:solidFill>
            </a:endParaRPr>
          </a:p>
          <a:p>
            <a:r>
              <a:rPr lang="en-US" b="1" dirty="0">
                <a:solidFill>
                  <a:schemeClr val="tx1">
                    <a:lumMod val="75000"/>
                    <a:lumOff val="25000"/>
                  </a:schemeClr>
                </a:solidFill>
              </a:rPr>
              <a:t>Environment</a:t>
            </a:r>
            <a:r>
              <a:rPr lang="en-US" dirty="0">
                <a:solidFill>
                  <a:schemeClr val="tx1">
                    <a:lumMod val="75000"/>
                    <a:lumOff val="25000"/>
                  </a:schemeClr>
                </a:solidFill>
              </a:rPr>
              <a:t> – Deforestation | Land-use conversion | Climate change issues | Soil degradation | Biodiversity loss | Proliferation &amp; use of illegal chemicals | Pest and disease | High Pesticide use | Water resources </a:t>
            </a:r>
          </a:p>
          <a:p>
            <a:endParaRPr lang="en-US" dirty="0">
              <a:solidFill>
                <a:schemeClr val="tx1">
                  <a:lumMod val="75000"/>
                  <a:lumOff val="25000"/>
                </a:schemeClr>
              </a:solidFill>
            </a:endParaRPr>
          </a:p>
          <a:p>
            <a:r>
              <a:rPr lang="en-US" b="1" dirty="0">
                <a:solidFill>
                  <a:schemeClr val="tx1">
                    <a:lumMod val="75000"/>
                    <a:lumOff val="25000"/>
                  </a:schemeClr>
                </a:solidFill>
              </a:rPr>
              <a:t>Social</a:t>
            </a:r>
            <a:r>
              <a:rPr lang="en-US" dirty="0">
                <a:solidFill>
                  <a:schemeClr val="tx1">
                    <a:lumMod val="75000"/>
                    <a:lumOff val="25000"/>
                  </a:schemeClr>
                </a:solidFill>
              </a:rPr>
              <a:t> </a:t>
            </a:r>
            <a:r>
              <a:rPr lang="en-US" b="1" dirty="0">
                <a:solidFill>
                  <a:schemeClr val="tx1">
                    <a:lumMod val="75000"/>
                    <a:lumOff val="25000"/>
                  </a:schemeClr>
                </a:solidFill>
              </a:rPr>
              <a:t>and</a:t>
            </a:r>
            <a:r>
              <a:rPr lang="en-US" dirty="0">
                <a:solidFill>
                  <a:schemeClr val="tx1">
                    <a:lumMod val="75000"/>
                    <a:lumOff val="25000"/>
                  </a:schemeClr>
                </a:solidFill>
              </a:rPr>
              <a:t> </a:t>
            </a:r>
            <a:r>
              <a:rPr lang="en-US" b="1" dirty="0">
                <a:solidFill>
                  <a:schemeClr val="tx1">
                    <a:lumMod val="75000"/>
                    <a:lumOff val="25000"/>
                  </a:schemeClr>
                </a:solidFill>
              </a:rPr>
              <a:t>Labor </a:t>
            </a:r>
            <a:r>
              <a:rPr lang="en-US" dirty="0">
                <a:solidFill>
                  <a:schemeClr val="tx1">
                    <a:lumMod val="75000"/>
                    <a:lumOff val="25000"/>
                  </a:schemeClr>
                </a:solidFill>
              </a:rPr>
              <a:t>– Land disputes | Decent wages | Child labor | Forced labor | Operational Health and Safety | Gender discrimination and sexual harassment </a:t>
            </a:r>
          </a:p>
        </p:txBody>
      </p:sp>
      <p:pic>
        <p:nvPicPr>
          <p:cNvPr id="42" name="Picture 41">
            <a:extLst>
              <a:ext uri="{FF2B5EF4-FFF2-40B4-BE49-F238E27FC236}">
                <a16:creationId xmlns:a16="http://schemas.microsoft.com/office/drawing/2014/main" id="{9EF02ECB-E958-4D51-8F6D-7D5E9DD14A84}"/>
              </a:ext>
            </a:extLst>
          </p:cNvPr>
          <p:cNvPicPr>
            <a:picLocks noChangeAspect="1"/>
          </p:cNvPicPr>
          <p:nvPr/>
        </p:nvPicPr>
        <p:blipFill rotWithShape="1">
          <a:blip r:embed="rId4"/>
          <a:srcRect l="883" t="1758" r="2595" b="2110"/>
          <a:stretch/>
        </p:blipFill>
        <p:spPr>
          <a:xfrm>
            <a:off x="8819801" y="4193342"/>
            <a:ext cx="2055036" cy="2418840"/>
          </a:xfrm>
          <a:prstGeom prst="rect">
            <a:avLst/>
          </a:prstGeom>
          <a:ln w="15875">
            <a:noFill/>
            <a:prstDash val="sysDash"/>
          </a:ln>
        </p:spPr>
      </p:pic>
      <p:sp>
        <p:nvSpPr>
          <p:cNvPr id="43" name="Rectangle 42">
            <a:extLst>
              <a:ext uri="{FF2B5EF4-FFF2-40B4-BE49-F238E27FC236}">
                <a16:creationId xmlns:a16="http://schemas.microsoft.com/office/drawing/2014/main" id="{E40CD84A-9877-43BB-8E59-62C64F7AEA83}"/>
              </a:ext>
            </a:extLst>
          </p:cNvPr>
          <p:cNvSpPr/>
          <p:nvPr/>
        </p:nvSpPr>
        <p:spPr>
          <a:xfrm>
            <a:off x="7967201" y="4008676"/>
            <a:ext cx="3194994" cy="338554"/>
          </a:xfrm>
          <a:prstGeom prst="rect">
            <a:avLst/>
          </a:prstGeom>
        </p:spPr>
        <p:txBody>
          <a:bodyPr wrap="square">
            <a:spAutoFit/>
          </a:bodyPr>
          <a:lstStyle/>
          <a:p>
            <a:pPr algn="r"/>
            <a:r>
              <a:rPr lang="en-US" sz="1600" i="1" dirty="0">
                <a:solidFill>
                  <a:schemeClr val="bg1">
                    <a:lumMod val="50000"/>
                  </a:schemeClr>
                </a:solidFill>
              </a:rPr>
              <a:t>Banana Production By region </a:t>
            </a:r>
          </a:p>
        </p:txBody>
      </p:sp>
      <p:sp>
        <p:nvSpPr>
          <p:cNvPr id="44" name="Rectangle 43">
            <a:extLst>
              <a:ext uri="{FF2B5EF4-FFF2-40B4-BE49-F238E27FC236}">
                <a16:creationId xmlns:a16="http://schemas.microsoft.com/office/drawing/2014/main" id="{9FD0992F-2BAE-4736-A3AE-02BD21C1BDE0}"/>
              </a:ext>
            </a:extLst>
          </p:cNvPr>
          <p:cNvSpPr/>
          <p:nvPr/>
        </p:nvSpPr>
        <p:spPr>
          <a:xfrm>
            <a:off x="8903010" y="6396335"/>
            <a:ext cx="2653099" cy="461665"/>
          </a:xfrm>
          <a:prstGeom prst="rect">
            <a:avLst/>
          </a:prstGeom>
          <a:solidFill>
            <a:schemeClr val="bg1"/>
          </a:solidFill>
        </p:spPr>
        <p:txBody>
          <a:bodyPr wrap="square">
            <a:spAutoFit/>
          </a:bodyPr>
          <a:lstStyle/>
          <a:p>
            <a:r>
              <a:rPr lang="en-US" sz="1200" i="1" dirty="0">
                <a:solidFill>
                  <a:schemeClr val="bg1">
                    <a:lumMod val="50000"/>
                  </a:schemeClr>
                </a:solidFill>
              </a:rPr>
              <a:t>Source: Philippines Statistics Authority, 2014-2017</a:t>
            </a:r>
          </a:p>
        </p:txBody>
      </p:sp>
    </p:spTree>
    <p:extLst>
      <p:ext uri="{BB962C8B-B14F-4D97-AF65-F5344CB8AC3E}">
        <p14:creationId xmlns:p14="http://schemas.microsoft.com/office/powerpoint/2010/main" val="161132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63BF059-86D4-4410-A192-C990AA77F79C}"/>
              </a:ext>
            </a:extLst>
          </p:cNvPr>
          <p:cNvCxnSpPr>
            <a:cxnSpLocks/>
          </p:cNvCxnSpPr>
          <p:nvPr/>
        </p:nvCxnSpPr>
        <p:spPr>
          <a:xfrm>
            <a:off x="0" y="1112520"/>
            <a:ext cx="12192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72475C98-CD46-41F7-B327-93F5B7FEC41D}"/>
              </a:ext>
            </a:extLst>
          </p:cNvPr>
          <p:cNvSpPr>
            <a:spLocks noGrp="1"/>
          </p:cNvSpPr>
          <p:nvPr>
            <p:ph type="title"/>
          </p:nvPr>
        </p:nvSpPr>
        <p:spPr>
          <a:xfrm>
            <a:off x="283815" y="286603"/>
            <a:ext cx="11517659" cy="825917"/>
          </a:xfrm>
        </p:spPr>
        <p:txBody>
          <a:bodyPr>
            <a:normAutofit/>
          </a:bodyPr>
          <a:lstStyle/>
          <a:p>
            <a:r>
              <a:rPr lang="en-US" sz="3600" b="1" dirty="0"/>
              <a:t>The case for Responsible Banana Supply Chains</a:t>
            </a:r>
          </a:p>
        </p:txBody>
      </p:sp>
      <p:sp>
        <p:nvSpPr>
          <p:cNvPr id="36" name="Rectangle 35">
            <a:extLst>
              <a:ext uri="{FF2B5EF4-FFF2-40B4-BE49-F238E27FC236}">
                <a16:creationId xmlns:a16="http://schemas.microsoft.com/office/drawing/2014/main" id="{C4FBE19D-D8EC-4370-8312-5B0953A1A571}"/>
              </a:ext>
            </a:extLst>
          </p:cNvPr>
          <p:cNvSpPr/>
          <p:nvPr/>
        </p:nvSpPr>
        <p:spPr>
          <a:xfrm>
            <a:off x="281939" y="1166950"/>
            <a:ext cx="8018078" cy="400110"/>
          </a:xfrm>
          <a:prstGeom prst="rect">
            <a:avLst/>
          </a:prstGeom>
          <a:solidFill>
            <a:schemeClr val="bg1"/>
          </a:solidFill>
        </p:spPr>
        <p:txBody>
          <a:bodyPr wrap="square">
            <a:spAutoFit/>
          </a:bodyPr>
          <a:lstStyle/>
          <a:p>
            <a:r>
              <a:rPr lang="en-US" sz="2000" b="1" dirty="0"/>
              <a:t>Philippines’ Banana Industry </a:t>
            </a:r>
            <a:r>
              <a:rPr lang="en-US" sz="2000" b="1" dirty="0">
                <a:solidFill>
                  <a:srgbClr val="F05E30"/>
                </a:solidFill>
              </a:rPr>
              <a:t>Challenges and Opportunities</a:t>
            </a:r>
            <a:endParaRPr lang="en-US" sz="2000" dirty="0">
              <a:solidFill>
                <a:srgbClr val="F05E30"/>
              </a:solidFill>
            </a:endParaRPr>
          </a:p>
        </p:txBody>
      </p:sp>
      <p:pic>
        <p:nvPicPr>
          <p:cNvPr id="3" name="Picture 2" descr="Text&#10;&#10;Description automatically generated with medium confidence">
            <a:extLst>
              <a:ext uri="{FF2B5EF4-FFF2-40B4-BE49-F238E27FC236}">
                <a16:creationId xmlns:a16="http://schemas.microsoft.com/office/drawing/2014/main" id="{AB6F1C50-1CBF-4232-9B03-056E370BE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3363" y="4637441"/>
            <a:ext cx="1386610" cy="1933956"/>
          </a:xfrm>
          <a:prstGeom prst="rect">
            <a:avLst/>
          </a:prstGeom>
        </p:spPr>
      </p:pic>
      <p:sp>
        <p:nvSpPr>
          <p:cNvPr id="14" name="Rectangle 13">
            <a:extLst>
              <a:ext uri="{FF2B5EF4-FFF2-40B4-BE49-F238E27FC236}">
                <a16:creationId xmlns:a16="http://schemas.microsoft.com/office/drawing/2014/main" id="{CE76088B-E475-4E17-AD07-AECA1D12484D}"/>
              </a:ext>
            </a:extLst>
          </p:cNvPr>
          <p:cNvSpPr/>
          <p:nvPr/>
        </p:nvSpPr>
        <p:spPr>
          <a:xfrm>
            <a:off x="2030278" y="4727256"/>
            <a:ext cx="8018079" cy="1477328"/>
          </a:xfrm>
          <a:prstGeom prst="rect">
            <a:avLst/>
          </a:prstGeom>
        </p:spPr>
        <p:txBody>
          <a:bodyPr wrap="square">
            <a:spAutoFit/>
          </a:bodyPr>
          <a:lstStyle/>
          <a:p>
            <a:r>
              <a:rPr lang="en-US" b="1" dirty="0">
                <a:solidFill>
                  <a:schemeClr val="accent1">
                    <a:lumMod val="75000"/>
                  </a:schemeClr>
                </a:solidFill>
              </a:rPr>
              <a:t>Philippine Banana Industry Roadmap (2019 – 2022) </a:t>
            </a:r>
          </a:p>
          <a:p>
            <a:r>
              <a:rPr lang="en-US" dirty="0">
                <a:solidFill>
                  <a:schemeClr val="bg1">
                    <a:lumMod val="50000"/>
                  </a:schemeClr>
                </a:solidFill>
              </a:rPr>
              <a:t>Promote inclusive growth through a value chain approach | Increase quality and sustainability levels | Upscaling strategies for sustainability | Improvement in Productivity Level | Moving up in the value chain | Ensuring Market Awareness | Resource generation and Financing Strategies | R&amp;D</a:t>
            </a:r>
          </a:p>
        </p:txBody>
      </p:sp>
      <p:pic>
        <p:nvPicPr>
          <p:cNvPr id="15" name="Picture 2" descr="Market Access Icon HD Stock Images | Shutterstock">
            <a:extLst>
              <a:ext uri="{FF2B5EF4-FFF2-40B4-BE49-F238E27FC236}">
                <a16:creationId xmlns:a16="http://schemas.microsoft.com/office/drawing/2014/main" id="{9B00BC21-E656-4FE1-85B7-BF0E4726F0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958" r="76923" b="53317"/>
          <a:stretch/>
        </p:blipFill>
        <p:spPr bwMode="auto">
          <a:xfrm>
            <a:off x="435045" y="1768372"/>
            <a:ext cx="872340" cy="9251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text, food, vegetable, fruit&#10;&#10;Description automatically generated">
            <a:extLst>
              <a:ext uri="{FF2B5EF4-FFF2-40B4-BE49-F238E27FC236}">
                <a16:creationId xmlns:a16="http://schemas.microsoft.com/office/drawing/2014/main" id="{4661A906-77DB-40B6-B471-40108AE7A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648" y="3239372"/>
            <a:ext cx="1423275" cy="925128"/>
          </a:xfrm>
          <a:prstGeom prst="rect">
            <a:avLst/>
          </a:prstGeom>
        </p:spPr>
      </p:pic>
      <p:sp>
        <p:nvSpPr>
          <p:cNvPr id="22" name="Content Placeholder 2">
            <a:extLst>
              <a:ext uri="{FF2B5EF4-FFF2-40B4-BE49-F238E27FC236}">
                <a16:creationId xmlns:a16="http://schemas.microsoft.com/office/drawing/2014/main" id="{4C9BC62E-08F0-411D-998B-099024F50ED6}"/>
              </a:ext>
            </a:extLst>
          </p:cNvPr>
          <p:cNvSpPr>
            <a:spLocks noGrp="1"/>
          </p:cNvSpPr>
          <p:nvPr>
            <p:ph idx="1"/>
          </p:nvPr>
        </p:nvSpPr>
        <p:spPr>
          <a:xfrm>
            <a:off x="1818561" y="1621489"/>
            <a:ext cx="9396153" cy="4652862"/>
          </a:xfrm>
        </p:spPr>
        <p:txBody>
          <a:bodyPr>
            <a:noAutofit/>
          </a:bodyPr>
          <a:lstStyle/>
          <a:p>
            <a:r>
              <a:rPr lang="en-US" sz="1800" b="1" dirty="0">
                <a:solidFill>
                  <a:srgbClr val="F05E30"/>
                </a:solidFill>
              </a:rPr>
              <a:t>Access to markets and impacts of regulatory compliance</a:t>
            </a:r>
            <a:br>
              <a:rPr lang="en-US" sz="1600" b="1" dirty="0">
                <a:solidFill>
                  <a:schemeClr val="accent1"/>
                </a:solidFill>
              </a:rPr>
            </a:br>
            <a:r>
              <a:rPr lang="en-US" sz="1800" b="1" dirty="0">
                <a:solidFill>
                  <a:schemeClr val="accent1">
                    <a:lumMod val="75000"/>
                  </a:schemeClr>
                </a:solidFill>
              </a:rPr>
              <a:t>E&amp;S Standards are Common Requirements for Agricultural enterprises</a:t>
            </a:r>
            <a:br>
              <a:rPr lang="en-US" sz="1600" u="sng" dirty="0">
                <a:sym typeface="Wingdings" panose="05000000000000000000" pitchFamily="2" charset="2"/>
              </a:rPr>
            </a:br>
            <a:r>
              <a:rPr lang="en-US" sz="1600" dirty="0">
                <a:solidFill>
                  <a:schemeClr val="bg1">
                    <a:lumMod val="50000"/>
                  </a:schemeClr>
                </a:solidFill>
              </a:rPr>
              <a:t>Access to markets - obtain financing from investors - maintain a strong brand and reputation – rising consumer demands for responsibly-sourced products</a:t>
            </a:r>
            <a:br>
              <a:rPr lang="en-US" sz="1600" dirty="0">
                <a:solidFill>
                  <a:schemeClr val="bg1">
                    <a:lumMod val="50000"/>
                  </a:schemeClr>
                </a:solidFill>
              </a:rPr>
            </a:br>
            <a:r>
              <a:rPr lang="en-US" sz="1800" b="1" dirty="0">
                <a:solidFill>
                  <a:schemeClr val="accent1">
                    <a:lumMod val="75000"/>
                  </a:schemeClr>
                </a:solidFill>
              </a:rPr>
              <a:t>Countries around the world (see EU Member States) are increasingly introducing new E&amp;S legal requirements</a:t>
            </a:r>
            <a:br>
              <a:rPr lang="en-US" sz="1600" b="1" u="sng" dirty="0"/>
            </a:br>
            <a:endParaRPr lang="en-US" sz="1600" dirty="0">
              <a:solidFill>
                <a:schemeClr val="bg1">
                  <a:lumMod val="50000"/>
                </a:schemeClr>
              </a:solidFill>
            </a:endParaRPr>
          </a:p>
          <a:p>
            <a:r>
              <a:rPr lang="en-US" sz="1800" b="1" dirty="0">
                <a:solidFill>
                  <a:srgbClr val="F05E30"/>
                </a:solidFill>
              </a:rPr>
              <a:t>Unlocking opportunities for local economic development </a:t>
            </a:r>
            <a:br>
              <a:rPr lang="en-US" sz="1600" b="1" dirty="0"/>
            </a:br>
            <a:r>
              <a:rPr lang="en-US" sz="1800" b="1" dirty="0">
                <a:solidFill>
                  <a:schemeClr val="accent1">
                    <a:lumMod val="75000"/>
                  </a:schemeClr>
                </a:solidFill>
              </a:rPr>
              <a:t>For Smallholder farmers, adherence to E&amp;S standards increase business opportunities, give access to international markets &amp; higher returns</a:t>
            </a:r>
            <a:endParaRPr lang="en-US" sz="1800" dirty="0">
              <a:solidFill>
                <a:schemeClr val="bg1">
                  <a:lumMod val="50000"/>
                </a:schemeClr>
              </a:solidFill>
            </a:endParaRPr>
          </a:p>
        </p:txBody>
      </p:sp>
    </p:spTree>
    <p:extLst>
      <p:ext uri="{BB962C8B-B14F-4D97-AF65-F5344CB8AC3E}">
        <p14:creationId xmlns:p14="http://schemas.microsoft.com/office/powerpoint/2010/main" val="150074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939CEB3-340D-4356-AE89-AF2757C12F39}"/>
              </a:ext>
            </a:extLst>
          </p:cNvPr>
          <p:cNvCxnSpPr>
            <a:cxnSpLocks/>
          </p:cNvCxnSpPr>
          <p:nvPr/>
        </p:nvCxnSpPr>
        <p:spPr>
          <a:xfrm>
            <a:off x="0" y="1112520"/>
            <a:ext cx="12192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0FE3896-5169-4612-A93E-7D01DAE1216C}"/>
              </a:ext>
            </a:extLst>
          </p:cNvPr>
          <p:cNvSpPr>
            <a:spLocks noGrp="1"/>
          </p:cNvSpPr>
          <p:nvPr>
            <p:ph type="title"/>
          </p:nvPr>
        </p:nvSpPr>
        <p:spPr>
          <a:xfrm>
            <a:off x="283816" y="286603"/>
            <a:ext cx="11546234" cy="825917"/>
          </a:xfrm>
        </p:spPr>
        <p:txBody>
          <a:bodyPr>
            <a:normAutofit/>
          </a:bodyPr>
          <a:lstStyle/>
          <a:p>
            <a:r>
              <a:rPr lang="en-US" sz="3600" b="1" dirty="0"/>
              <a:t>DT4D Grant Overview</a:t>
            </a:r>
          </a:p>
        </p:txBody>
      </p:sp>
      <p:grpSp>
        <p:nvGrpSpPr>
          <p:cNvPr id="32" name="Group 31">
            <a:extLst>
              <a:ext uri="{FF2B5EF4-FFF2-40B4-BE49-F238E27FC236}">
                <a16:creationId xmlns:a16="http://schemas.microsoft.com/office/drawing/2014/main" id="{F7044444-CFC0-4248-8305-9EB756E9360E}"/>
              </a:ext>
            </a:extLst>
          </p:cNvPr>
          <p:cNvGrpSpPr/>
          <p:nvPr/>
        </p:nvGrpSpPr>
        <p:grpSpPr>
          <a:xfrm>
            <a:off x="237378" y="3149519"/>
            <a:ext cx="11499837" cy="3201089"/>
            <a:chOff x="237378" y="3273344"/>
            <a:chExt cx="11499837" cy="3201089"/>
          </a:xfrm>
        </p:grpSpPr>
        <p:grpSp>
          <p:nvGrpSpPr>
            <p:cNvPr id="9" name="Group 8">
              <a:extLst>
                <a:ext uri="{FF2B5EF4-FFF2-40B4-BE49-F238E27FC236}">
                  <a16:creationId xmlns:a16="http://schemas.microsoft.com/office/drawing/2014/main" id="{1EFF090F-2A86-4388-83E6-6C07D9BFD52A}"/>
                </a:ext>
              </a:extLst>
            </p:cNvPr>
            <p:cNvGrpSpPr/>
            <p:nvPr/>
          </p:nvGrpSpPr>
          <p:grpSpPr>
            <a:xfrm>
              <a:off x="237378" y="3273344"/>
              <a:ext cx="9172465" cy="1513480"/>
              <a:chOff x="619990" y="4273091"/>
              <a:chExt cx="9172465" cy="1513480"/>
            </a:xfrm>
          </p:grpSpPr>
          <p:cxnSp>
            <p:nvCxnSpPr>
              <p:cNvPr id="10" name="Straight Arrow Connector 9">
                <a:extLst>
                  <a:ext uri="{FF2B5EF4-FFF2-40B4-BE49-F238E27FC236}">
                    <a16:creationId xmlns:a16="http://schemas.microsoft.com/office/drawing/2014/main" id="{E5A83F62-7759-4529-AA70-3A0502BD72ED}"/>
                  </a:ext>
                </a:extLst>
              </p:cNvPr>
              <p:cNvCxnSpPr>
                <a:cxnSpLocks/>
              </p:cNvCxnSpPr>
              <p:nvPr/>
            </p:nvCxnSpPr>
            <p:spPr>
              <a:xfrm>
                <a:off x="619990" y="5011462"/>
                <a:ext cx="6791381" cy="0"/>
              </a:xfrm>
              <a:prstGeom prst="straightConnector1">
                <a:avLst/>
              </a:prstGeom>
              <a:ln w="38100">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6FBC2D59-36AE-45A2-A634-FA34D14164C8}"/>
                  </a:ext>
                </a:extLst>
              </p:cNvPr>
              <p:cNvSpPr/>
              <p:nvPr/>
            </p:nvSpPr>
            <p:spPr>
              <a:xfrm>
                <a:off x="7411372" y="4285312"/>
                <a:ext cx="2381083" cy="14669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50000"/>
                      </a:schemeClr>
                    </a:solidFill>
                  </a:rPr>
                  <a:t>Lack of common and interactive platform for </a:t>
                </a:r>
                <a:r>
                  <a:rPr lang="en-US" sz="1600" b="1" u="sng" dirty="0">
                    <a:solidFill>
                      <a:schemeClr val="accent2">
                        <a:lumMod val="50000"/>
                      </a:schemeClr>
                    </a:solidFill>
                  </a:rPr>
                  <a:t>current and potential E&amp;S Risks</a:t>
                </a:r>
                <a:endParaRPr lang="en-US" sz="1600" dirty="0">
                  <a:solidFill>
                    <a:schemeClr val="accent2">
                      <a:lumMod val="50000"/>
                    </a:schemeClr>
                  </a:solidFill>
                </a:endParaRPr>
              </a:p>
            </p:txBody>
          </p:sp>
          <p:sp>
            <p:nvSpPr>
              <p:cNvPr id="12" name="Oval 11">
                <a:extLst>
                  <a:ext uri="{FF2B5EF4-FFF2-40B4-BE49-F238E27FC236}">
                    <a16:creationId xmlns:a16="http://schemas.microsoft.com/office/drawing/2014/main" id="{FA737AB4-CFF8-4A56-86B7-F3A1C82E9F3C}"/>
                  </a:ext>
                </a:extLst>
              </p:cNvPr>
              <p:cNvSpPr/>
              <p:nvPr/>
            </p:nvSpPr>
            <p:spPr>
              <a:xfrm>
                <a:off x="2876615" y="4273092"/>
                <a:ext cx="2071351" cy="1506709"/>
              </a:xfrm>
              <a:prstGeom prst="ellipse">
                <a:avLst/>
              </a:prstGeom>
              <a:solidFill>
                <a:schemeClr val="bg1"/>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2"/>
                  </a:solidFill>
                </a:endParaRPr>
              </a:p>
            </p:txBody>
          </p:sp>
          <p:sp>
            <p:nvSpPr>
              <p:cNvPr id="13" name="Oval 12">
                <a:extLst>
                  <a:ext uri="{FF2B5EF4-FFF2-40B4-BE49-F238E27FC236}">
                    <a16:creationId xmlns:a16="http://schemas.microsoft.com/office/drawing/2014/main" id="{8A15457C-3FC2-429C-AE6C-8045CA9AF89B}"/>
                  </a:ext>
                </a:extLst>
              </p:cNvPr>
              <p:cNvSpPr/>
              <p:nvPr/>
            </p:nvSpPr>
            <p:spPr>
              <a:xfrm>
                <a:off x="5102833" y="4273091"/>
                <a:ext cx="2071352" cy="1506709"/>
              </a:xfrm>
              <a:prstGeom prst="ellipse">
                <a:avLst/>
              </a:prstGeom>
              <a:solidFill>
                <a:schemeClr val="bg1"/>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2"/>
                  </a:solidFill>
                </a:endParaRPr>
              </a:p>
            </p:txBody>
          </p:sp>
          <p:sp>
            <p:nvSpPr>
              <p:cNvPr id="14" name="Oval 13">
                <a:extLst>
                  <a:ext uri="{FF2B5EF4-FFF2-40B4-BE49-F238E27FC236}">
                    <a16:creationId xmlns:a16="http://schemas.microsoft.com/office/drawing/2014/main" id="{ED4CBF1B-AA04-48D5-93D3-2DFFD6B2AC14}"/>
                  </a:ext>
                </a:extLst>
              </p:cNvPr>
              <p:cNvSpPr/>
              <p:nvPr/>
            </p:nvSpPr>
            <p:spPr>
              <a:xfrm>
                <a:off x="619990" y="4279862"/>
                <a:ext cx="2101759" cy="1506709"/>
              </a:xfrm>
              <a:prstGeom prst="ellipse">
                <a:avLst/>
              </a:prstGeom>
              <a:solidFill>
                <a:schemeClr val="bg1"/>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1" dirty="0">
                  <a:solidFill>
                    <a:schemeClr val="accent2"/>
                  </a:solidFill>
                </a:endParaRPr>
              </a:p>
            </p:txBody>
          </p:sp>
        </p:grpSp>
        <p:grpSp>
          <p:nvGrpSpPr>
            <p:cNvPr id="15" name="Group 14">
              <a:extLst>
                <a:ext uri="{FF2B5EF4-FFF2-40B4-BE49-F238E27FC236}">
                  <a16:creationId xmlns:a16="http://schemas.microsoft.com/office/drawing/2014/main" id="{D0C62C93-924F-4882-B640-5C5D06DBCB4D}"/>
                </a:ext>
              </a:extLst>
            </p:cNvPr>
            <p:cNvGrpSpPr/>
            <p:nvPr/>
          </p:nvGrpSpPr>
          <p:grpSpPr>
            <a:xfrm>
              <a:off x="2556467" y="4945919"/>
              <a:ext cx="8856886" cy="1528514"/>
              <a:chOff x="-1682700" y="4086625"/>
              <a:chExt cx="8856886" cy="1528514"/>
            </a:xfrm>
          </p:grpSpPr>
          <p:cxnSp>
            <p:nvCxnSpPr>
              <p:cNvPr id="16" name="Straight Arrow Connector 15">
                <a:extLst>
                  <a:ext uri="{FF2B5EF4-FFF2-40B4-BE49-F238E27FC236}">
                    <a16:creationId xmlns:a16="http://schemas.microsoft.com/office/drawing/2014/main" id="{1EF163A2-B236-4FE6-9529-C30E20F57FA4}"/>
                  </a:ext>
                </a:extLst>
              </p:cNvPr>
              <p:cNvCxnSpPr>
                <a:cxnSpLocks/>
              </p:cNvCxnSpPr>
              <p:nvPr/>
            </p:nvCxnSpPr>
            <p:spPr>
              <a:xfrm flipH="1">
                <a:off x="271123" y="4834846"/>
                <a:ext cx="6903063" cy="0"/>
              </a:xfrm>
              <a:prstGeom prst="straightConnector1">
                <a:avLst/>
              </a:prstGeom>
              <a:ln w="381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B2E1C8C5-0401-4388-A6B4-AA8A8B9038DF}"/>
                  </a:ext>
                </a:extLst>
              </p:cNvPr>
              <p:cNvSpPr/>
              <p:nvPr/>
            </p:nvSpPr>
            <p:spPr>
              <a:xfrm>
                <a:off x="-1682700" y="4113915"/>
                <a:ext cx="2020926" cy="14669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rPr>
                  <a:t>Enhanced RAI </a:t>
                </a:r>
                <a:r>
                  <a:rPr lang="en-US" sz="1400" b="1" dirty="0">
                    <a:solidFill>
                      <a:schemeClr val="tx2"/>
                    </a:solidFill>
                  </a:rPr>
                  <a:t>with an integrated platform that visualizes E&amp;S Risks and voice to farmers</a:t>
                </a:r>
              </a:p>
            </p:txBody>
          </p:sp>
          <p:sp>
            <p:nvSpPr>
              <p:cNvPr id="18" name="Oval 17">
                <a:extLst>
                  <a:ext uri="{FF2B5EF4-FFF2-40B4-BE49-F238E27FC236}">
                    <a16:creationId xmlns:a16="http://schemas.microsoft.com/office/drawing/2014/main" id="{30B84F18-A386-437F-88E0-73D9829590AB}"/>
                  </a:ext>
                </a:extLst>
              </p:cNvPr>
              <p:cNvSpPr/>
              <p:nvPr/>
            </p:nvSpPr>
            <p:spPr>
              <a:xfrm>
                <a:off x="2876615" y="4108430"/>
                <a:ext cx="2071351" cy="1506709"/>
              </a:xfrm>
              <a:prstGeom prst="ellipse">
                <a:avLst/>
              </a:prstGeom>
              <a:solidFill>
                <a:schemeClr val="accent1">
                  <a:lumMod val="20000"/>
                  <a:lumOff val="80000"/>
                </a:schemeClr>
              </a:solidFill>
              <a:ln w="158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2"/>
                    </a:solidFill>
                  </a:rPr>
                  <a:t>Integrated and visualized</a:t>
                </a:r>
              </a:p>
              <a:p>
                <a:pPr algn="ctr"/>
                <a:r>
                  <a:rPr lang="en-US" sz="1400" b="1" u="sng" dirty="0">
                    <a:solidFill>
                      <a:schemeClr val="tx2"/>
                    </a:solidFill>
                  </a:rPr>
                  <a:t>E&amp;S risk </a:t>
                </a:r>
                <a:r>
                  <a:rPr lang="en-US" sz="1400" dirty="0">
                    <a:solidFill>
                      <a:schemeClr val="tx2"/>
                    </a:solidFill>
                  </a:rPr>
                  <a:t>assessment platform in pilot areas</a:t>
                </a:r>
              </a:p>
            </p:txBody>
          </p:sp>
          <p:sp>
            <p:nvSpPr>
              <p:cNvPr id="20" name="Oval 19">
                <a:extLst>
                  <a:ext uri="{FF2B5EF4-FFF2-40B4-BE49-F238E27FC236}">
                    <a16:creationId xmlns:a16="http://schemas.microsoft.com/office/drawing/2014/main" id="{97B3DF96-F453-4566-834B-4E0CE615CE87}"/>
                  </a:ext>
                </a:extLst>
              </p:cNvPr>
              <p:cNvSpPr/>
              <p:nvPr/>
            </p:nvSpPr>
            <p:spPr>
              <a:xfrm>
                <a:off x="619990" y="4086625"/>
                <a:ext cx="2101759" cy="1506709"/>
              </a:xfrm>
              <a:prstGeom prst="ellipse">
                <a:avLst/>
              </a:prstGeom>
              <a:solidFill>
                <a:schemeClr val="accent1">
                  <a:lumMod val="20000"/>
                  <a:lumOff val="80000"/>
                </a:schemeClr>
              </a:solidFill>
              <a:ln w="158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2"/>
                    </a:solidFill>
                  </a:rPr>
                  <a:t>Enhanced Responsible Agriculture </a:t>
                </a:r>
                <a:r>
                  <a:rPr lang="en-US" sz="1400" dirty="0">
                    <a:solidFill>
                      <a:schemeClr val="tx2"/>
                    </a:solidFill>
                  </a:rPr>
                  <a:t>Investment (RAI)</a:t>
                </a:r>
              </a:p>
            </p:txBody>
          </p:sp>
          <p:sp>
            <p:nvSpPr>
              <p:cNvPr id="19" name="Oval 18">
                <a:extLst>
                  <a:ext uri="{FF2B5EF4-FFF2-40B4-BE49-F238E27FC236}">
                    <a16:creationId xmlns:a16="http://schemas.microsoft.com/office/drawing/2014/main" id="{E599943F-A9D6-470F-AA20-B116BEEF4CE7}"/>
                  </a:ext>
                </a:extLst>
              </p:cNvPr>
              <p:cNvSpPr/>
              <p:nvPr/>
            </p:nvSpPr>
            <p:spPr>
              <a:xfrm>
                <a:off x="5102833" y="4108430"/>
                <a:ext cx="2071351" cy="1506708"/>
              </a:xfrm>
              <a:prstGeom prst="ellipse">
                <a:avLst/>
              </a:prstGeom>
              <a:solidFill>
                <a:schemeClr val="accent1">
                  <a:lumMod val="20000"/>
                  <a:lumOff val="80000"/>
                </a:schemeClr>
              </a:solidFill>
              <a:ln w="158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2"/>
                    </a:solidFill>
                  </a:rPr>
                  <a:t>E&amp;S risks are identified </a:t>
                </a:r>
                <a:r>
                  <a:rPr lang="en-US" sz="1400" dirty="0">
                    <a:solidFill>
                      <a:schemeClr val="tx2"/>
                    </a:solidFill>
                  </a:rPr>
                  <a:t>and digitized</a:t>
                </a:r>
              </a:p>
            </p:txBody>
          </p:sp>
        </p:grpSp>
        <p:sp>
          <p:nvSpPr>
            <p:cNvPr id="21" name="Freeform: Shape 20">
              <a:extLst>
                <a:ext uri="{FF2B5EF4-FFF2-40B4-BE49-F238E27FC236}">
                  <a16:creationId xmlns:a16="http://schemas.microsoft.com/office/drawing/2014/main" id="{81E380DD-275E-4931-89E0-B9EB3A1D0D3B}"/>
                </a:ext>
              </a:extLst>
            </p:cNvPr>
            <p:cNvSpPr/>
            <p:nvPr/>
          </p:nvSpPr>
          <p:spPr>
            <a:xfrm>
              <a:off x="9376027" y="3911607"/>
              <a:ext cx="2361188" cy="1782456"/>
            </a:xfrm>
            <a:custGeom>
              <a:avLst/>
              <a:gdLst>
                <a:gd name="connsiteX0" fmla="*/ 0 w 377371"/>
                <a:gd name="connsiteY0" fmla="*/ 0 h 1886857"/>
                <a:gd name="connsiteX1" fmla="*/ 377371 w 377371"/>
                <a:gd name="connsiteY1" fmla="*/ 0 h 1886857"/>
                <a:gd name="connsiteX2" fmla="*/ 377371 w 377371"/>
                <a:gd name="connsiteY2" fmla="*/ 1886857 h 1886857"/>
                <a:gd name="connsiteX3" fmla="*/ 72571 w 377371"/>
                <a:gd name="connsiteY3" fmla="*/ 1886857 h 1886857"/>
                <a:gd name="connsiteX0" fmla="*/ 0 w 663971"/>
                <a:gd name="connsiteY0" fmla="*/ 16818 h 1886857"/>
                <a:gd name="connsiteX1" fmla="*/ 663971 w 663971"/>
                <a:gd name="connsiteY1" fmla="*/ 0 h 1886857"/>
                <a:gd name="connsiteX2" fmla="*/ 663971 w 663971"/>
                <a:gd name="connsiteY2" fmla="*/ 1886857 h 1886857"/>
                <a:gd name="connsiteX3" fmla="*/ 359171 w 663971"/>
                <a:gd name="connsiteY3" fmla="*/ 1886857 h 1886857"/>
                <a:gd name="connsiteX0" fmla="*/ 0 w 643499"/>
                <a:gd name="connsiteY0" fmla="*/ 0 h 1886858"/>
                <a:gd name="connsiteX1" fmla="*/ 643499 w 643499"/>
                <a:gd name="connsiteY1" fmla="*/ 1 h 1886858"/>
                <a:gd name="connsiteX2" fmla="*/ 643499 w 643499"/>
                <a:gd name="connsiteY2" fmla="*/ 1886858 h 1886858"/>
                <a:gd name="connsiteX3" fmla="*/ 338699 w 643499"/>
                <a:gd name="connsiteY3" fmla="*/ 1886858 h 1886858"/>
                <a:gd name="connsiteX0" fmla="*/ 0 w 1025632"/>
                <a:gd name="connsiteY0" fmla="*/ 16817 h 1886857"/>
                <a:gd name="connsiteX1" fmla="*/ 1025632 w 1025632"/>
                <a:gd name="connsiteY1" fmla="*/ 0 h 1886857"/>
                <a:gd name="connsiteX2" fmla="*/ 1025632 w 1025632"/>
                <a:gd name="connsiteY2" fmla="*/ 1886857 h 1886857"/>
                <a:gd name="connsiteX3" fmla="*/ 720832 w 1025632"/>
                <a:gd name="connsiteY3" fmla="*/ 1886857 h 1886857"/>
                <a:gd name="connsiteX0" fmla="*/ 0 w 1032456"/>
                <a:gd name="connsiteY0" fmla="*/ 0 h 1886858"/>
                <a:gd name="connsiteX1" fmla="*/ 1032456 w 1032456"/>
                <a:gd name="connsiteY1" fmla="*/ 1 h 1886858"/>
                <a:gd name="connsiteX2" fmla="*/ 1032456 w 1032456"/>
                <a:gd name="connsiteY2" fmla="*/ 1886858 h 1886858"/>
                <a:gd name="connsiteX3" fmla="*/ 727656 w 1032456"/>
                <a:gd name="connsiteY3" fmla="*/ 1886858 h 1886858"/>
                <a:gd name="connsiteX0" fmla="*/ 0 w 1032456"/>
                <a:gd name="connsiteY0" fmla="*/ 0 h 1886858"/>
                <a:gd name="connsiteX1" fmla="*/ 1032456 w 1032456"/>
                <a:gd name="connsiteY1" fmla="*/ 1 h 1886858"/>
                <a:gd name="connsiteX2" fmla="*/ 1032456 w 1032456"/>
                <a:gd name="connsiteY2" fmla="*/ 1886858 h 1886858"/>
                <a:gd name="connsiteX3" fmla="*/ 907601 w 1032456"/>
                <a:gd name="connsiteY3" fmla="*/ 1865752 h 1886858"/>
              </a:gdLst>
              <a:ahLst/>
              <a:cxnLst>
                <a:cxn ang="0">
                  <a:pos x="connsiteX0" y="connsiteY0"/>
                </a:cxn>
                <a:cxn ang="0">
                  <a:pos x="connsiteX1" y="connsiteY1"/>
                </a:cxn>
                <a:cxn ang="0">
                  <a:pos x="connsiteX2" y="connsiteY2"/>
                </a:cxn>
                <a:cxn ang="0">
                  <a:pos x="connsiteX3" y="connsiteY3"/>
                </a:cxn>
              </a:cxnLst>
              <a:rect l="l" t="t" r="r" b="b"/>
              <a:pathLst>
                <a:path w="1032456" h="1886858">
                  <a:moveTo>
                    <a:pt x="0" y="0"/>
                  </a:moveTo>
                  <a:lnTo>
                    <a:pt x="1032456" y="1"/>
                  </a:lnTo>
                  <a:lnTo>
                    <a:pt x="1032456" y="1886858"/>
                  </a:lnTo>
                  <a:cubicBezTo>
                    <a:pt x="930856" y="1886858"/>
                    <a:pt x="1009201" y="1865752"/>
                    <a:pt x="907601" y="1865752"/>
                  </a:cubicBezTo>
                </a:path>
              </a:pathLst>
            </a:custGeom>
            <a:noFill/>
            <a:ln w="57150">
              <a:solidFill>
                <a:schemeClr val="bg1">
                  <a:lumMod val="75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EAF8BD8C-08DE-4DD7-A02D-20499B4E8338}"/>
                </a:ext>
              </a:extLst>
            </p:cNvPr>
            <p:cNvCxnSpPr>
              <a:cxnSpLocks/>
              <a:stCxn id="17" idx="1"/>
            </p:cNvCxnSpPr>
            <p:nvPr/>
          </p:nvCxnSpPr>
          <p:spPr>
            <a:xfrm flipH="1">
              <a:off x="2257425" y="5706659"/>
              <a:ext cx="299042" cy="0"/>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8695C4C-79B6-4722-A800-B79740519E9F}"/>
                </a:ext>
              </a:extLst>
            </p:cNvPr>
            <p:cNvSpPr/>
            <p:nvPr/>
          </p:nvSpPr>
          <p:spPr>
            <a:xfrm>
              <a:off x="253777" y="4967725"/>
              <a:ext cx="2020926" cy="1466900"/>
            </a:xfrm>
            <a:prstGeom prst="rect">
              <a:avLst/>
            </a:prstGeom>
            <a:solidFill>
              <a:schemeClr val="accent1">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lumMod val="50000"/>
                    </a:schemeClr>
                  </a:solidFill>
                </a:rPr>
                <a:t>Enhanced Social and Environmental Sustainability </a:t>
              </a:r>
              <a:endParaRPr lang="en-US" sz="1600" dirty="0">
                <a:solidFill>
                  <a:schemeClr val="accent1">
                    <a:lumMod val="50000"/>
                  </a:schemeClr>
                </a:solidFill>
              </a:endParaRPr>
            </a:p>
          </p:txBody>
        </p:sp>
      </p:grpSp>
      <p:sp>
        <p:nvSpPr>
          <p:cNvPr id="28" name="Rectangle 27">
            <a:extLst>
              <a:ext uri="{FF2B5EF4-FFF2-40B4-BE49-F238E27FC236}">
                <a16:creationId xmlns:a16="http://schemas.microsoft.com/office/drawing/2014/main" id="{2C4DBC77-EB46-4EF7-A5F9-2E5A482544B3}"/>
              </a:ext>
            </a:extLst>
          </p:cNvPr>
          <p:cNvSpPr/>
          <p:nvPr/>
        </p:nvSpPr>
        <p:spPr>
          <a:xfrm>
            <a:off x="283816" y="1300510"/>
            <a:ext cx="11715679" cy="707886"/>
          </a:xfrm>
          <a:prstGeom prst="rect">
            <a:avLst/>
          </a:prstGeom>
        </p:spPr>
        <p:txBody>
          <a:bodyPr wrap="square">
            <a:spAutoFit/>
          </a:bodyPr>
          <a:lstStyle/>
          <a:p>
            <a:r>
              <a:rPr lang="en-US" sz="2000" b="1" i="1" dirty="0">
                <a:solidFill>
                  <a:srgbClr val="FF0000"/>
                </a:solidFill>
                <a:effectLst/>
                <a:latin typeface="Calibri" panose="020F0502020204030204" pitchFamily="34" charset="0"/>
                <a:ea typeface="Malgun Gothic" panose="020B0503020000020004" pitchFamily="34" charset="-127"/>
                <a:cs typeface="Arial" panose="020B0604020202020204" pitchFamily="34" charset="0"/>
              </a:rPr>
              <a:t>Objective</a:t>
            </a:r>
            <a:r>
              <a:rPr lang="en-US" sz="2000" b="1" i="1" dirty="0">
                <a:effectLst/>
                <a:latin typeface="Calibri" panose="020F0502020204030204" pitchFamily="34" charset="0"/>
                <a:ea typeface="Malgun Gothic" panose="020B0503020000020004" pitchFamily="34" charset="-127"/>
                <a:cs typeface="Arial" panose="020B0604020202020204" pitchFamily="34" charset="0"/>
              </a:rPr>
              <a:t>: provide government, private sector, farmers and other stakeholders with improved information on actual and potential social and environmental adverse impacts for banana production in Mindanao</a:t>
            </a:r>
            <a:endParaRPr lang="en-US" sz="2000" b="1" dirty="0"/>
          </a:p>
        </p:txBody>
      </p:sp>
      <p:sp>
        <p:nvSpPr>
          <p:cNvPr id="34" name="Freeform: Shape 33">
            <a:extLst>
              <a:ext uri="{FF2B5EF4-FFF2-40B4-BE49-F238E27FC236}">
                <a16:creationId xmlns:a16="http://schemas.microsoft.com/office/drawing/2014/main" id="{6F62C008-D828-4681-96F1-85DC622FDE0E}"/>
              </a:ext>
            </a:extLst>
          </p:cNvPr>
          <p:cNvSpPr/>
          <p:nvPr/>
        </p:nvSpPr>
        <p:spPr>
          <a:xfrm>
            <a:off x="3455944" y="2582183"/>
            <a:ext cx="671311" cy="584775"/>
          </a:xfrm>
          <a:custGeom>
            <a:avLst/>
            <a:gdLst>
              <a:gd name="connsiteX0" fmla="*/ 0 w 771525"/>
              <a:gd name="connsiteY0" fmla="*/ 1295400 h 1295400"/>
              <a:gd name="connsiteX1" fmla="*/ 0 w 771525"/>
              <a:gd name="connsiteY1" fmla="*/ 0 h 1295400"/>
              <a:gd name="connsiteX2" fmla="*/ 771525 w 771525"/>
              <a:gd name="connsiteY2" fmla="*/ 0 h 1295400"/>
            </a:gdLst>
            <a:ahLst/>
            <a:cxnLst>
              <a:cxn ang="0">
                <a:pos x="connsiteX0" y="connsiteY0"/>
              </a:cxn>
              <a:cxn ang="0">
                <a:pos x="connsiteX1" y="connsiteY1"/>
              </a:cxn>
              <a:cxn ang="0">
                <a:pos x="connsiteX2" y="connsiteY2"/>
              </a:cxn>
            </a:cxnLst>
            <a:rect l="l" t="t" r="r" b="b"/>
            <a:pathLst>
              <a:path w="771525" h="1295400">
                <a:moveTo>
                  <a:pt x="0" y="1295400"/>
                </a:moveTo>
                <a:lnTo>
                  <a:pt x="0" y="0"/>
                </a:lnTo>
                <a:lnTo>
                  <a:pt x="771525" y="0"/>
                </a:lnTo>
              </a:path>
            </a:pathLst>
          </a:custGeom>
          <a:noFill/>
          <a:ln w="34925">
            <a:solidFill>
              <a:schemeClr val="bg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E2E9DEFA-D7D1-4BF2-93B8-4EF2C5930CC6}"/>
              </a:ext>
            </a:extLst>
          </p:cNvPr>
          <p:cNvSpPr/>
          <p:nvPr/>
        </p:nvSpPr>
        <p:spPr>
          <a:xfrm>
            <a:off x="6066997" y="2573422"/>
            <a:ext cx="685203" cy="598475"/>
          </a:xfrm>
          <a:custGeom>
            <a:avLst/>
            <a:gdLst>
              <a:gd name="connsiteX0" fmla="*/ 0 w 771525"/>
              <a:gd name="connsiteY0" fmla="*/ 1295400 h 1295400"/>
              <a:gd name="connsiteX1" fmla="*/ 0 w 771525"/>
              <a:gd name="connsiteY1" fmla="*/ 0 h 1295400"/>
              <a:gd name="connsiteX2" fmla="*/ 771525 w 771525"/>
              <a:gd name="connsiteY2" fmla="*/ 0 h 1295400"/>
            </a:gdLst>
            <a:ahLst/>
            <a:cxnLst>
              <a:cxn ang="0">
                <a:pos x="connsiteX0" y="connsiteY0"/>
              </a:cxn>
              <a:cxn ang="0">
                <a:pos x="connsiteX1" y="connsiteY1"/>
              </a:cxn>
              <a:cxn ang="0">
                <a:pos x="connsiteX2" y="connsiteY2"/>
              </a:cxn>
            </a:cxnLst>
            <a:rect l="l" t="t" r="r" b="b"/>
            <a:pathLst>
              <a:path w="771525" h="1295400">
                <a:moveTo>
                  <a:pt x="0" y="1295400"/>
                </a:moveTo>
                <a:lnTo>
                  <a:pt x="0" y="0"/>
                </a:lnTo>
                <a:lnTo>
                  <a:pt x="771525" y="0"/>
                </a:lnTo>
              </a:path>
            </a:pathLst>
          </a:custGeom>
          <a:noFill/>
          <a:ln w="34925">
            <a:solidFill>
              <a:schemeClr val="bg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7F0F405-F6B6-4E11-BD6D-230A22BE3F3C}"/>
              </a:ext>
            </a:extLst>
          </p:cNvPr>
          <p:cNvSpPr/>
          <p:nvPr/>
        </p:nvSpPr>
        <p:spPr>
          <a:xfrm>
            <a:off x="4162418" y="2408416"/>
            <a:ext cx="1111717" cy="830997"/>
          </a:xfrm>
          <a:prstGeom prst="rect">
            <a:avLst/>
          </a:prstGeom>
        </p:spPr>
        <p:txBody>
          <a:bodyPr wrap="square">
            <a:spAutoFit/>
          </a:bodyPr>
          <a:lstStyle/>
          <a:p>
            <a:r>
              <a:rPr lang="en-US" sz="1600" b="1" dirty="0">
                <a:solidFill>
                  <a:schemeClr val="accent1">
                    <a:lumMod val="75000"/>
                  </a:schemeClr>
                </a:solidFill>
              </a:rPr>
              <a:t>Digitized &amp; location-based risks</a:t>
            </a:r>
            <a:endParaRPr lang="en-US" sz="1600" dirty="0">
              <a:solidFill>
                <a:schemeClr val="accent1">
                  <a:lumMod val="75000"/>
                </a:schemeClr>
              </a:solidFill>
            </a:endParaRPr>
          </a:p>
        </p:txBody>
      </p:sp>
      <p:sp>
        <p:nvSpPr>
          <p:cNvPr id="38" name="Rectangle 37">
            <a:extLst>
              <a:ext uri="{FF2B5EF4-FFF2-40B4-BE49-F238E27FC236}">
                <a16:creationId xmlns:a16="http://schemas.microsoft.com/office/drawing/2014/main" id="{0719D16A-CB25-433A-94AB-7F4C3E83EF62}"/>
              </a:ext>
            </a:extLst>
          </p:cNvPr>
          <p:cNvSpPr/>
          <p:nvPr/>
        </p:nvSpPr>
        <p:spPr>
          <a:xfrm>
            <a:off x="6791573" y="2400421"/>
            <a:ext cx="3162789" cy="338554"/>
          </a:xfrm>
          <a:prstGeom prst="rect">
            <a:avLst/>
          </a:prstGeom>
          <a:solidFill>
            <a:schemeClr val="bg1"/>
          </a:solidFill>
        </p:spPr>
        <p:txBody>
          <a:bodyPr wrap="none">
            <a:spAutoFit/>
          </a:bodyPr>
          <a:lstStyle/>
          <a:p>
            <a:r>
              <a:rPr lang="en-US" sz="1600" b="1" dirty="0">
                <a:solidFill>
                  <a:schemeClr val="accent1">
                    <a:lumMod val="75000"/>
                  </a:schemeClr>
                </a:solidFill>
              </a:rPr>
              <a:t>E&amp;S risk visualization live platform </a:t>
            </a:r>
          </a:p>
        </p:txBody>
      </p:sp>
      <p:sp>
        <p:nvSpPr>
          <p:cNvPr id="39" name="TextBox 38">
            <a:extLst>
              <a:ext uri="{FF2B5EF4-FFF2-40B4-BE49-F238E27FC236}">
                <a16:creationId xmlns:a16="http://schemas.microsoft.com/office/drawing/2014/main" id="{AC9A3454-F87A-419D-B118-2F22FAEEF119}"/>
              </a:ext>
            </a:extLst>
          </p:cNvPr>
          <p:cNvSpPr txBox="1"/>
          <p:nvPr/>
        </p:nvSpPr>
        <p:spPr>
          <a:xfrm>
            <a:off x="59009" y="2493909"/>
            <a:ext cx="1627502" cy="646331"/>
          </a:xfrm>
          <a:prstGeom prst="rect">
            <a:avLst/>
          </a:prstGeom>
          <a:noFill/>
        </p:spPr>
        <p:txBody>
          <a:bodyPr wrap="square">
            <a:spAutoFit/>
          </a:bodyPr>
          <a:lstStyle/>
          <a:p>
            <a:pPr algn="ctr"/>
            <a:r>
              <a:rPr lang="en-US" b="1" dirty="0">
                <a:solidFill>
                  <a:schemeClr val="accent2">
                    <a:lumMod val="75000"/>
                  </a:schemeClr>
                </a:solidFill>
              </a:rPr>
              <a:t>Problem </a:t>
            </a:r>
          </a:p>
          <a:p>
            <a:pPr algn="ctr"/>
            <a:r>
              <a:rPr lang="en-US" b="1" dirty="0">
                <a:solidFill>
                  <a:schemeClr val="accent2">
                    <a:lumMod val="75000"/>
                  </a:schemeClr>
                </a:solidFill>
              </a:rPr>
              <a:t>Identification</a:t>
            </a:r>
            <a:endParaRPr lang="en-US" dirty="0">
              <a:solidFill>
                <a:schemeClr val="accent2">
                  <a:lumMod val="75000"/>
                </a:schemeClr>
              </a:solidFill>
            </a:endParaRPr>
          </a:p>
        </p:txBody>
      </p:sp>
      <p:cxnSp>
        <p:nvCxnSpPr>
          <p:cNvPr id="4" name="Straight Connector 3">
            <a:extLst>
              <a:ext uri="{FF2B5EF4-FFF2-40B4-BE49-F238E27FC236}">
                <a16:creationId xmlns:a16="http://schemas.microsoft.com/office/drawing/2014/main" id="{0DB00CB4-F31B-4C38-B782-72550D8F7174}"/>
              </a:ext>
            </a:extLst>
          </p:cNvPr>
          <p:cNvCxnSpPr>
            <a:cxnSpLocks/>
          </p:cNvCxnSpPr>
          <p:nvPr/>
        </p:nvCxnSpPr>
        <p:spPr>
          <a:xfrm>
            <a:off x="237378" y="4734324"/>
            <a:ext cx="11954622" cy="0"/>
          </a:xfrm>
          <a:prstGeom prst="line">
            <a:avLst/>
          </a:prstGeom>
          <a:ln w="31750">
            <a:solidFill>
              <a:schemeClr val="tx2">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9EA9EB3-34BD-4D43-BC4B-BC5D2C0038E0}"/>
              </a:ext>
            </a:extLst>
          </p:cNvPr>
          <p:cNvSpPr/>
          <p:nvPr/>
        </p:nvSpPr>
        <p:spPr>
          <a:xfrm>
            <a:off x="9622131" y="4118221"/>
            <a:ext cx="2149111" cy="707886"/>
          </a:xfrm>
          <a:prstGeom prst="rect">
            <a:avLst/>
          </a:prstGeom>
          <a:solidFill>
            <a:schemeClr val="bg1"/>
          </a:solidFill>
        </p:spPr>
        <p:txBody>
          <a:bodyPr wrap="square">
            <a:spAutoFit/>
          </a:bodyPr>
          <a:lstStyle/>
          <a:p>
            <a:pPr algn="r"/>
            <a:r>
              <a:rPr lang="en-US" sz="2000" b="1" i="1" dirty="0">
                <a:solidFill>
                  <a:schemeClr val="tx2"/>
                </a:solidFill>
              </a:rPr>
              <a:t>POST PROJECT IMPLEMENTATION</a:t>
            </a:r>
            <a:endParaRPr lang="en-US" sz="1600" b="1" i="1" dirty="0">
              <a:solidFill>
                <a:schemeClr val="tx2"/>
              </a:solidFill>
            </a:endParaRPr>
          </a:p>
        </p:txBody>
      </p:sp>
      <p:sp>
        <p:nvSpPr>
          <p:cNvPr id="42" name="TextBox 41">
            <a:extLst>
              <a:ext uri="{FF2B5EF4-FFF2-40B4-BE49-F238E27FC236}">
                <a16:creationId xmlns:a16="http://schemas.microsoft.com/office/drawing/2014/main" id="{E43E438F-556C-43A8-BE0F-2C8109BE8E27}"/>
              </a:ext>
            </a:extLst>
          </p:cNvPr>
          <p:cNvSpPr txBox="1"/>
          <p:nvPr/>
        </p:nvSpPr>
        <p:spPr>
          <a:xfrm>
            <a:off x="320065" y="3511302"/>
            <a:ext cx="1985600" cy="830997"/>
          </a:xfrm>
          <a:prstGeom prst="rect">
            <a:avLst/>
          </a:prstGeom>
          <a:noFill/>
        </p:spPr>
        <p:txBody>
          <a:bodyPr wrap="square">
            <a:spAutoFit/>
          </a:bodyPr>
          <a:lstStyle/>
          <a:p>
            <a:pPr algn="ctr"/>
            <a:r>
              <a:rPr lang="en-US" sz="1600" dirty="0">
                <a:solidFill>
                  <a:schemeClr val="accent2"/>
                </a:solidFill>
              </a:rPr>
              <a:t>Prevalent </a:t>
            </a:r>
            <a:r>
              <a:rPr lang="en-US" sz="1600" b="1" dirty="0">
                <a:solidFill>
                  <a:schemeClr val="accent2"/>
                </a:solidFill>
              </a:rPr>
              <a:t>environmental, social and labor risks</a:t>
            </a:r>
          </a:p>
        </p:txBody>
      </p:sp>
      <p:sp>
        <p:nvSpPr>
          <p:cNvPr id="43" name="TextBox 42">
            <a:extLst>
              <a:ext uri="{FF2B5EF4-FFF2-40B4-BE49-F238E27FC236}">
                <a16:creationId xmlns:a16="http://schemas.microsoft.com/office/drawing/2014/main" id="{C559C9EE-1305-4C27-B4E2-418ABC4D1A9D}"/>
              </a:ext>
            </a:extLst>
          </p:cNvPr>
          <p:cNvSpPr txBox="1"/>
          <p:nvPr/>
        </p:nvSpPr>
        <p:spPr>
          <a:xfrm>
            <a:off x="4802541" y="3421932"/>
            <a:ext cx="1949660" cy="1015663"/>
          </a:xfrm>
          <a:prstGeom prst="rect">
            <a:avLst/>
          </a:prstGeom>
          <a:noFill/>
        </p:spPr>
        <p:txBody>
          <a:bodyPr wrap="square">
            <a:spAutoFit/>
          </a:bodyPr>
          <a:lstStyle/>
          <a:p>
            <a:pPr algn="ctr"/>
            <a:r>
              <a:rPr lang="en-US" sz="1500" b="1" i="1" dirty="0">
                <a:solidFill>
                  <a:schemeClr val="accent2"/>
                </a:solidFill>
              </a:rPr>
              <a:t>Lack of shared understanding </a:t>
            </a:r>
            <a:r>
              <a:rPr lang="en-US" sz="1500" i="1" dirty="0">
                <a:solidFill>
                  <a:schemeClr val="accent2"/>
                </a:solidFill>
              </a:rPr>
              <a:t>between Business, Government, Farmers</a:t>
            </a:r>
            <a:endParaRPr lang="en-US" sz="1500" dirty="0">
              <a:solidFill>
                <a:schemeClr val="accent2"/>
              </a:solidFill>
            </a:endParaRPr>
          </a:p>
        </p:txBody>
      </p:sp>
      <p:sp>
        <p:nvSpPr>
          <p:cNvPr id="44" name="TextBox 43">
            <a:extLst>
              <a:ext uri="{FF2B5EF4-FFF2-40B4-BE49-F238E27FC236}">
                <a16:creationId xmlns:a16="http://schemas.microsoft.com/office/drawing/2014/main" id="{AED7BD3B-6B59-4416-9678-452B630FF4A1}"/>
              </a:ext>
            </a:extLst>
          </p:cNvPr>
          <p:cNvSpPr txBox="1"/>
          <p:nvPr/>
        </p:nvSpPr>
        <p:spPr>
          <a:xfrm>
            <a:off x="2497622" y="3574604"/>
            <a:ext cx="2101759" cy="584775"/>
          </a:xfrm>
          <a:prstGeom prst="rect">
            <a:avLst/>
          </a:prstGeom>
          <a:noFill/>
        </p:spPr>
        <p:txBody>
          <a:bodyPr wrap="square">
            <a:spAutoFit/>
          </a:bodyPr>
          <a:lstStyle/>
          <a:p>
            <a:pPr algn="ctr"/>
            <a:r>
              <a:rPr lang="en-US" sz="1600" b="1" i="1" dirty="0">
                <a:solidFill>
                  <a:schemeClr val="accent2"/>
                </a:solidFill>
              </a:rPr>
              <a:t>Paper-based </a:t>
            </a:r>
          </a:p>
          <a:p>
            <a:pPr algn="ctr"/>
            <a:r>
              <a:rPr lang="en-US" sz="1600" b="1" i="1" dirty="0">
                <a:solidFill>
                  <a:schemeClr val="accent2"/>
                </a:solidFill>
              </a:rPr>
              <a:t>E&amp;S risk </a:t>
            </a:r>
            <a:r>
              <a:rPr lang="en-US" sz="1600" dirty="0">
                <a:solidFill>
                  <a:schemeClr val="accent2"/>
                </a:solidFill>
              </a:rPr>
              <a:t>assessment</a:t>
            </a:r>
          </a:p>
        </p:txBody>
      </p:sp>
      <p:sp>
        <p:nvSpPr>
          <p:cNvPr id="45" name="Arrow: Right 44">
            <a:extLst>
              <a:ext uri="{FF2B5EF4-FFF2-40B4-BE49-F238E27FC236}">
                <a16:creationId xmlns:a16="http://schemas.microsoft.com/office/drawing/2014/main" id="{8558C0D5-836F-4B9E-94CE-42BABFAA1521}"/>
              </a:ext>
            </a:extLst>
          </p:cNvPr>
          <p:cNvSpPr/>
          <p:nvPr/>
        </p:nvSpPr>
        <p:spPr bwMode="auto">
          <a:xfrm rot="4500000">
            <a:off x="647863" y="3147046"/>
            <a:ext cx="300265" cy="277401"/>
          </a:xfrm>
          <a:prstGeom prst="rightArrow">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230471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680580F6-BAC7-4DE5-AF7B-DEBD5901F77E}"/>
              </a:ext>
            </a:extLst>
          </p:cNvPr>
          <p:cNvGrpSpPr/>
          <p:nvPr/>
        </p:nvGrpSpPr>
        <p:grpSpPr>
          <a:xfrm>
            <a:off x="1979480" y="2563401"/>
            <a:ext cx="3532275" cy="468456"/>
            <a:chOff x="1979480" y="2397928"/>
            <a:chExt cx="3532275" cy="468456"/>
          </a:xfrm>
          <a:solidFill>
            <a:schemeClr val="accent2">
              <a:lumMod val="50000"/>
              <a:alpha val="10000"/>
            </a:schemeClr>
          </a:solidFill>
        </p:grpSpPr>
        <p:sp>
          <p:nvSpPr>
            <p:cNvPr id="41" name="Freeform: Shape 40">
              <a:extLst>
                <a:ext uri="{FF2B5EF4-FFF2-40B4-BE49-F238E27FC236}">
                  <a16:creationId xmlns:a16="http://schemas.microsoft.com/office/drawing/2014/main" id="{58C8E2A5-B1B2-4CA7-BEF6-3CC35BC67BC7}"/>
                </a:ext>
              </a:extLst>
            </p:cNvPr>
            <p:cNvSpPr/>
            <p:nvPr/>
          </p:nvSpPr>
          <p:spPr>
            <a:xfrm>
              <a:off x="1979480" y="2397928"/>
              <a:ext cx="3532275" cy="468456"/>
            </a:xfrm>
            <a:custGeom>
              <a:avLst/>
              <a:gdLst>
                <a:gd name="connsiteX0" fmla="*/ 0 w 5399314"/>
                <a:gd name="connsiteY0" fmla="*/ 624114 h 682171"/>
                <a:gd name="connsiteX1" fmla="*/ 624114 w 5399314"/>
                <a:gd name="connsiteY1" fmla="*/ 0 h 682171"/>
                <a:gd name="connsiteX2" fmla="*/ 5399314 w 5399314"/>
                <a:gd name="connsiteY2" fmla="*/ 0 h 682171"/>
                <a:gd name="connsiteX3" fmla="*/ 4818743 w 5399314"/>
                <a:gd name="connsiteY3" fmla="*/ 682171 h 682171"/>
                <a:gd name="connsiteX4" fmla="*/ 0 w 5399314"/>
                <a:gd name="connsiteY4" fmla="*/ 624114 h 682171"/>
                <a:gd name="connsiteX0" fmla="*/ 0 w 5399314"/>
                <a:gd name="connsiteY0" fmla="*/ 624114 h 638628"/>
                <a:gd name="connsiteX1" fmla="*/ 624114 w 5399314"/>
                <a:gd name="connsiteY1" fmla="*/ 0 h 638628"/>
                <a:gd name="connsiteX2" fmla="*/ 5399314 w 5399314"/>
                <a:gd name="connsiteY2" fmla="*/ 0 h 638628"/>
                <a:gd name="connsiteX3" fmla="*/ 4775200 w 5399314"/>
                <a:gd name="connsiteY3" fmla="*/ 638628 h 638628"/>
                <a:gd name="connsiteX4" fmla="*/ 0 w 5399314"/>
                <a:gd name="connsiteY4" fmla="*/ 624114 h 638628"/>
                <a:gd name="connsiteX0" fmla="*/ 0 w 5399314"/>
                <a:gd name="connsiteY0" fmla="*/ 647280 h 661794"/>
                <a:gd name="connsiteX1" fmla="*/ 732101 w 5399314"/>
                <a:gd name="connsiteY1" fmla="*/ 0 h 661794"/>
                <a:gd name="connsiteX2" fmla="*/ 5399314 w 5399314"/>
                <a:gd name="connsiteY2" fmla="*/ 23166 h 661794"/>
                <a:gd name="connsiteX3" fmla="*/ 4775200 w 5399314"/>
                <a:gd name="connsiteY3" fmla="*/ 661794 h 661794"/>
                <a:gd name="connsiteX4" fmla="*/ 0 w 5399314"/>
                <a:gd name="connsiteY4" fmla="*/ 647280 h 661794"/>
                <a:gd name="connsiteX0" fmla="*/ 0 w 5399314"/>
                <a:gd name="connsiteY0" fmla="*/ 628239 h 642753"/>
                <a:gd name="connsiteX1" fmla="*/ 1811963 w 5399314"/>
                <a:gd name="connsiteY1" fmla="*/ 0 h 642753"/>
                <a:gd name="connsiteX2" fmla="*/ 5399314 w 5399314"/>
                <a:gd name="connsiteY2" fmla="*/ 4125 h 642753"/>
                <a:gd name="connsiteX3" fmla="*/ 4775200 w 5399314"/>
                <a:gd name="connsiteY3" fmla="*/ 642753 h 642753"/>
                <a:gd name="connsiteX4" fmla="*/ 0 w 5399314"/>
                <a:gd name="connsiteY4" fmla="*/ 628239 h 642753"/>
                <a:gd name="connsiteX0" fmla="*/ 0 w 6327997"/>
                <a:gd name="connsiteY0" fmla="*/ 628239 h 642753"/>
                <a:gd name="connsiteX1" fmla="*/ 1811963 w 6327997"/>
                <a:gd name="connsiteY1" fmla="*/ 0 h 642753"/>
                <a:gd name="connsiteX2" fmla="*/ 6327997 w 6327997"/>
                <a:gd name="connsiteY2" fmla="*/ 4125 h 642753"/>
                <a:gd name="connsiteX3" fmla="*/ 4775200 w 6327997"/>
                <a:gd name="connsiteY3" fmla="*/ 642753 h 642753"/>
                <a:gd name="connsiteX4" fmla="*/ 0 w 6327997"/>
                <a:gd name="connsiteY4" fmla="*/ 628239 h 642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7997" h="642753">
                  <a:moveTo>
                    <a:pt x="0" y="628239"/>
                  </a:moveTo>
                  <a:lnTo>
                    <a:pt x="1811963" y="0"/>
                  </a:lnTo>
                  <a:lnTo>
                    <a:pt x="6327997" y="4125"/>
                  </a:lnTo>
                  <a:lnTo>
                    <a:pt x="4775200" y="642753"/>
                  </a:lnTo>
                  <a:lnTo>
                    <a:pt x="0" y="628239"/>
                  </a:lnTo>
                  <a:close/>
                </a:path>
              </a:pathLst>
            </a:custGeom>
            <a:grp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9368A41-DE37-4139-8CFA-D015074275AC}"/>
                </a:ext>
              </a:extLst>
            </p:cNvPr>
            <p:cNvGrpSpPr/>
            <p:nvPr/>
          </p:nvGrpSpPr>
          <p:grpSpPr>
            <a:xfrm>
              <a:off x="2705112" y="2463255"/>
              <a:ext cx="2262284" cy="314651"/>
              <a:chOff x="2705112" y="3214451"/>
              <a:chExt cx="2262284" cy="314651"/>
            </a:xfrm>
            <a:grpFill/>
          </p:grpSpPr>
          <p:sp>
            <p:nvSpPr>
              <p:cNvPr id="43" name="Freeform: Shape 42">
                <a:extLst>
                  <a:ext uri="{FF2B5EF4-FFF2-40B4-BE49-F238E27FC236}">
                    <a16:creationId xmlns:a16="http://schemas.microsoft.com/office/drawing/2014/main" id="{4AC5CBD1-8910-4BD2-A424-DB96A77E2A38}"/>
                  </a:ext>
                </a:extLst>
              </p:cNvPr>
              <p:cNvSpPr/>
              <p:nvPr/>
            </p:nvSpPr>
            <p:spPr>
              <a:xfrm>
                <a:off x="2705112" y="3241797"/>
                <a:ext cx="827314" cy="188686"/>
              </a:xfrm>
              <a:custGeom>
                <a:avLst/>
                <a:gdLst>
                  <a:gd name="connsiteX0" fmla="*/ 333828 w 827314"/>
                  <a:gd name="connsiteY0" fmla="*/ 0 h 188686"/>
                  <a:gd name="connsiteX1" fmla="*/ 0 w 827314"/>
                  <a:gd name="connsiteY1" fmla="*/ 174172 h 188686"/>
                  <a:gd name="connsiteX2" fmla="*/ 566057 w 827314"/>
                  <a:gd name="connsiteY2" fmla="*/ 188686 h 188686"/>
                  <a:gd name="connsiteX3" fmla="*/ 827314 w 827314"/>
                  <a:gd name="connsiteY3" fmla="*/ 0 h 188686"/>
                  <a:gd name="connsiteX4" fmla="*/ 333828 w 827314"/>
                  <a:gd name="connsiteY4" fmla="*/ 0 h 18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314" h="188686">
                    <a:moveTo>
                      <a:pt x="333828" y="0"/>
                    </a:moveTo>
                    <a:lnTo>
                      <a:pt x="0" y="174172"/>
                    </a:lnTo>
                    <a:lnTo>
                      <a:pt x="566057" y="188686"/>
                    </a:lnTo>
                    <a:lnTo>
                      <a:pt x="827314" y="0"/>
                    </a:lnTo>
                    <a:lnTo>
                      <a:pt x="333828"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7A737AF-252E-463E-B890-AD7D9AA718C3}"/>
                  </a:ext>
                </a:extLst>
              </p:cNvPr>
              <p:cNvSpPr/>
              <p:nvPr/>
            </p:nvSpPr>
            <p:spPr>
              <a:xfrm>
                <a:off x="3332953" y="3310333"/>
                <a:ext cx="827314" cy="218769"/>
              </a:xfrm>
              <a:custGeom>
                <a:avLst/>
                <a:gdLst>
                  <a:gd name="connsiteX0" fmla="*/ 333828 w 827314"/>
                  <a:gd name="connsiteY0" fmla="*/ 0 h 188686"/>
                  <a:gd name="connsiteX1" fmla="*/ 0 w 827314"/>
                  <a:gd name="connsiteY1" fmla="*/ 174172 h 188686"/>
                  <a:gd name="connsiteX2" fmla="*/ 566057 w 827314"/>
                  <a:gd name="connsiteY2" fmla="*/ 188686 h 188686"/>
                  <a:gd name="connsiteX3" fmla="*/ 827314 w 827314"/>
                  <a:gd name="connsiteY3" fmla="*/ 0 h 188686"/>
                  <a:gd name="connsiteX4" fmla="*/ 333828 w 827314"/>
                  <a:gd name="connsiteY4" fmla="*/ 0 h 18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314" h="188686">
                    <a:moveTo>
                      <a:pt x="333828" y="0"/>
                    </a:moveTo>
                    <a:lnTo>
                      <a:pt x="0" y="174172"/>
                    </a:lnTo>
                    <a:lnTo>
                      <a:pt x="566057" y="188686"/>
                    </a:lnTo>
                    <a:lnTo>
                      <a:pt x="827314" y="0"/>
                    </a:lnTo>
                    <a:lnTo>
                      <a:pt x="333828" y="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586544E-02F8-4E0A-80A9-BAA8A5B0B9FC}"/>
                  </a:ext>
                </a:extLst>
              </p:cNvPr>
              <p:cNvSpPr/>
              <p:nvPr/>
            </p:nvSpPr>
            <p:spPr>
              <a:xfrm>
                <a:off x="4140082" y="3214451"/>
                <a:ext cx="827314" cy="218769"/>
              </a:xfrm>
              <a:custGeom>
                <a:avLst/>
                <a:gdLst>
                  <a:gd name="connsiteX0" fmla="*/ 333828 w 827314"/>
                  <a:gd name="connsiteY0" fmla="*/ 0 h 188686"/>
                  <a:gd name="connsiteX1" fmla="*/ 0 w 827314"/>
                  <a:gd name="connsiteY1" fmla="*/ 174172 h 188686"/>
                  <a:gd name="connsiteX2" fmla="*/ 566057 w 827314"/>
                  <a:gd name="connsiteY2" fmla="*/ 188686 h 188686"/>
                  <a:gd name="connsiteX3" fmla="*/ 827314 w 827314"/>
                  <a:gd name="connsiteY3" fmla="*/ 0 h 188686"/>
                  <a:gd name="connsiteX4" fmla="*/ 333828 w 827314"/>
                  <a:gd name="connsiteY4" fmla="*/ 0 h 18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314" h="188686">
                    <a:moveTo>
                      <a:pt x="333828" y="0"/>
                    </a:moveTo>
                    <a:lnTo>
                      <a:pt x="0" y="174172"/>
                    </a:lnTo>
                    <a:lnTo>
                      <a:pt x="566057" y="188686"/>
                    </a:lnTo>
                    <a:lnTo>
                      <a:pt x="827314" y="0"/>
                    </a:lnTo>
                    <a:lnTo>
                      <a:pt x="333828"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6" name="Straight Connector 15">
            <a:extLst>
              <a:ext uri="{FF2B5EF4-FFF2-40B4-BE49-F238E27FC236}">
                <a16:creationId xmlns:a16="http://schemas.microsoft.com/office/drawing/2014/main" id="{48B4DCCC-4509-4396-B149-770CBB947D21}"/>
              </a:ext>
            </a:extLst>
          </p:cNvPr>
          <p:cNvCxnSpPr>
            <a:cxnSpLocks/>
          </p:cNvCxnSpPr>
          <p:nvPr/>
        </p:nvCxnSpPr>
        <p:spPr>
          <a:xfrm>
            <a:off x="0" y="1112520"/>
            <a:ext cx="12192000" cy="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288498AD-A541-4451-94E1-825BEC5BEB58}"/>
              </a:ext>
            </a:extLst>
          </p:cNvPr>
          <p:cNvGraphicFramePr>
            <a:graphicFrameLocks noGrp="1"/>
          </p:cNvGraphicFramePr>
          <p:nvPr>
            <p:extLst>
              <p:ext uri="{D42A27DB-BD31-4B8C-83A1-F6EECF244321}">
                <p14:modId xmlns:p14="http://schemas.microsoft.com/office/powerpoint/2010/main" val="3294851896"/>
              </p:ext>
            </p:extLst>
          </p:nvPr>
        </p:nvGraphicFramePr>
        <p:xfrm>
          <a:off x="5791200" y="1596120"/>
          <a:ext cx="6276976" cy="1847600"/>
        </p:xfrm>
        <a:graphic>
          <a:graphicData uri="http://schemas.openxmlformats.org/drawingml/2006/table">
            <a:tbl>
              <a:tblPr firstRow="1" firstCol="1" bandRow="1">
                <a:tableStyleId>{5940675A-B579-460E-94D1-54222C63F5DA}</a:tableStyleId>
              </a:tblPr>
              <a:tblGrid>
                <a:gridCol w="809625">
                  <a:extLst>
                    <a:ext uri="{9D8B030D-6E8A-4147-A177-3AD203B41FA5}">
                      <a16:colId xmlns:a16="http://schemas.microsoft.com/office/drawing/2014/main" val="1202445301"/>
                    </a:ext>
                  </a:extLst>
                </a:gridCol>
                <a:gridCol w="5467351">
                  <a:extLst>
                    <a:ext uri="{9D8B030D-6E8A-4147-A177-3AD203B41FA5}">
                      <a16:colId xmlns:a16="http://schemas.microsoft.com/office/drawing/2014/main" val="595047607"/>
                    </a:ext>
                  </a:extLst>
                </a:gridCol>
              </a:tblGrid>
              <a:tr h="0">
                <a:tc rowSpan="8">
                  <a:txBody>
                    <a:bodyPr/>
                    <a:lstStyle/>
                    <a:p>
                      <a:pPr marL="0" marR="0">
                        <a:spcBef>
                          <a:spcPts val="0"/>
                        </a:spcBef>
                        <a:spcAft>
                          <a:spcPts val="0"/>
                        </a:spcAft>
                      </a:pPr>
                      <a:r>
                        <a:rPr lang="en-US" sz="1350" b="1" dirty="0">
                          <a:solidFill>
                            <a:schemeClr val="accent6">
                              <a:lumMod val="75000"/>
                            </a:schemeClr>
                          </a:solidFill>
                          <a:effectLst/>
                        </a:rPr>
                        <a:t>ENV indicator</a:t>
                      </a:r>
                      <a:endParaRPr lang="en-US" sz="135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1400" dirty="0">
                          <a:effectLst/>
                        </a:rPr>
                        <a:t>% change of land surface used for banana cultivation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8459080"/>
                  </a:ext>
                </a:extLst>
              </a:tr>
              <a:tr h="0">
                <a:tc vMerge="1">
                  <a:txBody>
                    <a:bodyPr/>
                    <a:lstStyle/>
                    <a:p>
                      <a:endParaRPr lang="en-US"/>
                    </a:p>
                  </a:txBody>
                  <a:tcPr/>
                </a:tc>
                <a:tc>
                  <a:txBody>
                    <a:bodyPr/>
                    <a:lstStyle/>
                    <a:p>
                      <a:pPr marL="0" marR="0">
                        <a:lnSpc>
                          <a:spcPct val="115000"/>
                        </a:lnSpc>
                        <a:spcBef>
                          <a:spcPts val="0"/>
                        </a:spcBef>
                        <a:spcAft>
                          <a:spcPts val="0"/>
                        </a:spcAft>
                      </a:pPr>
                      <a:r>
                        <a:rPr lang="en-US" sz="1400" dirty="0">
                          <a:effectLst/>
                        </a:rPr>
                        <a:t>% change in forested area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8435710"/>
                  </a:ext>
                </a:extLst>
              </a:tr>
              <a:tr h="0">
                <a:tc vMerge="1">
                  <a:txBody>
                    <a:bodyPr/>
                    <a:lstStyle/>
                    <a:p>
                      <a:endParaRPr lang="en-US"/>
                    </a:p>
                  </a:txBody>
                  <a:tcPr/>
                </a:tc>
                <a:tc>
                  <a:txBody>
                    <a:bodyPr/>
                    <a:lstStyle/>
                    <a:p>
                      <a:pPr marL="0" marR="0">
                        <a:lnSpc>
                          <a:spcPct val="115000"/>
                        </a:lnSpc>
                        <a:spcBef>
                          <a:spcPts val="0"/>
                        </a:spcBef>
                        <a:spcAft>
                          <a:spcPts val="0"/>
                        </a:spcAft>
                      </a:pPr>
                      <a:r>
                        <a:rPr lang="en-US" sz="1400" dirty="0">
                          <a:effectLst/>
                        </a:rPr>
                        <a:t>Volume of pesticides used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591992"/>
                  </a:ext>
                </a:extLst>
              </a:tr>
              <a:tr h="0">
                <a:tc vMerge="1">
                  <a:txBody>
                    <a:bodyPr/>
                    <a:lstStyle/>
                    <a:p>
                      <a:endParaRPr lang="en-US"/>
                    </a:p>
                  </a:txBody>
                  <a:tcPr/>
                </a:tc>
                <a:tc>
                  <a:txBody>
                    <a:bodyPr/>
                    <a:lstStyle/>
                    <a:p>
                      <a:pPr marL="0" marR="0">
                        <a:lnSpc>
                          <a:spcPct val="115000"/>
                        </a:lnSpc>
                        <a:spcBef>
                          <a:spcPts val="0"/>
                        </a:spcBef>
                        <a:spcAft>
                          <a:spcPts val="0"/>
                        </a:spcAft>
                      </a:pPr>
                      <a:r>
                        <a:rPr lang="en-US" sz="1400" dirty="0">
                          <a:effectLst/>
                        </a:rPr>
                        <a:t>Volume of fertilizer used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731021"/>
                  </a:ext>
                </a:extLst>
              </a:tr>
              <a:tr h="0">
                <a:tc vMerge="1">
                  <a:txBody>
                    <a:bodyPr/>
                    <a:lstStyle/>
                    <a:p>
                      <a:endParaRPr lang="en-US"/>
                    </a:p>
                  </a:txBody>
                  <a:tcPr/>
                </a:tc>
                <a:tc>
                  <a:txBody>
                    <a:bodyPr/>
                    <a:lstStyle/>
                    <a:p>
                      <a:pPr marL="0" marR="0">
                        <a:lnSpc>
                          <a:spcPct val="115000"/>
                        </a:lnSpc>
                        <a:spcBef>
                          <a:spcPts val="0"/>
                        </a:spcBef>
                        <a:spcAft>
                          <a:spcPts val="0"/>
                        </a:spcAft>
                      </a:pPr>
                      <a:r>
                        <a:rPr lang="en-US" sz="1400" dirty="0">
                          <a:effectLst/>
                        </a:rPr>
                        <a:t>Water quality measurement results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6649915"/>
                  </a:ext>
                </a:extLst>
              </a:tr>
              <a:tr h="0">
                <a:tc vMerge="1">
                  <a:txBody>
                    <a:bodyPr/>
                    <a:lstStyle/>
                    <a:p>
                      <a:endParaRPr lang="en-US"/>
                    </a:p>
                  </a:txBody>
                  <a:tcPr/>
                </a:tc>
                <a:tc>
                  <a:txBody>
                    <a:bodyPr/>
                    <a:lstStyle/>
                    <a:p>
                      <a:pPr marL="0" marR="0">
                        <a:lnSpc>
                          <a:spcPct val="115000"/>
                        </a:lnSpc>
                        <a:spcBef>
                          <a:spcPts val="0"/>
                        </a:spcBef>
                        <a:spcAft>
                          <a:spcPts val="0"/>
                        </a:spcAft>
                      </a:pPr>
                      <a:r>
                        <a:rPr lang="en-US" sz="1400" dirty="0">
                          <a:effectLst/>
                        </a:rPr>
                        <a:t>% change in availability of water for agricultural purposes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3066246"/>
                  </a:ext>
                </a:extLst>
              </a:tr>
              <a:tr h="0">
                <a:tc vMerge="1">
                  <a:txBody>
                    <a:bodyPr/>
                    <a:lstStyle/>
                    <a:p>
                      <a:endParaRPr lang="en-US"/>
                    </a:p>
                  </a:txBody>
                  <a:tcPr/>
                </a:tc>
                <a:tc>
                  <a:txBody>
                    <a:bodyPr/>
                    <a:lstStyle/>
                    <a:p>
                      <a:pPr marL="0" marR="0">
                        <a:lnSpc>
                          <a:spcPct val="115000"/>
                        </a:lnSpc>
                        <a:spcBef>
                          <a:spcPts val="0"/>
                        </a:spcBef>
                        <a:spcAft>
                          <a:spcPts val="0"/>
                        </a:spcAft>
                      </a:pPr>
                      <a:r>
                        <a:rPr lang="en-US" sz="1400" dirty="0">
                          <a:effectLst/>
                        </a:rPr>
                        <a:t>% change in availability of water for community 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5471779"/>
                  </a:ext>
                </a:extLst>
              </a:tr>
              <a:tr h="0">
                <a:tc vMerge="1">
                  <a:txBody>
                    <a:bodyPr/>
                    <a:lstStyle/>
                    <a:p>
                      <a:endParaRPr lang="en-US"/>
                    </a:p>
                  </a:txBody>
                  <a:tcPr/>
                </a:tc>
                <a:tc>
                  <a:txBody>
                    <a:bodyPr/>
                    <a:lstStyle/>
                    <a:p>
                      <a:pPr marL="0" marR="0">
                        <a:lnSpc>
                          <a:spcPct val="115000"/>
                        </a:lnSpc>
                        <a:spcBef>
                          <a:spcPts val="0"/>
                        </a:spcBef>
                        <a:spcAft>
                          <a:spcPts val="0"/>
                        </a:spcAft>
                      </a:pPr>
                      <a:r>
                        <a:rPr lang="en-US" sz="1400" dirty="0">
                          <a:effectLst/>
                        </a:rPr>
                        <a:t>Soil testing results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801358"/>
                  </a:ext>
                </a:extLst>
              </a:tr>
            </a:tbl>
          </a:graphicData>
        </a:graphic>
      </p:graphicFrame>
      <p:sp>
        <p:nvSpPr>
          <p:cNvPr id="7" name="Title 1">
            <a:extLst>
              <a:ext uri="{FF2B5EF4-FFF2-40B4-BE49-F238E27FC236}">
                <a16:creationId xmlns:a16="http://schemas.microsoft.com/office/drawing/2014/main" id="{17162727-9C0C-4037-9F8E-FFCD0FEEC662}"/>
              </a:ext>
            </a:extLst>
          </p:cNvPr>
          <p:cNvSpPr txBox="1">
            <a:spLocks/>
          </p:cNvSpPr>
          <p:nvPr/>
        </p:nvSpPr>
        <p:spPr>
          <a:xfrm>
            <a:off x="283816" y="286603"/>
            <a:ext cx="10517051" cy="8259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Disruptive Technology and List of Potential Indicators </a:t>
            </a:r>
          </a:p>
        </p:txBody>
      </p:sp>
      <p:graphicFrame>
        <p:nvGraphicFramePr>
          <p:cNvPr id="9" name="Table 8">
            <a:extLst>
              <a:ext uri="{FF2B5EF4-FFF2-40B4-BE49-F238E27FC236}">
                <a16:creationId xmlns:a16="http://schemas.microsoft.com/office/drawing/2014/main" id="{37D1A781-CA2E-4A76-B6A8-CFBAB30E387F}"/>
              </a:ext>
            </a:extLst>
          </p:cNvPr>
          <p:cNvGraphicFramePr>
            <a:graphicFrameLocks noGrp="1"/>
          </p:cNvGraphicFramePr>
          <p:nvPr>
            <p:extLst>
              <p:ext uri="{D42A27DB-BD31-4B8C-83A1-F6EECF244321}">
                <p14:modId xmlns:p14="http://schemas.microsoft.com/office/powerpoint/2010/main" val="1945389072"/>
              </p:ext>
            </p:extLst>
          </p:nvPr>
        </p:nvGraphicFramePr>
        <p:xfrm>
          <a:off x="5791200" y="3443720"/>
          <a:ext cx="6288503" cy="2791720"/>
        </p:xfrm>
        <a:graphic>
          <a:graphicData uri="http://schemas.openxmlformats.org/drawingml/2006/table">
            <a:tbl>
              <a:tblPr firstRow="1" firstCol="1" bandRow="1">
                <a:tableStyleId>{5940675A-B579-460E-94D1-54222C63F5DA}</a:tableStyleId>
              </a:tblPr>
              <a:tblGrid>
                <a:gridCol w="809625">
                  <a:extLst>
                    <a:ext uri="{9D8B030D-6E8A-4147-A177-3AD203B41FA5}">
                      <a16:colId xmlns:a16="http://schemas.microsoft.com/office/drawing/2014/main" val="1207124399"/>
                    </a:ext>
                  </a:extLst>
                </a:gridCol>
                <a:gridCol w="5478878">
                  <a:extLst>
                    <a:ext uri="{9D8B030D-6E8A-4147-A177-3AD203B41FA5}">
                      <a16:colId xmlns:a16="http://schemas.microsoft.com/office/drawing/2014/main" val="3377427954"/>
                    </a:ext>
                  </a:extLst>
                </a:gridCol>
              </a:tblGrid>
              <a:tr h="0">
                <a:tc rowSpan="13">
                  <a:txBody>
                    <a:bodyPr/>
                    <a:lstStyle/>
                    <a:p>
                      <a:pPr marL="0" marR="0">
                        <a:spcBef>
                          <a:spcPts val="0"/>
                        </a:spcBef>
                        <a:spcAft>
                          <a:spcPts val="0"/>
                        </a:spcAft>
                      </a:pPr>
                      <a:r>
                        <a:rPr lang="en-US" sz="1300" b="1" dirty="0">
                          <a:solidFill>
                            <a:schemeClr val="accent2">
                              <a:lumMod val="50000"/>
                            </a:schemeClr>
                          </a:solidFill>
                          <a:effectLst/>
                        </a:rPr>
                        <a:t>Social and Labor</a:t>
                      </a:r>
                    </a:p>
                    <a:p>
                      <a:pPr marL="0" marR="0">
                        <a:spcBef>
                          <a:spcPts val="0"/>
                        </a:spcBef>
                        <a:spcAft>
                          <a:spcPts val="0"/>
                        </a:spcAft>
                      </a:pPr>
                      <a:r>
                        <a:rPr lang="en-US" sz="13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indicator</a:t>
                      </a:r>
                    </a:p>
                  </a:txBody>
                  <a:tcPr marL="68580" marR="68580" marT="0" marB="0">
                    <a:solidFill>
                      <a:schemeClr val="accent2">
                        <a:lumMod val="50000"/>
                        <a:alpha val="20000"/>
                      </a:schemeClr>
                    </a:solidFill>
                  </a:tcPr>
                </a:tc>
                <a:tc>
                  <a:txBody>
                    <a:bodyPr/>
                    <a:lstStyle/>
                    <a:p>
                      <a:pPr marL="0" marR="0">
                        <a:lnSpc>
                          <a:spcPct val="115000"/>
                        </a:lnSpc>
                        <a:spcBef>
                          <a:spcPts val="0"/>
                        </a:spcBef>
                        <a:spcAft>
                          <a:spcPts val="0"/>
                        </a:spcAft>
                      </a:pPr>
                      <a:r>
                        <a:rPr lang="en-US" sz="1300" dirty="0">
                          <a:effectLst/>
                        </a:rPr>
                        <a:t>Number of workers (including by gender)</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0235902"/>
                  </a:ext>
                </a:extLst>
              </a:tr>
              <a:tr h="0">
                <a:tc vMerge="1">
                  <a:txBody>
                    <a:bodyPr/>
                    <a:lstStyle/>
                    <a:p>
                      <a:endParaRPr lang="en-US"/>
                    </a:p>
                  </a:txBody>
                  <a:tcPr/>
                </a:tc>
                <a:tc>
                  <a:txBody>
                    <a:bodyPr/>
                    <a:lstStyle/>
                    <a:p>
                      <a:pPr marL="0" marR="0">
                        <a:lnSpc>
                          <a:spcPct val="115000"/>
                        </a:lnSpc>
                        <a:spcBef>
                          <a:spcPts val="0"/>
                        </a:spcBef>
                        <a:spcAft>
                          <a:spcPts val="0"/>
                        </a:spcAft>
                      </a:pPr>
                      <a:r>
                        <a:rPr lang="en-US" sz="1300" dirty="0">
                          <a:effectLst/>
                        </a:rPr>
                        <a:t>% of workers who are unionized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0894913"/>
                  </a:ext>
                </a:extLst>
              </a:tr>
              <a:tr h="0">
                <a:tc vMerge="1">
                  <a:txBody>
                    <a:bodyPr/>
                    <a:lstStyle/>
                    <a:p>
                      <a:endParaRPr lang="en-US"/>
                    </a:p>
                  </a:txBody>
                  <a:tcPr/>
                </a:tc>
                <a:tc>
                  <a:txBody>
                    <a:bodyPr/>
                    <a:lstStyle/>
                    <a:p>
                      <a:pPr marL="0" marR="0">
                        <a:lnSpc>
                          <a:spcPct val="115000"/>
                        </a:lnSpc>
                        <a:spcBef>
                          <a:spcPts val="0"/>
                        </a:spcBef>
                        <a:spcAft>
                          <a:spcPts val="0"/>
                        </a:spcAft>
                      </a:pPr>
                      <a:r>
                        <a:rPr lang="en-US" sz="1300" dirty="0">
                          <a:effectLst/>
                        </a:rPr>
                        <a:t>Number of grievances reported by workers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0012376"/>
                  </a:ext>
                </a:extLst>
              </a:tr>
              <a:tr h="0">
                <a:tc vMerge="1">
                  <a:txBody>
                    <a:bodyPr/>
                    <a:lstStyle/>
                    <a:p>
                      <a:endParaRPr lang="en-US"/>
                    </a:p>
                  </a:txBody>
                  <a:tcPr/>
                </a:tc>
                <a:tc>
                  <a:txBody>
                    <a:bodyPr/>
                    <a:lstStyle/>
                    <a:p>
                      <a:pPr marL="0" marR="0">
                        <a:lnSpc>
                          <a:spcPct val="115000"/>
                        </a:lnSpc>
                        <a:spcBef>
                          <a:spcPts val="0"/>
                        </a:spcBef>
                        <a:spcAft>
                          <a:spcPts val="0"/>
                        </a:spcAft>
                      </a:pPr>
                      <a:r>
                        <a:rPr lang="en-US" sz="1300" dirty="0">
                          <a:effectLst/>
                        </a:rPr>
                        <a:t>Number of training and refresher sessions held on OHS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4078476"/>
                  </a:ext>
                </a:extLst>
              </a:tr>
              <a:tr h="0">
                <a:tc vMerge="1">
                  <a:txBody>
                    <a:bodyPr/>
                    <a:lstStyle/>
                    <a:p>
                      <a:endParaRPr lang="en-US"/>
                    </a:p>
                  </a:txBody>
                  <a:tcPr/>
                </a:tc>
                <a:tc>
                  <a:txBody>
                    <a:bodyPr/>
                    <a:lstStyle/>
                    <a:p>
                      <a:pPr marL="0" marR="0">
                        <a:lnSpc>
                          <a:spcPct val="115000"/>
                        </a:lnSpc>
                        <a:spcBef>
                          <a:spcPts val="0"/>
                        </a:spcBef>
                        <a:spcAft>
                          <a:spcPts val="0"/>
                        </a:spcAft>
                      </a:pPr>
                      <a:r>
                        <a:rPr lang="en-US" sz="1300" dirty="0">
                          <a:effectLst/>
                        </a:rPr>
                        <a:t>Number of stakeholder engagement meetings held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3002078"/>
                  </a:ext>
                </a:extLst>
              </a:tr>
              <a:tr h="189040">
                <a:tc vMerge="1">
                  <a:txBody>
                    <a:bodyPr/>
                    <a:lstStyle/>
                    <a:p>
                      <a:endParaRPr lang="en-US"/>
                    </a:p>
                  </a:txBody>
                  <a:tcPr/>
                </a:tc>
                <a:tc>
                  <a:txBody>
                    <a:bodyPr/>
                    <a:lstStyle/>
                    <a:p>
                      <a:pPr marL="0" marR="0">
                        <a:lnSpc>
                          <a:spcPct val="115000"/>
                        </a:lnSpc>
                        <a:spcBef>
                          <a:spcPts val="0"/>
                        </a:spcBef>
                        <a:spcAft>
                          <a:spcPts val="0"/>
                        </a:spcAft>
                      </a:pPr>
                      <a:r>
                        <a:rPr lang="en-US" sz="1300" dirty="0">
                          <a:effectLst/>
                        </a:rPr>
                        <a:t>Number of grievances reported by communities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5591895"/>
                  </a:ext>
                </a:extLst>
              </a:tr>
              <a:tr h="0">
                <a:tc vMerge="1">
                  <a:txBody>
                    <a:bodyPr/>
                    <a:lstStyle/>
                    <a:p>
                      <a:endParaRPr lang="en-US"/>
                    </a:p>
                  </a:txBody>
                  <a:tcPr/>
                </a:tc>
                <a:tc>
                  <a:txBody>
                    <a:bodyPr/>
                    <a:lstStyle/>
                    <a:p>
                      <a:pPr marL="0" marR="0">
                        <a:lnSpc>
                          <a:spcPct val="115000"/>
                        </a:lnSpc>
                        <a:spcBef>
                          <a:spcPts val="0"/>
                        </a:spcBef>
                        <a:spcAft>
                          <a:spcPts val="0"/>
                        </a:spcAft>
                      </a:pPr>
                      <a:r>
                        <a:rPr lang="en-US" sz="1300" dirty="0">
                          <a:effectLst/>
                        </a:rPr>
                        <a:t>Number of children reportedly working on site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7995236"/>
                  </a:ext>
                </a:extLst>
              </a:tr>
              <a:tr h="218440">
                <a:tc vMerge="1">
                  <a:txBody>
                    <a:bodyPr/>
                    <a:lstStyle/>
                    <a:p>
                      <a:endParaRPr lang="en-US"/>
                    </a:p>
                  </a:txBody>
                  <a:tcPr/>
                </a:tc>
                <a:tc>
                  <a:txBody>
                    <a:bodyPr/>
                    <a:lstStyle/>
                    <a:p>
                      <a:pPr marL="0" marR="0">
                        <a:lnSpc>
                          <a:spcPct val="115000"/>
                        </a:lnSpc>
                        <a:spcBef>
                          <a:spcPts val="0"/>
                        </a:spcBef>
                        <a:spcAft>
                          <a:spcPts val="0"/>
                        </a:spcAft>
                      </a:pPr>
                      <a:r>
                        <a:rPr lang="en-US" sz="1300" dirty="0">
                          <a:effectLst/>
                        </a:rPr>
                        <a:t>Number of security incidents reported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868582"/>
                  </a:ext>
                </a:extLst>
              </a:tr>
              <a:tr h="0">
                <a:tc vMerge="1">
                  <a:txBody>
                    <a:bodyPr/>
                    <a:lstStyle/>
                    <a:p>
                      <a:endParaRPr lang="en-US"/>
                    </a:p>
                  </a:txBody>
                  <a:tcPr/>
                </a:tc>
                <a:tc>
                  <a:txBody>
                    <a:bodyPr/>
                    <a:lstStyle/>
                    <a:p>
                      <a:pPr marL="0" marR="0">
                        <a:lnSpc>
                          <a:spcPct val="115000"/>
                        </a:lnSpc>
                        <a:spcBef>
                          <a:spcPts val="0"/>
                        </a:spcBef>
                        <a:spcAft>
                          <a:spcPts val="0"/>
                        </a:spcAft>
                      </a:pPr>
                      <a:r>
                        <a:rPr lang="en-US" sz="1300" dirty="0">
                          <a:effectLst/>
                        </a:rPr>
                        <a:t>Number of OHS incidents, accidents, illnesses reported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8889025"/>
                  </a:ext>
                </a:extLst>
              </a:tr>
              <a:tr h="0">
                <a:tc vMerge="1">
                  <a:txBody>
                    <a:bodyPr/>
                    <a:lstStyle/>
                    <a:p>
                      <a:endParaRPr lang="en-US"/>
                    </a:p>
                  </a:txBody>
                  <a:tcPr/>
                </a:tc>
                <a:tc>
                  <a:txBody>
                    <a:bodyPr/>
                    <a:lstStyle/>
                    <a:p>
                      <a:pPr marL="0" marR="0">
                        <a:lnSpc>
                          <a:spcPct val="115000"/>
                        </a:lnSpc>
                        <a:spcBef>
                          <a:spcPts val="0"/>
                        </a:spcBef>
                        <a:spcAft>
                          <a:spcPts val="0"/>
                        </a:spcAft>
                      </a:pPr>
                      <a:r>
                        <a:rPr lang="en-US" sz="1300" dirty="0">
                          <a:effectLst/>
                        </a:rPr>
                        <a:t>Number of households physically displaced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7964864"/>
                  </a:ext>
                </a:extLst>
              </a:tr>
              <a:tr h="0">
                <a:tc vMerge="1">
                  <a:txBody>
                    <a:bodyPr/>
                    <a:lstStyle/>
                    <a:p>
                      <a:endParaRPr lang="en-US"/>
                    </a:p>
                  </a:txBody>
                  <a:tcPr/>
                </a:tc>
                <a:tc>
                  <a:txBody>
                    <a:bodyPr/>
                    <a:lstStyle/>
                    <a:p>
                      <a:pPr marL="0" marR="0">
                        <a:lnSpc>
                          <a:spcPct val="115000"/>
                        </a:lnSpc>
                        <a:spcBef>
                          <a:spcPts val="0"/>
                        </a:spcBef>
                        <a:spcAft>
                          <a:spcPts val="0"/>
                        </a:spcAft>
                      </a:pPr>
                      <a:r>
                        <a:rPr lang="en-US" sz="1300" dirty="0">
                          <a:effectLst/>
                        </a:rPr>
                        <a:t>Number of community members economically displaced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622776"/>
                  </a:ext>
                </a:extLst>
              </a:tr>
              <a:tr h="84967">
                <a:tc vMerge="1">
                  <a:txBody>
                    <a:bodyPr/>
                    <a:lstStyle/>
                    <a:p>
                      <a:endParaRPr lang="en-US"/>
                    </a:p>
                  </a:txBody>
                  <a:tcPr/>
                </a:tc>
                <a:tc>
                  <a:txBody>
                    <a:bodyPr/>
                    <a:lstStyle/>
                    <a:p>
                      <a:pPr marL="0" marR="0">
                        <a:lnSpc>
                          <a:spcPct val="115000"/>
                        </a:lnSpc>
                        <a:spcBef>
                          <a:spcPts val="0"/>
                        </a:spcBef>
                        <a:spcAft>
                          <a:spcPts val="0"/>
                        </a:spcAft>
                      </a:pPr>
                      <a:r>
                        <a:rPr lang="en-US" sz="1300" dirty="0">
                          <a:effectLst/>
                        </a:rPr>
                        <a:t>Wages paid to workers (minimum, maximum and average, including by gender)</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9294263"/>
                  </a:ext>
                </a:extLst>
              </a:tr>
              <a:tr h="0">
                <a:tc vMerge="1">
                  <a:txBody>
                    <a:bodyPr/>
                    <a:lstStyle/>
                    <a:p>
                      <a:endParaRPr lang="en-US"/>
                    </a:p>
                  </a:txBody>
                  <a:tcPr/>
                </a:tc>
                <a:tc>
                  <a:txBody>
                    <a:bodyPr/>
                    <a:lstStyle/>
                    <a:p>
                      <a:pPr marL="0" marR="0">
                        <a:lnSpc>
                          <a:spcPct val="115000"/>
                        </a:lnSpc>
                        <a:spcBef>
                          <a:spcPts val="0"/>
                        </a:spcBef>
                        <a:spcAft>
                          <a:spcPts val="0"/>
                        </a:spcAft>
                      </a:pPr>
                      <a:r>
                        <a:rPr lang="en-US" sz="1300" dirty="0">
                          <a:effectLst/>
                        </a:rPr>
                        <a:t>Smallholder income (minimum, maximum and average, including by gender)</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780695"/>
                  </a:ext>
                </a:extLst>
              </a:tr>
            </a:tbl>
          </a:graphicData>
        </a:graphic>
      </p:graphicFrame>
      <p:sp>
        <p:nvSpPr>
          <p:cNvPr id="14" name="Rectangle 13">
            <a:extLst>
              <a:ext uri="{FF2B5EF4-FFF2-40B4-BE49-F238E27FC236}">
                <a16:creationId xmlns:a16="http://schemas.microsoft.com/office/drawing/2014/main" id="{A1EAD0E5-3249-444E-B358-A0D0975B15A1}"/>
              </a:ext>
            </a:extLst>
          </p:cNvPr>
          <p:cNvSpPr/>
          <p:nvPr/>
        </p:nvSpPr>
        <p:spPr>
          <a:xfrm>
            <a:off x="283815" y="1166362"/>
            <a:ext cx="11231909" cy="400110"/>
          </a:xfrm>
          <a:prstGeom prst="rect">
            <a:avLst/>
          </a:prstGeom>
        </p:spPr>
        <p:txBody>
          <a:bodyPr wrap="square">
            <a:spAutoFit/>
          </a:bodyPr>
          <a:lstStyle/>
          <a:p>
            <a:r>
              <a:rPr lang="en-US" sz="2000" b="1" dirty="0">
                <a:solidFill>
                  <a:srgbClr val="F05E30"/>
                </a:solidFill>
              </a:rPr>
              <a:t>Disruptive Technology &amp; Potential E&amp;S indicators </a:t>
            </a:r>
            <a:endParaRPr lang="en-US" sz="2000" dirty="0">
              <a:solidFill>
                <a:srgbClr val="F05E30"/>
              </a:solidFill>
            </a:endParaRPr>
          </a:p>
        </p:txBody>
      </p:sp>
      <p:cxnSp>
        <p:nvCxnSpPr>
          <p:cNvPr id="19" name="Straight Connector 18">
            <a:extLst>
              <a:ext uri="{FF2B5EF4-FFF2-40B4-BE49-F238E27FC236}">
                <a16:creationId xmlns:a16="http://schemas.microsoft.com/office/drawing/2014/main" id="{94255660-EB9D-4EB1-B968-FC53CFF4021C}"/>
              </a:ext>
            </a:extLst>
          </p:cNvPr>
          <p:cNvCxnSpPr>
            <a:cxnSpLocks/>
            <a:stCxn id="25" idx="1"/>
            <a:endCxn id="20" idx="1"/>
          </p:cNvCxnSpPr>
          <p:nvPr/>
        </p:nvCxnSpPr>
        <p:spPr>
          <a:xfrm flipH="1">
            <a:off x="2988480" y="3395162"/>
            <a:ext cx="6495" cy="160565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07C1253F-D94A-4C1B-8300-222147A74F36}"/>
              </a:ext>
            </a:extLst>
          </p:cNvPr>
          <p:cNvSpPr/>
          <p:nvPr/>
        </p:nvSpPr>
        <p:spPr>
          <a:xfrm>
            <a:off x="1977046" y="5000812"/>
            <a:ext cx="3532275" cy="468456"/>
          </a:xfrm>
          <a:custGeom>
            <a:avLst/>
            <a:gdLst>
              <a:gd name="connsiteX0" fmla="*/ 0 w 5399314"/>
              <a:gd name="connsiteY0" fmla="*/ 624114 h 682171"/>
              <a:gd name="connsiteX1" fmla="*/ 624114 w 5399314"/>
              <a:gd name="connsiteY1" fmla="*/ 0 h 682171"/>
              <a:gd name="connsiteX2" fmla="*/ 5399314 w 5399314"/>
              <a:gd name="connsiteY2" fmla="*/ 0 h 682171"/>
              <a:gd name="connsiteX3" fmla="*/ 4818743 w 5399314"/>
              <a:gd name="connsiteY3" fmla="*/ 682171 h 682171"/>
              <a:gd name="connsiteX4" fmla="*/ 0 w 5399314"/>
              <a:gd name="connsiteY4" fmla="*/ 624114 h 682171"/>
              <a:gd name="connsiteX0" fmla="*/ 0 w 5399314"/>
              <a:gd name="connsiteY0" fmla="*/ 624114 h 638628"/>
              <a:gd name="connsiteX1" fmla="*/ 624114 w 5399314"/>
              <a:gd name="connsiteY1" fmla="*/ 0 h 638628"/>
              <a:gd name="connsiteX2" fmla="*/ 5399314 w 5399314"/>
              <a:gd name="connsiteY2" fmla="*/ 0 h 638628"/>
              <a:gd name="connsiteX3" fmla="*/ 4775200 w 5399314"/>
              <a:gd name="connsiteY3" fmla="*/ 638628 h 638628"/>
              <a:gd name="connsiteX4" fmla="*/ 0 w 5399314"/>
              <a:gd name="connsiteY4" fmla="*/ 624114 h 638628"/>
              <a:gd name="connsiteX0" fmla="*/ 0 w 5399314"/>
              <a:gd name="connsiteY0" fmla="*/ 647280 h 661794"/>
              <a:gd name="connsiteX1" fmla="*/ 732101 w 5399314"/>
              <a:gd name="connsiteY1" fmla="*/ 0 h 661794"/>
              <a:gd name="connsiteX2" fmla="*/ 5399314 w 5399314"/>
              <a:gd name="connsiteY2" fmla="*/ 23166 h 661794"/>
              <a:gd name="connsiteX3" fmla="*/ 4775200 w 5399314"/>
              <a:gd name="connsiteY3" fmla="*/ 661794 h 661794"/>
              <a:gd name="connsiteX4" fmla="*/ 0 w 5399314"/>
              <a:gd name="connsiteY4" fmla="*/ 647280 h 661794"/>
              <a:gd name="connsiteX0" fmla="*/ 0 w 5399314"/>
              <a:gd name="connsiteY0" fmla="*/ 628239 h 642753"/>
              <a:gd name="connsiteX1" fmla="*/ 1811963 w 5399314"/>
              <a:gd name="connsiteY1" fmla="*/ 0 h 642753"/>
              <a:gd name="connsiteX2" fmla="*/ 5399314 w 5399314"/>
              <a:gd name="connsiteY2" fmla="*/ 4125 h 642753"/>
              <a:gd name="connsiteX3" fmla="*/ 4775200 w 5399314"/>
              <a:gd name="connsiteY3" fmla="*/ 642753 h 642753"/>
              <a:gd name="connsiteX4" fmla="*/ 0 w 5399314"/>
              <a:gd name="connsiteY4" fmla="*/ 628239 h 642753"/>
              <a:gd name="connsiteX0" fmla="*/ 0 w 6327997"/>
              <a:gd name="connsiteY0" fmla="*/ 628239 h 642753"/>
              <a:gd name="connsiteX1" fmla="*/ 1811963 w 6327997"/>
              <a:gd name="connsiteY1" fmla="*/ 0 h 642753"/>
              <a:gd name="connsiteX2" fmla="*/ 6327997 w 6327997"/>
              <a:gd name="connsiteY2" fmla="*/ 4125 h 642753"/>
              <a:gd name="connsiteX3" fmla="*/ 4775200 w 6327997"/>
              <a:gd name="connsiteY3" fmla="*/ 642753 h 642753"/>
              <a:gd name="connsiteX4" fmla="*/ 0 w 6327997"/>
              <a:gd name="connsiteY4" fmla="*/ 628239 h 642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7997" h="642753">
                <a:moveTo>
                  <a:pt x="0" y="628239"/>
                </a:moveTo>
                <a:lnTo>
                  <a:pt x="1811963" y="0"/>
                </a:lnTo>
                <a:lnTo>
                  <a:pt x="6327997" y="4125"/>
                </a:lnTo>
                <a:lnTo>
                  <a:pt x="4775200" y="642753"/>
                </a:lnTo>
                <a:lnTo>
                  <a:pt x="0" y="628239"/>
                </a:lnTo>
                <a:close/>
              </a:path>
            </a:pathLst>
          </a:cu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AD835E9-38CC-4E93-B7AB-FCBA7F61CDE0}"/>
              </a:ext>
            </a:extLst>
          </p:cNvPr>
          <p:cNvSpPr/>
          <p:nvPr/>
        </p:nvSpPr>
        <p:spPr>
          <a:xfrm>
            <a:off x="1073505" y="3354613"/>
            <a:ext cx="1436915" cy="523220"/>
          </a:xfrm>
          <a:prstGeom prst="rect">
            <a:avLst/>
          </a:prstGeom>
        </p:spPr>
        <p:txBody>
          <a:bodyPr wrap="square">
            <a:spAutoFit/>
          </a:bodyPr>
          <a:lstStyle/>
          <a:p>
            <a:r>
              <a:rPr lang="en-US" sz="1400" b="1" i="1" dirty="0">
                <a:solidFill>
                  <a:schemeClr val="accent6">
                    <a:lumMod val="75000"/>
                  </a:schemeClr>
                </a:solidFill>
              </a:rPr>
              <a:t>Env. Risk Indicators </a:t>
            </a:r>
          </a:p>
        </p:txBody>
      </p:sp>
      <p:sp>
        <p:nvSpPr>
          <p:cNvPr id="22" name="Rectangle 21">
            <a:extLst>
              <a:ext uri="{FF2B5EF4-FFF2-40B4-BE49-F238E27FC236}">
                <a16:creationId xmlns:a16="http://schemas.microsoft.com/office/drawing/2014/main" id="{F1271FC7-8270-41C6-ABAC-21639F95C8B2}"/>
              </a:ext>
            </a:extLst>
          </p:cNvPr>
          <p:cNvSpPr/>
          <p:nvPr/>
        </p:nvSpPr>
        <p:spPr>
          <a:xfrm>
            <a:off x="1890126" y="5446953"/>
            <a:ext cx="1291341" cy="400110"/>
          </a:xfrm>
          <a:prstGeom prst="rect">
            <a:avLst/>
          </a:prstGeom>
        </p:spPr>
        <p:txBody>
          <a:bodyPr wrap="square">
            <a:spAutoFit/>
          </a:bodyPr>
          <a:lstStyle/>
          <a:p>
            <a:r>
              <a:rPr lang="en-US" sz="2000" b="1" i="1" dirty="0">
                <a:solidFill>
                  <a:schemeClr val="accent1">
                    <a:lumMod val="50000"/>
                  </a:schemeClr>
                </a:solidFill>
              </a:rPr>
              <a:t>Pilot area</a:t>
            </a:r>
          </a:p>
        </p:txBody>
      </p:sp>
      <p:grpSp>
        <p:nvGrpSpPr>
          <p:cNvPr id="24" name="Group 23">
            <a:extLst>
              <a:ext uri="{FF2B5EF4-FFF2-40B4-BE49-F238E27FC236}">
                <a16:creationId xmlns:a16="http://schemas.microsoft.com/office/drawing/2014/main" id="{EE3BD7F4-84A5-4D1B-9809-52D5C284169F}"/>
              </a:ext>
            </a:extLst>
          </p:cNvPr>
          <p:cNvGrpSpPr/>
          <p:nvPr/>
        </p:nvGrpSpPr>
        <p:grpSpPr>
          <a:xfrm>
            <a:off x="1983541" y="3395162"/>
            <a:ext cx="3532275" cy="468456"/>
            <a:chOff x="1422179" y="3215829"/>
            <a:chExt cx="3532275" cy="468456"/>
          </a:xfrm>
        </p:grpSpPr>
        <p:sp>
          <p:nvSpPr>
            <p:cNvPr id="25" name="Freeform: Shape 24">
              <a:extLst>
                <a:ext uri="{FF2B5EF4-FFF2-40B4-BE49-F238E27FC236}">
                  <a16:creationId xmlns:a16="http://schemas.microsoft.com/office/drawing/2014/main" id="{64156A5C-3EC6-4404-ABA4-74C3A5FF57F3}"/>
                </a:ext>
              </a:extLst>
            </p:cNvPr>
            <p:cNvSpPr/>
            <p:nvPr/>
          </p:nvSpPr>
          <p:spPr>
            <a:xfrm>
              <a:off x="1422179" y="3215829"/>
              <a:ext cx="3532275" cy="468456"/>
            </a:xfrm>
            <a:custGeom>
              <a:avLst/>
              <a:gdLst>
                <a:gd name="connsiteX0" fmla="*/ 0 w 5399314"/>
                <a:gd name="connsiteY0" fmla="*/ 624114 h 682171"/>
                <a:gd name="connsiteX1" fmla="*/ 624114 w 5399314"/>
                <a:gd name="connsiteY1" fmla="*/ 0 h 682171"/>
                <a:gd name="connsiteX2" fmla="*/ 5399314 w 5399314"/>
                <a:gd name="connsiteY2" fmla="*/ 0 h 682171"/>
                <a:gd name="connsiteX3" fmla="*/ 4818743 w 5399314"/>
                <a:gd name="connsiteY3" fmla="*/ 682171 h 682171"/>
                <a:gd name="connsiteX4" fmla="*/ 0 w 5399314"/>
                <a:gd name="connsiteY4" fmla="*/ 624114 h 682171"/>
                <a:gd name="connsiteX0" fmla="*/ 0 w 5399314"/>
                <a:gd name="connsiteY0" fmla="*/ 624114 h 638628"/>
                <a:gd name="connsiteX1" fmla="*/ 624114 w 5399314"/>
                <a:gd name="connsiteY1" fmla="*/ 0 h 638628"/>
                <a:gd name="connsiteX2" fmla="*/ 5399314 w 5399314"/>
                <a:gd name="connsiteY2" fmla="*/ 0 h 638628"/>
                <a:gd name="connsiteX3" fmla="*/ 4775200 w 5399314"/>
                <a:gd name="connsiteY3" fmla="*/ 638628 h 638628"/>
                <a:gd name="connsiteX4" fmla="*/ 0 w 5399314"/>
                <a:gd name="connsiteY4" fmla="*/ 624114 h 638628"/>
                <a:gd name="connsiteX0" fmla="*/ 0 w 5399314"/>
                <a:gd name="connsiteY0" fmla="*/ 647280 h 661794"/>
                <a:gd name="connsiteX1" fmla="*/ 732101 w 5399314"/>
                <a:gd name="connsiteY1" fmla="*/ 0 h 661794"/>
                <a:gd name="connsiteX2" fmla="*/ 5399314 w 5399314"/>
                <a:gd name="connsiteY2" fmla="*/ 23166 h 661794"/>
                <a:gd name="connsiteX3" fmla="*/ 4775200 w 5399314"/>
                <a:gd name="connsiteY3" fmla="*/ 661794 h 661794"/>
                <a:gd name="connsiteX4" fmla="*/ 0 w 5399314"/>
                <a:gd name="connsiteY4" fmla="*/ 647280 h 661794"/>
                <a:gd name="connsiteX0" fmla="*/ 0 w 5399314"/>
                <a:gd name="connsiteY0" fmla="*/ 628239 h 642753"/>
                <a:gd name="connsiteX1" fmla="*/ 1811963 w 5399314"/>
                <a:gd name="connsiteY1" fmla="*/ 0 h 642753"/>
                <a:gd name="connsiteX2" fmla="*/ 5399314 w 5399314"/>
                <a:gd name="connsiteY2" fmla="*/ 4125 h 642753"/>
                <a:gd name="connsiteX3" fmla="*/ 4775200 w 5399314"/>
                <a:gd name="connsiteY3" fmla="*/ 642753 h 642753"/>
                <a:gd name="connsiteX4" fmla="*/ 0 w 5399314"/>
                <a:gd name="connsiteY4" fmla="*/ 628239 h 642753"/>
                <a:gd name="connsiteX0" fmla="*/ 0 w 6327997"/>
                <a:gd name="connsiteY0" fmla="*/ 628239 h 642753"/>
                <a:gd name="connsiteX1" fmla="*/ 1811963 w 6327997"/>
                <a:gd name="connsiteY1" fmla="*/ 0 h 642753"/>
                <a:gd name="connsiteX2" fmla="*/ 6327997 w 6327997"/>
                <a:gd name="connsiteY2" fmla="*/ 4125 h 642753"/>
                <a:gd name="connsiteX3" fmla="*/ 4775200 w 6327997"/>
                <a:gd name="connsiteY3" fmla="*/ 642753 h 642753"/>
                <a:gd name="connsiteX4" fmla="*/ 0 w 6327997"/>
                <a:gd name="connsiteY4" fmla="*/ 628239 h 642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7997" h="642753">
                  <a:moveTo>
                    <a:pt x="0" y="628239"/>
                  </a:moveTo>
                  <a:lnTo>
                    <a:pt x="1811963" y="0"/>
                  </a:lnTo>
                  <a:lnTo>
                    <a:pt x="6327997" y="4125"/>
                  </a:lnTo>
                  <a:lnTo>
                    <a:pt x="4775200" y="642753"/>
                  </a:lnTo>
                  <a:lnTo>
                    <a:pt x="0" y="628239"/>
                  </a:lnTo>
                  <a:close/>
                </a:path>
              </a:pathLst>
            </a:cu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4D4BEE0-F9E4-42D4-86BF-4D4D14667021}"/>
                </a:ext>
              </a:extLst>
            </p:cNvPr>
            <p:cNvSpPr/>
            <p:nvPr/>
          </p:nvSpPr>
          <p:spPr>
            <a:xfrm>
              <a:off x="2119086" y="3323771"/>
              <a:ext cx="827314" cy="188686"/>
            </a:xfrm>
            <a:custGeom>
              <a:avLst/>
              <a:gdLst>
                <a:gd name="connsiteX0" fmla="*/ 333828 w 827314"/>
                <a:gd name="connsiteY0" fmla="*/ 0 h 188686"/>
                <a:gd name="connsiteX1" fmla="*/ 0 w 827314"/>
                <a:gd name="connsiteY1" fmla="*/ 174172 h 188686"/>
                <a:gd name="connsiteX2" fmla="*/ 566057 w 827314"/>
                <a:gd name="connsiteY2" fmla="*/ 188686 h 188686"/>
                <a:gd name="connsiteX3" fmla="*/ 827314 w 827314"/>
                <a:gd name="connsiteY3" fmla="*/ 0 h 188686"/>
                <a:gd name="connsiteX4" fmla="*/ 333828 w 827314"/>
                <a:gd name="connsiteY4" fmla="*/ 0 h 18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314" h="188686">
                  <a:moveTo>
                    <a:pt x="333828" y="0"/>
                  </a:moveTo>
                  <a:lnTo>
                    <a:pt x="0" y="174172"/>
                  </a:lnTo>
                  <a:lnTo>
                    <a:pt x="566057" y="188686"/>
                  </a:lnTo>
                  <a:lnTo>
                    <a:pt x="827314" y="0"/>
                  </a:lnTo>
                  <a:lnTo>
                    <a:pt x="333828" y="0"/>
                  </a:lnTo>
                  <a:close/>
                </a:path>
              </a:pathLst>
            </a:custGeom>
            <a:solidFill>
              <a:schemeClr val="accent6">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34997F9-E775-4A8D-BA93-28252FB4EE16}"/>
                </a:ext>
              </a:extLst>
            </p:cNvPr>
            <p:cNvSpPr/>
            <p:nvPr/>
          </p:nvSpPr>
          <p:spPr>
            <a:xfrm>
              <a:off x="2746927" y="3392307"/>
              <a:ext cx="827314" cy="218769"/>
            </a:xfrm>
            <a:custGeom>
              <a:avLst/>
              <a:gdLst>
                <a:gd name="connsiteX0" fmla="*/ 333828 w 827314"/>
                <a:gd name="connsiteY0" fmla="*/ 0 h 188686"/>
                <a:gd name="connsiteX1" fmla="*/ 0 w 827314"/>
                <a:gd name="connsiteY1" fmla="*/ 174172 h 188686"/>
                <a:gd name="connsiteX2" fmla="*/ 566057 w 827314"/>
                <a:gd name="connsiteY2" fmla="*/ 188686 h 188686"/>
                <a:gd name="connsiteX3" fmla="*/ 827314 w 827314"/>
                <a:gd name="connsiteY3" fmla="*/ 0 h 188686"/>
                <a:gd name="connsiteX4" fmla="*/ 333828 w 827314"/>
                <a:gd name="connsiteY4" fmla="*/ 0 h 18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314" h="188686">
                  <a:moveTo>
                    <a:pt x="333828" y="0"/>
                  </a:moveTo>
                  <a:lnTo>
                    <a:pt x="0" y="174172"/>
                  </a:lnTo>
                  <a:lnTo>
                    <a:pt x="566057" y="188686"/>
                  </a:lnTo>
                  <a:lnTo>
                    <a:pt x="827314" y="0"/>
                  </a:lnTo>
                  <a:lnTo>
                    <a:pt x="333828" y="0"/>
                  </a:lnTo>
                  <a:close/>
                </a:path>
              </a:pathLst>
            </a:custGeom>
            <a:solidFill>
              <a:schemeClr val="accent6">
                <a:lumMod val="40000"/>
                <a:lumOff val="6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B1A0C60C-C68A-477E-99CB-34F2799AD50C}"/>
                </a:ext>
              </a:extLst>
            </p:cNvPr>
            <p:cNvSpPr/>
            <p:nvPr/>
          </p:nvSpPr>
          <p:spPr>
            <a:xfrm>
              <a:off x="3554056" y="3296425"/>
              <a:ext cx="827314" cy="218769"/>
            </a:xfrm>
            <a:custGeom>
              <a:avLst/>
              <a:gdLst>
                <a:gd name="connsiteX0" fmla="*/ 333828 w 827314"/>
                <a:gd name="connsiteY0" fmla="*/ 0 h 188686"/>
                <a:gd name="connsiteX1" fmla="*/ 0 w 827314"/>
                <a:gd name="connsiteY1" fmla="*/ 174172 h 188686"/>
                <a:gd name="connsiteX2" fmla="*/ 566057 w 827314"/>
                <a:gd name="connsiteY2" fmla="*/ 188686 h 188686"/>
                <a:gd name="connsiteX3" fmla="*/ 827314 w 827314"/>
                <a:gd name="connsiteY3" fmla="*/ 0 h 188686"/>
                <a:gd name="connsiteX4" fmla="*/ 333828 w 827314"/>
                <a:gd name="connsiteY4" fmla="*/ 0 h 18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314" h="188686">
                  <a:moveTo>
                    <a:pt x="333828" y="0"/>
                  </a:moveTo>
                  <a:lnTo>
                    <a:pt x="0" y="174172"/>
                  </a:lnTo>
                  <a:lnTo>
                    <a:pt x="566057" y="188686"/>
                  </a:lnTo>
                  <a:lnTo>
                    <a:pt x="827314" y="0"/>
                  </a:lnTo>
                  <a:lnTo>
                    <a:pt x="333828" y="0"/>
                  </a:lnTo>
                  <a:close/>
                </a:path>
              </a:pathLst>
            </a:custGeom>
            <a:solidFill>
              <a:schemeClr val="accent6">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29">
            <a:extLst>
              <a:ext uri="{FF2B5EF4-FFF2-40B4-BE49-F238E27FC236}">
                <a16:creationId xmlns:a16="http://schemas.microsoft.com/office/drawing/2014/main" id="{3877A119-40CF-4488-88AE-EF871A8C12C9}"/>
              </a:ext>
            </a:extLst>
          </p:cNvPr>
          <p:cNvSpPr/>
          <p:nvPr/>
        </p:nvSpPr>
        <p:spPr>
          <a:xfrm>
            <a:off x="1049450" y="4215448"/>
            <a:ext cx="1025084" cy="523220"/>
          </a:xfrm>
          <a:prstGeom prst="rect">
            <a:avLst/>
          </a:prstGeom>
        </p:spPr>
        <p:txBody>
          <a:bodyPr wrap="square">
            <a:spAutoFit/>
          </a:bodyPr>
          <a:lstStyle/>
          <a:p>
            <a:r>
              <a:rPr lang="en-US" sz="1400" b="1" i="1" dirty="0">
                <a:solidFill>
                  <a:schemeClr val="accent2">
                    <a:lumMod val="50000"/>
                  </a:schemeClr>
                </a:solidFill>
              </a:rPr>
              <a:t>Social Risk indicators</a:t>
            </a:r>
          </a:p>
        </p:txBody>
      </p:sp>
      <p:sp>
        <p:nvSpPr>
          <p:cNvPr id="31" name="Freeform: Shape 30">
            <a:extLst>
              <a:ext uri="{FF2B5EF4-FFF2-40B4-BE49-F238E27FC236}">
                <a16:creationId xmlns:a16="http://schemas.microsoft.com/office/drawing/2014/main" id="{5E592BA2-59B1-42C9-8A69-3FCCC1981481}"/>
              </a:ext>
            </a:extLst>
          </p:cNvPr>
          <p:cNvSpPr/>
          <p:nvPr/>
        </p:nvSpPr>
        <p:spPr>
          <a:xfrm>
            <a:off x="1996186" y="4239707"/>
            <a:ext cx="3532275" cy="468456"/>
          </a:xfrm>
          <a:custGeom>
            <a:avLst/>
            <a:gdLst>
              <a:gd name="connsiteX0" fmla="*/ 0 w 5399314"/>
              <a:gd name="connsiteY0" fmla="*/ 624114 h 682171"/>
              <a:gd name="connsiteX1" fmla="*/ 624114 w 5399314"/>
              <a:gd name="connsiteY1" fmla="*/ 0 h 682171"/>
              <a:gd name="connsiteX2" fmla="*/ 5399314 w 5399314"/>
              <a:gd name="connsiteY2" fmla="*/ 0 h 682171"/>
              <a:gd name="connsiteX3" fmla="*/ 4818743 w 5399314"/>
              <a:gd name="connsiteY3" fmla="*/ 682171 h 682171"/>
              <a:gd name="connsiteX4" fmla="*/ 0 w 5399314"/>
              <a:gd name="connsiteY4" fmla="*/ 624114 h 682171"/>
              <a:gd name="connsiteX0" fmla="*/ 0 w 5399314"/>
              <a:gd name="connsiteY0" fmla="*/ 624114 h 638628"/>
              <a:gd name="connsiteX1" fmla="*/ 624114 w 5399314"/>
              <a:gd name="connsiteY1" fmla="*/ 0 h 638628"/>
              <a:gd name="connsiteX2" fmla="*/ 5399314 w 5399314"/>
              <a:gd name="connsiteY2" fmla="*/ 0 h 638628"/>
              <a:gd name="connsiteX3" fmla="*/ 4775200 w 5399314"/>
              <a:gd name="connsiteY3" fmla="*/ 638628 h 638628"/>
              <a:gd name="connsiteX4" fmla="*/ 0 w 5399314"/>
              <a:gd name="connsiteY4" fmla="*/ 624114 h 638628"/>
              <a:gd name="connsiteX0" fmla="*/ 0 w 5399314"/>
              <a:gd name="connsiteY0" fmla="*/ 647280 h 661794"/>
              <a:gd name="connsiteX1" fmla="*/ 732101 w 5399314"/>
              <a:gd name="connsiteY1" fmla="*/ 0 h 661794"/>
              <a:gd name="connsiteX2" fmla="*/ 5399314 w 5399314"/>
              <a:gd name="connsiteY2" fmla="*/ 23166 h 661794"/>
              <a:gd name="connsiteX3" fmla="*/ 4775200 w 5399314"/>
              <a:gd name="connsiteY3" fmla="*/ 661794 h 661794"/>
              <a:gd name="connsiteX4" fmla="*/ 0 w 5399314"/>
              <a:gd name="connsiteY4" fmla="*/ 647280 h 661794"/>
              <a:gd name="connsiteX0" fmla="*/ 0 w 5399314"/>
              <a:gd name="connsiteY0" fmla="*/ 628239 h 642753"/>
              <a:gd name="connsiteX1" fmla="*/ 1811963 w 5399314"/>
              <a:gd name="connsiteY1" fmla="*/ 0 h 642753"/>
              <a:gd name="connsiteX2" fmla="*/ 5399314 w 5399314"/>
              <a:gd name="connsiteY2" fmla="*/ 4125 h 642753"/>
              <a:gd name="connsiteX3" fmla="*/ 4775200 w 5399314"/>
              <a:gd name="connsiteY3" fmla="*/ 642753 h 642753"/>
              <a:gd name="connsiteX4" fmla="*/ 0 w 5399314"/>
              <a:gd name="connsiteY4" fmla="*/ 628239 h 642753"/>
              <a:gd name="connsiteX0" fmla="*/ 0 w 6327997"/>
              <a:gd name="connsiteY0" fmla="*/ 628239 h 642753"/>
              <a:gd name="connsiteX1" fmla="*/ 1811963 w 6327997"/>
              <a:gd name="connsiteY1" fmla="*/ 0 h 642753"/>
              <a:gd name="connsiteX2" fmla="*/ 6327997 w 6327997"/>
              <a:gd name="connsiteY2" fmla="*/ 4125 h 642753"/>
              <a:gd name="connsiteX3" fmla="*/ 4775200 w 6327997"/>
              <a:gd name="connsiteY3" fmla="*/ 642753 h 642753"/>
              <a:gd name="connsiteX4" fmla="*/ 0 w 6327997"/>
              <a:gd name="connsiteY4" fmla="*/ 628239 h 642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7997" h="642753">
                <a:moveTo>
                  <a:pt x="0" y="628239"/>
                </a:moveTo>
                <a:lnTo>
                  <a:pt x="1811963" y="0"/>
                </a:lnTo>
                <a:lnTo>
                  <a:pt x="6327997" y="4125"/>
                </a:lnTo>
                <a:lnTo>
                  <a:pt x="4775200" y="642753"/>
                </a:lnTo>
                <a:lnTo>
                  <a:pt x="0" y="628239"/>
                </a:lnTo>
                <a:close/>
              </a:path>
            </a:pathLst>
          </a:custGeom>
          <a:solidFill>
            <a:schemeClr val="accent2">
              <a:lumMod val="50000"/>
              <a:alpha val="10000"/>
            </a:schemeClr>
          </a:solidFill>
          <a:ln w="63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CF8209B-4AC6-44C9-974A-396697F08598}"/>
              </a:ext>
            </a:extLst>
          </p:cNvPr>
          <p:cNvSpPr/>
          <p:nvPr/>
        </p:nvSpPr>
        <p:spPr>
          <a:xfrm>
            <a:off x="235068" y="4049935"/>
            <a:ext cx="814340" cy="794666"/>
          </a:xfrm>
          <a:prstGeom prst="ellipse">
            <a:avLst/>
          </a:prstGeom>
          <a:solidFill>
            <a:schemeClr val="accent5">
              <a:lumMod val="50000"/>
            </a:schemeClr>
          </a:solidFill>
          <a:ln w="63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App</a:t>
            </a:r>
            <a:endParaRPr lang="en-US" sz="1400" dirty="0">
              <a:solidFill>
                <a:schemeClr val="bg1"/>
              </a:solidFill>
            </a:endParaRPr>
          </a:p>
        </p:txBody>
      </p:sp>
      <p:sp>
        <p:nvSpPr>
          <p:cNvPr id="33" name="Oval 32">
            <a:extLst>
              <a:ext uri="{FF2B5EF4-FFF2-40B4-BE49-F238E27FC236}">
                <a16:creationId xmlns:a16="http://schemas.microsoft.com/office/drawing/2014/main" id="{786B391F-FB15-4F08-A38D-5E66304AADAA}"/>
              </a:ext>
            </a:extLst>
          </p:cNvPr>
          <p:cNvSpPr/>
          <p:nvPr/>
        </p:nvSpPr>
        <p:spPr>
          <a:xfrm>
            <a:off x="224688" y="3133927"/>
            <a:ext cx="842932" cy="794666"/>
          </a:xfrm>
          <a:prstGeom prst="ellipse">
            <a:avLst/>
          </a:prstGeom>
          <a:solidFill>
            <a:schemeClr val="accent5">
              <a:lumMod val="50000"/>
            </a:schemeClr>
          </a:solidFill>
          <a:ln w="63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EO</a:t>
            </a:r>
            <a:endParaRPr lang="en-US" sz="1400" dirty="0">
              <a:solidFill>
                <a:schemeClr val="bg1"/>
              </a:solidFill>
            </a:endParaRPr>
          </a:p>
        </p:txBody>
      </p:sp>
      <p:sp>
        <p:nvSpPr>
          <p:cNvPr id="34" name="Rectangle 33">
            <a:extLst>
              <a:ext uri="{FF2B5EF4-FFF2-40B4-BE49-F238E27FC236}">
                <a16:creationId xmlns:a16="http://schemas.microsoft.com/office/drawing/2014/main" id="{CE0362E7-D516-4113-9410-C7747946FF8C}"/>
              </a:ext>
            </a:extLst>
          </p:cNvPr>
          <p:cNvSpPr/>
          <p:nvPr/>
        </p:nvSpPr>
        <p:spPr>
          <a:xfrm>
            <a:off x="315592" y="1745117"/>
            <a:ext cx="1504055" cy="707886"/>
          </a:xfrm>
          <a:prstGeom prst="rect">
            <a:avLst/>
          </a:prstGeom>
        </p:spPr>
        <p:txBody>
          <a:bodyPr wrap="square">
            <a:spAutoFit/>
          </a:bodyPr>
          <a:lstStyle/>
          <a:p>
            <a:pPr algn="ctr"/>
            <a:r>
              <a:rPr lang="en-US" sz="2000" b="1" i="1" dirty="0">
                <a:solidFill>
                  <a:schemeClr val="accent5">
                    <a:lumMod val="50000"/>
                  </a:schemeClr>
                </a:solidFill>
              </a:rPr>
              <a:t>DISRUPTIVE TECH</a:t>
            </a:r>
          </a:p>
        </p:txBody>
      </p:sp>
      <p:cxnSp>
        <p:nvCxnSpPr>
          <p:cNvPr id="35" name="Straight Arrow Connector 34">
            <a:extLst>
              <a:ext uri="{FF2B5EF4-FFF2-40B4-BE49-F238E27FC236}">
                <a16:creationId xmlns:a16="http://schemas.microsoft.com/office/drawing/2014/main" id="{D2C15EFA-E367-4092-8966-CF4B9615E4CE}"/>
              </a:ext>
            </a:extLst>
          </p:cNvPr>
          <p:cNvCxnSpPr>
            <a:cxnSpLocks/>
          </p:cNvCxnSpPr>
          <p:nvPr/>
        </p:nvCxnSpPr>
        <p:spPr>
          <a:xfrm>
            <a:off x="651114" y="2199617"/>
            <a:ext cx="0" cy="876266"/>
          </a:xfrm>
          <a:prstGeom prst="straightConnector1">
            <a:avLst/>
          </a:prstGeom>
          <a:ln w="698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C0AF1D7-B014-43F9-8AD7-07C3151A92CF}"/>
              </a:ext>
            </a:extLst>
          </p:cNvPr>
          <p:cNvCxnSpPr>
            <a:cxnSpLocks/>
            <a:stCxn id="25" idx="0"/>
            <a:endCxn id="20" idx="0"/>
          </p:cNvCxnSpPr>
          <p:nvPr/>
        </p:nvCxnSpPr>
        <p:spPr>
          <a:xfrm flipH="1">
            <a:off x="1977046" y="3853040"/>
            <a:ext cx="6495" cy="160565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15B4A21-3E76-46A8-BF6A-66239EF725BF}"/>
              </a:ext>
            </a:extLst>
          </p:cNvPr>
          <p:cNvSpPr/>
          <p:nvPr/>
        </p:nvSpPr>
        <p:spPr>
          <a:xfrm>
            <a:off x="1258225" y="5962713"/>
            <a:ext cx="4566992" cy="738664"/>
          </a:xfrm>
          <a:prstGeom prst="rect">
            <a:avLst/>
          </a:prstGeom>
        </p:spPr>
        <p:txBody>
          <a:bodyPr wrap="square">
            <a:spAutoFit/>
          </a:bodyPr>
          <a:lstStyle/>
          <a:p>
            <a:r>
              <a:rPr lang="en-US" sz="1400" i="1" dirty="0"/>
              <a:t>Indicators extracted based on international standards, including </a:t>
            </a:r>
            <a:r>
              <a:rPr lang="en-US" sz="1400" b="1" i="1" dirty="0"/>
              <a:t>OECD-FAO Guidance for Responsible Agriculture Supply Chains </a:t>
            </a:r>
            <a:r>
              <a:rPr lang="en-US" sz="1400" i="1" dirty="0"/>
              <a:t>and </a:t>
            </a:r>
            <a:r>
              <a:rPr lang="en-US" sz="1400" b="1" i="1" dirty="0"/>
              <a:t>IFC Performance Standards</a:t>
            </a:r>
          </a:p>
        </p:txBody>
      </p:sp>
      <p:sp>
        <p:nvSpPr>
          <p:cNvPr id="38" name="Freeform: Shape 37">
            <a:extLst>
              <a:ext uri="{FF2B5EF4-FFF2-40B4-BE49-F238E27FC236}">
                <a16:creationId xmlns:a16="http://schemas.microsoft.com/office/drawing/2014/main" id="{CB2431F1-7EFB-49BE-B7F1-DB33D17E5178}"/>
              </a:ext>
            </a:extLst>
          </p:cNvPr>
          <p:cNvSpPr/>
          <p:nvPr/>
        </p:nvSpPr>
        <p:spPr>
          <a:xfrm>
            <a:off x="1173255" y="4900876"/>
            <a:ext cx="90780" cy="1431169"/>
          </a:xfrm>
          <a:custGeom>
            <a:avLst/>
            <a:gdLst>
              <a:gd name="connsiteX0" fmla="*/ 286328 w 286328"/>
              <a:gd name="connsiteY0" fmla="*/ 1403927 h 1403927"/>
              <a:gd name="connsiteX1" fmla="*/ 0 w 286328"/>
              <a:gd name="connsiteY1" fmla="*/ 1403927 h 1403927"/>
              <a:gd name="connsiteX2" fmla="*/ 0 w 286328"/>
              <a:gd name="connsiteY2" fmla="*/ 0 h 1403927"/>
            </a:gdLst>
            <a:ahLst/>
            <a:cxnLst>
              <a:cxn ang="0">
                <a:pos x="connsiteX0" y="connsiteY0"/>
              </a:cxn>
              <a:cxn ang="0">
                <a:pos x="connsiteX1" y="connsiteY1"/>
              </a:cxn>
              <a:cxn ang="0">
                <a:pos x="connsiteX2" y="connsiteY2"/>
              </a:cxn>
            </a:cxnLst>
            <a:rect l="l" t="t" r="r" b="b"/>
            <a:pathLst>
              <a:path w="286328" h="1403927">
                <a:moveTo>
                  <a:pt x="286328" y="1403927"/>
                </a:moveTo>
                <a:lnTo>
                  <a:pt x="0" y="1403927"/>
                </a:lnTo>
                <a:lnTo>
                  <a:pt x="0" y="0"/>
                </a:lnTo>
              </a:path>
            </a:pathLst>
          </a:custGeom>
          <a:ln w="1905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9" name="Rectangle 38">
            <a:extLst>
              <a:ext uri="{FF2B5EF4-FFF2-40B4-BE49-F238E27FC236}">
                <a16:creationId xmlns:a16="http://schemas.microsoft.com/office/drawing/2014/main" id="{89AEDC03-3091-4241-B318-21DB2CE7665E}"/>
              </a:ext>
            </a:extLst>
          </p:cNvPr>
          <p:cNvSpPr/>
          <p:nvPr/>
        </p:nvSpPr>
        <p:spPr>
          <a:xfrm>
            <a:off x="3300733" y="5085705"/>
            <a:ext cx="1436915" cy="307777"/>
          </a:xfrm>
          <a:prstGeom prst="rect">
            <a:avLst/>
          </a:prstGeom>
        </p:spPr>
        <p:txBody>
          <a:bodyPr wrap="square">
            <a:spAutoFit/>
          </a:bodyPr>
          <a:lstStyle/>
          <a:p>
            <a:r>
              <a:rPr lang="en-US" sz="1400" b="1" i="1" dirty="0">
                <a:solidFill>
                  <a:schemeClr val="bg1">
                    <a:lumMod val="75000"/>
                  </a:schemeClr>
                </a:solidFill>
              </a:rPr>
              <a:t>Base map</a:t>
            </a:r>
          </a:p>
        </p:txBody>
      </p:sp>
      <p:sp>
        <p:nvSpPr>
          <p:cNvPr id="46" name="Rectangle 45">
            <a:extLst>
              <a:ext uri="{FF2B5EF4-FFF2-40B4-BE49-F238E27FC236}">
                <a16:creationId xmlns:a16="http://schemas.microsoft.com/office/drawing/2014/main" id="{7C2430E1-9C49-49B7-A5AE-7B362B817469}"/>
              </a:ext>
            </a:extLst>
          </p:cNvPr>
          <p:cNvSpPr/>
          <p:nvPr/>
        </p:nvSpPr>
        <p:spPr>
          <a:xfrm>
            <a:off x="3187962" y="5464045"/>
            <a:ext cx="2298744" cy="307777"/>
          </a:xfrm>
          <a:prstGeom prst="rect">
            <a:avLst/>
          </a:prstGeom>
        </p:spPr>
        <p:txBody>
          <a:bodyPr wrap="square">
            <a:spAutoFit/>
          </a:bodyPr>
          <a:lstStyle/>
          <a:p>
            <a:r>
              <a:rPr lang="en-US" sz="1400" i="1" dirty="0"/>
              <a:t>Existing map and/or EO data</a:t>
            </a:r>
          </a:p>
        </p:txBody>
      </p:sp>
      <p:sp>
        <p:nvSpPr>
          <p:cNvPr id="47" name="Rectangle 46">
            <a:extLst>
              <a:ext uri="{FF2B5EF4-FFF2-40B4-BE49-F238E27FC236}">
                <a16:creationId xmlns:a16="http://schemas.microsoft.com/office/drawing/2014/main" id="{5935E320-E69B-4EBC-92F3-95BAA7DBE427}"/>
              </a:ext>
            </a:extLst>
          </p:cNvPr>
          <p:cNvSpPr/>
          <p:nvPr/>
        </p:nvSpPr>
        <p:spPr>
          <a:xfrm>
            <a:off x="3304376" y="4068359"/>
            <a:ext cx="2520841" cy="307777"/>
          </a:xfrm>
          <a:prstGeom prst="rect">
            <a:avLst/>
          </a:prstGeom>
        </p:spPr>
        <p:txBody>
          <a:bodyPr wrap="square">
            <a:spAutoFit/>
          </a:bodyPr>
          <a:lstStyle/>
          <a:p>
            <a:r>
              <a:rPr lang="en-US" sz="1400" i="1" dirty="0"/>
              <a:t>remote sensing/radar data</a:t>
            </a:r>
          </a:p>
        </p:txBody>
      </p:sp>
      <p:sp>
        <p:nvSpPr>
          <p:cNvPr id="48" name="Rectangle 47">
            <a:extLst>
              <a:ext uri="{FF2B5EF4-FFF2-40B4-BE49-F238E27FC236}">
                <a16:creationId xmlns:a16="http://schemas.microsoft.com/office/drawing/2014/main" id="{F45F9E8A-94C7-4368-90A2-27C474B894C8}"/>
              </a:ext>
            </a:extLst>
          </p:cNvPr>
          <p:cNvSpPr/>
          <p:nvPr/>
        </p:nvSpPr>
        <p:spPr>
          <a:xfrm>
            <a:off x="2105410" y="4667479"/>
            <a:ext cx="3370240" cy="307777"/>
          </a:xfrm>
          <a:prstGeom prst="rect">
            <a:avLst/>
          </a:prstGeom>
        </p:spPr>
        <p:txBody>
          <a:bodyPr wrap="square">
            <a:spAutoFit/>
          </a:bodyPr>
          <a:lstStyle/>
          <a:p>
            <a:r>
              <a:rPr lang="en-US" sz="1400" i="1" dirty="0"/>
              <a:t>Crowdsourced from GEMS tool with location</a:t>
            </a:r>
          </a:p>
        </p:txBody>
      </p:sp>
      <p:sp>
        <p:nvSpPr>
          <p:cNvPr id="29" name="Rectangle 28">
            <a:extLst>
              <a:ext uri="{FF2B5EF4-FFF2-40B4-BE49-F238E27FC236}">
                <a16:creationId xmlns:a16="http://schemas.microsoft.com/office/drawing/2014/main" id="{AD2E42D7-8F3A-49B9-8647-06854558F65C}"/>
              </a:ext>
            </a:extLst>
          </p:cNvPr>
          <p:cNvSpPr/>
          <p:nvPr/>
        </p:nvSpPr>
        <p:spPr>
          <a:xfrm>
            <a:off x="1548476" y="2545052"/>
            <a:ext cx="1639483" cy="369332"/>
          </a:xfrm>
          <a:prstGeom prst="rect">
            <a:avLst/>
          </a:prstGeom>
        </p:spPr>
        <p:txBody>
          <a:bodyPr wrap="square">
            <a:spAutoFit/>
          </a:bodyPr>
          <a:lstStyle/>
          <a:p>
            <a:r>
              <a:rPr lang="en-US" b="1" i="1" dirty="0"/>
              <a:t>E&amp;S indicators</a:t>
            </a:r>
          </a:p>
        </p:txBody>
      </p:sp>
      <p:cxnSp>
        <p:nvCxnSpPr>
          <p:cNvPr id="13" name="Straight Arrow Connector 12">
            <a:extLst>
              <a:ext uri="{FF2B5EF4-FFF2-40B4-BE49-F238E27FC236}">
                <a16:creationId xmlns:a16="http://schemas.microsoft.com/office/drawing/2014/main" id="{68025D9A-DB95-4BAC-91D3-74232223834B}"/>
              </a:ext>
            </a:extLst>
          </p:cNvPr>
          <p:cNvCxnSpPr/>
          <p:nvPr/>
        </p:nvCxnSpPr>
        <p:spPr>
          <a:xfrm>
            <a:off x="1890126" y="3571640"/>
            <a:ext cx="64567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9" name="Straight Arrow Connector 48">
            <a:extLst>
              <a:ext uri="{FF2B5EF4-FFF2-40B4-BE49-F238E27FC236}">
                <a16:creationId xmlns:a16="http://schemas.microsoft.com/office/drawing/2014/main" id="{4D3E5169-B81D-4E31-BA0C-1B2C166B33A4}"/>
              </a:ext>
            </a:extLst>
          </p:cNvPr>
          <p:cNvCxnSpPr/>
          <p:nvPr/>
        </p:nvCxnSpPr>
        <p:spPr>
          <a:xfrm>
            <a:off x="1890126" y="4447268"/>
            <a:ext cx="645670" cy="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96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939CEB3-340D-4356-AE89-AF2757C12F39}"/>
              </a:ext>
            </a:extLst>
          </p:cNvPr>
          <p:cNvCxnSpPr>
            <a:cxnSpLocks/>
          </p:cNvCxnSpPr>
          <p:nvPr/>
        </p:nvCxnSpPr>
        <p:spPr>
          <a:xfrm>
            <a:off x="0" y="1112520"/>
            <a:ext cx="12192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0FE3896-5169-4612-A93E-7D01DAE1216C}"/>
              </a:ext>
            </a:extLst>
          </p:cNvPr>
          <p:cNvSpPr>
            <a:spLocks noGrp="1"/>
          </p:cNvSpPr>
          <p:nvPr>
            <p:ph type="title"/>
          </p:nvPr>
        </p:nvSpPr>
        <p:spPr>
          <a:xfrm>
            <a:off x="283816" y="286603"/>
            <a:ext cx="11546234" cy="825917"/>
          </a:xfrm>
        </p:spPr>
        <p:txBody>
          <a:bodyPr>
            <a:normAutofit/>
          </a:bodyPr>
          <a:lstStyle/>
          <a:p>
            <a:r>
              <a:rPr lang="en-US" sz="3600" b="1" dirty="0"/>
              <a:t>Agricultural enterprises and Disruptive Technology</a:t>
            </a:r>
          </a:p>
        </p:txBody>
      </p:sp>
      <p:sp>
        <p:nvSpPr>
          <p:cNvPr id="33" name="Content Placeholder 2">
            <a:extLst>
              <a:ext uri="{FF2B5EF4-FFF2-40B4-BE49-F238E27FC236}">
                <a16:creationId xmlns:a16="http://schemas.microsoft.com/office/drawing/2014/main" id="{13C1AE96-AB6D-4246-9602-318E5B1AA233}"/>
              </a:ext>
            </a:extLst>
          </p:cNvPr>
          <p:cNvSpPr>
            <a:spLocks noGrp="1"/>
          </p:cNvSpPr>
          <p:nvPr>
            <p:ph idx="1"/>
          </p:nvPr>
        </p:nvSpPr>
        <p:spPr>
          <a:xfrm>
            <a:off x="1400137" y="1783080"/>
            <a:ext cx="4441864" cy="2177097"/>
          </a:xfrm>
        </p:spPr>
        <p:txBody>
          <a:bodyPr>
            <a:normAutofit lnSpcReduction="10000"/>
          </a:bodyPr>
          <a:lstStyle/>
          <a:p>
            <a:pPr algn="just">
              <a:lnSpc>
                <a:spcPct val="110000"/>
              </a:lnSpc>
            </a:pPr>
            <a:r>
              <a:rPr lang="en-US" sz="1800" b="1" dirty="0">
                <a:solidFill>
                  <a:srgbClr val="F05E30"/>
                </a:solidFill>
              </a:rPr>
              <a:t>Satellite imagery &amp; geospatial information </a:t>
            </a:r>
            <a:r>
              <a:rPr lang="en-US" sz="1800" dirty="0">
                <a:solidFill>
                  <a:schemeClr val="tx1">
                    <a:lumMod val="65000"/>
                    <a:lumOff val="35000"/>
                  </a:schemeClr>
                </a:solidFill>
                <a:sym typeface="Wingdings" panose="05000000000000000000" pitchFamily="2" charset="2"/>
              </a:rPr>
              <a:t>uses </a:t>
            </a:r>
            <a:r>
              <a:rPr lang="en-US" sz="1800" dirty="0">
                <a:solidFill>
                  <a:schemeClr val="tx1">
                    <a:lumMod val="65000"/>
                    <a:lumOff val="35000"/>
                  </a:schemeClr>
                </a:solidFill>
              </a:rPr>
              <a:t>mages captured by satellites to monitor environmental risks and impacts related to land use change, deforestation, landscape changes. Often relies on other tools to support the analysis and reporting of what the satellite images are capturing </a:t>
            </a:r>
          </a:p>
          <a:p>
            <a:pPr marL="0" indent="0">
              <a:buNone/>
            </a:pPr>
            <a:endParaRPr lang="en-US" sz="1600" dirty="0">
              <a:solidFill>
                <a:schemeClr val="bg1">
                  <a:lumMod val="50000"/>
                </a:schemeClr>
              </a:solidFill>
            </a:endParaRPr>
          </a:p>
          <a:p>
            <a:pPr marL="0" indent="0">
              <a:buNone/>
            </a:pPr>
            <a:endParaRPr lang="en-US" sz="1800" dirty="0"/>
          </a:p>
        </p:txBody>
      </p:sp>
      <p:sp>
        <p:nvSpPr>
          <p:cNvPr id="37" name="Content Placeholder 2">
            <a:extLst>
              <a:ext uri="{FF2B5EF4-FFF2-40B4-BE49-F238E27FC236}">
                <a16:creationId xmlns:a16="http://schemas.microsoft.com/office/drawing/2014/main" id="{95C911A3-9012-4619-9B27-4055DDF0726E}"/>
              </a:ext>
            </a:extLst>
          </p:cNvPr>
          <p:cNvSpPr txBox="1">
            <a:spLocks/>
          </p:cNvSpPr>
          <p:nvPr/>
        </p:nvSpPr>
        <p:spPr>
          <a:xfrm>
            <a:off x="6735206" y="1783080"/>
            <a:ext cx="4441863" cy="2177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b="1" dirty="0">
                <a:solidFill>
                  <a:srgbClr val="F05E30"/>
                </a:solidFill>
              </a:rPr>
              <a:t>Mobile technology </a:t>
            </a:r>
            <a:r>
              <a:rPr lang="en-US" sz="1800" dirty="0">
                <a:solidFill>
                  <a:schemeClr val="tx1">
                    <a:lumMod val="65000"/>
                    <a:lumOff val="35000"/>
                  </a:schemeClr>
                </a:solidFill>
              </a:rPr>
              <a:t>is increasingly used by companies to support the monitoring of social risks, in particular labor and working conditions, all the way to the farm level. It is often used to support access to grievance mechanisms</a:t>
            </a:r>
          </a:p>
          <a:p>
            <a:pPr marL="0" indent="0">
              <a:buNone/>
            </a:pPr>
            <a:endParaRPr lang="en-US" sz="1800" dirty="0">
              <a:solidFill>
                <a:schemeClr val="bg1">
                  <a:lumMod val="50000"/>
                </a:schemeClr>
              </a:solidFill>
            </a:endParaRPr>
          </a:p>
        </p:txBody>
      </p:sp>
      <p:sp>
        <p:nvSpPr>
          <p:cNvPr id="40" name="Rectangle 39">
            <a:extLst>
              <a:ext uri="{FF2B5EF4-FFF2-40B4-BE49-F238E27FC236}">
                <a16:creationId xmlns:a16="http://schemas.microsoft.com/office/drawing/2014/main" id="{B588E6FF-B209-407B-9FDA-9E7699E9D1CC}"/>
              </a:ext>
            </a:extLst>
          </p:cNvPr>
          <p:cNvSpPr/>
          <p:nvPr/>
        </p:nvSpPr>
        <p:spPr>
          <a:xfrm>
            <a:off x="1400137" y="4040664"/>
            <a:ext cx="4441864" cy="1754326"/>
          </a:xfrm>
          <a:prstGeom prst="rect">
            <a:avLst/>
          </a:prstGeom>
        </p:spPr>
        <p:txBody>
          <a:bodyPr wrap="square">
            <a:spAutoFit/>
          </a:bodyPr>
          <a:lstStyle/>
          <a:p>
            <a:pPr marL="285750" indent="-285750" algn="just">
              <a:buFont typeface="Arial" panose="020B0604020202020204" pitchFamily="34" charset="0"/>
              <a:buChar char="•"/>
            </a:pPr>
            <a:r>
              <a:rPr lang="en-US" b="1" dirty="0">
                <a:solidFill>
                  <a:srgbClr val="F05E30"/>
                </a:solidFill>
              </a:rPr>
              <a:t>Blockchain </a:t>
            </a:r>
            <a:r>
              <a:rPr lang="en-US" dirty="0">
                <a:solidFill>
                  <a:schemeClr val="tx1">
                    <a:lumMod val="65000"/>
                    <a:lumOff val="35000"/>
                  </a:schemeClr>
                </a:solidFill>
              </a:rPr>
              <a:t>supports traceability of commodities from downstream to upstream production and allows decentralized real-time information to be gathered and shared within a ‘network’ of authorized users</a:t>
            </a:r>
          </a:p>
        </p:txBody>
      </p:sp>
      <p:sp>
        <p:nvSpPr>
          <p:cNvPr id="46" name="Rectangle 45">
            <a:extLst>
              <a:ext uri="{FF2B5EF4-FFF2-40B4-BE49-F238E27FC236}">
                <a16:creationId xmlns:a16="http://schemas.microsoft.com/office/drawing/2014/main" id="{57462C23-DBA3-4911-80B8-775BB2FB3CA7}"/>
              </a:ext>
            </a:extLst>
          </p:cNvPr>
          <p:cNvSpPr/>
          <p:nvPr/>
        </p:nvSpPr>
        <p:spPr>
          <a:xfrm>
            <a:off x="6735206" y="4040664"/>
            <a:ext cx="4441863" cy="1754326"/>
          </a:xfrm>
          <a:prstGeom prst="rect">
            <a:avLst/>
          </a:prstGeom>
        </p:spPr>
        <p:txBody>
          <a:bodyPr wrap="square">
            <a:spAutoFit/>
          </a:bodyPr>
          <a:lstStyle/>
          <a:p>
            <a:pPr marL="285750" indent="-285750" algn="just">
              <a:buFont typeface="Arial" panose="020B0604020202020204" pitchFamily="34" charset="0"/>
              <a:buChar char="•"/>
            </a:pPr>
            <a:r>
              <a:rPr lang="en-US" b="1" dirty="0">
                <a:solidFill>
                  <a:srgbClr val="F05E30"/>
                </a:solidFill>
              </a:rPr>
              <a:t>Data visualization methods </a:t>
            </a:r>
            <a:r>
              <a:rPr lang="en-US" dirty="0">
                <a:solidFill>
                  <a:schemeClr val="tx1">
                    <a:lumMod val="65000"/>
                    <a:lumOff val="35000"/>
                  </a:schemeClr>
                </a:solidFill>
              </a:rPr>
              <a:t>Dashboards are commonly used by businesses to obtain an overview of both E&amp;S risks in their supply chains and inform responsible sourcing decisions</a:t>
            </a:r>
          </a:p>
          <a:p>
            <a:pPr algn="just"/>
            <a:endParaRPr lang="en-US" dirty="0">
              <a:solidFill>
                <a:schemeClr val="bg1">
                  <a:lumMod val="50000"/>
                </a:schemeClr>
              </a:solidFill>
            </a:endParaRPr>
          </a:p>
        </p:txBody>
      </p:sp>
      <p:pic>
        <p:nvPicPr>
          <p:cNvPr id="47" name="Picture 2" descr="Satellite Icon Design Template Vector Isolated Vector and PNG | Arte en  lienzo de bricolaje, Logo de instagram, Vector">
            <a:extLst>
              <a:ext uri="{FF2B5EF4-FFF2-40B4-BE49-F238E27FC236}">
                <a16:creationId xmlns:a16="http://schemas.microsoft.com/office/drawing/2014/main" id="{F4104D73-2296-4015-ADA7-7257EAE784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50" t="22999" r="22500" b="21876"/>
          <a:stretch/>
        </p:blipFill>
        <p:spPr bwMode="auto">
          <a:xfrm>
            <a:off x="731642" y="1806635"/>
            <a:ext cx="668496" cy="67307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Blockchain Icon from Bitcoin Pack | Free Download">
            <a:extLst>
              <a:ext uri="{FF2B5EF4-FFF2-40B4-BE49-F238E27FC236}">
                <a16:creationId xmlns:a16="http://schemas.microsoft.com/office/drawing/2014/main" id="{C7ECD2AB-50DC-4D9F-85A7-F8414998A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641" y="4156611"/>
            <a:ext cx="668496" cy="66849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Adaptive Markup Mobile Size Screen Svg Png Icon Free Download (#549037) -  OnlineWebFonts.COM">
            <a:extLst>
              <a:ext uri="{FF2B5EF4-FFF2-40B4-BE49-F238E27FC236}">
                <a16:creationId xmlns:a16="http://schemas.microsoft.com/office/drawing/2014/main" id="{151ED6E5-BBDA-4F29-8AB8-66EE9BA0FD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2298" y="1806635"/>
            <a:ext cx="395587" cy="67307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Data Visualization Icons - Download Free Vector Icons | Noun Project">
            <a:extLst>
              <a:ext uri="{FF2B5EF4-FFF2-40B4-BE49-F238E27FC236}">
                <a16:creationId xmlns:a16="http://schemas.microsoft.com/office/drawing/2014/main" id="{F8C8292F-ABD4-49CA-9492-32C4F32239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6136" y="4040664"/>
            <a:ext cx="828182" cy="82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007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8B4DCCC-4509-4396-B149-770CBB947D21}"/>
              </a:ext>
            </a:extLst>
          </p:cNvPr>
          <p:cNvCxnSpPr>
            <a:cxnSpLocks/>
          </p:cNvCxnSpPr>
          <p:nvPr/>
        </p:nvCxnSpPr>
        <p:spPr>
          <a:xfrm>
            <a:off x="0" y="1112520"/>
            <a:ext cx="12192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02F21E01-7CCB-4343-A927-0CCA446F55D8}"/>
              </a:ext>
            </a:extLst>
          </p:cNvPr>
          <p:cNvSpPr/>
          <p:nvPr/>
        </p:nvSpPr>
        <p:spPr>
          <a:xfrm>
            <a:off x="3062205" y="2905636"/>
            <a:ext cx="2674620" cy="1033364"/>
          </a:xfrm>
          <a:prstGeom prst="roundRect">
            <a:avLst/>
          </a:prstGeom>
          <a:solidFill>
            <a:schemeClr val="accent6">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00E4AF0-3E3B-4727-8832-2BC7F535B109}"/>
              </a:ext>
            </a:extLst>
          </p:cNvPr>
          <p:cNvSpPr/>
          <p:nvPr/>
        </p:nvSpPr>
        <p:spPr>
          <a:xfrm>
            <a:off x="3062205" y="4323325"/>
            <a:ext cx="2674620" cy="1033364"/>
          </a:xfrm>
          <a:prstGeom prst="round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6D2B908B-D413-4E0B-B125-4DD174B3CFEB}"/>
              </a:ext>
            </a:extLst>
          </p:cNvPr>
          <p:cNvSpPr/>
          <p:nvPr/>
        </p:nvSpPr>
        <p:spPr>
          <a:xfrm>
            <a:off x="2936572" y="5710940"/>
            <a:ext cx="1564202" cy="5194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60000"/>
                    <a:lumOff val="40000"/>
                  </a:schemeClr>
                </a:solidFill>
              </a:rPr>
              <a:t>Tech Provider</a:t>
            </a:r>
          </a:p>
        </p:txBody>
      </p:sp>
      <p:sp>
        <p:nvSpPr>
          <p:cNvPr id="29" name="Rectangle: Rounded Corners 28">
            <a:extLst>
              <a:ext uri="{FF2B5EF4-FFF2-40B4-BE49-F238E27FC236}">
                <a16:creationId xmlns:a16="http://schemas.microsoft.com/office/drawing/2014/main" id="{80228E05-CE09-4718-89E3-35B943AF85DF}"/>
              </a:ext>
            </a:extLst>
          </p:cNvPr>
          <p:cNvSpPr/>
          <p:nvPr/>
        </p:nvSpPr>
        <p:spPr>
          <a:xfrm>
            <a:off x="2544963" y="1922669"/>
            <a:ext cx="2674620" cy="5194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60000"/>
                    <a:lumOff val="40000"/>
                  </a:schemeClr>
                </a:solidFill>
              </a:rPr>
              <a:t>Tech Provider</a:t>
            </a:r>
          </a:p>
        </p:txBody>
      </p:sp>
      <p:sp>
        <p:nvSpPr>
          <p:cNvPr id="30" name="Rectangle: Rounded Corners 29">
            <a:extLst>
              <a:ext uri="{FF2B5EF4-FFF2-40B4-BE49-F238E27FC236}">
                <a16:creationId xmlns:a16="http://schemas.microsoft.com/office/drawing/2014/main" id="{F966D136-A028-4892-8E18-14D501A67D3B}"/>
              </a:ext>
            </a:extLst>
          </p:cNvPr>
          <p:cNvSpPr/>
          <p:nvPr/>
        </p:nvSpPr>
        <p:spPr>
          <a:xfrm>
            <a:off x="6950653" y="3168046"/>
            <a:ext cx="2334829" cy="1931705"/>
          </a:xfrm>
          <a:prstGeom prst="round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C3A0E70B-CAA1-4945-A039-92745FC6C9E4}"/>
              </a:ext>
            </a:extLst>
          </p:cNvPr>
          <p:cNvSpPr/>
          <p:nvPr/>
        </p:nvSpPr>
        <p:spPr>
          <a:xfrm>
            <a:off x="10062209" y="2949701"/>
            <a:ext cx="2006547" cy="1957881"/>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550ACF08-C86D-4164-9991-2476E6B0369F}"/>
              </a:ext>
            </a:extLst>
          </p:cNvPr>
          <p:cNvSpPr/>
          <p:nvPr/>
        </p:nvSpPr>
        <p:spPr>
          <a:xfrm>
            <a:off x="243924" y="3716371"/>
            <a:ext cx="2017744" cy="2361259"/>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38A7DB07-F0DF-47AB-8C0E-166E0E55A40B}"/>
              </a:ext>
            </a:extLst>
          </p:cNvPr>
          <p:cNvSpPr/>
          <p:nvPr/>
        </p:nvSpPr>
        <p:spPr>
          <a:xfrm>
            <a:off x="2677394" y="1938437"/>
            <a:ext cx="7000005" cy="4352244"/>
          </a:xfrm>
          <a:prstGeom prst="roundRect">
            <a:avLst/>
          </a:prstGeom>
          <a:noFill/>
          <a:ln w="2222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0F240AA-C199-4E52-AC6D-E09CD470E67D}"/>
              </a:ext>
            </a:extLst>
          </p:cNvPr>
          <p:cNvGrpSpPr/>
          <p:nvPr/>
        </p:nvGrpSpPr>
        <p:grpSpPr>
          <a:xfrm>
            <a:off x="5731138" y="3393576"/>
            <a:ext cx="1230665" cy="1514006"/>
            <a:chOff x="5726243" y="3102964"/>
            <a:chExt cx="1262145" cy="1514006"/>
          </a:xfrm>
        </p:grpSpPr>
        <p:sp>
          <p:nvSpPr>
            <p:cNvPr id="3" name="Freeform: Shape 2">
              <a:extLst>
                <a:ext uri="{FF2B5EF4-FFF2-40B4-BE49-F238E27FC236}">
                  <a16:creationId xmlns:a16="http://schemas.microsoft.com/office/drawing/2014/main" id="{2A594EDF-A2A2-4810-A40E-43B8B5901F69}"/>
                </a:ext>
              </a:extLst>
            </p:cNvPr>
            <p:cNvSpPr/>
            <p:nvPr/>
          </p:nvSpPr>
          <p:spPr>
            <a:xfrm>
              <a:off x="5726243" y="3102964"/>
              <a:ext cx="359764" cy="1514006"/>
            </a:xfrm>
            <a:custGeom>
              <a:avLst/>
              <a:gdLst>
                <a:gd name="connsiteX0" fmla="*/ 14990 w 359764"/>
                <a:gd name="connsiteY0" fmla="*/ 0 h 1514006"/>
                <a:gd name="connsiteX1" fmla="*/ 359764 w 359764"/>
                <a:gd name="connsiteY1" fmla="*/ 0 h 1514006"/>
                <a:gd name="connsiteX2" fmla="*/ 359764 w 359764"/>
                <a:gd name="connsiteY2" fmla="*/ 1514006 h 1514006"/>
                <a:gd name="connsiteX3" fmla="*/ 0 w 359764"/>
                <a:gd name="connsiteY3" fmla="*/ 1514006 h 1514006"/>
              </a:gdLst>
              <a:ahLst/>
              <a:cxnLst>
                <a:cxn ang="0">
                  <a:pos x="connsiteX0" y="connsiteY0"/>
                </a:cxn>
                <a:cxn ang="0">
                  <a:pos x="connsiteX1" y="connsiteY1"/>
                </a:cxn>
                <a:cxn ang="0">
                  <a:pos x="connsiteX2" y="connsiteY2"/>
                </a:cxn>
                <a:cxn ang="0">
                  <a:pos x="connsiteX3" y="connsiteY3"/>
                </a:cxn>
              </a:cxnLst>
              <a:rect l="l" t="t" r="r" b="b"/>
              <a:pathLst>
                <a:path w="359764" h="1514006">
                  <a:moveTo>
                    <a:pt x="14990" y="0"/>
                  </a:moveTo>
                  <a:lnTo>
                    <a:pt x="359764" y="0"/>
                  </a:lnTo>
                  <a:lnTo>
                    <a:pt x="359764" y="1514006"/>
                  </a:lnTo>
                  <a:lnTo>
                    <a:pt x="0" y="1514006"/>
                  </a:lnTo>
                </a:path>
              </a:pathLst>
            </a:custGeom>
            <a:ln w="34925">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9EF41C03-ED97-47B3-988D-949935669B83}"/>
                </a:ext>
              </a:extLst>
            </p:cNvPr>
            <p:cNvCxnSpPr>
              <a:cxnSpLocks/>
            </p:cNvCxnSpPr>
            <p:nvPr/>
          </p:nvCxnSpPr>
          <p:spPr>
            <a:xfrm>
              <a:off x="6096000" y="3882452"/>
              <a:ext cx="892388" cy="0"/>
            </a:xfrm>
            <a:prstGeom prst="straightConnector1">
              <a:avLst/>
            </a:prstGeom>
            <a:ln w="34925">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grpSp>
      <p:sp>
        <p:nvSpPr>
          <p:cNvPr id="35" name="Rectangle: Rounded Corners 34">
            <a:extLst>
              <a:ext uri="{FF2B5EF4-FFF2-40B4-BE49-F238E27FC236}">
                <a16:creationId xmlns:a16="http://schemas.microsoft.com/office/drawing/2014/main" id="{39FC1D5B-EDE2-4787-8776-D05DCEACA61D}"/>
              </a:ext>
            </a:extLst>
          </p:cNvPr>
          <p:cNvSpPr/>
          <p:nvPr/>
        </p:nvSpPr>
        <p:spPr>
          <a:xfrm>
            <a:off x="3046773" y="3130037"/>
            <a:ext cx="2674620" cy="5194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Environmental risks</a:t>
            </a:r>
          </a:p>
        </p:txBody>
      </p:sp>
      <p:sp>
        <p:nvSpPr>
          <p:cNvPr id="36" name="Rectangle: Rounded Corners 35">
            <a:extLst>
              <a:ext uri="{FF2B5EF4-FFF2-40B4-BE49-F238E27FC236}">
                <a16:creationId xmlns:a16="http://schemas.microsoft.com/office/drawing/2014/main" id="{6593990D-6F3C-489C-86BE-60C1F676FF73}"/>
              </a:ext>
            </a:extLst>
          </p:cNvPr>
          <p:cNvSpPr/>
          <p:nvPr/>
        </p:nvSpPr>
        <p:spPr>
          <a:xfrm>
            <a:off x="3020377" y="4580259"/>
            <a:ext cx="2674620" cy="5194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Social risks</a:t>
            </a:r>
          </a:p>
        </p:txBody>
      </p:sp>
      <p:grpSp>
        <p:nvGrpSpPr>
          <p:cNvPr id="45" name="Group 44">
            <a:extLst>
              <a:ext uri="{FF2B5EF4-FFF2-40B4-BE49-F238E27FC236}">
                <a16:creationId xmlns:a16="http://schemas.microsoft.com/office/drawing/2014/main" id="{ACF075F8-834F-47DF-8E3E-362C8F38557F}"/>
              </a:ext>
            </a:extLst>
          </p:cNvPr>
          <p:cNvGrpSpPr/>
          <p:nvPr/>
        </p:nvGrpSpPr>
        <p:grpSpPr>
          <a:xfrm>
            <a:off x="3718673" y="2316359"/>
            <a:ext cx="300305" cy="526037"/>
            <a:chOff x="3756773" y="1959586"/>
            <a:chExt cx="300305" cy="526037"/>
          </a:xfrm>
        </p:grpSpPr>
        <p:cxnSp>
          <p:nvCxnSpPr>
            <p:cNvPr id="38" name="Straight Arrow Connector 37">
              <a:extLst>
                <a:ext uri="{FF2B5EF4-FFF2-40B4-BE49-F238E27FC236}">
                  <a16:creationId xmlns:a16="http://schemas.microsoft.com/office/drawing/2014/main" id="{689BC473-5016-4AD2-B998-16047A7BC695}"/>
                </a:ext>
              </a:extLst>
            </p:cNvPr>
            <p:cNvCxnSpPr>
              <a:cxnSpLocks/>
            </p:cNvCxnSpPr>
            <p:nvPr/>
          </p:nvCxnSpPr>
          <p:spPr>
            <a:xfrm>
              <a:off x="3756773" y="1959586"/>
              <a:ext cx="0" cy="5260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36EEA86C-5028-40B1-A9D7-C63952461695}"/>
                </a:ext>
              </a:extLst>
            </p:cNvPr>
            <p:cNvCxnSpPr>
              <a:cxnSpLocks/>
            </p:cNvCxnSpPr>
            <p:nvPr/>
          </p:nvCxnSpPr>
          <p:spPr>
            <a:xfrm flipV="1">
              <a:off x="4057078" y="1959586"/>
              <a:ext cx="0" cy="480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a16="http://schemas.microsoft.com/office/drawing/2014/main" id="{684D8D4C-7F2F-4553-A8E0-9E9A31D4DFD4}"/>
              </a:ext>
            </a:extLst>
          </p:cNvPr>
          <p:cNvGrpSpPr/>
          <p:nvPr/>
        </p:nvGrpSpPr>
        <p:grpSpPr>
          <a:xfrm>
            <a:off x="3694811" y="5356689"/>
            <a:ext cx="270192" cy="398959"/>
            <a:chOff x="3775079" y="1766305"/>
            <a:chExt cx="270192" cy="398959"/>
          </a:xfrm>
        </p:grpSpPr>
        <p:cxnSp>
          <p:nvCxnSpPr>
            <p:cNvPr id="47" name="Straight Arrow Connector 46">
              <a:extLst>
                <a:ext uri="{FF2B5EF4-FFF2-40B4-BE49-F238E27FC236}">
                  <a16:creationId xmlns:a16="http://schemas.microsoft.com/office/drawing/2014/main" id="{0A138926-2988-41F6-9A1B-2434A3590069}"/>
                </a:ext>
              </a:extLst>
            </p:cNvPr>
            <p:cNvCxnSpPr>
              <a:cxnSpLocks/>
            </p:cNvCxnSpPr>
            <p:nvPr/>
          </p:nvCxnSpPr>
          <p:spPr>
            <a:xfrm>
              <a:off x="3775079" y="1766305"/>
              <a:ext cx="0" cy="3672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6C8E6005-76C2-4629-B192-20D7CDD69C10}"/>
                </a:ext>
              </a:extLst>
            </p:cNvPr>
            <p:cNvCxnSpPr>
              <a:cxnSpLocks/>
            </p:cNvCxnSpPr>
            <p:nvPr/>
          </p:nvCxnSpPr>
          <p:spPr>
            <a:xfrm flipV="1">
              <a:off x="4045271" y="1766305"/>
              <a:ext cx="0" cy="3989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50" name="Rectangle: Rounded Corners 49">
            <a:extLst>
              <a:ext uri="{FF2B5EF4-FFF2-40B4-BE49-F238E27FC236}">
                <a16:creationId xmlns:a16="http://schemas.microsoft.com/office/drawing/2014/main" id="{CF362C6F-EE5E-4BA2-9AA5-9C37D5977918}"/>
              </a:ext>
            </a:extLst>
          </p:cNvPr>
          <p:cNvSpPr/>
          <p:nvPr/>
        </p:nvSpPr>
        <p:spPr>
          <a:xfrm>
            <a:off x="6961802" y="3393576"/>
            <a:ext cx="2278299" cy="14464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Visualize and Store </a:t>
            </a:r>
            <a:r>
              <a:rPr lang="en-US" dirty="0">
                <a:solidFill>
                  <a:schemeClr val="tx1"/>
                </a:solidFill>
              </a:rPr>
              <a:t>in appropriate platform (Implementation)</a:t>
            </a:r>
          </a:p>
          <a:p>
            <a:pPr algn="ctr"/>
            <a:endParaRPr lang="en-US" sz="1000" dirty="0">
              <a:solidFill>
                <a:schemeClr val="tx1"/>
              </a:solidFill>
            </a:endParaRPr>
          </a:p>
        </p:txBody>
      </p:sp>
      <p:sp>
        <p:nvSpPr>
          <p:cNvPr id="51" name="Rectangle: Rounded Corners 50">
            <a:extLst>
              <a:ext uri="{FF2B5EF4-FFF2-40B4-BE49-F238E27FC236}">
                <a16:creationId xmlns:a16="http://schemas.microsoft.com/office/drawing/2014/main" id="{37E42143-692F-497E-B3B7-1F7E3800477D}"/>
              </a:ext>
            </a:extLst>
          </p:cNvPr>
          <p:cNvSpPr/>
          <p:nvPr/>
        </p:nvSpPr>
        <p:spPr>
          <a:xfrm>
            <a:off x="6948501" y="1734063"/>
            <a:ext cx="5065405" cy="9820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DT4D Challenge 2.0 Pilot project </a:t>
            </a:r>
            <a:r>
              <a:rPr lang="en-US" dirty="0">
                <a:solidFill>
                  <a:schemeClr val="accent1"/>
                </a:solidFill>
              </a:rPr>
              <a:t>for E&amp;S risks mitigation for sustainable banana production</a:t>
            </a:r>
          </a:p>
        </p:txBody>
      </p:sp>
      <p:cxnSp>
        <p:nvCxnSpPr>
          <p:cNvPr id="52" name="Straight Arrow Connector 51">
            <a:extLst>
              <a:ext uri="{FF2B5EF4-FFF2-40B4-BE49-F238E27FC236}">
                <a16:creationId xmlns:a16="http://schemas.microsoft.com/office/drawing/2014/main" id="{4CBDDCF1-B311-4FED-9DA5-2F40DA6DFCD6}"/>
              </a:ext>
            </a:extLst>
          </p:cNvPr>
          <p:cNvCxnSpPr>
            <a:cxnSpLocks/>
          </p:cNvCxnSpPr>
          <p:nvPr/>
        </p:nvCxnSpPr>
        <p:spPr>
          <a:xfrm>
            <a:off x="9296509" y="3939000"/>
            <a:ext cx="765700" cy="0"/>
          </a:xfrm>
          <a:prstGeom prst="straightConnector1">
            <a:avLst/>
          </a:prstGeom>
          <a:ln w="50800">
            <a:solidFill>
              <a:schemeClr val="accent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E8D74CBF-E372-4A24-8B83-7FE6B35CDA13}"/>
              </a:ext>
            </a:extLst>
          </p:cNvPr>
          <p:cNvCxnSpPr>
            <a:cxnSpLocks/>
          </p:cNvCxnSpPr>
          <p:nvPr/>
        </p:nvCxnSpPr>
        <p:spPr>
          <a:xfrm flipH="1">
            <a:off x="9285483" y="4185219"/>
            <a:ext cx="776726" cy="0"/>
          </a:xfrm>
          <a:prstGeom prst="straightConnector1">
            <a:avLst/>
          </a:prstGeom>
          <a:ln w="50800">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56" name="Rectangle: Rounded Corners 55">
            <a:extLst>
              <a:ext uri="{FF2B5EF4-FFF2-40B4-BE49-F238E27FC236}">
                <a16:creationId xmlns:a16="http://schemas.microsoft.com/office/drawing/2014/main" id="{5613415F-4160-4C2B-BE69-3E381E9FAB41}"/>
              </a:ext>
            </a:extLst>
          </p:cNvPr>
          <p:cNvSpPr/>
          <p:nvPr/>
        </p:nvSpPr>
        <p:spPr>
          <a:xfrm>
            <a:off x="9240031" y="3519016"/>
            <a:ext cx="1325148" cy="3947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1. Show case </a:t>
            </a:r>
          </a:p>
        </p:txBody>
      </p:sp>
      <p:sp>
        <p:nvSpPr>
          <p:cNvPr id="57" name="Rectangle: Rounded Corners 56">
            <a:extLst>
              <a:ext uri="{FF2B5EF4-FFF2-40B4-BE49-F238E27FC236}">
                <a16:creationId xmlns:a16="http://schemas.microsoft.com/office/drawing/2014/main" id="{A6E3D5E4-726A-4956-BE73-F3AF53D09FFD}"/>
              </a:ext>
            </a:extLst>
          </p:cNvPr>
          <p:cNvSpPr/>
          <p:nvPr/>
        </p:nvSpPr>
        <p:spPr>
          <a:xfrm>
            <a:off x="9285482" y="4407849"/>
            <a:ext cx="2192878" cy="6164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75000"/>
                  </a:schemeClr>
                </a:solidFill>
              </a:rPr>
              <a:t>2. Adopt/expand  our technical solutions (Advisory)</a:t>
            </a:r>
          </a:p>
        </p:txBody>
      </p:sp>
      <p:sp>
        <p:nvSpPr>
          <p:cNvPr id="58" name="Rectangle: Rounded Corners 57">
            <a:extLst>
              <a:ext uri="{FF2B5EF4-FFF2-40B4-BE49-F238E27FC236}">
                <a16:creationId xmlns:a16="http://schemas.microsoft.com/office/drawing/2014/main" id="{AF1AE1D8-7DD8-43D7-9176-81D206A57DC7}"/>
              </a:ext>
            </a:extLst>
          </p:cNvPr>
          <p:cNvSpPr/>
          <p:nvPr/>
        </p:nvSpPr>
        <p:spPr>
          <a:xfrm>
            <a:off x="295426" y="3610772"/>
            <a:ext cx="1951696" cy="27029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highlight>
                  <a:srgbClr val="00FFFF"/>
                </a:highlight>
              </a:rPr>
              <a:t>Identify</a:t>
            </a:r>
            <a:r>
              <a:rPr lang="en-US" sz="1600" dirty="0">
                <a:solidFill>
                  <a:schemeClr val="tx1"/>
                </a:solidFill>
                <a:highlight>
                  <a:srgbClr val="00FFFF"/>
                </a:highlight>
              </a:rPr>
              <a:t> </a:t>
            </a:r>
            <a:r>
              <a:rPr lang="en-US" sz="1600" b="1" dirty="0">
                <a:solidFill>
                  <a:schemeClr val="tx1"/>
                </a:solidFill>
                <a:highlight>
                  <a:srgbClr val="00FFFF"/>
                </a:highlight>
              </a:rPr>
              <a:t>Pilot area</a:t>
            </a:r>
            <a:r>
              <a:rPr lang="en-US" sz="1600" dirty="0">
                <a:solidFill>
                  <a:schemeClr val="tx1"/>
                </a:solidFill>
                <a:highlight>
                  <a:srgbClr val="00FFFF"/>
                </a:highlight>
              </a:rPr>
              <a:t>, and </a:t>
            </a:r>
            <a:r>
              <a:rPr lang="en-US" sz="1600" b="1" dirty="0">
                <a:solidFill>
                  <a:schemeClr val="tx1"/>
                </a:solidFill>
                <a:highlight>
                  <a:srgbClr val="00FFFF"/>
                </a:highlight>
              </a:rPr>
              <a:t>E&amp;S indicators</a:t>
            </a:r>
            <a:r>
              <a:rPr lang="en-US" sz="1600" dirty="0">
                <a:solidFill>
                  <a:schemeClr val="tx1"/>
                </a:solidFill>
                <a:highlight>
                  <a:srgbClr val="00FFFF"/>
                </a:highlight>
              </a:rPr>
              <a:t> </a:t>
            </a:r>
          </a:p>
          <a:p>
            <a:endParaRPr lang="en-US" sz="1600" dirty="0">
              <a:solidFill>
                <a:schemeClr val="tx1"/>
              </a:solidFill>
              <a:highlight>
                <a:srgbClr val="00FFFF"/>
              </a:highlight>
            </a:endParaRPr>
          </a:p>
          <a:p>
            <a:r>
              <a:rPr lang="en-US" sz="1400" dirty="0">
                <a:solidFill>
                  <a:schemeClr val="tx1"/>
                </a:solidFill>
              </a:rPr>
              <a:t>Engagement with: </a:t>
            </a:r>
          </a:p>
          <a:p>
            <a:pPr marL="342900" indent="-342900">
              <a:buAutoNum type="arabicPeriod"/>
            </a:pPr>
            <a:r>
              <a:rPr lang="en-US" sz="1400" dirty="0">
                <a:solidFill>
                  <a:schemeClr val="tx1"/>
                </a:solidFill>
              </a:rPr>
              <a:t>Government</a:t>
            </a:r>
          </a:p>
          <a:p>
            <a:pPr marL="342900" indent="-342900">
              <a:buAutoNum type="arabicPeriod"/>
            </a:pPr>
            <a:r>
              <a:rPr lang="en-US" sz="1400" dirty="0">
                <a:solidFill>
                  <a:schemeClr val="tx1"/>
                </a:solidFill>
              </a:rPr>
              <a:t>Businesses</a:t>
            </a:r>
          </a:p>
          <a:p>
            <a:pPr marL="342900" indent="-342900">
              <a:buAutoNum type="arabicPeriod"/>
            </a:pPr>
            <a:r>
              <a:rPr lang="en-US" sz="1400" dirty="0">
                <a:solidFill>
                  <a:schemeClr val="tx1"/>
                </a:solidFill>
              </a:rPr>
              <a:t>Farmers’ associations and/or CSOs</a:t>
            </a:r>
          </a:p>
        </p:txBody>
      </p:sp>
      <p:cxnSp>
        <p:nvCxnSpPr>
          <p:cNvPr id="59" name="Straight Arrow Connector 58">
            <a:extLst>
              <a:ext uri="{FF2B5EF4-FFF2-40B4-BE49-F238E27FC236}">
                <a16:creationId xmlns:a16="http://schemas.microsoft.com/office/drawing/2014/main" id="{1815BF9C-7FCF-40F4-83EC-9BC4AD42B49E}"/>
              </a:ext>
            </a:extLst>
          </p:cNvPr>
          <p:cNvCxnSpPr>
            <a:cxnSpLocks/>
          </p:cNvCxnSpPr>
          <p:nvPr/>
        </p:nvCxnSpPr>
        <p:spPr>
          <a:xfrm>
            <a:off x="2336181" y="4170243"/>
            <a:ext cx="360150" cy="0"/>
          </a:xfrm>
          <a:prstGeom prst="straightConnector1">
            <a:avLst/>
          </a:prstGeom>
          <a:ln w="508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91C302E1-70F2-4EE4-88FD-190CADE16656}"/>
              </a:ext>
            </a:extLst>
          </p:cNvPr>
          <p:cNvSpPr/>
          <p:nvPr/>
        </p:nvSpPr>
        <p:spPr>
          <a:xfrm>
            <a:off x="10428291" y="3470151"/>
            <a:ext cx="1573735" cy="9376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400" dirty="0">
                <a:solidFill>
                  <a:schemeClr val="tx1"/>
                </a:solidFill>
              </a:rPr>
              <a:t>Government</a:t>
            </a:r>
          </a:p>
          <a:p>
            <a:pPr marL="342900" indent="-342900">
              <a:buAutoNum type="arabicPeriod"/>
            </a:pPr>
            <a:r>
              <a:rPr lang="en-US" sz="1400" dirty="0">
                <a:solidFill>
                  <a:schemeClr val="tx1"/>
                </a:solidFill>
              </a:rPr>
              <a:t>Businesses</a:t>
            </a:r>
          </a:p>
          <a:p>
            <a:pPr marL="342900" indent="-342900">
              <a:buAutoNum type="arabicPeriod"/>
            </a:pPr>
            <a:r>
              <a:rPr lang="en-US" sz="1400" dirty="0">
                <a:solidFill>
                  <a:schemeClr val="tx1"/>
                </a:solidFill>
              </a:rPr>
              <a:t>Civil Society</a:t>
            </a:r>
          </a:p>
        </p:txBody>
      </p:sp>
      <p:cxnSp>
        <p:nvCxnSpPr>
          <p:cNvPr id="8" name="Straight Arrow Connector 7">
            <a:extLst>
              <a:ext uri="{FF2B5EF4-FFF2-40B4-BE49-F238E27FC236}">
                <a16:creationId xmlns:a16="http://schemas.microsoft.com/office/drawing/2014/main" id="{866DCD8D-7A0D-47C1-AFFD-8EED97E6416A}"/>
              </a:ext>
            </a:extLst>
          </p:cNvPr>
          <p:cNvCxnSpPr>
            <a:cxnSpLocks/>
            <a:stCxn id="54" idx="2"/>
            <a:endCxn id="32" idx="0"/>
          </p:cNvCxnSpPr>
          <p:nvPr/>
        </p:nvCxnSpPr>
        <p:spPr>
          <a:xfrm flipH="1">
            <a:off x="1252796" y="3610772"/>
            <a:ext cx="63485" cy="105599"/>
          </a:xfrm>
          <a:prstGeom prst="straightConnector1">
            <a:avLst/>
          </a:prstGeom>
          <a:ln w="19050">
            <a:solidFill>
              <a:schemeClr val="bg1">
                <a:lumMod val="65000"/>
              </a:schemeClr>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181B5ADC-A09C-46CD-8328-EE74FE26748F}"/>
              </a:ext>
            </a:extLst>
          </p:cNvPr>
          <p:cNvCxnSpPr>
            <a:cxnSpLocks/>
          </p:cNvCxnSpPr>
          <p:nvPr/>
        </p:nvCxnSpPr>
        <p:spPr>
          <a:xfrm>
            <a:off x="1960375" y="2419683"/>
            <a:ext cx="1030165" cy="748363"/>
          </a:xfrm>
          <a:prstGeom prst="straightConnector1">
            <a:avLst/>
          </a:prstGeom>
          <a:ln w="254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54" name="Rectangle: Rounded Corners 53">
            <a:extLst>
              <a:ext uri="{FF2B5EF4-FFF2-40B4-BE49-F238E27FC236}">
                <a16:creationId xmlns:a16="http://schemas.microsoft.com/office/drawing/2014/main" id="{416DDAF1-B5B1-4F18-8419-1B9665517869}"/>
              </a:ext>
            </a:extLst>
          </p:cNvPr>
          <p:cNvSpPr/>
          <p:nvPr/>
        </p:nvSpPr>
        <p:spPr>
          <a:xfrm>
            <a:off x="307409" y="1787758"/>
            <a:ext cx="2017744" cy="1823014"/>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lumMod val="65000"/>
                  </a:schemeClr>
                </a:solidFill>
              </a:rPr>
              <a:t>Engagement with Government</a:t>
            </a:r>
          </a:p>
          <a:p>
            <a:r>
              <a:rPr lang="en-US" sz="1400" dirty="0">
                <a:solidFill>
                  <a:schemeClr val="bg1">
                    <a:lumMod val="65000"/>
                  </a:schemeClr>
                </a:solidFill>
              </a:rPr>
              <a:t>Prevalent </a:t>
            </a:r>
            <a:r>
              <a:rPr lang="en-US" sz="1400" b="1" dirty="0">
                <a:solidFill>
                  <a:schemeClr val="bg1">
                    <a:lumMod val="65000"/>
                  </a:schemeClr>
                </a:solidFill>
              </a:rPr>
              <a:t>risk identification </a:t>
            </a:r>
          </a:p>
          <a:p>
            <a:r>
              <a:rPr lang="en-US" sz="1400" dirty="0">
                <a:solidFill>
                  <a:schemeClr val="bg1">
                    <a:lumMod val="65000"/>
                  </a:schemeClr>
                </a:solidFill>
              </a:rPr>
              <a:t>Technology </a:t>
            </a:r>
            <a:r>
              <a:rPr lang="en-US" sz="1400" b="1" dirty="0">
                <a:solidFill>
                  <a:schemeClr val="bg1">
                    <a:lumMod val="65000"/>
                  </a:schemeClr>
                </a:solidFill>
              </a:rPr>
              <a:t>literature review</a:t>
            </a:r>
          </a:p>
          <a:p>
            <a:r>
              <a:rPr lang="en-US" sz="1400" b="1" dirty="0">
                <a:solidFill>
                  <a:schemeClr val="bg1">
                    <a:lumMod val="65000"/>
                  </a:schemeClr>
                </a:solidFill>
              </a:rPr>
              <a:t>External partner consultation </a:t>
            </a:r>
            <a:endParaRPr lang="en-US" sz="1400" dirty="0">
              <a:solidFill>
                <a:schemeClr val="bg1">
                  <a:lumMod val="65000"/>
                </a:schemeClr>
              </a:solidFill>
            </a:endParaRPr>
          </a:p>
        </p:txBody>
      </p:sp>
      <p:cxnSp>
        <p:nvCxnSpPr>
          <p:cNvPr id="44" name="Straight Arrow Connector 43">
            <a:extLst>
              <a:ext uri="{FF2B5EF4-FFF2-40B4-BE49-F238E27FC236}">
                <a16:creationId xmlns:a16="http://schemas.microsoft.com/office/drawing/2014/main" id="{A66553E5-78F3-480B-B3D9-8E57F9FE43A7}"/>
              </a:ext>
            </a:extLst>
          </p:cNvPr>
          <p:cNvCxnSpPr>
            <a:cxnSpLocks/>
          </p:cNvCxnSpPr>
          <p:nvPr/>
        </p:nvCxnSpPr>
        <p:spPr>
          <a:xfrm>
            <a:off x="11053454" y="4914214"/>
            <a:ext cx="0" cy="395566"/>
          </a:xfrm>
          <a:prstGeom prst="straightConnector1">
            <a:avLst/>
          </a:prstGeom>
          <a:ln w="50800">
            <a:solidFill>
              <a:schemeClr val="accent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60" name="Rectangle: Rounded Corners 59">
            <a:extLst>
              <a:ext uri="{FF2B5EF4-FFF2-40B4-BE49-F238E27FC236}">
                <a16:creationId xmlns:a16="http://schemas.microsoft.com/office/drawing/2014/main" id="{9C30C245-B2BA-4B21-B9BA-BA24432B9425}"/>
              </a:ext>
            </a:extLst>
          </p:cNvPr>
          <p:cNvSpPr/>
          <p:nvPr/>
        </p:nvSpPr>
        <p:spPr>
          <a:xfrm>
            <a:off x="9978486" y="5310613"/>
            <a:ext cx="2065448" cy="7168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accent2">
                    <a:lumMod val="50000"/>
                  </a:schemeClr>
                </a:solidFill>
              </a:rPr>
              <a:t>3. Disseminate for replication for other supply chains at scale </a:t>
            </a:r>
          </a:p>
        </p:txBody>
      </p:sp>
      <p:sp>
        <p:nvSpPr>
          <p:cNvPr id="63" name="Title 1">
            <a:extLst>
              <a:ext uri="{FF2B5EF4-FFF2-40B4-BE49-F238E27FC236}">
                <a16:creationId xmlns:a16="http://schemas.microsoft.com/office/drawing/2014/main" id="{42897657-3C45-4B13-8435-FA253765B14F}"/>
              </a:ext>
            </a:extLst>
          </p:cNvPr>
          <p:cNvSpPr txBox="1">
            <a:spLocks/>
          </p:cNvSpPr>
          <p:nvPr/>
        </p:nvSpPr>
        <p:spPr>
          <a:xfrm>
            <a:off x="281940" y="286603"/>
            <a:ext cx="10517051" cy="8259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DT4D Pilot Sequencing</a:t>
            </a:r>
          </a:p>
        </p:txBody>
      </p:sp>
      <p:sp>
        <p:nvSpPr>
          <p:cNvPr id="68" name="Rectangle: Rounded Corners 67">
            <a:extLst>
              <a:ext uri="{FF2B5EF4-FFF2-40B4-BE49-F238E27FC236}">
                <a16:creationId xmlns:a16="http://schemas.microsoft.com/office/drawing/2014/main" id="{3A3AD6E3-8D00-4EC1-93B8-975AA0B72122}"/>
              </a:ext>
            </a:extLst>
          </p:cNvPr>
          <p:cNvSpPr/>
          <p:nvPr/>
        </p:nvSpPr>
        <p:spPr>
          <a:xfrm>
            <a:off x="10062429" y="2950534"/>
            <a:ext cx="2006547" cy="1957881"/>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D879CA-AB5E-4559-A655-3239460D3FF8}"/>
              </a:ext>
            </a:extLst>
          </p:cNvPr>
          <p:cNvGrpSpPr/>
          <p:nvPr/>
        </p:nvGrpSpPr>
        <p:grpSpPr>
          <a:xfrm>
            <a:off x="158443" y="1418425"/>
            <a:ext cx="3656807" cy="4812011"/>
            <a:chOff x="196543" y="1418425"/>
            <a:chExt cx="3656807" cy="4812011"/>
          </a:xfrm>
        </p:grpSpPr>
        <p:sp>
          <p:nvSpPr>
            <p:cNvPr id="70" name="Rectangle 69">
              <a:extLst>
                <a:ext uri="{FF2B5EF4-FFF2-40B4-BE49-F238E27FC236}">
                  <a16:creationId xmlns:a16="http://schemas.microsoft.com/office/drawing/2014/main" id="{3858A503-FBAB-4EA8-8AD5-C0515F042FC9}"/>
                </a:ext>
              </a:extLst>
            </p:cNvPr>
            <p:cNvSpPr/>
            <p:nvPr/>
          </p:nvSpPr>
          <p:spPr>
            <a:xfrm>
              <a:off x="2626347" y="1418425"/>
              <a:ext cx="1227003" cy="369332"/>
            </a:xfrm>
            <a:prstGeom prst="rect">
              <a:avLst/>
            </a:prstGeom>
          </p:spPr>
          <p:txBody>
            <a:bodyPr wrap="none">
              <a:spAutoFit/>
            </a:bodyPr>
            <a:lstStyle/>
            <a:p>
              <a:r>
                <a:rPr lang="en-US" b="1" dirty="0">
                  <a:highlight>
                    <a:srgbClr val="00FFFF"/>
                  </a:highlight>
                </a:rPr>
                <a:t>Completed</a:t>
              </a:r>
              <a:endParaRPr lang="en-US" dirty="0">
                <a:highlight>
                  <a:srgbClr val="00FFFF"/>
                </a:highlight>
              </a:endParaRPr>
            </a:p>
          </p:txBody>
        </p:sp>
        <p:sp>
          <p:nvSpPr>
            <p:cNvPr id="12" name="Rectangle: Rounded Corners 11">
              <a:extLst>
                <a:ext uri="{FF2B5EF4-FFF2-40B4-BE49-F238E27FC236}">
                  <a16:creationId xmlns:a16="http://schemas.microsoft.com/office/drawing/2014/main" id="{79AF7FD6-69BD-4EAC-B561-41156FC1BE64}"/>
                </a:ext>
              </a:extLst>
            </p:cNvPr>
            <p:cNvSpPr/>
            <p:nvPr/>
          </p:nvSpPr>
          <p:spPr>
            <a:xfrm>
              <a:off x="196543" y="1759623"/>
              <a:ext cx="2267439" cy="4470813"/>
            </a:xfrm>
            <a:prstGeom prst="roundRect">
              <a:avLst/>
            </a:prstGeom>
            <a:no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EAEC2023-94EA-48B1-BD5B-A5B0C8D06677}"/>
                </a:ext>
              </a:extLst>
            </p:cNvPr>
            <p:cNvCxnSpPr>
              <a:cxnSpLocks/>
              <a:stCxn id="70" idx="1"/>
            </p:cNvCxnSpPr>
            <p:nvPr/>
          </p:nvCxnSpPr>
          <p:spPr>
            <a:xfrm flipH="1">
              <a:off x="2374281" y="1603091"/>
              <a:ext cx="252066" cy="18466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pic>
        <p:nvPicPr>
          <p:cNvPr id="3074" name="Picture 2" descr="OQ Technology · Contract Signature with the European Space Agency (ESA)">
            <a:extLst>
              <a:ext uri="{FF2B5EF4-FFF2-40B4-BE49-F238E27FC236}">
                <a16:creationId xmlns:a16="http://schemas.microsoft.com/office/drawing/2014/main" id="{D2CC8698-1419-4DE7-99B6-8DABD40D99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29" t="17552" r="19026" b="37016"/>
          <a:stretch/>
        </p:blipFill>
        <p:spPr bwMode="auto">
          <a:xfrm>
            <a:off x="4320524" y="2335313"/>
            <a:ext cx="945367" cy="380191"/>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Rounded Corners 48">
            <a:extLst>
              <a:ext uri="{FF2B5EF4-FFF2-40B4-BE49-F238E27FC236}">
                <a16:creationId xmlns:a16="http://schemas.microsoft.com/office/drawing/2014/main" id="{4B645A68-3DA7-4ACC-A13B-506EB0706123}"/>
              </a:ext>
            </a:extLst>
          </p:cNvPr>
          <p:cNvSpPr/>
          <p:nvPr/>
        </p:nvSpPr>
        <p:spPr>
          <a:xfrm>
            <a:off x="2639678" y="3717382"/>
            <a:ext cx="3466249" cy="748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3">
                    <a:lumMod val="60000"/>
                    <a:lumOff val="40000"/>
                  </a:schemeClr>
                </a:solidFill>
              </a:rPr>
              <a:t>Identify, strategize, and mitigate risks</a:t>
            </a:r>
            <a:endParaRPr lang="en-US" sz="1600" dirty="0">
              <a:solidFill>
                <a:schemeClr val="accent3">
                  <a:lumMod val="60000"/>
                  <a:lumOff val="40000"/>
                </a:schemeClr>
              </a:solidFill>
            </a:endParaRPr>
          </a:p>
        </p:txBody>
      </p:sp>
      <p:pic>
        <p:nvPicPr>
          <p:cNvPr id="62" name="Picture 2" descr="OQ Technology · Contract Signature with the European Space Agency (ESA)">
            <a:extLst>
              <a:ext uri="{FF2B5EF4-FFF2-40B4-BE49-F238E27FC236}">
                <a16:creationId xmlns:a16="http://schemas.microsoft.com/office/drawing/2014/main" id="{B05EB30D-7E44-4C6F-8CAC-8ADF92603C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29" t="17552" r="19026" b="37016"/>
          <a:stretch/>
        </p:blipFill>
        <p:spPr bwMode="auto">
          <a:xfrm>
            <a:off x="4325498" y="5437815"/>
            <a:ext cx="945367" cy="38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9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8B4DCCC-4509-4396-B149-770CBB947D21}"/>
              </a:ext>
            </a:extLst>
          </p:cNvPr>
          <p:cNvCxnSpPr>
            <a:cxnSpLocks/>
          </p:cNvCxnSpPr>
          <p:nvPr/>
        </p:nvCxnSpPr>
        <p:spPr>
          <a:xfrm>
            <a:off x="0" y="1112520"/>
            <a:ext cx="1219200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9F3153E-675F-48BC-9ADE-8C7E9AA21DE2}"/>
              </a:ext>
            </a:extLst>
          </p:cNvPr>
          <p:cNvSpPr txBox="1">
            <a:spLocks/>
          </p:cNvSpPr>
          <p:nvPr/>
        </p:nvSpPr>
        <p:spPr>
          <a:xfrm>
            <a:off x="281940" y="286603"/>
            <a:ext cx="10517051" cy="8259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Next steps </a:t>
            </a:r>
            <a:endParaRPr lang="en-US" sz="3600" b="1" dirty="0">
              <a:highlight>
                <a:srgbClr val="FFFF00"/>
              </a:highlight>
            </a:endParaRPr>
          </a:p>
        </p:txBody>
      </p:sp>
      <p:sp>
        <p:nvSpPr>
          <p:cNvPr id="12" name="Rectangle 11">
            <a:extLst>
              <a:ext uri="{FF2B5EF4-FFF2-40B4-BE49-F238E27FC236}">
                <a16:creationId xmlns:a16="http://schemas.microsoft.com/office/drawing/2014/main" id="{FDFBCB46-A600-4705-AC4D-C5651E59E0EE}"/>
              </a:ext>
            </a:extLst>
          </p:cNvPr>
          <p:cNvSpPr/>
          <p:nvPr/>
        </p:nvSpPr>
        <p:spPr>
          <a:xfrm>
            <a:off x="1377344" y="1761408"/>
            <a:ext cx="4591011" cy="400110"/>
          </a:xfrm>
          <a:prstGeom prst="rect">
            <a:avLst/>
          </a:prstGeom>
        </p:spPr>
        <p:txBody>
          <a:bodyPr wrap="square">
            <a:spAutoFit/>
          </a:bodyPr>
          <a:lstStyle/>
          <a:p>
            <a:r>
              <a:rPr lang="en-US" sz="2000" b="1" dirty="0">
                <a:solidFill>
                  <a:srgbClr val="F05E30"/>
                </a:solidFill>
              </a:rPr>
              <a:t>Businesses </a:t>
            </a:r>
            <a:endParaRPr lang="en-US" sz="2000" dirty="0">
              <a:solidFill>
                <a:srgbClr val="F05E30"/>
              </a:solidFill>
            </a:endParaRPr>
          </a:p>
        </p:txBody>
      </p:sp>
      <p:sp>
        <p:nvSpPr>
          <p:cNvPr id="13" name="Rectangle 12">
            <a:extLst>
              <a:ext uri="{FF2B5EF4-FFF2-40B4-BE49-F238E27FC236}">
                <a16:creationId xmlns:a16="http://schemas.microsoft.com/office/drawing/2014/main" id="{6892D51F-51CF-45F4-AE3C-087761EABB6A}"/>
              </a:ext>
            </a:extLst>
          </p:cNvPr>
          <p:cNvSpPr/>
          <p:nvPr/>
        </p:nvSpPr>
        <p:spPr>
          <a:xfrm>
            <a:off x="1375468" y="2167099"/>
            <a:ext cx="4316671" cy="1661993"/>
          </a:xfrm>
          <a:prstGeom prst="rect">
            <a:avLst/>
          </a:prstGeom>
        </p:spPr>
        <p:txBody>
          <a:bodyPr wrap="square">
            <a:spAutoFit/>
          </a:bodyPr>
          <a:lstStyle/>
          <a:p>
            <a:r>
              <a:rPr lang="en-US" sz="1700" b="1" dirty="0">
                <a:solidFill>
                  <a:schemeClr val="accent1">
                    <a:lumMod val="75000"/>
                  </a:schemeClr>
                </a:solidFill>
              </a:rPr>
              <a:t>Strategy for engaging with business stakeholders in the Philippines and abroad (business associations and enterprises)</a:t>
            </a:r>
          </a:p>
          <a:p>
            <a:br>
              <a:rPr lang="en-US" sz="1700" b="1" dirty="0">
                <a:solidFill>
                  <a:schemeClr val="accent1">
                    <a:lumMod val="75000"/>
                  </a:schemeClr>
                </a:solidFill>
              </a:rPr>
            </a:br>
            <a:r>
              <a:rPr lang="en-US" sz="1700" b="1" dirty="0">
                <a:solidFill>
                  <a:schemeClr val="accent1">
                    <a:lumMod val="75000"/>
                  </a:schemeClr>
                </a:solidFill>
              </a:rPr>
              <a:t>Current uses of disruptive technologies for responsible agricultural supply chains </a:t>
            </a:r>
            <a:endParaRPr lang="en-US" sz="1700" b="1" dirty="0">
              <a:solidFill>
                <a:schemeClr val="bg1">
                  <a:lumMod val="50000"/>
                </a:schemeClr>
              </a:solidFill>
            </a:endParaRPr>
          </a:p>
        </p:txBody>
      </p:sp>
      <p:sp>
        <p:nvSpPr>
          <p:cNvPr id="7" name="Rectangle 6">
            <a:extLst>
              <a:ext uri="{FF2B5EF4-FFF2-40B4-BE49-F238E27FC236}">
                <a16:creationId xmlns:a16="http://schemas.microsoft.com/office/drawing/2014/main" id="{097B651F-8487-49BC-AE7F-155B621B11C5}"/>
              </a:ext>
            </a:extLst>
          </p:cNvPr>
          <p:cNvSpPr/>
          <p:nvPr/>
        </p:nvSpPr>
        <p:spPr>
          <a:xfrm>
            <a:off x="6920544" y="1761408"/>
            <a:ext cx="3504405" cy="400110"/>
          </a:xfrm>
          <a:prstGeom prst="rect">
            <a:avLst/>
          </a:prstGeom>
        </p:spPr>
        <p:txBody>
          <a:bodyPr wrap="square">
            <a:spAutoFit/>
          </a:bodyPr>
          <a:lstStyle/>
          <a:p>
            <a:r>
              <a:rPr lang="en-US" sz="2000" b="1" dirty="0">
                <a:solidFill>
                  <a:srgbClr val="F05E30"/>
                </a:solidFill>
              </a:rPr>
              <a:t>Government  </a:t>
            </a:r>
            <a:endParaRPr lang="en-US" sz="2000" dirty="0">
              <a:solidFill>
                <a:srgbClr val="F05E30"/>
              </a:solidFill>
            </a:endParaRPr>
          </a:p>
        </p:txBody>
      </p:sp>
      <p:sp>
        <p:nvSpPr>
          <p:cNvPr id="8" name="Rectangle 7">
            <a:extLst>
              <a:ext uri="{FF2B5EF4-FFF2-40B4-BE49-F238E27FC236}">
                <a16:creationId xmlns:a16="http://schemas.microsoft.com/office/drawing/2014/main" id="{65EB7AAF-E545-4FC4-AB82-075467688311}"/>
              </a:ext>
            </a:extLst>
          </p:cNvPr>
          <p:cNvSpPr/>
          <p:nvPr/>
        </p:nvSpPr>
        <p:spPr>
          <a:xfrm>
            <a:off x="6920544" y="2163192"/>
            <a:ext cx="4404949" cy="1661993"/>
          </a:xfrm>
          <a:prstGeom prst="rect">
            <a:avLst/>
          </a:prstGeom>
        </p:spPr>
        <p:txBody>
          <a:bodyPr wrap="square">
            <a:spAutoFit/>
          </a:bodyPr>
          <a:lstStyle/>
          <a:p>
            <a:r>
              <a:rPr lang="en-US" sz="1700" b="1" dirty="0">
                <a:solidFill>
                  <a:schemeClr val="accent1">
                    <a:lumMod val="75000"/>
                  </a:schemeClr>
                </a:solidFill>
              </a:rPr>
              <a:t>Counterpart: Department of Agriculture for Responsible Agricultural Supply Chains </a:t>
            </a:r>
          </a:p>
          <a:p>
            <a:endParaRPr lang="en-US" sz="1700" b="1" dirty="0">
              <a:solidFill>
                <a:schemeClr val="accent1">
                  <a:lumMod val="75000"/>
                </a:schemeClr>
              </a:solidFill>
            </a:endParaRPr>
          </a:p>
          <a:p>
            <a:r>
              <a:rPr lang="en-US" sz="1700" b="1" dirty="0">
                <a:solidFill>
                  <a:schemeClr val="accent1">
                    <a:lumMod val="75000"/>
                  </a:schemeClr>
                </a:solidFill>
              </a:rPr>
              <a:t>Identification of most pressing challenges for the sustainability of banana production, and priority regions </a:t>
            </a:r>
          </a:p>
        </p:txBody>
      </p:sp>
      <p:sp>
        <p:nvSpPr>
          <p:cNvPr id="9" name="Rectangle 8">
            <a:extLst>
              <a:ext uri="{FF2B5EF4-FFF2-40B4-BE49-F238E27FC236}">
                <a16:creationId xmlns:a16="http://schemas.microsoft.com/office/drawing/2014/main" id="{F7F0355E-11DA-4144-8829-CF82EB514CEB}"/>
              </a:ext>
            </a:extLst>
          </p:cNvPr>
          <p:cNvSpPr/>
          <p:nvPr/>
        </p:nvSpPr>
        <p:spPr>
          <a:xfrm>
            <a:off x="1300510" y="4243672"/>
            <a:ext cx="4610973" cy="400110"/>
          </a:xfrm>
          <a:prstGeom prst="rect">
            <a:avLst/>
          </a:prstGeom>
        </p:spPr>
        <p:txBody>
          <a:bodyPr wrap="square">
            <a:spAutoFit/>
          </a:bodyPr>
          <a:lstStyle/>
          <a:p>
            <a:r>
              <a:rPr lang="en-US" sz="2000" b="1" dirty="0">
                <a:solidFill>
                  <a:srgbClr val="F05E30"/>
                </a:solidFill>
              </a:rPr>
              <a:t>Civil Society  </a:t>
            </a:r>
            <a:endParaRPr lang="en-US" sz="2000" dirty="0">
              <a:solidFill>
                <a:srgbClr val="F05E30"/>
              </a:solidFill>
            </a:endParaRPr>
          </a:p>
        </p:txBody>
      </p:sp>
      <p:sp>
        <p:nvSpPr>
          <p:cNvPr id="10" name="Rectangle 9">
            <a:extLst>
              <a:ext uri="{FF2B5EF4-FFF2-40B4-BE49-F238E27FC236}">
                <a16:creationId xmlns:a16="http://schemas.microsoft.com/office/drawing/2014/main" id="{F3736361-E9F2-4986-ADC3-E17FD8A69C92}"/>
              </a:ext>
            </a:extLst>
          </p:cNvPr>
          <p:cNvSpPr/>
          <p:nvPr/>
        </p:nvSpPr>
        <p:spPr>
          <a:xfrm>
            <a:off x="1331662" y="4614810"/>
            <a:ext cx="4610973" cy="1400383"/>
          </a:xfrm>
          <a:prstGeom prst="rect">
            <a:avLst/>
          </a:prstGeom>
        </p:spPr>
        <p:txBody>
          <a:bodyPr wrap="square">
            <a:spAutoFit/>
          </a:bodyPr>
          <a:lstStyle/>
          <a:p>
            <a:r>
              <a:rPr lang="en-US" sz="1700" b="1" dirty="0">
                <a:solidFill>
                  <a:schemeClr val="accent1">
                    <a:lumMod val="75000"/>
                  </a:schemeClr>
                </a:solidFill>
              </a:rPr>
              <a:t>Strategy for engaging with civil society organizations and relevant farmers’ associations </a:t>
            </a:r>
          </a:p>
          <a:p>
            <a:br>
              <a:rPr lang="en-US" sz="1700" b="1" dirty="0">
                <a:solidFill>
                  <a:schemeClr val="accent1">
                    <a:lumMod val="75000"/>
                  </a:schemeClr>
                </a:solidFill>
              </a:rPr>
            </a:br>
            <a:r>
              <a:rPr lang="en-US" sz="1700" b="1" dirty="0">
                <a:solidFill>
                  <a:schemeClr val="accent1">
                    <a:lumMod val="75000"/>
                  </a:schemeClr>
                </a:solidFill>
              </a:rPr>
              <a:t>Identifying modalities for the piloting of crowdsourced mobile data </a:t>
            </a:r>
            <a:endParaRPr lang="en-US" sz="1700" b="1" dirty="0">
              <a:solidFill>
                <a:schemeClr val="bg1">
                  <a:lumMod val="50000"/>
                </a:schemeClr>
              </a:solidFill>
            </a:endParaRPr>
          </a:p>
        </p:txBody>
      </p:sp>
      <p:sp>
        <p:nvSpPr>
          <p:cNvPr id="14" name="Rectangle 13">
            <a:extLst>
              <a:ext uri="{FF2B5EF4-FFF2-40B4-BE49-F238E27FC236}">
                <a16:creationId xmlns:a16="http://schemas.microsoft.com/office/drawing/2014/main" id="{86EC7ADB-D7F9-450D-A13A-CD9235533EDD}"/>
              </a:ext>
            </a:extLst>
          </p:cNvPr>
          <p:cNvSpPr/>
          <p:nvPr/>
        </p:nvSpPr>
        <p:spPr>
          <a:xfrm>
            <a:off x="6920544" y="4243672"/>
            <a:ext cx="3470567" cy="400110"/>
          </a:xfrm>
          <a:prstGeom prst="rect">
            <a:avLst/>
          </a:prstGeom>
        </p:spPr>
        <p:txBody>
          <a:bodyPr wrap="square">
            <a:spAutoFit/>
          </a:bodyPr>
          <a:lstStyle/>
          <a:p>
            <a:r>
              <a:rPr lang="en-US" sz="2000" b="1" dirty="0">
                <a:solidFill>
                  <a:srgbClr val="F05E30"/>
                </a:solidFill>
              </a:rPr>
              <a:t>External Partnerships  </a:t>
            </a:r>
            <a:endParaRPr lang="en-US" sz="2000" dirty="0">
              <a:solidFill>
                <a:srgbClr val="F05E30"/>
              </a:solidFill>
            </a:endParaRPr>
          </a:p>
        </p:txBody>
      </p:sp>
      <p:sp>
        <p:nvSpPr>
          <p:cNvPr id="15" name="Rectangle 14">
            <a:extLst>
              <a:ext uri="{FF2B5EF4-FFF2-40B4-BE49-F238E27FC236}">
                <a16:creationId xmlns:a16="http://schemas.microsoft.com/office/drawing/2014/main" id="{8A01A9F4-17E3-45FB-A149-AAE0E8A255A7}"/>
              </a:ext>
            </a:extLst>
          </p:cNvPr>
          <p:cNvSpPr/>
          <p:nvPr/>
        </p:nvSpPr>
        <p:spPr>
          <a:xfrm>
            <a:off x="6920544" y="4694808"/>
            <a:ext cx="4229068" cy="1661993"/>
          </a:xfrm>
          <a:prstGeom prst="rect">
            <a:avLst/>
          </a:prstGeom>
        </p:spPr>
        <p:txBody>
          <a:bodyPr wrap="square">
            <a:spAutoFit/>
          </a:bodyPr>
          <a:lstStyle/>
          <a:p>
            <a:r>
              <a:rPr lang="en-US" sz="1700" b="1" dirty="0">
                <a:solidFill>
                  <a:schemeClr val="accent1">
                    <a:lumMod val="75000"/>
                  </a:schemeClr>
                </a:solidFill>
              </a:rPr>
              <a:t>European Space Agency Earth Observation Clinic and procurement of satellite imagery for environmental risk monitoring</a:t>
            </a:r>
            <a:br>
              <a:rPr lang="en-US" sz="1700" b="1" dirty="0">
                <a:solidFill>
                  <a:schemeClr val="accent1">
                    <a:lumMod val="75000"/>
                  </a:schemeClr>
                </a:solidFill>
              </a:rPr>
            </a:br>
            <a:br>
              <a:rPr lang="en-US" sz="1700" b="1" dirty="0">
                <a:solidFill>
                  <a:schemeClr val="accent1">
                    <a:lumMod val="75000"/>
                  </a:schemeClr>
                </a:solidFill>
              </a:rPr>
            </a:br>
            <a:r>
              <a:rPr lang="en-US" sz="1700" b="1" dirty="0">
                <a:solidFill>
                  <a:schemeClr val="accent1">
                    <a:lumMod val="75000"/>
                  </a:schemeClr>
                </a:solidFill>
              </a:rPr>
              <a:t>Technical consultations with FAO and World Banana Forum</a:t>
            </a:r>
          </a:p>
        </p:txBody>
      </p:sp>
      <p:pic>
        <p:nvPicPr>
          <p:cNvPr id="2050" name="Picture 2" descr="Business Icon PNG Images | Business Icon Transparent PNG - Vippng">
            <a:extLst>
              <a:ext uri="{FF2B5EF4-FFF2-40B4-BE49-F238E27FC236}">
                <a16:creationId xmlns:a16="http://schemas.microsoft.com/office/drawing/2014/main" id="{22754DB3-D535-44D8-AB2C-B887801950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987" t="36385" r="-500" b="34999"/>
          <a:stretch/>
        </p:blipFill>
        <p:spPr bwMode="auto">
          <a:xfrm>
            <a:off x="404384" y="1779940"/>
            <a:ext cx="899534" cy="8721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usiness Icon PNG Images | Business Icon Transparent PNG - Vippng">
            <a:extLst>
              <a:ext uri="{FF2B5EF4-FFF2-40B4-BE49-F238E27FC236}">
                <a16:creationId xmlns:a16="http://schemas.microsoft.com/office/drawing/2014/main" id="{46FC01A0-884D-4517-AB99-DB0747BBD3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4" t="69657" r="71871" b="1727"/>
          <a:stretch/>
        </p:blipFill>
        <p:spPr bwMode="auto">
          <a:xfrm>
            <a:off x="400976" y="4243672"/>
            <a:ext cx="899534" cy="8721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usiness Icon PNG Images | Business Icon Transparent PNG - Vippng">
            <a:extLst>
              <a:ext uri="{FF2B5EF4-FFF2-40B4-BE49-F238E27FC236}">
                <a16:creationId xmlns:a16="http://schemas.microsoft.com/office/drawing/2014/main" id="{D06AE10D-80C0-4C1E-A9A3-7BA296A997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866" t="36385" r="35621" b="34999"/>
          <a:stretch/>
        </p:blipFill>
        <p:spPr bwMode="auto">
          <a:xfrm>
            <a:off x="5914891" y="1779940"/>
            <a:ext cx="899534" cy="8721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Business Icon PNG Images | Business Icon Transparent PNG - Vippng">
            <a:extLst>
              <a:ext uri="{FF2B5EF4-FFF2-40B4-BE49-F238E27FC236}">
                <a16:creationId xmlns:a16="http://schemas.microsoft.com/office/drawing/2014/main" id="{E1D162E7-6DFE-48BB-87FF-E3564885EC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987" r="-500" b="71384"/>
          <a:stretch/>
        </p:blipFill>
        <p:spPr bwMode="auto">
          <a:xfrm>
            <a:off x="5911483" y="4243672"/>
            <a:ext cx="899534" cy="87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46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E32473-9E13-40A2-81F6-4421F402E8D3}"/>
              </a:ext>
            </a:extLst>
          </p:cNvPr>
          <p:cNvSpPr>
            <a:spLocks noGrp="1"/>
          </p:cNvSpPr>
          <p:nvPr>
            <p:ph type="ctrTitle"/>
          </p:nvPr>
        </p:nvSpPr>
        <p:spPr>
          <a:xfrm>
            <a:off x="0" y="2706687"/>
            <a:ext cx="12192000" cy="1444626"/>
          </a:xfrm>
          <a:solidFill>
            <a:schemeClr val="bg1">
              <a:lumMod val="85000"/>
            </a:schemeClr>
          </a:solidFill>
        </p:spPr>
        <p:txBody>
          <a:bodyPr anchor="ctr">
            <a:normAutofit/>
          </a:bodyPr>
          <a:lstStyle/>
          <a:p>
            <a:r>
              <a:rPr lang="en-US" sz="3600" dirty="0">
                <a:solidFill>
                  <a:schemeClr val="tx1">
                    <a:lumMod val="75000"/>
                    <a:lumOff val="25000"/>
                  </a:schemeClr>
                </a:solidFill>
                <a:latin typeface="+mn-lt"/>
              </a:rPr>
              <a:t>Thank you</a:t>
            </a:r>
          </a:p>
        </p:txBody>
      </p:sp>
      <p:pic>
        <p:nvPicPr>
          <p:cNvPr id="3" name="Picture 2">
            <a:extLst>
              <a:ext uri="{FF2B5EF4-FFF2-40B4-BE49-F238E27FC236}">
                <a16:creationId xmlns:a16="http://schemas.microsoft.com/office/drawing/2014/main" id="{A1BDBD0F-3B53-423C-B834-25566E5F20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23249" y="6188501"/>
            <a:ext cx="1455658" cy="571862"/>
          </a:xfrm>
          <a:prstGeom prst="rect">
            <a:avLst/>
          </a:prstGeom>
          <a:noFill/>
        </p:spPr>
      </p:pic>
      <p:pic>
        <p:nvPicPr>
          <p:cNvPr id="5" name="Picture 4">
            <a:extLst>
              <a:ext uri="{FF2B5EF4-FFF2-40B4-BE49-F238E27FC236}">
                <a16:creationId xmlns:a16="http://schemas.microsoft.com/office/drawing/2014/main" id="{2620608C-CF85-4F3B-9083-0A7A6A139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93" y="6158383"/>
            <a:ext cx="3067812" cy="601980"/>
          </a:xfrm>
          <a:prstGeom prst="rect">
            <a:avLst/>
          </a:prstGeom>
        </p:spPr>
      </p:pic>
    </p:spTree>
    <p:extLst>
      <p:ext uri="{BB962C8B-B14F-4D97-AF65-F5344CB8AC3E}">
        <p14:creationId xmlns:p14="http://schemas.microsoft.com/office/powerpoint/2010/main" val="2983049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2834</TotalTime>
  <Words>1620</Words>
  <Application>Microsoft Office PowerPoint</Application>
  <PresentationFormat>Widescreen</PresentationFormat>
  <Paragraphs>163</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Merriweather</vt:lpstr>
      <vt:lpstr>Trebuchet MS</vt:lpstr>
      <vt:lpstr>Office Theme</vt:lpstr>
      <vt:lpstr>Brought to you by Geodata: Responsible Banana Supply Chains  Introduction of the DT4D Pilot Project</vt:lpstr>
      <vt:lpstr>Banana production and sustainability context</vt:lpstr>
      <vt:lpstr>The case for Responsible Banana Supply Chains</vt:lpstr>
      <vt:lpstr>DT4D Grant Overview</vt:lpstr>
      <vt:lpstr>PowerPoint Presentation</vt:lpstr>
      <vt:lpstr>Agricultural enterprises and Disruptive Technology</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Bora Ju</dc:creator>
  <cp:lastModifiedBy>Stamatis Kotouzas</cp:lastModifiedBy>
  <cp:revision>73</cp:revision>
  <cp:lastPrinted>2021-04-06T02:51:14Z</cp:lastPrinted>
  <dcterms:created xsi:type="dcterms:W3CDTF">2021-04-05T00:20:35Z</dcterms:created>
  <dcterms:modified xsi:type="dcterms:W3CDTF">2021-09-30T12:11:47Z</dcterms:modified>
</cp:coreProperties>
</file>