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9" r:id="rId3"/>
    <p:sldId id="259" r:id="rId4"/>
    <p:sldId id="258" r:id="rId5"/>
    <p:sldId id="257" r:id="rId6"/>
    <p:sldId id="260" r:id="rId7"/>
    <p:sldId id="264" r:id="rId8"/>
    <p:sldId id="262" r:id="rId9"/>
    <p:sldId id="261" r:id="rId10"/>
    <p:sldId id="263" r:id="rId11"/>
    <p:sldId id="270" r:id="rId12"/>
    <p:sldId id="271"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8"/>
    <p:restoredTop sz="94684"/>
  </p:normalViewPr>
  <p:slideViewPr>
    <p:cSldViewPr snapToGrid="0" snapToObjects="1">
      <p:cViewPr varScale="1">
        <p:scale>
          <a:sx n="92" d="100"/>
          <a:sy n="92" d="100"/>
        </p:scale>
        <p:origin x="84"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sedegregorio\Dropbox\TABOADA\Capital%20Flows%20Reserves%20BIS%20annual%20report%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sedegregorio\Dropbox\TABOADA\Capital%20Flows%20Reserves%20BIS%20annual%20report%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osedegregorio\Dropbox\TABOADA\Capital%20Flows%20Reserves%20BIS%20annual%20report%2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file:///\\Users\josedegregorio\Dropbox\DOMEYKO\resilience\fig2%20current%20account%20chile.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Users\josedegregorio\Dropbox\Jose%20De%20Gregorio\chapter%202\figs%20and%20data%20def\Fig%208%20and%209%20fiscal%20expansion.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Users\josedegregorio\Dropbox\Jose%20De%20Gregorio\chapter%202\figs%20and%20data%20def\Fig%208%20and%209%20fiscal%20expansion.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Graficos!$G$5</c:f>
              <c:strCache>
                <c:ptCount val="1"/>
                <c:pt idx="0">
                  <c:v>NET KI excluding Reserves</c:v>
                </c:pt>
              </c:strCache>
            </c:strRef>
          </c:tx>
          <c:spPr>
            <a:solidFill>
              <a:srgbClr val="00B050"/>
            </a:solidFill>
            <a:ln>
              <a:noFill/>
            </a:ln>
            <a:effectLst/>
          </c:spPr>
          <c:invertIfNegative val="0"/>
          <c:cat>
            <c:strRef>
              <c:f>Graficos!$F$6:$F$79</c:f>
              <c:strCache>
                <c:ptCount val="74"/>
                <c:pt idx="0">
                  <c:v>2000-06</c:v>
                </c:pt>
                <c:pt idx="1">
                  <c:v>2000-09</c:v>
                </c:pt>
                <c:pt idx="2">
                  <c:v>2000-12</c:v>
                </c:pt>
                <c:pt idx="3">
                  <c:v>2001-03</c:v>
                </c:pt>
                <c:pt idx="4">
                  <c:v>2001-06</c:v>
                </c:pt>
                <c:pt idx="5">
                  <c:v>2001-09</c:v>
                </c:pt>
                <c:pt idx="6">
                  <c:v>2001-12</c:v>
                </c:pt>
                <c:pt idx="7">
                  <c:v>2002-03</c:v>
                </c:pt>
                <c:pt idx="8">
                  <c:v>2002-06</c:v>
                </c:pt>
                <c:pt idx="9">
                  <c:v>2002-09</c:v>
                </c:pt>
                <c:pt idx="10">
                  <c:v>2002-12</c:v>
                </c:pt>
                <c:pt idx="11">
                  <c:v>2003-03</c:v>
                </c:pt>
                <c:pt idx="12">
                  <c:v>2003-06</c:v>
                </c:pt>
                <c:pt idx="13">
                  <c:v>2003-09</c:v>
                </c:pt>
                <c:pt idx="14">
                  <c:v>2003-12</c:v>
                </c:pt>
                <c:pt idx="15">
                  <c:v>2004-03</c:v>
                </c:pt>
                <c:pt idx="16">
                  <c:v>2004-06</c:v>
                </c:pt>
                <c:pt idx="17">
                  <c:v>2004-09</c:v>
                </c:pt>
                <c:pt idx="18">
                  <c:v>2004-12</c:v>
                </c:pt>
                <c:pt idx="19">
                  <c:v>2005-03</c:v>
                </c:pt>
                <c:pt idx="20">
                  <c:v>2005-06</c:v>
                </c:pt>
                <c:pt idx="21">
                  <c:v>2005-09</c:v>
                </c:pt>
                <c:pt idx="22">
                  <c:v>2005-12</c:v>
                </c:pt>
                <c:pt idx="23">
                  <c:v>2006-03</c:v>
                </c:pt>
                <c:pt idx="24">
                  <c:v>2006-06</c:v>
                </c:pt>
                <c:pt idx="25">
                  <c:v>2006-09</c:v>
                </c:pt>
                <c:pt idx="26">
                  <c:v>2006-12</c:v>
                </c:pt>
                <c:pt idx="27">
                  <c:v>2007-03</c:v>
                </c:pt>
                <c:pt idx="28">
                  <c:v>2007-06</c:v>
                </c:pt>
                <c:pt idx="29">
                  <c:v>2007-09</c:v>
                </c:pt>
                <c:pt idx="30">
                  <c:v>2007-12</c:v>
                </c:pt>
                <c:pt idx="31">
                  <c:v>2008-03</c:v>
                </c:pt>
                <c:pt idx="32">
                  <c:v>2008-06</c:v>
                </c:pt>
                <c:pt idx="33">
                  <c:v>2008-09</c:v>
                </c:pt>
                <c:pt idx="34">
                  <c:v>2008-12</c:v>
                </c:pt>
                <c:pt idx="35">
                  <c:v>2009-03</c:v>
                </c:pt>
                <c:pt idx="36">
                  <c:v>2009-06</c:v>
                </c:pt>
                <c:pt idx="37">
                  <c:v>2009-09</c:v>
                </c:pt>
                <c:pt idx="38">
                  <c:v>2009-12</c:v>
                </c:pt>
                <c:pt idx="39">
                  <c:v>2010-03</c:v>
                </c:pt>
                <c:pt idx="40">
                  <c:v>2010-06</c:v>
                </c:pt>
                <c:pt idx="41">
                  <c:v>2010-09</c:v>
                </c:pt>
                <c:pt idx="42">
                  <c:v>2010-12</c:v>
                </c:pt>
                <c:pt idx="43">
                  <c:v>2011-03</c:v>
                </c:pt>
                <c:pt idx="44">
                  <c:v>2011-06</c:v>
                </c:pt>
                <c:pt idx="45">
                  <c:v>2011-09</c:v>
                </c:pt>
                <c:pt idx="46">
                  <c:v>2011-12</c:v>
                </c:pt>
                <c:pt idx="47">
                  <c:v>2012-03</c:v>
                </c:pt>
                <c:pt idx="48">
                  <c:v>2012-06</c:v>
                </c:pt>
                <c:pt idx="49">
                  <c:v>2012-09</c:v>
                </c:pt>
                <c:pt idx="50">
                  <c:v>2012-12</c:v>
                </c:pt>
                <c:pt idx="51">
                  <c:v>2013-03</c:v>
                </c:pt>
                <c:pt idx="52">
                  <c:v>2013-06</c:v>
                </c:pt>
                <c:pt idx="53">
                  <c:v>2013-09</c:v>
                </c:pt>
                <c:pt idx="54">
                  <c:v>2013-12</c:v>
                </c:pt>
                <c:pt idx="55">
                  <c:v>2014-03</c:v>
                </c:pt>
                <c:pt idx="56">
                  <c:v>2014-06</c:v>
                </c:pt>
                <c:pt idx="57">
                  <c:v>2014-09</c:v>
                </c:pt>
                <c:pt idx="58">
                  <c:v>2014-12</c:v>
                </c:pt>
                <c:pt idx="59">
                  <c:v>2015-03</c:v>
                </c:pt>
                <c:pt idx="60">
                  <c:v>2015-06</c:v>
                </c:pt>
                <c:pt idx="61">
                  <c:v>2015-09</c:v>
                </c:pt>
                <c:pt idx="62">
                  <c:v>2015-12</c:v>
                </c:pt>
                <c:pt idx="63">
                  <c:v>2016-03</c:v>
                </c:pt>
                <c:pt idx="64">
                  <c:v>2016-06</c:v>
                </c:pt>
                <c:pt idx="65">
                  <c:v>2016-09</c:v>
                </c:pt>
                <c:pt idx="66">
                  <c:v>2016-12</c:v>
                </c:pt>
                <c:pt idx="67">
                  <c:v>2017-03</c:v>
                </c:pt>
                <c:pt idx="68">
                  <c:v>2017-06</c:v>
                </c:pt>
                <c:pt idx="69">
                  <c:v>2017-09</c:v>
                </c:pt>
                <c:pt idx="70">
                  <c:v>2017-12</c:v>
                </c:pt>
                <c:pt idx="71">
                  <c:v>2018-03</c:v>
                </c:pt>
                <c:pt idx="72">
                  <c:v>2018-06</c:v>
                </c:pt>
                <c:pt idx="73">
                  <c:v>2018-09</c:v>
                </c:pt>
              </c:strCache>
            </c:strRef>
          </c:cat>
          <c:val>
            <c:numRef>
              <c:f>Graficos!$G$6:$G$79</c:f>
              <c:numCache>
                <c:formatCode>0.00</c:formatCode>
                <c:ptCount val="74"/>
                <c:pt idx="0">
                  <c:v>2.7610687947353898</c:v>
                </c:pt>
                <c:pt idx="1">
                  <c:v>5.6513864215220604</c:v>
                </c:pt>
                <c:pt idx="2">
                  <c:v>10.7848876022219</c:v>
                </c:pt>
                <c:pt idx="3">
                  <c:v>7.5377961933617801</c:v>
                </c:pt>
                <c:pt idx="4">
                  <c:v>9.75345322399777</c:v>
                </c:pt>
                <c:pt idx="5">
                  <c:v>28.779945066383998</c:v>
                </c:pt>
                <c:pt idx="6">
                  <c:v>12.1505620249815</c:v>
                </c:pt>
                <c:pt idx="7">
                  <c:v>19.722328630588802</c:v>
                </c:pt>
                <c:pt idx="8">
                  <c:v>25.3532061914675</c:v>
                </c:pt>
                <c:pt idx="9">
                  <c:v>12.691163620117599</c:v>
                </c:pt>
                <c:pt idx="10">
                  <c:v>19.490053176729699</c:v>
                </c:pt>
                <c:pt idx="11">
                  <c:v>20.4944211061838</c:v>
                </c:pt>
                <c:pt idx="12">
                  <c:v>21.15019775463</c:v>
                </c:pt>
                <c:pt idx="13">
                  <c:v>7.8896348051925997</c:v>
                </c:pt>
                <c:pt idx="14">
                  <c:v>25.9093891709743</c:v>
                </c:pt>
                <c:pt idx="15">
                  <c:v>26.5314337685836</c:v>
                </c:pt>
                <c:pt idx="16">
                  <c:v>-3.0739516097288702</c:v>
                </c:pt>
                <c:pt idx="17">
                  <c:v>1.93636816443352</c:v>
                </c:pt>
                <c:pt idx="18">
                  <c:v>55.550659838977197</c:v>
                </c:pt>
                <c:pt idx="19">
                  <c:v>35.485359099040302</c:v>
                </c:pt>
                <c:pt idx="20">
                  <c:v>39.318550859831198</c:v>
                </c:pt>
                <c:pt idx="21">
                  <c:v>11.299019652551101</c:v>
                </c:pt>
                <c:pt idx="22">
                  <c:v>33.774523259797398</c:v>
                </c:pt>
                <c:pt idx="23">
                  <c:v>41.016464677418902</c:v>
                </c:pt>
                <c:pt idx="24">
                  <c:v>55.991664928994702</c:v>
                </c:pt>
                <c:pt idx="25">
                  <c:v>11.1062909351241</c:v>
                </c:pt>
                <c:pt idx="26">
                  <c:v>52.418957667272998</c:v>
                </c:pt>
                <c:pt idx="27">
                  <c:v>89.489310271952704</c:v>
                </c:pt>
                <c:pt idx="28">
                  <c:v>142.76241671744501</c:v>
                </c:pt>
                <c:pt idx="29">
                  <c:v>70.349777766065202</c:v>
                </c:pt>
                <c:pt idx="30">
                  <c:v>126.040516957994</c:v>
                </c:pt>
                <c:pt idx="31">
                  <c:v>89.9819822395758</c:v>
                </c:pt>
                <c:pt idx="32">
                  <c:v>109.41702449021101</c:v>
                </c:pt>
                <c:pt idx="33">
                  <c:v>55.8579011755591</c:v>
                </c:pt>
                <c:pt idx="34">
                  <c:v>-164.35157391368301</c:v>
                </c:pt>
                <c:pt idx="35">
                  <c:v>-21.933120568974498</c:v>
                </c:pt>
                <c:pt idx="36">
                  <c:v>33.526180295668297</c:v>
                </c:pt>
                <c:pt idx="37">
                  <c:v>116.18999356303399</c:v>
                </c:pt>
                <c:pt idx="38">
                  <c:v>100.250943241428</c:v>
                </c:pt>
                <c:pt idx="39">
                  <c:v>89.624534650958296</c:v>
                </c:pt>
                <c:pt idx="40">
                  <c:v>107.163107075665</c:v>
                </c:pt>
                <c:pt idx="41">
                  <c:v>134.233477975265</c:v>
                </c:pt>
                <c:pt idx="42">
                  <c:v>99.970158004993905</c:v>
                </c:pt>
                <c:pt idx="43">
                  <c:v>133.69728452598901</c:v>
                </c:pt>
                <c:pt idx="44">
                  <c:v>136.70774253462801</c:v>
                </c:pt>
                <c:pt idx="45">
                  <c:v>49.684424803408199</c:v>
                </c:pt>
                <c:pt idx="46">
                  <c:v>27.183063382535799</c:v>
                </c:pt>
                <c:pt idx="47">
                  <c:v>80.887518901163205</c:v>
                </c:pt>
                <c:pt idx="48">
                  <c:v>82.174675495931396</c:v>
                </c:pt>
                <c:pt idx="49">
                  <c:v>99.291444074347098</c:v>
                </c:pt>
                <c:pt idx="50">
                  <c:v>103.91202716806499</c:v>
                </c:pt>
                <c:pt idx="51">
                  <c:v>99.9856709546914</c:v>
                </c:pt>
                <c:pt idx="52">
                  <c:v>52.4788903630254</c:v>
                </c:pt>
                <c:pt idx="53">
                  <c:v>27.471547637730499</c:v>
                </c:pt>
                <c:pt idx="54">
                  <c:v>57.482265005337503</c:v>
                </c:pt>
                <c:pt idx="55">
                  <c:v>5.2869302723377398</c:v>
                </c:pt>
                <c:pt idx="56">
                  <c:v>61.329727929767699</c:v>
                </c:pt>
                <c:pt idx="57">
                  <c:v>78.1558122959147</c:v>
                </c:pt>
                <c:pt idx="58">
                  <c:v>16.519295468134899</c:v>
                </c:pt>
                <c:pt idx="59">
                  <c:v>27.011280871305299</c:v>
                </c:pt>
                <c:pt idx="60">
                  <c:v>26.8346796245924</c:v>
                </c:pt>
                <c:pt idx="61">
                  <c:v>8.2058771773811294</c:v>
                </c:pt>
                <c:pt idx="62">
                  <c:v>-11.6843445677827</c:v>
                </c:pt>
                <c:pt idx="63">
                  <c:v>1.45092293069196</c:v>
                </c:pt>
                <c:pt idx="64">
                  <c:v>35.797493870238398</c:v>
                </c:pt>
                <c:pt idx="65">
                  <c:v>31.6168709860018</c:v>
                </c:pt>
                <c:pt idx="66">
                  <c:v>-7.1027046363544297</c:v>
                </c:pt>
                <c:pt idx="67">
                  <c:v>33.389618662166903</c:v>
                </c:pt>
                <c:pt idx="68">
                  <c:v>38.963360796530701</c:v>
                </c:pt>
                <c:pt idx="69">
                  <c:v>37.7726247160386</c:v>
                </c:pt>
                <c:pt idx="70">
                  <c:v>16.479174992494102</c:v>
                </c:pt>
                <c:pt idx="71">
                  <c:v>42.274577078663597</c:v>
                </c:pt>
                <c:pt idx="72">
                  <c:v>-0.98308130927598603</c:v>
                </c:pt>
                <c:pt idx="73">
                  <c:v>-16.326916867266299</c:v>
                </c:pt>
              </c:numCache>
            </c:numRef>
          </c:val>
          <c:extLst>
            <c:ext xmlns:c16="http://schemas.microsoft.com/office/drawing/2014/chart" uri="{C3380CC4-5D6E-409C-BE32-E72D297353CC}">
              <c16:uniqueId val="{00000000-83BF-534A-AF3A-4996C4CD1172}"/>
            </c:ext>
          </c:extLst>
        </c:ser>
        <c:dLbls>
          <c:showLegendKey val="0"/>
          <c:showVal val="0"/>
          <c:showCatName val="0"/>
          <c:showSerName val="0"/>
          <c:showPercent val="0"/>
          <c:showBubbleSize val="0"/>
        </c:dLbls>
        <c:gapWidth val="100"/>
        <c:overlap val="-27"/>
        <c:axId val="168420063"/>
        <c:axId val="168192719"/>
      </c:barChart>
      <c:catAx>
        <c:axId val="168420063"/>
        <c:scaling>
          <c:orientation val="minMax"/>
        </c:scaling>
        <c:delete val="0"/>
        <c:axPos val="b"/>
        <c:numFmt formatCode="m/d;@" sourceLinked="0"/>
        <c:majorTickMark val="none"/>
        <c:minorTickMark val="none"/>
        <c:tickLblPos val="low"/>
        <c:spPr>
          <a:noFill/>
          <a:ln w="9525" cap="flat" cmpd="sng" algn="ctr">
            <a:solidFill>
              <a:schemeClr val="tx1">
                <a:lumMod val="75000"/>
                <a:lumOff val="2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192719"/>
        <c:crosses val="autoZero"/>
        <c:auto val="1"/>
        <c:lblAlgn val="ctr"/>
        <c:lblOffset val="100"/>
        <c:noMultiLvlLbl val="0"/>
      </c:catAx>
      <c:valAx>
        <c:axId val="168192719"/>
        <c:scaling>
          <c:orientation val="minMax"/>
          <c:max val="250"/>
        </c:scaling>
        <c:delete val="0"/>
        <c:axPos val="l"/>
        <c:numFmt formatCode="0" sourceLinked="0"/>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20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Graficos!$G$5</c:f>
              <c:strCache>
                <c:ptCount val="1"/>
                <c:pt idx="0">
                  <c:v>NET KI excluding Reserves</c:v>
                </c:pt>
              </c:strCache>
            </c:strRef>
          </c:tx>
          <c:spPr>
            <a:solidFill>
              <a:srgbClr val="00B050"/>
            </a:solidFill>
            <a:ln>
              <a:noFill/>
            </a:ln>
            <a:effectLst/>
          </c:spPr>
          <c:invertIfNegative val="0"/>
          <c:cat>
            <c:strRef>
              <c:f>Graficos!$F$6:$F$79</c:f>
              <c:strCache>
                <c:ptCount val="74"/>
                <c:pt idx="0">
                  <c:v>2000-06</c:v>
                </c:pt>
                <c:pt idx="1">
                  <c:v>2000-09</c:v>
                </c:pt>
                <c:pt idx="2">
                  <c:v>2000-12</c:v>
                </c:pt>
                <c:pt idx="3">
                  <c:v>2001-03</c:v>
                </c:pt>
                <c:pt idx="4">
                  <c:v>2001-06</c:v>
                </c:pt>
                <c:pt idx="5">
                  <c:v>2001-09</c:v>
                </c:pt>
                <c:pt idx="6">
                  <c:v>2001-12</c:v>
                </c:pt>
                <c:pt idx="7">
                  <c:v>2002-03</c:v>
                </c:pt>
                <c:pt idx="8">
                  <c:v>2002-06</c:v>
                </c:pt>
                <c:pt idx="9">
                  <c:v>2002-09</c:v>
                </c:pt>
                <c:pt idx="10">
                  <c:v>2002-12</c:v>
                </c:pt>
                <c:pt idx="11">
                  <c:v>2003-03</c:v>
                </c:pt>
                <c:pt idx="12">
                  <c:v>2003-06</c:v>
                </c:pt>
                <c:pt idx="13">
                  <c:v>2003-09</c:v>
                </c:pt>
                <c:pt idx="14">
                  <c:v>2003-12</c:v>
                </c:pt>
                <c:pt idx="15">
                  <c:v>2004-03</c:v>
                </c:pt>
                <c:pt idx="16">
                  <c:v>2004-06</c:v>
                </c:pt>
                <c:pt idx="17">
                  <c:v>2004-09</c:v>
                </c:pt>
                <c:pt idx="18">
                  <c:v>2004-12</c:v>
                </c:pt>
                <c:pt idx="19">
                  <c:v>2005-03</c:v>
                </c:pt>
                <c:pt idx="20">
                  <c:v>2005-06</c:v>
                </c:pt>
                <c:pt idx="21">
                  <c:v>2005-09</c:v>
                </c:pt>
                <c:pt idx="22">
                  <c:v>2005-12</c:v>
                </c:pt>
                <c:pt idx="23">
                  <c:v>2006-03</c:v>
                </c:pt>
                <c:pt idx="24">
                  <c:v>2006-06</c:v>
                </c:pt>
                <c:pt idx="25">
                  <c:v>2006-09</c:v>
                </c:pt>
                <c:pt idx="26">
                  <c:v>2006-12</c:v>
                </c:pt>
                <c:pt idx="27">
                  <c:v>2007-03</c:v>
                </c:pt>
                <c:pt idx="28">
                  <c:v>2007-06</c:v>
                </c:pt>
                <c:pt idx="29">
                  <c:v>2007-09</c:v>
                </c:pt>
                <c:pt idx="30">
                  <c:v>2007-12</c:v>
                </c:pt>
                <c:pt idx="31">
                  <c:v>2008-03</c:v>
                </c:pt>
                <c:pt idx="32">
                  <c:v>2008-06</c:v>
                </c:pt>
                <c:pt idx="33">
                  <c:v>2008-09</c:v>
                </c:pt>
                <c:pt idx="34">
                  <c:v>2008-12</c:v>
                </c:pt>
                <c:pt idx="35">
                  <c:v>2009-03</c:v>
                </c:pt>
                <c:pt idx="36">
                  <c:v>2009-06</c:v>
                </c:pt>
                <c:pt idx="37">
                  <c:v>2009-09</c:v>
                </c:pt>
                <c:pt idx="38">
                  <c:v>2009-12</c:v>
                </c:pt>
                <c:pt idx="39">
                  <c:v>2010-03</c:v>
                </c:pt>
                <c:pt idx="40">
                  <c:v>2010-06</c:v>
                </c:pt>
                <c:pt idx="41">
                  <c:v>2010-09</c:v>
                </c:pt>
                <c:pt idx="42">
                  <c:v>2010-12</c:v>
                </c:pt>
                <c:pt idx="43">
                  <c:v>2011-03</c:v>
                </c:pt>
                <c:pt idx="44">
                  <c:v>2011-06</c:v>
                </c:pt>
                <c:pt idx="45">
                  <c:v>2011-09</c:v>
                </c:pt>
                <c:pt idx="46">
                  <c:v>2011-12</c:v>
                </c:pt>
                <c:pt idx="47">
                  <c:v>2012-03</c:v>
                </c:pt>
                <c:pt idx="48">
                  <c:v>2012-06</c:v>
                </c:pt>
                <c:pt idx="49">
                  <c:v>2012-09</c:v>
                </c:pt>
                <c:pt idx="50">
                  <c:v>2012-12</c:v>
                </c:pt>
                <c:pt idx="51">
                  <c:v>2013-03</c:v>
                </c:pt>
                <c:pt idx="52">
                  <c:v>2013-06</c:v>
                </c:pt>
                <c:pt idx="53">
                  <c:v>2013-09</c:v>
                </c:pt>
                <c:pt idx="54">
                  <c:v>2013-12</c:v>
                </c:pt>
                <c:pt idx="55">
                  <c:v>2014-03</c:v>
                </c:pt>
                <c:pt idx="56">
                  <c:v>2014-06</c:v>
                </c:pt>
                <c:pt idx="57">
                  <c:v>2014-09</c:v>
                </c:pt>
                <c:pt idx="58">
                  <c:v>2014-12</c:v>
                </c:pt>
                <c:pt idx="59">
                  <c:v>2015-03</c:v>
                </c:pt>
                <c:pt idx="60">
                  <c:v>2015-06</c:v>
                </c:pt>
                <c:pt idx="61">
                  <c:v>2015-09</c:v>
                </c:pt>
                <c:pt idx="62">
                  <c:v>2015-12</c:v>
                </c:pt>
                <c:pt idx="63">
                  <c:v>2016-03</c:v>
                </c:pt>
                <c:pt idx="64">
                  <c:v>2016-06</c:v>
                </c:pt>
                <c:pt idx="65">
                  <c:v>2016-09</c:v>
                </c:pt>
                <c:pt idx="66">
                  <c:v>2016-12</c:v>
                </c:pt>
                <c:pt idx="67">
                  <c:v>2017-03</c:v>
                </c:pt>
                <c:pt idx="68">
                  <c:v>2017-06</c:v>
                </c:pt>
                <c:pt idx="69">
                  <c:v>2017-09</c:v>
                </c:pt>
                <c:pt idx="70">
                  <c:v>2017-12</c:v>
                </c:pt>
                <c:pt idx="71">
                  <c:v>2018-03</c:v>
                </c:pt>
                <c:pt idx="72">
                  <c:v>2018-06</c:v>
                </c:pt>
                <c:pt idx="73">
                  <c:v>2018-09</c:v>
                </c:pt>
              </c:strCache>
            </c:strRef>
          </c:cat>
          <c:val>
            <c:numRef>
              <c:f>Graficos!$G$6:$G$79</c:f>
              <c:numCache>
                <c:formatCode>0.00</c:formatCode>
                <c:ptCount val="74"/>
                <c:pt idx="0">
                  <c:v>2.7610687947353898</c:v>
                </c:pt>
                <c:pt idx="1">
                  <c:v>5.6513864215220604</c:v>
                </c:pt>
                <c:pt idx="2">
                  <c:v>10.7848876022219</c:v>
                </c:pt>
                <c:pt idx="3">
                  <c:v>7.5377961933617801</c:v>
                </c:pt>
                <c:pt idx="4">
                  <c:v>9.75345322399777</c:v>
                </c:pt>
                <c:pt idx="5">
                  <c:v>28.779945066383998</c:v>
                </c:pt>
                <c:pt idx="6">
                  <c:v>12.1505620249815</c:v>
                </c:pt>
                <c:pt idx="7">
                  <c:v>19.722328630588802</c:v>
                </c:pt>
                <c:pt idx="8">
                  <c:v>25.3532061914675</c:v>
                </c:pt>
                <c:pt idx="9">
                  <c:v>12.691163620117599</c:v>
                </c:pt>
                <c:pt idx="10">
                  <c:v>19.490053176729699</c:v>
                </c:pt>
                <c:pt idx="11">
                  <c:v>20.4944211061838</c:v>
                </c:pt>
                <c:pt idx="12">
                  <c:v>21.15019775463</c:v>
                </c:pt>
                <c:pt idx="13">
                  <c:v>7.8896348051925997</c:v>
                </c:pt>
                <c:pt idx="14">
                  <c:v>25.9093891709743</c:v>
                </c:pt>
                <c:pt idx="15">
                  <c:v>26.5314337685836</c:v>
                </c:pt>
                <c:pt idx="16">
                  <c:v>-3.0739516097288702</c:v>
                </c:pt>
                <c:pt idx="17">
                  <c:v>1.93636816443352</c:v>
                </c:pt>
                <c:pt idx="18">
                  <c:v>55.550659838977197</c:v>
                </c:pt>
                <c:pt idx="19">
                  <c:v>35.485359099040302</c:v>
                </c:pt>
                <c:pt idx="20">
                  <c:v>39.318550859831198</c:v>
                </c:pt>
                <c:pt idx="21">
                  <c:v>11.299019652551101</c:v>
                </c:pt>
                <c:pt idx="22">
                  <c:v>33.774523259797398</c:v>
                </c:pt>
                <c:pt idx="23">
                  <c:v>41.016464677418902</c:v>
                </c:pt>
                <c:pt idx="24">
                  <c:v>55.991664928994702</c:v>
                </c:pt>
                <c:pt idx="25">
                  <c:v>11.1062909351241</c:v>
                </c:pt>
                <c:pt idx="26">
                  <c:v>52.418957667272998</c:v>
                </c:pt>
                <c:pt idx="27">
                  <c:v>89.489310271952704</c:v>
                </c:pt>
                <c:pt idx="28">
                  <c:v>142.76241671744501</c:v>
                </c:pt>
                <c:pt idx="29">
                  <c:v>70.349777766065202</c:v>
                </c:pt>
                <c:pt idx="30">
                  <c:v>126.040516957994</c:v>
                </c:pt>
                <c:pt idx="31">
                  <c:v>89.9819822395758</c:v>
                </c:pt>
                <c:pt idx="32">
                  <c:v>109.41702449021101</c:v>
                </c:pt>
                <c:pt idx="33">
                  <c:v>55.8579011755591</c:v>
                </c:pt>
                <c:pt idx="34">
                  <c:v>-164.35157391368301</c:v>
                </c:pt>
                <c:pt idx="35">
                  <c:v>-21.933120568974498</c:v>
                </c:pt>
                <c:pt idx="36">
                  <c:v>33.526180295668297</c:v>
                </c:pt>
                <c:pt idx="37">
                  <c:v>116.18999356303399</c:v>
                </c:pt>
                <c:pt idx="38">
                  <c:v>100.250943241428</c:v>
                </c:pt>
                <c:pt idx="39">
                  <c:v>89.624534650958296</c:v>
                </c:pt>
                <c:pt idx="40">
                  <c:v>107.163107075665</c:v>
                </c:pt>
                <c:pt idx="41">
                  <c:v>134.233477975265</c:v>
                </c:pt>
                <c:pt idx="42">
                  <c:v>99.970158004993905</c:v>
                </c:pt>
                <c:pt idx="43">
                  <c:v>133.69728452598901</c:v>
                </c:pt>
                <c:pt idx="44">
                  <c:v>136.70774253462801</c:v>
                </c:pt>
                <c:pt idx="45">
                  <c:v>49.684424803408199</c:v>
                </c:pt>
                <c:pt idx="46">
                  <c:v>27.183063382535799</c:v>
                </c:pt>
                <c:pt idx="47">
                  <c:v>80.887518901163205</c:v>
                </c:pt>
                <c:pt idx="48">
                  <c:v>82.174675495931396</c:v>
                </c:pt>
                <c:pt idx="49">
                  <c:v>99.291444074347098</c:v>
                </c:pt>
                <c:pt idx="50">
                  <c:v>103.91202716806499</c:v>
                </c:pt>
                <c:pt idx="51">
                  <c:v>99.9856709546914</c:v>
                </c:pt>
                <c:pt idx="52">
                  <c:v>52.4788903630254</c:v>
                </c:pt>
                <c:pt idx="53">
                  <c:v>27.471547637730499</c:v>
                </c:pt>
                <c:pt idx="54">
                  <c:v>57.482265005337503</c:v>
                </c:pt>
                <c:pt idx="55">
                  <c:v>5.2869302723377398</c:v>
                </c:pt>
                <c:pt idx="56">
                  <c:v>61.329727929767699</c:v>
                </c:pt>
                <c:pt idx="57">
                  <c:v>78.1558122959147</c:v>
                </c:pt>
                <c:pt idx="58">
                  <c:v>16.519295468134899</c:v>
                </c:pt>
                <c:pt idx="59">
                  <c:v>27.011280871305299</c:v>
                </c:pt>
                <c:pt idx="60">
                  <c:v>26.8346796245924</c:v>
                </c:pt>
                <c:pt idx="61">
                  <c:v>8.2058771773811294</c:v>
                </c:pt>
                <c:pt idx="62">
                  <c:v>-11.6843445677827</c:v>
                </c:pt>
                <c:pt idx="63">
                  <c:v>1.45092293069196</c:v>
                </c:pt>
                <c:pt idx="64">
                  <c:v>35.797493870238398</c:v>
                </c:pt>
                <c:pt idx="65">
                  <c:v>31.6168709860018</c:v>
                </c:pt>
                <c:pt idx="66">
                  <c:v>-7.1027046363544297</c:v>
                </c:pt>
                <c:pt idx="67">
                  <c:v>33.389618662166903</c:v>
                </c:pt>
                <c:pt idx="68">
                  <c:v>38.963360796530701</c:v>
                </c:pt>
                <c:pt idx="69">
                  <c:v>37.7726247160386</c:v>
                </c:pt>
                <c:pt idx="70">
                  <c:v>16.479174992494102</c:v>
                </c:pt>
                <c:pt idx="71">
                  <c:v>42.274577078663597</c:v>
                </c:pt>
                <c:pt idx="72">
                  <c:v>-0.98308130927598603</c:v>
                </c:pt>
                <c:pt idx="73">
                  <c:v>-16.326916867266299</c:v>
                </c:pt>
              </c:numCache>
            </c:numRef>
          </c:val>
          <c:extLst>
            <c:ext xmlns:c16="http://schemas.microsoft.com/office/drawing/2014/chart" uri="{C3380CC4-5D6E-409C-BE32-E72D297353CC}">
              <c16:uniqueId val="{00000000-83BF-534A-AF3A-4996C4CD1172}"/>
            </c:ext>
          </c:extLst>
        </c:ser>
        <c:ser>
          <c:idx val="2"/>
          <c:order val="1"/>
          <c:tx>
            <c:strRef>
              <c:f>Graficos!$I$5</c:f>
              <c:strCache>
                <c:ptCount val="1"/>
                <c:pt idx="0">
                  <c:v>RES</c:v>
                </c:pt>
              </c:strCache>
            </c:strRef>
          </c:tx>
          <c:spPr>
            <a:solidFill>
              <a:schemeClr val="accent4">
                <a:lumMod val="50000"/>
              </a:schemeClr>
            </a:solidFill>
            <a:ln>
              <a:noFill/>
            </a:ln>
            <a:effectLst/>
          </c:spPr>
          <c:invertIfNegative val="0"/>
          <c:cat>
            <c:strRef>
              <c:f>Graficos!$F$6:$F$79</c:f>
              <c:strCache>
                <c:ptCount val="74"/>
                <c:pt idx="0">
                  <c:v>2000-06</c:v>
                </c:pt>
                <c:pt idx="1">
                  <c:v>2000-09</c:v>
                </c:pt>
                <c:pt idx="2">
                  <c:v>2000-12</c:v>
                </c:pt>
                <c:pt idx="3">
                  <c:v>2001-03</c:v>
                </c:pt>
                <c:pt idx="4">
                  <c:v>2001-06</c:v>
                </c:pt>
                <c:pt idx="5">
                  <c:v>2001-09</c:v>
                </c:pt>
                <c:pt idx="6">
                  <c:v>2001-12</c:v>
                </c:pt>
                <c:pt idx="7">
                  <c:v>2002-03</c:v>
                </c:pt>
                <c:pt idx="8">
                  <c:v>2002-06</c:v>
                </c:pt>
                <c:pt idx="9">
                  <c:v>2002-09</c:v>
                </c:pt>
                <c:pt idx="10">
                  <c:v>2002-12</c:v>
                </c:pt>
                <c:pt idx="11">
                  <c:v>2003-03</c:v>
                </c:pt>
                <c:pt idx="12">
                  <c:v>2003-06</c:v>
                </c:pt>
                <c:pt idx="13">
                  <c:v>2003-09</c:v>
                </c:pt>
                <c:pt idx="14">
                  <c:v>2003-12</c:v>
                </c:pt>
                <c:pt idx="15">
                  <c:v>2004-03</c:v>
                </c:pt>
                <c:pt idx="16">
                  <c:v>2004-06</c:v>
                </c:pt>
                <c:pt idx="17">
                  <c:v>2004-09</c:v>
                </c:pt>
                <c:pt idx="18">
                  <c:v>2004-12</c:v>
                </c:pt>
                <c:pt idx="19">
                  <c:v>2005-03</c:v>
                </c:pt>
                <c:pt idx="20">
                  <c:v>2005-06</c:v>
                </c:pt>
                <c:pt idx="21">
                  <c:v>2005-09</c:v>
                </c:pt>
                <c:pt idx="22">
                  <c:v>2005-12</c:v>
                </c:pt>
                <c:pt idx="23">
                  <c:v>2006-03</c:v>
                </c:pt>
                <c:pt idx="24">
                  <c:v>2006-06</c:v>
                </c:pt>
                <c:pt idx="25">
                  <c:v>2006-09</c:v>
                </c:pt>
                <c:pt idx="26">
                  <c:v>2006-12</c:v>
                </c:pt>
                <c:pt idx="27">
                  <c:v>2007-03</c:v>
                </c:pt>
                <c:pt idx="28">
                  <c:v>2007-06</c:v>
                </c:pt>
                <c:pt idx="29">
                  <c:v>2007-09</c:v>
                </c:pt>
                <c:pt idx="30">
                  <c:v>2007-12</c:v>
                </c:pt>
                <c:pt idx="31">
                  <c:v>2008-03</c:v>
                </c:pt>
                <c:pt idx="32">
                  <c:v>2008-06</c:v>
                </c:pt>
                <c:pt idx="33">
                  <c:v>2008-09</c:v>
                </c:pt>
                <c:pt idx="34">
                  <c:v>2008-12</c:v>
                </c:pt>
                <c:pt idx="35">
                  <c:v>2009-03</c:v>
                </c:pt>
                <c:pt idx="36">
                  <c:v>2009-06</c:v>
                </c:pt>
                <c:pt idx="37">
                  <c:v>2009-09</c:v>
                </c:pt>
                <c:pt idx="38">
                  <c:v>2009-12</c:v>
                </c:pt>
                <c:pt idx="39">
                  <c:v>2010-03</c:v>
                </c:pt>
                <c:pt idx="40">
                  <c:v>2010-06</c:v>
                </c:pt>
                <c:pt idx="41">
                  <c:v>2010-09</c:v>
                </c:pt>
                <c:pt idx="42">
                  <c:v>2010-12</c:v>
                </c:pt>
                <c:pt idx="43">
                  <c:v>2011-03</c:v>
                </c:pt>
                <c:pt idx="44">
                  <c:v>2011-06</c:v>
                </c:pt>
                <c:pt idx="45">
                  <c:v>2011-09</c:v>
                </c:pt>
                <c:pt idx="46">
                  <c:v>2011-12</c:v>
                </c:pt>
                <c:pt idx="47">
                  <c:v>2012-03</c:v>
                </c:pt>
                <c:pt idx="48">
                  <c:v>2012-06</c:v>
                </c:pt>
                <c:pt idx="49">
                  <c:v>2012-09</c:v>
                </c:pt>
                <c:pt idx="50">
                  <c:v>2012-12</c:v>
                </c:pt>
                <c:pt idx="51">
                  <c:v>2013-03</c:v>
                </c:pt>
                <c:pt idx="52">
                  <c:v>2013-06</c:v>
                </c:pt>
                <c:pt idx="53">
                  <c:v>2013-09</c:v>
                </c:pt>
                <c:pt idx="54">
                  <c:v>2013-12</c:v>
                </c:pt>
                <c:pt idx="55">
                  <c:v>2014-03</c:v>
                </c:pt>
                <c:pt idx="56">
                  <c:v>2014-06</c:v>
                </c:pt>
                <c:pt idx="57">
                  <c:v>2014-09</c:v>
                </c:pt>
                <c:pt idx="58">
                  <c:v>2014-12</c:v>
                </c:pt>
                <c:pt idx="59">
                  <c:v>2015-03</c:v>
                </c:pt>
                <c:pt idx="60">
                  <c:v>2015-06</c:v>
                </c:pt>
                <c:pt idx="61">
                  <c:v>2015-09</c:v>
                </c:pt>
                <c:pt idx="62">
                  <c:v>2015-12</c:v>
                </c:pt>
                <c:pt idx="63">
                  <c:v>2016-03</c:v>
                </c:pt>
                <c:pt idx="64">
                  <c:v>2016-06</c:v>
                </c:pt>
                <c:pt idx="65">
                  <c:v>2016-09</c:v>
                </c:pt>
                <c:pt idx="66">
                  <c:v>2016-12</c:v>
                </c:pt>
                <c:pt idx="67">
                  <c:v>2017-03</c:v>
                </c:pt>
                <c:pt idx="68">
                  <c:v>2017-06</c:v>
                </c:pt>
                <c:pt idx="69">
                  <c:v>2017-09</c:v>
                </c:pt>
                <c:pt idx="70">
                  <c:v>2017-12</c:v>
                </c:pt>
                <c:pt idx="71">
                  <c:v>2018-03</c:v>
                </c:pt>
                <c:pt idx="72">
                  <c:v>2018-06</c:v>
                </c:pt>
                <c:pt idx="73">
                  <c:v>2018-09</c:v>
                </c:pt>
              </c:strCache>
            </c:strRef>
          </c:cat>
          <c:val>
            <c:numRef>
              <c:f>Graficos!$I$6:$I$79</c:f>
              <c:numCache>
                <c:formatCode>0.00</c:formatCode>
                <c:ptCount val="74"/>
                <c:pt idx="0">
                  <c:v>1.4946764332570166</c:v>
                </c:pt>
                <c:pt idx="1">
                  <c:v>-7.7373062880589867</c:v>
                </c:pt>
                <c:pt idx="2">
                  <c:v>-16.900075300262088</c:v>
                </c:pt>
                <c:pt idx="3">
                  <c:v>-3.5742224709939681</c:v>
                </c:pt>
                <c:pt idx="4">
                  <c:v>-6.097341017143993</c:v>
                </c:pt>
                <c:pt idx="5">
                  <c:v>-20.944763754810008</c:v>
                </c:pt>
                <c:pt idx="6">
                  <c:v>-0.8977660882829106</c:v>
                </c:pt>
                <c:pt idx="7">
                  <c:v>-14.63802531527605</c:v>
                </c:pt>
                <c:pt idx="8">
                  <c:v>-36.628327283880019</c:v>
                </c:pt>
                <c:pt idx="9">
                  <c:v>-13.224467425431946</c:v>
                </c:pt>
                <c:pt idx="10">
                  <c:v>-24.78311321932301</c:v>
                </c:pt>
                <c:pt idx="11">
                  <c:v>-29.156269175253065</c:v>
                </c:pt>
                <c:pt idx="12">
                  <c:v>-33.906575447196957</c:v>
                </c:pt>
                <c:pt idx="13">
                  <c:v>-28.110942421623008</c:v>
                </c:pt>
                <c:pt idx="14">
                  <c:v>-46.360998023039947</c:v>
                </c:pt>
                <c:pt idx="15">
                  <c:v>-35.256644574963943</c:v>
                </c:pt>
                <c:pt idx="16">
                  <c:v>-12.498938584214994</c:v>
                </c:pt>
                <c:pt idx="17">
                  <c:v>-19.952381427094043</c:v>
                </c:pt>
                <c:pt idx="18">
                  <c:v>-88.017981330197074</c:v>
                </c:pt>
                <c:pt idx="19">
                  <c:v>-43.192700867882941</c:v>
                </c:pt>
                <c:pt idx="20">
                  <c:v>-21.544267322822016</c:v>
                </c:pt>
                <c:pt idx="21">
                  <c:v>-16.972636176340849</c:v>
                </c:pt>
                <c:pt idx="22">
                  <c:v>-39.482209493614015</c:v>
                </c:pt>
                <c:pt idx="23">
                  <c:v>-76.296311419172099</c:v>
                </c:pt>
                <c:pt idx="24">
                  <c:v>-82.071560297910054</c:v>
                </c:pt>
                <c:pt idx="25">
                  <c:v>-41.282194151379947</c:v>
                </c:pt>
                <c:pt idx="26">
                  <c:v>-80.028578855510034</c:v>
                </c:pt>
                <c:pt idx="27">
                  <c:v>-106.15187602325999</c:v>
                </c:pt>
                <c:pt idx="28">
                  <c:v>-148.08205343242011</c:v>
                </c:pt>
                <c:pt idx="29">
                  <c:v>-104.8771693216399</c:v>
                </c:pt>
                <c:pt idx="30">
                  <c:v>-135.33068765805001</c:v>
                </c:pt>
                <c:pt idx="31">
                  <c:v>-140.57579842658026</c:v>
                </c:pt>
                <c:pt idx="32">
                  <c:v>-69.096793291049934</c:v>
                </c:pt>
                <c:pt idx="33">
                  <c:v>57.898212997680112</c:v>
                </c:pt>
                <c:pt idx="34">
                  <c:v>228.37523425977992</c:v>
                </c:pt>
                <c:pt idx="35">
                  <c:v>49.181723039440087</c:v>
                </c:pt>
                <c:pt idx="36">
                  <c:v>-86.841474241630209</c:v>
                </c:pt>
                <c:pt idx="37">
                  <c:v>-70.293279478719768</c:v>
                </c:pt>
                <c:pt idx="38">
                  <c:v>-73.752255689920176</c:v>
                </c:pt>
                <c:pt idx="39">
                  <c:v>-33.903504288689803</c:v>
                </c:pt>
                <c:pt idx="40">
                  <c:v>-26.44221548051992</c:v>
                </c:pt>
                <c:pt idx="41">
                  <c:v>-154.06514608839981</c:v>
                </c:pt>
                <c:pt idx="42">
                  <c:v>-34.932120733659772</c:v>
                </c:pt>
                <c:pt idx="43">
                  <c:v>-123.62866915531066</c:v>
                </c:pt>
                <c:pt idx="44">
                  <c:v>-92.403273914810285</c:v>
                </c:pt>
                <c:pt idx="45">
                  <c:v>22.632757657709938</c:v>
                </c:pt>
                <c:pt idx="46">
                  <c:v>39.607860455800058</c:v>
                </c:pt>
                <c:pt idx="47">
                  <c:v>-48.390395784079757</c:v>
                </c:pt>
                <c:pt idx="48">
                  <c:v>-6.0859127465401883</c:v>
                </c:pt>
                <c:pt idx="49">
                  <c:v>-63.85586098367007</c:v>
                </c:pt>
                <c:pt idx="50">
                  <c:v>-34.041247341029774</c:v>
                </c:pt>
                <c:pt idx="51">
                  <c:v>2.7544346811098279</c:v>
                </c:pt>
                <c:pt idx="52">
                  <c:v>29.025220728020216</c:v>
                </c:pt>
                <c:pt idx="53">
                  <c:v>-22.338696918880022</c:v>
                </c:pt>
                <c:pt idx="54">
                  <c:v>-29.593325778590078</c:v>
                </c:pt>
                <c:pt idx="55">
                  <c:v>6.258882272570391</c:v>
                </c:pt>
                <c:pt idx="56">
                  <c:v>-43.013522827050195</c:v>
                </c:pt>
                <c:pt idx="57">
                  <c:v>29.938266096309974</c:v>
                </c:pt>
                <c:pt idx="58">
                  <c:v>83.339445262979822</c:v>
                </c:pt>
                <c:pt idx="59">
                  <c:v>23.015596534789783</c:v>
                </c:pt>
                <c:pt idx="60">
                  <c:v>-41.764052135980407</c:v>
                </c:pt>
                <c:pt idx="61">
                  <c:v>29.11486454621058</c:v>
                </c:pt>
                <c:pt idx="62">
                  <c:v>19.27148901943012</c:v>
                </c:pt>
                <c:pt idx="63">
                  <c:v>-60.512567071629874</c:v>
                </c:pt>
                <c:pt idx="64">
                  <c:v>-25.932467470030772</c:v>
                </c:pt>
                <c:pt idx="65">
                  <c:v>-42.212573263580111</c:v>
                </c:pt>
                <c:pt idx="66">
                  <c:v>47.797646435010577</c:v>
                </c:pt>
                <c:pt idx="67">
                  <c:v>-83.147804971990382</c:v>
                </c:pt>
                <c:pt idx="68">
                  <c:v>-57.989474433569789</c:v>
                </c:pt>
                <c:pt idx="69">
                  <c:v>-53.131545222520408</c:v>
                </c:pt>
                <c:pt idx="70">
                  <c:v>-16.236174199320196</c:v>
                </c:pt>
                <c:pt idx="71">
                  <c:v>-62.568558078400102</c:v>
                </c:pt>
                <c:pt idx="72">
                  <c:v>59.921181194720432</c:v>
                </c:pt>
                <c:pt idx="73">
                  <c:v>13.561392329270255</c:v>
                </c:pt>
              </c:numCache>
            </c:numRef>
          </c:val>
          <c:extLst>
            <c:ext xmlns:c16="http://schemas.microsoft.com/office/drawing/2014/chart" uri="{C3380CC4-5D6E-409C-BE32-E72D297353CC}">
              <c16:uniqueId val="{00000001-83BF-534A-AF3A-4996C4CD1172}"/>
            </c:ext>
          </c:extLst>
        </c:ser>
        <c:dLbls>
          <c:showLegendKey val="0"/>
          <c:showVal val="0"/>
          <c:showCatName val="0"/>
          <c:showSerName val="0"/>
          <c:showPercent val="0"/>
          <c:showBubbleSize val="0"/>
        </c:dLbls>
        <c:gapWidth val="1"/>
        <c:overlap val="-27"/>
        <c:axId val="168420063"/>
        <c:axId val="168192719"/>
      </c:barChart>
      <c:catAx>
        <c:axId val="168420063"/>
        <c:scaling>
          <c:orientation val="minMax"/>
        </c:scaling>
        <c:delete val="0"/>
        <c:axPos val="b"/>
        <c:numFmt formatCode="m/d;@" sourceLinked="0"/>
        <c:majorTickMark val="none"/>
        <c:minorTickMark val="none"/>
        <c:tickLblPos val="low"/>
        <c:spPr>
          <a:noFill/>
          <a:ln w="9525" cap="flat" cmpd="sng" algn="ctr">
            <a:solidFill>
              <a:schemeClr val="tx1">
                <a:lumMod val="75000"/>
                <a:lumOff val="2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192719"/>
        <c:crosses val="autoZero"/>
        <c:auto val="1"/>
        <c:lblAlgn val="ctr"/>
        <c:lblOffset val="100"/>
        <c:noMultiLvlLbl val="0"/>
      </c:catAx>
      <c:valAx>
        <c:axId val="168192719"/>
        <c:scaling>
          <c:orientation val="minMax"/>
        </c:scaling>
        <c:delete val="0"/>
        <c:axPos val="l"/>
        <c:numFmt formatCode="0" sourceLinked="0"/>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20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Graficos!$G$5</c:f>
              <c:strCache>
                <c:ptCount val="1"/>
                <c:pt idx="0">
                  <c:v>NET KI excluding Reserves</c:v>
                </c:pt>
              </c:strCache>
            </c:strRef>
          </c:tx>
          <c:spPr>
            <a:solidFill>
              <a:srgbClr val="00B050"/>
            </a:solidFill>
            <a:ln>
              <a:noFill/>
            </a:ln>
            <a:effectLst/>
          </c:spPr>
          <c:invertIfNegative val="0"/>
          <c:cat>
            <c:strRef>
              <c:f>Graficos!$F$6:$F$79</c:f>
              <c:strCache>
                <c:ptCount val="74"/>
                <c:pt idx="0">
                  <c:v>2000-06</c:v>
                </c:pt>
                <c:pt idx="1">
                  <c:v>2000-09</c:v>
                </c:pt>
                <c:pt idx="2">
                  <c:v>2000-12</c:v>
                </c:pt>
                <c:pt idx="3">
                  <c:v>2001-03</c:v>
                </c:pt>
                <c:pt idx="4">
                  <c:v>2001-06</c:v>
                </c:pt>
                <c:pt idx="5">
                  <c:v>2001-09</c:v>
                </c:pt>
                <c:pt idx="6">
                  <c:v>2001-12</c:v>
                </c:pt>
                <c:pt idx="7">
                  <c:v>2002-03</c:v>
                </c:pt>
                <c:pt idx="8">
                  <c:v>2002-06</c:v>
                </c:pt>
                <c:pt idx="9">
                  <c:v>2002-09</c:v>
                </c:pt>
                <c:pt idx="10">
                  <c:v>2002-12</c:v>
                </c:pt>
                <c:pt idx="11">
                  <c:v>2003-03</c:v>
                </c:pt>
                <c:pt idx="12">
                  <c:v>2003-06</c:v>
                </c:pt>
                <c:pt idx="13">
                  <c:v>2003-09</c:v>
                </c:pt>
                <c:pt idx="14">
                  <c:v>2003-12</c:v>
                </c:pt>
                <c:pt idx="15">
                  <c:v>2004-03</c:v>
                </c:pt>
                <c:pt idx="16">
                  <c:v>2004-06</c:v>
                </c:pt>
                <c:pt idx="17">
                  <c:v>2004-09</c:v>
                </c:pt>
                <c:pt idx="18">
                  <c:v>2004-12</c:v>
                </c:pt>
                <c:pt idx="19">
                  <c:v>2005-03</c:v>
                </c:pt>
                <c:pt idx="20">
                  <c:v>2005-06</c:v>
                </c:pt>
                <c:pt idx="21">
                  <c:v>2005-09</c:v>
                </c:pt>
                <c:pt idx="22">
                  <c:v>2005-12</c:v>
                </c:pt>
                <c:pt idx="23">
                  <c:v>2006-03</c:v>
                </c:pt>
                <c:pt idx="24">
                  <c:v>2006-06</c:v>
                </c:pt>
                <c:pt idx="25">
                  <c:v>2006-09</c:v>
                </c:pt>
                <c:pt idx="26">
                  <c:v>2006-12</c:v>
                </c:pt>
                <c:pt idx="27">
                  <c:v>2007-03</c:v>
                </c:pt>
                <c:pt idx="28">
                  <c:v>2007-06</c:v>
                </c:pt>
                <c:pt idx="29">
                  <c:v>2007-09</c:v>
                </c:pt>
                <c:pt idx="30">
                  <c:v>2007-12</c:v>
                </c:pt>
                <c:pt idx="31">
                  <c:v>2008-03</c:v>
                </c:pt>
                <c:pt idx="32">
                  <c:v>2008-06</c:v>
                </c:pt>
                <c:pt idx="33">
                  <c:v>2008-09</c:v>
                </c:pt>
                <c:pt idx="34">
                  <c:v>2008-12</c:v>
                </c:pt>
                <c:pt idx="35">
                  <c:v>2009-03</c:v>
                </c:pt>
                <c:pt idx="36">
                  <c:v>2009-06</c:v>
                </c:pt>
                <c:pt idx="37">
                  <c:v>2009-09</c:v>
                </c:pt>
                <c:pt idx="38">
                  <c:v>2009-12</c:v>
                </c:pt>
                <c:pt idx="39">
                  <c:v>2010-03</c:v>
                </c:pt>
                <c:pt idx="40">
                  <c:v>2010-06</c:v>
                </c:pt>
                <c:pt idx="41">
                  <c:v>2010-09</c:v>
                </c:pt>
                <c:pt idx="42">
                  <c:v>2010-12</c:v>
                </c:pt>
                <c:pt idx="43">
                  <c:v>2011-03</c:v>
                </c:pt>
                <c:pt idx="44">
                  <c:v>2011-06</c:v>
                </c:pt>
                <c:pt idx="45">
                  <c:v>2011-09</c:v>
                </c:pt>
                <c:pt idx="46">
                  <c:v>2011-12</c:v>
                </c:pt>
                <c:pt idx="47">
                  <c:v>2012-03</c:v>
                </c:pt>
                <c:pt idx="48">
                  <c:v>2012-06</c:v>
                </c:pt>
                <c:pt idx="49">
                  <c:v>2012-09</c:v>
                </c:pt>
                <c:pt idx="50">
                  <c:v>2012-12</c:v>
                </c:pt>
                <c:pt idx="51">
                  <c:v>2013-03</c:v>
                </c:pt>
                <c:pt idx="52">
                  <c:v>2013-06</c:v>
                </c:pt>
                <c:pt idx="53">
                  <c:v>2013-09</c:v>
                </c:pt>
                <c:pt idx="54">
                  <c:v>2013-12</c:v>
                </c:pt>
                <c:pt idx="55">
                  <c:v>2014-03</c:v>
                </c:pt>
                <c:pt idx="56">
                  <c:v>2014-06</c:v>
                </c:pt>
                <c:pt idx="57">
                  <c:v>2014-09</c:v>
                </c:pt>
                <c:pt idx="58">
                  <c:v>2014-12</c:v>
                </c:pt>
                <c:pt idx="59">
                  <c:v>2015-03</c:v>
                </c:pt>
                <c:pt idx="60">
                  <c:v>2015-06</c:v>
                </c:pt>
                <c:pt idx="61">
                  <c:v>2015-09</c:v>
                </c:pt>
                <c:pt idx="62">
                  <c:v>2015-12</c:v>
                </c:pt>
                <c:pt idx="63">
                  <c:v>2016-03</c:v>
                </c:pt>
                <c:pt idx="64">
                  <c:v>2016-06</c:v>
                </c:pt>
                <c:pt idx="65">
                  <c:v>2016-09</c:v>
                </c:pt>
                <c:pt idx="66">
                  <c:v>2016-12</c:v>
                </c:pt>
                <c:pt idx="67">
                  <c:v>2017-03</c:v>
                </c:pt>
                <c:pt idx="68">
                  <c:v>2017-06</c:v>
                </c:pt>
                <c:pt idx="69">
                  <c:v>2017-09</c:v>
                </c:pt>
                <c:pt idx="70">
                  <c:v>2017-12</c:v>
                </c:pt>
                <c:pt idx="71">
                  <c:v>2018-03</c:v>
                </c:pt>
                <c:pt idx="72">
                  <c:v>2018-06</c:v>
                </c:pt>
                <c:pt idx="73">
                  <c:v>2018-09</c:v>
                </c:pt>
              </c:strCache>
            </c:strRef>
          </c:cat>
          <c:val>
            <c:numRef>
              <c:f>Graficos!$G$6:$G$79</c:f>
              <c:numCache>
                <c:formatCode>0.00</c:formatCode>
                <c:ptCount val="74"/>
                <c:pt idx="0">
                  <c:v>2.7610687947353898</c:v>
                </c:pt>
                <c:pt idx="1">
                  <c:v>5.6513864215220604</c:v>
                </c:pt>
                <c:pt idx="2">
                  <c:v>10.7848876022219</c:v>
                </c:pt>
                <c:pt idx="3">
                  <c:v>7.5377961933617801</c:v>
                </c:pt>
                <c:pt idx="4">
                  <c:v>9.75345322399777</c:v>
                </c:pt>
                <c:pt idx="5">
                  <c:v>28.779945066383998</c:v>
                </c:pt>
                <c:pt idx="6">
                  <c:v>12.1505620249815</c:v>
                </c:pt>
                <c:pt idx="7">
                  <c:v>19.722328630588802</c:v>
                </c:pt>
                <c:pt idx="8">
                  <c:v>25.3532061914675</c:v>
                </c:pt>
                <c:pt idx="9">
                  <c:v>12.691163620117599</c:v>
                </c:pt>
                <c:pt idx="10">
                  <c:v>19.490053176729699</c:v>
                </c:pt>
                <c:pt idx="11">
                  <c:v>20.4944211061838</c:v>
                </c:pt>
                <c:pt idx="12">
                  <c:v>21.15019775463</c:v>
                </c:pt>
                <c:pt idx="13">
                  <c:v>7.8896348051925997</c:v>
                </c:pt>
                <c:pt idx="14">
                  <c:v>25.9093891709743</c:v>
                </c:pt>
                <c:pt idx="15">
                  <c:v>26.5314337685836</c:v>
                </c:pt>
                <c:pt idx="16">
                  <c:v>-3.0739516097288702</c:v>
                </c:pt>
                <c:pt idx="17">
                  <c:v>1.93636816443352</c:v>
                </c:pt>
                <c:pt idx="18">
                  <c:v>55.550659838977197</c:v>
                </c:pt>
                <c:pt idx="19">
                  <c:v>35.485359099040302</c:v>
                </c:pt>
                <c:pt idx="20">
                  <c:v>39.318550859831198</c:v>
                </c:pt>
                <c:pt idx="21">
                  <c:v>11.299019652551101</c:v>
                </c:pt>
                <c:pt idx="22">
                  <c:v>33.774523259797398</c:v>
                </c:pt>
                <c:pt idx="23">
                  <c:v>41.016464677418902</c:v>
                </c:pt>
                <c:pt idx="24">
                  <c:v>55.991664928994702</c:v>
                </c:pt>
                <c:pt idx="25">
                  <c:v>11.1062909351241</c:v>
                </c:pt>
                <c:pt idx="26">
                  <c:v>52.418957667272998</c:v>
                </c:pt>
                <c:pt idx="27">
                  <c:v>89.489310271952704</c:v>
                </c:pt>
                <c:pt idx="28">
                  <c:v>142.76241671744501</c:v>
                </c:pt>
                <c:pt idx="29">
                  <c:v>70.349777766065202</c:v>
                </c:pt>
                <c:pt idx="30">
                  <c:v>126.040516957994</c:v>
                </c:pt>
                <c:pt idx="31">
                  <c:v>89.9819822395758</c:v>
                </c:pt>
                <c:pt idx="32">
                  <c:v>109.41702449021101</c:v>
                </c:pt>
                <c:pt idx="33">
                  <c:v>55.8579011755591</c:v>
                </c:pt>
                <c:pt idx="34">
                  <c:v>-164.35157391368301</c:v>
                </c:pt>
                <c:pt idx="35">
                  <c:v>-21.933120568974498</c:v>
                </c:pt>
                <c:pt idx="36">
                  <c:v>33.526180295668297</c:v>
                </c:pt>
                <c:pt idx="37">
                  <c:v>116.18999356303399</c:v>
                </c:pt>
                <c:pt idx="38">
                  <c:v>100.250943241428</c:v>
                </c:pt>
                <c:pt idx="39">
                  <c:v>89.624534650958296</c:v>
                </c:pt>
                <c:pt idx="40">
                  <c:v>107.163107075665</c:v>
                </c:pt>
                <c:pt idx="41">
                  <c:v>134.233477975265</c:v>
                </c:pt>
                <c:pt idx="42">
                  <c:v>99.970158004993905</c:v>
                </c:pt>
                <c:pt idx="43">
                  <c:v>133.69728452598901</c:v>
                </c:pt>
                <c:pt idx="44">
                  <c:v>136.70774253462801</c:v>
                </c:pt>
                <c:pt idx="45">
                  <c:v>49.684424803408199</c:v>
                </c:pt>
                <c:pt idx="46">
                  <c:v>27.183063382535799</c:v>
                </c:pt>
                <c:pt idx="47">
                  <c:v>80.887518901163205</c:v>
                </c:pt>
                <c:pt idx="48">
                  <c:v>82.174675495931396</c:v>
                </c:pt>
                <c:pt idx="49">
                  <c:v>99.291444074347098</c:v>
                </c:pt>
                <c:pt idx="50">
                  <c:v>103.91202716806499</c:v>
                </c:pt>
                <c:pt idx="51">
                  <c:v>99.9856709546914</c:v>
                </c:pt>
                <c:pt idx="52">
                  <c:v>52.4788903630254</c:v>
                </c:pt>
                <c:pt idx="53">
                  <c:v>27.471547637730499</c:v>
                </c:pt>
                <c:pt idx="54">
                  <c:v>57.482265005337503</c:v>
                </c:pt>
                <c:pt idx="55">
                  <c:v>5.2869302723377398</c:v>
                </c:pt>
                <c:pt idx="56">
                  <c:v>61.329727929767699</c:v>
                </c:pt>
                <c:pt idx="57">
                  <c:v>78.1558122959147</c:v>
                </c:pt>
                <c:pt idx="58">
                  <c:v>16.519295468134899</c:v>
                </c:pt>
                <c:pt idx="59">
                  <c:v>27.011280871305299</c:v>
                </c:pt>
                <c:pt idx="60">
                  <c:v>26.8346796245924</c:v>
                </c:pt>
                <c:pt idx="61">
                  <c:v>8.2058771773811294</c:v>
                </c:pt>
                <c:pt idx="62">
                  <c:v>-11.6843445677827</c:v>
                </c:pt>
                <c:pt idx="63">
                  <c:v>1.45092293069196</c:v>
                </c:pt>
                <c:pt idx="64">
                  <c:v>35.797493870238398</c:v>
                </c:pt>
                <c:pt idx="65">
                  <c:v>31.6168709860018</c:v>
                </c:pt>
                <c:pt idx="66">
                  <c:v>-7.1027046363544297</c:v>
                </c:pt>
                <c:pt idx="67">
                  <c:v>33.389618662166903</c:v>
                </c:pt>
                <c:pt idx="68">
                  <c:v>38.963360796530701</c:v>
                </c:pt>
                <c:pt idx="69">
                  <c:v>37.7726247160386</c:v>
                </c:pt>
                <c:pt idx="70">
                  <c:v>16.479174992494102</c:v>
                </c:pt>
                <c:pt idx="71">
                  <c:v>42.274577078663597</c:v>
                </c:pt>
                <c:pt idx="72">
                  <c:v>-0.98308130927598603</c:v>
                </c:pt>
                <c:pt idx="73">
                  <c:v>-16.326916867266299</c:v>
                </c:pt>
              </c:numCache>
            </c:numRef>
          </c:val>
          <c:extLst>
            <c:ext xmlns:c16="http://schemas.microsoft.com/office/drawing/2014/chart" uri="{C3380CC4-5D6E-409C-BE32-E72D297353CC}">
              <c16:uniqueId val="{00000000-83BF-534A-AF3A-4996C4CD1172}"/>
            </c:ext>
          </c:extLst>
        </c:ser>
        <c:ser>
          <c:idx val="2"/>
          <c:order val="2"/>
          <c:tx>
            <c:strRef>
              <c:f>Graficos!$I$5</c:f>
              <c:strCache>
                <c:ptCount val="1"/>
                <c:pt idx="0">
                  <c:v>RES</c:v>
                </c:pt>
              </c:strCache>
            </c:strRef>
          </c:tx>
          <c:spPr>
            <a:solidFill>
              <a:schemeClr val="accent4">
                <a:lumMod val="50000"/>
              </a:schemeClr>
            </a:solidFill>
            <a:ln>
              <a:noFill/>
            </a:ln>
            <a:effectLst/>
          </c:spPr>
          <c:invertIfNegative val="0"/>
          <c:cat>
            <c:strRef>
              <c:f>Graficos!$F$6:$F$79</c:f>
              <c:strCache>
                <c:ptCount val="74"/>
                <c:pt idx="0">
                  <c:v>2000-06</c:v>
                </c:pt>
                <c:pt idx="1">
                  <c:v>2000-09</c:v>
                </c:pt>
                <c:pt idx="2">
                  <c:v>2000-12</c:v>
                </c:pt>
                <c:pt idx="3">
                  <c:v>2001-03</c:v>
                </c:pt>
                <c:pt idx="4">
                  <c:v>2001-06</c:v>
                </c:pt>
                <c:pt idx="5">
                  <c:v>2001-09</c:v>
                </c:pt>
                <c:pt idx="6">
                  <c:v>2001-12</c:v>
                </c:pt>
                <c:pt idx="7">
                  <c:v>2002-03</c:v>
                </c:pt>
                <c:pt idx="8">
                  <c:v>2002-06</c:v>
                </c:pt>
                <c:pt idx="9">
                  <c:v>2002-09</c:v>
                </c:pt>
                <c:pt idx="10">
                  <c:v>2002-12</c:v>
                </c:pt>
                <c:pt idx="11">
                  <c:v>2003-03</c:v>
                </c:pt>
                <c:pt idx="12">
                  <c:v>2003-06</c:v>
                </c:pt>
                <c:pt idx="13">
                  <c:v>2003-09</c:v>
                </c:pt>
                <c:pt idx="14">
                  <c:v>2003-12</c:v>
                </c:pt>
                <c:pt idx="15">
                  <c:v>2004-03</c:v>
                </c:pt>
                <c:pt idx="16">
                  <c:v>2004-06</c:v>
                </c:pt>
                <c:pt idx="17">
                  <c:v>2004-09</c:v>
                </c:pt>
                <c:pt idx="18">
                  <c:v>2004-12</c:v>
                </c:pt>
                <c:pt idx="19">
                  <c:v>2005-03</c:v>
                </c:pt>
                <c:pt idx="20">
                  <c:v>2005-06</c:v>
                </c:pt>
                <c:pt idx="21">
                  <c:v>2005-09</c:v>
                </c:pt>
                <c:pt idx="22">
                  <c:v>2005-12</c:v>
                </c:pt>
                <c:pt idx="23">
                  <c:v>2006-03</c:v>
                </c:pt>
                <c:pt idx="24">
                  <c:v>2006-06</c:v>
                </c:pt>
                <c:pt idx="25">
                  <c:v>2006-09</c:v>
                </c:pt>
                <c:pt idx="26">
                  <c:v>2006-12</c:v>
                </c:pt>
                <c:pt idx="27">
                  <c:v>2007-03</c:v>
                </c:pt>
                <c:pt idx="28">
                  <c:v>2007-06</c:v>
                </c:pt>
                <c:pt idx="29">
                  <c:v>2007-09</c:v>
                </c:pt>
                <c:pt idx="30">
                  <c:v>2007-12</c:v>
                </c:pt>
                <c:pt idx="31">
                  <c:v>2008-03</c:v>
                </c:pt>
                <c:pt idx="32">
                  <c:v>2008-06</c:v>
                </c:pt>
                <c:pt idx="33">
                  <c:v>2008-09</c:v>
                </c:pt>
                <c:pt idx="34">
                  <c:v>2008-12</c:v>
                </c:pt>
                <c:pt idx="35">
                  <c:v>2009-03</c:v>
                </c:pt>
                <c:pt idx="36">
                  <c:v>2009-06</c:v>
                </c:pt>
                <c:pt idx="37">
                  <c:v>2009-09</c:v>
                </c:pt>
                <c:pt idx="38">
                  <c:v>2009-12</c:v>
                </c:pt>
                <c:pt idx="39">
                  <c:v>2010-03</c:v>
                </c:pt>
                <c:pt idx="40">
                  <c:v>2010-06</c:v>
                </c:pt>
                <c:pt idx="41">
                  <c:v>2010-09</c:v>
                </c:pt>
                <c:pt idx="42">
                  <c:v>2010-12</c:v>
                </c:pt>
                <c:pt idx="43">
                  <c:v>2011-03</c:v>
                </c:pt>
                <c:pt idx="44">
                  <c:v>2011-06</c:v>
                </c:pt>
                <c:pt idx="45">
                  <c:v>2011-09</c:v>
                </c:pt>
                <c:pt idx="46">
                  <c:v>2011-12</c:v>
                </c:pt>
                <c:pt idx="47">
                  <c:v>2012-03</c:v>
                </c:pt>
                <c:pt idx="48">
                  <c:v>2012-06</c:v>
                </c:pt>
                <c:pt idx="49">
                  <c:v>2012-09</c:v>
                </c:pt>
                <c:pt idx="50">
                  <c:v>2012-12</c:v>
                </c:pt>
                <c:pt idx="51">
                  <c:v>2013-03</c:v>
                </c:pt>
                <c:pt idx="52">
                  <c:v>2013-06</c:v>
                </c:pt>
                <c:pt idx="53">
                  <c:v>2013-09</c:v>
                </c:pt>
                <c:pt idx="54">
                  <c:v>2013-12</c:v>
                </c:pt>
                <c:pt idx="55">
                  <c:v>2014-03</c:v>
                </c:pt>
                <c:pt idx="56">
                  <c:v>2014-06</c:v>
                </c:pt>
                <c:pt idx="57">
                  <c:v>2014-09</c:v>
                </c:pt>
                <c:pt idx="58">
                  <c:v>2014-12</c:v>
                </c:pt>
                <c:pt idx="59">
                  <c:v>2015-03</c:v>
                </c:pt>
                <c:pt idx="60">
                  <c:v>2015-06</c:v>
                </c:pt>
                <c:pt idx="61">
                  <c:v>2015-09</c:v>
                </c:pt>
                <c:pt idx="62">
                  <c:v>2015-12</c:v>
                </c:pt>
                <c:pt idx="63">
                  <c:v>2016-03</c:v>
                </c:pt>
                <c:pt idx="64">
                  <c:v>2016-06</c:v>
                </c:pt>
                <c:pt idx="65">
                  <c:v>2016-09</c:v>
                </c:pt>
                <c:pt idx="66">
                  <c:v>2016-12</c:v>
                </c:pt>
                <c:pt idx="67">
                  <c:v>2017-03</c:v>
                </c:pt>
                <c:pt idx="68">
                  <c:v>2017-06</c:v>
                </c:pt>
                <c:pt idx="69">
                  <c:v>2017-09</c:v>
                </c:pt>
                <c:pt idx="70">
                  <c:v>2017-12</c:v>
                </c:pt>
                <c:pt idx="71">
                  <c:v>2018-03</c:v>
                </c:pt>
                <c:pt idx="72">
                  <c:v>2018-06</c:v>
                </c:pt>
                <c:pt idx="73">
                  <c:v>2018-09</c:v>
                </c:pt>
              </c:strCache>
            </c:strRef>
          </c:cat>
          <c:val>
            <c:numRef>
              <c:f>Graficos!$I$6:$I$79</c:f>
              <c:numCache>
                <c:formatCode>0.00</c:formatCode>
                <c:ptCount val="74"/>
                <c:pt idx="0">
                  <c:v>1.4946764332570166</c:v>
                </c:pt>
                <c:pt idx="1">
                  <c:v>-7.7373062880589867</c:v>
                </c:pt>
                <c:pt idx="2">
                  <c:v>-16.900075300262088</c:v>
                </c:pt>
                <c:pt idx="3">
                  <c:v>-3.5742224709939681</c:v>
                </c:pt>
                <c:pt idx="4">
                  <c:v>-6.097341017143993</c:v>
                </c:pt>
                <c:pt idx="5">
                  <c:v>-20.944763754810008</c:v>
                </c:pt>
                <c:pt idx="6">
                  <c:v>-0.8977660882829106</c:v>
                </c:pt>
                <c:pt idx="7">
                  <c:v>-14.63802531527605</c:v>
                </c:pt>
                <c:pt idx="8">
                  <c:v>-36.628327283880019</c:v>
                </c:pt>
                <c:pt idx="9">
                  <c:v>-13.224467425431946</c:v>
                </c:pt>
                <c:pt idx="10">
                  <c:v>-24.78311321932301</c:v>
                </c:pt>
                <c:pt idx="11">
                  <c:v>-29.156269175253065</c:v>
                </c:pt>
                <c:pt idx="12">
                  <c:v>-33.906575447196957</c:v>
                </c:pt>
                <c:pt idx="13">
                  <c:v>-28.110942421623008</c:v>
                </c:pt>
                <c:pt idx="14">
                  <c:v>-46.360998023039947</c:v>
                </c:pt>
                <c:pt idx="15">
                  <c:v>-35.256644574963943</c:v>
                </c:pt>
                <c:pt idx="16">
                  <c:v>-12.498938584214994</c:v>
                </c:pt>
                <c:pt idx="17">
                  <c:v>-19.952381427094043</c:v>
                </c:pt>
                <c:pt idx="18">
                  <c:v>-88.017981330197074</c:v>
                </c:pt>
                <c:pt idx="19">
                  <c:v>-43.192700867882941</c:v>
                </c:pt>
                <c:pt idx="20">
                  <c:v>-21.544267322822016</c:v>
                </c:pt>
                <c:pt idx="21">
                  <c:v>-16.972636176340849</c:v>
                </c:pt>
                <c:pt idx="22">
                  <c:v>-39.482209493614015</c:v>
                </c:pt>
                <c:pt idx="23">
                  <c:v>-76.296311419172099</c:v>
                </c:pt>
                <c:pt idx="24">
                  <c:v>-82.071560297910054</c:v>
                </c:pt>
                <c:pt idx="25">
                  <c:v>-41.282194151379947</c:v>
                </c:pt>
                <c:pt idx="26">
                  <c:v>-80.028578855510034</c:v>
                </c:pt>
                <c:pt idx="27">
                  <c:v>-106.15187602325999</c:v>
                </c:pt>
                <c:pt idx="28">
                  <c:v>-148.08205343242011</c:v>
                </c:pt>
                <c:pt idx="29">
                  <c:v>-104.8771693216399</c:v>
                </c:pt>
                <c:pt idx="30">
                  <c:v>-135.33068765805001</c:v>
                </c:pt>
                <c:pt idx="31">
                  <c:v>-140.57579842658026</c:v>
                </c:pt>
                <c:pt idx="32">
                  <c:v>-69.096793291049934</c:v>
                </c:pt>
                <c:pt idx="33">
                  <c:v>57.898212997680112</c:v>
                </c:pt>
                <c:pt idx="34">
                  <c:v>228.37523425977992</c:v>
                </c:pt>
                <c:pt idx="35">
                  <c:v>49.181723039440087</c:v>
                </c:pt>
                <c:pt idx="36">
                  <c:v>-86.841474241630209</c:v>
                </c:pt>
                <c:pt idx="37">
                  <c:v>-70.293279478719768</c:v>
                </c:pt>
                <c:pt idx="38">
                  <c:v>-73.752255689920176</c:v>
                </c:pt>
                <c:pt idx="39">
                  <c:v>-33.903504288689803</c:v>
                </c:pt>
                <c:pt idx="40">
                  <c:v>-26.44221548051992</c:v>
                </c:pt>
                <c:pt idx="41">
                  <c:v>-154.06514608839981</c:v>
                </c:pt>
                <c:pt idx="42">
                  <c:v>-34.932120733659772</c:v>
                </c:pt>
                <c:pt idx="43">
                  <c:v>-123.62866915531066</c:v>
                </c:pt>
                <c:pt idx="44">
                  <c:v>-92.403273914810285</c:v>
                </c:pt>
                <c:pt idx="45">
                  <c:v>22.632757657709938</c:v>
                </c:pt>
                <c:pt idx="46">
                  <c:v>39.607860455800058</c:v>
                </c:pt>
                <c:pt idx="47">
                  <c:v>-48.390395784079757</c:v>
                </c:pt>
                <c:pt idx="48">
                  <c:v>-6.0859127465401883</c:v>
                </c:pt>
                <c:pt idx="49">
                  <c:v>-63.85586098367007</c:v>
                </c:pt>
                <c:pt idx="50">
                  <c:v>-34.041247341029774</c:v>
                </c:pt>
                <c:pt idx="51">
                  <c:v>2.7544346811098279</c:v>
                </c:pt>
                <c:pt idx="52">
                  <c:v>29.025220728020216</c:v>
                </c:pt>
                <c:pt idx="53">
                  <c:v>-22.338696918880022</c:v>
                </c:pt>
                <c:pt idx="54">
                  <c:v>-29.593325778590078</c:v>
                </c:pt>
                <c:pt idx="55">
                  <c:v>6.258882272570391</c:v>
                </c:pt>
                <c:pt idx="56">
                  <c:v>-43.013522827050195</c:v>
                </c:pt>
                <c:pt idx="57">
                  <c:v>29.938266096309974</c:v>
                </c:pt>
                <c:pt idx="58">
                  <c:v>83.339445262979822</c:v>
                </c:pt>
                <c:pt idx="59">
                  <c:v>23.015596534789783</c:v>
                </c:pt>
                <c:pt idx="60">
                  <c:v>-41.764052135980407</c:v>
                </c:pt>
                <c:pt idx="61">
                  <c:v>29.11486454621058</c:v>
                </c:pt>
                <c:pt idx="62">
                  <c:v>19.27148901943012</c:v>
                </c:pt>
                <c:pt idx="63">
                  <c:v>-60.512567071629874</c:v>
                </c:pt>
                <c:pt idx="64">
                  <c:v>-25.932467470030772</c:v>
                </c:pt>
                <c:pt idx="65">
                  <c:v>-42.212573263580111</c:v>
                </c:pt>
                <c:pt idx="66">
                  <c:v>47.797646435010577</c:v>
                </c:pt>
                <c:pt idx="67">
                  <c:v>-83.147804971990382</c:v>
                </c:pt>
                <c:pt idx="68">
                  <c:v>-57.989474433569789</c:v>
                </c:pt>
                <c:pt idx="69">
                  <c:v>-53.131545222520408</c:v>
                </c:pt>
                <c:pt idx="70">
                  <c:v>-16.236174199320196</c:v>
                </c:pt>
                <c:pt idx="71">
                  <c:v>-62.568558078400102</c:v>
                </c:pt>
                <c:pt idx="72">
                  <c:v>59.921181194720432</c:v>
                </c:pt>
                <c:pt idx="73">
                  <c:v>13.561392329270255</c:v>
                </c:pt>
              </c:numCache>
            </c:numRef>
          </c:val>
          <c:extLst>
            <c:ext xmlns:c16="http://schemas.microsoft.com/office/drawing/2014/chart" uri="{C3380CC4-5D6E-409C-BE32-E72D297353CC}">
              <c16:uniqueId val="{00000001-83BF-534A-AF3A-4996C4CD1172}"/>
            </c:ext>
          </c:extLst>
        </c:ser>
        <c:dLbls>
          <c:showLegendKey val="0"/>
          <c:showVal val="0"/>
          <c:showCatName val="0"/>
          <c:showSerName val="0"/>
          <c:showPercent val="0"/>
          <c:showBubbleSize val="0"/>
        </c:dLbls>
        <c:gapWidth val="1"/>
        <c:overlap val="-27"/>
        <c:axId val="168420063"/>
        <c:axId val="168192719"/>
      </c:barChart>
      <c:lineChart>
        <c:grouping val="standard"/>
        <c:varyColors val="0"/>
        <c:ser>
          <c:idx val="1"/>
          <c:order val="1"/>
          <c:tx>
            <c:strRef>
              <c:f>Graficos!$H$5</c:f>
              <c:strCache>
                <c:ptCount val="1"/>
                <c:pt idx="0">
                  <c:v>NET KI+Res</c:v>
                </c:pt>
              </c:strCache>
            </c:strRef>
          </c:tx>
          <c:spPr>
            <a:ln w="28575" cap="rnd">
              <a:solidFill>
                <a:schemeClr val="tx1">
                  <a:lumMod val="85000"/>
                  <a:lumOff val="15000"/>
                </a:schemeClr>
              </a:solidFill>
              <a:round/>
            </a:ln>
            <a:effectLst/>
          </c:spPr>
          <c:marker>
            <c:symbol val="none"/>
          </c:marker>
          <c:cat>
            <c:strRef>
              <c:f>Graficos!$F$6:$F$79</c:f>
              <c:strCache>
                <c:ptCount val="74"/>
                <c:pt idx="0">
                  <c:v>2000-06</c:v>
                </c:pt>
                <c:pt idx="1">
                  <c:v>2000-09</c:v>
                </c:pt>
                <c:pt idx="2">
                  <c:v>2000-12</c:v>
                </c:pt>
                <c:pt idx="3">
                  <c:v>2001-03</c:v>
                </c:pt>
                <c:pt idx="4">
                  <c:v>2001-06</c:v>
                </c:pt>
                <c:pt idx="5">
                  <c:v>2001-09</c:v>
                </c:pt>
                <c:pt idx="6">
                  <c:v>2001-12</c:v>
                </c:pt>
                <c:pt idx="7">
                  <c:v>2002-03</c:v>
                </c:pt>
                <c:pt idx="8">
                  <c:v>2002-06</c:v>
                </c:pt>
                <c:pt idx="9">
                  <c:v>2002-09</c:v>
                </c:pt>
                <c:pt idx="10">
                  <c:v>2002-12</c:v>
                </c:pt>
                <c:pt idx="11">
                  <c:v>2003-03</c:v>
                </c:pt>
                <c:pt idx="12">
                  <c:v>2003-06</c:v>
                </c:pt>
                <c:pt idx="13">
                  <c:v>2003-09</c:v>
                </c:pt>
                <c:pt idx="14">
                  <c:v>2003-12</c:v>
                </c:pt>
                <c:pt idx="15">
                  <c:v>2004-03</c:v>
                </c:pt>
                <c:pt idx="16">
                  <c:v>2004-06</c:v>
                </c:pt>
                <c:pt idx="17">
                  <c:v>2004-09</c:v>
                </c:pt>
                <c:pt idx="18">
                  <c:v>2004-12</c:v>
                </c:pt>
                <c:pt idx="19">
                  <c:v>2005-03</c:v>
                </c:pt>
                <c:pt idx="20">
                  <c:v>2005-06</c:v>
                </c:pt>
                <c:pt idx="21">
                  <c:v>2005-09</c:v>
                </c:pt>
                <c:pt idx="22">
                  <c:v>2005-12</c:v>
                </c:pt>
                <c:pt idx="23">
                  <c:v>2006-03</c:v>
                </c:pt>
                <c:pt idx="24">
                  <c:v>2006-06</c:v>
                </c:pt>
                <c:pt idx="25">
                  <c:v>2006-09</c:v>
                </c:pt>
                <c:pt idx="26">
                  <c:v>2006-12</c:v>
                </c:pt>
                <c:pt idx="27">
                  <c:v>2007-03</c:v>
                </c:pt>
                <c:pt idx="28">
                  <c:v>2007-06</c:v>
                </c:pt>
                <c:pt idx="29">
                  <c:v>2007-09</c:v>
                </c:pt>
                <c:pt idx="30">
                  <c:v>2007-12</c:v>
                </c:pt>
                <c:pt idx="31">
                  <c:v>2008-03</c:v>
                </c:pt>
                <c:pt idx="32">
                  <c:v>2008-06</c:v>
                </c:pt>
                <c:pt idx="33">
                  <c:v>2008-09</c:v>
                </c:pt>
                <c:pt idx="34">
                  <c:v>2008-12</c:v>
                </c:pt>
                <c:pt idx="35">
                  <c:v>2009-03</c:v>
                </c:pt>
                <c:pt idx="36">
                  <c:v>2009-06</c:v>
                </c:pt>
                <c:pt idx="37">
                  <c:v>2009-09</c:v>
                </c:pt>
                <c:pt idx="38">
                  <c:v>2009-12</c:v>
                </c:pt>
                <c:pt idx="39">
                  <c:v>2010-03</c:v>
                </c:pt>
                <c:pt idx="40">
                  <c:v>2010-06</c:v>
                </c:pt>
                <c:pt idx="41">
                  <c:v>2010-09</c:v>
                </c:pt>
                <c:pt idx="42">
                  <c:v>2010-12</c:v>
                </c:pt>
                <c:pt idx="43">
                  <c:v>2011-03</c:v>
                </c:pt>
                <c:pt idx="44">
                  <c:v>2011-06</c:v>
                </c:pt>
                <c:pt idx="45">
                  <c:v>2011-09</c:v>
                </c:pt>
                <c:pt idx="46">
                  <c:v>2011-12</c:v>
                </c:pt>
                <c:pt idx="47">
                  <c:v>2012-03</c:v>
                </c:pt>
                <c:pt idx="48">
                  <c:v>2012-06</c:v>
                </c:pt>
                <c:pt idx="49">
                  <c:v>2012-09</c:v>
                </c:pt>
                <c:pt idx="50">
                  <c:v>2012-12</c:v>
                </c:pt>
                <c:pt idx="51">
                  <c:v>2013-03</c:v>
                </c:pt>
                <c:pt idx="52">
                  <c:v>2013-06</c:v>
                </c:pt>
                <c:pt idx="53">
                  <c:v>2013-09</c:v>
                </c:pt>
                <c:pt idx="54">
                  <c:v>2013-12</c:v>
                </c:pt>
                <c:pt idx="55">
                  <c:v>2014-03</c:v>
                </c:pt>
                <c:pt idx="56">
                  <c:v>2014-06</c:v>
                </c:pt>
                <c:pt idx="57">
                  <c:v>2014-09</c:v>
                </c:pt>
                <c:pt idx="58">
                  <c:v>2014-12</c:v>
                </c:pt>
                <c:pt idx="59">
                  <c:v>2015-03</c:v>
                </c:pt>
                <c:pt idx="60">
                  <c:v>2015-06</c:v>
                </c:pt>
                <c:pt idx="61">
                  <c:v>2015-09</c:v>
                </c:pt>
                <c:pt idx="62">
                  <c:v>2015-12</c:v>
                </c:pt>
                <c:pt idx="63">
                  <c:v>2016-03</c:v>
                </c:pt>
                <c:pt idx="64">
                  <c:v>2016-06</c:v>
                </c:pt>
                <c:pt idx="65">
                  <c:v>2016-09</c:v>
                </c:pt>
                <c:pt idx="66">
                  <c:v>2016-12</c:v>
                </c:pt>
                <c:pt idx="67">
                  <c:v>2017-03</c:v>
                </c:pt>
                <c:pt idx="68">
                  <c:v>2017-06</c:v>
                </c:pt>
                <c:pt idx="69">
                  <c:v>2017-09</c:v>
                </c:pt>
                <c:pt idx="70">
                  <c:v>2017-12</c:v>
                </c:pt>
                <c:pt idx="71">
                  <c:v>2018-03</c:v>
                </c:pt>
                <c:pt idx="72">
                  <c:v>2018-06</c:v>
                </c:pt>
                <c:pt idx="73">
                  <c:v>2018-09</c:v>
                </c:pt>
              </c:strCache>
            </c:strRef>
          </c:cat>
          <c:val>
            <c:numRef>
              <c:f>Graficos!$H$6:$H$79</c:f>
              <c:numCache>
                <c:formatCode>0.00</c:formatCode>
                <c:ptCount val="74"/>
                <c:pt idx="0">
                  <c:v>4.2557452279924064</c:v>
                </c:pt>
                <c:pt idx="1">
                  <c:v>-2.0859198665369263</c:v>
                </c:pt>
                <c:pt idx="2">
                  <c:v>-6.115187698040188</c:v>
                </c:pt>
                <c:pt idx="3">
                  <c:v>3.963573722367812</c:v>
                </c:pt>
                <c:pt idx="4">
                  <c:v>3.656112206853777</c:v>
                </c:pt>
                <c:pt idx="5">
                  <c:v>7.8351813115739901</c:v>
                </c:pt>
                <c:pt idx="6">
                  <c:v>11.25279593669859</c:v>
                </c:pt>
                <c:pt idx="7">
                  <c:v>5.0843033153127521</c:v>
                </c:pt>
                <c:pt idx="8">
                  <c:v>-11.275121092412519</c:v>
                </c:pt>
                <c:pt idx="9">
                  <c:v>-0.53330380531434685</c:v>
                </c:pt>
                <c:pt idx="10">
                  <c:v>-5.2930600425933108</c:v>
                </c:pt>
                <c:pt idx="11">
                  <c:v>-8.661848069069265</c:v>
                </c:pt>
                <c:pt idx="12">
                  <c:v>-12.756377692566957</c:v>
                </c:pt>
                <c:pt idx="13">
                  <c:v>-20.221307616430408</c:v>
                </c:pt>
                <c:pt idx="14">
                  <c:v>-20.451608852065647</c:v>
                </c:pt>
                <c:pt idx="15">
                  <c:v>-8.7252108063803462</c:v>
                </c:pt>
                <c:pt idx="16">
                  <c:v>-15.572890193943863</c:v>
                </c:pt>
                <c:pt idx="17">
                  <c:v>-18.016013262660522</c:v>
                </c:pt>
                <c:pt idx="18">
                  <c:v>-32.467321491219877</c:v>
                </c:pt>
                <c:pt idx="19">
                  <c:v>-7.7073417688426389</c:v>
                </c:pt>
                <c:pt idx="20">
                  <c:v>17.774283537009183</c:v>
                </c:pt>
                <c:pt idx="21">
                  <c:v>-5.6736165237897467</c:v>
                </c:pt>
                <c:pt idx="22">
                  <c:v>-5.7076862338166166</c:v>
                </c:pt>
                <c:pt idx="23">
                  <c:v>-35.279846741753204</c:v>
                </c:pt>
                <c:pt idx="24">
                  <c:v>-26.079895368915345</c:v>
                </c:pt>
                <c:pt idx="25">
                  <c:v>-30.175903216255847</c:v>
                </c:pt>
                <c:pt idx="26">
                  <c:v>-27.609621188237043</c:v>
                </c:pt>
                <c:pt idx="27">
                  <c:v>-16.662565751307284</c:v>
                </c:pt>
                <c:pt idx="28">
                  <c:v>-5.319636714975104</c:v>
                </c:pt>
                <c:pt idx="29">
                  <c:v>-34.527391555574695</c:v>
                </c:pt>
                <c:pt idx="30">
                  <c:v>-9.2901707000560236</c:v>
                </c:pt>
                <c:pt idx="31">
                  <c:v>-50.59381618700445</c:v>
                </c:pt>
                <c:pt idx="32">
                  <c:v>40.320231199161071</c:v>
                </c:pt>
                <c:pt idx="33">
                  <c:v>113.75611417323921</c:v>
                </c:pt>
                <c:pt idx="34">
                  <c:v>64.023660346096904</c:v>
                </c:pt>
                <c:pt idx="35">
                  <c:v>27.248602470465585</c:v>
                </c:pt>
                <c:pt idx="36">
                  <c:v>-53.315293945961912</c:v>
                </c:pt>
                <c:pt idx="37">
                  <c:v>45.896714084314226</c:v>
                </c:pt>
                <c:pt idx="38">
                  <c:v>26.498687551507828</c:v>
                </c:pt>
                <c:pt idx="39">
                  <c:v>55.721030362268493</c:v>
                </c:pt>
                <c:pt idx="40">
                  <c:v>80.720891595145076</c:v>
                </c:pt>
                <c:pt idx="41">
                  <c:v>-19.83166811313481</c:v>
                </c:pt>
                <c:pt idx="42">
                  <c:v>65.038037271334133</c:v>
                </c:pt>
                <c:pt idx="43">
                  <c:v>10.068615370678344</c:v>
                </c:pt>
                <c:pt idx="44">
                  <c:v>44.304468619817726</c:v>
                </c:pt>
                <c:pt idx="45">
                  <c:v>72.317182461118136</c:v>
                </c:pt>
                <c:pt idx="46">
                  <c:v>66.790923838335857</c:v>
                </c:pt>
                <c:pt idx="47">
                  <c:v>32.497123117083447</c:v>
                </c:pt>
                <c:pt idx="48">
                  <c:v>76.088762749391208</c:v>
                </c:pt>
                <c:pt idx="49">
                  <c:v>35.435583090677028</c:v>
                </c:pt>
                <c:pt idx="50">
                  <c:v>69.870779827035221</c:v>
                </c:pt>
                <c:pt idx="51">
                  <c:v>102.74010563580123</c:v>
                </c:pt>
                <c:pt idx="52">
                  <c:v>81.504111091045615</c:v>
                </c:pt>
                <c:pt idx="53">
                  <c:v>5.1328507188504773</c:v>
                </c:pt>
                <c:pt idx="54">
                  <c:v>27.888939226747425</c:v>
                </c:pt>
                <c:pt idx="55">
                  <c:v>11.545812544908131</c:v>
                </c:pt>
                <c:pt idx="56">
                  <c:v>18.316205102717504</c:v>
                </c:pt>
                <c:pt idx="57">
                  <c:v>108.09407839222467</c:v>
                </c:pt>
                <c:pt idx="58">
                  <c:v>99.858740731114722</c:v>
                </c:pt>
                <c:pt idx="59">
                  <c:v>50.026877406095082</c:v>
                </c:pt>
                <c:pt idx="60">
                  <c:v>-14.92937251138801</c:v>
                </c:pt>
                <c:pt idx="61">
                  <c:v>37.320741723591709</c:v>
                </c:pt>
                <c:pt idx="62">
                  <c:v>7.5871444516474185</c:v>
                </c:pt>
                <c:pt idx="63">
                  <c:v>-59.061644140937915</c:v>
                </c:pt>
                <c:pt idx="64">
                  <c:v>9.8650264002076256</c:v>
                </c:pt>
                <c:pt idx="65">
                  <c:v>-10.595702277578312</c:v>
                </c:pt>
                <c:pt idx="66">
                  <c:v>40.694941798656146</c:v>
                </c:pt>
                <c:pt idx="67">
                  <c:v>-49.758186309823486</c:v>
                </c:pt>
                <c:pt idx="68">
                  <c:v>-19.026113637039089</c:v>
                </c:pt>
                <c:pt idx="69">
                  <c:v>-15.358920506481809</c:v>
                </c:pt>
                <c:pt idx="70">
                  <c:v>0.24300079317390555</c:v>
                </c:pt>
                <c:pt idx="71">
                  <c:v>-20.293980999736505</c:v>
                </c:pt>
                <c:pt idx="72">
                  <c:v>58.938099885444444</c:v>
                </c:pt>
                <c:pt idx="73">
                  <c:v>-2.7655245379960434</c:v>
                </c:pt>
              </c:numCache>
            </c:numRef>
          </c:val>
          <c:smooth val="0"/>
          <c:extLst>
            <c:ext xmlns:c16="http://schemas.microsoft.com/office/drawing/2014/chart" uri="{C3380CC4-5D6E-409C-BE32-E72D297353CC}">
              <c16:uniqueId val="{00000002-83BF-534A-AF3A-4996C4CD1172}"/>
            </c:ext>
          </c:extLst>
        </c:ser>
        <c:dLbls>
          <c:showLegendKey val="0"/>
          <c:showVal val="0"/>
          <c:showCatName val="0"/>
          <c:showSerName val="0"/>
          <c:showPercent val="0"/>
          <c:showBubbleSize val="0"/>
        </c:dLbls>
        <c:marker val="1"/>
        <c:smooth val="0"/>
        <c:axId val="168420063"/>
        <c:axId val="168192719"/>
      </c:lineChart>
      <c:catAx>
        <c:axId val="168420063"/>
        <c:scaling>
          <c:orientation val="minMax"/>
        </c:scaling>
        <c:delete val="0"/>
        <c:axPos val="b"/>
        <c:numFmt formatCode="m/d;@" sourceLinked="0"/>
        <c:majorTickMark val="none"/>
        <c:minorTickMark val="none"/>
        <c:tickLblPos val="low"/>
        <c:spPr>
          <a:noFill/>
          <a:ln w="9525" cap="flat" cmpd="sng" algn="ctr">
            <a:solidFill>
              <a:schemeClr val="tx1">
                <a:lumMod val="75000"/>
                <a:lumOff val="2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192719"/>
        <c:crosses val="autoZero"/>
        <c:auto val="1"/>
        <c:lblAlgn val="ctr"/>
        <c:lblOffset val="100"/>
        <c:noMultiLvlLbl val="0"/>
      </c:catAx>
      <c:valAx>
        <c:axId val="168192719"/>
        <c:scaling>
          <c:orientation val="minMax"/>
        </c:scaling>
        <c:delete val="0"/>
        <c:axPos val="l"/>
        <c:numFmt formatCode="0" sourceLinked="0"/>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20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567600978206504E-2"/>
          <c:y val="1.7614867107128802E-2"/>
          <c:w val="0.89505871919593705"/>
          <c:h val="0.92224153015356003"/>
        </c:manualLayout>
      </c:layout>
      <c:barChart>
        <c:barDir val="col"/>
        <c:grouping val="stacked"/>
        <c:varyColors val="0"/>
        <c:ser>
          <c:idx val="1"/>
          <c:order val="3"/>
          <c:tx>
            <c:strRef>
              <c:f>'G II.1'!$L$2</c:f>
              <c:strCache>
                <c:ptCount val="1"/>
                <c:pt idx="0">
                  <c:v>Otros (2)</c:v>
                </c:pt>
              </c:strCache>
            </c:strRef>
          </c:tx>
          <c:spPr>
            <a:solidFill>
              <a:schemeClr val="bg1">
                <a:lumMod val="75000"/>
              </a:schemeClr>
            </a:solidFill>
            <a:ln>
              <a:noFill/>
            </a:ln>
          </c:spPr>
          <c:invertIfNegative val="0"/>
          <c:cat>
            <c:strRef>
              <c:f>'G II.1'!$H$3:$H$29</c:f>
              <c:strCache>
                <c:ptCount val="27"/>
                <c:pt idx="0">
                  <c:v>06</c:v>
                </c:pt>
                <c:pt idx="1">
                  <c:v>0.6II</c:v>
                </c:pt>
                <c:pt idx="2">
                  <c:v>06.III</c:v>
                </c:pt>
                <c:pt idx="3">
                  <c:v>06.IV</c:v>
                </c:pt>
                <c:pt idx="4">
                  <c:v>07</c:v>
                </c:pt>
                <c:pt idx="5">
                  <c:v>07.II</c:v>
                </c:pt>
                <c:pt idx="6">
                  <c:v>07.III</c:v>
                </c:pt>
                <c:pt idx="7">
                  <c:v>07.IV</c:v>
                </c:pt>
                <c:pt idx="8">
                  <c:v>08</c:v>
                </c:pt>
                <c:pt idx="9">
                  <c:v>08.II</c:v>
                </c:pt>
                <c:pt idx="10">
                  <c:v>08.III</c:v>
                </c:pt>
                <c:pt idx="11">
                  <c:v>08.IV</c:v>
                </c:pt>
                <c:pt idx="12">
                  <c:v>09</c:v>
                </c:pt>
                <c:pt idx="13">
                  <c:v>09.II</c:v>
                </c:pt>
                <c:pt idx="14">
                  <c:v>09.III</c:v>
                </c:pt>
                <c:pt idx="15">
                  <c:v>09.IV</c:v>
                </c:pt>
                <c:pt idx="16">
                  <c:v>10</c:v>
                </c:pt>
                <c:pt idx="17">
                  <c:v>10.II</c:v>
                </c:pt>
                <c:pt idx="18">
                  <c:v>10.III</c:v>
                </c:pt>
                <c:pt idx="19">
                  <c:v>10.IV</c:v>
                </c:pt>
                <c:pt idx="20">
                  <c:v>11</c:v>
                </c:pt>
                <c:pt idx="21">
                  <c:v>11.II</c:v>
                </c:pt>
                <c:pt idx="22">
                  <c:v>11.III</c:v>
                </c:pt>
                <c:pt idx="23">
                  <c:v>11.IV</c:v>
                </c:pt>
                <c:pt idx="24">
                  <c:v>12</c:v>
                </c:pt>
                <c:pt idx="25">
                  <c:v>12.II</c:v>
                </c:pt>
                <c:pt idx="26">
                  <c:v>12.III*</c:v>
                </c:pt>
              </c:strCache>
            </c:strRef>
          </c:cat>
          <c:val>
            <c:numRef>
              <c:f>'G II.1'!$L$3:$L$29</c:f>
            </c:numRef>
          </c:val>
          <c:extLst>
            <c:ext xmlns:c16="http://schemas.microsoft.com/office/drawing/2014/chart" uri="{C3380CC4-5D6E-409C-BE32-E72D297353CC}">
              <c16:uniqueId val="{00000002-65AF-0F47-867D-7BD539B1DD42}"/>
            </c:ext>
          </c:extLst>
        </c:ser>
        <c:dLbls>
          <c:showLegendKey val="0"/>
          <c:showVal val="0"/>
          <c:showCatName val="0"/>
          <c:showSerName val="0"/>
          <c:showPercent val="0"/>
          <c:showBubbleSize val="0"/>
        </c:dLbls>
        <c:gapWidth val="41"/>
        <c:overlap val="100"/>
        <c:axId val="2108351496"/>
        <c:axId val="2108354872"/>
      </c:barChart>
      <c:barChart>
        <c:barDir val="col"/>
        <c:grouping val="clustered"/>
        <c:varyColors val="0"/>
        <c:ser>
          <c:idx val="0"/>
          <c:order val="0"/>
          <c:tx>
            <c:strRef>
              <c:f>'G II.1'!$I$2</c:f>
              <c:strCache>
                <c:ptCount val="1"/>
                <c:pt idx="0">
                  <c:v>Net capital inflows</c:v>
                </c:pt>
              </c:strCache>
            </c:strRef>
          </c:tx>
          <c:spPr>
            <a:solidFill>
              <a:schemeClr val="accent3">
                <a:lumMod val="75000"/>
              </a:schemeClr>
            </a:solidFill>
            <a:ln w="25400">
              <a:noFill/>
            </a:ln>
          </c:spPr>
          <c:invertIfNegative val="0"/>
          <c:cat>
            <c:strRef>
              <c:f>'G II.1'!$H$3:$H$29</c:f>
              <c:strCache>
                <c:ptCount val="27"/>
                <c:pt idx="0">
                  <c:v>06</c:v>
                </c:pt>
                <c:pt idx="1">
                  <c:v>0.6II</c:v>
                </c:pt>
                <c:pt idx="2">
                  <c:v>06.III</c:v>
                </c:pt>
                <c:pt idx="3">
                  <c:v>06.IV</c:v>
                </c:pt>
                <c:pt idx="4">
                  <c:v>07</c:v>
                </c:pt>
                <c:pt idx="5">
                  <c:v>07.II</c:v>
                </c:pt>
                <c:pt idx="6">
                  <c:v>07.III</c:v>
                </c:pt>
                <c:pt idx="7">
                  <c:v>07.IV</c:v>
                </c:pt>
                <c:pt idx="8">
                  <c:v>08</c:v>
                </c:pt>
                <c:pt idx="9">
                  <c:v>08.II</c:v>
                </c:pt>
                <c:pt idx="10">
                  <c:v>08.III</c:v>
                </c:pt>
                <c:pt idx="11">
                  <c:v>08.IV</c:v>
                </c:pt>
                <c:pt idx="12">
                  <c:v>09</c:v>
                </c:pt>
                <c:pt idx="13">
                  <c:v>09.II</c:v>
                </c:pt>
                <c:pt idx="14">
                  <c:v>09.III</c:v>
                </c:pt>
                <c:pt idx="15">
                  <c:v>09.IV</c:v>
                </c:pt>
                <c:pt idx="16">
                  <c:v>10</c:v>
                </c:pt>
                <c:pt idx="17">
                  <c:v>10.II</c:v>
                </c:pt>
                <c:pt idx="18">
                  <c:v>10.III</c:v>
                </c:pt>
                <c:pt idx="19">
                  <c:v>10.IV</c:v>
                </c:pt>
                <c:pt idx="20">
                  <c:v>11</c:v>
                </c:pt>
                <c:pt idx="21">
                  <c:v>11.II</c:v>
                </c:pt>
                <c:pt idx="22">
                  <c:v>11.III</c:v>
                </c:pt>
                <c:pt idx="23">
                  <c:v>11.IV</c:v>
                </c:pt>
                <c:pt idx="24">
                  <c:v>12</c:v>
                </c:pt>
                <c:pt idx="25">
                  <c:v>12.II</c:v>
                </c:pt>
                <c:pt idx="26">
                  <c:v>12.III*</c:v>
                </c:pt>
              </c:strCache>
            </c:strRef>
          </c:cat>
          <c:val>
            <c:numRef>
              <c:f>'G II.1'!$I$3:$I$29</c:f>
              <c:numCache>
                <c:formatCode>#.#</c:formatCode>
                <c:ptCount val="27"/>
                <c:pt idx="0">
                  <c:v>0.33884597443349013</c:v>
                </c:pt>
                <c:pt idx="1">
                  <c:v>-1.2871177440884323</c:v>
                </c:pt>
                <c:pt idx="2">
                  <c:v>-1.8052005467632632</c:v>
                </c:pt>
                <c:pt idx="3">
                  <c:v>-2.6461424844037156</c:v>
                </c:pt>
                <c:pt idx="4">
                  <c:v>-5.508142911629708</c:v>
                </c:pt>
                <c:pt idx="5" formatCode="#,##0.0">
                  <c:v>-4.7296326788951673</c:v>
                </c:pt>
                <c:pt idx="6" formatCode="#">
                  <c:v>-5.9143541462885674</c:v>
                </c:pt>
                <c:pt idx="7" formatCode="#,##0.0">
                  <c:v>-6.1606242654549117</c:v>
                </c:pt>
                <c:pt idx="8" formatCode="#,##0.0">
                  <c:v>-2.9587373918125333</c:v>
                </c:pt>
                <c:pt idx="9" formatCode="#,##0.0">
                  <c:v>-1.6977592046668337</c:v>
                </c:pt>
                <c:pt idx="10" formatCode="#,##0.0">
                  <c:v>4.707429774084976</c:v>
                </c:pt>
                <c:pt idx="11" formatCode="#,##0.0">
                  <c:v>6.5685451811131523</c:v>
                </c:pt>
                <c:pt idx="12" formatCode="#,##0.0">
                  <c:v>7.7415616513391798</c:v>
                </c:pt>
                <c:pt idx="13" formatCode="#,##0.0">
                  <c:v>5.0308137234195671</c:v>
                </c:pt>
                <c:pt idx="14" formatCode="#,##0.0">
                  <c:v>0.99830763882069262</c:v>
                </c:pt>
                <c:pt idx="15" formatCode="#,##0.0">
                  <c:v>-0.85102914716654066</c:v>
                </c:pt>
                <c:pt idx="16" formatCode="#,##0.0">
                  <c:v>-3.8232053040770944</c:v>
                </c:pt>
                <c:pt idx="17" formatCode="#,##0.0">
                  <c:v>-2.4818260193105686</c:v>
                </c:pt>
                <c:pt idx="18" formatCode="#,##0.0">
                  <c:v>-2.8514159782008623</c:v>
                </c:pt>
                <c:pt idx="19" formatCode="#,##0.0">
                  <c:v>-2.3007565569320572</c:v>
                </c:pt>
                <c:pt idx="20" formatCode="#,##0.0">
                  <c:v>1.0889441576659633</c:v>
                </c:pt>
                <c:pt idx="21" formatCode="#,##0.0">
                  <c:v>2.2473425469869674</c:v>
                </c:pt>
                <c:pt idx="22" formatCode="#,##0.0">
                  <c:v>5.1062640812448654</c:v>
                </c:pt>
                <c:pt idx="23" formatCode="#,##0.0">
                  <c:v>8.2604962413085783</c:v>
                </c:pt>
                <c:pt idx="24" formatCode="#,##0.0">
                  <c:v>6.595934386501308</c:v>
                </c:pt>
                <c:pt idx="25" formatCode="#,##0.0">
                  <c:v>7.0757065421813161</c:v>
                </c:pt>
                <c:pt idx="26" formatCode="#,##0.0">
                  <c:v>5.5629359242072871</c:v>
                </c:pt>
              </c:numCache>
            </c:numRef>
          </c:val>
          <c:extLst>
            <c:ext xmlns:c16="http://schemas.microsoft.com/office/drawing/2014/chart" uri="{C3380CC4-5D6E-409C-BE32-E72D297353CC}">
              <c16:uniqueId val="{00000000-65AF-0F47-867D-7BD539B1DD42}"/>
            </c:ext>
          </c:extLst>
        </c:ser>
        <c:ser>
          <c:idx val="2"/>
          <c:order val="1"/>
          <c:tx>
            <c:strRef>
              <c:f>'G II.1'!$J$2</c:f>
              <c:strCache>
                <c:ptCount val="1"/>
                <c:pt idx="0">
                  <c:v>Change in international reserves</c:v>
                </c:pt>
              </c:strCache>
            </c:strRef>
          </c:tx>
          <c:spPr>
            <a:solidFill>
              <a:schemeClr val="accent2">
                <a:lumMod val="75000"/>
              </a:schemeClr>
            </a:solidFill>
            <a:ln w="25400">
              <a:noFill/>
            </a:ln>
          </c:spPr>
          <c:invertIfNegative val="0"/>
          <c:cat>
            <c:strRef>
              <c:f>'G II.1'!$H$3:$H$29</c:f>
              <c:strCache>
                <c:ptCount val="27"/>
                <c:pt idx="0">
                  <c:v>06</c:v>
                </c:pt>
                <c:pt idx="1">
                  <c:v>0.6II</c:v>
                </c:pt>
                <c:pt idx="2">
                  <c:v>06.III</c:v>
                </c:pt>
                <c:pt idx="3">
                  <c:v>06.IV</c:v>
                </c:pt>
                <c:pt idx="4">
                  <c:v>07</c:v>
                </c:pt>
                <c:pt idx="5">
                  <c:v>07.II</c:v>
                </c:pt>
                <c:pt idx="6">
                  <c:v>07.III</c:v>
                </c:pt>
                <c:pt idx="7">
                  <c:v>07.IV</c:v>
                </c:pt>
                <c:pt idx="8">
                  <c:v>08</c:v>
                </c:pt>
                <c:pt idx="9">
                  <c:v>08.II</c:v>
                </c:pt>
                <c:pt idx="10">
                  <c:v>08.III</c:v>
                </c:pt>
                <c:pt idx="11">
                  <c:v>08.IV</c:v>
                </c:pt>
                <c:pt idx="12">
                  <c:v>09</c:v>
                </c:pt>
                <c:pt idx="13">
                  <c:v>09.II</c:v>
                </c:pt>
                <c:pt idx="14">
                  <c:v>09.III</c:v>
                </c:pt>
                <c:pt idx="15">
                  <c:v>09.IV</c:v>
                </c:pt>
                <c:pt idx="16">
                  <c:v>10</c:v>
                </c:pt>
                <c:pt idx="17">
                  <c:v>10.II</c:v>
                </c:pt>
                <c:pt idx="18">
                  <c:v>10.III</c:v>
                </c:pt>
                <c:pt idx="19">
                  <c:v>10.IV</c:v>
                </c:pt>
                <c:pt idx="20">
                  <c:v>11</c:v>
                </c:pt>
                <c:pt idx="21">
                  <c:v>11.II</c:v>
                </c:pt>
                <c:pt idx="22">
                  <c:v>11.III</c:v>
                </c:pt>
                <c:pt idx="23">
                  <c:v>11.IV</c:v>
                </c:pt>
                <c:pt idx="24">
                  <c:v>12</c:v>
                </c:pt>
                <c:pt idx="25">
                  <c:v>12.II</c:v>
                </c:pt>
                <c:pt idx="26">
                  <c:v>12.III*</c:v>
                </c:pt>
              </c:strCache>
            </c:strRef>
          </c:cat>
          <c:val>
            <c:numRef>
              <c:f>'G II.1'!$J$3:$J$29</c:f>
              <c:numCache>
                <c:formatCode>#.#</c:formatCode>
                <c:ptCount val="27"/>
                <c:pt idx="0">
                  <c:v>-0.7720139683079269</c:v>
                </c:pt>
                <c:pt idx="1">
                  <c:v>-0.58282496052761912</c:v>
                </c:pt>
                <c:pt idx="2">
                  <c:v>-1.1503945982714008</c:v>
                </c:pt>
                <c:pt idx="3">
                  <c:v>-1.2913729837591168</c:v>
                </c:pt>
                <c:pt idx="4">
                  <c:v>0.66340187284632834</c:v>
                </c:pt>
                <c:pt idx="5" formatCode="#,##0.0">
                  <c:v>-3.9150027635641439E-2</c:v>
                </c:pt>
                <c:pt idx="6" formatCode="#">
                  <c:v>1.0895305913952367</c:v>
                </c:pt>
                <c:pt idx="7" formatCode="#,##0.0">
                  <c:v>1.8549226574572035</c:v>
                </c:pt>
                <c:pt idx="8" formatCode="#,##0.0">
                  <c:v>-0.72343279473889643</c:v>
                </c:pt>
                <c:pt idx="9" formatCode="#,##0.0">
                  <c:v>-0.62416452804352229</c:v>
                </c:pt>
                <c:pt idx="10" formatCode="#,##0.0">
                  <c:v>-4.1493931863800126</c:v>
                </c:pt>
                <c:pt idx="11" formatCode="#,##0.0">
                  <c:v>-3.5245678161038239</c:v>
                </c:pt>
                <c:pt idx="12" formatCode="#,##0.0">
                  <c:v>-3.8891443751694745</c:v>
                </c:pt>
                <c:pt idx="13" formatCode="#,##0.0">
                  <c:v>-2.3095042982066953</c:v>
                </c:pt>
                <c:pt idx="14" formatCode="#,##0.0">
                  <c:v>-0.73800121673039909</c:v>
                </c:pt>
                <c:pt idx="15" formatCode="#,##0.0">
                  <c:v>-0.94628455903215669</c:v>
                </c:pt>
                <c:pt idx="16" formatCode="#,##0.0">
                  <c:v>-1.1008820018843635</c:v>
                </c:pt>
                <c:pt idx="17" formatCode="#,##0.0">
                  <c:v>-1.4651097108637481</c:v>
                </c:pt>
                <c:pt idx="18" formatCode="#,##0.0">
                  <c:v>-0.37580185481226092</c:v>
                </c:pt>
                <c:pt idx="19" formatCode="#,##0.0">
                  <c:v>-1.3931999561948214</c:v>
                </c:pt>
                <c:pt idx="20" formatCode="#,##0.0">
                  <c:v>-2.2086001893107121</c:v>
                </c:pt>
                <c:pt idx="21" formatCode="#,##0.0">
                  <c:v>-3.1699310783512642</c:v>
                </c:pt>
                <c:pt idx="22" formatCode="#,##0.0">
                  <c:v>-4.5218287187701174</c:v>
                </c:pt>
                <c:pt idx="23" formatCode="#,##0.0">
                  <c:v>-5.7079540129895623</c:v>
                </c:pt>
                <c:pt idx="24" formatCode="#,##0.0">
                  <c:v>-3.363582424728691</c:v>
                </c:pt>
                <c:pt idx="25" formatCode="#,##0.0">
                  <c:v>-2.890418028392757</c:v>
                </c:pt>
                <c:pt idx="26" formatCode="#,##0.0">
                  <c:v>-1.0629303564253896</c:v>
                </c:pt>
              </c:numCache>
            </c:numRef>
          </c:val>
          <c:extLst>
            <c:ext xmlns:c16="http://schemas.microsoft.com/office/drawing/2014/chart" uri="{C3380CC4-5D6E-409C-BE32-E72D297353CC}">
              <c16:uniqueId val="{00000001-65AF-0F47-867D-7BD539B1DD42}"/>
            </c:ext>
          </c:extLst>
        </c:ser>
        <c:dLbls>
          <c:showLegendKey val="0"/>
          <c:showVal val="0"/>
          <c:showCatName val="0"/>
          <c:showSerName val="0"/>
          <c:showPercent val="0"/>
          <c:showBubbleSize val="0"/>
        </c:dLbls>
        <c:gapWidth val="41"/>
        <c:axId val="2108351496"/>
        <c:axId val="2108354872"/>
      </c:barChart>
      <c:lineChart>
        <c:grouping val="standard"/>
        <c:varyColors val="0"/>
        <c:ser>
          <c:idx val="4"/>
          <c:order val="2"/>
          <c:tx>
            <c:strRef>
              <c:f>'G II.1'!$K$2</c:f>
              <c:strCache>
                <c:ptCount val="1"/>
                <c:pt idx="0">
                  <c:v>Current account balance</c:v>
                </c:pt>
              </c:strCache>
            </c:strRef>
          </c:tx>
          <c:spPr>
            <a:ln w="25400">
              <a:solidFill>
                <a:srgbClr val="002060"/>
              </a:solidFill>
            </a:ln>
          </c:spPr>
          <c:marker>
            <c:symbol val="none"/>
          </c:marker>
          <c:cat>
            <c:strRef>
              <c:f>'G II.1'!$H$3:$H$29</c:f>
              <c:strCache>
                <c:ptCount val="27"/>
                <c:pt idx="0">
                  <c:v>06</c:v>
                </c:pt>
                <c:pt idx="1">
                  <c:v>0.6II</c:v>
                </c:pt>
                <c:pt idx="2">
                  <c:v>06.III</c:v>
                </c:pt>
                <c:pt idx="3">
                  <c:v>06.IV</c:v>
                </c:pt>
                <c:pt idx="4">
                  <c:v>07</c:v>
                </c:pt>
                <c:pt idx="5">
                  <c:v>07.II</c:v>
                </c:pt>
                <c:pt idx="6">
                  <c:v>07.III</c:v>
                </c:pt>
                <c:pt idx="7">
                  <c:v>07.IV</c:v>
                </c:pt>
                <c:pt idx="8">
                  <c:v>08</c:v>
                </c:pt>
                <c:pt idx="9">
                  <c:v>08.II</c:v>
                </c:pt>
                <c:pt idx="10">
                  <c:v>08.III</c:v>
                </c:pt>
                <c:pt idx="11">
                  <c:v>08.IV</c:v>
                </c:pt>
                <c:pt idx="12">
                  <c:v>09</c:v>
                </c:pt>
                <c:pt idx="13">
                  <c:v>09.II</c:v>
                </c:pt>
                <c:pt idx="14">
                  <c:v>09.III</c:v>
                </c:pt>
                <c:pt idx="15">
                  <c:v>09.IV</c:v>
                </c:pt>
                <c:pt idx="16">
                  <c:v>10</c:v>
                </c:pt>
                <c:pt idx="17">
                  <c:v>10.II</c:v>
                </c:pt>
                <c:pt idx="18">
                  <c:v>10.III</c:v>
                </c:pt>
                <c:pt idx="19">
                  <c:v>10.IV</c:v>
                </c:pt>
                <c:pt idx="20">
                  <c:v>11</c:v>
                </c:pt>
                <c:pt idx="21">
                  <c:v>11.II</c:v>
                </c:pt>
                <c:pt idx="22">
                  <c:v>11.III</c:v>
                </c:pt>
                <c:pt idx="23">
                  <c:v>11.IV</c:v>
                </c:pt>
                <c:pt idx="24">
                  <c:v>12</c:v>
                </c:pt>
                <c:pt idx="25">
                  <c:v>12.II</c:v>
                </c:pt>
                <c:pt idx="26">
                  <c:v>12.III*</c:v>
                </c:pt>
              </c:strCache>
            </c:strRef>
          </c:cat>
          <c:val>
            <c:numRef>
              <c:f>'G II.1'!$K$3:$K$29</c:f>
              <c:numCache>
                <c:formatCode>#.#</c:formatCode>
                <c:ptCount val="27"/>
                <c:pt idx="0">
                  <c:v>1.7557341010413456</c:v>
                </c:pt>
                <c:pt idx="1">
                  <c:v>3.2124129935181309</c:v>
                </c:pt>
                <c:pt idx="2">
                  <c:v>4.1152460089064151</c:v>
                </c:pt>
                <c:pt idx="3">
                  <c:v>4.6002891693344559</c:v>
                </c:pt>
                <c:pt idx="4">
                  <c:v>5.6929729457633673</c:v>
                </c:pt>
                <c:pt idx="5" formatCode="#,##0.0">
                  <c:v>5.3595162547787174</c:v>
                </c:pt>
                <c:pt idx="6" formatCode="#">
                  <c:v>5.2293464274784336</c:v>
                </c:pt>
                <c:pt idx="7" formatCode="#,##0.0">
                  <c:v>4.0852506413389547</c:v>
                </c:pt>
                <c:pt idx="8" formatCode="#,##0.0">
                  <c:v>3.0270161106925126</c:v>
                </c:pt>
                <c:pt idx="9" formatCode="#,##0.0">
                  <c:v>0.92823377644534355</c:v>
                </c:pt>
                <c:pt idx="10" formatCode="#,##0.0">
                  <c:v>-1.5196709383896612</c:v>
                </c:pt>
                <c:pt idx="11" formatCode="#,##0.0">
                  <c:v>-3.1722527934822549</c:v>
                </c:pt>
                <c:pt idx="12" formatCode="#,##0.0">
                  <c:v>-3.6512771294782134</c:v>
                </c:pt>
                <c:pt idx="13" formatCode="#,##0.0">
                  <c:v>-2.1758523709679274</c:v>
                </c:pt>
                <c:pt idx="14" formatCode="#,##0.0">
                  <c:v>0.12314280249129136</c:v>
                </c:pt>
                <c:pt idx="15" formatCode="#,##0.0">
                  <c:v>2.0203857995660872</c:v>
                </c:pt>
                <c:pt idx="16" formatCode="#,##0.0">
                  <c:v>2.5456293180986256</c:v>
                </c:pt>
                <c:pt idx="17" formatCode="#,##0.0">
                  <c:v>1.9011716785124186</c:v>
                </c:pt>
                <c:pt idx="18" formatCode="#,##0.0">
                  <c:v>1.2861198575335857</c:v>
                </c:pt>
                <c:pt idx="19" formatCode="#,##0.0">
                  <c:v>1.5059585823948025</c:v>
                </c:pt>
                <c:pt idx="20" formatCode="#,##0.0">
                  <c:v>0.76021772614388539</c:v>
                </c:pt>
                <c:pt idx="21" formatCode="#,##0.0">
                  <c:v>0.56138032676174798</c:v>
                </c:pt>
                <c:pt idx="22" formatCode="#,##0.0">
                  <c:v>-0.35275414412048856</c:v>
                </c:pt>
                <c:pt idx="23" formatCode="#,##0.0">
                  <c:v>-1.2953159835211345</c:v>
                </c:pt>
                <c:pt idx="24" formatCode="#,##0.0">
                  <c:v>-1.4754377587331773</c:v>
                </c:pt>
                <c:pt idx="25" formatCode="#,##0.0">
                  <c:v>-2.3250201097859255</c:v>
                </c:pt>
                <c:pt idx="26" formatCode="#,##0.0">
                  <c:v>-2.9980103181616271</c:v>
                </c:pt>
              </c:numCache>
            </c:numRef>
          </c:val>
          <c:smooth val="0"/>
          <c:extLst>
            <c:ext xmlns:c16="http://schemas.microsoft.com/office/drawing/2014/chart" uri="{C3380CC4-5D6E-409C-BE32-E72D297353CC}">
              <c16:uniqueId val="{00000003-65AF-0F47-867D-7BD539B1DD42}"/>
            </c:ext>
          </c:extLst>
        </c:ser>
        <c:dLbls>
          <c:showLegendKey val="0"/>
          <c:showVal val="0"/>
          <c:showCatName val="0"/>
          <c:showSerName val="0"/>
          <c:showPercent val="0"/>
          <c:showBubbleSize val="0"/>
        </c:dLbls>
        <c:marker val="1"/>
        <c:smooth val="0"/>
        <c:axId val="2108351496"/>
        <c:axId val="2108354872"/>
      </c:lineChart>
      <c:catAx>
        <c:axId val="2108351496"/>
        <c:scaling>
          <c:orientation val="minMax"/>
        </c:scaling>
        <c:delete val="0"/>
        <c:axPos val="b"/>
        <c:numFmt formatCode="General" sourceLinked="1"/>
        <c:majorTickMark val="out"/>
        <c:minorTickMark val="none"/>
        <c:tickLblPos val="low"/>
        <c:spPr>
          <a:ln w="25400">
            <a:solidFill>
              <a:sysClr val="windowText" lastClr="000000"/>
            </a:solidFill>
          </a:ln>
        </c:spPr>
        <c:txPr>
          <a:bodyPr/>
          <a:lstStyle/>
          <a:p>
            <a:pPr>
              <a:defRPr sz="800"/>
            </a:pPr>
            <a:endParaRPr lang="en-US"/>
          </a:p>
        </c:txPr>
        <c:crossAx val="2108354872"/>
        <c:crosses val="autoZero"/>
        <c:auto val="1"/>
        <c:lblAlgn val="ctr"/>
        <c:lblOffset val="100"/>
        <c:tickLblSkip val="4"/>
        <c:tickMarkSkip val="4"/>
        <c:noMultiLvlLbl val="0"/>
      </c:catAx>
      <c:valAx>
        <c:axId val="2108354872"/>
        <c:scaling>
          <c:orientation val="minMax"/>
        </c:scaling>
        <c:delete val="0"/>
        <c:axPos val="l"/>
        <c:numFmt formatCode="0" sourceLinked="0"/>
        <c:majorTickMark val="out"/>
        <c:minorTickMark val="none"/>
        <c:tickLblPos val="nextTo"/>
        <c:spPr>
          <a:ln w="25400">
            <a:solidFill>
              <a:schemeClr val="tx1"/>
            </a:solidFill>
          </a:ln>
        </c:spPr>
        <c:txPr>
          <a:bodyPr/>
          <a:lstStyle/>
          <a:p>
            <a:pPr>
              <a:defRPr sz="800"/>
            </a:pPr>
            <a:endParaRPr lang="en-US"/>
          </a:p>
        </c:txPr>
        <c:crossAx val="2108351496"/>
        <c:crosses val="autoZero"/>
        <c:crossBetween val="between"/>
        <c:majorUnit val="4"/>
      </c:valAx>
      <c:spPr>
        <a:noFill/>
        <a:ln>
          <a:noFill/>
        </a:ln>
      </c:spPr>
    </c:plotArea>
    <c:legend>
      <c:legendPos val="r"/>
      <c:layout>
        <c:manualLayout>
          <c:xMode val="edge"/>
          <c:yMode val="edge"/>
          <c:x val="4.6035805626598501E-2"/>
          <c:y val="2.2988505747126398E-2"/>
          <c:w val="0.51406703318095504"/>
          <c:h val="0.166667270039521"/>
        </c:manualLayout>
      </c:layout>
      <c:overlay val="0"/>
      <c:txPr>
        <a:bodyPr/>
        <a:lstStyle/>
        <a:p>
          <a:pPr>
            <a:defRPr sz="800"/>
          </a:pPr>
          <a:endParaRPr lang="en-US"/>
        </a:p>
      </c:txPr>
    </c:legend>
    <c:plotVisOnly val="1"/>
    <c:dispBlanksAs val="gap"/>
    <c:showDLblsOverMax val="0"/>
  </c:chart>
  <c:spPr>
    <a:noFill/>
    <a:ln>
      <a:noFill/>
    </a:ln>
  </c:spPr>
  <c:txPr>
    <a:bodyPr/>
    <a:lstStyle/>
    <a:p>
      <a:pPr>
        <a:defRPr>
          <a:latin typeface="Frutiger LT 45 Light"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 5 STA-T4 LAT (L)'!$C$3</c:f>
              <c:strCache>
                <c:ptCount val="1"/>
                <c:pt idx="0">
                  <c:v>2006</c:v>
                </c:pt>
              </c:strCache>
            </c:strRef>
          </c:tx>
          <c:invertIfNegative val="0"/>
          <c:cat>
            <c:strRef>
              <c:f>'FIG 5 STA-T4 LAT (L)'!$B$4:$B$57</c:f>
              <c:strCache>
                <c:ptCount val="7"/>
                <c:pt idx="0">
                  <c:v>ARG</c:v>
                </c:pt>
                <c:pt idx="1">
                  <c:v>BRA</c:v>
                </c:pt>
                <c:pt idx="2">
                  <c:v>CHI</c:v>
                </c:pt>
                <c:pt idx="3">
                  <c:v>COL</c:v>
                </c:pt>
                <c:pt idx="4">
                  <c:v>MEX</c:v>
                </c:pt>
                <c:pt idx="5">
                  <c:v>PERU</c:v>
                </c:pt>
                <c:pt idx="6">
                  <c:v>EMEs</c:v>
                </c:pt>
              </c:strCache>
            </c:strRef>
          </c:cat>
          <c:val>
            <c:numRef>
              <c:f>'FIG 5 STA-T4 LAT (L)'!$C$4:$C$57</c:f>
            </c:numRef>
          </c:val>
          <c:extLst>
            <c:ext xmlns:c16="http://schemas.microsoft.com/office/drawing/2014/chart" uri="{C3380CC4-5D6E-409C-BE32-E72D297353CC}">
              <c16:uniqueId val="{00000000-CADB-8141-A320-F0ED17C4E100}"/>
            </c:ext>
          </c:extLst>
        </c:ser>
        <c:ser>
          <c:idx val="1"/>
          <c:order val="1"/>
          <c:tx>
            <c:strRef>
              <c:f>'FIG 5 STA-T4 LAT (L)'!$D$3</c:f>
              <c:strCache>
                <c:ptCount val="1"/>
                <c:pt idx="0">
                  <c:v>2007</c:v>
                </c:pt>
              </c:strCache>
            </c:strRef>
          </c:tx>
          <c:invertIfNegative val="0"/>
          <c:cat>
            <c:strRef>
              <c:f>'FIG 5 STA-T4 LAT (L)'!$B$4:$B$57</c:f>
              <c:strCache>
                <c:ptCount val="7"/>
                <c:pt idx="0">
                  <c:v>ARG</c:v>
                </c:pt>
                <c:pt idx="1">
                  <c:v>BRA</c:v>
                </c:pt>
                <c:pt idx="2">
                  <c:v>CHI</c:v>
                </c:pt>
                <c:pt idx="3">
                  <c:v>COL</c:v>
                </c:pt>
                <c:pt idx="4">
                  <c:v>MEX</c:v>
                </c:pt>
                <c:pt idx="5">
                  <c:v>PERU</c:v>
                </c:pt>
                <c:pt idx="6">
                  <c:v>EMEs</c:v>
                </c:pt>
              </c:strCache>
            </c:strRef>
          </c:cat>
          <c:val>
            <c:numRef>
              <c:f>'FIG 5 STA-T4 LAT (L)'!$D$4:$D$57</c:f>
            </c:numRef>
          </c:val>
          <c:extLst>
            <c:ext xmlns:c16="http://schemas.microsoft.com/office/drawing/2014/chart" uri="{C3380CC4-5D6E-409C-BE32-E72D297353CC}">
              <c16:uniqueId val="{00000001-CADB-8141-A320-F0ED17C4E100}"/>
            </c:ext>
          </c:extLst>
        </c:ser>
        <c:ser>
          <c:idx val="2"/>
          <c:order val="2"/>
          <c:tx>
            <c:strRef>
              <c:f>'FIG 5 STA-T4 LAT (L)'!$E$3</c:f>
              <c:strCache>
                <c:ptCount val="1"/>
                <c:pt idx="0">
                  <c:v>2008</c:v>
                </c:pt>
              </c:strCache>
            </c:strRef>
          </c:tx>
          <c:invertIfNegative val="0"/>
          <c:cat>
            <c:strRef>
              <c:f>'FIG 5 STA-T4 LAT (L)'!$B$4:$B$57</c:f>
              <c:strCache>
                <c:ptCount val="7"/>
                <c:pt idx="0">
                  <c:v>ARG</c:v>
                </c:pt>
                <c:pt idx="1">
                  <c:v>BRA</c:v>
                </c:pt>
                <c:pt idx="2">
                  <c:v>CHI</c:v>
                </c:pt>
                <c:pt idx="3">
                  <c:v>COL</c:v>
                </c:pt>
                <c:pt idx="4">
                  <c:v>MEX</c:v>
                </c:pt>
                <c:pt idx="5">
                  <c:v>PERU</c:v>
                </c:pt>
                <c:pt idx="6">
                  <c:v>EMEs</c:v>
                </c:pt>
              </c:strCache>
            </c:strRef>
          </c:cat>
          <c:val>
            <c:numRef>
              <c:f>'FIG 5 STA-T4 LAT (L)'!$E$4:$E$57</c:f>
            </c:numRef>
          </c:val>
          <c:extLst>
            <c:ext xmlns:c16="http://schemas.microsoft.com/office/drawing/2014/chart" uri="{C3380CC4-5D6E-409C-BE32-E72D297353CC}">
              <c16:uniqueId val="{00000002-CADB-8141-A320-F0ED17C4E100}"/>
            </c:ext>
          </c:extLst>
        </c:ser>
        <c:ser>
          <c:idx val="3"/>
          <c:order val="3"/>
          <c:tx>
            <c:strRef>
              <c:f>'FIG 5 STA-T4 LAT (L)'!$F$3</c:f>
              <c:strCache>
                <c:ptCount val="1"/>
                <c:pt idx="0">
                  <c:v>2006-08</c:v>
                </c:pt>
              </c:strCache>
            </c:strRef>
          </c:tx>
          <c:spPr>
            <a:solidFill>
              <a:schemeClr val="tx2">
                <a:lumMod val="20000"/>
                <a:lumOff val="80000"/>
              </a:schemeClr>
            </a:solidFill>
            <a:ln>
              <a:noFill/>
            </a:ln>
          </c:spPr>
          <c:invertIfNegative val="0"/>
          <c:cat>
            <c:strRef>
              <c:f>'FIG 5 STA-T4 LAT (L)'!$B$4:$B$57</c:f>
              <c:strCache>
                <c:ptCount val="7"/>
                <c:pt idx="0">
                  <c:v>ARG</c:v>
                </c:pt>
                <c:pt idx="1">
                  <c:v>BRA</c:v>
                </c:pt>
                <c:pt idx="2">
                  <c:v>CHI</c:v>
                </c:pt>
                <c:pt idx="3">
                  <c:v>COL</c:v>
                </c:pt>
                <c:pt idx="4">
                  <c:v>MEX</c:v>
                </c:pt>
                <c:pt idx="5">
                  <c:v>PERU</c:v>
                </c:pt>
                <c:pt idx="6">
                  <c:v>EMEs</c:v>
                </c:pt>
              </c:strCache>
            </c:strRef>
          </c:cat>
          <c:val>
            <c:numRef>
              <c:f>'FIG 5 STA-T4 LAT (L)'!$F$4:$F$57</c:f>
              <c:numCache>
                <c:formatCode>0.0</c:formatCode>
                <c:ptCount val="7"/>
                <c:pt idx="0">
                  <c:v>2.5854255724827722</c:v>
                </c:pt>
                <c:pt idx="1">
                  <c:v>3.2540239268428279</c:v>
                </c:pt>
                <c:pt idx="2">
                  <c:v>-0.29195452336753802</c:v>
                </c:pt>
                <c:pt idx="3">
                  <c:v>1.1777817122485157</c:v>
                </c:pt>
                <c:pt idx="4">
                  <c:v>1.3262912753625224</c:v>
                </c:pt>
                <c:pt idx="5">
                  <c:v>2.4849431715033372</c:v>
                </c:pt>
                <c:pt idx="6">
                  <c:v>1.1015507874861952</c:v>
                </c:pt>
              </c:numCache>
            </c:numRef>
          </c:val>
          <c:extLst>
            <c:ext xmlns:c16="http://schemas.microsoft.com/office/drawing/2014/chart" uri="{C3380CC4-5D6E-409C-BE32-E72D297353CC}">
              <c16:uniqueId val="{00000003-CADB-8141-A320-F0ED17C4E100}"/>
            </c:ext>
          </c:extLst>
        </c:ser>
        <c:ser>
          <c:idx val="4"/>
          <c:order val="4"/>
          <c:tx>
            <c:strRef>
              <c:f>'FIG 5 STA-T4 LAT (L)'!$G$3</c:f>
              <c:strCache>
                <c:ptCount val="1"/>
                <c:pt idx="0">
                  <c:v>2009</c:v>
                </c:pt>
              </c:strCache>
            </c:strRef>
          </c:tx>
          <c:spPr>
            <a:solidFill>
              <a:schemeClr val="tx2">
                <a:lumMod val="60000"/>
                <a:lumOff val="40000"/>
              </a:schemeClr>
            </a:solidFill>
            <a:ln>
              <a:noFill/>
            </a:ln>
          </c:spPr>
          <c:invertIfNegative val="0"/>
          <c:cat>
            <c:strRef>
              <c:f>'FIG 5 STA-T4 LAT (L)'!$B$4:$B$57</c:f>
              <c:strCache>
                <c:ptCount val="7"/>
                <c:pt idx="0">
                  <c:v>ARG</c:v>
                </c:pt>
                <c:pt idx="1">
                  <c:v>BRA</c:v>
                </c:pt>
                <c:pt idx="2">
                  <c:v>CHI</c:v>
                </c:pt>
                <c:pt idx="3">
                  <c:v>COL</c:v>
                </c:pt>
                <c:pt idx="4">
                  <c:v>MEX</c:v>
                </c:pt>
                <c:pt idx="5">
                  <c:v>PERU</c:v>
                </c:pt>
                <c:pt idx="6">
                  <c:v>EMEs</c:v>
                </c:pt>
              </c:strCache>
            </c:strRef>
          </c:cat>
          <c:val>
            <c:numRef>
              <c:f>'FIG 5 STA-T4 LAT (L)'!$G$4:$G$57</c:f>
              <c:numCache>
                <c:formatCode>0.0</c:formatCode>
                <c:ptCount val="7"/>
                <c:pt idx="0">
                  <c:v>1.5916706859079321</c:v>
                </c:pt>
                <c:pt idx="1">
                  <c:v>2.803682991124866</c:v>
                </c:pt>
                <c:pt idx="2">
                  <c:v>-4.2830453740823291</c:v>
                </c:pt>
                <c:pt idx="3">
                  <c:v>0.78830157445087534</c:v>
                </c:pt>
                <c:pt idx="4">
                  <c:v>-1.2130433918624384</c:v>
                </c:pt>
                <c:pt idx="5">
                  <c:v>0.35526929416477787</c:v>
                </c:pt>
                <c:pt idx="6">
                  <c:v>-2.0892748780319232</c:v>
                </c:pt>
              </c:numCache>
            </c:numRef>
          </c:val>
          <c:extLst>
            <c:ext xmlns:c16="http://schemas.microsoft.com/office/drawing/2014/chart" uri="{C3380CC4-5D6E-409C-BE32-E72D297353CC}">
              <c16:uniqueId val="{00000004-CADB-8141-A320-F0ED17C4E100}"/>
            </c:ext>
          </c:extLst>
        </c:ser>
        <c:ser>
          <c:idx val="5"/>
          <c:order val="5"/>
          <c:tx>
            <c:strRef>
              <c:f>'FIG 5 STA-T4 LAT (L)'!$H$3</c:f>
              <c:strCache>
                <c:ptCount val="1"/>
                <c:pt idx="0">
                  <c:v>2010-12</c:v>
                </c:pt>
              </c:strCache>
            </c:strRef>
          </c:tx>
          <c:spPr>
            <a:solidFill>
              <a:schemeClr val="accent1">
                <a:lumMod val="50000"/>
              </a:schemeClr>
            </a:solidFill>
            <a:ln>
              <a:noFill/>
            </a:ln>
          </c:spPr>
          <c:invertIfNegative val="0"/>
          <c:cat>
            <c:strRef>
              <c:f>'FIG 5 STA-T4 LAT (L)'!$B$4:$B$57</c:f>
              <c:strCache>
                <c:ptCount val="7"/>
                <c:pt idx="0">
                  <c:v>ARG</c:v>
                </c:pt>
                <c:pt idx="1">
                  <c:v>BRA</c:v>
                </c:pt>
                <c:pt idx="2">
                  <c:v>CHI</c:v>
                </c:pt>
                <c:pt idx="3">
                  <c:v>COL</c:v>
                </c:pt>
                <c:pt idx="4">
                  <c:v>MEX</c:v>
                </c:pt>
                <c:pt idx="5">
                  <c:v>PERU</c:v>
                </c:pt>
                <c:pt idx="6">
                  <c:v>EMEs</c:v>
                </c:pt>
              </c:strCache>
            </c:strRef>
          </c:cat>
          <c:val>
            <c:numRef>
              <c:f>'FIG 5 STA-T4 LAT (L)'!$H$4:$H$57</c:f>
              <c:numCache>
                <c:formatCode>0.0</c:formatCode>
                <c:ptCount val="7"/>
                <c:pt idx="0">
                  <c:v>0.65796188133619327</c:v>
                </c:pt>
                <c:pt idx="1">
                  <c:v>2.7705180844498556</c:v>
                </c:pt>
                <c:pt idx="2">
                  <c:v>-1.5528583290993758</c:v>
                </c:pt>
                <c:pt idx="3">
                  <c:v>-0.46517690942700335</c:v>
                </c:pt>
                <c:pt idx="4">
                  <c:v>-0.61024794332029753</c:v>
                </c:pt>
                <c:pt idx="5">
                  <c:v>1.2277768107537399</c:v>
                </c:pt>
                <c:pt idx="6">
                  <c:v>-0.68312246410440902</c:v>
                </c:pt>
              </c:numCache>
            </c:numRef>
          </c:val>
          <c:extLst>
            <c:ext xmlns:c16="http://schemas.microsoft.com/office/drawing/2014/chart" uri="{C3380CC4-5D6E-409C-BE32-E72D297353CC}">
              <c16:uniqueId val="{00000005-CADB-8141-A320-F0ED17C4E100}"/>
            </c:ext>
          </c:extLst>
        </c:ser>
        <c:dLbls>
          <c:showLegendKey val="0"/>
          <c:showVal val="0"/>
          <c:showCatName val="0"/>
          <c:showSerName val="0"/>
          <c:showPercent val="0"/>
          <c:showBubbleSize val="0"/>
        </c:dLbls>
        <c:gapWidth val="150"/>
        <c:axId val="2122242200"/>
        <c:axId val="2122244584"/>
      </c:barChart>
      <c:catAx>
        <c:axId val="2122242200"/>
        <c:scaling>
          <c:orientation val="minMax"/>
        </c:scaling>
        <c:delete val="0"/>
        <c:axPos val="b"/>
        <c:numFmt formatCode="General" sourceLinked="0"/>
        <c:majorTickMark val="out"/>
        <c:minorTickMark val="none"/>
        <c:tickLblPos val="low"/>
        <c:txPr>
          <a:bodyPr rot="0" vert="horz" lIns="0" anchor="ctr" anchorCtr="1">
            <a:noAutofit/>
          </a:bodyPr>
          <a:lstStyle/>
          <a:p>
            <a:pPr>
              <a:defRPr lang="es-ES" sz="1200"/>
            </a:pPr>
            <a:endParaRPr lang="en-US"/>
          </a:p>
        </c:txPr>
        <c:crossAx val="2122244584"/>
        <c:crosses val="autoZero"/>
        <c:auto val="1"/>
        <c:lblAlgn val="ctr"/>
        <c:lblOffset val="100"/>
        <c:tickLblSkip val="1"/>
        <c:noMultiLvlLbl val="0"/>
      </c:catAx>
      <c:valAx>
        <c:axId val="2122244584"/>
        <c:scaling>
          <c:orientation val="minMax"/>
        </c:scaling>
        <c:delete val="0"/>
        <c:axPos val="l"/>
        <c:majorGridlines/>
        <c:numFmt formatCode="0.0" sourceLinked="1"/>
        <c:majorTickMark val="out"/>
        <c:minorTickMark val="none"/>
        <c:tickLblPos val="nextTo"/>
        <c:spPr>
          <a:ln>
            <a:noFill/>
          </a:ln>
        </c:spPr>
        <c:txPr>
          <a:bodyPr/>
          <a:lstStyle/>
          <a:p>
            <a:pPr>
              <a:defRPr lang="es-ES" sz="1200"/>
            </a:pPr>
            <a:endParaRPr lang="en-US"/>
          </a:p>
        </c:txPr>
        <c:crossAx val="2122242200"/>
        <c:crosses val="autoZero"/>
        <c:crossBetween val="between"/>
      </c:valAx>
      <c:spPr>
        <a:noFill/>
      </c:spPr>
    </c:plotArea>
    <c:legend>
      <c:legendPos val="t"/>
      <c:layout>
        <c:manualLayout>
          <c:xMode val="edge"/>
          <c:yMode val="edge"/>
          <c:x val="0.44344289126780501"/>
          <c:y val="3.7499999999999999E-2"/>
          <c:w val="0.46517384765106601"/>
          <c:h val="8.3678805774278303E-2"/>
        </c:manualLayout>
      </c:layout>
      <c:overlay val="1"/>
      <c:txPr>
        <a:bodyPr/>
        <a:lstStyle/>
        <a:p>
          <a:pPr>
            <a:defRPr lang="es-ES" sz="1200"/>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'FIG 5 STA-T4 LAT (L)'!$C$3</c:f>
              <c:strCache>
                <c:ptCount val="1"/>
                <c:pt idx="0">
                  <c:v>2006</c:v>
                </c:pt>
              </c:strCache>
            </c:strRef>
          </c:tx>
          <c:invertIfNegative val="0"/>
          <c:cat>
            <c:strRef>
              <c:f>'FIG 5 STA-T4 LAT (L)'!$B$4:$B$57</c:f>
              <c:strCache>
                <c:ptCount val="7"/>
                <c:pt idx="0">
                  <c:v>ARG</c:v>
                </c:pt>
                <c:pt idx="1">
                  <c:v>BRA</c:v>
                </c:pt>
                <c:pt idx="2">
                  <c:v>CHI</c:v>
                </c:pt>
                <c:pt idx="3">
                  <c:v>COL</c:v>
                </c:pt>
                <c:pt idx="4">
                  <c:v>MEX</c:v>
                </c:pt>
                <c:pt idx="5">
                  <c:v>PERU</c:v>
                </c:pt>
                <c:pt idx="6">
                  <c:v>EMEs</c:v>
                </c:pt>
              </c:strCache>
            </c:strRef>
          </c:cat>
          <c:val>
            <c:numRef>
              <c:f>'FIG 5 STA-T4 LAT (L)'!$C$4:$C$57</c:f>
            </c:numRef>
          </c:val>
          <c:extLst>
            <c:ext xmlns:c16="http://schemas.microsoft.com/office/drawing/2014/chart" uri="{C3380CC4-5D6E-409C-BE32-E72D297353CC}">
              <c16:uniqueId val="{00000000-A736-FD46-B20E-41C2C0B1656E}"/>
            </c:ext>
          </c:extLst>
        </c:ser>
        <c:ser>
          <c:idx val="1"/>
          <c:order val="1"/>
          <c:tx>
            <c:strRef>
              <c:f>'FIG 5 STA-T4 LAT (L)'!$D$3</c:f>
              <c:strCache>
                <c:ptCount val="1"/>
                <c:pt idx="0">
                  <c:v>2007</c:v>
                </c:pt>
              </c:strCache>
            </c:strRef>
          </c:tx>
          <c:invertIfNegative val="0"/>
          <c:cat>
            <c:strRef>
              <c:f>'FIG 5 STA-T4 LAT (L)'!$B$4:$B$57</c:f>
              <c:strCache>
                <c:ptCount val="7"/>
                <c:pt idx="0">
                  <c:v>ARG</c:v>
                </c:pt>
                <c:pt idx="1">
                  <c:v>BRA</c:v>
                </c:pt>
                <c:pt idx="2">
                  <c:v>CHI</c:v>
                </c:pt>
                <c:pt idx="3">
                  <c:v>COL</c:v>
                </c:pt>
                <c:pt idx="4">
                  <c:v>MEX</c:v>
                </c:pt>
                <c:pt idx="5">
                  <c:v>PERU</c:v>
                </c:pt>
                <c:pt idx="6">
                  <c:v>EMEs</c:v>
                </c:pt>
              </c:strCache>
            </c:strRef>
          </c:cat>
          <c:val>
            <c:numRef>
              <c:f>'FIG 5 STA-T4 LAT (L)'!$D$4:$D$57</c:f>
            </c:numRef>
          </c:val>
          <c:extLst>
            <c:ext xmlns:c16="http://schemas.microsoft.com/office/drawing/2014/chart" uri="{C3380CC4-5D6E-409C-BE32-E72D297353CC}">
              <c16:uniqueId val="{00000001-A736-FD46-B20E-41C2C0B1656E}"/>
            </c:ext>
          </c:extLst>
        </c:ser>
        <c:ser>
          <c:idx val="2"/>
          <c:order val="2"/>
          <c:tx>
            <c:strRef>
              <c:f>'FIG 5 STA-T4 LAT (L)'!$E$3</c:f>
              <c:strCache>
                <c:ptCount val="1"/>
                <c:pt idx="0">
                  <c:v>2008</c:v>
                </c:pt>
              </c:strCache>
            </c:strRef>
          </c:tx>
          <c:invertIfNegative val="0"/>
          <c:cat>
            <c:strRef>
              <c:f>'FIG 5 STA-T4 LAT (L)'!$B$4:$B$57</c:f>
              <c:strCache>
                <c:ptCount val="7"/>
                <c:pt idx="0">
                  <c:v>ARG</c:v>
                </c:pt>
                <c:pt idx="1">
                  <c:v>BRA</c:v>
                </c:pt>
                <c:pt idx="2">
                  <c:v>CHI</c:v>
                </c:pt>
                <c:pt idx="3">
                  <c:v>COL</c:v>
                </c:pt>
                <c:pt idx="4">
                  <c:v>MEX</c:v>
                </c:pt>
                <c:pt idx="5">
                  <c:v>PERU</c:v>
                </c:pt>
                <c:pt idx="6">
                  <c:v>EMEs</c:v>
                </c:pt>
              </c:strCache>
            </c:strRef>
          </c:cat>
          <c:val>
            <c:numRef>
              <c:f>'FIG 5 STA-T4 LAT (L)'!$E$4:$E$57</c:f>
            </c:numRef>
          </c:val>
          <c:extLst>
            <c:ext xmlns:c16="http://schemas.microsoft.com/office/drawing/2014/chart" uri="{C3380CC4-5D6E-409C-BE32-E72D297353CC}">
              <c16:uniqueId val="{00000002-A736-FD46-B20E-41C2C0B1656E}"/>
            </c:ext>
          </c:extLst>
        </c:ser>
        <c:ser>
          <c:idx val="3"/>
          <c:order val="3"/>
          <c:tx>
            <c:strRef>
              <c:f>rowth!$F$3</c:f>
              <c:strCache>
                <c:ptCount val="1"/>
                <c:pt idx="0">
                  <c:v>2006-08</c:v>
                </c:pt>
              </c:strCache>
            </c:strRef>
          </c:tx>
          <c:spPr>
            <a:solidFill>
              <a:schemeClr val="accent3">
                <a:lumMod val="40000"/>
                <a:lumOff val="60000"/>
              </a:schemeClr>
            </a:solidFill>
            <a:ln>
              <a:noFill/>
            </a:ln>
          </c:spPr>
          <c:invertIfNegative val="0"/>
          <c:cat>
            <c:strRef>
              <c:f>rowth!$B$4:$B$57</c:f>
              <c:strCache>
                <c:ptCount val="7"/>
                <c:pt idx="0">
                  <c:v>ARG</c:v>
                </c:pt>
                <c:pt idx="1">
                  <c:v>BRA</c:v>
                </c:pt>
                <c:pt idx="2">
                  <c:v>CHI</c:v>
                </c:pt>
                <c:pt idx="3">
                  <c:v>COL</c:v>
                </c:pt>
                <c:pt idx="4">
                  <c:v>MEX</c:v>
                </c:pt>
                <c:pt idx="5">
                  <c:v>PERU</c:v>
                </c:pt>
                <c:pt idx="6">
                  <c:v>EMEs</c:v>
                </c:pt>
              </c:strCache>
            </c:strRef>
          </c:cat>
          <c:val>
            <c:numRef>
              <c:f>rowth!$F$4:$F$57</c:f>
              <c:numCache>
                <c:formatCode>0.0</c:formatCode>
                <c:ptCount val="7"/>
                <c:pt idx="0">
                  <c:v>7.0373333333333337</c:v>
                </c:pt>
                <c:pt idx="1">
                  <c:v>5.0380000000000003</c:v>
                </c:pt>
                <c:pt idx="2">
                  <c:v>4.9323333333333332</c:v>
                </c:pt>
                <c:pt idx="3">
                  <c:v>5.6280000000000001</c:v>
                </c:pt>
                <c:pt idx="4">
                  <c:v>2.6433333333333331</c:v>
                </c:pt>
                <c:pt idx="5">
                  <c:v>8.3966666666666665</c:v>
                </c:pt>
                <c:pt idx="6">
                  <c:v>7.3806666666666665</c:v>
                </c:pt>
              </c:numCache>
            </c:numRef>
          </c:val>
          <c:extLst>
            <c:ext xmlns:c16="http://schemas.microsoft.com/office/drawing/2014/chart" uri="{C3380CC4-5D6E-409C-BE32-E72D297353CC}">
              <c16:uniqueId val="{00000003-A736-FD46-B20E-41C2C0B1656E}"/>
            </c:ext>
          </c:extLst>
        </c:ser>
        <c:ser>
          <c:idx val="4"/>
          <c:order val="4"/>
          <c:tx>
            <c:strRef>
              <c:f>rowth!$G$3</c:f>
              <c:strCache>
                <c:ptCount val="1"/>
                <c:pt idx="0">
                  <c:v>2009</c:v>
                </c:pt>
              </c:strCache>
            </c:strRef>
          </c:tx>
          <c:spPr>
            <a:solidFill>
              <a:schemeClr val="accent3"/>
            </a:solidFill>
            <a:ln>
              <a:noFill/>
            </a:ln>
          </c:spPr>
          <c:invertIfNegative val="0"/>
          <c:cat>
            <c:strRef>
              <c:f>rowth!$B$4:$B$57</c:f>
              <c:strCache>
                <c:ptCount val="7"/>
                <c:pt idx="0">
                  <c:v>ARG</c:v>
                </c:pt>
                <c:pt idx="1">
                  <c:v>BRA</c:v>
                </c:pt>
                <c:pt idx="2">
                  <c:v>CHI</c:v>
                </c:pt>
                <c:pt idx="3">
                  <c:v>COL</c:v>
                </c:pt>
                <c:pt idx="4">
                  <c:v>MEX</c:v>
                </c:pt>
                <c:pt idx="5">
                  <c:v>PERU</c:v>
                </c:pt>
                <c:pt idx="6">
                  <c:v>EMEs</c:v>
                </c:pt>
              </c:strCache>
            </c:strRef>
          </c:cat>
          <c:val>
            <c:numRef>
              <c:f>rowth!$G$4:$G$57</c:f>
              <c:numCache>
                <c:formatCode>0.0</c:formatCode>
                <c:ptCount val="7"/>
                <c:pt idx="0">
                  <c:v>-5.9189999999999996</c:v>
                </c:pt>
                <c:pt idx="1">
                  <c:v>-0.11899999999999999</c:v>
                </c:pt>
                <c:pt idx="2">
                  <c:v>-1.5940000000000001</c:v>
                </c:pt>
                <c:pt idx="3">
                  <c:v>1.2050000000000001</c:v>
                </c:pt>
                <c:pt idx="4">
                  <c:v>-5.2859999999999996</c:v>
                </c:pt>
                <c:pt idx="5">
                  <c:v>1.0489999999999999</c:v>
                </c:pt>
                <c:pt idx="6">
                  <c:v>2.77</c:v>
                </c:pt>
              </c:numCache>
            </c:numRef>
          </c:val>
          <c:extLst>
            <c:ext xmlns:c16="http://schemas.microsoft.com/office/drawing/2014/chart" uri="{C3380CC4-5D6E-409C-BE32-E72D297353CC}">
              <c16:uniqueId val="{00000004-A736-FD46-B20E-41C2C0B1656E}"/>
            </c:ext>
          </c:extLst>
        </c:ser>
        <c:ser>
          <c:idx val="5"/>
          <c:order val="5"/>
          <c:tx>
            <c:strRef>
              <c:f>rowth!$H$3</c:f>
              <c:strCache>
                <c:ptCount val="1"/>
                <c:pt idx="0">
                  <c:v>2010-12</c:v>
                </c:pt>
              </c:strCache>
            </c:strRef>
          </c:tx>
          <c:spPr>
            <a:solidFill>
              <a:schemeClr val="accent3">
                <a:lumMod val="50000"/>
              </a:schemeClr>
            </a:solidFill>
            <a:ln>
              <a:noFill/>
            </a:ln>
          </c:spPr>
          <c:invertIfNegative val="0"/>
          <c:cat>
            <c:strRef>
              <c:f>rowth!$B$4:$B$57</c:f>
              <c:strCache>
                <c:ptCount val="7"/>
                <c:pt idx="0">
                  <c:v>ARG</c:v>
                </c:pt>
                <c:pt idx="1">
                  <c:v>BRA</c:v>
                </c:pt>
                <c:pt idx="2">
                  <c:v>CHI</c:v>
                </c:pt>
                <c:pt idx="3">
                  <c:v>COL</c:v>
                </c:pt>
                <c:pt idx="4">
                  <c:v>MEX</c:v>
                </c:pt>
                <c:pt idx="5">
                  <c:v>PERU</c:v>
                </c:pt>
                <c:pt idx="6">
                  <c:v>EMEs</c:v>
                </c:pt>
              </c:strCache>
            </c:strRef>
          </c:cat>
          <c:val>
            <c:numRef>
              <c:f>rowth!$H$4:$H$57</c:f>
              <c:numCache>
                <c:formatCode>0.0</c:formatCode>
                <c:ptCount val="7"/>
                <c:pt idx="0">
                  <c:v>5.0343333333333327</c:v>
                </c:pt>
                <c:pt idx="1">
                  <c:v>4.4863333333333335</c:v>
                </c:pt>
                <c:pt idx="2">
                  <c:v>5.7586666666666666</c:v>
                </c:pt>
                <c:pt idx="3">
                  <c:v>5.2043333333333335</c:v>
                </c:pt>
                <c:pt idx="4">
                  <c:v>4.141</c:v>
                </c:pt>
                <c:pt idx="5">
                  <c:v>6.9513333333333334</c:v>
                </c:pt>
                <c:pt idx="6">
                  <c:v>6.3926666666666661</c:v>
                </c:pt>
              </c:numCache>
            </c:numRef>
          </c:val>
          <c:extLst>
            <c:ext xmlns:c16="http://schemas.microsoft.com/office/drawing/2014/chart" uri="{C3380CC4-5D6E-409C-BE32-E72D297353CC}">
              <c16:uniqueId val="{00000005-A736-FD46-B20E-41C2C0B1656E}"/>
            </c:ext>
          </c:extLst>
        </c:ser>
        <c:dLbls>
          <c:showLegendKey val="0"/>
          <c:showVal val="0"/>
          <c:showCatName val="0"/>
          <c:showSerName val="0"/>
          <c:showPercent val="0"/>
          <c:showBubbleSize val="0"/>
        </c:dLbls>
        <c:gapWidth val="150"/>
        <c:axId val="2122242200"/>
        <c:axId val="2122244584"/>
      </c:barChart>
      <c:catAx>
        <c:axId val="2122242200"/>
        <c:scaling>
          <c:orientation val="minMax"/>
        </c:scaling>
        <c:delete val="0"/>
        <c:axPos val="b"/>
        <c:numFmt formatCode="General" sourceLinked="0"/>
        <c:majorTickMark val="out"/>
        <c:minorTickMark val="none"/>
        <c:tickLblPos val="low"/>
        <c:txPr>
          <a:bodyPr rot="0" vert="horz" lIns="0" anchor="ctr" anchorCtr="1">
            <a:noAutofit/>
          </a:bodyPr>
          <a:lstStyle/>
          <a:p>
            <a:pPr>
              <a:defRPr lang="es-ES" sz="1200"/>
            </a:pPr>
            <a:endParaRPr lang="en-US"/>
          </a:p>
        </c:txPr>
        <c:crossAx val="2122244584"/>
        <c:crosses val="autoZero"/>
        <c:auto val="1"/>
        <c:lblAlgn val="ctr"/>
        <c:lblOffset val="100"/>
        <c:tickLblSkip val="1"/>
        <c:noMultiLvlLbl val="0"/>
      </c:catAx>
      <c:valAx>
        <c:axId val="2122244584"/>
        <c:scaling>
          <c:orientation val="minMax"/>
        </c:scaling>
        <c:delete val="0"/>
        <c:axPos val="l"/>
        <c:majorGridlines/>
        <c:numFmt formatCode="0.0" sourceLinked="1"/>
        <c:majorTickMark val="out"/>
        <c:minorTickMark val="none"/>
        <c:tickLblPos val="nextTo"/>
        <c:spPr>
          <a:ln>
            <a:noFill/>
          </a:ln>
        </c:spPr>
        <c:txPr>
          <a:bodyPr/>
          <a:lstStyle/>
          <a:p>
            <a:pPr>
              <a:defRPr lang="es-ES" sz="1200"/>
            </a:pPr>
            <a:endParaRPr lang="en-US"/>
          </a:p>
        </c:txPr>
        <c:crossAx val="2122242200"/>
        <c:crosses val="autoZero"/>
        <c:crossBetween val="between"/>
      </c:valAx>
      <c:spPr>
        <a:noFill/>
      </c:spPr>
    </c:plotArea>
    <c:legend>
      <c:legendPos val="t"/>
      <c:layout>
        <c:manualLayout>
          <c:xMode val="edge"/>
          <c:yMode val="edge"/>
          <c:x val="0.44344289126780501"/>
          <c:y val="3.7499999999999999E-2"/>
          <c:w val="0.48601742900115014"/>
          <c:h val="8.4515842156169058E-2"/>
        </c:manualLayout>
      </c:layout>
      <c:overlay val="1"/>
      <c:txPr>
        <a:bodyPr/>
        <a:lstStyle/>
        <a:p>
          <a:pPr>
            <a:defRPr lang="es-ES" sz="1200"/>
          </a:pPr>
          <a:endParaRPr lang="en-US"/>
        </a:p>
      </c:txPr>
    </c:legend>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734F5-B6ED-5246-9C25-09AEE7DFE4F1}" type="datetimeFigureOut">
              <a:rPr lang="en-US" smtClean="0"/>
              <a:t>10/1/2019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9D350-4CE3-4E4B-9FBD-84BFF1E470DC}" type="slidenum">
              <a:rPr lang="en-US" smtClean="0"/>
              <a:t>‹#›</a:t>
            </a:fld>
            <a:endParaRPr lang="en-US"/>
          </a:p>
        </p:txBody>
      </p:sp>
    </p:spTree>
    <p:extLst>
      <p:ext uri="{BB962C8B-B14F-4D97-AF65-F5344CB8AC3E}">
        <p14:creationId xmlns:p14="http://schemas.microsoft.com/office/powerpoint/2010/main" val="214969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DA89D350-4CE3-4E4B-9FBD-84BFF1E470DC}" type="slidenum">
              <a:rPr lang="en-US" smtClean="0"/>
              <a:t>10</a:t>
            </a:fld>
            <a:endParaRPr lang="en-US"/>
          </a:p>
        </p:txBody>
      </p:sp>
    </p:spTree>
    <p:extLst>
      <p:ext uri="{BB962C8B-B14F-4D97-AF65-F5344CB8AC3E}">
        <p14:creationId xmlns:p14="http://schemas.microsoft.com/office/powerpoint/2010/main" val="157209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DA89D350-4CE3-4E4B-9FBD-84BFF1E470DC}" type="slidenum">
              <a:rPr lang="en-US" smtClean="0"/>
              <a:t>11</a:t>
            </a:fld>
            <a:endParaRPr lang="en-US"/>
          </a:p>
        </p:txBody>
      </p:sp>
    </p:spTree>
    <p:extLst>
      <p:ext uri="{BB962C8B-B14F-4D97-AF65-F5344CB8AC3E}">
        <p14:creationId xmlns:p14="http://schemas.microsoft.com/office/powerpoint/2010/main" val="345162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endParaRPr lang="en-US" dirty="0"/>
          </a:p>
        </p:txBody>
      </p:sp>
      <p:sp>
        <p:nvSpPr>
          <p:cNvPr id="4" name="Marcador de número de diapositiva 3"/>
          <p:cNvSpPr>
            <a:spLocks noGrp="1"/>
          </p:cNvSpPr>
          <p:nvPr>
            <p:ph type="sldNum" sz="quarter" idx="5"/>
          </p:nvPr>
        </p:nvSpPr>
        <p:spPr/>
        <p:txBody>
          <a:bodyPr/>
          <a:lstStyle/>
          <a:p>
            <a:fld id="{DA89D350-4CE3-4E4B-9FBD-84BFF1E470DC}" type="slidenum">
              <a:rPr lang="en-US" smtClean="0"/>
              <a:t>12</a:t>
            </a:fld>
            <a:endParaRPr lang="en-US"/>
          </a:p>
        </p:txBody>
      </p:sp>
    </p:spTree>
    <p:extLst>
      <p:ext uri="{BB962C8B-B14F-4D97-AF65-F5344CB8AC3E}">
        <p14:creationId xmlns:p14="http://schemas.microsoft.com/office/powerpoint/2010/main" val="223386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D2A87-81D7-9148-BCDC-A2981480703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975AD5B-3ECD-184A-A985-43EFF80A0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0B32785-E562-6C4C-8F30-5641492554E0}"/>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5" name="Marcador de pie de página 4">
            <a:extLst>
              <a:ext uri="{FF2B5EF4-FFF2-40B4-BE49-F238E27FC236}">
                <a16:creationId xmlns:a16="http://schemas.microsoft.com/office/drawing/2014/main" id="{991C4F8E-4263-C043-9CDC-D08EA6088BA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26191C1-9342-5944-B024-668D4CE5CA72}"/>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380778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E20C1-9549-C64C-96C0-E6998ACD1BE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2227204-8EE6-344C-BCB8-4871C5AEF1DF}"/>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n-US"/>
          </a:p>
        </p:txBody>
      </p:sp>
      <p:sp>
        <p:nvSpPr>
          <p:cNvPr id="4" name="Marcador de fecha 3">
            <a:extLst>
              <a:ext uri="{FF2B5EF4-FFF2-40B4-BE49-F238E27FC236}">
                <a16:creationId xmlns:a16="http://schemas.microsoft.com/office/drawing/2014/main" id="{E19B07B1-2AB4-BE4D-8712-63DC02BBA180}"/>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5" name="Marcador de pie de página 4">
            <a:extLst>
              <a:ext uri="{FF2B5EF4-FFF2-40B4-BE49-F238E27FC236}">
                <a16:creationId xmlns:a16="http://schemas.microsoft.com/office/drawing/2014/main" id="{C3088517-E719-8D4D-A20C-0D2D8AB86BD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DC6B01D-5AC7-394D-9BFE-8A55460A1D89}"/>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359638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FB18F64-64F8-BF4B-A760-DFD215A27F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F138EE09-D4F8-8E4E-B903-6C5BE9D22999}"/>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n-US"/>
          </a:p>
        </p:txBody>
      </p:sp>
      <p:sp>
        <p:nvSpPr>
          <p:cNvPr id="4" name="Marcador de fecha 3">
            <a:extLst>
              <a:ext uri="{FF2B5EF4-FFF2-40B4-BE49-F238E27FC236}">
                <a16:creationId xmlns:a16="http://schemas.microsoft.com/office/drawing/2014/main" id="{BAFB2BA2-D9D1-F94A-AB98-69383B12900C}"/>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5" name="Marcador de pie de página 4">
            <a:extLst>
              <a:ext uri="{FF2B5EF4-FFF2-40B4-BE49-F238E27FC236}">
                <a16:creationId xmlns:a16="http://schemas.microsoft.com/office/drawing/2014/main" id="{7DBECBB9-F6FF-DB40-B443-54897F426A8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1EE46C1-A2EF-184A-9684-FAAF5FC52E3F}"/>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230206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2A139-5EC7-044F-8B2A-4BF66B45433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B185742-F06B-C54D-A489-843C88F4C76F}"/>
              </a:ext>
            </a:extLst>
          </p:cNvPr>
          <p:cNvSpPr>
            <a:spLocks noGrp="1"/>
          </p:cNvSpPr>
          <p:nvPr>
            <p:ph idx="1"/>
          </p:nvPr>
        </p:nvSpPr>
        <p:spPr/>
        <p:txBody>
          <a:bodyPr/>
          <a:lstStyle/>
          <a:p>
            <a:r>
              <a:rPr lang="es-ES"/>
              <a:t>Editar los estilos de texto del patrón
Segundo nivel
Tercer nivel
Cuarto nivel
Quinto nivel</a:t>
            </a:r>
            <a:endParaRPr lang="en-US"/>
          </a:p>
        </p:txBody>
      </p:sp>
      <p:sp>
        <p:nvSpPr>
          <p:cNvPr id="4" name="Marcador de fecha 3">
            <a:extLst>
              <a:ext uri="{FF2B5EF4-FFF2-40B4-BE49-F238E27FC236}">
                <a16:creationId xmlns:a16="http://schemas.microsoft.com/office/drawing/2014/main" id="{671B446B-65B5-454A-87D3-87F836AC0B53}"/>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5" name="Marcador de pie de página 4">
            <a:extLst>
              <a:ext uri="{FF2B5EF4-FFF2-40B4-BE49-F238E27FC236}">
                <a16:creationId xmlns:a16="http://schemas.microsoft.com/office/drawing/2014/main" id="{CC159EA3-2FB3-5B40-BC6B-53EA65174D8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10CC2CB-5E5F-3F42-8922-6042E1B9765E}"/>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155686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95633-D993-D343-9425-968D451E52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DC7B139-C390-E043-BF45-D07BB57F0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n-US"/>
          </a:p>
        </p:txBody>
      </p:sp>
      <p:sp>
        <p:nvSpPr>
          <p:cNvPr id="4" name="Marcador de fecha 3">
            <a:extLst>
              <a:ext uri="{FF2B5EF4-FFF2-40B4-BE49-F238E27FC236}">
                <a16:creationId xmlns:a16="http://schemas.microsoft.com/office/drawing/2014/main" id="{02424002-CC19-0F4A-936C-E9DB1878B7A3}"/>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5" name="Marcador de pie de página 4">
            <a:extLst>
              <a:ext uri="{FF2B5EF4-FFF2-40B4-BE49-F238E27FC236}">
                <a16:creationId xmlns:a16="http://schemas.microsoft.com/office/drawing/2014/main" id="{C954327E-E08F-184F-A3A2-F68A211A99B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D76EADD-668C-A740-865E-F057236F726E}"/>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289767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939864-96A0-AE49-AE21-CEAD5D1FA78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58B0B1A-90E9-1846-A6B3-B09FD37ABBEB}"/>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n-US"/>
          </a:p>
        </p:txBody>
      </p:sp>
      <p:sp>
        <p:nvSpPr>
          <p:cNvPr id="4" name="Marcador de contenido 3">
            <a:extLst>
              <a:ext uri="{FF2B5EF4-FFF2-40B4-BE49-F238E27FC236}">
                <a16:creationId xmlns:a16="http://schemas.microsoft.com/office/drawing/2014/main" id="{E0AC25A7-D7E2-8447-A4A3-8AEEA510AC69}"/>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n-US"/>
          </a:p>
        </p:txBody>
      </p:sp>
      <p:sp>
        <p:nvSpPr>
          <p:cNvPr id="5" name="Marcador de fecha 4">
            <a:extLst>
              <a:ext uri="{FF2B5EF4-FFF2-40B4-BE49-F238E27FC236}">
                <a16:creationId xmlns:a16="http://schemas.microsoft.com/office/drawing/2014/main" id="{9C607100-B09F-6B47-8AC0-38464B53BC56}"/>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6" name="Marcador de pie de página 5">
            <a:extLst>
              <a:ext uri="{FF2B5EF4-FFF2-40B4-BE49-F238E27FC236}">
                <a16:creationId xmlns:a16="http://schemas.microsoft.com/office/drawing/2014/main" id="{FA292B18-336A-3645-89A9-823D146AE767}"/>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7560F579-9DB3-1245-8577-552206072C17}"/>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368956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62650B-318D-9A43-9B40-77D4FE76AD0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E481048C-1B56-7447-B409-287E14C04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n-US"/>
          </a:p>
        </p:txBody>
      </p:sp>
      <p:sp>
        <p:nvSpPr>
          <p:cNvPr id="4" name="Marcador de contenido 3">
            <a:extLst>
              <a:ext uri="{FF2B5EF4-FFF2-40B4-BE49-F238E27FC236}">
                <a16:creationId xmlns:a16="http://schemas.microsoft.com/office/drawing/2014/main" id="{26BDE8FF-BCC1-5847-AC28-8F4209F04F7F}"/>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n-US"/>
          </a:p>
        </p:txBody>
      </p:sp>
      <p:sp>
        <p:nvSpPr>
          <p:cNvPr id="5" name="Marcador de texto 4">
            <a:extLst>
              <a:ext uri="{FF2B5EF4-FFF2-40B4-BE49-F238E27FC236}">
                <a16:creationId xmlns:a16="http://schemas.microsoft.com/office/drawing/2014/main" id="{EEDF0EF1-29AE-0343-8136-1B670A81C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n-US"/>
          </a:p>
        </p:txBody>
      </p:sp>
      <p:sp>
        <p:nvSpPr>
          <p:cNvPr id="6" name="Marcador de contenido 5">
            <a:extLst>
              <a:ext uri="{FF2B5EF4-FFF2-40B4-BE49-F238E27FC236}">
                <a16:creationId xmlns:a16="http://schemas.microsoft.com/office/drawing/2014/main" id="{D0A68FB7-7FE6-364F-B36E-7F2BF36EBA5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n-US"/>
          </a:p>
        </p:txBody>
      </p:sp>
      <p:sp>
        <p:nvSpPr>
          <p:cNvPr id="7" name="Marcador de fecha 6">
            <a:extLst>
              <a:ext uri="{FF2B5EF4-FFF2-40B4-BE49-F238E27FC236}">
                <a16:creationId xmlns:a16="http://schemas.microsoft.com/office/drawing/2014/main" id="{8D67D4F2-1157-3E4E-9D55-8BA2F72E875D}"/>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8" name="Marcador de pie de página 7">
            <a:extLst>
              <a:ext uri="{FF2B5EF4-FFF2-40B4-BE49-F238E27FC236}">
                <a16:creationId xmlns:a16="http://schemas.microsoft.com/office/drawing/2014/main" id="{441938A4-2AE4-494C-9493-27079D8697CA}"/>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0FB4F7F5-0B1F-0F45-8643-A931C1D3275E}"/>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62005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208179-0AFF-734A-AF90-6C5A6F85105D}"/>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FD170DC8-C161-A84E-A539-389114080E41}"/>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4" name="Marcador de pie de página 3">
            <a:extLst>
              <a:ext uri="{FF2B5EF4-FFF2-40B4-BE49-F238E27FC236}">
                <a16:creationId xmlns:a16="http://schemas.microsoft.com/office/drawing/2014/main" id="{FDE21E1E-4153-6240-B6B5-5B7EAC46AB6A}"/>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B25D75C-E2B7-D24D-809C-3D2C084FF2D3}"/>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162183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5BCC05-32B2-E346-BD64-0EF910FB8C14}"/>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3" name="Marcador de pie de página 2">
            <a:extLst>
              <a:ext uri="{FF2B5EF4-FFF2-40B4-BE49-F238E27FC236}">
                <a16:creationId xmlns:a16="http://schemas.microsoft.com/office/drawing/2014/main" id="{4AA914CA-92AD-4D45-A88F-5E321FB84A8C}"/>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38DE165C-6FF4-7E4A-BFF8-21362D0B00CA}"/>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157918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AFFB0-6D86-FC48-8DFF-EFE124A832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48D4EBA-088F-6E46-8E95-9743AF034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n-US"/>
          </a:p>
        </p:txBody>
      </p:sp>
      <p:sp>
        <p:nvSpPr>
          <p:cNvPr id="4" name="Marcador de texto 3">
            <a:extLst>
              <a:ext uri="{FF2B5EF4-FFF2-40B4-BE49-F238E27FC236}">
                <a16:creationId xmlns:a16="http://schemas.microsoft.com/office/drawing/2014/main" id="{207B7A4D-E2F4-9645-8BC3-B500B3964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n-US"/>
          </a:p>
        </p:txBody>
      </p:sp>
      <p:sp>
        <p:nvSpPr>
          <p:cNvPr id="5" name="Marcador de fecha 4">
            <a:extLst>
              <a:ext uri="{FF2B5EF4-FFF2-40B4-BE49-F238E27FC236}">
                <a16:creationId xmlns:a16="http://schemas.microsoft.com/office/drawing/2014/main" id="{3CDD0D40-68C9-F140-836D-0426C196D154}"/>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6" name="Marcador de pie de página 5">
            <a:extLst>
              <a:ext uri="{FF2B5EF4-FFF2-40B4-BE49-F238E27FC236}">
                <a16:creationId xmlns:a16="http://schemas.microsoft.com/office/drawing/2014/main" id="{6479D192-C720-FF41-AA7A-C525300496A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BA10D54B-C168-434F-8C26-DF124B7D7A9C}"/>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157324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6FCA2-3A1B-B645-A6ED-7290569014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D0AFE1B-87D5-664D-AF12-8EE30545C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CA6766C4-01EF-F546-A812-830AFBD6C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n-US"/>
          </a:p>
        </p:txBody>
      </p:sp>
      <p:sp>
        <p:nvSpPr>
          <p:cNvPr id="5" name="Marcador de fecha 4">
            <a:extLst>
              <a:ext uri="{FF2B5EF4-FFF2-40B4-BE49-F238E27FC236}">
                <a16:creationId xmlns:a16="http://schemas.microsoft.com/office/drawing/2014/main" id="{35080B16-128C-F44D-BE62-D507E347DC16}"/>
              </a:ext>
            </a:extLst>
          </p:cNvPr>
          <p:cNvSpPr>
            <a:spLocks noGrp="1"/>
          </p:cNvSpPr>
          <p:nvPr>
            <p:ph type="dt" sz="half" idx="10"/>
          </p:nvPr>
        </p:nvSpPr>
        <p:spPr/>
        <p:txBody>
          <a:bodyPr/>
          <a:lstStyle/>
          <a:p>
            <a:fld id="{0DBE80F1-A615-064F-BB10-18FF383BC086}" type="datetimeFigureOut">
              <a:rPr lang="en-US" smtClean="0"/>
              <a:t>10/1/2019</a:t>
            </a:fld>
            <a:endParaRPr lang="en-US"/>
          </a:p>
        </p:txBody>
      </p:sp>
      <p:sp>
        <p:nvSpPr>
          <p:cNvPr id="6" name="Marcador de pie de página 5">
            <a:extLst>
              <a:ext uri="{FF2B5EF4-FFF2-40B4-BE49-F238E27FC236}">
                <a16:creationId xmlns:a16="http://schemas.microsoft.com/office/drawing/2014/main" id="{DB0D811F-181C-C842-BD44-93C91DDDAA0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BF8CB8C5-230F-DF48-AEEA-0D267677457E}"/>
              </a:ext>
            </a:extLst>
          </p:cNvPr>
          <p:cNvSpPr>
            <a:spLocks noGrp="1"/>
          </p:cNvSpPr>
          <p:nvPr>
            <p:ph type="sldNum" sz="quarter" idx="12"/>
          </p:nvPr>
        </p:nvSpPr>
        <p:spPr/>
        <p:txBody>
          <a:bodyPr/>
          <a:lstStyle/>
          <a:p>
            <a:fld id="{5389ECBF-95D9-3D40-AAE4-D298DC2BB0F4}" type="slidenum">
              <a:rPr lang="en-US" smtClean="0"/>
              <a:t>‹#›</a:t>
            </a:fld>
            <a:endParaRPr lang="en-US"/>
          </a:p>
        </p:txBody>
      </p:sp>
    </p:spTree>
    <p:extLst>
      <p:ext uri="{BB962C8B-B14F-4D97-AF65-F5344CB8AC3E}">
        <p14:creationId xmlns:p14="http://schemas.microsoft.com/office/powerpoint/2010/main" val="148577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1CCA48-BA1C-8F48-B126-702B0C5E5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6C6364F-3416-4746-B517-0F2CF46E81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n-US"/>
          </a:p>
        </p:txBody>
      </p:sp>
      <p:sp>
        <p:nvSpPr>
          <p:cNvPr id="4" name="Marcador de fecha 3">
            <a:extLst>
              <a:ext uri="{FF2B5EF4-FFF2-40B4-BE49-F238E27FC236}">
                <a16:creationId xmlns:a16="http://schemas.microsoft.com/office/drawing/2014/main" id="{BB339979-0970-A64A-9346-5DD1ED80D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E80F1-A615-064F-BB10-18FF383BC086}" type="datetimeFigureOut">
              <a:rPr lang="en-US" smtClean="0"/>
              <a:t>10/1/2019</a:t>
            </a:fld>
            <a:endParaRPr lang="en-US"/>
          </a:p>
        </p:txBody>
      </p:sp>
      <p:sp>
        <p:nvSpPr>
          <p:cNvPr id="5" name="Marcador de pie de página 4">
            <a:extLst>
              <a:ext uri="{FF2B5EF4-FFF2-40B4-BE49-F238E27FC236}">
                <a16:creationId xmlns:a16="http://schemas.microsoft.com/office/drawing/2014/main" id="{41013E6A-CFDE-F44C-A272-D140A4F4F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40C2E001-D793-384E-8CC7-887D1C8BE2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9ECBF-95D9-3D40-AAE4-D298DC2BB0F4}" type="slidenum">
              <a:rPr lang="en-US" smtClean="0"/>
              <a:t>‹#›</a:t>
            </a:fld>
            <a:endParaRPr lang="en-US"/>
          </a:p>
        </p:txBody>
      </p:sp>
    </p:spTree>
    <p:extLst>
      <p:ext uri="{BB962C8B-B14F-4D97-AF65-F5344CB8AC3E}">
        <p14:creationId xmlns:p14="http://schemas.microsoft.com/office/powerpoint/2010/main" val="213456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ED6E-CC3F-D849-A851-202930EA1519}"/>
              </a:ext>
            </a:extLst>
          </p:cNvPr>
          <p:cNvSpPr>
            <a:spLocks noGrp="1"/>
          </p:cNvSpPr>
          <p:nvPr>
            <p:ph type="ctrTitle"/>
          </p:nvPr>
        </p:nvSpPr>
        <p:spPr/>
        <p:txBody>
          <a:bodyPr/>
          <a:lstStyle/>
          <a:p>
            <a:r>
              <a:rPr lang="en-US" b="1" cap="small" dirty="0"/>
              <a:t>Resilience in Developing and Emerging Market Economies</a:t>
            </a:r>
          </a:p>
        </p:txBody>
      </p:sp>
      <p:sp>
        <p:nvSpPr>
          <p:cNvPr id="3" name="Subtítulo 2">
            <a:extLst>
              <a:ext uri="{FF2B5EF4-FFF2-40B4-BE49-F238E27FC236}">
                <a16:creationId xmlns:a16="http://schemas.microsoft.com/office/drawing/2014/main" id="{0CF14D69-8852-FD4D-A07B-CCB95667EF1B}"/>
              </a:ext>
            </a:extLst>
          </p:cNvPr>
          <p:cNvSpPr>
            <a:spLocks noGrp="1"/>
          </p:cNvSpPr>
          <p:nvPr>
            <p:ph type="subTitle" idx="1"/>
          </p:nvPr>
        </p:nvSpPr>
        <p:spPr/>
        <p:txBody>
          <a:bodyPr/>
          <a:lstStyle/>
          <a:p>
            <a:r>
              <a:rPr lang="en-US" dirty="0"/>
              <a:t>José De Gregorio</a:t>
            </a:r>
          </a:p>
          <a:p>
            <a:r>
              <a:rPr lang="en-US" dirty="0"/>
              <a:t>Universidad de Chile and PIIE</a:t>
            </a:r>
          </a:p>
          <a:p>
            <a:r>
              <a:rPr lang="en-US" dirty="0"/>
              <a:t>September 2019</a:t>
            </a:r>
          </a:p>
        </p:txBody>
      </p:sp>
    </p:spTree>
    <p:extLst>
      <p:ext uri="{BB962C8B-B14F-4D97-AF65-F5344CB8AC3E}">
        <p14:creationId xmlns:p14="http://schemas.microsoft.com/office/powerpoint/2010/main" val="56128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FDE97-84EC-564A-B800-9C7E513F8802}"/>
              </a:ext>
            </a:extLst>
          </p:cNvPr>
          <p:cNvSpPr>
            <a:spLocks noGrp="1"/>
          </p:cNvSpPr>
          <p:nvPr>
            <p:ph type="title"/>
          </p:nvPr>
        </p:nvSpPr>
        <p:spPr/>
        <p:txBody>
          <a:bodyPr/>
          <a:lstStyle/>
          <a:p>
            <a:r>
              <a:rPr lang="en-US" b="1" dirty="0"/>
              <a:t>Export diversification. Resource rich countries</a:t>
            </a:r>
          </a:p>
        </p:txBody>
      </p:sp>
      <p:sp>
        <p:nvSpPr>
          <p:cNvPr id="5" name="Marcador de contenido 4">
            <a:extLst>
              <a:ext uri="{FF2B5EF4-FFF2-40B4-BE49-F238E27FC236}">
                <a16:creationId xmlns:a16="http://schemas.microsoft.com/office/drawing/2014/main" id="{FC35E181-BEB3-FE40-96A5-F309DA00BB34}"/>
              </a:ext>
            </a:extLst>
          </p:cNvPr>
          <p:cNvSpPr>
            <a:spLocks noGrp="1"/>
          </p:cNvSpPr>
          <p:nvPr>
            <p:ph idx="1"/>
          </p:nvPr>
        </p:nvSpPr>
        <p:spPr/>
        <p:txBody>
          <a:bodyPr/>
          <a:lstStyle/>
          <a:p>
            <a:r>
              <a:rPr lang="en-US" dirty="0"/>
              <a:t>Export diversification is good for growth (Hausman et al. 2007; Lederman and Maloney, 2007).</a:t>
            </a:r>
          </a:p>
          <a:p>
            <a:r>
              <a:rPr lang="en-US" dirty="0"/>
              <a:t>More diversified economies tend to be less volatile (IMF, 2014; </a:t>
            </a:r>
            <a:r>
              <a:rPr lang="en-US" dirty="0" err="1"/>
              <a:t>Koren</a:t>
            </a:r>
            <a:r>
              <a:rPr lang="en-US" dirty="0"/>
              <a:t> and </a:t>
            </a:r>
            <a:r>
              <a:rPr lang="en-US" dirty="0" err="1"/>
              <a:t>Tenreyro</a:t>
            </a:r>
            <a:r>
              <a:rPr lang="en-US" dirty="0"/>
              <a:t>, 2007).</a:t>
            </a:r>
          </a:p>
          <a:p>
            <a:endParaRPr lang="en-US" dirty="0"/>
          </a:p>
        </p:txBody>
      </p:sp>
    </p:spTree>
    <p:extLst>
      <p:ext uri="{BB962C8B-B14F-4D97-AF65-F5344CB8AC3E}">
        <p14:creationId xmlns:p14="http://schemas.microsoft.com/office/powerpoint/2010/main" val="235335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FDE97-84EC-564A-B800-9C7E513F8802}"/>
              </a:ext>
            </a:extLst>
          </p:cNvPr>
          <p:cNvSpPr>
            <a:spLocks noGrp="1"/>
          </p:cNvSpPr>
          <p:nvPr>
            <p:ph type="title"/>
          </p:nvPr>
        </p:nvSpPr>
        <p:spPr/>
        <p:txBody>
          <a:bodyPr/>
          <a:lstStyle/>
          <a:p>
            <a:r>
              <a:rPr lang="en-US" b="1" dirty="0"/>
              <a:t>Export diversification. Resource rich countries</a:t>
            </a:r>
          </a:p>
        </p:txBody>
      </p:sp>
      <p:pic>
        <p:nvPicPr>
          <p:cNvPr id="12" name="Imagen 11">
            <a:extLst>
              <a:ext uri="{FF2B5EF4-FFF2-40B4-BE49-F238E27FC236}">
                <a16:creationId xmlns:a16="http://schemas.microsoft.com/office/drawing/2014/main" id="{7301DEC8-2B2F-DF4D-B35C-E229345B3231}"/>
              </a:ext>
            </a:extLst>
          </p:cNvPr>
          <p:cNvPicPr>
            <a:picLocks noChangeAspect="1"/>
          </p:cNvPicPr>
          <p:nvPr/>
        </p:nvPicPr>
        <p:blipFill>
          <a:blip r:embed="rId3"/>
          <a:stretch>
            <a:fillRect/>
          </a:stretch>
        </p:blipFill>
        <p:spPr>
          <a:xfrm>
            <a:off x="220894" y="1529422"/>
            <a:ext cx="6952608" cy="4635072"/>
          </a:xfrm>
          <a:prstGeom prst="rect">
            <a:avLst/>
          </a:prstGeom>
        </p:spPr>
      </p:pic>
      <p:pic>
        <p:nvPicPr>
          <p:cNvPr id="13" name="Imagen 12">
            <a:extLst>
              <a:ext uri="{FF2B5EF4-FFF2-40B4-BE49-F238E27FC236}">
                <a16:creationId xmlns:a16="http://schemas.microsoft.com/office/drawing/2014/main" id="{4CC16EE0-733E-CF4F-8E80-51E00EF5287D}"/>
              </a:ext>
            </a:extLst>
          </p:cNvPr>
          <p:cNvPicPr>
            <a:picLocks noChangeAspect="1"/>
          </p:cNvPicPr>
          <p:nvPr/>
        </p:nvPicPr>
        <p:blipFill>
          <a:blip r:embed="rId4"/>
          <a:stretch>
            <a:fillRect/>
          </a:stretch>
        </p:blipFill>
        <p:spPr>
          <a:xfrm>
            <a:off x="6961240" y="1529421"/>
            <a:ext cx="4556089" cy="4160655"/>
          </a:xfrm>
          <a:prstGeom prst="rect">
            <a:avLst/>
          </a:prstGeom>
        </p:spPr>
      </p:pic>
      <p:sp>
        <p:nvSpPr>
          <p:cNvPr id="14" name="CuadroTexto 13">
            <a:extLst>
              <a:ext uri="{FF2B5EF4-FFF2-40B4-BE49-F238E27FC236}">
                <a16:creationId xmlns:a16="http://schemas.microsoft.com/office/drawing/2014/main" id="{789EA6C5-46F0-B34D-979A-9A614F0EC59B}"/>
              </a:ext>
            </a:extLst>
          </p:cNvPr>
          <p:cNvSpPr txBox="1"/>
          <p:nvPr/>
        </p:nvSpPr>
        <p:spPr>
          <a:xfrm>
            <a:off x="716692" y="6277232"/>
            <a:ext cx="4365939" cy="307777"/>
          </a:xfrm>
          <a:prstGeom prst="rect">
            <a:avLst/>
          </a:prstGeom>
          <a:noFill/>
        </p:spPr>
        <p:txBody>
          <a:bodyPr wrap="none" rtlCol="0">
            <a:spAutoFit/>
          </a:bodyPr>
          <a:lstStyle/>
          <a:p>
            <a:r>
              <a:rPr lang="en-US" sz="1400" dirty="0"/>
              <a:t>Source: IMF (2014), 61 episodes of spurts in 51 countries.</a:t>
            </a:r>
          </a:p>
        </p:txBody>
      </p:sp>
    </p:spTree>
    <p:extLst>
      <p:ext uri="{BB962C8B-B14F-4D97-AF65-F5344CB8AC3E}">
        <p14:creationId xmlns:p14="http://schemas.microsoft.com/office/powerpoint/2010/main" val="363248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FDE97-84EC-564A-B800-9C7E513F8802}"/>
              </a:ext>
            </a:extLst>
          </p:cNvPr>
          <p:cNvSpPr>
            <a:spLocks noGrp="1"/>
          </p:cNvSpPr>
          <p:nvPr>
            <p:ph type="title"/>
          </p:nvPr>
        </p:nvSpPr>
        <p:spPr/>
        <p:txBody>
          <a:bodyPr/>
          <a:lstStyle/>
          <a:p>
            <a:r>
              <a:rPr lang="en-US" b="1" dirty="0"/>
              <a:t>Export diversification. Resource rich countries</a:t>
            </a:r>
          </a:p>
        </p:txBody>
      </p:sp>
      <p:sp>
        <p:nvSpPr>
          <p:cNvPr id="5" name="Marcador de contenido 4">
            <a:extLst>
              <a:ext uri="{FF2B5EF4-FFF2-40B4-BE49-F238E27FC236}">
                <a16:creationId xmlns:a16="http://schemas.microsoft.com/office/drawing/2014/main" id="{FC35E181-BEB3-FE40-96A5-F309DA00BB34}"/>
              </a:ext>
            </a:extLst>
          </p:cNvPr>
          <p:cNvSpPr>
            <a:spLocks noGrp="1"/>
          </p:cNvSpPr>
          <p:nvPr>
            <p:ph idx="1"/>
          </p:nvPr>
        </p:nvSpPr>
        <p:spPr/>
        <p:txBody>
          <a:bodyPr/>
          <a:lstStyle/>
          <a:p>
            <a:r>
              <a:rPr lang="en-US" dirty="0"/>
              <a:t>Natural resource abundance is a determinant of economic concentration. Higher level of human capital, trade openness, higher quality of institutions and more developed financial system increase diversification.</a:t>
            </a:r>
          </a:p>
          <a:p>
            <a:r>
              <a:rPr lang="en-US" dirty="0"/>
              <a:t>Is this enough, in particular in resource rich countries. There are experiences with successful advance economies and unsuccessful very poor economies. There are deeper issues that may create poverty and concentrated traps.  An the countries in between?</a:t>
            </a:r>
          </a:p>
          <a:p>
            <a:r>
              <a:rPr lang="en-US" dirty="0"/>
              <a:t>Industrial policy.  It can help, but also could be captured by interest groups. </a:t>
            </a:r>
          </a:p>
          <a:p>
            <a:endParaRPr lang="en-US" dirty="0"/>
          </a:p>
        </p:txBody>
      </p:sp>
    </p:spTree>
    <p:extLst>
      <p:ext uri="{BB962C8B-B14F-4D97-AF65-F5344CB8AC3E}">
        <p14:creationId xmlns:p14="http://schemas.microsoft.com/office/powerpoint/2010/main" val="204197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9CBD4-4789-F349-8BFD-3B763C5B222E}"/>
              </a:ext>
            </a:extLst>
          </p:cNvPr>
          <p:cNvSpPr>
            <a:spLocks noGrp="1"/>
          </p:cNvSpPr>
          <p:nvPr>
            <p:ph type="title"/>
          </p:nvPr>
        </p:nvSpPr>
        <p:spPr/>
        <p:txBody>
          <a:bodyPr>
            <a:normAutofit/>
          </a:bodyPr>
          <a:lstStyle/>
          <a:p>
            <a:r>
              <a:rPr lang="en-US" sz="3600" b="1" dirty="0"/>
              <a:t>Labor and goods markets</a:t>
            </a:r>
          </a:p>
        </p:txBody>
      </p:sp>
      <p:sp>
        <p:nvSpPr>
          <p:cNvPr id="3" name="Marcador de contenido 2">
            <a:extLst>
              <a:ext uri="{FF2B5EF4-FFF2-40B4-BE49-F238E27FC236}">
                <a16:creationId xmlns:a16="http://schemas.microsoft.com/office/drawing/2014/main" id="{D11DC6BD-8A67-504C-978B-A8E0B2CAE47C}"/>
              </a:ext>
            </a:extLst>
          </p:cNvPr>
          <p:cNvSpPr>
            <a:spLocks noGrp="1"/>
          </p:cNvSpPr>
          <p:nvPr>
            <p:ph idx="1"/>
          </p:nvPr>
        </p:nvSpPr>
        <p:spPr/>
        <p:txBody>
          <a:bodyPr>
            <a:normAutofit/>
          </a:bodyPr>
          <a:lstStyle/>
          <a:p>
            <a:r>
              <a:rPr lang="en-US" sz="2400" dirty="0"/>
              <a:t>Effect of terms of trade shocks on output (</a:t>
            </a:r>
            <a:r>
              <a:rPr lang="en-US" sz="2400" dirty="0" err="1"/>
              <a:t>Loayza</a:t>
            </a:r>
            <a:r>
              <a:rPr lang="en-US" sz="2400" dirty="0"/>
              <a:t> and Raddatz, 2007) depending on trade openness, financial depth, openness in the capital account, labor market flexibility (flexibility of hiring, firing and conditions of employment), and an index of easy firm entry (registration procedures, cost and days to register, and burden of regulatory entry).</a:t>
            </a:r>
          </a:p>
        </p:txBody>
      </p:sp>
    </p:spTree>
    <p:extLst>
      <p:ext uri="{BB962C8B-B14F-4D97-AF65-F5344CB8AC3E}">
        <p14:creationId xmlns:p14="http://schemas.microsoft.com/office/powerpoint/2010/main" val="89936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2FD14-3337-F04E-B0A3-44A5BFFDD2D5}"/>
              </a:ext>
            </a:extLst>
          </p:cNvPr>
          <p:cNvSpPr>
            <a:spLocks noGrp="1"/>
          </p:cNvSpPr>
          <p:nvPr>
            <p:ph type="title"/>
          </p:nvPr>
        </p:nvSpPr>
        <p:spPr>
          <a:xfrm>
            <a:off x="838200" y="365125"/>
            <a:ext cx="10515600" cy="1006475"/>
          </a:xfrm>
        </p:spPr>
        <p:txBody>
          <a:bodyPr>
            <a:normAutofit fontScale="90000"/>
          </a:bodyPr>
          <a:lstStyle/>
          <a:p>
            <a:r>
              <a:rPr lang="en-US" sz="3600" b="1" dirty="0"/>
              <a:t>Cumulative Output Impact of Terms of Trade Shock (</a:t>
            </a:r>
            <a:r>
              <a:rPr lang="en-US" sz="3600" b="1" dirty="0" err="1"/>
              <a:t>Loayza</a:t>
            </a:r>
            <a:r>
              <a:rPr lang="en-US" sz="3600" b="1" dirty="0"/>
              <a:t> and Raddatz, 2007)</a:t>
            </a:r>
          </a:p>
        </p:txBody>
      </p:sp>
      <p:pic>
        <p:nvPicPr>
          <p:cNvPr id="3" name="Imagen 2">
            <a:extLst>
              <a:ext uri="{FF2B5EF4-FFF2-40B4-BE49-F238E27FC236}">
                <a16:creationId xmlns:a16="http://schemas.microsoft.com/office/drawing/2014/main" id="{405FD0CA-7FF3-BE4D-A36F-0F44A84EBC81}"/>
              </a:ext>
            </a:extLst>
          </p:cNvPr>
          <p:cNvPicPr>
            <a:picLocks noChangeAspect="1"/>
          </p:cNvPicPr>
          <p:nvPr/>
        </p:nvPicPr>
        <p:blipFill>
          <a:blip r:embed="rId2"/>
          <a:stretch>
            <a:fillRect/>
          </a:stretch>
        </p:blipFill>
        <p:spPr>
          <a:xfrm>
            <a:off x="2929467" y="1371600"/>
            <a:ext cx="5994400" cy="5245099"/>
          </a:xfrm>
          <a:prstGeom prst="rect">
            <a:avLst/>
          </a:prstGeom>
        </p:spPr>
      </p:pic>
    </p:spTree>
    <p:extLst>
      <p:ext uri="{BB962C8B-B14F-4D97-AF65-F5344CB8AC3E}">
        <p14:creationId xmlns:p14="http://schemas.microsoft.com/office/powerpoint/2010/main" val="138570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9CBD4-4789-F349-8BFD-3B763C5B222E}"/>
              </a:ext>
            </a:extLst>
          </p:cNvPr>
          <p:cNvSpPr>
            <a:spLocks noGrp="1"/>
          </p:cNvSpPr>
          <p:nvPr>
            <p:ph type="title"/>
          </p:nvPr>
        </p:nvSpPr>
        <p:spPr/>
        <p:txBody>
          <a:bodyPr>
            <a:normAutofit/>
          </a:bodyPr>
          <a:lstStyle/>
          <a:p>
            <a:r>
              <a:rPr lang="en-US" sz="3600" b="1" dirty="0"/>
              <a:t>Labor markets</a:t>
            </a:r>
          </a:p>
        </p:txBody>
      </p:sp>
      <p:sp>
        <p:nvSpPr>
          <p:cNvPr id="3" name="Marcador de contenido 2">
            <a:extLst>
              <a:ext uri="{FF2B5EF4-FFF2-40B4-BE49-F238E27FC236}">
                <a16:creationId xmlns:a16="http://schemas.microsoft.com/office/drawing/2014/main" id="{D11DC6BD-8A67-504C-978B-A8E0B2CAE47C}"/>
              </a:ext>
            </a:extLst>
          </p:cNvPr>
          <p:cNvSpPr>
            <a:spLocks noGrp="1"/>
          </p:cNvSpPr>
          <p:nvPr>
            <p:ph idx="1"/>
          </p:nvPr>
        </p:nvSpPr>
        <p:spPr/>
        <p:txBody>
          <a:bodyPr>
            <a:normAutofit/>
          </a:bodyPr>
          <a:lstStyle/>
          <a:p>
            <a:r>
              <a:rPr lang="en-US" sz="2400" dirty="0"/>
              <a:t>Hiring or firing? There is some evidence that fluctuations in unemployment are mostly due to a decline in probability of finding a jobs (Shimer, 2012 for USA). Therefore policies that facilitates marching, probably subsidies to hiring in recessions. Trade-off workers protection-resource reallocation.</a:t>
            </a:r>
          </a:p>
          <a:p>
            <a:r>
              <a:rPr lang="en-US" sz="2400" dirty="0"/>
              <a:t>Stringent firing regulations reduces labor destruction, but the reduce labor reallocation.  Protect workers and not jobs. Unemployment insurance should facilitates reallocation, but it could be fiscally too costly and induce moral hazard.</a:t>
            </a:r>
          </a:p>
        </p:txBody>
      </p:sp>
    </p:spTree>
    <p:extLst>
      <p:ext uri="{BB962C8B-B14F-4D97-AF65-F5344CB8AC3E}">
        <p14:creationId xmlns:p14="http://schemas.microsoft.com/office/powerpoint/2010/main" val="2953549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B758C-68DA-6942-B5BB-459D64C1E68D}"/>
              </a:ext>
            </a:extLst>
          </p:cNvPr>
          <p:cNvSpPr>
            <a:spLocks noGrp="1"/>
          </p:cNvSpPr>
          <p:nvPr>
            <p:ph type="title"/>
          </p:nvPr>
        </p:nvSpPr>
        <p:spPr/>
        <p:txBody>
          <a:bodyPr/>
          <a:lstStyle/>
          <a:p>
            <a:r>
              <a:rPr lang="en-US" b="1" dirty="0"/>
              <a:t>Agenda</a:t>
            </a:r>
          </a:p>
        </p:txBody>
      </p:sp>
      <p:sp>
        <p:nvSpPr>
          <p:cNvPr id="3" name="Marcador de contenido 2">
            <a:extLst>
              <a:ext uri="{FF2B5EF4-FFF2-40B4-BE49-F238E27FC236}">
                <a16:creationId xmlns:a16="http://schemas.microsoft.com/office/drawing/2014/main" id="{4076C7BC-73E0-AB47-94F6-557905E6B837}"/>
              </a:ext>
            </a:extLst>
          </p:cNvPr>
          <p:cNvSpPr>
            <a:spLocks noGrp="1"/>
          </p:cNvSpPr>
          <p:nvPr>
            <p:ph idx="1"/>
          </p:nvPr>
        </p:nvSpPr>
        <p:spPr/>
        <p:txBody>
          <a:bodyPr/>
          <a:lstStyle/>
          <a:p>
            <a:r>
              <a:rPr lang="en-US" dirty="0"/>
              <a:t>Preliminaries: a good diagnosis is central, correlations not enough.</a:t>
            </a:r>
          </a:p>
          <a:p>
            <a:r>
              <a:rPr lang="en-US" dirty="0"/>
              <a:t>A brief review of the evidence on macroeconomic policies and resilience.</a:t>
            </a:r>
          </a:p>
          <a:p>
            <a:r>
              <a:rPr lang="en-US" dirty="0"/>
              <a:t>Structural reforms and resilience.</a:t>
            </a:r>
          </a:p>
        </p:txBody>
      </p:sp>
    </p:spTree>
    <p:extLst>
      <p:ext uri="{BB962C8B-B14F-4D97-AF65-F5344CB8AC3E}">
        <p14:creationId xmlns:p14="http://schemas.microsoft.com/office/powerpoint/2010/main" val="76924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52094-0EF8-C945-A35A-4FCB94AEE537}"/>
              </a:ext>
            </a:extLst>
          </p:cNvPr>
          <p:cNvSpPr>
            <a:spLocks noGrp="1"/>
          </p:cNvSpPr>
          <p:nvPr>
            <p:ph type="title"/>
          </p:nvPr>
        </p:nvSpPr>
        <p:spPr/>
        <p:txBody>
          <a:bodyPr>
            <a:normAutofit/>
          </a:bodyPr>
          <a:lstStyle/>
          <a:p>
            <a:r>
              <a:rPr lang="en-US" sz="3600" b="1" dirty="0"/>
              <a:t>Capital Inflows to Emerging Markets</a:t>
            </a:r>
          </a:p>
        </p:txBody>
      </p:sp>
      <p:graphicFrame>
        <p:nvGraphicFramePr>
          <p:cNvPr id="4" name="Marcador de contenido 3">
            <a:extLst>
              <a:ext uri="{FF2B5EF4-FFF2-40B4-BE49-F238E27FC236}">
                <a16:creationId xmlns:a16="http://schemas.microsoft.com/office/drawing/2014/main" id="{B6B36AB5-E83B-D944-A2EE-EC22C76CC267}"/>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232DB2CB-0BE8-5D4B-A57E-3EBC10FC1C57}"/>
              </a:ext>
            </a:extLst>
          </p:cNvPr>
          <p:cNvSpPr txBox="1"/>
          <p:nvPr/>
        </p:nvSpPr>
        <p:spPr>
          <a:xfrm>
            <a:off x="982133" y="6176963"/>
            <a:ext cx="2789738" cy="307777"/>
          </a:xfrm>
          <a:prstGeom prst="rect">
            <a:avLst/>
          </a:prstGeom>
          <a:noFill/>
        </p:spPr>
        <p:txBody>
          <a:bodyPr wrap="none" rtlCol="0">
            <a:spAutoFit/>
          </a:bodyPr>
          <a:lstStyle/>
          <a:p>
            <a:r>
              <a:rPr lang="en-US" sz="1400" dirty="0"/>
              <a:t>BIS, Annual Economic Report, 2019.</a:t>
            </a:r>
          </a:p>
        </p:txBody>
      </p:sp>
    </p:spTree>
    <p:extLst>
      <p:ext uri="{BB962C8B-B14F-4D97-AF65-F5344CB8AC3E}">
        <p14:creationId xmlns:p14="http://schemas.microsoft.com/office/powerpoint/2010/main" val="121533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52094-0EF8-C945-A35A-4FCB94AEE537}"/>
              </a:ext>
            </a:extLst>
          </p:cNvPr>
          <p:cNvSpPr>
            <a:spLocks noGrp="1"/>
          </p:cNvSpPr>
          <p:nvPr>
            <p:ph type="title"/>
          </p:nvPr>
        </p:nvSpPr>
        <p:spPr/>
        <p:txBody>
          <a:bodyPr>
            <a:normAutofit/>
          </a:bodyPr>
          <a:lstStyle/>
          <a:p>
            <a:r>
              <a:rPr lang="en-US" sz="3600" b="1" dirty="0"/>
              <a:t>Capital Inflows to Emerging Markets</a:t>
            </a:r>
          </a:p>
        </p:txBody>
      </p:sp>
      <p:graphicFrame>
        <p:nvGraphicFramePr>
          <p:cNvPr id="4" name="Marcador de contenido 3">
            <a:extLst>
              <a:ext uri="{FF2B5EF4-FFF2-40B4-BE49-F238E27FC236}">
                <a16:creationId xmlns:a16="http://schemas.microsoft.com/office/drawing/2014/main" id="{B6B36AB5-E83B-D944-A2EE-EC22C76CC267}"/>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DA3E646F-0AD4-AE49-9084-D0F6C0E01A2F}"/>
              </a:ext>
            </a:extLst>
          </p:cNvPr>
          <p:cNvSpPr txBox="1"/>
          <p:nvPr/>
        </p:nvSpPr>
        <p:spPr>
          <a:xfrm>
            <a:off x="982133" y="6176963"/>
            <a:ext cx="2789738" cy="307777"/>
          </a:xfrm>
          <a:prstGeom prst="rect">
            <a:avLst/>
          </a:prstGeom>
          <a:noFill/>
        </p:spPr>
        <p:txBody>
          <a:bodyPr wrap="none" rtlCol="0">
            <a:spAutoFit/>
          </a:bodyPr>
          <a:lstStyle/>
          <a:p>
            <a:r>
              <a:rPr lang="en-US" sz="1400" dirty="0"/>
              <a:t>BIS, Annual Economic Report, 2019.</a:t>
            </a:r>
          </a:p>
        </p:txBody>
      </p:sp>
    </p:spTree>
    <p:extLst>
      <p:ext uri="{BB962C8B-B14F-4D97-AF65-F5344CB8AC3E}">
        <p14:creationId xmlns:p14="http://schemas.microsoft.com/office/powerpoint/2010/main" val="214682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52094-0EF8-C945-A35A-4FCB94AEE537}"/>
              </a:ext>
            </a:extLst>
          </p:cNvPr>
          <p:cNvSpPr>
            <a:spLocks noGrp="1"/>
          </p:cNvSpPr>
          <p:nvPr>
            <p:ph type="title"/>
          </p:nvPr>
        </p:nvSpPr>
        <p:spPr/>
        <p:txBody>
          <a:bodyPr>
            <a:normAutofit/>
          </a:bodyPr>
          <a:lstStyle/>
          <a:p>
            <a:r>
              <a:rPr lang="en-US" sz="3600" b="1" dirty="0"/>
              <a:t>Capital Inflows to Emerging Markets</a:t>
            </a:r>
          </a:p>
        </p:txBody>
      </p:sp>
      <p:graphicFrame>
        <p:nvGraphicFramePr>
          <p:cNvPr id="4" name="Marcador de contenido 3">
            <a:extLst>
              <a:ext uri="{FF2B5EF4-FFF2-40B4-BE49-F238E27FC236}">
                <a16:creationId xmlns:a16="http://schemas.microsoft.com/office/drawing/2014/main" id="{B6B36AB5-E83B-D944-A2EE-EC22C76CC267}"/>
              </a:ext>
            </a:extLst>
          </p:cNvPr>
          <p:cNvGraphicFramePr>
            <a:graphicFrameLocks noGrp="1"/>
          </p:cNvGraphicFramePr>
          <p:nvPr>
            <p:ph idx="1"/>
            <p:extLst>
              <p:ext uri="{D42A27DB-BD31-4B8C-83A1-F6EECF244321}">
                <p14:modId xmlns:p14="http://schemas.microsoft.com/office/powerpoint/2010/main" val="183346608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194184AF-7153-AD42-8978-D1CE5F8B3DBD}"/>
              </a:ext>
            </a:extLst>
          </p:cNvPr>
          <p:cNvSpPr txBox="1"/>
          <p:nvPr/>
        </p:nvSpPr>
        <p:spPr>
          <a:xfrm>
            <a:off x="982133" y="6176963"/>
            <a:ext cx="2789738" cy="307777"/>
          </a:xfrm>
          <a:prstGeom prst="rect">
            <a:avLst/>
          </a:prstGeom>
          <a:noFill/>
        </p:spPr>
        <p:txBody>
          <a:bodyPr wrap="none" rtlCol="0">
            <a:spAutoFit/>
          </a:bodyPr>
          <a:lstStyle/>
          <a:p>
            <a:r>
              <a:rPr lang="en-US" sz="1400" dirty="0"/>
              <a:t>BIS, Annual Economic Report, 2019.</a:t>
            </a:r>
          </a:p>
        </p:txBody>
      </p:sp>
    </p:spTree>
    <p:extLst>
      <p:ext uri="{BB962C8B-B14F-4D97-AF65-F5344CB8AC3E}">
        <p14:creationId xmlns:p14="http://schemas.microsoft.com/office/powerpoint/2010/main" val="123601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52094-0EF8-C945-A35A-4FCB94AEE537}"/>
              </a:ext>
            </a:extLst>
          </p:cNvPr>
          <p:cNvSpPr>
            <a:spLocks noGrp="1"/>
          </p:cNvSpPr>
          <p:nvPr>
            <p:ph type="title"/>
          </p:nvPr>
        </p:nvSpPr>
        <p:spPr/>
        <p:txBody>
          <a:bodyPr>
            <a:normAutofit/>
          </a:bodyPr>
          <a:lstStyle/>
          <a:p>
            <a:r>
              <a:rPr lang="en-US" sz="3600" b="1" dirty="0"/>
              <a:t>Capital Inflows to Chile</a:t>
            </a:r>
          </a:p>
        </p:txBody>
      </p:sp>
      <p:graphicFrame>
        <p:nvGraphicFramePr>
          <p:cNvPr id="6" name="1 Gráfico">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39104220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322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11CE7-E58F-994A-B510-977636CC5C03}"/>
              </a:ext>
            </a:extLst>
          </p:cNvPr>
          <p:cNvSpPr>
            <a:spLocks noGrp="1"/>
          </p:cNvSpPr>
          <p:nvPr>
            <p:ph type="title"/>
          </p:nvPr>
        </p:nvSpPr>
        <p:spPr/>
        <p:txBody>
          <a:bodyPr/>
          <a:lstStyle/>
          <a:p>
            <a:r>
              <a:rPr lang="en-US" b="1" dirty="0"/>
              <a:t>A brief review of the evidence</a:t>
            </a:r>
          </a:p>
        </p:txBody>
      </p:sp>
      <p:sp>
        <p:nvSpPr>
          <p:cNvPr id="3" name="Marcador de contenido 2">
            <a:extLst>
              <a:ext uri="{FF2B5EF4-FFF2-40B4-BE49-F238E27FC236}">
                <a16:creationId xmlns:a16="http://schemas.microsoft.com/office/drawing/2014/main" id="{859B0C13-1270-764C-A4A7-766210325085}"/>
              </a:ext>
            </a:extLst>
          </p:cNvPr>
          <p:cNvSpPr>
            <a:spLocks noGrp="1"/>
          </p:cNvSpPr>
          <p:nvPr>
            <p:ph idx="1"/>
          </p:nvPr>
        </p:nvSpPr>
        <p:spPr>
          <a:xfrm>
            <a:off x="838200" y="1419922"/>
            <a:ext cx="10515600" cy="4869365"/>
          </a:xfrm>
        </p:spPr>
        <p:txBody>
          <a:bodyPr>
            <a:normAutofit/>
          </a:bodyPr>
          <a:lstStyle/>
          <a:p>
            <a:endParaRPr lang="en-US" sz="2400" dirty="0"/>
          </a:p>
          <a:p>
            <a:endParaRPr lang="en-US" sz="2400" dirty="0"/>
          </a:p>
          <a:p>
            <a:r>
              <a:rPr lang="en-US" sz="2400" dirty="0"/>
              <a:t>Comparison of performance between the Asian crisis and GFC. Findings for DEMEs: Better performance is associated with </a:t>
            </a:r>
            <a:r>
              <a:rPr lang="en-US" sz="2400" i="1" dirty="0"/>
              <a:t>lower private credit growth, trade openness and monetary policy</a:t>
            </a:r>
            <a:r>
              <a:rPr lang="en-US" sz="2400" dirty="0"/>
              <a:t>…with a bit of luck (tot improvement).  Within emerging market economies more financially open had worst performance (explained by foreign assets held abroad) and greater ER flexibility helps. No clear evidence on fiscal policy (see below) (Alvarez and De Gregorio, 2014).</a:t>
            </a:r>
          </a:p>
        </p:txBody>
      </p:sp>
    </p:spTree>
    <p:extLst>
      <p:ext uri="{BB962C8B-B14F-4D97-AF65-F5344CB8AC3E}">
        <p14:creationId xmlns:p14="http://schemas.microsoft.com/office/powerpoint/2010/main" val="81698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178B9-7D24-804A-A6D0-C302E1282AA5}"/>
              </a:ext>
            </a:extLst>
          </p:cNvPr>
          <p:cNvSpPr>
            <a:spLocks noGrp="1"/>
          </p:cNvSpPr>
          <p:nvPr>
            <p:ph type="title"/>
          </p:nvPr>
        </p:nvSpPr>
        <p:spPr>
          <a:xfrm>
            <a:off x="838200" y="365126"/>
            <a:ext cx="10515600" cy="988546"/>
          </a:xfrm>
        </p:spPr>
        <p:txBody>
          <a:bodyPr>
            <a:normAutofit fontScale="90000"/>
          </a:bodyPr>
          <a:lstStyle/>
          <a:p>
            <a:r>
              <a:rPr lang="en-US" b="1" dirty="0"/>
              <a:t>Fiscal Policy LATAM during the GFC: cyclically adjusted balance (left) and GDP growth</a:t>
            </a:r>
            <a:r>
              <a:rPr lang="en-US" dirty="0"/>
              <a:t> </a:t>
            </a:r>
            <a:r>
              <a:rPr lang="en-US" b="1" dirty="0"/>
              <a:t>(right)</a:t>
            </a:r>
          </a:p>
        </p:txBody>
      </p:sp>
      <p:graphicFrame>
        <p:nvGraphicFramePr>
          <p:cNvPr id="8" name="Marcador de contenido 7">
            <a:extLst>
              <a:ext uri="{FF2B5EF4-FFF2-40B4-BE49-F238E27FC236}">
                <a16:creationId xmlns:a16="http://schemas.microsoft.com/office/drawing/2014/main" id="{00000000-0008-0000-0100-000002000000}"/>
              </a:ext>
            </a:extLst>
          </p:cNvPr>
          <p:cNvGraphicFramePr>
            <a:graphicFrameLocks noGrp="1"/>
          </p:cNvGraphicFramePr>
          <p:nvPr>
            <p:ph sz="half" idx="1"/>
            <p:extLst>
              <p:ext uri="{D42A27DB-BD31-4B8C-83A1-F6EECF244321}">
                <p14:modId xmlns:p14="http://schemas.microsoft.com/office/powerpoint/2010/main" val="2554490604"/>
              </p:ext>
            </p:extLst>
          </p:nvPr>
        </p:nvGraphicFramePr>
        <p:xfrm>
          <a:off x="838200" y="1580403"/>
          <a:ext cx="5181600" cy="35352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Marcador de contenido 10">
            <a:extLst>
              <a:ext uri="{FF2B5EF4-FFF2-40B4-BE49-F238E27FC236}">
                <a16:creationId xmlns:a16="http://schemas.microsoft.com/office/drawing/2014/main" id="{85104D20-E272-434B-8312-B7E74CA18F59}"/>
              </a:ext>
            </a:extLst>
          </p:cNvPr>
          <p:cNvGraphicFramePr>
            <a:graphicFrameLocks noGrp="1"/>
          </p:cNvGraphicFramePr>
          <p:nvPr>
            <p:ph sz="half" idx="2"/>
            <p:extLst>
              <p:ext uri="{D42A27DB-BD31-4B8C-83A1-F6EECF244321}">
                <p14:modId xmlns:p14="http://schemas.microsoft.com/office/powerpoint/2010/main" val="4128026070"/>
              </p:ext>
            </p:extLst>
          </p:nvPr>
        </p:nvGraphicFramePr>
        <p:xfrm>
          <a:off x="6096000" y="1580403"/>
          <a:ext cx="5181600" cy="3284257"/>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A4FB4547-6E91-F64B-AB11-EF9ACB677A90}"/>
              </a:ext>
            </a:extLst>
          </p:cNvPr>
          <p:cNvSpPr txBox="1"/>
          <p:nvPr/>
        </p:nvSpPr>
        <p:spPr>
          <a:xfrm>
            <a:off x="907676" y="5115672"/>
            <a:ext cx="10376647" cy="1477328"/>
          </a:xfrm>
          <a:prstGeom prst="rect">
            <a:avLst/>
          </a:prstGeom>
          <a:noFill/>
        </p:spPr>
        <p:txBody>
          <a:bodyPr wrap="square" rtlCol="0">
            <a:spAutoFit/>
          </a:bodyPr>
          <a:lstStyle/>
          <a:p>
            <a:r>
              <a:rPr lang="en-US" dirty="0"/>
              <a:t>There is evidence on the benefit of </a:t>
            </a:r>
            <a:r>
              <a:rPr lang="en-US" dirty="0" err="1"/>
              <a:t>counterciclycal</a:t>
            </a:r>
            <a:r>
              <a:rPr lang="en-US" dirty="0"/>
              <a:t> fiscal policy, however in periods of extreme tension the fiscal expansion is not completely undone. Still the fiscal expansion alleviated the cost of the crisis specially within the poor. </a:t>
            </a:r>
          </a:p>
          <a:p>
            <a:r>
              <a:rPr lang="en-US" dirty="0"/>
              <a:t>Fiscal support contributes to employment resilience within OECD countries employment resilience (</a:t>
            </a:r>
            <a:r>
              <a:rPr lang="en-US" dirty="0" err="1"/>
              <a:t>Hijzen</a:t>
            </a:r>
            <a:r>
              <a:rPr lang="en-US" dirty="0"/>
              <a:t>, </a:t>
            </a:r>
            <a:r>
              <a:rPr lang="en-US" dirty="0" err="1"/>
              <a:t>Kppeler</a:t>
            </a:r>
            <a:r>
              <a:rPr lang="en-US" dirty="0"/>
              <a:t>, Pak and </a:t>
            </a:r>
            <a:r>
              <a:rPr lang="en-US" dirty="0" err="1"/>
              <a:t>Schwellnus</a:t>
            </a:r>
            <a:r>
              <a:rPr lang="en-US" dirty="0"/>
              <a:t>, 2017)</a:t>
            </a:r>
          </a:p>
        </p:txBody>
      </p:sp>
    </p:spTree>
    <p:extLst>
      <p:ext uri="{BB962C8B-B14F-4D97-AF65-F5344CB8AC3E}">
        <p14:creationId xmlns:p14="http://schemas.microsoft.com/office/powerpoint/2010/main" val="221535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11CE7-E58F-994A-B510-977636CC5C03}"/>
              </a:ext>
            </a:extLst>
          </p:cNvPr>
          <p:cNvSpPr>
            <a:spLocks noGrp="1"/>
          </p:cNvSpPr>
          <p:nvPr>
            <p:ph type="title"/>
          </p:nvPr>
        </p:nvSpPr>
        <p:spPr/>
        <p:txBody>
          <a:bodyPr/>
          <a:lstStyle/>
          <a:p>
            <a:r>
              <a:rPr lang="en-US" b="1" dirty="0"/>
              <a:t>A brief review of the evidence</a:t>
            </a:r>
          </a:p>
        </p:txBody>
      </p:sp>
      <p:sp>
        <p:nvSpPr>
          <p:cNvPr id="3" name="Marcador de contenido 2">
            <a:extLst>
              <a:ext uri="{FF2B5EF4-FFF2-40B4-BE49-F238E27FC236}">
                <a16:creationId xmlns:a16="http://schemas.microsoft.com/office/drawing/2014/main" id="{859B0C13-1270-764C-A4A7-766210325085}"/>
              </a:ext>
            </a:extLst>
          </p:cNvPr>
          <p:cNvSpPr>
            <a:spLocks noGrp="1"/>
          </p:cNvSpPr>
          <p:nvPr>
            <p:ph idx="1"/>
          </p:nvPr>
        </p:nvSpPr>
        <p:spPr>
          <a:xfrm>
            <a:off x="838200" y="1419922"/>
            <a:ext cx="10515600" cy="4869365"/>
          </a:xfrm>
        </p:spPr>
        <p:txBody>
          <a:bodyPr>
            <a:normAutofit/>
          </a:bodyPr>
          <a:lstStyle/>
          <a:p>
            <a:r>
              <a:rPr lang="en-US" sz="2400" dirty="0"/>
              <a:t>The effects of financial openness on growth depend on the degree of institutional development (Prasad, et al. 2003). But also financial integration may contribute to sound financial development (De Gregorio, 1999, </a:t>
            </a:r>
            <a:r>
              <a:rPr lang="en-US" sz="2400" dirty="0" err="1"/>
              <a:t>Kose</a:t>
            </a:r>
            <a:r>
              <a:rPr lang="en-US" sz="2400" dirty="0"/>
              <a:t> et al. 2009), however the transition is challenging.</a:t>
            </a:r>
          </a:p>
          <a:p>
            <a:r>
              <a:rPr lang="en-US" sz="2400" dirty="0"/>
              <a:t>Composition of capital flows, more FDI and portfolio and less external debt.  Holding reserves also help (</a:t>
            </a:r>
            <a:r>
              <a:rPr lang="en-US" sz="2400" dirty="0" err="1"/>
              <a:t>Kose</a:t>
            </a:r>
            <a:r>
              <a:rPr lang="en-US" sz="2400" dirty="0"/>
              <a:t> and Prasad,  2009). However there are tensions with currency manipulation.</a:t>
            </a:r>
          </a:p>
          <a:p>
            <a:r>
              <a:rPr lang="en-US" sz="2400" dirty="0"/>
              <a:t>Exchange rate flexibility, when possible and avoiding fear of floating, helps to absorb external shocks. Northern European countries with flexible ER performed better than those within the euro zone. The long run evidence regarding long term growth is unsettled (</a:t>
            </a:r>
            <a:r>
              <a:rPr lang="en-US" sz="2400" dirty="0" err="1"/>
              <a:t>Terrones</a:t>
            </a:r>
            <a:r>
              <a:rPr lang="en-US" sz="2400" dirty="0"/>
              <a:t>, 2019).</a:t>
            </a:r>
          </a:p>
        </p:txBody>
      </p:sp>
    </p:spTree>
    <p:extLst>
      <p:ext uri="{BB962C8B-B14F-4D97-AF65-F5344CB8AC3E}">
        <p14:creationId xmlns:p14="http://schemas.microsoft.com/office/powerpoint/2010/main" val="28789373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455</TotalTime>
  <Words>730</Words>
  <Application>Microsoft Office PowerPoint</Application>
  <PresentationFormat>Widescreen</PresentationFormat>
  <Paragraphs>44</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Tema de Office</vt:lpstr>
      <vt:lpstr>Resilience in Developing and Emerging Market Economies</vt:lpstr>
      <vt:lpstr>Agenda</vt:lpstr>
      <vt:lpstr>Capital Inflows to Emerging Markets</vt:lpstr>
      <vt:lpstr>Capital Inflows to Emerging Markets</vt:lpstr>
      <vt:lpstr>Capital Inflows to Emerging Markets</vt:lpstr>
      <vt:lpstr>Capital Inflows to Chile</vt:lpstr>
      <vt:lpstr>A brief review of the evidence</vt:lpstr>
      <vt:lpstr>Fiscal Policy LATAM during the GFC: cyclically adjusted balance (left) and GDP growth (right)</vt:lpstr>
      <vt:lpstr>A brief review of the evidence</vt:lpstr>
      <vt:lpstr>Export diversification. Resource rich countries</vt:lpstr>
      <vt:lpstr>Export diversification. Resource rich countries</vt:lpstr>
      <vt:lpstr>Export diversification. Resource rich countries</vt:lpstr>
      <vt:lpstr>Labor and goods markets</vt:lpstr>
      <vt:lpstr>Cumulative Output Impact of Terms of Trade Shock (Loayza and Raddatz, 2007)</vt:lpstr>
      <vt:lpstr>Labor markets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Nick Nam</cp:lastModifiedBy>
  <cp:revision>23</cp:revision>
  <dcterms:created xsi:type="dcterms:W3CDTF">2019-09-07T14:27:36Z</dcterms:created>
  <dcterms:modified xsi:type="dcterms:W3CDTF">2019-10-01T20:37:34Z</dcterms:modified>
</cp:coreProperties>
</file>