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4592" r:id="rId5"/>
    <p:sldId id="4455" r:id="rId6"/>
    <p:sldId id="2141411716" r:id="rId7"/>
    <p:sldId id="2141412243" r:id="rId8"/>
    <p:sldId id="2141412333" r:id="rId9"/>
    <p:sldId id="2141412349" r:id="rId10"/>
    <p:sldId id="2141412350" r:id="rId11"/>
    <p:sldId id="2141412341" r:id="rId12"/>
    <p:sldId id="2141412336" r:id="rId13"/>
    <p:sldId id="2141412316" r:id="rId14"/>
    <p:sldId id="2141412318" r:id="rId15"/>
    <p:sldId id="4266" r:id="rId16"/>
    <p:sldId id="2141412321" r:id="rId17"/>
    <p:sldId id="2141412337" r:id="rId18"/>
    <p:sldId id="2141412021" r:id="rId19"/>
    <p:sldId id="5052" r:id="rId20"/>
    <p:sldId id="2141412306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505518-D9AF-F651-B2C6-890123B4909E}" name="Garima Vasishtha" initials="GV" userId="S::gvasishtha@worldbank.org::0611d499-3dba-4478-861c-cc04e8c24e5a" providerId="AD"/>
  <p188:author id="{781BEF5C-3068-936A-317F-C46B067D7080}" name="Amat Adarov" initials="AA" userId="S::aadarov@worldbank.org::41a951cb-b1ef-4ca1-81d5-064767cccf4b" providerId="AD"/>
  <p188:author id="{08EFD75F-C495-2CCF-0493-9C83298B2B03}" name="Nikita Perevalov" initials="NP" userId="S::nperevalov@worldbank.org::a3f7f891-02ba-4c81-a744-c673c34c8434" providerId="AD"/>
  <p188:author id="{1B86D16B-CEC2-DAFE-4937-4A03970815C4}" name="Ayhan Kose" initials="AK" userId="S::akose@worldbank.org::9c31028f-6339-4101-993c-61d0f0df37c8" providerId="AD"/>
  <p188:author id="{81965AAB-9DD4-6DB1-A206-12E658A5A6C9}" name="Franziska Lieselotte Ohnsorge" initials="FLO" userId="S::fohnsorge@worldbank.org::c5e1cad2-c2cd-474a-be93-4e4d059ef405" providerId="AD"/>
  <p188:author id="{88141DB4-609D-1457-872C-87F9497008C3}" name="Kersten Kevin Stamm" initials="KKS" userId="S::kstamm@worldbank.org::b4b4c204-7ebc-4a82-ae26-645c8af1f4b3" providerId="AD"/>
  <p188:author id="{3963DDD8-DB87-2768-FF9C-0AF7EAF27F8D}" name="Carlos Arteta" initials="CA" userId="Carlos Arteta" providerId="None"/>
  <p188:author id="{683F18F0-E31F-6570-4DEF-92B804D7C888}" name="Shijie Shi" initials="SS" userId="S::sshi1@worldbank.org::fb1cf9eb-90a4-462e-8aac-f325ddee9855" providerId="AD"/>
  <p188:author id="{C09162F4-360A-820B-5D5B-DBE061A3F3EE}" name="Philip George Kenworthy" initials="PGK" userId="S::pkenworthy@worldbank.org::b965b168-d755-45e8-82e4-033b6e50a8aa" providerId="AD"/>
  <p188:author id="{D8E103F6-61C0-4C8E-1A89-BBC3A095B47D}" name="Naotaka Sugawara" initials="NS" userId="S::nsugawara@worldbank.org::8966b752-8a27-418f-b693-4d466ea1bf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yhan Kose" initials="AK [2]" lastIdx="189" clrIdx="6">
    <p:extLst>
      <p:ext uri="{19B8F6BF-5375-455C-9EA6-DF929625EA0E}">
        <p15:presenceInfo xmlns:p15="http://schemas.microsoft.com/office/powerpoint/2012/main" userId="S::akose@worldbank.org::9c31028f-6339-4101-993c-61d0f0df37c8" providerId="AD"/>
      </p:ext>
    </p:extLst>
  </p:cmAuthor>
  <p:cmAuthor id="1" name="Marc Stocker" initials="MS" lastIdx="14" clrIdx="0">
    <p:extLst>
      <p:ext uri="{19B8F6BF-5375-455C-9EA6-DF929625EA0E}">
        <p15:presenceInfo xmlns:p15="http://schemas.microsoft.com/office/powerpoint/2012/main" userId="S-1-5-21-88094858-919529-1617787245-454647" providerId="AD"/>
      </p:ext>
    </p:extLst>
  </p:cmAuthor>
  <p:cmAuthor id="8" name="Naotaka Sugawara" initials="NS [2]" lastIdx="95" clrIdx="7">
    <p:extLst>
      <p:ext uri="{19B8F6BF-5375-455C-9EA6-DF929625EA0E}">
        <p15:presenceInfo xmlns:p15="http://schemas.microsoft.com/office/powerpoint/2012/main" userId="S::nsugawara@worldbank.org::8966b752-8a27-418f-b693-4d466ea1bf14" providerId="AD"/>
      </p:ext>
    </p:extLst>
  </p:cmAuthor>
  <p:cmAuthor id="2" name="Ayhan Kose" initials="AK" lastIdx="1" clrIdx="1">
    <p:extLst>
      <p:ext uri="{19B8F6BF-5375-455C-9EA6-DF929625EA0E}">
        <p15:presenceInfo xmlns:p15="http://schemas.microsoft.com/office/powerpoint/2012/main" userId="S-1-5-21-88094858-919529-1617787245-571779" providerId="AD"/>
      </p:ext>
    </p:extLst>
  </p:cmAuthor>
  <p:cmAuthor id="9" name="Franziska Lieselotte Ohnsorge" initials="FLO" lastIdx="160" clrIdx="8">
    <p:extLst>
      <p:ext uri="{19B8F6BF-5375-455C-9EA6-DF929625EA0E}">
        <p15:presenceInfo xmlns:p15="http://schemas.microsoft.com/office/powerpoint/2012/main" userId="S::fohnsorge@worldbank.org::c5e1cad2-c2cd-474a-be93-4e4d059ef405" providerId="AD"/>
      </p:ext>
    </p:extLst>
  </p:cmAuthor>
  <p:cmAuthor id="3" name="Naotaka Sugawara" initials="NS" lastIdx="1" clrIdx="2">
    <p:extLst>
      <p:ext uri="{19B8F6BF-5375-455C-9EA6-DF929625EA0E}">
        <p15:presenceInfo xmlns:p15="http://schemas.microsoft.com/office/powerpoint/2012/main" userId="S-1-5-21-88094858-919529-1617787245-637466" providerId="AD"/>
      </p:ext>
    </p:extLst>
  </p:cmAuthor>
  <p:cmAuthor id="10" name="Carlos Arteta" initials="CA" lastIdx="36" clrIdx="9">
    <p:extLst>
      <p:ext uri="{19B8F6BF-5375-455C-9EA6-DF929625EA0E}">
        <p15:presenceInfo xmlns:p15="http://schemas.microsoft.com/office/powerpoint/2012/main" userId="S::carteta@worldbank.org::c0c546c5-dd2a-4de0-956e-8e36590ed126" providerId="AD"/>
      </p:ext>
    </p:extLst>
  </p:cmAuthor>
  <p:cmAuthor id="4" name="Franz Ulrich Ruch" initials="FUR" lastIdx="3" clrIdx="3">
    <p:extLst>
      <p:ext uri="{19B8F6BF-5375-455C-9EA6-DF929625EA0E}">
        <p15:presenceInfo xmlns:p15="http://schemas.microsoft.com/office/powerpoint/2012/main" userId="S-1-5-21-88094858-919529-1617787245-724040" providerId="AD"/>
      </p:ext>
    </p:extLst>
  </p:cmAuthor>
  <p:cmAuthor id="11" name="Kersten Kevin Stamm" initials="KKS" lastIdx="85" clrIdx="10">
    <p:extLst>
      <p:ext uri="{19B8F6BF-5375-455C-9EA6-DF929625EA0E}">
        <p15:presenceInfo xmlns:p15="http://schemas.microsoft.com/office/powerpoint/2012/main" userId="S::kstamm@worldbank.org::b4b4c204-7ebc-4a82-ae26-645c8af1f4b3" providerId="AD"/>
      </p:ext>
    </p:extLst>
  </p:cmAuthor>
  <p:cmAuthor id="5" name="Franz Ulrich Ruch" initials="FUR [2]" lastIdx="20" clrIdx="4">
    <p:extLst>
      <p:ext uri="{19B8F6BF-5375-455C-9EA6-DF929625EA0E}">
        <p15:presenceInfo xmlns:p15="http://schemas.microsoft.com/office/powerpoint/2012/main" userId="S::fruch@worldbank.org::ef836dd7-eed9-43bd-94cc-28d462bd2336" providerId="AD"/>
      </p:ext>
    </p:extLst>
  </p:cmAuthor>
  <p:cmAuthor id="6" name="Patrick Kirby" initials="PK" lastIdx="1" clrIdx="5">
    <p:extLst>
      <p:ext uri="{19B8F6BF-5375-455C-9EA6-DF929625EA0E}">
        <p15:presenceInfo xmlns:p15="http://schemas.microsoft.com/office/powerpoint/2012/main" userId="Patrick Kirb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C2D"/>
    <a:srgbClr val="872B90"/>
    <a:srgbClr val="00ADE4"/>
    <a:srgbClr val="002345"/>
    <a:srgbClr val="AA0B0E"/>
    <a:srgbClr val="00AB51"/>
    <a:srgbClr val="FDB714"/>
    <a:srgbClr val="B2B2B2"/>
    <a:srgbClr val="F78D28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71210" autoAdjust="0"/>
  </p:normalViewPr>
  <p:slideViewPr>
    <p:cSldViewPr snapToGrid="0">
      <p:cViewPr varScale="1">
        <p:scale>
          <a:sx n="81" d="100"/>
          <a:sy n="81" d="100"/>
        </p:scale>
        <p:origin x="15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0"/>
            <a:ext cx="2971800" cy="458788"/>
          </a:xfrm>
          <a:prstGeom prst="rect">
            <a:avLst/>
          </a:prstGeom>
        </p:spPr>
        <p:txBody>
          <a:bodyPr vert="horz" lIns="92650" tIns="46325" rIns="92650" bIns="46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7" y="10"/>
            <a:ext cx="2971800" cy="458788"/>
          </a:xfrm>
          <a:prstGeom prst="rect">
            <a:avLst/>
          </a:prstGeom>
        </p:spPr>
        <p:txBody>
          <a:bodyPr vert="horz" lIns="92650" tIns="46325" rIns="92650" bIns="46325" rtlCol="0"/>
          <a:lstStyle>
            <a:lvl1pPr algn="r">
              <a:defRPr sz="1200"/>
            </a:lvl1pPr>
          </a:lstStyle>
          <a:p>
            <a:fld id="{B371262F-3C21-4E1B-A4ED-DADFA18AF5F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685248"/>
            <a:ext cx="2971800" cy="458787"/>
          </a:xfrm>
          <a:prstGeom prst="rect">
            <a:avLst/>
          </a:prstGeom>
        </p:spPr>
        <p:txBody>
          <a:bodyPr vert="horz" lIns="92650" tIns="46325" rIns="92650" bIns="46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7" y="8685248"/>
            <a:ext cx="2971800" cy="458787"/>
          </a:xfrm>
          <a:prstGeom prst="rect">
            <a:avLst/>
          </a:prstGeom>
        </p:spPr>
        <p:txBody>
          <a:bodyPr vert="horz" lIns="92650" tIns="46325" rIns="92650" bIns="46325" rtlCol="0" anchor="b"/>
          <a:lstStyle>
            <a:lvl1pPr algn="r">
              <a:defRPr sz="1200"/>
            </a:lvl1pPr>
          </a:lstStyle>
          <a:p>
            <a:fld id="{77FED47E-C291-46F3-A475-9026EE73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0"/>
            <a:ext cx="2971800" cy="458788"/>
          </a:xfrm>
          <a:prstGeom prst="rect">
            <a:avLst/>
          </a:prstGeom>
        </p:spPr>
        <p:txBody>
          <a:bodyPr vert="horz" lIns="92650" tIns="46325" rIns="92650" bIns="46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7" y="10"/>
            <a:ext cx="2971800" cy="458788"/>
          </a:xfrm>
          <a:prstGeom prst="rect">
            <a:avLst/>
          </a:prstGeom>
        </p:spPr>
        <p:txBody>
          <a:bodyPr vert="horz" lIns="92650" tIns="46325" rIns="92650" bIns="46325" rtlCol="0"/>
          <a:lstStyle>
            <a:lvl1pPr algn="r">
              <a:defRPr sz="1200"/>
            </a:lvl1pPr>
          </a:lstStyle>
          <a:p>
            <a:fld id="{886D8EB4-8CEA-4419-BADF-2CCF26E0940C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481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50" tIns="46325" rIns="92650" bIns="46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4" y="4400550"/>
            <a:ext cx="5486402" cy="3600450"/>
          </a:xfrm>
          <a:prstGeom prst="rect">
            <a:avLst/>
          </a:prstGeom>
        </p:spPr>
        <p:txBody>
          <a:bodyPr vert="horz" lIns="92650" tIns="46325" rIns="92650" bIns="46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685248"/>
            <a:ext cx="2971800" cy="458787"/>
          </a:xfrm>
          <a:prstGeom prst="rect">
            <a:avLst/>
          </a:prstGeom>
        </p:spPr>
        <p:txBody>
          <a:bodyPr vert="horz" lIns="92650" tIns="46325" rIns="92650" bIns="46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7" y="8685248"/>
            <a:ext cx="2971800" cy="458787"/>
          </a:xfrm>
          <a:prstGeom prst="rect">
            <a:avLst/>
          </a:prstGeom>
        </p:spPr>
        <p:txBody>
          <a:bodyPr vert="horz" lIns="92650" tIns="46325" rIns="92650" bIns="46325" rtlCol="0" anchor="b"/>
          <a:lstStyle>
            <a:lvl1pPr algn="r">
              <a:defRPr sz="1200"/>
            </a:lvl1pPr>
          </a:lstStyle>
          <a:p>
            <a:fld id="{13C54E31-2312-4C2B-ABBE-056E225B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8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066349"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864DB-7F1B-44E4-931B-427C1EBBF6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C80CD42-9CF9-4E25-8D8D-A4E497B659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9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1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30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39"/>
              </a:spcAft>
            </a:pPr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87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794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5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33"/>
              </a:spcAft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7074-4C40-F476-4F08-DB92530A22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3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5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4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18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18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0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54E31-2312-4C2B-ABBE-056E225B95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3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10843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89944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0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71601"/>
            <a:ext cx="2743200" cy="47545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1"/>
            <a:ext cx="8026400" cy="475456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A674064-2A9D-4A62-B51A-F58AC57F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3994DC32-DB19-EA9E-08CC-8E7A0165E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9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1852D50-8609-462F-B93A-C7E07ADB7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F4AFDC8-7B21-478A-AB78-BB9A0C1A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E66D7CD8-FF1F-52EE-914A-6702D36B91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4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84E7-1ECF-4524-B22C-7B6DA770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8E3A-EDEC-4FA7-8532-E6CEC88D1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B3FB1B-B0BD-4B06-BFC5-0DAD78AF4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371600"/>
            <a:ext cx="10972800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29A262B8-1DC3-05DC-3E42-72C5040FB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84E7-1ECF-4524-B22C-7B6DA770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8E3A-EDEC-4FA7-8532-E6CEC88D1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B3FB1B-B0BD-4B06-BFC5-0DAD78AF4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1371600"/>
            <a:ext cx="4569151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F80A27-8138-4BC8-80DE-CE073873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13249" y="1371600"/>
            <a:ext cx="4569151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29A262B8-1DC3-05DC-3E42-72C5040FB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28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84E7-1ECF-4524-B22C-7B6DA770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8E3A-EDEC-4FA7-8532-E6CEC88D1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B3FB1B-B0BD-4B06-BFC5-0DAD78AF4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1371600"/>
            <a:ext cx="3291840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F80A27-8138-4BC8-80DE-CE073873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96925" y="1371600"/>
            <a:ext cx="3291840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D728A5A-41A7-4675-93BA-AC085FBAC2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766" y="1371600"/>
            <a:ext cx="3291840" cy="369332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E8075AE9-5F93-283C-6B1A-B74CF84B22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89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084E7-1ECF-4524-B22C-7B6DA7701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A8E3A-EDEC-4FA7-8532-E6CEC88D1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1B3FB1B-B0BD-4B06-BFC5-0DAD78AF4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841" y="1371600"/>
            <a:ext cx="2183907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AF80A27-8138-4BC8-80DE-CE073873D9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8039" y="1371600"/>
            <a:ext cx="2192784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BD728A5A-41A7-4675-93BA-AC085FBAC2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74020" y="1371600"/>
            <a:ext cx="2112886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311937D-0C6A-4481-8AD7-02B96A870B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17980" y="1371600"/>
            <a:ext cx="2192784" cy="369332"/>
          </a:xfrm>
        </p:spPr>
        <p:txBody>
          <a:bodyPr wrap="square">
            <a:spAutoFit/>
          </a:bodyPr>
          <a:lstStyle>
            <a:lvl1pPr marL="0" indent="0" algn="ctr">
              <a:spcBef>
                <a:spcPts val="0"/>
              </a:spcBef>
              <a:buNone/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7ACC0DBD-6BB0-2F51-23E5-24216B711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1852D50-8609-462F-B93A-C7E07ADB7D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6272741"/>
            <a:ext cx="9132606" cy="138499"/>
          </a:xfrm>
        </p:spPr>
        <p:txBody>
          <a:bodyPr lIns="91440" tIns="0" rIns="91440" bIns="0">
            <a:spAutoFit/>
          </a:bodyPr>
          <a:lstStyle>
            <a:lvl1pPr marL="0" indent="0" algn="just">
              <a:spcBef>
                <a:spcPts val="0"/>
              </a:spcBef>
              <a:buNone/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F4AFDC8-7B21-478A-AB78-BB9A0C1A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2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704B-F09B-4853-B628-98B4DBDBB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99BF2-F26F-4F04-B4F0-C3A7E78B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CFE05-0379-4E36-A85E-761150E4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032C-E7C6-4FA3-99A4-E872B3F99ECE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1B6A-1B79-458F-89B7-81D45188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9863FB8-E7A9-B3E1-5AE2-6866AC86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P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5493"/>
            <a:ext cx="103632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45931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C250F-0C3F-4E86-9044-56C36D049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35080"/>
          </a:xfrm>
          <a:prstGeom prst="rect">
            <a:avLst/>
          </a:prstGeom>
          <a:solidFill>
            <a:srgbClr val="A51222"/>
          </a:solidFill>
        </p:spPr>
      </p:pic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7FA47595-4D32-8AD4-BCBA-9406F0F65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1" y="5088337"/>
            <a:ext cx="4306968" cy="106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5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F2733E2-8AC6-BE7F-784F-01EB65AC3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6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 sz="2400"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 sz="2000"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 sz="2400"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 sz="2000"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8F8D55-8F92-4785-8E63-6E5C3FAA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7E1E4FB1-5213-AEAA-49AB-DF3A2552E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 sz="2000"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 sz="2000"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 sz="1800"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 sz="1600"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B8464F-73A8-4A67-9E06-39C80ABA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DAA21896-C17D-CC0A-721D-90A836577A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274A297-7914-4732-A988-54705EA9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8B5874A9-D605-DA93-EEAF-73914C6D2F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6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>
                <a:latin typeface="Arial Narrow" panose="020B0606020202030204" pitchFamily="34" charset="0"/>
              </a:defRPr>
            </a:lvl1pPr>
            <a:lvl2pPr>
              <a:defRPr sz="2800">
                <a:latin typeface="Arial Narrow" panose="020B0606020202030204" pitchFamily="34" charset="0"/>
              </a:defRPr>
            </a:lvl2pPr>
            <a:lvl3pPr>
              <a:defRPr sz="2400">
                <a:latin typeface="Arial Narrow" panose="020B0606020202030204" pitchFamily="34" charset="0"/>
              </a:defRPr>
            </a:lvl3pPr>
            <a:lvl4pPr>
              <a:defRPr sz="2000">
                <a:latin typeface="Arial Narrow" panose="020B0606020202030204" pitchFamily="34" charset="0"/>
              </a:defRPr>
            </a:lvl4pPr>
            <a:lvl5pPr>
              <a:defRPr sz="20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A7B564-D21D-49E6-9D5E-40943B80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6A9445F7-134C-4D15-E24C-8FCD52CD99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7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88225"/>
            <a:ext cx="7315200" cy="3339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8C4FC1D-25FC-42D1-BFB9-7563F024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64EEF32-7982-A838-5133-113AB72686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0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  <a:lvl2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2pPr>
            <a:lvl3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3pPr>
            <a:lvl4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4pPr>
            <a:lvl5pPr>
              <a:defRPr>
                <a:latin typeface="Arial Narrow" panose="020B060602020203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18663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08CEE3-7127-4DDD-AEBB-C4A8342F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 descr="Text&#10;&#10;Description automatically generated with medium confidence">
            <a:extLst>
              <a:ext uri="{FF2B5EF4-FFF2-40B4-BE49-F238E27FC236}">
                <a16:creationId xmlns:a16="http://schemas.microsoft.com/office/drawing/2014/main" id="{A92359D5-719B-8751-060B-0EA4F7BC5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612" y="6203740"/>
            <a:ext cx="2310101" cy="5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333"/>
            <a:ext cx="12192000" cy="103860"/>
          </a:xfrm>
          <a:prstGeom prst="rect">
            <a:avLst/>
          </a:prstGeom>
          <a:solidFill>
            <a:srgbClr val="A51222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94"/>
            <a:ext cx="10972800" cy="121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E1764FA-922B-406F-B95E-515C8D58F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020" y="6356351"/>
            <a:ext cx="487681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200" b="1">
                <a:latin typeface="+mj-lt"/>
              </a:defRPr>
            </a:lvl1pPr>
          </a:lstStyle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4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2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8" r:id="rId12"/>
    <p:sldLayoutId id="2147483711" r:id="rId13"/>
    <p:sldLayoutId id="2147483713" r:id="rId14"/>
    <p:sldLayoutId id="2147483717" r:id="rId15"/>
    <p:sldLayoutId id="2147483714" r:id="rId16"/>
    <p:sldLayoutId id="2147483716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 Narrow" panose="020B0606020202030204" pitchFamily="34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rldbank.org/ge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worldbank.org/gep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worldbank.org/gep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hyperlink" Target="https://www.worldbank.org/gep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bank.org/infl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prospec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ge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DE317-F0C6-43AF-B86E-BDA672B8E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590261"/>
            <a:ext cx="10972800" cy="1760855"/>
          </a:xfrm>
        </p:spPr>
        <p:txBody>
          <a:bodyPr>
            <a:normAutofit/>
          </a:bodyPr>
          <a:lstStyle/>
          <a:p>
            <a:r>
              <a:rPr lang="en-US"/>
              <a:t>Global Economic Prospects</a:t>
            </a:r>
            <a:br>
              <a:rPr lang="en-US"/>
            </a:br>
            <a:r>
              <a:rPr lang="en-US" i="1"/>
              <a:t>January 2024</a:t>
            </a:r>
            <a:endParaRPr lang="en-US" sz="3600" i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492189-BEED-4886-A9B8-03BA55DF9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500913" cy="1209675"/>
          </a:xfrm>
          <a:prstGeom prst="rect">
            <a:avLst/>
          </a:prstGeom>
          <a:solidFill>
            <a:srgbClr val="A51222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3BC25F4-98BD-BE64-3C7E-D269C4B2B2A4}"/>
              </a:ext>
            </a:extLst>
          </p:cNvPr>
          <p:cNvSpPr txBox="1">
            <a:spLocks/>
          </p:cNvSpPr>
          <p:nvPr/>
        </p:nvSpPr>
        <p:spPr>
          <a:xfrm>
            <a:off x="0" y="3892990"/>
            <a:ext cx="12191999" cy="13333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hlinkClick r:id="rId4"/>
              </a:rPr>
              <a:t>www.worldbank.org/gep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2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91070EC8-6019-D54B-D8D6-8B5D06C6A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80" y="6141597"/>
            <a:ext cx="9132600" cy="664522"/>
          </a:xfrm>
          <a:prstGeom prst="rect">
            <a:avLst/>
          </a:prstGeom>
        </p:spPr>
      </p:pic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CF6D82D1-A47D-78DF-E564-1E0BA2700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173" y="1344017"/>
            <a:ext cx="3749365" cy="4785775"/>
          </a:xfrm>
          <a:prstGeom prst="rect">
            <a:avLst/>
          </a:prstGeom>
        </p:spPr>
      </p:pic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196EB261-8843-061F-E6F0-D93ACD858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055" y="1334690"/>
            <a:ext cx="3657917" cy="4785775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213C13ED-DA09-821A-83AD-A417E8ED9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866" y="1344019"/>
            <a:ext cx="3657917" cy="4785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014953-2D99-EB07-41D3-E1F039BF1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9" y="18663"/>
            <a:ext cx="12175979" cy="12178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Growth During Investment Accelerations</a:t>
            </a:r>
            <a:br>
              <a:rPr lang="en-US" dirty="0"/>
            </a:br>
            <a:r>
              <a:rPr lang="en-US" sz="3100" b="0" i="1" dirty="0"/>
              <a:t>Faster Output and Productivity Growth; Rapid Expansion of Manufacturing and Services</a:t>
            </a:r>
            <a:endParaRPr lang="en-US" sz="3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4ED0AF-8C38-17B0-F400-3093E01A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3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1B0A620-3BB4-BC71-FF76-DB9FB80C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76" y="6169881"/>
            <a:ext cx="9132600" cy="664522"/>
          </a:xfrm>
          <a:prstGeom prst="rect">
            <a:avLst/>
          </a:prstGeom>
        </p:spPr>
      </p:pic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4F6D2DBC-B692-FE76-8B22-7A7BE3F4E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766" y="1337559"/>
            <a:ext cx="3840813" cy="4761389"/>
          </a:xfrm>
          <a:prstGeom prst="rect">
            <a:avLst/>
          </a:prstGeom>
        </p:spPr>
      </p:pic>
      <p:pic>
        <p:nvPicPr>
          <p:cNvPr id="19" name="Picture 18">
            <a:hlinkClick r:id="rId3"/>
            <a:extLst>
              <a:ext uri="{FF2B5EF4-FFF2-40B4-BE49-F238E27FC236}">
                <a16:creationId xmlns:a16="http://schemas.microsoft.com/office/drawing/2014/main" id="{326CDD83-AA2B-D98C-0BDE-C1DEDD901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843" y="5854884"/>
            <a:ext cx="8230313" cy="298730"/>
          </a:xfrm>
          <a:prstGeom prst="rect">
            <a:avLst/>
          </a:prstGeom>
        </p:spPr>
      </p:pic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AD97EDD1-9707-F600-E179-2216176A6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869" y="1343913"/>
            <a:ext cx="3761558" cy="4468755"/>
          </a:xfrm>
          <a:prstGeom prst="rect">
            <a:avLst/>
          </a:prstGeom>
        </p:spPr>
      </p:pic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DB08EB96-8135-E256-027B-BF707034DA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73" y="1300607"/>
            <a:ext cx="4115157" cy="479796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7AA0038-4912-411C-AAE0-AB1F9D1BB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3"/>
            <a:ext cx="12192000" cy="12178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Macroeconomic Developments During Accelerations</a:t>
            </a:r>
            <a:br>
              <a:rPr lang="en-US" dirty="0"/>
            </a:br>
            <a:r>
              <a:rPr lang="en-US" sz="3400" b="0" i="1" dirty="0"/>
              <a:t>Improvements in Fiscal, Monetary, and Financial Conditions; Higher Trade and FDI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9B8744-D6F6-4924-9B00-5C7F5AA89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9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hlinkClick r:id="rId2"/>
            <a:extLst>
              <a:ext uri="{FF2B5EF4-FFF2-40B4-BE49-F238E27FC236}">
                <a16:creationId xmlns:a16="http://schemas.microsoft.com/office/drawing/2014/main" id="{AFEB1562-BAC5-1D70-8896-90615E1B7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03" y="6071458"/>
            <a:ext cx="9132600" cy="798645"/>
          </a:xfrm>
          <a:prstGeom prst="rect">
            <a:avLst/>
          </a:prstGeom>
        </p:spPr>
      </p:pic>
      <p:pic>
        <p:nvPicPr>
          <p:cNvPr id="24" name="Picture 23">
            <a:hlinkClick r:id="rId2"/>
            <a:extLst>
              <a:ext uri="{FF2B5EF4-FFF2-40B4-BE49-F238E27FC236}">
                <a16:creationId xmlns:a16="http://schemas.microsoft.com/office/drawing/2014/main" id="{C95EE24C-F767-E593-EBC9-DD03822CE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5055" y="1340307"/>
            <a:ext cx="2859272" cy="4419983"/>
          </a:xfrm>
          <a:prstGeom prst="rect">
            <a:avLst/>
          </a:prstGeom>
        </p:spPr>
      </p:pic>
      <p:pic>
        <p:nvPicPr>
          <p:cNvPr id="21" name="Picture 20">
            <a:hlinkClick r:id="rId2"/>
            <a:extLst>
              <a:ext uri="{FF2B5EF4-FFF2-40B4-BE49-F238E27FC236}">
                <a16:creationId xmlns:a16="http://schemas.microsoft.com/office/drawing/2014/main" id="{C1024F2C-D9B7-39F9-CC87-4FF57F756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841" y="1340309"/>
            <a:ext cx="3036071" cy="4419983"/>
          </a:xfrm>
          <a:prstGeom prst="rect">
            <a:avLst/>
          </a:prstGeom>
        </p:spPr>
      </p:pic>
      <p:pic>
        <p:nvPicPr>
          <p:cNvPr id="20" name="Picture 19">
            <a:hlinkClick r:id="rId2"/>
            <a:extLst>
              <a:ext uri="{FF2B5EF4-FFF2-40B4-BE49-F238E27FC236}">
                <a16:creationId xmlns:a16="http://schemas.microsoft.com/office/drawing/2014/main" id="{2C8B223B-253B-BBC3-F684-8C266482DC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0843" y="5851840"/>
            <a:ext cx="8230313" cy="304826"/>
          </a:xfrm>
          <a:prstGeom prst="rect">
            <a:avLst/>
          </a:prstGeom>
        </p:spPr>
      </p:pic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48BE74A6-9B8B-382B-C855-A2CCF0411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685" y="1340311"/>
            <a:ext cx="3206774" cy="4419983"/>
          </a:xfrm>
          <a:prstGeom prst="rect">
            <a:avLst/>
          </a:prstGeom>
        </p:spPr>
      </p:pic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8707FD1B-17CA-FB08-C6DB-3ABA075E9E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767" y="1340309"/>
            <a:ext cx="2889754" cy="4419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A00599-7A1E-571E-A6B3-E2A8CADE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3"/>
            <a:ext cx="12192000" cy="12178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Development Outcomes During Accelerations</a:t>
            </a:r>
            <a:br>
              <a:rPr lang="en-US" dirty="0"/>
            </a:br>
            <a:r>
              <a:rPr lang="en-US" sz="3600" b="0" i="1" dirty="0"/>
              <a:t>Faster Income Growth; Sharper Poverty Reduction; Access to Infrastructure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E6924E-7825-4047-A7DF-88E496D0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2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2FE59EA-89E2-2BB1-9137-91F5D4769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68" y="6074533"/>
            <a:ext cx="9132600" cy="798645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FCEA9266-12D3-16CE-AA53-30E57E866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697" y="1340601"/>
            <a:ext cx="5486876" cy="4755292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9EFFB79F-50E0-F238-ECF3-F00F9556F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67" y="1340607"/>
            <a:ext cx="5486876" cy="4755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5261B-FEF7-F3D7-D635-6FB7E15B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3"/>
            <a:ext cx="12192000" cy="12178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Reforms and Investment Accelerations</a:t>
            </a:r>
            <a:br>
              <a:rPr lang="en-US" dirty="0"/>
            </a:br>
            <a:r>
              <a:rPr lang="en-US" sz="3200" b="0" i="1" dirty="0"/>
              <a:t>Accelerations More Likely with Bold Reforms; Critical to Mitigate the Growth Slowdown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F2503F-EB42-96C0-94FC-413CD564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3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3"/>
            <a:extLst>
              <a:ext uri="{FF2B5EF4-FFF2-40B4-BE49-F238E27FC236}">
                <a16:creationId xmlns:a16="http://schemas.microsoft.com/office/drawing/2014/main" id="{4EF3A887-0A9A-3214-2C63-2B6B87C79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08" y="6080783"/>
            <a:ext cx="9156986" cy="798645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DAAA8792-B0F9-4747-929C-1232B23A6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362" y="1337370"/>
            <a:ext cx="5486876" cy="4743099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C53C769C-6CB0-BB43-11CD-D8AA8604B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74" y="1337368"/>
            <a:ext cx="5486876" cy="4743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08208E-35F1-B5BE-45CB-76844CA7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Fiscal Policy in EMDEs</a:t>
            </a:r>
            <a:br>
              <a:rPr lang="en-US" sz="4400" dirty="0"/>
            </a:br>
            <a:r>
              <a:rPr lang="en-US" sz="3600" b="0" i="1" dirty="0"/>
              <a:t>More Procyclical and More Volatile in Commodity Exporters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7405F-7ADA-B17A-BF20-9F98FDFC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3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052F74E2-0BFF-450D-1B10-69BDAEDF5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157" y="6213162"/>
            <a:ext cx="9150889" cy="664522"/>
          </a:xfrm>
          <a:prstGeom prst="rect">
            <a:avLst/>
          </a:prstGeom>
        </p:spPr>
      </p:pic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285E9671-79B2-7520-EA33-379E98DA8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9249" y="1335619"/>
            <a:ext cx="3657917" cy="4877223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53818DB0-1995-943B-5A50-6E274F23D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055" y="1335624"/>
            <a:ext cx="3657917" cy="4877223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5CFCEAA-FB8C-7A77-69CE-536593AFE5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743" y="1335621"/>
            <a:ext cx="3798137" cy="4877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AC1C9A-8826-CCA0-6DE6-5EA42421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663"/>
            <a:ext cx="12192001" cy="1217891"/>
          </a:xfrm>
        </p:spPr>
        <p:txBody>
          <a:bodyPr>
            <a:normAutofit/>
          </a:bodyPr>
          <a:lstStyle/>
          <a:p>
            <a:r>
              <a:rPr lang="en-US" dirty="0"/>
              <a:t>Fiscal Procyclicality, Volatility, and Policies</a:t>
            </a:r>
            <a:br>
              <a:rPr lang="en-US" sz="4000" dirty="0"/>
            </a:br>
            <a:r>
              <a:rPr lang="en-US" sz="2800" b="0" i="1" dirty="0"/>
              <a:t>Institutions, Fiscal Rules, Capital Account Openness, and Exchange Rate Flexibility Matter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49360-2AAF-B67C-A73D-13424CF1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6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A800A9-EA9B-429B-8301-24C217D5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&amp; Comments</a:t>
            </a:r>
            <a:br>
              <a:rPr lang="en-US" dirty="0"/>
            </a:br>
            <a:r>
              <a:rPr lang="en-US" sz="3200" i="1" dirty="0"/>
              <a:t>January 2024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D6E4-5417-49DD-8218-34F4F453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3EBD267A-EE3E-4DDB-A03A-8FC0428A72E3}"/>
              </a:ext>
            </a:extLst>
          </p:cNvPr>
          <p:cNvSpPr txBox="1">
            <a:spLocks/>
          </p:cNvSpPr>
          <p:nvPr/>
        </p:nvSpPr>
        <p:spPr>
          <a:xfrm>
            <a:off x="16020" y="1924050"/>
            <a:ext cx="12175980" cy="3698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swald Regular" panose="02000503000000000000" pitchFamily="2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600" b="1">
              <a:latin typeface="Arial Narrow" panose="020B0606020202030204" pitchFamily="34" charset="0"/>
              <a:hlinkClick r:id="" action="ppaction://noaction"/>
            </a:endParaRPr>
          </a:p>
          <a:p>
            <a:pPr algn="ctr"/>
            <a:endParaRPr lang="en-US" sz="2600" b="1">
              <a:latin typeface="Arial Narrow" panose="020B0606020202030204" pitchFamily="34" charset="0"/>
              <a:hlinkClick r:id="" action="ppaction://noaction"/>
            </a:endParaRPr>
          </a:p>
          <a:p>
            <a:pPr algn="ctr"/>
            <a:r>
              <a:rPr lang="en-US" sz="2600" b="1">
                <a:latin typeface="Arial Narrow" panose="020B0606020202030204" pitchFamily="34" charset="0"/>
                <a:hlinkClick r:id="" action="ppaction://noaction"/>
              </a:rPr>
              <a:t>www.worldbank.org/gep</a:t>
            </a:r>
            <a:endParaRPr lang="en-US" sz="2600" b="1">
              <a:latin typeface="Arial Narrow" panose="020B0606020202030204" pitchFamily="34" charset="0"/>
            </a:endParaRPr>
          </a:p>
          <a:p>
            <a:pPr algn="ctr"/>
            <a:endParaRPr lang="en-US" sz="2600" b="1">
              <a:solidFill>
                <a:srgbClr val="EB1C2D"/>
              </a:solidFill>
              <a:latin typeface="Arial Narrow" panose="020B0606020202030204" pitchFamily="34" charset="0"/>
              <a:hlinkClick r:id="rId3"/>
            </a:endParaRPr>
          </a:p>
          <a:p>
            <a:endParaRPr lang="en-US" sz="30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11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3A9C592C-33E6-0786-E796-11FFCA372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3" y="1371494"/>
            <a:ext cx="10992041" cy="534665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1A800A9-EA9B-429B-8301-24C217D54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>
                <a:latin typeface="Arial Narrow" panose="020B0606020202030204" pitchFamily="34" charset="0"/>
              </a:rPr>
              <a:t>Studies by the World Bank Prospects Group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D6E4-5417-49DD-8218-34F4F453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9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4A92E2D0-820A-A376-95AB-A0D490DB1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1" y="1669742"/>
            <a:ext cx="11772396" cy="439559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DA8057-92F6-47C5-A5CB-5E50C95C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Economic Prospects  –  </a:t>
            </a:r>
            <a:r>
              <a:rPr lang="en-US" i="1"/>
              <a:t>January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0F08E-A4CB-4A78-BE67-6AA4C134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2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text with black 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A950EC6-5FAE-16B5-129B-61ACBFA30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539" y="2948131"/>
            <a:ext cx="9728433" cy="32004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8DA8057-92F6-47C5-A5CB-5E50C95C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Economic Prospects  –  </a:t>
            </a:r>
            <a:r>
              <a:rPr lang="en-US" i="1" dirty="0"/>
              <a:t>January 2024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0F08E-A4CB-4A78-BE67-6AA4C134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C508B5BB-8639-4B8B-B455-8824F38E9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408" y="1339180"/>
            <a:ext cx="11078699" cy="4321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1800"/>
              </a:spcAft>
              <a:buNone/>
            </a:pPr>
            <a:r>
              <a:rPr lang="en-US" sz="3000" b="1" dirty="0"/>
              <a:t>Underlying data and charts can be found at </a:t>
            </a:r>
          </a:p>
          <a:p>
            <a:pPr marL="0" indent="0" algn="ctr">
              <a:lnSpc>
                <a:spcPct val="110000"/>
              </a:lnSpc>
              <a:spcAft>
                <a:spcPts val="1800"/>
              </a:spcAft>
              <a:buNone/>
            </a:pPr>
            <a:r>
              <a:rPr lang="en-US" sz="3000" b="1" dirty="0">
                <a:hlinkClick r:id="rId3"/>
              </a:rPr>
              <a:t>www.worldbank.org/gep</a:t>
            </a:r>
            <a:r>
              <a:rPr lang="en-US" sz="3000" b="1" dirty="0"/>
              <a:t> </a:t>
            </a:r>
          </a:p>
          <a:p>
            <a:pPr marL="0" indent="0" algn="ctr">
              <a:lnSpc>
                <a:spcPct val="110000"/>
              </a:lnSpc>
              <a:spcAft>
                <a:spcPts val="180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843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89B42ADC-5C8D-EBD3-DE1D-66CBC0922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80" y="1344055"/>
            <a:ext cx="11211516" cy="5401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83BAF-1D5D-4FFE-BE84-A1051DF9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3"/>
            <a:ext cx="12192000" cy="12178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Global Growth Forecasts</a:t>
            </a:r>
            <a:br>
              <a:rPr lang="en-US" sz="4000" dirty="0"/>
            </a:br>
            <a:r>
              <a:rPr lang="en-US" b="0" i="1" dirty="0"/>
              <a:t>Slowdown in 2024 for Third Consecutive Year</a:t>
            </a:r>
            <a:endParaRPr lang="en-US" sz="3200" b="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14B410-9AD3-4DAA-8D91-44FDF771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43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0AC9A275-1D23-BD59-8ED1-C1D97C2BB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389" y="1338790"/>
            <a:ext cx="3932261" cy="4737003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A7A04BD3-0E37-B8B1-BD7F-E1C0C32F6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03" y="6087202"/>
            <a:ext cx="9144793" cy="798645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A1831D1B-06FA-AB3A-8BEB-10954EA84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91" y="1336723"/>
            <a:ext cx="3657917" cy="4737003"/>
          </a:xfrm>
          <a:prstGeom prst="rect">
            <a:avLst/>
          </a:prstGeom>
        </p:spPr>
      </p:pic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A45D9F64-B9B9-55BB-A3AF-F12DDC343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055" y="1340410"/>
            <a:ext cx="3657917" cy="4737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426732-0A85-04B6-66BF-FC62C6B0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" y="18663"/>
            <a:ext cx="12175980" cy="1217891"/>
          </a:xfrm>
        </p:spPr>
        <p:txBody>
          <a:bodyPr>
            <a:normAutofit/>
          </a:bodyPr>
          <a:lstStyle/>
          <a:p>
            <a:r>
              <a:rPr lang="en-US" dirty="0"/>
              <a:t>Global Backdrop</a:t>
            </a:r>
            <a:br>
              <a:rPr lang="en-US" sz="4000" dirty="0"/>
            </a:br>
            <a:r>
              <a:rPr lang="en-US" sz="3100" b="0" i="1" dirty="0"/>
              <a:t>Divergent Growth; Weak Trade; High Real Rates</a:t>
            </a:r>
            <a:endParaRPr lang="en-US" sz="29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EA9DC-28A6-4E78-D49C-920D523F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3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83F8E268-B18D-C2A0-2AF5-699422E2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42" y="6167923"/>
            <a:ext cx="9236241" cy="664522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33F3955-4BAF-CC68-334A-367871CEE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69" y="1333288"/>
            <a:ext cx="3755461" cy="4877223"/>
          </a:xfrm>
          <a:prstGeom prst="rect">
            <a:avLst/>
          </a:prstGeom>
        </p:spPr>
      </p:pic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968C1006-FD7A-04F2-012D-C5421327C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688" y="1335621"/>
            <a:ext cx="3889585" cy="4877223"/>
          </a:xfrm>
          <a:prstGeom prst="rect">
            <a:avLst/>
          </a:prstGeom>
        </p:spPr>
      </p:pic>
      <p:pic>
        <p:nvPicPr>
          <p:cNvPr id="17" name="Picture 16">
            <a:hlinkClick r:id="rId3"/>
            <a:extLst>
              <a:ext uri="{FF2B5EF4-FFF2-40B4-BE49-F238E27FC236}">
                <a16:creationId xmlns:a16="http://schemas.microsoft.com/office/drawing/2014/main" id="{3A3AAD10-94EC-0428-FB0D-8BBBFADBA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956" y="1344948"/>
            <a:ext cx="4084674" cy="4877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917E2-BAD0-586D-F2AE-D29481E4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3"/>
            <a:ext cx="12192000" cy="1217891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and Income</a:t>
            </a:r>
            <a:br>
              <a:rPr lang="en-US" dirty="0"/>
            </a:br>
            <a:r>
              <a:rPr lang="en-US" sz="2900" b="0" i="1" dirty="0"/>
              <a:t>Weakest Half-Decade Growth since 1995; Many EMDEs Losing Ground; Stagnation in Income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31D00-C8F9-8E15-A08A-622793F41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7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3B292804-898D-3DE5-3C72-2DAA0316B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69" y="1461449"/>
            <a:ext cx="11022523" cy="50174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71C0F-5A3A-4711-B088-F990E9A9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the Global Outlook</a:t>
            </a:r>
            <a:br>
              <a:rPr lang="en-US" dirty="0"/>
            </a:br>
            <a:r>
              <a:rPr lang="en-US" sz="3200" b="0" i="1" dirty="0"/>
              <a:t>Multiple Downside Risks Clouding Outlook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1AC2-FF69-40FC-AA0B-7BCB7362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8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9CA88C58-2B27-D741-EB5A-CB576F7DF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18" y="6222492"/>
            <a:ext cx="9266723" cy="664522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32327CF8-2B9E-3068-D12C-D2E9C0C25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689" y="1335625"/>
            <a:ext cx="5486876" cy="4877223"/>
          </a:xfrm>
          <a:prstGeom prst="rect">
            <a:avLst/>
          </a:prstGeom>
        </p:spPr>
      </p:pic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E20100A-5767-C1C4-E756-04C102EB4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71" y="1335617"/>
            <a:ext cx="5486876" cy="487722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F61294E-377D-050C-CB1A-B6A3B1C5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63"/>
            <a:ext cx="12192000" cy="121789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Global Inflation and Alternative Risk Scenarios</a:t>
            </a:r>
            <a:br>
              <a:rPr lang="en-US" dirty="0"/>
            </a:br>
            <a:r>
              <a:rPr lang="en-US" sz="3600" b="0" i="1" dirty="0"/>
              <a:t>Declining but Elevated Inflation; Weaker Growth Outcomes If Risks Materialize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1D742-704B-96E4-2F74-F0F4979A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36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1C004-F4B1-6DF4-D92D-4257A9DE1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75" y="6277692"/>
            <a:ext cx="9132600" cy="524301"/>
          </a:xfrm>
          <a:prstGeom prst="rect">
            <a:avLst/>
          </a:prstGeom>
        </p:spPr>
      </p:pic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91EDE9F6-E296-6367-F5B6-A29FD866A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366" y="1344952"/>
            <a:ext cx="5486876" cy="4877223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88E39A2A-F2F0-3E55-6440-D442388C1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71" y="1344954"/>
            <a:ext cx="5486876" cy="4877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AC3106-B530-CE1E-8F02-545C71D0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Needs and Investment Growth</a:t>
            </a:r>
            <a:br>
              <a:rPr lang="en-US" dirty="0"/>
            </a:br>
            <a:r>
              <a:rPr lang="en-US" sz="3200" b="0" i="1" dirty="0"/>
              <a:t>Large Needs; Weaker Growth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9EE684-20BE-78E6-B5B7-78C9542F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86EA8-BA3E-4F2F-80AA-0767E409B7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2267"/>
      </p:ext>
    </p:extLst>
  </p:cSld>
  <p:clrMapOvr>
    <a:masterClrMapping/>
  </p:clrMapOvr>
</p:sld>
</file>

<file path=ppt/theme/theme1.xml><?xml version="1.0" encoding="utf-8"?>
<a:theme xmlns:a="http://schemas.openxmlformats.org/drawingml/2006/main" name="GEP">
  <a:themeElements>
    <a:clrScheme name="Custom 1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EB1C2D"/>
      </a:accent2>
      <a:accent3>
        <a:srgbClr val="F78D28"/>
      </a:accent3>
      <a:accent4>
        <a:srgbClr val="FDB714"/>
      </a:accent4>
      <a:accent5>
        <a:srgbClr val="00AB51"/>
      </a:accent5>
      <a:accent6>
        <a:srgbClr val="00ADE4"/>
      </a:accent6>
      <a:hlink>
        <a:srgbClr val="872B90"/>
      </a:hlink>
      <a:folHlink>
        <a:srgbClr val="00A9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4A3277B7707A48B0E1B9AC835E8163" ma:contentTypeVersion="10" ma:contentTypeDescription="Create a new document." ma:contentTypeScope="" ma:versionID="b6603194370029155a435aeba4d56a72">
  <xsd:schema xmlns:xsd="http://www.w3.org/2001/XMLSchema" xmlns:xs="http://www.w3.org/2001/XMLSchema" xmlns:p="http://schemas.microsoft.com/office/2006/metadata/properties" xmlns:ns3="eda4fd43-f936-4ced-9b4a-46c1ef7d5473" targetNamespace="http://schemas.microsoft.com/office/2006/metadata/properties" ma:root="true" ma:fieldsID="57bd508f02e78332c53f1b175316f9fa" ns3:_="">
    <xsd:import namespace="eda4fd43-f936-4ced-9b4a-46c1ef7d54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a4fd43-f936-4ced-9b4a-46c1ef7d5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85D02-5D42-4DDF-8A4B-2F6F2F100C4A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eda4fd43-f936-4ced-9b4a-46c1ef7d547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9B2357C-7AB3-48AB-ABA3-F27363C7EC0E}">
  <ds:schemaRefs>
    <ds:schemaRef ds:uri="eda4fd43-f936-4ced-9b4a-46c1ef7d54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761CC73-39BE-48FD-B7E0-B5C396D2BC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278</Words>
  <Application>Microsoft Office PowerPoint</Application>
  <PresentationFormat>Widescreen</PresentationFormat>
  <Paragraphs>55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Times New Roman</vt:lpstr>
      <vt:lpstr>GEP</vt:lpstr>
      <vt:lpstr>Global Economic Prospects January 2024</vt:lpstr>
      <vt:lpstr>Global Economic Prospects  –  January 2024</vt:lpstr>
      <vt:lpstr>Global Economic Prospects  –  January 2024 </vt:lpstr>
      <vt:lpstr>Global Growth Forecasts Slowdown in 2024 for Third Consecutive Year</vt:lpstr>
      <vt:lpstr>Global Backdrop Divergent Growth; Weak Trade; High Real Rates</vt:lpstr>
      <vt:lpstr>Growth and Income Weakest Half-Decade Growth since 1995; Many EMDEs Losing Ground; Stagnation in Income</vt:lpstr>
      <vt:lpstr>Risks to the Global Outlook Multiple Downside Risks Clouding Outlook</vt:lpstr>
      <vt:lpstr>Global Inflation and Alternative Risk Scenarios Declining but Elevated Inflation; Weaker Growth Outcomes If Risks Materialize </vt:lpstr>
      <vt:lpstr>Climate Needs and Investment Growth Large Needs; Weaker Growth</vt:lpstr>
      <vt:lpstr>Growth During Investment Accelerations Faster Output and Productivity Growth; Rapid Expansion of Manufacturing and Services</vt:lpstr>
      <vt:lpstr>Macroeconomic Developments During Accelerations Improvements in Fiscal, Monetary, and Financial Conditions; Higher Trade and FDI</vt:lpstr>
      <vt:lpstr>Development Outcomes During Accelerations Faster Income Growth; Sharper Poverty Reduction; Access to Infrastructure</vt:lpstr>
      <vt:lpstr>Reforms and Investment Accelerations Accelerations More Likely with Bold Reforms; Critical to Mitigate the Growth Slowdown</vt:lpstr>
      <vt:lpstr>Fiscal Policy in EMDEs More Procyclical and More Volatile in Commodity Exporters </vt:lpstr>
      <vt:lpstr>Fiscal Procyclicality, Volatility, and Policies Institutions, Fiscal Rules, Capital Account Openness, and Exchange Rate Flexibility Matter </vt:lpstr>
      <vt:lpstr>Questions &amp; Comments January 2024</vt:lpstr>
      <vt:lpstr>Studies by the World Bank Prospects Group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Naotaka Sugawara</dc:creator>
  <cp:lastModifiedBy>Graeme B. Littler</cp:lastModifiedBy>
  <cp:revision>148</cp:revision>
  <cp:lastPrinted>2023-12-14T14:38:45Z</cp:lastPrinted>
  <dcterms:created xsi:type="dcterms:W3CDTF">2016-05-18T00:30:28Z</dcterms:created>
  <dcterms:modified xsi:type="dcterms:W3CDTF">2024-01-09T16:00:23Z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0x010100884A3277B7707A48B0E1B9AC835E8163</vt:lpwstr>
  </property>
</Properties>
</file>