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3" r:id="rId12"/>
    <p:sldId id="265" r:id="rId13"/>
    <p:sldId id="266" r:id="rId14"/>
    <p:sldId id="267" r:id="rId15"/>
    <p:sldId id="269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0CF"/>
    <a:srgbClr val="865AD6"/>
    <a:srgbClr val="ACC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2558" autoAdjust="0"/>
  </p:normalViewPr>
  <p:slideViewPr>
    <p:cSldViewPr snapToGrid="0">
      <p:cViewPr varScale="1">
        <p:scale>
          <a:sx n="90" d="100"/>
          <a:sy n="90" d="100"/>
        </p:scale>
        <p:origin x="1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0103-8656-4DBA-BA25-1203A430B62F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4054-5B4E-4706-B3FB-D5E1FCE02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4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4054-5B4E-4706-B3FB-D5E1FCE0213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5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4054-5B4E-4706-B3FB-D5E1FCE021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3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3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0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CF41-9A84-4CE0-84A2-73DC32CEF094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22C9-ADAE-4C73-8E96-2C586693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cbmokone@gov.bw" TargetMode="External"/><Relationship Id="rId4" Type="http://schemas.openxmlformats.org/officeDocument/2006/relationships/hyperlink" Target="mailto:chris.Mokone@kaist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4.jpeg"/><Relationship Id="rId4" Type="http://schemas.openxmlformats.org/officeDocument/2006/relationships/image" Target="../media/image36.gi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946" y="577392"/>
            <a:ext cx="4759288" cy="110625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Public Sector Enterprise Architecture Development in Botswana: Concept to Practice and Optimization Opportunities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16" name="Picture 7" descr="C:\Users\kitc\Downloads\Coat_of_Arms_of_Botsw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659" y="1698149"/>
            <a:ext cx="1134499" cy="8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7"/>
          <p:cNvSpPr>
            <a:spLocks noChangeArrowheads="1"/>
          </p:cNvSpPr>
          <p:nvPr/>
        </p:nvSpPr>
        <p:spPr bwMode="auto">
          <a:xfrm>
            <a:off x="942204" y="2678239"/>
            <a:ext cx="15785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REPUBLIC OF</a:t>
            </a:r>
          </a:p>
          <a:p>
            <a:pPr lvl="0" algn="ctr"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BOTSWANA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8540" y="4532100"/>
            <a:ext cx="2867053" cy="766047"/>
          </a:xfrm>
          <a:prstGeom prst="rect">
            <a:avLst/>
          </a:prstGeom>
          <a:noFill/>
        </p:spPr>
        <p:txBody>
          <a:bodyPr wrap="square" lIns="81984" tIns="40991" rIns="81984" bIns="40991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latinLnBrk="0"/>
            <a:r>
              <a:rPr lang="en-US" altLang="ko-KR" sz="1480" dirty="0">
                <a:solidFill>
                  <a:srgbClr val="0E8422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Christopher B. Mokone,</a:t>
            </a:r>
          </a:p>
          <a:p>
            <a:pPr algn="ctr" latinLnBrk="0"/>
            <a:r>
              <a:rPr lang="en-US" altLang="ko-KR" sz="1480" dirty="0">
                <a:solidFill>
                  <a:srgbClr val="0E8422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Former GBEA Project Manager </a:t>
            </a:r>
          </a:p>
          <a:p>
            <a:pPr algn="ctr" latinLnBrk="0"/>
            <a:r>
              <a:rPr lang="en-US" altLang="ko-KR" sz="1480" dirty="0">
                <a:solidFill>
                  <a:srgbClr val="0E8422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KAIST ITTP PhD Candidate</a:t>
            </a:r>
          </a:p>
        </p:txBody>
      </p:sp>
      <p:pic>
        <p:nvPicPr>
          <p:cNvPr id="19" name="Picture 2" descr="Image result for KA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07" y="5320591"/>
            <a:ext cx="3326336" cy="5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07253" y="1441962"/>
            <a:ext cx="7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Topic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660135" y="3213864"/>
            <a:ext cx="4483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Black" panose="020B0A04020102020204" pitchFamily="34" charset="0"/>
              </a:rPr>
              <a:t>International Conference on e-Government Enterprise Architecture and Cloud Computing 2018 (</a:t>
            </a:r>
            <a:r>
              <a:rPr lang="en-GB" sz="1400" dirty="0" err="1">
                <a:latin typeface="Arial Black" panose="020B0A04020102020204" pitchFamily="34" charset="0"/>
              </a:rPr>
              <a:t>eGEAC</a:t>
            </a:r>
            <a:r>
              <a:rPr lang="en-GB" sz="1400" dirty="0">
                <a:latin typeface="Arial Black" panose="020B0A04020102020204" pitchFamily="34" charset="0"/>
              </a:rPr>
              <a:t> 2018)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4792" y="6404334"/>
            <a:ext cx="13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Date: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6690" y="6394323"/>
            <a:ext cx="233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December 2018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224793" y="3398530"/>
            <a:ext cx="13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Conference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24793" y="4532100"/>
            <a:ext cx="13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Presenter: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27" name="그림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90" y="2232575"/>
            <a:ext cx="956913" cy="393894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5023692" y="1811294"/>
            <a:ext cx="33381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53349" y="4054207"/>
            <a:ext cx="290845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3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-85923" y="752425"/>
            <a:ext cx="9062127" cy="5695534"/>
            <a:chOff x="-84765" y="752425"/>
            <a:chExt cx="9763714" cy="5695534"/>
          </a:xfrm>
        </p:grpSpPr>
        <p:sp>
          <p:nvSpPr>
            <p:cNvPr id="4" name="대각선 줄무늬 196"/>
            <p:cNvSpPr/>
            <p:nvPr/>
          </p:nvSpPr>
          <p:spPr>
            <a:xfrm rot="10800000">
              <a:off x="22767" y="4742688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" name="모서리가 둥근 직사각형 87"/>
            <p:cNvSpPr/>
            <p:nvPr/>
          </p:nvSpPr>
          <p:spPr>
            <a:xfrm>
              <a:off x="190083" y="4878555"/>
              <a:ext cx="1131825" cy="1569404"/>
            </a:xfrm>
            <a:prstGeom prst="roundRect">
              <a:avLst>
                <a:gd name="adj" fmla="val 7375"/>
              </a:avLst>
            </a:prstGeom>
            <a:solidFill>
              <a:srgbClr val="47A820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모서리가 둥근 직사각형 214"/>
            <p:cNvSpPr/>
            <p:nvPr/>
          </p:nvSpPr>
          <p:spPr>
            <a:xfrm>
              <a:off x="270895" y="4966657"/>
              <a:ext cx="970200" cy="1393200"/>
            </a:xfrm>
            <a:prstGeom prst="roundRect">
              <a:avLst>
                <a:gd name="adj" fmla="val 8690"/>
              </a:avLst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ctr" anchorCtr="0"/>
            <a:lstStyle/>
            <a:p>
              <a:pPr algn="ctr"/>
              <a:endParaRPr lang="en-GB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대각선 줄무늬 199"/>
            <p:cNvSpPr/>
            <p:nvPr/>
          </p:nvSpPr>
          <p:spPr>
            <a:xfrm rot="10800000">
              <a:off x="1546767" y="4730496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" name="모서리가 둥근 직사각형 91"/>
            <p:cNvSpPr/>
            <p:nvPr/>
          </p:nvSpPr>
          <p:spPr>
            <a:xfrm>
              <a:off x="1730485" y="4874320"/>
              <a:ext cx="1131825" cy="1569404"/>
            </a:xfrm>
            <a:prstGeom prst="roundRect">
              <a:avLst>
                <a:gd name="adj" fmla="val 7375"/>
              </a:avLst>
            </a:prstGeom>
            <a:solidFill>
              <a:srgbClr val="47A820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모서리가 둥근 직사각형 213"/>
            <p:cNvSpPr/>
            <p:nvPr/>
          </p:nvSpPr>
          <p:spPr>
            <a:xfrm>
              <a:off x="1811297" y="4966657"/>
              <a:ext cx="970200" cy="1393200"/>
            </a:xfrm>
            <a:prstGeom prst="roundRect">
              <a:avLst>
                <a:gd name="adj" fmla="val 8690"/>
              </a:avLst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ctr" anchorCtr="0"/>
            <a:lstStyle/>
            <a:p>
              <a:pPr algn="ctr"/>
              <a:endParaRPr lang="en-GB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모서리가 둥근 직사각형 119"/>
            <p:cNvSpPr/>
            <p:nvPr/>
          </p:nvSpPr>
          <p:spPr>
            <a:xfrm>
              <a:off x="1857154" y="5583864"/>
              <a:ext cx="878723" cy="2338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NGIS</a:t>
              </a:r>
            </a:p>
          </p:txBody>
        </p:sp>
        <p:sp>
          <p:nvSpPr>
            <p:cNvPr id="11" name="대각선 줄무늬 200"/>
            <p:cNvSpPr/>
            <p:nvPr/>
          </p:nvSpPr>
          <p:spPr>
            <a:xfrm>
              <a:off x="1546767" y="4730496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2" name="직사각형 201"/>
            <p:cNvSpPr/>
            <p:nvPr/>
          </p:nvSpPr>
          <p:spPr>
            <a:xfrm rot="20346181">
              <a:off x="1550772" y="4903622"/>
              <a:ext cx="728068" cy="307768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MLWS</a:t>
              </a:r>
            </a:p>
          </p:txBody>
        </p:sp>
        <p:sp>
          <p:nvSpPr>
            <p:cNvPr id="13" name="대각선 줄무늬 202"/>
            <p:cNvSpPr/>
            <p:nvPr/>
          </p:nvSpPr>
          <p:spPr>
            <a:xfrm rot="10800000">
              <a:off x="3217071" y="4754880"/>
              <a:ext cx="1377696" cy="1024128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모서리가 둥근 직사각형 124"/>
            <p:cNvSpPr/>
            <p:nvPr/>
          </p:nvSpPr>
          <p:spPr>
            <a:xfrm>
              <a:off x="3402804" y="4878555"/>
              <a:ext cx="5945045" cy="1569404"/>
            </a:xfrm>
            <a:prstGeom prst="roundRect">
              <a:avLst>
                <a:gd name="adj" fmla="val 7375"/>
              </a:avLst>
            </a:prstGeom>
            <a:solidFill>
              <a:srgbClr val="097D2D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모서리가 둥근 직사각형 125"/>
            <p:cNvSpPr/>
            <p:nvPr/>
          </p:nvSpPr>
          <p:spPr>
            <a:xfrm>
              <a:off x="4589295" y="4966657"/>
              <a:ext cx="1032981" cy="1393200"/>
            </a:xfrm>
            <a:prstGeom prst="roundRect">
              <a:avLst>
                <a:gd name="adj" fmla="val 869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ctr" anchorCtr="0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Procurement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Finance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Accounting</a:t>
              </a:r>
              <a:endParaRPr lang="en-GB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모서리가 둥근 직사각형 128"/>
            <p:cNvSpPr/>
            <p:nvPr/>
          </p:nvSpPr>
          <p:spPr>
            <a:xfrm>
              <a:off x="5730845" y="4966657"/>
              <a:ext cx="1589761" cy="1393200"/>
            </a:xfrm>
            <a:prstGeom prst="roundRect">
              <a:avLst>
                <a:gd name="adj" fmla="val 606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t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Administration</a:t>
              </a:r>
              <a:endParaRPr lang="en-GB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모서리가 둥근 직사각형 129"/>
            <p:cNvSpPr/>
            <p:nvPr/>
          </p:nvSpPr>
          <p:spPr>
            <a:xfrm>
              <a:off x="7429174" y="4966657"/>
              <a:ext cx="1821003" cy="1393200"/>
            </a:xfrm>
            <a:prstGeom prst="roundRect">
              <a:avLst>
                <a:gd name="adj" fmla="val 869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t"/>
            <a:lstStyle/>
            <a:p>
              <a:pPr algn="ctr">
                <a:lnSpc>
                  <a:spcPts val="12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Corporate</a:t>
              </a:r>
            </a:p>
            <a:p>
              <a:pPr algn="ctr">
                <a:lnSpc>
                  <a:spcPts val="12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Communications</a:t>
              </a:r>
              <a:endParaRPr lang="en-GB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모서리가 둥근 직사각형 130"/>
            <p:cNvSpPr/>
            <p:nvPr/>
          </p:nvSpPr>
          <p:spPr>
            <a:xfrm>
              <a:off x="7469555" y="5443839"/>
              <a:ext cx="862798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MITIWEB</a:t>
              </a:r>
              <a:endParaRPr lang="en-GB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모서리가 둥근 직사각형 131"/>
            <p:cNvSpPr/>
            <p:nvPr/>
          </p:nvSpPr>
          <p:spPr>
            <a:xfrm>
              <a:off x="7473318" y="5748638"/>
              <a:ext cx="862798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MOAWEB</a:t>
              </a:r>
              <a:endParaRPr lang="en-GB" sz="10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모서리가 둥근 직사각형 132"/>
            <p:cNvSpPr/>
            <p:nvPr/>
          </p:nvSpPr>
          <p:spPr>
            <a:xfrm>
              <a:off x="7477082" y="6053438"/>
              <a:ext cx="862798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Gov. Portal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모서리가 둥근 직사각형 138"/>
            <p:cNvSpPr/>
            <p:nvPr/>
          </p:nvSpPr>
          <p:spPr>
            <a:xfrm>
              <a:off x="8412519" y="5748638"/>
              <a:ext cx="792108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MOA-VOC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모서리가 둥근 직사각형 139"/>
            <p:cNvSpPr/>
            <p:nvPr/>
          </p:nvSpPr>
          <p:spPr>
            <a:xfrm>
              <a:off x="8412461" y="5443839"/>
              <a:ext cx="792108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MITI-VOC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모서리가 둥근 직사각형 140"/>
            <p:cNvSpPr/>
            <p:nvPr/>
          </p:nvSpPr>
          <p:spPr>
            <a:xfrm>
              <a:off x="8414915" y="6053438"/>
              <a:ext cx="792108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MTC-VOC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모서리가 둥근 직사각형 143"/>
            <p:cNvSpPr/>
            <p:nvPr/>
          </p:nvSpPr>
          <p:spPr>
            <a:xfrm>
              <a:off x="5808652" y="5443839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DWMS</a:t>
              </a:r>
              <a:endParaRPr lang="en-GB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모서리가 둥근 직사각형 144"/>
            <p:cNvSpPr/>
            <p:nvPr/>
          </p:nvSpPr>
          <p:spPr>
            <a:xfrm>
              <a:off x="6712532" y="5748638"/>
              <a:ext cx="589302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QPR</a:t>
              </a:r>
              <a:endParaRPr lang="en-GB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모서리가 둥근 직사각형 145"/>
            <p:cNvSpPr/>
            <p:nvPr/>
          </p:nvSpPr>
          <p:spPr>
            <a:xfrm>
              <a:off x="6588779" y="6053438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GLPI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모서리가 둥근 직사각형 146"/>
            <p:cNvSpPr/>
            <p:nvPr/>
          </p:nvSpPr>
          <p:spPr>
            <a:xfrm>
              <a:off x="5808652" y="6053438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모서리가 둥근 직사각형 147"/>
            <p:cNvSpPr/>
            <p:nvPr/>
          </p:nvSpPr>
          <p:spPr>
            <a:xfrm>
              <a:off x="5808652" y="5748638"/>
              <a:ext cx="862798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MITIINTRA</a:t>
              </a:r>
              <a:endParaRPr lang="en-GB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모서리가 둥근 직사각형 148"/>
            <p:cNvSpPr/>
            <p:nvPr/>
          </p:nvSpPr>
          <p:spPr>
            <a:xfrm>
              <a:off x="6588779" y="5443839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ITASSET</a:t>
              </a:r>
              <a:endParaRPr lang="en-GB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모서리가 둥근 직사각형 86"/>
            <p:cNvSpPr/>
            <p:nvPr/>
          </p:nvSpPr>
          <p:spPr>
            <a:xfrm>
              <a:off x="3510526" y="4966657"/>
              <a:ext cx="970200" cy="1393200"/>
            </a:xfrm>
            <a:prstGeom prst="roundRect">
              <a:avLst>
                <a:gd name="adj" fmla="val 869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ctr" anchorCtr="0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HRM</a:t>
              </a:r>
            </a:p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Legal</a:t>
              </a:r>
            </a:p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Audit</a:t>
              </a:r>
            </a:p>
          </p:txBody>
        </p:sp>
        <p:sp>
          <p:nvSpPr>
            <p:cNvPr id="31" name="대각선 줄무늬 203"/>
            <p:cNvSpPr/>
            <p:nvPr/>
          </p:nvSpPr>
          <p:spPr>
            <a:xfrm>
              <a:off x="3217071" y="4754880"/>
              <a:ext cx="1377696" cy="1024128"/>
            </a:xfrm>
            <a:prstGeom prst="diagStripe">
              <a:avLst>
                <a:gd name="adj" fmla="val 61905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2" name="직사각형 204"/>
            <p:cNvSpPr/>
            <p:nvPr/>
          </p:nvSpPr>
          <p:spPr>
            <a:xfrm rot="20536821">
              <a:off x="3087995" y="5065314"/>
              <a:ext cx="1335607" cy="27699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Mission Support</a:t>
              </a:r>
            </a:p>
          </p:txBody>
        </p:sp>
        <p:sp>
          <p:nvSpPr>
            <p:cNvPr id="33" name="대각선 줄무늬 193"/>
            <p:cNvSpPr/>
            <p:nvPr/>
          </p:nvSpPr>
          <p:spPr>
            <a:xfrm rot="10800000">
              <a:off x="6643023" y="1106870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4" name="대각선 줄무늬 190"/>
            <p:cNvSpPr/>
            <p:nvPr/>
          </p:nvSpPr>
          <p:spPr>
            <a:xfrm rot="10800000">
              <a:off x="3241455" y="1106870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5" name="대각선 줄무늬 173"/>
            <p:cNvSpPr/>
            <p:nvPr/>
          </p:nvSpPr>
          <p:spPr>
            <a:xfrm rot="10800000">
              <a:off x="-13809" y="1106870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6" name="모서리가 둥근 직사각형 93"/>
            <p:cNvSpPr/>
            <p:nvPr/>
          </p:nvSpPr>
          <p:spPr>
            <a:xfrm>
              <a:off x="161665" y="1269039"/>
              <a:ext cx="2856392" cy="3212812"/>
            </a:xfrm>
            <a:prstGeom prst="roundRect">
              <a:avLst>
                <a:gd name="adj" fmla="val 3456"/>
              </a:avLst>
            </a:prstGeom>
            <a:solidFill>
              <a:srgbClr val="0B50B5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모서리가 둥근 직사각형 94"/>
            <p:cNvSpPr/>
            <p:nvPr/>
          </p:nvSpPr>
          <p:spPr>
            <a:xfrm>
              <a:off x="3443116" y="1269039"/>
              <a:ext cx="2856392" cy="3212812"/>
            </a:xfrm>
            <a:prstGeom prst="roundRect">
              <a:avLst>
                <a:gd name="adj" fmla="val 3072"/>
              </a:avLst>
            </a:prstGeom>
            <a:solidFill>
              <a:srgbClr val="009687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모서리가 둥근 직사각형 95"/>
            <p:cNvSpPr/>
            <p:nvPr/>
          </p:nvSpPr>
          <p:spPr>
            <a:xfrm>
              <a:off x="6808252" y="1269039"/>
              <a:ext cx="2870697" cy="3212813"/>
            </a:xfrm>
            <a:prstGeom prst="roundRect">
              <a:avLst>
                <a:gd name="adj" fmla="val 2896"/>
              </a:avLst>
            </a:prstGeom>
            <a:solidFill>
              <a:srgbClr val="0AA7ED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endParaRPr lang="en-GB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모서리가 둥근 직사각형 96"/>
            <p:cNvSpPr/>
            <p:nvPr/>
          </p:nvSpPr>
          <p:spPr>
            <a:xfrm>
              <a:off x="6947559" y="2059765"/>
              <a:ext cx="2584624" cy="429346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Telecom. &amp; Postal Services</a:t>
              </a:r>
            </a:p>
          </p:txBody>
        </p:sp>
        <p:sp>
          <p:nvSpPr>
            <p:cNvPr id="40" name="모서리가 둥근 직사각형 97"/>
            <p:cNvSpPr/>
            <p:nvPr/>
          </p:nvSpPr>
          <p:spPr>
            <a:xfrm>
              <a:off x="6947559" y="2581626"/>
              <a:ext cx="2584624" cy="1138835"/>
            </a:xfrm>
            <a:prstGeom prst="roundRect">
              <a:avLst>
                <a:gd name="adj" fmla="val 843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Transport Services</a:t>
              </a:r>
            </a:p>
          </p:txBody>
        </p:sp>
        <p:sp>
          <p:nvSpPr>
            <p:cNvPr id="41" name="모서리가 둥근 직사각형 98"/>
            <p:cNvSpPr/>
            <p:nvPr/>
          </p:nvSpPr>
          <p:spPr>
            <a:xfrm>
              <a:off x="6947559" y="3812977"/>
              <a:ext cx="2584624" cy="530327"/>
            </a:xfrm>
            <a:prstGeom prst="roundRect">
              <a:avLst>
                <a:gd name="adj" fmla="val 9581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ICT Services</a:t>
              </a:r>
            </a:p>
          </p:txBody>
        </p:sp>
        <p:sp>
          <p:nvSpPr>
            <p:cNvPr id="42" name="모서리가 둥근 직사각형 99"/>
            <p:cNvSpPr/>
            <p:nvPr/>
          </p:nvSpPr>
          <p:spPr>
            <a:xfrm>
              <a:off x="3576741" y="1416356"/>
              <a:ext cx="2584624" cy="550894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&amp; Food Security</a:t>
              </a:r>
            </a:p>
          </p:txBody>
        </p:sp>
        <p:sp>
          <p:nvSpPr>
            <p:cNvPr id="43" name="모서리가 둥근 직사각형 100"/>
            <p:cNvSpPr/>
            <p:nvPr/>
          </p:nvSpPr>
          <p:spPr>
            <a:xfrm>
              <a:off x="308197" y="1416356"/>
              <a:ext cx="2584624" cy="550894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&amp; Coordination</a:t>
              </a:r>
            </a:p>
          </p:txBody>
        </p:sp>
        <p:sp>
          <p:nvSpPr>
            <p:cNvPr id="44" name="모서리가 둥근 직사각형 103"/>
            <p:cNvSpPr/>
            <p:nvPr/>
          </p:nvSpPr>
          <p:spPr>
            <a:xfrm>
              <a:off x="308197" y="2065802"/>
              <a:ext cx="2584624" cy="804672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altLang="ko-KR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Industrial Development</a:t>
              </a:r>
              <a:endParaRPr lang="ko-KR" altLang="en-US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모서리가 둥근 직사각형 104"/>
            <p:cNvSpPr/>
            <p:nvPr/>
          </p:nvSpPr>
          <p:spPr>
            <a:xfrm>
              <a:off x="308197" y="2969026"/>
              <a:ext cx="2584624" cy="804672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altLang="ko-KR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Trade Development</a:t>
              </a:r>
              <a:endParaRPr lang="ko-KR" altLang="en-US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모서리가 둥근 직사각형 106"/>
            <p:cNvSpPr/>
            <p:nvPr/>
          </p:nvSpPr>
          <p:spPr>
            <a:xfrm>
              <a:off x="6947559" y="1416356"/>
              <a:ext cx="2584624" cy="550894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&amp; Coordination</a:t>
              </a:r>
            </a:p>
          </p:txBody>
        </p:sp>
        <p:sp>
          <p:nvSpPr>
            <p:cNvPr id="47" name="모서리가 둥근 직사각형 107"/>
            <p:cNvSpPr/>
            <p:nvPr/>
          </p:nvSpPr>
          <p:spPr>
            <a:xfrm>
              <a:off x="3576741" y="2046810"/>
              <a:ext cx="2584624" cy="755703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Crop Produce</a:t>
              </a:r>
            </a:p>
          </p:txBody>
        </p:sp>
        <p:sp>
          <p:nvSpPr>
            <p:cNvPr id="48" name="모서리가 둥근 직사각형 108"/>
            <p:cNvSpPr/>
            <p:nvPr/>
          </p:nvSpPr>
          <p:spPr>
            <a:xfrm>
              <a:off x="3576741" y="2882073"/>
              <a:ext cx="2584624" cy="804672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Livestock Produce</a:t>
              </a:r>
            </a:p>
          </p:txBody>
        </p:sp>
        <p:sp>
          <p:nvSpPr>
            <p:cNvPr id="49" name="모서리가 둥근 직사각형 109"/>
            <p:cNvSpPr/>
            <p:nvPr/>
          </p:nvSpPr>
          <p:spPr>
            <a:xfrm>
              <a:off x="3576741" y="3766306"/>
              <a:ext cx="2584624" cy="607709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100" b="1" dirty="0">
                  <a:solidFill>
                    <a:schemeClr val="accent3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Agricultural Support Services</a:t>
              </a:r>
            </a:p>
          </p:txBody>
        </p:sp>
        <p:sp>
          <p:nvSpPr>
            <p:cNvPr id="50" name="모서리가 둥근 직사각형 110"/>
            <p:cNvSpPr/>
            <p:nvPr/>
          </p:nvSpPr>
          <p:spPr>
            <a:xfrm>
              <a:off x="5353252" y="4093708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SPALIM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모서리가 둥근 직사각형 111"/>
            <p:cNvSpPr/>
            <p:nvPr/>
          </p:nvSpPr>
          <p:spPr>
            <a:xfrm>
              <a:off x="5278186" y="3406610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SILAB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모서리가 둥근 직사각형 112"/>
            <p:cNvSpPr/>
            <p:nvPr/>
          </p:nvSpPr>
          <p:spPr>
            <a:xfrm>
              <a:off x="4516991" y="3110253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BAITS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모서리가 둥근 직사각형 113"/>
            <p:cNvSpPr/>
            <p:nvPr/>
          </p:nvSpPr>
          <p:spPr>
            <a:xfrm>
              <a:off x="4473900" y="3409941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DMQR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모서리가 둥근 직사각형 114"/>
            <p:cNvSpPr/>
            <p:nvPr/>
          </p:nvSpPr>
          <p:spPr>
            <a:xfrm>
              <a:off x="3669095" y="3409319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LACPOS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모서리가 둥근 직사각형 116"/>
            <p:cNvSpPr/>
            <p:nvPr/>
          </p:nvSpPr>
          <p:spPr>
            <a:xfrm>
              <a:off x="4526697" y="2284304"/>
              <a:ext cx="713056" cy="22321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SMMIMS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모서리가 둥근 직사각형 117"/>
            <p:cNvSpPr/>
            <p:nvPr/>
          </p:nvSpPr>
          <p:spPr>
            <a:xfrm>
              <a:off x="8692677" y="2852125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DTTS</a:t>
              </a:r>
            </a:p>
          </p:txBody>
        </p:sp>
        <p:sp>
          <p:nvSpPr>
            <p:cNvPr id="57" name="모서리가 둥근 직사각형 118"/>
            <p:cNvSpPr/>
            <p:nvPr/>
          </p:nvSpPr>
          <p:spPr>
            <a:xfrm>
              <a:off x="7885662" y="4071326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EAMS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모서리가 둥근 직사각형 120"/>
            <p:cNvSpPr/>
            <p:nvPr/>
          </p:nvSpPr>
          <p:spPr>
            <a:xfrm>
              <a:off x="8623824" y="4071324"/>
              <a:ext cx="784362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800"/>
                </a:lnSpc>
              </a:pPr>
              <a:r>
                <a:rPr lang="en-GB" sz="8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</a:t>
              </a:r>
            </a:p>
            <a:p>
              <a:pPr algn="ctr">
                <a:lnSpc>
                  <a:spcPts val="800"/>
                </a:lnSpc>
              </a:pPr>
              <a:r>
                <a:rPr lang="en-GB" sz="8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Desk</a:t>
              </a:r>
            </a:p>
          </p:txBody>
        </p:sp>
        <p:sp>
          <p:nvSpPr>
            <p:cNvPr id="59" name="모서리가 둥근 직사각형 121"/>
            <p:cNvSpPr/>
            <p:nvPr/>
          </p:nvSpPr>
          <p:spPr>
            <a:xfrm>
              <a:off x="7037659" y="2852125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FTMMS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모서리가 둥근 직사각형 122"/>
            <p:cNvSpPr/>
            <p:nvPr/>
          </p:nvSpPr>
          <p:spPr>
            <a:xfrm>
              <a:off x="7048269" y="3144017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모서리가 둥근 직사각형 123"/>
            <p:cNvSpPr/>
            <p:nvPr/>
          </p:nvSpPr>
          <p:spPr>
            <a:xfrm>
              <a:off x="8695132" y="3144017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CODIWE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모서리가 둥근 직사각형 137"/>
            <p:cNvSpPr/>
            <p:nvPr/>
          </p:nvSpPr>
          <p:spPr>
            <a:xfrm>
              <a:off x="3661714" y="4090048"/>
              <a:ext cx="767405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MOA-KMS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모서리가 둥근 직사각형 149"/>
            <p:cNvSpPr/>
            <p:nvPr/>
          </p:nvSpPr>
          <p:spPr>
            <a:xfrm>
              <a:off x="425306" y="2381030"/>
              <a:ext cx="681033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모서리가 둥근 직사각형 150"/>
            <p:cNvSpPr/>
            <p:nvPr/>
          </p:nvSpPr>
          <p:spPr>
            <a:xfrm>
              <a:off x="1182808" y="2362939"/>
              <a:ext cx="841155" cy="1168945"/>
            </a:xfrm>
            <a:prstGeom prst="roundRect">
              <a:avLst>
                <a:gd name="adj" fmla="val 10085"/>
              </a:avLst>
            </a:prstGeom>
            <a:solidFill>
              <a:srgbClr val="FFFF00">
                <a:alpha val="4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모서리가 둥근 직사각형 151"/>
            <p:cNvSpPr/>
            <p:nvPr/>
          </p:nvSpPr>
          <p:spPr>
            <a:xfrm>
              <a:off x="3605038" y="2341796"/>
              <a:ext cx="841155" cy="1004625"/>
            </a:xfrm>
            <a:prstGeom prst="roundRect">
              <a:avLst>
                <a:gd name="adj" fmla="val 10085"/>
              </a:avLst>
            </a:prstGeom>
            <a:solidFill>
              <a:srgbClr val="FFFF00">
                <a:alpha val="4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모서리가 둥근 직사각형 152"/>
            <p:cNvSpPr/>
            <p:nvPr/>
          </p:nvSpPr>
          <p:spPr>
            <a:xfrm>
              <a:off x="1746486" y="810560"/>
              <a:ext cx="702962" cy="16542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Min-spec</a:t>
              </a:r>
            </a:p>
          </p:txBody>
        </p:sp>
        <p:sp>
          <p:nvSpPr>
            <p:cNvPr id="67" name="모서리가 둥근 직사각형 153"/>
            <p:cNvSpPr/>
            <p:nvPr/>
          </p:nvSpPr>
          <p:spPr>
            <a:xfrm>
              <a:off x="2517861" y="792447"/>
              <a:ext cx="688897" cy="19802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Upgrade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모서리가 둥근 직사각형 154"/>
            <p:cNvSpPr/>
            <p:nvPr/>
          </p:nvSpPr>
          <p:spPr>
            <a:xfrm>
              <a:off x="7055317" y="3411200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IBRMS</a:t>
              </a:r>
            </a:p>
          </p:txBody>
        </p:sp>
        <p:sp>
          <p:nvSpPr>
            <p:cNvPr id="69" name="모서리가 둥근 직사각형 157"/>
            <p:cNvSpPr/>
            <p:nvPr/>
          </p:nvSpPr>
          <p:spPr>
            <a:xfrm>
              <a:off x="7809143" y="2797066"/>
              <a:ext cx="841155" cy="862426"/>
            </a:xfrm>
            <a:prstGeom prst="roundRect">
              <a:avLst>
                <a:gd name="adj" fmla="val 10085"/>
              </a:avLst>
            </a:prstGeom>
            <a:solidFill>
              <a:srgbClr val="FFFF00">
                <a:alpha val="4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모서리가 둥근 직사각형 158"/>
            <p:cNvSpPr/>
            <p:nvPr/>
          </p:nvSpPr>
          <p:spPr>
            <a:xfrm>
              <a:off x="1248669" y="2386781"/>
              <a:ext cx="713056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MITIMIS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모서리가 둥근 직사각형 159"/>
            <p:cNvSpPr/>
            <p:nvPr/>
          </p:nvSpPr>
          <p:spPr>
            <a:xfrm>
              <a:off x="1248667" y="3257748"/>
              <a:ext cx="713056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MITIMIS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모서리가 둥근 직사각형 160"/>
            <p:cNvSpPr/>
            <p:nvPr/>
          </p:nvSpPr>
          <p:spPr>
            <a:xfrm>
              <a:off x="3678549" y="2421313"/>
              <a:ext cx="747786" cy="2232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MOA-LMS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모서리가 둥근 직사각형 161"/>
            <p:cNvSpPr/>
            <p:nvPr/>
          </p:nvSpPr>
          <p:spPr>
            <a:xfrm>
              <a:off x="3661714" y="3104865"/>
              <a:ext cx="747786" cy="2232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MOA-LMS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4" name="모서리가 둥근 직사각형 162"/>
            <p:cNvSpPr/>
            <p:nvPr/>
          </p:nvSpPr>
          <p:spPr>
            <a:xfrm>
              <a:off x="7878815" y="3135780"/>
              <a:ext cx="713056" cy="2029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DLS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모서리가 둥근 직사각형 163"/>
            <p:cNvSpPr/>
            <p:nvPr/>
          </p:nvSpPr>
          <p:spPr>
            <a:xfrm>
              <a:off x="7887074" y="3403354"/>
              <a:ext cx="713056" cy="20292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VRLS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모서리가 둥근 직사각형 164"/>
            <p:cNvSpPr/>
            <p:nvPr/>
          </p:nvSpPr>
          <p:spPr>
            <a:xfrm>
              <a:off x="7864758" y="2852125"/>
              <a:ext cx="713056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MTC-LMS</a:t>
              </a:r>
              <a:endParaRPr lang="en-GB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모서리가 둥근 직사각형 165"/>
            <p:cNvSpPr/>
            <p:nvPr/>
          </p:nvSpPr>
          <p:spPr>
            <a:xfrm>
              <a:off x="2073566" y="2386780"/>
              <a:ext cx="749137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직사각형 167"/>
            <p:cNvSpPr/>
            <p:nvPr/>
          </p:nvSpPr>
          <p:spPr>
            <a:xfrm>
              <a:off x="241808" y="752425"/>
              <a:ext cx="691199" cy="307768"/>
            </a:xfrm>
            <a:prstGeom prst="rect">
              <a:avLst/>
            </a:prstGeom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Key :</a:t>
              </a:r>
              <a:endParaRPr lang="en-GB" sz="1400" dirty="0"/>
            </a:p>
          </p:txBody>
        </p:sp>
        <p:sp>
          <p:nvSpPr>
            <p:cNvPr id="79" name="모서리가 둥근 직사각형 176"/>
            <p:cNvSpPr/>
            <p:nvPr/>
          </p:nvSpPr>
          <p:spPr>
            <a:xfrm>
              <a:off x="8695131" y="3416496"/>
              <a:ext cx="713056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RTMS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모서리가 둥근 직사각형 89"/>
            <p:cNvSpPr/>
            <p:nvPr/>
          </p:nvSpPr>
          <p:spPr>
            <a:xfrm>
              <a:off x="316752" y="5595707"/>
              <a:ext cx="878723" cy="2338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VOC-Portal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모서리가 둥근 직사각형 178"/>
            <p:cNvSpPr/>
            <p:nvPr/>
          </p:nvSpPr>
          <p:spPr>
            <a:xfrm>
              <a:off x="7002550" y="4064985"/>
              <a:ext cx="792108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IISC</a:t>
              </a:r>
            </a:p>
          </p:txBody>
        </p:sp>
        <p:cxnSp>
          <p:nvCxnSpPr>
            <p:cNvPr id="82" name="꺾인 연결선 179"/>
            <p:cNvCxnSpPr>
              <a:stCxn id="65" idx="1"/>
              <a:endCxn id="81" idx="2"/>
            </p:cNvCxnSpPr>
            <p:nvPr/>
          </p:nvCxnSpPr>
          <p:spPr>
            <a:xfrm rot="10800000" flipH="1" flipV="1">
              <a:off x="3605038" y="2844108"/>
              <a:ext cx="3793566" cy="1423801"/>
            </a:xfrm>
            <a:prstGeom prst="bentConnector4">
              <a:avLst>
                <a:gd name="adj1" fmla="val -8537"/>
                <a:gd name="adj2" fmla="val 123037"/>
              </a:avLst>
            </a:prstGeom>
            <a:ln w="19050">
              <a:solidFill>
                <a:srgbClr val="0B973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180"/>
            <p:cNvCxnSpPr>
              <a:stCxn id="69" idx="2"/>
              <a:endCxn id="81" idx="2"/>
            </p:cNvCxnSpPr>
            <p:nvPr/>
          </p:nvCxnSpPr>
          <p:spPr>
            <a:xfrm rot="5400000">
              <a:off x="7509954" y="3548143"/>
              <a:ext cx="608418" cy="831117"/>
            </a:xfrm>
            <a:prstGeom prst="bentConnector3">
              <a:avLst>
                <a:gd name="adj1" fmla="val 154627"/>
              </a:avLst>
            </a:prstGeom>
            <a:ln w="19050">
              <a:solidFill>
                <a:srgbClr val="0B973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181"/>
            <p:cNvCxnSpPr>
              <a:stCxn id="10" idx="0"/>
              <a:endCxn id="110" idx="3"/>
            </p:cNvCxnSpPr>
            <p:nvPr/>
          </p:nvCxnSpPr>
          <p:spPr>
            <a:xfrm rot="5400000" flipH="1" flipV="1">
              <a:off x="2850070" y="2310648"/>
              <a:ext cx="2719663" cy="3826771"/>
            </a:xfrm>
            <a:prstGeom prst="bentConnector4">
              <a:avLst>
                <a:gd name="adj1" fmla="val 33060"/>
                <a:gd name="adj2" fmla="val 111948"/>
              </a:avLst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꺾인 연결선 183"/>
            <p:cNvCxnSpPr>
              <a:stCxn id="10" idx="0"/>
              <a:endCxn id="79" idx="3"/>
            </p:cNvCxnSpPr>
            <p:nvPr/>
          </p:nvCxnSpPr>
          <p:spPr>
            <a:xfrm rot="5400000" flipH="1" flipV="1">
              <a:off x="4819399" y="995077"/>
              <a:ext cx="2065905" cy="7111671"/>
            </a:xfrm>
            <a:prstGeom prst="bentConnector4">
              <a:avLst>
                <a:gd name="adj1" fmla="val 43797"/>
                <a:gd name="adj2" fmla="val 105129"/>
              </a:avLst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꺾인 연결선 184"/>
            <p:cNvCxnSpPr>
              <a:stCxn id="80" idx="2"/>
              <a:endCxn id="23" idx="3"/>
            </p:cNvCxnSpPr>
            <p:nvPr/>
          </p:nvCxnSpPr>
          <p:spPr>
            <a:xfrm rot="16200000" flipH="1">
              <a:off x="4818918" y="1766795"/>
              <a:ext cx="325301" cy="8450909"/>
            </a:xfrm>
            <a:prstGeom prst="bentConnector4">
              <a:avLst>
                <a:gd name="adj1" fmla="val 211291"/>
                <a:gd name="adj2" fmla="val 103549"/>
              </a:avLst>
            </a:prstGeom>
            <a:ln w="190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185"/>
            <p:cNvCxnSpPr>
              <a:stCxn id="80" idx="2"/>
              <a:endCxn id="21" idx="3"/>
            </p:cNvCxnSpPr>
            <p:nvPr/>
          </p:nvCxnSpPr>
          <p:spPr>
            <a:xfrm rot="16200000" flipH="1">
              <a:off x="4970120" y="1615593"/>
              <a:ext cx="20501" cy="8448513"/>
            </a:xfrm>
            <a:prstGeom prst="bentConnector4">
              <a:avLst>
                <a:gd name="adj1" fmla="val 3359636"/>
                <a:gd name="adj2" fmla="val 103550"/>
              </a:avLst>
            </a:prstGeom>
            <a:ln w="190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꺾인 연결선 186"/>
            <p:cNvCxnSpPr>
              <a:stCxn id="80" idx="2"/>
              <a:endCxn id="22" idx="3"/>
            </p:cNvCxnSpPr>
            <p:nvPr/>
          </p:nvCxnSpPr>
          <p:spPr>
            <a:xfrm rot="5400000" flipH="1" flipV="1">
              <a:off x="4838192" y="1463223"/>
              <a:ext cx="284298" cy="8448455"/>
            </a:xfrm>
            <a:prstGeom prst="bentConnector4">
              <a:avLst>
                <a:gd name="adj1" fmla="val -242252"/>
                <a:gd name="adj2" fmla="val 103627"/>
              </a:avLst>
            </a:prstGeom>
            <a:ln w="190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꺾인 연결선 187"/>
            <p:cNvCxnSpPr>
              <a:stCxn id="10" idx="0"/>
            </p:cNvCxnSpPr>
            <p:nvPr/>
          </p:nvCxnSpPr>
          <p:spPr>
            <a:xfrm rot="5400000" flipH="1" flipV="1">
              <a:off x="3921892" y="3056874"/>
              <a:ext cx="901615" cy="4152366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꺾인 연결선 188"/>
            <p:cNvCxnSpPr>
              <a:endCxn id="68" idx="1"/>
            </p:cNvCxnSpPr>
            <p:nvPr/>
          </p:nvCxnSpPr>
          <p:spPr>
            <a:xfrm flipV="1">
              <a:off x="6588779" y="3512663"/>
              <a:ext cx="466538" cy="514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모서리가 둥근 직사각형 126"/>
            <p:cNvSpPr/>
            <p:nvPr/>
          </p:nvSpPr>
          <p:spPr>
            <a:xfrm>
              <a:off x="911306" y="810559"/>
              <a:ext cx="749137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Gov-wide</a:t>
              </a:r>
            </a:p>
          </p:txBody>
        </p:sp>
        <p:sp>
          <p:nvSpPr>
            <p:cNvPr id="94" name="대각선 줄무늬 172"/>
            <p:cNvSpPr/>
            <p:nvPr/>
          </p:nvSpPr>
          <p:spPr>
            <a:xfrm>
              <a:off x="-13809" y="1106870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95" name="직사각형 101"/>
            <p:cNvSpPr/>
            <p:nvPr/>
          </p:nvSpPr>
          <p:spPr>
            <a:xfrm rot="20346181">
              <a:off x="-20223" y="1264607"/>
              <a:ext cx="748907" cy="338546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600" spc="3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MITI</a:t>
              </a:r>
            </a:p>
          </p:txBody>
        </p:sp>
        <p:sp>
          <p:nvSpPr>
            <p:cNvPr id="96" name="대각선 줄무늬 191"/>
            <p:cNvSpPr/>
            <p:nvPr/>
          </p:nvSpPr>
          <p:spPr>
            <a:xfrm>
              <a:off x="3241455" y="1106870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97" name="직사각형 192"/>
            <p:cNvSpPr/>
            <p:nvPr/>
          </p:nvSpPr>
          <p:spPr>
            <a:xfrm rot="20346181">
              <a:off x="3204583" y="1264607"/>
              <a:ext cx="809822" cy="338546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600" spc="3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MOA</a:t>
              </a:r>
            </a:p>
          </p:txBody>
        </p:sp>
        <p:sp>
          <p:nvSpPr>
            <p:cNvPr id="98" name="대각선 줄무늬 194"/>
            <p:cNvSpPr/>
            <p:nvPr/>
          </p:nvSpPr>
          <p:spPr>
            <a:xfrm>
              <a:off x="6643023" y="1106870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99" name="직사각형 195"/>
            <p:cNvSpPr/>
            <p:nvPr/>
          </p:nvSpPr>
          <p:spPr>
            <a:xfrm rot="20346181">
              <a:off x="6643085" y="1264607"/>
              <a:ext cx="735955" cy="338546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600" spc="3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MTC</a:t>
              </a:r>
            </a:p>
          </p:txBody>
        </p:sp>
        <p:sp>
          <p:nvSpPr>
            <p:cNvPr id="100" name="대각선 줄무늬 197"/>
            <p:cNvSpPr/>
            <p:nvPr/>
          </p:nvSpPr>
          <p:spPr>
            <a:xfrm>
              <a:off x="22767" y="4742688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1" name="직사각형 198"/>
            <p:cNvSpPr/>
            <p:nvPr/>
          </p:nvSpPr>
          <p:spPr>
            <a:xfrm rot="20346181">
              <a:off x="-84765" y="4931202"/>
              <a:ext cx="951143" cy="27699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MOPAGPA</a:t>
              </a:r>
            </a:p>
          </p:txBody>
        </p:sp>
        <p:sp>
          <p:nvSpPr>
            <p:cNvPr id="102" name="모서리가 둥근 직사각형 105"/>
            <p:cNvSpPr/>
            <p:nvPr/>
          </p:nvSpPr>
          <p:spPr>
            <a:xfrm>
              <a:off x="308197" y="3872251"/>
              <a:ext cx="2584624" cy="501763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0" rIns="0" bIns="0" rtlCol="0" anchor="t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Investment / EDD</a:t>
              </a:r>
            </a:p>
          </p:txBody>
        </p:sp>
        <p:sp>
          <p:nvSpPr>
            <p:cNvPr id="103" name="모서리가 둥근 직사각형 127"/>
            <p:cNvSpPr/>
            <p:nvPr/>
          </p:nvSpPr>
          <p:spPr>
            <a:xfrm>
              <a:off x="3913876" y="1677349"/>
              <a:ext cx="784362" cy="2232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FSIS</a:t>
              </a:r>
            </a:p>
          </p:txBody>
        </p:sp>
        <p:cxnSp>
          <p:nvCxnSpPr>
            <p:cNvPr id="104" name="꺾인 연결선 3"/>
            <p:cNvCxnSpPr>
              <a:stCxn id="64" idx="2"/>
              <a:endCxn id="81" idx="2"/>
            </p:cNvCxnSpPr>
            <p:nvPr/>
          </p:nvCxnSpPr>
          <p:spPr>
            <a:xfrm rot="16200000" flipH="1">
              <a:off x="4132982" y="1002288"/>
              <a:ext cx="736026" cy="5795218"/>
            </a:xfrm>
            <a:prstGeom prst="bentConnector3">
              <a:avLst>
                <a:gd name="adj1" fmla="val 144522"/>
              </a:avLst>
            </a:prstGeom>
            <a:ln w="19050">
              <a:solidFill>
                <a:srgbClr val="0B973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모서리가 둥근 직사각형 133"/>
            <p:cNvSpPr/>
            <p:nvPr/>
          </p:nvSpPr>
          <p:spPr>
            <a:xfrm>
              <a:off x="1208597" y="1684465"/>
              <a:ext cx="749137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DSS</a:t>
              </a:r>
            </a:p>
          </p:txBody>
        </p:sp>
        <p:sp>
          <p:nvSpPr>
            <p:cNvPr id="106" name="모서리가 둥근 직사각형 134"/>
            <p:cNvSpPr/>
            <p:nvPr/>
          </p:nvSpPr>
          <p:spPr>
            <a:xfrm>
              <a:off x="5031212" y="1680891"/>
              <a:ext cx="749137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DSS</a:t>
              </a:r>
            </a:p>
          </p:txBody>
        </p:sp>
        <p:sp>
          <p:nvSpPr>
            <p:cNvPr id="107" name="모서리가 둥근 직사각형 135"/>
            <p:cNvSpPr/>
            <p:nvPr/>
          </p:nvSpPr>
          <p:spPr>
            <a:xfrm>
              <a:off x="7899528" y="1680890"/>
              <a:ext cx="749137" cy="2029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DSS</a:t>
              </a:r>
            </a:p>
          </p:txBody>
        </p:sp>
        <p:sp>
          <p:nvSpPr>
            <p:cNvPr id="108" name="모서리가 둥근 직사각형 136"/>
            <p:cNvSpPr/>
            <p:nvPr/>
          </p:nvSpPr>
          <p:spPr>
            <a:xfrm>
              <a:off x="4525224" y="2546234"/>
              <a:ext cx="713056" cy="22321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HFRS</a:t>
              </a:r>
            </a:p>
          </p:txBody>
        </p:sp>
        <p:sp>
          <p:nvSpPr>
            <p:cNvPr id="109" name="모서리가 둥근 직사각형 141"/>
            <p:cNvSpPr/>
            <p:nvPr/>
          </p:nvSpPr>
          <p:spPr>
            <a:xfrm>
              <a:off x="412072" y="2633550"/>
              <a:ext cx="713056" cy="2029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CODAS</a:t>
              </a:r>
            </a:p>
          </p:txBody>
        </p:sp>
        <p:sp>
          <p:nvSpPr>
            <p:cNvPr id="110" name="모서리가 둥근 직사각형 155"/>
            <p:cNvSpPr/>
            <p:nvPr/>
          </p:nvSpPr>
          <p:spPr>
            <a:xfrm>
              <a:off x="5282132" y="2361888"/>
              <a:ext cx="841155" cy="1004625"/>
            </a:xfrm>
            <a:prstGeom prst="roundRect">
              <a:avLst>
                <a:gd name="adj" fmla="val 10085"/>
              </a:avLst>
            </a:prstGeom>
            <a:solidFill>
              <a:srgbClr val="FFFF00">
                <a:alpha val="43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모서리가 둥근 직사각형 115"/>
            <p:cNvSpPr/>
            <p:nvPr/>
          </p:nvSpPr>
          <p:spPr>
            <a:xfrm>
              <a:off x="5316347" y="2429833"/>
              <a:ext cx="784362" cy="2232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MOA-GIS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모서리가 둥근 직사각형 142"/>
            <p:cNvSpPr/>
            <p:nvPr/>
          </p:nvSpPr>
          <p:spPr>
            <a:xfrm>
              <a:off x="5316347" y="3086810"/>
              <a:ext cx="784362" cy="2232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MOA-GIS</a:t>
              </a:r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15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116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/>
              <a:t>Target Architecture – All Ministries</a:t>
            </a:r>
            <a:endParaRPr lang="en-GB" sz="2400" dirty="0"/>
          </a:p>
        </p:txBody>
      </p:sp>
      <p:pic>
        <p:nvPicPr>
          <p:cNvPr id="117" name="그림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  <p:pic>
        <p:nvPicPr>
          <p:cNvPr id="7170" name="Picture 2" descr="Image result for bul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1"/>
          <a:stretch/>
        </p:blipFill>
        <p:spPr bwMode="auto">
          <a:xfrm>
            <a:off x="7271554" y="86673"/>
            <a:ext cx="801489" cy="1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8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221"/>
          <p:cNvSpPr/>
          <p:nvPr/>
        </p:nvSpPr>
        <p:spPr>
          <a:xfrm>
            <a:off x="12075" y="1125538"/>
            <a:ext cx="9131925" cy="5158302"/>
          </a:xfrm>
          <a:prstGeom prst="roundRect">
            <a:avLst>
              <a:gd name="adj" fmla="val 3651"/>
            </a:avLst>
          </a:prstGeom>
          <a:solidFill>
            <a:srgbClr val="FFFFFF"/>
          </a:solidFill>
          <a:ln w="28575" cap="flat" cmpd="sng" algn="ctr">
            <a:solidFill>
              <a:srgbClr val="26A3D3"/>
            </a:solidFill>
            <a:prstDash val="solid"/>
          </a:ln>
          <a:effectLst/>
        </p:spPr>
        <p:txBody>
          <a:bodyPr lIns="82031" tIns="41015" rIns="82031" bIns="41015" rtlCol="0" anchor="ctr"/>
          <a:lstStyle/>
          <a:p>
            <a:pPr marL="0" marR="0" lvl="0" indent="0" algn="ctr" defTabSz="8203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-윤고딕330"/>
              <a:ea typeface="-윤고딕330"/>
              <a:cs typeface="Arial"/>
              <a:sym typeface="Arial"/>
            </a:endParaRPr>
          </a:p>
        </p:txBody>
      </p:sp>
      <p:sp>
        <p:nvSpPr>
          <p:cNvPr id="7" name="모서리가 둥근 직사각형 222"/>
          <p:cNvSpPr/>
          <p:nvPr/>
        </p:nvSpPr>
        <p:spPr>
          <a:xfrm>
            <a:off x="2160888" y="951539"/>
            <a:ext cx="4640716" cy="468000"/>
          </a:xfrm>
          <a:prstGeom prst="roundRect">
            <a:avLst>
              <a:gd name="adj" fmla="val 50000"/>
            </a:avLst>
          </a:prstGeom>
          <a:solidFill>
            <a:srgbClr val="26A3D3"/>
          </a:solidFill>
          <a:ln w="25400" cap="flat" cmpd="sng" algn="ctr">
            <a:noFill/>
            <a:prstDash val="solid"/>
          </a:ln>
          <a:effectLst/>
        </p:spPr>
        <p:txBody>
          <a:bodyPr lIns="82031" tIns="41015" rIns="82031" bIns="41015" rtlCol="0" anchor="ctr"/>
          <a:lstStyle/>
          <a:p>
            <a:pPr algn="ctr" defTabSz="820308" fontAlgn="base" latinLnBrk="0">
              <a:defRPr/>
            </a:pPr>
            <a:r>
              <a:rPr kumimoji="1" lang="en-US" altLang="ko-KR" sz="20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Integrated EA Meta model</a:t>
            </a:r>
            <a:endParaRPr kumimoji="1" lang="ko-KR" altLang="en-US" sz="2000" b="1" kern="0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74581" y="1705076"/>
            <a:ext cx="8249813" cy="2092872"/>
          </a:xfrm>
          <a:prstGeom prst="rect">
            <a:avLst/>
          </a:prstGeom>
          <a:solidFill>
            <a:srgbClr val="E5EE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72000" rIns="36000" bIns="36000" anchor="t">
            <a:noAutofit/>
          </a:bodyPr>
          <a:lstStyle/>
          <a:p>
            <a:pPr algn="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567260" y="3868190"/>
            <a:ext cx="3398205" cy="2307574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174891"/>
            </a:solidFill>
            <a:prstDash val="sysDash"/>
            <a:miter lim="800000"/>
            <a:headEnd/>
            <a:tailEnd/>
          </a:ln>
          <a:effectLst/>
        </p:spPr>
        <p:txBody>
          <a:bodyPr wrap="square" lIns="36000" tIns="72000" rIns="36000" bIns="36000" anchor="t">
            <a:noAutofit/>
          </a:bodyPr>
          <a:lstStyle/>
          <a:p>
            <a:pPr algn="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74584" y="3868190"/>
            <a:ext cx="3411472" cy="2307574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174891"/>
            </a:solidFill>
            <a:prstDash val="sysDash"/>
            <a:miter lim="800000"/>
            <a:headEnd/>
            <a:tailEnd/>
          </a:ln>
          <a:effectLst/>
        </p:spPr>
        <p:txBody>
          <a:bodyPr wrap="square" lIns="36000" tIns="72000" rIns="36000" bIns="36000" anchor="t">
            <a:noAutofit/>
          </a:bodyPr>
          <a:lstStyle/>
          <a:p>
            <a:pPr algn="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150995" y="3868190"/>
            <a:ext cx="1143736" cy="2307574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174891"/>
            </a:solidFill>
            <a:prstDash val="sysDash"/>
            <a:miter lim="800000"/>
            <a:headEnd/>
            <a:tailEnd/>
          </a:ln>
          <a:effectLst/>
        </p:spPr>
        <p:txBody>
          <a:bodyPr wrap="square" lIns="36000" tIns="72000" rIns="36000" bIns="36000" anchor="t">
            <a:noAutofit/>
          </a:bodyPr>
          <a:lstStyle/>
          <a:p>
            <a:pPr algn="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890203" y="1766598"/>
            <a:ext cx="1247997" cy="844460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Application Taxonomy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380429" y="4503758"/>
            <a:ext cx="649661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Function1</a:t>
            </a:r>
          </a:p>
        </p:txBody>
      </p:sp>
      <p:grpSp>
        <p:nvGrpSpPr>
          <p:cNvPr id="14" name="그룹 230"/>
          <p:cNvGrpSpPr/>
          <p:nvPr/>
        </p:nvGrpSpPr>
        <p:grpSpPr>
          <a:xfrm>
            <a:off x="7023283" y="5287969"/>
            <a:ext cx="682144" cy="253945"/>
            <a:chOff x="6832610" y="5060340"/>
            <a:chExt cx="755997" cy="266862"/>
          </a:xfrm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6832610" y="5060340"/>
              <a:ext cx="755997" cy="266862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S/W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6832637" y="5240829"/>
              <a:ext cx="68727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grpSp>
        <p:nvGrpSpPr>
          <p:cNvPr id="17" name="그룹 333"/>
          <p:cNvGrpSpPr/>
          <p:nvPr/>
        </p:nvGrpSpPr>
        <p:grpSpPr>
          <a:xfrm>
            <a:off x="2299331" y="2030201"/>
            <a:ext cx="682144" cy="253952"/>
            <a:chOff x="976400" y="3092264"/>
            <a:chExt cx="771869" cy="266869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976400" y="3092271"/>
              <a:ext cx="771869" cy="26686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0" tIns="36000" rIns="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Vision </a:t>
              </a:r>
            </a:p>
            <a:p>
              <a:pPr algn="ctr" defTabSz="914400" latinLnBrk="0">
                <a:defRPr/>
              </a:pPr>
              <a:r>
                <a:rPr lang="en-US" altLang="ko-KR" sz="8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2036 Goals</a:t>
              </a:r>
              <a:endParaRPr lang="ko-KR" altLang="en-US" sz="800" b="1" kern="0" dirty="0">
                <a:solidFill>
                  <a:sysClr val="windowText" lastClr="000000"/>
                </a:solidFill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676269" y="3287132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676269" y="3092270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976400" y="3092270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976401" y="3277610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530532" y="3092264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6635635" y="4228988"/>
            <a:ext cx="63630" cy="68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995151" y="4191775"/>
            <a:ext cx="48725" cy="51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b="1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26" name="꺾인 연결선 180"/>
          <p:cNvCxnSpPr>
            <a:stCxn id="52" idx="0"/>
          </p:cNvCxnSpPr>
          <p:nvPr/>
        </p:nvCxnSpPr>
        <p:spPr>
          <a:xfrm flipH="1">
            <a:off x="5007396" y="4402482"/>
            <a:ext cx="1070506" cy="798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7" name="꺾인 연결선 180"/>
          <p:cNvCxnSpPr>
            <a:stCxn id="50" idx="2"/>
            <a:endCxn id="13" idx="3"/>
          </p:cNvCxnSpPr>
          <p:nvPr/>
        </p:nvCxnSpPr>
        <p:spPr>
          <a:xfrm rot="5400000">
            <a:off x="5982790" y="4502717"/>
            <a:ext cx="175314" cy="80714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8" name="꺾인 연결선 180"/>
          <p:cNvCxnSpPr>
            <a:stCxn id="29" idx="1"/>
            <a:endCxn id="15" idx="1"/>
          </p:cNvCxnSpPr>
          <p:nvPr/>
        </p:nvCxnSpPr>
        <p:spPr>
          <a:xfrm rot="10800000" flipH="1" flipV="1">
            <a:off x="7023279" y="5119188"/>
            <a:ext cx="3" cy="295753"/>
          </a:xfrm>
          <a:prstGeom prst="bentConnector3">
            <a:avLst>
              <a:gd name="adj1" fmla="val -762000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7023280" y="4992216"/>
            <a:ext cx="682144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H/W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023215" y="5037582"/>
            <a:ext cx="45719" cy="34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31" name="꺾인 연결선 180"/>
          <p:cNvCxnSpPr>
            <a:stCxn id="54" idx="2"/>
            <a:endCxn id="30" idx="1"/>
          </p:cNvCxnSpPr>
          <p:nvPr/>
        </p:nvCxnSpPr>
        <p:spPr>
          <a:xfrm rot="16200000" flipH="1">
            <a:off x="6551642" y="4583138"/>
            <a:ext cx="599294" cy="343851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2" name="꺾인 연결선 180"/>
          <p:cNvCxnSpPr>
            <a:stCxn id="59" idx="2"/>
            <a:endCxn id="16" idx="1"/>
          </p:cNvCxnSpPr>
          <p:nvPr/>
        </p:nvCxnSpPr>
        <p:spPr>
          <a:xfrm rot="16200000" flipH="1">
            <a:off x="6300654" y="4771326"/>
            <a:ext cx="1038563" cy="406744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33" name="그룹 250"/>
          <p:cNvGrpSpPr/>
          <p:nvPr/>
        </p:nvGrpSpPr>
        <p:grpSpPr>
          <a:xfrm>
            <a:off x="4082162" y="2240679"/>
            <a:ext cx="839089" cy="1021785"/>
            <a:chOff x="3590901" y="2662334"/>
            <a:chExt cx="929936" cy="1073758"/>
          </a:xfrm>
        </p:grpSpPr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4448837" y="3315212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4448836" y="3664092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3590901" y="3286637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3590921" y="3635516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3590925" y="2662334"/>
              <a:ext cx="7200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cxnSp>
        <p:nvCxnSpPr>
          <p:cNvPr id="39" name="꺾인 연결선 180"/>
          <p:cNvCxnSpPr/>
          <p:nvPr/>
        </p:nvCxnSpPr>
        <p:spPr>
          <a:xfrm>
            <a:off x="1462962" y="2374216"/>
            <a:ext cx="0" cy="205956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0" name="꺾인 연결선 180"/>
          <p:cNvCxnSpPr>
            <a:stCxn id="98" idx="0"/>
            <a:endCxn id="137" idx="0"/>
          </p:cNvCxnSpPr>
          <p:nvPr/>
        </p:nvCxnSpPr>
        <p:spPr>
          <a:xfrm rot="16200000" flipV="1">
            <a:off x="2251057" y="1479790"/>
            <a:ext cx="570348" cy="1948261"/>
          </a:xfrm>
          <a:prstGeom prst="bentConnector3">
            <a:avLst>
              <a:gd name="adj1" fmla="val 140081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1" name="꺾인 연결선 180"/>
          <p:cNvCxnSpPr>
            <a:stCxn id="204" idx="1"/>
            <a:endCxn id="133" idx="1"/>
          </p:cNvCxnSpPr>
          <p:nvPr/>
        </p:nvCxnSpPr>
        <p:spPr>
          <a:xfrm rot="10800000">
            <a:off x="1002914" y="2295720"/>
            <a:ext cx="343958" cy="1954108"/>
          </a:xfrm>
          <a:prstGeom prst="bentConnector3">
            <a:avLst>
              <a:gd name="adj1" fmla="val 166462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42" name="꺾인 연결선 180"/>
          <p:cNvCxnSpPr>
            <a:stCxn id="123" idx="2"/>
            <a:endCxn id="189" idx="3"/>
          </p:cNvCxnSpPr>
          <p:nvPr/>
        </p:nvCxnSpPr>
        <p:spPr>
          <a:xfrm rot="5400000">
            <a:off x="1458624" y="4176229"/>
            <a:ext cx="1521967" cy="169561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115010" y="2585896"/>
            <a:ext cx="834911" cy="6765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t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b="1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NDP(11)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1875482" y="2585903"/>
            <a:ext cx="63629" cy="68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762924" y="2585903"/>
            <a:ext cx="63629" cy="68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46" name="꺾인 연결선 180"/>
          <p:cNvCxnSpPr>
            <a:stCxn id="65" idx="0"/>
            <a:endCxn id="172" idx="2"/>
          </p:cNvCxnSpPr>
          <p:nvPr/>
        </p:nvCxnSpPr>
        <p:spPr>
          <a:xfrm rot="16200000" flipV="1">
            <a:off x="5021965" y="3075407"/>
            <a:ext cx="1612532" cy="63959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7" name="꺾인 연결선 180"/>
          <p:cNvCxnSpPr>
            <a:stCxn id="66" idx="0"/>
            <a:endCxn id="146" idx="3"/>
          </p:cNvCxnSpPr>
          <p:nvPr/>
        </p:nvCxnSpPr>
        <p:spPr>
          <a:xfrm rot="16200000" flipV="1">
            <a:off x="5148164" y="3241353"/>
            <a:ext cx="724360" cy="1195832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48" name="그룹 265"/>
          <p:cNvGrpSpPr/>
          <p:nvPr/>
        </p:nvGrpSpPr>
        <p:grpSpPr>
          <a:xfrm>
            <a:off x="6061657" y="4201449"/>
            <a:ext cx="649665" cy="253974"/>
            <a:chOff x="5775814" y="4191417"/>
            <a:chExt cx="720001" cy="266890"/>
          </a:xfrm>
        </p:grpSpPr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5775818" y="4191441"/>
              <a:ext cx="719997" cy="266860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0" tIns="36000" rIns="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System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5813918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5775818" y="4191441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5775817" y="4402674"/>
              <a:ext cx="36000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3" name="Rectangle 26"/>
            <p:cNvSpPr>
              <a:spLocks noChangeArrowheads="1"/>
            </p:cNvSpPr>
            <p:nvPr/>
          </p:nvSpPr>
          <p:spPr bwMode="auto">
            <a:xfrm>
              <a:off x="5775814" y="4300709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6444034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6434509" y="4191441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6463084" y="437146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6463087" y="4250749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6356340" y="4191441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6374433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5883525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5962657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6197120" y="442230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6266727" y="4422307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6041789" y="4422299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5855174" y="4191440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5811099" y="4191417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67" name="Rectangle 26"/>
            <p:cNvSpPr>
              <a:spLocks noChangeArrowheads="1"/>
            </p:cNvSpPr>
            <p:nvPr/>
          </p:nvSpPr>
          <p:spPr bwMode="auto">
            <a:xfrm>
              <a:off x="5775843" y="4240138"/>
              <a:ext cx="32727" cy="36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727787" y="5946031"/>
            <a:ext cx="1356517" cy="205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6000" tIns="46800" rIns="36000" anchor="ctr" anchorCtr="0"/>
          <a:lstStyle/>
          <a:p>
            <a:pPr algn="ctr" defTabSz="914400" eaLnBrk="0" latinLnBrk="0" hangingPunct="0">
              <a:spcBef>
                <a:spcPts val="600"/>
              </a:spcBef>
              <a:defRPr/>
            </a:pPr>
            <a:r>
              <a:rPr lang="en-US" altLang="ko-KR" sz="16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[Planning]</a:t>
            </a:r>
            <a:endParaRPr lang="ko-KR" altLang="en-US" sz="1600" b="1" kern="0" dirty="0">
              <a:solidFill>
                <a:srgbClr val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4165070" y="5964319"/>
            <a:ext cx="1076775" cy="205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6000" tIns="46800" rIns="36000" anchor="ctr" anchorCtr="0"/>
          <a:lstStyle/>
          <a:p>
            <a:pPr algn="ctr" defTabSz="914400" eaLnBrk="0" latinLnBrk="0" hangingPunct="0">
              <a:spcBef>
                <a:spcPts val="600"/>
              </a:spcBef>
              <a:defRPr/>
            </a:pPr>
            <a:r>
              <a:rPr lang="en-US" altLang="ko-KR" sz="12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[Project]</a:t>
            </a:r>
            <a:endParaRPr lang="ko-KR" altLang="en-US" sz="1200" b="1" kern="0" dirty="0">
              <a:solidFill>
                <a:srgbClr val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6088470" y="5964319"/>
            <a:ext cx="1518487" cy="21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6000" tIns="46800" rIns="36000" anchor="ctr" anchorCtr="0"/>
          <a:lstStyle/>
          <a:p>
            <a:pPr algn="ctr" defTabSz="914400" eaLnBrk="0" latinLnBrk="0" hangingPunct="0">
              <a:spcBef>
                <a:spcPts val="600"/>
              </a:spcBef>
              <a:defRPr/>
            </a:pPr>
            <a:r>
              <a:rPr lang="en-US" altLang="ko-KR" sz="12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[IT Resource]</a:t>
            </a:r>
            <a:endParaRPr lang="ko-KR" altLang="en-US" sz="1200" b="1" kern="0" dirty="0">
              <a:solidFill>
                <a:srgbClr val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71" name="Rectangle 87"/>
          <p:cNvSpPr>
            <a:spLocks noChangeArrowheads="1"/>
          </p:cNvSpPr>
          <p:nvPr/>
        </p:nvSpPr>
        <p:spPr bwMode="auto">
          <a:xfrm>
            <a:off x="201968" y="1736835"/>
            <a:ext cx="415361" cy="2019489"/>
          </a:xfrm>
          <a:prstGeom prst="roundRect">
            <a:avLst>
              <a:gd name="adj" fmla="val 14867"/>
            </a:avLst>
          </a:prstGeom>
          <a:solidFill>
            <a:srgbClr val="26A3D3"/>
          </a:solidFill>
          <a:ln w="25400" cap="flat" cmpd="sng" algn="ctr">
            <a:noFill/>
            <a:prstDash val="solid"/>
          </a:ln>
          <a:effectLst/>
        </p:spPr>
        <p:txBody>
          <a:bodyPr vert="eaVert" lIns="82031" tIns="41015" rIns="82031" bIns="41015" rtlCol="0" anchor="ctr"/>
          <a:lstStyle/>
          <a:p>
            <a:pPr algn="ctr" defTabSz="820308" fontAlgn="base" latinLnBrk="0"/>
            <a:r>
              <a:rPr kumimoji="1" lang="en-US" altLang="ko-KR" sz="1400" b="1" kern="0" dirty="0" err="1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Govt</a:t>
            </a:r>
            <a:r>
              <a:rPr kumimoji="1" lang="en-US" altLang="ko-KR" sz="1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-wide</a:t>
            </a:r>
          </a:p>
        </p:txBody>
      </p:sp>
      <p:sp>
        <p:nvSpPr>
          <p:cNvPr id="72" name="Rectangle 87"/>
          <p:cNvSpPr>
            <a:spLocks noChangeArrowheads="1"/>
          </p:cNvSpPr>
          <p:nvPr/>
        </p:nvSpPr>
        <p:spPr bwMode="auto">
          <a:xfrm>
            <a:off x="201317" y="3868196"/>
            <a:ext cx="415361" cy="2307573"/>
          </a:xfrm>
          <a:prstGeom prst="roundRect">
            <a:avLst>
              <a:gd name="adj" fmla="val 14867"/>
            </a:avLst>
          </a:prstGeom>
          <a:solidFill>
            <a:srgbClr val="26A3D3"/>
          </a:solidFill>
          <a:ln w="25400" cap="flat" cmpd="sng" algn="ctr">
            <a:noFill/>
            <a:prstDash val="solid"/>
          </a:ln>
          <a:effectLst/>
        </p:spPr>
        <p:txBody>
          <a:bodyPr vert="eaVert" lIns="82031" tIns="41015" rIns="82031" bIns="41015" rtlCol="0" anchor="ctr"/>
          <a:lstStyle/>
          <a:p>
            <a:pPr algn="ctr" defTabSz="820308" fontAlgn="base" latinLnBrk="0"/>
            <a:r>
              <a:rPr kumimoji="1" lang="en-US" altLang="ko-KR" sz="1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Ministry(MIAC)</a:t>
            </a:r>
            <a:r>
              <a:rPr kumimoji="1" lang="ko-KR" altLang="en-US" sz="1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</a:p>
        </p:txBody>
      </p:sp>
      <p:cxnSp>
        <p:nvCxnSpPr>
          <p:cNvPr id="73" name="꺾인 연결선 180"/>
          <p:cNvCxnSpPr>
            <a:stCxn id="188" idx="1"/>
            <a:endCxn id="121" idx="2"/>
          </p:cNvCxnSpPr>
          <p:nvPr/>
        </p:nvCxnSpPr>
        <p:spPr>
          <a:xfrm rot="10800000">
            <a:off x="5250405" y="2576831"/>
            <a:ext cx="130025" cy="2468434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74" name="꺾인 연결선 180"/>
          <p:cNvCxnSpPr>
            <a:stCxn id="13" idx="2"/>
            <a:endCxn id="188" idx="0"/>
          </p:cNvCxnSpPr>
          <p:nvPr/>
        </p:nvCxnSpPr>
        <p:spPr>
          <a:xfrm rot="5400000">
            <a:off x="5624966" y="4837997"/>
            <a:ext cx="160589" cy="12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4174781" y="2754127"/>
            <a:ext cx="812076" cy="885636"/>
          </a:xfrm>
          <a:prstGeom prst="rect">
            <a:avLst/>
          </a:prstGeom>
          <a:noFill/>
          <a:ln w="9525" algn="ctr">
            <a:solidFill>
              <a:srgbClr val="FFFFFF">
                <a:lumMod val="50000"/>
              </a:srgbClr>
            </a:solidFill>
            <a:prstDash val="sysDash"/>
            <a:miter lim="800000"/>
            <a:headEnd/>
            <a:tailEnd/>
          </a:ln>
          <a:effectLst/>
        </p:spPr>
        <p:txBody>
          <a:bodyPr wrap="square" lIns="36000" tIns="72000" rIns="36000" bIns="36000" anchor="t">
            <a:noAutofit/>
          </a:bodyPr>
          <a:lstStyle/>
          <a:p>
            <a:pPr algn="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5380429" y="5352257"/>
            <a:ext cx="649661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External System</a:t>
            </a:r>
          </a:p>
        </p:txBody>
      </p:sp>
      <p:cxnSp>
        <p:nvCxnSpPr>
          <p:cNvPr id="77" name="꺾인 연결선 180"/>
          <p:cNvCxnSpPr>
            <a:stCxn id="49" idx="2"/>
          </p:cNvCxnSpPr>
          <p:nvPr/>
        </p:nvCxnSpPr>
        <p:spPr>
          <a:xfrm rot="5400000">
            <a:off x="5696995" y="4794014"/>
            <a:ext cx="1028094" cy="3509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7023283" y="4372709"/>
            <a:ext cx="682144" cy="19493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Database</a:t>
            </a: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7023283" y="4623327"/>
            <a:ext cx="682144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Conceptual Data</a:t>
            </a:r>
          </a:p>
        </p:txBody>
      </p:sp>
      <p:cxnSp>
        <p:nvCxnSpPr>
          <p:cNvPr id="80" name="꺾인 연결선 180"/>
          <p:cNvCxnSpPr>
            <a:endCxn id="79" idx="1"/>
          </p:cNvCxnSpPr>
          <p:nvPr/>
        </p:nvCxnSpPr>
        <p:spPr>
          <a:xfrm rot="5400000">
            <a:off x="6857379" y="4582075"/>
            <a:ext cx="334130" cy="2321"/>
          </a:xfrm>
          <a:prstGeom prst="bentConnector4">
            <a:avLst>
              <a:gd name="adj1" fmla="val 30999"/>
              <a:gd name="adj2" fmla="val 9949203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81" name="꺾인 연결선 180"/>
          <p:cNvCxnSpPr>
            <a:endCxn id="78" idx="1"/>
          </p:cNvCxnSpPr>
          <p:nvPr/>
        </p:nvCxnSpPr>
        <p:spPr>
          <a:xfrm>
            <a:off x="6729966" y="4355333"/>
            <a:ext cx="293317" cy="11484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6806596" y="2511607"/>
            <a:ext cx="1078861" cy="894814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Data Taxonomy</a:t>
            </a:r>
          </a:p>
        </p:txBody>
      </p:sp>
      <p:cxnSp>
        <p:nvCxnSpPr>
          <p:cNvPr id="83" name="꺾인 연결선 180"/>
          <p:cNvCxnSpPr>
            <a:stCxn id="79" idx="3"/>
            <a:endCxn id="176" idx="3"/>
          </p:cNvCxnSpPr>
          <p:nvPr/>
        </p:nvCxnSpPr>
        <p:spPr>
          <a:xfrm flipH="1" flipV="1">
            <a:off x="7701716" y="3257271"/>
            <a:ext cx="3711" cy="1493029"/>
          </a:xfrm>
          <a:prstGeom prst="bentConnector3">
            <a:avLst>
              <a:gd name="adj1" fmla="val -6160065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8136214" y="4453867"/>
            <a:ext cx="681050" cy="1116734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Technology </a:t>
            </a:r>
          </a:p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Taxonomy</a:t>
            </a:r>
          </a:p>
        </p:txBody>
      </p:sp>
      <p:cxnSp>
        <p:nvCxnSpPr>
          <p:cNvPr id="85" name="꺾인 연결선 310"/>
          <p:cNvCxnSpPr>
            <a:stCxn id="220" idx="1"/>
            <a:endCxn id="204" idx="2"/>
          </p:cNvCxnSpPr>
          <p:nvPr/>
        </p:nvCxnSpPr>
        <p:spPr>
          <a:xfrm rot="10800000">
            <a:off x="1714085" y="4460916"/>
            <a:ext cx="2638154" cy="66209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6" name="꺾인 연결선 180"/>
          <p:cNvCxnSpPr>
            <a:stCxn id="84" idx="1"/>
            <a:endCxn id="29" idx="3"/>
          </p:cNvCxnSpPr>
          <p:nvPr/>
        </p:nvCxnSpPr>
        <p:spPr>
          <a:xfrm rot="10800000" flipV="1">
            <a:off x="7705424" y="5012233"/>
            <a:ext cx="430790" cy="1069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87" name="꺾인 연결선 180"/>
          <p:cNvCxnSpPr>
            <a:stCxn id="84" idx="1"/>
            <a:endCxn id="15" idx="3"/>
          </p:cNvCxnSpPr>
          <p:nvPr/>
        </p:nvCxnSpPr>
        <p:spPr>
          <a:xfrm rot="10800000" flipV="1">
            <a:off x="7705428" y="5012234"/>
            <a:ext cx="430787" cy="40270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88" name="그룹 313"/>
          <p:cNvGrpSpPr/>
          <p:nvPr/>
        </p:nvGrpSpPr>
        <p:grpSpPr>
          <a:xfrm>
            <a:off x="7023283" y="5583362"/>
            <a:ext cx="682144" cy="253945"/>
            <a:chOff x="6832610" y="5060340"/>
            <a:chExt cx="755997" cy="266862"/>
          </a:xfrm>
        </p:grpSpPr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6832610" y="5060340"/>
              <a:ext cx="755997" cy="266862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N/W</a:t>
              </a:r>
            </a:p>
          </p:txBody>
        </p:sp>
        <p:sp>
          <p:nvSpPr>
            <p:cNvPr id="90" name="Rectangle 26"/>
            <p:cNvSpPr>
              <a:spLocks noChangeArrowheads="1"/>
            </p:cNvSpPr>
            <p:nvPr/>
          </p:nvSpPr>
          <p:spPr bwMode="auto">
            <a:xfrm>
              <a:off x="6832637" y="5240829"/>
              <a:ext cx="68727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cxnSp>
        <p:nvCxnSpPr>
          <p:cNvPr id="91" name="꺾인 연결선 180"/>
          <p:cNvCxnSpPr>
            <a:stCxn id="84" idx="1"/>
            <a:endCxn id="89" idx="3"/>
          </p:cNvCxnSpPr>
          <p:nvPr/>
        </p:nvCxnSpPr>
        <p:spPr>
          <a:xfrm rot="10800000" flipV="1">
            <a:off x="7705428" y="5012233"/>
            <a:ext cx="430787" cy="6981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92" name="꺾인 연결선 180"/>
          <p:cNvCxnSpPr>
            <a:endCxn id="89" idx="1"/>
          </p:cNvCxnSpPr>
          <p:nvPr/>
        </p:nvCxnSpPr>
        <p:spPr>
          <a:xfrm rot="16200000" flipH="1">
            <a:off x="6188706" y="4875758"/>
            <a:ext cx="1235778" cy="43337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93" name="그룹 318"/>
          <p:cNvGrpSpPr/>
          <p:nvPr/>
        </p:nvGrpSpPr>
        <p:grpSpPr>
          <a:xfrm>
            <a:off x="6979906" y="1312419"/>
            <a:ext cx="2061629" cy="526453"/>
            <a:chOff x="7369839" y="1268778"/>
            <a:chExt cx="2079081" cy="526453"/>
          </a:xfrm>
        </p:grpSpPr>
        <p:sp>
          <p:nvSpPr>
            <p:cNvPr id="94" name="Rectangle 25"/>
            <p:cNvSpPr>
              <a:spLocks noChangeArrowheads="1"/>
            </p:cNvSpPr>
            <p:nvPr/>
          </p:nvSpPr>
          <p:spPr bwMode="auto">
            <a:xfrm>
              <a:off x="7369839" y="1268778"/>
              <a:ext cx="2079081" cy="52645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anchor="t" anchorCtr="1">
              <a:noAutofit/>
            </a:bodyPr>
            <a:lstStyle/>
            <a:p>
              <a:pPr defTabSz="914400" latinLnBrk="0">
                <a:defRPr/>
              </a:pPr>
              <a:r>
                <a:rPr lang="en-US" altLang="ko-KR" sz="9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Legend</a:t>
              </a:r>
            </a:p>
          </p:txBody>
        </p:sp>
        <p:sp>
          <p:nvSpPr>
            <p:cNvPr id="95" name="Rectangle 25"/>
            <p:cNvSpPr>
              <a:spLocks noChangeArrowheads="1"/>
            </p:cNvSpPr>
            <p:nvPr/>
          </p:nvSpPr>
          <p:spPr bwMode="auto">
            <a:xfrm>
              <a:off x="7450681" y="1496834"/>
              <a:ext cx="540000" cy="2569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b="1" kern="0" dirty="0" err="1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Govt</a:t>
              </a:r>
              <a:r>
                <a:rPr lang="en-US" altLang="ko-KR" sz="8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-wide</a:t>
              </a:r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8068261" y="1496834"/>
              <a:ext cx="540000" cy="256908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Ministry</a:t>
              </a:r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8685841" y="1496834"/>
              <a:ext cx="652604" cy="2569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rnd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wrap="none" lIns="54000" tIns="18000" anchor="ctr"/>
            <a:lstStyle/>
            <a:p>
              <a:pPr algn="ctr" defTabSz="914400" latinLnBrk="0"/>
              <a:r>
                <a:rPr lang="en-US" altLang="ko-KR" sz="800" b="1" kern="0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 Reference </a:t>
              </a:r>
            </a:p>
            <a:p>
              <a:pPr algn="ctr" defTabSz="914400" latinLnBrk="0"/>
              <a:r>
                <a:rPr lang="en-US" altLang="ko-KR" sz="800" b="1" kern="0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Model</a:t>
              </a:r>
            </a:p>
          </p:txBody>
        </p:sp>
      </p:grp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3094185" y="2739095"/>
            <a:ext cx="832352" cy="799857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Business </a:t>
            </a:r>
          </a:p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Taxonomy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4237168" y="2795165"/>
            <a:ext cx="675260" cy="179103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Biz Domain</a:t>
            </a: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4237168" y="2992621"/>
            <a:ext cx="675260" cy="179103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Biz Group</a:t>
            </a: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4237168" y="3190078"/>
            <a:ext cx="675260" cy="179103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Biz Channel</a:t>
            </a:r>
          </a:p>
        </p:txBody>
      </p:sp>
      <p:cxnSp>
        <p:nvCxnSpPr>
          <p:cNvPr id="102" name="꺾인 연결선 180"/>
          <p:cNvCxnSpPr>
            <a:stCxn id="100" idx="1"/>
            <a:endCxn id="178" idx="3"/>
          </p:cNvCxnSpPr>
          <p:nvPr/>
        </p:nvCxnSpPr>
        <p:spPr>
          <a:xfrm rot="10800000" flipV="1">
            <a:off x="3854676" y="3082173"/>
            <a:ext cx="382493" cy="34779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03" name="꺾인 연결선 180"/>
          <p:cNvCxnSpPr>
            <a:stCxn id="110" idx="2"/>
            <a:endCxn id="57" idx="3"/>
          </p:cNvCxnSpPr>
          <p:nvPr/>
        </p:nvCxnSpPr>
        <p:spPr>
          <a:xfrm rot="5400000">
            <a:off x="6435474" y="3609016"/>
            <a:ext cx="941870" cy="390176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04" name="꺾인 연결선 329"/>
          <p:cNvCxnSpPr>
            <a:stCxn id="178" idx="2"/>
            <a:endCxn id="204" idx="3"/>
          </p:cNvCxnSpPr>
          <p:nvPr/>
        </p:nvCxnSpPr>
        <p:spPr>
          <a:xfrm rot="5400000">
            <a:off x="2425861" y="3162085"/>
            <a:ext cx="743181" cy="143230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5" name="꺾인 연결선 330"/>
          <p:cNvCxnSpPr>
            <a:stCxn id="107" idx="1"/>
            <a:endCxn id="106" idx="2"/>
          </p:cNvCxnSpPr>
          <p:nvPr/>
        </p:nvCxnSpPr>
        <p:spPr>
          <a:xfrm rot="10800000">
            <a:off x="3631070" y="3513271"/>
            <a:ext cx="2422377" cy="751774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3608209" y="3479013"/>
            <a:ext cx="45719" cy="34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6053446" y="4247916"/>
            <a:ext cx="45719" cy="34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3746755" y="3472092"/>
            <a:ext cx="45719" cy="34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09" name="꺾인 연결선 334"/>
          <p:cNvCxnSpPr>
            <a:stCxn id="176" idx="1"/>
            <a:endCxn id="108" idx="2"/>
          </p:cNvCxnSpPr>
          <p:nvPr/>
        </p:nvCxnSpPr>
        <p:spPr>
          <a:xfrm rot="10800000" flipV="1">
            <a:off x="3769616" y="3257270"/>
            <a:ext cx="3249957" cy="249079"/>
          </a:xfrm>
          <a:prstGeom prst="bentConnector4">
            <a:avLst>
              <a:gd name="adj1" fmla="val 49648"/>
              <a:gd name="adj2" fmla="val 191778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7078637" y="3298911"/>
            <a:ext cx="45719" cy="34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kern="0" dirty="0">
              <a:solidFill>
                <a:sysClr val="windowText" lastClr="000000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11" name="꺾인 연결선 336"/>
          <p:cNvCxnSpPr>
            <a:stCxn id="176" idx="2"/>
            <a:endCxn id="193" idx="0"/>
          </p:cNvCxnSpPr>
          <p:nvPr/>
        </p:nvCxnSpPr>
        <p:spPr>
          <a:xfrm rot="5400000">
            <a:off x="4191247" y="1092482"/>
            <a:ext cx="930606" cy="54081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꺾인 연결선 180"/>
          <p:cNvCxnSpPr>
            <a:stCxn id="171" idx="1"/>
            <a:endCxn id="116" idx="0"/>
          </p:cNvCxnSpPr>
          <p:nvPr/>
        </p:nvCxnSpPr>
        <p:spPr>
          <a:xfrm rot="10800000" flipV="1">
            <a:off x="2048186" y="2342893"/>
            <a:ext cx="2971332" cy="1838051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13" name="꺾인 연결선 180"/>
          <p:cNvCxnSpPr>
            <a:stCxn id="115" idx="1"/>
            <a:endCxn id="114" idx="0"/>
          </p:cNvCxnSpPr>
          <p:nvPr/>
        </p:nvCxnSpPr>
        <p:spPr>
          <a:xfrm rot="10800000" flipV="1">
            <a:off x="3837286" y="1977827"/>
            <a:ext cx="1189372" cy="1049623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3814426" y="3027451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5026658" y="1960699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2025326" y="4180945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1159524" y="3010089"/>
            <a:ext cx="754838" cy="171873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Programme</a:t>
            </a:r>
            <a:endParaRPr lang="en-US" altLang="ko-KR" sz="8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18" name="꺾인 연결선 180"/>
          <p:cNvCxnSpPr>
            <a:stCxn id="117" idx="2"/>
            <a:endCxn id="212" idx="0"/>
          </p:cNvCxnSpPr>
          <p:nvPr/>
        </p:nvCxnSpPr>
        <p:spPr>
          <a:xfrm>
            <a:off x="1536943" y="3181962"/>
            <a:ext cx="451" cy="268359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19" name="Rectangle 25"/>
          <p:cNvSpPr>
            <a:spLocks noChangeArrowheads="1"/>
          </p:cNvSpPr>
          <p:nvPr/>
        </p:nvSpPr>
        <p:spPr bwMode="auto">
          <a:xfrm>
            <a:off x="2074547" y="5252313"/>
            <a:ext cx="649661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Evaluation Plan</a:t>
            </a:r>
          </a:p>
        </p:txBody>
      </p:sp>
      <p:cxnSp>
        <p:nvCxnSpPr>
          <p:cNvPr id="120" name="꺾인 연결선 180"/>
          <p:cNvCxnSpPr>
            <a:stCxn id="49" idx="0"/>
            <a:endCxn id="171" idx="3"/>
          </p:cNvCxnSpPr>
          <p:nvPr/>
        </p:nvCxnSpPr>
        <p:spPr>
          <a:xfrm rot="16200000" flipV="1">
            <a:off x="5256881" y="3071860"/>
            <a:ext cx="1858578" cy="40064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5227544" y="2542573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2160975" y="2739095"/>
            <a:ext cx="832352" cy="799857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Performance </a:t>
            </a:r>
          </a:p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Taxonomy</a:t>
            </a:r>
          </a:p>
        </p:txBody>
      </p:sp>
      <p:sp>
        <p:nvSpPr>
          <p:cNvPr id="123" name="Rectangle 26"/>
          <p:cNvSpPr>
            <a:spLocks noChangeArrowheads="1"/>
          </p:cNvSpPr>
          <p:nvPr/>
        </p:nvSpPr>
        <p:spPr bwMode="auto">
          <a:xfrm>
            <a:off x="2281527" y="3464026"/>
            <a:ext cx="45719" cy="36000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24" name="꺾인 연결선 180"/>
          <p:cNvCxnSpPr>
            <a:stCxn id="127" idx="2"/>
            <a:endCxn id="126" idx="1"/>
          </p:cNvCxnSpPr>
          <p:nvPr/>
        </p:nvCxnSpPr>
        <p:spPr>
          <a:xfrm rot="16200000" flipH="1">
            <a:off x="1479719" y="5160287"/>
            <a:ext cx="599536" cy="590119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25" name="꺾인 연결선 180"/>
          <p:cNvCxnSpPr>
            <a:stCxn id="189" idx="0"/>
            <a:endCxn id="220" idx="2"/>
          </p:cNvCxnSpPr>
          <p:nvPr/>
        </p:nvCxnSpPr>
        <p:spPr>
          <a:xfrm rot="5400000" flipH="1" flipV="1">
            <a:off x="3105744" y="3323695"/>
            <a:ext cx="240924" cy="290172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26" name="Rectangle 25"/>
          <p:cNvSpPr>
            <a:spLocks noChangeArrowheads="1"/>
          </p:cNvSpPr>
          <p:nvPr/>
        </p:nvSpPr>
        <p:spPr bwMode="auto">
          <a:xfrm>
            <a:off x="2074547" y="5628142"/>
            <a:ext cx="649661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Evaluation Result</a:t>
            </a:r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1461568" y="5119579"/>
            <a:ext cx="45719" cy="36000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28" name="꺾인 연결선 180"/>
          <p:cNvCxnSpPr>
            <a:stCxn id="189" idx="2"/>
            <a:endCxn id="119" idx="1"/>
          </p:cNvCxnSpPr>
          <p:nvPr/>
        </p:nvCxnSpPr>
        <p:spPr>
          <a:xfrm rot="16200000" flipH="1">
            <a:off x="1809785" y="5114523"/>
            <a:ext cx="230321" cy="299204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29" name="꺾인 연결선 180"/>
          <p:cNvCxnSpPr>
            <a:stCxn id="173" idx="1"/>
            <a:endCxn id="99" idx="0"/>
          </p:cNvCxnSpPr>
          <p:nvPr/>
        </p:nvCxnSpPr>
        <p:spPr>
          <a:xfrm rot="10800000" flipV="1">
            <a:off x="4574798" y="2014943"/>
            <a:ext cx="444720" cy="780221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30" name="Rectangle 26"/>
          <p:cNvSpPr>
            <a:spLocks noChangeArrowheads="1"/>
          </p:cNvSpPr>
          <p:nvPr/>
        </p:nvSpPr>
        <p:spPr bwMode="auto">
          <a:xfrm>
            <a:off x="4895057" y="3526213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31" name="Rectangle 26"/>
          <p:cNvSpPr>
            <a:spLocks noChangeArrowheads="1"/>
          </p:cNvSpPr>
          <p:nvPr/>
        </p:nvSpPr>
        <p:spPr bwMode="auto">
          <a:xfrm>
            <a:off x="4825790" y="3533146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32" name="그룹 366"/>
          <p:cNvGrpSpPr/>
          <p:nvPr/>
        </p:nvGrpSpPr>
        <p:grpSpPr>
          <a:xfrm>
            <a:off x="1002914" y="2168747"/>
            <a:ext cx="682145" cy="253962"/>
            <a:chOff x="635131" y="2564896"/>
            <a:chExt cx="756005" cy="266878"/>
          </a:xfrm>
        </p:grpSpPr>
        <p:sp>
          <p:nvSpPr>
            <p:cNvPr id="133" name="Rectangle 25"/>
            <p:cNvSpPr>
              <a:spLocks noChangeArrowheads="1"/>
            </p:cNvSpPr>
            <p:nvPr/>
          </p:nvSpPr>
          <p:spPr bwMode="auto">
            <a:xfrm>
              <a:off x="635131" y="2564896"/>
              <a:ext cx="756004" cy="2668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800" b="1" kern="0" dirty="0">
                  <a:solidFill>
                    <a:sysClr val="windowText" lastClr="0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Ministry</a:t>
              </a:r>
            </a:p>
          </p:txBody>
        </p:sp>
        <p:sp>
          <p:nvSpPr>
            <p:cNvPr id="134" name="Rectangle 26"/>
            <p:cNvSpPr>
              <a:spLocks noChangeArrowheads="1"/>
            </p:cNvSpPr>
            <p:nvPr/>
          </p:nvSpPr>
          <p:spPr bwMode="auto">
            <a:xfrm>
              <a:off x="1320616" y="2564896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35" name="Rectangle 26"/>
            <p:cNvSpPr>
              <a:spLocks noChangeArrowheads="1"/>
            </p:cNvSpPr>
            <p:nvPr/>
          </p:nvSpPr>
          <p:spPr bwMode="auto">
            <a:xfrm>
              <a:off x="635131" y="2574421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36" name="Rectangle 26"/>
            <p:cNvSpPr>
              <a:spLocks noChangeArrowheads="1"/>
            </p:cNvSpPr>
            <p:nvPr/>
          </p:nvSpPr>
          <p:spPr bwMode="auto">
            <a:xfrm>
              <a:off x="635131" y="2740707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37" name="Rectangle 26"/>
            <p:cNvSpPr>
              <a:spLocks noChangeArrowheads="1"/>
            </p:cNvSpPr>
            <p:nvPr/>
          </p:nvSpPr>
          <p:spPr bwMode="auto">
            <a:xfrm>
              <a:off x="1219604" y="2564896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38" name="Rectangle 26"/>
            <p:cNvSpPr>
              <a:spLocks noChangeArrowheads="1"/>
            </p:cNvSpPr>
            <p:nvPr/>
          </p:nvSpPr>
          <p:spPr bwMode="auto">
            <a:xfrm>
              <a:off x="826836" y="2759757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699931" y="2564896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40" name="Rectangle 26"/>
            <p:cNvSpPr>
              <a:spLocks noChangeArrowheads="1"/>
            </p:cNvSpPr>
            <p:nvPr/>
          </p:nvSpPr>
          <p:spPr bwMode="auto">
            <a:xfrm>
              <a:off x="1320617" y="2759774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41" name="Rectangle 26"/>
            <p:cNvSpPr>
              <a:spLocks noChangeArrowheads="1"/>
            </p:cNvSpPr>
            <p:nvPr/>
          </p:nvSpPr>
          <p:spPr bwMode="auto">
            <a:xfrm>
              <a:off x="1088951" y="2759765"/>
              <a:ext cx="70519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cxnSp>
        <p:nvCxnSpPr>
          <p:cNvPr id="142" name="꺾인 연결선 180"/>
          <p:cNvCxnSpPr>
            <a:stCxn id="13" idx="0"/>
            <a:endCxn id="131" idx="2"/>
          </p:cNvCxnSpPr>
          <p:nvPr/>
        </p:nvCxnSpPr>
        <p:spPr>
          <a:xfrm rot="16200000" flipV="1">
            <a:off x="4808778" y="3607276"/>
            <a:ext cx="936354" cy="8566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43" name="꺾인 연결선 180"/>
          <p:cNvCxnSpPr>
            <a:stCxn id="144" idx="1"/>
            <a:endCxn id="130" idx="3"/>
          </p:cNvCxnSpPr>
          <p:nvPr/>
        </p:nvCxnSpPr>
        <p:spPr>
          <a:xfrm rot="10800000">
            <a:off x="4940776" y="3543343"/>
            <a:ext cx="439180" cy="140619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44" name="Rectangle 26"/>
          <p:cNvSpPr>
            <a:spLocks noChangeArrowheads="1"/>
          </p:cNvSpPr>
          <p:nvPr/>
        </p:nvSpPr>
        <p:spPr bwMode="auto">
          <a:xfrm>
            <a:off x="5379956" y="4932406"/>
            <a:ext cx="45719" cy="34258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45" name="원호 379"/>
          <p:cNvSpPr/>
          <p:nvPr/>
        </p:nvSpPr>
        <p:spPr>
          <a:xfrm rot="16200000">
            <a:off x="5483173" y="3237116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46" name="Rectangle 25"/>
          <p:cNvSpPr>
            <a:spLocks noChangeArrowheads="1"/>
          </p:cNvSpPr>
          <p:nvPr/>
        </p:nvSpPr>
        <p:spPr bwMode="auto">
          <a:xfrm>
            <a:off x="4237168" y="3387537"/>
            <a:ext cx="675260" cy="179103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Activity</a:t>
            </a:r>
          </a:p>
        </p:txBody>
      </p:sp>
      <p:sp>
        <p:nvSpPr>
          <p:cNvPr id="147" name="원호 381"/>
          <p:cNvSpPr/>
          <p:nvPr/>
        </p:nvSpPr>
        <p:spPr>
          <a:xfrm rot="16200000">
            <a:off x="3483523" y="3769329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48" name="원호 382"/>
          <p:cNvSpPr/>
          <p:nvPr/>
        </p:nvSpPr>
        <p:spPr>
          <a:xfrm rot="16200000">
            <a:off x="3587423" y="3769323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49" name="원호 383"/>
          <p:cNvSpPr/>
          <p:nvPr/>
        </p:nvSpPr>
        <p:spPr>
          <a:xfrm rot="16200000">
            <a:off x="4805008" y="3709262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0" name="원호 384"/>
          <p:cNvSpPr/>
          <p:nvPr/>
        </p:nvSpPr>
        <p:spPr>
          <a:xfrm rot="16200000">
            <a:off x="5132155" y="4006251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1" name="원호 387"/>
          <p:cNvSpPr/>
          <p:nvPr/>
        </p:nvSpPr>
        <p:spPr>
          <a:xfrm rot="16200000">
            <a:off x="5672461" y="4248696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2" name="원호 388"/>
          <p:cNvSpPr/>
          <p:nvPr/>
        </p:nvSpPr>
        <p:spPr>
          <a:xfrm rot="16200000">
            <a:off x="5679388" y="4394163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3" name="원호 389"/>
          <p:cNvSpPr/>
          <p:nvPr/>
        </p:nvSpPr>
        <p:spPr>
          <a:xfrm rot="16200000">
            <a:off x="5132155" y="4241769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4" name="원호 390"/>
          <p:cNvSpPr/>
          <p:nvPr/>
        </p:nvSpPr>
        <p:spPr>
          <a:xfrm rot="16200000">
            <a:off x="5125228" y="4394163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5" name="원호 391"/>
          <p:cNvSpPr/>
          <p:nvPr/>
        </p:nvSpPr>
        <p:spPr>
          <a:xfrm rot="16200000">
            <a:off x="4802971" y="3771801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6" name="원호 392"/>
          <p:cNvSpPr/>
          <p:nvPr/>
        </p:nvSpPr>
        <p:spPr>
          <a:xfrm rot="16200000">
            <a:off x="5125228" y="3715317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7" name="원호 393"/>
          <p:cNvSpPr/>
          <p:nvPr/>
        </p:nvSpPr>
        <p:spPr>
          <a:xfrm rot="16200000">
            <a:off x="5360746" y="3452091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8" name="원호 394"/>
          <p:cNvSpPr/>
          <p:nvPr/>
        </p:nvSpPr>
        <p:spPr>
          <a:xfrm rot="16200000">
            <a:off x="6358234" y="3230427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59" name="원호 397"/>
          <p:cNvSpPr/>
          <p:nvPr/>
        </p:nvSpPr>
        <p:spPr>
          <a:xfrm rot="16200000">
            <a:off x="2005690" y="3764874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60" name="원호 399"/>
          <p:cNvSpPr/>
          <p:nvPr/>
        </p:nvSpPr>
        <p:spPr>
          <a:xfrm rot="16200000">
            <a:off x="2271304" y="4222929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61" name="원호 401"/>
          <p:cNvSpPr/>
          <p:nvPr/>
        </p:nvSpPr>
        <p:spPr>
          <a:xfrm rot="16200000">
            <a:off x="2271310" y="4504725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62" name="원호 402"/>
          <p:cNvSpPr/>
          <p:nvPr/>
        </p:nvSpPr>
        <p:spPr>
          <a:xfrm rot="16200000">
            <a:off x="2271310" y="4747998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63" name="꺾인 연결선 180"/>
          <p:cNvCxnSpPr/>
          <p:nvPr/>
        </p:nvCxnSpPr>
        <p:spPr>
          <a:xfrm>
            <a:off x="1534745" y="2942987"/>
            <a:ext cx="0" cy="72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64" name="Rectangle 26"/>
          <p:cNvSpPr>
            <a:spLocks noChangeArrowheads="1"/>
          </p:cNvSpPr>
          <p:nvPr/>
        </p:nvSpPr>
        <p:spPr bwMode="auto">
          <a:xfrm>
            <a:off x="1873052" y="2779859"/>
            <a:ext cx="45719" cy="36000"/>
          </a:xfrm>
          <a:prstGeom prst="rect">
            <a:avLst/>
          </a:prstGeom>
          <a:solidFill>
            <a:srgbClr val="C0504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65" name="꺾인 연결선 180"/>
          <p:cNvCxnSpPr>
            <a:stCxn id="22" idx="1"/>
            <a:endCxn id="164" idx="0"/>
          </p:cNvCxnSpPr>
          <p:nvPr/>
        </p:nvCxnSpPr>
        <p:spPr>
          <a:xfrm rot="10800000" flipV="1">
            <a:off x="1895912" y="2240833"/>
            <a:ext cx="403420" cy="53902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6" name="꺾인 연결선 180"/>
          <p:cNvCxnSpPr/>
          <p:nvPr/>
        </p:nvCxnSpPr>
        <p:spPr>
          <a:xfrm>
            <a:off x="2583286" y="3111934"/>
            <a:ext cx="1" cy="288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67" name="꺾인 연결선 180"/>
          <p:cNvCxnSpPr/>
          <p:nvPr/>
        </p:nvCxnSpPr>
        <p:spPr>
          <a:xfrm>
            <a:off x="3513883" y="3119104"/>
            <a:ext cx="1" cy="288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68" name="꺾인 연결선 180"/>
          <p:cNvCxnSpPr/>
          <p:nvPr/>
        </p:nvCxnSpPr>
        <p:spPr>
          <a:xfrm>
            <a:off x="7349308" y="2937454"/>
            <a:ext cx="1" cy="288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cxnSp>
        <p:nvCxnSpPr>
          <p:cNvPr id="169" name="꺾인 연결선 180"/>
          <p:cNvCxnSpPr>
            <a:endCxn id="172" idx="0"/>
          </p:cNvCxnSpPr>
          <p:nvPr/>
        </p:nvCxnSpPr>
        <p:spPr>
          <a:xfrm>
            <a:off x="5501717" y="2092618"/>
            <a:ext cx="6716" cy="34603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70" name="Rectangle 25"/>
          <p:cNvSpPr>
            <a:spLocks noChangeArrowheads="1"/>
          </p:cNvSpPr>
          <p:nvPr/>
        </p:nvSpPr>
        <p:spPr bwMode="auto">
          <a:xfrm>
            <a:off x="5019518" y="2103775"/>
            <a:ext cx="966329" cy="150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App service1</a:t>
            </a:r>
          </a:p>
        </p:txBody>
      </p:sp>
      <p:sp>
        <p:nvSpPr>
          <p:cNvPr id="171" name="Rectangle 25"/>
          <p:cNvSpPr>
            <a:spLocks noChangeArrowheads="1"/>
          </p:cNvSpPr>
          <p:nvPr/>
        </p:nvSpPr>
        <p:spPr bwMode="auto">
          <a:xfrm>
            <a:off x="5019518" y="2267750"/>
            <a:ext cx="966329" cy="150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App service2</a:t>
            </a:r>
          </a:p>
        </p:txBody>
      </p:sp>
      <p:sp>
        <p:nvSpPr>
          <p:cNvPr id="172" name="Rectangle 25"/>
          <p:cNvSpPr>
            <a:spLocks noChangeArrowheads="1"/>
          </p:cNvSpPr>
          <p:nvPr/>
        </p:nvSpPr>
        <p:spPr bwMode="auto">
          <a:xfrm>
            <a:off x="5025268" y="2438651"/>
            <a:ext cx="966329" cy="150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e-Service</a:t>
            </a:r>
          </a:p>
        </p:txBody>
      </p:sp>
      <p:sp>
        <p:nvSpPr>
          <p:cNvPr id="173" name="Rectangle 25"/>
          <p:cNvSpPr>
            <a:spLocks noChangeArrowheads="1"/>
          </p:cNvSpPr>
          <p:nvPr/>
        </p:nvSpPr>
        <p:spPr bwMode="auto">
          <a:xfrm>
            <a:off x="5019518" y="1939800"/>
            <a:ext cx="966329" cy="150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Service Domain</a:t>
            </a:r>
          </a:p>
        </p:txBody>
      </p:sp>
      <p:sp>
        <p:nvSpPr>
          <p:cNvPr id="174" name="Rectangle 25"/>
          <p:cNvSpPr>
            <a:spLocks noChangeArrowheads="1"/>
          </p:cNvSpPr>
          <p:nvPr/>
        </p:nvSpPr>
        <p:spPr bwMode="auto">
          <a:xfrm>
            <a:off x="7026499" y="2816408"/>
            <a:ext cx="68214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Domain</a:t>
            </a:r>
          </a:p>
        </p:txBody>
      </p:sp>
      <p:sp>
        <p:nvSpPr>
          <p:cNvPr id="175" name="Rectangle 25"/>
          <p:cNvSpPr>
            <a:spLocks noChangeArrowheads="1"/>
          </p:cNvSpPr>
          <p:nvPr/>
        </p:nvSpPr>
        <p:spPr bwMode="auto">
          <a:xfrm>
            <a:off x="7026499" y="2999838"/>
            <a:ext cx="68214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Subject</a:t>
            </a:r>
          </a:p>
        </p:txBody>
      </p:sp>
      <p:sp>
        <p:nvSpPr>
          <p:cNvPr id="176" name="Rectangle 25"/>
          <p:cNvSpPr>
            <a:spLocks noChangeArrowheads="1"/>
          </p:cNvSpPr>
          <p:nvPr/>
        </p:nvSpPr>
        <p:spPr bwMode="auto">
          <a:xfrm>
            <a:off x="7019572" y="3183268"/>
            <a:ext cx="68214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Topic</a:t>
            </a:r>
          </a:p>
        </p:txBody>
      </p:sp>
      <p:sp>
        <p:nvSpPr>
          <p:cNvPr id="177" name="Rectangle 25"/>
          <p:cNvSpPr>
            <a:spLocks noChangeArrowheads="1"/>
          </p:cNvSpPr>
          <p:nvPr/>
        </p:nvSpPr>
        <p:spPr bwMode="auto">
          <a:xfrm>
            <a:off x="3172531" y="3179137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Area</a:t>
            </a:r>
          </a:p>
        </p:txBody>
      </p:sp>
      <p:sp>
        <p:nvSpPr>
          <p:cNvPr id="178" name="Rectangle 25"/>
          <p:cNvSpPr>
            <a:spLocks noChangeArrowheads="1"/>
          </p:cNvSpPr>
          <p:nvPr/>
        </p:nvSpPr>
        <p:spPr bwMode="auto">
          <a:xfrm>
            <a:off x="3172531" y="3353279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Function</a:t>
            </a:r>
          </a:p>
        </p:txBody>
      </p:sp>
      <p:sp>
        <p:nvSpPr>
          <p:cNvPr id="179" name="Rectangle 25"/>
          <p:cNvSpPr>
            <a:spLocks noChangeArrowheads="1"/>
          </p:cNvSpPr>
          <p:nvPr/>
        </p:nvSpPr>
        <p:spPr bwMode="auto">
          <a:xfrm>
            <a:off x="3172531" y="3004995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Sector</a:t>
            </a:r>
          </a:p>
        </p:txBody>
      </p: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2239324" y="3004995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Area</a:t>
            </a:r>
          </a:p>
        </p:txBody>
      </p:sp>
      <p:sp>
        <p:nvSpPr>
          <p:cNvPr id="181" name="Rectangle 25"/>
          <p:cNvSpPr>
            <a:spLocks noChangeArrowheads="1"/>
          </p:cNvSpPr>
          <p:nvPr/>
        </p:nvSpPr>
        <p:spPr bwMode="auto">
          <a:xfrm>
            <a:off x="2239324" y="3179137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Category</a:t>
            </a:r>
          </a:p>
        </p:txBody>
      </p:sp>
      <p:sp>
        <p:nvSpPr>
          <p:cNvPr id="182" name="Rectangle 25"/>
          <p:cNvSpPr>
            <a:spLocks noChangeArrowheads="1"/>
          </p:cNvSpPr>
          <p:nvPr/>
        </p:nvSpPr>
        <p:spPr bwMode="auto">
          <a:xfrm>
            <a:off x="2239324" y="3353279"/>
            <a:ext cx="682144" cy="15336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lnSpc>
                <a:spcPct val="70000"/>
              </a:lnSpc>
              <a:defRPr/>
            </a:pPr>
            <a:r>
              <a:rPr lang="en-US" altLang="ko-KR" sz="800" kern="0" dirty="0" err="1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Govt</a:t>
            </a: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- Indicator</a:t>
            </a:r>
          </a:p>
        </p:txBody>
      </p:sp>
      <p:cxnSp>
        <p:nvCxnSpPr>
          <p:cNvPr id="183" name="꺾인 연결선 180"/>
          <p:cNvCxnSpPr/>
          <p:nvPr/>
        </p:nvCxnSpPr>
        <p:spPr>
          <a:xfrm>
            <a:off x="8472982" y="4843981"/>
            <a:ext cx="1" cy="576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84" name="Rectangle 25"/>
          <p:cNvSpPr>
            <a:spLocks noChangeArrowheads="1"/>
          </p:cNvSpPr>
          <p:nvPr/>
        </p:nvSpPr>
        <p:spPr bwMode="auto">
          <a:xfrm>
            <a:off x="8180357" y="4739441"/>
            <a:ext cx="59519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Area</a:t>
            </a:r>
          </a:p>
        </p:txBody>
      </p:sp>
      <p:sp>
        <p:nvSpPr>
          <p:cNvPr id="185" name="Rectangle 25"/>
          <p:cNvSpPr>
            <a:spLocks noChangeArrowheads="1"/>
          </p:cNvSpPr>
          <p:nvPr/>
        </p:nvSpPr>
        <p:spPr bwMode="auto">
          <a:xfrm>
            <a:off x="8180357" y="4919107"/>
            <a:ext cx="59519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Category</a:t>
            </a:r>
          </a:p>
        </p:txBody>
      </p:sp>
      <p:sp>
        <p:nvSpPr>
          <p:cNvPr id="186" name="Rectangle 25"/>
          <p:cNvSpPr>
            <a:spLocks noChangeArrowheads="1"/>
          </p:cNvSpPr>
          <p:nvPr/>
        </p:nvSpPr>
        <p:spPr bwMode="auto">
          <a:xfrm>
            <a:off x="8174313" y="5098767"/>
            <a:ext cx="595194" cy="22032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lnSpc>
                <a:spcPct val="80000"/>
              </a:lnSpc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Technical Detail</a:t>
            </a:r>
          </a:p>
        </p:txBody>
      </p:sp>
      <p:sp>
        <p:nvSpPr>
          <p:cNvPr id="187" name="Rectangle 25"/>
          <p:cNvSpPr>
            <a:spLocks noChangeArrowheads="1"/>
          </p:cNvSpPr>
          <p:nvPr/>
        </p:nvSpPr>
        <p:spPr bwMode="auto">
          <a:xfrm>
            <a:off x="8174313" y="5350756"/>
            <a:ext cx="595194" cy="14800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/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SP</a:t>
            </a:r>
          </a:p>
        </p:txBody>
      </p:sp>
      <p:sp>
        <p:nvSpPr>
          <p:cNvPr id="188" name="Rectangle 25"/>
          <p:cNvSpPr>
            <a:spLocks noChangeArrowheads="1"/>
          </p:cNvSpPr>
          <p:nvPr/>
        </p:nvSpPr>
        <p:spPr bwMode="auto">
          <a:xfrm>
            <a:off x="5380429" y="4918292"/>
            <a:ext cx="649661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Function N</a:t>
            </a:r>
          </a:p>
        </p:txBody>
      </p:sp>
      <p:sp>
        <p:nvSpPr>
          <p:cNvPr id="189" name="Rectangle 25"/>
          <p:cNvSpPr>
            <a:spLocks noChangeArrowheads="1"/>
          </p:cNvSpPr>
          <p:nvPr/>
        </p:nvSpPr>
        <p:spPr bwMode="auto">
          <a:xfrm>
            <a:off x="1415859" y="4895020"/>
            <a:ext cx="718967" cy="253945"/>
          </a:xfrm>
          <a:prstGeom prst="rect">
            <a:avLst/>
          </a:prstGeom>
          <a:solidFill>
            <a:srgbClr val="CDE7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sysClr val="windowText" lastClr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Performance Indicator</a:t>
            </a:r>
          </a:p>
        </p:txBody>
      </p:sp>
      <p:sp>
        <p:nvSpPr>
          <p:cNvPr id="190" name="Rectangle 25"/>
          <p:cNvSpPr>
            <a:spLocks noChangeArrowheads="1"/>
          </p:cNvSpPr>
          <p:nvPr/>
        </p:nvSpPr>
        <p:spPr bwMode="auto">
          <a:xfrm>
            <a:off x="1159524" y="2774370"/>
            <a:ext cx="754838" cy="171873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rnd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</p:spPr>
        <p:txBody>
          <a:bodyPr wrap="none" lIns="54000" tIns="18000" anchor="t"/>
          <a:lstStyle/>
          <a:p>
            <a:pPr algn="ctr" defTabSz="914400" latinLnBrk="0">
              <a:defRPr/>
            </a:pPr>
            <a:r>
              <a:rPr lang="en-US" altLang="ko-KR" sz="8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Thematic area</a:t>
            </a:r>
          </a:p>
        </p:txBody>
      </p:sp>
      <p:sp>
        <p:nvSpPr>
          <p:cNvPr id="191" name="원호 439"/>
          <p:cNvSpPr/>
          <p:nvPr/>
        </p:nvSpPr>
        <p:spPr>
          <a:xfrm rot="16200000">
            <a:off x="5129107" y="3787041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92" name="원호 440"/>
          <p:cNvSpPr/>
          <p:nvPr/>
        </p:nvSpPr>
        <p:spPr>
          <a:xfrm rot="16200000">
            <a:off x="5220547" y="4930041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93" name="Rectangle 26"/>
          <p:cNvSpPr>
            <a:spLocks noChangeArrowheads="1"/>
          </p:cNvSpPr>
          <p:nvPr/>
        </p:nvSpPr>
        <p:spPr bwMode="auto">
          <a:xfrm>
            <a:off x="1928093" y="4261879"/>
            <a:ext cx="48725" cy="51386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ctr" defTabSz="914400" latinLnBrk="0">
              <a:defRPr/>
            </a:pPr>
            <a:endParaRPr lang="en-US" altLang="ko-KR" sz="1000" b="1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94" name="꺾인 연결선 180"/>
          <p:cNvCxnSpPr>
            <a:stCxn id="212" idx="1"/>
          </p:cNvCxnSpPr>
          <p:nvPr/>
        </p:nvCxnSpPr>
        <p:spPr>
          <a:xfrm rot="10800000">
            <a:off x="1035005" y="2432649"/>
            <a:ext cx="177558" cy="1234612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195" name="원호 445"/>
          <p:cNvSpPr/>
          <p:nvPr/>
        </p:nvSpPr>
        <p:spPr>
          <a:xfrm rot="16200000">
            <a:off x="2268256" y="3771825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96" name="원호 446"/>
          <p:cNvSpPr/>
          <p:nvPr/>
        </p:nvSpPr>
        <p:spPr>
          <a:xfrm rot="16200000">
            <a:off x="4553035" y="2311563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97" name="원호 447"/>
          <p:cNvSpPr/>
          <p:nvPr/>
        </p:nvSpPr>
        <p:spPr>
          <a:xfrm rot="16200000">
            <a:off x="3800179" y="2317659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198" name="원호 448"/>
          <p:cNvSpPr/>
          <p:nvPr/>
        </p:nvSpPr>
        <p:spPr>
          <a:xfrm rot="16200000">
            <a:off x="3477091" y="2323755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199" name="꺾인 연결선 180"/>
          <p:cNvCxnSpPr>
            <a:stCxn id="206" idx="3"/>
            <a:endCxn id="119" idx="0"/>
          </p:cNvCxnSpPr>
          <p:nvPr/>
        </p:nvCxnSpPr>
        <p:spPr>
          <a:xfrm>
            <a:off x="2081300" y="4395610"/>
            <a:ext cx="318078" cy="856703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sp>
        <p:nvSpPr>
          <p:cNvPr id="200" name="원호 450"/>
          <p:cNvSpPr/>
          <p:nvPr/>
        </p:nvSpPr>
        <p:spPr>
          <a:xfrm rot="16200000">
            <a:off x="2268262" y="4379190"/>
            <a:ext cx="68516" cy="64966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defTabSz="914400" latinLnBrk="0">
              <a:defRPr/>
            </a:pPr>
            <a:endParaRPr lang="ko-KR" altLang="en-US" sz="800" kern="0">
              <a:solidFill>
                <a:sysClr val="windowText" lastClr="000000"/>
              </a:solidFill>
              <a:cs typeface="Verdana" panose="020B0604030504040204" pitchFamily="34" charset="0"/>
              <a:sym typeface="Arial"/>
            </a:endParaRPr>
          </a:p>
        </p:txBody>
      </p:sp>
      <p:sp>
        <p:nvSpPr>
          <p:cNvPr id="201" name="직사각형 11"/>
          <p:cNvSpPr/>
          <p:nvPr/>
        </p:nvSpPr>
        <p:spPr>
          <a:xfrm rot="853522" flipH="1">
            <a:off x="834356" y="2014322"/>
            <a:ext cx="4482868" cy="2906214"/>
          </a:xfrm>
          <a:custGeom>
            <a:avLst/>
            <a:gdLst>
              <a:gd name="connsiteX0" fmla="*/ 0 w 332209"/>
              <a:gd name="connsiteY0" fmla="*/ 0 h 2253658"/>
              <a:gd name="connsiteX1" fmla="*/ 332209 w 332209"/>
              <a:gd name="connsiteY1" fmla="*/ 0 h 2253658"/>
              <a:gd name="connsiteX2" fmla="*/ 332209 w 332209"/>
              <a:gd name="connsiteY2" fmla="*/ 2253658 h 2253658"/>
              <a:gd name="connsiteX3" fmla="*/ 0 w 332209"/>
              <a:gd name="connsiteY3" fmla="*/ 2253658 h 2253658"/>
              <a:gd name="connsiteX4" fmla="*/ 0 w 332209"/>
              <a:gd name="connsiteY4" fmla="*/ 0 h 2253658"/>
              <a:gd name="connsiteX0" fmla="*/ 0 w 332209"/>
              <a:gd name="connsiteY0" fmla="*/ 0 h 2253658"/>
              <a:gd name="connsiteX1" fmla="*/ 332209 w 332209"/>
              <a:gd name="connsiteY1" fmla="*/ 0 h 2253658"/>
              <a:gd name="connsiteX2" fmla="*/ 332209 w 332209"/>
              <a:gd name="connsiteY2" fmla="*/ 1491658 h 2253658"/>
              <a:gd name="connsiteX3" fmla="*/ 0 w 332209"/>
              <a:gd name="connsiteY3" fmla="*/ 2253658 h 2253658"/>
              <a:gd name="connsiteX4" fmla="*/ 0 w 332209"/>
              <a:gd name="connsiteY4" fmla="*/ 0 h 2253658"/>
              <a:gd name="connsiteX0" fmla="*/ 0 w 339829"/>
              <a:gd name="connsiteY0" fmla="*/ 0 h 2253658"/>
              <a:gd name="connsiteX1" fmla="*/ 339829 w 339829"/>
              <a:gd name="connsiteY1" fmla="*/ 632460 h 2253658"/>
              <a:gd name="connsiteX2" fmla="*/ 332209 w 339829"/>
              <a:gd name="connsiteY2" fmla="*/ 1491658 h 2253658"/>
              <a:gd name="connsiteX3" fmla="*/ 0 w 339829"/>
              <a:gd name="connsiteY3" fmla="*/ 2253658 h 2253658"/>
              <a:gd name="connsiteX4" fmla="*/ 0 w 339829"/>
              <a:gd name="connsiteY4" fmla="*/ 0 h 2253658"/>
              <a:gd name="connsiteX0" fmla="*/ 0 w 348812"/>
              <a:gd name="connsiteY0" fmla="*/ 0 h 2253658"/>
              <a:gd name="connsiteX1" fmla="*/ 348812 w 348812"/>
              <a:gd name="connsiteY1" fmla="*/ 1010645 h 2253658"/>
              <a:gd name="connsiteX2" fmla="*/ 332209 w 348812"/>
              <a:gd name="connsiteY2" fmla="*/ 1491658 h 2253658"/>
              <a:gd name="connsiteX3" fmla="*/ 0 w 348812"/>
              <a:gd name="connsiteY3" fmla="*/ 2253658 h 2253658"/>
              <a:gd name="connsiteX4" fmla="*/ 0 w 348812"/>
              <a:gd name="connsiteY4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359157 w 359157"/>
              <a:gd name="connsiteY2" fmla="*/ 1330373 h 2253658"/>
              <a:gd name="connsiteX3" fmla="*/ 0 w 359157"/>
              <a:gd name="connsiteY3" fmla="*/ 2253658 h 2253658"/>
              <a:gd name="connsiteX4" fmla="*/ 0 w 359157"/>
              <a:gd name="connsiteY4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336101 w 695258"/>
              <a:gd name="connsiteY0" fmla="*/ 0 h 2253658"/>
              <a:gd name="connsiteX1" fmla="*/ 684913 w 695258"/>
              <a:gd name="connsiteY1" fmla="*/ 1010645 h 2253658"/>
              <a:gd name="connsiteX2" fmla="*/ 632532 w 695258"/>
              <a:gd name="connsiteY2" fmla="*/ 1196964 h 2253658"/>
              <a:gd name="connsiteX3" fmla="*/ 695258 w 695258"/>
              <a:gd name="connsiteY3" fmla="*/ 1330373 h 2253658"/>
              <a:gd name="connsiteX4" fmla="*/ 336101 w 695258"/>
              <a:gd name="connsiteY4" fmla="*/ 2253658 h 2253658"/>
              <a:gd name="connsiteX5" fmla="*/ 0 w 695258"/>
              <a:gd name="connsiteY5" fmla="*/ 318211 h 2253658"/>
              <a:gd name="connsiteX6" fmla="*/ 336101 w 695258"/>
              <a:gd name="connsiteY6" fmla="*/ 0 h 2253658"/>
              <a:gd name="connsiteX0" fmla="*/ 336101 w 695258"/>
              <a:gd name="connsiteY0" fmla="*/ 0 h 2253658"/>
              <a:gd name="connsiteX1" fmla="*/ 684913 w 695258"/>
              <a:gd name="connsiteY1" fmla="*/ 1010645 h 2253658"/>
              <a:gd name="connsiteX2" fmla="*/ 632532 w 695258"/>
              <a:gd name="connsiteY2" fmla="*/ 1196964 h 2253658"/>
              <a:gd name="connsiteX3" fmla="*/ 695258 w 695258"/>
              <a:gd name="connsiteY3" fmla="*/ 1330373 h 2253658"/>
              <a:gd name="connsiteX4" fmla="*/ 336101 w 695258"/>
              <a:gd name="connsiteY4" fmla="*/ 2253658 h 2253658"/>
              <a:gd name="connsiteX5" fmla="*/ 0 w 695258"/>
              <a:gd name="connsiteY5" fmla="*/ 318211 h 2253658"/>
              <a:gd name="connsiteX6" fmla="*/ 336101 w 695258"/>
              <a:gd name="connsiteY6" fmla="*/ 0 h 2253658"/>
              <a:gd name="connsiteX0" fmla="*/ 525955 w 885112"/>
              <a:gd name="connsiteY0" fmla="*/ 0 h 2253658"/>
              <a:gd name="connsiteX1" fmla="*/ 874767 w 885112"/>
              <a:gd name="connsiteY1" fmla="*/ 1010645 h 2253658"/>
              <a:gd name="connsiteX2" fmla="*/ 822386 w 885112"/>
              <a:gd name="connsiteY2" fmla="*/ 1196964 h 2253658"/>
              <a:gd name="connsiteX3" fmla="*/ 885112 w 885112"/>
              <a:gd name="connsiteY3" fmla="*/ 1330373 h 2253658"/>
              <a:gd name="connsiteX4" fmla="*/ 525955 w 885112"/>
              <a:gd name="connsiteY4" fmla="*/ 2253658 h 2253658"/>
              <a:gd name="connsiteX5" fmla="*/ 189854 w 885112"/>
              <a:gd name="connsiteY5" fmla="*/ 318211 h 2253658"/>
              <a:gd name="connsiteX6" fmla="*/ 167 w 885112"/>
              <a:gd name="connsiteY6" fmla="*/ 207076 h 2253658"/>
              <a:gd name="connsiteX7" fmla="*/ 525955 w 885112"/>
              <a:gd name="connsiteY7" fmla="*/ 0 h 2253658"/>
              <a:gd name="connsiteX0" fmla="*/ 577421 w 936578"/>
              <a:gd name="connsiteY0" fmla="*/ 0 h 2253658"/>
              <a:gd name="connsiteX1" fmla="*/ 926233 w 936578"/>
              <a:gd name="connsiteY1" fmla="*/ 1010645 h 2253658"/>
              <a:gd name="connsiteX2" fmla="*/ 873852 w 936578"/>
              <a:gd name="connsiteY2" fmla="*/ 1196964 h 2253658"/>
              <a:gd name="connsiteX3" fmla="*/ 936578 w 936578"/>
              <a:gd name="connsiteY3" fmla="*/ 1330373 h 2253658"/>
              <a:gd name="connsiteX4" fmla="*/ 577421 w 936578"/>
              <a:gd name="connsiteY4" fmla="*/ 2253658 h 2253658"/>
              <a:gd name="connsiteX5" fmla="*/ 241320 w 936578"/>
              <a:gd name="connsiteY5" fmla="*/ 318211 h 2253658"/>
              <a:gd name="connsiteX6" fmla="*/ 134 w 936578"/>
              <a:gd name="connsiteY6" fmla="*/ 123724 h 2253658"/>
              <a:gd name="connsiteX7" fmla="*/ 577421 w 936578"/>
              <a:gd name="connsiteY7" fmla="*/ 0 h 2253658"/>
              <a:gd name="connsiteX0" fmla="*/ 422518 w 936578"/>
              <a:gd name="connsiteY0" fmla="*/ 0 h 2330708"/>
              <a:gd name="connsiteX1" fmla="*/ 926233 w 936578"/>
              <a:gd name="connsiteY1" fmla="*/ 1087695 h 2330708"/>
              <a:gd name="connsiteX2" fmla="*/ 873852 w 936578"/>
              <a:gd name="connsiteY2" fmla="*/ 1274014 h 2330708"/>
              <a:gd name="connsiteX3" fmla="*/ 936578 w 936578"/>
              <a:gd name="connsiteY3" fmla="*/ 1407423 h 2330708"/>
              <a:gd name="connsiteX4" fmla="*/ 577421 w 936578"/>
              <a:gd name="connsiteY4" fmla="*/ 2330708 h 2330708"/>
              <a:gd name="connsiteX5" fmla="*/ 241320 w 936578"/>
              <a:gd name="connsiteY5" fmla="*/ 395261 h 2330708"/>
              <a:gd name="connsiteX6" fmla="*/ 134 w 936578"/>
              <a:gd name="connsiteY6" fmla="*/ 200774 h 2330708"/>
              <a:gd name="connsiteX7" fmla="*/ 422518 w 936578"/>
              <a:gd name="connsiteY7" fmla="*/ 0 h 2330708"/>
              <a:gd name="connsiteX0" fmla="*/ 422518 w 936578"/>
              <a:gd name="connsiteY0" fmla="*/ 3429 h 2334137"/>
              <a:gd name="connsiteX1" fmla="*/ 926233 w 936578"/>
              <a:gd name="connsiteY1" fmla="*/ 1091124 h 2334137"/>
              <a:gd name="connsiteX2" fmla="*/ 873852 w 936578"/>
              <a:gd name="connsiteY2" fmla="*/ 1277443 h 2334137"/>
              <a:gd name="connsiteX3" fmla="*/ 936578 w 936578"/>
              <a:gd name="connsiteY3" fmla="*/ 1410852 h 2334137"/>
              <a:gd name="connsiteX4" fmla="*/ 577421 w 936578"/>
              <a:gd name="connsiteY4" fmla="*/ 2334137 h 2334137"/>
              <a:gd name="connsiteX5" fmla="*/ 241320 w 936578"/>
              <a:gd name="connsiteY5" fmla="*/ 398690 h 2334137"/>
              <a:gd name="connsiteX6" fmla="*/ 134 w 936578"/>
              <a:gd name="connsiteY6" fmla="*/ 204203 h 2334137"/>
              <a:gd name="connsiteX7" fmla="*/ 422518 w 936578"/>
              <a:gd name="connsiteY7" fmla="*/ 3429 h 2334137"/>
              <a:gd name="connsiteX0" fmla="*/ 430894 w 944954"/>
              <a:gd name="connsiteY0" fmla="*/ 67393 h 2398101"/>
              <a:gd name="connsiteX1" fmla="*/ 934609 w 944954"/>
              <a:gd name="connsiteY1" fmla="*/ 1155088 h 2398101"/>
              <a:gd name="connsiteX2" fmla="*/ 882228 w 944954"/>
              <a:gd name="connsiteY2" fmla="*/ 1341407 h 2398101"/>
              <a:gd name="connsiteX3" fmla="*/ 944954 w 944954"/>
              <a:gd name="connsiteY3" fmla="*/ 1474816 h 2398101"/>
              <a:gd name="connsiteX4" fmla="*/ 585797 w 944954"/>
              <a:gd name="connsiteY4" fmla="*/ 2398101 h 2398101"/>
              <a:gd name="connsiteX5" fmla="*/ 249696 w 944954"/>
              <a:gd name="connsiteY5" fmla="*/ 462654 h 2398101"/>
              <a:gd name="connsiteX6" fmla="*/ 8510 w 944954"/>
              <a:gd name="connsiteY6" fmla="*/ 268167 h 2398101"/>
              <a:gd name="connsiteX7" fmla="*/ 80985 w 944954"/>
              <a:gd name="connsiteY7" fmla="*/ 120937 h 2398101"/>
              <a:gd name="connsiteX8" fmla="*/ 430894 w 944954"/>
              <a:gd name="connsiteY8" fmla="*/ 67393 h 2398101"/>
              <a:gd name="connsiteX0" fmla="*/ 419999 w 944954"/>
              <a:gd name="connsiteY0" fmla="*/ 75111 h 2373642"/>
              <a:gd name="connsiteX1" fmla="*/ 934609 w 944954"/>
              <a:gd name="connsiteY1" fmla="*/ 1130629 h 2373642"/>
              <a:gd name="connsiteX2" fmla="*/ 882228 w 944954"/>
              <a:gd name="connsiteY2" fmla="*/ 1316948 h 2373642"/>
              <a:gd name="connsiteX3" fmla="*/ 944954 w 944954"/>
              <a:gd name="connsiteY3" fmla="*/ 1450357 h 2373642"/>
              <a:gd name="connsiteX4" fmla="*/ 585797 w 944954"/>
              <a:gd name="connsiteY4" fmla="*/ 2373642 h 2373642"/>
              <a:gd name="connsiteX5" fmla="*/ 249696 w 944954"/>
              <a:gd name="connsiteY5" fmla="*/ 438195 h 2373642"/>
              <a:gd name="connsiteX6" fmla="*/ 8510 w 944954"/>
              <a:gd name="connsiteY6" fmla="*/ 243708 h 2373642"/>
              <a:gd name="connsiteX7" fmla="*/ 80985 w 944954"/>
              <a:gd name="connsiteY7" fmla="*/ 96478 h 2373642"/>
              <a:gd name="connsiteX8" fmla="*/ 419999 w 944954"/>
              <a:gd name="connsiteY8" fmla="*/ 75111 h 2373642"/>
              <a:gd name="connsiteX0" fmla="*/ 419999 w 1053249"/>
              <a:gd name="connsiteY0" fmla="*/ 75111 h 2373642"/>
              <a:gd name="connsiteX1" fmla="*/ 1053102 w 1053249"/>
              <a:gd name="connsiteY1" fmla="*/ 841135 h 2373642"/>
              <a:gd name="connsiteX2" fmla="*/ 882228 w 1053249"/>
              <a:gd name="connsiteY2" fmla="*/ 1316948 h 2373642"/>
              <a:gd name="connsiteX3" fmla="*/ 944954 w 1053249"/>
              <a:gd name="connsiteY3" fmla="*/ 1450357 h 2373642"/>
              <a:gd name="connsiteX4" fmla="*/ 585797 w 1053249"/>
              <a:gd name="connsiteY4" fmla="*/ 2373642 h 2373642"/>
              <a:gd name="connsiteX5" fmla="*/ 249696 w 1053249"/>
              <a:gd name="connsiteY5" fmla="*/ 438195 h 2373642"/>
              <a:gd name="connsiteX6" fmla="*/ 8510 w 1053249"/>
              <a:gd name="connsiteY6" fmla="*/ 243708 h 2373642"/>
              <a:gd name="connsiteX7" fmla="*/ 80985 w 1053249"/>
              <a:gd name="connsiteY7" fmla="*/ 96478 h 2373642"/>
              <a:gd name="connsiteX8" fmla="*/ 419999 w 1053249"/>
              <a:gd name="connsiteY8" fmla="*/ 75111 h 2373642"/>
              <a:gd name="connsiteX0" fmla="*/ 419999 w 1053249"/>
              <a:gd name="connsiteY0" fmla="*/ 75111 h 2373642"/>
              <a:gd name="connsiteX1" fmla="*/ 1053102 w 1053249"/>
              <a:gd name="connsiteY1" fmla="*/ 841135 h 2373642"/>
              <a:gd name="connsiteX2" fmla="*/ 882228 w 1053249"/>
              <a:gd name="connsiteY2" fmla="*/ 1316948 h 2373642"/>
              <a:gd name="connsiteX3" fmla="*/ 944954 w 1053249"/>
              <a:gd name="connsiteY3" fmla="*/ 1450357 h 2373642"/>
              <a:gd name="connsiteX4" fmla="*/ 585797 w 1053249"/>
              <a:gd name="connsiteY4" fmla="*/ 2373642 h 2373642"/>
              <a:gd name="connsiteX5" fmla="*/ 249696 w 1053249"/>
              <a:gd name="connsiteY5" fmla="*/ 438195 h 2373642"/>
              <a:gd name="connsiteX6" fmla="*/ 8510 w 1053249"/>
              <a:gd name="connsiteY6" fmla="*/ 243708 h 2373642"/>
              <a:gd name="connsiteX7" fmla="*/ 80985 w 1053249"/>
              <a:gd name="connsiteY7" fmla="*/ 96478 h 2373642"/>
              <a:gd name="connsiteX8" fmla="*/ 419999 w 1053249"/>
              <a:gd name="connsiteY8" fmla="*/ 75111 h 2373642"/>
              <a:gd name="connsiteX0" fmla="*/ 419999 w 1053249"/>
              <a:gd name="connsiteY0" fmla="*/ 75111 h 2373642"/>
              <a:gd name="connsiteX1" fmla="*/ 635432 w 1053249"/>
              <a:gd name="connsiteY1" fmla="*/ 511228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419999 w 1053249"/>
              <a:gd name="connsiteY0" fmla="*/ 75111 h 2373642"/>
              <a:gd name="connsiteX1" fmla="*/ 614995 w 1053249"/>
              <a:gd name="connsiteY1" fmla="*/ 511133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419999 w 1053249"/>
              <a:gd name="connsiteY0" fmla="*/ 75111 h 2373642"/>
              <a:gd name="connsiteX1" fmla="*/ 596927 w 1053249"/>
              <a:gd name="connsiteY1" fmla="*/ 526315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249696 w 1053249"/>
              <a:gd name="connsiteY6" fmla="*/ 439599 h 2375046"/>
              <a:gd name="connsiteX7" fmla="*/ 8510 w 1053249"/>
              <a:gd name="connsiteY7" fmla="*/ 245112 h 2375046"/>
              <a:gd name="connsiteX8" fmla="*/ 80985 w 1053249"/>
              <a:gd name="connsiteY8" fmla="*/ 97882 h 2375046"/>
              <a:gd name="connsiteX9" fmla="*/ 374320 w 1053249"/>
              <a:gd name="connsiteY9" fmla="*/ 74606 h 2375046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449875 w 1053249"/>
              <a:gd name="connsiteY6" fmla="*/ 691563 h 2375046"/>
              <a:gd name="connsiteX7" fmla="*/ 249696 w 1053249"/>
              <a:gd name="connsiteY7" fmla="*/ 439599 h 2375046"/>
              <a:gd name="connsiteX8" fmla="*/ 8510 w 1053249"/>
              <a:gd name="connsiteY8" fmla="*/ 245112 h 2375046"/>
              <a:gd name="connsiteX9" fmla="*/ 80985 w 1053249"/>
              <a:gd name="connsiteY9" fmla="*/ 97882 h 2375046"/>
              <a:gd name="connsiteX10" fmla="*/ 374320 w 1053249"/>
              <a:gd name="connsiteY10" fmla="*/ 74606 h 2375046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449875 w 1053249"/>
              <a:gd name="connsiteY6" fmla="*/ 691563 h 2375046"/>
              <a:gd name="connsiteX7" fmla="*/ 249696 w 1053249"/>
              <a:gd name="connsiteY7" fmla="*/ 439599 h 2375046"/>
              <a:gd name="connsiteX8" fmla="*/ 8510 w 1053249"/>
              <a:gd name="connsiteY8" fmla="*/ 245112 h 2375046"/>
              <a:gd name="connsiteX9" fmla="*/ 80985 w 1053249"/>
              <a:gd name="connsiteY9" fmla="*/ 97882 h 2375046"/>
              <a:gd name="connsiteX10" fmla="*/ 374320 w 1053249"/>
              <a:gd name="connsiteY10" fmla="*/ 74606 h 2375046"/>
              <a:gd name="connsiteX0" fmla="*/ 374320 w 1053249"/>
              <a:gd name="connsiteY0" fmla="*/ 74606 h 2385390"/>
              <a:gd name="connsiteX1" fmla="*/ 596927 w 1053249"/>
              <a:gd name="connsiteY1" fmla="*/ 527719 h 2385390"/>
              <a:gd name="connsiteX2" fmla="*/ 1053102 w 1053249"/>
              <a:gd name="connsiteY2" fmla="*/ 842539 h 2385390"/>
              <a:gd name="connsiteX3" fmla="*/ 882228 w 1053249"/>
              <a:gd name="connsiteY3" fmla="*/ 1318352 h 2385390"/>
              <a:gd name="connsiteX4" fmla="*/ 944954 w 1053249"/>
              <a:gd name="connsiteY4" fmla="*/ 1451761 h 2385390"/>
              <a:gd name="connsiteX5" fmla="*/ 585797 w 1053249"/>
              <a:gd name="connsiteY5" fmla="*/ 2375046 h 2385390"/>
              <a:gd name="connsiteX6" fmla="*/ 243753 w 1053249"/>
              <a:gd name="connsiteY6" fmla="*/ 1952556 h 2385390"/>
              <a:gd name="connsiteX7" fmla="*/ 449875 w 1053249"/>
              <a:gd name="connsiteY7" fmla="*/ 691563 h 2385390"/>
              <a:gd name="connsiteX8" fmla="*/ 249696 w 1053249"/>
              <a:gd name="connsiteY8" fmla="*/ 439599 h 2385390"/>
              <a:gd name="connsiteX9" fmla="*/ 8510 w 1053249"/>
              <a:gd name="connsiteY9" fmla="*/ 245112 h 2385390"/>
              <a:gd name="connsiteX10" fmla="*/ 80985 w 1053249"/>
              <a:gd name="connsiteY10" fmla="*/ 97882 h 2385390"/>
              <a:gd name="connsiteX11" fmla="*/ 374320 w 1053249"/>
              <a:gd name="connsiteY11" fmla="*/ 74606 h 2385390"/>
              <a:gd name="connsiteX0" fmla="*/ 374320 w 1053249"/>
              <a:gd name="connsiteY0" fmla="*/ 74606 h 2150666"/>
              <a:gd name="connsiteX1" fmla="*/ 596927 w 1053249"/>
              <a:gd name="connsiteY1" fmla="*/ 527719 h 2150666"/>
              <a:gd name="connsiteX2" fmla="*/ 1053102 w 1053249"/>
              <a:gd name="connsiteY2" fmla="*/ 842539 h 2150666"/>
              <a:gd name="connsiteX3" fmla="*/ 882228 w 1053249"/>
              <a:gd name="connsiteY3" fmla="*/ 1318352 h 2150666"/>
              <a:gd name="connsiteX4" fmla="*/ 944954 w 1053249"/>
              <a:gd name="connsiteY4" fmla="*/ 1451761 h 2150666"/>
              <a:gd name="connsiteX5" fmla="*/ 662197 w 1053249"/>
              <a:gd name="connsiteY5" fmla="*/ 2092141 h 2150666"/>
              <a:gd name="connsiteX6" fmla="*/ 243753 w 1053249"/>
              <a:gd name="connsiteY6" fmla="*/ 1952556 h 2150666"/>
              <a:gd name="connsiteX7" fmla="*/ 449875 w 1053249"/>
              <a:gd name="connsiteY7" fmla="*/ 691563 h 2150666"/>
              <a:gd name="connsiteX8" fmla="*/ 249696 w 1053249"/>
              <a:gd name="connsiteY8" fmla="*/ 439599 h 2150666"/>
              <a:gd name="connsiteX9" fmla="*/ 8510 w 1053249"/>
              <a:gd name="connsiteY9" fmla="*/ 245112 h 2150666"/>
              <a:gd name="connsiteX10" fmla="*/ 80985 w 1053249"/>
              <a:gd name="connsiteY10" fmla="*/ 97882 h 2150666"/>
              <a:gd name="connsiteX11" fmla="*/ 374320 w 1053249"/>
              <a:gd name="connsiteY11" fmla="*/ 74606 h 2150666"/>
              <a:gd name="connsiteX0" fmla="*/ 374320 w 1053249"/>
              <a:gd name="connsiteY0" fmla="*/ 74606 h 2150666"/>
              <a:gd name="connsiteX1" fmla="*/ 596927 w 1053249"/>
              <a:gd name="connsiteY1" fmla="*/ 527719 h 2150666"/>
              <a:gd name="connsiteX2" fmla="*/ 1053102 w 1053249"/>
              <a:gd name="connsiteY2" fmla="*/ 842539 h 2150666"/>
              <a:gd name="connsiteX3" fmla="*/ 882228 w 1053249"/>
              <a:gd name="connsiteY3" fmla="*/ 1318352 h 2150666"/>
              <a:gd name="connsiteX4" fmla="*/ 873696 w 1053249"/>
              <a:gd name="connsiteY4" fmla="*/ 1592212 h 2150666"/>
              <a:gd name="connsiteX5" fmla="*/ 662197 w 1053249"/>
              <a:gd name="connsiteY5" fmla="*/ 2092141 h 2150666"/>
              <a:gd name="connsiteX6" fmla="*/ 243753 w 1053249"/>
              <a:gd name="connsiteY6" fmla="*/ 1952556 h 2150666"/>
              <a:gd name="connsiteX7" fmla="*/ 449875 w 1053249"/>
              <a:gd name="connsiteY7" fmla="*/ 691563 h 2150666"/>
              <a:gd name="connsiteX8" fmla="*/ 249696 w 1053249"/>
              <a:gd name="connsiteY8" fmla="*/ 439599 h 2150666"/>
              <a:gd name="connsiteX9" fmla="*/ 8510 w 1053249"/>
              <a:gd name="connsiteY9" fmla="*/ 245112 h 2150666"/>
              <a:gd name="connsiteX10" fmla="*/ 80985 w 1053249"/>
              <a:gd name="connsiteY10" fmla="*/ 97882 h 2150666"/>
              <a:gd name="connsiteX11" fmla="*/ 374320 w 1053249"/>
              <a:gd name="connsiteY11" fmla="*/ 74606 h 2150666"/>
              <a:gd name="connsiteX0" fmla="*/ 374320 w 1053327"/>
              <a:gd name="connsiteY0" fmla="*/ 74606 h 2150666"/>
              <a:gd name="connsiteX1" fmla="*/ 596927 w 1053327"/>
              <a:gd name="connsiteY1" fmla="*/ 527719 h 2150666"/>
              <a:gd name="connsiteX2" fmla="*/ 1053102 w 1053327"/>
              <a:gd name="connsiteY2" fmla="*/ 842539 h 2150666"/>
              <a:gd name="connsiteX3" fmla="*/ 956736 w 1053327"/>
              <a:gd name="connsiteY3" fmla="*/ 1330572 h 2150666"/>
              <a:gd name="connsiteX4" fmla="*/ 873696 w 1053327"/>
              <a:gd name="connsiteY4" fmla="*/ 1592212 h 2150666"/>
              <a:gd name="connsiteX5" fmla="*/ 662197 w 1053327"/>
              <a:gd name="connsiteY5" fmla="*/ 2092141 h 2150666"/>
              <a:gd name="connsiteX6" fmla="*/ 243753 w 1053327"/>
              <a:gd name="connsiteY6" fmla="*/ 1952556 h 2150666"/>
              <a:gd name="connsiteX7" fmla="*/ 449875 w 1053327"/>
              <a:gd name="connsiteY7" fmla="*/ 691563 h 2150666"/>
              <a:gd name="connsiteX8" fmla="*/ 249696 w 1053327"/>
              <a:gd name="connsiteY8" fmla="*/ 439599 h 2150666"/>
              <a:gd name="connsiteX9" fmla="*/ 8510 w 1053327"/>
              <a:gd name="connsiteY9" fmla="*/ 245112 h 2150666"/>
              <a:gd name="connsiteX10" fmla="*/ 80985 w 1053327"/>
              <a:gd name="connsiteY10" fmla="*/ 97882 h 2150666"/>
              <a:gd name="connsiteX11" fmla="*/ 374320 w 1053327"/>
              <a:gd name="connsiteY11" fmla="*/ 74606 h 2150666"/>
              <a:gd name="connsiteX0" fmla="*/ 374320 w 1025771"/>
              <a:gd name="connsiteY0" fmla="*/ 74606 h 2150666"/>
              <a:gd name="connsiteX1" fmla="*/ 596927 w 1025771"/>
              <a:gd name="connsiteY1" fmla="*/ 527719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66813 w 1025771"/>
              <a:gd name="connsiteY1" fmla="*/ 553021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89754 w 1025771"/>
              <a:gd name="connsiteY1" fmla="*/ 510724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89754 w 1025771"/>
              <a:gd name="connsiteY1" fmla="*/ 510724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79609 w 1025771"/>
              <a:gd name="connsiteY8" fmla="*/ 500798 h 2150666"/>
              <a:gd name="connsiteX9" fmla="*/ 249696 w 1025771"/>
              <a:gd name="connsiteY9" fmla="*/ 439599 h 2150666"/>
              <a:gd name="connsiteX10" fmla="*/ 8510 w 1025771"/>
              <a:gd name="connsiteY10" fmla="*/ 245112 h 2150666"/>
              <a:gd name="connsiteX11" fmla="*/ 80985 w 1025771"/>
              <a:gd name="connsiteY11" fmla="*/ 97882 h 2150666"/>
              <a:gd name="connsiteX12" fmla="*/ 374320 w 1025771"/>
              <a:gd name="connsiteY12" fmla="*/ 74606 h 2150666"/>
              <a:gd name="connsiteX0" fmla="*/ 374320 w 1025712"/>
              <a:gd name="connsiteY0" fmla="*/ 74606 h 2150666"/>
              <a:gd name="connsiteX1" fmla="*/ 589754 w 1025712"/>
              <a:gd name="connsiteY1" fmla="*/ 510724 h 2150666"/>
              <a:gd name="connsiteX2" fmla="*/ 1025491 w 1025712"/>
              <a:gd name="connsiteY2" fmla="*/ 825448 h 2150666"/>
              <a:gd name="connsiteX3" fmla="*/ 926554 w 1025712"/>
              <a:gd name="connsiteY3" fmla="*/ 1384710 h 2150666"/>
              <a:gd name="connsiteX4" fmla="*/ 873696 w 1025712"/>
              <a:gd name="connsiteY4" fmla="*/ 1592212 h 2150666"/>
              <a:gd name="connsiteX5" fmla="*/ 662197 w 1025712"/>
              <a:gd name="connsiteY5" fmla="*/ 2092141 h 2150666"/>
              <a:gd name="connsiteX6" fmla="*/ 243753 w 1025712"/>
              <a:gd name="connsiteY6" fmla="*/ 1952556 h 2150666"/>
              <a:gd name="connsiteX7" fmla="*/ 449875 w 1025712"/>
              <a:gd name="connsiteY7" fmla="*/ 691563 h 2150666"/>
              <a:gd name="connsiteX8" fmla="*/ 279609 w 1025712"/>
              <a:gd name="connsiteY8" fmla="*/ 500798 h 2150666"/>
              <a:gd name="connsiteX9" fmla="*/ 249696 w 1025712"/>
              <a:gd name="connsiteY9" fmla="*/ 439599 h 2150666"/>
              <a:gd name="connsiteX10" fmla="*/ 8510 w 1025712"/>
              <a:gd name="connsiteY10" fmla="*/ 245112 h 2150666"/>
              <a:gd name="connsiteX11" fmla="*/ 80985 w 1025712"/>
              <a:gd name="connsiteY11" fmla="*/ 97882 h 2150666"/>
              <a:gd name="connsiteX12" fmla="*/ 374320 w 1025712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873696 w 1025737"/>
              <a:gd name="connsiteY4" fmla="*/ 159221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900089 w 1025737"/>
              <a:gd name="connsiteY4" fmla="*/ 161608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900089 w 1025737"/>
              <a:gd name="connsiteY4" fmla="*/ 161608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93"/>
              <a:gd name="connsiteY0" fmla="*/ 74606 h 2150666"/>
              <a:gd name="connsiteX1" fmla="*/ 589754 w 1025793"/>
              <a:gd name="connsiteY1" fmla="*/ 510724 h 2150666"/>
              <a:gd name="connsiteX2" fmla="*/ 1025491 w 1025793"/>
              <a:gd name="connsiteY2" fmla="*/ 825448 h 2150666"/>
              <a:gd name="connsiteX3" fmla="*/ 964992 w 1025793"/>
              <a:gd name="connsiteY3" fmla="*/ 1398458 h 2150666"/>
              <a:gd name="connsiteX4" fmla="*/ 900089 w 1025793"/>
              <a:gd name="connsiteY4" fmla="*/ 1616082 h 2150666"/>
              <a:gd name="connsiteX5" fmla="*/ 662197 w 1025793"/>
              <a:gd name="connsiteY5" fmla="*/ 2092141 h 2150666"/>
              <a:gd name="connsiteX6" fmla="*/ 243753 w 1025793"/>
              <a:gd name="connsiteY6" fmla="*/ 1952556 h 2150666"/>
              <a:gd name="connsiteX7" fmla="*/ 449875 w 1025793"/>
              <a:gd name="connsiteY7" fmla="*/ 691563 h 2150666"/>
              <a:gd name="connsiteX8" fmla="*/ 279609 w 1025793"/>
              <a:gd name="connsiteY8" fmla="*/ 500798 h 2150666"/>
              <a:gd name="connsiteX9" fmla="*/ 249696 w 1025793"/>
              <a:gd name="connsiteY9" fmla="*/ 439599 h 2150666"/>
              <a:gd name="connsiteX10" fmla="*/ 8510 w 1025793"/>
              <a:gd name="connsiteY10" fmla="*/ 245112 h 2150666"/>
              <a:gd name="connsiteX11" fmla="*/ 80985 w 1025793"/>
              <a:gd name="connsiteY11" fmla="*/ 97882 h 2150666"/>
              <a:gd name="connsiteX12" fmla="*/ 374320 w 1025793"/>
              <a:gd name="connsiteY12" fmla="*/ 74606 h 2150666"/>
              <a:gd name="connsiteX0" fmla="*/ 374320 w 1025793"/>
              <a:gd name="connsiteY0" fmla="*/ 74606 h 2150666"/>
              <a:gd name="connsiteX1" fmla="*/ 589754 w 1025793"/>
              <a:gd name="connsiteY1" fmla="*/ 510724 h 2150666"/>
              <a:gd name="connsiteX2" fmla="*/ 1025491 w 1025793"/>
              <a:gd name="connsiteY2" fmla="*/ 825448 h 2150666"/>
              <a:gd name="connsiteX3" fmla="*/ 964992 w 1025793"/>
              <a:gd name="connsiteY3" fmla="*/ 1398458 h 2150666"/>
              <a:gd name="connsiteX4" fmla="*/ 900089 w 1025793"/>
              <a:gd name="connsiteY4" fmla="*/ 1616082 h 2150666"/>
              <a:gd name="connsiteX5" fmla="*/ 662197 w 1025793"/>
              <a:gd name="connsiteY5" fmla="*/ 2092141 h 2150666"/>
              <a:gd name="connsiteX6" fmla="*/ 243753 w 1025793"/>
              <a:gd name="connsiteY6" fmla="*/ 1952556 h 2150666"/>
              <a:gd name="connsiteX7" fmla="*/ 449875 w 1025793"/>
              <a:gd name="connsiteY7" fmla="*/ 691563 h 2150666"/>
              <a:gd name="connsiteX8" fmla="*/ 427136 w 1025793"/>
              <a:gd name="connsiteY8" fmla="*/ 647357 h 2150666"/>
              <a:gd name="connsiteX9" fmla="*/ 249696 w 1025793"/>
              <a:gd name="connsiteY9" fmla="*/ 439599 h 2150666"/>
              <a:gd name="connsiteX10" fmla="*/ 8510 w 1025793"/>
              <a:gd name="connsiteY10" fmla="*/ 245112 h 2150666"/>
              <a:gd name="connsiteX11" fmla="*/ 80985 w 1025793"/>
              <a:gd name="connsiteY11" fmla="*/ 97882 h 2150666"/>
              <a:gd name="connsiteX12" fmla="*/ 374320 w 1025793"/>
              <a:gd name="connsiteY12" fmla="*/ 74606 h 2150666"/>
              <a:gd name="connsiteX0" fmla="*/ 379739 w 1031212"/>
              <a:gd name="connsiteY0" fmla="*/ 93940 h 2170000"/>
              <a:gd name="connsiteX1" fmla="*/ 595173 w 1031212"/>
              <a:gd name="connsiteY1" fmla="*/ 530058 h 2170000"/>
              <a:gd name="connsiteX2" fmla="*/ 1030910 w 1031212"/>
              <a:gd name="connsiteY2" fmla="*/ 844782 h 2170000"/>
              <a:gd name="connsiteX3" fmla="*/ 970411 w 1031212"/>
              <a:gd name="connsiteY3" fmla="*/ 1417792 h 2170000"/>
              <a:gd name="connsiteX4" fmla="*/ 905508 w 1031212"/>
              <a:gd name="connsiteY4" fmla="*/ 1635416 h 2170000"/>
              <a:gd name="connsiteX5" fmla="*/ 667616 w 1031212"/>
              <a:gd name="connsiteY5" fmla="*/ 2111475 h 2170000"/>
              <a:gd name="connsiteX6" fmla="*/ 249172 w 1031212"/>
              <a:gd name="connsiteY6" fmla="*/ 1971890 h 2170000"/>
              <a:gd name="connsiteX7" fmla="*/ 455294 w 1031212"/>
              <a:gd name="connsiteY7" fmla="*/ 710897 h 2170000"/>
              <a:gd name="connsiteX8" fmla="*/ 432555 w 1031212"/>
              <a:gd name="connsiteY8" fmla="*/ 666691 h 2170000"/>
              <a:gd name="connsiteX9" fmla="*/ 255115 w 1031212"/>
              <a:gd name="connsiteY9" fmla="*/ 458933 h 2170000"/>
              <a:gd name="connsiteX10" fmla="*/ 13929 w 1031212"/>
              <a:gd name="connsiteY10" fmla="*/ 264446 h 2170000"/>
              <a:gd name="connsiteX11" fmla="*/ 61297 w 1031212"/>
              <a:gd name="connsiteY11" fmla="*/ 57733 h 2170000"/>
              <a:gd name="connsiteX12" fmla="*/ 379739 w 103121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8154 w 1044072"/>
              <a:gd name="connsiteY7" fmla="*/ 710897 h 2170000"/>
              <a:gd name="connsiteX8" fmla="*/ 445415 w 1044072"/>
              <a:gd name="connsiteY8" fmla="*/ 666691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8154 w 1044072"/>
              <a:gd name="connsiteY7" fmla="*/ 710897 h 2170000"/>
              <a:gd name="connsiteX8" fmla="*/ 456176 w 1044072"/>
              <a:gd name="connsiteY8" fmla="*/ 692184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53740 w 1044072"/>
              <a:gd name="connsiteY7" fmla="*/ 705741 h 2170000"/>
              <a:gd name="connsiteX8" fmla="*/ 456176 w 1044072"/>
              <a:gd name="connsiteY8" fmla="*/ 692184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53740 w 1044072"/>
              <a:gd name="connsiteY7" fmla="*/ 705741 h 2170000"/>
              <a:gd name="connsiteX8" fmla="*/ 428633 w 1044072"/>
              <a:gd name="connsiteY8" fmla="*/ 646259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5650 w 1044072"/>
              <a:gd name="connsiteY7" fmla="*/ 753290 h 2170000"/>
              <a:gd name="connsiteX8" fmla="*/ 428633 w 1044072"/>
              <a:gd name="connsiteY8" fmla="*/ 646259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65664"/>
              <a:gd name="connsiteX1" fmla="*/ 608033 w 1044072"/>
              <a:gd name="connsiteY1" fmla="*/ 530058 h 2165664"/>
              <a:gd name="connsiteX2" fmla="*/ 1043770 w 1044072"/>
              <a:gd name="connsiteY2" fmla="*/ 844782 h 2165664"/>
              <a:gd name="connsiteX3" fmla="*/ 983271 w 1044072"/>
              <a:gd name="connsiteY3" fmla="*/ 1417792 h 2165664"/>
              <a:gd name="connsiteX4" fmla="*/ 918368 w 1044072"/>
              <a:gd name="connsiteY4" fmla="*/ 1635416 h 2165664"/>
              <a:gd name="connsiteX5" fmla="*/ 680476 w 1044072"/>
              <a:gd name="connsiteY5" fmla="*/ 2111475 h 2165664"/>
              <a:gd name="connsiteX6" fmla="*/ 233204 w 1044072"/>
              <a:gd name="connsiteY6" fmla="*/ 1961579 h 2165664"/>
              <a:gd name="connsiteX7" fmla="*/ 465650 w 1044072"/>
              <a:gd name="connsiteY7" fmla="*/ 753290 h 2165664"/>
              <a:gd name="connsiteX8" fmla="*/ 428633 w 1044072"/>
              <a:gd name="connsiteY8" fmla="*/ 646259 h 2165664"/>
              <a:gd name="connsiteX9" fmla="*/ 267975 w 1044072"/>
              <a:gd name="connsiteY9" fmla="*/ 458933 h 2165664"/>
              <a:gd name="connsiteX10" fmla="*/ 9871 w 1044072"/>
              <a:gd name="connsiteY10" fmla="*/ 301684 h 2165664"/>
              <a:gd name="connsiteX11" fmla="*/ 74157 w 1044072"/>
              <a:gd name="connsiteY11" fmla="*/ 57733 h 2165664"/>
              <a:gd name="connsiteX12" fmla="*/ 392599 w 1044072"/>
              <a:gd name="connsiteY12" fmla="*/ 93940 h 2165664"/>
              <a:gd name="connsiteX0" fmla="*/ 1787607 w 2439080"/>
              <a:gd name="connsiteY0" fmla="*/ 93940 h 2118151"/>
              <a:gd name="connsiteX1" fmla="*/ 2003041 w 2439080"/>
              <a:gd name="connsiteY1" fmla="*/ 530058 h 2118151"/>
              <a:gd name="connsiteX2" fmla="*/ 2438778 w 2439080"/>
              <a:gd name="connsiteY2" fmla="*/ 844782 h 2118151"/>
              <a:gd name="connsiteX3" fmla="*/ 2378279 w 2439080"/>
              <a:gd name="connsiteY3" fmla="*/ 1417792 h 2118151"/>
              <a:gd name="connsiteX4" fmla="*/ 2313376 w 2439080"/>
              <a:gd name="connsiteY4" fmla="*/ 1635416 h 2118151"/>
              <a:gd name="connsiteX5" fmla="*/ 2075484 w 2439080"/>
              <a:gd name="connsiteY5" fmla="*/ 2111475 h 2118151"/>
              <a:gd name="connsiteX6" fmla="*/ 203 w 2439080"/>
              <a:gd name="connsiteY6" fmla="*/ 1545220 h 2118151"/>
              <a:gd name="connsiteX7" fmla="*/ 1860658 w 2439080"/>
              <a:gd name="connsiteY7" fmla="*/ 753290 h 2118151"/>
              <a:gd name="connsiteX8" fmla="*/ 1823641 w 2439080"/>
              <a:gd name="connsiteY8" fmla="*/ 646259 h 2118151"/>
              <a:gd name="connsiteX9" fmla="*/ 1662983 w 2439080"/>
              <a:gd name="connsiteY9" fmla="*/ 458933 h 2118151"/>
              <a:gd name="connsiteX10" fmla="*/ 1404879 w 2439080"/>
              <a:gd name="connsiteY10" fmla="*/ 301684 h 2118151"/>
              <a:gd name="connsiteX11" fmla="*/ 1469165 w 2439080"/>
              <a:gd name="connsiteY11" fmla="*/ 57733 h 2118151"/>
              <a:gd name="connsiteX12" fmla="*/ 1787607 w 2439080"/>
              <a:gd name="connsiteY12" fmla="*/ 93940 h 2118151"/>
              <a:gd name="connsiteX0" fmla="*/ 1793028 w 2444501"/>
              <a:gd name="connsiteY0" fmla="*/ 93940 h 2118151"/>
              <a:gd name="connsiteX1" fmla="*/ 2008462 w 2444501"/>
              <a:gd name="connsiteY1" fmla="*/ 530058 h 2118151"/>
              <a:gd name="connsiteX2" fmla="*/ 2444199 w 2444501"/>
              <a:gd name="connsiteY2" fmla="*/ 844782 h 2118151"/>
              <a:gd name="connsiteX3" fmla="*/ 2383700 w 2444501"/>
              <a:gd name="connsiteY3" fmla="*/ 1417792 h 2118151"/>
              <a:gd name="connsiteX4" fmla="*/ 2318797 w 2444501"/>
              <a:gd name="connsiteY4" fmla="*/ 1635416 h 2118151"/>
              <a:gd name="connsiteX5" fmla="*/ 2080905 w 2444501"/>
              <a:gd name="connsiteY5" fmla="*/ 2111475 h 2118151"/>
              <a:gd name="connsiteX6" fmla="*/ 5624 w 2444501"/>
              <a:gd name="connsiteY6" fmla="*/ 1545220 h 2118151"/>
              <a:gd name="connsiteX7" fmla="*/ 1639516 w 2444501"/>
              <a:gd name="connsiteY7" fmla="*/ 1501944 h 2118151"/>
              <a:gd name="connsiteX8" fmla="*/ 1866079 w 2444501"/>
              <a:gd name="connsiteY8" fmla="*/ 753290 h 2118151"/>
              <a:gd name="connsiteX9" fmla="*/ 1829062 w 2444501"/>
              <a:gd name="connsiteY9" fmla="*/ 646259 h 2118151"/>
              <a:gd name="connsiteX10" fmla="*/ 1668404 w 2444501"/>
              <a:gd name="connsiteY10" fmla="*/ 458933 h 2118151"/>
              <a:gd name="connsiteX11" fmla="*/ 1410300 w 2444501"/>
              <a:gd name="connsiteY11" fmla="*/ 301684 h 2118151"/>
              <a:gd name="connsiteX12" fmla="*/ 1474586 w 2444501"/>
              <a:gd name="connsiteY12" fmla="*/ 57733 h 2118151"/>
              <a:gd name="connsiteX13" fmla="*/ 1793028 w 2444501"/>
              <a:gd name="connsiteY13" fmla="*/ 93940 h 2118151"/>
              <a:gd name="connsiteX0" fmla="*/ 1827146 w 2478619"/>
              <a:gd name="connsiteY0" fmla="*/ 93940 h 2118151"/>
              <a:gd name="connsiteX1" fmla="*/ 2042580 w 2478619"/>
              <a:gd name="connsiteY1" fmla="*/ 530058 h 2118151"/>
              <a:gd name="connsiteX2" fmla="*/ 2478317 w 2478619"/>
              <a:gd name="connsiteY2" fmla="*/ 844782 h 2118151"/>
              <a:gd name="connsiteX3" fmla="*/ 2417818 w 2478619"/>
              <a:gd name="connsiteY3" fmla="*/ 1417792 h 2118151"/>
              <a:gd name="connsiteX4" fmla="*/ 2352915 w 2478619"/>
              <a:gd name="connsiteY4" fmla="*/ 1635416 h 2118151"/>
              <a:gd name="connsiteX5" fmla="*/ 2115023 w 2478619"/>
              <a:gd name="connsiteY5" fmla="*/ 2111475 h 2118151"/>
              <a:gd name="connsiteX6" fmla="*/ 39742 w 2478619"/>
              <a:gd name="connsiteY6" fmla="*/ 1545220 h 2118151"/>
              <a:gd name="connsiteX7" fmla="*/ 716943 w 2478619"/>
              <a:gd name="connsiteY7" fmla="*/ 1390629 h 2118151"/>
              <a:gd name="connsiteX8" fmla="*/ 1673634 w 2478619"/>
              <a:gd name="connsiteY8" fmla="*/ 1501944 h 2118151"/>
              <a:gd name="connsiteX9" fmla="*/ 1900197 w 2478619"/>
              <a:gd name="connsiteY9" fmla="*/ 753290 h 2118151"/>
              <a:gd name="connsiteX10" fmla="*/ 1863180 w 2478619"/>
              <a:gd name="connsiteY10" fmla="*/ 646259 h 2118151"/>
              <a:gd name="connsiteX11" fmla="*/ 1702522 w 2478619"/>
              <a:gd name="connsiteY11" fmla="*/ 458933 h 2118151"/>
              <a:gd name="connsiteX12" fmla="*/ 1444418 w 2478619"/>
              <a:gd name="connsiteY12" fmla="*/ 301684 h 2118151"/>
              <a:gd name="connsiteX13" fmla="*/ 1508704 w 2478619"/>
              <a:gd name="connsiteY13" fmla="*/ 57733 h 2118151"/>
              <a:gd name="connsiteX14" fmla="*/ 1827146 w 2478619"/>
              <a:gd name="connsiteY14" fmla="*/ 93940 h 2118151"/>
              <a:gd name="connsiteX0" fmla="*/ 1827146 w 2478619"/>
              <a:gd name="connsiteY0" fmla="*/ 93940 h 2118151"/>
              <a:gd name="connsiteX1" fmla="*/ 2042580 w 2478619"/>
              <a:gd name="connsiteY1" fmla="*/ 530058 h 2118151"/>
              <a:gd name="connsiteX2" fmla="*/ 2478317 w 2478619"/>
              <a:gd name="connsiteY2" fmla="*/ 844782 h 2118151"/>
              <a:gd name="connsiteX3" fmla="*/ 2417818 w 2478619"/>
              <a:gd name="connsiteY3" fmla="*/ 1417792 h 2118151"/>
              <a:gd name="connsiteX4" fmla="*/ 2352915 w 2478619"/>
              <a:gd name="connsiteY4" fmla="*/ 1635416 h 2118151"/>
              <a:gd name="connsiteX5" fmla="*/ 2115023 w 2478619"/>
              <a:gd name="connsiteY5" fmla="*/ 2111475 h 2118151"/>
              <a:gd name="connsiteX6" fmla="*/ 39742 w 2478619"/>
              <a:gd name="connsiteY6" fmla="*/ 1545220 h 2118151"/>
              <a:gd name="connsiteX7" fmla="*/ 716943 w 2478619"/>
              <a:gd name="connsiteY7" fmla="*/ 1390629 h 2118151"/>
              <a:gd name="connsiteX8" fmla="*/ 1715525 w 2478619"/>
              <a:gd name="connsiteY8" fmla="*/ 1581859 h 2118151"/>
              <a:gd name="connsiteX9" fmla="*/ 1900197 w 2478619"/>
              <a:gd name="connsiteY9" fmla="*/ 753290 h 2118151"/>
              <a:gd name="connsiteX10" fmla="*/ 1863180 w 2478619"/>
              <a:gd name="connsiteY10" fmla="*/ 646259 h 2118151"/>
              <a:gd name="connsiteX11" fmla="*/ 1702522 w 2478619"/>
              <a:gd name="connsiteY11" fmla="*/ 458933 h 2118151"/>
              <a:gd name="connsiteX12" fmla="*/ 1444418 w 2478619"/>
              <a:gd name="connsiteY12" fmla="*/ 301684 h 2118151"/>
              <a:gd name="connsiteX13" fmla="*/ 1508704 w 2478619"/>
              <a:gd name="connsiteY13" fmla="*/ 57733 h 2118151"/>
              <a:gd name="connsiteX14" fmla="*/ 1827146 w 2478619"/>
              <a:gd name="connsiteY14" fmla="*/ 93940 h 2118151"/>
              <a:gd name="connsiteX0" fmla="*/ 1840948 w 2492421"/>
              <a:gd name="connsiteY0" fmla="*/ 93940 h 2118151"/>
              <a:gd name="connsiteX1" fmla="*/ 2056382 w 2492421"/>
              <a:gd name="connsiteY1" fmla="*/ 530058 h 2118151"/>
              <a:gd name="connsiteX2" fmla="*/ 2492119 w 2492421"/>
              <a:gd name="connsiteY2" fmla="*/ 844782 h 2118151"/>
              <a:gd name="connsiteX3" fmla="*/ 2431620 w 2492421"/>
              <a:gd name="connsiteY3" fmla="*/ 1417792 h 2118151"/>
              <a:gd name="connsiteX4" fmla="*/ 2366717 w 2492421"/>
              <a:gd name="connsiteY4" fmla="*/ 1635416 h 2118151"/>
              <a:gd name="connsiteX5" fmla="*/ 2128825 w 2492421"/>
              <a:gd name="connsiteY5" fmla="*/ 2111475 h 2118151"/>
              <a:gd name="connsiteX6" fmla="*/ 53544 w 2492421"/>
              <a:gd name="connsiteY6" fmla="*/ 1545220 h 2118151"/>
              <a:gd name="connsiteX7" fmla="*/ 530162 w 2492421"/>
              <a:gd name="connsiteY7" fmla="*/ 1311671 h 2118151"/>
              <a:gd name="connsiteX8" fmla="*/ 1729327 w 2492421"/>
              <a:gd name="connsiteY8" fmla="*/ 1581859 h 2118151"/>
              <a:gd name="connsiteX9" fmla="*/ 1913999 w 2492421"/>
              <a:gd name="connsiteY9" fmla="*/ 753290 h 2118151"/>
              <a:gd name="connsiteX10" fmla="*/ 1876982 w 2492421"/>
              <a:gd name="connsiteY10" fmla="*/ 646259 h 2118151"/>
              <a:gd name="connsiteX11" fmla="*/ 1716324 w 2492421"/>
              <a:gd name="connsiteY11" fmla="*/ 458933 h 2118151"/>
              <a:gd name="connsiteX12" fmla="*/ 1458220 w 2492421"/>
              <a:gd name="connsiteY12" fmla="*/ 301684 h 2118151"/>
              <a:gd name="connsiteX13" fmla="*/ 1522506 w 2492421"/>
              <a:gd name="connsiteY13" fmla="*/ 57733 h 2118151"/>
              <a:gd name="connsiteX14" fmla="*/ 1840948 w 2492421"/>
              <a:gd name="connsiteY14" fmla="*/ 93940 h 2118151"/>
              <a:gd name="connsiteX0" fmla="*/ 1811785 w 2463258"/>
              <a:gd name="connsiteY0" fmla="*/ 93940 h 2119717"/>
              <a:gd name="connsiteX1" fmla="*/ 2027219 w 2463258"/>
              <a:gd name="connsiteY1" fmla="*/ 530058 h 2119717"/>
              <a:gd name="connsiteX2" fmla="*/ 2462956 w 2463258"/>
              <a:gd name="connsiteY2" fmla="*/ 844782 h 2119717"/>
              <a:gd name="connsiteX3" fmla="*/ 2402457 w 2463258"/>
              <a:gd name="connsiteY3" fmla="*/ 1417792 h 2119717"/>
              <a:gd name="connsiteX4" fmla="*/ 2337554 w 2463258"/>
              <a:gd name="connsiteY4" fmla="*/ 1635416 h 2119717"/>
              <a:gd name="connsiteX5" fmla="*/ 2099662 w 2463258"/>
              <a:gd name="connsiteY5" fmla="*/ 2111475 h 2119717"/>
              <a:gd name="connsiteX6" fmla="*/ 56661 w 2463258"/>
              <a:gd name="connsiteY6" fmla="*/ 1621699 h 2119717"/>
              <a:gd name="connsiteX7" fmla="*/ 500999 w 2463258"/>
              <a:gd name="connsiteY7" fmla="*/ 1311671 h 2119717"/>
              <a:gd name="connsiteX8" fmla="*/ 1700164 w 2463258"/>
              <a:gd name="connsiteY8" fmla="*/ 1581859 h 2119717"/>
              <a:gd name="connsiteX9" fmla="*/ 1884836 w 2463258"/>
              <a:gd name="connsiteY9" fmla="*/ 753290 h 2119717"/>
              <a:gd name="connsiteX10" fmla="*/ 1847819 w 2463258"/>
              <a:gd name="connsiteY10" fmla="*/ 646259 h 2119717"/>
              <a:gd name="connsiteX11" fmla="*/ 1687161 w 2463258"/>
              <a:gd name="connsiteY11" fmla="*/ 458933 h 2119717"/>
              <a:gd name="connsiteX12" fmla="*/ 1429057 w 2463258"/>
              <a:gd name="connsiteY12" fmla="*/ 301684 h 2119717"/>
              <a:gd name="connsiteX13" fmla="*/ 1493343 w 2463258"/>
              <a:gd name="connsiteY13" fmla="*/ 57733 h 2119717"/>
              <a:gd name="connsiteX14" fmla="*/ 1811785 w 2463258"/>
              <a:gd name="connsiteY14" fmla="*/ 93940 h 2119717"/>
              <a:gd name="connsiteX0" fmla="*/ 1845915 w 2497388"/>
              <a:gd name="connsiteY0" fmla="*/ 93940 h 2119717"/>
              <a:gd name="connsiteX1" fmla="*/ 2061349 w 2497388"/>
              <a:gd name="connsiteY1" fmla="*/ 530058 h 2119717"/>
              <a:gd name="connsiteX2" fmla="*/ 2497086 w 2497388"/>
              <a:gd name="connsiteY2" fmla="*/ 844782 h 2119717"/>
              <a:gd name="connsiteX3" fmla="*/ 2436587 w 2497388"/>
              <a:gd name="connsiteY3" fmla="*/ 1417792 h 2119717"/>
              <a:gd name="connsiteX4" fmla="*/ 2371684 w 2497388"/>
              <a:gd name="connsiteY4" fmla="*/ 1635416 h 2119717"/>
              <a:gd name="connsiteX5" fmla="*/ 2133792 w 2497388"/>
              <a:gd name="connsiteY5" fmla="*/ 2111475 h 2119717"/>
              <a:gd name="connsiteX6" fmla="*/ 90791 w 2497388"/>
              <a:gd name="connsiteY6" fmla="*/ 1621699 h 2119717"/>
              <a:gd name="connsiteX7" fmla="*/ 304365 w 2497388"/>
              <a:gd name="connsiteY7" fmla="*/ 1286850 h 2119717"/>
              <a:gd name="connsiteX8" fmla="*/ 535129 w 2497388"/>
              <a:gd name="connsiteY8" fmla="*/ 1311671 h 2119717"/>
              <a:gd name="connsiteX9" fmla="*/ 1734294 w 2497388"/>
              <a:gd name="connsiteY9" fmla="*/ 1581859 h 2119717"/>
              <a:gd name="connsiteX10" fmla="*/ 1918966 w 2497388"/>
              <a:gd name="connsiteY10" fmla="*/ 753290 h 2119717"/>
              <a:gd name="connsiteX11" fmla="*/ 1881949 w 2497388"/>
              <a:gd name="connsiteY11" fmla="*/ 646259 h 2119717"/>
              <a:gd name="connsiteX12" fmla="*/ 1721291 w 2497388"/>
              <a:gd name="connsiteY12" fmla="*/ 458933 h 2119717"/>
              <a:gd name="connsiteX13" fmla="*/ 1463187 w 2497388"/>
              <a:gd name="connsiteY13" fmla="*/ 301684 h 2119717"/>
              <a:gd name="connsiteX14" fmla="*/ 1527473 w 2497388"/>
              <a:gd name="connsiteY14" fmla="*/ 57733 h 2119717"/>
              <a:gd name="connsiteX15" fmla="*/ 1845915 w 2497388"/>
              <a:gd name="connsiteY15" fmla="*/ 93940 h 2119717"/>
              <a:gd name="connsiteX0" fmla="*/ 1846459 w 2497932"/>
              <a:gd name="connsiteY0" fmla="*/ 93940 h 2119717"/>
              <a:gd name="connsiteX1" fmla="*/ 2061893 w 2497932"/>
              <a:gd name="connsiteY1" fmla="*/ 530058 h 2119717"/>
              <a:gd name="connsiteX2" fmla="*/ 2497630 w 2497932"/>
              <a:gd name="connsiteY2" fmla="*/ 844782 h 2119717"/>
              <a:gd name="connsiteX3" fmla="*/ 2437131 w 2497932"/>
              <a:gd name="connsiteY3" fmla="*/ 1417792 h 2119717"/>
              <a:gd name="connsiteX4" fmla="*/ 2372228 w 2497932"/>
              <a:gd name="connsiteY4" fmla="*/ 1635416 h 2119717"/>
              <a:gd name="connsiteX5" fmla="*/ 2134336 w 2497932"/>
              <a:gd name="connsiteY5" fmla="*/ 2111475 h 2119717"/>
              <a:gd name="connsiteX6" fmla="*/ 91335 w 2497932"/>
              <a:gd name="connsiteY6" fmla="*/ 1621699 h 2119717"/>
              <a:gd name="connsiteX7" fmla="*/ 301255 w 2497932"/>
              <a:gd name="connsiteY7" fmla="*/ 1307188 h 2119717"/>
              <a:gd name="connsiteX8" fmla="*/ 535673 w 2497932"/>
              <a:gd name="connsiteY8" fmla="*/ 1311671 h 2119717"/>
              <a:gd name="connsiteX9" fmla="*/ 1734838 w 2497932"/>
              <a:gd name="connsiteY9" fmla="*/ 1581859 h 2119717"/>
              <a:gd name="connsiteX10" fmla="*/ 1919510 w 2497932"/>
              <a:gd name="connsiteY10" fmla="*/ 753290 h 2119717"/>
              <a:gd name="connsiteX11" fmla="*/ 1882493 w 2497932"/>
              <a:gd name="connsiteY11" fmla="*/ 646259 h 2119717"/>
              <a:gd name="connsiteX12" fmla="*/ 1721835 w 2497932"/>
              <a:gd name="connsiteY12" fmla="*/ 458933 h 2119717"/>
              <a:gd name="connsiteX13" fmla="*/ 1463731 w 2497932"/>
              <a:gd name="connsiteY13" fmla="*/ 301684 h 2119717"/>
              <a:gd name="connsiteX14" fmla="*/ 1528017 w 2497932"/>
              <a:gd name="connsiteY14" fmla="*/ 57733 h 2119717"/>
              <a:gd name="connsiteX15" fmla="*/ 1846459 w 2497932"/>
              <a:gd name="connsiteY15" fmla="*/ 93940 h 2119717"/>
              <a:gd name="connsiteX0" fmla="*/ 1791503 w 2442976"/>
              <a:gd name="connsiteY0" fmla="*/ 93940 h 2121532"/>
              <a:gd name="connsiteX1" fmla="*/ 2006937 w 2442976"/>
              <a:gd name="connsiteY1" fmla="*/ 530058 h 2121532"/>
              <a:gd name="connsiteX2" fmla="*/ 2442674 w 2442976"/>
              <a:gd name="connsiteY2" fmla="*/ 844782 h 2121532"/>
              <a:gd name="connsiteX3" fmla="*/ 2382175 w 2442976"/>
              <a:gd name="connsiteY3" fmla="*/ 1417792 h 2121532"/>
              <a:gd name="connsiteX4" fmla="*/ 2317272 w 2442976"/>
              <a:gd name="connsiteY4" fmla="*/ 1635416 h 2121532"/>
              <a:gd name="connsiteX5" fmla="*/ 2079380 w 2442976"/>
              <a:gd name="connsiteY5" fmla="*/ 2111475 h 2121532"/>
              <a:gd name="connsiteX6" fmla="*/ 102360 w 2442976"/>
              <a:gd name="connsiteY6" fmla="*/ 1681373 h 2121532"/>
              <a:gd name="connsiteX7" fmla="*/ 246299 w 2442976"/>
              <a:gd name="connsiteY7" fmla="*/ 1307188 h 2121532"/>
              <a:gd name="connsiteX8" fmla="*/ 480717 w 2442976"/>
              <a:gd name="connsiteY8" fmla="*/ 1311671 h 2121532"/>
              <a:gd name="connsiteX9" fmla="*/ 1679882 w 2442976"/>
              <a:gd name="connsiteY9" fmla="*/ 1581859 h 2121532"/>
              <a:gd name="connsiteX10" fmla="*/ 1864554 w 2442976"/>
              <a:gd name="connsiteY10" fmla="*/ 753290 h 2121532"/>
              <a:gd name="connsiteX11" fmla="*/ 1827537 w 2442976"/>
              <a:gd name="connsiteY11" fmla="*/ 646259 h 2121532"/>
              <a:gd name="connsiteX12" fmla="*/ 1666879 w 2442976"/>
              <a:gd name="connsiteY12" fmla="*/ 458933 h 2121532"/>
              <a:gd name="connsiteX13" fmla="*/ 1408775 w 2442976"/>
              <a:gd name="connsiteY13" fmla="*/ 301684 h 2121532"/>
              <a:gd name="connsiteX14" fmla="*/ 1473061 w 2442976"/>
              <a:gd name="connsiteY14" fmla="*/ 57733 h 2121532"/>
              <a:gd name="connsiteX15" fmla="*/ 1791503 w 2442976"/>
              <a:gd name="connsiteY15" fmla="*/ 93940 h 2121532"/>
              <a:gd name="connsiteX0" fmla="*/ 1799168 w 2450641"/>
              <a:gd name="connsiteY0" fmla="*/ 93940 h 2121532"/>
              <a:gd name="connsiteX1" fmla="*/ 2014602 w 2450641"/>
              <a:gd name="connsiteY1" fmla="*/ 530058 h 2121532"/>
              <a:gd name="connsiteX2" fmla="*/ 2450339 w 2450641"/>
              <a:gd name="connsiteY2" fmla="*/ 844782 h 2121532"/>
              <a:gd name="connsiteX3" fmla="*/ 2389840 w 2450641"/>
              <a:gd name="connsiteY3" fmla="*/ 1417792 h 2121532"/>
              <a:gd name="connsiteX4" fmla="*/ 2324937 w 2450641"/>
              <a:gd name="connsiteY4" fmla="*/ 1635416 h 2121532"/>
              <a:gd name="connsiteX5" fmla="*/ 2087045 w 2450641"/>
              <a:gd name="connsiteY5" fmla="*/ 2111475 h 2121532"/>
              <a:gd name="connsiteX6" fmla="*/ 110025 w 2450641"/>
              <a:gd name="connsiteY6" fmla="*/ 1681373 h 2121532"/>
              <a:gd name="connsiteX7" fmla="*/ 215594 w 2450641"/>
              <a:gd name="connsiteY7" fmla="*/ 1264604 h 2121532"/>
              <a:gd name="connsiteX8" fmla="*/ 488382 w 2450641"/>
              <a:gd name="connsiteY8" fmla="*/ 1311671 h 2121532"/>
              <a:gd name="connsiteX9" fmla="*/ 1687547 w 2450641"/>
              <a:gd name="connsiteY9" fmla="*/ 1581859 h 2121532"/>
              <a:gd name="connsiteX10" fmla="*/ 1872219 w 2450641"/>
              <a:gd name="connsiteY10" fmla="*/ 753290 h 2121532"/>
              <a:gd name="connsiteX11" fmla="*/ 1835202 w 2450641"/>
              <a:gd name="connsiteY11" fmla="*/ 646259 h 2121532"/>
              <a:gd name="connsiteX12" fmla="*/ 1674544 w 2450641"/>
              <a:gd name="connsiteY12" fmla="*/ 458933 h 2121532"/>
              <a:gd name="connsiteX13" fmla="*/ 1416440 w 2450641"/>
              <a:gd name="connsiteY13" fmla="*/ 301684 h 2121532"/>
              <a:gd name="connsiteX14" fmla="*/ 1480726 w 2450641"/>
              <a:gd name="connsiteY14" fmla="*/ 57733 h 2121532"/>
              <a:gd name="connsiteX15" fmla="*/ 1799168 w 2450641"/>
              <a:gd name="connsiteY15" fmla="*/ 93940 h 21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0641" h="2121532">
                <a:moveTo>
                  <a:pt x="1799168" y="93940"/>
                </a:moveTo>
                <a:cubicBezTo>
                  <a:pt x="1895805" y="153756"/>
                  <a:pt x="1909085" y="402387"/>
                  <a:pt x="2014602" y="530058"/>
                </a:cubicBezTo>
                <a:cubicBezTo>
                  <a:pt x="2120119" y="657729"/>
                  <a:pt x="2413436" y="701186"/>
                  <a:pt x="2450339" y="844782"/>
                </a:cubicBezTo>
                <a:cubicBezTo>
                  <a:pt x="2456833" y="906888"/>
                  <a:pt x="2356398" y="1333440"/>
                  <a:pt x="2389840" y="1417792"/>
                </a:cubicBezTo>
                <a:cubicBezTo>
                  <a:pt x="2392784" y="1490070"/>
                  <a:pt x="2304028" y="1590946"/>
                  <a:pt x="2324937" y="1635416"/>
                </a:cubicBezTo>
                <a:cubicBezTo>
                  <a:pt x="2273183" y="1840027"/>
                  <a:pt x="2166342" y="1952789"/>
                  <a:pt x="2087045" y="2111475"/>
                </a:cubicBezTo>
                <a:cubicBezTo>
                  <a:pt x="2012914" y="2170545"/>
                  <a:pt x="132679" y="1961953"/>
                  <a:pt x="110025" y="1681373"/>
                </a:cubicBezTo>
                <a:cubicBezTo>
                  <a:pt x="-159430" y="1550603"/>
                  <a:pt x="141538" y="1316275"/>
                  <a:pt x="215594" y="1264604"/>
                </a:cubicBezTo>
                <a:cubicBezTo>
                  <a:pt x="289650" y="1212933"/>
                  <a:pt x="285510" y="1269170"/>
                  <a:pt x="488382" y="1311671"/>
                </a:cubicBezTo>
                <a:cubicBezTo>
                  <a:pt x="691254" y="1354172"/>
                  <a:pt x="1523554" y="1707178"/>
                  <a:pt x="1687547" y="1581859"/>
                </a:cubicBezTo>
                <a:cubicBezTo>
                  <a:pt x="1851540" y="1456540"/>
                  <a:pt x="1807964" y="812074"/>
                  <a:pt x="1872219" y="753290"/>
                </a:cubicBezTo>
                <a:cubicBezTo>
                  <a:pt x="1936474" y="694506"/>
                  <a:pt x="1868565" y="688253"/>
                  <a:pt x="1835202" y="646259"/>
                </a:cubicBezTo>
                <a:cubicBezTo>
                  <a:pt x="1801839" y="604265"/>
                  <a:pt x="1718148" y="491363"/>
                  <a:pt x="1674544" y="458933"/>
                </a:cubicBezTo>
                <a:cubicBezTo>
                  <a:pt x="1681356" y="458965"/>
                  <a:pt x="1409628" y="301652"/>
                  <a:pt x="1416440" y="301684"/>
                </a:cubicBezTo>
                <a:cubicBezTo>
                  <a:pt x="1392912" y="252385"/>
                  <a:pt x="1410329" y="91195"/>
                  <a:pt x="1480726" y="57733"/>
                </a:cubicBezTo>
                <a:cubicBezTo>
                  <a:pt x="1551123" y="24271"/>
                  <a:pt x="1661488" y="-70764"/>
                  <a:pt x="1799168" y="9394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algn="ctr" defTabSz="914400" latinLnBrk="0">
              <a:defRPr/>
            </a:pPr>
            <a:endParaRPr lang="ko-KR" altLang="en-US" sz="1400" kern="0">
              <a:solidFill>
                <a:prstClr val="white"/>
              </a:solidFill>
              <a:latin typeface="맑은 고딕"/>
              <a:cs typeface="Arial"/>
              <a:sym typeface="Arial"/>
            </a:endParaRPr>
          </a:p>
        </p:txBody>
      </p:sp>
      <p:cxnSp>
        <p:nvCxnSpPr>
          <p:cNvPr id="202" name="꺾인 연결선 180"/>
          <p:cNvCxnSpPr>
            <a:stCxn id="204" idx="0"/>
            <a:endCxn id="212" idx="2"/>
          </p:cNvCxnSpPr>
          <p:nvPr/>
        </p:nvCxnSpPr>
        <p:spPr>
          <a:xfrm rot="16200000" flipV="1">
            <a:off x="1548471" y="3873125"/>
            <a:ext cx="154539" cy="17669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</p:cxnSp>
      <p:grpSp>
        <p:nvGrpSpPr>
          <p:cNvPr id="203" name="그룹 431"/>
          <p:cNvGrpSpPr/>
          <p:nvPr/>
        </p:nvGrpSpPr>
        <p:grpSpPr>
          <a:xfrm>
            <a:off x="1346872" y="4038740"/>
            <a:ext cx="734428" cy="422175"/>
            <a:chOff x="3887040" y="4227282"/>
            <a:chExt cx="813947" cy="443650"/>
          </a:xfrm>
        </p:grpSpPr>
        <p:sp>
          <p:nvSpPr>
            <p:cNvPr id="204" name="Rectangle 25"/>
            <p:cNvSpPr>
              <a:spLocks noChangeArrowheads="1"/>
            </p:cNvSpPr>
            <p:nvPr/>
          </p:nvSpPr>
          <p:spPr bwMode="auto">
            <a:xfrm>
              <a:off x="3887040" y="4227282"/>
              <a:ext cx="813945" cy="443650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lnSpc>
                  <a:spcPct val="90000"/>
                </a:lnSpc>
                <a:defRPr/>
              </a:pPr>
              <a:r>
                <a:rPr lang="en-US" altLang="ko-KR" sz="1000" b="1" kern="0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IT Project Plan</a:t>
              </a:r>
            </a:p>
          </p:txBody>
        </p:sp>
        <p:sp>
          <p:nvSpPr>
            <p:cNvPr id="205" name="Rectangle 26"/>
            <p:cNvSpPr>
              <a:spLocks noChangeArrowheads="1"/>
            </p:cNvSpPr>
            <p:nvPr/>
          </p:nvSpPr>
          <p:spPr bwMode="auto">
            <a:xfrm>
              <a:off x="4633695" y="4384723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06" name="Rectangle 26"/>
            <p:cNvSpPr>
              <a:spLocks noChangeArrowheads="1"/>
            </p:cNvSpPr>
            <p:nvPr/>
          </p:nvSpPr>
          <p:spPr bwMode="auto">
            <a:xfrm>
              <a:off x="4633697" y="4566304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07" name="Rectangle 26"/>
            <p:cNvSpPr>
              <a:spLocks noChangeArrowheads="1"/>
            </p:cNvSpPr>
            <p:nvPr/>
          </p:nvSpPr>
          <p:spPr bwMode="auto">
            <a:xfrm>
              <a:off x="3980986" y="437144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08" name="Rectangle 26"/>
            <p:cNvSpPr>
              <a:spLocks noChangeArrowheads="1"/>
            </p:cNvSpPr>
            <p:nvPr/>
          </p:nvSpPr>
          <p:spPr bwMode="auto">
            <a:xfrm>
              <a:off x="3980987" y="458535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09" name="Rectangle 26"/>
            <p:cNvSpPr>
              <a:spLocks noChangeArrowheads="1"/>
            </p:cNvSpPr>
            <p:nvPr/>
          </p:nvSpPr>
          <p:spPr bwMode="auto">
            <a:xfrm>
              <a:off x="4488454" y="4371431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0" name="Rectangle 26"/>
            <p:cNvSpPr>
              <a:spLocks noChangeArrowheads="1"/>
            </p:cNvSpPr>
            <p:nvPr/>
          </p:nvSpPr>
          <p:spPr bwMode="auto">
            <a:xfrm>
              <a:off x="3980978" y="4528170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grpSp>
        <p:nvGrpSpPr>
          <p:cNvPr id="211" name="그룹 343"/>
          <p:cNvGrpSpPr/>
          <p:nvPr/>
        </p:nvGrpSpPr>
        <p:grpSpPr>
          <a:xfrm>
            <a:off x="1212558" y="3450321"/>
            <a:ext cx="649668" cy="459431"/>
            <a:chOff x="3980978" y="4314849"/>
            <a:chExt cx="720009" cy="342503"/>
          </a:xfrm>
        </p:grpSpPr>
        <p:sp>
          <p:nvSpPr>
            <p:cNvPr id="212" name="Rectangle 25"/>
            <p:cNvSpPr>
              <a:spLocks noChangeArrowheads="1"/>
            </p:cNvSpPr>
            <p:nvPr/>
          </p:nvSpPr>
          <p:spPr bwMode="auto">
            <a:xfrm>
              <a:off x="3980983" y="4314849"/>
              <a:ext cx="720001" cy="323455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r>
                <a:rPr lang="en-US" altLang="ko-KR" sz="1000" b="1" kern="0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Long Term Plan</a:t>
              </a:r>
            </a:p>
          </p:txBody>
        </p:sp>
        <p:sp>
          <p:nvSpPr>
            <p:cNvPr id="213" name="Rectangle 26"/>
            <p:cNvSpPr>
              <a:spLocks noChangeArrowheads="1"/>
            </p:cNvSpPr>
            <p:nvPr/>
          </p:nvSpPr>
          <p:spPr bwMode="auto">
            <a:xfrm>
              <a:off x="4633695" y="4384723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4" name="Rectangle 26"/>
            <p:cNvSpPr>
              <a:spLocks noChangeArrowheads="1"/>
            </p:cNvSpPr>
            <p:nvPr/>
          </p:nvSpPr>
          <p:spPr bwMode="auto">
            <a:xfrm>
              <a:off x="4633697" y="4566304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3980986" y="437144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6" name="Rectangle 26"/>
            <p:cNvSpPr>
              <a:spLocks noChangeArrowheads="1"/>
            </p:cNvSpPr>
            <p:nvPr/>
          </p:nvSpPr>
          <p:spPr bwMode="auto">
            <a:xfrm>
              <a:off x="3980987" y="458535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4488454" y="4371431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8" name="Rectangle 26"/>
            <p:cNvSpPr>
              <a:spLocks noChangeArrowheads="1"/>
            </p:cNvSpPr>
            <p:nvPr/>
          </p:nvSpPr>
          <p:spPr bwMode="auto">
            <a:xfrm>
              <a:off x="3980978" y="4528170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grpSp>
        <p:nvGrpSpPr>
          <p:cNvPr id="219" name="그룹 288"/>
          <p:cNvGrpSpPr/>
          <p:nvPr/>
        </p:nvGrpSpPr>
        <p:grpSpPr>
          <a:xfrm>
            <a:off x="4352234" y="4400141"/>
            <a:ext cx="649668" cy="272081"/>
            <a:chOff x="3980978" y="4371431"/>
            <a:chExt cx="720009" cy="285921"/>
          </a:xfrm>
        </p:grpSpPr>
        <p:sp>
          <p:nvSpPr>
            <p:cNvPr id="220" name="Rectangle 25"/>
            <p:cNvSpPr>
              <a:spLocks noChangeArrowheads="1"/>
            </p:cNvSpPr>
            <p:nvPr/>
          </p:nvSpPr>
          <p:spPr bwMode="auto">
            <a:xfrm>
              <a:off x="3980983" y="4371442"/>
              <a:ext cx="720001" cy="266862"/>
            </a:xfrm>
            <a:prstGeom prst="rect">
              <a:avLst/>
            </a:prstGeom>
            <a:solidFill>
              <a:srgbClr val="CDE7FF"/>
            </a:solidFill>
            <a:ln w="9525" algn="ctr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algn="ctr" defTabSz="914400" latinLnBrk="0">
                <a:lnSpc>
                  <a:spcPct val="90000"/>
                </a:lnSpc>
                <a:defRPr/>
              </a:pPr>
              <a:r>
                <a:rPr lang="en-US" altLang="ko-KR" sz="1000" b="1" kern="0" dirty="0">
                  <a:solidFill>
                    <a:srgbClr val="C00000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IT Project</a:t>
              </a:r>
            </a:p>
          </p:txBody>
        </p:sp>
        <p:sp>
          <p:nvSpPr>
            <p:cNvPr id="221" name="Rectangle 26"/>
            <p:cNvSpPr>
              <a:spLocks noChangeArrowheads="1"/>
            </p:cNvSpPr>
            <p:nvPr/>
          </p:nvSpPr>
          <p:spPr bwMode="auto">
            <a:xfrm>
              <a:off x="4633695" y="4384723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2" name="Rectangle 26"/>
            <p:cNvSpPr>
              <a:spLocks noChangeArrowheads="1"/>
            </p:cNvSpPr>
            <p:nvPr/>
          </p:nvSpPr>
          <p:spPr bwMode="auto">
            <a:xfrm>
              <a:off x="4633697" y="4566304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3" name="Rectangle 26"/>
            <p:cNvSpPr>
              <a:spLocks noChangeArrowheads="1"/>
            </p:cNvSpPr>
            <p:nvPr/>
          </p:nvSpPr>
          <p:spPr bwMode="auto">
            <a:xfrm>
              <a:off x="3980986" y="437144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4" name="Rectangle 26"/>
            <p:cNvSpPr>
              <a:spLocks noChangeArrowheads="1"/>
            </p:cNvSpPr>
            <p:nvPr/>
          </p:nvSpPr>
          <p:spPr bwMode="auto">
            <a:xfrm>
              <a:off x="3980987" y="4585352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5" name="Rectangle 26"/>
            <p:cNvSpPr>
              <a:spLocks noChangeArrowheads="1"/>
            </p:cNvSpPr>
            <p:nvPr/>
          </p:nvSpPr>
          <p:spPr bwMode="auto">
            <a:xfrm>
              <a:off x="4488454" y="4371431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3980978" y="4528170"/>
              <a:ext cx="67290" cy="7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4400" latinLnBrk="0">
                <a:defRPr/>
              </a:pPr>
              <a:endParaRPr lang="en-US" altLang="ko-KR" sz="1000" b="1" kern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  <p:sp>
        <p:nvSpPr>
          <p:cNvPr id="227" name="직사각형 11"/>
          <p:cNvSpPr/>
          <p:nvPr/>
        </p:nvSpPr>
        <p:spPr>
          <a:xfrm rot="20789259" flipH="1">
            <a:off x="4278493" y="2229703"/>
            <a:ext cx="3537036" cy="4040293"/>
          </a:xfrm>
          <a:custGeom>
            <a:avLst/>
            <a:gdLst>
              <a:gd name="connsiteX0" fmla="*/ 0 w 332209"/>
              <a:gd name="connsiteY0" fmla="*/ 0 h 2253658"/>
              <a:gd name="connsiteX1" fmla="*/ 332209 w 332209"/>
              <a:gd name="connsiteY1" fmla="*/ 0 h 2253658"/>
              <a:gd name="connsiteX2" fmla="*/ 332209 w 332209"/>
              <a:gd name="connsiteY2" fmla="*/ 2253658 h 2253658"/>
              <a:gd name="connsiteX3" fmla="*/ 0 w 332209"/>
              <a:gd name="connsiteY3" fmla="*/ 2253658 h 2253658"/>
              <a:gd name="connsiteX4" fmla="*/ 0 w 332209"/>
              <a:gd name="connsiteY4" fmla="*/ 0 h 2253658"/>
              <a:gd name="connsiteX0" fmla="*/ 0 w 332209"/>
              <a:gd name="connsiteY0" fmla="*/ 0 h 2253658"/>
              <a:gd name="connsiteX1" fmla="*/ 332209 w 332209"/>
              <a:gd name="connsiteY1" fmla="*/ 0 h 2253658"/>
              <a:gd name="connsiteX2" fmla="*/ 332209 w 332209"/>
              <a:gd name="connsiteY2" fmla="*/ 1491658 h 2253658"/>
              <a:gd name="connsiteX3" fmla="*/ 0 w 332209"/>
              <a:gd name="connsiteY3" fmla="*/ 2253658 h 2253658"/>
              <a:gd name="connsiteX4" fmla="*/ 0 w 332209"/>
              <a:gd name="connsiteY4" fmla="*/ 0 h 2253658"/>
              <a:gd name="connsiteX0" fmla="*/ 0 w 339829"/>
              <a:gd name="connsiteY0" fmla="*/ 0 h 2253658"/>
              <a:gd name="connsiteX1" fmla="*/ 339829 w 339829"/>
              <a:gd name="connsiteY1" fmla="*/ 632460 h 2253658"/>
              <a:gd name="connsiteX2" fmla="*/ 332209 w 339829"/>
              <a:gd name="connsiteY2" fmla="*/ 1491658 h 2253658"/>
              <a:gd name="connsiteX3" fmla="*/ 0 w 339829"/>
              <a:gd name="connsiteY3" fmla="*/ 2253658 h 2253658"/>
              <a:gd name="connsiteX4" fmla="*/ 0 w 339829"/>
              <a:gd name="connsiteY4" fmla="*/ 0 h 2253658"/>
              <a:gd name="connsiteX0" fmla="*/ 0 w 348812"/>
              <a:gd name="connsiteY0" fmla="*/ 0 h 2253658"/>
              <a:gd name="connsiteX1" fmla="*/ 348812 w 348812"/>
              <a:gd name="connsiteY1" fmla="*/ 1010645 h 2253658"/>
              <a:gd name="connsiteX2" fmla="*/ 332209 w 348812"/>
              <a:gd name="connsiteY2" fmla="*/ 1491658 h 2253658"/>
              <a:gd name="connsiteX3" fmla="*/ 0 w 348812"/>
              <a:gd name="connsiteY3" fmla="*/ 2253658 h 2253658"/>
              <a:gd name="connsiteX4" fmla="*/ 0 w 348812"/>
              <a:gd name="connsiteY4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359157 w 359157"/>
              <a:gd name="connsiteY2" fmla="*/ 1330373 h 2253658"/>
              <a:gd name="connsiteX3" fmla="*/ 0 w 359157"/>
              <a:gd name="connsiteY3" fmla="*/ 2253658 h 2253658"/>
              <a:gd name="connsiteX4" fmla="*/ 0 w 359157"/>
              <a:gd name="connsiteY4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0 w 359157"/>
              <a:gd name="connsiteY0" fmla="*/ 0 h 2253658"/>
              <a:gd name="connsiteX1" fmla="*/ 348812 w 359157"/>
              <a:gd name="connsiteY1" fmla="*/ 1010645 h 2253658"/>
              <a:gd name="connsiteX2" fmla="*/ 296431 w 359157"/>
              <a:gd name="connsiteY2" fmla="*/ 1196964 h 2253658"/>
              <a:gd name="connsiteX3" fmla="*/ 359157 w 359157"/>
              <a:gd name="connsiteY3" fmla="*/ 1330373 h 2253658"/>
              <a:gd name="connsiteX4" fmla="*/ 0 w 359157"/>
              <a:gd name="connsiteY4" fmla="*/ 2253658 h 2253658"/>
              <a:gd name="connsiteX5" fmla="*/ 0 w 359157"/>
              <a:gd name="connsiteY5" fmla="*/ 0 h 2253658"/>
              <a:gd name="connsiteX0" fmla="*/ 336101 w 695258"/>
              <a:gd name="connsiteY0" fmla="*/ 0 h 2253658"/>
              <a:gd name="connsiteX1" fmla="*/ 684913 w 695258"/>
              <a:gd name="connsiteY1" fmla="*/ 1010645 h 2253658"/>
              <a:gd name="connsiteX2" fmla="*/ 632532 w 695258"/>
              <a:gd name="connsiteY2" fmla="*/ 1196964 h 2253658"/>
              <a:gd name="connsiteX3" fmla="*/ 695258 w 695258"/>
              <a:gd name="connsiteY3" fmla="*/ 1330373 h 2253658"/>
              <a:gd name="connsiteX4" fmla="*/ 336101 w 695258"/>
              <a:gd name="connsiteY4" fmla="*/ 2253658 h 2253658"/>
              <a:gd name="connsiteX5" fmla="*/ 0 w 695258"/>
              <a:gd name="connsiteY5" fmla="*/ 318211 h 2253658"/>
              <a:gd name="connsiteX6" fmla="*/ 336101 w 695258"/>
              <a:gd name="connsiteY6" fmla="*/ 0 h 2253658"/>
              <a:gd name="connsiteX0" fmla="*/ 336101 w 695258"/>
              <a:gd name="connsiteY0" fmla="*/ 0 h 2253658"/>
              <a:gd name="connsiteX1" fmla="*/ 684913 w 695258"/>
              <a:gd name="connsiteY1" fmla="*/ 1010645 h 2253658"/>
              <a:gd name="connsiteX2" fmla="*/ 632532 w 695258"/>
              <a:gd name="connsiteY2" fmla="*/ 1196964 h 2253658"/>
              <a:gd name="connsiteX3" fmla="*/ 695258 w 695258"/>
              <a:gd name="connsiteY3" fmla="*/ 1330373 h 2253658"/>
              <a:gd name="connsiteX4" fmla="*/ 336101 w 695258"/>
              <a:gd name="connsiteY4" fmla="*/ 2253658 h 2253658"/>
              <a:gd name="connsiteX5" fmla="*/ 0 w 695258"/>
              <a:gd name="connsiteY5" fmla="*/ 318211 h 2253658"/>
              <a:gd name="connsiteX6" fmla="*/ 336101 w 695258"/>
              <a:gd name="connsiteY6" fmla="*/ 0 h 2253658"/>
              <a:gd name="connsiteX0" fmla="*/ 525955 w 885112"/>
              <a:gd name="connsiteY0" fmla="*/ 0 h 2253658"/>
              <a:gd name="connsiteX1" fmla="*/ 874767 w 885112"/>
              <a:gd name="connsiteY1" fmla="*/ 1010645 h 2253658"/>
              <a:gd name="connsiteX2" fmla="*/ 822386 w 885112"/>
              <a:gd name="connsiteY2" fmla="*/ 1196964 h 2253658"/>
              <a:gd name="connsiteX3" fmla="*/ 885112 w 885112"/>
              <a:gd name="connsiteY3" fmla="*/ 1330373 h 2253658"/>
              <a:gd name="connsiteX4" fmla="*/ 525955 w 885112"/>
              <a:gd name="connsiteY4" fmla="*/ 2253658 h 2253658"/>
              <a:gd name="connsiteX5" fmla="*/ 189854 w 885112"/>
              <a:gd name="connsiteY5" fmla="*/ 318211 h 2253658"/>
              <a:gd name="connsiteX6" fmla="*/ 167 w 885112"/>
              <a:gd name="connsiteY6" fmla="*/ 207076 h 2253658"/>
              <a:gd name="connsiteX7" fmla="*/ 525955 w 885112"/>
              <a:gd name="connsiteY7" fmla="*/ 0 h 2253658"/>
              <a:gd name="connsiteX0" fmla="*/ 577421 w 936578"/>
              <a:gd name="connsiteY0" fmla="*/ 0 h 2253658"/>
              <a:gd name="connsiteX1" fmla="*/ 926233 w 936578"/>
              <a:gd name="connsiteY1" fmla="*/ 1010645 h 2253658"/>
              <a:gd name="connsiteX2" fmla="*/ 873852 w 936578"/>
              <a:gd name="connsiteY2" fmla="*/ 1196964 h 2253658"/>
              <a:gd name="connsiteX3" fmla="*/ 936578 w 936578"/>
              <a:gd name="connsiteY3" fmla="*/ 1330373 h 2253658"/>
              <a:gd name="connsiteX4" fmla="*/ 577421 w 936578"/>
              <a:gd name="connsiteY4" fmla="*/ 2253658 h 2253658"/>
              <a:gd name="connsiteX5" fmla="*/ 241320 w 936578"/>
              <a:gd name="connsiteY5" fmla="*/ 318211 h 2253658"/>
              <a:gd name="connsiteX6" fmla="*/ 134 w 936578"/>
              <a:gd name="connsiteY6" fmla="*/ 123724 h 2253658"/>
              <a:gd name="connsiteX7" fmla="*/ 577421 w 936578"/>
              <a:gd name="connsiteY7" fmla="*/ 0 h 2253658"/>
              <a:gd name="connsiteX0" fmla="*/ 422518 w 936578"/>
              <a:gd name="connsiteY0" fmla="*/ 0 h 2330708"/>
              <a:gd name="connsiteX1" fmla="*/ 926233 w 936578"/>
              <a:gd name="connsiteY1" fmla="*/ 1087695 h 2330708"/>
              <a:gd name="connsiteX2" fmla="*/ 873852 w 936578"/>
              <a:gd name="connsiteY2" fmla="*/ 1274014 h 2330708"/>
              <a:gd name="connsiteX3" fmla="*/ 936578 w 936578"/>
              <a:gd name="connsiteY3" fmla="*/ 1407423 h 2330708"/>
              <a:gd name="connsiteX4" fmla="*/ 577421 w 936578"/>
              <a:gd name="connsiteY4" fmla="*/ 2330708 h 2330708"/>
              <a:gd name="connsiteX5" fmla="*/ 241320 w 936578"/>
              <a:gd name="connsiteY5" fmla="*/ 395261 h 2330708"/>
              <a:gd name="connsiteX6" fmla="*/ 134 w 936578"/>
              <a:gd name="connsiteY6" fmla="*/ 200774 h 2330708"/>
              <a:gd name="connsiteX7" fmla="*/ 422518 w 936578"/>
              <a:gd name="connsiteY7" fmla="*/ 0 h 2330708"/>
              <a:gd name="connsiteX0" fmla="*/ 422518 w 936578"/>
              <a:gd name="connsiteY0" fmla="*/ 3429 h 2334137"/>
              <a:gd name="connsiteX1" fmla="*/ 926233 w 936578"/>
              <a:gd name="connsiteY1" fmla="*/ 1091124 h 2334137"/>
              <a:gd name="connsiteX2" fmla="*/ 873852 w 936578"/>
              <a:gd name="connsiteY2" fmla="*/ 1277443 h 2334137"/>
              <a:gd name="connsiteX3" fmla="*/ 936578 w 936578"/>
              <a:gd name="connsiteY3" fmla="*/ 1410852 h 2334137"/>
              <a:gd name="connsiteX4" fmla="*/ 577421 w 936578"/>
              <a:gd name="connsiteY4" fmla="*/ 2334137 h 2334137"/>
              <a:gd name="connsiteX5" fmla="*/ 241320 w 936578"/>
              <a:gd name="connsiteY5" fmla="*/ 398690 h 2334137"/>
              <a:gd name="connsiteX6" fmla="*/ 134 w 936578"/>
              <a:gd name="connsiteY6" fmla="*/ 204203 h 2334137"/>
              <a:gd name="connsiteX7" fmla="*/ 422518 w 936578"/>
              <a:gd name="connsiteY7" fmla="*/ 3429 h 2334137"/>
              <a:gd name="connsiteX0" fmla="*/ 430894 w 944954"/>
              <a:gd name="connsiteY0" fmla="*/ 67393 h 2398101"/>
              <a:gd name="connsiteX1" fmla="*/ 934609 w 944954"/>
              <a:gd name="connsiteY1" fmla="*/ 1155088 h 2398101"/>
              <a:gd name="connsiteX2" fmla="*/ 882228 w 944954"/>
              <a:gd name="connsiteY2" fmla="*/ 1341407 h 2398101"/>
              <a:gd name="connsiteX3" fmla="*/ 944954 w 944954"/>
              <a:gd name="connsiteY3" fmla="*/ 1474816 h 2398101"/>
              <a:gd name="connsiteX4" fmla="*/ 585797 w 944954"/>
              <a:gd name="connsiteY4" fmla="*/ 2398101 h 2398101"/>
              <a:gd name="connsiteX5" fmla="*/ 249696 w 944954"/>
              <a:gd name="connsiteY5" fmla="*/ 462654 h 2398101"/>
              <a:gd name="connsiteX6" fmla="*/ 8510 w 944954"/>
              <a:gd name="connsiteY6" fmla="*/ 268167 h 2398101"/>
              <a:gd name="connsiteX7" fmla="*/ 80985 w 944954"/>
              <a:gd name="connsiteY7" fmla="*/ 120937 h 2398101"/>
              <a:gd name="connsiteX8" fmla="*/ 430894 w 944954"/>
              <a:gd name="connsiteY8" fmla="*/ 67393 h 2398101"/>
              <a:gd name="connsiteX0" fmla="*/ 419999 w 944954"/>
              <a:gd name="connsiteY0" fmla="*/ 75111 h 2373642"/>
              <a:gd name="connsiteX1" fmla="*/ 934609 w 944954"/>
              <a:gd name="connsiteY1" fmla="*/ 1130629 h 2373642"/>
              <a:gd name="connsiteX2" fmla="*/ 882228 w 944954"/>
              <a:gd name="connsiteY2" fmla="*/ 1316948 h 2373642"/>
              <a:gd name="connsiteX3" fmla="*/ 944954 w 944954"/>
              <a:gd name="connsiteY3" fmla="*/ 1450357 h 2373642"/>
              <a:gd name="connsiteX4" fmla="*/ 585797 w 944954"/>
              <a:gd name="connsiteY4" fmla="*/ 2373642 h 2373642"/>
              <a:gd name="connsiteX5" fmla="*/ 249696 w 944954"/>
              <a:gd name="connsiteY5" fmla="*/ 438195 h 2373642"/>
              <a:gd name="connsiteX6" fmla="*/ 8510 w 944954"/>
              <a:gd name="connsiteY6" fmla="*/ 243708 h 2373642"/>
              <a:gd name="connsiteX7" fmla="*/ 80985 w 944954"/>
              <a:gd name="connsiteY7" fmla="*/ 96478 h 2373642"/>
              <a:gd name="connsiteX8" fmla="*/ 419999 w 944954"/>
              <a:gd name="connsiteY8" fmla="*/ 75111 h 2373642"/>
              <a:gd name="connsiteX0" fmla="*/ 419999 w 1053249"/>
              <a:gd name="connsiteY0" fmla="*/ 75111 h 2373642"/>
              <a:gd name="connsiteX1" fmla="*/ 1053102 w 1053249"/>
              <a:gd name="connsiteY1" fmla="*/ 841135 h 2373642"/>
              <a:gd name="connsiteX2" fmla="*/ 882228 w 1053249"/>
              <a:gd name="connsiteY2" fmla="*/ 1316948 h 2373642"/>
              <a:gd name="connsiteX3" fmla="*/ 944954 w 1053249"/>
              <a:gd name="connsiteY3" fmla="*/ 1450357 h 2373642"/>
              <a:gd name="connsiteX4" fmla="*/ 585797 w 1053249"/>
              <a:gd name="connsiteY4" fmla="*/ 2373642 h 2373642"/>
              <a:gd name="connsiteX5" fmla="*/ 249696 w 1053249"/>
              <a:gd name="connsiteY5" fmla="*/ 438195 h 2373642"/>
              <a:gd name="connsiteX6" fmla="*/ 8510 w 1053249"/>
              <a:gd name="connsiteY6" fmla="*/ 243708 h 2373642"/>
              <a:gd name="connsiteX7" fmla="*/ 80985 w 1053249"/>
              <a:gd name="connsiteY7" fmla="*/ 96478 h 2373642"/>
              <a:gd name="connsiteX8" fmla="*/ 419999 w 1053249"/>
              <a:gd name="connsiteY8" fmla="*/ 75111 h 2373642"/>
              <a:gd name="connsiteX0" fmla="*/ 419999 w 1053249"/>
              <a:gd name="connsiteY0" fmla="*/ 75111 h 2373642"/>
              <a:gd name="connsiteX1" fmla="*/ 1053102 w 1053249"/>
              <a:gd name="connsiteY1" fmla="*/ 841135 h 2373642"/>
              <a:gd name="connsiteX2" fmla="*/ 882228 w 1053249"/>
              <a:gd name="connsiteY2" fmla="*/ 1316948 h 2373642"/>
              <a:gd name="connsiteX3" fmla="*/ 944954 w 1053249"/>
              <a:gd name="connsiteY3" fmla="*/ 1450357 h 2373642"/>
              <a:gd name="connsiteX4" fmla="*/ 585797 w 1053249"/>
              <a:gd name="connsiteY4" fmla="*/ 2373642 h 2373642"/>
              <a:gd name="connsiteX5" fmla="*/ 249696 w 1053249"/>
              <a:gd name="connsiteY5" fmla="*/ 438195 h 2373642"/>
              <a:gd name="connsiteX6" fmla="*/ 8510 w 1053249"/>
              <a:gd name="connsiteY6" fmla="*/ 243708 h 2373642"/>
              <a:gd name="connsiteX7" fmla="*/ 80985 w 1053249"/>
              <a:gd name="connsiteY7" fmla="*/ 96478 h 2373642"/>
              <a:gd name="connsiteX8" fmla="*/ 419999 w 1053249"/>
              <a:gd name="connsiteY8" fmla="*/ 75111 h 2373642"/>
              <a:gd name="connsiteX0" fmla="*/ 419999 w 1053249"/>
              <a:gd name="connsiteY0" fmla="*/ 75111 h 2373642"/>
              <a:gd name="connsiteX1" fmla="*/ 635432 w 1053249"/>
              <a:gd name="connsiteY1" fmla="*/ 511228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419999 w 1053249"/>
              <a:gd name="connsiteY0" fmla="*/ 75111 h 2373642"/>
              <a:gd name="connsiteX1" fmla="*/ 614995 w 1053249"/>
              <a:gd name="connsiteY1" fmla="*/ 511133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419999 w 1053249"/>
              <a:gd name="connsiteY0" fmla="*/ 75111 h 2373642"/>
              <a:gd name="connsiteX1" fmla="*/ 596927 w 1053249"/>
              <a:gd name="connsiteY1" fmla="*/ 526315 h 2373642"/>
              <a:gd name="connsiteX2" fmla="*/ 1053102 w 1053249"/>
              <a:gd name="connsiteY2" fmla="*/ 841135 h 2373642"/>
              <a:gd name="connsiteX3" fmla="*/ 882228 w 1053249"/>
              <a:gd name="connsiteY3" fmla="*/ 1316948 h 2373642"/>
              <a:gd name="connsiteX4" fmla="*/ 944954 w 1053249"/>
              <a:gd name="connsiteY4" fmla="*/ 1450357 h 2373642"/>
              <a:gd name="connsiteX5" fmla="*/ 585797 w 1053249"/>
              <a:gd name="connsiteY5" fmla="*/ 2373642 h 2373642"/>
              <a:gd name="connsiteX6" fmla="*/ 249696 w 1053249"/>
              <a:gd name="connsiteY6" fmla="*/ 438195 h 2373642"/>
              <a:gd name="connsiteX7" fmla="*/ 8510 w 1053249"/>
              <a:gd name="connsiteY7" fmla="*/ 243708 h 2373642"/>
              <a:gd name="connsiteX8" fmla="*/ 80985 w 1053249"/>
              <a:gd name="connsiteY8" fmla="*/ 96478 h 2373642"/>
              <a:gd name="connsiteX9" fmla="*/ 419999 w 1053249"/>
              <a:gd name="connsiteY9" fmla="*/ 75111 h 2373642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249696 w 1053249"/>
              <a:gd name="connsiteY6" fmla="*/ 439599 h 2375046"/>
              <a:gd name="connsiteX7" fmla="*/ 8510 w 1053249"/>
              <a:gd name="connsiteY7" fmla="*/ 245112 h 2375046"/>
              <a:gd name="connsiteX8" fmla="*/ 80985 w 1053249"/>
              <a:gd name="connsiteY8" fmla="*/ 97882 h 2375046"/>
              <a:gd name="connsiteX9" fmla="*/ 374320 w 1053249"/>
              <a:gd name="connsiteY9" fmla="*/ 74606 h 2375046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449875 w 1053249"/>
              <a:gd name="connsiteY6" fmla="*/ 691563 h 2375046"/>
              <a:gd name="connsiteX7" fmla="*/ 249696 w 1053249"/>
              <a:gd name="connsiteY7" fmla="*/ 439599 h 2375046"/>
              <a:gd name="connsiteX8" fmla="*/ 8510 w 1053249"/>
              <a:gd name="connsiteY8" fmla="*/ 245112 h 2375046"/>
              <a:gd name="connsiteX9" fmla="*/ 80985 w 1053249"/>
              <a:gd name="connsiteY9" fmla="*/ 97882 h 2375046"/>
              <a:gd name="connsiteX10" fmla="*/ 374320 w 1053249"/>
              <a:gd name="connsiteY10" fmla="*/ 74606 h 2375046"/>
              <a:gd name="connsiteX0" fmla="*/ 374320 w 1053249"/>
              <a:gd name="connsiteY0" fmla="*/ 74606 h 2375046"/>
              <a:gd name="connsiteX1" fmla="*/ 596927 w 1053249"/>
              <a:gd name="connsiteY1" fmla="*/ 527719 h 2375046"/>
              <a:gd name="connsiteX2" fmla="*/ 1053102 w 1053249"/>
              <a:gd name="connsiteY2" fmla="*/ 842539 h 2375046"/>
              <a:gd name="connsiteX3" fmla="*/ 882228 w 1053249"/>
              <a:gd name="connsiteY3" fmla="*/ 1318352 h 2375046"/>
              <a:gd name="connsiteX4" fmla="*/ 944954 w 1053249"/>
              <a:gd name="connsiteY4" fmla="*/ 1451761 h 2375046"/>
              <a:gd name="connsiteX5" fmla="*/ 585797 w 1053249"/>
              <a:gd name="connsiteY5" fmla="*/ 2375046 h 2375046"/>
              <a:gd name="connsiteX6" fmla="*/ 449875 w 1053249"/>
              <a:gd name="connsiteY6" fmla="*/ 691563 h 2375046"/>
              <a:gd name="connsiteX7" fmla="*/ 249696 w 1053249"/>
              <a:gd name="connsiteY7" fmla="*/ 439599 h 2375046"/>
              <a:gd name="connsiteX8" fmla="*/ 8510 w 1053249"/>
              <a:gd name="connsiteY8" fmla="*/ 245112 h 2375046"/>
              <a:gd name="connsiteX9" fmla="*/ 80985 w 1053249"/>
              <a:gd name="connsiteY9" fmla="*/ 97882 h 2375046"/>
              <a:gd name="connsiteX10" fmla="*/ 374320 w 1053249"/>
              <a:gd name="connsiteY10" fmla="*/ 74606 h 2375046"/>
              <a:gd name="connsiteX0" fmla="*/ 374320 w 1053249"/>
              <a:gd name="connsiteY0" fmla="*/ 74606 h 2385390"/>
              <a:gd name="connsiteX1" fmla="*/ 596927 w 1053249"/>
              <a:gd name="connsiteY1" fmla="*/ 527719 h 2385390"/>
              <a:gd name="connsiteX2" fmla="*/ 1053102 w 1053249"/>
              <a:gd name="connsiteY2" fmla="*/ 842539 h 2385390"/>
              <a:gd name="connsiteX3" fmla="*/ 882228 w 1053249"/>
              <a:gd name="connsiteY3" fmla="*/ 1318352 h 2385390"/>
              <a:gd name="connsiteX4" fmla="*/ 944954 w 1053249"/>
              <a:gd name="connsiteY4" fmla="*/ 1451761 h 2385390"/>
              <a:gd name="connsiteX5" fmla="*/ 585797 w 1053249"/>
              <a:gd name="connsiteY5" fmla="*/ 2375046 h 2385390"/>
              <a:gd name="connsiteX6" fmla="*/ 243753 w 1053249"/>
              <a:gd name="connsiteY6" fmla="*/ 1952556 h 2385390"/>
              <a:gd name="connsiteX7" fmla="*/ 449875 w 1053249"/>
              <a:gd name="connsiteY7" fmla="*/ 691563 h 2385390"/>
              <a:gd name="connsiteX8" fmla="*/ 249696 w 1053249"/>
              <a:gd name="connsiteY8" fmla="*/ 439599 h 2385390"/>
              <a:gd name="connsiteX9" fmla="*/ 8510 w 1053249"/>
              <a:gd name="connsiteY9" fmla="*/ 245112 h 2385390"/>
              <a:gd name="connsiteX10" fmla="*/ 80985 w 1053249"/>
              <a:gd name="connsiteY10" fmla="*/ 97882 h 2385390"/>
              <a:gd name="connsiteX11" fmla="*/ 374320 w 1053249"/>
              <a:gd name="connsiteY11" fmla="*/ 74606 h 2385390"/>
              <a:gd name="connsiteX0" fmla="*/ 374320 w 1053249"/>
              <a:gd name="connsiteY0" fmla="*/ 74606 h 2150666"/>
              <a:gd name="connsiteX1" fmla="*/ 596927 w 1053249"/>
              <a:gd name="connsiteY1" fmla="*/ 527719 h 2150666"/>
              <a:gd name="connsiteX2" fmla="*/ 1053102 w 1053249"/>
              <a:gd name="connsiteY2" fmla="*/ 842539 h 2150666"/>
              <a:gd name="connsiteX3" fmla="*/ 882228 w 1053249"/>
              <a:gd name="connsiteY3" fmla="*/ 1318352 h 2150666"/>
              <a:gd name="connsiteX4" fmla="*/ 944954 w 1053249"/>
              <a:gd name="connsiteY4" fmla="*/ 1451761 h 2150666"/>
              <a:gd name="connsiteX5" fmla="*/ 662197 w 1053249"/>
              <a:gd name="connsiteY5" fmla="*/ 2092141 h 2150666"/>
              <a:gd name="connsiteX6" fmla="*/ 243753 w 1053249"/>
              <a:gd name="connsiteY6" fmla="*/ 1952556 h 2150666"/>
              <a:gd name="connsiteX7" fmla="*/ 449875 w 1053249"/>
              <a:gd name="connsiteY7" fmla="*/ 691563 h 2150666"/>
              <a:gd name="connsiteX8" fmla="*/ 249696 w 1053249"/>
              <a:gd name="connsiteY8" fmla="*/ 439599 h 2150666"/>
              <a:gd name="connsiteX9" fmla="*/ 8510 w 1053249"/>
              <a:gd name="connsiteY9" fmla="*/ 245112 h 2150666"/>
              <a:gd name="connsiteX10" fmla="*/ 80985 w 1053249"/>
              <a:gd name="connsiteY10" fmla="*/ 97882 h 2150666"/>
              <a:gd name="connsiteX11" fmla="*/ 374320 w 1053249"/>
              <a:gd name="connsiteY11" fmla="*/ 74606 h 2150666"/>
              <a:gd name="connsiteX0" fmla="*/ 374320 w 1053249"/>
              <a:gd name="connsiteY0" fmla="*/ 74606 h 2150666"/>
              <a:gd name="connsiteX1" fmla="*/ 596927 w 1053249"/>
              <a:gd name="connsiteY1" fmla="*/ 527719 h 2150666"/>
              <a:gd name="connsiteX2" fmla="*/ 1053102 w 1053249"/>
              <a:gd name="connsiteY2" fmla="*/ 842539 h 2150666"/>
              <a:gd name="connsiteX3" fmla="*/ 882228 w 1053249"/>
              <a:gd name="connsiteY3" fmla="*/ 1318352 h 2150666"/>
              <a:gd name="connsiteX4" fmla="*/ 873696 w 1053249"/>
              <a:gd name="connsiteY4" fmla="*/ 1592212 h 2150666"/>
              <a:gd name="connsiteX5" fmla="*/ 662197 w 1053249"/>
              <a:gd name="connsiteY5" fmla="*/ 2092141 h 2150666"/>
              <a:gd name="connsiteX6" fmla="*/ 243753 w 1053249"/>
              <a:gd name="connsiteY6" fmla="*/ 1952556 h 2150666"/>
              <a:gd name="connsiteX7" fmla="*/ 449875 w 1053249"/>
              <a:gd name="connsiteY7" fmla="*/ 691563 h 2150666"/>
              <a:gd name="connsiteX8" fmla="*/ 249696 w 1053249"/>
              <a:gd name="connsiteY8" fmla="*/ 439599 h 2150666"/>
              <a:gd name="connsiteX9" fmla="*/ 8510 w 1053249"/>
              <a:gd name="connsiteY9" fmla="*/ 245112 h 2150666"/>
              <a:gd name="connsiteX10" fmla="*/ 80985 w 1053249"/>
              <a:gd name="connsiteY10" fmla="*/ 97882 h 2150666"/>
              <a:gd name="connsiteX11" fmla="*/ 374320 w 1053249"/>
              <a:gd name="connsiteY11" fmla="*/ 74606 h 2150666"/>
              <a:gd name="connsiteX0" fmla="*/ 374320 w 1053327"/>
              <a:gd name="connsiteY0" fmla="*/ 74606 h 2150666"/>
              <a:gd name="connsiteX1" fmla="*/ 596927 w 1053327"/>
              <a:gd name="connsiteY1" fmla="*/ 527719 h 2150666"/>
              <a:gd name="connsiteX2" fmla="*/ 1053102 w 1053327"/>
              <a:gd name="connsiteY2" fmla="*/ 842539 h 2150666"/>
              <a:gd name="connsiteX3" fmla="*/ 956736 w 1053327"/>
              <a:gd name="connsiteY3" fmla="*/ 1330572 h 2150666"/>
              <a:gd name="connsiteX4" fmla="*/ 873696 w 1053327"/>
              <a:gd name="connsiteY4" fmla="*/ 1592212 h 2150666"/>
              <a:gd name="connsiteX5" fmla="*/ 662197 w 1053327"/>
              <a:gd name="connsiteY5" fmla="*/ 2092141 h 2150666"/>
              <a:gd name="connsiteX6" fmla="*/ 243753 w 1053327"/>
              <a:gd name="connsiteY6" fmla="*/ 1952556 h 2150666"/>
              <a:gd name="connsiteX7" fmla="*/ 449875 w 1053327"/>
              <a:gd name="connsiteY7" fmla="*/ 691563 h 2150666"/>
              <a:gd name="connsiteX8" fmla="*/ 249696 w 1053327"/>
              <a:gd name="connsiteY8" fmla="*/ 439599 h 2150666"/>
              <a:gd name="connsiteX9" fmla="*/ 8510 w 1053327"/>
              <a:gd name="connsiteY9" fmla="*/ 245112 h 2150666"/>
              <a:gd name="connsiteX10" fmla="*/ 80985 w 1053327"/>
              <a:gd name="connsiteY10" fmla="*/ 97882 h 2150666"/>
              <a:gd name="connsiteX11" fmla="*/ 374320 w 1053327"/>
              <a:gd name="connsiteY11" fmla="*/ 74606 h 2150666"/>
              <a:gd name="connsiteX0" fmla="*/ 374320 w 1025771"/>
              <a:gd name="connsiteY0" fmla="*/ 74606 h 2150666"/>
              <a:gd name="connsiteX1" fmla="*/ 596927 w 1025771"/>
              <a:gd name="connsiteY1" fmla="*/ 527719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66813 w 1025771"/>
              <a:gd name="connsiteY1" fmla="*/ 553021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89754 w 1025771"/>
              <a:gd name="connsiteY1" fmla="*/ 510724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49696 w 1025771"/>
              <a:gd name="connsiteY8" fmla="*/ 439599 h 2150666"/>
              <a:gd name="connsiteX9" fmla="*/ 8510 w 1025771"/>
              <a:gd name="connsiteY9" fmla="*/ 245112 h 2150666"/>
              <a:gd name="connsiteX10" fmla="*/ 80985 w 1025771"/>
              <a:gd name="connsiteY10" fmla="*/ 97882 h 2150666"/>
              <a:gd name="connsiteX11" fmla="*/ 374320 w 1025771"/>
              <a:gd name="connsiteY11" fmla="*/ 74606 h 2150666"/>
              <a:gd name="connsiteX0" fmla="*/ 374320 w 1025771"/>
              <a:gd name="connsiteY0" fmla="*/ 74606 h 2150666"/>
              <a:gd name="connsiteX1" fmla="*/ 589754 w 1025771"/>
              <a:gd name="connsiteY1" fmla="*/ 510724 h 2150666"/>
              <a:gd name="connsiteX2" fmla="*/ 1025491 w 1025771"/>
              <a:gd name="connsiteY2" fmla="*/ 825448 h 2150666"/>
              <a:gd name="connsiteX3" fmla="*/ 956736 w 1025771"/>
              <a:gd name="connsiteY3" fmla="*/ 1330572 h 2150666"/>
              <a:gd name="connsiteX4" fmla="*/ 873696 w 1025771"/>
              <a:gd name="connsiteY4" fmla="*/ 1592212 h 2150666"/>
              <a:gd name="connsiteX5" fmla="*/ 662197 w 1025771"/>
              <a:gd name="connsiteY5" fmla="*/ 2092141 h 2150666"/>
              <a:gd name="connsiteX6" fmla="*/ 243753 w 1025771"/>
              <a:gd name="connsiteY6" fmla="*/ 1952556 h 2150666"/>
              <a:gd name="connsiteX7" fmla="*/ 449875 w 1025771"/>
              <a:gd name="connsiteY7" fmla="*/ 691563 h 2150666"/>
              <a:gd name="connsiteX8" fmla="*/ 279609 w 1025771"/>
              <a:gd name="connsiteY8" fmla="*/ 500798 h 2150666"/>
              <a:gd name="connsiteX9" fmla="*/ 249696 w 1025771"/>
              <a:gd name="connsiteY9" fmla="*/ 439599 h 2150666"/>
              <a:gd name="connsiteX10" fmla="*/ 8510 w 1025771"/>
              <a:gd name="connsiteY10" fmla="*/ 245112 h 2150666"/>
              <a:gd name="connsiteX11" fmla="*/ 80985 w 1025771"/>
              <a:gd name="connsiteY11" fmla="*/ 97882 h 2150666"/>
              <a:gd name="connsiteX12" fmla="*/ 374320 w 1025771"/>
              <a:gd name="connsiteY12" fmla="*/ 74606 h 2150666"/>
              <a:gd name="connsiteX0" fmla="*/ 374320 w 1025712"/>
              <a:gd name="connsiteY0" fmla="*/ 74606 h 2150666"/>
              <a:gd name="connsiteX1" fmla="*/ 589754 w 1025712"/>
              <a:gd name="connsiteY1" fmla="*/ 510724 h 2150666"/>
              <a:gd name="connsiteX2" fmla="*/ 1025491 w 1025712"/>
              <a:gd name="connsiteY2" fmla="*/ 825448 h 2150666"/>
              <a:gd name="connsiteX3" fmla="*/ 926554 w 1025712"/>
              <a:gd name="connsiteY3" fmla="*/ 1384710 h 2150666"/>
              <a:gd name="connsiteX4" fmla="*/ 873696 w 1025712"/>
              <a:gd name="connsiteY4" fmla="*/ 1592212 h 2150666"/>
              <a:gd name="connsiteX5" fmla="*/ 662197 w 1025712"/>
              <a:gd name="connsiteY5" fmla="*/ 2092141 h 2150666"/>
              <a:gd name="connsiteX6" fmla="*/ 243753 w 1025712"/>
              <a:gd name="connsiteY6" fmla="*/ 1952556 h 2150666"/>
              <a:gd name="connsiteX7" fmla="*/ 449875 w 1025712"/>
              <a:gd name="connsiteY7" fmla="*/ 691563 h 2150666"/>
              <a:gd name="connsiteX8" fmla="*/ 279609 w 1025712"/>
              <a:gd name="connsiteY8" fmla="*/ 500798 h 2150666"/>
              <a:gd name="connsiteX9" fmla="*/ 249696 w 1025712"/>
              <a:gd name="connsiteY9" fmla="*/ 439599 h 2150666"/>
              <a:gd name="connsiteX10" fmla="*/ 8510 w 1025712"/>
              <a:gd name="connsiteY10" fmla="*/ 245112 h 2150666"/>
              <a:gd name="connsiteX11" fmla="*/ 80985 w 1025712"/>
              <a:gd name="connsiteY11" fmla="*/ 97882 h 2150666"/>
              <a:gd name="connsiteX12" fmla="*/ 374320 w 1025712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873696 w 1025737"/>
              <a:gd name="connsiteY4" fmla="*/ 159221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900089 w 1025737"/>
              <a:gd name="connsiteY4" fmla="*/ 161608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37"/>
              <a:gd name="connsiteY0" fmla="*/ 74606 h 2150666"/>
              <a:gd name="connsiteX1" fmla="*/ 589754 w 1025737"/>
              <a:gd name="connsiteY1" fmla="*/ 510724 h 2150666"/>
              <a:gd name="connsiteX2" fmla="*/ 1025491 w 1025737"/>
              <a:gd name="connsiteY2" fmla="*/ 825448 h 2150666"/>
              <a:gd name="connsiteX3" fmla="*/ 940968 w 1025737"/>
              <a:gd name="connsiteY3" fmla="*/ 1389865 h 2150666"/>
              <a:gd name="connsiteX4" fmla="*/ 900089 w 1025737"/>
              <a:gd name="connsiteY4" fmla="*/ 1616082 h 2150666"/>
              <a:gd name="connsiteX5" fmla="*/ 662197 w 1025737"/>
              <a:gd name="connsiteY5" fmla="*/ 2092141 h 2150666"/>
              <a:gd name="connsiteX6" fmla="*/ 243753 w 1025737"/>
              <a:gd name="connsiteY6" fmla="*/ 1952556 h 2150666"/>
              <a:gd name="connsiteX7" fmla="*/ 449875 w 1025737"/>
              <a:gd name="connsiteY7" fmla="*/ 691563 h 2150666"/>
              <a:gd name="connsiteX8" fmla="*/ 279609 w 1025737"/>
              <a:gd name="connsiteY8" fmla="*/ 500798 h 2150666"/>
              <a:gd name="connsiteX9" fmla="*/ 249696 w 1025737"/>
              <a:gd name="connsiteY9" fmla="*/ 439599 h 2150666"/>
              <a:gd name="connsiteX10" fmla="*/ 8510 w 1025737"/>
              <a:gd name="connsiteY10" fmla="*/ 245112 h 2150666"/>
              <a:gd name="connsiteX11" fmla="*/ 80985 w 1025737"/>
              <a:gd name="connsiteY11" fmla="*/ 97882 h 2150666"/>
              <a:gd name="connsiteX12" fmla="*/ 374320 w 1025737"/>
              <a:gd name="connsiteY12" fmla="*/ 74606 h 2150666"/>
              <a:gd name="connsiteX0" fmla="*/ 374320 w 1025793"/>
              <a:gd name="connsiteY0" fmla="*/ 74606 h 2150666"/>
              <a:gd name="connsiteX1" fmla="*/ 589754 w 1025793"/>
              <a:gd name="connsiteY1" fmla="*/ 510724 h 2150666"/>
              <a:gd name="connsiteX2" fmla="*/ 1025491 w 1025793"/>
              <a:gd name="connsiteY2" fmla="*/ 825448 h 2150666"/>
              <a:gd name="connsiteX3" fmla="*/ 964992 w 1025793"/>
              <a:gd name="connsiteY3" fmla="*/ 1398458 h 2150666"/>
              <a:gd name="connsiteX4" fmla="*/ 900089 w 1025793"/>
              <a:gd name="connsiteY4" fmla="*/ 1616082 h 2150666"/>
              <a:gd name="connsiteX5" fmla="*/ 662197 w 1025793"/>
              <a:gd name="connsiteY5" fmla="*/ 2092141 h 2150666"/>
              <a:gd name="connsiteX6" fmla="*/ 243753 w 1025793"/>
              <a:gd name="connsiteY6" fmla="*/ 1952556 h 2150666"/>
              <a:gd name="connsiteX7" fmla="*/ 449875 w 1025793"/>
              <a:gd name="connsiteY7" fmla="*/ 691563 h 2150666"/>
              <a:gd name="connsiteX8" fmla="*/ 279609 w 1025793"/>
              <a:gd name="connsiteY8" fmla="*/ 500798 h 2150666"/>
              <a:gd name="connsiteX9" fmla="*/ 249696 w 1025793"/>
              <a:gd name="connsiteY9" fmla="*/ 439599 h 2150666"/>
              <a:gd name="connsiteX10" fmla="*/ 8510 w 1025793"/>
              <a:gd name="connsiteY10" fmla="*/ 245112 h 2150666"/>
              <a:gd name="connsiteX11" fmla="*/ 80985 w 1025793"/>
              <a:gd name="connsiteY11" fmla="*/ 97882 h 2150666"/>
              <a:gd name="connsiteX12" fmla="*/ 374320 w 1025793"/>
              <a:gd name="connsiteY12" fmla="*/ 74606 h 2150666"/>
              <a:gd name="connsiteX0" fmla="*/ 374320 w 1025793"/>
              <a:gd name="connsiteY0" fmla="*/ 74606 h 2150666"/>
              <a:gd name="connsiteX1" fmla="*/ 589754 w 1025793"/>
              <a:gd name="connsiteY1" fmla="*/ 510724 h 2150666"/>
              <a:gd name="connsiteX2" fmla="*/ 1025491 w 1025793"/>
              <a:gd name="connsiteY2" fmla="*/ 825448 h 2150666"/>
              <a:gd name="connsiteX3" fmla="*/ 964992 w 1025793"/>
              <a:gd name="connsiteY3" fmla="*/ 1398458 h 2150666"/>
              <a:gd name="connsiteX4" fmla="*/ 900089 w 1025793"/>
              <a:gd name="connsiteY4" fmla="*/ 1616082 h 2150666"/>
              <a:gd name="connsiteX5" fmla="*/ 662197 w 1025793"/>
              <a:gd name="connsiteY5" fmla="*/ 2092141 h 2150666"/>
              <a:gd name="connsiteX6" fmla="*/ 243753 w 1025793"/>
              <a:gd name="connsiteY6" fmla="*/ 1952556 h 2150666"/>
              <a:gd name="connsiteX7" fmla="*/ 449875 w 1025793"/>
              <a:gd name="connsiteY7" fmla="*/ 691563 h 2150666"/>
              <a:gd name="connsiteX8" fmla="*/ 427136 w 1025793"/>
              <a:gd name="connsiteY8" fmla="*/ 647357 h 2150666"/>
              <a:gd name="connsiteX9" fmla="*/ 249696 w 1025793"/>
              <a:gd name="connsiteY9" fmla="*/ 439599 h 2150666"/>
              <a:gd name="connsiteX10" fmla="*/ 8510 w 1025793"/>
              <a:gd name="connsiteY10" fmla="*/ 245112 h 2150666"/>
              <a:gd name="connsiteX11" fmla="*/ 80985 w 1025793"/>
              <a:gd name="connsiteY11" fmla="*/ 97882 h 2150666"/>
              <a:gd name="connsiteX12" fmla="*/ 374320 w 1025793"/>
              <a:gd name="connsiteY12" fmla="*/ 74606 h 2150666"/>
              <a:gd name="connsiteX0" fmla="*/ 379739 w 1031212"/>
              <a:gd name="connsiteY0" fmla="*/ 93940 h 2170000"/>
              <a:gd name="connsiteX1" fmla="*/ 595173 w 1031212"/>
              <a:gd name="connsiteY1" fmla="*/ 530058 h 2170000"/>
              <a:gd name="connsiteX2" fmla="*/ 1030910 w 1031212"/>
              <a:gd name="connsiteY2" fmla="*/ 844782 h 2170000"/>
              <a:gd name="connsiteX3" fmla="*/ 970411 w 1031212"/>
              <a:gd name="connsiteY3" fmla="*/ 1417792 h 2170000"/>
              <a:gd name="connsiteX4" fmla="*/ 905508 w 1031212"/>
              <a:gd name="connsiteY4" fmla="*/ 1635416 h 2170000"/>
              <a:gd name="connsiteX5" fmla="*/ 667616 w 1031212"/>
              <a:gd name="connsiteY5" fmla="*/ 2111475 h 2170000"/>
              <a:gd name="connsiteX6" fmla="*/ 249172 w 1031212"/>
              <a:gd name="connsiteY6" fmla="*/ 1971890 h 2170000"/>
              <a:gd name="connsiteX7" fmla="*/ 455294 w 1031212"/>
              <a:gd name="connsiteY7" fmla="*/ 710897 h 2170000"/>
              <a:gd name="connsiteX8" fmla="*/ 432555 w 1031212"/>
              <a:gd name="connsiteY8" fmla="*/ 666691 h 2170000"/>
              <a:gd name="connsiteX9" fmla="*/ 255115 w 1031212"/>
              <a:gd name="connsiteY9" fmla="*/ 458933 h 2170000"/>
              <a:gd name="connsiteX10" fmla="*/ 13929 w 1031212"/>
              <a:gd name="connsiteY10" fmla="*/ 264446 h 2170000"/>
              <a:gd name="connsiteX11" fmla="*/ 61297 w 1031212"/>
              <a:gd name="connsiteY11" fmla="*/ 57733 h 2170000"/>
              <a:gd name="connsiteX12" fmla="*/ 379739 w 103121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8154 w 1044072"/>
              <a:gd name="connsiteY7" fmla="*/ 710897 h 2170000"/>
              <a:gd name="connsiteX8" fmla="*/ 445415 w 1044072"/>
              <a:gd name="connsiteY8" fmla="*/ 666691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8154 w 1044072"/>
              <a:gd name="connsiteY7" fmla="*/ 710897 h 2170000"/>
              <a:gd name="connsiteX8" fmla="*/ 456176 w 1044072"/>
              <a:gd name="connsiteY8" fmla="*/ 692184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53740 w 1044072"/>
              <a:gd name="connsiteY7" fmla="*/ 705741 h 2170000"/>
              <a:gd name="connsiteX8" fmla="*/ 456176 w 1044072"/>
              <a:gd name="connsiteY8" fmla="*/ 692184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53740 w 1044072"/>
              <a:gd name="connsiteY7" fmla="*/ 705741 h 2170000"/>
              <a:gd name="connsiteX8" fmla="*/ 428633 w 1044072"/>
              <a:gd name="connsiteY8" fmla="*/ 646259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70000"/>
              <a:gd name="connsiteX1" fmla="*/ 608033 w 1044072"/>
              <a:gd name="connsiteY1" fmla="*/ 530058 h 2170000"/>
              <a:gd name="connsiteX2" fmla="*/ 1043770 w 1044072"/>
              <a:gd name="connsiteY2" fmla="*/ 844782 h 2170000"/>
              <a:gd name="connsiteX3" fmla="*/ 983271 w 1044072"/>
              <a:gd name="connsiteY3" fmla="*/ 1417792 h 2170000"/>
              <a:gd name="connsiteX4" fmla="*/ 918368 w 1044072"/>
              <a:gd name="connsiteY4" fmla="*/ 1635416 h 2170000"/>
              <a:gd name="connsiteX5" fmla="*/ 680476 w 1044072"/>
              <a:gd name="connsiteY5" fmla="*/ 2111475 h 2170000"/>
              <a:gd name="connsiteX6" fmla="*/ 262032 w 1044072"/>
              <a:gd name="connsiteY6" fmla="*/ 1971890 h 2170000"/>
              <a:gd name="connsiteX7" fmla="*/ 465650 w 1044072"/>
              <a:gd name="connsiteY7" fmla="*/ 753290 h 2170000"/>
              <a:gd name="connsiteX8" fmla="*/ 428633 w 1044072"/>
              <a:gd name="connsiteY8" fmla="*/ 646259 h 2170000"/>
              <a:gd name="connsiteX9" fmla="*/ 267975 w 1044072"/>
              <a:gd name="connsiteY9" fmla="*/ 458933 h 2170000"/>
              <a:gd name="connsiteX10" fmla="*/ 9871 w 1044072"/>
              <a:gd name="connsiteY10" fmla="*/ 301684 h 2170000"/>
              <a:gd name="connsiteX11" fmla="*/ 74157 w 1044072"/>
              <a:gd name="connsiteY11" fmla="*/ 57733 h 2170000"/>
              <a:gd name="connsiteX12" fmla="*/ 392599 w 1044072"/>
              <a:gd name="connsiteY12" fmla="*/ 93940 h 2170000"/>
              <a:gd name="connsiteX0" fmla="*/ 392599 w 1044072"/>
              <a:gd name="connsiteY0" fmla="*/ 93940 h 2165664"/>
              <a:gd name="connsiteX1" fmla="*/ 608033 w 1044072"/>
              <a:gd name="connsiteY1" fmla="*/ 530058 h 2165664"/>
              <a:gd name="connsiteX2" fmla="*/ 1043770 w 1044072"/>
              <a:gd name="connsiteY2" fmla="*/ 844782 h 2165664"/>
              <a:gd name="connsiteX3" fmla="*/ 983271 w 1044072"/>
              <a:gd name="connsiteY3" fmla="*/ 1417792 h 2165664"/>
              <a:gd name="connsiteX4" fmla="*/ 918368 w 1044072"/>
              <a:gd name="connsiteY4" fmla="*/ 1635416 h 2165664"/>
              <a:gd name="connsiteX5" fmla="*/ 680476 w 1044072"/>
              <a:gd name="connsiteY5" fmla="*/ 2111475 h 2165664"/>
              <a:gd name="connsiteX6" fmla="*/ 233204 w 1044072"/>
              <a:gd name="connsiteY6" fmla="*/ 1961579 h 2165664"/>
              <a:gd name="connsiteX7" fmla="*/ 465650 w 1044072"/>
              <a:gd name="connsiteY7" fmla="*/ 753290 h 2165664"/>
              <a:gd name="connsiteX8" fmla="*/ 428633 w 1044072"/>
              <a:gd name="connsiteY8" fmla="*/ 646259 h 2165664"/>
              <a:gd name="connsiteX9" fmla="*/ 267975 w 1044072"/>
              <a:gd name="connsiteY9" fmla="*/ 458933 h 2165664"/>
              <a:gd name="connsiteX10" fmla="*/ 9871 w 1044072"/>
              <a:gd name="connsiteY10" fmla="*/ 301684 h 2165664"/>
              <a:gd name="connsiteX11" fmla="*/ 74157 w 1044072"/>
              <a:gd name="connsiteY11" fmla="*/ 57733 h 2165664"/>
              <a:gd name="connsiteX12" fmla="*/ 392599 w 1044072"/>
              <a:gd name="connsiteY12" fmla="*/ 93940 h 2165664"/>
              <a:gd name="connsiteX0" fmla="*/ 1787607 w 2439080"/>
              <a:gd name="connsiteY0" fmla="*/ 93940 h 2118151"/>
              <a:gd name="connsiteX1" fmla="*/ 2003041 w 2439080"/>
              <a:gd name="connsiteY1" fmla="*/ 530058 h 2118151"/>
              <a:gd name="connsiteX2" fmla="*/ 2438778 w 2439080"/>
              <a:gd name="connsiteY2" fmla="*/ 844782 h 2118151"/>
              <a:gd name="connsiteX3" fmla="*/ 2378279 w 2439080"/>
              <a:gd name="connsiteY3" fmla="*/ 1417792 h 2118151"/>
              <a:gd name="connsiteX4" fmla="*/ 2313376 w 2439080"/>
              <a:gd name="connsiteY4" fmla="*/ 1635416 h 2118151"/>
              <a:gd name="connsiteX5" fmla="*/ 2075484 w 2439080"/>
              <a:gd name="connsiteY5" fmla="*/ 2111475 h 2118151"/>
              <a:gd name="connsiteX6" fmla="*/ 203 w 2439080"/>
              <a:gd name="connsiteY6" fmla="*/ 1545220 h 2118151"/>
              <a:gd name="connsiteX7" fmla="*/ 1860658 w 2439080"/>
              <a:gd name="connsiteY7" fmla="*/ 753290 h 2118151"/>
              <a:gd name="connsiteX8" fmla="*/ 1823641 w 2439080"/>
              <a:gd name="connsiteY8" fmla="*/ 646259 h 2118151"/>
              <a:gd name="connsiteX9" fmla="*/ 1662983 w 2439080"/>
              <a:gd name="connsiteY9" fmla="*/ 458933 h 2118151"/>
              <a:gd name="connsiteX10" fmla="*/ 1404879 w 2439080"/>
              <a:gd name="connsiteY10" fmla="*/ 301684 h 2118151"/>
              <a:gd name="connsiteX11" fmla="*/ 1469165 w 2439080"/>
              <a:gd name="connsiteY11" fmla="*/ 57733 h 2118151"/>
              <a:gd name="connsiteX12" fmla="*/ 1787607 w 2439080"/>
              <a:gd name="connsiteY12" fmla="*/ 93940 h 2118151"/>
              <a:gd name="connsiteX0" fmla="*/ 1793028 w 2444501"/>
              <a:gd name="connsiteY0" fmla="*/ 93940 h 2118151"/>
              <a:gd name="connsiteX1" fmla="*/ 2008462 w 2444501"/>
              <a:gd name="connsiteY1" fmla="*/ 530058 h 2118151"/>
              <a:gd name="connsiteX2" fmla="*/ 2444199 w 2444501"/>
              <a:gd name="connsiteY2" fmla="*/ 844782 h 2118151"/>
              <a:gd name="connsiteX3" fmla="*/ 2383700 w 2444501"/>
              <a:gd name="connsiteY3" fmla="*/ 1417792 h 2118151"/>
              <a:gd name="connsiteX4" fmla="*/ 2318797 w 2444501"/>
              <a:gd name="connsiteY4" fmla="*/ 1635416 h 2118151"/>
              <a:gd name="connsiteX5" fmla="*/ 2080905 w 2444501"/>
              <a:gd name="connsiteY5" fmla="*/ 2111475 h 2118151"/>
              <a:gd name="connsiteX6" fmla="*/ 5624 w 2444501"/>
              <a:gd name="connsiteY6" fmla="*/ 1545220 h 2118151"/>
              <a:gd name="connsiteX7" fmla="*/ 1639516 w 2444501"/>
              <a:gd name="connsiteY7" fmla="*/ 1501944 h 2118151"/>
              <a:gd name="connsiteX8" fmla="*/ 1866079 w 2444501"/>
              <a:gd name="connsiteY8" fmla="*/ 753290 h 2118151"/>
              <a:gd name="connsiteX9" fmla="*/ 1829062 w 2444501"/>
              <a:gd name="connsiteY9" fmla="*/ 646259 h 2118151"/>
              <a:gd name="connsiteX10" fmla="*/ 1668404 w 2444501"/>
              <a:gd name="connsiteY10" fmla="*/ 458933 h 2118151"/>
              <a:gd name="connsiteX11" fmla="*/ 1410300 w 2444501"/>
              <a:gd name="connsiteY11" fmla="*/ 301684 h 2118151"/>
              <a:gd name="connsiteX12" fmla="*/ 1474586 w 2444501"/>
              <a:gd name="connsiteY12" fmla="*/ 57733 h 2118151"/>
              <a:gd name="connsiteX13" fmla="*/ 1793028 w 2444501"/>
              <a:gd name="connsiteY13" fmla="*/ 93940 h 2118151"/>
              <a:gd name="connsiteX0" fmla="*/ 1827146 w 2478619"/>
              <a:gd name="connsiteY0" fmla="*/ 93940 h 2118151"/>
              <a:gd name="connsiteX1" fmla="*/ 2042580 w 2478619"/>
              <a:gd name="connsiteY1" fmla="*/ 530058 h 2118151"/>
              <a:gd name="connsiteX2" fmla="*/ 2478317 w 2478619"/>
              <a:gd name="connsiteY2" fmla="*/ 844782 h 2118151"/>
              <a:gd name="connsiteX3" fmla="*/ 2417818 w 2478619"/>
              <a:gd name="connsiteY3" fmla="*/ 1417792 h 2118151"/>
              <a:gd name="connsiteX4" fmla="*/ 2352915 w 2478619"/>
              <a:gd name="connsiteY4" fmla="*/ 1635416 h 2118151"/>
              <a:gd name="connsiteX5" fmla="*/ 2115023 w 2478619"/>
              <a:gd name="connsiteY5" fmla="*/ 2111475 h 2118151"/>
              <a:gd name="connsiteX6" fmla="*/ 39742 w 2478619"/>
              <a:gd name="connsiteY6" fmla="*/ 1545220 h 2118151"/>
              <a:gd name="connsiteX7" fmla="*/ 716943 w 2478619"/>
              <a:gd name="connsiteY7" fmla="*/ 1390629 h 2118151"/>
              <a:gd name="connsiteX8" fmla="*/ 1673634 w 2478619"/>
              <a:gd name="connsiteY8" fmla="*/ 1501944 h 2118151"/>
              <a:gd name="connsiteX9" fmla="*/ 1900197 w 2478619"/>
              <a:gd name="connsiteY9" fmla="*/ 753290 h 2118151"/>
              <a:gd name="connsiteX10" fmla="*/ 1863180 w 2478619"/>
              <a:gd name="connsiteY10" fmla="*/ 646259 h 2118151"/>
              <a:gd name="connsiteX11" fmla="*/ 1702522 w 2478619"/>
              <a:gd name="connsiteY11" fmla="*/ 458933 h 2118151"/>
              <a:gd name="connsiteX12" fmla="*/ 1444418 w 2478619"/>
              <a:gd name="connsiteY12" fmla="*/ 301684 h 2118151"/>
              <a:gd name="connsiteX13" fmla="*/ 1508704 w 2478619"/>
              <a:gd name="connsiteY13" fmla="*/ 57733 h 2118151"/>
              <a:gd name="connsiteX14" fmla="*/ 1827146 w 2478619"/>
              <a:gd name="connsiteY14" fmla="*/ 93940 h 2118151"/>
              <a:gd name="connsiteX0" fmla="*/ 1827146 w 2478619"/>
              <a:gd name="connsiteY0" fmla="*/ 93940 h 2118151"/>
              <a:gd name="connsiteX1" fmla="*/ 2042580 w 2478619"/>
              <a:gd name="connsiteY1" fmla="*/ 530058 h 2118151"/>
              <a:gd name="connsiteX2" fmla="*/ 2478317 w 2478619"/>
              <a:gd name="connsiteY2" fmla="*/ 844782 h 2118151"/>
              <a:gd name="connsiteX3" fmla="*/ 2417818 w 2478619"/>
              <a:gd name="connsiteY3" fmla="*/ 1417792 h 2118151"/>
              <a:gd name="connsiteX4" fmla="*/ 2352915 w 2478619"/>
              <a:gd name="connsiteY4" fmla="*/ 1635416 h 2118151"/>
              <a:gd name="connsiteX5" fmla="*/ 2115023 w 2478619"/>
              <a:gd name="connsiteY5" fmla="*/ 2111475 h 2118151"/>
              <a:gd name="connsiteX6" fmla="*/ 39742 w 2478619"/>
              <a:gd name="connsiteY6" fmla="*/ 1545220 h 2118151"/>
              <a:gd name="connsiteX7" fmla="*/ 716943 w 2478619"/>
              <a:gd name="connsiteY7" fmla="*/ 1390629 h 2118151"/>
              <a:gd name="connsiteX8" fmla="*/ 1715525 w 2478619"/>
              <a:gd name="connsiteY8" fmla="*/ 1581859 h 2118151"/>
              <a:gd name="connsiteX9" fmla="*/ 1900197 w 2478619"/>
              <a:gd name="connsiteY9" fmla="*/ 753290 h 2118151"/>
              <a:gd name="connsiteX10" fmla="*/ 1863180 w 2478619"/>
              <a:gd name="connsiteY10" fmla="*/ 646259 h 2118151"/>
              <a:gd name="connsiteX11" fmla="*/ 1702522 w 2478619"/>
              <a:gd name="connsiteY11" fmla="*/ 458933 h 2118151"/>
              <a:gd name="connsiteX12" fmla="*/ 1444418 w 2478619"/>
              <a:gd name="connsiteY12" fmla="*/ 301684 h 2118151"/>
              <a:gd name="connsiteX13" fmla="*/ 1508704 w 2478619"/>
              <a:gd name="connsiteY13" fmla="*/ 57733 h 2118151"/>
              <a:gd name="connsiteX14" fmla="*/ 1827146 w 2478619"/>
              <a:gd name="connsiteY14" fmla="*/ 93940 h 2118151"/>
              <a:gd name="connsiteX0" fmla="*/ 1840948 w 2492421"/>
              <a:gd name="connsiteY0" fmla="*/ 93940 h 2118151"/>
              <a:gd name="connsiteX1" fmla="*/ 2056382 w 2492421"/>
              <a:gd name="connsiteY1" fmla="*/ 530058 h 2118151"/>
              <a:gd name="connsiteX2" fmla="*/ 2492119 w 2492421"/>
              <a:gd name="connsiteY2" fmla="*/ 844782 h 2118151"/>
              <a:gd name="connsiteX3" fmla="*/ 2431620 w 2492421"/>
              <a:gd name="connsiteY3" fmla="*/ 1417792 h 2118151"/>
              <a:gd name="connsiteX4" fmla="*/ 2366717 w 2492421"/>
              <a:gd name="connsiteY4" fmla="*/ 1635416 h 2118151"/>
              <a:gd name="connsiteX5" fmla="*/ 2128825 w 2492421"/>
              <a:gd name="connsiteY5" fmla="*/ 2111475 h 2118151"/>
              <a:gd name="connsiteX6" fmla="*/ 53544 w 2492421"/>
              <a:gd name="connsiteY6" fmla="*/ 1545220 h 2118151"/>
              <a:gd name="connsiteX7" fmla="*/ 530162 w 2492421"/>
              <a:gd name="connsiteY7" fmla="*/ 1311671 h 2118151"/>
              <a:gd name="connsiteX8" fmla="*/ 1729327 w 2492421"/>
              <a:gd name="connsiteY8" fmla="*/ 1581859 h 2118151"/>
              <a:gd name="connsiteX9" fmla="*/ 1913999 w 2492421"/>
              <a:gd name="connsiteY9" fmla="*/ 753290 h 2118151"/>
              <a:gd name="connsiteX10" fmla="*/ 1876982 w 2492421"/>
              <a:gd name="connsiteY10" fmla="*/ 646259 h 2118151"/>
              <a:gd name="connsiteX11" fmla="*/ 1716324 w 2492421"/>
              <a:gd name="connsiteY11" fmla="*/ 458933 h 2118151"/>
              <a:gd name="connsiteX12" fmla="*/ 1458220 w 2492421"/>
              <a:gd name="connsiteY12" fmla="*/ 301684 h 2118151"/>
              <a:gd name="connsiteX13" fmla="*/ 1522506 w 2492421"/>
              <a:gd name="connsiteY13" fmla="*/ 57733 h 2118151"/>
              <a:gd name="connsiteX14" fmla="*/ 1840948 w 2492421"/>
              <a:gd name="connsiteY14" fmla="*/ 93940 h 2118151"/>
              <a:gd name="connsiteX0" fmla="*/ 1811785 w 2463258"/>
              <a:gd name="connsiteY0" fmla="*/ 93940 h 2119717"/>
              <a:gd name="connsiteX1" fmla="*/ 2027219 w 2463258"/>
              <a:gd name="connsiteY1" fmla="*/ 530058 h 2119717"/>
              <a:gd name="connsiteX2" fmla="*/ 2462956 w 2463258"/>
              <a:gd name="connsiteY2" fmla="*/ 844782 h 2119717"/>
              <a:gd name="connsiteX3" fmla="*/ 2402457 w 2463258"/>
              <a:gd name="connsiteY3" fmla="*/ 1417792 h 2119717"/>
              <a:gd name="connsiteX4" fmla="*/ 2337554 w 2463258"/>
              <a:gd name="connsiteY4" fmla="*/ 1635416 h 2119717"/>
              <a:gd name="connsiteX5" fmla="*/ 2099662 w 2463258"/>
              <a:gd name="connsiteY5" fmla="*/ 2111475 h 2119717"/>
              <a:gd name="connsiteX6" fmla="*/ 56661 w 2463258"/>
              <a:gd name="connsiteY6" fmla="*/ 1621699 h 2119717"/>
              <a:gd name="connsiteX7" fmla="*/ 500999 w 2463258"/>
              <a:gd name="connsiteY7" fmla="*/ 1311671 h 2119717"/>
              <a:gd name="connsiteX8" fmla="*/ 1700164 w 2463258"/>
              <a:gd name="connsiteY8" fmla="*/ 1581859 h 2119717"/>
              <a:gd name="connsiteX9" fmla="*/ 1884836 w 2463258"/>
              <a:gd name="connsiteY9" fmla="*/ 753290 h 2119717"/>
              <a:gd name="connsiteX10" fmla="*/ 1847819 w 2463258"/>
              <a:gd name="connsiteY10" fmla="*/ 646259 h 2119717"/>
              <a:gd name="connsiteX11" fmla="*/ 1687161 w 2463258"/>
              <a:gd name="connsiteY11" fmla="*/ 458933 h 2119717"/>
              <a:gd name="connsiteX12" fmla="*/ 1429057 w 2463258"/>
              <a:gd name="connsiteY12" fmla="*/ 301684 h 2119717"/>
              <a:gd name="connsiteX13" fmla="*/ 1493343 w 2463258"/>
              <a:gd name="connsiteY13" fmla="*/ 57733 h 2119717"/>
              <a:gd name="connsiteX14" fmla="*/ 1811785 w 2463258"/>
              <a:gd name="connsiteY14" fmla="*/ 93940 h 2119717"/>
              <a:gd name="connsiteX0" fmla="*/ 1845915 w 2497388"/>
              <a:gd name="connsiteY0" fmla="*/ 93940 h 2119717"/>
              <a:gd name="connsiteX1" fmla="*/ 2061349 w 2497388"/>
              <a:gd name="connsiteY1" fmla="*/ 530058 h 2119717"/>
              <a:gd name="connsiteX2" fmla="*/ 2497086 w 2497388"/>
              <a:gd name="connsiteY2" fmla="*/ 844782 h 2119717"/>
              <a:gd name="connsiteX3" fmla="*/ 2436587 w 2497388"/>
              <a:gd name="connsiteY3" fmla="*/ 1417792 h 2119717"/>
              <a:gd name="connsiteX4" fmla="*/ 2371684 w 2497388"/>
              <a:gd name="connsiteY4" fmla="*/ 1635416 h 2119717"/>
              <a:gd name="connsiteX5" fmla="*/ 2133792 w 2497388"/>
              <a:gd name="connsiteY5" fmla="*/ 2111475 h 2119717"/>
              <a:gd name="connsiteX6" fmla="*/ 90791 w 2497388"/>
              <a:gd name="connsiteY6" fmla="*/ 1621699 h 2119717"/>
              <a:gd name="connsiteX7" fmla="*/ 304365 w 2497388"/>
              <a:gd name="connsiteY7" fmla="*/ 1286850 h 2119717"/>
              <a:gd name="connsiteX8" fmla="*/ 535129 w 2497388"/>
              <a:gd name="connsiteY8" fmla="*/ 1311671 h 2119717"/>
              <a:gd name="connsiteX9" fmla="*/ 1734294 w 2497388"/>
              <a:gd name="connsiteY9" fmla="*/ 1581859 h 2119717"/>
              <a:gd name="connsiteX10" fmla="*/ 1918966 w 2497388"/>
              <a:gd name="connsiteY10" fmla="*/ 753290 h 2119717"/>
              <a:gd name="connsiteX11" fmla="*/ 1881949 w 2497388"/>
              <a:gd name="connsiteY11" fmla="*/ 646259 h 2119717"/>
              <a:gd name="connsiteX12" fmla="*/ 1721291 w 2497388"/>
              <a:gd name="connsiteY12" fmla="*/ 458933 h 2119717"/>
              <a:gd name="connsiteX13" fmla="*/ 1463187 w 2497388"/>
              <a:gd name="connsiteY13" fmla="*/ 301684 h 2119717"/>
              <a:gd name="connsiteX14" fmla="*/ 1527473 w 2497388"/>
              <a:gd name="connsiteY14" fmla="*/ 57733 h 2119717"/>
              <a:gd name="connsiteX15" fmla="*/ 1845915 w 2497388"/>
              <a:gd name="connsiteY15" fmla="*/ 93940 h 2119717"/>
              <a:gd name="connsiteX0" fmla="*/ 1846459 w 2497932"/>
              <a:gd name="connsiteY0" fmla="*/ 93940 h 2119717"/>
              <a:gd name="connsiteX1" fmla="*/ 2061893 w 2497932"/>
              <a:gd name="connsiteY1" fmla="*/ 530058 h 2119717"/>
              <a:gd name="connsiteX2" fmla="*/ 2497630 w 2497932"/>
              <a:gd name="connsiteY2" fmla="*/ 844782 h 2119717"/>
              <a:gd name="connsiteX3" fmla="*/ 2437131 w 2497932"/>
              <a:gd name="connsiteY3" fmla="*/ 1417792 h 2119717"/>
              <a:gd name="connsiteX4" fmla="*/ 2372228 w 2497932"/>
              <a:gd name="connsiteY4" fmla="*/ 1635416 h 2119717"/>
              <a:gd name="connsiteX5" fmla="*/ 2134336 w 2497932"/>
              <a:gd name="connsiteY5" fmla="*/ 2111475 h 2119717"/>
              <a:gd name="connsiteX6" fmla="*/ 91335 w 2497932"/>
              <a:gd name="connsiteY6" fmla="*/ 1621699 h 2119717"/>
              <a:gd name="connsiteX7" fmla="*/ 301255 w 2497932"/>
              <a:gd name="connsiteY7" fmla="*/ 1307188 h 2119717"/>
              <a:gd name="connsiteX8" fmla="*/ 535673 w 2497932"/>
              <a:gd name="connsiteY8" fmla="*/ 1311671 h 2119717"/>
              <a:gd name="connsiteX9" fmla="*/ 1734838 w 2497932"/>
              <a:gd name="connsiteY9" fmla="*/ 1581859 h 2119717"/>
              <a:gd name="connsiteX10" fmla="*/ 1919510 w 2497932"/>
              <a:gd name="connsiteY10" fmla="*/ 753290 h 2119717"/>
              <a:gd name="connsiteX11" fmla="*/ 1882493 w 2497932"/>
              <a:gd name="connsiteY11" fmla="*/ 646259 h 2119717"/>
              <a:gd name="connsiteX12" fmla="*/ 1721835 w 2497932"/>
              <a:gd name="connsiteY12" fmla="*/ 458933 h 2119717"/>
              <a:gd name="connsiteX13" fmla="*/ 1463731 w 2497932"/>
              <a:gd name="connsiteY13" fmla="*/ 301684 h 2119717"/>
              <a:gd name="connsiteX14" fmla="*/ 1528017 w 2497932"/>
              <a:gd name="connsiteY14" fmla="*/ 57733 h 2119717"/>
              <a:gd name="connsiteX15" fmla="*/ 1846459 w 2497932"/>
              <a:gd name="connsiteY15" fmla="*/ 93940 h 2119717"/>
              <a:gd name="connsiteX0" fmla="*/ 1791503 w 2442976"/>
              <a:gd name="connsiteY0" fmla="*/ 93940 h 2121532"/>
              <a:gd name="connsiteX1" fmla="*/ 2006937 w 2442976"/>
              <a:gd name="connsiteY1" fmla="*/ 530058 h 2121532"/>
              <a:gd name="connsiteX2" fmla="*/ 2442674 w 2442976"/>
              <a:gd name="connsiteY2" fmla="*/ 844782 h 2121532"/>
              <a:gd name="connsiteX3" fmla="*/ 2382175 w 2442976"/>
              <a:gd name="connsiteY3" fmla="*/ 1417792 h 2121532"/>
              <a:gd name="connsiteX4" fmla="*/ 2317272 w 2442976"/>
              <a:gd name="connsiteY4" fmla="*/ 1635416 h 2121532"/>
              <a:gd name="connsiteX5" fmla="*/ 2079380 w 2442976"/>
              <a:gd name="connsiteY5" fmla="*/ 2111475 h 2121532"/>
              <a:gd name="connsiteX6" fmla="*/ 102360 w 2442976"/>
              <a:gd name="connsiteY6" fmla="*/ 1681373 h 2121532"/>
              <a:gd name="connsiteX7" fmla="*/ 246299 w 2442976"/>
              <a:gd name="connsiteY7" fmla="*/ 1307188 h 2121532"/>
              <a:gd name="connsiteX8" fmla="*/ 480717 w 2442976"/>
              <a:gd name="connsiteY8" fmla="*/ 1311671 h 2121532"/>
              <a:gd name="connsiteX9" fmla="*/ 1679882 w 2442976"/>
              <a:gd name="connsiteY9" fmla="*/ 1581859 h 2121532"/>
              <a:gd name="connsiteX10" fmla="*/ 1864554 w 2442976"/>
              <a:gd name="connsiteY10" fmla="*/ 753290 h 2121532"/>
              <a:gd name="connsiteX11" fmla="*/ 1827537 w 2442976"/>
              <a:gd name="connsiteY11" fmla="*/ 646259 h 2121532"/>
              <a:gd name="connsiteX12" fmla="*/ 1666879 w 2442976"/>
              <a:gd name="connsiteY12" fmla="*/ 458933 h 2121532"/>
              <a:gd name="connsiteX13" fmla="*/ 1408775 w 2442976"/>
              <a:gd name="connsiteY13" fmla="*/ 301684 h 2121532"/>
              <a:gd name="connsiteX14" fmla="*/ 1473061 w 2442976"/>
              <a:gd name="connsiteY14" fmla="*/ 57733 h 2121532"/>
              <a:gd name="connsiteX15" fmla="*/ 1791503 w 2442976"/>
              <a:gd name="connsiteY15" fmla="*/ 93940 h 2121532"/>
              <a:gd name="connsiteX0" fmla="*/ 1799168 w 2450641"/>
              <a:gd name="connsiteY0" fmla="*/ 93940 h 2121532"/>
              <a:gd name="connsiteX1" fmla="*/ 2014602 w 2450641"/>
              <a:gd name="connsiteY1" fmla="*/ 530058 h 2121532"/>
              <a:gd name="connsiteX2" fmla="*/ 2450339 w 2450641"/>
              <a:gd name="connsiteY2" fmla="*/ 844782 h 2121532"/>
              <a:gd name="connsiteX3" fmla="*/ 2389840 w 2450641"/>
              <a:gd name="connsiteY3" fmla="*/ 1417792 h 2121532"/>
              <a:gd name="connsiteX4" fmla="*/ 2324937 w 2450641"/>
              <a:gd name="connsiteY4" fmla="*/ 1635416 h 2121532"/>
              <a:gd name="connsiteX5" fmla="*/ 2087045 w 2450641"/>
              <a:gd name="connsiteY5" fmla="*/ 2111475 h 2121532"/>
              <a:gd name="connsiteX6" fmla="*/ 110025 w 2450641"/>
              <a:gd name="connsiteY6" fmla="*/ 1681373 h 2121532"/>
              <a:gd name="connsiteX7" fmla="*/ 215594 w 2450641"/>
              <a:gd name="connsiteY7" fmla="*/ 1264604 h 2121532"/>
              <a:gd name="connsiteX8" fmla="*/ 488382 w 2450641"/>
              <a:gd name="connsiteY8" fmla="*/ 1311671 h 2121532"/>
              <a:gd name="connsiteX9" fmla="*/ 1687547 w 2450641"/>
              <a:gd name="connsiteY9" fmla="*/ 1581859 h 2121532"/>
              <a:gd name="connsiteX10" fmla="*/ 1872219 w 2450641"/>
              <a:gd name="connsiteY10" fmla="*/ 753290 h 2121532"/>
              <a:gd name="connsiteX11" fmla="*/ 1835202 w 2450641"/>
              <a:gd name="connsiteY11" fmla="*/ 646259 h 2121532"/>
              <a:gd name="connsiteX12" fmla="*/ 1674544 w 2450641"/>
              <a:gd name="connsiteY12" fmla="*/ 458933 h 2121532"/>
              <a:gd name="connsiteX13" fmla="*/ 1416440 w 2450641"/>
              <a:gd name="connsiteY13" fmla="*/ 301684 h 2121532"/>
              <a:gd name="connsiteX14" fmla="*/ 1480726 w 2450641"/>
              <a:gd name="connsiteY14" fmla="*/ 57733 h 2121532"/>
              <a:gd name="connsiteX15" fmla="*/ 1799168 w 2450641"/>
              <a:gd name="connsiteY15" fmla="*/ 93940 h 2121532"/>
              <a:gd name="connsiteX0" fmla="*/ 1799168 w 2450641"/>
              <a:gd name="connsiteY0" fmla="*/ 93940 h 2121532"/>
              <a:gd name="connsiteX1" fmla="*/ 2325931 w 2450641"/>
              <a:gd name="connsiteY1" fmla="*/ 360656 h 2121532"/>
              <a:gd name="connsiteX2" fmla="*/ 2450339 w 2450641"/>
              <a:gd name="connsiteY2" fmla="*/ 844782 h 2121532"/>
              <a:gd name="connsiteX3" fmla="*/ 2389840 w 2450641"/>
              <a:gd name="connsiteY3" fmla="*/ 1417792 h 2121532"/>
              <a:gd name="connsiteX4" fmla="*/ 2324937 w 2450641"/>
              <a:gd name="connsiteY4" fmla="*/ 1635416 h 2121532"/>
              <a:gd name="connsiteX5" fmla="*/ 2087045 w 2450641"/>
              <a:gd name="connsiteY5" fmla="*/ 2111475 h 2121532"/>
              <a:gd name="connsiteX6" fmla="*/ 110025 w 2450641"/>
              <a:gd name="connsiteY6" fmla="*/ 1681373 h 2121532"/>
              <a:gd name="connsiteX7" fmla="*/ 215594 w 2450641"/>
              <a:gd name="connsiteY7" fmla="*/ 1264604 h 2121532"/>
              <a:gd name="connsiteX8" fmla="*/ 488382 w 2450641"/>
              <a:gd name="connsiteY8" fmla="*/ 1311671 h 2121532"/>
              <a:gd name="connsiteX9" fmla="*/ 1687547 w 2450641"/>
              <a:gd name="connsiteY9" fmla="*/ 1581859 h 2121532"/>
              <a:gd name="connsiteX10" fmla="*/ 1872219 w 2450641"/>
              <a:gd name="connsiteY10" fmla="*/ 753290 h 2121532"/>
              <a:gd name="connsiteX11" fmla="*/ 1835202 w 2450641"/>
              <a:gd name="connsiteY11" fmla="*/ 646259 h 2121532"/>
              <a:gd name="connsiteX12" fmla="*/ 1674544 w 2450641"/>
              <a:gd name="connsiteY12" fmla="*/ 458933 h 2121532"/>
              <a:gd name="connsiteX13" fmla="*/ 1416440 w 2450641"/>
              <a:gd name="connsiteY13" fmla="*/ 301684 h 2121532"/>
              <a:gd name="connsiteX14" fmla="*/ 1480726 w 2450641"/>
              <a:gd name="connsiteY14" fmla="*/ 57733 h 2121532"/>
              <a:gd name="connsiteX15" fmla="*/ 1799168 w 2450641"/>
              <a:gd name="connsiteY15" fmla="*/ 93940 h 2121532"/>
              <a:gd name="connsiteX0" fmla="*/ 2156600 w 2450641"/>
              <a:gd name="connsiteY0" fmla="*/ 78508 h 2159983"/>
              <a:gd name="connsiteX1" fmla="*/ 2325931 w 2450641"/>
              <a:gd name="connsiteY1" fmla="*/ 399107 h 2159983"/>
              <a:gd name="connsiteX2" fmla="*/ 2450339 w 2450641"/>
              <a:gd name="connsiteY2" fmla="*/ 883233 h 2159983"/>
              <a:gd name="connsiteX3" fmla="*/ 2389840 w 2450641"/>
              <a:gd name="connsiteY3" fmla="*/ 1456243 h 2159983"/>
              <a:gd name="connsiteX4" fmla="*/ 2324937 w 2450641"/>
              <a:gd name="connsiteY4" fmla="*/ 1673867 h 2159983"/>
              <a:gd name="connsiteX5" fmla="*/ 2087045 w 2450641"/>
              <a:gd name="connsiteY5" fmla="*/ 2149926 h 2159983"/>
              <a:gd name="connsiteX6" fmla="*/ 110025 w 2450641"/>
              <a:gd name="connsiteY6" fmla="*/ 1719824 h 2159983"/>
              <a:gd name="connsiteX7" fmla="*/ 215594 w 2450641"/>
              <a:gd name="connsiteY7" fmla="*/ 1303055 h 2159983"/>
              <a:gd name="connsiteX8" fmla="*/ 488382 w 2450641"/>
              <a:gd name="connsiteY8" fmla="*/ 1350122 h 2159983"/>
              <a:gd name="connsiteX9" fmla="*/ 1687547 w 2450641"/>
              <a:gd name="connsiteY9" fmla="*/ 1620310 h 2159983"/>
              <a:gd name="connsiteX10" fmla="*/ 1872219 w 2450641"/>
              <a:gd name="connsiteY10" fmla="*/ 791741 h 2159983"/>
              <a:gd name="connsiteX11" fmla="*/ 1835202 w 2450641"/>
              <a:gd name="connsiteY11" fmla="*/ 684710 h 2159983"/>
              <a:gd name="connsiteX12" fmla="*/ 1674544 w 2450641"/>
              <a:gd name="connsiteY12" fmla="*/ 497384 h 2159983"/>
              <a:gd name="connsiteX13" fmla="*/ 1416440 w 2450641"/>
              <a:gd name="connsiteY13" fmla="*/ 340135 h 2159983"/>
              <a:gd name="connsiteX14" fmla="*/ 1480726 w 2450641"/>
              <a:gd name="connsiteY14" fmla="*/ 96184 h 2159983"/>
              <a:gd name="connsiteX15" fmla="*/ 2156600 w 2450641"/>
              <a:gd name="connsiteY15" fmla="*/ 78508 h 2159983"/>
              <a:gd name="connsiteX0" fmla="*/ 2156600 w 2450641"/>
              <a:gd name="connsiteY0" fmla="*/ 78508 h 2159983"/>
              <a:gd name="connsiteX1" fmla="*/ 2325931 w 2450641"/>
              <a:gd name="connsiteY1" fmla="*/ 399107 h 2159983"/>
              <a:gd name="connsiteX2" fmla="*/ 2450339 w 2450641"/>
              <a:gd name="connsiteY2" fmla="*/ 883233 h 2159983"/>
              <a:gd name="connsiteX3" fmla="*/ 2389840 w 2450641"/>
              <a:gd name="connsiteY3" fmla="*/ 1456243 h 2159983"/>
              <a:gd name="connsiteX4" fmla="*/ 2324937 w 2450641"/>
              <a:gd name="connsiteY4" fmla="*/ 1673867 h 2159983"/>
              <a:gd name="connsiteX5" fmla="*/ 2087045 w 2450641"/>
              <a:gd name="connsiteY5" fmla="*/ 2149926 h 2159983"/>
              <a:gd name="connsiteX6" fmla="*/ 110025 w 2450641"/>
              <a:gd name="connsiteY6" fmla="*/ 1719824 h 2159983"/>
              <a:gd name="connsiteX7" fmla="*/ 215594 w 2450641"/>
              <a:gd name="connsiteY7" fmla="*/ 1303055 h 2159983"/>
              <a:gd name="connsiteX8" fmla="*/ 488382 w 2450641"/>
              <a:gd name="connsiteY8" fmla="*/ 1350122 h 2159983"/>
              <a:gd name="connsiteX9" fmla="*/ 1687547 w 2450641"/>
              <a:gd name="connsiteY9" fmla="*/ 1620310 h 2159983"/>
              <a:gd name="connsiteX10" fmla="*/ 1872219 w 2450641"/>
              <a:gd name="connsiteY10" fmla="*/ 791741 h 2159983"/>
              <a:gd name="connsiteX11" fmla="*/ 1835202 w 2450641"/>
              <a:gd name="connsiteY11" fmla="*/ 684710 h 2159983"/>
              <a:gd name="connsiteX12" fmla="*/ 1867327 w 2450641"/>
              <a:gd name="connsiteY12" fmla="*/ 434997 h 2159983"/>
              <a:gd name="connsiteX13" fmla="*/ 1416440 w 2450641"/>
              <a:gd name="connsiteY13" fmla="*/ 340135 h 2159983"/>
              <a:gd name="connsiteX14" fmla="*/ 1480726 w 2450641"/>
              <a:gd name="connsiteY14" fmla="*/ 96184 h 2159983"/>
              <a:gd name="connsiteX15" fmla="*/ 2156600 w 2450641"/>
              <a:gd name="connsiteY15" fmla="*/ 78508 h 2159983"/>
              <a:gd name="connsiteX0" fmla="*/ 2156600 w 2450641"/>
              <a:gd name="connsiteY0" fmla="*/ 72938 h 2154413"/>
              <a:gd name="connsiteX1" fmla="*/ 2325931 w 2450641"/>
              <a:gd name="connsiteY1" fmla="*/ 393537 h 2154413"/>
              <a:gd name="connsiteX2" fmla="*/ 2450339 w 2450641"/>
              <a:gd name="connsiteY2" fmla="*/ 877663 h 2154413"/>
              <a:gd name="connsiteX3" fmla="*/ 2389840 w 2450641"/>
              <a:gd name="connsiteY3" fmla="*/ 1450673 h 2154413"/>
              <a:gd name="connsiteX4" fmla="*/ 2324937 w 2450641"/>
              <a:gd name="connsiteY4" fmla="*/ 1668297 h 2154413"/>
              <a:gd name="connsiteX5" fmla="*/ 2087045 w 2450641"/>
              <a:gd name="connsiteY5" fmla="*/ 2144356 h 2154413"/>
              <a:gd name="connsiteX6" fmla="*/ 110025 w 2450641"/>
              <a:gd name="connsiteY6" fmla="*/ 1714254 h 2154413"/>
              <a:gd name="connsiteX7" fmla="*/ 215594 w 2450641"/>
              <a:gd name="connsiteY7" fmla="*/ 1297485 h 2154413"/>
              <a:gd name="connsiteX8" fmla="*/ 488382 w 2450641"/>
              <a:gd name="connsiteY8" fmla="*/ 1344552 h 2154413"/>
              <a:gd name="connsiteX9" fmla="*/ 1687547 w 2450641"/>
              <a:gd name="connsiteY9" fmla="*/ 1614740 h 2154413"/>
              <a:gd name="connsiteX10" fmla="*/ 1872219 w 2450641"/>
              <a:gd name="connsiteY10" fmla="*/ 786171 h 2154413"/>
              <a:gd name="connsiteX11" fmla="*/ 1835202 w 2450641"/>
              <a:gd name="connsiteY11" fmla="*/ 679140 h 2154413"/>
              <a:gd name="connsiteX12" fmla="*/ 1867327 w 2450641"/>
              <a:gd name="connsiteY12" fmla="*/ 429427 h 2154413"/>
              <a:gd name="connsiteX13" fmla="*/ 1716785 w 2450641"/>
              <a:gd name="connsiteY13" fmla="*/ 189313 h 2154413"/>
              <a:gd name="connsiteX14" fmla="*/ 1480726 w 2450641"/>
              <a:gd name="connsiteY14" fmla="*/ 90614 h 2154413"/>
              <a:gd name="connsiteX15" fmla="*/ 2156600 w 2450641"/>
              <a:gd name="connsiteY15" fmla="*/ 72938 h 2154413"/>
              <a:gd name="connsiteX0" fmla="*/ 2156600 w 2450641"/>
              <a:gd name="connsiteY0" fmla="*/ 91763 h 2173238"/>
              <a:gd name="connsiteX1" fmla="*/ 2325931 w 2450641"/>
              <a:gd name="connsiteY1" fmla="*/ 412362 h 2173238"/>
              <a:gd name="connsiteX2" fmla="*/ 2450339 w 2450641"/>
              <a:gd name="connsiteY2" fmla="*/ 896488 h 2173238"/>
              <a:gd name="connsiteX3" fmla="*/ 2389840 w 2450641"/>
              <a:gd name="connsiteY3" fmla="*/ 1469498 h 2173238"/>
              <a:gd name="connsiteX4" fmla="*/ 2324937 w 2450641"/>
              <a:gd name="connsiteY4" fmla="*/ 1687122 h 2173238"/>
              <a:gd name="connsiteX5" fmla="*/ 2087045 w 2450641"/>
              <a:gd name="connsiteY5" fmla="*/ 2163181 h 2173238"/>
              <a:gd name="connsiteX6" fmla="*/ 110025 w 2450641"/>
              <a:gd name="connsiteY6" fmla="*/ 1733079 h 2173238"/>
              <a:gd name="connsiteX7" fmla="*/ 215594 w 2450641"/>
              <a:gd name="connsiteY7" fmla="*/ 1316310 h 2173238"/>
              <a:gd name="connsiteX8" fmla="*/ 488382 w 2450641"/>
              <a:gd name="connsiteY8" fmla="*/ 1363377 h 2173238"/>
              <a:gd name="connsiteX9" fmla="*/ 1687547 w 2450641"/>
              <a:gd name="connsiteY9" fmla="*/ 1633565 h 2173238"/>
              <a:gd name="connsiteX10" fmla="*/ 1872219 w 2450641"/>
              <a:gd name="connsiteY10" fmla="*/ 804996 h 2173238"/>
              <a:gd name="connsiteX11" fmla="*/ 1835202 w 2450641"/>
              <a:gd name="connsiteY11" fmla="*/ 697965 h 2173238"/>
              <a:gd name="connsiteX12" fmla="*/ 1867327 w 2450641"/>
              <a:gd name="connsiteY12" fmla="*/ 448252 h 2173238"/>
              <a:gd name="connsiteX13" fmla="*/ 1716785 w 2450641"/>
              <a:gd name="connsiteY13" fmla="*/ 208138 h 2173238"/>
              <a:gd name="connsiteX14" fmla="*/ 1898309 w 2450641"/>
              <a:gd name="connsiteY14" fmla="*/ 49820 h 2173238"/>
              <a:gd name="connsiteX15" fmla="*/ 2156600 w 2450641"/>
              <a:gd name="connsiteY15" fmla="*/ 91763 h 2173238"/>
              <a:gd name="connsiteX0" fmla="*/ 2156600 w 2450641"/>
              <a:gd name="connsiteY0" fmla="*/ 91384 h 2172859"/>
              <a:gd name="connsiteX1" fmla="*/ 2325931 w 2450641"/>
              <a:gd name="connsiteY1" fmla="*/ 411983 h 2172859"/>
              <a:gd name="connsiteX2" fmla="*/ 2450339 w 2450641"/>
              <a:gd name="connsiteY2" fmla="*/ 896109 h 2172859"/>
              <a:gd name="connsiteX3" fmla="*/ 2389840 w 2450641"/>
              <a:gd name="connsiteY3" fmla="*/ 1469119 h 2172859"/>
              <a:gd name="connsiteX4" fmla="*/ 2324937 w 2450641"/>
              <a:gd name="connsiteY4" fmla="*/ 1686743 h 2172859"/>
              <a:gd name="connsiteX5" fmla="*/ 2087045 w 2450641"/>
              <a:gd name="connsiteY5" fmla="*/ 2162802 h 2172859"/>
              <a:gd name="connsiteX6" fmla="*/ 110025 w 2450641"/>
              <a:gd name="connsiteY6" fmla="*/ 1732700 h 2172859"/>
              <a:gd name="connsiteX7" fmla="*/ 215594 w 2450641"/>
              <a:gd name="connsiteY7" fmla="*/ 1315931 h 2172859"/>
              <a:gd name="connsiteX8" fmla="*/ 488382 w 2450641"/>
              <a:gd name="connsiteY8" fmla="*/ 1362998 h 2172859"/>
              <a:gd name="connsiteX9" fmla="*/ 1687547 w 2450641"/>
              <a:gd name="connsiteY9" fmla="*/ 1633186 h 2172859"/>
              <a:gd name="connsiteX10" fmla="*/ 1872219 w 2450641"/>
              <a:gd name="connsiteY10" fmla="*/ 804617 h 2172859"/>
              <a:gd name="connsiteX11" fmla="*/ 1835202 w 2450641"/>
              <a:gd name="connsiteY11" fmla="*/ 697586 h 2172859"/>
              <a:gd name="connsiteX12" fmla="*/ 1867327 w 2450641"/>
              <a:gd name="connsiteY12" fmla="*/ 447873 h 2172859"/>
              <a:gd name="connsiteX13" fmla="*/ 1781756 w 2450641"/>
              <a:gd name="connsiteY13" fmla="*/ 200464 h 2172859"/>
              <a:gd name="connsiteX14" fmla="*/ 1898309 w 2450641"/>
              <a:gd name="connsiteY14" fmla="*/ 49441 h 2172859"/>
              <a:gd name="connsiteX15" fmla="*/ 2156600 w 2450641"/>
              <a:gd name="connsiteY15" fmla="*/ 91384 h 2172859"/>
              <a:gd name="connsiteX0" fmla="*/ 2233713 w 2450641"/>
              <a:gd name="connsiteY0" fmla="*/ 83676 h 2190106"/>
              <a:gd name="connsiteX1" fmla="*/ 2325931 w 2450641"/>
              <a:gd name="connsiteY1" fmla="*/ 429230 h 2190106"/>
              <a:gd name="connsiteX2" fmla="*/ 2450339 w 2450641"/>
              <a:gd name="connsiteY2" fmla="*/ 913356 h 2190106"/>
              <a:gd name="connsiteX3" fmla="*/ 2389840 w 2450641"/>
              <a:gd name="connsiteY3" fmla="*/ 1486366 h 2190106"/>
              <a:gd name="connsiteX4" fmla="*/ 2324937 w 2450641"/>
              <a:gd name="connsiteY4" fmla="*/ 1703990 h 2190106"/>
              <a:gd name="connsiteX5" fmla="*/ 2087045 w 2450641"/>
              <a:gd name="connsiteY5" fmla="*/ 2180049 h 2190106"/>
              <a:gd name="connsiteX6" fmla="*/ 110025 w 2450641"/>
              <a:gd name="connsiteY6" fmla="*/ 1749947 h 2190106"/>
              <a:gd name="connsiteX7" fmla="*/ 215594 w 2450641"/>
              <a:gd name="connsiteY7" fmla="*/ 1333178 h 2190106"/>
              <a:gd name="connsiteX8" fmla="*/ 488382 w 2450641"/>
              <a:gd name="connsiteY8" fmla="*/ 1380245 h 2190106"/>
              <a:gd name="connsiteX9" fmla="*/ 1687547 w 2450641"/>
              <a:gd name="connsiteY9" fmla="*/ 1650433 h 2190106"/>
              <a:gd name="connsiteX10" fmla="*/ 1872219 w 2450641"/>
              <a:gd name="connsiteY10" fmla="*/ 821864 h 2190106"/>
              <a:gd name="connsiteX11" fmla="*/ 1835202 w 2450641"/>
              <a:gd name="connsiteY11" fmla="*/ 714833 h 2190106"/>
              <a:gd name="connsiteX12" fmla="*/ 1867327 w 2450641"/>
              <a:gd name="connsiteY12" fmla="*/ 465120 h 2190106"/>
              <a:gd name="connsiteX13" fmla="*/ 1781756 w 2450641"/>
              <a:gd name="connsiteY13" fmla="*/ 217711 h 2190106"/>
              <a:gd name="connsiteX14" fmla="*/ 1898309 w 2450641"/>
              <a:gd name="connsiteY14" fmla="*/ 66688 h 2190106"/>
              <a:gd name="connsiteX15" fmla="*/ 2233713 w 2450641"/>
              <a:gd name="connsiteY15" fmla="*/ 83676 h 2190106"/>
              <a:gd name="connsiteX0" fmla="*/ 2233713 w 2450641"/>
              <a:gd name="connsiteY0" fmla="*/ 83676 h 2190106"/>
              <a:gd name="connsiteX1" fmla="*/ 2421949 w 2450641"/>
              <a:gd name="connsiteY1" fmla="*/ 453079 h 2190106"/>
              <a:gd name="connsiteX2" fmla="*/ 2450339 w 2450641"/>
              <a:gd name="connsiteY2" fmla="*/ 913356 h 2190106"/>
              <a:gd name="connsiteX3" fmla="*/ 2389840 w 2450641"/>
              <a:gd name="connsiteY3" fmla="*/ 1486366 h 2190106"/>
              <a:gd name="connsiteX4" fmla="*/ 2324937 w 2450641"/>
              <a:gd name="connsiteY4" fmla="*/ 1703990 h 2190106"/>
              <a:gd name="connsiteX5" fmla="*/ 2087045 w 2450641"/>
              <a:gd name="connsiteY5" fmla="*/ 2180049 h 2190106"/>
              <a:gd name="connsiteX6" fmla="*/ 110025 w 2450641"/>
              <a:gd name="connsiteY6" fmla="*/ 1749947 h 2190106"/>
              <a:gd name="connsiteX7" fmla="*/ 215594 w 2450641"/>
              <a:gd name="connsiteY7" fmla="*/ 1333178 h 2190106"/>
              <a:gd name="connsiteX8" fmla="*/ 488382 w 2450641"/>
              <a:gd name="connsiteY8" fmla="*/ 1380245 h 2190106"/>
              <a:gd name="connsiteX9" fmla="*/ 1687547 w 2450641"/>
              <a:gd name="connsiteY9" fmla="*/ 1650433 h 2190106"/>
              <a:gd name="connsiteX10" fmla="*/ 1872219 w 2450641"/>
              <a:gd name="connsiteY10" fmla="*/ 821864 h 2190106"/>
              <a:gd name="connsiteX11" fmla="*/ 1835202 w 2450641"/>
              <a:gd name="connsiteY11" fmla="*/ 714833 h 2190106"/>
              <a:gd name="connsiteX12" fmla="*/ 1867327 w 2450641"/>
              <a:gd name="connsiteY12" fmla="*/ 465120 h 2190106"/>
              <a:gd name="connsiteX13" fmla="*/ 1781756 w 2450641"/>
              <a:gd name="connsiteY13" fmla="*/ 217711 h 2190106"/>
              <a:gd name="connsiteX14" fmla="*/ 1898309 w 2450641"/>
              <a:gd name="connsiteY14" fmla="*/ 66688 h 2190106"/>
              <a:gd name="connsiteX15" fmla="*/ 2233713 w 2450641"/>
              <a:gd name="connsiteY15" fmla="*/ 83676 h 2190106"/>
              <a:gd name="connsiteX0" fmla="*/ 2233713 w 2450641"/>
              <a:gd name="connsiteY0" fmla="*/ 84076 h 2190506"/>
              <a:gd name="connsiteX1" fmla="*/ 2421949 w 2450641"/>
              <a:gd name="connsiteY1" fmla="*/ 453479 h 2190506"/>
              <a:gd name="connsiteX2" fmla="*/ 2450339 w 2450641"/>
              <a:gd name="connsiteY2" fmla="*/ 913756 h 2190506"/>
              <a:gd name="connsiteX3" fmla="*/ 2389840 w 2450641"/>
              <a:gd name="connsiteY3" fmla="*/ 1486766 h 2190506"/>
              <a:gd name="connsiteX4" fmla="*/ 2324937 w 2450641"/>
              <a:gd name="connsiteY4" fmla="*/ 1704390 h 2190506"/>
              <a:gd name="connsiteX5" fmla="*/ 2087045 w 2450641"/>
              <a:gd name="connsiteY5" fmla="*/ 2180449 h 2190506"/>
              <a:gd name="connsiteX6" fmla="*/ 110025 w 2450641"/>
              <a:gd name="connsiteY6" fmla="*/ 1750347 h 2190506"/>
              <a:gd name="connsiteX7" fmla="*/ 215594 w 2450641"/>
              <a:gd name="connsiteY7" fmla="*/ 1333578 h 2190506"/>
              <a:gd name="connsiteX8" fmla="*/ 488382 w 2450641"/>
              <a:gd name="connsiteY8" fmla="*/ 1380645 h 2190506"/>
              <a:gd name="connsiteX9" fmla="*/ 1687547 w 2450641"/>
              <a:gd name="connsiteY9" fmla="*/ 1650833 h 2190506"/>
              <a:gd name="connsiteX10" fmla="*/ 1872219 w 2450641"/>
              <a:gd name="connsiteY10" fmla="*/ 822264 h 2190506"/>
              <a:gd name="connsiteX11" fmla="*/ 1835202 w 2450641"/>
              <a:gd name="connsiteY11" fmla="*/ 715233 h 2190506"/>
              <a:gd name="connsiteX12" fmla="*/ 1867327 w 2450641"/>
              <a:gd name="connsiteY12" fmla="*/ 465520 h 2190506"/>
              <a:gd name="connsiteX13" fmla="*/ 1839405 w 2450641"/>
              <a:gd name="connsiteY13" fmla="*/ 226916 h 2190506"/>
              <a:gd name="connsiteX14" fmla="*/ 1898309 w 2450641"/>
              <a:gd name="connsiteY14" fmla="*/ 67088 h 2190506"/>
              <a:gd name="connsiteX15" fmla="*/ 2233713 w 2450641"/>
              <a:gd name="connsiteY15" fmla="*/ 84076 h 2190506"/>
              <a:gd name="connsiteX0" fmla="*/ 2233713 w 2450395"/>
              <a:gd name="connsiteY0" fmla="*/ 84076 h 2190506"/>
              <a:gd name="connsiteX1" fmla="*/ 2421949 w 2450395"/>
              <a:gd name="connsiteY1" fmla="*/ 453479 h 2190506"/>
              <a:gd name="connsiteX2" fmla="*/ 2450339 w 2450395"/>
              <a:gd name="connsiteY2" fmla="*/ 913756 h 2190506"/>
              <a:gd name="connsiteX3" fmla="*/ 1937548 w 2450395"/>
              <a:gd name="connsiteY3" fmla="*/ 1523290 h 2190506"/>
              <a:gd name="connsiteX4" fmla="*/ 2324937 w 2450395"/>
              <a:gd name="connsiteY4" fmla="*/ 1704390 h 2190506"/>
              <a:gd name="connsiteX5" fmla="*/ 2087045 w 2450395"/>
              <a:gd name="connsiteY5" fmla="*/ 2180449 h 2190506"/>
              <a:gd name="connsiteX6" fmla="*/ 110025 w 2450395"/>
              <a:gd name="connsiteY6" fmla="*/ 1750347 h 2190506"/>
              <a:gd name="connsiteX7" fmla="*/ 215594 w 2450395"/>
              <a:gd name="connsiteY7" fmla="*/ 1333578 h 2190506"/>
              <a:gd name="connsiteX8" fmla="*/ 488382 w 2450395"/>
              <a:gd name="connsiteY8" fmla="*/ 1380645 h 2190506"/>
              <a:gd name="connsiteX9" fmla="*/ 1687547 w 2450395"/>
              <a:gd name="connsiteY9" fmla="*/ 1650833 h 2190506"/>
              <a:gd name="connsiteX10" fmla="*/ 1872219 w 2450395"/>
              <a:gd name="connsiteY10" fmla="*/ 822264 h 2190506"/>
              <a:gd name="connsiteX11" fmla="*/ 1835202 w 2450395"/>
              <a:gd name="connsiteY11" fmla="*/ 715233 h 2190506"/>
              <a:gd name="connsiteX12" fmla="*/ 1867327 w 2450395"/>
              <a:gd name="connsiteY12" fmla="*/ 465520 h 2190506"/>
              <a:gd name="connsiteX13" fmla="*/ 1839405 w 2450395"/>
              <a:gd name="connsiteY13" fmla="*/ 226916 h 2190506"/>
              <a:gd name="connsiteX14" fmla="*/ 1898309 w 2450395"/>
              <a:gd name="connsiteY14" fmla="*/ 67088 h 2190506"/>
              <a:gd name="connsiteX15" fmla="*/ 2233713 w 2450395"/>
              <a:gd name="connsiteY15" fmla="*/ 84076 h 2190506"/>
              <a:gd name="connsiteX0" fmla="*/ 2233713 w 2424094"/>
              <a:gd name="connsiteY0" fmla="*/ 84076 h 2190506"/>
              <a:gd name="connsiteX1" fmla="*/ 2421949 w 2424094"/>
              <a:gd name="connsiteY1" fmla="*/ 453479 h 2190506"/>
              <a:gd name="connsiteX2" fmla="*/ 2352977 w 2424094"/>
              <a:gd name="connsiteY2" fmla="*/ 910938 h 2190506"/>
              <a:gd name="connsiteX3" fmla="*/ 1937548 w 2424094"/>
              <a:gd name="connsiteY3" fmla="*/ 1523290 h 2190506"/>
              <a:gd name="connsiteX4" fmla="*/ 2324937 w 2424094"/>
              <a:gd name="connsiteY4" fmla="*/ 1704390 h 2190506"/>
              <a:gd name="connsiteX5" fmla="*/ 2087045 w 2424094"/>
              <a:gd name="connsiteY5" fmla="*/ 2180449 h 2190506"/>
              <a:gd name="connsiteX6" fmla="*/ 110025 w 2424094"/>
              <a:gd name="connsiteY6" fmla="*/ 1750347 h 2190506"/>
              <a:gd name="connsiteX7" fmla="*/ 215594 w 2424094"/>
              <a:gd name="connsiteY7" fmla="*/ 1333578 h 2190506"/>
              <a:gd name="connsiteX8" fmla="*/ 488382 w 2424094"/>
              <a:gd name="connsiteY8" fmla="*/ 1380645 h 2190506"/>
              <a:gd name="connsiteX9" fmla="*/ 1687547 w 2424094"/>
              <a:gd name="connsiteY9" fmla="*/ 1650833 h 2190506"/>
              <a:gd name="connsiteX10" fmla="*/ 1872219 w 2424094"/>
              <a:gd name="connsiteY10" fmla="*/ 822264 h 2190506"/>
              <a:gd name="connsiteX11" fmla="*/ 1835202 w 2424094"/>
              <a:gd name="connsiteY11" fmla="*/ 715233 h 2190506"/>
              <a:gd name="connsiteX12" fmla="*/ 1867327 w 2424094"/>
              <a:gd name="connsiteY12" fmla="*/ 465520 h 2190506"/>
              <a:gd name="connsiteX13" fmla="*/ 1839405 w 2424094"/>
              <a:gd name="connsiteY13" fmla="*/ 226916 h 2190506"/>
              <a:gd name="connsiteX14" fmla="*/ 1898309 w 2424094"/>
              <a:gd name="connsiteY14" fmla="*/ 67088 h 2190506"/>
              <a:gd name="connsiteX15" fmla="*/ 2233713 w 2424094"/>
              <a:gd name="connsiteY15" fmla="*/ 84076 h 2190506"/>
              <a:gd name="connsiteX0" fmla="*/ 2233713 w 2424094"/>
              <a:gd name="connsiteY0" fmla="*/ 84076 h 2190506"/>
              <a:gd name="connsiteX1" fmla="*/ 2421949 w 2424094"/>
              <a:gd name="connsiteY1" fmla="*/ 453479 h 2190506"/>
              <a:gd name="connsiteX2" fmla="*/ 2352977 w 2424094"/>
              <a:gd name="connsiteY2" fmla="*/ 910938 h 2190506"/>
              <a:gd name="connsiteX3" fmla="*/ 1937548 w 2424094"/>
              <a:gd name="connsiteY3" fmla="*/ 1523290 h 2190506"/>
              <a:gd name="connsiteX4" fmla="*/ 2017269 w 2424094"/>
              <a:gd name="connsiteY4" fmla="*/ 1865742 h 2190506"/>
              <a:gd name="connsiteX5" fmla="*/ 2087045 w 2424094"/>
              <a:gd name="connsiteY5" fmla="*/ 2180449 h 2190506"/>
              <a:gd name="connsiteX6" fmla="*/ 110025 w 2424094"/>
              <a:gd name="connsiteY6" fmla="*/ 1750347 h 2190506"/>
              <a:gd name="connsiteX7" fmla="*/ 215594 w 2424094"/>
              <a:gd name="connsiteY7" fmla="*/ 1333578 h 2190506"/>
              <a:gd name="connsiteX8" fmla="*/ 488382 w 2424094"/>
              <a:gd name="connsiteY8" fmla="*/ 1380645 h 2190506"/>
              <a:gd name="connsiteX9" fmla="*/ 1687547 w 2424094"/>
              <a:gd name="connsiteY9" fmla="*/ 1650833 h 2190506"/>
              <a:gd name="connsiteX10" fmla="*/ 1872219 w 2424094"/>
              <a:gd name="connsiteY10" fmla="*/ 822264 h 2190506"/>
              <a:gd name="connsiteX11" fmla="*/ 1835202 w 2424094"/>
              <a:gd name="connsiteY11" fmla="*/ 715233 h 2190506"/>
              <a:gd name="connsiteX12" fmla="*/ 1867327 w 2424094"/>
              <a:gd name="connsiteY12" fmla="*/ 465520 h 2190506"/>
              <a:gd name="connsiteX13" fmla="*/ 1839405 w 2424094"/>
              <a:gd name="connsiteY13" fmla="*/ 226916 h 2190506"/>
              <a:gd name="connsiteX14" fmla="*/ 1898309 w 2424094"/>
              <a:gd name="connsiteY14" fmla="*/ 67088 h 2190506"/>
              <a:gd name="connsiteX15" fmla="*/ 2233713 w 2424094"/>
              <a:gd name="connsiteY15" fmla="*/ 84076 h 2190506"/>
              <a:gd name="connsiteX0" fmla="*/ 2233713 w 2424094"/>
              <a:gd name="connsiteY0" fmla="*/ 84076 h 2488184"/>
              <a:gd name="connsiteX1" fmla="*/ 2421949 w 2424094"/>
              <a:gd name="connsiteY1" fmla="*/ 453479 h 2488184"/>
              <a:gd name="connsiteX2" fmla="*/ 2352977 w 2424094"/>
              <a:gd name="connsiteY2" fmla="*/ 910938 h 2488184"/>
              <a:gd name="connsiteX3" fmla="*/ 1937548 w 2424094"/>
              <a:gd name="connsiteY3" fmla="*/ 1523290 h 2488184"/>
              <a:gd name="connsiteX4" fmla="*/ 2017269 w 2424094"/>
              <a:gd name="connsiteY4" fmla="*/ 1865742 h 2488184"/>
              <a:gd name="connsiteX5" fmla="*/ 1977988 w 2424094"/>
              <a:gd name="connsiteY5" fmla="*/ 2483481 h 2488184"/>
              <a:gd name="connsiteX6" fmla="*/ 110025 w 2424094"/>
              <a:gd name="connsiteY6" fmla="*/ 1750347 h 2488184"/>
              <a:gd name="connsiteX7" fmla="*/ 215594 w 2424094"/>
              <a:gd name="connsiteY7" fmla="*/ 1333578 h 2488184"/>
              <a:gd name="connsiteX8" fmla="*/ 488382 w 2424094"/>
              <a:gd name="connsiteY8" fmla="*/ 1380645 h 2488184"/>
              <a:gd name="connsiteX9" fmla="*/ 1687547 w 2424094"/>
              <a:gd name="connsiteY9" fmla="*/ 1650833 h 2488184"/>
              <a:gd name="connsiteX10" fmla="*/ 1872219 w 2424094"/>
              <a:gd name="connsiteY10" fmla="*/ 822264 h 2488184"/>
              <a:gd name="connsiteX11" fmla="*/ 1835202 w 2424094"/>
              <a:gd name="connsiteY11" fmla="*/ 715233 h 2488184"/>
              <a:gd name="connsiteX12" fmla="*/ 1867327 w 2424094"/>
              <a:gd name="connsiteY12" fmla="*/ 465520 h 2488184"/>
              <a:gd name="connsiteX13" fmla="*/ 1839405 w 2424094"/>
              <a:gd name="connsiteY13" fmla="*/ 226916 h 2488184"/>
              <a:gd name="connsiteX14" fmla="*/ 1898309 w 2424094"/>
              <a:gd name="connsiteY14" fmla="*/ 67088 h 2488184"/>
              <a:gd name="connsiteX15" fmla="*/ 2233713 w 2424094"/>
              <a:gd name="connsiteY15" fmla="*/ 84076 h 2488184"/>
              <a:gd name="connsiteX0" fmla="*/ 2021424 w 2211805"/>
              <a:gd name="connsiteY0" fmla="*/ 84076 h 2904558"/>
              <a:gd name="connsiteX1" fmla="*/ 2209660 w 2211805"/>
              <a:gd name="connsiteY1" fmla="*/ 453479 h 2904558"/>
              <a:gd name="connsiteX2" fmla="*/ 2140688 w 2211805"/>
              <a:gd name="connsiteY2" fmla="*/ 910938 h 2904558"/>
              <a:gd name="connsiteX3" fmla="*/ 1725259 w 2211805"/>
              <a:gd name="connsiteY3" fmla="*/ 1523290 h 2904558"/>
              <a:gd name="connsiteX4" fmla="*/ 1804980 w 2211805"/>
              <a:gd name="connsiteY4" fmla="*/ 1865742 h 2904558"/>
              <a:gd name="connsiteX5" fmla="*/ 1765699 w 2211805"/>
              <a:gd name="connsiteY5" fmla="*/ 2483481 h 2904558"/>
              <a:gd name="connsiteX6" fmla="*/ 410998 w 2211805"/>
              <a:gd name="connsiteY6" fmla="*/ 2826838 h 2904558"/>
              <a:gd name="connsiteX7" fmla="*/ 3305 w 2211805"/>
              <a:gd name="connsiteY7" fmla="*/ 1333578 h 2904558"/>
              <a:gd name="connsiteX8" fmla="*/ 276093 w 2211805"/>
              <a:gd name="connsiteY8" fmla="*/ 1380645 h 2904558"/>
              <a:gd name="connsiteX9" fmla="*/ 1475258 w 2211805"/>
              <a:gd name="connsiteY9" fmla="*/ 1650833 h 2904558"/>
              <a:gd name="connsiteX10" fmla="*/ 1659930 w 2211805"/>
              <a:gd name="connsiteY10" fmla="*/ 822264 h 2904558"/>
              <a:gd name="connsiteX11" fmla="*/ 1622913 w 2211805"/>
              <a:gd name="connsiteY11" fmla="*/ 715233 h 2904558"/>
              <a:gd name="connsiteX12" fmla="*/ 1655038 w 2211805"/>
              <a:gd name="connsiteY12" fmla="*/ 465520 h 2904558"/>
              <a:gd name="connsiteX13" fmla="*/ 1627116 w 2211805"/>
              <a:gd name="connsiteY13" fmla="*/ 226916 h 2904558"/>
              <a:gd name="connsiteX14" fmla="*/ 1686020 w 2211805"/>
              <a:gd name="connsiteY14" fmla="*/ 67088 h 2904558"/>
              <a:gd name="connsiteX15" fmla="*/ 2021424 w 2211805"/>
              <a:gd name="connsiteY15" fmla="*/ 84076 h 2904558"/>
              <a:gd name="connsiteX0" fmla="*/ 2019347 w 2209728"/>
              <a:gd name="connsiteY0" fmla="*/ 84076 h 2904558"/>
              <a:gd name="connsiteX1" fmla="*/ 2207583 w 2209728"/>
              <a:gd name="connsiteY1" fmla="*/ 453479 h 2904558"/>
              <a:gd name="connsiteX2" fmla="*/ 2138611 w 2209728"/>
              <a:gd name="connsiteY2" fmla="*/ 910938 h 2904558"/>
              <a:gd name="connsiteX3" fmla="*/ 1723182 w 2209728"/>
              <a:gd name="connsiteY3" fmla="*/ 1523290 h 2904558"/>
              <a:gd name="connsiteX4" fmla="*/ 1802903 w 2209728"/>
              <a:gd name="connsiteY4" fmla="*/ 1865742 h 2904558"/>
              <a:gd name="connsiteX5" fmla="*/ 1763622 w 2209728"/>
              <a:gd name="connsiteY5" fmla="*/ 2483481 h 2904558"/>
              <a:gd name="connsiteX6" fmla="*/ 408921 w 2209728"/>
              <a:gd name="connsiteY6" fmla="*/ 2826838 h 2904558"/>
              <a:gd name="connsiteX7" fmla="*/ 1228 w 2209728"/>
              <a:gd name="connsiteY7" fmla="*/ 1333578 h 2904558"/>
              <a:gd name="connsiteX8" fmla="*/ 509240 w 2209728"/>
              <a:gd name="connsiteY8" fmla="*/ 1441826 h 2904558"/>
              <a:gd name="connsiteX9" fmla="*/ 1473181 w 2209728"/>
              <a:gd name="connsiteY9" fmla="*/ 1650833 h 2904558"/>
              <a:gd name="connsiteX10" fmla="*/ 1657853 w 2209728"/>
              <a:gd name="connsiteY10" fmla="*/ 822264 h 2904558"/>
              <a:gd name="connsiteX11" fmla="*/ 1620836 w 2209728"/>
              <a:gd name="connsiteY11" fmla="*/ 715233 h 2904558"/>
              <a:gd name="connsiteX12" fmla="*/ 1652961 w 2209728"/>
              <a:gd name="connsiteY12" fmla="*/ 465520 h 2904558"/>
              <a:gd name="connsiteX13" fmla="*/ 1625039 w 2209728"/>
              <a:gd name="connsiteY13" fmla="*/ 226916 h 2904558"/>
              <a:gd name="connsiteX14" fmla="*/ 1683943 w 2209728"/>
              <a:gd name="connsiteY14" fmla="*/ 67088 h 2904558"/>
              <a:gd name="connsiteX15" fmla="*/ 2019347 w 2209728"/>
              <a:gd name="connsiteY15" fmla="*/ 84076 h 2904558"/>
              <a:gd name="connsiteX0" fmla="*/ 2019347 w 2209728"/>
              <a:gd name="connsiteY0" fmla="*/ 84076 h 2904558"/>
              <a:gd name="connsiteX1" fmla="*/ 2207583 w 2209728"/>
              <a:gd name="connsiteY1" fmla="*/ 453479 h 2904558"/>
              <a:gd name="connsiteX2" fmla="*/ 2138611 w 2209728"/>
              <a:gd name="connsiteY2" fmla="*/ 910938 h 2904558"/>
              <a:gd name="connsiteX3" fmla="*/ 1723182 w 2209728"/>
              <a:gd name="connsiteY3" fmla="*/ 1523290 h 2904558"/>
              <a:gd name="connsiteX4" fmla="*/ 1802903 w 2209728"/>
              <a:gd name="connsiteY4" fmla="*/ 1865742 h 2904558"/>
              <a:gd name="connsiteX5" fmla="*/ 1763622 w 2209728"/>
              <a:gd name="connsiteY5" fmla="*/ 2483481 h 2904558"/>
              <a:gd name="connsiteX6" fmla="*/ 408921 w 2209728"/>
              <a:gd name="connsiteY6" fmla="*/ 2826838 h 2904558"/>
              <a:gd name="connsiteX7" fmla="*/ 1228 w 2209728"/>
              <a:gd name="connsiteY7" fmla="*/ 1333578 h 2904558"/>
              <a:gd name="connsiteX8" fmla="*/ 509240 w 2209728"/>
              <a:gd name="connsiteY8" fmla="*/ 1441826 h 2904558"/>
              <a:gd name="connsiteX9" fmla="*/ 1251407 w 2209728"/>
              <a:gd name="connsiteY9" fmla="*/ 1379346 h 2904558"/>
              <a:gd name="connsiteX10" fmla="*/ 1657853 w 2209728"/>
              <a:gd name="connsiteY10" fmla="*/ 822264 h 2904558"/>
              <a:gd name="connsiteX11" fmla="*/ 1620836 w 2209728"/>
              <a:gd name="connsiteY11" fmla="*/ 715233 h 2904558"/>
              <a:gd name="connsiteX12" fmla="*/ 1652961 w 2209728"/>
              <a:gd name="connsiteY12" fmla="*/ 465520 h 2904558"/>
              <a:gd name="connsiteX13" fmla="*/ 1625039 w 2209728"/>
              <a:gd name="connsiteY13" fmla="*/ 226916 h 2904558"/>
              <a:gd name="connsiteX14" fmla="*/ 1683943 w 2209728"/>
              <a:gd name="connsiteY14" fmla="*/ 67088 h 2904558"/>
              <a:gd name="connsiteX15" fmla="*/ 2019347 w 2209728"/>
              <a:gd name="connsiteY15" fmla="*/ 84076 h 2904558"/>
              <a:gd name="connsiteX0" fmla="*/ 2019727 w 2210108"/>
              <a:gd name="connsiteY0" fmla="*/ 84076 h 2904558"/>
              <a:gd name="connsiteX1" fmla="*/ 2207963 w 2210108"/>
              <a:gd name="connsiteY1" fmla="*/ 453479 h 2904558"/>
              <a:gd name="connsiteX2" fmla="*/ 2138991 w 2210108"/>
              <a:gd name="connsiteY2" fmla="*/ 910938 h 2904558"/>
              <a:gd name="connsiteX3" fmla="*/ 1723562 w 2210108"/>
              <a:gd name="connsiteY3" fmla="*/ 1523290 h 2904558"/>
              <a:gd name="connsiteX4" fmla="*/ 1803283 w 2210108"/>
              <a:gd name="connsiteY4" fmla="*/ 1865742 h 2904558"/>
              <a:gd name="connsiteX5" fmla="*/ 1764002 w 2210108"/>
              <a:gd name="connsiteY5" fmla="*/ 2483481 h 2904558"/>
              <a:gd name="connsiteX6" fmla="*/ 409301 w 2210108"/>
              <a:gd name="connsiteY6" fmla="*/ 2826838 h 2904558"/>
              <a:gd name="connsiteX7" fmla="*/ 1608 w 2210108"/>
              <a:gd name="connsiteY7" fmla="*/ 1333578 h 2904558"/>
              <a:gd name="connsiteX8" fmla="*/ 525835 w 2210108"/>
              <a:gd name="connsiteY8" fmla="*/ 1532690 h 2904558"/>
              <a:gd name="connsiteX9" fmla="*/ 1251787 w 2210108"/>
              <a:gd name="connsiteY9" fmla="*/ 1379346 h 2904558"/>
              <a:gd name="connsiteX10" fmla="*/ 1658233 w 2210108"/>
              <a:gd name="connsiteY10" fmla="*/ 822264 h 2904558"/>
              <a:gd name="connsiteX11" fmla="*/ 1621216 w 2210108"/>
              <a:gd name="connsiteY11" fmla="*/ 715233 h 2904558"/>
              <a:gd name="connsiteX12" fmla="*/ 1653341 w 2210108"/>
              <a:gd name="connsiteY12" fmla="*/ 465520 h 2904558"/>
              <a:gd name="connsiteX13" fmla="*/ 1625419 w 2210108"/>
              <a:gd name="connsiteY13" fmla="*/ 226916 h 2904558"/>
              <a:gd name="connsiteX14" fmla="*/ 1684323 w 2210108"/>
              <a:gd name="connsiteY14" fmla="*/ 67088 h 2904558"/>
              <a:gd name="connsiteX15" fmla="*/ 2019727 w 2210108"/>
              <a:gd name="connsiteY15" fmla="*/ 84076 h 2904558"/>
              <a:gd name="connsiteX0" fmla="*/ 1780188 w 1970569"/>
              <a:gd name="connsiteY0" fmla="*/ 84076 h 2904558"/>
              <a:gd name="connsiteX1" fmla="*/ 1968424 w 1970569"/>
              <a:gd name="connsiteY1" fmla="*/ 453479 h 2904558"/>
              <a:gd name="connsiteX2" fmla="*/ 1899452 w 1970569"/>
              <a:gd name="connsiteY2" fmla="*/ 910938 h 2904558"/>
              <a:gd name="connsiteX3" fmla="*/ 1484023 w 1970569"/>
              <a:gd name="connsiteY3" fmla="*/ 1523290 h 2904558"/>
              <a:gd name="connsiteX4" fmla="*/ 1563744 w 1970569"/>
              <a:gd name="connsiteY4" fmla="*/ 1865742 h 2904558"/>
              <a:gd name="connsiteX5" fmla="*/ 1524463 w 1970569"/>
              <a:gd name="connsiteY5" fmla="*/ 2483481 h 2904558"/>
              <a:gd name="connsiteX6" fmla="*/ 169762 w 1970569"/>
              <a:gd name="connsiteY6" fmla="*/ 2826838 h 2904558"/>
              <a:gd name="connsiteX7" fmla="*/ 46908 w 1970569"/>
              <a:gd name="connsiteY7" fmla="*/ 1701365 h 2904558"/>
              <a:gd name="connsiteX8" fmla="*/ 286296 w 1970569"/>
              <a:gd name="connsiteY8" fmla="*/ 1532690 h 2904558"/>
              <a:gd name="connsiteX9" fmla="*/ 1012248 w 1970569"/>
              <a:gd name="connsiteY9" fmla="*/ 1379346 h 2904558"/>
              <a:gd name="connsiteX10" fmla="*/ 1418694 w 1970569"/>
              <a:gd name="connsiteY10" fmla="*/ 822264 h 2904558"/>
              <a:gd name="connsiteX11" fmla="*/ 1381677 w 1970569"/>
              <a:gd name="connsiteY11" fmla="*/ 715233 h 2904558"/>
              <a:gd name="connsiteX12" fmla="*/ 1413802 w 1970569"/>
              <a:gd name="connsiteY12" fmla="*/ 465520 h 2904558"/>
              <a:gd name="connsiteX13" fmla="*/ 1385880 w 1970569"/>
              <a:gd name="connsiteY13" fmla="*/ 226916 h 2904558"/>
              <a:gd name="connsiteX14" fmla="*/ 1444784 w 1970569"/>
              <a:gd name="connsiteY14" fmla="*/ 67088 h 2904558"/>
              <a:gd name="connsiteX15" fmla="*/ 1780188 w 1970569"/>
              <a:gd name="connsiteY15" fmla="*/ 84076 h 2904558"/>
              <a:gd name="connsiteX0" fmla="*/ 1743204 w 1933585"/>
              <a:gd name="connsiteY0" fmla="*/ 84076 h 2949407"/>
              <a:gd name="connsiteX1" fmla="*/ 1931440 w 1933585"/>
              <a:gd name="connsiteY1" fmla="*/ 453479 h 2949407"/>
              <a:gd name="connsiteX2" fmla="*/ 1862468 w 1933585"/>
              <a:gd name="connsiteY2" fmla="*/ 910938 h 2949407"/>
              <a:gd name="connsiteX3" fmla="*/ 1447039 w 1933585"/>
              <a:gd name="connsiteY3" fmla="*/ 1523290 h 2949407"/>
              <a:gd name="connsiteX4" fmla="*/ 1526760 w 1933585"/>
              <a:gd name="connsiteY4" fmla="*/ 1865742 h 2949407"/>
              <a:gd name="connsiteX5" fmla="*/ 1487479 w 1933585"/>
              <a:gd name="connsiteY5" fmla="*/ 2483481 h 2949407"/>
              <a:gd name="connsiteX6" fmla="*/ 212992 w 1933585"/>
              <a:gd name="connsiteY6" fmla="*/ 2876396 h 2949407"/>
              <a:gd name="connsiteX7" fmla="*/ 9924 w 1933585"/>
              <a:gd name="connsiteY7" fmla="*/ 1701365 h 2949407"/>
              <a:gd name="connsiteX8" fmla="*/ 249312 w 1933585"/>
              <a:gd name="connsiteY8" fmla="*/ 1532690 h 2949407"/>
              <a:gd name="connsiteX9" fmla="*/ 975264 w 1933585"/>
              <a:gd name="connsiteY9" fmla="*/ 1379346 h 2949407"/>
              <a:gd name="connsiteX10" fmla="*/ 1381710 w 1933585"/>
              <a:gd name="connsiteY10" fmla="*/ 822264 h 2949407"/>
              <a:gd name="connsiteX11" fmla="*/ 1344693 w 1933585"/>
              <a:gd name="connsiteY11" fmla="*/ 715233 h 2949407"/>
              <a:gd name="connsiteX12" fmla="*/ 1376818 w 1933585"/>
              <a:gd name="connsiteY12" fmla="*/ 465520 h 2949407"/>
              <a:gd name="connsiteX13" fmla="*/ 1348896 w 1933585"/>
              <a:gd name="connsiteY13" fmla="*/ 226916 h 2949407"/>
              <a:gd name="connsiteX14" fmla="*/ 1407800 w 1933585"/>
              <a:gd name="connsiteY14" fmla="*/ 67088 h 2949407"/>
              <a:gd name="connsiteX15" fmla="*/ 1743204 w 1933585"/>
              <a:gd name="connsiteY15" fmla="*/ 84076 h 294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3585" h="2949407">
                <a:moveTo>
                  <a:pt x="1743204" y="84076"/>
                </a:moveTo>
                <a:cubicBezTo>
                  <a:pt x="1839841" y="143892"/>
                  <a:pt x="1911563" y="315669"/>
                  <a:pt x="1931440" y="453479"/>
                </a:cubicBezTo>
                <a:cubicBezTo>
                  <a:pt x="1951317" y="591289"/>
                  <a:pt x="1825565" y="767342"/>
                  <a:pt x="1862468" y="910938"/>
                </a:cubicBezTo>
                <a:cubicBezTo>
                  <a:pt x="1868962" y="973044"/>
                  <a:pt x="1413597" y="1438938"/>
                  <a:pt x="1447039" y="1523290"/>
                </a:cubicBezTo>
                <a:cubicBezTo>
                  <a:pt x="1449983" y="1595568"/>
                  <a:pt x="1505851" y="1821272"/>
                  <a:pt x="1526760" y="1865742"/>
                </a:cubicBezTo>
                <a:cubicBezTo>
                  <a:pt x="1475006" y="2070353"/>
                  <a:pt x="1566776" y="2324795"/>
                  <a:pt x="1487479" y="2483481"/>
                </a:cubicBezTo>
                <a:cubicBezTo>
                  <a:pt x="1413348" y="2542551"/>
                  <a:pt x="235646" y="3156976"/>
                  <a:pt x="212992" y="2876396"/>
                </a:cubicBezTo>
                <a:cubicBezTo>
                  <a:pt x="-56463" y="2745626"/>
                  <a:pt x="3871" y="1925316"/>
                  <a:pt x="9924" y="1701365"/>
                </a:cubicBezTo>
                <a:cubicBezTo>
                  <a:pt x="15977" y="1477414"/>
                  <a:pt x="88422" y="1586360"/>
                  <a:pt x="249312" y="1532690"/>
                </a:cubicBezTo>
                <a:cubicBezTo>
                  <a:pt x="410202" y="1479020"/>
                  <a:pt x="786531" y="1497750"/>
                  <a:pt x="975264" y="1379346"/>
                </a:cubicBezTo>
                <a:cubicBezTo>
                  <a:pt x="1163997" y="1260942"/>
                  <a:pt x="1320139" y="932949"/>
                  <a:pt x="1381710" y="822264"/>
                </a:cubicBezTo>
                <a:cubicBezTo>
                  <a:pt x="1443281" y="711579"/>
                  <a:pt x="1345508" y="774690"/>
                  <a:pt x="1344693" y="715233"/>
                </a:cubicBezTo>
                <a:cubicBezTo>
                  <a:pt x="1343878" y="655776"/>
                  <a:pt x="1420422" y="497950"/>
                  <a:pt x="1376818" y="465520"/>
                </a:cubicBezTo>
                <a:cubicBezTo>
                  <a:pt x="1383630" y="465552"/>
                  <a:pt x="1342084" y="226884"/>
                  <a:pt x="1348896" y="226916"/>
                </a:cubicBezTo>
                <a:cubicBezTo>
                  <a:pt x="1325368" y="177617"/>
                  <a:pt x="1342082" y="90895"/>
                  <a:pt x="1407800" y="67088"/>
                </a:cubicBezTo>
                <a:cubicBezTo>
                  <a:pt x="1473518" y="43281"/>
                  <a:pt x="1605524" y="-80628"/>
                  <a:pt x="1743204" y="840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 w="127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algn="ctr" defTabSz="914400" latinLnBrk="0">
              <a:defRPr/>
            </a:pPr>
            <a:endParaRPr lang="ko-KR" altLang="en-US" sz="1400" kern="0">
              <a:solidFill>
                <a:prstClr val="white"/>
              </a:solidFill>
              <a:latin typeface="맑은 고딕"/>
              <a:cs typeface="Arial"/>
              <a:sym typeface="Arial"/>
            </a:endParaRPr>
          </a:p>
        </p:txBody>
      </p:sp>
      <p:sp>
        <p:nvSpPr>
          <p:cNvPr id="228" name="타원 395"/>
          <p:cNvSpPr/>
          <p:nvPr/>
        </p:nvSpPr>
        <p:spPr bwMode="auto">
          <a:xfrm>
            <a:off x="1740752" y="2061344"/>
            <a:ext cx="356978" cy="3600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lumMod val="75000"/>
              </a:srgbClr>
            </a:solidFill>
            <a:prstDash val="solid"/>
          </a:ln>
          <a:effectLst>
            <a:glow rad="101600">
              <a:srgbClr val="000000">
                <a:alpha val="10196"/>
              </a:srgbClr>
            </a:glo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1" indent="-79375" algn="ctr" defTabSz="132715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40000"/>
              <a:buFontTx/>
              <a:buNone/>
              <a:tabLst>
                <a:tab pos="5648325" algn="l"/>
              </a:tabLst>
              <a:defRPr/>
            </a:pPr>
            <a:r>
              <a:rPr kumimoji="1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204C8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otype Sorts"/>
              </a:rPr>
              <a:t>1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204C82"/>
              </a:solidFill>
              <a:effectLst/>
              <a:uLnTx/>
              <a:uFillTx/>
              <a:latin typeface="Verdana" panose="020B0604030504040204" pitchFamily="34" charset="0"/>
              <a:ea typeface="굴림"/>
              <a:cs typeface="Verdana" panose="020B0604030504040204" pitchFamily="34" charset="0"/>
              <a:sym typeface="Monotype Sorts"/>
            </a:endParaRPr>
          </a:p>
        </p:txBody>
      </p:sp>
      <p:sp>
        <p:nvSpPr>
          <p:cNvPr id="229" name="타원 396"/>
          <p:cNvSpPr/>
          <p:nvPr/>
        </p:nvSpPr>
        <p:spPr bwMode="auto">
          <a:xfrm>
            <a:off x="6430175" y="3952341"/>
            <a:ext cx="356978" cy="360000"/>
          </a:xfrm>
          <a:prstGeom prst="ellipse">
            <a:avLst/>
          </a:prstGeom>
          <a:solidFill>
            <a:srgbClr val="81A1FB"/>
          </a:solidFill>
          <a:ln w="25400" cap="flat" cmpd="sng" algn="ctr">
            <a:solidFill>
              <a:srgbClr val="BBE0E3">
                <a:lumMod val="75000"/>
              </a:srgbClr>
            </a:solidFill>
            <a:prstDash val="solid"/>
          </a:ln>
          <a:effectLst>
            <a:glow rad="101600">
              <a:srgbClr val="000000">
                <a:alpha val="10196"/>
              </a:srgbClr>
            </a:glo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1" indent="-79375" algn="ctr" defTabSz="132715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40000"/>
              <a:buFontTx/>
              <a:buNone/>
              <a:tabLst>
                <a:tab pos="5648325" algn="l"/>
              </a:tabLst>
              <a:defRPr/>
            </a:pPr>
            <a:r>
              <a:rPr kumimoji="1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204C8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otype Sorts"/>
              </a:rPr>
              <a:t>2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204C82"/>
              </a:solidFill>
              <a:effectLst/>
              <a:uLnTx/>
              <a:uFillTx/>
              <a:latin typeface="Verdana" panose="020B0604030504040204" pitchFamily="34" charset="0"/>
              <a:ea typeface="굴림"/>
              <a:cs typeface="Verdana" panose="020B0604030504040204" pitchFamily="34" charset="0"/>
              <a:sym typeface="Monotype Sorts"/>
            </a:endParaRPr>
          </a:p>
        </p:txBody>
      </p:sp>
      <p:sp>
        <p:nvSpPr>
          <p:cNvPr id="230" name="타원 398"/>
          <p:cNvSpPr/>
          <p:nvPr/>
        </p:nvSpPr>
        <p:spPr bwMode="auto">
          <a:xfrm>
            <a:off x="3151378" y="3947238"/>
            <a:ext cx="356978" cy="3600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lumMod val="75000"/>
              </a:srgbClr>
            </a:solidFill>
            <a:prstDash val="solid"/>
          </a:ln>
          <a:effectLst>
            <a:glow rad="101600">
              <a:srgbClr val="000000">
                <a:alpha val="10196"/>
              </a:srgbClr>
            </a:glo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1" indent="-79375" algn="ctr" defTabSz="132715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40000"/>
              <a:buFontTx/>
              <a:buNone/>
              <a:tabLst>
                <a:tab pos="5648325" algn="l"/>
              </a:tabLst>
              <a:defRPr/>
            </a:pPr>
            <a:r>
              <a:rPr kumimoji="1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204C8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otype Sorts"/>
              </a:rPr>
              <a:t>3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204C82"/>
              </a:solidFill>
              <a:effectLst/>
              <a:uLnTx/>
              <a:uFillTx/>
              <a:latin typeface="Verdana" panose="020B0604030504040204" pitchFamily="34" charset="0"/>
              <a:ea typeface="굴림"/>
              <a:cs typeface="Verdana" panose="020B0604030504040204" pitchFamily="34" charset="0"/>
              <a:sym typeface="Monotype Sorts"/>
            </a:endParaRPr>
          </a:p>
        </p:txBody>
      </p:sp>
      <p:sp>
        <p:nvSpPr>
          <p:cNvPr id="231" name="TextBox 230"/>
          <p:cNvSpPr txBox="1"/>
          <p:nvPr/>
        </p:nvSpPr>
        <p:spPr bwMode="auto">
          <a:xfrm>
            <a:off x="1126042" y="1628776"/>
            <a:ext cx="1181485" cy="311024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altLang="ko-KR" sz="1400" b="1" u="sng" kern="0" dirty="0">
                <a:solidFill>
                  <a:schemeClr val="bg1"/>
                </a:solidFill>
              </a:rPr>
              <a:t>Alignment</a:t>
            </a:r>
            <a:endParaRPr lang="ko-KR" altLang="en-US" sz="1400" dirty="0">
              <a:solidFill>
                <a:schemeClr val="bg1"/>
              </a:solidFill>
              <a:latin typeface="나눔고딕 Bold" charset="-127"/>
              <a:ea typeface="나눔고딕 Bold" charset="-127"/>
              <a:cs typeface="Verdana" panose="020B060403050404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 bwMode="auto">
          <a:xfrm>
            <a:off x="6040407" y="3595341"/>
            <a:ext cx="1312018" cy="311024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altLang="ko-KR" sz="1400" b="1" u="sng" kern="0" dirty="0">
                <a:solidFill>
                  <a:schemeClr val="bg1"/>
                </a:solidFill>
              </a:rPr>
              <a:t>Integration</a:t>
            </a:r>
            <a:endParaRPr lang="ko-KR" altLang="en-US" sz="1400" dirty="0">
              <a:solidFill>
                <a:schemeClr val="bg1"/>
              </a:solidFill>
              <a:latin typeface="나눔고딕 Bold" charset="-127"/>
              <a:ea typeface="나눔고딕 Bold" charset="-127"/>
              <a:cs typeface="Verdana" panose="020B0604030504040204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3579041" y="3987658"/>
            <a:ext cx="1710892" cy="311024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altLang="ko-KR" sz="1400" b="1" u="sng" kern="0" dirty="0">
                <a:solidFill>
                  <a:schemeClr val="bg1"/>
                </a:solidFill>
              </a:rPr>
              <a:t>Transformation</a:t>
            </a:r>
            <a:endParaRPr lang="ko-KR" altLang="en-US" sz="1400" dirty="0">
              <a:solidFill>
                <a:schemeClr val="bg1"/>
              </a:solidFill>
              <a:latin typeface="나눔고딕 Bold" charset="-127"/>
              <a:ea typeface="나눔고딕 Bold" charset="-127"/>
              <a:cs typeface="Verdana" panose="020B0604030504040204" pitchFamily="34" charset="0"/>
            </a:endParaRPr>
          </a:p>
        </p:txBody>
      </p:sp>
      <p:pic>
        <p:nvPicPr>
          <p:cNvPr id="240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241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/>
              <a:t>GBEA Framework</a:t>
            </a:r>
            <a:endParaRPr lang="en-GB" sz="2400" dirty="0"/>
          </a:p>
        </p:txBody>
      </p:sp>
      <p:pic>
        <p:nvPicPr>
          <p:cNvPr id="234" name="그림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  <p:pic>
        <p:nvPicPr>
          <p:cNvPr id="235" name="Picture 2" descr="Image result for bul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1"/>
          <a:stretch/>
        </p:blipFill>
        <p:spPr bwMode="auto">
          <a:xfrm>
            <a:off x="7271554" y="86673"/>
            <a:ext cx="801489" cy="9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1147260"/>
            <a:ext cx="9114951" cy="5362299"/>
            <a:chOff x="231796" y="1147260"/>
            <a:chExt cx="9636083" cy="5362299"/>
          </a:xfrm>
        </p:grpSpPr>
        <p:sp>
          <p:nvSpPr>
            <p:cNvPr id="4" name="대각선 줄무늬 44"/>
            <p:cNvSpPr/>
            <p:nvPr/>
          </p:nvSpPr>
          <p:spPr>
            <a:xfrm rot="10800000">
              <a:off x="6783351" y="2227954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7" name="그룹 20"/>
            <p:cNvGrpSpPr/>
            <p:nvPr/>
          </p:nvGrpSpPr>
          <p:grpSpPr>
            <a:xfrm>
              <a:off x="692942" y="1147260"/>
              <a:ext cx="8555040" cy="524256"/>
              <a:chOff x="872942" y="1332165"/>
              <a:chExt cx="8555040" cy="524256"/>
            </a:xfrm>
          </p:grpSpPr>
          <p:grpSp>
            <p:nvGrpSpPr>
              <p:cNvPr id="8" name="그룹 21"/>
              <p:cNvGrpSpPr/>
              <p:nvPr/>
            </p:nvGrpSpPr>
            <p:grpSpPr>
              <a:xfrm>
                <a:off x="872942" y="1332165"/>
                <a:ext cx="2520000" cy="524256"/>
                <a:chOff x="1780032" y="1280160"/>
                <a:chExt cx="1853184" cy="524256"/>
              </a:xfrm>
            </p:grpSpPr>
            <p:sp>
              <p:nvSpPr>
                <p:cNvPr id="12" name="모서리가 둥근 직사각형 25"/>
                <p:cNvSpPr/>
                <p:nvPr/>
              </p:nvSpPr>
              <p:spPr>
                <a:xfrm>
                  <a:off x="1780032" y="1280160"/>
                  <a:ext cx="1853184" cy="5242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2"/>
                    </a:gs>
                    <a:gs pos="100000">
                      <a:srgbClr val="0070C0"/>
                    </a:gs>
                  </a:gsLst>
                  <a:lin ang="5400000" scaled="0"/>
                </a:gradFill>
                <a:ln w="25400" cap="flat" cmpd="sng" algn="ctr">
                  <a:noFill/>
                  <a:prstDash val="sysDot"/>
                </a:ln>
                <a:effectLst/>
              </p:spPr>
              <p:txBody>
                <a:bodyPr lIns="0" tIns="0" rIns="0" bIns="0" rtlCol="0" anchor="ctr">
                  <a:scene3d>
                    <a:camera prst="orthographicFront"/>
                    <a:lightRig rig="threePt" dir="t"/>
                  </a:scene3d>
                  <a:sp3d contourW="25400"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marL="0" marR="0" indent="-142875" algn="ctr" defTabSz="10186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ysClr val="windowText" lastClr="000000"/>
                    </a:buClr>
                    <a:buSzTx/>
                    <a:buFontTx/>
                    <a:buNone/>
                    <a:tabLst>
                      <a:tab pos="5648325" algn="l"/>
                    </a:tabLst>
                  </a:pPr>
                  <a:endParaRPr kumimoji="0" lang="ko-KR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sp>
              <p:nvSpPr>
                <p:cNvPr id="13" name="AutoShape 181"/>
                <p:cNvSpPr>
                  <a:spLocks noChangeArrowheads="1"/>
                </p:cNvSpPr>
                <p:nvPr/>
              </p:nvSpPr>
              <p:spPr bwMode="auto">
                <a:xfrm>
                  <a:off x="1907142" y="1376208"/>
                  <a:ext cx="1598965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pPr marL="0" lvl="1" indent="-142875" algn="ctr" defTabSz="1042988"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271AA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en-US" altLang="ko-KR" sz="2000" kern="0" dirty="0">
                      <a:solidFill>
                        <a:schemeClr val="bg1"/>
                      </a:solidFill>
                      <a:latin typeface="나눔고딕 ExtraBold" pitchFamily="50" charset="-127"/>
                      <a:ea typeface="나눔고딕 ExtraBold" pitchFamily="50" charset="-127"/>
                      <a:cs typeface="Verdana" panose="020B0604030504040204" pitchFamily="34" charset="0"/>
                    </a:rPr>
                    <a:t>EA Quality</a:t>
                  </a:r>
                  <a:endParaRPr kumimoji="0" lang="ko-KR" altLang="en-US" sz="2000" kern="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9" name="그룹 22"/>
              <p:cNvGrpSpPr/>
              <p:nvPr/>
            </p:nvGrpSpPr>
            <p:grpSpPr>
              <a:xfrm>
                <a:off x="6907982" y="1332165"/>
                <a:ext cx="2520000" cy="524256"/>
                <a:chOff x="6400800" y="1280160"/>
                <a:chExt cx="1853184" cy="524256"/>
              </a:xfrm>
            </p:grpSpPr>
            <p:sp>
              <p:nvSpPr>
                <p:cNvPr id="10" name="모서리가 둥근 직사각형 23"/>
                <p:cNvSpPr/>
                <p:nvPr/>
              </p:nvSpPr>
              <p:spPr>
                <a:xfrm>
                  <a:off x="6400800" y="1280160"/>
                  <a:ext cx="1853184" cy="5242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2"/>
                    </a:gs>
                    <a:gs pos="100000">
                      <a:srgbClr val="0070C0"/>
                    </a:gs>
                  </a:gsLst>
                  <a:lin ang="5400000" scaled="0"/>
                </a:gradFill>
                <a:ln w="25400" cap="flat" cmpd="sng" algn="ctr">
                  <a:noFill/>
                  <a:prstDash val="sysDot"/>
                </a:ln>
                <a:effectLst/>
              </p:spPr>
              <p:txBody>
                <a:bodyPr lIns="0" tIns="0" rIns="0" bIns="0" rtlCol="0" anchor="ctr">
                  <a:scene3d>
                    <a:camera prst="orthographicFront"/>
                    <a:lightRig rig="threePt" dir="t"/>
                  </a:scene3d>
                  <a:sp3d contourW="25400"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marL="0" marR="0" indent="-142875" algn="ctr" defTabSz="10186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ysClr val="windowText" lastClr="000000"/>
                    </a:buClr>
                    <a:buSzTx/>
                    <a:buFontTx/>
                    <a:buNone/>
                    <a:tabLst>
                      <a:tab pos="5648325" algn="l"/>
                    </a:tabLst>
                  </a:pPr>
                  <a:endParaRPr kumimoji="0" lang="ko-KR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  <p:sp>
              <p:nvSpPr>
                <p:cNvPr id="11" name="AutoShape 181"/>
                <p:cNvSpPr>
                  <a:spLocks noChangeArrowheads="1"/>
                </p:cNvSpPr>
                <p:nvPr/>
              </p:nvSpPr>
              <p:spPr bwMode="auto">
                <a:xfrm>
                  <a:off x="6437050" y="1376208"/>
                  <a:ext cx="181693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pPr marL="0" lvl="1" indent="-142875" algn="ctr" defTabSz="1042988"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271AA"/>
                    </a:buClr>
                    <a:buSzPct val="140000"/>
                    <a:tabLst>
                      <a:tab pos="5648325" algn="l"/>
                    </a:tabLst>
                  </a:pPr>
                  <a:r>
                    <a:rPr lang="en-US" altLang="ko-KR" sz="2000" kern="0" dirty="0">
                      <a:solidFill>
                        <a:schemeClr val="bg1"/>
                      </a:solidFill>
                      <a:latin typeface="나눔고딕 ExtraBold" pitchFamily="50" charset="-127"/>
                      <a:ea typeface="나눔고딕 ExtraBold" pitchFamily="50" charset="-127"/>
                      <a:cs typeface="Verdana" panose="020B0604030504040204" pitchFamily="34" charset="0"/>
                    </a:rPr>
                    <a:t>Skills Transfer</a:t>
                  </a:r>
                  <a:endParaRPr kumimoji="0" lang="ko-KR" altLang="en-US" sz="2000" kern="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4" name="그룹 27"/>
            <p:cNvGrpSpPr/>
            <p:nvPr/>
          </p:nvGrpSpPr>
          <p:grpSpPr>
            <a:xfrm>
              <a:off x="3710462" y="1147260"/>
              <a:ext cx="2520000" cy="524256"/>
              <a:chOff x="3890462" y="1332165"/>
              <a:chExt cx="2160000" cy="524256"/>
            </a:xfrm>
          </p:grpSpPr>
          <p:sp>
            <p:nvSpPr>
              <p:cNvPr id="15" name="모서리가 둥근 직사각형 28"/>
              <p:cNvSpPr/>
              <p:nvPr/>
            </p:nvSpPr>
            <p:spPr>
              <a:xfrm>
                <a:off x="3890462" y="1332165"/>
                <a:ext cx="2160000" cy="52425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2"/>
                  </a:gs>
                  <a:gs pos="100000">
                    <a:srgbClr val="0070C0"/>
                  </a:gs>
                </a:gsLst>
                <a:lin ang="5400000" scaled="0"/>
              </a:gradFill>
              <a:ln w="25400" cap="flat" cmpd="sng" algn="ctr">
                <a:noFill/>
                <a:prstDash val="sysDot"/>
              </a:ln>
              <a:effectLst/>
            </p:spPr>
            <p:txBody>
              <a:bodyPr lIns="0" tIns="0" rIns="0" bIns="0" rtlCol="0" anchor="ctr"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indent="-142875" algn="ctr" defTabSz="10186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buSzTx/>
                  <a:buFontTx/>
                  <a:buNone/>
                  <a:tabLst>
                    <a:tab pos="5648325" algn="l"/>
                  </a:tabLst>
                </a:pPr>
                <a:endPara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6" name="AutoShape 181"/>
              <p:cNvSpPr>
                <a:spLocks noChangeArrowheads="1"/>
              </p:cNvSpPr>
              <p:nvPr/>
            </p:nvSpPr>
            <p:spPr bwMode="auto">
              <a:xfrm>
                <a:off x="3950966" y="1428213"/>
                <a:ext cx="204005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pPr marL="0" lvl="1" indent="-142875" algn="ctr" defTabSz="1042988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3271AA"/>
                  </a:buClr>
                  <a:buSzPct val="140000"/>
                  <a:tabLst>
                    <a:tab pos="5648325" algn="l"/>
                  </a:tabLst>
                </a:pPr>
                <a:r>
                  <a:rPr lang="en-US" altLang="ko-KR" sz="2000" kern="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  <a:cs typeface="Verdana" panose="020B0604030504040204" pitchFamily="34" charset="0"/>
                  </a:rPr>
                  <a:t>EA Ownership</a:t>
                </a:r>
                <a:endParaRPr kumimoji="0" lang="ko-KR" altLang="en-US" sz="2000" kern="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17" name="그림 31" descr="icon1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250541" y="2080314"/>
              <a:ext cx="1414926" cy="180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4344684" y="3054849"/>
              <a:ext cx="1223845" cy="2769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Co-work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pic>
          <p:nvPicPr>
            <p:cNvPr id="19" name="그림 33" descr="P7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4088" y="2916457"/>
              <a:ext cx="609600" cy="609600"/>
            </a:xfrm>
            <a:prstGeom prst="rect">
              <a:avLst/>
            </a:prstGeom>
          </p:spPr>
        </p:pic>
        <p:pic>
          <p:nvPicPr>
            <p:cNvPr id="20" name="그림 34" descr="P7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9625" y="2916457"/>
              <a:ext cx="609600" cy="609600"/>
            </a:xfrm>
            <a:prstGeom prst="rect">
              <a:avLst/>
            </a:prstGeom>
          </p:spPr>
        </p:pic>
        <p:sp>
          <p:nvSpPr>
            <p:cNvPr id="21" name="대각선 줄무늬 36"/>
            <p:cNvSpPr/>
            <p:nvPr/>
          </p:nvSpPr>
          <p:spPr>
            <a:xfrm rot="10800000">
              <a:off x="1485215" y="2227954"/>
              <a:ext cx="975360" cy="853440"/>
            </a:xfrm>
            <a:prstGeom prst="diagStripe">
              <a:avLst/>
            </a:prstGeom>
            <a:solidFill>
              <a:srgbClr val="002B4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22" name="그룹 37"/>
            <p:cNvGrpSpPr/>
            <p:nvPr/>
          </p:nvGrpSpPr>
          <p:grpSpPr>
            <a:xfrm>
              <a:off x="1690631" y="2392396"/>
              <a:ext cx="1450591" cy="1569404"/>
              <a:chOff x="1762351" y="2373916"/>
              <a:chExt cx="1131825" cy="1569404"/>
            </a:xfrm>
          </p:grpSpPr>
          <p:sp>
            <p:nvSpPr>
              <p:cNvPr id="23" name="모서리가 둥근 직사각형 40"/>
              <p:cNvSpPr/>
              <p:nvPr/>
            </p:nvSpPr>
            <p:spPr>
              <a:xfrm>
                <a:off x="1762351" y="2373916"/>
                <a:ext cx="1131825" cy="1569404"/>
              </a:xfrm>
              <a:prstGeom prst="roundRect">
                <a:avLst>
                  <a:gd name="adj" fmla="val 7375"/>
                </a:avLst>
              </a:prstGeom>
              <a:solidFill>
                <a:srgbClr val="47A820"/>
              </a:solidFill>
              <a:ln w="76200">
                <a:noFill/>
              </a:ln>
              <a:effectLst>
                <a:outerShdw dist="12700" dir="2700000" sx="101000" sy="101000" algn="tl" rotWithShape="0">
                  <a:schemeClr val="bg1">
                    <a:lumMod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모서리가 둥근 직사각형 41"/>
              <p:cNvSpPr/>
              <p:nvPr/>
            </p:nvSpPr>
            <p:spPr>
              <a:xfrm>
                <a:off x="1843163" y="2462018"/>
                <a:ext cx="970200" cy="1393200"/>
              </a:xfrm>
              <a:prstGeom prst="roundRect">
                <a:avLst>
                  <a:gd name="adj" fmla="val 8690"/>
                </a:avLst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573" rIns="0" bIns="0" rtlCol="0" anchor="ctr" anchorCtr="0"/>
              <a:lstStyle/>
              <a:p>
                <a:pPr algn="ctr"/>
                <a:endParaRPr lang="en-GB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모서리가 둥근 직사각형 42"/>
              <p:cNvSpPr/>
              <p:nvPr/>
            </p:nvSpPr>
            <p:spPr>
              <a:xfrm>
                <a:off x="1889020" y="2821597"/>
                <a:ext cx="878723" cy="688617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GBEA</a:t>
                </a:r>
              </a:p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Project</a:t>
                </a:r>
              </a:p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Team</a:t>
                </a:r>
              </a:p>
            </p:txBody>
          </p:sp>
        </p:grpSp>
        <p:sp>
          <p:nvSpPr>
            <p:cNvPr id="26" name="대각선 줄무늬 38"/>
            <p:cNvSpPr/>
            <p:nvPr/>
          </p:nvSpPr>
          <p:spPr>
            <a:xfrm>
              <a:off x="1485215" y="2227954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7" name="직사각형 39"/>
            <p:cNvSpPr/>
            <p:nvPr/>
          </p:nvSpPr>
          <p:spPr>
            <a:xfrm rot="20346181">
              <a:off x="1378617" y="2416468"/>
              <a:ext cx="949283" cy="27699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Experts</a:t>
              </a:r>
              <a:endParaRPr lang="en-US" altLang="ko-KR" sz="12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8" name="모서리가 둥근 직사각형 45"/>
            <p:cNvSpPr/>
            <p:nvPr/>
          </p:nvSpPr>
          <p:spPr>
            <a:xfrm>
              <a:off x="6988767" y="2392396"/>
              <a:ext cx="1450591" cy="1569404"/>
            </a:xfrm>
            <a:prstGeom prst="roundRect">
              <a:avLst>
                <a:gd name="adj" fmla="val 7375"/>
              </a:avLst>
            </a:prstGeom>
            <a:solidFill>
              <a:srgbClr val="47A820"/>
            </a:solidFill>
            <a:ln w="76200">
              <a:noFill/>
            </a:ln>
            <a:effectLst>
              <a:outerShdw dist="12700" dir="2700000" sx="101000" sy="101000" algn="tl" rotWithShape="0">
                <a:schemeClr val="bg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모서리가 둥근 직사각형 46"/>
            <p:cNvSpPr/>
            <p:nvPr/>
          </p:nvSpPr>
          <p:spPr>
            <a:xfrm>
              <a:off x="7092339" y="2480498"/>
              <a:ext cx="1243446" cy="1393200"/>
            </a:xfrm>
            <a:prstGeom prst="roundRect">
              <a:avLst>
                <a:gd name="adj" fmla="val 8690"/>
              </a:avLst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573" rIns="0" bIns="0" rtlCol="0" anchor="ctr" anchorCtr="0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30" name="그룹 47"/>
            <p:cNvGrpSpPr/>
            <p:nvPr/>
          </p:nvGrpSpPr>
          <p:grpSpPr>
            <a:xfrm>
              <a:off x="7151111" y="2739212"/>
              <a:ext cx="1126206" cy="1152000"/>
              <a:chOff x="7151111" y="2683920"/>
              <a:chExt cx="1126206" cy="1309995"/>
            </a:xfrm>
          </p:grpSpPr>
          <p:sp>
            <p:nvSpPr>
              <p:cNvPr id="31" name="모서리가 둥근 직사각형 50"/>
              <p:cNvSpPr/>
              <p:nvPr/>
            </p:nvSpPr>
            <p:spPr>
              <a:xfrm>
                <a:off x="7151111" y="2683920"/>
                <a:ext cx="1126206" cy="2880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MOTE</a:t>
                </a:r>
              </a:p>
            </p:txBody>
          </p:sp>
          <p:sp>
            <p:nvSpPr>
              <p:cNvPr id="32" name="모서리가 둥근 직사각형 51"/>
              <p:cNvSpPr/>
              <p:nvPr/>
            </p:nvSpPr>
            <p:spPr>
              <a:xfrm>
                <a:off x="7151111" y="3024586"/>
                <a:ext cx="1126206" cy="2880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MOHW</a:t>
                </a:r>
              </a:p>
            </p:txBody>
          </p:sp>
          <p:sp>
            <p:nvSpPr>
              <p:cNvPr id="33" name="모서리가 둥근 직사각형 52"/>
              <p:cNvSpPr/>
              <p:nvPr/>
            </p:nvSpPr>
            <p:spPr>
              <a:xfrm>
                <a:off x="7151111" y="3365253"/>
                <a:ext cx="1126206" cy="2880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MIH</a:t>
                </a:r>
              </a:p>
            </p:txBody>
          </p:sp>
          <p:sp>
            <p:nvSpPr>
              <p:cNvPr id="34" name="모서리가 둥근 직사각형 53"/>
              <p:cNvSpPr/>
              <p:nvPr/>
            </p:nvSpPr>
            <p:spPr>
              <a:xfrm>
                <a:off x="7151111" y="3705915"/>
                <a:ext cx="1126206" cy="2880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MMGE</a:t>
                </a:r>
              </a:p>
            </p:txBody>
          </p:sp>
        </p:grpSp>
        <p:grpSp>
          <p:nvGrpSpPr>
            <p:cNvPr id="35" name="그룹 55"/>
            <p:cNvGrpSpPr/>
            <p:nvPr/>
          </p:nvGrpSpPr>
          <p:grpSpPr>
            <a:xfrm>
              <a:off x="1163816" y="4065507"/>
              <a:ext cx="7772044" cy="1525180"/>
              <a:chOff x="1612490" y="4145280"/>
              <a:chExt cx="6705600" cy="1525180"/>
            </a:xfrm>
          </p:grpSpPr>
          <p:sp>
            <p:nvSpPr>
              <p:cNvPr id="36" name="모서리가 둥근 직사각형 56"/>
              <p:cNvSpPr/>
              <p:nvPr/>
            </p:nvSpPr>
            <p:spPr>
              <a:xfrm>
                <a:off x="1612490" y="4145280"/>
                <a:ext cx="6705600" cy="152518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ysDot"/>
              </a:ln>
              <a:effectLst/>
            </p:spPr>
            <p:txBody>
              <a:bodyPr lIns="0" tIns="0" rIns="0" bIns="0" rtlCol="0" anchor="ctr"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marR="0" indent="-142875" algn="ctr" defTabSz="10186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buSzTx/>
                  <a:buFontTx/>
                  <a:buNone/>
                  <a:tabLst>
                    <a:tab pos="5648325" algn="l"/>
                  </a:tabLst>
                </a:pPr>
                <a:endParaRPr kumimoji="0" lang="ko-KR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cxnSp>
            <p:nvCxnSpPr>
              <p:cNvPr id="37" name="직선 연결선 57"/>
              <p:cNvCxnSpPr/>
              <p:nvPr/>
            </p:nvCxnSpPr>
            <p:spPr>
              <a:xfrm rot="5400000">
                <a:off x="3611555" y="4376928"/>
                <a:ext cx="438912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ysDot"/>
              </a:ln>
              <a:effectLst/>
            </p:spPr>
          </p:cxnSp>
        </p:grpSp>
        <p:cxnSp>
          <p:nvCxnSpPr>
            <p:cNvPr id="38" name="직선 연결선 58"/>
            <p:cNvCxnSpPr/>
            <p:nvPr/>
          </p:nvCxnSpPr>
          <p:spPr>
            <a:xfrm rot="5400000">
              <a:off x="5946665" y="4286682"/>
              <a:ext cx="438912" cy="184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ysDot"/>
            </a:ln>
            <a:effectLst/>
          </p:spPr>
        </p:cxnSp>
        <p:sp>
          <p:nvSpPr>
            <p:cNvPr id="39" name="모서리가 둥근 직사각형 59"/>
            <p:cNvSpPr/>
            <p:nvPr/>
          </p:nvSpPr>
          <p:spPr>
            <a:xfrm>
              <a:off x="7414311" y="4402519"/>
              <a:ext cx="2453568" cy="2088915"/>
            </a:xfrm>
            <a:prstGeom prst="roundRect">
              <a:avLst>
                <a:gd name="adj" fmla="val 822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9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rgbClr val="D1D3D4"/>
              </a:solidFill>
              <a:prstDash val="solid"/>
            </a:ln>
            <a:effectLst/>
          </p:spPr>
          <p:txBody>
            <a:bodyPr lIns="0" tIns="90000" rIns="0" bIns="0" rtlCol="0" anchor="t" anchorCtr="0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indent="-142875" algn="ctr" defTabSz="1018624" latinLnBrk="0">
                <a:buClr>
                  <a:sysClr val="windowText" lastClr="000000"/>
                </a:buClr>
                <a:tabLst>
                  <a:tab pos="5648325" algn="l"/>
                </a:tabLst>
              </a:pPr>
              <a:r>
                <a:rPr lang="en-GB" altLang="ko-KR" sz="1600" b="1" kern="0" dirty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Co-work &amp; Verification</a:t>
              </a:r>
              <a:endParaRPr lang="ko-KR" altLang="en-US" sz="1600" b="1" kern="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0" name="모서리가 둥근 직사각형 60"/>
            <p:cNvSpPr/>
            <p:nvPr/>
          </p:nvSpPr>
          <p:spPr>
            <a:xfrm>
              <a:off x="2615899" y="4402519"/>
              <a:ext cx="2294264" cy="2088813"/>
            </a:xfrm>
            <a:prstGeom prst="roundRect">
              <a:avLst>
                <a:gd name="adj" fmla="val 822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9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rgbClr val="D1D3D4"/>
              </a:solidFill>
              <a:prstDash val="solid"/>
            </a:ln>
            <a:effectLst/>
          </p:spPr>
          <p:txBody>
            <a:bodyPr lIns="0" tIns="90000" rIns="0" bIns="0" rtlCol="0" anchor="t" anchorCtr="0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indent="-142875" algn="ctr" defTabSz="1018624" latinLnBrk="0">
                <a:buClr>
                  <a:sysClr val="windowText" lastClr="000000"/>
                </a:buClr>
                <a:tabLst>
                  <a:tab pos="5648325" algn="l"/>
                </a:tabLst>
              </a:pPr>
              <a:r>
                <a:rPr lang="en-US" altLang="ko-KR" sz="1600" b="1" kern="0" dirty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As-is Information</a:t>
              </a:r>
              <a:endParaRPr lang="ko-KR" altLang="en-US" sz="1600" b="1" kern="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모서리가 둥근 직사각형 61"/>
            <p:cNvSpPr/>
            <p:nvPr/>
          </p:nvSpPr>
          <p:spPr>
            <a:xfrm>
              <a:off x="231796" y="4404197"/>
              <a:ext cx="2294264" cy="2087239"/>
            </a:xfrm>
            <a:prstGeom prst="roundRect">
              <a:avLst>
                <a:gd name="adj" fmla="val 822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9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rgbClr val="D1D3D4"/>
              </a:solidFill>
              <a:prstDash val="solid"/>
            </a:ln>
            <a:effectLst/>
          </p:spPr>
          <p:txBody>
            <a:bodyPr lIns="0" tIns="72000" rIns="0" bIns="0" rtlCol="0" anchor="t" anchorCtr="0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Working Group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모서리가 둥근 직사각형 62"/>
            <p:cNvSpPr/>
            <p:nvPr/>
          </p:nvSpPr>
          <p:spPr>
            <a:xfrm>
              <a:off x="5012988" y="4406487"/>
              <a:ext cx="2294264" cy="2085085"/>
            </a:xfrm>
            <a:prstGeom prst="roundRect">
              <a:avLst>
                <a:gd name="adj" fmla="val 822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9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rgbClr val="D1D3D4"/>
              </a:solidFill>
              <a:prstDash val="solid"/>
            </a:ln>
            <a:effectLst/>
          </p:spPr>
          <p:txBody>
            <a:bodyPr lIns="0" tIns="90000" rIns="0" bIns="0" rtlCol="0" anchor="t" anchorCtr="0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indent="-142875" algn="ctr" defTabSz="1018624" latinLnBrk="0">
                <a:buClr>
                  <a:sysClr val="windowText" lastClr="000000"/>
                </a:buClr>
                <a:tabLst>
                  <a:tab pos="5648325" algn="l"/>
                </a:tabLst>
              </a:pPr>
              <a:r>
                <a:rPr lang="en-US" altLang="ko-KR" sz="1600" b="1" kern="0" dirty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Target Architecture</a:t>
              </a:r>
              <a:endParaRPr lang="ko-KR" altLang="en-US" sz="1600" b="1" kern="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43" name="직선 연결선 63"/>
            <p:cNvCxnSpPr/>
            <p:nvPr/>
          </p:nvCxnSpPr>
          <p:spPr>
            <a:xfrm flipV="1">
              <a:off x="7607983" y="4857810"/>
              <a:ext cx="1892426" cy="3416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44" name="직선 연결선 64"/>
            <p:cNvCxnSpPr/>
            <p:nvPr/>
          </p:nvCxnSpPr>
          <p:spPr>
            <a:xfrm>
              <a:off x="2809571" y="4859549"/>
              <a:ext cx="1906921" cy="1588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45" name="직선 연결선 65"/>
            <p:cNvCxnSpPr/>
            <p:nvPr/>
          </p:nvCxnSpPr>
          <p:spPr>
            <a:xfrm>
              <a:off x="425468" y="4861226"/>
              <a:ext cx="1906921" cy="1588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46" name="직선 연결선 66"/>
            <p:cNvCxnSpPr/>
            <p:nvPr/>
          </p:nvCxnSpPr>
          <p:spPr>
            <a:xfrm>
              <a:off x="5206659" y="4863517"/>
              <a:ext cx="1906921" cy="1588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</p:cxnSp>
        <p:sp>
          <p:nvSpPr>
            <p:cNvPr id="47" name="Rectangle 105"/>
            <p:cNvSpPr>
              <a:spLocks noChangeArrowheads="1"/>
            </p:cNvSpPr>
            <p:nvPr/>
          </p:nvSpPr>
          <p:spPr bwMode="auto">
            <a:xfrm>
              <a:off x="231796" y="4954448"/>
              <a:ext cx="2306085" cy="155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176213" indent="-176213" latinLnBrk="0">
                <a:buClrTx/>
                <a:buSzTx/>
                <a:buFontTx/>
                <a:buChar char="•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Designate officers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responsible for each stream (P&amp;S, BA, AA, DA &amp; TA) &amp; focal officer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responsible for management of EAMS system</a:t>
              </a:r>
              <a:endPara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48" name="Rectangle 105"/>
            <p:cNvSpPr>
              <a:spLocks noChangeArrowheads="1"/>
            </p:cNvSpPr>
            <p:nvPr/>
          </p:nvSpPr>
          <p:spPr bwMode="auto">
            <a:xfrm>
              <a:off x="2677098" y="4954448"/>
              <a:ext cx="2169771" cy="155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176213" indent="-176213" latinLnBrk="0">
                <a:buClrTx/>
                <a:buSzTx/>
                <a:buFontTx/>
                <a:buChar char="•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Promptly submit As-is information required for EA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organization &amp; business function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system documents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system configuration </a:t>
              </a:r>
              <a:endPara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49" name="Rectangle 105"/>
            <p:cNvSpPr>
              <a:spLocks noChangeArrowheads="1"/>
            </p:cNvSpPr>
            <p:nvPr/>
          </p:nvSpPr>
          <p:spPr bwMode="auto">
            <a:xfrm>
              <a:off x="5034888" y="4954448"/>
              <a:ext cx="2245469" cy="155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176213" indent="-176213" latinLnBrk="0">
                <a:buFontTx/>
                <a:buChar char="•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Suggest ideas for To-be architecture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interviews &amp; meetings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plans already made or under developing</a:t>
              </a:r>
            </a:p>
            <a:p>
              <a:pPr marL="360363" indent="-171450" latinLnBrk="0">
                <a:spcBef>
                  <a:spcPts val="600"/>
                </a:spcBef>
                <a:buClrTx/>
                <a:buSzTx/>
                <a:buFontTx/>
                <a:buChar char="-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ideas for the future</a:t>
              </a:r>
              <a:endPara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50" name="Rectangle 105"/>
            <p:cNvSpPr>
              <a:spLocks noChangeArrowheads="1"/>
            </p:cNvSpPr>
            <p:nvPr/>
          </p:nvSpPr>
          <p:spPr bwMode="auto">
            <a:xfrm>
              <a:off x="7446468" y="4954448"/>
              <a:ext cx="2169771" cy="155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marL="176213" indent="-176213" latinLnBrk="0">
                <a:buClrTx/>
                <a:buSzTx/>
                <a:buFontTx/>
                <a:buChar char="•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Enhancement of EA understanding through co-work with consultants</a:t>
              </a:r>
            </a:p>
            <a:p>
              <a:pPr marL="176213" indent="-176213" latinLnBrk="0">
                <a:spcBef>
                  <a:spcPts val="600"/>
                </a:spcBef>
                <a:buClrTx/>
                <a:buSzTx/>
                <a:buFontTx/>
                <a:buChar char="•"/>
              </a:pPr>
              <a:r>
                <a:rPr lang="en-US" altLang="ko-KR" sz="12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Verdana" panose="020B0604030504040204" pitchFamily="34" charset="0"/>
                </a:rPr>
                <a:t>Verification of EA artifacts in the EAMS system as the future enhancements</a:t>
              </a:r>
              <a:endPara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Verdana" panose="020B0604030504040204" pitchFamily="34" charset="0"/>
              </a:endParaRPr>
            </a:p>
          </p:txBody>
        </p:sp>
        <p:pic>
          <p:nvPicPr>
            <p:cNvPr id="51" name="그림 71" descr="icon2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8417" y="1779796"/>
              <a:ext cx="4450887" cy="304470"/>
            </a:xfrm>
            <a:prstGeom prst="rect">
              <a:avLst/>
            </a:prstGeom>
          </p:spPr>
        </p:pic>
        <p:sp>
          <p:nvSpPr>
            <p:cNvPr id="52" name="모서리가 둥근 직사각형 54"/>
            <p:cNvSpPr/>
            <p:nvPr/>
          </p:nvSpPr>
          <p:spPr>
            <a:xfrm>
              <a:off x="7150959" y="2452848"/>
              <a:ext cx="1126206" cy="25326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rPr>
                <a:t>MOBE</a:t>
              </a:r>
            </a:p>
          </p:txBody>
        </p:sp>
        <p:sp>
          <p:nvSpPr>
            <p:cNvPr id="53" name="대각선 줄무늬 48"/>
            <p:cNvSpPr/>
            <p:nvPr/>
          </p:nvSpPr>
          <p:spPr>
            <a:xfrm>
              <a:off x="6783351" y="2227954"/>
              <a:ext cx="975360" cy="853440"/>
            </a:xfrm>
            <a:prstGeom prst="diagStrip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4" name="직사각형 49"/>
            <p:cNvSpPr/>
            <p:nvPr/>
          </p:nvSpPr>
          <p:spPr>
            <a:xfrm rot="20346181">
              <a:off x="6627864" y="2416468"/>
              <a:ext cx="1047065" cy="27699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lIns="91432" tIns="45716" rIns="91432" bIns="45716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 Owner</a:t>
              </a:r>
              <a:endParaRPr lang="en-US" altLang="ko-KR" sz="12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</p:grpSp>
      <p:pic>
        <p:nvPicPr>
          <p:cNvPr id="56" name="그림 10" descr="ico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/>
              <a:t>EA Practice</a:t>
            </a:r>
            <a:endParaRPr lang="en-GB" sz="2400" dirty="0"/>
          </a:p>
        </p:txBody>
      </p:sp>
      <p:pic>
        <p:nvPicPr>
          <p:cNvPr id="60" name="그림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3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328" y="1384951"/>
            <a:ext cx="2941504" cy="4520090"/>
          </a:xfrm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Governance Models </a:t>
            </a:r>
          </a:p>
          <a:p>
            <a:pPr lvl="1"/>
            <a:r>
              <a:rPr lang="en-US" dirty="0"/>
              <a:t>Govern slow to implement EA Processes, Structure and Legislation</a:t>
            </a:r>
          </a:p>
          <a:p>
            <a:r>
              <a:rPr lang="en-US" dirty="0"/>
              <a:t>Keeping architecture information updated</a:t>
            </a:r>
          </a:p>
          <a:p>
            <a:pPr lvl="1"/>
            <a:r>
              <a:rPr lang="en-US" dirty="0"/>
              <a:t>Business and Information Systems changing outside EA Portal</a:t>
            </a:r>
          </a:p>
          <a:p>
            <a:r>
              <a:rPr lang="en-US" dirty="0"/>
              <a:t>Development of new systems not following EA guidelines</a:t>
            </a:r>
          </a:p>
          <a:p>
            <a:r>
              <a:rPr lang="en-US" dirty="0"/>
              <a:t>System budget not informed by EA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903382"/>
            <a:ext cx="5849957" cy="54423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62294" y="3079151"/>
            <a:ext cx="1866488" cy="1900473"/>
          </a:xfrm>
          <a:prstGeom prst="rect">
            <a:avLst/>
          </a:prstGeom>
          <a:noFill/>
          <a:ln w="38100">
            <a:solidFill>
              <a:srgbClr val="E05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69446" y="1432193"/>
            <a:ext cx="2787267" cy="583894"/>
          </a:xfrm>
          <a:prstGeom prst="roundRect">
            <a:avLst/>
          </a:prstGeom>
          <a:solidFill>
            <a:srgbClr val="E050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Facing the Slope of Enlightenment</a:t>
            </a: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 flipV="1">
            <a:off x="4428781" y="1724140"/>
            <a:ext cx="1740665" cy="13550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ico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Challenges of Practice</a:t>
            </a:r>
            <a:endParaRPr lang="en-GB" sz="2400" dirty="0"/>
          </a:p>
        </p:txBody>
      </p:sp>
      <p:pic>
        <p:nvPicPr>
          <p:cNvPr id="13" name="그림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2317" flipV="1">
            <a:off x="2732183" y="3297036"/>
            <a:ext cx="1177503" cy="11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9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41" y="2286569"/>
            <a:ext cx="4268693" cy="4351338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Demonstrate benefits of EA</a:t>
            </a:r>
          </a:p>
          <a:p>
            <a:pPr lvl="1"/>
            <a:r>
              <a:rPr lang="en-US" dirty="0"/>
              <a:t>Realize systems from blue prints</a:t>
            </a:r>
          </a:p>
          <a:p>
            <a:pPr lvl="1"/>
            <a:r>
              <a:rPr lang="en-US" dirty="0"/>
              <a:t>Reduce system analysis cost</a:t>
            </a:r>
          </a:p>
          <a:p>
            <a:pPr lvl="1"/>
            <a:r>
              <a:rPr lang="en-US" dirty="0"/>
              <a:t>Reduce system duplication cost</a:t>
            </a:r>
          </a:p>
          <a:p>
            <a:pPr lvl="1"/>
            <a:r>
              <a:rPr lang="en-US" dirty="0"/>
              <a:t>Improving customer satisfaction through shared data across ministries</a:t>
            </a:r>
          </a:p>
          <a:p>
            <a:r>
              <a:rPr lang="en-US" dirty="0"/>
              <a:t>EA maturity Assessments based on</a:t>
            </a:r>
          </a:p>
          <a:p>
            <a:pPr lvl="1"/>
            <a:r>
              <a:rPr lang="en-US" dirty="0"/>
              <a:t>Maturity Model</a:t>
            </a:r>
          </a:p>
          <a:p>
            <a:pPr lvl="1"/>
            <a:r>
              <a:rPr lang="en-US" dirty="0"/>
              <a:t>Performance Reference Model</a:t>
            </a:r>
          </a:p>
          <a:p>
            <a:pPr lvl="1"/>
            <a:r>
              <a:rPr lang="en-US" dirty="0"/>
              <a:t>EAMS Utilization </a:t>
            </a:r>
          </a:p>
          <a:p>
            <a:r>
              <a:rPr lang="en-US" dirty="0"/>
              <a:t>Expand EA coverage to other Government funded organizations </a:t>
            </a:r>
          </a:p>
          <a:p>
            <a:pPr lvl="1"/>
            <a:r>
              <a:rPr lang="en-US" dirty="0"/>
              <a:t>Local Government</a:t>
            </a:r>
          </a:p>
          <a:p>
            <a:pPr lvl="1"/>
            <a:r>
              <a:rPr lang="en-US" dirty="0"/>
              <a:t>Government Agencies</a:t>
            </a:r>
          </a:p>
          <a:p>
            <a:pPr lvl="1"/>
            <a:r>
              <a:rPr lang="en-US" dirty="0"/>
              <a:t>Develop GBEA based training &amp; certification plan</a:t>
            </a:r>
          </a:p>
          <a:p>
            <a:r>
              <a:rPr lang="en-US" dirty="0"/>
              <a:t>Mainstream EA development progress updates to grow entire EA Ecosystem</a:t>
            </a:r>
          </a:p>
        </p:txBody>
      </p:sp>
      <p:pic>
        <p:nvPicPr>
          <p:cNvPr id="4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Optimization Opportunities</a:t>
            </a:r>
            <a:endParaRPr lang="en-GB" sz="2400" dirty="0"/>
          </a:p>
        </p:txBody>
      </p:sp>
      <p:sp>
        <p:nvSpPr>
          <p:cNvPr id="8" name="모서리가 둥근 직사각형 63"/>
          <p:cNvSpPr/>
          <p:nvPr/>
        </p:nvSpPr>
        <p:spPr>
          <a:xfrm>
            <a:off x="2400941" y="964046"/>
            <a:ext cx="6203231" cy="61344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모서리가 둥근 직사각형 39"/>
          <p:cNvSpPr/>
          <p:nvPr/>
        </p:nvSpPr>
        <p:spPr>
          <a:xfrm>
            <a:off x="870331" y="954397"/>
            <a:ext cx="1605143" cy="642317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bg1"/>
              </a:gs>
              <a:gs pos="60000">
                <a:schemeClr val="bg1">
                  <a:lumMod val="92000"/>
                </a:schemeClr>
              </a:gs>
            </a:gsLst>
            <a:lin ang="5400000" scaled="0"/>
          </a:gradFill>
          <a:ln w="12700" cap="flat" cmpd="sng" algn="ctr">
            <a:solidFill>
              <a:srgbClr val="E4E4E4"/>
            </a:solidFill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1144272" y="1126308"/>
            <a:ext cx="1331202" cy="317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18189"/>
            </a:prstShdw>
          </a:effectLst>
        </p:spPr>
        <p:txBody>
          <a:bodyPr wrap="square" lIns="82007" tIns="41004" rIns="82007" bIns="41004">
            <a:noAutofit/>
          </a:bodyPr>
          <a:lstStyle/>
          <a:p>
            <a:pPr marL="153808" indent="-153808" algn="ctr">
              <a:lnSpc>
                <a:spcPct val="11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GBEA vision</a:t>
            </a:r>
            <a:endParaRPr lang="en-US" altLang="ko-KR" sz="13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pic>
        <p:nvPicPr>
          <p:cNvPr id="11" name="그림 41" descr="icon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07" y="1105828"/>
            <a:ext cx="224922" cy="3165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3225076" y="1040145"/>
            <a:ext cx="5180791" cy="430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Realize business-driven transparent service for improved citizen’s life and global competitiveness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고딕 Bold" charset="-127"/>
              <a:ea typeface="나눔고딕 Bold" charset="-127"/>
              <a:cs typeface="Verdana" panose="020B0604030504040204" pitchFamily="34" charset="0"/>
            </a:endParaRPr>
          </a:p>
        </p:txBody>
      </p:sp>
      <p:pic>
        <p:nvPicPr>
          <p:cNvPr id="13" name="그림 71" descr="icon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82" y="1779796"/>
            <a:ext cx="4210177" cy="304470"/>
          </a:xfrm>
          <a:prstGeom prst="rect">
            <a:avLst/>
          </a:prstGeom>
        </p:spPr>
      </p:pic>
      <p:pic>
        <p:nvPicPr>
          <p:cNvPr id="14" name="그림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  <p:pic>
        <p:nvPicPr>
          <p:cNvPr id="6146" name="Picture 2" descr="Image result for digital transform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/>
          <a:stretch/>
        </p:blipFill>
        <p:spPr bwMode="auto">
          <a:xfrm>
            <a:off x="4792337" y="2294746"/>
            <a:ext cx="4351663" cy="434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Optimization Opportunities</a:t>
            </a:r>
            <a:endParaRPr lang="en-GB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0" y="141951"/>
            <a:ext cx="914400" cy="914400"/>
          </a:xfrm>
          <a:prstGeom prst="roundRect">
            <a:avLst/>
          </a:prstGeom>
          <a:solidFill>
            <a:srgbClr val="E050C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AS-IS</a:t>
            </a:r>
            <a:endParaRPr lang="en-GB" dirty="0"/>
          </a:p>
        </p:txBody>
      </p:sp>
      <p:grpSp>
        <p:nvGrpSpPr>
          <p:cNvPr id="86" name="Group 85"/>
          <p:cNvGrpSpPr/>
          <p:nvPr/>
        </p:nvGrpSpPr>
        <p:grpSpPr>
          <a:xfrm>
            <a:off x="135008" y="1437472"/>
            <a:ext cx="8898823" cy="5315455"/>
            <a:chOff x="135008" y="1437472"/>
            <a:chExt cx="8898823" cy="5315455"/>
          </a:xfrm>
        </p:grpSpPr>
        <p:sp>
          <p:nvSpPr>
            <p:cNvPr id="5" name="Rectangle 4"/>
            <p:cNvSpPr/>
            <p:nvPr/>
          </p:nvSpPr>
          <p:spPr>
            <a:xfrm>
              <a:off x="4190617" y="1461672"/>
              <a:ext cx="1656845" cy="4042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Ministry_3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0617" y="2844996"/>
              <a:ext cx="1656845" cy="4042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ITT/ RFP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2"/>
              <a:endCxn id="6" idx="0"/>
            </p:cNvCxnSpPr>
            <p:nvPr/>
          </p:nvCxnSpPr>
          <p:spPr>
            <a:xfrm>
              <a:off x="5019039" y="1865875"/>
              <a:ext cx="0" cy="97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n 7"/>
            <p:cNvSpPr/>
            <p:nvPr/>
          </p:nvSpPr>
          <p:spPr>
            <a:xfrm>
              <a:off x="6117075" y="1510757"/>
              <a:ext cx="2528024" cy="793410"/>
            </a:xfrm>
            <a:prstGeom prst="can">
              <a:avLst/>
            </a:prstGeom>
            <a:solidFill>
              <a:srgbClr val="E050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8766" y="1437472"/>
              <a:ext cx="1916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EAMS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0300" y="1660151"/>
              <a:ext cx="27745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METAMODEL</a:t>
              </a:r>
            </a:p>
            <a:p>
              <a:r>
                <a:rPr lang="en-US" sz="1600" dirty="0"/>
                <a:t>(BRM, SRM, DRM,TRM)</a:t>
              </a:r>
              <a:endParaRPr lang="en-GB" sz="1600" dirty="0"/>
            </a:p>
          </p:txBody>
        </p:sp>
        <p:cxnSp>
          <p:nvCxnSpPr>
            <p:cNvPr id="11" name="Straight Arrow Connector 10"/>
            <p:cNvCxnSpPr>
              <a:stCxn id="10" idx="1"/>
              <a:endCxn id="6" idx="0"/>
            </p:cNvCxnSpPr>
            <p:nvPr/>
          </p:nvCxnSpPr>
          <p:spPr>
            <a:xfrm flipH="1">
              <a:off x="5019040" y="1952539"/>
              <a:ext cx="1121260" cy="892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0617" y="3622014"/>
              <a:ext cx="1656845" cy="4042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Vendor C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0617" y="4399032"/>
              <a:ext cx="1656845" cy="4042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Platform 3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0617" y="5338327"/>
              <a:ext cx="1656845" cy="4042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Application 3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40933" y="1461672"/>
              <a:ext cx="1656845" cy="404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Ministry_2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40933" y="2844996"/>
              <a:ext cx="1656845" cy="404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ITT/ RFP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6" idx="0"/>
            </p:cNvCxnSpPr>
            <p:nvPr/>
          </p:nvCxnSpPr>
          <p:spPr>
            <a:xfrm>
              <a:off x="3069355" y="1865875"/>
              <a:ext cx="0" cy="97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1"/>
              <a:endCxn id="16" idx="0"/>
            </p:cNvCxnSpPr>
            <p:nvPr/>
          </p:nvCxnSpPr>
          <p:spPr>
            <a:xfrm flipH="1">
              <a:off x="3069356" y="1952539"/>
              <a:ext cx="3070944" cy="892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40933" y="3622014"/>
              <a:ext cx="1656845" cy="404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Vendor B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40933" y="4399032"/>
              <a:ext cx="1656845" cy="404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Platform 2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0933" y="5338327"/>
              <a:ext cx="1656845" cy="404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Application 2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4802" y="1461672"/>
              <a:ext cx="1656845" cy="404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Ministry_1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4802" y="2844996"/>
              <a:ext cx="1656845" cy="404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ITT/ RFP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2" idx="2"/>
              <a:endCxn id="23" idx="0"/>
            </p:cNvCxnSpPr>
            <p:nvPr/>
          </p:nvCxnSpPr>
          <p:spPr>
            <a:xfrm>
              <a:off x="1123225" y="1865875"/>
              <a:ext cx="0" cy="979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1"/>
              <a:endCxn id="23" idx="0"/>
            </p:cNvCxnSpPr>
            <p:nvPr/>
          </p:nvCxnSpPr>
          <p:spPr>
            <a:xfrm flipH="1">
              <a:off x="1123225" y="1952539"/>
              <a:ext cx="5017075" cy="892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94802" y="3622014"/>
              <a:ext cx="1656845" cy="404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Vendor A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4802" y="4399032"/>
              <a:ext cx="1656845" cy="404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Platform 1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4802" y="5338327"/>
              <a:ext cx="1656845" cy="404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Application 1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3" idx="2"/>
              <a:endCxn id="26" idx="0"/>
            </p:cNvCxnSpPr>
            <p:nvPr/>
          </p:nvCxnSpPr>
          <p:spPr>
            <a:xfrm>
              <a:off x="1123225" y="3249199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069355" y="3249199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75263" y="3249199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163379" y="4026217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069355" y="4026217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10988" y="4026217"/>
              <a:ext cx="0" cy="37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2"/>
              <a:endCxn id="28" idx="0"/>
            </p:cNvCxnSpPr>
            <p:nvPr/>
          </p:nvCxnSpPr>
          <p:spPr>
            <a:xfrm>
              <a:off x="1123225" y="4803235"/>
              <a:ext cx="0" cy="535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2"/>
              <a:endCxn id="21" idx="0"/>
            </p:cNvCxnSpPr>
            <p:nvPr/>
          </p:nvCxnSpPr>
          <p:spPr>
            <a:xfrm>
              <a:off x="3069355" y="4803235"/>
              <a:ext cx="0" cy="535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3" idx="2"/>
              <a:endCxn id="14" idx="0"/>
            </p:cNvCxnSpPr>
            <p:nvPr/>
          </p:nvCxnSpPr>
          <p:spPr>
            <a:xfrm>
              <a:off x="5019039" y="4803235"/>
              <a:ext cx="0" cy="535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135008" y="4212624"/>
              <a:ext cx="1925569" cy="18864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46744" y="4212624"/>
              <a:ext cx="1925569" cy="18864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45038" y="4212624"/>
              <a:ext cx="1925569" cy="18864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8118" y="3472562"/>
              <a:ext cx="3165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&lt;&lt;Offline &gt;&gt;</a:t>
              </a:r>
            </a:p>
            <a:p>
              <a:pPr algn="ctr"/>
              <a:r>
                <a:rPr lang="en-US" sz="2000" dirty="0"/>
                <a:t>Enforcement of Architecture</a:t>
              </a:r>
              <a:endParaRPr lang="en-GB" sz="20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221935" y="3367294"/>
              <a:ext cx="715865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50603" y="4144312"/>
              <a:ext cx="715865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53539" y="2106368"/>
              <a:ext cx="1637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Requirements</a:t>
              </a:r>
              <a:endParaRPr lang="en-GB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51519" y="2013480"/>
              <a:ext cx="1748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Requirements</a:t>
              </a:r>
              <a:endParaRPr lang="en-GB" sz="2000" dirty="0"/>
            </a:p>
          </p:txBody>
        </p:sp>
        <p:cxnSp>
          <p:nvCxnSpPr>
            <p:cNvPr id="46" name="Elbow Connector 45"/>
            <p:cNvCxnSpPr>
              <a:stCxn id="22" idx="0"/>
              <a:endCxn id="9" idx="0"/>
            </p:cNvCxnSpPr>
            <p:nvPr/>
          </p:nvCxnSpPr>
          <p:spPr>
            <a:xfrm rot="5400000" flipH="1" flipV="1">
              <a:off x="4218129" y="-1657432"/>
              <a:ext cx="24200" cy="6214009"/>
            </a:xfrm>
            <a:prstGeom prst="bentConnector3">
              <a:avLst>
                <a:gd name="adj1" fmla="val 104462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15" idx="0"/>
              <a:endCxn id="9" idx="0"/>
            </p:cNvCxnSpPr>
            <p:nvPr/>
          </p:nvCxnSpPr>
          <p:spPr>
            <a:xfrm rot="5400000" flipH="1" flipV="1">
              <a:off x="5191195" y="-684367"/>
              <a:ext cx="24200" cy="4267878"/>
            </a:xfrm>
            <a:prstGeom prst="bentConnector3">
              <a:avLst>
                <a:gd name="adj1" fmla="val 104462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5" idx="0"/>
              <a:endCxn id="9" idx="0"/>
            </p:cNvCxnSpPr>
            <p:nvPr/>
          </p:nvCxnSpPr>
          <p:spPr>
            <a:xfrm rot="5400000" flipH="1" flipV="1">
              <a:off x="6166037" y="290475"/>
              <a:ext cx="24200" cy="2318194"/>
            </a:xfrm>
            <a:prstGeom prst="bentConnector3">
              <a:avLst>
                <a:gd name="adj1" fmla="val 104462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86176" y="6475928"/>
              <a:ext cx="11154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Silos again</a:t>
              </a:r>
              <a:endParaRPr lang="en-GB" sz="1200" dirty="0">
                <a:latin typeface="Arial Black" panose="020B0A04020102020204" pitchFamily="34" charset="0"/>
              </a:endParaRPr>
            </a:p>
          </p:txBody>
        </p:sp>
        <p:cxnSp>
          <p:nvCxnSpPr>
            <p:cNvPr id="61" name="Straight Arrow Connector 60"/>
            <p:cNvCxnSpPr>
              <a:stCxn id="59" idx="1"/>
            </p:cNvCxnSpPr>
            <p:nvPr/>
          </p:nvCxnSpPr>
          <p:spPr>
            <a:xfrm flipH="1" flipV="1">
              <a:off x="2060577" y="6099093"/>
              <a:ext cx="525599" cy="51533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3"/>
            </p:cNvCxnSpPr>
            <p:nvPr/>
          </p:nvCxnSpPr>
          <p:spPr>
            <a:xfrm flipV="1">
              <a:off x="3701667" y="6128996"/>
              <a:ext cx="443371" cy="48543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455884" y="4437100"/>
              <a:ext cx="2304997" cy="1292662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Main issues: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Offline enforcement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Developer free to interpret high level blue prints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Different development frameworks</a:t>
              </a:r>
              <a:endParaRPr lang="en-GB" sz="1200" dirty="0"/>
            </a:p>
          </p:txBody>
        </p:sp>
      </p:grpSp>
      <p:pic>
        <p:nvPicPr>
          <p:cNvPr id="83" name="그림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그림 10" descr="ico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90" name="Title 1"/>
          <p:cNvSpPr txBox="1">
            <a:spLocks/>
          </p:cNvSpPr>
          <p:nvPr/>
        </p:nvSpPr>
        <p:spPr>
          <a:xfrm>
            <a:off x="1988023" y="0"/>
            <a:ext cx="4935555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Explore </a:t>
            </a:r>
            <a:r>
              <a:rPr lang="en-US" sz="2400" dirty="0" err="1"/>
              <a:t>Paas</a:t>
            </a:r>
            <a:r>
              <a:rPr lang="en-US" sz="2400" dirty="0"/>
              <a:t> for System Development</a:t>
            </a:r>
            <a:endParaRPr lang="en-GB" sz="2400" dirty="0"/>
          </a:p>
        </p:txBody>
      </p:sp>
      <p:sp>
        <p:nvSpPr>
          <p:cNvPr id="116" name="Rounded Rectangle 115"/>
          <p:cNvSpPr/>
          <p:nvPr/>
        </p:nvSpPr>
        <p:spPr>
          <a:xfrm>
            <a:off x="19990" y="75617"/>
            <a:ext cx="9144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TO-BE</a:t>
            </a:r>
            <a:endParaRPr lang="en-GB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47415" y="1139333"/>
            <a:ext cx="8729885" cy="4541113"/>
            <a:chOff x="147415" y="1139333"/>
            <a:chExt cx="9008622" cy="5421757"/>
          </a:xfrm>
        </p:grpSpPr>
        <p:sp>
          <p:nvSpPr>
            <p:cNvPr id="4" name="Rectangle 3"/>
            <p:cNvSpPr/>
            <p:nvPr/>
          </p:nvSpPr>
          <p:spPr>
            <a:xfrm>
              <a:off x="4632360" y="1363699"/>
              <a:ext cx="1780604" cy="3710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Ministry_3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32360" y="2633714"/>
              <a:ext cx="1780604" cy="3710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ITT/ RFP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2"/>
              <a:endCxn id="5" idx="0"/>
            </p:cNvCxnSpPr>
            <p:nvPr/>
          </p:nvCxnSpPr>
          <p:spPr>
            <a:xfrm>
              <a:off x="5522662" y="1734794"/>
              <a:ext cx="0" cy="898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n 6"/>
            <p:cNvSpPr/>
            <p:nvPr/>
          </p:nvSpPr>
          <p:spPr>
            <a:xfrm>
              <a:off x="6493411" y="1385703"/>
              <a:ext cx="1876715" cy="794204"/>
            </a:xfrm>
            <a:prstGeom prst="can">
              <a:avLst/>
            </a:prstGeom>
            <a:solidFill>
              <a:srgbClr val="E050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0780" y="1351409"/>
              <a:ext cx="2481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GEAMS 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6373" y="1617597"/>
              <a:ext cx="2226830" cy="62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METAMODEL </a:t>
              </a:r>
            </a:p>
            <a:p>
              <a:r>
                <a:rPr lang="en-US" sz="1400" dirty="0"/>
                <a:t>(BRM, SRM, DRM,TRM)</a:t>
              </a:r>
              <a:endParaRPr lang="en-GB" sz="1400" dirty="0"/>
            </a:p>
          </p:txBody>
        </p:sp>
        <p:cxnSp>
          <p:nvCxnSpPr>
            <p:cNvPr id="10" name="Straight Arrow Connector 9"/>
            <p:cNvCxnSpPr>
              <a:stCxn id="9" idx="1"/>
              <a:endCxn id="5" idx="0"/>
            </p:cNvCxnSpPr>
            <p:nvPr/>
          </p:nvCxnSpPr>
          <p:spPr>
            <a:xfrm flipH="1">
              <a:off x="5522662" y="1929941"/>
              <a:ext cx="1003711" cy="70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632360" y="3347087"/>
              <a:ext cx="1780604" cy="3710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Vendor C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32360" y="5304325"/>
              <a:ext cx="1780604" cy="3710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Application 3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75197" y="1363699"/>
              <a:ext cx="1780604" cy="3710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Ministry_2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75197" y="2633714"/>
              <a:ext cx="1780604" cy="3710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ITT/ RFP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0"/>
            </p:cNvCxnSpPr>
            <p:nvPr/>
          </p:nvCxnSpPr>
          <p:spPr>
            <a:xfrm>
              <a:off x="3565499" y="1734794"/>
              <a:ext cx="0" cy="898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1"/>
              <a:endCxn id="14" idx="0"/>
            </p:cNvCxnSpPr>
            <p:nvPr/>
          </p:nvCxnSpPr>
          <p:spPr>
            <a:xfrm flipH="1">
              <a:off x="3565499" y="1929941"/>
              <a:ext cx="2960874" cy="70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675197" y="3347087"/>
              <a:ext cx="1780604" cy="3710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Vendor B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5197" y="5304325"/>
              <a:ext cx="1780604" cy="3710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Application 2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968" y="1363699"/>
              <a:ext cx="1780604" cy="371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Ministry_1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0968" y="2633714"/>
              <a:ext cx="1780604" cy="371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ITT/ RFP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2"/>
              <a:endCxn id="20" idx="0"/>
            </p:cNvCxnSpPr>
            <p:nvPr/>
          </p:nvCxnSpPr>
          <p:spPr>
            <a:xfrm>
              <a:off x="1491270" y="1734794"/>
              <a:ext cx="0" cy="898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1"/>
              <a:endCxn id="20" idx="0"/>
            </p:cNvCxnSpPr>
            <p:nvPr/>
          </p:nvCxnSpPr>
          <p:spPr>
            <a:xfrm flipH="1">
              <a:off x="1491270" y="1929941"/>
              <a:ext cx="5035103" cy="70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00968" y="3347087"/>
              <a:ext cx="1780604" cy="371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Vendor A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0968" y="5304325"/>
              <a:ext cx="1780604" cy="371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Application 1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9500" y="4089277"/>
              <a:ext cx="5811996" cy="67166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(Online  Contract Enforcement of EA </a:t>
              </a:r>
              <a:r>
                <a:rPr lang="en-US" sz="1400" dirty="0" err="1">
                  <a:solidFill>
                    <a:schemeClr val="tx1"/>
                  </a:solidFill>
                </a:rPr>
                <a:t>Metamodel</a:t>
              </a:r>
              <a:r>
                <a:rPr lang="en-US" sz="1400" dirty="0">
                  <a:solidFill>
                    <a:schemeClr val="tx1"/>
                  </a:solidFill>
                </a:rPr>
                <a:t>  &amp;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Common components)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0" idx="2"/>
              <a:endCxn id="23" idx="0"/>
            </p:cNvCxnSpPr>
            <p:nvPr/>
          </p:nvCxnSpPr>
          <p:spPr>
            <a:xfrm>
              <a:off x="1491270" y="3004809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65499" y="3004809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583085" y="3004809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534424" y="3718182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565499" y="3718182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514009" y="3718182"/>
              <a:ext cx="0" cy="34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4" idx="0"/>
            </p:cNvCxnSpPr>
            <p:nvPr/>
          </p:nvCxnSpPr>
          <p:spPr>
            <a:xfrm>
              <a:off x="1491270" y="4787729"/>
              <a:ext cx="0" cy="516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62392" y="4787729"/>
              <a:ext cx="0" cy="49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513043" y="4787729"/>
              <a:ext cx="0" cy="49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6" idx="1"/>
              <a:endCxn id="25" idx="3"/>
            </p:cNvCxnSpPr>
            <p:nvPr/>
          </p:nvCxnSpPr>
          <p:spPr>
            <a:xfrm flipH="1">
              <a:off x="6471496" y="4418682"/>
              <a:ext cx="268994" cy="642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740490" y="4089275"/>
              <a:ext cx="1932266" cy="65881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Integrated System Development Platform (</a:t>
              </a:r>
              <a:r>
                <a:rPr lang="en-US" sz="1400" dirty="0" err="1">
                  <a:solidFill>
                    <a:schemeClr val="tx1"/>
                  </a:solidFill>
                </a:rPr>
                <a:t>i</a:t>
              </a:r>
              <a:r>
                <a:rPr lang="en-US" sz="1400" dirty="0">
                  <a:solidFill>
                    <a:schemeClr val="tx1"/>
                  </a:solidFill>
                </a:rPr>
                <a:t>-SDP)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08466" y="3264803"/>
              <a:ext cx="298440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&lt;&lt;Online &gt;&gt;</a:t>
              </a:r>
            </a:p>
            <a:p>
              <a:pPr algn="ctr"/>
              <a:r>
                <a:rPr lang="en-US" sz="1400" dirty="0"/>
                <a:t>Enforcement of Architecture</a:t>
              </a:r>
              <a:endParaRPr lang="en-GB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62117" y="4835765"/>
              <a:ext cx="298440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&lt;&lt;Online&gt;&gt;</a:t>
              </a:r>
            </a:p>
            <a:p>
              <a:pPr algn="ctr"/>
              <a:r>
                <a:rPr lang="en-US" sz="1400" dirty="0"/>
                <a:t>Enforcement of Architecture</a:t>
              </a:r>
              <a:endParaRPr lang="en-GB" sz="1400" dirty="0"/>
            </a:p>
          </p:txBody>
        </p:sp>
        <p:cxnSp>
          <p:nvCxnSpPr>
            <p:cNvPr id="39" name="Elbow Connector 38"/>
            <p:cNvCxnSpPr>
              <a:stCxn id="7" idx="4"/>
              <a:endCxn id="36" idx="3"/>
            </p:cNvCxnSpPr>
            <p:nvPr/>
          </p:nvCxnSpPr>
          <p:spPr>
            <a:xfrm>
              <a:off x="8370126" y="1782805"/>
              <a:ext cx="302630" cy="2635877"/>
            </a:xfrm>
            <a:prstGeom prst="bentConnector3">
              <a:avLst>
                <a:gd name="adj1" fmla="val 175538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0"/>
              <a:endCxn id="37" idx="0"/>
            </p:cNvCxnSpPr>
            <p:nvPr/>
          </p:nvCxnSpPr>
          <p:spPr>
            <a:xfrm>
              <a:off x="7600670" y="32648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116" y="5150214"/>
              <a:ext cx="769337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0800000" flipH="1">
              <a:off x="659500" y="1139333"/>
              <a:ext cx="829600" cy="3351777"/>
            </a:xfrm>
            <a:prstGeom prst="bentConnector4">
              <a:avLst>
                <a:gd name="adj1" fmla="val -27555"/>
                <a:gd name="adj2" fmla="val 10004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-501619" y="2619087"/>
              <a:ext cx="160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Requirements</a:t>
              </a:r>
              <a:endParaRPr lang="en-GB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62699" y="1885708"/>
              <a:ext cx="1821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Requirements</a:t>
              </a:r>
              <a:endParaRPr lang="en-GB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983" y="1909599"/>
              <a:ext cx="1711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Requirements</a:t>
              </a:r>
              <a:endParaRPr lang="en-GB" sz="1400" dirty="0"/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6590093" y="5603817"/>
              <a:ext cx="2021156" cy="82296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Private Platforms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Elbow Connector 49"/>
            <p:cNvCxnSpPr>
              <a:stCxn id="49" idx="4"/>
              <a:endCxn id="36" idx="3"/>
            </p:cNvCxnSpPr>
            <p:nvPr/>
          </p:nvCxnSpPr>
          <p:spPr>
            <a:xfrm flipV="1">
              <a:off x="8611249" y="4418682"/>
              <a:ext cx="61507" cy="1596615"/>
            </a:xfrm>
            <a:prstGeom prst="bentConnector3">
              <a:avLst>
                <a:gd name="adj1" fmla="val 471665"/>
              </a:avLst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00969" y="3175949"/>
              <a:ext cx="769337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600969" y="3871418"/>
              <a:ext cx="769337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1658038" y="4775062"/>
              <a:ext cx="0" cy="5165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548081" y="4760942"/>
              <a:ext cx="0" cy="5165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50472" y="4760942"/>
              <a:ext cx="0" cy="5165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1294" y="6411029"/>
              <a:ext cx="287384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13146" y="6110583"/>
              <a:ext cx="2873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08677" y="5925917"/>
              <a:ext cx="2987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Existing information flow</a:t>
              </a:r>
              <a:endParaRPr lang="en-GB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0529" y="6253313"/>
              <a:ext cx="2995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New Online Information Flow </a:t>
              </a:r>
              <a:endParaRPr lang="en-GB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4317" y="5664262"/>
              <a:ext cx="1723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Legend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8199226" y="4047078"/>
              <a:ext cx="160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Requirements</a:t>
              </a:r>
              <a:endParaRPr lang="en-GB" sz="1400" dirty="0"/>
            </a:p>
          </p:txBody>
        </p:sp>
        <p:cxnSp>
          <p:nvCxnSpPr>
            <p:cNvPr id="120" name="Elbow Connector 119"/>
            <p:cNvCxnSpPr>
              <a:stCxn id="19" idx="0"/>
              <a:endCxn id="8" idx="0"/>
            </p:cNvCxnSpPr>
            <p:nvPr/>
          </p:nvCxnSpPr>
          <p:spPr>
            <a:xfrm rot="5400000" flipH="1" flipV="1">
              <a:off x="4455374" y="-1612695"/>
              <a:ext cx="12290" cy="5940498"/>
            </a:xfrm>
            <a:prstGeom prst="bentConnector3">
              <a:avLst>
                <a:gd name="adj1" fmla="val 196004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121"/>
            <p:cNvCxnSpPr>
              <a:stCxn id="13" idx="0"/>
              <a:endCxn id="8" idx="0"/>
            </p:cNvCxnSpPr>
            <p:nvPr/>
          </p:nvCxnSpPr>
          <p:spPr>
            <a:xfrm rot="5400000" flipH="1" flipV="1">
              <a:off x="5492488" y="-575580"/>
              <a:ext cx="12290" cy="3866269"/>
            </a:xfrm>
            <a:prstGeom prst="bentConnector3">
              <a:avLst>
                <a:gd name="adj1" fmla="val 196004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4" idx="0"/>
              <a:endCxn id="8" idx="0"/>
            </p:cNvCxnSpPr>
            <p:nvPr/>
          </p:nvCxnSpPr>
          <p:spPr>
            <a:xfrm rot="5400000" flipH="1" flipV="1">
              <a:off x="6471070" y="403001"/>
              <a:ext cx="12290" cy="1909106"/>
            </a:xfrm>
            <a:prstGeom prst="bentConnector3">
              <a:avLst>
                <a:gd name="adj1" fmla="val 196004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그림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5197" y="614476"/>
            <a:ext cx="305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FEASIBILITY STUDIES NEEDED</a:t>
            </a:r>
            <a:endParaRPr lang="en-GB" dirty="0"/>
          </a:p>
        </p:txBody>
      </p:sp>
      <p:pic>
        <p:nvPicPr>
          <p:cNvPr id="67" name="그림 71" descr="icon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50711" y="5763799"/>
            <a:ext cx="4210177" cy="30447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72103" y="6231393"/>
            <a:ext cx="474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End-to-End Business-IT alignment optimization</a:t>
            </a:r>
            <a:endParaRPr lang="en-GB" b="1" dirty="0"/>
          </a:p>
        </p:txBody>
      </p:sp>
      <p:pic>
        <p:nvPicPr>
          <p:cNvPr id="74" name="Picture 2" descr="Image result for bulb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1"/>
          <a:stretch/>
        </p:blipFill>
        <p:spPr bwMode="auto">
          <a:xfrm>
            <a:off x="7271554" y="86673"/>
            <a:ext cx="801489" cy="1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6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4" descr="ppt시안_해외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972"/>
            <a:ext cx="9144001" cy="6267027"/>
          </a:xfrm>
          <a:prstGeom prst="rect">
            <a:avLst/>
          </a:prstGeom>
        </p:spPr>
      </p:pic>
      <p:pic>
        <p:nvPicPr>
          <p:cNvPr id="4" name="그림 10" descr="icon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8023" y="0"/>
            <a:ext cx="4935555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Conclusions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56100" y="1327918"/>
            <a:ext cx="4602321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The Concept for EA is now fully developed in Botswana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The challenge is how to move from concept into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With EA in place, Botswana is looking for ways to consolidate her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Need for skills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Turn blueprints into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EA &amp; EAMS maintenance</a:t>
            </a:r>
          </a:p>
          <a:p>
            <a:endParaRPr lang="en-US" b="1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Korean e-Government Standard Framework is an interesting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Botswana needs EA Friends</a:t>
            </a:r>
          </a:p>
        </p:txBody>
      </p:sp>
      <p:pic>
        <p:nvPicPr>
          <p:cNvPr id="8" name="Picture 7" descr="C:\Users\kitc\Downloads\Coat_of_Arms_of_Botswa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518" y="2128000"/>
            <a:ext cx="1194167" cy="8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7"/>
          <p:cNvSpPr>
            <a:spLocks noChangeArrowheads="1"/>
          </p:cNvSpPr>
          <p:nvPr/>
        </p:nvSpPr>
        <p:spPr bwMode="auto">
          <a:xfrm>
            <a:off x="584801" y="2975909"/>
            <a:ext cx="193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lvl="0" algn="ctr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REPUBLIC OF</a:t>
            </a:r>
          </a:p>
          <a:p>
            <a:pPr lvl="0" algn="ctr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BOTSWANA</a:t>
            </a:r>
          </a:p>
        </p:txBody>
      </p:sp>
      <p:pic>
        <p:nvPicPr>
          <p:cNvPr id="10" name="그림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8023" y="0"/>
            <a:ext cx="4935555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Questions?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75" y="1362535"/>
            <a:ext cx="3295650" cy="329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3961" y="4959904"/>
            <a:ext cx="3316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  <a:hlinkClick r:id="rId4"/>
              </a:rPr>
              <a:t>chris.Mokone@kaist.ac.kr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>
                <a:latin typeface="Bahnschrift" panose="020B0502040204020203" pitchFamily="34" charset="0"/>
                <a:hlinkClick r:id="rId5"/>
              </a:rPr>
              <a:t>cbmokone@gov.bw</a:t>
            </a:r>
            <a:endParaRPr lang="en-US" dirty="0">
              <a:latin typeface="Bahnschrift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8" name="그림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31581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390660" y="86042"/>
            <a:ext cx="3602515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Introduction</a:t>
            </a:r>
            <a:endParaRPr lang="ko-KR" altLang="en-US" sz="27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153358" y="847725"/>
            <a:ext cx="4792337" cy="4900047"/>
          </a:xfrm>
          <a:prstGeom prst="rect">
            <a:avLst/>
          </a:prstGeom>
          <a:noFill/>
        </p:spPr>
        <p:txBody>
          <a:bodyPr wrap="square" lIns="82031" tIns="41015" rIns="82031" bIns="41015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514350" indent="-514350" defTabSz="913808">
              <a:spcAft>
                <a:spcPts val="1615"/>
              </a:spcAft>
              <a:buFontTx/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PhD Candidate, ITTP KAIST: </a:t>
            </a:r>
          </a:p>
          <a:p>
            <a:pPr lvl="1" defTabSz="913808">
              <a:spcAft>
                <a:spcPts val="1615"/>
              </a:spcAft>
              <a:buFont typeface="Wingdings" panose="05000000000000000000" pitchFamily="2" charset="2"/>
              <a:buChar char="q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Areas of Interest: Digital Platforms, and Ecosystems</a:t>
            </a:r>
          </a:p>
          <a:p>
            <a:pPr marL="514350" indent="-514350" defTabSz="913808">
              <a:spcAft>
                <a:spcPts val="1615"/>
              </a:spcAft>
              <a:buFontTx/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Project Manager, GBEA (0 – 1.5years) – Government Wide</a:t>
            </a:r>
          </a:p>
          <a:p>
            <a:pPr marL="514350" indent="-514350" defTabSz="913808">
              <a:spcAft>
                <a:spcPts val="1615"/>
              </a:spcAft>
              <a:buFontTx/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MSc Computer Information Systems, University of Botswana</a:t>
            </a:r>
          </a:p>
          <a:p>
            <a:pPr marL="514350" indent="-514350" defTabSz="913808">
              <a:spcAft>
                <a:spcPts val="1615"/>
              </a:spcAft>
              <a:buFontTx/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BEng Computer (Software </a:t>
            </a:r>
            <a:r>
              <a:rPr lang="en-US" altLang="ko-KR" sz="1600" b="1" dirty="0" err="1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Eng</a:t>
            </a: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) Engineering, University of Victoria, Canada</a:t>
            </a:r>
          </a:p>
          <a:p>
            <a:pPr marL="514350" indent="-514350" defTabSz="913808">
              <a:spcAft>
                <a:spcPts val="1615"/>
              </a:spcAft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Principal Systems Analyst (DSM/MLH, e-</a:t>
            </a:r>
            <a:r>
              <a:rPr lang="en-US" altLang="ko-KR" sz="1600" b="1" dirty="0" err="1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Gov</a:t>
            </a: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/OP, &amp; DIT/MTC)</a:t>
            </a:r>
          </a:p>
          <a:p>
            <a:pPr marL="514350" indent="-514350" defTabSz="913808">
              <a:spcAft>
                <a:spcPts val="1615"/>
              </a:spcAft>
              <a:buFontTx/>
              <a:buAutoNum type="arabicPeriod"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Certified TOGAF 9.1</a:t>
            </a:r>
          </a:p>
        </p:txBody>
      </p:sp>
      <p:pic>
        <p:nvPicPr>
          <p:cNvPr id="8194" name="Picture 2" descr="OLHRS-PROSPECTIVE FAMILIES - FIESTA RECRUI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847725"/>
            <a:ext cx="3866920" cy="43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he Open Group Certified: TOGAFÂ® 9 Foun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68" y="5039023"/>
            <a:ext cx="678438" cy="6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390660" y="86042"/>
            <a:ext cx="3602515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Introduction</a:t>
            </a:r>
            <a:endParaRPr lang="ko-KR" altLang="en-US" sz="27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37" y="1052664"/>
            <a:ext cx="325449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</a:rPr>
              <a:t>       ICT Indicators</a:t>
            </a:r>
            <a:endParaRPr lang="en-GB" dirty="0"/>
          </a:p>
          <a:p>
            <a:pPr>
              <a:spcBef>
                <a:spcPts val="1600"/>
              </a:spcBef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Number Telecom Operators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 4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Number of ISPs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68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Facility Based Operator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1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Internet Penetration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22%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Mobile Penetration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169.9%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Mobile Broadband Penetration: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68.4%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Fixed Telephony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7.9%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Fixed Internet Penetration: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1.8% 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Submarine Cables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EASSy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WACS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e-Government Development Index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:127/193</a:t>
            </a:r>
            <a:endParaRPr lang="en-GB" sz="1600" dirty="0"/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e-Citizen Participation Index: 168/193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Domain name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.BW</a:t>
            </a:r>
            <a:endParaRPr lang="en-GB" sz="1600" dirty="0"/>
          </a:p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Regulator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BOCRA</a:t>
            </a:r>
            <a:endParaRPr lang="en-GB" sz="1600" dirty="0"/>
          </a:p>
          <a:p>
            <a:br>
              <a:rPr lang="en-GB" dirty="0"/>
            </a:br>
            <a:endParaRPr lang="en-GB" dirty="0"/>
          </a:p>
        </p:txBody>
      </p:sp>
      <p:pic>
        <p:nvPicPr>
          <p:cNvPr id="2050" name="Picture 2" descr="https://lh6.googleusercontent.com/lI0MJ0-ILoTizjfUf4NfiZvGbCdFB6OFXJYk3cG5DNz05pZmpP8OBFxuoM3VrHKlepMEQ0MR8seNH8H4Z8UegXkZMy2du5zbaJVEmyOOqT6JpZaRFIsXTjThNiJnmA0i-4QxXfZ4em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2"/>
          <a:stretch/>
        </p:blipFill>
        <p:spPr bwMode="auto">
          <a:xfrm>
            <a:off x="3757808" y="1335159"/>
            <a:ext cx="5386192" cy="23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ofi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42" y="3485790"/>
            <a:ext cx="4102488" cy="31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3729" y="883357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</a:rPr>
              <a:t>International Connectivity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020855" y="2592888"/>
            <a:ext cx="1014608" cy="325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2" idx="5"/>
          </p:cNvCxnSpPr>
          <p:nvPr/>
        </p:nvCxnSpPr>
        <p:spPr>
          <a:xfrm>
            <a:off x="4886877" y="2870870"/>
            <a:ext cx="499315" cy="230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951322" y="2630128"/>
            <a:ext cx="1014608" cy="325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>
          <a:xfrm flipH="1">
            <a:off x="7315200" y="2792966"/>
            <a:ext cx="636122" cy="3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0417" y="1440493"/>
            <a:ext cx="3557392" cy="517266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Callout 2 62"/>
          <p:cNvSpPr/>
          <p:nvPr/>
        </p:nvSpPr>
        <p:spPr>
          <a:xfrm>
            <a:off x="1338217" y="5135198"/>
            <a:ext cx="2440568" cy="9553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516"/>
              <a:gd name="adj6" fmla="val -27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직선 연결선 17"/>
          <p:cNvCxnSpPr/>
          <p:nvPr/>
        </p:nvCxnSpPr>
        <p:spPr>
          <a:xfrm rot="5400000">
            <a:off x="5714766" y="3608587"/>
            <a:ext cx="351000" cy="1191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ot"/>
            <a:tailEnd type="triangle" w="lg" len="lg"/>
          </a:ln>
          <a:effectLst/>
        </p:spPr>
      </p:cxnSp>
      <p:sp>
        <p:nvSpPr>
          <p:cNvPr id="42" name="모서리가 둥근 직사각형 14"/>
          <p:cNvSpPr/>
          <p:nvPr/>
        </p:nvSpPr>
        <p:spPr>
          <a:xfrm>
            <a:off x="4278189" y="1688365"/>
            <a:ext cx="4415595" cy="2525482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53975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직사각형 19"/>
          <p:cNvSpPr/>
          <p:nvPr/>
        </p:nvSpPr>
        <p:spPr>
          <a:xfrm>
            <a:off x="0" y="11117"/>
            <a:ext cx="9144000" cy="1426464"/>
          </a:xfrm>
          <a:prstGeom prst="rect">
            <a:avLst/>
          </a:prstGeom>
          <a:solidFill>
            <a:srgbClr val="BCE4F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4" name="직각 삼각형 18"/>
          <p:cNvSpPr/>
          <p:nvPr/>
        </p:nvSpPr>
        <p:spPr>
          <a:xfrm rot="13500000">
            <a:off x="3433781" y="2558101"/>
            <a:ext cx="694592" cy="694592"/>
          </a:xfrm>
          <a:prstGeom prst="rtTriangle">
            <a:avLst/>
          </a:prstGeom>
          <a:solidFill>
            <a:srgbClr val="FFC000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모서리가 둥근 직사각형 12"/>
          <p:cNvSpPr/>
          <p:nvPr/>
        </p:nvSpPr>
        <p:spPr>
          <a:xfrm>
            <a:off x="475337" y="1688365"/>
            <a:ext cx="3415121" cy="2525482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539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6" name="그림 10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8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662628" y="802698"/>
            <a:ext cx="7820359" cy="4301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An architecture to comprehensively analyze an enterprise’s business, application, data and technology, according to the standards and procedure, and to structure their relationships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4236266" y="5167173"/>
            <a:ext cx="4588243" cy="923330"/>
          </a:xfrm>
          <a:prstGeom prst="rect">
            <a:avLst/>
          </a:prstGeom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marL="214313" indent="-214313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ko-KR" sz="12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removal of technical conflicts</a:t>
            </a:r>
          </a:p>
          <a:p>
            <a:pPr marL="214313" indent="-214313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ko-KR" sz="12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systematic IT resources management</a:t>
            </a:r>
          </a:p>
          <a:p>
            <a:pPr marL="214313" indent="-214313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ko-KR" sz="12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seamless information flow</a:t>
            </a:r>
          </a:p>
          <a:p>
            <a:pPr marL="214313" indent="-214313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ko-KR" sz="12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removal of business, system and data duplication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2390660" y="86042"/>
            <a:ext cx="3602515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Why EA</a:t>
            </a:r>
            <a:endParaRPr lang="ko-KR" altLang="en-US" sz="27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pic>
        <p:nvPicPr>
          <p:cNvPr id="53" name="그림 11" descr="ico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8" y="512919"/>
            <a:ext cx="257175" cy="285750"/>
          </a:xfrm>
          <a:prstGeom prst="rect">
            <a:avLst/>
          </a:prstGeom>
        </p:spPr>
      </p:pic>
      <p:sp>
        <p:nvSpPr>
          <p:cNvPr id="54" name="직사각형 13"/>
          <p:cNvSpPr/>
          <p:nvPr/>
        </p:nvSpPr>
        <p:spPr>
          <a:xfrm>
            <a:off x="1588429" y="1652738"/>
            <a:ext cx="1478478" cy="10687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1630191" y="1486089"/>
            <a:ext cx="1394954" cy="276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Unplanned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56" name="직사각형 15"/>
          <p:cNvSpPr/>
          <p:nvPr/>
        </p:nvSpPr>
        <p:spPr>
          <a:xfrm>
            <a:off x="5070868" y="1652738"/>
            <a:ext cx="1478478" cy="10687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indent="-107156" algn="ctr" defTabSz="763968">
              <a:buClr>
                <a:sysClr val="windowText" lastClr="000000"/>
              </a:buClr>
              <a:tabLst>
                <a:tab pos="4236244" algn="l"/>
              </a:tabLst>
            </a:pPr>
            <a:endParaRPr lang="ko-KR" altLang="en-US" sz="825" kern="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5118767" y="1482658"/>
            <a:ext cx="1394954" cy="276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Planned</a:t>
            </a:r>
            <a:endParaRPr lang="ko-KR" altLang="en-US" dirty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cxnSp>
        <p:nvCxnSpPr>
          <p:cNvPr id="58" name="직선 연결선 21"/>
          <p:cNvCxnSpPr/>
          <p:nvPr/>
        </p:nvCxnSpPr>
        <p:spPr>
          <a:xfrm>
            <a:off x="892367" y="1514700"/>
            <a:ext cx="7455694" cy="119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ot"/>
          </a:ln>
          <a:effectLst/>
        </p:spPr>
      </p:cxnSp>
      <p:grpSp>
        <p:nvGrpSpPr>
          <p:cNvPr id="61" name="Group 60"/>
          <p:cNvGrpSpPr/>
          <p:nvPr/>
        </p:nvGrpSpPr>
        <p:grpSpPr>
          <a:xfrm>
            <a:off x="549154" y="1849200"/>
            <a:ext cx="3229631" cy="2203811"/>
            <a:chOff x="207632" y="1849200"/>
            <a:chExt cx="3341304" cy="220381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632" y="1849200"/>
              <a:ext cx="1831820" cy="220381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9452" y="1852672"/>
              <a:ext cx="1509484" cy="2157539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417" y="5189321"/>
            <a:ext cx="2266199" cy="8148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54" y="4372022"/>
            <a:ext cx="3341304" cy="605001"/>
          </a:xfrm>
          <a:prstGeom prst="rect">
            <a:avLst/>
          </a:prstGeom>
        </p:spPr>
      </p:pic>
      <p:cxnSp>
        <p:nvCxnSpPr>
          <p:cNvPr id="65" name="직선 연결선 17"/>
          <p:cNvCxnSpPr>
            <a:stCxn id="42" idx="2"/>
          </p:cNvCxnSpPr>
          <p:nvPr/>
        </p:nvCxnSpPr>
        <p:spPr>
          <a:xfrm flipH="1">
            <a:off x="6485986" y="4213847"/>
            <a:ext cx="1" cy="763176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ot"/>
            <a:tailEnd type="triangle" w="lg" len="lg"/>
          </a:ln>
          <a:effectLst/>
        </p:spPr>
      </p:cxnSp>
      <p:pic>
        <p:nvPicPr>
          <p:cNvPr id="70" name="그림 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  <p:cxnSp>
        <p:nvCxnSpPr>
          <p:cNvPr id="71" name="직선 연결선 21"/>
          <p:cNvCxnSpPr/>
          <p:nvPr/>
        </p:nvCxnSpPr>
        <p:spPr>
          <a:xfrm>
            <a:off x="892367" y="6280653"/>
            <a:ext cx="7455694" cy="119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ot"/>
          </a:ln>
          <a:effectLst/>
        </p:spPr>
      </p:cxnSp>
      <p:pic>
        <p:nvPicPr>
          <p:cNvPr id="27" name="그림 3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1779378"/>
            <a:ext cx="4222201" cy="2337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16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" y="6092323"/>
            <a:ext cx="9144000" cy="7656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직선 연결선 56"/>
          <p:cNvCxnSpPr/>
          <p:nvPr/>
        </p:nvCxnSpPr>
        <p:spPr>
          <a:xfrm>
            <a:off x="1769423" y="2566811"/>
            <a:ext cx="1805087" cy="1598"/>
          </a:xfrm>
          <a:prstGeom prst="line">
            <a:avLst/>
          </a:prstGeom>
          <a:noFill/>
          <a:ln w="19050" cap="flat" cmpd="sng" algn="ctr">
            <a:solidFill>
              <a:srgbClr val="FFB909"/>
            </a:solidFill>
            <a:prstDash val="sysDot"/>
          </a:ln>
          <a:effectLst/>
        </p:spPr>
      </p:cxnSp>
      <p:cxnSp>
        <p:nvCxnSpPr>
          <p:cNvPr id="5" name="직선 연결선 57"/>
          <p:cNvCxnSpPr/>
          <p:nvPr/>
        </p:nvCxnSpPr>
        <p:spPr>
          <a:xfrm>
            <a:off x="5403273" y="2566811"/>
            <a:ext cx="1805087" cy="1598"/>
          </a:xfrm>
          <a:prstGeom prst="line">
            <a:avLst/>
          </a:prstGeom>
          <a:noFill/>
          <a:ln w="19050" cap="flat" cmpd="sng" algn="ctr">
            <a:solidFill>
              <a:srgbClr val="FFB909"/>
            </a:solidFill>
            <a:prstDash val="sysDot"/>
          </a:ln>
          <a:effectLst/>
        </p:spPr>
      </p:cxnSp>
      <p:sp>
        <p:nvSpPr>
          <p:cNvPr id="6" name="모서리가 둥근 직사각형 63"/>
          <p:cNvSpPr/>
          <p:nvPr/>
        </p:nvSpPr>
        <p:spPr>
          <a:xfrm>
            <a:off x="2621280" y="1316587"/>
            <a:ext cx="6203231" cy="61344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58"/>
          <p:cNvSpPr/>
          <p:nvPr/>
        </p:nvSpPr>
        <p:spPr>
          <a:xfrm>
            <a:off x="0" y="2721190"/>
            <a:ext cx="4461026" cy="1661086"/>
          </a:xfrm>
          <a:prstGeom prst="rect">
            <a:avLst/>
          </a:prstGeom>
          <a:solidFill>
            <a:srgbClr val="D5ED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59"/>
          <p:cNvSpPr/>
          <p:nvPr/>
        </p:nvSpPr>
        <p:spPr>
          <a:xfrm>
            <a:off x="0" y="4431237"/>
            <a:ext cx="4461026" cy="1661086"/>
          </a:xfrm>
          <a:prstGeom prst="rect">
            <a:avLst/>
          </a:prstGeom>
          <a:solidFill>
            <a:srgbClr val="D8F1F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60"/>
          <p:cNvSpPr/>
          <p:nvPr/>
        </p:nvSpPr>
        <p:spPr>
          <a:xfrm>
            <a:off x="4531334" y="2721190"/>
            <a:ext cx="4612666" cy="1661086"/>
          </a:xfrm>
          <a:prstGeom prst="rect">
            <a:avLst/>
          </a:prstGeom>
          <a:solidFill>
            <a:srgbClr val="D5FFE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61"/>
          <p:cNvSpPr/>
          <p:nvPr/>
        </p:nvSpPr>
        <p:spPr>
          <a:xfrm>
            <a:off x="4531334" y="4431237"/>
            <a:ext cx="4612666" cy="1661086"/>
          </a:xfrm>
          <a:prstGeom prst="rect">
            <a:avLst/>
          </a:prstGeom>
          <a:solidFill>
            <a:srgbClr val="D6FEF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3864" y="706166"/>
            <a:ext cx="8720136" cy="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1" tIns="41015" rIns="82031" bIns="41015"/>
          <a:lstStyle/>
          <a:p>
            <a:pPr algn="ctr" latinLnBrk="0">
              <a:spcBef>
                <a:spcPct val="20000"/>
              </a:spcBef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Conforming to GBEA standards, the architectures of the all ministries are developed for business, application, data and technology.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sp>
        <p:nvSpPr>
          <p:cNvPr id="12" name="직사각형 16"/>
          <p:cNvSpPr/>
          <p:nvPr/>
        </p:nvSpPr>
        <p:spPr>
          <a:xfrm>
            <a:off x="1225147" y="2259918"/>
            <a:ext cx="2704480" cy="2989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1015" rIns="0" bIns="41015" rtlCol="0" anchor="ctr"/>
          <a:lstStyle/>
          <a:p>
            <a:pPr algn="ctr" defTabSz="820308" latinLnBrk="0">
              <a:buFont typeface="Wingdings" pitchFamily="2" charset="2"/>
              <a:buChar char="§"/>
              <a:defRPr/>
            </a:pPr>
            <a:r>
              <a:rPr lang="en-US" altLang="ko-KR" sz="16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 GBEA Framework, GBIF</a:t>
            </a:r>
          </a:p>
        </p:txBody>
      </p:sp>
      <p:sp>
        <p:nvSpPr>
          <p:cNvPr id="13" name="직사각형 21"/>
          <p:cNvSpPr/>
          <p:nvPr/>
        </p:nvSpPr>
        <p:spPr>
          <a:xfrm>
            <a:off x="5140869" y="2259918"/>
            <a:ext cx="2615392" cy="2989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1015" rIns="0" bIns="41015" rtlCol="0" anchor="ctr"/>
          <a:lstStyle/>
          <a:p>
            <a:pPr algn="ctr" defTabSz="820308" latinLnBrk="0">
              <a:buFont typeface="Wingdings" pitchFamily="2" charset="2"/>
              <a:buChar char="§"/>
              <a:defRPr/>
            </a:pPr>
            <a:r>
              <a:rPr lang="en-US" altLang="ko-KR" sz="16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 GBEA Reference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99" y="3024521"/>
            <a:ext cx="2313411" cy="1357755"/>
          </a:xfrm>
          <a:prstGeom prst="rect">
            <a:avLst/>
          </a:prstGeom>
          <a:noFill/>
        </p:spPr>
        <p:txBody>
          <a:bodyPr wrap="square" lIns="82031" tIns="41015" rIns="82031" bIns="41015" rtlCol="0">
            <a:no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ü"/>
            </a:lvl1pPr>
          </a:lstStyle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Organisation 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Business functions 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Relation between business functions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2322" y="2960110"/>
            <a:ext cx="2039756" cy="1500401"/>
          </a:xfrm>
          <a:prstGeom prst="rect">
            <a:avLst/>
          </a:prstGeom>
          <a:noFill/>
        </p:spPr>
        <p:txBody>
          <a:bodyPr wrap="square" lIns="82031" tIns="41015" rIns="82031" bIns="41015" rtlCol="0">
            <a:no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ü"/>
            </a:lvl1pPr>
          </a:lstStyle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Application system configuration 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Application functions </a:t>
            </a:r>
          </a:p>
          <a:p>
            <a:pPr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Relation between application  functions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500" y="4795648"/>
            <a:ext cx="2450697" cy="1357755"/>
          </a:xfrm>
          <a:prstGeom prst="rect">
            <a:avLst/>
          </a:prstGeom>
          <a:noFill/>
        </p:spPr>
        <p:txBody>
          <a:bodyPr wrap="square" lIns="82031" tIns="41015" rIns="82031" bIns="41015" rtlCol="0">
            <a:no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ü"/>
            </a:lvl1pPr>
          </a:lstStyle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Data configuration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Conceptual data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Data interface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3277" y="4744707"/>
            <a:ext cx="1821527" cy="1075852"/>
          </a:xfrm>
          <a:prstGeom prst="rect">
            <a:avLst/>
          </a:prstGeom>
          <a:noFill/>
        </p:spPr>
        <p:txBody>
          <a:bodyPr wrap="square" lIns="82031" tIns="41015" rIns="82031" bIns="41015" rtlCol="0">
            <a:no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ü"/>
            </a:lvl1pPr>
          </a:lstStyle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Data center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Network </a:t>
            </a:r>
          </a:p>
          <a:p>
            <a:pPr marL="153808" indent="-153808" defTabSz="820308" fontAlgn="base" latinLnBrk="0">
              <a:spcAft>
                <a:spcPts val="538"/>
              </a:spcAft>
              <a:defRPr/>
            </a:pPr>
            <a:r>
              <a:rPr kumimoji="1" lang="en-US" altLang="ko-KR" sz="12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Hardware / software</a:t>
            </a:r>
          </a:p>
        </p:txBody>
      </p:sp>
      <p:grpSp>
        <p:nvGrpSpPr>
          <p:cNvPr id="18" name="그룹 53"/>
          <p:cNvGrpSpPr/>
          <p:nvPr/>
        </p:nvGrpSpPr>
        <p:grpSpPr>
          <a:xfrm>
            <a:off x="2342149" y="3052809"/>
            <a:ext cx="981638" cy="1094797"/>
            <a:chOff x="705414" y="3505439"/>
            <a:chExt cx="1752046" cy="1321645"/>
          </a:xfrm>
        </p:grpSpPr>
        <p:pic>
          <p:nvPicPr>
            <p:cNvPr id="19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34" y="3505439"/>
              <a:ext cx="1748226" cy="717281"/>
            </a:xfrm>
            <a:prstGeom prst="rect">
              <a:avLst/>
            </a:prstGeom>
          </p:spPr>
        </p:pic>
        <p:pic>
          <p:nvPicPr>
            <p:cNvPr id="20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14" y="4054571"/>
              <a:ext cx="1752046" cy="772513"/>
            </a:xfrm>
            <a:prstGeom prst="rect">
              <a:avLst/>
            </a:prstGeom>
          </p:spPr>
        </p:pic>
      </p:grpSp>
      <p:pic>
        <p:nvPicPr>
          <p:cNvPr id="21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8" y="3056011"/>
            <a:ext cx="1311620" cy="1070217"/>
          </a:xfrm>
          <a:prstGeom prst="rect">
            <a:avLst/>
          </a:prstGeom>
        </p:spPr>
      </p:pic>
      <p:grpSp>
        <p:nvGrpSpPr>
          <p:cNvPr id="22" name="그룹 54"/>
          <p:cNvGrpSpPr/>
          <p:nvPr/>
        </p:nvGrpSpPr>
        <p:grpSpPr>
          <a:xfrm>
            <a:off x="2342149" y="4753875"/>
            <a:ext cx="1138095" cy="1045084"/>
            <a:chOff x="709234" y="5118149"/>
            <a:chExt cx="1718685" cy="1239116"/>
          </a:xfrm>
        </p:grpSpPr>
        <p:pic>
          <p:nvPicPr>
            <p:cNvPr id="23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34" y="5118149"/>
              <a:ext cx="1144078" cy="1239116"/>
            </a:xfrm>
            <a:prstGeom prst="rect">
              <a:avLst/>
            </a:prstGeom>
          </p:spPr>
        </p:pic>
        <p:pic>
          <p:nvPicPr>
            <p:cNvPr id="24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3" y="5758634"/>
              <a:ext cx="1458276" cy="576429"/>
            </a:xfrm>
            <a:prstGeom prst="rect">
              <a:avLst/>
            </a:prstGeom>
          </p:spPr>
        </p:pic>
      </p:grpSp>
      <p:pic>
        <p:nvPicPr>
          <p:cNvPr id="25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0" y="4776217"/>
            <a:ext cx="1264772" cy="1022742"/>
          </a:xfrm>
          <a:prstGeom prst="rect">
            <a:avLst/>
          </a:prstGeom>
        </p:spPr>
      </p:pic>
      <p:pic>
        <p:nvPicPr>
          <p:cNvPr id="28" name="Picture 5" descr="C:\Users\pkh\Desktop\아이콘 png\pencil with pap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509" y="783572"/>
            <a:ext cx="200385" cy="200383"/>
          </a:xfrm>
          <a:prstGeom prst="rect">
            <a:avLst/>
          </a:prstGeom>
          <a:noFill/>
        </p:spPr>
      </p:pic>
      <p:sp>
        <p:nvSpPr>
          <p:cNvPr id="29" name="모서리가 둥근 직사각형 39"/>
          <p:cNvSpPr/>
          <p:nvPr/>
        </p:nvSpPr>
        <p:spPr>
          <a:xfrm>
            <a:off x="1090670" y="1306938"/>
            <a:ext cx="1605143" cy="642317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bg1"/>
              </a:gs>
              <a:gs pos="60000">
                <a:schemeClr val="bg1">
                  <a:lumMod val="92000"/>
                </a:schemeClr>
              </a:gs>
            </a:gsLst>
            <a:lin ang="5400000" scaled="0"/>
          </a:gradFill>
          <a:ln w="12700" cap="flat" cmpd="sng" algn="ctr">
            <a:solidFill>
              <a:srgbClr val="E4E4E4"/>
            </a:solidFill>
            <a:prstDash val="solid"/>
          </a:ln>
          <a:effectLst/>
        </p:spPr>
        <p:txBody>
          <a:bodyPr lIns="0" tIns="0" rIns="0" bIns="0" rtlCol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marR="0" indent="-142875" algn="ctr" defTabSz="10186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8325" algn="l"/>
              </a:tabLst>
            </a:pP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1364611" y="1478849"/>
            <a:ext cx="1331202" cy="317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18189"/>
            </a:prstShdw>
          </a:effectLst>
        </p:spPr>
        <p:txBody>
          <a:bodyPr wrap="square" lIns="82007" tIns="41004" rIns="82007" bIns="41004">
            <a:noAutofit/>
          </a:bodyPr>
          <a:lstStyle/>
          <a:p>
            <a:pPr marL="153808" indent="-153808" algn="ctr">
              <a:lnSpc>
                <a:spcPct val="11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GBEA vision</a:t>
            </a:r>
            <a:endParaRPr lang="en-US" altLang="ko-KR" sz="13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  <a:cs typeface="Verdana" panose="020B0604030504040204" pitchFamily="34" charset="0"/>
            </a:endParaRPr>
          </a:p>
        </p:txBody>
      </p:sp>
      <p:pic>
        <p:nvPicPr>
          <p:cNvPr id="31" name="그림 41" descr="icon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146" y="1458369"/>
            <a:ext cx="224922" cy="3165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 bwMode="auto">
          <a:xfrm>
            <a:off x="3445415" y="1392686"/>
            <a:ext cx="5180791" cy="430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Realize business-driven transparent service for improved citizen’s life and global competitiveness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고딕 Bold" charset="-127"/>
              <a:ea typeface="나눔고딕 Bold" charset="-127"/>
              <a:cs typeface="Verdana" panose="020B0604030504040204" pitchFamily="34" charset="0"/>
            </a:endParaRPr>
          </a:p>
        </p:txBody>
      </p:sp>
      <p:grpSp>
        <p:nvGrpSpPr>
          <p:cNvPr id="33" name="그룹 62"/>
          <p:cNvGrpSpPr/>
          <p:nvPr/>
        </p:nvGrpSpPr>
        <p:grpSpPr>
          <a:xfrm>
            <a:off x="3840539" y="1982210"/>
            <a:ext cx="1300330" cy="1370959"/>
            <a:chOff x="4451115" y="2217977"/>
            <a:chExt cx="1070912" cy="1362362"/>
          </a:xfrm>
        </p:grpSpPr>
        <p:pic>
          <p:nvPicPr>
            <p:cNvPr id="34" name="그림 44" descr="icon12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51115" y="2217977"/>
              <a:ext cx="1070912" cy="136236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4524484" y="2470070"/>
              <a:ext cx="926289" cy="4924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Apply</a:t>
              </a: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Ministry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그룹 52"/>
          <p:cNvGrpSpPr/>
          <p:nvPr/>
        </p:nvGrpSpPr>
        <p:grpSpPr>
          <a:xfrm>
            <a:off x="3185870" y="3271636"/>
            <a:ext cx="2627395" cy="2407315"/>
            <a:chOff x="3908261" y="3652622"/>
            <a:chExt cx="2124404" cy="2117826"/>
          </a:xfrm>
        </p:grpSpPr>
        <p:pic>
          <p:nvPicPr>
            <p:cNvPr id="37" name="그림 43" descr="icon11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08261" y="3652622"/>
              <a:ext cx="2124404" cy="211782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 bwMode="auto">
            <a:xfrm>
              <a:off x="4013845" y="3835732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B50B5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Business</a:t>
              </a:r>
              <a:endParaRPr lang="ko-KR" altLang="en-US" sz="1400" dirty="0">
                <a:solidFill>
                  <a:srgbClr val="0B50B5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5011372" y="3854657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7A820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Application</a:t>
              </a:r>
              <a:endParaRPr lang="ko-KR" altLang="en-US" sz="1200" dirty="0">
                <a:solidFill>
                  <a:srgbClr val="47A820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4013845" y="5336847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AA7ED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</a:t>
              </a:r>
              <a:endParaRPr lang="ko-KR" altLang="en-US" sz="1400" dirty="0">
                <a:solidFill>
                  <a:srgbClr val="0AA7ED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5011372" y="5355772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9687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Technology</a:t>
              </a:r>
              <a:endParaRPr lang="ko-KR" altLang="en-US" sz="1200" dirty="0">
                <a:solidFill>
                  <a:srgbClr val="009687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</p:grpSp>
      <p:pic>
        <p:nvPicPr>
          <p:cNvPr id="44" name="그림 10" descr="icon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711"/>
            <a:ext cx="9144000" cy="600862"/>
          </a:xfrm>
          <a:prstGeom prst="rect">
            <a:avLst/>
          </a:prstGeom>
        </p:spPr>
      </p:pic>
      <p:sp>
        <p:nvSpPr>
          <p:cNvPr id="26" name="제목 36"/>
          <p:cNvSpPr txBox="1">
            <a:spLocks/>
          </p:cNvSpPr>
          <p:nvPr/>
        </p:nvSpPr>
        <p:spPr>
          <a:xfrm>
            <a:off x="2474837" y="112895"/>
            <a:ext cx="4264287" cy="43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Concept of EA in Botswana</a:t>
            </a:r>
            <a:endParaRPr lang="ko-KR" altLang="en-US" dirty="0"/>
          </a:p>
        </p:txBody>
      </p:sp>
      <p:sp>
        <p:nvSpPr>
          <p:cNvPr id="45" name="직사각형 16"/>
          <p:cNvSpPr/>
          <p:nvPr/>
        </p:nvSpPr>
        <p:spPr>
          <a:xfrm>
            <a:off x="3108786" y="6286218"/>
            <a:ext cx="2704480" cy="29891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1015" rIns="0" bIns="41015" rtlCol="0" anchor="ctr"/>
          <a:lstStyle/>
          <a:p>
            <a:pPr algn="ctr" defTabSz="820308" latinLnBrk="0">
              <a:defRPr/>
            </a:pPr>
            <a:r>
              <a:rPr lang="en-US" altLang="ko-KR" sz="1600" kern="0" dirty="0">
                <a:ln>
                  <a:solidFill>
                    <a:sysClr val="window" lastClr="FFFFFF">
                      <a:alpha val="500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rPr>
              <a:t>GBEA Principles</a:t>
            </a:r>
          </a:p>
        </p:txBody>
      </p:sp>
      <p:pic>
        <p:nvPicPr>
          <p:cNvPr id="47" name="그림 4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9" y="599151"/>
            <a:ext cx="7447404" cy="3300820"/>
          </a:xfrm>
          <a:prstGeom prst="rect">
            <a:avLst/>
          </a:prstGeom>
        </p:spPr>
      </p:pic>
      <p:pic>
        <p:nvPicPr>
          <p:cNvPr id="5" name="그림 10" descr="ico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1"/>
            <a:ext cx="9144000" cy="600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491" y="0"/>
            <a:ext cx="4583016" cy="599151"/>
          </a:xfrm>
        </p:spPr>
        <p:txBody>
          <a:bodyPr>
            <a:noAutofit/>
          </a:bodyPr>
          <a:lstStyle/>
          <a:p>
            <a:r>
              <a:rPr lang="en-US" sz="2400" dirty="0"/>
              <a:t>Best Practice and Benchmarking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4307592"/>
            <a:ext cx="3062689" cy="9694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>
                <a:solidFill>
                  <a:srgbClr val="002060"/>
                </a:solidFill>
              </a:rPr>
              <a:t>Initial EA was driven by Zachman Framework, TAFIM, FEAF, TOGAF, </a:t>
            </a:r>
            <a:r>
              <a:rPr lang="en-GB" sz="1200" dirty="0" err="1">
                <a:solidFill>
                  <a:srgbClr val="002060"/>
                </a:solidFill>
              </a:rPr>
              <a:t>DoDAF</a:t>
            </a:r>
            <a:r>
              <a:rPr lang="en-GB" sz="1200" dirty="0">
                <a:solidFill>
                  <a:srgbClr val="002060"/>
                </a:solidFill>
              </a:rPr>
              <a:t>. Most countries developed EA based on those initial EA frameworks.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5585549"/>
            <a:ext cx="3062689" cy="10906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b="1" dirty="0">
                <a:solidFill>
                  <a:srgbClr val="002060"/>
                </a:solidFill>
              </a:rPr>
              <a:t>Korean government took the advantages from FEAF, TEAF, </a:t>
            </a:r>
            <a:r>
              <a:rPr lang="en-GB" sz="1200" b="1" dirty="0" err="1">
                <a:solidFill>
                  <a:srgbClr val="002060"/>
                </a:solidFill>
              </a:rPr>
              <a:t>DoDAF</a:t>
            </a:r>
            <a:r>
              <a:rPr lang="en-GB" sz="1200" b="1" dirty="0">
                <a:solidFill>
                  <a:srgbClr val="002060"/>
                </a:solidFill>
              </a:rPr>
              <a:t>, and TOGAF in conceptual or philosophy perspective. Most EA Framework components were established based on this adoption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10987" y="4786827"/>
            <a:ext cx="1773716" cy="1465244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Major Frameworks commonly have the definition of Principles, Architecture Model, Standard, Deliverables as their key Framework components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33002" y="4202933"/>
            <a:ext cx="2610998" cy="11677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>
                <a:solidFill>
                  <a:srgbClr val="002060"/>
                </a:solidFill>
              </a:rPr>
              <a:t>Government of Botswana Enterprise Architecture Framework needs to adopt advantage of mainstream framework of initial EA.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33002" y="5486401"/>
            <a:ext cx="2610998" cy="1266938"/>
          </a:xfrm>
          <a:prstGeom prst="roundRect">
            <a:avLst/>
          </a:prstGeom>
          <a:solidFill>
            <a:srgbClr val="865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1200" b="1" dirty="0">
                <a:solidFill>
                  <a:srgbClr val="002060"/>
                </a:solidFill>
              </a:rPr>
              <a:t>Government of Botswana Enterprise Architecture Framework should follow the best practices and define Architecture Model, Standard, and Deliverables Framework components.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88" y="5486401"/>
            <a:ext cx="1151099" cy="1074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65234" y="4418220"/>
            <a:ext cx="1177503" cy="1111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16" y="4760320"/>
            <a:ext cx="791985" cy="821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52953" y="5479743"/>
            <a:ext cx="880048" cy="7513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3328" y="3955741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Results</a:t>
            </a:r>
            <a:endParaRPr lang="en-GB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4659" y="4018267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Summary</a:t>
            </a:r>
            <a:endParaRPr lang="en-GB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3507" y="3866786"/>
            <a:ext cx="18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Implications</a:t>
            </a:r>
            <a:endParaRPr lang="en-GB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4183" y="296189"/>
            <a:ext cx="115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2016</a:t>
            </a:r>
            <a:endParaRPr lang="en-GB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그림 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6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" y="686577"/>
            <a:ext cx="9144000" cy="5705888"/>
            <a:chOff x="138460" y="686577"/>
            <a:chExt cx="9950474" cy="5705888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51830" y="2064452"/>
              <a:ext cx="6339880" cy="398723"/>
              <a:chOff x="5173" y="2258"/>
              <a:chExt cx="3401" cy="194"/>
            </a:xfrm>
          </p:grpSpPr>
          <p:sp>
            <p:nvSpPr>
              <p:cNvPr id="7" name="AutoShape 52"/>
              <p:cNvSpPr>
                <a:spLocks noChangeArrowheads="1"/>
              </p:cNvSpPr>
              <p:nvPr/>
            </p:nvSpPr>
            <p:spPr bwMode="auto">
              <a:xfrm>
                <a:off x="5173" y="2258"/>
                <a:ext cx="3401" cy="194"/>
              </a:xfrm>
              <a:prstGeom prst="roundRect">
                <a:avLst>
                  <a:gd name="adj" fmla="val 11190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5000"/>
                  </a:lnSpc>
                  <a:spcBef>
                    <a:spcPct val="80000"/>
                  </a:spcBef>
                </a:pPr>
                <a:endParaRPr lang="ko-KR" altLang="en-US" sz="1000">
                  <a:solidFill>
                    <a:srgbClr val="000000"/>
                  </a:solidFill>
                  <a:latin typeface="Verdana" panose="020B0604030504040204" pitchFamily="34" charset="0"/>
                  <a:ea typeface="바탕" pitchFamily="18" charset="-127"/>
                  <a:cs typeface="Verdana" panose="020B0604030504040204" pitchFamily="34" charset="0"/>
                </a:endParaRPr>
              </a:p>
            </p:txBody>
          </p:sp>
          <p:sp>
            <p:nvSpPr>
              <p:cNvPr id="8" name="Rectangle 53"/>
              <p:cNvSpPr>
                <a:spLocks noChangeArrowheads="1"/>
              </p:cNvSpPr>
              <p:nvPr/>
            </p:nvSpPr>
            <p:spPr bwMode="auto">
              <a:xfrm>
                <a:off x="5196" y="2268"/>
                <a:ext cx="3354" cy="164"/>
              </a:xfrm>
              <a:prstGeom prst="rect">
                <a:avLst/>
              </a:prstGeom>
              <a:gradFill rotWithShape="1">
                <a:gsLst>
                  <a:gs pos="0">
                    <a:srgbClr val="3D93E1"/>
                  </a:gs>
                  <a:gs pos="100000">
                    <a:srgbClr val="147CD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4000" rIns="54000" anchor="ctr"/>
              <a:lstStyle>
                <a:lvl1pPr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1" hangingPunct="1">
                  <a:lnSpc>
                    <a:spcPct val="80000"/>
                  </a:lnSpc>
                </a:pPr>
                <a:r>
                  <a:rPr lang="en-US" altLang="ko-KR" sz="13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Botswana e-Government Architecture (Service Oriented Enterprise Architecture)</a:t>
                </a:r>
              </a:p>
            </p:txBody>
          </p:sp>
        </p:grp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184104" y="2471754"/>
              <a:ext cx="3015159" cy="2565431"/>
            </a:xfrm>
            <a:prstGeom prst="roundRect">
              <a:avLst>
                <a:gd name="adj" fmla="val 1282"/>
              </a:avLst>
            </a:prstGeom>
            <a:solidFill>
              <a:srgbClr val="8DB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5000"/>
                </a:lnSpc>
                <a:spcBef>
                  <a:spcPct val="80000"/>
                </a:spcBef>
              </a:pPr>
              <a:endParaRPr lang="ko-KR" altLang="en-US" sz="1100">
                <a:solidFill>
                  <a:srgbClr val="000000"/>
                </a:solidFill>
                <a:latin typeface="Verdana" panose="020B0604030504040204" pitchFamily="34" charset="0"/>
                <a:ea typeface="바탕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0" name="AutoShape 45"/>
            <p:cNvSpPr>
              <a:spLocks noChangeArrowheads="1"/>
            </p:cNvSpPr>
            <p:nvPr/>
          </p:nvSpPr>
          <p:spPr bwMode="auto">
            <a:xfrm>
              <a:off x="223838" y="2514598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Architecture Vision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1" name="AutoShape 46"/>
            <p:cNvSpPr>
              <a:spLocks noChangeArrowheads="1"/>
            </p:cNvSpPr>
            <p:nvPr/>
          </p:nvSpPr>
          <p:spPr bwMode="auto">
            <a:xfrm>
              <a:off x="223838" y="2826853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2" name="AutoShape 47"/>
            <p:cNvSpPr>
              <a:spLocks noChangeArrowheads="1"/>
            </p:cNvSpPr>
            <p:nvPr/>
          </p:nvSpPr>
          <p:spPr bwMode="auto">
            <a:xfrm>
              <a:off x="223838" y="3135751"/>
              <a:ext cx="2900119" cy="290431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 System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auto">
            <a:xfrm>
              <a:off x="223838" y="3440580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4" name="AutoShape 46"/>
            <p:cNvSpPr>
              <a:spLocks noChangeArrowheads="1"/>
            </p:cNvSpPr>
            <p:nvPr/>
          </p:nvSpPr>
          <p:spPr bwMode="auto">
            <a:xfrm>
              <a:off x="223838" y="3752835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Opportunities and Solutions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5" name="AutoShape 47"/>
            <p:cNvSpPr>
              <a:spLocks noChangeArrowheads="1"/>
            </p:cNvSpPr>
            <p:nvPr/>
          </p:nvSpPr>
          <p:spPr bwMode="auto">
            <a:xfrm>
              <a:off x="223838" y="4061734"/>
              <a:ext cx="2900119" cy="290431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Migration Plan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6" name="AutoShape 45"/>
            <p:cNvSpPr>
              <a:spLocks noChangeArrowheads="1"/>
            </p:cNvSpPr>
            <p:nvPr/>
          </p:nvSpPr>
          <p:spPr bwMode="auto">
            <a:xfrm>
              <a:off x="223838" y="4386237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Implementation Governance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7" name="AutoShape 46"/>
            <p:cNvSpPr>
              <a:spLocks noChangeArrowheads="1"/>
            </p:cNvSpPr>
            <p:nvPr/>
          </p:nvSpPr>
          <p:spPr bwMode="auto">
            <a:xfrm>
              <a:off x="223838" y="4698492"/>
              <a:ext cx="2900119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Architecture Change Management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3916162" y="2471754"/>
              <a:ext cx="2778560" cy="2565431"/>
            </a:xfrm>
            <a:prstGeom prst="roundRect">
              <a:avLst>
                <a:gd name="adj" fmla="val 1282"/>
              </a:avLst>
            </a:prstGeom>
            <a:solidFill>
              <a:srgbClr val="8DB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5000"/>
                </a:lnSpc>
                <a:spcBef>
                  <a:spcPct val="80000"/>
                </a:spcBef>
              </a:pPr>
              <a:endParaRPr lang="ko-KR" altLang="en-US" sz="1100">
                <a:solidFill>
                  <a:srgbClr val="000000"/>
                </a:solidFill>
                <a:latin typeface="Verdana" panose="020B0604030504040204" pitchFamily="34" charset="0"/>
                <a:ea typeface="바탕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19" name="AutoShape 45"/>
            <p:cNvSpPr>
              <a:spLocks noChangeArrowheads="1"/>
            </p:cNvSpPr>
            <p:nvPr/>
          </p:nvSpPr>
          <p:spPr bwMode="auto">
            <a:xfrm>
              <a:off x="3991468" y="2514598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Architecture Vision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0" name="AutoShape 46"/>
            <p:cNvSpPr>
              <a:spLocks noChangeArrowheads="1"/>
            </p:cNvSpPr>
            <p:nvPr/>
          </p:nvSpPr>
          <p:spPr bwMode="auto">
            <a:xfrm>
              <a:off x="3991468" y="2826853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1" name="AutoShape 47"/>
            <p:cNvSpPr>
              <a:spLocks noChangeArrowheads="1"/>
            </p:cNvSpPr>
            <p:nvPr/>
          </p:nvSpPr>
          <p:spPr bwMode="auto">
            <a:xfrm>
              <a:off x="3991468" y="3135751"/>
              <a:ext cx="2641082" cy="290431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 System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>
              <a:off x="3991468" y="3440580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 Architecture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>
              <a:off x="3991468" y="3752835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Opportunities and Solutions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3991468" y="4061734"/>
              <a:ext cx="2641082" cy="290431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Migration Plan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5" name="AutoShape 45"/>
            <p:cNvSpPr>
              <a:spLocks noChangeArrowheads="1"/>
            </p:cNvSpPr>
            <p:nvPr/>
          </p:nvSpPr>
          <p:spPr bwMode="auto">
            <a:xfrm>
              <a:off x="3991468" y="4386237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Implementation Governance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6" name="AutoShape 46"/>
            <p:cNvSpPr>
              <a:spLocks noChangeArrowheads="1"/>
            </p:cNvSpPr>
            <p:nvPr/>
          </p:nvSpPr>
          <p:spPr bwMode="auto">
            <a:xfrm>
              <a:off x="3991468" y="4698492"/>
              <a:ext cx="2641082" cy="288752"/>
            </a:xfrm>
            <a:prstGeom prst="roundRect">
              <a:avLst>
                <a:gd name="adj" fmla="val 0"/>
              </a:avLst>
            </a:prstGeom>
            <a:solidFill>
              <a:srgbClr val="E2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0000"/>
                </a:lnSpc>
              </a:pPr>
              <a:r>
                <a:rPr lang="en-US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Architecture Change Management</a:t>
              </a:r>
              <a:endParaRPr lang="ko-KR" altLang="ko-KR" sz="1100" dirty="0">
                <a:solidFill>
                  <a:srgbClr val="000000"/>
                </a:solidFill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37664" y="5634890"/>
              <a:ext cx="6136709" cy="757575"/>
            </a:xfrm>
            <a:prstGeom prst="roundRect">
              <a:avLst>
                <a:gd name="adj" fmla="val 1282"/>
              </a:avLst>
            </a:prstGeom>
            <a:solidFill>
              <a:srgbClr val="8DB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just" eaLnBrk="1" latinLnBrk="1" hangingPunct="1">
                <a:lnSpc>
                  <a:spcPct val="125000"/>
                </a:lnSpc>
                <a:spcBef>
                  <a:spcPct val="80000"/>
                </a:spcBef>
              </a:pPr>
              <a:endParaRPr lang="ko-KR" altLang="en-US" sz="1100">
                <a:solidFill>
                  <a:srgbClr val="000000"/>
                </a:solidFill>
                <a:latin typeface="Verdana" panose="020B0604030504040204" pitchFamily="34" charset="0"/>
                <a:ea typeface="바탕" pitchFamily="18" charset="-127"/>
                <a:cs typeface="Verdana" panose="020B0604030504040204" pitchFamily="34" charset="0"/>
              </a:endParaRPr>
            </a:p>
          </p:txBody>
        </p:sp>
        <p:grpSp>
          <p:nvGrpSpPr>
            <p:cNvPr id="28" name="Group 51"/>
            <p:cNvGrpSpPr>
              <a:grpSpLocks/>
            </p:cNvGrpSpPr>
            <p:nvPr/>
          </p:nvGrpSpPr>
          <p:grpSpPr bwMode="auto">
            <a:xfrm>
              <a:off x="181901" y="5217039"/>
              <a:ext cx="6234625" cy="398723"/>
              <a:chOff x="5173" y="2258"/>
              <a:chExt cx="3401" cy="194"/>
            </a:xfrm>
          </p:grpSpPr>
          <p:sp>
            <p:nvSpPr>
              <p:cNvPr id="29" name="AutoShape 52"/>
              <p:cNvSpPr>
                <a:spLocks noChangeArrowheads="1"/>
              </p:cNvSpPr>
              <p:nvPr/>
            </p:nvSpPr>
            <p:spPr bwMode="auto">
              <a:xfrm>
                <a:off x="5173" y="2258"/>
                <a:ext cx="3401" cy="194"/>
              </a:xfrm>
              <a:prstGeom prst="roundRect">
                <a:avLst>
                  <a:gd name="adj" fmla="val 11190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5000"/>
                  </a:lnSpc>
                  <a:spcBef>
                    <a:spcPct val="80000"/>
                  </a:spcBef>
                </a:pPr>
                <a:endParaRPr lang="ko-KR" altLang="en-US" sz="1000">
                  <a:solidFill>
                    <a:srgbClr val="000000"/>
                  </a:solidFill>
                  <a:latin typeface="Verdana" panose="020B0604030504040204" pitchFamily="34" charset="0"/>
                  <a:ea typeface="바탕" pitchFamily="18" charset="-127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auto">
              <a:xfrm>
                <a:off x="5196" y="2268"/>
                <a:ext cx="3354" cy="164"/>
              </a:xfrm>
              <a:prstGeom prst="rect">
                <a:avLst/>
              </a:prstGeom>
              <a:gradFill rotWithShape="1">
                <a:gsLst>
                  <a:gs pos="0">
                    <a:srgbClr val="3D93E1"/>
                  </a:gs>
                  <a:gs pos="100000">
                    <a:srgbClr val="147CD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4000" rIns="54000" anchor="ctr"/>
              <a:lstStyle>
                <a:lvl1pPr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957263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latinLnBrk="1" hangingPunct="1">
                  <a:lnSpc>
                    <a:spcPct val="8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Botswana </a:t>
                </a:r>
                <a:r>
                  <a:rPr lang="en-US" altLang="ko-KR" sz="13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e-Government Interoperability Framework(e-GIF)</a:t>
                </a:r>
              </a:p>
            </p:txBody>
          </p:sp>
        </p:grpSp>
        <p:grpSp>
          <p:nvGrpSpPr>
            <p:cNvPr id="31" name="그룹 64"/>
            <p:cNvGrpSpPr/>
            <p:nvPr/>
          </p:nvGrpSpPr>
          <p:grpSpPr>
            <a:xfrm>
              <a:off x="302400" y="5692913"/>
              <a:ext cx="5996591" cy="644527"/>
              <a:chOff x="742317" y="7590523"/>
              <a:chExt cx="4698488" cy="581931"/>
            </a:xfrm>
          </p:grpSpPr>
          <p:sp>
            <p:nvSpPr>
              <p:cNvPr id="32" name="AutoShape 45"/>
              <p:cNvSpPr>
                <a:spLocks noChangeArrowheads="1"/>
              </p:cNvSpPr>
              <p:nvPr/>
            </p:nvSpPr>
            <p:spPr bwMode="auto">
              <a:xfrm>
                <a:off x="742317" y="7590523"/>
                <a:ext cx="2328412" cy="279587"/>
              </a:xfrm>
              <a:prstGeom prst="roundRect">
                <a:avLst>
                  <a:gd name="adj" fmla="val 0"/>
                </a:avLst>
              </a:prstGeom>
              <a:solidFill>
                <a:srgbClr val="E2ED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</a:pPr>
                <a:r>
                  <a:rPr lang="en-US" altLang="ko-KR" sz="11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Policy, Standards, and Procedures</a:t>
                </a:r>
              </a:p>
            </p:txBody>
          </p:sp>
          <p:sp>
            <p:nvSpPr>
              <p:cNvPr id="33" name="AutoShape 46"/>
              <p:cNvSpPr>
                <a:spLocks noChangeArrowheads="1"/>
              </p:cNvSpPr>
              <p:nvPr/>
            </p:nvSpPr>
            <p:spPr bwMode="auto">
              <a:xfrm>
                <a:off x="742317" y="7892867"/>
                <a:ext cx="2328412" cy="279587"/>
              </a:xfrm>
              <a:prstGeom prst="roundRect">
                <a:avLst>
                  <a:gd name="adj" fmla="val 0"/>
                </a:avLst>
              </a:prstGeom>
              <a:solidFill>
                <a:srgbClr val="E2ED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</a:pPr>
                <a:r>
                  <a:rPr lang="en-US" altLang="ko-KR" sz="11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Support Services</a:t>
                </a:r>
                <a:endParaRPr lang="ko-KR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산돌고딕 M" pitchFamily="18" charset="-127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AutoShape 47"/>
              <p:cNvSpPr>
                <a:spLocks noChangeArrowheads="1"/>
              </p:cNvSpPr>
              <p:nvPr/>
            </p:nvSpPr>
            <p:spPr bwMode="auto">
              <a:xfrm>
                <a:off x="3112393" y="7590523"/>
                <a:ext cx="2328412" cy="281213"/>
              </a:xfrm>
              <a:prstGeom prst="roundRect">
                <a:avLst>
                  <a:gd name="adj" fmla="val 0"/>
                </a:avLst>
              </a:prstGeom>
              <a:solidFill>
                <a:srgbClr val="E2ED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</a:pPr>
                <a:r>
                  <a:rPr lang="en-US" altLang="ko-KR" sz="11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 Infrastructure</a:t>
                </a:r>
                <a:endParaRPr lang="ko-KR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산돌고딕 M" pitchFamily="18" charset="-127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AutoShape 45"/>
              <p:cNvSpPr>
                <a:spLocks noChangeArrowheads="1"/>
              </p:cNvSpPr>
              <p:nvPr/>
            </p:nvSpPr>
            <p:spPr bwMode="auto">
              <a:xfrm>
                <a:off x="3112393" y="7892867"/>
                <a:ext cx="2328412" cy="279587"/>
              </a:xfrm>
              <a:prstGeom prst="roundRect">
                <a:avLst>
                  <a:gd name="adj" fmla="val 0"/>
                </a:avLst>
              </a:prstGeom>
              <a:solidFill>
                <a:srgbClr val="E2ED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just" eaLnBrk="1" latinLnBrk="1" hangingPunct="1">
                  <a:lnSpc>
                    <a:spcPct val="120000"/>
                  </a:lnSpc>
                </a:pPr>
                <a:r>
                  <a:rPr lang="en-US" altLang="ko-KR" sz="11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Metadata Management</a:t>
                </a:r>
                <a:endParaRPr lang="ko-KR" altLang="ko-KR" sz="1100" dirty="0">
                  <a:solidFill>
                    <a:srgbClr val="000000"/>
                  </a:solidFill>
                  <a:latin typeface="Verdana" panose="020B0604030504040204" pitchFamily="34" charset="0"/>
                  <a:ea typeface="산돌고딕 M" pitchFamily="18" charset="-127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6" name="모서리가 둥근 직사각형 72" descr="blue6"/>
            <p:cNvSpPr>
              <a:spLocks noChangeArrowheads="1"/>
            </p:cNvSpPr>
            <p:nvPr/>
          </p:nvSpPr>
          <p:spPr bwMode="auto">
            <a:xfrm>
              <a:off x="7334628" y="1944673"/>
              <a:ext cx="1246086" cy="469584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MOPAPA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37" name="왼쪽/오른쪽 화살표 74"/>
            <p:cNvSpPr/>
            <p:nvPr/>
          </p:nvSpPr>
          <p:spPr bwMode="gray">
            <a:xfrm>
              <a:off x="2783952" y="3589688"/>
              <a:ext cx="1351730" cy="792000"/>
            </a:xfrm>
            <a:prstGeom prst="leftRightArrow">
              <a:avLst>
                <a:gd name="adj1" fmla="val 57490"/>
                <a:gd name="adj2" fmla="val 30909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rgbClr val="F8F8F8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lIns="72000" anchor="ctr"/>
            <a:lstStyle/>
            <a:p>
              <a:pPr>
                <a:lnSpc>
                  <a:spcPct val="125000"/>
                </a:lnSpc>
                <a:spcBef>
                  <a:spcPct val="80000"/>
                </a:spcBef>
              </a:pPr>
              <a:endParaRPr lang="ko-KR" altLang="en-US" sz="900" dirty="0">
                <a:latin typeface="Verdana" panose="020B0604030504040204" pitchFamily="34" charset="0"/>
                <a:ea typeface="바탕" pitchFamily="18" charset="-127"/>
                <a:cs typeface="Verdana" panose="020B0604030504040204" pitchFamily="34" charset="0"/>
              </a:endParaRPr>
            </a:p>
          </p:txBody>
        </p:sp>
        <p:pic>
          <p:nvPicPr>
            <p:cNvPr id="38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1875" y="4749356"/>
              <a:ext cx="3312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직사각형 76"/>
            <p:cNvSpPr/>
            <p:nvPr/>
          </p:nvSpPr>
          <p:spPr>
            <a:xfrm>
              <a:off x="2801557" y="3727652"/>
              <a:ext cx="129554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Integration and Tailoring</a:t>
              </a:r>
              <a:endParaRPr lang="ko-KR" altLang="ko-KR" sz="1100" dirty="0"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sp>
          <p:nvSpPr>
            <p:cNvPr id="40" name="직사각형 77"/>
            <p:cNvSpPr/>
            <p:nvPr/>
          </p:nvSpPr>
          <p:spPr>
            <a:xfrm>
              <a:off x="1636139" y="4960958"/>
              <a:ext cx="3754432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Interoperability Requirements for Architecture</a:t>
              </a:r>
              <a:endParaRPr lang="ko-KR" altLang="ko-KR" sz="1100" dirty="0"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pic>
          <p:nvPicPr>
            <p:cNvPr id="41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1714953" y="2440492"/>
              <a:ext cx="3312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직사각형 79"/>
            <p:cNvSpPr/>
            <p:nvPr/>
          </p:nvSpPr>
          <p:spPr>
            <a:xfrm>
              <a:off x="2443417" y="2376104"/>
              <a:ext cx="1863824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Architecture Framework based on TOGAF</a:t>
              </a:r>
              <a:endParaRPr lang="ko-KR" altLang="ko-KR" sz="1100" dirty="0">
                <a:latin typeface="Verdana" panose="020B0604030504040204" pitchFamily="34" charset="0"/>
                <a:ea typeface="산돌고딕 M" pitchFamily="18" charset="-127"/>
                <a:cs typeface="Verdana" panose="020B0604030504040204" pitchFamily="34" charset="0"/>
              </a:endParaRPr>
            </a:p>
          </p:txBody>
        </p:sp>
        <p:pic>
          <p:nvPicPr>
            <p:cNvPr id="43" name="Picture 184" descr="제목부 화살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  <a:grayscl/>
            </a:blip>
            <a:srcRect/>
            <a:stretch>
              <a:fillRect/>
            </a:stretch>
          </p:blipFill>
          <p:spPr bwMode="auto">
            <a:xfrm flipH="1">
              <a:off x="6794448" y="1864867"/>
              <a:ext cx="558182" cy="51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84" descr="제목부 화살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  <a:grayscl/>
            </a:blip>
            <a:srcRect/>
            <a:stretch>
              <a:fillRect/>
            </a:stretch>
          </p:blipFill>
          <p:spPr bwMode="auto">
            <a:xfrm flipH="1">
              <a:off x="6794448" y="2795959"/>
              <a:ext cx="558182" cy="51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84" descr="제목부 화살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  <a:grayscl/>
            </a:blip>
            <a:srcRect/>
            <a:stretch>
              <a:fillRect/>
            </a:stretch>
          </p:blipFill>
          <p:spPr bwMode="auto">
            <a:xfrm flipH="1">
              <a:off x="6794448" y="3804071"/>
              <a:ext cx="558182" cy="51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84" descr="제목부 화살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  <a:grayscl/>
            </a:blip>
            <a:srcRect/>
            <a:stretch>
              <a:fillRect/>
            </a:stretch>
          </p:blipFill>
          <p:spPr bwMode="auto">
            <a:xfrm flipH="1">
              <a:off x="6794448" y="4752367"/>
              <a:ext cx="558182" cy="51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84" descr="제목부 화살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  <a:grayscl/>
            </a:blip>
            <a:srcRect/>
            <a:stretch>
              <a:fillRect/>
            </a:stretch>
          </p:blipFill>
          <p:spPr bwMode="auto">
            <a:xfrm flipH="1">
              <a:off x="6770027" y="5748287"/>
              <a:ext cx="582603" cy="51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38460" y="686577"/>
              <a:ext cx="9487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 customized TOGAF architectural framework for Botswana e-Government, detailed SOEA with reference model by each domain, e-GIF and SOEAMS.  </a:t>
              </a:r>
            </a:p>
          </p:txBody>
        </p:sp>
        <p:pic>
          <p:nvPicPr>
            <p:cNvPr id="49" name="Picture 726" descr="제목 01-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95"/>
            <a:stretch>
              <a:fillRect/>
            </a:stretch>
          </p:blipFill>
          <p:spPr bwMode="auto">
            <a:xfrm>
              <a:off x="223838" y="1244763"/>
              <a:ext cx="6267872" cy="75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7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30654" y="1531634"/>
              <a:ext cx="3960000" cy="21544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5C7A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33350" indent="-133350" defTabSz="855663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855663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855663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855663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855663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8556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8556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8556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8556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Scope of Work</a:t>
              </a:r>
              <a:endParaRPr lang="ko-KR" altLang="en-US" sz="1400" b="1" dirty="0">
                <a:latin typeface="Verdana" panose="020B0604030504040204" pitchFamily="34" charset="0"/>
                <a:ea typeface="Arial Unicode MS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51" name="AutoShape 64"/>
            <p:cNvSpPr>
              <a:spLocks noChangeArrowheads="1"/>
            </p:cNvSpPr>
            <p:nvPr/>
          </p:nvSpPr>
          <p:spPr bwMode="auto">
            <a:xfrm>
              <a:off x="539600" y="1878070"/>
              <a:ext cx="5026764" cy="180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BB6FF"/>
                </a:gs>
                <a:gs pos="100000">
                  <a:srgbClr val="3737CD"/>
                </a:gs>
              </a:gsLst>
              <a:lin ang="27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10800" bIns="108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2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Duration: Thirty-Six(36) months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48574" y="1404168"/>
              <a:ext cx="324036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1018624" latinLnBrk="0">
                <a:spcAft>
                  <a:spcPts val="500"/>
                </a:spcAft>
              </a:pPr>
              <a:r>
                <a:rPr lang="en-US" altLang="ko-KR" sz="1400" b="1" kern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Scoped Organizational Units (All Ministries)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나눔고딕 Bold"/>
                <a:cs typeface="Verdana" panose="020B0604030504040204" pitchFamily="34" charset="0"/>
              </a:endParaRPr>
            </a:p>
          </p:txBody>
        </p:sp>
        <p:sp>
          <p:nvSpPr>
            <p:cNvPr id="53" name="모서리가 둥근 직사각형 69" descr="blue6"/>
            <p:cNvSpPr>
              <a:spLocks noChangeArrowheads="1"/>
            </p:cNvSpPr>
            <p:nvPr/>
          </p:nvSpPr>
          <p:spPr bwMode="auto">
            <a:xfrm>
              <a:off x="8666524" y="1969946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MTC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54" name="모서리가 둥근 직사각형 89" descr="blue6"/>
            <p:cNvSpPr>
              <a:spLocks noChangeArrowheads="1"/>
            </p:cNvSpPr>
            <p:nvPr/>
          </p:nvSpPr>
          <p:spPr bwMode="auto">
            <a:xfrm>
              <a:off x="8666524" y="2531009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MITI</a:t>
              </a:r>
            </a:p>
          </p:txBody>
        </p:sp>
        <p:sp>
          <p:nvSpPr>
            <p:cNvPr id="55" name="모서리가 둥근 직사각형 70" descr="blue6"/>
            <p:cNvSpPr>
              <a:spLocks noChangeArrowheads="1"/>
            </p:cNvSpPr>
            <p:nvPr/>
          </p:nvSpPr>
          <p:spPr bwMode="auto">
            <a:xfrm>
              <a:off x="7334880" y="3527543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MIH</a:t>
              </a:r>
            </a:p>
          </p:txBody>
        </p:sp>
        <p:sp>
          <p:nvSpPr>
            <p:cNvPr id="56" name="모서리가 둥근 직사각형 90" descr="blue6"/>
            <p:cNvSpPr>
              <a:spLocks noChangeArrowheads="1"/>
            </p:cNvSpPr>
            <p:nvPr/>
          </p:nvSpPr>
          <p:spPr bwMode="auto">
            <a:xfrm>
              <a:off x="8666704" y="3544248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MOBE</a:t>
              </a:r>
            </a:p>
          </p:txBody>
        </p:sp>
        <p:sp>
          <p:nvSpPr>
            <p:cNvPr id="57" name="모서리가 둥근 직사각형 71" descr="blue6"/>
            <p:cNvSpPr>
              <a:spLocks noChangeArrowheads="1"/>
            </p:cNvSpPr>
            <p:nvPr/>
          </p:nvSpPr>
          <p:spPr bwMode="auto">
            <a:xfrm>
              <a:off x="7334844" y="4495751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MITAC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58" name="모서리가 둥근 직사각형 91" descr="blue6"/>
            <p:cNvSpPr>
              <a:spLocks noChangeArrowheads="1"/>
            </p:cNvSpPr>
            <p:nvPr/>
          </p:nvSpPr>
          <p:spPr bwMode="auto">
            <a:xfrm>
              <a:off x="8666668" y="4512456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MOH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59" name="모서리가 둥근 직사각형 73" descr="blue6"/>
            <p:cNvSpPr>
              <a:spLocks noChangeArrowheads="1"/>
            </p:cNvSpPr>
            <p:nvPr/>
          </p:nvSpPr>
          <p:spPr bwMode="auto">
            <a:xfrm>
              <a:off x="7334808" y="5463959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MLGRD</a:t>
              </a:r>
            </a:p>
          </p:txBody>
        </p:sp>
        <p:sp>
          <p:nvSpPr>
            <p:cNvPr id="60" name="모서리가 둥근 직사각형 92" descr="blue6"/>
            <p:cNvSpPr>
              <a:spLocks noChangeArrowheads="1"/>
            </p:cNvSpPr>
            <p:nvPr/>
          </p:nvSpPr>
          <p:spPr bwMode="auto">
            <a:xfrm>
              <a:off x="8666632" y="5480664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MMGE</a:t>
              </a:r>
            </a:p>
          </p:txBody>
        </p:sp>
        <p:sp>
          <p:nvSpPr>
            <p:cNvPr id="61" name="모서리가 둥근 직사각형 93" descr="blue6"/>
            <p:cNvSpPr>
              <a:spLocks noChangeArrowheads="1"/>
            </p:cNvSpPr>
            <p:nvPr/>
          </p:nvSpPr>
          <p:spPr bwMode="auto">
            <a:xfrm>
              <a:off x="7334772" y="3043439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MoA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62" name="모서리가 둥근 직사각형 94" descr="blue6"/>
            <p:cNvSpPr>
              <a:spLocks noChangeArrowheads="1"/>
            </p:cNvSpPr>
            <p:nvPr/>
          </p:nvSpPr>
          <p:spPr bwMode="auto">
            <a:xfrm>
              <a:off x="8666596" y="3060144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MLGRD</a:t>
              </a:r>
            </a:p>
          </p:txBody>
        </p:sp>
        <p:sp>
          <p:nvSpPr>
            <p:cNvPr id="63" name="모서리가 둥근 직사각형 95" descr="blue6"/>
            <p:cNvSpPr>
              <a:spLocks noChangeArrowheads="1"/>
            </p:cNvSpPr>
            <p:nvPr/>
          </p:nvSpPr>
          <p:spPr bwMode="auto">
            <a:xfrm>
              <a:off x="7334736" y="4011647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MENR</a:t>
              </a:r>
            </a:p>
          </p:txBody>
        </p:sp>
        <p:sp>
          <p:nvSpPr>
            <p:cNvPr id="64" name="모서리가 둥근 직사각형 96" descr="blue6"/>
            <p:cNvSpPr>
              <a:spLocks noChangeArrowheads="1"/>
            </p:cNvSpPr>
            <p:nvPr/>
          </p:nvSpPr>
          <p:spPr bwMode="auto">
            <a:xfrm>
              <a:off x="8666560" y="4028352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MFED</a:t>
              </a:r>
            </a:p>
          </p:txBody>
        </p:sp>
        <p:sp>
          <p:nvSpPr>
            <p:cNvPr id="65" name="모서리가 둥근 직사각형 97" descr="blue6"/>
            <p:cNvSpPr>
              <a:spLocks noChangeArrowheads="1"/>
            </p:cNvSpPr>
            <p:nvPr/>
          </p:nvSpPr>
          <p:spPr bwMode="auto">
            <a:xfrm>
              <a:off x="7334700" y="4979855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MELS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66" name="모서리가 둥근 직사각형 98" descr="blue6"/>
            <p:cNvSpPr>
              <a:spLocks noChangeArrowheads="1"/>
            </p:cNvSpPr>
            <p:nvPr/>
          </p:nvSpPr>
          <p:spPr bwMode="auto">
            <a:xfrm>
              <a:off x="8666524" y="4996560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MLWS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맑은 고딕" panose="020B0503020000020004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67" name="모서리가 둥근 직사각형 99" descr="blue6"/>
            <p:cNvSpPr>
              <a:spLocks noChangeArrowheads="1"/>
            </p:cNvSpPr>
            <p:nvPr/>
          </p:nvSpPr>
          <p:spPr bwMode="auto">
            <a:xfrm>
              <a:off x="7334664" y="5948060"/>
              <a:ext cx="1133838" cy="372397"/>
            </a:xfrm>
            <a:prstGeom prst="roundRect">
              <a:avLst>
                <a:gd name="adj" fmla="val 11625"/>
              </a:avLst>
            </a:prstGeom>
            <a:solidFill>
              <a:srgbClr val="6987AF"/>
            </a:solidFill>
            <a:ln>
              <a:noFill/>
            </a:ln>
            <a:effectLst>
              <a:outerShdw dist="12700" dir="54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287338" indent="-287338"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MYSC</a:t>
              </a:r>
            </a:p>
          </p:txBody>
        </p:sp>
      </p:grpSp>
      <p:pic>
        <p:nvPicPr>
          <p:cNvPr id="70" name="그림 10" descr="ico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2280491" y="0"/>
            <a:ext cx="4583016" cy="59915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Project Scoping</a:t>
            </a:r>
            <a:endParaRPr lang="en-GB" sz="2400" dirty="0"/>
          </a:p>
        </p:txBody>
      </p:sp>
      <p:pic>
        <p:nvPicPr>
          <p:cNvPr id="72" name="그림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  <p:sp>
        <p:nvSpPr>
          <p:cNvPr id="73" name="모서리가 둥근 직사각형 99" descr="blue6"/>
          <p:cNvSpPr>
            <a:spLocks noChangeArrowheads="1"/>
          </p:cNvSpPr>
          <p:nvPr/>
        </p:nvSpPr>
        <p:spPr bwMode="auto">
          <a:xfrm>
            <a:off x="7836876" y="5948059"/>
            <a:ext cx="1041942" cy="372397"/>
          </a:xfrm>
          <a:prstGeom prst="roundRect">
            <a:avLst>
              <a:gd name="adj" fmla="val 11625"/>
            </a:avLst>
          </a:prstGeom>
          <a:solidFill>
            <a:srgbClr val="6987AF"/>
          </a:solidFill>
          <a:ln>
            <a:noFill/>
          </a:ln>
          <a:effectLst>
            <a:outerShdw dist="12700" dir="5400000" algn="ctr" rotWithShape="0">
              <a:srgbClr val="B2B2B2"/>
            </a:outerShdw>
          </a:effectLst>
        </p:spPr>
        <p:txBody>
          <a:bodyPr anchor="ctr"/>
          <a:lstStyle/>
          <a:p>
            <a:pPr marL="287338" indent="-287338" algn="ctr">
              <a:spcAft>
                <a:spcPts val="300"/>
              </a:spcAft>
            </a:pP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MTE</a:t>
            </a:r>
          </a:p>
        </p:txBody>
      </p:sp>
      <p:sp>
        <p:nvSpPr>
          <p:cNvPr id="74" name="모서리가 둥근 직사각형 69" descr="blue6"/>
          <p:cNvSpPr>
            <a:spLocks noChangeArrowheads="1"/>
          </p:cNvSpPr>
          <p:nvPr/>
        </p:nvSpPr>
        <p:spPr bwMode="auto">
          <a:xfrm>
            <a:off x="6612928" y="2531009"/>
            <a:ext cx="1041942" cy="372397"/>
          </a:xfrm>
          <a:prstGeom prst="roundRect">
            <a:avLst>
              <a:gd name="adj" fmla="val 11625"/>
            </a:avLst>
          </a:prstGeom>
          <a:solidFill>
            <a:srgbClr val="6987AF"/>
          </a:solidFill>
          <a:ln>
            <a:noFill/>
          </a:ln>
          <a:effectLst>
            <a:outerShdw dist="12700" dir="5400000" algn="ctr" rotWithShape="0">
              <a:srgbClr val="B2B2B2"/>
            </a:outerShdw>
          </a:effectLst>
        </p:spPr>
        <p:txBody>
          <a:bodyPr anchor="ctr"/>
          <a:lstStyle/>
          <a:p>
            <a:pPr marL="287338" indent="-287338" algn="ctr">
              <a:spcAft>
                <a:spcPts val="300"/>
              </a:spcAft>
            </a:pP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MNIG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맑은 고딕" panose="020B0503020000020004" pitchFamily="50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1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93"/>
          <p:cNvSpPr/>
          <p:nvPr/>
        </p:nvSpPr>
        <p:spPr>
          <a:xfrm>
            <a:off x="0" y="1990567"/>
            <a:ext cx="9066883" cy="121128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lIns="82031" tIns="41015" rIns="82031" bIns="41015" rtlCol="0" anchor="ctr"/>
          <a:lstStyle/>
          <a:p>
            <a:pPr algn="ctr" defTabSz="820308" latinLnBrk="0">
              <a:defRPr/>
            </a:pPr>
            <a:endParaRPr lang="ko-KR" altLang="en-US" sz="1600" kern="0" dirty="0">
              <a:solidFill>
                <a:sysClr val="window" lastClr="FFFFFF"/>
              </a:solidFill>
              <a:latin typeface="-윤고딕330"/>
              <a:ea typeface="-윤고딕33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0" y="867518"/>
            <a:ext cx="9143999" cy="2236796"/>
            <a:chOff x="0" y="1087858"/>
            <a:chExt cx="9940925" cy="2236796"/>
          </a:xfrm>
        </p:grpSpPr>
        <p:sp>
          <p:nvSpPr>
            <p:cNvPr id="6" name="모서리가 둥근 직사각형 92"/>
            <p:cNvSpPr/>
            <p:nvPr/>
          </p:nvSpPr>
          <p:spPr>
            <a:xfrm>
              <a:off x="0" y="2113371"/>
              <a:ext cx="9940925" cy="1211283"/>
            </a:xfrm>
            <a:prstGeom prst="roundRect">
              <a:avLst>
                <a:gd name="adj" fmla="val 0"/>
              </a:avLst>
            </a:prstGeom>
            <a:solidFill>
              <a:srgbClr val="E8E8E8"/>
            </a:solidFill>
            <a:ln w="28575" cap="flat" cmpd="sng" algn="ctr">
              <a:noFill/>
              <a:prstDash val="solid"/>
            </a:ln>
            <a:effectLst/>
          </p:spPr>
          <p:txBody>
            <a:bodyPr lIns="82031" tIns="41015" rIns="82031" bIns="41015" rtlCol="0" anchor="ctr"/>
            <a:lstStyle/>
            <a:p>
              <a:pPr algn="ctr" defTabSz="820308" latinLnBrk="0">
                <a:defRPr/>
              </a:pPr>
              <a:endParaRPr lang="ko-KR" altLang="en-US" sz="1600" kern="0" dirty="0">
                <a:solidFill>
                  <a:sysClr val="window" lastClr="FFFFFF"/>
                </a:solidFill>
                <a:latin typeface="-윤고딕330"/>
                <a:ea typeface="-윤고딕330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0" y="2003643"/>
              <a:ext cx="9940925" cy="121128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lIns="82031" tIns="41015" rIns="82031" bIns="41015" rtlCol="0" anchor="ctr"/>
            <a:lstStyle/>
            <a:p>
              <a:pPr algn="ctr" defTabSz="820308" latinLnBrk="0">
                <a:defRPr/>
              </a:pPr>
              <a:endParaRPr lang="ko-KR" altLang="en-US" sz="1600" kern="0" dirty="0">
                <a:solidFill>
                  <a:sysClr val="window" lastClr="FFFFFF"/>
                </a:solidFill>
                <a:latin typeface="-윤고딕330"/>
                <a:ea typeface="-윤고딕330"/>
              </a:endParaRPr>
            </a:p>
          </p:txBody>
        </p:sp>
        <p:sp>
          <p:nvSpPr>
            <p:cNvPr id="12" name="직사각형 75"/>
            <p:cNvSpPr/>
            <p:nvPr/>
          </p:nvSpPr>
          <p:spPr>
            <a:xfrm>
              <a:off x="1" y="1849582"/>
              <a:ext cx="3450336" cy="368135"/>
            </a:xfrm>
            <a:prstGeom prst="rect">
              <a:avLst/>
            </a:prstGeom>
            <a:solidFill>
              <a:srgbClr val="47A82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3" name="직사각형 77"/>
            <p:cNvSpPr/>
            <p:nvPr/>
          </p:nvSpPr>
          <p:spPr>
            <a:xfrm>
              <a:off x="3438144" y="1849582"/>
              <a:ext cx="3438144" cy="368135"/>
            </a:xfrm>
            <a:prstGeom prst="rect">
              <a:avLst/>
            </a:prstGeom>
            <a:solidFill>
              <a:srgbClr val="097D2D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78"/>
            <p:cNvSpPr/>
            <p:nvPr/>
          </p:nvSpPr>
          <p:spPr>
            <a:xfrm>
              <a:off x="6865217" y="1849582"/>
              <a:ext cx="3075708" cy="368135"/>
            </a:xfrm>
            <a:prstGeom prst="rect">
              <a:avLst/>
            </a:prstGeom>
            <a:solidFill>
              <a:srgbClr val="0096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23863" y="1087858"/>
              <a:ext cx="9517062" cy="55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31" tIns="41015" rIns="82031" bIns="41015"/>
            <a:lstStyle/>
            <a:p>
              <a:pPr latinLnBrk="0">
                <a:spcBef>
                  <a:spcPct val="20000"/>
                </a:spcBef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The project consisted of 5 phases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072" y="2299765"/>
              <a:ext cx="524930" cy="4030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820308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spc="-269" dirty="0">
                  <a:solidFill>
                    <a:srgbClr val="E9961B"/>
                  </a:solidFill>
                  <a:ea typeface="KoPub돋움체 Medium" pitchFamily="18" charset="-127"/>
                </a:rPr>
                <a:t>1</a:t>
              </a:r>
              <a:endParaRPr kumimoji="1" lang="ko-KR" altLang="en-US" sz="3200" spc="-269" dirty="0">
                <a:solidFill>
                  <a:srgbClr val="E9961B"/>
                </a:solidFill>
                <a:ea typeface="KoPub돋움체 Medium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072" y="2701131"/>
              <a:ext cx="12340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0308"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Planning</a:t>
              </a:r>
              <a:endParaRPr lang="ko-KR" altLang="en-US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9223" y="2299765"/>
              <a:ext cx="639077" cy="4030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820308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spc="-269" dirty="0">
                  <a:solidFill>
                    <a:srgbClr val="E9961B"/>
                  </a:solidFill>
                  <a:ea typeface="KoPub돋움체 Medium" pitchFamily="18" charset="-127"/>
                </a:rPr>
                <a:t>2</a:t>
              </a:r>
              <a:endParaRPr kumimoji="1" lang="ko-KR" altLang="en-US" sz="3200" spc="-269" dirty="0">
                <a:solidFill>
                  <a:srgbClr val="E9961B"/>
                </a:solidFill>
                <a:ea typeface="KoPub돋움체 Medium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36034" y="2701131"/>
              <a:ext cx="15556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0308"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Foundation</a:t>
              </a:r>
              <a:endParaRPr lang="ko-KR" altLang="en-US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3376" y="2299765"/>
              <a:ext cx="524930" cy="4030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820308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spc="-269" dirty="0">
                  <a:solidFill>
                    <a:srgbClr val="E9961B"/>
                  </a:solidFill>
                  <a:ea typeface="KoPub돋움체 Medium" pitchFamily="18" charset="-127"/>
                </a:rPr>
                <a:t>3</a:t>
              </a:r>
              <a:endParaRPr kumimoji="1" lang="ko-KR" altLang="en-US" sz="3200" spc="-269" dirty="0">
                <a:solidFill>
                  <a:srgbClr val="E9961B"/>
                </a:solidFill>
                <a:ea typeface="KoPub돋움체 Medium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7259" y="2701131"/>
              <a:ext cx="16263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0308"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Expansion 1</a:t>
              </a:r>
              <a:endParaRPr lang="ko-KR" altLang="en-US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556" y="2299765"/>
              <a:ext cx="524930" cy="4030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820308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spc="-269" dirty="0">
                  <a:solidFill>
                    <a:srgbClr val="E9961B"/>
                  </a:solidFill>
                  <a:ea typeface="KoPub돋움체 Medium" pitchFamily="18" charset="-127"/>
                </a:rPr>
                <a:t>4</a:t>
              </a:r>
              <a:endParaRPr kumimoji="1" lang="ko-KR" altLang="en-US" sz="3200" spc="-269" dirty="0">
                <a:solidFill>
                  <a:srgbClr val="E9961B"/>
                </a:solidFill>
                <a:ea typeface="KoPub돋움체 Medium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7327" y="2701131"/>
              <a:ext cx="16508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0308"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Expansion 2</a:t>
              </a:r>
              <a:endParaRPr lang="ko-KR" altLang="en-US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52537" y="2299765"/>
              <a:ext cx="524930" cy="4030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820308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spc="-269" dirty="0">
                  <a:solidFill>
                    <a:srgbClr val="E9961B"/>
                  </a:solidFill>
                  <a:ea typeface="KoPub돋움체 Medium" pitchFamily="18" charset="-127"/>
                </a:rPr>
                <a:t>5</a:t>
              </a:r>
              <a:endParaRPr kumimoji="1" lang="ko-KR" altLang="en-US" sz="3200" spc="-269" dirty="0">
                <a:solidFill>
                  <a:srgbClr val="E9961B"/>
                </a:solidFill>
                <a:ea typeface="KoPub돋움체 Medium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1934" y="2701131"/>
              <a:ext cx="16632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0308">
                <a:defRPr/>
              </a:pPr>
              <a:r>
                <a:rPr lang="en-US" altLang="ko-KR" dirty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Expansion 3</a:t>
              </a:r>
              <a:endParaRPr lang="ko-KR" altLang="en-US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4895" y="1781902"/>
              <a:ext cx="1462848" cy="452163"/>
            </a:xfrm>
            <a:prstGeom prst="rect">
              <a:avLst/>
            </a:prstGeom>
            <a:noFill/>
          </p:spPr>
          <p:txBody>
            <a:bodyPr wrap="square" lIns="82031" tIns="41015" rIns="82031" bIns="41015">
              <a:spAutoFit/>
            </a:bodyPr>
            <a:lstStyle/>
            <a:p>
              <a:pPr algn="ctr" defTabSz="820308">
                <a:defRPr/>
              </a:pPr>
              <a:r>
                <a:rPr lang="en-US" altLang="ko-KR" sz="2400" dirty="0">
                  <a:solidFill>
                    <a:schemeClr val="bg1">
                      <a:lumMod val="9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2016</a:t>
              </a:r>
              <a:endParaRPr lang="ko-KR" altLang="en-US" sz="2400" dirty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98993" y="1781902"/>
              <a:ext cx="1462848" cy="452163"/>
            </a:xfrm>
            <a:prstGeom prst="rect">
              <a:avLst/>
            </a:prstGeom>
            <a:noFill/>
          </p:spPr>
          <p:txBody>
            <a:bodyPr wrap="square" lIns="82031" tIns="41015" rIns="82031" bIns="41015">
              <a:spAutoFit/>
            </a:bodyPr>
            <a:lstStyle/>
            <a:p>
              <a:pPr algn="ctr" defTabSz="820308">
                <a:defRPr/>
              </a:pPr>
              <a:r>
                <a:rPr lang="en-US" altLang="ko-KR" sz="2400" dirty="0">
                  <a:solidFill>
                    <a:schemeClr val="bg1">
                      <a:lumMod val="9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2017</a:t>
              </a:r>
              <a:endParaRPr lang="ko-KR" altLang="en-US" sz="2400" dirty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01609" y="1781902"/>
              <a:ext cx="1462848" cy="452163"/>
            </a:xfrm>
            <a:prstGeom prst="rect">
              <a:avLst/>
            </a:prstGeom>
            <a:noFill/>
          </p:spPr>
          <p:txBody>
            <a:bodyPr wrap="square" lIns="82031" tIns="41015" rIns="82031" bIns="41015">
              <a:spAutoFit/>
            </a:bodyPr>
            <a:lstStyle/>
            <a:p>
              <a:pPr algn="ctr" defTabSz="820308">
                <a:defRPr/>
              </a:pPr>
              <a:r>
                <a:rPr lang="en-US" altLang="ko-KR" sz="2400" dirty="0">
                  <a:solidFill>
                    <a:schemeClr val="bg1">
                      <a:lumMod val="9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2018</a:t>
              </a:r>
              <a:endParaRPr lang="ko-KR" altLang="en-US" sz="2400" dirty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pic>
          <p:nvPicPr>
            <p:cNvPr id="34" name="Picture 5" descr="C:\Users\pkh\Desktop\아이콘 png\pencil with pap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510" y="1165265"/>
              <a:ext cx="199128" cy="199126"/>
            </a:xfrm>
            <a:prstGeom prst="rect">
              <a:avLst/>
            </a:prstGeom>
            <a:noFill/>
          </p:spPr>
        </p:pic>
        <p:sp>
          <p:nvSpPr>
            <p:cNvPr id="35" name="갈매기형 수장 80"/>
            <p:cNvSpPr/>
            <p:nvPr/>
          </p:nvSpPr>
          <p:spPr>
            <a:xfrm>
              <a:off x="1718121" y="2395847"/>
              <a:ext cx="356259" cy="581891"/>
            </a:xfrm>
            <a:prstGeom prst="chevron">
              <a:avLst>
                <a:gd name="adj" fmla="val 6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6" name="갈매기형 수장 82"/>
            <p:cNvSpPr/>
            <p:nvPr/>
          </p:nvSpPr>
          <p:spPr>
            <a:xfrm>
              <a:off x="5507616" y="2395847"/>
              <a:ext cx="356259" cy="581891"/>
            </a:xfrm>
            <a:prstGeom prst="chevron">
              <a:avLst>
                <a:gd name="adj" fmla="val 6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7" name="갈매기형 수장 83"/>
            <p:cNvSpPr/>
            <p:nvPr/>
          </p:nvSpPr>
          <p:spPr>
            <a:xfrm>
              <a:off x="7518979" y="2395847"/>
              <a:ext cx="356259" cy="581891"/>
            </a:xfrm>
            <a:prstGeom prst="chevron">
              <a:avLst>
                <a:gd name="adj" fmla="val 6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8" name="갈매기형 수장 91"/>
            <p:cNvSpPr/>
            <p:nvPr/>
          </p:nvSpPr>
          <p:spPr>
            <a:xfrm>
              <a:off x="3642240" y="2395847"/>
              <a:ext cx="356259" cy="581891"/>
            </a:xfrm>
            <a:prstGeom prst="chevron">
              <a:avLst>
                <a:gd name="adj" fmla="val 6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cxnSp>
        <p:nvCxnSpPr>
          <p:cNvPr id="39" name="직선 연결선 43"/>
          <p:cNvCxnSpPr>
            <a:stCxn id="17" idx="2"/>
            <a:endCxn id="11" idx="0"/>
          </p:cNvCxnSpPr>
          <p:nvPr/>
        </p:nvCxnSpPr>
        <p:spPr>
          <a:xfrm>
            <a:off x="872102" y="2850123"/>
            <a:ext cx="679489" cy="495696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ot"/>
            <a:tailEnd type="triangle" w="lg" len="lg"/>
          </a:ln>
          <a:effectLst/>
        </p:spPr>
      </p:cxnSp>
      <p:cxnSp>
        <p:nvCxnSpPr>
          <p:cNvPr id="40" name="직선 연결선 46"/>
          <p:cNvCxnSpPr>
            <a:stCxn id="19" idx="2"/>
            <a:endCxn id="9" idx="0"/>
          </p:cNvCxnSpPr>
          <p:nvPr/>
        </p:nvCxnSpPr>
        <p:spPr>
          <a:xfrm>
            <a:off x="2772262" y="2850123"/>
            <a:ext cx="1807226" cy="495696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ot"/>
            <a:tailEnd type="triangle" w="lg" len="lg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97156" y="3345819"/>
            <a:ext cx="8969728" cy="3088031"/>
            <a:chOff x="97155" y="3566160"/>
            <a:chExt cx="9761243" cy="2700528"/>
          </a:xfrm>
        </p:grpSpPr>
        <p:sp>
          <p:nvSpPr>
            <p:cNvPr id="8" name="양쪽 모서리가 둥근 사각형 87"/>
            <p:cNvSpPr/>
            <p:nvPr/>
          </p:nvSpPr>
          <p:spPr>
            <a:xfrm>
              <a:off x="3353181" y="3779520"/>
              <a:ext cx="3203243" cy="2487168"/>
            </a:xfrm>
            <a:prstGeom prst="round2SameRect">
              <a:avLst/>
            </a:prstGeom>
            <a:solidFill>
              <a:schemeClr val="bg1"/>
            </a:solidFill>
            <a:ln w="25400" cap="flat" cmpd="sng" algn="ctr">
              <a:solidFill>
                <a:srgbClr val="8FC714"/>
              </a:solidFill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9" name="모서리가 둥근 직사각형 89"/>
            <p:cNvSpPr/>
            <p:nvPr/>
          </p:nvSpPr>
          <p:spPr>
            <a:xfrm>
              <a:off x="3733419" y="3566160"/>
              <a:ext cx="2483205" cy="512064"/>
            </a:xfrm>
            <a:prstGeom prst="roundRect">
              <a:avLst>
                <a:gd name="adj" fmla="val 50000"/>
              </a:avLst>
            </a:prstGeom>
            <a:solidFill>
              <a:srgbClr val="8FC71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양쪽 모서리가 둥근 사각형 86"/>
            <p:cNvSpPr/>
            <p:nvPr/>
          </p:nvSpPr>
          <p:spPr>
            <a:xfrm>
              <a:off x="97155" y="3779520"/>
              <a:ext cx="3154560" cy="2487168"/>
            </a:xfrm>
            <a:prstGeom prst="round2SameRect">
              <a:avLst/>
            </a:prstGeom>
            <a:solidFill>
              <a:schemeClr val="bg1"/>
            </a:solidFill>
            <a:ln w="25400" cap="flat" cmpd="sng" algn="ctr">
              <a:solidFill>
                <a:srgbClr val="8FC714"/>
              </a:solidFill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1" name="모서리가 둥근 직사각형 84"/>
            <p:cNvSpPr/>
            <p:nvPr/>
          </p:nvSpPr>
          <p:spPr>
            <a:xfrm>
              <a:off x="457200" y="3566160"/>
              <a:ext cx="2445466" cy="512064"/>
            </a:xfrm>
            <a:prstGeom prst="roundRect">
              <a:avLst>
                <a:gd name="adj" fmla="val 50000"/>
              </a:avLst>
            </a:prstGeom>
            <a:solidFill>
              <a:srgbClr val="8FC71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9" name="제목 2"/>
            <p:cNvSpPr txBox="1">
              <a:spLocks/>
            </p:cNvSpPr>
            <p:nvPr/>
          </p:nvSpPr>
          <p:spPr bwMode="gray">
            <a:xfrm>
              <a:off x="190500" y="4253229"/>
              <a:ext cx="2981325" cy="1743554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Project start &amp; team building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training &amp; </a:t>
              </a:r>
              <a:r>
                <a:rPr lang="en-US" altLang="ko-KR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EAMS installation</a:t>
              </a:r>
              <a:endParaRPr lang="en-US" sz="1400" spc="-54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Leadership training in Korea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 collection &amp; As-is analysis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vision &amp; principles</a:t>
              </a:r>
              <a:r>
                <a:rPr lang="en-US" altLang="ko-KR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, EA framework 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reference models</a:t>
              </a:r>
              <a:endParaRPr sz="1400" spc="-54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30" name="제목 2"/>
            <p:cNvSpPr txBox="1">
              <a:spLocks/>
            </p:cNvSpPr>
            <p:nvPr/>
          </p:nvSpPr>
          <p:spPr bwMode="gray">
            <a:xfrm>
              <a:off x="537457" y="3681775"/>
              <a:ext cx="214075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algn="ctr" defTabSz="820308">
                <a:defRPr/>
              </a:pPr>
              <a:r>
                <a:rPr lang="en-US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1 . Planning phase</a:t>
              </a:r>
              <a:endParaRPr spc="-54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31" name="제목 2"/>
            <p:cNvSpPr txBox="1">
              <a:spLocks/>
            </p:cNvSpPr>
            <p:nvPr/>
          </p:nvSpPr>
          <p:spPr bwMode="gray">
            <a:xfrm>
              <a:off x="3410331" y="4125718"/>
              <a:ext cx="3146093" cy="2112886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training &amp; architecture development for MITI, MOA &amp; MTC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 collection &amp; As-is analysis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Baseline &amp; target architectures</a:t>
              </a:r>
              <a:endParaRPr lang="en-US" sz="1300" spc="-54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Transition plan 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governance (Government-wide)</a:t>
              </a: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, GBIF (e-GIF)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Applying to</a:t>
              </a: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 3 Ministries </a:t>
              </a:r>
              <a:r>
                <a:rPr lang="en-US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(</a:t>
              </a:r>
              <a:r>
                <a:rPr lang="en-US" altLang="ko-KR" sz="13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framework)</a:t>
              </a:r>
              <a:endParaRPr lang="en-US" sz="1300" spc="-54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32" name="제목 2"/>
            <p:cNvSpPr txBox="1">
              <a:spLocks/>
            </p:cNvSpPr>
            <p:nvPr/>
          </p:nvSpPr>
          <p:spPr bwMode="gray">
            <a:xfrm>
              <a:off x="3714594" y="3660170"/>
              <a:ext cx="250202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algn="ctr" defTabSz="820308">
                <a:defRPr/>
              </a:pPr>
              <a:r>
                <a:rPr lang="en-US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2 . Foundation phase</a:t>
              </a:r>
              <a:endParaRPr spc="-54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41" name="양쪽 모서리가 둥근 사각형 49"/>
            <p:cNvSpPr/>
            <p:nvPr/>
          </p:nvSpPr>
          <p:spPr>
            <a:xfrm>
              <a:off x="6655155" y="3779520"/>
              <a:ext cx="3203243" cy="2487168"/>
            </a:xfrm>
            <a:prstGeom prst="round2SameRect">
              <a:avLst/>
            </a:prstGeom>
            <a:solidFill>
              <a:schemeClr val="bg1"/>
            </a:solidFill>
            <a:ln w="25400" cap="flat" cmpd="sng" algn="ctr">
              <a:solidFill>
                <a:srgbClr val="8FC714"/>
              </a:solidFill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모서리가 둥근 직사각형 52"/>
            <p:cNvSpPr/>
            <p:nvPr/>
          </p:nvSpPr>
          <p:spPr>
            <a:xfrm>
              <a:off x="7054443" y="3566160"/>
              <a:ext cx="2483205" cy="512064"/>
            </a:xfrm>
            <a:prstGeom prst="roundRect">
              <a:avLst>
                <a:gd name="adj" fmla="val 50000"/>
              </a:avLst>
            </a:prstGeom>
            <a:solidFill>
              <a:srgbClr val="8FC71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chemeClr val="bg1"/>
                </a:contourClr>
              </a:sp3d>
            </a:bodyPr>
            <a:lstStyle/>
            <a:p>
              <a:pPr marL="0" marR="0" indent="-142875" algn="ctr" defTabSz="10186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8325" algn="l"/>
                </a:tabLst>
              </a:pP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3" name="제목 2"/>
            <p:cNvSpPr txBox="1">
              <a:spLocks/>
            </p:cNvSpPr>
            <p:nvPr/>
          </p:nvSpPr>
          <p:spPr bwMode="gray">
            <a:xfrm>
              <a:off x="6759930" y="4306693"/>
              <a:ext cx="3079394" cy="1683565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EA training &amp; architecture development for MFED, MLGRD, MNIG, MYSC &amp; MLWS for Expansion 1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altLang="ko-KR" sz="14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 collection &amp; As-is analysis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altLang="ko-KR" sz="14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Baseline &amp; target architectures</a:t>
              </a:r>
            </a:p>
            <a:p>
              <a:pPr marL="163777" indent="-163777" defTabSz="820308" latinLnBrk="0">
                <a:lnSpc>
                  <a:spcPct val="120000"/>
                </a:lnSpc>
                <a:spcAft>
                  <a:spcPts val="269"/>
                </a:spcAft>
                <a:buClr>
                  <a:srgbClr val="9BBB59">
                    <a:lumMod val="50000"/>
                  </a:srgbClr>
                </a:buClr>
                <a:buFont typeface="Wingdings" pitchFamily="2" charset="2"/>
                <a:buChar char="ü"/>
                <a:defRPr/>
              </a:pPr>
              <a:r>
                <a:rPr lang="en-US" sz="1400" spc="-54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Derive initiatives</a:t>
              </a:r>
            </a:p>
          </p:txBody>
        </p:sp>
        <p:sp>
          <p:nvSpPr>
            <p:cNvPr id="44" name="제목 2"/>
            <p:cNvSpPr txBox="1">
              <a:spLocks/>
            </p:cNvSpPr>
            <p:nvPr/>
          </p:nvSpPr>
          <p:spPr bwMode="gray">
            <a:xfrm>
              <a:off x="7079918" y="3692320"/>
              <a:ext cx="2457730" cy="242240"/>
            </a:xfrm>
            <a:prstGeom prst="rect">
              <a:avLst/>
            </a:prstGeom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>
              <a:lvl1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lang="ko-KR" altLang="en-US" sz="1800" b="0" kern="1200" spc="-150" baseline="0" noProof="0" dirty="0" smtClean="0">
                  <a:solidFill>
                    <a:srgbClr val="4D4D4D"/>
                  </a:solidFill>
                  <a:latin typeface="다음_SemiBold" pitchFamily="2" charset="-127"/>
                  <a:ea typeface="다음_SemiBold" pitchFamily="2" charset="-127"/>
                  <a:cs typeface="+mj-cs"/>
                </a:defRPr>
              </a:lvl1pPr>
              <a:lvl2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2pPr>
              <a:lvl3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3pPr>
              <a:lvl4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4pPr>
              <a:lvl5pPr algn="l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5pPr>
              <a:lvl6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6pPr>
              <a:lvl7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7pPr>
              <a:lvl8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8pPr>
              <a:lvl9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Century Gothic" pitchFamily="34" charset="0"/>
                  <a:ea typeface="돋움" pitchFamily="50" charset="-127"/>
                </a:defRPr>
              </a:lvl9pPr>
            </a:lstStyle>
            <a:p>
              <a:pPr algn="ctr" defTabSz="820308">
                <a:defRPr/>
              </a:pPr>
              <a:r>
                <a:rPr lang="en-US" spc="-5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3 . Expansion phases </a:t>
              </a:r>
              <a:endParaRPr spc="-54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Verdana" panose="020B0604030504040204" pitchFamily="34" charset="0"/>
              </a:endParaRPr>
            </a:p>
          </p:txBody>
        </p:sp>
      </p:grpSp>
      <p:cxnSp>
        <p:nvCxnSpPr>
          <p:cNvPr id="45" name="직선 연결선 60"/>
          <p:cNvCxnSpPr>
            <a:stCxn id="21" idx="2"/>
            <a:endCxn id="42" idx="0"/>
          </p:cNvCxnSpPr>
          <p:nvPr/>
        </p:nvCxnSpPr>
        <p:spPr>
          <a:xfrm>
            <a:off x="4332817" y="2850123"/>
            <a:ext cx="3298402" cy="495696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ot"/>
            <a:tailEnd type="triangle" w="lg" len="lg"/>
          </a:ln>
          <a:effectLst/>
        </p:spPr>
      </p:cxnSp>
      <p:pic>
        <p:nvPicPr>
          <p:cNvPr id="51" name="그림 10" descr="ico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280491" y="0"/>
            <a:ext cx="4583016" cy="59915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Phased Approach</a:t>
            </a:r>
            <a:endParaRPr lang="en-GB" sz="2400" dirty="0"/>
          </a:p>
        </p:txBody>
      </p:sp>
      <p:pic>
        <p:nvPicPr>
          <p:cNvPr id="54" name="그림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706" y="5050385"/>
            <a:ext cx="8792638" cy="1163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3018" y="5166392"/>
            <a:ext cx="17534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Governance</a:t>
            </a:r>
          </a:p>
          <a:p>
            <a:r>
              <a:rPr lang="en-US" altLang="ko-KR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(Organizational structure, </a:t>
            </a:r>
            <a:br>
              <a:rPr lang="en-US" altLang="ko-KR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1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Process, System)</a:t>
            </a:r>
            <a:endParaRPr lang="en-US" altLang="ko-K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6428" y="3697041"/>
            <a:ext cx="8806217" cy="1282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31721" y="3729177"/>
            <a:ext cx="16549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</a:t>
            </a:r>
            <a:b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</a:t>
            </a:r>
            <a:endParaRPr lang="ko-KR" altLang="en-US" sz="1400" b="1" dirty="0">
              <a:solidFill>
                <a:srgbClr val="000099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06428" y="960191"/>
            <a:ext cx="8775664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4413" y="1073271"/>
            <a:ext cx="16498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</a:t>
            </a:r>
            <a:b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  <a:endParaRPr lang="ko-KR" altLang="en-US" sz="1400" b="1" dirty="0">
              <a:solidFill>
                <a:srgbClr val="000099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3117292" y="1031629"/>
            <a:ext cx="1154246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rgbClr val="FF33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BRM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75444" y="1031629"/>
            <a:ext cx="1714394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rgbClr val="FF33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SRM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6281338" y="1031629"/>
            <a:ext cx="1154246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rgbClr val="FF33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DRM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7670184" y="1031629"/>
            <a:ext cx="1001478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rgbClr val="FF33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TRM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1726747" y="1031629"/>
            <a:ext cx="1208564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rgbClr val="FF330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PRM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cxnSp>
        <p:nvCxnSpPr>
          <p:cNvPr id="17" name="AutoShape 30"/>
          <p:cNvCxnSpPr>
            <a:cxnSpLocks noChangeShapeType="1"/>
          </p:cNvCxnSpPr>
          <p:nvPr/>
        </p:nvCxnSpPr>
        <p:spPr bwMode="auto">
          <a:xfrm>
            <a:off x="4335935" y="1176091"/>
            <a:ext cx="93358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</p:cxnSp>
      <p:cxnSp>
        <p:nvCxnSpPr>
          <p:cNvPr id="18" name="AutoShape 31"/>
          <p:cNvCxnSpPr>
            <a:cxnSpLocks noChangeShapeType="1"/>
          </p:cNvCxnSpPr>
          <p:nvPr/>
        </p:nvCxnSpPr>
        <p:spPr bwMode="auto">
          <a:xfrm flipH="1">
            <a:off x="6316777" y="1176091"/>
            <a:ext cx="304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</p:cxnSp>
      <p:cxnSp>
        <p:nvCxnSpPr>
          <p:cNvPr id="19" name="AutoShape 32"/>
          <p:cNvCxnSpPr>
            <a:cxnSpLocks noChangeShapeType="1"/>
          </p:cNvCxnSpPr>
          <p:nvPr/>
        </p:nvCxnSpPr>
        <p:spPr bwMode="auto">
          <a:xfrm flipH="1">
            <a:off x="7630521" y="1176091"/>
            <a:ext cx="515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</p:cxnSp>
      <p:cxnSp>
        <p:nvCxnSpPr>
          <p:cNvPr id="20" name="AutoShape 33"/>
          <p:cNvCxnSpPr>
            <a:cxnSpLocks noChangeShapeType="1"/>
          </p:cNvCxnSpPr>
          <p:nvPr/>
        </p:nvCxnSpPr>
        <p:spPr bwMode="auto">
          <a:xfrm>
            <a:off x="2962409" y="1176091"/>
            <a:ext cx="137491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</p:cxn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3741708" y="1463429"/>
            <a:ext cx="1609154" cy="179387"/>
          </a:xfrm>
          <a:prstGeom prst="downArrow">
            <a:avLst>
              <a:gd name="adj1" fmla="val 50000"/>
              <a:gd name="adj2" fmla="val 61458"/>
            </a:avLst>
          </a:prstGeom>
          <a:gradFill rotWithShape="0">
            <a:gsLst>
              <a:gs pos="0">
                <a:srgbClr val="FFFFFF"/>
              </a:gs>
              <a:gs pos="50000">
                <a:schemeClr val="hlink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763926" y="1404691"/>
            <a:ext cx="21342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and Utilization</a:t>
            </a:r>
            <a:endParaRPr lang="ko-KR" altLang="en-US" sz="12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4363167" y="2133354"/>
            <a:ext cx="4560969" cy="1492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ko-KR" altLang="en-US" sz="2800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4640596" y="2144694"/>
            <a:ext cx="3556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Information</a:t>
            </a:r>
            <a:endParaRPr lang="ko-KR" altLang="en-US" sz="1200" b="1" dirty="0">
              <a:solidFill>
                <a:srgbClr val="FF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87706" y="2119066"/>
            <a:ext cx="4068718" cy="1490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441724" y="2171681"/>
            <a:ext cx="37699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Framework</a:t>
            </a:r>
            <a:endParaRPr lang="ko-KR" altLang="en-US" sz="1200" b="1" dirty="0">
              <a:solidFill>
                <a:srgbClr val="FF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7263346" y="3387479"/>
            <a:ext cx="127985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endParaRPr lang="ko-KR" altLang="en-US" sz="8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5683876" y="3395416"/>
            <a:ext cx="127985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endParaRPr lang="ko-KR" altLang="en-US" sz="800" dirty="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6276207" y="3395416"/>
            <a:ext cx="127815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</a:t>
            </a:r>
            <a:endParaRPr lang="ko-KR" altLang="en-US" sz="800" dirty="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auto">
          <a:xfrm>
            <a:off x="4720591" y="2404816"/>
            <a:ext cx="3929528" cy="11445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38" name="Rectangle 57"/>
          <p:cNvSpPr>
            <a:spLocks noChangeArrowheads="1"/>
          </p:cNvSpPr>
          <p:nvPr/>
        </p:nvSpPr>
        <p:spPr bwMode="auto">
          <a:xfrm>
            <a:off x="4924777" y="3393829"/>
            <a:ext cx="127985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</a:t>
            </a:r>
            <a:endParaRPr lang="ko-KR" altLang="en-US" sz="800" dirty="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753581" y="5111504"/>
            <a:ext cx="1026940" cy="863600"/>
            <a:chOff x="8150189" y="5254725"/>
            <a:chExt cx="1029720" cy="863600"/>
          </a:xfrm>
        </p:grpSpPr>
        <p:pic>
          <p:nvPicPr>
            <p:cNvPr id="42" name="Picture 63"/>
            <p:cNvPicPr>
              <a:picLocks noChangeAspect="1" noChangeArrowheads="1"/>
            </p:cNvPicPr>
            <p:nvPr/>
          </p:nvPicPr>
          <p:blipFill>
            <a:blip r:embed="rId2" cstate="print"/>
            <a:srcRect l="294" t="11308" r="22438" b="2423"/>
            <a:stretch>
              <a:fillRect/>
            </a:stretch>
          </p:blipFill>
          <p:spPr bwMode="auto">
            <a:xfrm>
              <a:off x="8150189" y="5257900"/>
              <a:ext cx="102972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8151891" y="5254725"/>
              <a:ext cx="1026316" cy="8636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54000" tIns="46800" rIns="54000" bIns="46800" anchor="ctr"/>
            <a:lstStyle/>
            <a:p>
              <a:endParaRPr lang="ko-KR" altLang="en-US">
                <a:latin typeface="Verdana" panose="020B0604030504040204" pitchFamily="34" charset="0"/>
                <a:ea typeface="HY헤드라인M" pitchFamily="18" charset="-127"/>
                <a:cs typeface="Verdana" panose="020B0604030504040204" pitchFamily="34" charset="0"/>
              </a:endParaRPr>
            </a:p>
          </p:txBody>
        </p:sp>
      </p:grpSp>
      <p:sp>
        <p:nvSpPr>
          <p:cNvPr id="44" name="AutoShape 65"/>
          <p:cNvSpPr>
            <a:spLocks noChangeArrowheads="1"/>
          </p:cNvSpPr>
          <p:nvPr/>
        </p:nvSpPr>
        <p:spPr bwMode="auto">
          <a:xfrm>
            <a:off x="6448136" y="5375029"/>
            <a:ext cx="641625" cy="5492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5FBFF"/>
              </a:gs>
              <a:gs pos="100000">
                <a:srgbClr val="ADE0FF"/>
              </a:gs>
            </a:gsLst>
            <a:lin ang="2700000" scaled="1"/>
          </a:gradFill>
          <a:ln w="6350">
            <a:solidFill>
              <a:srgbClr val="FFFFFF"/>
            </a:solidFill>
            <a:round/>
            <a:headEnd/>
            <a:tailEnd/>
          </a:ln>
        </p:spPr>
        <p:txBody>
          <a:bodyPr wrap="none" bIns="46800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45" name="Rectangle 66"/>
          <p:cNvSpPr>
            <a:spLocks noChangeArrowheads="1"/>
          </p:cNvSpPr>
          <p:nvPr/>
        </p:nvSpPr>
        <p:spPr bwMode="auto">
          <a:xfrm>
            <a:off x="6181920" y="5606804"/>
            <a:ext cx="1162433" cy="2473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bIns="46800">
            <a:spAutoFit/>
          </a:bodyPr>
          <a:lstStyle/>
          <a:p>
            <a:pPr algn="ctr" latinLnBrk="0"/>
            <a:r>
              <a:rPr lang="en-US" altLang="ko-KR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Repository</a:t>
            </a:r>
            <a:endParaRPr lang="ko-KR" altLang="en-US" sz="10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pic>
        <p:nvPicPr>
          <p:cNvPr id="46" name="Picture 67" descr="gs160_b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512" y="5144841"/>
            <a:ext cx="48206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68"/>
          <p:cNvSpPr>
            <a:spLocks noChangeArrowheads="1"/>
          </p:cNvSpPr>
          <p:nvPr/>
        </p:nvSpPr>
        <p:spPr bwMode="auto">
          <a:xfrm>
            <a:off x="7220850" y="5684591"/>
            <a:ext cx="45719" cy="55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48" name="Oval 69"/>
          <p:cNvSpPr>
            <a:spLocks noChangeArrowheads="1"/>
          </p:cNvSpPr>
          <p:nvPr/>
        </p:nvSpPr>
        <p:spPr bwMode="auto">
          <a:xfrm>
            <a:off x="7002993" y="5578229"/>
            <a:ext cx="45830" cy="539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cxnSp>
        <p:nvCxnSpPr>
          <p:cNvPr id="49" name="AutoShape 70"/>
          <p:cNvCxnSpPr>
            <a:cxnSpLocks noChangeShapeType="1"/>
            <a:stCxn id="47" idx="2"/>
            <a:endCxn id="48" idx="6"/>
          </p:cNvCxnSpPr>
          <p:nvPr/>
        </p:nvCxnSpPr>
        <p:spPr bwMode="auto">
          <a:xfrm rot="10800000">
            <a:off x="7048824" y="5605217"/>
            <a:ext cx="172027" cy="1071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50" name="Rectangle 71"/>
          <p:cNvSpPr>
            <a:spLocks noChangeArrowheads="1"/>
          </p:cNvSpPr>
          <p:nvPr/>
        </p:nvSpPr>
        <p:spPr bwMode="auto">
          <a:xfrm>
            <a:off x="6414096" y="5117854"/>
            <a:ext cx="1291736" cy="8509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1" name="Oval 72"/>
          <p:cNvSpPr>
            <a:spLocks noChangeArrowheads="1"/>
          </p:cNvSpPr>
          <p:nvPr/>
        </p:nvSpPr>
        <p:spPr bwMode="auto">
          <a:xfrm>
            <a:off x="7802939" y="5578229"/>
            <a:ext cx="45719" cy="539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2" name="Oval 73"/>
          <p:cNvSpPr>
            <a:spLocks noChangeArrowheads="1"/>
          </p:cNvSpPr>
          <p:nvPr/>
        </p:nvSpPr>
        <p:spPr bwMode="auto">
          <a:xfrm>
            <a:off x="7585081" y="5690941"/>
            <a:ext cx="45719" cy="539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cxnSp>
        <p:nvCxnSpPr>
          <p:cNvPr id="53" name="AutoShape 74"/>
          <p:cNvCxnSpPr>
            <a:cxnSpLocks noChangeShapeType="1"/>
            <a:stCxn id="51" idx="2"/>
            <a:endCxn id="52" idx="6"/>
          </p:cNvCxnSpPr>
          <p:nvPr/>
        </p:nvCxnSpPr>
        <p:spPr bwMode="auto">
          <a:xfrm rot="10800000" flipV="1">
            <a:off x="7630801" y="5605217"/>
            <a:ext cx="172139" cy="1127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2153951" y="5986216"/>
            <a:ext cx="1420741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7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Team</a:t>
            </a:r>
            <a:endParaRPr lang="ko-KR" altLang="en-US" sz="7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4177671" y="5975104"/>
            <a:ext cx="1612549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7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Processes &amp; Guidelines</a:t>
            </a:r>
            <a:endParaRPr lang="ko-KR" altLang="en-US" sz="700" dirty="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6" name="Rectangle 78"/>
          <p:cNvSpPr>
            <a:spLocks noChangeArrowheads="1"/>
          </p:cNvSpPr>
          <p:nvPr/>
        </p:nvSpPr>
        <p:spPr bwMode="auto">
          <a:xfrm>
            <a:off x="6667695" y="6003679"/>
            <a:ext cx="1848491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 latinLnBrk="0"/>
            <a:r>
              <a:rPr lang="en-US" altLang="ko-KR" sz="7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 Management System</a:t>
            </a:r>
            <a:endParaRPr lang="ko-KR" altLang="en-US" sz="70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7" name="AutoShape 80"/>
          <p:cNvSpPr>
            <a:spLocks noChangeArrowheads="1"/>
          </p:cNvSpPr>
          <p:nvPr/>
        </p:nvSpPr>
        <p:spPr bwMode="auto">
          <a:xfrm>
            <a:off x="1196693" y="1750766"/>
            <a:ext cx="1648196" cy="215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rgbClr val="CCFF9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16" tIns="45708" rIns="91416" bIns="45708" anchor="ctr"/>
          <a:lstStyle/>
          <a:p>
            <a:pPr algn="ctr">
              <a:spcBef>
                <a:spcPct val="20000"/>
              </a:spcBef>
            </a:pPr>
            <a:r>
              <a:rPr lang="en-US" altLang="ko-KR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Architecture</a:t>
            </a:r>
            <a:endParaRPr lang="ko-KR" altLang="en-US" sz="1050" dirty="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8" name="AutoShape 81"/>
          <p:cNvSpPr>
            <a:spLocks noChangeArrowheads="1"/>
          </p:cNvSpPr>
          <p:nvPr/>
        </p:nvSpPr>
        <p:spPr bwMode="auto">
          <a:xfrm>
            <a:off x="2925939" y="1750766"/>
            <a:ext cx="1722882" cy="215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rgbClr val="CCFF9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16" tIns="45708" rIns="91416" bIns="45708" anchor="ctr"/>
          <a:lstStyle/>
          <a:p>
            <a:pPr algn="ctr">
              <a:spcBef>
                <a:spcPct val="20000"/>
              </a:spcBef>
            </a:pPr>
            <a:r>
              <a:rPr lang="en-US" altLang="ko-KR" sz="10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Architecture</a:t>
            </a:r>
            <a:endParaRPr lang="ko-KR" altLang="en-US" sz="105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>
            <a:off x="4803263" y="1750766"/>
            <a:ext cx="1498822" cy="215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rgbClr val="CCFF9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16" tIns="45708" rIns="91416" bIns="45708" anchor="ctr"/>
          <a:lstStyle/>
          <a:p>
            <a:pPr algn="ctr">
              <a:spcBef>
                <a:spcPct val="20000"/>
              </a:spcBef>
            </a:pPr>
            <a:r>
              <a:rPr lang="en-US" altLang="ko-KR" sz="10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Architecture</a:t>
            </a:r>
            <a:endParaRPr lang="ko-KR" altLang="en-US" sz="105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60" name="AutoShape 83"/>
          <p:cNvSpPr>
            <a:spLocks noChangeArrowheads="1"/>
          </p:cNvSpPr>
          <p:nvPr/>
        </p:nvSpPr>
        <p:spPr bwMode="auto">
          <a:xfrm>
            <a:off x="6457622" y="1750766"/>
            <a:ext cx="1498822" cy="215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lin ang="2700000" scaled="1"/>
          </a:gradFill>
          <a:ln w="9525" algn="ctr">
            <a:solidFill>
              <a:srgbClr val="CCFF9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16" tIns="45708" rIns="91416" bIns="45708" anchor="ctr"/>
          <a:lstStyle/>
          <a:p>
            <a:pPr algn="ctr">
              <a:spcBef>
                <a:spcPct val="20000"/>
              </a:spcBef>
            </a:pPr>
            <a:r>
              <a:rPr lang="en-US" altLang="ko-KR" sz="10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Architecture</a:t>
            </a:r>
            <a:endParaRPr lang="ko-KR" altLang="en-US" sz="1050">
              <a:solidFill>
                <a:srgbClr val="00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6128157" y="2103191"/>
            <a:ext cx="3002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and Target Architecture</a:t>
            </a:r>
            <a:endParaRPr lang="ko-KR" altLang="en-US" sz="1200" dirty="0">
              <a:solidFill>
                <a:srgbClr val="FF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1" y="2400351"/>
            <a:ext cx="3801920" cy="11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그림 10" descr="ico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889"/>
            <a:ext cx="9144000" cy="600862"/>
          </a:xfrm>
          <a:prstGeom prst="rect">
            <a:avLst/>
          </a:prstGeom>
        </p:spPr>
      </p:pic>
      <p:sp>
        <p:nvSpPr>
          <p:cNvPr id="71" name="Title 1"/>
          <p:cNvSpPr txBox="1">
            <a:spLocks/>
          </p:cNvSpPr>
          <p:nvPr/>
        </p:nvSpPr>
        <p:spPr>
          <a:xfrm>
            <a:off x="2280491" y="0"/>
            <a:ext cx="4583016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/>
              <a:t>Components and artifacts</a:t>
            </a:r>
            <a:endParaRPr lang="en-GB" sz="2400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06" y="2403228"/>
            <a:ext cx="3838656" cy="1057236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317" y="5114679"/>
            <a:ext cx="1913450" cy="874176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944" y="3939649"/>
            <a:ext cx="2585075" cy="930487"/>
          </a:xfrm>
          <a:prstGeom prst="rect">
            <a:avLst/>
          </a:prstGeom>
        </p:spPr>
      </p:pic>
      <p:grpSp>
        <p:nvGrpSpPr>
          <p:cNvPr id="256" name="그룹 52"/>
          <p:cNvGrpSpPr/>
          <p:nvPr/>
        </p:nvGrpSpPr>
        <p:grpSpPr>
          <a:xfrm>
            <a:off x="1440786" y="3891014"/>
            <a:ext cx="1994053" cy="1027758"/>
            <a:chOff x="3908261" y="3652622"/>
            <a:chExt cx="2124404" cy="2117826"/>
          </a:xfrm>
        </p:grpSpPr>
        <p:pic>
          <p:nvPicPr>
            <p:cNvPr id="257" name="그림 43" descr="icon1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8261" y="3652622"/>
              <a:ext cx="2124404" cy="2117826"/>
            </a:xfrm>
            <a:prstGeom prst="rect">
              <a:avLst/>
            </a:prstGeom>
          </p:spPr>
        </p:pic>
        <p:sp>
          <p:nvSpPr>
            <p:cNvPr id="258" name="TextBox 257"/>
            <p:cNvSpPr txBox="1"/>
            <p:nvPr/>
          </p:nvSpPr>
          <p:spPr bwMode="auto">
            <a:xfrm>
              <a:off x="4013845" y="3835732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B50B5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Business</a:t>
              </a:r>
              <a:endParaRPr lang="ko-KR" altLang="en-US" sz="1400" dirty="0">
                <a:solidFill>
                  <a:srgbClr val="0B50B5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 bwMode="auto">
            <a:xfrm>
              <a:off x="5011372" y="3854657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7A820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Application</a:t>
              </a:r>
              <a:endParaRPr lang="ko-KR" altLang="en-US" sz="1200" dirty="0">
                <a:solidFill>
                  <a:srgbClr val="47A820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 bwMode="auto">
            <a:xfrm>
              <a:off x="4013845" y="5336847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AA7ED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</a:t>
              </a:r>
              <a:endParaRPr lang="ko-KR" altLang="en-US" sz="1400" dirty="0">
                <a:solidFill>
                  <a:srgbClr val="0AA7ED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 bwMode="auto">
            <a:xfrm>
              <a:off x="5011372" y="5355772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9687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Technology</a:t>
              </a:r>
              <a:endParaRPr lang="ko-KR" altLang="en-US" sz="1200" dirty="0">
                <a:solidFill>
                  <a:srgbClr val="009687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</p:grpSp>
      <p:grpSp>
        <p:nvGrpSpPr>
          <p:cNvPr id="262" name="그룹 52"/>
          <p:cNvGrpSpPr/>
          <p:nvPr/>
        </p:nvGrpSpPr>
        <p:grpSpPr>
          <a:xfrm>
            <a:off x="6186589" y="3888759"/>
            <a:ext cx="1994053" cy="1027758"/>
            <a:chOff x="3908261" y="3652622"/>
            <a:chExt cx="2124404" cy="2117826"/>
          </a:xfrm>
        </p:grpSpPr>
        <p:pic>
          <p:nvPicPr>
            <p:cNvPr id="263" name="그림 43" descr="icon1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8261" y="3652622"/>
              <a:ext cx="2124404" cy="2117826"/>
            </a:xfrm>
            <a:prstGeom prst="rect">
              <a:avLst/>
            </a:prstGeom>
          </p:spPr>
        </p:pic>
        <p:sp>
          <p:nvSpPr>
            <p:cNvPr id="264" name="TextBox 263"/>
            <p:cNvSpPr txBox="1"/>
            <p:nvPr/>
          </p:nvSpPr>
          <p:spPr bwMode="auto">
            <a:xfrm>
              <a:off x="4013845" y="3835732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B50B5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Business</a:t>
              </a:r>
              <a:endParaRPr lang="ko-KR" altLang="en-US" sz="1400" dirty="0">
                <a:solidFill>
                  <a:srgbClr val="0B50B5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5011372" y="3854657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7A820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Application</a:t>
              </a:r>
              <a:endParaRPr lang="ko-KR" altLang="en-US" sz="1200" dirty="0">
                <a:solidFill>
                  <a:srgbClr val="47A820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 bwMode="auto">
            <a:xfrm>
              <a:off x="4013845" y="5336847"/>
              <a:ext cx="926289" cy="215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AA7ED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Data</a:t>
              </a:r>
              <a:endParaRPr lang="ko-KR" altLang="en-US" sz="1400" dirty="0">
                <a:solidFill>
                  <a:srgbClr val="0AA7ED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 bwMode="auto">
            <a:xfrm>
              <a:off x="5011372" y="5355772"/>
              <a:ext cx="926289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9687"/>
                  </a:solidFill>
                  <a:latin typeface="나눔고딕 ExtraBold" pitchFamily="50" charset="-127"/>
                  <a:ea typeface="나눔고딕 ExtraBold" pitchFamily="50" charset="-127"/>
                  <a:cs typeface="Verdana" panose="020B0604030504040204" pitchFamily="34" charset="0"/>
                </a:rPr>
                <a:t>Technology</a:t>
              </a:r>
              <a:endParaRPr lang="ko-KR" altLang="en-US" sz="1200" dirty="0">
                <a:solidFill>
                  <a:srgbClr val="009687"/>
                </a:solidFill>
                <a:latin typeface="나눔고딕 Bold" charset="-127"/>
                <a:ea typeface="나눔고딕 Bold" charset="-127"/>
                <a:cs typeface="Verdana" panose="020B0604030504040204" pitchFamily="34" charset="0"/>
              </a:endParaRPr>
            </a:p>
          </p:txBody>
        </p:sp>
      </p:grpSp>
      <p:sp>
        <p:nvSpPr>
          <p:cNvPr id="268" name="Text Box 75"/>
          <p:cNvSpPr txBox="1">
            <a:spLocks noChangeArrowheads="1"/>
          </p:cNvSpPr>
          <p:nvPr/>
        </p:nvSpPr>
        <p:spPr bwMode="auto">
          <a:xfrm>
            <a:off x="1858742" y="3654407"/>
            <a:ext cx="9861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endParaRPr lang="ko-KR" altLang="en-US" sz="1200" dirty="0">
              <a:solidFill>
                <a:srgbClr val="FF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69" name="Text Box 75"/>
          <p:cNvSpPr txBox="1">
            <a:spLocks noChangeArrowheads="1"/>
          </p:cNvSpPr>
          <p:nvPr/>
        </p:nvSpPr>
        <p:spPr bwMode="auto">
          <a:xfrm>
            <a:off x="6727776" y="3652182"/>
            <a:ext cx="9861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endParaRPr lang="ko-KR" altLang="en-US" sz="1200" dirty="0">
              <a:solidFill>
                <a:srgbClr val="FF0000"/>
              </a:solidFill>
              <a:latin typeface="Verdana" panose="020B0604030504040204" pitchFamily="34" charset="0"/>
              <a:ea typeface="HY헤드라인M" pitchFamily="18" charset="-127"/>
              <a:cs typeface="Verdana" panose="020B0604030504040204" pitchFamily="34" charset="0"/>
            </a:endParaRPr>
          </a:p>
        </p:txBody>
      </p:sp>
      <p:sp>
        <p:nvSpPr>
          <p:cNvPr id="270" name="모서리가 둥근 직사각형 3"/>
          <p:cNvSpPr/>
          <p:nvPr/>
        </p:nvSpPr>
        <p:spPr bwMode="auto">
          <a:xfrm>
            <a:off x="3702367" y="5079238"/>
            <a:ext cx="2591867" cy="332067"/>
          </a:xfrm>
          <a:prstGeom prst="roundRect">
            <a:avLst>
              <a:gd name="adj" fmla="val 9318"/>
            </a:avLst>
          </a:prstGeom>
          <a:gradFill>
            <a:gsLst>
              <a:gs pos="0">
                <a:schemeClr val="bg1"/>
              </a:gs>
              <a:gs pos="23000">
                <a:schemeClr val="bg1">
                  <a:lumMod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rIns="36000" anchor="ctr" anchorCtr="0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algn="ctr" defTabSz="1330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srgbClr val="002060"/>
                </a:solidFill>
                <a:latin typeface="Verdana" pitchFamily="34" charset="0"/>
                <a:ea typeface="Rix고딕 B" pitchFamily="18" charset="-127"/>
                <a:cs typeface="Verdana" pitchFamily="34" charset="0"/>
              </a:rPr>
              <a:t>Government-wide processes</a:t>
            </a:r>
          </a:p>
        </p:txBody>
      </p:sp>
      <p:sp>
        <p:nvSpPr>
          <p:cNvPr id="271" name="모서리가 둥근 직사각형 4"/>
          <p:cNvSpPr/>
          <p:nvPr/>
        </p:nvSpPr>
        <p:spPr bwMode="auto">
          <a:xfrm>
            <a:off x="4053349" y="5440158"/>
            <a:ext cx="1861194" cy="288457"/>
          </a:xfrm>
          <a:prstGeom prst="roundRect">
            <a:avLst>
              <a:gd name="adj" fmla="val 9318"/>
            </a:avLst>
          </a:prstGeom>
          <a:gradFill>
            <a:gsLst>
              <a:gs pos="0">
                <a:schemeClr val="bg1"/>
              </a:gs>
              <a:gs pos="23000">
                <a:schemeClr val="bg1">
                  <a:lumMod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rIns="36000" anchor="ctr" anchorCtr="0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algn="ctr" defTabSz="1330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srgbClr val="002060"/>
                </a:solidFill>
                <a:latin typeface="Verdana" pitchFamily="34" charset="0"/>
                <a:ea typeface="Rix고딕 B" pitchFamily="18" charset="-127"/>
                <a:cs typeface="Verdana" pitchFamily="34" charset="0"/>
              </a:rPr>
              <a:t>Ministry processes</a:t>
            </a:r>
          </a:p>
        </p:txBody>
      </p:sp>
      <p:sp>
        <p:nvSpPr>
          <p:cNvPr id="272" name="모서리가 둥근 직사각형 5"/>
          <p:cNvSpPr/>
          <p:nvPr/>
        </p:nvSpPr>
        <p:spPr bwMode="auto">
          <a:xfrm>
            <a:off x="3985158" y="5751158"/>
            <a:ext cx="1997576" cy="228333"/>
          </a:xfrm>
          <a:prstGeom prst="roundRect">
            <a:avLst>
              <a:gd name="adj" fmla="val 9318"/>
            </a:avLst>
          </a:prstGeom>
          <a:gradFill>
            <a:gsLst>
              <a:gs pos="0">
                <a:schemeClr val="bg1"/>
              </a:gs>
              <a:gs pos="23000">
                <a:schemeClr val="bg1">
                  <a:lumMod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rIns="36000" anchor="ctr" anchorCtr="0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algn="ctr" defTabSz="13303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>
                <a:solidFill>
                  <a:srgbClr val="002060"/>
                </a:solidFill>
                <a:latin typeface="Verdana" pitchFamily="34" charset="0"/>
                <a:ea typeface="Rix고딕 B" pitchFamily="18" charset="-127"/>
                <a:cs typeface="Verdana" pitchFamily="34" charset="0"/>
              </a:rPr>
              <a:t>Utilization processes</a:t>
            </a:r>
            <a:endParaRPr kumimoji="0" lang="en-US" altLang="ko-KR" sz="1200" b="1" kern="0" dirty="0">
              <a:solidFill>
                <a:srgbClr val="002060"/>
              </a:solidFill>
              <a:latin typeface="Verdana" pitchFamily="34" charset="0"/>
              <a:ea typeface="Rix고딕 B" pitchFamily="18" charset="-127"/>
              <a:cs typeface="Verdana" pitchFamily="34" charset="0"/>
            </a:endParaRPr>
          </a:p>
        </p:txBody>
      </p:sp>
      <p:pic>
        <p:nvPicPr>
          <p:cNvPr id="273" name="그림 4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7" y="59134"/>
            <a:ext cx="956913" cy="3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2380</TotalTime>
  <Words>1526</Words>
  <Application>Microsoft Office PowerPoint</Application>
  <PresentationFormat>On-screen Show (4:3)</PresentationFormat>
  <Paragraphs>491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맑은 고딕</vt:lpstr>
      <vt:lpstr>Arial</vt:lpstr>
      <vt:lpstr>Arial Black</vt:lpstr>
      <vt:lpstr>Arial Rounded MT Bold</vt:lpstr>
      <vt:lpstr>Bahnschrift</vt:lpstr>
      <vt:lpstr>Calibri</vt:lpstr>
      <vt:lpstr>Calibri Light</vt:lpstr>
      <vt:lpstr>Verdana</vt:lpstr>
      <vt:lpstr>Wingdings</vt:lpstr>
      <vt:lpstr>나눔고딕 Bold</vt:lpstr>
      <vt:lpstr>나눔고딕 ExtraBold</vt:lpstr>
      <vt:lpstr>-윤고딕330</vt:lpstr>
      <vt:lpstr>Office Theme</vt:lpstr>
      <vt:lpstr>Public Sector Enterprise Architecture Development in Botswana: Concept to Practice and Optimization Opportunities</vt:lpstr>
      <vt:lpstr>PowerPoint Presentation</vt:lpstr>
      <vt:lpstr>PowerPoint Presentation</vt:lpstr>
      <vt:lpstr>PowerPoint Presentation</vt:lpstr>
      <vt:lpstr>PowerPoint Presentation</vt:lpstr>
      <vt:lpstr>Best Practice and Benchmarking</vt:lpstr>
      <vt:lpstr>Project Scoping</vt:lpstr>
      <vt:lpstr>Phased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Sector Enterprise Architecture Development in Botswana:</dc:title>
  <dc:creator>Windows User</dc:creator>
  <cp:lastModifiedBy>Cem Dener</cp:lastModifiedBy>
  <cp:revision>82</cp:revision>
  <dcterms:created xsi:type="dcterms:W3CDTF">2018-11-26T06:40:27Z</dcterms:created>
  <dcterms:modified xsi:type="dcterms:W3CDTF">2022-06-05T21:16:04Z</dcterms:modified>
</cp:coreProperties>
</file>