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1"/>
  </p:sldMasterIdLst>
  <p:notesMasterIdLst>
    <p:notesMasterId r:id="rId17"/>
  </p:notesMasterIdLst>
  <p:sldIdLst>
    <p:sldId id="256" r:id="rId2"/>
    <p:sldId id="260" r:id="rId3"/>
    <p:sldId id="269" r:id="rId4"/>
    <p:sldId id="270" r:id="rId5"/>
    <p:sldId id="276" r:id="rId6"/>
    <p:sldId id="272" r:id="rId7"/>
    <p:sldId id="273" r:id="rId8"/>
    <p:sldId id="262" r:id="rId9"/>
    <p:sldId id="275" r:id="rId10"/>
    <p:sldId id="261" r:id="rId11"/>
    <p:sldId id="263" r:id="rId12"/>
    <p:sldId id="266" r:id="rId13"/>
    <p:sldId id="274" r:id="rId14"/>
    <p:sldId id="264" r:id="rId15"/>
    <p:sldId id="268"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3BDDE43-CC55-48C8-B215-9F969C1AF7DC}" v="620" dt="2019-05-14T14:13:24.615"/>
    <p1510:client id="{F8C7470B-0BC0-4703-ABBE-581A45A16524}" v="225" dt="2019-05-14T19:52:01.90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05" autoAdjust="0"/>
    <p:restoredTop sz="94660"/>
  </p:normalViewPr>
  <p:slideViewPr>
    <p:cSldViewPr snapToGrid="0">
      <p:cViewPr varScale="1">
        <p:scale>
          <a:sx n="108" d="100"/>
          <a:sy n="108" d="100"/>
        </p:scale>
        <p:origin x="654" y="108"/>
      </p:cViewPr>
      <p:guideLst/>
    </p:cSldViewPr>
  </p:slideViewPr>
  <p:notesTextViewPr>
    <p:cViewPr>
      <p:scale>
        <a:sx n="1" d="1"/>
        <a:sy n="1" d="1"/>
      </p:scale>
      <p:origin x="0" y="-174"/>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li Mottaghi" userId="e2762e20-8832-4753-83e6-d604f934be5c" providerId="ADAL" clId="{F8C7470B-0BC0-4703-ABBE-581A45A16524}"/>
    <pc:docChg chg="undo redo custSel modSld">
      <pc:chgData name="Lili Mottaghi" userId="e2762e20-8832-4753-83e6-d604f934be5c" providerId="ADAL" clId="{F8C7470B-0BC0-4703-ABBE-581A45A16524}" dt="2019-05-14T19:52:01.904" v="222" actId="20577"/>
      <pc:docMkLst>
        <pc:docMk/>
      </pc:docMkLst>
      <pc:sldChg chg="modSp">
        <pc:chgData name="Lili Mottaghi" userId="e2762e20-8832-4753-83e6-d604f934be5c" providerId="ADAL" clId="{F8C7470B-0BC0-4703-ABBE-581A45A16524}" dt="2019-05-14T19:17:38.534" v="6" actId="1076"/>
        <pc:sldMkLst>
          <pc:docMk/>
          <pc:sldMk cId="1172600170" sldId="256"/>
        </pc:sldMkLst>
        <pc:spChg chg="mod">
          <ac:chgData name="Lili Mottaghi" userId="e2762e20-8832-4753-83e6-d604f934be5c" providerId="ADAL" clId="{F8C7470B-0BC0-4703-ABBE-581A45A16524}" dt="2019-05-14T19:17:38.534" v="6" actId="1076"/>
          <ac:spMkLst>
            <pc:docMk/>
            <pc:sldMk cId="1172600170" sldId="256"/>
            <ac:spMk id="8" creationId="{6A6B7A9E-54CF-444E-AC82-B05DAD4E03A3}"/>
          </ac:spMkLst>
        </pc:spChg>
        <pc:picChg chg="mod">
          <ac:chgData name="Lili Mottaghi" userId="e2762e20-8832-4753-83e6-d604f934be5c" providerId="ADAL" clId="{F8C7470B-0BC0-4703-ABBE-581A45A16524}" dt="2019-05-14T19:17:27.414" v="4" actId="1076"/>
          <ac:picMkLst>
            <pc:docMk/>
            <pc:sldMk cId="1172600170" sldId="256"/>
            <ac:picMk id="5" creationId="{6B4AC223-261A-433B-897F-7A2F58105D7A}"/>
          </ac:picMkLst>
        </pc:picChg>
        <pc:picChg chg="mod">
          <ac:chgData name="Lili Mottaghi" userId="e2762e20-8832-4753-83e6-d604f934be5c" providerId="ADAL" clId="{F8C7470B-0BC0-4703-ABBE-581A45A16524}" dt="2019-05-14T19:17:34.080" v="5" actId="1076"/>
          <ac:picMkLst>
            <pc:docMk/>
            <pc:sldMk cId="1172600170" sldId="256"/>
            <ac:picMk id="6" creationId="{5BCAAD5D-6E4D-4224-82AA-D88CDF9D39CA}"/>
          </ac:picMkLst>
        </pc:picChg>
      </pc:sldChg>
      <pc:sldChg chg="modSp modAnim modNotesTx">
        <pc:chgData name="Lili Mottaghi" userId="e2762e20-8832-4753-83e6-d604f934be5c" providerId="ADAL" clId="{F8C7470B-0BC0-4703-ABBE-581A45A16524}" dt="2019-05-14T19:52:01.904" v="222" actId="20577"/>
        <pc:sldMkLst>
          <pc:docMk/>
          <pc:sldMk cId="3431450286" sldId="260"/>
        </pc:sldMkLst>
        <pc:spChg chg="mod">
          <ac:chgData name="Lili Mottaghi" userId="e2762e20-8832-4753-83e6-d604f934be5c" providerId="ADAL" clId="{F8C7470B-0BC0-4703-ABBE-581A45A16524}" dt="2019-05-14T19:40:02.320" v="204" actId="14100"/>
          <ac:spMkLst>
            <pc:docMk/>
            <pc:sldMk cId="3431450286" sldId="260"/>
            <ac:spMk id="3" creationId="{5DD077A6-7669-4636-93B5-2B782C6FEE8C}"/>
          </ac:spMkLst>
        </pc:spChg>
      </pc:sldChg>
      <pc:sldChg chg="modSp">
        <pc:chgData name="Lili Mottaghi" userId="e2762e20-8832-4753-83e6-d604f934be5c" providerId="ADAL" clId="{F8C7470B-0BC0-4703-ABBE-581A45A16524}" dt="2019-05-14T19:44:20.937" v="221" actId="1076"/>
        <pc:sldMkLst>
          <pc:docMk/>
          <pc:sldMk cId="0" sldId="273"/>
        </pc:sldMkLst>
        <pc:spChg chg="mod">
          <ac:chgData name="Lili Mottaghi" userId="e2762e20-8832-4753-83e6-d604f934be5c" providerId="ADAL" clId="{F8C7470B-0BC0-4703-ABBE-581A45A16524}" dt="2019-05-14T19:44:20.937" v="221" actId="1076"/>
          <ac:spMkLst>
            <pc:docMk/>
            <pc:sldMk cId="0" sldId="273"/>
            <ac:spMk id="83" creationId="{00000000-0000-0000-0000-000000000000}"/>
          </ac:spMkLst>
        </pc:spChg>
        <pc:graphicFrameChg chg="mod">
          <ac:chgData name="Lili Mottaghi" userId="e2762e20-8832-4753-83e6-d604f934be5c" providerId="ADAL" clId="{F8C7470B-0BC0-4703-ABBE-581A45A16524}" dt="2019-05-14T19:44:09.524" v="220" actId="20577"/>
          <ac:graphicFrameMkLst>
            <pc:docMk/>
            <pc:sldMk cId="0" sldId="273"/>
            <ac:graphicFrameMk id="4" creationId="{217197C1-3955-4A53-AB75-924894C413CA}"/>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9EB5CDE-0551-452E-B558-AE1BA3520346}" type="doc">
      <dgm:prSet loTypeId="urn:microsoft.com/office/officeart/2005/8/layout/hierarchy4" loCatId="list" qsTypeId="urn:microsoft.com/office/officeart/2005/8/quickstyle/simple2" qsCatId="simple" csTypeId="urn:microsoft.com/office/officeart/2005/8/colors/colorful5" csCatId="colorful" phldr="1"/>
      <dgm:spPr/>
      <dgm:t>
        <a:bodyPr/>
        <a:lstStyle/>
        <a:p>
          <a:endParaRPr lang="en-US"/>
        </a:p>
      </dgm:t>
    </dgm:pt>
    <dgm:pt modelId="{9078F8BF-5CC1-4AEF-8469-10017ED9170D}">
      <dgm:prSet phldrT="[Text]" custT="1"/>
      <dgm:spPr/>
      <dgm:t>
        <a:bodyPr/>
        <a:lstStyle/>
        <a:p>
          <a:r>
            <a:rPr lang="en-US" sz="2300" b="1" dirty="0"/>
            <a:t>A2</a:t>
          </a:r>
        </a:p>
        <a:p>
          <a:r>
            <a:rPr lang="en-US" sz="2400" b="1" dirty="0"/>
            <a:t>Accelerate</a:t>
          </a:r>
          <a:r>
            <a:rPr lang="en-US" sz="2000" dirty="0"/>
            <a:t> </a:t>
          </a:r>
          <a:r>
            <a:rPr lang="en-US" sz="1400" dirty="0"/>
            <a:t>access to financial capital, digital, and assets ownership</a:t>
          </a:r>
        </a:p>
      </dgm:t>
    </dgm:pt>
    <dgm:pt modelId="{04FCCDFD-C492-440D-BD97-DED7C3CDC5B9}" type="parTrans" cxnId="{906131C5-6B8E-43B7-8503-1AA18308AA8F}">
      <dgm:prSet/>
      <dgm:spPr/>
      <dgm:t>
        <a:bodyPr/>
        <a:lstStyle/>
        <a:p>
          <a:endParaRPr lang="en-US"/>
        </a:p>
      </dgm:t>
    </dgm:pt>
    <dgm:pt modelId="{07F6C9CA-32C3-4C77-82D7-65700920F442}" type="sibTrans" cxnId="{906131C5-6B8E-43B7-8503-1AA18308AA8F}">
      <dgm:prSet/>
      <dgm:spPr/>
      <dgm:t>
        <a:bodyPr/>
        <a:lstStyle/>
        <a:p>
          <a:endParaRPr lang="en-US"/>
        </a:p>
      </dgm:t>
    </dgm:pt>
    <dgm:pt modelId="{E182E15E-F849-4B65-BDDA-D4D9F2FD1390}">
      <dgm:prSet phldrT="[Text]" custT="1"/>
      <dgm:spPr/>
      <dgm:t>
        <a:bodyPr/>
        <a:lstStyle/>
        <a:p>
          <a:pPr marL="0" lvl="0" algn="ctr" defTabSz="622300">
            <a:lnSpc>
              <a:spcPct val="90000"/>
            </a:lnSpc>
            <a:spcBef>
              <a:spcPct val="0"/>
            </a:spcBef>
            <a:spcAft>
              <a:spcPct val="35000"/>
            </a:spcAft>
            <a:buNone/>
          </a:pPr>
          <a:endParaRPr lang="en-US" sz="1400" kern="1200" dirty="0"/>
        </a:p>
        <a:p>
          <a:pPr marL="0" lvl="0" algn="ctr" defTabSz="622300">
            <a:lnSpc>
              <a:spcPct val="90000"/>
            </a:lnSpc>
            <a:spcBef>
              <a:spcPct val="0"/>
            </a:spcBef>
            <a:spcAft>
              <a:spcPct val="35000"/>
            </a:spcAft>
            <a:buNone/>
          </a:pPr>
          <a:r>
            <a:rPr lang="en-US" sz="2300" b="1" kern="1200" dirty="0"/>
            <a:t>A3</a:t>
          </a:r>
        </a:p>
        <a:p>
          <a:pPr marL="0" lvl="0" algn="ctr" defTabSz="622300">
            <a:lnSpc>
              <a:spcPct val="90000"/>
            </a:lnSpc>
            <a:spcBef>
              <a:spcPct val="0"/>
            </a:spcBef>
            <a:spcAft>
              <a:spcPct val="35000"/>
            </a:spcAft>
            <a:buNone/>
          </a:pPr>
          <a:r>
            <a:rPr lang="en-US" sz="2400" b="1" kern="1200" dirty="0"/>
            <a:t>Advance </a:t>
          </a:r>
        </a:p>
        <a:p>
          <a:pPr marL="0" lvl="0" algn="ctr" defTabSz="622300">
            <a:lnSpc>
              <a:spcPct val="90000"/>
            </a:lnSpc>
            <a:spcBef>
              <a:spcPct val="0"/>
            </a:spcBef>
            <a:spcAft>
              <a:spcPct val="35000"/>
            </a:spcAft>
            <a:buNone/>
          </a:pPr>
          <a:r>
            <a:rPr lang="en-US" sz="1400" kern="1200" dirty="0">
              <a:solidFill>
                <a:prstClr val="white"/>
              </a:solidFill>
              <a:latin typeface="Calibri" panose="020F0502020204030204"/>
              <a:ea typeface="+mn-ea"/>
              <a:cs typeface="+mn-cs"/>
            </a:rPr>
            <a:t>agency </a:t>
          </a:r>
          <a:r>
            <a:rPr lang="en-US" sz="1400" kern="1200" dirty="0"/>
            <a:t>and voice</a:t>
          </a:r>
        </a:p>
        <a:p>
          <a:pPr marL="0" lvl="0" algn="ctr" defTabSz="622300">
            <a:lnSpc>
              <a:spcPct val="90000"/>
            </a:lnSpc>
            <a:spcBef>
              <a:spcPct val="0"/>
            </a:spcBef>
            <a:spcAft>
              <a:spcPct val="35000"/>
            </a:spcAft>
            <a:buNone/>
          </a:pPr>
          <a:endParaRPr lang="en-US" sz="1200" kern="1200" dirty="0"/>
        </a:p>
      </dgm:t>
    </dgm:pt>
    <dgm:pt modelId="{E6FABB2F-30B1-4B13-865E-A281E62D42E2}" type="sibTrans" cxnId="{6B67BA45-E0BF-47EB-8CC9-99BAE879C3BF}">
      <dgm:prSet/>
      <dgm:spPr/>
      <dgm:t>
        <a:bodyPr/>
        <a:lstStyle/>
        <a:p>
          <a:endParaRPr lang="en-US"/>
        </a:p>
      </dgm:t>
    </dgm:pt>
    <dgm:pt modelId="{5E71D73E-FB6F-43BF-BE92-0B8468987BE3}" type="parTrans" cxnId="{6B67BA45-E0BF-47EB-8CC9-99BAE879C3BF}">
      <dgm:prSet/>
      <dgm:spPr/>
      <dgm:t>
        <a:bodyPr/>
        <a:lstStyle/>
        <a:p>
          <a:endParaRPr lang="en-US"/>
        </a:p>
      </dgm:t>
    </dgm:pt>
    <dgm:pt modelId="{5B6DE604-4855-417C-9CF3-9891E6231824}">
      <dgm:prSet phldrT="[Text]" custT="1"/>
      <dgm:spPr/>
      <dgm:t>
        <a:bodyPr/>
        <a:lstStyle/>
        <a:p>
          <a:pPr algn="ctr"/>
          <a:r>
            <a:rPr lang="en-US" sz="2300" b="1" dirty="0"/>
            <a:t>A1</a:t>
          </a:r>
        </a:p>
        <a:p>
          <a:pPr algn="ctr"/>
          <a:r>
            <a:rPr lang="en-US" sz="2400" b="1" dirty="0"/>
            <a:t>Advance</a:t>
          </a:r>
          <a:r>
            <a:rPr lang="en-US" sz="1400" dirty="0"/>
            <a:t> </a:t>
          </a:r>
        </a:p>
        <a:p>
          <a:pPr algn="ctr"/>
          <a:r>
            <a:rPr lang="en-US" sz="1400" dirty="0"/>
            <a:t>women's workforce development</a:t>
          </a:r>
        </a:p>
      </dgm:t>
    </dgm:pt>
    <dgm:pt modelId="{B20D1B2E-0494-4021-B7E4-998220EF48E2}" type="sibTrans" cxnId="{F568FA84-6C75-4858-AF97-5C088D314EB8}">
      <dgm:prSet/>
      <dgm:spPr/>
      <dgm:t>
        <a:bodyPr/>
        <a:lstStyle/>
        <a:p>
          <a:endParaRPr lang="en-US"/>
        </a:p>
      </dgm:t>
    </dgm:pt>
    <dgm:pt modelId="{B905672F-BB25-4A44-AE81-5E36628969E1}" type="parTrans" cxnId="{F568FA84-6C75-4858-AF97-5C088D314EB8}">
      <dgm:prSet/>
      <dgm:spPr/>
      <dgm:t>
        <a:bodyPr/>
        <a:lstStyle/>
        <a:p>
          <a:endParaRPr lang="en-US"/>
        </a:p>
      </dgm:t>
    </dgm:pt>
    <dgm:pt modelId="{43E07574-DFF3-406B-96F9-FA63B99C2688}">
      <dgm:prSet phldrT="[Text]" custT="1"/>
      <dgm:spPr/>
      <dgm:t>
        <a:bodyPr/>
        <a:lstStyle/>
        <a:p>
          <a:r>
            <a:rPr lang="en-US" sz="2400" b="1"/>
            <a:t>Do Things Differently</a:t>
          </a:r>
        </a:p>
        <a:p>
          <a:r>
            <a:rPr lang="en-US" sz="1400"/>
            <a:t>Delving into what works and what does not to generate knowledge and create smart evidence-based policy interventions</a:t>
          </a:r>
        </a:p>
      </dgm:t>
    </dgm:pt>
    <dgm:pt modelId="{816CFD4A-3F49-4EA9-BA83-780E0E907498}" type="sibTrans" cxnId="{D9D03E60-7CE0-442A-8636-1B5ECD6571CF}">
      <dgm:prSet/>
      <dgm:spPr/>
      <dgm:t>
        <a:bodyPr/>
        <a:lstStyle/>
        <a:p>
          <a:endParaRPr lang="en-US"/>
        </a:p>
      </dgm:t>
    </dgm:pt>
    <dgm:pt modelId="{252835E4-0A2B-4B76-8B27-29ED353966F7}" type="parTrans" cxnId="{D9D03E60-7CE0-442A-8636-1B5ECD6571CF}">
      <dgm:prSet/>
      <dgm:spPr/>
      <dgm:t>
        <a:bodyPr/>
        <a:lstStyle/>
        <a:p>
          <a:endParaRPr lang="en-US"/>
        </a:p>
      </dgm:t>
    </dgm:pt>
    <dgm:pt modelId="{4951C315-C2DF-49DA-A5FA-D16FD28E2404}" type="pres">
      <dgm:prSet presAssocID="{29EB5CDE-0551-452E-B558-AE1BA3520346}" presName="Name0" presStyleCnt="0">
        <dgm:presLayoutVars>
          <dgm:chPref val="1"/>
          <dgm:dir/>
          <dgm:animOne val="branch"/>
          <dgm:animLvl val="lvl"/>
          <dgm:resizeHandles/>
        </dgm:presLayoutVars>
      </dgm:prSet>
      <dgm:spPr/>
    </dgm:pt>
    <dgm:pt modelId="{4D72E848-8DA7-4BF3-9D8A-49D0CBC6201C}" type="pres">
      <dgm:prSet presAssocID="{43E07574-DFF3-406B-96F9-FA63B99C2688}" presName="vertOne" presStyleCnt="0"/>
      <dgm:spPr/>
    </dgm:pt>
    <dgm:pt modelId="{765C301E-7799-498D-9852-45E58B80045D}" type="pres">
      <dgm:prSet presAssocID="{43E07574-DFF3-406B-96F9-FA63B99C2688}" presName="txOne" presStyleLbl="node0" presStyleIdx="0" presStyleCnt="1" custScaleX="97617" custScaleY="33159" custLinFactNeighborX="-2523" custLinFactNeighborY="81656">
        <dgm:presLayoutVars>
          <dgm:chPref val="3"/>
        </dgm:presLayoutVars>
      </dgm:prSet>
      <dgm:spPr/>
    </dgm:pt>
    <dgm:pt modelId="{9D7F269A-E465-4543-BFC1-E6A5D0034005}" type="pres">
      <dgm:prSet presAssocID="{43E07574-DFF3-406B-96F9-FA63B99C2688}" presName="parTransOne" presStyleCnt="0"/>
      <dgm:spPr/>
    </dgm:pt>
    <dgm:pt modelId="{F7825D1E-BF82-4BD9-B892-E16D49022DCC}" type="pres">
      <dgm:prSet presAssocID="{43E07574-DFF3-406B-96F9-FA63B99C2688}" presName="horzOne" presStyleCnt="0"/>
      <dgm:spPr/>
    </dgm:pt>
    <dgm:pt modelId="{51475F34-6627-4CB7-8966-70302CA9A022}" type="pres">
      <dgm:prSet presAssocID="{5B6DE604-4855-417C-9CF3-9891E6231824}" presName="vertTwo" presStyleCnt="0"/>
      <dgm:spPr/>
    </dgm:pt>
    <dgm:pt modelId="{C8E07E8F-F04C-4AAE-9FC3-E974805489B9}" type="pres">
      <dgm:prSet presAssocID="{5B6DE604-4855-417C-9CF3-9891E6231824}" presName="txTwo" presStyleLbl="node2" presStyleIdx="0" presStyleCnt="3" custScaleX="49187" custScaleY="56960" custLinFactNeighborX="2505" custLinFactNeighborY="4940">
        <dgm:presLayoutVars>
          <dgm:chPref val="3"/>
        </dgm:presLayoutVars>
      </dgm:prSet>
      <dgm:spPr/>
    </dgm:pt>
    <dgm:pt modelId="{FFCB37C8-9456-4771-BA10-7527C4ED5246}" type="pres">
      <dgm:prSet presAssocID="{5B6DE604-4855-417C-9CF3-9891E6231824}" presName="horzTwo" presStyleCnt="0"/>
      <dgm:spPr/>
    </dgm:pt>
    <dgm:pt modelId="{E13B6452-B205-4970-8289-9817D2A8ADD9}" type="pres">
      <dgm:prSet presAssocID="{B20D1B2E-0494-4021-B7E4-998220EF48E2}" presName="sibSpaceTwo" presStyleCnt="0"/>
      <dgm:spPr/>
    </dgm:pt>
    <dgm:pt modelId="{3435C993-E389-48F6-AE38-BDDF42E0BE15}" type="pres">
      <dgm:prSet presAssocID="{9078F8BF-5CC1-4AEF-8469-10017ED9170D}" presName="vertTwo" presStyleCnt="0"/>
      <dgm:spPr/>
    </dgm:pt>
    <dgm:pt modelId="{09E4C17A-B35D-495E-BA33-DCE4BE1775FE}" type="pres">
      <dgm:prSet presAssocID="{9078F8BF-5CC1-4AEF-8469-10017ED9170D}" presName="txTwo" presStyleLbl="node2" presStyleIdx="1" presStyleCnt="3" custScaleX="46488" custScaleY="56615" custLinFactNeighborX="-5231" custLinFactNeighborY="4550">
        <dgm:presLayoutVars>
          <dgm:chPref val="3"/>
        </dgm:presLayoutVars>
      </dgm:prSet>
      <dgm:spPr/>
    </dgm:pt>
    <dgm:pt modelId="{B7D6D499-9624-446B-8F04-9369727A1255}" type="pres">
      <dgm:prSet presAssocID="{9078F8BF-5CC1-4AEF-8469-10017ED9170D}" presName="horzTwo" presStyleCnt="0"/>
      <dgm:spPr/>
    </dgm:pt>
    <dgm:pt modelId="{0AEA0EEA-DCF2-4EE1-8C6C-41F6DD38C373}" type="pres">
      <dgm:prSet presAssocID="{07F6C9CA-32C3-4C77-82D7-65700920F442}" presName="sibSpaceTwo" presStyleCnt="0"/>
      <dgm:spPr/>
    </dgm:pt>
    <dgm:pt modelId="{45A8B1A0-88BC-4398-B340-0F5FFBB96E71}" type="pres">
      <dgm:prSet presAssocID="{E182E15E-F849-4B65-BDDA-D4D9F2FD1390}" presName="vertTwo" presStyleCnt="0"/>
      <dgm:spPr/>
    </dgm:pt>
    <dgm:pt modelId="{D63D7A95-CDBB-4553-AB16-155E908CC3DA}" type="pres">
      <dgm:prSet presAssocID="{E182E15E-F849-4B65-BDDA-D4D9F2FD1390}" presName="txTwo" presStyleLbl="node2" presStyleIdx="2" presStyleCnt="3" custScaleX="51115" custScaleY="56317" custLinFactNeighborX="-12999" custLinFactNeighborY="486">
        <dgm:presLayoutVars>
          <dgm:chPref val="3"/>
        </dgm:presLayoutVars>
      </dgm:prSet>
      <dgm:spPr/>
    </dgm:pt>
    <dgm:pt modelId="{59F1DA91-A50D-4166-91B1-DD24427B8D07}" type="pres">
      <dgm:prSet presAssocID="{E182E15E-F849-4B65-BDDA-D4D9F2FD1390}" presName="horzTwo" presStyleCnt="0"/>
      <dgm:spPr/>
    </dgm:pt>
  </dgm:ptLst>
  <dgm:cxnLst>
    <dgm:cxn modelId="{AA7A2331-523A-4438-8602-DEC9C237A274}" type="presOf" srcId="{43E07574-DFF3-406B-96F9-FA63B99C2688}" destId="{765C301E-7799-498D-9852-45E58B80045D}" srcOrd="0" destOrd="0" presId="urn:microsoft.com/office/officeart/2005/8/layout/hierarchy4"/>
    <dgm:cxn modelId="{B1BF495E-B15D-4B91-80CD-512316068887}" type="presOf" srcId="{29EB5CDE-0551-452E-B558-AE1BA3520346}" destId="{4951C315-C2DF-49DA-A5FA-D16FD28E2404}" srcOrd="0" destOrd="0" presId="urn:microsoft.com/office/officeart/2005/8/layout/hierarchy4"/>
    <dgm:cxn modelId="{D9D03E60-7CE0-442A-8636-1B5ECD6571CF}" srcId="{29EB5CDE-0551-452E-B558-AE1BA3520346}" destId="{43E07574-DFF3-406B-96F9-FA63B99C2688}" srcOrd="0" destOrd="0" parTransId="{252835E4-0A2B-4B76-8B27-29ED353966F7}" sibTransId="{816CFD4A-3F49-4EA9-BA83-780E0E907498}"/>
    <dgm:cxn modelId="{6B67BA45-E0BF-47EB-8CC9-99BAE879C3BF}" srcId="{43E07574-DFF3-406B-96F9-FA63B99C2688}" destId="{E182E15E-F849-4B65-BDDA-D4D9F2FD1390}" srcOrd="2" destOrd="0" parTransId="{5E71D73E-FB6F-43BF-BE92-0B8468987BE3}" sibTransId="{E6FABB2F-30B1-4B13-865E-A281E62D42E2}"/>
    <dgm:cxn modelId="{00D4114F-CA6B-4FC5-9D43-772D9A6AC3CE}" type="presOf" srcId="{5B6DE604-4855-417C-9CF3-9891E6231824}" destId="{C8E07E8F-F04C-4AAE-9FC3-E974805489B9}" srcOrd="0" destOrd="0" presId="urn:microsoft.com/office/officeart/2005/8/layout/hierarchy4"/>
    <dgm:cxn modelId="{A1CDD658-8E4E-4C8E-9F26-98D7FF06910F}" type="presOf" srcId="{9078F8BF-5CC1-4AEF-8469-10017ED9170D}" destId="{09E4C17A-B35D-495E-BA33-DCE4BE1775FE}" srcOrd="0" destOrd="0" presId="urn:microsoft.com/office/officeart/2005/8/layout/hierarchy4"/>
    <dgm:cxn modelId="{F568FA84-6C75-4858-AF97-5C088D314EB8}" srcId="{43E07574-DFF3-406B-96F9-FA63B99C2688}" destId="{5B6DE604-4855-417C-9CF3-9891E6231824}" srcOrd="0" destOrd="0" parTransId="{B905672F-BB25-4A44-AE81-5E36628969E1}" sibTransId="{B20D1B2E-0494-4021-B7E4-998220EF48E2}"/>
    <dgm:cxn modelId="{A0D2F9B6-CEE6-4AD9-AC6C-561DEC774F9C}" type="presOf" srcId="{E182E15E-F849-4B65-BDDA-D4D9F2FD1390}" destId="{D63D7A95-CDBB-4553-AB16-155E908CC3DA}" srcOrd="0" destOrd="0" presId="urn:microsoft.com/office/officeart/2005/8/layout/hierarchy4"/>
    <dgm:cxn modelId="{906131C5-6B8E-43B7-8503-1AA18308AA8F}" srcId="{43E07574-DFF3-406B-96F9-FA63B99C2688}" destId="{9078F8BF-5CC1-4AEF-8469-10017ED9170D}" srcOrd="1" destOrd="0" parTransId="{04FCCDFD-C492-440D-BD97-DED7C3CDC5B9}" sibTransId="{07F6C9CA-32C3-4C77-82D7-65700920F442}"/>
    <dgm:cxn modelId="{D4E993D3-8462-4F70-B5CA-693E9B1FEB74}" type="presParOf" srcId="{4951C315-C2DF-49DA-A5FA-D16FD28E2404}" destId="{4D72E848-8DA7-4BF3-9D8A-49D0CBC6201C}" srcOrd="0" destOrd="0" presId="urn:microsoft.com/office/officeart/2005/8/layout/hierarchy4"/>
    <dgm:cxn modelId="{9EB4A86B-492C-4C75-8F00-2B0E1A258F0A}" type="presParOf" srcId="{4D72E848-8DA7-4BF3-9D8A-49D0CBC6201C}" destId="{765C301E-7799-498D-9852-45E58B80045D}" srcOrd="0" destOrd="0" presId="urn:microsoft.com/office/officeart/2005/8/layout/hierarchy4"/>
    <dgm:cxn modelId="{C6A19A25-D67A-45E3-AFCD-12289FF4D146}" type="presParOf" srcId="{4D72E848-8DA7-4BF3-9D8A-49D0CBC6201C}" destId="{9D7F269A-E465-4543-BFC1-E6A5D0034005}" srcOrd="1" destOrd="0" presId="urn:microsoft.com/office/officeart/2005/8/layout/hierarchy4"/>
    <dgm:cxn modelId="{131A67D2-5171-4C72-AC22-400A74F44345}" type="presParOf" srcId="{4D72E848-8DA7-4BF3-9D8A-49D0CBC6201C}" destId="{F7825D1E-BF82-4BD9-B892-E16D49022DCC}" srcOrd="2" destOrd="0" presId="urn:microsoft.com/office/officeart/2005/8/layout/hierarchy4"/>
    <dgm:cxn modelId="{DEA02108-85EE-46B7-A2FE-217692A76B0B}" type="presParOf" srcId="{F7825D1E-BF82-4BD9-B892-E16D49022DCC}" destId="{51475F34-6627-4CB7-8966-70302CA9A022}" srcOrd="0" destOrd="0" presId="urn:microsoft.com/office/officeart/2005/8/layout/hierarchy4"/>
    <dgm:cxn modelId="{2D65992A-BD87-45B6-8280-799D80F02EDE}" type="presParOf" srcId="{51475F34-6627-4CB7-8966-70302CA9A022}" destId="{C8E07E8F-F04C-4AAE-9FC3-E974805489B9}" srcOrd="0" destOrd="0" presId="urn:microsoft.com/office/officeart/2005/8/layout/hierarchy4"/>
    <dgm:cxn modelId="{BE487C93-21A0-4058-A969-4420AB708DD8}" type="presParOf" srcId="{51475F34-6627-4CB7-8966-70302CA9A022}" destId="{FFCB37C8-9456-4771-BA10-7527C4ED5246}" srcOrd="1" destOrd="0" presId="urn:microsoft.com/office/officeart/2005/8/layout/hierarchy4"/>
    <dgm:cxn modelId="{1BDE5C74-535F-4581-BCCD-1BFA3CABD591}" type="presParOf" srcId="{F7825D1E-BF82-4BD9-B892-E16D49022DCC}" destId="{E13B6452-B205-4970-8289-9817D2A8ADD9}" srcOrd="1" destOrd="0" presId="urn:microsoft.com/office/officeart/2005/8/layout/hierarchy4"/>
    <dgm:cxn modelId="{5BA1EC4B-3628-4B08-834D-CCB0071DAB05}" type="presParOf" srcId="{F7825D1E-BF82-4BD9-B892-E16D49022DCC}" destId="{3435C993-E389-48F6-AE38-BDDF42E0BE15}" srcOrd="2" destOrd="0" presId="urn:microsoft.com/office/officeart/2005/8/layout/hierarchy4"/>
    <dgm:cxn modelId="{C1C269D2-4241-4AE7-ACDA-0352225B4D28}" type="presParOf" srcId="{3435C993-E389-48F6-AE38-BDDF42E0BE15}" destId="{09E4C17A-B35D-495E-BA33-DCE4BE1775FE}" srcOrd="0" destOrd="0" presId="urn:microsoft.com/office/officeart/2005/8/layout/hierarchy4"/>
    <dgm:cxn modelId="{336B2C6E-5D7C-41E0-98DA-CC0581D30F7E}" type="presParOf" srcId="{3435C993-E389-48F6-AE38-BDDF42E0BE15}" destId="{B7D6D499-9624-446B-8F04-9369727A1255}" srcOrd="1" destOrd="0" presId="urn:microsoft.com/office/officeart/2005/8/layout/hierarchy4"/>
    <dgm:cxn modelId="{FAC0446D-A71C-4942-975C-2AD9C0F28BF2}" type="presParOf" srcId="{F7825D1E-BF82-4BD9-B892-E16D49022DCC}" destId="{0AEA0EEA-DCF2-4EE1-8C6C-41F6DD38C373}" srcOrd="3" destOrd="0" presId="urn:microsoft.com/office/officeart/2005/8/layout/hierarchy4"/>
    <dgm:cxn modelId="{02CB801A-FACE-4A15-B853-F196CA2DAFC9}" type="presParOf" srcId="{F7825D1E-BF82-4BD9-B892-E16D49022DCC}" destId="{45A8B1A0-88BC-4398-B340-0F5FFBB96E71}" srcOrd="4" destOrd="0" presId="urn:microsoft.com/office/officeart/2005/8/layout/hierarchy4"/>
    <dgm:cxn modelId="{789B00F1-2BE8-4DBE-8283-7D4DC4EC34C1}" type="presParOf" srcId="{45A8B1A0-88BC-4398-B340-0F5FFBB96E71}" destId="{D63D7A95-CDBB-4553-AB16-155E908CC3DA}" srcOrd="0" destOrd="0" presId="urn:microsoft.com/office/officeart/2005/8/layout/hierarchy4"/>
    <dgm:cxn modelId="{320D50AC-FC4A-4C0A-B0A0-A879FCE40500}" type="presParOf" srcId="{45A8B1A0-88BC-4398-B340-0F5FFBB96E71}" destId="{59F1DA91-A50D-4166-91B1-DD24427B8D07}"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17C32743-FCFE-46ED-A587-26BB1F592D55}"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E8C675AC-2DFD-4089-9C85-E34791C2D886}">
      <dgm:prSet phldrT="[Text]"/>
      <dgm:spPr>
        <a:solidFill>
          <a:srgbClr val="E4AC20"/>
        </a:solidFill>
      </dgm:spPr>
      <dgm:t>
        <a:bodyPr/>
        <a:lstStyle/>
        <a:p>
          <a:r>
            <a:rPr lang="en-US" dirty="0"/>
            <a:t>Understanding the underlying constraints</a:t>
          </a:r>
        </a:p>
      </dgm:t>
    </dgm:pt>
    <dgm:pt modelId="{FB4436CD-6385-4CA7-BA12-5C193A1F4979}" type="parTrans" cxnId="{44E9CAE4-8B84-457E-9912-643FB5F686E3}">
      <dgm:prSet/>
      <dgm:spPr/>
      <dgm:t>
        <a:bodyPr/>
        <a:lstStyle/>
        <a:p>
          <a:endParaRPr lang="en-US"/>
        </a:p>
      </dgm:t>
    </dgm:pt>
    <dgm:pt modelId="{2EDAA5B6-B271-4B55-84EB-B8D387A27CA1}" type="sibTrans" cxnId="{44E9CAE4-8B84-457E-9912-643FB5F686E3}">
      <dgm:prSet/>
      <dgm:spPr/>
      <dgm:t>
        <a:bodyPr/>
        <a:lstStyle/>
        <a:p>
          <a:endParaRPr lang="en-US"/>
        </a:p>
      </dgm:t>
    </dgm:pt>
    <dgm:pt modelId="{543CC724-88D0-4859-8AAE-7607F7176A2A}">
      <dgm:prSet phldrT="[Text]"/>
      <dgm:spPr>
        <a:solidFill>
          <a:schemeClr val="accent4">
            <a:lumMod val="60000"/>
            <a:lumOff val="40000"/>
          </a:schemeClr>
        </a:solidFill>
      </dgm:spPr>
      <dgm:t>
        <a:bodyPr/>
        <a:lstStyle/>
        <a:p>
          <a:r>
            <a:rPr lang="en-US" dirty="0"/>
            <a:t>Diagnosis and Synthesis</a:t>
          </a:r>
        </a:p>
      </dgm:t>
    </dgm:pt>
    <dgm:pt modelId="{5783F415-B82C-43C9-B6D6-645F9A29316D}" type="parTrans" cxnId="{571AE803-A5A4-4A09-8DBD-5D5F667EC4AB}">
      <dgm:prSet/>
      <dgm:spPr/>
      <dgm:t>
        <a:bodyPr/>
        <a:lstStyle/>
        <a:p>
          <a:endParaRPr lang="en-US"/>
        </a:p>
      </dgm:t>
    </dgm:pt>
    <dgm:pt modelId="{2A825A88-469B-4078-8F6B-8991B6C0160F}" type="sibTrans" cxnId="{571AE803-A5A4-4A09-8DBD-5D5F667EC4AB}">
      <dgm:prSet/>
      <dgm:spPr/>
      <dgm:t>
        <a:bodyPr/>
        <a:lstStyle/>
        <a:p>
          <a:endParaRPr lang="en-US"/>
        </a:p>
      </dgm:t>
    </dgm:pt>
    <dgm:pt modelId="{D1C000DB-67C4-47AD-973F-F4BD2E5002B3}">
      <dgm:prSet phldrT="[Text]"/>
      <dgm:spPr>
        <a:solidFill>
          <a:schemeClr val="accent3">
            <a:lumMod val="75000"/>
          </a:schemeClr>
        </a:solidFill>
      </dgm:spPr>
      <dgm:t>
        <a:bodyPr/>
        <a:lstStyle/>
        <a:p>
          <a:r>
            <a:rPr lang="en-US" dirty="0"/>
            <a:t>Innovation</a:t>
          </a:r>
        </a:p>
      </dgm:t>
    </dgm:pt>
    <dgm:pt modelId="{F57D110E-3FBD-4F29-BF00-1599AC9B0BE6}" type="parTrans" cxnId="{61A42DE4-1BA7-430C-9B05-68A3E110CA1B}">
      <dgm:prSet/>
      <dgm:spPr/>
      <dgm:t>
        <a:bodyPr/>
        <a:lstStyle/>
        <a:p>
          <a:endParaRPr lang="en-US"/>
        </a:p>
      </dgm:t>
    </dgm:pt>
    <dgm:pt modelId="{0DCD903B-F6A2-46B1-A36E-81573F1E12AF}" type="sibTrans" cxnId="{61A42DE4-1BA7-430C-9B05-68A3E110CA1B}">
      <dgm:prSet/>
      <dgm:spPr/>
      <dgm:t>
        <a:bodyPr/>
        <a:lstStyle/>
        <a:p>
          <a:endParaRPr lang="en-US"/>
        </a:p>
      </dgm:t>
    </dgm:pt>
    <dgm:pt modelId="{FFF9EFCF-3B26-4493-BDC9-DEE27E42458F}">
      <dgm:prSet phldrT="[Text]"/>
      <dgm:spPr>
        <a:solidFill>
          <a:schemeClr val="accent6">
            <a:lumMod val="60000"/>
            <a:lumOff val="40000"/>
          </a:schemeClr>
        </a:solidFill>
      </dgm:spPr>
      <dgm:t>
        <a:bodyPr/>
        <a:lstStyle/>
        <a:p>
          <a:r>
            <a:rPr lang="en-US" dirty="0"/>
            <a:t>Informing national policy dialogues</a:t>
          </a:r>
        </a:p>
      </dgm:t>
    </dgm:pt>
    <dgm:pt modelId="{F2204D41-778C-467F-A456-EF16A68F13BB}" type="parTrans" cxnId="{9D7E3DF0-A08E-42E6-90CD-D60E87D4A3AC}">
      <dgm:prSet/>
      <dgm:spPr/>
      <dgm:t>
        <a:bodyPr/>
        <a:lstStyle/>
        <a:p>
          <a:endParaRPr lang="en-US"/>
        </a:p>
      </dgm:t>
    </dgm:pt>
    <dgm:pt modelId="{9E0D6BDB-6AE9-4698-B75C-08AE153FEF68}" type="sibTrans" cxnId="{9D7E3DF0-A08E-42E6-90CD-D60E87D4A3AC}">
      <dgm:prSet/>
      <dgm:spPr/>
      <dgm:t>
        <a:bodyPr/>
        <a:lstStyle/>
        <a:p>
          <a:endParaRPr lang="en-US"/>
        </a:p>
      </dgm:t>
    </dgm:pt>
    <dgm:pt modelId="{E9F40482-9C14-40CA-B99F-3516554AC879}">
      <dgm:prSet phldrT="[Text]"/>
      <dgm:spPr/>
      <dgm:t>
        <a:bodyPr/>
        <a:lstStyle/>
        <a:p>
          <a:r>
            <a:rPr lang="en-US" dirty="0"/>
            <a:t>Taking what works to scale</a:t>
          </a:r>
        </a:p>
      </dgm:t>
    </dgm:pt>
    <dgm:pt modelId="{85451EE4-F522-49BA-90E3-C83260DD4399}" type="parTrans" cxnId="{451F2F7B-23E3-4AFA-AD01-F4EC60150AF7}">
      <dgm:prSet/>
      <dgm:spPr/>
      <dgm:t>
        <a:bodyPr/>
        <a:lstStyle/>
        <a:p>
          <a:endParaRPr lang="en-US"/>
        </a:p>
      </dgm:t>
    </dgm:pt>
    <dgm:pt modelId="{148D8A8A-1160-4BDD-B7B9-3A395B168F82}" type="sibTrans" cxnId="{451F2F7B-23E3-4AFA-AD01-F4EC60150AF7}">
      <dgm:prSet/>
      <dgm:spPr/>
      <dgm:t>
        <a:bodyPr/>
        <a:lstStyle/>
        <a:p>
          <a:endParaRPr lang="en-US"/>
        </a:p>
      </dgm:t>
    </dgm:pt>
    <dgm:pt modelId="{103DE18B-B0E8-4F8D-B6F4-FFDA86E40F64}" type="pres">
      <dgm:prSet presAssocID="{17C32743-FCFE-46ED-A587-26BB1F592D55}" presName="diagram" presStyleCnt="0">
        <dgm:presLayoutVars>
          <dgm:dir/>
          <dgm:resizeHandles val="exact"/>
        </dgm:presLayoutVars>
      </dgm:prSet>
      <dgm:spPr/>
    </dgm:pt>
    <dgm:pt modelId="{02C1420C-5ADD-4B63-B5B4-7F35FEDE9C83}" type="pres">
      <dgm:prSet presAssocID="{E8C675AC-2DFD-4089-9C85-E34791C2D886}" presName="node" presStyleLbl="node1" presStyleIdx="0" presStyleCnt="5">
        <dgm:presLayoutVars>
          <dgm:bulletEnabled val="1"/>
        </dgm:presLayoutVars>
      </dgm:prSet>
      <dgm:spPr/>
    </dgm:pt>
    <dgm:pt modelId="{599F54F6-EFB6-4287-95E7-50FDD8D2A54A}" type="pres">
      <dgm:prSet presAssocID="{2EDAA5B6-B271-4B55-84EB-B8D387A27CA1}" presName="sibTrans" presStyleCnt="0"/>
      <dgm:spPr/>
    </dgm:pt>
    <dgm:pt modelId="{CE9B244D-FA80-4415-927E-98C6BEF449A6}" type="pres">
      <dgm:prSet presAssocID="{543CC724-88D0-4859-8AAE-7607F7176A2A}" presName="node" presStyleLbl="node1" presStyleIdx="1" presStyleCnt="5">
        <dgm:presLayoutVars>
          <dgm:bulletEnabled val="1"/>
        </dgm:presLayoutVars>
      </dgm:prSet>
      <dgm:spPr/>
    </dgm:pt>
    <dgm:pt modelId="{F11C1264-C794-493E-BEE0-63F9492F77D5}" type="pres">
      <dgm:prSet presAssocID="{2A825A88-469B-4078-8F6B-8991B6C0160F}" presName="sibTrans" presStyleCnt="0"/>
      <dgm:spPr/>
    </dgm:pt>
    <dgm:pt modelId="{95CE5DCB-77DD-4339-B216-F82563D47C13}" type="pres">
      <dgm:prSet presAssocID="{D1C000DB-67C4-47AD-973F-F4BD2E5002B3}" presName="node" presStyleLbl="node1" presStyleIdx="2" presStyleCnt="5">
        <dgm:presLayoutVars>
          <dgm:bulletEnabled val="1"/>
        </dgm:presLayoutVars>
      </dgm:prSet>
      <dgm:spPr/>
    </dgm:pt>
    <dgm:pt modelId="{9F84192F-4220-4E9B-B4B3-0E40A8F36158}" type="pres">
      <dgm:prSet presAssocID="{0DCD903B-F6A2-46B1-A36E-81573F1E12AF}" presName="sibTrans" presStyleCnt="0"/>
      <dgm:spPr/>
    </dgm:pt>
    <dgm:pt modelId="{081B80BF-1DFF-42BF-AA48-91881FE50D4D}" type="pres">
      <dgm:prSet presAssocID="{FFF9EFCF-3B26-4493-BDC9-DEE27E42458F}" presName="node" presStyleLbl="node1" presStyleIdx="3" presStyleCnt="5">
        <dgm:presLayoutVars>
          <dgm:bulletEnabled val="1"/>
        </dgm:presLayoutVars>
      </dgm:prSet>
      <dgm:spPr/>
    </dgm:pt>
    <dgm:pt modelId="{AA6AA3F2-C25C-414E-AF74-689F9F6D9524}" type="pres">
      <dgm:prSet presAssocID="{9E0D6BDB-6AE9-4698-B75C-08AE153FEF68}" presName="sibTrans" presStyleCnt="0"/>
      <dgm:spPr/>
    </dgm:pt>
    <dgm:pt modelId="{F3DF43E8-BF58-406E-91E1-AF1120959FCD}" type="pres">
      <dgm:prSet presAssocID="{E9F40482-9C14-40CA-B99F-3516554AC879}" presName="node" presStyleLbl="node1" presStyleIdx="4" presStyleCnt="5">
        <dgm:presLayoutVars>
          <dgm:bulletEnabled val="1"/>
        </dgm:presLayoutVars>
      </dgm:prSet>
      <dgm:spPr/>
    </dgm:pt>
  </dgm:ptLst>
  <dgm:cxnLst>
    <dgm:cxn modelId="{571AE803-A5A4-4A09-8DBD-5D5F667EC4AB}" srcId="{17C32743-FCFE-46ED-A587-26BB1F592D55}" destId="{543CC724-88D0-4859-8AAE-7607F7176A2A}" srcOrd="1" destOrd="0" parTransId="{5783F415-B82C-43C9-B6D6-645F9A29316D}" sibTransId="{2A825A88-469B-4078-8F6B-8991B6C0160F}"/>
    <dgm:cxn modelId="{6C5AFE04-C553-4244-BC48-AD9CAE4A4779}" type="presOf" srcId="{FFF9EFCF-3B26-4493-BDC9-DEE27E42458F}" destId="{081B80BF-1DFF-42BF-AA48-91881FE50D4D}" srcOrd="0" destOrd="0" presId="urn:microsoft.com/office/officeart/2005/8/layout/default"/>
    <dgm:cxn modelId="{4DC08E21-AFDE-4B20-BDD5-CE564381FC85}" type="presOf" srcId="{17C32743-FCFE-46ED-A587-26BB1F592D55}" destId="{103DE18B-B0E8-4F8D-B6F4-FFDA86E40F64}" srcOrd="0" destOrd="0" presId="urn:microsoft.com/office/officeart/2005/8/layout/default"/>
    <dgm:cxn modelId="{09760322-6613-4897-A80E-083E6E531CC2}" type="presOf" srcId="{D1C000DB-67C4-47AD-973F-F4BD2E5002B3}" destId="{95CE5DCB-77DD-4339-B216-F82563D47C13}" srcOrd="0" destOrd="0" presId="urn:microsoft.com/office/officeart/2005/8/layout/default"/>
    <dgm:cxn modelId="{042C5A5F-05FA-4A71-8952-81B3E1244455}" type="presOf" srcId="{543CC724-88D0-4859-8AAE-7607F7176A2A}" destId="{CE9B244D-FA80-4415-927E-98C6BEF449A6}" srcOrd="0" destOrd="0" presId="urn:microsoft.com/office/officeart/2005/8/layout/default"/>
    <dgm:cxn modelId="{451F2F7B-23E3-4AFA-AD01-F4EC60150AF7}" srcId="{17C32743-FCFE-46ED-A587-26BB1F592D55}" destId="{E9F40482-9C14-40CA-B99F-3516554AC879}" srcOrd="4" destOrd="0" parTransId="{85451EE4-F522-49BA-90E3-C83260DD4399}" sibTransId="{148D8A8A-1160-4BDD-B7B9-3A395B168F82}"/>
    <dgm:cxn modelId="{ED2D3AAD-D020-418E-9BFF-E13B1BFF7657}" type="presOf" srcId="{E9F40482-9C14-40CA-B99F-3516554AC879}" destId="{F3DF43E8-BF58-406E-91E1-AF1120959FCD}" srcOrd="0" destOrd="0" presId="urn:microsoft.com/office/officeart/2005/8/layout/default"/>
    <dgm:cxn modelId="{61A42DE4-1BA7-430C-9B05-68A3E110CA1B}" srcId="{17C32743-FCFE-46ED-A587-26BB1F592D55}" destId="{D1C000DB-67C4-47AD-973F-F4BD2E5002B3}" srcOrd="2" destOrd="0" parTransId="{F57D110E-3FBD-4F29-BF00-1599AC9B0BE6}" sibTransId="{0DCD903B-F6A2-46B1-A36E-81573F1E12AF}"/>
    <dgm:cxn modelId="{44E9CAE4-8B84-457E-9912-643FB5F686E3}" srcId="{17C32743-FCFE-46ED-A587-26BB1F592D55}" destId="{E8C675AC-2DFD-4089-9C85-E34791C2D886}" srcOrd="0" destOrd="0" parTransId="{FB4436CD-6385-4CA7-BA12-5C193A1F4979}" sibTransId="{2EDAA5B6-B271-4B55-84EB-B8D387A27CA1}"/>
    <dgm:cxn modelId="{0365B5E7-9049-4625-B8AA-4EA764537450}" type="presOf" srcId="{E8C675AC-2DFD-4089-9C85-E34791C2D886}" destId="{02C1420C-5ADD-4B63-B5B4-7F35FEDE9C83}" srcOrd="0" destOrd="0" presId="urn:microsoft.com/office/officeart/2005/8/layout/default"/>
    <dgm:cxn modelId="{9D7E3DF0-A08E-42E6-90CD-D60E87D4A3AC}" srcId="{17C32743-FCFE-46ED-A587-26BB1F592D55}" destId="{FFF9EFCF-3B26-4493-BDC9-DEE27E42458F}" srcOrd="3" destOrd="0" parTransId="{F2204D41-778C-467F-A456-EF16A68F13BB}" sibTransId="{9E0D6BDB-6AE9-4698-B75C-08AE153FEF68}"/>
    <dgm:cxn modelId="{273706CF-7D27-434C-AC67-D1E6038DFC01}" type="presParOf" srcId="{103DE18B-B0E8-4F8D-B6F4-FFDA86E40F64}" destId="{02C1420C-5ADD-4B63-B5B4-7F35FEDE9C83}" srcOrd="0" destOrd="0" presId="urn:microsoft.com/office/officeart/2005/8/layout/default"/>
    <dgm:cxn modelId="{8A4DA4D6-E8C8-4767-8101-2E8F9CAAC78D}" type="presParOf" srcId="{103DE18B-B0E8-4F8D-B6F4-FFDA86E40F64}" destId="{599F54F6-EFB6-4287-95E7-50FDD8D2A54A}" srcOrd="1" destOrd="0" presId="urn:microsoft.com/office/officeart/2005/8/layout/default"/>
    <dgm:cxn modelId="{D2C9776E-6AA0-4A78-A2DE-20AB2B4E9E50}" type="presParOf" srcId="{103DE18B-B0E8-4F8D-B6F4-FFDA86E40F64}" destId="{CE9B244D-FA80-4415-927E-98C6BEF449A6}" srcOrd="2" destOrd="0" presId="urn:microsoft.com/office/officeart/2005/8/layout/default"/>
    <dgm:cxn modelId="{C5F9221B-0650-4229-8A09-BCF128BFA1B8}" type="presParOf" srcId="{103DE18B-B0E8-4F8D-B6F4-FFDA86E40F64}" destId="{F11C1264-C794-493E-BEE0-63F9492F77D5}" srcOrd="3" destOrd="0" presId="urn:microsoft.com/office/officeart/2005/8/layout/default"/>
    <dgm:cxn modelId="{1EDF4F8E-9BD0-4DE3-A41B-48B4C268EEB3}" type="presParOf" srcId="{103DE18B-B0E8-4F8D-B6F4-FFDA86E40F64}" destId="{95CE5DCB-77DD-4339-B216-F82563D47C13}" srcOrd="4" destOrd="0" presId="urn:microsoft.com/office/officeart/2005/8/layout/default"/>
    <dgm:cxn modelId="{44228951-B5AF-4C90-95FB-FBCC261EAD6A}" type="presParOf" srcId="{103DE18B-B0E8-4F8D-B6F4-FFDA86E40F64}" destId="{9F84192F-4220-4E9B-B4B3-0E40A8F36158}" srcOrd="5" destOrd="0" presId="urn:microsoft.com/office/officeart/2005/8/layout/default"/>
    <dgm:cxn modelId="{B53679FF-C8C3-4030-BF34-7BFC07A0613C}" type="presParOf" srcId="{103DE18B-B0E8-4F8D-B6F4-FFDA86E40F64}" destId="{081B80BF-1DFF-42BF-AA48-91881FE50D4D}" srcOrd="6" destOrd="0" presId="urn:microsoft.com/office/officeart/2005/8/layout/default"/>
    <dgm:cxn modelId="{5B26F490-6874-46EB-B218-639122596417}" type="presParOf" srcId="{103DE18B-B0E8-4F8D-B6F4-FFDA86E40F64}" destId="{AA6AA3F2-C25C-414E-AF74-689F9F6D9524}" srcOrd="7" destOrd="0" presId="urn:microsoft.com/office/officeart/2005/8/layout/default"/>
    <dgm:cxn modelId="{0AA8FDF8-76AD-44D2-BDF4-8745FA3B4EC2}" type="presParOf" srcId="{103DE18B-B0E8-4F8D-B6F4-FFDA86E40F64}" destId="{F3DF43E8-BF58-406E-91E1-AF1120959FCD}"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5C301E-7799-498D-9852-45E58B80045D}">
      <dsp:nvSpPr>
        <dsp:cNvPr id="0" name=""/>
        <dsp:cNvSpPr/>
      </dsp:nvSpPr>
      <dsp:spPr>
        <a:xfrm>
          <a:off x="0" y="337001"/>
          <a:ext cx="7172643" cy="1386271"/>
        </a:xfrm>
        <a:prstGeom prst="roundRect">
          <a:avLst>
            <a:gd name="adj" fmla="val 10000"/>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a:t>Do Things Differently</a:t>
          </a:r>
        </a:p>
        <a:p>
          <a:pPr marL="0" lvl="0" indent="0" algn="ctr" defTabSz="1066800">
            <a:lnSpc>
              <a:spcPct val="90000"/>
            </a:lnSpc>
            <a:spcBef>
              <a:spcPct val="0"/>
            </a:spcBef>
            <a:spcAft>
              <a:spcPct val="35000"/>
            </a:spcAft>
            <a:buNone/>
          </a:pPr>
          <a:r>
            <a:rPr lang="en-US" sz="1400" kern="1200"/>
            <a:t>Delving into what works and what does not to generate knowledge and create smart evidence-based policy interventions</a:t>
          </a:r>
        </a:p>
      </dsp:txBody>
      <dsp:txXfrm>
        <a:off x="40602" y="377603"/>
        <a:ext cx="7091439" cy="1305067"/>
      </dsp:txXfrm>
    </dsp:sp>
    <dsp:sp modelId="{C8E07E8F-F04C-4AAE-9FC3-E974805489B9}">
      <dsp:nvSpPr>
        <dsp:cNvPr id="0" name=""/>
        <dsp:cNvSpPr/>
      </dsp:nvSpPr>
      <dsp:spPr>
        <a:xfrm>
          <a:off x="118127" y="1799363"/>
          <a:ext cx="2209262" cy="2381314"/>
        </a:xfrm>
        <a:prstGeom prst="roundRect">
          <a:avLst>
            <a:gd name="adj" fmla="val 10000"/>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b="1" kern="1200" dirty="0"/>
            <a:t>A1</a:t>
          </a:r>
        </a:p>
        <a:p>
          <a:pPr marL="0" lvl="0" indent="0" algn="ctr" defTabSz="1022350">
            <a:lnSpc>
              <a:spcPct val="90000"/>
            </a:lnSpc>
            <a:spcBef>
              <a:spcPct val="0"/>
            </a:spcBef>
            <a:spcAft>
              <a:spcPct val="35000"/>
            </a:spcAft>
            <a:buNone/>
          </a:pPr>
          <a:r>
            <a:rPr lang="en-US" sz="2400" b="1" kern="1200" dirty="0"/>
            <a:t>Advance</a:t>
          </a:r>
          <a:r>
            <a:rPr lang="en-US" sz="1400" kern="1200" dirty="0"/>
            <a:t> </a:t>
          </a:r>
        </a:p>
        <a:p>
          <a:pPr marL="0" lvl="0" indent="0" algn="ctr" defTabSz="1022350">
            <a:lnSpc>
              <a:spcPct val="90000"/>
            </a:lnSpc>
            <a:spcBef>
              <a:spcPct val="0"/>
            </a:spcBef>
            <a:spcAft>
              <a:spcPct val="35000"/>
            </a:spcAft>
            <a:buNone/>
          </a:pPr>
          <a:r>
            <a:rPr lang="en-US" sz="1400" kern="1200" dirty="0"/>
            <a:t>women's workforce development</a:t>
          </a:r>
        </a:p>
      </dsp:txBody>
      <dsp:txXfrm>
        <a:off x="182834" y="1864070"/>
        <a:ext cx="2079848" cy="2251900"/>
      </dsp:txXfrm>
    </dsp:sp>
    <dsp:sp modelId="{09E4C17A-B35D-495E-BA33-DCE4BE1775FE}">
      <dsp:nvSpPr>
        <dsp:cNvPr id="0" name=""/>
        <dsp:cNvSpPr/>
      </dsp:nvSpPr>
      <dsp:spPr>
        <a:xfrm>
          <a:off x="2357214" y="1813787"/>
          <a:ext cx="2088035" cy="2366890"/>
        </a:xfrm>
        <a:prstGeom prst="roundRect">
          <a:avLst>
            <a:gd name="adj" fmla="val 10000"/>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b="1" kern="1200" dirty="0"/>
            <a:t>A2</a:t>
          </a:r>
        </a:p>
        <a:p>
          <a:pPr marL="0" lvl="0" indent="0" algn="ctr" defTabSz="1022350">
            <a:lnSpc>
              <a:spcPct val="90000"/>
            </a:lnSpc>
            <a:spcBef>
              <a:spcPct val="0"/>
            </a:spcBef>
            <a:spcAft>
              <a:spcPct val="35000"/>
            </a:spcAft>
            <a:buNone/>
          </a:pPr>
          <a:r>
            <a:rPr lang="en-US" sz="2400" b="1" kern="1200" dirty="0"/>
            <a:t>Accelerate</a:t>
          </a:r>
          <a:r>
            <a:rPr lang="en-US" sz="2000" kern="1200" dirty="0"/>
            <a:t> </a:t>
          </a:r>
          <a:r>
            <a:rPr lang="en-US" sz="1400" kern="1200" dirty="0"/>
            <a:t>access to financial capital, digital, and assets ownership</a:t>
          </a:r>
        </a:p>
      </dsp:txBody>
      <dsp:txXfrm>
        <a:off x="2418370" y="1874943"/>
        <a:ext cx="1965723" cy="2244578"/>
      </dsp:txXfrm>
    </dsp:sp>
    <dsp:sp modelId="{D63D7A95-CDBB-4553-AB16-155E908CC3DA}">
      <dsp:nvSpPr>
        <dsp:cNvPr id="0" name=""/>
        <dsp:cNvSpPr/>
      </dsp:nvSpPr>
      <dsp:spPr>
        <a:xfrm>
          <a:off x="4473636" y="1819186"/>
          <a:ext cx="2295859" cy="2354432"/>
        </a:xfrm>
        <a:prstGeom prst="roundRect">
          <a:avLst>
            <a:gd name="adj" fmla="val 10000"/>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endParaRPr lang="en-US" sz="1400" kern="1200" dirty="0"/>
        </a:p>
        <a:p>
          <a:pPr marL="0" lvl="0" indent="0" algn="ctr" defTabSz="622300">
            <a:lnSpc>
              <a:spcPct val="90000"/>
            </a:lnSpc>
            <a:spcBef>
              <a:spcPct val="0"/>
            </a:spcBef>
            <a:spcAft>
              <a:spcPct val="35000"/>
            </a:spcAft>
            <a:buNone/>
          </a:pPr>
          <a:r>
            <a:rPr lang="en-US" sz="2300" b="1" kern="1200" dirty="0"/>
            <a:t>A3</a:t>
          </a:r>
        </a:p>
        <a:p>
          <a:pPr marL="0" lvl="0" indent="0" algn="ctr" defTabSz="622300">
            <a:lnSpc>
              <a:spcPct val="90000"/>
            </a:lnSpc>
            <a:spcBef>
              <a:spcPct val="0"/>
            </a:spcBef>
            <a:spcAft>
              <a:spcPct val="35000"/>
            </a:spcAft>
            <a:buNone/>
          </a:pPr>
          <a:r>
            <a:rPr lang="en-US" sz="2400" b="1" kern="1200" dirty="0"/>
            <a:t>Advance </a:t>
          </a:r>
        </a:p>
        <a:p>
          <a:pPr marL="0" lvl="0" indent="0" algn="ctr" defTabSz="622300">
            <a:lnSpc>
              <a:spcPct val="90000"/>
            </a:lnSpc>
            <a:spcBef>
              <a:spcPct val="0"/>
            </a:spcBef>
            <a:spcAft>
              <a:spcPct val="35000"/>
            </a:spcAft>
            <a:buNone/>
          </a:pPr>
          <a:r>
            <a:rPr lang="en-US" sz="1400" kern="1200" dirty="0">
              <a:solidFill>
                <a:prstClr val="white"/>
              </a:solidFill>
              <a:latin typeface="Calibri" panose="020F0502020204030204"/>
              <a:ea typeface="+mn-ea"/>
              <a:cs typeface="+mn-cs"/>
            </a:rPr>
            <a:t>agency </a:t>
          </a:r>
          <a:r>
            <a:rPr lang="en-US" sz="1400" kern="1200" dirty="0"/>
            <a:t>and voice</a:t>
          </a:r>
        </a:p>
        <a:p>
          <a:pPr marL="0" lvl="0" indent="0" algn="ctr" defTabSz="622300">
            <a:lnSpc>
              <a:spcPct val="90000"/>
            </a:lnSpc>
            <a:spcBef>
              <a:spcPct val="0"/>
            </a:spcBef>
            <a:spcAft>
              <a:spcPct val="35000"/>
            </a:spcAft>
            <a:buNone/>
          </a:pPr>
          <a:endParaRPr lang="en-US" sz="1200" kern="1200" dirty="0"/>
        </a:p>
      </dsp:txBody>
      <dsp:txXfrm>
        <a:off x="4540879" y="1886429"/>
        <a:ext cx="2161373" cy="221994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C1420C-5ADD-4B63-B5B4-7F35FEDE9C83}">
      <dsp:nvSpPr>
        <dsp:cNvPr id="0" name=""/>
        <dsp:cNvSpPr/>
      </dsp:nvSpPr>
      <dsp:spPr>
        <a:xfrm>
          <a:off x="0" y="586587"/>
          <a:ext cx="2499320" cy="1499592"/>
        </a:xfrm>
        <a:prstGeom prst="rect">
          <a:avLst/>
        </a:prstGeom>
        <a:solidFill>
          <a:srgbClr val="E4AC2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dirty="0"/>
            <a:t>Understanding the underlying constraints</a:t>
          </a:r>
        </a:p>
      </dsp:txBody>
      <dsp:txXfrm>
        <a:off x="0" y="586587"/>
        <a:ext cx="2499320" cy="1499592"/>
      </dsp:txXfrm>
    </dsp:sp>
    <dsp:sp modelId="{CE9B244D-FA80-4415-927E-98C6BEF449A6}">
      <dsp:nvSpPr>
        <dsp:cNvPr id="0" name=""/>
        <dsp:cNvSpPr/>
      </dsp:nvSpPr>
      <dsp:spPr>
        <a:xfrm>
          <a:off x="2749252" y="586587"/>
          <a:ext cx="2499320" cy="1499592"/>
        </a:xfrm>
        <a:prstGeom prst="rect">
          <a:avLst/>
        </a:prstGeom>
        <a:solidFill>
          <a:schemeClr val="accent4">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dirty="0"/>
            <a:t>Diagnosis and Synthesis</a:t>
          </a:r>
        </a:p>
      </dsp:txBody>
      <dsp:txXfrm>
        <a:off x="2749252" y="586587"/>
        <a:ext cx="2499320" cy="1499592"/>
      </dsp:txXfrm>
    </dsp:sp>
    <dsp:sp modelId="{95CE5DCB-77DD-4339-B216-F82563D47C13}">
      <dsp:nvSpPr>
        <dsp:cNvPr id="0" name=""/>
        <dsp:cNvSpPr/>
      </dsp:nvSpPr>
      <dsp:spPr>
        <a:xfrm>
          <a:off x="5498504" y="586587"/>
          <a:ext cx="2499320" cy="1499592"/>
        </a:xfrm>
        <a:prstGeom prst="rect">
          <a:avLst/>
        </a:prstGeom>
        <a:solidFill>
          <a:schemeClr val="accent3">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dirty="0"/>
            <a:t>Innovation</a:t>
          </a:r>
        </a:p>
      </dsp:txBody>
      <dsp:txXfrm>
        <a:off x="5498504" y="586587"/>
        <a:ext cx="2499320" cy="1499592"/>
      </dsp:txXfrm>
    </dsp:sp>
    <dsp:sp modelId="{081B80BF-1DFF-42BF-AA48-91881FE50D4D}">
      <dsp:nvSpPr>
        <dsp:cNvPr id="0" name=""/>
        <dsp:cNvSpPr/>
      </dsp:nvSpPr>
      <dsp:spPr>
        <a:xfrm>
          <a:off x="1374626" y="2336112"/>
          <a:ext cx="2499320" cy="1499592"/>
        </a:xfrm>
        <a:prstGeom prst="rect">
          <a:avLst/>
        </a:prstGeom>
        <a:solidFill>
          <a:schemeClr val="accent6">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dirty="0"/>
            <a:t>Informing national policy dialogues</a:t>
          </a:r>
        </a:p>
      </dsp:txBody>
      <dsp:txXfrm>
        <a:off x="1374626" y="2336112"/>
        <a:ext cx="2499320" cy="1499592"/>
      </dsp:txXfrm>
    </dsp:sp>
    <dsp:sp modelId="{F3DF43E8-BF58-406E-91E1-AF1120959FCD}">
      <dsp:nvSpPr>
        <dsp:cNvPr id="0" name=""/>
        <dsp:cNvSpPr/>
      </dsp:nvSpPr>
      <dsp:spPr>
        <a:xfrm>
          <a:off x="4123878" y="2336112"/>
          <a:ext cx="2499320" cy="149959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dirty="0"/>
            <a:t>Taking what works to scale</a:t>
          </a:r>
        </a:p>
      </dsp:txBody>
      <dsp:txXfrm>
        <a:off x="4123878" y="2336112"/>
        <a:ext cx="2499320" cy="149959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B811A2-D5B9-403A-9FB7-95C9FA798AE1}" type="datetimeFigureOut">
              <a:rPr lang="en-US" smtClean="0"/>
              <a:t>5/14/2019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4D1F85-E9A0-4E51-8119-E4737AE3424D}" type="slidenum">
              <a:rPr lang="en-US" smtClean="0"/>
              <a:t>‹#›</a:t>
            </a:fld>
            <a:endParaRPr lang="en-US"/>
          </a:p>
        </p:txBody>
      </p:sp>
    </p:spTree>
    <p:extLst>
      <p:ext uri="{BB962C8B-B14F-4D97-AF65-F5344CB8AC3E}">
        <p14:creationId xmlns:p14="http://schemas.microsoft.com/office/powerpoint/2010/main" val="111120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ffectLst/>
              </a:rPr>
              <a:t>In the</a:t>
            </a:r>
            <a:r>
              <a:rPr lang="en-US" b="1" dirty="0">
                <a:effectLst/>
              </a:rPr>
              <a:t> Middle East and North Africa</a:t>
            </a:r>
            <a:r>
              <a:rPr lang="en-US" dirty="0">
                <a:effectLst/>
              </a:rPr>
              <a:t>, opportunities to increase financial inclusion are particularly strong among women. Today 52 percent of men but only 35 percent of women have an account, the largest gender gap of any region. Relatively high mobile phone ownership offers an avenue for expanding financial inclusion: among the unbanked, 86 percent of men and 75 percent of women have a mobile phone. Up to 20 million unbanked adults in the region send or receive domestic remittances using cash or an over-the-counter service, including 7 million in the Arab Republic of </a:t>
            </a:r>
            <a:r>
              <a:rPr lang="en-US">
                <a:effectLst/>
              </a:rPr>
              <a:t>Egypt.</a:t>
            </a:r>
          </a:p>
          <a:p>
            <a:r>
              <a:rPr lang="en-US" sz="1200" b="0" i="0" kern="1200">
                <a:solidFill>
                  <a:schemeClr val="tx1"/>
                </a:solidFill>
                <a:effectLst/>
                <a:latin typeface="+mn-lt"/>
                <a:ea typeface="+mn-ea"/>
                <a:cs typeface="+mn-cs"/>
              </a:rPr>
              <a:t>Most </a:t>
            </a:r>
            <a:r>
              <a:rPr lang="en-US" sz="1200" b="0" i="0" kern="1200" dirty="0">
                <a:solidFill>
                  <a:schemeClr val="tx1"/>
                </a:solidFill>
                <a:effectLst/>
                <a:latin typeface="+mn-lt"/>
                <a:ea typeface="+mn-ea"/>
                <a:cs typeface="+mn-cs"/>
              </a:rPr>
              <a:t>countries have policies that make it harder for women to work: more than one hundred countries have at least one gender-based job restriction, while fifty-nine have no legal protection against workplace sexual harassment, and eighteen require a husband's permission for women to work outside the home.</a:t>
            </a:r>
            <a:endParaRPr lang="en-US" dirty="0"/>
          </a:p>
        </p:txBody>
      </p:sp>
      <p:sp>
        <p:nvSpPr>
          <p:cNvPr id="4" name="Slide Number Placeholder 3"/>
          <p:cNvSpPr>
            <a:spLocks noGrp="1"/>
          </p:cNvSpPr>
          <p:nvPr>
            <p:ph type="sldNum" sz="quarter" idx="5"/>
          </p:nvPr>
        </p:nvSpPr>
        <p:spPr/>
        <p:txBody>
          <a:bodyPr/>
          <a:lstStyle/>
          <a:p>
            <a:fld id="{FF4D1F85-E9A0-4E51-8119-E4737AE3424D}" type="slidenum">
              <a:rPr lang="en-US" smtClean="0"/>
              <a:t>2</a:t>
            </a:fld>
            <a:endParaRPr lang="en-US"/>
          </a:p>
        </p:txBody>
      </p:sp>
    </p:spTree>
    <p:extLst>
      <p:ext uri="{BB962C8B-B14F-4D97-AF65-F5344CB8AC3E}">
        <p14:creationId xmlns:p14="http://schemas.microsoft.com/office/powerpoint/2010/main" val="26063802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c6fa3c898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 name="Google Shape;74;gc6fa3c898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516c1460b3_0_4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516c1460b3_0_4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516c1460b3_0_5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516c1460b3_0_5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516c1460b3_0_5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516c1460b3_0_5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516c1460b3_0_60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516c1460b3_0_6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c6fa3c898_0_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 name="Google Shape;115;gc6fa3c898_0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c6fa3c898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c6fa3c898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516c1460b3_0_5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5" name="Google Shape;155;g516c1460b3_0_5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C7F23F6-CFD8-4BDD-9AE0-8827EE1CFEBC}" type="datetimeFigureOut">
              <a:rPr lang="en-US" smtClean="0"/>
              <a:t>5/14/2019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449030-BAEE-48A5-A828-0D44CF3ACF52}" type="slidenum">
              <a:rPr lang="en-US" smtClean="0"/>
              <a:t>‹#›</a:t>
            </a:fld>
            <a:endParaRPr lang="en-US"/>
          </a:p>
        </p:txBody>
      </p:sp>
    </p:spTree>
    <p:extLst>
      <p:ext uri="{BB962C8B-B14F-4D97-AF65-F5344CB8AC3E}">
        <p14:creationId xmlns:p14="http://schemas.microsoft.com/office/powerpoint/2010/main" val="15802655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7F23F6-CFD8-4BDD-9AE0-8827EE1CFEBC}" type="datetimeFigureOut">
              <a:rPr lang="en-US" smtClean="0"/>
              <a:t>5/14/2019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B9B3A5-624D-4B3A-A420-54E379AF4335}" type="slidenum">
              <a:rPr lang="en-US" smtClean="0"/>
              <a:t>‹#›</a:t>
            </a:fld>
            <a:endParaRPr lang="en-US"/>
          </a:p>
        </p:txBody>
      </p:sp>
    </p:spTree>
    <p:extLst>
      <p:ext uri="{BB962C8B-B14F-4D97-AF65-F5344CB8AC3E}">
        <p14:creationId xmlns:p14="http://schemas.microsoft.com/office/powerpoint/2010/main" val="3305390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7F23F6-CFD8-4BDD-9AE0-8827EE1CFEBC}" type="datetimeFigureOut">
              <a:rPr lang="en-US" smtClean="0"/>
              <a:t>5/14/2019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B9B3A5-624D-4B3A-A420-54E379AF4335}" type="slidenum">
              <a:rPr lang="en-US" smtClean="0"/>
              <a:t>‹#›</a:t>
            </a:fld>
            <a:endParaRPr lang="en-US"/>
          </a:p>
        </p:txBody>
      </p:sp>
    </p:spTree>
    <p:extLst>
      <p:ext uri="{BB962C8B-B14F-4D97-AF65-F5344CB8AC3E}">
        <p14:creationId xmlns:p14="http://schemas.microsoft.com/office/powerpoint/2010/main" val="41813063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35"/>
        <p:cNvGrpSpPr/>
        <p:nvPr/>
      </p:nvGrpSpPr>
      <p:grpSpPr>
        <a:xfrm>
          <a:off x="0" y="0"/>
          <a:ext cx="0" cy="0"/>
          <a:chOff x="0" y="0"/>
          <a:chExt cx="0" cy="0"/>
        </a:xfrm>
      </p:grpSpPr>
      <p:sp>
        <p:nvSpPr>
          <p:cNvPr id="36" name="Google Shape;36;p9"/>
          <p:cNvSpPr/>
          <p:nvPr/>
        </p:nvSpPr>
        <p:spPr>
          <a:xfrm>
            <a:off x="6096000" y="-167"/>
            <a:ext cx="6096000" cy="6858000"/>
          </a:xfrm>
          <a:prstGeom prst="rect">
            <a:avLst/>
          </a:pr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7" name="Google Shape;37;p9"/>
          <p:cNvSpPr txBox="1">
            <a:spLocks noGrp="1"/>
          </p:cNvSpPr>
          <p:nvPr>
            <p:ph type="title"/>
          </p:nvPr>
        </p:nvSpPr>
        <p:spPr>
          <a:xfrm>
            <a:off x="354000" y="1644233"/>
            <a:ext cx="5393600" cy="19764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5600"/>
            </a:lvl1pPr>
            <a:lvl2pPr lvl="1" algn="ctr">
              <a:spcBef>
                <a:spcPts val="0"/>
              </a:spcBef>
              <a:spcAft>
                <a:spcPts val="0"/>
              </a:spcAft>
              <a:buSzPts val="4200"/>
              <a:buNone/>
              <a:defRPr sz="5600"/>
            </a:lvl2pPr>
            <a:lvl3pPr lvl="2" algn="ctr">
              <a:spcBef>
                <a:spcPts val="0"/>
              </a:spcBef>
              <a:spcAft>
                <a:spcPts val="0"/>
              </a:spcAft>
              <a:buSzPts val="4200"/>
              <a:buNone/>
              <a:defRPr sz="5600"/>
            </a:lvl3pPr>
            <a:lvl4pPr lvl="3" algn="ctr">
              <a:spcBef>
                <a:spcPts val="0"/>
              </a:spcBef>
              <a:spcAft>
                <a:spcPts val="0"/>
              </a:spcAft>
              <a:buSzPts val="4200"/>
              <a:buNone/>
              <a:defRPr sz="5600"/>
            </a:lvl4pPr>
            <a:lvl5pPr lvl="4" algn="ctr">
              <a:spcBef>
                <a:spcPts val="0"/>
              </a:spcBef>
              <a:spcAft>
                <a:spcPts val="0"/>
              </a:spcAft>
              <a:buSzPts val="4200"/>
              <a:buNone/>
              <a:defRPr sz="5600"/>
            </a:lvl5pPr>
            <a:lvl6pPr lvl="5" algn="ctr">
              <a:spcBef>
                <a:spcPts val="0"/>
              </a:spcBef>
              <a:spcAft>
                <a:spcPts val="0"/>
              </a:spcAft>
              <a:buSzPts val="4200"/>
              <a:buNone/>
              <a:defRPr sz="5600"/>
            </a:lvl6pPr>
            <a:lvl7pPr lvl="6" algn="ctr">
              <a:spcBef>
                <a:spcPts val="0"/>
              </a:spcBef>
              <a:spcAft>
                <a:spcPts val="0"/>
              </a:spcAft>
              <a:buSzPts val="4200"/>
              <a:buNone/>
              <a:defRPr sz="5600"/>
            </a:lvl7pPr>
            <a:lvl8pPr lvl="7" algn="ctr">
              <a:spcBef>
                <a:spcPts val="0"/>
              </a:spcBef>
              <a:spcAft>
                <a:spcPts val="0"/>
              </a:spcAft>
              <a:buSzPts val="4200"/>
              <a:buNone/>
              <a:defRPr sz="5600"/>
            </a:lvl8pPr>
            <a:lvl9pPr lvl="8" algn="ctr">
              <a:spcBef>
                <a:spcPts val="0"/>
              </a:spcBef>
              <a:spcAft>
                <a:spcPts val="0"/>
              </a:spcAft>
              <a:buSzPts val="4200"/>
              <a:buNone/>
              <a:defRPr sz="5600"/>
            </a:lvl9pPr>
          </a:lstStyle>
          <a:p>
            <a:endParaRPr/>
          </a:p>
        </p:txBody>
      </p:sp>
      <p:sp>
        <p:nvSpPr>
          <p:cNvPr id="38" name="Google Shape;38;p9"/>
          <p:cNvSpPr txBox="1">
            <a:spLocks noGrp="1"/>
          </p:cNvSpPr>
          <p:nvPr>
            <p:ph type="subTitle" idx="1"/>
          </p:nvPr>
        </p:nvSpPr>
        <p:spPr>
          <a:xfrm>
            <a:off x="354000" y="3737433"/>
            <a:ext cx="5393600" cy="16468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800"/>
            </a:lvl1pPr>
            <a:lvl2pPr lvl="1" algn="ctr">
              <a:lnSpc>
                <a:spcPct val="100000"/>
              </a:lnSpc>
              <a:spcBef>
                <a:spcPts val="0"/>
              </a:spcBef>
              <a:spcAft>
                <a:spcPts val="0"/>
              </a:spcAft>
              <a:buSzPts val="2100"/>
              <a:buNone/>
              <a:defRPr sz="2800"/>
            </a:lvl2pPr>
            <a:lvl3pPr lvl="2" algn="ctr">
              <a:lnSpc>
                <a:spcPct val="100000"/>
              </a:lnSpc>
              <a:spcBef>
                <a:spcPts val="0"/>
              </a:spcBef>
              <a:spcAft>
                <a:spcPts val="0"/>
              </a:spcAft>
              <a:buSzPts val="2100"/>
              <a:buNone/>
              <a:defRPr sz="2800"/>
            </a:lvl3pPr>
            <a:lvl4pPr lvl="3" algn="ctr">
              <a:lnSpc>
                <a:spcPct val="100000"/>
              </a:lnSpc>
              <a:spcBef>
                <a:spcPts val="0"/>
              </a:spcBef>
              <a:spcAft>
                <a:spcPts val="0"/>
              </a:spcAft>
              <a:buSzPts val="2100"/>
              <a:buNone/>
              <a:defRPr sz="2800"/>
            </a:lvl4pPr>
            <a:lvl5pPr lvl="4" algn="ctr">
              <a:lnSpc>
                <a:spcPct val="100000"/>
              </a:lnSpc>
              <a:spcBef>
                <a:spcPts val="0"/>
              </a:spcBef>
              <a:spcAft>
                <a:spcPts val="0"/>
              </a:spcAft>
              <a:buSzPts val="2100"/>
              <a:buNone/>
              <a:defRPr sz="2800"/>
            </a:lvl5pPr>
            <a:lvl6pPr lvl="5" algn="ctr">
              <a:lnSpc>
                <a:spcPct val="100000"/>
              </a:lnSpc>
              <a:spcBef>
                <a:spcPts val="0"/>
              </a:spcBef>
              <a:spcAft>
                <a:spcPts val="0"/>
              </a:spcAft>
              <a:buSzPts val="2100"/>
              <a:buNone/>
              <a:defRPr sz="2800"/>
            </a:lvl6pPr>
            <a:lvl7pPr lvl="6" algn="ctr">
              <a:lnSpc>
                <a:spcPct val="100000"/>
              </a:lnSpc>
              <a:spcBef>
                <a:spcPts val="0"/>
              </a:spcBef>
              <a:spcAft>
                <a:spcPts val="0"/>
              </a:spcAft>
              <a:buSzPts val="2100"/>
              <a:buNone/>
              <a:defRPr sz="2800"/>
            </a:lvl7pPr>
            <a:lvl8pPr lvl="7" algn="ctr">
              <a:lnSpc>
                <a:spcPct val="100000"/>
              </a:lnSpc>
              <a:spcBef>
                <a:spcPts val="0"/>
              </a:spcBef>
              <a:spcAft>
                <a:spcPts val="0"/>
              </a:spcAft>
              <a:buSzPts val="2100"/>
              <a:buNone/>
              <a:defRPr sz="2800"/>
            </a:lvl8pPr>
            <a:lvl9pPr lvl="8" algn="ctr">
              <a:lnSpc>
                <a:spcPct val="100000"/>
              </a:lnSpc>
              <a:spcBef>
                <a:spcPts val="0"/>
              </a:spcBef>
              <a:spcAft>
                <a:spcPts val="0"/>
              </a:spcAft>
              <a:buSzPts val="2100"/>
              <a:buNone/>
              <a:defRPr sz="2800"/>
            </a:lvl9pPr>
          </a:lstStyle>
          <a:p>
            <a:endParaRPr/>
          </a:p>
        </p:txBody>
      </p:sp>
      <p:sp>
        <p:nvSpPr>
          <p:cNvPr id="39" name="Google Shape;39;p9"/>
          <p:cNvSpPr txBox="1">
            <a:spLocks noGrp="1"/>
          </p:cNvSpPr>
          <p:nvPr>
            <p:ph type="body" idx="2"/>
          </p:nvPr>
        </p:nvSpPr>
        <p:spPr>
          <a:xfrm>
            <a:off x="6586000" y="965433"/>
            <a:ext cx="5116000" cy="4926800"/>
          </a:xfrm>
          <a:prstGeom prst="rect">
            <a:avLst/>
          </a:prstGeom>
        </p:spPr>
        <p:txBody>
          <a:bodyPr spcFirstLastPara="1" wrap="square" lIns="91425" tIns="91425" rIns="91425" bIns="91425" anchor="ctr" anchorCtr="0"/>
          <a:lstStyle>
            <a:lvl1pPr marL="609585" lvl="0" indent="-457189">
              <a:spcBef>
                <a:spcPts val="0"/>
              </a:spcBef>
              <a:spcAft>
                <a:spcPts val="0"/>
              </a:spcAft>
              <a:buSzPts val="1800"/>
              <a:buChar char="●"/>
              <a:defRPr/>
            </a:lvl1pPr>
            <a:lvl2pPr marL="1219170" lvl="1" indent="-423323">
              <a:spcBef>
                <a:spcPts val="2133"/>
              </a:spcBef>
              <a:spcAft>
                <a:spcPts val="0"/>
              </a:spcAft>
              <a:buSzPts val="1400"/>
              <a:buChar char="○"/>
              <a:defRPr/>
            </a:lvl2pPr>
            <a:lvl3pPr marL="1828754" lvl="2" indent="-423323">
              <a:spcBef>
                <a:spcPts val="2133"/>
              </a:spcBef>
              <a:spcAft>
                <a:spcPts val="0"/>
              </a:spcAft>
              <a:buSzPts val="1400"/>
              <a:buChar char="■"/>
              <a:defRPr/>
            </a:lvl3pPr>
            <a:lvl4pPr marL="2438339" lvl="3" indent="-423323">
              <a:spcBef>
                <a:spcPts val="2133"/>
              </a:spcBef>
              <a:spcAft>
                <a:spcPts val="0"/>
              </a:spcAft>
              <a:buSzPts val="1400"/>
              <a:buChar char="●"/>
              <a:defRPr/>
            </a:lvl4pPr>
            <a:lvl5pPr marL="3047924" lvl="4" indent="-423323">
              <a:spcBef>
                <a:spcPts val="2133"/>
              </a:spcBef>
              <a:spcAft>
                <a:spcPts val="0"/>
              </a:spcAft>
              <a:buSzPts val="1400"/>
              <a:buChar char="○"/>
              <a:defRPr/>
            </a:lvl5pPr>
            <a:lvl6pPr marL="3657509" lvl="5" indent="-423323">
              <a:spcBef>
                <a:spcPts val="2133"/>
              </a:spcBef>
              <a:spcAft>
                <a:spcPts val="0"/>
              </a:spcAft>
              <a:buSzPts val="1400"/>
              <a:buChar char="■"/>
              <a:defRPr/>
            </a:lvl6pPr>
            <a:lvl7pPr marL="4267093" lvl="6" indent="-423323">
              <a:spcBef>
                <a:spcPts val="2133"/>
              </a:spcBef>
              <a:spcAft>
                <a:spcPts val="0"/>
              </a:spcAft>
              <a:buSzPts val="1400"/>
              <a:buChar char="●"/>
              <a:defRPr/>
            </a:lvl7pPr>
            <a:lvl8pPr marL="4876678" lvl="7" indent="-423323">
              <a:spcBef>
                <a:spcPts val="2133"/>
              </a:spcBef>
              <a:spcAft>
                <a:spcPts val="0"/>
              </a:spcAft>
              <a:buSzPts val="1400"/>
              <a:buChar char="○"/>
              <a:defRPr/>
            </a:lvl8pPr>
            <a:lvl9pPr marL="5486263" lvl="8" indent="-423323">
              <a:spcBef>
                <a:spcPts val="2133"/>
              </a:spcBef>
              <a:spcAft>
                <a:spcPts val="2133"/>
              </a:spcAft>
              <a:buSzPts val="1400"/>
              <a:buChar char="■"/>
              <a:defRPr/>
            </a:lvl9pPr>
          </a:lstStyle>
          <a:p>
            <a:endParaRPr/>
          </a:p>
        </p:txBody>
      </p:sp>
      <p:sp>
        <p:nvSpPr>
          <p:cNvPr id="40" name="Google Shape;40;p9"/>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5896915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415600" y="1536633"/>
            <a:ext cx="5333200" cy="4555200"/>
          </a:xfrm>
          <a:prstGeom prst="rect">
            <a:avLst/>
          </a:prstGeom>
        </p:spPr>
        <p:txBody>
          <a:bodyPr spcFirstLastPara="1" wrap="square" lIns="91425" tIns="91425" rIns="91425" bIns="91425" anchor="t" anchorCtr="0"/>
          <a:lstStyle>
            <a:lvl1pPr marL="609585" lvl="0" indent="-423323">
              <a:spcBef>
                <a:spcPts val="0"/>
              </a:spcBef>
              <a:spcAft>
                <a:spcPts val="0"/>
              </a:spcAft>
              <a:buSzPts val="1400"/>
              <a:buChar char="●"/>
              <a:defRPr sz="1867"/>
            </a:lvl1pPr>
            <a:lvl2pPr marL="1219170" lvl="1" indent="-406390">
              <a:spcBef>
                <a:spcPts val="2133"/>
              </a:spcBef>
              <a:spcAft>
                <a:spcPts val="0"/>
              </a:spcAft>
              <a:buSzPts val="1200"/>
              <a:buChar char="○"/>
              <a:defRPr sz="1600"/>
            </a:lvl2pPr>
            <a:lvl3pPr marL="1828754" lvl="2" indent="-406390">
              <a:spcBef>
                <a:spcPts val="2133"/>
              </a:spcBef>
              <a:spcAft>
                <a:spcPts val="0"/>
              </a:spcAft>
              <a:buSzPts val="1200"/>
              <a:buChar char="■"/>
              <a:defRPr sz="1600"/>
            </a:lvl3pPr>
            <a:lvl4pPr marL="2438339" lvl="3" indent="-406390">
              <a:spcBef>
                <a:spcPts val="2133"/>
              </a:spcBef>
              <a:spcAft>
                <a:spcPts val="0"/>
              </a:spcAft>
              <a:buSzPts val="1200"/>
              <a:buChar char="●"/>
              <a:defRPr sz="1600"/>
            </a:lvl4pPr>
            <a:lvl5pPr marL="3047924" lvl="4" indent="-406390">
              <a:spcBef>
                <a:spcPts val="2133"/>
              </a:spcBef>
              <a:spcAft>
                <a:spcPts val="0"/>
              </a:spcAft>
              <a:buSzPts val="1200"/>
              <a:buChar char="○"/>
              <a:defRPr sz="1600"/>
            </a:lvl5pPr>
            <a:lvl6pPr marL="3657509" lvl="5" indent="-406390">
              <a:spcBef>
                <a:spcPts val="2133"/>
              </a:spcBef>
              <a:spcAft>
                <a:spcPts val="0"/>
              </a:spcAft>
              <a:buSzPts val="1200"/>
              <a:buChar char="■"/>
              <a:defRPr sz="1600"/>
            </a:lvl6pPr>
            <a:lvl7pPr marL="4267093" lvl="6" indent="-406390">
              <a:spcBef>
                <a:spcPts val="2133"/>
              </a:spcBef>
              <a:spcAft>
                <a:spcPts val="0"/>
              </a:spcAft>
              <a:buSzPts val="1200"/>
              <a:buChar char="●"/>
              <a:defRPr sz="1600"/>
            </a:lvl7pPr>
            <a:lvl8pPr marL="4876678" lvl="7" indent="-406390">
              <a:spcBef>
                <a:spcPts val="2133"/>
              </a:spcBef>
              <a:spcAft>
                <a:spcPts val="0"/>
              </a:spcAft>
              <a:buSzPts val="1200"/>
              <a:buChar char="○"/>
              <a:defRPr sz="1600"/>
            </a:lvl8pPr>
            <a:lvl9pPr marL="5486263" lvl="8" indent="-406390">
              <a:spcBef>
                <a:spcPts val="2133"/>
              </a:spcBef>
              <a:spcAft>
                <a:spcPts val="2133"/>
              </a:spcAft>
              <a:buSzPts val="1200"/>
              <a:buChar char="■"/>
              <a:defRPr sz="1600"/>
            </a:lvl9pPr>
          </a:lstStyle>
          <a:p>
            <a:endParaRPr/>
          </a:p>
        </p:txBody>
      </p:sp>
      <p:sp>
        <p:nvSpPr>
          <p:cNvPr id="23" name="Google Shape;23;p5"/>
          <p:cNvSpPr txBox="1">
            <a:spLocks noGrp="1"/>
          </p:cNvSpPr>
          <p:nvPr>
            <p:ph type="body" idx="2"/>
          </p:nvPr>
        </p:nvSpPr>
        <p:spPr>
          <a:xfrm>
            <a:off x="6443200" y="1536633"/>
            <a:ext cx="5333200" cy="4555200"/>
          </a:xfrm>
          <a:prstGeom prst="rect">
            <a:avLst/>
          </a:prstGeom>
        </p:spPr>
        <p:txBody>
          <a:bodyPr spcFirstLastPara="1" wrap="square" lIns="91425" tIns="91425" rIns="91425" bIns="91425" anchor="t" anchorCtr="0"/>
          <a:lstStyle>
            <a:lvl1pPr marL="609585" lvl="0" indent="-423323">
              <a:spcBef>
                <a:spcPts val="0"/>
              </a:spcBef>
              <a:spcAft>
                <a:spcPts val="0"/>
              </a:spcAft>
              <a:buSzPts val="1400"/>
              <a:buChar char="●"/>
              <a:defRPr sz="1867"/>
            </a:lvl1pPr>
            <a:lvl2pPr marL="1219170" lvl="1" indent="-406390">
              <a:spcBef>
                <a:spcPts val="2133"/>
              </a:spcBef>
              <a:spcAft>
                <a:spcPts val="0"/>
              </a:spcAft>
              <a:buSzPts val="1200"/>
              <a:buChar char="○"/>
              <a:defRPr sz="1600"/>
            </a:lvl2pPr>
            <a:lvl3pPr marL="1828754" lvl="2" indent="-406390">
              <a:spcBef>
                <a:spcPts val="2133"/>
              </a:spcBef>
              <a:spcAft>
                <a:spcPts val="0"/>
              </a:spcAft>
              <a:buSzPts val="1200"/>
              <a:buChar char="■"/>
              <a:defRPr sz="1600"/>
            </a:lvl3pPr>
            <a:lvl4pPr marL="2438339" lvl="3" indent="-406390">
              <a:spcBef>
                <a:spcPts val="2133"/>
              </a:spcBef>
              <a:spcAft>
                <a:spcPts val="0"/>
              </a:spcAft>
              <a:buSzPts val="1200"/>
              <a:buChar char="●"/>
              <a:defRPr sz="1600"/>
            </a:lvl4pPr>
            <a:lvl5pPr marL="3047924" lvl="4" indent="-406390">
              <a:spcBef>
                <a:spcPts val="2133"/>
              </a:spcBef>
              <a:spcAft>
                <a:spcPts val="0"/>
              </a:spcAft>
              <a:buSzPts val="1200"/>
              <a:buChar char="○"/>
              <a:defRPr sz="1600"/>
            </a:lvl5pPr>
            <a:lvl6pPr marL="3657509" lvl="5" indent="-406390">
              <a:spcBef>
                <a:spcPts val="2133"/>
              </a:spcBef>
              <a:spcAft>
                <a:spcPts val="0"/>
              </a:spcAft>
              <a:buSzPts val="1200"/>
              <a:buChar char="■"/>
              <a:defRPr sz="1600"/>
            </a:lvl6pPr>
            <a:lvl7pPr marL="4267093" lvl="6" indent="-406390">
              <a:spcBef>
                <a:spcPts val="2133"/>
              </a:spcBef>
              <a:spcAft>
                <a:spcPts val="0"/>
              </a:spcAft>
              <a:buSzPts val="1200"/>
              <a:buChar char="●"/>
              <a:defRPr sz="1600"/>
            </a:lvl7pPr>
            <a:lvl8pPr marL="4876678" lvl="7" indent="-406390">
              <a:spcBef>
                <a:spcPts val="2133"/>
              </a:spcBef>
              <a:spcAft>
                <a:spcPts val="0"/>
              </a:spcAft>
              <a:buSzPts val="1200"/>
              <a:buChar char="○"/>
              <a:defRPr sz="1600"/>
            </a:lvl8pPr>
            <a:lvl9pPr marL="5486263" lvl="8" indent="-406390">
              <a:spcBef>
                <a:spcPts val="2133"/>
              </a:spcBef>
              <a:spcAft>
                <a:spcPts val="2133"/>
              </a:spcAft>
              <a:buSzPts val="1200"/>
              <a:buChar char="■"/>
              <a:defRPr sz="1600"/>
            </a:lvl9pPr>
          </a:lstStyle>
          <a:p>
            <a:endParaRPr/>
          </a:p>
        </p:txBody>
      </p:sp>
      <p:sp>
        <p:nvSpPr>
          <p:cNvPr id="24" name="Google Shape;24;p5"/>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9976638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415600" y="1536633"/>
            <a:ext cx="11360800" cy="4555200"/>
          </a:xfrm>
          <a:prstGeom prst="rect">
            <a:avLst/>
          </a:prstGeom>
        </p:spPr>
        <p:txBody>
          <a:bodyPr spcFirstLastPara="1" wrap="square" lIns="91425" tIns="91425" rIns="91425" bIns="91425" anchor="t" anchorCtr="0"/>
          <a:lstStyle>
            <a:lvl1pPr marL="609585" lvl="0" indent="-457189">
              <a:spcBef>
                <a:spcPts val="0"/>
              </a:spcBef>
              <a:spcAft>
                <a:spcPts val="0"/>
              </a:spcAft>
              <a:buSzPts val="1800"/>
              <a:buChar char="●"/>
              <a:defRPr/>
            </a:lvl1pPr>
            <a:lvl2pPr marL="1219170" lvl="1" indent="-423323">
              <a:spcBef>
                <a:spcPts val="2133"/>
              </a:spcBef>
              <a:spcAft>
                <a:spcPts val="0"/>
              </a:spcAft>
              <a:buSzPts val="1400"/>
              <a:buChar char="○"/>
              <a:defRPr/>
            </a:lvl2pPr>
            <a:lvl3pPr marL="1828754" lvl="2" indent="-423323">
              <a:spcBef>
                <a:spcPts val="2133"/>
              </a:spcBef>
              <a:spcAft>
                <a:spcPts val="0"/>
              </a:spcAft>
              <a:buSzPts val="1400"/>
              <a:buChar char="■"/>
              <a:defRPr/>
            </a:lvl3pPr>
            <a:lvl4pPr marL="2438339" lvl="3" indent="-423323">
              <a:spcBef>
                <a:spcPts val="2133"/>
              </a:spcBef>
              <a:spcAft>
                <a:spcPts val="0"/>
              </a:spcAft>
              <a:buSzPts val="1400"/>
              <a:buChar char="●"/>
              <a:defRPr/>
            </a:lvl4pPr>
            <a:lvl5pPr marL="3047924" lvl="4" indent="-423323">
              <a:spcBef>
                <a:spcPts val="2133"/>
              </a:spcBef>
              <a:spcAft>
                <a:spcPts val="0"/>
              </a:spcAft>
              <a:buSzPts val="1400"/>
              <a:buChar char="○"/>
              <a:defRPr/>
            </a:lvl5pPr>
            <a:lvl6pPr marL="3657509" lvl="5" indent="-423323">
              <a:spcBef>
                <a:spcPts val="2133"/>
              </a:spcBef>
              <a:spcAft>
                <a:spcPts val="0"/>
              </a:spcAft>
              <a:buSzPts val="1400"/>
              <a:buChar char="■"/>
              <a:defRPr/>
            </a:lvl6pPr>
            <a:lvl7pPr marL="4267093" lvl="6" indent="-423323">
              <a:spcBef>
                <a:spcPts val="2133"/>
              </a:spcBef>
              <a:spcAft>
                <a:spcPts val="0"/>
              </a:spcAft>
              <a:buSzPts val="1400"/>
              <a:buChar char="●"/>
              <a:defRPr/>
            </a:lvl7pPr>
            <a:lvl8pPr marL="4876678" lvl="7" indent="-423323">
              <a:spcBef>
                <a:spcPts val="2133"/>
              </a:spcBef>
              <a:spcAft>
                <a:spcPts val="0"/>
              </a:spcAft>
              <a:buSzPts val="1400"/>
              <a:buChar char="○"/>
              <a:defRPr/>
            </a:lvl8pPr>
            <a:lvl9pPr marL="5486263" lvl="8" indent="-423323">
              <a:spcBef>
                <a:spcPts val="2133"/>
              </a:spcBef>
              <a:spcAft>
                <a:spcPts val="2133"/>
              </a:spcAft>
              <a:buSzPts val="1400"/>
              <a:buChar char="■"/>
              <a:defRPr/>
            </a:lvl9pPr>
          </a:lstStyle>
          <a:p>
            <a:endParaRPr/>
          </a:p>
        </p:txBody>
      </p:sp>
      <p:sp>
        <p:nvSpPr>
          <p:cNvPr id="19" name="Google Shape;19;p4"/>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135258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2EA84A-607F-4159-83F0-842D9AFA242D}" type="datetimeFigureOut">
              <a:rPr lang="en-US" smtClean="0"/>
              <a:t>5/14/2019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B9B3A5-624D-4B3A-A420-54E379AF4335}" type="slidenum">
              <a:rPr lang="en-US" smtClean="0"/>
              <a:t>‹#›</a:t>
            </a:fld>
            <a:endParaRPr lang="en-US"/>
          </a:p>
        </p:txBody>
      </p:sp>
    </p:spTree>
    <p:extLst>
      <p:ext uri="{BB962C8B-B14F-4D97-AF65-F5344CB8AC3E}">
        <p14:creationId xmlns:p14="http://schemas.microsoft.com/office/powerpoint/2010/main" val="1152941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C7F23F6-CFD8-4BDD-9AE0-8827EE1CFEBC}" type="datetimeFigureOut">
              <a:rPr lang="en-US" smtClean="0"/>
              <a:t>5/14/2019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B9B3A5-624D-4B3A-A420-54E379AF4335}" type="slidenum">
              <a:rPr lang="en-US" smtClean="0"/>
              <a:t>‹#›</a:t>
            </a:fld>
            <a:endParaRPr lang="en-US"/>
          </a:p>
        </p:txBody>
      </p:sp>
    </p:spTree>
    <p:extLst>
      <p:ext uri="{BB962C8B-B14F-4D97-AF65-F5344CB8AC3E}">
        <p14:creationId xmlns:p14="http://schemas.microsoft.com/office/powerpoint/2010/main" val="1465908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C7F23F6-CFD8-4BDD-9AE0-8827EE1CFEBC}" type="datetimeFigureOut">
              <a:rPr lang="en-US" smtClean="0"/>
              <a:t>5/14/2019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B9B3A5-624D-4B3A-A420-54E379AF4335}" type="slidenum">
              <a:rPr lang="en-US" smtClean="0"/>
              <a:t>‹#›</a:t>
            </a:fld>
            <a:endParaRPr lang="en-US"/>
          </a:p>
        </p:txBody>
      </p:sp>
    </p:spTree>
    <p:extLst>
      <p:ext uri="{BB962C8B-B14F-4D97-AF65-F5344CB8AC3E}">
        <p14:creationId xmlns:p14="http://schemas.microsoft.com/office/powerpoint/2010/main" val="20313716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C7F23F6-CFD8-4BDD-9AE0-8827EE1CFEBC}" type="datetimeFigureOut">
              <a:rPr lang="en-US" smtClean="0"/>
              <a:t>5/14/2019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B9B3A5-624D-4B3A-A420-54E379AF4335}" type="slidenum">
              <a:rPr lang="en-US" smtClean="0"/>
              <a:t>‹#›</a:t>
            </a:fld>
            <a:endParaRPr lang="en-US"/>
          </a:p>
        </p:txBody>
      </p:sp>
    </p:spTree>
    <p:extLst>
      <p:ext uri="{BB962C8B-B14F-4D97-AF65-F5344CB8AC3E}">
        <p14:creationId xmlns:p14="http://schemas.microsoft.com/office/powerpoint/2010/main" val="1266322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C7F23F6-CFD8-4BDD-9AE0-8827EE1CFEBC}" type="datetimeFigureOut">
              <a:rPr lang="en-US" smtClean="0"/>
              <a:t>5/14/2019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B9B3A5-624D-4B3A-A420-54E379AF4335}" type="slidenum">
              <a:rPr lang="en-US" smtClean="0"/>
              <a:t>‹#›</a:t>
            </a:fld>
            <a:endParaRPr lang="en-US"/>
          </a:p>
        </p:txBody>
      </p:sp>
    </p:spTree>
    <p:extLst>
      <p:ext uri="{BB962C8B-B14F-4D97-AF65-F5344CB8AC3E}">
        <p14:creationId xmlns:p14="http://schemas.microsoft.com/office/powerpoint/2010/main" val="2937890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7F23F6-CFD8-4BDD-9AE0-8827EE1CFEBC}" type="datetimeFigureOut">
              <a:rPr lang="en-US" smtClean="0"/>
              <a:t>5/14/2019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B9B3A5-624D-4B3A-A420-54E379AF4335}" type="slidenum">
              <a:rPr lang="en-US" smtClean="0"/>
              <a:t>‹#›</a:t>
            </a:fld>
            <a:endParaRPr lang="en-US"/>
          </a:p>
        </p:txBody>
      </p:sp>
    </p:spTree>
    <p:extLst>
      <p:ext uri="{BB962C8B-B14F-4D97-AF65-F5344CB8AC3E}">
        <p14:creationId xmlns:p14="http://schemas.microsoft.com/office/powerpoint/2010/main" val="3037880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C7F23F6-CFD8-4BDD-9AE0-8827EE1CFEBC}" type="datetimeFigureOut">
              <a:rPr lang="en-US" smtClean="0"/>
              <a:t>5/14/2019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B9B3A5-624D-4B3A-A420-54E379AF4335}" type="slidenum">
              <a:rPr lang="en-US" smtClean="0"/>
              <a:t>‹#›</a:t>
            </a:fld>
            <a:endParaRPr lang="en-US"/>
          </a:p>
        </p:txBody>
      </p:sp>
    </p:spTree>
    <p:extLst>
      <p:ext uri="{BB962C8B-B14F-4D97-AF65-F5344CB8AC3E}">
        <p14:creationId xmlns:p14="http://schemas.microsoft.com/office/powerpoint/2010/main" val="14022041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C7F23F6-CFD8-4BDD-9AE0-8827EE1CFEBC}" type="datetimeFigureOut">
              <a:rPr lang="en-US" smtClean="0"/>
              <a:t>5/14/2019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B9B3A5-624D-4B3A-A420-54E379AF4335}" type="slidenum">
              <a:rPr lang="en-US" smtClean="0"/>
              <a:t>‹#›</a:t>
            </a:fld>
            <a:endParaRPr lang="en-US"/>
          </a:p>
        </p:txBody>
      </p:sp>
    </p:spTree>
    <p:extLst>
      <p:ext uri="{BB962C8B-B14F-4D97-AF65-F5344CB8AC3E}">
        <p14:creationId xmlns:p14="http://schemas.microsoft.com/office/powerpoint/2010/main" val="965300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7F23F6-CFD8-4BDD-9AE0-8827EE1CFEBC}" type="datetimeFigureOut">
              <a:rPr lang="en-US" smtClean="0"/>
              <a:t>5/14/2019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B9B3A5-624D-4B3A-A420-54E379AF4335}" type="slidenum">
              <a:rPr lang="en-US" smtClean="0"/>
              <a:t>‹#›</a:t>
            </a:fld>
            <a:endParaRPr lang="en-US"/>
          </a:p>
        </p:txBody>
      </p:sp>
    </p:spTree>
    <p:extLst>
      <p:ext uri="{BB962C8B-B14F-4D97-AF65-F5344CB8AC3E}">
        <p14:creationId xmlns:p14="http://schemas.microsoft.com/office/powerpoint/2010/main" val="1100105623"/>
      </p:ext>
    </p:extLst>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 id="2147483741" r:id="rId12"/>
    <p:sldLayoutId id="2147483742" r:id="rId13"/>
    <p:sldLayoutId id="2147483744"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9.xml"/><Relationship Id="rId1" Type="http://schemas.openxmlformats.org/officeDocument/2006/relationships/slideLayout" Target="../slideLayouts/slideLayout14.xml"/><Relationship Id="rId4" Type="http://schemas.openxmlformats.org/officeDocument/2006/relationships/hyperlink" Target="http://www.worldbank.org/en/programs/mena-gender-innovation-lab#1"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emf"/><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hyperlink" Target="https://www.cfr.org/interactive/womens-participation-in-global-economy/" TargetMode="External"/><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BA02F-8319-4BE4-8A37-4666542D46EC}"/>
              </a:ext>
            </a:extLst>
          </p:cNvPr>
          <p:cNvSpPr>
            <a:spLocks noGrp="1"/>
          </p:cNvSpPr>
          <p:nvPr>
            <p:ph type="ctrTitle"/>
          </p:nvPr>
        </p:nvSpPr>
        <p:spPr>
          <a:xfrm>
            <a:off x="886750" y="3188427"/>
            <a:ext cx="10915650" cy="1713599"/>
          </a:xfrm>
        </p:spPr>
        <p:txBody>
          <a:bodyPr>
            <a:normAutofit fontScale="90000"/>
          </a:bodyPr>
          <a:lstStyle/>
          <a:p>
            <a:pPr algn="r"/>
            <a:br>
              <a:rPr lang="en-US" sz="5800" b="1" dirty="0">
                <a:latin typeface="+mn-lt"/>
              </a:rPr>
            </a:br>
            <a:r>
              <a:rPr lang="en-US" sz="5800" b="1" dirty="0">
                <a:latin typeface="+mn-lt"/>
              </a:rPr>
              <a:t>Gender Equality Matters </a:t>
            </a:r>
            <a:br>
              <a:rPr lang="en-US" sz="5800" b="1" dirty="0">
                <a:latin typeface="+mn-lt"/>
              </a:rPr>
            </a:br>
            <a:r>
              <a:rPr lang="en-US" sz="5800" b="1" dirty="0">
                <a:latin typeface="+mn-lt"/>
              </a:rPr>
              <a:t>for Growth in MNA</a:t>
            </a:r>
            <a:br>
              <a:rPr lang="en-US" sz="5800" b="1" dirty="0">
                <a:latin typeface="+mn-lt"/>
              </a:rPr>
            </a:br>
            <a:endParaRPr lang="en-US" sz="5800" b="1" dirty="0">
              <a:latin typeface="+mn-lt"/>
            </a:endParaRPr>
          </a:p>
        </p:txBody>
      </p:sp>
      <p:sp>
        <p:nvSpPr>
          <p:cNvPr id="4" name="TextBox 3">
            <a:extLst>
              <a:ext uri="{FF2B5EF4-FFF2-40B4-BE49-F238E27FC236}">
                <a16:creationId xmlns:a16="http://schemas.microsoft.com/office/drawing/2014/main" id="{14D45C88-4E4E-47C4-83BD-95D5DAEE4D68}"/>
              </a:ext>
            </a:extLst>
          </p:cNvPr>
          <p:cNvSpPr txBox="1"/>
          <p:nvPr/>
        </p:nvSpPr>
        <p:spPr>
          <a:xfrm>
            <a:off x="5394300" y="726459"/>
            <a:ext cx="5978082" cy="1235508"/>
          </a:xfrm>
          <a:prstGeom prst="rect">
            <a:avLst/>
          </a:prstGeom>
          <a:noFill/>
        </p:spPr>
        <p:txBody>
          <a:bodyPr wrap="square" rtlCol="0">
            <a:normAutofit/>
          </a:bodyPr>
          <a:lstStyle/>
          <a:p>
            <a:pPr algn="r">
              <a:spcAft>
                <a:spcPts val="600"/>
              </a:spcAft>
            </a:pPr>
            <a:r>
              <a:rPr lang="en-US" sz="2800" b="1" dirty="0">
                <a:solidFill>
                  <a:srgbClr val="0070C0"/>
                </a:solidFill>
                <a:latin typeface="Andes" panose="02000000000000000000" pitchFamily="50" charset="0"/>
              </a:rPr>
              <a:t>Middle East and North Africa </a:t>
            </a:r>
          </a:p>
          <a:p>
            <a:pPr algn="r">
              <a:spcAft>
                <a:spcPts val="600"/>
              </a:spcAft>
            </a:pPr>
            <a:r>
              <a:rPr lang="en-US" sz="2800" b="1" dirty="0">
                <a:solidFill>
                  <a:srgbClr val="0070C0"/>
                </a:solidFill>
                <a:latin typeface="Andes" panose="02000000000000000000" pitchFamily="50" charset="0"/>
              </a:rPr>
              <a:t>Gender Innovation Lab (MNAGIL)</a:t>
            </a:r>
          </a:p>
        </p:txBody>
      </p:sp>
      <p:pic>
        <p:nvPicPr>
          <p:cNvPr id="5" name="Google Shape;57;p13">
            <a:extLst>
              <a:ext uri="{FF2B5EF4-FFF2-40B4-BE49-F238E27FC236}">
                <a16:creationId xmlns:a16="http://schemas.microsoft.com/office/drawing/2014/main" id="{6B4AC223-261A-433B-897F-7A2F58105D7A}"/>
              </a:ext>
            </a:extLst>
          </p:cNvPr>
          <p:cNvPicPr preferRelativeResize="0"/>
          <p:nvPr/>
        </p:nvPicPr>
        <p:blipFill>
          <a:blip r:embed="rId2">
            <a:alphaModFix/>
          </a:blip>
          <a:stretch>
            <a:fillRect/>
          </a:stretch>
        </p:blipFill>
        <p:spPr>
          <a:xfrm>
            <a:off x="3085877" y="5376223"/>
            <a:ext cx="2597833" cy="1013758"/>
          </a:xfrm>
          <a:prstGeom prst="rect">
            <a:avLst/>
          </a:prstGeom>
          <a:noFill/>
          <a:ln>
            <a:noFill/>
          </a:ln>
        </p:spPr>
      </p:pic>
      <p:pic>
        <p:nvPicPr>
          <p:cNvPr id="6" name="Google Shape;56;p13">
            <a:extLst>
              <a:ext uri="{FF2B5EF4-FFF2-40B4-BE49-F238E27FC236}">
                <a16:creationId xmlns:a16="http://schemas.microsoft.com/office/drawing/2014/main" id="{5BCAAD5D-6E4D-4224-82AA-D88CDF9D39CA}"/>
              </a:ext>
            </a:extLst>
          </p:cNvPr>
          <p:cNvPicPr preferRelativeResize="0"/>
          <p:nvPr/>
        </p:nvPicPr>
        <p:blipFill>
          <a:blip r:embed="rId3">
            <a:alphaModFix/>
          </a:blip>
          <a:stretch>
            <a:fillRect/>
          </a:stretch>
        </p:blipFill>
        <p:spPr>
          <a:xfrm>
            <a:off x="7623244" y="5067910"/>
            <a:ext cx="1371970" cy="815192"/>
          </a:xfrm>
          <a:prstGeom prst="rect">
            <a:avLst/>
          </a:prstGeom>
          <a:noFill/>
          <a:ln>
            <a:noFill/>
          </a:ln>
        </p:spPr>
      </p:pic>
      <p:sp>
        <p:nvSpPr>
          <p:cNvPr id="8" name="TextBox 7">
            <a:extLst>
              <a:ext uri="{FF2B5EF4-FFF2-40B4-BE49-F238E27FC236}">
                <a16:creationId xmlns:a16="http://schemas.microsoft.com/office/drawing/2014/main" id="{6A6B7A9E-54CF-444E-AC82-B05DAD4E03A3}"/>
              </a:ext>
            </a:extLst>
          </p:cNvPr>
          <p:cNvSpPr txBox="1"/>
          <p:nvPr/>
        </p:nvSpPr>
        <p:spPr>
          <a:xfrm>
            <a:off x="7623244" y="5879709"/>
            <a:ext cx="3951581" cy="338554"/>
          </a:xfrm>
          <a:prstGeom prst="rect">
            <a:avLst/>
          </a:prstGeom>
          <a:noFill/>
        </p:spPr>
        <p:txBody>
          <a:bodyPr wrap="square" rtlCol="0">
            <a:spAutoFit/>
          </a:bodyPr>
          <a:lstStyle/>
          <a:p>
            <a:pPr algn="ctr"/>
            <a:r>
              <a:rPr lang="en-US" sz="1600" dirty="0"/>
              <a:t>Middle East and North Africa Vice Presidency</a:t>
            </a:r>
          </a:p>
        </p:txBody>
      </p:sp>
    </p:spTree>
    <p:extLst>
      <p:ext uri="{BB962C8B-B14F-4D97-AF65-F5344CB8AC3E}">
        <p14:creationId xmlns:p14="http://schemas.microsoft.com/office/powerpoint/2010/main" val="11726001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8"/>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Autofit/>
          </a:bodyPr>
          <a:lstStyle/>
          <a:p>
            <a:pPr>
              <a:spcBef>
                <a:spcPct val="0"/>
              </a:spcBef>
            </a:pPr>
            <a:r>
              <a:rPr lang="en" sz="3600" b="1" dirty="0">
                <a:latin typeface="+mn-lt"/>
                <a:sym typeface="Calibri"/>
              </a:rPr>
              <a:t>Where </a:t>
            </a:r>
            <a:r>
              <a:rPr lang="en-US" sz="3600" b="1" dirty="0">
                <a:latin typeface="+mn-lt"/>
                <a:sym typeface="Calibri"/>
              </a:rPr>
              <a:t>do we</a:t>
            </a:r>
            <a:r>
              <a:rPr lang="en" sz="3600" b="1" dirty="0">
                <a:latin typeface="+mn-lt"/>
                <a:sym typeface="Calibri"/>
              </a:rPr>
              <a:t> focus and </a:t>
            </a:r>
            <a:r>
              <a:rPr lang="en-US" sz="3600" b="1" dirty="0">
                <a:latin typeface="+mn-lt"/>
                <a:sym typeface="Calibri"/>
              </a:rPr>
              <a:t>how</a:t>
            </a:r>
            <a:r>
              <a:rPr lang="en" sz="3600" b="1" dirty="0">
                <a:latin typeface="+mn-lt"/>
                <a:sym typeface="Calibri"/>
              </a:rPr>
              <a:t> </a:t>
            </a:r>
            <a:endParaRPr sz="3600" b="1" dirty="0">
              <a:latin typeface="+mn-lt"/>
              <a:sym typeface="Calibri"/>
            </a:endParaRPr>
          </a:p>
        </p:txBody>
      </p:sp>
      <p:sp>
        <p:nvSpPr>
          <p:cNvPr id="89" name="Google Shape;89;p18"/>
          <p:cNvSpPr txBox="1">
            <a:spLocks noGrp="1"/>
          </p:cNvSpPr>
          <p:nvPr>
            <p:ph type="body" idx="1"/>
          </p:nvPr>
        </p:nvSpPr>
        <p:spPr>
          <a:xfrm>
            <a:off x="574221" y="1558789"/>
            <a:ext cx="4501633" cy="4555200"/>
          </a:xfrm>
          <a:prstGeom prst="rect">
            <a:avLst/>
          </a:prstGeom>
        </p:spPr>
        <p:txBody>
          <a:bodyPr spcFirstLastPara="1" vert="horz" wrap="square" lIns="121900" tIns="121900" rIns="121900" bIns="121900" rtlCol="0" anchor="ctr" anchorCtr="0">
            <a:noAutofit/>
          </a:bodyPr>
          <a:lstStyle/>
          <a:p>
            <a:pPr marL="0" indent="0" algn="ctr">
              <a:buNone/>
            </a:pPr>
            <a:r>
              <a:rPr lang="en" sz="2400" b="1" dirty="0">
                <a:solidFill>
                  <a:srgbClr val="000000"/>
                </a:solidFill>
                <a:ea typeface="Calibri"/>
                <a:cs typeface="Calibri"/>
                <a:sym typeface="Calibri"/>
              </a:rPr>
              <a:t>Country coverage </a:t>
            </a:r>
            <a:endParaRPr sz="2400" b="1" dirty="0">
              <a:solidFill>
                <a:srgbClr val="000000"/>
              </a:solidFill>
              <a:ea typeface="Calibri"/>
              <a:cs typeface="Calibri"/>
              <a:sym typeface="Calibri"/>
            </a:endParaRPr>
          </a:p>
          <a:p>
            <a:pPr marL="0" indent="0" algn="ctr">
              <a:spcBef>
                <a:spcPts val="2133"/>
              </a:spcBef>
              <a:spcAft>
                <a:spcPts val="2133"/>
              </a:spcAft>
              <a:buNone/>
            </a:pPr>
            <a:r>
              <a:rPr lang="en" sz="2400" dirty="0">
                <a:solidFill>
                  <a:srgbClr val="000000"/>
                </a:solidFill>
                <a:ea typeface="Calibri"/>
                <a:cs typeface="Calibri"/>
                <a:sym typeface="Calibri"/>
              </a:rPr>
              <a:t>Algeria, Iran, Iraq, Syria, Libya, Yemen, Egypt, Tunisia, Morocco, West Bank &amp; Gaza, Lebanon, Jordan, and Djibouti, and countries of the Gulf Cooperation Council</a:t>
            </a:r>
            <a:endParaRPr sz="2400" dirty="0">
              <a:solidFill>
                <a:srgbClr val="000000"/>
              </a:solidFill>
              <a:ea typeface="Calibri"/>
              <a:cs typeface="Calibri"/>
              <a:sym typeface="Calibri"/>
            </a:endParaRPr>
          </a:p>
        </p:txBody>
      </p:sp>
      <p:sp>
        <p:nvSpPr>
          <p:cNvPr id="90" name="Google Shape;90;p18"/>
          <p:cNvSpPr txBox="1">
            <a:spLocks noGrp="1"/>
          </p:cNvSpPr>
          <p:nvPr>
            <p:ph type="body" idx="2"/>
          </p:nvPr>
        </p:nvSpPr>
        <p:spPr>
          <a:xfrm>
            <a:off x="6242180" y="1559366"/>
            <a:ext cx="4759780" cy="4555200"/>
          </a:xfrm>
          <a:prstGeom prst="rect">
            <a:avLst/>
          </a:prstGeom>
        </p:spPr>
        <p:txBody>
          <a:bodyPr spcFirstLastPara="1" vert="horz" wrap="square" lIns="121900" tIns="121900" rIns="121900" bIns="121900" rtlCol="0" anchor="ctr" anchorCtr="0">
            <a:noAutofit/>
          </a:bodyPr>
          <a:lstStyle/>
          <a:p>
            <a:pPr marL="0" indent="0" algn="ctr">
              <a:buNone/>
            </a:pPr>
            <a:r>
              <a:rPr lang="en" sz="2400" b="1" dirty="0">
                <a:solidFill>
                  <a:srgbClr val="000000"/>
                </a:solidFill>
                <a:latin typeface="Calibri"/>
                <a:ea typeface="Calibri"/>
                <a:cs typeface="Calibri"/>
                <a:sym typeface="Calibri"/>
              </a:rPr>
              <a:t>Deliverables</a:t>
            </a:r>
            <a:r>
              <a:rPr lang="en" sz="2400" dirty="0">
                <a:solidFill>
                  <a:srgbClr val="000000"/>
                </a:solidFill>
                <a:latin typeface="Calibri"/>
                <a:ea typeface="Calibri"/>
                <a:cs typeface="Calibri"/>
                <a:sym typeface="Calibri"/>
              </a:rPr>
              <a:t> </a:t>
            </a:r>
            <a:endParaRPr sz="2400" dirty="0">
              <a:solidFill>
                <a:srgbClr val="000000"/>
              </a:solidFill>
              <a:latin typeface="Calibri"/>
              <a:ea typeface="Calibri"/>
              <a:cs typeface="Calibri"/>
              <a:sym typeface="Calibri"/>
            </a:endParaRPr>
          </a:p>
          <a:p>
            <a:pPr marL="0" indent="0" algn="ctr">
              <a:spcBef>
                <a:spcPts val="2133"/>
              </a:spcBef>
              <a:spcAft>
                <a:spcPts val="2133"/>
              </a:spcAft>
              <a:buNone/>
            </a:pPr>
            <a:r>
              <a:rPr lang="en" sz="2400" dirty="0">
                <a:solidFill>
                  <a:srgbClr val="000000"/>
                </a:solidFill>
                <a:latin typeface="Calibri"/>
                <a:ea typeface="Calibri"/>
                <a:cs typeface="Calibri"/>
                <a:sym typeface="Calibri"/>
              </a:rPr>
              <a:t>published peer-reviewed research papers, open access data sets, innovative methodologies, systematic reviews of evidence, policy briefs and an online platform for compilation, dissemination and outreach</a:t>
            </a:r>
            <a:endParaRPr sz="2400" dirty="0">
              <a:solidFill>
                <a:srgbClr val="000000"/>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0"/>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Autofit/>
          </a:bodyPr>
          <a:lstStyle/>
          <a:p>
            <a:pPr>
              <a:spcBef>
                <a:spcPct val="0"/>
              </a:spcBef>
            </a:pPr>
            <a:r>
              <a:rPr lang="en-US" sz="3600" b="1" dirty="0">
                <a:latin typeface="+mn-lt"/>
                <a:sym typeface="Calibri"/>
              </a:rPr>
              <a:t>MNAGIL in practice</a:t>
            </a:r>
            <a:r>
              <a:rPr lang="en" sz="3600" b="1" dirty="0">
                <a:latin typeface="+mn-lt"/>
                <a:sym typeface="Calibri"/>
              </a:rPr>
              <a:t> </a:t>
            </a:r>
            <a:endParaRPr sz="3600" b="1" dirty="0">
              <a:latin typeface="+mn-lt"/>
              <a:sym typeface="Calibri"/>
            </a:endParaRPr>
          </a:p>
        </p:txBody>
      </p:sp>
      <p:sp>
        <p:nvSpPr>
          <p:cNvPr id="103" name="Google Shape;103;p20"/>
          <p:cNvSpPr txBox="1"/>
          <p:nvPr/>
        </p:nvSpPr>
        <p:spPr>
          <a:xfrm>
            <a:off x="545333" y="1487267"/>
            <a:ext cx="11105200" cy="4874800"/>
          </a:xfrm>
          <a:prstGeom prst="rect">
            <a:avLst/>
          </a:prstGeom>
          <a:noFill/>
          <a:ln>
            <a:noFill/>
          </a:ln>
        </p:spPr>
        <p:txBody>
          <a:bodyPr spcFirstLastPara="1" wrap="square" lIns="121900" tIns="121900" rIns="121900" bIns="121900" anchor="t" anchorCtr="0">
            <a:noAutofit/>
          </a:bodyPr>
          <a:lstStyle/>
          <a:p>
            <a:r>
              <a:rPr lang="en" sz="2400" dirty="0">
                <a:ea typeface="Calibri"/>
                <a:cs typeface="Calibri"/>
                <a:sym typeface="Calibri"/>
              </a:rPr>
              <a:t>Two ways:</a:t>
            </a:r>
            <a:endParaRPr sz="2400" dirty="0">
              <a:ea typeface="Calibri"/>
              <a:cs typeface="Calibri"/>
              <a:sym typeface="Calibri"/>
            </a:endParaRPr>
          </a:p>
          <a:p>
            <a:endParaRPr sz="2400" dirty="0">
              <a:ea typeface="Calibri"/>
              <a:cs typeface="Calibri"/>
              <a:sym typeface="Calibri"/>
            </a:endParaRPr>
          </a:p>
          <a:p>
            <a:r>
              <a:rPr lang="en" sz="2400" dirty="0">
                <a:ea typeface="Calibri"/>
                <a:cs typeface="Calibri"/>
                <a:sym typeface="Calibri"/>
              </a:rPr>
              <a:t>Call for Expression of Interests </a:t>
            </a:r>
            <a:endParaRPr sz="2400" dirty="0">
              <a:ea typeface="Calibri"/>
              <a:cs typeface="Calibri"/>
              <a:sym typeface="Calibri"/>
            </a:endParaRPr>
          </a:p>
          <a:p>
            <a:pPr marL="609585" indent="-457189">
              <a:buSzPts val="1800"/>
              <a:buFont typeface="Calibri"/>
              <a:buAutoNum type="arabicPeriod"/>
            </a:pPr>
            <a:r>
              <a:rPr lang="en" sz="2400" dirty="0">
                <a:ea typeface="Calibri"/>
                <a:cs typeface="Calibri"/>
                <a:sym typeface="Calibri"/>
              </a:rPr>
              <a:t>Interested teams submit their EOIs and we will support to do an impact evaluation </a:t>
            </a:r>
            <a:endParaRPr sz="2400" dirty="0">
              <a:ea typeface="Calibri"/>
              <a:cs typeface="Calibri"/>
              <a:sym typeface="Calibri"/>
            </a:endParaRPr>
          </a:p>
          <a:p>
            <a:pPr marL="609585" indent="-457189">
              <a:buSzPts val="1800"/>
              <a:buFont typeface="Calibri"/>
              <a:buAutoNum type="arabicPeriod"/>
            </a:pPr>
            <a:r>
              <a:rPr lang="en" sz="2400" dirty="0">
                <a:ea typeface="Calibri"/>
                <a:cs typeface="Calibri"/>
                <a:sym typeface="Calibri"/>
              </a:rPr>
              <a:t>Work with WB projects in the first phase</a:t>
            </a:r>
            <a:endParaRPr sz="2400" dirty="0">
              <a:ea typeface="Calibri"/>
              <a:cs typeface="Calibri"/>
              <a:sym typeface="Calibri"/>
            </a:endParaRPr>
          </a:p>
          <a:p>
            <a:pPr marL="609585" indent="-457189">
              <a:buSzPts val="1800"/>
              <a:buFont typeface="Calibri"/>
              <a:buAutoNum type="arabicPeriod"/>
            </a:pPr>
            <a:r>
              <a:rPr lang="en" sz="2400" dirty="0">
                <a:ea typeface="Calibri"/>
                <a:cs typeface="Calibri"/>
                <a:sym typeface="Calibri"/>
              </a:rPr>
              <a:t>Offer a package of technical and financial support; top-up money for innovations </a:t>
            </a:r>
            <a:endParaRPr sz="2400" dirty="0">
              <a:ea typeface="Calibri"/>
              <a:cs typeface="Calibri"/>
              <a:sym typeface="Calibri"/>
            </a:endParaRPr>
          </a:p>
          <a:p>
            <a:pPr marL="609585"/>
            <a:endParaRPr sz="2400" dirty="0">
              <a:ea typeface="Calibri"/>
              <a:cs typeface="Calibri"/>
              <a:sym typeface="Calibri"/>
            </a:endParaRPr>
          </a:p>
          <a:p>
            <a:r>
              <a:rPr lang="en" sz="2400" dirty="0">
                <a:ea typeface="Calibri"/>
                <a:cs typeface="Calibri"/>
                <a:sym typeface="Calibri"/>
              </a:rPr>
              <a:t>Opportunistically</a:t>
            </a:r>
            <a:endParaRPr sz="2400" dirty="0">
              <a:ea typeface="Calibri"/>
              <a:cs typeface="Calibri"/>
              <a:sym typeface="Calibri"/>
            </a:endParaRPr>
          </a:p>
          <a:p>
            <a:pPr marL="609585" indent="-457189">
              <a:buSzPts val="1800"/>
              <a:buFont typeface="Calibri"/>
              <a:buAutoNum type="arabicPeriod"/>
            </a:pPr>
            <a:r>
              <a:rPr lang="en" sz="2400" dirty="0">
                <a:ea typeface="Calibri"/>
                <a:cs typeface="Calibri"/>
                <a:sym typeface="Calibri"/>
              </a:rPr>
              <a:t>Active seeking out of projects and convincing them</a:t>
            </a:r>
            <a:endParaRPr sz="2400" dirty="0">
              <a:ea typeface="Calibri"/>
              <a:cs typeface="Calibri"/>
              <a:sym typeface="Calibri"/>
            </a:endParaRPr>
          </a:p>
          <a:p>
            <a:pPr marL="609585" indent="-457189">
              <a:buSzPts val="1800"/>
              <a:buFont typeface="Calibri"/>
              <a:buAutoNum type="arabicPeriod"/>
            </a:pPr>
            <a:r>
              <a:rPr lang="en" sz="2400" dirty="0">
                <a:ea typeface="Calibri"/>
                <a:cs typeface="Calibri"/>
                <a:sym typeface="Calibri"/>
              </a:rPr>
              <a:t>Work with DIME’s gender team to find projects with potential IE and gender elements in MENA region</a:t>
            </a:r>
            <a:endParaRPr sz="2400" dirty="0">
              <a:ea typeface="Calibri"/>
              <a:cs typeface="Calibri"/>
              <a:sym typeface="Calibri"/>
            </a:endParaRPr>
          </a:p>
          <a:p>
            <a:endParaRPr sz="2400" dirty="0">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23" descr="Background pointer shape in timeline graphic"/>
          <p:cNvSpPr/>
          <p:nvPr/>
        </p:nvSpPr>
        <p:spPr>
          <a:xfrm>
            <a:off x="454579" y="2932000"/>
            <a:ext cx="2496400" cy="994000"/>
          </a:xfrm>
          <a:prstGeom prst="homePlate">
            <a:avLst>
              <a:gd name="adj" fmla="val 50000"/>
            </a:avLst>
          </a:prstGeom>
          <a:solidFill>
            <a:srgbClr val="0070C0"/>
          </a:solidFill>
          <a:ln w="9525" cap="flat" cmpd="sng">
            <a:solidFill>
              <a:schemeClr val="lt1"/>
            </a:solidFill>
            <a:prstDash val="solid"/>
            <a:round/>
            <a:headEnd type="none" w="sm" len="sm"/>
            <a:tailEnd type="none" w="sm" len="sm"/>
          </a:ln>
        </p:spPr>
        <p:txBody>
          <a:bodyPr spcFirstLastPara="1" wrap="square" lIns="162500" tIns="162500" rIns="162500" bIns="162500" anchor="ctr" anchorCtr="0">
            <a:noAutofit/>
          </a:bodyPr>
          <a:lstStyle/>
          <a:p>
            <a:endParaRPr sz="2400" dirty="0">
              <a:latin typeface="Calibri" panose="020F0502020204030204" pitchFamily="34" charset="0"/>
            </a:endParaRPr>
          </a:p>
        </p:txBody>
      </p:sp>
      <p:sp>
        <p:nvSpPr>
          <p:cNvPr id="118" name="Google Shape;118;p23"/>
          <p:cNvSpPr txBox="1">
            <a:spLocks noGrp="1"/>
          </p:cNvSpPr>
          <p:nvPr>
            <p:ph type="body" idx="4294967295"/>
          </p:nvPr>
        </p:nvSpPr>
        <p:spPr>
          <a:xfrm>
            <a:off x="454564" y="3115400"/>
            <a:ext cx="1940800" cy="627200"/>
          </a:xfrm>
          <a:prstGeom prst="rect">
            <a:avLst/>
          </a:prstGeom>
        </p:spPr>
        <p:txBody>
          <a:bodyPr spcFirstLastPara="1" vert="horz" wrap="square" lIns="121900" tIns="121900" rIns="121900" bIns="121900" rtlCol="0" anchor="ctr" anchorCtr="0">
            <a:noAutofit/>
          </a:bodyPr>
          <a:lstStyle/>
          <a:p>
            <a:pPr marL="0" indent="0" algn="ctr">
              <a:lnSpc>
                <a:spcPct val="100000"/>
              </a:lnSpc>
              <a:spcBef>
                <a:spcPts val="0"/>
              </a:spcBef>
              <a:buNone/>
            </a:pPr>
            <a:r>
              <a:rPr lang="en" sz="1867" b="1" dirty="0">
                <a:solidFill>
                  <a:schemeClr val="lt1"/>
                </a:solidFill>
                <a:latin typeface="Calibri" panose="020F0502020204030204" pitchFamily="34" charset="0"/>
              </a:rPr>
              <a:t>Expression of Interest (EOI)</a:t>
            </a:r>
            <a:endParaRPr sz="1867" b="1" dirty="0">
              <a:solidFill>
                <a:schemeClr val="lt1"/>
              </a:solidFill>
              <a:latin typeface="Calibri" panose="020F0502020204030204" pitchFamily="34" charset="0"/>
            </a:endParaRPr>
          </a:p>
        </p:txBody>
      </p:sp>
      <p:grpSp>
        <p:nvGrpSpPr>
          <p:cNvPr id="119" name="Google Shape;119;p23"/>
          <p:cNvGrpSpPr/>
          <p:nvPr/>
        </p:nvGrpSpPr>
        <p:grpSpPr>
          <a:xfrm>
            <a:off x="1292360" y="2146954"/>
            <a:ext cx="265200" cy="791541"/>
            <a:chOff x="777447" y="1610215"/>
            <a:chExt cx="198900" cy="593656"/>
          </a:xfrm>
        </p:grpSpPr>
        <p:cxnSp>
          <p:nvCxnSpPr>
            <p:cNvPr id="120" name="Google Shape;120;p23"/>
            <p:cNvCxnSpPr/>
            <p:nvPr/>
          </p:nvCxnSpPr>
          <p:spPr>
            <a:xfrm>
              <a:off x="876909" y="1649171"/>
              <a:ext cx="0" cy="554700"/>
            </a:xfrm>
            <a:prstGeom prst="straightConnector1">
              <a:avLst/>
            </a:prstGeom>
            <a:noFill/>
            <a:ln w="9525" cap="flat" cmpd="sng">
              <a:solidFill>
                <a:schemeClr val="dk2"/>
              </a:solidFill>
              <a:prstDash val="solid"/>
              <a:round/>
              <a:headEnd type="none" w="sm" len="sm"/>
              <a:tailEnd type="none" w="sm" len="sm"/>
            </a:ln>
          </p:spPr>
        </p:cxnSp>
        <p:sp>
          <p:nvSpPr>
            <p:cNvPr id="121" name="Google Shape;121;p23"/>
            <p:cNvSpPr/>
            <p:nvPr/>
          </p:nvSpPr>
          <p:spPr>
            <a:xfrm>
              <a:off x="777447" y="1610215"/>
              <a:ext cx="198900" cy="198900"/>
            </a:xfrm>
            <a:prstGeom prst="ellipse">
              <a:avLst/>
            </a:prstGeom>
            <a:solidFill>
              <a:schemeClr val="dk1"/>
            </a:solidFill>
            <a:ln>
              <a:noFill/>
            </a:ln>
          </p:spPr>
          <p:txBody>
            <a:bodyPr spcFirstLastPara="1" wrap="square" lIns="121900" tIns="121900" rIns="121900" bIns="121900" anchor="ctr" anchorCtr="0">
              <a:noAutofit/>
            </a:bodyPr>
            <a:lstStyle/>
            <a:p>
              <a:endParaRPr sz="2400">
                <a:latin typeface="Calibri" panose="020F0502020204030204" pitchFamily="34" charset="0"/>
              </a:endParaRPr>
            </a:p>
          </p:txBody>
        </p:sp>
      </p:grpSp>
      <p:sp>
        <p:nvSpPr>
          <p:cNvPr id="122" name="Google Shape;122;p23"/>
          <p:cNvSpPr txBox="1">
            <a:spLocks noGrp="1"/>
          </p:cNvSpPr>
          <p:nvPr>
            <p:ph type="body" idx="4294967295"/>
          </p:nvPr>
        </p:nvSpPr>
        <p:spPr>
          <a:xfrm>
            <a:off x="452957" y="1093430"/>
            <a:ext cx="2990400" cy="1208400"/>
          </a:xfrm>
          <a:prstGeom prst="rect">
            <a:avLst/>
          </a:prstGeom>
        </p:spPr>
        <p:txBody>
          <a:bodyPr spcFirstLastPara="1" vert="horz" wrap="square" lIns="121900" tIns="121900" rIns="121900" bIns="121900" rtlCol="0" anchor="t" anchorCtr="0">
            <a:noAutofit/>
          </a:bodyPr>
          <a:lstStyle/>
          <a:p>
            <a:pPr marL="0" indent="0">
              <a:spcBef>
                <a:spcPts val="0"/>
              </a:spcBef>
              <a:spcAft>
                <a:spcPts val="2133"/>
              </a:spcAft>
              <a:buNone/>
            </a:pPr>
            <a:r>
              <a:rPr lang="en" sz="1800" dirty="0">
                <a:latin typeface="Calibri" panose="020F0502020204030204" pitchFamily="34" charset="0"/>
              </a:rPr>
              <a:t>First call for EOI by 15 May, 2019; forming MNAGIL’s steering committee</a:t>
            </a:r>
            <a:endParaRPr sz="1800" dirty="0">
              <a:latin typeface="Calibri" panose="020F0502020204030204" pitchFamily="34" charset="0"/>
            </a:endParaRPr>
          </a:p>
        </p:txBody>
      </p:sp>
      <p:sp>
        <p:nvSpPr>
          <p:cNvPr id="123" name="Google Shape;123;p23" descr="Background pointer shape in timeline graphic"/>
          <p:cNvSpPr/>
          <p:nvPr/>
        </p:nvSpPr>
        <p:spPr>
          <a:xfrm>
            <a:off x="2422739" y="2932000"/>
            <a:ext cx="2734800" cy="994000"/>
          </a:xfrm>
          <a:prstGeom prst="chevron">
            <a:avLst>
              <a:gd name="adj" fmla="val 50000"/>
            </a:avLst>
          </a:prstGeom>
          <a:solidFill>
            <a:srgbClr val="0070C0"/>
          </a:solidFill>
          <a:ln w="9525" cap="flat" cmpd="sng">
            <a:solidFill>
              <a:schemeClr val="lt1"/>
            </a:solidFill>
            <a:prstDash val="solid"/>
            <a:round/>
            <a:headEnd type="none" w="sm" len="sm"/>
            <a:tailEnd type="none" w="sm" len="sm"/>
          </a:ln>
        </p:spPr>
        <p:txBody>
          <a:bodyPr spcFirstLastPara="1" wrap="square" lIns="162500" tIns="162500" rIns="162500" bIns="162500" anchor="ctr" anchorCtr="0">
            <a:noAutofit/>
          </a:bodyPr>
          <a:lstStyle/>
          <a:p>
            <a:endParaRPr sz="2400">
              <a:latin typeface="Calibri" panose="020F0502020204030204" pitchFamily="34" charset="0"/>
            </a:endParaRPr>
          </a:p>
        </p:txBody>
      </p:sp>
      <p:sp>
        <p:nvSpPr>
          <p:cNvPr id="124" name="Google Shape;124;p23"/>
          <p:cNvSpPr txBox="1">
            <a:spLocks noGrp="1"/>
          </p:cNvSpPr>
          <p:nvPr>
            <p:ph type="body" idx="4294967295"/>
          </p:nvPr>
        </p:nvSpPr>
        <p:spPr>
          <a:xfrm>
            <a:off x="2835089" y="3115400"/>
            <a:ext cx="1754000" cy="627200"/>
          </a:xfrm>
          <a:prstGeom prst="rect">
            <a:avLst/>
          </a:prstGeom>
        </p:spPr>
        <p:txBody>
          <a:bodyPr spcFirstLastPara="1" vert="horz" wrap="square" lIns="121900" tIns="121900" rIns="121900" bIns="121900" rtlCol="0" anchor="ctr" anchorCtr="0">
            <a:noAutofit/>
          </a:bodyPr>
          <a:lstStyle/>
          <a:p>
            <a:pPr marL="0" indent="0" algn="ctr">
              <a:lnSpc>
                <a:spcPct val="100000"/>
              </a:lnSpc>
              <a:spcBef>
                <a:spcPts val="0"/>
              </a:spcBef>
              <a:buNone/>
            </a:pPr>
            <a:r>
              <a:rPr lang="en" sz="1867" b="1" dirty="0">
                <a:solidFill>
                  <a:schemeClr val="lt1"/>
                </a:solidFill>
                <a:latin typeface="Calibri" panose="020F0502020204030204" pitchFamily="34" charset="0"/>
              </a:rPr>
              <a:t>Reviews on EOIs</a:t>
            </a:r>
            <a:endParaRPr sz="1867" b="1" dirty="0">
              <a:solidFill>
                <a:schemeClr val="lt1"/>
              </a:solidFill>
              <a:latin typeface="Calibri" panose="020F0502020204030204" pitchFamily="34" charset="0"/>
            </a:endParaRPr>
          </a:p>
        </p:txBody>
      </p:sp>
      <p:grpSp>
        <p:nvGrpSpPr>
          <p:cNvPr id="125" name="Google Shape;125;p23"/>
          <p:cNvGrpSpPr/>
          <p:nvPr/>
        </p:nvGrpSpPr>
        <p:grpSpPr>
          <a:xfrm>
            <a:off x="3579509" y="3918611"/>
            <a:ext cx="265200" cy="791541"/>
            <a:chOff x="2223534" y="2938958"/>
            <a:chExt cx="198900" cy="593656"/>
          </a:xfrm>
        </p:grpSpPr>
        <p:cxnSp>
          <p:nvCxnSpPr>
            <p:cNvPr id="126" name="Google Shape;126;p23"/>
            <p:cNvCxnSpPr/>
            <p:nvPr/>
          </p:nvCxnSpPr>
          <p:spPr>
            <a:xfrm rot="10800000">
              <a:off x="2322997" y="2938958"/>
              <a:ext cx="0" cy="554700"/>
            </a:xfrm>
            <a:prstGeom prst="straightConnector1">
              <a:avLst/>
            </a:prstGeom>
            <a:noFill/>
            <a:ln w="9525" cap="flat" cmpd="sng">
              <a:solidFill>
                <a:schemeClr val="dk2"/>
              </a:solidFill>
              <a:prstDash val="solid"/>
              <a:round/>
              <a:headEnd type="none" w="sm" len="sm"/>
              <a:tailEnd type="none" w="sm" len="sm"/>
            </a:ln>
          </p:spPr>
        </p:cxnSp>
        <p:sp>
          <p:nvSpPr>
            <p:cNvPr id="127" name="Google Shape;127;p23"/>
            <p:cNvSpPr/>
            <p:nvPr/>
          </p:nvSpPr>
          <p:spPr>
            <a:xfrm rot="10800000" flipH="1">
              <a:off x="2223534" y="3333714"/>
              <a:ext cx="198900" cy="198900"/>
            </a:xfrm>
            <a:prstGeom prst="ellipse">
              <a:avLst/>
            </a:prstGeom>
            <a:solidFill>
              <a:schemeClr val="dk1"/>
            </a:solidFill>
            <a:ln>
              <a:noFill/>
            </a:ln>
          </p:spPr>
          <p:txBody>
            <a:bodyPr spcFirstLastPara="1" wrap="square" lIns="121900" tIns="121900" rIns="121900" bIns="121900" anchor="ctr" anchorCtr="0">
              <a:noAutofit/>
            </a:bodyPr>
            <a:lstStyle/>
            <a:p>
              <a:endParaRPr sz="2400">
                <a:latin typeface="Calibri" panose="020F0502020204030204" pitchFamily="34" charset="0"/>
              </a:endParaRPr>
            </a:p>
          </p:txBody>
        </p:sp>
      </p:grpSp>
      <p:sp>
        <p:nvSpPr>
          <p:cNvPr id="128" name="Google Shape;128;p23"/>
          <p:cNvSpPr txBox="1">
            <a:spLocks noGrp="1"/>
          </p:cNvSpPr>
          <p:nvPr>
            <p:ph type="body" idx="4294967295"/>
          </p:nvPr>
        </p:nvSpPr>
        <p:spPr>
          <a:xfrm>
            <a:off x="2422739" y="4710152"/>
            <a:ext cx="2990400" cy="1208400"/>
          </a:xfrm>
          <a:prstGeom prst="rect">
            <a:avLst/>
          </a:prstGeom>
        </p:spPr>
        <p:txBody>
          <a:bodyPr spcFirstLastPara="1" vert="horz" wrap="square" lIns="121900" tIns="121900" rIns="121900" bIns="121900" rtlCol="0" anchor="t" anchorCtr="0">
            <a:noAutofit/>
          </a:bodyPr>
          <a:lstStyle/>
          <a:p>
            <a:pPr marL="0" indent="0">
              <a:spcBef>
                <a:spcPts val="0"/>
              </a:spcBef>
              <a:spcAft>
                <a:spcPts val="2133"/>
              </a:spcAft>
              <a:buNone/>
            </a:pPr>
            <a:r>
              <a:rPr lang="en" sz="1800" dirty="0">
                <a:latin typeface="Calibri" panose="020F0502020204030204" pitchFamily="34" charset="0"/>
              </a:rPr>
              <a:t>Internal review for feasibility and relevance; steering committees’ decisions and comments on EOI</a:t>
            </a:r>
            <a:endParaRPr sz="1800" dirty="0">
              <a:latin typeface="Calibri" panose="020F0502020204030204" pitchFamily="34" charset="0"/>
            </a:endParaRPr>
          </a:p>
        </p:txBody>
      </p:sp>
      <p:sp>
        <p:nvSpPr>
          <p:cNvPr id="129" name="Google Shape;129;p23" descr="Background pointer shape in timeline graphic"/>
          <p:cNvSpPr/>
          <p:nvPr/>
        </p:nvSpPr>
        <p:spPr>
          <a:xfrm>
            <a:off x="4629297" y="2932000"/>
            <a:ext cx="2734800" cy="994000"/>
          </a:xfrm>
          <a:prstGeom prst="chevron">
            <a:avLst>
              <a:gd name="adj" fmla="val 50000"/>
            </a:avLst>
          </a:prstGeom>
          <a:solidFill>
            <a:srgbClr val="0070C0"/>
          </a:solidFill>
          <a:ln w="9525" cap="flat" cmpd="sng">
            <a:solidFill>
              <a:schemeClr val="lt1"/>
            </a:solidFill>
            <a:prstDash val="solid"/>
            <a:round/>
            <a:headEnd type="none" w="sm" len="sm"/>
            <a:tailEnd type="none" w="sm" len="sm"/>
          </a:ln>
        </p:spPr>
        <p:txBody>
          <a:bodyPr spcFirstLastPara="1" wrap="square" lIns="162500" tIns="162500" rIns="162500" bIns="162500" anchor="ctr" anchorCtr="0">
            <a:noAutofit/>
          </a:bodyPr>
          <a:lstStyle/>
          <a:p>
            <a:endParaRPr sz="2400">
              <a:latin typeface="Calibri" panose="020F0502020204030204" pitchFamily="34" charset="0"/>
            </a:endParaRPr>
          </a:p>
        </p:txBody>
      </p:sp>
      <p:sp>
        <p:nvSpPr>
          <p:cNvPr id="130" name="Google Shape;130;p23"/>
          <p:cNvSpPr txBox="1">
            <a:spLocks noGrp="1"/>
          </p:cNvSpPr>
          <p:nvPr>
            <p:ph type="body" idx="4294967295"/>
          </p:nvPr>
        </p:nvSpPr>
        <p:spPr>
          <a:xfrm>
            <a:off x="5023673" y="3115400"/>
            <a:ext cx="1754000" cy="627200"/>
          </a:xfrm>
          <a:prstGeom prst="rect">
            <a:avLst/>
          </a:prstGeom>
        </p:spPr>
        <p:txBody>
          <a:bodyPr spcFirstLastPara="1" vert="horz" wrap="square" lIns="121900" tIns="121900" rIns="121900" bIns="121900" rtlCol="0" anchor="ctr" anchorCtr="0">
            <a:noAutofit/>
          </a:bodyPr>
          <a:lstStyle/>
          <a:p>
            <a:pPr marL="0" indent="0" algn="ctr">
              <a:lnSpc>
                <a:spcPct val="100000"/>
              </a:lnSpc>
              <a:spcBef>
                <a:spcPts val="0"/>
              </a:spcBef>
              <a:buClr>
                <a:schemeClr val="dk1"/>
              </a:buClr>
              <a:buSzPts val="1100"/>
              <a:buNone/>
            </a:pPr>
            <a:r>
              <a:rPr lang="en" sz="1867" b="1" dirty="0">
                <a:solidFill>
                  <a:schemeClr val="lt1"/>
                </a:solidFill>
                <a:latin typeface="Calibri" panose="020F0502020204030204" pitchFamily="34" charset="0"/>
              </a:rPr>
              <a:t>Submit GFR for RVP approval</a:t>
            </a:r>
            <a:endParaRPr sz="1867" b="1" dirty="0">
              <a:solidFill>
                <a:schemeClr val="lt1"/>
              </a:solidFill>
              <a:latin typeface="Calibri" panose="020F0502020204030204" pitchFamily="34" charset="0"/>
            </a:endParaRPr>
          </a:p>
        </p:txBody>
      </p:sp>
      <p:grpSp>
        <p:nvGrpSpPr>
          <p:cNvPr id="131" name="Google Shape;131;p23"/>
          <p:cNvGrpSpPr/>
          <p:nvPr/>
        </p:nvGrpSpPr>
        <p:grpSpPr>
          <a:xfrm>
            <a:off x="5759393" y="2146954"/>
            <a:ext cx="265200" cy="791541"/>
            <a:chOff x="3918084" y="1610215"/>
            <a:chExt cx="198900" cy="593656"/>
          </a:xfrm>
        </p:grpSpPr>
        <p:cxnSp>
          <p:nvCxnSpPr>
            <p:cNvPr id="132" name="Google Shape;132;p23"/>
            <p:cNvCxnSpPr/>
            <p:nvPr/>
          </p:nvCxnSpPr>
          <p:spPr>
            <a:xfrm>
              <a:off x="4017546" y="1649171"/>
              <a:ext cx="0" cy="554700"/>
            </a:xfrm>
            <a:prstGeom prst="straightConnector1">
              <a:avLst/>
            </a:prstGeom>
            <a:noFill/>
            <a:ln w="9525" cap="flat" cmpd="sng">
              <a:solidFill>
                <a:schemeClr val="dk2"/>
              </a:solidFill>
              <a:prstDash val="solid"/>
              <a:round/>
              <a:headEnd type="none" w="sm" len="sm"/>
              <a:tailEnd type="none" w="sm" len="sm"/>
            </a:ln>
          </p:spPr>
        </p:cxnSp>
        <p:sp>
          <p:nvSpPr>
            <p:cNvPr id="133" name="Google Shape;133;p23"/>
            <p:cNvSpPr/>
            <p:nvPr/>
          </p:nvSpPr>
          <p:spPr>
            <a:xfrm>
              <a:off x="3918084" y="1610215"/>
              <a:ext cx="198900" cy="198900"/>
            </a:xfrm>
            <a:prstGeom prst="ellipse">
              <a:avLst/>
            </a:prstGeom>
            <a:solidFill>
              <a:schemeClr val="dk1"/>
            </a:solidFill>
            <a:ln>
              <a:noFill/>
            </a:ln>
          </p:spPr>
          <p:txBody>
            <a:bodyPr spcFirstLastPara="1" wrap="square" lIns="121900" tIns="121900" rIns="121900" bIns="121900" anchor="ctr" anchorCtr="0">
              <a:noAutofit/>
            </a:bodyPr>
            <a:lstStyle/>
            <a:p>
              <a:endParaRPr sz="2400">
                <a:latin typeface="Calibri" panose="020F0502020204030204" pitchFamily="34" charset="0"/>
              </a:endParaRPr>
            </a:p>
          </p:txBody>
        </p:sp>
      </p:grpSp>
      <p:sp>
        <p:nvSpPr>
          <p:cNvPr id="134" name="Google Shape;134;p23"/>
          <p:cNvSpPr txBox="1">
            <a:spLocks noGrp="1"/>
          </p:cNvSpPr>
          <p:nvPr>
            <p:ph type="body" idx="4294967295"/>
          </p:nvPr>
        </p:nvSpPr>
        <p:spPr>
          <a:xfrm>
            <a:off x="4405473" y="935023"/>
            <a:ext cx="2990400" cy="1208400"/>
          </a:xfrm>
          <a:prstGeom prst="rect">
            <a:avLst/>
          </a:prstGeom>
        </p:spPr>
        <p:txBody>
          <a:bodyPr spcFirstLastPara="1" vert="horz" wrap="square" lIns="121900" tIns="121900" rIns="121900" bIns="121900" rtlCol="0" anchor="t" anchorCtr="0">
            <a:noAutofit/>
          </a:bodyPr>
          <a:lstStyle/>
          <a:p>
            <a:pPr marL="0" indent="0">
              <a:spcBef>
                <a:spcPts val="0"/>
              </a:spcBef>
              <a:spcAft>
                <a:spcPts val="2133"/>
              </a:spcAft>
              <a:buNone/>
            </a:pPr>
            <a:r>
              <a:rPr lang="en" sz="1800" dirty="0">
                <a:latin typeface="Calibri" panose="020F0502020204030204" pitchFamily="34" charset="0"/>
              </a:rPr>
              <a:t>Estimating the funding amounts; need-based assessment; and disbursement</a:t>
            </a:r>
            <a:endParaRPr sz="1800" dirty="0">
              <a:latin typeface="Calibri" panose="020F0502020204030204" pitchFamily="34" charset="0"/>
            </a:endParaRPr>
          </a:p>
        </p:txBody>
      </p:sp>
      <p:sp>
        <p:nvSpPr>
          <p:cNvPr id="135" name="Google Shape;135;p23" descr="Background pointer shape in timeline graphic"/>
          <p:cNvSpPr/>
          <p:nvPr/>
        </p:nvSpPr>
        <p:spPr>
          <a:xfrm>
            <a:off x="6835857" y="2932000"/>
            <a:ext cx="2734800" cy="994000"/>
          </a:xfrm>
          <a:prstGeom prst="chevron">
            <a:avLst>
              <a:gd name="adj" fmla="val 50000"/>
            </a:avLst>
          </a:prstGeom>
          <a:solidFill>
            <a:srgbClr val="0070C0"/>
          </a:solidFill>
          <a:ln w="9525" cap="flat" cmpd="sng">
            <a:solidFill>
              <a:schemeClr val="lt1"/>
            </a:solidFill>
            <a:prstDash val="solid"/>
            <a:round/>
            <a:headEnd type="none" w="sm" len="sm"/>
            <a:tailEnd type="none" w="sm" len="sm"/>
          </a:ln>
        </p:spPr>
        <p:txBody>
          <a:bodyPr spcFirstLastPara="1" wrap="square" lIns="162500" tIns="162500" rIns="162500" bIns="162500" anchor="ctr" anchorCtr="0">
            <a:noAutofit/>
          </a:bodyPr>
          <a:lstStyle/>
          <a:p>
            <a:endParaRPr sz="2400">
              <a:latin typeface="Calibri" panose="020F0502020204030204" pitchFamily="34" charset="0"/>
            </a:endParaRPr>
          </a:p>
        </p:txBody>
      </p:sp>
      <p:sp>
        <p:nvSpPr>
          <p:cNvPr id="136" name="Google Shape;136;p23"/>
          <p:cNvSpPr txBox="1">
            <a:spLocks noGrp="1"/>
          </p:cNvSpPr>
          <p:nvPr>
            <p:ph type="body" idx="4294967295"/>
          </p:nvPr>
        </p:nvSpPr>
        <p:spPr>
          <a:xfrm>
            <a:off x="7222265" y="3115400"/>
            <a:ext cx="1754000" cy="627200"/>
          </a:xfrm>
          <a:prstGeom prst="rect">
            <a:avLst/>
          </a:prstGeom>
        </p:spPr>
        <p:txBody>
          <a:bodyPr spcFirstLastPara="1" vert="horz" wrap="square" lIns="121900" tIns="121900" rIns="121900" bIns="121900" rtlCol="0" anchor="ctr" anchorCtr="0">
            <a:noAutofit/>
          </a:bodyPr>
          <a:lstStyle/>
          <a:p>
            <a:pPr marL="0" indent="0" algn="ctr">
              <a:lnSpc>
                <a:spcPct val="100000"/>
              </a:lnSpc>
              <a:spcBef>
                <a:spcPts val="0"/>
              </a:spcBef>
              <a:buNone/>
            </a:pPr>
            <a:r>
              <a:rPr lang="en" sz="1867" b="1" dirty="0">
                <a:solidFill>
                  <a:schemeClr val="lt1"/>
                </a:solidFill>
                <a:latin typeface="Calibri" panose="020F0502020204030204" pitchFamily="34" charset="0"/>
              </a:rPr>
              <a:t>Concept Note (CN) Technical Review </a:t>
            </a:r>
            <a:endParaRPr sz="1867" b="1" dirty="0">
              <a:solidFill>
                <a:schemeClr val="lt1"/>
              </a:solidFill>
              <a:latin typeface="Calibri" panose="020F0502020204030204" pitchFamily="34" charset="0"/>
            </a:endParaRPr>
          </a:p>
        </p:txBody>
      </p:sp>
      <p:grpSp>
        <p:nvGrpSpPr>
          <p:cNvPr id="137" name="Google Shape;137;p23"/>
          <p:cNvGrpSpPr/>
          <p:nvPr/>
        </p:nvGrpSpPr>
        <p:grpSpPr>
          <a:xfrm>
            <a:off x="7964093" y="3918611"/>
            <a:ext cx="265200" cy="791541"/>
            <a:chOff x="5958946" y="2938958"/>
            <a:chExt cx="198900" cy="593656"/>
          </a:xfrm>
        </p:grpSpPr>
        <p:cxnSp>
          <p:nvCxnSpPr>
            <p:cNvPr id="138" name="Google Shape;138;p23"/>
            <p:cNvCxnSpPr/>
            <p:nvPr/>
          </p:nvCxnSpPr>
          <p:spPr>
            <a:xfrm rot="10800000">
              <a:off x="6058409" y="2938958"/>
              <a:ext cx="0" cy="554700"/>
            </a:xfrm>
            <a:prstGeom prst="straightConnector1">
              <a:avLst/>
            </a:prstGeom>
            <a:noFill/>
            <a:ln w="9525" cap="flat" cmpd="sng">
              <a:solidFill>
                <a:schemeClr val="dk2"/>
              </a:solidFill>
              <a:prstDash val="solid"/>
              <a:round/>
              <a:headEnd type="none" w="sm" len="sm"/>
              <a:tailEnd type="none" w="sm" len="sm"/>
            </a:ln>
          </p:spPr>
        </p:cxnSp>
        <p:sp>
          <p:nvSpPr>
            <p:cNvPr id="139" name="Google Shape;139;p23"/>
            <p:cNvSpPr/>
            <p:nvPr/>
          </p:nvSpPr>
          <p:spPr>
            <a:xfrm rot="10800000" flipH="1">
              <a:off x="5958946" y="3333714"/>
              <a:ext cx="198900" cy="198900"/>
            </a:xfrm>
            <a:prstGeom prst="ellipse">
              <a:avLst/>
            </a:prstGeom>
            <a:solidFill>
              <a:schemeClr val="dk1"/>
            </a:solidFill>
            <a:ln>
              <a:noFill/>
            </a:ln>
          </p:spPr>
          <p:txBody>
            <a:bodyPr spcFirstLastPara="1" wrap="square" lIns="121900" tIns="121900" rIns="121900" bIns="121900" anchor="ctr" anchorCtr="0">
              <a:noAutofit/>
            </a:bodyPr>
            <a:lstStyle/>
            <a:p>
              <a:endParaRPr sz="2400">
                <a:latin typeface="Calibri" panose="020F0502020204030204" pitchFamily="34" charset="0"/>
              </a:endParaRPr>
            </a:p>
          </p:txBody>
        </p:sp>
      </p:grpSp>
      <p:sp>
        <p:nvSpPr>
          <p:cNvPr id="140" name="Google Shape;140;p23"/>
          <p:cNvSpPr txBox="1">
            <a:spLocks noGrp="1"/>
          </p:cNvSpPr>
          <p:nvPr>
            <p:ph type="body" idx="4294967295"/>
          </p:nvPr>
        </p:nvSpPr>
        <p:spPr>
          <a:xfrm>
            <a:off x="6835857" y="4710152"/>
            <a:ext cx="2990400" cy="1208400"/>
          </a:xfrm>
          <a:prstGeom prst="rect">
            <a:avLst/>
          </a:prstGeom>
        </p:spPr>
        <p:txBody>
          <a:bodyPr spcFirstLastPara="1" vert="horz" wrap="square" lIns="121900" tIns="121900" rIns="121900" bIns="121900" rtlCol="0" anchor="t" anchorCtr="0">
            <a:noAutofit/>
          </a:bodyPr>
          <a:lstStyle/>
          <a:p>
            <a:pPr marL="0" indent="0">
              <a:spcBef>
                <a:spcPts val="0"/>
              </a:spcBef>
              <a:spcAft>
                <a:spcPts val="2133"/>
              </a:spcAft>
              <a:buNone/>
            </a:pPr>
            <a:r>
              <a:rPr lang="en" sz="1800" dirty="0">
                <a:latin typeface="Calibri" panose="020F0502020204030204" pitchFamily="34" charset="0"/>
              </a:rPr>
              <a:t>Review on IE design and methodology, share feedback and finalize the teams for measuring the impact</a:t>
            </a:r>
            <a:endParaRPr sz="1800" dirty="0">
              <a:latin typeface="Calibri" panose="020F0502020204030204" pitchFamily="34" charset="0"/>
            </a:endParaRPr>
          </a:p>
        </p:txBody>
      </p:sp>
      <p:sp>
        <p:nvSpPr>
          <p:cNvPr id="141" name="Google Shape;141;p23" descr="Background pointer shape in timeline graphic"/>
          <p:cNvSpPr/>
          <p:nvPr/>
        </p:nvSpPr>
        <p:spPr>
          <a:xfrm>
            <a:off x="9042417" y="2932000"/>
            <a:ext cx="2734800" cy="994000"/>
          </a:xfrm>
          <a:prstGeom prst="chevron">
            <a:avLst>
              <a:gd name="adj" fmla="val 50000"/>
            </a:avLst>
          </a:prstGeom>
          <a:solidFill>
            <a:srgbClr val="0070C0"/>
          </a:solidFill>
          <a:ln w="9525" cap="flat" cmpd="sng">
            <a:solidFill>
              <a:schemeClr val="lt1"/>
            </a:solidFill>
            <a:prstDash val="solid"/>
            <a:round/>
            <a:headEnd type="none" w="sm" len="sm"/>
            <a:tailEnd type="none" w="sm" len="sm"/>
          </a:ln>
        </p:spPr>
        <p:txBody>
          <a:bodyPr spcFirstLastPara="1" wrap="square" lIns="162500" tIns="162500" rIns="162500" bIns="162500" anchor="ctr" anchorCtr="0">
            <a:noAutofit/>
          </a:bodyPr>
          <a:lstStyle/>
          <a:p>
            <a:endParaRPr sz="2400">
              <a:latin typeface="Calibri" panose="020F0502020204030204" pitchFamily="34" charset="0"/>
            </a:endParaRPr>
          </a:p>
        </p:txBody>
      </p:sp>
      <p:sp>
        <p:nvSpPr>
          <p:cNvPr id="142" name="Google Shape;142;p23"/>
          <p:cNvSpPr txBox="1">
            <a:spLocks noGrp="1"/>
          </p:cNvSpPr>
          <p:nvPr>
            <p:ph type="body" idx="4294967295"/>
          </p:nvPr>
        </p:nvSpPr>
        <p:spPr>
          <a:xfrm>
            <a:off x="9482016" y="3115400"/>
            <a:ext cx="1754000" cy="627200"/>
          </a:xfrm>
          <a:prstGeom prst="rect">
            <a:avLst/>
          </a:prstGeom>
        </p:spPr>
        <p:txBody>
          <a:bodyPr spcFirstLastPara="1" vert="horz" wrap="square" lIns="121900" tIns="121900" rIns="121900" bIns="121900" rtlCol="0" anchor="ctr" anchorCtr="0">
            <a:noAutofit/>
          </a:bodyPr>
          <a:lstStyle/>
          <a:p>
            <a:pPr marL="0" indent="0" algn="ctr">
              <a:lnSpc>
                <a:spcPct val="100000"/>
              </a:lnSpc>
              <a:spcBef>
                <a:spcPts val="0"/>
              </a:spcBef>
              <a:buNone/>
            </a:pPr>
            <a:r>
              <a:rPr lang="en" sz="1867" b="1" dirty="0">
                <a:solidFill>
                  <a:schemeClr val="lt1"/>
                </a:solidFill>
                <a:latin typeface="Calibri" panose="020F0502020204030204" pitchFamily="34" charset="0"/>
              </a:rPr>
              <a:t>Register IE projects</a:t>
            </a:r>
            <a:endParaRPr sz="1867" b="1" dirty="0">
              <a:solidFill>
                <a:schemeClr val="lt1"/>
              </a:solidFill>
              <a:latin typeface="Calibri" panose="020F0502020204030204" pitchFamily="34" charset="0"/>
            </a:endParaRPr>
          </a:p>
        </p:txBody>
      </p:sp>
      <p:grpSp>
        <p:nvGrpSpPr>
          <p:cNvPr id="143" name="Google Shape;143;p23"/>
          <p:cNvGrpSpPr/>
          <p:nvPr/>
        </p:nvGrpSpPr>
        <p:grpSpPr>
          <a:xfrm>
            <a:off x="10226409" y="2146954"/>
            <a:ext cx="265200" cy="791541"/>
            <a:chOff x="3918084" y="1610215"/>
            <a:chExt cx="198900" cy="593656"/>
          </a:xfrm>
        </p:grpSpPr>
        <p:cxnSp>
          <p:nvCxnSpPr>
            <p:cNvPr id="144" name="Google Shape;144;p23"/>
            <p:cNvCxnSpPr/>
            <p:nvPr/>
          </p:nvCxnSpPr>
          <p:spPr>
            <a:xfrm>
              <a:off x="4017546" y="1649171"/>
              <a:ext cx="0" cy="554700"/>
            </a:xfrm>
            <a:prstGeom prst="straightConnector1">
              <a:avLst/>
            </a:prstGeom>
            <a:noFill/>
            <a:ln w="9525" cap="flat" cmpd="sng">
              <a:solidFill>
                <a:schemeClr val="dk2"/>
              </a:solidFill>
              <a:prstDash val="solid"/>
              <a:round/>
              <a:headEnd type="none" w="sm" len="sm"/>
              <a:tailEnd type="none" w="sm" len="sm"/>
            </a:ln>
          </p:spPr>
        </p:cxnSp>
        <p:sp>
          <p:nvSpPr>
            <p:cNvPr id="145" name="Google Shape;145;p23"/>
            <p:cNvSpPr/>
            <p:nvPr/>
          </p:nvSpPr>
          <p:spPr>
            <a:xfrm>
              <a:off x="3918084" y="1610215"/>
              <a:ext cx="198900" cy="198900"/>
            </a:xfrm>
            <a:prstGeom prst="ellipse">
              <a:avLst/>
            </a:prstGeom>
            <a:solidFill>
              <a:schemeClr val="dk1"/>
            </a:solidFill>
            <a:ln>
              <a:noFill/>
            </a:ln>
          </p:spPr>
          <p:txBody>
            <a:bodyPr spcFirstLastPara="1" wrap="square" lIns="121900" tIns="121900" rIns="121900" bIns="121900" anchor="ctr" anchorCtr="0">
              <a:noAutofit/>
            </a:bodyPr>
            <a:lstStyle/>
            <a:p>
              <a:endParaRPr sz="2400">
                <a:latin typeface="Calibri" panose="020F0502020204030204" pitchFamily="34" charset="0"/>
              </a:endParaRPr>
            </a:p>
          </p:txBody>
        </p:sp>
      </p:grpSp>
      <p:sp>
        <p:nvSpPr>
          <p:cNvPr id="146" name="Google Shape;146;p23"/>
          <p:cNvSpPr txBox="1">
            <a:spLocks noGrp="1"/>
          </p:cNvSpPr>
          <p:nvPr>
            <p:ph type="body" idx="4294967295"/>
          </p:nvPr>
        </p:nvSpPr>
        <p:spPr>
          <a:xfrm>
            <a:off x="8976265" y="990494"/>
            <a:ext cx="2990400" cy="1208400"/>
          </a:xfrm>
          <a:prstGeom prst="rect">
            <a:avLst/>
          </a:prstGeom>
        </p:spPr>
        <p:txBody>
          <a:bodyPr spcFirstLastPara="1" vert="horz" wrap="square" lIns="121900" tIns="121900" rIns="121900" bIns="121900" rtlCol="0" anchor="t" anchorCtr="0">
            <a:noAutofit/>
          </a:bodyPr>
          <a:lstStyle/>
          <a:p>
            <a:pPr marL="0" indent="0">
              <a:spcBef>
                <a:spcPts val="0"/>
              </a:spcBef>
              <a:spcAft>
                <a:spcPts val="2133"/>
              </a:spcAft>
              <a:buNone/>
            </a:pPr>
            <a:r>
              <a:rPr lang="en" sz="1800" dirty="0">
                <a:latin typeface="Calibri" panose="020F0502020204030204" pitchFamily="34" charset="0"/>
              </a:rPr>
              <a:t>Pre-analysis plan and finalizing the deliverable (Evidence and paper review)</a:t>
            </a:r>
            <a:endParaRPr sz="1800" dirty="0">
              <a:latin typeface="Calibri" panose="020F0502020204030204" pitchFamily="34" charset="0"/>
            </a:endParaRPr>
          </a:p>
        </p:txBody>
      </p:sp>
      <p:sp>
        <p:nvSpPr>
          <p:cNvPr id="2" name="Rectangle 1">
            <a:extLst>
              <a:ext uri="{FF2B5EF4-FFF2-40B4-BE49-F238E27FC236}">
                <a16:creationId xmlns:a16="http://schemas.microsoft.com/office/drawing/2014/main" id="{E4DF28DD-741F-455E-8F86-90979574C11B}"/>
              </a:ext>
            </a:extLst>
          </p:cNvPr>
          <p:cNvSpPr/>
          <p:nvPr/>
        </p:nvSpPr>
        <p:spPr>
          <a:xfrm>
            <a:off x="662539" y="216735"/>
            <a:ext cx="4988738" cy="590931"/>
          </a:xfrm>
          <a:prstGeom prst="rect">
            <a:avLst/>
          </a:prstGeom>
        </p:spPr>
        <p:txBody>
          <a:bodyPr wrap="none">
            <a:spAutoFit/>
          </a:bodyPr>
          <a:lstStyle/>
          <a:p>
            <a:pPr defTabSz="914400">
              <a:lnSpc>
                <a:spcPct val="90000"/>
              </a:lnSpc>
              <a:spcBef>
                <a:spcPct val="0"/>
              </a:spcBef>
            </a:pPr>
            <a:r>
              <a:rPr lang="en-US" sz="3600" b="1" dirty="0"/>
              <a:t>Technical Review Process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5">
            <a:extLst>
              <a:ext uri="{FF2B5EF4-FFF2-40B4-BE49-F238E27FC236}">
                <a16:creationId xmlns:a16="http://schemas.microsoft.com/office/drawing/2014/main" id="{AA824907-6899-406B-8F7D-67CBAE5AC4A6}"/>
              </a:ext>
            </a:extLst>
          </p:cNvPr>
          <p:cNvGraphicFramePr>
            <a:graphicFrameLocks noGrp="1"/>
          </p:cNvGraphicFramePr>
          <p:nvPr/>
        </p:nvGraphicFramePr>
        <p:xfrm>
          <a:off x="2097087" y="1217854"/>
          <a:ext cx="7997825" cy="44222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a:extLst>
              <a:ext uri="{FF2B5EF4-FFF2-40B4-BE49-F238E27FC236}">
                <a16:creationId xmlns:a16="http://schemas.microsoft.com/office/drawing/2014/main" id="{5BCA8BB6-1694-4603-936A-B20780A63E31}"/>
              </a:ext>
            </a:extLst>
          </p:cNvPr>
          <p:cNvSpPr/>
          <p:nvPr/>
        </p:nvSpPr>
        <p:spPr>
          <a:xfrm>
            <a:off x="840092" y="626923"/>
            <a:ext cx="5150384" cy="590931"/>
          </a:xfrm>
          <a:prstGeom prst="rect">
            <a:avLst/>
          </a:prstGeom>
        </p:spPr>
        <p:txBody>
          <a:bodyPr wrap="none">
            <a:spAutoFit/>
          </a:bodyPr>
          <a:lstStyle/>
          <a:p>
            <a:pPr defTabSz="914400">
              <a:lnSpc>
                <a:spcPct val="90000"/>
              </a:lnSpc>
              <a:spcBef>
                <a:spcPct val="0"/>
              </a:spcBef>
            </a:pPr>
            <a:r>
              <a:rPr lang="en-US" sz="3600" b="1" dirty="0"/>
              <a:t>Recap: How the lab works</a:t>
            </a:r>
          </a:p>
        </p:txBody>
      </p:sp>
    </p:spTree>
    <p:extLst>
      <p:ext uri="{BB962C8B-B14F-4D97-AF65-F5344CB8AC3E}">
        <p14:creationId xmlns:p14="http://schemas.microsoft.com/office/powerpoint/2010/main" val="13489368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1"/>
          <p:cNvSpPr txBox="1"/>
          <p:nvPr/>
        </p:nvSpPr>
        <p:spPr>
          <a:xfrm>
            <a:off x="429667" y="297467"/>
            <a:ext cx="11286800" cy="1305600"/>
          </a:xfrm>
          <a:prstGeom prst="rect">
            <a:avLst/>
          </a:prstGeom>
          <a:noFill/>
          <a:ln>
            <a:noFill/>
          </a:ln>
        </p:spPr>
        <p:txBody>
          <a:bodyPr spcFirstLastPara="1" wrap="square" lIns="121900" tIns="121900" rIns="121900" bIns="121900" anchor="t" anchorCtr="0">
            <a:noAutofit/>
          </a:bodyPr>
          <a:lstStyle/>
          <a:p>
            <a:endParaRPr sz="2400"/>
          </a:p>
        </p:txBody>
      </p:sp>
      <p:sp>
        <p:nvSpPr>
          <p:cNvPr id="2" name="TextBox 1"/>
          <p:cNvSpPr txBox="1"/>
          <p:nvPr/>
        </p:nvSpPr>
        <p:spPr>
          <a:xfrm>
            <a:off x="606418" y="512071"/>
            <a:ext cx="11155915" cy="590931"/>
          </a:xfrm>
          <a:prstGeom prst="rect">
            <a:avLst/>
          </a:prstGeom>
          <a:noFill/>
        </p:spPr>
        <p:txBody>
          <a:bodyPr wrap="square" rtlCol="0">
            <a:spAutoFit/>
          </a:bodyPr>
          <a:lstStyle/>
          <a:p>
            <a:pPr defTabSz="914400">
              <a:lnSpc>
                <a:spcPct val="90000"/>
              </a:lnSpc>
              <a:spcBef>
                <a:spcPct val="0"/>
              </a:spcBef>
            </a:pPr>
            <a:r>
              <a:rPr lang="en-US" sz="3600" b="1" dirty="0">
                <a:ea typeface="+mj-ea"/>
                <a:cs typeface="+mj-cs"/>
              </a:rPr>
              <a:t>Only one IE project in MENA so far…</a:t>
            </a:r>
          </a:p>
        </p:txBody>
      </p:sp>
      <p:sp>
        <p:nvSpPr>
          <p:cNvPr id="3" name="TextBox 2"/>
          <p:cNvSpPr txBox="1"/>
          <p:nvPr/>
        </p:nvSpPr>
        <p:spPr>
          <a:xfrm>
            <a:off x="606418" y="1428406"/>
            <a:ext cx="10692524" cy="5324535"/>
          </a:xfrm>
          <a:prstGeom prst="rect">
            <a:avLst/>
          </a:prstGeom>
          <a:noFill/>
        </p:spPr>
        <p:txBody>
          <a:bodyPr wrap="square" rtlCol="0">
            <a:spAutoFit/>
          </a:bodyPr>
          <a:lstStyle/>
          <a:p>
            <a:r>
              <a:rPr lang="en-US" sz="2000" dirty="0">
                <a:latin typeface="Calibri" panose="020F0502020204030204" pitchFamily="34" charset="0"/>
              </a:rPr>
              <a:t>Title: </a:t>
            </a:r>
            <a:r>
              <a:rPr lang="en-US" sz="2000" i="1" dirty="0">
                <a:latin typeface="Calibri" panose="020F0502020204030204" pitchFamily="34" charset="0"/>
              </a:rPr>
              <a:t>Enhancing female entrepreneurship of vulnerable women through an unconditional cash grant </a:t>
            </a:r>
            <a:r>
              <a:rPr lang="en-US" sz="2000" dirty="0">
                <a:latin typeface="Calibri" panose="020F0502020204030204" pitchFamily="34" charset="0"/>
              </a:rPr>
              <a:t>(P164699); IE P code: kk8y45	</a:t>
            </a:r>
          </a:p>
          <a:p>
            <a:r>
              <a:rPr lang="en-US" sz="2000" dirty="0">
                <a:latin typeface="Calibri" panose="020F0502020204030204" pitchFamily="34" charset="0"/>
              </a:rPr>
              <a:t>TTL: Eric </a:t>
            </a:r>
            <a:r>
              <a:rPr lang="en-US" sz="2000" dirty="0" err="1">
                <a:latin typeface="Calibri" panose="020F0502020204030204" pitchFamily="34" charset="0"/>
              </a:rPr>
              <a:t>Mvukiyehe</a:t>
            </a:r>
            <a:r>
              <a:rPr lang="en-US" sz="2000" dirty="0">
                <a:latin typeface="Calibri" panose="020F0502020204030204" pitchFamily="34" charset="0"/>
              </a:rPr>
              <a:t>	</a:t>
            </a:r>
          </a:p>
          <a:p>
            <a:r>
              <a:rPr lang="en-US" sz="2000" dirty="0">
                <a:latin typeface="Calibri" panose="020F0502020204030204" pitchFamily="34" charset="0"/>
              </a:rPr>
              <a:t>Country: Tunisia	</a:t>
            </a:r>
          </a:p>
          <a:p>
            <a:r>
              <a:rPr lang="en-US" sz="2000" dirty="0">
                <a:latin typeface="Calibri" panose="020F0502020204030204" pitchFamily="34" charset="0"/>
              </a:rPr>
              <a:t>Global Practice: Social Protection; Pillar: Growth, Risk &amp; Vulnerability	</a:t>
            </a:r>
          </a:p>
          <a:p>
            <a:endParaRPr lang="en-US" sz="2000" dirty="0">
              <a:latin typeface="Calibri" panose="020F0502020204030204" pitchFamily="34" charset="0"/>
            </a:endParaRPr>
          </a:p>
          <a:p>
            <a:r>
              <a:rPr lang="en-US" sz="2000" dirty="0">
                <a:latin typeface="Calibri" panose="020F0502020204030204" pitchFamily="34" charset="0"/>
              </a:rPr>
              <a:t>Brief: Together with the Tunisian Ministry of Vocational Training and Employment, the World Bank supported the Community Works and Local Participation Project (CWLP), a pilot public works program in </a:t>
            </a:r>
            <a:r>
              <a:rPr lang="en-US" sz="2000" dirty="0" err="1">
                <a:latin typeface="Calibri" panose="020F0502020204030204" pitchFamily="34" charset="0"/>
              </a:rPr>
              <a:t>Jendouba</a:t>
            </a:r>
            <a:r>
              <a:rPr lang="en-US" sz="2000" dirty="0">
                <a:latin typeface="Calibri" panose="020F0502020204030204" pitchFamily="34" charset="0"/>
              </a:rPr>
              <a:t>, Tunisia; the objective is to generate evidence on gender impacts of a cash grants add-on to a public works program (PWP) in Tunisia</a:t>
            </a:r>
          </a:p>
          <a:p>
            <a:r>
              <a:rPr lang="en-US" sz="2000" dirty="0">
                <a:latin typeface="Calibri" panose="020F0502020204030204" pitchFamily="34" charset="0"/>
              </a:rPr>
              <a:t>	</a:t>
            </a:r>
          </a:p>
          <a:p>
            <a:r>
              <a:rPr lang="en-US" sz="2000" dirty="0">
                <a:latin typeface="Calibri" panose="020F0502020204030204" pitchFamily="34" charset="0"/>
              </a:rPr>
              <a:t>Key intervention: To provide cash to unemployed workers through short-term employment opportunities </a:t>
            </a:r>
          </a:p>
          <a:p>
            <a:endParaRPr lang="en-US" sz="2000" dirty="0">
              <a:latin typeface="Calibri" panose="020F0502020204030204" pitchFamily="34" charset="0"/>
            </a:endParaRPr>
          </a:p>
          <a:p>
            <a:r>
              <a:rPr lang="en-US" sz="2000" dirty="0">
                <a:latin typeface="Calibri" panose="020F0502020204030204" pitchFamily="34" charset="0"/>
              </a:rPr>
              <a:t>Theory of Change: IE investigates the effects of deepening the CWLP project by offering small business grants to a random sample of female participants after finishing with CWLP to invest in a livelihood activity such physical, or human capital</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pic>
        <p:nvPicPr>
          <p:cNvPr id="157" name="Google Shape;157;p25"/>
          <p:cNvPicPr preferRelativeResize="0"/>
          <p:nvPr/>
        </p:nvPicPr>
        <p:blipFill>
          <a:blip r:embed="rId3">
            <a:alphaModFix amt="50000"/>
          </a:blip>
          <a:stretch>
            <a:fillRect/>
          </a:stretch>
        </p:blipFill>
        <p:spPr>
          <a:xfrm>
            <a:off x="0" y="143474"/>
            <a:ext cx="12192000" cy="6174385"/>
          </a:xfrm>
          <a:prstGeom prst="rect">
            <a:avLst/>
          </a:prstGeom>
          <a:noFill/>
          <a:ln>
            <a:noFill/>
          </a:ln>
        </p:spPr>
      </p:pic>
      <p:sp>
        <p:nvSpPr>
          <p:cNvPr id="158" name="Google Shape;158;p25"/>
          <p:cNvSpPr txBox="1"/>
          <p:nvPr/>
        </p:nvSpPr>
        <p:spPr>
          <a:xfrm>
            <a:off x="826267" y="661000"/>
            <a:ext cx="10791200" cy="5585600"/>
          </a:xfrm>
          <a:prstGeom prst="rect">
            <a:avLst/>
          </a:prstGeom>
          <a:noFill/>
          <a:ln>
            <a:noFill/>
          </a:ln>
        </p:spPr>
        <p:txBody>
          <a:bodyPr spcFirstLastPara="1" wrap="square" lIns="121900" tIns="121900" rIns="121900" bIns="121900" anchor="ctr" anchorCtr="0">
            <a:noAutofit/>
          </a:bodyPr>
          <a:lstStyle/>
          <a:p>
            <a:pPr algn="ctr"/>
            <a:r>
              <a:rPr lang="en-US" sz="4800" b="1" dirty="0">
                <a:latin typeface="Calibri"/>
                <a:ea typeface="Calibri"/>
                <a:cs typeface="Calibri"/>
                <a:sym typeface="Calibri"/>
              </a:rPr>
              <a:t>Learn more:</a:t>
            </a:r>
            <a:r>
              <a:rPr lang="en" sz="4800" b="1" dirty="0">
                <a:latin typeface="Calibri"/>
                <a:ea typeface="Calibri"/>
                <a:cs typeface="Calibri"/>
                <a:sym typeface="Calibri"/>
              </a:rPr>
              <a:t> </a:t>
            </a:r>
          </a:p>
          <a:p>
            <a:pPr algn="ctr"/>
            <a:r>
              <a:rPr lang="en" sz="2800" b="1" dirty="0">
                <a:uFill>
                  <a:noFill/>
                </a:uFill>
                <a:latin typeface="Calibri"/>
                <a:ea typeface="Calibri"/>
                <a:cs typeface="Calibri"/>
                <a:sym typeface="Calibri"/>
                <a:hlinkClick r:id="rId4"/>
              </a:rPr>
              <a:t>http://www.worldbank.org/en/programs/mena-gender-innovation-lab#1</a:t>
            </a:r>
            <a:endParaRPr sz="2800" b="1" dirty="0">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BF5D6-615D-40DE-BED4-FE8860C5D7BB}"/>
              </a:ext>
            </a:extLst>
          </p:cNvPr>
          <p:cNvSpPr>
            <a:spLocks noGrp="1"/>
          </p:cNvSpPr>
          <p:nvPr>
            <p:ph type="title"/>
          </p:nvPr>
        </p:nvSpPr>
        <p:spPr>
          <a:xfrm>
            <a:off x="307826" y="276487"/>
            <a:ext cx="3883951" cy="1645501"/>
          </a:xfrm>
        </p:spPr>
        <p:txBody>
          <a:bodyPr>
            <a:normAutofit/>
          </a:bodyPr>
          <a:lstStyle/>
          <a:p>
            <a:r>
              <a:rPr lang="en-US" sz="3600" b="1" dirty="0">
                <a:latin typeface="+mn-lt"/>
              </a:rPr>
              <a:t>MENA faces wide gender gaps in …</a:t>
            </a:r>
          </a:p>
        </p:txBody>
      </p:sp>
      <p:sp>
        <p:nvSpPr>
          <p:cNvPr id="3" name="Content Placeholder 2">
            <a:extLst>
              <a:ext uri="{FF2B5EF4-FFF2-40B4-BE49-F238E27FC236}">
                <a16:creationId xmlns:a16="http://schemas.microsoft.com/office/drawing/2014/main" id="{5DD077A6-7669-4636-93B5-2B782C6FEE8C}"/>
              </a:ext>
            </a:extLst>
          </p:cNvPr>
          <p:cNvSpPr>
            <a:spLocks noGrp="1"/>
          </p:cNvSpPr>
          <p:nvPr>
            <p:ph idx="1"/>
          </p:nvPr>
        </p:nvSpPr>
        <p:spPr>
          <a:xfrm>
            <a:off x="554983" y="2069862"/>
            <a:ext cx="2951215" cy="4466400"/>
          </a:xfrm>
        </p:spPr>
        <p:txBody>
          <a:bodyPr>
            <a:normAutofit fontScale="92500" lnSpcReduction="10000"/>
          </a:bodyPr>
          <a:lstStyle/>
          <a:p>
            <a:r>
              <a:rPr lang="en-US" sz="2400" dirty="0"/>
              <a:t>Labor force participation rate</a:t>
            </a:r>
          </a:p>
          <a:p>
            <a:r>
              <a:rPr lang="en-US" sz="2400" dirty="0"/>
              <a:t>Access to digital technology</a:t>
            </a:r>
          </a:p>
          <a:p>
            <a:r>
              <a:rPr lang="en-US" sz="2400" dirty="0"/>
              <a:t>Access to financial and digital payment services</a:t>
            </a:r>
          </a:p>
          <a:p>
            <a:r>
              <a:rPr lang="en-US" sz="2400" dirty="0"/>
              <a:t>Assets ownership</a:t>
            </a:r>
          </a:p>
          <a:p>
            <a:r>
              <a:rPr lang="en-US" sz="2400" dirty="0"/>
              <a:t>Legal provisions</a:t>
            </a:r>
          </a:p>
          <a:p>
            <a:r>
              <a:rPr lang="en-US" sz="2400" dirty="0"/>
              <a:t>Wages</a:t>
            </a:r>
          </a:p>
          <a:p>
            <a:r>
              <a:rPr lang="en-US" sz="2400" dirty="0"/>
              <a:t>Gender-based job restriction</a:t>
            </a:r>
          </a:p>
          <a:p>
            <a:endParaRPr lang="en-US" sz="2400" dirty="0"/>
          </a:p>
          <a:p>
            <a:endParaRPr lang="en-US" sz="2400" dirty="0"/>
          </a:p>
          <a:p>
            <a:endParaRPr lang="en-US" sz="2400" dirty="0"/>
          </a:p>
          <a:p>
            <a:pPr marL="0" indent="0">
              <a:buNone/>
            </a:pPr>
            <a:endParaRPr lang="en-US" sz="2400" dirty="0"/>
          </a:p>
          <a:p>
            <a:pPr marL="0" indent="0">
              <a:buNone/>
            </a:pPr>
            <a:endParaRPr lang="en-US" sz="2400" dirty="0"/>
          </a:p>
          <a:p>
            <a:endParaRPr lang="en-US" sz="2400" dirty="0"/>
          </a:p>
        </p:txBody>
      </p:sp>
      <p:sp>
        <p:nvSpPr>
          <p:cNvPr id="129" name="Rectangle 128">
            <a:extLst>
              <a:ext uri="{FF2B5EF4-FFF2-40B4-BE49-F238E27FC236}">
                <a16:creationId xmlns:a16="http://schemas.microsoft.com/office/drawing/2014/main" id="{EBB6D9F6-3E47-45AD-8461-718A3C87E3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38409" y="0"/>
            <a:ext cx="7653591" cy="6858000"/>
          </a:xfrm>
          <a:prstGeom prst="rect">
            <a:avLst/>
          </a:pr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1" name="Rectangle 130">
            <a:extLst>
              <a:ext uri="{FF2B5EF4-FFF2-40B4-BE49-F238E27FC236}">
                <a16:creationId xmlns:a16="http://schemas.microsoft.com/office/drawing/2014/main" id="{A3B16A00-A549-4B07-B8C2-4B3A966D9E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60141" y="321732"/>
            <a:ext cx="4111054" cy="3674848"/>
          </a:xfrm>
          <a:prstGeom prst="rect">
            <a:avLst/>
          </a:prstGeom>
          <a:solidFill>
            <a:srgbClr val="FFFFFF"/>
          </a:solidFill>
          <a:ln w="15875"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3" name="Rectangle 132">
            <a:extLst>
              <a:ext uri="{FF2B5EF4-FFF2-40B4-BE49-F238E27FC236}">
                <a16:creationId xmlns:a16="http://schemas.microsoft.com/office/drawing/2014/main" id="{33B86BAE-87B4-4192-ABB2-627FFC965A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18156" y="321732"/>
            <a:ext cx="2766017" cy="3026832"/>
          </a:xfrm>
          <a:prstGeom prst="rect">
            <a:avLst/>
          </a:prstGeom>
          <a:solidFill>
            <a:srgbClr val="FFFFFF"/>
          </a:solidFill>
          <a:ln w="15875"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5" name="Rectangle 134">
            <a:extLst>
              <a:ext uri="{FF2B5EF4-FFF2-40B4-BE49-F238E27FC236}">
                <a16:creationId xmlns:a16="http://schemas.microsoft.com/office/drawing/2014/main" id="{22BB4F03-4463-45CC-89A7-8E03412EDD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60141" y="4155753"/>
            <a:ext cx="4111054" cy="2380509"/>
          </a:xfrm>
          <a:prstGeom prst="rect">
            <a:avLst/>
          </a:prstGeom>
          <a:solidFill>
            <a:srgbClr val="FFFFFF"/>
          </a:solidFill>
          <a:ln w="15875"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7" name="Picture 66">
            <a:extLst>
              <a:ext uri="{FF2B5EF4-FFF2-40B4-BE49-F238E27FC236}">
                <a16:creationId xmlns:a16="http://schemas.microsoft.com/office/drawing/2014/main" id="{F80FBA93-EA6F-415B-99E7-84002E9ECA74}"/>
              </a:ext>
            </a:extLst>
          </p:cNvPr>
          <p:cNvPicPr>
            <a:picLocks noChangeAspect="1"/>
          </p:cNvPicPr>
          <p:nvPr/>
        </p:nvPicPr>
        <p:blipFill>
          <a:blip r:embed="rId3"/>
          <a:stretch>
            <a:fillRect/>
          </a:stretch>
        </p:blipFill>
        <p:spPr>
          <a:xfrm>
            <a:off x="5166147" y="4318312"/>
            <a:ext cx="3462530" cy="2065554"/>
          </a:xfrm>
          <a:prstGeom prst="rect">
            <a:avLst/>
          </a:prstGeom>
        </p:spPr>
      </p:pic>
      <p:sp>
        <p:nvSpPr>
          <p:cNvPr id="137" name="Rectangle 136">
            <a:extLst>
              <a:ext uri="{FF2B5EF4-FFF2-40B4-BE49-F238E27FC236}">
                <a16:creationId xmlns:a16="http://schemas.microsoft.com/office/drawing/2014/main" id="{80E1AEAE-1F52-4C29-925C-27738417E9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18156" y="3509431"/>
            <a:ext cx="2766017" cy="3026832"/>
          </a:xfrm>
          <a:prstGeom prst="rect">
            <a:avLst/>
          </a:prstGeom>
          <a:solidFill>
            <a:srgbClr val="FFFFFF"/>
          </a:solidFill>
          <a:ln w="15875"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a:extLst>
              <a:ext uri="{FF2B5EF4-FFF2-40B4-BE49-F238E27FC236}">
                <a16:creationId xmlns:a16="http://schemas.microsoft.com/office/drawing/2014/main" id="{BE253EDA-5A53-4961-8D8D-911CF0B254C4}"/>
              </a:ext>
            </a:extLst>
          </p:cNvPr>
          <p:cNvPicPr>
            <a:picLocks noChangeAspect="1"/>
          </p:cNvPicPr>
          <p:nvPr/>
        </p:nvPicPr>
        <p:blipFill>
          <a:blip r:embed="rId4"/>
          <a:stretch>
            <a:fillRect/>
          </a:stretch>
        </p:blipFill>
        <p:spPr>
          <a:xfrm>
            <a:off x="5069916" y="725864"/>
            <a:ext cx="3701608" cy="2811126"/>
          </a:xfrm>
          <a:prstGeom prst="rect">
            <a:avLst/>
          </a:prstGeom>
        </p:spPr>
      </p:pic>
      <p:pic>
        <p:nvPicPr>
          <p:cNvPr id="66" name="Picture 65">
            <a:extLst>
              <a:ext uri="{FF2B5EF4-FFF2-40B4-BE49-F238E27FC236}">
                <a16:creationId xmlns:a16="http://schemas.microsoft.com/office/drawing/2014/main" id="{163862D5-CFEE-481A-A0EA-9B914FAD9DF6}"/>
              </a:ext>
            </a:extLst>
          </p:cNvPr>
          <p:cNvPicPr>
            <a:picLocks noChangeAspect="1"/>
          </p:cNvPicPr>
          <p:nvPr/>
        </p:nvPicPr>
        <p:blipFill>
          <a:blip r:embed="rId5"/>
          <a:stretch>
            <a:fillRect/>
          </a:stretch>
        </p:blipFill>
        <p:spPr>
          <a:xfrm>
            <a:off x="9317826" y="3884110"/>
            <a:ext cx="2400316" cy="2499755"/>
          </a:xfrm>
          <a:prstGeom prst="rect">
            <a:avLst/>
          </a:prstGeom>
        </p:spPr>
      </p:pic>
      <p:pic>
        <p:nvPicPr>
          <p:cNvPr id="68" name="Picture 67">
            <a:extLst>
              <a:ext uri="{FF2B5EF4-FFF2-40B4-BE49-F238E27FC236}">
                <a16:creationId xmlns:a16="http://schemas.microsoft.com/office/drawing/2014/main" id="{FEDEF7B4-59E6-413C-8EE2-9E1FA3D2081A}"/>
              </a:ext>
            </a:extLst>
          </p:cNvPr>
          <p:cNvPicPr>
            <a:picLocks noChangeAspect="1"/>
          </p:cNvPicPr>
          <p:nvPr/>
        </p:nvPicPr>
        <p:blipFill>
          <a:blip r:embed="rId6"/>
          <a:stretch>
            <a:fillRect/>
          </a:stretch>
        </p:blipFill>
        <p:spPr>
          <a:xfrm>
            <a:off x="9180970" y="559294"/>
            <a:ext cx="2632856" cy="2628400"/>
          </a:xfrm>
          <a:prstGeom prst="rect">
            <a:avLst/>
          </a:prstGeom>
        </p:spPr>
      </p:pic>
      <p:sp>
        <p:nvSpPr>
          <p:cNvPr id="69" name="TextBox 68">
            <a:extLst>
              <a:ext uri="{FF2B5EF4-FFF2-40B4-BE49-F238E27FC236}">
                <a16:creationId xmlns:a16="http://schemas.microsoft.com/office/drawing/2014/main" id="{5BCD3578-BDAF-4621-A17B-D3F8EF73C195}"/>
              </a:ext>
            </a:extLst>
          </p:cNvPr>
          <p:cNvSpPr txBox="1"/>
          <p:nvPr/>
        </p:nvSpPr>
        <p:spPr>
          <a:xfrm>
            <a:off x="7619265" y="3535953"/>
            <a:ext cx="1272618" cy="230832"/>
          </a:xfrm>
          <a:prstGeom prst="rect">
            <a:avLst/>
          </a:prstGeom>
          <a:noFill/>
        </p:spPr>
        <p:txBody>
          <a:bodyPr wrap="square" rtlCol="0">
            <a:spAutoFit/>
          </a:bodyPr>
          <a:lstStyle/>
          <a:p>
            <a:r>
              <a:rPr lang="en-US" sz="900" dirty="0">
                <a:solidFill>
                  <a:schemeClr val="bg1"/>
                </a:solidFill>
              </a:rPr>
              <a:t>Source: World Bank</a:t>
            </a:r>
          </a:p>
        </p:txBody>
      </p:sp>
      <p:sp>
        <p:nvSpPr>
          <p:cNvPr id="79" name="TextBox 78">
            <a:extLst>
              <a:ext uri="{FF2B5EF4-FFF2-40B4-BE49-F238E27FC236}">
                <a16:creationId xmlns:a16="http://schemas.microsoft.com/office/drawing/2014/main" id="{734E14CF-1D13-47D3-B06A-B054B2C0973C}"/>
              </a:ext>
            </a:extLst>
          </p:cNvPr>
          <p:cNvSpPr txBox="1"/>
          <p:nvPr/>
        </p:nvSpPr>
        <p:spPr>
          <a:xfrm>
            <a:off x="6060099" y="4155753"/>
            <a:ext cx="1536367" cy="276999"/>
          </a:xfrm>
          <a:prstGeom prst="rect">
            <a:avLst/>
          </a:prstGeom>
          <a:noFill/>
        </p:spPr>
        <p:txBody>
          <a:bodyPr wrap="square" rtlCol="0">
            <a:spAutoFit/>
          </a:bodyPr>
          <a:lstStyle/>
          <a:p>
            <a:r>
              <a:rPr lang="en-US" sz="1200" dirty="0">
                <a:solidFill>
                  <a:schemeClr val="bg1"/>
                </a:solidFill>
              </a:rPr>
              <a:t>Women in business</a:t>
            </a:r>
          </a:p>
        </p:txBody>
      </p:sp>
    </p:spTree>
    <p:extLst>
      <p:ext uri="{BB962C8B-B14F-4D97-AF65-F5344CB8AC3E}">
        <p14:creationId xmlns:p14="http://schemas.microsoft.com/office/powerpoint/2010/main" val="343145028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p:bldP spid="7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8118689" y="5959942"/>
            <a:ext cx="1984001" cy="203774"/>
          </a:xfrm>
          <a:prstGeom prst="rect">
            <a:avLst/>
          </a:prstGeom>
        </p:spPr>
        <p:txBody>
          <a:bodyPr vert="horz" wrap="square" lIns="0" tIns="0" rIns="0" bIns="0" rtlCol="0">
            <a:spAutoFit/>
          </a:bodyPr>
          <a:lstStyle/>
          <a:p>
            <a:pPr marL="11206"/>
            <a:r>
              <a:rPr sz="1324" dirty="0">
                <a:latin typeface="Arial"/>
                <a:cs typeface="Arial"/>
              </a:rPr>
              <a:t>Source: </a:t>
            </a:r>
            <a:r>
              <a:rPr sz="1324" spc="-4" dirty="0">
                <a:latin typeface="Arial"/>
                <a:cs typeface="Arial"/>
              </a:rPr>
              <a:t>UN </a:t>
            </a:r>
            <a:r>
              <a:rPr sz="1324" dirty="0">
                <a:latin typeface="Arial"/>
                <a:cs typeface="Arial"/>
              </a:rPr>
              <a:t>Women,</a:t>
            </a:r>
            <a:r>
              <a:rPr sz="1324" spc="-106" dirty="0">
                <a:latin typeface="Arial"/>
                <a:cs typeface="Arial"/>
              </a:rPr>
              <a:t> </a:t>
            </a:r>
            <a:r>
              <a:rPr sz="1324" dirty="0">
                <a:latin typeface="Arial"/>
                <a:cs typeface="Arial"/>
              </a:rPr>
              <a:t>2016</a:t>
            </a:r>
          </a:p>
        </p:txBody>
      </p:sp>
      <p:sp>
        <p:nvSpPr>
          <p:cNvPr id="4" name="object 4"/>
          <p:cNvSpPr/>
          <p:nvPr/>
        </p:nvSpPr>
        <p:spPr>
          <a:xfrm>
            <a:off x="1319753" y="1649954"/>
            <a:ext cx="8003541" cy="4288934"/>
          </a:xfrm>
          <a:prstGeom prst="rect">
            <a:avLst/>
          </a:prstGeom>
          <a:blipFill>
            <a:blip r:embed="rId2" cstate="print"/>
            <a:stretch>
              <a:fillRect/>
            </a:stretch>
          </a:blipFill>
        </p:spPr>
        <p:txBody>
          <a:bodyPr wrap="square" lIns="0" tIns="0" rIns="0" bIns="0" rtlCol="0"/>
          <a:lstStyle/>
          <a:p>
            <a:endParaRPr sz="1588" dirty="0"/>
          </a:p>
        </p:txBody>
      </p:sp>
      <p:sp>
        <p:nvSpPr>
          <p:cNvPr id="7" name="Title 6">
            <a:extLst>
              <a:ext uri="{FF2B5EF4-FFF2-40B4-BE49-F238E27FC236}">
                <a16:creationId xmlns:a16="http://schemas.microsoft.com/office/drawing/2014/main" id="{DDAC82B6-326C-43DB-84B6-10F656AD251B}"/>
              </a:ext>
            </a:extLst>
          </p:cNvPr>
          <p:cNvSpPr>
            <a:spLocks noGrp="1"/>
          </p:cNvSpPr>
          <p:nvPr>
            <p:ph type="title"/>
          </p:nvPr>
        </p:nvSpPr>
        <p:spPr>
          <a:xfrm>
            <a:off x="314418" y="200626"/>
            <a:ext cx="10515600" cy="1325563"/>
          </a:xfrm>
        </p:spPr>
        <p:txBody>
          <a:bodyPr>
            <a:normAutofit/>
          </a:bodyPr>
          <a:lstStyle/>
          <a:p>
            <a:r>
              <a:rPr lang="en-US" sz="3600" b="1" dirty="0">
                <a:latin typeface="+mn-lt"/>
              </a:rPr>
              <a:t>Economic Impacts of Gender Equality in MNA</a:t>
            </a:r>
          </a:p>
        </p:txBody>
      </p:sp>
      <p:sp>
        <p:nvSpPr>
          <p:cNvPr id="8" name="Rectangle 7">
            <a:extLst>
              <a:ext uri="{FF2B5EF4-FFF2-40B4-BE49-F238E27FC236}">
                <a16:creationId xmlns:a16="http://schemas.microsoft.com/office/drawing/2014/main" id="{8E5A83BF-9711-4B9C-B828-F2F6767EE963}"/>
              </a:ext>
            </a:extLst>
          </p:cNvPr>
          <p:cNvSpPr/>
          <p:nvPr/>
        </p:nvSpPr>
        <p:spPr>
          <a:xfrm>
            <a:off x="838200" y="6030629"/>
            <a:ext cx="6071647" cy="646331"/>
          </a:xfrm>
          <a:prstGeom prst="rect">
            <a:avLst/>
          </a:prstGeom>
        </p:spPr>
        <p:txBody>
          <a:bodyPr wrap="square">
            <a:spAutoFit/>
          </a:bodyPr>
          <a:lstStyle/>
          <a:p>
            <a:r>
              <a:rPr lang="en-US" dirty="0">
                <a:hlinkClick r:id="rId3"/>
              </a:rPr>
              <a:t>https://www.cfr.org/interactive/womens-participation-in-global-economy/</a:t>
            </a:r>
            <a:endParaRPr lang="en-US" dirty="0"/>
          </a:p>
        </p:txBody>
      </p:sp>
      <p:sp>
        <p:nvSpPr>
          <p:cNvPr id="9" name="TextBox 8">
            <a:extLst>
              <a:ext uri="{FF2B5EF4-FFF2-40B4-BE49-F238E27FC236}">
                <a16:creationId xmlns:a16="http://schemas.microsoft.com/office/drawing/2014/main" id="{0FA3782A-0B7C-459F-8F84-CD5BCD8691C3}"/>
              </a:ext>
            </a:extLst>
          </p:cNvPr>
          <p:cNvSpPr txBox="1"/>
          <p:nvPr/>
        </p:nvSpPr>
        <p:spPr>
          <a:xfrm>
            <a:off x="5202315" y="2095130"/>
            <a:ext cx="2991774" cy="307777"/>
          </a:xfrm>
          <a:prstGeom prst="rect">
            <a:avLst/>
          </a:prstGeom>
          <a:noFill/>
        </p:spPr>
        <p:txBody>
          <a:bodyPr wrap="square" rtlCol="0">
            <a:spAutoFit/>
          </a:bodyPr>
          <a:lstStyle/>
          <a:p>
            <a:r>
              <a:rPr lang="en-US" sz="1400" dirty="0"/>
              <a:t>About ¼ of total regional GDP</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DF2C822-09EE-4306-B497-085D6E1C37A5}"/>
              </a:ext>
            </a:extLst>
          </p:cNvPr>
          <p:cNvSpPr>
            <a:spLocks noGrp="1"/>
          </p:cNvSpPr>
          <p:nvPr>
            <p:ph type="title"/>
          </p:nvPr>
        </p:nvSpPr>
        <p:spPr>
          <a:xfrm>
            <a:off x="6440384" y="2944563"/>
            <a:ext cx="5332234" cy="2889114"/>
          </a:xfrm>
        </p:spPr>
        <p:txBody>
          <a:bodyPr vert="horz" lIns="91440" tIns="45720" rIns="91440" bIns="45720" rtlCol="0" anchor="b">
            <a:noAutofit/>
          </a:bodyPr>
          <a:lstStyle/>
          <a:p>
            <a:r>
              <a:rPr lang="en-US" sz="3600" b="1" dirty="0">
                <a:solidFill>
                  <a:schemeClr val="accent6">
                    <a:lumMod val="60000"/>
                    <a:lumOff val="40000"/>
                  </a:schemeClr>
                </a:solidFill>
                <a:latin typeface="+mn-lt"/>
              </a:rPr>
              <a:t>World Bank’s Evidence for Policy Design Hub</a:t>
            </a:r>
            <a:br>
              <a:rPr lang="en-US" sz="3600" b="1" dirty="0">
                <a:solidFill>
                  <a:schemeClr val="bg1"/>
                </a:solidFill>
                <a:latin typeface="+mn-lt"/>
              </a:rPr>
            </a:br>
            <a:br>
              <a:rPr lang="en-US" sz="3600" b="1" dirty="0">
                <a:solidFill>
                  <a:schemeClr val="bg1"/>
                </a:solidFill>
                <a:latin typeface="+mn-lt"/>
              </a:rPr>
            </a:br>
            <a:r>
              <a:rPr lang="en-US" sz="3600" b="1" dirty="0">
                <a:solidFill>
                  <a:schemeClr val="bg1"/>
                </a:solidFill>
                <a:latin typeface="+mn-lt"/>
              </a:rPr>
              <a:t>Evidence-based research to find what works and what does not to shape policies that increase women participation in the economy</a:t>
            </a:r>
            <a:endParaRPr lang="en-US" sz="3600" b="1" kern="1200" dirty="0">
              <a:solidFill>
                <a:schemeClr val="bg1"/>
              </a:solidFill>
              <a:latin typeface="+mn-lt"/>
            </a:endParaRPr>
          </a:p>
        </p:txBody>
      </p:sp>
      <p:sp>
        <p:nvSpPr>
          <p:cNvPr id="10" name="Freeform: Shape 9">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 name="Google Shape;57;p13">
            <a:extLst>
              <a:ext uri="{FF2B5EF4-FFF2-40B4-BE49-F238E27FC236}">
                <a16:creationId xmlns:a16="http://schemas.microsoft.com/office/drawing/2014/main" id="{94263C58-DD7B-4D72-909F-EA05C2144CB0}"/>
              </a:ext>
            </a:extLst>
          </p:cNvPr>
          <p:cNvPicPr preferRelativeResize="0"/>
          <p:nvPr/>
        </p:nvPicPr>
        <p:blipFill>
          <a:blip r:embed="rId2">
            <a:extLst/>
          </a:blip>
          <a:stretch>
            <a:fillRect/>
          </a:stretch>
        </p:blipFill>
        <p:spPr>
          <a:xfrm>
            <a:off x="419382" y="1862846"/>
            <a:ext cx="4746978" cy="2274813"/>
          </a:xfrm>
          <a:prstGeom prst="rect">
            <a:avLst/>
          </a:prstGeom>
          <a:noFill/>
        </p:spPr>
      </p:pic>
    </p:spTree>
    <p:extLst>
      <p:ext uri="{BB962C8B-B14F-4D97-AF65-F5344CB8AC3E}">
        <p14:creationId xmlns:p14="http://schemas.microsoft.com/office/powerpoint/2010/main" val="18333133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bg1"/>
                </a:solidFill>
                <a:latin typeface="+mn-lt"/>
              </a:rPr>
              <a:t>Overview</a:t>
            </a:r>
          </a:p>
        </p:txBody>
      </p:sp>
      <p:sp>
        <p:nvSpPr>
          <p:cNvPr id="3" name="Subtitle 2"/>
          <p:cNvSpPr>
            <a:spLocks noGrp="1"/>
          </p:cNvSpPr>
          <p:nvPr>
            <p:ph type="subTitle" idx="1"/>
          </p:nvPr>
        </p:nvSpPr>
        <p:spPr/>
        <p:txBody>
          <a:bodyPr/>
          <a:lstStyle/>
          <a:p>
            <a:r>
              <a:rPr lang="en-US" b="1" dirty="0">
                <a:solidFill>
                  <a:schemeClr val="bg1"/>
                </a:solidFill>
              </a:rPr>
              <a:t>Middle East and North Africa </a:t>
            </a:r>
          </a:p>
          <a:p>
            <a:r>
              <a:rPr lang="en-US" b="1" dirty="0">
                <a:solidFill>
                  <a:schemeClr val="bg1"/>
                </a:solidFill>
              </a:rPr>
              <a:t>Gender Innovation Lab (MNAGIL)</a:t>
            </a:r>
          </a:p>
          <a:p>
            <a:endParaRPr lang="en-US" b="1" dirty="0">
              <a:solidFill>
                <a:schemeClr val="bg1"/>
              </a:solidFill>
            </a:endParaRPr>
          </a:p>
        </p:txBody>
      </p:sp>
      <p:sp>
        <p:nvSpPr>
          <p:cNvPr id="4" name="Text Placeholder 3"/>
          <p:cNvSpPr>
            <a:spLocks noGrp="1"/>
          </p:cNvSpPr>
          <p:nvPr>
            <p:ph type="body" idx="2"/>
          </p:nvPr>
        </p:nvSpPr>
        <p:spPr>
          <a:xfrm>
            <a:off x="6600824" y="700088"/>
            <a:ext cx="5101175" cy="5192145"/>
          </a:xfrm>
        </p:spPr>
        <p:txBody>
          <a:bodyPr>
            <a:normAutofit fontScale="92500"/>
          </a:bodyPr>
          <a:lstStyle/>
          <a:p>
            <a:pPr marL="952485" indent="-571500">
              <a:spcBef>
                <a:spcPts val="3200"/>
              </a:spcBef>
              <a:buSzPts val="2400"/>
            </a:pPr>
            <a:r>
              <a:rPr lang="en-US" b="1" dirty="0">
                <a:sym typeface="Calibri"/>
              </a:rPr>
              <a:t>Objective, strategic areas, and design</a:t>
            </a:r>
          </a:p>
          <a:p>
            <a:pPr marL="952485" indent="-571500">
              <a:spcBef>
                <a:spcPts val="3200"/>
              </a:spcBef>
              <a:buSzPts val="2400"/>
            </a:pPr>
            <a:r>
              <a:rPr lang="en-US" b="1" dirty="0">
                <a:sym typeface="Calibri"/>
              </a:rPr>
              <a:t>How the lab works</a:t>
            </a:r>
          </a:p>
          <a:p>
            <a:pPr marL="952485" indent="-571500">
              <a:spcBef>
                <a:spcPts val="3200"/>
              </a:spcBef>
              <a:buSzPts val="2400"/>
            </a:pPr>
            <a:r>
              <a:rPr lang="en" b="1" dirty="0">
                <a:sym typeface="Calibri"/>
              </a:rPr>
              <a:t>Where </a:t>
            </a:r>
            <a:r>
              <a:rPr lang="en-US" b="1" dirty="0">
                <a:sym typeface="Calibri"/>
              </a:rPr>
              <a:t>do we</a:t>
            </a:r>
            <a:r>
              <a:rPr lang="en" b="1" dirty="0">
                <a:sym typeface="Calibri"/>
              </a:rPr>
              <a:t> focus and </a:t>
            </a:r>
            <a:r>
              <a:rPr lang="en-US" b="1" dirty="0">
                <a:sym typeface="Calibri"/>
              </a:rPr>
              <a:t>how</a:t>
            </a:r>
            <a:r>
              <a:rPr lang="en" b="1" dirty="0">
                <a:sym typeface="Calibri"/>
              </a:rPr>
              <a:t> </a:t>
            </a:r>
          </a:p>
          <a:p>
            <a:pPr marL="952485" indent="-571500">
              <a:spcBef>
                <a:spcPts val="3200"/>
              </a:spcBef>
              <a:buSzPts val="2400"/>
            </a:pPr>
            <a:r>
              <a:rPr lang="en-US" b="1" dirty="0">
                <a:sym typeface="Calibri"/>
              </a:rPr>
              <a:t>MNAGIL in practice</a:t>
            </a:r>
            <a:r>
              <a:rPr lang="en" b="1" dirty="0">
                <a:sym typeface="Calibri"/>
              </a:rPr>
              <a:t> </a:t>
            </a:r>
            <a:endParaRPr lang="en-US" b="1" dirty="0">
              <a:sym typeface="Calibri"/>
            </a:endParaRPr>
          </a:p>
          <a:p>
            <a:pPr marL="952485" indent="-571500">
              <a:spcBef>
                <a:spcPts val="3200"/>
              </a:spcBef>
              <a:buSzPts val="2400"/>
            </a:pPr>
            <a:r>
              <a:rPr lang="en-US" b="1" dirty="0">
                <a:sym typeface="Calibri"/>
              </a:rPr>
              <a:t>Technical review process</a:t>
            </a:r>
          </a:p>
          <a:p>
            <a:pPr marL="952485" indent="-571500">
              <a:spcBef>
                <a:spcPts val="3200"/>
              </a:spcBef>
              <a:buSzPts val="2400"/>
            </a:pPr>
            <a:r>
              <a:rPr lang="en-US" b="1" dirty="0">
                <a:sym typeface="Calibri"/>
              </a:rPr>
              <a:t>The overall approach</a:t>
            </a:r>
          </a:p>
          <a:p>
            <a:pPr marL="0" indent="-228600">
              <a:spcBef>
                <a:spcPts val="2133"/>
              </a:spcBef>
              <a:spcAft>
                <a:spcPts val="2133"/>
              </a:spcAft>
              <a:buClr>
                <a:schemeClr val="bg1"/>
              </a:buClr>
              <a:buFont typeface="Arial" panose="020B0604020202020204" pitchFamily="34" charset="0"/>
              <a:buChar char="•"/>
            </a:pPr>
            <a:endParaRPr lang="en-US" b="1" dirty="0">
              <a:sym typeface="Calibri"/>
            </a:endParaRPr>
          </a:p>
          <a:p>
            <a:endParaRPr lang="en-US" dirty="0"/>
          </a:p>
        </p:txBody>
      </p:sp>
    </p:spTree>
    <p:extLst>
      <p:ext uri="{BB962C8B-B14F-4D97-AF65-F5344CB8AC3E}">
        <p14:creationId xmlns:p14="http://schemas.microsoft.com/office/powerpoint/2010/main" val="18226136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16"/>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Autofit/>
          </a:bodyPr>
          <a:lstStyle/>
          <a:p>
            <a:pPr>
              <a:spcBef>
                <a:spcPct val="0"/>
              </a:spcBef>
            </a:pPr>
            <a:r>
              <a:rPr lang="en-US" sz="3600" b="1" dirty="0">
                <a:latin typeface="+mn-lt"/>
                <a:sym typeface="Calibri"/>
              </a:rPr>
              <a:t>MNAGIL o</a:t>
            </a:r>
            <a:r>
              <a:rPr lang="en" sz="3600" b="1" dirty="0">
                <a:latin typeface="+mn-lt"/>
                <a:sym typeface="Calibri"/>
              </a:rPr>
              <a:t>bjective</a:t>
            </a:r>
            <a:r>
              <a:rPr lang="en-US" sz="3600" b="1" dirty="0">
                <a:latin typeface="+mn-lt"/>
                <a:sym typeface="Calibri"/>
              </a:rPr>
              <a:t>s</a:t>
            </a:r>
            <a:endParaRPr sz="3600" b="1" dirty="0">
              <a:latin typeface="+mn-lt"/>
              <a:sym typeface="Calibri"/>
            </a:endParaRPr>
          </a:p>
        </p:txBody>
      </p:sp>
      <p:sp>
        <p:nvSpPr>
          <p:cNvPr id="77" name="Google Shape;77;p16"/>
          <p:cNvSpPr txBox="1"/>
          <p:nvPr/>
        </p:nvSpPr>
        <p:spPr>
          <a:xfrm>
            <a:off x="611433" y="1695133"/>
            <a:ext cx="10804712" cy="4497849"/>
          </a:xfrm>
          <a:prstGeom prst="rect">
            <a:avLst/>
          </a:prstGeom>
          <a:noFill/>
          <a:ln>
            <a:noFill/>
          </a:ln>
        </p:spPr>
        <p:txBody>
          <a:bodyPr spcFirstLastPara="1" wrap="square" lIns="121900" tIns="121900" rIns="121900" bIns="121900" numCol="1" anchor="t" anchorCtr="0">
            <a:noAutofit/>
          </a:bodyPr>
          <a:lstStyle/>
          <a:p>
            <a:pPr marL="609585" indent="-457189">
              <a:buSzPts val="1800"/>
              <a:buFont typeface="Calibri"/>
              <a:buChar char="●"/>
            </a:pPr>
            <a:r>
              <a:rPr lang="en" sz="2400" dirty="0">
                <a:ea typeface="Calibri"/>
                <a:cs typeface="Calibri"/>
                <a:sym typeface="Calibri"/>
              </a:rPr>
              <a:t>Invest in a research agenda focused on how to increase women’s access to economic, social and political opportunities</a:t>
            </a:r>
            <a:endParaRPr sz="2400" dirty="0">
              <a:ea typeface="Calibri"/>
              <a:cs typeface="Calibri"/>
              <a:sym typeface="Calibri"/>
            </a:endParaRPr>
          </a:p>
          <a:p>
            <a:pPr marL="609585"/>
            <a:endParaRPr sz="2400" dirty="0">
              <a:ea typeface="Calibri"/>
              <a:cs typeface="Calibri"/>
              <a:sym typeface="Calibri"/>
            </a:endParaRPr>
          </a:p>
          <a:p>
            <a:pPr marL="609585" indent="-457189">
              <a:buSzPts val="1800"/>
              <a:buFont typeface="Calibri"/>
              <a:buChar char="●"/>
            </a:pPr>
            <a:r>
              <a:rPr lang="en" sz="2400" dirty="0">
                <a:ea typeface="Calibri"/>
                <a:cs typeface="Calibri"/>
                <a:sym typeface="Calibri"/>
              </a:rPr>
              <a:t>Close gender gaps in outcomes </a:t>
            </a:r>
            <a:endParaRPr sz="2400" dirty="0">
              <a:ea typeface="Calibri"/>
              <a:cs typeface="Calibri"/>
              <a:sym typeface="Calibri"/>
            </a:endParaRPr>
          </a:p>
          <a:p>
            <a:endParaRPr sz="2400" dirty="0">
              <a:ea typeface="Calibri"/>
              <a:cs typeface="Calibri"/>
              <a:sym typeface="Calibri"/>
            </a:endParaRPr>
          </a:p>
          <a:p>
            <a:pPr marL="609585" indent="-457189">
              <a:buSzPts val="1800"/>
              <a:buFont typeface="Calibri"/>
              <a:buChar char="●"/>
            </a:pPr>
            <a:r>
              <a:rPr lang="en" sz="2400" dirty="0">
                <a:ea typeface="Calibri"/>
                <a:cs typeface="Calibri"/>
                <a:sym typeface="Calibri"/>
              </a:rPr>
              <a:t>Make key contributions to inform policy dialogue and bring innovations </a:t>
            </a:r>
            <a:endParaRPr sz="2400" dirty="0">
              <a:ea typeface="Calibri"/>
              <a:cs typeface="Calibri"/>
              <a:sym typeface="Calibri"/>
            </a:endParaRPr>
          </a:p>
          <a:p>
            <a:endParaRPr sz="2400" dirty="0">
              <a:ea typeface="Calibri"/>
              <a:cs typeface="Calibri"/>
              <a:sym typeface="Calibri"/>
            </a:endParaRPr>
          </a:p>
          <a:p>
            <a:pPr marL="609585" indent="-457189">
              <a:buSzPts val="1800"/>
              <a:buFont typeface="Calibri"/>
              <a:buChar char="●"/>
            </a:pPr>
            <a:r>
              <a:rPr lang="en" sz="2400" dirty="0">
                <a:ea typeface="Calibri"/>
                <a:cs typeface="Calibri"/>
                <a:sym typeface="Calibri"/>
              </a:rPr>
              <a:t>Seeks to be instrumental in engaging with policymakers in the region </a:t>
            </a:r>
            <a:endParaRPr sz="2400" dirty="0">
              <a:ea typeface="Calibri"/>
              <a:cs typeface="Calibri"/>
              <a:sym typeface="Calibri"/>
            </a:endParaRPr>
          </a:p>
          <a:p>
            <a:pPr marL="609585"/>
            <a:endParaRPr sz="2400" dirty="0">
              <a:ea typeface="Calibri"/>
              <a:cs typeface="Calibri"/>
              <a:sym typeface="Calibri"/>
            </a:endParaRPr>
          </a:p>
          <a:p>
            <a:pPr marL="609585" indent="-457189">
              <a:buSzPts val="1800"/>
              <a:buFont typeface="Calibri"/>
              <a:buChar char="●"/>
            </a:pPr>
            <a:r>
              <a:rPr lang="en" sz="2400" dirty="0">
                <a:ea typeface="Calibri"/>
                <a:cs typeface="Calibri"/>
                <a:sym typeface="Calibri"/>
              </a:rPr>
              <a:t>Encourage the use of evidence and learning for policy design, implementation, and reform </a:t>
            </a:r>
            <a:endParaRPr sz="2400" dirty="0">
              <a:ea typeface="Calibri"/>
              <a:cs typeface="Calibri"/>
              <a:sym typeface="Calibri"/>
            </a:endParaRPr>
          </a:p>
          <a:p>
            <a:pPr marL="609585"/>
            <a:endParaRPr sz="2400" dirty="0">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3" name="Google Shape;83;p17"/>
          <p:cNvSpPr txBox="1"/>
          <p:nvPr/>
        </p:nvSpPr>
        <p:spPr>
          <a:xfrm>
            <a:off x="748973" y="404506"/>
            <a:ext cx="11534800" cy="1206400"/>
          </a:xfrm>
          <a:prstGeom prst="rect">
            <a:avLst/>
          </a:prstGeom>
          <a:noFill/>
          <a:ln>
            <a:noFill/>
          </a:ln>
        </p:spPr>
        <p:txBody>
          <a:bodyPr spcFirstLastPara="1" wrap="square" lIns="121900" tIns="121900" rIns="121900" bIns="121900" anchor="t" anchorCtr="0">
            <a:noAutofit/>
          </a:bodyPr>
          <a:lstStyle/>
          <a:p>
            <a:pPr defTabSz="914400">
              <a:lnSpc>
                <a:spcPct val="90000"/>
              </a:lnSpc>
              <a:spcBef>
                <a:spcPct val="0"/>
              </a:spcBef>
              <a:buClr>
                <a:schemeClr val="dk1"/>
              </a:buClr>
              <a:buSzPts val="1100"/>
            </a:pPr>
            <a:r>
              <a:rPr lang="en" sz="3600" b="1" dirty="0">
                <a:ea typeface="+mj-ea"/>
                <a:cs typeface="+mj-cs"/>
                <a:sym typeface="Calibri"/>
              </a:rPr>
              <a:t>Strategic areas (3 As)</a:t>
            </a:r>
            <a:endParaRPr sz="3600" b="1" dirty="0">
              <a:ea typeface="+mj-ea"/>
              <a:cs typeface="+mj-cs"/>
              <a:sym typeface="Calibri"/>
            </a:endParaRPr>
          </a:p>
          <a:p>
            <a:endParaRPr sz="3600" b="1" dirty="0">
              <a:ea typeface="Calibri"/>
              <a:cs typeface="Calibri"/>
              <a:sym typeface="Calibri"/>
            </a:endParaRPr>
          </a:p>
        </p:txBody>
      </p:sp>
      <p:graphicFrame>
        <p:nvGraphicFramePr>
          <p:cNvPr id="4" name="Diagram 3">
            <a:extLst>
              <a:ext uri="{FF2B5EF4-FFF2-40B4-BE49-F238E27FC236}">
                <a16:creationId xmlns:a16="http://schemas.microsoft.com/office/drawing/2014/main" id="{217197C1-3955-4A53-AB75-924894C413CA}"/>
              </a:ext>
            </a:extLst>
          </p:cNvPr>
          <p:cNvGraphicFramePr/>
          <p:nvPr>
            <p:extLst>
              <p:ext uri="{D42A27DB-BD31-4B8C-83A1-F6EECF244321}">
                <p14:modId xmlns:p14="http://schemas.microsoft.com/office/powerpoint/2010/main" val="1037064585"/>
              </p:ext>
            </p:extLst>
          </p:nvPr>
        </p:nvGraphicFramePr>
        <p:xfrm>
          <a:off x="2099388" y="1669616"/>
          <a:ext cx="7358969" cy="418067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9"/>
          <p:cNvSpPr txBox="1">
            <a:spLocks noGrp="1"/>
          </p:cNvSpPr>
          <p:nvPr>
            <p:ph type="title"/>
          </p:nvPr>
        </p:nvSpPr>
        <p:spPr>
          <a:xfrm>
            <a:off x="417500" y="277567"/>
            <a:ext cx="11360800" cy="943600"/>
          </a:xfrm>
          <a:prstGeom prst="rect">
            <a:avLst/>
          </a:prstGeom>
        </p:spPr>
        <p:txBody>
          <a:bodyPr spcFirstLastPara="1" vert="horz" wrap="square" lIns="121900" tIns="121900" rIns="121900" bIns="121900" rtlCol="0" anchor="t" anchorCtr="0">
            <a:noAutofit/>
          </a:bodyPr>
          <a:lstStyle/>
          <a:p>
            <a:pPr>
              <a:spcBef>
                <a:spcPct val="0"/>
              </a:spcBef>
            </a:pPr>
            <a:r>
              <a:rPr lang="en" sz="3600" b="1" dirty="0">
                <a:latin typeface="+mn-lt"/>
                <a:sym typeface="Calibri"/>
              </a:rPr>
              <a:t>Design of the MNAGIL</a:t>
            </a:r>
            <a:endParaRPr sz="3600" b="1" dirty="0">
              <a:latin typeface="+mn-lt"/>
              <a:sym typeface="Calibri"/>
            </a:endParaRPr>
          </a:p>
          <a:p>
            <a:endParaRPr sz="3600" b="1" dirty="0">
              <a:latin typeface="+mn-lt"/>
              <a:ea typeface="Calibri"/>
              <a:cs typeface="Calibri"/>
              <a:sym typeface="Calibri"/>
            </a:endParaRPr>
          </a:p>
          <a:p>
            <a:endParaRPr sz="3600" b="1" dirty="0">
              <a:latin typeface="+mn-lt"/>
              <a:ea typeface="Calibri"/>
              <a:cs typeface="Calibri"/>
              <a:sym typeface="Calibri"/>
            </a:endParaRPr>
          </a:p>
        </p:txBody>
      </p:sp>
      <p:sp>
        <p:nvSpPr>
          <p:cNvPr id="96" name="Google Shape;96;p19"/>
          <p:cNvSpPr txBox="1"/>
          <p:nvPr/>
        </p:nvSpPr>
        <p:spPr>
          <a:xfrm>
            <a:off x="462700" y="1817767"/>
            <a:ext cx="11270400" cy="4329600"/>
          </a:xfrm>
          <a:prstGeom prst="rect">
            <a:avLst/>
          </a:prstGeom>
          <a:noFill/>
          <a:ln>
            <a:noFill/>
          </a:ln>
        </p:spPr>
        <p:txBody>
          <a:bodyPr spcFirstLastPara="1" wrap="square" lIns="121900" tIns="121900" rIns="121900" bIns="121900" anchor="t" anchorCtr="0">
            <a:noAutofit/>
          </a:bodyPr>
          <a:lstStyle/>
          <a:p>
            <a:endParaRPr sz="240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1209607"/>
            <a:ext cx="9252573" cy="521208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B285B7-A5E6-4874-B8CD-166B619E840C}"/>
              </a:ext>
            </a:extLst>
          </p:cNvPr>
          <p:cNvSpPr>
            <a:spLocks noGrp="1"/>
          </p:cNvSpPr>
          <p:nvPr>
            <p:ph type="title"/>
          </p:nvPr>
        </p:nvSpPr>
        <p:spPr/>
        <p:txBody>
          <a:bodyPr>
            <a:normAutofit/>
          </a:bodyPr>
          <a:lstStyle/>
          <a:p>
            <a:r>
              <a:rPr lang="en-US" sz="3600" b="1" dirty="0">
                <a:latin typeface="+mn-lt"/>
              </a:rPr>
              <a:t>How the lab works</a:t>
            </a:r>
          </a:p>
        </p:txBody>
      </p:sp>
      <p:sp>
        <p:nvSpPr>
          <p:cNvPr id="5" name="Content Placeholder 1">
            <a:extLst>
              <a:ext uri="{FF2B5EF4-FFF2-40B4-BE49-F238E27FC236}">
                <a16:creationId xmlns:a16="http://schemas.microsoft.com/office/drawing/2014/main" id="{3F28C29C-97DD-4AD9-973D-4CE24744F001}"/>
              </a:ext>
            </a:extLst>
          </p:cNvPr>
          <p:cNvSpPr>
            <a:spLocks noGrp="1"/>
          </p:cNvSpPr>
          <p:nvPr>
            <p:ph type="body" idx="1"/>
          </p:nvPr>
        </p:nvSpPr>
        <p:spPr>
          <a:xfrm>
            <a:off x="770706" y="1776330"/>
            <a:ext cx="10317503" cy="4555200"/>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1800" kern="1200">
                <a:solidFill>
                  <a:srgbClr val="636466"/>
                </a:solidFill>
                <a:latin typeface="Helvetica"/>
                <a:ea typeface="+mn-ea"/>
                <a:cs typeface="Helvetica"/>
              </a:defRPr>
            </a:lvl1pPr>
            <a:lvl2pPr marL="742950" indent="-285750" algn="l" defTabSz="457200" rtl="0" eaLnBrk="1" latinLnBrk="0" hangingPunct="1">
              <a:spcBef>
                <a:spcPct val="20000"/>
              </a:spcBef>
              <a:buFont typeface="Arial"/>
              <a:buChar char="–"/>
              <a:defRPr sz="1800" kern="1200">
                <a:solidFill>
                  <a:srgbClr val="636466"/>
                </a:solidFill>
                <a:latin typeface="Helvetica"/>
                <a:ea typeface="+mn-ea"/>
                <a:cs typeface="Helvetica"/>
              </a:defRPr>
            </a:lvl2pPr>
            <a:lvl3pPr marL="1143000" indent="-228600" algn="l" defTabSz="457200" rtl="0" eaLnBrk="1" latinLnBrk="0" hangingPunct="1">
              <a:spcBef>
                <a:spcPct val="20000"/>
              </a:spcBef>
              <a:buFont typeface="Arial"/>
              <a:buChar char="•"/>
              <a:defRPr sz="1800" kern="1200">
                <a:solidFill>
                  <a:srgbClr val="636466"/>
                </a:solidFill>
                <a:latin typeface="Helvetica"/>
                <a:ea typeface="+mn-ea"/>
                <a:cs typeface="Helvetica"/>
              </a:defRPr>
            </a:lvl3pPr>
            <a:lvl4pPr marL="1600200" indent="-228600" algn="l" defTabSz="457200" rtl="0" eaLnBrk="1" latinLnBrk="0" hangingPunct="1">
              <a:spcBef>
                <a:spcPct val="20000"/>
              </a:spcBef>
              <a:buFont typeface="Arial"/>
              <a:buChar char="–"/>
              <a:defRPr sz="1800" kern="1200">
                <a:solidFill>
                  <a:srgbClr val="636466"/>
                </a:solidFill>
                <a:latin typeface="Helvetica"/>
                <a:ea typeface="+mn-ea"/>
                <a:cs typeface="Helvetica"/>
              </a:defRPr>
            </a:lvl4pPr>
            <a:lvl5pPr marL="2057400" indent="-228600" algn="l" defTabSz="457200" rtl="0" eaLnBrk="1" latinLnBrk="0" hangingPunct="1">
              <a:spcBef>
                <a:spcPct val="20000"/>
              </a:spcBef>
              <a:buFont typeface="Arial"/>
              <a:buChar char="»"/>
              <a:defRPr sz="1800" kern="1200">
                <a:solidFill>
                  <a:srgbClr val="636466"/>
                </a:solidFill>
                <a:latin typeface="Helvetica"/>
                <a:ea typeface="+mn-ea"/>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400" dirty="0">
                <a:solidFill>
                  <a:schemeClr val="tx1"/>
                </a:solidFill>
                <a:latin typeface="+mn-lt"/>
              </a:rPr>
              <a:t>Rigorous evidence</a:t>
            </a:r>
          </a:p>
          <a:p>
            <a:r>
              <a:rPr lang="en-US" sz="2400" u="sng" dirty="0">
                <a:solidFill>
                  <a:schemeClr val="tx1"/>
                </a:solidFill>
                <a:latin typeface="+mn-lt"/>
              </a:rPr>
              <a:t>More than inform policy: research uptake = scaling up what works and scaling back or changing what does not</a:t>
            </a:r>
          </a:p>
          <a:p>
            <a:r>
              <a:rPr lang="en-US" sz="2400" dirty="0">
                <a:solidFill>
                  <a:schemeClr val="tx1"/>
                </a:solidFill>
                <a:latin typeface="+mn-lt"/>
              </a:rPr>
              <a:t>Concrete policy advice to support moving from advocacy to action</a:t>
            </a:r>
          </a:p>
          <a:p>
            <a:r>
              <a:rPr lang="en-US" sz="2400" dirty="0">
                <a:solidFill>
                  <a:schemeClr val="tx1"/>
                </a:solidFill>
                <a:latin typeface="+mn-lt"/>
              </a:rPr>
              <a:t>Partnerships –government agencies, operations teams within the World Bank, NGO staff, donor staff in other agencies, private companies, and academics (global)</a:t>
            </a:r>
          </a:p>
          <a:p>
            <a:endParaRPr lang="en-US" sz="2400" dirty="0">
              <a:solidFill>
                <a:schemeClr val="tx1"/>
              </a:solidFill>
              <a:latin typeface="+mn-lt"/>
            </a:endParaRPr>
          </a:p>
          <a:p>
            <a:pPr marL="0" indent="0">
              <a:buNone/>
            </a:pPr>
            <a:r>
              <a:rPr lang="en-US" sz="2400" dirty="0">
                <a:solidFill>
                  <a:schemeClr val="tx1"/>
                </a:solidFill>
                <a:latin typeface="+mn-lt"/>
              </a:rPr>
              <a:t>Leverage: relatively small investment in building knowledge pays off in policy and project changes – in Africa GIL so far $1 directly shifts $46 in development spending </a:t>
            </a:r>
            <a:r>
              <a:rPr lang="en-US" sz="2400" u="sng" dirty="0">
                <a:solidFill>
                  <a:schemeClr val="tx1"/>
                </a:solidFill>
                <a:latin typeface="+mn-lt"/>
              </a:rPr>
              <a:t>plus:</a:t>
            </a:r>
            <a:r>
              <a:rPr lang="en-US" sz="2400" dirty="0">
                <a:solidFill>
                  <a:schemeClr val="tx1"/>
                </a:solidFill>
                <a:latin typeface="+mn-lt"/>
              </a:rPr>
              <a:t> policy changes, more $ for projects, scaling down ineffective projects, innovation with firms</a:t>
            </a:r>
          </a:p>
          <a:p>
            <a:endParaRPr lang="en-US" sz="2400" dirty="0">
              <a:solidFill>
                <a:schemeClr val="tx1"/>
              </a:solidFill>
              <a:latin typeface="+mn-lt"/>
            </a:endParaRPr>
          </a:p>
        </p:txBody>
      </p:sp>
    </p:spTree>
    <p:extLst>
      <p:ext uri="{BB962C8B-B14F-4D97-AF65-F5344CB8AC3E}">
        <p14:creationId xmlns:p14="http://schemas.microsoft.com/office/powerpoint/2010/main" val="175863759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1323</TotalTime>
  <Words>830</Words>
  <Application>Microsoft Office PowerPoint</Application>
  <PresentationFormat>Widescreen</PresentationFormat>
  <Paragraphs>111</Paragraphs>
  <Slides>15</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Andes</vt:lpstr>
      <vt:lpstr>Arial</vt:lpstr>
      <vt:lpstr>Calibri</vt:lpstr>
      <vt:lpstr>Calibri Light</vt:lpstr>
      <vt:lpstr>Helvetica</vt:lpstr>
      <vt:lpstr>Office Theme</vt:lpstr>
      <vt:lpstr> Gender Equality Matters  for Growth in MNA </vt:lpstr>
      <vt:lpstr>MENA faces wide gender gaps in …</vt:lpstr>
      <vt:lpstr>Economic Impacts of Gender Equality in MNA</vt:lpstr>
      <vt:lpstr>World Bank’s Evidence for Policy Design Hub  Evidence-based research to find what works and what does not to shape policies that increase women participation in the economy</vt:lpstr>
      <vt:lpstr>Overview</vt:lpstr>
      <vt:lpstr>MNAGIL objectives</vt:lpstr>
      <vt:lpstr>PowerPoint Presentation</vt:lpstr>
      <vt:lpstr>Design of the MNAGIL  </vt:lpstr>
      <vt:lpstr>How the lab works</vt:lpstr>
      <vt:lpstr>Where do we focus and how </vt:lpstr>
      <vt:lpstr>MNAGIL in practice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Gender Equality Matters</dc:title>
  <dc:creator>Lili Mottaghi</dc:creator>
  <cp:lastModifiedBy>Lili Mottaghi</cp:lastModifiedBy>
  <cp:revision>14</cp:revision>
  <dcterms:created xsi:type="dcterms:W3CDTF">2019-05-13T19:28:57Z</dcterms:created>
  <dcterms:modified xsi:type="dcterms:W3CDTF">2019-05-14T19:52:03Z</dcterms:modified>
</cp:coreProperties>
</file>