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6" r:id="rId5"/>
  </p:sldMasterIdLst>
  <p:notesMasterIdLst>
    <p:notesMasterId r:id="rId24"/>
  </p:notesMasterIdLst>
  <p:handoutMasterIdLst>
    <p:handoutMasterId r:id="rId25"/>
  </p:handoutMasterIdLst>
  <p:sldIdLst>
    <p:sldId id="408" r:id="rId6"/>
    <p:sldId id="440" r:id="rId7"/>
    <p:sldId id="434" r:id="rId8"/>
    <p:sldId id="435" r:id="rId9"/>
    <p:sldId id="414" r:id="rId10"/>
    <p:sldId id="431" r:id="rId11"/>
    <p:sldId id="436" r:id="rId12"/>
    <p:sldId id="361" r:id="rId13"/>
    <p:sldId id="441" r:id="rId14"/>
    <p:sldId id="432" r:id="rId15"/>
    <p:sldId id="390" r:id="rId16"/>
    <p:sldId id="427" r:id="rId17"/>
    <p:sldId id="437" r:id="rId18"/>
    <p:sldId id="400" r:id="rId19"/>
    <p:sldId id="404" r:id="rId20"/>
    <p:sldId id="428" r:id="rId21"/>
    <p:sldId id="429" r:id="rId22"/>
    <p:sldId id="430" r:id="rId23"/>
  </p:sldIdLst>
  <p:sldSz cx="9144000" cy="6858000" type="screen4x3"/>
  <p:notesSz cx="6724650" cy="97742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 userDrawn="1">
          <p15:clr>
            <a:srgbClr val="A4A3A4"/>
          </p15:clr>
        </p15:guide>
        <p15:guide id="2" pos="211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1" initials="xx" lastIdx="1" clrIdx="0"/>
  <p:cmAuthor id="1" name="JOHN Yvonne (COMM-EXT)" initials="JY" lastIdx="1" clrIdx="1"/>
  <p:cmAuthor id="2" name="MEYERMANS Eric (ECFIN)" initials="EM(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FFCC"/>
    <a:srgbClr val="FFFF00"/>
    <a:srgbClr val="CCFFCC"/>
    <a:srgbClr val="FFFF99"/>
    <a:srgbClr val="0F5494"/>
    <a:srgbClr val="2D5EC1"/>
    <a:srgbClr val="3166CF"/>
    <a:srgbClr val="808080"/>
    <a:srgbClr val="BDD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096" autoAdjust="0"/>
  </p:normalViewPr>
  <p:slideViewPr>
    <p:cSldViewPr>
      <p:cViewPr varScale="1">
        <p:scale>
          <a:sx n="114" d="100"/>
          <a:sy n="114" d="100"/>
        </p:scale>
        <p:origin x="131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1984"/>
    </p:cViewPr>
  </p:sorterViewPr>
  <p:notesViewPr>
    <p:cSldViewPr>
      <p:cViewPr varScale="1">
        <p:scale>
          <a:sx n="82" d="100"/>
          <a:sy n="82" d="100"/>
        </p:scale>
        <p:origin x="4002" y="102"/>
      </p:cViewPr>
      <p:guideLst>
        <p:guide orient="horz" pos="3079"/>
        <p:guide pos="211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82205261384316"/>
          <c:y val="2.6143788829188205E-2"/>
          <c:w val="0.79527735894509832"/>
          <c:h val="0.4928779198906018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F5494"/>
            </a:solidFill>
            <a:ln>
              <a:solidFill>
                <a:srgbClr val="2D5EC1"/>
              </a:solidFill>
            </a:ln>
            <a:effectLst/>
          </c:spPr>
          <c:invertIfNegative val="0"/>
          <c:cat>
            <c:strRef>
              <c:f>Data!$A$18:$A$29</c:f>
              <c:strCache>
                <c:ptCount val="12"/>
                <c:pt idx="0">
                  <c:v>Regulatory quality</c:v>
                </c:pt>
                <c:pt idx="1">
                  <c:v>ST interest rate</c:v>
                </c:pt>
                <c:pt idx="2">
                  <c:v>Employment diversification</c:v>
                </c:pt>
                <c:pt idx="3">
                  <c:v>Public owenrship</c:v>
                </c:pt>
                <c:pt idx="4">
                  <c:v>State control</c:v>
                </c:pt>
                <c:pt idx="5">
                  <c:v>Product market regulation (PMR)</c:v>
                </c:pt>
                <c:pt idx="6">
                  <c:v>Start-up incentives for unemployed</c:v>
                </c:pt>
                <c:pt idx="7">
                  <c:v>Trade openness</c:v>
                </c:pt>
                <c:pt idx="8">
                  <c:v>Governance</c:v>
                </c:pt>
                <c:pt idx="9">
                  <c:v>Bank competition</c:v>
                </c:pt>
                <c:pt idx="10">
                  <c:v>% change REER</c:v>
                </c:pt>
                <c:pt idx="11">
                  <c:v>Corruption</c:v>
                </c:pt>
              </c:strCache>
            </c:strRef>
          </c:cat>
          <c:val>
            <c:numRef>
              <c:f>Data!$B$18:$B$29</c:f>
              <c:numCache>
                <c:formatCode>General</c:formatCode>
                <c:ptCount val="12"/>
                <c:pt idx="0">
                  <c:v>0.34</c:v>
                </c:pt>
                <c:pt idx="1">
                  <c:v>0.24</c:v>
                </c:pt>
                <c:pt idx="2">
                  <c:v>0.23</c:v>
                </c:pt>
                <c:pt idx="3">
                  <c:v>0.21</c:v>
                </c:pt>
                <c:pt idx="4">
                  <c:v>0.21</c:v>
                </c:pt>
                <c:pt idx="5">
                  <c:v>0.19</c:v>
                </c:pt>
                <c:pt idx="6">
                  <c:v>0.19</c:v>
                </c:pt>
                <c:pt idx="7">
                  <c:v>0.18</c:v>
                </c:pt>
                <c:pt idx="8">
                  <c:v>0.13</c:v>
                </c:pt>
                <c:pt idx="9">
                  <c:v>0.12</c:v>
                </c:pt>
                <c:pt idx="10">
                  <c:v>0.11</c:v>
                </c:pt>
                <c:pt idx="1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D1-4090-B052-EDB0E39BAB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3012648"/>
        <c:axId val="463009696"/>
      </c:barChart>
      <c:catAx>
        <c:axId val="463012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009696"/>
        <c:crosses val="autoZero"/>
        <c:auto val="1"/>
        <c:lblAlgn val="ctr"/>
        <c:lblOffset val="100"/>
        <c:noMultiLvlLbl val="0"/>
      </c:catAx>
      <c:valAx>
        <c:axId val="46300969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2"/>
            </a:solidFill>
            <a:prstDash val="solid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012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99108965860968"/>
          <c:y val="4.3385295542763526E-2"/>
          <c:w val="0.82267145549333676"/>
          <c:h val="0.5658800971630442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F5494"/>
            </a:solidFill>
            <a:ln>
              <a:solidFill>
                <a:srgbClr val="0F5494"/>
              </a:solidFill>
            </a:ln>
            <a:effectLst/>
          </c:spPr>
          <c:invertIfNegative val="0"/>
          <c:cat>
            <c:strRef>
              <c:f>Data!$A$4:$A$12</c:f>
              <c:strCache>
                <c:ptCount val="9"/>
                <c:pt idx="0">
                  <c:v>ST interest rate</c:v>
                </c:pt>
                <c:pt idx="1">
                  <c:v>Export penetration</c:v>
                </c:pt>
                <c:pt idx="2">
                  <c:v>Specialisation of exports</c:v>
                </c:pt>
                <c:pt idx="3">
                  <c:v>Employment diversification</c:v>
                </c:pt>
                <c:pt idx="4">
                  <c:v>Trade openess</c:v>
                </c:pt>
                <c:pt idx="5">
                  <c:v>Public debt</c:v>
                </c:pt>
                <c:pt idx="6">
                  <c:v>Out-of-work support</c:v>
                </c:pt>
                <c:pt idx="7">
                  <c:v>Employee training</c:v>
                </c:pt>
                <c:pt idx="8">
                  <c:v>Gini</c:v>
                </c:pt>
              </c:strCache>
            </c:strRef>
          </c:cat>
          <c:val>
            <c:numRef>
              <c:f>Data!$B$4:$B$12</c:f>
              <c:numCache>
                <c:formatCode>General</c:formatCode>
                <c:ptCount val="9"/>
                <c:pt idx="0">
                  <c:v>0.94</c:v>
                </c:pt>
                <c:pt idx="1">
                  <c:v>0.75</c:v>
                </c:pt>
                <c:pt idx="2">
                  <c:v>0.7</c:v>
                </c:pt>
                <c:pt idx="3">
                  <c:v>0.56000000000000005</c:v>
                </c:pt>
                <c:pt idx="4">
                  <c:v>0.21</c:v>
                </c:pt>
                <c:pt idx="5">
                  <c:v>0.2</c:v>
                </c:pt>
                <c:pt idx="6">
                  <c:v>0.12</c:v>
                </c:pt>
                <c:pt idx="7">
                  <c:v>0.12</c:v>
                </c:pt>
                <c:pt idx="8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24-42D1-9A3C-3D5A08602B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3012648"/>
        <c:axId val="463009696"/>
      </c:barChart>
      <c:catAx>
        <c:axId val="463012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009696"/>
        <c:crosses val="autoZero"/>
        <c:auto val="1"/>
        <c:lblAlgn val="ctr"/>
        <c:lblOffset val="100"/>
        <c:noMultiLvlLbl val="0"/>
      </c:catAx>
      <c:valAx>
        <c:axId val="46300969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2"/>
            </a:solidFill>
            <a:prstDash val="solid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012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748" cy="48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55" tIns="44928" rIns="89855" bIns="44928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336" y="0"/>
            <a:ext cx="2914748" cy="48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55" tIns="44928" rIns="89855" bIns="44928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418"/>
            <a:ext cx="2914748" cy="489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55" tIns="44928" rIns="89855" bIns="44928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336" y="9283418"/>
            <a:ext cx="2914748" cy="489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55" tIns="44928" rIns="89855" bIns="44928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60C15DC2-9A8F-416B-978C-4F295AE30C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5119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748" cy="48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55" tIns="44928" rIns="89855" bIns="44928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8336" y="0"/>
            <a:ext cx="2914748" cy="48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55" tIns="44928" rIns="89855" bIns="44928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3425"/>
            <a:ext cx="4887912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154" y="4642490"/>
            <a:ext cx="5380349" cy="439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55" tIns="44928" rIns="89855" bIns="449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418"/>
            <a:ext cx="2914748" cy="489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55" tIns="44928" rIns="89855" bIns="44928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8336" y="9283418"/>
            <a:ext cx="2914748" cy="489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55" tIns="44928" rIns="89855" bIns="44928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21936B13-7E03-4B1E-97CB-0B6AB489D2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4557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36B13-7E03-4B1E-97CB-0B6AB489D212}" type="slidenum">
              <a:rPr lang="en-GB" altLang="en-US" smtClean="0"/>
              <a:pPr/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48801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36B13-7E03-4B1E-97CB-0B6AB489D212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48708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36B13-7E03-4B1E-97CB-0B6AB489D212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74416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36B13-7E03-4B1E-97CB-0B6AB489D212}" type="slidenum">
              <a:rPr lang="en-GB" altLang="en-US" smtClean="0"/>
              <a:pPr/>
              <a:t>13</a:t>
            </a:fld>
            <a:endParaRPr lang="en-GB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7322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36B13-7E03-4B1E-97CB-0B6AB489D212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17378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36B13-7E03-4B1E-97CB-0B6AB489D212}" type="slidenum">
              <a:rPr lang="en-GB" altLang="en-US" smtClean="0"/>
              <a:pPr/>
              <a:t>15</a:t>
            </a:fld>
            <a:endParaRPr lang="en-GB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845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far the literature on the macro and structural drivers of resilience is relatively limited:</a:t>
            </a:r>
          </a:p>
          <a:p>
            <a:r>
              <a:rPr lang="en-US" dirty="0"/>
              <a:t>- OECD: A lot on the vulnerability component of resilience</a:t>
            </a:r>
          </a:p>
          <a:p>
            <a:r>
              <a:rPr lang="en-US" dirty="0"/>
              <a:t>- ECB: </a:t>
            </a:r>
            <a:r>
              <a:rPr lang="en-US" dirty="0" err="1"/>
              <a:t>Sondermann</a:t>
            </a:r>
            <a:r>
              <a:rPr lang="en-US" dirty="0"/>
              <a:t> – looks at structural factors</a:t>
            </a:r>
          </a:p>
          <a:p>
            <a:r>
              <a:rPr lang="en-US" dirty="0"/>
              <a:t>- Czech National Bank</a:t>
            </a:r>
          </a:p>
          <a:p>
            <a:r>
              <a:rPr lang="en-US" dirty="0"/>
              <a:t>- CPB in the Netherlands</a:t>
            </a:r>
          </a:p>
          <a:p>
            <a:endParaRPr lang="en-US" dirty="0"/>
          </a:p>
          <a:p>
            <a:r>
              <a:rPr lang="en-GB" dirty="0"/>
              <a:t>Our recent empirical work investigates which structural characteristics matter most for a country economic resilience</a:t>
            </a:r>
          </a:p>
          <a:p>
            <a:endParaRPr lang="fr-BE" dirty="0"/>
          </a:p>
          <a:p>
            <a:r>
              <a:rPr lang="en-GB" dirty="0"/>
              <a:t>The factors include: </a:t>
            </a:r>
          </a:p>
          <a:p>
            <a:r>
              <a:rPr lang="fr-BE" dirty="0"/>
              <a:t>- The </a:t>
            </a:r>
            <a:r>
              <a:rPr lang="fr-BE" dirty="0" err="1"/>
              <a:t>macroeconomic</a:t>
            </a:r>
            <a:r>
              <a:rPr lang="fr-BE" dirty="0"/>
              <a:t> conditions</a:t>
            </a:r>
            <a:endParaRPr lang="en-GB" dirty="0"/>
          </a:p>
          <a:p>
            <a:r>
              <a:rPr lang="en-GB" dirty="0"/>
              <a:t>- The economies' structural characteristics such as their openness to international trade. </a:t>
            </a:r>
          </a:p>
          <a:p>
            <a:pPr marL="169252" indent="-169252">
              <a:buFontTx/>
              <a:buChar char="-"/>
            </a:pPr>
            <a:r>
              <a:rPr lang="en-GB" dirty="0"/>
              <a:t>For the euro area Member States, it was reported that well-functioning labour and product markets are key to economic resilience</a:t>
            </a:r>
          </a:p>
          <a:p>
            <a:pPr marL="169252" indent="-169252">
              <a:buFontTx/>
              <a:buChar char="-"/>
            </a:pPr>
            <a:r>
              <a:rPr lang="en-GB" dirty="0"/>
              <a:t>But political or judiciary institutions may also improve an economy's recovery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36B13-7E03-4B1E-97CB-0B6AB489D212}" type="slidenum">
              <a:rPr lang="en-GB" altLang="en-US" smtClean="0"/>
              <a:pPr/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21080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far the literature on the macro and structural drivers of resilience is relatively limited:</a:t>
            </a:r>
          </a:p>
          <a:p>
            <a:r>
              <a:rPr lang="en-US" dirty="0"/>
              <a:t>- OECD: A lot on the vulnerability component of resilience</a:t>
            </a:r>
          </a:p>
          <a:p>
            <a:r>
              <a:rPr lang="en-US" dirty="0"/>
              <a:t>- ECB: </a:t>
            </a:r>
            <a:r>
              <a:rPr lang="en-US" dirty="0" err="1"/>
              <a:t>Sondermann</a:t>
            </a:r>
            <a:r>
              <a:rPr lang="en-US" dirty="0"/>
              <a:t> – looks at structural factors</a:t>
            </a:r>
          </a:p>
          <a:p>
            <a:r>
              <a:rPr lang="en-US" dirty="0"/>
              <a:t>- Czech National Bank</a:t>
            </a:r>
          </a:p>
          <a:p>
            <a:r>
              <a:rPr lang="en-US" dirty="0"/>
              <a:t>- CPB in the Netherlands</a:t>
            </a:r>
          </a:p>
          <a:p>
            <a:endParaRPr lang="en-US" dirty="0"/>
          </a:p>
          <a:p>
            <a:r>
              <a:rPr lang="en-GB" dirty="0"/>
              <a:t>Our recent empirical work investigates which structural characteristics matter most for a country economic resilience</a:t>
            </a:r>
          </a:p>
          <a:p>
            <a:endParaRPr lang="fr-BE" dirty="0"/>
          </a:p>
          <a:p>
            <a:r>
              <a:rPr lang="en-GB" dirty="0"/>
              <a:t>The factors include: </a:t>
            </a:r>
          </a:p>
          <a:p>
            <a:r>
              <a:rPr lang="fr-BE" dirty="0"/>
              <a:t>- The </a:t>
            </a:r>
            <a:r>
              <a:rPr lang="fr-BE" dirty="0" err="1"/>
              <a:t>macroeconomic</a:t>
            </a:r>
            <a:r>
              <a:rPr lang="fr-BE" dirty="0"/>
              <a:t> conditions</a:t>
            </a:r>
            <a:endParaRPr lang="en-GB" dirty="0"/>
          </a:p>
          <a:p>
            <a:r>
              <a:rPr lang="en-GB" dirty="0"/>
              <a:t>- The economies' structural characteristics such as their openness to international trade. </a:t>
            </a:r>
          </a:p>
          <a:p>
            <a:pPr marL="169252" indent="-169252">
              <a:buFontTx/>
              <a:buChar char="-"/>
            </a:pPr>
            <a:r>
              <a:rPr lang="en-GB" dirty="0"/>
              <a:t>For the euro area Member States, it was reported that well-functioning labour and product markets are key to economic resilience</a:t>
            </a:r>
          </a:p>
          <a:p>
            <a:pPr marL="169252" indent="-169252">
              <a:buFontTx/>
              <a:buChar char="-"/>
            </a:pPr>
            <a:r>
              <a:rPr lang="en-GB" dirty="0"/>
              <a:t>But political or judiciary institutions may also improve an economy's recovery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36B13-7E03-4B1E-97CB-0B6AB489D212}" type="slidenum">
              <a:rPr lang="en-GB" altLang="en-US" smtClean="0"/>
              <a:pPr/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01591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far the literature on the macro and structural drivers of resilience is relatively limited:</a:t>
            </a:r>
          </a:p>
          <a:p>
            <a:r>
              <a:rPr lang="en-US" dirty="0"/>
              <a:t>- OECD: A lot on the vulnerability component of resilience</a:t>
            </a:r>
          </a:p>
          <a:p>
            <a:r>
              <a:rPr lang="en-US" dirty="0"/>
              <a:t>- ECB: </a:t>
            </a:r>
            <a:r>
              <a:rPr lang="en-US" dirty="0" err="1"/>
              <a:t>Sondermann</a:t>
            </a:r>
            <a:r>
              <a:rPr lang="en-US" dirty="0"/>
              <a:t> – looks at structural factors</a:t>
            </a:r>
          </a:p>
          <a:p>
            <a:r>
              <a:rPr lang="en-US" dirty="0"/>
              <a:t>- Czech National Bank</a:t>
            </a:r>
          </a:p>
          <a:p>
            <a:r>
              <a:rPr lang="en-US" dirty="0"/>
              <a:t>- CPB in the Netherlands</a:t>
            </a:r>
          </a:p>
          <a:p>
            <a:endParaRPr lang="en-US" dirty="0"/>
          </a:p>
          <a:p>
            <a:r>
              <a:rPr lang="en-GB" dirty="0"/>
              <a:t>Our recent empirical work investigates which structural characteristics matter most for a country economic resilience</a:t>
            </a:r>
          </a:p>
          <a:p>
            <a:endParaRPr lang="fr-BE" dirty="0"/>
          </a:p>
          <a:p>
            <a:r>
              <a:rPr lang="en-GB" dirty="0"/>
              <a:t>The factors include: </a:t>
            </a:r>
          </a:p>
          <a:p>
            <a:r>
              <a:rPr lang="fr-BE" dirty="0"/>
              <a:t>- The </a:t>
            </a:r>
            <a:r>
              <a:rPr lang="fr-BE" dirty="0" err="1"/>
              <a:t>macroeconomic</a:t>
            </a:r>
            <a:r>
              <a:rPr lang="fr-BE" dirty="0"/>
              <a:t> conditions</a:t>
            </a:r>
            <a:endParaRPr lang="en-GB" dirty="0"/>
          </a:p>
          <a:p>
            <a:r>
              <a:rPr lang="en-GB" dirty="0"/>
              <a:t>- The economies' structural characteristics such as their openness to international trade. </a:t>
            </a:r>
          </a:p>
          <a:p>
            <a:pPr marL="169252" indent="-169252">
              <a:buFontTx/>
              <a:buChar char="-"/>
            </a:pPr>
            <a:r>
              <a:rPr lang="en-GB" dirty="0"/>
              <a:t>For the euro area Member States, it was reported that well-functioning labour and product markets are key to economic resilience</a:t>
            </a:r>
          </a:p>
          <a:p>
            <a:pPr marL="169252" indent="-169252">
              <a:buFontTx/>
              <a:buChar char="-"/>
            </a:pPr>
            <a:r>
              <a:rPr lang="en-GB" dirty="0"/>
              <a:t>But political or judiciary institutions may also improve an economy's recovery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36B13-7E03-4B1E-97CB-0B6AB489D212}" type="slidenum">
              <a:rPr lang="en-GB" altLang="en-US" smtClean="0"/>
              <a:pPr/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068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36B13-7E03-4B1E-97CB-0B6AB489D212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777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8606">
              <a:defRPr/>
            </a:pPr>
            <a:fld id="{21936B13-7E03-4B1E-97CB-0B6AB489D212}" type="slidenum">
              <a:rPr lang="en-GB" altLang="en-US">
                <a:solidFill>
                  <a:srgbClr val="000000"/>
                </a:solidFill>
              </a:rPr>
              <a:pPr defTabSz="918606">
                <a:defRPr/>
              </a:pPr>
              <a:t>4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593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36B13-7E03-4B1E-97CB-0B6AB489D212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811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36B13-7E03-4B1E-97CB-0B6AB489D212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84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4773" indent="-28547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6663" indent="-228057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5967" indent="-228057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4pPr>
            <a:lvl5pPr marL="2065270" indent="-228057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5pPr>
            <a:lvl6pPr marL="2524573" indent="-22805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6pPr>
            <a:lvl7pPr marL="2983876" indent="-22805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7pPr>
            <a:lvl8pPr marL="3443179" indent="-22805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8pPr>
            <a:lvl9pPr marL="3902482" indent="-22805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9pPr>
          </a:lstStyle>
          <a:p>
            <a:pPr defTabSz="918606">
              <a:defRPr/>
            </a:pPr>
            <a:fld id="{56CC11F8-4CB3-43FD-9F5C-B674A866C725}" type="slidenum"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pPr defTabSz="918606">
                <a:defRPr/>
              </a:pPr>
              <a:t>7</a:t>
            </a:fld>
            <a:endParaRPr lang="en-GB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8548" name="Notes Placeholder 4"/>
          <p:cNvSpPr>
            <a:spLocks noGrp="1"/>
          </p:cNvSpPr>
          <p:nvPr>
            <p:ph type="body" sz="quarter" idx="1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873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36B13-7E03-4B1E-97CB-0B6AB489D212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391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36B13-7E03-4B1E-97CB-0B6AB489D212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5872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36B13-7E03-4B1E-97CB-0B6AB489D212}" type="slidenum">
              <a:rPr lang="en-GB" altLang="en-US" smtClean="0"/>
              <a:pPr/>
              <a:t>10</a:t>
            </a:fld>
            <a:endParaRPr lang="en-GB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219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845D-50DA-4F1D-9213-D7E9B90283C3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F698-1DFE-42AA-9564-4CED700AE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62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845D-50DA-4F1D-9213-D7E9B90283C3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F698-1DFE-42AA-9564-4CED700AE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061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845D-50DA-4F1D-9213-D7E9B90283C3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F698-1DFE-42AA-9564-4CED700AE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10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43" y="981119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86558" tIns="43284" rIns="86558" bIns="43284" anchor="ctr"/>
          <a:lstStyle/>
          <a:p>
            <a:pPr algn="ctr" defTabSz="432639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81" y="258807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6558" tIns="43284" rIns="86558" bIns="43284" anchor="ctr"/>
          <a:lstStyle/>
          <a:p>
            <a:pPr algn="ctr" defTabSz="43263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7504" y="1257300"/>
            <a:ext cx="8928546" cy="3179812"/>
          </a:xfrm>
        </p:spPr>
        <p:txBody>
          <a:bodyPr/>
          <a:lstStyle>
            <a:lvl1pPr marL="3132" algn="ctr">
              <a:defRPr sz="44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581171"/>
            <a:ext cx="8425308" cy="86399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B30E4C14-BECC-444D-BFF3-4149360C91B7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514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63" y="1412778"/>
            <a:ext cx="8640960" cy="4608612"/>
          </a:xfrm>
        </p:spPr>
        <p:txBody>
          <a:bodyPr/>
          <a:lstStyle>
            <a:lvl1pPr marL="0" indent="0" algn="ctr">
              <a:spcBef>
                <a:spcPts val="600"/>
              </a:spcBef>
              <a:spcAft>
                <a:spcPts val="1200"/>
              </a:spcAft>
              <a:defRPr lang="en-US" altLang="en-US" sz="2800" b="1" i="0" kern="1200" dirty="0" smtClean="0">
                <a:solidFill>
                  <a:srgbClr val="0033CC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marL="504805" indent="-252367">
              <a:buSzPct val="120000"/>
              <a:defRPr lang="en-US" sz="2400" b="1" kern="1200" dirty="0" smtClean="0">
                <a:solidFill>
                  <a:srgbClr val="2D2D8A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937454" indent="-252367">
              <a:buSzPct val="80000"/>
              <a:buFont typeface="Wingdings" panose="05000000000000000000" pitchFamily="2" charset="2"/>
              <a:buChar char="Ø"/>
              <a:defRPr lang="en-US" sz="2000" b="0" kern="1200" dirty="0" smtClean="0">
                <a:solidFill>
                  <a:srgbClr val="2D2D8A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937454" indent="-252367">
              <a:defRPr lang="en-US" sz="1600" b="0" kern="1200" dirty="0" smtClean="0">
                <a:solidFill>
                  <a:srgbClr val="2D2D8A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1442244" indent="-252367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EB8A6-C952-43AF-8B8E-B78C88ABD59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73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1719B-1C33-4E9C-AB25-92D5AE4EA8B9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021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56"/>
            <a:ext cx="9144000" cy="989013"/>
          </a:xfrm>
          <a:prstGeom prst="rect">
            <a:avLst/>
          </a:prstGeom>
          <a:solidFill>
            <a:srgbClr val="0B6192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6558" tIns="43284" rIns="86558" bIns="43284" anchor="ctr"/>
          <a:lstStyle/>
          <a:p>
            <a:pPr algn="ctr" defTabSz="43263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314"/>
            <a:ext cx="8229600" cy="9366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43" y="2636912"/>
            <a:ext cx="8229600" cy="3384476"/>
          </a:xfrm>
        </p:spPr>
        <p:txBody>
          <a:bodyPr/>
          <a:lstStyle>
            <a:lvl1pPr marL="0" indent="-324543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9FBA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3296"/>
            <a:ext cx="2133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fld id="{7D04B514-A805-4829-8334-42E1080C6765}" type="datetimeFigureOut">
              <a:rPr lang="en-US" smtClean="0">
                <a:solidFill>
                  <a:srgbClr val="000000"/>
                </a:solidFill>
              </a:rPr>
              <a:pPr/>
              <a:t>10/1/2019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43" y="6093296"/>
            <a:ext cx="2895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43" y="6093296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fld id="{5E1AC0A0-191A-4889-A41B-25D96AA6BE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999" y="6478941"/>
            <a:ext cx="610200" cy="4067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099" y="295029"/>
            <a:ext cx="1620000" cy="124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989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63" y="1412778"/>
            <a:ext cx="8640960" cy="4608612"/>
          </a:xfrm>
        </p:spPr>
        <p:txBody>
          <a:bodyPr/>
          <a:lstStyle>
            <a:lvl1pPr marL="0" indent="0" algn="ctr">
              <a:spcBef>
                <a:spcPts val="600"/>
              </a:spcBef>
              <a:spcAft>
                <a:spcPts val="1200"/>
              </a:spcAft>
              <a:defRPr lang="en-US" altLang="en-US" sz="2800" b="1" i="0" kern="1200" dirty="0" smtClean="0">
                <a:solidFill>
                  <a:srgbClr val="0033CC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marL="504805" indent="-252367">
              <a:buSzPct val="120000"/>
              <a:defRPr lang="en-US" sz="2400" b="1" kern="1200" dirty="0" smtClean="0">
                <a:solidFill>
                  <a:srgbClr val="2D2D8A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937454" indent="-252367">
              <a:buSzPct val="80000"/>
              <a:buFont typeface="Wingdings" panose="05000000000000000000" pitchFamily="2" charset="2"/>
              <a:buChar char="Ø"/>
              <a:defRPr lang="en-US" sz="2000" b="0" kern="1200" dirty="0" smtClean="0">
                <a:solidFill>
                  <a:srgbClr val="2D2D8A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937454" indent="-252367">
              <a:defRPr lang="en-US" sz="1600" b="0" kern="1200" dirty="0" smtClean="0">
                <a:solidFill>
                  <a:srgbClr val="2D2D8A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1442244" indent="-252367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6363B-AD9F-4212-8ACB-B3CB8BCD36B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262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b="1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F01E54B2-A343-470C-A641-1810A3345832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11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845D-50DA-4F1D-9213-D7E9B90283C3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F698-1DFE-42AA-9564-4CED700AE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2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845D-50DA-4F1D-9213-D7E9B90283C3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F698-1DFE-42AA-9564-4CED700AE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201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845D-50DA-4F1D-9213-D7E9B90283C3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F698-1DFE-42AA-9564-4CED700AE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65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845D-50DA-4F1D-9213-D7E9B90283C3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F698-1DFE-42AA-9564-4CED700AE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059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845D-50DA-4F1D-9213-D7E9B90283C3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F698-1DFE-42AA-9564-4CED700AE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74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845D-50DA-4F1D-9213-D7E9B90283C3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F698-1DFE-42AA-9564-4CED700AE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03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845D-50DA-4F1D-9213-D7E9B90283C3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F698-1DFE-42AA-9564-4CED700AE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659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845D-50DA-4F1D-9213-D7E9B90283C3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F698-1DFE-42AA-9564-4CED700AE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18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1845D-50DA-4F1D-9213-D7E9B90283C3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CF698-1DFE-42AA-9564-4CED700AE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63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331" y="1339893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558" tIns="43284" rIns="86558" bIns="432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43" y="2492419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558" tIns="43284" rIns="86558" bIns="432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/>
              <a:t>Second level</a:t>
            </a:r>
            <a:endParaRPr lang="en-GB"/>
          </a:p>
          <a:p>
            <a:pPr lvl="1"/>
            <a:r>
              <a:rPr lang="en-GB"/>
              <a:t>Third level</a:t>
            </a:r>
          </a:p>
          <a:p>
            <a:pPr lvl="2"/>
            <a:r>
              <a:rPr lang="en-GB"/>
              <a:t>Fourth level</a:t>
            </a:r>
          </a:p>
          <a:p>
            <a:pPr lvl="3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558" tIns="43284" rIns="86558" bIns="43284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43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558" tIns="43284" rIns="86558" bIns="43284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43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558" tIns="43284" rIns="86558" bIns="43284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36CBA05-CBF3-492A-AA35-6A5C5897959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356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6558" tIns="43284" rIns="86558" bIns="43284" anchor="ctr"/>
          <a:lstStyle/>
          <a:p>
            <a:pPr algn="ctr" defTabSz="43263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2794" y="6659607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6558" tIns="43284" rIns="86558" bIns="43284" anchor="ctr"/>
          <a:lstStyle/>
          <a:p>
            <a:pPr algn="ctr" defTabSz="43263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1033" name="Picture 17" descr="LOGO CE_Vertical_EN_NEG_quadri_H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81" y="259076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180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0" r:id="rId3"/>
    <p:sldLayoutId id="2147483701" r:id="rId4"/>
    <p:sldLayoutId id="2147483702" r:id="rId5"/>
    <p:sldLayoutId id="2147483713" r:id="rId6"/>
  </p:sldLayoutIdLst>
  <p:txStyles>
    <p:titleStyle>
      <a:lvl1pPr marL="339519" indent="-339519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39519" indent="-339519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39519" indent="-339519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39519" indent="-339519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39519" indent="-339519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772187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04883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637547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070218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24543" indent="-324543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lang="en-GB" altLang="en-US" sz="2800" b="1" kern="1200" dirty="0">
          <a:solidFill>
            <a:srgbClr val="0033CC"/>
          </a:solidFill>
          <a:latin typeface="Calibri" pitchFamily="34" charset="0"/>
          <a:ea typeface="+mj-ea"/>
          <a:cs typeface="Calibri" pitchFamily="34" charset="0"/>
        </a:defRPr>
      </a:lvl1pPr>
      <a:lvl2pPr marL="703084" indent="-270433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lang="en-GB" sz="2000" b="1" kern="1200" dirty="0">
          <a:solidFill>
            <a:srgbClr val="2D2D8A"/>
          </a:solidFill>
          <a:latin typeface="Calibri" pitchFamily="34" charset="0"/>
          <a:ea typeface="+mn-ea"/>
          <a:cs typeface="Calibri" pitchFamily="34" charset="0"/>
        </a:defRPr>
      </a:lvl2pPr>
      <a:lvl3pPr marL="1373142" indent="-270433" algn="l" rtl="0" eaLnBrk="1" fontAlgn="base" hangingPunct="1">
        <a:spcBef>
          <a:spcPct val="20000"/>
        </a:spcBef>
        <a:spcAft>
          <a:spcPct val="0"/>
        </a:spcAft>
        <a:defRPr lang="en-GB" sz="1600" kern="1200" dirty="0">
          <a:solidFill>
            <a:srgbClr val="2D2D8A"/>
          </a:solidFill>
          <a:latin typeface="Calibri" pitchFamily="34" charset="0"/>
          <a:ea typeface="+mn-ea"/>
          <a:cs typeface="Calibri" pitchFamily="34" charset="0"/>
        </a:defRPr>
      </a:lvl3pPr>
      <a:lvl4pPr marL="1514361" indent="-216337" algn="l" rtl="0" eaLnBrk="1" fontAlgn="base" hangingPunct="1">
        <a:spcBef>
          <a:spcPct val="20000"/>
        </a:spcBef>
        <a:spcAft>
          <a:spcPct val="0"/>
        </a:spcAft>
        <a:buChar char="–"/>
        <a:defRPr lang="en-GB" sz="1600" kern="1200" dirty="0">
          <a:solidFill>
            <a:srgbClr val="2D2D8A"/>
          </a:solidFill>
          <a:latin typeface="Calibri" pitchFamily="34" charset="0"/>
          <a:ea typeface="+mn-ea"/>
          <a:cs typeface="Calibri" pitchFamily="34" charset="0"/>
        </a:defRPr>
      </a:lvl4pPr>
      <a:lvl5pPr marL="1947027" indent="-216337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cs typeface="Calibri" pitchFamily="34" charset="0"/>
        </a:defRPr>
      </a:lvl5pPr>
      <a:lvl6pPr marL="2379699" indent="-216337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812377" indent="-216337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245055" indent="-216337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677717" indent="-216337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865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2639" algn="l" defTabSz="865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65354" algn="l" defTabSz="865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98010" algn="l" defTabSz="865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30691" algn="l" defTabSz="865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63378" algn="l" defTabSz="865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96050" algn="l" defTabSz="865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28722" algn="l" defTabSz="865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1380" algn="l" defTabSz="865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aya.jolles@ec.europa.e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5" Type="http://schemas.openxmlformats.org/officeDocument/2006/relationships/hyperlink" Target="mailto:borek.vasicek@ec.europa.eu" TargetMode="External"/><Relationship Id="rId4" Type="http://schemas.openxmlformats.org/officeDocument/2006/relationships/hyperlink" Target="mailto:eric.meyermans@ec.europa.eu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504" y="1052736"/>
            <a:ext cx="8928100" cy="3179763"/>
          </a:xfrm>
        </p:spPr>
        <p:txBody>
          <a:bodyPr/>
          <a:lstStyle/>
          <a:p>
            <a:pPr indent="0"/>
            <a:r>
              <a:rPr lang="en-US" altLang="en-US" sz="2800" dirty="0"/>
              <a:t>Determinants of macroeconomic resilience in the euro area:</a:t>
            </a:r>
            <a:br>
              <a:rPr lang="en-US" altLang="en-US" sz="2800" dirty="0"/>
            </a:br>
            <a:r>
              <a:rPr lang="en-US" altLang="en-US" sz="2800" dirty="0"/>
              <a:t>An empirical assessment of policy levers</a:t>
            </a:r>
            <a:endParaRPr lang="en-GB" sz="2800" dirty="0"/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84014" y="4005064"/>
            <a:ext cx="8352482" cy="1584176"/>
          </a:xfrm>
        </p:spPr>
        <p:txBody>
          <a:bodyPr/>
          <a:lstStyle/>
          <a:p>
            <a:pPr algn="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Maya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Jollès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Eric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Meyermans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Bořek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Vašíček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DG Economic and Financial affairs, European Commission</a:t>
            </a:r>
          </a:p>
          <a:p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396552" y="5420673"/>
            <a:ext cx="9414792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hangingPunct="0">
              <a:spcBef>
                <a:spcPct val="20000"/>
              </a:spcBef>
              <a:buClr>
                <a:srgbClr val="FFFFFF"/>
              </a:buClr>
            </a:pPr>
            <a:r>
              <a:rPr lang="en-US" altLang="en-US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2d Conference on structural reforms IMF-OECD-World Bank</a:t>
            </a:r>
          </a:p>
          <a:p>
            <a:pPr lvl="0" algn="r" eaLnBrk="0" hangingPunct="0">
              <a:spcBef>
                <a:spcPct val="20000"/>
              </a:spcBef>
              <a:buClr>
                <a:srgbClr val="FFFFFF"/>
              </a:buClr>
            </a:pPr>
            <a:r>
              <a:rPr lang="en-US" altLang="en-US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12, 2019, Washington </a:t>
            </a:r>
            <a:endParaRPr lang="en-GB" altLang="en-US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427113"/>
            <a:ext cx="449813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Disclaimer: The authors are writing in their personal capacity and their opinions should not be attributed to the European Commission.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683087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-324544" y="1195958"/>
            <a:ext cx="9468544" cy="936625"/>
          </a:xfrm>
          <a:prstGeom prst="rect">
            <a:avLst/>
          </a:prstGeom>
        </p:spPr>
        <p:txBody>
          <a:bodyPr/>
          <a:lstStyle>
            <a:lvl1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77218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04883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63754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070218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lvl="0" algn="ctr">
              <a:defRPr/>
            </a:pPr>
            <a:r>
              <a:rPr lang="en-GB" kern="0" dirty="0"/>
              <a:t>Conclusion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4468806" y="6614680"/>
            <a:ext cx="2503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CD83022-25A1-4238-801D-56B981C67CC9}" type="slidenum">
              <a:rPr lang="en-GB" sz="1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10</a:t>
            </a:fld>
            <a:endParaRPr lang="en-GB" sz="1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2204864"/>
            <a:ext cx="88569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Determinants of macroeconomic resilience in the face of common shocks at a more disaggregated level can provide some guidance for structural reforms.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Notable differences among the euro area Member States, with regards to absorption and recovery too.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Absorption and recovery capacity not always 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in sync.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functioning of markets  - well-functioning product and financial markets - appear as key determinant of resilience.</a:t>
            </a:r>
          </a:p>
        </p:txBody>
      </p:sp>
    </p:spTree>
    <p:extLst>
      <p:ext uri="{BB962C8B-B14F-4D97-AF65-F5344CB8AC3E}">
        <p14:creationId xmlns:p14="http://schemas.microsoft.com/office/powerpoint/2010/main" val="1733888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9632" y="3140968"/>
            <a:ext cx="6480720" cy="936625"/>
          </a:xfrm>
        </p:spPr>
        <p:txBody>
          <a:bodyPr/>
          <a:lstStyle/>
          <a:p>
            <a:pPr algn="ctr"/>
            <a:r>
              <a:rPr lang="en-US" sz="6600" dirty="0"/>
              <a:t>Thank you!</a:t>
            </a:r>
            <a:endParaRPr lang="it-IT" sz="6600" dirty="0"/>
          </a:p>
        </p:txBody>
      </p:sp>
      <p:sp>
        <p:nvSpPr>
          <p:cNvPr id="3" name="Rectangle 2"/>
          <p:cNvSpPr/>
          <p:nvPr/>
        </p:nvSpPr>
        <p:spPr>
          <a:xfrm>
            <a:off x="539552" y="5445224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E-mails: </a:t>
            </a:r>
          </a:p>
          <a:p>
            <a:r>
              <a:rPr lang="en-GB" sz="1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maya.jolles@ec.europa.eu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GB" sz="1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eric.meyermans@ec.europa.eu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GB" sz="1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borek.vasicek@ec.europa.eu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GB" sz="1800" dirty="0"/>
          </a:p>
        </p:txBody>
      </p:sp>
      <p:sp>
        <p:nvSpPr>
          <p:cNvPr id="4" name="Rectangle 3"/>
          <p:cNvSpPr/>
          <p:nvPr/>
        </p:nvSpPr>
        <p:spPr>
          <a:xfrm>
            <a:off x="4468806" y="6614680"/>
            <a:ext cx="2503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CD83022-25A1-4238-801D-56B981C67CC9}" type="slidenum">
              <a:rPr lang="en-GB" sz="1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11</a:t>
            </a:fld>
            <a:endParaRPr lang="en-GB" sz="1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055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-324544" y="1095541"/>
            <a:ext cx="9468544" cy="936625"/>
          </a:xfrm>
          <a:prstGeom prst="rect">
            <a:avLst/>
          </a:prstGeom>
        </p:spPr>
        <p:txBody>
          <a:bodyPr/>
          <a:lstStyle>
            <a:lvl1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77218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04883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63754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070218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US" kern="0" dirty="0"/>
              <a:t>	Recent publications on economic resilience by the European Commission</a:t>
            </a:r>
            <a:endParaRPr lang="en-GB" kern="0" dirty="0"/>
          </a:p>
        </p:txBody>
      </p:sp>
      <p:sp>
        <p:nvSpPr>
          <p:cNvPr id="7" name="Rectangle 6"/>
          <p:cNvSpPr/>
          <p:nvPr/>
        </p:nvSpPr>
        <p:spPr>
          <a:xfrm>
            <a:off x="4468806" y="6614680"/>
            <a:ext cx="2503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CD83022-25A1-4238-801D-56B981C67CC9}" type="slidenum">
              <a:rPr lang="en-GB" sz="1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12</a:t>
            </a:fld>
            <a:endParaRPr lang="en-GB" sz="1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11757" y="2132583"/>
            <a:ext cx="896448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 typeface="Arial" pitchFamily="34" charset="0"/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400" b="0" i="0" kern="0" dirty="0"/>
              <a:t>'How to make the Economic and Monetary Union more resilient?' QREA 2016, Vol 15, N.3 </a:t>
            </a:r>
          </a:p>
          <a:p>
            <a:endParaRPr lang="en-GB" sz="1400" b="0" i="0" kern="0" dirty="0"/>
          </a:p>
          <a:p>
            <a:r>
              <a:rPr lang="en-GB" sz="1400" b="0" i="0" kern="0" dirty="0"/>
              <a:t>'Sustainable convergence in the euro area: A multidimensional process' QREA 2017 Vol. 16, No. 3 </a:t>
            </a:r>
          </a:p>
          <a:p>
            <a:endParaRPr lang="en-GB" sz="1400" b="0" i="0" kern="0" dirty="0"/>
          </a:p>
          <a:p>
            <a:r>
              <a:rPr lang="en-US" sz="1400" i="0" kern="0" dirty="0"/>
              <a:t>'Economic resilience in EMU’ QREA 2018, Vol.17, No.2.</a:t>
            </a:r>
          </a:p>
          <a:p>
            <a:endParaRPr lang="en-GB" sz="1400" b="0" i="0" kern="0" dirty="0"/>
          </a:p>
          <a:p>
            <a:r>
              <a:rPr lang="en-GB" sz="1400" b="0" i="0" kern="0" dirty="0"/>
              <a:t>'Economic Resilience, the Single market and EMU', QREA 2018, Vol. 17, No. 1</a:t>
            </a:r>
          </a:p>
          <a:p>
            <a:endParaRPr lang="en-GB" sz="1400" b="0" i="0" kern="0" dirty="0"/>
          </a:p>
          <a:p>
            <a:r>
              <a:rPr lang="en-US" sz="1400" i="0" kern="0" dirty="0"/>
              <a:t>‘</a:t>
            </a:r>
            <a:r>
              <a:rPr lang="en-US" sz="1400" i="0" kern="0" dirty="0" err="1"/>
              <a:t>Digitalisation</a:t>
            </a:r>
            <a:r>
              <a:rPr lang="en-US" sz="1400" i="0" kern="0" dirty="0"/>
              <a:t> of the euro area economy and impact on resilience’, QREA 2018, Vol.17, No. 2.</a:t>
            </a:r>
          </a:p>
          <a:p>
            <a:endParaRPr lang="en-US" sz="1400" i="0" kern="0" dirty="0"/>
          </a:p>
          <a:p>
            <a:r>
              <a:rPr lang="en-US" sz="1400" i="0" kern="0" dirty="0"/>
              <a:t>'An empirical assessment of policy levers', QREA 2018, Vol.18, No. 3.</a:t>
            </a:r>
            <a:endParaRPr lang="en-GB" sz="1400" i="0" kern="0" dirty="0"/>
          </a:p>
          <a:p>
            <a:endParaRPr lang="en-GB" sz="1400" b="0" i="0" kern="0" dirty="0"/>
          </a:p>
          <a:p>
            <a:r>
              <a:rPr lang="en-GB" sz="1400" b="0" i="0" kern="0" dirty="0"/>
              <a:t>'Economic resilience and Capital Markets </a:t>
            </a:r>
            <a:r>
              <a:rPr lang="en-GB" sz="1400" i="0" kern="0" dirty="0"/>
              <a:t>Union', QREA 2018, Vol. 17, </a:t>
            </a:r>
            <a:r>
              <a:rPr lang="en-US" sz="1400" i="0" kern="0" dirty="0">
                <a:latin typeface="Verdana" pitchFamily="34" charset="0"/>
              </a:rPr>
              <a:t>No. 4.</a:t>
            </a:r>
            <a:endParaRPr lang="en-GB" sz="1400" i="0" kern="0" dirty="0"/>
          </a:p>
          <a:p>
            <a:endParaRPr lang="en-GB" sz="1400" i="0" kern="0" dirty="0"/>
          </a:p>
          <a:p>
            <a:r>
              <a:rPr lang="en-US" sz="1400" i="0" kern="0" dirty="0" err="1"/>
              <a:t>Alessi</a:t>
            </a:r>
            <a:r>
              <a:rPr lang="en-US" sz="1400" i="0" kern="0" dirty="0"/>
              <a:t>, L., P. </a:t>
            </a:r>
            <a:r>
              <a:rPr lang="en-US" sz="1400" i="0" kern="0" dirty="0" err="1"/>
              <a:t>Benczur</a:t>
            </a:r>
            <a:r>
              <a:rPr lang="en-US" sz="1400" i="0" kern="0" dirty="0"/>
              <a:t>, F. </a:t>
            </a:r>
            <a:r>
              <a:rPr lang="en-US" sz="1400" i="0" kern="0" dirty="0" err="1"/>
              <a:t>Campolongo</a:t>
            </a:r>
            <a:r>
              <a:rPr lang="en-US" sz="1400" i="0" kern="0" dirty="0"/>
              <a:t>, J. </a:t>
            </a:r>
            <a:r>
              <a:rPr lang="en-US" sz="1400" i="0" kern="0" dirty="0" err="1"/>
              <a:t>Cariboni</a:t>
            </a:r>
            <a:r>
              <a:rPr lang="en-US" sz="1400" i="0" kern="0" dirty="0"/>
              <a:t>, A.R. Manca, B. </a:t>
            </a:r>
            <a:r>
              <a:rPr lang="en-US" sz="1400" i="0" kern="0" dirty="0" err="1"/>
              <a:t>Menyhert</a:t>
            </a:r>
            <a:r>
              <a:rPr lang="en-US" sz="1400" i="0" kern="0" dirty="0"/>
              <a:t> and A. Pagano (2018), 'The resilience of EU Member States to the financial and economic crisis. What are the characteristics of resilient </a:t>
            </a:r>
            <a:r>
              <a:rPr lang="en-US" sz="1400" i="0" kern="0" dirty="0" err="1"/>
              <a:t>behaviour</a:t>
            </a:r>
            <a:r>
              <a:rPr lang="en-US" sz="1400" i="0" kern="0" dirty="0"/>
              <a:t>?', JRC Working Papers JRC111606.</a:t>
            </a:r>
            <a:endParaRPr lang="en-GB" sz="1400" b="0" kern="0" dirty="0"/>
          </a:p>
        </p:txBody>
      </p:sp>
    </p:spTree>
    <p:extLst>
      <p:ext uri="{BB962C8B-B14F-4D97-AF65-F5344CB8AC3E}">
        <p14:creationId xmlns:p14="http://schemas.microsoft.com/office/powerpoint/2010/main" val="3448614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-2124744" y="933811"/>
            <a:ext cx="9468544" cy="936625"/>
          </a:xfrm>
          <a:prstGeom prst="rect">
            <a:avLst/>
          </a:prstGeom>
        </p:spPr>
        <p:txBody>
          <a:bodyPr/>
          <a:lstStyle>
            <a:lvl1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77218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04883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63754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070218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2800" kern="0" dirty="0"/>
              <a:t>	Results : Panel regression</a:t>
            </a:r>
            <a:endParaRPr lang="en-GB" sz="2800" kern="0" dirty="0"/>
          </a:p>
        </p:txBody>
      </p:sp>
      <p:sp>
        <p:nvSpPr>
          <p:cNvPr id="5" name="Rectangle 4"/>
          <p:cNvSpPr/>
          <p:nvPr/>
        </p:nvSpPr>
        <p:spPr>
          <a:xfrm>
            <a:off x="4468806" y="6614680"/>
            <a:ext cx="2503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CD83022-25A1-4238-801D-56B981C67CC9}" type="slidenum">
              <a:rPr lang="en-GB" sz="1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13</a:t>
            </a:fld>
            <a:endParaRPr lang="en-GB" sz="1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7660" y="1449040"/>
            <a:ext cx="5060119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594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-1473224" y="1916832"/>
            <a:ext cx="7704856" cy="936625"/>
          </a:xfrm>
          <a:prstGeom prst="rect">
            <a:avLst/>
          </a:prstGeom>
        </p:spPr>
        <p:txBody>
          <a:bodyPr/>
          <a:lstStyle>
            <a:lvl1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77218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04883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63754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070218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1800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ABSORPTION</a:t>
            </a:r>
            <a:r>
              <a:rPr lang="en-US" sz="1800" kern="0" dirty="0">
                <a:latin typeface="Arial" panose="020B0604020202020204" pitchFamily="34" charset="0"/>
                <a:cs typeface="Arial" panose="020B0604020202020204" pitchFamily="34" charset="0"/>
              </a:rPr>
              <a:t> capacity of common shocks </a:t>
            </a:r>
          </a:p>
          <a:p>
            <a:pPr algn="ctr"/>
            <a:r>
              <a:rPr lang="en-US" sz="1800" kern="0" dirty="0">
                <a:latin typeface="Arial" panose="020B0604020202020204" pitchFamily="34" charset="0"/>
                <a:cs typeface="Arial" panose="020B0604020202020204" pitchFamily="34" charset="0"/>
              </a:rPr>
              <a:t>(2008-2014)</a:t>
            </a:r>
          </a:p>
          <a:p>
            <a:endParaRPr lang="en-GB" kern="0" dirty="0"/>
          </a:p>
        </p:txBody>
      </p:sp>
      <p:sp>
        <p:nvSpPr>
          <p:cNvPr id="5" name="Rectangle 4"/>
          <p:cNvSpPr/>
          <p:nvPr/>
        </p:nvSpPr>
        <p:spPr>
          <a:xfrm>
            <a:off x="4393618" y="6614680"/>
            <a:ext cx="2503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CD83022-25A1-4238-801D-56B981C67CC9}" type="slidenum">
              <a:rPr lang="en-GB" sz="1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14</a:t>
            </a:fld>
            <a:endParaRPr lang="en-GB" sz="1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960" y="2508256"/>
            <a:ext cx="4204800" cy="24434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2026" y="4043345"/>
            <a:ext cx="4204800" cy="259057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464826" y="311135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800" b="1" dirty="0">
                <a:solidFill>
                  <a:srgbClr val="C00000"/>
                </a:solidFill>
              </a:rPr>
              <a:t>RECOVERY</a:t>
            </a:r>
            <a:r>
              <a:rPr lang="en-US" sz="1800" dirty="0"/>
              <a:t>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capacity from common shocks</a:t>
            </a:r>
          </a:p>
          <a:p>
            <a:pPr algn="ctr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(2008-2014)</a:t>
            </a: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-91323" y="1126595"/>
            <a:ext cx="9468544" cy="936625"/>
          </a:xfrm>
          <a:prstGeom prst="rect">
            <a:avLst/>
          </a:prstGeom>
        </p:spPr>
        <p:txBody>
          <a:bodyPr/>
          <a:lstStyle>
            <a:lvl1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77218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04883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63754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070218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kern="0" dirty="0"/>
              <a:t>	Results: by countries</a:t>
            </a:r>
          </a:p>
          <a:p>
            <a:endParaRPr lang="en-GB" kern="0" dirty="0"/>
          </a:p>
        </p:txBody>
      </p:sp>
      <p:sp>
        <p:nvSpPr>
          <p:cNvPr id="10" name="Rectangle 9"/>
          <p:cNvSpPr/>
          <p:nvPr/>
        </p:nvSpPr>
        <p:spPr>
          <a:xfrm>
            <a:off x="197036" y="6414625"/>
            <a:ext cx="65505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Source: Based on QREA III-2018</a:t>
            </a:r>
            <a:r>
              <a:rPr lang="en-GB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279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-43799" y="1180591"/>
            <a:ext cx="9468544" cy="936625"/>
          </a:xfrm>
          <a:prstGeom prst="rect">
            <a:avLst/>
          </a:prstGeom>
        </p:spPr>
        <p:txBody>
          <a:bodyPr/>
          <a:lstStyle>
            <a:lvl1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77218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04883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63754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070218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kern="0" dirty="0"/>
              <a:t>	Data: some examples</a:t>
            </a:r>
            <a:endParaRPr lang="en-GB" kern="0" dirty="0"/>
          </a:p>
        </p:txBody>
      </p:sp>
      <p:sp>
        <p:nvSpPr>
          <p:cNvPr id="5" name="Rectangle 4"/>
          <p:cNvSpPr/>
          <p:nvPr/>
        </p:nvSpPr>
        <p:spPr>
          <a:xfrm>
            <a:off x="4468806" y="6614680"/>
            <a:ext cx="2503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CD83022-25A1-4238-801D-56B981C67CC9}" type="slidenum">
              <a:rPr lang="en-GB" sz="1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15</a:t>
            </a:fld>
            <a:endParaRPr lang="en-GB" sz="1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2838" y="1648904"/>
            <a:ext cx="876297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Data sources for 40+ variables: </a:t>
            </a:r>
            <a:r>
              <a:rPr lang="fr-BE" sz="1400" dirty="0"/>
              <a:t>EC, OECD, WORLD BANK, ICTWSS</a:t>
            </a:r>
          </a:p>
          <a:p>
            <a:pPr>
              <a:lnSpc>
                <a:spcPct val="150000"/>
              </a:lnSpc>
            </a:pPr>
            <a:endParaRPr lang="fr-BE" sz="1400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BE" sz="1400" dirty="0"/>
          </a:p>
          <a:p>
            <a:pPr lvl="1">
              <a:lnSpc>
                <a:spcPct val="150000"/>
              </a:lnSpc>
            </a:pPr>
            <a:r>
              <a:rPr lang="en-US" sz="1800" dirty="0"/>
              <a:t>		</a:t>
            </a:r>
            <a:endParaRPr lang="fr-BE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679933"/>
            <a:ext cx="2186853" cy="1692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2838" y="2348688"/>
            <a:ext cx="295346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BE" dirty="0" err="1">
                <a:latin typeface="+mn-lt"/>
                <a:cs typeface="Calibri" panose="020F0502020204030204" pitchFamily="34" charset="0"/>
              </a:rPr>
              <a:t>Expenditure</a:t>
            </a:r>
            <a:r>
              <a:rPr lang="fr-BE" dirty="0">
                <a:latin typeface="+mn-lt"/>
                <a:cs typeface="Calibri" panose="020F0502020204030204" pitchFamily="34" charset="0"/>
              </a:rPr>
              <a:t> on PES and training</a:t>
            </a:r>
            <a:endParaRPr lang="fr-BE" dirty="0">
              <a:latin typeface="+mn-lt"/>
            </a:endParaRPr>
          </a:p>
          <a:p>
            <a:pPr lvl="1">
              <a:lnSpc>
                <a:spcPct val="150000"/>
              </a:lnSpc>
            </a:pPr>
            <a:r>
              <a:rPr lang="en-US" sz="1800" dirty="0"/>
              <a:t>		</a:t>
            </a:r>
            <a:endParaRPr lang="fr-BE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6096" y="2741103"/>
            <a:ext cx="2233382" cy="17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23928" y="2195758"/>
            <a:ext cx="43431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dirty="0"/>
              <a:t>Gross non-performing debt instruments</a:t>
            </a:r>
            <a:r>
              <a:rPr lang="en-US" sz="1800" dirty="0"/>
              <a:t>		</a:t>
            </a:r>
            <a:endParaRPr lang="fr-BE" sz="1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5816" y="4753939"/>
            <a:ext cx="2322375" cy="1800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04728" y="4314784"/>
            <a:ext cx="39236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dirty="0"/>
              <a:t>Trade openness and export diversification</a:t>
            </a:r>
            <a:r>
              <a:rPr lang="en-US" sz="1800" dirty="0"/>
              <a:t>		</a:t>
            </a:r>
            <a:endParaRPr lang="fr-BE" sz="1800" dirty="0"/>
          </a:p>
        </p:txBody>
      </p:sp>
    </p:spTree>
    <p:extLst>
      <p:ext uri="{BB962C8B-B14F-4D97-AF65-F5344CB8AC3E}">
        <p14:creationId xmlns:p14="http://schemas.microsoft.com/office/powerpoint/2010/main" val="592984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-344986" y="1344346"/>
            <a:ext cx="9468544" cy="936625"/>
          </a:xfrm>
          <a:prstGeom prst="rect">
            <a:avLst/>
          </a:prstGeom>
        </p:spPr>
        <p:txBody>
          <a:bodyPr/>
          <a:lstStyle>
            <a:lvl1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77218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04883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63754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070218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kern="0" dirty="0"/>
              <a:t>Empirical approach</a:t>
            </a:r>
            <a:endParaRPr lang="en-GB" kern="0" dirty="0"/>
          </a:p>
        </p:txBody>
      </p:sp>
      <p:sp>
        <p:nvSpPr>
          <p:cNvPr id="5" name="Rectangle 4"/>
          <p:cNvSpPr/>
          <p:nvPr/>
        </p:nvSpPr>
        <p:spPr>
          <a:xfrm>
            <a:off x="4468806" y="6614680"/>
            <a:ext cx="2503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CD83022-25A1-4238-801D-56B981C67CC9}" type="slidenum">
              <a:rPr lang="en-GB" sz="1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16</a:t>
            </a:fld>
            <a:endParaRPr lang="en-GB" sz="1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896" y="2011624"/>
            <a:ext cx="876297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1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kern="0" dirty="0"/>
              <a:t>I. Estimation of common shocks (17 countries) </a:t>
            </a:r>
          </a:p>
          <a:p>
            <a:pPr marL="685800" lvl="1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800" kern="0" dirty="0"/>
          </a:p>
          <a:p>
            <a:pPr marL="685800" lvl="1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BE" sz="1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25026" y="2599091"/>
            <a:ext cx="11187664" cy="64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3076" y="3140968"/>
            <a:ext cx="3872419" cy="3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774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-344986" y="1344346"/>
            <a:ext cx="9468544" cy="936625"/>
          </a:xfrm>
          <a:prstGeom prst="rect">
            <a:avLst/>
          </a:prstGeom>
        </p:spPr>
        <p:txBody>
          <a:bodyPr/>
          <a:lstStyle>
            <a:lvl1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77218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04883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63754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070218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kern="0" dirty="0"/>
              <a:t>Empirical approach</a:t>
            </a:r>
          </a:p>
        </p:txBody>
      </p:sp>
      <p:sp>
        <p:nvSpPr>
          <p:cNvPr id="5" name="Rectangle 4"/>
          <p:cNvSpPr/>
          <p:nvPr/>
        </p:nvSpPr>
        <p:spPr>
          <a:xfrm>
            <a:off x="4468806" y="6614680"/>
            <a:ext cx="2503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CD83022-25A1-4238-801D-56B981C67CC9}" type="slidenum">
              <a:rPr lang="en-GB" sz="1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17</a:t>
            </a:fld>
            <a:endParaRPr lang="en-GB" sz="1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916832"/>
            <a:ext cx="8712968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1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 err="1"/>
              <a:t>II.a</a:t>
            </a:r>
            <a:r>
              <a:rPr lang="en-GB" sz="1800" dirty="0"/>
              <a:t>) Panel regression (17 countries, 20 explanatory variables)</a:t>
            </a:r>
          </a:p>
          <a:p>
            <a:pPr marL="1143000" lvl="2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/>
              <a:t>Reduced form output gap equation: </a:t>
            </a:r>
          </a:p>
          <a:p>
            <a:pPr lvl="2">
              <a:lnSpc>
                <a:spcPct val="150000"/>
              </a:lnSpc>
            </a:pPr>
            <a:r>
              <a:rPr lang="en-GB" sz="1400" dirty="0"/>
              <a:t> </a:t>
            </a:r>
          </a:p>
          <a:p>
            <a:pPr lvl="2">
              <a:lnSpc>
                <a:spcPct val="150000"/>
              </a:lnSpc>
            </a:pPr>
            <a:endParaRPr lang="en-GB" sz="1400" dirty="0"/>
          </a:p>
          <a:p>
            <a:pPr lvl="0"/>
            <a:r>
              <a:rPr lang="en-GB" dirty="0"/>
              <a:t> </a:t>
            </a:r>
            <a:endParaRPr lang="en-GB" sz="1400" dirty="0"/>
          </a:p>
          <a:p>
            <a:pPr marL="1143000" lvl="2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143000" lvl="2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143000" lvl="2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143000" lvl="2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143000" lvl="2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143000" lvl="2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143000" lvl="2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/>
              <a:t>Degrees of freedom</a:t>
            </a:r>
          </a:p>
          <a:p>
            <a:pPr marL="1143000" lvl="2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/>
              <a:t>Multicollinearity/simultaneity: significance/bias</a:t>
            </a:r>
          </a:p>
          <a:p>
            <a:pPr lvl="2">
              <a:lnSpc>
                <a:spcPct val="150000"/>
              </a:lnSpc>
            </a:pPr>
            <a:endParaRPr lang="fr-BE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924944"/>
            <a:ext cx="7573851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675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-324544" y="1196752"/>
            <a:ext cx="9468544" cy="936625"/>
          </a:xfrm>
          <a:prstGeom prst="rect">
            <a:avLst/>
          </a:prstGeom>
        </p:spPr>
        <p:txBody>
          <a:bodyPr/>
          <a:lstStyle>
            <a:lvl1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77218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04883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63754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070218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kern="0" dirty="0"/>
              <a:t>Empirical approach</a:t>
            </a:r>
          </a:p>
        </p:txBody>
      </p:sp>
      <p:sp>
        <p:nvSpPr>
          <p:cNvPr id="5" name="Rectangle 4"/>
          <p:cNvSpPr/>
          <p:nvPr/>
        </p:nvSpPr>
        <p:spPr>
          <a:xfrm>
            <a:off x="4468806" y="6614680"/>
            <a:ext cx="2503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CD83022-25A1-4238-801D-56B981C67CC9}" type="slidenum">
              <a:rPr lang="en-GB" sz="1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18</a:t>
            </a:fld>
            <a:endParaRPr lang="en-GB" sz="1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068" y="1844143"/>
            <a:ext cx="8762976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1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 err="1"/>
              <a:t>II.b</a:t>
            </a:r>
            <a:r>
              <a:rPr lang="en-GB" sz="1800" dirty="0"/>
              <a:t>) </a:t>
            </a:r>
            <a:r>
              <a:rPr lang="en-US" sz="1800" dirty="0"/>
              <a:t>Bayesian Model Averaging (BMA) in panel (40 + variables)                            </a:t>
            </a:r>
          </a:p>
          <a:p>
            <a:pPr marL="1143000" lvl="2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Many potential explanatory variables (not feasible in one regression, nor sequential testing) </a:t>
            </a:r>
          </a:p>
          <a:p>
            <a:pPr marL="1143000" lvl="2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The robustness of a variable in explaining the dependent variable can be expressed by the probability that a given variable is included in the regression. Variable ranking by posterior inclusion probability (robust determinants)</a:t>
            </a:r>
          </a:p>
          <a:p>
            <a:pPr lvl="2">
              <a:lnSpc>
                <a:spcPct val="150000"/>
              </a:lnSpc>
            </a:pPr>
            <a:r>
              <a:rPr lang="en-US" sz="1400" dirty="0"/>
              <a:t> </a:t>
            </a:r>
            <a:endParaRPr lang="fr-BE" sz="1400" dirty="0"/>
          </a:p>
          <a:p>
            <a:pPr lvl="2">
              <a:lnSpc>
                <a:spcPct val="150000"/>
              </a:lnSpc>
            </a:pPr>
            <a:r>
              <a:rPr lang="fr-BE" sz="1400" dirty="0"/>
              <a:t> </a:t>
            </a:r>
          </a:p>
          <a:p>
            <a:pPr lvl="2">
              <a:lnSpc>
                <a:spcPct val="150000"/>
              </a:lnSpc>
            </a:pPr>
            <a:endParaRPr lang="fr-BE" sz="1400" dirty="0"/>
          </a:p>
          <a:p>
            <a:pPr lvl="0"/>
            <a:r>
              <a:rPr lang="en-GB" dirty="0"/>
              <a:t> </a:t>
            </a:r>
            <a:endParaRPr lang="fr-BE" sz="1400" dirty="0"/>
          </a:p>
          <a:p>
            <a:pPr marL="1143000" lvl="2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143000" lvl="2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143000" lvl="2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143000" lvl="2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143000" lvl="2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143000" lvl="2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4094899"/>
            <a:ext cx="5152570" cy="5760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672" y="4797152"/>
            <a:ext cx="6420191" cy="89584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1760" y="5692993"/>
            <a:ext cx="4272785" cy="75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281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0183445-81C5-F34C-801B-2860F6E43576}"/>
              </a:ext>
            </a:extLst>
          </p:cNvPr>
          <p:cNvSpPr/>
          <p:nvPr/>
        </p:nvSpPr>
        <p:spPr>
          <a:xfrm>
            <a:off x="3959424" y="1817407"/>
            <a:ext cx="51845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(2008=100)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4C8961-7C9E-D843-AAF7-CB35110A92E0}"/>
              </a:ext>
            </a:extLst>
          </p:cNvPr>
          <p:cNvSpPr/>
          <p:nvPr/>
        </p:nvSpPr>
        <p:spPr>
          <a:xfrm>
            <a:off x="1403971" y="6276085"/>
            <a:ext cx="55197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Notes: EA=Euro area, EA hardest hit= Cyprus, Greece, Ireland, Portugal and Spain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Source: Eurostat</a:t>
            </a:r>
          </a:p>
        </p:txBody>
      </p:sp>
      <p:sp>
        <p:nvSpPr>
          <p:cNvPr id="7" name="Rectangle 6"/>
          <p:cNvSpPr/>
          <p:nvPr/>
        </p:nvSpPr>
        <p:spPr>
          <a:xfrm>
            <a:off x="4468806" y="6614680"/>
            <a:ext cx="2503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CD83022-25A1-4238-801D-56B981C67CC9}" type="slidenum">
              <a:rPr lang="en-GB" sz="1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2</a:t>
            </a:fld>
            <a:endParaRPr lang="en-GB" sz="1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550" y="2240133"/>
            <a:ext cx="6647654" cy="3995665"/>
          </a:xfrm>
          <a:prstGeom prst="rect">
            <a:avLst/>
          </a:prstGeom>
        </p:spPr>
      </p:pic>
      <p:sp>
        <p:nvSpPr>
          <p:cNvPr id="9" name="Title 2"/>
          <p:cNvSpPr txBox="1">
            <a:spLocks/>
          </p:cNvSpPr>
          <p:nvPr/>
        </p:nvSpPr>
        <p:spPr>
          <a:xfrm>
            <a:off x="272956" y="1304029"/>
            <a:ext cx="8892480" cy="936104"/>
          </a:xfrm>
          <a:prstGeom prst="rect">
            <a:avLst/>
          </a:prstGeom>
        </p:spPr>
        <p:txBody>
          <a:bodyPr/>
          <a:lstStyle>
            <a:lvl1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77218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04883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63754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070218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GB" kern="0" dirty="0">
                <a:latin typeface="Arial"/>
                <a:cs typeface="Arial"/>
              </a:rPr>
              <a:t>Real GDP level</a:t>
            </a:r>
          </a:p>
        </p:txBody>
      </p:sp>
    </p:spTree>
    <p:extLst>
      <p:ext uri="{BB962C8B-B14F-4D97-AF65-F5344CB8AC3E}">
        <p14:creationId xmlns:p14="http://schemas.microsoft.com/office/powerpoint/2010/main" val="1793874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-265466" y="1268760"/>
            <a:ext cx="9468544" cy="936625"/>
          </a:xfrm>
          <a:prstGeom prst="rect">
            <a:avLst/>
          </a:prstGeom>
        </p:spPr>
        <p:txBody>
          <a:bodyPr/>
          <a:lstStyle>
            <a:lvl1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77218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04883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63754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070218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GB" kern="0" dirty="0"/>
              <a:t>	</a:t>
            </a: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Why is economic resilience so important in the euro area ?</a:t>
            </a:r>
          </a:p>
        </p:txBody>
      </p:sp>
      <p:sp>
        <p:nvSpPr>
          <p:cNvPr id="5" name="Rectangle 4"/>
          <p:cNvSpPr/>
          <p:nvPr/>
        </p:nvSpPr>
        <p:spPr>
          <a:xfrm>
            <a:off x="4468806" y="6614680"/>
            <a:ext cx="2503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CD83022-25A1-4238-801D-56B981C67CC9}" type="slidenum">
              <a:rPr lang="en-GB" sz="1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3</a:t>
            </a:fld>
            <a:endParaRPr lang="en-GB" sz="1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5509" y="1809080"/>
            <a:ext cx="885698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0070C0"/>
              </a:buClr>
              <a:buSzPct val="125000"/>
              <a:buFont typeface="Arial" panose="020B0604020202020204" pitchFamily="34" charset="0"/>
              <a:buChar char="•"/>
              <a:defRPr/>
            </a:pPr>
            <a:endParaRPr lang="en-GB" sz="2400" b="1" kern="0" dirty="0">
              <a:latin typeface="Verdana"/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rgbClr val="0F5494"/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en-GB" sz="2400" b="1" kern="0" dirty="0"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lang="en-GB" sz="2400" kern="0" dirty="0">
                <a:latin typeface="Arial" panose="020B0604020202020204" pitchFamily="34" charset="0"/>
                <a:cs typeface="Arial" panose="020B0604020202020204" pitchFamily="34" charset="0"/>
              </a:rPr>
              <a:t> (but not sufficient) to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0F5494"/>
              </a:buClr>
              <a:buFontTx/>
              <a:buChar char="•"/>
              <a:defRPr/>
            </a:pP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absorb economic shocks via </a:t>
            </a:r>
            <a:r>
              <a:rPr lang="en-US" sz="2400" b="1" kern="0" dirty="0">
                <a:latin typeface="Arial" panose="020B0604020202020204" pitchFamily="34" charset="0"/>
                <a:cs typeface="Arial" panose="020B0604020202020204" pitchFamily="34" charset="0"/>
              </a:rPr>
              <a:t>internal adjustment</a:t>
            </a:r>
            <a:endParaRPr lang="en-GB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rgbClr val="0F5494"/>
              </a:buClr>
              <a:buFontTx/>
              <a:buChar char="•"/>
              <a:defRPr/>
            </a:pPr>
            <a:r>
              <a:rPr lang="en-GB" sz="2400" kern="0" dirty="0">
                <a:latin typeface="Arial" panose="020B0604020202020204" pitchFamily="34" charset="0"/>
                <a:cs typeface="Arial" panose="020B0604020202020204" pitchFamily="34" charset="0"/>
              </a:rPr>
              <a:t>reduce </a:t>
            </a:r>
            <a:r>
              <a:rPr lang="en-GB" sz="2400" b="1" kern="0" dirty="0">
                <a:latin typeface="Arial" panose="020B0604020202020204" pitchFamily="34" charset="0"/>
                <a:cs typeface="Arial" panose="020B0604020202020204" pitchFamily="34" charset="0"/>
              </a:rPr>
              <a:t>amplitude and persistence </a:t>
            </a:r>
            <a:r>
              <a:rPr lang="en-GB" sz="2400" kern="0" dirty="0">
                <a:latin typeface="Arial" panose="020B0604020202020204" pitchFamily="34" charset="0"/>
                <a:cs typeface="Arial" panose="020B0604020202020204" pitchFamily="34" charset="0"/>
              </a:rPr>
              <a:t>business cycle 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0F5494"/>
              </a:buClr>
              <a:buFontTx/>
              <a:buChar char="•"/>
              <a:defRPr/>
            </a:pPr>
            <a:r>
              <a:rPr lang="en-GB" sz="2400" kern="0" dirty="0">
                <a:latin typeface="Arial" panose="020B0604020202020204" pitchFamily="34" charset="0"/>
                <a:cs typeface="Arial" panose="020B0604020202020204" pitchFamily="34" charset="0"/>
              </a:rPr>
              <a:t>Promote convergence across euro area</a:t>
            </a:r>
            <a:endParaRPr lang="en-GB" sz="28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rgbClr val="0F5494"/>
              </a:buClr>
              <a:buFontTx/>
              <a:buChar char="•"/>
              <a:defRPr/>
            </a:pPr>
            <a:r>
              <a:rPr lang="en-GB" sz="2400" b="1" kern="0" dirty="0">
                <a:latin typeface="Arial" panose="020B0604020202020204" pitchFamily="34" charset="0"/>
                <a:cs typeface="Arial" panose="020B0604020202020204" pitchFamily="34" charset="0"/>
              </a:rPr>
              <a:t>Short-term gains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0F5494"/>
              </a:buClr>
              <a:buFontTx/>
              <a:buChar char="•"/>
              <a:defRPr/>
            </a:pPr>
            <a:r>
              <a:rPr lang="en-GB" sz="2400" kern="0" dirty="0">
                <a:latin typeface="Arial" panose="020B0604020202020204" pitchFamily="34" charset="0"/>
                <a:cs typeface="Arial" panose="020B0604020202020204" pitchFamily="34" charset="0"/>
              </a:rPr>
              <a:t>less unemployment, higher income, …</a:t>
            </a:r>
            <a:endParaRPr lang="en-GB" sz="24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rgbClr val="0F5494"/>
              </a:buClr>
              <a:buFontTx/>
              <a:buChar char="•"/>
              <a:defRPr/>
            </a:pPr>
            <a:r>
              <a:rPr lang="en-GB" sz="2400" b="1" kern="0" dirty="0">
                <a:latin typeface="Arial" panose="020B0604020202020204" pitchFamily="34" charset="0"/>
                <a:cs typeface="Arial" panose="020B0604020202020204" pitchFamily="34" charset="0"/>
              </a:rPr>
              <a:t>Long-term gains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0F5494"/>
              </a:buClr>
              <a:buFontTx/>
              <a:buChar char="•"/>
              <a:defRPr/>
            </a:pPr>
            <a:r>
              <a:rPr lang="en-GB" sz="2400" kern="0" dirty="0">
                <a:latin typeface="Arial" panose="020B0604020202020204" pitchFamily="34" charset="0"/>
                <a:cs typeface="Arial" panose="020B0604020202020204" pitchFamily="34" charset="0"/>
              </a:rPr>
              <a:t>averts hysteresis risks </a:t>
            </a:r>
            <a:r>
              <a:rPr lang="en-GB" sz="1600" kern="0" dirty="0">
                <a:latin typeface="Arial" panose="020B0604020202020204" pitchFamily="34" charset="0"/>
                <a:cs typeface="Arial" panose="020B0604020202020204" pitchFamily="34" charset="0"/>
              </a:rPr>
              <a:t>(Labour market, capital formation …)  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0F5494"/>
              </a:buClr>
              <a:buFontTx/>
              <a:buChar char="•"/>
              <a:defRPr/>
            </a:pPr>
            <a:r>
              <a:rPr lang="en-GB" sz="2400" kern="0" dirty="0">
                <a:latin typeface="Arial" panose="020B0604020202020204" pitchFamily="34" charset="0"/>
                <a:cs typeface="Arial" panose="020B0604020202020204" pitchFamily="34" charset="0"/>
              </a:rPr>
              <a:t>averts socio-political risks </a:t>
            </a:r>
            <a:r>
              <a:rPr lang="en-GB" sz="1600" kern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kern="0" dirty="0">
                <a:latin typeface="Arial" panose="020B0604020202020204" pitchFamily="34" charset="0"/>
                <a:cs typeface="Arial" panose="020B0604020202020204" pitchFamily="34" charset="0"/>
              </a:rPr>
              <a:t>political support for reforms, … )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0F5494"/>
              </a:buClr>
              <a:buFontTx/>
              <a:buChar char="•"/>
              <a:defRPr/>
            </a:pPr>
            <a:r>
              <a:rPr lang="en-GB" sz="2400" kern="0" dirty="0">
                <a:latin typeface="Arial" panose="020B0604020202020204" pitchFamily="34" charset="0"/>
                <a:cs typeface="Arial" panose="020B0604020202020204" pitchFamily="34" charset="0"/>
              </a:rPr>
              <a:t>creates incentives to invest, innovate, compete, grow, ….</a:t>
            </a: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342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179512" y="2924944"/>
            <a:ext cx="3923928" cy="1584176"/>
          </a:xfrm>
          <a:prstGeom prst="rect">
            <a:avLst/>
          </a:prstGeom>
        </p:spPr>
        <p:txBody>
          <a:bodyPr/>
          <a:lstStyle>
            <a:lvl1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77218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04883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63754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070218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lvl="0">
              <a:defRPr/>
            </a:pPr>
            <a:r>
              <a:rPr kumimoji="0" lang="en-GB" sz="3000" b="1" i="0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Arial"/>
                <a:cs typeface="Arial"/>
              </a:rPr>
              <a:t>	</a:t>
            </a:r>
            <a:r>
              <a:rPr kumimoji="0" lang="en-GB" sz="3600" b="1" i="0" u="sng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Arial"/>
                <a:cs typeface="Arial"/>
              </a:rPr>
              <a:t>Overall objective</a:t>
            </a:r>
            <a:r>
              <a:rPr kumimoji="0" lang="en-GB" sz="3600" b="1" i="0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Arial"/>
                <a:cs typeface="Arial"/>
              </a:rPr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4468806" y="6614680"/>
            <a:ext cx="2503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CD83022-25A1-4238-801D-56B981C67CC9}" type="slidenum"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555776" y="2924200"/>
            <a:ext cx="6408712" cy="2160240"/>
          </a:xfrm>
          <a:prstGeom prst="rect">
            <a:avLst/>
          </a:prstGeom>
        </p:spPr>
        <p:txBody>
          <a:bodyPr/>
          <a:lstStyle>
            <a:lvl1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77218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04883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63754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070218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lvl="0">
              <a:defRPr/>
            </a:pPr>
            <a:r>
              <a:rPr kumimoji="0" lang="en-GB" sz="3000" b="1" i="0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Arial"/>
                <a:cs typeface="Arial"/>
              </a:rPr>
              <a:t>	</a:t>
            </a:r>
            <a:r>
              <a:rPr lang="en-GB" sz="3600" kern="0" dirty="0">
                <a:latin typeface="Arial"/>
                <a:cs typeface="Arial"/>
              </a:rPr>
              <a:t>assess determinants of macroeconomic resilience in the face of common shocks</a:t>
            </a:r>
            <a:endParaRPr kumimoji="0" lang="en-GB" sz="3600" b="1" i="0" u="none" strike="noStrike" kern="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6348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 bwMode="auto">
          <a:xfrm>
            <a:off x="2301950" y="2199242"/>
            <a:ext cx="4834492" cy="3446102"/>
          </a:xfrm>
          <a:prstGeom prst="roundRect">
            <a:avLst/>
          </a:prstGeom>
          <a:gradFill flip="none" rotWithShape="1">
            <a:gsLst>
              <a:gs pos="0">
                <a:srgbClr val="808080">
                  <a:tint val="66000"/>
                  <a:satMod val="160000"/>
                </a:srgbClr>
              </a:gs>
              <a:gs pos="50000">
                <a:srgbClr val="808080">
                  <a:tint val="44500"/>
                  <a:satMod val="160000"/>
                </a:srgbClr>
              </a:gs>
              <a:gs pos="100000">
                <a:srgbClr val="80808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2"/>
          <p:cNvSpPr txBox="1">
            <a:spLocks/>
          </p:cNvSpPr>
          <p:nvPr/>
        </p:nvSpPr>
        <p:spPr>
          <a:xfrm>
            <a:off x="251520" y="1196752"/>
            <a:ext cx="8278815" cy="586126"/>
          </a:xfrm>
          <a:prstGeom prst="rect">
            <a:avLst/>
          </a:prstGeom>
        </p:spPr>
        <p:txBody>
          <a:bodyPr/>
          <a:lstStyle>
            <a:lvl1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77218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04883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63754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070218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US" sz="3200" kern="0" dirty="0">
                <a:latin typeface="Arial" panose="020B0604020202020204" pitchFamily="34" charset="0"/>
                <a:cs typeface="Arial" panose="020B0604020202020204" pitchFamily="34" charset="0"/>
              </a:rPr>
              <a:t>Economic resilience framework: Components of resilience</a:t>
            </a:r>
            <a:endParaRPr lang="en-GB" sz="32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836" y="3278909"/>
            <a:ext cx="2113826" cy="1086195"/>
          </a:xfrm>
          <a:prstGeom prst="rect">
            <a:avLst/>
          </a:prstGeom>
          <a:solidFill>
            <a:srgbClr val="FFEDB3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2400" b="0" dirty="0">
                <a:solidFill>
                  <a:schemeClr val="tx1"/>
                </a:solidFill>
              </a:rPr>
              <a:t>Vulnerability </a:t>
            </a:r>
            <a:r>
              <a:rPr lang="en-GB" sz="1600" b="0" dirty="0">
                <a:solidFill>
                  <a:schemeClr val="tx1"/>
                </a:solidFill>
              </a:rPr>
              <a:t>(i.e. likelihood being hit by a shock)</a:t>
            </a:r>
          </a:p>
        </p:txBody>
      </p:sp>
      <p:sp>
        <p:nvSpPr>
          <p:cNvPr id="5" name="Rectangle 4"/>
          <p:cNvSpPr/>
          <p:nvPr/>
        </p:nvSpPr>
        <p:spPr>
          <a:xfrm>
            <a:off x="7309476" y="3271640"/>
            <a:ext cx="1628778" cy="1093464"/>
          </a:xfrm>
          <a:prstGeom prst="rect">
            <a:avLst/>
          </a:prstGeom>
          <a:solidFill>
            <a:srgbClr val="FFEDB3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2400" b="0" dirty="0">
                <a:solidFill>
                  <a:schemeClr val="tx1"/>
                </a:solidFill>
              </a:rPr>
              <a:t>Potential growth</a:t>
            </a:r>
          </a:p>
        </p:txBody>
      </p:sp>
      <p:sp>
        <p:nvSpPr>
          <p:cNvPr id="6" name="Rectangle 5"/>
          <p:cNvSpPr/>
          <p:nvPr/>
        </p:nvSpPr>
        <p:spPr>
          <a:xfrm>
            <a:off x="4719196" y="3271640"/>
            <a:ext cx="2203047" cy="1093464"/>
          </a:xfrm>
          <a:prstGeom prst="rect">
            <a:avLst/>
          </a:prstGeom>
          <a:solidFill>
            <a:srgbClr val="FFEDB3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2400" b="0" dirty="0">
                <a:solidFill>
                  <a:schemeClr val="tx1"/>
                </a:solidFill>
              </a:rPr>
              <a:t>Recovery 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solidFill>
                  <a:schemeClr val="tx1"/>
                </a:solidFill>
              </a:rPr>
              <a:t>(i.e. </a:t>
            </a:r>
            <a:r>
              <a:rPr lang="en-US" sz="1600" dirty="0">
                <a:solidFill>
                  <a:schemeClr val="tx1"/>
                </a:solidFill>
              </a:rPr>
              <a:t>persistence of the effects of shock)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74984" y="3271640"/>
            <a:ext cx="2075580" cy="1093464"/>
          </a:xfrm>
          <a:prstGeom prst="rect">
            <a:avLst/>
          </a:prstGeom>
          <a:solidFill>
            <a:srgbClr val="FFEDB3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2400" b="0" dirty="0">
                <a:solidFill>
                  <a:schemeClr val="tx1"/>
                </a:solidFill>
              </a:rPr>
              <a:t>Absorption </a:t>
            </a:r>
            <a:r>
              <a:rPr lang="en-US" sz="1600" dirty="0">
                <a:solidFill>
                  <a:schemeClr val="tx1"/>
                </a:solidFill>
              </a:rPr>
              <a:t>(i.e. ability to cushion the impact of shock)</a:t>
            </a:r>
            <a:endParaRPr lang="en-GB" sz="16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2062823" y="3789040"/>
            <a:ext cx="598162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4251483" y="3789040"/>
            <a:ext cx="598162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6837361" y="3789040"/>
            <a:ext cx="598162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ight Brace 10"/>
          <p:cNvSpPr/>
          <p:nvPr/>
        </p:nvSpPr>
        <p:spPr bwMode="auto">
          <a:xfrm>
            <a:off x="179512" y="5822900"/>
            <a:ext cx="72008" cy="72008"/>
          </a:xfrm>
          <a:prstGeom prst="rightBrac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 rot="5400000">
            <a:off x="2776124" y="3183760"/>
            <a:ext cx="396045" cy="5430123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3" name="Right Brace 12"/>
          <p:cNvSpPr/>
          <p:nvPr/>
        </p:nvSpPr>
        <p:spPr bwMode="auto">
          <a:xfrm rot="5400000">
            <a:off x="7312030" y="4317587"/>
            <a:ext cx="319322" cy="3154643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5347" y="6255240"/>
            <a:ext cx="5167620" cy="25747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800" b="0" dirty="0">
                <a:solidFill>
                  <a:srgbClr val="0F5494"/>
                </a:solidFill>
              </a:rPr>
              <a:t>RESILIENCE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800" b="0" dirty="0">
                <a:solidFill>
                  <a:srgbClr val="0F5494"/>
                </a:solidFill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64380" y="6234376"/>
            <a:ext cx="2065955" cy="25747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800" b="0" dirty="0">
                <a:solidFill>
                  <a:srgbClr val="0F5494"/>
                </a:solidFill>
              </a:rPr>
              <a:t>CONVERGENCE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800" b="0" dirty="0">
                <a:solidFill>
                  <a:srgbClr val="0F5494"/>
                </a:solidFill>
              </a:rPr>
              <a:t>(</a:t>
            </a:r>
            <a:r>
              <a:rPr lang="en-GB" sz="1400" b="0" dirty="0">
                <a:solidFill>
                  <a:srgbClr val="0F5494"/>
                </a:solidFill>
              </a:rPr>
              <a:t>cyclical and real</a:t>
            </a:r>
            <a:r>
              <a:rPr lang="en-GB" sz="1800" b="0" dirty="0">
                <a:solidFill>
                  <a:srgbClr val="0F5494"/>
                </a:solidFill>
              </a:rPr>
              <a:t>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468806" y="6614680"/>
            <a:ext cx="2503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CD83022-25A1-4238-801D-56B981C67CC9}" type="slidenum">
              <a:rPr lang="en-GB" sz="1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5</a:t>
            </a:fld>
            <a:endParaRPr lang="en-GB" sz="1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478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915816" y="3068960"/>
            <a:ext cx="1536111" cy="33002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627784" y="4214063"/>
            <a:ext cx="1552990" cy="36004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502342" y="4215826"/>
            <a:ext cx="2085882" cy="358277"/>
          </a:xfrm>
          <a:prstGeom prst="rect">
            <a:avLst/>
          </a:prstGeom>
          <a:solidFill>
            <a:srgbClr val="66FF66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640580" y="3068960"/>
            <a:ext cx="2595715" cy="36004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043608" y="3642149"/>
            <a:ext cx="2721241" cy="32364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992509" y="3623949"/>
            <a:ext cx="4251899" cy="34184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043608" y="4759295"/>
            <a:ext cx="3275404" cy="35862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640580" y="4761058"/>
            <a:ext cx="3603828" cy="356859"/>
          </a:xfrm>
          <a:prstGeom prst="rect">
            <a:avLst/>
          </a:prstGeom>
          <a:solidFill>
            <a:srgbClr val="66FF66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68806" y="6614680"/>
            <a:ext cx="2503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CD83022-25A1-4238-801D-56B981C67CC9}" type="slidenum">
              <a:rPr lang="en-GB" sz="1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6</a:t>
            </a:fld>
            <a:endParaRPr lang="en-GB" sz="1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098" y="2221552"/>
            <a:ext cx="81514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lnSpc>
                <a:spcPct val="150000"/>
              </a:lnSpc>
              <a:buAutoNum type="romanUcPeriod"/>
            </a:pPr>
            <a:r>
              <a:rPr lang="en-US" sz="1600" kern="0" dirty="0">
                <a:latin typeface="Arial" panose="020B0604020202020204" pitchFamily="34" charset="0"/>
                <a:cs typeface="Arial" panose="020B0604020202020204" pitchFamily="34" charset="0"/>
              </a:rPr>
              <a:t>Estimation of common shocks (17 countries)</a:t>
            </a:r>
          </a:p>
          <a:p>
            <a:pPr>
              <a:lnSpc>
                <a:spcPct val="150000"/>
              </a:lnSpc>
            </a:pPr>
            <a:r>
              <a:rPr lang="en-US" sz="1600" kern="0" dirty="0">
                <a:latin typeface="Arial" panose="020B0604020202020204" pitchFamily="34" charset="0"/>
                <a:cs typeface="Arial" panose="020B0604020202020204" pitchFamily="34" charset="0"/>
              </a:rPr>
              <a:t>II. a) Panel regression (17 countries, 20 explanatory variables): reduced form output gap equation </a:t>
            </a:r>
          </a:p>
          <a:p>
            <a:pPr marL="400050" indent="-400050">
              <a:lnSpc>
                <a:spcPct val="150000"/>
              </a:lnSpc>
              <a:buAutoNum type="romanUcPeriod"/>
            </a:pPr>
            <a:endParaRPr lang="en-US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lnSpc>
                <a:spcPct val="150000"/>
              </a:lnSpc>
              <a:buAutoNum type="romanUcPeriod"/>
            </a:pPr>
            <a:endParaRPr lang="en-US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lnSpc>
                <a:spcPct val="150000"/>
              </a:lnSpc>
              <a:buAutoNum type="romanUcPeriod"/>
            </a:pPr>
            <a:endParaRPr lang="en-US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lnSpc>
                <a:spcPct val="150000"/>
              </a:lnSpc>
              <a:buAutoNum type="romanUcPeriod"/>
            </a:pPr>
            <a:endParaRPr lang="en-US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lnSpc>
                <a:spcPct val="150000"/>
              </a:lnSpc>
              <a:buAutoNum type="romanUcPeriod"/>
            </a:pPr>
            <a:endParaRPr lang="en-US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lnSpc>
                <a:spcPct val="150000"/>
              </a:lnSpc>
              <a:buAutoNum type="romanUcPeriod"/>
            </a:pPr>
            <a:endParaRPr lang="en-US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lnSpc>
                <a:spcPct val="150000"/>
              </a:lnSpc>
              <a:buAutoNum type="romanUcPeriod"/>
            </a:pPr>
            <a:endParaRPr lang="en-US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kern="0" dirty="0">
                <a:latin typeface="Arial" panose="020B0604020202020204" pitchFamily="34" charset="0"/>
                <a:cs typeface="Arial" panose="020B0604020202020204" pitchFamily="34" charset="0"/>
              </a:rPr>
              <a:t>II. b) Bayesian Model Averaging (BMA) in panel (40 + variables) 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55172" y="3068960"/>
            <a:ext cx="10548736" cy="3409912"/>
          </a:xfrm>
          <a:prstGeom prst="rect">
            <a:avLst/>
          </a:prstGeom>
        </p:spPr>
      </p:pic>
      <p:sp>
        <p:nvSpPr>
          <p:cNvPr id="7" name="Title 2"/>
          <p:cNvSpPr txBox="1">
            <a:spLocks/>
          </p:cNvSpPr>
          <p:nvPr/>
        </p:nvSpPr>
        <p:spPr>
          <a:xfrm>
            <a:off x="251520" y="1268760"/>
            <a:ext cx="8640960" cy="648072"/>
          </a:xfrm>
          <a:prstGeom prst="rect">
            <a:avLst/>
          </a:prstGeom>
        </p:spPr>
        <p:txBody>
          <a:bodyPr/>
          <a:lstStyle>
            <a:lvl1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77218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04883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63754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070218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US" sz="3200" kern="0" dirty="0">
                <a:latin typeface="Arial" panose="020B0604020202020204" pitchFamily="34" charset="0"/>
                <a:cs typeface="Arial" panose="020B0604020202020204" pitchFamily="34" charset="0"/>
              </a:rPr>
              <a:t>Methodologies to evaluate the impact of structural features</a:t>
            </a:r>
            <a:endParaRPr lang="en-GB" sz="32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574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-756592" y="1196752"/>
            <a:ext cx="10296450" cy="721444"/>
          </a:xfrm>
          <a:prstGeom prst="rect">
            <a:avLst/>
          </a:prstGeom>
        </p:spPr>
        <p:txBody>
          <a:bodyPr/>
          <a:lstStyle>
            <a:lvl1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77218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04883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63754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070218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39519" marR="0" lvl="0" indent="-339519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	Variables by category in the 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econometric analysis</a:t>
            </a:r>
          </a:p>
          <a:p>
            <a:pPr marL="339519" marR="0" lvl="0" indent="-339519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Disaggregated level</a:t>
            </a:r>
          </a:p>
          <a:p>
            <a:pPr marL="339519" marR="0" lvl="0" indent="-339519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000" b="1" i="0" u="none" strike="noStrike" kern="120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39519" marR="0" lvl="0" indent="-339519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000" b="1" i="0" u="none" strike="noStrike" kern="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4468813" y="6615113"/>
            <a:ext cx="2508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B2443A-0EBF-46F3-BB6C-E25EFADDEB35}" type="slidenum">
              <a:rPr kumimoji="0" lang="en-GB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5100" y="2146300"/>
            <a:ext cx="8856663" cy="5678478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 algn="just" eaLnBrk="0" hangingPunct="0">
              <a:buFont typeface="Arial" panose="020B0604020202020204" pitchFamily="34" charset="0"/>
              <a:buChar char="•"/>
              <a:defRPr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Labour markets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– employment protection legislation, Labour Market policies such as training, public employment services (PES), composition, … </a:t>
            </a:r>
          </a:p>
          <a:p>
            <a:pPr marL="742950" lvl="1" indent="-285750" algn="just" eaLnBrk="0" hangingPunct="0">
              <a:buFont typeface="Arial" panose="020B0604020202020204" pitchFamily="34" charset="0"/>
              <a:buChar char="•"/>
              <a:defRPr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 eaLnBrk="0" hangingPunct="0">
              <a:buFont typeface="Arial" panose="020B0604020202020204" pitchFamily="34" charset="0"/>
              <a:buChar char="•"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Product markets / business environment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product market regulation related to barriers to domestic and foreign entry and state involvement such as price control (OECD PMR)  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600" b="0" i="0" u="none" strike="noStrike" kern="120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 eaLnBrk="0" hangingPunct="0">
              <a:buFont typeface="Arial" panose="020B0604020202020204" pitchFamily="34" charset="0"/>
              <a:buChar char="•"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Financial markets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– bank competition (WB Lerner-index), Non-performing loans (NPL), …</a:t>
            </a:r>
          </a:p>
          <a:p>
            <a:pPr marL="742950" lvl="1" indent="-285750" algn="just" eaLnBrk="0" hangingPunct="0">
              <a:buFont typeface="Arial" panose="020B0604020202020204" pitchFamily="34" charset="0"/>
              <a:buChar char="•"/>
              <a:defRPr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 eaLnBrk="0" hangingPunct="0">
              <a:buFont typeface="Arial" panose="020B0604020202020204" pitchFamily="34" charset="0"/>
              <a:buChar char="•"/>
              <a:defRPr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Institutional quality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- corruption, rule of law, …</a:t>
            </a:r>
          </a:p>
          <a:p>
            <a:pPr marR="0" lvl="1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600" b="0" i="0" u="none" strike="noStrike" kern="120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Structural factors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 diversification of production, economic openness, …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600" b="0" i="0" u="none" strike="noStrike" kern="120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Macroeconomic conditions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 interest rate, real effective exchange rate,…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933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-324544" y="1124744"/>
            <a:ext cx="9468544" cy="936625"/>
          </a:xfrm>
          <a:prstGeom prst="rect">
            <a:avLst/>
          </a:prstGeom>
        </p:spPr>
        <p:txBody>
          <a:bodyPr/>
          <a:lstStyle>
            <a:lvl1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77218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04883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63754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070218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US" kern="0" dirty="0"/>
              <a:t>	</a:t>
            </a:r>
          </a:p>
          <a:p>
            <a:endParaRPr lang="en-GB" kern="0" dirty="0"/>
          </a:p>
        </p:txBody>
      </p:sp>
      <p:sp>
        <p:nvSpPr>
          <p:cNvPr id="5" name="Rectangle 4"/>
          <p:cNvSpPr/>
          <p:nvPr/>
        </p:nvSpPr>
        <p:spPr>
          <a:xfrm>
            <a:off x="4468806" y="6614680"/>
            <a:ext cx="2503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CD83022-25A1-4238-801D-56B981C67CC9}" type="slidenum">
              <a:rPr lang="en-GB" sz="1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8</a:t>
            </a:fld>
            <a:endParaRPr lang="en-GB" sz="1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7205" y="2061369"/>
            <a:ext cx="44419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Factors affecting </a:t>
            </a:r>
            <a:r>
              <a:rPr lang="en-GB" sz="1800" b="1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ABSORPTION</a:t>
            </a:r>
            <a:r>
              <a:rPr lang="en-GB" sz="1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of common shocks </a:t>
            </a:r>
          </a:p>
          <a:p>
            <a:pPr algn="ctr"/>
            <a:r>
              <a:rPr lang="en-GB" sz="1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(2008-2014)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49" y="3047866"/>
            <a:ext cx="4205757" cy="33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197036" y="6414625"/>
            <a:ext cx="65505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Source: Based on QREA III-2018</a:t>
            </a:r>
            <a:r>
              <a:rPr lang="en-GB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41347" y="206136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Factors affecting </a:t>
            </a:r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RECOVERY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from common shocks  </a:t>
            </a:r>
          </a:p>
          <a:p>
            <a:pPr algn="ctr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(2008-2014)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2621" y="3073584"/>
            <a:ext cx="4194450" cy="3348000"/>
          </a:xfrm>
          <a:prstGeom prst="rect">
            <a:avLst/>
          </a:prstGeom>
        </p:spPr>
      </p:pic>
      <p:sp>
        <p:nvSpPr>
          <p:cNvPr id="10" name="Title 2"/>
          <p:cNvSpPr txBox="1">
            <a:spLocks/>
          </p:cNvSpPr>
          <p:nvPr/>
        </p:nvSpPr>
        <p:spPr>
          <a:xfrm>
            <a:off x="179512" y="1268760"/>
            <a:ext cx="8149302" cy="934253"/>
          </a:xfrm>
          <a:prstGeom prst="rect">
            <a:avLst/>
          </a:prstGeom>
        </p:spPr>
        <p:txBody>
          <a:bodyPr/>
          <a:lstStyle>
            <a:lvl1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77218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04883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63754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070218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kern="0" dirty="0"/>
              <a:t>	Results: by drivers</a:t>
            </a:r>
          </a:p>
          <a:p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1545644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-324544" y="1195958"/>
            <a:ext cx="9468544" cy="936625"/>
          </a:xfrm>
          <a:prstGeom prst="rect">
            <a:avLst/>
          </a:prstGeom>
        </p:spPr>
        <p:txBody>
          <a:bodyPr/>
          <a:lstStyle>
            <a:lvl1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39519" indent="-339519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77218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04883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637547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070218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kern="0" dirty="0"/>
              <a:t>	Results: Bayesian Modelling Averaging </a:t>
            </a:r>
          </a:p>
          <a:p>
            <a:endParaRPr lang="en-GB" kern="0" dirty="0"/>
          </a:p>
        </p:txBody>
      </p:sp>
      <p:sp>
        <p:nvSpPr>
          <p:cNvPr id="5" name="Rectangle 4"/>
          <p:cNvSpPr/>
          <p:nvPr/>
        </p:nvSpPr>
        <p:spPr>
          <a:xfrm>
            <a:off x="4468806" y="6251863"/>
            <a:ext cx="2503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CD83022-25A1-4238-801D-56B981C67CC9}" type="slidenum">
              <a:rPr lang="en-GB" sz="1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9</a:t>
            </a:fld>
            <a:endParaRPr lang="en-GB" sz="1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7744" y="3140968"/>
            <a:ext cx="2664296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b="1" i="1" kern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Higher value = probability indicating that the variable belongs to the true model.</a:t>
            </a:r>
            <a:r>
              <a:rPr lang="en-US" sz="1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552" y="1962292"/>
            <a:ext cx="37096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Factors affecting </a:t>
            </a:r>
            <a:r>
              <a:rPr lang="en-GB" sz="1800" b="1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ABSORPTION</a:t>
            </a:r>
            <a:r>
              <a:rPr lang="en-GB" sz="1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of common shocks </a:t>
            </a:r>
          </a:p>
          <a:p>
            <a:pPr algn="ctr"/>
            <a:r>
              <a:rPr lang="en-GB" sz="1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(2008-2014)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03497" y="19262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Factors affecting </a:t>
            </a:r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RECOVERY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from common shocks  </a:t>
            </a:r>
          </a:p>
          <a:p>
            <a:pPr algn="ctr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(2008-2014)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1563130"/>
              </p:ext>
            </p:extLst>
          </p:nvPr>
        </p:nvGraphicFramePr>
        <p:xfrm>
          <a:off x="4535752" y="3100095"/>
          <a:ext cx="4642776" cy="3642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5499382"/>
              </p:ext>
            </p:extLst>
          </p:nvPr>
        </p:nvGraphicFramePr>
        <p:xfrm>
          <a:off x="-36279" y="2319400"/>
          <a:ext cx="4763682" cy="45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156176" y="3116066"/>
            <a:ext cx="2664296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b="1" i="1" kern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Higher value = probability indicating that the variable belongs to the true model.</a:t>
            </a:r>
            <a:r>
              <a:rPr lang="en-US" sz="1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7036" y="6414625"/>
            <a:ext cx="65505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Source: Based on QREA III-2018</a:t>
            </a:r>
            <a:r>
              <a:rPr lang="en-GB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68806" y="6614680"/>
            <a:ext cx="2503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CD83022-25A1-4238-801D-56B981C67CC9}" type="slidenum">
              <a:rPr lang="en-GB" sz="1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9</a:t>
            </a:fld>
            <a:endParaRPr lang="en-GB" sz="1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9386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y ECFIN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C_Collab_DocumentLanguage xmlns="f5a38ab0-5677-45ad-9a5b-e7bb653b7b53">EN</EC_Collab_DocumentLanguage>
    <EC_ARES_TRANSFERRED_BY xmlns="f5a38ab0-5677-45ad-9a5b-e7bb653b7b53" xsi:nil="true"/>
    <EC_Collab_Reference xmlns="f5a38ab0-5677-45ad-9a5b-e7bb653b7b53" xsi:nil="true"/>
    <EC_ARES_NUMBER xmlns="f5a38ab0-5677-45ad-9a5b-e7bb653b7b53">
      <Url xsi:nil="true"/>
      <Description xsi:nil="true"/>
    </EC_ARES_NUMBER>
    <EC_Collab_Status xmlns="f5a38ab0-5677-45ad-9a5b-e7bb653b7b53">Draft</EC_Collab_Status>
    <EC_ARES_DATE_TRANSFERRED xmlns="f5a38ab0-5677-45ad-9a5b-e7bb653b7b5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C Document" ma:contentTypeID="0x010100258AA79CEB83498886A3A0868112325000BD54C1909D81914B9C41027352BE0104" ma:contentTypeVersion="5" ma:contentTypeDescription="Create a new document in this library." ma:contentTypeScope="" ma:versionID="36ef6fcaac85a323d85d45113cecf569">
  <xsd:schema xmlns:xsd="http://www.w3.org/2001/XMLSchema" xmlns:xs="http://www.w3.org/2001/XMLSchema" xmlns:p="http://schemas.microsoft.com/office/2006/metadata/properties" xmlns:ns3="f5a38ab0-5677-45ad-9a5b-e7bb653b7b53" targetNamespace="http://schemas.microsoft.com/office/2006/metadata/properties" ma:root="true" ma:fieldsID="3b4d4fddcd61dd14c0e0d42a842bba08" ns3:_="">
    <xsd:import namespace="f5a38ab0-5677-45ad-9a5b-e7bb653b7b53"/>
    <xsd:element name="properties">
      <xsd:complexType>
        <xsd:sequence>
          <xsd:element name="documentManagement">
            <xsd:complexType>
              <xsd:all>
                <xsd:element ref="ns3:EC_Collab_Reference" minOccurs="0"/>
                <xsd:element ref="ns3:EC_Collab_DocumentLanguage"/>
                <xsd:element ref="ns3:EC_Collab_Status"/>
                <xsd:element ref="ns3:EC_ARES_NUMBER" minOccurs="0"/>
                <xsd:element ref="ns3:EC_ARES_DATE_TRANSFERRED" minOccurs="0"/>
                <xsd:element ref="ns3:EC_ARES_TRANSFERRED_B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a38ab0-5677-45ad-9a5b-e7bb653b7b53" elementFormDefault="qualified">
    <xsd:import namespace="http://schemas.microsoft.com/office/2006/documentManagement/types"/>
    <xsd:import namespace="http://schemas.microsoft.com/office/infopath/2007/PartnerControls"/>
    <xsd:element name="EC_Collab_Reference" ma:index="12" nillable="true" ma:displayName="Reference" ma:internalName="EC_Collab_Reference">
      <xsd:simpleType>
        <xsd:restriction base="dms:Text"/>
      </xsd:simpleType>
    </xsd:element>
    <xsd:element name="EC_Collab_DocumentLanguage" ma:index="13" ma:displayName="Language" ma:default="EN" ma:internalName="EC_Collab_DocumentLanguage">
      <xsd:simpleType>
        <xsd:restriction base="dms:Choice">
          <xsd:enumeration value="BG"/>
          <xsd:enumeration value="ES"/>
          <xsd:enumeration value="CS"/>
          <xsd:enumeration value="DA"/>
          <xsd:enumeration value="DE"/>
          <xsd:enumeration value="ET"/>
          <xsd:enumeration value="EL"/>
          <xsd:enumeration value="EN"/>
          <xsd:enumeration value="FR"/>
          <xsd:enumeration value="GA"/>
          <xsd:enumeration value="IT"/>
          <xsd:enumeration value="LT"/>
          <xsd:enumeration value="LV"/>
          <xsd:enumeration value="HU"/>
          <xsd:enumeration value="MT"/>
          <xsd:enumeration value="NL"/>
          <xsd:enumeration value="PL"/>
          <xsd:enumeration value="PT"/>
          <xsd:enumeration value="RO"/>
          <xsd:enumeration value="SK"/>
          <xsd:enumeration value="SL"/>
          <xsd:enumeration value="FI"/>
          <xsd:enumeration value="SV"/>
          <xsd:enumeration value="HR"/>
          <xsd:enumeration value="MK"/>
          <xsd:enumeration value="TR"/>
          <xsd:enumeration value="EU"/>
          <xsd:enumeration value="CA"/>
          <xsd:enumeration value="GL"/>
          <xsd:enumeration value="AB"/>
          <xsd:enumeration value="AA"/>
          <xsd:enumeration value="AF"/>
          <xsd:enumeration value="AK"/>
          <xsd:enumeration value="SQ"/>
          <xsd:enumeration value="AM"/>
          <xsd:enumeration value="AR"/>
          <xsd:enumeration value="AN"/>
          <xsd:enumeration value="HY"/>
          <xsd:enumeration value="AS"/>
          <xsd:enumeration value="AV"/>
          <xsd:enumeration value="AE"/>
          <xsd:enumeration value="AY"/>
          <xsd:enumeration value="AZ"/>
          <xsd:enumeration value="BM"/>
          <xsd:enumeration value="BA"/>
          <xsd:enumeration value="BE"/>
          <xsd:enumeration value="BN"/>
          <xsd:enumeration value="BH"/>
          <xsd:enumeration value="BI"/>
          <xsd:enumeration value="NB"/>
          <xsd:enumeration value="BS"/>
          <xsd:enumeration value="BR"/>
          <xsd:enumeration value="MY"/>
          <xsd:enumeration value="KM"/>
          <xsd:enumeration value="CH"/>
          <xsd:enumeration value="CE"/>
          <xsd:enumeration value="NY"/>
          <xsd:enumeration value="ZH"/>
          <xsd:enumeration value="CU"/>
          <xsd:enumeration value="CV"/>
          <xsd:enumeration value="KW"/>
          <xsd:enumeration value="CO"/>
          <xsd:enumeration value="CR"/>
          <xsd:enumeration value="DV"/>
          <xsd:enumeration value="DZ"/>
          <xsd:enumeration value="EO"/>
          <xsd:enumeration value="EE"/>
          <xsd:enumeration value="FO"/>
          <xsd:enumeration value="FJ"/>
          <xsd:enumeration value="FF"/>
          <xsd:enumeration value="GD"/>
          <xsd:enumeration value="LG"/>
          <xsd:enumeration value="KA"/>
          <xsd:enumeration value="GN"/>
          <xsd:enumeration value="GU"/>
          <xsd:enumeration value="HT"/>
          <xsd:enumeration value="HA"/>
          <xsd:enumeration value="HE"/>
          <xsd:enumeration value="HZ"/>
          <xsd:enumeration value="HI"/>
          <xsd:enumeration value="HO"/>
          <xsd:enumeration value="IS"/>
          <xsd:enumeration value="IO"/>
          <xsd:enumeration value="IG"/>
          <xsd:enumeration value="ID"/>
          <xsd:enumeration value="IA"/>
          <xsd:enumeration value="IE"/>
          <xsd:enumeration value="IU"/>
          <xsd:enumeration value="IK"/>
          <xsd:enumeration value="JA"/>
          <xsd:enumeration value="JV"/>
          <xsd:enumeration value="KL"/>
          <xsd:enumeration value="KN"/>
          <xsd:enumeration value="KR"/>
          <xsd:enumeration value="KS"/>
          <xsd:enumeration value="KK"/>
          <xsd:enumeration value="KI"/>
          <xsd:enumeration value="RW"/>
          <xsd:enumeration value="KY"/>
          <xsd:enumeration value="KV"/>
          <xsd:enumeration value="KG"/>
          <xsd:enumeration value="KO"/>
          <xsd:enumeration value="KJ"/>
          <xsd:enumeration value="KU"/>
          <xsd:enumeration value="LO"/>
          <xsd:enumeration value="LA"/>
          <xsd:enumeration value="LI"/>
          <xsd:enumeration value="LN"/>
          <xsd:enumeration value="LU"/>
          <xsd:enumeration value="LB"/>
          <xsd:enumeration value="MG"/>
          <xsd:enumeration value="MS"/>
          <xsd:enumeration value="ML"/>
          <xsd:enumeration value="GV"/>
          <xsd:enumeration value="MI"/>
          <xsd:enumeration value="MR"/>
          <xsd:enumeration value="MH"/>
          <xsd:enumeration value="MN"/>
          <xsd:enumeration value="NA"/>
          <xsd:enumeration value="NV"/>
          <xsd:enumeration value="ND"/>
          <xsd:enumeration value="NR"/>
          <xsd:enumeration value="NG"/>
          <xsd:enumeration value="NE"/>
          <xsd:enumeration value="SE"/>
          <xsd:enumeration value="NO"/>
          <xsd:enumeration value="NN"/>
          <xsd:enumeration value="OC"/>
          <xsd:enumeration value="OJ"/>
          <xsd:enumeration value="OR"/>
          <xsd:enumeration value="OM"/>
          <xsd:enumeration value="OS"/>
          <xsd:enumeration value="PI"/>
          <xsd:enumeration value="PA"/>
          <xsd:enumeration value="FA"/>
          <xsd:enumeration value="PS"/>
          <xsd:enumeration value="QU"/>
          <xsd:enumeration value="RM"/>
          <xsd:enumeration value="RN"/>
          <xsd:enumeration value="RU"/>
          <xsd:enumeration value="SM"/>
          <xsd:enumeration value="SG"/>
          <xsd:enumeration value="SA"/>
          <xsd:enumeration value="SC"/>
          <xsd:enumeration value="SR"/>
          <xsd:enumeration value="SN"/>
          <xsd:enumeration value="II"/>
          <xsd:enumeration value="SD"/>
          <xsd:enumeration value="SI"/>
          <xsd:enumeration value="SO"/>
          <xsd:enumeration value="ST"/>
          <xsd:enumeration value="SU"/>
          <xsd:enumeration value="SW"/>
          <xsd:enumeration value="SS"/>
          <xsd:enumeration value="TL"/>
          <xsd:enumeration value="TY"/>
          <xsd:enumeration value="TG"/>
          <xsd:enumeration value="TA"/>
          <xsd:enumeration value="TT"/>
          <xsd:enumeration value="TE"/>
          <xsd:enumeration value="TH"/>
          <xsd:enumeration value="BO"/>
          <xsd:enumeration value="TI"/>
          <xsd:enumeration value="TO"/>
          <xsd:enumeration value="TS"/>
          <xsd:enumeration value="TN"/>
          <xsd:enumeration value="TK"/>
          <xsd:enumeration value="TW"/>
          <xsd:enumeration value="UG"/>
          <xsd:enumeration value="UK"/>
          <xsd:enumeration value="UR"/>
          <xsd:enumeration value="UZ"/>
          <xsd:enumeration value="VE"/>
          <xsd:enumeration value="VI"/>
          <xsd:enumeration value="VO"/>
          <xsd:enumeration value="WA"/>
          <xsd:enumeration value="CY"/>
          <xsd:enumeration value="FY"/>
          <xsd:enumeration value="WO"/>
          <xsd:enumeration value="XH"/>
          <xsd:enumeration value="YI"/>
          <xsd:enumeration value="YO"/>
          <xsd:enumeration value="ZA"/>
          <xsd:enumeration value="ZU"/>
        </xsd:restriction>
      </xsd:simpleType>
    </xsd:element>
    <xsd:element name="EC_Collab_Status" ma:index="14" ma:displayName="EC Status" ma:default="Not Started" ma:internalName="EC_Collab_Status">
      <xsd:simpleType>
        <xsd:restriction base="dms:Choice">
          <xsd:enumeration value="Not Started"/>
          <xsd:enumeration value="Draft"/>
          <xsd:enumeration value="Reviewed"/>
          <xsd:enumeration value="Scheduled"/>
          <xsd:enumeration value="Published"/>
          <xsd:enumeration value="Final"/>
          <xsd:enumeration value="Expired"/>
        </xsd:restriction>
      </xsd:simpleType>
    </xsd:element>
    <xsd:element name="EC_ARES_NUMBER" ma:index="15" nillable="true" ma:displayName="Ares Number" ma:format="Hyperlink" ma:internalName="EC_ARES_NUMBER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EC_ARES_DATE_TRANSFERRED" ma:index="16" nillable="true" ma:displayName="Transferred to ARES" ma:format="DateTime" ma:internalName="EC_ARES_DATE_TRANSFERRED">
      <xsd:simpleType>
        <xsd:restriction base="dms:DateTime"/>
      </xsd:simpleType>
    </xsd:element>
    <xsd:element name="EC_ARES_TRANSFERRED_BY" ma:index="17" nillable="true" ma:displayName="Transferred By" ma:internalName="EC_ARES_TRANSFERRED_B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9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 ma:index="8" ma:displayName="Subject"/>
        <xsd:element ref="dc:description" minOccurs="0" maxOccurs="1" ma:index="11" ma:displayName="Comments"/>
        <xsd:element name="keywords" minOccurs="0" maxOccurs="1" type="xsd:string" ma:index="1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2DFF27-8467-455E-877F-A296450AF0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879F08-B27E-440C-92C9-D06E174EEED0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terms/"/>
    <ds:schemaRef ds:uri="f5a38ab0-5677-45ad-9a5b-e7bb653b7b5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F8F8211-44D5-4CEC-9C5F-007B242FE8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a38ab0-5677-45ad-9a5b-e7bb653b7b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14688</TotalTime>
  <Words>1281</Words>
  <Application>Microsoft Office PowerPoint</Application>
  <PresentationFormat>On-screen Show (4:3)</PresentationFormat>
  <Paragraphs>221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Times New Roman</vt:lpstr>
      <vt:lpstr>Verdana</vt:lpstr>
      <vt:lpstr>Wingdings</vt:lpstr>
      <vt:lpstr>Custom Design</vt:lpstr>
      <vt:lpstr>1_My ECFIN</vt:lpstr>
      <vt:lpstr>Determinants of macroeconomic resilience in the euro area: An empirical assessment of policy levers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EMU resilience</dc:title>
  <dc:creator>author1</dc:creator>
  <cp:lastModifiedBy>Nick Nam</cp:lastModifiedBy>
  <cp:revision>849</cp:revision>
  <cp:lastPrinted>2019-09-10T19:12:11Z</cp:lastPrinted>
  <dcterms:created xsi:type="dcterms:W3CDTF">2017-04-25T09:24:57Z</dcterms:created>
  <dcterms:modified xsi:type="dcterms:W3CDTF">2019-10-01T20:38:25Z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0x010100258AA79CEB83498886A3A0868112325000BD54C1909D81914B9C41027352BE0104</vt:lpwstr>
  </property>
</Properties>
</file>