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66" r:id="rId4"/>
    <p:sldId id="257" r:id="rId5"/>
    <p:sldId id="258" r:id="rId6"/>
    <p:sldId id="259" r:id="rId7"/>
    <p:sldId id="265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Rodrigues Aquino" initials="ARA" lastIdx="5" clrIdx="0">
    <p:extLst>
      <p:ext uri="{19B8F6BF-5375-455C-9EA6-DF929625EA0E}">
        <p15:presenceInfo xmlns:p15="http://schemas.microsoft.com/office/powerpoint/2012/main" xmlns="" userId="S-1-5-21-88094858-919529-1617787245-203547" providerId="AD"/>
      </p:ext>
    </p:extLst>
  </p:cmAuthor>
  <p:cmAuthor id="2" name="Gabriella Morandi" initials="GM" lastIdx="0" clrIdx="1">
    <p:extLst>
      <p:ext uri="{19B8F6BF-5375-455C-9EA6-DF929625EA0E}">
        <p15:presenceInfo xmlns:p15="http://schemas.microsoft.com/office/powerpoint/2012/main" xmlns="" userId="50696b636995ee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5"/>
    <a:srgbClr val="006068"/>
    <a:srgbClr val="00ADE4"/>
    <a:srgbClr val="E16A2D"/>
    <a:srgbClr val="98252B"/>
    <a:srgbClr val="FDB714"/>
    <a:srgbClr val="00A996"/>
    <a:srgbClr val="009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92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Morandi Guimaraes" userId="S::gmorandiguimarae@worldbank.org::df1c6d83-70a1-41b2-9d73-f9f1cc04d952" providerId="AD" clId="Web-{A0EED7F4-4F83-44DD-88F6-ABA29B2526DB}"/>
    <pc:docChg chg="modSld">
      <pc:chgData name="Gabriella Morandi Guimaraes" userId="S::gmorandiguimarae@worldbank.org::df1c6d83-70a1-41b2-9d73-f9f1cc04d952" providerId="AD" clId="Web-{A0EED7F4-4F83-44DD-88F6-ABA29B2526DB}" dt="2019-02-05T14:24:33.990" v="5"/>
      <pc:docMkLst>
        <pc:docMk/>
      </pc:docMkLst>
      <pc:sldChg chg="addSp delSp modSp">
        <pc:chgData name="Gabriella Morandi Guimaraes" userId="S::gmorandiguimarae@worldbank.org::df1c6d83-70a1-41b2-9d73-f9f1cc04d952" providerId="AD" clId="Web-{A0EED7F4-4F83-44DD-88F6-ABA29B2526DB}" dt="2019-02-05T14:24:33.990" v="5"/>
        <pc:sldMkLst>
          <pc:docMk/>
          <pc:sldMk cId="3674439771" sldId="256"/>
        </pc:sldMkLst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21" creationId="{766B0089-608E-46E0-9F22-9A93D4255CD7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28" creationId="{D727A5EE-FA69-4A24-87D1-E2AC128405AE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3" creationId="{5B7619A0-1F51-489F-AF5D-F5480A36EE9D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4" creationId="{7C79BA79-D2A6-4E02-AD22-DA148CE1050D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5" creationId="{3860E948-0A1A-48D6-856B-115F3D47B11F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6" creationId="{D948F8C6-3EC7-4486-89AE-4D3E9F7F6C05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7" creationId="{6FCD43CE-2B48-4EE7-BD9B-92A222B1A99E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8" creationId="{1AB70173-4EEF-4DE6-932F-F53C089BE247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39" creationId="{565298C1-0BBB-4F80-8F30-E758B5261F2C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40" creationId="{5FA74239-DC83-4F91-8431-D93D200EBF1E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41" creationId="{4D912398-8D5A-49AB-8D0E-995E3FE0ADB5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42" creationId="{79D7346F-7392-47F7-86AF-1C1D244E05DD}"/>
          </ac:spMkLst>
        </pc:spChg>
        <pc:spChg chg="add">
          <ac:chgData name="Gabriella Morandi Guimaraes" userId="S::gmorandiguimarae@worldbank.org::df1c6d83-70a1-41b2-9d73-f9f1cc04d952" providerId="AD" clId="Web-{A0EED7F4-4F83-44DD-88F6-ABA29B2526DB}" dt="2019-02-05T14:24:33.990" v="5"/>
          <ac:spMkLst>
            <pc:docMk/>
            <pc:sldMk cId="3674439771" sldId="256"/>
            <ac:spMk id="143" creationId="{225CBBB2-ABC3-4B5E-B5B1-BCDDB98CF5C1}"/>
          </ac:spMkLst>
        </pc:spChg>
        <pc:spChg chg="mod">
          <ac:chgData name="Gabriella Morandi Guimaraes" userId="S::gmorandiguimarae@worldbank.org::df1c6d83-70a1-41b2-9d73-f9f1cc04d952" providerId="AD" clId="Web-{A0EED7F4-4F83-44DD-88F6-ABA29B2526DB}" dt="2019-02-05T14:24:16.583" v="1" actId="1076"/>
          <ac:spMkLst>
            <pc:docMk/>
            <pc:sldMk cId="3674439771" sldId="256"/>
            <ac:spMk id="349" creationId="{99CF319A-A5AC-49C5-9319-3731178E77E0}"/>
          </ac:spMkLst>
        </pc:s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0" creationId="{83AC7A8B-EC8D-46C6-AE0E-9EFB4E359E44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2" creationId="{CF3AF650-FD45-4760-A40C-F94C5F08821C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3" creationId="{4596B6AA-C1AA-4C5E-9ADC-C9D0B7705E46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4" creationId="{7474826C-0BE1-48BC-9FBD-03C036CA28A6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5" creationId="{229DD892-2CE2-4F37-9819-090003A79EC2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6" creationId="{34AA3CE0-336C-49A3-B3D4-31BC0628141D}"/>
          </ac:grpSpMkLst>
        </pc:grpChg>
        <pc:grpChg chg="add">
          <ac:chgData name="Gabriella Morandi Guimaraes" userId="S::gmorandiguimarae@worldbank.org::df1c6d83-70a1-41b2-9d73-f9f1cc04d952" providerId="AD" clId="Web-{A0EED7F4-4F83-44DD-88F6-ABA29B2526DB}" dt="2019-02-05T14:24:33.990" v="5"/>
          <ac:grpSpMkLst>
            <pc:docMk/>
            <pc:sldMk cId="3674439771" sldId="256"/>
            <ac:grpSpMk id="127" creationId="{697E9413-395E-4971-9251-64E3BAD5BD8E}"/>
          </ac:grpSpMkLst>
        </pc:grpChg>
        <pc:grpChg chg="del mod">
          <ac:chgData name="Gabriella Morandi Guimaraes" userId="S::gmorandiguimarae@worldbank.org::df1c6d83-70a1-41b2-9d73-f9f1cc04d952" providerId="AD" clId="Web-{A0EED7F4-4F83-44DD-88F6-ABA29B2526DB}" dt="2019-02-05T14:24:29.193" v="3"/>
          <ac:grpSpMkLst>
            <pc:docMk/>
            <pc:sldMk cId="3674439771" sldId="256"/>
            <ac:grpSpMk id="168" creationId="{68E01113-2C6C-4407-8561-60EB14A8C85A}"/>
          </ac:grpSpMkLst>
        </pc:grpChg>
        <pc:grpChg chg="mod">
          <ac:chgData name="Gabriella Morandi Guimaraes" userId="S::gmorandiguimarae@worldbank.org::df1c6d83-70a1-41b2-9d73-f9f1cc04d952" providerId="AD" clId="Web-{A0EED7F4-4F83-44DD-88F6-ABA29B2526DB}" dt="2019-02-05T14:24:13.396" v="0" actId="1076"/>
          <ac:grpSpMkLst>
            <pc:docMk/>
            <pc:sldMk cId="3674439771" sldId="256"/>
            <ac:grpSpMk id="336" creationId="{474F82F1-E441-48F6-BB95-69A3A24CEC06}"/>
          </ac:grpSpMkLst>
        </pc:grpChg>
        <pc:cxnChg chg="mod">
          <ac:chgData name="Gabriella Morandi Guimaraes" userId="S::gmorandiguimarae@worldbank.org::df1c6d83-70a1-41b2-9d73-f9f1cc04d952" providerId="AD" clId="Web-{A0EED7F4-4F83-44DD-88F6-ABA29B2526DB}" dt="2019-02-05T14:24:32.646" v="4" actId="1076"/>
          <ac:cxnSpMkLst>
            <pc:docMk/>
            <pc:sldMk cId="3674439771" sldId="256"/>
            <ac:cxnSpMk id="129" creationId="{B76DAC28-E639-44EA-B5BA-A1086CC5E8B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3B4-50CF-4931-A3BE-000942E24254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EF457-3BE7-4D23-B56B-1521E7DD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3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3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4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4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F457-3BE7-4D23-B56B-1521E7DD4E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0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AD490-93D4-4EC1-AAB2-78F68D10F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8A08CA-F68D-4847-84F0-19D2BE885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CFBBD-6512-4E76-880F-49344A95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CB910-16A3-4D4A-A1D1-60773D4F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0FA4C5-552B-41A1-A7EE-400823A3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08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F51A4-5222-4FBC-9EFB-701CB0D8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61177F-E9B2-462E-8E4F-E5B62BDEF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65419-39CB-4C71-AC52-6799557A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C470D6-72A9-4557-A3C4-C8B0D18B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D7026-CFC4-4B89-9F0E-9EEF332B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34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6C03C6-8E7B-4492-8126-8E931850B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026193-96AA-4A64-802D-F60B38705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ADA0C8-A180-439C-AB05-87CFEA034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76284-17BE-4A33-A0A2-3973431C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086771-E57B-48C2-BA28-9D147D12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D3BA1-BCAD-402A-B0C8-7E60A0CD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39650-461A-4C57-A027-F7FCACF60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3B0C3-88B7-4A42-9485-CEBAEB30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31B082-06DC-4E6B-B3E4-4634CC9C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5B948-CD28-4AFB-8FE6-E616D1AD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4D2F4-9490-4B45-BA79-A2290C2F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78F685-0DCC-4F72-8D5F-1668E17E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4298C-1364-4918-9198-9C262C5E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939803-59FF-4527-9327-BDAFEB0B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DCE679-5FD8-4A89-9551-C016EA6E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3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17A3E-C86C-4D95-B0F4-2F54C6B8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DBDBC3-36C6-450D-8379-D24DD08A7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E7D10A-6AAE-489B-8AB7-2B417062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81EF22-B981-47E6-830E-0D8D699F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DA59C-9209-4EAF-B584-F0F04DA6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DA64A4-0540-4C79-BED0-0D7AFEDA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304D2-0BB1-49BC-A48C-FE900EF7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DAF105-16F4-42C6-91E9-282BC3DD3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67FE0A-5FA6-4266-9F8A-C095CA3A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46A7D6-0AE0-44A8-9F6B-9C4ECEC07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7212D4-9000-45B3-8D3D-E45081A3F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4215DE-F390-462B-BFB5-7AC27F1E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43830B-7DF5-4B47-9455-E3E3174D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AA228E-92BB-43F7-9027-4CC43545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8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39C7C-28E1-4DF5-8213-34890B05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007E15-3C88-4760-A7DB-5CC902DC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734FEE-EFC3-4E80-9BDF-9B89C05C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485337-5686-4181-80A2-1553B2A7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BFF9AC-527B-4267-8309-9CC8C558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5C8D79-8BF7-4E93-B2C9-8EE9E8C5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185CD8-CF56-4E65-AC15-B6334069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1643D-0FED-451F-B3CE-9472B797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A3880-BD14-4038-9EDC-3C79ED4E4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EAEE93-0B70-433B-A94C-1CA6E5B2C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263D1E-886B-4AB0-8BA5-6C8E74D3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55F34D-F5BD-46DB-9BF4-2E979D10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B4872A-99E2-47AD-B056-9A544408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5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088FD-4207-4450-8B23-13C965F9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EA5641-3FB0-4909-87FC-CEC3A843F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FD961F-A7E5-46A4-9860-59BA9C13E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6BA60C-3A91-43EC-AABE-6FBD7635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FD81B4-2887-4186-8DB2-BF095101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41A498-E38A-4AE6-8EE5-590D8132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4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6C84DC-CCE9-4A20-935A-91100D2E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DA34C2-64C9-4460-9700-BFF56DD3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4FF3F-A64D-49B9-A583-622D6FC07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6FE0-258A-41E5-993D-A9685A24E538}" type="datetimeFigureOut">
              <a:rPr lang="en-GB" smtClean="0"/>
              <a:t>2/28/19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B4C96-8089-4B37-A361-D68CFD977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38A69-AE00-4C7D-8598-052AB3A8D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309A-4267-4328-AADB-CCAABC2AC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AB4233-AA43-40D2-8AA0-F7283E46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7946572" cy="6949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347EBD-677D-44DC-AFA0-9FEDA9B8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62" y="354869"/>
            <a:ext cx="3548465" cy="690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9DFAAA-B173-4D98-8649-1BC10ABD1DCF}"/>
              </a:ext>
            </a:extLst>
          </p:cNvPr>
          <p:cNvSpPr txBox="1"/>
          <p:nvPr/>
        </p:nvSpPr>
        <p:spPr>
          <a:xfrm>
            <a:off x="6204857" y="2951777"/>
            <a:ext cx="5900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ENRM / Rural Development Staff directorate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C4E5D9-88BD-4D63-8E6D-B97F7EAD8669}"/>
              </a:ext>
            </a:extLst>
          </p:cNvPr>
          <p:cNvSpPr txBox="1"/>
          <p:nvPr/>
        </p:nvSpPr>
        <p:spPr>
          <a:xfrm>
            <a:off x="9154886" y="6557560"/>
            <a:ext cx="2862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Last Update: February  2019</a:t>
            </a:r>
          </a:p>
        </p:txBody>
      </p:sp>
    </p:spTree>
    <p:extLst>
      <p:ext uri="{BB962C8B-B14F-4D97-AF65-F5344CB8AC3E}">
        <p14:creationId xmlns:p14="http://schemas.microsoft.com/office/powerpoint/2010/main" val="256335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Rural Development &amp; Agriculture (Sustenta / Landscape project)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192E90B-4467-49D2-A6A0-C2CEFB2D897A}"/>
              </a:ext>
            </a:extLst>
          </p:cNvPr>
          <p:cNvGrpSpPr/>
          <p:nvPr/>
        </p:nvGrpSpPr>
        <p:grpSpPr>
          <a:xfrm>
            <a:off x="45676" y="2712730"/>
            <a:ext cx="3895101" cy="1767721"/>
            <a:chOff x="1977090" y="2518766"/>
            <a:chExt cx="3895101" cy="17677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2C6078A-8E22-487F-BFBF-105B052D4161}"/>
                </a:ext>
              </a:extLst>
            </p:cNvPr>
            <p:cNvGrpSpPr/>
            <p:nvPr/>
          </p:nvGrpSpPr>
          <p:grpSpPr>
            <a:xfrm>
              <a:off x="2322467" y="2802257"/>
              <a:ext cx="3549724" cy="1484230"/>
              <a:chOff x="479711" y="3875094"/>
              <a:chExt cx="3549724" cy="148423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A93B62B-6A88-4908-81ED-C6E4F8B48FB2}"/>
                  </a:ext>
                </a:extLst>
              </p:cNvPr>
              <p:cNvSpPr/>
              <p:nvPr/>
            </p:nvSpPr>
            <p:spPr>
              <a:xfrm>
                <a:off x="479711" y="3875094"/>
                <a:ext cx="3549724" cy="319596"/>
              </a:xfrm>
              <a:prstGeom prst="rect">
                <a:avLst/>
              </a:prstGeom>
              <a:solidFill>
                <a:srgbClr val="FDB7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14117788-C78C-4799-BC9D-7A89E43C3433}"/>
                  </a:ext>
                </a:extLst>
              </p:cNvPr>
              <p:cNvSpPr/>
              <p:nvPr/>
            </p:nvSpPr>
            <p:spPr>
              <a:xfrm>
                <a:off x="479711" y="4230201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FDB7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DCDB33C-114A-4050-8678-34BE2602AAC9}"/>
                  </a:ext>
                </a:extLst>
              </p:cNvPr>
              <p:cNvSpPr/>
              <p:nvPr/>
            </p:nvSpPr>
            <p:spPr>
              <a:xfrm>
                <a:off x="1063976" y="3919449"/>
                <a:ext cx="184332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Pedro Arlindo, Focal Point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CEE77A5-0318-48F3-BBF0-891B1D78A2B7}"/>
                  </a:ext>
                </a:extLst>
              </p:cNvPr>
              <p:cNvSpPr txBox="1"/>
              <p:nvPr/>
            </p:nvSpPr>
            <p:spPr>
              <a:xfrm>
                <a:off x="612503" y="4651438"/>
                <a:ext cx="32530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I co-manage the MZ Ag and </a:t>
                </a:r>
                <a:r>
                  <a:rPr lang="en-GB" sz="1000" err="1"/>
                  <a:t>NRM</a:t>
                </a:r>
                <a:r>
                  <a:rPr lang="en-GB" sz="1000"/>
                  <a:t> Project, which supports inclusion of small and emerging farmers in agriculture and non-timber forest-based value chains and stimulates sustainable </a:t>
                </a:r>
                <a:r>
                  <a:rPr lang="en-GB" sz="1000" err="1"/>
                  <a:t>NRM</a:t>
                </a:r>
                <a:r>
                  <a:rPr lang="en-GB" sz="1000"/>
                  <a:t> including land, restoration, and water.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15C0FA0-C415-4A1D-A284-2242306D99E9}"/>
                  </a:ext>
                </a:extLst>
              </p:cNvPr>
              <p:cNvSpPr/>
              <p:nvPr/>
            </p:nvSpPr>
            <p:spPr>
              <a:xfrm>
                <a:off x="1002320" y="4335084"/>
                <a:ext cx="192552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Agricultural Economist (Maputo)</a:t>
                </a:r>
                <a:endParaRPr lang="en-GB" sz="100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9219777-32C7-4FCE-BE79-F18541932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090" y="2518766"/>
              <a:ext cx="929642" cy="93269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0B07E4D-2D10-42DF-A7D1-005229E26E98}"/>
              </a:ext>
            </a:extLst>
          </p:cNvPr>
          <p:cNvGrpSpPr/>
          <p:nvPr/>
        </p:nvGrpSpPr>
        <p:grpSpPr>
          <a:xfrm>
            <a:off x="4014281" y="2691198"/>
            <a:ext cx="3898149" cy="1787593"/>
            <a:chOff x="5945695" y="2497234"/>
            <a:chExt cx="3898149" cy="178759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0956A00-21BA-4C6A-AF81-97D55CEE2CF4}"/>
                </a:ext>
              </a:extLst>
            </p:cNvPr>
            <p:cNvGrpSpPr/>
            <p:nvPr/>
          </p:nvGrpSpPr>
          <p:grpSpPr>
            <a:xfrm>
              <a:off x="6294120" y="2802257"/>
              <a:ext cx="3549724" cy="1482570"/>
              <a:chOff x="8281790" y="3875094"/>
              <a:chExt cx="3549724" cy="1482570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B847836A-BE83-4372-A301-3131F84EA20A}"/>
                  </a:ext>
                </a:extLst>
              </p:cNvPr>
              <p:cNvSpPr/>
              <p:nvPr/>
            </p:nvSpPr>
            <p:spPr>
              <a:xfrm>
                <a:off x="8281790" y="3875094"/>
                <a:ext cx="3549724" cy="319596"/>
              </a:xfrm>
              <a:prstGeom prst="rect">
                <a:avLst/>
              </a:prstGeom>
              <a:solidFill>
                <a:srgbClr val="FDB7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2EFBACA4-11E1-4D0E-BBD0-6FEA74895D92}"/>
                  </a:ext>
                </a:extLst>
              </p:cNvPr>
              <p:cNvSpPr/>
              <p:nvPr/>
            </p:nvSpPr>
            <p:spPr>
              <a:xfrm>
                <a:off x="8281790" y="4230201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FDB7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C03E86EE-E901-4162-9705-ED8B43CB0936}"/>
                  </a:ext>
                </a:extLst>
              </p:cNvPr>
              <p:cNvSpPr/>
              <p:nvPr/>
            </p:nvSpPr>
            <p:spPr>
              <a:xfrm>
                <a:off x="8866055" y="3919449"/>
                <a:ext cx="12346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Norman Piccioni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3C481CFF-85E9-4160-9B03-139F59DA5726}"/>
                  </a:ext>
                </a:extLst>
              </p:cNvPr>
              <p:cNvSpPr txBox="1"/>
              <p:nvPr/>
            </p:nvSpPr>
            <p:spPr>
              <a:xfrm>
                <a:off x="8326495" y="4597547"/>
                <a:ext cx="3253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CO-TTL for the </a:t>
                </a:r>
                <a:r>
                  <a:rPr lang="en-GB" sz="1000" err="1"/>
                  <a:t>Sustenta</a:t>
                </a:r>
                <a:r>
                  <a:rPr lang="en-GB" sz="1000"/>
                  <a:t> project, and leading </a:t>
                </a:r>
                <a:r>
                  <a:rPr lang="en-GB" sz="1000" err="1"/>
                  <a:t>dialogiue</a:t>
                </a:r>
                <a:r>
                  <a:rPr lang="en-GB" sz="1000"/>
                  <a:t> with development partners.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3F356075-8102-45C9-8428-3B73597E7316}"/>
                  </a:ext>
                </a:extLst>
              </p:cNvPr>
              <p:cNvSpPr/>
              <p:nvPr/>
            </p:nvSpPr>
            <p:spPr>
              <a:xfrm>
                <a:off x="8804399" y="4335084"/>
                <a:ext cx="226376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Senior Agriculture Economist (Maputo)</a:t>
                </a:r>
                <a:endParaRPr lang="en-GB" sz="100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77E4458-3E85-4743-8BF8-F8F7214EB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695" y="2497234"/>
              <a:ext cx="932690" cy="9296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DCB8742-9B70-435C-8327-B060EB96D525}"/>
              </a:ext>
            </a:extLst>
          </p:cNvPr>
          <p:cNvGrpSpPr/>
          <p:nvPr/>
        </p:nvGrpSpPr>
        <p:grpSpPr>
          <a:xfrm>
            <a:off x="7994287" y="2694168"/>
            <a:ext cx="3859376" cy="1784623"/>
            <a:chOff x="7994287" y="2694168"/>
            <a:chExt cx="3859376" cy="17846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E10B470-12DC-4D69-84E5-E1D3DE52830A}"/>
                </a:ext>
              </a:extLst>
            </p:cNvPr>
            <p:cNvGrpSpPr/>
            <p:nvPr/>
          </p:nvGrpSpPr>
          <p:grpSpPr>
            <a:xfrm>
              <a:off x="8303939" y="2996221"/>
              <a:ext cx="3549724" cy="1482570"/>
              <a:chOff x="8281790" y="3875094"/>
              <a:chExt cx="3549724" cy="148257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C759FD7F-6F94-4B6A-B25B-08EC9FF4B15B}"/>
                  </a:ext>
                </a:extLst>
              </p:cNvPr>
              <p:cNvSpPr/>
              <p:nvPr/>
            </p:nvSpPr>
            <p:spPr>
              <a:xfrm>
                <a:off x="8281790" y="3875094"/>
                <a:ext cx="3549724" cy="319596"/>
              </a:xfrm>
              <a:prstGeom prst="rect">
                <a:avLst/>
              </a:prstGeom>
              <a:solidFill>
                <a:srgbClr val="FDB7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98FD1DA8-7801-477A-925E-E09207753193}"/>
                  </a:ext>
                </a:extLst>
              </p:cNvPr>
              <p:cNvSpPr/>
              <p:nvPr/>
            </p:nvSpPr>
            <p:spPr>
              <a:xfrm>
                <a:off x="8281790" y="4230201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FDB7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DBDCEDC6-5228-48F9-BDCD-A0505A771C7D}"/>
                  </a:ext>
                </a:extLst>
              </p:cNvPr>
              <p:cNvSpPr/>
              <p:nvPr/>
            </p:nvSpPr>
            <p:spPr>
              <a:xfrm>
                <a:off x="8866055" y="3919449"/>
                <a:ext cx="9484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Aniceto Bila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B8BAF77-C4EC-4562-BF0D-12A7E7EF71B7}"/>
                  </a:ext>
                </a:extLst>
              </p:cNvPr>
              <p:cNvSpPr txBox="1"/>
              <p:nvPr/>
            </p:nvSpPr>
            <p:spPr>
              <a:xfrm>
                <a:off x="8326495" y="4597547"/>
                <a:ext cx="32530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TTL for the PROIRRI and </a:t>
                </a:r>
                <a:r>
                  <a:rPr lang="en-GB" sz="1000" err="1"/>
                  <a:t>Irriga</a:t>
                </a:r>
                <a:r>
                  <a:rPr lang="en-GB" sz="1000"/>
                  <a:t> projects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CAC8C78C-F355-41B5-AD83-69A5E544BBE1}"/>
                  </a:ext>
                </a:extLst>
              </p:cNvPr>
              <p:cNvSpPr/>
              <p:nvPr/>
            </p:nvSpPr>
            <p:spPr>
              <a:xfrm>
                <a:off x="8804399" y="4335084"/>
                <a:ext cx="223971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Senior Agriculture Specialist  (Maputo)</a:t>
                </a:r>
                <a:endParaRPr lang="en-GB" sz="1000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E594892-596A-447B-943A-73B511A2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287" y="2694168"/>
              <a:ext cx="926672" cy="92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13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B76DAC28-E639-44EA-B5BA-A1086CC5E8B4}"/>
              </a:ext>
            </a:extLst>
          </p:cNvPr>
          <p:cNvCxnSpPr>
            <a:cxnSpLocks/>
          </p:cNvCxnSpPr>
          <p:nvPr/>
        </p:nvCxnSpPr>
        <p:spPr>
          <a:xfrm flipH="1" flipV="1">
            <a:off x="5716797" y="2757770"/>
            <a:ext cx="281812" cy="17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09C9EB64-A3F2-4290-95E8-8589F701C8E9}"/>
              </a:ext>
            </a:extLst>
          </p:cNvPr>
          <p:cNvCxnSpPr>
            <a:cxnSpLocks/>
          </p:cNvCxnSpPr>
          <p:nvPr/>
        </p:nvCxnSpPr>
        <p:spPr>
          <a:xfrm flipH="1">
            <a:off x="6341061" y="2117068"/>
            <a:ext cx="7509" cy="71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6551AE42-A36D-49AB-BF75-9A32DC687D42}"/>
              </a:ext>
            </a:extLst>
          </p:cNvPr>
          <p:cNvCxnSpPr>
            <a:cxnSpLocks/>
          </p:cNvCxnSpPr>
          <p:nvPr/>
        </p:nvCxnSpPr>
        <p:spPr>
          <a:xfrm flipH="1" flipV="1">
            <a:off x="6621168" y="3517142"/>
            <a:ext cx="566456" cy="44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DC74995A-E71B-4605-A9AE-8C86859C9F89}"/>
              </a:ext>
            </a:extLst>
          </p:cNvPr>
          <p:cNvCxnSpPr>
            <a:cxnSpLocks/>
            <a:stCxn id="192" idx="2"/>
          </p:cNvCxnSpPr>
          <p:nvPr/>
        </p:nvCxnSpPr>
        <p:spPr>
          <a:xfrm flipH="1">
            <a:off x="5489270" y="2685186"/>
            <a:ext cx="1388028" cy="1132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80AA1659-6498-455E-8670-72754A1DBA18}"/>
              </a:ext>
            </a:extLst>
          </p:cNvPr>
          <p:cNvGrpSpPr/>
          <p:nvPr/>
        </p:nvGrpSpPr>
        <p:grpSpPr>
          <a:xfrm>
            <a:off x="7012592" y="1933971"/>
            <a:ext cx="1623009" cy="535134"/>
            <a:chOff x="5114109" y="2171078"/>
            <a:chExt cx="2085255" cy="535134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A1A00C3-3327-4286-9E47-3A45354BC8C0}"/>
                </a:ext>
              </a:extLst>
            </p:cNvPr>
            <p:cNvSpPr/>
            <p:nvPr/>
          </p:nvSpPr>
          <p:spPr>
            <a:xfrm>
              <a:off x="5213173" y="2171078"/>
              <a:ext cx="1917699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2534DA69-523E-463D-B4ED-E032753B772A}"/>
                </a:ext>
              </a:extLst>
            </p:cNvPr>
            <p:cNvSpPr txBox="1"/>
            <p:nvPr/>
          </p:nvSpPr>
          <p:spPr>
            <a:xfrm>
              <a:off x="5114109" y="2177392"/>
              <a:ext cx="208525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Katie Jacobs</a:t>
              </a: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 Specialist Consultant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6FD189C4-6BD5-405F-8E69-1E6787FCC856}"/>
              </a:ext>
            </a:extLst>
          </p:cNvPr>
          <p:cNvSpPr/>
          <p:nvPr/>
        </p:nvSpPr>
        <p:spPr>
          <a:xfrm>
            <a:off x="5894548" y="1870023"/>
            <a:ext cx="8963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Leader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81D6AC6A-21BE-4311-916C-49026CAAB4E4}"/>
              </a:ext>
            </a:extLst>
          </p:cNvPr>
          <p:cNvSpPr/>
          <p:nvPr/>
        </p:nvSpPr>
        <p:spPr>
          <a:xfrm>
            <a:off x="6348947" y="2454354"/>
            <a:ext cx="10567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54319ABE-0CE7-4BED-ABB7-F0F263E6521D}"/>
              </a:ext>
            </a:extLst>
          </p:cNvPr>
          <p:cNvGrpSpPr/>
          <p:nvPr/>
        </p:nvGrpSpPr>
        <p:grpSpPr>
          <a:xfrm>
            <a:off x="5062665" y="1327047"/>
            <a:ext cx="2427889" cy="535134"/>
            <a:chOff x="5166494" y="2171078"/>
            <a:chExt cx="1964379" cy="535134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BA8890F-64FB-4AD1-8F51-806F24ADC13B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6C4AB4E2-13F8-4C7C-803A-7DAC2064FEDF}"/>
                </a:ext>
              </a:extLst>
            </p:cNvPr>
            <p:cNvSpPr txBox="1"/>
            <p:nvPr/>
          </p:nvSpPr>
          <p:spPr>
            <a:xfrm>
              <a:off x="5166494" y="2185416"/>
              <a:ext cx="18839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André Aquino</a:t>
              </a:r>
            </a:p>
            <a:p>
              <a:pPr algn="ctr"/>
              <a:r>
                <a:rPr lang="en-GB" sz="900">
                  <a:latin typeface="Arial" panose="020B0604020202020204" pitchFamily="34" charset="0"/>
                  <a:cs typeface="Arial" panose="020B0604020202020204" pitchFamily="34" charset="0"/>
                </a:rPr>
                <a:t>Senior Natural Resource Management Specialist </a:t>
              </a:r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C1165F44-3077-4B3E-86BD-E01C5944651B}"/>
              </a:ext>
            </a:extLst>
          </p:cNvPr>
          <p:cNvGrpSpPr/>
          <p:nvPr/>
        </p:nvGrpSpPr>
        <p:grpSpPr>
          <a:xfrm>
            <a:off x="7315438" y="3294735"/>
            <a:ext cx="1924671" cy="550270"/>
            <a:chOff x="5150799" y="2171078"/>
            <a:chExt cx="2041316" cy="55027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A0EEA870-0AFF-46A5-B65F-52DD42832DAC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B8C37623-F06B-4FAE-B0D1-2FE9D6FB816F}"/>
                </a:ext>
              </a:extLst>
            </p:cNvPr>
            <p:cNvSpPr txBox="1"/>
            <p:nvPr/>
          </p:nvSpPr>
          <p:spPr>
            <a:xfrm>
              <a:off x="5150799" y="2213517"/>
              <a:ext cx="204131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Sarah Hillware, </a:t>
              </a:r>
              <a:r>
                <a:rPr lang="fr-FR" sz="9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Focal </a:t>
              </a:r>
              <a:r>
                <a:rPr lang="fr-FR" sz="900" b="1" dirty="0">
                  <a:solidFill>
                    <a:srgbClr val="000090"/>
                  </a:solidFill>
                  <a:latin typeface="Arial"/>
                  <a:cs typeface="Arial"/>
                </a:rPr>
                <a:t>Point </a:t>
              </a:r>
              <a:endParaRPr lang="fr-FR" sz="900" b="1" dirty="0">
                <a:solidFill>
                  <a:srgbClr val="000090"/>
                </a:solidFill>
                <a:latin typeface="Arial"/>
                <a:cs typeface="Arial"/>
              </a:endParaRP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Communications Specialist Consultant (D.C.)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E04C00F1-13D8-4E0C-A056-34F3AF73484B}"/>
              </a:ext>
            </a:extLst>
          </p:cNvPr>
          <p:cNvGrpSpPr/>
          <p:nvPr/>
        </p:nvGrpSpPr>
        <p:grpSpPr>
          <a:xfrm>
            <a:off x="7106814" y="2666372"/>
            <a:ext cx="1555465" cy="521060"/>
            <a:chOff x="5166495" y="2171078"/>
            <a:chExt cx="1973906" cy="56476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BEF5B2C1-1F0C-4E78-953F-A7A03489B23F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D95EB052-6126-476C-8F52-5842FF29CBBD}"/>
                </a:ext>
              </a:extLst>
            </p:cNvPr>
            <p:cNvSpPr txBox="1"/>
            <p:nvPr/>
          </p:nvSpPr>
          <p:spPr>
            <a:xfrm>
              <a:off x="5166495" y="2185416"/>
              <a:ext cx="1973906" cy="55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Gabriella Morandi 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Communications Specialist Consultant (Maputo</a:t>
              </a:r>
              <a:r>
                <a:rPr lang="fr-FR" sz="9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880732B1-EB67-43C8-A7DE-4A8C0CB135B1}"/>
              </a:ext>
            </a:extLst>
          </p:cNvPr>
          <p:cNvGrpSpPr/>
          <p:nvPr/>
        </p:nvGrpSpPr>
        <p:grpSpPr>
          <a:xfrm>
            <a:off x="7799447" y="4191440"/>
            <a:ext cx="1352519" cy="535134"/>
            <a:chOff x="5166494" y="2171078"/>
            <a:chExt cx="1964379" cy="535134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xmlns="" id="{E14A10ED-093B-4DE1-B715-0F446688E888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3F80FCA9-699D-46E4-BFB8-4B2BCF208CCD}"/>
                </a:ext>
              </a:extLst>
            </p:cNvPr>
            <p:cNvSpPr txBox="1"/>
            <p:nvPr/>
          </p:nvSpPr>
          <p:spPr>
            <a:xfrm>
              <a:off x="5166494" y="2185416"/>
              <a:ext cx="188392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Antonio Chamuço 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Senior</a:t>
              </a:r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Procurement Specialist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E9C61577-68AB-4939-88C5-ABFFD17CB324}"/>
              </a:ext>
            </a:extLst>
          </p:cNvPr>
          <p:cNvSpPr/>
          <p:nvPr/>
        </p:nvSpPr>
        <p:spPr>
          <a:xfrm>
            <a:off x="7200397" y="3908877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Fiduciary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0BE8AB30-027D-4201-8965-20172B504380}"/>
              </a:ext>
            </a:extLst>
          </p:cNvPr>
          <p:cNvGrpSpPr/>
          <p:nvPr/>
        </p:nvGrpSpPr>
        <p:grpSpPr>
          <a:xfrm>
            <a:off x="6380034" y="4195621"/>
            <a:ext cx="1385441" cy="535134"/>
            <a:chOff x="5166494" y="2171078"/>
            <a:chExt cx="1964379" cy="535134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xmlns="" id="{D1954122-E3A3-4F54-8DF3-0B17702265FA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xmlns="" id="{D2B6EA68-483C-49EE-B6F4-83AF12939957}"/>
                </a:ext>
              </a:extLst>
            </p:cNvPr>
            <p:cNvSpPr txBox="1"/>
            <p:nvPr/>
          </p:nvSpPr>
          <p:spPr>
            <a:xfrm>
              <a:off x="5166494" y="2185416"/>
              <a:ext cx="18839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Amos Malate 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Procurement Specialist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xmlns="" id="{371D4A78-A97B-4761-86CA-22CE65EC2DDA}"/>
              </a:ext>
            </a:extLst>
          </p:cNvPr>
          <p:cNvGrpSpPr/>
          <p:nvPr/>
        </p:nvGrpSpPr>
        <p:grpSpPr>
          <a:xfrm>
            <a:off x="6420966" y="5449620"/>
            <a:ext cx="1373566" cy="670016"/>
            <a:chOff x="4645912" y="2153972"/>
            <a:chExt cx="2429198" cy="535134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xmlns="" id="{8105DBA3-1B98-4435-8738-DC543EE6FA0E}"/>
                </a:ext>
              </a:extLst>
            </p:cNvPr>
            <p:cNvSpPr/>
            <p:nvPr/>
          </p:nvSpPr>
          <p:spPr>
            <a:xfrm>
              <a:off x="4645912" y="2153972"/>
              <a:ext cx="2377812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xmlns="" id="{875B341C-D249-4717-950B-738D7770616A}"/>
                </a:ext>
              </a:extLst>
            </p:cNvPr>
            <p:cNvSpPr txBox="1"/>
            <p:nvPr/>
          </p:nvSpPr>
          <p:spPr>
            <a:xfrm>
              <a:off x="4658155" y="2155033"/>
              <a:ext cx="2416955" cy="519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Maria Isabel </a:t>
              </a:r>
              <a:r>
                <a:rPr lang="en-US" sz="900" b="1">
                  <a:latin typeface="Arial" panose="020B0604020202020204" pitchFamily="34" charset="0"/>
                  <a:cs typeface="Arial" panose="020B0604020202020204" pitchFamily="34" charset="0"/>
                </a:rPr>
                <a:t>Nhassengo</a:t>
              </a:r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Procurement Assistance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xmlns="" id="{F0FC1B2C-3F6B-4F58-AF77-798E116EAA76}"/>
              </a:ext>
            </a:extLst>
          </p:cNvPr>
          <p:cNvGrpSpPr/>
          <p:nvPr/>
        </p:nvGrpSpPr>
        <p:grpSpPr>
          <a:xfrm>
            <a:off x="6380035" y="4815071"/>
            <a:ext cx="1361054" cy="639242"/>
            <a:chOff x="5166494" y="2171078"/>
            <a:chExt cx="1964379" cy="630245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xmlns="" id="{E657AA9D-C0C3-4116-805E-3D6F90901526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xmlns="" id="{1CDF1A12-2561-4860-8882-2F947DCA3891}"/>
                </a:ext>
              </a:extLst>
            </p:cNvPr>
            <p:cNvSpPr txBox="1"/>
            <p:nvPr/>
          </p:nvSpPr>
          <p:spPr>
            <a:xfrm>
              <a:off x="5166494" y="2185416"/>
              <a:ext cx="1883924" cy="615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Eldio Mapoissa</a:t>
              </a:r>
            </a:p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Financial Analyst Consultant (Maputo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xmlns="" id="{6E0AB7D7-8AAB-4A6B-A2DA-33C7EF9E8AA7}"/>
              </a:ext>
            </a:extLst>
          </p:cNvPr>
          <p:cNvSpPr/>
          <p:nvPr/>
        </p:nvSpPr>
        <p:spPr>
          <a:xfrm>
            <a:off x="4775658" y="3826346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 dirty="0" err="1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Safeguards</a:t>
            </a:r>
            <a:endParaRPr lang="pt-BR" sz="900" b="1" dirty="0">
              <a:solidFill>
                <a:srgbClr val="002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4006001A-E3B4-41C4-9CBF-FEAE1DC0382B}"/>
              </a:ext>
            </a:extLst>
          </p:cNvPr>
          <p:cNvGrpSpPr/>
          <p:nvPr/>
        </p:nvGrpSpPr>
        <p:grpSpPr>
          <a:xfrm>
            <a:off x="4533461" y="4065565"/>
            <a:ext cx="1495426" cy="661009"/>
            <a:chOff x="5127354" y="2143869"/>
            <a:chExt cx="2003519" cy="562343"/>
          </a:xfrm>
        </p:grpSpPr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xmlns="" id="{D5AF26AC-8649-4AE9-954E-3DB7541FFCCA}"/>
                </a:ext>
              </a:extLst>
            </p:cNvPr>
            <p:cNvSpPr/>
            <p:nvPr/>
          </p:nvSpPr>
          <p:spPr>
            <a:xfrm>
              <a:off x="5213173" y="2171078"/>
              <a:ext cx="1917700" cy="535134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xmlns="" id="{3E871930-0C8C-48E0-BD14-CFC36C0B8507}"/>
                </a:ext>
              </a:extLst>
            </p:cNvPr>
            <p:cNvSpPr txBox="1"/>
            <p:nvPr/>
          </p:nvSpPr>
          <p:spPr>
            <a:xfrm>
              <a:off x="5127354" y="2143869"/>
              <a:ext cx="1883924" cy="54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Carmen Lahoz </a:t>
              </a:r>
            </a:p>
            <a:p>
              <a:pPr algn="ctr"/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Senior Social</a:t>
              </a:r>
              <a:r>
                <a:rPr lang="it-IT" sz="9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900">
                  <a:latin typeface="Arial" panose="020B0604020202020204" pitchFamily="34" charset="0"/>
                  <a:cs typeface="Arial" panose="020B0604020202020204" pitchFamily="34" charset="0"/>
                </a:rPr>
                <a:t>Development Specialist Consultant (Madrid)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7A34B63D-5CF3-48E7-8ADC-E1378319369E}"/>
              </a:ext>
            </a:extLst>
          </p:cNvPr>
          <p:cNvGrpSpPr/>
          <p:nvPr/>
        </p:nvGrpSpPr>
        <p:grpSpPr>
          <a:xfrm>
            <a:off x="9994347" y="1662577"/>
            <a:ext cx="1917700" cy="552051"/>
            <a:chOff x="9441191" y="1808438"/>
            <a:chExt cx="1917700" cy="552051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xmlns="" id="{C98BD926-15AF-428B-AEB6-7A0C17929421}"/>
                </a:ext>
              </a:extLst>
            </p:cNvPr>
            <p:cNvSpPr/>
            <p:nvPr/>
          </p:nvSpPr>
          <p:spPr>
            <a:xfrm>
              <a:off x="9441191" y="1808438"/>
              <a:ext cx="1917700" cy="5520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B55F0DC-B3C4-4E1B-8C1E-C5DBBC72C44E}"/>
                </a:ext>
              </a:extLst>
            </p:cNvPr>
            <p:cNvSpPr txBox="1"/>
            <p:nvPr/>
          </p:nvSpPr>
          <p:spPr>
            <a:xfrm>
              <a:off x="9465538" y="1841447"/>
              <a:ext cx="18649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João Moura, </a:t>
              </a:r>
              <a:r>
                <a:rPr lang="fr-FR" sz="9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Point</a:t>
              </a: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Natural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Management Specialist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xmlns="" id="{7AED121D-32D5-4473-B726-126FA0885A94}"/>
              </a:ext>
            </a:extLst>
          </p:cNvPr>
          <p:cNvGrpSpPr/>
          <p:nvPr/>
        </p:nvGrpSpPr>
        <p:grpSpPr>
          <a:xfrm>
            <a:off x="9544981" y="5747766"/>
            <a:ext cx="1826498" cy="552051"/>
            <a:chOff x="9455575" y="1239406"/>
            <a:chExt cx="2124796" cy="552051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xmlns="" id="{4FCF28EA-49AA-4E7A-8E4F-C26D47D065FC}"/>
                </a:ext>
              </a:extLst>
            </p:cNvPr>
            <p:cNvSpPr/>
            <p:nvPr/>
          </p:nvSpPr>
          <p:spPr>
            <a:xfrm>
              <a:off x="9457638" y="1239406"/>
              <a:ext cx="2088942" cy="552051"/>
            </a:xfrm>
            <a:prstGeom prst="rect">
              <a:avLst/>
            </a:prstGeom>
            <a:noFill/>
            <a:ln w="19050">
              <a:solidFill>
                <a:srgbClr val="E16A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xmlns="" id="{6E1C7824-6C73-420D-8656-A072506F2B84}"/>
                </a:ext>
              </a:extLst>
            </p:cNvPr>
            <p:cNvSpPr txBox="1"/>
            <p:nvPr/>
          </p:nvSpPr>
          <p:spPr>
            <a:xfrm>
              <a:off x="9455575" y="1275545"/>
              <a:ext cx="212479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Isabel Ramos, </a:t>
              </a:r>
              <a:r>
                <a:rPr lang="fr-FR" sz="900" b="1" dirty="0">
                  <a:solidFill>
                    <a:srgbClr val="E16A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Point</a:t>
              </a: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Senior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Climate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Change Specialist Consultant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3557E9E1-A561-447B-BA60-C5753E6915E5}"/>
              </a:ext>
            </a:extLst>
          </p:cNvPr>
          <p:cNvGrpSpPr/>
          <p:nvPr/>
        </p:nvGrpSpPr>
        <p:grpSpPr>
          <a:xfrm>
            <a:off x="361285" y="5950181"/>
            <a:ext cx="1652746" cy="606842"/>
            <a:chOff x="9441191" y="1808438"/>
            <a:chExt cx="1917701" cy="612622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xmlns="" id="{0707EDD2-FE71-4DB1-8C8F-974257C75BB6}"/>
                </a:ext>
              </a:extLst>
            </p:cNvPr>
            <p:cNvSpPr/>
            <p:nvPr/>
          </p:nvSpPr>
          <p:spPr>
            <a:xfrm>
              <a:off x="9441191" y="1808438"/>
              <a:ext cx="1917700" cy="612622"/>
            </a:xfrm>
            <a:prstGeom prst="rect">
              <a:avLst/>
            </a:prstGeom>
            <a:noFill/>
            <a:ln w="1905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1C9E781F-3BB1-47A4-A322-2FC6765E8C79}"/>
                </a:ext>
              </a:extLst>
            </p:cNvPr>
            <p:cNvSpPr txBox="1"/>
            <p:nvPr/>
          </p:nvSpPr>
          <p:spPr>
            <a:xfrm>
              <a:off x="9448071" y="1853889"/>
              <a:ext cx="1910821" cy="510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Bartolomeu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Soto,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Environmental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Specialist Consultant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2BB43872-D19F-4057-81F8-25F8981928D1}"/>
              </a:ext>
            </a:extLst>
          </p:cNvPr>
          <p:cNvGrpSpPr/>
          <p:nvPr/>
        </p:nvGrpSpPr>
        <p:grpSpPr>
          <a:xfrm>
            <a:off x="2061396" y="5947128"/>
            <a:ext cx="1457880" cy="606662"/>
            <a:chOff x="8209317" y="1230306"/>
            <a:chExt cx="1482795" cy="525203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xmlns="" id="{36316C3A-F9A9-49A9-9292-7AEACC1E525E}"/>
                </a:ext>
              </a:extLst>
            </p:cNvPr>
            <p:cNvSpPr/>
            <p:nvPr/>
          </p:nvSpPr>
          <p:spPr>
            <a:xfrm>
              <a:off x="8209317" y="1230306"/>
              <a:ext cx="1436932" cy="525203"/>
            </a:xfrm>
            <a:prstGeom prst="rect">
              <a:avLst/>
            </a:prstGeom>
            <a:noFill/>
            <a:ln w="1905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DBCA7113-E548-4B22-BE69-78172F28D7CC}"/>
                </a:ext>
              </a:extLst>
            </p:cNvPr>
            <p:cNvSpPr txBox="1"/>
            <p:nvPr/>
          </p:nvSpPr>
          <p:spPr>
            <a:xfrm>
              <a:off x="8223025" y="1294952"/>
              <a:ext cx="146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>
                  <a:latin typeface="Arial" panose="020B0604020202020204" pitchFamily="34" charset="0"/>
                  <a:cs typeface="Arial" panose="020B0604020202020204" pitchFamily="34" charset="0"/>
                </a:rPr>
                <a:t>Carolina Giovanelli</a:t>
              </a:r>
            </a:p>
            <a:p>
              <a:pPr algn="ctr"/>
              <a:r>
                <a:rPr lang="fr-FR" sz="900">
                  <a:latin typeface="Arial" panose="020B0604020202020204" pitchFamily="34" charset="0"/>
                  <a:cs typeface="Arial" panose="020B0604020202020204" pitchFamily="34" charset="0"/>
                </a:rPr>
                <a:t>Operation Analyst (D.C.)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15D379E4-701D-464C-BE4C-1D13E485185B}"/>
              </a:ext>
            </a:extLst>
          </p:cNvPr>
          <p:cNvGrpSpPr/>
          <p:nvPr/>
        </p:nvGrpSpPr>
        <p:grpSpPr>
          <a:xfrm>
            <a:off x="1695657" y="1686067"/>
            <a:ext cx="1263720" cy="627451"/>
            <a:chOff x="9441191" y="1808438"/>
            <a:chExt cx="1917700" cy="685252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xmlns="" id="{A0EC707A-66FD-4525-96E1-B7FA87DD7AD5}"/>
                </a:ext>
              </a:extLst>
            </p:cNvPr>
            <p:cNvSpPr/>
            <p:nvPr/>
          </p:nvSpPr>
          <p:spPr>
            <a:xfrm>
              <a:off x="9441191" y="1808438"/>
              <a:ext cx="1917700" cy="552051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CCB29A83-7E56-48EE-B2BE-DB6AC42C2F18}"/>
                </a:ext>
              </a:extLst>
            </p:cNvPr>
            <p:cNvSpPr txBox="1"/>
            <p:nvPr/>
          </p:nvSpPr>
          <p:spPr>
            <a:xfrm>
              <a:off x="9448072" y="1831685"/>
              <a:ext cx="1910819" cy="662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Ivan Remane</a:t>
              </a:r>
            </a:p>
            <a:p>
              <a:pPr algn="ctr"/>
              <a:r>
                <a:rPr lang="sv-SE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/>
                <a:t>MRV</a:t>
              </a:r>
              <a:r>
                <a:rPr lang="sv-SE" sz="900" dirty="0">
                  <a:latin typeface="Arial" panose="020B0604020202020204" pitchFamily="34" charset="0"/>
                  <a:cs typeface="Arial" panose="020B0604020202020204" pitchFamily="34" charset="0"/>
                </a:rPr>
                <a:t> Specialist Consultant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xmlns="" id="{8D3E754D-5277-441D-8158-C829072A933D}"/>
              </a:ext>
            </a:extLst>
          </p:cNvPr>
          <p:cNvGrpSpPr/>
          <p:nvPr/>
        </p:nvGrpSpPr>
        <p:grpSpPr>
          <a:xfrm>
            <a:off x="213049" y="1660181"/>
            <a:ext cx="1422383" cy="529458"/>
            <a:chOff x="9441191" y="1808436"/>
            <a:chExt cx="1917700" cy="569156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xmlns="" id="{7FFF91A9-164F-42DC-AB4E-C76CE7C034EA}"/>
                </a:ext>
              </a:extLst>
            </p:cNvPr>
            <p:cNvSpPr/>
            <p:nvPr/>
          </p:nvSpPr>
          <p:spPr>
            <a:xfrm>
              <a:off x="9441191" y="1808436"/>
              <a:ext cx="1917700" cy="552053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055F4B8F-6A3B-4CD6-8946-BF0BBDA00683}"/>
                </a:ext>
              </a:extLst>
            </p:cNvPr>
            <p:cNvSpPr txBox="1"/>
            <p:nvPr/>
          </p:nvSpPr>
          <p:spPr>
            <a:xfrm>
              <a:off x="9448070" y="1831685"/>
              <a:ext cx="1910821" cy="545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>
                  <a:latin typeface="Arial" panose="020B0604020202020204" pitchFamily="34" charset="0"/>
                  <a:cs typeface="Arial" panose="020B0604020202020204" pitchFamily="34" charset="0"/>
                </a:rPr>
                <a:t>Andres Espejo</a:t>
              </a:r>
            </a:p>
            <a:p>
              <a:pPr algn="ctr"/>
              <a:r>
                <a:rPr lang="sv-SE" sz="900">
                  <a:latin typeface="Arial" panose="020B0604020202020204" pitchFamily="34" charset="0"/>
                  <a:cs typeface="Arial" panose="020B0604020202020204" pitchFamily="34" charset="0"/>
                </a:rPr>
                <a:t>Senior Carbon Finance Specialist (D.C.)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AA7B846B-7A48-4D3A-88F6-219D84357D77}"/>
              </a:ext>
            </a:extLst>
          </p:cNvPr>
          <p:cNvGrpSpPr/>
          <p:nvPr/>
        </p:nvGrpSpPr>
        <p:grpSpPr>
          <a:xfrm>
            <a:off x="218041" y="843134"/>
            <a:ext cx="1439067" cy="765300"/>
            <a:chOff x="9420162" y="2399016"/>
            <a:chExt cx="1945499" cy="552051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xmlns="" id="{375B173E-61B5-4D14-98CC-A81479999220}"/>
                </a:ext>
              </a:extLst>
            </p:cNvPr>
            <p:cNvSpPr/>
            <p:nvPr/>
          </p:nvSpPr>
          <p:spPr>
            <a:xfrm>
              <a:off x="9420162" y="2399016"/>
              <a:ext cx="1917700" cy="552051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xmlns="" id="{447B2BFB-E6D0-4D54-B93F-5E853304FE9E}"/>
                </a:ext>
              </a:extLst>
            </p:cNvPr>
            <p:cNvSpPr txBox="1"/>
            <p:nvPr/>
          </p:nvSpPr>
          <p:spPr>
            <a:xfrm>
              <a:off x="9454841" y="2410783"/>
              <a:ext cx="1910820" cy="50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Celine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Lim</a:t>
              </a: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Natural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Management Specialist Consultant (D.C.)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xmlns="" id="{4F75A5D3-AA18-431E-9718-2FC79EFD64B7}"/>
              </a:ext>
            </a:extLst>
          </p:cNvPr>
          <p:cNvSpPr txBox="1"/>
          <p:nvPr/>
        </p:nvSpPr>
        <p:spPr>
          <a:xfrm>
            <a:off x="4203793" y="1931774"/>
            <a:ext cx="1357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Amelia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Cumbi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(Maputo)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xmlns="" id="{CDA2DB26-B10B-430C-BB10-A29A83BA0C9C}"/>
              </a:ext>
            </a:extLst>
          </p:cNvPr>
          <p:cNvGrpSpPr/>
          <p:nvPr/>
        </p:nvGrpSpPr>
        <p:grpSpPr>
          <a:xfrm>
            <a:off x="1665685" y="851467"/>
            <a:ext cx="1332516" cy="784830"/>
            <a:chOff x="9066967" y="950512"/>
            <a:chExt cx="2321342" cy="420925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xmlns="" id="{73A72712-1A9D-47D7-A584-536B3A6184AE}"/>
                </a:ext>
              </a:extLst>
            </p:cNvPr>
            <p:cNvSpPr/>
            <p:nvPr/>
          </p:nvSpPr>
          <p:spPr>
            <a:xfrm>
              <a:off x="9167804" y="952938"/>
              <a:ext cx="2161136" cy="403318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xmlns="" id="{4F0D15F1-F031-4877-921E-EB47CC58382F}"/>
                </a:ext>
              </a:extLst>
            </p:cNvPr>
            <p:cNvSpPr txBox="1"/>
            <p:nvPr/>
          </p:nvSpPr>
          <p:spPr>
            <a:xfrm>
              <a:off x="9066967" y="950512"/>
              <a:ext cx="2321342" cy="420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>
                  <a:latin typeface="Arial" panose="020B0604020202020204" pitchFamily="34" charset="0"/>
                  <a:cs typeface="Arial" panose="020B0604020202020204" pitchFamily="34" charset="0"/>
                </a:rPr>
                <a:t>Arnela Mausse </a:t>
              </a:r>
              <a:r>
                <a:rPr lang="en-GB" sz="900">
                  <a:latin typeface="Arial" panose="020B0604020202020204" pitchFamily="34" charset="0"/>
                  <a:cs typeface="Arial" panose="020B0604020202020204" pitchFamily="34" charset="0"/>
                </a:rPr>
                <a:t>Senior Community Development Specialist Consultant </a:t>
              </a:r>
              <a:r>
                <a:rPr lang="sv-SE" sz="900">
                  <a:latin typeface="Arial" panose="020B0604020202020204" pitchFamily="34" charset="0"/>
                  <a:cs typeface="Arial" panose="020B0604020202020204" pitchFamily="34" charset="0"/>
                </a:rPr>
                <a:t>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xmlns="" id="{474F82F1-E441-48F6-BB95-69A3A24CEC06}"/>
              </a:ext>
            </a:extLst>
          </p:cNvPr>
          <p:cNvGrpSpPr/>
          <p:nvPr/>
        </p:nvGrpSpPr>
        <p:grpSpPr>
          <a:xfrm>
            <a:off x="7399250" y="66400"/>
            <a:ext cx="1702683" cy="538547"/>
            <a:chOff x="5996299" y="1897167"/>
            <a:chExt cx="1935006" cy="552051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xmlns="" id="{0784B654-95A9-4447-B129-981345E9111D}"/>
                </a:ext>
              </a:extLst>
            </p:cNvPr>
            <p:cNvSpPr/>
            <p:nvPr/>
          </p:nvSpPr>
          <p:spPr>
            <a:xfrm>
              <a:off x="6013605" y="1897167"/>
              <a:ext cx="1917700" cy="552051"/>
            </a:xfrm>
            <a:prstGeom prst="rect">
              <a:avLst/>
            </a:prstGeom>
            <a:noFill/>
            <a:ln w="19050">
              <a:solidFill>
                <a:srgbClr val="FDB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xmlns="" id="{DAF16902-F279-41A6-84E9-DF57076D67AA}"/>
                </a:ext>
              </a:extLst>
            </p:cNvPr>
            <p:cNvSpPr txBox="1"/>
            <p:nvPr/>
          </p:nvSpPr>
          <p:spPr>
            <a:xfrm>
              <a:off x="5996299" y="1921657"/>
              <a:ext cx="1910820" cy="378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Pedro Arlindo, </a:t>
              </a:r>
              <a:r>
                <a:rPr lang="pt-BR" sz="900" b="1">
                  <a:solidFill>
                    <a:srgbClr val="FDB71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Point </a:t>
              </a:r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Agricultural Economist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xmlns="" id="{E51148F0-4E78-4709-AF61-9049CFD30093}"/>
              </a:ext>
            </a:extLst>
          </p:cNvPr>
          <p:cNvGrpSpPr/>
          <p:nvPr/>
        </p:nvGrpSpPr>
        <p:grpSpPr>
          <a:xfrm>
            <a:off x="9120395" y="62722"/>
            <a:ext cx="1708513" cy="542756"/>
            <a:chOff x="7442972" y="1862433"/>
            <a:chExt cx="1941632" cy="556366"/>
          </a:xfrm>
        </p:grpSpPr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xmlns="" id="{B5621289-4768-4967-B6F9-75296C6947A8}"/>
                </a:ext>
              </a:extLst>
            </p:cNvPr>
            <p:cNvSpPr/>
            <p:nvPr/>
          </p:nvSpPr>
          <p:spPr>
            <a:xfrm>
              <a:off x="7466904" y="1862433"/>
              <a:ext cx="1917700" cy="552051"/>
            </a:xfrm>
            <a:prstGeom prst="rect">
              <a:avLst/>
            </a:prstGeom>
            <a:noFill/>
            <a:ln w="19050">
              <a:solidFill>
                <a:srgbClr val="FDB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xmlns="" id="{FD2771B3-0F76-4585-B7F1-411DBF42EF19}"/>
                </a:ext>
              </a:extLst>
            </p:cNvPr>
            <p:cNvSpPr txBox="1"/>
            <p:nvPr/>
          </p:nvSpPr>
          <p:spPr>
            <a:xfrm>
              <a:off x="7442972" y="1898234"/>
              <a:ext cx="1910820" cy="5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Norman Piccioni</a:t>
              </a:r>
            </a:p>
            <a:p>
              <a:pPr algn="ctr"/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Senior Agriculture Economist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2" name="Rectangle 341">
            <a:extLst>
              <a:ext uri="{FF2B5EF4-FFF2-40B4-BE49-F238E27FC236}">
                <a16:creationId xmlns:a16="http://schemas.microsoft.com/office/drawing/2014/main" xmlns="" id="{4C36F1CF-DF55-4AB7-8D8A-1123ACA873BC}"/>
              </a:ext>
            </a:extLst>
          </p:cNvPr>
          <p:cNvSpPr/>
          <p:nvPr/>
        </p:nvSpPr>
        <p:spPr>
          <a:xfrm>
            <a:off x="10001231" y="2285491"/>
            <a:ext cx="1891121" cy="54593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E84C5597-B246-4490-8FC5-C745E8B2E6D8}"/>
              </a:ext>
            </a:extLst>
          </p:cNvPr>
          <p:cNvSpPr txBox="1"/>
          <p:nvPr/>
        </p:nvSpPr>
        <p:spPr>
          <a:xfrm>
            <a:off x="9959644" y="2307766"/>
            <a:ext cx="1974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Jerneck</a:t>
            </a:r>
            <a:endParaRPr lang="fr-FR" sz="900" b="1" dirty="0">
              <a:solidFill>
                <a:srgbClr val="E16A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Management Specialist Consultant (Maputo)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xmlns="" id="{A25A676D-2990-41FB-8FDA-1E5AD509EFF3}"/>
              </a:ext>
            </a:extLst>
          </p:cNvPr>
          <p:cNvSpPr/>
          <p:nvPr/>
        </p:nvSpPr>
        <p:spPr>
          <a:xfrm>
            <a:off x="768895" y="233595"/>
            <a:ext cx="1885478" cy="473599"/>
          </a:xfrm>
          <a:prstGeom prst="rect">
            <a:avLst/>
          </a:prstGeom>
          <a:noFill/>
          <a:ln w="19050">
            <a:solidFill>
              <a:srgbClr val="00A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xmlns="" id="{F5A408E9-2F5F-4549-B592-AC5530DAEE4C}"/>
              </a:ext>
            </a:extLst>
          </p:cNvPr>
          <p:cNvSpPr txBox="1"/>
          <p:nvPr/>
        </p:nvSpPr>
        <p:spPr>
          <a:xfrm>
            <a:off x="756570" y="302716"/>
            <a:ext cx="18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Karin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Kaechele</a:t>
            </a:r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900" b="1" dirty="0">
                <a:solidFill>
                  <a:srgbClr val="00A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Point</a:t>
            </a:r>
          </a:p>
          <a:p>
            <a:pPr algn="ctr"/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Finance Specialist (D.C.)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xmlns="" id="{32A7DCDF-9856-4705-9365-FD833C214DEE}"/>
              </a:ext>
            </a:extLst>
          </p:cNvPr>
          <p:cNvSpPr/>
          <p:nvPr/>
        </p:nvSpPr>
        <p:spPr>
          <a:xfrm>
            <a:off x="4255816" y="1927106"/>
            <a:ext cx="1233595" cy="481632"/>
          </a:xfrm>
          <a:prstGeom prst="rect">
            <a:avLst/>
          </a:prstGeom>
          <a:noFill/>
          <a:ln w="19050">
            <a:solidFill>
              <a:srgbClr val="002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xmlns="" id="{0A1BE6D7-C006-4F8F-8740-2E05068956D3}"/>
              </a:ext>
            </a:extLst>
          </p:cNvPr>
          <p:cNvSpPr/>
          <p:nvPr/>
        </p:nvSpPr>
        <p:spPr>
          <a:xfrm>
            <a:off x="4270721" y="2482727"/>
            <a:ext cx="1246799" cy="481632"/>
          </a:xfrm>
          <a:prstGeom prst="rect">
            <a:avLst/>
          </a:prstGeom>
          <a:noFill/>
          <a:ln w="19050">
            <a:solidFill>
              <a:srgbClr val="002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0273AFEE-0FFA-4E7E-9C88-42A998745F70}"/>
              </a:ext>
            </a:extLst>
          </p:cNvPr>
          <p:cNvSpPr txBox="1"/>
          <p:nvPr/>
        </p:nvSpPr>
        <p:spPr>
          <a:xfrm>
            <a:off x="4161845" y="2464281"/>
            <a:ext cx="1394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latin typeface="Arial" panose="020B0604020202020204" pitchFamily="34" charset="0"/>
                <a:cs typeface="Arial" panose="020B0604020202020204" pitchFamily="34" charset="0"/>
              </a:rPr>
              <a:t>Marina </a:t>
            </a:r>
            <a:r>
              <a:rPr lang="fr-F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Mwanga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Team Assistant Consultant </a:t>
            </a:r>
            <a:r>
              <a:rPr lang="fr-F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Maputo)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xmlns="" id="{99CF319A-A5AC-49C5-9319-3731178E77E0}"/>
              </a:ext>
            </a:extLst>
          </p:cNvPr>
          <p:cNvSpPr/>
          <p:nvPr/>
        </p:nvSpPr>
        <p:spPr>
          <a:xfrm>
            <a:off x="5431159" y="2502086"/>
            <a:ext cx="4283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900" b="1">
                <a:solidFill>
                  <a:srgbClr val="00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</a:p>
        </p:txBody>
      </p:sp>
      <p:grpSp>
        <p:nvGrpSpPr>
          <p:cNvPr id="350" name="Group 349">
            <a:extLst>
              <a:ext uri="{FF2B5EF4-FFF2-40B4-BE49-F238E27FC236}">
                <a16:creationId xmlns:a16="http://schemas.microsoft.com/office/drawing/2014/main" xmlns="" id="{99B1C08A-9AF7-4BB4-B5F8-3D0497E561ED}"/>
              </a:ext>
            </a:extLst>
          </p:cNvPr>
          <p:cNvGrpSpPr/>
          <p:nvPr/>
        </p:nvGrpSpPr>
        <p:grpSpPr>
          <a:xfrm>
            <a:off x="4567721" y="4809874"/>
            <a:ext cx="1477270" cy="570103"/>
            <a:chOff x="9421278" y="1808438"/>
            <a:chExt cx="1937613" cy="612622"/>
          </a:xfrm>
        </p:grpSpPr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xmlns="" id="{25BE0814-3B11-48A3-B9BB-F0C36B5A3752}"/>
                </a:ext>
              </a:extLst>
            </p:cNvPr>
            <p:cNvSpPr/>
            <p:nvPr/>
          </p:nvSpPr>
          <p:spPr>
            <a:xfrm>
              <a:off x="9441191" y="1808438"/>
              <a:ext cx="1917700" cy="612622"/>
            </a:xfrm>
            <a:prstGeom prst="rect">
              <a:avLst/>
            </a:prstGeom>
            <a:noFill/>
            <a:ln w="19050">
              <a:solidFill>
                <a:srgbClr val="0023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xmlns="" id="{CCEBC15E-94FC-4009-8280-D823DD6DB3CA}"/>
                </a:ext>
              </a:extLst>
            </p:cNvPr>
            <p:cNvSpPr txBox="1"/>
            <p:nvPr/>
          </p:nvSpPr>
          <p:spPr>
            <a:xfrm>
              <a:off x="9421278" y="1821820"/>
              <a:ext cx="1910819" cy="479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Bruno </a:t>
              </a:r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Nhancale</a:t>
              </a:r>
              <a:endParaRPr lang="fr-FR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Environmental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Specialist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xmlns="" id="{5202372C-CEB3-4555-B12F-FB80F3E2FE09}"/>
              </a:ext>
            </a:extLst>
          </p:cNvPr>
          <p:cNvGrpSpPr/>
          <p:nvPr/>
        </p:nvGrpSpPr>
        <p:grpSpPr>
          <a:xfrm>
            <a:off x="10001231" y="2911908"/>
            <a:ext cx="1917700" cy="552051"/>
            <a:chOff x="9441191" y="1808438"/>
            <a:chExt cx="1917700" cy="552051"/>
          </a:xfrm>
        </p:grpSpPr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xmlns="" id="{801169BB-BE55-4F11-B78C-089A32832F54}"/>
                </a:ext>
              </a:extLst>
            </p:cNvPr>
            <p:cNvSpPr/>
            <p:nvPr/>
          </p:nvSpPr>
          <p:spPr>
            <a:xfrm>
              <a:off x="9441191" y="1808438"/>
              <a:ext cx="1917700" cy="5520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xmlns="" id="{5FBC6FA4-BE51-42CA-8228-DB52AA2F5C19}"/>
                </a:ext>
              </a:extLst>
            </p:cNvPr>
            <p:cNvSpPr txBox="1"/>
            <p:nvPr/>
          </p:nvSpPr>
          <p:spPr>
            <a:xfrm>
              <a:off x="9464411" y="1884350"/>
              <a:ext cx="1864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Francisco Campos</a:t>
              </a:r>
              <a:endParaRPr lang="fr-FR" sz="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Senior Economist (Maputo)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xmlns="" id="{1A39EC9B-9E98-4918-BB77-9E12815E9A14}"/>
              </a:ext>
            </a:extLst>
          </p:cNvPr>
          <p:cNvGrpSpPr/>
          <p:nvPr/>
        </p:nvGrpSpPr>
        <p:grpSpPr>
          <a:xfrm>
            <a:off x="8489446" y="681427"/>
            <a:ext cx="1708513" cy="542756"/>
            <a:chOff x="7442972" y="1862433"/>
            <a:chExt cx="1941632" cy="556366"/>
          </a:xfrm>
        </p:grpSpPr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xmlns="" id="{89BC1968-2B6A-410B-83D5-D2141A00FA77}"/>
                </a:ext>
              </a:extLst>
            </p:cNvPr>
            <p:cNvSpPr/>
            <p:nvPr/>
          </p:nvSpPr>
          <p:spPr>
            <a:xfrm>
              <a:off x="7466904" y="1862433"/>
              <a:ext cx="1917700" cy="552051"/>
            </a:xfrm>
            <a:prstGeom prst="rect">
              <a:avLst/>
            </a:prstGeom>
            <a:noFill/>
            <a:ln w="19050">
              <a:solidFill>
                <a:srgbClr val="FDB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72899203-4019-4264-999D-9D2268C543AF}"/>
                </a:ext>
              </a:extLst>
            </p:cNvPr>
            <p:cNvSpPr txBox="1"/>
            <p:nvPr/>
          </p:nvSpPr>
          <p:spPr>
            <a:xfrm>
              <a:off x="7442972" y="1898234"/>
              <a:ext cx="1910820" cy="520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Aniceto </a:t>
              </a:r>
              <a:r>
                <a:rPr lang="pt-BR" sz="900" b="1" err="1">
                  <a:latin typeface="Arial" panose="020B0604020202020204" pitchFamily="34" charset="0"/>
                  <a:cs typeface="Arial" panose="020B0604020202020204" pitchFamily="34" charset="0"/>
                </a:rPr>
                <a:t>Bila</a:t>
              </a:r>
              <a:endParaRPr lang="pt-BR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Senior Agriculture Economist (Maputo)</a:t>
              </a:r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xmlns="" id="{E27277A9-3AAF-4B35-AD5D-ACD370312429}"/>
              </a:ext>
            </a:extLst>
          </p:cNvPr>
          <p:cNvGrpSpPr/>
          <p:nvPr/>
        </p:nvGrpSpPr>
        <p:grpSpPr>
          <a:xfrm>
            <a:off x="4185778" y="3066337"/>
            <a:ext cx="1400108" cy="522686"/>
            <a:chOff x="9313176" y="1808438"/>
            <a:chExt cx="2153658" cy="464747"/>
          </a:xfrm>
        </p:grpSpPr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xmlns="" id="{02E6A8DC-C8F6-43D7-B4DD-F35E63460427}"/>
                </a:ext>
              </a:extLst>
            </p:cNvPr>
            <p:cNvSpPr/>
            <p:nvPr/>
          </p:nvSpPr>
          <p:spPr>
            <a:xfrm>
              <a:off x="9441191" y="1808438"/>
              <a:ext cx="1917700" cy="464747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xmlns="" id="{11484D9E-F545-4549-AD29-0AF8BD5B7842}"/>
                </a:ext>
              </a:extLst>
            </p:cNvPr>
            <p:cNvSpPr txBox="1"/>
            <p:nvPr/>
          </p:nvSpPr>
          <p:spPr>
            <a:xfrm>
              <a:off x="9313176" y="1821442"/>
              <a:ext cx="2153658" cy="4515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>
                  <a:latin typeface="Arial" panose="020B0604020202020204" pitchFamily="34" charset="0"/>
                  <a:cs typeface="Arial" panose="020B0604020202020204" pitchFamily="34" charset="0"/>
                </a:rPr>
                <a:t>Aurore </a:t>
              </a:r>
              <a:r>
                <a:rPr lang="pt-BR" sz="900" b="1" err="1">
                  <a:latin typeface="Arial" panose="020B0604020202020204" pitchFamily="34" charset="0"/>
                  <a:cs typeface="Arial" panose="020B0604020202020204" pitchFamily="34" charset="0"/>
                </a:rPr>
                <a:t>Simbananiye</a:t>
              </a:r>
              <a:endParaRPr lang="pt-BR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900" err="1"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900" err="1">
                  <a:latin typeface="Arial" panose="020B0604020202020204" pitchFamily="34" charset="0"/>
                  <a:cs typeface="Arial" panose="020B0604020202020204" pitchFamily="34" charset="0"/>
                </a:rPr>
                <a:t>Assistant</a:t>
              </a:r>
              <a:r>
                <a:rPr lang="pt-BR" sz="900">
                  <a:latin typeface="Arial" panose="020B0604020202020204" pitchFamily="34" charset="0"/>
                  <a:cs typeface="Arial" panose="020B0604020202020204" pitchFamily="34" charset="0"/>
                </a:rPr>
                <a:t> (D.C.)</a:t>
              </a: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xmlns="" id="{58541A9B-DB01-4AB8-BB41-35DF44004587}"/>
              </a:ext>
            </a:extLst>
          </p:cNvPr>
          <p:cNvGrpSpPr/>
          <p:nvPr/>
        </p:nvGrpSpPr>
        <p:grpSpPr>
          <a:xfrm>
            <a:off x="1002990" y="5133524"/>
            <a:ext cx="1809035" cy="702552"/>
            <a:chOff x="9441191" y="1808438"/>
            <a:chExt cx="1917700" cy="612622"/>
          </a:xfrm>
        </p:grpSpPr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xmlns="" id="{66DE3C09-B935-42F9-9FD6-2D45983A5735}"/>
                </a:ext>
              </a:extLst>
            </p:cNvPr>
            <p:cNvSpPr/>
            <p:nvPr/>
          </p:nvSpPr>
          <p:spPr>
            <a:xfrm>
              <a:off x="9441191" y="1808438"/>
              <a:ext cx="1917700" cy="612622"/>
            </a:xfrm>
            <a:prstGeom prst="rect">
              <a:avLst/>
            </a:prstGeom>
            <a:noFill/>
            <a:ln w="1905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xmlns="" id="{47781C3C-CDBB-4A63-8F4C-3F525F6E0BB8}"/>
                </a:ext>
              </a:extLst>
            </p:cNvPr>
            <p:cNvSpPr txBox="1"/>
            <p:nvPr/>
          </p:nvSpPr>
          <p:spPr>
            <a:xfrm>
              <a:off x="9448071" y="1831685"/>
              <a:ext cx="1910820" cy="56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Amanda </a:t>
              </a:r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Jerneck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900" b="1" dirty="0">
                  <a:solidFill>
                    <a:srgbClr val="006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Point</a:t>
              </a:r>
            </a:p>
            <a:p>
              <a:pPr algn="ctr"/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Natural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Resources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Management Specialist Consultant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xmlns="" id="{5626E725-826A-4C65-8925-0E1943274F14}"/>
              </a:ext>
            </a:extLst>
          </p:cNvPr>
          <p:cNvGrpSpPr/>
          <p:nvPr/>
        </p:nvGrpSpPr>
        <p:grpSpPr>
          <a:xfrm>
            <a:off x="10020484" y="3564596"/>
            <a:ext cx="1913824" cy="583743"/>
            <a:chOff x="9441191" y="1808438"/>
            <a:chExt cx="1917700" cy="583743"/>
          </a:xfrm>
        </p:grpSpPr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xmlns="" id="{DBA97659-B452-4F6C-ABBD-C7823650367F}"/>
                </a:ext>
              </a:extLst>
            </p:cNvPr>
            <p:cNvSpPr/>
            <p:nvPr/>
          </p:nvSpPr>
          <p:spPr>
            <a:xfrm>
              <a:off x="9441191" y="1808438"/>
              <a:ext cx="1917700" cy="5520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xmlns="" id="{5A49EBB5-2123-4860-A53F-5FF7EB8FA2A9}"/>
                </a:ext>
              </a:extLst>
            </p:cNvPr>
            <p:cNvSpPr txBox="1"/>
            <p:nvPr/>
          </p:nvSpPr>
          <p:spPr>
            <a:xfrm>
              <a:off x="9464411" y="1884350"/>
              <a:ext cx="186498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Simeão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Lopes</a:t>
              </a:r>
            </a:p>
            <a:p>
              <a:pPr algn="ctr"/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Fisheries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Especialist</a:t>
              </a:r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 Consultant (Maputo)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xmlns="" id="{6D9F9D7D-B56E-4957-99E1-428EB6A39B7D}"/>
              </a:ext>
            </a:extLst>
          </p:cNvPr>
          <p:cNvGrpSpPr/>
          <p:nvPr/>
        </p:nvGrpSpPr>
        <p:grpSpPr>
          <a:xfrm>
            <a:off x="1683415" y="2254647"/>
            <a:ext cx="1285194" cy="702552"/>
            <a:chOff x="9441191" y="1808438"/>
            <a:chExt cx="1917700" cy="577860"/>
          </a:xfrm>
        </p:grpSpPr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xmlns="" id="{84EB4EBA-4DF4-4F73-8BB5-81AF39CF5ECC}"/>
                </a:ext>
              </a:extLst>
            </p:cNvPr>
            <p:cNvSpPr/>
            <p:nvPr/>
          </p:nvSpPr>
          <p:spPr>
            <a:xfrm>
              <a:off x="9441191" y="1808438"/>
              <a:ext cx="1917700" cy="552051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xmlns="" id="{43DA73F1-1C68-479F-A3B7-1883727797C3}"/>
                </a:ext>
              </a:extLst>
            </p:cNvPr>
            <p:cNvSpPr txBox="1"/>
            <p:nvPr/>
          </p:nvSpPr>
          <p:spPr>
            <a:xfrm>
              <a:off x="9448071" y="1831685"/>
              <a:ext cx="1910820" cy="55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Alicia Peduzzi</a:t>
              </a:r>
            </a:p>
            <a:p>
              <a:pPr algn="ctr"/>
              <a:r>
                <a:rPr lang="sv-SE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Senior MRV Specialist Consultant </a:t>
              </a:r>
              <a:r>
                <a:rPr lang="sv-SE" sz="900" dirty="0">
                  <a:latin typeface="Arial" panose="020B0604020202020204" pitchFamily="34" charset="0"/>
                  <a:cs typeface="Arial" panose="020B0604020202020204" pitchFamily="34" charset="0"/>
                </a:rPr>
                <a:t>(D.C.)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xmlns="" id="{D764155D-E0EB-4F0C-BCBA-FF3C587EF175}"/>
              </a:ext>
            </a:extLst>
          </p:cNvPr>
          <p:cNvGrpSpPr/>
          <p:nvPr/>
        </p:nvGrpSpPr>
        <p:grpSpPr>
          <a:xfrm>
            <a:off x="129444" y="2284539"/>
            <a:ext cx="1573652" cy="660956"/>
            <a:chOff x="9313176" y="1808438"/>
            <a:chExt cx="2153658" cy="587690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xmlns="" id="{F3CC41C5-1893-4484-B792-0A81B3C4DBA5}"/>
                </a:ext>
              </a:extLst>
            </p:cNvPr>
            <p:cNvSpPr/>
            <p:nvPr/>
          </p:nvSpPr>
          <p:spPr>
            <a:xfrm>
              <a:off x="9441191" y="1808438"/>
              <a:ext cx="1917700" cy="464747"/>
            </a:xfrm>
            <a:prstGeom prst="rect">
              <a:avLst/>
            </a:prstGeom>
            <a:noFill/>
            <a:ln w="1905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xmlns="" id="{222558DB-5FEA-4574-91FD-05DD05455BCB}"/>
                </a:ext>
              </a:extLst>
            </p:cNvPr>
            <p:cNvSpPr txBox="1"/>
            <p:nvPr/>
          </p:nvSpPr>
          <p:spPr>
            <a:xfrm>
              <a:off x="9313176" y="1821442"/>
              <a:ext cx="2153658" cy="57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Muino Taquidir </a:t>
              </a:r>
            </a:p>
            <a:p>
              <a:pPr algn="ctr"/>
              <a:r>
                <a:rPr lang="pt-BR" sz="900" dirty="0">
                  <a:latin typeface="Arial" panose="020B0604020202020204" pitchFamily="34" charset="0"/>
                  <a:cs typeface="Arial" panose="020B0604020202020204" pitchFamily="34" charset="0"/>
                </a:rPr>
                <a:t>Senior Forestry Specialist Consultant  (Maputo)</a:t>
              </a:r>
              <a:endParaRPr lang="en-GB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83AC7A8B-EC8D-46C6-AE0E-9EFB4E359E44}"/>
              </a:ext>
            </a:extLst>
          </p:cNvPr>
          <p:cNvGrpSpPr/>
          <p:nvPr/>
        </p:nvGrpSpPr>
        <p:grpSpPr>
          <a:xfrm>
            <a:off x="3022628" y="62043"/>
            <a:ext cx="6832148" cy="6659049"/>
            <a:chOff x="3022628" y="62043"/>
            <a:chExt cx="6193361" cy="620077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766B0089-608E-46E0-9F22-9A93D4255CD7}"/>
                </a:ext>
              </a:extLst>
            </p:cNvPr>
            <p:cNvSpPr/>
            <p:nvPr/>
          </p:nvSpPr>
          <p:spPr>
            <a:xfrm>
              <a:off x="3133092" y="490668"/>
              <a:ext cx="5750552" cy="5772150"/>
            </a:xfrm>
            <a:prstGeom prst="ellips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CF3AF650-FD45-4760-A40C-F94C5F08821C}"/>
                </a:ext>
              </a:extLst>
            </p:cNvPr>
            <p:cNvGrpSpPr/>
            <p:nvPr/>
          </p:nvGrpSpPr>
          <p:grpSpPr>
            <a:xfrm>
              <a:off x="5478128" y="62043"/>
              <a:ext cx="1066801" cy="1066800"/>
              <a:chOff x="5478128" y="62043"/>
              <a:chExt cx="1066801" cy="1066800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79D7346F-7392-47F7-86AF-1C1D244E05DD}"/>
                  </a:ext>
                </a:extLst>
              </p:cNvPr>
              <p:cNvSpPr/>
              <p:nvPr/>
            </p:nvSpPr>
            <p:spPr>
              <a:xfrm>
                <a:off x="5478128" y="62043"/>
                <a:ext cx="1066800" cy="1066800"/>
              </a:xfrm>
              <a:prstGeom prst="ellipse">
                <a:avLst/>
              </a:prstGeom>
              <a:solidFill>
                <a:srgbClr val="FDB7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20">
                <a:extLst>
                  <a:ext uri="{FF2B5EF4-FFF2-40B4-BE49-F238E27FC236}">
                    <a16:creationId xmlns:a16="http://schemas.microsoft.com/office/drawing/2014/main" xmlns="" id="{225CBBB2-ABC3-4B5E-B5B1-BCDDB98CF5C1}"/>
                  </a:ext>
                </a:extLst>
              </p:cNvPr>
              <p:cNvSpPr txBox="1"/>
              <p:nvPr/>
            </p:nvSpPr>
            <p:spPr>
              <a:xfrm>
                <a:off x="5478128" y="210722"/>
                <a:ext cx="10668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Rural Dev. </a:t>
                </a:r>
              </a:p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Agriculture (SUSTENTA)</a:t>
                </a:r>
              </a:p>
              <a:p>
                <a:endParaRPr lang="en-GB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4596B6AA-C1AA-4C5E-9ADC-C9D0B7705E46}"/>
                </a:ext>
              </a:extLst>
            </p:cNvPr>
            <p:cNvGrpSpPr/>
            <p:nvPr/>
          </p:nvGrpSpPr>
          <p:grpSpPr>
            <a:xfrm>
              <a:off x="3022628" y="1610822"/>
              <a:ext cx="1107778" cy="1066800"/>
              <a:chOff x="3022628" y="1610822"/>
              <a:chExt cx="1107778" cy="106680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5FA74239-DC83-4F91-8431-D93D200EBF1E}"/>
                  </a:ext>
                </a:extLst>
              </p:cNvPr>
              <p:cNvSpPr/>
              <p:nvPr/>
            </p:nvSpPr>
            <p:spPr>
              <a:xfrm>
                <a:off x="3038440" y="1610822"/>
                <a:ext cx="1066800" cy="1066800"/>
              </a:xfrm>
              <a:prstGeom prst="ellipse">
                <a:avLst/>
              </a:prstGeom>
              <a:solidFill>
                <a:srgbClr val="00A9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41" name="TextBox 18">
                <a:extLst>
                  <a:ext uri="{FF2B5EF4-FFF2-40B4-BE49-F238E27FC236}">
                    <a16:creationId xmlns:a16="http://schemas.microsoft.com/office/drawing/2014/main" xmlns="" id="{4D912398-8D5A-49AB-8D0E-995E3FE0ADB5}"/>
                  </a:ext>
                </a:extLst>
              </p:cNvPr>
              <p:cNvSpPr txBox="1"/>
              <p:nvPr/>
            </p:nvSpPr>
            <p:spPr>
              <a:xfrm>
                <a:off x="3022628" y="1704687"/>
                <a:ext cx="1107778" cy="874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Forestry (MozFip, DGM, REDD+, Zambezia ER Payments)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7474826C-0BE1-48BC-9FBD-03C036CA28A6}"/>
                </a:ext>
              </a:extLst>
            </p:cNvPr>
            <p:cNvGrpSpPr/>
            <p:nvPr/>
          </p:nvGrpSpPr>
          <p:grpSpPr>
            <a:xfrm>
              <a:off x="5571080" y="2592671"/>
              <a:ext cx="1079133" cy="1066800"/>
              <a:chOff x="5571080" y="2592671"/>
              <a:chExt cx="1079133" cy="1066800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1AB70173-4EEF-4DE6-932F-F53C089BE247}"/>
                  </a:ext>
                </a:extLst>
              </p:cNvPr>
              <p:cNvSpPr/>
              <p:nvPr/>
            </p:nvSpPr>
            <p:spPr>
              <a:xfrm>
                <a:off x="5571080" y="2592671"/>
                <a:ext cx="1066800" cy="1066800"/>
              </a:xfrm>
              <a:prstGeom prst="ellipse">
                <a:avLst/>
              </a:prstGeom>
              <a:solidFill>
                <a:srgbClr val="0023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9" name="TextBox 16">
                <a:extLst>
                  <a:ext uri="{FF2B5EF4-FFF2-40B4-BE49-F238E27FC236}">
                    <a16:creationId xmlns:a16="http://schemas.microsoft.com/office/drawing/2014/main" xmlns="" id="{565298C1-0BBB-4F80-8F30-E758B5261F2C}"/>
                  </a:ext>
                </a:extLst>
              </p:cNvPr>
              <p:cNvSpPr txBox="1"/>
              <p:nvPr/>
            </p:nvSpPr>
            <p:spPr>
              <a:xfrm>
                <a:off x="5583412" y="2953630"/>
                <a:ext cx="10668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Cross Cutting Issues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229DD892-2CE2-4F37-9819-090003A79EC2}"/>
                </a:ext>
              </a:extLst>
            </p:cNvPr>
            <p:cNvGrpSpPr/>
            <p:nvPr/>
          </p:nvGrpSpPr>
          <p:grpSpPr>
            <a:xfrm>
              <a:off x="3680678" y="5035916"/>
              <a:ext cx="1079362" cy="1066800"/>
              <a:chOff x="3680678" y="5035916"/>
              <a:chExt cx="1079362" cy="106680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D948F8C6-3EC7-4486-89AE-4D3E9F7F6C05}"/>
                  </a:ext>
                </a:extLst>
              </p:cNvPr>
              <p:cNvSpPr/>
              <p:nvPr/>
            </p:nvSpPr>
            <p:spPr>
              <a:xfrm>
                <a:off x="3680678" y="5035916"/>
                <a:ext cx="1066799" cy="1066800"/>
              </a:xfrm>
              <a:prstGeom prst="ellipse">
                <a:avLst/>
              </a:prstGeom>
              <a:solidFill>
                <a:srgbClr val="0060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7" name="TextBox 14">
                <a:extLst>
                  <a:ext uri="{FF2B5EF4-FFF2-40B4-BE49-F238E27FC236}">
                    <a16:creationId xmlns:a16="http://schemas.microsoft.com/office/drawing/2014/main" xmlns="" id="{6FCD43CE-2B48-4EE7-BD9B-92A222B1A99E}"/>
                  </a:ext>
                </a:extLst>
              </p:cNvPr>
              <p:cNvSpPr txBox="1"/>
              <p:nvPr/>
            </p:nvSpPr>
            <p:spPr>
              <a:xfrm>
                <a:off x="3693239" y="5313799"/>
                <a:ext cx="1066801" cy="59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Biodiversity and Wildlife   (MozBio)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34AA3CE0-336C-49A3-B3D4-31BC0628141D}"/>
                </a:ext>
              </a:extLst>
            </p:cNvPr>
            <p:cNvGrpSpPr/>
            <p:nvPr/>
          </p:nvGrpSpPr>
          <p:grpSpPr>
            <a:xfrm>
              <a:off x="8135159" y="1587693"/>
              <a:ext cx="1080830" cy="1066800"/>
              <a:chOff x="8135159" y="1587693"/>
              <a:chExt cx="1080830" cy="106680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7C79BA79-D2A6-4E02-AD22-DA148CE1050D}"/>
                  </a:ext>
                </a:extLst>
              </p:cNvPr>
              <p:cNvSpPr/>
              <p:nvPr/>
            </p:nvSpPr>
            <p:spPr>
              <a:xfrm>
                <a:off x="8135159" y="1587693"/>
                <a:ext cx="1066800" cy="10668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5" name="TextBox 12">
                <a:extLst>
                  <a:ext uri="{FF2B5EF4-FFF2-40B4-BE49-F238E27FC236}">
                    <a16:creationId xmlns:a16="http://schemas.microsoft.com/office/drawing/2014/main" xmlns="" id="{3860E948-0A1A-48D6-856B-115F3D47B11F}"/>
                  </a:ext>
                </a:extLst>
              </p:cNvPr>
              <p:cNvSpPr txBox="1"/>
              <p:nvPr/>
            </p:nvSpPr>
            <p:spPr>
              <a:xfrm>
                <a:off x="8149188" y="1849290"/>
                <a:ext cx="106680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Fisheries (SwioFish and </a:t>
                </a:r>
                <a:r>
                  <a:rPr lang="en-GB" sz="110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FischCC</a:t>
                </a:r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697E9413-395E-4971-9251-64E3BAD5BD8E}"/>
                </a:ext>
              </a:extLst>
            </p:cNvPr>
            <p:cNvGrpSpPr/>
            <p:nvPr/>
          </p:nvGrpSpPr>
          <p:grpSpPr>
            <a:xfrm>
              <a:off x="7623905" y="4987094"/>
              <a:ext cx="1084408" cy="1066800"/>
              <a:chOff x="7623905" y="4987094"/>
              <a:chExt cx="1084408" cy="1066800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D727A5EE-FA69-4A24-87D1-E2AC128405AE}"/>
                  </a:ext>
                </a:extLst>
              </p:cNvPr>
              <p:cNvSpPr/>
              <p:nvPr/>
            </p:nvSpPr>
            <p:spPr>
              <a:xfrm>
                <a:off x="7623905" y="4987094"/>
                <a:ext cx="1066800" cy="1066800"/>
              </a:xfrm>
              <a:prstGeom prst="ellipse">
                <a:avLst/>
              </a:prstGeom>
              <a:solidFill>
                <a:srgbClr val="E16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3" name="TextBox 10">
                <a:extLst>
                  <a:ext uri="{FF2B5EF4-FFF2-40B4-BE49-F238E27FC236}">
                    <a16:creationId xmlns:a16="http://schemas.microsoft.com/office/drawing/2014/main" xmlns="" id="{5B7619A0-1F51-489F-AF5D-F5480A36EE9D}"/>
                  </a:ext>
                </a:extLst>
              </p:cNvPr>
              <p:cNvSpPr txBox="1"/>
              <p:nvPr/>
            </p:nvSpPr>
            <p:spPr>
              <a:xfrm>
                <a:off x="7641512" y="5170371"/>
                <a:ext cx="1066801" cy="59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Climate Change</a:t>
                </a:r>
              </a:p>
              <a:p>
                <a:pPr algn="ctr"/>
                <a:r>
                  <a:rPr lang="en-GB" sz="11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(Tech Assist)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443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2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Cross Cutting Issues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D76805-6810-47E8-8682-F1BA10BB03D9}"/>
              </a:ext>
            </a:extLst>
          </p:cNvPr>
          <p:cNvGrpSpPr/>
          <p:nvPr/>
        </p:nvGrpSpPr>
        <p:grpSpPr>
          <a:xfrm>
            <a:off x="4142692" y="1227033"/>
            <a:ext cx="4086073" cy="2496904"/>
            <a:chOff x="1242019" y="1113373"/>
            <a:chExt cx="4086073" cy="249690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8EDE735-29DA-448B-94FE-D6D6C1BF10B8}"/>
                </a:ext>
              </a:extLst>
            </p:cNvPr>
            <p:cNvGrpSpPr/>
            <p:nvPr/>
          </p:nvGrpSpPr>
          <p:grpSpPr>
            <a:xfrm>
              <a:off x="1336053" y="1544726"/>
              <a:ext cx="3879761" cy="1716921"/>
              <a:chOff x="108317" y="1103093"/>
              <a:chExt cx="3879761" cy="171692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250046AD-B6BD-4B27-923E-7EE735F336AF}"/>
                  </a:ext>
                </a:extLst>
              </p:cNvPr>
              <p:cNvGrpSpPr/>
              <p:nvPr/>
            </p:nvGrpSpPr>
            <p:grpSpPr>
              <a:xfrm>
                <a:off x="414909" y="1337444"/>
                <a:ext cx="3573169" cy="1482570"/>
                <a:chOff x="414909" y="1337444"/>
                <a:chExt cx="3573169" cy="148257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68A970E1-DBCF-4BCF-ACE8-E69E4B5A53FD}"/>
                    </a:ext>
                  </a:extLst>
                </p:cNvPr>
                <p:cNvSpPr/>
                <p:nvPr/>
              </p:nvSpPr>
              <p:spPr>
                <a:xfrm>
                  <a:off x="414909" y="1337444"/>
                  <a:ext cx="3549724" cy="319596"/>
                </a:xfrm>
                <a:prstGeom prst="rect">
                  <a:avLst/>
                </a:prstGeom>
                <a:solidFill>
                  <a:srgbClr val="0023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55CD1E26-4ABB-4886-8C61-E4F8ACA82241}"/>
                    </a:ext>
                  </a:extLst>
                </p:cNvPr>
                <p:cNvSpPr/>
                <p:nvPr/>
              </p:nvSpPr>
              <p:spPr>
                <a:xfrm>
                  <a:off x="414909" y="1692551"/>
                  <a:ext cx="3549724" cy="1127463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65310360-608A-4352-9D6B-353E47EEBDDC}"/>
                    </a:ext>
                  </a:extLst>
                </p:cNvPr>
                <p:cNvSpPr/>
                <p:nvPr/>
              </p:nvSpPr>
              <p:spPr>
                <a:xfrm>
                  <a:off x="1026971" y="1369832"/>
                  <a:ext cx="226690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200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André Aquino, Task Team Leader</a:t>
                  </a:r>
                  <a:endParaRPr lang="en-GB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27E072B5-4CA7-49E5-9CD3-4FD2F1E04898}"/>
                    </a:ext>
                  </a:extLst>
                </p:cNvPr>
                <p:cNvSpPr/>
                <p:nvPr/>
              </p:nvSpPr>
              <p:spPr>
                <a:xfrm>
                  <a:off x="967839" y="1759133"/>
                  <a:ext cx="27719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Senior Natural </a:t>
                  </a:r>
                  <a:r>
                    <a:rPr lang="en-US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Resource</a:t>
                  </a:r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Management </a:t>
                  </a:r>
                  <a:r>
                    <a:rPr lang="en-US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Specialist</a:t>
                  </a:r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(Maputo)</a:t>
                  </a:r>
                  <a:endParaRPr lang="en-GB" sz="100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DEC0A194-2A92-4F97-BC9B-405FE4EF5677}"/>
                    </a:ext>
                  </a:extLst>
                </p:cNvPr>
                <p:cNvSpPr txBox="1"/>
                <p:nvPr/>
              </p:nvSpPr>
              <p:spPr>
                <a:xfrm>
                  <a:off x="435447" y="2085354"/>
                  <a:ext cx="35526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/>
                    <a:t>I manage the ENRM portfolio in Mozambique, including the green (forestry, biodiversity), blue (fisheries, oceans) lines and climate change; and collaborate with broader rural development portfolio. Lead dialogue with Government and develop partners.</a:t>
                  </a:r>
                </a:p>
              </p:txBody>
            </p:sp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F19E6C63-8584-4BEB-9CE1-760C5A96D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17" y="1103093"/>
                <a:ext cx="932690" cy="929642"/>
              </a:xfrm>
              <a:prstGeom prst="rect">
                <a:avLst/>
              </a:prstGeom>
            </p:spPr>
          </p:pic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41CE64D4-5D74-482E-B856-BFC3E7C4C184}"/>
                </a:ext>
              </a:extLst>
            </p:cNvPr>
            <p:cNvSpPr/>
            <p:nvPr/>
          </p:nvSpPr>
          <p:spPr>
            <a:xfrm>
              <a:off x="1242019" y="1386208"/>
              <a:ext cx="4083166" cy="2224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FAE28A60-9FA7-4FA7-82FE-116D19268CFE}"/>
                </a:ext>
              </a:extLst>
            </p:cNvPr>
            <p:cNvSpPr/>
            <p:nvPr/>
          </p:nvSpPr>
          <p:spPr>
            <a:xfrm>
              <a:off x="1249639" y="1113373"/>
              <a:ext cx="4078453" cy="276984"/>
            </a:xfrm>
            <a:prstGeom prst="rect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>
                  <a:solidFill>
                    <a:srgbClr val="002060"/>
                  </a:solidFill>
                </a:rPr>
                <a:t>TEAM LEADER</a:t>
              </a:r>
              <a:endParaRPr lang="en-US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17F040-2131-47DA-B0EE-225B561FFE96}"/>
              </a:ext>
            </a:extLst>
          </p:cNvPr>
          <p:cNvGrpSpPr/>
          <p:nvPr/>
        </p:nvGrpSpPr>
        <p:grpSpPr>
          <a:xfrm>
            <a:off x="156833" y="3925828"/>
            <a:ext cx="11827075" cy="2489284"/>
            <a:chOff x="156833" y="3925828"/>
            <a:chExt cx="11827075" cy="2489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D09F52A-D3C9-4707-9376-714AFA19E96A}"/>
                </a:ext>
              </a:extLst>
            </p:cNvPr>
            <p:cNvGrpSpPr/>
            <p:nvPr/>
          </p:nvGrpSpPr>
          <p:grpSpPr>
            <a:xfrm>
              <a:off x="156833" y="3925828"/>
              <a:ext cx="11827075" cy="2489284"/>
              <a:chOff x="156833" y="3925828"/>
              <a:chExt cx="11827075" cy="248928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792337D9-5FD7-45F3-B214-175B89BF8732}"/>
                  </a:ext>
                </a:extLst>
              </p:cNvPr>
              <p:cNvGrpSpPr/>
              <p:nvPr/>
            </p:nvGrpSpPr>
            <p:grpSpPr>
              <a:xfrm>
                <a:off x="4063440" y="4470425"/>
                <a:ext cx="3897151" cy="1629319"/>
                <a:chOff x="124172" y="4909841"/>
                <a:chExt cx="3897151" cy="1629319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136D11A2-9367-4A28-B02C-D08179207789}"/>
                    </a:ext>
                  </a:extLst>
                </p:cNvPr>
                <p:cNvSpPr/>
                <p:nvPr/>
              </p:nvSpPr>
              <p:spPr>
                <a:xfrm>
                  <a:off x="471599" y="4972565"/>
                  <a:ext cx="3549724" cy="403621"/>
                </a:xfrm>
                <a:prstGeom prst="rect">
                  <a:avLst/>
                </a:prstGeom>
                <a:solidFill>
                  <a:srgbClr val="0023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2345"/>
                    </a:solidFill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3E1747A2-EFA6-4A7E-B21E-18051082F5B8}"/>
                    </a:ext>
                  </a:extLst>
                </p:cNvPr>
                <p:cNvSpPr/>
                <p:nvPr/>
              </p:nvSpPr>
              <p:spPr>
                <a:xfrm>
                  <a:off x="471599" y="5411697"/>
                  <a:ext cx="3549724" cy="1127463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2345"/>
                    </a:solidFill>
                  </a:endParaRPr>
                </a:p>
              </p:txBody>
            </p:sp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xmlns="" id="{8EA2DACB-169D-4298-8D58-C67FAA428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172" y="4909841"/>
                  <a:ext cx="929642" cy="932690"/>
                </a:xfrm>
                <a:prstGeom prst="rect">
                  <a:avLst/>
                </a:prstGeom>
              </p:spPr>
            </p:pic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50B6D603-3E56-4E40-ABB4-13A3EE9316C5}"/>
                    </a:ext>
                  </a:extLst>
                </p:cNvPr>
                <p:cNvSpPr/>
                <p:nvPr/>
              </p:nvSpPr>
              <p:spPr>
                <a:xfrm>
                  <a:off x="1044019" y="5011779"/>
                  <a:ext cx="253537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Gabriella Morandi, Communications </a:t>
                  </a:r>
                  <a:endParaRPr lang="en-GB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3FCF7B4F-1D9A-47C0-9909-0768188101E3}"/>
                    </a:ext>
                  </a:extLst>
                </p:cNvPr>
                <p:cNvSpPr/>
                <p:nvPr/>
              </p:nvSpPr>
              <p:spPr>
                <a:xfrm>
                  <a:off x="1008995" y="5471673"/>
                  <a:ext cx="275428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Communications Specialist Consultant (Maputo)</a:t>
                  </a:r>
                  <a:endParaRPr lang="en-GB" sz="1000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xmlns="" id="{725FC8EC-E4BB-495D-B40F-3AFA54C78EE2}"/>
                    </a:ext>
                  </a:extLst>
                </p:cNvPr>
                <p:cNvSpPr txBox="1"/>
                <p:nvPr/>
              </p:nvSpPr>
              <p:spPr>
                <a:xfrm>
                  <a:off x="580637" y="5753803"/>
                  <a:ext cx="343879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/>
                    <a:t>Responsible for conceptualizing and promoting materials relevant to the ILFM Portfolio, providing TA to government partners and assisting with all communications related tasks.</a:t>
                  </a:r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xmlns="" id="{C0E9A965-BBFD-4734-BB2A-6ED4B2C7878E}"/>
                  </a:ext>
                </a:extLst>
              </p:cNvPr>
              <p:cNvGrpSpPr/>
              <p:nvPr/>
            </p:nvGrpSpPr>
            <p:grpSpPr>
              <a:xfrm>
                <a:off x="8007919" y="4408963"/>
                <a:ext cx="3928296" cy="1690598"/>
                <a:chOff x="4027693" y="1125534"/>
                <a:chExt cx="3928296" cy="1690598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A62D2195-E24B-4C61-882A-36187F4F5282}"/>
                    </a:ext>
                  </a:extLst>
                </p:cNvPr>
                <p:cNvSpPr/>
                <p:nvPr/>
              </p:nvSpPr>
              <p:spPr>
                <a:xfrm>
                  <a:off x="4406265" y="1244000"/>
                  <a:ext cx="3549724" cy="409157"/>
                </a:xfrm>
                <a:prstGeom prst="rect">
                  <a:avLst/>
                </a:prstGeom>
                <a:solidFill>
                  <a:srgbClr val="0023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1DEB2859-927E-4104-BE33-0C0A020DE7A5}"/>
                    </a:ext>
                  </a:extLst>
                </p:cNvPr>
                <p:cNvSpPr/>
                <p:nvPr/>
              </p:nvSpPr>
              <p:spPr>
                <a:xfrm>
                  <a:off x="4406265" y="1688669"/>
                  <a:ext cx="3549724" cy="1127463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xmlns="" id="{F94190B7-43BF-4DEA-8A1C-4C8B6FC5D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7693" y="1125534"/>
                  <a:ext cx="929642" cy="932690"/>
                </a:xfrm>
                <a:prstGeom prst="rect">
                  <a:avLst/>
                </a:prstGeom>
              </p:spPr>
            </p:pic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8A76A53A-36D9-4046-A746-97FE235E2C16}"/>
                    </a:ext>
                  </a:extLst>
                </p:cNvPr>
                <p:cNvSpPr/>
                <p:nvPr/>
              </p:nvSpPr>
              <p:spPr>
                <a:xfrm>
                  <a:off x="4972901" y="1304314"/>
                  <a:ext cx="27544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pt-BR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Sarah </a:t>
                  </a:r>
                  <a:r>
                    <a:rPr lang="pt-BR" sz="1200" b="1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Hillware, </a:t>
                  </a:r>
                  <a:r>
                    <a:rPr lang="pt-BR" sz="1200" b="1" dirty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Communications</a:t>
                  </a: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132D7F5D-9BC3-4B6A-90AF-D8B31C0EE366}"/>
                    </a:ext>
                  </a:extLst>
                </p:cNvPr>
                <p:cNvSpPr/>
                <p:nvPr/>
              </p:nvSpPr>
              <p:spPr>
                <a:xfrm>
                  <a:off x="4931801" y="1716962"/>
                  <a:ext cx="2534668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Communications Specialist Consultant (D.C.)</a:t>
                  </a:r>
                  <a:endParaRPr lang="en-GB" sz="1000"/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xmlns="" id="{4CF4D4D5-E07C-44BA-AE1D-887D6725BB5C}"/>
                    </a:ext>
                  </a:extLst>
                </p:cNvPr>
                <p:cNvSpPr txBox="1"/>
                <p:nvPr/>
              </p:nvSpPr>
              <p:spPr>
                <a:xfrm>
                  <a:off x="4525313" y="1959967"/>
                  <a:ext cx="34306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/>
                    <a:t>Responsible for developing outreach and knowledge products, preparation for major seasonal events, writing, and support for the effective engagement of stakeholders through consultations and other means of communication.</a:t>
                  </a:r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8CD007A2-4D93-4FA7-83E4-97EEF56D6068}"/>
                  </a:ext>
                </a:extLst>
              </p:cNvPr>
              <p:cNvGrpSpPr/>
              <p:nvPr/>
            </p:nvGrpSpPr>
            <p:grpSpPr>
              <a:xfrm>
                <a:off x="484416" y="4527430"/>
                <a:ext cx="3549724" cy="1572314"/>
                <a:chOff x="424508" y="3059844"/>
                <a:chExt cx="3549724" cy="1572314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7AE89D67-8A7D-4F1F-BDCB-5616A6D5842F}"/>
                    </a:ext>
                  </a:extLst>
                </p:cNvPr>
                <p:cNvSpPr/>
                <p:nvPr/>
              </p:nvSpPr>
              <p:spPr>
                <a:xfrm>
                  <a:off x="424508" y="3059844"/>
                  <a:ext cx="3549724" cy="409340"/>
                </a:xfrm>
                <a:prstGeom prst="rect">
                  <a:avLst/>
                </a:prstGeom>
                <a:solidFill>
                  <a:srgbClr val="0023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2345"/>
                    </a:solidFill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F05FA8C6-7E77-4886-8C35-778521A629FD}"/>
                    </a:ext>
                  </a:extLst>
                </p:cNvPr>
                <p:cNvSpPr/>
                <p:nvPr/>
              </p:nvSpPr>
              <p:spPr>
                <a:xfrm>
                  <a:off x="424508" y="3504695"/>
                  <a:ext cx="3549724" cy="1127463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002345"/>
                    </a:solidFill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734C0040-70F7-4D1A-890C-B5CE1EE6EA2D}"/>
                    </a:ext>
                  </a:extLst>
                </p:cNvPr>
                <p:cNvSpPr/>
                <p:nvPr/>
              </p:nvSpPr>
              <p:spPr>
                <a:xfrm>
                  <a:off x="1104290" y="3133438"/>
                  <a:ext cx="214917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200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Katie Jacobs, Communications </a:t>
                  </a:r>
                  <a:endParaRPr lang="en-GB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E93914F1-86FF-4A44-8A23-83D6D100D658}"/>
                    </a:ext>
                  </a:extLst>
                </p:cNvPr>
                <p:cNvSpPr/>
                <p:nvPr/>
              </p:nvSpPr>
              <p:spPr>
                <a:xfrm>
                  <a:off x="924085" y="3546539"/>
                  <a:ext cx="275428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Communications Specialist Consultant (Maputo)</a:t>
                  </a:r>
                  <a:endParaRPr lang="en-GB" sz="1000"/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7A0D8D94-A7A9-4FC6-8AB5-B3683BB48F83}"/>
                    </a:ext>
                  </a:extLst>
                </p:cNvPr>
                <p:cNvSpPr txBox="1"/>
                <p:nvPr/>
              </p:nvSpPr>
              <p:spPr>
                <a:xfrm>
                  <a:off x="507412" y="3845403"/>
                  <a:ext cx="325300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/>
                    <a:t>Responsible for knowledge management, including publication design and production, blog writing and copy-editing. </a:t>
                  </a: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EA689E3B-1845-45B0-8775-1F6F5EE929BC}"/>
                  </a:ext>
                </a:extLst>
              </p:cNvPr>
              <p:cNvSpPr/>
              <p:nvPr/>
            </p:nvSpPr>
            <p:spPr>
              <a:xfrm>
                <a:off x="156833" y="4191043"/>
                <a:ext cx="11827075" cy="22240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6A95A1ED-1B7A-439B-BAEE-014ABB375076}"/>
                  </a:ext>
                </a:extLst>
              </p:cNvPr>
              <p:cNvSpPr/>
              <p:nvPr/>
            </p:nvSpPr>
            <p:spPr>
              <a:xfrm>
                <a:off x="156833" y="3925828"/>
                <a:ext cx="11827075" cy="265215"/>
              </a:xfrm>
              <a:prstGeom prst="rect">
                <a:avLst/>
              </a:prstGeom>
              <a:solidFill>
                <a:schemeClr val="accent1">
                  <a:alpha val="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b="1">
                    <a:solidFill>
                      <a:srgbClr val="002060"/>
                    </a:solidFill>
                  </a:rPr>
                  <a:t>COMMUNICATION</a:t>
                </a:r>
                <a:endParaRPr lang="en-US" b="1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722604F-9406-4335-A0DA-ED43B6419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51" y="4450650"/>
              <a:ext cx="932690" cy="929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65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23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Cross Cutting Issues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D15EB74-C224-41BB-B21E-AE3457B85113}"/>
              </a:ext>
            </a:extLst>
          </p:cNvPr>
          <p:cNvGrpSpPr/>
          <p:nvPr/>
        </p:nvGrpSpPr>
        <p:grpSpPr>
          <a:xfrm>
            <a:off x="4136087" y="5098199"/>
            <a:ext cx="3901049" cy="1585630"/>
            <a:chOff x="4054421" y="4868136"/>
            <a:chExt cx="3901049" cy="167102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C6B6FDC6-1F33-48C1-BB56-66A3A58D6D15}"/>
                </a:ext>
              </a:extLst>
            </p:cNvPr>
            <p:cNvSpPr/>
            <p:nvPr/>
          </p:nvSpPr>
          <p:spPr>
            <a:xfrm>
              <a:off x="4405746" y="5056590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036AAA9-3A6A-47B2-B79C-F1EA4066DDAB}"/>
                </a:ext>
              </a:extLst>
            </p:cNvPr>
            <p:cNvSpPr/>
            <p:nvPr/>
          </p:nvSpPr>
          <p:spPr>
            <a:xfrm>
              <a:off x="4405746" y="5411697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D1AC4228-C163-4573-9455-FDA7A4AF9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421" y="4868136"/>
              <a:ext cx="929642" cy="93269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2801ABFC-70EA-4B77-9DF5-889BA7D71049}"/>
                </a:ext>
              </a:extLst>
            </p:cNvPr>
            <p:cNvSpPr/>
            <p:nvPr/>
          </p:nvSpPr>
          <p:spPr>
            <a:xfrm>
              <a:off x="4966399" y="5079121"/>
              <a:ext cx="19749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Amos Malate, Procurement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3D69E761-5E95-4D1E-83F7-59233A49F343}"/>
                </a:ext>
              </a:extLst>
            </p:cNvPr>
            <p:cNvSpPr/>
            <p:nvPr/>
          </p:nvSpPr>
          <p:spPr>
            <a:xfrm>
              <a:off x="4857262" y="5494899"/>
              <a:ext cx="194636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Procurement Specialist (Maputo)</a:t>
              </a:r>
              <a:endParaRPr lang="en-GB" sz="10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F691B35-B068-4F5F-813C-FC459BF504BE}"/>
                </a:ext>
              </a:extLst>
            </p:cNvPr>
            <p:cNvSpPr txBox="1"/>
            <p:nvPr/>
          </p:nvSpPr>
          <p:spPr>
            <a:xfrm>
              <a:off x="4492514" y="5877192"/>
              <a:ext cx="3253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Procurement officer for the Green line portfolio.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20099F4-E2DA-4B95-8CD8-BDB99C46177E}"/>
              </a:ext>
            </a:extLst>
          </p:cNvPr>
          <p:cNvGrpSpPr/>
          <p:nvPr/>
        </p:nvGrpSpPr>
        <p:grpSpPr>
          <a:xfrm>
            <a:off x="7973726" y="3512051"/>
            <a:ext cx="3876598" cy="1624668"/>
            <a:chOff x="8039586" y="2998449"/>
            <a:chExt cx="3876598" cy="162466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675A5F06-50D7-4489-92E6-15B22AD85BE0}"/>
                </a:ext>
              </a:extLst>
            </p:cNvPr>
            <p:cNvSpPr/>
            <p:nvPr/>
          </p:nvSpPr>
          <p:spPr>
            <a:xfrm>
              <a:off x="8366460" y="3140547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07F42990-A97B-44F5-85DC-CA610697F81C}"/>
                </a:ext>
              </a:extLst>
            </p:cNvPr>
            <p:cNvSpPr/>
            <p:nvPr/>
          </p:nvSpPr>
          <p:spPr>
            <a:xfrm>
              <a:off x="8366460" y="3495654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3FDCA036-C2D0-4AE9-9649-1F86C2BE7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586" y="2998449"/>
              <a:ext cx="932690" cy="932690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596F2504-3D24-4F24-BF85-B6DA564E3AEE}"/>
                </a:ext>
              </a:extLst>
            </p:cNvPr>
            <p:cNvSpPr/>
            <p:nvPr/>
          </p:nvSpPr>
          <p:spPr>
            <a:xfrm>
              <a:off x="8939841" y="3196473"/>
              <a:ext cx="27191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Eldio Mapoissa, Financial Management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4D01EE55-B866-411F-9953-D1BE3DB3CCF4}"/>
                </a:ext>
              </a:extLst>
            </p:cNvPr>
            <p:cNvSpPr/>
            <p:nvPr/>
          </p:nvSpPr>
          <p:spPr>
            <a:xfrm>
              <a:off x="8939841" y="3577339"/>
              <a:ext cx="22252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Financial Analyst Consultant (Maputo)</a:t>
              </a:r>
              <a:endParaRPr lang="en-GB" sz="10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DC1D1080-A639-475D-9BFC-405617BE8C9D}"/>
                </a:ext>
              </a:extLst>
            </p:cNvPr>
            <p:cNvSpPr txBox="1"/>
            <p:nvPr/>
          </p:nvSpPr>
          <p:spPr>
            <a:xfrm>
              <a:off x="8431586" y="3917553"/>
              <a:ext cx="3253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FM officer for the blue and green portfolios.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61F1D3-1585-4BF0-AF4C-2762D416209E}"/>
              </a:ext>
            </a:extLst>
          </p:cNvPr>
          <p:cNvGrpSpPr/>
          <p:nvPr/>
        </p:nvGrpSpPr>
        <p:grpSpPr>
          <a:xfrm>
            <a:off x="4127417" y="3404190"/>
            <a:ext cx="3891846" cy="1734884"/>
            <a:chOff x="8024338" y="1078917"/>
            <a:chExt cx="3891846" cy="173488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CDEB031-A1B0-4473-8D4A-09CA9925B0CA}"/>
                </a:ext>
              </a:extLst>
            </p:cNvPr>
            <p:cNvSpPr/>
            <p:nvPr/>
          </p:nvSpPr>
          <p:spPr>
            <a:xfrm>
              <a:off x="8366460" y="1331231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13CB109-E20E-4EE8-815C-2F9DF117C4D2}"/>
                </a:ext>
              </a:extLst>
            </p:cNvPr>
            <p:cNvSpPr/>
            <p:nvPr/>
          </p:nvSpPr>
          <p:spPr>
            <a:xfrm>
              <a:off x="8366460" y="1686338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3F62022A-DB10-4112-A646-95B0411E9AA6}"/>
                </a:ext>
              </a:extLst>
            </p:cNvPr>
            <p:cNvSpPr/>
            <p:nvPr/>
          </p:nvSpPr>
          <p:spPr>
            <a:xfrm>
              <a:off x="8905035" y="1335277"/>
              <a:ext cx="2647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Maria Isabel Nhassengo, Procurement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8E528FC-5B07-4CEA-8485-D4EE4A207C20}"/>
                </a:ext>
              </a:extLst>
            </p:cNvPr>
            <p:cNvSpPr/>
            <p:nvPr/>
          </p:nvSpPr>
          <p:spPr>
            <a:xfrm>
              <a:off x="8923178" y="1750650"/>
              <a:ext cx="20008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Procurement </a:t>
              </a:r>
              <a:r>
                <a:rPr lang="en-GB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Assistant</a:t>
              </a:r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(Maputo)</a:t>
              </a:r>
              <a:endParaRPr lang="en-GB" sz="10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0B9D8C77-7E82-4F37-BDBC-513914BEB7EC}"/>
                </a:ext>
              </a:extLst>
            </p:cNvPr>
            <p:cNvSpPr txBox="1"/>
            <p:nvPr/>
          </p:nvSpPr>
          <p:spPr>
            <a:xfrm>
              <a:off x="8397621" y="2065299"/>
              <a:ext cx="3253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Overall Procurement  support.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E933911E-D480-431A-93CE-A2C5F8F20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338" y="1078917"/>
              <a:ext cx="932690" cy="93269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B2B30B1-7219-440F-88DC-4BBB83C1BF71}"/>
              </a:ext>
            </a:extLst>
          </p:cNvPr>
          <p:cNvGrpSpPr/>
          <p:nvPr/>
        </p:nvGrpSpPr>
        <p:grpSpPr>
          <a:xfrm>
            <a:off x="324873" y="3357094"/>
            <a:ext cx="3894377" cy="1751991"/>
            <a:chOff x="4061093" y="2873534"/>
            <a:chExt cx="3894377" cy="175199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FBB75B74-DCD7-4877-8C0C-97AE2928661C}"/>
                </a:ext>
              </a:extLst>
            </p:cNvPr>
            <p:cNvSpPr/>
            <p:nvPr/>
          </p:nvSpPr>
          <p:spPr>
            <a:xfrm>
              <a:off x="4405746" y="3142955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075BD39-70E4-4269-9992-C1EC784A53C8}"/>
                </a:ext>
              </a:extLst>
            </p:cNvPr>
            <p:cNvSpPr/>
            <p:nvPr/>
          </p:nvSpPr>
          <p:spPr>
            <a:xfrm>
              <a:off x="4405746" y="3498062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345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D5FAC572-745E-4848-A9C9-6981B85BA871}"/>
                </a:ext>
              </a:extLst>
            </p:cNvPr>
            <p:cNvSpPr/>
            <p:nvPr/>
          </p:nvSpPr>
          <p:spPr>
            <a:xfrm>
              <a:off x="4938428" y="3173554"/>
              <a:ext cx="22704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Antonio Chamuço, Procurement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3E355569-F15B-4B53-8C6D-D6A2E57248CE}"/>
                </a:ext>
              </a:extLst>
            </p:cNvPr>
            <p:cNvSpPr/>
            <p:nvPr/>
          </p:nvSpPr>
          <p:spPr>
            <a:xfrm>
              <a:off x="4857934" y="3560003"/>
              <a:ext cx="22958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Procurement Specialist (Maputo)</a:t>
              </a:r>
              <a:endParaRPr lang="en-GB" sz="10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D1233BB-8B21-400E-A667-C8377F11D2BE}"/>
                </a:ext>
              </a:extLst>
            </p:cNvPr>
            <p:cNvSpPr txBox="1"/>
            <p:nvPr/>
          </p:nvSpPr>
          <p:spPr>
            <a:xfrm>
              <a:off x="4432123" y="3813164"/>
              <a:ext cx="3253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Procurement officer for the Fisheries portfolio.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08492F8A-A0FF-4317-8A38-F75A956A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3" y="2873534"/>
              <a:ext cx="932690" cy="93269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A1154A9-2635-4A24-A8D2-B18E5CE26C5A}"/>
              </a:ext>
            </a:extLst>
          </p:cNvPr>
          <p:cNvSpPr/>
          <p:nvPr/>
        </p:nvSpPr>
        <p:spPr>
          <a:xfrm>
            <a:off x="396777" y="3430119"/>
            <a:ext cx="11516869" cy="3362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463CCF6-D44D-46EA-805E-4B902BFEBB89}"/>
              </a:ext>
            </a:extLst>
          </p:cNvPr>
          <p:cNvSpPr/>
          <p:nvPr/>
        </p:nvSpPr>
        <p:spPr>
          <a:xfrm>
            <a:off x="396777" y="3181820"/>
            <a:ext cx="11516869" cy="249545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2060"/>
                </a:solidFill>
              </a:rPr>
              <a:t>FIDUCIARY </a:t>
            </a:r>
            <a:endParaRPr lang="en-US" b="1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408BCA-BCA0-4BE6-95E8-91FA26344D9D}"/>
              </a:ext>
            </a:extLst>
          </p:cNvPr>
          <p:cNvGrpSpPr/>
          <p:nvPr/>
        </p:nvGrpSpPr>
        <p:grpSpPr>
          <a:xfrm>
            <a:off x="278352" y="1000575"/>
            <a:ext cx="11635295" cy="2101028"/>
            <a:chOff x="278352" y="1011461"/>
            <a:chExt cx="11635295" cy="210102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62A849EB-9C2C-4473-8E5D-01F60DBD61B8}"/>
                </a:ext>
              </a:extLst>
            </p:cNvPr>
            <p:cNvGrpSpPr/>
            <p:nvPr/>
          </p:nvGrpSpPr>
          <p:grpSpPr>
            <a:xfrm>
              <a:off x="4058913" y="1339956"/>
              <a:ext cx="4005696" cy="1677631"/>
              <a:chOff x="7977165" y="3073750"/>
              <a:chExt cx="4005696" cy="167763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D73CBAE-7C8D-4339-BF99-622A34238F0E}"/>
                  </a:ext>
                </a:extLst>
              </p:cNvPr>
              <p:cNvSpPr/>
              <p:nvPr/>
            </p:nvSpPr>
            <p:spPr>
              <a:xfrm>
                <a:off x="8325590" y="3268811"/>
                <a:ext cx="3549724" cy="319596"/>
              </a:xfrm>
              <a:prstGeom prst="rect">
                <a:avLst/>
              </a:prstGeom>
              <a:solidFill>
                <a:srgbClr val="002345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E330951B-6615-4D90-BB26-FA0CE98105DC}"/>
                  </a:ext>
                </a:extLst>
              </p:cNvPr>
              <p:cNvSpPr/>
              <p:nvPr/>
            </p:nvSpPr>
            <p:spPr>
              <a:xfrm>
                <a:off x="8325590" y="3623918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5D34D726-F1B7-4B64-9CA8-5729C106776F}"/>
                  </a:ext>
                </a:extLst>
              </p:cNvPr>
              <p:cNvSpPr/>
              <p:nvPr/>
            </p:nvSpPr>
            <p:spPr>
              <a:xfrm>
                <a:off x="8909855" y="3325620"/>
                <a:ext cx="12351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Marina Mwanga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73CE1168-8017-4D91-AF1A-51F144782AAD}"/>
                  </a:ext>
                </a:extLst>
              </p:cNvPr>
              <p:cNvSpPr/>
              <p:nvPr/>
            </p:nvSpPr>
            <p:spPr>
              <a:xfrm>
                <a:off x="8844891" y="3653021"/>
                <a:ext cx="216437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Team Assistant Consultant  (Maputo)</a:t>
                </a:r>
                <a:endParaRPr lang="en-GB" sz="10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265A9A8B-17DC-4289-B46F-C4799E69488C}"/>
                  </a:ext>
                </a:extLst>
              </p:cNvPr>
              <p:cNvSpPr txBox="1"/>
              <p:nvPr/>
            </p:nvSpPr>
            <p:spPr>
              <a:xfrm>
                <a:off x="8556128" y="3908231"/>
                <a:ext cx="3426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Provide organizational support the blue line, also responsible for overall logistical support for workshops, and events.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xmlns="" id="{6C0937D7-4556-4105-9D22-ED8DA3282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7165" y="3073750"/>
                <a:ext cx="932690" cy="929642"/>
              </a:xfrm>
              <a:prstGeom prst="rect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2F8B784-375B-497F-BEBE-C15FD6848E7E}"/>
                </a:ext>
              </a:extLst>
            </p:cNvPr>
            <p:cNvGrpSpPr/>
            <p:nvPr/>
          </p:nvGrpSpPr>
          <p:grpSpPr>
            <a:xfrm>
              <a:off x="278352" y="1261134"/>
              <a:ext cx="3863173" cy="1753261"/>
              <a:chOff x="8006185" y="1263776"/>
              <a:chExt cx="3863173" cy="175326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320792F7-110A-442A-9B89-651E61FB8557}"/>
                  </a:ext>
                </a:extLst>
              </p:cNvPr>
              <p:cNvSpPr/>
              <p:nvPr/>
            </p:nvSpPr>
            <p:spPr>
              <a:xfrm>
                <a:off x="8319634" y="1534467"/>
                <a:ext cx="3549724" cy="319596"/>
              </a:xfrm>
              <a:prstGeom prst="rect">
                <a:avLst/>
              </a:prstGeom>
              <a:solidFill>
                <a:srgbClr val="0023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7C59A739-5B7B-4190-A040-1F6AC9855562}"/>
                  </a:ext>
                </a:extLst>
              </p:cNvPr>
              <p:cNvSpPr/>
              <p:nvPr/>
            </p:nvSpPr>
            <p:spPr>
              <a:xfrm>
                <a:off x="8319634" y="1889574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23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FF10DCF1-1630-4952-A132-587F120F93AB}"/>
                  </a:ext>
                </a:extLst>
              </p:cNvPr>
              <p:cNvSpPr/>
              <p:nvPr/>
            </p:nvSpPr>
            <p:spPr>
              <a:xfrm>
                <a:off x="8903899" y="1578822"/>
                <a:ext cx="107914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Amelia Cumbi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2235ADF3-AE0E-49B9-AE9B-AB2061DA2886}"/>
                  </a:ext>
                </a:extLst>
              </p:cNvPr>
              <p:cNvSpPr txBox="1"/>
              <p:nvPr/>
            </p:nvSpPr>
            <p:spPr>
              <a:xfrm>
                <a:off x="8512371" y="2286495"/>
                <a:ext cx="33515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Provide primary assistance in the implementation of the ENR Mozambique work program, including, but not limited to, operational support, administrative and logistics support etc.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89189567-2068-4B5C-B76F-DE336D7694F8}"/>
                  </a:ext>
                </a:extLst>
              </p:cNvPr>
              <p:cNvSpPr/>
              <p:nvPr/>
            </p:nvSpPr>
            <p:spPr>
              <a:xfrm>
                <a:off x="8842243" y="1994457"/>
                <a:ext cx="168828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 Assistant (Maputo)</a:t>
                </a:r>
                <a:endParaRPr lang="en-GB" sz="1000"/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xmlns="" id="{6ADC1A2D-C696-4940-9F15-46914EF0B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6185" y="1263776"/>
                <a:ext cx="929642" cy="932690"/>
              </a:xfrm>
              <a:prstGeom prst="rect">
                <a:avLst/>
              </a:prstGeom>
            </p:spPr>
          </p:pic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A42D5D88-63BB-4BC8-8E9C-DF61C269B9B6}"/>
                </a:ext>
              </a:extLst>
            </p:cNvPr>
            <p:cNvSpPr/>
            <p:nvPr/>
          </p:nvSpPr>
          <p:spPr>
            <a:xfrm>
              <a:off x="377120" y="1011461"/>
              <a:ext cx="11536527" cy="21010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4B722159-931D-405F-BC74-BFB72598C415}"/>
                </a:ext>
              </a:extLst>
            </p:cNvPr>
            <p:cNvSpPr/>
            <p:nvPr/>
          </p:nvSpPr>
          <p:spPr>
            <a:xfrm>
              <a:off x="392145" y="1016379"/>
              <a:ext cx="11521502" cy="265998"/>
            </a:xfrm>
            <a:prstGeom prst="rect">
              <a:avLst/>
            </a:prstGeom>
            <a:solidFill>
              <a:schemeClr val="accent1">
                <a:alpha val="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>
                  <a:solidFill>
                    <a:srgbClr val="002060"/>
                  </a:solidFill>
                </a:rPr>
                <a:t>ACS</a:t>
              </a:r>
              <a:endParaRPr lang="en-US" b="1">
                <a:solidFill>
                  <a:srgbClr val="002060"/>
                </a:solidFill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3F586060-7F15-4449-A60C-10DE7D410626}"/>
                </a:ext>
              </a:extLst>
            </p:cNvPr>
            <p:cNvGrpSpPr/>
            <p:nvPr/>
          </p:nvGrpSpPr>
          <p:grpSpPr>
            <a:xfrm>
              <a:off x="7967948" y="1322715"/>
              <a:ext cx="3869539" cy="1701831"/>
              <a:chOff x="4188663" y="5043353"/>
              <a:chExt cx="3869539" cy="163884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72D438E8-1DDD-4C64-AC29-4A737D276F89}"/>
                  </a:ext>
                </a:extLst>
              </p:cNvPr>
              <p:cNvGrpSpPr/>
              <p:nvPr/>
            </p:nvGrpSpPr>
            <p:grpSpPr>
              <a:xfrm>
                <a:off x="4508478" y="5199631"/>
                <a:ext cx="3549724" cy="1482570"/>
                <a:chOff x="8319634" y="3257068"/>
                <a:chExt cx="3549724" cy="1482570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1D00C4EE-7F80-44A6-9C54-8907F4DF863B}"/>
                    </a:ext>
                  </a:extLst>
                </p:cNvPr>
                <p:cNvSpPr/>
                <p:nvPr/>
              </p:nvSpPr>
              <p:spPr>
                <a:xfrm>
                  <a:off x="8319634" y="3257068"/>
                  <a:ext cx="3549724" cy="319596"/>
                </a:xfrm>
                <a:prstGeom prst="rect">
                  <a:avLst/>
                </a:prstGeom>
                <a:solidFill>
                  <a:srgbClr val="002345"/>
                </a:solidFill>
                <a:ln>
                  <a:solidFill>
                    <a:srgbClr val="0023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0073E75E-74A7-44FA-A349-3ADEDDBBDFB3}"/>
                    </a:ext>
                  </a:extLst>
                </p:cNvPr>
                <p:cNvSpPr/>
                <p:nvPr/>
              </p:nvSpPr>
              <p:spPr>
                <a:xfrm>
                  <a:off x="8319634" y="3612175"/>
                  <a:ext cx="3549724" cy="1127463"/>
                </a:xfrm>
                <a:prstGeom prst="rect">
                  <a:avLst/>
                </a:prstGeom>
                <a:noFill/>
                <a:ln w="25400">
                  <a:solidFill>
                    <a:srgbClr val="00234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1F0F125E-9DB7-4680-BE7C-B4F381BC6B6A}"/>
                    </a:ext>
                  </a:extLst>
                </p:cNvPr>
                <p:cNvSpPr/>
                <p:nvPr/>
              </p:nvSpPr>
              <p:spPr>
                <a:xfrm>
                  <a:off x="8903899" y="3313877"/>
                  <a:ext cx="148418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t-BR" sz="1200" b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Aurore </a:t>
                  </a:r>
                  <a:r>
                    <a:rPr lang="pt-BR" sz="1200" b="1" err="1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Simbananiye</a:t>
                  </a:r>
                  <a:endParaRPr lang="en-GB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238BD893-7A4A-4643-B206-C809B653CA16}"/>
                    </a:ext>
                  </a:extLst>
                </p:cNvPr>
                <p:cNvSpPr/>
                <p:nvPr/>
              </p:nvSpPr>
              <p:spPr>
                <a:xfrm>
                  <a:off x="8811226" y="3710496"/>
                  <a:ext cx="147668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000" b="1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Program Assistant (D.C.)</a:t>
                  </a:r>
                  <a:endParaRPr lang="en-GB" sz="1000"/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xmlns="" id="{19A5C6DB-56B9-482E-924E-1435FA71E641}"/>
                    </a:ext>
                  </a:extLst>
                </p:cNvPr>
                <p:cNvSpPr txBox="1"/>
                <p:nvPr/>
              </p:nvSpPr>
              <p:spPr>
                <a:xfrm>
                  <a:off x="8467995" y="3941610"/>
                  <a:ext cx="325300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/>
                    <a:t>Provide primary assistance, including, but not limited to, operational support, administrative and logistics support etc.</a:t>
                  </a:r>
                </a:p>
              </p:txBody>
            </p:sp>
          </p:grp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C2867D9F-87C7-439B-9176-EB9BA4D7E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663" y="5043353"/>
                <a:ext cx="926672" cy="9266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632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Cross Cutting Issues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E76056-E87E-4272-AD0D-0055B7D36158}"/>
              </a:ext>
            </a:extLst>
          </p:cNvPr>
          <p:cNvGrpSpPr/>
          <p:nvPr/>
        </p:nvGrpSpPr>
        <p:grpSpPr>
          <a:xfrm>
            <a:off x="6389681" y="2542783"/>
            <a:ext cx="3932564" cy="1737224"/>
            <a:chOff x="1872711" y="3020750"/>
            <a:chExt cx="3932564" cy="17372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7F92DE7-F4C5-419E-82CB-C1CE0B76B34F}"/>
                </a:ext>
              </a:extLst>
            </p:cNvPr>
            <p:cNvSpPr/>
            <p:nvPr/>
          </p:nvSpPr>
          <p:spPr>
            <a:xfrm>
              <a:off x="2255551" y="3275404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74D83B7-EA1F-4466-9173-F85E9015A2EE}"/>
                </a:ext>
              </a:extLst>
            </p:cNvPr>
            <p:cNvSpPr/>
            <p:nvPr/>
          </p:nvSpPr>
          <p:spPr>
            <a:xfrm>
              <a:off x="2255551" y="3630511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C4AED4A-755F-4E68-9317-2EEF21036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711" y="3020750"/>
              <a:ext cx="929642" cy="93269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FB2591A-EF9E-4E2D-9BF8-BC7CE3AE53DB}"/>
                </a:ext>
              </a:extLst>
            </p:cNvPr>
            <p:cNvSpPr/>
            <p:nvPr/>
          </p:nvSpPr>
          <p:spPr>
            <a:xfrm>
              <a:off x="2774804" y="3275114"/>
              <a:ext cx="20170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Bruno Nhancale, Safeguards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FE04908-0D08-40FF-BAE7-CF439791D4AC}"/>
                </a:ext>
              </a:extLst>
            </p:cNvPr>
            <p:cNvSpPr/>
            <p:nvPr/>
          </p:nvSpPr>
          <p:spPr>
            <a:xfrm>
              <a:off x="2705467" y="3672261"/>
              <a:ext cx="20345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Environmental </a:t>
              </a:r>
              <a:r>
                <a:rPr lang="pt-BR" sz="1000" b="1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(Maputo)</a:t>
              </a:r>
              <a:endParaRPr lang="en-GB" sz="10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A8D943C-9BF4-46B7-A1BA-DF9BF817525A}"/>
                </a:ext>
              </a:extLst>
            </p:cNvPr>
            <p:cNvSpPr txBox="1"/>
            <p:nvPr/>
          </p:nvSpPr>
          <p:spPr>
            <a:xfrm>
              <a:off x="2380759" y="3881760"/>
              <a:ext cx="325300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I support the overseeing and deal with day-to-day implementation and monitoring issues of environmental safeguards policies and instruments for the entire projects of the ENR portfolio in Mozambique, including Sustenta, MozFIP, MozBio 1 &amp; 2, SwioFish, FishCC and Zambezia ERP.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677AEF8-B23A-47FD-ADF9-C18119D003C2}"/>
              </a:ext>
            </a:extLst>
          </p:cNvPr>
          <p:cNvGrpSpPr/>
          <p:nvPr/>
        </p:nvGrpSpPr>
        <p:grpSpPr>
          <a:xfrm>
            <a:off x="1452061" y="2593442"/>
            <a:ext cx="4136670" cy="1671116"/>
            <a:chOff x="1842114" y="1200224"/>
            <a:chExt cx="4136670" cy="16711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C187F32-DC72-4121-A481-19AF1C435D05}"/>
                </a:ext>
              </a:extLst>
            </p:cNvPr>
            <p:cNvSpPr/>
            <p:nvPr/>
          </p:nvSpPr>
          <p:spPr>
            <a:xfrm>
              <a:off x="2255551" y="1388770"/>
              <a:ext cx="3549724" cy="319596"/>
            </a:xfrm>
            <a:prstGeom prst="rect">
              <a:avLst/>
            </a:prstGeom>
            <a:solidFill>
              <a:srgbClr val="002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E7FBAE5-6E12-4E9F-B463-2973389B8918}"/>
                </a:ext>
              </a:extLst>
            </p:cNvPr>
            <p:cNvSpPr/>
            <p:nvPr/>
          </p:nvSpPr>
          <p:spPr>
            <a:xfrm>
              <a:off x="2255551" y="1743877"/>
              <a:ext cx="3549724" cy="1127463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C18F823-3785-474B-938D-096802628575}"/>
                </a:ext>
              </a:extLst>
            </p:cNvPr>
            <p:cNvSpPr/>
            <p:nvPr/>
          </p:nvSpPr>
          <p:spPr>
            <a:xfrm>
              <a:off x="2729000" y="1426825"/>
              <a:ext cx="18928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Carmen Lahoz, Safeguards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FDD6DCB-3240-4BCD-8796-D747ED63759B}"/>
                </a:ext>
              </a:extLst>
            </p:cNvPr>
            <p:cNvSpPr/>
            <p:nvPr/>
          </p:nvSpPr>
          <p:spPr>
            <a:xfrm>
              <a:off x="2699516" y="1818122"/>
              <a:ext cx="27799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Social Development Specialist Consultant </a:t>
              </a:r>
            </a:p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(Madrid)</a:t>
              </a:r>
              <a:endParaRPr lang="en-GB" sz="1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8DFD986-03D2-4528-AA0B-20CCF4A0B084}"/>
                </a:ext>
              </a:extLst>
            </p:cNvPr>
            <p:cNvSpPr txBox="1"/>
            <p:nvPr/>
          </p:nvSpPr>
          <p:spPr>
            <a:xfrm>
              <a:off x="2255551" y="2218232"/>
              <a:ext cx="37232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Provide social safeguards support to the blue line and rural development, in addition to day to day support on social development issues of the MozBio, </a:t>
              </a:r>
              <a:r>
                <a:rPr lang="en-GB" sz="1000" err="1"/>
                <a:t>Sustenta</a:t>
              </a:r>
              <a:r>
                <a:rPr lang="en-GB" sz="1000"/>
                <a:t> and MozFIP projects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4C9BAB68-FF7B-467A-8DBC-39ADF80D5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114" y="1200224"/>
              <a:ext cx="932690" cy="932690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92CE0F6-ADB8-4C0C-9A0A-3A0FD8A29299}"/>
              </a:ext>
            </a:extLst>
          </p:cNvPr>
          <p:cNvSpPr/>
          <p:nvPr/>
        </p:nvSpPr>
        <p:spPr>
          <a:xfrm>
            <a:off x="139736" y="1926059"/>
            <a:ext cx="11897438" cy="3004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3FD7AE3-6605-49F4-90BD-2217C8A9222C}"/>
              </a:ext>
            </a:extLst>
          </p:cNvPr>
          <p:cNvSpPr/>
          <p:nvPr/>
        </p:nvSpPr>
        <p:spPr>
          <a:xfrm>
            <a:off x="139735" y="1715212"/>
            <a:ext cx="11897439" cy="212649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002060"/>
                </a:solidFill>
              </a:rPr>
              <a:t>SAFEGUARDS</a:t>
            </a:r>
            <a:endParaRPr 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Blue Business Line (SwioFish and </a:t>
            </a:r>
            <a:r>
              <a:rPr lang="en-GB" sz="2800" err="1">
                <a:latin typeface="Arial" panose="020B0604020202020204" pitchFamily="34" charset="0"/>
                <a:cs typeface="Arial" panose="020B0604020202020204" pitchFamily="34" charset="0"/>
              </a:rPr>
              <a:t>FischCC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0F2C2CC-8DEB-4A80-9480-7DC7F11384C1}"/>
              </a:ext>
            </a:extLst>
          </p:cNvPr>
          <p:cNvGrpSpPr/>
          <p:nvPr/>
        </p:nvGrpSpPr>
        <p:grpSpPr>
          <a:xfrm>
            <a:off x="1931437" y="1494436"/>
            <a:ext cx="3941816" cy="1629039"/>
            <a:chOff x="0" y="2543363"/>
            <a:chExt cx="3941816" cy="16290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C187F32-DC72-4121-A481-19AF1C435D05}"/>
                </a:ext>
              </a:extLst>
            </p:cNvPr>
            <p:cNvSpPr/>
            <p:nvPr/>
          </p:nvSpPr>
          <p:spPr>
            <a:xfrm>
              <a:off x="392092" y="2689832"/>
              <a:ext cx="3549724" cy="319596"/>
            </a:xfrm>
            <a:prstGeom prst="rect">
              <a:avLst/>
            </a:prstGeom>
            <a:solidFill>
              <a:srgbClr val="00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E7FBAE5-6E12-4E9F-B463-2973389B8918}"/>
                </a:ext>
              </a:extLst>
            </p:cNvPr>
            <p:cNvSpPr/>
            <p:nvPr/>
          </p:nvSpPr>
          <p:spPr>
            <a:xfrm>
              <a:off x="392092" y="3044939"/>
              <a:ext cx="3549724" cy="1127463"/>
            </a:xfrm>
            <a:prstGeom prst="rect">
              <a:avLst/>
            </a:prstGeom>
            <a:noFill/>
            <a:ln w="25400">
              <a:solidFill>
                <a:srgbClr val="00AD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C18F823-3785-474B-938D-096802628575}"/>
                </a:ext>
              </a:extLst>
            </p:cNvPr>
            <p:cNvSpPr/>
            <p:nvPr/>
          </p:nvSpPr>
          <p:spPr>
            <a:xfrm>
              <a:off x="865541" y="2727887"/>
              <a:ext cx="17872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João Moura, Focal Point 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FDD6DCB-3240-4BCD-8796-D747ED63759B}"/>
                </a:ext>
              </a:extLst>
            </p:cNvPr>
            <p:cNvSpPr/>
            <p:nvPr/>
          </p:nvSpPr>
          <p:spPr>
            <a:xfrm>
              <a:off x="883684" y="3143260"/>
              <a:ext cx="296106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Management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(Maputo)</a:t>
              </a:r>
              <a:endParaRPr lang="en-GB" sz="1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8DFD986-03D2-4528-AA0B-20CCF4A0B084}"/>
                </a:ext>
              </a:extLst>
            </p:cNvPr>
            <p:cNvSpPr txBox="1"/>
            <p:nvPr/>
          </p:nvSpPr>
          <p:spPr>
            <a:xfrm>
              <a:off x="469368" y="3418624"/>
              <a:ext cx="33951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Focal point for the blue line (SWIOFish, FishCC). Also supporting the green line (Sustenta, MozFIP, Zambezia Program), with focus and interest on sustainable private sector development and ILM issues.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90F1E7E-ED70-46F5-A786-05AC0990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3363"/>
              <a:ext cx="929642" cy="93269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FF5D2C6-80E6-447B-9E62-7DE12D1D9F11}"/>
              </a:ext>
            </a:extLst>
          </p:cNvPr>
          <p:cNvGrpSpPr/>
          <p:nvPr/>
        </p:nvGrpSpPr>
        <p:grpSpPr>
          <a:xfrm>
            <a:off x="6051902" y="1476683"/>
            <a:ext cx="3951070" cy="1645004"/>
            <a:chOff x="25943" y="2999299"/>
            <a:chExt cx="3951070" cy="164500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7FDCB83-81D7-4A53-AB73-EA44518B1DF4}"/>
                </a:ext>
              </a:extLst>
            </p:cNvPr>
            <p:cNvSpPr/>
            <p:nvPr/>
          </p:nvSpPr>
          <p:spPr>
            <a:xfrm>
              <a:off x="377560" y="3161733"/>
              <a:ext cx="3549724" cy="319596"/>
            </a:xfrm>
            <a:prstGeom prst="rect">
              <a:avLst/>
            </a:prstGeom>
            <a:solidFill>
              <a:srgbClr val="00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831D6D7-B8E0-447B-935A-EEEE5E1D4896}"/>
                </a:ext>
              </a:extLst>
            </p:cNvPr>
            <p:cNvSpPr/>
            <p:nvPr/>
          </p:nvSpPr>
          <p:spPr>
            <a:xfrm>
              <a:off x="377560" y="3516840"/>
              <a:ext cx="3549724" cy="1127463"/>
            </a:xfrm>
            <a:prstGeom prst="rect">
              <a:avLst/>
            </a:prstGeom>
            <a:noFill/>
            <a:ln w="25400">
              <a:solidFill>
                <a:srgbClr val="00AD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464788A-F121-4B51-89DF-F44313E55D72}"/>
                </a:ext>
              </a:extLst>
            </p:cNvPr>
            <p:cNvSpPr/>
            <p:nvPr/>
          </p:nvSpPr>
          <p:spPr>
            <a:xfrm>
              <a:off x="896813" y="3161443"/>
              <a:ext cx="12362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Amanda Jerneck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5E2DF91-E0AF-49C7-9F41-405F380CE18C}"/>
                </a:ext>
              </a:extLst>
            </p:cNvPr>
            <p:cNvSpPr/>
            <p:nvPr/>
          </p:nvSpPr>
          <p:spPr>
            <a:xfrm>
              <a:off x="914956" y="3576816"/>
              <a:ext cx="3062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Management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Consultant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(Maputo)</a:t>
              </a:r>
              <a:endParaRPr lang="en-GB" sz="1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85A1C31-06AF-47B8-9F68-BF590EE9B9C2}"/>
                </a:ext>
              </a:extLst>
            </p:cNvPr>
            <p:cNvSpPr txBox="1"/>
            <p:nvPr/>
          </p:nvSpPr>
          <p:spPr>
            <a:xfrm>
              <a:off x="506548" y="3977084"/>
              <a:ext cx="32530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Operational and technical support to the blue line (SWIOFish, </a:t>
              </a:r>
              <a:r>
                <a:rPr lang="en-GB" sz="1000" err="1"/>
                <a:t>FishCC</a:t>
              </a:r>
              <a:r>
                <a:rPr lang="en-GB" sz="1000"/>
                <a:t>) and climate change agenda (MDTF, NDCP-SF).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759F429D-BD23-4A98-8DF0-05DFA9C8F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3" y="2999299"/>
              <a:ext cx="929642" cy="92964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AC0D87-32E8-48DC-872C-1EB5F3A39E7A}"/>
              </a:ext>
            </a:extLst>
          </p:cNvPr>
          <p:cNvGrpSpPr/>
          <p:nvPr/>
        </p:nvGrpSpPr>
        <p:grpSpPr>
          <a:xfrm>
            <a:off x="1926580" y="3429000"/>
            <a:ext cx="3946673" cy="1745421"/>
            <a:chOff x="8144110" y="2496310"/>
            <a:chExt cx="3946673" cy="17454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75D7437-9C09-4F52-B476-36A5ABF09DE4}"/>
                </a:ext>
              </a:extLst>
            </p:cNvPr>
            <p:cNvGrpSpPr/>
            <p:nvPr/>
          </p:nvGrpSpPr>
          <p:grpSpPr>
            <a:xfrm>
              <a:off x="8541059" y="2758871"/>
              <a:ext cx="3549724" cy="1482860"/>
              <a:chOff x="377560" y="3161443"/>
              <a:chExt cx="3549724" cy="148286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9602D2EC-5300-4058-BD9E-B63726FD8F1B}"/>
                  </a:ext>
                </a:extLst>
              </p:cNvPr>
              <p:cNvSpPr/>
              <p:nvPr/>
            </p:nvSpPr>
            <p:spPr>
              <a:xfrm>
                <a:off x="377560" y="3161733"/>
                <a:ext cx="3549724" cy="319596"/>
              </a:xfrm>
              <a:prstGeom prst="rect">
                <a:avLst/>
              </a:prstGeom>
              <a:solidFill>
                <a:srgbClr val="00AD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2790A9B-487A-4FB3-8E64-FB966C69419E}"/>
                  </a:ext>
                </a:extLst>
              </p:cNvPr>
              <p:cNvSpPr/>
              <p:nvPr/>
            </p:nvSpPr>
            <p:spPr>
              <a:xfrm>
                <a:off x="377560" y="3516840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AD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7E8D1C23-42B6-4B48-A703-A9DC6DCD4FBD}"/>
                  </a:ext>
                </a:extLst>
              </p:cNvPr>
              <p:cNvSpPr/>
              <p:nvPr/>
            </p:nvSpPr>
            <p:spPr>
              <a:xfrm>
                <a:off x="896813" y="3161443"/>
                <a:ext cx="13202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Francisco Campos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DF92618-D4E7-46CA-B5EE-68A2CDD2465B}"/>
                  </a:ext>
                </a:extLst>
              </p:cNvPr>
              <p:cNvSpPr/>
              <p:nvPr/>
            </p:nvSpPr>
            <p:spPr>
              <a:xfrm>
                <a:off x="914956" y="3576816"/>
                <a:ext cx="16433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Senior Economist (Maputo)</a:t>
                </a:r>
                <a:endParaRPr lang="en-GB" sz="10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E682624-7005-44D9-AC49-5E72A28131FE}"/>
                  </a:ext>
                </a:extLst>
              </p:cNvPr>
              <p:cNvSpPr txBox="1"/>
              <p:nvPr/>
            </p:nvSpPr>
            <p:spPr>
              <a:xfrm>
                <a:off x="460486" y="3923514"/>
                <a:ext cx="3253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Leading discussions on private sector engagement in fisheries.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FADBDF9-09E4-4C25-9B49-7B4695A2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110" y="2496310"/>
              <a:ext cx="929642" cy="9326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5498F72-AAF6-4540-BDE2-046E6340FDAA}"/>
              </a:ext>
            </a:extLst>
          </p:cNvPr>
          <p:cNvGrpSpPr/>
          <p:nvPr/>
        </p:nvGrpSpPr>
        <p:grpSpPr>
          <a:xfrm>
            <a:off x="6053426" y="3429000"/>
            <a:ext cx="3946673" cy="1749689"/>
            <a:chOff x="8144110" y="2496310"/>
            <a:chExt cx="3946673" cy="17496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7294E0CE-97CB-494D-8913-CFA411A3F139}"/>
                </a:ext>
              </a:extLst>
            </p:cNvPr>
            <p:cNvGrpSpPr/>
            <p:nvPr/>
          </p:nvGrpSpPr>
          <p:grpSpPr>
            <a:xfrm>
              <a:off x="8541059" y="2758871"/>
              <a:ext cx="3549724" cy="1487128"/>
              <a:chOff x="377560" y="3161443"/>
              <a:chExt cx="3549724" cy="148712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5DB69D10-D246-46E6-AC5E-299A32AE8404}"/>
                  </a:ext>
                </a:extLst>
              </p:cNvPr>
              <p:cNvSpPr/>
              <p:nvPr/>
            </p:nvSpPr>
            <p:spPr>
              <a:xfrm>
                <a:off x="377560" y="3161733"/>
                <a:ext cx="3549724" cy="319596"/>
              </a:xfrm>
              <a:prstGeom prst="rect">
                <a:avLst/>
              </a:prstGeom>
              <a:solidFill>
                <a:srgbClr val="00AD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97985BE5-CF26-45CC-9C6C-ABFE6D3C00DB}"/>
                  </a:ext>
                </a:extLst>
              </p:cNvPr>
              <p:cNvSpPr/>
              <p:nvPr/>
            </p:nvSpPr>
            <p:spPr>
              <a:xfrm>
                <a:off x="377560" y="3516840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AD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C049FDA-F470-4ECE-B10E-3E00C0085D09}"/>
                  </a:ext>
                </a:extLst>
              </p:cNvPr>
              <p:cNvSpPr/>
              <p:nvPr/>
            </p:nvSpPr>
            <p:spPr>
              <a:xfrm>
                <a:off x="896813" y="3161443"/>
                <a:ext cx="109677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Simeão Lopes 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9CE651F-A690-46BA-A413-1E6F7103079C}"/>
                  </a:ext>
                </a:extLst>
              </p:cNvPr>
              <p:cNvSpPr/>
              <p:nvPr/>
            </p:nvSpPr>
            <p:spPr>
              <a:xfrm>
                <a:off x="914956" y="3576816"/>
                <a:ext cx="23791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Fisheries</a:t>
                </a:r>
                <a:r>
                  <a:rPr lang="pt-BR" sz="1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000" b="1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Especialist</a:t>
                </a:r>
                <a:r>
                  <a:rPr lang="pt-BR" sz="1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000" b="1" dirty="0" err="1">
                    <a:latin typeface="Calibri" panose="020F0502020204030204" pitchFamily="34" charset="0"/>
                    <a:cs typeface="Times New Roman" panose="02020603050405020304" pitchFamily="18" charset="0"/>
                  </a:rPr>
                  <a:t>Consultant</a:t>
                </a:r>
                <a:r>
                  <a:rPr lang="pt-BR" sz="1000" b="1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(Maputo</a:t>
                </a:r>
                <a:r>
                  <a:rPr lang="pt-BR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GB" sz="10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9EFB1E3-2D7D-495D-AADF-417766DF2DA7}"/>
                  </a:ext>
                </a:extLst>
              </p:cNvPr>
              <p:cNvSpPr txBox="1"/>
              <p:nvPr/>
            </p:nvSpPr>
            <p:spPr>
              <a:xfrm>
                <a:off x="443908" y="3786797"/>
                <a:ext cx="342073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Technical and operational support  to the fisheries sector work, including co-management initiatives, monitoring, control and surveillance (MCS), fisheries support infrastructure and value chain development linked to small-scale fisheries, licensing and others relevant aspects.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B472FB30-F54B-42A9-99D8-A0C2E59B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110" y="2496310"/>
              <a:ext cx="929642" cy="93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71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E16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Climate Change (Technical Assistance)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178092E-68CE-4E98-A044-EC6D6CF686CB}"/>
              </a:ext>
            </a:extLst>
          </p:cNvPr>
          <p:cNvGrpSpPr/>
          <p:nvPr/>
        </p:nvGrpSpPr>
        <p:grpSpPr>
          <a:xfrm>
            <a:off x="4153265" y="2551469"/>
            <a:ext cx="3885469" cy="1755061"/>
            <a:chOff x="181878" y="2219046"/>
            <a:chExt cx="3885469" cy="175506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EF7D772-8ABE-4530-9019-FC1C9D205E94}"/>
                </a:ext>
              </a:extLst>
            </p:cNvPr>
            <p:cNvGrpSpPr/>
            <p:nvPr/>
          </p:nvGrpSpPr>
          <p:grpSpPr>
            <a:xfrm>
              <a:off x="498476" y="2491537"/>
              <a:ext cx="3568871" cy="1482570"/>
              <a:chOff x="371320" y="1407777"/>
              <a:chExt cx="3568871" cy="148257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AF5697F9-093E-48AE-ABB7-6E1D2C8A1AA5}"/>
                  </a:ext>
                </a:extLst>
              </p:cNvPr>
              <p:cNvSpPr/>
              <p:nvPr/>
            </p:nvSpPr>
            <p:spPr>
              <a:xfrm>
                <a:off x="371320" y="1407777"/>
                <a:ext cx="3549724" cy="319596"/>
              </a:xfrm>
              <a:prstGeom prst="rect">
                <a:avLst/>
              </a:prstGeom>
              <a:solidFill>
                <a:srgbClr val="E16A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A24F40F-075D-48AE-9A68-DD7337408499}"/>
                  </a:ext>
                </a:extLst>
              </p:cNvPr>
              <p:cNvSpPr/>
              <p:nvPr/>
            </p:nvSpPr>
            <p:spPr>
              <a:xfrm>
                <a:off x="371320" y="1762884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E16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F70091E-BC92-4E8E-8190-79D885E56D9F}"/>
                  </a:ext>
                </a:extLst>
              </p:cNvPr>
              <p:cNvSpPr/>
              <p:nvPr/>
            </p:nvSpPr>
            <p:spPr>
              <a:xfrm>
                <a:off x="955585" y="1452132"/>
                <a:ext cx="180344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Isabel Ramos, Focal Point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67C67E1-81E8-48A2-B8D5-DADEF60B2893}"/>
                  </a:ext>
                </a:extLst>
              </p:cNvPr>
              <p:cNvSpPr txBox="1"/>
              <p:nvPr/>
            </p:nvSpPr>
            <p:spPr>
              <a:xfrm>
                <a:off x="549874" y="2028573"/>
                <a:ext cx="339031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Focal point for Climate Change and for the National Spatial Development Program (PNDT).  Supervising FNDS capacity building program and partners coordination role.  Also supporting SWIOFish, with a focus on the Marine Spatial Planning and  the development of resilient infrastructures.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3B0E034A-B4E0-4B72-9FE0-ED70F54D7696}"/>
                  </a:ext>
                </a:extLst>
              </p:cNvPr>
              <p:cNvSpPr/>
              <p:nvPr/>
            </p:nvSpPr>
            <p:spPr>
              <a:xfrm>
                <a:off x="893162" y="1815737"/>
                <a:ext cx="302679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Senior Climate Change Specialist Consultant (Maputo)</a:t>
                </a:r>
                <a:endParaRPr lang="en-GB" sz="100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EDB9016-2AD2-40CE-A81B-5052E465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" y="2219046"/>
              <a:ext cx="926672" cy="92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95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6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Green Business Line - Biodiversity and Wildlife (MozBio)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C7A24B5-0DFA-439D-85CC-560578409E06}"/>
              </a:ext>
            </a:extLst>
          </p:cNvPr>
          <p:cNvGrpSpPr/>
          <p:nvPr/>
        </p:nvGrpSpPr>
        <p:grpSpPr>
          <a:xfrm>
            <a:off x="4048988" y="3770244"/>
            <a:ext cx="3963095" cy="1697903"/>
            <a:chOff x="7998310" y="2478571"/>
            <a:chExt cx="3963095" cy="169790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57AF363-09E8-4269-98E1-0222BBB4EA20}"/>
                </a:ext>
              </a:extLst>
            </p:cNvPr>
            <p:cNvSpPr/>
            <p:nvPr/>
          </p:nvSpPr>
          <p:spPr>
            <a:xfrm>
              <a:off x="8411681" y="2693904"/>
              <a:ext cx="3549724" cy="319596"/>
            </a:xfrm>
            <a:prstGeom prst="rect">
              <a:avLst/>
            </a:prstGeom>
            <a:solidFill>
              <a:srgbClr val="006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7F2FDAE-3B78-4E84-8029-D35C9E5F41A4}"/>
                </a:ext>
              </a:extLst>
            </p:cNvPr>
            <p:cNvSpPr/>
            <p:nvPr/>
          </p:nvSpPr>
          <p:spPr>
            <a:xfrm>
              <a:off x="8402803" y="3049011"/>
              <a:ext cx="3549724" cy="1127463"/>
            </a:xfrm>
            <a:prstGeom prst="rect">
              <a:avLst/>
            </a:prstGeom>
            <a:noFill/>
            <a:ln w="2540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83E237D-C9BB-40F9-A028-EFF9948BB15B}"/>
                </a:ext>
              </a:extLst>
            </p:cNvPr>
            <p:cNvSpPr/>
            <p:nvPr/>
          </p:nvSpPr>
          <p:spPr>
            <a:xfrm>
              <a:off x="8887973" y="2738186"/>
              <a:ext cx="13887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Carolina Giovanelli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B04CC3D-CCF3-491F-87FB-C9C0CBD55F99}"/>
                </a:ext>
              </a:extLst>
            </p:cNvPr>
            <p:cNvSpPr/>
            <p:nvPr/>
          </p:nvSpPr>
          <p:spPr>
            <a:xfrm>
              <a:off x="8835608" y="3140318"/>
              <a:ext cx="147668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Operation Analyst (D.C.)</a:t>
              </a:r>
              <a:endParaRPr lang="en-GB" sz="1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C399F91-A480-465B-BA85-71CED1737579}"/>
                </a:ext>
              </a:extLst>
            </p:cNvPr>
            <p:cNvSpPr txBox="1"/>
            <p:nvPr/>
          </p:nvSpPr>
          <p:spPr>
            <a:xfrm>
              <a:off x="8445256" y="3386539"/>
              <a:ext cx="34878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Support to project preparation for MozBio2; And support to activities relating to sustainable private sector development within the green (</a:t>
              </a:r>
              <a:r>
                <a:rPr lang="en-GB" sz="1000" err="1"/>
                <a:t>MozFIP</a:t>
              </a:r>
              <a:r>
                <a:rPr lang="en-GB" sz="1000"/>
                <a:t>, Zambezia Program) and blue (SWIOFish, </a:t>
              </a:r>
              <a:r>
                <a:rPr lang="en-GB" sz="1000" err="1"/>
                <a:t>FishCC</a:t>
              </a:r>
              <a:r>
                <a:rPr lang="en-GB" sz="1000"/>
                <a:t>) business lines.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0C693024-4773-4644-B172-8A2E72EDF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310" y="2478571"/>
              <a:ext cx="932690" cy="93269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DAF8B6A-1C78-4967-92EC-4AF0F4A06AA1}"/>
              </a:ext>
            </a:extLst>
          </p:cNvPr>
          <p:cNvGrpSpPr/>
          <p:nvPr/>
        </p:nvGrpSpPr>
        <p:grpSpPr>
          <a:xfrm>
            <a:off x="1350697" y="1695821"/>
            <a:ext cx="3954874" cy="1708016"/>
            <a:chOff x="25943" y="2999299"/>
            <a:chExt cx="3954874" cy="170801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F6BF677-8939-476B-9A11-34DDA2BBB85C}"/>
                </a:ext>
              </a:extLst>
            </p:cNvPr>
            <p:cNvSpPr/>
            <p:nvPr/>
          </p:nvSpPr>
          <p:spPr>
            <a:xfrm>
              <a:off x="377560" y="3161733"/>
              <a:ext cx="3549724" cy="319596"/>
            </a:xfrm>
            <a:prstGeom prst="rect">
              <a:avLst/>
            </a:prstGeom>
            <a:solidFill>
              <a:srgbClr val="006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766E5784-A97A-4FCE-8CDA-6BC0426DEC63}"/>
                </a:ext>
              </a:extLst>
            </p:cNvPr>
            <p:cNvSpPr/>
            <p:nvPr/>
          </p:nvSpPr>
          <p:spPr>
            <a:xfrm>
              <a:off x="377560" y="3516840"/>
              <a:ext cx="3549724" cy="1127463"/>
            </a:xfrm>
            <a:prstGeom prst="rect">
              <a:avLst/>
            </a:prstGeom>
            <a:noFill/>
            <a:ln w="2540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5DDF3A49-6370-4452-8935-0985F245730F}"/>
                </a:ext>
              </a:extLst>
            </p:cNvPr>
            <p:cNvSpPr/>
            <p:nvPr/>
          </p:nvSpPr>
          <p:spPr>
            <a:xfrm>
              <a:off x="896813" y="3161443"/>
              <a:ext cx="20118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Amanda </a:t>
              </a:r>
              <a:r>
                <a:rPr lang="pt-BR" sz="1200" b="1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Jerneck</a:t>
              </a:r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Focal Point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93A83C50-A177-443E-91D8-C0658D54A49C}"/>
                </a:ext>
              </a:extLst>
            </p:cNvPr>
            <p:cNvSpPr/>
            <p:nvPr/>
          </p:nvSpPr>
          <p:spPr>
            <a:xfrm>
              <a:off x="868358" y="3536691"/>
              <a:ext cx="3062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Management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Consultant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(Maputo)</a:t>
              </a:r>
              <a:endParaRPr lang="en-GB" sz="10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51121A9-91A9-49D2-9BBF-F21AC24B080A}"/>
                </a:ext>
              </a:extLst>
            </p:cNvPr>
            <p:cNvSpPr txBox="1"/>
            <p:nvPr/>
          </p:nvSpPr>
          <p:spPr>
            <a:xfrm>
              <a:off x="378120" y="3845541"/>
              <a:ext cx="36026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Focal point for conservation/biodiversity, including supervision of the MozBio 1 and 2 Projects, in particular to institutional strengthening of ANAC and the Conservation Leadership Program; support to south-south collaboration initiatives and gender mainstreaming for </a:t>
              </a:r>
              <a:r>
                <a:rPr lang="en-GB" sz="1000" err="1"/>
                <a:t>NRM</a:t>
              </a:r>
              <a:r>
                <a:rPr lang="en-GB" sz="1000"/>
                <a:t>.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D0D948FE-AC7C-4CAD-94BF-A92EE483D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3" y="2999299"/>
              <a:ext cx="929642" cy="92964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7625C5D9-A461-468D-8D71-DF62FA526C56}"/>
              </a:ext>
            </a:extLst>
          </p:cNvPr>
          <p:cNvGrpSpPr/>
          <p:nvPr/>
        </p:nvGrpSpPr>
        <p:grpSpPr>
          <a:xfrm>
            <a:off x="6403516" y="1695821"/>
            <a:ext cx="3939750" cy="1696119"/>
            <a:chOff x="5943897" y="3611009"/>
            <a:chExt cx="3939750" cy="169611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9370D77F-6941-4811-A3D3-72226D86CEF2}"/>
                </a:ext>
              </a:extLst>
            </p:cNvPr>
            <p:cNvSpPr/>
            <p:nvPr/>
          </p:nvSpPr>
          <p:spPr>
            <a:xfrm>
              <a:off x="6333923" y="3824558"/>
              <a:ext cx="3549724" cy="319596"/>
            </a:xfrm>
            <a:prstGeom prst="rect">
              <a:avLst/>
            </a:prstGeom>
            <a:solidFill>
              <a:srgbClr val="0060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FA0FAD7-CA33-40A8-A16C-05F88B359BB5}"/>
                </a:ext>
              </a:extLst>
            </p:cNvPr>
            <p:cNvSpPr/>
            <p:nvPr/>
          </p:nvSpPr>
          <p:spPr>
            <a:xfrm>
              <a:off x="6333923" y="4179665"/>
              <a:ext cx="3549724" cy="1127463"/>
            </a:xfrm>
            <a:prstGeom prst="rect">
              <a:avLst/>
            </a:prstGeom>
            <a:noFill/>
            <a:ln w="25400">
              <a:solidFill>
                <a:srgbClr val="006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6D088E2-FC2F-48B4-B15F-2DB0D0111328}"/>
                </a:ext>
              </a:extLst>
            </p:cNvPr>
            <p:cNvSpPr/>
            <p:nvPr/>
          </p:nvSpPr>
          <p:spPr>
            <a:xfrm>
              <a:off x="6918188" y="3868913"/>
              <a:ext cx="126855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Bartolomeu Soto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AD4F86B-464A-498A-AA52-2E0348C9B003}"/>
                </a:ext>
              </a:extLst>
            </p:cNvPr>
            <p:cNvSpPr txBox="1"/>
            <p:nvPr/>
          </p:nvSpPr>
          <p:spPr>
            <a:xfrm>
              <a:off x="6451843" y="4648582"/>
              <a:ext cx="3396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Support to the portfolio of biodiversity conservation and wildlife management in Mozambique and Angola.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EF92BCF4-FBC2-4E66-A950-01A6CC73E1C8}"/>
                </a:ext>
              </a:extLst>
            </p:cNvPr>
            <p:cNvSpPr/>
            <p:nvPr/>
          </p:nvSpPr>
          <p:spPr>
            <a:xfrm>
              <a:off x="6856532" y="4284548"/>
              <a:ext cx="264207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Environmental </a:t>
              </a:r>
              <a:r>
                <a:rPr lang="pt-BR" sz="1000" b="1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Consultant (Maputo)</a:t>
              </a:r>
              <a:endParaRPr lang="en-GB" sz="100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04F396C1-9C98-4D27-9050-379EF3BA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897" y="3611009"/>
              <a:ext cx="932690" cy="93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14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CB0F59-3262-497B-9EDC-DEEF150042A0}"/>
              </a:ext>
            </a:extLst>
          </p:cNvPr>
          <p:cNvSpPr/>
          <p:nvPr/>
        </p:nvSpPr>
        <p:spPr>
          <a:xfrm>
            <a:off x="0" y="0"/>
            <a:ext cx="12192000" cy="947651"/>
          </a:xfrm>
          <a:prstGeom prst="rect">
            <a:avLst/>
          </a:prstGeom>
          <a:solidFill>
            <a:srgbClr val="00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Green Business Line, Forestry (</a:t>
            </a:r>
            <a:r>
              <a:rPr lang="en-GB" sz="2800" err="1">
                <a:latin typeface="Arial" panose="020B0604020202020204" pitchFamily="34" charset="0"/>
                <a:cs typeface="Arial" panose="020B0604020202020204" pitchFamily="34" charset="0"/>
              </a:rPr>
              <a:t>MozFIP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, DGM, REDD+, Zambezia ER Payments)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7CFD34-0169-48FA-9D69-7388ED6359B2}"/>
              </a:ext>
            </a:extLst>
          </p:cNvPr>
          <p:cNvGrpSpPr/>
          <p:nvPr/>
        </p:nvGrpSpPr>
        <p:grpSpPr>
          <a:xfrm>
            <a:off x="164416" y="1359052"/>
            <a:ext cx="3894407" cy="1712289"/>
            <a:chOff x="86815" y="1330858"/>
            <a:chExt cx="3894407" cy="171228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28B4D21C-4B7A-4692-80CB-C55B6E66EC07}"/>
                </a:ext>
              </a:extLst>
            </p:cNvPr>
            <p:cNvSpPr/>
            <p:nvPr/>
          </p:nvSpPr>
          <p:spPr>
            <a:xfrm>
              <a:off x="431498" y="1560577"/>
              <a:ext cx="3549724" cy="319596"/>
            </a:xfrm>
            <a:prstGeom prst="rect">
              <a:avLst/>
            </a:prstGeom>
            <a:solidFill>
              <a:srgbClr val="00A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99B0374C-834A-44EE-BF32-CDED84ECAD24}"/>
                </a:ext>
              </a:extLst>
            </p:cNvPr>
            <p:cNvSpPr/>
            <p:nvPr/>
          </p:nvSpPr>
          <p:spPr>
            <a:xfrm>
              <a:off x="431498" y="1915684"/>
              <a:ext cx="3549724" cy="1127463"/>
            </a:xfrm>
            <a:prstGeom prst="rect">
              <a:avLst/>
            </a:prstGeom>
            <a:noFill/>
            <a:ln w="2540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6F1AAFCF-8047-49D6-A3E9-FEA0AC2B7BD8}"/>
                </a:ext>
              </a:extLst>
            </p:cNvPr>
            <p:cNvSpPr/>
            <p:nvPr/>
          </p:nvSpPr>
          <p:spPr>
            <a:xfrm>
              <a:off x="969384" y="1588116"/>
              <a:ext cx="19759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Karin Kaechele, Focal Point  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A30B1FBE-5435-4821-B413-58F327E19104}"/>
                </a:ext>
              </a:extLst>
            </p:cNvPr>
            <p:cNvSpPr/>
            <p:nvPr/>
          </p:nvSpPr>
          <p:spPr>
            <a:xfrm>
              <a:off x="923090" y="2014005"/>
              <a:ext cx="18582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Carbon</a:t>
              </a:r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Finance Specialist (D.C.)</a:t>
              </a:r>
              <a:endParaRPr lang="en-GB" sz="10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E8A9C431-F43C-4EAA-8348-8C8F39A7B13D}"/>
                </a:ext>
              </a:extLst>
            </p:cNvPr>
            <p:cNvSpPr txBox="1"/>
            <p:nvPr/>
          </p:nvSpPr>
          <p:spPr>
            <a:xfrm>
              <a:off x="492192" y="2274531"/>
              <a:ext cx="3253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Focal point for the Green Business Line – Forestry. TTL of the FCPF REDD+ project, and co-TTL of the MozFIP and Zambezia ER payment projects; also supports the whole ENRM team management.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E355560-55E9-494E-B511-17BE1782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5" y="1330858"/>
              <a:ext cx="929642" cy="93269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63213B-9A01-4167-B392-3D1078FDD74B}"/>
              </a:ext>
            </a:extLst>
          </p:cNvPr>
          <p:cNvGrpSpPr/>
          <p:nvPr/>
        </p:nvGrpSpPr>
        <p:grpSpPr>
          <a:xfrm>
            <a:off x="4171759" y="1405741"/>
            <a:ext cx="3910223" cy="1667899"/>
            <a:chOff x="1957347" y="4898882"/>
            <a:chExt cx="3910223" cy="166789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FBB75B74-DCD7-4877-8C0C-97AE2928661C}"/>
                </a:ext>
              </a:extLst>
            </p:cNvPr>
            <p:cNvSpPr/>
            <p:nvPr/>
          </p:nvSpPr>
          <p:spPr>
            <a:xfrm>
              <a:off x="2317846" y="5084211"/>
              <a:ext cx="3549724" cy="319596"/>
            </a:xfrm>
            <a:prstGeom prst="rect">
              <a:avLst/>
            </a:prstGeom>
            <a:solidFill>
              <a:srgbClr val="00A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0075BD39-70E4-4269-9992-C1EC784A53C8}"/>
                </a:ext>
              </a:extLst>
            </p:cNvPr>
            <p:cNvSpPr/>
            <p:nvPr/>
          </p:nvSpPr>
          <p:spPr>
            <a:xfrm>
              <a:off x="2317846" y="5439318"/>
              <a:ext cx="3549724" cy="1127463"/>
            </a:xfrm>
            <a:prstGeom prst="rect">
              <a:avLst/>
            </a:prstGeom>
            <a:noFill/>
            <a:ln w="2540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D5FAC572-745E-4848-A9C9-6981B85BA871}"/>
                </a:ext>
              </a:extLst>
            </p:cNvPr>
            <p:cNvSpPr/>
            <p:nvPr/>
          </p:nvSpPr>
          <p:spPr>
            <a:xfrm>
              <a:off x="2840455" y="5127542"/>
              <a:ext cx="10902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Andres Espejo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3E355569-F15B-4B53-8C6D-D6A2E57248CE}"/>
                </a:ext>
              </a:extLst>
            </p:cNvPr>
            <p:cNvSpPr/>
            <p:nvPr/>
          </p:nvSpPr>
          <p:spPr>
            <a:xfrm>
              <a:off x="2750650" y="5530625"/>
              <a:ext cx="311691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Carbon Finance Specialist (D.C.)</a:t>
              </a:r>
              <a:endParaRPr lang="en-GB" sz="10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D1233BB-8B21-400E-A667-C8377F11D2BE}"/>
                </a:ext>
              </a:extLst>
            </p:cNvPr>
            <p:cNvSpPr txBox="1"/>
            <p:nvPr/>
          </p:nvSpPr>
          <p:spPr>
            <a:xfrm>
              <a:off x="2354721" y="5860343"/>
              <a:ext cx="32530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Senior TA on carbon accounting and reporting issues.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AB7B3CD-D9F1-4985-96BB-2D6690B6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347" y="4898882"/>
              <a:ext cx="932690" cy="92964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F27C24B-659F-475A-88F5-C62493F4B446}"/>
              </a:ext>
            </a:extLst>
          </p:cNvPr>
          <p:cNvGrpSpPr/>
          <p:nvPr/>
        </p:nvGrpSpPr>
        <p:grpSpPr>
          <a:xfrm>
            <a:off x="8179168" y="3285973"/>
            <a:ext cx="3962869" cy="1610039"/>
            <a:chOff x="6101023" y="4956742"/>
            <a:chExt cx="3962869" cy="1610039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B847836A-BE83-4372-A301-3131F84EA20A}"/>
                </a:ext>
              </a:extLst>
            </p:cNvPr>
            <p:cNvSpPr/>
            <p:nvPr/>
          </p:nvSpPr>
          <p:spPr>
            <a:xfrm>
              <a:off x="6435674" y="5084211"/>
              <a:ext cx="3549724" cy="319596"/>
            </a:xfrm>
            <a:prstGeom prst="rect">
              <a:avLst/>
            </a:prstGeom>
            <a:solidFill>
              <a:srgbClr val="00A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2EFBACA4-11E1-4D0E-BBD0-6FEA74895D92}"/>
                </a:ext>
              </a:extLst>
            </p:cNvPr>
            <p:cNvSpPr/>
            <p:nvPr/>
          </p:nvSpPr>
          <p:spPr>
            <a:xfrm>
              <a:off x="6435674" y="5439318"/>
              <a:ext cx="3549724" cy="1127463"/>
            </a:xfrm>
            <a:prstGeom prst="rect">
              <a:avLst/>
            </a:prstGeom>
            <a:noFill/>
            <a:ln w="2540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C03E86EE-E901-4162-9705-ED8B43CB0936}"/>
                </a:ext>
              </a:extLst>
            </p:cNvPr>
            <p:cNvSpPr/>
            <p:nvPr/>
          </p:nvSpPr>
          <p:spPr>
            <a:xfrm>
              <a:off x="7019939" y="5128566"/>
              <a:ext cx="845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Celine Lim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C481CFF-85E9-4160-9B03-139F59DA5726}"/>
                </a:ext>
              </a:extLst>
            </p:cNvPr>
            <p:cNvSpPr txBox="1"/>
            <p:nvPr/>
          </p:nvSpPr>
          <p:spPr>
            <a:xfrm>
              <a:off x="6514168" y="5930739"/>
              <a:ext cx="35497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I co-manage MozDGM, support supervision of MozFIP. One of the focal points for natural forests in the portfolio and supporting the Cabo Delgado Program.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3F356075-8102-45C9-8428-3B73597E7316}"/>
                </a:ext>
              </a:extLst>
            </p:cNvPr>
            <p:cNvSpPr/>
            <p:nvPr/>
          </p:nvSpPr>
          <p:spPr>
            <a:xfrm>
              <a:off x="6995604" y="5478569"/>
              <a:ext cx="28919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Management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Specialist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sz="10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Consultant</a:t>
              </a:r>
              <a:r>
                <a:rPr lang="pt-BR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(D.C.)</a:t>
              </a:r>
              <a:endParaRPr lang="en-GB" sz="10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DEBBFAF-F494-4002-9BDC-5C612D76D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023" y="4956742"/>
              <a:ext cx="929642" cy="9296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6045882-5DAC-42A0-8EFC-84B33B53D949}"/>
              </a:ext>
            </a:extLst>
          </p:cNvPr>
          <p:cNvGrpSpPr/>
          <p:nvPr/>
        </p:nvGrpSpPr>
        <p:grpSpPr>
          <a:xfrm>
            <a:off x="8188496" y="1442697"/>
            <a:ext cx="3867098" cy="1646249"/>
            <a:chOff x="8006185" y="3093389"/>
            <a:chExt cx="3867098" cy="164624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B671C3A3-C1EC-4D65-A9A8-2C05A0D57DA0}"/>
                </a:ext>
              </a:extLst>
            </p:cNvPr>
            <p:cNvSpPr/>
            <p:nvPr/>
          </p:nvSpPr>
          <p:spPr>
            <a:xfrm>
              <a:off x="8319634" y="3257068"/>
              <a:ext cx="3549724" cy="319596"/>
            </a:xfrm>
            <a:prstGeom prst="rect">
              <a:avLst/>
            </a:prstGeom>
            <a:solidFill>
              <a:srgbClr val="00A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A91B4F6-D2A2-4071-B68C-387758C78574}"/>
                </a:ext>
              </a:extLst>
            </p:cNvPr>
            <p:cNvSpPr/>
            <p:nvPr/>
          </p:nvSpPr>
          <p:spPr>
            <a:xfrm>
              <a:off x="8319634" y="3612175"/>
              <a:ext cx="3549724" cy="1127463"/>
            </a:xfrm>
            <a:prstGeom prst="rect">
              <a:avLst/>
            </a:prstGeom>
            <a:noFill/>
            <a:ln w="25400">
              <a:solidFill>
                <a:srgbClr val="00A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1BF2436C-BBF0-4F0D-B851-0BC724CB87A0}"/>
                </a:ext>
              </a:extLst>
            </p:cNvPr>
            <p:cNvSpPr/>
            <p:nvPr/>
          </p:nvSpPr>
          <p:spPr>
            <a:xfrm>
              <a:off x="8903899" y="3313877"/>
              <a:ext cx="1133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Arnela Mausse</a:t>
              </a: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F928C035-991F-454C-B176-C44DDCB69368}"/>
                </a:ext>
              </a:extLst>
            </p:cNvPr>
            <p:cNvSpPr/>
            <p:nvPr/>
          </p:nvSpPr>
          <p:spPr>
            <a:xfrm>
              <a:off x="8811226" y="3710496"/>
              <a:ext cx="30620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Community Development Specialist Consultant</a:t>
              </a:r>
            </a:p>
            <a:p>
              <a:r>
                <a:rPr lang="pt-BR" sz="1000" b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(Maputo)</a:t>
              </a:r>
              <a:endParaRPr lang="en-GB" sz="10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27D63BE-E3DC-44BD-BE86-2C6F6D5E61CE}"/>
                </a:ext>
              </a:extLst>
            </p:cNvPr>
            <p:cNvSpPr txBox="1"/>
            <p:nvPr/>
          </p:nvSpPr>
          <p:spPr>
            <a:xfrm>
              <a:off x="8494998" y="4079137"/>
              <a:ext cx="32530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/>
                <a:t>I work on community development issues in the </a:t>
              </a:r>
              <a:r>
                <a:rPr lang="en-GB" sz="1000" err="1"/>
                <a:t>MozFIP</a:t>
              </a:r>
              <a:r>
                <a:rPr lang="en-GB" sz="1000"/>
                <a:t> and </a:t>
              </a:r>
              <a:r>
                <a:rPr lang="en-GB" sz="1000" err="1"/>
                <a:t>MozDGM</a:t>
              </a:r>
              <a:r>
                <a:rPr lang="en-GB" sz="1000"/>
                <a:t> projects, and conduct analytical work on the broader rural development agenda.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2CE0F566-E7DC-47E9-B1D3-7B0A1397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185" y="3093389"/>
              <a:ext cx="932690" cy="93269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CA17E32-F5B5-4A85-8098-21B3B631BCC4}"/>
              </a:ext>
            </a:extLst>
          </p:cNvPr>
          <p:cNvGrpSpPr/>
          <p:nvPr/>
        </p:nvGrpSpPr>
        <p:grpSpPr>
          <a:xfrm>
            <a:off x="4204323" y="3249763"/>
            <a:ext cx="3853879" cy="1683865"/>
            <a:chOff x="127392" y="3489080"/>
            <a:chExt cx="3853879" cy="16838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9BC8125-3B2C-4213-BA03-F92266B94110}"/>
                </a:ext>
              </a:extLst>
            </p:cNvPr>
            <p:cNvGrpSpPr/>
            <p:nvPr/>
          </p:nvGrpSpPr>
          <p:grpSpPr>
            <a:xfrm>
              <a:off x="431547" y="3690375"/>
              <a:ext cx="3549724" cy="1482570"/>
              <a:chOff x="492192" y="3327928"/>
              <a:chExt cx="3549724" cy="148257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A93B62B-6A88-4908-81ED-C6E4F8B48FB2}"/>
                  </a:ext>
                </a:extLst>
              </p:cNvPr>
              <p:cNvSpPr/>
              <p:nvPr/>
            </p:nvSpPr>
            <p:spPr>
              <a:xfrm>
                <a:off x="492192" y="3327928"/>
                <a:ext cx="3549724" cy="319596"/>
              </a:xfrm>
              <a:prstGeom prst="rect">
                <a:avLst/>
              </a:prstGeom>
              <a:solidFill>
                <a:srgbClr val="00A9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14117788-C78C-4799-BC9D-7A89E43C3433}"/>
                  </a:ext>
                </a:extLst>
              </p:cNvPr>
              <p:cNvSpPr/>
              <p:nvPr/>
            </p:nvSpPr>
            <p:spPr>
              <a:xfrm>
                <a:off x="492192" y="3683035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A9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8DCDB33C-114A-4050-8678-34BE2602AAC9}"/>
                  </a:ext>
                </a:extLst>
              </p:cNvPr>
              <p:cNvSpPr/>
              <p:nvPr/>
            </p:nvSpPr>
            <p:spPr>
              <a:xfrm>
                <a:off x="1076457" y="3372283"/>
                <a:ext cx="10121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Ivan Remane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8CEE77A5-0318-48F3-BBF0-891B1D78A2B7}"/>
                  </a:ext>
                </a:extLst>
              </p:cNvPr>
              <p:cNvSpPr txBox="1"/>
              <p:nvPr/>
            </p:nvSpPr>
            <p:spPr>
              <a:xfrm>
                <a:off x="551636" y="4110116"/>
                <a:ext cx="3253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I am responsible for GIS, Remote Sensing and Carbon account with focus on forest dynamics and Agriculture. 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15C0FA0-C415-4A1D-A284-2242306D99E9}"/>
                  </a:ext>
                </a:extLst>
              </p:cNvPr>
              <p:cNvSpPr/>
              <p:nvPr/>
            </p:nvSpPr>
            <p:spPr>
              <a:xfrm>
                <a:off x="1014801" y="3787918"/>
                <a:ext cx="210826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/>
                  <a:t>MRV</a:t>
                </a:r>
                <a:r>
                  <a:rPr lang="en-GB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Specialist Consultant (Maputo)</a:t>
                </a:r>
                <a:endParaRPr lang="en-GB" sz="100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7D46F03-62C7-4516-9051-254618DD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92" y="3489080"/>
              <a:ext cx="932690" cy="92964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43F89B4-2FE0-498E-AC7D-9F47B9CDF453}"/>
              </a:ext>
            </a:extLst>
          </p:cNvPr>
          <p:cNvGrpSpPr/>
          <p:nvPr/>
        </p:nvGrpSpPr>
        <p:grpSpPr>
          <a:xfrm>
            <a:off x="251914" y="3197754"/>
            <a:ext cx="3806909" cy="1698258"/>
            <a:chOff x="8038611" y="1692501"/>
            <a:chExt cx="3806909" cy="169825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9DD132B-551F-4EEF-BB10-4B7156941747}"/>
                </a:ext>
              </a:extLst>
            </p:cNvPr>
            <p:cNvGrpSpPr/>
            <p:nvPr/>
          </p:nvGrpSpPr>
          <p:grpSpPr>
            <a:xfrm>
              <a:off x="8295796" y="1908189"/>
              <a:ext cx="3549724" cy="1482570"/>
              <a:chOff x="4338541" y="1506271"/>
              <a:chExt cx="3549724" cy="148257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B4396547-7F7F-4317-840C-7EB7FDD3E067}"/>
                  </a:ext>
                </a:extLst>
              </p:cNvPr>
              <p:cNvSpPr/>
              <p:nvPr/>
            </p:nvSpPr>
            <p:spPr>
              <a:xfrm>
                <a:off x="4338541" y="1506271"/>
                <a:ext cx="3549724" cy="319596"/>
              </a:xfrm>
              <a:prstGeom prst="rect">
                <a:avLst/>
              </a:prstGeom>
              <a:solidFill>
                <a:srgbClr val="00A9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F0B2F69D-33AD-429D-9E7B-43966D8D9C86}"/>
                  </a:ext>
                </a:extLst>
              </p:cNvPr>
              <p:cNvSpPr/>
              <p:nvPr/>
            </p:nvSpPr>
            <p:spPr>
              <a:xfrm>
                <a:off x="4338541" y="1861378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A9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4AC1076-2AB1-46EB-9885-3165643DB5E6}"/>
                  </a:ext>
                </a:extLst>
              </p:cNvPr>
              <p:cNvSpPr/>
              <p:nvPr/>
            </p:nvSpPr>
            <p:spPr>
              <a:xfrm>
                <a:off x="4988790" y="1550321"/>
                <a:ext cx="11652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Muino Taquidir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76FABDE5-C35C-4F3A-819D-8280A5319EE7}"/>
                  </a:ext>
                </a:extLst>
              </p:cNvPr>
              <p:cNvSpPr txBox="1"/>
              <p:nvPr/>
            </p:nvSpPr>
            <p:spPr>
              <a:xfrm>
                <a:off x="4369558" y="2225263"/>
                <a:ext cx="35187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/>
                  <a:t>Liaise with forestry authorities, (native forest management; forest law enforcement) also initiatives to support to private sector and partnership with local communities (</a:t>
                </a:r>
                <a:r>
                  <a:rPr lang="en-GB" sz="1000" err="1"/>
                  <a:t>MozFIP</a:t>
                </a:r>
                <a:r>
                  <a:rPr lang="en-GB" sz="1000"/>
                  <a:t>);  follow preparation of Agenda 2035 for forest sector (PROFOR)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C979B7CD-DDA4-404F-8712-5C861D55424A}"/>
                  </a:ext>
                </a:extLst>
              </p:cNvPr>
              <p:cNvSpPr/>
              <p:nvPr/>
            </p:nvSpPr>
            <p:spPr>
              <a:xfrm>
                <a:off x="4861150" y="1966261"/>
                <a:ext cx="269496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000" b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Senior Forestry Specialist Consultant (Maputo)</a:t>
                </a:r>
                <a:endParaRPr lang="en-GB" sz="100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6753D13-6C1C-472B-BA3C-025C9C453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611" y="1692501"/>
              <a:ext cx="932690" cy="92964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36E7AE0-3FE0-449A-B6A9-96B17B5EB847}"/>
              </a:ext>
            </a:extLst>
          </p:cNvPr>
          <p:cNvGrpSpPr/>
          <p:nvPr/>
        </p:nvGrpSpPr>
        <p:grpSpPr>
          <a:xfrm>
            <a:off x="4145765" y="4987469"/>
            <a:ext cx="3878911" cy="1693278"/>
            <a:chOff x="4179291" y="4988923"/>
            <a:chExt cx="3878911" cy="169327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3062EE8-4DF3-43C5-B716-D8B3CC210083}"/>
                </a:ext>
              </a:extLst>
            </p:cNvPr>
            <p:cNvGrpSpPr/>
            <p:nvPr/>
          </p:nvGrpSpPr>
          <p:grpSpPr>
            <a:xfrm>
              <a:off x="4508478" y="5199631"/>
              <a:ext cx="3549724" cy="1482570"/>
              <a:chOff x="8319634" y="3257068"/>
              <a:chExt cx="3549724" cy="148257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FB0CADB9-45A1-4FB5-8E63-628842576049}"/>
                  </a:ext>
                </a:extLst>
              </p:cNvPr>
              <p:cNvSpPr/>
              <p:nvPr/>
            </p:nvSpPr>
            <p:spPr>
              <a:xfrm>
                <a:off x="8319634" y="3257068"/>
                <a:ext cx="3549724" cy="319596"/>
              </a:xfrm>
              <a:prstGeom prst="rect">
                <a:avLst/>
              </a:prstGeom>
              <a:solidFill>
                <a:srgbClr val="00A9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7F81AFB-13DF-4C4F-916B-0EAAB01E87DA}"/>
                  </a:ext>
                </a:extLst>
              </p:cNvPr>
              <p:cNvSpPr/>
              <p:nvPr/>
            </p:nvSpPr>
            <p:spPr>
              <a:xfrm>
                <a:off x="8319634" y="3612175"/>
                <a:ext cx="3549724" cy="1127463"/>
              </a:xfrm>
              <a:prstGeom prst="rect">
                <a:avLst/>
              </a:prstGeom>
              <a:noFill/>
              <a:ln w="25400">
                <a:solidFill>
                  <a:srgbClr val="00A9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F13A1CC-A6D7-481D-8E20-F3D90A67C0D4}"/>
                  </a:ext>
                </a:extLst>
              </p:cNvPr>
              <p:cNvSpPr/>
              <p:nvPr/>
            </p:nvSpPr>
            <p:spPr>
              <a:xfrm>
                <a:off x="8903899" y="3313877"/>
                <a:ext cx="10862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Alicia </a:t>
                </a:r>
                <a:r>
                  <a:rPr lang="pt-BR" sz="12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Peduzzi</a:t>
                </a:r>
                <a:r>
                  <a:rPr lang="pt-BR" sz="1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7444C330-5942-4837-80F1-E61CC69020DB}"/>
                  </a:ext>
                </a:extLst>
              </p:cNvPr>
              <p:cNvSpPr/>
              <p:nvPr/>
            </p:nvSpPr>
            <p:spPr>
              <a:xfrm>
                <a:off x="8839219" y="3710496"/>
                <a:ext cx="22749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/>
                  <a:t>Senior MRV</a:t>
                </a:r>
                <a:r>
                  <a:rPr lang="en-GB" sz="1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Specialist Consultant (D.C.)</a:t>
                </a:r>
                <a:endParaRPr lang="en-GB" sz="1000" dirty="0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C96F1776-D00A-4C69-80CB-71A35F8EFBA9}"/>
                  </a:ext>
                </a:extLst>
              </p:cNvPr>
              <p:cNvSpPr txBox="1"/>
              <p:nvPr/>
            </p:nvSpPr>
            <p:spPr>
              <a:xfrm>
                <a:off x="8467995" y="3941610"/>
                <a:ext cx="325300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Provide support to WB's task team and </a:t>
                </a:r>
                <a:r>
                  <a:rPr lang="en-GB" sz="1000" dirty="0" err="1"/>
                  <a:t>DINAF</a:t>
                </a:r>
                <a:r>
                  <a:rPr lang="en-GB" sz="1000" dirty="0"/>
                  <a:t>/FNDS on the design and implementation of the Monitoring, Reporting and Verification (</a:t>
                </a:r>
                <a:r>
                  <a:rPr lang="en-GB" sz="1000" dirty="0" err="1"/>
                  <a:t>MRV</a:t>
                </a:r>
                <a:r>
                  <a:rPr lang="en-GB" sz="1000" dirty="0"/>
                  <a:t>) system.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7E33A823-8C15-4E67-975F-1C5D4871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291" y="4988923"/>
              <a:ext cx="923643" cy="92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60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1532</Words>
  <Application>Microsoft Macintosh PowerPoint</Application>
  <PresentationFormat>Custom</PresentationFormat>
  <Paragraphs>192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Morandi</dc:creator>
  <cp:lastModifiedBy>Sarah Elizabeth Hillware</cp:lastModifiedBy>
  <cp:revision>30</cp:revision>
  <dcterms:created xsi:type="dcterms:W3CDTF">2018-03-26T14:56:54Z</dcterms:created>
  <dcterms:modified xsi:type="dcterms:W3CDTF">2019-02-28T22:50:13Z</dcterms:modified>
</cp:coreProperties>
</file>