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204" d="100"/>
          <a:sy n="204" d="100"/>
        </p:scale>
        <p:origin x="1824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manolio" userId="e3ba7c9c17119b49" providerId="LiveId" clId="{10B3858C-6F8B-52A0-A132-D64FE3521A93}"/>
    <pc:docChg chg="undo custSel modSld">
      <pc:chgData name="federico manolio" userId="e3ba7c9c17119b49" providerId="LiveId" clId="{10B3858C-6F8B-52A0-A132-D64FE3521A93}" dt="2025-09-25T22:24:36.219" v="3" actId="1037"/>
      <pc:docMkLst>
        <pc:docMk/>
      </pc:docMkLst>
      <pc:sldChg chg="modSp mod">
        <pc:chgData name="federico manolio" userId="e3ba7c9c17119b49" providerId="LiveId" clId="{10B3858C-6F8B-52A0-A132-D64FE3521A93}" dt="2025-09-25T22:24:36.219" v="3" actId="1037"/>
        <pc:sldMkLst>
          <pc:docMk/>
          <pc:sldMk cId="0" sldId="256"/>
        </pc:sldMkLst>
        <pc:spChg chg="mod">
          <ac:chgData name="federico manolio" userId="e3ba7c9c17119b49" providerId="LiveId" clId="{10B3858C-6F8B-52A0-A132-D64FE3521A93}" dt="2025-09-25T22:22:56.249" v="1" actId="20577"/>
          <ac:spMkLst>
            <pc:docMk/>
            <pc:sldMk cId="0" sldId="256"/>
            <ac:spMk id="14" creationId="{00000000-0000-0000-0000-000000000000}"/>
          </ac:spMkLst>
        </pc:spChg>
        <pc:picChg chg="mod">
          <ac:chgData name="federico manolio" userId="e3ba7c9c17119b49" providerId="LiveId" clId="{10B3858C-6F8B-52A0-A132-D64FE3521A93}" dt="2025-09-25T22:24:36.219" v="3" actId="1037"/>
          <ac:picMkLst>
            <pc:docMk/>
            <pc:sldMk cId="0" sldId="256"/>
            <ac:picMk id="21" creationId="{38A36C55-2CFB-798E-1E7D-0BC20E4F67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38" y="328272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20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23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38" y="327240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69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419" y="3285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13518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89719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66655" y="3272408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90455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6655" y="331050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3604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028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7639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72408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1236" y="61593"/>
            <a:ext cx="752475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38" y="328272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20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23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38" y="327240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69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419" y="3285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13518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89719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66655" y="3272408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90455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6655" y="331050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3604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028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7639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72408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38" y="328272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20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23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38" y="327240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69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419" y="3285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13518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89719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66655" y="3272408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90455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6655" y="331050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3604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028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7639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72408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0" y="3367493"/>
            <a:ext cx="1536065" cy="88900"/>
          </a:xfrm>
          <a:custGeom>
            <a:avLst/>
            <a:gdLst/>
            <a:ahLst/>
            <a:cxnLst/>
            <a:rect l="l" t="t" r="r" b="b"/>
            <a:pathLst>
              <a:path w="1536065" h="88900">
                <a:moveTo>
                  <a:pt x="1535976" y="0"/>
                </a:moveTo>
                <a:lnTo>
                  <a:pt x="0" y="0"/>
                </a:lnTo>
                <a:lnTo>
                  <a:pt x="0" y="88506"/>
                </a:lnTo>
                <a:lnTo>
                  <a:pt x="1535976" y="88506"/>
                </a:lnTo>
                <a:lnTo>
                  <a:pt x="1535976" y="0"/>
                </a:lnTo>
                <a:close/>
              </a:path>
            </a:pathLst>
          </a:custGeom>
          <a:solidFill>
            <a:srgbClr val="191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535976" y="3367493"/>
            <a:ext cx="1536065" cy="88900"/>
          </a:xfrm>
          <a:custGeom>
            <a:avLst/>
            <a:gdLst/>
            <a:ahLst/>
            <a:cxnLst/>
            <a:rect l="l" t="t" r="r" b="b"/>
            <a:pathLst>
              <a:path w="1536064" h="88900">
                <a:moveTo>
                  <a:pt x="1535976" y="0"/>
                </a:moveTo>
                <a:lnTo>
                  <a:pt x="0" y="0"/>
                </a:lnTo>
                <a:lnTo>
                  <a:pt x="0" y="88506"/>
                </a:lnTo>
                <a:lnTo>
                  <a:pt x="1535976" y="88506"/>
                </a:lnTo>
                <a:lnTo>
                  <a:pt x="1535976" y="0"/>
                </a:lnTo>
                <a:close/>
              </a:path>
            </a:pathLst>
          </a:custGeom>
          <a:solidFill>
            <a:srgbClr val="2626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071952" y="3367493"/>
            <a:ext cx="1536065" cy="88900"/>
          </a:xfrm>
          <a:custGeom>
            <a:avLst/>
            <a:gdLst/>
            <a:ahLst/>
            <a:cxnLst/>
            <a:rect l="l" t="t" r="r" b="b"/>
            <a:pathLst>
              <a:path w="1536064" h="88900">
                <a:moveTo>
                  <a:pt x="1535976" y="0"/>
                </a:moveTo>
                <a:lnTo>
                  <a:pt x="0" y="0"/>
                </a:lnTo>
                <a:lnTo>
                  <a:pt x="0" y="88506"/>
                </a:lnTo>
                <a:lnTo>
                  <a:pt x="1535976" y="88506"/>
                </a:lnTo>
                <a:lnTo>
                  <a:pt x="1535976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39238" y="3282720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59620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37423" y="3278758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99738" y="3272408"/>
            <a:ext cx="64135" cy="50800"/>
          </a:xfrm>
          <a:custGeom>
            <a:avLst/>
            <a:gdLst/>
            <a:ahLst/>
            <a:cxnLst/>
            <a:rect l="l" t="t" r="r" b="b"/>
            <a:pathLst>
              <a:path w="64135" h="50800">
                <a:moveTo>
                  <a:pt x="0" y="50800"/>
                </a:moveTo>
                <a:lnTo>
                  <a:pt x="43019" y="50800"/>
                </a:lnTo>
                <a:lnTo>
                  <a:pt x="43019" y="20434"/>
                </a:lnTo>
                <a:lnTo>
                  <a:pt x="0" y="20434"/>
                </a:lnTo>
                <a:lnTo>
                  <a:pt x="0" y="50800"/>
                </a:lnTo>
                <a:close/>
              </a:path>
              <a:path w="64135" h="50800">
                <a:moveTo>
                  <a:pt x="10491" y="20320"/>
                </a:moveTo>
                <a:lnTo>
                  <a:pt x="10491" y="10160"/>
                </a:lnTo>
                <a:lnTo>
                  <a:pt x="53672" y="10160"/>
                </a:lnTo>
                <a:lnTo>
                  <a:pt x="53672" y="40640"/>
                </a:lnTo>
                <a:lnTo>
                  <a:pt x="43512" y="40640"/>
                </a:lnTo>
              </a:path>
              <a:path w="64135" h="50800">
                <a:moveTo>
                  <a:pt x="20652" y="10160"/>
                </a:moveTo>
                <a:lnTo>
                  <a:pt x="20652" y="0"/>
                </a:lnTo>
                <a:lnTo>
                  <a:pt x="63832" y="0"/>
                </a:lnTo>
                <a:lnTo>
                  <a:pt x="63832" y="30480"/>
                </a:lnTo>
                <a:lnTo>
                  <a:pt x="53672" y="304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36569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602419" y="3285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513518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589719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866655" y="3272408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0"/>
                </a:moveTo>
                <a:lnTo>
                  <a:pt x="38100" y="0"/>
                </a:lnTo>
              </a:path>
              <a:path w="50800" h="25400">
                <a:moveTo>
                  <a:pt x="12700" y="12700"/>
                </a:moveTo>
                <a:lnTo>
                  <a:pt x="50800" y="12700"/>
                </a:lnTo>
              </a:path>
              <a:path w="50800" h="25400">
                <a:moveTo>
                  <a:pt x="12700" y="25400"/>
                </a:moveTo>
                <a:lnTo>
                  <a:pt x="50800" y="254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790455" y="3278758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866655" y="3310508"/>
            <a:ext cx="50800" cy="12700"/>
          </a:xfrm>
          <a:custGeom>
            <a:avLst/>
            <a:gdLst/>
            <a:ahLst/>
            <a:cxnLst/>
            <a:rect l="l" t="t" r="r" b="b"/>
            <a:pathLst>
              <a:path w="50800" h="12700">
                <a:moveTo>
                  <a:pt x="0" y="0"/>
                </a:moveTo>
                <a:lnTo>
                  <a:pt x="38100" y="0"/>
                </a:lnTo>
              </a:path>
              <a:path w="50800" h="12700">
                <a:moveTo>
                  <a:pt x="12700" y="12700"/>
                </a:moveTo>
                <a:lnTo>
                  <a:pt x="50800" y="12700"/>
                </a:lnTo>
              </a:path>
            </a:pathLst>
          </a:custGeom>
          <a:ln w="7591">
            <a:solidFill>
              <a:srgbClr val="D6D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43604" y="327240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38100" y="0"/>
                </a:lnTo>
              </a:path>
              <a:path w="50800" h="50800">
                <a:moveTo>
                  <a:pt x="12700" y="12700"/>
                </a:moveTo>
                <a:lnTo>
                  <a:pt x="50800" y="12700"/>
                </a:lnTo>
              </a:path>
              <a:path w="50800" h="50800">
                <a:moveTo>
                  <a:pt x="12700" y="25400"/>
                </a:moveTo>
                <a:lnTo>
                  <a:pt x="50800" y="25400"/>
                </a:lnTo>
              </a:path>
              <a:path w="50800" h="50800">
                <a:moveTo>
                  <a:pt x="0" y="38100"/>
                </a:moveTo>
                <a:lnTo>
                  <a:pt x="38100" y="38100"/>
                </a:lnTo>
              </a:path>
              <a:path w="50800" h="50800">
                <a:moveTo>
                  <a:pt x="12700" y="50800"/>
                </a:moveTo>
                <a:lnTo>
                  <a:pt x="50800" y="5080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451033" y="3302888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4423969" y="3276394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329112" y="3272408"/>
            <a:ext cx="233679" cy="50800"/>
          </a:xfrm>
          <a:custGeom>
            <a:avLst/>
            <a:gdLst/>
            <a:ahLst/>
            <a:cxnLst/>
            <a:rect l="l" t="t" r="r" b="b"/>
            <a:pathLst>
              <a:path w="233679" h="50800">
                <a:moveTo>
                  <a:pt x="40640" y="50800"/>
                </a:moveTo>
                <a:lnTo>
                  <a:pt x="50400" y="48796"/>
                </a:lnTo>
                <a:lnTo>
                  <a:pt x="58488" y="43339"/>
                </a:lnTo>
                <a:lnTo>
                  <a:pt x="64002" y="35262"/>
                </a:lnTo>
                <a:lnTo>
                  <a:pt x="66040" y="25400"/>
                </a:lnTo>
                <a:lnTo>
                  <a:pt x="64036" y="15537"/>
                </a:lnTo>
                <a:lnTo>
                  <a:pt x="58579" y="7461"/>
                </a:lnTo>
                <a:lnTo>
                  <a:pt x="50502" y="2004"/>
                </a:lnTo>
                <a:lnTo>
                  <a:pt x="40640" y="0"/>
                </a:lnTo>
                <a:lnTo>
                  <a:pt x="30778" y="2004"/>
                </a:lnTo>
                <a:lnTo>
                  <a:pt x="22701" y="7461"/>
                </a:lnTo>
                <a:lnTo>
                  <a:pt x="17244" y="15537"/>
                </a:lnTo>
                <a:lnTo>
                  <a:pt x="15240" y="25400"/>
                </a:lnTo>
              </a:path>
              <a:path w="233679" h="50800">
                <a:moveTo>
                  <a:pt x="30480" y="17780"/>
                </a:moveTo>
                <a:lnTo>
                  <a:pt x="15240" y="30480"/>
                </a:lnTo>
                <a:lnTo>
                  <a:pt x="0" y="17780"/>
                </a:lnTo>
              </a:path>
              <a:path w="233679" h="50800">
                <a:moveTo>
                  <a:pt x="193042" y="50800"/>
                </a:moveTo>
                <a:lnTo>
                  <a:pt x="183179" y="48796"/>
                </a:lnTo>
                <a:lnTo>
                  <a:pt x="175103" y="43339"/>
                </a:lnTo>
                <a:lnTo>
                  <a:pt x="169646" y="35262"/>
                </a:lnTo>
                <a:lnTo>
                  <a:pt x="167642" y="25400"/>
                </a:lnTo>
                <a:lnTo>
                  <a:pt x="169646" y="15537"/>
                </a:lnTo>
                <a:lnTo>
                  <a:pt x="175103" y="7461"/>
                </a:lnTo>
                <a:lnTo>
                  <a:pt x="183179" y="2004"/>
                </a:lnTo>
                <a:lnTo>
                  <a:pt x="193042" y="0"/>
                </a:lnTo>
                <a:lnTo>
                  <a:pt x="202904" y="2004"/>
                </a:lnTo>
                <a:lnTo>
                  <a:pt x="210981" y="7461"/>
                </a:lnTo>
                <a:lnTo>
                  <a:pt x="216438" y="15537"/>
                </a:lnTo>
                <a:lnTo>
                  <a:pt x="218442" y="25400"/>
                </a:lnTo>
              </a:path>
              <a:path w="233679" h="50800">
                <a:moveTo>
                  <a:pt x="233682" y="17780"/>
                </a:moveTo>
                <a:lnTo>
                  <a:pt x="218442" y="30480"/>
                </a:lnTo>
                <a:lnTo>
                  <a:pt x="203202" y="17780"/>
                </a:lnTo>
              </a:path>
            </a:pathLst>
          </a:custGeom>
          <a:ln w="5060">
            <a:solidFill>
              <a:srgbClr val="ADAD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300" y="61593"/>
            <a:ext cx="2261870" cy="191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395" y="606572"/>
            <a:ext cx="4423308" cy="236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2892" y="3356224"/>
            <a:ext cx="1370965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355162" y="3356224"/>
            <a:ext cx="808227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96793" y="3356224"/>
            <a:ext cx="269875" cy="106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‹#›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10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1" name="object 11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lang="en-AR"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1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CCDBFB89-3407-BA89-BC62-D4E55A3E6737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  <p:pic>
        <p:nvPicPr>
          <p:cNvPr id="21" name="Picture 20" descr="A blue rectangular object with white text&#10;&#10;AI-generated content may be incorrect.">
            <a:extLst>
              <a:ext uri="{FF2B5EF4-FFF2-40B4-BE49-F238E27FC236}">
                <a16:creationId xmlns:a16="http://schemas.microsoft.com/office/drawing/2014/main" id="{38A36C55-2CFB-798E-1E7D-0BC20E4F6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434975"/>
            <a:ext cx="4610100" cy="221391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04775" y="61593"/>
            <a:ext cx="7524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Key</a:t>
            </a:r>
            <a:r>
              <a:rPr spc="130" dirty="0"/>
              <a:t> </a:t>
            </a:r>
            <a:r>
              <a:rPr spc="-10" dirty="0"/>
              <a:t>Results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7" name="object 7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99945" y="3356224"/>
            <a:ext cx="1208405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500" spc="75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From</a:t>
            </a:r>
            <a:r>
              <a:rPr sz="500" spc="135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 </a:t>
            </a:r>
            <a:r>
              <a:rPr sz="500" spc="80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Chalkoards</a:t>
            </a:r>
            <a:r>
              <a:rPr sz="500" spc="135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 </a:t>
            </a:r>
            <a:r>
              <a:rPr sz="500" spc="75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to</a:t>
            </a:r>
            <a:r>
              <a:rPr sz="500" spc="140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 </a:t>
            </a:r>
            <a:r>
              <a:rPr sz="500" spc="80" dirty="0">
                <a:solidFill>
                  <a:srgbClr val="FFFFFF"/>
                </a:solidFill>
                <a:latin typeface="Georgia"/>
                <a:cs typeface="Georgia"/>
                <a:hlinkClick r:id="rId2" action="ppaction://hlinksldjump"/>
              </a:rPr>
              <a:t>Chatbots</a:t>
            </a:r>
            <a:endParaRPr sz="5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10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5" name="Picture 14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4FDDFB66-4D2C-6028-D088-F79240E2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602"/>
            <a:ext cx="4610100" cy="2701545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C522FE87-9C7D-1EDE-69E8-0596797ABE58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Robustness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1" name="object 11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11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9" name="Picture 18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5A4E1170-0DB6-2E2F-59B2-DAF02C1CC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504"/>
            <a:ext cx="4610100" cy="1991742"/>
          </a:xfrm>
          <a:prstGeom prst="rect">
            <a:avLst/>
          </a:prstGeom>
        </p:spPr>
      </p:pic>
      <p:sp>
        <p:nvSpPr>
          <p:cNvPr id="21" name="object 13">
            <a:extLst>
              <a:ext uri="{FF2B5EF4-FFF2-40B4-BE49-F238E27FC236}">
                <a16:creationId xmlns:a16="http://schemas.microsoft.com/office/drawing/2014/main" id="{68503BD1-F173-F593-50E5-CE1EE6385824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" y="61593"/>
            <a:ext cx="2261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Discussion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9" name="object 9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12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9" name="Picture 18" descr="A close-up of a paper&#10;&#10;AI-generated content may be incorrect.">
            <a:extLst>
              <a:ext uri="{FF2B5EF4-FFF2-40B4-BE49-F238E27FC236}">
                <a16:creationId xmlns:a16="http://schemas.microsoft.com/office/drawing/2014/main" id="{47835758-C6F3-03E4-0AEE-7756A56A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68"/>
            <a:ext cx="4610100" cy="1830613"/>
          </a:xfrm>
          <a:prstGeom prst="rect">
            <a:avLst/>
          </a:prstGeom>
        </p:spPr>
      </p:pic>
      <p:sp>
        <p:nvSpPr>
          <p:cNvPr id="21" name="object 13">
            <a:extLst>
              <a:ext uri="{FF2B5EF4-FFF2-40B4-BE49-F238E27FC236}">
                <a16:creationId xmlns:a16="http://schemas.microsoft.com/office/drawing/2014/main" id="{72A1D9A1-AE84-2649-4EEE-292BF7192301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380" y="61593"/>
            <a:ext cx="2261870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Discussion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0" name="object 10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13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8" name="Picture 17" descr="A close-up of a text&#10;&#10;AI-generated content may be incorrect.">
            <a:extLst>
              <a:ext uri="{FF2B5EF4-FFF2-40B4-BE49-F238E27FC236}">
                <a16:creationId xmlns:a16="http://schemas.microsoft.com/office/drawing/2014/main" id="{B916180E-D74C-4C1C-97F1-BBD707740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66"/>
            <a:ext cx="4610100" cy="1921618"/>
          </a:xfrm>
          <a:prstGeom prst="rect">
            <a:avLst/>
          </a:prstGeom>
        </p:spPr>
      </p:pic>
      <p:sp>
        <p:nvSpPr>
          <p:cNvPr id="20" name="object 13">
            <a:extLst>
              <a:ext uri="{FF2B5EF4-FFF2-40B4-BE49-F238E27FC236}">
                <a16:creationId xmlns:a16="http://schemas.microsoft.com/office/drawing/2014/main" id="{01311F55-47BF-7DE3-2F56-926364163244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14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0" name="Picture 9" descr="A close-up of a thank you message&#10;&#10;AI-generated content may be incorrect.">
            <a:extLst>
              <a:ext uri="{FF2B5EF4-FFF2-40B4-BE49-F238E27FC236}">
                <a16:creationId xmlns:a16="http://schemas.microsoft.com/office/drawing/2014/main" id="{B32B56D5-90AF-1769-46DC-891EA0517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868"/>
            <a:ext cx="4610100" cy="1379013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D05C15DB-1190-C45F-38EB-8E2F19145341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61593"/>
            <a:ext cx="18561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Appendix:</a:t>
            </a:r>
            <a:r>
              <a:rPr sz="11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Robustness</a:t>
            </a:r>
            <a:r>
              <a:rPr sz="11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Checks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125" y="730731"/>
            <a:ext cx="2927807" cy="210160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6" name="object 6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15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74247B48-C6FF-B002-9123-5701C8E14955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61593"/>
            <a:ext cx="1856105" cy="1808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Appendix:</a:t>
            </a:r>
            <a:r>
              <a:rPr sz="1100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Robustness</a:t>
            </a:r>
            <a:r>
              <a:rPr sz="1100" spc="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Checks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752" y="926280"/>
            <a:ext cx="2617023" cy="16013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6" name="object 6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16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B2FFBC3-300C-04E0-A52F-0EE10BDB1FF4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Appendix:</a:t>
            </a:r>
            <a:r>
              <a:rPr spc="365" dirty="0"/>
              <a:t> </a:t>
            </a:r>
            <a:r>
              <a:rPr dirty="0"/>
              <a:t>Key</a:t>
            </a:r>
            <a:r>
              <a:rPr spc="210" dirty="0"/>
              <a:t> </a:t>
            </a:r>
            <a:r>
              <a:rPr spc="-10" dirty="0"/>
              <a:t>Results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4718" y="872998"/>
            <a:ext cx="3678554" cy="30480"/>
            <a:chOff x="464718" y="872998"/>
            <a:chExt cx="3678554" cy="30480"/>
          </a:xfrm>
        </p:grpSpPr>
        <p:sp>
          <p:nvSpPr>
            <p:cNvPr id="4" name="object 4"/>
            <p:cNvSpPr/>
            <p:nvPr/>
          </p:nvSpPr>
          <p:spPr>
            <a:xfrm>
              <a:off x="464718" y="875525"/>
              <a:ext cx="3678554" cy="0"/>
            </a:xfrm>
            <a:custGeom>
              <a:avLst/>
              <a:gdLst/>
              <a:ahLst/>
              <a:cxnLst/>
              <a:rect l="l" t="t" r="r" b="b"/>
              <a:pathLst>
                <a:path w="3678554">
                  <a:moveTo>
                    <a:pt x="0" y="0"/>
                  </a:moveTo>
                  <a:lnTo>
                    <a:pt x="367855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718" y="900823"/>
              <a:ext cx="3678554" cy="0"/>
            </a:xfrm>
            <a:custGeom>
              <a:avLst/>
              <a:gdLst/>
              <a:ahLst/>
              <a:cxnLst/>
              <a:rect l="l" t="t" r="r" b="b"/>
              <a:pathLst>
                <a:path w="3678554">
                  <a:moveTo>
                    <a:pt x="0" y="0"/>
                  </a:moveTo>
                  <a:lnTo>
                    <a:pt x="3678554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5504" y="588237"/>
            <a:ext cx="2677160" cy="46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3333B2"/>
                </a:solidFill>
                <a:latin typeface="Georgia"/>
                <a:cs typeface="Georgia"/>
              </a:rPr>
              <a:t>Table:</a:t>
            </a:r>
            <a:r>
              <a:rPr sz="800" spc="125" dirty="0">
                <a:solidFill>
                  <a:srgbClr val="3333B2"/>
                </a:solidFill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Intent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To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Treat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spc="50" dirty="0">
                <a:latin typeface="Georgia"/>
                <a:cs typeface="Georgia"/>
              </a:rPr>
              <a:t>(ITT)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Effects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on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Main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spc="-10" dirty="0">
                <a:latin typeface="Georgia"/>
                <a:cs typeface="Georgia"/>
              </a:rPr>
              <a:t>Outcomes</a:t>
            </a:r>
            <a:endParaRPr sz="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800">
              <a:latin typeface="Georgia"/>
              <a:cs typeface="Georgia"/>
            </a:endParaRPr>
          </a:p>
          <a:p>
            <a:pPr marL="1415415">
              <a:lnSpc>
                <a:spcPct val="100000"/>
              </a:lnSpc>
              <a:spcBef>
                <a:spcPts val="5"/>
              </a:spcBef>
            </a:pPr>
            <a:r>
              <a:rPr sz="800" i="1" dirty="0">
                <a:latin typeface="Georgia"/>
                <a:cs typeface="Georgia"/>
              </a:rPr>
              <a:t>Dependent</a:t>
            </a:r>
            <a:r>
              <a:rPr sz="800" i="1" spc="80" dirty="0">
                <a:latin typeface="Georgia"/>
                <a:cs typeface="Georgia"/>
              </a:rPr>
              <a:t> </a:t>
            </a:r>
            <a:r>
              <a:rPr sz="800" i="1" spc="-10" dirty="0">
                <a:latin typeface="Georgia"/>
                <a:cs typeface="Georgia"/>
              </a:rPr>
              <a:t>variable:</a:t>
            </a:r>
            <a:endParaRPr sz="800">
              <a:latin typeface="Georgia"/>
              <a:cs typeface="Georg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64718" y="1055204"/>
          <a:ext cx="3678555" cy="1791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5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57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(1)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(2)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(3)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079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800" spc="18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Score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Total</a:t>
                      </a:r>
                      <a:r>
                        <a:rPr sz="800" spc="1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20" dirty="0">
                          <a:latin typeface="Georgia"/>
                          <a:cs typeface="Georgia"/>
                        </a:rPr>
                        <a:t>Score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Third</a:t>
                      </a:r>
                      <a:r>
                        <a:rPr sz="800" spc="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Term</a:t>
                      </a:r>
                      <a:r>
                        <a:rPr sz="800" spc="1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20" dirty="0">
                          <a:latin typeface="Georgia"/>
                          <a:cs typeface="Georgia"/>
                        </a:rPr>
                        <a:t>Exam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(Weighted)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(IRT</a:t>
                      </a:r>
                      <a:r>
                        <a:rPr sz="800" spc="1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Scaled)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445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Treatment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58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8435" marR="174625" indent="-34290">
                        <a:lnSpc>
                          <a:spcPts val="900"/>
                        </a:lnSpc>
                        <a:spcBef>
                          <a:spcPts val="204"/>
                        </a:spcBef>
                      </a:pPr>
                      <a:r>
                        <a:rPr sz="800" spc="-50" dirty="0">
                          <a:latin typeface="Georgia"/>
                          <a:cs typeface="Georgia"/>
                        </a:rPr>
                        <a:t>0.310</a:t>
                      </a:r>
                      <a:r>
                        <a:rPr sz="900" spc="-75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(0.068)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5110" marR="210185" indent="-34290">
                        <a:lnSpc>
                          <a:spcPts val="900"/>
                        </a:lnSpc>
                        <a:spcBef>
                          <a:spcPts val="204"/>
                        </a:spcBef>
                      </a:pPr>
                      <a:r>
                        <a:rPr sz="800" spc="-60" dirty="0">
                          <a:latin typeface="Georgia"/>
                          <a:cs typeface="Georgia"/>
                        </a:rPr>
                        <a:t>0.263</a:t>
                      </a:r>
                      <a:r>
                        <a:rPr sz="900" spc="-89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(0.068)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4015" marR="306705" indent="-34290">
                        <a:lnSpc>
                          <a:spcPts val="900"/>
                        </a:lnSpc>
                        <a:spcBef>
                          <a:spcPts val="204"/>
                        </a:spcBef>
                      </a:pPr>
                      <a:r>
                        <a:rPr sz="800" spc="-65" dirty="0">
                          <a:latin typeface="Georgia"/>
                          <a:cs typeface="Georgia"/>
                        </a:rPr>
                        <a:t>0.206</a:t>
                      </a:r>
                      <a:r>
                        <a:rPr sz="900" spc="-97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(0.067)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Second</a:t>
                      </a:r>
                      <a:r>
                        <a:rPr sz="800" spc="9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Term</a:t>
                      </a:r>
                      <a:r>
                        <a:rPr sz="800" spc="1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20" dirty="0">
                          <a:latin typeface="Georgia"/>
                          <a:cs typeface="Georgia"/>
                        </a:rPr>
                        <a:t>Exam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3815" marB="0"/>
                </a:tc>
                <a:tc>
                  <a:txBody>
                    <a:bodyPr/>
                    <a:lstStyle/>
                    <a:p>
                      <a:pPr marL="178435" marR="174625" indent="-34290">
                        <a:lnSpc>
                          <a:spcPts val="900"/>
                        </a:lnSpc>
                        <a:spcBef>
                          <a:spcPts val="425"/>
                        </a:spcBef>
                      </a:pPr>
                      <a:r>
                        <a:rPr sz="800" spc="-60" dirty="0">
                          <a:latin typeface="Georgia"/>
                          <a:cs typeface="Georgia"/>
                        </a:rPr>
                        <a:t>0.470</a:t>
                      </a:r>
                      <a:r>
                        <a:rPr sz="900" spc="-89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(0.038)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245110" marR="210185" indent="-34290">
                        <a:lnSpc>
                          <a:spcPts val="900"/>
                        </a:lnSpc>
                        <a:spcBef>
                          <a:spcPts val="425"/>
                        </a:spcBef>
                      </a:pPr>
                      <a:r>
                        <a:rPr sz="800" spc="-55" dirty="0">
                          <a:latin typeface="Georgia"/>
                          <a:cs typeface="Georgia"/>
                        </a:rPr>
                        <a:t>0.435</a:t>
                      </a:r>
                      <a:r>
                        <a:rPr sz="900" spc="-82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(0.038)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374015" marR="306705" indent="-34290">
                        <a:lnSpc>
                          <a:spcPts val="900"/>
                        </a:lnSpc>
                        <a:spcBef>
                          <a:spcPts val="425"/>
                        </a:spcBef>
                      </a:pPr>
                      <a:r>
                        <a:rPr sz="800" spc="-65" dirty="0">
                          <a:latin typeface="Georgia"/>
                          <a:cs typeface="Georgia"/>
                        </a:rPr>
                        <a:t>0.504</a:t>
                      </a:r>
                      <a:r>
                        <a:rPr sz="900" spc="-97" baseline="27777" dirty="0">
                          <a:latin typeface="Lucida Sans Unicode"/>
                          <a:cs typeface="Lucida Sans Unicode"/>
                        </a:rPr>
                        <a:t>∗∗∗</a:t>
                      </a:r>
                      <a:r>
                        <a:rPr sz="900" spc="750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(0.042)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539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Constant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9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0.274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340"/>
                        </a:spcBef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0.232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318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900"/>
                        </a:lnSpc>
                        <a:spcBef>
                          <a:spcPts val="340"/>
                        </a:spcBef>
                      </a:pPr>
                      <a:r>
                        <a:rPr sz="800" i="1" spc="-10" dirty="0">
                          <a:latin typeface="Arial"/>
                          <a:cs typeface="Arial"/>
                        </a:rPr>
                        <a:t>−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0.334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855"/>
                        </a:lnSpc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(0.223)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(0.220)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855"/>
                        </a:lnSpc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(0.159)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latin typeface="Georgia"/>
                          <a:cs typeface="Georgia"/>
                        </a:rPr>
                        <a:t>School</a:t>
                      </a:r>
                      <a:r>
                        <a:rPr sz="800" spc="1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dirty="0">
                          <a:latin typeface="Georgia"/>
                          <a:cs typeface="Georgia"/>
                        </a:rPr>
                        <a:t>Fixed</a:t>
                      </a:r>
                      <a:r>
                        <a:rPr sz="800" spc="1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800" spc="-10" dirty="0">
                          <a:latin typeface="Georgia"/>
                          <a:cs typeface="Georgia"/>
                        </a:rPr>
                        <a:t>Effects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158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sz="800" spc="50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800">
                        <a:latin typeface="Palatino Linotype"/>
                        <a:cs typeface="Palatino Linotype"/>
                      </a:endParaRPr>
                    </a:p>
                  </a:txBody>
                  <a:tcPr marL="0" marR="0" marT="158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sz="800" spc="50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800">
                        <a:latin typeface="Palatino Linotype"/>
                        <a:cs typeface="Palatino Linotype"/>
                      </a:endParaRPr>
                    </a:p>
                  </a:txBody>
                  <a:tcPr marL="0" marR="0" marT="158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sz="800" spc="50" dirty="0">
                          <a:latin typeface="Palatino Linotype"/>
                          <a:cs typeface="Palatino Linotype"/>
                        </a:rPr>
                        <a:t>C</a:t>
                      </a:r>
                      <a:endParaRPr sz="800">
                        <a:latin typeface="Palatino Linotype"/>
                        <a:cs typeface="Palatino Linotype"/>
                      </a:endParaRPr>
                    </a:p>
                  </a:txBody>
                  <a:tcPr marL="0" marR="0" marT="158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>
                        <a:lnSpc>
                          <a:spcPts val="855"/>
                        </a:lnSpc>
                      </a:pPr>
                      <a:r>
                        <a:rPr sz="800" spc="-10" dirty="0">
                          <a:latin typeface="Georgia"/>
                          <a:cs typeface="Georgia"/>
                        </a:rPr>
                        <a:t>Observations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ts val="855"/>
                        </a:lnSpc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654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5"/>
                        </a:lnSpc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654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855"/>
                        </a:lnSpc>
                      </a:pPr>
                      <a:r>
                        <a:rPr sz="800" spc="-25" dirty="0">
                          <a:latin typeface="Georgia"/>
                          <a:cs typeface="Georgia"/>
                        </a:rPr>
                        <a:t>636</a:t>
                      </a:r>
                      <a:endParaRPr sz="800">
                        <a:latin typeface="Georgia"/>
                        <a:cs typeface="Georgia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87908" y="2900018"/>
            <a:ext cx="3593465" cy="37465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30480" algn="just">
              <a:lnSpc>
                <a:spcPts val="900"/>
              </a:lnSpc>
              <a:spcBef>
                <a:spcPts val="175"/>
              </a:spcBef>
            </a:pPr>
            <a:r>
              <a:rPr sz="800" i="1" dirty="0">
                <a:latin typeface="Georgia"/>
                <a:cs typeface="Georgia"/>
              </a:rPr>
              <a:t>Note</a:t>
            </a:r>
            <a:r>
              <a:rPr sz="800" dirty="0">
                <a:latin typeface="Georgia"/>
                <a:cs typeface="Georgia"/>
              </a:rPr>
              <a:t>:</a:t>
            </a:r>
            <a:r>
              <a:rPr sz="800" spc="285" dirty="0">
                <a:latin typeface="Georgia"/>
                <a:cs typeface="Georgia"/>
              </a:rPr>
              <a:t> </a:t>
            </a:r>
            <a:r>
              <a:rPr sz="900" baseline="27777" dirty="0">
                <a:latin typeface="Lucida Sans Unicode"/>
                <a:cs typeface="Lucida Sans Unicode"/>
              </a:rPr>
              <a:t>∗</a:t>
            </a:r>
            <a:r>
              <a:rPr sz="800" dirty="0">
                <a:latin typeface="Georgia"/>
                <a:cs typeface="Georgia"/>
              </a:rPr>
              <a:t>p</a:t>
            </a:r>
            <a:r>
              <a:rPr sz="800" i="1" dirty="0">
                <a:latin typeface="Verdana"/>
                <a:cs typeface="Verdana"/>
              </a:rPr>
              <a:t>&lt;</a:t>
            </a:r>
            <a:r>
              <a:rPr sz="800" dirty="0">
                <a:latin typeface="Georgia"/>
                <a:cs typeface="Georgia"/>
              </a:rPr>
              <a:t>0.1;</a:t>
            </a:r>
            <a:r>
              <a:rPr sz="800" spc="165" dirty="0">
                <a:latin typeface="Georgia"/>
                <a:cs typeface="Georgia"/>
              </a:rPr>
              <a:t> </a:t>
            </a:r>
            <a:r>
              <a:rPr sz="900" spc="-15" baseline="27777" dirty="0">
                <a:latin typeface="Lucida Sans Unicode"/>
                <a:cs typeface="Lucida Sans Unicode"/>
              </a:rPr>
              <a:t>∗∗</a:t>
            </a:r>
            <a:r>
              <a:rPr sz="800" spc="-10" dirty="0">
                <a:latin typeface="Georgia"/>
                <a:cs typeface="Georgia"/>
              </a:rPr>
              <a:t>p</a:t>
            </a:r>
            <a:r>
              <a:rPr sz="800" i="1" spc="-10" dirty="0">
                <a:latin typeface="Verdana"/>
                <a:cs typeface="Verdana"/>
              </a:rPr>
              <a:t>&lt;</a:t>
            </a:r>
            <a:r>
              <a:rPr sz="800" spc="-10" dirty="0">
                <a:latin typeface="Georgia"/>
                <a:cs typeface="Georgia"/>
              </a:rPr>
              <a:t>0.05;</a:t>
            </a:r>
            <a:r>
              <a:rPr sz="800" spc="165" dirty="0">
                <a:latin typeface="Georgia"/>
                <a:cs typeface="Georgia"/>
              </a:rPr>
              <a:t> </a:t>
            </a:r>
            <a:r>
              <a:rPr sz="900" baseline="27777" dirty="0">
                <a:latin typeface="Lucida Sans Unicode"/>
                <a:cs typeface="Lucida Sans Unicode"/>
              </a:rPr>
              <a:t>∗∗∗</a:t>
            </a:r>
            <a:r>
              <a:rPr sz="800" dirty="0">
                <a:latin typeface="Georgia"/>
                <a:cs typeface="Georgia"/>
              </a:rPr>
              <a:t>p</a:t>
            </a:r>
            <a:r>
              <a:rPr sz="800" i="1" dirty="0">
                <a:latin typeface="Verdana"/>
                <a:cs typeface="Verdana"/>
              </a:rPr>
              <a:t>&lt;</a:t>
            </a:r>
            <a:r>
              <a:rPr sz="800" dirty="0">
                <a:latin typeface="Georgia"/>
                <a:cs typeface="Georgia"/>
              </a:rPr>
              <a:t>0.01.</a:t>
            </a:r>
            <a:r>
              <a:rPr sz="800" spc="36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Heteroskedasticity-robust</a:t>
            </a:r>
            <a:r>
              <a:rPr sz="800" spc="125" dirty="0">
                <a:latin typeface="Georgia"/>
                <a:cs typeface="Georgia"/>
              </a:rPr>
              <a:t> </a:t>
            </a:r>
            <a:r>
              <a:rPr sz="800" spc="-10" dirty="0">
                <a:latin typeface="Georgia"/>
                <a:cs typeface="Georgia"/>
              </a:rPr>
              <a:t>standard</a:t>
            </a:r>
            <a:r>
              <a:rPr sz="800" spc="50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errors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in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parenthesis.</a:t>
            </a:r>
            <a:r>
              <a:rPr sz="800" spc="21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Treatment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is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a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dummy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variable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indicating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whether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spc="-50" dirty="0">
                <a:latin typeface="Georgia"/>
                <a:cs typeface="Georgia"/>
              </a:rPr>
              <a:t>a</a:t>
            </a:r>
            <a:r>
              <a:rPr sz="800" spc="50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student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is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assigned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to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attend</a:t>
            </a:r>
            <a:r>
              <a:rPr sz="800" spc="114" dirty="0">
                <a:latin typeface="Georgia"/>
                <a:cs typeface="Georgia"/>
              </a:rPr>
              <a:t> </a:t>
            </a:r>
            <a:r>
              <a:rPr sz="800" dirty="0">
                <a:latin typeface="Georgia"/>
                <a:cs typeface="Georgia"/>
              </a:rPr>
              <a:t>the</a:t>
            </a:r>
            <a:r>
              <a:rPr sz="800" spc="120" dirty="0">
                <a:latin typeface="Georgia"/>
                <a:cs typeface="Georgia"/>
              </a:rPr>
              <a:t> </a:t>
            </a:r>
            <a:r>
              <a:rPr sz="800" spc="-10" dirty="0">
                <a:latin typeface="Georgia"/>
                <a:cs typeface="Georgia"/>
              </a:rPr>
              <a:t>sessions.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0" name="object 10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17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7775390E-9332-F4DE-DF53-10638DB61085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Motivation</a:t>
            </a:r>
            <a:r>
              <a:rPr spc="215" dirty="0"/>
              <a:t> </a:t>
            </a:r>
            <a:r>
              <a:rPr dirty="0"/>
              <a:t>-</a:t>
            </a:r>
            <a:r>
              <a:rPr spc="220" dirty="0"/>
              <a:t> </a:t>
            </a:r>
            <a:r>
              <a:rPr dirty="0"/>
              <a:t>The</a:t>
            </a:r>
            <a:r>
              <a:rPr spc="21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2" name="object 12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2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24" name="Picture 23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042A1D05-453C-F08B-C36C-72D8248C7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500"/>
            <a:ext cx="4610100" cy="1897750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2D765202-18CB-CA5C-5AFC-EC6B0180FCBA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Motivation</a:t>
            </a:r>
            <a:r>
              <a:rPr spc="215" dirty="0"/>
              <a:t> </a:t>
            </a:r>
            <a:r>
              <a:rPr dirty="0"/>
              <a:t>-</a:t>
            </a:r>
            <a:r>
              <a:rPr spc="220" dirty="0"/>
              <a:t> </a:t>
            </a:r>
            <a:r>
              <a:rPr dirty="0"/>
              <a:t>The</a:t>
            </a:r>
            <a:r>
              <a:rPr spc="215" dirty="0"/>
              <a:t> </a:t>
            </a:r>
            <a:r>
              <a:rPr spc="-10" dirty="0"/>
              <a:t>problem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6" name="object 6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3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4" name="Picture 13" descr="A map of the world&#10;&#10;AI-generated content may be incorrect.">
            <a:extLst>
              <a:ext uri="{FF2B5EF4-FFF2-40B4-BE49-F238E27FC236}">
                <a16:creationId xmlns:a16="http://schemas.microsoft.com/office/drawing/2014/main" id="{DAB36699-D5A8-B2EF-08C0-93FD3C163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74"/>
            <a:ext cx="4610100" cy="2345648"/>
          </a:xfrm>
          <a:prstGeom prst="rect">
            <a:avLst/>
          </a:prstGeom>
        </p:spPr>
      </p:pic>
      <p:sp>
        <p:nvSpPr>
          <p:cNvPr id="16" name="object 13">
            <a:extLst>
              <a:ext uri="{FF2B5EF4-FFF2-40B4-BE49-F238E27FC236}">
                <a16:creationId xmlns:a16="http://schemas.microsoft.com/office/drawing/2014/main" id="{90664A7D-0174-C5B3-9B25-724A45AE0F49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" dirty="0"/>
              <a:t>Motivation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7" name="object 17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4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25" name="Picture 2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A11EBA-B6E9-4AEF-05F3-DBCD550A1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784"/>
            <a:ext cx="4610100" cy="2480991"/>
          </a:xfrm>
          <a:prstGeom prst="rect">
            <a:avLst/>
          </a:prstGeom>
        </p:spPr>
      </p:pic>
      <p:sp>
        <p:nvSpPr>
          <p:cNvPr id="27" name="object 13">
            <a:extLst>
              <a:ext uri="{FF2B5EF4-FFF2-40B4-BE49-F238E27FC236}">
                <a16:creationId xmlns:a16="http://schemas.microsoft.com/office/drawing/2014/main" id="{F9D39219-7F2B-51D2-6784-DEEB2A519732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65" dirty="0"/>
              <a:t>What</a:t>
            </a:r>
            <a:r>
              <a:rPr spc="90" dirty="0"/>
              <a:t> </a:t>
            </a:r>
            <a:r>
              <a:rPr dirty="0"/>
              <a:t>we</a:t>
            </a:r>
            <a:r>
              <a:rPr spc="95" dirty="0"/>
              <a:t> </a:t>
            </a:r>
            <a:r>
              <a:rPr dirty="0"/>
              <a:t>did</a:t>
            </a:r>
            <a:r>
              <a:rPr spc="90" dirty="0"/>
              <a:t> </a:t>
            </a:r>
            <a:r>
              <a:rPr dirty="0"/>
              <a:t>–</a:t>
            </a:r>
            <a:r>
              <a:rPr spc="95" dirty="0"/>
              <a:t> </a:t>
            </a:r>
            <a:r>
              <a:rPr dirty="0"/>
              <a:t>Overview</a:t>
            </a:r>
            <a:r>
              <a:rPr spc="90" dirty="0"/>
              <a:t> </a:t>
            </a:r>
            <a:r>
              <a:rPr dirty="0"/>
              <a:t>of</a:t>
            </a:r>
            <a:r>
              <a:rPr spc="95" dirty="0"/>
              <a:t> </a:t>
            </a:r>
            <a:r>
              <a:rPr spc="50" dirty="0"/>
              <a:t>the</a:t>
            </a:r>
            <a:r>
              <a:rPr spc="90" dirty="0"/>
              <a:t> </a:t>
            </a:r>
            <a:r>
              <a:rPr spc="-10" dirty="0"/>
              <a:t>Pilot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6" name="object 16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125" dirty="0"/>
              <a:t>5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24" name="Picture 23" descr="A paper with text and a piece of paper&#10;&#10;AI-generated content may be incorrect.">
            <a:extLst>
              <a:ext uri="{FF2B5EF4-FFF2-40B4-BE49-F238E27FC236}">
                <a16:creationId xmlns:a16="http://schemas.microsoft.com/office/drawing/2014/main" id="{906232C2-4575-7056-3A4A-83BCF093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88"/>
            <a:ext cx="4610100" cy="2726787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90A17DD9-B9F4-1E46-E149-D01645AAD9A4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dirty="0"/>
              <a:t>Evaluation</a:t>
            </a:r>
            <a:r>
              <a:rPr spc="405" dirty="0"/>
              <a:t> </a:t>
            </a:r>
            <a:r>
              <a:rPr spc="-10" dirty="0"/>
              <a:t>Design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4" name="object 14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6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22" name="Picture 21" descr="A white sheet of paper with black text&#10;&#10;AI-generated content may be incorrect.">
            <a:extLst>
              <a:ext uri="{FF2B5EF4-FFF2-40B4-BE49-F238E27FC236}">
                <a16:creationId xmlns:a16="http://schemas.microsoft.com/office/drawing/2014/main" id="{6F8F01AE-2ADA-CCDC-D796-EFAF1C3A3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88"/>
            <a:ext cx="4610100" cy="2463174"/>
          </a:xfrm>
          <a:prstGeom prst="rect">
            <a:avLst/>
          </a:prstGeom>
        </p:spPr>
      </p:pic>
      <p:sp>
        <p:nvSpPr>
          <p:cNvPr id="26" name="object 13">
            <a:extLst>
              <a:ext uri="{FF2B5EF4-FFF2-40B4-BE49-F238E27FC236}">
                <a16:creationId xmlns:a16="http://schemas.microsoft.com/office/drawing/2014/main" id="{317A49F5-AE90-92A8-82A0-E6C4C0E4C2DC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Model</a:t>
            </a:r>
            <a:r>
              <a:rPr spc="155" dirty="0"/>
              <a:t> </a:t>
            </a:r>
            <a:r>
              <a:rPr spc="-10" dirty="0"/>
              <a:t>specification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11" name="object 11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7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A6C4F5-A5D2-C710-15FC-7E4CF324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58444"/>
            <a:ext cx="4438650" cy="490374"/>
          </a:xfrm>
          <a:prstGeom prst="rect">
            <a:avLst/>
          </a:prstGeom>
        </p:spPr>
      </p:pic>
      <p:pic>
        <p:nvPicPr>
          <p:cNvPr id="21" name="Picture 20" descr="A close-up of a test&#10;&#10;AI-generated content may be incorrect.">
            <a:extLst>
              <a:ext uri="{FF2B5EF4-FFF2-40B4-BE49-F238E27FC236}">
                <a16:creationId xmlns:a16="http://schemas.microsoft.com/office/drawing/2014/main" id="{1AF27F13-BBD6-BA4C-788E-93EC8E48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175"/>
            <a:ext cx="4610100" cy="1643204"/>
          </a:xfrm>
          <a:prstGeom prst="rect">
            <a:avLst/>
          </a:prstGeom>
        </p:spPr>
      </p:pic>
      <p:sp>
        <p:nvSpPr>
          <p:cNvPr id="23" name="object 13">
            <a:extLst>
              <a:ext uri="{FF2B5EF4-FFF2-40B4-BE49-F238E27FC236}">
                <a16:creationId xmlns:a16="http://schemas.microsoft.com/office/drawing/2014/main" id="{D51875B7-3315-8A8D-A9B0-3EE6ACD0AD0B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61593"/>
            <a:ext cx="7524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1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41" y="1175391"/>
            <a:ext cx="2516554" cy="1242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339" y="575127"/>
            <a:ext cx="1720371" cy="10853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5339" y="1852137"/>
            <a:ext cx="1720371" cy="108535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367494"/>
            <a:ext cx="4608017" cy="88900"/>
            <a:chOff x="0" y="3367494"/>
            <a:chExt cx="4608017" cy="88900"/>
          </a:xfrm>
        </p:grpSpPr>
        <p:sp>
          <p:nvSpPr>
            <p:cNvPr id="8" name="object 8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8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C50C4CBC-1FD0-89A8-4BAF-4E959AA279A6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08195" cy="311150"/>
          </a:xfrm>
          <a:custGeom>
            <a:avLst/>
            <a:gdLst/>
            <a:ahLst/>
            <a:cxnLst/>
            <a:rect l="l" t="t" r="r" b="b"/>
            <a:pathLst>
              <a:path w="4608195" h="311150">
                <a:moveTo>
                  <a:pt x="4608004" y="0"/>
                </a:moveTo>
                <a:lnTo>
                  <a:pt x="0" y="0"/>
                </a:lnTo>
                <a:lnTo>
                  <a:pt x="0" y="310553"/>
                </a:lnTo>
                <a:lnTo>
                  <a:pt x="4608004" y="310553"/>
                </a:lnTo>
                <a:lnTo>
                  <a:pt x="4608004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5300" y="61593"/>
            <a:ext cx="75247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dirty="0">
                <a:solidFill>
                  <a:srgbClr val="FFFFFF"/>
                </a:solidFill>
                <a:latin typeface="Times New Roman"/>
                <a:cs typeface="Times New Roman"/>
              </a:rPr>
              <a:t>Key</a:t>
            </a:r>
            <a:r>
              <a:rPr sz="1100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imes New Roman"/>
                <a:cs typeface="Times New Roman"/>
              </a:rPr>
              <a:t>Results</a:t>
            </a:r>
            <a:endParaRPr sz="1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31" y="887737"/>
            <a:ext cx="2548132" cy="17181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5339" y="1148735"/>
            <a:ext cx="1720371" cy="108535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3367494"/>
            <a:ext cx="4608195" cy="88900"/>
            <a:chOff x="0" y="3367494"/>
            <a:chExt cx="4608195" cy="88900"/>
          </a:xfrm>
        </p:grpSpPr>
        <p:sp>
          <p:nvSpPr>
            <p:cNvPr id="7" name="object 7"/>
            <p:cNvSpPr/>
            <p:nvPr/>
          </p:nvSpPr>
          <p:spPr>
            <a:xfrm>
              <a:off x="0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5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191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5976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2626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71952" y="3367494"/>
              <a:ext cx="1536065" cy="88900"/>
            </a:xfrm>
            <a:custGeom>
              <a:avLst/>
              <a:gdLst/>
              <a:ahLst/>
              <a:cxnLst/>
              <a:rect l="l" t="t" r="r" b="b"/>
              <a:pathLst>
                <a:path w="1536064" h="88900">
                  <a:moveTo>
                    <a:pt x="1535976" y="0"/>
                  </a:moveTo>
                  <a:lnTo>
                    <a:pt x="0" y="0"/>
                  </a:lnTo>
                  <a:lnTo>
                    <a:pt x="0" y="88506"/>
                  </a:lnTo>
                  <a:lnTo>
                    <a:pt x="1535976" y="88506"/>
                  </a:lnTo>
                  <a:lnTo>
                    <a:pt x="1535976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65" dirty="0"/>
              <a:t>Federico</a:t>
            </a:r>
            <a:r>
              <a:rPr spc="125" dirty="0"/>
              <a:t> </a:t>
            </a:r>
            <a:r>
              <a:rPr spc="100" dirty="0"/>
              <a:t>A.</a:t>
            </a:r>
            <a:r>
              <a:rPr spc="130" dirty="0"/>
              <a:t> </a:t>
            </a:r>
            <a:r>
              <a:rPr spc="70" dirty="0"/>
              <a:t>Manolio</a:t>
            </a:r>
            <a:r>
              <a:rPr spc="385" dirty="0"/>
              <a:t> </a:t>
            </a:r>
            <a:r>
              <a:rPr spc="75" dirty="0"/>
              <a:t>(World</a:t>
            </a:r>
            <a:r>
              <a:rPr spc="130" dirty="0"/>
              <a:t> </a:t>
            </a:r>
            <a:r>
              <a:rPr spc="80" dirty="0"/>
              <a:t>Bank)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pc="80" dirty="0"/>
              <a:t>September</a:t>
            </a:r>
            <a:r>
              <a:rPr spc="120" dirty="0"/>
              <a:t> </a:t>
            </a:r>
            <a:r>
              <a:rPr spc="55" dirty="0"/>
              <a:t>29,</a:t>
            </a:r>
            <a:r>
              <a:rPr spc="120" dirty="0"/>
              <a:t> </a:t>
            </a:r>
            <a:r>
              <a:rPr spc="35" dirty="0"/>
              <a:t>2025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fld id="{81D60167-4931-47E6-BA6A-407CBD079E47}" type="slidenum">
              <a:rPr spc="75" dirty="0"/>
              <a:t>9</a:t>
            </a:fld>
            <a:r>
              <a:rPr spc="-10" dirty="0"/>
              <a:t> </a:t>
            </a:r>
            <a:r>
              <a:rPr spc="95" dirty="0"/>
              <a:t>/</a:t>
            </a:r>
            <a:r>
              <a:rPr spc="-5" dirty="0"/>
              <a:t> </a:t>
            </a:r>
            <a:r>
              <a:rPr spc="80" dirty="0"/>
              <a:t>17</a:t>
            </a: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552AF202-07AE-0BDD-B649-E345A325315E}"/>
              </a:ext>
            </a:extLst>
          </p:cNvPr>
          <p:cNvSpPr txBox="1">
            <a:spLocks/>
          </p:cNvSpPr>
          <p:nvPr/>
        </p:nvSpPr>
        <p:spPr>
          <a:xfrm>
            <a:off x="1543050" y="3358472"/>
            <a:ext cx="1252289" cy="8592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defPPr>
              <a:defRPr kern="0"/>
            </a:defPPr>
            <a:lvl1pPr>
              <a:defRPr sz="5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spc="80" dirty="0"/>
              <a:t>From Chalkboards to Chatbots</a:t>
            </a:r>
            <a:endParaRPr lang="en-US" spc="35" dirty="0"/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D86A15401E4288745D6D9DD1325C" ma:contentTypeVersion="26" ma:contentTypeDescription="Create a new document." ma:contentTypeScope="" ma:versionID="2a9fe25e618ca91421a60aed64dbc676">
  <xsd:schema xmlns:xsd="http://www.w3.org/2001/XMLSchema" xmlns:xs="http://www.w3.org/2001/XMLSchema" xmlns:p="http://schemas.microsoft.com/office/2006/metadata/properties" xmlns:ns1="http://schemas.microsoft.com/sharepoint/v3" xmlns:ns2="80c0be88-99e0-47c6-bb60-bfaf2d3704c6" xmlns:ns3="6c6d5812-0bec-4b46-bae5-7791aeb1cbc5" xmlns:ns4="3e02667f-0271-471b-bd6e-11a2e16def1d" targetNamespace="http://schemas.microsoft.com/office/2006/metadata/properties" ma:root="true" ma:fieldsID="496064e89d43b0cb84d67f59dd567023" ns1:_="" ns2:_="" ns3:_="" ns4:_="">
    <xsd:import namespace="http://schemas.microsoft.com/sharepoint/v3"/>
    <xsd:import namespace="80c0be88-99e0-47c6-bb60-bfaf2d3704c6"/>
    <xsd:import namespace="6c6d5812-0bec-4b46-bae5-7791aeb1cbc5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Text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Updatedb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EventOrder" minOccurs="0"/>
                <xsd:element ref="ns2:EventOrderNumber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0be88-99e0-47c6-bb60-bfaf2d37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Text" ma:index="17" nillable="true" ma:displayName="Text" ma:default="Text test" ma:description="Text" ma:format="Dropdown" ma:internalName="Text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datedby" ma:index="21" nillable="true" ma:displayName="Updated by" ma:format="Dropdown" ma:list="UserInfo" ma:SharePointGroup="0" ma:internalName="Upd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ventOrder" ma:index="27" nillable="true" ma:displayName="Event Order" ma:decimals="1" ma:default="1" ma:format="Dropdown" ma:internalName="EventOrder" ma:percentage="FALSE">
      <xsd:simpleType>
        <xsd:restriction base="dms:Number"/>
      </xsd:simpleType>
    </xsd:element>
    <xsd:element name="EventOrderNumber" ma:index="28" nillable="true" ma:displayName="Event Order Number" ma:description="1" ma:format="Dropdown" ma:internalName="EventOrderNumber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3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d5812-0bec-4b46-bae5-7791aeb1c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aa05e3d-6722-4ba5-884e-ffd7a2228bd4}" ma:internalName="TaxCatchAll" ma:showField="CatchAllData" ma:web="6c6d5812-0bec-4b46-bae5-7791aeb1c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xt xmlns="80c0be88-99e0-47c6-bb60-bfaf2d3704c6">Text test</Text>
    <EventOrder xmlns="80c0be88-99e0-47c6-bb60-bfaf2d3704c6">1</EventOrder>
    <_ip_UnifiedCompliancePolicyUIAction xmlns="http://schemas.microsoft.com/sharepoint/v3" xsi:nil="true"/>
    <lcf76f155ced4ddcb4097134ff3c332f xmlns="80c0be88-99e0-47c6-bb60-bfaf2d3704c6">
      <Terms xmlns="http://schemas.microsoft.com/office/infopath/2007/PartnerControls"/>
    </lcf76f155ced4ddcb4097134ff3c332f>
    <Updatedby xmlns="80c0be88-99e0-47c6-bb60-bfaf2d3704c6">
      <UserInfo>
        <DisplayName/>
        <AccountId xsi:nil="true"/>
        <AccountType/>
      </UserInfo>
    </Updatedby>
    <_ip_UnifiedCompliancePolicyProperties xmlns="http://schemas.microsoft.com/sharepoint/v3" xsi:nil="true"/>
    <TaxCatchAll xmlns="3e02667f-0271-471b-bd6e-11a2e16def1d" xsi:nil="true"/>
    <Number xmlns="80c0be88-99e0-47c6-bb60-bfaf2d3704c6" xsi:nil="true"/>
    <EventOrderNumber xmlns="80c0be88-99e0-47c6-bb60-bfaf2d3704c6" xsi:nil="true"/>
  </documentManagement>
</p:properties>
</file>

<file path=customXml/itemProps1.xml><?xml version="1.0" encoding="utf-8"?>
<ds:datastoreItem xmlns:ds="http://schemas.openxmlformats.org/officeDocument/2006/customXml" ds:itemID="{C92CBAED-9FBB-427C-8141-40B39BFDE0A0}"/>
</file>

<file path=customXml/itemProps2.xml><?xml version="1.0" encoding="utf-8"?>
<ds:datastoreItem xmlns:ds="http://schemas.openxmlformats.org/officeDocument/2006/customXml" ds:itemID="{BE4479DD-455F-47F2-8567-5B1135711795}"/>
</file>

<file path=customXml/itemProps3.xml><?xml version="1.0" encoding="utf-8"?>
<ds:datastoreItem xmlns:ds="http://schemas.openxmlformats.org/officeDocument/2006/customXml" ds:itemID="{8E6721E1-1BBF-454D-A085-D71382A4F6A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504</Words>
  <Application>Microsoft Macintosh PowerPoint</Application>
  <PresentationFormat>Custom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Georgia</vt:lpstr>
      <vt:lpstr>Lucida Sans Unicode</vt:lpstr>
      <vt:lpstr>Palatino Linotype</vt:lpstr>
      <vt:lpstr>Times New Roman</vt:lpstr>
      <vt:lpstr>Verdana</vt:lpstr>
      <vt:lpstr>Office Theme</vt:lpstr>
      <vt:lpstr>PowerPoint Presentation</vt:lpstr>
      <vt:lpstr>Motivation - The problem</vt:lpstr>
      <vt:lpstr>Motivation - The problem</vt:lpstr>
      <vt:lpstr>Motivation</vt:lpstr>
      <vt:lpstr>What we did – Overview of the Pilot</vt:lpstr>
      <vt:lpstr>Evaluation Design</vt:lpstr>
      <vt:lpstr>Model specification</vt:lpstr>
      <vt:lpstr>PowerPoint Presentation</vt:lpstr>
      <vt:lpstr>PowerPoint Presentation</vt:lpstr>
      <vt:lpstr>Key Results</vt:lpstr>
      <vt:lpstr>Robustness</vt:lpstr>
      <vt:lpstr>Discussion</vt:lpstr>
      <vt:lpstr>Discussion</vt:lpstr>
      <vt:lpstr>PowerPoint Presentation</vt:lpstr>
      <vt:lpstr>PowerPoint Presentation</vt:lpstr>
      <vt:lpstr>PowerPoint Presentation</vt:lpstr>
      <vt:lpstr>Appendix: Key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Chalkboards to Chatbots:     Evaluating the Impact of Gen. AI on Learning Outcomes in Nigeria  [1ex] De Simone M., Tiberti F., Barron Rodriguez M., Manolio F., Mosuro W., Dikoru E. </dc:title>
  <dc:creator>Federico A. Manolio</dc:creator>
  <cp:lastModifiedBy>Federico Manolio</cp:lastModifiedBy>
  <cp:revision>1</cp:revision>
  <dcterms:created xsi:type="dcterms:W3CDTF">2025-09-25T21:47:58Z</dcterms:created>
  <dcterms:modified xsi:type="dcterms:W3CDTF">2025-09-25T22:24:37Z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2025-09-25T00:00:00Z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2025-09-25T00:00:00Z</vt:filetime>
  </property>
  <property fmtid="{D5CDD505-2E9C-101B-9397-08002B2CF9AE}" pid="5" name="PTEX.Fullbanner">
    <vt:lpwstr>This is pdfTeX, Version 3.141592653-2.6-1.40.22 (TeX Live 2021) kpathsea version 6.3.3</vt:lpwstr>
  </property>
  <property fmtid="{D5CDD505-2E9C-101B-9397-08002B2CF9AE}" pid="6" name="Producer">
    <vt:lpwstr>pdfTeX-1.40.22</vt:lpwstr>
  </property>
  <property fmtid="{D5CDD505-2E9C-101B-9397-08002B2CF9AE}" pid="7" name="ContentTypeId">
    <vt:lpwstr>0x0101005E2DD86A15401E4288745D6D9DD1325C</vt:lpwstr>
  </property>
</Properties>
</file>