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9" r:id="rId5"/>
  </p:sldMasterIdLst>
  <p:notesMasterIdLst>
    <p:notesMasterId r:id="rId20"/>
  </p:notesMasterIdLst>
  <p:sldIdLst>
    <p:sldId id="259" r:id="rId6"/>
    <p:sldId id="269" r:id="rId7"/>
    <p:sldId id="380" r:id="rId8"/>
    <p:sldId id="258" r:id="rId9"/>
    <p:sldId id="311" r:id="rId10"/>
    <p:sldId id="271" r:id="rId11"/>
    <p:sldId id="331" r:id="rId12"/>
    <p:sldId id="366" r:id="rId13"/>
    <p:sldId id="379" r:id="rId14"/>
    <p:sldId id="368" r:id="rId15"/>
    <p:sldId id="280" r:id="rId16"/>
    <p:sldId id="288" r:id="rId17"/>
    <p:sldId id="377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2" autoAdjust="0"/>
    <p:restoredTop sz="94773" autoAdjust="0"/>
  </p:normalViewPr>
  <p:slideViewPr>
    <p:cSldViewPr snapToGrid="0">
      <p:cViewPr>
        <p:scale>
          <a:sx n="69" d="100"/>
          <a:sy n="69" d="100"/>
        </p:scale>
        <p:origin x="376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B73214-B578-4712-A9CB-C112FE5E933F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13CB6C-2E9F-4DDF-9A37-03CE06BBF1C9}">
      <dgm:prSet phldrT="[Text]" custT="1"/>
      <dgm:spPr/>
      <dgm:t>
        <a:bodyPr/>
        <a:lstStyle/>
        <a:p>
          <a:r>
            <a:rPr lang="en-US" sz="2000" dirty="0"/>
            <a:t>75% of </a:t>
          </a:r>
          <a:r>
            <a:rPr lang="fr-FR" sz="1600" noProof="0" dirty="0"/>
            <a:t>Données</a:t>
          </a:r>
          <a:r>
            <a:rPr lang="en-US" sz="1600" dirty="0"/>
            <a:t> </a:t>
          </a:r>
          <a:r>
            <a:rPr lang="en-US" sz="1600" dirty="0" err="1"/>
            <a:t>manquantes</a:t>
          </a:r>
          <a:endParaRPr lang="en-US" sz="1600" dirty="0"/>
        </a:p>
      </dgm:t>
    </dgm:pt>
    <dgm:pt modelId="{8533C960-FFF4-4551-85E7-7865FED4772D}" type="parTrans" cxnId="{6B1A6B9D-9039-447D-88C0-766579A212B7}">
      <dgm:prSet/>
      <dgm:spPr/>
      <dgm:t>
        <a:bodyPr/>
        <a:lstStyle/>
        <a:p>
          <a:endParaRPr lang="en-US"/>
        </a:p>
      </dgm:t>
    </dgm:pt>
    <dgm:pt modelId="{34CC5ABF-CED7-47AD-BE2B-167F45749E4F}" type="sibTrans" cxnId="{6B1A6B9D-9039-447D-88C0-766579A212B7}">
      <dgm:prSet/>
      <dgm:spPr/>
      <dgm:t>
        <a:bodyPr/>
        <a:lstStyle/>
        <a:p>
          <a:endParaRPr lang="en-US"/>
        </a:p>
      </dgm:t>
    </dgm:pt>
    <dgm:pt modelId="{7D671DC2-5E33-4828-BAEB-9EA5F89BDA4B}">
      <dgm:prSet phldrT="[Text]" custT="1"/>
      <dgm:spPr/>
      <dgm:t>
        <a:bodyPr/>
        <a:lstStyle/>
        <a:p>
          <a:r>
            <a:rPr lang="fr-FR" sz="2000" noProof="0" dirty="0"/>
            <a:t>Reporte</a:t>
          </a:r>
          <a:r>
            <a:rPr lang="en-US" sz="2000" dirty="0"/>
            <a:t> – </a:t>
          </a:r>
        </a:p>
        <a:p>
          <a:r>
            <a:rPr lang="en-US" sz="2000" dirty="0"/>
            <a:t>3,191</a:t>
          </a:r>
        </a:p>
      </dgm:t>
    </dgm:pt>
    <dgm:pt modelId="{BB37C628-E3F2-43E9-89CB-B0B61183308B}" type="parTrans" cxnId="{8F063FB4-2B0F-4EF8-B15C-4DE80FC4BDFD}">
      <dgm:prSet/>
      <dgm:spPr/>
      <dgm:t>
        <a:bodyPr/>
        <a:lstStyle/>
        <a:p>
          <a:endParaRPr lang="en-US"/>
        </a:p>
      </dgm:t>
    </dgm:pt>
    <dgm:pt modelId="{A252C8AE-9314-4A3E-86CB-A3A3F151D589}" type="sibTrans" cxnId="{8F063FB4-2B0F-4EF8-B15C-4DE80FC4BDFD}">
      <dgm:prSet/>
      <dgm:spPr/>
      <dgm:t>
        <a:bodyPr/>
        <a:lstStyle/>
        <a:p>
          <a:endParaRPr lang="en-US"/>
        </a:p>
      </dgm:t>
    </dgm:pt>
    <dgm:pt modelId="{6D0AD0C1-E066-40B9-863D-976AC373114B}">
      <dgm:prSet phldrT="[Text]" custT="1"/>
      <dgm:spPr/>
      <dgm:t>
        <a:bodyPr/>
        <a:lstStyle/>
        <a:p>
          <a:r>
            <a:rPr lang="en-US" sz="2000" dirty="0"/>
            <a:t>Estimation OMS – 12,891</a:t>
          </a:r>
        </a:p>
      </dgm:t>
    </dgm:pt>
    <dgm:pt modelId="{F66690BD-4FE5-4324-983D-66D57F1AB690}" type="parTrans" cxnId="{2B71CE43-4527-4641-B7BA-3C2C9FFA06B4}">
      <dgm:prSet/>
      <dgm:spPr/>
      <dgm:t>
        <a:bodyPr/>
        <a:lstStyle/>
        <a:p>
          <a:endParaRPr lang="en-US"/>
        </a:p>
      </dgm:t>
    </dgm:pt>
    <dgm:pt modelId="{52255FF7-5DC1-4212-85AD-4386114BFFD6}" type="sibTrans" cxnId="{2B71CE43-4527-4641-B7BA-3C2C9FFA06B4}">
      <dgm:prSet/>
      <dgm:spPr/>
      <dgm:t>
        <a:bodyPr/>
        <a:lstStyle/>
        <a:p>
          <a:endParaRPr lang="en-US"/>
        </a:p>
      </dgm:t>
    </dgm:pt>
    <dgm:pt modelId="{B297FB65-91FF-4C15-AAA9-97664AF7300E}" type="pres">
      <dgm:prSet presAssocID="{8EB73214-B578-4712-A9CB-C112FE5E933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21B1ED0-2EA8-43CE-9ACE-C90824C9E51D}" type="pres">
      <dgm:prSet presAssocID="{D913CB6C-2E9F-4DDF-9A37-03CE06BBF1C9}" presName="centerShape" presStyleLbl="node0" presStyleIdx="0" presStyleCnt="1" custScaleX="116169"/>
      <dgm:spPr/>
    </dgm:pt>
    <dgm:pt modelId="{DA961492-D58F-4CD3-8E83-AA32377C9E07}" type="pres">
      <dgm:prSet presAssocID="{BB37C628-E3F2-43E9-89CB-B0B61183308B}" presName="parTrans" presStyleLbl="bgSibTrans2D1" presStyleIdx="0" presStyleCnt="2" custLinFactNeighborX="-4063" custLinFactNeighborY="83663"/>
      <dgm:spPr/>
    </dgm:pt>
    <dgm:pt modelId="{544AC574-43B1-4C62-956E-B293E31CEDBD}" type="pres">
      <dgm:prSet presAssocID="{7D671DC2-5E33-4828-BAEB-9EA5F89BDA4B}" presName="node" presStyleLbl="node1" presStyleIdx="0" presStyleCnt="2" custScaleX="161062" custRadScaleRad="123200" custRadScaleInc="-150">
        <dgm:presLayoutVars>
          <dgm:bulletEnabled val="1"/>
        </dgm:presLayoutVars>
      </dgm:prSet>
      <dgm:spPr/>
    </dgm:pt>
    <dgm:pt modelId="{D7AC96F3-3123-4189-AE2B-E19ADFFE1DED}" type="pres">
      <dgm:prSet presAssocID="{F66690BD-4FE5-4324-983D-66D57F1AB690}" presName="parTrans" presStyleLbl="bgSibTrans2D1" presStyleIdx="1" presStyleCnt="2" custLinFactNeighborX="6095" custLinFactNeighborY="98919"/>
      <dgm:spPr/>
    </dgm:pt>
    <dgm:pt modelId="{2211F597-7E5A-4AB9-8986-355F95EDC040}" type="pres">
      <dgm:prSet presAssocID="{6D0AD0C1-E066-40B9-863D-976AC373114B}" presName="node" presStyleLbl="node1" presStyleIdx="1" presStyleCnt="2" custScaleX="167485" custRadScaleRad="115344" custRadScaleInc="-2923">
        <dgm:presLayoutVars>
          <dgm:bulletEnabled val="1"/>
        </dgm:presLayoutVars>
      </dgm:prSet>
      <dgm:spPr/>
    </dgm:pt>
  </dgm:ptLst>
  <dgm:cxnLst>
    <dgm:cxn modelId="{FC3C300F-9EFC-9742-869F-6543D3AB0C33}" type="presOf" srcId="{D913CB6C-2E9F-4DDF-9A37-03CE06BBF1C9}" destId="{B21B1ED0-2EA8-43CE-9ACE-C90824C9E51D}" srcOrd="0" destOrd="0" presId="urn:microsoft.com/office/officeart/2005/8/layout/radial4"/>
    <dgm:cxn modelId="{00AFEC10-4EDE-C843-8C09-3257895E93CC}" type="presOf" srcId="{BB37C628-E3F2-43E9-89CB-B0B61183308B}" destId="{DA961492-D58F-4CD3-8E83-AA32377C9E07}" srcOrd="0" destOrd="0" presId="urn:microsoft.com/office/officeart/2005/8/layout/radial4"/>
    <dgm:cxn modelId="{F7C3C863-D9A3-3444-9E6F-1011306499A0}" type="presOf" srcId="{7D671DC2-5E33-4828-BAEB-9EA5F89BDA4B}" destId="{544AC574-43B1-4C62-956E-B293E31CEDBD}" srcOrd="0" destOrd="0" presId="urn:microsoft.com/office/officeart/2005/8/layout/radial4"/>
    <dgm:cxn modelId="{2B71CE43-4527-4641-B7BA-3C2C9FFA06B4}" srcId="{D913CB6C-2E9F-4DDF-9A37-03CE06BBF1C9}" destId="{6D0AD0C1-E066-40B9-863D-976AC373114B}" srcOrd="1" destOrd="0" parTransId="{F66690BD-4FE5-4324-983D-66D57F1AB690}" sibTransId="{52255FF7-5DC1-4212-85AD-4386114BFFD6}"/>
    <dgm:cxn modelId="{494B7B74-F76A-1149-A77D-DE34AC6987C9}" type="presOf" srcId="{6D0AD0C1-E066-40B9-863D-976AC373114B}" destId="{2211F597-7E5A-4AB9-8986-355F95EDC040}" srcOrd="0" destOrd="0" presId="urn:microsoft.com/office/officeart/2005/8/layout/radial4"/>
    <dgm:cxn modelId="{6B1A6B9D-9039-447D-88C0-766579A212B7}" srcId="{8EB73214-B578-4712-A9CB-C112FE5E933F}" destId="{D913CB6C-2E9F-4DDF-9A37-03CE06BBF1C9}" srcOrd="0" destOrd="0" parTransId="{8533C960-FFF4-4551-85E7-7865FED4772D}" sibTransId="{34CC5ABF-CED7-47AD-BE2B-167F45749E4F}"/>
    <dgm:cxn modelId="{8F063FB4-2B0F-4EF8-B15C-4DE80FC4BDFD}" srcId="{D913CB6C-2E9F-4DDF-9A37-03CE06BBF1C9}" destId="{7D671DC2-5E33-4828-BAEB-9EA5F89BDA4B}" srcOrd="0" destOrd="0" parTransId="{BB37C628-E3F2-43E9-89CB-B0B61183308B}" sibTransId="{A252C8AE-9314-4A3E-86CB-A3A3F151D589}"/>
    <dgm:cxn modelId="{1B108BBD-7E36-6B44-BC3D-752F3481CFD6}" type="presOf" srcId="{F66690BD-4FE5-4324-983D-66D57F1AB690}" destId="{D7AC96F3-3123-4189-AE2B-E19ADFFE1DED}" srcOrd="0" destOrd="0" presId="urn:microsoft.com/office/officeart/2005/8/layout/radial4"/>
    <dgm:cxn modelId="{17268AE7-B216-EF49-93EC-A256F5230FBA}" type="presOf" srcId="{8EB73214-B578-4712-A9CB-C112FE5E933F}" destId="{B297FB65-91FF-4C15-AAA9-97664AF7300E}" srcOrd="0" destOrd="0" presId="urn:microsoft.com/office/officeart/2005/8/layout/radial4"/>
    <dgm:cxn modelId="{6149BEA8-E54F-C14A-B307-26C286FED1F4}" type="presParOf" srcId="{B297FB65-91FF-4C15-AAA9-97664AF7300E}" destId="{B21B1ED0-2EA8-43CE-9ACE-C90824C9E51D}" srcOrd="0" destOrd="0" presId="urn:microsoft.com/office/officeart/2005/8/layout/radial4"/>
    <dgm:cxn modelId="{E1D3C80A-2353-994F-8BCF-1EE2A8D5123D}" type="presParOf" srcId="{B297FB65-91FF-4C15-AAA9-97664AF7300E}" destId="{DA961492-D58F-4CD3-8E83-AA32377C9E07}" srcOrd="1" destOrd="0" presId="urn:microsoft.com/office/officeart/2005/8/layout/radial4"/>
    <dgm:cxn modelId="{C74F7310-834A-6647-8487-E28A0F02E914}" type="presParOf" srcId="{B297FB65-91FF-4C15-AAA9-97664AF7300E}" destId="{544AC574-43B1-4C62-956E-B293E31CEDBD}" srcOrd="2" destOrd="0" presId="urn:microsoft.com/office/officeart/2005/8/layout/radial4"/>
    <dgm:cxn modelId="{BA0C7FB9-D82B-4441-9815-19A2AA28105D}" type="presParOf" srcId="{B297FB65-91FF-4C15-AAA9-97664AF7300E}" destId="{D7AC96F3-3123-4189-AE2B-E19ADFFE1DED}" srcOrd="3" destOrd="0" presId="urn:microsoft.com/office/officeart/2005/8/layout/radial4"/>
    <dgm:cxn modelId="{3790623A-DB1B-8547-BC12-4E89A203BB4C}" type="presParOf" srcId="{B297FB65-91FF-4C15-AAA9-97664AF7300E}" destId="{2211F597-7E5A-4AB9-8986-355F95EDC040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D6BCA9-3CD4-41BE-A1F2-6746AFFF7EE5}" type="doc">
      <dgm:prSet loTypeId="urn:microsoft.com/office/officeart/2005/8/layout/vProcess5" loCatId="process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5C4E1CD-2772-4B39-A841-94D666789B22}">
      <dgm:prSet phldrT="[Text]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kumimoji="0" lang="fr-FR" b="1" u="none" strike="noStrike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Ou sont les points sensibles des crashes ? </a:t>
          </a:r>
          <a:endParaRPr lang="fr-FR" noProof="0" dirty="0"/>
        </a:p>
      </dgm:t>
    </dgm:pt>
    <dgm:pt modelId="{0B59B6E3-A2B7-4B74-B59F-B832EFB91F56}" type="parTrans" cxnId="{7AA57621-00C8-4577-8B8B-B34A58326765}">
      <dgm:prSet/>
      <dgm:spPr/>
      <dgm:t>
        <a:bodyPr/>
        <a:lstStyle/>
        <a:p>
          <a:endParaRPr lang="en-US"/>
        </a:p>
      </dgm:t>
    </dgm:pt>
    <dgm:pt modelId="{80953307-B405-4475-8F91-FDBF29AE0912}" type="sibTrans" cxnId="{7AA57621-00C8-4577-8B8B-B34A58326765}">
      <dgm:prSet/>
      <dgm:spPr/>
      <dgm:t>
        <a:bodyPr/>
        <a:lstStyle/>
        <a:p>
          <a:endParaRPr lang="en-US"/>
        </a:p>
      </dgm:t>
    </dgm:pt>
    <dgm:pt modelId="{8C0597C3-A849-4841-B721-0B50767DD5B6}">
      <dgm:prSet/>
      <dgm:spPr/>
      <dgm:t>
        <a:bodyPr/>
        <a:lstStyle/>
        <a:p>
          <a:r>
            <a:rPr kumimoji="0" lang="fr-FR" b="1" u="none" strike="noStrike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Quelles sont les caractéristiques de ces points sensibles? Quels sont les facteurs qui conduisent a ces crashes?</a:t>
          </a:r>
        </a:p>
      </dgm:t>
    </dgm:pt>
    <dgm:pt modelId="{D210E599-67DA-4862-BA40-31260EBDB5F4}" type="parTrans" cxnId="{0A8990C2-F29C-45CC-AB50-A893A29919BC}">
      <dgm:prSet/>
      <dgm:spPr/>
      <dgm:t>
        <a:bodyPr/>
        <a:lstStyle/>
        <a:p>
          <a:endParaRPr lang="en-US"/>
        </a:p>
      </dgm:t>
    </dgm:pt>
    <dgm:pt modelId="{47BC7DE0-B6C1-489B-B8FC-1731AFEC73CC}" type="sibTrans" cxnId="{0A8990C2-F29C-45CC-AB50-A893A29919BC}">
      <dgm:prSet/>
      <dgm:spPr/>
      <dgm:t>
        <a:bodyPr/>
        <a:lstStyle/>
        <a:p>
          <a:endParaRPr lang="en-US"/>
        </a:p>
      </dgm:t>
    </dgm:pt>
    <dgm:pt modelId="{E71A0EA2-AA31-4CBC-AF37-9DBC1720AF66}">
      <dgm:prSet/>
      <dgm:spPr/>
      <dgm:t>
        <a:bodyPr/>
        <a:lstStyle/>
        <a:p>
          <a:r>
            <a:rPr kumimoji="0" lang="fr-FR" b="1" u="none" strike="noStrike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Quelles interventions/politiques peuvent permettre d’adresser ces facteurs de risques d’accidents</a:t>
          </a:r>
          <a:r>
            <a:rPr kumimoji="0" lang="en-US" b="1" u="none" strike="noStrike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?</a:t>
          </a:r>
          <a:endParaRPr lang="en-US" b="1" dirty="0">
            <a:latin typeface="Calibri" panose="020F0502020204030204"/>
          </a:endParaRPr>
        </a:p>
      </dgm:t>
    </dgm:pt>
    <dgm:pt modelId="{DE3EBA93-AAD3-4DF3-8232-C2E5C2773D7D}" type="parTrans" cxnId="{B23EBE91-F85D-458D-BA54-CBBF9CDB9EC9}">
      <dgm:prSet/>
      <dgm:spPr/>
      <dgm:t>
        <a:bodyPr/>
        <a:lstStyle/>
        <a:p>
          <a:endParaRPr lang="en-US"/>
        </a:p>
      </dgm:t>
    </dgm:pt>
    <dgm:pt modelId="{805EC85E-E1FF-43D3-A9C2-2AA37AA5138E}" type="sibTrans" cxnId="{B23EBE91-F85D-458D-BA54-CBBF9CDB9EC9}">
      <dgm:prSet/>
      <dgm:spPr/>
      <dgm:t>
        <a:bodyPr/>
        <a:lstStyle/>
        <a:p>
          <a:endParaRPr lang="en-US"/>
        </a:p>
      </dgm:t>
    </dgm:pt>
    <dgm:pt modelId="{8BD1DFE1-8EA6-4AAE-AF59-B99453CDEB61}">
      <dgm:prSet/>
      <dgm:spPr/>
      <dgm:t>
        <a:bodyPr/>
        <a:lstStyle/>
        <a:p>
          <a:r>
            <a:rPr kumimoji="0" lang="fr-FR" b="1" u="none" strike="noStrike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Développer des expériences pour identifier les politiques les plus efficaces</a:t>
          </a:r>
          <a:endParaRPr lang="fr-FR" b="1" noProof="0" dirty="0">
            <a:latin typeface="Calibri" panose="020F0502020204030204"/>
          </a:endParaRPr>
        </a:p>
      </dgm:t>
    </dgm:pt>
    <dgm:pt modelId="{C7A08813-873E-4A51-8EB9-1CB5E3B7D176}" type="parTrans" cxnId="{B65B670D-F9C6-48A4-9474-89A077BCE96D}">
      <dgm:prSet/>
      <dgm:spPr/>
      <dgm:t>
        <a:bodyPr/>
        <a:lstStyle/>
        <a:p>
          <a:endParaRPr lang="en-US"/>
        </a:p>
      </dgm:t>
    </dgm:pt>
    <dgm:pt modelId="{F7AD65DD-20F2-4F04-BA5D-E403BB748839}" type="sibTrans" cxnId="{B65B670D-F9C6-48A4-9474-89A077BCE96D}">
      <dgm:prSet/>
      <dgm:spPr/>
      <dgm:t>
        <a:bodyPr/>
        <a:lstStyle/>
        <a:p>
          <a:endParaRPr lang="en-US"/>
        </a:p>
      </dgm:t>
    </dgm:pt>
    <dgm:pt modelId="{74F25454-6691-45C4-86B1-A076C7ABE051}" type="pres">
      <dgm:prSet presAssocID="{55D6BCA9-3CD4-41BE-A1F2-6746AFFF7EE5}" presName="outerComposite" presStyleCnt="0">
        <dgm:presLayoutVars>
          <dgm:chMax val="5"/>
          <dgm:dir/>
          <dgm:resizeHandles val="exact"/>
        </dgm:presLayoutVars>
      </dgm:prSet>
      <dgm:spPr/>
    </dgm:pt>
    <dgm:pt modelId="{20AD46C2-CAFF-499B-8AA3-58EF779D9B0F}" type="pres">
      <dgm:prSet presAssocID="{55D6BCA9-3CD4-41BE-A1F2-6746AFFF7EE5}" presName="dummyMaxCanvas" presStyleCnt="0">
        <dgm:presLayoutVars/>
      </dgm:prSet>
      <dgm:spPr/>
    </dgm:pt>
    <dgm:pt modelId="{957E67F8-9FB1-464D-83EF-21C9065674BF}" type="pres">
      <dgm:prSet presAssocID="{55D6BCA9-3CD4-41BE-A1F2-6746AFFF7EE5}" presName="FourNodes_1" presStyleLbl="node1" presStyleIdx="0" presStyleCnt="4">
        <dgm:presLayoutVars>
          <dgm:bulletEnabled val="1"/>
        </dgm:presLayoutVars>
      </dgm:prSet>
      <dgm:spPr/>
    </dgm:pt>
    <dgm:pt modelId="{A8D88427-238D-4909-87AD-5A4CA59FB293}" type="pres">
      <dgm:prSet presAssocID="{55D6BCA9-3CD4-41BE-A1F2-6746AFFF7EE5}" presName="FourNodes_2" presStyleLbl="node1" presStyleIdx="1" presStyleCnt="4" custScaleX="104711">
        <dgm:presLayoutVars>
          <dgm:bulletEnabled val="1"/>
        </dgm:presLayoutVars>
      </dgm:prSet>
      <dgm:spPr/>
    </dgm:pt>
    <dgm:pt modelId="{9D89FE1B-762A-495D-96D1-75A15CBF8312}" type="pres">
      <dgm:prSet presAssocID="{55D6BCA9-3CD4-41BE-A1F2-6746AFFF7EE5}" presName="FourNodes_3" presStyleLbl="node1" presStyleIdx="2" presStyleCnt="4">
        <dgm:presLayoutVars>
          <dgm:bulletEnabled val="1"/>
        </dgm:presLayoutVars>
      </dgm:prSet>
      <dgm:spPr/>
    </dgm:pt>
    <dgm:pt modelId="{51EEE6EB-89DB-4807-9652-2FC34013ADA9}" type="pres">
      <dgm:prSet presAssocID="{55D6BCA9-3CD4-41BE-A1F2-6746AFFF7EE5}" presName="FourNodes_4" presStyleLbl="node1" presStyleIdx="3" presStyleCnt="4">
        <dgm:presLayoutVars>
          <dgm:bulletEnabled val="1"/>
        </dgm:presLayoutVars>
      </dgm:prSet>
      <dgm:spPr/>
    </dgm:pt>
    <dgm:pt modelId="{2AACEDDD-B267-4877-9829-86097FA152B5}" type="pres">
      <dgm:prSet presAssocID="{55D6BCA9-3CD4-41BE-A1F2-6746AFFF7EE5}" presName="FourConn_1-2" presStyleLbl="fgAccFollowNode1" presStyleIdx="0" presStyleCnt="3">
        <dgm:presLayoutVars>
          <dgm:bulletEnabled val="1"/>
        </dgm:presLayoutVars>
      </dgm:prSet>
      <dgm:spPr/>
    </dgm:pt>
    <dgm:pt modelId="{3B56FD0D-B44C-426E-9BA1-55D8F906E152}" type="pres">
      <dgm:prSet presAssocID="{55D6BCA9-3CD4-41BE-A1F2-6746AFFF7EE5}" presName="FourConn_2-3" presStyleLbl="fgAccFollowNode1" presStyleIdx="1" presStyleCnt="3">
        <dgm:presLayoutVars>
          <dgm:bulletEnabled val="1"/>
        </dgm:presLayoutVars>
      </dgm:prSet>
      <dgm:spPr/>
    </dgm:pt>
    <dgm:pt modelId="{6F27481A-ACA9-4AB8-A288-8A5DE033A35B}" type="pres">
      <dgm:prSet presAssocID="{55D6BCA9-3CD4-41BE-A1F2-6746AFFF7EE5}" presName="FourConn_3-4" presStyleLbl="fgAccFollowNode1" presStyleIdx="2" presStyleCnt="3">
        <dgm:presLayoutVars>
          <dgm:bulletEnabled val="1"/>
        </dgm:presLayoutVars>
      </dgm:prSet>
      <dgm:spPr/>
    </dgm:pt>
    <dgm:pt modelId="{F9B84856-F230-4430-956C-9EA00FC620EE}" type="pres">
      <dgm:prSet presAssocID="{55D6BCA9-3CD4-41BE-A1F2-6746AFFF7EE5}" presName="FourNodes_1_text" presStyleLbl="node1" presStyleIdx="3" presStyleCnt="4">
        <dgm:presLayoutVars>
          <dgm:bulletEnabled val="1"/>
        </dgm:presLayoutVars>
      </dgm:prSet>
      <dgm:spPr/>
    </dgm:pt>
    <dgm:pt modelId="{3E8A2304-F38E-4C01-8927-D7458A456F87}" type="pres">
      <dgm:prSet presAssocID="{55D6BCA9-3CD4-41BE-A1F2-6746AFFF7EE5}" presName="FourNodes_2_text" presStyleLbl="node1" presStyleIdx="3" presStyleCnt="4">
        <dgm:presLayoutVars>
          <dgm:bulletEnabled val="1"/>
        </dgm:presLayoutVars>
      </dgm:prSet>
      <dgm:spPr/>
    </dgm:pt>
    <dgm:pt modelId="{800F4F2B-34DA-43A2-BD7C-A6D5EDC46215}" type="pres">
      <dgm:prSet presAssocID="{55D6BCA9-3CD4-41BE-A1F2-6746AFFF7EE5}" presName="FourNodes_3_text" presStyleLbl="node1" presStyleIdx="3" presStyleCnt="4">
        <dgm:presLayoutVars>
          <dgm:bulletEnabled val="1"/>
        </dgm:presLayoutVars>
      </dgm:prSet>
      <dgm:spPr/>
    </dgm:pt>
    <dgm:pt modelId="{C1B05EB8-7B05-4DA5-8901-11F63DE64C00}" type="pres">
      <dgm:prSet presAssocID="{55D6BCA9-3CD4-41BE-A1F2-6746AFFF7EE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B6797907-4315-4FB5-90E7-9E60EA222137}" type="presOf" srcId="{55D6BCA9-3CD4-41BE-A1F2-6746AFFF7EE5}" destId="{74F25454-6691-45C4-86B1-A076C7ABE051}" srcOrd="0" destOrd="0" presId="urn:microsoft.com/office/officeart/2005/8/layout/vProcess5"/>
    <dgm:cxn modelId="{B65B670D-F9C6-48A4-9474-89A077BCE96D}" srcId="{55D6BCA9-3CD4-41BE-A1F2-6746AFFF7EE5}" destId="{8BD1DFE1-8EA6-4AAE-AF59-B99453CDEB61}" srcOrd="3" destOrd="0" parTransId="{C7A08813-873E-4A51-8EB9-1CB5E3B7D176}" sibTransId="{F7AD65DD-20F2-4F04-BA5D-E403BB748839}"/>
    <dgm:cxn modelId="{F4F72819-78F3-45DE-ADBE-9337DEB48756}" type="presOf" srcId="{47BC7DE0-B6C1-489B-B8FC-1731AFEC73CC}" destId="{3B56FD0D-B44C-426E-9BA1-55D8F906E152}" srcOrd="0" destOrd="0" presId="urn:microsoft.com/office/officeart/2005/8/layout/vProcess5"/>
    <dgm:cxn modelId="{7CCD4A19-7F6C-4588-B570-6F516CE43E58}" type="presOf" srcId="{80953307-B405-4475-8F91-FDBF29AE0912}" destId="{2AACEDDD-B267-4877-9829-86097FA152B5}" srcOrd="0" destOrd="0" presId="urn:microsoft.com/office/officeart/2005/8/layout/vProcess5"/>
    <dgm:cxn modelId="{7AA57621-00C8-4577-8B8B-B34A58326765}" srcId="{55D6BCA9-3CD4-41BE-A1F2-6746AFFF7EE5}" destId="{75C4E1CD-2772-4B39-A841-94D666789B22}" srcOrd="0" destOrd="0" parTransId="{0B59B6E3-A2B7-4B74-B59F-B832EFB91F56}" sibTransId="{80953307-B405-4475-8F91-FDBF29AE0912}"/>
    <dgm:cxn modelId="{F5291E3D-1BB3-40DC-A248-74FB8C3E8C56}" type="presOf" srcId="{8C0597C3-A849-4841-B721-0B50767DD5B6}" destId="{3E8A2304-F38E-4C01-8927-D7458A456F87}" srcOrd="1" destOrd="0" presId="urn:microsoft.com/office/officeart/2005/8/layout/vProcess5"/>
    <dgm:cxn modelId="{2DC35945-7F2F-4CD9-B0BC-3E8A6320A35A}" type="presOf" srcId="{E71A0EA2-AA31-4CBC-AF37-9DBC1720AF66}" destId="{9D89FE1B-762A-495D-96D1-75A15CBF8312}" srcOrd="0" destOrd="0" presId="urn:microsoft.com/office/officeart/2005/8/layout/vProcess5"/>
    <dgm:cxn modelId="{F3149145-4B3F-4528-83FE-56E0346C49D5}" type="presOf" srcId="{8C0597C3-A849-4841-B721-0B50767DD5B6}" destId="{A8D88427-238D-4909-87AD-5A4CA59FB293}" srcOrd="0" destOrd="0" presId="urn:microsoft.com/office/officeart/2005/8/layout/vProcess5"/>
    <dgm:cxn modelId="{55B1488B-7EE1-4134-A9A7-D38516123251}" type="presOf" srcId="{805EC85E-E1FF-43D3-A9C2-2AA37AA5138E}" destId="{6F27481A-ACA9-4AB8-A288-8A5DE033A35B}" srcOrd="0" destOrd="0" presId="urn:microsoft.com/office/officeart/2005/8/layout/vProcess5"/>
    <dgm:cxn modelId="{B23EBE91-F85D-458D-BA54-CBBF9CDB9EC9}" srcId="{55D6BCA9-3CD4-41BE-A1F2-6746AFFF7EE5}" destId="{E71A0EA2-AA31-4CBC-AF37-9DBC1720AF66}" srcOrd="2" destOrd="0" parTransId="{DE3EBA93-AAD3-4DF3-8232-C2E5C2773D7D}" sibTransId="{805EC85E-E1FF-43D3-A9C2-2AA37AA5138E}"/>
    <dgm:cxn modelId="{EEA9F89B-877B-48F0-8CB5-3CE2B14C7182}" type="presOf" srcId="{E71A0EA2-AA31-4CBC-AF37-9DBC1720AF66}" destId="{800F4F2B-34DA-43A2-BD7C-A6D5EDC46215}" srcOrd="1" destOrd="0" presId="urn:microsoft.com/office/officeart/2005/8/layout/vProcess5"/>
    <dgm:cxn modelId="{0A8990C2-F29C-45CC-AB50-A893A29919BC}" srcId="{55D6BCA9-3CD4-41BE-A1F2-6746AFFF7EE5}" destId="{8C0597C3-A849-4841-B721-0B50767DD5B6}" srcOrd="1" destOrd="0" parTransId="{D210E599-67DA-4862-BA40-31260EBDB5F4}" sibTransId="{47BC7DE0-B6C1-489B-B8FC-1731AFEC73CC}"/>
    <dgm:cxn modelId="{46F018CC-C28B-470E-82A0-A4B2A662437E}" type="presOf" srcId="{75C4E1CD-2772-4B39-A841-94D666789B22}" destId="{F9B84856-F230-4430-956C-9EA00FC620EE}" srcOrd="1" destOrd="0" presId="urn:microsoft.com/office/officeart/2005/8/layout/vProcess5"/>
    <dgm:cxn modelId="{4CBB8ED6-8587-4DCD-A928-58BA294FED87}" type="presOf" srcId="{8BD1DFE1-8EA6-4AAE-AF59-B99453CDEB61}" destId="{51EEE6EB-89DB-4807-9652-2FC34013ADA9}" srcOrd="0" destOrd="0" presId="urn:microsoft.com/office/officeart/2005/8/layout/vProcess5"/>
    <dgm:cxn modelId="{0C61F3EA-5E07-4314-BE6F-9D0DD93D775B}" type="presOf" srcId="{8BD1DFE1-8EA6-4AAE-AF59-B99453CDEB61}" destId="{C1B05EB8-7B05-4DA5-8901-11F63DE64C00}" srcOrd="1" destOrd="0" presId="urn:microsoft.com/office/officeart/2005/8/layout/vProcess5"/>
    <dgm:cxn modelId="{3DF91AFB-BC1B-4703-ADF1-10659181900A}" type="presOf" srcId="{75C4E1CD-2772-4B39-A841-94D666789B22}" destId="{957E67F8-9FB1-464D-83EF-21C9065674BF}" srcOrd="0" destOrd="0" presId="urn:microsoft.com/office/officeart/2005/8/layout/vProcess5"/>
    <dgm:cxn modelId="{B58A7682-02F5-4CFE-A879-56133C072AA6}" type="presParOf" srcId="{74F25454-6691-45C4-86B1-A076C7ABE051}" destId="{20AD46C2-CAFF-499B-8AA3-58EF779D9B0F}" srcOrd="0" destOrd="0" presId="urn:microsoft.com/office/officeart/2005/8/layout/vProcess5"/>
    <dgm:cxn modelId="{C9140767-2FE4-4A7D-8E26-53AFD99B3B6F}" type="presParOf" srcId="{74F25454-6691-45C4-86B1-A076C7ABE051}" destId="{957E67F8-9FB1-464D-83EF-21C9065674BF}" srcOrd="1" destOrd="0" presId="urn:microsoft.com/office/officeart/2005/8/layout/vProcess5"/>
    <dgm:cxn modelId="{4431E04A-B938-4D02-B41B-4B7793798102}" type="presParOf" srcId="{74F25454-6691-45C4-86B1-A076C7ABE051}" destId="{A8D88427-238D-4909-87AD-5A4CA59FB293}" srcOrd="2" destOrd="0" presId="urn:microsoft.com/office/officeart/2005/8/layout/vProcess5"/>
    <dgm:cxn modelId="{31DF44B5-97B9-4BE4-9229-66095AD1AC10}" type="presParOf" srcId="{74F25454-6691-45C4-86B1-A076C7ABE051}" destId="{9D89FE1B-762A-495D-96D1-75A15CBF8312}" srcOrd="3" destOrd="0" presId="urn:microsoft.com/office/officeart/2005/8/layout/vProcess5"/>
    <dgm:cxn modelId="{A18318F9-A857-49D5-A57C-6A2F3CF11082}" type="presParOf" srcId="{74F25454-6691-45C4-86B1-A076C7ABE051}" destId="{51EEE6EB-89DB-4807-9652-2FC34013ADA9}" srcOrd="4" destOrd="0" presId="urn:microsoft.com/office/officeart/2005/8/layout/vProcess5"/>
    <dgm:cxn modelId="{D7E70363-3799-45CF-9495-E866FF7D1ABA}" type="presParOf" srcId="{74F25454-6691-45C4-86B1-A076C7ABE051}" destId="{2AACEDDD-B267-4877-9829-86097FA152B5}" srcOrd="5" destOrd="0" presId="urn:microsoft.com/office/officeart/2005/8/layout/vProcess5"/>
    <dgm:cxn modelId="{63012DE5-673E-4E78-93AF-E972B4DF9858}" type="presParOf" srcId="{74F25454-6691-45C4-86B1-A076C7ABE051}" destId="{3B56FD0D-B44C-426E-9BA1-55D8F906E152}" srcOrd="6" destOrd="0" presId="urn:microsoft.com/office/officeart/2005/8/layout/vProcess5"/>
    <dgm:cxn modelId="{42510CAD-8CD4-4298-BE94-27F30E6D081B}" type="presParOf" srcId="{74F25454-6691-45C4-86B1-A076C7ABE051}" destId="{6F27481A-ACA9-4AB8-A288-8A5DE033A35B}" srcOrd="7" destOrd="0" presId="urn:microsoft.com/office/officeart/2005/8/layout/vProcess5"/>
    <dgm:cxn modelId="{7E6DB84A-28CB-41D4-BED9-ED5A90BCB5F3}" type="presParOf" srcId="{74F25454-6691-45C4-86B1-A076C7ABE051}" destId="{F9B84856-F230-4430-956C-9EA00FC620EE}" srcOrd="8" destOrd="0" presId="urn:microsoft.com/office/officeart/2005/8/layout/vProcess5"/>
    <dgm:cxn modelId="{A18D5198-B8EE-4B86-B8BC-21AF8C1BF2D0}" type="presParOf" srcId="{74F25454-6691-45C4-86B1-A076C7ABE051}" destId="{3E8A2304-F38E-4C01-8927-D7458A456F87}" srcOrd="9" destOrd="0" presId="urn:microsoft.com/office/officeart/2005/8/layout/vProcess5"/>
    <dgm:cxn modelId="{6A0FEAFA-D23B-4736-8A57-7408730E9A8B}" type="presParOf" srcId="{74F25454-6691-45C4-86B1-A076C7ABE051}" destId="{800F4F2B-34DA-43A2-BD7C-A6D5EDC46215}" srcOrd="10" destOrd="0" presId="urn:microsoft.com/office/officeart/2005/8/layout/vProcess5"/>
    <dgm:cxn modelId="{5EE260B8-351A-426F-A574-337A32D055A8}" type="presParOf" srcId="{74F25454-6691-45C4-86B1-A076C7ABE051}" destId="{C1B05EB8-7B05-4DA5-8901-11F63DE64C0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B76640-3776-4F89-96A7-D415290348D8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AAB521-4164-49A0-866D-4D64F72FF036}">
      <dgm:prSet phldrT="[Text]"/>
      <dgm:spPr>
        <a:solidFill>
          <a:srgbClr val="C00000"/>
        </a:solidFill>
      </dgm:spPr>
      <dgm:t>
        <a:bodyPr/>
        <a:lstStyle/>
        <a:p>
          <a:pPr>
            <a:buNone/>
          </a:pPr>
          <a:r>
            <a:rPr lang="en-US" b="1" dirty="0"/>
            <a:t>Changer la </a:t>
          </a:r>
          <a:r>
            <a:rPr lang="fr-FR" b="1" noProof="0" dirty="0"/>
            <a:t>façon de considérer les investissements en transport comme une opportunité de transformer le potentiel économique d’une </a:t>
          </a:r>
          <a:r>
            <a:rPr lang="en-US" b="1" dirty="0"/>
            <a:t>nation</a:t>
          </a:r>
          <a:endParaRPr lang="en-US" dirty="0"/>
        </a:p>
      </dgm:t>
    </dgm:pt>
    <dgm:pt modelId="{331E8A84-8443-4AA4-BFFD-F4AF259C9E0F}" type="parTrans" cxnId="{73A63EF3-B843-4A17-B1FE-486E26DEF7A0}">
      <dgm:prSet/>
      <dgm:spPr/>
      <dgm:t>
        <a:bodyPr/>
        <a:lstStyle/>
        <a:p>
          <a:endParaRPr lang="en-US"/>
        </a:p>
      </dgm:t>
    </dgm:pt>
    <dgm:pt modelId="{BA672EB4-5745-4BC6-8434-B6CCAE33F847}" type="sibTrans" cxnId="{73A63EF3-B843-4A17-B1FE-486E26DEF7A0}">
      <dgm:prSet/>
      <dgm:spPr/>
      <dgm:t>
        <a:bodyPr/>
        <a:lstStyle/>
        <a:p>
          <a:endParaRPr lang="en-US"/>
        </a:p>
      </dgm:t>
    </dgm:pt>
    <dgm:pt modelId="{F4F65A8D-25DF-49CD-9D99-19A1DE98C50F}">
      <dgm:prSet phldrT="[Text]" custT="1"/>
      <dgm:spPr/>
      <dgm:t>
        <a:bodyPr/>
        <a:lstStyle/>
        <a:p>
          <a:r>
            <a:rPr lang="en-US" sz="2400" dirty="0"/>
            <a:t>DIME, </a:t>
          </a:r>
          <a:r>
            <a:rPr lang="fr-FR" sz="2400" noProof="0" dirty="0"/>
            <a:t>Gouvernement et  </a:t>
          </a:r>
          <a:r>
            <a:rPr lang="fr-FR" sz="2400" noProof="0" dirty="0" err="1"/>
            <a:t>Task</a:t>
          </a:r>
          <a:r>
            <a:rPr lang="fr-FR" sz="2400" noProof="0" dirty="0"/>
            <a:t> Force des donateurs sur l’analyse des données en transport</a:t>
          </a:r>
        </a:p>
      </dgm:t>
    </dgm:pt>
    <dgm:pt modelId="{5156EBFC-F0E4-4F60-B715-AA49800F444C}" type="parTrans" cxnId="{ADC78543-11DF-49CB-AD18-E169690C3E6B}">
      <dgm:prSet/>
      <dgm:spPr/>
      <dgm:t>
        <a:bodyPr/>
        <a:lstStyle/>
        <a:p>
          <a:endParaRPr lang="en-US"/>
        </a:p>
      </dgm:t>
    </dgm:pt>
    <dgm:pt modelId="{7F4CB49D-1338-46B8-8A3F-1363F7A9940C}" type="sibTrans" cxnId="{ADC78543-11DF-49CB-AD18-E169690C3E6B}">
      <dgm:prSet/>
      <dgm:spPr/>
      <dgm:t>
        <a:bodyPr/>
        <a:lstStyle/>
        <a:p>
          <a:endParaRPr lang="en-US"/>
        </a:p>
      </dgm:t>
    </dgm:pt>
    <dgm:pt modelId="{B4656A55-77B9-4C4F-B8BF-5FDE7B48764E}">
      <dgm:prSet phldrT="[Text]"/>
      <dgm:spPr/>
      <dgm:t>
        <a:bodyPr/>
        <a:lstStyle/>
        <a:p>
          <a:r>
            <a:rPr lang="en-US" dirty="0"/>
            <a:t>Experiences: </a:t>
          </a:r>
          <a:r>
            <a:rPr lang="fr-FR" noProof="0" dirty="0"/>
            <a:t>meilleures </a:t>
          </a:r>
          <a:r>
            <a:rPr lang="fr-FR" noProof="0" dirty="0" err="1"/>
            <a:t>evidences</a:t>
          </a:r>
          <a:r>
            <a:rPr lang="fr-FR" noProof="0" dirty="0"/>
            <a:t> pour une meilleure politique</a:t>
          </a:r>
          <a:endParaRPr lang="en-US" dirty="0"/>
        </a:p>
      </dgm:t>
    </dgm:pt>
    <dgm:pt modelId="{10A3C9CB-B2BA-4387-96A3-0610B1BB2726}" type="parTrans" cxnId="{7F286DC0-FF10-4D69-ABFE-837BE13A065A}">
      <dgm:prSet/>
      <dgm:spPr/>
      <dgm:t>
        <a:bodyPr/>
        <a:lstStyle/>
        <a:p>
          <a:endParaRPr lang="en-US"/>
        </a:p>
      </dgm:t>
    </dgm:pt>
    <dgm:pt modelId="{8A8436D5-AAA4-490A-892E-EA7F0E17B2C9}" type="sibTrans" cxnId="{7F286DC0-FF10-4D69-ABFE-837BE13A065A}">
      <dgm:prSet/>
      <dgm:spPr/>
      <dgm:t>
        <a:bodyPr/>
        <a:lstStyle/>
        <a:p>
          <a:endParaRPr lang="en-US"/>
        </a:p>
      </dgm:t>
    </dgm:pt>
    <dgm:pt modelId="{897FE412-BB3F-4C16-A863-1D18ADFD584F}">
      <dgm:prSet phldrT="[Text]"/>
      <dgm:spPr/>
      <dgm:t>
        <a:bodyPr/>
        <a:lstStyle/>
        <a:p>
          <a:r>
            <a:rPr lang="fr-FR" noProof="0" dirty="0"/>
            <a:t>Développent Numérique: meilleures données pour une meilleure politique</a:t>
          </a:r>
        </a:p>
      </dgm:t>
    </dgm:pt>
    <dgm:pt modelId="{F1AE3CEA-3227-4574-8CB7-7FFDD6BD200C}" type="parTrans" cxnId="{E313BA95-163D-4D78-A0A0-4CF1DF87E8D0}">
      <dgm:prSet/>
      <dgm:spPr/>
      <dgm:t>
        <a:bodyPr/>
        <a:lstStyle/>
        <a:p>
          <a:endParaRPr lang="en-US"/>
        </a:p>
      </dgm:t>
    </dgm:pt>
    <dgm:pt modelId="{BC4671C8-C022-48C9-AA3D-52BD9415325B}" type="sibTrans" cxnId="{E313BA95-163D-4D78-A0A0-4CF1DF87E8D0}">
      <dgm:prSet/>
      <dgm:spPr/>
      <dgm:t>
        <a:bodyPr/>
        <a:lstStyle/>
        <a:p>
          <a:endParaRPr lang="en-US"/>
        </a:p>
      </dgm:t>
    </dgm:pt>
    <dgm:pt modelId="{A8C8B5A5-69E3-4697-AFA9-7C35976FEC70}" type="pres">
      <dgm:prSet presAssocID="{81B76640-3776-4F89-96A7-D415290348D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FDE2D1A-AF7A-4755-AB70-69481F89144B}" type="pres">
      <dgm:prSet presAssocID="{23AAB521-4164-49A0-866D-4D64F72FF036}" presName="singleCycle" presStyleCnt="0"/>
      <dgm:spPr/>
    </dgm:pt>
    <dgm:pt modelId="{69411BA5-1C18-4085-B03F-AA2CA29707D6}" type="pres">
      <dgm:prSet presAssocID="{23AAB521-4164-49A0-866D-4D64F72FF036}" presName="singleCenter" presStyleLbl="node1" presStyleIdx="0" presStyleCnt="4" custScaleX="318043" custScaleY="114397" custLinFactNeighborX="927" custLinFactNeighborY="-10128">
        <dgm:presLayoutVars>
          <dgm:chMax val="7"/>
          <dgm:chPref val="7"/>
        </dgm:presLayoutVars>
      </dgm:prSet>
      <dgm:spPr/>
    </dgm:pt>
    <dgm:pt modelId="{45CAC2CE-9ED1-4A27-87A1-A3360DE9D2DB}" type="pres">
      <dgm:prSet presAssocID="{5156EBFC-F0E4-4F60-B715-AA49800F444C}" presName="Name56" presStyleLbl="parChTrans1D2" presStyleIdx="0" presStyleCnt="3"/>
      <dgm:spPr/>
    </dgm:pt>
    <dgm:pt modelId="{0AB0D3FE-A1F7-402E-94DD-201B6D426D8D}" type="pres">
      <dgm:prSet presAssocID="{F4F65A8D-25DF-49CD-9D99-19A1DE98C50F}" presName="text0" presStyleLbl="node1" presStyleIdx="1" presStyleCnt="4" custScaleX="329158" custScaleY="142655">
        <dgm:presLayoutVars>
          <dgm:bulletEnabled val="1"/>
        </dgm:presLayoutVars>
      </dgm:prSet>
      <dgm:spPr/>
    </dgm:pt>
    <dgm:pt modelId="{20570804-358F-4CCA-B1BE-70CFAF8F020E}" type="pres">
      <dgm:prSet presAssocID="{10A3C9CB-B2BA-4387-96A3-0610B1BB2726}" presName="Name56" presStyleLbl="parChTrans1D2" presStyleIdx="1" presStyleCnt="3"/>
      <dgm:spPr/>
    </dgm:pt>
    <dgm:pt modelId="{42030C14-3965-4595-80BE-B01BA85102E2}" type="pres">
      <dgm:prSet presAssocID="{B4656A55-77B9-4C4F-B8BF-5FDE7B48764E}" presName="text0" presStyleLbl="node1" presStyleIdx="2" presStyleCnt="4" custScaleX="395240" custRadScaleRad="108385" custRadScaleInc="2920">
        <dgm:presLayoutVars>
          <dgm:bulletEnabled val="1"/>
        </dgm:presLayoutVars>
      </dgm:prSet>
      <dgm:spPr/>
    </dgm:pt>
    <dgm:pt modelId="{A65515F5-702C-481D-B377-026309B42F1F}" type="pres">
      <dgm:prSet presAssocID="{F1AE3CEA-3227-4574-8CB7-7FFDD6BD200C}" presName="Name56" presStyleLbl="parChTrans1D2" presStyleIdx="2" presStyleCnt="3"/>
      <dgm:spPr/>
    </dgm:pt>
    <dgm:pt modelId="{4E7B9A72-52D7-49FC-A7AC-CB27C13BDD06}" type="pres">
      <dgm:prSet presAssocID="{897FE412-BB3F-4C16-A863-1D18ADFD584F}" presName="text0" presStyleLbl="node1" presStyleIdx="3" presStyleCnt="4" custScaleX="397355" custRadScaleRad="171058" custRadScaleInc="17588">
        <dgm:presLayoutVars>
          <dgm:bulletEnabled val="1"/>
        </dgm:presLayoutVars>
      </dgm:prSet>
      <dgm:spPr/>
    </dgm:pt>
  </dgm:ptLst>
  <dgm:cxnLst>
    <dgm:cxn modelId="{48DB3E11-085A-F640-BF28-6B4D8FDB9385}" type="presOf" srcId="{23AAB521-4164-49A0-866D-4D64F72FF036}" destId="{69411BA5-1C18-4085-B03F-AA2CA29707D6}" srcOrd="0" destOrd="0" presId="urn:microsoft.com/office/officeart/2008/layout/RadialCluster"/>
    <dgm:cxn modelId="{86BBF72D-929E-5343-8067-60546AE403A1}" type="presOf" srcId="{10A3C9CB-B2BA-4387-96A3-0610B1BB2726}" destId="{20570804-358F-4CCA-B1BE-70CFAF8F020E}" srcOrd="0" destOrd="0" presId="urn:microsoft.com/office/officeart/2008/layout/RadialCluster"/>
    <dgm:cxn modelId="{0E12FC30-149F-FC4B-945E-F5933A2D2AD5}" type="presOf" srcId="{F4F65A8D-25DF-49CD-9D99-19A1DE98C50F}" destId="{0AB0D3FE-A1F7-402E-94DD-201B6D426D8D}" srcOrd="0" destOrd="0" presId="urn:microsoft.com/office/officeart/2008/layout/RadialCluster"/>
    <dgm:cxn modelId="{ADC78543-11DF-49CB-AD18-E169690C3E6B}" srcId="{23AAB521-4164-49A0-866D-4D64F72FF036}" destId="{F4F65A8D-25DF-49CD-9D99-19A1DE98C50F}" srcOrd="0" destOrd="0" parTransId="{5156EBFC-F0E4-4F60-B715-AA49800F444C}" sibTransId="{7F4CB49D-1338-46B8-8A3F-1363F7A9940C}"/>
    <dgm:cxn modelId="{746BC148-5081-E449-8A9E-EA3F2DC1BB50}" type="presOf" srcId="{897FE412-BB3F-4C16-A863-1D18ADFD584F}" destId="{4E7B9A72-52D7-49FC-A7AC-CB27C13BDD06}" srcOrd="0" destOrd="0" presId="urn:microsoft.com/office/officeart/2008/layout/RadialCluster"/>
    <dgm:cxn modelId="{8ECC2576-6AE4-CA4B-8D8E-BBF1A8E292B0}" type="presOf" srcId="{F1AE3CEA-3227-4574-8CB7-7FFDD6BD200C}" destId="{A65515F5-702C-481D-B377-026309B42F1F}" srcOrd="0" destOrd="0" presId="urn:microsoft.com/office/officeart/2008/layout/RadialCluster"/>
    <dgm:cxn modelId="{E313BA95-163D-4D78-A0A0-4CF1DF87E8D0}" srcId="{23AAB521-4164-49A0-866D-4D64F72FF036}" destId="{897FE412-BB3F-4C16-A863-1D18ADFD584F}" srcOrd="2" destOrd="0" parTransId="{F1AE3CEA-3227-4574-8CB7-7FFDD6BD200C}" sibTransId="{BC4671C8-C022-48C9-AA3D-52BD9415325B}"/>
    <dgm:cxn modelId="{7F286DC0-FF10-4D69-ABFE-837BE13A065A}" srcId="{23AAB521-4164-49A0-866D-4D64F72FF036}" destId="{B4656A55-77B9-4C4F-B8BF-5FDE7B48764E}" srcOrd="1" destOrd="0" parTransId="{10A3C9CB-B2BA-4387-96A3-0610B1BB2726}" sibTransId="{8A8436D5-AAA4-490A-892E-EA7F0E17B2C9}"/>
    <dgm:cxn modelId="{52583BD6-1DE3-C643-8FE8-E7C039371F52}" type="presOf" srcId="{5156EBFC-F0E4-4F60-B715-AA49800F444C}" destId="{45CAC2CE-9ED1-4A27-87A1-A3360DE9D2DB}" srcOrd="0" destOrd="0" presId="urn:microsoft.com/office/officeart/2008/layout/RadialCluster"/>
    <dgm:cxn modelId="{6C56CDE7-2654-164A-9EF0-459D984C60D6}" type="presOf" srcId="{81B76640-3776-4F89-96A7-D415290348D8}" destId="{A8C8B5A5-69E3-4697-AFA9-7C35976FEC70}" srcOrd="0" destOrd="0" presId="urn:microsoft.com/office/officeart/2008/layout/RadialCluster"/>
    <dgm:cxn modelId="{2CCB17EE-9A47-8843-9EF3-4B47E6FB73D2}" type="presOf" srcId="{B4656A55-77B9-4C4F-B8BF-5FDE7B48764E}" destId="{42030C14-3965-4595-80BE-B01BA85102E2}" srcOrd="0" destOrd="0" presId="urn:microsoft.com/office/officeart/2008/layout/RadialCluster"/>
    <dgm:cxn modelId="{73A63EF3-B843-4A17-B1FE-486E26DEF7A0}" srcId="{81B76640-3776-4F89-96A7-D415290348D8}" destId="{23AAB521-4164-49A0-866D-4D64F72FF036}" srcOrd="0" destOrd="0" parTransId="{331E8A84-8443-4AA4-BFFD-F4AF259C9E0F}" sibTransId="{BA672EB4-5745-4BC6-8434-B6CCAE33F847}"/>
    <dgm:cxn modelId="{5FBD19D1-400D-5542-9F15-6DF3712225CE}" type="presParOf" srcId="{A8C8B5A5-69E3-4697-AFA9-7C35976FEC70}" destId="{EFDE2D1A-AF7A-4755-AB70-69481F89144B}" srcOrd="0" destOrd="0" presId="urn:microsoft.com/office/officeart/2008/layout/RadialCluster"/>
    <dgm:cxn modelId="{26A61654-E8D1-AC4B-B1E6-F6EA5ED66367}" type="presParOf" srcId="{EFDE2D1A-AF7A-4755-AB70-69481F89144B}" destId="{69411BA5-1C18-4085-B03F-AA2CA29707D6}" srcOrd="0" destOrd="0" presId="urn:microsoft.com/office/officeart/2008/layout/RadialCluster"/>
    <dgm:cxn modelId="{951FF1C8-A368-C747-9AE2-7AD7C6495987}" type="presParOf" srcId="{EFDE2D1A-AF7A-4755-AB70-69481F89144B}" destId="{45CAC2CE-9ED1-4A27-87A1-A3360DE9D2DB}" srcOrd="1" destOrd="0" presId="urn:microsoft.com/office/officeart/2008/layout/RadialCluster"/>
    <dgm:cxn modelId="{DDA30CAA-CDC2-DC41-94DE-01160893E1D9}" type="presParOf" srcId="{EFDE2D1A-AF7A-4755-AB70-69481F89144B}" destId="{0AB0D3FE-A1F7-402E-94DD-201B6D426D8D}" srcOrd="2" destOrd="0" presId="urn:microsoft.com/office/officeart/2008/layout/RadialCluster"/>
    <dgm:cxn modelId="{DD844478-B22A-7243-8FFB-9C96760A21D3}" type="presParOf" srcId="{EFDE2D1A-AF7A-4755-AB70-69481F89144B}" destId="{20570804-358F-4CCA-B1BE-70CFAF8F020E}" srcOrd="3" destOrd="0" presId="urn:microsoft.com/office/officeart/2008/layout/RadialCluster"/>
    <dgm:cxn modelId="{A97FB2AB-FDE6-AB44-A5FF-2C0D4CDD4C63}" type="presParOf" srcId="{EFDE2D1A-AF7A-4755-AB70-69481F89144B}" destId="{42030C14-3965-4595-80BE-B01BA85102E2}" srcOrd="4" destOrd="0" presId="urn:microsoft.com/office/officeart/2008/layout/RadialCluster"/>
    <dgm:cxn modelId="{137D977D-BD05-2741-83A1-400CDA4D9818}" type="presParOf" srcId="{EFDE2D1A-AF7A-4755-AB70-69481F89144B}" destId="{A65515F5-702C-481D-B377-026309B42F1F}" srcOrd="5" destOrd="0" presId="urn:microsoft.com/office/officeart/2008/layout/RadialCluster"/>
    <dgm:cxn modelId="{26E9ECDB-1538-634B-B995-162386F7CE8B}" type="presParOf" srcId="{EFDE2D1A-AF7A-4755-AB70-69481F89144B}" destId="{4E7B9A72-52D7-49FC-A7AC-CB27C13BDD06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B1ED0-2EA8-43CE-9ACE-C90824C9E51D}">
      <dsp:nvSpPr>
        <dsp:cNvPr id="0" name=""/>
        <dsp:cNvSpPr/>
      </dsp:nvSpPr>
      <dsp:spPr>
        <a:xfrm>
          <a:off x="1665219" y="879386"/>
          <a:ext cx="1540485" cy="13260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75% of </a:t>
          </a:r>
          <a:r>
            <a:rPr lang="fr-FR" sz="1600" kern="1200" noProof="0" dirty="0"/>
            <a:t>Données</a:t>
          </a:r>
          <a:r>
            <a:rPr lang="en-US" sz="1600" kern="1200" dirty="0"/>
            <a:t> </a:t>
          </a:r>
          <a:r>
            <a:rPr lang="en-US" sz="1600" kern="1200" dirty="0" err="1"/>
            <a:t>manquantes</a:t>
          </a:r>
          <a:endParaRPr lang="en-US" sz="1600" kern="1200" dirty="0"/>
        </a:p>
      </dsp:txBody>
      <dsp:txXfrm>
        <a:off x="1890818" y="1073585"/>
        <a:ext cx="1089287" cy="937675"/>
      </dsp:txXfrm>
    </dsp:sp>
    <dsp:sp modelId="{DA961492-D58F-4CD3-8E83-AA32377C9E07}">
      <dsp:nvSpPr>
        <dsp:cNvPr id="0" name=""/>
        <dsp:cNvSpPr/>
      </dsp:nvSpPr>
      <dsp:spPr>
        <a:xfrm rot="12902795">
          <a:off x="820987" y="923932"/>
          <a:ext cx="1019786" cy="37793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AC574-43B1-4C62-956E-B293E31CEDBD}">
      <dsp:nvSpPr>
        <dsp:cNvPr id="0" name=""/>
        <dsp:cNvSpPr/>
      </dsp:nvSpPr>
      <dsp:spPr>
        <a:xfrm>
          <a:off x="-59632" y="0"/>
          <a:ext cx="2029009" cy="10078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/>
            <a:t>Reporte</a:t>
          </a:r>
          <a:r>
            <a:rPr lang="en-US" sz="2000" kern="1200" dirty="0"/>
            <a:t> –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3,191</a:t>
          </a:r>
        </a:p>
      </dsp:txBody>
      <dsp:txXfrm>
        <a:off x="-30114" y="29518"/>
        <a:ext cx="1969973" cy="948779"/>
      </dsp:txXfrm>
    </dsp:sp>
    <dsp:sp modelId="{D7AC96F3-3123-4189-AE2B-E19ADFFE1DED}">
      <dsp:nvSpPr>
        <dsp:cNvPr id="0" name=""/>
        <dsp:cNvSpPr/>
      </dsp:nvSpPr>
      <dsp:spPr>
        <a:xfrm rot="19497205">
          <a:off x="3050872" y="981589"/>
          <a:ext cx="1019786" cy="37793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11F597-7E5A-4AB9-8986-355F95EDC040}">
      <dsp:nvSpPr>
        <dsp:cNvPr id="0" name=""/>
        <dsp:cNvSpPr/>
      </dsp:nvSpPr>
      <dsp:spPr>
        <a:xfrm>
          <a:off x="2861089" y="0"/>
          <a:ext cx="2109924" cy="10078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Estimation OMS – 12,891</a:t>
          </a:r>
        </a:p>
      </dsp:txBody>
      <dsp:txXfrm>
        <a:off x="2890607" y="29518"/>
        <a:ext cx="2050888" cy="9487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E67F8-9FB1-464D-83EF-21C9065674BF}">
      <dsp:nvSpPr>
        <dsp:cNvPr id="0" name=""/>
        <dsp:cNvSpPr/>
      </dsp:nvSpPr>
      <dsp:spPr>
        <a:xfrm>
          <a:off x="0" y="0"/>
          <a:ext cx="4312601" cy="1079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fr-FR" sz="1600" b="1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Ou sont les points sensibles des crashes ? </a:t>
          </a:r>
          <a:endParaRPr lang="fr-FR" sz="1600" kern="1200" noProof="0" dirty="0"/>
        </a:p>
      </dsp:txBody>
      <dsp:txXfrm>
        <a:off x="31609" y="31609"/>
        <a:ext cx="3056848" cy="1015999"/>
      </dsp:txXfrm>
    </dsp:sp>
    <dsp:sp modelId="{A8D88427-238D-4909-87AD-5A4CA59FB293}">
      <dsp:nvSpPr>
        <dsp:cNvPr id="0" name=""/>
        <dsp:cNvSpPr/>
      </dsp:nvSpPr>
      <dsp:spPr>
        <a:xfrm>
          <a:off x="259597" y="1275438"/>
          <a:ext cx="4515768" cy="1079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fr-FR" sz="1600" b="1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Quelles sont les caractéristiques de ces points sensibles? Quels sont les facteurs qui conduisent a ces crashes?</a:t>
          </a:r>
        </a:p>
      </dsp:txBody>
      <dsp:txXfrm>
        <a:off x="291206" y="1307047"/>
        <a:ext cx="3339816" cy="1015999"/>
      </dsp:txXfrm>
    </dsp:sp>
    <dsp:sp modelId="{9D89FE1B-762A-495D-96D1-75A15CBF8312}">
      <dsp:nvSpPr>
        <dsp:cNvPr id="0" name=""/>
        <dsp:cNvSpPr/>
      </dsp:nvSpPr>
      <dsp:spPr>
        <a:xfrm>
          <a:off x="716970" y="2550877"/>
          <a:ext cx="4312601" cy="1079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fr-FR" sz="1600" b="1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Quelles interventions/politiques peuvent permettre d’adresser ces facteurs de risques d’accidents</a:t>
          </a:r>
          <a:r>
            <a:rPr kumimoji="0" lang="en-US" sz="1600" b="1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?</a:t>
          </a:r>
          <a:endParaRPr lang="en-US" sz="1600" b="1" kern="1200" dirty="0">
            <a:latin typeface="Calibri" panose="020F0502020204030204"/>
          </a:endParaRPr>
        </a:p>
      </dsp:txBody>
      <dsp:txXfrm>
        <a:off x="748579" y="2582486"/>
        <a:ext cx="3192102" cy="1015999"/>
      </dsp:txXfrm>
    </dsp:sp>
    <dsp:sp modelId="{51EEE6EB-89DB-4807-9652-2FC34013ADA9}">
      <dsp:nvSpPr>
        <dsp:cNvPr id="0" name=""/>
        <dsp:cNvSpPr/>
      </dsp:nvSpPr>
      <dsp:spPr>
        <a:xfrm>
          <a:off x="1078150" y="3826315"/>
          <a:ext cx="4312601" cy="1079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fr-FR" sz="1600" b="1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Développer des expériences pour identifier les politiques les plus efficaces</a:t>
          </a:r>
          <a:endParaRPr lang="fr-FR" sz="1600" b="1" kern="1200" noProof="0" dirty="0">
            <a:latin typeface="Calibri" panose="020F0502020204030204"/>
          </a:endParaRPr>
        </a:p>
      </dsp:txBody>
      <dsp:txXfrm>
        <a:off x="1109759" y="3857924"/>
        <a:ext cx="3186711" cy="1015999"/>
      </dsp:txXfrm>
    </dsp:sp>
    <dsp:sp modelId="{2AACEDDD-B267-4877-9829-86097FA152B5}">
      <dsp:nvSpPr>
        <dsp:cNvPr id="0" name=""/>
        <dsp:cNvSpPr/>
      </dsp:nvSpPr>
      <dsp:spPr>
        <a:xfrm>
          <a:off x="3611110" y="826582"/>
          <a:ext cx="701491" cy="70149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3768945" y="826582"/>
        <a:ext cx="385821" cy="527872"/>
      </dsp:txXfrm>
    </dsp:sp>
    <dsp:sp modelId="{3B56FD0D-B44C-426E-9BA1-55D8F906E152}">
      <dsp:nvSpPr>
        <dsp:cNvPr id="0" name=""/>
        <dsp:cNvSpPr/>
      </dsp:nvSpPr>
      <dsp:spPr>
        <a:xfrm>
          <a:off x="3972290" y="2102020"/>
          <a:ext cx="701491" cy="70149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4130125" y="2102020"/>
        <a:ext cx="385821" cy="527872"/>
      </dsp:txXfrm>
    </dsp:sp>
    <dsp:sp modelId="{6F27481A-ACA9-4AB8-A288-8A5DE033A35B}">
      <dsp:nvSpPr>
        <dsp:cNvPr id="0" name=""/>
        <dsp:cNvSpPr/>
      </dsp:nvSpPr>
      <dsp:spPr>
        <a:xfrm>
          <a:off x="4328080" y="3377459"/>
          <a:ext cx="701491" cy="70149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4485915" y="3377459"/>
        <a:ext cx="385821" cy="5278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11BA5-1C18-4085-B03F-AA2CA29707D6}">
      <dsp:nvSpPr>
        <dsp:cNvPr id="0" name=""/>
        <dsp:cNvSpPr/>
      </dsp:nvSpPr>
      <dsp:spPr>
        <a:xfrm>
          <a:off x="1531011" y="2014148"/>
          <a:ext cx="5170107" cy="1859637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Changer la </a:t>
          </a:r>
          <a:r>
            <a:rPr lang="fr-FR" sz="2500" b="1" kern="1200" noProof="0" dirty="0"/>
            <a:t>façon de considérer les investissements en transport comme une opportunité de transformer le potentiel économique d’une </a:t>
          </a:r>
          <a:r>
            <a:rPr lang="en-US" sz="2500" b="1" kern="1200" dirty="0"/>
            <a:t>nation</a:t>
          </a:r>
          <a:endParaRPr lang="en-US" sz="2500" kern="1200" dirty="0"/>
        </a:p>
      </dsp:txBody>
      <dsp:txXfrm>
        <a:off x="1621791" y="2104928"/>
        <a:ext cx="4988547" cy="1678077"/>
      </dsp:txXfrm>
    </dsp:sp>
    <dsp:sp modelId="{45CAC2CE-9ED1-4A27-87A1-A3360DE9D2DB}">
      <dsp:nvSpPr>
        <dsp:cNvPr id="0" name=""/>
        <dsp:cNvSpPr/>
      </dsp:nvSpPr>
      <dsp:spPr>
        <a:xfrm rot="16120089">
          <a:off x="3948567" y="1871620"/>
          <a:ext cx="28513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13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0D3FE-A1F7-402E-94DD-201B6D426D8D}">
      <dsp:nvSpPr>
        <dsp:cNvPr id="0" name=""/>
        <dsp:cNvSpPr/>
      </dsp:nvSpPr>
      <dsp:spPr>
        <a:xfrm>
          <a:off x="2277243" y="175362"/>
          <a:ext cx="3585031" cy="15537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DIME, </a:t>
          </a:r>
          <a:r>
            <a:rPr lang="fr-FR" sz="2400" kern="1200" noProof="0" dirty="0"/>
            <a:t>Gouvernement et  </a:t>
          </a:r>
          <a:r>
            <a:rPr lang="fr-FR" sz="2400" kern="1200" noProof="0" dirty="0" err="1"/>
            <a:t>Task</a:t>
          </a:r>
          <a:r>
            <a:rPr lang="fr-FR" sz="2400" kern="1200" noProof="0" dirty="0"/>
            <a:t> Force des donateurs sur l’analyse des données en transport</a:t>
          </a:r>
        </a:p>
      </dsp:txBody>
      <dsp:txXfrm>
        <a:off x="2353090" y="251209"/>
        <a:ext cx="3433337" cy="1402035"/>
      </dsp:txXfrm>
    </dsp:sp>
    <dsp:sp modelId="{20570804-358F-4CCA-B1BE-70CFAF8F020E}">
      <dsp:nvSpPr>
        <dsp:cNvPr id="0" name=""/>
        <dsp:cNvSpPr/>
      </dsp:nvSpPr>
      <dsp:spPr>
        <a:xfrm rot="2541588">
          <a:off x="5047492" y="4101650"/>
          <a:ext cx="6763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637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030C14-3965-4595-80BE-B01BA85102E2}">
      <dsp:nvSpPr>
        <dsp:cNvPr id="0" name=""/>
        <dsp:cNvSpPr/>
      </dsp:nvSpPr>
      <dsp:spPr>
        <a:xfrm>
          <a:off x="4080419" y="4329514"/>
          <a:ext cx="4304764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Experiences: </a:t>
          </a:r>
          <a:r>
            <a:rPr lang="fr-FR" sz="2300" kern="1200" noProof="0" dirty="0"/>
            <a:t>meilleures </a:t>
          </a:r>
          <a:r>
            <a:rPr lang="fr-FR" sz="2300" kern="1200" noProof="0" dirty="0" err="1"/>
            <a:t>evidences</a:t>
          </a:r>
          <a:r>
            <a:rPr lang="fr-FR" sz="2300" kern="1200" noProof="0" dirty="0"/>
            <a:t> pour une meilleure politique</a:t>
          </a:r>
          <a:endParaRPr lang="en-US" sz="2300" kern="1200" dirty="0"/>
        </a:p>
      </dsp:txBody>
      <dsp:txXfrm>
        <a:off x="4133587" y="4382682"/>
        <a:ext cx="4198428" cy="982816"/>
      </dsp:txXfrm>
    </dsp:sp>
    <dsp:sp modelId="{A65515F5-702C-481D-B377-026309B42F1F}">
      <dsp:nvSpPr>
        <dsp:cNvPr id="0" name=""/>
        <dsp:cNvSpPr/>
      </dsp:nvSpPr>
      <dsp:spPr>
        <a:xfrm rot="8333070">
          <a:off x="2445502" y="4100784"/>
          <a:ext cx="6904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040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7B9A72-52D7-49FC-A7AC-CB27C13BDD06}">
      <dsp:nvSpPr>
        <dsp:cNvPr id="0" name=""/>
        <dsp:cNvSpPr/>
      </dsp:nvSpPr>
      <dsp:spPr>
        <a:xfrm>
          <a:off x="-257184" y="4327782"/>
          <a:ext cx="4327800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noProof="0" dirty="0"/>
            <a:t>Développent Numérique: meilleures données pour une meilleure politique</a:t>
          </a:r>
        </a:p>
      </dsp:txBody>
      <dsp:txXfrm>
        <a:off x="-204016" y="4380950"/>
        <a:ext cx="4221464" cy="982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0D7EDC-08AD-46A8-8B2D-95F41AD80F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7A0B6-91BD-42CC-A00B-1E493B10C62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41773-2BE6-4098-8282-07BF881B6807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9966CA4-6EA6-4241-ADE9-BE0264AB4B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54E7A1-5EC4-4C91-B2D6-FAE239F8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AB23F-A4BF-4CBD-8C1E-A5C8D9CA0BA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46E74-9B1C-46F0-8FFA-F97E2118D9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97CAA-DF1D-406A-BF72-4893A23E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0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7DA7DA-3AE2-4A43-88A4-44692C405BC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97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7DA7DA-3AE2-4A43-88A4-44692C405BC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98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Ma3Route is a mobile/web/SMS platform that crowd-sources for transport data and provides users with information on traffic,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matatu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directions and driving reports.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560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F9498-F9B6-B246-AB0A-C048C880A6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3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F9498-F9B6-B246-AB0A-C048C880A6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49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F9498-F9B6-B246-AB0A-C048C880A6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30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des" charset="0"/>
                <a:ea typeface="Andes" charset="0"/>
                <a:cs typeface="Andes" charset="0"/>
              </a:rPr>
              <a:t>From 09/28 to 10/17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499B9-9A33-9342-B740-F0F62542AE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01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4"/>
          <a:stretch/>
        </p:blipFill>
        <p:spPr>
          <a:xfrm>
            <a:off x="0" y="1968500"/>
            <a:ext cx="12192000" cy="488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515919"/>
            <a:ext cx="9144000" cy="1811374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35089"/>
            <a:ext cx="9144000" cy="1244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8A10D968-F825-451D-8BE1-EB623137E9FB}" type="datetimeFigureOut">
              <a:rPr lang="en-US" smtClean="0"/>
              <a:pPr/>
              <a:t>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1DB7040-30F1-4A53-A6EC-27F339D66D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827C06-2A3C-4CCE-B997-1E3BA48BF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327676" y="3"/>
            <a:ext cx="5536651" cy="25159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55D3A3-26C6-4777-B957-25132F5A30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1616"/>
            <a:ext cx="12192000" cy="7863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45CE93-B44C-4CCE-8735-10781E67E6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6071616"/>
            <a:ext cx="3902697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902D1F-879A-4931-833E-D84A7F5373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9887" y="1695334"/>
            <a:ext cx="4405312" cy="29257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94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8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4517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8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4993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9886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62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DB05006-CFFF-47A0-868B-565CDA01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4"/>
            <a:ext cx="10515600" cy="842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419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381E-8A38-8344-BF75-9BF4658098B3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FF43-F852-4D4B-832D-0FDF82084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23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11529826" y="304800"/>
            <a:ext cx="276598" cy="317500"/>
          </a:xfrm>
          <a:prstGeom prst="rect">
            <a:avLst/>
          </a:prstGeom>
        </p:spPr>
        <p:txBody>
          <a:bodyPr lIns="45720" tIns="22860" rIns="45720" bIns="22860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58986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968-F825-451D-8BE1-EB623137E9FB}" type="datetimeFigureOut">
              <a:rPr lang="en-US" smtClean="0"/>
              <a:pPr/>
              <a:t>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B7040-30F1-4A53-A6EC-27F339D66D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1BCCC-FA90-49EA-9625-8BA758D55F7D}"/>
              </a:ext>
            </a:extLst>
          </p:cNvPr>
          <p:cNvSpPr txBox="1"/>
          <p:nvPr/>
        </p:nvSpPr>
        <p:spPr>
          <a:xfrm>
            <a:off x="105270" y="5524107"/>
            <a:ext cx="11981463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9EC40B-1980-4C21-B9A3-B659563DDE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674740" y="-687592"/>
            <a:ext cx="4857751" cy="2943225"/>
          </a:xfrm>
          <a:prstGeom prst="rect">
            <a:avLst/>
          </a:prstGeom>
        </p:spPr>
      </p:pic>
      <p:pic>
        <p:nvPicPr>
          <p:cNvPr id="9" name="Picture 8" descr="Image result for islamic development bank logo">
            <a:extLst>
              <a:ext uri="{FF2B5EF4-FFF2-40B4-BE49-F238E27FC236}">
                <a16:creationId xmlns:a16="http://schemas.microsoft.com/office/drawing/2014/main" id="{D713923C-7EA9-4F4B-B326-94E79B69E6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27" y="5934486"/>
            <a:ext cx="2203688" cy="84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WB513978\AppData\Local\Microsoft\Windows\INetCache\Content.Word\ie_CFI_Logo_Orange_Blue.png">
            <a:extLst>
              <a:ext uri="{FF2B5EF4-FFF2-40B4-BE49-F238E27FC236}">
                <a16:creationId xmlns:a16="http://schemas.microsoft.com/office/drawing/2014/main" id="{650AE7FD-2EAA-4A03-AE97-8FD771E635A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3"/>
          <a:stretch/>
        </p:blipFill>
        <p:spPr bwMode="auto">
          <a:xfrm>
            <a:off x="105269" y="5928854"/>
            <a:ext cx="2283971" cy="83371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Macintosh HD:Users:Chatterji:Desktop:i2i color logo outlines.png">
            <a:extLst>
              <a:ext uri="{FF2B5EF4-FFF2-40B4-BE49-F238E27FC236}">
                <a16:creationId xmlns:a16="http://schemas.microsoft.com/office/drawing/2014/main" id="{0A512E6C-B13A-4FD8-98B2-0825DBC158B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834" y="5928173"/>
            <a:ext cx="1598092" cy="83371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2" name="Picture 11" descr="C:\Users\WB513978\AppData\Local\Microsoft\Windows\INetCache\Content.Word\DFID.JPG">
            <a:extLst>
              <a:ext uri="{FF2B5EF4-FFF2-40B4-BE49-F238E27FC236}">
                <a16:creationId xmlns:a16="http://schemas.microsoft.com/office/drawing/2014/main" id="{D6B6B96C-ED1D-4EF0-BF87-47F96F471E5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613" y="5962324"/>
            <a:ext cx="1036955" cy="76541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E78E18-47CF-4B86-98A4-6DC8E677D3BF}"/>
              </a:ext>
            </a:extLst>
          </p:cNvPr>
          <p:cNvSpPr txBox="1"/>
          <p:nvPr/>
        </p:nvSpPr>
        <p:spPr>
          <a:xfrm>
            <a:off x="105270" y="412955"/>
            <a:ext cx="1546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Dakar, Senegal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DD81B2-5077-4C17-8C67-6BA30C04815D}"/>
              </a:ext>
            </a:extLst>
          </p:cNvPr>
          <p:cNvSpPr txBox="1"/>
          <p:nvPr/>
        </p:nvSpPr>
        <p:spPr>
          <a:xfrm>
            <a:off x="9383877" y="452284"/>
            <a:ext cx="207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January 29-31, 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0014A3-2D8D-4441-9C59-5731AAAC6F90}"/>
              </a:ext>
            </a:extLst>
          </p:cNvPr>
          <p:cNvSpPr txBox="1"/>
          <p:nvPr/>
        </p:nvSpPr>
        <p:spPr>
          <a:xfrm>
            <a:off x="3963869" y="-388303"/>
            <a:ext cx="427949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b="1" kern="1200" dirty="0">
              <a:solidFill>
                <a:schemeClr val="accent1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r>
              <a:rPr lang="en-US" sz="2400" b="1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IsDB</a:t>
            </a:r>
            <a:r>
              <a:rPr lang="en-US" sz="24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-World Bank DIME Impact Evaluation Event </a:t>
            </a:r>
            <a:endParaRPr lang="en-US" sz="13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8E54D-EEA3-45B3-8FAB-342334A5C242}"/>
              </a:ext>
            </a:extLst>
          </p:cNvPr>
          <p:cNvSpPr txBox="1"/>
          <p:nvPr/>
        </p:nvSpPr>
        <p:spPr>
          <a:xfrm>
            <a:off x="4046215" y="1344325"/>
            <a:ext cx="4114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kern="12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Transforming Development through Evidence-Based Policy 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344ABB-1DD3-4151-B0F1-5CB6A3C62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4"/>
          <a:stretch/>
        </p:blipFill>
        <p:spPr>
          <a:xfrm>
            <a:off x="0" y="1968500"/>
            <a:ext cx="12192000" cy="4889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BED4E0-BD06-412E-BFFA-ED1132F70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327676" y="3"/>
            <a:ext cx="5536651" cy="25159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89378D-4686-4690-9D4B-3BB5915E857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1616"/>
            <a:ext cx="12192000" cy="7863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4D7106-206B-4BC2-8D0A-BC94F4C175D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" y="6071616"/>
            <a:ext cx="3902697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67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133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36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4"/>
          <a:stretch/>
        </p:blipFill>
        <p:spPr>
          <a:xfrm>
            <a:off x="0" y="1968500"/>
            <a:ext cx="12192000" cy="488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12925"/>
            <a:ext cx="9144000" cy="1811374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13200"/>
            <a:ext cx="9144000" cy="1244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78BA65-B01C-4BD0-8878-1DA9A8F33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257868" y="34680"/>
            <a:ext cx="3676264" cy="167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37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72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146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924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442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759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88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400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966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87949"/>
            <a:ext cx="5202115" cy="45546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DB05006-CFFF-47A0-868B-565CDA01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5"/>
            <a:ext cx="10515600" cy="842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F36A9D5-6280-4DD1-9F1F-41100B0716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860431"/>
            <a:ext cx="10515600" cy="627063"/>
          </a:xfrm>
        </p:spPr>
        <p:txBody>
          <a:bodyPr/>
          <a:lstStyle>
            <a:lvl1pPr marL="0" indent="0">
              <a:buNone/>
              <a:defRPr>
                <a:solidFill>
                  <a:srgbClr val="F5822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A7DDF5-0CD1-4E5B-BDE1-E5249F7CBFA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51685" y="1487949"/>
            <a:ext cx="5202115" cy="45546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395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8506886" y="615955"/>
            <a:ext cx="1352549" cy="1895475"/>
          </a:xfrm>
          <a:custGeom>
            <a:avLst/>
            <a:gdLst>
              <a:gd name="T0" fmla="*/ 0 w 638"/>
              <a:gd name="T1" fmla="*/ 0 h 1194"/>
              <a:gd name="T2" fmla="*/ 60420 w 638"/>
              <a:gd name="T3" fmla="*/ 174625 h 1194"/>
              <a:gd name="T4" fmla="*/ 124019 w 638"/>
              <a:gd name="T5" fmla="*/ 342900 h 1194"/>
              <a:gd name="T6" fmla="*/ 168539 w 638"/>
              <a:gd name="T7" fmla="*/ 482600 h 1194"/>
              <a:gd name="T8" fmla="*/ 216238 w 638"/>
              <a:gd name="T9" fmla="*/ 631825 h 1194"/>
              <a:gd name="T10" fmla="*/ 260758 w 638"/>
              <a:gd name="T11" fmla="*/ 803275 h 1194"/>
              <a:gd name="T12" fmla="*/ 327537 w 638"/>
              <a:gd name="T13" fmla="*/ 1066800 h 1194"/>
              <a:gd name="T14" fmla="*/ 375237 w 638"/>
              <a:gd name="T15" fmla="*/ 1250950 h 1194"/>
              <a:gd name="T16" fmla="*/ 432477 w 638"/>
              <a:gd name="T17" fmla="*/ 1571625 h 1194"/>
              <a:gd name="T18" fmla="*/ 454736 w 638"/>
              <a:gd name="T19" fmla="*/ 1724025 h 1194"/>
              <a:gd name="T20" fmla="*/ 480176 w 638"/>
              <a:gd name="T21" fmla="*/ 1895475 h 1194"/>
              <a:gd name="T22" fmla="*/ 1014412 w 638"/>
              <a:gd name="T23" fmla="*/ 1895475 h 1194"/>
              <a:gd name="T24" fmla="*/ 992152 w 638"/>
              <a:gd name="T25" fmla="*/ 1812925 h 1194"/>
              <a:gd name="T26" fmla="*/ 950813 w 638"/>
              <a:gd name="T27" fmla="*/ 1682750 h 1194"/>
              <a:gd name="T28" fmla="*/ 909473 w 638"/>
              <a:gd name="T29" fmla="*/ 1555750 h 1194"/>
              <a:gd name="T30" fmla="*/ 871313 w 638"/>
              <a:gd name="T31" fmla="*/ 1447800 h 1194"/>
              <a:gd name="T32" fmla="*/ 785454 w 638"/>
              <a:gd name="T33" fmla="*/ 1244600 h 1194"/>
              <a:gd name="T34" fmla="*/ 725034 w 638"/>
              <a:gd name="T35" fmla="*/ 1108075 h 1194"/>
              <a:gd name="T36" fmla="*/ 674155 w 638"/>
              <a:gd name="T37" fmla="*/ 993775 h 1194"/>
              <a:gd name="T38" fmla="*/ 601015 w 638"/>
              <a:gd name="T39" fmla="*/ 844550 h 1194"/>
              <a:gd name="T40" fmla="*/ 540596 w 638"/>
              <a:gd name="T41" fmla="*/ 746125 h 1194"/>
              <a:gd name="T42" fmla="*/ 486536 w 638"/>
              <a:gd name="T43" fmla="*/ 657225 h 1194"/>
              <a:gd name="T44" fmla="*/ 426117 w 638"/>
              <a:gd name="T45" fmla="*/ 542925 h 1194"/>
              <a:gd name="T46" fmla="*/ 362517 w 638"/>
              <a:gd name="T47" fmla="*/ 454025 h 1194"/>
              <a:gd name="T48" fmla="*/ 276658 w 638"/>
              <a:gd name="T49" fmla="*/ 333375 h 1194"/>
              <a:gd name="T50" fmla="*/ 193978 w 638"/>
              <a:gd name="T51" fmla="*/ 222250 h 1194"/>
              <a:gd name="T52" fmla="*/ 92219 w 638"/>
              <a:gd name="T53" fmla="*/ 82550 h 1194"/>
              <a:gd name="T54" fmla="*/ 47700 w 638"/>
              <a:gd name="T55" fmla="*/ 3175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9880601" y="3175"/>
            <a:ext cx="950384" cy="584200"/>
          </a:xfrm>
          <a:custGeom>
            <a:avLst/>
            <a:gdLst>
              <a:gd name="T0" fmla="*/ 712788 w 448"/>
              <a:gd name="T1" fmla="*/ 584200 h 372"/>
              <a:gd name="T2" fmla="*/ 617325 w 448"/>
              <a:gd name="T3" fmla="*/ 474270 h 372"/>
              <a:gd name="T4" fmla="*/ 445493 w 448"/>
              <a:gd name="T5" fmla="*/ 326649 h 372"/>
              <a:gd name="T6" fmla="*/ 334119 w 448"/>
              <a:gd name="T7" fmla="*/ 223001 h 372"/>
              <a:gd name="T8" fmla="*/ 222746 w 448"/>
              <a:gd name="T9" fmla="*/ 147620 h 372"/>
              <a:gd name="T10" fmla="*/ 101827 w 448"/>
              <a:gd name="T11" fmla="*/ 69099 h 372"/>
              <a:gd name="T12" fmla="*/ 0 w 448"/>
              <a:gd name="T13" fmla="*/ 0 h 372"/>
              <a:gd name="T14" fmla="*/ 445493 w 448"/>
              <a:gd name="T15" fmla="*/ 0 h 372"/>
              <a:gd name="T16" fmla="*/ 477313 w 448"/>
              <a:gd name="T17" fmla="*/ 56535 h 372"/>
              <a:gd name="T18" fmla="*/ 515498 w 448"/>
              <a:gd name="T19" fmla="*/ 128775 h 372"/>
              <a:gd name="T20" fmla="*/ 550501 w 448"/>
              <a:gd name="T21" fmla="*/ 210438 h 372"/>
              <a:gd name="T22" fmla="*/ 601415 w 448"/>
              <a:gd name="T23" fmla="*/ 323509 h 372"/>
              <a:gd name="T24" fmla="*/ 649146 w 448"/>
              <a:gd name="T25" fmla="*/ 414594 h 372"/>
              <a:gd name="T26" fmla="*/ 690513 w 448"/>
              <a:gd name="T27" fmla="*/ 524524 h 372"/>
              <a:gd name="T28" fmla="*/ 712788 w 448"/>
              <a:gd name="T29" fmla="*/ 584200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645587" y="617543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645587" y="617543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645587" y="617543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645587" y="617543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649821" y="617543"/>
            <a:ext cx="4233" cy="1587"/>
          </a:xfrm>
          <a:custGeom>
            <a:avLst/>
            <a:gdLst>
              <a:gd name="T0" fmla="*/ 0 w 2"/>
              <a:gd name="T1" fmla="*/ 0 h 1587"/>
              <a:gd name="T2" fmla="*/ 3175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3175 w 2"/>
              <a:gd name="T35" fmla="*/ 0 h 1587"/>
              <a:gd name="T36" fmla="*/ 3175 w 2"/>
              <a:gd name="T37" fmla="*/ 0 h 1587"/>
              <a:gd name="T38" fmla="*/ 3175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611721" y="473075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0 w 2"/>
              <a:gd name="T5" fmla="*/ 3175 h 2"/>
              <a:gd name="T6" fmla="*/ 0 w 2"/>
              <a:gd name="T7" fmla="*/ 3175 h 2"/>
              <a:gd name="T8" fmla="*/ 0 w 2"/>
              <a:gd name="T9" fmla="*/ 3175 h 2"/>
              <a:gd name="T10" fmla="*/ 0 w 2"/>
              <a:gd name="T11" fmla="*/ 3175 h 2"/>
              <a:gd name="T12" fmla="*/ 3175 w 2"/>
              <a:gd name="T13" fmla="*/ 3175 h 2"/>
              <a:gd name="T14" fmla="*/ 3175 w 2"/>
              <a:gd name="T15" fmla="*/ 3175 h 2"/>
              <a:gd name="T16" fmla="*/ 3175 w 2"/>
              <a:gd name="T17" fmla="*/ 0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3175 w 2"/>
              <a:gd name="T29" fmla="*/ 3175 h 2"/>
              <a:gd name="T30" fmla="*/ 3175 w 2"/>
              <a:gd name="T31" fmla="*/ 3175 h 2"/>
              <a:gd name="T32" fmla="*/ 3175 w 2"/>
              <a:gd name="T33" fmla="*/ 3175 h 2"/>
              <a:gd name="T34" fmla="*/ 3175 w 2"/>
              <a:gd name="T35" fmla="*/ 3175 h 2"/>
              <a:gd name="T36" fmla="*/ 3175 w 2"/>
              <a:gd name="T37" fmla="*/ 3175 h 2"/>
              <a:gd name="T38" fmla="*/ 3175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3175 w 2"/>
              <a:gd name="T55" fmla="*/ 3175 h 2"/>
              <a:gd name="T56" fmla="*/ 0 w 2"/>
              <a:gd name="T57" fmla="*/ 3175 h 2"/>
              <a:gd name="T58" fmla="*/ 3175 w 2"/>
              <a:gd name="T59" fmla="*/ 3175 h 2"/>
              <a:gd name="T60" fmla="*/ 3175 w 2"/>
              <a:gd name="T61" fmla="*/ 3175 h 2"/>
              <a:gd name="T62" fmla="*/ 3175 w 2"/>
              <a:gd name="T63" fmla="*/ 3175 h 2"/>
              <a:gd name="T64" fmla="*/ 0 w 2"/>
              <a:gd name="T65" fmla="*/ 3175 h 2"/>
              <a:gd name="T66" fmla="*/ 0 w 2"/>
              <a:gd name="T67" fmla="*/ 3175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611721" y="463554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3175 h 2"/>
              <a:gd name="T4" fmla="*/ 0 w 2"/>
              <a:gd name="T5" fmla="*/ 3175 h 2"/>
              <a:gd name="T6" fmla="*/ 0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3175 w 2"/>
              <a:gd name="T13" fmla="*/ 0 h 2"/>
              <a:gd name="T14" fmla="*/ 3175 w 2"/>
              <a:gd name="T15" fmla="*/ 0 h 2"/>
              <a:gd name="T16" fmla="*/ 0 w 2"/>
              <a:gd name="T17" fmla="*/ 0 h 2"/>
              <a:gd name="T18" fmla="*/ 0 w 2"/>
              <a:gd name="T19" fmla="*/ 3175 h 2"/>
              <a:gd name="T20" fmla="*/ 0 w 2"/>
              <a:gd name="T21" fmla="*/ 3175 h 2"/>
              <a:gd name="T22" fmla="*/ 3175 w 2"/>
              <a:gd name="T23" fmla="*/ 0 h 2"/>
              <a:gd name="T24" fmla="*/ 3175 w 2"/>
              <a:gd name="T25" fmla="*/ 0 h 2"/>
              <a:gd name="T26" fmla="*/ 3175 w 2"/>
              <a:gd name="T27" fmla="*/ 0 h 2"/>
              <a:gd name="T28" fmla="*/ 3175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0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3175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3175 w 2"/>
              <a:gd name="T53" fmla="*/ 3175 h 2"/>
              <a:gd name="T54" fmla="*/ 3175 w 2"/>
              <a:gd name="T55" fmla="*/ 3175 h 2"/>
              <a:gd name="T56" fmla="*/ 3175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937689" y="514350"/>
            <a:ext cx="4233" cy="6350"/>
          </a:xfrm>
          <a:custGeom>
            <a:avLst/>
            <a:gdLst>
              <a:gd name="T0" fmla="*/ 3175 w 2"/>
              <a:gd name="T1" fmla="*/ 6350 h 4"/>
              <a:gd name="T2" fmla="*/ 3175 w 2"/>
              <a:gd name="T3" fmla="*/ 6350 h 4"/>
              <a:gd name="T4" fmla="*/ 3175 w 2"/>
              <a:gd name="T5" fmla="*/ 6350 h 4"/>
              <a:gd name="T6" fmla="*/ 3175 w 2"/>
              <a:gd name="T7" fmla="*/ 3175 h 4"/>
              <a:gd name="T8" fmla="*/ 3175 w 2"/>
              <a:gd name="T9" fmla="*/ 0 h 4"/>
              <a:gd name="T10" fmla="*/ 3175 w 2"/>
              <a:gd name="T11" fmla="*/ 0 h 4"/>
              <a:gd name="T12" fmla="*/ 3175 w 2"/>
              <a:gd name="T13" fmla="*/ 0 h 4"/>
              <a:gd name="T14" fmla="*/ 0 w 2"/>
              <a:gd name="T15" fmla="*/ 3175 h 4"/>
              <a:gd name="T16" fmla="*/ 3175 w 2"/>
              <a:gd name="T17" fmla="*/ 6350 h 4"/>
              <a:gd name="T18" fmla="*/ 3175 w 2"/>
              <a:gd name="T19" fmla="*/ 3175 h 4"/>
              <a:gd name="T20" fmla="*/ 3175 w 2"/>
              <a:gd name="T21" fmla="*/ 3175 h 4"/>
              <a:gd name="T22" fmla="*/ 3175 w 2"/>
              <a:gd name="T23" fmla="*/ 0 h 4"/>
              <a:gd name="T24" fmla="*/ 3175 w 2"/>
              <a:gd name="T25" fmla="*/ 3175 h 4"/>
              <a:gd name="T26" fmla="*/ 3175 w 2"/>
              <a:gd name="T27" fmla="*/ 3175 h 4"/>
              <a:gd name="T28" fmla="*/ 3175 w 2"/>
              <a:gd name="T29" fmla="*/ 3175 h 4"/>
              <a:gd name="T30" fmla="*/ 3175 w 2"/>
              <a:gd name="T31" fmla="*/ 3175 h 4"/>
              <a:gd name="T32" fmla="*/ 3175 w 2"/>
              <a:gd name="T33" fmla="*/ 3175 h 4"/>
              <a:gd name="T34" fmla="*/ 3175 w 2"/>
              <a:gd name="T35" fmla="*/ 3175 h 4"/>
              <a:gd name="T36" fmla="*/ 3175 w 2"/>
              <a:gd name="T37" fmla="*/ 3175 h 4"/>
              <a:gd name="T38" fmla="*/ 3175 w 2"/>
              <a:gd name="T39" fmla="*/ 3175 h 4"/>
              <a:gd name="T40" fmla="*/ 3175 w 2"/>
              <a:gd name="T41" fmla="*/ 3175 h 4"/>
              <a:gd name="T42" fmla="*/ 3175 w 2"/>
              <a:gd name="T43" fmla="*/ 3175 h 4"/>
              <a:gd name="T44" fmla="*/ 3175 w 2"/>
              <a:gd name="T45" fmla="*/ 3175 h 4"/>
              <a:gd name="T46" fmla="*/ 3175 w 2"/>
              <a:gd name="T47" fmla="*/ 3175 h 4"/>
              <a:gd name="T48" fmla="*/ 3175 w 2"/>
              <a:gd name="T49" fmla="*/ 3175 h 4"/>
              <a:gd name="T50" fmla="*/ 3175 w 2"/>
              <a:gd name="T51" fmla="*/ 3175 h 4"/>
              <a:gd name="T52" fmla="*/ 0 w 2"/>
              <a:gd name="T53" fmla="*/ 3175 h 4"/>
              <a:gd name="T54" fmla="*/ 3175 w 2"/>
              <a:gd name="T55" fmla="*/ 6350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941919" y="479425"/>
            <a:ext cx="2116" cy="6350"/>
          </a:xfrm>
          <a:custGeom>
            <a:avLst/>
            <a:gdLst>
              <a:gd name="T0" fmla="*/ 0 w 1587"/>
              <a:gd name="T1" fmla="*/ 6350 h 4"/>
              <a:gd name="T2" fmla="*/ 0 w 1587"/>
              <a:gd name="T3" fmla="*/ 3175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3175 h 4"/>
              <a:gd name="T10" fmla="*/ 0 w 1587"/>
              <a:gd name="T11" fmla="*/ 3175 h 4"/>
              <a:gd name="T12" fmla="*/ 0 w 1587"/>
              <a:gd name="T13" fmla="*/ 6350 h 4"/>
              <a:gd name="T14" fmla="*/ 0 w 1587"/>
              <a:gd name="T15" fmla="*/ 3175 h 4"/>
              <a:gd name="T16" fmla="*/ 0 w 1587"/>
              <a:gd name="T17" fmla="*/ 3175 h 4"/>
              <a:gd name="T18" fmla="*/ 0 w 1587"/>
              <a:gd name="T19" fmla="*/ 3175 h 4"/>
              <a:gd name="T20" fmla="*/ 0 w 1587"/>
              <a:gd name="T21" fmla="*/ 3175 h 4"/>
              <a:gd name="T22" fmla="*/ 0 w 1587"/>
              <a:gd name="T23" fmla="*/ 3175 h 4"/>
              <a:gd name="T24" fmla="*/ 0 w 1587"/>
              <a:gd name="T25" fmla="*/ 3175 h 4"/>
              <a:gd name="T26" fmla="*/ 0 w 1587"/>
              <a:gd name="T27" fmla="*/ 3175 h 4"/>
              <a:gd name="T28" fmla="*/ 0 w 1587"/>
              <a:gd name="T29" fmla="*/ 6350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924988" y="460376"/>
            <a:ext cx="4233" cy="3175"/>
          </a:xfrm>
          <a:custGeom>
            <a:avLst/>
            <a:gdLst>
              <a:gd name="T0" fmla="*/ 3175 w 2"/>
              <a:gd name="T1" fmla="*/ 3175 h 2"/>
              <a:gd name="T2" fmla="*/ 3175 w 2"/>
              <a:gd name="T3" fmla="*/ 0 h 2"/>
              <a:gd name="T4" fmla="*/ 3175 w 2"/>
              <a:gd name="T5" fmla="*/ 0 h 2"/>
              <a:gd name="T6" fmla="*/ 3175 w 2"/>
              <a:gd name="T7" fmla="*/ 0 h 2"/>
              <a:gd name="T8" fmla="*/ 3175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3175 h 2"/>
              <a:gd name="T24" fmla="*/ 3175 w 2"/>
              <a:gd name="T25" fmla="*/ 0 h 2"/>
              <a:gd name="T26" fmla="*/ 3175 w 2"/>
              <a:gd name="T27" fmla="*/ 0 h 2"/>
              <a:gd name="T28" fmla="*/ 3175 w 2"/>
              <a:gd name="T29" fmla="*/ 0 h 2"/>
              <a:gd name="T30" fmla="*/ 0 w 2"/>
              <a:gd name="T31" fmla="*/ 3175 h 2"/>
              <a:gd name="T32" fmla="*/ 3175 w 2"/>
              <a:gd name="T33" fmla="*/ 3175 h 2"/>
              <a:gd name="T34" fmla="*/ 3175 w 2"/>
              <a:gd name="T35" fmla="*/ 0 h 2"/>
              <a:gd name="T36" fmla="*/ 0 w 2"/>
              <a:gd name="T37" fmla="*/ 3175 h 2"/>
              <a:gd name="T38" fmla="*/ 3175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0 w 2"/>
              <a:gd name="T57" fmla="*/ 3175 h 2"/>
              <a:gd name="T58" fmla="*/ 3175 w 2"/>
              <a:gd name="T59" fmla="*/ 3175 h 2"/>
              <a:gd name="T60" fmla="*/ 3175 w 2"/>
              <a:gd name="T61" fmla="*/ 3175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912287" y="447677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0 h 2"/>
              <a:gd name="T4" fmla="*/ 0 w 1587"/>
              <a:gd name="T5" fmla="*/ 3175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912288" y="447677"/>
            <a:ext cx="4233" cy="3175"/>
          </a:xfrm>
          <a:custGeom>
            <a:avLst/>
            <a:gdLst>
              <a:gd name="T0" fmla="*/ 3175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3175 h 2"/>
              <a:gd name="T10" fmla="*/ 3175 w 2"/>
              <a:gd name="T11" fmla="*/ 3175 h 2"/>
              <a:gd name="T12" fmla="*/ 3175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3175 h 2"/>
              <a:gd name="T22" fmla="*/ 3175 w 2"/>
              <a:gd name="T23" fmla="*/ 3175 h 2"/>
              <a:gd name="T24" fmla="*/ 3175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886887" y="434975"/>
            <a:ext cx="4233" cy="1588"/>
          </a:xfrm>
          <a:custGeom>
            <a:avLst/>
            <a:gdLst>
              <a:gd name="T0" fmla="*/ 3175 w 2"/>
              <a:gd name="T1" fmla="*/ 0 h 1588"/>
              <a:gd name="T2" fmla="*/ 0 w 2"/>
              <a:gd name="T3" fmla="*/ 0 h 1588"/>
              <a:gd name="T4" fmla="*/ 3175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886887" y="431801"/>
            <a:ext cx="4233" cy="3175"/>
          </a:xfrm>
          <a:custGeom>
            <a:avLst/>
            <a:gdLst>
              <a:gd name="T0" fmla="*/ 3175 w 2"/>
              <a:gd name="T1" fmla="*/ 3175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3175 h 2"/>
              <a:gd name="T8" fmla="*/ 3175 w 2"/>
              <a:gd name="T9" fmla="*/ 3175 h 2"/>
              <a:gd name="T10" fmla="*/ 3175 w 2"/>
              <a:gd name="T11" fmla="*/ 3175 h 2"/>
              <a:gd name="T12" fmla="*/ 3175 w 2"/>
              <a:gd name="T13" fmla="*/ 3175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3175 h 2"/>
              <a:gd name="T24" fmla="*/ 3175 w 2"/>
              <a:gd name="T25" fmla="*/ 3175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814919" y="415930"/>
            <a:ext cx="8467" cy="3175"/>
          </a:xfrm>
          <a:custGeom>
            <a:avLst/>
            <a:gdLst>
              <a:gd name="T0" fmla="*/ 3175 w 4"/>
              <a:gd name="T1" fmla="*/ 3175 h 2"/>
              <a:gd name="T2" fmla="*/ 3175 w 4"/>
              <a:gd name="T3" fmla="*/ 3175 h 2"/>
              <a:gd name="T4" fmla="*/ 6350 w 4"/>
              <a:gd name="T5" fmla="*/ 3175 h 2"/>
              <a:gd name="T6" fmla="*/ 6350 w 4"/>
              <a:gd name="T7" fmla="*/ 0 h 2"/>
              <a:gd name="T8" fmla="*/ 6350 w 4"/>
              <a:gd name="T9" fmla="*/ 0 h 2"/>
              <a:gd name="T10" fmla="*/ 3175 w 4"/>
              <a:gd name="T11" fmla="*/ 0 h 2"/>
              <a:gd name="T12" fmla="*/ 3175 w 4"/>
              <a:gd name="T13" fmla="*/ 0 h 2"/>
              <a:gd name="T14" fmla="*/ 0 w 4"/>
              <a:gd name="T15" fmla="*/ 3175 h 2"/>
              <a:gd name="T16" fmla="*/ 3175 w 4"/>
              <a:gd name="T17" fmla="*/ 3175 h 2"/>
              <a:gd name="T18" fmla="*/ 3175 w 4"/>
              <a:gd name="T19" fmla="*/ 0 h 2"/>
              <a:gd name="T20" fmla="*/ 6350 w 4"/>
              <a:gd name="T21" fmla="*/ 3175 h 2"/>
              <a:gd name="T22" fmla="*/ 6350 w 4"/>
              <a:gd name="T23" fmla="*/ 0 h 2"/>
              <a:gd name="T24" fmla="*/ 6350 w 4"/>
              <a:gd name="T25" fmla="*/ 0 h 2"/>
              <a:gd name="T26" fmla="*/ 3175 w 4"/>
              <a:gd name="T27" fmla="*/ 0 h 2"/>
              <a:gd name="T28" fmla="*/ 3175 w 4"/>
              <a:gd name="T29" fmla="*/ 0 h 2"/>
              <a:gd name="T30" fmla="*/ 0 w 4"/>
              <a:gd name="T31" fmla="*/ 0 h 2"/>
              <a:gd name="T32" fmla="*/ 3175 w 4"/>
              <a:gd name="T33" fmla="*/ 3175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776821" y="476253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3175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0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0 w 2"/>
              <a:gd name="T39" fmla="*/ 3175 h 2"/>
              <a:gd name="T40" fmla="*/ 0 w 2"/>
              <a:gd name="T41" fmla="*/ 3175 h 2"/>
              <a:gd name="T42" fmla="*/ 0 w 2"/>
              <a:gd name="T43" fmla="*/ 3175 h 2"/>
              <a:gd name="T44" fmla="*/ 0 w 2"/>
              <a:gd name="T45" fmla="*/ 3175 h 2"/>
              <a:gd name="T46" fmla="*/ 0 w 2"/>
              <a:gd name="T47" fmla="*/ 3175 h 2"/>
              <a:gd name="T48" fmla="*/ 0 w 2"/>
              <a:gd name="T49" fmla="*/ 3175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0 w 2"/>
              <a:gd name="T57" fmla="*/ 3175 h 2"/>
              <a:gd name="T58" fmla="*/ 0 w 2"/>
              <a:gd name="T59" fmla="*/ 3175 h 2"/>
              <a:gd name="T60" fmla="*/ 0 w 2"/>
              <a:gd name="T61" fmla="*/ 3175 h 2"/>
              <a:gd name="T62" fmla="*/ 0 w 2"/>
              <a:gd name="T63" fmla="*/ 3175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742954" y="534993"/>
            <a:ext cx="4233" cy="3175"/>
          </a:xfrm>
          <a:custGeom>
            <a:avLst/>
            <a:gdLst>
              <a:gd name="T0" fmla="*/ 0 w 2"/>
              <a:gd name="T1" fmla="*/ 3175 h 2"/>
              <a:gd name="T2" fmla="*/ 3175 w 2"/>
              <a:gd name="T3" fmla="*/ 3175 h 2"/>
              <a:gd name="T4" fmla="*/ 3175 w 2"/>
              <a:gd name="T5" fmla="*/ 3175 h 2"/>
              <a:gd name="T6" fmla="*/ 3175 w 2"/>
              <a:gd name="T7" fmla="*/ 0 h 2"/>
              <a:gd name="T8" fmla="*/ 3175 w 2"/>
              <a:gd name="T9" fmla="*/ 0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3175 h 2"/>
              <a:gd name="T40" fmla="*/ 0 w 2"/>
              <a:gd name="T41" fmla="*/ 3175 h 2"/>
              <a:gd name="T42" fmla="*/ 3175 w 2"/>
              <a:gd name="T43" fmla="*/ 3175 h 2"/>
              <a:gd name="T44" fmla="*/ 3175 w 2"/>
              <a:gd name="T45" fmla="*/ 0 h 2"/>
              <a:gd name="T46" fmla="*/ 3175 w 2"/>
              <a:gd name="T47" fmla="*/ 0 h 2"/>
              <a:gd name="T48" fmla="*/ 3175 w 2"/>
              <a:gd name="T49" fmla="*/ 0 h 2"/>
              <a:gd name="T50" fmla="*/ 3175 w 2"/>
              <a:gd name="T51" fmla="*/ 0 h 2"/>
              <a:gd name="T52" fmla="*/ 3175 w 2"/>
              <a:gd name="T53" fmla="*/ 0 h 2"/>
              <a:gd name="T54" fmla="*/ 3175 w 2"/>
              <a:gd name="T55" fmla="*/ 0 h 2"/>
              <a:gd name="T56" fmla="*/ 3175 w 2"/>
              <a:gd name="T57" fmla="*/ 0 h 2"/>
              <a:gd name="T58" fmla="*/ 3175 w 2"/>
              <a:gd name="T59" fmla="*/ 0 h 2"/>
              <a:gd name="T60" fmla="*/ 3175 w 2"/>
              <a:gd name="T61" fmla="*/ 0 h 2"/>
              <a:gd name="T62" fmla="*/ 3175 w 2"/>
              <a:gd name="T63" fmla="*/ 0 h 2"/>
              <a:gd name="T64" fmla="*/ 3175 w 2"/>
              <a:gd name="T65" fmla="*/ 0 h 2"/>
              <a:gd name="T66" fmla="*/ 3175 w 2"/>
              <a:gd name="T67" fmla="*/ 3175 h 2"/>
              <a:gd name="T68" fmla="*/ 3175 w 2"/>
              <a:gd name="T69" fmla="*/ 0 h 2"/>
              <a:gd name="T70" fmla="*/ 3175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3175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747188" y="530230"/>
            <a:ext cx="4233" cy="4763"/>
          </a:xfrm>
          <a:custGeom>
            <a:avLst/>
            <a:gdLst>
              <a:gd name="T0" fmla="*/ 0 w 2"/>
              <a:gd name="T1" fmla="*/ 4763 h 3"/>
              <a:gd name="T2" fmla="*/ 0 w 2"/>
              <a:gd name="T3" fmla="*/ 4763 h 3"/>
              <a:gd name="T4" fmla="*/ 3175 w 2"/>
              <a:gd name="T5" fmla="*/ 4763 h 3"/>
              <a:gd name="T6" fmla="*/ 3175 w 2"/>
              <a:gd name="T7" fmla="*/ 476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4763 h 3"/>
              <a:gd name="T16" fmla="*/ 0 w 2"/>
              <a:gd name="T17" fmla="*/ 4763 h 3"/>
              <a:gd name="T18" fmla="*/ 0 w 2"/>
              <a:gd name="T19" fmla="*/ 4763 h 3"/>
              <a:gd name="T20" fmla="*/ 0 w 2"/>
              <a:gd name="T21" fmla="*/ 4763 h 3"/>
              <a:gd name="T22" fmla="*/ 0 w 2"/>
              <a:gd name="T23" fmla="*/ 0 h 3"/>
              <a:gd name="T24" fmla="*/ 0 w 2"/>
              <a:gd name="T25" fmla="*/ 4763 h 3"/>
              <a:gd name="T26" fmla="*/ 0 w 2"/>
              <a:gd name="T27" fmla="*/ 4763 h 3"/>
              <a:gd name="T28" fmla="*/ 0 w 2"/>
              <a:gd name="T29" fmla="*/ 4763 h 3"/>
              <a:gd name="T30" fmla="*/ 0 w 2"/>
              <a:gd name="T31" fmla="*/ 4763 h 3"/>
              <a:gd name="T32" fmla="*/ 0 w 2"/>
              <a:gd name="T33" fmla="*/ 4763 h 3"/>
              <a:gd name="T34" fmla="*/ 0 w 2"/>
              <a:gd name="T35" fmla="*/ 4763 h 3"/>
              <a:gd name="T36" fmla="*/ 0 w 2"/>
              <a:gd name="T37" fmla="*/ 4763 h 3"/>
              <a:gd name="T38" fmla="*/ 0 w 2"/>
              <a:gd name="T39" fmla="*/ 4763 h 3"/>
              <a:gd name="T40" fmla="*/ 0 w 2"/>
              <a:gd name="T41" fmla="*/ 4763 h 3"/>
              <a:gd name="T42" fmla="*/ 0 w 2"/>
              <a:gd name="T43" fmla="*/ 4763 h 3"/>
              <a:gd name="T44" fmla="*/ 0 w 2"/>
              <a:gd name="T45" fmla="*/ 4763 h 3"/>
              <a:gd name="T46" fmla="*/ 0 w 2"/>
              <a:gd name="T47" fmla="*/ 4763 h 3"/>
              <a:gd name="T48" fmla="*/ 0 w 2"/>
              <a:gd name="T49" fmla="*/ 4763 h 3"/>
              <a:gd name="T50" fmla="*/ 0 w 2"/>
              <a:gd name="T51" fmla="*/ 4763 h 3"/>
              <a:gd name="T52" fmla="*/ 0 w 2"/>
              <a:gd name="T53" fmla="*/ 476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759887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759887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793753" y="557218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793754" y="557218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0 h 2"/>
              <a:gd name="T8" fmla="*/ 3175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3175 h 2"/>
              <a:gd name="T18" fmla="*/ 0 w 2"/>
              <a:gd name="T19" fmla="*/ 3175 h 2"/>
              <a:gd name="T20" fmla="*/ 3175 w 2"/>
              <a:gd name="T21" fmla="*/ 3175 h 2"/>
              <a:gd name="T22" fmla="*/ 3175 w 2"/>
              <a:gd name="T23" fmla="*/ 0 h 2"/>
              <a:gd name="T24" fmla="*/ 3175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3175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793754" y="557218"/>
            <a:ext cx="4233" cy="3175"/>
          </a:xfrm>
          <a:custGeom>
            <a:avLst/>
            <a:gdLst>
              <a:gd name="T0" fmla="*/ 0 w 2"/>
              <a:gd name="T1" fmla="*/ 3175 h 2"/>
              <a:gd name="T2" fmla="*/ 3175 w 2"/>
              <a:gd name="T3" fmla="*/ 3175 h 2"/>
              <a:gd name="T4" fmla="*/ 0 w 2"/>
              <a:gd name="T5" fmla="*/ 0 h 2"/>
              <a:gd name="T6" fmla="*/ 0 w 2"/>
              <a:gd name="T7" fmla="*/ 3175 h 2"/>
              <a:gd name="T8" fmla="*/ 0 w 2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793753" y="627068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793753" y="627068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975786" y="541343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975787" y="541343"/>
            <a:ext cx="4233" cy="3175"/>
          </a:xfrm>
          <a:custGeom>
            <a:avLst/>
            <a:gdLst>
              <a:gd name="T0" fmla="*/ 3175 w 2"/>
              <a:gd name="T1" fmla="*/ 0 h 2"/>
              <a:gd name="T2" fmla="*/ 3175 w 2"/>
              <a:gd name="T3" fmla="*/ 0 h 2"/>
              <a:gd name="T4" fmla="*/ 3175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3175 h 2"/>
              <a:gd name="T12" fmla="*/ 3175 w 2"/>
              <a:gd name="T13" fmla="*/ 0 h 2"/>
              <a:gd name="T14" fmla="*/ 3175 w 2"/>
              <a:gd name="T15" fmla="*/ 0 h 2"/>
              <a:gd name="T16" fmla="*/ 3175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3175 h 2"/>
              <a:gd name="T24" fmla="*/ 3175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963088" y="550868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3175 w 2"/>
              <a:gd name="T9" fmla="*/ 0 h 1587"/>
              <a:gd name="T10" fmla="*/ 3175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3175 w 2"/>
              <a:gd name="T25" fmla="*/ 0 h 1587"/>
              <a:gd name="T26" fmla="*/ 3175 w 2"/>
              <a:gd name="T27" fmla="*/ 0 h 1587"/>
              <a:gd name="T28" fmla="*/ 3175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3175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971551" y="544518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971551" y="544518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971551" y="541343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3175 h 2"/>
              <a:gd name="T4" fmla="*/ 0 w 1587"/>
              <a:gd name="T5" fmla="*/ 0 h 2"/>
              <a:gd name="T6" fmla="*/ 0 w 1587"/>
              <a:gd name="T7" fmla="*/ 3175 h 2"/>
              <a:gd name="T8" fmla="*/ 0 w 1587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971556" y="538168"/>
            <a:ext cx="4233" cy="3175"/>
          </a:xfrm>
          <a:custGeom>
            <a:avLst/>
            <a:gdLst>
              <a:gd name="T0" fmla="*/ 3175 w 2"/>
              <a:gd name="T1" fmla="*/ 3175 h 2"/>
              <a:gd name="T2" fmla="*/ 3175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0 w 2"/>
              <a:gd name="T9" fmla="*/ 3175 h 2"/>
              <a:gd name="T10" fmla="*/ 0 w 2"/>
              <a:gd name="T11" fmla="*/ 3175 h 2"/>
              <a:gd name="T12" fmla="*/ 3175 w 2"/>
              <a:gd name="T13" fmla="*/ 3175 h 2"/>
              <a:gd name="T14" fmla="*/ 0 w 2"/>
              <a:gd name="T15" fmla="*/ 3175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0 w 2"/>
              <a:gd name="T25" fmla="*/ 3175 h 2"/>
              <a:gd name="T26" fmla="*/ 0 w 2"/>
              <a:gd name="T27" fmla="*/ 3175 h 2"/>
              <a:gd name="T28" fmla="*/ 0 w 2"/>
              <a:gd name="T29" fmla="*/ 3175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3175 h 2"/>
              <a:gd name="T38" fmla="*/ 3175 w 2"/>
              <a:gd name="T39" fmla="*/ 3175 h 2"/>
              <a:gd name="T40" fmla="*/ 3175 w 2"/>
              <a:gd name="T41" fmla="*/ 3175 h 2"/>
              <a:gd name="T42" fmla="*/ 3175 w 2"/>
              <a:gd name="T43" fmla="*/ 3175 h 2"/>
              <a:gd name="T44" fmla="*/ 3175 w 2"/>
              <a:gd name="T45" fmla="*/ 3175 h 2"/>
              <a:gd name="T46" fmla="*/ 3175 w 2"/>
              <a:gd name="T47" fmla="*/ 3175 h 2"/>
              <a:gd name="T48" fmla="*/ 0 w 2"/>
              <a:gd name="T49" fmla="*/ 0 h 2"/>
              <a:gd name="T50" fmla="*/ 0 w 2"/>
              <a:gd name="T51" fmla="*/ 3175 h 2"/>
              <a:gd name="T52" fmla="*/ 0 w 2"/>
              <a:gd name="T53" fmla="*/ 3175 h 2"/>
              <a:gd name="T54" fmla="*/ 0 w 2"/>
              <a:gd name="T55" fmla="*/ 3175 h 2"/>
              <a:gd name="T56" fmla="*/ 3175 w 2"/>
              <a:gd name="T57" fmla="*/ 3175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967321" y="547693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0 h 2"/>
              <a:gd name="T6" fmla="*/ 3175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3175 h 2"/>
              <a:gd name="T14" fmla="*/ 0 w 2"/>
              <a:gd name="T15" fmla="*/ 3175 h 2"/>
              <a:gd name="T16" fmla="*/ 3175 w 2"/>
              <a:gd name="T17" fmla="*/ 0 h 2"/>
              <a:gd name="T18" fmla="*/ 3175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3175 h 2"/>
              <a:gd name="T48" fmla="*/ 0 w 2"/>
              <a:gd name="T49" fmla="*/ 3175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975787" y="530225"/>
            <a:ext cx="4233" cy="1588"/>
          </a:xfrm>
          <a:custGeom>
            <a:avLst/>
            <a:gdLst>
              <a:gd name="T0" fmla="*/ 3175 w 2"/>
              <a:gd name="T1" fmla="*/ 0 h 1588"/>
              <a:gd name="T2" fmla="*/ 0 w 2"/>
              <a:gd name="T3" fmla="*/ 0 h 1588"/>
              <a:gd name="T4" fmla="*/ 3175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975787" y="527050"/>
            <a:ext cx="4233" cy="7938"/>
          </a:xfrm>
          <a:custGeom>
            <a:avLst/>
            <a:gdLst>
              <a:gd name="T0" fmla="*/ 3175 w 2"/>
              <a:gd name="T1" fmla="*/ 3175 h 5"/>
              <a:gd name="T2" fmla="*/ 3175 w 2"/>
              <a:gd name="T3" fmla="*/ 3175 h 5"/>
              <a:gd name="T4" fmla="*/ 0 w 2"/>
              <a:gd name="T5" fmla="*/ 0 h 5"/>
              <a:gd name="T6" fmla="*/ 0 w 2"/>
              <a:gd name="T7" fmla="*/ 3175 h 5"/>
              <a:gd name="T8" fmla="*/ 0 w 2"/>
              <a:gd name="T9" fmla="*/ 3175 h 5"/>
              <a:gd name="T10" fmla="*/ 3175 w 2"/>
              <a:gd name="T11" fmla="*/ 7938 h 5"/>
              <a:gd name="T12" fmla="*/ 3175 w 2"/>
              <a:gd name="T13" fmla="*/ 3175 h 5"/>
              <a:gd name="T14" fmla="*/ 3175 w 2"/>
              <a:gd name="T15" fmla="*/ 3175 h 5"/>
              <a:gd name="T16" fmla="*/ 0 w 2"/>
              <a:gd name="T17" fmla="*/ 0 h 5"/>
              <a:gd name="T18" fmla="*/ 0 w 2"/>
              <a:gd name="T19" fmla="*/ 3175 h 5"/>
              <a:gd name="T20" fmla="*/ 0 w 2"/>
              <a:gd name="T21" fmla="*/ 3175 h 5"/>
              <a:gd name="T22" fmla="*/ 3175 w 2"/>
              <a:gd name="T23" fmla="*/ 7938 h 5"/>
              <a:gd name="T24" fmla="*/ 3175 w 2"/>
              <a:gd name="T25" fmla="*/ 3175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950388" y="550868"/>
            <a:ext cx="4233" cy="1587"/>
          </a:xfrm>
          <a:custGeom>
            <a:avLst/>
            <a:gdLst>
              <a:gd name="T0" fmla="*/ 0 w 2"/>
              <a:gd name="T1" fmla="*/ 0 h 1587"/>
              <a:gd name="T2" fmla="*/ 3175 w 2"/>
              <a:gd name="T3" fmla="*/ 0 h 1587"/>
              <a:gd name="T4" fmla="*/ 3175 w 2"/>
              <a:gd name="T5" fmla="*/ 0 h 1587"/>
              <a:gd name="T6" fmla="*/ 3175 w 2"/>
              <a:gd name="T7" fmla="*/ 0 h 1587"/>
              <a:gd name="T8" fmla="*/ 3175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3175 w 2"/>
              <a:gd name="T19" fmla="*/ 0 h 1587"/>
              <a:gd name="T20" fmla="*/ 3175 w 2"/>
              <a:gd name="T21" fmla="*/ 0 h 1587"/>
              <a:gd name="T22" fmla="*/ 3175 w 2"/>
              <a:gd name="T23" fmla="*/ 0 h 1587"/>
              <a:gd name="T24" fmla="*/ 3175 w 2"/>
              <a:gd name="T25" fmla="*/ 0 h 1587"/>
              <a:gd name="T26" fmla="*/ 3175 w 2"/>
              <a:gd name="T27" fmla="*/ 0 h 1587"/>
              <a:gd name="T28" fmla="*/ 3175 w 2"/>
              <a:gd name="T29" fmla="*/ 0 h 1587"/>
              <a:gd name="T30" fmla="*/ 3175 w 2"/>
              <a:gd name="T31" fmla="*/ 0 h 1587"/>
              <a:gd name="T32" fmla="*/ 3175 w 2"/>
              <a:gd name="T33" fmla="*/ 0 h 1587"/>
              <a:gd name="T34" fmla="*/ 3175 w 2"/>
              <a:gd name="T35" fmla="*/ 0 h 1587"/>
              <a:gd name="T36" fmla="*/ 3175 w 2"/>
              <a:gd name="T37" fmla="*/ 0 h 1587"/>
              <a:gd name="T38" fmla="*/ 3175 w 2"/>
              <a:gd name="T39" fmla="*/ 0 h 1587"/>
              <a:gd name="T40" fmla="*/ 3175 w 2"/>
              <a:gd name="T41" fmla="*/ 0 h 1587"/>
              <a:gd name="T42" fmla="*/ 3175 w 2"/>
              <a:gd name="T43" fmla="*/ 0 h 1587"/>
              <a:gd name="T44" fmla="*/ 3175 w 2"/>
              <a:gd name="T45" fmla="*/ 0 h 1587"/>
              <a:gd name="T46" fmla="*/ 3175 w 2"/>
              <a:gd name="T47" fmla="*/ 0 h 1587"/>
              <a:gd name="T48" fmla="*/ 3175 w 2"/>
              <a:gd name="T49" fmla="*/ 0 h 1587"/>
              <a:gd name="T50" fmla="*/ 3175 w 2"/>
              <a:gd name="T51" fmla="*/ 0 h 1587"/>
              <a:gd name="T52" fmla="*/ 3175 w 2"/>
              <a:gd name="T53" fmla="*/ 0 h 1587"/>
              <a:gd name="T54" fmla="*/ 3175 w 2"/>
              <a:gd name="T55" fmla="*/ 0 h 1587"/>
              <a:gd name="T56" fmla="*/ 3175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963087" y="550868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963087" y="550868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971551" y="534993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971556" y="530230"/>
            <a:ext cx="4233" cy="4763"/>
          </a:xfrm>
          <a:custGeom>
            <a:avLst/>
            <a:gdLst>
              <a:gd name="T0" fmla="*/ 0 w 2"/>
              <a:gd name="T1" fmla="*/ 4763 h 3"/>
              <a:gd name="T2" fmla="*/ 3175 w 2"/>
              <a:gd name="T3" fmla="*/ 0 h 3"/>
              <a:gd name="T4" fmla="*/ 3175 w 2"/>
              <a:gd name="T5" fmla="*/ 0 h 3"/>
              <a:gd name="T6" fmla="*/ 3175 w 2"/>
              <a:gd name="T7" fmla="*/ 0 h 3"/>
              <a:gd name="T8" fmla="*/ 3175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4763 h 3"/>
              <a:gd name="T16" fmla="*/ 0 w 2"/>
              <a:gd name="T17" fmla="*/ 4763 h 3"/>
              <a:gd name="T18" fmla="*/ 3175 w 2"/>
              <a:gd name="T19" fmla="*/ 0 h 3"/>
              <a:gd name="T20" fmla="*/ 3175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4763 h 3"/>
              <a:gd name="T40" fmla="*/ 0 w 2"/>
              <a:gd name="T41" fmla="*/ 476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971551" y="523880"/>
            <a:ext cx="2116" cy="3175"/>
          </a:xfrm>
          <a:custGeom>
            <a:avLst/>
            <a:gdLst>
              <a:gd name="T0" fmla="*/ 0 w 1587"/>
              <a:gd name="T1" fmla="*/ 3175 h 2"/>
              <a:gd name="T2" fmla="*/ 0 w 1587"/>
              <a:gd name="T3" fmla="*/ 3175 h 2"/>
              <a:gd name="T4" fmla="*/ 0 w 1587"/>
              <a:gd name="T5" fmla="*/ 0 h 2"/>
              <a:gd name="T6" fmla="*/ 0 w 1587"/>
              <a:gd name="T7" fmla="*/ 3175 h 2"/>
              <a:gd name="T8" fmla="*/ 0 w 1587"/>
              <a:gd name="T9" fmla="*/ 3175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958854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3175 h 2"/>
              <a:gd name="T18" fmla="*/ 0 w 2"/>
              <a:gd name="T19" fmla="*/ 3175 h 2"/>
              <a:gd name="T20" fmla="*/ 0 w 2"/>
              <a:gd name="T21" fmla="*/ 3175 h 2"/>
              <a:gd name="T22" fmla="*/ 0 w 2"/>
              <a:gd name="T23" fmla="*/ 3175 h 2"/>
              <a:gd name="T24" fmla="*/ 3175 w 2"/>
              <a:gd name="T25" fmla="*/ 3175 h 2"/>
              <a:gd name="T26" fmla="*/ 3175 w 2"/>
              <a:gd name="T27" fmla="*/ 3175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958854" y="517527"/>
            <a:ext cx="4233" cy="3175"/>
          </a:xfrm>
          <a:custGeom>
            <a:avLst/>
            <a:gdLst>
              <a:gd name="T0" fmla="*/ 0 w 2"/>
              <a:gd name="T1" fmla="*/ 3175 h 2"/>
              <a:gd name="T2" fmla="*/ 0 w 2"/>
              <a:gd name="T3" fmla="*/ 3175 h 2"/>
              <a:gd name="T4" fmla="*/ 3175 w 2"/>
              <a:gd name="T5" fmla="*/ 3175 h 2"/>
              <a:gd name="T6" fmla="*/ 3175 w 2"/>
              <a:gd name="T7" fmla="*/ 3175 h 2"/>
              <a:gd name="T8" fmla="*/ 3175 w 2"/>
              <a:gd name="T9" fmla="*/ 3175 h 2"/>
              <a:gd name="T10" fmla="*/ 3175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3175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3175 h 2"/>
              <a:gd name="T32" fmla="*/ 0 w 2"/>
              <a:gd name="T33" fmla="*/ 3175 h 2"/>
              <a:gd name="T34" fmla="*/ 0 w 2"/>
              <a:gd name="T35" fmla="*/ 3175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3175 h 2"/>
              <a:gd name="T50" fmla="*/ 3175 w 2"/>
              <a:gd name="T51" fmla="*/ 3175 h 2"/>
              <a:gd name="T52" fmla="*/ 3175 w 2"/>
              <a:gd name="T53" fmla="*/ 0 h 2"/>
              <a:gd name="T54" fmla="*/ 3175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3175 h 2"/>
              <a:gd name="T62" fmla="*/ 0 w 2"/>
              <a:gd name="T63" fmla="*/ 3175 h 2"/>
              <a:gd name="T64" fmla="*/ 3175 w 2"/>
              <a:gd name="T65" fmla="*/ 3175 h 2"/>
              <a:gd name="T66" fmla="*/ 3175 w 2"/>
              <a:gd name="T67" fmla="*/ 3175 h 2"/>
              <a:gd name="T68" fmla="*/ 0 w 2"/>
              <a:gd name="T69" fmla="*/ 3175 h 2"/>
              <a:gd name="T70" fmla="*/ 0 w 2"/>
              <a:gd name="T71" fmla="*/ 3175 h 2"/>
              <a:gd name="T72" fmla="*/ 0 w 2"/>
              <a:gd name="T73" fmla="*/ 3175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632886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632886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624419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620186" y="485780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30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69" y="1460504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99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6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49B432-AE81-4A26-98EE-5C4E4F4D8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6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4"/>
          <a:stretch/>
        </p:blipFill>
        <p:spPr>
          <a:xfrm>
            <a:off x="0" y="1968500"/>
            <a:ext cx="12192000" cy="488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12925"/>
            <a:ext cx="9144000" cy="1811374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13200"/>
            <a:ext cx="9144000" cy="1244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78BA65-B01C-4BD0-8878-1DA9A8F33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257868" y="34680"/>
            <a:ext cx="3676264" cy="16705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FF32D5-6563-4D4D-A3B3-73ABF08DADB1}"/>
              </a:ext>
            </a:extLst>
          </p:cNvPr>
          <p:cNvSpPr/>
          <p:nvPr userDrawn="1"/>
        </p:nvSpPr>
        <p:spPr>
          <a:xfrm>
            <a:off x="0" y="6177387"/>
            <a:ext cx="12192000" cy="680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93823-0F98-4C76-9B51-94CFD9FA9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77390"/>
            <a:ext cx="10515600" cy="6806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C7AAEC-7ABE-474A-BFF8-F095F59192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053" y="6225405"/>
            <a:ext cx="2819891" cy="55390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565892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DB05006-CFFF-47A0-868B-565CDA01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4"/>
            <a:ext cx="10515600" cy="842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85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11529826" y="304800"/>
            <a:ext cx="276598" cy="317500"/>
          </a:xfrm>
          <a:prstGeom prst="rect">
            <a:avLst/>
          </a:prstGeom>
        </p:spPr>
        <p:txBody>
          <a:bodyPr lIns="45720" tIns="22860" rIns="45720" bIns="22860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445642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DB05006-CFFF-47A0-868B-565CDA01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2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0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7949"/>
            <a:ext cx="10515600" cy="45546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DB05006-CFFF-47A0-868B-565CDA01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2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F36A9D5-6280-4DD1-9F1F-41100B0716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860429"/>
            <a:ext cx="10515600" cy="627063"/>
          </a:xfrm>
        </p:spPr>
        <p:txBody>
          <a:bodyPr/>
          <a:lstStyle>
            <a:lvl1pPr marL="0" indent="0">
              <a:buNone/>
              <a:defRPr>
                <a:solidFill>
                  <a:srgbClr val="F58220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05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87949"/>
            <a:ext cx="5202115" cy="45546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DB05006-CFFF-47A0-868B-565CDA01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2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F36A9D5-6280-4DD1-9F1F-41100B0716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860429"/>
            <a:ext cx="10515600" cy="627063"/>
          </a:xfrm>
        </p:spPr>
        <p:txBody>
          <a:bodyPr/>
          <a:lstStyle>
            <a:lvl1pPr marL="0" indent="0">
              <a:buNone/>
              <a:defRPr>
                <a:solidFill>
                  <a:srgbClr val="F58220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A7DDF5-0CD1-4E5B-BDE1-E5249F7CBFA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51685" y="1487949"/>
            <a:ext cx="5202115" cy="45546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3895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D6B11-5A81-434F-BFB0-E54D1641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6319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03853"/>
            <a:ext cx="5181600" cy="50387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03853"/>
            <a:ext cx="5181600" cy="5038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E600E8-8E7C-42D1-8907-10C46D23D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5"/>
            <a:ext cx="10515600" cy="842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744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94218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1" y="1766093"/>
            <a:ext cx="5157787" cy="43067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4" y="94218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4" y="1766093"/>
            <a:ext cx="5183188" cy="43067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5F9A02-2B45-403C-AA52-E93F8314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5"/>
            <a:ext cx="10515600" cy="842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49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t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2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2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03853"/>
            <a:ext cx="10515600" cy="50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22D5D65-2898-483C-AFAD-03F4E456C8AE}"/>
              </a:ext>
            </a:extLst>
          </p:cNvPr>
          <p:cNvCxnSpPr/>
          <p:nvPr userDrawn="1"/>
        </p:nvCxnSpPr>
        <p:spPr>
          <a:xfrm flipH="1">
            <a:off x="0" y="860425"/>
            <a:ext cx="12192000" cy="0"/>
          </a:xfrm>
          <a:prstGeom prst="line">
            <a:avLst/>
          </a:prstGeom>
          <a:ln w="19050">
            <a:solidFill>
              <a:srgbClr val="F5822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EA1BE9C-E8B9-4979-9C94-65EEAD7DF57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77390"/>
            <a:ext cx="10515600" cy="680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610279-E88F-4D2F-A632-C756D78A2FB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053" y="6225405"/>
            <a:ext cx="2819891" cy="55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8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2">
              <a:lumMod val="75000"/>
            </a:schemeClr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3BCE80-B13C-4853-A644-523E5A27B113}"/>
              </a:ext>
            </a:extLst>
          </p:cNvPr>
          <p:cNvCxnSpPr/>
          <p:nvPr/>
        </p:nvCxnSpPr>
        <p:spPr>
          <a:xfrm flipH="1">
            <a:off x="0" y="860425"/>
            <a:ext cx="12192000" cy="0"/>
          </a:xfrm>
          <a:prstGeom prst="line">
            <a:avLst/>
          </a:prstGeom>
          <a:ln w="19050">
            <a:solidFill>
              <a:srgbClr val="F5822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acintosh HD:Users:Chatterji:Desktop:i2i color logo outlines.png">
            <a:extLst>
              <a:ext uri="{FF2B5EF4-FFF2-40B4-BE49-F238E27FC236}">
                <a16:creationId xmlns:a16="http://schemas.microsoft.com/office/drawing/2014/main" id="{B9440DB4-0B1C-4EB8-B02C-E10B45530AF3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295" y="6071540"/>
            <a:ext cx="1205872" cy="69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WB513978\AppData\Local\Microsoft\Windows\INetCache\Content.Word\ie_CFI_Logo_Orange_Blue.png">
            <a:extLst>
              <a:ext uri="{FF2B5EF4-FFF2-40B4-BE49-F238E27FC236}">
                <a16:creationId xmlns:a16="http://schemas.microsoft.com/office/drawing/2014/main" id="{FFA42D15-1FB3-402C-A722-58D8EB08A55C}"/>
              </a:ext>
            </a:extLst>
          </p:cNvPr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3"/>
          <a:stretch/>
        </p:blipFill>
        <p:spPr bwMode="auto">
          <a:xfrm>
            <a:off x="7480719" y="6071539"/>
            <a:ext cx="1668349" cy="6499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Image result for islamic development bank logo">
            <a:extLst>
              <a:ext uri="{FF2B5EF4-FFF2-40B4-BE49-F238E27FC236}">
                <a16:creationId xmlns:a16="http://schemas.microsoft.com/office/drawing/2014/main" id="{CCE32213-A485-4505-BE7B-99F75D82DF41}"/>
              </a:ext>
            </a:extLst>
          </p:cNvPr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878" y="6121508"/>
            <a:ext cx="1668349" cy="57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WB513978\AppData\Local\Microsoft\Windows\INetCache\Content.Word\DFID.JPG">
            <a:extLst>
              <a:ext uri="{FF2B5EF4-FFF2-40B4-BE49-F238E27FC236}">
                <a16:creationId xmlns:a16="http://schemas.microsoft.com/office/drawing/2014/main" id="{344B8721-F880-4E03-A416-0FFCC6646C9F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778" y="6071540"/>
            <a:ext cx="860223" cy="6499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74E3A6-857C-44BD-9B25-99140E7CCC3A}"/>
              </a:ext>
            </a:extLst>
          </p:cNvPr>
          <p:cNvSpPr txBox="1"/>
          <p:nvPr/>
        </p:nvSpPr>
        <p:spPr>
          <a:xfrm>
            <a:off x="838202" y="6311902"/>
            <a:ext cx="27869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dirty="0">
                <a:solidFill>
                  <a:schemeClr val="accent2">
                    <a:lumMod val="75000"/>
                  </a:schemeClr>
                </a:solidFill>
              </a:rPr>
              <a:t>Dakar, Senegal </a:t>
            </a:r>
            <a:r>
              <a:rPr lang="en-US" sz="1350" dirty="0">
                <a:solidFill>
                  <a:schemeClr val="tx1"/>
                </a:solidFill>
              </a:rPr>
              <a:t>|</a:t>
            </a:r>
            <a:r>
              <a:rPr lang="en-US" sz="135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January 29-31, 2019</a:t>
            </a:r>
          </a:p>
          <a:p>
            <a:endParaRPr lang="en-US" sz="135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FE2D8F-C3B6-4304-959B-9247C902F08A}"/>
              </a:ext>
            </a:extLst>
          </p:cNvPr>
          <p:cNvCxnSpPr/>
          <p:nvPr userDrawn="1"/>
        </p:nvCxnSpPr>
        <p:spPr>
          <a:xfrm flipH="1">
            <a:off x="0" y="860425"/>
            <a:ext cx="12192000" cy="0"/>
          </a:xfrm>
          <a:prstGeom prst="line">
            <a:avLst/>
          </a:prstGeom>
          <a:ln w="19050">
            <a:solidFill>
              <a:srgbClr val="F5822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FB90BA0-F9EA-4A63-B2AF-93A5D78140C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77390"/>
            <a:ext cx="10515600" cy="680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27FA3-37AC-4388-96CA-A995DB64574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053" y="6225405"/>
            <a:ext cx="2819891" cy="55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1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crash-reports.herokuapp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3.xml"/><Relationship Id="rId7" Type="http://schemas.openxmlformats.org/officeDocument/2006/relationships/diagramQuickStyle" Target="../diagrams/quickStyle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0.png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hyperlink" Target="https://robmarty.shinyapps.io/crash-dashboar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669E7D-86AC-483C-9DEC-DA7E6C200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35200"/>
            <a:ext cx="10363200" cy="1810327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Données Crowdsource pour l’Evaluation d’Impact au Kenya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3B50B9F-C010-432F-9657-E8268AC84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1825" y="5005708"/>
            <a:ext cx="4848225" cy="802182"/>
          </a:xfrm>
        </p:spPr>
        <p:txBody>
          <a:bodyPr>
            <a:normAutofit/>
          </a:bodyPr>
          <a:lstStyle/>
          <a:p>
            <a:r>
              <a:rPr lang="en-US" sz="3200" dirty="0"/>
              <a:t>January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20FE77-1899-4C10-881E-5698FF02FDB2}"/>
              </a:ext>
            </a:extLst>
          </p:cNvPr>
          <p:cNvSpPr txBox="1"/>
          <p:nvPr/>
        </p:nvSpPr>
        <p:spPr>
          <a:xfrm>
            <a:off x="572655" y="4343988"/>
            <a:ext cx="345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Arianna Legovini</a:t>
            </a:r>
          </a:p>
          <a:p>
            <a:r>
              <a:rPr lang="fr-FR" sz="2400" dirty="0"/>
              <a:t>Guadalupe Bedoya</a:t>
            </a:r>
          </a:p>
          <a:p>
            <a:r>
              <a:rPr lang="fr-FR" sz="2400" dirty="0"/>
              <a:t>Robert A. Marty</a:t>
            </a:r>
          </a:p>
          <a:p>
            <a:r>
              <a:rPr lang="fr-FR" sz="2400" dirty="0"/>
              <a:t>Sveta Milusheva</a:t>
            </a:r>
          </a:p>
        </p:txBody>
      </p:sp>
      <p:pic>
        <p:nvPicPr>
          <p:cNvPr id="5" name="Picture 4" descr="Image result for islamic development bank logo">
            <a:extLst>
              <a:ext uri="{FF2B5EF4-FFF2-40B4-BE49-F238E27FC236}">
                <a16:creationId xmlns:a16="http://schemas.microsoft.com/office/drawing/2014/main" id="{DD456C5A-A336-42F7-A2FC-8F2A703417D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131" y="6197095"/>
            <a:ext cx="1668349" cy="570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91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99670"/>
            <a:ext cx="12191999" cy="584775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b="1" dirty="0"/>
              <a:t>Collecter des données additionnelles sur les Crashes a Nairobi</a:t>
            </a:r>
            <a:r>
              <a:rPr lang="en-US" sz="3200" b="1" dirty="0"/>
              <a:t>: </a:t>
            </a:r>
            <a:r>
              <a:rPr lang="en-US" sz="3200" b="1" dirty="0" err="1"/>
              <a:t>Sendy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463382" y="1152615"/>
            <a:ext cx="431509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Partenariat avec </a:t>
            </a:r>
            <a:r>
              <a:rPr lang="fr-FR" sz="2800" u="sng" dirty="0" err="1"/>
              <a:t>Sendy</a:t>
            </a:r>
            <a:r>
              <a:rPr lang="fr-FR" sz="2800" u="sng" dirty="0"/>
              <a:t> Agence des chauffeurs d’un service de livraison qui doivent remplir un rapport lorsqu’ils sont témoins un accident</a:t>
            </a: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222222"/>
                </a:solidFill>
              </a:rPr>
              <a:t>Les chauffeurs reçoivent une petite récompense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222222"/>
                </a:solidFill>
              </a:rPr>
              <a:t>20 chauffeurs form</a:t>
            </a:r>
            <a:r>
              <a:rPr lang="fr-FR" sz="2800" u="sng" dirty="0"/>
              <a:t>é</a:t>
            </a:r>
            <a:r>
              <a:rPr lang="fr-FR" sz="2800" dirty="0">
                <a:solidFill>
                  <a:srgbClr val="222222"/>
                </a:solidFill>
              </a:rPr>
              <a:t>s, possibilité d’accroitre ce nombre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158 rapport</a:t>
            </a:r>
            <a:r>
              <a:rPr lang="en-US" sz="2800" dirty="0"/>
              <a:t>s </a:t>
            </a:r>
            <a:r>
              <a:rPr lang="en-US" sz="2800" dirty="0" err="1"/>
              <a:t>en</a:t>
            </a:r>
            <a:r>
              <a:rPr lang="en-US" sz="2800" dirty="0"/>
              <a:t> 3 </a:t>
            </a:r>
            <a:r>
              <a:rPr lang="en-US" sz="2800" dirty="0" err="1"/>
              <a:t>mois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F206BB-A033-4DAF-9A9A-CC57F5E89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477" y="1152615"/>
            <a:ext cx="7190406" cy="3310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05D6C-22DD-46FF-B8B1-29AA051D1B26}"/>
              </a:ext>
            </a:extLst>
          </p:cNvPr>
          <p:cNvSpPr txBox="1"/>
          <p:nvPr/>
        </p:nvSpPr>
        <p:spPr>
          <a:xfrm>
            <a:off x="6417375" y="4729134"/>
            <a:ext cx="391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4"/>
              </a:rPr>
              <a:t>Link to Monitoring Dashboard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32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1B9AC2-6AD2-4742-92E8-5EADD0DBBD3C}"/>
              </a:ext>
            </a:extLst>
          </p:cNvPr>
          <p:cNvSpPr txBox="1"/>
          <p:nvPr/>
        </p:nvSpPr>
        <p:spPr>
          <a:xfrm flipH="1">
            <a:off x="123290" y="86566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latin typeface="Andes" charset="0"/>
                <a:ea typeface="Andes" charset="0"/>
                <a:cs typeface="Andes" charset="0"/>
              </a:rPr>
              <a:t>Resume des </a:t>
            </a:r>
            <a:r>
              <a:rPr lang="fr-FR" sz="2400" b="1" dirty="0">
                <a:latin typeface="Andes" charset="0"/>
                <a:ea typeface="Andes" charset="0"/>
                <a:cs typeface="Andes" charset="0"/>
              </a:rPr>
              <a:t>données collecte sur une période de trois semaines: 9/28/2018 au 10/17/2018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DADCE-A179-44F6-962D-73263B0927A8}"/>
              </a:ext>
            </a:extLst>
          </p:cNvPr>
          <p:cNvSpPr txBox="1"/>
          <p:nvPr/>
        </p:nvSpPr>
        <p:spPr>
          <a:xfrm flipH="1">
            <a:off x="152956" y="1566952"/>
            <a:ext cx="622879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des" charset="0"/>
                <a:ea typeface="Andes" charset="0"/>
                <a:cs typeface="Andes" charset="0"/>
              </a:rPr>
              <a:t>User Reports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00" dirty="0">
                <a:latin typeface="Andes" charset="0"/>
                <a:ea typeface="Andes" charset="0"/>
                <a:cs typeface="Andes" charset="0"/>
              </a:rPr>
              <a:t>23 accidents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des" charset="0"/>
                <a:ea typeface="Andes" charset="0"/>
                <a:cs typeface="Andes" charset="0"/>
              </a:rPr>
              <a:t>647 situations </a:t>
            </a:r>
            <a:r>
              <a:rPr kumimoji="0" lang="en-US" sz="23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ndes" charset="0"/>
                <a:ea typeface="Andes" charset="0"/>
                <a:cs typeface="Andes" charset="0"/>
              </a:rPr>
              <a:t>d’embouteillages</a:t>
            </a:r>
            <a:endParaRPr kumimoji="0" lang="en-US" sz="23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ndes" charset="0"/>
              <a:ea typeface="Andes" charset="0"/>
              <a:cs typeface="Andes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00" dirty="0">
                <a:latin typeface="Andes" charset="0"/>
                <a:ea typeface="Andes" charset="0"/>
                <a:cs typeface="Andes" charset="0"/>
              </a:rPr>
              <a:t>21 </a:t>
            </a:r>
            <a:r>
              <a:rPr lang="fr-FR" sz="2300" dirty="0">
                <a:latin typeface="Andes" charset="0"/>
                <a:ea typeface="Andes" charset="0"/>
                <a:cs typeface="Andes" charset="0"/>
              </a:rPr>
              <a:t>dangers (nids de poule, voitures arrêtées)</a:t>
            </a:r>
            <a:endParaRPr kumimoji="0" lang="fr-FR" sz="23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ndes" charset="0"/>
              <a:ea typeface="Andes" charset="0"/>
              <a:cs typeface="Andes" charset="0"/>
            </a:endParaRPr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CFF9B173-BC55-49E6-93A2-F3509705EC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50" t="21062" r="28064" b="36129"/>
          <a:stretch/>
        </p:blipFill>
        <p:spPr>
          <a:xfrm>
            <a:off x="531964" y="3087676"/>
            <a:ext cx="5064164" cy="3142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24A55-8A9E-4410-AA0E-AAE23DC8694E}"/>
              </a:ext>
            </a:extLst>
          </p:cNvPr>
          <p:cNvSpPr txBox="1"/>
          <p:nvPr/>
        </p:nvSpPr>
        <p:spPr>
          <a:xfrm flipH="1">
            <a:off x="943347" y="3228945"/>
            <a:ext cx="3852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des" charset="0"/>
                <a:ea typeface="Andes" charset="0"/>
                <a:cs typeface="Andes" charset="0"/>
              </a:rPr>
              <a:t>Accident Reports from Waze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F371FA-6496-4629-969C-0F3632710B01}"/>
              </a:ext>
            </a:extLst>
          </p:cNvPr>
          <p:cNvSpPr txBox="1"/>
          <p:nvPr/>
        </p:nvSpPr>
        <p:spPr>
          <a:xfrm flipH="1">
            <a:off x="6248399" y="1354809"/>
            <a:ext cx="57906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des" charset="0"/>
                <a:ea typeface="Andes" charset="0"/>
                <a:cs typeface="Andes" charset="0"/>
              </a:rPr>
              <a:t>8,305 situations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ndes" charset="0"/>
                <a:ea typeface="Andes" charset="0"/>
                <a:cs typeface="Andes" charset="0"/>
              </a:rPr>
              <a:t>d’embouteillage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ndes" charset="0"/>
              <a:ea typeface="Andes" charset="0"/>
              <a:cs typeface="Andes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latin typeface="Andes" charset="0"/>
                <a:ea typeface="Andes" charset="0"/>
                <a:cs typeface="Andes" charset="0"/>
              </a:rPr>
              <a:t>Données automatiquement collectées des conducteurs via l’application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latin typeface="Andes" charset="0"/>
                <a:ea typeface="Andes" charset="0"/>
                <a:cs typeface="Andes" charset="0"/>
              </a:rPr>
              <a:t>Enregistrer la Vitesse des voitures cars in jam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LU" sz="2000" dirty="0">
                <a:latin typeface="Andes" charset="0"/>
                <a:ea typeface="Andes" charset="0"/>
                <a:cs typeface="Andes" charset="0"/>
              </a:rPr>
              <a:t>Enregistrer les localisations </a:t>
            </a:r>
            <a:r>
              <a:rPr lang="en-US" sz="2000" dirty="0">
                <a:latin typeface="Andes" charset="0"/>
                <a:ea typeface="Andes" charset="0"/>
                <a:cs typeface="Andes" charset="0"/>
              </a:rPr>
              <a:t>des </a:t>
            </a:r>
            <a:r>
              <a:rPr lang="en-US" sz="2000" dirty="0" err="1">
                <a:latin typeface="Andes" charset="0"/>
                <a:ea typeface="Andes" charset="0"/>
                <a:cs typeface="Andes" charset="0"/>
              </a:rPr>
              <a:t>embouteillages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ndes" charset="0"/>
              <a:ea typeface="Andes" charset="0"/>
              <a:cs typeface="Andes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A765C9-37BE-4C03-BD04-63BF39A695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92" t="12294" r="19759" b="24968"/>
          <a:stretch/>
        </p:blipFill>
        <p:spPr>
          <a:xfrm>
            <a:off x="6248399" y="3141662"/>
            <a:ext cx="5647945" cy="27638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BC66C9-8489-4C18-8C4D-375266A93083}"/>
              </a:ext>
            </a:extLst>
          </p:cNvPr>
          <p:cNvSpPr txBox="1"/>
          <p:nvPr/>
        </p:nvSpPr>
        <p:spPr>
          <a:xfrm flipH="1">
            <a:off x="6982726" y="3228945"/>
            <a:ext cx="4224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des" charset="0"/>
                <a:ea typeface="Andes" charset="0"/>
                <a:cs typeface="Andes" charset="0"/>
              </a:rPr>
              <a:t>Example Traffic Jam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606DD7-BBBC-4768-AC56-41C5C44C81E8}"/>
              </a:ext>
            </a:extLst>
          </p:cNvPr>
          <p:cNvSpPr txBox="1"/>
          <p:nvPr/>
        </p:nvSpPr>
        <p:spPr>
          <a:xfrm>
            <a:off x="0" y="-13094"/>
            <a:ext cx="12191999" cy="646331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600" b="1" dirty="0"/>
              <a:t>Utiliser les données existantes: Waze</a:t>
            </a:r>
          </a:p>
        </p:txBody>
      </p:sp>
    </p:spTree>
    <p:extLst>
      <p:ext uri="{BB962C8B-B14F-4D97-AF65-F5344CB8AC3E}">
        <p14:creationId xmlns:p14="http://schemas.microsoft.com/office/powerpoint/2010/main" val="3620125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8613F2-C6F6-4625-A911-27F420315DDD}"/>
              </a:ext>
            </a:extLst>
          </p:cNvPr>
          <p:cNvSpPr txBox="1"/>
          <p:nvPr/>
        </p:nvSpPr>
        <p:spPr>
          <a:xfrm flipH="1">
            <a:off x="-1" y="131833"/>
            <a:ext cx="1219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ndes" charset="0"/>
                <a:ea typeface="Andes" charset="0"/>
                <a:cs typeface="Andes" charset="0"/>
              </a:rPr>
              <a:t>Intégrer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des" charset="0"/>
                <a:ea typeface="Andes" charset="0"/>
                <a:cs typeface="Andes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ndes" charset="0"/>
                <a:ea typeface="Andes" charset="0"/>
                <a:cs typeface="Andes" charset="0"/>
              </a:rPr>
              <a:t>toutes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des" charset="0"/>
                <a:ea typeface="Andes" charset="0"/>
                <a:cs typeface="Andes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ndes" charset="0"/>
                <a:ea typeface="Andes" charset="0"/>
                <a:cs typeface="Andes" charset="0"/>
              </a:rPr>
              <a:t>ces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des" charset="0"/>
                <a:ea typeface="Andes" charset="0"/>
                <a:cs typeface="Andes" charset="0"/>
              </a:rPr>
              <a:t> bases de </a:t>
            </a:r>
            <a:r>
              <a:rPr kumimoji="0" lang="fr-FR" sz="40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ndes" charset="0"/>
                <a:ea typeface="Andes" charset="0"/>
                <a:cs typeface="Andes" charset="0"/>
              </a:rPr>
              <a:t>données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F8919-BECB-4875-9811-4AECD34A5E55}"/>
              </a:ext>
            </a:extLst>
          </p:cNvPr>
          <p:cNvSpPr txBox="1"/>
          <p:nvPr/>
        </p:nvSpPr>
        <p:spPr>
          <a:xfrm>
            <a:off x="130626" y="2529731"/>
            <a:ext cx="53907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B5DF4A-6A18-4E8B-B85A-1216E06A4597}"/>
              </a:ext>
            </a:extLst>
          </p:cNvPr>
          <p:cNvSpPr txBox="1"/>
          <p:nvPr/>
        </p:nvSpPr>
        <p:spPr>
          <a:xfrm>
            <a:off x="7385468" y="6142036"/>
            <a:ext cx="4505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Accident locations in 2018, according to our existing database.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jams_crashes_animation_mp4">
            <a:hlinkClick r:id="" action="ppaction://media"/>
            <a:extLst>
              <a:ext uri="{FF2B5EF4-FFF2-40B4-BE49-F238E27FC236}">
                <a16:creationId xmlns:a16="http://schemas.microsoft.com/office/drawing/2014/main" id="{8F53EADC-3DA8-40FC-A01E-BAD24E5972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9" y="879653"/>
            <a:ext cx="5222449" cy="5222449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82A8881-3D39-4660-B003-2A335911A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1003137"/>
              </p:ext>
            </p:extLst>
          </p:nvPr>
        </p:nvGraphicFramePr>
        <p:xfrm>
          <a:off x="272892" y="1042983"/>
          <a:ext cx="5390752" cy="4905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7509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51" y="137119"/>
            <a:ext cx="10515600" cy="85777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Objectif du </a:t>
            </a:r>
            <a:r>
              <a:rPr lang="en-US" dirty="0" err="1">
                <a:solidFill>
                  <a:srgbClr val="000000"/>
                </a:solidFill>
              </a:rPr>
              <a:t>programme</a:t>
            </a:r>
            <a:r>
              <a:rPr lang="en-US" dirty="0">
                <a:solidFill>
                  <a:srgbClr val="000000"/>
                </a:solidFill>
              </a:rPr>
              <a:t> ieConnect au Kenya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82073782"/>
              </p:ext>
            </p:extLst>
          </p:nvPr>
        </p:nvGraphicFramePr>
        <p:xfrm>
          <a:off x="2032000" y="78160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42975" y="1208185"/>
            <a:ext cx="1767219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Plan d’action stratégique de la sécurité routière au Kenya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725681" y="1657382"/>
            <a:ext cx="16106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061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mot.gov.my/SiteCollectionImages/Darat/5-pillar.jpg">
            <a:extLst>
              <a:ext uri="{FF2B5EF4-FFF2-40B4-BE49-F238E27FC236}">
                <a16:creationId xmlns:a16="http://schemas.microsoft.com/office/drawing/2014/main" id="{B2B2F632-1214-4946-8C29-61114412C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106" y="1118707"/>
            <a:ext cx="49530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1EB19801-AC60-46DD-A400-B2AAE3CBA876}"/>
              </a:ext>
            </a:extLst>
          </p:cNvPr>
          <p:cNvSpPr/>
          <p:nvPr/>
        </p:nvSpPr>
        <p:spPr>
          <a:xfrm rot="3150402">
            <a:off x="8890260" y="1369096"/>
            <a:ext cx="562563" cy="14328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CDF7BEC-7B10-47C1-A7A8-E9CA53507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69" y="-121435"/>
            <a:ext cx="10515600" cy="1325563"/>
          </a:xfrm>
        </p:spPr>
        <p:txBody>
          <a:bodyPr/>
          <a:lstStyle/>
          <a:p>
            <a:r>
              <a:rPr lang="en-US" dirty="0"/>
              <a:t>Pillars of Road Safety</a:t>
            </a:r>
          </a:p>
        </p:txBody>
      </p:sp>
    </p:spTree>
    <p:extLst>
      <p:ext uri="{BB962C8B-B14F-4D97-AF65-F5344CB8AC3E}">
        <p14:creationId xmlns:p14="http://schemas.microsoft.com/office/powerpoint/2010/main" val="393449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1009851"/>
            <a:ext cx="3630069" cy="5218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4852" r="3673" b="13349"/>
          <a:stretch/>
        </p:blipFill>
        <p:spPr>
          <a:xfrm>
            <a:off x="4391633" y="1257301"/>
            <a:ext cx="7257441" cy="467677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80975" y="222708"/>
            <a:ext cx="12249149" cy="515938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Les </a:t>
            </a:r>
            <a:r>
              <a:rPr lang="fr-FR" sz="2800" dirty="0"/>
              <a:t>statistiques globales montrent la </a:t>
            </a:r>
            <a:r>
              <a:rPr lang="fr-FR" sz="2800" dirty="0" err="1"/>
              <a:t>vulnerabilite</a:t>
            </a:r>
            <a:r>
              <a:rPr lang="fr-FR" sz="2800" dirty="0"/>
              <a:t> des pays en développement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26276" y="6338686"/>
            <a:ext cx="6143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charset="0"/>
              </a:rPr>
              <a:t>Source: WHO (2013) Global Status Report on Road Safety 2013: Supporting a Decade of Action. World Health  Organization, Geneva.</a:t>
            </a:r>
            <a:endParaRPr lang="en-US" sz="1000" dirty="0"/>
          </a:p>
          <a:p>
            <a:br>
              <a:rPr lang="en-US" sz="1000" dirty="0"/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516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2" y="1211181"/>
            <a:ext cx="3536929" cy="505614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3875" y="277921"/>
            <a:ext cx="10553700" cy="515938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/>
              <a:t>Cout très élevés des accidents de la route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9B432-AE81-4A26-98EE-5C4E4F4D88F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26276" y="6338686"/>
            <a:ext cx="6143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charset="0"/>
                <a:ea typeface="Arial" charset="0"/>
                <a:cs typeface="Arial" charset="0"/>
              </a:rPr>
              <a:t>Source: United Nations. Sixty-Second General Assembly Plenary 87th Meeting. New York: United Nations (2008). General Assembly Adopts Resolution on Easing Global Road Safety Crisis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1466044"/>
            <a:ext cx="6845300" cy="44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468764-93B3-452A-A396-9D6B0F031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6" t="7816"/>
          <a:stretch/>
        </p:blipFill>
        <p:spPr>
          <a:xfrm>
            <a:off x="0" y="2017336"/>
            <a:ext cx="6415546" cy="423058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91F193-0F59-48EB-8FF6-E6481CB62496}"/>
              </a:ext>
            </a:extLst>
          </p:cNvPr>
          <p:cNvCxnSpPr>
            <a:cxnSpLocks/>
          </p:cNvCxnSpPr>
          <p:nvPr/>
        </p:nvCxnSpPr>
        <p:spPr>
          <a:xfrm>
            <a:off x="534537" y="2138572"/>
            <a:ext cx="5561463" cy="138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1A6986B-56A6-41E4-BCFF-4327B848C2F6}"/>
              </a:ext>
            </a:extLst>
          </p:cNvPr>
          <p:cNvSpPr txBox="1"/>
          <p:nvPr/>
        </p:nvSpPr>
        <p:spPr>
          <a:xfrm>
            <a:off x="5176159" y="1719713"/>
            <a:ext cx="107327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2400" b="1" dirty="0">
                <a:solidFill>
                  <a:srgbClr val="FF6600"/>
                </a:solidFill>
              </a:rPr>
              <a:t>Kenya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DB057-2FFF-4C85-8B87-751F77DF782E}"/>
              </a:ext>
            </a:extLst>
          </p:cNvPr>
          <p:cNvSpPr txBox="1"/>
          <p:nvPr/>
        </p:nvSpPr>
        <p:spPr>
          <a:xfrm>
            <a:off x="6841675" y="1273437"/>
            <a:ext cx="48572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Décès</a:t>
            </a:r>
            <a:r>
              <a:rPr lang="en-US" sz="2400" dirty="0"/>
              <a:t> sur la route au Kenya </a:t>
            </a:r>
            <a:r>
              <a:rPr lang="en-US" sz="2400" dirty="0" err="1"/>
              <a:t>en</a:t>
            </a:r>
            <a:r>
              <a:rPr lang="en-US" sz="2400" dirty="0"/>
              <a:t> 2013 </a:t>
            </a:r>
          </a:p>
          <a:p>
            <a:pPr algn="ctr"/>
            <a:endParaRPr lang="en-US" sz="1400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28BBFB94-F3D6-4CAF-94DF-FBD019DDADB4}"/>
              </a:ext>
            </a:extLst>
          </p:cNvPr>
          <p:cNvSpPr txBox="1">
            <a:spLocks/>
          </p:cNvSpPr>
          <p:nvPr/>
        </p:nvSpPr>
        <p:spPr>
          <a:xfrm>
            <a:off x="6533134" y="4609269"/>
            <a:ext cx="54743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200" b="1" dirty="0"/>
              <a:t>Comment résoudre le problème de sécurité routière sans données adéquates qui permettent de suivre </a:t>
            </a:r>
            <a:r>
              <a:rPr lang="en-US" sz="2200" b="1" dirty="0"/>
              <a:t>l ’</a:t>
            </a:r>
            <a:r>
              <a:rPr lang="fr-FR" sz="2200" b="1" dirty="0"/>
              <a:t>é</a:t>
            </a:r>
            <a:r>
              <a:rPr lang="en-US" sz="2200" b="1" dirty="0" err="1"/>
              <a:t>volution</a:t>
            </a:r>
            <a:r>
              <a:rPr lang="en-US" sz="2200" b="1" dirty="0"/>
              <a:t> du </a:t>
            </a:r>
            <a:r>
              <a:rPr lang="fr-FR" sz="2200" b="1" dirty="0"/>
              <a:t>phénomène</a:t>
            </a:r>
            <a:r>
              <a:rPr lang="en-US" sz="2200" b="1" dirty="0"/>
              <a:t>?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64CC1739-97A4-4BF0-98A6-7EB5C810BB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7575646"/>
              </p:ext>
            </p:extLst>
          </p:nvPr>
        </p:nvGraphicFramePr>
        <p:xfrm>
          <a:off x="6814596" y="2176280"/>
          <a:ext cx="4911382" cy="220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D4344805-3B25-450B-891C-7261596E456B}"/>
              </a:ext>
            </a:extLst>
          </p:cNvPr>
          <p:cNvSpPr txBox="1">
            <a:spLocks/>
          </p:cNvSpPr>
          <p:nvPr/>
        </p:nvSpPr>
        <p:spPr>
          <a:xfrm>
            <a:off x="149161" y="113122"/>
            <a:ext cx="10515600" cy="793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/>
              <a:t>Le Kenya : Mauvais élève en matière de sécurité routière</a:t>
            </a:r>
            <a:endParaRPr lang="fr-FR" sz="3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A8134F1-8685-41AA-B32F-1DE4AF2E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4" y="1095247"/>
            <a:ext cx="6222362" cy="793967"/>
          </a:xfrm>
        </p:spPr>
        <p:txBody>
          <a:bodyPr>
            <a:normAutofit/>
          </a:bodyPr>
          <a:lstStyle/>
          <a:p>
            <a:r>
              <a:rPr lang="en-US" sz="1800" b="1" dirty="0" err="1"/>
              <a:t>Nombre</a:t>
            </a:r>
            <a:r>
              <a:rPr lang="en-US" sz="1800" b="1" dirty="0"/>
              <a:t> </a:t>
            </a:r>
            <a:r>
              <a:rPr lang="fr-FR" sz="1800" b="1" dirty="0"/>
              <a:t>de décès sur la route sur 100,000 hbts (2013</a:t>
            </a:r>
            <a:r>
              <a:rPr lang="en-US" sz="1800" b="1" dirty="0"/>
              <a:t>) par r</a:t>
            </a:r>
            <a:r>
              <a:rPr lang="fr-FR" sz="1800" b="1" dirty="0"/>
              <a:t>é</a:t>
            </a:r>
            <a:r>
              <a:rPr lang="en-US" sz="1800" b="1" dirty="0" err="1"/>
              <a:t>gion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927295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ata">
            <a:extLst>
              <a:ext uri="{FF2B5EF4-FFF2-40B4-BE49-F238E27FC236}">
                <a16:creationId xmlns:a16="http://schemas.microsoft.com/office/drawing/2014/main" id="{86463C5F-2429-4594-9D5F-B5073D1975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026" y="1429344"/>
            <a:ext cx="11163965" cy="41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6A715C-E5A2-4A2E-AF4F-7085991D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26" y="188959"/>
            <a:ext cx="11506724" cy="714480"/>
          </a:xfrm>
        </p:spPr>
        <p:txBody>
          <a:bodyPr>
            <a:normAutofit fontScale="90000"/>
          </a:bodyPr>
          <a:lstStyle/>
          <a:p>
            <a:r>
              <a:rPr lang="en-US" dirty="0"/>
              <a:t>Importance des </a:t>
            </a:r>
            <a:r>
              <a:rPr lang="fr-FR" dirty="0"/>
              <a:t>données</a:t>
            </a:r>
            <a:r>
              <a:rPr lang="en-US" dirty="0"/>
              <a:t> pour les politiques p</a:t>
            </a:r>
            <a:r>
              <a:rPr lang="fr-FR" dirty="0" err="1"/>
              <a:t>ubliques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4911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2676A7C-77E0-478B-BC84-7C3261A65D62}"/>
              </a:ext>
            </a:extLst>
          </p:cNvPr>
          <p:cNvSpPr/>
          <p:nvPr/>
        </p:nvSpPr>
        <p:spPr>
          <a:xfrm>
            <a:off x="6096000" y="688270"/>
            <a:ext cx="6096000" cy="31295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D41EE9-2285-4068-8FC9-43ED12BED8E7}"/>
              </a:ext>
            </a:extLst>
          </p:cNvPr>
          <p:cNvSpPr/>
          <p:nvPr/>
        </p:nvSpPr>
        <p:spPr>
          <a:xfrm>
            <a:off x="0" y="688271"/>
            <a:ext cx="6096000" cy="31295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C1B2CC-7A26-4058-9A39-E909567E9CA5}"/>
              </a:ext>
            </a:extLst>
          </p:cNvPr>
          <p:cNvSpPr/>
          <p:nvPr/>
        </p:nvSpPr>
        <p:spPr>
          <a:xfrm>
            <a:off x="6118821" y="3548618"/>
            <a:ext cx="6096000" cy="32910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900" b="1" dirty="0">
                <a:solidFill>
                  <a:schemeClr val="tx1"/>
                </a:solidFill>
                <a:latin typeface="+mj-lt"/>
              </a:rPr>
              <a:t>Utiliser les rapports de crashs, les données d’embouteillage et d'autres indicateurs de Waze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092CEA-0E7A-48A9-AEF4-8D2FC863E42C}"/>
              </a:ext>
            </a:extLst>
          </p:cNvPr>
          <p:cNvSpPr/>
          <p:nvPr/>
        </p:nvSpPr>
        <p:spPr>
          <a:xfrm>
            <a:off x="0" y="3659119"/>
            <a:ext cx="6096000" cy="3245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79A6D-3832-4A85-8E8A-6E34BA70F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158" y="3696512"/>
            <a:ext cx="703279" cy="596634"/>
          </a:xfrm>
          <a:prstGeom prst="rect">
            <a:avLst/>
          </a:prstGeom>
        </p:spPr>
      </p:pic>
      <p:pic>
        <p:nvPicPr>
          <p:cNvPr id="12" name="Picture 11" descr="A group of people in a field&#10;&#10;Description generated with high confidence">
            <a:extLst>
              <a:ext uri="{FF2B5EF4-FFF2-40B4-BE49-F238E27FC236}">
                <a16:creationId xmlns:a16="http://schemas.microsoft.com/office/drawing/2014/main" id="{0FFA2711-BE30-4FF7-BE08-1DF112E706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5" b="85790"/>
          <a:stretch/>
        </p:blipFill>
        <p:spPr>
          <a:xfrm>
            <a:off x="629671" y="4466221"/>
            <a:ext cx="5139534" cy="5305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Image result for waze">
            <a:extLst>
              <a:ext uri="{FF2B5EF4-FFF2-40B4-BE49-F238E27FC236}">
                <a16:creationId xmlns:a16="http://schemas.microsoft.com/office/drawing/2014/main" id="{7BC3F9C0-FF8E-4A11-863B-7B8584DDC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5" b="28047"/>
          <a:stretch/>
        </p:blipFill>
        <p:spPr bwMode="auto">
          <a:xfrm>
            <a:off x="8313556" y="3784423"/>
            <a:ext cx="2228014" cy="6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4" descr="Image result for sendy nairobi">
            <a:extLst>
              <a:ext uri="{FF2B5EF4-FFF2-40B4-BE49-F238E27FC236}">
                <a16:creationId xmlns:a16="http://schemas.microsoft.com/office/drawing/2014/main" id="{05E3803B-84E0-480E-965A-995AE5B614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75704" y="68721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sendy nairobi">
            <a:extLst>
              <a:ext uri="{FF2B5EF4-FFF2-40B4-BE49-F238E27FC236}">
                <a16:creationId xmlns:a16="http://schemas.microsoft.com/office/drawing/2014/main" id="{DFFE61F3-419B-4070-BBB7-8B8FD7404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385" y="1037635"/>
            <a:ext cx="1699379" cy="73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8C766F0-3D82-497D-973E-2BA82C31ACD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65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Objectif</a:t>
            </a:r>
            <a:r>
              <a:rPr lang="fr-FR" sz="4000" b="1" dirty="0"/>
              <a:t>: Intégrer les données de plusieurs sources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764CF0E8-AD37-4E90-B0D3-F7B46C42B484}"/>
              </a:ext>
            </a:extLst>
          </p:cNvPr>
          <p:cNvSpPr txBox="1">
            <a:spLocks/>
          </p:cNvSpPr>
          <p:nvPr/>
        </p:nvSpPr>
        <p:spPr>
          <a:xfrm>
            <a:off x="22821" y="5169879"/>
            <a:ext cx="6000516" cy="1345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900" b="1" dirty="0"/>
              <a:t>Utiliser les tweets de Ma3Route, une plate-forme mobile qui crowdsource des données sur le trafic et les accidents</a:t>
            </a:r>
            <a:endParaRPr lang="en-US" sz="19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2D8D09-B522-4CC2-AAA8-8C5B57B40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592" y="757881"/>
            <a:ext cx="1534974" cy="1289894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B4094A3C-44A4-4089-BFDF-3825F99299D6}"/>
              </a:ext>
            </a:extLst>
          </p:cNvPr>
          <p:cNvSpPr txBox="1">
            <a:spLocks/>
          </p:cNvSpPr>
          <p:nvPr/>
        </p:nvSpPr>
        <p:spPr>
          <a:xfrm>
            <a:off x="512656" y="2076869"/>
            <a:ext cx="5070689" cy="765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900" b="1" dirty="0"/>
              <a:t>Numériser</a:t>
            </a:r>
            <a:r>
              <a:rPr lang="en-US" sz="1900" b="1" dirty="0"/>
              <a:t> les </a:t>
            </a:r>
            <a:r>
              <a:rPr lang="fr-FR" sz="1900" b="1" dirty="0"/>
              <a:t>procès</a:t>
            </a:r>
            <a:r>
              <a:rPr lang="en-US" sz="1900" b="1" dirty="0"/>
              <a:t> </a:t>
            </a:r>
            <a:r>
              <a:rPr lang="en-US" sz="1900" b="1" dirty="0" err="1"/>
              <a:t>verbaux</a:t>
            </a:r>
            <a:r>
              <a:rPr lang="en-US" sz="1900" b="1" dirty="0"/>
              <a:t> </a:t>
            </a:r>
            <a:r>
              <a:rPr lang="fr-FR" sz="1900" b="1" dirty="0"/>
              <a:t>de police tout en espérant implémenter un système </a:t>
            </a:r>
            <a:r>
              <a:rPr lang="en-US" sz="1900" b="1" dirty="0"/>
              <a:t>de </a:t>
            </a:r>
            <a:r>
              <a:rPr lang="en-US" sz="1900" b="1" dirty="0" err="1"/>
              <a:t>collecte</a:t>
            </a:r>
            <a:r>
              <a:rPr lang="en-US" sz="1900" b="1" dirty="0"/>
              <a:t> </a:t>
            </a:r>
            <a:r>
              <a:rPr lang="fr-FR" sz="1900" b="1" dirty="0"/>
              <a:t>numérique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7F40DC11-666F-421B-AFE4-EFBA8FF33D8C}"/>
              </a:ext>
            </a:extLst>
          </p:cNvPr>
          <p:cNvSpPr txBox="1">
            <a:spLocks/>
          </p:cNvSpPr>
          <p:nvPr/>
        </p:nvSpPr>
        <p:spPr>
          <a:xfrm>
            <a:off x="6504495" y="4466221"/>
            <a:ext cx="5534055" cy="1148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900" b="1" dirty="0"/>
          </a:p>
        </p:txBody>
      </p:sp>
      <p:pic>
        <p:nvPicPr>
          <p:cNvPr id="1034" name="Picture 10" descr="Image result for ma3route">
            <a:extLst>
              <a:ext uri="{FF2B5EF4-FFF2-40B4-BE49-F238E27FC236}">
                <a16:creationId xmlns:a16="http://schemas.microsoft.com/office/drawing/2014/main" id="{91A0EC33-FCD4-43A8-85CF-8C1F1040D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9" b="38238"/>
          <a:stretch/>
        </p:blipFill>
        <p:spPr bwMode="auto">
          <a:xfrm>
            <a:off x="2762030" y="3974608"/>
            <a:ext cx="1515155" cy="32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3624DB78-001D-4CA6-8352-68F4C8F4F5B4}"/>
              </a:ext>
            </a:extLst>
          </p:cNvPr>
          <p:cNvSpPr txBox="1">
            <a:spLocks/>
          </p:cNvSpPr>
          <p:nvPr/>
        </p:nvSpPr>
        <p:spPr>
          <a:xfrm>
            <a:off x="6619188" y="2037923"/>
            <a:ext cx="5534055" cy="1148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900" b="1" dirty="0"/>
              <a:t>Partenariat avec les chauffeurs de livraison a moto </a:t>
            </a:r>
            <a:r>
              <a:rPr lang="fr-FR" sz="1900" b="1" dirty="0" err="1"/>
              <a:t>Sendy</a:t>
            </a:r>
            <a:r>
              <a:rPr lang="fr-FR" sz="1900" b="1" dirty="0"/>
              <a:t> pour compléter un court sondage lorsqu'ils sont témoins d’un accident</a:t>
            </a:r>
          </a:p>
        </p:txBody>
      </p:sp>
    </p:spTree>
    <p:extLst>
      <p:ext uri="{BB962C8B-B14F-4D97-AF65-F5344CB8AC3E}">
        <p14:creationId xmlns:p14="http://schemas.microsoft.com/office/powerpoint/2010/main" val="1597955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3094"/>
            <a:ext cx="12191999" cy="615553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400" b="1" dirty="0"/>
              <a:t>Géo-référencer</a:t>
            </a:r>
            <a:r>
              <a:rPr lang="en-US" sz="3400" b="1" dirty="0"/>
              <a:t> les </a:t>
            </a:r>
            <a:r>
              <a:rPr lang="en-US" sz="3400" b="1" dirty="0" err="1"/>
              <a:t>Crashs</a:t>
            </a:r>
            <a:r>
              <a:rPr lang="en-US" sz="3400" b="1" dirty="0"/>
              <a:t> a Nairobi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608" y="4243255"/>
            <a:ext cx="1824630" cy="1547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445" y="3254838"/>
            <a:ext cx="3717841" cy="6989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700" y="860612"/>
            <a:ext cx="66675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Point de </a:t>
            </a:r>
            <a:r>
              <a:rPr lang="fr-FR" sz="2600" b="1" dirty="0"/>
              <a:t>départ: explorer les sources existantes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1700" y="2357079"/>
            <a:ext cx="5549899" cy="584775"/>
          </a:xfrm>
          <a:prstGeom prst="rect">
            <a:avLst/>
          </a:prstGeom>
          <a:solidFill>
            <a:srgbClr val="0C8BB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sz="3200" dirty="0"/>
              <a:t>Crowdsourcing par les </a:t>
            </a:r>
            <a:r>
              <a:rPr lang="en-US" sz="3200" dirty="0" err="1"/>
              <a:t>citoyens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900" y="9144"/>
            <a:ext cx="52451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93836" y="5046103"/>
            <a:ext cx="3469048" cy="3623793"/>
            <a:chOff x="2002103" y="359197"/>
            <a:chExt cx="4807983" cy="4807983"/>
          </a:xfrm>
        </p:grpSpPr>
        <p:sp>
          <p:nvSpPr>
            <p:cNvPr id="10" name="Pie 9"/>
            <p:cNvSpPr/>
            <p:nvPr/>
          </p:nvSpPr>
          <p:spPr>
            <a:xfrm>
              <a:off x="2002103" y="359197"/>
              <a:ext cx="4807983" cy="4807983"/>
            </a:xfrm>
            <a:prstGeom prst="pie">
              <a:avLst>
                <a:gd name="adj1" fmla="val 10800000"/>
                <a:gd name="adj2" fmla="val 16200000"/>
              </a:avLst>
            </a:pr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Pie 4"/>
            <p:cNvSpPr/>
            <p:nvPr/>
          </p:nvSpPr>
          <p:spPr>
            <a:xfrm>
              <a:off x="2483474" y="1355709"/>
              <a:ext cx="1774374" cy="13164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err="1"/>
                <a:t>Mesure</a:t>
              </a:r>
              <a:r>
                <a:rPr lang="en-US" sz="1400" kern="1200" dirty="0"/>
                <a:t> et </a:t>
              </a:r>
              <a:r>
                <a:rPr lang="en-US" sz="1400" dirty="0" err="1"/>
                <a:t>s</a:t>
              </a:r>
              <a:r>
                <a:rPr lang="en-US" sz="1400" kern="1200" dirty="0" err="1"/>
                <a:t>uivi</a:t>
              </a:r>
              <a:endParaRPr lang="en-US" sz="1400" kern="12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-1" y="6488668"/>
            <a:ext cx="210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million </a:t>
            </a:r>
            <a:r>
              <a:rPr lang="fr-FR" dirty="0"/>
              <a:t>d’abonnés</a:t>
            </a:r>
          </a:p>
        </p:txBody>
      </p:sp>
    </p:spTree>
    <p:extLst>
      <p:ext uri="{BB962C8B-B14F-4D97-AF65-F5344CB8AC3E}">
        <p14:creationId xmlns:p14="http://schemas.microsoft.com/office/powerpoint/2010/main" val="322545049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3094"/>
            <a:ext cx="12191999" cy="646331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600" b="1" dirty="0"/>
              <a:t>Géo-référencer</a:t>
            </a:r>
            <a:r>
              <a:rPr lang="en-US" sz="3600" b="1" dirty="0"/>
              <a:t> les </a:t>
            </a:r>
            <a:r>
              <a:rPr lang="en-US" sz="3600" b="1" dirty="0" err="1"/>
              <a:t>Crashs</a:t>
            </a:r>
            <a:r>
              <a:rPr lang="en-US" sz="3600" b="1" dirty="0"/>
              <a:t> a Nairobi: Production participative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361064" y="897172"/>
            <a:ext cx="5352092" cy="5497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4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fr-FR" sz="2300" dirty="0">
                <a:solidFill>
                  <a:srgbClr val="222222"/>
                </a:solidFill>
              </a:rPr>
              <a:t>Globalement ~11,500 crashes géolocalisés (2013-2018)</a:t>
            </a:r>
          </a:p>
          <a:p>
            <a:pPr marL="742950" indent="-742950">
              <a:lnSpc>
                <a:spcPct val="14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fr-FR" sz="2300" dirty="0">
                <a:solidFill>
                  <a:srgbClr val="222222"/>
                </a:solidFill>
              </a:rPr>
              <a:t>Construire des algorithmes qui intègrent en temps réel les  messages des usagers, identifient et géolocalisent les crashs</a:t>
            </a:r>
          </a:p>
          <a:p>
            <a:pPr marL="742950" indent="-742950">
              <a:lnSpc>
                <a:spcPct val="14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fr-FR" sz="2300" dirty="0">
                <a:solidFill>
                  <a:srgbClr val="222222"/>
                </a:solidFill>
              </a:rPr>
              <a:t>Travailler sur la complétude et la qualité des données </a:t>
            </a:r>
          </a:p>
          <a:p>
            <a:pPr marL="742950" indent="-742950">
              <a:lnSpc>
                <a:spcPct val="14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fr-FR" sz="2300" dirty="0">
                <a:solidFill>
                  <a:srgbClr val="222222"/>
                </a:solidFill>
              </a:rPr>
              <a:t>Construire des cartes et visualisations pour des actions en temps réel</a:t>
            </a:r>
            <a:endParaRPr lang="en-US" sz="2300" dirty="0">
              <a:solidFill>
                <a:srgbClr val="222222"/>
              </a:solidFill>
            </a:endParaRPr>
          </a:p>
        </p:txBody>
      </p:sp>
      <p:pic>
        <p:nvPicPr>
          <p:cNvPr id="4" name="all_plus_thika.mov">
            <a:hlinkClick r:id="" action="ppaction://media"/>
            <a:extLst>
              <a:ext uri="{FF2B5EF4-FFF2-40B4-BE49-F238E27FC236}">
                <a16:creationId xmlns:a16="http://schemas.microsoft.com/office/drawing/2014/main" id="{F84AF0C4-A004-4E8E-A742-59F68D2C09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3156" y="1066493"/>
            <a:ext cx="6232388" cy="429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3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64588"/>
            <a:ext cx="12191999" cy="615553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400" b="1" dirty="0"/>
              <a:t>Géo-référencer</a:t>
            </a:r>
            <a:r>
              <a:rPr lang="en-US" sz="3400" b="1" dirty="0"/>
              <a:t> les Crashes a Nairobi: </a:t>
            </a:r>
            <a:r>
              <a:rPr lang="fr-FR" sz="3400" b="1" dirty="0"/>
              <a:t>Données</a:t>
            </a:r>
            <a:r>
              <a:rPr lang="en-US" sz="3400" b="1" dirty="0"/>
              <a:t> Police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865" y="1378139"/>
            <a:ext cx="5452839" cy="4180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4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fr-FR" sz="2400" dirty="0">
                <a:solidFill>
                  <a:srgbClr val="222222"/>
                </a:solidFill>
              </a:rPr>
              <a:t>Visualisation des données numériques sur les victimes</a:t>
            </a:r>
          </a:p>
          <a:p>
            <a:pPr marL="742950" indent="-742950">
              <a:lnSpc>
                <a:spcPct val="14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fr-FR" sz="2400" dirty="0">
                <a:solidFill>
                  <a:srgbClr val="222222"/>
                </a:solidFill>
              </a:rPr>
              <a:t>Scanner et numériser ~12,000 procès verbaux de tous les crashes</a:t>
            </a:r>
          </a:p>
          <a:p>
            <a:pPr marL="742950" indent="-742950">
              <a:lnSpc>
                <a:spcPct val="14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fr-FR" sz="2400" dirty="0">
                <a:solidFill>
                  <a:srgbClr val="222222"/>
                </a:solidFill>
              </a:rPr>
              <a:t>Géocoder manuellement les localisations </a:t>
            </a:r>
          </a:p>
          <a:p>
            <a:pPr marL="742950" indent="-742950">
              <a:lnSpc>
                <a:spcPct val="14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fr-FR" sz="2400" dirty="0">
                <a:solidFill>
                  <a:srgbClr val="222222"/>
                </a:solidFill>
              </a:rPr>
              <a:t>Travailler sur la qualité des données et la complétude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A4143-A194-43A3-BD30-ACD91C2EA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1218409"/>
            <a:ext cx="4800601" cy="43358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EB417C-8F57-40F4-BA5B-AA4214E94446}"/>
              </a:ext>
            </a:extLst>
          </p:cNvPr>
          <p:cNvSpPr txBox="1"/>
          <p:nvPr/>
        </p:nvSpPr>
        <p:spPr>
          <a:xfrm>
            <a:off x="4178295" y="5713975"/>
            <a:ext cx="3835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4"/>
              </a:rPr>
              <a:t>Online Crash Map Dashboard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93FDD2-4284-43B4-B939-A76195BF2B35}"/>
              </a:ext>
            </a:extLst>
          </p:cNvPr>
          <p:cNvSpPr txBox="1"/>
          <p:nvPr/>
        </p:nvSpPr>
        <p:spPr>
          <a:xfrm>
            <a:off x="0" y="633634"/>
            <a:ext cx="5549899" cy="584776"/>
          </a:xfrm>
          <a:prstGeom prst="rect">
            <a:avLst/>
          </a:prstGeom>
          <a:solidFill>
            <a:srgbClr val="0C8BB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fr-FR" sz="3200" dirty="0"/>
              <a:t>Données Officielles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B5C9C-47B9-42F8-BA9F-9CEBD1EF1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3299" y="64588"/>
            <a:ext cx="2298700" cy="193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1361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80382ac-8052-45ba-b504-13e359f09a35">
      <UserInfo>
        <DisplayName>Robert Andrew Marty</DisplayName>
        <AccountId>15</AccountId>
        <AccountType/>
      </UserInfo>
      <UserInfo>
        <DisplayName>Kayleigh Bierman Campbell</DisplayName>
        <AccountId>12</AccountId>
        <AccountType/>
      </UserInfo>
      <UserInfo>
        <DisplayName>Sveta Milusheva</DisplayName>
        <AccountId>19</AccountId>
        <AccountType/>
      </UserInfo>
      <UserInfo>
        <DisplayName>Theophile Bougna</DisplayName>
        <AccountId>14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5F101D03C7524DA3B009A83DEF7DB7" ma:contentTypeVersion="7" ma:contentTypeDescription="Create a new document." ma:contentTypeScope="" ma:versionID="2ac4ab251be4e68414f83e3678c9b615">
  <xsd:schema xmlns:xsd="http://www.w3.org/2001/XMLSchema" xmlns:xs="http://www.w3.org/2001/XMLSchema" xmlns:p="http://schemas.microsoft.com/office/2006/metadata/properties" xmlns:ns2="7aeaac16-d1c1-416a-a2d4-605faa18cce0" xmlns:ns3="180382ac-8052-45ba-b504-13e359f09a35" targetNamespace="http://schemas.microsoft.com/office/2006/metadata/properties" ma:root="true" ma:fieldsID="5a00cc988e0002a41be1139972e6ce97" ns2:_="" ns3:_="">
    <xsd:import namespace="7aeaac16-d1c1-416a-a2d4-605faa18cce0"/>
    <xsd:import namespace="180382ac-8052-45ba-b504-13e359f09a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eaac16-d1c1-416a-a2d4-605faa18cc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0382ac-8052-45ba-b504-13e359f09a3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4CD02D-7B7C-4708-BDD8-9222A23D93A4}">
  <ds:schemaRefs>
    <ds:schemaRef ds:uri="http://schemas.microsoft.com/office/2006/metadata/propertie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180382ac-8052-45ba-b504-13e359f09a35"/>
    <ds:schemaRef ds:uri="http://schemas.openxmlformats.org/package/2006/metadata/core-properties"/>
    <ds:schemaRef ds:uri="7aeaac16-d1c1-416a-a2d4-605faa18cce0"/>
  </ds:schemaRefs>
</ds:datastoreItem>
</file>

<file path=customXml/itemProps2.xml><?xml version="1.0" encoding="utf-8"?>
<ds:datastoreItem xmlns:ds="http://schemas.openxmlformats.org/officeDocument/2006/customXml" ds:itemID="{75784335-DDCA-41E3-A498-249A7FE711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6266BE-49F7-4193-A0CC-361ED22A9E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eaac16-d1c1-416a-a2d4-605faa18cce0"/>
    <ds:schemaRef ds:uri="180382ac-8052-45ba-b504-13e359f09a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4116</TotalTime>
  <Words>659</Words>
  <Application>Microsoft Office PowerPoint</Application>
  <PresentationFormat>Widescreen</PresentationFormat>
  <Paragraphs>88</Paragraphs>
  <Slides>14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Andes</vt:lpstr>
      <vt:lpstr>Andes ExtraLight</vt:lpstr>
      <vt:lpstr>Arial</vt:lpstr>
      <vt:lpstr>Calibri</vt:lpstr>
      <vt:lpstr>Calibri Light</vt:lpstr>
      <vt:lpstr>Custom Design</vt:lpstr>
      <vt:lpstr>1_Custom Design</vt:lpstr>
      <vt:lpstr>Données Crowdsource pour l’Evaluation d’Impact au Kenya</vt:lpstr>
      <vt:lpstr>Les statistiques globales montrent la vulnerabilite des pays en développement </vt:lpstr>
      <vt:lpstr>Cout très élevés des accidents de la route</vt:lpstr>
      <vt:lpstr>Nombre de décès sur la route sur 100,000 hbts (2013) par région</vt:lpstr>
      <vt:lpstr>Importance des données pour les politiques publiques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Objectif du programme ieConnect au Kenya</vt:lpstr>
      <vt:lpstr>Pillars of Road Safety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and Innovative Methods</dc:title>
  <dc:creator>Sveta Milusheva</dc:creator>
  <cp:lastModifiedBy>Theophile Bougna</cp:lastModifiedBy>
  <cp:revision>55</cp:revision>
  <dcterms:created xsi:type="dcterms:W3CDTF">2019-01-08T18:42:39Z</dcterms:created>
  <dcterms:modified xsi:type="dcterms:W3CDTF">2019-01-31T09:32:55Z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0x0101009C5F101D03C7524DA3B009A83DEF7DB7</vt:lpwstr>
  </property>
  <property fmtid="{D5CDD505-2E9C-101B-9397-08002B2CF9AE}" pid="3" name="AuthorIds_UIVersion_2048">
    <vt:lpwstr>19</vt:lpwstr>
  </property>
  <property fmtid="{D5CDD505-2E9C-101B-9397-08002B2CF9AE}" pid="4" name="AuthorIds_UIVersion_512">
    <vt:lpwstr>15</vt:lpwstr>
  </property>
  <property fmtid="{D5CDD505-2E9C-101B-9397-08002B2CF9AE}" pid="5" name="AuthorIds_UIVersion_4608">
    <vt:lpwstr>15</vt:lpwstr>
  </property>
  <property fmtid="{D5CDD505-2E9C-101B-9397-08002B2CF9AE}" pid="6" name="AuthorIds_UIVersion_5120">
    <vt:lpwstr>19</vt:lpwstr>
  </property>
</Properties>
</file>