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4"/>
  </p:sldMasterIdLst>
  <p:notesMasterIdLst>
    <p:notesMasterId r:id="rId14"/>
  </p:notesMasterIdLst>
  <p:sldIdLst>
    <p:sldId id="256" r:id="rId5"/>
    <p:sldId id="267" r:id="rId6"/>
    <p:sldId id="261" r:id="rId7"/>
    <p:sldId id="257" r:id="rId8"/>
    <p:sldId id="265" r:id="rId9"/>
    <p:sldId id="264" r:id="rId10"/>
    <p:sldId id="266" r:id="rId11"/>
    <p:sldId id="259"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3" d="100"/>
          <a:sy n="63" d="100"/>
        </p:scale>
        <p:origin x="804"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C0C54F-F1E7-42FB-919F-0CC2D61B8418}" type="datetimeFigureOut">
              <a:rPr lang="en-US" smtClean="0"/>
              <a:t>4/26/2020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8CE244-1C17-46E2-B901-74470937F21F}" type="slidenum">
              <a:rPr lang="en-US" smtClean="0"/>
              <a:t>‹#›</a:t>
            </a:fld>
            <a:endParaRPr lang="en-US" dirty="0"/>
          </a:p>
        </p:txBody>
      </p:sp>
    </p:spTree>
    <p:extLst>
      <p:ext uri="{BB962C8B-B14F-4D97-AF65-F5344CB8AC3E}">
        <p14:creationId xmlns:p14="http://schemas.microsoft.com/office/powerpoint/2010/main" val="236829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MENA has 173 million poor already at 5.5 p/d and 44.7% HC. Total pop. 387 mln. 12% more poor due to the pandemic.</a:t>
            </a:r>
          </a:p>
        </p:txBody>
      </p:sp>
      <p:sp>
        <p:nvSpPr>
          <p:cNvPr id="4" name="Slide Number Placeholder 3"/>
          <p:cNvSpPr>
            <a:spLocks noGrp="1"/>
          </p:cNvSpPr>
          <p:nvPr>
            <p:ph type="sldNum" sz="quarter" idx="5"/>
          </p:nvPr>
        </p:nvSpPr>
        <p:spPr/>
        <p:txBody>
          <a:bodyPr/>
          <a:lstStyle/>
          <a:p>
            <a:fld id="{4A8CE244-1C17-46E2-B901-74470937F21F}" type="slidenum">
              <a:rPr lang="en-US" smtClean="0"/>
              <a:t>3</a:t>
            </a:fld>
            <a:endParaRPr lang="en-US" dirty="0"/>
          </a:p>
        </p:txBody>
      </p:sp>
    </p:spTree>
    <p:extLst>
      <p:ext uri="{BB962C8B-B14F-4D97-AF65-F5344CB8AC3E}">
        <p14:creationId xmlns:p14="http://schemas.microsoft.com/office/powerpoint/2010/main" val="345018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women make up 75% of health care practitioners, 87% of health care support staff and 90% of nurses. Women in are more represented in social or services sector. For example, 68% of community and social services workers are women, 70% of educators are women and 77% of personal care and health service workers are women.</a:t>
            </a:r>
          </a:p>
          <a:p>
            <a:endParaRPr lang="en-US" dirty="0"/>
          </a:p>
        </p:txBody>
      </p:sp>
      <p:sp>
        <p:nvSpPr>
          <p:cNvPr id="4" name="Slide Number Placeholder 3"/>
          <p:cNvSpPr>
            <a:spLocks noGrp="1"/>
          </p:cNvSpPr>
          <p:nvPr>
            <p:ph type="sldNum" sz="quarter" idx="5"/>
          </p:nvPr>
        </p:nvSpPr>
        <p:spPr/>
        <p:txBody>
          <a:bodyPr/>
          <a:lstStyle/>
          <a:p>
            <a:fld id="{4A8CE244-1C17-46E2-B901-74470937F21F}" type="slidenum">
              <a:rPr lang="en-US" smtClean="0"/>
              <a:t>4</a:t>
            </a:fld>
            <a:endParaRPr lang="en-US" dirty="0"/>
          </a:p>
        </p:txBody>
      </p:sp>
    </p:spTree>
    <p:extLst>
      <p:ext uri="{BB962C8B-B14F-4D97-AF65-F5344CB8AC3E}">
        <p14:creationId xmlns:p14="http://schemas.microsoft.com/office/powerpoint/2010/main" val="2095027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4/26/2020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58370355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C44056-5076-4201-BE83-882BC57E869A}" type="slidenum">
              <a:rPr lang="en-US" smtClean="0"/>
              <a:t>‹#›</a:t>
            </a:fld>
            <a:endParaRPr lang="en-US" dirty="0"/>
          </a:p>
        </p:txBody>
      </p:sp>
    </p:spTree>
    <p:extLst>
      <p:ext uri="{BB962C8B-B14F-4D97-AF65-F5344CB8AC3E}">
        <p14:creationId xmlns:p14="http://schemas.microsoft.com/office/powerpoint/2010/main" val="2843584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C44056-5076-4201-BE83-882BC57E869A}" type="slidenum">
              <a:rPr lang="en-US" smtClean="0"/>
              <a:t>‹#›</a:t>
            </a:fld>
            <a:endParaRPr lang="en-US" dirty="0"/>
          </a:p>
        </p:txBody>
      </p:sp>
    </p:spTree>
    <p:extLst>
      <p:ext uri="{BB962C8B-B14F-4D97-AF65-F5344CB8AC3E}">
        <p14:creationId xmlns:p14="http://schemas.microsoft.com/office/powerpoint/2010/main" val="209803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FA8FB3-CE51-43F2-955E-4113F4A754A6}"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C44056-5076-4201-BE83-882BC57E869A}" type="slidenum">
              <a:rPr lang="en-US" smtClean="0"/>
              <a:t>‹#›</a:t>
            </a:fld>
            <a:endParaRPr lang="en-US" dirty="0"/>
          </a:p>
        </p:txBody>
      </p:sp>
    </p:spTree>
    <p:extLst>
      <p:ext uri="{BB962C8B-B14F-4D97-AF65-F5344CB8AC3E}">
        <p14:creationId xmlns:p14="http://schemas.microsoft.com/office/powerpoint/2010/main" val="67778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4/26/2020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E1C44056-5076-4201-BE83-882BC57E869A}"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6261570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C44056-5076-4201-BE83-882BC57E869A}" type="slidenum">
              <a:rPr lang="en-US" smtClean="0"/>
              <a:t>‹#›</a:t>
            </a:fld>
            <a:endParaRPr lang="en-US" dirty="0"/>
          </a:p>
        </p:txBody>
      </p:sp>
    </p:spTree>
    <p:extLst>
      <p:ext uri="{BB962C8B-B14F-4D97-AF65-F5344CB8AC3E}">
        <p14:creationId xmlns:p14="http://schemas.microsoft.com/office/powerpoint/2010/main" val="3315049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1C44056-5076-4201-BE83-882BC57E869A}" type="slidenum">
              <a:rPr lang="en-US" smtClean="0"/>
              <a:t>‹#›</a:t>
            </a:fld>
            <a:endParaRPr lang="en-US" dirty="0"/>
          </a:p>
        </p:txBody>
      </p:sp>
    </p:spTree>
    <p:extLst>
      <p:ext uri="{BB962C8B-B14F-4D97-AF65-F5344CB8AC3E}">
        <p14:creationId xmlns:p14="http://schemas.microsoft.com/office/powerpoint/2010/main" val="2259524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1C44056-5076-4201-BE83-882BC57E869A}" type="slidenum">
              <a:rPr lang="en-US" smtClean="0"/>
              <a:t>‹#›</a:t>
            </a:fld>
            <a:endParaRPr lang="en-US" dirty="0"/>
          </a:p>
        </p:txBody>
      </p:sp>
    </p:spTree>
    <p:extLst>
      <p:ext uri="{BB962C8B-B14F-4D97-AF65-F5344CB8AC3E}">
        <p14:creationId xmlns:p14="http://schemas.microsoft.com/office/powerpoint/2010/main" val="2119462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1C44056-5076-4201-BE83-882BC57E869A}" type="slidenum">
              <a:rPr lang="en-US" smtClean="0"/>
              <a:t>‹#›</a:t>
            </a:fld>
            <a:endParaRPr lang="en-US" dirty="0"/>
          </a:p>
        </p:txBody>
      </p:sp>
    </p:spTree>
    <p:extLst>
      <p:ext uri="{BB962C8B-B14F-4D97-AF65-F5344CB8AC3E}">
        <p14:creationId xmlns:p14="http://schemas.microsoft.com/office/powerpoint/2010/main" val="3020117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1C44056-5076-4201-BE83-882BC57E869A}"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5525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1C44056-5076-4201-BE83-882BC57E869A}"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11394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4/26/2020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1C44056-5076-4201-BE83-882BC57E869A}" type="slidenum">
              <a:rPr lang="en-US" smtClean="0"/>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6402580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s://news.un.org/en/story/2020/04/106113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0" name="Rectangle 79">
            <a:extLst>
              <a:ext uri="{FF2B5EF4-FFF2-40B4-BE49-F238E27FC236}">
                <a16:creationId xmlns:a16="http://schemas.microsoft.com/office/drawing/2014/main" id="{2793B903-AB42-42A0-AE97-93D366679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 name="Rectangle 81">
            <a:extLst>
              <a:ext uri="{FF2B5EF4-FFF2-40B4-BE49-F238E27FC236}">
                <a16:creationId xmlns:a16="http://schemas.microsoft.com/office/drawing/2014/main" id="{A93D97C6-63EF-4CA6-B01D-25E2772DC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descr="A picture containing food&#10;&#10;Description automatically generated">
            <a:extLst>
              <a:ext uri="{FF2B5EF4-FFF2-40B4-BE49-F238E27FC236}">
                <a16:creationId xmlns:a16="http://schemas.microsoft.com/office/drawing/2014/main" id="{48286C8D-642D-433D-A1EE-05AA66758CA9}"/>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75882" y="2592124"/>
            <a:ext cx="3777958" cy="1736035"/>
          </a:xfrm>
          <a:prstGeom prst="rect">
            <a:avLst/>
          </a:prstGeom>
        </p:spPr>
      </p:pic>
      <p:sp>
        <p:nvSpPr>
          <p:cNvPr id="84" name="Rectangle 83">
            <a:extLst>
              <a:ext uri="{FF2B5EF4-FFF2-40B4-BE49-F238E27FC236}">
                <a16:creationId xmlns:a16="http://schemas.microsoft.com/office/drawing/2014/main" id="{5DA4A40B-EDCE-42FC-B189-AEFB4F82E8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354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Box 7">
            <a:extLst>
              <a:ext uri="{FF2B5EF4-FFF2-40B4-BE49-F238E27FC236}">
                <a16:creationId xmlns:a16="http://schemas.microsoft.com/office/drawing/2014/main" id="{2CF79B05-3F1C-49C4-BC56-4CCE18A51980}"/>
              </a:ext>
            </a:extLst>
          </p:cNvPr>
          <p:cNvSpPr txBox="1"/>
          <p:nvPr/>
        </p:nvSpPr>
        <p:spPr>
          <a:xfrm>
            <a:off x="5212668" y="4911697"/>
            <a:ext cx="2122936" cy="1630679"/>
          </a:xfrm>
          <a:prstGeom prst="rect">
            <a:avLst/>
          </a:prstGeom>
        </p:spPr>
        <p:txBody>
          <a:bodyPr vert="horz" lIns="91440" tIns="45720" rIns="91440" bIns="45720" rtlCol="0">
            <a:normAutofit/>
          </a:bodyPr>
          <a:lstStyle/>
          <a:p>
            <a:pPr marL="384048" indent="-384048" defTabSz="914400">
              <a:lnSpc>
                <a:spcPct val="94000"/>
              </a:lnSpc>
              <a:spcAft>
                <a:spcPts val="200"/>
              </a:spcAft>
              <a:buFont typeface="Franklin Gothic Book" panose="020B0503020102020204" pitchFamily="34" charset="0"/>
            </a:pPr>
            <a:r>
              <a:rPr lang="en-US" sz="1600" dirty="0">
                <a:solidFill>
                  <a:schemeClr val="tx2"/>
                </a:solidFill>
              </a:rPr>
              <a:t>Lili Mottaghi</a:t>
            </a:r>
          </a:p>
          <a:p>
            <a:pPr marL="384048" indent="-384048" defTabSz="914400">
              <a:lnSpc>
                <a:spcPct val="94000"/>
              </a:lnSpc>
              <a:spcAft>
                <a:spcPts val="200"/>
              </a:spcAft>
              <a:buFont typeface="Franklin Gothic Book" panose="020B0503020102020204" pitchFamily="34" charset="0"/>
            </a:pPr>
            <a:r>
              <a:rPr lang="en-US" sz="1600" dirty="0">
                <a:solidFill>
                  <a:schemeClr val="tx2"/>
                </a:solidFill>
              </a:rPr>
              <a:t>Program Lead</a:t>
            </a:r>
          </a:p>
          <a:p>
            <a:pPr marL="384048" indent="-384048" defTabSz="914400">
              <a:lnSpc>
                <a:spcPct val="94000"/>
              </a:lnSpc>
              <a:spcAft>
                <a:spcPts val="200"/>
              </a:spcAft>
              <a:buFont typeface="Franklin Gothic Book" panose="020B0503020102020204" pitchFamily="34" charset="0"/>
            </a:pPr>
            <a:endParaRPr lang="en-US" sz="1600" dirty="0">
              <a:solidFill>
                <a:schemeClr val="tx2"/>
              </a:solidFill>
            </a:endParaRPr>
          </a:p>
          <a:p>
            <a:pPr marL="384048" indent="-384048" defTabSz="914400">
              <a:lnSpc>
                <a:spcPct val="94000"/>
              </a:lnSpc>
              <a:spcAft>
                <a:spcPts val="200"/>
              </a:spcAft>
              <a:buFont typeface="Franklin Gothic Book" panose="020B0503020102020204" pitchFamily="34" charset="0"/>
            </a:pPr>
            <a:r>
              <a:rPr lang="en-US" sz="1600" dirty="0">
                <a:solidFill>
                  <a:schemeClr val="tx2"/>
                </a:solidFill>
              </a:rPr>
              <a:t>April 21, 2020</a:t>
            </a:r>
          </a:p>
        </p:txBody>
      </p:sp>
      <p:sp>
        <p:nvSpPr>
          <p:cNvPr id="4" name="Title 3">
            <a:extLst>
              <a:ext uri="{FF2B5EF4-FFF2-40B4-BE49-F238E27FC236}">
                <a16:creationId xmlns:a16="http://schemas.microsoft.com/office/drawing/2014/main" id="{5FC978C6-6056-4203-9836-C27337FFEBAE}"/>
              </a:ext>
            </a:extLst>
          </p:cNvPr>
          <p:cNvSpPr>
            <a:spLocks noGrp="1"/>
          </p:cNvSpPr>
          <p:nvPr>
            <p:ph type="ctrTitle"/>
          </p:nvPr>
        </p:nvSpPr>
        <p:spPr>
          <a:xfrm>
            <a:off x="5091061" y="1776784"/>
            <a:ext cx="6612023" cy="1630679"/>
          </a:xfrm>
        </p:spPr>
        <p:txBody>
          <a:bodyPr/>
          <a:lstStyle/>
          <a:p>
            <a:pPr algn="l"/>
            <a:r>
              <a:rPr lang="en-US" sz="2400" b="1" cap="none" dirty="0"/>
              <a:t> </a:t>
            </a:r>
            <a:br>
              <a:rPr lang="en-US" sz="2400" b="1" cap="none" dirty="0"/>
            </a:br>
            <a:br>
              <a:rPr lang="en-US" sz="2400" b="1" cap="none" dirty="0"/>
            </a:br>
            <a:br>
              <a:rPr lang="en-US" sz="2400" b="1" cap="none" dirty="0"/>
            </a:br>
            <a:br>
              <a:rPr lang="en-US" sz="2400" b="1" cap="none" dirty="0"/>
            </a:br>
            <a:br>
              <a:rPr lang="en-US" sz="4800" b="1" cap="none" dirty="0"/>
            </a:br>
            <a:r>
              <a:rPr lang="en-US" sz="2400" b="1" cap="none" dirty="0">
                <a:solidFill>
                  <a:schemeClr val="tx1"/>
                </a:solidFill>
              </a:rPr>
              <a:t>MNAGIL UPDATE</a:t>
            </a:r>
            <a:br>
              <a:rPr lang="en-US" sz="2400" b="1" cap="none" dirty="0">
                <a:solidFill>
                  <a:schemeClr val="tx1"/>
                </a:solidFill>
              </a:rPr>
            </a:br>
            <a:br>
              <a:rPr lang="en-US" sz="4800" b="1" cap="none" dirty="0"/>
            </a:br>
            <a:br>
              <a:rPr lang="en-US" sz="4800" b="1" cap="none" dirty="0"/>
            </a:br>
            <a:r>
              <a:rPr lang="en-US" sz="4800" b="1" cap="none" dirty="0"/>
              <a:t>COVID-19 IMPACTS </a:t>
            </a:r>
            <a:br>
              <a:rPr lang="en-US" sz="4800" b="1" cap="none" dirty="0"/>
            </a:br>
            <a:r>
              <a:rPr lang="en-US" sz="4800" b="1" cap="none" dirty="0"/>
              <a:t>AND RESPONSES</a:t>
            </a:r>
          </a:p>
        </p:txBody>
      </p:sp>
    </p:spTree>
    <p:extLst>
      <p:ext uri="{BB962C8B-B14F-4D97-AF65-F5344CB8AC3E}">
        <p14:creationId xmlns:p14="http://schemas.microsoft.com/office/powerpoint/2010/main" val="78748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70F34-495C-41AA-B8A0-B43E4357E49E}"/>
              </a:ext>
            </a:extLst>
          </p:cNvPr>
          <p:cNvSpPr>
            <a:spLocks noGrp="1"/>
          </p:cNvSpPr>
          <p:nvPr>
            <p:ph type="title"/>
          </p:nvPr>
        </p:nvSpPr>
        <p:spPr/>
        <p:txBody>
          <a:bodyPr/>
          <a:lstStyle/>
          <a:p>
            <a:r>
              <a:rPr lang="en-US" dirty="0"/>
              <a:t>Roadmap</a:t>
            </a:r>
          </a:p>
        </p:txBody>
      </p:sp>
      <p:sp>
        <p:nvSpPr>
          <p:cNvPr id="3" name="Content Placeholder 2">
            <a:extLst>
              <a:ext uri="{FF2B5EF4-FFF2-40B4-BE49-F238E27FC236}">
                <a16:creationId xmlns:a16="http://schemas.microsoft.com/office/drawing/2014/main" id="{70BC817A-6972-4B4E-9CDE-3B815405A85F}"/>
              </a:ext>
            </a:extLst>
          </p:cNvPr>
          <p:cNvSpPr>
            <a:spLocks noGrp="1"/>
          </p:cNvSpPr>
          <p:nvPr>
            <p:ph idx="1"/>
          </p:nvPr>
        </p:nvSpPr>
        <p:spPr>
          <a:xfrm>
            <a:off x="1371600" y="1899920"/>
            <a:ext cx="9601200" cy="3581400"/>
          </a:xfrm>
        </p:spPr>
        <p:txBody>
          <a:bodyPr>
            <a:normAutofit/>
          </a:bodyPr>
          <a:lstStyle/>
          <a:p>
            <a:r>
              <a:rPr lang="en-US" sz="2400" dirty="0">
                <a:latin typeface="Calibri" panose="020F0502020204030204" pitchFamily="34" charset="0"/>
                <a:cs typeface="Calibri" panose="020F0502020204030204" pitchFamily="34" charset="0"/>
              </a:rPr>
              <a:t>Economic, social, and gendered impacts of the COVID-19 crisis in MENA</a:t>
            </a:r>
          </a:p>
          <a:p>
            <a:r>
              <a:rPr lang="en-US" sz="2400" dirty="0">
                <a:latin typeface="Calibri" panose="020F0502020204030204" pitchFamily="34" charset="0"/>
                <a:cs typeface="Calibri" panose="020F0502020204030204" pitchFamily="34" charset="0"/>
              </a:rPr>
              <a:t>WBG MENA new platform to respond to the COVID-19 crisis</a:t>
            </a:r>
          </a:p>
          <a:p>
            <a:r>
              <a:rPr lang="en-US" sz="2400" dirty="0">
                <a:latin typeface="Calibri" panose="020F0502020204030204" pitchFamily="34" charset="0"/>
                <a:cs typeface="Calibri" panose="020F0502020204030204" pitchFamily="34" charset="0"/>
              </a:rPr>
              <a:t>MNAGIL current projects and responses to the COVID-19 crisis</a:t>
            </a:r>
          </a:p>
          <a:p>
            <a:r>
              <a:rPr lang="en-US" sz="2400" dirty="0">
                <a:latin typeface="Calibri" panose="020F0502020204030204" pitchFamily="34" charset="0"/>
                <a:cs typeface="Calibri" panose="020F0502020204030204" pitchFamily="34" charset="0"/>
              </a:rPr>
              <a:t>MNAGIL new COVID-19 activity and other projects</a:t>
            </a:r>
          </a:p>
        </p:txBody>
      </p:sp>
      <p:pic>
        <p:nvPicPr>
          <p:cNvPr id="4" name="Picture 3" descr="A picture containing food&#10;&#10;Description automatically generated">
            <a:extLst>
              <a:ext uri="{FF2B5EF4-FFF2-40B4-BE49-F238E27FC236}">
                <a16:creationId xmlns:a16="http://schemas.microsoft.com/office/drawing/2014/main" id="{9EEF3A89-2011-4104-8F7C-56C408835BB2}"/>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67460" y="5939704"/>
            <a:ext cx="1645920" cy="823581"/>
          </a:xfrm>
          <a:prstGeom prst="rect">
            <a:avLst/>
          </a:prstGeom>
        </p:spPr>
      </p:pic>
    </p:spTree>
    <p:extLst>
      <p:ext uri="{BB962C8B-B14F-4D97-AF65-F5344CB8AC3E}">
        <p14:creationId xmlns:p14="http://schemas.microsoft.com/office/powerpoint/2010/main" val="302913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88340-A903-41AF-A077-5BA9BD4449F4}"/>
              </a:ext>
            </a:extLst>
          </p:cNvPr>
          <p:cNvSpPr>
            <a:spLocks noGrp="1"/>
          </p:cNvSpPr>
          <p:nvPr>
            <p:ph type="title"/>
          </p:nvPr>
        </p:nvSpPr>
        <p:spPr>
          <a:xfrm>
            <a:off x="1371600" y="208280"/>
            <a:ext cx="9601200" cy="1485900"/>
          </a:xfrm>
        </p:spPr>
        <p:txBody>
          <a:bodyPr>
            <a:normAutofit fontScale="90000"/>
          </a:bodyPr>
          <a:lstStyle/>
          <a:p>
            <a:r>
              <a:rPr lang="en-US" sz="3100" b="1" dirty="0"/>
              <a:t> </a:t>
            </a:r>
            <a:br>
              <a:rPr lang="en-US" sz="3100" b="1" dirty="0"/>
            </a:br>
            <a:br>
              <a:rPr lang="en-US" sz="3100" b="1" dirty="0"/>
            </a:br>
            <a:br>
              <a:rPr lang="en-US" dirty="0"/>
            </a:br>
            <a:endParaRPr lang="en-US" dirty="0"/>
          </a:p>
        </p:txBody>
      </p:sp>
      <p:pic>
        <p:nvPicPr>
          <p:cNvPr id="13" name="Picture 2">
            <a:extLst>
              <a:ext uri="{FF2B5EF4-FFF2-40B4-BE49-F238E27FC236}">
                <a16:creationId xmlns:a16="http://schemas.microsoft.com/office/drawing/2014/main" id="{D22ACF08-2280-4004-BAD7-B7487B67D0ED}"/>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19200" y="3273603"/>
            <a:ext cx="4169148" cy="3007928"/>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97D9BAB3-C5EB-4AC0-B354-8513F2CF53D8}"/>
              </a:ext>
            </a:extLst>
          </p:cNvPr>
          <p:cNvSpPr/>
          <p:nvPr/>
        </p:nvSpPr>
        <p:spPr>
          <a:xfrm>
            <a:off x="1219200" y="2788189"/>
            <a:ext cx="4541520" cy="276999"/>
          </a:xfrm>
          <a:prstGeom prst="rect">
            <a:avLst/>
          </a:prstGeom>
        </p:spPr>
        <p:txBody>
          <a:bodyPr wrap="square">
            <a:spAutoFit/>
          </a:bodyPr>
          <a:lstStyle/>
          <a:p>
            <a:r>
              <a:rPr lang="en-US" sz="1200" b="1" dirty="0">
                <a:latin typeface="Calibri" panose="020F0502020204030204" pitchFamily="34" charset="0"/>
                <a:cs typeface="Calibri" panose="020F0502020204030204" pitchFamily="34" charset="0"/>
              </a:rPr>
              <a:t>Number of Covid-19 cases in MENA: 105,447 (2.1 mln globally) </a:t>
            </a:r>
          </a:p>
        </p:txBody>
      </p:sp>
      <p:sp>
        <p:nvSpPr>
          <p:cNvPr id="18" name="Content Placeholder 2">
            <a:extLst>
              <a:ext uri="{FF2B5EF4-FFF2-40B4-BE49-F238E27FC236}">
                <a16:creationId xmlns:a16="http://schemas.microsoft.com/office/drawing/2014/main" id="{1853D22D-B93D-48F7-9CB0-286646DF8107}"/>
              </a:ext>
            </a:extLst>
          </p:cNvPr>
          <p:cNvSpPr txBox="1">
            <a:spLocks/>
          </p:cNvSpPr>
          <p:nvPr/>
        </p:nvSpPr>
        <p:spPr>
          <a:xfrm>
            <a:off x="1219200" y="951230"/>
            <a:ext cx="10599311" cy="1325805"/>
          </a:xfrm>
          <a:prstGeom prst="rect">
            <a:avLst/>
          </a:prstGeom>
        </p:spPr>
        <p:txBody>
          <a:bodyPr vert="horz" lIns="91440" tIns="45720" rIns="91440" bIns="45720" rtlCol="0">
            <a:normAutofit fontScale="92500"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endParaRPr lang="en-US" dirty="0">
              <a:latin typeface="Calibri" panose="020F0502020204030204" pitchFamily="34" charset="0"/>
              <a:cs typeface="Calibri" panose="020F0502020204030204" pitchFamily="34" charset="0"/>
            </a:endParaRPr>
          </a:p>
          <a:p>
            <a:pPr marL="0" indent="0">
              <a:buNone/>
            </a:pPr>
            <a:r>
              <a:rPr lang="en-US" sz="2200" dirty="0">
                <a:latin typeface="Calibri" panose="020F0502020204030204" pitchFamily="34" charset="0"/>
                <a:cs typeface="Calibri" panose="020F0502020204030204" pitchFamily="34" charset="0"/>
              </a:rPr>
              <a:t>Coronavirus has triggered triple economic shocks in the MENA region: Falling global demand for the region’s goods and services, declining domestic demand and supply due to the lockdown, and falling oil prices due to the large glut, could cost the region more than $100 bn.</a:t>
            </a:r>
          </a:p>
        </p:txBody>
      </p:sp>
      <p:pic>
        <p:nvPicPr>
          <p:cNvPr id="19" name="Content Placeholder 6">
            <a:extLst>
              <a:ext uri="{FF2B5EF4-FFF2-40B4-BE49-F238E27FC236}">
                <a16:creationId xmlns:a16="http://schemas.microsoft.com/office/drawing/2014/main" id="{61B4B05F-160A-4285-B119-910CDD181AD7}"/>
              </a:ext>
            </a:extLst>
          </p:cNvPr>
          <p:cNvPicPr>
            <a:picLocks noChangeAspect="1"/>
          </p:cNvPicPr>
          <p:nvPr/>
        </p:nvPicPr>
        <p:blipFill rotWithShape="1">
          <a:blip r:embed="rId4"/>
          <a:srcRect t="18593" b="9231"/>
          <a:stretch/>
        </p:blipFill>
        <p:spPr>
          <a:xfrm>
            <a:off x="6614163" y="3346904"/>
            <a:ext cx="5204348" cy="3302816"/>
          </a:xfrm>
          <a:prstGeom prst="rect">
            <a:avLst/>
          </a:prstGeom>
        </p:spPr>
      </p:pic>
      <p:sp>
        <p:nvSpPr>
          <p:cNvPr id="20" name="TextBox 19">
            <a:extLst>
              <a:ext uri="{FF2B5EF4-FFF2-40B4-BE49-F238E27FC236}">
                <a16:creationId xmlns:a16="http://schemas.microsoft.com/office/drawing/2014/main" id="{1D79A810-7CE1-4C98-83FC-1647600BBC27}"/>
              </a:ext>
            </a:extLst>
          </p:cNvPr>
          <p:cNvSpPr txBox="1"/>
          <p:nvPr/>
        </p:nvSpPr>
        <p:spPr>
          <a:xfrm>
            <a:off x="1290320" y="366455"/>
            <a:ext cx="10342880" cy="584775"/>
          </a:xfrm>
          <a:prstGeom prst="rect">
            <a:avLst/>
          </a:prstGeom>
          <a:noFill/>
        </p:spPr>
        <p:txBody>
          <a:bodyPr wrap="square" rtlCol="0">
            <a:spAutoFit/>
          </a:bodyPr>
          <a:lstStyle/>
          <a:p>
            <a:r>
              <a:rPr lang="en-US" sz="3200" dirty="0">
                <a:latin typeface="Calibri" panose="020F0502020204030204" pitchFamily="34" charset="0"/>
                <a:cs typeface="Calibri" panose="020F0502020204030204" pitchFamily="34" charset="0"/>
              </a:rPr>
              <a:t>Worse Economic Fallout from the COVID-19 Crisis </a:t>
            </a:r>
          </a:p>
        </p:txBody>
      </p:sp>
      <p:sp>
        <p:nvSpPr>
          <p:cNvPr id="21" name="TextBox 20">
            <a:extLst>
              <a:ext uri="{FF2B5EF4-FFF2-40B4-BE49-F238E27FC236}">
                <a16:creationId xmlns:a16="http://schemas.microsoft.com/office/drawing/2014/main" id="{3E27527B-0714-469A-979F-5232B81DA316}"/>
              </a:ext>
            </a:extLst>
          </p:cNvPr>
          <p:cNvSpPr txBox="1"/>
          <p:nvPr/>
        </p:nvSpPr>
        <p:spPr>
          <a:xfrm>
            <a:off x="6609080" y="2788775"/>
            <a:ext cx="4118628" cy="276999"/>
          </a:xfrm>
          <a:prstGeom prst="rect">
            <a:avLst/>
          </a:prstGeom>
          <a:noFill/>
        </p:spPr>
        <p:txBody>
          <a:bodyPr wrap="none" rtlCol="0">
            <a:spAutoFit/>
          </a:bodyPr>
          <a:lstStyle/>
          <a:p>
            <a:r>
              <a:rPr lang="en-US" sz="1200" b="1" dirty="0">
                <a:latin typeface="Calibri" panose="020F0502020204030204" pitchFamily="34" charset="0"/>
                <a:cs typeface="Calibri" panose="020F0502020204030204" pitchFamily="34" charset="0"/>
              </a:rPr>
              <a:t>COVID-19 could push 45m more people into poverty in MENA</a:t>
            </a:r>
          </a:p>
        </p:txBody>
      </p:sp>
      <p:pic>
        <p:nvPicPr>
          <p:cNvPr id="24" name="Picture 23" descr="A picture containing food&#10;&#10;Description automatically generated">
            <a:extLst>
              <a:ext uri="{FF2B5EF4-FFF2-40B4-BE49-F238E27FC236}">
                <a16:creationId xmlns:a16="http://schemas.microsoft.com/office/drawing/2014/main" id="{A8F67EB1-FC56-4987-8CEA-97AE747111BB}"/>
              </a:ext>
            </a:extLst>
          </p:cNvPr>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56202" y="5954985"/>
            <a:ext cx="1645920" cy="823581"/>
          </a:xfrm>
          <a:prstGeom prst="rect">
            <a:avLst/>
          </a:prstGeom>
        </p:spPr>
      </p:pic>
    </p:spTree>
    <p:extLst>
      <p:ext uri="{BB962C8B-B14F-4D97-AF65-F5344CB8AC3E}">
        <p14:creationId xmlns:p14="http://schemas.microsoft.com/office/powerpoint/2010/main" val="1863268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A9B405-F2A2-4BAC-B750-BD0814874563}"/>
              </a:ext>
            </a:extLst>
          </p:cNvPr>
          <p:cNvSpPr>
            <a:spLocks noGrp="1"/>
          </p:cNvSpPr>
          <p:nvPr>
            <p:ph idx="1"/>
          </p:nvPr>
        </p:nvSpPr>
        <p:spPr>
          <a:xfrm>
            <a:off x="1371600" y="1395081"/>
            <a:ext cx="9601200" cy="3703955"/>
          </a:xfrm>
        </p:spPr>
        <p:txBody>
          <a:bodyPr>
            <a:noAutofit/>
          </a:bodyPr>
          <a:lstStyle/>
          <a:p>
            <a:r>
              <a:rPr lang="en-US" b="1" dirty="0">
                <a:latin typeface="Calibri" panose="020F0502020204030204" pitchFamily="34" charset="0"/>
                <a:cs typeface="Calibri" panose="020F0502020204030204" pitchFamily="34" charset="0"/>
              </a:rPr>
              <a:t>Increase in female unemployment: </a:t>
            </a:r>
            <a:r>
              <a:rPr lang="en-US" dirty="0">
                <a:latin typeface="Calibri" panose="020F0502020204030204" pitchFamily="34" charset="0"/>
                <a:cs typeface="Calibri" panose="020F0502020204030204" pitchFamily="34" charset="0"/>
              </a:rPr>
              <a:t>The pandemic has hit the services sector: food services, retail, accommodation industries, education and health sector, personal care, informal sector, and other social services where women comprise the majority of workers. </a:t>
            </a:r>
          </a:p>
          <a:p>
            <a:r>
              <a:rPr lang="en-US" b="1" dirty="0">
                <a:latin typeface="Calibri" panose="020F0502020204030204" pitchFamily="34" charset="0"/>
                <a:cs typeface="Calibri" panose="020F0502020204030204" pitchFamily="34" charset="0"/>
              </a:rPr>
              <a:t>Lower female labor force participation: </a:t>
            </a:r>
            <a:r>
              <a:rPr lang="en-US" dirty="0">
                <a:latin typeface="Calibri" panose="020F0502020204030204" pitchFamily="34" charset="0"/>
                <a:cs typeface="Calibri" panose="020F0502020204030204" pitchFamily="34" charset="0"/>
              </a:rPr>
              <a:t>Increased exposure to gender bias as they are expected to undertake unpaid work during the pandemic such as looking after children, providing care for elderly and other unpaid work that limit female labor force participation. </a:t>
            </a:r>
          </a:p>
          <a:p>
            <a:r>
              <a:rPr lang="en-US" b="1" dirty="0">
                <a:latin typeface="Calibri" panose="020F0502020204030204" pitchFamily="34" charset="0"/>
                <a:cs typeface="Calibri" panose="020F0502020204030204" pitchFamily="34" charset="0"/>
              </a:rPr>
              <a:t>Female owned businesses at risk: </a:t>
            </a:r>
            <a:r>
              <a:rPr lang="en-US" dirty="0">
                <a:latin typeface="Calibri" panose="020F0502020204030204" pitchFamily="34" charset="0"/>
                <a:cs typeface="Calibri" panose="020F0502020204030204" pitchFamily="34" charset="0"/>
              </a:rPr>
              <a:t>Female entrepreneurs may face additional obstacles to resume their operations or start a business in the post-pandemic due to their limited access to finance. </a:t>
            </a:r>
          </a:p>
          <a:p>
            <a:r>
              <a:rPr lang="en-US" b="1" dirty="0">
                <a:latin typeface="Calibri" panose="020F0502020204030204" pitchFamily="34" charset="0"/>
                <a:cs typeface="Calibri" panose="020F0502020204030204" pitchFamily="34" charset="0"/>
              </a:rPr>
              <a:t>Health issues and increase in violence</a:t>
            </a:r>
            <a:r>
              <a:rPr lang="en-US" dirty="0">
                <a:latin typeface="Calibri" panose="020F0502020204030204" pitchFamily="34" charset="0"/>
                <a:cs typeface="Calibri" panose="020F0502020204030204" pitchFamily="34" charset="0"/>
              </a:rPr>
              <a:t>: women are more likely to be exposed and infected by the virus, given their predominant roles as caregivers within families and as front-line health-care workers. Lockdowns have also increased domestic violence cases across the region. Lebanon reported cases </a:t>
            </a:r>
            <a:r>
              <a:rPr lang="en-US" b="1" dirty="0">
                <a:latin typeface="Calibri" panose="020F0502020204030204" pitchFamily="34" charset="0"/>
                <a:cs typeface="Calibri" panose="020F0502020204030204" pitchFamily="34" charset="0"/>
                <a:hlinkClick r:id="rId3"/>
              </a:rPr>
              <a:t>doubled </a:t>
            </a:r>
            <a:r>
              <a:rPr lang="en-US" dirty="0">
                <a:latin typeface="Calibri" panose="020F0502020204030204" pitchFamily="34" charset="0"/>
                <a:cs typeface="Calibri" panose="020F0502020204030204" pitchFamily="34" charset="0"/>
              </a:rPr>
              <a:t>in March compared to the previous month.</a:t>
            </a:r>
          </a:p>
        </p:txBody>
      </p:sp>
      <p:sp>
        <p:nvSpPr>
          <p:cNvPr id="7" name="Title 6">
            <a:extLst>
              <a:ext uri="{FF2B5EF4-FFF2-40B4-BE49-F238E27FC236}">
                <a16:creationId xmlns:a16="http://schemas.microsoft.com/office/drawing/2014/main" id="{D0D8C97D-4962-4FDB-A063-3071F2AB286D}"/>
              </a:ext>
            </a:extLst>
          </p:cNvPr>
          <p:cNvSpPr>
            <a:spLocks noGrp="1"/>
          </p:cNvSpPr>
          <p:nvPr>
            <p:ph type="title"/>
          </p:nvPr>
        </p:nvSpPr>
        <p:spPr>
          <a:xfrm>
            <a:off x="1371600" y="460554"/>
            <a:ext cx="9601200" cy="1041400"/>
          </a:xfrm>
        </p:spPr>
        <p:txBody>
          <a:bodyPr>
            <a:normAutofit/>
          </a:bodyPr>
          <a:lstStyle/>
          <a:p>
            <a:r>
              <a:rPr lang="en-US" sz="3200" dirty="0">
                <a:solidFill>
                  <a:schemeClr val="tx1"/>
                </a:solidFill>
                <a:latin typeface="Calibri" panose="020F0502020204030204" pitchFamily="34" charset="0"/>
                <a:ea typeface="+mn-ea"/>
                <a:cs typeface="Calibri" panose="020F0502020204030204" pitchFamily="34" charset="0"/>
              </a:rPr>
              <a:t>COVID-19 Crisis Hits Women More than Men</a:t>
            </a:r>
          </a:p>
        </p:txBody>
      </p:sp>
      <p:pic>
        <p:nvPicPr>
          <p:cNvPr id="9" name="Picture 8" descr="A picture containing food&#10;&#10;Description automatically generated">
            <a:extLst>
              <a:ext uri="{FF2B5EF4-FFF2-40B4-BE49-F238E27FC236}">
                <a16:creationId xmlns:a16="http://schemas.microsoft.com/office/drawing/2014/main" id="{7E023176-556E-4761-832D-BAA8DD9A90C4}"/>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66834" y="5952386"/>
            <a:ext cx="1645920" cy="823581"/>
          </a:xfrm>
          <a:prstGeom prst="rect">
            <a:avLst/>
          </a:prstGeom>
        </p:spPr>
      </p:pic>
    </p:spTree>
    <p:extLst>
      <p:ext uri="{BB962C8B-B14F-4D97-AF65-F5344CB8AC3E}">
        <p14:creationId xmlns:p14="http://schemas.microsoft.com/office/powerpoint/2010/main" val="3364713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1C3F9-DD2D-47AB-AF79-72889CB6DF26}"/>
              </a:ext>
            </a:extLst>
          </p:cNvPr>
          <p:cNvSpPr>
            <a:spLocks noGrp="1"/>
          </p:cNvSpPr>
          <p:nvPr>
            <p:ph type="title"/>
          </p:nvPr>
        </p:nvSpPr>
        <p:spPr>
          <a:xfrm>
            <a:off x="1371600" y="398929"/>
            <a:ext cx="9733280" cy="1485900"/>
          </a:xfrm>
        </p:spPr>
        <p:txBody>
          <a:bodyPr>
            <a:noAutofit/>
          </a:bodyPr>
          <a:lstStyle/>
          <a:p>
            <a:r>
              <a:rPr lang="en-US" sz="3200" dirty="0">
                <a:solidFill>
                  <a:schemeClr val="tx1"/>
                </a:solidFill>
                <a:latin typeface="Calibri" panose="020F0502020204030204" pitchFamily="34" charset="0"/>
                <a:ea typeface="+mn-ea"/>
                <a:cs typeface="Calibri" panose="020F0502020204030204" pitchFamily="34" charset="0"/>
              </a:rPr>
              <a:t>WBG MENA Responses to the COVID-19 Crisis </a:t>
            </a:r>
            <a:br>
              <a:rPr lang="en-US" sz="3200" dirty="0">
                <a:latin typeface="Calibri" panose="020F0502020204030204" pitchFamily="34" charset="0"/>
                <a:cs typeface="Calibri" panose="020F0502020204030204" pitchFamily="34" charset="0"/>
              </a:rPr>
            </a:br>
            <a:br>
              <a:rPr lang="en-US" sz="3200" dirty="0">
                <a:latin typeface="Calibri" panose="020F0502020204030204" pitchFamily="34" charset="0"/>
                <a:cs typeface="Calibri" panose="020F0502020204030204" pitchFamily="34" charset="0"/>
              </a:rPr>
            </a:br>
            <a:r>
              <a:rPr lang="en-US" sz="1800" dirty="0">
                <a:latin typeface="Calibri" panose="020F0502020204030204" pitchFamily="34" charset="0"/>
                <a:cs typeface="Calibri" panose="020F0502020204030204" pitchFamily="34" charset="0"/>
              </a:rPr>
              <a:t>Set up a platform for coordinating policies, programs, and resources to mitigate the worst socioeconomic consequences of the crisis.     </a:t>
            </a:r>
            <a:br>
              <a:rPr lang="en-US" sz="1800" dirty="0">
                <a:latin typeface="Calibri" panose="020F0502020204030204" pitchFamily="34" charset="0"/>
                <a:cs typeface="Calibri" panose="020F0502020204030204" pitchFamily="34" charset="0"/>
              </a:rPr>
            </a:br>
            <a:br>
              <a:rPr lang="en-US" sz="1800" dirty="0">
                <a:solidFill>
                  <a:schemeClr val="tx1"/>
                </a:solidFill>
                <a:latin typeface="Calibri" panose="020F0502020204030204" pitchFamily="34" charset="0"/>
                <a:ea typeface="+mn-ea"/>
                <a:cs typeface="Calibri" panose="020F0502020204030204" pitchFamily="34" charset="0"/>
              </a:rPr>
            </a:br>
            <a:endParaRPr lang="en-US" sz="1800" dirty="0">
              <a:solidFill>
                <a:schemeClr val="tx1"/>
              </a:solidFill>
              <a:latin typeface="Calibri" panose="020F0502020204030204" pitchFamily="34" charset="0"/>
              <a:ea typeface="+mn-ea"/>
              <a:cs typeface="Calibri" panose="020F0502020204030204" pitchFamily="34" charset="0"/>
            </a:endParaRPr>
          </a:p>
        </p:txBody>
      </p:sp>
      <p:sp>
        <p:nvSpPr>
          <p:cNvPr id="3" name="Content Placeholder 2">
            <a:extLst>
              <a:ext uri="{FF2B5EF4-FFF2-40B4-BE49-F238E27FC236}">
                <a16:creationId xmlns:a16="http://schemas.microsoft.com/office/drawing/2014/main" id="{8E637C15-EB05-4F67-BF16-CD4BAE413D4C}"/>
              </a:ext>
            </a:extLst>
          </p:cNvPr>
          <p:cNvSpPr>
            <a:spLocks noGrp="1"/>
          </p:cNvSpPr>
          <p:nvPr>
            <p:ph idx="1"/>
          </p:nvPr>
        </p:nvSpPr>
        <p:spPr>
          <a:xfrm>
            <a:off x="1371600" y="2413642"/>
            <a:ext cx="9601200" cy="3413760"/>
          </a:xfrm>
        </p:spPr>
        <p:txBody>
          <a:bodyPr>
            <a:normAutofit/>
          </a:bodyPr>
          <a:lstStyle/>
          <a:p>
            <a:r>
              <a:rPr lang="en-US" b="1" dirty="0">
                <a:latin typeface="Calibri" panose="020F0502020204030204" pitchFamily="34" charset="0"/>
                <a:cs typeface="Calibri" panose="020F0502020204030204" pitchFamily="34" charset="0"/>
              </a:rPr>
              <a:t>Strengthening and expanding social safety nets to</a:t>
            </a:r>
            <a:r>
              <a:rPr lang="en-US" dirty="0">
                <a:latin typeface="Calibri" panose="020F0502020204030204" pitchFamily="34" charset="0"/>
                <a:cs typeface="Calibri" panose="020F0502020204030204" pitchFamily="34" charset="0"/>
              </a:rPr>
              <a:t> mitigate the impacts on small businesses with a focus on women including through more </a:t>
            </a:r>
            <a:r>
              <a:rPr lang="en-US" u="sng" dirty="0">
                <a:latin typeface="Calibri" panose="020F0502020204030204" pitchFamily="34" charset="0"/>
                <a:cs typeface="Calibri" panose="020F0502020204030204" pitchFamily="34" charset="0"/>
              </a:rPr>
              <a:t>effective targeting and piloting innovative </a:t>
            </a:r>
            <a:r>
              <a:rPr lang="en-US" dirty="0">
                <a:latin typeface="Calibri" panose="020F0502020204030204" pitchFamily="34" charset="0"/>
                <a:cs typeface="Calibri" panose="020F0502020204030204" pitchFamily="34" charset="0"/>
              </a:rPr>
              <a:t>mechanisms for </a:t>
            </a:r>
            <a:r>
              <a:rPr lang="en-US" u="sng" dirty="0">
                <a:latin typeface="Calibri" panose="020F0502020204030204" pitchFamily="34" charset="0"/>
                <a:cs typeface="Calibri" panose="020F0502020204030204" pitchFamily="34" charset="0"/>
              </a:rPr>
              <a:t>cash transfers and employment-for-work programs.</a:t>
            </a:r>
            <a:r>
              <a:rPr lang="en-US" dirty="0">
                <a:latin typeface="Calibri" panose="020F0502020204030204" pitchFamily="34" charset="0"/>
                <a:cs typeface="Calibri" panose="020F0502020204030204" pitchFamily="34" charset="0"/>
              </a:rPr>
              <a:t> </a:t>
            </a:r>
          </a:p>
          <a:p>
            <a:r>
              <a:rPr lang="en-US" b="1" dirty="0">
                <a:latin typeface="Calibri" panose="020F0502020204030204" pitchFamily="34" charset="0"/>
                <a:cs typeface="Calibri" panose="020F0502020204030204" pitchFamily="34" charset="0"/>
              </a:rPr>
              <a:t>Enhancing social protection programs to support vulnerable groups</a:t>
            </a:r>
            <a:r>
              <a:rPr lang="en-US" dirty="0">
                <a:latin typeface="Calibri" panose="020F0502020204030204" pitchFamily="34" charset="0"/>
                <a:cs typeface="Calibri" panose="020F0502020204030204" pitchFamily="34" charset="0"/>
              </a:rPr>
              <a:t> through emergency cash transfers and broader programs such as </a:t>
            </a:r>
            <a:r>
              <a:rPr lang="en-US" u="sng" dirty="0">
                <a:latin typeface="Calibri" panose="020F0502020204030204" pitchFamily="34" charset="0"/>
                <a:cs typeface="Calibri" panose="020F0502020204030204" pitchFamily="34" charset="0"/>
              </a:rPr>
              <a:t>public works programs </a:t>
            </a:r>
            <a:r>
              <a:rPr lang="en-US" dirty="0">
                <a:latin typeface="Calibri" panose="020F0502020204030204" pitchFamily="34" charset="0"/>
                <a:cs typeface="Calibri" panose="020F0502020204030204" pitchFamily="34" charset="0"/>
              </a:rPr>
              <a:t>that aim to promote productive inclusion and human capital development. </a:t>
            </a:r>
          </a:p>
          <a:p>
            <a:r>
              <a:rPr lang="en-US" b="1" dirty="0">
                <a:latin typeface="Calibri" panose="020F0502020204030204" pitchFamily="34" charset="0"/>
                <a:cs typeface="Calibri" panose="020F0502020204030204" pitchFamily="34" charset="0"/>
              </a:rPr>
              <a:t>High frequency data monitoring and update </a:t>
            </a:r>
            <a:r>
              <a:rPr lang="en-US" dirty="0">
                <a:latin typeface="Calibri" panose="020F0502020204030204" pitchFamily="34" charset="0"/>
                <a:cs typeface="Calibri" panose="020F0502020204030204" pitchFamily="34" charset="0"/>
              </a:rPr>
              <a:t>particularly investing in and expanding the collection of gender disaggregated data during the crisis and post crisis. </a:t>
            </a:r>
          </a:p>
          <a:p>
            <a:endParaRPr lang="en-US" dirty="0"/>
          </a:p>
        </p:txBody>
      </p:sp>
      <p:pic>
        <p:nvPicPr>
          <p:cNvPr id="4" name="Picture 3" descr="A picture containing food&#10;&#10;Description automatically generated">
            <a:extLst>
              <a:ext uri="{FF2B5EF4-FFF2-40B4-BE49-F238E27FC236}">
                <a16:creationId xmlns:a16="http://schemas.microsoft.com/office/drawing/2014/main" id="{017FFB57-9B22-4179-818C-36C0036566B4}"/>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86774" y="5909855"/>
            <a:ext cx="1645920" cy="823581"/>
          </a:xfrm>
          <a:prstGeom prst="rect">
            <a:avLst/>
          </a:prstGeom>
        </p:spPr>
      </p:pic>
    </p:spTree>
    <p:extLst>
      <p:ext uri="{BB962C8B-B14F-4D97-AF65-F5344CB8AC3E}">
        <p14:creationId xmlns:p14="http://schemas.microsoft.com/office/powerpoint/2010/main" val="1762658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61262-67A1-46BD-AFB5-39E126A2551B}"/>
              </a:ext>
            </a:extLst>
          </p:cNvPr>
          <p:cNvSpPr>
            <a:spLocks noGrp="1"/>
          </p:cNvSpPr>
          <p:nvPr>
            <p:ph type="title"/>
          </p:nvPr>
        </p:nvSpPr>
        <p:spPr>
          <a:xfrm>
            <a:off x="1072801" y="336535"/>
            <a:ext cx="10641104" cy="717550"/>
          </a:xfrm>
        </p:spPr>
        <p:txBody>
          <a:bodyPr>
            <a:normAutofit fontScale="90000"/>
          </a:bodyPr>
          <a:lstStyle/>
          <a:p>
            <a:r>
              <a:rPr lang="en-US" sz="3200" dirty="0">
                <a:solidFill>
                  <a:schemeClr val="tx1"/>
                </a:solidFill>
                <a:latin typeface="Calibri" panose="020F0502020204030204" pitchFamily="34" charset="0"/>
                <a:ea typeface="+mn-ea"/>
                <a:cs typeface="Calibri" panose="020F0502020204030204" pitchFamily="34" charset="0"/>
              </a:rPr>
              <a:t>MNAGIL Activities are Aligned with MENA’s New Platform objectives</a:t>
            </a:r>
          </a:p>
        </p:txBody>
      </p:sp>
      <p:sp>
        <p:nvSpPr>
          <p:cNvPr id="16" name="Rectangle 13">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Content Placeholder 8">
            <a:extLst>
              <a:ext uri="{FF2B5EF4-FFF2-40B4-BE49-F238E27FC236}">
                <a16:creationId xmlns:a16="http://schemas.microsoft.com/office/drawing/2014/main" id="{1F95E466-3CA7-4081-A7F1-8F002F36A6DE}"/>
              </a:ext>
            </a:extLst>
          </p:cNvPr>
          <p:cNvSpPr>
            <a:spLocks noGrp="1"/>
          </p:cNvSpPr>
          <p:nvPr>
            <p:ph idx="1"/>
          </p:nvPr>
        </p:nvSpPr>
        <p:spPr>
          <a:xfrm>
            <a:off x="7769227" y="1296063"/>
            <a:ext cx="3028644" cy="4728816"/>
          </a:xfrm>
        </p:spPr>
        <p:txBody>
          <a:bodyPr>
            <a:normAutofit fontScale="55000" lnSpcReduction="20000"/>
          </a:bodyPr>
          <a:lstStyle/>
          <a:p>
            <a:endParaRPr lang="en-US" dirty="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rPr>
              <a:t>Digital training access</a:t>
            </a:r>
          </a:p>
          <a:p>
            <a:r>
              <a:rPr lang="en-US" sz="2200" dirty="0">
                <a:latin typeface="Calibri" panose="020F0502020204030204" pitchFamily="34" charset="0"/>
                <a:cs typeface="Calibri" panose="020F0502020204030204" pitchFamily="34" charset="0"/>
              </a:rPr>
              <a:t>The digital training intervention can be useful in helping firms bounce back and get new customers once movement restrictions are removed</a:t>
            </a:r>
          </a:p>
          <a:p>
            <a:endParaRPr lang="en-US" sz="2200" dirty="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rPr>
              <a:t>Cash transfers</a:t>
            </a:r>
          </a:p>
          <a:p>
            <a:r>
              <a:rPr lang="en-US" sz="2200" dirty="0">
                <a:latin typeface="Calibri" panose="020F0502020204030204" pitchFamily="34" charset="0"/>
                <a:cs typeface="Calibri" panose="020F0502020204030204" pitchFamily="34" charset="0"/>
              </a:rPr>
              <a:t>Training</a:t>
            </a:r>
          </a:p>
          <a:p>
            <a:endParaRPr lang="en-US" sz="2200" dirty="0">
              <a:latin typeface="Calibri" panose="020F0502020204030204" pitchFamily="34" charset="0"/>
              <a:cs typeface="Calibri" panose="020F0502020204030204" pitchFamily="34" charset="0"/>
            </a:endParaRPr>
          </a:p>
          <a:p>
            <a:endParaRPr lang="en-US" sz="2200" dirty="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rPr>
              <a:t>Cash transfers</a:t>
            </a:r>
          </a:p>
          <a:p>
            <a:r>
              <a:rPr lang="en-US" sz="2200" dirty="0">
                <a:latin typeface="Calibri" panose="020F0502020204030204" pitchFamily="34" charset="0"/>
                <a:cs typeface="Calibri" panose="020F0502020204030204" pitchFamily="34" charset="0"/>
              </a:rPr>
              <a:t>Employment-for-work programs</a:t>
            </a:r>
          </a:p>
          <a:p>
            <a:r>
              <a:rPr lang="en-US" sz="2200" dirty="0">
                <a:latin typeface="Calibri" panose="020F0502020204030204" pitchFamily="34" charset="0"/>
                <a:cs typeface="Calibri" panose="020F0502020204030204" pitchFamily="34" charset="0"/>
              </a:rPr>
              <a:t>Public works programs</a:t>
            </a:r>
          </a:p>
          <a:p>
            <a:endParaRPr lang="en-US" sz="2200" dirty="0">
              <a:latin typeface="Calibri" panose="020F0502020204030204" pitchFamily="34" charset="0"/>
              <a:cs typeface="Calibri" panose="020F0502020204030204" pitchFamily="34" charset="0"/>
            </a:endParaRPr>
          </a:p>
          <a:p>
            <a:endParaRPr lang="en-US" sz="2200" dirty="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rPr>
              <a:t>Training</a:t>
            </a:r>
          </a:p>
          <a:p>
            <a:r>
              <a:rPr lang="en-US" sz="2200" dirty="0">
                <a:latin typeface="Calibri" panose="020F0502020204030204" pitchFamily="34" charset="0"/>
                <a:cs typeface="Calibri" panose="020F0502020204030204" pitchFamily="34" charset="0"/>
              </a:rPr>
              <a:t>Cash transfer</a:t>
            </a:r>
          </a:p>
          <a:p>
            <a:endParaRPr lang="en-US" dirty="0">
              <a:latin typeface="Calibri" panose="020F0502020204030204" pitchFamily="34" charset="0"/>
              <a:cs typeface="Calibri" panose="020F0502020204030204" pitchFamily="34" charset="0"/>
            </a:endParaRPr>
          </a:p>
        </p:txBody>
      </p:sp>
      <p:graphicFrame>
        <p:nvGraphicFramePr>
          <p:cNvPr id="7" name="Content Placeholder 3">
            <a:extLst>
              <a:ext uri="{FF2B5EF4-FFF2-40B4-BE49-F238E27FC236}">
                <a16:creationId xmlns:a16="http://schemas.microsoft.com/office/drawing/2014/main" id="{F61968AD-7D68-4A26-900C-1BF779C86303}"/>
              </a:ext>
            </a:extLst>
          </p:cNvPr>
          <p:cNvGraphicFramePr>
            <a:graphicFrameLocks/>
          </p:cNvGraphicFramePr>
          <p:nvPr>
            <p:extLst>
              <p:ext uri="{D42A27DB-BD31-4B8C-83A1-F6EECF244321}">
                <p14:modId xmlns:p14="http://schemas.microsoft.com/office/powerpoint/2010/main" val="1328681814"/>
              </p:ext>
            </p:extLst>
          </p:nvPr>
        </p:nvGraphicFramePr>
        <p:xfrm>
          <a:off x="1072801" y="1413511"/>
          <a:ext cx="6744423" cy="4836403"/>
        </p:xfrm>
        <a:graphic>
          <a:graphicData uri="http://schemas.openxmlformats.org/drawingml/2006/table">
            <a:tbl>
              <a:tblPr>
                <a:tableStyleId>{5C22544A-7EE6-4342-B048-85BDC9FD1C3A}</a:tableStyleId>
              </a:tblPr>
              <a:tblGrid>
                <a:gridCol w="6744423">
                  <a:extLst>
                    <a:ext uri="{9D8B030D-6E8A-4147-A177-3AD203B41FA5}">
                      <a16:colId xmlns:a16="http://schemas.microsoft.com/office/drawing/2014/main" val="215070501"/>
                    </a:ext>
                  </a:extLst>
                </a:gridCol>
              </a:tblGrid>
              <a:tr h="727395">
                <a:tc>
                  <a:txBody>
                    <a:bodyPr/>
                    <a:lstStyle/>
                    <a:p>
                      <a:pPr algn="l" fontAlgn="t"/>
                      <a:r>
                        <a:rPr lang="en-US" sz="2000" u="none" strike="noStrike" dirty="0">
                          <a:effectLst/>
                          <a:latin typeface="Calibri" panose="020F0502020204030204" pitchFamily="34" charset="0"/>
                          <a:cs typeface="Calibri" panose="020F0502020204030204" pitchFamily="34" charset="0"/>
                        </a:rPr>
                        <a:t>EGYPT</a:t>
                      </a:r>
                    </a:p>
                    <a:p>
                      <a:pPr algn="l" fontAlgn="t"/>
                      <a:r>
                        <a:rPr lang="en-US" sz="2000" u="none" strike="noStrike" dirty="0">
                          <a:effectLst/>
                          <a:latin typeface="Calibri" panose="020F0502020204030204" pitchFamily="34" charset="0"/>
                          <a:cs typeface="Calibri" panose="020F0502020204030204" pitchFamily="34" charset="0"/>
                        </a:rPr>
                        <a:t>Using Digital Technology to Expand Markets for Female Entrepreneurs with the DEC team</a:t>
                      </a:r>
                    </a:p>
                    <a:p>
                      <a:pPr algn="l" fontAlgn="t"/>
                      <a:endParaRPr lang="en-US" sz="2000" b="0" i="0" u="none" strike="noStrike" dirty="0">
                        <a:solidFill>
                          <a:srgbClr val="000000"/>
                        </a:solidFill>
                        <a:effectLst/>
                        <a:latin typeface="Calibri" panose="020F0502020204030204" pitchFamily="34" charset="0"/>
                        <a:cs typeface="Calibri" panose="020F0502020204030204" pitchFamily="34" charset="0"/>
                      </a:endParaRPr>
                    </a:p>
                  </a:txBody>
                  <a:tcPr marL="15279" marR="15279" marT="15279" marB="0"/>
                </a:tc>
                <a:extLst>
                  <a:ext uri="{0D108BD9-81ED-4DB2-BD59-A6C34878D82A}">
                    <a16:rowId xmlns:a16="http://schemas.microsoft.com/office/drawing/2014/main" val="318525317"/>
                  </a:ext>
                </a:extLst>
              </a:tr>
              <a:tr h="746992">
                <a:tc>
                  <a:txBody>
                    <a:bodyPr/>
                    <a:lstStyle/>
                    <a:p>
                      <a:pPr algn="l" fontAlgn="t"/>
                      <a:r>
                        <a:rPr lang="en-US" sz="2000" u="none" strike="noStrike" dirty="0">
                          <a:effectLst/>
                          <a:latin typeface="Calibri" panose="020F0502020204030204" pitchFamily="34" charset="0"/>
                          <a:cs typeface="Calibri" panose="020F0502020204030204" pitchFamily="34" charset="0"/>
                        </a:rPr>
                        <a:t>EGYPT</a:t>
                      </a:r>
                    </a:p>
                    <a:p>
                      <a:pPr algn="l" fontAlgn="t"/>
                      <a:r>
                        <a:rPr lang="en-US" sz="2000" u="none" strike="noStrike" dirty="0">
                          <a:effectLst/>
                          <a:latin typeface="Calibri" panose="020F0502020204030204" pitchFamily="34" charset="0"/>
                          <a:cs typeface="Calibri" panose="020F0502020204030204" pitchFamily="34" charset="0"/>
                        </a:rPr>
                        <a:t>Assessing the Impact of Providing Access to Nurseries on Female Labor Force Participation with the JPAL team</a:t>
                      </a:r>
                    </a:p>
                    <a:p>
                      <a:pPr algn="l" fontAlgn="t"/>
                      <a:endParaRPr lang="en-US" sz="2000" b="0" i="0" u="none" strike="noStrike" dirty="0">
                        <a:solidFill>
                          <a:srgbClr val="000000"/>
                        </a:solidFill>
                        <a:effectLst/>
                        <a:latin typeface="Calibri" panose="020F0502020204030204" pitchFamily="34" charset="0"/>
                        <a:cs typeface="Calibri" panose="020F0502020204030204" pitchFamily="34" charset="0"/>
                      </a:endParaRPr>
                    </a:p>
                  </a:txBody>
                  <a:tcPr marL="15279" marR="15279" marT="15279" marB="0"/>
                </a:tc>
                <a:extLst>
                  <a:ext uri="{0D108BD9-81ED-4DB2-BD59-A6C34878D82A}">
                    <a16:rowId xmlns:a16="http://schemas.microsoft.com/office/drawing/2014/main" val="2142301359"/>
                  </a:ext>
                </a:extLst>
              </a:tr>
              <a:tr h="774658">
                <a:tc>
                  <a:txBody>
                    <a:bodyPr/>
                    <a:lstStyle/>
                    <a:p>
                      <a:pPr algn="l" fontAlgn="t"/>
                      <a:r>
                        <a:rPr lang="en-US" sz="2000" u="none" strike="noStrike" dirty="0">
                          <a:effectLst/>
                          <a:latin typeface="Calibri" panose="020F0502020204030204" pitchFamily="34" charset="0"/>
                          <a:cs typeface="Calibri" panose="020F0502020204030204" pitchFamily="34" charset="0"/>
                        </a:rPr>
                        <a:t>TUNISIA</a:t>
                      </a:r>
                    </a:p>
                    <a:p>
                      <a:pPr algn="l" fontAlgn="t"/>
                      <a:r>
                        <a:rPr lang="en-US" sz="2000" u="none" strike="noStrike" dirty="0">
                          <a:effectLst/>
                          <a:latin typeface="Calibri" panose="020F0502020204030204" pitchFamily="34" charset="0"/>
                          <a:cs typeface="Calibri" panose="020F0502020204030204" pitchFamily="34" charset="0"/>
                        </a:rPr>
                        <a:t>Enhancing Female Entrepreneurship through Public Works Program and Capital Injections Intervention with the DIME team</a:t>
                      </a:r>
                    </a:p>
                    <a:p>
                      <a:pPr algn="l" fontAlgn="t"/>
                      <a:endParaRPr lang="en-US" sz="2000" b="0" i="0" u="none" strike="noStrike" dirty="0">
                        <a:solidFill>
                          <a:srgbClr val="000000"/>
                        </a:solidFill>
                        <a:effectLst/>
                        <a:latin typeface="Calibri" panose="020F0502020204030204" pitchFamily="34" charset="0"/>
                        <a:cs typeface="Calibri" panose="020F0502020204030204" pitchFamily="34" charset="0"/>
                      </a:endParaRPr>
                    </a:p>
                  </a:txBody>
                  <a:tcPr marL="15279" marR="15279" marT="15279" marB="0"/>
                </a:tc>
                <a:extLst>
                  <a:ext uri="{0D108BD9-81ED-4DB2-BD59-A6C34878D82A}">
                    <a16:rowId xmlns:a16="http://schemas.microsoft.com/office/drawing/2014/main" val="1165464359"/>
                  </a:ext>
                </a:extLst>
              </a:tr>
              <a:tr h="1132966">
                <a:tc>
                  <a:txBody>
                    <a:bodyPr/>
                    <a:lstStyle/>
                    <a:p>
                      <a:pPr algn="l" fontAlgn="t"/>
                      <a:r>
                        <a:rPr lang="en-US" sz="2000" u="none" strike="noStrike" dirty="0">
                          <a:effectLst/>
                          <a:latin typeface="Calibri" panose="020F0502020204030204" pitchFamily="34" charset="0"/>
                          <a:cs typeface="Calibri" panose="020F0502020204030204" pitchFamily="34" charset="0"/>
                        </a:rPr>
                        <a:t>YEMEN</a:t>
                      </a:r>
                    </a:p>
                    <a:p>
                      <a:pPr algn="l" fontAlgn="t"/>
                      <a:r>
                        <a:rPr lang="en-US" sz="2000" u="none" strike="noStrike" dirty="0">
                          <a:effectLst/>
                          <a:latin typeface="Calibri" panose="020F0502020204030204" pitchFamily="34" charset="0"/>
                          <a:cs typeface="Calibri" panose="020F0502020204030204" pitchFamily="34" charset="0"/>
                        </a:rPr>
                        <a:t>Evaluating the Impact of SMEPS Training and Livestock Interventions on Women’s Entrepreneurship with the SP team</a:t>
                      </a:r>
                      <a:endParaRPr lang="en-US" sz="2000" b="0" i="0" u="none" strike="noStrike" dirty="0">
                        <a:solidFill>
                          <a:srgbClr val="000000"/>
                        </a:solidFill>
                        <a:effectLst/>
                        <a:latin typeface="Calibri" panose="020F0502020204030204" pitchFamily="34" charset="0"/>
                        <a:cs typeface="Calibri" panose="020F0502020204030204" pitchFamily="34" charset="0"/>
                      </a:endParaRPr>
                    </a:p>
                  </a:txBody>
                  <a:tcPr marL="15279" marR="15279" marT="15279" marB="0"/>
                </a:tc>
                <a:extLst>
                  <a:ext uri="{0D108BD9-81ED-4DB2-BD59-A6C34878D82A}">
                    <a16:rowId xmlns:a16="http://schemas.microsoft.com/office/drawing/2014/main" val="641203079"/>
                  </a:ext>
                </a:extLst>
              </a:tr>
            </a:tbl>
          </a:graphicData>
        </a:graphic>
      </p:graphicFrame>
      <p:pic>
        <p:nvPicPr>
          <p:cNvPr id="10" name="Picture 9" descr="A picture containing food&#10;&#10;Description automatically generated">
            <a:extLst>
              <a:ext uri="{FF2B5EF4-FFF2-40B4-BE49-F238E27FC236}">
                <a16:creationId xmlns:a16="http://schemas.microsoft.com/office/drawing/2014/main" id="{C551A7C0-0213-4385-8A4B-BD9A3304FDC4}"/>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56202" y="6024879"/>
            <a:ext cx="1645920" cy="823581"/>
          </a:xfrm>
          <a:prstGeom prst="rect">
            <a:avLst/>
          </a:prstGeom>
        </p:spPr>
      </p:pic>
    </p:spTree>
    <p:extLst>
      <p:ext uri="{BB962C8B-B14F-4D97-AF65-F5344CB8AC3E}">
        <p14:creationId xmlns:p14="http://schemas.microsoft.com/office/powerpoint/2010/main" val="3576774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15B0F-67AB-4EFC-BB39-A24D14B4CA01}"/>
              </a:ext>
            </a:extLst>
          </p:cNvPr>
          <p:cNvSpPr>
            <a:spLocks noGrp="1"/>
          </p:cNvSpPr>
          <p:nvPr>
            <p:ph type="title"/>
          </p:nvPr>
        </p:nvSpPr>
        <p:spPr>
          <a:xfrm>
            <a:off x="1049573" y="204694"/>
            <a:ext cx="9601200" cy="1031240"/>
          </a:xfrm>
        </p:spPr>
        <p:txBody>
          <a:bodyPr>
            <a:normAutofit/>
          </a:bodyPr>
          <a:lstStyle/>
          <a:p>
            <a:r>
              <a:rPr lang="en-US" sz="3200" dirty="0">
                <a:solidFill>
                  <a:schemeClr val="tx1"/>
                </a:solidFill>
                <a:latin typeface="Calibri" panose="020F0502020204030204" pitchFamily="34" charset="0"/>
                <a:ea typeface="+mn-ea"/>
                <a:cs typeface="Calibri" panose="020F0502020204030204" pitchFamily="34" charset="0"/>
              </a:rPr>
              <a:t>MNAGIL Response to the COVID-19 Crisis </a:t>
            </a:r>
            <a:br>
              <a:rPr lang="en-US" sz="3200" dirty="0">
                <a:solidFill>
                  <a:schemeClr val="tx1"/>
                </a:solidFill>
                <a:latin typeface="Calibri" panose="020F0502020204030204" pitchFamily="34" charset="0"/>
                <a:ea typeface="+mn-ea"/>
                <a:cs typeface="Calibri" panose="020F0502020204030204" pitchFamily="34" charset="0"/>
              </a:rPr>
            </a:br>
            <a:endParaRPr lang="en-US" sz="2400" dirty="0">
              <a:solidFill>
                <a:schemeClr val="tx1"/>
              </a:solidFill>
              <a:latin typeface="Calibri" panose="020F0502020204030204" pitchFamily="34" charset="0"/>
              <a:ea typeface="+mn-ea"/>
              <a:cs typeface="Calibri" panose="020F0502020204030204" pitchFamily="34" charset="0"/>
            </a:endParaRPr>
          </a:p>
        </p:txBody>
      </p:sp>
      <p:pic>
        <p:nvPicPr>
          <p:cNvPr id="4" name="Picture 3" descr="A picture containing food&#10;&#10;Description automatically generated">
            <a:extLst>
              <a:ext uri="{FF2B5EF4-FFF2-40B4-BE49-F238E27FC236}">
                <a16:creationId xmlns:a16="http://schemas.microsoft.com/office/drawing/2014/main" id="{B4326941-FD5D-42E9-A78D-D67C6CD38D8B}"/>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20574" y="6015556"/>
            <a:ext cx="1645920" cy="823581"/>
          </a:xfrm>
          <a:prstGeom prst="rect">
            <a:avLst/>
          </a:prstGeom>
        </p:spPr>
      </p:pic>
      <p:graphicFrame>
        <p:nvGraphicFramePr>
          <p:cNvPr id="11" name="Table 10">
            <a:extLst>
              <a:ext uri="{FF2B5EF4-FFF2-40B4-BE49-F238E27FC236}">
                <a16:creationId xmlns:a16="http://schemas.microsoft.com/office/drawing/2014/main" id="{5B2663D8-0701-45AB-B8B9-620D99D55C90}"/>
              </a:ext>
            </a:extLst>
          </p:cNvPr>
          <p:cNvGraphicFramePr>
            <a:graphicFrameLocks noGrp="1"/>
          </p:cNvGraphicFramePr>
          <p:nvPr>
            <p:extLst>
              <p:ext uri="{D42A27DB-BD31-4B8C-83A1-F6EECF244321}">
                <p14:modId xmlns:p14="http://schemas.microsoft.com/office/powerpoint/2010/main" val="3219160511"/>
              </p:ext>
            </p:extLst>
          </p:nvPr>
        </p:nvGraphicFramePr>
        <p:xfrm>
          <a:off x="1049573" y="957098"/>
          <a:ext cx="10307541" cy="5470249"/>
        </p:xfrm>
        <a:graphic>
          <a:graphicData uri="http://schemas.openxmlformats.org/drawingml/2006/table">
            <a:tbl>
              <a:tblPr firstRow="1" firstCol="1" bandRow="1">
                <a:tableStyleId>{0E3FDE45-AF77-4B5C-9715-49D594BDF05E}</a:tableStyleId>
              </a:tblPr>
              <a:tblGrid>
                <a:gridCol w="2113963">
                  <a:extLst>
                    <a:ext uri="{9D8B030D-6E8A-4147-A177-3AD203B41FA5}">
                      <a16:colId xmlns:a16="http://schemas.microsoft.com/office/drawing/2014/main" val="1696046737"/>
                    </a:ext>
                  </a:extLst>
                </a:gridCol>
                <a:gridCol w="8193578">
                  <a:extLst>
                    <a:ext uri="{9D8B030D-6E8A-4147-A177-3AD203B41FA5}">
                      <a16:colId xmlns:a16="http://schemas.microsoft.com/office/drawing/2014/main" val="2741818256"/>
                    </a:ext>
                  </a:extLst>
                </a:gridCol>
              </a:tblGrid>
              <a:tr h="150052">
                <a:tc>
                  <a:txBody>
                    <a:bodyPr/>
                    <a:lstStyle/>
                    <a:p>
                      <a:pPr marL="0" marR="0">
                        <a:spcBef>
                          <a:spcPts val="0"/>
                        </a:spcBef>
                        <a:spcAft>
                          <a:spcPts val="0"/>
                        </a:spcAft>
                      </a:pPr>
                      <a:r>
                        <a:rPr lang="en-US" sz="1200" dirty="0">
                          <a:effectLst/>
                        </a:rPr>
                        <a:t>SURVEY</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43092" marR="43092" marT="0" marB="0"/>
                </a:tc>
                <a:tc>
                  <a:txBody>
                    <a:bodyPr/>
                    <a:lstStyle/>
                    <a:p>
                      <a:pPr marL="0" marR="0">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43092" marR="43092" marT="0" marB="0"/>
                </a:tc>
                <a:extLst>
                  <a:ext uri="{0D108BD9-81ED-4DB2-BD59-A6C34878D82A}">
                    <a16:rowId xmlns:a16="http://schemas.microsoft.com/office/drawing/2014/main" val="264201131"/>
                  </a:ext>
                </a:extLst>
              </a:tr>
              <a:tr h="1037126">
                <a:tc>
                  <a:txBody>
                    <a:bodyPr/>
                    <a:lstStyle/>
                    <a:p>
                      <a:pPr marL="0" marR="0">
                        <a:spcBef>
                          <a:spcPts val="0"/>
                        </a:spcBef>
                        <a:spcAft>
                          <a:spcPts val="0"/>
                        </a:spcAft>
                      </a:pPr>
                      <a:r>
                        <a:rPr lang="en-US" sz="1200" dirty="0">
                          <a:effectLst/>
                        </a:rPr>
                        <a:t>1- Innovative COVID-19-specific module on existing projects?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092" marR="43092" marT="0" marB="0"/>
                </a:tc>
                <a:tc>
                  <a:txBody>
                    <a:bodyPr/>
                    <a:lstStyle/>
                    <a:p>
                      <a:pPr marL="0" marR="0">
                        <a:spcBef>
                          <a:spcPts val="0"/>
                        </a:spcBef>
                        <a:spcAft>
                          <a:spcPts val="0"/>
                        </a:spcAft>
                      </a:pPr>
                      <a:r>
                        <a:rPr lang="en-US" sz="1200" dirty="0">
                          <a:effectLst/>
                        </a:rPr>
                        <a:t>Yes, all MNAGIL projects plan to have a COVID-related questionnaire on knowledge, attitudes, practices; perceptions of health facility and community preparedness; trust in government; and how COVID has impacted female business and entrepreneurship activities, including impacts on employment and earnings. Teams will incorporate questions about the Coronavirus in their questionnaire to test the impact of the virus on female labor force participation as well as the infection control practices on a household level, shocks and coping strategies module of the survey instrument.</a:t>
                      </a:r>
                    </a:p>
                    <a:p>
                      <a:pPr marL="0" marR="0">
                        <a:spcBef>
                          <a:spcPts val="0"/>
                        </a:spcBef>
                        <a:spcAft>
                          <a:spcPts val="0"/>
                        </a:spcAft>
                      </a:pPr>
                      <a:r>
                        <a:rPr lang="en-US" sz="1200" dirty="0">
                          <a:effectLst/>
                        </a:rPr>
                        <a:t> </a:t>
                      </a:r>
                      <a:endParaRPr lang="en-US" sz="1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03225902"/>
                  </a:ext>
                </a:extLst>
              </a:tr>
              <a:tr h="592643">
                <a:tc>
                  <a:txBody>
                    <a:bodyPr/>
                    <a:lstStyle/>
                    <a:p>
                      <a:pPr marL="0" marR="0">
                        <a:spcBef>
                          <a:spcPts val="0"/>
                        </a:spcBef>
                        <a:spcAft>
                          <a:spcPts val="0"/>
                        </a:spcAft>
                      </a:pPr>
                      <a:r>
                        <a:rPr lang="en-US" sz="1200" dirty="0">
                          <a:effectLst/>
                        </a:rPr>
                        <a:t>2- COVID-19 impact on project timelines and designs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092" marR="43092" marT="0" marB="0"/>
                </a:tc>
                <a:tc>
                  <a:txBody>
                    <a:bodyPr/>
                    <a:lstStyle/>
                    <a:p>
                      <a:pPr marL="0" marR="0">
                        <a:spcBef>
                          <a:spcPts val="0"/>
                        </a:spcBef>
                        <a:spcAft>
                          <a:spcPts val="0"/>
                        </a:spcAft>
                      </a:pPr>
                      <a:r>
                        <a:rPr lang="en-US" sz="1200" dirty="0">
                          <a:effectLst/>
                        </a:rPr>
                        <a:t>All plans to carry out fieldwork in April are paused in compliance with the Bank, DIME, and JPALs’ policies suspending all impact evaluations fieldwork until this crisis is under control or over. Instead, teams are using this time to finalize data collection instruments and prepare for the procurement of the survey firm.</a:t>
                      </a:r>
                    </a:p>
                    <a:p>
                      <a:pPr marL="0" marR="0">
                        <a:spcBef>
                          <a:spcPts val="0"/>
                        </a:spcBef>
                        <a:spcAft>
                          <a:spcPts val="0"/>
                        </a:spcAft>
                      </a:pPr>
                      <a:r>
                        <a:rPr lang="en-US" sz="1200" dirty="0">
                          <a:effectLst/>
                        </a:rPr>
                        <a:t> </a:t>
                      </a:r>
                      <a:endParaRPr lang="en-US" sz="1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28191129"/>
                  </a:ext>
                </a:extLst>
              </a:tr>
              <a:tr h="740804">
                <a:tc>
                  <a:txBody>
                    <a:bodyPr/>
                    <a:lstStyle/>
                    <a:p>
                      <a:pPr marL="0" marR="0">
                        <a:spcBef>
                          <a:spcPts val="0"/>
                        </a:spcBef>
                        <a:spcAft>
                          <a:spcPts val="0"/>
                        </a:spcAft>
                      </a:pPr>
                      <a:r>
                        <a:rPr lang="en-US" sz="1200" dirty="0">
                          <a:effectLst/>
                        </a:rPr>
                        <a:t>3- Status of in-person data collection, how do you work around suspensions?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092" marR="43092" marT="0" marB="0"/>
                </a:tc>
                <a:tc>
                  <a:txBody>
                    <a:bodyPr/>
                    <a:lstStyle/>
                    <a:p>
                      <a:pPr marL="0" marR="0">
                        <a:spcBef>
                          <a:spcPts val="0"/>
                        </a:spcBef>
                        <a:spcAft>
                          <a:spcPts val="0"/>
                        </a:spcAft>
                      </a:pPr>
                      <a:r>
                        <a:rPr lang="en-US" sz="1200" dirty="0">
                          <a:effectLst/>
                        </a:rPr>
                        <a:t>All in-person data collection is suspended due to the lockdown. Teams are continuing with non-field based activities, including finalizing survey instruments/other research tools and preparing for procurement and contracting of the survey firm. JPAL will start in-person interviews after the pandemic is over. If this will take longer, JPAL plans on using phone surveys or online forms. </a:t>
                      </a:r>
                    </a:p>
                    <a:p>
                      <a:pPr marL="0" marR="0">
                        <a:spcBef>
                          <a:spcPts val="0"/>
                        </a:spcBef>
                        <a:spcAft>
                          <a:spcPts val="0"/>
                        </a:spcAft>
                      </a:pPr>
                      <a:r>
                        <a:rPr lang="en-US" sz="1200" dirty="0">
                          <a:effectLst/>
                        </a:rPr>
                        <a:t> </a:t>
                      </a:r>
                      <a:endParaRPr lang="en-US" sz="1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65130563"/>
                  </a:ext>
                </a:extLst>
              </a:tr>
              <a:tr h="888965">
                <a:tc>
                  <a:txBody>
                    <a:bodyPr/>
                    <a:lstStyle/>
                    <a:p>
                      <a:pPr marL="0" marR="0">
                        <a:spcBef>
                          <a:spcPts val="0"/>
                        </a:spcBef>
                        <a:spcAft>
                          <a:spcPts val="0"/>
                        </a:spcAft>
                      </a:pPr>
                      <a:r>
                        <a:rPr lang="en-US" sz="1200" dirty="0">
                          <a:effectLst/>
                        </a:rPr>
                        <a:t>4- Do you implement any phone surveys? Any specific strategies/practices to ensure optimal data collection?</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092" marR="43092" marT="0" marB="0"/>
                </a:tc>
                <a:tc>
                  <a:txBody>
                    <a:bodyPr/>
                    <a:lstStyle/>
                    <a:p>
                      <a:pPr marL="0" marR="0">
                        <a:spcBef>
                          <a:spcPts val="0"/>
                        </a:spcBef>
                        <a:spcAft>
                          <a:spcPts val="0"/>
                        </a:spcAft>
                      </a:pPr>
                      <a:r>
                        <a:rPr lang="en-US" sz="1200" dirty="0">
                          <a:effectLst/>
                        </a:rPr>
                        <a:t>JPAL is currently running the data collection for one of the surveys using phone surveys. However, JPAL is still working on refining this system with all other JPAL offices. JPAL India is taking the lead in testing this system. Other MNAGIL project teams are contemplating the possibility of carrying out a relatively shorter (10-15 minutes), COVID-focused to collect in real-time COVID-related shocks that participants will be experiencing and to provide timely inputs into any CMU’s responses. </a:t>
                      </a:r>
                    </a:p>
                    <a:p>
                      <a:pPr marL="0" marR="0">
                        <a:spcBef>
                          <a:spcPts val="0"/>
                        </a:spcBef>
                        <a:spcAft>
                          <a:spcPts val="0"/>
                        </a:spcAft>
                      </a:pPr>
                      <a:r>
                        <a:rPr lang="en-US" sz="1200" dirty="0">
                          <a:effectLst/>
                        </a:rPr>
                        <a:t> </a:t>
                      </a:r>
                      <a:endParaRPr lang="en-US" sz="1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67253848"/>
                  </a:ext>
                </a:extLst>
              </a:tr>
              <a:tr h="740804">
                <a:tc>
                  <a:txBody>
                    <a:bodyPr/>
                    <a:lstStyle/>
                    <a:p>
                      <a:pPr marL="0" marR="0">
                        <a:spcBef>
                          <a:spcPts val="0"/>
                        </a:spcBef>
                        <a:spcAft>
                          <a:spcPts val="0"/>
                        </a:spcAft>
                      </a:pPr>
                      <a:r>
                        <a:rPr lang="en-US" sz="1200" dirty="0">
                          <a:effectLst/>
                        </a:rPr>
                        <a:t>5- Innovative change to the designs of group or in-person delivery interventions?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092" marR="43092" marT="0" marB="0"/>
                </a:tc>
                <a:tc>
                  <a:txBody>
                    <a:bodyPr/>
                    <a:lstStyle/>
                    <a:p>
                      <a:pPr marL="0" marR="0">
                        <a:spcBef>
                          <a:spcPts val="0"/>
                        </a:spcBef>
                        <a:spcAft>
                          <a:spcPts val="0"/>
                        </a:spcAft>
                      </a:pPr>
                      <a:r>
                        <a:rPr lang="en-US" sz="1200" dirty="0">
                          <a:effectLst/>
                        </a:rPr>
                        <a:t>The nature of interventions of all our projects requires at least initial in-person contact for beneficiary identification, training, etc. Some of our proposed interventions that require in-person delivery (in Yemen) have been adapted to enforce social distancing norms.   </a:t>
                      </a:r>
                    </a:p>
                    <a:p>
                      <a:pPr marL="0" marR="0">
                        <a:spcBef>
                          <a:spcPts val="0"/>
                        </a:spcBef>
                        <a:spcAft>
                          <a:spcPts val="0"/>
                        </a:spcAft>
                      </a:pPr>
                      <a:r>
                        <a:rPr lang="en-US" sz="1200" dirty="0">
                          <a:effectLst/>
                        </a:rPr>
                        <a:t> </a:t>
                      </a:r>
                      <a:endParaRPr lang="en-US" sz="1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1385479"/>
                  </a:ext>
                </a:extLst>
              </a:tr>
              <a:tr h="888965">
                <a:tc>
                  <a:txBody>
                    <a:bodyPr/>
                    <a:lstStyle/>
                    <a:p>
                      <a:pPr marL="0" marR="0">
                        <a:spcBef>
                          <a:spcPts val="0"/>
                        </a:spcBef>
                        <a:spcAft>
                          <a:spcPts val="0"/>
                        </a:spcAft>
                      </a:pPr>
                      <a:r>
                        <a:rPr lang="en-US" sz="1200" dirty="0">
                          <a:effectLst/>
                        </a:rPr>
                        <a:t>6- Main challenges that COVID-19 pose</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092" marR="43092" marT="0" marB="0"/>
                </a:tc>
                <a:tc>
                  <a:txBody>
                    <a:bodyPr/>
                    <a:lstStyle/>
                    <a:p>
                      <a:pPr marL="0" marR="0">
                        <a:spcBef>
                          <a:spcPts val="0"/>
                        </a:spcBef>
                        <a:spcAft>
                          <a:spcPts val="0"/>
                        </a:spcAft>
                      </a:pPr>
                      <a:r>
                        <a:rPr lang="en-US" sz="1200" dirty="0">
                          <a:effectLst/>
                        </a:rPr>
                        <a:t>The main challenge is that in-person interventions are temporarily paused in the current environment. Teams are using the time in between to solve some technical issues they are facing and to get ready for using interventions to help firms build up customers again when the time is right.</a:t>
                      </a:r>
                    </a:p>
                    <a:p>
                      <a:pPr marL="0" marR="0">
                        <a:spcBef>
                          <a:spcPts val="0"/>
                        </a:spcBef>
                        <a:spcAft>
                          <a:spcPts val="0"/>
                        </a:spcAft>
                      </a:pPr>
                      <a:r>
                        <a:rPr lang="en-US" sz="1200" dirty="0">
                          <a:effectLst/>
                        </a:rPr>
                        <a:t> </a:t>
                      </a:r>
                      <a:endParaRPr lang="en-US" sz="1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18547377"/>
                  </a:ext>
                </a:extLst>
              </a:tr>
            </a:tbl>
          </a:graphicData>
        </a:graphic>
      </p:graphicFrame>
    </p:spTree>
    <p:extLst>
      <p:ext uri="{BB962C8B-B14F-4D97-AF65-F5344CB8AC3E}">
        <p14:creationId xmlns:p14="http://schemas.microsoft.com/office/powerpoint/2010/main" val="1626806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3E0DBBE-F8CF-41B3-B022-7287227BC5B3}"/>
              </a:ext>
            </a:extLst>
          </p:cNvPr>
          <p:cNvSpPr>
            <a:spLocks noGrp="1"/>
          </p:cNvSpPr>
          <p:nvPr>
            <p:ph idx="1"/>
          </p:nvPr>
        </p:nvSpPr>
        <p:spPr>
          <a:xfrm>
            <a:off x="1767840" y="1819082"/>
            <a:ext cx="9601200" cy="4043680"/>
          </a:xfrm>
        </p:spPr>
        <p:txBody>
          <a:bodyPr>
            <a:noAutofit/>
          </a:bodyPr>
          <a:lstStyle/>
          <a:p>
            <a:pPr lvl="0"/>
            <a:r>
              <a:rPr lang="en-US" b="1" dirty="0">
                <a:latin typeface="Calibri" panose="020F0502020204030204" pitchFamily="34" charset="0"/>
                <a:cs typeface="Calibri" panose="020F0502020204030204" pitchFamily="34" charset="0"/>
              </a:rPr>
              <a:t>COVID-19 gendered impact</a:t>
            </a:r>
            <a:r>
              <a:rPr lang="en-US" dirty="0">
                <a:latin typeface="Calibri" panose="020F0502020204030204" pitchFamily="34" charset="0"/>
                <a:cs typeface="Calibri" panose="020F0502020204030204" pitchFamily="34" charset="0"/>
              </a:rPr>
              <a:t> analysis by teaming up with LSMS and poverty team working on a high-frequency phone survey on COVID impacts, and the WVS's "Values in a Crisis" online survey team in six countries of Lebanon, Jordan, Egypt, Iraq, Yemen, and Morocco. Using randomized experimental tools to see how COVID-19 restrictions and lockdowns have affected jobs, female-owned businesses, finances, health, income, etc., at HH and individual level for men and women and how they react to varying stimuli that depict the crisis in different degrees of severity.  </a:t>
            </a:r>
          </a:p>
          <a:p>
            <a:r>
              <a:rPr lang="en-US" b="1" dirty="0">
                <a:latin typeface="Calibri" panose="020F0502020204030204" pitchFamily="34" charset="0"/>
                <a:cs typeface="Calibri" panose="020F0502020204030204" pitchFamily="34" charset="0"/>
              </a:rPr>
              <a:t>Land security and ownership </a:t>
            </a:r>
            <a:r>
              <a:rPr lang="en-US" dirty="0">
                <a:latin typeface="Calibri" panose="020F0502020204030204" pitchFamily="34" charset="0"/>
                <a:cs typeface="Calibri" panose="020F0502020204030204" pitchFamily="34" charset="0"/>
              </a:rPr>
              <a:t>to educate women about their land rights and evaluate the impact on women’s employability and agency in collaboration with the DEC team working on gender issues in regard to access to land.</a:t>
            </a:r>
          </a:p>
          <a:p>
            <a:r>
              <a:rPr lang="en-US" b="1" dirty="0">
                <a:latin typeface="Calibri" panose="020F0502020204030204" pitchFamily="34" charset="0"/>
                <a:cs typeface="Calibri" panose="020F0502020204030204" pitchFamily="34" charset="0"/>
              </a:rPr>
              <a:t>Multi country IE project on assessing public transportation </a:t>
            </a:r>
            <a:r>
              <a:rPr lang="en-US" dirty="0">
                <a:latin typeface="Calibri" panose="020F0502020204030204" pitchFamily="34" charset="0"/>
                <a:cs typeface="Calibri" panose="020F0502020204030204" pitchFamily="34" charset="0"/>
              </a:rPr>
              <a:t>constraints on female labor force participation (supply side) and jobs (demand side) including restrictive norms, safety and security of using public transportation. </a:t>
            </a:r>
          </a:p>
          <a:p>
            <a:pPr marL="0" indent="0">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pic>
        <p:nvPicPr>
          <p:cNvPr id="11" name="Picture 10" descr="A picture containing food&#10;&#10;Description automatically generated">
            <a:extLst>
              <a:ext uri="{FF2B5EF4-FFF2-40B4-BE49-F238E27FC236}">
                <a16:creationId xmlns:a16="http://schemas.microsoft.com/office/drawing/2014/main" id="{9DA5CDBF-3CB6-43CC-BEA9-69C1DF0291D5}"/>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24160" y="6022062"/>
            <a:ext cx="1645920" cy="823581"/>
          </a:xfrm>
          <a:prstGeom prst="rect">
            <a:avLst/>
          </a:prstGeom>
        </p:spPr>
      </p:pic>
      <p:sp>
        <p:nvSpPr>
          <p:cNvPr id="12" name="Title 1">
            <a:extLst>
              <a:ext uri="{FF2B5EF4-FFF2-40B4-BE49-F238E27FC236}">
                <a16:creationId xmlns:a16="http://schemas.microsoft.com/office/drawing/2014/main" id="{009AB625-6194-41F9-84D4-9DE78513AE45}"/>
              </a:ext>
            </a:extLst>
          </p:cNvPr>
          <p:cNvSpPr txBox="1">
            <a:spLocks/>
          </p:cNvSpPr>
          <p:nvPr/>
        </p:nvSpPr>
        <p:spPr>
          <a:xfrm>
            <a:off x="1830593" y="446144"/>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3200" dirty="0">
                <a:solidFill>
                  <a:schemeClr val="tx1"/>
                </a:solidFill>
                <a:latin typeface="Calibri" panose="020F0502020204030204" pitchFamily="34" charset="0"/>
                <a:ea typeface="+mn-ea"/>
                <a:cs typeface="Calibri" panose="020F0502020204030204" pitchFamily="34" charset="0"/>
              </a:rPr>
              <a:t>MNAGIL Response to the COVID-19 Crisis</a:t>
            </a:r>
          </a:p>
          <a:p>
            <a:r>
              <a:rPr lang="en-US" sz="2400" dirty="0">
                <a:solidFill>
                  <a:schemeClr val="tx1"/>
                </a:solidFill>
                <a:latin typeface="Calibri" panose="020F0502020204030204" pitchFamily="34" charset="0"/>
                <a:ea typeface="+mn-ea"/>
                <a:cs typeface="Calibri" panose="020F0502020204030204" pitchFamily="34" charset="0"/>
              </a:rPr>
              <a:t>New initiatives</a:t>
            </a:r>
          </a:p>
        </p:txBody>
      </p:sp>
    </p:spTree>
    <p:extLst>
      <p:ext uri="{BB962C8B-B14F-4D97-AF65-F5344CB8AC3E}">
        <p14:creationId xmlns:p14="http://schemas.microsoft.com/office/powerpoint/2010/main" val="1261444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36A8A6-CB6D-49D7-A9AB-61F894C1487A}"/>
              </a:ext>
            </a:extLst>
          </p:cNvPr>
          <p:cNvSpPr>
            <a:spLocks noGrp="1"/>
          </p:cNvSpPr>
          <p:nvPr>
            <p:ph idx="1"/>
          </p:nvPr>
        </p:nvSpPr>
        <p:spPr/>
        <p:txBody>
          <a:bodyPr/>
          <a:lstStyle/>
          <a:p>
            <a:pPr marL="0" indent="0" algn="ctr">
              <a:buNone/>
            </a:pPr>
            <a:r>
              <a:rPr lang="en-US" dirty="0"/>
              <a:t>THANK YOU!</a:t>
            </a:r>
          </a:p>
        </p:txBody>
      </p:sp>
    </p:spTree>
    <p:extLst>
      <p:ext uri="{BB962C8B-B14F-4D97-AF65-F5344CB8AC3E}">
        <p14:creationId xmlns:p14="http://schemas.microsoft.com/office/powerpoint/2010/main" val="110361688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582B3088D57F458FDBE99A1B229021" ma:contentTypeVersion="13" ma:contentTypeDescription="Create a new document." ma:contentTypeScope="" ma:versionID="eeeca2c51a86a7f6ee260eebb65e4c36">
  <xsd:schema xmlns:xsd="http://www.w3.org/2001/XMLSchema" xmlns:xs="http://www.w3.org/2001/XMLSchema" xmlns:p="http://schemas.microsoft.com/office/2006/metadata/properties" xmlns:ns3="476e2a1e-fcf9-4c9c-ba9f-d851d6bcc387" xmlns:ns4="530888ff-49fd-4d88-abaf-b111f537afe2" targetNamespace="http://schemas.microsoft.com/office/2006/metadata/properties" ma:root="true" ma:fieldsID="aebb9dc4f22db315a333263925385770" ns3:_="" ns4:_="">
    <xsd:import namespace="476e2a1e-fcf9-4c9c-ba9f-d851d6bcc387"/>
    <xsd:import namespace="530888ff-49fd-4d88-abaf-b111f537afe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4:SharedWithUsers" minOccurs="0"/>
                <xsd:element ref="ns4:SharedWithDetails" minOccurs="0"/>
                <xsd:element ref="ns4:SharingHintHash"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6e2a1e-fcf9-4c9c-ba9f-d851d6bcc38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0888ff-49fd-4d88-abaf-b111f537afe2"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SharingHintHash" ma:index="14"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39BC52E-F9AF-4C3C-BC96-86E08194CC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6e2a1e-fcf9-4c9c-ba9f-d851d6bcc387"/>
    <ds:schemaRef ds:uri="530888ff-49fd-4d88-abaf-b111f537af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0E6C81-78DD-419C-9E26-8E63091B7BFD}">
  <ds:schemaRefs>
    <ds:schemaRef ds:uri="http://schemas.microsoft.com/sharepoint/v3/contenttype/forms"/>
  </ds:schemaRefs>
</ds:datastoreItem>
</file>

<file path=customXml/itemProps3.xml><?xml version="1.0" encoding="utf-8"?>
<ds:datastoreItem xmlns:ds="http://schemas.openxmlformats.org/officeDocument/2006/customXml" ds:itemID="{EB5712F3-A7C8-4E07-A65D-42941E2634E8}">
  <ds:schemaRefs>
    <ds:schemaRef ds:uri="476e2a1e-fcf9-4c9c-ba9f-d851d6bcc387"/>
    <ds:schemaRef ds:uri="http://purl.org/dc/dcmitype/"/>
    <ds:schemaRef ds:uri="http://purl.org/dc/elements/1.1/"/>
    <ds:schemaRef ds:uri="http://purl.org/dc/terms/"/>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 ds:uri="530888ff-49fd-4d88-abaf-b111f537afe2"/>
  </ds:schemaRefs>
</ds:datastoreItem>
</file>

<file path=docProps/app.xml><?xml version="1.0" encoding="utf-8"?>
<Properties xmlns="http://schemas.openxmlformats.org/officeDocument/2006/extended-properties" xmlns:vt="http://schemas.openxmlformats.org/officeDocument/2006/docPropsVTypes">
  <TotalTime>9036</TotalTime>
  <Words>1234</Words>
  <Application>Microsoft Office PowerPoint</Application>
  <PresentationFormat>Widescreen</PresentationFormat>
  <Paragraphs>81</Paragraphs>
  <Slides>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Franklin Gothic Book</vt:lpstr>
      <vt:lpstr>Crop</vt:lpstr>
      <vt:lpstr>      MNAGIL UPDATE   COVID-19 IMPACTS  AND RESPONSES</vt:lpstr>
      <vt:lpstr>Roadmap</vt:lpstr>
      <vt:lpstr>    </vt:lpstr>
      <vt:lpstr>COVID-19 Crisis Hits Women More than Men</vt:lpstr>
      <vt:lpstr>WBG MENA Responses to the COVID-19 Crisis   Set up a platform for coordinating policies, programs, and resources to mitigate the worst socioeconomic consequences of the crisis.       </vt:lpstr>
      <vt:lpstr>MNAGIL Activities are Aligned with MENA’s New Platform objectives</vt:lpstr>
      <vt:lpstr>MNAGIL Response to the COVID-19 Crisis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MNAGIL UPDATE   COVID-19 IMPACTS  AND RESPONSES</dc:title>
  <dc:creator>Lili Mottaghi</dc:creator>
  <cp:lastModifiedBy>Lili Mottaghi</cp:lastModifiedBy>
  <cp:revision>3</cp:revision>
  <dcterms:created xsi:type="dcterms:W3CDTF">2020-04-15T14:54:11Z</dcterms:created>
  <dcterms:modified xsi:type="dcterms:W3CDTF">2020-04-26T18:01:10Z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0x0101009A582B3088D57F458FDBE99A1B229021</vt:lpwstr>
  </property>
</Properties>
</file>