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4"/>
  </p:sldMasterIdLst>
  <p:notesMasterIdLst>
    <p:notesMasterId r:id="rId34"/>
  </p:notesMasterIdLst>
  <p:handoutMasterIdLst>
    <p:handoutMasterId r:id="rId35"/>
  </p:handoutMasterIdLst>
  <p:sldIdLst>
    <p:sldId id="260" r:id="rId5"/>
    <p:sldId id="298" r:id="rId6"/>
    <p:sldId id="265" r:id="rId7"/>
    <p:sldId id="300" r:id="rId8"/>
    <p:sldId id="299" r:id="rId9"/>
    <p:sldId id="301" r:id="rId10"/>
    <p:sldId id="278" r:id="rId11"/>
    <p:sldId id="311" r:id="rId12"/>
    <p:sldId id="321" r:id="rId13"/>
    <p:sldId id="295" r:id="rId14"/>
    <p:sldId id="264" r:id="rId15"/>
    <p:sldId id="263" r:id="rId16"/>
    <p:sldId id="290" r:id="rId17"/>
    <p:sldId id="267" r:id="rId18"/>
    <p:sldId id="302" r:id="rId19"/>
    <p:sldId id="303" r:id="rId20"/>
    <p:sldId id="268" r:id="rId21"/>
    <p:sldId id="272" r:id="rId22"/>
    <p:sldId id="273" r:id="rId23"/>
    <p:sldId id="275" r:id="rId24"/>
    <p:sldId id="287" r:id="rId25"/>
    <p:sldId id="276" r:id="rId26"/>
    <p:sldId id="277" r:id="rId27"/>
    <p:sldId id="279" r:id="rId28"/>
    <p:sldId id="283" r:id="rId29"/>
    <p:sldId id="284" r:id="rId30"/>
    <p:sldId id="289" r:id="rId31"/>
    <p:sldId id="292" r:id="rId32"/>
    <p:sldId id="26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8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8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30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://mail01.tinyletterapp.com/dimeweekly/dime-analytics-weekly-5-22-rt2-applications-open-education-and-inequality-spatial-data-in-r-and-more/11669313-github.com/worldbank/stata?c=fbc87497-1a23-4fc6-8bcd-3ee7b10ecad9" TargetMode="External"/><Relationship Id="rId7" Type="http://schemas.openxmlformats.org/officeDocument/2006/relationships/image" Target="../media/image24.jpg"/><Relationship Id="rId2" Type="http://schemas.openxmlformats.org/officeDocument/2006/relationships/hyperlink" Target="http://mail01.tinyletterapp.com/dimeweekly/dime-analytics-weekly-5-22-rt2-applications-open-education-and-inequality-spatial-data-in-r-and-more/11669309-worldbank.github.io/ietoolkit/?c=fbc87497-1a23-4fc6-8bcd-3ee7b10ecad9" TargetMode="External"/><Relationship Id="rId1" Type="http://schemas.openxmlformats.org/officeDocument/2006/relationships/hyperlink" Target="http://mail01.tinyletterapp.com/dimeweekly/dime-analytics-weekly-5-22-rt2-applications-open-education-and-inequality-spatial-data-in-r-and-more/11669305-github.com/worldbank/dimewiki/wiki?c=fbc87497-1a23-4fc6-8bcd-3ee7b10ecad9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://mail01.tinyletterapp.com/dimeweekly/dime-analytics-weekly-5-22-rt2-applications-open-education-and-inequality-spatial-data-in-r-and-more/11669305-github.com/worldbank/dimewiki/wiki?c=fbc87497-1a23-4fc6-8bcd-3ee7b10ecad9" TargetMode="External"/><Relationship Id="rId7" Type="http://schemas.openxmlformats.org/officeDocument/2006/relationships/image" Target="../media/image24.jp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6" Type="http://schemas.openxmlformats.org/officeDocument/2006/relationships/image" Target="../media/image23.png"/><Relationship Id="rId5" Type="http://schemas.openxmlformats.org/officeDocument/2006/relationships/hyperlink" Target="http://mail01.tinyletterapp.com/dimeweekly/dime-analytics-weekly-5-22-rt2-applications-open-education-and-inequality-spatial-data-in-r-and-more/11669313-github.com/worldbank/stata?c=fbc87497-1a23-4fc6-8bcd-3ee7b10ecad9" TargetMode="External"/><Relationship Id="rId4" Type="http://schemas.openxmlformats.org/officeDocument/2006/relationships/hyperlink" Target="http://mail01.tinyletterapp.com/dimeweekly/dime-analytics-weekly-5-22-rt2-applications-open-education-and-inequality-spatial-data-in-r-and-more/11669309-worldbank.github.io/ietoolkit/?c=fbc87497-1a23-4fc6-8bcd-3ee7b10ecad9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2946D5-4559-424E-87FC-7F23F3664995}" type="doc">
      <dgm:prSet loTypeId="urn:microsoft.com/office/officeart/2008/layout/PictureAccentList" loCatId="pictur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9AA67F0B-D441-40EF-B54A-C41F59667106}">
      <dgm:prSet phldrT="[Text]"/>
      <dgm:spPr>
        <a:solidFill>
          <a:srgbClr val="F58220"/>
        </a:solidFill>
        <a:ln>
          <a:noFill/>
        </a:ln>
      </dgm:spPr>
      <dgm:t>
        <a:bodyPr/>
        <a:lstStyle/>
        <a:p>
          <a:r>
            <a:rPr lang="en-US" b="1"/>
            <a:t>Thank You</a:t>
          </a:r>
        </a:p>
      </dgm:t>
    </dgm:pt>
    <dgm:pt modelId="{4E9033A6-EC34-44E5-B827-4F3D72AD6BBF}" type="parTrans" cxnId="{7D0008F6-39BD-4EE9-8195-907E439E7B5F}">
      <dgm:prSet/>
      <dgm:spPr/>
      <dgm:t>
        <a:bodyPr/>
        <a:lstStyle/>
        <a:p>
          <a:endParaRPr lang="en-US"/>
        </a:p>
      </dgm:t>
    </dgm:pt>
    <dgm:pt modelId="{534B241D-AAF3-4E93-BCF3-3693B6A1BA54}" type="sibTrans" cxnId="{7D0008F6-39BD-4EE9-8195-907E439E7B5F}">
      <dgm:prSet/>
      <dgm:spPr/>
      <dgm:t>
        <a:bodyPr/>
        <a:lstStyle/>
        <a:p>
          <a:endParaRPr lang="en-US"/>
        </a:p>
      </dgm:t>
    </dgm:pt>
    <dgm:pt modelId="{B4178840-64C5-4CA1-891A-EE245F05E5AC}">
      <dgm:prSet phldrT="[Text]" custT="1"/>
      <dgm:spPr>
        <a:solidFill>
          <a:srgbClr val="F58220"/>
        </a:solidFill>
        <a:ln>
          <a:noFill/>
        </a:ln>
      </dgm:spPr>
      <dgm:t>
        <a:bodyPr/>
        <a:lstStyle/>
        <a:p>
          <a:r>
            <a:rPr lang="en-US" sz="1600"/>
            <a:t>http://dime.worldbank.org</a:t>
          </a:r>
        </a:p>
        <a:p>
          <a:r>
            <a:rPr lang="en-US" sz="1600"/>
            <a:t>http://transport.worldbank.org</a:t>
          </a:r>
        </a:p>
      </dgm:t>
    </dgm:pt>
    <dgm:pt modelId="{8E7EA5FE-27E4-4D48-BF22-C6D609050E69}" type="parTrans" cxnId="{18CB2AB2-1E4C-4DBC-B579-13761B5AED51}">
      <dgm:prSet/>
      <dgm:spPr/>
      <dgm:t>
        <a:bodyPr/>
        <a:lstStyle/>
        <a:p>
          <a:endParaRPr lang="en-US"/>
        </a:p>
      </dgm:t>
    </dgm:pt>
    <dgm:pt modelId="{AB26D72D-26DA-440D-BF83-049CFCD84357}" type="sibTrans" cxnId="{18CB2AB2-1E4C-4DBC-B579-13761B5AED51}">
      <dgm:prSet/>
      <dgm:spPr/>
      <dgm:t>
        <a:bodyPr/>
        <a:lstStyle/>
        <a:p>
          <a:endParaRPr lang="en-US"/>
        </a:p>
      </dgm:t>
    </dgm:pt>
    <dgm:pt modelId="{954E1333-7264-4586-90D2-EA5A73E55CD0}">
      <dgm:prSet phldrT="[Text]" custT="1"/>
      <dgm:spPr>
        <a:solidFill>
          <a:srgbClr val="F58220"/>
        </a:solidFill>
        <a:ln>
          <a:noFill/>
        </a:ln>
      </dgm:spPr>
      <dgm:t>
        <a:bodyPr/>
        <a:lstStyle/>
        <a:p>
          <a:r>
            <a:rPr lang="en-US" sz="1600" dirty="0"/>
            <a:t>Dimewiki.worldbank.org</a:t>
          </a:r>
        </a:p>
        <a:p>
          <a:r>
            <a:rPr lang="en-US" sz="1600" dirty="0">
              <a:hlinkClick xmlns:r="http://schemas.openxmlformats.org/officeDocument/2006/relationships" r:id="rId1"/>
            </a:rPr>
            <a:t>DIME Wiki</a:t>
          </a:r>
          <a:r>
            <a:rPr lang="en-US" sz="1600" dirty="0"/>
            <a:t> | </a:t>
          </a:r>
          <a:r>
            <a:rPr lang="en-US" sz="1600" dirty="0" err="1">
              <a:hlinkClick xmlns:r="http://schemas.openxmlformats.org/officeDocument/2006/relationships" r:id="rId2"/>
            </a:rPr>
            <a:t>ietoolkit</a:t>
          </a:r>
          <a:r>
            <a:rPr lang="en-US" sz="1600" dirty="0"/>
            <a:t> | </a:t>
          </a:r>
          <a:r>
            <a:rPr lang="en-US" sz="1600" dirty="0">
              <a:hlinkClick xmlns:r="http://schemas.openxmlformats.org/officeDocument/2006/relationships" r:id="rId3"/>
            </a:rPr>
            <a:t>Stata GitHub</a:t>
          </a:r>
          <a:endParaRPr lang="en-US" sz="1600" dirty="0"/>
        </a:p>
      </dgm:t>
    </dgm:pt>
    <dgm:pt modelId="{1D0C0CAB-B3C1-4B92-BEAA-23AAA4DC789B}" type="parTrans" cxnId="{F76AE95F-CDEA-4EE0-A6B7-F8CCFABF6B71}">
      <dgm:prSet/>
      <dgm:spPr/>
      <dgm:t>
        <a:bodyPr/>
        <a:lstStyle/>
        <a:p>
          <a:endParaRPr lang="en-US"/>
        </a:p>
      </dgm:t>
    </dgm:pt>
    <dgm:pt modelId="{15E024E0-A636-4533-82AC-8788D747E94B}" type="sibTrans" cxnId="{F76AE95F-CDEA-4EE0-A6B7-F8CCFABF6B71}">
      <dgm:prSet/>
      <dgm:spPr/>
      <dgm:t>
        <a:bodyPr/>
        <a:lstStyle/>
        <a:p>
          <a:endParaRPr lang="en-US"/>
        </a:p>
      </dgm:t>
    </dgm:pt>
    <dgm:pt modelId="{8C541C26-DCCE-4A80-A017-5C3A8DB5AB31}">
      <dgm:prSet phldrT="[Text]" custT="1"/>
      <dgm:spPr>
        <a:solidFill>
          <a:srgbClr val="F58220"/>
        </a:solidFill>
        <a:ln>
          <a:noFill/>
        </a:ln>
      </dgm:spPr>
      <dgm:t>
        <a:bodyPr/>
        <a:lstStyle/>
        <a:p>
          <a:r>
            <a:rPr lang="en-US" sz="1600" dirty="0"/>
            <a:t>@</a:t>
          </a:r>
          <a:r>
            <a:rPr lang="en-US" sz="1600" dirty="0" err="1"/>
            <a:t>impacteval</a:t>
          </a:r>
          <a:endParaRPr lang="en-US" sz="1600" dirty="0"/>
        </a:p>
        <a:p>
          <a:r>
            <a:rPr lang="en-US" sz="1600" dirty="0"/>
            <a:t>@</a:t>
          </a:r>
          <a:r>
            <a:rPr lang="en-US" sz="1600" dirty="0" err="1"/>
            <a:t>WB_transport</a:t>
          </a:r>
          <a:endParaRPr lang="en-US" sz="1600" dirty="0"/>
        </a:p>
      </dgm:t>
    </dgm:pt>
    <dgm:pt modelId="{68BB7F83-9E09-4C98-B471-5FF840A8A65D}" type="parTrans" cxnId="{4CB9128E-DD2F-4CF2-8495-51AC7A5B3BD2}">
      <dgm:prSet/>
      <dgm:spPr/>
      <dgm:t>
        <a:bodyPr/>
        <a:lstStyle/>
        <a:p>
          <a:endParaRPr lang="en-US"/>
        </a:p>
      </dgm:t>
    </dgm:pt>
    <dgm:pt modelId="{922DF767-1EA7-4664-8051-979D78C97E96}" type="sibTrans" cxnId="{4CB9128E-DD2F-4CF2-8495-51AC7A5B3BD2}">
      <dgm:prSet/>
      <dgm:spPr/>
      <dgm:t>
        <a:bodyPr/>
        <a:lstStyle/>
        <a:p>
          <a:endParaRPr lang="en-US"/>
        </a:p>
      </dgm:t>
    </dgm:pt>
    <dgm:pt modelId="{9A4FFDC0-C38D-4F79-905F-21EBB17F34A4}">
      <dgm:prSet phldrT="[Text]" custT="1"/>
      <dgm:spPr>
        <a:solidFill>
          <a:srgbClr val="F58220"/>
        </a:solidFill>
        <a:ln>
          <a:noFill/>
        </a:ln>
      </dgm:spPr>
      <dgm:t>
        <a:bodyPr/>
        <a:lstStyle/>
        <a:p>
          <a:r>
            <a:rPr lang="en-US" sz="1600"/>
            <a:t>blogs.worldbank.org/impactevaluations</a:t>
          </a:r>
          <a:br>
            <a:rPr lang="en-US" sz="1600"/>
          </a:br>
          <a:r>
            <a:rPr lang="en-US" sz="1600"/>
            <a:t>blogs.worldbank.org/transport</a:t>
          </a:r>
        </a:p>
      </dgm:t>
    </dgm:pt>
    <dgm:pt modelId="{176848BA-2A47-4162-AA45-591287060273}" type="parTrans" cxnId="{337E7D53-ED6F-4640-ABA7-F4D32AD6B346}">
      <dgm:prSet/>
      <dgm:spPr/>
      <dgm:t>
        <a:bodyPr/>
        <a:lstStyle/>
        <a:p>
          <a:endParaRPr lang="en-US"/>
        </a:p>
      </dgm:t>
    </dgm:pt>
    <dgm:pt modelId="{5AAAFC41-7275-4285-95B9-B12AAB454C11}" type="sibTrans" cxnId="{337E7D53-ED6F-4640-ABA7-F4D32AD6B346}">
      <dgm:prSet/>
      <dgm:spPr/>
      <dgm:t>
        <a:bodyPr/>
        <a:lstStyle/>
        <a:p>
          <a:endParaRPr lang="en-US"/>
        </a:p>
      </dgm:t>
    </dgm:pt>
    <dgm:pt modelId="{56FE03A3-6E58-4882-B809-201B794D9957}">
      <dgm:prSet phldrT="[Text]" custT="1"/>
      <dgm:spPr>
        <a:solidFill>
          <a:srgbClr val="F58220"/>
        </a:solidFill>
        <a:ln>
          <a:noFill/>
        </a:ln>
      </dgm:spPr>
      <dgm:t>
        <a:bodyPr/>
        <a:lstStyle/>
        <a:p>
          <a:r>
            <a:rPr lang="en-US" sz="1600" dirty="0"/>
            <a:t>microdata.worldbank.org/</a:t>
          </a:r>
          <a:r>
            <a:rPr lang="en-US" sz="1600" dirty="0" err="1"/>
            <a:t>index.php</a:t>
          </a:r>
          <a:r>
            <a:rPr lang="en-US" sz="1600" dirty="0"/>
            <a:t>/catalog/</a:t>
          </a:r>
          <a:r>
            <a:rPr lang="en-US" sz="1600" dirty="0" err="1"/>
            <a:t>impact_evaluation</a:t>
          </a:r>
          <a:r>
            <a:rPr lang="en-US" sz="1600" dirty="0"/>
            <a:t> </a:t>
          </a:r>
        </a:p>
      </dgm:t>
    </dgm:pt>
    <dgm:pt modelId="{47AF96AD-0BD5-479B-B891-C76C101D827F}" type="parTrans" cxnId="{1B7F3AD8-3D03-49A3-BF0E-AEAC73F0FFCE}">
      <dgm:prSet/>
      <dgm:spPr/>
      <dgm:t>
        <a:bodyPr/>
        <a:lstStyle/>
        <a:p>
          <a:endParaRPr lang="en-US"/>
        </a:p>
      </dgm:t>
    </dgm:pt>
    <dgm:pt modelId="{2C04540F-8710-4B3D-ADF9-33F366215B1D}" type="sibTrans" cxnId="{1B7F3AD8-3D03-49A3-BF0E-AEAC73F0FFCE}">
      <dgm:prSet/>
      <dgm:spPr/>
      <dgm:t>
        <a:bodyPr/>
        <a:lstStyle/>
        <a:p>
          <a:endParaRPr lang="en-US"/>
        </a:p>
      </dgm:t>
    </dgm:pt>
    <dgm:pt modelId="{2295DAF0-0375-4583-9CB4-B259F0E70C4D}" type="pres">
      <dgm:prSet presAssocID="{BF2946D5-4559-424E-87FC-7F23F3664995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58807A82-E1C0-4251-8F23-F3A89165AD46}" type="pres">
      <dgm:prSet presAssocID="{9AA67F0B-D441-40EF-B54A-C41F59667106}" presName="root" presStyleCnt="0">
        <dgm:presLayoutVars>
          <dgm:chMax/>
          <dgm:chPref val="4"/>
        </dgm:presLayoutVars>
      </dgm:prSet>
      <dgm:spPr/>
    </dgm:pt>
    <dgm:pt modelId="{C50DD02F-8932-4BB5-8666-602826B69125}" type="pres">
      <dgm:prSet presAssocID="{9AA67F0B-D441-40EF-B54A-C41F59667106}" presName="rootComposite" presStyleCnt="0">
        <dgm:presLayoutVars/>
      </dgm:prSet>
      <dgm:spPr/>
    </dgm:pt>
    <dgm:pt modelId="{C5E1F974-372D-4CA8-A518-CFA625FD468A}" type="pres">
      <dgm:prSet presAssocID="{9AA67F0B-D441-40EF-B54A-C41F59667106}" presName="rootText" presStyleLbl="node0" presStyleIdx="0" presStyleCnt="1" custScaleX="166504" custLinFactNeighborX="33954" custLinFactNeighborY="1682">
        <dgm:presLayoutVars>
          <dgm:chMax/>
          <dgm:chPref val="4"/>
        </dgm:presLayoutVars>
      </dgm:prSet>
      <dgm:spPr/>
    </dgm:pt>
    <dgm:pt modelId="{1E0BDE90-225C-4BBE-A42B-1F1B8685A473}" type="pres">
      <dgm:prSet presAssocID="{9AA67F0B-D441-40EF-B54A-C41F59667106}" presName="childShape" presStyleCnt="0">
        <dgm:presLayoutVars>
          <dgm:chMax val="0"/>
          <dgm:chPref val="0"/>
        </dgm:presLayoutVars>
      </dgm:prSet>
      <dgm:spPr/>
    </dgm:pt>
    <dgm:pt modelId="{F2678C4D-0DFB-447D-AFB6-1F59108BBBEE}" type="pres">
      <dgm:prSet presAssocID="{B4178840-64C5-4CA1-891A-EE245F05E5AC}" presName="childComposite" presStyleCnt="0">
        <dgm:presLayoutVars>
          <dgm:chMax val="0"/>
          <dgm:chPref val="0"/>
        </dgm:presLayoutVars>
      </dgm:prSet>
      <dgm:spPr/>
    </dgm:pt>
    <dgm:pt modelId="{C666EC12-DE13-4607-AB11-1F0B66BDBC04}" type="pres">
      <dgm:prSet presAssocID="{B4178840-64C5-4CA1-891A-EE245F05E5AC}" presName="Image" presStyleLbl="node1" presStyleIdx="0" presStyleCnt="5" custLinFactX="-200000" custLinFactNeighborX="-22237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</dgm:spPr>
    </dgm:pt>
    <dgm:pt modelId="{B64B7D9D-4A9F-4BD0-822E-F17C7713B03A}" type="pres">
      <dgm:prSet presAssocID="{B4178840-64C5-4CA1-891A-EE245F05E5AC}" presName="childText" presStyleLbl="lnNode1" presStyleIdx="0" presStyleCnt="5" custLinFactNeighborX="-34277">
        <dgm:presLayoutVars>
          <dgm:chMax val="0"/>
          <dgm:chPref val="0"/>
          <dgm:bulletEnabled val="1"/>
        </dgm:presLayoutVars>
      </dgm:prSet>
      <dgm:spPr/>
    </dgm:pt>
    <dgm:pt modelId="{94E9C0F6-8BF3-40E5-81AF-020E29480D52}" type="pres">
      <dgm:prSet presAssocID="{954E1333-7264-4586-90D2-EA5A73E55CD0}" presName="childComposite" presStyleCnt="0">
        <dgm:presLayoutVars>
          <dgm:chMax val="0"/>
          <dgm:chPref val="0"/>
        </dgm:presLayoutVars>
      </dgm:prSet>
      <dgm:spPr/>
    </dgm:pt>
    <dgm:pt modelId="{19090409-BEE5-45A8-8804-561C68026D1A}" type="pres">
      <dgm:prSet presAssocID="{954E1333-7264-4586-90D2-EA5A73E55CD0}" presName="Image" presStyleLbl="node1" presStyleIdx="1" presStyleCnt="5" custLinFactX="-200000" custLinFactNeighborX="-222370"/>
      <dgm:spPr>
        <a:blipFill rotWithShape="1">
          <a:blip xmlns:r="http://schemas.openxmlformats.org/officeDocument/2006/relationships" r:embed="rId5"/>
          <a:srcRect/>
          <a:stretch>
            <a:fillRect l="-37000" r="-37000"/>
          </a:stretch>
        </a:blipFill>
        <a:ln>
          <a:noFill/>
        </a:ln>
      </dgm:spPr>
    </dgm:pt>
    <dgm:pt modelId="{8680B331-7073-43F7-AAD3-9AEE19C7F0B4}" type="pres">
      <dgm:prSet presAssocID="{954E1333-7264-4586-90D2-EA5A73E55CD0}" presName="childText" presStyleLbl="lnNode1" presStyleIdx="1" presStyleCnt="5" custLinFactNeighborX="-34277">
        <dgm:presLayoutVars>
          <dgm:chMax val="0"/>
          <dgm:chPref val="0"/>
          <dgm:bulletEnabled val="1"/>
        </dgm:presLayoutVars>
      </dgm:prSet>
      <dgm:spPr/>
    </dgm:pt>
    <dgm:pt modelId="{650C461D-F4E9-4A42-BF44-90583F5B9A3F}" type="pres">
      <dgm:prSet presAssocID="{8C541C26-DCCE-4A80-A017-5C3A8DB5AB31}" presName="childComposite" presStyleCnt="0">
        <dgm:presLayoutVars>
          <dgm:chMax val="0"/>
          <dgm:chPref val="0"/>
        </dgm:presLayoutVars>
      </dgm:prSet>
      <dgm:spPr/>
    </dgm:pt>
    <dgm:pt modelId="{5F3A97DE-C757-4522-B650-1AACAA1D0BE4}" type="pres">
      <dgm:prSet presAssocID="{8C541C26-DCCE-4A80-A017-5C3A8DB5AB31}" presName="Image" presStyleLbl="node1" presStyleIdx="2" presStyleCnt="5" custLinFactX="-200000" custLinFactNeighborX="-222370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8D10F47A-9F7E-4BAD-AB87-099827CFE6F6}" type="pres">
      <dgm:prSet presAssocID="{8C541C26-DCCE-4A80-A017-5C3A8DB5AB31}" presName="childText" presStyleLbl="lnNode1" presStyleIdx="2" presStyleCnt="5" custLinFactNeighborX="-34277">
        <dgm:presLayoutVars>
          <dgm:chMax val="0"/>
          <dgm:chPref val="0"/>
          <dgm:bulletEnabled val="1"/>
        </dgm:presLayoutVars>
      </dgm:prSet>
      <dgm:spPr/>
    </dgm:pt>
    <dgm:pt modelId="{AB7811C2-3616-4551-9637-6D79DA85A19D}" type="pres">
      <dgm:prSet presAssocID="{9A4FFDC0-C38D-4F79-905F-21EBB17F34A4}" presName="childComposite" presStyleCnt="0">
        <dgm:presLayoutVars>
          <dgm:chMax val="0"/>
          <dgm:chPref val="0"/>
        </dgm:presLayoutVars>
      </dgm:prSet>
      <dgm:spPr/>
    </dgm:pt>
    <dgm:pt modelId="{6DB230FC-161C-4012-A6C9-692B10987F02}" type="pres">
      <dgm:prSet presAssocID="{9A4FFDC0-C38D-4F79-905F-21EBB17F34A4}" presName="Image" presStyleLbl="node1" presStyleIdx="3" presStyleCnt="5" custLinFactX="-200000" custLinFactNeighborX="-222370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</dgm:spPr>
    </dgm:pt>
    <dgm:pt modelId="{2875B451-743A-40D1-8196-56F5B0317F14}" type="pres">
      <dgm:prSet presAssocID="{9A4FFDC0-C38D-4F79-905F-21EBB17F34A4}" presName="childText" presStyleLbl="lnNode1" presStyleIdx="3" presStyleCnt="5" custLinFactNeighborX="-34277">
        <dgm:presLayoutVars>
          <dgm:chMax val="0"/>
          <dgm:chPref val="0"/>
          <dgm:bulletEnabled val="1"/>
        </dgm:presLayoutVars>
      </dgm:prSet>
      <dgm:spPr/>
    </dgm:pt>
    <dgm:pt modelId="{91AF7CDE-CD15-421C-A402-A5B02F5327D1}" type="pres">
      <dgm:prSet presAssocID="{56FE03A3-6E58-4882-B809-201B794D9957}" presName="childComposite" presStyleCnt="0">
        <dgm:presLayoutVars>
          <dgm:chMax val="0"/>
          <dgm:chPref val="0"/>
        </dgm:presLayoutVars>
      </dgm:prSet>
      <dgm:spPr/>
    </dgm:pt>
    <dgm:pt modelId="{60814F78-62AD-44E0-882D-E54E5012911D}" type="pres">
      <dgm:prSet presAssocID="{56FE03A3-6E58-4882-B809-201B794D9957}" presName="Image" presStyleLbl="node1" presStyleIdx="4" presStyleCnt="5" custLinFactX="-200000" custLinFactNeighborX="-222370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7FB33B08-A72D-4D4A-953A-07444F3F5824}" type="pres">
      <dgm:prSet presAssocID="{56FE03A3-6E58-4882-B809-201B794D9957}" presName="childText" presStyleLbl="lnNode1" presStyleIdx="4" presStyleCnt="5" custLinFactNeighborX="-34277">
        <dgm:presLayoutVars>
          <dgm:chMax val="0"/>
          <dgm:chPref val="0"/>
          <dgm:bulletEnabled val="1"/>
        </dgm:presLayoutVars>
      </dgm:prSet>
      <dgm:spPr/>
    </dgm:pt>
  </dgm:ptLst>
  <dgm:cxnLst>
    <dgm:cxn modelId="{0ECE6F12-9DD9-4ED6-8972-6BA62AF5F047}" type="presOf" srcId="{954E1333-7264-4586-90D2-EA5A73E55CD0}" destId="{8680B331-7073-43F7-AAD3-9AEE19C7F0B4}" srcOrd="0" destOrd="0" presId="urn:microsoft.com/office/officeart/2008/layout/PictureAccentList"/>
    <dgm:cxn modelId="{2BD78F3F-7AF2-455F-AC8C-A398BD8EC3F3}" type="presOf" srcId="{B4178840-64C5-4CA1-891A-EE245F05E5AC}" destId="{B64B7D9D-4A9F-4BD0-822E-F17C7713B03A}" srcOrd="0" destOrd="0" presId="urn:microsoft.com/office/officeart/2008/layout/PictureAccentList"/>
    <dgm:cxn modelId="{2B1A1750-2850-4BC5-9EDA-82259848C714}" type="presOf" srcId="{9AA67F0B-D441-40EF-B54A-C41F59667106}" destId="{C5E1F974-372D-4CA8-A518-CFA625FD468A}" srcOrd="0" destOrd="0" presId="urn:microsoft.com/office/officeart/2008/layout/PictureAccentList"/>
    <dgm:cxn modelId="{337E7D53-ED6F-4640-ABA7-F4D32AD6B346}" srcId="{9AA67F0B-D441-40EF-B54A-C41F59667106}" destId="{9A4FFDC0-C38D-4F79-905F-21EBB17F34A4}" srcOrd="3" destOrd="0" parTransId="{176848BA-2A47-4162-AA45-591287060273}" sibTransId="{5AAAFC41-7275-4285-95B9-B12AAB454C11}"/>
    <dgm:cxn modelId="{F76AE95F-CDEA-4EE0-A6B7-F8CCFABF6B71}" srcId="{9AA67F0B-D441-40EF-B54A-C41F59667106}" destId="{954E1333-7264-4586-90D2-EA5A73E55CD0}" srcOrd="1" destOrd="0" parTransId="{1D0C0CAB-B3C1-4B92-BEAA-23AAA4DC789B}" sibTransId="{15E024E0-A636-4533-82AC-8788D747E94B}"/>
    <dgm:cxn modelId="{569BE472-A60D-4D67-8A90-9878591D375F}" type="presOf" srcId="{8C541C26-DCCE-4A80-A017-5C3A8DB5AB31}" destId="{8D10F47A-9F7E-4BAD-AB87-099827CFE6F6}" srcOrd="0" destOrd="0" presId="urn:microsoft.com/office/officeart/2008/layout/PictureAccentList"/>
    <dgm:cxn modelId="{4CB9128E-DD2F-4CF2-8495-51AC7A5B3BD2}" srcId="{9AA67F0B-D441-40EF-B54A-C41F59667106}" destId="{8C541C26-DCCE-4A80-A017-5C3A8DB5AB31}" srcOrd="2" destOrd="0" parTransId="{68BB7F83-9E09-4C98-B471-5FF840A8A65D}" sibTransId="{922DF767-1EA7-4664-8051-979D78C97E96}"/>
    <dgm:cxn modelId="{F45AA5A6-593C-4AE2-A82B-6EE00E11FFC1}" type="presOf" srcId="{BF2946D5-4559-424E-87FC-7F23F3664995}" destId="{2295DAF0-0375-4583-9CB4-B259F0E70C4D}" srcOrd="0" destOrd="0" presId="urn:microsoft.com/office/officeart/2008/layout/PictureAccentList"/>
    <dgm:cxn modelId="{18CB2AB2-1E4C-4DBC-B579-13761B5AED51}" srcId="{9AA67F0B-D441-40EF-B54A-C41F59667106}" destId="{B4178840-64C5-4CA1-891A-EE245F05E5AC}" srcOrd="0" destOrd="0" parTransId="{8E7EA5FE-27E4-4D48-BF22-C6D609050E69}" sibTransId="{AB26D72D-26DA-440D-BF83-049CFCD84357}"/>
    <dgm:cxn modelId="{6F4FBDD2-EE5A-4BC9-AA57-DD0CD6ECB62C}" type="presOf" srcId="{9A4FFDC0-C38D-4F79-905F-21EBB17F34A4}" destId="{2875B451-743A-40D1-8196-56F5B0317F14}" srcOrd="0" destOrd="0" presId="urn:microsoft.com/office/officeart/2008/layout/PictureAccentList"/>
    <dgm:cxn modelId="{1B7F3AD8-3D03-49A3-BF0E-AEAC73F0FFCE}" srcId="{9AA67F0B-D441-40EF-B54A-C41F59667106}" destId="{56FE03A3-6E58-4882-B809-201B794D9957}" srcOrd="4" destOrd="0" parTransId="{47AF96AD-0BD5-479B-B891-C76C101D827F}" sibTransId="{2C04540F-8710-4B3D-ADF9-33F366215B1D}"/>
    <dgm:cxn modelId="{9F655BF2-0DDA-414C-A4FE-7AC8FD31B25B}" type="presOf" srcId="{56FE03A3-6E58-4882-B809-201B794D9957}" destId="{7FB33B08-A72D-4D4A-953A-07444F3F5824}" srcOrd="0" destOrd="0" presId="urn:microsoft.com/office/officeart/2008/layout/PictureAccentList"/>
    <dgm:cxn modelId="{7D0008F6-39BD-4EE9-8195-907E439E7B5F}" srcId="{BF2946D5-4559-424E-87FC-7F23F3664995}" destId="{9AA67F0B-D441-40EF-B54A-C41F59667106}" srcOrd="0" destOrd="0" parTransId="{4E9033A6-EC34-44E5-B827-4F3D72AD6BBF}" sibTransId="{534B241D-AAF3-4E93-BCF3-3693B6A1BA54}"/>
    <dgm:cxn modelId="{991A3C75-9D78-4370-80DB-4352EF54468C}" type="presParOf" srcId="{2295DAF0-0375-4583-9CB4-B259F0E70C4D}" destId="{58807A82-E1C0-4251-8F23-F3A89165AD46}" srcOrd="0" destOrd="0" presId="urn:microsoft.com/office/officeart/2008/layout/PictureAccentList"/>
    <dgm:cxn modelId="{E50C6FC9-F571-455B-B52B-2BCD29EC79AD}" type="presParOf" srcId="{58807A82-E1C0-4251-8F23-F3A89165AD46}" destId="{C50DD02F-8932-4BB5-8666-602826B69125}" srcOrd="0" destOrd="0" presId="urn:microsoft.com/office/officeart/2008/layout/PictureAccentList"/>
    <dgm:cxn modelId="{5D0CC506-91ED-4952-A99F-85CB82A316E2}" type="presParOf" srcId="{C50DD02F-8932-4BB5-8666-602826B69125}" destId="{C5E1F974-372D-4CA8-A518-CFA625FD468A}" srcOrd="0" destOrd="0" presId="urn:microsoft.com/office/officeart/2008/layout/PictureAccentList"/>
    <dgm:cxn modelId="{69869D58-87A7-451F-8856-37176571CC90}" type="presParOf" srcId="{58807A82-E1C0-4251-8F23-F3A89165AD46}" destId="{1E0BDE90-225C-4BBE-A42B-1F1B8685A473}" srcOrd="1" destOrd="0" presId="urn:microsoft.com/office/officeart/2008/layout/PictureAccentList"/>
    <dgm:cxn modelId="{D892A133-0631-4E53-B412-96C256BBD381}" type="presParOf" srcId="{1E0BDE90-225C-4BBE-A42B-1F1B8685A473}" destId="{F2678C4D-0DFB-447D-AFB6-1F59108BBBEE}" srcOrd="0" destOrd="0" presId="urn:microsoft.com/office/officeart/2008/layout/PictureAccentList"/>
    <dgm:cxn modelId="{C2179C58-5816-4086-9AD9-3E608B502164}" type="presParOf" srcId="{F2678C4D-0DFB-447D-AFB6-1F59108BBBEE}" destId="{C666EC12-DE13-4607-AB11-1F0B66BDBC04}" srcOrd="0" destOrd="0" presId="urn:microsoft.com/office/officeart/2008/layout/PictureAccentList"/>
    <dgm:cxn modelId="{4C1E45A8-A504-49D7-A092-123B0216540D}" type="presParOf" srcId="{F2678C4D-0DFB-447D-AFB6-1F59108BBBEE}" destId="{B64B7D9D-4A9F-4BD0-822E-F17C7713B03A}" srcOrd="1" destOrd="0" presId="urn:microsoft.com/office/officeart/2008/layout/PictureAccentList"/>
    <dgm:cxn modelId="{907132F4-BFFE-42C4-9FC7-ED43F46BBC5B}" type="presParOf" srcId="{1E0BDE90-225C-4BBE-A42B-1F1B8685A473}" destId="{94E9C0F6-8BF3-40E5-81AF-020E29480D52}" srcOrd="1" destOrd="0" presId="urn:microsoft.com/office/officeart/2008/layout/PictureAccentList"/>
    <dgm:cxn modelId="{DEA4DE36-BC49-45CE-A8A6-1FD986771388}" type="presParOf" srcId="{94E9C0F6-8BF3-40E5-81AF-020E29480D52}" destId="{19090409-BEE5-45A8-8804-561C68026D1A}" srcOrd="0" destOrd="0" presId="urn:microsoft.com/office/officeart/2008/layout/PictureAccentList"/>
    <dgm:cxn modelId="{9BECA0C8-FFA5-4736-8803-786D03E1A0FC}" type="presParOf" srcId="{94E9C0F6-8BF3-40E5-81AF-020E29480D52}" destId="{8680B331-7073-43F7-AAD3-9AEE19C7F0B4}" srcOrd="1" destOrd="0" presId="urn:microsoft.com/office/officeart/2008/layout/PictureAccentList"/>
    <dgm:cxn modelId="{2B941D2C-C61C-4CB5-ADE6-C2EDD8AC676D}" type="presParOf" srcId="{1E0BDE90-225C-4BBE-A42B-1F1B8685A473}" destId="{650C461D-F4E9-4A42-BF44-90583F5B9A3F}" srcOrd="2" destOrd="0" presId="urn:microsoft.com/office/officeart/2008/layout/PictureAccentList"/>
    <dgm:cxn modelId="{C6C65CE9-2991-4F15-9CFD-450C542ACE27}" type="presParOf" srcId="{650C461D-F4E9-4A42-BF44-90583F5B9A3F}" destId="{5F3A97DE-C757-4522-B650-1AACAA1D0BE4}" srcOrd="0" destOrd="0" presId="urn:microsoft.com/office/officeart/2008/layout/PictureAccentList"/>
    <dgm:cxn modelId="{0B720D97-3A79-48DF-AB9E-1280D612FE81}" type="presParOf" srcId="{650C461D-F4E9-4A42-BF44-90583F5B9A3F}" destId="{8D10F47A-9F7E-4BAD-AB87-099827CFE6F6}" srcOrd="1" destOrd="0" presId="urn:microsoft.com/office/officeart/2008/layout/PictureAccentList"/>
    <dgm:cxn modelId="{3CEA8B02-71F8-41CF-B675-95CFD13B3573}" type="presParOf" srcId="{1E0BDE90-225C-4BBE-A42B-1F1B8685A473}" destId="{AB7811C2-3616-4551-9637-6D79DA85A19D}" srcOrd="3" destOrd="0" presId="urn:microsoft.com/office/officeart/2008/layout/PictureAccentList"/>
    <dgm:cxn modelId="{192360D5-6420-4661-992D-5B7A7401BCA0}" type="presParOf" srcId="{AB7811C2-3616-4551-9637-6D79DA85A19D}" destId="{6DB230FC-161C-4012-A6C9-692B10987F02}" srcOrd="0" destOrd="0" presId="urn:microsoft.com/office/officeart/2008/layout/PictureAccentList"/>
    <dgm:cxn modelId="{EDE65F8A-FD65-434A-B433-F0DF43BDBF6F}" type="presParOf" srcId="{AB7811C2-3616-4551-9637-6D79DA85A19D}" destId="{2875B451-743A-40D1-8196-56F5B0317F14}" srcOrd="1" destOrd="0" presId="urn:microsoft.com/office/officeart/2008/layout/PictureAccentList"/>
    <dgm:cxn modelId="{6ABBF7C8-5DD6-4831-96F4-90FC63EDBDE9}" type="presParOf" srcId="{1E0BDE90-225C-4BBE-A42B-1F1B8685A473}" destId="{91AF7CDE-CD15-421C-A402-A5B02F5327D1}" srcOrd="4" destOrd="0" presId="urn:microsoft.com/office/officeart/2008/layout/PictureAccentList"/>
    <dgm:cxn modelId="{738DE131-9767-4690-9DDE-539FDE2AD7BE}" type="presParOf" srcId="{91AF7CDE-CD15-421C-A402-A5B02F5327D1}" destId="{60814F78-62AD-44E0-882D-E54E5012911D}" srcOrd="0" destOrd="0" presId="urn:microsoft.com/office/officeart/2008/layout/PictureAccentList"/>
    <dgm:cxn modelId="{70EFBEA1-6095-4E56-9254-01EFD3E8F7D4}" type="presParOf" srcId="{91AF7CDE-CD15-421C-A402-A5B02F5327D1}" destId="{7FB33B08-A72D-4D4A-953A-07444F3F5824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E1F974-372D-4CA8-A518-CFA625FD468A}">
      <dsp:nvSpPr>
        <dsp:cNvPr id="0" name=""/>
        <dsp:cNvSpPr/>
      </dsp:nvSpPr>
      <dsp:spPr>
        <a:xfrm>
          <a:off x="3" y="8614"/>
          <a:ext cx="7860979" cy="509703"/>
        </a:xfrm>
        <a:prstGeom prst="roundRect">
          <a:avLst>
            <a:gd name="adj" fmla="val 10000"/>
          </a:avLst>
        </a:prstGeom>
        <a:solidFill>
          <a:srgbClr val="F5822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/>
            <a:t>Thank You</a:t>
          </a:r>
        </a:p>
      </dsp:txBody>
      <dsp:txXfrm>
        <a:off x="14932" y="23543"/>
        <a:ext cx="7831121" cy="479845"/>
      </dsp:txXfrm>
    </dsp:sp>
    <dsp:sp modelId="{C666EC12-DE13-4607-AB11-1F0B66BDBC04}">
      <dsp:nvSpPr>
        <dsp:cNvPr id="0" name=""/>
        <dsp:cNvSpPr/>
      </dsp:nvSpPr>
      <dsp:spPr>
        <a:xfrm>
          <a:off x="0" y="601491"/>
          <a:ext cx="509703" cy="509703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4B7D9D-4A9F-4BD0-822E-F17C7713B03A}">
      <dsp:nvSpPr>
        <dsp:cNvPr id="0" name=""/>
        <dsp:cNvSpPr/>
      </dsp:nvSpPr>
      <dsp:spPr>
        <a:xfrm>
          <a:off x="677089" y="601491"/>
          <a:ext cx="4180909" cy="509703"/>
        </a:xfrm>
        <a:prstGeom prst="roundRect">
          <a:avLst>
            <a:gd name="adj" fmla="val 16670"/>
          </a:avLst>
        </a:prstGeom>
        <a:solidFill>
          <a:srgbClr val="F5822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http://dime.worldbank.org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http://transport.worldbank.org</a:t>
          </a:r>
        </a:p>
      </dsp:txBody>
      <dsp:txXfrm>
        <a:off x="701975" y="626377"/>
        <a:ext cx="4131137" cy="459931"/>
      </dsp:txXfrm>
    </dsp:sp>
    <dsp:sp modelId="{19090409-BEE5-45A8-8804-561C68026D1A}">
      <dsp:nvSpPr>
        <dsp:cNvPr id="0" name=""/>
        <dsp:cNvSpPr/>
      </dsp:nvSpPr>
      <dsp:spPr>
        <a:xfrm>
          <a:off x="0" y="1172360"/>
          <a:ext cx="509703" cy="509703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/>
          <a:srcRect/>
          <a:stretch>
            <a:fillRect l="-37000" r="-37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80B331-7073-43F7-AAD3-9AEE19C7F0B4}">
      <dsp:nvSpPr>
        <dsp:cNvPr id="0" name=""/>
        <dsp:cNvSpPr/>
      </dsp:nvSpPr>
      <dsp:spPr>
        <a:xfrm>
          <a:off x="677089" y="1172360"/>
          <a:ext cx="4180909" cy="509703"/>
        </a:xfrm>
        <a:prstGeom prst="roundRect">
          <a:avLst>
            <a:gd name="adj" fmla="val 16670"/>
          </a:avLst>
        </a:prstGeom>
        <a:solidFill>
          <a:srgbClr val="F5822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Dimewiki.worldbank.org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hlinkClick xmlns:r="http://schemas.openxmlformats.org/officeDocument/2006/relationships" r:id="rId3"/>
            </a:rPr>
            <a:t>DIME Wiki</a:t>
          </a:r>
          <a:r>
            <a:rPr lang="en-US" sz="1600" kern="1200" dirty="0"/>
            <a:t> | </a:t>
          </a:r>
          <a:r>
            <a:rPr lang="en-US" sz="1600" kern="1200" dirty="0" err="1">
              <a:hlinkClick xmlns:r="http://schemas.openxmlformats.org/officeDocument/2006/relationships" r:id="rId4"/>
            </a:rPr>
            <a:t>ietoolkit</a:t>
          </a:r>
          <a:r>
            <a:rPr lang="en-US" sz="1600" kern="1200" dirty="0"/>
            <a:t> | </a:t>
          </a:r>
          <a:r>
            <a:rPr lang="en-US" sz="1600" kern="1200" dirty="0">
              <a:hlinkClick xmlns:r="http://schemas.openxmlformats.org/officeDocument/2006/relationships" r:id="rId5"/>
            </a:rPr>
            <a:t>Stata GitHub</a:t>
          </a:r>
          <a:endParaRPr lang="en-US" sz="1600" kern="1200" dirty="0"/>
        </a:p>
      </dsp:txBody>
      <dsp:txXfrm>
        <a:off x="701975" y="1197246"/>
        <a:ext cx="4131137" cy="459931"/>
      </dsp:txXfrm>
    </dsp:sp>
    <dsp:sp modelId="{5F3A97DE-C757-4522-B650-1AACAA1D0BE4}">
      <dsp:nvSpPr>
        <dsp:cNvPr id="0" name=""/>
        <dsp:cNvSpPr/>
      </dsp:nvSpPr>
      <dsp:spPr>
        <a:xfrm>
          <a:off x="0" y="1743228"/>
          <a:ext cx="509703" cy="509703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10F47A-9F7E-4BAD-AB87-099827CFE6F6}">
      <dsp:nvSpPr>
        <dsp:cNvPr id="0" name=""/>
        <dsp:cNvSpPr/>
      </dsp:nvSpPr>
      <dsp:spPr>
        <a:xfrm>
          <a:off x="677089" y="1743228"/>
          <a:ext cx="4180909" cy="509703"/>
        </a:xfrm>
        <a:prstGeom prst="roundRect">
          <a:avLst>
            <a:gd name="adj" fmla="val 16670"/>
          </a:avLst>
        </a:prstGeom>
        <a:solidFill>
          <a:srgbClr val="F5822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@</a:t>
          </a:r>
          <a:r>
            <a:rPr lang="en-US" sz="1600" kern="1200" dirty="0" err="1"/>
            <a:t>impacteval</a:t>
          </a: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@</a:t>
          </a:r>
          <a:r>
            <a:rPr lang="en-US" sz="1600" kern="1200" dirty="0" err="1"/>
            <a:t>WB_transport</a:t>
          </a:r>
          <a:endParaRPr lang="en-US" sz="1600" kern="1200" dirty="0"/>
        </a:p>
      </dsp:txBody>
      <dsp:txXfrm>
        <a:off x="701975" y="1768114"/>
        <a:ext cx="4131137" cy="459931"/>
      </dsp:txXfrm>
    </dsp:sp>
    <dsp:sp modelId="{6DB230FC-161C-4012-A6C9-692B10987F02}">
      <dsp:nvSpPr>
        <dsp:cNvPr id="0" name=""/>
        <dsp:cNvSpPr/>
      </dsp:nvSpPr>
      <dsp:spPr>
        <a:xfrm>
          <a:off x="0" y="2314096"/>
          <a:ext cx="509703" cy="509703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75B451-743A-40D1-8196-56F5B0317F14}">
      <dsp:nvSpPr>
        <dsp:cNvPr id="0" name=""/>
        <dsp:cNvSpPr/>
      </dsp:nvSpPr>
      <dsp:spPr>
        <a:xfrm>
          <a:off x="677089" y="2314096"/>
          <a:ext cx="4180909" cy="509703"/>
        </a:xfrm>
        <a:prstGeom prst="roundRect">
          <a:avLst>
            <a:gd name="adj" fmla="val 16670"/>
          </a:avLst>
        </a:prstGeom>
        <a:solidFill>
          <a:srgbClr val="F5822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blogs.worldbank.org/impactevaluations</a:t>
          </a:r>
          <a:br>
            <a:rPr lang="en-US" sz="1600" kern="1200"/>
          </a:br>
          <a:r>
            <a:rPr lang="en-US" sz="1600" kern="1200"/>
            <a:t>blogs.worldbank.org/transport</a:t>
          </a:r>
        </a:p>
      </dsp:txBody>
      <dsp:txXfrm>
        <a:off x="701975" y="2338982"/>
        <a:ext cx="4131137" cy="459931"/>
      </dsp:txXfrm>
    </dsp:sp>
    <dsp:sp modelId="{60814F78-62AD-44E0-882D-E54E5012911D}">
      <dsp:nvSpPr>
        <dsp:cNvPr id="0" name=""/>
        <dsp:cNvSpPr/>
      </dsp:nvSpPr>
      <dsp:spPr>
        <a:xfrm>
          <a:off x="0" y="2884964"/>
          <a:ext cx="509703" cy="509703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33B08-A72D-4D4A-953A-07444F3F5824}">
      <dsp:nvSpPr>
        <dsp:cNvPr id="0" name=""/>
        <dsp:cNvSpPr/>
      </dsp:nvSpPr>
      <dsp:spPr>
        <a:xfrm>
          <a:off x="677089" y="2884964"/>
          <a:ext cx="4180909" cy="509703"/>
        </a:xfrm>
        <a:prstGeom prst="roundRect">
          <a:avLst>
            <a:gd name="adj" fmla="val 16670"/>
          </a:avLst>
        </a:prstGeom>
        <a:solidFill>
          <a:srgbClr val="F5822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microdata.worldbank.org/</a:t>
          </a:r>
          <a:r>
            <a:rPr lang="en-US" sz="1600" kern="1200" dirty="0" err="1"/>
            <a:t>index.php</a:t>
          </a:r>
          <a:r>
            <a:rPr lang="en-US" sz="1600" kern="1200" dirty="0"/>
            <a:t>/catalog/</a:t>
          </a:r>
          <a:r>
            <a:rPr lang="en-US" sz="1600" kern="1200" dirty="0" err="1"/>
            <a:t>impact_evaluation</a:t>
          </a:r>
          <a:r>
            <a:rPr lang="en-US" sz="1600" kern="1200" dirty="0"/>
            <a:t> </a:t>
          </a:r>
        </a:p>
      </dsp:txBody>
      <dsp:txXfrm>
        <a:off x="701975" y="2909850"/>
        <a:ext cx="4131137" cy="4599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8343F2-0EC9-4FBF-BE19-CCFDC2D85E2E}" type="datetimeFigureOut">
              <a:rPr lang="en-US" smtClean="0"/>
              <a:t>1/30/19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9E1BE8-DC21-45F6-A2E0-774B7B5FF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15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47DE1-914A-1944-9EFE-3BC02D6A4A45}" type="datetimeFigureOut">
              <a:rPr lang="en-US" smtClean="0"/>
              <a:t>1/30/19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CD72E6-0AAB-5444-A5B4-6148AF9CE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81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3480CD-A7B4-4FB9-80B8-9837A59D9D56}" type="slidenum">
              <a:rPr lang="en-US"/>
              <a:pPr/>
              <a:t>2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0327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dirty="0"/>
              <a:t>Une façon intuitive d'expliquer pourquoi il est plus difficile de distinguer entre les groupes qui sont très semblables:</a:t>
            </a:r>
            <a:br>
              <a:rPr lang="fr-FR" dirty="0"/>
            </a:br>
            <a:r>
              <a:rPr lang="fr-FR" dirty="0"/>
              <a:t>Qui est plus grand? Très facile à dire lorsque la différence est grande.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E69D35-5D00-4A65-B355-9E0AAECC7F8C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738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dirty="0"/>
              <a:t>Une façon intuitive d'expliquer pourquoi il est plus difficile de distinguer entre les groupes qui sont très semblables:</a:t>
            </a:r>
            <a:br>
              <a:rPr lang="fr-FR" dirty="0"/>
            </a:br>
            <a:r>
              <a:rPr lang="fr-FR" dirty="0"/>
              <a:t>Qui est plus grand? Très facile à dire lorsque la différence est grande.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E69D35-5D00-4A65-B355-9E0AAECC7F8C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4967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>
              <a:spcAft>
                <a:spcPts val="570"/>
              </a:spcAft>
              <a:buClr>
                <a:srgbClr val="595959"/>
              </a:buClr>
              <a:buFont typeface="Wingdings" pitchFamily="2" charset="2"/>
              <a:buChar char="§"/>
            </a:pPr>
            <a:endParaRPr lang="en-US" sz="1900" dirty="0">
              <a:solidFill>
                <a:srgbClr val="000000"/>
              </a:solidFill>
              <a:latin typeface="Calibri" pitchFamily="34" charset="0"/>
              <a:ea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Aft>
                <a:spcPts val="570"/>
              </a:spcAft>
              <a:buFont typeface="Wingdings" pitchFamily="2" charset="2"/>
              <a:buChar char="§"/>
            </a:pPr>
            <a:r>
              <a:rPr lang="fr-FR" sz="2000" dirty="0"/>
              <a:t>Détecter de petites différences est essentiel, mais il s'agit d'un coût - donner l'exemple  pourquoi nous intéressons-nous  aux petites différences  pour des raisons de politique.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4A0F6F-CF8A-46B9-A712-62EB6216BEAD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723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A70004-E353-4911-A591-2D7159A0F42E}" type="slidenum">
              <a:rPr lang="en-US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6903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18DB92-DECB-43CA-93EA-AE7EED94CB8C}" type="slidenum">
              <a:rPr lang="en-US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612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191A-2CEF-4E4E-8E48-D58CD284922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5729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dirty="0"/>
              <a:t>Quatre autres questions affectent la taille de l'échantillon.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D0879-6068-478D-BDED-B4E0A24342A0}" type="slidenum">
              <a:rPr lang="en-US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648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dirty="0"/>
              <a:t>Dans ces deux cas, vous aurez peut-être besoin de très grands échantillons.</a:t>
            </a:r>
            <a:br>
              <a:rPr lang="fr-FR" dirty="0"/>
            </a:br>
            <a:r>
              <a:rPr lang="fr-FR" dirty="0"/>
              <a:t>Tout dépend de ce que vous voulez apprendre.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5E1109-60AA-4E91-81D3-4E81999684C5}" type="slidenum">
              <a:rPr lang="en-US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679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dirty="0"/>
              <a:t>Si vous êtes intéressés à apprendre s'il existe des différences de groupe, vous devriez envisager de strates sauf si vous avez de très grands échantillons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6935CF-8124-4982-944A-B3CD2B033E1C}" type="slidenum">
              <a:rPr lang="en-US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8799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pitchFamily="34" charset="0"/>
                <a:ea typeface="ＭＳ Ｐゴシック" pitchFamily="34" charset="-128"/>
              </a:rPr>
              <a:t>Sample size:</a:t>
            </a:r>
          </a:p>
          <a:p>
            <a:pPr>
              <a:buFontTx/>
              <a:buChar char="•"/>
            </a:pPr>
            <a:r>
              <a:rPr lang="en-US">
                <a:latin typeface="Arial" pitchFamily="34" charset="0"/>
                <a:ea typeface="ＭＳ Ｐゴシック" pitchFamily="34" charset="-128"/>
              </a:rPr>
              <a:t> Will spend bulk of the presentation on this topic</a:t>
            </a:r>
          </a:p>
          <a:p>
            <a:pPr>
              <a:buFontTx/>
              <a:buChar char="•"/>
            </a:pPr>
            <a:r>
              <a:rPr lang="en-US">
                <a:latin typeface="Arial" pitchFamily="34" charset="0"/>
                <a:ea typeface="ＭＳ Ｐゴシック" pitchFamily="34" charset="-128"/>
              </a:rPr>
              <a:t>In particular: (a) why it is so important to think about this and (b) how do we determine what is an appropriate sample size.</a:t>
            </a:r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698848" indent="-268788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075150" indent="-21503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05211" indent="-21503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935271" indent="-21503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65330" indent="-21503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795391" indent="-21503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25451" indent="-21503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55511" indent="-21503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DF60734-FAFA-48E7-92F9-01F4F02BF715}" type="slidenum">
              <a:rPr lang="en-US" sz="1200"/>
              <a:pPr eaLnBrk="1" hangingPunct="1"/>
              <a:t>27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081475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70000"/>
              </a:lnSpc>
              <a:spcAft>
                <a:spcPts val="611"/>
              </a:spcAft>
              <a:buFont typeface="Wingdings" pitchFamily="2" charset="2"/>
              <a:buChar char="§"/>
            </a:pPr>
            <a:r>
              <a:rPr lang="fr-FR" dirty="0"/>
              <a:t>Vous ne voulez pas dépenser tout votre budget dans l'achat des lettres, mais vous voulez vous assurer que si / quand vous devinez, vous devinez juste: vous voulez avoir une certaine </a:t>
            </a:r>
            <a:r>
              <a:rPr lang="fr-FR" dirty="0" err="1"/>
              <a:t>confianc</a:t>
            </a:r>
            <a:r>
              <a:rPr lang="fr-FR" sz="2400" b="1" dirty="0" err="1"/>
              <a:t>Exemple</a:t>
            </a:r>
            <a:r>
              <a:rPr lang="fr-FR" sz="2400" dirty="0"/>
              <a:t>: devinez la phrase ci-dessous en ne sachant que 2 lettres</a:t>
            </a: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70000"/>
              </a:lnSpc>
              <a:spcAft>
                <a:spcPts val="611"/>
              </a:spcAft>
              <a:buClr>
                <a:srgbClr val="595959"/>
              </a:buClr>
              <a:buFont typeface="Wingdings" pitchFamily="2" charset="2"/>
              <a:buChar char="§"/>
            </a:pPr>
            <a:r>
              <a:rPr lang="fr-FR" sz="2000" dirty="0"/>
              <a:t>Ici, le nombre de lettres révélées est analogue au nombre d'observations</a:t>
            </a:r>
            <a:endParaRPr lang="en-US" sz="2000" dirty="0">
              <a:ea typeface="ＭＳ Ｐゴシック" pitchFamily="34" charset="-128"/>
            </a:endParaRPr>
          </a:p>
          <a:p>
            <a:pPr lvl="2">
              <a:lnSpc>
                <a:spcPct val="70000"/>
              </a:lnSpc>
              <a:spcAft>
                <a:spcPts val="611"/>
              </a:spcAft>
              <a:buClr>
                <a:srgbClr val="595959"/>
              </a:buClr>
              <a:buFont typeface="Wingdings" pitchFamily="2" charset="2"/>
              <a:buChar char="§"/>
            </a:pPr>
            <a:r>
              <a:rPr lang="fr-FR" sz="2000" dirty="0"/>
              <a:t>où chaque lettre, par exemple, coûte US $ 100.000</a:t>
            </a: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70000"/>
              </a:lnSpc>
              <a:spcAft>
                <a:spcPts val="611"/>
              </a:spcAft>
              <a:buClr>
                <a:srgbClr val="595959"/>
              </a:buClr>
              <a:buFont typeface="Wingdings" pitchFamily="2" charset="2"/>
              <a:buChar char="§"/>
            </a:pPr>
            <a:r>
              <a:rPr lang="fr-FR" sz="2000" dirty="0"/>
              <a:t>Vous avez US$ 2m pour découvrir un maximum de 20 lettres (toutes)</a:t>
            </a:r>
            <a:endParaRPr lang="en-US" sz="20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lvl="1">
              <a:lnSpc>
                <a:spcPct val="70000"/>
              </a:lnSpc>
              <a:spcAft>
                <a:spcPts val="611"/>
              </a:spcAft>
              <a:buClr>
                <a:srgbClr val="595959"/>
              </a:buClr>
              <a:buFont typeface="Wingdings" pitchFamily="2" charset="2"/>
              <a:buChar char="§"/>
            </a:pPr>
            <a:r>
              <a:rPr lang="fr-FR" sz="2000" dirty="0"/>
              <a:t>Si vous vous trompez, vous perdez tous vos investissements</a:t>
            </a:r>
            <a:endParaRPr lang="en-US" sz="2000" dirty="0">
              <a:ea typeface="ＭＳ Ｐゴシック" pitchFamily="34" charset="-128"/>
            </a:endParaRPr>
          </a:p>
          <a:p>
            <a:r>
              <a:rPr lang="fr-FR" dirty="0"/>
              <a:t>e quand vous devinez. Donc, vous voulez des assez d’informations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8DEB01-75A3-45CA-B240-1A80ECF82E66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77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1774">
              <a:defRPr/>
            </a:pPr>
            <a:r>
              <a:rPr lang="fr-FR" sz="2000"/>
              <a:t>Ci-dessous, nous discutons le sens dans lequel les impacts peuvent être "compliqués" à détecter et exigeraient des échantillons plus grands.</a:t>
            </a:r>
            <a:endParaRPr lang="en-US" sz="2000">
              <a:ea typeface="ＭＳ Ｐゴシック" pitchFamily="34" charset="-128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191A-2CEF-4E4E-8E48-D58CD284922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7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1774">
              <a:defRPr/>
            </a:pPr>
            <a:r>
              <a:rPr lang="fr-FR" sz="2000"/>
              <a:t>Ci-dessous, nous discutons le sens dans lequel les impacts peuvent être "compliqués" à détecter et exigeraient des échantillons plus grands.</a:t>
            </a:r>
            <a:endParaRPr lang="en-US" sz="2000">
              <a:ea typeface="ＭＳ Ｐゴシック" pitchFamily="34" charset="-128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191A-2CEF-4E4E-8E48-D58CD284922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243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1774">
              <a:defRPr/>
            </a:pPr>
            <a:r>
              <a:rPr lang="fr-FR" sz="2000"/>
              <a:t>Ci-dessous, nous discutons le sens dans lequel les impacts peuvent être "compliqués" à détecter et exigeraient des échantillons plus grands.</a:t>
            </a:r>
            <a:endParaRPr lang="en-US" sz="2000">
              <a:ea typeface="ＭＳ Ｐゴシック" pitchFamily="34" charset="-128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191A-2CEF-4E4E-8E48-D58CD284922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831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dirty="0"/>
              <a:t>Et de lier le traitement intuitif et statistique de ce sujet:</a:t>
            </a:r>
            <a:br>
              <a:rPr lang="fr-FR" dirty="0"/>
            </a:br>
            <a:r>
              <a:rPr lang="fr-FR" dirty="0"/>
              <a:t>et</a:t>
            </a:r>
            <a:br>
              <a:rPr lang="fr-FR" dirty="0"/>
            </a:br>
            <a:br>
              <a:rPr lang="fr-FR" dirty="0"/>
            </a:br>
            <a:r>
              <a:rPr lang="fr-FR" dirty="0"/>
              <a:t>Juste vous montrer cette formule afin que vous sachiez qu‘elle existe.</a:t>
            </a:r>
            <a:br>
              <a:rPr lang="fr-FR" dirty="0"/>
            </a:br>
            <a:r>
              <a:rPr lang="fr-FR" dirty="0"/>
              <a:t>Aujourd'hui, je vais examiner les principaux éléments de cette formule dont vous avez besoin de connaitre car ils affectent:</a:t>
            </a:r>
            <a:br>
              <a:rPr lang="fr-FR" dirty="0"/>
            </a:br>
            <a:r>
              <a:rPr lang="fr-FR" dirty="0"/>
              <a:t>  Ce que nous pouvons exactement apprendre à partir d'une évaluation de l'impact</a:t>
            </a:r>
            <a:br>
              <a:rPr lang="fr-FR" dirty="0"/>
            </a:br>
            <a:r>
              <a:rPr lang="fr-FR" dirty="0"/>
              <a:t>  Combien ça va coûter</a:t>
            </a:r>
            <a:br>
              <a:rPr lang="fr-FR" dirty="0"/>
            </a:br>
            <a:br>
              <a:rPr lang="fr-FR" dirty="0"/>
            </a:br>
            <a:r>
              <a:rPr lang="fr-FR" dirty="0"/>
              <a:t>Nous n'irons pas sur le dernier terme aujourd'hui. Parfois, ce n'est pas un problème, et il est peu probable qu’il soit un enjeu majeur dans les évaluations PSD.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7B1124-9B1D-482D-81F9-6955457FBDA1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93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dirty="0"/>
              <a:t>Et de lier le traitement intuitif et statistique de ce sujet:</a:t>
            </a:r>
            <a:br>
              <a:rPr lang="fr-FR" dirty="0"/>
            </a:br>
            <a:r>
              <a:rPr lang="fr-FR" dirty="0"/>
              <a:t>et</a:t>
            </a:r>
            <a:br>
              <a:rPr lang="fr-FR" dirty="0"/>
            </a:br>
            <a:br>
              <a:rPr lang="fr-FR" dirty="0"/>
            </a:br>
            <a:r>
              <a:rPr lang="fr-FR" dirty="0"/>
              <a:t>Juste vous montrer cette formule afin que vous sachiez qu‘elle existe.</a:t>
            </a:r>
            <a:br>
              <a:rPr lang="fr-FR" dirty="0"/>
            </a:br>
            <a:r>
              <a:rPr lang="fr-FR" dirty="0"/>
              <a:t>Aujourd'hui, je vais examiner les principaux éléments de cette formule dont vous avez besoin de connaitre car ils affectent:</a:t>
            </a:r>
            <a:br>
              <a:rPr lang="fr-FR" dirty="0"/>
            </a:br>
            <a:r>
              <a:rPr lang="fr-FR" dirty="0"/>
              <a:t>  Ce que nous pouvons exactement apprendre à partir d'une évaluation de l'impact</a:t>
            </a:r>
            <a:br>
              <a:rPr lang="fr-FR" dirty="0"/>
            </a:br>
            <a:r>
              <a:rPr lang="fr-FR" dirty="0"/>
              <a:t>  Combien ça va coûter</a:t>
            </a:r>
            <a:br>
              <a:rPr lang="fr-FR" dirty="0"/>
            </a:br>
            <a:br>
              <a:rPr lang="fr-FR" dirty="0"/>
            </a:br>
            <a:r>
              <a:rPr lang="fr-FR" dirty="0"/>
              <a:t>Nous n'irons pas sur le dernier terme aujourd'hui. Parfois, ce n'est pas un problème, et il est peu probable qu’il soit un enjeu majeur dans les évaluations PSD.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7B1124-9B1D-482D-81F9-6955457FBDA1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10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dirty="0"/>
              <a:t>Taille de l'échantillon:</a:t>
            </a:r>
            <a:br>
              <a:rPr lang="fr-FR" dirty="0"/>
            </a:br>
            <a:r>
              <a:rPr lang="fr-FR" dirty="0"/>
              <a:t>   passer du</a:t>
            </a:r>
            <a:r>
              <a:rPr lang="fr-FR" baseline="0" dirty="0"/>
              <a:t> temps </a:t>
            </a:r>
            <a:r>
              <a:rPr lang="fr-FR" dirty="0"/>
              <a:t>de la présentation sur ce sujet</a:t>
            </a:r>
            <a:br>
              <a:rPr lang="fr-FR" dirty="0"/>
            </a:br>
            <a:r>
              <a:rPr lang="fr-FR" dirty="0"/>
              <a:t>En particulier: (a) pourquoi  est-il si important de réfléchir à ce sujet et (b) comment pouvons-nous déterminer ce qu’est un échantillon de taille appropriée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5451B9-BD36-4F1D-BA19-F1D6854422A7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662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dirty="0"/>
              <a:t>Quand nous</a:t>
            </a:r>
            <a:r>
              <a:rPr lang="fr-FR" baseline="0" dirty="0"/>
              <a:t> </a:t>
            </a:r>
            <a:r>
              <a:rPr lang="fr-FR" dirty="0"/>
              <a:t>faites EI, nous avons besoin de choisir la plus petite différence (entre le traitement et les groupes de contrôle) que nous souhaitons détecter / mesurer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FA8E07-9BFB-4BF9-91BA-52D79244E6A3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910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4CBA5F6F-F7AA-4F93-A14F-76206A2DFE9D}"/>
              </a:ext>
            </a:extLst>
          </p:cNvPr>
          <p:cNvSpPr txBox="1"/>
          <p:nvPr userDrawn="1"/>
        </p:nvSpPr>
        <p:spPr>
          <a:xfrm>
            <a:off x="105269" y="5524107"/>
            <a:ext cx="11981462" cy="13338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287903"/>
            <a:ext cx="4953001" cy="409943"/>
          </a:xfrm>
          <a:prstGeom prst="rect">
            <a:avLst/>
          </a:prstGeom>
        </p:spPr>
        <p:txBody>
          <a:bodyPr/>
          <a:lstStyle/>
          <a:p>
            <a:fld id="{8A10D968-F825-451D-8BE1-EB623137E9FB}" type="datetimeFigureOut">
              <a:rPr lang="en-US" smtClean="0"/>
              <a:pPr/>
              <a:t>1/30/19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B7040-30F1-4A53-A6EC-27F339D66D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A387C2-726E-40F3-B2E7-02EA69ABC9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674740" y="-687592"/>
            <a:ext cx="4857750" cy="2943225"/>
          </a:xfrm>
          <a:prstGeom prst="rect">
            <a:avLst/>
          </a:prstGeom>
        </p:spPr>
      </p:pic>
      <p:pic>
        <p:nvPicPr>
          <p:cNvPr id="11" name="Picture 10" descr="Image result for islamic development bank logo">
            <a:extLst>
              <a:ext uri="{FF2B5EF4-FFF2-40B4-BE49-F238E27FC236}">
                <a16:creationId xmlns:a16="http://schemas.microsoft.com/office/drawing/2014/main" id="{18D04702-31CD-451C-8485-70FD90D734C6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927" y="5934486"/>
            <a:ext cx="2203688" cy="843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Users\WB513978\AppData\Local\Microsoft\Windows\INetCache\Content.Word\ie_CFI_Logo_Orange_Blue.png">
            <a:extLst>
              <a:ext uri="{FF2B5EF4-FFF2-40B4-BE49-F238E27FC236}">
                <a16:creationId xmlns:a16="http://schemas.microsoft.com/office/drawing/2014/main" id="{3F80F385-FCB6-48B4-A1DD-EBCCAEDC1664}"/>
              </a:ext>
            </a:extLst>
          </p:cNvPr>
          <p:cNvPicPr/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63"/>
          <a:stretch/>
        </p:blipFill>
        <p:spPr bwMode="auto">
          <a:xfrm>
            <a:off x="105269" y="5928852"/>
            <a:ext cx="2283970" cy="83371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Macintosh HD:Users:Chatterji:Desktop:i2i color logo outlines.png">
            <a:extLst>
              <a:ext uri="{FF2B5EF4-FFF2-40B4-BE49-F238E27FC236}">
                <a16:creationId xmlns:a16="http://schemas.microsoft.com/office/drawing/2014/main" id="{908CC191-91AB-4A63-AEEC-5C29170190B8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833" y="5928171"/>
            <a:ext cx="1598092" cy="83371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4" name="Picture 13" descr="C:\Users\WB513978\AppData\Local\Microsoft\Windows\INetCache\Content.Word\DFID.JPG">
            <a:extLst>
              <a:ext uri="{FF2B5EF4-FFF2-40B4-BE49-F238E27FC236}">
                <a16:creationId xmlns:a16="http://schemas.microsoft.com/office/drawing/2014/main" id="{BA9E1CC4-8C66-4959-AAE4-7F21ED1D70B0}"/>
              </a:ext>
            </a:extLst>
          </p:cNvPr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4613" y="5962322"/>
            <a:ext cx="1036954" cy="76541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5B0AB02-38A7-4C10-88F2-4FB17639DC69}"/>
              </a:ext>
            </a:extLst>
          </p:cNvPr>
          <p:cNvSpPr txBox="1"/>
          <p:nvPr userDrawn="1"/>
        </p:nvSpPr>
        <p:spPr>
          <a:xfrm>
            <a:off x="105269" y="412955"/>
            <a:ext cx="1997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Dakar, Senegal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F1E8FD-AA75-493F-9A2E-E41D54AF4E3F}"/>
              </a:ext>
            </a:extLst>
          </p:cNvPr>
          <p:cNvSpPr txBox="1"/>
          <p:nvPr userDrawn="1"/>
        </p:nvSpPr>
        <p:spPr>
          <a:xfrm>
            <a:off x="9383875" y="452284"/>
            <a:ext cx="2702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January 29-31, 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AA6715-FF04-4767-83E5-4A49F485F0CB}"/>
              </a:ext>
            </a:extLst>
          </p:cNvPr>
          <p:cNvSpPr txBox="1"/>
          <p:nvPr userDrawn="1"/>
        </p:nvSpPr>
        <p:spPr>
          <a:xfrm>
            <a:off x="3963870" y="-388303"/>
            <a:ext cx="427949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3200" b="1" kern="1200" dirty="0">
              <a:solidFill>
                <a:schemeClr val="accent1">
                  <a:lumMod val="7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 algn="ctr"/>
            <a:r>
              <a:rPr lang="en-US" sz="3200" b="1" kern="1200" dirty="0" err="1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IsDB</a:t>
            </a:r>
            <a:r>
              <a:rPr lang="en-US" sz="3200" b="1" kern="1200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-World Bank DIME Impact Evaluation Event 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ECA669-CF4E-43AA-87DE-04E26079C1A4}"/>
              </a:ext>
            </a:extLst>
          </p:cNvPr>
          <p:cNvSpPr txBox="1"/>
          <p:nvPr userDrawn="1"/>
        </p:nvSpPr>
        <p:spPr>
          <a:xfrm>
            <a:off x="4046215" y="1344323"/>
            <a:ext cx="41148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kern="1200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Transforming Development through Evidence-Based Policy 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84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287903"/>
            <a:ext cx="4953001" cy="40994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1/30/19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408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287903"/>
            <a:ext cx="4953001" cy="40994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1/30/19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323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80" y="-8715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8404"/>
            <a:ext cx="10515600" cy="493855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287903"/>
            <a:ext cx="4953001" cy="40994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1/30/19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525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287903"/>
            <a:ext cx="4953001" cy="40994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1/30/19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056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14615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287903"/>
            <a:ext cx="4953001" cy="40994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1/30/19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445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775" y="0"/>
            <a:ext cx="10515600" cy="9438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287903"/>
            <a:ext cx="4953001" cy="40994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1/30/19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384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829"/>
            <a:ext cx="10515600" cy="10408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287903"/>
            <a:ext cx="4953001" cy="40994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1/30/19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379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287903"/>
            <a:ext cx="4953001" cy="40994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1/30/19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856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287903"/>
            <a:ext cx="4953001" cy="40994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1/30/19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938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287903"/>
            <a:ext cx="4953001" cy="40994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1/30/19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929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1F373A1-8A87-4890-9555-7CE987B55F1D}"/>
              </a:ext>
            </a:extLst>
          </p:cNvPr>
          <p:cNvCxnSpPr/>
          <p:nvPr userDrawn="1"/>
        </p:nvCxnSpPr>
        <p:spPr>
          <a:xfrm flipH="1">
            <a:off x="0" y="860425"/>
            <a:ext cx="12192000" cy="0"/>
          </a:xfrm>
          <a:prstGeom prst="line">
            <a:avLst/>
          </a:prstGeom>
          <a:ln w="19050">
            <a:solidFill>
              <a:srgbClr val="F582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Macintosh HD:Users:Chatterji:Desktop:i2i color logo outlines.png">
            <a:extLst>
              <a:ext uri="{FF2B5EF4-FFF2-40B4-BE49-F238E27FC236}">
                <a16:creationId xmlns:a16="http://schemas.microsoft.com/office/drawing/2014/main" id="{43B47C03-22A1-4F7A-86B1-916AC1859347}"/>
              </a:ext>
            </a:extLst>
          </p:cNvPr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294" y="6071538"/>
            <a:ext cx="1205872" cy="694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WB513978\AppData\Local\Microsoft\Windows\INetCache\Content.Word\ie_CFI_Logo_Orange_Blue.png">
            <a:extLst>
              <a:ext uri="{FF2B5EF4-FFF2-40B4-BE49-F238E27FC236}">
                <a16:creationId xmlns:a16="http://schemas.microsoft.com/office/drawing/2014/main" id="{1E4912CC-8346-458A-B03F-0B04102A920A}"/>
              </a:ext>
            </a:extLst>
          </p:cNvPr>
          <p:cNvPicPr/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63"/>
          <a:stretch/>
        </p:blipFill>
        <p:spPr bwMode="auto">
          <a:xfrm>
            <a:off x="7480718" y="6071537"/>
            <a:ext cx="1668349" cy="6499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Image result for islamic development bank logo">
            <a:extLst>
              <a:ext uri="{FF2B5EF4-FFF2-40B4-BE49-F238E27FC236}">
                <a16:creationId xmlns:a16="http://schemas.microsoft.com/office/drawing/2014/main" id="{3EB8A118-39DD-4DAC-87BC-4D4A7BAD9746}"/>
              </a:ext>
            </a:extLst>
          </p:cNvPr>
          <p:cNvPicPr/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877" y="6121508"/>
            <a:ext cx="1668349" cy="57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:\Users\WB513978\AppData\Local\Microsoft\Windows\INetCache\Content.Word\DFID.JPG">
            <a:extLst>
              <a:ext uri="{FF2B5EF4-FFF2-40B4-BE49-F238E27FC236}">
                <a16:creationId xmlns:a16="http://schemas.microsoft.com/office/drawing/2014/main" id="{30A997FA-D073-428B-9EFB-9A4EF9C945F1}"/>
              </a:ext>
            </a:extLst>
          </p:cNvPr>
          <p:cNvPicPr/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778" y="6071538"/>
            <a:ext cx="860222" cy="64993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171796E-E1F6-412C-A73B-F00DBF20112F}"/>
              </a:ext>
            </a:extLst>
          </p:cNvPr>
          <p:cNvSpPr txBox="1"/>
          <p:nvPr userDrawn="1"/>
        </p:nvSpPr>
        <p:spPr>
          <a:xfrm>
            <a:off x="838200" y="6311900"/>
            <a:ext cx="3652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Dakar, Senegal </a:t>
            </a:r>
            <a:r>
              <a:rPr lang="en-US" dirty="0">
                <a:solidFill>
                  <a:schemeClr val="tx1"/>
                </a:solidFill>
              </a:rPr>
              <a:t>|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January 29-31, 2019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036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1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1D5F9-0D18-43D4-BCC3-3146C4CFCE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" sz="4400" b="1" dirty="0"/>
              <a:t>Echantillonnage et calculs de puissance pour une évaluation d'impact</a:t>
            </a:r>
            <a:endParaRPr lang="en-US" sz="44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084E4F-488C-483B-856C-F9A8D1A60E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Guigonan</a:t>
            </a:r>
            <a:r>
              <a:rPr lang="en-US" dirty="0"/>
              <a:t> Serge Adjognon</a:t>
            </a:r>
          </a:p>
          <a:p>
            <a:r>
              <a:rPr lang="en-US" dirty="0" err="1"/>
              <a:t>Economiste</a:t>
            </a:r>
            <a:r>
              <a:rPr lang="en-US" dirty="0"/>
              <a:t>, DIME</a:t>
            </a:r>
          </a:p>
        </p:txBody>
      </p:sp>
    </p:spTree>
    <p:extLst>
      <p:ext uri="{BB962C8B-B14F-4D97-AF65-F5344CB8AC3E}">
        <p14:creationId xmlns:p14="http://schemas.microsoft.com/office/powerpoint/2010/main" val="85968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2422634" y="219075"/>
            <a:ext cx="7583214" cy="95408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fr-FR" sz="3200" dirty="0"/>
              <a:t>Quelle est la taille d’ échantillon nécessaire ???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47800"/>
            <a:ext cx="8229600" cy="441373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fr-FR" sz="2000" dirty="0"/>
              <a:t>La dérivation statistique de la taille de l'échantillon donne </a:t>
            </a:r>
            <a:r>
              <a:rPr lang="fr-FR" sz="2000" dirty="0">
                <a:solidFill>
                  <a:srgbClr val="FF00FF"/>
                </a:solidFill>
              </a:rPr>
              <a:t>une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sz="2000" dirty="0">
                <a:solidFill>
                  <a:srgbClr val="FF00FF"/>
                </a:solidFill>
              </a:rPr>
              <a:t>formule affreuse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sz="2000" dirty="0"/>
              <a:t>:</a:t>
            </a:r>
            <a:endParaRPr lang="en-US" sz="1100" dirty="0">
              <a:ea typeface="ＭＳ Ｐゴシック" pitchFamily="34" charset="-128"/>
            </a:endParaRPr>
          </a:p>
          <a:p>
            <a:pPr>
              <a:lnSpc>
                <a:spcPct val="70000"/>
              </a:lnSpc>
              <a:spcAft>
                <a:spcPts val="600"/>
              </a:spcAft>
              <a:buFont typeface="Wingdings" pitchFamily="2" charset="2"/>
              <a:buChar char="§"/>
            </a:pPr>
            <a:endParaRPr lang="en-US" sz="1100" dirty="0">
              <a:ea typeface="ＭＳ Ｐゴシック" pitchFamily="34" charset="-128"/>
            </a:endParaRPr>
          </a:p>
          <a:p>
            <a:pPr>
              <a:lnSpc>
                <a:spcPct val="70000"/>
              </a:lnSpc>
              <a:spcAft>
                <a:spcPts val="600"/>
              </a:spcAft>
              <a:buFont typeface="Wingdings" pitchFamily="2" charset="2"/>
              <a:buChar char="§"/>
            </a:pPr>
            <a:endParaRPr lang="en-US" sz="1100" dirty="0">
              <a:ea typeface="ＭＳ Ｐゴシック" pitchFamily="34" charset="-128"/>
            </a:endParaRPr>
          </a:p>
          <a:p>
            <a:pPr>
              <a:lnSpc>
                <a:spcPct val="70000"/>
              </a:lnSpc>
              <a:spcAft>
                <a:spcPts val="600"/>
              </a:spcAft>
              <a:buFont typeface="Wingdings" pitchFamily="2" charset="2"/>
              <a:buChar char="§"/>
            </a:pPr>
            <a:endParaRPr lang="en-US" sz="1100" dirty="0">
              <a:ea typeface="ＭＳ Ｐゴシック" pitchFamily="34" charset="-128"/>
            </a:endParaRPr>
          </a:p>
          <a:p>
            <a:pPr marL="0" indent="0">
              <a:lnSpc>
                <a:spcPct val="120000"/>
              </a:lnSpc>
              <a:buNone/>
              <a:defRPr/>
            </a:pPr>
            <a:endParaRPr lang="en-US" sz="2000" b="1" dirty="0"/>
          </a:p>
          <a:p>
            <a:pPr>
              <a:lnSpc>
                <a:spcPct val="120000"/>
              </a:lnSpc>
              <a:defRPr/>
            </a:pPr>
            <a:r>
              <a:rPr lang="en-US" sz="2000" b="1" dirty="0" err="1"/>
              <a:t>Ingrédients</a:t>
            </a:r>
            <a:r>
              <a:rPr lang="en-US" sz="2000" b="1" dirty="0"/>
              <a:t> </a:t>
            </a:r>
            <a:r>
              <a:rPr lang="en-US" sz="2000" b="1" dirty="0" err="1"/>
              <a:t>fondamentaux</a:t>
            </a:r>
            <a:endParaRPr lang="en-US" sz="2000" b="1" dirty="0"/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en-US" sz="2000" dirty="0" err="1"/>
              <a:t>Quel</a:t>
            </a:r>
            <a:r>
              <a:rPr lang="en-US" sz="2000" dirty="0"/>
              <a:t> </a:t>
            </a:r>
            <a:r>
              <a:rPr lang="en-US" sz="2000" dirty="0" err="1"/>
              <a:t>est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FF33CC"/>
                </a:solidFill>
              </a:rPr>
              <a:t>l’impact</a:t>
            </a:r>
            <a:r>
              <a:rPr lang="en-US" sz="2000" dirty="0">
                <a:solidFill>
                  <a:srgbClr val="FF33CC"/>
                </a:solidFill>
              </a:rPr>
              <a:t> minimum </a:t>
            </a:r>
            <a:r>
              <a:rPr lang="en-US" sz="2000" dirty="0"/>
              <a:t>qui </a:t>
            </a:r>
            <a:r>
              <a:rPr lang="en-US" sz="2000" dirty="0" err="1"/>
              <a:t>justifierait</a:t>
            </a:r>
            <a:r>
              <a:rPr lang="en-US" sz="2000" dirty="0"/>
              <a:t> </a:t>
            </a:r>
            <a:r>
              <a:rPr lang="en-US" sz="2000" dirty="0" err="1"/>
              <a:t>d’investir</a:t>
            </a:r>
            <a:r>
              <a:rPr lang="en-US" sz="2000" dirty="0"/>
              <a:t> </a:t>
            </a:r>
            <a:r>
              <a:rPr lang="en-US" sz="2000" dirty="0" err="1"/>
              <a:t>dans</a:t>
            </a:r>
            <a:r>
              <a:rPr lang="en-US" sz="2000" dirty="0"/>
              <a:t> le </a:t>
            </a:r>
            <a:r>
              <a:rPr lang="en-US" sz="2000" dirty="0" err="1"/>
              <a:t>programme</a:t>
            </a:r>
            <a:r>
              <a:rPr lang="en-US" sz="2000" dirty="0"/>
              <a:t> ?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en-US" sz="2000" dirty="0" err="1">
                <a:solidFill>
                  <a:srgbClr val="000000"/>
                </a:solidFill>
              </a:rPr>
              <a:t>Quelle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est</a:t>
            </a:r>
            <a:r>
              <a:rPr lang="en-US" sz="2000" dirty="0">
                <a:solidFill>
                  <a:srgbClr val="000000"/>
                </a:solidFill>
              </a:rPr>
              <a:t> la </a:t>
            </a:r>
            <a:r>
              <a:rPr lang="en-US" sz="2000" dirty="0">
                <a:solidFill>
                  <a:srgbClr val="FF33CC"/>
                </a:solidFill>
              </a:rPr>
              <a:t>variance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l’indicateur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résultat</a:t>
            </a:r>
            <a:r>
              <a:rPr lang="en-US" sz="2000" dirty="0">
                <a:solidFill>
                  <a:srgbClr val="000000"/>
                </a:solidFill>
              </a:rPr>
              <a:t> qui </a:t>
            </a:r>
            <a:r>
              <a:rPr lang="en-US" sz="2000" dirty="0" err="1">
                <a:solidFill>
                  <a:srgbClr val="000000"/>
                </a:solidFill>
              </a:rPr>
              <a:t>vous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intéresse</a:t>
            </a:r>
            <a:r>
              <a:rPr lang="en-US" sz="2000" dirty="0">
                <a:solidFill>
                  <a:srgbClr val="000000"/>
                </a:solidFill>
              </a:rPr>
              <a:t> ?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</a:rPr>
              <a:t>Le </a:t>
            </a:r>
            <a:r>
              <a:rPr lang="en-US" sz="2000" dirty="0" err="1">
                <a:solidFill>
                  <a:srgbClr val="000000"/>
                </a:solidFill>
              </a:rPr>
              <a:t>programme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génére</a:t>
            </a:r>
            <a:r>
              <a:rPr lang="en-US" sz="2000" dirty="0">
                <a:solidFill>
                  <a:srgbClr val="000000"/>
                </a:solidFill>
              </a:rPr>
              <a:t>-t-</a:t>
            </a:r>
            <a:r>
              <a:rPr lang="en-US" sz="2000" dirty="0" err="1">
                <a:solidFill>
                  <a:srgbClr val="000000"/>
                </a:solidFill>
              </a:rPr>
              <a:t>il</a:t>
            </a:r>
            <a:r>
              <a:rPr lang="en-US" sz="2000" dirty="0">
                <a:solidFill>
                  <a:srgbClr val="000000"/>
                </a:solidFill>
              </a:rPr>
              <a:t> des </a:t>
            </a:r>
            <a:r>
              <a:rPr lang="en-US" sz="2000" dirty="0" err="1">
                <a:solidFill>
                  <a:srgbClr val="FF33CC"/>
                </a:solidFill>
              </a:rPr>
              <a:t>grappes</a:t>
            </a:r>
            <a:r>
              <a:rPr lang="en-US" sz="2000" dirty="0">
                <a:solidFill>
                  <a:srgbClr val="FF33CC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? </a:t>
            </a: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9728201" y="6477000"/>
            <a:ext cx="733425" cy="2746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2147A037-AA16-40F3-9FAF-073DF6D048BF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54276" name="Object 1"/>
          <p:cNvGraphicFramePr>
            <a:graphicFrameLocks noChangeAspect="1"/>
          </p:cNvGraphicFramePr>
          <p:nvPr>
            <p:extLst/>
          </p:nvPr>
        </p:nvGraphicFramePr>
        <p:xfrm>
          <a:off x="3724275" y="2390775"/>
          <a:ext cx="3505200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Equation" r:id="rId4" imgW="2184400" imgH="508000" progId="Equation.3">
                  <p:embed/>
                </p:oleObj>
              </mc:Choice>
              <mc:Fallback>
                <p:oleObj name="Equation" r:id="rId4" imgW="2184400" imgH="508000" progId="Equation.3">
                  <p:embed/>
                  <p:pic>
                    <p:nvPicPr>
                      <p:cNvPr id="54276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4275" y="2390775"/>
                        <a:ext cx="3505200" cy="903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544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2422634" y="219075"/>
            <a:ext cx="7583214" cy="95408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fr-FR" sz="3200" dirty="0"/>
              <a:t>La « confiance » en statistiques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47800"/>
            <a:ext cx="8229600" cy="4308231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  <a:spcAft>
                <a:spcPts val="600"/>
              </a:spcAft>
              <a:buFont typeface="Wingdings" pitchFamily="2" charset="2"/>
              <a:buChar char="§"/>
            </a:pPr>
            <a:endParaRPr lang="en-US" sz="2200" b="1" dirty="0">
              <a:ea typeface="ＭＳ Ｐゴシック" pitchFamily="34" charset="-128"/>
            </a:endParaRPr>
          </a:p>
          <a:p>
            <a:pPr>
              <a:lnSpc>
                <a:spcPct val="7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200" b="1" dirty="0" err="1">
                <a:ea typeface="ＭＳ Ｐゴシック" pitchFamily="34" charset="-128"/>
              </a:rPr>
              <a:t>Confiance</a:t>
            </a:r>
            <a:r>
              <a:rPr lang="en-US" sz="2200" b="1" dirty="0">
                <a:ea typeface="ＭＳ Ｐゴシック" pitchFamily="34" charset="-128"/>
              </a:rPr>
              <a:t> :</a:t>
            </a:r>
          </a:p>
          <a:p>
            <a:pPr lvl="1">
              <a:lnSpc>
                <a:spcPct val="110000"/>
              </a:lnSpc>
              <a:spcAft>
                <a:spcPts val="600"/>
              </a:spcAft>
              <a:buClr>
                <a:srgbClr val="595959"/>
              </a:buClr>
              <a:buFont typeface="Wingdings" pitchFamily="2" charset="2"/>
              <a:buChar char="§"/>
            </a:pPr>
            <a:r>
              <a:rPr lang="fr-FR" sz="2000" dirty="0"/>
              <a:t>Cette fois, le jargon statistique et le français courant renvoient à la même notion</a:t>
            </a: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110000"/>
              </a:lnSpc>
              <a:spcAft>
                <a:spcPts val="600"/>
              </a:spcAft>
              <a:buClr>
                <a:srgbClr val="595959"/>
              </a:buClr>
              <a:buFont typeface="Wingdings" pitchFamily="2" charset="2"/>
              <a:buChar char="§"/>
            </a:pPr>
            <a:r>
              <a:rPr lang="fr-FR" sz="2000" dirty="0"/>
              <a:t>Nous comprenons  «confiance» pour signifier «avec </a:t>
            </a:r>
            <a:r>
              <a:rPr lang="fr-FR" sz="2000" dirty="0">
                <a:solidFill>
                  <a:srgbClr val="FF00FF"/>
                </a:solidFill>
              </a:rPr>
              <a:t>un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sz="2000" dirty="0">
                <a:solidFill>
                  <a:srgbClr val="FF00FF"/>
                </a:solidFill>
              </a:rPr>
              <a:t>certain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sz="2000" dirty="0">
                <a:solidFill>
                  <a:srgbClr val="FF00FF"/>
                </a:solidFill>
              </a:rPr>
              <a:t>degré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sz="2000" dirty="0">
                <a:solidFill>
                  <a:srgbClr val="FF00FF"/>
                </a:solidFill>
              </a:rPr>
              <a:t>de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sz="2000" dirty="0">
                <a:solidFill>
                  <a:srgbClr val="FF00FF"/>
                </a:solidFill>
              </a:rPr>
              <a:t>certitude</a:t>
            </a:r>
            <a:r>
              <a:rPr lang="fr-FR" sz="2000" dirty="0"/>
              <a:t>» ou «avec peu d'erreurs »</a:t>
            </a:r>
          </a:p>
          <a:p>
            <a:pPr lvl="1">
              <a:lnSpc>
                <a:spcPct val="110000"/>
              </a:lnSpc>
              <a:spcAft>
                <a:spcPts val="600"/>
              </a:spcAft>
              <a:buClr>
                <a:srgbClr val="595959"/>
              </a:buClr>
              <a:buFont typeface="Wingdings" pitchFamily="2" charset="2"/>
              <a:buChar char="§"/>
            </a:pPr>
            <a:r>
              <a:rPr lang="fr-FR" sz="2000" dirty="0"/>
              <a:t>La même chose est vraie dans le sens statistique du terme, cela implique de clarifier ce que l'on entend par « erreur »</a:t>
            </a:r>
            <a:r>
              <a:rPr lang="en-US" sz="2000" dirty="0">
                <a:solidFill>
                  <a:srgbClr val="000000"/>
                </a:solidFill>
                <a:ea typeface="ＭＳ Ｐゴシック" pitchFamily="34" charset="-128"/>
              </a:rPr>
              <a:t>.</a:t>
            </a:r>
          </a:p>
          <a:p>
            <a:pPr lvl="1">
              <a:lnSpc>
                <a:spcPct val="110000"/>
              </a:lnSpc>
              <a:spcAft>
                <a:spcPts val="600"/>
              </a:spcAft>
              <a:buClr>
                <a:srgbClr val="595959"/>
              </a:buClr>
              <a:buFont typeface="Wingdings" pitchFamily="2" charset="2"/>
              <a:buChar char="§"/>
            </a:pPr>
            <a:r>
              <a:rPr lang="fr-FR" sz="2000" dirty="0">
                <a:solidFill>
                  <a:srgbClr val="000000"/>
                </a:solidFill>
                <a:ea typeface="ＭＳ Ｐゴシック" pitchFamily="34" charset="-128"/>
              </a:rPr>
              <a:t>Un échantillon suffisamment grand nous donne « confiance » dans la solidité de nos conclusions</a:t>
            </a:r>
            <a:endParaRPr lang="en-US" sz="2000" dirty="0">
              <a:ea typeface="ＭＳ Ｐゴシック" pitchFamily="34" charset="-128"/>
            </a:endParaRP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9728201" y="6477000"/>
            <a:ext cx="733425" cy="2746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2147A037-AA16-40F3-9FAF-073DF6D048B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99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838200" y="95250"/>
            <a:ext cx="9372600" cy="95982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fr-FR" sz="2800" dirty="0"/>
              <a:t>Comment déterminer la taille de l’échantillon?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  <a:defRPr/>
            </a:pPr>
            <a:r>
              <a:rPr lang="fr-FR" b="1" dirty="0">
                <a:solidFill>
                  <a:schemeClr val="bg2">
                    <a:lumMod val="90000"/>
                  </a:schemeClr>
                </a:solidFill>
              </a:rPr>
              <a:t>Ingrédients pour déterminer la taille d'échantillon</a:t>
            </a:r>
            <a:endParaRPr lang="en-US" b="1" dirty="0">
              <a:solidFill>
                <a:schemeClr val="bg2">
                  <a:lumMod val="90000"/>
                </a:schemeClr>
              </a:solidFill>
            </a:endParaRPr>
          </a:p>
          <a:p>
            <a:pPr marL="400050" lvl="1" indent="0">
              <a:lnSpc>
                <a:spcPct val="120000"/>
              </a:lnSpc>
              <a:buNone/>
              <a:defRPr/>
            </a:pPr>
            <a:r>
              <a:rPr lang="fr-FR" dirty="0">
                <a:solidFill>
                  <a:schemeClr val="bg2">
                    <a:lumMod val="90000"/>
                  </a:schemeClr>
                </a:solidFill>
              </a:rPr>
              <a:t>1</a:t>
            </a:r>
            <a:r>
              <a:rPr lang="fr-FR" baseline="30000" dirty="0">
                <a:solidFill>
                  <a:schemeClr val="bg2">
                    <a:lumMod val="90000"/>
                  </a:schemeClr>
                </a:solidFill>
              </a:rPr>
              <a:t>er</a:t>
            </a:r>
            <a:r>
              <a:rPr lang="fr-FR" dirty="0">
                <a:solidFill>
                  <a:schemeClr val="bg2">
                    <a:lumMod val="90000"/>
                  </a:schemeClr>
                </a:solidFill>
              </a:rPr>
              <a:t> ingrédient : effet minimum détectable</a:t>
            </a:r>
          </a:p>
          <a:p>
            <a:pPr marL="400050" lvl="1" indent="0">
              <a:lnSpc>
                <a:spcPct val="120000"/>
              </a:lnSpc>
              <a:buNone/>
              <a:defRPr/>
            </a:pPr>
            <a:r>
              <a:rPr lang="fr-FR" dirty="0">
                <a:solidFill>
                  <a:schemeClr val="bg2">
                    <a:lumMod val="90000"/>
                  </a:schemeClr>
                </a:solidFill>
              </a:rPr>
              <a:t>2</a:t>
            </a:r>
            <a:r>
              <a:rPr lang="fr-FR" baseline="30000" dirty="0">
                <a:solidFill>
                  <a:schemeClr val="bg2">
                    <a:lumMod val="90000"/>
                  </a:schemeClr>
                </a:solidFill>
              </a:rPr>
              <a:t>e</a:t>
            </a:r>
            <a:r>
              <a:rPr lang="fr-FR" dirty="0">
                <a:solidFill>
                  <a:schemeClr val="bg2">
                    <a:lumMod val="90000"/>
                  </a:schemeClr>
                </a:solidFill>
              </a:rPr>
              <a:t> ingrédient : v</a:t>
            </a:r>
            <a:r>
              <a:rPr lang="en-US" dirty="0" err="1">
                <a:solidFill>
                  <a:schemeClr val="bg2">
                    <a:lumMod val="90000"/>
                  </a:schemeClr>
                </a:solidFill>
                <a:ea typeface="ＭＳ Ｐゴシック" pitchFamily="34" charset="-128"/>
              </a:rPr>
              <a:t>ariance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  <a:ea typeface="ＭＳ Ｐゴシック" pitchFamily="34" charset="-128"/>
              </a:rPr>
              <a:t> de </a:t>
            </a:r>
            <a:r>
              <a:rPr lang="en-US" dirty="0" err="1">
                <a:solidFill>
                  <a:schemeClr val="bg2">
                    <a:lumMod val="90000"/>
                  </a:schemeClr>
                </a:solidFill>
                <a:ea typeface="ＭＳ Ｐゴシック" pitchFamily="34" charset="-128"/>
              </a:rPr>
              <a:t>l’indicateur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  <a:ea typeface="ＭＳ Ｐゴシック" pitchFamily="34" charset="-128"/>
              </a:rPr>
              <a:t>/des </a:t>
            </a:r>
            <a:r>
              <a:rPr lang="en-US" dirty="0" err="1">
                <a:solidFill>
                  <a:schemeClr val="bg2">
                    <a:lumMod val="90000"/>
                  </a:schemeClr>
                </a:solidFill>
                <a:ea typeface="ＭＳ Ｐゴシック" pitchFamily="34" charset="-128"/>
              </a:rPr>
              <a:t>indicateurs</a:t>
            </a:r>
            <a:endParaRPr lang="en-US" dirty="0">
              <a:solidFill>
                <a:schemeClr val="bg2">
                  <a:lumMod val="90000"/>
                </a:schemeClr>
              </a:solidFill>
              <a:ea typeface="ＭＳ Ｐゴシック" pitchFamily="34" charset="-128"/>
            </a:endParaRPr>
          </a:p>
          <a:p>
            <a:pPr marL="400050" lvl="1" indent="0">
              <a:lnSpc>
                <a:spcPct val="120000"/>
              </a:lnSpc>
              <a:buNone/>
              <a:defRPr/>
            </a:pPr>
            <a:r>
              <a:rPr lang="fr-FR" dirty="0">
                <a:solidFill>
                  <a:schemeClr val="bg2">
                    <a:lumMod val="90000"/>
                  </a:schemeClr>
                </a:solidFill>
              </a:rPr>
              <a:t>3</a:t>
            </a:r>
            <a:r>
              <a:rPr lang="fr-FR" baseline="30000" dirty="0">
                <a:solidFill>
                  <a:schemeClr val="bg2">
                    <a:lumMod val="90000"/>
                  </a:schemeClr>
                </a:solidFill>
              </a:rPr>
              <a:t>e</a:t>
            </a:r>
            <a:r>
              <a:rPr lang="fr-FR" dirty="0">
                <a:solidFill>
                  <a:schemeClr val="bg2">
                    <a:lumMod val="90000"/>
                  </a:schemeClr>
                </a:solidFill>
              </a:rPr>
              <a:t> ingrédient : grappes</a:t>
            </a:r>
          </a:p>
          <a:p>
            <a:pPr marL="400050" lvl="1" indent="0">
              <a:lnSpc>
                <a:spcPct val="120000"/>
              </a:lnSpc>
              <a:buNone/>
              <a:defRPr/>
            </a:pPr>
            <a:endParaRPr lang="en-US" dirty="0"/>
          </a:p>
          <a:p>
            <a:pPr marL="514350" indent="-514350">
              <a:lnSpc>
                <a:spcPct val="120000"/>
              </a:lnSpc>
              <a:buFont typeface="Arial" charset="0"/>
              <a:buAutoNum type="arabicPeriod"/>
              <a:defRPr/>
            </a:pPr>
            <a:r>
              <a:rPr lang="fr-FR" b="1" dirty="0"/>
              <a:t>Autres facteurs</a:t>
            </a:r>
          </a:p>
          <a:p>
            <a:pPr marL="914400" lvl="1" indent="-514350">
              <a:lnSpc>
                <a:spcPct val="120000"/>
              </a:lnSpc>
              <a:buFont typeface="+mj-lt"/>
              <a:buAutoNum type="alphaLcParenR"/>
              <a:defRPr/>
            </a:pPr>
            <a:r>
              <a:rPr lang="en-US" sz="1800" dirty="0"/>
              <a:t>Multiples questions </a:t>
            </a:r>
            <a:r>
              <a:rPr lang="en-US" sz="1800" dirty="0" err="1"/>
              <a:t>d’évaluation</a:t>
            </a:r>
            <a:r>
              <a:rPr lang="en-US" sz="1800" dirty="0"/>
              <a:t>/ </a:t>
            </a:r>
            <a:r>
              <a:rPr lang="en-US" sz="1800" dirty="0" err="1"/>
              <a:t>groupes</a:t>
            </a:r>
            <a:r>
              <a:rPr lang="en-US" sz="1800" dirty="0"/>
              <a:t> </a:t>
            </a:r>
            <a:r>
              <a:rPr lang="en-US" sz="1800" dirty="0" err="1"/>
              <a:t>expérimentaux</a:t>
            </a:r>
            <a:endParaRPr lang="en-US" sz="1800" dirty="0">
              <a:solidFill>
                <a:srgbClr val="000000"/>
              </a:solidFill>
            </a:endParaRPr>
          </a:p>
          <a:p>
            <a:pPr marL="914400" lvl="1" indent="-514350">
              <a:lnSpc>
                <a:spcPct val="120000"/>
              </a:lnSpc>
              <a:buFont typeface="+mj-lt"/>
              <a:buAutoNum type="alphaLcParenR"/>
              <a:defRPr/>
            </a:pPr>
            <a:r>
              <a:rPr lang="en-US" sz="1800" dirty="0" err="1"/>
              <a:t>Résultats</a:t>
            </a:r>
            <a:r>
              <a:rPr lang="en-US" sz="1800" dirty="0"/>
              <a:t> </a:t>
            </a:r>
            <a:r>
              <a:rPr lang="en-US" sz="1800" dirty="0" err="1"/>
              <a:t>désagrégés</a:t>
            </a:r>
            <a:r>
              <a:rPr lang="en-US" sz="1800" dirty="0"/>
              <a:t> par </a:t>
            </a:r>
            <a:r>
              <a:rPr lang="en-US" sz="1800" dirty="0" err="1"/>
              <a:t>groupe</a:t>
            </a:r>
            <a:endParaRPr lang="en-US" sz="1800" dirty="0"/>
          </a:p>
          <a:p>
            <a:pPr marL="914400" lvl="1" indent="-514350">
              <a:lnSpc>
                <a:spcPct val="120000"/>
              </a:lnSpc>
              <a:buFont typeface="+mj-lt"/>
              <a:buAutoNum type="alphaLcParenR"/>
              <a:defRPr/>
            </a:pPr>
            <a:r>
              <a:rPr lang="en-US" sz="1800" dirty="0" err="1"/>
              <a:t>Taux</a:t>
            </a:r>
            <a:r>
              <a:rPr lang="en-US" sz="1800" dirty="0"/>
              <a:t> de participation au </a:t>
            </a:r>
            <a:r>
              <a:rPr lang="en-US" sz="1800" dirty="0" err="1"/>
              <a:t>programme</a:t>
            </a:r>
            <a:endParaRPr lang="en-US" sz="1800" dirty="0"/>
          </a:p>
          <a:p>
            <a:pPr marL="914400" lvl="1" indent="-514350">
              <a:lnSpc>
                <a:spcPct val="120000"/>
              </a:lnSpc>
              <a:buFont typeface="+mj-lt"/>
              <a:buAutoNum type="alphaLcParenR"/>
              <a:defRPr/>
            </a:pPr>
            <a:r>
              <a:rPr lang="fr-FR" sz="1800" dirty="0"/>
              <a:t>Qualité des données</a:t>
            </a:r>
            <a:endParaRPr lang="en-US" sz="1800" dirty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728201" y="6477000"/>
            <a:ext cx="733425" cy="2746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CB31AE3E-4C66-4E06-8F73-DF61544701AF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804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1885951" y="123825"/>
            <a:ext cx="8575674" cy="935040"/>
          </a:xfrm>
        </p:spPr>
        <p:txBody>
          <a:bodyPr rtlCol="0"/>
          <a:lstStyle/>
          <a:p>
            <a:pPr>
              <a:defRPr/>
            </a:pPr>
            <a:r>
              <a:rPr lang="fr-FR" sz="3200" b="1" dirty="0"/>
              <a:t>Puissance et risque d’erreur de type II</a:t>
            </a:r>
            <a:endParaRPr lang="en-US" sz="3200" b="1" dirty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1981200" y="1409701"/>
            <a:ext cx="8229600" cy="4716463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200" dirty="0">
                <a:solidFill>
                  <a:srgbClr val="FF33CC"/>
                </a:solidFill>
                <a:ea typeface="ＭＳ Ｐゴシック" pitchFamily="34" charset="-128"/>
              </a:rPr>
              <a:t>“</a:t>
            </a:r>
            <a:r>
              <a:rPr lang="en-US" sz="2200" dirty="0" err="1">
                <a:solidFill>
                  <a:srgbClr val="FF33CC"/>
                </a:solidFill>
                <a:ea typeface="ＭＳ Ｐゴシック" pitchFamily="34" charset="-128"/>
              </a:rPr>
              <a:t>Erreur</a:t>
            </a:r>
            <a:r>
              <a:rPr lang="en-US" sz="2200" dirty="0">
                <a:solidFill>
                  <a:srgbClr val="FF33CC"/>
                </a:solidFill>
                <a:ea typeface="ＭＳ Ｐゴシック" pitchFamily="34" charset="-128"/>
              </a:rPr>
              <a:t> de type 2” : </a:t>
            </a:r>
            <a:r>
              <a:rPr lang="en-US" sz="2200" dirty="0"/>
              <a:t>Le </a:t>
            </a:r>
            <a:r>
              <a:rPr lang="en-US" sz="2200" dirty="0" err="1"/>
              <a:t>risque</a:t>
            </a:r>
            <a:r>
              <a:rPr lang="en-US" sz="2200" dirty="0"/>
              <a:t> de ne pas </a:t>
            </a:r>
            <a:r>
              <a:rPr lang="en-US" sz="2200" dirty="0" err="1"/>
              <a:t>conclure</a:t>
            </a:r>
            <a:r>
              <a:rPr lang="en-US" sz="2200" dirty="0"/>
              <a:t> que le </a:t>
            </a:r>
            <a:r>
              <a:rPr lang="en-US" sz="2200" dirty="0" err="1"/>
              <a:t>programme</a:t>
            </a:r>
            <a:r>
              <a:rPr lang="en-US" sz="2200" dirty="0"/>
              <a:t> a un impact </a:t>
            </a:r>
            <a:r>
              <a:rPr lang="en-US" sz="2200" dirty="0" err="1"/>
              <a:t>alors</a:t>
            </a:r>
            <a:r>
              <a:rPr lang="en-US" sz="2200" dirty="0"/>
              <a:t> </a:t>
            </a:r>
            <a:r>
              <a:rPr lang="en-US" sz="2200" dirty="0" err="1"/>
              <a:t>qu’il</a:t>
            </a:r>
            <a:r>
              <a:rPr lang="en-US" sz="2200" dirty="0"/>
              <a:t> </a:t>
            </a:r>
            <a:r>
              <a:rPr lang="en-US" sz="2200" dirty="0" err="1"/>
              <a:t>en</a:t>
            </a:r>
            <a:r>
              <a:rPr lang="en-US" sz="2200" dirty="0"/>
              <a:t> a un.</a:t>
            </a:r>
          </a:p>
          <a:p>
            <a:pPr marL="0" indent="0">
              <a:spcAft>
                <a:spcPts val="600"/>
              </a:spcAft>
              <a:buNone/>
            </a:pPr>
            <a:endParaRPr lang="en-US" sz="2200" dirty="0"/>
          </a:p>
          <a:p>
            <a:pPr marL="0" indent="0">
              <a:spcAft>
                <a:spcPts val="600"/>
              </a:spcAft>
              <a:buNone/>
            </a:pPr>
            <a:r>
              <a:rPr lang="fr-FR" sz="2200" dirty="0"/>
              <a:t>Le risque d’erreur de type II est critique surtout en cas de petite différences </a:t>
            </a:r>
            <a:endParaRPr lang="en-US" sz="2200" dirty="0"/>
          </a:p>
          <a:p>
            <a:pPr marL="0" indent="0">
              <a:spcAft>
                <a:spcPts val="600"/>
              </a:spcAft>
              <a:buNone/>
            </a:pPr>
            <a:endParaRPr lang="en-US" sz="2200" dirty="0">
              <a:ea typeface="ＭＳ Ｐゴシック" pitchFamily="34" charset="-128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2200" dirty="0" err="1">
                <a:ea typeface="ＭＳ Ｐゴシック" pitchFamily="34" charset="-128"/>
              </a:rPr>
              <a:t>Cela</a:t>
            </a:r>
            <a:r>
              <a:rPr lang="en-US" sz="2200" dirty="0">
                <a:ea typeface="ＭＳ Ｐゴシック" pitchFamily="34" charset="-128"/>
              </a:rPr>
              <a:t> </a:t>
            </a:r>
            <a:r>
              <a:rPr lang="en-US" sz="2200" dirty="0" err="1">
                <a:ea typeface="ＭＳ Ｐゴシック" pitchFamily="34" charset="-128"/>
              </a:rPr>
              <a:t>pourrait</a:t>
            </a:r>
            <a:r>
              <a:rPr lang="en-US" sz="2200" dirty="0">
                <a:ea typeface="ＭＳ Ｐゴシック" pitchFamily="34" charset="-128"/>
              </a:rPr>
              <a:t> </a:t>
            </a:r>
            <a:r>
              <a:rPr lang="en-US" sz="2200" dirty="0" err="1">
                <a:ea typeface="ＭＳ Ｐゴシック" pitchFamily="34" charset="-128"/>
              </a:rPr>
              <a:t>conduire</a:t>
            </a:r>
            <a:r>
              <a:rPr lang="en-US" sz="2200" dirty="0">
                <a:ea typeface="ＭＳ Ｐゴシック" pitchFamily="34" charset="-128"/>
              </a:rPr>
              <a:t> </a:t>
            </a:r>
            <a:r>
              <a:rPr lang="en-US" sz="2200" dirty="0" err="1">
                <a:ea typeface="ＭＳ Ｐゴシック" pitchFamily="34" charset="-128"/>
              </a:rPr>
              <a:t>à</a:t>
            </a:r>
            <a:r>
              <a:rPr lang="en-US" sz="2200" dirty="0">
                <a:ea typeface="ＭＳ Ｐゴシック" pitchFamily="34" charset="-128"/>
              </a:rPr>
              <a:t> </a:t>
            </a:r>
            <a:r>
              <a:rPr lang="en-US" sz="2200" dirty="0" err="1">
                <a:ea typeface="ＭＳ Ｐゴシック" pitchFamily="34" charset="-128"/>
              </a:rPr>
              <a:t>décider</a:t>
            </a:r>
            <a:r>
              <a:rPr lang="en-US" sz="2200" dirty="0">
                <a:ea typeface="ＭＳ Ｐゴシック" pitchFamily="34" charset="-128"/>
              </a:rPr>
              <a:t> de la suppression du </a:t>
            </a:r>
            <a:r>
              <a:rPr lang="en-US" sz="2200" dirty="0" err="1">
                <a:ea typeface="ＭＳ Ｐゴシック" pitchFamily="34" charset="-128"/>
              </a:rPr>
              <a:t>programme</a:t>
            </a:r>
            <a:r>
              <a:rPr lang="en-US" sz="2200" dirty="0">
                <a:ea typeface="ＭＳ Ｐゴシック" pitchFamily="34" charset="-128"/>
              </a:rPr>
              <a:t>, </a:t>
            </a:r>
            <a:r>
              <a:rPr lang="en-US" sz="2200" dirty="0" err="1">
                <a:ea typeface="ＭＳ Ｐゴシック" pitchFamily="34" charset="-128"/>
              </a:rPr>
              <a:t>ce</a:t>
            </a:r>
            <a:r>
              <a:rPr lang="en-US" sz="2200" dirty="0">
                <a:ea typeface="ＭＳ Ｐゴシック" pitchFamily="34" charset="-128"/>
              </a:rPr>
              <a:t> qui </a:t>
            </a:r>
            <a:r>
              <a:rPr lang="en-US" sz="2200" dirty="0" err="1">
                <a:ea typeface="ＭＳ Ｐゴシック" pitchFamily="34" charset="-128"/>
              </a:rPr>
              <a:t>serait</a:t>
            </a:r>
            <a:r>
              <a:rPr lang="en-US" sz="2200" dirty="0">
                <a:ea typeface="ＭＳ Ｐゴシック" pitchFamily="34" charset="-128"/>
              </a:rPr>
              <a:t> </a:t>
            </a:r>
            <a:r>
              <a:rPr lang="en-US" sz="2200" dirty="0" err="1">
                <a:ea typeface="ＭＳ Ｐゴシック" pitchFamily="34" charset="-128"/>
              </a:rPr>
              <a:t>prejudiciable</a:t>
            </a:r>
            <a:r>
              <a:rPr lang="en-US" sz="2200" dirty="0">
                <a:ea typeface="ＭＳ Ｐゴシック" pitchFamily="34" charset="-128"/>
              </a:rPr>
              <a:t> </a:t>
            </a:r>
            <a:r>
              <a:rPr lang="en-US" sz="2200" dirty="0" err="1">
                <a:ea typeface="ＭＳ Ｐゴシック" pitchFamily="34" charset="-128"/>
              </a:rPr>
              <a:t>à</a:t>
            </a:r>
            <a:r>
              <a:rPr lang="en-US" sz="2200" dirty="0">
                <a:ea typeface="ＭＳ Ｐゴシック" pitchFamily="34" charset="-128"/>
              </a:rPr>
              <a:t> la </a:t>
            </a:r>
            <a:r>
              <a:rPr lang="en-US" sz="2200" dirty="0" err="1">
                <a:ea typeface="ＭＳ Ｐゴシック" pitchFamily="34" charset="-128"/>
              </a:rPr>
              <a:t>société</a:t>
            </a:r>
            <a:r>
              <a:rPr lang="en-US" sz="2200" dirty="0">
                <a:ea typeface="ＭＳ Ｐゴシック" pitchFamily="34" charset="-128"/>
              </a:rPr>
              <a:t> ---- GROSSE ERREUR !</a:t>
            </a:r>
          </a:p>
          <a:p>
            <a:pPr marL="0" indent="0">
              <a:spcAft>
                <a:spcPts val="600"/>
              </a:spcAft>
              <a:buNone/>
            </a:pPr>
            <a:endParaRPr lang="en-US" sz="2200" dirty="0">
              <a:ea typeface="ＭＳ Ｐゴシック" pitchFamily="34" charset="-128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2200" dirty="0" err="1">
                <a:ea typeface="ＭＳ Ｐゴシック" pitchFamily="34" charset="-128"/>
              </a:rPr>
              <a:t>Une</a:t>
            </a:r>
            <a:r>
              <a:rPr lang="en-US" sz="2200" dirty="0">
                <a:ea typeface="ＭＳ Ｐゴシック" pitchFamily="34" charset="-128"/>
              </a:rPr>
              <a:t> </a:t>
            </a:r>
            <a:r>
              <a:rPr lang="en-US" sz="2200" dirty="0" err="1">
                <a:ea typeface="ＭＳ Ｐゴシック" pitchFamily="34" charset="-128"/>
              </a:rPr>
              <a:t>évaluation</a:t>
            </a:r>
            <a:r>
              <a:rPr lang="en-US" sz="2200" dirty="0">
                <a:ea typeface="ＭＳ Ｐゴシック" pitchFamily="34" charset="-128"/>
              </a:rPr>
              <a:t> </a:t>
            </a:r>
            <a:r>
              <a:rPr lang="en-US" sz="2200" dirty="0" err="1">
                <a:ea typeface="ＭＳ Ｐゴシック" pitchFamily="34" charset="-128"/>
              </a:rPr>
              <a:t>d’impact</a:t>
            </a:r>
            <a:r>
              <a:rPr lang="en-US" sz="2200" dirty="0">
                <a:ea typeface="ＭＳ Ｐゴシック" pitchFamily="34" charset="-128"/>
              </a:rPr>
              <a:t> </a:t>
            </a:r>
            <a:r>
              <a:rPr lang="en-US" sz="2200" dirty="0" err="1">
                <a:ea typeface="ＭＳ Ｐゴシック" pitchFamily="34" charset="-128"/>
              </a:rPr>
              <a:t>est</a:t>
            </a:r>
            <a:r>
              <a:rPr lang="en-US" sz="2200" dirty="0">
                <a:ea typeface="ＭＳ Ｐゴシック" pitchFamily="34" charset="-128"/>
              </a:rPr>
              <a:t> </a:t>
            </a:r>
            <a:r>
              <a:rPr lang="en-US" sz="2200" dirty="0" err="1">
                <a:ea typeface="ＭＳ Ｐゴシック" pitchFamily="34" charset="-128"/>
              </a:rPr>
              <a:t>dite</a:t>
            </a:r>
            <a:r>
              <a:rPr lang="en-US" sz="2200" dirty="0">
                <a:ea typeface="ＭＳ Ｐゴシック" pitchFamily="34" charset="-128"/>
              </a:rPr>
              <a:t> </a:t>
            </a:r>
            <a:r>
              <a:rPr lang="en-US" sz="2200" dirty="0" err="1">
                <a:solidFill>
                  <a:srgbClr val="FF33CC"/>
                </a:solidFill>
                <a:ea typeface="ＭＳ Ｐゴシック" pitchFamily="34" charset="-128"/>
              </a:rPr>
              <a:t>puissante</a:t>
            </a:r>
            <a:r>
              <a:rPr lang="en-US" sz="2200" dirty="0">
                <a:solidFill>
                  <a:srgbClr val="C00000"/>
                </a:solidFill>
                <a:ea typeface="ＭＳ Ｐゴシック" pitchFamily="34" charset="-128"/>
              </a:rPr>
              <a:t> </a:t>
            </a:r>
            <a:r>
              <a:rPr lang="en-US" sz="2200" dirty="0" err="1">
                <a:ea typeface="ＭＳ Ｐゴシック" pitchFamily="34" charset="-128"/>
              </a:rPr>
              <a:t>si</a:t>
            </a:r>
            <a:r>
              <a:rPr lang="en-US" sz="2200" dirty="0">
                <a:ea typeface="ＭＳ Ｐゴシック" pitchFamily="34" charset="-128"/>
              </a:rPr>
              <a:t> </a:t>
            </a:r>
            <a:r>
              <a:rPr lang="en-US" sz="2200" dirty="0">
                <a:solidFill>
                  <a:srgbClr val="FF33CC"/>
                </a:solidFill>
                <a:ea typeface="ＭＳ Ｐゴシック" pitchFamily="34" charset="-128"/>
              </a:rPr>
              <a:t>le </a:t>
            </a:r>
            <a:r>
              <a:rPr lang="en-US" sz="2200" dirty="0" err="1">
                <a:solidFill>
                  <a:srgbClr val="FF33CC"/>
                </a:solidFill>
                <a:ea typeface="ＭＳ Ｐゴシック" pitchFamily="34" charset="-128"/>
              </a:rPr>
              <a:t>risque</a:t>
            </a:r>
            <a:r>
              <a:rPr lang="en-US" sz="2200" dirty="0">
                <a:solidFill>
                  <a:srgbClr val="FF33CC"/>
                </a:solidFill>
                <a:ea typeface="ＭＳ Ｐゴシック" pitchFamily="34" charset="-128"/>
              </a:rPr>
              <a:t> de non </a:t>
            </a:r>
            <a:r>
              <a:rPr lang="en-US" sz="2200" dirty="0" err="1">
                <a:solidFill>
                  <a:srgbClr val="FF33CC"/>
                </a:solidFill>
                <a:ea typeface="ＭＳ Ｐゴシック" pitchFamily="34" charset="-128"/>
              </a:rPr>
              <a:t>détection</a:t>
            </a:r>
            <a:r>
              <a:rPr lang="en-US" sz="2200" dirty="0">
                <a:solidFill>
                  <a:srgbClr val="FF33CC"/>
                </a:solidFill>
                <a:ea typeface="ＭＳ Ｐゴシック" pitchFamily="34" charset="-128"/>
              </a:rPr>
              <a:t> de </a:t>
            </a:r>
            <a:r>
              <a:rPr lang="en-US" sz="2200" dirty="0" err="1">
                <a:solidFill>
                  <a:srgbClr val="FF33CC"/>
                </a:solidFill>
                <a:ea typeface="ＭＳ Ｐゴシック" pitchFamily="34" charset="-128"/>
              </a:rPr>
              <a:t>l’impact</a:t>
            </a:r>
            <a:r>
              <a:rPr lang="en-US" sz="2200" dirty="0">
                <a:solidFill>
                  <a:srgbClr val="FF33CC"/>
                </a:solidFill>
                <a:ea typeface="ＭＳ Ｐゴシック" pitchFamily="34" charset="-128"/>
              </a:rPr>
              <a:t> </a:t>
            </a:r>
            <a:r>
              <a:rPr lang="en-US" sz="2200" dirty="0" err="1">
                <a:solidFill>
                  <a:srgbClr val="FF33CC"/>
                </a:solidFill>
                <a:ea typeface="ＭＳ Ｐゴシック" pitchFamily="34" charset="-128"/>
              </a:rPr>
              <a:t>réel</a:t>
            </a:r>
            <a:r>
              <a:rPr lang="en-US" sz="2200" dirty="0">
                <a:solidFill>
                  <a:srgbClr val="FF33CC"/>
                </a:solidFill>
                <a:ea typeface="ＭＳ Ｐゴシック" pitchFamily="34" charset="-128"/>
              </a:rPr>
              <a:t> du </a:t>
            </a:r>
            <a:r>
              <a:rPr lang="en-US" sz="2200" dirty="0" err="1">
                <a:solidFill>
                  <a:srgbClr val="FF33CC"/>
                </a:solidFill>
                <a:ea typeface="ＭＳ Ｐゴシック" pitchFamily="34" charset="-128"/>
              </a:rPr>
              <a:t>programme</a:t>
            </a:r>
            <a:r>
              <a:rPr lang="en-US" sz="2200" dirty="0">
                <a:solidFill>
                  <a:srgbClr val="FF33CC"/>
                </a:solidFill>
                <a:ea typeface="ＭＳ Ｐゴシック" pitchFamily="34" charset="-128"/>
              </a:rPr>
              <a:t> </a:t>
            </a:r>
            <a:r>
              <a:rPr lang="en-US" sz="2200" dirty="0" err="1">
                <a:solidFill>
                  <a:srgbClr val="FF33CC"/>
                </a:solidFill>
                <a:ea typeface="ＭＳ Ｐゴシック" pitchFamily="34" charset="-128"/>
              </a:rPr>
              <a:t>alors</a:t>
            </a:r>
            <a:r>
              <a:rPr lang="en-US" sz="2200" dirty="0">
                <a:solidFill>
                  <a:srgbClr val="FF33CC"/>
                </a:solidFill>
                <a:ea typeface="ＭＳ Ｐゴシック" pitchFamily="34" charset="-128"/>
              </a:rPr>
              <a:t> </a:t>
            </a:r>
            <a:r>
              <a:rPr lang="en-US" sz="2200" dirty="0" err="1">
                <a:solidFill>
                  <a:srgbClr val="FF33CC"/>
                </a:solidFill>
                <a:ea typeface="ＭＳ Ｐゴシック" pitchFamily="34" charset="-128"/>
              </a:rPr>
              <a:t>qu’il</a:t>
            </a:r>
            <a:r>
              <a:rPr lang="en-US" sz="2200" dirty="0">
                <a:solidFill>
                  <a:srgbClr val="FF33CC"/>
                </a:solidFill>
                <a:ea typeface="ＭＳ Ｐゴシック" pitchFamily="34" charset="-128"/>
              </a:rPr>
              <a:t> y </a:t>
            </a:r>
            <a:r>
              <a:rPr lang="en-US" sz="2200" dirty="0" err="1">
                <a:solidFill>
                  <a:srgbClr val="FF33CC"/>
                </a:solidFill>
                <a:ea typeface="ＭＳ Ｐゴシック" pitchFamily="34" charset="-128"/>
              </a:rPr>
              <a:t>en</a:t>
            </a:r>
            <a:r>
              <a:rPr lang="en-US" sz="2200" dirty="0">
                <a:solidFill>
                  <a:srgbClr val="FF33CC"/>
                </a:solidFill>
                <a:ea typeface="ＭＳ Ｐゴシック" pitchFamily="34" charset="-128"/>
              </a:rPr>
              <a:t> a un</a:t>
            </a:r>
            <a:r>
              <a:rPr lang="en-US" sz="2200" dirty="0">
                <a:ea typeface="ＭＳ Ｐゴシック" pitchFamily="34" charset="-128"/>
              </a:rPr>
              <a:t> – </a:t>
            </a:r>
            <a:r>
              <a:rPr lang="en-US" sz="2200" dirty="0" err="1">
                <a:ea typeface="ＭＳ Ｐゴシック" pitchFamily="34" charset="-128"/>
              </a:rPr>
              <a:t>autrement</a:t>
            </a:r>
            <a:r>
              <a:rPr lang="en-US" sz="2200" dirty="0">
                <a:ea typeface="ＭＳ Ｐゴシック" pitchFamily="34" charset="-128"/>
              </a:rPr>
              <a:t> </a:t>
            </a:r>
            <a:r>
              <a:rPr lang="en-US" sz="2200" dirty="0" err="1">
                <a:ea typeface="ＭＳ Ｐゴシック" pitchFamily="34" charset="-128"/>
              </a:rPr>
              <a:t>dit</a:t>
            </a:r>
            <a:r>
              <a:rPr lang="en-US" sz="2200" dirty="0">
                <a:ea typeface="ＭＳ Ｐゴシック" pitchFamily="34" charset="-128"/>
              </a:rPr>
              <a:t>, le </a:t>
            </a:r>
            <a:r>
              <a:rPr lang="en-US" sz="2200" dirty="0" err="1">
                <a:ea typeface="ＭＳ Ｐゴシック" pitchFamily="34" charset="-128"/>
              </a:rPr>
              <a:t>risque</a:t>
            </a:r>
            <a:r>
              <a:rPr lang="en-US" sz="2200" dirty="0">
                <a:ea typeface="ＭＳ Ｐゴシック" pitchFamily="34" charset="-128"/>
              </a:rPr>
              <a:t> </a:t>
            </a:r>
            <a:r>
              <a:rPr lang="en-US" sz="2200" dirty="0" err="1">
                <a:ea typeface="ＭＳ Ｐゴシック" pitchFamily="34" charset="-128"/>
              </a:rPr>
              <a:t>d’erreur</a:t>
            </a:r>
            <a:r>
              <a:rPr lang="en-US" sz="2200" dirty="0">
                <a:ea typeface="ＭＳ Ｐゴシック" pitchFamily="34" charset="-128"/>
              </a:rPr>
              <a:t> de type 2 –</a:t>
            </a:r>
            <a:r>
              <a:rPr lang="en-US" sz="2200" dirty="0">
                <a:solidFill>
                  <a:srgbClr val="C00000"/>
                </a:solidFill>
                <a:ea typeface="ＭＳ Ｐゴシック" pitchFamily="34" charset="-128"/>
              </a:rPr>
              <a:t>  </a:t>
            </a:r>
            <a:r>
              <a:rPr lang="en-US" sz="2200" dirty="0" err="1">
                <a:solidFill>
                  <a:srgbClr val="FF33CC"/>
                </a:solidFill>
                <a:ea typeface="ＭＳ Ｐゴシック" pitchFamily="34" charset="-128"/>
              </a:rPr>
              <a:t>est</a:t>
            </a:r>
            <a:r>
              <a:rPr lang="en-US" sz="2200" dirty="0">
                <a:solidFill>
                  <a:srgbClr val="FF33CC"/>
                </a:solidFill>
                <a:ea typeface="ＭＳ Ｐゴシック" pitchFamily="34" charset="-128"/>
              </a:rPr>
              <a:t> </a:t>
            </a:r>
            <a:r>
              <a:rPr lang="en-US" sz="2200" b="1" u="sng" dirty="0">
                <a:solidFill>
                  <a:srgbClr val="FF33CC"/>
                </a:solidFill>
                <a:ea typeface="ＭＳ Ｐゴシック" pitchFamily="34" charset="-128"/>
              </a:rPr>
              <a:t>minimal</a:t>
            </a:r>
            <a:r>
              <a:rPr lang="en-US" sz="2200" dirty="0">
                <a:solidFill>
                  <a:srgbClr val="FF33CC"/>
                </a:solidFill>
                <a:ea typeface="ＭＳ Ｐゴシック" pitchFamily="34" charset="-128"/>
              </a:rPr>
              <a:t>.</a:t>
            </a:r>
            <a:endParaRPr lang="en-US" sz="1800" dirty="0">
              <a:solidFill>
                <a:srgbClr val="C00000"/>
              </a:solidFill>
              <a:ea typeface="ＭＳ Ｐゴシック" pitchFamily="34" charset="-128"/>
              <a:sym typeface="Wingdings" pitchFamily="2" charset="2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2200" i="1" dirty="0">
              <a:ea typeface="ＭＳ Ｐゴシック" pitchFamily="34" charset="-128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728201" y="6477000"/>
            <a:ext cx="733425" cy="2746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286A55D4-C09F-4EEE-AB7A-9C1D2CA780B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119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>
              <a:defRPr/>
            </a:pPr>
            <a:r>
              <a:rPr lang="fr-FR" sz="3600"/>
              <a:t>1</a:t>
            </a:r>
            <a:r>
              <a:rPr lang="fr-FR" sz="3600" baseline="30000"/>
              <a:t>er</a:t>
            </a:r>
            <a:r>
              <a:rPr lang="fr-FR" sz="3600"/>
              <a:t> ingrédient : effet minimum </a:t>
            </a:r>
            <a:endParaRPr lang="en-US" sz="3600" dirty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1828800" y="1447800"/>
            <a:ext cx="8610600" cy="435512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fr-FR" sz="2000" dirty="0"/>
              <a:t>Nous ne savons pas  l'effet de notre politique à l’avance . Nous voulons concevoir une façon précise de le mesurer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fr-FR" sz="2000" dirty="0"/>
              <a:t>Mais la précision n'est pas gratuite: besoin d'analyse coûts-bénéfices pour décider.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endParaRPr lang="en-US" sz="2000" dirty="0">
              <a:ea typeface="ＭＳ Ｐゴシック" pitchFamily="34" charset="-128"/>
            </a:endParaRP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fr-FR" sz="2000" u="sng" dirty="0">
                <a:solidFill>
                  <a:srgbClr val="FF00FF"/>
                </a:solidFill>
              </a:rPr>
              <a:t>Premier ingrédient</a:t>
            </a:r>
            <a:r>
              <a:rPr lang="fr-FR" sz="2000" dirty="0"/>
              <a:t>: </a:t>
            </a:r>
            <a:r>
              <a:rPr lang="en-US" sz="2000" dirty="0">
                <a:ea typeface="ＭＳ Ｐゴシック" pitchFamily="34" charset="-128"/>
              </a:rPr>
              <a:t>Impact minimal du </a:t>
            </a:r>
            <a:r>
              <a:rPr lang="en-US" sz="2000" dirty="0" err="1">
                <a:ea typeface="ＭＳ Ｐゴシック" pitchFamily="34" charset="-128"/>
              </a:rPr>
              <a:t>programme</a:t>
            </a:r>
            <a:r>
              <a:rPr lang="en-US" sz="2000" dirty="0">
                <a:ea typeface="ＭＳ Ｐゴシック" pitchFamily="34" charset="-128"/>
              </a:rPr>
              <a:t> que </a:t>
            </a:r>
            <a:r>
              <a:rPr lang="en-US" sz="2000" dirty="0" err="1">
                <a:ea typeface="ＭＳ Ｐゴシック" pitchFamily="34" charset="-128"/>
              </a:rPr>
              <a:t>l’on</a:t>
            </a:r>
            <a:r>
              <a:rPr lang="en-US" sz="2000" dirty="0">
                <a:ea typeface="ＭＳ Ｐゴシック" pitchFamily="34" charset="-128"/>
              </a:rPr>
              <a:t> </a:t>
            </a:r>
            <a:r>
              <a:rPr lang="en-US" sz="2000" dirty="0" err="1">
                <a:ea typeface="ＭＳ Ｐゴシック" pitchFamily="34" charset="-128"/>
              </a:rPr>
              <a:t>souhaite</a:t>
            </a:r>
            <a:r>
              <a:rPr lang="en-US" sz="2000" dirty="0">
                <a:ea typeface="ＭＳ Ｐゴシック" pitchFamily="34" charset="-128"/>
              </a:rPr>
              <a:t> </a:t>
            </a:r>
            <a:r>
              <a:rPr lang="en-US" sz="2000" dirty="0" err="1">
                <a:ea typeface="ＭＳ Ｐゴシック" pitchFamily="34" charset="-128"/>
              </a:rPr>
              <a:t>détecter</a:t>
            </a:r>
            <a:r>
              <a:rPr lang="en-US" sz="2000" dirty="0">
                <a:ea typeface="ＭＳ Ｐゴシック" pitchFamily="34" charset="-128"/>
              </a:rPr>
              <a:t> </a:t>
            </a:r>
            <a:endParaRPr lang="en-US" sz="2000" b="1" dirty="0">
              <a:ea typeface="ＭＳ Ｐゴシック" pitchFamily="34" charset="-128"/>
            </a:endParaRPr>
          </a:p>
          <a:p>
            <a:pPr lvl="1">
              <a:buFont typeface="Wingdings" pitchFamily="2" charset="2"/>
              <a:buChar char="§"/>
            </a:pPr>
            <a:r>
              <a:rPr lang="fr-FR" sz="2000" b="1" dirty="0"/>
              <a:t>C’est-à-dire le plus petit effet pour lequel nous serions en mesure de conclure qu'il est statistiquement différent de zéro</a:t>
            </a:r>
          </a:p>
          <a:p>
            <a:pPr lvl="1">
              <a:buFont typeface="Wingdings" pitchFamily="2" charset="2"/>
              <a:buChar char="§"/>
            </a:pPr>
            <a:r>
              <a:rPr lang="fr-FR" sz="2000" b="1" dirty="0"/>
              <a:t>«</a:t>
            </a:r>
            <a:r>
              <a:rPr lang="fr-FR" sz="2000" b="1" dirty="0">
                <a:solidFill>
                  <a:srgbClr val="FF00FF"/>
                </a:solidFill>
              </a:rPr>
              <a:t>Détecter</a:t>
            </a:r>
            <a:r>
              <a:rPr lang="fr-FR" sz="2000" b="1" dirty="0"/>
              <a:t>» est utilisé dans un sens statistique</a:t>
            </a:r>
            <a:endParaRPr lang="en-US" altLang="ja-JP" sz="2000" b="1" dirty="0">
              <a:ea typeface="ＭＳ Ｐゴシック" pitchFamily="34" charset="-128"/>
            </a:endParaRPr>
          </a:p>
          <a:p>
            <a:pPr lvl="1">
              <a:buFont typeface="Wingdings" pitchFamily="2" charset="2"/>
              <a:buChar char="§"/>
            </a:pPr>
            <a:r>
              <a:rPr lang="fr-FR" sz="1800" dirty="0"/>
              <a:t>Si l’intervention est supposée accroitre la productivité agricole d’au moins 30%, on peut décider qu’on ne cherche pas  forcement à détecter avec précision les réductions inférieures à 5%</a:t>
            </a:r>
            <a:endParaRPr lang="en-US" sz="1800" dirty="0">
              <a:solidFill>
                <a:srgbClr val="00B0F0"/>
              </a:solidFill>
              <a:ea typeface="ＭＳ Ｐゴシック" pitchFamily="34" charset="-128"/>
            </a:endParaRP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728201" y="6477000"/>
            <a:ext cx="733425" cy="2746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24842F4D-B0FB-4A30-B7C8-278D9466295A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449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5950" y="76200"/>
            <a:ext cx="8467725" cy="862167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/>
              <a:t>Qui </a:t>
            </a:r>
            <a:r>
              <a:rPr lang="en-US" dirty="0" err="1"/>
              <a:t>est</a:t>
            </a:r>
            <a:r>
              <a:rPr lang="en-US" dirty="0"/>
              <a:t> le plus grand ?</a:t>
            </a:r>
            <a:endParaRPr lang="en-US" dirty="0">
              <a:ea typeface="+mj-ea"/>
            </a:endParaRP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728201" y="6477000"/>
            <a:ext cx="733425" cy="2746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AE160BE9-0E3A-481E-AF41-E437708A20B4}" type="slidenum">
              <a:rPr lang="en-US"/>
              <a:pPr/>
              <a:t>15</a:t>
            </a:fld>
            <a:endParaRPr lang="en-US"/>
          </a:p>
        </p:txBody>
      </p:sp>
      <p:pic>
        <p:nvPicPr>
          <p:cNvPr id="63492" name="Picture 3" descr="C:\Users\WB348058\Desktop\paul-pierce--ray-allen-game-4-of-the-2008-nba-finals.jpeg"/>
          <p:cNvPicPr>
            <a:picLocks noChangeAspect="1" noChangeArrowheads="1"/>
          </p:cNvPicPr>
          <p:nvPr/>
        </p:nvPicPr>
        <p:blipFill>
          <a:blip r:embed="rId3"/>
          <a:srcRect t="-3258" b="-3258"/>
          <a:stretch>
            <a:fillRect/>
          </a:stretch>
        </p:blipFill>
        <p:spPr bwMode="auto">
          <a:xfrm>
            <a:off x="6452845" y="1166018"/>
            <a:ext cx="390083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3" name="TextBox 8"/>
          <p:cNvSpPr txBox="1">
            <a:spLocks noChangeArrowheads="1"/>
          </p:cNvSpPr>
          <p:nvPr/>
        </p:nvSpPr>
        <p:spPr bwMode="auto">
          <a:xfrm>
            <a:off x="1885950" y="1166018"/>
            <a:ext cx="3900830" cy="2939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FF00FF"/>
              </a:buClr>
              <a:buFont typeface="Wingdings" pitchFamily="2" charset="2"/>
              <a:buChar char="§"/>
            </a:pPr>
            <a:r>
              <a:rPr lang="fr-FR" sz="2000" dirty="0"/>
              <a:t>Plus grand est l'échantillon </a:t>
            </a:r>
            <a:r>
              <a:rPr lang="en-US" sz="2000" dirty="0">
                <a:solidFill>
                  <a:srgbClr val="FF00FF"/>
                </a:solidFill>
                <a:latin typeface="Wingdings" pitchFamily="2" charset="2"/>
                <a:sym typeface="Wingdings" pitchFamily="2" charset="2"/>
              </a:rPr>
              <a:t></a:t>
            </a:r>
            <a:r>
              <a:rPr lang="en-US" sz="2000" dirty="0">
                <a:latin typeface="Calibri" pitchFamily="34" charset="0"/>
                <a:sym typeface="Wingdings" pitchFamily="2" charset="2"/>
              </a:rPr>
              <a:t> </a:t>
            </a:r>
            <a:r>
              <a:rPr lang="fr-FR" sz="2000" dirty="0"/>
              <a:t>plus précis est le dispositif de mesure </a:t>
            </a:r>
            <a:r>
              <a:rPr lang="en-US" sz="2000" dirty="0">
                <a:solidFill>
                  <a:srgbClr val="FF00FF"/>
                </a:solidFill>
                <a:latin typeface="Wingdings" pitchFamily="2" charset="2"/>
                <a:sym typeface="Wingdings" pitchFamily="2" charset="2"/>
              </a:rPr>
              <a:t>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fr-FR" sz="2000" dirty="0"/>
              <a:t>plus il est facile de détecter les plus </a:t>
            </a:r>
            <a:r>
              <a:rPr lang="fr-FR" sz="2000" dirty="0">
                <a:solidFill>
                  <a:srgbClr val="FF00FF"/>
                </a:solidFill>
              </a:rPr>
              <a:t>petites différence</a:t>
            </a:r>
            <a:endParaRPr lang="en-US" sz="2000" b="1" dirty="0">
              <a:solidFill>
                <a:srgbClr val="FF00FF"/>
              </a:solidFill>
              <a:latin typeface="Calibri" pitchFamily="34" charset="0"/>
            </a:endParaRPr>
          </a:p>
          <a:p>
            <a:pPr marL="742950" lvl="1" indent="-285750">
              <a:spcAft>
                <a:spcPts val="600"/>
              </a:spcAft>
              <a:buClr>
                <a:srgbClr val="FF00FF"/>
              </a:buClr>
              <a:buFont typeface="Wingdings" pitchFamily="2" charset="2"/>
              <a:buChar char="§"/>
            </a:pPr>
            <a:r>
              <a:rPr lang="fr-FR" sz="2000" dirty="0">
                <a:solidFill>
                  <a:srgbClr val="FF00FF"/>
                </a:solidFill>
              </a:rPr>
              <a:t>augmentation de la taille de l'échantillon </a:t>
            </a:r>
            <a:r>
              <a:rPr lang="en-US" sz="2000" dirty="0">
                <a:solidFill>
                  <a:srgbClr val="FF00FF"/>
                </a:solidFill>
                <a:latin typeface="Wingdings" pitchFamily="2" charset="2"/>
                <a:sym typeface="Wingdings" pitchFamily="2" charset="2"/>
              </a:rPr>
              <a:t></a:t>
            </a:r>
            <a:r>
              <a:rPr lang="fr-FR" sz="2000" dirty="0">
                <a:solidFill>
                  <a:srgbClr val="FF00FF"/>
                </a:solidFill>
              </a:rPr>
              <a:t> précision croissante  </a:t>
            </a:r>
            <a:r>
              <a:rPr lang="fr-FR" sz="2000" dirty="0"/>
              <a:t>(de notre appareil de mesure)</a:t>
            </a:r>
            <a:endParaRPr lang="en-US" sz="20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207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5951" y="76200"/>
            <a:ext cx="5757496" cy="1096108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/>
              <a:t>Qui </a:t>
            </a:r>
            <a:r>
              <a:rPr lang="en-US" dirty="0" err="1"/>
              <a:t>est</a:t>
            </a:r>
            <a:r>
              <a:rPr lang="en-US" dirty="0"/>
              <a:t> le plus grand ?</a:t>
            </a:r>
            <a:endParaRPr lang="en-US" dirty="0">
              <a:ea typeface="+mj-ea"/>
            </a:endParaRPr>
          </a:p>
        </p:txBody>
      </p:sp>
      <p:pic>
        <p:nvPicPr>
          <p:cNvPr id="63490" name="Picture 2" descr="C:\Users\WB348058\Desktop\worlds-tallest-man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-12230" t="-5045" r="-12230" b="-5045"/>
          <a:stretch>
            <a:fillRect/>
          </a:stretch>
        </p:blipFill>
        <p:spPr>
          <a:xfrm>
            <a:off x="6094413" y="1172308"/>
            <a:ext cx="4000500" cy="4583906"/>
          </a:xfrm>
        </p:spPr>
      </p:pic>
      <p:sp>
        <p:nvSpPr>
          <p:cNvPr id="6349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728201" y="6477000"/>
            <a:ext cx="733425" cy="2746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AE160BE9-0E3A-481E-AF41-E437708A20B4}" type="slidenum">
              <a:rPr lang="en-US"/>
              <a:pPr/>
              <a:t>16</a:t>
            </a:fld>
            <a:endParaRPr lang="en-US"/>
          </a:p>
        </p:txBody>
      </p:sp>
      <p:sp>
        <p:nvSpPr>
          <p:cNvPr id="63493" name="TextBox 8"/>
          <p:cNvSpPr txBox="1">
            <a:spLocks noChangeArrowheads="1"/>
          </p:cNvSpPr>
          <p:nvPr/>
        </p:nvSpPr>
        <p:spPr bwMode="auto">
          <a:xfrm>
            <a:off x="1383323" y="1524001"/>
            <a:ext cx="4583723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FF00FF"/>
              </a:buClr>
              <a:buFont typeface="Wingdings" pitchFamily="2" charset="2"/>
              <a:buChar char="§"/>
            </a:pPr>
            <a:r>
              <a:rPr lang="fr-FR" sz="2000" dirty="0"/>
              <a:t>Plus grand est l'échantillon </a:t>
            </a:r>
            <a:r>
              <a:rPr lang="en-US" sz="2000" dirty="0">
                <a:solidFill>
                  <a:srgbClr val="FF00FF"/>
                </a:solidFill>
                <a:latin typeface="Wingdings" pitchFamily="2" charset="2"/>
                <a:sym typeface="Wingdings" pitchFamily="2" charset="2"/>
              </a:rPr>
              <a:t></a:t>
            </a:r>
            <a:r>
              <a:rPr lang="en-US" sz="2000" dirty="0">
                <a:latin typeface="Calibri" pitchFamily="34" charset="0"/>
                <a:sym typeface="Wingdings" pitchFamily="2" charset="2"/>
              </a:rPr>
              <a:t> </a:t>
            </a:r>
            <a:r>
              <a:rPr lang="fr-FR" sz="2000" dirty="0"/>
              <a:t>plus précis est le dispositif de mesure </a:t>
            </a:r>
            <a:r>
              <a:rPr lang="en-US" sz="2000" dirty="0">
                <a:solidFill>
                  <a:srgbClr val="FF00FF"/>
                </a:solidFill>
                <a:latin typeface="Wingdings" pitchFamily="2" charset="2"/>
                <a:sym typeface="Wingdings" pitchFamily="2" charset="2"/>
              </a:rPr>
              <a:t>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fr-FR" sz="2000" dirty="0"/>
              <a:t>plus il est facile de détecter les plus </a:t>
            </a:r>
            <a:r>
              <a:rPr lang="fr-FR" sz="2000" dirty="0">
                <a:solidFill>
                  <a:srgbClr val="FF00FF"/>
                </a:solidFill>
              </a:rPr>
              <a:t>petites différence</a:t>
            </a:r>
            <a:endParaRPr lang="en-US" sz="2000" b="1" dirty="0">
              <a:solidFill>
                <a:srgbClr val="FF00FF"/>
              </a:solidFill>
              <a:latin typeface="Calibri" pitchFamily="34" charset="0"/>
            </a:endParaRPr>
          </a:p>
          <a:p>
            <a:pPr marL="742950" lvl="1" indent="-285750">
              <a:spcAft>
                <a:spcPts val="600"/>
              </a:spcAft>
              <a:buClr>
                <a:srgbClr val="FF00FF"/>
              </a:buClr>
              <a:buFont typeface="Wingdings" pitchFamily="2" charset="2"/>
              <a:buChar char="§"/>
            </a:pPr>
            <a:r>
              <a:rPr lang="fr-FR" sz="2000" dirty="0">
                <a:solidFill>
                  <a:srgbClr val="FF00FF"/>
                </a:solidFill>
              </a:rPr>
              <a:t>augmentation de la taille de l'échantillon </a:t>
            </a:r>
            <a:r>
              <a:rPr lang="en-US" sz="2000" dirty="0">
                <a:solidFill>
                  <a:srgbClr val="FF00FF"/>
                </a:solidFill>
                <a:latin typeface="Wingdings" pitchFamily="2" charset="2"/>
                <a:sym typeface="Wingdings" pitchFamily="2" charset="2"/>
              </a:rPr>
              <a:t></a:t>
            </a:r>
            <a:r>
              <a:rPr lang="fr-FR" sz="2000" dirty="0">
                <a:solidFill>
                  <a:srgbClr val="FF00FF"/>
                </a:solidFill>
              </a:rPr>
              <a:t> précision croissante </a:t>
            </a:r>
            <a:r>
              <a:rPr lang="fr-FR" sz="2000" dirty="0"/>
              <a:t>(de notre appareil de mesure)</a:t>
            </a:r>
            <a:endParaRPr lang="en-US" sz="20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851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fr-FR" sz="2400" dirty="0"/>
              <a:t>L’ </a:t>
            </a:r>
            <a:r>
              <a:rPr lang="fr-FR" sz="2400"/>
              <a:t>analyse coûts-bénéfices </a:t>
            </a:r>
            <a:r>
              <a:rPr lang="fr-FR" sz="2400" dirty="0"/>
              <a:t>nous guide dans la </a:t>
            </a:r>
            <a:r>
              <a:rPr lang="fr-FR" sz="2400"/>
              <a:t>détermination de « l’impact minimum détectable » </a:t>
            </a:r>
            <a:r>
              <a:rPr lang="en-US" sz="2200">
                <a:ea typeface="ＭＳ Ｐゴシック" pitchFamily="34" charset="-128"/>
              </a:rPr>
              <a:t>: </a:t>
            </a:r>
            <a:endParaRPr lang="en-US" sz="2200" dirty="0">
              <a:ea typeface="ＭＳ Ｐゴシック" pitchFamily="34" charset="-128"/>
            </a:endParaRPr>
          </a:p>
          <a:p>
            <a:pPr lvl="1">
              <a:spcAft>
                <a:spcPts val="600"/>
              </a:spcAft>
              <a:buClr>
                <a:srgbClr val="595959"/>
              </a:buClr>
              <a:buFont typeface="Wingdings" pitchFamily="2" charset="2"/>
              <a:buChar char="§"/>
            </a:pPr>
            <a:r>
              <a:rPr lang="fr-FR" sz="2000" dirty="0"/>
              <a:t>Cela pourrait être utile pour la politique</a:t>
            </a:r>
          </a:p>
          <a:p>
            <a:pPr lvl="1">
              <a:spcAft>
                <a:spcPts val="600"/>
              </a:spcAft>
              <a:buClr>
                <a:srgbClr val="595959"/>
              </a:buClr>
              <a:buFont typeface="Wingdings" pitchFamily="2" charset="2"/>
              <a:buChar char="§"/>
            </a:pPr>
            <a:r>
              <a:rPr lang="fr-FR" sz="2000" dirty="0"/>
              <a:t>Cela pourrait justifier le coût d'une évaluation d'impacts, </a:t>
            </a:r>
            <a:r>
              <a:rPr lang="fr-FR" sz="2000" dirty="0" err="1"/>
              <a:t>etc</a:t>
            </a:r>
            <a:r>
              <a:rPr lang="en-US" sz="2000" dirty="0">
                <a:ea typeface="ＭＳ Ｐゴシック" pitchFamily="34" charset="-128"/>
              </a:rPr>
              <a:t>.</a:t>
            </a:r>
          </a:p>
          <a:p>
            <a:pPr>
              <a:spcAft>
                <a:spcPts val="600"/>
              </a:spcAft>
              <a:buClr>
                <a:srgbClr val="B21109"/>
              </a:buClr>
              <a:buFont typeface="Wingdings" pitchFamily="2" charset="2"/>
              <a:buChar char="§"/>
            </a:pPr>
            <a:r>
              <a:rPr lang="en-US" sz="2400">
                <a:ea typeface="ＭＳ Ｐゴシック" pitchFamily="34" charset="-128"/>
              </a:rPr>
              <a:t>Plus la différence (espérée) entre groupes de traitement &amp; témoin sera faible …</a:t>
            </a:r>
          </a:p>
          <a:p>
            <a:pPr>
              <a:spcAft>
                <a:spcPts val="600"/>
              </a:spcAft>
              <a:buClr>
                <a:srgbClr val="B21109"/>
              </a:buClr>
              <a:buFont typeface="Wingdings" pitchFamily="2" charset="2"/>
              <a:buChar char="§"/>
            </a:pPr>
            <a:r>
              <a:rPr lang="en-US" sz="2400">
                <a:ea typeface="ＭＳ Ｐゴシック" pitchFamily="34" charset="-128"/>
              </a:rPr>
              <a:t>… plus l’outil utilisé pour la détecter devra être précis</a:t>
            </a:r>
          </a:p>
          <a:p>
            <a:pPr marL="0" lvl="1" indent="0">
              <a:spcAft>
                <a:spcPts val="600"/>
              </a:spcAft>
              <a:buClr>
                <a:srgbClr val="B21109"/>
              </a:buClr>
              <a:buNone/>
            </a:pPr>
            <a:r>
              <a:rPr lang="en-US">
                <a:ea typeface="ＭＳ Ｐゴシック" pitchFamily="34" charset="-128"/>
                <a:sym typeface="Wingdings" pitchFamily="2" charset="2"/>
              </a:rPr>
              <a:t>		</a:t>
            </a:r>
            <a:r>
              <a:rPr lang="en-US">
                <a:ea typeface="ＭＳ Ｐゴシック" pitchFamily="34" charset="-128"/>
              </a:rPr>
              <a:t> </a:t>
            </a:r>
            <a:r>
              <a:rPr lang="en-US">
                <a:solidFill>
                  <a:srgbClr val="FF33CC"/>
                </a:solidFill>
                <a:ea typeface="ＭＳ Ｐゴシック" pitchFamily="34" charset="-128"/>
              </a:rPr>
              <a:t>Plus l’échantillon devra être grand</a:t>
            </a:r>
          </a:p>
          <a:p>
            <a:pPr>
              <a:spcAft>
                <a:spcPts val="600"/>
              </a:spcAft>
              <a:buClr>
                <a:srgbClr val="B21109"/>
              </a:buClr>
              <a:buFont typeface="Wingdings" pitchFamily="2" charset="2"/>
              <a:buChar char="§"/>
            </a:pPr>
            <a:endParaRPr lang="en-US" sz="24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728201" y="6477000"/>
            <a:ext cx="733425" cy="2746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312E4BA7-195A-4CCE-9C50-994595C76C1C}" type="slidenum">
              <a:rPr lang="en-US"/>
              <a:pPr/>
              <a:t>17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/>
              <a:t>1</a:t>
            </a:r>
            <a:r>
              <a:rPr lang="fr-FR" sz="3200" baseline="30000"/>
              <a:t>er</a:t>
            </a:r>
            <a:r>
              <a:rPr lang="fr-FR" sz="3200"/>
              <a:t> ingrédient : effet minimum 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960468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1857376" y="0"/>
            <a:ext cx="8353425" cy="1371600"/>
          </a:xfrm>
        </p:spPr>
        <p:txBody>
          <a:bodyPr rtlCol="0"/>
          <a:lstStyle/>
          <a:p>
            <a:pPr>
              <a:defRPr/>
            </a:pPr>
            <a:r>
              <a:rPr lang="en-US" sz="2800" b="1" dirty="0"/>
              <a:t>2</a:t>
            </a:r>
            <a:r>
              <a:rPr lang="en-US" sz="2800" b="1" baseline="30000" dirty="0"/>
              <a:t>ème</a:t>
            </a:r>
            <a:r>
              <a:rPr lang="en-US" sz="2800" b="1" dirty="0"/>
              <a:t> </a:t>
            </a:r>
            <a:r>
              <a:rPr lang="en-US" sz="2800" b="1" dirty="0" err="1"/>
              <a:t>ingrédient</a:t>
            </a:r>
            <a:r>
              <a:rPr lang="en-US" sz="2800" b="1" dirty="0"/>
              <a:t> : variance de </a:t>
            </a:r>
            <a:r>
              <a:rPr lang="en-US" sz="2800" b="1" dirty="0" err="1"/>
              <a:t>l’indicateur</a:t>
            </a:r>
            <a:r>
              <a:rPr lang="en-US" sz="2800" b="1" dirty="0"/>
              <a:t> de r</a:t>
            </a:r>
            <a:r>
              <a:rPr lang="fr-FR" sz="2800" b="1" dirty="0" err="1"/>
              <a:t>ésultats</a:t>
            </a:r>
            <a:endParaRPr lang="en-US" sz="2800" b="1" dirty="0"/>
          </a:p>
        </p:txBody>
      </p:sp>
      <p:sp>
        <p:nvSpPr>
          <p:cNvPr id="675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B21109"/>
              </a:buClr>
              <a:buFont typeface="Wingdings" pitchFamily="2" charset="2"/>
              <a:buChar char="§"/>
            </a:pPr>
            <a:r>
              <a:rPr lang="en-US" sz="2200" dirty="0">
                <a:ea typeface="ＭＳ Ｐゴシック" pitchFamily="34" charset="-128"/>
              </a:rPr>
              <a:t>Comment la variance de </a:t>
            </a:r>
            <a:r>
              <a:rPr lang="en-US" sz="2200" dirty="0" err="1">
                <a:ea typeface="ＭＳ Ｐゴシック" pitchFamily="34" charset="-128"/>
              </a:rPr>
              <a:t>l’indicateur</a:t>
            </a:r>
            <a:r>
              <a:rPr lang="en-US" sz="2200" dirty="0">
                <a:ea typeface="ＭＳ Ｐゴシック" pitchFamily="34" charset="-128"/>
              </a:rPr>
              <a:t> de </a:t>
            </a:r>
            <a:r>
              <a:rPr lang="en-US" sz="2200" dirty="0" err="1">
                <a:ea typeface="ＭＳ Ｐゴシック" pitchFamily="34" charset="-128"/>
              </a:rPr>
              <a:t>résultat</a:t>
            </a:r>
            <a:r>
              <a:rPr lang="en-US" sz="2200" dirty="0">
                <a:ea typeface="ＭＳ Ｐゴシック" pitchFamily="34" charset="-128"/>
              </a:rPr>
              <a:t> </a:t>
            </a:r>
            <a:r>
              <a:rPr lang="en-US" sz="2200" dirty="0" err="1">
                <a:ea typeface="ＭＳ Ｐゴシック" pitchFamily="34" charset="-128"/>
              </a:rPr>
              <a:t>affecte</a:t>
            </a:r>
            <a:r>
              <a:rPr lang="en-US" sz="2200" dirty="0">
                <a:ea typeface="ＭＳ Ｐゴシック" pitchFamily="34" charset="-128"/>
              </a:rPr>
              <a:t>-t-</a:t>
            </a:r>
            <a:r>
              <a:rPr lang="en-US" sz="2200" dirty="0" err="1">
                <a:ea typeface="ＭＳ Ｐゴシック" pitchFamily="34" charset="-128"/>
              </a:rPr>
              <a:t>elle</a:t>
            </a:r>
            <a:r>
              <a:rPr lang="en-US" sz="2200" dirty="0">
                <a:ea typeface="ＭＳ Ｐゴシック" pitchFamily="34" charset="-128"/>
              </a:rPr>
              <a:t> </a:t>
            </a:r>
            <a:r>
              <a:rPr lang="en-US" sz="2200" dirty="0" err="1">
                <a:ea typeface="ＭＳ Ｐゴシック" pitchFamily="34" charset="-128"/>
              </a:rPr>
              <a:t>notre</a:t>
            </a:r>
            <a:r>
              <a:rPr lang="en-US" sz="2200" dirty="0">
                <a:ea typeface="ＭＳ Ｐゴシック" pitchFamily="34" charset="-128"/>
              </a:rPr>
              <a:t> </a:t>
            </a:r>
            <a:r>
              <a:rPr lang="en-US" sz="2200" dirty="0" err="1">
                <a:ea typeface="ＭＳ Ｐゴシック" pitchFamily="34" charset="-128"/>
              </a:rPr>
              <a:t>capacité</a:t>
            </a:r>
            <a:r>
              <a:rPr lang="en-US" sz="2200" dirty="0">
                <a:ea typeface="ＭＳ Ｐゴシック" pitchFamily="34" charset="-128"/>
              </a:rPr>
              <a:t> </a:t>
            </a:r>
            <a:r>
              <a:rPr lang="en-US" sz="2200" dirty="0" err="1">
                <a:ea typeface="ＭＳ Ｐゴシック" pitchFamily="34" charset="-128"/>
              </a:rPr>
              <a:t>à</a:t>
            </a:r>
            <a:r>
              <a:rPr lang="en-US" sz="2200" dirty="0">
                <a:ea typeface="ＭＳ Ｐゴシック" pitchFamily="34" charset="-128"/>
              </a:rPr>
              <a:t> </a:t>
            </a:r>
            <a:r>
              <a:rPr lang="en-US" sz="2200" dirty="0" err="1">
                <a:ea typeface="ＭＳ Ｐゴシック" pitchFamily="34" charset="-128"/>
              </a:rPr>
              <a:t>détecter</a:t>
            </a:r>
            <a:r>
              <a:rPr lang="en-US" sz="2200" dirty="0">
                <a:ea typeface="ＭＳ Ｐゴシック" pitchFamily="34" charset="-128"/>
              </a:rPr>
              <a:t> un impact ?</a:t>
            </a:r>
          </a:p>
          <a:p>
            <a:pPr lvl="1">
              <a:buClr>
                <a:srgbClr val="595959"/>
              </a:buClr>
              <a:buFont typeface="Wingdings" pitchFamily="2" charset="2"/>
              <a:buChar char="§"/>
            </a:pPr>
            <a:r>
              <a:rPr lang="en-US" sz="2000" b="1" dirty="0" err="1">
                <a:ea typeface="ＭＳ Ｐゴシック" pitchFamily="34" charset="-128"/>
              </a:rPr>
              <a:t>Exemple</a:t>
            </a:r>
            <a:r>
              <a:rPr lang="en-US" sz="2000" b="1" dirty="0">
                <a:ea typeface="ＭＳ Ｐゴシック" pitchFamily="34" charset="-128"/>
              </a:rPr>
              <a:t> </a:t>
            </a:r>
            <a:r>
              <a:rPr lang="en-US" sz="2000" dirty="0">
                <a:ea typeface="ＭＳ Ｐゴシック" pitchFamily="34" charset="-128"/>
              </a:rPr>
              <a:t>: </a:t>
            </a:r>
            <a:r>
              <a:rPr lang="en-US" sz="2000" dirty="0" err="1">
                <a:ea typeface="ＭＳ Ｐゴシック" pitchFamily="34" charset="-128"/>
              </a:rPr>
              <a:t>Laquelle</a:t>
            </a:r>
            <a:r>
              <a:rPr lang="en-US" sz="2000" dirty="0">
                <a:ea typeface="ＭＳ Ｐゴシック" pitchFamily="34" charset="-128"/>
              </a:rPr>
              <a:t> des </a:t>
            </a:r>
            <a:r>
              <a:rPr lang="en-US" sz="2000" dirty="0" err="1">
                <a:ea typeface="ＭＳ Ｐゴシック" pitchFamily="34" charset="-128"/>
              </a:rPr>
              <a:t>deux</a:t>
            </a:r>
            <a:r>
              <a:rPr lang="en-US" sz="2000" dirty="0">
                <a:ea typeface="ＭＳ Ｐゴシック" pitchFamily="34" charset="-128"/>
              </a:rPr>
              <a:t> populations (</a:t>
            </a:r>
            <a:r>
              <a:rPr lang="en-US" sz="2000" dirty="0" err="1">
                <a:ea typeface="ＭＳ Ｐゴシック" pitchFamily="34" charset="-128"/>
              </a:rPr>
              <a:t>entourées</a:t>
            </a:r>
            <a:r>
              <a:rPr lang="en-US" sz="2000" dirty="0">
                <a:ea typeface="ＭＳ Ｐゴシック" pitchFamily="34" charset="-128"/>
              </a:rPr>
              <a:t>) </a:t>
            </a:r>
            <a:r>
              <a:rPr lang="en-US" sz="2000" dirty="0" err="1">
                <a:ea typeface="ＭＳ Ｐゴシック" pitchFamily="34" charset="-128"/>
              </a:rPr>
              <a:t>est</a:t>
            </a:r>
            <a:r>
              <a:rPr lang="en-US" sz="2000" dirty="0">
                <a:ea typeface="ＭＳ Ｐゴシック" pitchFamily="34" charset="-128"/>
              </a:rPr>
              <a:t> plus </a:t>
            </a:r>
            <a:r>
              <a:rPr lang="en-US" sz="2000" dirty="0" err="1">
                <a:ea typeface="ＭＳ Ｐゴシック" pitchFamily="34" charset="-128"/>
              </a:rPr>
              <a:t>grande</a:t>
            </a:r>
            <a:r>
              <a:rPr lang="en-US" sz="2000" dirty="0">
                <a:ea typeface="ＭＳ Ｐゴシック" pitchFamily="34" charset="-128"/>
              </a:rPr>
              <a:t> ? </a:t>
            </a:r>
            <a:r>
              <a:rPr lang="en-US" sz="2000" dirty="0" err="1">
                <a:ea typeface="ＭＳ Ｐゴシック" pitchFamily="34" charset="-128"/>
              </a:rPr>
              <a:t>Combien</a:t>
            </a:r>
            <a:r>
              <a:rPr lang="en-US" sz="2000" dirty="0">
                <a:ea typeface="ＭＳ Ｐゴシック" pitchFamily="34" charset="-128"/>
              </a:rPr>
              <a:t> </a:t>
            </a:r>
            <a:r>
              <a:rPr lang="en-US" sz="2000" dirty="0" err="1">
                <a:ea typeface="ＭＳ Ｐゴシック" pitchFamily="34" charset="-128"/>
              </a:rPr>
              <a:t>d’observations</a:t>
            </a:r>
            <a:r>
              <a:rPr lang="en-US" sz="2000" dirty="0">
                <a:ea typeface="ＭＳ Ｐゴシック" pitchFamily="34" charset="-128"/>
              </a:rPr>
              <a:t> de </a:t>
            </a:r>
            <a:r>
              <a:rPr lang="en-US" sz="2000" dirty="0" err="1">
                <a:ea typeface="ＭＳ Ｐゴシック" pitchFamily="34" charset="-128"/>
              </a:rPr>
              <a:t>chaque</a:t>
            </a:r>
            <a:r>
              <a:rPr lang="en-US" sz="2000" dirty="0">
                <a:ea typeface="ＭＳ Ｐゴシック" pitchFamily="34" charset="-128"/>
              </a:rPr>
              <a:t> </a:t>
            </a:r>
            <a:r>
              <a:rPr lang="en-US" sz="2000" dirty="0" err="1">
                <a:ea typeface="ＭＳ Ｐゴシック" pitchFamily="34" charset="-128"/>
              </a:rPr>
              <a:t>cercle</a:t>
            </a:r>
            <a:r>
              <a:rPr lang="en-US" sz="2000" dirty="0">
                <a:ea typeface="ＭＳ Ｐゴシック" pitchFamily="34" charset="-128"/>
              </a:rPr>
              <a:t> </a:t>
            </a:r>
            <a:r>
              <a:rPr lang="en-US" sz="2000" dirty="0" err="1">
                <a:ea typeface="ＭＳ Ｐゴシック" pitchFamily="34" charset="-128"/>
              </a:rPr>
              <a:t>faut-il</a:t>
            </a:r>
            <a:r>
              <a:rPr lang="en-US" sz="2000" dirty="0">
                <a:ea typeface="ＭＳ Ｐゴシック" pitchFamily="34" charset="-128"/>
              </a:rPr>
              <a:t> pour y </a:t>
            </a:r>
            <a:r>
              <a:rPr lang="en-US" sz="2000" dirty="0" err="1">
                <a:ea typeface="ＭＳ Ｐゴシック" pitchFamily="34" charset="-128"/>
              </a:rPr>
              <a:t>répondre</a:t>
            </a:r>
            <a:r>
              <a:rPr lang="en-US" sz="2000" dirty="0">
                <a:ea typeface="ＭＳ Ｐゴシック" pitchFamily="34" charset="-128"/>
              </a:rPr>
              <a:t> ?</a:t>
            </a:r>
          </a:p>
          <a:p>
            <a:pPr eaLnBrk="1" hangingPunct="1">
              <a:buFont typeface="Wingdings" pitchFamily="2" charset="2"/>
              <a:buChar char="§"/>
            </a:pPr>
            <a:endParaRPr lang="fr-FR" sz="2200" dirty="0">
              <a:ea typeface="ＭＳ Ｐゴシック" pitchFamily="34" charset="-128"/>
            </a:endParaRPr>
          </a:p>
          <a:p>
            <a:pPr lvl="1" eaLnBrk="1" hangingPunct="1">
              <a:buClr>
                <a:srgbClr val="595959"/>
              </a:buClr>
              <a:buFont typeface="Wingdings" pitchFamily="2" charset="2"/>
              <a:buChar char="§"/>
            </a:pPr>
            <a:endParaRPr lang="fr-FR" sz="1800" dirty="0">
              <a:ea typeface="ＭＳ Ｐゴシック" pitchFamily="34" charset="-128"/>
            </a:endParaRP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728201" y="6477000"/>
            <a:ext cx="733425" cy="2746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E4261FCA-B729-4160-B6CB-0740406E388C}" type="slidenum">
              <a:rPr lang="en-US"/>
              <a:pPr/>
              <a:t>18</a:t>
            </a:fld>
            <a:endParaRPr lang="en-US"/>
          </a:p>
        </p:txBody>
      </p:sp>
      <p:pic>
        <p:nvPicPr>
          <p:cNvPr id="67588" name="Picture 11" descr="Macintosh HD:Applications:Microsoft Office 2011:Office:Media:Clipart: Animals.localized:AA02820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4038600"/>
            <a:ext cx="91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Picture 14" descr="Macintosh HD:Applications:Microsoft Office 2011:Office:Media:Clipart: Animals.localized:AA02820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3810000"/>
            <a:ext cx="2286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0" name="Picture 15" descr="Macintosh HD:Applications:Microsoft Office 2011:Office:Media:Clipart: Animals.localized:AA02820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3810000"/>
            <a:ext cx="2286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1" name="Picture 16" descr="Macintosh HD:Applications:Microsoft Office 2011:Office:Media:Clipart: Animals.localized:AA02820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3352800"/>
            <a:ext cx="2286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2" name="Picture 17" descr="Macintosh HD:Applications:Microsoft Office 2011:Office:Media:Clipart: Animals.localized:AA02820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4419600"/>
            <a:ext cx="2286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2133600" y="3810000"/>
            <a:ext cx="2133600" cy="2057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5410200" y="3200400"/>
            <a:ext cx="3886200" cy="3429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pic>
        <p:nvPicPr>
          <p:cNvPr id="67595" name="Picture 23" descr="Macintosh HD:Applications:Microsoft Office 2011:Office:Media:Clipart: Animals.localized:AA02820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4038600"/>
            <a:ext cx="91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6" name="Picture 24" descr="Macintosh HD:Applications:Microsoft Office 2011:Office:Media:Clipart: Animals.localized:AA02820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4343400"/>
            <a:ext cx="91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7" name="Picture 25" descr="Macintosh HD:Applications:Microsoft Office 2011:Office:Media:Clipart: Animals.localized:AA02820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4572000"/>
            <a:ext cx="91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9781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2133601" y="0"/>
            <a:ext cx="7943850" cy="1371600"/>
          </a:xfrm>
        </p:spPr>
        <p:txBody>
          <a:bodyPr rtlCol="0"/>
          <a:lstStyle/>
          <a:p>
            <a:pPr>
              <a:defRPr/>
            </a:pPr>
            <a:r>
              <a:rPr lang="en-US" sz="2800">
                <a:solidFill>
                  <a:prstClr val="black"/>
                </a:solidFill>
              </a:rPr>
              <a:t>2</a:t>
            </a:r>
            <a:r>
              <a:rPr lang="en-US" sz="2800" baseline="30000">
                <a:solidFill>
                  <a:prstClr val="black"/>
                </a:solidFill>
              </a:rPr>
              <a:t>ème</a:t>
            </a:r>
            <a:r>
              <a:rPr lang="en-US" sz="2800">
                <a:solidFill>
                  <a:prstClr val="black"/>
                </a:solidFill>
              </a:rPr>
              <a:t> ingrédient : variance de l’indicateur de r</a:t>
            </a:r>
            <a:r>
              <a:rPr lang="fr-FR" sz="2800">
                <a:solidFill>
                  <a:prstClr val="black"/>
                </a:solidFill>
              </a:rPr>
              <a:t>ésultats</a:t>
            </a:r>
            <a:endParaRPr lang="en-US" dirty="0">
              <a:ea typeface="+mj-ea"/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1981200" y="1371601"/>
            <a:ext cx="8229600" cy="4525963"/>
          </a:xfrm>
        </p:spPr>
        <p:txBody>
          <a:bodyPr rtlCol="0"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2200" b="1"/>
              <a:t>Exemple :</a:t>
            </a:r>
            <a:r>
              <a:rPr lang="en-US" sz="2200"/>
              <a:t> quel groupe a les plus gros animaux en moyenne ? 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2200"/>
              <a:t>La comparaison est plus complexe, et nécessite plus d’informations (i.e. un échantillon plus large)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2000"/>
              <a:t>La réponse dépend desquels membres des groupes bleu et rouge sont observés</a:t>
            </a:r>
            <a:endParaRPr lang="en-US" sz="1800" dirty="0"/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728201" y="6477000"/>
            <a:ext cx="733425" cy="2746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ADF23AC-6D96-4D54-B503-8B485DE8A03B}" type="slidenum">
              <a:rPr lang="en-US"/>
              <a:pPr/>
              <a:t>19</a:t>
            </a:fld>
            <a:endParaRPr lang="en-US"/>
          </a:p>
        </p:txBody>
      </p:sp>
      <p:pic>
        <p:nvPicPr>
          <p:cNvPr id="69636" name="Picture 11" descr="Macintosh HD:Applications:Microsoft Office 2011:Office:Media:Clipart: Animals.localized:AA02820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3886200"/>
            <a:ext cx="990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Picture 17" descr="Macintosh HD:Applications:Microsoft Office 2011:Office:Media:Clipart: Animals.localized:AA02820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4648200"/>
            <a:ext cx="2286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1905000" y="3276600"/>
            <a:ext cx="3200400" cy="32766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5943600" y="2971800"/>
            <a:ext cx="4038600" cy="3886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pic>
        <p:nvPicPr>
          <p:cNvPr id="69640" name="Picture 1" descr="WL002765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1" y="3962400"/>
            <a:ext cx="4413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1" name="Picture 3" descr="AA027414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3801" y="4572000"/>
            <a:ext cx="701675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2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88164" y="3300414"/>
            <a:ext cx="2408237" cy="188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3" name="Pictur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00400" y="3352801"/>
            <a:ext cx="1538288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4" name="Picture 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90800" y="5029201"/>
            <a:ext cx="1308100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5" name="Picture 7" descr="AA028233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72200" y="4787900"/>
            <a:ext cx="144780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7407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/>
          <a:lstStyle/>
          <a:p>
            <a:pPr>
              <a:defRPr/>
            </a:pPr>
            <a:r>
              <a:rPr lang="fr-FR" dirty="0">
                <a:ea typeface="+mj-ea"/>
              </a:rPr>
              <a:t>Introduction</a:t>
            </a:r>
          </a:p>
        </p:txBody>
      </p:sp>
      <p:sp>
        <p:nvSpPr>
          <p:cNvPr id="521219" name="Rectangle 3"/>
          <p:cNvSpPr>
            <a:spLocks noGrp="1" noChangeArrowheads="1"/>
          </p:cNvSpPr>
          <p:nvPr>
            <p:ph idx="1"/>
          </p:nvPr>
        </p:nvSpPr>
        <p:spPr>
          <a:xfrm>
            <a:off x="710380" y="1039091"/>
            <a:ext cx="10771240" cy="4738254"/>
          </a:xfrm>
        </p:spPr>
        <p:txBody>
          <a:bodyPr>
            <a:normAutofit/>
          </a:bodyPr>
          <a:lstStyle/>
          <a:p>
            <a:pPr marL="342900" lvl="1" indent="-342900">
              <a:spcAft>
                <a:spcPts val="600"/>
              </a:spcAft>
              <a:buClr>
                <a:srgbClr val="595959"/>
              </a:buClr>
              <a:buFont typeface="Wingdings" pitchFamily="2" charset="2"/>
              <a:buChar char="§"/>
            </a:pPr>
            <a:r>
              <a:rPr lang="fr-FR" b="1" dirty="0"/>
              <a:t>Maintenant que vous savez comment construire les groupes de  traitement et de contrôle dans la théorie, comment le faire dans la pratique</a:t>
            </a:r>
            <a:r>
              <a:rPr lang="fr-FR" sz="2200" b="1" dirty="0">
                <a:ea typeface="ＭＳ Ｐゴシック" pitchFamily="34" charset="-128"/>
              </a:rPr>
              <a:t>?</a:t>
            </a:r>
          </a:p>
          <a:p>
            <a:pPr marL="742950" lvl="2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fr-FR" dirty="0"/>
              <a:t>Quelle population (ou groupe) nous intéresse et où allons-nous la (les) trouver? </a:t>
            </a:r>
            <a:r>
              <a:rPr lang="fr-FR" dirty="0">
                <a:solidFill>
                  <a:srgbClr val="FF00FF"/>
                </a:solidFill>
              </a:rPr>
              <a:t>Sélection des personnes à interroger</a:t>
            </a:r>
            <a:endParaRPr lang="fr-FR" sz="1900" dirty="0">
              <a:solidFill>
                <a:srgbClr val="FF00FF"/>
              </a:solidFill>
              <a:ea typeface="ＭＳ Ｐゴシック" pitchFamily="34" charset="-128"/>
            </a:endParaRPr>
          </a:p>
          <a:p>
            <a:pPr marL="742950" lvl="2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fr-FR" sz="2100" dirty="0"/>
              <a:t>Dans cette population, quel est le nombre de personnes/d'unités à interroger/observer</a:t>
            </a:r>
            <a:r>
              <a:rPr lang="fr-FR" sz="2100" dirty="0">
                <a:ea typeface="ＭＳ Ｐゴシック" pitchFamily="34" charset="-128"/>
              </a:rPr>
              <a:t>? </a:t>
            </a:r>
            <a:r>
              <a:rPr lang="fr-FR" sz="2100" dirty="0">
                <a:solidFill>
                  <a:srgbClr val="FF00FF"/>
                </a:solidFill>
                <a:ea typeface="ＭＳ Ｐゴシック" pitchFamily="34" charset="-128"/>
              </a:rPr>
              <a:t>Taille de l’échantillon</a:t>
            </a:r>
          </a:p>
          <a:p>
            <a:pPr marL="342900" lvl="1" indent="-342900">
              <a:spcAft>
                <a:spcPts val="600"/>
              </a:spcAft>
              <a:buClr>
                <a:srgbClr val="595959"/>
              </a:buClr>
              <a:buFont typeface="Wingdings" pitchFamily="2" charset="2"/>
              <a:buChar char="§"/>
            </a:pPr>
            <a:r>
              <a:rPr lang="fr-FR" b="1" dirty="0"/>
              <a:t>Apparemment trivial, mais «le diable est dans les détails»</a:t>
            </a:r>
            <a:endParaRPr lang="fr-FR" sz="2200" b="1" dirty="0">
              <a:ea typeface="ＭＳ Ｐゴシック" pitchFamily="34" charset="-128"/>
            </a:endParaRPr>
          </a:p>
          <a:p>
            <a:pPr marL="342900" lvl="1" indent="-342900">
              <a:spcAft>
                <a:spcPts val="600"/>
              </a:spcAft>
              <a:buClr>
                <a:srgbClr val="595959"/>
              </a:buClr>
              <a:buFont typeface="Wingdings" pitchFamily="2" charset="2"/>
              <a:buChar char="§"/>
            </a:pPr>
            <a:r>
              <a:rPr lang="fr-FR" b="1" dirty="0"/>
              <a:t>Exemple</a:t>
            </a:r>
            <a:r>
              <a:rPr lang="fr-FR" dirty="0"/>
              <a:t>: Supposons que nous voulions comprendre l’impact de la mise en place d’un programme de subvention d’intrants agricoles sur les rendements agricoles et la pauvreté.</a:t>
            </a:r>
            <a:endParaRPr lang="fr-FR" sz="22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44035" name="Segnaposto numero diapositiva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728201" y="6477000"/>
            <a:ext cx="733425" cy="2746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AA424636-0EA9-47E3-9B8E-9BBF59F3BE9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254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Rectangle 136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4000"/>
              <a:t>2</a:t>
            </a:r>
            <a:r>
              <a:rPr lang="en-US" sz="4000" baseline="30000"/>
              <a:t>ème</a:t>
            </a:r>
            <a:r>
              <a:rPr lang="en-US" sz="4000"/>
              <a:t> ingrédient : variance de l’indicateur de r</a:t>
            </a:r>
            <a:r>
              <a:rPr lang="fr-FR" sz="4000"/>
              <a:t>ésultats</a:t>
            </a:r>
            <a:endParaRPr lang="en-US" sz="400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821515" y="2121762"/>
            <a:ext cx="6204984" cy="3626917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fr-FR" sz="1800" b="1" dirty="0"/>
              <a:t>En somme </a:t>
            </a:r>
            <a:r>
              <a:rPr lang="en-US" sz="1800" b="1" dirty="0">
                <a:ea typeface="ＭＳ Ｐゴシック" pitchFamily="34" charset="-128"/>
              </a:rPr>
              <a:t>:</a:t>
            </a:r>
          </a:p>
          <a:p>
            <a:pPr lvl="1">
              <a:buClr>
                <a:srgbClr val="595959"/>
              </a:buClr>
              <a:buFont typeface="Wingdings" pitchFamily="2" charset="2"/>
              <a:buChar char="§"/>
            </a:pPr>
            <a:r>
              <a:rPr lang="fr-FR" sz="1800" dirty="0"/>
              <a:t>Plus de variance sous-jacente (hétérogénéité)</a:t>
            </a:r>
            <a:endParaRPr lang="en-US" sz="1800" dirty="0">
              <a:ea typeface="ＭＳ Ｐゴシック" pitchFamily="34" charset="-128"/>
            </a:endParaRPr>
          </a:p>
          <a:p>
            <a:pPr lvl="1">
              <a:buClr>
                <a:srgbClr val="595959"/>
              </a:buClr>
              <a:buFont typeface="Wingdings" pitchFamily="2" charset="2"/>
              <a:buChar char="§"/>
            </a:pPr>
            <a:r>
              <a:rPr lang="en-US" sz="1800" dirty="0">
                <a:ea typeface="ＭＳ Ｐゴシック" pitchFamily="34" charset="-128"/>
                <a:sym typeface="Wingdings" pitchFamily="2" charset="2"/>
              </a:rPr>
              <a:t> </a:t>
            </a:r>
            <a:r>
              <a:rPr lang="fr-FR" sz="1800" dirty="0"/>
              <a:t>plus difficile de détecter des différences</a:t>
            </a:r>
            <a:endParaRPr lang="en-US" sz="1800" dirty="0">
              <a:ea typeface="ＭＳ Ｐゴシック" pitchFamily="34" charset="-128"/>
              <a:sym typeface="Wingdings" pitchFamily="2" charset="2"/>
            </a:endParaRPr>
          </a:p>
          <a:p>
            <a:pPr lvl="1">
              <a:buClr>
                <a:srgbClr val="595959"/>
              </a:buClr>
              <a:buFont typeface="Wingdings" pitchFamily="2" charset="2"/>
              <a:buChar char="§"/>
            </a:pPr>
            <a:r>
              <a:rPr lang="en-US" sz="1800" dirty="0">
                <a:ea typeface="ＭＳ Ｐゴシック" pitchFamily="34" charset="-128"/>
                <a:sym typeface="Wingdings" pitchFamily="2" charset="2"/>
              </a:rPr>
              <a:t> </a:t>
            </a:r>
            <a:r>
              <a:rPr lang="fr-FR" sz="1800" dirty="0"/>
              <a:t>besoin d’une plus grande taille d'échantillon</a:t>
            </a:r>
            <a:endParaRPr lang="en-US" sz="1800" b="1" dirty="0"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Char char="§"/>
            </a:pPr>
            <a:endParaRPr lang="en-US" sz="1800" dirty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§"/>
            </a:pPr>
            <a:r>
              <a:rPr lang="fr-FR" sz="1800" b="1" dirty="0"/>
              <a:t>Délicat</a:t>
            </a:r>
            <a:r>
              <a:rPr lang="fr-FR" sz="1800" dirty="0"/>
              <a:t>: que savons-nous de l'hétérogénéité avant de décider de la taille de l'échantillon et de la collecte des données</a:t>
            </a:r>
            <a:r>
              <a:rPr lang="en-US" sz="1800" dirty="0">
                <a:ea typeface="ＭＳ Ｐゴシック" pitchFamily="34" charset="-128"/>
              </a:rPr>
              <a:t>?</a:t>
            </a:r>
          </a:p>
          <a:p>
            <a:pPr lvl="1">
              <a:buClr>
                <a:srgbClr val="595959"/>
              </a:buClr>
              <a:buFont typeface="Wingdings" pitchFamily="2" charset="2"/>
              <a:buChar char="§"/>
            </a:pPr>
            <a:r>
              <a:rPr lang="fr-FR" sz="1800" dirty="0"/>
              <a:t>Idéal: données </a:t>
            </a:r>
            <a:r>
              <a:rPr lang="fr-FR" sz="1800" dirty="0" err="1"/>
              <a:t>pré-existantes</a:t>
            </a:r>
            <a:r>
              <a:rPr lang="fr-FR" sz="1800" dirty="0"/>
              <a:t> ... mais souvent inexistantes</a:t>
            </a:r>
          </a:p>
          <a:p>
            <a:pPr lvl="1">
              <a:buClr>
                <a:srgbClr val="595959"/>
              </a:buClr>
              <a:buFont typeface="Wingdings" pitchFamily="2" charset="2"/>
              <a:buChar char="§"/>
            </a:pPr>
            <a:r>
              <a:rPr lang="fr-FR" sz="1800" dirty="0"/>
              <a:t>Peut utiliser des données déjà existantes à partir d'une population similaire</a:t>
            </a:r>
          </a:p>
          <a:p>
            <a:pPr lvl="1">
              <a:buClr>
                <a:srgbClr val="595959"/>
              </a:buClr>
              <a:buFont typeface="Wingdings" pitchFamily="2" charset="2"/>
              <a:buChar char="§"/>
            </a:pPr>
            <a:r>
              <a:rPr lang="fr-FR" sz="1800" dirty="0"/>
              <a:t>Exemple: enquêtes auprès des communes, provinces, enquêtes sur la population active</a:t>
            </a:r>
          </a:p>
          <a:p>
            <a:pPr lvl="1">
              <a:buClr>
                <a:srgbClr val="595959"/>
              </a:buClr>
              <a:buFont typeface="Wingdings" pitchFamily="2" charset="2"/>
              <a:buChar char="§"/>
            </a:pPr>
            <a:r>
              <a:rPr lang="en-US" sz="1800" dirty="0">
                <a:ea typeface="ＭＳ Ｐゴシック" pitchFamily="34" charset="-128"/>
              </a:rPr>
              <a:t>Bon </a:t>
            </a:r>
            <a:r>
              <a:rPr lang="en-US" sz="1800" dirty="0" err="1">
                <a:ea typeface="ＭＳ Ｐゴシック" pitchFamily="34" charset="-128"/>
              </a:rPr>
              <a:t>sens</a:t>
            </a:r>
            <a:endParaRPr lang="en-US" sz="1800" dirty="0">
              <a:ea typeface="ＭＳ Ｐゴシック" pitchFamily="34" charset="-128"/>
            </a:endParaRPr>
          </a:p>
          <a:p>
            <a:pPr lvl="1" eaLnBrk="1" hangingPunct="1">
              <a:buClr>
                <a:srgbClr val="595959"/>
              </a:buClr>
              <a:buFont typeface="Wingdings" pitchFamily="2" charset="2"/>
              <a:buChar char="§"/>
            </a:pPr>
            <a:endParaRPr lang="en-US" sz="1500" dirty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None/>
            </a:pPr>
            <a:endParaRPr lang="en-US" sz="1500" dirty="0">
              <a:ea typeface="ＭＳ Ｐゴシック" pitchFamily="34" charset="-128"/>
            </a:endParaRPr>
          </a:p>
        </p:txBody>
      </p:sp>
      <p:pic>
        <p:nvPicPr>
          <p:cNvPr id="5" name="Picture 3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E5B2F997-912A-4945-926D-2397F49E5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21956" y="306909"/>
            <a:ext cx="3657599" cy="2286000"/>
          </a:xfrm>
          <a:prstGeom prst="rect">
            <a:avLst/>
          </a:prstGeom>
        </p:spPr>
      </p:pic>
      <p:pic>
        <p:nvPicPr>
          <p:cNvPr id="6" name="Picture 5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7EDE26A0-BF02-7D41-B2CC-34F278ED5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1" y="3250365"/>
            <a:ext cx="4042410" cy="254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F5163E7-6621-458F-8B3C-5CB9355FE19A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5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3</a:t>
            </a:r>
            <a:r>
              <a:rPr lang="fr-FR" baseline="30000"/>
              <a:t>e</a:t>
            </a:r>
            <a:r>
              <a:rPr lang="fr-FR"/>
              <a:t> ingrédient : grappes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415" y="973015"/>
            <a:ext cx="11476893" cy="5361111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300" b="1" dirty="0">
                <a:ea typeface="ＭＳ Ｐゴシック" pitchFamily="34" charset="-128"/>
              </a:rPr>
              <a:t>Le </a:t>
            </a:r>
            <a:r>
              <a:rPr lang="en-US" sz="2300" b="1" dirty="0" err="1">
                <a:ea typeface="ＭＳ Ｐゴシック" pitchFamily="34" charset="-128"/>
              </a:rPr>
              <a:t>programme</a:t>
            </a:r>
            <a:r>
              <a:rPr lang="en-US" sz="2300" b="1" dirty="0">
                <a:ea typeface="ＭＳ Ｐゴシック" pitchFamily="34" charset="-128"/>
              </a:rPr>
              <a:t> </a:t>
            </a:r>
            <a:r>
              <a:rPr lang="en-US" sz="2300" b="1" dirty="0" err="1">
                <a:ea typeface="ＭＳ Ｐゴシック" pitchFamily="34" charset="-128"/>
              </a:rPr>
              <a:t>génère</a:t>
            </a:r>
            <a:r>
              <a:rPr lang="en-US" sz="2300" b="1" dirty="0">
                <a:ea typeface="ＭＳ Ｐゴシック" pitchFamily="34" charset="-128"/>
              </a:rPr>
              <a:t>-t-</a:t>
            </a:r>
            <a:r>
              <a:rPr lang="en-US" sz="2300" b="1" dirty="0" err="1">
                <a:ea typeface="ＭＳ Ｐゴシック" pitchFamily="34" charset="-128"/>
              </a:rPr>
              <a:t>il</a:t>
            </a:r>
            <a:r>
              <a:rPr lang="en-US" sz="2300" b="1" dirty="0">
                <a:ea typeface="ＭＳ Ｐゴシック" pitchFamily="34" charset="-128"/>
              </a:rPr>
              <a:t> des </a:t>
            </a:r>
            <a:r>
              <a:rPr lang="en-US" sz="2300" b="1" dirty="0" err="1">
                <a:ea typeface="ＭＳ Ｐゴシック" pitchFamily="34" charset="-128"/>
              </a:rPr>
              <a:t>grappes</a:t>
            </a:r>
            <a:r>
              <a:rPr lang="en-US" sz="2300" b="1" dirty="0">
                <a:ea typeface="ＭＳ Ｐゴシック" pitchFamily="34" charset="-128"/>
              </a:rPr>
              <a:t>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300" dirty="0">
                <a:ea typeface="ＭＳ Ｐゴシック" pitchFamily="34" charset="-128"/>
              </a:rPr>
              <a:t>A </a:t>
            </a:r>
            <a:r>
              <a:rPr lang="en-US" sz="2300" dirty="0" err="1">
                <a:ea typeface="ＭＳ Ｐゴシック" pitchFamily="34" charset="-128"/>
              </a:rPr>
              <a:t>quel</a:t>
            </a:r>
            <a:r>
              <a:rPr lang="en-US" sz="2300" dirty="0">
                <a:ea typeface="ＭＳ Ｐゴシック" pitchFamily="34" charset="-128"/>
              </a:rPr>
              <a:t> </a:t>
            </a:r>
            <a:r>
              <a:rPr lang="en-US" sz="2300" dirty="0" err="1">
                <a:solidFill>
                  <a:srgbClr val="FF33CC"/>
                </a:solidFill>
                <a:ea typeface="ＭＳ Ｐゴシック" pitchFamily="34" charset="-128"/>
              </a:rPr>
              <a:t>niveau</a:t>
            </a:r>
            <a:r>
              <a:rPr lang="en-US" sz="2300" dirty="0">
                <a:solidFill>
                  <a:srgbClr val="FF33CC"/>
                </a:solidFill>
                <a:ea typeface="ＭＳ Ｐゴシック" pitchFamily="34" charset="-128"/>
              </a:rPr>
              <a:t> les </a:t>
            </a:r>
            <a:r>
              <a:rPr lang="en-US" sz="2300" dirty="0" err="1">
                <a:solidFill>
                  <a:srgbClr val="FF33CC"/>
                </a:solidFill>
                <a:ea typeface="ＭＳ Ｐゴシック" pitchFamily="34" charset="-128"/>
              </a:rPr>
              <a:t>résultats</a:t>
            </a:r>
            <a:r>
              <a:rPr lang="en-US" sz="2300" dirty="0">
                <a:solidFill>
                  <a:srgbClr val="FF33CC"/>
                </a:solidFill>
                <a:ea typeface="ＭＳ Ｐゴシック" pitchFamily="34" charset="-128"/>
              </a:rPr>
              <a:t> </a:t>
            </a:r>
            <a:r>
              <a:rPr lang="en-US" sz="2300" dirty="0" err="1">
                <a:solidFill>
                  <a:srgbClr val="FF33CC"/>
                </a:solidFill>
                <a:ea typeface="ＭＳ Ｐゴシック" pitchFamily="34" charset="-128"/>
              </a:rPr>
              <a:t>sont-ils</a:t>
            </a:r>
            <a:r>
              <a:rPr lang="en-US" sz="2300" dirty="0">
                <a:solidFill>
                  <a:srgbClr val="FF33CC"/>
                </a:solidFill>
                <a:ea typeface="ＭＳ Ｐゴシック" pitchFamily="34" charset="-128"/>
              </a:rPr>
              <a:t> </a:t>
            </a:r>
            <a:r>
              <a:rPr lang="en-US" sz="2300" dirty="0" err="1">
                <a:solidFill>
                  <a:srgbClr val="FF33CC"/>
                </a:solidFill>
                <a:ea typeface="ＭＳ Ｐゴシック" pitchFamily="34" charset="-128"/>
              </a:rPr>
              <a:t>mesurés</a:t>
            </a:r>
            <a:r>
              <a:rPr lang="en-US" sz="2300" dirty="0">
                <a:solidFill>
                  <a:srgbClr val="FF33CC"/>
                </a:solidFill>
                <a:ea typeface="ＭＳ Ｐゴシック" pitchFamily="34" charset="-128"/>
              </a:rPr>
              <a:t> </a:t>
            </a:r>
            <a:r>
              <a:rPr lang="en-US" sz="2300" dirty="0">
                <a:ea typeface="ＭＳ Ｐゴシック" pitchFamily="34" charset="-128"/>
              </a:rPr>
              <a:t>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300" dirty="0">
                <a:ea typeface="ＭＳ Ｐゴシック" pitchFamily="34" charset="-128"/>
              </a:rPr>
              <a:t>A </a:t>
            </a:r>
            <a:r>
              <a:rPr lang="en-US" sz="2300" dirty="0" err="1">
                <a:ea typeface="ＭＳ Ｐゴシック" pitchFamily="34" charset="-128"/>
              </a:rPr>
              <a:t>quel</a:t>
            </a:r>
            <a:r>
              <a:rPr lang="en-US" sz="2300" dirty="0">
                <a:ea typeface="ＭＳ Ｐゴシック" pitchFamily="34" charset="-128"/>
              </a:rPr>
              <a:t> </a:t>
            </a:r>
            <a:r>
              <a:rPr lang="en-US" sz="2300" dirty="0" err="1">
                <a:solidFill>
                  <a:srgbClr val="FF33CC"/>
                </a:solidFill>
                <a:ea typeface="ＭＳ Ｐゴシック" pitchFamily="34" charset="-128"/>
              </a:rPr>
              <a:t>niveau</a:t>
            </a:r>
            <a:r>
              <a:rPr lang="en-US" sz="2300" dirty="0">
                <a:solidFill>
                  <a:srgbClr val="FF33CC"/>
                </a:solidFill>
                <a:ea typeface="ＭＳ Ｐゴシック" pitchFamily="34" charset="-128"/>
              </a:rPr>
              <a:t> le </a:t>
            </a:r>
            <a:r>
              <a:rPr lang="en-US" sz="2300" dirty="0" err="1">
                <a:solidFill>
                  <a:srgbClr val="FF33CC"/>
                </a:solidFill>
                <a:ea typeface="ＭＳ Ｐゴシック" pitchFamily="34" charset="-128"/>
              </a:rPr>
              <a:t>programme</a:t>
            </a:r>
            <a:r>
              <a:rPr lang="en-US" sz="2300" dirty="0">
                <a:solidFill>
                  <a:srgbClr val="FF33CC"/>
                </a:solidFill>
                <a:ea typeface="ＭＳ Ｐゴシック" pitchFamily="34" charset="-128"/>
              </a:rPr>
              <a:t> </a:t>
            </a:r>
            <a:r>
              <a:rPr lang="en-US" sz="2300" dirty="0" err="1">
                <a:solidFill>
                  <a:srgbClr val="FF33CC"/>
                </a:solidFill>
                <a:ea typeface="ＭＳ Ｐゴシック" pitchFamily="34" charset="-128"/>
              </a:rPr>
              <a:t>est-il</a:t>
            </a:r>
            <a:r>
              <a:rPr lang="en-US" sz="2300" dirty="0">
                <a:solidFill>
                  <a:srgbClr val="FF33CC"/>
                </a:solidFill>
                <a:ea typeface="ＭＳ Ｐゴシック" pitchFamily="34" charset="-128"/>
              </a:rPr>
              <a:t> </a:t>
            </a:r>
            <a:r>
              <a:rPr lang="en-US" sz="2300" dirty="0" err="1">
                <a:solidFill>
                  <a:srgbClr val="FF33CC"/>
                </a:solidFill>
                <a:ea typeface="ＭＳ Ｐゴシック" pitchFamily="34" charset="-128"/>
              </a:rPr>
              <a:t>mis</a:t>
            </a:r>
            <a:r>
              <a:rPr lang="en-US" sz="2300" dirty="0">
                <a:solidFill>
                  <a:srgbClr val="FF33CC"/>
                </a:solidFill>
                <a:ea typeface="ＭＳ Ｐゴシック" pitchFamily="34" charset="-128"/>
              </a:rPr>
              <a:t> </a:t>
            </a:r>
            <a:r>
              <a:rPr lang="en-US" sz="2300" dirty="0" err="1">
                <a:solidFill>
                  <a:srgbClr val="FF33CC"/>
                </a:solidFill>
                <a:ea typeface="ＭＳ Ｐゴシック" pitchFamily="34" charset="-128"/>
              </a:rPr>
              <a:t>en</a:t>
            </a:r>
            <a:r>
              <a:rPr lang="en-US" sz="2300" dirty="0">
                <a:solidFill>
                  <a:srgbClr val="FF33CC"/>
                </a:solidFill>
                <a:ea typeface="ＭＳ Ｐゴシック" pitchFamily="34" charset="-128"/>
              </a:rPr>
              <a:t> </a:t>
            </a:r>
            <a:r>
              <a:rPr lang="en-US" sz="2300" dirty="0" err="1">
                <a:solidFill>
                  <a:srgbClr val="FF33CC"/>
                </a:solidFill>
                <a:ea typeface="ＭＳ Ｐゴシック" pitchFamily="34" charset="-128"/>
              </a:rPr>
              <a:t>œuvre</a:t>
            </a:r>
            <a:r>
              <a:rPr lang="en-US" sz="2300" dirty="0">
                <a:solidFill>
                  <a:srgbClr val="FF33CC"/>
                </a:solidFill>
                <a:ea typeface="ＭＳ Ｐゴシック" pitchFamily="34" charset="-128"/>
              </a:rPr>
              <a:t> </a:t>
            </a:r>
            <a:r>
              <a:rPr lang="en-US" sz="2300" dirty="0">
                <a:ea typeface="ＭＳ Ｐゴシック" pitchFamily="34" charset="-128"/>
              </a:rPr>
              <a:t>?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sz="2300" b="1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300" b="1" dirty="0" err="1">
                <a:ea typeface="ＭＳ Ｐゴシック" pitchFamily="34" charset="-128"/>
              </a:rPr>
              <a:t>Exemple</a:t>
            </a:r>
            <a:r>
              <a:rPr lang="en-US" sz="2300" b="1" dirty="0">
                <a:ea typeface="ＭＳ Ｐゴシック" pitchFamily="34" charset="-128"/>
              </a:rPr>
              <a:t> d’un </a:t>
            </a:r>
            <a:r>
              <a:rPr lang="en-US" sz="2300" b="1" dirty="0" err="1">
                <a:ea typeface="ＭＳ Ｐゴシック" pitchFamily="34" charset="-128"/>
              </a:rPr>
              <a:t>programme</a:t>
            </a:r>
            <a:r>
              <a:rPr lang="en-US" sz="2300" b="1" dirty="0">
                <a:ea typeface="ＭＳ Ｐゴシック" pitchFamily="34" charset="-128"/>
              </a:rPr>
              <a:t> de subvention </a:t>
            </a:r>
            <a:r>
              <a:rPr lang="en-US" sz="2300" b="1" dirty="0" err="1">
                <a:ea typeface="ＭＳ Ｐゴシック" pitchFamily="34" charset="-128"/>
              </a:rPr>
              <a:t>agricole</a:t>
            </a:r>
            <a:r>
              <a:rPr lang="en-US" sz="2300" b="1" dirty="0">
                <a:ea typeface="ＭＳ Ｐゴシック" pitchFamily="34" charset="-128"/>
              </a:rPr>
              <a:t> destine a augmenter </a:t>
            </a:r>
            <a:r>
              <a:rPr lang="en-US" sz="2300" b="1" dirty="0" err="1">
                <a:ea typeface="ＭＳ Ｐゴシック" pitchFamily="34" charset="-128"/>
              </a:rPr>
              <a:t>l’acces</a:t>
            </a:r>
            <a:r>
              <a:rPr lang="en-US" sz="2300" b="1" dirty="0">
                <a:ea typeface="ＭＳ Ｐゴシック" pitchFamily="34" charset="-128"/>
              </a:rPr>
              <a:t> aux services </a:t>
            </a:r>
            <a:r>
              <a:rPr lang="en-US" sz="2300" b="1" dirty="0" err="1">
                <a:ea typeface="ＭＳ Ｐゴシック" pitchFamily="34" charset="-128"/>
              </a:rPr>
              <a:t>gouvernementaux</a:t>
            </a:r>
            <a:r>
              <a:rPr lang="en-US" sz="2300" b="1" dirty="0">
                <a:ea typeface="ＭＳ Ｐゴシック" pitchFamily="34" charset="-128"/>
              </a:rPr>
              <a:t> par les populations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300" dirty="0">
                <a:ea typeface="ＭＳ Ｐゴシック" pitchFamily="34" charset="-128"/>
              </a:rPr>
              <a:t>Le </a:t>
            </a:r>
            <a:r>
              <a:rPr lang="en-US" sz="2300" dirty="0" err="1">
                <a:ea typeface="ＭＳ Ｐゴシック" pitchFamily="34" charset="-128"/>
              </a:rPr>
              <a:t>programme</a:t>
            </a:r>
            <a:r>
              <a:rPr lang="en-US" sz="2300" dirty="0">
                <a:ea typeface="ＭＳ Ｐゴシック" pitchFamily="34" charset="-128"/>
              </a:rPr>
              <a:t> </a:t>
            </a:r>
            <a:r>
              <a:rPr lang="en-US" sz="2300" dirty="0" err="1">
                <a:ea typeface="ＭＳ Ｐゴシック" pitchFamily="34" charset="-128"/>
              </a:rPr>
              <a:t>est</a:t>
            </a:r>
            <a:r>
              <a:rPr lang="en-US" sz="2300" dirty="0">
                <a:ea typeface="ＭＳ Ｐゴシック" pitchFamily="34" charset="-128"/>
              </a:rPr>
              <a:t> </a:t>
            </a:r>
            <a:r>
              <a:rPr lang="en-US" sz="2300" dirty="0" err="1">
                <a:ea typeface="ＭＳ Ｐゴシック" pitchFamily="34" charset="-128"/>
              </a:rPr>
              <a:t>mis</a:t>
            </a:r>
            <a:r>
              <a:rPr lang="en-US" sz="2300" dirty="0">
                <a:ea typeface="ＭＳ Ｐゴシック" pitchFamily="34" charset="-128"/>
              </a:rPr>
              <a:t> </a:t>
            </a:r>
            <a:r>
              <a:rPr lang="en-US" sz="2300" dirty="0" err="1">
                <a:ea typeface="ＭＳ Ｐゴシック" pitchFamily="34" charset="-128"/>
              </a:rPr>
              <a:t>en</a:t>
            </a:r>
            <a:r>
              <a:rPr lang="en-US" sz="2300" dirty="0">
                <a:ea typeface="ＭＳ Ｐゴシック" pitchFamily="34" charset="-128"/>
              </a:rPr>
              <a:t> </a:t>
            </a:r>
            <a:r>
              <a:rPr lang="en-US" sz="2300" dirty="0" err="1">
                <a:ea typeface="ＭＳ Ｐゴシック" pitchFamily="34" charset="-128"/>
              </a:rPr>
              <a:t>œuvre</a:t>
            </a:r>
            <a:r>
              <a:rPr lang="en-US" sz="2300" dirty="0">
                <a:ea typeface="ＭＳ Ｐゴシック" pitchFamily="34" charset="-128"/>
              </a:rPr>
              <a:t> au </a:t>
            </a:r>
            <a:r>
              <a:rPr lang="en-US" sz="2300" u="sng" dirty="0" err="1">
                <a:ea typeface="ＭＳ Ｐゴシック" pitchFamily="34" charset="-128"/>
              </a:rPr>
              <a:t>niveau</a:t>
            </a:r>
            <a:r>
              <a:rPr lang="en-US" sz="2300" u="sng" dirty="0">
                <a:ea typeface="ＭＳ Ｐゴシック" pitchFamily="34" charset="-128"/>
              </a:rPr>
              <a:t> commune </a:t>
            </a:r>
            <a:r>
              <a:rPr lang="en-US" sz="2300" u="sng" dirty="0" err="1">
                <a:ea typeface="ＭＳ Ｐゴシック" pitchFamily="34" charset="-128"/>
              </a:rPr>
              <a:t>ou</a:t>
            </a:r>
            <a:r>
              <a:rPr lang="en-US" sz="2300" u="sng" dirty="0">
                <a:ea typeface="ＭＳ Ｐゴシック" pitchFamily="34" charset="-128"/>
              </a:rPr>
              <a:t> province?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fr-FR" sz="2300" dirty="0">
                <a:ea typeface="ＭＳ Ｐゴシック" pitchFamily="34" charset="-128"/>
              </a:rPr>
              <a:t>La précision statistique dépend principalement du nombre de communes ou provinces</a:t>
            </a:r>
            <a:endParaRPr lang="en-US" sz="23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300" dirty="0" err="1">
                <a:ea typeface="ＭＳ Ｐゴシック" pitchFamily="34" charset="-128"/>
              </a:rPr>
              <a:t>Mais</a:t>
            </a:r>
            <a:r>
              <a:rPr lang="en-US" sz="2300" dirty="0">
                <a:ea typeface="ＭＳ Ｐゴシック" pitchFamily="34" charset="-128"/>
              </a:rPr>
              <a:t> </a:t>
            </a:r>
            <a:r>
              <a:rPr lang="en-US" sz="2300" dirty="0" err="1">
                <a:ea typeface="ＭＳ Ｐゴシック" pitchFamily="34" charset="-128"/>
              </a:rPr>
              <a:t>l’impact</a:t>
            </a:r>
            <a:r>
              <a:rPr lang="en-US" sz="2300" dirty="0">
                <a:ea typeface="ＭＳ Ｐゴシック" pitchFamily="34" charset="-128"/>
              </a:rPr>
              <a:t> </a:t>
            </a:r>
            <a:r>
              <a:rPr lang="en-US" sz="2300" dirty="0" err="1">
                <a:ea typeface="ＭＳ Ｐゴシック" pitchFamily="34" charset="-128"/>
              </a:rPr>
              <a:t>est</a:t>
            </a:r>
            <a:r>
              <a:rPr lang="en-US" sz="2300" dirty="0">
                <a:ea typeface="ＭＳ Ｐゴシック" pitchFamily="34" charset="-128"/>
              </a:rPr>
              <a:t> </a:t>
            </a:r>
            <a:r>
              <a:rPr lang="en-US" sz="2300" dirty="0" err="1">
                <a:ea typeface="ＭＳ Ｐゴシック" pitchFamily="34" charset="-128"/>
              </a:rPr>
              <a:t>mesuré</a:t>
            </a:r>
            <a:r>
              <a:rPr lang="en-US" sz="2300" dirty="0">
                <a:ea typeface="ＭＳ Ｐゴシック" pitchFamily="34" charset="-128"/>
              </a:rPr>
              <a:t> au </a:t>
            </a:r>
            <a:r>
              <a:rPr lang="en-US" sz="2300" dirty="0" err="1">
                <a:ea typeface="ＭＳ Ｐゴシック" pitchFamily="34" charset="-128"/>
              </a:rPr>
              <a:t>niveau</a:t>
            </a:r>
            <a:r>
              <a:rPr lang="en-US" sz="2300" dirty="0">
                <a:ea typeface="ＭＳ Ｐゴシック" pitchFamily="34" charset="-128"/>
              </a:rPr>
              <a:t> plus bas: </a:t>
            </a:r>
            <a:r>
              <a:rPr lang="en-US" sz="2300" u="sng" dirty="0">
                <a:ea typeface="ＭＳ Ｐゴシック" pitchFamily="34" charset="-128"/>
              </a:rPr>
              <a:t>ménage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fr-FR" sz="2300" dirty="0" err="1">
                <a:ea typeface="ＭＳ Ｐゴシック" pitchFamily="34" charset="-128"/>
              </a:rPr>
              <a:t>Echantillonage</a:t>
            </a:r>
            <a:r>
              <a:rPr lang="fr-FR" sz="2300" dirty="0">
                <a:ea typeface="ＭＳ Ｐゴシック" pitchFamily="34" charset="-128"/>
              </a:rPr>
              <a:t> par grappe : d’abord échantillonner les communes, puis les ménages au sein de ces communes (en passant par villages)</a:t>
            </a:r>
            <a:endParaRPr lang="en-US" sz="23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sz="2300" b="1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300" b="1" dirty="0" err="1">
                <a:ea typeface="ＭＳ Ｐゴシック" pitchFamily="34" charset="-128"/>
              </a:rPr>
              <a:t>Enjeux</a:t>
            </a:r>
            <a:r>
              <a:rPr lang="en-US" sz="2300" b="1" dirty="0">
                <a:ea typeface="ＭＳ Ｐゴシック" pitchFamily="34" charset="-128"/>
              </a:rPr>
              <a:t> </a:t>
            </a:r>
            <a:r>
              <a:rPr lang="en-US" sz="2300" b="1" dirty="0" err="1">
                <a:ea typeface="ＭＳ Ｐゴシック" pitchFamily="34" charset="-128"/>
              </a:rPr>
              <a:t>liés</a:t>
            </a:r>
            <a:r>
              <a:rPr lang="en-US" sz="2300" b="1" dirty="0">
                <a:ea typeface="ＭＳ Ｐゴシック" pitchFamily="34" charset="-128"/>
              </a:rPr>
              <a:t> aux </a:t>
            </a:r>
            <a:r>
              <a:rPr lang="en-US" sz="2300" b="1" dirty="0" err="1">
                <a:ea typeface="ＭＳ Ｐゴシック" pitchFamily="34" charset="-128"/>
              </a:rPr>
              <a:t>grappes</a:t>
            </a:r>
            <a:r>
              <a:rPr lang="en-US" sz="2300" b="1" dirty="0">
                <a:ea typeface="ＭＳ Ｐゴシック" pitchFamily="34" charset="-128"/>
              </a:rPr>
              <a:t> : 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300" dirty="0">
                <a:ea typeface="ＭＳ Ｐゴシック" pitchFamily="34" charset="-128"/>
              </a:rPr>
              <a:t>Les </a:t>
            </a:r>
            <a:r>
              <a:rPr lang="en-US" sz="2300" dirty="0" err="1">
                <a:ea typeface="ＭＳ Ｐゴシック" pitchFamily="34" charset="-128"/>
              </a:rPr>
              <a:t>résultats</a:t>
            </a:r>
            <a:r>
              <a:rPr lang="en-US" sz="2300" dirty="0">
                <a:ea typeface="ＭＳ Ｐゴシック" pitchFamily="34" charset="-128"/>
              </a:rPr>
              <a:t> des </a:t>
            </a:r>
            <a:r>
              <a:rPr lang="en-US" sz="2300" dirty="0" err="1">
                <a:ea typeface="ＭＳ Ｐゴシック" pitchFamily="34" charset="-128"/>
              </a:rPr>
              <a:t>individus</a:t>
            </a:r>
            <a:r>
              <a:rPr lang="en-US" sz="2300" dirty="0">
                <a:ea typeface="ＭＳ Ｐゴシック" pitchFamily="34" charset="-128"/>
              </a:rPr>
              <a:t> du </a:t>
            </a:r>
            <a:r>
              <a:rPr lang="en-US" sz="2300" dirty="0" err="1">
                <a:ea typeface="ＭＳ Ｐゴシック" pitchFamily="34" charset="-128"/>
              </a:rPr>
              <a:t>même</a:t>
            </a:r>
            <a:r>
              <a:rPr lang="en-US" sz="2300" dirty="0">
                <a:ea typeface="ＭＳ Ｐゴシック" pitchFamily="34" charset="-128"/>
              </a:rPr>
              <a:t> </a:t>
            </a:r>
            <a:r>
              <a:rPr lang="en-US" sz="2300" dirty="0" err="1">
                <a:ea typeface="ＭＳ Ｐゴシック" pitchFamily="34" charset="-128"/>
              </a:rPr>
              <a:t>groupe</a:t>
            </a:r>
            <a:r>
              <a:rPr lang="en-US" sz="2300" dirty="0">
                <a:ea typeface="ＭＳ Ｐゴシック" pitchFamily="34" charset="-128"/>
              </a:rPr>
              <a:t> </a:t>
            </a:r>
            <a:r>
              <a:rPr lang="en-US" sz="2300" dirty="0" err="1">
                <a:ea typeface="ＭＳ Ｐゴシック" pitchFamily="34" charset="-128"/>
              </a:rPr>
              <a:t>sont</a:t>
            </a:r>
            <a:r>
              <a:rPr lang="en-US" sz="2300" dirty="0">
                <a:ea typeface="ＭＳ Ｐゴシック" pitchFamily="34" charset="-128"/>
              </a:rPr>
              <a:t> </a:t>
            </a:r>
            <a:r>
              <a:rPr lang="en-US" sz="2300" dirty="0" err="1">
                <a:ea typeface="ＭＳ Ｐゴシック" pitchFamily="34" charset="-128"/>
              </a:rPr>
              <a:t>susceptibles</a:t>
            </a:r>
            <a:r>
              <a:rPr lang="en-US" sz="2300" dirty="0">
                <a:ea typeface="ＭＳ Ｐゴシック" pitchFamily="34" charset="-128"/>
              </a:rPr>
              <a:t> d’être </a:t>
            </a:r>
            <a:r>
              <a:rPr lang="en-US" sz="2300" dirty="0" err="1">
                <a:ea typeface="ＭＳ Ｐゴシック" pitchFamily="34" charset="-128"/>
              </a:rPr>
              <a:t>corrélés</a:t>
            </a:r>
            <a:r>
              <a:rPr lang="en-US" sz="2300" dirty="0">
                <a:ea typeface="ＭＳ Ｐゴシック" pitchFamily="34" charset="-128"/>
              </a:rPr>
              <a:t> (</a:t>
            </a:r>
            <a:r>
              <a:rPr lang="en-US" sz="2300" dirty="0" err="1">
                <a:solidFill>
                  <a:srgbClr val="FF33CC"/>
                </a:solidFill>
                <a:ea typeface="ＭＳ Ｐゴシック" pitchFamily="34" charset="-128"/>
              </a:rPr>
              <a:t>corrélation</a:t>
            </a:r>
            <a:r>
              <a:rPr lang="en-US" sz="2300" dirty="0">
                <a:solidFill>
                  <a:srgbClr val="FF33CC"/>
                </a:solidFill>
                <a:ea typeface="ＭＳ Ｐゴシック" pitchFamily="34" charset="-128"/>
              </a:rPr>
              <a:t> intra-</a:t>
            </a:r>
            <a:r>
              <a:rPr lang="en-US" sz="2300" dirty="0" err="1">
                <a:solidFill>
                  <a:srgbClr val="FF33CC"/>
                </a:solidFill>
                <a:ea typeface="ＭＳ Ｐゴシック" pitchFamily="34" charset="-128"/>
              </a:rPr>
              <a:t>classe</a:t>
            </a:r>
            <a:r>
              <a:rPr lang="en-US" sz="2300" dirty="0">
                <a:ea typeface="ＭＳ Ｐゴシック" pitchFamily="34" charset="-128"/>
              </a:rPr>
              <a:t>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300" b="1" dirty="0" err="1">
                <a:ea typeface="ＭＳ Ｐゴシック" pitchFamily="34" charset="-128"/>
              </a:rPr>
              <a:t>Nécessite</a:t>
            </a:r>
            <a:r>
              <a:rPr lang="en-US" sz="2300" b="1" dirty="0">
                <a:ea typeface="ＭＳ Ｐゴシック" pitchFamily="34" charset="-128"/>
              </a:rPr>
              <a:t> </a:t>
            </a:r>
            <a:r>
              <a:rPr lang="en-US" sz="2300" b="1" dirty="0" err="1">
                <a:ea typeface="ＭＳ Ｐゴシック" pitchFamily="34" charset="-128"/>
              </a:rPr>
              <a:t>d’ajuster</a:t>
            </a:r>
            <a:r>
              <a:rPr lang="en-US" sz="2300" b="1" dirty="0">
                <a:ea typeface="ＭＳ Ｐゴシック" pitchFamily="34" charset="-128"/>
              </a:rPr>
              <a:t> </a:t>
            </a:r>
            <a:r>
              <a:rPr lang="en-US" sz="2300" b="1" dirty="0" err="1">
                <a:ea typeface="ＭＳ Ｐゴシック" pitchFamily="34" charset="-128"/>
              </a:rPr>
              <a:t>l’échantillon</a:t>
            </a:r>
            <a:r>
              <a:rPr lang="en-US" sz="2300" b="1" dirty="0">
                <a:ea typeface="ＭＳ Ｐゴシック" pitchFamily="34" charset="-128"/>
              </a:rPr>
              <a:t> :</a:t>
            </a:r>
            <a:r>
              <a:rPr lang="en-US" sz="2300" dirty="0"/>
              <a:t> </a:t>
            </a:r>
            <a:r>
              <a:rPr lang="en-US" sz="2300" dirty="0" err="1">
                <a:ea typeface="ＭＳ Ｐゴシック" pitchFamily="34" charset="-128"/>
              </a:rPr>
              <a:t>En</a:t>
            </a:r>
            <a:r>
              <a:rPr lang="en-US" sz="2300" dirty="0">
                <a:ea typeface="ＭＳ Ｐゴシック" pitchFamily="34" charset="-128"/>
              </a:rPr>
              <a:t> </a:t>
            </a:r>
            <a:r>
              <a:rPr lang="en-US" sz="2300" dirty="0" err="1">
                <a:ea typeface="ＭＳ Ｐゴシック" pitchFamily="34" charset="-128"/>
              </a:rPr>
              <a:t>termes</a:t>
            </a:r>
            <a:r>
              <a:rPr lang="en-US" sz="2300" dirty="0">
                <a:ea typeface="ＭＳ Ｐゴシック" pitchFamily="34" charset="-128"/>
              </a:rPr>
              <a:t> de puissance, </a:t>
            </a:r>
            <a:r>
              <a:rPr lang="en-US" sz="2300" dirty="0" err="1">
                <a:ea typeface="ＭＳ Ｐゴシック" pitchFamily="34" charset="-128"/>
              </a:rPr>
              <a:t>il</a:t>
            </a:r>
            <a:r>
              <a:rPr lang="en-US" sz="2300" dirty="0">
                <a:ea typeface="ＭＳ Ｐゴシック" pitchFamily="34" charset="-128"/>
              </a:rPr>
              <a:t> </a:t>
            </a:r>
            <a:r>
              <a:rPr lang="en-US" sz="2300" dirty="0" err="1">
                <a:ea typeface="ＭＳ Ｐゴシック" pitchFamily="34" charset="-128"/>
              </a:rPr>
              <a:t>vaut</a:t>
            </a:r>
            <a:r>
              <a:rPr lang="en-US" sz="2300" dirty="0">
                <a:ea typeface="ＭＳ Ｐゴシック" pitchFamily="34" charset="-128"/>
              </a:rPr>
              <a:t> </a:t>
            </a:r>
            <a:r>
              <a:rPr lang="en-US" sz="2300" dirty="0" err="1">
                <a:ea typeface="ＭＳ Ｐゴシック" pitchFamily="34" charset="-128"/>
              </a:rPr>
              <a:t>mieux</a:t>
            </a:r>
            <a:r>
              <a:rPr lang="en-US" sz="2300" dirty="0">
                <a:ea typeface="ＭＳ Ｐゴシック" pitchFamily="34" charset="-128"/>
              </a:rPr>
              <a:t> </a:t>
            </a:r>
            <a:r>
              <a:rPr lang="en-US" sz="2300" dirty="0" err="1">
                <a:ea typeface="ＭＳ Ｐゴシック" pitchFamily="34" charset="-128"/>
              </a:rPr>
              <a:t>ajouter</a:t>
            </a:r>
            <a:r>
              <a:rPr lang="en-US" sz="2300" dirty="0">
                <a:ea typeface="ＭＳ Ｐゴシック" pitchFamily="34" charset="-128"/>
              </a:rPr>
              <a:t> 1 observation </a:t>
            </a:r>
            <a:r>
              <a:rPr lang="en-US" sz="2300" dirty="0" err="1">
                <a:ea typeface="ＭＳ Ｐゴシック" pitchFamily="34" charset="-128"/>
              </a:rPr>
              <a:t>d’une</a:t>
            </a:r>
            <a:r>
              <a:rPr lang="en-US" sz="2300" dirty="0">
                <a:ea typeface="ＭＳ Ｐゴシック" pitchFamily="34" charset="-128"/>
              </a:rPr>
              <a:t> nouvelle </a:t>
            </a:r>
            <a:r>
              <a:rPr lang="en-US" sz="2300" dirty="0" err="1">
                <a:ea typeface="ＭＳ Ｐゴシック" pitchFamily="34" charset="-128"/>
              </a:rPr>
              <a:t>grappe</a:t>
            </a:r>
            <a:r>
              <a:rPr lang="en-US" sz="2300" dirty="0">
                <a:ea typeface="ＭＳ Ｐゴシック" pitchFamily="34" charset="-128"/>
              </a:rPr>
              <a:t>, </a:t>
            </a:r>
            <a:r>
              <a:rPr lang="en-US" sz="2300" dirty="0" err="1">
                <a:ea typeface="ＭＳ Ｐゴシック" pitchFamily="34" charset="-128"/>
              </a:rPr>
              <a:t>plutôt</a:t>
            </a:r>
            <a:r>
              <a:rPr lang="en-US" sz="2300" dirty="0">
                <a:ea typeface="ＭＳ Ｐゴシック" pitchFamily="34" charset="-128"/>
              </a:rPr>
              <a:t> qu’1 observation </a:t>
            </a:r>
            <a:r>
              <a:rPr lang="en-US" sz="2300" dirty="0" err="1">
                <a:ea typeface="ＭＳ Ｐゴシック" pitchFamily="34" charset="-128"/>
              </a:rPr>
              <a:t>d’une</a:t>
            </a:r>
            <a:r>
              <a:rPr lang="en-US" sz="2300" dirty="0">
                <a:ea typeface="ＭＳ Ｐゴシック" pitchFamily="34" charset="-128"/>
              </a:rPr>
              <a:t> </a:t>
            </a:r>
            <a:r>
              <a:rPr lang="en-US" sz="2300" dirty="0" err="1">
                <a:ea typeface="ＭＳ Ｐゴシック" pitchFamily="34" charset="-128"/>
              </a:rPr>
              <a:t>grappe</a:t>
            </a:r>
            <a:r>
              <a:rPr lang="en-US" sz="2300" dirty="0">
                <a:ea typeface="ＭＳ Ｐゴシック" pitchFamily="34" charset="-128"/>
              </a:rPr>
              <a:t> </a:t>
            </a:r>
            <a:r>
              <a:rPr lang="en-US" sz="2300" dirty="0" err="1">
                <a:ea typeface="ＭＳ Ｐゴシック" pitchFamily="34" charset="-128"/>
              </a:rPr>
              <a:t>existante</a:t>
            </a:r>
            <a:endParaRPr lang="en-US" sz="2300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300" b="1" dirty="0" err="1">
                <a:solidFill>
                  <a:srgbClr val="FF33CC"/>
                </a:solidFill>
              </a:rPr>
              <a:t>C’est</a:t>
            </a:r>
            <a:r>
              <a:rPr lang="en-US" sz="2300" b="1" dirty="0">
                <a:solidFill>
                  <a:srgbClr val="FF33CC"/>
                </a:solidFill>
              </a:rPr>
              <a:t> le </a:t>
            </a:r>
            <a:r>
              <a:rPr lang="en-US" sz="2300" b="1" dirty="0" err="1">
                <a:solidFill>
                  <a:srgbClr val="FF33CC"/>
                </a:solidFill>
              </a:rPr>
              <a:t>nombre</a:t>
            </a:r>
            <a:r>
              <a:rPr lang="en-US" sz="2300" b="1" dirty="0">
                <a:solidFill>
                  <a:srgbClr val="FF33CC"/>
                </a:solidFill>
              </a:rPr>
              <a:t> de </a:t>
            </a:r>
            <a:r>
              <a:rPr lang="en-US" sz="2300" b="1" dirty="0" err="1">
                <a:solidFill>
                  <a:srgbClr val="FF33CC"/>
                </a:solidFill>
              </a:rPr>
              <a:t>grappes</a:t>
            </a:r>
            <a:r>
              <a:rPr lang="en-US" sz="2300" b="1" dirty="0">
                <a:solidFill>
                  <a:srgbClr val="FF33CC"/>
                </a:solidFill>
              </a:rPr>
              <a:t> qui </a:t>
            </a:r>
            <a:r>
              <a:rPr lang="en-US" sz="2300" b="1" dirty="0" err="1">
                <a:solidFill>
                  <a:srgbClr val="FF33CC"/>
                </a:solidFill>
              </a:rPr>
              <a:t>détermine</a:t>
            </a:r>
            <a:r>
              <a:rPr lang="en-US" sz="2300" b="1" dirty="0">
                <a:solidFill>
                  <a:srgbClr val="FF33CC"/>
                </a:solidFill>
              </a:rPr>
              <a:t> </a:t>
            </a:r>
            <a:r>
              <a:rPr lang="en-US" sz="2300" b="1" dirty="0" err="1">
                <a:solidFill>
                  <a:srgbClr val="FF33CC"/>
                </a:solidFill>
              </a:rPr>
              <a:t>en</a:t>
            </a:r>
            <a:r>
              <a:rPr lang="en-US" sz="2300" b="1" dirty="0">
                <a:solidFill>
                  <a:srgbClr val="FF33CC"/>
                </a:solidFill>
              </a:rPr>
              <a:t> grand </a:t>
            </a:r>
            <a:r>
              <a:rPr lang="en-US" sz="2300" b="1" dirty="0" err="1">
                <a:solidFill>
                  <a:srgbClr val="FF33CC"/>
                </a:solidFill>
              </a:rPr>
              <a:t>partie</a:t>
            </a:r>
            <a:r>
              <a:rPr lang="en-US" sz="2300" b="1" dirty="0">
                <a:solidFill>
                  <a:srgbClr val="FF33CC"/>
                </a:solidFill>
              </a:rPr>
              <a:t> la </a:t>
            </a:r>
            <a:r>
              <a:rPr lang="en-US" sz="2300" b="1" dirty="0" err="1">
                <a:solidFill>
                  <a:srgbClr val="FF33CC"/>
                </a:solidFill>
              </a:rPr>
              <a:t>taille</a:t>
            </a:r>
            <a:r>
              <a:rPr lang="en-US" sz="2300" b="1" dirty="0">
                <a:solidFill>
                  <a:srgbClr val="FF33CC"/>
                </a:solidFill>
              </a:rPr>
              <a:t> ‘utile’ de </a:t>
            </a:r>
            <a:r>
              <a:rPr lang="en-US" sz="2300" b="1" dirty="0" err="1">
                <a:solidFill>
                  <a:srgbClr val="FF33CC"/>
                </a:solidFill>
              </a:rPr>
              <a:t>l’échantillon</a:t>
            </a:r>
            <a:r>
              <a:rPr lang="en-US" sz="2300" b="1" dirty="0">
                <a:solidFill>
                  <a:srgbClr val="FF33CC"/>
                </a:solidFill>
              </a:rPr>
              <a:t> </a:t>
            </a:r>
            <a:r>
              <a:rPr lang="en-US" sz="2300" dirty="0"/>
              <a:t>(le </a:t>
            </a:r>
            <a:r>
              <a:rPr lang="en-US" sz="2300" dirty="0" err="1"/>
              <a:t>nombre</a:t>
            </a:r>
            <a:r>
              <a:rPr lang="en-US" sz="2300" dirty="0"/>
              <a:t> </a:t>
            </a:r>
            <a:r>
              <a:rPr lang="en-US" sz="2300" dirty="0" err="1"/>
              <a:t>d’individus</a:t>
            </a:r>
            <a:r>
              <a:rPr lang="en-US" sz="2300" dirty="0"/>
              <a:t> au sein des </a:t>
            </a:r>
            <a:r>
              <a:rPr lang="en-US" sz="2300" dirty="0" err="1"/>
              <a:t>grappes</a:t>
            </a:r>
            <a:r>
              <a:rPr lang="en-US" sz="2300" dirty="0"/>
              <a:t> </a:t>
            </a:r>
            <a:r>
              <a:rPr lang="en-US" sz="2300" dirty="0" err="1"/>
              <a:t>importe</a:t>
            </a:r>
            <a:r>
              <a:rPr lang="en-US" sz="2300" dirty="0"/>
              <a:t> </a:t>
            </a:r>
            <a:r>
              <a:rPr lang="en-US" sz="2300" dirty="0" err="1"/>
              <a:t>moins</a:t>
            </a:r>
            <a:r>
              <a:rPr lang="en-US" sz="2300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3426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781800" cy="1137138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fr-FR" dirty="0"/>
              <a:t>Autres facteurs</a:t>
            </a:r>
            <a:endParaRPr lang="en-US" dirty="0">
              <a:ea typeface="+mj-ea"/>
            </a:endParaRP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fr-FR" dirty="0"/>
              <a:t>Autres caractéristiques de la conception / des données qui peuvent avoir des implications pour la détermination de la </a:t>
            </a:r>
            <a:r>
              <a:rPr lang="fr-FR" dirty="0">
                <a:solidFill>
                  <a:srgbClr val="FF00FF"/>
                </a:solidFill>
              </a:rPr>
              <a:t>taille de l'échantillon</a:t>
            </a:r>
            <a:endParaRPr lang="en-US" sz="2600" dirty="0">
              <a:solidFill>
                <a:srgbClr val="FF00FF"/>
              </a:solidFill>
              <a:ea typeface="ＭＳ Ｐゴシック" pitchFamily="34" charset="-128"/>
            </a:endParaRPr>
          </a:p>
          <a:p>
            <a:pPr marL="914400" lvl="1" indent="-514350">
              <a:lnSpc>
                <a:spcPct val="120000"/>
              </a:lnSpc>
              <a:buFont typeface="Arial" charset="0"/>
              <a:buAutoNum type="arabicPeriod"/>
              <a:defRPr/>
            </a:pPr>
            <a:r>
              <a:rPr lang="en-US" dirty="0"/>
              <a:t>Multiples questions </a:t>
            </a:r>
            <a:r>
              <a:rPr lang="en-US" dirty="0" err="1"/>
              <a:t>d’évaluation</a:t>
            </a:r>
            <a:r>
              <a:rPr lang="en-US" dirty="0"/>
              <a:t>/</a:t>
            </a:r>
            <a:r>
              <a:rPr lang="en-US" dirty="0" err="1"/>
              <a:t>traitements</a:t>
            </a:r>
            <a:endParaRPr lang="en-US" dirty="0">
              <a:solidFill>
                <a:srgbClr val="000000"/>
              </a:solidFill>
            </a:endParaRPr>
          </a:p>
          <a:p>
            <a:pPr marL="914400" lvl="1" indent="-514350">
              <a:lnSpc>
                <a:spcPct val="120000"/>
              </a:lnSpc>
              <a:buFont typeface="Arial" charset="0"/>
              <a:buAutoNum type="arabicPeriod"/>
              <a:defRPr/>
            </a:pPr>
            <a:r>
              <a:rPr lang="en-US" dirty="0" err="1"/>
              <a:t>Résultats</a:t>
            </a:r>
            <a:r>
              <a:rPr lang="en-US" dirty="0"/>
              <a:t> </a:t>
            </a:r>
            <a:r>
              <a:rPr lang="en-US" dirty="0" err="1"/>
              <a:t>désagrégés</a:t>
            </a:r>
            <a:r>
              <a:rPr lang="en-US" dirty="0"/>
              <a:t> par </a:t>
            </a:r>
            <a:r>
              <a:rPr lang="en-US" dirty="0" err="1"/>
              <a:t>groupe</a:t>
            </a:r>
            <a:endParaRPr lang="en-US" dirty="0"/>
          </a:p>
          <a:p>
            <a:pPr marL="914400" lvl="1" indent="-514350">
              <a:lnSpc>
                <a:spcPct val="120000"/>
              </a:lnSpc>
              <a:buFont typeface="Arial" charset="0"/>
              <a:buAutoNum type="arabicPeriod"/>
              <a:defRPr/>
            </a:pPr>
            <a:r>
              <a:rPr lang="en-US" dirty="0" err="1"/>
              <a:t>Taux</a:t>
            </a:r>
            <a:r>
              <a:rPr lang="en-US" dirty="0"/>
              <a:t> de participation au </a:t>
            </a:r>
            <a:r>
              <a:rPr lang="en-US" dirty="0" err="1"/>
              <a:t>programme</a:t>
            </a:r>
            <a:endParaRPr lang="en-US" dirty="0"/>
          </a:p>
          <a:p>
            <a:pPr marL="914400" lvl="1" indent="-514350">
              <a:lnSpc>
                <a:spcPct val="120000"/>
              </a:lnSpc>
              <a:buFont typeface="Arial" charset="0"/>
              <a:buAutoNum type="arabicPeriod"/>
              <a:defRPr/>
            </a:pPr>
            <a:r>
              <a:rPr lang="fr-FR" dirty="0"/>
              <a:t>Qualité des données</a:t>
            </a:r>
            <a:endParaRPr lang="en-US" dirty="0"/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728201" y="6477000"/>
            <a:ext cx="733425" cy="2746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F1E29DE-AB01-4A9B-9820-0682F4B04216}" type="slidenum">
              <a:rPr lang="en-US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093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2705100" y="63011"/>
            <a:ext cx="6781800" cy="788377"/>
          </a:xfrm>
        </p:spPr>
        <p:txBody>
          <a:bodyPr rtlCol="0"/>
          <a:lstStyle/>
          <a:p>
            <a:pPr lvl="1">
              <a:defRPr/>
            </a:pPr>
            <a:r>
              <a:rPr lang="fr-FR" sz="3600" dirty="0"/>
              <a:t>Traitements  multiples</a:t>
            </a:r>
            <a:endParaRPr lang="en-US" sz="3600" dirty="0">
              <a:ea typeface="+mj-ea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1981200" y="1447800"/>
            <a:ext cx="8229600" cy="495300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  <a:defRPr/>
            </a:pPr>
            <a:endParaRPr lang="en-US" dirty="0"/>
          </a:p>
          <a:p>
            <a:pPr>
              <a:buFont typeface="Wingdings" charset="2"/>
              <a:buChar char="§"/>
              <a:defRPr/>
            </a:pPr>
            <a:r>
              <a:rPr lang="en-US" dirty="0" err="1"/>
              <a:t>Besoin</a:t>
            </a:r>
            <a:r>
              <a:rPr lang="en-US" dirty="0"/>
              <a:t> </a:t>
            </a:r>
            <a:r>
              <a:rPr lang="en-US" dirty="0" err="1"/>
              <a:t>alors</a:t>
            </a:r>
            <a:r>
              <a:rPr lang="en-US" dirty="0"/>
              <a:t> de </a:t>
            </a:r>
            <a:r>
              <a:rPr lang="en-US" dirty="0" err="1"/>
              <a:t>très</a:t>
            </a:r>
            <a:r>
              <a:rPr lang="en-US" dirty="0"/>
              <a:t> grands </a:t>
            </a:r>
            <a:r>
              <a:rPr lang="en-US" dirty="0" err="1"/>
              <a:t>échantillons</a:t>
            </a:r>
            <a:endParaRPr lang="en-US" dirty="0"/>
          </a:p>
          <a:p>
            <a:pPr lvl="1">
              <a:buFont typeface="Wingdings" charset="2"/>
              <a:buChar char="§"/>
              <a:defRPr/>
            </a:pPr>
            <a:r>
              <a:rPr lang="en-US" dirty="0"/>
              <a:t>Plus on </a:t>
            </a:r>
            <a:r>
              <a:rPr lang="en-US" dirty="0" err="1"/>
              <a:t>veut</a:t>
            </a:r>
            <a:r>
              <a:rPr lang="en-US" dirty="0"/>
              <a:t> faire de </a:t>
            </a:r>
            <a:r>
              <a:rPr lang="en-US" dirty="0" err="1"/>
              <a:t>comparaisons</a:t>
            </a:r>
            <a:r>
              <a:rPr lang="en-US" dirty="0"/>
              <a:t>, plus </a:t>
            </a:r>
            <a:r>
              <a:rPr lang="en-US" dirty="0" err="1"/>
              <a:t>l’échantillon</a:t>
            </a:r>
            <a:r>
              <a:rPr lang="en-US" dirty="0"/>
              <a:t> </a:t>
            </a:r>
            <a:r>
              <a:rPr lang="en-US" dirty="0" err="1"/>
              <a:t>doit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grand</a:t>
            </a:r>
          </a:p>
          <a:p>
            <a:pPr lvl="1">
              <a:buFont typeface="Wingdings" charset="2"/>
              <a:buChar char="§"/>
              <a:defRPr/>
            </a:pPr>
            <a:endParaRPr lang="en-US" dirty="0"/>
          </a:p>
          <a:p>
            <a:pPr>
              <a:buFont typeface="Wingdings" charset="2"/>
              <a:buChar char="§"/>
              <a:defRPr/>
            </a:pPr>
            <a:r>
              <a:rPr lang="en-US" sz="3000" dirty="0"/>
              <a:t>Si les </a:t>
            </a:r>
            <a:r>
              <a:rPr lang="en-US" sz="3000" dirty="0" err="1"/>
              <a:t>traitement</a:t>
            </a:r>
            <a:r>
              <a:rPr lang="en-US" sz="3000" dirty="0"/>
              <a:t> </a:t>
            </a:r>
            <a:r>
              <a:rPr lang="en-US" sz="3000" dirty="0" err="1"/>
              <a:t>sont</a:t>
            </a:r>
            <a:r>
              <a:rPr lang="en-US" sz="3000" dirty="0"/>
              <a:t> </a:t>
            </a:r>
            <a:r>
              <a:rPr lang="en-US" sz="3000" dirty="0" err="1"/>
              <a:t>similaires</a:t>
            </a:r>
            <a:r>
              <a:rPr lang="en-US" sz="3000" dirty="0"/>
              <a:t>, les </a:t>
            </a:r>
            <a:r>
              <a:rPr lang="en-US" sz="3000" dirty="0" err="1"/>
              <a:t>différences</a:t>
            </a:r>
            <a:r>
              <a:rPr lang="en-US" sz="3000" dirty="0"/>
              <a:t> entre </a:t>
            </a:r>
            <a:r>
              <a:rPr lang="en-US" sz="3000" dirty="0" err="1"/>
              <a:t>groupes</a:t>
            </a:r>
            <a:r>
              <a:rPr lang="en-US" sz="3000" dirty="0"/>
              <a:t> </a:t>
            </a:r>
            <a:r>
              <a:rPr lang="en-US" sz="3000" dirty="0" err="1"/>
              <a:t>seront</a:t>
            </a:r>
            <a:r>
              <a:rPr lang="en-US" sz="3000" dirty="0"/>
              <a:t> petites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dirty="0"/>
              <a:t>On aura </a:t>
            </a:r>
            <a:r>
              <a:rPr lang="en-US" dirty="0" err="1"/>
              <a:t>besoin</a:t>
            </a:r>
            <a:r>
              <a:rPr lang="en-US" dirty="0"/>
              <a:t> </a:t>
            </a:r>
            <a:r>
              <a:rPr lang="en-US" dirty="0" err="1"/>
              <a:t>d’échantillons</a:t>
            </a:r>
            <a:r>
              <a:rPr lang="en-US" dirty="0"/>
              <a:t> encore plus grands</a:t>
            </a:r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728201" y="6477000"/>
            <a:ext cx="733425" cy="2746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C72F98CD-F5DC-42A5-93C1-8A8C46ACFBAA}" type="slidenum">
              <a:rPr lang="en-US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3901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2257426" y="238125"/>
            <a:ext cx="8077200" cy="805229"/>
          </a:xfrm>
        </p:spPr>
        <p:txBody>
          <a:bodyPr rtlCol="0"/>
          <a:lstStyle/>
          <a:p>
            <a:pPr>
              <a:defRPr/>
            </a:pPr>
            <a:r>
              <a:rPr lang="en-US" sz="3600" dirty="0" err="1"/>
              <a:t>Désagréger</a:t>
            </a:r>
            <a:r>
              <a:rPr lang="en-US" sz="3600" dirty="0"/>
              <a:t> les </a:t>
            </a:r>
            <a:r>
              <a:rPr lang="en-US" sz="3600" dirty="0" err="1"/>
              <a:t>résultats</a:t>
            </a:r>
            <a:r>
              <a:rPr lang="en-US" sz="3600" dirty="0"/>
              <a:t> par </a:t>
            </a:r>
            <a:r>
              <a:rPr lang="en-US" sz="3600" dirty="0" err="1"/>
              <a:t>groupe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47800"/>
            <a:ext cx="8229600" cy="4800600"/>
          </a:xfrm>
        </p:spPr>
        <p:txBody>
          <a:bodyPr rtlCol="0">
            <a:noAutofit/>
          </a:bodyPr>
          <a:lstStyle/>
          <a:p>
            <a:pPr marL="342900" indent="-342900">
              <a:lnSpc>
                <a:spcPct val="120000"/>
              </a:lnSpc>
              <a:defRPr/>
            </a:pPr>
            <a:r>
              <a:rPr lang="en-US" sz="2000" b="1"/>
              <a:t>Résultats désagrégés par groupe</a:t>
            </a:r>
          </a:p>
          <a:p>
            <a:pPr lvl="1">
              <a:buClr>
                <a:srgbClr val="595959"/>
              </a:buClr>
              <a:defRPr/>
            </a:pPr>
            <a:r>
              <a:rPr lang="fr-FR" sz="1700"/>
              <a:t>Les effets sont-ils différents pour les hommes et les femmes? Pour les différents secteurs?</a:t>
            </a:r>
          </a:p>
          <a:p>
            <a:pPr lvl="1">
              <a:buClr>
                <a:srgbClr val="595959"/>
              </a:buClr>
              <a:defRPr/>
            </a:pPr>
            <a:r>
              <a:rPr lang="fr-FR" sz="1700"/>
              <a:t>SI ces groupes différents réagissent de façon similaire, estimer les différences d’impact de traitement exige également de très grands échantillons</a:t>
            </a:r>
            <a:endParaRPr lang="en-US" sz="1700" b="1"/>
          </a:p>
          <a:p>
            <a:pPr>
              <a:defRPr/>
            </a:pPr>
            <a:r>
              <a:rPr lang="fr-FR" sz="2100"/>
              <a:t>Afin d'assurer l'équilibre entre le traitement et les groupes de comparaison, il convient de diviser l'échantillon en </a:t>
            </a:r>
            <a:r>
              <a:rPr lang="fr-FR" sz="2100" b="1">
                <a:solidFill>
                  <a:srgbClr val="FF33CC"/>
                </a:solidFill>
              </a:rPr>
              <a:t>strates</a:t>
            </a:r>
            <a:r>
              <a:rPr lang="fr-FR" sz="2100">
                <a:solidFill>
                  <a:srgbClr val="FF33CC"/>
                </a:solidFill>
              </a:rPr>
              <a:t> </a:t>
            </a:r>
            <a:r>
              <a:rPr lang="fr-FR" sz="2100"/>
              <a:t>avant d’assigner les strates de traitement</a:t>
            </a:r>
          </a:p>
          <a:p>
            <a:pPr marL="342900" indent="-342900">
              <a:defRPr/>
            </a:pPr>
            <a:r>
              <a:rPr lang="en-US" sz="2000" b="1"/>
              <a:t>Strates</a:t>
            </a:r>
          </a:p>
          <a:p>
            <a:pPr lvl="1"/>
            <a:r>
              <a:rPr lang="fr-FR" sz="1700"/>
              <a:t>Sous-populations</a:t>
            </a:r>
          </a:p>
          <a:p>
            <a:pPr lvl="1"/>
            <a:r>
              <a:rPr lang="fr-FR" sz="1700"/>
              <a:t>Strates souvent utilisées : géographie, sexe, secteur, valeurs de référence de variables de résultats</a:t>
            </a:r>
          </a:p>
          <a:p>
            <a:pPr lvl="1"/>
            <a:r>
              <a:rPr lang="fr-FR" sz="1700"/>
              <a:t>L’assignation de traitement (ou échantillonnage) se produit au sein de ces groupes (c’est-à-dire randomiser au sein des strates)</a:t>
            </a:r>
            <a:endParaRPr lang="fr-FR" sz="1700" dirty="0"/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728201" y="6477000"/>
            <a:ext cx="733425" cy="2746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541FA01-3BF9-4CB0-AC1E-98702478CA9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583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1981200" y="171450"/>
            <a:ext cx="7667624" cy="1077912"/>
          </a:xfrm>
        </p:spPr>
        <p:txBody>
          <a:bodyPr rtlCol="0"/>
          <a:lstStyle/>
          <a:p>
            <a:pPr>
              <a:defRPr/>
            </a:pPr>
            <a:r>
              <a:rPr lang="en-US" sz="3200" b="1" dirty="0"/>
              <a:t>La participation au </a:t>
            </a:r>
            <a:r>
              <a:rPr lang="en-US" sz="3200" b="1" dirty="0" err="1"/>
              <a:t>programme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47800"/>
            <a:ext cx="8229600" cy="5105400"/>
          </a:xfrm>
        </p:spPr>
        <p:txBody>
          <a:bodyPr>
            <a:normAutofit/>
          </a:bodyPr>
          <a:lstStyle/>
          <a:p>
            <a:pPr lvl="2">
              <a:lnSpc>
                <a:spcPct val="90000"/>
              </a:lnSpc>
              <a:buFont typeface="Wingdings" pitchFamily="2" charset="2"/>
              <a:buChar char="§"/>
            </a:pPr>
            <a:endParaRPr lang="fr-FR" dirty="0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fr-FR" sz="2400" dirty="0"/>
              <a:t>Faible participation (taux) diminue la précision de nos comparaisons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fr-FR" sz="2000" dirty="0"/>
              <a:t>Diminue  la taille de l'échantillon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728201" y="6477000"/>
            <a:ext cx="733425" cy="2746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88193D3-9CB3-413A-80FF-F7BB2683355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57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2743200" y="200025"/>
            <a:ext cx="6781800" cy="738342"/>
          </a:xfrm>
        </p:spPr>
        <p:txBody>
          <a:bodyPr rtlCol="0"/>
          <a:lstStyle/>
          <a:p>
            <a:pPr lvl="1">
              <a:defRPr/>
            </a:pPr>
            <a:r>
              <a:rPr lang="en-US" sz="3200" dirty="0">
                <a:ea typeface="+mj-ea"/>
              </a:rPr>
              <a:t>Q</a:t>
            </a:r>
            <a:r>
              <a:rPr lang="fr-FR" sz="3200" dirty="0" err="1"/>
              <a:t>ualité</a:t>
            </a:r>
            <a:r>
              <a:rPr lang="fr-FR" sz="3200" dirty="0"/>
              <a:t> des données</a:t>
            </a:r>
            <a:endParaRPr lang="en-US" sz="3200" dirty="0">
              <a:ea typeface="+mj-ea"/>
            </a:endParaRP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fr-FR"/>
              <a:t>Une </a:t>
            </a:r>
            <a:r>
              <a:rPr lang="fr-FR" dirty="0"/>
              <a:t>mauvaise qualité des données augmente en réalité la taille requise de l'échantillon</a:t>
            </a:r>
            <a:endParaRPr lang="en-US" sz="2600" dirty="0"/>
          </a:p>
          <a:p>
            <a:pPr lvl="2">
              <a:buFont typeface="Wingdings" pitchFamily="2" charset="2"/>
              <a:buChar char="§"/>
              <a:defRPr/>
            </a:pPr>
            <a:r>
              <a:rPr lang="fr-FR" dirty="0"/>
              <a:t>Observations manquantes</a:t>
            </a:r>
          </a:p>
          <a:p>
            <a:pPr lvl="2">
              <a:buFont typeface="Wingdings" pitchFamily="2" charset="2"/>
              <a:buChar char="§"/>
              <a:defRPr/>
            </a:pPr>
            <a:r>
              <a:rPr lang="fr-FR" dirty="0"/>
              <a:t>Grande erreur de mesure</a:t>
            </a:r>
            <a:endParaRPr lang="en-US" sz="2200" dirty="0"/>
          </a:p>
          <a:p>
            <a:pPr>
              <a:buFont typeface="Wingdings" pitchFamily="2" charset="2"/>
              <a:buChar char="§"/>
              <a:defRPr/>
            </a:pPr>
            <a:r>
              <a:rPr lang="en-US">
                <a:ea typeface="ＭＳ Ｐゴシック" pitchFamily="34" charset="-128"/>
              </a:rPr>
              <a:t>Garantir des </a:t>
            </a:r>
            <a:r>
              <a:rPr lang="en-US">
                <a:solidFill>
                  <a:srgbClr val="FF33CC"/>
                </a:solidFill>
                <a:ea typeface="ＭＳ Ｐゴシック" pitchFamily="34" charset="-128"/>
              </a:rPr>
              <a:t>données de bonne qualité est souvent un bon investissement</a:t>
            </a:r>
          </a:p>
          <a:p>
            <a:pPr lvl="2">
              <a:buFont typeface="Wingdings" pitchFamily="2" charset="2"/>
              <a:buChar char="§"/>
              <a:defRPr/>
            </a:pPr>
            <a:r>
              <a:rPr lang="fr-FR"/>
              <a:t>Peut-être </a:t>
            </a:r>
            <a:r>
              <a:rPr lang="fr-FR" dirty="0"/>
              <a:t>en partie résolue avec le coordinateur de terrain par le contrôle sur le terrain de  la collecte des données</a:t>
            </a:r>
            <a:endParaRPr lang="en-US" sz="1800" dirty="0"/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728201" y="6477000"/>
            <a:ext cx="733425" cy="2746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3CA1ED8C-B64C-405C-8B17-4E2A32C4BE47}" type="slidenum">
              <a:rPr lang="en-US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3937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2743200" y="133350"/>
            <a:ext cx="6781800" cy="919414"/>
          </a:xfrm>
        </p:spPr>
        <p:txBody>
          <a:bodyPr rtlCol="0"/>
          <a:lstStyle/>
          <a:p>
            <a:pPr>
              <a:defRPr/>
            </a:pPr>
            <a:r>
              <a:rPr lang="en-US" dirty="0"/>
              <a:t>C</a:t>
            </a:r>
            <a:r>
              <a:rPr lang="en-US" dirty="0">
                <a:ea typeface="+mj-ea"/>
              </a:rPr>
              <a:t>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dirty="0"/>
          </a:p>
          <a:p>
            <a:pPr marL="914400" lvl="1" indent="-514350">
              <a:buNone/>
              <a:defRPr/>
            </a:pPr>
            <a:endParaRPr lang="en-US" b="1" dirty="0">
              <a:solidFill>
                <a:schemeClr val="tx2"/>
              </a:solidFill>
              <a:ea typeface="+mn-ea"/>
            </a:endParaRPr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728201" y="6477000"/>
            <a:ext cx="733425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FE36DA4-889A-4B18-BF07-31BEFD5B585B}" type="slidenum">
              <a:rPr lang="en-US" sz="1200">
                <a:solidFill>
                  <a:srgbClr val="898989"/>
                </a:solidFill>
              </a:rPr>
              <a:pPr eaLnBrk="1" hangingPunct="1"/>
              <a:t>27</a:t>
            </a:fld>
            <a:endParaRPr lang="en-US" sz="1200">
              <a:solidFill>
                <a:srgbClr val="898989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552434" y="1371600"/>
          <a:ext cx="9115567" cy="450688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548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69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800" dirty="0" err="1"/>
                        <a:t>Eléments</a:t>
                      </a:r>
                      <a:r>
                        <a:rPr lang="en-US" sz="1800" dirty="0"/>
                        <a:t> :</a:t>
                      </a: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Implication pour la </a:t>
                      </a:r>
                      <a:r>
                        <a:rPr lang="en-US" sz="1800" dirty="0" err="1"/>
                        <a:t>Taille</a:t>
                      </a:r>
                      <a:r>
                        <a:rPr lang="en-US" sz="1800" dirty="0"/>
                        <a:t> de </a:t>
                      </a:r>
                      <a:r>
                        <a:rPr lang="en-US" sz="1800" dirty="0" err="1"/>
                        <a:t>l’Echantillon</a:t>
                      </a:r>
                      <a:r>
                        <a:rPr lang="en-US" sz="1800" dirty="0"/>
                        <a:t> :</a:t>
                      </a:r>
                    </a:p>
                  </a:txBody>
                  <a:tcPr marT="45728" marB="4572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475">
                <a:tc>
                  <a:txBody>
                    <a:bodyPr/>
                    <a:lstStyle/>
                    <a:p>
                      <a:r>
                        <a:rPr lang="en-US" sz="1800" dirty="0"/>
                        <a:t>Les </a:t>
                      </a:r>
                      <a:r>
                        <a:rPr lang="en-US" sz="1800" err="1">
                          <a:solidFill>
                            <a:srgbClr val="FF33CC"/>
                          </a:solidFill>
                        </a:rPr>
                        <a:t>effets</a:t>
                      </a:r>
                      <a:r>
                        <a:rPr lang="en-US" sz="1800">
                          <a:solidFill>
                            <a:srgbClr val="FF33CC"/>
                          </a:solidFill>
                        </a:rPr>
                        <a:t> minimaux</a:t>
                      </a:r>
                      <a:r>
                        <a:rPr lang="en-US" sz="1800" baseline="0">
                          <a:solidFill>
                            <a:srgbClr val="FF33CC"/>
                          </a:solidFill>
                        </a:rPr>
                        <a:t> </a:t>
                      </a:r>
                      <a:r>
                        <a:rPr lang="en-US" sz="1800"/>
                        <a:t>que </a:t>
                      </a:r>
                      <a:r>
                        <a:rPr lang="en-US" sz="1800" dirty="0" err="1"/>
                        <a:t>l’on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souhaite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détecter</a:t>
                      </a:r>
                      <a:endParaRPr lang="en-US" sz="1800" dirty="0"/>
                    </a:p>
                  </a:txBody>
                  <a:tcPr marT="45728" marB="45728"/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lang="en-US" sz="1800"/>
                        <a:t>     Plus la</a:t>
                      </a:r>
                      <a:r>
                        <a:rPr lang="en-US" sz="180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800">
                          <a:solidFill>
                            <a:srgbClr val="FF33CC"/>
                          </a:solidFill>
                        </a:rPr>
                        <a:t>taille de l’échantillon</a:t>
                      </a:r>
                      <a:r>
                        <a:rPr lang="en-US" sz="180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800" baseline="0"/>
                        <a:t>devra être</a:t>
                      </a:r>
                    </a:p>
                    <a:p>
                      <a:pPr algn="ctr"/>
                      <a:r>
                        <a:rPr lang="en-US" sz="1800" baseline="0">
                          <a:solidFill>
                            <a:srgbClr val="FF33CC"/>
                          </a:solidFill>
                        </a:rPr>
                        <a:t>grande</a:t>
                      </a:r>
                    </a:p>
                    <a:p>
                      <a:pPr algn="ctr"/>
                      <a:endParaRPr lang="en-US" sz="1800" dirty="0"/>
                    </a:p>
                  </a:txBody>
                  <a:tcPr marT="45728" marB="4572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475">
                <a:tc>
                  <a:txBody>
                    <a:bodyPr/>
                    <a:lstStyle/>
                    <a:p>
                      <a:r>
                        <a:rPr lang="en-US" sz="1800" dirty="0"/>
                        <a:t>Plus la </a:t>
                      </a:r>
                      <a:r>
                        <a:rPr lang="en-US" sz="1800" dirty="0">
                          <a:solidFill>
                            <a:srgbClr val="FF33CC"/>
                          </a:solidFill>
                        </a:rPr>
                        <a:t>variance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sous-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jacente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est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élevée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28" marB="45728"/>
                </a:tc>
                <a:tc vMerge="1">
                  <a:txBody>
                    <a:bodyPr/>
                    <a:lstStyle/>
                    <a:p>
                      <a:endParaRPr lang="en-US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2754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</a:rPr>
                        <a:t>Plus le </a:t>
                      </a:r>
                      <a:r>
                        <a:rPr lang="en-US" sz="1800" dirty="0" err="1">
                          <a:latin typeface="+mj-lt"/>
                        </a:rPr>
                        <a:t>niveau</a:t>
                      </a:r>
                      <a:r>
                        <a:rPr lang="en-US" sz="1800" dirty="0">
                          <a:latin typeface="+mj-lt"/>
                        </a:rPr>
                        <a:t> de </a:t>
                      </a:r>
                      <a:r>
                        <a:rPr lang="en-US" sz="1800" dirty="0" err="1">
                          <a:latin typeface="+mj-lt"/>
                        </a:rPr>
                        <a:t>mise</a:t>
                      </a:r>
                      <a:r>
                        <a:rPr lang="en-US" sz="1800" dirty="0">
                          <a:latin typeface="+mj-lt"/>
                        </a:rPr>
                        <a:t> en oeuvre </a:t>
                      </a:r>
                      <a:r>
                        <a:rPr lang="en-US" sz="1800" dirty="0" err="1">
                          <a:latin typeface="+mj-lt"/>
                        </a:rPr>
                        <a:t>est</a:t>
                      </a:r>
                      <a:r>
                        <a:rPr lang="en-US" sz="1800" dirty="0">
                          <a:latin typeface="+mj-lt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é</a:t>
                      </a:r>
                      <a:r>
                        <a:rPr lang="en-US" sz="1800" dirty="0" err="1">
                          <a:latin typeface="+mj-lt"/>
                        </a:rPr>
                        <a:t>lev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é</a:t>
                      </a:r>
                      <a:r>
                        <a:rPr lang="en-US" sz="1800" dirty="0">
                          <a:latin typeface="+mj-lt"/>
                        </a:rPr>
                        <a:t> </a:t>
                      </a:r>
                      <a:r>
                        <a:rPr kumimoji="0"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1800" kern="1200" baseline="0" dirty="0" err="1">
                          <a:solidFill>
                            <a:srgbClr val="FF33CC"/>
                          </a:solidFill>
                          <a:latin typeface="+mn-lt"/>
                          <a:ea typeface="+mn-ea"/>
                          <a:cs typeface="+mn-cs"/>
                        </a:rPr>
                        <a:t>grappes</a:t>
                      </a:r>
                      <a:r>
                        <a:rPr kumimoji="0"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et la </a:t>
                      </a:r>
                      <a:r>
                        <a:rPr kumimoji="0"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corrélation</a:t>
                      </a:r>
                      <a:r>
                        <a:rPr kumimoji="0"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des </a:t>
                      </a:r>
                      <a:r>
                        <a:rPr kumimoji="0"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résultats</a:t>
                      </a:r>
                      <a:r>
                        <a:rPr kumimoji="0"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au </a:t>
                      </a:r>
                      <a:r>
                        <a:rPr kumimoji="0"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sein</a:t>
                      </a:r>
                      <a:r>
                        <a:rPr kumimoji="0"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d’une</a:t>
                      </a:r>
                      <a:r>
                        <a:rPr kumimoji="0"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grappe</a:t>
                      </a:r>
                      <a:r>
                        <a:rPr kumimoji="0"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dirty="0" err="1">
                          <a:latin typeface="+mj-lt"/>
                        </a:rPr>
                        <a:t>sont</a:t>
                      </a:r>
                      <a:r>
                        <a:rPr lang="en-US" sz="1800" dirty="0">
                          <a:latin typeface="+mj-lt"/>
                        </a:rPr>
                        <a:t> </a:t>
                      </a:r>
                      <a:r>
                        <a:rPr lang="en-US" sz="1800" dirty="0" err="1">
                          <a:latin typeface="+mj-lt"/>
                        </a:rPr>
                        <a:t>élevés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marT="45728" marB="45728"/>
                </a:tc>
                <a:tc vMerge="1">
                  <a:txBody>
                    <a:bodyPr/>
                    <a:lstStyle/>
                    <a:p>
                      <a:endParaRPr lang="en-US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4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Plus on </a:t>
                      </a:r>
                      <a:r>
                        <a:rPr lang="en-US" sz="1800" dirty="0" err="1"/>
                        <a:t>souhaite</a:t>
                      </a:r>
                      <a:r>
                        <a:rPr lang="en-US" sz="1800" dirty="0"/>
                        <a:t> de </a:t>
                      </a:r>
                      <a:r>
                        <a:rPr lang="en-US" sz="1800" dirty="0" err="1">
                          <a:solidFill>
                            <a:srgbClr val="FF33CC"/>
                          </a:solidFill>
                        </a:rPr>
                        <a:t>confiance</a:t>
                      </a:r>
                      <a:r>
                        <a:rPr lang="en-US" sz="1800" dirty="0">
                          <a:solidFill>
                            <a:srgbClr val="FF33CC"/>
                          </a:solidFill>
                        </a:rPr>
                        <a:t>/</a:t>
                      </a:r>
                      <a:r>
                        <a:rPr lang="en-US" sz="1800" dirty="0" err="1">
                          <a:solidFill>
                            <a:srgbClr val="FF33CC"/>
                          </a:solidFill>
                        </a:rPr>
                        <a:t>précision</a:t>
                      </a:r>
                      <a:r>
                        <a:rPr lang="en-US" sz="1800" baseline="0" dirty="0">
                          <a:solidFill>
                            <a:srgbClr val="FF33CC"/>
                          </a:solidFill>
                        </a:rPr>
                        <a:t> </a:t>
                      </a:r>
                      <a:r>
                        <a:rPr lang="en-US" sz="1800" baseline="0" dirty="0"/>
                        <a:t>(</a:t>
                      </a:r>
                      <a:r>
                        <a:rPr lang="en-US" sz="1800" baseline="0" dirty="0" err="1"/>
                        <a:t>statistique</a:t>
                      </a:r>
                      <a:r>
                        <a:rPr lang="en-US" sz="1800" baseline="0" dirty="0"/>
                        <a:t>)</a:t>
                      </a:r>
                      <a:endParaRPr lang="en-US" sz="1800" dirty="0">
                        <a:solidFill>
                          <a:srgbClr val="FF00FF"/>
                        </a:solidFill>
                      </a:endParaRPr>
                    </a:p>
                  </a:txBody>
                  <a:tcPr marT="45728" marB="45728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6659">
                <a:tc>
                  <a:txBody>
                    <a:bodyPr/>
                    <a:lstStyle/>
                    <a:p>
                      <a:r>
                        <a:rPr lang="en-US" sz="1800" dirty="0"/>
                        <a:t>Plus la </a:t>
                      </a:r>
                      <a:r>
                        <a:rPr lang="en-US" sz="1800" dirty="0">
                          <a:solidFill>
                            <a:srgbClr val="FF33CC"/>
                          </a:solidFill>
                        </a:rPr>
                        <a:t>nature des questions </a:t>
                      </a:r>
                      <a:r>
                        <a:rPr lang="en-US" sz="1800" dirty="0" err="1">
                          <a:solidFill>
                            <a:srgbClr val="FF33CC"/>
                          </a:solidFill>
                        </a:rPr>
                        <a:t>d’évaluation</a:t>
                      </a:r>
                      <a:r>
                        <a:rPr lang="en-US" sz="1800" baseline="0" dirty="0">
                          <a:solidFill>
                            <a:srgbClr val="FF33CC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33CC"/>
                          </a:solidFill>
                        </a:rPr>
                        <a:t>est</a:t>
                      </a:r>
                      <a:r>
                        <a:rPr lang="en-US" sz="1800" dirty="0">
                          <a:solidFill>
                            <a:srgbClr val="FF33CC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33CC"/>
                          </a:solidFill>
                        </a:rPr>
                        <a:t>complexe</a:t>
                      </a:r>
                      <a:br>
                        <a:rPr lang="en-US" sz="1800" baseline="0" dirty="0">
                          <a:solidFill>
                            <a:srgbClr val="FF00FF"/>
                          </a:solidFill>
                        </a:rPr>
                      </a:br>
                      <a:r>
                        <a:rPr lang="en-US" sz="1800" baseline="0" dirty="0"/>
                        <a:t>- </a:t>
                      </a:r>
                      <a:r>
                        <a:rPr lang="en-US" sz="1800" baseline="0" dirty="0" err="1"/>
                        <a:t>Traitements</a:t>
                      </a:r>
                      <a:r>
                        <a:rPr lang="en-US" sz="1800" baseline="0" dirty="0"/>
                        <a:t> multiples</a:t>
                      </a:r>
                      <a:br>
                        <a:rPr lang="en-US" sz="1800" baseline="0" dirty="0"/>
                      </a:br>
                      <a:r>
                        <a:rPr lang="en-US" sz="1800" baseline="0" dirty="0"/>
                        <a:t>- </a:t>
                      </a:r>
                      <a:r>
                        <a:rPr lang="en-US" sz="1800" baseline="0" dirty="0" err="1"/>
                        <a:t>Intérêt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porté</a:t>
                      </a:r>
                      <a:r>
                        <a:rPr lang="en-US" sz="1800" baseline="0" dirty="0"/>
                        <a:t> à la </a:t>
                      </a:r>
                      <a:r>
                        <a:rPr lang="en-US" sz="1800" baseline="0" dirty="0" err="1"/>
                        <a:t>comparaison</a:t>
                      </a:r>
                      <a:r>
                        <a:rPr lang="en-US" sz="1800" baseline="0" dirty="0"/>
                        <a:t> entre sous-</a:t>
                      </a:r>
                      <a:r>
                        <a:rPr lang="en-US" sz="1800" baseline="0" dirty="0" err="1"/>
                        <a:t>groupes</a:t>
                      </a:r>
                      <a:endParaRPr lang="en-US" sz="1800" baseline="0" dirty="0"/>
                    </a:p>
                  </a:txBody>
                  <a:tcPr marT="45728" marB="45728"/>
                </a:tc>
                <a:tc vMerge="1">
                  <a:txBody>
                    <a:bodyPr/>
                    <a:lstStyle/>
                    <a:p>
                      <a:endParaRPr lang="en-US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3475">
                <a:tc>
                  <a:txBody>
                    <a:bodyPr/>
                    <a:lstStyle/>
                    <a:p>
                      <a:r>
                        <a:rPr lang="en-US" sz="1800" dirty="0"/>
                        <a:t>Plus le </a:t>
                      </a:r>
                      <a:r>
                        <a:rPr lang="en-US" sz="1800" baseline="0" dirty="0" err="1">
                          <a:solidFill>
                            <a:srgbClr val="FF33CC"/>
                          </a:solidFill>
                        </a:rPr>
                        <a:t>taux</a:t>
                      </a:r>
                      <a:r>
                        <a:rPr lang="en-US" sz="1800" baseline="0" dirty="0">
                          <a:solidFill>
                            <a:srgbClr val="FF33CC"/>
                          </a:solidFill>
                        </a:rPr>
                        <a:t> de participation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</a:rPr>
                        <a:t>est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</a:rPr>
                        <a:t>faible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28" marB="45728"/>
                </a:tc>
                <a:tc vMerge="1">
                  <a:txBody>
                    <a:bodyPr/>
                    <a:lstStyle/>
                    <a:p>
                      <a:endParaRPr lang="en-US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3475">
                <a:tc>
                  <a:txBody>
                    <a:bodyPr/>
                    <a:lstStyle/>
                    <a:p>
                      <a:r>
                        <a:rPr lang="en-US" sz="1800" baseline="0" dirty="0"/>
                        <a:t>Plus les </a:t>
                      </a:r>
                      <a:r>
                        <a:rPr lang="en-US" sz="1800" baseline="0" dirty="0" err="1">
                          <a:solidFill>
                            <a:srgbClr val="FF33CC"/>
                          </a:solidFill>
                        </a:rPr>
                        <a:t>données</a:t>
                      </a:r>
                      <a:r>
                        <a:rPr lang="en-US" sz="1800" baseline="0" dirty="0">
                          <a:solidFill>
                            <a:srgbClr val="FF33CC"/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</a:rPr>
                        <a:t>sont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</a:rPr>
                        <a:t>mauvaises</a:t>
                      </a:r>
                      <a:endParaRPr lang="en-US" sz="1800" dirty="0">
                        <a:solidFill>
                          <a:srgbClr val="C00000"/>
                        </a:solidFill>
                      </a:endParaRPr>
                    </a:p>
                  </a:txBody>
                  <a:tcPr marT="45728" marB="45728"/>
                </a:tc>
                <a:tc vMerge="1">
                  <a:txBody>
                    <a:bodyPr/>
                    <a:lstStyle/>
                    <a:p>
                      <a:endParaRPr lang="en-US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ight Brace 5"/>
          <p:cNvSpPr>
            <a:spLocks/>
          </p:cNvSpPr>
          <p:nvPr/>
        </p:nvSpPr>
        <p:spPr bwMode="auto">
          <a:xfrm>
            <a:off x="7143750" y="2066925"/>
            <a:ext cx="381000" cy="3733800"/>
          </a:xfrm>
          <a:prstGeom prst="rightBrace">
            <a:avLst>
              <a:gd name="adj1" fmla="val 48012"/>
              <a:gd name="adj2" fmla="val 50000"/>
            </a:avLst>
          </a:prstGeom>
          <a:ln>
            <a:solidFill>
              <a:srgbClr val="FF33CC"/>
            </a:solidFill>
            <a:headEnd/>
            <a:tailEnd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33CC"/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 bwMode="auto">
          <a:xfrm>
            <a:off x="1540103" y="6064124"/>
            <a:ext cx="8980488" cy="79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5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de-DE" dirty="0">
                <a:solidFill>
                  <a:schemeClr val="accent1"/>
                </a:solidFill>
              </a:rPr>
              <a:t>Points </a:t>
            </a:r>
            <a:r>
              <a:rPr lang="de-DE" dirty="0" err="1">
                <a:solidFill>
                  <a:schemeClr val="accent1"/>
                </a:solidFill>
              </a:rPr>
              <a:t>clés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Autofit/>
          </a:bodyPr>
          <a:lstStyle/>
          <a:p>
            <a:r>
              <a:rPr lang="en-US" sz="1800" dirty="0" err="1">
                <a:ea typeface="ＭＳ Ｐゴシック" pitchFamily="34" charset="-128"/>
              </a:rPr>
              <a:t>L’échantillonnage</a:t>
            </a:r>
            <a:r>
              <a:rPr lang="en-US" sz="1800" dirty="0">
                <a:ea typeface="ＭＳ Ｐゴシック" pitchFamily="34" charset="-128"/>
              </a:rPr>
              <a:t> correspond au </a:t>
            </a:r>
            <a:r>
              <a:rPr lang="en-US" sz="1800" dirty="0" err="1">
                <a:ea typeface="ＭＳ Ｐゴシック" pitchFamily="34" charset="-128"/>
              </a:rPr>
              <a:t>processus</a:t>
            </a:r>
            <a:r>
              <a:rPr lang="en-US" sz="1800" dirty="0">
                <a:ea typeface="ＭＳ Ｐゴシック" pitchFamily="34" charset="-128"/>
              </a:rPr>
              <a:t> de </a:t>
            </a:r>
            <a:r>
              <a:rPr lang="en-US" sz="1800" dirty="0" err="1">
                <a:ea typeface="ＭＳ Ｐゴシック" pitchFamily="34" charset="-128"/>
              </a:rPr>
              <a:t>tirage</a:t>
            </a:r>
            <a:r>
              <a:rPr lang="en-US" sz="1800" dirty="0">
                <a:ea typeface="ＭＳ Ｐゴシック" pitchFamily="34" charset="-128"/>
              </a:rPr>
              <a:t> d’un </a:t>
            </a:r>
            <a:r>
              <a:rPr lang="en-US" sz="1800" dirty="0" err="1">
                <a:ea typeface="ＭＳ Ｐゴシック" pitchFamily="34" charset="-128"/>
              </a:rPr>
              <a:t>échantillon</a:t>
            </a:r>
            <a:r>
              <a:rPr lang="en-US" sz="1800" dirty="0">
                <a:ea typeface="ＭＳ Ｐゴシック" pitchFamily="34" charset="-128"/>
              </a:rPr>
              <a:t> </a:t>
            </a:r>
            <a:r>
              <a:rPr lang="en-US" sz="1800" dirty="0" err="1">
                <a:ea typeface="ＭＳ Ｐゴシック" pitchFamily="34" charset="-128"/>
              </a:rPr>
              <a:t>d’unités</a:t>
            </a:r>
            <a:r>
              <a:rPr lang="en-US" sz="1800" dirty="0">
                <a:ea typeface="ＭＳ Ｐゴシック" pitchFamily="34" charset="-128"/>
              </a:rPr>
              <a:t> </a:t>
            </a:r>
            <a:r>
              <a:rPr lang="en-US" sz="1800" dirty="0" err="1">
                <a:ea typeface="ＭＳ Ｐゴシック" pitchFamily="34" charset="-128"/>
              </a:rPr>
              <a:t>d’une</a:t>
            </a:r>
            <a:r>
              <a:rPr lang="en-US" sz="1800" dirty="0">
                <a:ea typeface="ＭＳ Ｐゴシック" pitchFamily="34" charset="-128"/>
              </a:rPr>
              <a:t> population, </a:t>
            </a:r>
            <a:r>
              <a:rPr lang="en-US" sz="1800" dirty="0" err="1">
                <a:ea typeface="ＭＳ Ｐゴシック" pitchFamily="34" charset="-128"/>
              </a:rPr>
              <a:t>afin</a:t>
            </a:r>
            <a:r>
              <a:rPr lang="en-US" sz="1800" dirty="0">
                <a:ea typeface="ＭＳ Ｐゴシック" pitchFamily="34" charset="-128"/>
              </a:rPr>
              <a:t> </a:t>
            </a:r>
            <a:r>
              <a:rPr lang="en-US" sz="1800" dirty="0" err="1">
                <a:ea typeface="ＭＳ Ｐゴシック" pitchFamily="34" charset="-128"/>
              </a:rPr>
              <a:t>d’estimer</a:t>
            </a:r>
            <a:r>
              <a:rPr lang="en-US" sz="1800" dirty="0">
                <a:ea typeface="ＭＳ Ｐゴシック" pitchFamily="34" charset="-128"/>
              </a:rPr>
              <a:t> les </a:t>
            </a:r>
            <a:r>
              <a:rPr lang="en-US" sz="1800" dirty="0" err="1">
                <a:ea typeface="ＭＳ Ｐゴシック" pitchFamily="34" charset="-128"/>
              </a:rPr>
              <a:t>caractéristiques</a:t>
            </a:r>
            <a:r>
              <a:rPr lang="en-US" sz="1800" dirty="0">
                <a:ea typeface="ＭＳ Ｐゴシック" pitchFamily="34" charset="-128"/>
              </a:rPr>
              <a:t> de </a:t>
            </a:r>
            <a:r>
              <a:rPr lang="en-US" sz="1800" dirty="0" err="1">
                <a:ea typeface="ＭＳ Ｐゴシック" pitchFamily="34" charset="-128"/>
              </a:rPr>
              <a:t>cette</a:t>
            </a:r>
            <a:r>
              <a:rPr lang="en-US" sz="1800" dirty="0">
                <a:ea typeface="ＭＳ Ｐゴシック" pitchFamily="34" charset="-128"/>
              </a:rPr>
              <a:t> population</a:t>
            </a:r>
          </a:p>
          <a:p>
            <a:endParaRPr lang="en-US" sz="1800" dirty="0">
              <a:ea typeface="ＭＳ Ｐゴシック" pitchFamily="34" charset="-128"/>
            </a:endParaRPr>
          </a:p>
          <a:p>
            <a:r>
              <a:rPr lang="en-US" sz="1800" dirty="0">
                <a:ea typeface="ＭＳ Ｐゴシック" pitchFamily="34" charset="-128"/>
              </a:rPr>
              <a:t>Les </a:t>
            </a:r>
            <a:r>
              <a:rPr lang="en-US" sz="1800" dirty="0" err="1">
                <a:ea typeface="ＭＳ Ｐゴシック" pitchFamily="34" charset="-128"/>
              </a:rPr>
              <a:t>échantillons</a:t>
            </a:r>
            <a:r>
              <a:rPr lang="en-US" sz="1800" dirty="0">
                <a:ea typeface="ＭＳ Ｐゴシック" pitchFamily="34" charset="-128"/>
              </a:rPr>
              <a:t> plus grands </a:t>
            </a:r>
            <a:r>
              <a:rPr lang="en-US" sz="1800" dirty="0" err="1">
                <a:ea typeface="ＭＳ Ｐゴシック" pitchFamily="34" charset="-128"/>
              </a:rPr>
              <a:t>permettent</a:t>
            </a:r>
            <a:r>
              <a:rPr lang="en-US" sz="1800" dirty="0">
                <a:ea typeface="ＭＳ Ｐゴシック" pitchFamily="34" charset="-128"/>
              </a:rPr>
              <a:t> </a:t>
            </a:r>
            <a:r>
              <a:rPr lang="en-US" sz="1800" dirty="0" err="1">
                <a:ea typeface="ＭＳ Ｐゴシック" pitchFamily="34" charset="-128"/>
              </a:rPr>
              <a:t>d’estimer</a:t>
            </a:r>
            <a:r>
              <a:rPr lang="en-US" sz="1800" dirty="0">
                <a:ea typeface="ＭＳ Ｐゴシック" pitchFamily="34" charset="-128"/>
              </a:rPr>
              <a:t> plus </a:t>
            </a:r>
            <a:r>
              <a:rPr lang="en-US" sz="1800" dirty="0" err="1">
                <a:ea typeface="ＭＳ Ｐゴシック" pitchFamily="34" charset="-128"/>
              </a:rPr>
              <a:t>précisément</a:t>
            </a:r>
            <a:r>
              <a:rPr lang="en-US" sz="1800" dirty="0">
                <a:ea typeface="ＭＳ Ｐゴシック" pitchFamily="34" charset="-128"/>
              </a:rPr>
              <a:t> les </a:t>
            </a:r>
            <a:r>
              <a:rPr lang="en-US" sz="1800" dirty="0" err="1">
                <a:ea typeface="ＭＳ Ｐゴシック" pitchFamily="34" charset="-128"/>
              </a:rPr>
              <a:t>caractéristiques</a:t>
            </a:r>
            <a:r>
              <a:rPr lang="en-US" sz="1800" dirty="0">
                <a:ea typeface="ＭＳ Ｐゴシック" pitchFamily="34" charset="-128"/>
              </a:rPr>
              <a:t> de la population</a:t>
            </a:r>
          </a:p>
          <a:p>
            <a:pPr marL="0" indent="0">
              <a:buNone/>
            </a:pPr>
            <a:endParaRPr lang="en-US" sz="1800" dirty="0">
              <a:ea typeface="ＭＳ Ｐゴシック" pitchFamily="34" charset="-128"/>
            </a:endParaRPr>
          </a:p>
          <a:p>
            <a:r>
              <a:rPr lang="en-US" sz="1800" dirty="0">
                <a:ea typeface="ＭＳ Ｐゴシック" pitchFamily="34" charset="-128"/>
              </a:rPr>
              <a:t>Des petits </a:t>
            </a:r>
            <a:r>
              <a:rPr lang="en-US" sz="1800" dirty="0" err="1">
                <a:ea typeface="ＭＳ Ｐゴシック" pitchFamily="34" charset="-128"/>
              </a:rPr>
              <a:t>échantillons</a:t>
            </a:r>
            <a:r>
              <a:rPr lang="en-US" sz="1800" dirty="0">
                <a:ea typeface="ＭＳ Ｐゴシック" pitchFamily="34" charset="-128"/>
              </a:rPr>
              <a:t> </a:t>
            </a:r>
            <a:r>
              <a:rPr lang="en-US" sz="1800" dirty="0" err="1">
                <a:ea typeface="ＭＳ Ｐゴシック" pitchFamily="34" charset="-128"/>
              </a:rPr>
              <a:t>créent</a:t>
            </a:r>
            <a:r>
              <a:rPr lang="en-US" sz="1800" dirty="0">
                <a:ea typeface="ＭＳ Ｐゴシック" pitchFamily="34" charset="-128"/>
              </a:rPr>
              <a:t> des </a:t>
            </a:r>
            <a:r>
              <a:rPr lang="en-US" sz="1800" dirty="0" err="1">
                <a:ea typeface="ＭＳ Ｐゴシック" pitchFamily="34" charset="-128"/>
              </a:rPr>
              <a:t>risques</a:t>
            </a:r>
            <a:r>
              <a:rPr lang="en-US" sz="1800" dirty="0">
                <a:ea typeface="ＭＳ Ｐゴシック" pitchFamily="34" charset="-128"/>
              </a:rPr>
              <a:t> de </a:t>
            </a:r>
            <a:r>
              <a:rPr lang="en-US" sz="1800" dirty="0" err="1">
                <a:ea typeface="ＭＳ Ｐゴシック" pitchFamily="34" charset="-128"/>
              </a:rPr>
              <a:t>tirer</a:t>
            </a:r>
            <a:r>
              <a:rPr lang="en-US" sz="1800" dirty="0">
                <a:ea typeface="ＭＳ Ｐゴシック" pitchFamily="34" charset="-128"/>
              </a:rPr>
              <a:t> des conclusions politiques </a:t>
            </a:r>
            <a:r>
              <a:rPr lang="en-US" sz="1800" dirty="0" err="1">
                <a:ea typeface="ＭＳ Ｐゴシック" pitchFamily="34" charset="-128"/>
              </a:rPr>
              <a:t>erronées</a:t>
            </a:r>
            <a:endParaRPr lang="en-US" sz="1800" dirty="0">
              <a:ea typeface="ＭＳ Ｐゴシック" pitchFamily="34" charset="-128"/>
            </a:endParaRPr>
          </a:p>
          <a:p>
            <a:endParaRPr lang="en-US" sz="1800" dirty="0">
              <a:ea typeface="ＭＳ Ｐゴシック" pitchFamily="34" charset="-128"/>
            </a:endParaRPr>
          </a:p>
          <a:p>
            <a:r>
              <a:rPr lang="en-US" sz="1800" dirty="0"/>
              <a:t>Les </a:t>
            </a:r>
            <a:r>
              <a:rPr lang="en-US" sz="1800" dirty="0" err="1"/>
              <a:t>calculs</a:t>
            </a:r>
            <a:r>
              <a:rPr lang="en-US" sz="1800" dirty="0"/>
              <a:t> de puissance nous </a:t>
            </a:r>
            <a:r>
              <a:rPr lang="en-US" sz="1800" dirty="0" err="1"/>
              <a:t>informent</a:t>
            </a:r>
            <a:r>
              <a:rPr lang="en-US" sz="1800" dirty="0"/>
              <a:t> de la </a:t>
            </a:r>
            <a:r>
              <a:rPr lang="en-US" sz="1800" dirty="0" err="1"/>
              <a:t>taille</a:t>
            </a:r>
            <a:r>
              <a:rPr lang="en-US" sz="1800" dirty="0"/>
              <a:t> </a:t>
            </a:r>
            <a:r>
              <a:rPr lang="en-US" sz="1800" dirty="0" err="1"/>
              <a:t>requise</a:t>
            </a:r>
            <a:r>
              <a:rPr lang="en-US" sz="1800" dirty="0"/>
              <a:t> pour les </a:t>
            </a:r>
            <a:r>
              <a:rPr lang="en-US" sz="1800" dirty="0" err="1"/>
              <a:t>échantillons</a:t>
            </a:r>
            <a:r>
              <a:rPr lang="en-US" sz="1800" dirty="0"/>
              <a:t>. </a:t>
            </a:r>
            <a:r>
              <a:rPr lang="en-US" sz="1800" dirty="0">
                <a:ea typeface="ＭＳ Ｐゴシック" pitchFamily="34" charset="-128"/>
              </a:rPr>
              <a:t>Des </a:t>
            </a:r>
            <a:r>
              <a:rPr lang="en-US" sz="1800" dirty="0" err="1">
                <a:ea typeface="ＭＳ Ｐゴシック" pitchFamily="34" charset="-128"/>
              </a:rPr>
              <a:t>échantillons</a:t>
            </a:r>
            <a:r>
              <a:rPr lang="en-US" sz="1800" dirty="0">
                <a:ea typeface="ＭＳ Ｐゴシック" pitchFamily="34" charset="-128"/>
              </a:rPr>
              <a:t> plus grands </a:t>
            </a:r>
            <a:r>
              <a:rPr lang="en-US" sz="1800" dirty="0" err="1">
                <a:ea typeface="ＭＳ Ｐゴシック" pitchFamily="34" charset="-128"/>
              </a:rPr>
              <a:t>sont</a:t>
            </a:r>
            <a:r>
              <a:rPr lang="en-US" sz="1800" dirty="0">
                <a:ea typeface="ＭＳ Ｐゴシック" pitchFamily="34" charset="-128"/>
              </a:rPr>
              <a:t> </a:t>
            </a:r>
            <a:r>
              <a:rPr lang="en-US" sz="1800" dirty="0" err="1"/>
              <a:t>nécessaires</a:t>
            </a:r>
            <a:r>
              <a:rPr lang="en-US" sz="1800" dirty="0"/>
              <a:t> pour </a:t>
            </a:r>
            <a:r>
              <a:rPr lang="en-US" sz="1800" dirty="0" err="1"/>
              <a:t>estimer</a:t>
            </a:r>
            <a:r>
              <a:rPr lang="en-US" sz="1800" dirty="0"/>
              <a:t> </a:t>
            </a:r>
            <a:r>
              <a:rPr lang="en-US" sz="1800" dirty="0" err="1"/>
              <a:t>précisément</a:t>
            </a:r>
            <a:r>
              <a:rPr lang="en-US" sz="1800" dirty="0"/>
              <a:t> un impact </a:t>
            </a:r>
            <a:r>
              <a:rPr lang="en-US" sz="1800" dirty="0" err="1"/>
              <a:t>si</a:t>
            </a:r>
            <a:r>
              <a:rPr lang="en-US" sz="1800" dirty="0"/>
              <a:t> nous nous </a:t>
            </a:r>
            <a:r>
              <a:rPr lang="en-US" sz="1800" dirty="0" err="1"/>
              <a:t>attendons</a:t>
            </a:r>
            <a:r>
              <a:rPr lang="en-US" sz="1800" dirty="0"/>
              <a:t> </a:t>
            </a:r>
            <a:r>
              <a:rPr lang="en-US" sz="1800" dirty="0" err="1"/>
              <a:t>à</a:t>
            </a:r>
            <a:r>
              <a:rPr lang="en-US" sz="1800" dirty="0"/>
              <a:t> un impact </a:t>
            </a:r>
            <a:r>
              <a:rPr lang="en-US" sz="1800" dirty="0" err="1"/>
              <a:t>faible</a:t>
            </a:r>
            <a:r>
              <a:rPr lang="en-US" sz="1800" dirty="0"/>
              <a:t>, </a:t>
            </a:r>
            <a:r>
              <a:rPr lang="en-US" sz="1800" dirty="0" err="1"/>
              <a:t>ou</a:t>
            </a:r>
            <a:r>
              <a:rPr lang="en-US" sz="1800" dirty="0"/>
              <a:t> </a:t>
            </a:r>
            <a:r>
              <a:rPr lang="en-US" sz="1800" dirty="0" err="1"/>
              <a:t>si</a:t>
            </a:r>
            <a:r>
              <a:rPr lang="en-US" sz="1800" dirty="0"/>
              <a:t> le </a:t>
            </a:r>
            <a:r>
              <a:rPr lang="en-US" sz="1800" dirty="0" err="1"/>
              <a:t>programme</a:t>
            </a:r>
            <a:r>
              <a:rPr lang="en-US" sz="1800" dirty="0"/>
              <a:t> </a:t>
            </a:r>
            <a:r>
              <a:rPr lang="en-US" sz="1800" dirty="0" err="1"/>
              <a:t>génère</a:t>
            </a:r>
            <a:r>
              <a:rPr lang="en-US" sz="1800" dirty="0"/>
              <a:t> des </a:t>
            </a:r>
            <a:r>
              <a:rPr lang="en-US" sz="1800" dirty="0" err="1"/>
              <a:t>grappes</a:t>
            </a:r>
            <a:r>
              <a:rPr lang="en-US" sz="1800" dirty="0"/>
              <a:t>,…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0571516" y="6033479"/>
            <a:ext cx="78228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16FB8C5-72DE-47AD-9B0C-489436D85B87}" type="slidenum">
              <a:rPr lang="en-US" sz="105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 sz="105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55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59AEA1B2-1936-4DDF-80CC-A835A8F7E74F}"/>
              </a:ext>
            </a:extLst>
          </p:cNvPr>
          <p:cNvGraphicFramePr/>
          <p:nvPr>
            <p:extLst/>
          </p:nvPr>
        </p:nvGraphicFramePr>
        <p:xfrm>
          <a:off x="2184085" y="2336095"/>
          <a:ext cx="7860983" cy="339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4945CE4-33A8-4BE9-8C26-136E549219B3}"/>
              </a:ext>
            </a:extLst>
          </p:cNvPr>
          <p:cNvSpPr/>
          <p:nvPr/>
        </p:nvSpPr>
        <p:spPr>
          <a:xfrm>
            <a:off x="7173280" y="2953315"/>
            <a:ext cx="2871788" cy="2777490"/>
          </a:xfrm>
          <a:prstGeom prst="roundRect">
            <a:avLst>
              <a:gd name="adj" fmla="val 10000"/>
            </a:avLst>
          </a:prstGeom>
          <a:solidFill>
            <a:srgbClr val="F58220"/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6D895D-AA5D-4E4E-BC63-B7BEAB601A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3280" y="3513969"/>
            <a:ext cx="2871788" cy="164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892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669347" y="-122238"/>
            <a:ext cx="7803573" cy="1371600"/>
          </a:xfrm>
        </p:spPr>
        <p:txBody>
          <a:bodyPr rtlCol="0"/>
          <a:lstStyle/>
          <a:p>
            <a:pPr>
              <a:defRPr/>
            </a:pPr>
            <a:r>
              <a:rPr lang="fr-FR" sz="3200" b="1"/>
              <a:t>les échantillons plus grands sont plus précis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47800"/>
            <a:ext cx="8229600" cy="51054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fr-FR" sz="2400"/>
              <a:t>Pensez à la taille de l'échantillon comme </a:t>
            </a:r>
            <a:r>
              <a:rPr lang="fr-FR" sz="2400" b="1" u="sng"/>
              <a:t>à la précision d’un outil de mesure</a:t>
            </a:r>
            <a:endParaRPr lang="en-US" sz="2200" b="1" u="sng">
              <a:solidFill>
                <a:srgbClr val="000000"/>
              </a:solidFill>
              <a:ea typeface="ＭＳ Ｐゴシック" pitchFamily="34" charset="-128"/>
            </a:endParaRPr>
          </a:p>
          <a:p>
            <a:pPr lvl="1">
              <a:lnSpc>
                <a:spcPct val="70000"/>
              </a:lnSpc>
              <a:spcAft>
                <a:spcPts val="600"/>
              </a:spcAft>
              <a:buClr>
                <a:srgbClr val="595959"/>
              </a:buClr>
              <a:buFont typeface="Wingdings" pitchFamily="2" charset="2"/>
              <a:buChar char="§"/>
            </a:pPr>
            <a:r>
              <a:rPr lang="fr-FR" sz="2000"/>
              <a:t>Plus vous avez des </a:t>
            </a:r>
            <a:r>
              <a:rPr lang="fr-FR" sz="2000">
                <a:solidFill>
                  <a:srgbClr val="FF00FF"/>
                </a:solidFill>
              </a:rPr>
              <a:t>observations, </a:t>
            </a:r>
          </a:p>
          <a:p>
            <a:pPr lvl="1">
              <a:lnSpc>
                <a:spcPct val="70000"/>
              </a:lnSpc>
              <a:spcAft>
                <a:spcPts val="600"/>
              </a:spcAft>
              <a:buClr>
                <a:srgbClr val="595959"/>
              </a:buClr>
              <a:buFont typeface="Wingdings" pitchFamily="2" charset="2"/>
              <a:buChar char="§"/>
            </a:pPr>
            <a:r>
              <a:rPr lang="fr-FR" sz="2000"/>
              <a:t>Plus précis est votre «</a:t>
            </a:r>
            <a:r>
              <a:rPr lang="fr-FR" sz="2000">
                <a:solidFill>
                  <a:srgbClr val="FF0000"/>
                </a:solidFill>
              </a:rPr>
              <a:t> </a:t>
            </a:r>
            <a:r>
              <a:rPr lang="fr-FR" sz="2000">
                <a:solidFill>
                  <a:srgbClr val="FF00FF"/>
                </a:solidFill>
              </a:rPr>
              <a:t>outil</a:t>
            </a:r>
            <a:r>
              <a:rPr lang="fr-FR" sz="2000">
                <a:solidFill>
                  <a:srgbClr val="FF0000"/>
                </a:solidFill>
              </a:rPr>
              <a:t> </a:t>
            </a:r>
            <a:r>
              <a:rPr lang="fr-FR" sz="2000">
                <a:solidFill>
                  <a:srgbClr val="FF00FF"/>
                </a:solidFill>
              </a:rPr>
              <a:t>de</a:t>
            </a:r>
            <a:r>
              <a:rPr lang="fr-FR" sz="2000">
                <a:solidFill>
                  <a:srgbClr val="FF0000"/>
                </a:solidFill>
              </a:rPr>
              <a:t> </a:t>
            </a:r>
            <a:r>
              <a:rPr lang="fr-FR" sz="2000">
                <a:solidFill>
                  <a:srgbClr val="FF00FF"/>
                </a:solidFill>
              </a:rPr>
              <a:t>mesure</a:t>
            </a:r>
            <a:r>
              <a:rPr lang="fr-FR" sz="2000"/>
              <a:t> »,</a:t>
            </a:r>
            <a:endParaRPr lang="en-US" altLang="ja-JP" sz="2000">
              <a:ea typeface="ＭＳ Ｐゴシック" pitchFamily="34" charset="-128"/>
            </a:endParaRPr>
          </a:p>
          <a:p>
            <a:pPr marL="457200" lvl="1" indent="0">
              <a:lnSpc>
                <a:spcPct val="70000"/>
              </a:lnSpc>
              <a:spcAft>
                <a:spcPts val="600"/>
              </a:spcAft>
              <a:buClr>
                <a:srgbClr val="595959"/>
              </a:buClr>
              <a:buNone/>
            </a:pPr>
            <a:r>
              <a:rPr lang="fr-FR" sz="2000"/>
              <a:t>Alors, plus vous êtes </a:t>
            </a:r>
            <a:r>
              <a:rPr lang="fr-FR" sz="2000">
                <a:solidFill>
                  <a:srgbClr val="FF00FF"/>
                </a:solidFill>
              </a:rPr>
              <a:t>confiant </a:t>
            </a:r>
            <a:r>
              <a:rPr lang="fr-FR" sz="2000"/>
              <a:t>en ​​les conclusions de votre évaluation</a:t>
            </a:r>
          </a:p>
          <a:p>
            <a:pPr marL="457200" lvl="1" indent="0">
              <a:lnSpc>
                <a:spcPct val="70000"/>
              </a:lnSpc>
              <a:spcAft>
                <a:spcPts val="600"/>
              </a:spcAft>
              <a:buClr>
                <a:srgbClr val="595959"/>
              </a:buClr>
              <a:buNone/>
            </a:pPr>
            <a:endParaRPr lang="en-US" sz="1900">
              <a:ea typeface="ＭＳ Ｐゴシック" pitchFamily="34" charset="-128"/>
            </a:endParaRPr>
          </a:p>
          <a:p>
            <a:pPr lvl="3">
              <a:lnSpc>
                <a:spcPct val="70000"/>
              </a:lnSpc>
              <a:spcAft>
                <a:spcPts val="600"/>
              </a:spcAft>
            </a:pPr>
            <a:endParaRPr lang="en-US" sz="1300">
              <a:ea typeface="ＭＳ Ｐゴシック" pitchFamily="34" charset="-128"/>
            </a:endParaRPr>
          </a:p>
          <a:p>
            <a:pPr lvl="2">
              <a:lnSpc>
                <a:spcPct val="70000"/>
              </a:lnSpc>
              <a:spcAft>
                <a:spcPts val="600"/>
              </a:spcAft>
              <a:buNone/>
            </a:pPr>
            <a:endParaRPr lang="en-US" sz="1600">
              <a:ea typeface="ＭＳ Ｐゴシック" pitchFamily="34" charset="-128"/>
            </a:endParaRPr>
          </a:p>
          <a:p>
            <a:pPr lvl="1">
              <a:lnSpc>
                <a:spcPct val="70000"/>
              </a:lnSpc>
              <a:spcAft>
                <a:spcPts val="600"/>
              </a:spcAft>
              <a:buClr>
                <a:srgbClr val="595959"/>
              </a:buClr>
            </a:pPr>
            <a:endParaRPr lang="en-US" sz="1900">
              <a:ea typeface="ＭＳ Ｐゴシック" pitchFamily="34" charset="-128"/>
            </a:endParaRPr>
          </a:p>
          <a:p>
            <a:pPr marL="457200" lvl="1" indent="0">
              <a:lnSpc>
                <a:spcPct val="70000"/>
              </a:lnSpc>
              <a:spcAft>
                <a:spcPts val="600"/>
              </a:spcAft>
              <a:buClr>
                <a:srgbClr val="595959"/>
              </a:buClr>
              <a:buNone/>
            </a:pPr>
            <a:endParaRPr lang="fr-FR" sz="1900">
              <a:ea typeface="ＭＳ Ｐゴシック" pitchFamily="34" charset="-128"/>
            </a:endParaRPr>
          </a:p>
          <a:p>
            <a:pPr marL="457200" lvl="1" indent="0">
              <a:lnSpc>
                <a:spcPct val="70000"/>
              </a:lnSpc>
              <a:spcAft>
                <a:spcPts val="600"/>
              </a:spcAft>
              <a:buClr>
                <a:srgbClr val="595959"/>
              </a:buClr>
              <a:buNone/>
            </a:pPr>
            <a:endParaRPr lang="fr-FR" sz="1900">
              <a:ea typeface="ＭＳ Ｐゴシック" pitchFamily="34" charset="-128"/>
            </a:endParaRPr>
          </a:p>
          <a:p>
            <a:pPr marL="457200" lvl="1" indent="0">
              <a:lnSpc>
                <a:spcPct val="70000"/>
              </a:lnSpc>
              <a:spcAft>
                <a:spcPts val="600"/>
              </a:spcAft>
              <a:buClr>
                <a:srgbClr val="595959"/>
              </a:buClr>
              <a:buNone/>
            </a:pPr>
            <a:endParaRPr lang="en-US" sz="1900">
              <a:ea typeface="ＭＳ Ｐゴシック" pitchFamily="34" charset="-128"/>
            </a:endParaRPr>
          </a:p>
          <a:p>
            <a:pPr>
              <a:lnSpc>
                <a:spcPct val="70000"/>
              </a:lnSpc>
              <a:spcAft>
                <a:spcPts val="600"/>
              </a:spcAft>
              <a:buFont typeface="Wingdings" pitchFamily="2" charset="2"/>
              <a:buChar char="§"/>
            </a:pPr>
            <a:endParaRPr lang="fr-FR" sz="2400" b="1"/>
          </a:p>
          <a:p>
            <a:pPr>
              <a:lnSpc>
                <a:spcPct val="70000"/>
              </a:lnSpc>
              <a:spcAft>
                <a:spcPts val="600"/>
              </a:spcAft>
              <a:buFont typeface="Wingdings" pitchFamily="2" charset="2"/>
              <a:buChar char="§"/>
            </a:pPr>
            <a:endParaRPr lang="fr-FR" sz="2400" b="1" dirty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728201" y="6477000"/>
            <a:ext cx="733425" cy="2746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27D99700-94C0-4C17-8BB0-46DCFA05A31F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500B950-FCFA-D449-916B-808700886B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521934"/>
              </p:ext>
            </p:extLst>
          </p:nvPr>
        </p:nvGraphicFramePr>
        <p:xfrm>
          <a:off x="2382976" y="3884151"/>
          <a:ext cx="7345224" cy="1845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02">
                  <a:extLst>
                    <a:ext uri="{9D8B030D-6E8A-4147-A177-3AD203B41FA5}">
                      <a16:colId xmlns:a16="http://schemas.microsoft.com/office/drawing/2014/main" val="1356141230"/>
                    </a:ext>
                  </a:extLst>
                </a:gridCol>
                <a:gridCol w="612102">
                  <a:extLst>
                    <a:ext uri="{9D8B030D-6E8A-4147-A177-3AD203B41FA5}">
                      <a16:colId xmlns:a16="http://schemas.microsoft.com/office/drawing/2014/main" val="2738906947"/>
                    </a:ext>
                  </a:extLst>
                </a:gridCol>
                <a:gridCol w="612102">
                  <a:extLst>
                    <a:ext uri="{9D8B030D-6E8A-4147-A177-3AD203B41FA5}">
                      <a16:colId xmlns:a16="http://schemas.microsoft.com/office/drawing/2014/main" val="4184043731"/>
                    </a:ext>
                  </a:extLst>
                </a:gridCol>
                <a:gridCol w="612102">
                  <a:extLst>
                    <a:ext uri="{9D8B030D-6E8A-4147-A177-3AD203B41FA5}">
                      <a16:colId xmlns:a16="http://schemas.microsoft.com/office/drawing/2014/main" val="1337317101"/>
                    </a:ext>
                  </a:extLst>
                </a:gridCol>
                <a:gridCol w="612102">
                  <a:extLst>
                    <a:ext uri="{9D8B030D-6E8A-4147-A177-3AD203B41FA5}">
                      <a16:colId xmlns:a16="http://schemas.microsoft.com/office/drawing/2014/main" val="2662725363"/>
                    </a:ext>
                  </a:extLst>
                </a:gridCol>
                <a:gridCol w="612102">
                  <a:extLst>
                    <a:ext uri="{9D8B030D-6E8A-4147-A177-3AD203B41FA5}">
                      <a16:colId xmlns:a16="http://schemas.microsoft.com/office/drawing/2014/main" val="397580930"/>
                    </a:ext>
                  </a:extLst>
                </a:gridCol>
                <a:gridCol w="612102">
                  <a:extLst>
                    <a:ext uri="{9D8B030D-6E8A-4147-A177-3AD203B41FA5}">
                      <a16:colId xmlns:a16="http://schemas.microsoft.com/office/drawing/2014/main" val="908082010"/>
                    </a:ext>
                  </a:extLst>
                </a:gridCol>
                <a:gridCol w="612102">
                  <a:extLst>
                    <a:ext uri="{9D8B030D-6E8A-4147-A177-3AD203B41FA5}">
                      <a16:colId xmlns:a16="http://schemas.microsoft.com/office/drawing/2014/main" val="3895816313"/>
                    </a:ext>
                  </a:extLst>
                </a:gridCol>
                <a:gridCol w="612102">
                  <a:extLst>
                    <a:ext uri="{9D8B030D-6E8A-4147-A177-3AD203B41FA5}">
                      <a16:colId xmlns:a16="http://schemas.microsoft.com/office/drawing/2014/main" val="1220894474"/>
                    </a:ext>
                  </a:extLst>
                </a:gridCol>
                <a:gridCol w="612102">
                  <a:extLst>
                    <a:ext uri="{9D8B030D-6E8A-4147-A177-3AD203B41FA5}">
                      <a16:colId xmlns:a16="http://schemas.microsoft.com/office/drawing/2014/main" val="867761659"/>
                    </a:ext>
                  </a:extLst>
                </a:gridCol>
                <a:gridCol w="612102">
                  <a:extLst>
                    <a:ext uri="{9D8B030D-6E8A-4147-A177-3AD203B41FA5}">
                      <a16:colId xmlns:a16="http://schemas.microsoft.com/office/drawing/2014/main" val="3053448657"/>
                    </a:ext>
                  </a:extLst>
                </a:gridCol>
                <a:gridCol w="612102">
                  <a:extLst>
                    <a:ext uri="{9D8B030D-6E8A-4147-A177-3AD203B41FA5}">
                      <a16:colId xmlns:a16="http://schemas.microsoft.com/office/drawing/2014/main" val="177584076"/>
                    </a:ext>
                  </a:extLst>
                </a:gridCol>
              </a:tblGrid>
              <a:tr h="615171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J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599947"/>
                  </a:ext>
                </a:extLst>
              </a:tr>
              <a:tr h="615171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I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733714"/>
                  </a:ext>
                </a:extLst>
              </a:tr>
              <a:tr h="615171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C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054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964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713510" y="-59893"/>
            <a:ext cx="7705725" cy="1371600"/>
          </a:xfrm>
        </p:spPr>
        <p:txBody>
          <a:bodyPr rtlCol="0"/>
          <a:lstStyle/>
          <a:p>
            <a:pPr>
              <a:defRPr/>
            </a:pPr>
            <a:r>
              <a:rPr lang="en-US" sz="3200"/>
              <a:t>les échantillons plus grands sont plus précis</a:t>
            </a:r>
            <a:endParaRPr lang="en-US" sz="3200" dirty="0"/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>
          <a:xfrm>
            <a:off x="1981200" y="1447800"/>
            <a:ext cx="8229600" cy="5105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fr-FR" sz="2400"/>
              <a:t>Augmentons  le </a:t>
            </a:r>
            <a:r>
              <a:rPr lang="fr-FR" sz="2400" b="1"/>
              <a:t>nombre « d’observations » </a:t>
            </a:r>
            <a:r>
              <a:rPr lang="fr-FR" sz="2400"/>
              <a:t>(dans ce cas, des lettres)</a:t>
            </a:r>
            <a:endParaRPr lang="en-US" altLang="ja-JP" sz="2200">
              <a:ea typeface="ＭＳ Ｐゴシック" pitchFamily="34" charset="-128"/>
            </a:endParaRPr>
          </a:p>
          <a:p>
            <a:pPr lvl="1">
              <a:spcAft>
                <a:spcPts val="600"/>
              </a:spcAft>
              <a:buClr>
                <a:srgbClr val="595959"/>
              </a:buClr>
              <a:buFont typeface="Wingdings" pitchFamily="2" charset="2"/>
              <a:buChar char="§"/>
            </a:pPr>
            <a:r>
              <a:rPr lang="fr-FR" sz="2000"/>
              <a:t>C'est tellement plus facile</a:t>
            </a:r>
            <a:endParaRPr lang="en-US">
              <a:ea typeface="ＭＳ Ｐゴシック" pitchFamily="34" charset="-128"/>
            </a:endParaRPr>
          </a:p>
          <a:p>
            <a:pPr lvl="1">
              <a:spcAft>
                <a:spcPts val="600"/>
              </a:spcAft>
              <a:buClr>
                <a:srgbClr val="595959"/>
              </a:buClr>
              <a:buFont typeface="Wingdings" pitchFamily="2" charset="2"/>
              <a:buChar char="§"/>
            </a:pPr>
            <a:endParaRPr lang="en-US">
              <a:ea typeface="ＭＳ Ｐゴシック" pitchFamily="34" charset="-128"/>
            </a:endParaRPr>
          </a:p>
          <a:p>
            <a:pPr lvl="1">
              <a:spcAft>
                <a:spcPts val="600"/>
              </a:spcAft>
              <a:buClr>
                <a:srgbClr val="595959"/>
              </a:buClr>
              <a:buNone/>
            </a:pPr>
            <a:endParaRPr lang="en-US" sz="2000">
              <a:ea typeface="ＭＳ Ｐゴシック" pitchFamily="34" charset="-128"/>
            </a:endParaRPr>
          </a:p>
          <a:p>
            <a:pPr lvl="1">
              <a:spcAft>
                <a:spcPts val="600"/>
              </a:spcAft>
              <a:buClr>
                <a:srgbClr val="595959"/>
              </a:buClr>
              <a:buNone/>
            </a:pPr>
            <a:endParaRPr lang="en-US" sz="2000">
              <a:ea typeface="ＭＳ Ｐゴシック" pitchFamily="34" charset="-128"/>
            </a:endParaRPr>
          </a:p>
          <a:p>
            <a:pPr lvl="1">
              <a:spcAft>
                <a:spcPts val="600"/>
              </a:spcAft>
              <a:buClr>
                <a:srgbClr val="595959"/>
              </a:buClr>
              <a:buFont typeface="Wingdings" pitchFamily="2" charset="2"/>
              <a:buChar char="§"/>
            </a:pPr>
            <a:endParaRPr lang="fr-FR" sz="2000"/>
          </a:p>
          <a:p>
            <a:pPr lvl="1">
              <a:spcAft>
                <a:spcPts val="600"/>
              </a:spcAft>
              <a:buClr>
                <a:srgbClr val="595959"/>
              </a:buClr>
              <a:buFont typeface="Wingdings" pitchFamily="2" charset="2"/>
              <a:buChar char="§"/>
            </a:pPr>
            <a:endParaRPr lang="fr-FR" sz="2000"/>
          </a:p>
          <a:p>
            <a:pPr lvl="1">
              <a:spcAft>
                <a:spcPts val="600"/>
              </a:spcAft>
              <a:buClr>
                <a:srgbClr val="595959"/>
              </a:buClr>
              <a:buFont typeface="Wingdings" pitchFamily="2" charset="2"/>
              <a:buChar char="§"/>
            </a:pPr>
            <a:r>
              <a:rPr lang="fr-FR" sz="2000"/>
              <a:t>Vous vous sentez plus à</a:t>
            </a:r>
            <a:r>
              <a:rPr lang="fr-FR" sz="2000">
                <a:solidFill>
                  <a:srgbClr val="FF00FF"/>
                </a:solidFill>
              </a:rPr>
              <a:t> l'aise </a:t>
            </a:r>
            <a:r>
              <a:rPr lang="fr-FR" sz="2000"/>
              <a:t>pour deviner</a:t>
            </a:r>
          </a:p>
          <a:p>
            <a:pPr lvl="1">
              <a:spcAft>
                <a:spcPts val="600"/>
              </a:spcAft>
              <a:buClr>
                <a:srgbClr val="595959"/>
              </a:buClr>
              <a:buFont typeface="Wingdings" pitchFamily="2" charset="2"/>
              <a:buChar char="§"/>
            </a:pPr>
            <a:r>
              <a:rPr lang="fr-FR" sz="2000"/>
              <a:t>Intuition : </a:t>
            </a:r>
            <a:r>
              <a:rPr lang="fr-FR" sz="2000">
                <a:solidFill>
                  <a:srgbClr val="FF00FF"/>
                </a:solidFill>
              </a:rPr>
              <a:t>plus compliquée </a:t>
            </a:r>
            <a:r>
              <a:rPr lang="fr-FR" sz="2000"/>
              <a:t>est la phrase, plus vous aurez besoin de lettres </a:t>
            </a:r>
          </a:p>
          <a:p>
            <a:pPr lvl="1">
              <a:spcAft>
                <a:spcPts val="600"/>
              </a:spcAft>
              <a:buClr>
                <a:srgbClr val="595959"/>
              </a:buClr>
              <a:buNone/>
            </a:pPr>
            <a:endParaRPr lang="en-US">
              <a:ea typeface="ＭＳ Ｐゴシック" pitchFamily="34" charset="-128"/>
            </a:endParaRPr>
          </a:p>
          <a:p>
            <a:pPr lvl="3">
              <a:spcAft>
                <a:spcPts val="600"/>
              </a:spcAft>
            </a:pPr>
            <a:endParaRPr lang="en-US">
              <a:ea typeface="ＭＳ Ｐゴシック" pitchFamily="34" charset="-128"/>
            </a:endParaRPr>
          </a:p>
          <a:p>
            <a:pPr lvl="3">
              <a:spcAft>
                <a:spcPts val="600"/>
              </a:spcAft>
            </a:pPr>
            <a:endParaRPr lang="en-US">
              <a:ea typeface="ＭＳ Ｐゴシック" pitchFamily="34" charset="-128"/>
            </a:endParaRPr>
          </a:p>
          <a:p>
            <a:pPr lvl="2">
              <a:spcAft>
                <a:spcPts val="600"/>
              </a:spcAft>
              <a:buNone/>
            </a:pPr>
            <a:endParaRPr lang="en-US">
              <a:ea typeface="ＭＳ Ｐゴシック" pitchFamily="34" charset="-128"/>
            </a:endParaRPr>
          </a:p>
          <a:p>
            <a:pPr lvl="1">
              <a:spcAft>
                <a:spcPts val="600"/>
              </a:spcAft>
              <a:buClr>
                <a:srgbClr val="595959"/>
              </a:buClr>
            </a:pPr>
            <a:endParaRPr lang="en-US">
              <a:ea typeface="ＭＳ Ｐゴシック" pitchFamily="34" charset="-128"/>
            </a:endParaRPr>
          </a:p>
          <a:p>
            <a:pPr lvl="1">
              <a:spcAft>
                <a:spcPts val="600"/>
              </a:spcAft>
              <a:buClr>
                <a:srgbClr val="595959"/>
              </a:buClr>
            </a:pPr>
            <a:endParaRPr lang="en-US">
              <a:ea typeface="ＭＳ Ｐゴシック" pitchFamily="34" charset="-128"/>
            </a:endParaRPr>
          </a:p>
          <a:p>
            <a:pPr>
              <a:spcAft>
                <a:spcPts val="600"/>
              </a:spcAft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728201" y="6477000"/>
            <a:ext cx="733425" cy="2746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6710CFBA-4AD8-40E1-A697-675FDDF981FC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2D6EC43-80A2-A541-B9E0-DA9A4D3FEB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295827"/>
              </p:ext>
            </p:extLst>
          </p:nvPr>
        </p:nvGraphicFramePr>
        <p:xfrm>
          <a:off x="2382982" y="2819401"/>
          <a:ext cx="7345224" cy="1845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02">
                  <a:extLst>
                    <a:ext uri="{9D8B030D-6E8A-4147-A177-3AD203B41FA5}">
                      <a16:colId xmlns:a16="http://schemas.microsoft.com/office/drawing/2014/main" val="1356141230"/>
                    </a:ext>
                  </a:extLst>
                </a:gridCol>
                <a:gridCol w="612102">
                  <a:extLst>
                    <a:ext uri="{9D8B030D-6E8A-4147-A177-3AD203B41FA5}">
                      <a16:colId xmlns:a16="http://schemas.microsoft.com/office/drawing/2014/main" val="2738906947"/>
                    </a:ext>
                  </a:extLst>
                </a:gridCol>
                <a:gridCol w="612102">
                  <a:extLst>
                    <a:ext uri="{9D8B030D-6E8A-4147-A177-3AD203B41FA5}">
                      <a16:colId xmlns:a16="http://schemas.microsoft.com/office/drawing/2014/main" val="4184043731"/>
                    </a:ext>
                  </a:extLst>
                </a:gridCol>
                <a:gridCol w="612102">
                  <a:extLst>
                    <a:ext uri="{9D8B030D-6E8A-4147-A177-3AD203B41FA5}">
                      <a16:colId xmlns:a16="http://schemas.microsoft.com/office/drawing/2014/main" val="1337317101"/>
                    </a:ext>
                  </a:extLst>
                </a:gridCol>
                <a:gridCol w="612102">
                  <a:extLst>
                    <a:ext uri="{9D8B030D-6E8A-4147-A177-3AD203B41FA5}">
                      <a16:colId xmlns:a16="http://schemas.microsoft.com/office/drawing/2014/main" val="2662725363"/>
                    </a:ext>
                  </a:extLst>
                </a:gridCol>
                <a:gridCol w="612102">
                  <a:extLst>
                    <a:ext uri="{9D8B030D-6E8A-4147-A177-3AD203B41FA5}">
                      <a16:colId xmlns:a16="http://schemas.microsoft.com/office/drawing/2014/main" val="397580930"/>
                    </a:ext>
                  </a:extLst>
                </a:gridCol>
                <a:gridCol w="612102">
                  <a:extLst>
                    <a:ext uri="{9D8B030D-6E8A-4147-A177-3AD203B41FA5}">
                      <a16:colId xmlns:a16="http://schemas.microsoft.com/office/drawing/2014/main" val="908082010"/>
                    </a:ext>
                  </a:extLst>
                </a:gridCol>
                <a:gridCol w="612102">
                  <a:extLst>
                    <a:ext uri="{9D8B030D-6E8A-4147-A177-3AD203B41FA5}">
                      <a16:colId xmlns:a16="http://schemas.microsoft.com/office/drawing/2014/main" val="3895816313"/>
                    </a:ext>
                  </a:extLst>
                </a:gridCol>
                <a:gridCol w="612102">
                  <a:extLst>
                    <a:ext uri="{9D8B030D-6E8A-4147-A177-3AD203B41FA5}">
                      <a16:colId xmlns:a16="http://schemas.microsoft.com/office/drawing/2014/main" val="1220894474"/>
                    </a:ext>
                  </a:extLst>
                </a:gridCol>
                <a:gridCol w="612102">
                  <a:extLst>
                    <a:ext uri="{9D8B030D-6E8A-4147-A177-3AD203B41FA5}">
                      <a16:colId xmlns:a16="http://schemas.microsoft.com/office/drawing/2014/main" val="867761659"/>
                    </a:ext>
                  </a:extLst>
                </a:gridCol>
                <a:gridCol w="612102">
                  <a:extLst>
                    <a:ext uri="{9D8B030D-6E8A-4147-A177-3AD203B41FA5}">
                      <a16:colId xmlns:a16="http://schemas.microsoft.com/office/drawing/2014/main" val="3053448657"/>
                    </a:ext>
                  </a:extLst>
                </a:gridCol>
                <a:gridCol w="612102">
                  <a:extLst>
                    <a:ext uri="{9D8B030D-6E8A-4147-A177-3AD203B41FA5}">
                      <a16:colId xmlns:a16="http://schemas.microsoft.com/office/drawing/2014/main" val="177584076"/>
                    </a:ext>
                  </a:extLst>
                </a:gridCol>
              </a:tblGrid>
              <a:tr h="615171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J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599947"/>
                  </a:ext>
                </a:extLst>
              </a:tr>
              <a:tr h="615171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I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N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733714"/>
                  </a:ext>
                </a:extLst>
              </a:tr>
              <a:tr h="615171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I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C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054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2114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2209800" y="238125"/>
            <a:ext cx="7705725" cy="692990"/>
          </a:xfrm>
        </p:spPr>
        <p:txBody>
          <a:bodyPr rtlCol="0"/>
          <a:lstStyle/>
          <a:p>
            <a:pPr>
              <a:defRPr/>
            </a:pPr>
            <a:r>
              <a:rPr lang="en-US" sz="3200" dirty="0"/>
              <a:t>les </a:t>
            </a:r>
            <a:r>
              <a:rPr lang="en-US" sz="3200" dirty="0" err="1"/>
              <a:t>échantillons</a:t>
            </a:r>
            <a:r>
              <a:rPr lang="en-US" sz="3200" dirty="0"/>
              <a:t> plus grands </a:t>
            </a:r>
            <a:r>
              <a:rPr lang="en-US" sz="3200" dirty="0" err="1"/>
              <a:t>sont</a:t>
            </a:r>
            <a:r>
              <a:rPr lang="en-US" sz="3200" dirty="0"/>
              <a:t> plus précis</a:t>
            </a:r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>
          <a:xfrm>
            <a:off x="1981200" y="1447800"/>
            <a:ext cx="8229600" cy="5105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fr-FR" sz="2400" dirty="0"/>
              <a:t>Augmentons encore  le </a:t>
            </a:r>
            <a:r>
              <a:rPr lang="fr-FR" sz="2400" b="1" dirty="0"/>
              <a:t>nombre « d’observations » </a:t>
            </a:r>
            <a:r>
              <a:rPr lang="fr-FR" sz="2400" dirty="0"/>
              <a:t>(dans ce cas, des lettres)</a:t>
            </a:r>
            <a:endParaRPr lang="en-US" altLang="ja-JP" sz="2200" dirty="0">
              <a:ea typeface="ＭＳ Ｐゴシック" pitchFamily="34" charset="-128"/>
            </a:endParaRPr>
          </a:p>
          <a:p>
            <a:pPr lvl="1">
              <a:spcAft>
                <a:spcPts val="600"/>
              </a:spcAft>
              <a:buClr>
                <a:srgbClr val="595959"/>
              </a:buClr>
              <a:buFont typeface="Wingdings" pitchFamily="2" charset="2"/>
              <a:buChar char="§"/>
            </a:pPr>
            <a:r>
              <a:rPr lang="fr-FR" sz="2000" dirty="0"/>
              <a:t>Encore plus facile</a:t>
            </a:r>
            <a:endParaRPr lang="en-US" dirty="0">
              <a:ea typeface="ＭＳ Ｐゴシック" pitchFamily="34" charset="-128"/>
            </a:endParaRPr>
          </a:p>
          <a:p>
            <a:pPr lvl="1">
              <a:spcAft>
                <a:spcPts val="600"/>
              </a:spcAft>
              <a:buClr>
                <a:srgbClr val="595959"/>
              </a:buClr>
              <a:buFont typeface="Wingdings" pitchFamily="2" charset="2"/>
              <a:buChar char="§"/>
            </a:pPr>
            <a:endParaRPr lang="en-US" dirty="0">
              <a:ea typeface="ＭＳ Ｐゴシック" pitchFamily="34" charset="-128"/>
            </a:endParaRPr>
          </a:p>
          <a:p>
            <a:pPr lvl="1">
              <a:spcAft>
                <a:spcPts val="600"/>
              </a:spcAft>
              <a:buClr>
                <a:srgbClr val="595959"/>
              </a:buClr>
              <a:buNone/>
            </a:pPr>
            <a:endParaRPr lang="en-US" sz="2000" dirty="0">
              <a:ea typeface="ＭＳ Ｐゴシック" pitchFamily="34" charset="-128"/>
            </a:endParaRPr>
          </a:p>
          <a:p>
            <a:pPr lvl="1">
              <a:spcAft>
                <a:spcPts val="600"/>
              </a:spcAft>
              <a:buClr>
                <a:srgbClr val="595959"/>
              </a:buClr>
              <a:buNone/>
            </a:pPr>
            <a:endParaRPr lang="en-US" sz="2000" dirty="0">
              <a:ea typeface="ＭＳ Ｐゴシック" pitchFamily="34" charset="-128"/>
            </a:endParaRPr>
          </a:p>
          <a:p>
            <a:pPr lvl="1">
              <a:spcAft>
                <a:spcPts val="600"/>
              </a:spcAft>
              <a:buClr>
                <a:srgbClr val="595959"/>
              </a:buClr>
              <a:buFont typeface="Wingdings" pitchFamily="2" charset="2"/>
              <a:buChar char="§"/>
            </a:pPr>
            <a:endParaRPr lang="fr-FR" sz="2000" dirty="0"/>
          </a:p>
          <a:p>
            <a:pPr lvl="1">
              <a:spcAft>
                <a:spcPts val="600"/>
              </a:spcAft>
              <a:buClr>
                <a:srgbClr val="595959"/>
              </a:buClr>
              <a:buFont typeface="Wingdings" pitchFamily="2" charset="2"/>
              <a:buChar char="§"/>
            </a:pPr>
            <a:endParaRPr lang="fr-FR" sz="2000" dirty="0"/>
          </a:p>
          <a:p>
            <a:pPr lvl="1">
              <a:spcAft>
                <a:spcPts val="600"/>
              </a:spcAft>
              <a:buClr>
                <a:srgbClr val="595959"/>
              </a:buClr>
              <a:buFont typeface="Wingdings" pitchFamily="2" charset="2"/>
              <a:buChar char="§"/>
            </a:pPr>
            <a:r>
              <a:rPr lang="fr-FR" sz="2000" dirty="0"/>
              <a:t>Intuition : </a:t>
            </a:r>
            <a:r>
              <a:rPr lang="fr-FR" sz="2000" dirty="0">
                <a:solidFill>
                  <a:srgbClr val="FF00FF"/>
                </a:solidFill>
              </a:rPr>
              <a:t>plus compliquée </a:t>
            </a:r>
            <a:r>
              <a:rPr lang="fr-FR" sz="2000" dirty="0"/>
              <a:t>est la phrase, plus vous aurez besoin de lettres </a:t>
            </a:r>
          </a:p>
          <a:p>
            <a:pPr lvl="1">
              <a:spcAft>
                <a:spcPts val="600"/>
              </a:spcAft>
              <a:buClr>
                <a:srgbClr val="595959"/>
              </a:buClr>
              <a:buNone/>
            </a:pPr>
            <a:endParaRPr lang="en-US" dirty="0">
              <a:ea typeface="ＭＳ Ｐゴシック" pitchFamily="34" charset="-128"/>
            </a:endParaRPr>
          </a:p>
          <a:p>
            <a:pPr lvl="3">
              <a:spcAft>
                <a:spcPts val="600"/>
              </a:spcAft>
            </a:pPr>
            <a:endParaRPr lang="en-US" dirty="0">
              <a:ea typeface="ＭＳ Ｐゴシック" pitchFamily="34" charset="-128"/>
            </a:endParaRPr>
          </a:p>
          <a:p>
            <a:pPr lvl="3">
              <a:spcAft>
                <a:spcPts val="600"/>
              </a:spcAft>
            </a:pPr>
            <a:endParaRPr lang="en-US" dirty="0">
              <a:ea typeface="ＭＳ Ｐゴシック" pitchFamily="34" charset="-128"/>
            </a:endParaRPr>
          </a:p>
          <a:p>
            <a:pPr lvl="2">
              <a:spcAft>
                <a:spcPts val="600"/>
              </a:spcAft>
              <a:buNone/>
            </a:pPr>
            <a:endParaRPr lang="en-US" dirty="0">
              <a:ea typeface="ＭＳ Ｐゴシック" pitchFamily="34" charset="-128"/>
            </a:endParaRPr>
          </a:p>
          <a:p>
            <a:pPr lvl="1">
              <a:spcAft>
                <a:spcPts val="600"/>
              </a:spcAft>
              <a:buClr>
                <a:srgbClr val="595959"/>
              </a:buClr>
            </a:pPr>
            <a:endParaRPr lang="en-US" dirty="0">
              <a:ea typeface="ＭＳ Ｐゴシック" pitchFamily="34" charset="-128"/>
            </a:endParaRPr>
          </a:p>
          <a:p>
            <a:pPr lvl="1">
              <a:spcAft>
                <a:spcPts val="600"/>
              </a:spcAft>
              <a:buClr>
                <a:srgbClr val="595959"/>
              </a:buClr>
            </a:pPr>
            <a:endParaRPr lang="en-US" dirty="0">
              <a:ea typeface="ＭＳ Ｐゴシック" pitchFamily="34" charset="-128"/>
            </a:endParaRPr>
          </a:p>
          <a:p>
            <a:pPr>
              <a:spcAft>
                <a:spcPts val="600"/>
              </a:spcAft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728201" y="6477000"/>
            <a:ext cx="733425" cy="2746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6710CFBA-4AD8-40E1-A697-675FDDF981FC}" type="slidenum">
              <a:rPr lang="en-US"/>
              <a:pPr/>
              <a:t>5</a:t>
            </a:fld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01B4A09-1310-084F-8EED-E5FE1BA3E35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382982" y="2819401"/>
          <a:ext cx="7345224" cy="1845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02">
                  <a:extLst>
                    <a:ext uri="{9D8B030D-6E8A-4147-A177-3AD203B41FA5}">
                      <a16:colId xmlns:a16="http://schemas.microsoft.com/office/drawing/2014/main" val="1356141230"/>
                    </a:ext>
                  </a:extLst>
                </a:gridCol>
                <a:gridCol w="612102">
                  <a:extLst>
                    <a:ext uri="{9D8B030D-6E8A-4147-A177-3AD203B41FA5}">
                      <a16:colId xmlns:a16="http://schemas.microsoft.com/office/drawing/2014/main" val="2738906947"/>
                    </a:ext>
                  </a:extLst>
                </a:gridCol>
                <a:gridCol w="612102">
                  <a:extLst>
                    <a:ext uri="{9D8B030D-6E8A-4147-A177-3AD203B41FA5}">
                      <a16:colId xmlns:a16="http://schemas.microsoft.com/office/drawing/2014/main" val="4184043731"/>
                    </a:ext>
                  </a:extLst>
                </a:gridCol>
                <a:gridCol w="612102">
                  <a:extLst>
                    <a:ext uri="{9D8B030D-6E8A-4147-A177-3AD203B41FA5}">
                      <a16:colId xmlns:a16="http://schemas.microsoft.com/office/drawing/2014/main" val="1337317101"/>
                    </a:ext>
                  </a:extLst>
                </a:gridCol>
                <a:gridCol w="612102">
                  <a:extLst>
                    <a:ext uri="{9D8B030D-6E8A-4147-A177-3AD203B41FA5}">
                      <a16:colId xmlns:a16="http://schemas.microsoft.com/office/drawing/2014/main" val="2662725363"/>
                    </a:ext>
                  </a:extLst>
                </a:gridCol>
                <a:gridCol w="612102">
                  <a:extLst>
                    <a:ext uri="{9D8B030D-6E8A-4147-A177-3AD203B41FA5}">
                      <a16:colId xmlns:a16="http://schemas.microsoft.com/office/drawing/2014/main" val="397580930"/>
                    </a:ext>
                  </a:extLst>
                </a:gridCol>
                <a:gridCol w="612102">
                  <a:extLst>
                    <a:ext uri="{9D8B030D-6E8A-4147-A177-3AD203B41FA5}">
                      <a16:colId xmlns:a16="http://schemas.microsoft.com/office/drawing/2014/main" val="908082010"/>
                    </a:ext>
                  </a:extLst>
                </a:gridCol>
                <a:gridCol w="612102">
                  <a:extLst>
                    <a:ext uri="{9D8B030D-6E8A-4147-A177-3AD203B41FA5}">
                      <a16:colId xmlns:a16="http://schemas.microsoft.com/office/drawing/2014/main" val="3895816313"/>
                    </a:ext>
                  </a:extLst>
                </a:gridCol>
                <a:gridCol w="612102">
                  <a:extLst>
                    <a:ext uri="{9D8B030D-6E8A-4147-A177-3AD203B41FA5}">
                      <a16:colId xmlns:a16="http://schemas.microsoft.com/office/drawing/2014/main" val="1220894474"/>
                    </a:ext>
                  </a:extLst>
                </a:gridCol>
                <a:gridCol w="612102">
                  <a:extLst>
                    <a:ext uri="{9D8B030D-6E8A-4147-A177-3AD203B41FA5}">
                      <a16:colId xmlns:a16="http://schemas.microsoft.com/office/drawing/2014/main" val="867761659"/>
                    </a:ext>
                  </a:extLst>
                </a:gridCol>
                <a:gridCol w="612102">
                  <a:extLst>
                    <a:ext uri="{9D8B030D-6E8A-4147-A177-3AD203B41FA5}">
                      <a16:colId xmlns:a16="http://schemas.microsoft.com/office/drawing/2014/main" val="3053448657"/>
                    </a:ext>
                  </a:extLst>
                </a:gridCol>
                <a:gridCol w="612102">
                  <a:extLst>
                    <a:ext uri="{9D8B030D-6E8A-4147-A177-3AD203B41FA5}">
                      <a16:colId xmlns:a16="http://schemas.microsoft.com/office/drawing/2014/main" val="177584076"/>
                    </a:ext>
                  </a:extLst>
                </a:gridCol>
              </a:tblGrid>
              <a:tr h="61517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599947"/>
                  </a:ext>
                </a:extLst>
              </a:tr>
              <a:tr h="61517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733714"/>
                  </a:ext>
                </a:extLst>
              </a:tr>
              <a:tr h="61517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054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9370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2209800" y="238125"/>
            <a:ext cx="7705725" cy="769190"/>
          </a:xfrm>
        </p:spPr>
        <p:txBody>
          <a:bodyPr rtlCol="0"/>
          <a:lstStyle/>
          <a:p>
            <a:pPr>
              <a:defRPr/>
            </a:pPr>
            <a:r>
              <a:rPr lang="en-US" sz="3200" dirty="0"/>
              <a:t>les </a:t>
            </a:r>
            <a:r>
              <a:rPr lang="en-US" sz="3200" dirty="0" err="1"/>
              <a:t>échantillons</a:t>
            </a:r>
            <a:r>
              <a:rPr lang="en-US" sz="3200" dirty="0"/>
              <a:t> plus grands </a:t>
            </a:r>
            <a:r>
              <a:rPr lang="en-US" sz="3200" dirty="0" err="1"/>
              <a:t>sont</a:t>
            </a:r>
            <a:r>
              <a:rPr lang="en-US" sz="3200" dirty="0"/>
              <a:t> plus précis</a:t>
            </a:r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>
          <a:xfrm>
            <a:off x="1981200" y="1447800"/>
            <a:ext cx="8229600" cy="5105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fr-FR" sz="2400" dirty="0"/>
              <a:t>Augmentons encore  le </a:t>
            </a:r>
            <a:r>
              <a:rPr lang="fr-FR" sz="2400" b="1" dirty="0"/>
              <a:t>nombre « d’observations » </a:t>
            </a:r>
            <a:r>
              <a:rPr lang="fr-FR" sz="2400" dirty="0"/>
              <a:t>(dans ce cas, des lettres)</a:t>
            </a:r>
            <a:endParaRPr lang="en-US" altLang="ja-JP" sz="2200" dirty="0">
              <a:ea typeface="ＭＳ Ｐゴシック" pitchFamily="34" charset="-128"/>
            </a:endParaRPr>
          </a:p>
          <a:p>
            <a:pPr lvl="1">
              <a:spcAft>
                <a:spcPts val="600"/>
              </a:spcAft>
              <a:buClr>
                <a:srgbClr val="595959"/>
              </a:buClr>
              <a:buFont typeface="Wingdings" pitchFamily="2" charset="2"/>
              <a:buChar char="§"/>
            </a:pPr>
            <a:r>
              <a:rPr lang="fr-FR" sz="2000" dirty="0"/>
              <a:t>Encore plus facile</a:t>
            </a:r>
            <a:endParaRPr lang="en-US" dirty="0">
              <a:ea typeface="ＭＳ Ｐゴシック" pitchFamily="34" charset="-128"/>
            </a:endParaRPr>
          </a:p>
          <a:p>
            <a:pPr lvl="1">
              <a:spcAft>
                <a:spcPts val="600"/>
              </a:spcAft>
              <a:buClr>
                <a:srgbClr val="595959"/>
              </a:buClr>
              <a:buFont typeface="Wingdings" pitchFamily="2" charset="2"/>
              <a:buChar char="§"/>
            </a:pPr>
            <a:endParaRPr lang="en-US" dirty="0">
              <a:ea typeface="ＭＳ Ｐゴシック" pitchFamily="34" charset="-128"/>
            </a:endParaRPr>
          </a:p>
          <a:p>
            <a:pPr lvl="1">
              <a:spcAft>
                <a:spcPts val="600"/>
              </a:spcAft>
              <a:buClr>
                <a:srgbClr val="595959"/>
              </a:buClr>
              <a:buNone/>
            </a:pPr>
            <a:endParaRPr lang="en-US" sz="2000" dirty="0">
              <a:ea typeface="ＭＳ Ｐゴシック" pitchFamily="34" charset="-128"/>
            </a:endParaRPr>
          </a:p>
          <a:p>
            <a:pPr lvl="1">
              <a:spcAft>
                <a:spcPts val="600"/>
              </a:spcAft>
              <a:buClr>
                <a:srgbClr val="595959"/>
              </a:buClr>
              <a:buNone/>
            </a:pPr>
            <a:endParaRPr lang="en-US" sz="2000" dirty="0">
              <a:ea typeface="ＭＳ Ｐゴシック" pitchFamily="34" charset="-128"/>
            </a:endParaRPr>
          </a:p>
          <a:p>
            <a:pPr lvl="1">
              <a:spcAft>
                <a:spcPts val="600"/>
              </a:spcAft>
              <a:buClr>
                <a:srgbClr val="595959"/>
              </a:buClr>
              <a:buFont typeface="Wingdings" pitchFamily="2" charset="2"/>
              <a:buChar char="§"/>
            </a:pPr>
            <a:endParaRPr lang="fr-FR" sz="2000" dirty="0"/>
          </a:p>
          <a:p>
            <a:pPr lvl="1">
              <a:spcAft>
                <a:spcPts val="600"/>
              </a:spcAft>
              <a:buClr>
                <a:srgbClr val="595959"/>
              </a:buClr>
              <a:buFont typeface="Wingdings" pitchFamily="2" charset="2"/>
              <a:buChar char="§"/>
            </a:pPr>
            <a:endParaRPr lang="fr-FR" sz="2000" dirty="0"/>
          </a:p>
          <a:p>
            <a:pPr lvl="1">
              <a:spcAft>
                <a:spcPts val="600"/>
              </a:spcAft>
              <a:buClr>
                <a:srgbClr val="595959"/>
              </a:buClr>
              <a:buFont typeface="Wingdings" pitchFamily="2" charset="2"/>
              <a:buChar char="§"/>
            </a:pPr>
            <a:r>
              <a:rPr lang="fr-FR" sz="2000" dirty="0"/>
              <a:t>Intuition : </a:t>
            </a:r>
            <a:r>
              <a:rPr lang="fr-FR" sz="2000" dirty="0">
                <a:solidFill>
                  <a:srgbClr val="FF00FF"/>
                </a:solidFill>
              </a:rPr>
              <a:t>plus compliquée </a:t>
            </a:r>
            <a:r>
              <a:rPr lang="fr-FR" sz="2000" dirty="0"/>
              <a:t>est la phrase, plus vous aurez besoin de lettres </a:t>
            </a:r>
          </a:p>
          <a:p>
            <a:pPr lvl="1">
              <a:spcAft>
                <a:spcPts val="600"/>
              </a:spcAft>
              <a:buClr>
                <a:srgbClr val="595959"/>
              </a:buClr>
              <a:buNone/>
            </a:pPr>
            <a:endParaRPr lang="en-US" dirty="0">
              <a:ea typeface="ＭＳ Ｐゴシック" pitchFamily="34" charset="-128"/>
            </a:endParaRPr>
          </a:p>
          <a:p>
            <a:pPr lvl="3">
              <a:spcAft>
                <a:spcPts val="600"/>
              </a:spcAft>
            </a:pPr>
            <a:endParaRPr lang="en-US" dirty="0">
              <a:ea typeface="ＭＳ Ｐゴシック" pitchFamily="34" charset="-128"/>
            </a:endParaRPr>
          </a:p>
          <a:p>
            <a:pPr lvl="3">
              <a:spcAft>
                <a:spcPts val="600"/>
              </a:spcAft>
            </a:pPr>
            <a:endParaRPr lang="en-US" dirty="0">
              <a:ea typeface="ＭＳ Ｐゴシック" pitchFamily="34" charset="-128"/>
            </a:endParaRPr>
          </a:p>
          <a:p>
            <a:pPr lvl="2">
              <a:spcAft>
                <a:spcPts val="600"/>
              </a:spcAft>
              <a:buNone/>
            </a:pPr>
            <a:endParaRPr lang="en-US" dirty="0">
              <a:ea typeface="ＭＳ Ｐゴシック" pitchFamily="34" charset="-128"/>
            </a:endParaRPr>
          </a:p>
          <a:p>
            <a:pPr lvl="1">
              <a:spcAft>
                <a:spcPts val="600"/>
              </a:spcAft>
              <a:buClr>
                <a:srgbClr val="595959"/>
              </a:buClr>
            </a:pPr>
            <a:endParaRPr lang="en-US" dirty="0">
              <a:ea typeface="ＭＳ Ｐゴシック" pitchFamily="34" charset="-128"/>
            </a:endParaRPr>
          </a:p>
          <a:p>
            <a:pPr lvl="1">
              <a:spcAft>
                <a:spcPts val="600"/>
              </a:spcAft>
              <a:buClr>
                <a:srgbClr val="595959"/>
              </a:buClr>
            </a:pPr>
            <a:endParaRPr lang="en-US" dirty="0">
              <a:ea typeface="ＭＳ Ｐゴシック" pitchFamily="34" charset="-128"/>
            </a:endParaRPr>
          </a:p>
          <a:p>
            <a:pPr>
              <a:spcAft>
                <a:spcPts val="600"/>
              </a:spcAft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728201" y="6477000"/>
            <a:ext cx="733425" cy="2746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6710CFBA-4AD8-40E1-A697-675FDDF981FC}" type="slidenum">
              <a:rPr lang="en-US"/>
              <a:pPr/>
              <a:t>6</a:t>
            </a:fld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01B4A09-1310-084F-8EED-E5FE1BA3E35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382982" y="2819401"/>
          <a:ext cx="7345224" cy="1845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02">
                  <a:extLst>
                    <a:ext uri="{9D8B030D-6E8A-4147-A177-3AD203B41FA5}">
                      <a16:colId xmlns:a16="http://schemas.microsoft.com/office/drawing/2014/main" val="1356141230"/>
                    </a:ext>
                  </a:extLst>
                </a:gridCol>
                <a:gridCol w="612102">
                  <a:extLst>
                    <a:ext uri="{9D8B030D-6E8A-4147-A177-3AD203B41FA5}">
                      <a16:colId xmlns:a16="http://schemas.microsoft.com/office/drawing/2014/main" val="2738906947"/>
                    </a:ext>
                  </a:extLst>
                </a:gridCol>
                <a:gridCol w="612102">
                  <a:extLst>
                    <a:ext uri="{9D8B030D-6E8A-4147-A177-3AD203B41FA5}">
                      <a16:colId xmlns:a16="http://schemas.microsoft.com/office/drawing/2014/main" val="4184043731"/>
                    </a:ext>
                  </a:extLst>
                </a:gridCol>
                <a:gridCol w="612102">
                  <a:extLst>
                    <a:ext uri="{9D8B030D-6E8A-4147-A177-3AD203B41FA5}">
                      <a16:colId xmlns:a16="http://schemas.microsoft.com/office/drawing/2014/main" val="1337317101"/>
                    </a:ext>
                  </a:extLst>
                </a:gridCol>
                <a:gridCol w="612102">
                  <a:extLst>
                    <a:ext uri="{9D8B030D-6E8A-4147-A177-3AD203B41FA5}">
                      <a16:colId xmlns:a16="http://schemas.microsoft.com/office/drawing/2014/main" val="2662725363"/>
                    </a:ext>
                  </a:extLst>
                </a:gridCol>
                <a:gridCol w="612102">
                  <a:extLst>
                    <a:ext uri="{9D8B030D-6E8A-4147-A177-3AD203B41FA5}">
                      <a16:colId xmlns:a16="http://schemas.microsoft.com/office/drawing/2014/main" val="397580930"/>
                    </a:ext>
                  </a:extLst>
                </a:gridCol>
                <a:gridCol w="612102">
                  <a:extLst>
                    <a:ext uri="{9D8B030D-6E8A-4147-A177-3AD203B41FA5}">
                      <a16:colId xmlns:a16="http://schemas.microsoft.com/office/drawing/2014/main" val="908082010"/>
                    </a:ext>
                  </a:extLst>
                </a:gridCol>
                <a:gridCol w="612102">
                  <a:extLst>
                    <a:ext uri="{9D8B030D-6E8A-4147-A177-3AD203B41FA5}">
                      <a16:colId xmlns:a16="http://schemas.microsoft.com/office/drawing/2014/main" val="3895816313"/>
                    </a:ext>
                  </a:extLst>
                </a:gridCol>
                <a:gridCol w="612102">
                  <a:extLst>
                    <a:ext uri="{9D8B030D-6E8A-4147-A177-3AD203B41FA5}">
                      <a16:colId xmlns:a16="http://schemas.microsoft.com/office/drawing/2014/main" val="1220894474"/>
                    </a:ext>
                  </a:extLst>
                </a:gridCol>
                <a:gridCol w="612102">
                  <a:extLst>
                    <a:ext uri="{9D8B030D-6E8A-4147-A177-3AD203B41FA5}">
                      <a16:colId xmlns:a16="http://schemas.microsoft.com/office/drawing/2014/main" val="867761659"/>
                    </a:ext>
                  </a:extLst>
                </a:gridCol>
                <a:gridCol w="612102">
                  <a:extLst>
                    <a:ext uri="{9D8B030D-6E8A-4147-A177-3AD203B41FA5}">
                      <a16:colId xmlns:a16="http://schemas.microsoft.com/office/drawing/2014/main" val="3053448657"/>
                    </a:ext>
                  </a:extLst>
                </a:gridCol>
                <a:gridCol w="612102">
                  <a:extLst>
                    <a:ext uri="{9D8B030D-6E8A-4147-A177-3AD203B41FA5}">
                      <a16:colId xmlns:a16="http://schemas.microsoft.com/office/drawing/2014/main" val="177584076"/>
                    </a:ext>
                  </a:extLst>
                </a:gridCol>
              </a:tblGrid>
              <a:tr h="61517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599947"/>
                  </a:ext>
                </a:extLst>
              </a:tr>
              <a:tr h="61517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733714"/>
                  </a:ext>
                </a:extLst>
              </a:tr>
              <a:tr h="61517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054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3970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/>
              <a:t>Quelle est la taille propice </a:t>
            </a:r>
            <a:r>
              <a:rPr lang="fr-FR"/>
              <a:t>pour l’échantillon</a:t>
            </a:r>
            <a:r>
              <a:rPr lang="fr-FR" dirty="0"/>
              <a:t>?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1"/>
            <a:ext cx="2133600" cy="365125"/>
          </a:xfrm>
        </p:spPr>
        <p:txBody>
          <a:bodyPr/>
          <a:lstStyle/>
          <a:p>
            <a:fld id="{AF305307-273D-4989-A6C6-19B19DADFC5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66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70000"/>
              </a:lnSpc>
              <a:spcAft>
                <a:spcPts val="600"/>
              </a:spcAft>
              <a:buNone/>
            </a:pPr>
            <a:endParaRPr lang="en-US" sz="1100" dirty="0">
              <a:ea typeface="ＭＳ Ｐゴシック" pitchFamily="34" charset="-128"/>
            </a:endParaRPr>
          </a:p>
          <a:p>
            <a:pPr>
              <a:lnSpc>
                <a:spcPct val="70000"/>
              </a:lnSpc>
              <a:spcAft>
                <a:spcPts val="600"/>
              </a:spcAft>
              <a:buFont typeface="Wingdings" pitchFamily="2" charset="2"/>
              <a:buChar char="§"/>
            </a:pPr>
            <a:endParaRPr lang="en-US" sz="1100" dirty="0">
              <a:ea typeface="ＭＳ Ｐゴシック" pitchFamily="34" charset="-128"/>
            </a:endParaRPr>
          </a:p>
          <a:p>
            <a:pPr>
              <a:lnSpc>
                <a:spcPct val="70000"/>
              </a:lnSpc>
              <a:spcAft>
                <a:spcPts val="600"/>
              </a:spcAft>
              <a:buFont typeface="Wingdings" pitchFamily="2" charset="2"/>
              <a:buChar char="§"/>
            </a:pPr>
            <a:endParaRPr lang="en-US" sz="1100" dirty="0">
              <a:ea typeface="ＭＳ Ｐゴシック" pitchFamily="34" charset="-128"/>
            </a:endParaRPr>
          </a:p>
          <a:p>
            <a:pPr marL="0" indent="0">
              <a:lnSpc>
                <a:spcPct val="70000"/>
              </a:lnSpc>
              <a:spcAft>
                <a:spcPts val="600"/>
              </a:spcAft>
              <a:buNone/>
            </a:pPr>
            <a:endParaRPr lang="en-US" sz="3000" b="1" dirty="0">
              <a:solidFill>
                <a:srgbClr val="FF00FF"/>
              </a:solidFill>
              <a:ea typeface="ＭＳ Ｐゴシック" pitchFamily="34" charset="-128"/>
            </a:endParaRPr>
          </a:p>
          <a:p>
            <a:pPr marL="0" indent="0">
              <a:lnSpc>
                <a:spcPct val="70000"/>
              </a:lnSpc>
              <a:spcAft>
                <a:spcPts val="600"/>
              </a:spcAft>
              <a:buNone/>
            </a:pPr>
            <a:endParaRPr lang="en-US" sz="3000" b="1" dirty="0">
              <a:solidFill>
                <a:srgbClr val="FF00FF"/>
              </a:solidFill>
              <a:ea typeface="ＭＳ Ｐゴシック" pitchFamily="34" charset="-128"/>
            </a:endParaRPr>
          </a:p>
          <a:p>
            <a:pPr>
              <a:lnSpc>
                <a:spcPct val="70000"/>
              </a:lnSpc>
              <a:spcAft>
                <a:spcPts val="600"/>
              </a:spcAft>
              <a:buFont typeface="Wingdings" pitchFamily="2" charset="2"/>
              <a:buChar char="§"/>
            </a:pPr>
            <a:endParaRPr lang="en-US" sz="3000" b="1" dirty="0">
              <a:solidFill>
                <a:srgbClr val="FF00FF"/>
              </a:solidFill>
              <a:ea typeface="ＭＳ Ｐゴシック" pitchFamily="34" charset="-128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759075" y="2674939"/>
          <a:ext cx="6743700" cy="153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Equation" r:id="rId3" imgW="2286000" imgH="507960" progId="Equation.3">
                  <p:embed/>
                </p:oleObj>
              </mc:Choice>
              <mc:Fallback>
                <p:oleObj name="Equation" r:id="rId3" imgW="2286000" imgH="50796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9075" y="2674939"/>
                        <a:ext cx="6743700" cy="153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8039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Merci pour </a:t>
            </a:r>
            <a:r>
              <a:rPr lang="en-US" dirty="0" err="1"/>
              <a:t>votre</a:t>
            </a:r>
            <a:r>
              <a:rPr lang="en-US" dirty="0"/>
              <a:t> attention</a:t>
            </a:r>
          </a:p>
        </p:txBody>
      </p:sp>
    </p:spTree>
    <p:extLst>
      <p:ext uri="{BB962C8B-B14F-4D97-AF65-F5344CB8AC3E}">
        <p14:creationId xmlns:p14="http://schemas.microsoft.com/office/powerpoint/2010/main" val="3672865592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5F101D03C7524DA3B009A83DEF7DB7" ma:contentTypeVersion="5" ma:contentTypeDescription="Create a new document." ma:contentTypeScope="" ma:versionID="c0fa5cf68f64983b6e5d53bf8ebc0170">
  <xsd:schema xmlns:xsd="http://www.w3.org/2001/XMLSchema" xmlns:xs="http://www.w3.org/2001/XMLSchema" xmlns:p="http://schemas.microsoft.com/office/2006/metadata/properties" xmlns:ns2="7aeaac16-d1c1-416a-a2d4-605faa18cce0" targetNamespace="http://schemas.microsoft.com/office/2006/metadata/properties" ma:root="true" ma:fieldsID="2fe6e6b32757ce520516dd7a164614ca" ns2:_="">
    <xsd:import namespace="7aeaac16-d1c1-416a-a2d4-605faa18cc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eaac16-d1c1-416a-a2d4-605faa18cc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4CC571E-06C4-4B16-90B5-0E52B93865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26A732-1459-4DEF-8D44-595687AAC6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eaac16-d1c1-416a-a2d4-605faa18cc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7551B72-DD3C-4C48-9512-5ADC0DF1ACBA}">
  <ds:schemaRefs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7aeaac16-d1c1-416a-a2d4-605faa18cce0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2019</Words>
  <Application>Microsoft Macintosh PowerPoint</Application>
  <PresentationFormat>Widescreen</PresentationFormat>
  <Paragraphs>358</Paragraphs>
  <Slides>29</Slides>
  <Notes>19</Notes>
  <HiddenSlides>1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Wingdings</vt:lpstr>
      <vt:lpstr>1_Custom Design</vt:lpstr>
      <vt:lpstr>Equation</vt:lpstr>
      <vt:lpstr>Echantillonnage et calculs de puissance pour une évaluation d'impact</vt:lpstr>
      <vt:lpstr>Introduction</vt:lpstr>
      <vt:lpstr>les échantillons plus grands sont plus précis</vt:lpstr>
      <vt:lpstr>les échantillons plus grands sont plus précis</vt:lpstr>
      <vt:lpstr>les échantillons plus grands sont plus précis</vt:lpstr>
      <vt:lpstr>les échantillons plus grands sont plus précis</vt:lpstr>
      <vt:lpstr>Quelle est la taille propice pour l’échantillon?  </vt:lpstr>
      <vt:lpstr>… </vt:lpstr>
      <vt:lpstr>Merci pour votre attention</vt:lpstr>
      <vt:lpstr>Quelle est la taille d’ échantillon nécessaire ??? </vt:lpstr>
      <vt:lpstr>La « confiance » en statistiques</vt:lpstr>
      <vt:lpstr>Comment déterminer la taille de l’échantillon?</vt:lpstr>
      <vt:lpstr>Puissance et risque d’erreur de type II</vt:lpstr>
      <vt:lpstr>1er ingrédient : effet minimum </vt:lpstr>
      <vt:lpstr>Qui est le plus grand ?</vt:lpstr>
      <vt:lpstr>Qui est le plus grand ?</vt:lpstr>
      <vt:lpstr>1er ingrédient : effet minimum </vt:lpstr>
      <vt:lpstr>2ème ingrédient : variance de l’indicateur de résultats</vt:lpstr>
      <vt:lpstr>2ème ingrédient : variance de l’indicateur de résultats</vt:lpstr>
      <vt:lpstr>2ème ingrédient : variance de l’indicateur de résultats</vt:lpstr>
      <vt:lpstr>3e ingrédient : grappes</vt:lpstr>
      <vt:lpstr>Autres facteurs</vt:lpstr>
      <vt:lpstr>Traitements  multiples</vt:lpstr>
      <vt:lpstr>Désagréger les résultats par groupe</vt:lpstr>
      <vt:lpstr>La participation au programme</vt:lpstr>
      <vt:lpstr>Qualité des données</vt:lpstr>
      <vt:lpstr>Conclusion</vt:lpstr>
      <vt:lpstr>Points clés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Echantillonnage et calculs de puissance pour une évaluation d'impact</dc:title>
  <dc:creator>serge adjognon</dc:creator>
  <cp:lastModifiedBy>serge adjognon</cp:lastModifiedBy>
  <cp:revision>3</cp:revision>
  <dcterms:created xsi:type="dcterms:W3CDTF">2019-01-30T12:44:03Z</dcterms:created>
  <dcterms:modified xsi:type="dcterms:W3CDTF">2019-01-30T12:46:23Z</dcterms:modified>
</cp:coreProperties>
</file>