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</p:sldMasterIdLst>
  <p:notesMasterIdLst>
    <p:notesMasterId r:id="rId57"/>
  </p:notesMasterIdLst>
  <p:sldIdLst>
    <p:sldId id="558" r:id="rId3"/>
    <p:sldId id="677" r:id="rId4"/>
    <p:sldId id="676" r:id="rId5"/>
    <p:sldId id="683" r:id="rId6"/>
    <p:sldId id="639" r:id="rId7"/>
    <p:sldId id="697" r:id="rId8"/>
    <p:sldId id="696" r:id="rId9"/>
    <p:sldId id="577" r:id="rId10"/>
    <p:sldId id="589" r:id="rId11"/>
    <p:sldId id="590" r:id="rId12"/>
    <p:sldId id="698" r:id="rId13"/>
    <p:sldId id="699" r:id="rId14"/>
    <p:sldId id="700" r:id="rId15"/>
    <p:sldId id="691" r:id="rId16"/>
    <p:sldId id="692" r:id="rId17"/>
    <p:sldId id="660" r:id="rId18"/>
    <p:sldId id="628" r:id="rId19"/>
    <p:sldId id="646" r:id="rId20"/>
    <p:sldId id="643" r:id="rId21"/>
    <p:sldId id="656" r:id="rId22"/>
    <p:sldId id="657" r:id="rId23"/>
    <p:sldId id="684" r:id="rId24"/>
    <p:sldId id="260" r:id="rId25"/>
    <p:sldId id="282" r:id="rId26"/>
    <p:sldId id="653" r:id="rId27"/>
    <p:sldId id="651" r:id="rId28"/>
    <p:sldId id="652" r:id="rId29"/>
    <p:sldId id="654" r:id="rId30"/>
    <p:sldId id="647" r:id="rId31"/>
    <p:sldId id="648" r:id="rId32"/>
    <p:sldId id="649" r:id="rId33"/>
    <p:sldId id="650" r:id="rId34"/>
    <p:sldId id="674" r:id="rId35"/>
    <p:sldId id="689" r:id="rId36"/>
    <p:sldId id="673" r:id="rId37"/>
    <p:sldId id="591" r:id="rId38"/>
    <p:sldId id="668" r:id="rId39"/>
    <p:sldId id="592" r:id="rId40"/>
    <p:sldId id="593" r:id="rId41"/>
    <p:sldId id="671" r:id="rId42"/>
    <p:sldId id="688" r:id="rId43"/>
    <p:sldId id="294" r:id="rId44"/>
    <p:sldId id="681" r:id="rId45"/>
    <p:sldId id="680" r:id="rId46"/>
    <p:sldId id="679" r:id="rId47"/>
    <p:sldId id="678" r:id="rId48"/>
    <p:sldId id="682" r:id="rId49"/>
    <p:sldId id="702" r:id="rId50"/>
    <p:sldId id="701" r:id="rId51"/>
    <p:sldId id="703" r:id="rId52"/>
    <p:sldId id="670" r:id="rId53"/>
    <p:sldId id="685" r:id="rId54"/>
    <p:sldId id="672" r:id="rId55"/>
    <p:sldId id="447" r:id="rId56"/>
  </p:sldIdLst>
  <p:sldSz cx="9144000" cy="6858000" type="screen4x3"/>
  <p:notesSz cx="6980238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gan Brannon" initials="MB" lastIdx="1" clrIdx="0">
    <p:extLst/>
  </p:cmAuthor>
  <p:cmAuthor id="2" name="Marko Olavi Rissanen" initials="MOR" lastIdx="33" clrIdx="1">
    <p:extLst/>
  </p:cmAuthor>
  <p:cmAuthor id="3" name="Nada Hamadeh" initials="NH" lastIdx="3" clrIdx="2">
    <p:extLst>
      <p:ext uri="{19B8F6BF-5375-455C-9EA6-DF929625EA0E}">
        <p15:presenceInfo xmlns:p15="http://schemas.microsoft.com/office/powerpoint/2012/main" userId="S-1-5-21-88094858-919529-1617787245-185594" providerId="AD"/>
      </p:ext>
    </p:extLst>
  </p:cmAuthor>
  <p:cmAuthor id="4" name="Marko Rissanen" initials="MR" lastIdx="16" clrIdx="3">
    <p:extLst>
      <p:ext uri="{19B8F6BF-5375-455C-9EA6-DF929625EA0E}">
        <p15:presenceInfo xmlns:p15="http://schemas.microsoft.com/office/powerpoint/2012/main" userId="7c44d21ecaccd88f" providerId="Windows Live"/>
      </p:ext>
    </p:extLst>
  </p:cmAuthor>
  <p:cmAuthor id="5" name="Mizuki Yamanaka" initials="MY" lastIdx="22" clrIdx="4">
    <p:extLst>
      <p:ext uri="{19B8F6BF-5375-455C-9EA6-DF929625EA0E}">
        <p15:presenceInfo xmlns:p15="http://schemas.microsoft.com/office/powerpoint/2012/main" userId="S-1-5-21-88094858-919529-1617787245-385571" providerId="AD"/>
      </p:ext>
    </p:extLst>
  </p:cmAuthor>
  <p:cmAuthor id="6" name="Hanan M A Abushanab" initials="HMAA" lastIdx="1" clrIdx="5">
    <p:extLst>
      <p:ext uri="{19B8F6BF-5375-455C-9EA6-DF929625EA0E}">
        <p15:presenceInfo xmlns:p15="http://schemas.microsoft.com/office/powerpoint/2012/main" userId="S-1-5-21-88094858-919529-1617787245-6106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090"/>
    <a:srgbClr val="EAF3F4"/>
    <a:srgbClr val="3A5B63"/>
    <a:srgbClr val="588894"/>
    <a:srgbClr val="84ACB6"/>
    <a:srgbClr val="3494BA"/>
    <a:srgbClr val="D9E3E5"/>
    <a:srgbClr val="898989"/>
    <a:srgbClr val="0099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9" autoAdjust="0"/>
    <p:restoredTop sz="84912" autoAdjust="0"/>
  </p:normalViewPr>
  <p:slideViewPr>
    <p:cSldViewPr snapToGrid="0" snapToObjects="1">
      <p:cViewPr varScale="1">
        <p:scale>
          <a:sx n="103" d="100"/>
          <a:sy n="103" d="100"/>
        </p:scale>
        <p:origin x="192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C85E6B-162F-4E06-85AF-367CA6560EC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C1C3D8-36C1-4B21-AA83-D3C8176451C8}">
      <dgm:prSet phldrT="[Text]" custT="1"/>
      <dgm:spPr>
        <a:solidFill>
          <a:srgbClr val="4A7090"/>
        </a:solidFill>
      </dgm:spPr>
      <dgm:t>
        <a:bodyPr/>
        <a:lstStyle/>
        <a:p>
          <a:r>
            <a:rPr lang="en-US" sz="2400" b="1" u="none" cap="all" dirty="0">
              <a:solidFill>
                <a:schemeClr val="bg1"/>
              </a:solidFill>
              <a:latin typeface="Century Gothic" panose="020B0502020202020204" pitchFamily="34" charset="0"/>
            </a:rPr>
            <a:t>Objective</a:t>
          </a:r>
          <a:endParaRPr lang="en-US" sz="2400" u="none" dirty="0">
            <a:solidFill>
              <a:schemeClr val="bg1"/>
            </a:solidFill>
          </a:endParaRPr>
        </a:p>
      </dgm:t>
    </dgm:pt>
    <dgm:pt modelId="{15864D7A-5F6D-4E8B-9E35-896D0AAECC7A}" type="parTrans" cxnId="{22DD12F2-834C-44D8-8377-4AF2E032D6DB}">
      <dgm:prSet/>
      <dgm:spPr/>
      <dgm:t>
        <a:bodyPr/>
        <a:lstStyle/>
        <a:p>
          <a:endParaRPr lang="en-US"/>
        </a:p>
      </dgm:t>
    </dgm:pt>
    <dgm:pt modelId="{BBF7B13B-2D5E-4995-8041-7A59B58A6BAB}" type="sibTrans" cxnId="{22DD12F2-834C-44D8-8377-4AF2E032D6DB}">
      <dgm:prSet/>
      <dgm:spPr/>
      <dgm:t>
        <a:bodyPr/>
        <a:lstStyle/>
        <a:p>
          <a:endParaRPr lang="en-US"/>
        </a:p>
      </dgm:t>
    </dgm:pt>
    <dgm:pt modelId="{A6D9718A-32DB-4377-88D8-290A0D034ED2}">
      <dgm:prSet phldrT="[Text]" custT="1"/>
      <dgm:spPr>
        <a:solidFill>
          <a:srgbClr val="4A7090"/>
        </a:solidFill>
      </dgm:spPr>
      <dgm:t>
        <a:bodyPr/>
        <a:lstStyle/>
        <a:p>
          <a:r>
            <a:rPr lang="en-US" sz="2400" b="1" u="none" cap="all" dirty="0">
              <a:solidFill>
                <a:schemeClr val="bg1"/>
              </a:solidFill>
              <a:latin typeface="Century Gothic" panose="020B0502020202020204" pitchFamily="34" charset="0"/>
            </a:rPr>
            <a:t>increase the ICP value proposition</a:t>
          </a:r>
          <a:endParaRPr lang="en-US" sz="2400" u="none" dirty="0">
            <a:solidFill>
              <a:schemeClr val="bg1"/>
            </a:solidFill>
          </a:endParaRPr>
        </a:p>
      </dgm:t>
    </dgm:pt>
    <dgm:pt modelId="{D9DCF15A-46B1-4FD1-AA24-A42A96882C90}" type="parTrans" cxnId="{464257C6-45E7-4C4E-8F30-F220335959CE}">
      <dgm:prSet/>
      <dgm:spPr/>
      <dgm:t>
        <a:bodyPr/>
        <a:lstStyle/>
        <a:p>
          <a:endParaRPr lang="en-US"/>
        </a:p>
      </dgm:t>
    </dgm:pt>
    <dgm:pt modelId="{E009CAC6-4A41-446F-B845-5A7485EF988B}" type="sibTrans" cxnId="{464257C6-45E7-4C4E-8F30-F220335959CE}">
      <dgm:prSet/>
      <dgm:spPr/>
      <dgm:t>
        <a:bodyPr/>
        <a:lstStyle/>
        <a:p>
          <a:endParaRPr lang="en-US"/>
        </a:p>
      </dgm:t>
    </dgm:pt>
    <dgm:pt modelId="{57E7BD91-2AA4-40C9-8287-DF6D3F45F1EA}">
      <dgm:prSet custT="1"/>
      <dgm:spPr/>
      <dgm:t>
        <a:bodyPr/>
        <a:lstStyle/>
        <a:p>
          <a:pPr marL="0" indent="0" algn="l">
            <a:buClr>
              <a:srgbClr val="04647E"/>
            </a:buClr>
            <a:buNone/>
          </a:pPr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Data derived from the ICP should be utilized to the maximum extent possible for statistical, research, and analytical purposes</a:t>
          </a:r>
          <a:endParaRPr lang="en-US" sz="2000" dirty="0"/>
        </a:p>
      </dgm:t>
    </dgm:pt>
    <dgm:pt modelId="{741BE14D-BEBA-4B90-986A-9D04691FEEBD}" type="parTrans" cxnId="{E9AA3FC2-4ED6-4DB4-B315-011C95AB030C}">
      <dgm:prSet/>
      <dgm:spPr/>
      <dgm:t>
        <a:bodyPr/>
        <a:lstStyle/>
        <a:p>
          <a:endParaRPr lang="en-US"/>
        </a:p>
      </dgm:t>
    </dgm:pt>
    <dgm:pt modelId="{967BB4CC-7BE5-45DF-AA38-F1B883162E3A}" type="sibTrans" cxnId="{E9AA3FC2-4ED6-4DB4-B315-011C95AB030C}">
      <dgm:prSet/>
      <dgm:spPr/>
      <dgm:t>
        <a:bodyPr/>
        <a:lstStyle/>
        <a:p>
          <a:endParaRPr lang="en-US"/>
        </a:p>
      </dgm:t>
    </dgm:pt>
    <dgm:pt modelId="{12132B5C-CD62-4C74-B219-0AEE8FA5EECB}">
      <dgm:prSet custT="1"/>
      <dgm:spPr/>
      <dgm:t>
        <a:bodyPr/>
        <a:lstStyle/>
        <a:p>
          <a:pPr marL="0" indent="0" algn="just">
            <a:buClr>
              <a:srgbClr val="04647E"/>
            </a:buClr>
            <a:buNone/>
          </a:pPr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Extend publication level beyond what was published through ICP 2005 and 2011</a:t>
          </a:r>
          <a:endParaRPr lang="en-US" sz="2000" dirty="0"/>
        </a:p>
      </dgm:t>
    </dgm:pt>
    <dgm:pt modelId="{6C1040B7-E0B7-4645-9286-8CA0E98ABEF4}" type="parTrans" cxnId="{55D8CCA1-39B2-4E2F-8B06-889BD8B01E42}">
      <dgm:prSet/>
      <dgm:spPr/>
      <dgm:t>
        <a:bodyPr/>
        <a:lstStyle/>
        <a:p>
          <a:endParaRPr lang="en-US"/>
        </a:p>
      </dgm:t>
    </dgm:pt>
    <dgm:pt modelId="{50B85615-E224-49E6-A876-77EC51B5AA33}" type="sibTrans" cxnId="{55D8CCA1-39B2-4E2F-8B06-889BD8B01E42}">
      <dgm:prSet/>
      <dgm:spPr/>
      <dgm:t>
        <a:bodyPr/>
        <a:lstStyle/>
        <a:p>
          <a:endParaRPr lang="en-US"/>
        </a:p>
      </dgm:t>
    </dgm:pt>
    <dgm:pt modelId="{E15CC83B-AF8D-4C56-ABB8-D6F1C01C973F}">
      <dgm:prSet custT="1"/>
      <dgm:spPr/>
      <dgm:t>
        <a:bodyPr/>
        <a:lstStyle/>
        <a:p>
          <a:pPr marL="228600" indent="-228600" algn="just">
            <a:buFont typeface="Wingdings" panose="05000000000000000000" pitchFamily="2" charset="2"/>
            <a:buChar char="§"/>
          </a:pPr>
          <a:r>
            <a:rPr lang="en-US" sz="18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ICP 2005 and ICP 2011: 24/26 headings covering main aggregates and categories, and additional aggregates (e.g. actual individual consumption, domestic absorption)</a:t>
          </a:r>
        </a:p>
      </dgm:t>
    </dgm:pt>
    <dgm:pt modelId="{0A71BD5B-FAD7-4D86-AF86-7A9B606FFFE3}" type="parTrans" cxnId="{AEA1C45A-371D-4396-A779-2E57C5212A73}">
      <dgm:prSet/>
      <dgm:spPr/>
      <dgm:t>
        <a:bodyPr/>
        <a:lstStyle/>
        <a:p>
          <a:endParaRPr lang="en-US"/>
        </a:p>
      </dgm:t>
    </dgm:pt>
    <dgm:pt modelId="{83CBCE55-CEBB-4079-B497-8D7D5F842BAD}" type="sibTrans" cxnId="{AEA1C45A-371D-4396-A779-2E57C5212A73}">
      <dgm:prSet/>
      <dgm:spPr/>
      <dgm:t>
        <a:bodyPr/>
        <a:lstStyle/>
        <a:p>
          <a:endParaRPr lang="en-US"/>
        </a:p>
      </dgm:t>
    </dgm:pt>
    <dgm:pt modelId="{C4DE9650-CD7D-4A38-AE3F-D3BB011CDFC5}">
      <dgm:prSet custT="1"/>
      <dgm:spPr/>
      <dgm:t>
        <a:bodyPr/>
        <a:lstStyle/>
        <a:p>
          <a:pPr marL="228600" indent="-228600" algn="just">
            <a:buFont typeface="Wingdings" panose="05000000000000000000" pitchFamily="2" charset="2"/>
            <a:buChar char="§"/>
          </a:pPr>
          <a:r>
            <a:rPr lang="en-US" sz="18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Eurostat, OECD and CIS currently publish their results at a finer level of detail, covering 61, 50 and 50 headings, respectively </a:t>
          </a:r>
        </a:p>
      </dgm:t>
    </dgm:pt>
    <dgm:pt modelId="{418FCFD6-7AEB-4599-9D9B-752AA380E088}" type="parTrans" cxnId="{D15C23AC-68B5-4B01-AE3B-4D20D741DFA0}">
      <dgm:prSet/>
      <dgm:spPr/>
      <dgm:t>
        <a:bodyPr/>
        <a:lstStyle/>
        <a:p>
          <a:endParaRPr lang="en-US"/>
        </a:p>
      </dgm:t>
    </dgm:pt>
    <dgm:pt modelId="{E242462A-2156-4720-A505-4F7FD38F886A}" type="sibTrans" cxnId="{D15C23AC-68B5-4B01-AE3B-4D20D741DFA0}">
      <dgm:prSet/>
      <dgm:spPr/>
      <dgm:t>
        <a:bodyPr/>
        <a:lstStyle/>
        <a:p>
          <a:endParaRPr lang="en-US"/>
        </a:p>
      </dgm:t>
    </dgm:pt>
    <dgm:pt modelId="{C5A3690E-46D6-434F-AC63-8DA6124EA64D}">
      <dgm:prSet custT="1"/>
      <dgm:spPr/>
      <dgm:t>
        <a:bodyPr/>
        <a:lstStyle/>
        <a:p>
          <a:pPr marL="228600" indent="-228600" algn="just">
            <a:buFont typeface="Wingdings" panose="05000000000000000000" pitchFamily="2" charset="2"/>
            <a:buChar char="§"/>
          </a:pPr>
          <a:r>
            <a:rPr lang="en-US" sz="18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ICP should follow suit and extend the publication of its results to more detailed levels, where appropriate</a:t>
          </a:r>
          <a:endParaRPr lang="en-US" sz="1800" b="1" dirty="0">
            <a:solidFill>
              <a:schemeClr val="accent5">
                <a:lumMod val="50000"/>
              </a:schemeClr>
            </a:solidFill>
          </a:endParaRPr>
        </a:p>
      </dgm:t>
    </dgm:pt>
    <dgm:pt modelId="{5AE2CC08-DE45-4217-AC9C-B190E7C0B8B9}" type="parTrans" cxnId="{54D4924E-F370-4FC4-91DD-DAC54820313D}">
      <dgm:prSet/>
      <dgm:spPr/>
      <dgm:t>
        <a:bodyPr/>
        <a:lstStyle/>
        <a:p>
          <a:endParaRPr lang="en-US"/>
        </a:p>
      </dgm:t>
    </dgm:pt>
    <dgm:pt modelId="{B68D1CA4-91B8-44F3-8075-AA74E4FB52FA}" type="sibTrans" cxnId="{54D4924E-F370-4FC4-91DD-DAC54820313D}">
      <dgm:prSet/>
      <dgm:spPr/>
      <dgm:t>
        <a:bodyPr/>
        <a:lstStyle/>
        <a:p>
          <a:endParaRPr lang="en-US"/>
        </a:p>
      </dgm:t>
    </dgm:pt>
    <dgm:pt modelId="{F09AE64E-81D1-4C9C-9F5C-34FA57A0C7DA}" type="pres">
      <dgm:prSet presAssocID="{ACC85E6B-162F-4E06-85AF-367CA6560EC0}" presName="linear" presStyleCnt="0">
        <dgm:presLayoutVars>
          <dgm:dir/>
          <dgm:animLvl val="lvl"/>
          <dgm:resizeHandles val="exact"/>
        </dgm:presLayoutVars>
      </dgm:prSet>
      <dgm:spPr/>
    </dgm:pt>
    <dgm:pt modelId="{29C38139-526F-414B-819C-A27EDE8D09A0}" type="pres">
      <dgm:prSet presAssocID="{81C1C3D8-36C1-4B21-AA83-D3C8176451C8}" presName="parentLin" presStyleCnt="0"/>
      <dgm:spPr/>
    </dgm:pt>
    <dgm:pt modelId="{10AEC439-618F-4B7B-88CE-824A0542484F}" type="pres">
      <dgm:prSet presAssocID="{81C1C3D8-36C1-4B21-AA83-D3C8176451C8}" presName="parentLeftMargin" presStyleLbl="node1" presStyleIdx="0" presStyleCnt="2"/>
      <dgm:spPr/>
    </dgm:pt>
    <dgm:pt modelId="{4B161E1B-4806-47D4-B355-E8521115B83D}" type="pres">
      <dgm:prSet presAssocID="{81C1C3D8-36C1-4B21-AA83-D3C8176451C8}" presName="parentText" presStyleLbl="node1" presStyleIdx="0" presStyleCnt="2" custScaleX="115581">
        <dgm:presLayoutVars>
          <dgm:chMax val="0"/>
          <dgm:bulletEnabled val="1"/>
        </dgm:presLayoutVars>
      </dgm:prSet>
      <dgm:spPr/>
    </dgm:pt>
    <dgm:pt modelId="{636FC48E-95E6-4FE1-8FCF-BDA6BDB18F6A}" type="pres">
      <dgm:prSet presAssocID="{81C1C3D8-36C1-4B21-AA83-D3C8176451C8}" presName="negativeSpace" presStyleCnt="0"/>
      <dgm:spPr/>
    </dgm:pt>
    <dgm:pt modelId="{6B76BD76-6CE5-4CF3-BA0E-738B75EF65D6}" type="pres">
      <dgm:prSet presAssocID="{81C1C3D8-36C1-4B21-AA83-D3C8176451C8}" presName="childText" presStyleLbl="conFgAcc1" presStyleIdx="0" presStyleCnt="2">
        <dgm:presLayoutVars>
          <dgm:bulletEnabled val="1"/>
        </dgm:presLayoutVars>
      </dgm:prSet>
      <dgm:spPr/>
    </dgm:pt>
    <dgm:pt modelId="{7976AC05-1110-4513-A991-49390EDB4FB9}" type="pres">
      <dgm:prSet presAssocID="{BBF7B13B-2D5E-4995-8041-7A59B58A6BAB}" presName="spaceBetweenRectangles" presStyleCnt="0"/>
      <dgm:spPr/>
    </dgm:pt>
    <dgm:pt modelId="{8D5874A6-6533-4AE7-804C-D6753A5A6BF9}" type="pres">
      <dgm:prSet presAssocID="{A6D9718A-32DB-4377-88D8-290A0D034ED2}" presName="parentLin" presStyleCnt="0"/>
      <dgm:spPr/>
    </dgm:pt>
    <dgm:pt modelId="{A3D44F6E-1E32-4ADA-914F-AABB063F7B50}" type="pres">
      <dgm:prSet presAssocID="{A6D9718A-32DB-4377-88D8-290A0D034ED2}" presName="parentLeftMargin" presStyleLbl="node1" presStyleIdx="0" presStyleCnt="2"/>
      <dgm:spPr/>
    </dgm:pt>
    <dgm:pt modelId="{A33ABF57-64B3-4FDF-9C95-632E6DFE64A3}" type="pres">
      <dgm:prSet presAssocID="{A6D9718A-32DB-4377-88D8-290A0D034ED2}" presName="parentText" presStyleLbl="node1" presStyleIdx="1" presStyleCnt="2" custScaleX="115612">
        <dgm:presLayoutVars>
          <dgm:chMax val="0"/>
          <dgm:bulletEnabled val="1"/>
        </dgm:presLayoutVars>
      </dgm:prSet>
      <dgm:spPr/>
    </dgm:pt>
    <dgm:pt modelId="{BA118C1B-F1D3-4AB2-9D8D-A13C71901329}" type="pres">
      <dgm:prSet presAssocID="{A6D9718A-32DB-4377-88D8-290A0D034ED2}" presName="negativeSpace" presStyleCnt="0"/>
      <dgm:spPr/>
    </dgm:pt>
    <dgm:pt modelId="{57CF1EC9-86CE-4EC8-B95C-DAFD956AD464}" type="pres">
      <dgm:prSet presAssocID="{A6D9718A-32DB-4377-88D8-290A0D034ED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EEE5A15-B48B-45CF-80DA-39991136BFD0}" type="presOf" srcId="{81C1C3D8-36C1-4B21-AA83-D3C8176451C8}" destId="{10AEC439-618F-4B7B-88CE-824A0542484F}" srcOrd="0" destOrd="0" presId="urn:microsoft.com/office/officeart/2005/8/layout/list1"/>
    <dgm:cxn modelId="{96800E2A-297A-47B9-85FD-308E4A78C12F}" type="presOf" srcId="{ACC85E6B-162F-4E06-85AF-367CA6560EC0}" destId="{F09AE64E-81D1-4C9C-9F5C-34FA57A0C7DA}" srcOrd="0" destOrd="0" presId="urn:microsoft.com/office/officeart/2005/8/layout/list1"/>
    <dgm:cxn modelId="{D6B2BB2D-0061-4C90-8AE3-0DFAC765843A}" type="presOf" srcId="{81C1C3D8-36C1-4B21-AA83-D3C8176451C8}" destId="{4B161E1B-4806-47D4-B355-E8521115B83D}" srcOrd="1" destOrd="0" presId="urn:microsoft.com/office/officeart/2005/8/layout/list1"/>
    <dgm:cxn modelId="{8B018F3D-F53E-4964-9734-2E2B1EC73595}" type="presOf" srcId="{C5A3690E-46D6-434F-AC63-8DA6124EA64D}" destId="{57CF1EC9-86CE-4EC8-B95C-DAFD956AD464}" srcOrd="0" destOrd="3" presId="urn:microsoft.com/office/officeart/2005/8/layout/list1"/>
    <dgm:cxn modelId="{83A31D5E-F86D-4DA2-BB4D-5E04CCC67E03}" type="presOf" srcId="{57E7BD91-2AA4-40C9-8287-DF6D3F45F1EA}" destId="{6B76BD76-6CE5-4CF3-BA0E-738B75EF65D6}" srcOrd="0" destOrd="0" presId="urn:microsoft.com/office/officeart/2005/8/layout/list1"/>
    <dgm:cxn modelId="{E1A0706C-A5A1-4590-A734-8E8F590349C9}" type="presOf" srcId="{C4DE9650-CD7D-4A38-AE3F-D3BB011CDFC5}" destId="{57CF1EC9-86CE-4EC8-B95C-DAFD956AD464}" srcOrd="0" destOrd="2" presId="urn:microsoft.com/office/officeart/2005/8/layout/list1"/>
    <dgm:cxn modelId="{54D4924E-F370-4FC4-91DD-DAC54820313D}" srcId="{12132B5C-CD62-4C74-B219-0AEE8FA5EECB}" destId="{C5A3690E-46D6-434F-AC63-8DA6124EA64D}" srcOrd="2" destOrd="0" parTransId="{5AE2CC08-DE45-4217-AC9C-B190E7C0B8B9}" sibTransId="{B68D1CA4-91B8-44F3-8075-AA74E4FB52FA}"/>
    <dgm:cxn modelId="{FC7B554F-4581-4044-B489-AE70DD142099}" type="presOf" srcId="{12132B5C-CD62-4C74-B219-0AEE8FA5EECB}" destId="{57CF1EC9-86CE-4EC8-B95C-DAFD956AD464}" srcOrd="0" destOrd="0" presId="urn:microsoft.com/office/officeart/2005/8/layout/list1"/>
    <dgm:cxn modelId="{AEA1C45A-371D-4396-A779-2E57C5212A73}" srcId="{12132B5C-CD62-4C74-B219-0AEE8FA5EECB}" destId="{E15CC83B-AF8D-4C56-ABB8-D6F1C01C973F}" srcOrd="0" destOrd="0" parTransId="{0A71BD5B-FAD7-4D86-AF86-7A9B606FFFE3}" sibTransId="{83CBCE55-CEBB-4079-B497-8D7D5F842BAD}"/>
    <dgm:cxn modelId="{0CE2668C-6E93-48C1-9339-4B2B732322B0}" type="presOf" srcId="{E15CC83B-AF8D-4C56-ABB8-D6F1C01C973F}" destId="{57CF1EC9-86CE-4EC8-B95C-DAFD956AD464}" srcOrd="0" destOrd="1" presId="urn:microsoft.com/office/officeart/2005/8/layout/list1"/>
    <dgm:cxn modelId="{55D8CCA1-39B2-4E2F-8B06-889BD8B01E42}" srcId="{A6D9718A-32DB-4377-88D8-290A0D034ED2}" destId="{12132B5C-CD62-4C74-B219-0AEE8FA5EECB}" srcOrd="0" destOrd="0" parTransId="{6C1040B7-E0B7-4645-9286-8CA0E98ABEF4}" sibTransId="{50B85615-E224-49E6-A876-77EC51B5AA33}"/>
    <dgm:cxn modelId="{D9063FA5-118C-4212-96D2-F6C1767F8617}" type="presOf" srcId="{A6D9718A-32DB-4377-88D8-290A0D034ED2}" destId="{A3D44F6E-1E32-4ADA-914F-AABB063F7B50}" srcOrd="0" destOrd="0" presId="urn:microsoft.com/office/officeart/2005/8/layout/list1"/>
    <dgm:cxn modelId="{D15C23AC-68B5-4B01-AE3B-4D20D741DFA0}" srcId="{12132B5C-CD62-4C74-B219-0AEE8FA5EECB}" destId="{C4DE9650-CD7D-4A38-AE3F-D3BB011CDFC5}" srcOrd="1" destOrd="0" parTransId="{418FCFD6-7AEB-4599-9D9B-752AA380E088}" sibTransId="{E242462A-2156-4720-A505-4F7FD38F886A}"/>
    <dgm:cxn modelId="{E9AA3FC2-4ED6-4DB4-B315-011C95AB030C}" srcId="{81C1C3D8-36C1-4B21-AA83-D3C8176451C8}" destId="{57E7BD91-2AA4-40C9-8287-DF6D3F45F1EA}" srcOrd="0" destOrd="0" parTransId="{741BE14D-BEBA-4B90-986A-9D04691FEEBD}" sibTransId="{967BB4CC-7BE5-45DF-AA38-F1B883162E3A}"/>
    <dgm:cxn modelId="{464257C6-45E7-4C4E-8F30-F220335959CE}" srcId="{ACC85E6B-162F-4E06-85AF-367CA6560EC0}" destId="{A6D9718A-32DB-4377-88D8-290A0D034ED2}" srcOrd="1" destOrd="0" parTransId="{D9DCF15A-46B1-4FD1-AA24-A42A96882C90}" sibTransId="{E009CAC6-4A41-446F-B845-5A7485EF988B}"/>
    <dgm:cxn modelId="{D51915CC-3C13-4AAD-963D-676D6D648FBC}" type="presOf" srcId="{A6D9718A-32DB-4377-88D8-290A0D034ED2}" destId="{A33ABF57-64B3-4FDF-9C95-632E6DFE64A3}" srcOrd="1" destOrd="0" presId="urn:microsoft.com/office/officeart/2005/8/layout/list1"/>
    <dgm:cxn modelId="{22DD12F2-834C-44D8-8377-4AF2E032D6DB}" srcId="{ACC85E6B-162F-4E06-85AF-367CA6560EC0}" destId="{81C1C3D8-36C1-4B21-AA83-D3C8176451C8}" srcOrd="0" destOrd="0" parTransId="{15864D7A-5F6D-4E8B-9E35-896D0AAECC7A}" sibTransId="{BBF7B13B-2D5E-4995-8041-7A59B58A6BAB}"/>
    <dgm:cxn modelId="{CE4B90A6-DEE4-4CB4-AFFD-96E5044B3823}" type="presParOf" srcId="{F09AE64E-81D1-4C9C-9F5C-34FA57A0C7DA}" destId="{29C38139-526F-414B-819C-A27EDE8D09A0}" srcOrd="0" destOrd="0" presId="urn:microsoft.com/office/officeart/2005/8/layout/list1"/>
    <dgm:cxn modelId="{1417E8BB-33EE-469B-AECA-B934C7F5BCC0}" type="presParOf" srcId="{29C38139-526F-414B-819C-A27EDE8D09A0}" destId="{10AEC439-618F-4B7B-88CE-824A0542484F}" srcOrd="0" destOrd="0" presId="urn:microsoft.com/office/officeart/2005/8/layout/list1"/>
    <dgm:cxn modelId="{303B8977-A898-49AD-826B-EB9125CF78C4}" type="presParOf" srcId="{29C38139-526F-414B-819C-A27EDE8D09A0}" destId="{4B161E1B-4806-47D4-B355-E8521115B83D}" srcOrd="1" destOrd="0" presId="urn:microsoft.com/office/officeart/2005/8/layout/list1"/>
    <dgm:cxn modelId="{C7127585-FC63-4637-9139-64BB50E1DB17}" type="presParOf" srcId="{F09AE64E-81D1-4C9C-9F5C-34FA57A0C7DA}" destId="{636FC48E-95E6-4FE1-8FCF-BDA6BDB18F6A}" srcOrd="1" destOrd="0" presId="urn:microsoft.com/office/officeart/2005/8/layout/list1"/>
    <dgm:cxn modelId="{F2EFDF7C-9165-4AAE-BEDE-8EF0C9AB611B}" type="presParOf" srcId="{F09AE64E-81D1-4C9C-9F5C-34FA57A0C7DA}" destId="{6B76BD76-6CE5-4CF3-BA0E-738B75EF65D6}" srcOrd="2" destOrd="0" presId="urn:microsoft.com/office/officeart/2005/8/layout/list1"/>
    <dgm:cxn modelId="{1F38716F-9CF3-48D7-9D1E-DFF9F8A026A1}" type="presParOf" srcId="{F09AE64E-81D1-4C9C-9F5C-34FA57A0C7DA}" destId="{7976AC05-1110-4513-A991-49390EDB4FB9}" srcOrd="3" destOrd="0" presId="urn:microsoft.com/office/officeart/2005/8/layout/list1"/>
    <dgm:cxn modelId="{C3C4FDA5-2B01-4A06-9B30-387966BC2618}" type="presParOf" srcId="{F09AE64E-81D1-4C9C-9F5C-34FA57A0C7DA}" destId="{8D5874A6-6533-4AE7-804C-D6753A5A6BF9}" srcOrd="4" destOrd="0" presId="urn:microsoft.com/office/officeart/2005/8/layout/list1"/>
    <dgm:cxn modelId="{7A03D0C9-7AC2-4157-8052-2E91BC031C05}" type="presParOf" srcId="{8D5874A6-6533-4AE7-804C-D6753A5A6BF9}" destId="{A3D44F6E-1E32-4ADA-914F-AABB063F7B50}" srcOrd="0" destOrd="0" presId="urn:microsoft.com/office/officeart/2005/8/layout/list1"/>
    <dgm:cxn modelId="{32745E48-2815-4360-AA20-04147F3C16E3}" type="presParOf" srcId="{8D5874A6-6533-4AE7-804C-D6753A5A6BF9}" destId="{A33ABF57-64B3-4FDF-9C95-632E6DFE64A3}" srcOrd="1" destOrd="0" presId="urn:microsoft.com/office/officeart/2005/8/layout/list1"/>
    <dgm:cxn modelId="{2F9E3CBA-B214-4923-A6E8-322E5DAE8474}" type="presParOf" srcId="{F09AE64E-81D1-4C9C-9F5C-34FA57A0C7DA}" destId="{BA118C1B-F1D3-4AB2-9D8D-A13C71901329}" srcOrd="5" destOrd="0" presId="urn:microsoft.com/office/officeart/2005/8/layout/list1"/>
    <dgm:cxn modelId="{ABCD6890-25A5-48AD-B2E8-F5BBDA16C6B3}" type="presParOf" srcId="{F09AE64E-81D1-4C9C-9F5C-34FA57A0C7DA}" destId="{57CF1EC9-86CE-4EC8-B95C-DAFD956AD46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CB4C7D-BA34-49CC-9578-38B70513C2FA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2604978-F9FD-44C2-98DB-19DDDE4AE1F4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</a:schemeClr>
        </a:solidFill>
        <a:ln/>
      </dgm:spPr>
      <dgm:t>
        <a:bodyPr spcFirstLastPara="0" vert="horz" wrap="square" lIns="227584" tIns="130048" rIns="227584" bIns="130048" numCol="1" spcCol="1270" anchor="ctr" anchorCtr="0"/>
        <a:lstStyle/>
        <a:p>
          <a:r>
            <a:rPr lang="en-US" sz="28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Political</a:t>
          </a:r>
          <a:r>
            <a:rPr lang="en-US" sz="2800" b="1" kern="1200" dirty="0">
              <a:latin typeface="Century Gothic" panose="020B0502020202020204" pitchFamily="34" charset="0"/>
            </a:rPr>
            <a:t> Support</a:t>
          </a:r>
        </a:p>
      </dgm:t>
    </dgm:pt>
    <dgm:pt modelId="{B96B98E6-ED6A-4026-B47F-5C3FD3024593}" type="parTrans" cxnId="{1B3842FB-F5A4-4ACF-AA51-9BDF7A0950E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28B9FDF-5130-4AFB-A987-B3ADCAA02A76}" type="sibTrans" cxnId="{1B3842FB-F5A4-4ACF-AA51-9BDF7A0950E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8359F59-6F1B-45B7-87EB-59879ACE6703}">
      <dgm:prSet phldrT="[Text]" custT="1"/>
      <dgm:spPr>
        <a:ln>
          <a:solidFill>
            <a:schemeClr val="accent6">
              <a:lumMod val="50000"/>
            </a:schemeClr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  <dgm:t>
        <a:bodyPr/>
        <a:lstStyle/>
        <a:p>
          <a:pPr marL="0">
            <a:buFont typeface="Wingdings" panose="05000000000000000000" pitchFamily="2" charset="2"/>
            <a:buNone/>
          </a:pPr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Continue to advocate with countries and multilateral agencies to:</a:t>
          </a:r>
        </a:p>
      </dgm:t>
    </dgm:pt>
    <dgm:pt modelId="{2671D9C7-A5FB-4832-882C-0D51F6B3C57F}" type="parTrans" cxnId="{6A513F4F-B4D4-4CC6-83E2-A0921DFF6CA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E946D1B-BBA5-488E-93E7-AA233E28CFA0}" type="sibTrans" cxnId="{6A513F4F-B4D4-4CC6-83E2-A0921DFF6CA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9060400-6327-4C15-B323-DC764D405FC6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</a:schemeClr>
        </a:solidFill>
        <a:ln/>
      </dgm:spPr>
      <dgm:t>
        <a:bodyPr spcFirstLastPara="0" vert="horz" wrap="square" lIns="227584" tIns="130048" rIns="227584" bIns="130048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Funding Support</a:t>
          </a:r>
        </a:p>
      </dgm:t>
    </dgm:pt>
    <dgm:pt modelId="{DEED2A26-507A-4AA9-A8C0-F05CA217B6C6}" type="sibTrans" cxnId="{1DF26A19-0726-42A6-8536-F29810EBDFE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3383C24-F2ED-4826-914A-34173042967F}" type="parTrans" cxnId="{1DF26A19-0726-42A6-8536-F29810EBDFE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D5A58E9-DC02-45E4-B907-4990B071E035}">
      <dgm:prSet phldrT="[Text]" custT="1"/>
      <dgm:spPr>
        <a:ln>
          <a:solidFill>
            <a:schemeClr val="accent6">
              <a:lumMod val="50000"/>
            </a:schemeClr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  <dgm:t>
        <a:bodyPr/>
        <a:lstStyle/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rPr>
            <a:t>Advocate with regional development banks/donors to support the ICP in your region</a:t>
          </a:r>
        </a:p>
      </dgm:t>
    </dgm:pt>
    <dgm:pt modelId="{2910D6D9-5F22-4854-8D32-A6CD0028E1AE}" type="parTrans" cxnId="{773B40B6-6E53-4FE6-AF84-696674176AD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445FF415-7223-4D82-AE17-D16571CFF4C2}" type="sibTrans" cxnId="{773B40B6-6E53-4FE6-AF84-696674176AD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045273A-E95F-480A-9E94-623BCD8EDE33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</a:schemeClr>
        </a:solidFill>
        <a:ln/>
      </dgm:spPr>
      <dgm:t>
        <a:bodyPr spcFirstLastPara="0" vert="horz" wrap="square" lIns="227584" tIns="130048" rIns="227584" bIns="130048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Openness Support</a:t>
          </a:r>
        </a:p>
      </dgm:t>
    </dgm:pt>
    <dgm:pt modelId="{DC61F23D-E9DE-4AAC-AEA9-A34D620E044F}" type="sibTrans" cxnId="{DCCB76E5-B909-4F7A-9D96-7F0E96FD8EB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88FE082-8812-4DA9-B966-9A5D7B84E623}" type="parTrans" cxnId="{DCCB76E5-B909-4F7A-9D96-7F0E96FD8EB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32613C9-F960-47FA-B91D-FC410B3E2B8C}">
      <dgm:prSet phldrT="[Text]" custT="1"/>
      <dgm:spPr>
        <a:ln>
          <a:solidFill>
            <a:schemeClr val="accent6">
              <a:lumMod val="50000"/>
            </a:schemeClr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  <dgm:t>
        <a:bodyPr/>
        <a:lstStyle/>
        <a:p>
          <a:pPr>
            <a:buFont typeface="Wingdings" panose="05000000000000000000" pitchFamily="2" charset="2"/>
            <a:buNone/>
          </a:pPr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Advocate for more openness and </a:t>
          </a:r>
          <a:r>
            <a:rPr lang="en-US" sz="2000" b="1" dirty="0" err="1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transperancy</a:t>
          </a:r>
          <a:endParaRPr lang="en-US" sz="2000" b="1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F7604F79-7C97-4C6F-A5D6-2F227024B628}" type="sibTrans" cxnId="{3A0489DC-E71C-44A3-8F48-4F15262FE9A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3F1CE4E-BA63-4295-B8D2-955C2B1F3DC1}" type="parTrans" cxnId="{3A0489DC-E71C-44A3-8F48-4F15262FE9A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10A6839-61B0-4AE0-B33C-D704E2AEFECE}">
      <dgm:prSet phldrT="[Text]" custT="1"/>
      <dgm:spPr>
        <a:ln>
          <a:solidFill>
            <a:schemeClr val="accent6">
              <a:lumMod val="50000"/>
            </a:schemeClr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  <dgm:t>
        <a:bodyPr/>
        <a:lstStyle/>
        <a:p>
          <a:pPr marL="228600">
            <a:buFont typeface="Wingdings" panose="05000000000000000000" pitchFamily="2" charset="2"/>
            <a:buChar char="§"/>
          </a:pPr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incorporate ICP into their regular work programs/budgets</a:t>
          </a:r>
        </a:p>
      </dgm:t>
    </dgm:pt>
    <dgm:pt modelId="{57B4D686-A6A6-4842-89C7-BC3F53694531}" type="parTrans" cxnId="{57CB0575-300A-4BBF-BBF4-689E9D44257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ADA6380-E7C2-4C82-92B0-25CAD05BA7BD}" type="sibTrans" cxnId="{57CB0575-300A-4BBF-BBF4-689E9D44257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A5C6836-3576-4F95-B76E-02FD936FCF18}">
      <dgm:prSet phldrT="[Text]" custT="1"/>
      <dgm:spPr>
        <a:ln>
          <a:solidFill>
            <a:schemeClr val="accent6">
              <a:lumMod val="50000"/>
            </a:schemeClr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  <dgm:t>
        <a:bodyPr/>
        <a:lstStyle/>
        <a:p>
          <a:pPr marL="228600">
            <a:buFont typeface="Wingdings" panose="05000000000000000000" pitchFamily="2" charset="2"/>
            <a:buChar char="§"/>
          </a:pPr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meet the ICP 2017 cycle deadlines and gear up for the 2020 cycle</a:t>
          </a:r>
        </a:p>
      </dgm:t>
    </dgm:pt>
    <dgm:pt modelId="{25337786-0872-4863-A71F-AED968FB2A3D}" type="parTrans" cxnId="{38E57456-6901-4A0F-9A79-3964D357AB9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F2384FE-9B31-4568-A01E-428C5902957D}" type="sibTrans" cxnId="{38E57456-6901-4A0F-9A79-3964D357AB9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8667104-B216-4981-B219-91941C1BAE7A}" type="pres">
      <dgm:prSet presAssocID="{E1CB4C7D-BA34-49CC-9578-38B70513C2FA}" presName="linear" presStyleCnt="0">
        <dgm:presLayoutVars>
          <dgm:dir/>
          <dgm:animLvl val="lvl"/>
          <dgm:resizeHandles val="exact"/>
        </dgm:presLayoutVars>
      </dgm:prSet>
      <dgm:spPr/>
    </dgm:pt>
    <dgm:pt modelId="{A06B3CFD-E41D-4BA6-AF1A-17E307970345}" type="pres">
      <dgm:prSet presAssocID="{A2604978-F9FD-44C2-98DB-19DDDE4AE1F4}" presName="parentLin" presStyleCnt="0"/>
      <dgm:spPr/>
    </dgm:pt>
    <dgm:pt modelId="{48EF6449-4531-4A57-8A16-98992F3BE00A}" type="pres">
      <dgm:prSet presAssocID="{A2604978-F9FD-44C2-98DB-19DDDE4AE1F4}" presName="parentLeftMargin" presStyleLbl="node1" presStyleIdx="0" presStyleCnt="3"/>
      <dgm:spPr/>
    </dgm:pt>
    <dgm:pt modelId="{8CC6734C-840B-4FD6-B4E5-F6AE725D6FA5}" type="pres">
      <dgm:prSet presAssocID="{A2604978-F9FD-44C2-98DB-19DDDE4AE1F4}" presName="parentText" presStyleLbl="node1" presStyleIdx="0" presStyleCnt="3">
        <dgm:presLayoutVars>
          <dgm:chMax val="0"/>
          <dgm:bulletEnabled val="1"/>
        </dgm:presLayoutVars>
      </dgm:prSet>
      <dgm:spPr>
        <a:xfrm>
          <a:off x="430587" y="433"/>
          <a:ext cx="6028227" cy="619920"/>
        </a:xfrm>
        <a:prstGeom prst="roundRect">
          <a:avLst/>
        </a:prstGeom>
      </dgm:spPr>
    </dgm:pt>
    <dgm:pt modelId="{24FC1425-95A2-432C-B3E2-5AE9439FC943}" type="pres">
      <dgm:prSet presAssocID="{A2604978-F9FD-44C2-98DB-19DDDE4AE1F4}" presName="negativeSpace" presStyleCnt="0"/>
      <dgm:spPr/>
    </dgm:pt>
    <dgm:pt modelId="{4994D119-8B44-4AC6-A21E-A88A91968975}" type="pres">
      <dgm:prSet presAssocID="{A2604978-F9FD-44C2-98DB-19DDDE4AE1F4}" presName="childText" presStyleLbl="conFgAcc1" presStyleIdx="0" presStyleCnt="3">
        <dgm:presLayoutVars>
          <dgm:bulletEnabled val="1"/>
        </dgm:presLayoutVars>
      </dgm:prSet>
      <dgm:spPr/>
    </dgm:pt>
    <dgm:pt modelId="{685FBFB4-21A9-4BB7-928C-65A81AA60DC6}" type="pres">
      <dgm:prSet presAssocID="{928B9FDF-5130-4AFB-A987-B3ADCAA02A76}" presName="spaceBetweenRectangles" presStyleCnt="0"/>
      <dgm:spPr/>
    </dgm:pt>
    <dgm:pt modelId="{421ACA85-5D7F-4195-A905-3A7CD88511A8}" type="pres">
      <dgm:prSet presAssocID="{89060400-6327-4C15-B323-DC764D405FC6}" presName="parentLin" presStyleCnt="0"/>
      <dgm:spPr/>
    </dgm:pt>
    <dgm:pt modelId="{F19D26AE-8F74-4CDA-B3EF-BDBFCB99466D}" type="pres">
      <dgm:prSet presAssocID="{89060400-6327-4C15-B323-DC764D405FC6}" presName="parentLeftMargin" presStyleLbl="node1" presStyleIdx="0" presStyleCnt="3"/>
      <dgm:spPr/>
    </dgm:pt>
    <dgm:pt modelId="{129D7059-39DD-42DC-BE44-A20119BBA897}" type="pres">
      <dgm:prSet presAssocID="{89060400-6327-4C15-B323-DC764D405FC6}" presName="parentText" presStyleLbl="node1" presStyleIdx="1" presStyleCnt="3">
        <dgm:presLayoutVars>
          <dgm:chMax val="0"/>
          <dgm:bulletEnabled val="1"/>
        </dgm:presLayoutVars>
      </dgm:prSet>
      <dgm:spPr>
        <a:xfrm>
          <a:off x="430587" y="2507518"/>
          <a:ext cx="6028227" cy="619920"/>
        </a:xfrm>
        <a:prstGeom prst="roundRect">
          <a:avLst/>
        </a:prstGeom>
      </dgm:spPr>
    </dgm:pt>
    <dgm:pt modelId="{A997F62F-FFE9-4372-BE26-E540F559DC38}" type="pres">
      <dgm:prSet presAssocID="{89060400-6327-4C15-B323-DC764D405FC6}" presName="negativeSpace" presStyleCnt="0"/>
      <dgm:spPr/>
    </dgm:pt>
    <dgm:pt modelId="{6CA884C6-6FCB-4895-A664-6D2A88D36029}" type="pres">
      <dgm:prSet presAssocID="{89060400-6327-4C15-B323-DC764D405FC6}" presName="childText" presStyleLbl="conFgAcc1" presStyleIdx="1" presStyleCnt="3" custLinFactNeighborX="-1254">
        <dgm:presLayoutVars>
          <dgm:bulletEnabled val="1"/>
        </dgm:presLayoutVars>
      </dgm:prSet>
      <dgm:spPr/>
    </dgm:pt>
    <dgm:pt modelId="{575288E0-33BF-4511-B454-5422CFEA5687}" type="pres">
      <dgm:prSet presAssocID="{DEED2A26-507A-4AA9-A8C0-F05CA217B6C6}" presName="spaceBetweenRectangles" presStyleCnt="0"/>
      <dgm:spPr/>
    </dgm:pt>
    <dgm:pt modelId="{F7063951-543E-4C81-9186-6FDEB9E1AFEF}" type="pres">
      <dgm:prSet presAssocID="{A045273A-E95F-480A-9E94-623BCD8EDE33}" presName="parentLin" presStyleCnt="0"/>
      <dgm:spPr/>
    </dgm:pt>
    <dgm:pt modelId="{D8D4767E-951C-42CB-B41E-CC489729D6F1}" type="pres">
      <dgm:prSet presAssocID="{A045273A-E95F-480A-9E94-623BCD8EDE33}" presName="parentLeftMargin" presStyleLbl="node1" presStyleIdx="1" presStyleCnt="3"/>
      <dgm:spPr/>
    </dgm:pt>
    <dgm:pt modelId="{27025D57-97CD-450A-A7AB-06FF91DA0BB9}" type="pres">
      <dgm:prSet presAssocID="{A045273A-E95F-480A-9E94-623BCD8EDE33}" presName="parentText" presStyleLbl="node1" presStyleIdx="2" presStyleCnt="3">
        <dgm:presLayoutVars>
          <dgm:chMax val="0"/>
          <dgm:bulletEnabled val="1"/>
        </dgm:presLayoutVars>
      </dgm:prSet>
      <dgm:spPr>
        <a:xfrm>
          <a:off x="430587" y="4088503"/>
          <a:ext cx="6028227" cy="619920"/>
        </a:xfrm>
        <a:prstGeom prst="roundRect">
          <a:avLst/>
        </a:prstGeom>
      </dgm:spPr>
    </dgm:pt>
    <dgm:pt modelId="{5106081A-84BD-49E7-A180-FB333CCA01A0}" type="pres">
      <dgm:prSet presAssocID="{A045273A-E95F-480A-9E94-623BCD8EDE33}" presName="negativeSpace" presStyleCnt="0"/>
      <dgm:spPr/>
    </dgm:pt>
    <dgm:pt modelId="{E5420B51-45DE-4225-A08D-3580685EC07A}" type="pres">
      <dgm:prSet presAssocID="{A045273A-E95F-480A-9E94-623BCD8EDE3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DF26A19-0726-42A6-8536-F29810EBDFE7}" srcId="{E1CB4C7D-BA34-49CC-9578-38B70513C2FA}" destId="{89060400-6327-4C15-B323-DC764D405FC6}" srcOrd="1" destOrd="0" parTransId="{D3383C24-F2ED-4826-914A-34173042967F}" sibTransId="{DEED2A26-507A-4AA9-A8C0-F05CA217B6C6}"/>
    <dgm:cxn modelId="{BECD3633-9525-4A25-9626-DD41C322EFF1}" type="presOf" srcId="{DD5A58E9-DC02-45E4-B907-4990B071E035}" destId="{6CA884C6-6FCB-4895-A664-6D2A88D36029}" srcOrd="0" destOrd="0" presId="urn:microsoft.com/office/officeart/2005/8/layout/list1"/>
    <dgm:cxn modelId="{6A513F4F-B4D4-4CC6-83E2-A0921DFF6CAE}" srcId="{A2604978-F9FD-44C2-98DB-19DDDE4AE1F4}" destId="{18359F59-6F1B-45B7-87EB-59879ACE6703}" srcOrd="0" destOrd="0" parTransId="{2671D9C7-A5FB-4832-882C-0D51F6B3C57F}" sibTransId="{2E946D1B-BBA5-488E-93E7-AA233E28CFA0}"/>
    <dgm:cxn modelId="{57CB0575-300A-4BBF-BBF4-689E9D44257C}" srcId="{A2604978-F9FD-44C2-98DB-19DDDE4AE1F4}" destId="{A10A6839-61B0-4AE0-B33C-D704E2AEFECE}" srcOrd="2" destOrd="0" parTransId="{57B4D686-A6A6-4842-89C7-BC3F53694531}" sibTransId="{2ADA6380-E7C2-4C82-92B0-25CAD05BA7BD}"/>
    <dgm:cxn modelId="{38E57456-6901-4A0F-9A79-3964D357AB9B}" srcId="{A2604978-F9FD-44C2-98DB-19DDDE4AE1F4}" destId="{8A5C6836-3576-4F95-B76E-02FD936FCF18}" srcOrd="1" destOrd="0" parTransId="{25337786-0872-4863-A71F-AED968FB2A3D}" sibTransId="{0F2384FE-9B31-4568-A01E-428C5902957D}"/>
    <dgm:cxn modelId="{EDFF2BA2-3773-4B6F-AABF-7AABBA4C5770}" type="presOf" srcId="{8A5C6836-3576-4F95-B76E-02FD936FCF18}" destId="{4994D119-8B44-4AC6-A21E-A88A91968975}" srcOrd="0" destOrd="1" presId="urn:microsoft.com/office/officeart/2005/8/layout/list1"/>
    <dgm:cxn modelId="{4211BDA7-44D2-4925-A07E-2A05D9AFA937}" type="presOf" srcId="{89060400-6327-4C15-B323-DC764D405FC6}" destId="{F19D26AE-8F74-4CDA-B3EF-BDBFCB99466D}" srcOrd="0" destOrd="0" presId="urn:microsoft.com/office/officeart/2005/8/layout/list1"/>
    <dgm:cxn modelId="{DD638BB1-720D-4076-A0D0-A15C51516887}" type="presOf" srcId="{A2604978-F9FD-44C2-98DB-19DDDE4AE1F4}" destId="{48EF6449-4531-4A57-8A16-98992F3BE00A}" srcOrd="0" destOrd="0" presId="urn:microsoft.com/office/officeart/2005/8/layout/list1"/>
    <dgm:cxn modelId="{773B40B6-6E53-4FE6-AF84-696674176ADF}" srcId="{89060400-6327-4C15-B323-DC764D405FC6}" destId="{DD5A58E9-DC02-45E4-B907-4990B071E035}" srcOrd="0" destOrd="0" parTransId="{2910D6D9-5F22-4854-8D32-A6CD0028E1AE}" sibTransId="{445FF415-7223-4D82-AE17-D16571CFF4C2}"/>
    <dgm:cxn modelId="{C48835BC-E08F-4DD2-8D74-BC892E9ABE21}" type="presOf" srcId="{E1CB4C7D-BA34-49CC-9578-38B70513C2FA}" destId="{38667104-B216-4981-B219-91941C1BAE7A}" srcOrd="0" destOrd="0" presId="urn:microsoft.com/office/officeart/2005/8/layout/list1"/>
    <dgm:cxn modelId="{72280EBD-B912-454E-BB1E-C93438822BD2}" type="presOf" srcId="{A2604978-F9FD-44C2-98DB-19DDDE4AE1F4}" destId="{8CC6734C-840B-4FD6-B4E5-F6AE725D6FA5}" srcOrd="1" destOrd="0" presId="urn:microsoft.com/office/officeart/2005/8/layout/list1"/>
    <dgm:cxn modelId="{605AC2C5-7E62-4D0B-9CCE-32DD650B2B63}" type="presOf" srcId="{A32613C9-F960-47FA-B91D-FC410B3E2B8C}" destId="{E5420B51-45DE-4225-A08D-3580685EC07A}" srcOrd="0" destOrd="0" presId="urn:microsoft.com/office/officeart/2005/8/layout/list1"/>
    <dgm:cxn modelId="{744BAFC8-D15E-47F9-859C-004A447ABA06}" type="presOf" srcId="{89060400-6327-4C15-B323-DC764D405FC6}" destId="{129D7059-39DD-42DC-BE44-A20119BBA897}" srcOrd="1" destOrd="0" presId="urn:microsoft.com/office/officeart/2005/8/layout/list1"/>
    <dgm:cxn modelId="{3A0489DC-E71C-44A3-8F48-4F15262FE9A1}" srcId="{A045273A-E95F-480A-9E94-623BCD8EDE33}" destId="{A32613C9-F960-47FA-B91D-FC410B3E2B8C}" srcOrd="0" destOrd="0" parTransId="{03F1CE4E-BA63-4295-B8D2-955C2B1F3DC1}" sibTransId="{F7604F79-7C97-4C6F-A5D6-2F227024B628}"/>
    <dgm:cxn modelId="{197544DE-7CA7-44A0-8E11-2996CF24D613}" type="presOf" srcId="{18359F59-6F1B-45B7-87EB-59879ACE6703}" destId="{4994D119-8B44-4AC6-A21E-A88A91968975}" srcOrd="0" destOrd="0" presId="urn:microsoft.com/office/officeart/2005/8/layout/list1"/>
    <dgm:cxn modelId="{8831C5E1-2F33-4130-899A-7D0CBFFBBE6A}" type="presOf" srcId="{A10A6839-61B0-4AE0-B33C-D704E2AEFECE}" destId="{4994D119-8B44-4AC6-A21E-A88A91968975}" srcOrd="0" destOrd="2" presId="urn:microsoft.com/office/officeart/2005/8/layout/list1"/>
    <dgm:cxn modelId="{DCCB76E5-B909-4F7A-9D96-7F0E96FD8EBD}" srcId="{E1CB4C7D-BA34-49CC-9578-38B70513C2FA}" destId="{A045273A-E95F-480A-9E94-623BCD8EDE33}" srcOrd="2" destOrd="0" parTransId="{388FE082-8812-4DA9-B966-9A5D7B84E623}" sibTransId="{DC61F23D-E9DE-4AAC-AEA9-A34D620E044F}"/>
    <dgm:cxn modelId="{30B2D5ED-55D1-4637-821D-BFB25E12ED93}" type="presOf" srcId="{A045273A-E95F-480A-9E94-623BCD8EDE33}" destId="{27025D57-97CD-450A-A7AB-06FF91DA0BB9}" srcOrd="1" destOrd="0" presId="urn:microsoft.com/office/officeart/2005/8/layout/list1"/>
    <dgm:cxn modelId="{3F9650F4-9F08-43BC-ADC0-086152EB3714}" type="presOf" srcId="{A045273A-E95F-480A-9E94-623BCD8EDE33}" destId="{D8D4767E-951C-42CB-B41E-CC489729D6F1}" srcOrd="0" destOrd="0" presId="urn:microsoft.com/office/officeart/2005/8/layout/list1"/>
    <dgm:cxn modelId="{1B3842FB-F5A4-4ACF-AA51-9BDF7A0950E9}" srcId="{E1CB4C7D-BA34-49CC-9578-38B70513C2FA}" destId="{A2604978-F9FD-44C2-98DB-19DDDE4AE1F4}" srcOrd="0" destOrd="0" parTransId="{B96B98E6-ED6A-4026-B47F-5C3FD3024593}" sibTransId="{928B9FDF-5130-4AFB-A987-B3ADCAA02A76}"/>
    <dgm:cxn modelId="{A69307D6-B688-4624-A5A1-681FF62931DB}" type="presParOf" srcId="{38667104-B216-4981-B219-91941C1BAE7A}" destId="{A06B3CFD-E41D-4BA6-AF1A-17E307970345}" srcOrd="0" destOrd="0" presId="urn:microsoft.com/office/officeart/2005/8/layout/list1"/>
    <dgm:cxn modelId="{40DA0236-8349-4E90-B92B-E665E2F24829}" type="presParOf" srcId="{A06B3CFD-E41D-4BA6-AF1A-17E307970345}" destId="{48EF6449-4531-4A57-8A16-98992F3BE00A}" srcOrd="0" destOrd="0" presId="urn:microsoft.com/office/officeart/2005/8/layout/list1"/>
    <dgm:cxn modelId="{D7963EE1-EBFD-4E36-AD12-663543FC8D8D}" type="presParOf" srcId="{A06B3CFD-E41D-4BA6-AF1A-17E307970345}" destId="{8CC6734C-840B-4FD6-B4E5-F6AE725D6FA5}" srcOrd="1" destOrd="0" presId="urn:microsoft.com/office/officeart/2005/8/layout/list1"/>
    <dgm:cxn modelId="{677CB3E7-3A76-44A4-9BB3-90CE71E9FB14}" type="presParOf" srcId="{38667104-B216-4981-B219-91941C1BAE7A}" destId="{24FC1425-95A2-432C-B3E2-5AE9439FC943}" srcOrd="1" destOrd="0" presId="urn:microsoft.com/office/officeart/2005/8/layout/list1"/>
    <dgm:cxn modelId="{7853060A-3923-49C3-823E-8F6D462D93FB}" type="presParOf" srcId="{38667104-B216-4981-B219-91941C1BAE7A}" destId="{4994D119-8B44-4AC6-A21E-A88A91968975}" srcOrd="2" destOrd="0" presId="urn:microsoft.com/office/officeart/2005/8/layout/list1"/>
    <dgm:cxn modelId="{C6F7FCC3-00E6-4AF4-AB93-143F1A5120DA}" type="presParOf" srcId="{38667104-B216-4981-B219-91941C1BAE7A}" destId="{685FBFB4-21A9-4BB7-928C-65A81AA60DC6}" srcOrd="3" destOrd="0" presId="urn:microsoft.com/office/officeart/2005/8/layout/list1"/>
    <dgm:cxn modelId="{D5A79457-D4B3-4B7A-ACD3-9653632ADB9F}" type="presParOf" srcId="{38667104-B216-4981-B219-91941C1BAE7A}" destId="{421ACA85-5D7F-4195-A905-3A7CD88511A8}" srcOrd="4" destOrd="0" presId="urn:microsoft.com/office/officeart/2005/8/layout/list1"/>
    <dgm:cxn modelId="{362F6707-2F68-4049-87FF-7F53C12B92DC}" type="presParOf" srcId="{421ACA85-5D7F-4195-A905-3A7CD88511A8}" destId="{F19D26AE-8F74-4CDA-B3EF-BDBFCB99466D}" srcOrd="0" destOrd="0" presId="urn:microsoft.com/office/officeart/2005/8/layout/list1"/>
    <dgm:cxn modelId="{70723C19-3B9E-4E05-953A-82EB0FB1011D}" type="presParOf" srcId="{421ACA85-5D7F-4195-A905-3A7CD88511A8}" destId="{129D7059-39DD-42DC-BE44-A20119BBA897}" srcOrd="1" destOrd="0" presId="urn:microsoft.com/office/officeart/2005/8/layout/list1"/>
    <dgm:cxn modelId="{DEF75BCC-AF3A-4C55-95F0-937D699552AB}" type="presParOf" srcId="{38667104-B216-4981-B219-91941C1BAE7A}" destId="{A997F62F-FFE9-4372-BE26-E540F559DC38}" srcOrd="5" destOrd="0" presId="urn:microsoft.com/office/officeart/2005/8/layout/list1"/>
    <dgm:cxn modelId="{98FE59AA-DC2A-49A8-90CE-D9D01F722D69}" type="presParOf" srcId="{38667104-B216-4981-B219-91941C1BAE7A}" destId="{6CA884C6-6FCB-4895-A664-6D2A88D36029}" srcOrd="6" destOrd="0" presId="urn:microsoft.com/office/officeart/2005/8/layout/list1"/>
    <dgm:cxn modelId="{BEC195AF-5E19-4A07-A275-308D4BB1F0F4}" type="presParOf" srcId="{38667104-B216-4981-B219-91941C1BAE7A}" destId="{575288E0-33BF-4511-B454-5422CFEA5687}" srcOrd="7" destOrd="0" presId="urn:microsoft.com/office/officeart/2005/8/layout/list1"/>
    <dgm:cxn modelId="{E2F0BD87-C293-4156-BA57-01665667086E}" type="presParOf" srcId="{38667104-B216-4981-B219-91941C1BAE7A}" destId="{F7063951-543E-4C81-9186-6FDEB9E1AFEF}" srcOrd="8" destOrd="0" presId="urn:microsoft.com/office/officeart/2005/8/layout/list1"/>
    <dgm:cxn modelId="{FD4F0FCA-3401-484B-B879-D2A646B941A0}" type="presParOf" srcId="{F7063951-543E-4C81-9186-6FDEB9E1AFEF}" destId="{D8D4767E-951C-42CB-B41E-CC489729D6F1}" srcOrd="0" destOrd="0" presId="urn:microsoft.com/office/officeart/2005/8/layout/list1"/>
    <dgm:cxn modelId="{601CB56F-3354-4AB8-8B69-C0A1DC66FEB6}" type="presParOf" srcId="{F7063951-543E-4C81-9186-6FDEB9E1AFEF}" destId="{27025D57-97CD-450A-A7AB-06FF91DA0BB9}" srcOrd="1" destOrd="0" presId="urn:microsoft.com/office/officeart/2005/8/layout/list1"/>
    <dgm:cxn modelId="{5B43CD2D-B6E5-47AF-B1EA-72A606E87825}" type="presParOf" srcId="{38667104-B216-4981-B219-91941C1BAE7A}" destId="{5106081A-84BD-49E7-A180-FB333CCA01A0}" srcOrd="9" destOrd="0" presId="urn:microsoft.com/office/officeart/2005/8/layout/list1"/>
    <dgm:cxn modelId="{B6440145-1D4C-4768-9B66-B35D47702B3E}" type="presParOf" srcId="{38667104-B216-4981-B219-91941C1BAE7A}" destId="{E5420B51-45DE-4225-A08D-3580685EC07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CB4C7D-BA34-49CC-9578-38B70513C2FA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2604978-F9FD-44C2-98DB-19DDDE4AE1F4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</a:schemeClr>
        </a:solidFill>
        <a:ln/>
      </dgm:spPr>
      <dgm:t>
        <a:bodyPr spcFirstLastPara="0" vert="horz" wrap="square" lIns="227584" tIns="130048" rIns="227584" bIns="130048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rPr>
            <a:t>Technical Preparations</a:t>
          </a:r>
        </a:p>
      </dgm:t>
    </dgm:pt>
    <dgm:pt modelId="{B96B98E6-ED6A-4026-B47F-5C3FD3024593}" type="parTrans" cxnId="{1B3842FB-F5A4-4ACF-AA51-9BDF7A0950E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28B9FDF-5130-4AFB-A987-B3ADCAA02A76}" type="sibTrans" cxnId="{1B3842FB-F5A4-4ACF-AA51-9BDF7A0950E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8359F59-6F1B-45B7-87EB-59879ACE6703}">
      <dgm:prSet phldrT="[Text]" custT="1"/>
      <dgm:spPr>
        <a:solidFill>
          <a:schemeClr val="lt1">
            <a:hueOff val="0"/>
            <a:satOff val="0"/>
            <a:lumOff val="0"/>
            <a:alpha val="4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The IACG discussed the plan for the ICP 2020 cycle</a:t>
          </a:r>
        </a:p>
      </dgm:t>
    </dgm:pt>
    <dgm:pt modelId="{2671D9C7-A5FB-4832-882C-0D51F6B3C57F}" type="parTrans" cxnId="{6A513F4F-B4D4-4CC6-83E2-A0921DFF6CA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E946D1B-BBA5-488E-93E7-AA233E28CFA0}" type="sibTrans" cxnId="{6A513F4F-B4D4-4CC6-83E2-A0921DFF6CA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9060400-6327-4C15-B323-DC764D405FC6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</a:schemeClr>
        </a:solidFill>
        <a:ln/>
      </dgm:spPr>
      <dgm:t>
        <a:bodyPr spcFirstLastPara="0" vert="horz" wrap="square" lIns="227584" tIns="130048" rIns="227584" bIns="130048" numCol="1" spcCol="1270" anchor="ctr" anchorCtr="0"/>
        <a:lstStyle/>
        <a:p>
          <a:r>
            <a:rPr lang="en-US" sz="2800" b="1" kern="1200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rPr>
            <a:t>Institutional</a:t>
          </a:r>
          <a:r>
            <a:rPr lang="en-US" sz="2800" b="1" kern="1200" dirty="0">
              <a:latin typeface="Century Gothic" panose="020B0502020202020204" pitchFamily="34" charset="0"/>
            </a:rPr>
            <a:t> Preparations</a:t>
          </a:r>
        </a:p>
      </dgm:t>
    </dgm:pt>
    <dgm:pt modelId="{DEED2A26-507A-4AA9-A8C0-F05CA217B6C6}" type="sibTrans" cxnId="{1DF26A19-0726-42A6-8536-F29810EBDFE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3383C24-F2ED-4826-914A-34173042967F}" type="parTrans" cxnId="{1DF26A19-0726-42A6-8536-F29810EBDFE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045273A-E95F-480A-9E94-623BCD8EDE33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</a:schemeClr>
        </a:solidFill>
        <a:ln/>
      </dgm:spPr>
      <dgm:t>
        <a:bodyPr spcFirstLastPara="0" vert="horz" wrap="square" lIns="227584" tIns="130048" rIns="227584" bIns="130048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rPr>
            <a:t>Funding Preparations</a:t>
          </a:r>
        </a:p>
      </dgm:t>
    </dgm:pt>
    <dgm:pt modelId="{DC61F23D-E9DE-4AAC-AEA9-A34D620E044F}" type="sibTrans" cxnId="{DCCB76E5-B909-4F7A-9D96-7F0E96FD8EB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88FE082-8812-4DA9-B966-9A5D7B84E623}" type="parTrans" cxnId="{DCCB76E5-B909-4F7A-9D96-7F0E96FD8EB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32613C9-F960-47FA-B91D-FC410B3E2B8C}">
      <dgm:prSet phldrT="[Text]" custT="1"/>
      <dgm:spPr>
        <a:solidFill>
          <a:schemeClr val="lt1">
            <a:hueOff val="0"/>
            <a:satOff val="0"/>
            <a:lumOff val="0"/>
            <a:alpha val="4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rPr>
            <a:t>ICP 2020 cycle budget underway</a:t>
          </a:r>
          <a:endParaRPr lang="en-US" sz="2000" b="1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F7604F79-7C97-4C6F-A5D6-2F227024B628}" type="sibTrans" cxnId="{3A0489DC-E71C-44A3-8F48-4F15262FE9A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3F1CE4E-BA63-4295-B8D2-955C2B1F3DC1}" type="parTrans" cxnId="{3A0489DC-E71C-44A3-8F48-4F15262FE9A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14BCCD8-851A-4E6D-91DB-F50A0C3147AE}">
      <dgm:prSet phldrT="[Text]" custT="1"/>
      <dgm:spPr>
        <a:solidFill>
          <a:schemeClr val="lt1">
            <a:hueOff val="0"/>
            <a:satOff val="0"/>
            <a:lumOff val="0"/>
            <a:alpha val="4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The ICP Global Core List will be updated in early 2019; regional item lists will be subsequently updated</a:t>
          </a:r>
        </a:p>
      </dgm:t>
    </dgm:pt>
    <dgm:pt modelId="{2C13295B-A978-445C-9BC5-03FC194BE8BA}" type="parTrans" cxnId="{00E81C2F-341B-4D6A-B3AE-282EEF0E736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AD6C2E3-0E2A-4FFA-8D4F-DAE96DB09204}" type="sibTrans" cxnId="{00E81C2F-341B-4D6A-B3AE-282EEF0E736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D5A58E9-DC02-45E4-B907-4990B071E035}">
      <dgm:prSet phldrT="[Text]" custT="1"/>
      <dgm:spPr>
        <a:solidFill>
          <a:schemeClr val="lt1">
            <a:hueOff val="0"/>
            <a:satOff val="0"/>
            <a:lumOff val="0"/>
            <a:alpha val="4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National, regional and global agencies to include the ICP in their work programs for 2019-2022</a:t>
          </a:r>
          <a:endParaRPr lang="en-US" sz="2000" b="1" kern="1200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  <a:ea typeface="+mn-ea"/>
            <a:cs typeface="+mn-cs"/>
          </a:endParaRPr>
        </a:p>
      </dgm:t>
    </dgm:pt>
    <dgm:pt modelId="{445FF415-7223-4D82-AE17-D16571CFF4C2}" type="sibTrans" cxnId="{773B40B6-6E53-4FE6-AF84-696674176AD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910D6D9-5F22-4854-8D32-A6CD0028E1AE}" type="parTrans" cxnId="{773B40B6-6E53-4FE6-AF84-696674176AD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0572ED9-5262-4859-BBC0-F179D5D49EDB}">
      <dgm:prSet phldrT="[Text]" custT="1"/>
      <dgm:spPr>
        <a:solidFill>
          <a:schemeClr val="lt1">
            <a:hueOff val="0"/>
            <a:satOff val="0"/>
            <a:lumOff val="0"/>
            <a:alpha val="4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rPr>
            <a:t>Need to multiply our collective fund-raising efforts in 2019</a:t>
          </a:r>
          <a:endParaRPr lang="en-US" sz="2000" b="1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C0AC84A5-4216-4338-972F-858118D9D002}" type="parTrans" cxnId="{82D68ED9-D0FF-44DA-9E28-4245C64B2FC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700A276-83DA-48A3-B1C9-0305B48B0716}" type="sibTrans" cxnId="{82D68ED9-D0FF-44DA-9E28-4245C64B2FC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8667104-B216-4981-B219-91941C1BAE7A}" type="pres">
      <dgm:prSet presAssocID="{E1CB4C7D-BA34-49CC-9578-38B70513C2FA}" presName="linear" presStyleCnt="0">
        <dgm:presLayoutVars>
          <dgm:dir/>
          <dgm:animLvl val="lvl"/>
          <dgm:resizeHandles val="exact"/>
        </dgm:presLayoutVars>
      </dgm:prSet>
      <dgm:spPr/>
    </dgm:pt>
    <dgm:pt modelId="{A06B3CFD-E41D-4BA6-AF1A-17E307970345}" type="pres">
      <dgm:prSet presAssocID="{A2604978-F9FD-44C2-98DB-19DDDE4AE1F4}" presName="parentLin" presStyleCnt="0"/>
      <dgm:spPr/>
    </dgm:pt>
    <dgm:pt modelId="{48EF6449-4531-4A57-8A16-98992F3BE00A}" type="pres">
      <dgm:prSet presAssocID="{A2604978-F9FD-44C2-98DB-19DDDE4AE1F4}" presName="parentLeftMargin" presStyleLbl="node1" presStyleIdx="0" presStyleCnt="3"/>
      <dgm:spPr/>
    </dgm:pt>
    <dgm:pt modelId="{8CC6734C-840B-4FD6-B4E5-F6AE725D6FA5}" type="pres">
      <dgm:prSet presAssocID="{A2604978-F9FD-44C2-98DB-19DDDE4AE1F4}" presName="parentText" presStyleLbl="node1" presStyleIdx="0" presStyleCnt="3">
        <dgm:presLayoutVars>
          <dgm:chMax val="0"/>
          <dgm:bulletEnabled val="1"/>
        </dgm:presLayoutVars>
      </dgm:prSet>
      <dgm:spPr>
        <a:xfrm>
          <a:off x="430587" y="30010"/>
          <a:ext cx="6028227" cy="678960"/>
        </a:xfrm>
        <a:prstGeom prst="roundRect">
          <a:avLst/>
        </a:prstGeom>
      </dgm:spPr>
    </dgm:pt>
    <dgm:pt modelId="{24FC1425-95A2-432C-B3E2-5AE9439FC943}" type="pres">
      <dgm:prSet presAssocID="{A2604978-F9FD-44C2-98DB-19DDDE4AE1F4}" presName="negativeSpace" presStyleCnt="0"/>
      <dgm:spPr/>
    </dgm:pt>
    <dgm:pt modelId="{4994D119-8B44-4AC6-A21E-A88A91968975}" type="pres">
      <dgm:prSet presAssocID="{A2604978-F9FD-44C2-98DB-19DDDE4AE1F4}" presName="childText" presStyleLbl="conFgAcc1" presStyleIdx="0" presStyleCnt="3">
        <dgm:presLayoutVars>
          <dgm:bulletEnabled val="1"/>
        </dgm:presLayoutVars>
      </dgm:prSet>
      <dgm:spPr/>
    </dgm:pt>
    <dgm:pt modelId="{685FBFB4-21A9-4BB7-928C-65A81AA60DC6}" type="pres">
      <dgm:prSet presAssocID="{928B9FDF-5130-4AFB-A987-B3ADCAA02A76}" presName="spaceBetweenRectangles" presStyleCnt="0"/>
      <dgm:spPr/>
    </dgm:pt>
    <dgm:pt modelId="{421ACA85-5D7F-4195-A905-3A7CD88511A8}" type="pres">
      <dgm:prSet presAssocID="{89060400-6327-4C15-B323-DC764D405FC6}" presName="parentLin" presStyleCnt="0"/>
      <dgm:spPr/>
    </dgm:pt>
    <dgm:pt modelId="{F19D26AE-8F74-4CDA-B3EF-BDBFCB99466D}" type="pres">
      <dgm:prSet presAssocID="{89060400-6327-4C15-B323-DC764D405FC6}" presName="parentLeftMargin" presStyleLbl="node1" presStyleIdx="0" presStyleCnt="3"/>
      <dgm:spPr/>
    </dgm:pt>
    <dgm:pt modelId="{129D7059-39DD-42DC-BE44-A20119BBA897}" type="pres">
      <dgm:prSet presAssocID="{89060400-6327-4C15-B323-DC764D405FC6}" presName="parentText" presStyleLbl="node1" presStyleIdx="1" presStyleCnt="3">
        <dgm:presLayoutVars>
          <dgm:chMax val="0"/>
          <dgm:bulletEnabled val="1"/>
        </dgm:presLayoutVars>
      </dgm:prSet>
      <dgm:spPr>
        <a:xfrm>
          <a:off x="430587" y="2015140"/>
          <a:ext cx="6028227" cy="678960"/>
        </a:xfrm>
        <a:prstGeom prst="roundRect">
          <a:avLst/>
        </a:prstGeom>
      </dgm:spPr>
    </dgm:pt>
    <dgm:pt modelId="{A997F62F-FFE9-4372-BE26-E540F559DC38}" type="pres">
      <dgm:prSet presAssocID="{89060400-6327-4C15-B323-DC764D405FC6}" presName="negativeSpace" presStyleCnt="0"/>
      <dgm:spPr/>
    </dgm:pt>
    <dgm:pt modelId="{6CA884C6-6FCB-4895-A664-6D2A88D36029}" type="pres">
      <dgm:prSet presAssocID="{89060400-6327-4C15-B323-DC764D405FC6}" presName="childText" presStyleLbl="conFgAcc1" presStyleIdx="1" presStyleCnt="3">
        <dgm:presLayoutVars>
          <dgm:bulletEnabled val="1"/>
        </dgm:presLayoutVars>
      </dgm:prSet>
      <dgm:spPr/>
    </dgm:pt>
    <dgm:pt modelId="{575288E0-33BF-4511-B454-5422CFEA5687}" type="pres">
      <dgm:prSet presAssocID="{DEED2A26-507A-4AA9-A8C0-F05CA217B6C6}" presName="spaceBetweenRectangles" presStyleCnt="0"/>
      <dgm:spPr/>
    </dgm:pt>
    <dgm:pt modelId="{F7063951-543E-4C81-9186-6FDEB9E1AFEF}" type="pres">
      <dgm:prSet presAssocID="{A045273A-E95F-480A-9E94-623BCD8EDE33}" presName="parentLin" presStyleCnt="0"/>
      <dgm:spPr/>
    </dgm:pt>
    <dgm:pt modelId="{D8D4767E-951C-42CB-B41E-CC489729D6F1}" type="pres">
      <dgm:prSet presAssocID="{A045273A-E95F-480A-9E94-623BCD8EDE33}" presName="parentLeftMargin" presStyleLbl="node1" presStyleIdx="1" presStyleCnt="3"/>
      <dgm:spPr/>
    </dgm:pt>
    <dgm:pt modelId="{27025D57-97CD-450A-A7AB-06FF91DA0BB9}" type="pres">
      <dgm:prSet presAssocID="{A045273A-E95F-480A-9E94-623BCD8EDE33}" presName="parentText" presStyleLbl="node1" presStyleIdx="2" presStyleCnt="3">
        <dgm:presLayoutVars>
          <dgm:chMax val="0"/>
          <dgm:bulletEnabled val="1"/>
        </dgm:presLayoutVars>
      </dgm:prSet>
      <dgm:spPr>
        <a:xfrm>
          <a:off x="430587" y="3674245"/>
          <a:ext cx="6028227" cy="678960"/>
        </a:xfrm>
        <a:prstGeom prst="roundRect">
          <a:avLst/>
        </a:prstGeom>
      </dgm:spPr>
    </dgm:pt>
    <dgm:pt modelId="{5106081A-84BD-49E7-A180-FB333CCA01A0}" type="pres">
      <dgm:prSet presAssocID="{A045273A-E95F-480A-9E94-623BCD8EDE33}" presName="negativeSpace" presStyleCnt="0"/>
      <dgm:spPr/>
    </dgm:pt>
    <dgm:pt modelId="{E5420B51-45DE-4225-A08D-3580685EC07A}" type="pres">
      <dgm:prSet presAssocID="{A045273A-E95F-480A-9E94-623BCD8EDE3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A82810E-BAAB-42AB-88D4-D6C86BA148B2}" type="presOf" srcId="{C14BCCD8-851A-4E6D-91DB-F50A0C3147AE}" destId="{4994D119-8B44-4AC6-A21E-A88A91968975}" srcOrd="0" destOrd="1" presId="urn:microsoft.com/office/officeart/2005/8/layout/list1"/>
    <dgm:cxn modelId="{1DF26A19-0726-42A6-8536-F29810EBDFE7}" srcId="{E1CB4C7D-BA34-49CC-9578-38B70513C2FA}" destId="{89060400-6327-4C15-B323-DC764D405FC6}" srcOrd="1" destOrd="0" parTransId="{D3383C24-F2ED-4826-914A-34173042967F}" sibTransId="{DEED2A26-507A-4AA9-A8C0-F05CA217B6C6}"/>
    <dgm:cxn modelId="{00E81C2F-341B-4D6A-B3AE-282EEF0E736B}" srcId="{A2604978-F9FD-44C2-98DB-19DDDE4AE1F4}" destId="{C14BCCD8-851A-4E6D-91DB-F50A0C3147AE}" srcOrd="1" destOrd="0" parTransId="{2C13295B-A978-445C-9BC5-03FC194BE8BA}" sibTransId="{7AD6C2E3-0E2A-4FFA-8D4F-DAE96DB09204}"/>
    <dgm:cxn modelId="{BECD3633-9525-4A25-9626-DD41C322EFF1}" type="presOf" srcId="{DD5A58E9-DC02-45E4-B907-4990B071E035}" destId="{6CA884C6-6FCB-4895-A664-6D2A88D36029}" srcOrd="0" destOrd="0" presId="urn:microsoft.com/office/officeart/2005/8/layout/list1"/>
    <dgm:cxn modelId="{6A513F4F-B4D4-4CC6-83E2-A0921DFF6CAE}" srcId="{A2604978-F9FD-44C2-98DB-19DDDE4AE1F4}" destId="{18359F59-6F1B-45B7-87EB-59879ACE6703}" srcOrd="0" destOrd="0" parTransId="{2671D9C7-A5FB-4832-882C-0D51F6B3C57F}" sibTransId="{2E946D1B-BBA5-488E-93E7-AA233E28CFA0}"/>
    <dgm:cxn modelId="{CB459D9E-104E-4236-B3BB-F7C27A84087D}" type="presOf" srcId="{E0572ED9-5262-4859-BBC0-F179D5D49EDB}" destId="{E5420B51-45DE-4225-A08D-3580685EC07A}" srcOrd="0" destOrd="1" presId="urn:microsoft.com/office/officeart/2005/8/layout/list1"/>
    <dgm:cxn modelId="{4211BDA7-44D2-4925-A07E-2A05D9AFA937}" type="presOf" srcId="{89060400-6327-4C15-B323-DC764D405FC6}" destId="{F19D26AE-8F74-4CDA-B3EF-BDBFCB99466D}" srcOrd="0" destOrd="0" presId="urn:microsoft.com/office/officeart/2005/8/layout/list1"/>
    <dgm:cxn modelId="{DD638BB1-720D-4076-A0D0-A15C51516887}" type="presOf" srcId="{A2604978-F9FD-44C2-98DB-19DDDE4AE1F4}" destId="{48EF6449-4531-4A57-8A16-98992F3BE00A}" srcOrd="0" destOrd="0" presId="urn:microsoft.com/office/officeart/2005/8/layout/list1"/>
    <dgm:cxn modelId="{773B40B6-6E53-4FE6-AF84-696674176ADF}" srcId="{89060400-6327-4C15-B323-DC764D405FC6}" destId="{DD5A58E9-DC02-45E4-B907-4990B071E035}" srcOrd="0" destOrd="0" parTransId="{2910D6D9-5F22-4854-8D32-A6CD0028E1AE}" sibTransId="{445FF415-7223-4D82-AE17-D16571CFF4C2}"/>
    <dgm:cxn modelId="{C48835BC-E08F-4DD2-8D74-BC892E9ABE21}" type="presOf" srcId="{E1CB4C7D-BA34-49CC-9578-38B70513C2FA}" destId="{38667104-B216-4981-B219-91941C1BAE7A}" srcOrd="0" destOrd="0" presId="urn:microsoft.com/office/officeart/2005/8/layout/list1"/>
    <dgm:cxn modelId="{72280EBD-B912-454E-BB1E-C93438822BD2}" type="presOf" srcId="{A2604978-F9FD-44C2-98DB-19DDDE4AE1F4}" destId="{8CC6734C-840B-4FD6-B4E5-F6AE725D6FA5}" srcOrd="1" destOrd="0" presId="urn:microsoft.com/office/officeart/2005/8/layout/list1"/>
    <dgm:cxn modelId="{605AC2C5-7E62-4D0B-9CCE-32DD650B2B63}" type="presOf" srcId="{A32613C9-F960-47FA-B91D-FC410B3E2B8C}" destId="{E5420B51-45DE-4225-A08D-3580685EC07A}" srcOrd="0" destOrd="0" presId="urn:microsoft.com/office/officeart/2005/8/layout/list1"/>
    <dgm:cxn modelId="{744BAFC8-D15E-47F9-859C-004A447ABA06}" type="presOf" srcId="{89060400-6327-4C15-B323-DC764D405FC6}" destId="{129D7059-39DD-42DC-BE44-A20119BBA897}" srcOrd="1" destOrd="0" presId="urn:microsoft.com/office/officeart/2005/8/layout/list1"/>
    <dgm:cxn modelId="{82D68ED9-D0FF-44DA-9E28-4245C64B2FC2}" srcId="{A045273A-E95F-480A-9E94-623BCD8EDE33}" destId="{E0572ED9-5262-4859-BBC0-F179D5D49EDB}" srcOrd="1" destOrd="0" parTransId="{C0AC84A5-4216-4338-972F-858118D9D002}" sibTransId="{7700A276-83DA-48A3-B1C9-0305B48B0716}"/>
    <dgm:cxn modelId="{3A0489DC-E71C-44A3-8F48-4F15262FE9A1}" srcId="{A045273A-E95F-480A-9E94-623BCD8EDE33}" destId="{A32613C9-F960-47FA-B91D-FC410B3E2B8C}" srcOrd="0" destOrd="0" parTransId="{03F1CE4E-BA63-4295-B8D2-955C2B1F3DC1}" sibTransId="{F7604F79-7C97-4C6F-A5D6-2F227024B628}"/>
    <dgm:cxn modelId="{197544DE-7CA7-44A0-8E11-2996CF24D613}" type="presOf" srcId="{18359F59-6F1B-45B7-87EB-59879ACE6703}" destId="{4994D119-8B44-4AC6-A21E-A88A91968975}" srcOrd="0" destOrd="0" presId="urn:microsoft.com/office/officeart/2005/8/layout/list1"/>
    <dgm:cxn modelId="{DCCB76E5-B909-4F7A-9D96-7F0E96FD8EBD}" srcId="{E1CB4C7D-BA34-49CC-9578-38B70513C2FA}" destId="{A045273A-E95F-480A-9E94-623BCD8EDE33}" srcOrd="2" destOrd="0" parTransId="{388FE082-8812-4DA9-B966-9A5D7B84E623}" sibTransId="{DC61F23D-E9DE-4AAC-AEA9-A34D620E044F}"/>
    <dgm:cxn modelId="{30B2D5ED-55D1-4637-821D-BFB25E12ED93}" type="presOf" srcId="{A045273A-E95F-480A-9E94-623BCD8EDE33}" destId="{27025D57-97CD-450A-A7AB-06FF91DA0BB9}" srcOrd="1" destOrd="0" presId="urn:microsoft.com/office/officeart/2005/8/layout/list1"/>
    <dgm:cxn modelId="{3F9650F4-9F08-43BC-ADC0-086152EB3714}" type="presOf" srcId="{A045273A-E95F-480A-9E94-623BCD8EDE33}" destId="{D8D4767E-951C-42CB-B41E-CC489729D6F1}" srcOrd="0" destOrd="0" presId="urn:microsoft.com/office/officeart/2005/8/layout/list1"/>
    <dgm:cxn modelId="{1B3842FB-F5A4-4ACF-AA51-9BDF7A0950E9}" srcId="{E1CB4C7D-BA34-49CC-9578-38B70513C2FA}" destId="{A2604978-F9FD-44C2-98DB-19DDDE4AE1F4}" srcOrd="0" destOrd="0" parTransId="{B96B98E6-ED6A-4026-B47F-5C3FD3024593}" sibTransId="{928B9FDF-5130-4AFB-A987-B3ADCAA02A76}"/>
    <dgm:cxn modelId="{A69307D6-B688-4624-A5A1-681FF62931DB}" type="presParOf" srcId="{38667104-B216-4981-B219-91941C1BAE7A}" destId="{A06B3CFD-E41D-4BA6-AF1A-17E307970345}" srcOrd="0" destOrd="0" presId="urn:microsoft.com/office/officeart/2005/8/layout/list1"/>
    <dgm:cxn modelId="{40DA0236-8349-4E90-B92B-E665E2F24829}" type="presParOf" srcId="{A06B3CFD-E41D-4BA6-AF1A-17E307970345}" destId="{48EF6449-4531-4A57-8A16-98992F3BE00A}" srcOrd="0" destOrd="0" presId="urn:microsoft.com/office/officeart/2005/8/layout/list1"/>
    <dgm:cxn modelId="{D7963EE1-EBFD-4E36-AD12-663543FC8D8D}" type="presParOf" srcId="{A06B3CFD-E41D-4BA6-AF1A-17E307970345}" destId="{8CC6734C-840B-4FD6-B4E5-F6AE725D6FA5}" srcOrd="1" destOrd="0" presId="urn:microsoft.com/office/officeart/2005/8/layout/list1"/>
    <dgm:cxn modelId="{677CB3E7-3A76-44A4-9BB3-90CE71E9FB14}" type="presParOf" srcId="{38667104-B216-4981-B219-91941C1BAE7A}" destId="{24FC1425-95A2-432C-B3E2-5AE9439FC943}" srcOrd="1" destOrd="0" presId="urn:microsoft.com/office/officeart/2005/8/layout/list1"/>
    <dgm:cxn modelId="{7853060A-3923-49C3-823E-8F6D462D93FB}" type="presParOf" srcId="{38667104-B216-4981-B219-91941C1BAE7A}" destId="{4994D119-8B44-4AC6-A21E-A88A91968975}" srcOrd="2" destOrd="0" presId="urn:microsoft.com/office/officeart/2005/8/layout/list1"/>
    <dgm:cxn modelId="{C6F7FCC3-00E6-4AF4-AB93-143F1A5120DA}" type="presParOf" srcId="{38667104-B216-4981-B219-91941C1BAE7A}" destId="{685FBFB4-21A9-4BB7-928C-65A81AA60DC6}" srcOrd="3" destOrd="0" presId="urn:microsoft.com/office/officeart/2005/8/layout/list1"/>
    <dgm:cxn modelId="{D5A79457-D4B3-4B7A-ACD3-9653632ADB9F}" type="presParOf" srcId="{38667104-B216-4981-B219-91941C1BAE7A}" destId="{421ACA85-5D7F-4195-A905-3A7CD88511A8}" srcOrd="4" destOrd="0" presId="urn:microsoft.com/office/officeart/2005/8/layout/list1"/>
    <dgm:cxn modelId="{362F6707-2F68-4049-87FF-7F53C12B92DC}" type="presParOf" srcId="{421ACA85-5D7F-4195-A905-3A7CD88511A8}" destId="{F19D26AE-8F74-4CDA-B3EF-BDBFCB99466D}" srcOrd="0" destOrd="0" presId="urn:microsoft.com/office/officeart/2005/8/layout/list1"/>
    <dgm:cxn modelId="{70723C19-3B9E-4E05-953A-82EB0FB1011D}" type="presParOf" srcId="{421ACA85-5D7F-4195-A905-3A7CD88511A8}" destId="{129D7059-39DD-42DC-BE44-A20119BBA897}" srcOrd="1" destOrd="0" presId="urn:microsoft.com/office/officeart/2005/8/layout/list1"/>
    <dgm:cxn modelId="{DEF75BCC-AF3A-4C55-95F0-937D699552AB}" type="presParOf" srcId="{38667104-B216-4981-B219-91941C1BAE7A}" destId="{A997F62F-FFE9-4372-BE26-E540F559DC38}" srcOrd="5" destOrd="0" presId="urn:microsoft.com/office/officeart/2005/8/layout/list1"/>
    <dgm:cxn modelId="{98FE59AA-DC2A-49A8-90CE-D9D01F722D69}" type="presParOf" srcId="{38667104-B216-4981-B219-91941C1BAE7A}" destId="{6CA884C6-6FCB-4895-A664-6D2A88D36029}" srcOrd="6" destOrd="0" presId="urn:microsoft.com/office/officeart/2005/8/layout/list1"/>
    <dgm:cxn modelId="{BEC195AF-5E19-4A07-A275-308D4BB1F0F4}" type="presParOf" srcId="{38667104-B216-4981-B219-91941C1BAE7A}" destId="{575288E0-33BF-4511-B454-5422CFEA5687}" srcOrd="7" destOrd="0" presId="urn:microsoft.com/office/officeart/2005/8/layout/list1"/>
    <dgm:cxn modelId="{E2F0BD87-C293-4156-BA57-01665667086E}" type="presParOf" srcId="{38667104-B216-4981-B219-91941C1BAE7A}" destId="{F7063951-543E-4C81-9186-6FDEB9E1AFEF}" srcOrd="8" destOrd="0" presId="urn:microsoft.com/office/officeart/2005/8/layout/list1"/>
    <dgm:cxn modelId="{FD4F0FCA-3401-484B-B879-D2A646B941A0}" type="presParOf" srcId="{F7063951-543E-4C81-9186-6FDEB9E1AFEF}" destId="{D8D4767E-951C-42CB-B41E-CC489729D6F1}" srcOrd="0" destOrd="0" presId="urn:microsoft.com/office/officeart/2005/8/layout/list1"/>
    <dgm:cxn modelId="{601CB56F-3354-4AB8-8B69-C0A1DC66FEB6}" type="presParOf" srcId="{F7063951-543E-4C81-9186-6FDEB9E1AFEF}" destId="{27025D57-97CD-450A-A7AB-06FF91DA0BB9}" srcOrd="1" destOrd="0" presId="urn:microsoft.com/office/officeart/2005/8/layout/list1"/>
    <dgm:cxn modelId="{5B43CD2D-B6E5-47AF-B1EA-72A606E87825}" type="presParOf" srcId="{38667104-B216-4981-B219-91941C1BAE7A}" destId="{5106081A-84BD-49E7-A180-FB333CCA01A0}" srcOrd="9" destOrd="0" presId="urn:microsoft.com/office/officeart/2005/8/layout/list1"/>
    <dgm:cxn modelId="{B6440145-1D4C-4768-9B66-B35D47702B3E}" type="presParOf" srcId="{38667104-B216-4981-B219-91941C1BAE7A}" destId="{E5420B51-45DE-4225-A08D-3580685EC07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6BD76-6CE5-4CF3-BA0E-738B75EF65D6}">
      <dsp:nvSpPr>
        <dsp:cNvPr id="0" name=""/>
        <dsp:cNvSpPr/>
      </dsp:nvSpPr>
      <dsp:spPr>
        <a:xfrm>
          <a:off x="0" y="363210"/>
          <a:ext cx="8700105" cy="14852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225" tIns="479044" rIns="675225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4647E"/>
            </a:buClr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Data derived from the ICP should be utilized to the maximum extent possible for statistical, research, and analytical purposes</a:t>
          </a:r>
          <a:endParaRPr lang="en-US" sz="2000" kern="1200" dirty="0"/>
        </a:p>
      </dsp:txBody>
      <dsp:txXfrm>
        <a:off x="0" y="363210"/>
        <a:ext cx="8700105" cy="1485224"/>
      </dsp:txXfrm>
    </dsp:sp>
    <dsp:sp modelId="{4B161E1B-4806-47D4-B355-E8521115B83D}">
      <dsp:nvSpPr>
        <dsp:cNvPr id="0" name=""/>
        <dsp:cNvSpPr/>
      </dsp:nvSpPr>
      <dsp:spPr>
        <a:xfrm>
          <a:off x="435005" y="23730"/>
          <a:ext cx="7038967" cy="678960"/>
        </a:xfrm>
        <a:prstGeom prst="roundRect">
          <a:avLst/>
        </a:prstGeom>
        <a:solidFill>
          <a:srgbClr val="4A7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190" tIns="0" rIns="2301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none" kern="1200" cap="all" dirty="0">
              <a:solidFill>
                <a:schemeClr val="bg1"/>
              </a:solidFill>
              <a:latin typeface="Century Gothic" panose="020B0502020202020204" pitchFamily="34" charset="0"/>
            </a:rPr>
            <a:t>Objective</a:t>
          </a:r>
          <a:endParaRPr lang="en-US" sz="2400" u="none" kern="1200" dirty="0">
            <a:solidFill>
              <a:schemeClr val="bg1"/>
            </a:solidFill>
          </a:endParaRPr>
        </a:p>
      </dsp:txBody>
      <dsp:txXfrm>
        <a:off x="468149" y="56874"/>
        <a:ext cx="6972679" cy="612672"/>
      </dsp:txXfrm>
    </dsp:sp>
    <dsp:sp modelId="{57CF1EC9-86CE-4EC8-B95C-DAFD956AD464}">
      <dsp:nvSpPr>
        <dsp:cNvPr id="0" name=""/>
        <dsp:cNvSpPr/>
      </dsp:nvSpPr>
      <dsp:spPr>
        <a:xfrm>
          <a:off x="0" y="2312115"/>
          <a:ext cx="8700105" cy="3115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225" tIns="479044" rIns="675225" bIns="142240" numCol="1" spcCol="1270" anchor="t" anchorCtr="0">
          <a:noAutofit/>
        </a:bodyPr>
        <a:lstStyle/>
        <a:p>
          <a:pPr marL="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4647E"/>
            </a:buClr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Extend publication level beyond what was published through ICP 2005 and 2011</a:t>
          </a:r>
          <a:endParaRPr lang="en-US" sz="2000" kern="1200" dirty="0"/>
        </a:p>
        <a:p>
          <a:pPr marL="228600" lvl="2" indent="-22860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ICP 2005 and ICP 2011: 24/26 headings covering main aggregates and categories, and additional aggregates (e.g. actual individual consumption, domestic absorption)</a:t>
          </a:r>
        </a:p>
        <a:p>
          <a:pPr marL="228600" lvl="2" indent="-22860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Eurostat, OECD and CIS currently publish their results at a finer level of detail, covering 61, 50 and 50 headings, respectively </a:t>
          </a:r>
        </a:p>
        <a:p>
          <a:pPr marL="228600" lvl="2" indent="-22860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ICP should follow suit and extend the publication of its results to more detailed levels, where appropriate</a:t>
          </a:r>
          <a:endParaRPr lang="en-US" sz="18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0" y="2312115"/>
        <a:ext cx="8700105" cy="3115349"/>
      </dsp:txXfrm>
    </dsp:sp>
    <dsp:sp modelId="{A33ABF57-64B3-4FDF-9C95-632E6DFE64A3}">
      <dsp:nvSpPr>
        <dsp:cNvPr id="0" name=""/>
        <dsp:cNvSpPr/>
      </dsp:nvSpPr>
      <dsp:spPr>
        <a:xfrm>
          <a:off x="435005" y="1972635"/>
          <a:ext cx="7040855" cy="678960"/>
        </a:xfrm>
        <a:prstGeom prst="roundRect">
          <a:avLst/>
        </a:prstGeom>
        <a:solidFill>
          <a:srgbClr val="4A7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190" tIns="0" rIns="2301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none" kern="1200" cap="all" dirty="0">
              <a:solidFill>
                <a:schemeClr val="bg1"/>
              </a:solidFill>
              <a:latin typeface="Century Gothic" panose="020B0502020202020204" pitchFamily="34" charset="0"/>
            </a:rPr>
            <a:t>increase the ICP value proposition</a:t>
          </a:r>
          <a:endParaRPr lang="en-US" sz="2400" u="none" kern="1200" dirty="0">
            <a:solidFill>
              <a:schemeClr val="bg1"/>
            </a:solidFill>
          </a:endParaRPr>
        </a:p>
      </dsp:txBody>
      <dsp:txXfrm>
        <a:off x="468149" y="2005779"/>
        <a:ext cx="6974567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4D119-8B44-4AC6-A21E-A88A91968975}">
      <dsp:nvSpPr>
        <dsp:cNvPr id="0" name=""/>
        <dsp:cNvSpPr/>
      </dsp:nvSpPr>
      <dsp:spPr>
        <a:xfrm>
          <a:off x="0" y="310393"/>
          <a:ext cx="8611754" cy="2083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368" tIns="437388" rIns="668368" bIns="142240" numCol="1" spcCol="1270" anchor="t" anchorCtr="0">
          <a:noAutofit/>
        </a:bodyPr>
        <a:lstStyle/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Continue to advocate with countries and multilateral agencies to: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meet the ICP 2017 cycle deadlines and gear up for the 2020 cycle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incorporate ICP into their regular work programs/budgets</a:t>
          </a:r>
        </a:p>
      </dsp:txBody>
      <dsp:txXfrm>
        <a:off x="0" y="310393"/>
        <a:ext cx="8611754" cy="2083725"/>
      </dsp:txXfrm>
    </dsp:sp>
    <dsp:sp modelId="{8CC6734C-840B-4FD6-B4E5-F6AE725D6FA5}">
      <dsp:nvSpPr>
        <dsp:cNvPr id="0" name=""/>
        <dsp:cNvSpPr/>
      </dsp:nvSpPr>
      <dsp:spPr>
        <a:xfrm>
          <a:off x="430587" y="433"/>
          <a:ext cx="6028227" cy="619920"/>
        </a:xfrm>
        <a:prstGeom prst="roundRect">
          <a:avLst/>
        </a:prstGeom>
        <a:solidFill>
          <a:schemeClr val="bg2">
            <a:lumMod val="5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Political</a:t>
          </a:r>
          <a:r>
            <a:rPr lang="en-US" sz="2800" b="1" kern="1200" dirty="0">
              <a:latin typeface="Century Gothic" panose="020B0502020202020204" pitchFamily="34" charset="0"/>
            </a:rPr>
            <a:t> Support</a:t>
          </a:r>
        </a:p>
      </dsp:txBody>
      <dsp:txXfrm>
        <a:off x="460849" y="30695"/>
        <a:ext cx="5967703" cy="559396"/>
      </dsp:txXfrm>
    </dsp:sp>
    <dsp:sp modelId="{6CA884C6-6FCB-4895-A664-6D2A88D36029}">
      <dsp:nvSpPr>
        <dsp:cNvPr id="0" name=""/>
        <dsp:cNvSpPr/>
      </dsp:nvSpPr>
      <dsp:spPr>
        <a:xfrm>
          <a:off x="0" y="2817478"/>
          <a:ext cx="8611754" cy="1157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368" tIns="437388" rIns="668368" bIns="142240" numCol="1" spcCol="1270" anchor="t" anchorCtr="0">
          <a:noAutofit/>
        </a:bodyPr>
        <a:lstStyle/>
        <a:p>
          <a:pPr marL="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rPr>
            <a:t>Advocate with regional development banks/donors to support the ICP in your region</a:t>
          </a:r>
        </a:p>
      </dsp:txBody>
      <dsp:txXfrm>
        <a:off x="0" y="2817478"/>
        <a:ext cx="8611754" cy="1157625"/>
      </dsp:txXfrm>
    </dsp:sp>
    <dsp:sp modelId="{129D7059-39DD-42DC-BE44-A20119BBA897}">
      <dsp:nvSpPr>
        <dsp:cNvPr id="0" name=""/>
        <dsp:cNvSpPr/>
      </dsp:nvSpPr>
      <dsp:spPr>
        <a:xfrm>
          <a:off x="430587" y="2507518"/>
          <a:ext cx="6028227" cy="619920"/>
        </a:xfrm>
        <a:prstGeom prst="roundRect">
          <a:avLst/>
        </a:prstGeom>
        <a:solidFill>
          <a:schemeClr val="bg2">
            <a:lumMod val="5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Funding Support</a:t>
          </a:r>
        </a:p>
      </dsp:txBody>
      <dsp:txXfrm>
        <a:off x="460849" y="2537780"/>
        <a:ext cx="5967703" cy="559396"/>
      </dsp:txXfrm>
    </dsp:sp>
    <dsp:sp modelId="{E5420B51-45DE-4225-A08D-3580685EC07A}">
      <dsp:nvSpPr>
        <dsp:cNvPr id="0" name=""/>
        <dsp:cNvSpPr/>
      </dsp:nvSpPr>
      <dsp:spPr>
        <a:xfrm>
          <a:off x="0" y="4398463"/>
          <a:ext cx="8611754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368" tIns="437388" rIns="66836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Advocate for more openness and </a:t>
          </a:r>
          <a:r>
            <a:rPr lang="en-US" sz="2000" b="1" kern="1200" dirty="0" err="1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transperancy</a:t>
          </a:r>
          <a:endParaRPr lang="en-US" sz="2000" b="1" kern="1200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0" y="4398463"/>
        <a:ext cx="8611754" cy="876487"/>
      </dsp:txXfrm>
    </dsp:sp>
    <dsp:sp modelId="{27025D57-97CD-450A-A7AB-06FF91DA0BB9}">
      <dsp:nvSpPr>
        <dsp:cNvPr id="0" name=""/>
        <dsp:cNvSpPr/>
      </dsp:nvSpPr>
      <dsp:spPr>
        <a:xfrm>
          <a:off x="430587" y="4088503"/>
          <a:ext cx="6028227" cy="619920"/>
        </a:xfrm>
        <a:prstGeom prst="roundRect">
          <a:avLst/>
        </a:prstGeom>
        <a:solidFill>
          <a:schemeClr val="bg2">
            <a:lumMod val="5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Openness Support</a:t>
          </a:r>
        </a:p>
      </dsp:txBody>
      <dsp:txXfrm>
        <a:off x="460849" y="4118765"/>
        <a:ext cx="5967703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4D119-8B44-4AC6-A21E-A88A91968975}">
      <dsp:nvSpPr>
        <dsp:cNvPr id="0" name=""/>
        <dsp:cNvSpPr/>
      </dsp:nvSpPr>
      <dsp:spPr>
        <a:xfrm>
          <a:off x="0" y="369490"/>
          <a:ext cx="8611754" cy="1521449"/>
        </a:xfrm>
        <a:prstGeom prst="rect">
          <a:avLst/>
        </a:prstGeom>
        <a:solidFill>
          <a:schemeClr val="lt1">
            <a:hueOff val="0"/>
            <a:satOff val="0"/>
            <a:lumOff val="0"/>
            <a:alpha val="4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368" tIns="479044" rIns="66836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The IACG discussed the plan for the ICP 2020 cycle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The ICP Global Core List will be updated in early 2019; regional item lists will be subsequently updated</a:t>
          </a:r>
        </a:p>
      </dsp:txBody>
      <dsp:txXfrm>
        <a:off x="0" y="369490"/>
        <a:ext cx="8611754" cy="1521449"/>
      </dsp:txXfrm>
    </dsp:sp>
    <dsp:sp modelId="{8CC6734C-840B-4FD6-B4E5-F6AE725D6FA5}">
      <dsp:nvSpPr>
        <dsp:cNvPr id="0" name=""/>
        <dsp:cNvSpPr/>
      </dsp:nvSpPr>
      <dsp:spPr>
        <a:xfrm>
          <a:off x="430587" y="30010"/>
          <a:ext cx="6028227" cy="678960"/>
        </a:xfrm>
        <a:prstGeom prst="roundRect">
          <a:avLst/>
        </a:prstGeom>
        <a:solidFill>
          <a:schemeClr val="bg2">
            <a:lumMod val="5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rPr>
            <a:t>Technical Preparations</a:t>
          </a:r>
        </a:p>
      </dsp:txBody>
      <dsp:txXfrm>
        <a:off x="463731" y="63154"/>
        <a:ext cx="5961939" cy="612672"/>
      </dsp:txXfrm>
    </dsp:sp>
    <dsp:sp modelId="{6CA884C6-6FCB-4895-A664-6D2A88D36029}">
      <dsp:nvSpPr>
        <dsp:cNvPr id="0" name=""/>
        <dsp:cNvSpPr/>
      </dsp:nvSpPr>
      <dsp:spPr>
        <a:xfrm>
          <a:off x="0" y="2354620"/>
          <a:ext cx="8611754" cy="1195424"/>
        </a:xfrm>
        <a:prstGeom prst="rect">
          <a:avLst/>
        </a:prstGeom>
        <a:solidFill>
          <a:schemeClr val="lt1">
            <a:hueOff val="0"/>
            <a:satOff val="0"/>
            <a:lumOff val="0"/>
            <a:alpha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368" tIns="479044" rIns="66836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rPr>
            <a:t>National, regional and global agencies to include the ICP in their work programs for 2019-2022</a:t>
          </a:r>
          <a:endParaRPr lang="en-US" sz="2000" b="1" kern="1200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0" y="2354620"/>
        <a:ext cx="8611754" cy="1195424"/>
      </dsp:txXfrm>
    </dsp:sp>
    <dsp:sp modelId="{129D7059-39DD-42DC-BE44-A20119BBA897}">
      <dsp:nvSpPr>
        <dsp:cNvPr id="0" name=""/>
        <dsp:cNvSpPr/>
      </dsp:nvSpPr>
      <dsp:spPr>
        <a:xfrm>
          <a:off x="430587" y="2015140"/>
          <a:ext cx="6028227" cy="678960"/>
        </a:xfrm>
        <a:prstGeom prst="roundRect">
          <a:avLst/>
        </a:prstGeom>
        <a:solidFill>
          <a:schemeClr val="bg2">
            <a:lumMod val="5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rPr>
            <a:t>Institutional</a:t>
          </a:r>
          <a:r>
            <a:rPr lang="en-US" sz="2800" b="1" kern="1200" dirty="0">
              <a:latin typeface="Century Gothic" panose="020B0502020202020204" pitchFamily="34" charset="0"/>
            </a:rPr>
            <a:t> Preparations</a:t>
          </a:r>
        </a:p>
      </dsp:txBody>
      <dsp:txXfrm>
        <a:off x="463731" y="2048284"/>
        <a:ext cx="5961939" cy="612672"/>
      </dsp:txXfrm>
    </dsp:sp>
    <dsp:sp modelId="{E5420B51-45DE-4225-A08D-3580685EC07A}">
      <dsp:nvSpPr>
        <dsp:cNvPr id="0" name=""/>
        <dsp:cNvSpPr/>
      </dsp:nvSpPr>
      <dsp:spPr>
        <a:xfrm>
          <a:off x="0" y="4013725"/>
          <a:ext cx="8611754" cy="1231650"/>
        </a:xfrm>
        <a:prstGeom prst="rect">
          <a:avLst/>
        </a:prstGeom>
        <a:solidFill>
          <a:schemeClr val="lt1">
            <a:hueOff val="0"/>
            <a:satOff val="0"/>
            <a:lumOff val="0"/>
            <a:alpha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368" tIns="479044" rIns="66836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rPr>
            <a:t>ICP 2020 cycle budget underway</a:t>
          </a:r>
          <a:endParaRPr lang="en-US" sz="2000" b="1" kern="1200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rPr>
            <a:t>Need to multiply our collective fund-raising efforts in 2019</a:t>
          </a:r>
          <a:endParaRPr lang="en-US" sz="2000" b="1" kern="1200" dirty="0">
            <a:solidFill>
              <a:schemeClr val="accent6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0" y="4013725"/>
        <a:ext cx="8611754" cy="1231650"/>
      </dsp:txXfrm>
    </dsp:sp>
    <dsp:sp modelId="{27025D57-97CD-450A-A7AB-06FF91DA0BB9}">
      <dsp:nvSpPr>
        <dsp:cNvPr id="0" name=""/>
        <dsp:cNvSpPr/>
      </dsp:nvSpPr>
      <dsp:spPr>
        <a:xfrm>
          <a:off x="430587" y="3674245"/>
          <a:ext cx="6028227" cy="678960"/>
        </a:xfrm>
        <a:prstGeom prst="roundRect">
          <a:avLst/>
        </a:prstGeom>
        <a:solidFill>
          <a:schemeClr val="bg2">
            <a:lumMod val="5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prstClr val="white"/>
              </a:solidFill>
              <a:latin typeface="Century Gothic" panose="020B0502020202020204" pitchFamily="34" charset="0"/>
              <a:ea typeface="+mn-ea"/>
              <a:cs typeface="+mn-cs"/>
            </a:rPr>
            <a:t>Funding Preparations</a:t>
          </a:r>
        </a:p>
      </dsp:txBody>
      <dsp:txXfrm>
        <a:off x="463731" y="3707389"/>
        <a:ext cx="5961939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4770" cy="458787"/>
          </a:xfrm>
          <a:prstGeom prst="rect">
            <a:avLst/>
          </a:prstGeom>
        </p:spPr>
        <p:txBody>
          <a:bodyPr vert="horz" lIns="92469" tIns="46235" rIns="92469" bIns="4623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3" y="1"/>
            <a:ext cx="3024770" cy="458787"/>
          </a:xfrm>
          <a:prstGeom prst="rect">
            <a:avLst/>
          </a:prstGeom>
        </p:spPr>
        <p:txBody>
          <a:bodyPr vert="horz" lIns="92469" tIns="46235" rIns="92469" bIns="46235" rtlCol="0"/>
          <a:lstStyle>
            <a:lvl1pPr algn="r">
              <a:defRPr sz="1200"/>
            </a:lvl1pPr>
          </a:lstStyle>
          <a:p>
            <a:fld id="{0BB59414-98D8-4EE2-9C5C-93014310F137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3513" y="1143000"/>
            <a:ext cx="4113212" cy="3084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9" tIns="46235" rIns="92469" bIns="462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400552"/>
            <a:ext cx="5584190" cy="3600450"/>
          </a:xfrm>
          <a:prstGeom prst="rect">
            <a:avLst/>
          </a:prstGeom>
        </p:spPr>
        <p:txBody>
          <a:bodyPr vert="horz" lIns="92469" tIns="46235" rIns="92469" bIns="4623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3024770" cy="458786"/>
          </a:xfrm>
          <a:prstGeom prst="rect">
            <a:avLst/>
          </a:prstGeom>
        </p:spPr>
        <p:txBody>
          <a:bodyPr vert="horz" lIns="92469" tIns="46235" rIns="92469" bIns="462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3" y="8685214"/>
            <a:ext cx="3024770" cy="458786"/>
          </a:xfrm>
          <a:prstGeom prst="rect">
            <a:avLst/>
          </a:prstGeom>
        </p:spPr>
        <p:txBody>
          <a:bodyPr vert="horz" lIns="92469" tIns="46235" rIns="92469" bIns="46235" rtlCol="0" anchor="b"/>
          <a:lstStyle>
            <a:lvl1pPr algn="r">
              <a:defRPr sz="1200"/>
            </a:lvl1pPr>
          </a:lstStyle>
          <a:p>
            <a:fld id="{4FA3C839-C867-411A-9B00-A018D922E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16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26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446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379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01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55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94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130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63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3C839-C867-411A-9B00-A018D922E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178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86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2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08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9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1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3C839-C867-411A-9B00-A018D922E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51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3C839-C867-411A-9B00-A018D922E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26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6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814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51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68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045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54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24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47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26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01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406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07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121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9633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79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0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0573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8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59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44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75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313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28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3C839-C867-411A-9B00-A018D922E02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1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P-PPT-2015-coverpag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9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79523"/>
            <a:ext cx="7772400" cy="1470025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8314"/>
            <a:ext cx="6400800" cy="75877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41414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2931CD-0B99-4521-BD38-2DC7BF77B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66" y="5889237"/>
            <a:ext cx="4235450" cy="9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8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8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21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48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P-PPT-2015-coverpag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9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79525"/>
            <a:ext cx="7772400" cy="1470025"/>
          </a:xfrm>
        </p:spPr>
        <p:txBody>
          <a:bodyPr>
            <a:normAutofit/>
          </a:bodyPr>
          <a:lstStyle>
            <a:lvl1pPr algn="ctr">
              <a:defRPr sz="33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8314"/>
            <a:ext cx="6400800" cy="75877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1414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2931CD-0B99-4521-BD38-2DC7BF77B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67" y="5889237"/>
            <a:ext cx="4235450" cy="9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35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>
            <a:normAutofit/>
          </a:bodyPr>
          <a:lstStyle>
            <a:lvl1pPr algn="ctr"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61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220363"/>
            <a:ext cx="8779934" cy="70747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2752"/>
            <a:ext cx="8229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86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17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17715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950" y="290528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465530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82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40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69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11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01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99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89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72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1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220361"/>
            <a:ext cx="8779934" cy="70747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2750"/>
            <a:ext cx="8229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78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17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17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949" y="29052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64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3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4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03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8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8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P-ppt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835" y="220361"/>
            <a:ext cx="8728098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56268"/>
            <a:ext cx="8229600" cy="466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333" y="6538381"/>
            <a:ext cx="2133600" cy="232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4647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P-ppt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835" y="220363"/>
            <a:ext cx="8728098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56268"/>
            <a:ext cx="8229600" cy="466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333" y="6538381"/>
            <a:ext cx="2133600" cy="232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C707C-1A30-CF4A-A445-BE59E19A5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8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rgbClr val="04647E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2395359"/>
            <a:ext cx="9143999" cy="349018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3</a:t>
            </a:r>
            <a:r>
              <a:rPr lang="en-US" sz="4000" b="1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rd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Meeting of the ICP </a:t>
            </a:r>
          </a:p>
          <a:p>
            <a:pPr algn="ctr" defTabSz="342900">
              <a:spcBef>
                <a:spcPct val="0"/>
              </a:spcBef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Governing Board</a:t>
            </a:r>
          </a:p>
          <a:p>
            <a:pPr algn="ctr"/>
            <a:endParaRPr lang="en-US" sz="3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 defTabSz="342900">
              <a:spcBef>
                <a:spcPct val="20000"/>
              </a:spcBef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October 25, 2018</a:t>
            </a:r>
          </a:p>
          <a:p>
            <a:pPr algn="ctr" defTabSz="342900">
              <a:spcBef>
                <a:spcPct val="20000"/>
              </a:spcBef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Dubai, UAE</a:t>
            </a:r>
          </a:p>
        </p:txBody>
      </p:sp>
    </p:spTree>
    <p:extLst>
      <p:ext uri="{BB962C8B-B14F-4D97-AF65-F5344CB8AC3E}">
        <p14:creationId xmlns:p14="http://schemas.microsoft.com/office/powerpoint/2010/main" val="2297721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Progress Summary (4)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10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15A58E-9CAC-4DB8-8A0C-79E28F330E4A}"/>
              </a:ext>
            </a:extLst>
          </p:cNvPr>
          <p:cNvGrpSpPr/>
          <p:nvPr/>
        </p:nvGrpSpPr>
        <p:grpSpPr>
          <a:xfrm>
            <a:off x="258040" y="1269980"/>
            <a:ext cx="8364683" cy="4821980"/>
            <a:chOff x="353290" y="1155561"/>
            <a:chExt cx="8364683" cy="482198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DC60723-6BB8-4DCF-9B8C-B52985D67663}"/>
                </a:ext>
              </a:extLst>
            </p:cNvPr>
            <p:cNvSpPr/>
            <p:nvPr/>
          </p:nvSpPr>
          <p:spPr>
            <a:xfrm>
              <a:off x="2940051" y="1155561"/>
              <a:ext cx="5777922" cy="1463040"/>
            </a:xfrm>
            <a:custGeom>
              <a:avLst/>
              <a:gdLst>
                <a:gd name="connsiteX0" fmla="*/ 270575 w 1623417"/>
                <a:gd name="connsiteY0" fmla="*/ 0 h 5353396"/>
                <a:gd name="connsiteX1" fmla="*/ 1352842 w 1623417"/>
                <a:gd name="connsiteY1" fmla="*/ 0 h 5353396"/>
                <a:gd name="connsiteX2" fmla="*/ 1623417 w 1623417"/>
                <a:gd name="connsiteY2" fmla="*/ 270575 h 5353396"/>
                <a:gd name="connsiteX3" fmla="*/ 1623417 w 1623417"/>
                <a:gd name="connsiteY3" fmla="*/ 5353396 h 5353396"/>
                <a:gd name="connsiteX4" fmla="*/ 1623417 w 1623417"/>
                <a:gd name="connsiteY4" fmla="*/ 5353396 h 5353396"/>
                <a:gd name="connsiteX5" fmla="*/ 0 w 1623417"/>
                <a:gd name="connsiteY5" fmla="*/ 5353396 h 5353396"/>
                <a:gd name="connsiteX6" fmla="*/ 0 w 1623417"/>
                <a:gd name="connsiteY6" fmla="*/ 5353396 h 5353396"/>
                <a:gd name="connsiteX7" fmla="*/ 0 w 1623417"/>
                <a:gd name="connsiteY7" fmla="*/ 270575 h 5353396"/>
                <a:gd name="connsiteX8" fmla="*/ 270575 w 1623417"/>
                <a:gd name="connsiteY8" fmla="*/ 0 h 535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3417" h="5353396">
                  <a:moveTo>
                    <a:pt x="1623417" y="892252"/>
                  </a:moveTo>
                  <a:lnTo>
                    <a:pt x="1623417" y="4461144"/>
                  </a:lnTo>
                  <a:cubicBezTo>
                    <a:pt x="1623417" y="4953919"/>
                    <a:pt x="1586681" y="5353394"/>
                    <a:pt x="1541365" y="5353394"/>
                  </a:cubicBezTo>
                  <a:lnTo>
                    <a:pt x="0" y="5353394"/>
                  </a:lnTo>
                  <a:lnTo>
                    <a:pt x="0" y="535339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41365" y="2"/>
                  </a:lnTo>
                  <a:cubicBezTo>
                    <a:pt x="1586681" y="2"/>
                    <a:pt x="1623417" y="399477"/>
                    <a:pt x="1623417" y="892252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4575" rIns="318400" bIns="194576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Streamlined data sharing among IACG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IACG criteria for extending the ICP publication level beyond ICP 2011, where appropriate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EBCBAC5-B665-4025-A150-47CA57A9CEF9}"/>
                </a:ext>
              </a:extLst>
            </p:cNvPr>
            <p:cNvSpPr/>
            <p:nvPr/>
          </p:nvSpPr>
          <p:spPr>
            <a:xfrm>
              <a:off x="353290" y="1155561"/>
              <a:ext cx="2662959" cy="1463040"/>
            </a:xfrm>
            <a:custGeom>
              <a:avLst/>
              <a:gdLst>
                <a:gd name="connsiteX0" fmla="*/ 0 w 3011285"/>
                <a:gd name="connsiteY0" fmla="*/ 259086 h 1554482"/>
                <a:gd name="connsiteX1" fmla="*/ 259086 w 3011285"/>
                <a:gd name="connsiteY1" fmla="*/ 0 h 1554482"/>
                <a:gd name="connsiteX2" fmla="*/ 2752199 w 3011285"/>
                <a:gd name="connsiteY2" fmla="*/ 0 h 1554482"/>
                <a:gd name="connsiteX3" fmla="*/ 3011285 w 3011285"/>
                <a:gd name="connsiteY3" fmla="*/ 259086 h 1554482"/>
                <a:gd name="connsiteX4" fmla="*/ 3011285 w 3011285"/>
                <a:gd name="connsiteY4" fmla="*/ 1295396 h 1554482"/>
                <a:gd name="connsiteX5" fmla="*/ 2752199 w 3011285"/>
                <a:gd name="connsiteY5" fmla="*/ 1554482 h 1554482"/>
                <a:gd name="connsiteX6" fmla="*/ 259086 w 3011285"/>
                <a:gd name="connsiteY6" fmla="*/ 1554482 h 1554482"/>
                <a:gd name="connsiteX7" fmla="*/ 0 w 3011285"/>
                <a:gd name="connsiteY7" fmla="*/ 1295396 h 1554482"/>
                <a:gd name="connsiteX8" fmla="*/ 0 w 3011285"/>
                <a:gd name="connsiteY8" fmla="*/ 259086 h 155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554482">
                  <a:moveTo>
                    <a:pt x="0" y="259086"/>
                  </a:moveTo>
                  <a:cubicBezTo>
                    <a:pt x="0" y="115997"/>
                    <a:pt x="115997" y="0"/>
                    <a:pt x="259086" y="0"/>
                  </a:cubicBezTo>
                  <a:lnTo>
                    <a:pt x="2752199" y="0"/>
                  </a:lnTo>
                  <a:cubicBezTo>
                    <a:pt x="2895288" y="0"/>
                    <a:pt x="3011285" y="115997"/>
                    <a:pt x="3011285" y="259086"/>
                  </a:cubicBezTo>
                  <a:lnTo>
                    <a:pt x="3011285" y="1295396"/>
                  </a:lnTo>
                  <a:cubicBezTo>
                    <a:pt x="3011285" y="1438485"/>
                    <a:pt x="2895288" y="1554482"/>
                    <a:pt x="2752199" y="1554482"/>
                  </a:cubicBezTo>
                  <a:lnTo>
                    <a:pt x="259086" y="1554482"/>
                  </a:lnTo>
                  <a:cubicBezTo>
                    <a:pt x="115997" y="1554482"/>
                    <a:pt x="0" y="1438485"/>
                    <a:pt x="0" y="1295396"/>
                  </a:cubicBezTo>
                  <a:lnTo>
                    <a:pt x="0" y="25908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20" tIns="114400" rIns="160120" bIns="11440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entury Gothic" panose="020B0502020202020204" pitchFamily="34" charset="0"/>
                </a:rPr>
                <a:t>Openness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E180BE3-0F65-4713-880B-1FDBE28ABFEC}"/>
                </a:ext>
              </a:extLst>
            </p:cNvPr>
            <p:cNvSpPr/>
            <p:nvPr/>
          </p:nvSpPr>
          <p:spPr>
            <a:xfrm>
              <a:off x="2940050" y="3054151"/>
              <a:ext cx="5777923" cy="1188720"/>
            </a:xfrm>
            <a:custGeom>
              <a:avLst/>
              <a:gdLst>
                <a:gd name="connsiteX0" fmla="*/ 270575 w 1623417"/>
                <a:gd name="connsiteY0" fmla="*/ 0 h 5353396"/>
                <a:gd name="connsiteX1" fmla="*/ 1352842 w 1623417"/>
                <a:gd name="connsiteY1" fmla="*/ 0 h 5353396"/>
                <a:gd name="connsiteX2" fmla="*/ 1623417 w 1623417"/>
                <a:gd name="connsiteY2" fmla="*/ 270575 h 5353396"/>
                <a:gd name="connsiteX3" fmla="*/ 1623417 w 1623417"/>
                <a:gd name="connsiteY3" fmla="*/ 5353396 h 5353396"/>
                <a:gd name="connsiteX4" fmla="*/ 1623417 w 1623417"/>
                <a:gd name="connsiteY4" fmla="*/ 5353396 h 5353396"/>
                <a:gd name="connsiteX5" fmla="*/ 0 w 1623417"/>
                <a:gd name="connsiteY5" fmla="*/ 5353396 h 5353396"/>
                <a:gd name="connsiteX6" fmla="*/ 0 w 1623417"/>
                <a:gd name="connsiteY6" fmla="*/ 5353396 h 5353396"/>
                <a:gd name="connsiteX7" fmla="*/ 0 w 1623417"/>
                <a:gd name="connsiteY7" fmla="*/ 270575 h 5353396"/>
                <a:gd name="connsiteX8" fmla="*/ 270575 w 1623417"/>
                <a:gd name="connsiteY8" fmla="*/ 0 h 535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3417" h="5353396">
                  <a:moveTo>
                    <a:pt x="1623417" y="892252"/>
                  </a:moveTo>
                  <a:lnTo>
                    <a:pt x="1623417" y="4461144"/>
                  </a:lnTo>
                  <a:cubicBezTo>
                    <a:pt x="1623417" y="4953919"/>
                    <a:pt x="1586681" y="5353394"/>
                    <a:pt x="1541365" y="5353394"/>
                  </a:cubicBezTo>
                  <a:lnTo>
                    <a:pt x="0" y="5353394"/>
                  </a:lnTo>
                  <a:lnTo>
                    <a:pt x="0" y="535339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41365" y="2"/>
                  </a:lnTo>
                  <a:cubicBezTo>
                    <a:pt x="1586681" y="2"/>
                    <a:pt x="1623417" y="399477"/>
                    <a:pt x="1623417" y="892252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4575" rIns="318400" bIns="194576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IACG tentative plan for the 2020 cycle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719B96D-7AF1-405C-A388-9062B551A674}"/>
                </a:ext>
              </a:extLst>
            </p:cNvPr>
            <p:cNvSpPr/>
            <p:nvPr/>
          </p:nvSpPr>
          <p:spPr>
            <a:xfrm>
              <a:off x="353291" y="3054151"/>
              <a:ext cx="2662959" cy="1188720"/>
            </a:xfrm>
            <a:custGeom>
              <a:avLst/>
              <a:gdLst>
                <a:gd name="connsiteX0" fmla="*/ 0 w 3011285"/>
                <a:gd name="connsiteY0" fmla="*/ 259086 h 1554482"/>
                <a:gd name="connsiteX1" fmla="*/ 259086 w 3011285"/>
                <a:gd name="connsiteY1" fmla="*/ 0 h 1554482"/>
                <a:gd name="connsiteX2" fmla="*/ 2752199 w 3011285"/>
                <a:gd name="connsiteY2" fmla="*/ 0 h 1554482"/>
                <a:gd name="connsiteX3" fmla="*/ 3011285 w 3011285"/>
                <a:gd name="connsiteY3" fmla="*/ 259086 h 1554482"/>
                <a:gd name="connsiteX4" fmla="*/ 3011285 w 3011285"/>
                <a:gd name="connsiteY4" fmla="*/ 1295396 h 1554482"/>
                <a:gd name="connsiteX5" fmla="*/ 2752199 w 3011285"/>
                <a:gd name="connsiteY5" fmla="*/ 1554482 h 1554482"/>
                <a:gd name="connsiteX6" fmla="*/ 259086 w 3011285"/>
                <a:gd name="connsiteY6" fmla="*/ 1554482 h 1554482"/>
                <a:gd name="connsiteX7" fmla="*/ 0 w 3011285"/>
                <a:gd name="connsiteY7" fmla="*/ 1295396 h 1554482"/>
                <a:gd name="connsiteX8" fmla="*/ 0 w 3011285"/>
                <a:gd name="connsiteY8" fmla="*/ 259086 h 155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554482">
                  <a:moveTo>
                    <a:pt x="0" y="259086"/>
                  </a:moveTo>
                  <a:cubicBezTo>
                    <a:pt x="0" y="115997"/>
                    <a:pt x="115997" y="0"/>
                    <a:pt x="259086" y="0"/>
                  </a:cubicBezTo>
                  <a:lnTo>
                    <a:pt x="2752199" y="0"/>
                  </a:lnTo>
                  <a:cubicBezTo>
                    <a:pt x="2895288" y="0"/>
                    <a:pt x="3011285" y="115997"/>
                    <a:pt x="3011285" y="259086"/>
                  </a:cubicBezTo>
                  <a:lnTo>
                    <a:pt x="3011285" y="1295396"/>
                  </a:lnTo>
                  <a:cubicBezTo>
                    <a:pt x="3011285" y="1438485"/>
                    <a:pt x="2895288" y="1554482"/>
                    <a:pt x="2752199" y="1554482"/>
                  </a:cubicBezTo>
                  <a:lnTo>
                    <a:pt x="259086" y="1554482"/>
                  </a:lnTo>
                  <a:cubicBezTo>
                    <a:pt x="115997" y="1554482"/>
                    <a:pt x="0" y="1438485"/>
                    <a:pt x="0" y="1295396"/>
                  </a:cubicBezTo>
                  <a:lnTo>
                    <a:pt x="0" y="25908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20" tIns="114400" rIns="160120" bIns="11440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entury Gothic" panose="020B0502020202020204" pitchFamily="34" charset="0"/>
                </a:rPr>
                <a:t>2020 Cycle Preparations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67CD37-6E7F-42C5-9256-FAF72B97BDC5}"/>
                </a:ext>
              </a:extLst>
            </p:cNvPr>
            <p:cNvSpPr/>
            <p:nvPr/>
          </p:nvSpPr>
          <p:spPr>
            <a:xfrm>
              <a:off x="2940050" y="4605941"/>
              <a:ext cx="5777923" cy="1371600"/>
            </a:xfrm>
            <a:custGeom>
              <a:avLst/>
              <a:gdLst>
                <a:gd name="connsiteX0" fmla="*/ 270575 w 1623417"/>
                <a:gd name="connsiteY0" fmla="*/ 0 h 5353396"/>
                <a:gd name="connsiteX1" fmla="*/ 1352842 w 1623417"/>
                <a:gd name="connsiteY1" fmla="*/ 0 h 5353396"/>
                <a:gd name="connsiteX2" fmla="*/ 1623417 w 1623417"/>
                <a:gd name="connsiteY2" fmla="*/ 270575 h 5353396"/>
                <a:gd name="connsiteX3" fmla="*/ 1623417 w 1623417"/>
                <a:gd name="connsiteY3" fmla="*/ 5353396 h 5353396"/>
                <a:gd name="connsiteX4" fmla="*/ 1623417 w 1623417"/>
                <a:gd name="connsiteY4" fmla="*/ 5353396 h 5353396"/>
                <a:gd name="connsiteX5" fmla="*/ 0 w 1623417"/>
                <a:gd name="connsiteY5" fmla="*/ 5353396 h 5353396"/>
                <a:gd name="connsiteX6" fmla="*/ 0 w 1623417"/>
                <a:gd name="connsiteY6" fmla="*/ 5353396 h 5353396"/>
                <a:gd name="connsiteX7" fmla="*/ 0 w 1623417"/>
                <a:gd name="connsiteY7" fmla="*/ 270575 h 5353396"/>
                <a:gd name="connsiteX8" fmla="*/ 270575 w 1623417"/>
                <a:gd name="connsiteY8" fmla="*/ 0 h 535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3417" h="5353396">
                  <a:moveTo>
                    <a:pt x="1623417" y="892252"/>
                  </a:moveTo>
                  <a:lnTo>
                    <a:pt x="1623417" y="4461144"/>
                  </a:lnTo>
                  <a:cubicBezTo>
                    <a:pt x="1623417" y="4953919"/>
                    <a:pt x="1586681" y="5353394"/>
                    <a:pt x="1541365" y="5353394"/>
                  </a:cubicBezTo>
                  <a:lnTo>
                    <a:pt x="0" y="5353394"/>
                  </a:lnTo>
                  <a:lnTo>
                    <a:pt x="0" y="535339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41365" y="2"/>
                  </a:lnTo>
                  <a:cubicBezTo>
                    <a:pt x="1586681" y="2"/>
                    <a:pt x="1623417" y="399477"/>
                    <a:pt x="1623417" y="892252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4575" rIns="318400" bIns="194576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New contribution from AFESD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Contribution from the WB capital budget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Initial discussions with the IADB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EC45B2-3FA3-49BA-AA05-92391843046A}"/>
                </a:ext>
              </a:extLst>
            </p:cNvPr>
            <p:cNvSpPr/>
            <p:nvPr/>
          </p:nvSpPr>
          <p:spPr>
            <a:xfrm>
              <a:off x="353291" y="4605941"/>
              <a:ext cx="2662959" cy="1371600"/>
            </a:xfrm>
            <a:custGeom>
              <a:avLst/>
              <a:gdLst>
                <a:gd name="connsiteX0" fmla="*/ 0 w 3011285"/>
                <a:gd name="connsiteY0" fmla="*/ 259086 h 1554482"/>
                <a:gd name="connsiteX1" fmla="*/ 259086 w 3011285"/>
                <a:gd name="connsiteY1" fmla="*/ 0 h 1554482"/>
                <a:gd name="connsiteX2" fmla="*/ 2752199 w 3011285"/>
                <a:gd name="connsiteY2" fmla="*/ 0 h 1554482"/>
                <a:gd name="connsiteX3" fmla="*/ 3011285 w 3011285"/>
                <a:gd name="connsiteY3" fmla="*/ 259086 h 1554482"/>
                <a:gd name="connsiteX4" fmla="*/ 3011285 w 3011285"/>
                <a:gd name="connsiteY4" fmla="*/ 1295396 h 1554482"/>
                <a:gd name="connsiteX5" fmla="*/ 2752199 w 3011285"/>
                <a:gd name="connsiteY5" fmla="*/ 1554482 h 1554482"/>
                <a:gd name="connsiteX6" fmla="*/ 259086 w 3011285"/>
                <a:gd name="connsiteY6" fmla="*/ 1554482 h 1554482"/>
                <a:gd name="connsiteX7" fmla="*/ 0 w 3011285"/>
                <a:gd name="connsiteY7" fmla="*/ 1295396 h 1554482"/>
                <a:gd name="connsiteX8" fmla="*/ 0 w 3011285"/>
                <a:gd name="connsiteY8" fmla="*/ 259086 h 155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554482">
                  <a:moveTo>
                    <a:pt x="0" y="259086"/>
                  </a:moveTo>
                  <a:cubicBezTo>
                    <a:pt x="0" y="115997"/>
                    <a:pt x="115997" y="0"/>
                    <a:pt x="259086" y="0"/>
                  </a:cubicBezTo>
                  <a:lnTo>
                    <a:pt x="2752199" y="0"/>
                  </a:lnTo>
                  <a:cubicBezTo>
                    <a:pt x="2895288" y="0"/>
                    <a:pt x="3011285" y="115997"/>
                    <a:pt x="3011285" y="259086"/>
                  </a:cubicBezTo>
                  <a:lnTo>
                    <a:pt x="3011285" y="1295396"/>
                  </a:lnTo>
                  <a:cubicBezTo>
                    <a:pt x="3011285" y="1438485"/>
                    <a:pt x="2895288" y="1554482"/>
                    <a:pt x="2752199" y="1554482"/>
                  </a:cubicBezTo>
                  <a:lnTo>
                    <a:pt x="259086" y="1554482"/>
                  </a:lnTo>
                  <a:cubicBezTo>
                    <a:pt x="115997" y="1554482"/>
                    <a:pt x="0" y="1438485"/>
                    <a:pt x="0" y="1295396"/>
                  </a:cubicBezTo>
                  <a:lnTo>
                    <a:pt x="0" y="25908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20" tIns="114400" rIns="160120" bIns="11440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entury Gothic" panose="020B0502020202020204" pitchFamily="34" charset="0"/>
                </a:rPr>
                <a:t>Funding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5054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2017 Cycle Outputs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11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15DE333-A5B6-43D3-9305-9F483594E53E}"/>
              </a:ext>
            </a:extLst>
          </p:cNvPr>
          <p:cNvSpPr/>
          <p:nvPr/>
        </p:nvSpPr>
        <p:spPr>
          <a:xfrm>
            <a:off x="6612953" y="1336543"/>
            <a:ext cx="1707568" cy="3336937"/>
          </a:xfrm>
          <a:custGeom>
            <a:avLst/>
            <a:gdLst>
              <a:gd name="connsiteX0" fmla="*/ 0 w 1360772"/>
              <a:gd name="connsiteY0" fmla="*/ 136077 h 3849540"/>
              <a:gd name="connsiteX1" fmla="*/ 136077 w 1360772"/>
              <a:gd name="connsiteY1" fmla="*/ 0 h 3849540"/>
              <a:gd name="connsiteX2" fmla="*/ 1224695 w 1360772"/>
              <a:gd name="connsiteY2" fmla="*/ 0 h 3849540"/>
              <a:gd name="connsiteX3" fmla="*/ 1360772 w 1360772"/>
              <a:gd name="connsiteY3" fmla="*/ 136077 h 3849540"/>
              <a:gd name="connsiteX4" fmla="*/ 1360772 w 1360772"/>
              <a:gd name="connsiteY4" fmla="*/ 3713463 h 3849540"/>
              <a:gd name="connsiteX5" fmla="*/ 1224695 w 1360772"/>
              <a:gd name="connsiteY5" fmla="*/ 3849540 h 3849540"/>
              <a:gd name="connsiteX6" fmla="*/ 136077 w 1360772"/>
              <a:gd name="connsiteY6" fmla="*/ 3849540 h 3849540"/>
              <a:gd name="connsiteX7" fmla="*/ 0 w 1360772"/>
              <a:gd name="connsiteY7" fmla="*/ 3713463 h 3849540"/>
              <a:gd name="connsiteX8" fmla="*/ 0 w 1360772"/>
              <a:gd name="connsiteY8" fmla="*/ 136077 h 384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0772" h="3849540">
                <a:moveTo>
                  <a:pt x="0" y="136077"/>
                </a:moveTo>
                <a:cubicBezTo>
                  <a:pt x="0" y="60924"/>
                  <a:pt x="60924" y="0"/>
                  <a:pt x="136077" y="0"/>
                </a:cubicBezTo>
                <a:lnTo>
                  <a:pt x="1224695" y="0"/>
                </a:lnTo>
                <a:cubicBezTo>
                  <a:pt x="1299848" y="0"/>
                  <a:pt x="1360772" y="60924"/>
                  <a:pt x="1360772" y="136077"/>
                </a:cubicBezTo>
                <a:lnTo>
                  <a:pt x="1360772" y="3713463"/>
                </a:lnTo>
                <a:cubicBezTo>
                  <a:pt x="1360772" y="3788616"/>
                  <a:pt x="1299848" y="3849540"/>
                  <a:pt x="1224695" y="3849540"/>
                </a:cubicBezTo>
                <a:lnTo>
                  <a:pt x="136077" y="3849540"/>
                </a:lnTo>
                <a:cubicBezTo>
                  <a:pt x="60924" y="3849540"/>
                  <a:pt x="0" y="3788616"/>
                  <a:pt x="0" y="3713463"/>
                </a:cubicBezTo>
                <a:lnTo>
                  <a:pt x="0" y="136077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146536" tIns="146536" rIns="146536" bIns="146536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Century Gothic" panose="020B0502020202020204" pitchFamily="34" charset="0"/>
              </a:rPr>
              <a:t>2017 Results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92917FD-1D0B-46B5-8A68-CF212E733116}"/>
              </a:ext>
            </a:extLst>
          </p:cNvPr>
          <p:cNvSpPr/>
          <p:nvPr/>
        </p:nvSpPr>
        <p:spPr>
          <a:xfrm rot="21585036">
            <a:off x="3396474" y="2560473"/>
            <a:ext cx="2288974" cy="118523"/>
          </a:xfrm>
          <a:custGeom>
            <a:avLst/>
            <a:gdLst>
              <a:gd name="connsiteX0" fmla="*/ 0 w 1824098"/>
              <a:gd name="connsiteY0" fmla="*/ 23704 h 118522"/>
              <a:gd name="connsiteX1" fmla="*/ 1764837 w 1824098"/>
              <a:gd name="connsiteY1" fmla="*/ 23704 h 118522"/>
              <a:gd name="connsiteX2" fmla="*/ 1764837 w 1824098"/>
              <a:gd name="connsiteY2" fmla="*/ 0 h 118522"/>
              <a:gd name="connsiteX3" fmla="*/ 1824098 w 1824098"/>
              <a:gd name="connsiteY3" fmla="*/ 59261 h 118522"/>
              <a:gd name="connsiteX4" fmla="*/ 1764837 w 1824098"/>
              <a:gd name="connsiteY4" fmla="*/ 118522 h 118522"/>
              <a:gd name="connsiteX5" fmla="*/ 1764837 w 1824098"/>
              <a:gd name="connsiteY5" fmla="*/ 94818 h 118522"/>
              <a:gd name="connsiteX6" fmla="*/ 0 w 1824098"/>
              <a:gd name="connsiteY6" fmla="*/ 94818 h 118522"/>
              <a:gd name="connsiteX7" fmla="*/ 0 w 1824098"/>
              <a:gd name="connsiteY7" fmla="*/ 23704 h 1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4098" h="118522">
                <a:moveTo>
                  <a:pt x="1824098" y="94817"/>
                </a:moveTo>
                <a:lnTo>
                  <a:pt x="59261" y="94817"/>
                </a:lnTo>
                <a:lnTo>
                  <a:pt x="59261" y="118521"/>
                </a:lnTo>
                <a:lnTo>
                  <a:pt x="0" y="59261"/>
                </a:lnTo>
                <a:lnTo>
                  <a:pt x="59261" y="1"/>
                </a:lnTo>
                <a:lnTo>
                  <a:pt x="59261" y="23705"/>
                </a:lnTo>
                <a:lnTo>
                  <a:pt x="1824098" y="23705"/>
                </a:lnTo>
                <a:lnTo>
                  <a:pt x="1824098" y="9481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557" tIns="23705" rIns="-1" bIns="2370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>
              <a:latin typeface="Century Gothic" panose="020B0502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27031F8-F039-4EA3-8477-0E22B062B17D}"/>
              </a:ext>
            </a:extLst>
          </p:cNvPr>
          <p:cNvSpPr/>
          <p:nvPr/>
        </p:nvSpPr>
        <p:spPr>
          <a:xfrm>
            <a:off x="755338" y="1336545"/>
            <a:ext cx="1725470" cy="3336937"/>
          </a:xfrm>
          <a:custGeom>
            <a:avLst/>
            <a:gdLst>
              <a:gd name="connsiteX0" fmla="*/ 0 w 1375038"/>
              <a:gd name="connsiteY0" fmla="*/ 137504 h 3849540"/>
              <a:gd name="connsiteX1" fmla="*/ 137504 w 1375038"/>
              <a:gd name="connsiteY1" fmla="*/ 0 h 3849540"/>
              <a:gd name="connsiteX2" fmla="*/ 1237534 w 1375038"/>
              <a:gd name="connsiteY2" fmla="*/ 0 h 3849540"/>
              <a:gd name="connsiteX3" fmla="*/ 1375038 w 1375038"/>
              <a:gd name="connsiteY3" fmla="*/ 137504 h 3849540"/>
              <a:gd name="connsiteX4" fmla="*/ 1375038 w 1375038"/>
              <a:gd name="connsiteY4" fmla="*/ 3712036 h 3849540"/>
              <a:gd name="connsiteX5" fmla="*/ 1237534 w 1375038"/>
              <a:gd name="connsiteY5" fmla="*/ 3849540 h 3849540"/>
              <a:gd name="connsiteX6" fmla="*/ 137504 w 1375038"/>
              <a:gd name="connsiteY6" fmla="*/ 3849540 h 3849540"/>
              <a:gd name="connsiteX7" fmla="*/ 0 w 1375038"/>
              <a:gd name="connsiteY7" fmla="*/ 3712036 h 3849540"/>
              <a:gd name="connsiteX8" fmla="*/ 0 w 1375038"/>
              <a:gd name="connsiteY8" fmla="*/ 137504 h 384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5038" h="3849540">
                <a:moveTo>
                  <a:pt x="0" y="137504"/>
                </a:moveTo>
                <a:cubicBezTo>
                  <a:pt x="0" y="61563"/>
                  <a:pt x="61563" y="0"/>
                  <a:pt x="137504" y="0"/>
                </a:cubicBezTo>
                <a:lnTo>
                  <a:pt x="1237534" y="0"/>
                </a:lnTo>
                <a:cubicBezTo>
                  <a:pt x="1313475" y="0"/>
                  <a:pt x="1375038" y="61563"/>
                  <a:pt x="1375038" y="137504"/>
                </a:cubicBezTo>
                <a:lnTo>
                  <a:pt x="1375038" y="3712036"/>
                </a:lnTo>
                <a:cubicBezTo>
                  <a:pt x="1375038" y="3787977"/>
                  <a:pt x="1313475" y="3849540"/>
                  <a:pt x="1237534" y="3849540"/>
                </a:cubicBezTo>
                <a:lnTo>
                  <a:pt x="137504" y="3849540"/>
                </a:lnTo>
                <a:cubicBezTo>
                  <a:pt x="61563" y="3849540"/>
                  <a:pt x="0" y="3787977"/>
                  <a:pt x="0" y="3712036"/>
                </a:cubicBezTo>
                <a:lnTo>
                  <a:pt x="0" y="137504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146953" tIns="146953" rIns="146953" bIns="14695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Century Gothic" panose="020B0502020202020204" pitchFamily="34" charset="0"/>
              </a:rPr>
              <a:t>Revised 2011 Results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D994021-8370-46AA-8B7A-851A4641A71B}"/>
              </a:ext>
            </a:extLst>
          </p:cNvPr>
          <p:cNvSpPr/>
          <p:nvPr/>
        </p:nvSpPr>
        <p:spPr>
          <a:xfrm>
            <a:off x="2884926" y="1336545"/>
            <a:ext cx="3323909" cy="1456220"/>
          </a:xfrm>
          <a:custGeom>
            <a:avLst/>
            <a:gdLst>
              <a:gd name="connsiteX0" fmla="*/ 0 w 2648845"/>
              <a:gd name="connsiteY0" fmla="*/ 179920 h 1799203"/>
              <a:gd name="connsiteX1" fmla="*/ 179920 w 2648845"/>
              <a:gd name="connsiteY1" fmla="*/ 0 h 1799203"/>
              <a:gd name="connsiteX2" fmla="*/ 2468925 w 2648845"/>
              <a:gd name="connsiteY2" fmla="*/ 0 h 1799203"/>
              <a:gd name="connsiteX3" fmla="*/ 2648845 w 2648845"/>
              <a:gd name="connsiteY3" fmla="*/ 179920 h 1799203"/>
              <a:gd name="connsiteX4" fmla="*/ 2648845 w 2648845"/>
              <a:gd name="connsiteY4" fmla="*/ 1619283 h 1799203"/>
              <a:gd name="connsiteX5" fmla="*/ 2468925 w 2648845"/>
              <a:gd name="connsiteY5" fmla="*/ 1799203 h 1799203"/>
              <a:gd name="connsiteX6" fmla="*/ 179920 w 2648845"/>
              <a:gd name="connsiteY6" fmla="*/ 1799203 h 1799203"/>
              <a:gd name="connsiteX7" fmla="*/ 0 w 2648845"/>
              <a:gd name="connsiteY7" fmla="*/ 1619283 h 1799203"/>
              <a:gd name="connsiteX8" fmla="*/ 0 w 2648845"/>
              <a:gd name="connsiteY8" fmla="*/ 179920 h 179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8845" h="1799203">
                <a:moveTo>
                  <a:pt x="0" y="179920"/>
                </a:moveTo>
                <a:cubicBezTo>
                  <a:pt x="0" y="80553"/>
                  <a:pt x="80553" y="0"/>
                  <a:pt x="179920" y="0"/>
                </a:cubicBezTo>
                <a:lnTo>
                  <a:pt x="2468925" y="0"/>
                </a:lnTo>
                <a:cubicBezTo>
                  <a:pt x="2568292" y="0"/>
                  <a:pt x="2648845" y="80553"/>
                  <a:pt x="2648845" y="179920"/>
                </a:cubicBezTo>
                <a:lnTo>
                  <a:pt x="2648845" y="1619283"/>
                </a:lnTo>
                <a:cubicBezTo>
                  <a:pt x="2648845" y="1718650"/>
                  <a:pt x="2568292" y="1799203"/>
                  <a:pt x="2468925" y="1799203"/>
                </a:cubicBezTo>
                <a:lnTo>
                  <a:pt x="179920" y="1799203"/>
                </a:lnTo>
                <a:cubicBezTo>
                  <a:pt x="80553" y="1799203"/>
                  <a:pt x="0" y="1718650"/>
                  <a:pt x="0" y="1619283"/>
                </a:cubicBezTo>
                <a:lnTo>
                  <a:pt x="0" y="17992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159377" tIns="159377" rIns="159377" bIns="15937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Century Gothic" panose="020B0502020202020204" pitchFamily="34" charset="0"/>
              </a:rPr>
              <a:t>Interpolate between 2011 and 2017 results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59EB68-B071-4A2D-84E7-A5C2EC73FB85}"/>
              </a:ext>
            </a:extLst>
          </p:cNvPr>
          <p:cNvSpPr/>
          <p:nvPr/>
        </p:nvSpPr>
        <p:spPr>
          <a:xfrm>
            <a:off x="2896529" y="3076184"/>
            <a:ext cx="3323909" cy="1597297"/>
          </a:xfrm>
          <a:custGeom>
            <a:avLst/>
            <a:gdLst>
              <a:gd name="connsiteX0" fmla="*/ 0 w 2648845"/>
              <a:gd name="connsiteY0" fmla="*/ 179920 h 1799203"/>
              <a:gd name="connsiteX1" fmla="*/ 179920 w 2648845"/>
              <a:gd name="connsiteY1" fmla="*/ 0 h 1799203"/>
              <a:gd name="connsiteX2" fmla="*/ 2468925 w 2648845"/>
              <a:gd name="connsiteY2" fmla="*/ 0 h 1799203"/>
              <a:gd name="connsiteX3" fmla="*/ 2648845 w 2648845"/>
              <a:gd name="connsiteY3" fmla="*/ 179920 h 1799203"/>
              <a:gd name="connsiteX4" fmla="*/ 2648845 w 2648845"/>
              <a:gd name="connsiteY4" fmla="*/ 1619283 h 1799203"/>
              <a:gd name="connsiteX5" fmla="*/ 2468925 w 2648845"/>
              <a:gd name="connsiteY5" fmla="*/ 1799203 h 1799203"/>
              <a:gd name="connsiteX6" fmla="*/ 179920 w 2648845"/>
              <a:gd name="connsiteY6" fmla="*/ 1799203 h 1799203"/>
              <a:gd name="connsiteX7" fmla="*/ 0 w 2648845"/>
              <a:gd name="connsiteY7" fmla="*/ 1619283 h 1799203"/>
              <a:gd name="connsiteX8" fmla="*/ 0 w 2648845"/>
              <a:gd name="connsiteY8" fmla="*/ 179920 h 179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8845" h="1799203">
                <a:moveTo>
                  <a:pt x="0" y="179920"/>
                </a:moveTo>
                <a:cubicBezTo>
                  <a:pt x="0" y="80553"/>
                  <a:pt x="80553" y="0"/>
                  <a:pt x="179920" y="0"/>
                </a:cubicBezTo>
                <a:lnTo>
                  <a:pt x="2468925" y="0"/>
                </a:lnTo>
                <a:cubicBezTo>
                  <a:pt x="2568292" y="0"/>
                  <a:pt x="2648845" y="80553"/>
                  <a:pt x="2648845" y="179920"/>
                </a:cubicBezTo>
                <a:lnTo>
                  <a:pt x="2648845" y="1619283"/>
                </a:lnTo>
                <a:cubicBezTo>
                  <a:pt x="2648845" y="1718650"/>
                  <a:pt x="2568292" y="1799203"/>
                  <a:pt x="2468925" y="1799203"/>
                </a:cubicBezTo>
                <a:lnTo>
                  <a:pt x="179920" y="1799203"/>
                </a:lnTo>
                <a:cubicBezTo>
                  <a:pt x="80553" y="1799203"/>
                  <a:pt x="0" y="1718650"/>
                  <a:pt x="0" y="1619283"/>
                </a:cubicBezTo>
                <a:lnTo>
                  <a:pt x="0" y="17992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159377" tIns="159377" rIns="159377" bIns="159377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latin typeface="Century Gothic" panose="020B0502020202020204" pitchFamily="34" charset="0"/>
              </a:rPr>
              <a:t>Incorporate interim regional results</a:t>
            </a:r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4172EF39-02E7-4F6F-835B-F984EAB4F9D4}"/>
              </a:ext>
            </a:extLst>
          </p:cNvPr>
          <p:cNvSpPr/>
          <p:nvPr/>
        </p:nvSpPr>
        <p:spPr>
          <a:xfrm>
            <a:off x="521620" y="4916882"/>
            <a:ext cx="8038682" cy="1298549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Global PPP Time Series for 2011-2017</a:t>
            </a:r>
          </a:p>
        </p:txBody>
      </p:sp>
    </p:spTree>
    <p:extLst>
      <p:ext uri="{BB962C8B-B14F-4D97-AF65-F5344CB8AC3E}">
        <p14:creationId xmlns:p14="http://schemas.microsoft.com/office/powerpoint/2010/main" val="188048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486424"/>
              </p:ext>
            </p:extLst>
          </p:nvPr>
        </p:nvGraphicFramePr>
        <p:xfrm>
          <a:off x="257451" y="1228716"/>
          <a:ext cx="8649481" cy="3792321"/>
        </p:xfrm>
        <a:graphic>
          <a:graphicData uri="http://schemas.openxmlformats.org/drawingml/2006/table">
            <a:tbl>
              <a:tblPr firstRow="1" firstCol="1" lastRow="1" bandRow="1">
                <a:tableStyleId>{7DF18680-E054-41AD-8BC1-D1AEF772440D}</a:tableStyleId>
              </a:tblPr>
              <a:tblGrid>
                <a:gridCol w="3620713">
                  <a:extLst>
                    <a:ext uri="{9D8B030D-6E8A-4147-A177-3AD203B41FA5}">
                      <a16:colId xmlns:a16="http://schemas.microsoft.com/office/drawing/2014/main" val="1060421460"/>
                    </a:ext>
                  </a:extLst>
                </a:gridCol>
                <a:gridCol w="2514384">
                  <a:extLst>
                    <a:ext uri="{9D8B030D-6E8A-4147-A177-3AD203B41FA5}">
                      <a16:colId xmlns:a16="http://schemas.microsoft.com/office/drawing/2014/main" val="1368387930"/>
                    </a:ext>
                  </a:extLst>
                </a:gridCol>
                <a:gridCol w="2514384">
                  <a:extLst>
                    <a:ext uri="{9D8B030D-6E8A-4147-A177-3AD203B41FA5}">
                      <a16:colId xmlns:a16="http://schemas.microsoft.com/office/drawing/2014/main" val="3690041086"/>
                    </a:ext>
                  </a:extLst>
                </a:gridCol>
              </a:tblGrid>
              <a:tr h="5004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Region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Interim [Years]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2017 Cycle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4828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Africa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47 [2015-16] </a:t>
                      </a:r>
                      <a:r>
                        <a:rPr lang="en-US" sz="2000" b="1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2000" b="1" baseline="30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50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09439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Asia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 [2016]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1171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CIS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 [2014]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6952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LAC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35 </a:t>
                      </a:r>
                      <a:r>
                        <a:rPr lang="en-US" sz="2000" b="1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US" sz="2000" b="1" baseline="30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2398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Western Asia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12 [2012-16]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3246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Eurostat-OECD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47 [Annual]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49 </a:t>
                      </a:r>
                      <a:r>
                        <a:rPr lang="en-US" sz="2000" b="1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2000" b="1" baseline="30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42899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Special participation </a:t>
                      </a:r>
                      <a:r>
                        <a:rPr lang="en-US" sz="20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2000" b="1" baseline="30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US" sz="2000" b="1" kern="1200" baseline="30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583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Dual participation </a:t>
                      </a:r>
                      <a:r>
                        <a:rPr lang="en-US" sz="20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(4)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(4)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0171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 Total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130</a:t>
                      </a:r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175</a:t>
                      </a:r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53721"/>
                  </a:ext>
                </a:extLst>
              </a:tr>
            </a:tbl>
          </a:graphicData>
        </a:graphic>
      </p:graphicFrame>
      <p:sp>
        <p:nvSpPr>
          <p:cNvPr id="4" name="Title 4"/>
          <p:cNvSpPr txBox="1">
            <a:spLocks/>
          </p:cNvSpPr>
          <p:nvPr/>
        </p:nvSpPr>
        <p:spPr>
          <a:xfrm>
            <a:off x="0" y="220361"/>
            <a:ext cx="9143999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Participating Countries</a:t>
            </a:r>
            <a:endParaRPr lang="en-US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636" y="5085743"/>
            <a:ext cx="8961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Household consumption only</a:t>
            </a:r>
          </a:p>
          <a:p>
            <a:r>
              <a:rPr lang="en-US" sz="1600" b="1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Iran [linked through Western Asia], and Georgia and Ukraine [linked through Eurostat]</a:t>
            </a:r>
          </a:p>
          <a:p>
            <a:r>
              <a:rPr lang="en-US" sz="1600" b="1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3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Includes Egypt, Morocco, Russia and Sudan</a:t>
            </a:r>
          </a:p>
          <a:p>
            <a:r>
              <a:rPr lang="en-US" sz="1600" b="1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4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Does not include Guatemala and Sint Maarten, whose participation status is still unclear</a:t>
            </a:r>
          </a:p>
          <a:p>
            <a:r>
              <a:rPr lang="en-US" sz="1600" b="1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5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Includes Costa Rica and Colombia in the OECD comparison</a:t>
            </a:r>
          </a:p>
        </p:txBody>
      </p:sp>
    </p:spTree>
    <p:extLst>
      <p:ext uri="{BB962C8B-B14F-4D97-AF65-F5344CB8AC3E}">
        <p14:creationId xmlns:p14="http://schemas.microsoft.com/office/powerpoint/2010/main" val="981524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917"/>
            <a:ext cx="9144000" cy="7074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2017 Timetable (1)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728540"/>
              </p:ext>
            </p:extLst>
          </p:nvPr>
        </p:nvGraphicFramePr>
        <p:xfrm>
          <a:off x="153039" y="1112265"/>
          <a:ext cx="8753899" cy="4337783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2211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3409387182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522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692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Activity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2017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2018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2019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6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Q2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Q2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Q2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443">
                <a:tc gridSpan="1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Governance Meetings and Reports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7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57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GB meetings</a:t>
                      </a:r>
                      <a:endParaRPr lang="en-US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IACG</a:t>
                      </a:r>
                      <a:r>
                        <a:rPr lang="en-US" sz="160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meetings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0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TAG</a:t>
                      </a:r>
                      <a:r>
                        <a:rPr lang="en-US" sz="160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meetings</a:t>
                      </a:r>
                      <a:endParaRPr lang="en-US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May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TF01-03 meetings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93738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TF04-05</a:t>
                      </a:r>
                      <a:r>
                        <a:rPr lang="en-US" sz="1600" b="1" u="none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meetings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38296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TT DQ meetings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Feb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88838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Reports</a:t>
                      </a:r>
                      <a:r>
                        <a:rPr lang="en-US" sz="160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to UNSC</a:t>
                      </a:r>
                      <a:endParaRPr lang="en-US" sz="16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34552" y="5450048"/>
            <a:ext cx="8733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Acronyms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: Governing Board (GB), Inter-Agency Coordination Group (IACG), Technical Advisory Group (TAG), Task Force (TF), Task Team on Data Quality (TT DQ), United Nations Statistical Commission (UNSC)</a:t>
            </a:r>
          </a:p>
        </p:txBody>
      </p:sp>
    </p:spTree>
    <p:extLst>
      <p:ext uri="{BB962C8B-B14F-4D97-AF65-F5344CB8AC3E}">
        <p14:creationId xmlns:p14="http://schemas.microsoft.com/office/powerpoint/2010/main" val="3174645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019117"/>
              </p:ext>
            </p:extLst>
          </p:nvPr>
        </p:nvGraphicFramePr>
        <p:xfrm>
          <a:off x="197073" y="1513841"/>
          <a:ext cx="8709861" cy="3885604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1654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5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54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5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6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6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6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6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6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967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998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Regions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2017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2018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Q2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Q2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Q4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287">
                <a:tc gridSpan="13">
                  <a:txBody>
                    <a:bodyPr/>
                    <a:lstStyle/>
                    <a:p>
                      <a:pPr lvl="0"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Price surveys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8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6692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u="none" strike="noStrike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Western Asia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H+R</a:t>
                      </a:r>
                    </a:p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+G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H+R</a:t>
                      </a:r>
                    </a:p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+M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Eurostat-OECD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 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M+C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H+G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Asia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H+M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H+M+C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H+R+M+C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H+R+G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CIS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H+M</a:t>
                      </a:r>
                    </a:p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+C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H+M</a:t>
                      </a:r>
                    </a:p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+C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R+G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Africa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H+R+M+C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H+R+G+M+C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3785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LAC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H+R+G+M+C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H+R+G+M+C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A6374CC-ECD4-4F4F-9E69-774D3E9EAD27}"/>
              </a:ext>
            </a:extLst>
          </p:cNvPr>
          <p:cNvSpPr/>
          <p:nvPr/>
        </p:nvSpPr>
        <p:spPr>
          <a:xfrm>
            <a:off x="162036" y="5576031"/>
            <a:ext cx="8779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Acronyms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: Household consumption (H), Housing (R), Government (G), Machinery and Equipment (M), Construction (C)</a:t>
            </a:r>
            <a:endParaRPr lang="en-US" sz="1600" b="1" baseline="300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7AD857-3963-4BDD-861A-C2987CC2E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917"/>
            <a:ext cx="9144000" cy="7074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2017 Timetable (2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254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509211"/>
              </p:ext>
            </p:extLst>
          </p:nvPr>
        </p:nvGraphicFramePr>
        <p:xfrm>
          <a:off x="191724" y="1168266"/>
          <a:ext cx="8715209" cy="4716265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2201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3409387182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281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99922">
                <a:tc row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Activity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6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371">
                <a:tc gridSpan="1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National account expenditures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7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57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GDP Expenditures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0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903">
                <a:tc gridSpan="13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Data submission and validation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5056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19063" indent="-119063" algn="l" defTabSz="457200" rtl="0" eaLnBrk="1" fontAlgn="b" latinLnBrk="0" hangingPunct="1"/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Data &amp; Metadata to GIU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07497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Global validation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68338"/>
                  </a:ext>
                </a:extLst>
              </a:tr>
              <a:tr h="339200">
                <a:tc gridSpan="1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Results and publication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718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19063" indent="-119063" algn="l" fontAlgn="b"/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Regional 2017 results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FR+P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2826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Global 2017 results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FR+P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9575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PPP time series </a:t>
                      </a:r>
                    </a:p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(2011-2017)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FR+P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7296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8182" y="5968209"/>
            <a:ext cx="8715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Acronyms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: Global ICP Unit (GIU), Final Results (FR), Publication (P)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2A61D8-8902-438E-A61B-416701F6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917"/>
            <a:ext cx="9144000" cy="7074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2017 Timetable (3)</a:t>
            </a:r>
          </a:p>
        </p:txBody>
      </p:sp>
    </p:spTree>
    <p:extLst>
      <p:ext uri="{BB962C8B-B14F-4D97-AF65-F5344CB8AC3E}">
        <p14:creationId xmlns:p14="http://schemas.microsoft.com/office/powerpoint/2010/main" val="3971871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4647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2017 Data Submission Status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E666B3-23F1-4526-8BA9-DEF6D3F15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821842"/>
              </p:ext>
            </p:extLst>
          </p:nvPr>
        </p:nvGraphicFramePr>
        <p:xfrm>
          <a:off x="316371" y="1046047"/>
          <a:ext cx="8582094" cy="385501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96383">
                  <a:extLst>
                    <a:ext uri="{9D8B030D-6E8A-4147-A177-3AD203B41FA5}">
                      <a16:colId xmlns:a16="http://schemas.microsoft.com/office/drawing/2014/main" val="3913900408"/>
                    </a:ext>
                  </a:extLst>
                </a:gridCol>
                <a:gridCol w="1039444">
                  <a:extLst>
                    <a:ext uri="{9D8B030D-6E8A-4147-A177-3AD203B41FA5}">
                      <a16:colId xmlns:a16="http://schemas.microsoft.com/office/drawing/2014/main" val="1752540469"/>
                    </a:ext>
                  </a:extLst>
                </a:gridCol>
                <a:gridCol w="1026602">
                  <a:extLst>
                    <a:ext uri="{9D8B030D-6E8A-4147-A177-3AD203B41FA5}">
                      <a16:colId xmlns:a16="http://schemas.microsoft.com/office/drawing/2014/main" val="1403721782"/>
                    </a:ext>
                  </a:extLst>
                </a:gridCol>
                <a:gridCol w="1026602">
                  <a:extLst>
                    <a:ext uri="{9D8B030D-6E8A-4147-A177-3AD203B41FA5}">
                      <a16:colId xmlns:a16="http://schemas.microsoft.com/office/drawing/2014/main" val="2590843745"/>
                    </a:ext>
                  </a:extLst>
                </a:gridCol>
                <a:gridCol w="1026602">
                  <a:extLst>
                    <a:ext uri="{9D8B030D-6E8A-4147-A177-3AD203B41FA5}">
                      <a16:colId xmlns:a16="http://schemas.microsoft.com/office/drawing/2014/main" val="619231624"/>
                    </a:ext>
                  </a:extLst>
                </a:gridCol>
                <a:gridCol w="1213257">
                  <a:extLst>
                    <a:ext uri="{9D8B030D-6E8A-4147-A177-3AD203B41FA5}">
                      <a16:colId xmlns:a16="http://schemas.microsoft.com/office/drawing/2014/main" val="2097386931"/>
                    </a:ext>
                  </a:extLst>
                </a:gridCol>
                <a:gridCol w="1026602">
                  <a:extLst>
                    <a:ext uri="{9D8B030D-6E8A-4147-A177-3AD203B41FA5}">
                      <a16:colId xmlns:a16="http://schemas.microsoft.com/office/drawing/2014/main" val="4264731715"/>
                    </a:ext>
                  </a:extLst>
                </a:gridCol>
                <a:gridCol w="1026602">
                  <a:extLst>
                    <a:ext uri="{9D8B030D-6E8A-4147-A177-3AD203B41FA5}">
                      <a16:colId xmlns:a16="http://schemas.microsoft.com/office/drawing/2014/main" val="2018227759"/>
                    </a:ext>
                  </a:extLst>
                </a:gridCol>
              </a:tblGrid>
              <a:tr h="743312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Region</a:t>
                      </a:r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Years</a:t>
                      </a:r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HHC</a:t>
                      </a:r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HOU </a:t>
                      </a:r>
                      <a:r>
                        <a:rPr lang="en-US" sz="1800" baseline="30000" dirty="0">
                          <a:latin typeface="Century Gothic" panose="020B0502020202020204" pitchFamily="34" charset="0"/>
                        </a:rPr>
                        <a:t>1</a:t>
                      </a:r>
                      <a:endParaRPr lang="en-US" sz="1800" baseline="300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GOV</a:t>
                      </a:r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entury Gothic" panose="020B0502020202020204" pitchFamily="34" charset="0"/>
                        </a:rPr>
                        <a:t>GFCF</a:t>
                      </a:r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entury Gothic" panose="020B0502020202020204" pitchFamily="34" charset="0"/>
                        </a:rPr>
                        <a:t>EXP</a:t>
                      </a:r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entury Gothic" panose="020B0502020202020204" pitchFamily="34" charset="0"/>
                        </a:rPr>
                        <a:t>POP/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entury Gothic" panose="020B0502020202020204" pitchFamily="34" charset="0"/>
                        </a:rPr>
                        <a:t>XR</a:t>
                      </a:r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25398"/>
                  </a:ext>
                </a:extLst>
              </a:tr>
              <a:tr h="678676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AFR [50]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2017-18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40 </a:t>
                      </a:r>
                      <a:r>
                        <a:rPr lang="en-US" sz="1600" b="1" u="none" strike="noStrike" kern="12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48 (M)</a:t>
                      </a:r>
                      <a:endParaRPr lang="en-US" sz="16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50 (C)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436369"/>
                  </a:ext>
                </a:extLst>
              </a:tr>
              <a:tr h="405504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ASI [22]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2017-18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22/22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047790"/>
                  </a:ext>
                </a:extLst>
              </a:tr>
              <a:tr h="405504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 kern="1200" cap="all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CIS [8]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2017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8/8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564295"/>
                  </a:ext>
                </a:extLst>
              </a:tr>
              <a:tr h="405504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LAC [35]</a:t>
                      </a:r>
                      <a:r>
                        <a:rPr lang="en-US" sz="1600" u="none" strike="noStrike" kern="12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3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2017-18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35/35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26449"/>
                  </a:ext>
                </a:extLst>
              </a:tr>
              <a:tr h="405504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WAS [12]</a:t>
                      </a:r>
                      <a:endParaRPr lang="en-US" sz="1600" b="1" i="0" u="none" strike="noStrike" baseline="30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2017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12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10/10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035352"/>
                  </a:ext>
                </a:extLst>
              </a:tr>
              <a:tr h="405504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EUO [49]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2017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47 </a:t>
                      </a:r>
                      <a:r>
                        <a:rPr lang="en-US" sz="1600" b="1" u="none" strike="noStrike" kern="12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49 (M)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49/49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92352"/>
                  </a:ext>
                </a:extLst>
              </a:tr>
              <a:tr h="405504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SP [3] </a:t>
                      </a:r>
                      <a:r>
                        <a:rPr lang="en-US" sz="1600" u="none" strike="noStrike" kern="12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1600" u="none" strike="noStrike" kern="1200" baseline="30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2017</a:t>
                      </a:r>
                      <a:endParaRPr lang="en-US" sz="16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16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16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16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16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endParaRPr lang="en-US" sz="16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161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CEDCC1-0E0F-4C86-A3FF-6ED3C7A8BE7A}"/>
              </a:ext>
            </a:extLst>
          </p:cNvPr>
          <p:cNvSpPr txBox="1"/>
          <p:nvPr/>
        </p:nvSpPr>
        <p:spPr>
          <a:xfrm>
            <a:off x="316371" y="4901059"/>
            <a:ext cx="8582094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u="sng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en-US" u="none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en-US" u="none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Housing rentals, not covering housing volume</a:t>
            </a:r>
          </a:p>
          <a:p>
            <a:r>
              <a:rPr lang="en-US" u="none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en-US" u="none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Does not include Angola, Burkina Faso, Cape Verde, Equatorial Guinea, Gabon, Ghana, Guinea, Liberia, Madagascar and Nigeria </a:t>
            </a:r>
          </a:p>
          <a:p>
            <a:r>
              <a:rPr lang="en-US" u="none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3 </a:t>
            </a:r>
            <a:r>
              <a:rPr lang="en-US" u="none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Does not include Guatemala and Sint Maarten</a:t>
            </a:r>
          </a:p>
          <a:p>
            <a:r>
              <a:rPr lang="en-US" u="none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4 </a:t>
            </a:r>
            <a:r>
              <a:rPr lang="en-US" u="none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Does not include Colombia and Costa Rica (OECD) </a:t>
            </a:r>
          </a:p>
          <a:p>
            <a:r>
              <a:rPr lang="en-US" u="none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5 </a:t>
            </a:r>
            <a:r>
              <a:rPr lang="en-US" u="none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Special Participation: Iran, Georgia and Ukraine </a:t>
            </a:r>
          </a:p>
        </p:txBody>
      </p:sp>
    </p:spTree>
    <p:extLst>
      <p:ext uri="{BB962C8B-B14F-4D97-AF65-F5344CB8AC3E}">
        <p14:creationId xmlns:p14="http://schemas.microsoft.com/office/powerpoint/2010/main" val="3261718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>
            <a:norm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Capacity-Building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EDBBFFB-0976-4B8D-9FA4-C45BD6C00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515764"/>
              </p:ext>
            </p:extLst>
          </p:nvPr>
        </p:nvGraphicFramePr>
        <p:xfrm>
          <a:off x="265919" y="1214405"/>
          <a:ext cx="8641014" cy="465383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53431">
                  <a:extLst>
                    <a:ext uri="{9D8B030D-6E8A-4147-A177-3AD203B41FA5}">
                      <a16:colId xmlns:a16="http://schemas.microsoft.com/office/drawing/2014/main" val="2910036479"/>
                    </a:ext>
                  </a:extLst>
                </a:gridCol>
                <a:gridCol w="1837843">
                  <a:extLst>
                    <a:ext uri="{9D8B030D-6E8A-4147-A177-3AD203B41FA5}">
                      <a16:colId xmlns:a16="http://schemas.microsoft.com/office/drawing/2014/main" val="4198058538"/>
                    </a:ext>
                  </a:extLst>
                </a:gridCol>
                <a:gridCol w="2209633">
                  <a:extLst>
                    <a:ext uri="{9D8B030D-6E8A-4147-A177-3AD203B41FA5}">
                      <a16:colId xmlns:a16="http://schemas.microsoft.com/office/drawing/2014/main" val="2458678713"/>
                    </a:ext>
                  </a:extLst>
                </a:gridCol>
                <a:gridCol w="2440107">
                  <a:extLst>
                    <a:ext uri="{9D8B030D-6E8A-4147-A177-3AD203B41FA5}">
                      <a16:colId xmlns:a16="http://schemas.microsoft.com/office/drawing/2014/main" val="1596947450"/>
                    </a:ext>
                  </a:extLst>
                </a:gridCol>
              </a:tblGrid>
              <a:tr h="99287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ICP Region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Regional/            Sub-Regional Workshops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Country Workshops/          TA Missions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Forthcoming Activities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48289"/>
                  </a:ext>
                </a:extLst>
              </a:tr>
              <a:tr h="416081"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Africa</a:t>
                      </a:r>
                      <a:endParaRPr lang="en-US" sz="20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Q1/Q2 2019 – RW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094390"/>
                  </a:ext>
                </a:extLst>
              </a:tr>
              <a:tr h="416081"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  <a:endParaRPr lang="en-US" sz="20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Dec 2018 – RW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481774"/>
                  </a:ext>
                </a:extLst>
              </a:tr>
              <a:tr h="633303"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CIS</a:t>
                      </a:r>
                      <a:endParaRPr lang="en-US" sz="20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Dec 2018 – RW</a:t>
                      </a:r>
                    </a:p>
                    <a:p>
                      <a:pPr marL="0" marR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Apr 2019 – RW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777485"/>
                  </a:ext>
                </a:extLst>
              </a:tr>
              <a:tr h="416081"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LAC</a:t>
                      </a:r>
                      <a:endParaRPr lang="en-US" sz="20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Dec 2018 – RW 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875649"/>
                  </a:ext>
                </a:extLst>
              </a:tr>
              <a:tr h="947254"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Western Asia</a:t>
                      </a:r>
                      <a:endParaRPr lang="en-US" sz="20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Q4 2018 – 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Q4 2018 – SRW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Q4 2018 – Libya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316009"/>
                  </a:ext>
                </a:extLst>
              </a:tr>
              <a:tr h="416081"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Eurostat-OECD</a:t>
                      </a:r>
                      <a:endParaRPr lang="en-US" sz="20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244" marR="5244" marT="52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514813"/>
                  </a:ext>
                </a:extLst>
              </a:tr>
              <a:tr h="416081"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SP*</a:t>
                      </a:r>
                      <a:endParaRPr lang="en-US" sz="20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US" sz="2000" b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May 2019 </a:t>
                      </a: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lang="en-US" sz="2000" b="1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Iran</a:t>
                      </a:r>
                    </a:p>
                  </a:txBody>
                  <a:tcPr marL="5244" marR="5244" marT="52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38945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6168BA7-5C87-41BB-9B41-220929C79CA8}"/>
              </a:ext>
            </a:extLst>
          </p:cNvPr>
          <p:cNvSpPr/>
          <p:nvPr/>
        </p:nvSpPr>
        <p:spPr>
          <a:xfrm>
            <a:off x="237067" y="5905973"/>
            <a:ext cx="61938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* Special Participation: Iran, Georgia and Ukraine </a:t>
            </a:r>
          </a:p>
        </p:txBody>
      </p:sp>
    </p:spTree>
    <p:extLst>
      <p:ext uri="{BB962C8B-B14F-4D97-AF65-F5344CB8AC3E}">
        <p14:creationId xmlns:p14="http://schemas.microsoft.com/office/powerpoint/2010/main" val="2116900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88C707C-1A30-CF4A-A445-BE59E19A54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ADA8A0-3384-4126-9E8C-C646D215764B}"/>
              </a:ext>
            </a:extLst>
          </p:cNvPr>
          <p:cNvSpPr txBox="1">
            <a:spLocks/>
          </p:cNvSpPr>
          <p:nvPr/>
        </p:nvSpPr>
        <p:spPr>
          <a:xfrm>
            <a:off x="0" y="247233"/>
            <a:ext cx="9144000" cy="704088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Governance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F7860F-E6BD-4549-A4FD-89BB4C2619A9}"/>
              </a:ext>
            </a:extLst>
          </p:cNvPr>
          <p:cNvGrpSpPr/>
          <p:nvPr/>
        </p:nvGrpSpPr>
        <p:grpSpPr>
          <a:xfrm>
            <a:off x="137967" y="1126518"/>
            <a:ext cx="8891702" cy="5131408"/>
            <a:chOff x="159890" y="1126518"/>
            <a:chExt cx="8683512" cy="513140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E4EA448-42D3-491E-81D1-FCA35AE0BA2E}"/>
                </a:ext>
              </a:extLst>
            </p:cNvPr>
            <p:cNvSpPr/>
            <p:nvPr/>
          </p:nvSpPr>
          <p:spPr>
            <a:xfrm>
              <a:off x="159891" y="1126518"/>
              <a:ext cx="4286352" cy="982253"/>
            </a:xfrm>
            <a:custGeom>
              <a:avLst/>
              <a:gdLst>
                <a:gd name="connsiteX0" fmla="*/ 0 w 4531450"/>
                <a:gd name="connsiteY0" fmla="*/ 0 h 1170962"/>
                <a:gd name="connsiteX1" fmla="*/ 4531450 w 4531450"/>
                <a:gd name="connsiteY1" fmla="*/ 0 h 1170962"/>
                <a:gd name="connsiteX2" fmla="*/ 4531450 w 4531450"/>
                <a:gd name="connsiteY2" fmla="*/ 1170962 h 1170962"/>
                <a:gd name="connsiteX3" fmla="*/ 0 w 4531450"/>
                <a:gd name="connsiteY3" fmla="*/ 1170962 h 1170962"/>
                <a:gd name="connsiteX4" fmla="*/ 0 w 4531450"/>
                <a:gd name="connsiteY4" fmla="*/ 0 h 117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1450" h="1170962">
                  <a:moveTo>
                    <a:pt x="0" y="0"/>
                  </a:moveTo>
                  <a:lnTo>
                    <a:pt x="4531450" y="0"/>
                  </a:lnTo>
                  <a:lnTo>
                    <a:pt x="4531450" y="1170962"/>
                  </a:lnTo>
                  <a:lnTo>
                    <a:pt x="0" y="11709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Century Gothic" panose="020B0502020202020204" pitchFamily="34" charset="0"/>
                </a:rPr>
                <a:t>Meetings Conducted    (2018)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64AA80-9080-4739-951C-555397612A5A}"/>
                </a:ext>
              </a:extLst>
            </p:cNvPr>
            <p:cNvSpPr/>
            <p:nvPr/>
          </p:nvSpPr>
          <p:spPr>
            <a:xfrm>
              <a:off x="159890" y="2165684"/>
              <a:ext cx="4286353" cy="4092242"/>
            </a:xfrm>
            <a:custGeom>
              <a:avLst/>
              <a:gdLst>
                <a:gd name="connsiteX0" fmla="*/ 0 w 4517164"/>
                <a:gd name="connsiteY0" fmla="*/ 0 h 4724205"/>
                <a:gd name="connsiteX1" fmla="*/ 4517164 w 4517164"/>
                <a:gd name="connsiteY1" fmla="*/ 0 h 4724205"/>
                <a:gd name="connsiteX2" fmla="*/ 4517164 w 4517164"/>
                <a:gd name="connsiteY2" fmla="*/ 4724205 h 4724205"/>
                <a:gd name="connsiteX3" fmla="*/ 0 w 4517164"/>
                <a:gd name="connsiteY3" fmla="*/ 4724205 h 4724205"/>
                <a:gd name="connsiteX4" fmla="*/ 0 w 4517164"/>
                <a:gd name="connsiteY4" fmla="*/ 0 h 47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7164" h="4724205">
                  <a:moveTo>
                    <a:pt x="0" y="0"/>
                  </a:moveTo>
                  <a:lnTo>
                    <a:pt x="4517164" y="0"/>
                  </a:lnTo>
                  <a:lnTo>
                    <a:pt x="4517164" y="4724205"/>
                  </a:lnTo>
                  <a:lnTo>
                    <a:pt x="0" y="4724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rtlCol="0" anchor="t" anchorCtr="0">
              <a:noAutofit/>
            </a:bodyPr>
            <a:lstStyle/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IACG Principles Meeting, NY, Mar 2018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5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IACG &amp; 2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nd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Task Forces Meetings, DC, Mar 2018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Prep Meeting for the Poverty and PPPs Task Force, DC, May 2018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2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nd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TAG Meeting, DC, May 2018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1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st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Task Team on Data Quality Meeting, DC, Jun 2018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6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IACG, 3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rd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Task Forces, &amp; 2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nd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Task Team Meetings, DC, Sept 2018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3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rd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GB Meeting, Dubai, Oct 2018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E521BEA-0915-4FB0-8F05-799882AA06FA}"/>
                </a:ext>
              </a:extLst>
            </p:cNvPr>
            <p:cNvSpPr/>
            <p:nvPr/>
          </p:nvSpPr>
          <p:spPr>
            <a:xfrm>
              <a:off x="4533968" y="1126519"/>
              <a:ext cx="4309434" cy="982252"/>
            </a:xfrm>
            <a:custGeom>
              <a:avLst/>
              <a:gdLst>
                <a:gd name="connsiteX0" fmla="*/ 0 w 3381125"/>
                <a:gd name="connsiteY0" fmla="*/ 0 h 1170962"/>
                <a:gd name="connsiteX1" fmla="*/ 3381125 w 3381125"/>
                <a:gd name="connsiteY1" fmla="*/ 0 h 1170962"/>
                <a:gd name="connsiteX2" fmla="*/ 3381125 w 3381125"/>
                <a:gd name="connsiteY2" fmla="*/ 1170962 h 1170962"/>
                <a:gd name="connsiteX3" fmla="*/ 0 w 3381125"/>
                <a:gd name="connsiteY3" fmla="*/ 1170962 h 1170962"/>
                <a:gd name="connsiteX4" fmla="*/ 0 w 3381125"/>
                <a:gd name="connsiteY4" fmla="*/ 0 h 117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1125" h="1170962">
                  <a:moveTo>
                    <a:pt x="0" y="0"/>
                  </a:moveTo>
                  <a:lnTo>
                    <a:pt x="3381125" y="0"/>
                  </a:lnTo>
                  <a:lnTo>
                    <a:pt x="3381125" y="1170962"/>
                  </a:lnTo>
                  <a:lnTo>
                    <a:pt x="0" y="11709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Century Gothic" panose="020B0502020202020204" pitchFamily="34" charset="0"/>
                </a:rPr>
                <a:t>Upcoming Meetings    (2019)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E4D6282-BE5B-47F7-BC79-F37CCC24ADAD}"/>
                </a:ext>
              </a:extLst>
            </p:cNvPr>
            <p:cNvSpPr/>
            <p:nvPr/>
          </p:nvSpPr>
          <p:spPr>
            <a:xfrm>
              <a:off x="4557049" y="2165684"/>
              <a:ext cx="4286353" cy="4092242"/>
            </a:xfrm>
            <a:custGeom>
              <a:avLst/>
              <a:gdLst>
                <a:gd name="connsiteX0" fmla="*/ 0 w 3669153"/>
                <a:gd name="connsiteY0" fmla="*/ 0 h 4724205"/>
                <a:gd name="connsiteX1" fmla="*/ 3669153 w 3669153"/>
                <a:gd name="connsiteY1" fmla="*/ 0 h 4724205"/>
                <a:gd name="connsiteX2" fmla="*/ 3669153 w 3669153"/>
                <a:gd name="connsiteY2" fmla="*/ 4724205 h 4724205"/>
                <a:gd name="connsiteX3" fmla="*/ 0 w 3669153"/>
                <a:gd name="connsiteY3" fmla="*/ 4724205 h 4724205"/>
                <a:gd name="connsiteX4" fmla="*/ 0 w 3669153"/>
                <a:gd name="connsiteY4" fmla="*/ 0 h 47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153" h="4724205">
                  <a:moveTo>
                    <a:pt x="0" y="0"/>
                  </a:moveTo>
                  <a:lnTo>
                    <a:pt x="3669153" y="0"/>
                  </a:lnTo>
                  <a:lnTo>
                    <a:pt x="3669153" y="4724205"/>
                  </a:lnTo>
                  <a:lnTo>
                    <a:pt x="0" y="4724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rtlCol="0" anchor="t" anchorCtr="0">
              <a:noAutofit/>
            </a:bodyPr>
            <a:lstStyle/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3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rd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Task Team Meeting, DC, Feb 2019</a:t>
              </a:r>
            </a:p>
            <a:p>
              <a:pPr marL="230188" lvl="1" indent="-2301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4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GB </a:t>
              </a:r>
              <a:r>
                <a:rPr lang="en-US" sz="19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Meeting &amp; ICP Session at the 50</a:t>
              </a:r>
              <a:r>
                <a:rPr lang="en-US" sz="1900" b="1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th</a:t>
              </a:r>
              <a:r>
                <a:rPr lang="en-US" sz="19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 UNSC, 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NY, Mar 2019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7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IACG Meeting, DC, Apr 2019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3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rd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TAG &amp; 4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Task Forces Meetings, Paris, May 2019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8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IACG &amp; 4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Task Team Meetings, DC, Sept 2019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4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TAG &amp; 5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Task Forces Meetings, DC, Oct 2019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5</a:t>
              </a:r>
              <a:r>
                <a:rPr lang="en-US" sz="1900" b="1" kern="1200" baseline="30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lang="en-US" sz="19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 GB Meeting, DC, Oct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4727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219456"/>
            <a:ext cx="9144000" cy="70747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4647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Progress Reports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594733-2C67-4202-8BA5-4BF4ABEA9731}"/>
              </a:ext>
            </a:extLst>
          </p:cNvPr>
          <p:cNvGrpSpPr/>
          <p:nvPr/>
        </p:nvGrpSpPr>
        <p:grpSpPr>
          <a:xfrm>
            <a:off x="260863" y="1416881"/>
            <a:ext cx="8622314" cy="2614540"/>
            <a:chOff x="276449" y="1499431"/>
            <a:chExt cx="8622314" cy="261454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39B223-D5F2-4862-A4A9-393B9DF16C11}"/>
                </a:ext>
              </a:extLst>
            </p:cNvPr>
            <p:cNvSpPr/>
            <p:nvPr/>
          </p:nvSpPr>
          <p:spPr>
            <a:xfrm>
              <a:off x="276449" y="1499431"/>
              <a:ext cx="4029119" cy="1123119"/>
            </a:xfrm>
            <a:custGeom>
              <a:avLst/>
              <a:gdLst>
                <a:gd name="connsiteX0" fmla="*/ 0 w 4029119"/>
                <a:gd name="connsiteY0" fmla="*/ 0 h 1611647"/>
                <a:gd name="connsiteX1" fmla="*/ 4029119 w 4029119"/>
                <a:gd name="connsiteY1" fmla="*/ 0 h 1611647"/>
                <a:gd name="connsiteX2" fmla="*/ 4029119 w 4029119"/>
                <a:gd name="connsiteY2" fmla="*/ 1611647 h 1611647"/>
                <a:gd name="connsiteX3" fmla="*/ 0 w 4029119"/>
                <a:gd name="connsiteY3" fmla="*/ 1611647 h 1611647"/>
                <a:gd name="connsiteX4" fmla="*/ 0 w 4029119"/>
                <a:gd name="connsiteY4" fmla="*/ 0 h 161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9119" h="1611647">
                  <a:moveTo>
                    <a:pt x="0" y="0"/>
                  </a:moveTo>
                  <a:lnTo>
                    <a:pt x="4029119" y="0"/>
                  </a:lnTo>
                  <a:lnTo>
                    <a:pt x="4029119" y="1611647"/>
                  </a:lnTo>
                  <a:lnTo>
                    <a:pt x="0" y="1611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lt1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Governance</a:t>
              </a:r>
              <a:r>
                <a:rPr lang="en-US" sz="2800" b="1" kern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 Reporting</a:t>
              </a:r>
              <a:endParaRPr lang="en-US" sz="28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E640BD3-A98B-4DCA-9704-C3D521885040}"/>
                </a:ext>
              </a:extLst>
            </p:cNvPr>
            <p:cNvSpPr/>
            <p:nvPr/>
          </p:nvSpPr>
          <p:spPr>
            <a:xfrm>
              <a:off x="276449" y="2711450"/>
              <a:ext cx="4029119" cy="1402521"/>
            </a:xfrm>
            <a:custGeom>
              <a:avLst/>
              <a:gdLst>
                <a:gd name="connsiteX0" fmla="*/ 0 w 4029119"/>
                <a:gd name="connsiteY0" fmla="*/ 0 h 2854800"/>
                <a:gd name="connsiteX1" fmla="*/ 4029119 w 4029119"/>
                <a:gd name="connsiteY1" fmla="*/ 0 h 2854800"/>
                <a:gd name="connsiteX2" fmla="*/ 4029119 w 4029119"/>
                <a:gd name="connsiteY2" fmla="*/ 2854800 h 2854800"/>
                <a:gd name="connsiteX3" fmla="*/ 0 w 4029119"/>
                <a:gd name="connsiteY3" fmla="*/ 2854800 h 2854800"/>
                <a:gd name="connsiteX4" fmla="*/ 0 w 4029119"/>
                <a:gd name="connsiteY4" fmla="*/ 0 h 285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9119" h="2854800">
                  <a:moveTo>
                    <a:pt x="0" y="0"/>
                  </a:moveTo>
                  <a:lnTo>
                    <a:pt x="4029119" y="0"/>
                  </a:lnTo>
                  <a:lnTo>
                    <a:pt x="4029119" y="2854800"/>
                  </a:lnTo>
                  <a:lnTo>
                    <a:pt x="0" y="285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rtlCol="0" anchor="t" anchorCtr="0">
              <a:noAutofit/>
            </a:bodyPr>
            <a:lstStyle/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400" b="1" kern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Report to the 50</a:t>
              </a:r>
              <a:r>
                <a:rPr lang="en-US" sz="2400" b="1" kern="1200" baseline="300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th</a:t>
              </a:r>
              <a:r>
                <a:rPr lang="en-US" sz="2400" b="1" kern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 UNSC session - for discussion</a:t>
              </a:r>
              <a:endParaRPr lang="en-US" sz="2400" b="1" kern="1200" dirty="0">
                <a:solidFill>
                  <a:schemeClr val="dk1"/>
                </a:solidFill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400" b="1" kern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Deadline: Nov 2018</a:t>
              </a:r>
              <a:endParaRPr lang="en-US" sz="2800" b="1" kern="1200" dirty="0">
                <a:solidFill>
                  <a:schemeClr val="dk1"/>
                </a:solidFill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FC487D8-15DC-402E-B3F1-B3CF4AADEC98}"/>
                </a:ext>
              </a:extLst>
            </p:cNvPr>
            <p:cNvSpPr/>
            <p:nvPr/>
          </p:nvSpPr>
          <p:spPr>
            <a:xfrm>
              <a:off x="4869644" y="1499431"/>
              <a:ext cx="4029119" cy="1123119"/>
            </a:xfrm>
            <a:custGeom>
              <a:avLst/>
              <a:gdLst>
                <a:gd name="connsiteX0" fmla="*/ 0 w 4029119"/>
                <a:gd name="connsiteY0" fmla="*/ 0 h 1611647"/>
                <a:gd name="connsiteX1" fmla="*/ 4029119 w 4029119"/>
                <a:gd name="connsiteY1" fmla="*/ 0 h 1611647"/>
                <a:gd name="connsiteX2" fmla="*/ 4029119 w 4029119"/>
                <a:gd name="connsiteY2" fmla="*/ 1611647 h 1611647"/>
                <a:gd name="connsiteX3" fmla="*/ 0 w 4029119"/>
                <a:gd name="connsiteY3" fmla="*/ 1611647 h 1611647"/>
                <a:gd name="connsiteX4" fmla="*/ 0 w 4029119"/>
                <a:gd name="connsiteY4" fmla="*/ 0 h 161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9119" h="1611647">
                  <a:moveTo>
                    <a:pt x="0" y="0"/>
                  </a:moveTo>
                  <a:lnTo>
                    <a:pt x="4029119" y="0"/>
                  </a:lnTo>
                  <a:lnTo>
                    <a:pt x="4029119" y="1611647"/>
                  </a:lnTo>
                  <a:lnTo>
                    <a:pt x="0" y="1611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prstClr val="white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Donor Reporting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9F3A613-BF99-4E4F-AF82-53D017ACED91}"/>
                </a:ext>
              </a:extLst>
            </p:cNvPr>
            <p:cNvSpPr/>
            <p:nvPr/>
          </p:nvSpPr>
          <p:spPr>
            <a:xfrm>
              <a:off x="4869644" y="2711450"/>
              <a:ext cx="4029119" cy="1402521"/>
            </a:xfrm>
            <a:custGeom>
              <a:avLst/>
              <a:gdLst>
                <a:gd name="connsiteX0" fmla="*/ 0 w 4029119"/>
                <a:gd name="connsiteY0" fmla="*/ 0 h 2854800"/>
                <a:gd name="connsiteX1" fmla="*/ 4029119 w 4029119"/>
                <a:gd name="connsiteY1" fmla="*/ 0 h 2854800"/>
                <a:gd name="connsiteX2" fmla="*/ 4029119 w 4029119"/>
                <a:gd name="connsiteY2" fmla="*/ 2854800 h 2854800"/>
                <a:gd name="connsiteX3" fmla="*/ 0 w 4029119"/>
                <a:gd name="connsiteY3" fmla="*/ 2854800 h 2854800"/>
                <a:gd name="connsiteX4" fmla="*/ 0 w 4029119"/>
                <a:gd name="connsiteY4" fmla="*/ 0 h 285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9119" h="2854800">
                  <a:moveTo>
                    <a:pt x="0" y="0"/>
                  </a:moveTo>
                  <a:lnTo>
                    <a:pt x="4029119" y="0"/>
                  </a:lnTo>
                  <a:lnTo>
                    <a:pt x="4029119" y="2854800"/>
                  </a:lnTo>
                  <a:lnTo>
                    <a:pt x="0" y="285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rtlCol="0" anchor="t" anchorCtr="0">
              <a:noAutofit/>
            </a:bodyPr>
            <a:lstStyle/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400" b="1" kern="1200" dirty="0">
                  <a:solidFill>
                    <a:srgbClr val="84ACB6">
                      <a:lumMod val="50000"/>
                    </a:srgb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Report to Donors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400" b="1" kern="1200" dirty="0">
                  <a:solidFill>
                    <a:srgbClr val="84ACB6">
                      <a:lumMod val="50000"/>
                    </a:srgb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Deadline: Mar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903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6E21-F6D3-4EA1-BF6E-ED5DD9F6A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16175"/>
            <a:ext cx="9144000" cy="1470025"/>
          </a:xfrm>
          <a:solidFill>
            <a:schemeClr val="bg1"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Welcome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Address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3503-A16E-4F7A-B94F-97032AD8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75728"/>
            <a:ext cx="9144000" cy="1752600"/>
          </a:xfrm>
          <a:solidFill>
            <a:schemeClr val="bg1"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UAE Federal Competitiveness </a:t>
            </a:r>
          </a:p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And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Statistics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 Authority</a:t>
            </a: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3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603131-DED3-4728-9FDA-9CD826B4ED20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3999" cy="7074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4647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Research Agenda Activities (1)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8F7BF8-16A0-4FA3-B7DD-6045667C7AA7}"/>
              </a:ext>
            </a:extLst>
          </p:cNvPr>
          <p:cNvSpPr/>
          <p:nvPr/>
        </p:nvSpPr>
        <p:spPr>
          <a:xfrm>
            <a:off x="365864" y="1360861"/>
            <a:ext cx="854106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319F67-75CF-48F7-AD29-8394E95D3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118980"/>
              </p:ext>
            </p:extLst>
          </p:nvPr>
        </p:nvGraphicFramePr>
        <p:xfrm>
          <a:off x="228599" y="1077202"/>
          <a:ext cx="8669868" cy="53400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34934">
                  <a:extLst>
                    <a:ext uri="{9D8B030D-6E8A-4147-A177-3AD203B41FA5}">
                      <a16:colId xmlns:a16="http://schemas.microsoft.com/office/drawing/2014/main" val="3485584395"/>
                    </a:ext>
                  </a:extLst>
                </a:gridCol>
                <a:gridCol w="4334934">
                  <a:extLst>
                    <a:ext uri="{9D8B030D-6E8A-4147-A177-3AD203B41FA5}">
                      <a16:colId xmlns:a16="http://schemas.microsoft.com/office/drawing/2014/main" val="361129218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TF_01 PPP Compilation and Computation (Ongoing)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689015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Linking interim regional updates into a global comparison </a:t>
                      </a:r>
                      <a:endParaRPr lang="en-US" sz="20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Proposal to incorporate interim regional results into global PPP time series underway</a:t>
                      </a:r>
                      <a:endParaRPr lang="en-US" sz="2000" b="1" i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5102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Building PPP time series for the interim period </a:t>
                      </a:r>
                      <a:endParaRPr lang="en-US" sz="20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Proposal to interpolate between 2011 and 2017 underway</a:t>
                      </a:r>
                      <a:endParaRPr lang="en-US" sz="20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044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Fine tuning global linking procedures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00100" marR="0" lvl="1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457200" algn="l"/>
                        </a:tabLst>
                      </a:pP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73913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Productivity adjustment for government and construction labor </a:t>
                      </a:r>
                      <a:endParaRPr lang="en-US" sz="20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Proposal to improve data sources underway</a:t>
                      </a:r>
                      <a:endParaRPr lang="en-US" sz="20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759729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TF_02 Housing (Ongoing)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572954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4572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PPPs and real expenditures for dwelling services  </a:t>
                      </a:r>
                      <a:endParaRPr lang="en-US" sz="20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Proposal to improve data sources underway</a:t>
                      </a:r>
                      <a:endParaRPr lang="en-US" sz="20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323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475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603131-DED3-4728-9FDA-9CD826B4ED20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4647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">
              <a:spcBef>
                <a:spcPts val="0"/>
              </a:spcBef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Research Agenda Activities (2)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8F7BF8-16A0-4FA3-B7DD-6045667C7AA7}"/>
              </a:ext>
            </a:extLst>
          </p:cNvPr>
          <p:cNvSpPr/>
          <p:nvPr/>
        </p:nvSpPr>
        <p:spPr>
          <a:xfrm>
            <a:off x="365864" y="1360861"/>
            <a:ext cx="854106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F0C2CD-E24A-4826-82AA-B3A483881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993721"/>
              </p:ext>
            </p:extLst>
          </p:nvPr>
        </p:nvGraphicFramePr>
        <p:xfrm>
          <a:off x="237065" y="1180806"/>
          <a:ext cx="8661402" cy="5105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30701">
                  <a:extLst>
                    <a:ext uri="{9D8B030D-6E8A-4147-A177-3AD203B41FA5}">
                      <a16:colId xmlns:a16="http://schemas.microsoft.com/office/drawing/2014/main" val="183394819"/>
                    </a:ext>
                  </a:extLst>
                </a:gridCol>
                <a:gridCol w="4330701">
                  <a:extLst>
                    <a:ext uri="{9D8B030D-6E8A-4147-A177-3AD203B41FA5}">
                      <a16:colId xmlns:a16="http://schemas.microsoft.com/office/drawing/2014/main" val="2041984632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TF_03 Country Operational Guidelines and Procedures (Ongoing)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2002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Moving towards rolling price surveys 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Guidelines underway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5509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CPI-ICP synergies to improve spatial and temporal price consistency 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Guidelines underway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9909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Sub-national PPPs 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Guidelines underway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667817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TF_04 PPP Uses (upcoming)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508354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Uses of PPPs and ICP data for policy making 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Background research conducted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956887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TF_05 PPPs and Poverty (upcoming)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626241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ICP PPPs and global poverty measurement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Prep meeting with the WB’s global poverty measurement team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375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533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603131-DED3-4728-9FDA-9CD826B4ED20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4647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Research Agenda Activities (3)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8F7BF8-16A0-4FA3-B7DD-6045667C7AA7}"/>
              </a:ext>
            </a:extLst>
          </p:cNvPr>
          <p:cNvSpPr/>
          <p:nvPr/>
        </p:nvSpPr>
        <p:spPr>
          <a:xfrm>
            <a:off x="365864" y="1360861"/>
            <a:ext cx="854106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2F87A0-0A1C-4435-A5A3-103FC59A5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52529"/>
              </p:ext>
            </p:extLst>
          </p:nvPr>
        </p:nvGraphicFramePr>
        <p:xfrm>
          <a:off x="249777" y="1026979"/>
          <a:ext cx="8661402" cy="54193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30701">
                  <a:extLst>
                    <a:ext uri="{9D8B030D-6E8A-4147-A177-3AD203B41FA5}">
                      <a16:colId xmlns:a16="http://schemas.microsoft.com/office/drawing/2014/main" val="183394819"/>
                    </a:ext>
                  </a:extLst>
                </a:gridCol>
                <a:gridCol w="4330701">
                  <a:extLst>
                    <a:ext uri="{9D8B030D-6E8A-4147-A177-3AD203B41FA5}">
                      <a16:colId xmlns:a16="http://schemas.microsoft.com/office/drawing/2014/main" val="2041984632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TF_06 PPP Quality and Reliability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20020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Quality of data and results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Task Team on Data Quality; TAG to review quality of results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550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Reliability measures for PPPs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99094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TF_07 New Data Sources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508354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Exploring innovations in technology and data sources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Background research conducted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956887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TF_08 Exports and Imports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626241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PPPs for exports and imports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endParaRPr lang="en-US" sz="20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375421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TF_09 Non-Market Services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7430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marR="0" lvl="0" indent="-28575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PPPs for health and education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endParaRPr lang="en-US" sz="20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987662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 lvl="0" indent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TF_10 Construction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A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75253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marR="0" lvl="0" indent="-28575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914400" algn="l"/>
                        </a:tabLst>
                      </a:pPr>
                      <a:r>
                        <a:rPr lang="en-US" sz="20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PPPs for construction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914400" algn="l"/>
                        </a:tabLst>
                      </a:pPr>
                      <a:endParaRPr lang="en-US" sz="20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828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196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Publication Objective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707C-1A30-CF4A-A445-BE59E19A54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A1F1A8-58D4-49C0-A26E-A1BE794F8A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8380985"/>
              </p:ext>
            </p:extLst>
          </p:nvPr>
        </p:nvGraphicFramePr>
        <p:xfrm>
          <a:off x="206827" y="993148"/>
          <a:ext cx="8700105" cy="5451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8883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Publication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707C-1A30-CF4A-A445-BE59E19A54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FEB7216-BDDB-4055-AEE6-4484D4E7F20F}"/>
              </a:ext>
            </a:extLst>
          </p:cNvPr>
          <p:cNvSpPr/>
          <p:nvPr/>
        </p:nvSpPr>
        <p:spPr>
          <a:xfrm>
            <a:off x="104693" y="1070295"/>
            <a:ext cx="8802240" cy="1597687"/>
          </a:xfrm>
          <a:custGeom>
            <a:avLst/>
            <a:gdLst>
              <a:gd name="connsiteX0" fmla="*/ 0 w 8706989"/>
              <a:gd name="connsiteY0" fmla="*/ 0 h 1597687"/>
              <a:gd name="connsiteX1" fmla="*/ 8706989 w 8706989"/>
              <a:gd name="connsiteY1" fmla="*/ 0 h 1597687"/>
              <a:gd name="connsiteX2" fmla="*/ 8706989 w 8706989"/>
              <a:gd name="connsiteY2" fmla="*/ 1597687 h 1597687"/>
              <a:gd name="connsiteX3" fmla="*/ 0 w 8706989"/>
              <a:gd name="connsiteY3" fmla="*/ 1597687 h 1597687"/>
              <a:gd name="connsiteX4" fmla="*/ 0 w 8706989"/>
              <a:gd name="connsiteY4" fmla="*/ 0 h 15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6989" h="1597687">
                <a:moveTo>
                  <a:pt x="0" y="0"/>
                </a:moveTo>
                <a:lnTo>
                  <a:pt x="8706989" y="0"/>
                </a:lnTo>
                <a:lnTo>
                  <a:pt x="8706989" y="1597687"/>
                </a:lnTo>
                <a:lnTo>
                  <a:pt x="0" y="1597687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4647E"/>
              </a:buClr>
              <a:buNone/>
            </a:pPr>
            <a:r>
              <a:rPr lang="en-US" sz="2400" b="1" kern="1200" dirty="0">
                <a:latin typeface="Century Gothic" panose="020B0502020202020204" pitchFamily="34" charset="0"/>
              </a:rPr>
              <a:t>The proposed criteria for extending the               publication of ICP results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comprises</a:t>
            </a:r>
            <a:r>
              <a:rPr lang="en-US" sz="2400" b="1" kern="1200" dirty="0">
                <a:latin typeface="Century Gothic" panose="020B0502020202020204" pitchFamily="34" charset="0"/>
              </a:rPr>
              <a:t>                                three data quality and reliability elements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DE4CF80-C3FE-43AC-B9A9-D24C85E16DC8}"/>
              </a:ext>
            </a:extLst>
          </p:cNvPr>
          <p:cNvSpPr/>
          <p:nvPr/>
        </p:nvSpPr>
        <p:spPr>
          <a:xfrm>
            <a:off x="108944" y="2717800"/>
            <a:ext cx="2705100" cy="3305326"/>
          </a:xfrm>
          <a:custGeom>
            <a:avLst/>
            <a:gdLst>
              <a:gd name="connsiteX0" fmla="*/ 0 w 2899495"/>
              <a:gd name="connsiteY0" fmla="*/ 0 h 3355144"/>
              <a:gd name="connsiteX1" fmla="*/ 2899495 w 2899495"/>
              <a:gd name="connsiteY1" fmla="*/ 0 h 3355144"/>
              <a:gd name="connsiteX2" fmla="*/ 2899495 w 2899495"/>
              <a:gd name="connsiteY2" fmla="*/ 3355144 h 3355144"/>
              <a:gd name="connsiteX3" fmla="*/ 0 w 2899495"/>
              <a:gd name="connsiteY3" fmla="*/ 3355144 h 3355144"/>
              <a:gd name="connsiteX4" fmla="*/ 0 w 2899495"/>
              <a:gd name="connsiteY4" fmla="*/ 0 h 335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9495" h="3355144">
                <a:moveTo>
                  <a:pt x="0" y="0"/>
                </a:moveTo>
                <a:lnTo>
                  <a:pt x="2899495" y="0"/>
                </a:lnTo>
                <a:lnTo>
                  <a:pt x="2899495" y="3355144"/>
                </a:lnTo>
                <a:lnTo>
                  <a:pt x="0" y="3355144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4647E"/>
              </a:buClr>
              <a:buFont typeface="Wingdings" panose="05000000000000000000" pitchFamily="2" charset="2"/>
              <a:buNone/>
            </a:pPr>
            <a:r>
              <a:rPr lang="en-US" sz="2400" b="1" u="sng" kern="1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#01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4647E"/>
              </a:buClr>
              <a:buFont typeface="Wingdings" panose="05000000000000000000" pitchFamily="2" charset="2"/>
              <a:buNone/>
            </a:pPr>
            <a:r>
              <a:rPr lang="en-US" sz="2400" b="1" kern="1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Assessment of the quality and reliability of the expenditure data for the aggregates to publish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4673943-9715-4893-9BBC-332AA00EC74B}"/>
              </a:ext>
            </a:extLst>
          </p:cNvPr>
          <p:cNvSpPr/>
          <p:nvPr/>
        </p:nvSpPr>
        <p:spPr>
          <a:xfrm>
            <a:off x="2902944" y="2717800"/>
            <a:ext cx="2519955" cy="3305326"/>
          </a:xfrm>
          <a:custGeom>
            <a:avLst/>
            <a:gdLst>
              <a:gd name="connsiteX0" fmla="*/ 0 w 2899495"/>
              <a:gd name="connsiteY0" fmla="*/ 0 h 3355144"/>
              <a:gd name="connsiteX1" fmla="*/ 2899495 w 2899495"/>
              <a:gd name="connsiteY1" fmla="*/ 0 h 3355144"/>
              <a:gd name="connsiteX2" fmla="*/ 2899495 w 2899495"/>
              <a:gd name="connsiteY2" fmla="*/ 3355144 h 3355144"/>
              <a:gd name="connsiteX3" fmla="*/ 0 w 2899495"/>
              <a:gd name="connsiteY3" fmla="*/ 3355144 h 3355144"/>
              <a:gd name="connsiteX4" fmla="*/ 0 w 2899495"/>
              <a:gd name="connsiteY4" fmla="*/ 0 h 335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9495" h="3355144">
                <a:moveTo>
                  <a:pt x="0" y="0"/>
                </a:moveTo>
                <a:lnTo>
                  <a:pt x="2899495" y="0"/>
                </a:lnTo>
                <a:lnTo>
                  <a:pt x="2899495" y="3355144"/>
                </a:lnTo>
                <a:lnTo>
                  <a:pt x="0" y="3355144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4647E"/>
              </a:buClr>
              <a:buFont typeface="Wingdings" panose="05000000000000000000" pitchFamily="2" charset="2"/>
              <a:buNone/>
            </a:pPr>
            <a:r>
              <a:rPr lang="en-US" sz="2400" b="1" u="sng" kern="1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#02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4647E"/>
              </a:buClr>
              <a:buFont typeface="Wingdings" panose="05000000000000000000" pitchFamily="2" charset="2"/>
              <a:buNone/>
            </a:pPr>
            <a:r>
              <a:rPr lang="en-US" sz="2400" b="1" kern="1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Assessment of the quality and reliability of the PPPs for the aggregates to publish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B22866-918F-420F-8178-3DA81BA0B769}"/>
              </a:ext>
            </a:extLst>
          </p:cNvPr>
          <p:cNvSpPr/>
          <p:nvPr/>
        </p:nvSpPr>
        <p:spPr>
          <a:xfrm>
            <a:off x="5511799" y="2717800"/>
            <a:ext cx="3395134" cy="3305326"/>
          </a:xfrm>
          <a:custGeom>
            <a:avLst/>
            <a:gdLst>
              <a:gd name="connsiteX0" fmla="*/ 0 w 2899495"/>
              <a:gd name="connsiteY0" fmla="*/ 0 h 3355144"/>
              <a:gd name="connsiteX1" fmla="*/ 2899495 w 2899495"/>
              <a:gd name="connsiteY1" fmla="*/ 0 h 3355144"/>
              <a:gd name="connsiteX2" fmla="*/ 2899495 w 2899495"/>
              <a:gd name="connsiteY2" fmla="*/ 3355144 h 3355144"/>
              <a:gd name="connsiteX3" fmla="*/ 0 w 2899495"/>
              <a:gd name="connsiteY3" fmla="*/ 3355144 h 3355144"/>
              <a:gd name="connsiteX4" fmla="*/ 0 w 2899495"/>
              <a:gd name="connsiteY4" fmla="*/ 0 h 335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9495" h="3355144">
                <a:moveTo>
                  <a:pt x="0" y="0"/>
                </a:moveTo>
                <a:lnTo>
                  <a:pt x="2899495" y="0"/>
                </a:lnTo>
                <a:lnTo>
                  <a:pt x="2899495" y="3355144"/>
                </a:lnTo>
                <a:lnTo>
                  <a:pt x="0" y="3355144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4647E"/>
              </a:buClr>
              <a:buFont typeface="Wingdings" panose="05000000000000000000" pitchFamily="2" charset="2"/>
              <a:buNone/>
            </a:pPr>
            <a:r>
              <a:rPr lang="en-US" sz="2400" b="1" u="sng" kern="1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#03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4647E"/>
              </a:buClr>
              <a:buFont typeface="Wingdings" panose="05000000000000000000" pitchFamily="2" charset="2"/>
              <a:buNone/>
            </a:pPr>
            <a:r>
              <a:rPr lang="en-US" sz="2400" b="1" kern="1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Assessment of potential differences in approaches/ classifications across regions that could impact the aggregates to publish</a:t>
            </a:r>
          </a:p>
        </p:txBody>
      </p:sp>
    </p:spTree>
    <p:extLst>
      <p:ext uri="{BB962C8B-B14F-4D97-AF65-F5344CB8AC3E}">
        <p14:creationId xmlns:p14="http://schemas.microsoft.com/office/powerpoint/2010/main" val="110173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98987-2D2B-499B-8489-9F51C8ED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91" y="2017894"/>
            <a:ext cx="2228251" cy="1477968"/>
          </a:xfrm>
          <a:prstGeom prst="rect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5F9A53-BC5A-4475-9033-D32FC2A19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706" y="3995039"/>
            <a:ext cx="1449508" cy="1884816"/>
          </a:xfrm>
          <a:prstGeom prst="rect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EAA624-11A2-441B-ACF0-4CB3EE976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024" y="4256417"/>
            <a:ext cx="2037418" cy="1792432"/>
          </a:xfrm>
          <a:prstGeom prst="rect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CA9F18-C4FB-4E36-A730-9484CA69F2E4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3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Dissemination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0DE81-17AD-41E4-AFFA-9E8BC24A2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260" y="1342878"/>
            <a:ext cx="2343830" cy="1455988"/>
          </a:xfrm>
          <a:prstGeom prst="rect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96350-8478-4387-8DF0-4FA03522A406}"/>
              </a:ext>
            </a:extLst>
          </p:cNvPr>
          <p:cNvSpPr txBox="1"/>
          <p:nvPr/>
        </p:nvSpPr>
        <p:spPr>
          <a:xfrm>
            <a:off x="201336" y="1208014"/>
            <a:ext cx="2181137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2011 PPP results available through…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98117F-1333-48AD-8FE8-5C7490AA9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351" y="1912042"/>
            <a:ext cx="2504992" cy="1344107"/>
          </a:xfrm>
          <a:prstGeom prst="rect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AE5F7-61CB-4BBB-9F7B-3FDFFCC6A8CA}"/>
              </a:ext>
            </a:extLst>
          </p:cNvPr>
          <p:cNvSpPr txBox="1"/>
          <p:nvPr/>
        </p:nvSpPr>
        <p:spPr>
          <a:xfrm>
            <a:off x="3227069" y="1056391"/>
            <a:ext cx="185396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World Bank </a:t>
            </a:r>
            <a:r>
              <a:rPr lang="en-US" dirty="0" err="1"/>
              <a:t>DataBank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70DD82-2540-49B8-9739-CDA0E73E9738}"/>
              </a:ext>
            </a:extLst>
          </p:cNvPr>
          <p:cNvSpPr txBox="1"/>
          <p:nvPr/>
        </p:nvSpPr>
        <p:spPr>
          <a:xfrm>
            <a:off x="4953000" y="2862700"/>
            <a:ext cx="1730029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World Development Indicators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2D9C74-CD33-4C42-8CBC-85620549F9F4}"/>
              </a:ext>
            </a:extLst>
          </p:cNvPr>
          <p:cNvSpPr txBox="1"/>
          <p:nvPr/>
        </p:nvSpPr>
        <p:spPr>
          <a:xfrm>
            <a:off x="95122" y="3904723"/>
            <a:ext cx="2622407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Capitalize on new dissemination tools…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030D63-3932-44C0-B8BD-12A705333F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42" y="4671461"/>
            <a:ext cx="1872600" cy="1708294"/>
          </a:xfrm>
          <a:prstGeom prst="rect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E57755-62CF-44C6-AAFD-D986E0FEF1B8}"/>
              </a:ext>
            </a:extLst>
          </p:cNvPr>
          <p:cNvSpPr txBox="1"/>
          <p:nvPr/>
        </p:nvSpPr>
        <p:spPr>
          <a:xfrm>
            <a:off x="7366093" y="5461597"/>
            <a:ext cx="1720041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Country and topic-specific profiles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C542AC-3A45-4D38-8865-9B6A922CC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7938" y="4132317"/>
            <a:ext cx="1548357" cy="2172410"/>
          </a:xfrm>
          <a:prstGeom prst="rect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8A5E12-1870-425F-80A7-09A894B61E93}"/>
              </a:ext>
            </a:extLst>
          </p:cNvPr>
          <p:cNvSpPr txBox="1"/>
          <p:nvPr/>
        </p:nvSpPr>
        <p:spPr>
          <a:xfrm>
            <a:off x="5436349" y="5652680"/>
            <a:ext cx="1182270" cy="6531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Visual analyses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79CEB9-DAAC-48A5-8DE7-5989908D6561}"/>
              </a:ext>
            </a:extLst>
          </p:cNvPr>
          <p:cNvSpPr txBox="1"/>
          <p:nvPr/>
        </p:nvSpPr>
        <p:spPr>
          <a:xfrm>
            <a:off x="2382794" y="5685441"/>
            <a:ext cx="152164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Dashboards and portals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4427E-EDD8-4CBD-AFE8-F2A7848F4ECE}"/>
              </a:ext>
            </a:extLst>
          </p:cNvPr>
          <p:cNvSpPr txBox="1"/>
          <p:nvPr/>
        </p:nvSpPr>
        <p:spPr>
          <a:xfrm>
            <a:off x="1536276" y="3150522"/>
            <a:ext cx="1853967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ICP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E15B3-60EC-41C9-8E8A-BC2407DEA7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8547" y="1139731"/>
            <a:ext cx="1525667" cy="1961572"/>
          </a:xfrm>
          <a:prstGeom prst="rect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80DA42-B450-4DF4-996A-68D1C3299723}"/>
              </a:ext>
            </a:extLst>
          </p:cNvPr>
          <p:cNvSpPr txBox="1"/>
          <p:nvPr/>
        </p:nvSpPr>
        <p:spPr>
          <a:xfrm>
            <a:off x="7214467" y="2493368"/>
            <a:ext cx="1853967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ICP Reports</a:t>
            </a:r>
          </a:p>
        </p:txBody>
      </p:sp>
    </p:spTree>
    <p:extLst>
      <p:ext uri="{BB962C8B-B14F-4D97-AF65-F5344CB8AC3E}">
        <p14:creationId xmlns:p14="http://schemas.microsoft.com/office/powerpoint/2010/main" val="808490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CA9F18-C4FB-4E36-A730-9484CA69F2E4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3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Knowledge Activities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6CCEF-90B1-4483-B2EC-7743709B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448" y="1012240"/>
            <a:ext cx="2171561" cy="1927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A780D-6BCE-4EAB-AA68-3F45523D4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000" y="1299241"/>
            <a:ext cx="2191296" cy="1938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5EB679-CAC3-4DD2-AAEC-66C0CEE25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388" y="1583428"/>
            <a:ext cx="2191296" cy="1927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1D27AB-1566-44FC-95A3-56DC7450C850}"/>
              </a:ext>
            </a:extLst>
          </p:cNvPr>
          <p:cNvSpPr txBox="1"/>
          <p:nvPr/>
        </p:nvSpPr>
        <p:spPr>
          <a:xfrm>
            <a:off x="492369" y="1609649"/>
            <a:ext cx="3208243" cy="175432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Launched in March 2018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Around 300 trainees enrolled online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Used as well in regional and national workshops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AF12B9-85FC-4045-B3F0-8A9EF6CE5C5F}"/>
              </a:ext>
            </a:extLst>
          </p:cNvPr>
          <p:cNvCxnSpPr>
            <a:cxnSpLocks/>
          </p:cNvCxnSpPr>
          <p:nvPr/>
        </p:nvCxnSpPr>
        <p:spPr>
          <a:xfrm>
            <a:off x="411061" y="3698873"/>
            <a:ext cx="8487406" cy="19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89D139-F99B-41DD-B6A7-FCB93A75F5D7}"/>
              </a:ext>
            </a:extLst>
          </p:cNvPr>
          <p:cNvSpPr txBox="1"/>
          <p:nvPr/>
        </p:nvSpPr>
        <p:spPr>
          <a:xfrm>
            <a:off x="403499" y="1133112"/>
            <a:ext cx="3924886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PPP eLearning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BEE47F-65EA-4949-9634-B8DD89D071BD}"/>
              </a:ext>
            </a:extLst>
          </p:cNvPr>
          <p:cNvSpPr txBox="1"/>
          <p:nvPr/>
        </p:nvSpPr>
        <p:spPr>
          <a:xfrm>
            <a:off x="403499" y="3784368"/>
            <a:ext cx="3924886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Blog series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D37F4A-8596-4000-806E-90FDD629B48E}"/>
              </a:ext>
            </a:extLst>
          </p:cNvPr>
          <p:cNvSpPr txBox="1"/>
          <p:nvPr/>
        </p:nvSpPr>
        <p:spPr>
          <a:xfrm>
            <a:off x="492369" y="4319226"/>
            <a:ext cx="3748896" cy="175432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branded, within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World Bank Data Blog series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Wide audience through social media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Invites authors: research, methodology, uses etc.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9CC69D-FD96-4D18-83A4-78D98B4DA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725" y="3875399"/>
            <a:ext cx="2057583" cy="185697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7871E0-38A6-49C9-B394-C32724EA2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4697" y="4208627"/>
            <a:ext cx="1517271" cy="180010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0DBCE4C-8164-4F43-84D0-8E12DBECA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0491" y="4571814"/>
            <a:ext cx="1355471" cy="170174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0067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CA9F18-C4FB-4E36-A730-9484CA69F2E4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3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Outreach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1D27AB-1566-44FC-95A3-56DC7450C850}"/>
              </a:ext>
            </a:extLst>
          </p:cNvPr>
          <p:cNvSpPr txBox="1"/>
          <p:nvPr/>
        </p:nvSpPr>
        <p:spPr>
          <a:xfrm>
            <a:off x="419527" y="1675781"/>
            <a:ext cx="4056865" cy="203132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  <a:defRPr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Quarterly newsletter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1,500 recipients worldwide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National, regional and global activities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PPP uses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AF12B9-85FC-4045-B3F0-8A9EF6CE5C5F}"/>
              </a:ext>
            </a:extLst>
          </p:cNvPr>
          <p:cNvCxnSpPr>
            <a:cxnSpLocks/>
          </p:cNvCxnSpPr>
          <p:nvPr/>
        </p:nvCxnSpPr>
        <p:spPr>
          <a:xfrm>
            <a:off x="419527" y="3678239"/>
            <a:ext cx="8487406" cy="19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89D139-F99B-41DD-B6A7-FCB93A75F5D7}"/>
              </a:ext>
            </a:extLst>
          </p:cNvPr>
          <p:cNvSpPr txBox="1"/>
          <p:nvPr/>
        </p:nvSpPr>
        <p:spPr>
          <a:xfrm>
            <a:off x="351930" y="1175966"/>
            <a:ext cx="392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Highlights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9D8C05-2F55-45AF-ABE0-0D78998C681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41761" y="1074751"/>
            <a:ext cx="1463040" cy="201168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584395-DA97-46DE-ACCE-5650736A761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86228" y="1298467"/>
            <a:ext cx="1463040" cy="201168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54C527-A6C9-4E9A-BB2C-134F5974C7B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891424" y="1516035"/>
            <a:ext cx="1463040" cy="201168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2F777D-02A0-459D-A73A-E04718607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9305" y="3875233"/>
            <a:ext cx="2617365" cy="1560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00DD9C-07A1-4541-8D9A-C16F1160344D}"/>
              </a:ext>
            </a:extLst>
          </p:cNvPr>
          <p:cNvSpPr txBox="1"/>
          <p:nvPr/>
        </p:nvSpPr>
        <p:spPr>
          <a:xfrm>
            <a:off x="351930" y="3828956"/>
            <a:ext cx="392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50</a:t>
            </a:r>
            <a:r>
              <a:rPr lang="en-US" sz="2400" b="1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Anniversary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E08B3F-4202-4A23-B716-FBC99B2E6DFD}"/>
              </a:ext>
            </a:extLst>
          </p:cNvPr>
          <p:cNvSpPr txBox="1"/>
          <p:nvPr/>
        </p:nvSpPr>
        <p:spPr>
          <a:xfrm>
            <a:off x="419527" y="4316780"/>
            <a:ext cx="3199973" cy="175432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Events at the United Nations and the World Bank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Posters, video and blogs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Wide audience on social media - #ICP50th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C71852-0583-40B3-8C9D-64AB59F87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972" y="4290621"/>
            <a:ext cx="1139861" cy="170979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E7DF11-D006-461C-A27E-553C5B388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5805" y="4693642"/>
            <a:ext cx="2049911" cy="148336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3971B8-9014-4EFC-949B-ABA49653E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6804" y="5061342"/>
            <a:ext cx="1957825" cy="129635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6213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CA9F18-C4FB-4E36-A730-9484CA69F2E4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8898467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3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International Conferences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ACD1276-550C-4168-BCDE-C16C1FF20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988447"/>
              </p:ext>
            </p:extLst>
          </p:nvPr>
        </p:nvGraphicFramePr>
        <p:xfrm>
          <a:off x="341644" y="1123504"/>
          <a:ext cx="8460712" cy="5137597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8460712">
                  <a:extLst>
                    <a:ext uri="{9D8B030D-6E8A-4147-A177-3AD203B41FA5}">
                      <a16:colId xmlns:a16="http://schemas.microsoft.com/office/drawing/2014/main" val="3009906043"/>
                    </a:ext>
                  </a:extLst>
                </a:gridCol>
              </a:tblGrid>
              <a:tr h="8394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ICP at the World Bank Booth at the UN World Data Forum, </a:t>
                      </a:r>
                      <a:r>
                        <a:rPr lang="en-US" sz="2000" b="1" i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Dubai, Oct 2018</a:t>
                      </a:r>
                      <a:endParaRPr lang="en-US" sz="2000" b="1" i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486171"/>
                  </a:ext>
                </a:extLst>
              </a:tr>
              <a:tr h="8943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Conference “Fifty Years of International Comparison Program: Achievements and Moving Forward”, </a:t>
                      </a:r>
                      <a:r>
                        <a:rPr lang="en-US" sz="20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Beijing, Oct 2018</a:t>
                      </a:r>
                      <a:endParaRPr lang="en-US" sz="20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72037"/>
                  </a:ext>
                </a:extLst>
              </a:tr>
              <a:tr h="1261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Intra-country comparisons of poverty and living conditions: Measuring well-being at local level for public policy with focus 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on China,</a:t>
                      </a:r>
                      <a:r>
                        <a:rPr lang="en-US" sz="2000" b="1" i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Beijing, Dec 2018</a:t>
                      </a:r>
                      <a:endParaRPr lang="en-US" sz="2000" b="1" i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192133"/>
                  </a:ext>
                </a:extLst>
              </a:tr>
              <a:tr h="4503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International Comparisons Conference, </a:t>
                      </a:r>
                      <a:r>
                        <a:rPr lang="en-US" sz="20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Groningen, May 2019</a:t>
                      </a:r>
                      <a:endParaRPr lang="en-US" sz="20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258861"/>
                  </a:ext>
                </a:extLst>
              </a:tr>
              <a:tr h="8569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Session on PPP/CPI Synergies at the Ottawa Group meeting, </a:t>
                      </a:r>
                      <a:r>
                        <a:rPr lang="en-US" sz="2000" b="1" i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Rio de Janeiro, May 2019</a:t>
                      </a:r>
                      <a:endParaRPr lang="en-US" sz="2000" b="1" i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54585"/>
                  </a:ext>
                </a:extLst>
              </a:tr>
              <a:tr h="8347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Session on PPP-based comparisons at the IARIW special conference, </a:t>
                      </a:r>
                      <a:r>
                        <a:rPr lang="en-US" sz="20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Moscow, Sept 2019</a:t>
                      </a:r>
                      <a:endParaRPr lang="en-US" sz="20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972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752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68A883-6EFC-4664-9527-FB42A6384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" y="1146049"/>
            <a:ext cx="4549140" cy="303276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42060"/>
            <a:ext cx="9144000" cy="704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pPr marL="91440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 month of PPPs -  500+ articles via 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Factiva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39A99-2B55-4FDD-99CE-6DDD140B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104785-7CD0-48F0-83F3-54FC77D30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793" y="2132804"/>
            <a:ext cx="4549140" cy="3032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82BBB5-F6D5-4104-A127-D73E50F7B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012" y="3372524"/>
            <a:ext cx="4435734" cy="2957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5F424E-08F3-4E22-913F-1A67ADC3B037}"/>
              </a:ext>
            </a:extLst>
          </p:cNvPr>
          <p:cNvSpPr txBox="1"/>
          <p:nvPr/>
        </p:nvSpPr>
        <p:spPr>
          <a:xfrm>
            <a:off x="324782" y="5046342"/>
            <a:ext cx="2850218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India, China and the USA dominate coverage ..but 80 other countries are featured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51B83A-5E0E-4D72-BC36-0BD672857A10}"/>
              </a:ext>
            </a:extLst>
          </p:cNvPr>
          <p:cNvSpPr txBox="1"/>
          <p:nvPr/>
        </p:nvSpPr>
        <p:spPr>
          <a:xfrm>
            <a:off x="6773333" y="1091134"/>
            <a:ext cx="2204129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70 major media news outlets ran 115 PPP articles</a:t>
            </a:r>
          </a:p>
        </p:txBody>
      </p:sp>
    </p:spTree>
    <p:extLst>
      <p:ext uri="{BB962C8B-B14F-4D97-AF65-F5344CB8AC3E}">
        <p14:creationId xmlns:p14="http://schemas.microsoft.com/office/powerpoint/2010/main" val="334973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6E21-F6D3-4EA1-BF6E-ED5DD9F6A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97753"/>
            <a:ext cx="9144000" cy="1470025"/>
          </a:xfrm>
          <a:solidFill>
            <a:schemeClr val="bg1"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Opening Remarks and </a:t>
            </a: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Adoption of the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3503-A16E-4F7A-B94F-97032AD8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67778"/>
            <a:ext cx="9144000" cy="1752600"/>
          </a:xfrm>
          <a:solidFill>
            <a:schemeClr val="bg1">
              <a:alpha val="40000"/>
            </a:schemeClr>
          </a:solidFill>
        </p:spPr>
        <p:txBody>
          <a:bodyPr>
            <a:normAutofit/>
          </a:bodyPr>
          <a:lstStyle/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Meeting Chair</a:t>
            </a: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20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19455"/>
            <a:ext cx="9144000" cy="704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pPr marL="91440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PPPs feature in…</a:t>
            </a:r>
            <a:endParaRPr lang="en-US" sz="3200" i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39A99-2B55-4FDD-99CE-6DDD140B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DC4E50-54B0-4618-B5E4-96313EC29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9307"/>
            <a:ext cx="2716172" cy="23314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F5F0C7-E0A3-47DD-8D16-4F4B04F7F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5069"/>
            <a:ext cx="2309244" cy="21233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E292BC-60AC-4574-9281-68EF904EA2FC}"/>
              </a:ext>
            </a:extLst>
          </p:cNvPr>
          <p:cNvSpPr txBox="1"/>
          <p:nvPr/>
        </p:nvSpPr>
        <p:spPr>
          <a:xfrm>
            <a:off x="1715500" y="4509882"/>
            <a:ext cx="1757680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….blogs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B57F2B2-29F7-4A08-AC79-108B5F29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61" y="5233845"/>
            <a:ext cx="2680129" cy="139889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8D872A-01F6-4E12-BD96-211EA9D41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250" y="1218997"/>
            <a:ext cx="2986236" cy="21132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4A1F70-186A-4E45-AA72-5DD3ADB73790}"/>
              </a:ext>
            </a:extLst>
          </p:cNvPr>
          <p:cNvSpPr txBox="1"/>
          <p:nvPr/>
        </p:nvSpPr>
        <p:spPr>
          <a:xfrm>
            <a:off x="3397132" y="2078198"/>
            <a:ext cx="2497361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….research papers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08C45F-6C53-40A7-A977-4077115D0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242" y="1118673"/>
            <a:ext cx="2947035" cy="8552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C482F4-927E-4857-BF96-0CA39726B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593" y="2355008"/>
            <a:ext cx="2066232" cy="13715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94F9CF-156B-4750-9B42-D0CB1C5AEF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089" y="3182823"/>
            <a:ext cx="1626576" cy="19591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CE9560-CE1D-443A-BFAA-B323F51FC874}"/>
              </a:ext>
            </a:extLst>
          </p:cNvPr>
          <p:cNvSpPr txBox="1"/>
          <p:nvPr/>
        </p:nvSpPr>
        <p:spPr>
          <a:xfrm>
            <a:off x="2147750" y="3582997"/>
            <a:ext cx="2118326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…media articles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13A253-5E66-4382-A7B2-696E8AFB34D1}"/>
              </a:ext>
            </a:extLst>
          </p:cNvPr>
          <p:cNvSpPr txBox="1"/>
          <p:nvPr/>
        </p:nvSpPr>
        <p:spPr>
          <a:xfrm>
            <a:off x="6093334" y="3723037"/>
            <a:ext cx="206623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….development reports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DB665B-E650-42AC-B280-15FBC8B302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9985" y="4109988"/>
            <a:ext cx="1416904" cy="2007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5882F6-6F42-43DB-B4CE-8232CA5C0D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6354" y="4509882"/>
            <a:ext cx="1385758" cy="147387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0155F1-3518-4982-B816-57589435B53A}"/>
              </a:ext>
            </a:extLst>
          </p:cNvPr>
          <p:cNvSpPr txBox="1"/>
          <p:nvPr/>
        </p:nvSpPr>
        <p:spPr>
          <a:xfrm>
            <a:off x="3885136" y="4074290"/>
            <a:ext cx="1757680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…. analyses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1766C-F1D0-4229-B565-242C73CD2E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7670" y="5563452"/>
            <a:ext cx="1925209" cy="8970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784089-0DAD-4235-849A-1B1AAC42361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43"/>
          <a:stretch/>
        </p:blipFill>
        <p:spPr>
          <a:xfrm>
            <a:off x="6296520" y="4563933"/>
            <a:ext cx="1405955" cy="208000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207847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E0A3B65-7484-4F35-9EF7-5A7AFB957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237" y="1036693"/>
            <a:ext cx="1644768" cy="230212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19455"/>
            <a:ext cx="9144000" cy="704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pPr marL="91440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PPPs inform development by…</a:t>
            </a:r>
            <a:endParaRPr lang="en-US" sz="3200" i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39A99-2B55-4FDD-99CE-6DDD140B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231E9-013B-4A72-88C9-FCB10CFB4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558" y="3888882"/>
            <a:ext cx="1680691" cy="248363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CB28CE-4E28-4B35-95A1-243070C53A16}"/>
              </a:ext>
            </a:extLst>
          </p:cNvPr>
          <p:cNvSpPr txBox="1"/>
          <p:nvPr/>
        </p:nvSpPr>
        <p:spPr>
          <a:xfrm>
            <a:off x="7262504" y="4946468"/>
            <a:ext cx="1881496" cy="14773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..comparing growth rates of electrical and electronic equipment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24CC5-5DBB-49FD-9E6D-5E9A5AB8B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1" y="979808"/>
            <a:ext cx="1742736" cy="256873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722173-85F3-4A0A-ABB4-4189AF71CBAE}"/>
              </a:ext>
            </a:extLst>
          </p:cNvPr>
          <p:cNvSpPr txBox="1"/>
          <p:nvPr/>
        </p:nvSpPr>
        <p:spPr>
          <a:xfrm>
            <a:off x="1000008" y="1393050"/>
            <a:ext cx="1845578" cy="14773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..calculating poverty rates and spending on social safety nets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DB13EE-4D11-4AA8-AEFA-BEA79D9A8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3686786"/>
            <a:ext cx="1850625" cy="276121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EDDE8C-1EF4-4B53-A5B3-B8DAEA333B72}"/>
              </a:ext>
            </a:extLst>
          </p:cNvPr>
          <p:cNvSpPr txBox="1"/>
          <p:nvPr/>
        </p:nvSpPr>
        <p:spPr>
          <a:xfrm>
            <a:off x="1095957" y="4672774"/>
            <a:ext cx="2055539" cy="17543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…measuring productivity by comparing GDP per capita (PPP) with nighttime lights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7628A0-6CB0-4C8A-9D15-840BAA372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080" y="945363"/>
            <a:ext cx="1876703" cy="248363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5635AD-CC3F-4E00-8D31-C31F9F334859}"/>
              </a:ext>
            </a:extLst>
          </p:cNvPr>
          <p:cNvSpPr txBox="1"/>
          <p:nvPr/>
        </p:nvSpPr>
        <p:spPr>
          <a:xfrm>
            <a:off x="6827121" y="2625244"/>
            <a:ext cx="2316879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…estimating the impact on GDP per capita (PPP) of dire climate scenarios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8320F4-EF0C-46AE-A6B6-C2C302B4EA2F}"/>
              </a:ext>
            </a:extLst>
          </p:cNvPr>
          <p:cNvSpPr txBox="1"/>
          <p:nvPr/>
        </p:nvSpPr>
        <p:spPr>
          <a:xfrm>
            <a:off x="4153525" y="2369337"/>
            <a:ext cx="2054884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….valuing unpaid care work as a share of GDP (PPP)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B31C89-5F69-4999-84C0-940ACB73C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454" y="3752060"/>
            <a:ext cx="1617462" cy="211851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0A88DA-3B29-467F-960C-14CAF39FB9C5}"/>
              </a:ext>
            </a:extLst>
          </p:cNvPr>
          <p:cNvSpPr txBox="1"/>
          <p:nvPr/>
        </p:nvSpPr>
        <p:spPr>
          <a:xfrm>
            <a:off x="4264926" y="4854938"/>
            <a:ext cx="1845578" cy="14773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…analyzing FDI inflows, migration and travel patterns into ECA.</a:t>
            </a:r>
          </a:p>
        </p:txBody>
      </p:sp>
    </p:spTree>
    <p:extLst>
      <p:ext uri="{BB962C8B-B14F-4D97-AF65-F5344CB8AC3E}">
        <p14:creationId xmlns:p14="http://schemas.microsoft.com/office/powerpoint/2010/main" val="656595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E7F6B-94EF-403E-A73F-9A4738719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" y="1022873"/>
            <a:ext cx="803319" cy="477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E7822-DB56-4BE0-ABBC-2B5FB4462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392" y="1035634"/>
            <a:ext cx="2535404" cy="181662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414" y="219455"/>
            <a:ext cx="9133586" cy="704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pPr marL="91440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..and are crucial to data analyses</a:t>
            </a:r>
            <a:endParaRPr lang="en-US" sz="3200" i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39A99-2B55-4FDD-99CE-6DDD140B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EBC19-7296-4E5F-85AA-FBDAD8257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71" y="3677920"/>
            <a:ext cx="2016508" cy="261112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B8A95-35D5-4F82-9F1B-158C1518A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72" y="1125060"/>
            <a:ext cx="2494751" cy="120032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350425-11F8-430C-8028-47A50205E87C}"/>
              </a:ext>
            </a:extLst>
          </p:cNvPr>
          <p:cNvSpPr txBox="1"/>
          <p:nvPr/>
        </p:nvSpPr>
        <p:spPr>
          <a:xfrm>
            <a:off x="1186744" y="5510061"/>
            <a:ext cx="2060688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ADB’s “Key Indicators” uses PPPs in SDGs 1, 7 and 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BA3D2D-DA03-4FC1-BB18-99D597EE381C}"/>
              </a:ext>
            </a:extLst>
          </p:cNvPr>
          <p:cNvSpPr txBox="1"/>
          <p:nvPr/>
        </p:nvSpPr>
        <p:spPr>
          <a:xfrm>
            <a:off x="1218898" y="2260319"/>
            <a:ext cx="1845578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43 indicators in WDI rely on PPPs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D4041A-D374-46FA-B1B1-90568F3CA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385" y="3677920"/>
            <a:ext cx="1941806" cy="271108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2CB7C0-27FE-4723-8F45-B198BBE1B8B6}"/>
              </a:ext>
            </a:extLst>
          </p:cNvPr>
          <p:cNvSpPr txBox="1"/>
          <p:nvPr/>
        </p:nvSpPr>
        <p:spPr>
          <a:xfrm>
            <a:off x="6072122" y="4742443"/>
            <a:ext cx="2339578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AfDB uses PPPs to establish poverty headcounts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E30A4-4739-4A15-B903-72A34E9B289B}"/>
              </a:ext>
            </a:extLst>
          </p:cNvPr>
          <p:cNvSpPr txBox="1"/>
          <p:nvPr/>
        </p:nvSpPr>
        <p:spPr>
          <a:xfrm>
            <a:off x="6804422" y="2390592"/>
            <a:ext cx="2339578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SDG target 7.3 measures energy intensity with PPPs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33021-B5DA-4E18-B27C-4FDAEB954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2191" y="3929500"/>
            <a:ext cx="2339578" cy="150557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84270B-6440-496C-8862-A935ACC099D6}"/>
              </a:ext>
            </a:extLst>
          </p:cNvPr>
          <p:cNvSpPr txBox="1"/>
          <p:nvPr/>
        </p:nvSpPr>
        <p:spPr>
          <a:xfrm>
            <a:off x="3778647" y="5015578"/>
            <a:ext cx="1845578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WHO and WBG assess health cost impacts using PPPs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C8E040-8BE5-4D82-9D74-964A01518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9133" y="993514"/>
            <a:ext cx="1605694" cy="226083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914038-D3EC-4F43-BF57-20F103C127B3}"/>
              </a:ext>
            </a:extLst>
          </p:cNvPr>
          <p:cNvSpPr txBox="1"/>
          <p:nvPr/>
        </p:nvSpPr>
        <p:spPr>
          <a:xfrm>
            <a:off x="3427388" y="2613708"/>
            <a:ext cx="2956417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The Global Competitiveness Index uses PPPs in its 10th pillar measure – market size</a:t>
            </a:r>
          </a:p>
        </p:txBody>
      </p:sp>
    </p:spTree>
    <p:extLst>
      <p:ext uri="{BB962C8B-B14F-4D97-AF65-F5344CB8AC3E}">
        <p14:creationId xmlns:p14="http://schemas.microsoft.com/office/powerpoint/2010/main" val="2052538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6E21-F6D3-4EA1-BF6E-ED5DD9F6A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16175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Regional Progress Reports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3503-A16E-4F7A-B94F-97032AD8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15378"/>
            <a:ext cx="9144000" cy="1752600"/>
          </a:xfrm>
        </p:spPr>
        <p:txBody>
          <a:bodyPr>
            <a:normAutofit/>
          </a:bodyPr>
          <a:lstStyle/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Regional Implementing Agencies</a:t>
            </a: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65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C1B1D2-44D8-444A-A696-47CF7B2B0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361"/>
            <a:ext cx="8898467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 defTabSz="34290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Regional Progress Reports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AAEF-52F8-47B2-8DD8-AC42BE96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BFF336-D03B-406A-82BA-DC6A558B5108}"/>
              </a:ext>
            </a:extLst>
          </p:cNvPr>
          <p:cNvSpPr txBox="1">
            <a:spLocks/>
          </p:cNvSpPr>
          <p:nvPr/>
        </p:nvSpPr>
        <p:spPr>
          <a:xfrm>
            <a:off x="320039" y="1429768"/>
            <a:ext cx="8055611" cy="43550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Africa [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African Development Bank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]</a:t>
            </a:r>
          </a:p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Asia [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Asian Development Bank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]</a:t>
            </a:r>
          </a:p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Eurostat–OECD PPP program [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Eurostat and OECD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]</a:t>
            </a:r>
          </a:p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Commonwealth of Independent States [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CIS-STAT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] </a:t>
            </a:r>
          </a:p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Latin America and the Caribbean [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UN-ECLAC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] </a:t>
            </a:r>
          </a:p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Western Asia [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UN-ESCWA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79482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6E21-F6D3-4EA1-BF6E-ED5DD9F6A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16175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Outstanding Risks </a:t>
            </a: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and Mitigation Measures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3503-A16E-4F7A-B94F-97032AD8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15378"/>
            <a:ext cx="9144000" cy="1752600"/>
          </a:xfrm>
        </p:spPr>
        <p:txBody>
          <a:bodyPr>
            <a:normAutofit/>
          </a:bodyPr>
          <a:lstStyle/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ICP Global Unit, World Bank</a:t>
            </a: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24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>
            <a:noAutofit/>
          </a:bodyPr>
          <a:lstStyle/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Outstanding Risks (1)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36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895197-26F1-41AB-89E1-BE44A9973A05}"/>
              </a:ext>
            </a:extLst>
          </p:cNvPr>
          <p:cNvGrpSpPr/>
          <p:nvPr/>
        </p:nvGrpSpPr>
        <p:grpSpPr>
          <a:xfrm>
            <a:off x="389700" y="1325301"/>
            <a:ext cx="8364601" cy="4783679"/>
            <a:chOff x="353331" y="1030629"/>
            <a:chExt cx="8364601" cy="478367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8443ADD-6921-46E9-81ED-268A1A97B8E4}"/>
                </a:ext>
              </a:extLst>
            </p:cNvPr>
            <p:cNvSpPr/>
            <p:nvPr/>
          </p:nvSpPr>
          <p:spPr>
            <a:xfrm>
              <a:off x="353331" y="1030629"/>
              <a:ext cx="4390119" cy="1014071"/>
            </a:xfrm>
            <a:custGeom>
              <a:avLst/>
              <a:gdLst>
                <a:gd name="connsiteX0" fmla="*/ 0 w 3908691"/>
                <a:gd name="connsiteY0" fmla="*/ 0 h 1563476"/>
                <a:gd name="connsiteX1" fmla="*/ 3908691 w 3908691"/>
                <a:gd name="connsiteY1" fmla="*/ 0 h 1563476"/>
                <a:gd name="connsiteX2" fmla="*/ 3908691 w 3908691"/>
                <a:gd name="connsiteY2" fmla="*/ 1563476 h 1563476"/>
                <a:gd name="connsiteX3" fmla="*/ 0 w 3908691"/>
                <a:gd name="connsiteY3" fmla="*/ 1563476 h 1563476"/>
                <a:gd name="connsiteX4" fmla="*/ 0 w 3908691"/>
                <a:gd name="connsiteY4" fmla="*/ 0 h 156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1563476">
                  <a:moveTo>
                    <a:pt x="0" y="0"/>
                  </a:moveTo>
                  <a:lnTo>
                    <a:pt x="3908691" y="0"/>
                  </a:lnTo>
                  <a:lnTo>
                    <a:pt x="3908691" y="1563476"/>
                  </a:lnTo>
                  <a:lnTo>
                    <a:pt x="0" y="1563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Timeliness Risks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B7275BC-A7E7-4A19-8574-DE4B4AFB58DA}"/>
                </a:ext>
              </a:extLst>
            </p:cNvPr>
            <p:cNvSpPr/>
            <p:nvPr/>
          </p:nvSpPr>
          <p:spPr>
            <a:xfrm>
              <a:off x="353331" y="2182108"/>
              <a:ext cx="4390119" cy="3632200"/>
            </a:xfrm>
            <a:custGeom>
              <a:avLst/>
              <a:gdLst>
                <a:gd name="connsiteX0" fmla="*/ 0 w 3908691"/>
                <a:gd name="connsiteY0" fmla="*/ 0 h 3836137"/>
                <a:gd name="connsiteX1" fmla="*/ 3908691 w 3908691"/>
                <a:gd name="connsiteY1" fmla="*/ 0 h 3836137"/>
                <a:gd name="connsiteX2" fmla="*/ 3908691 w 3908691"/>
                <a:gd name="connsiteY2" fmla="*/ 3836137 h 3836137"/>
                <a:gd name="connsiteX3" fmla="*/ 0 w 3908691"/>
                <a:gd name="connsiteY3" fmla="*/ 3836137 h 3836137"/>
                <a:gd name="connsiteX4" fmla="*/ 0 w 3908691"/>
                <a:gd name="connsiteY4" fmla="*/ 0 h 383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3836137">
                  <a:moveTo>
                    <a:pt x="0" y="0"/>
                  </a:moveTo>
                  <a:lnTo>
                    <a:pt x="3908691" y="0"/>
                  </a:lnTo>
                  <a:lnTo>
                    <a:pt x="3908691" y="3836137"/>
                  </a:lnTo>
                  <a:lnTo>
                    <a:pt x="0" y="3836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rtlCol="0" anchor="t" anchorCtr="0">
              <a:noAutofit/>
            </a:bodyPr>
            <a:lstStyle/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Delay in initiating ICP 2017 survey activities and data submission for selected regions/countries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Outstanding ICP 2017 activities  – non-household surveys, backcasting and annualizing, regional and global validation, and results calculation and assessment – require time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What can be published by end of 2019?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99AE0EA-0BA4-461F-97C9-2D280FC3A4F7}"/>
                </a:ext>
              </a:extLst>
            </p:cNvPr>
            <p:cNvSpPr/>
            <p:nvPr/>
          </p:nvSpPr>
          <p:spPr>
            <a:xfrm>
              <a:off x="4916632" y="1030629"/>
              <a:ext cx="3801300" cy="1014071"/>
            </a:xfrm>
            <a:custGeom>
              <a:avLst/>
              <a:gdLst>
                <a:gd name="connsiteX0" fmla="*/ 0 w 3908691"/>
                <a:gd name="connsiteY0" fmla="*/ 0 h 1563476"/>
                <a:gd name="connsiteX1" fmla="*/ 3908691 w 3908691"/>
                <a:gd name="connsiteY1" fmla="*/ 0 h 1563476"/>
                <a:gd name="connsiteX2" fmla="*/ 3908691 w 3908691"/>
                <a:gd name="connsiteY2" fmla="*/ 1563476 h 1563476"/>
                <a:gd name="connsiteX3" fmla="*/ 0 w 3908691"/>
                <a:gd name="connsiteY3" fmla="*/ 1563476 h 1563476"/>
                <a:gd name="connsiteX4" fmla="*/ 0 w 3908691"/>
                <a:gd name="connsiteY4" fmla="*/ 0 h 156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1563476">
                  <a:moveTo>
                    <a:pt x="0" y="0"/>
                  </a:moveTo>
                  <a:lnTo>
                    <a:pt x="3908691" y="0"/>
                  </a:lnTo>
                  <a:lnTo>
                    <a:pt x="3908691" y="1563476"/>
                  </a:lnTo>
                  <a:lnTo>
                    <a:pt x="0" y="1563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Participation Risks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42781D1-5B48-46AF-A319-6BE9C03D381B}"/>
                </a:ext>
              </a:extLst>
            </p:cNvPr>
            <p:cNvSpPr/>
            <p:nvPr/>
          </p:nvSpPr>
          <p:spPr>
            <a:xfrm>
              <a:off x="4916632" y="2179526"/>
              <a:ext cx="3801300" cy="3632201"/>
            </a:xfrm>
            <a:custGeom>
              <a:avLst/>
              <a:gdLst>
                <a:gd name="connsiteX0" fmla="*/ 0 w 3908691"/>
                <a:gd name="connsiteY0" fmla="*/ 0 h 3836137"/>
                <a:gd name="connsiteX1" fmla="*/ 3908691 w 3908691"/>
                <a:gd name="connsiteY1" fmla="*/ 0 h 3836137"/>
                <a:gd name="connsiteX2" fmla="*/ 3908691 w 3908691"/>
                <a:gd name="connsiteY2" fmla="*/ 3836137 h 3836137"/>
                <a:gd name="connsiteX3" fmla="*/ 0 w 3908691"/>
                <a:gd name="connsiteY3" fmla="*/ 3836137 h 3836137"/>
                <a:gd name="connsiteX4" fmla="*/ 0 w 3908691"/>
                <a:gd name="connsiteY4" fmla="*/ 0 h 383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3836137">
                  <a:moveTo>
                    <a:pt x="0" y="0"/>
                  </a:moveTo>
                  <a:lnTo>
                    <a:pt x="3908691" y="0"/>
                  </a:lnTo>
                  <a:lnTo>
                    <a:pt x="3908691" y="3836137"/>
                  </a:lnTo>
                  <a:lnTo>
                    <a:pt x="0" y="3836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rtlCol="0" anchor="t" anchorCtr="0">
              <a:noAutofit/>
            </a:bodyPr>
            <a:lstStyle/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Uncertainty regarding 10 outstanding countries that are yet to submit data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Difficulties in securing the full participation of some fragile states; however, they participate in capacity-building activities where possible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3285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>
            <a:noAutofit/>
          </a:bodyPr>
          <a:lstStyle/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Outstanding Risks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37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989F76-9344-4644-9C0B-4A9BE09169E1}"/>
              </a:ext>
            </a:extLst>
          </p:cNvPr>
          <p:cNvGrpSpPr/>
          <p:nvPr/>
        </p:nvGrpSpPr>
        <p:grpSpPr>
          <a:xfrm>
            <a:off x="353330" y="1388714"/>
            <a:ext cx="8374348" cy="4794490"/>
            <a:chOff x="353330" y="1388714"/>
            <a:chExt cx="8374348" cy="479449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0B017DF-AC86-4C58-A9F6-977B39D8DB48}"/>
                </a:ext>
              </a:extLst>
            </p:cNvPr>
            <p:cNvSpPr/>
            <p:nvPr/>
          </p:nvSpPr>
          <p:spPr>
            <a:xfrm>
              <a:off x="353331" y="1388715"/>
              <a:ext cx="4294869" cy="1335435"/>
            </a:xfrm>
            <a:custGeom>
              <a:avLst/>
              <a:gdLst>
                <a:gd name="connsiteX0" fmla="*/ 0 w 3908691"/>
                <a:gd name="connsiteY0" fmla="*/ 0 h 1563476"/>
                <a:gd name="connsiteX1" fmla="*/ 3908691 w 3908691"/>
                <a:gd name="connsiteY1" fmla="*/ 0 h 1563476"/>
                <a:gd name="connsiteX2" fmla="*/ 3908691 w 3908691"/>
                <a:gd name="connsiteY2" fmla="*/ 1563476 h 1563476"/>
                <a:gd name="connsiteX3" fmla="*/ 0 w 3908691"/>
                <a:gd name="connsiteY3" fmla="*/ 1563476 h 1563476"/>
                <a:gd name="connsiteX4" fmla="*/ 0 w 3908691"/>
                <a:gd name="connsiteY4" fmla="*/ 0 h 156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1563476">
                  <a:moveTo>
                    <a:pt x="0" y="0"/>
                  </a:moveTo>
                  <a:lnTo>
                    <a:pt x="3908691" y="0"/>
                  </a:lnTo>
                  <a:lnTo>
                    <a:pt x="3908691" y="1563476"/>
                  </a:lnTo>
                  <a:lnTo>
                    <a:pt x="0" y="1563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Quality and Comparability Risks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E2EECA-EEC2-48E1-96D0-4EF8B269F126}"/>
                </a:ext>
              </a:extLst>
            </p:cNvPr>
            <p:cNvSpPr/>
            <p:nvPr/>
          </p:nvSpPr>
          <p:spPr>
            <a:xfrm>
              <a:off x="353330" y="2882342"/>
              <a:ext cx="4294870" cy="3300862"/>
            </a:xfrm>
            <a:custGeom>
              <a:avLst/>
              <a:gdLst>
                <a:gd name="connsiteX0" fmla="*/ 0 w 3908691"/>
                <a:gd name="connsiteY0" fmla="*/ 0 h 3300862"/>
                <a:gd name="connsiteX1" fmla="*/ 3908691 w 3908691"/>
                <a:gd name="connsiteY1" fmla="*/ 0 h 3300862"/>
                <a:gd name="connsiteX2" fmla="*/ 3908691 w 3908691"/>
                <a:gd name="connsiteY2" fmla="*/ 3300862 h 3300862"/>
                <a:gd name="connsiteX3" fmla="*/ 0 w 3908691"/>
                <a:gd name="connsiteY3" fmla="*/ 3300862 h 3300862"/>
                <a:gd name="connsiteX4" fmla="*/ 0 w 3908691"/>
                <a:gd name="connsiteY4" fmla="*/ 0 h 330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3300862">
                  <a:moveTo>
                    <a:pt x="0" y="0"/>
                  </a:moveTo>
                  <a:lnTo>
                    <a:pt x="3908691" y="0"/>
                  </a:lnTo>
                  <a:lnTo>
                    <a:pt x="3908691" y="3300862"/>
                  </a:lnTo>
                  <a:lnTo>
                    <a:pt x="0" y="3300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rtlCol="0" anchor="t" anchorCtr="0">
              <a:noAutofit/>
            </a:bodyPr>
            <a:lstStyle/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Regional data quality still needs improvement; more validation workshops and technical assistance needed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Delay in initiating global data validation; however, quality of initial data is promising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Comparability over time is crucial; impact of countries migrating from LAC to OECD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0862605-E088-4FE1-A811-85489A9E0C35}"/>
                </a:ext>
              </a:extLst>
            </p:cNvPr>
            <p:cNvSpPr/>
            <p:nvPr/>
          </p:nvSpPr>
          <p:spPr>
            <a:xfrm>
              <a:off x="4809240" y="1388714"/>
              <a:ext cx="3908691" cy="1335435"/>
            </a:xfrm>
            <a:custGeom>
              <a:avLst/>
              <a:gdLst>
                <a:gd name="connsiteX0" fmla="*/ 0 w 3908691"/>
                <a:gd name="connsiteY0" fmla="*/ 0 h 1563476"/>
                <a:gd name="connsiteX1" fmla="*/ 3908691 w 3908691"/>
                <a:gd name="connsiteY1" fmla="*/ 0 h 1563476"/>
                <a:gd name="connsiteX2" fmla="*/ 3908691 w 3908691"/>
                <a:gd name="connsiteY2" fmla="*/ 1563476 h 1563476"/>
                <a:gd name="connsiteX3" fmla="*/ 0 w 3908691"/>
                <a:gd name="connsiteY3" fmla="*/ 1563476 h 1563476"/>
                <a:gd name="connsiteX4" fmla="*/ 0 w 3908691"/>
                <a:gd name="connsiteY4" fmla="*/ 0 h 156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1563476">
                  <a:moveTo>
                    <a:pt x="0" y="0"/>
                  </a:moveTo>
                  <a:lnTo>
                    <a:pt x="3908691" y="0"/>
                  </a:lnTo>
                  <a:lnTo>
                    <a:pt x="3908691" y="1563476"/>
                  </a:lnTo>
                  <a:lnTo>
                    <a:pt x="0" y="1563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Openness Risks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E9BC42-BE76-4F18-91A6-DF33D60B20DA}"/>
                </a:ext>
              </a:extLst>
            </p:cNvPr>
            <p:cNvSpPr/>
            <p:nvPr/>
          </p:nvSpPr>
          <p:spPr>
            <a:xfrm>
              <a:off x="4818987" y="2882342"/>
              <a:ext cx="3908691" cy="3300862"/>
            </a:xfrm>
            <a:custGeom>
              <a:avLst/>
              <a:gdLst>
                <a:gd name="connsiteX0" fmla="*/ 0 w 3908691"/>
                <a:gd name="connsiteY0" fmla="*/ 0 h 3300862"/>
                <a:gd name="connsiteX1" fmla="*/ 3908691 w 3908691"/>
                <a:gd name="connsiteY1" fmla="*/ 0 h 3300862"/>
                <a:gd name="connsiteX2" fmla="*/ 3908691 w 3908691"/>
                <a:gd name="connsiteY2" fmla="*/ 3300862 h 3300862"/>
                <a:gd name="connsiteX3" fmla="*/ 0 w 3908691"/>
                <a:gd name="connsiteY3" fmla="*/ 3300862 h 3300862"/>
                <a:gd name="connsiteX4" fmla="*/ 0 w 3908691"/>
                <a:gd name="connsiteY4" fmla="*/ 0 h 330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3300862">
                  <a:moveTo>
                    <a:pt x="0" y="0"/>
                  </a:moveTo>
                  <a:lnTo>
                    <a:pt x="3908691" y="0"/>
                  </a:lnTo>
                  <a:lnTo>
                    <a:pt x="3908691" y="3300862"/>
                  </a:lnTo>
                  <a:lnTo>
                    <a:pt x="0" y="3300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rtlCol="0" anchor="t" anchorCtr="0">
              <a:noAutofit/>
            </a:bodyPr>
            <a:lstStyle/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tabLst>
                  <a:tab pos="60325" algn="l"/>
                </a:tabLst>
              </a:pPr>
              <a:r>
                <a:rPr lang="en-US" sz="2000" b="1" kern="12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Need to demonstrate more openness and transparency than ICP 2011, while respecting country confidentiality laws</a:t>
              </a:r>
            </a:p>
            <a:p>
              <a:pPr marL="230188" lvl="1" indent="-230188" algn="l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None/>
                <a:tabLst>
                  <a:tab pos="60325" algn="l"/>
                </a:tabLst>
              </a:pPr>
              <a:endParaRPr lang="en-US" sz="2000" b="1" kern="1200" dirty="0">
                <a:solidFill>
                  <a:srgbClr val="84ACB6">
                    <a:lumMod val="50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658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>
            <a:noAutofit/>
          </a:bodyPr>
          <a:lstStyle/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Outstanding Risks (3)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38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EC35BF-1795-4598-9805-C354B9F707AF}"/>
              </a:ext>
            </a:extLst>
          </p:cNvPr>
          <p:cNvGrpSpPr/>
          <p:nvPr/>
        </p:nvGrpSpPr>
        <p:grpSpPr>
          <a:xfrm>
            <a:off x="353330" y="1422484"/>
            <a:ext cx="8364602" cy="4013032"/>
            <a:chOff x="353330" y="1422484"/>
            <a:chExt cx="8364602" cy="401303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5D54E5C-489C-4CF3-A099-AB3AE55AAFB2}"/>
                </a:ext>
              </a:extLst>
            </p:cNvPr>
            <p:cNvSpPr/>
            <p:nvPr/>
          </p:nvSpPr>
          <p:spPr>
            <a:xfrm>
              <a:off x="353331" y="1422484"/>
              <a:ext cx="4066269" cy="1563476"/>
            </a:xfrm>
            <a:custGeom>
              <a:avLst/>
              <a:gdLst>
                <a:gd name="connsiteX0" fmla="*/ 0 w 3908691"/>
                <a:gd name="connsiteY0" fmla="*/ 0 h 1563476"/>
                <a:gd name="connsiteX1" fmla="*/ 3908691 w 3908691"/>
                <a:gd name="connsiteY1" fmla="*/ 0 h 1563476"/>
                <a:gd name="connsiteX2" fmla="*/ 3908691 w 3908691"/>
                <a:gd name="connsiteY2" fmla="*/ 1563476 h 1563476"/>
                <a:gd name="connsiteX3" fmla="*/ 0 w 3908691"/>
                <a:gd name="connsiteY3" fmla="*/ 1563476 h 1563476"/>
                <a:gd name="connsiteX4" fmla="*/ 0 w 3908691"/>
                <a:gd name="connsiteY4" fmla="*/ 0 h 156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1563476">
                  <a:moveTo>
                    <a:pt x="0" y="0"/>
                  </a:moveTo>
                  <a:lnTo>
                    <a:pt x="3908691" y="0"/>
                  </a:lnTo>
                  <a:lnTo>
                    <a:pt x="3908691" y="1563476"/>
                  </a:lnTo>
                  <a:lnTo>
                    <a:pt x="0" y="1563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Sustainable Funding Risks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2EDAB3D-FD3C-4482-9849-1DF46C997AAB}"/>
                </a:ext>
              </a:extLst>
            </p:cNvPr>
            <p:cNvSpPr/>
            <p:nvPr/>
          </p:nvSpPr>
          <p:spPr>
            <a:xfrm>
              <a:off x="353330" y="3151060"/>
              <a:ext cx="4066270" cy="2284456"/>
            </a:xfrm>
            <a:custGeom>
              <a:avLst/>
              <a:gdLst>
                <a:gd name="connsiteX0" fmla="*/ 0 w 3908691"/>
                <a:gd name="connsiteY0" fmla="*/ 0 h 2854800"/>
                <a:gd name="connsiteX1" fmla="*/ 3908691 w 3908691"/>
                <a:gd name="connsiteY1" fmla="*/ 0 h 2854800"/>
                <a:gd name="connsiteX2" fmla="*/ 3908691 w 3908691"/>
                <a:gd name="connsiteY2" fmla="*/ 2854800 h 2854800"/>
                <a:gd name="connsiteX3" fmla="*/ 0 w 3908691"/>
                <a:gd name="connsiteY3" fmla="*/ 2854800 h 2854800"/>
                <a:gd name="connsiteX4" fmla="*/ 0 w 3908691"/>
                <a:gd name="connsiteY4" fmla="*/ 0 h 285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2854800">
                  <a:moveTo>
                    <a:pt x="0" y="0"/>
                  </a:moveTo>
                  <a:lnTo>
                    <a:pt x="3908691" y="0"/>
                  </a:lnTo>
                  <a:lnTo>
                    <a:pt x="3908691" y="2854800"/>
                  </a:lnTo>
                  <a:lnTo>
                    <a:pt x="0" y="285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rtlCol="0" anchor="t" anchorCtr="0">
              <a:noAutofit/>
            </a:bodyPr>
            <a:lstStyle/>
            <a:p>
              <a:pPr marL="230188" lvl="1" indent="-2301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Sustainable funding for the permanent ICP hinges upon countries and multilateral agencies incorporating ICP into their regular work programs/budgets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FFB04A2-62EB-4657-B57A-7A71C70B1EC9}"/>
                </a:ext>
              </a:extLst>
            </p:cNvPr>
            <p:cNvSpPr/>
            <p:nvPr/>
          </p:nvSpPr>
          <p:spPr>
            <a:xfrm>
              <a:off x="4651662" y="1422484"/>
              <a:ext cx="4066270" cy="1563476"/>
            </a:xfrm>
            <a:custGeom>
              <a:avLst/>
              <a:gdLst>
                <a:gd name="connsiteX0" fmla="*/ 0 w 3908691"/>
                <a:gd name="connsiteY0" fmla="*/ 0 h 1563476"/>
                <a:gd name="connsiteX1" fmla="*/ 3908691 w 3908691"/>
                <a:gd name="connsiteY1" fmla="*/ 0 h 1563476"/>
                <a:gd name="connsiteX2" fmla="*/ 3908691 w 3908691"/>
                <a:gd name="connsiteY2" fmla="*/ 1563476 h 1563476"/>
                <a:gd name="connsiteX3" fmla="*/ 0 w 3908691"/>
                <a:gd name="connsiteY3" fmla="*/ 1563476 h 1563476"/>
                <a:gd name="connsiteX4" fmla="*/ 0 w 3908691"/>
                <a:gd name="connsiteY4" fmla="*/ 0 h 156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1563476">
                  <a:moveTo>
                    <a:pt x="0" y="0"/>
                  </a:moveTo>
                  <a:lnTo>
                    <a:pt x="3908691" y="0"/>
                  </a:lnTo>
                  <a:lnTo>
                    <a:pt x="3908691" y="1563476"/>
                  </a:lnTo>
                  <a:lnTo>
                    <a:pt x="0" y="1563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Sustainable Institutional Risks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E5A826-1CB6-49AD-9147-93B4456C619C}"/>
                </a:ext>
              </a:extLst>
            </p:cNvPr>
            <p:cNvSpPr/>
            <p:nvPr/>
          </p:nvSpPr>
          <p:spPr>
            <a:xfrm>
              <a:off x="4651661" y="3151059"/>
              <a:ext cx="4066270" cy="2284457"/>
            </a:xfrm>
            <a:custGeom>
              <a:avLst/>
              <a:gdLst>
                <a:gd name="connsiteX0" fmla="*/ 0 w 3908691"/>
                <a:gd name="connsiteY0" fmla="*/ 0 h 2854800"/>
                <a:gd name="connsiteX1" fmla="*/ 3908691 w 3908691"/>
                <a:gd name="connsiteY1" fmla="*/ 0 h 2854800"/>
                <a:gd name="connsiteX2" fmla="*/ 3908691 w 3908691"/>
                <a:gd name="connsiteY2" fmla="*/ 2854800 h 2854800"/>
                <a:gd name="connsiteX3" fmla="*/ 0 w 3908691"/>
                <a:gd name="connsiteY3" fmla="*/ 2854800 h 2854800"/>
                <a:gd name="connsiteX4" fmla="*/ 0 w 3908691"/>
                <a:gd name="connsiteY4" fmla="*/ 0 h 285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691" h="2854800">
                  <a:moveTo>
                    <a:pt x="0" y="0"/>
                  </a:moveTo>
                  <a:lnTo>
                    <a:pt x="3908691" y="0"/>
                  </a:lnTo>
                  <a:lnTo>
                    <a:pt x="3908691" y="2854800"/>
                  </a:lnTo>
                  <a:lnTo>
                    <a:pt x="0" y="285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rtlCol="0" anchor="t" anchorCtr="0">
              <a:noAutofit/>
            </a:bodyPr>
            <a:lstStyle/>
            <a:p>
              <a:pPr marL="230188" lvl="1" indent="-2301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Need permanent teams at country and regional level</a:t>
              </a:r>
            </a:p>
            <a:p>
              <a:pPr marL="230188" lvl="1" indent="-23018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Strenuous processes in many agencies for channeling funding and organizing activities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1321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Governing Board 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AC36856-8E62-436D-A8E3-0AFB34F121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5861090"/>
              </p:ext>
            </p:extLst>
          </p:nvPr>
        </p:nvGraphicFramePr>
        <p:xfrm>
          <a:off x="295179" y="1095415"/>
          <a:ext cx="8611754" cy="5275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751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3"/>
            <a:ext cx="9144000" cy="707473"/>
          </a:xfrm>
        </p:spPr>
        <p:txBody>
          <a:bodyPr>
            <a:normAutofit/>
          </a:bodyPr>
          <a:lstStyle/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Introducing the Governing Board Co-Chair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066" y="1777778"/>
            <a:ext cx="5233199" cy="2292935"/>
          </a:xfr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Mr. Pravin Srivastava </a:t>
            </a:r>
          </a:p>
          <a:p>
            <a:pPr marL="642938" lvl="1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Chief Statistician of India</a:t>
            </a:r>
          </a:p>
          <a:p>
            <a:pPr marL="642938" lvl="1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Secretary of the Ministry of Statistics and </a:t>
            </a:r>
            <a:r>
              <a:rPr lang="en-US" sz="21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Programme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Implementation, Government of India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71A1A-D3B0-456B-A678-D28B3813F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92" r="23837"/>
          <a:stretch/>
        </p:blipFill>
        <p:spPr>
          <a:xfrm>
            <a:off x="5952785" y="1777778"/>
            <a:ext cx="2363363" cy="309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47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6E21-F6D3-4EA1-BF6E-ED5DD9F6A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16175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Beyond the ICP 2017 cycle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3503-A16E-4F7A-B94F-97032AD8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15378"/>
            <a:ext cx="9144000" cy="1752600"/>
          </a:xfrm>
        </p:spPr>
        <p:txBody>
          <a:bodyPr/>
          <a:lstStyle/>
          <a:p>
            <a:endParaRPr lang="en-US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Global ICP Unit, World Bank</a:t>
            </a:r>
          </a:p>
          <a:p>
            <a:endParaRPr lang="en-US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27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2020 Preparations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AC36856-8E62-436D-A8E3-0AFB34F121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7617960"/>
              </p:ext>
            </p:extLst>
          </p:nvPr>
        </p:nvGraphicFramePr>
        <p:xfrm>
          <a:off x="295179" y="1095415"/>
          <a:ext cx="8611754" cy="5275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134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530387"/>
              </p:ext>
            </p:extLst>
          </p:nvPr>
        </p:nvGraphicFramePr>
        <p:xfrm>
          <a:off x="279400" y="1268761"/>
          <a:ext cx="8642492" cy="4151612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663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AFRICA*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ICP 2020 CYCLE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6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2019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2021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2022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Household Consumption (H)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PUBLICATION OF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 RESULTS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Housing Rentals (R) and Volume (V)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R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V (2020)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Government Compensation (G)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 (2020)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Construction (C) and Machinery (M)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 &amp; M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National Account Expenditures (E)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CPIs, Deflators, Population and XRs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958E99F-D78E-4338-A21A-6CAF2074C785}"/>
              </a:ext>
            </a:extLst>
          </p:cNvPr>
          <p:cNvSpPr txBox="1"/>
          <p:nvPr/>
        </p:nvSpPr>
        <p:spPr>
          <a:xfrm>
            <a:off x="200967" y="5556637"/>
            <a:ext cx="590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* Africa is planning to produce results every 3 years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0EC50E-E41C-4CCE-A8B8-04BB678B40C3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342900">
              <a:spcBef>
                <a:spcPct val="0"/>
              </a:spcBef>
              <a:buNone/>
              <a:defRPr sz="30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ICP 2020 Plan (1)</a:t>
            </a:r>
          </a:p>
        </p:txBody>
      </p:sp>
    </p:spTree>
    <p:extLst>
      <p:ext uri="{BB962C8B-B14F-4D97-AF65-F5344CB8AC3E}">
        <p14:creationId xmlns:p14="http://schemas.microsoft.com/office/powerpoint/2010/main" val="2463282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592924"/>
              </p:ext>
            </p:extLst>
          </p:nvPr>
        </p:nvGraphicFramePr>
        <p:xfrm>
          <a:off x="271305" y="1268761"/>
          <a:ext cx="8644095" cy="4151612"/>
        </p:xfrm>
        <a:graphic>
          <a:graphicData uri="http://schemas.openxmlformats.org/drawingml/2006/table">
            <a:tbl>
              <a:tblPr/>
              <a:tblGrid>
                <a:gridCol w="4142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4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663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ASIA*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ICP 2020 CYCLE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6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2019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2021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2022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Household Consumption (H)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PUBLICATION OF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 RESULTS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Housing Rentals (R) and Volume (V)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R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V (2020)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Government Compensation (G)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 (2020)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Construction (C) and Machinery (M)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 &amp; M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National Account Expenditures (E)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CPIs, Deflators, Population and XRs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3B01D1C-B76A-4779-8FF0-5391453DD738}"/>
              </a:ext>
            </a:extLst>
          </p:cNvPr>
          <p:cNvSpPr txBox="1"/>
          <p:nvPr/>
        </p:nvSpPr>
        <p:spPr>
          <a:xfrm>
            <a:off x="200967" y="5556637"/>
            <a:ext cx="571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* Asia is planning to produce results every 3 years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EA64FE-35EE-4242-8438-13C99389CF23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342900">
              <a:spcBef>
                <a:spcPct val="0"/>
              </a:spcBef>
              <a:buNone/>
              <a:defRPr sz="30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ICP 2020 Plan (2)</a:t>
            </a:r>
          </a:p>
        </p:txBody>
      </p:sp>
    </p:spTree>
    <p:extLst>
      <p:ext uri="{BB962C8B-B14F-4D97-AF65-F5344CB8AC3E}">
        <p14:creationId xmlns:p14="http://schemas.microsoft.com/office/powerpoint/2010/main" val="356280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28909"/>
              </p:ext>
            </p:extLst>
          </p:nvPr>
        </p:nvGraphicFramePr>
        <p:xfrm>
          <a:off x="271305" y="1268761"/>
          <a:ext cx="8644095" cy="4151612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9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663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COMMONWEALTH OF INDEPENDENT STATES*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ICP 2020 CYCLE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6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2019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2021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2022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Household Consumption (H)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PUBLICATION OF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 RESULTS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Housing Rentals (R) and Volume (V)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R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V (2020)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Government Compensation (G)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 (2020)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Construction (C) and Machinery (M)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 &amp; M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National Account Expenditures (E)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CPIs, Deflators, Population and XRs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089E1B-A024-44DE-BAF7-FF47D01F0BCB}"/>
              </a:ext>
            </a:extLst>
          </p:cNvPr>
          <p:cNvSpPr txBox="1"/>
          <p:nvPr/>
        </p:nvSpPr>
        <p:spPr>
          <a:xfrm>
            <a:off x="200967" y="5556637"/>
            <a:ext cx="870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* The Commonwealth of Independent States is planning to produce results every 3 years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E29F59-8B2B-483F-B7AD-62217ACE4736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342900">
              <a:spcBef>
                <a:spcPct val="0"/>
              </a:spcBef>
              <a:buNone/>
              <a:defRPr sz="30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ICP 2020 Plan (3)</a:t>
            </a:r>
          </a:p>
        </p:txBody>
      </p:sp>
    </p:spTree>
    <p:extLst>
      <p:ext uri="{BB962C8B-B14F-4D97-AF65-F5344CB8AC3E}">
        <p14:creationId xmlns:p14="http://schemas.microsoft.com/office/powerpoint/2010/main" val="2511309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613367"/>
              </p:ext>
            </p:extLst>
          </p:nvPr>
        </p:nvGraphicFramePr>
        <p:xfrm>
          <a:off x="271305" y="1268761"/>
          <a:ext cx="8631537" cy="4151612"/>
        </p:xfrm>
        <a:graphic>
          <a:graphicData uri="http://schemas.openxmlformats.org/drawingml/2006/table">
            <a:tbl>
              <a:tblPr/>
              <a:tblGrid>
                <a:gridCol w="4202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5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663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LATIN AMERICA AND THE CARRIBEAN*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ICP 2020 CYCLE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6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2019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2021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2022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Household Consumption (H)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 (1/3)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 (1/3)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 (1/3)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PUBLICATION OF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 RESULTS</a:t>
                      </a:r>
                      <a:endParaRPr lang="fr-FR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Housing Rentals (R) and Volume (V)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R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V (2020)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Government Compensation (G)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 (2020)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Construction (C) and Machinery (M)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 &amp; M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National Account Expenditures (E)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CPIs, Deflators, Population and XRs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AEE2A9-28C7-466B-BA7D-81419DAF674F}"/>
              </a:ext>
            </a:extLst>
          </p:cNvPr>
          <p:cNvSpPr txBox="1"/>
          <p:nvPr/>
        </p:nvSpPr>
        <p:spPr>
          <a:xfrm>
            <a:off x="200967" y="5556637"/>
            <a:ext cx="870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* Latin America and the Caribbean is planning to produce results every 3 years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6F84278-5923-4DFA-BD82-2C539197A3A6}"/>
              </a:ext>
            </a:extLst>
          </p:cNvPr>
          <p:cNvSpPr/>
          <p:nvPr/>
        </p:nvSpPr>
        <p:spPr>
          <a:xfrm>
            <a:off x="5464632" y="2406581"/>
            <a:ext cx="321547" cy="19091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A5799346-24E8-4C1C-A726-F86B26C3F174}"/>
              </a:ext>
            </a:extLst>
          </p:cNvPr>
          <p:cNvSpPr/>
          <p:nvPr/>
        </p:nvSpPr>
        <p:spPr>
          <a:xfrm>
            <a:off x="6616002" y="2406581"/>
            <a:ext cx="321547" cy="190918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C0C67A-72C9-4838-9FF0-F9179E2ABFA8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342900">
              <a:spcBef>
                <a:spcPct val="0"/>
              </a:spcBef>
              <a:buNone/>
              <a:defRPr sz="30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ICP 2020 Plan (4)</a:t>
            </a:r>
          </a:p>
        </p:txBody>
      </p:sp>
    </p:spTree>
    <p:extLst>
      <p:ext uri="{BB962C8B-B14F-4D97-AF65-F5344CB8AC3E}">
        <p14:creationId xmlns:p14="http://schemas.microsoft.com/office/powerpoint/2010/main" val="3425175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43657"/>
              </p:ext>
            </p:extLst>
          </p:nvPr>
        </p:nvGraphicFramePr>
        <p:xfrm>
          <a:off x="271305" y="1268761"/>
          <a:ext cx="8631537" cy="4173860"/>
        </p:xfrm>
        <a:graphic>
          <a:graphicData uri="http://schemas.openxmlformats.org/drawingml/2006/table">
            <a:tbl>
              <a:tblPr/>
              <a:tblGrid>
                <a:gridCol w="411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663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WESTERN ASIA*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ICP 2020 CYCLE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6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2019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2021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2022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Household Consumption (H)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PUBLICATION OF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 RESULTS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Housing Rentals (R) and Volume (V)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R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R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R &amp;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V (2020)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Government Compensation (G)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Construction (C) and Machinery (M)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 &amp; M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 &amp; M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 &amp; M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National Account Expenditures (E)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CPIs, Deflators, Population and XRs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3F580675-8420-4B25-B433-B3830AED166B}"/>
              </a:ext>
            </a:extLst>
          </p:cNvPr>
          <p:cNvSpPr/>
          <p:nvPr/>
        </p:nvSpPr>
        <p:spPr>
          <a:xfrm>
            <a:off x="6611816" y="2406581"/>
            <a:ext cx="321547" cy="19091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880EC63E-28BF-48F3-98C3-6BA0EC3D8DC1}"/>
              </a:ext>
            </a:extLst>
          </p:cNvPr>
          <p:cNvSpPr/>
          <p:nvPr/>
        </p:nvSpPr>
        <p:spPr>
          <a:xfrm>
            <a:off x="5394292" y="2406581"/>
            <a:ext cx="321547" cy="190918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D03912-AE12-4958-BF84-FA230C260DE7}"/>
              </a:ext>
            </a:extLst>
          </p:cNvPr>
          <p:cNvSpPr txBox="1"/>
          <p:nvPr/>
        </p:nvSpPr>
        <p:spPr>
          <a:xfrm>
            <a:off x="200967" y="5556637"/>
            <a:ext cx="593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* Western Asia is planning to produce annual results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546281-7067-4A30-8E1F-93D57C663933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342900">
              <a:spcBef>
                <a:spcPct val="0"/>
              </a:spcBef>
              <a:buNone/>
              <a:defRPr sz="30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ICP 2020 Plan (5)</a:t>
            </a:r>
          </a:p>
        </p:txBody>
      </p:sp>
    </p:spTree>
    <p:extLst>
      <p:ext uri="{BB962C8B-B14F-4D97-AF65-F5344CB8AC3E}">
        <p14:creationId xmlns:p14="http://schemas.microsoft.com/office/powerpoint/2010/main" val="1071717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552262"/>
              </p:ext>
            </p:extLst>
          </p:nvPr>
        </p:nvGraphicFramePr>
        <p:xfrm>
          <a:off x="271305" y="1268761"/>
          <a:ext cx="8631536" cy="4151612"/>
        </p:xfrm>
        <a:graphic>
          <a:graphicData uri="http://schemas.openxmlformats.org/drawingml/2006/table">
            <a:tbl>
              <a:tblPr/>
              <a:tblGrid>
                <a:gridCol w="4170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663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EUROSTAT-OECD*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ICP 2020 CYCLE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6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2019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2021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2022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Household Consumption (H)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 (1/3)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 (1/3)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 (1/3)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PUBLICATION OF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2020 RESULTS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Housing Rentals (R) and Volume (V)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R &amp; V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R &amp; V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R &amp; V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Government Compensation (G)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G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Construction (C) and Machinery (M)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 &amp; M</a:t>
                      </a:r>
                      <a:endParaRPr kumimoji="0" lang="fr-F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 &amp; M</a:t>
                      </a:r>
                      <a:endParaRPr kumimoji="0" lang="fr-F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 &amp; M</a:t>
                      </a:r>
                      <a:endParaRPr kumimoji="0" lang="fr-F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National Account Expenditures (E)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3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CPIs, Deflators, Population and XRs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X</a:t>
                      </a:r>
                      <a:endParaRPr lang="fr-FR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4E50A24A-2E26-41F9-8CC0-91522E34B596}"/>
              </a:ext>
            </a:extLst>
          </p:cNvPr>
          <p:cNvSpPr/>
          <p:nvPr/>
        </p:nvSpPr>
        <p:spPr>
          <a:xfrm>
            <a:off x="5415227" y="2391509"/>
            <a:ext cx="381837" cy="213527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4D1BEFA8-558A-4448-8311-F43BFA944010}"/>
              </a:ext>
            </a:extLst>
          </p:cNvPr>
          <p:cNvSpPr/>
          <p:nvPr/>
        </p:nvSpPr>
        <p:spPr>
          <a:xfrm>
            <a:off x="6575809" y="2391509"/>
            <a:ext cx="381837" cy="213527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F24E1-31F1-414E-9C65-D5773884B2F4}"/>
              </a:ext>
            </a:extLst>
          </p:cNvPr>
          <p:cNvSpPr txBox="1"/>
          <p:nvPr/>
        </p:nvSpPr>
        <p:spPr>
          <a:xfrm>
            <a:off x="200967" y="5556637"/>
            <a:ext cx="569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* Eurostat and OECD are producing annual results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8692C7-9BD3-476C-B101-296965E51D02}"/>
              </a:ext>
            </a:extLst>
          </p:cNvPr>
          <p:cNvSpPr txBox="1">
            <a:spLocks/>
          </p:cNvSpPr>
          <p:nvPr/>
        </p:nvSpPr>
        <p:spPr>
          <a:xfrm>
            <a:off x="0" y="220361"/>
            <a:ext cx="9144000" cy="707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342900">
              <a:spcBef>
                <a:spcPct val="0"/>
              </a:spcBef>
              <a:buNone/>
              <a:defRPr sz="30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ICP 2020 Plan (6)</a:t>
            </a:r>
          </a:p>
        </p:txBody>
      </p:sp>
    </p:spTree>
    <p:extLst>
      <p:ext uri="{BB962C8B-B14F-4D97-AF65-F5344CB8AC3E}">
        <p14:creationId xmlns:p14="http://schemas.microsoft.com/office/powerpoint/2010/main" val="3588562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F72AB-D23A-41B9-A2EB-9ADC91AE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48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B886EA-7679-4A0B-A9D2-6F3AB3BA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Looking Ahead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D9B39-E732-417C-8FC2-56DFB32A353D}"/>
              </a:ext>
            </a:extLst>
          </p:cNvPr>
          <p:cNvSpPr txBox="1"/>
          <p:nvPr/>
        </p:nvSpPr>
        <p:spPr>
          <a:xfrm>
            <a:off x="227913" y="2795213"/>
            <a:ext cx="4295447" cy="210258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rtlCol="0" anchor="t" anchorCtr="0">
            <a:noAutofit/>
          </a:bodyPr>
          <a:lstStyle>
            <a:defPPr>
              <a:defRPr lang="en-US"/>
            </a:defPPr>
            <a:lvl1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1pPr>
            <a:lvl2pPr marL="230188" lvl="1" indent="-23018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 b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Incorporate disruptive technology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Make use of new data sources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Form new partnerships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Develop new methods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23344-166F-472B-92C1-6264870DD3B3}"/>
              </a:ext>
            </a:extLst>
          </p:cNvPr>
          <p:cNvSpPr txBox="1"/>
          <p:nvPr/>
        </p:nvSpPr>
        <p:spPr>
          <a:xfrm>
            <a:off x="4649819" y="2795214"/>
            <a:ext cx="4297680" cy="210258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rtlCol="0" anchor="t" anchorCtr="0">
            <a:noAutofit/>
          </a:bodyPr>
          <a:lstStyle>
            <a:defPPr>
              <a:defRPr lang="en-US"/>
            </a:defPPr>
            <a:lvl1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1pPr>
            <a:lvl2pPr marL="230188" lvl="1" indent="-23018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 sz="2000" b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Survey data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Admin/Census data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Scanner data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Web scaping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Private sector (E-commerce, sharing economy)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24AA11-097B-419C-93F1-AA3BDEA5F5C3}"/>
              </a:ext>
            </a:extLst>
          </p:cNvPr>
          <p:cNvSpPr txBox="1"/>
          <p:nvPr/>
        </p:nvSpPr>
        <p:spPr>
          <a:xfrm>
            <a:off x="4649819" y="1147664"/>
            <a:ext cx="4297680" cy="1559294"/>
          </a:xfrm>
          <a:prstGeom prst="rect">
            <a:avLst/>
          </a:pr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>
            <a:defPPr>
              <a:defRPr lang="en-US"/>
            </a:defPPr>
            <a:lvl1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800" b="1">
                <a:solidFill>
                  <a:prstClr val="white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Capitalizing on the potential of data integration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048984-B9E7-4EE8-BC9B-5533C5728DE9}"/>
              </a:ext>
            </a:extLst>
          </p:cNvPr>
          <p:cNvSpPr txBox="1"/>
          <p:nvPr/>
        </p:nvSpPr>
        <p:spPr>
          <a:xfrm>
            <a:off x="227913" y="1147664"/>
            <a:ext cx="4295447" cy="1559293"/>
          </a:xfrm>
          <a:prstGeom prst="rect">
            <a:avLst/>
          </a:pr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>
            <a:defPPr>
              <a:defRPr lang="en-US"/>
            </a:defPPr>
            <a:lvl1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800" b="1">
                <a:solidFill>
                  <a:prstClr val="white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Embracing the benefits of </a:t>
            </a:r>
            <a:r>
              <a:rPr lang="en-US"/>
              <a:t>the     digital </a:t>
            </a:r>
            <a:r>
              <a:rPr lang="en-US" dirty="0"/>
              <a:t>revolution </a:t>
            </a: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C4DA8B73-BE2E-47F7-9165-749DB266B5B9}"/>
              </a:ext>
            </a:extLst>
          </p:cNvPr>
          <p:cNvSpPr/>
          <p:nvPr/>
        </p:nvSpPr>
        <p:spPr>
          <a:xfrm>
            <a:off x="227913" y="5068817"/>
            <a:ext cx="8719586" cy="1298549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Building national capacity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6213921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F2327-8609-4F22-8B21-9BB07AFA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A0794F-293B-4048-974B-C403234F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Innovations – In Practice (1)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AEF2B8-1A50-4760-9C6C-8D7983C3F990}"/>
              </a:ext>
            </a:extLst>
          </p:cNvPr>
          <p:cNvSpPr/>
          <p:nvPr/>
        </p:nvSpPr>
        <p:spPr>
          <a:xfrm>
            <a:off x="4651900" y="1309851"/>
            <a:ext cx="4297680" cy="640080"/>
          </a:xfrm>
          <a:custGeom>
            <a:avLst/>
            <a:gdLst>
              <a:gd name="connsiteX0" fmla="*/ 0 w 3908691"/>
              <a:gd name="connsiteY0" fmla="*/ 0 h 1563476"/>
              <a:gd name="connsiteX1" fmla="*/ 3908691 w 3908691"/>
              <a:gd name="connsiteY1" fmla="*/ 0 h 1563476"/>
              <a:gd name="connsiteX2" fmla="*/ 3908691 w 3908691"/>
              <a:gd name="connsiteY2" fmla="*/ 1563476 h 1563476"/>
              <a:gd name="connsiteX3" fmla="*/ 0 w 3908691"/>
              <a:gd name="connsiteY3" fmla="*/ 1563476 h 1563476"/>
              <a:gd name="connsiteX4" fmla="*/ 0 w 3908691"/>
              <a:gd name="connsiteY4" fmla="*/ 0 h 156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1563476">
                <a:moveTo>
                  <a:pt x="0" y="0"/>
                </a:moveTo>
                <a:lnTo>
                  <a:pt x="3908691" y="0"/>
                </a:lnTo>
                <a:lnTo>
                  <a:pt x="3908691" y="1563476"/>
                </a:lnTo>
                <a:lnTo>
                  <a:pt x="0" y="156347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Web scraping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09CC64-75DB-4D78-A5CF-B03FE7637C92}"/>
              </a:ext>
            </a:extLst>
          </p:cNvPr>
          <p:cNvSpPr/>
          <p:nvPr/>
        </p:nvSpPr>
        <p:spPr>
          <a:xfrm>
            <a:off x="4641285" y="2044885"/>
            <a:ext cx="4297680" cy="1666084"/>
          </a:xfrm>
          <a:custGeom>
            <a:avLst/>
            <a:gdLst>
              <a:gd name="connsiteX0" fmla="*/ 0 w 3908691"/>
              <a:gd name="connsiteY0" fmla="*/ 0 h 2854800"/>
              <a:gd name="connsiteX1" fmla="*/ 3908691 w 3908691"/>
              <a:gd name="connsiteY1" fmla="*/ 0 h 2854800"/>
              <a:gd name="connsiteX2" fmla="*/ 3908691 w 3908691"/>
              <a:gd name="connsiteY2" fmla="*/ 2854800 h 2854800"/>
              <a:gd name="connsiteX3" fmla="*/ 0 w 3908691"/>
              <a:gd name="connsiteY3" fmla="*/ 2854800 h 2854800"/>
              <a:gd name="connsiteX4" fmla="*/ 0 w 3908691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2854800">
                <a:moveTo>
                  <a:pt x="0" y="0"/>
                </a:moveTo>
                <a:lnTo>
                  <a:pt x="3908691" y="0"/>
                </a:lnTo>
                <a:lnTo>
                  <a:pt x="3908691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rtlCol="0" anchor="t" anchorCtr="0">
            <a:noAutofit/>
          </a:bodyPr>
          <a:lstStyle/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Collection of web scraped rents and prices (ECLAC and various countries)</a:t>
            </a:r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PPPs from the Billion Prices Project (Academia)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4B072B-C692-4BC8-B7DE-FB69C9C35196}"/>
              </a:ext>
            </a:extLst>
          </p:cNvPr>
          <p:cNvSpPr/>
          <p:nvPr/>
        </p:nvSpPr>
        <p:spPr>
          <a:xfrm>
            <a:off x="206537" y="1309851"/>
            <a:ext cx="4297680" cy="640080"/>
          </a:xfrm>
          <a:custGeom>
            <a:avLst/>
            <a:gdLst>
              <a:gd name="connsiteX0" fmla="*/ 0 w 3908691"/>
              <a:gd name="connsiteY0" fmla="*/ 0 h 1563476"/>
              <a:gd name="connsiteX1" fmla="*/ 3908691 w 3908691"/>
              <a:gd name="connsiteY1" fmla="*/ 0 h 1563476"/>
              <a:gd name="connsiteX2" fmla="*/ 3908691 w 3908691"/>
              <a:gd name="connsiteY2" fmla="*/ 1563476 h 1563476"/>
              <a:gd name="connsiteX3" fmla="*/ 0 w 3908691"/>
              <a:gd name="connsiteY3" fmla="*/ 1563476 h 1563476"/>
              <a:gd name="connsiteX4" fmla="*/ 0 w 3908691"/>
              <a:gd name="connsiteY4" fmla="*/ 0 h 156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1563476">
                <a:moveTo>
                  <a:pt x="0" y="0"/>
                </a:moveTo>
                <a:lnTo>
                  <a:pt x="3908691" y="0"/>
                </a:lnTo>
                <a:lnTo>
                  <a:pt x="3908691" y="1563476"/>
                </a:lnTo>
                <a:lnTo>
                  <a:pt x="0" y="156347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Scanner data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297B14-4825-49FA-8AFA-106B738540D4}"/>
              </a:ext>
            </a:extLst>
          </p:cNvPr>
          <p:cNvSpPr/>
          <p:nvPr/>
        </p:nvSpPr>
        <p:spPr>
          <a:xfrm>
            <a:off x="190263" y="2044885"/>
            <a:ext cx="4297680" cy="1679423"/>
          </a:xfrm>
          <a:custGeom>
            <a:avLst/>
            <a:gdLst>
              <a:gd name="connsiteX0" fmla="*/ 0 w 3908691"/>
              <a:gd name="connsiteY0" fmla="*/ 0 h 2854800"/>
              <a:gd name="connsiteX1" fmla="*/ 3908691 w 3908691"/>
              <a:gd name="connsiteY1" fmla="*/ 0 h 2854800"/>
              <a:gd name="connsiteX2" fmla="*/ 3908691 w 3908691"/>
              <a:gd name="connsiteY2" fmla="*/ 2854800 h 2854800"/>
              <a:gd name="connsiteX3" fmla="*/ 0 w 3908691"/>
              <a:gd name="connsiteY3" fmla="*/ 2854800 h 2854800"/>
              <a:gd name="connsiteX4" fmla="*/ 0 w 3908691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2854800">
                <a:moveTo>
                  <a:pt x="0" y="0"/>
                </a:moveTo>
                <a:lnTo>
                  <a:pt x="3908691" y="0"/>
                </a:lnTo>
                <a:lnTo>
                  <a:pt x="3908691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rtlCol="0" anchor="t" anchorCtr="0">
            <a:noAutofit/>
          </a:bodyPr>
          <a:lstStyle/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Use in CPIs &amp; PPPs (Various countries)</a:t>
            </a:r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Methods for scanner data in CPIs &amp; PPPs (Ottawa Group, UN, Academia)</a:t>
            </a:r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BF1537F-B02E-47FE-AD54-93C0966ABA81}"/>
              </a:ext>
            </a:extLst>
          </p:cNvPr>
          <p:cNvSpPr/>
          <p:nvPr/>
        </p:nvSpPr>
        <p:spPr>
          <a:xfrm>
            <a:off x="4675918" y="3986626"/>
            <a:ext cx="4297680" cy="640080"/>
          </a:xfrm>
          <a:custGeom>
            <a:avLst/>
            <a:gdLst>
              <a:gd name="connsiteX0" fmla="*/ 0 w 3908691"/>
              <a:gd name="connsiteY0" fmla="*/ 0 h 1563476"/>
              <a:gd name="connsiteX1" fmla="*/ 3908691 w 3908691"/>
              <a:gd name="connsiteY1" fmla="*/ 0 h 1563476"/>
              <a:gd name="connsiteX2" fmla="*/ 3908691 w 3908691"/>
              <a:gd name="connsiteY2" fmla="*/ 1563476 h 1563476"/>
              <a:gd name="connsiteX3" fmla="*/ 0 w 3908691"/>
              <a:gd name="connsiteY3" fmla="*/ 1563476 h 1563476"/>
              <a:gd name="connsiteX4" fmla="*/ 0 w 3908691"/>
              <a:gd name="connsiteY4" fmla="*/ 0 h 156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1563476">
                <a:moveTo>
                  <a:pt x="0" y="0"/>
                </a:moveTo>
                <a:lnTo>
                  <a:pt x="3908691" y="0"/>
                </a:lnTo>
                <a:lnTo>
                  <a:pt x="3908691" y="1563476"/>
                </a:lnTo>
                <a:lnTo>
                  <a:pt x="0" y="156347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Crowdsourcing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573F1F8-A076-4FED-9141-273D8AB22AF9}"/>
              </a:ext>
            </a:extLst>
          </p:cNvPr>
          <p:cNvSpPr/>
          <p:nvPr/>
        </p:nvSpPr>
        <p:spPr>
          <a:xfrm>
            <a:off x="4675918" y="4702531"/>
            <a:ext cx="4297680" cy="1416060"/>
          </a:xfrm>
          <a:custGeom>
            <a:avLst/>
            <a:gdLst>
              <a:gd name="connsiteX0" fmla="*/ 0 w 3908691"/>
              <a:gd name="connsiteY0" fmla="*/ 0 h 2854800"/>
              <a:gd name="connsiteX1" fmla="*/ 3908691 w 3908691"/>
              <a:gd name="connsiteY1" fmla="*/ 0 h 2854800"/>
              <a:gd name="connsiteX2" fmla="*/ 3908691 w 3908691"/>
              <a:gd name="connsiteY2" fmla="*/ 2854800 h 2854800"/>
              <a:gd name="connsiteX3" fmla="*/ 0 w 3908691"/>
              <a:gd name="connsiteY3" fmla="*/ 2854800 h 2854800"/>
              <a:gd name="connsiteX4" fmla="*/ 0 w 3908691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2854800">
                <a:moveTo>
                  <a:pt x="0" y="0"/>
                </a:moveTo>
                <a:lnTo>
                  <a:pt x="3908691" y="0"/>
                </a:lnTo>
                <a:lnTo>
                  <a:pt x="3908691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rtlCol="0" anchor="t" anchorCtr="0">
            <a:noAutofit/>
          </a:bodyPr>
          <a:lstStyle/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Pilot studies (World Bank)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E8DF7C-B5EE-422C-83F8-E22D8AE016E6}"/>
              </a:ext>
            </a:extLst>
          </p:cNvPr>
          <p:cNvSpPr/>
          <p:nvPr/>
        </p:nvSpPr>
        <p:spPr>
          <a:xfrm>
            <a:off x="190263" y="3978625"/>
            <a:ext cx="4297680" cy="640080"/>
          </a:xfrm>
          <a:custGeom>
            <a:avLst/>
            <a:gdLst>
              <a:gd name="connsiteX0" fmla="*/ 0 w 3908691"/>
              <a:gd name="connsiteY0" fmla="*/ 0 h 1563476"/>
              <a:gd name="connsiteX1" fmla="*/ 3908691 w 3908691"/>
              <a:gd name="connsiteY1" fmla="*/ 0 h 1563476"/>
              <a:gd name="connsiteX2" fmla="*/ 3908691 w 3908691"/>
              <a:gd name="connsiteY2" fmla="*/ 1563476 h 1563476"/>
              <a:gd name="connsiteX3" fmla="*/ 0 w 3908691"/>
              <a:gd name="connsiteY3" fmla="*/ 1563476 h 1563476"/>
              <a:gd name="connsiteX4" fmla="*/ 0 w 3908691"/>
              <a:gd name="connsiteY4" fmla="*/ 0 h 156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1563476">
                <a:moveTo>
                  <a:pt x="0" y="0"/>
                </a:moveTo>
                <a:lnTo>
                  <a:pt x="3908691" y="0"/>
                </a:lnTo>
                <a:lnTo>
                  <a:pt x="3908691" y="1563476"/>
                </a:lnTo>
                <a:lnTo>
                  <a:pt x="0" y="156347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Admin/Census data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8E69DB8-FE84-435A-A29D-8EE9F16FDCA5}"/>
              </a:ext>
            </a:extLst>
          </p:cNvPr>
          <p:cNvSpPr/>
          <p:nvPr/>
        </p:nvSpPr>
        <p:spPr>
          <a:xfrm>
            <a:off x="190263" y="4704819"/>
            <a:ext cx="4297680" cy="1416060"/>
          </a:xfrm>
          <a:custGeom>
            <a:avLst/>
            <a:gdLst>
              <a:gd name="connsiteX0" fmla="*/ 0 w 3908691"/>
              <a:gd name="connsiteY0" fmla="*/ 0 h 2854800"/>
              <a:gd name="connsiteX1" fmla="*/ 3908691 w 3908691"/>
              <a:gd name="connsiteY1" fmla="*/ 0 h 2854800"/>
              <a:gd name="connsiteX2" fmla="*/ 3908691 w 3908691"/>
              <a:gd name="connsiteY2" fmla="*/ 2854800 h 2854800"/>
              <a:gd name="connsiteX3" fmla="*/ 0 w 3908691"/>
              <a:gd name="connsiteY3" fmla="*/ 2854800 h 2854800"/>
              <a:gd name="connsiteX4" fmla="*/ 0 w 3908691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2854800">
                <a:moveTo>
                  <a:pt x="0" y="0"/>
                </a:moveTo>
                <a:lnTo>
                  <a:pt x="3908691" y="0"/>
                </a:lnTo>
                <a:lnTo>
                  <a:pt x="3908691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rtlCol="0" anchor="t" anchorCtr="0">
            <a:noAutofit/>
          </a:bodyPr>
          <a:lstStyle/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Government salaries (ICP)</a:t>
            </a:r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Housing stock data (ICP)</a:t>
            </a:r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Public utility prices (World Bank)</a:t>
            </a:r>
          </a:p>
        </p:txBody>
      </p:sp>
    </p:spTree>
    <p:extLst>
      <p:ext uri="{BB962C8B-B14F-4D97-AF65-F5344CB8AC3E}">
        <p14:creationId xmlns:p14="http://schemas.microsoft.com/office/powerpoint/2010/main" val="1509906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>
            <a:norm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Meeting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543203"/>
            <a:ext cx="8503920" cy="4693593"/>
          </a:xfr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Welcome address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Opening remarks and adoption of the agenda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Overall progress in the implementation of ICP 2017 cycle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Regional progress reports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Outstanding risks and mitigation measures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Beyond the ICP 2017 cycle: Preparations for the ICP 2020 cycle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Date and venue of the next meeting and any other business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Closing remarks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59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F2327-8609-4F22-8B21-9BB07AFA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50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A0794F-293B-4048-974B-C403234F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Innovations – In Practice (2)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20373C3-0EFE-4EE0-B9E5-313B3F1B7FF9}"/>
              </a:ext>
            </a:extLst>
          </p:cNvPr>
          <p:cNvSpPr/>
          <p:nvPr/>
        </p:nvSpPr>
        <p:spPr>
          <a:xfrm>
            <a:off x="4659947" y="1338973"/>
            <a:ext cx="4297680" cy="640080"/>
          </a:xfrm>
          <a:custGeom>
            <a:avLst/>
            <a:gdLst>
              <a:gd name="connsiteX0" fmla="*/ 0 w 3908691"/>
              <a:gd name="connsiteY0" fmla="*/ 0 h 1563476"/>
              <a:gd name="connsiteX1" fmla="*/ 3908691 w 3908691"/>
              <a:gd name="connsiteY1" fmla="*/ 0 h 1563476"/>
              <a:gd name="connsiteX2" fmla="*/ 3908691 w 3908691"/>
              <a:gd name="connsiteY2" fmla="*/ 1563476 h 1563476"/>
              <a:gd name="connsiteX3" fmla="*/ 0 w 3908691"/>
              <a:gd name="connsiteY3" fmla="*/ 1563476 h 1563476"/>
              <a:gd name="connsiteX4" fmla="*/ 0 w 3908691"/>
              <a:gd name="connsiteY4" fmla="*/ 0 h 156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1563476">
                <a:moveTo>
                  <a:pt x="0" y="0"/>
                </a:moveTo>
                <a:lnTo>
                  <a:pt x="3908691" y="0"/>
                </a:lnTo>
                <a:lnTo>
                  <a:pt x="3908691" y="1563476"/>
                </a:lnTo>
                <a:lnTo>
                  <a:pt x="0" y="156347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Private sector data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1FAB332-4E82-4424-BD35-1E3225E4FD14}"/>
              </a:ext>
            </a:extLst>
          </p:cNvPr>
          <p:cNvSpPr/>
          <p:nvPr/>
        </p:nvSpPr>
        <p:spPr>
          <a:xfrm>
            <a:off x="4659946" y="2087465"/>
            <a:ext cx="4297680" cy="1625542"/>
          </a:xfrm>
          <a:custGeom>
            <a:avLst/>
            <a:gdLst>
              <a:gd name="connsiteX0" fmla="*/ 0 w 3908691"/>
              <a:gd name="connsiteY0" fmla="*/ 0 h 2854800"/>
              <a:gd name="connsiteX1" fmla="*/ 3908691 w 3908691"/>
              <a:gd name="connsiteY1" fmla="*/ 0 h 2854800"/>
              <a:gd name="connsiteX2" fmla="*/ 3908691 w 3908691"/>
              <a:gd name="connsiteY2" fmla="*/ 2854800 h 2854800"/>
              <a:gd name="connsiteX3" fmla="*/ 0 w 3908691"/>
              <a:gd name="connsiteY3" fmla="*/ 2854800 h 2854800"/>
              <a:gd name="connsiteX4" fmla="*/ 0 w 3908691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2854800">
                <a:moveTo>
                  <a:pt x="0" y="0"/>
                </a:moveTo>
                <a:lnTo>
                  <a:pt x="3908691" y="0"/>
                </a:lnTo>
                <a:lnTo>
                  <a:pt x="3908691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rtlCol="0" anchor="t" anchorCtr="0">
            <a:noAutofit/>
          </a:bodyPr>
          <a:lstStyle/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GFCF data (AFDB)</a:t>
            </a:r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Data collaboratives with e-commerce and sharing economy firms (World Bank)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2B0E68-7A2B-4C72-B145-3FEBC370DB8A}"/>
              </a:ext>
            </a:extLst>
          </p:cNvPr>
          <p:cNvSpPr/>
          <p:nvPr/>
        </p:nvSpPr>
        <p:spPr>
          <a:xfrm>
            <a:off x="206776" y="4100949"/>
            <a:ext cx="4297680" cy="640080"/>
          </a:xfrm>
          <a:custGeom>
            <a:avLst/>
            <a:gdLst>
              <a:gd name="connsiteX0" fmla="*/ 0 w 3908691"/>
              <a:gd name="connsiteY0" fmla="*/ 0 h 1563476"/>
              <a:gd name="connsiteX1" fmla="*/ 3908691 w 3908691"/>
              <a:gd name="connsiteY1" fmla="*/ 0 h 1563476"/>
              <a:gd name="connsiteX2" fmla="*/ 3908691 w 3908691"/>
              <a:gd name="connsiteY2" fmla="*/ 1563476 h 1563476"/>
              <a:gd name="connsiteX3" fmla="*/ 0 w 3908691"/>
              <a:gd name="connsiteY3" fmla="*/ 1563476 h 1563476"/>
              <a:gd name="connsiteX4" fmla="*/ 0 w 3908691"/>
              <a:gd name="connsiteY4" fmla="*/ 0 h 156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1563476">
                <a:moveTo>
                  <a:pt x="0" y="0"/>
                </a:moveTo>
                <a:lnTo>
                  <a:pt x="3908691" y="0"/>
                </a:lnTo>
                <a:lnTo>
                  <a:pt x="3908691" y="1563476"/>
                </a:lnTo>
                <a:lnTo>
                  <a:pt x="0" y="156347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AI/Machine Learning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7EE9F27-FA69-4578-812B-E5E7F7EFB6D0}"/>
              </a:ext>
            </a:extLst>
          </p:cNvPr>
          <p:cNvSpPr/>
          <p:nvPr/>
        </p:nvSpPr>
        <p:spPr>
          <a:xfrm>
            <a:off x="206776" y="1338973"/>
            <a:ext cx="4297680" cy="640080"/>
          </a:xfrm>
          <a:custGeom>
            <a:avLst/>
            <a:gdLst>
              <a:gd name="connsiteX0" fmla="*/ 0 w 3908691"/>
              <a:gd name="connsiteY0" fmla="*/ 0 h 1563476"/>
              <a:gd name="connsiteX1" fmla="*/ 3908691 w 3908691"/>
              <a:gd name="connsiteY1" fmla="*/ 0 h 1563476"/>
              <a:gd name="connsiteX2" fmla="*/ 3908691 w 3908691"/>
              <a:gd name="connsiteY2" fmla="*/ 1563476 h 1563476"/>
              <a:gd name="connsiteX3" fmla="*/ 0 w 3908691"/>
              <a:gd name="connsiteY3" fmla="*/ 1563476 h 1563476"/>
              <a:gd name="connsiteX4" fmla="*/ 0 w 3908691"/>
              <a:gd name="connsiteY4" fmla="*/ 0 h 156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1563476">
                <a:moveTo>
                  <a:pt x="0" y="0"/>
                </a:moveTo>
                <a:lnTo>
                  <a:pt x="3908691" y="0"/>
                </a:lnTo>
                <a:lnTo>
                  <a:pt x="3908691" y="1563476"/>
                </a:lnTo>
                <a:lnTo>
                  <a:pt x="0" y="156347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Intl. Databases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CE8129C-560C-4BF2-8398-6EBD7A15E02D}"/>
              </a:ext>
            </a:extLst>
          </p:cNvPr>
          <p:cNvSpPr/>
          <p:nvPr/>
        </p:nvSpPr>
        <p:spPr>
          <a:xfrm>
            <a:off x="206776" y="2096059"/>
            <a:ext cx="4297680" cy="1608354"/>
          </a:xfrm>
          <a:custGeom>
            <a:avLst/>
            <a:gdLst>
              <a:gd name="connsiteX0" fmla="*/ 0 w 3908691"/>
              <a:gd name="connsiteY0" fmla="*/ 0 h 2854800"/>
              <a:gd name="connsiteX1" fmla="*/ 3908691 w 3908691"/>
              <a:gd name="connsiteY1" fmla="*/ 0 h 2854800"/>
              <a:gd name="connsiteX2" fmla="*/ 3908691 w 3908691"/>
              <a:gd name="connsiteY2" fmla="*/ 2854800 h 2854800"/>
              <a:gd name="connsiteX3" fmla="*/ 0 w 3908691"/>
              <a:gd name="connsiteY3" fmla="*/ 2854800 h 2854800"/>
              <a:gd name="connsiteX4" fmla="*/ 0 w 3908691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2854800">
                <a:moveTo>
                  <a:pt x="0" y="0"/>
                </a:moveTo>
                <a:lnTo>
                  <a:pt x="3908691" y="0"/>
                </a:lnTo>
                <a:lnTo>
                  <a:pt x="3908691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rtlCol="0" anchor="t" anchorCtr="0">
            <a:noAutofit/>
          </a:bodyPr>
          <a:lstStyle/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Housing quality indicators from WASH database (ADB)</a:t>
            </a:r>
          </a:p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Education quality indicators database (World Bank)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E30254C-CA26-4D6D-ADEA-7EDB45F6989B}"/>
              </a:ext>
            </a:extLst>
          </p:cNvPr>
          <p:cNvSpPr/>
          <p:nvPr/>
        </p:nvSpPr>
        <p:spPr>
          <a:xfrm>
            <a:off x="206776" y="4855717"/>
            <a:ext cx="4297680" cy="1232945"/>
          </a:xfrm>
          <a:custGeom>
            <a:avLst/>
            <a:gdLst>
              <a:gd name="connsiteX0" fmla="*/ 0 w 3908691"/>
              <a:gd name="connsiteY0" fmla="*/ 0 h 2854800"/>
              <a:gd name="connsiteX1" fmla="*/ 3908691 w 3908691"/>
              <a:gd name="connsiteY1" fmla="*/ 0 h 2854800"/>
              <a:gd name="connsiteX2" fmla="*/ 3908691 w 3908691"/>
              <a:gd name="connsiteY2" fmla="*/ 2854800 h 2854800"/>
              <a:gd name="connsiteX3" fmla="*/ 0 w 3908691"/>
              <a:gd name="connsiteY3" fmla="*/ 2854800 h 2854800"/>
              <a:gd name="connsiteX4" fmla="*/ 0 w 3908691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2854800">
                <a:moveTo>
                  <a:pt x="0" y="0"/>
                </a:moveTo>
                <a:lnTo>
                  <a:pt x="3908691" y="0"/>
                </a:lnTo>
                <a:lnTo>
                  <a:pt x="3908691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rtlCol="0" anchor="t" anchorCtr="0">
            <a:noAutofit/>
          </a:bodyPr>
          <a:lstStyle/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Image recognition for housing quality (Academia)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684928D-FE24-4304-8AC4-5ADCE0164CF0}"/>
              </a:ext>
            </a:extLst>
          </p:cNvPr>
          <p:cNvSpPr/>
          <p:nvPr/>
        </p:nvSpPr>
        <p:spPr>
          <a:xfrm>
            <a:off x="4678543" y="4100949"/>
            <a:ext cx="4297680" cy="640080"/>
          </a:xfrm>
          <a:custGeom>
            <a:avLst/>
            <a:gdLst>
              <a:gd name="connsiteX0" fmla="*/ 0 w 3908691"/>
              <a:gd name="connsiteY0" fmla="*/ 0 h 1563476"/>
              <a:gd name="connsiteX1" fmla="*/ 3908691 w 3908691"/>
              <a:gd name="connsiteY1" fmla="*/ 0 h 1563476"/>
              <a:gd name="connsiteX2" fmla="*/ 3908691 w 3908691"/>
              <a:gd name="connsiteY2" fmla="*/ 1563476 h 1563476"/>
              <a:gd name="connsiteX3" fmla="*/ 0 w 3908691"/>
              <a:gd name="connsiteY3" fmla="*/ 1563476 h 1563476"/>
              <a:gd name="connsiteX4" fmla="*/ 0 w 3908691"/>
              <a:gd name="connsiteY4" fmla="*/ 0 h 156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1563476">
                <a:moveTo>
                  <a:pt x="0" y="0"/>
                </a:moveTo>
                <a:lnTo>
                  <a:pt x="3908691" y="0"/>
                </a:lnTo>
                <a:lnTo>
                  <a:pt x="3908691" y="1563476"/>
                </a:lnTo>
                <a:lnTo>
                  <a:pt x="0" y="156347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227584" tIns="130048" rIns="227584" bIns="130048" numCol="1" spcCol="1270" anchor="ctr" anchorCtr="0">
            <a:no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Visualization tools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1A2C0D7-D5FA-4468-87F7-01E306F40E83}"/>
              </a:ext>
            </a:extLst>
          </p:cNvPr>
          <p:cNvSpPr/>
          <p:nvPr/>
        </p:nvSpPr>
        <p:spPr>
          <a:xfrm>
            <a:off x="4678543" y="4855718"/>
            <a:ext cx="4297680" cy="1232944"/>
          </a:xfrm>
          <a:custGeom>
            <a:avLst/>
            <a:gdLst>
              <a:gd name="connsiteX0" fmla="*/ 0 w 3908691"/>
              <a:gd name="connsiteY0" fmla="*/ 0 h 2854800"/>
              <a:gd name="connsiteX1" fmla="*/ 3908691 w 3908691"/>
              <a:gd name="connsiteY1" fmla="*/ 0 h 2854800"/>
              <a:gd name="connsiteX2" fmla="*/ 3908691 w 3908691"/>
              <a:gd name="connsiteY2" fmla="*/ 2854800 h 2854800"/>
              <a:gd name="connsiteX3" fmla="*/ 0 w 3908691"/>
              <a:gd name="connsiteY3" fmla="*/ 2854800 h 2854800"/>
              <a:gd name="connsiteX4" fmla="*/ 0 w 3908691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691" h="2854800">
                <a:moveTo>
                  <a:pt x="0" y="0"/>
                </a:moveTo>
                <a:lnTo>
                  <a:pt x="3908691" y="0"/>
                </a:lnTo>
                <a:lnTo>
                  <a:pt x="3908691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rtlCol="0" anchor="t" anchorCtr="0">
            <a:noAutofit/>
          </a:bodyPr>
          <a:lstStyle/>
          <a:p>
            <a:pPr marL="342900" lvl="1" indent="-342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Improve data quality assurance processes (World Bank)</a:t>
            </a:r>
          </a:p>
        </p:txBody>
      </p:sp>
    </p:spTree>
    <p:extLst>
      <p:ext uri="{BB962C8B-B14F-4D97-AF65-F5344CB8AC3E}">
        <p14:creationId xmlns:p14="http://schemas.microsoft.com/office/powerpoint/2010/main" val="553012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6E21-F6D3-4EA1-BF6E-ED5DD9F6A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1617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Date and venue of the next meeting 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and any other business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3503-A16E-4F7A-B94F-97032AD8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15378"/>
            <a:ext cx="9144000" cy="1752600"/>
          </a:xfrm>
        </p:spPr>
        <p:txBody>
          <a:bodyPr/>
          <a:lstStyle/>
          <a:p>
            <a:endParaRPr lang="en-US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Meeting Chair</a:t>
            </a:r>
          </a:p>
          <a:p>
            <a:endParaRPr lang="en-US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02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C1B1D2-44D8-444A-A696-47CF7B2B0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 defTabSz="34290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lang="en-US" b="1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ICP GB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AAEF-52F8-47B2-8DD8-AC42BE96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BFF336-D03B-406A-82BA-DC6A558B5108}"/>
              </a:ext>
            </a:extLst>
          </p:cNvPr>
          <p:cNvSpPr txBox="1">
            <a:spLocks/>
          </p:cNvSpPr>
          <p:nvPr/>
        </p:nvSpPr>
        <p:spPr>
          <a:xfrm>
            <a:off x="287615" y="1030934"/>
            <a:ext cx="8503920" cy="546303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Proposed Date and Venue: </a:t>
            </a:r>
          </a:p>
          <a:p>
            <a:pPr marL="800100" lvl="1" indent="-3429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Around the UNSC 50</a:t>
            </a:r>
            <a:r>
              <a:rPr lang="en-US" sz="2400" b="1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Session</a:t>
            </a:r>
          </a:p>
          <a:p>
            <a:pPr marL="800100" lvl="1" indent="-3429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Sunday March 3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, 2019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800100" lvl="1" indent="-3429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New York </a:t>
            </a:r>
          </a:p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Proposed Agenda: </a:t>
            </a:r>
          </a:p>
          <a:p>
            <a:pPr marL="800100" lvl="1" indent="-3429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Progress Updates:</a:t>
            </a:r>
          </a:p>
          <a:p>
            <a:pPr marL="1257300" lvl="2" indent="-3429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2017 cycle </a:t>
            </a:r>
          </a:p>
          <a:p>
            <a:pPr marL="1257300" lvl="2" indent="-3429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2020 cycle prep</a:t>
            </a:r>
          </a:p>
          <a:p>
            <a:pPr marL="800100" lvl="1" indent="-3429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ICP 2017 results</a:t>
            </a:r>
          </a:p>
          <a:p>
            <a:pPr marL="1257300" lvl="2" indent="-3429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Release timetable</a:t>
            </a:r>
          </a:p>
          <a:p>
            <a:pPr marL="1257300" lvl="2" indent="-3429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Communication and dissemination strategy</a:t>
            </a:r>
          </a:p>
          <a:p>
            <a:pPr marL="1257300" lvl="2" indent="-34290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Data access policy</a:t>
            </a:r>
          </a:p>
        </p:txBody>
      </p:sp>
    </p:spTree>
    <p:extLst>
      <p:ext uri="{BB962C8B-B14F-4D97-AF65-F5344CB8AC3E}">
        <p14:creationId xmlns:p14="http://schemas.microsoft.com/office/powerpoint/2010/main" val="475349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6E21-F6D3-4EA1-BF6E-ED5DD9F6A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16175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Closing Remarks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3503-A16E-4F7A-B94F-97032AD8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15378"/>
            <a:ext cx="9144000" cy="1752600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Governing Board Co-Chairs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World Bank</a:t>
            </a:r>
          </a:p>
          <a:p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0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4752950"/>
            <a:ext cx="9144000" cy="646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Thank you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>
                <a:latin typeface="Century Gothic" panose="020B0502020202020204" pitchFamily="34" charset="0"/>
              </a:rPr>
              <a:t>54</a:t>
            </a:fld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4117" y="1931095"/>
            <a:ext cx="2695766" cy="252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4107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6E21-F6D3-4EA1-BF6E-ED5DD9F6A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16175"/>
            <a:ext cx="9144000" cy="1470025"/>
          </a:xfr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Overall Progress in the Implementation of ICP 2017 Cycle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3503-A16E-4F7A-B94F-97032AD8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15378"/>
            <a:ext cx="9144000" cy="1752600"/>
          </a:xfrm>
          <a:solidFill>
            <a:schemeClr val="bg1">
              <a:alpha val="40000"/>
            </a:schemeClr>
          </a:solidFill>
        </p:spPr>
        <p:txBody>
          <a:bodyPr>
            <a:normAutofit/>
          </a:bodyPr>
          <a:lstStyle/>
          <a:p>
            <a:endParaRPr lang="en-US" sz="32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Global ICP Unit, World Bank</a:t>
            </a:r>
          </a:p>
          <a:p>
            <a:endParaRPr lang="en-US" sz="32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50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>
            <a:no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Progress Summary (1)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B57343-016D-41EB-B93D-DFE4A4AEC295}"/>
              </a:ext>
            </a:extLst>
          </p:cNvPr>
          <p:cNvGrpSpPr/>
          <p:nvPr/>
        </p:nvGrpSpPr>
        <p:grpSpPr>
          <a:xfrm>
            <a:off x="314611" y="1241294"/>
            <a:ext cx="8307532" cy="4983627"/>
            <a:chOff x="353290" y="1109350"/>
            <a:chExt cx="8307532" cy="49836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86B069-F15B-4542-8DEF-721BBCC4B5DB}"/>
                </a:ext>
              </a:extLst>
            </p:cNvPr>
            <p:cNvSpPr/>
            <p:nvPr/>
          </p:nvSpPr>
          <p:spPr>
            <a:xfrm>
              <a:off x="3307425" y="1109443"/>
              <a:ext cx="5353397" cy="1371507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4575" rIns="318400" bIns="194576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175 countries participating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Argentina, Iran, Georgia, Ukraine and 22 Caribbean islands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29AC723-78E2-440F-BB70-026BA90BD264}"/>
                </a:ext>
              </a:extLst>
            </p:cNvPr>
            <p:cNvSpPr/>
            <p:nvPr/>
          </p:nvSpPr>
          <p:spPr>
            <a:xfrm>
              <a:off x="353291" y="1109350"/>
              <a:ext cx="3017520" cy="1371600"/>
            </a:xfrm>
            <a:custGeom>
              <a:avLst/>
              <a:gdLst>
                <a:gd name="connsiteX0" fmla="*/ 0 w 3011285"/>
                <a:gd name="connsiteY0" fmla="*/ 234492 h 1406924"/>
                <a:gd name="connsiteX1" fmla="*/ 234492 w 3011285"/>
                <a:gd name="connsiteY1" fmla="*/ 0 h 1406924"/>
                <a:gd name="connsiteX2" fmla="*/ 2776793 w 3011285"/>
                <a:gd name="connsiteY2" fmla="*/ 0 h 1406924"/>
                <a:gd name="connsiteX3" fmla="*/ 3011285 w 3011285"/>
                <a:gd name="connsiteY3" fmla="*/ 234492 h 1406924"/>
                <a:gd name="connsiteX4" fmla="*/ 3011285 w 3011285"/>
                <a:gd name="connsiteY4" fmla="*/ 1172432 h 1406924"/>
                <a:gd name="connsiteX5" fmla="*/ 2776793 w 3011285"/>
                <a:gd name="connsiteY5" fmla="*/ 1406924 h 1406924"/>
                <a:gd name="connsiteX6" fmla="*/ 234492 w 3011285"/>
                <a:gd name="connsiteY6" fmla="*/ 1406924 h 1406924"/>
                <a:gd name="connsiteX7" fmla="*/ 0 w 3011285"/>
                <a:gd name="connsiteY7" fmla="*/ 1172432 h 1406924"/>
                <a:gd name="connsiteX8" fmla="*/ 0 w 3011285"/>
                <a:gd name="connsiteY8" fmla="*/ 234492 h 140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406924">
                  <a:moveTo>
                    <a:pt x="0" y="234492"/>
                  </a:moveTo>
                  <a:cubicBezTo>
                    <a:pt x="0" y="104986"/>
                    <a:pt x="104986" y="0"/>
                    <a:pt x="234492" y="0"/>
                  </a:cubicBezTo>
                  <a:lnTo>
                    <a:pt x="2776793" y="0"/>
                  </a:lnTo>
                  <a:cubicBezTo>
                    <a:pt x="2906299" y="0"/>
                    <a:pt x="3011285" y="104986"/>
                    <a:pt x="3011285" y="234492"/>
                  </a:cubicBezTo>
                  <a:lnTo>
                    <a:pt x="3011285" y="1172432"/>
                  </a:lnTo>
                  <a:cubicBezTo>
                    <a:pt x="3011285" y="1301938"/>
                    <a:pt x="2906299" y="1406924"/>
                    <a:pt x="2776793" y="1406924"/>
                  </a:cubicBezTo>
                  <a:lnTo>
                    <a:pt x="234492" y="1406924"/>
                  </a:lnTo>
                  <a:cubicBezTo>
                    <a:pt x="104986" y="1406924"/>
                    <a:pt x="0" y="1301938"/>
                    <a:pt x="0" y="1172432"/>
                  </a:cubicBezTo>
                  <a:lnTo>
                    <a:pt x="0" y="23449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20" tIns="114400" rIns="160120" bIns="11440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Century Gothic" panose="020B0502020202020204" pitchFamily="34" charset="0"/>
                </a:rPr>
                <a:t>Country Participation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0D6247-BE2A-4396-AE90-33BB05970882}"/>
                </a:ext>
              </a:extLst>
            </p:cNvPr>
            <p:cNvSpPr/>
            <p:nvPr/>
          </p:nvSpPr>
          <p:spPr>
            <a:xfrm>
              <a:off x="3307424" y="2783723"/>
              <a:ext cx="5353397" cy="1371600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200230" rIns="324055" bIns="200231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Household consumption data from 165/175 countries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Gross capital formation data from 130/175 countries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BBAA35-783E-41A8-9645-258605179742}"/>
                </a:ext>
              </a:extLst>
            </p:cNvPr>
            <p:cNvSpPr/>
            <p:nvPr/>
          </p:nvSpPr>
          <p:spPr>
            <a:xfrm>
              <a:off x="353290" y="2783723"/>
              <a:ext cx="3017520" cy="1371600"/>
            </a:xfrm>
            <a:custGeom>
              <a:avLst/>
              <a:gdLst>
                <a:gd name="connsiteX0" fmla="*/ 0 w 3011285"/>
                <a:gd name="connsiteY0" fmla="*/ 279964 h 1679752"/>
                <a:gd name="connsiteX1" fmla="*/ 279964 w 3011285"/>
                <a:gd name="connsiteY1" fmla="*/ 0 h 1679752"/>
                <a:gd name="connsiteX2" fmla="*/ 2731321 w 3011285"/>
                <a:gd name="connsiteY2" fmla="*/ 0 h 1679752"/>
                <a:gd name="connsiteX3" fmla="*/ 3011285 w 3011285"/>
                <a:gd name="connsiteY3" fmla="*/ 279964 h 1679752"/>
                <a:gd name="connsiteX4" fmla="*/ 3011285 w 3011285"/>
                <a:gd name="connsiteY4" fmla="*/ 1399788 h 1679752"/>
                <a:gd name="connsiteX5" fmla="*/ 2731321 w 3011285"/>
                <a:gd name="connsiteY5" fmla="*/ 1679752 h 1679752"/>
                <a:gd name="connsiteX6" fmla="*/ 279964 w 3011285"/>
                <a:gd name="connsiteY6" fmla="*/ 1679752 h 1679752"/>
                <a:gd name="connsiteX7" fmla="*/ 0 w 3011285"/>
                <a:gd name="connsiteY7" fmla="*/ 1399788 h 1679752"/>
                <a:gd name="connsiteX8" fmla="*/ 0 w 3011285"/>
                <a:gd name="connsiteY8" fmla="*/ 279964 h 1679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679752">
                  <a:moveTo>
                    <a:pt x="0" y="279964"/>
                  </a:moveTo>
                  <a:cubicBezTo>
                    <a:pt x="0" y="125344"/>
                    <a:pt x="125344" y="0"/>
                    <a:pt x="279964" y="0"/>
                  </a:cubicBezTo>
                  <a:lnTo>
                    <a:pt x="2731321" y="0"/>
                  </a:lnTo>
                  <a:cubicBezTo>
                    <a:pt x="2885941" y="0"/>
                    <a:pt x="3011285" y="125344"/>
                    <a:pt x="3011285" y="279964"/>
                  </a:cubicBezTo>
                  <a:lnTo>
                    <a:pt x="3011285" y="1399788"/>
                  </a:lnTo>
                  <a:cubicBezTo>
                    <a:pt x="3011285" y="1554408"/>
                    <a:pt x="2885941" y="1679752"/>
                    <a:pt x="2731321" y="1679752"/>
                  </a:cubicBezTo>
                  <a:lnTo>
                    <a:pt x="279964" y="1679752"/>
                  </a:lnTo>
                  <a:cubicBezTo>
                    <a:pt x="125344" y="1679752"/>
                    <a:pt x="0" y="1554408"/>
                    <a:pt x="0" y="1399788"/>
                  </a:cubicBezTo>
                  <a:lnTo>
                    <a:pt x="0" y="279964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3439" tIns="127719" rIns="173439" bIns="127719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Century Gothic" panose="020B0502020202020204" pitchFamily="34" charset="0"/>
                </a:rPr>
                <a:t>Data Submission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F6D136-DE41-40B1-8346-BC1077C653A0}"/>
                </a:ext>
              </a:extLst>
            </p:cNvPr>
            <p:cNvSpPr/>
            <p:nvPr/>
          </p:nvSpPr>
          <p:spPr>
            <a:xfrm>
              <a:off x="3307424" y="4447057"/>
              <a:ext cx="5353397" cy="1645920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210308" rIns="334132" bIns="210308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Regional data validation underway in all regions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Global data validation launched in September 2018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Quality of input price data promising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0E49DB5-989E-48B1-BA6B-CCA3D8536F5D}"/>
                </a:ext>
              </a:extLst>
            </p:cNvPr>
            <p:cNvSpPr/>
            <p:nvPr/>
          </p:nvSpPr>
          <p:spPr>
            <a:xfrm>
              <a:off x="353290" y="4447057"/>
              <a:ext cx="3017520" cy="1645920"/>
            </a:xfrm>
            <a:custGeom>
              <a:avLst/>
              <a:gdLst>
                <a:gd name="connsiteX0" fmla="*/ 0 w 3011285"/>
                <a:gd name="connsiteY0" fmla="*/ 279964 h 1679752"/>
                <a:gd name="connsiteX1" fmla="*/ 279964 w 3011285"/>
                <a:gd name="connsiteY1" fmla="*/ 0 h 1679752"/>
                <a:gd name="connsiteX2" fmla="*/ 2731321 w 3011285"/>
                <a:gd name="connsiteY2" fmla="*/ 0 h 1679752"/>
                <a:gd name="connsiteX3" fmla="*/ 3011285 w 3011285"/>
                <a:gd name="connsiteY3" fmla="*/ 279964 h 1679752"/>
                <a:gd name="connsiteX4" fmla="*/ 3011285 w 3011285"/>
                <a:gd name="connsiteY4" fmla="*/ 1399788 h 1679752"/>
                <a:gd name="connsiteX5" fmla="*/ 2731321 w 3011285"/>
                <a:gd name="connsiteY5" fmla="*/ 1679752 h 1679752"/>
                <a:gd name="connsiteX6" fmla="*/ 279964 w 3011285"/>
                <a:gd name="connsiteY6" fmla="*/ 1679752 h 1679752"/>
                <a:gd name="connsiteX7" fmla="*/ 0 w 3011285"/>
                <a:gd name="connsiteY7" fmla="*/ 1399788 h 1679752"/>
                <a:gd name="connsiteX8" fmla="*/ 0 w 3011285"/>
                <a:gd name="connsiteY8" fmla="*/ 279964 h 1679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679752">
                  <a:moveTo>
                    <a:pt x="0" y="279964"/>
                  </a:moveTo>
                  <a:cubicBezTo>
                    <a:pt x="0" y="125344"/>
                    <a:pt x="125344" y="0"/>
                    <a:pt x="279964" y="0"/>
                  </a:cubicBezTo>
                  <a:lnTo>
                    <a:pt x="2731321" y="0"/>
                  </a:lnTo>
                  <a:cubicBezTo>
                    <a:pt x="2885941" y="0"/>
                    <a:pt x="3011285" y="125344"/>
                    <a:pt x="3011285" y="279964"/>
                  </a:cubicBezTo>
                  <a:lnTo>
                    <a:pt x="3011285" y="1399788"/>
                  </a:lnTo>
                  <a:cubicBezTo>
                    <a:pt x="3011285" y="1554408"/>
                    <a:pt x="2885941" y="1679752"/>
                    <a:pt x="2731321" y="1679752"/>
                  </a:cubicBezTo>
                  <a:lnTo>
                    <a:pt x="279964" y="1679752"/>
                  </a:lnTo>
                  <a:cubicBezTo>
                    <a:pt x="125344" y="1679752"/>
                    <a:pt x="0" y="1554408"/>
                    <a:pt x="0" y="1399788"/>
                  </a:cubicBezTo>
                  <a:lnTo>
                    <a:pt x="0" y="279964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3439" tIns="127719" rIns="173439" bIns="127719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Century Gothic" panose="020B0502020202020204" pitchFamily="34" charset="0"/>
                </a:rPr>
                <a:t>Quality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45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Progress Summary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2DF518-658C-4797-91BA-A05DD73F38C3}"/>
              </a:ext>
            </a:extLst>
          </p:cNvPr>
          <p:cNvGrpSpPr/>
          <p:nvPr/>
        </p:nvGrpSpPr>
        <p:grpSpPr>
          <a:xfrm>
            <a:off x="296561" y="1115986"/>
            <a:ext cx="8643120" cy="5243915"/>
            <a:chOff x="346364" y="1115986"/>
            <a:chExt cx="8505537" cy="524391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C990C2B-2008-42B1-877C-7014F6A8FC83}"/>
                </a:ext>
              </a:extLst>
            </p:cNvPr>
            <p:cNvSpPr/>
            <p:nvPr/>
          </p:nvSpPr>
          <p:spPr>
            <a:xfrm>
              <a:off x="2847792" y="1115986"/>
              <a:ext cx="6004109" cy="1645920"/>
            </a:xfrm>
            <a:custGeom>
              <a:avLst/>
              <a:gdLst>
                <a:gd name="connsiteX0" fmla="*/ 270575 w 1623417"/>
                <a:gd name="connsiteY0" fmla="*/ 0 h 5353396"/>
                <a:gd name="connsiteX1" fmla="*/ 1352842 w 1623417"/>
                <a:gd name="connsiteY1" fmla="*/ 0 h 5353396"/>
                <a:gd name="connsiteX2" fmla="*/ 1623417 w 1623417"/>
                <a:gd name="connsiteY2" fmla="*/ 270575 h 5353396"/>
                <a:gd name="connsiteX3" fmla="*/ 1623417 w 1623417"/>
                <a:gd name="connsiteY3" fmla="*/ 5353396 h 5353396"/>
                <a:gd name="connsiteX4" fmla="*/ 1623417 w 1623417"/>
                <a:gd name="connsiteY4" fmla="*/ 5353396 h 5353396"/>
                <a:gd name="connsiteX5" fmla="*/ 0 w 1623417"/>
                <a:gd name="connsiteY5" fmla="*/ 5353396 h 5353396"/>
                <a:gd name="connsiteX6" fmla="*/ 0 w 1623417"/>
                <a:gd name="connsiteY6" fmla="*/ 5353396 h 5353396"/>
                <a:gd name="connsiteX7" fmla="*/ 0 w 1623417"/>
                <a:gd name="connsiteY7" fmla="*/ 270575 h 5353396"/>
                <a:gd name="connsiteX8" fmla="*/ 270575 w 1623417"/>
                <a:gd name="connsiteY8" fmla="*/ 0 h 535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3417" h="5353396">
                  <a:moveTo>
                    <a:pt x="1623417" y="892252"/>
                  </a:moveTo>
                  <a:lnTo>
                    <a:pt x="1623417" y="4461144"/>
                  </a:lnTo>
                  <a:cubicBezTo>
                    <a:pt x="1623417" y="4953919"/>
                    <a:pt x="1586681" y="5353394"/>
                    <a:pt x="1541365" y="5353394"/>
                  </a:cubicBezTo>
                  <a:lnTo>
                    <a:pt x="0" y="5353394"/>
                  </a:lnTo>
                  <a:lnTo>
                    <a:pt x="0" y="535339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41365" y="2"/>
                  </a:lnTo>
                  <a:cubicBezTo>
                    <a:pt x="1586681" y="2"/>
                    <a:pt x="1623417" y="399477"/>
                    <a:pt x="1623417" y="892252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4575" rIns="318400" bIns="194576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GB/TAG/IACG convening per work plan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GB Co-Chairs letter to all countries in May 2018 to support the ICP 2017 cycle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Permanent Global ICP Unit at the WB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766267F-138C-4502-9D6C-D408837D47BA}"/>
                </a:ext>
              </a:extLst>
            </p:cNvPr>
            <p:cNvSpPr/>
            <p:nvPr/>
          </p:nvSpPr>
          <p:spPr>
            <a:xfrm>
              <a:off x="346364" y="1115986"/>
              <a:ext cx="2588912" cy="1645920"/>
            </a:xfrm>
            <a:custGeom>
              <a:avLst/>
              <a:gdLst>
                <a:gd name="connsiteX0" fmla="*/ 0 w 3011285"/>
                <a:gd name="connsiteY0" fmla="*/ 259086 h 1554482"/>
                <a:gd name="connsiteX1" fmla="*/ 259086 w 3011285"/>
                <a:gd name="connsiteY1" fmla="*/ 0 h 1554482"/>
                <a:gd name="connsiteX2" fmla="*/ 2752199 w 3011285"/>
                <a:gd name="connsiteY2" fmla="*/ 0 h 1554482"/>
                <a:gd name="connsiteX3" fmla="*/ 3011285 w 3011285"/>
                <a:gd name="connsiteY3" fmla="*/ 259086 h 1554482"/>
                <a:gd name="connsiteX4" fmla="*/ 3011285 w 3011285"/>
                <a:gd name="connsiteY4" fmla="*/ 1295396 h 1554482"/>
                <a:gd name="connsiteX5" fmla="*/ 2752199 w 3011285"/>
                <a:gd name="connsiteY5" fmla="*/ 1554482 h 1554482"/>
                <a:gd name="connsiteX6" fmla="*/ 259086 w 3011285"/>
                <a:gd name="connsiteY6" fmla="*/ 1554482 h 1554482"/>
                <a:gd name="connsiteX7" fmla="*/ 0 w 3011285"/>
                <a:gd name="connsiteY7" fmla="*/ 1295396 h 1554482"/>
                <a:gd name="connsiteX8" fmla="*/ 0 w 3011285"/>
                <a:gd name="connsiteY8" fmla="*/ 259086 h 155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554482">
                  <a:moveTo>
                    <a:pt x="0" y="259086"/>
                  </a:moveTo>
                  <a:cubicBezTo>
                    <a:pt x="0" y="115997"/>
                    <a:pt x="115997" y="0"/>
                    <a:pt x="259086" y="0"/>
                  </a:cubicBezTo>
                  <a:lnTo>
                    <a:pt x="2752199" y="0"/>
                  </a:lnTo>
                  <a:cubicBezTo>
                    <a:pt x="2895288" y="0"/>
                    <a:pt x="3011285" y="115997"/>
                    <a:pt x="3011285" y="259086"/>
                  </a:cubicBezTo>
                  <a:lnTo>
                    <a:pt x="3011285" y="1295396"/>
                  </a:lnTo>
                  <a:cubicBezTo>
                    <a:pt x="3011285" y="1438485"/>
                    <a:pt x="2895288" y="1554482"/>
                    <a:pt x="2752199" y="1554482"/>
                  </a:cubicBezTo>
                  <a:lnTo>
                    <a:pt x="259086" y="1554482"/>
                  </a:lnTo>
                  <a:cubicBezTo>
                    <a:pt x="115997" y="1554482"/>
                    <a:pt x="0" y="1438485"/>
                    <a:pt x="0" y="1295396"/>
                  </a:cubicBezTo>
                  <a:lnTo>
                    <a:pt x="0" y="25908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20" tIns="114400" rIns="160120" bIns="11440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entury Gothic" panose="020B0502020202020204" pitchFamily="34" charset="0"/>
                </a:rPr>
                <a:t>Governance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5CDDC34-E5E1-440E-ACC2-4BDEDF64BBCB}"/>
                </a:ext>
              </a:extLst>
            </p:cNvPr>
            <p:cNvSpPr/>
            <p:nvPr/>
          </p:nvSpPr>
          <p:spPr>
            <a:xfrm>
              <a:off x="2847792" y="2889581"/>
              <a:ext cx="6004109" cy="1623418"/>
            </a:xfrm>
            <a:custGeom>
              <a:avLst/>
              <a:gdLst>
                <a:gd name="connsiteX0" fmla="*/ 270575 w 1623417"/>
                <a:gd name="connsiteY0" fmla="*/ 0 h 5353396"/>
                <a:gd name="connsiteX1" fmla="*/ 1352842 w 1623417"/>
                <a:gd name="connsiteY1" fmla="*/ 0 h 5353396"/>
                <a:gd name="connsiteX2" fmla="*/ 1623417 w 1623417"/>
                <a:gd name="connsiteY2" fmla="*/ 270575 h 5353396"/>
                <a:gd name="connsiteX3" fmla="*/ 1623417 w 1623417"/>
                <a:gd name="connsiteY3" fmla="*/ 5353396 h 5353396"/>
                <a:gd name="connsiteX4" fmla="*/ 1623417 w 1623417"/>
                <a:gd name="connsiteY4" fmla="*/ 5353396 h 5353396"/>
                <a:gd name="connsiteX5" fmla="*/ 0 w 1623417"/>
                <a:gd name="connsiteY5" fmla="*/ 5353396 h 5353396"/>
                <a:gd name="connsiteX6" fmla="*/ 0 w 1623417"/>
                <a:gd name="connsiteY6" fmla="*/ 5353396 h 5353396"/>
                <a:gd name="connsiteX7" fmla="*/ 0 w 1623417"/>
                <a:gd name="connsiteY7" fmla="*/ 270575 h 5353396"/>
                <a:gd name="connsiteX8" fmla="*/ 270575 w 1623417"/>
                <a:gd name="connsiteY8" fmla="*/ 0 h 535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3417" h="5353396">
                  <a:moveTo>
                    <a:pt x="1623417" y="892252"/>
                  </a:moveTo>
                  <a:lnTo>
                    <a:pt x="1623417" y="4461144"/>
                  </a:lnTo>
                  <a:cubicBezTo>
                    <a:pt x="1623417" y="4953919"/>
                    <a:pt x="1586681" y="5353394"/>
                    <a:pt x="1541365" y="5353394"/>
                  </a:cubicBezTo>
                  <a:lnTo>
                    <a:pt x="0" y="5353394"/>
                  </a:lnTo>
                  <a:lnTo>
                    <a:pt x="0" y="535339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41365" y="2"/>
                  </a:lnTo>
                  <a:cubicBezTo>
                    <a:pt x="1586681" y="2"/>
                    <a:pt x="1623417" y="399477"/>
                    <a:pt x="1623417" y="892252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4575" rIns="318400" bIns="194576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Increase in capacity-building workshops and technical assistance in all regions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Global ICP Unit providing specialized technical support, where needed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1F189D-3621-454A-AF51-0A37B6D3B2CB}"/>
                </a:ext>
              </a:extLst>
            </p:cNvPr>
            <p:cNvSpPr/>
            <p:nvPr/>
          </p:nvSpPr>
          <p:spPr>
            <a:xfrm>
              <a:off x="346364" y="2924048"/>
              <a:ext cx="2588912" cy="1645920"/>
            </a:xfrm>
            <a:custGeom>
              <a:avLst/>
              <a:gdLst>
                <a:gd name="connsiteX0" fmla="*/ 0 w 3011285"/>
                <a:gd name="connsiteY0" fmla="*/ 259086 h 1554482"/>
                <a:gd name="connsiteX1" fmla="*/ 259086 w 3011285"/>
                <a:gd name="connsiteY1" fmla="*/ 0 h 1554482"/>
                <a:gd name="connsiteX2" fmla="*/ 2752199 w 3011285"/>
                <a:gd name="connsiteY2" fmla="*/ 0 h 1554482"/>
                <a:gd name="connsiteX3" fmla="*/ 3011285 w 3011285"/>
                <a:gd name="connsiteY3" fmla="*/ 259086 h 1554482"/>
                <a:gd name="connsiteX4" fmla="*/ 3011285 w 3011285"/>
                <a:gd name="connsiteY4" fmla="*/ 1295396 h 1554482"/>
                <a:gd name="connsiteX5" fmla="*/ 2752199 w 3011285"/>
                <a:gd name="connsiteY5" fmla="*/ 1554482 h 1554482"/>
                <a:gd name="connsiteX6" fmla="*/ 259086 w 3011285"/>
                <a:gd name="connsiteY6" fmla="*/ 1554482 h 1554482"/>
                <a:gd name="connsiteX7" fmla="*/ 0 w 3011285"/>
                <a:gd name="connsiteY7" fmla="*/ 1295396 h 1554482"/>
                <a:gd name="connsiteX8" fmla="*/ 0 w 3011285"/>
                <a:gd name="connsiteY8" fmla="*/ 259086 h 155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554482">
                  <a:moveTo>
                    <a:pt x="0" y="259086"/>
                  </a:moveTo>
                  <a:cubicBezTo>
                    <a:pt x="0" y="115997"/>
                    <a:pt x="115997" y="0"/>
                    <a:pt x="259086" y="0"/>
                  </a:cubicBezTo>
                  <a:lnTo>
                    <a:pt x="2752199" y="0"/>
                  </a:lnTo>
                  <a:cubicBezTo>
                    <a:pt x="2895288" y="0"/>
                    <a:pt x="3011285" y="115997"/>
                    <a:pt x="3011285" y="259086"/>
                  </a:cubicBezTo>
                  <a:lnTo>
                    <a:pt x="3011285" y="1295396"/>
                  </a:lnTo>
                  <a:cubicBezTo>
                    <a:pt x="3011285" y="1438485"/>
                    <a:pt x="2895288" y="1554482"/>
                    <a:pt x="2752199" y="1554482"/>
                  </a:cubicBezTo>
                  <a:lnTo>
                    <a:pt x="259086" y="1554482"/>
                  </a:lnTo>
                  <a:cubicBezTo>
                    <a:pt x="115997" y="1554482"/>
                    <a:pt x="0" y="1438485"/>
                    <a:pt x="0" y="1295396"/>
                  </a:cubicBezTo>
                  <a:lnTo>
                    <a:pt x="0" y="25908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20" tIns="114400" rIns="160120" bIns="11440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entury Gothic" panose="020B0502020202020204" pitchFamily="34" charset="0"/>
                </a:rPr>
                <a:t>Capacity Building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0F377D-E66E-413C-BEB9-6303762E1348}"/>
                </a:ext>
              </a:extLst>
            </p:cNvPr>
            <p:cNvSpPr/>
            <p:nvPr/>
          </p:nvSpPr>
          <p:spPr>
            <a:xfrm>
              <a:off x="2847792" y="4679513"/>
              <a:ext cx="6004108" cy="1623418"/>
            </a:xfrm>
            <a:custGeom>
              <a:avLst/>
              <a:gdLst>
                <a:gd name="connsiteX0" fmla="*/ 270575 w 1623417"/>
                <a:gd name="connsiteY0" fmla="*/ 0 h 5353396"/>
                <a:gd name="connsiteX1" fmla="*/ 1352842 w 1623417"/>
                <a:gd name="connsiteY1" fmla="*/ 0 h 5353396"/>
                <a:gd name="connsiteX2" fmla="*/ 1623417 w 1623417"/>
                <a:gd name="connsiteY2" fmla="*/ 270575 h 5353396"/>
                <a:gd name="connsiteX3" fmla="*/ 1623417 w 1623417"/>
                <a:gd name="connsiteY3" fmla="*/ 5353396 h 5353396"/>
                <a:gd name="connsiteX4" fmla="*/ 1623417 w 1623417"/>
                <a:gd name="connsiteY4" fmla="*/ 5353396 h 5353396"/>
                <a:gd name="connsiteX5" fmla="*/ 0 w 1623417"/>
                <a:gd name="connsiteY5" fmla="*/ 5353396 h 5353396"/>
                <a:gd name="connsiteX6" fmla="*/ 0 w 1623417"/>
                <a:gd name="connsiteY6" fmla="*/ 5353396 h 5353396"/>
                <a:gd name="connsiteX7" fmla="*/ 0 w 1623417"/>
                <a:gd name="connsiteY7" fmla="*/ 270575 h 5353396"/>
                <a:gd name="connsiteX8" fmla="*/ 270575 w 1623417"/>
                <a:gd name="connsiteY8" fmla="*/ 0 h 535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3417" h="5353396">
                  <a:moveTo>
                    <a:pt x="1623417" y="892252"/>
                  </a:moveTo>
                  <a:lnTo>
                    <a:pt x="1623417" y="4461144"/>
                  </a:lnTo>
                  <a:cubicBezTo>
                    <a:pt x="1623417" y="4953919"/>
                    <a:pt x="1586681" y="5353394"/>
                    <a:pt x="1541365" y="5353394"/>
                  </a:cubicBezTo>
                  <a:lnTo>
                    <a:pt x="0" y="5353394"/>
                  </a:lnTo>
                  <a:lnTo>
                    <a:pt x="0" y="535339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41365" y="2"/>
                  </a:lnTo>
                  <a:cubicBezTo>
                    <a:pt x="1586681" y="2"/>
                    <a:pt x="1623417" y="399477"/>
                    <a:pt x="1623417" y="892252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4575" rIns="318400" bIns="194576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4 Task Forces/Teams working on 6/13 research agenda items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TAG examined 3 technical proposals and recommended additional work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F51D456-8C88-4445-A0C7-00F0EE77F8F4}"/>
                </a:ext>
              </a:extLst>
            </p:cNvPr>
            <p:cNvSpPr/>
            <p:nvPr/>
          </p:nvSpPr>
          <p:spPr>
            <a:xfrm>
              <a:off x="346365" y="4713981"/>
              <a:ext cx="2588911" cy="1645920"/>
            </a:xfrm>
            <a:custGeom>
              <a:avLst/>
              <a:gdLst>
                <a:gd name="connsiteX0" fmla="*/ 0 w 3011285"/>
                <a:gd name="connsiteY0" fmla="*/ 259086 h 1554482"/>
                <a:gd name="connsiteX1" fmla="*/ 259086 w 3011285"/>
                <a:gd name="connsiteY1" fmla="*/ 0 h 1554482"/>
                <a:gd name="connsiteX2" fmla="*/ 2752199 w 3011285"/>
                <a:gd name="connsiteY2" fmla="*/ 0 h 1554482"/>
                <a:gd name="connsiteX3" fmla="*/ 3011285 w 3011285"/>
                <a:gd name="connsiteY3" fmla="*/ 259086 h 1554482"/>
                <a:gd name="connsiteX4" fmla="*/ 3011285 w 3011285"/>
                <a:gd name="connsiteY4" fmla="*/ 1295396 h 1554482"/>
                <a:gd name="connsiteX5" fmla="*/ 2752199 w 3011285"/>
                <a:gd name="connsiteY5" fmla="*/ 1554482 h 1554482"/>
                <a:gd name="connsiteX6" fmla="*/ 259086 w 3011285"/>
                <a:gd name="connsiteY6" fmla="*/ 1554482 h 1554482"/>
                <a:gd name="connsiteX7" fmla="*/ 0 w 3011285"/>
                <a:gd name="connsiteY7" fmla="*/ 1295396 h 1554482"/>
                <a:gd name="connsiteX8" fmla="*/ 0 w 3011285"/>
                <a:gd name="connsiteY8" fmla="*/ 259086 h 155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554482">
                  <a:moveTo>
                    <a:pt x="0" y="259086"/>
                  </a:moveTo>
                  <a:cubicBezTo>
                    <a:pt x="0" y="115997"/>
                    <a:pt x="115997" y="0"/>
                    <a:pt x="259086" y="0"/>
                  </a:cubicBezTo>
                  <a:lnTo>
                    <a:pt x="2752199" y="0"/>
                  </a:lnTo>
                  <a:cubicBezTo>
                    <a:pt x="2895288" y="0"/>
                    <a:pt x="3011285" y="115997"/>
                    <a:pt x="3011285" y="259086"/>
                  </a:cubicBezTo>
                  <a:lnTo>
                    <a:pt x="3011285" y="1295396"/>
                  </a:lnTo>
                  <a:cubicBezTo>
                    <a:pt x="3011285" y="1438485"/>
                    <a:pt x="2895288" y="1554482"/>
                    <a:pt x="2752199" y="1554482"/>
                  </a:cubicBezTo>
                  <a:lnTo>
                    <a:pt x="259086" y="1554482"/>
                  </a:lnTo>
                  <a:cubicBezTo>
                    <a:pt x="115997" y="1554482"/>
                    <a:pt x="0" y="1438485"/>
                    <a:pt x="0" y="1295396"/>
                  </a:cubicBezTo>
                  <a:lnTo>
                    <a:pt x="0" y="25908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20" tIns="114400" rIns="160120" bIns="11440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entury Gothic" panose="020B0502020202020204" pitchFamily="34" charset="0"/>
                </a:rPr>
                <a:t>Research Agenda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171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361"/>
            <a:ext cx="9144000" cy="707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Progress Summary (3)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707C-1A30-CF4A-A445-BE59E19A5487}" type="slidenum">
              <a:rPr lang="en-US" smtClean="0"/>
              <a:t>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9DEC36-25B9-4A49-AFD1-5420CD79EE7E}"/>
              </a:ext>
            </a:extLst>
          </p:cNvPr>
          <p:cNvGrpSpPr/>
          <p:nvPr/>
        </p:nvGrpSpPr>
        <p:grpSpPr>
          <a:xfrm>
            <a:off x="353290" y="1213665"/>
            <a:ext cx="8238261" cy="4866565"/>
            <a:chOff x="353290" y="1213665"/>
            <a:chExt cx="8238261" cy="486656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2491705-4DB9-44F6-B539-8AA2C5CAF976}"/>
                </a:ext>
              </a:extLst>
            </p:cNvPr>
            <p:cNvSpPr/>
            <p:nvPr/>
          </p:nvSpPr>
          <p:spPr>
            <a:xfrm>
              <a:off x="2844801" y="1246323"/>
              <a:ext cx="5746750" cy="1371600"/>
            </a:xfrm>
            <a:custGeom>
              <a:avLst/>
              <a:gdLst>
                <a:gd name="connsiteX0" fmla="*/ 275397 w 1652349"/>
                <a:gd name="connsiteY0" fmla="*/ 0 h 5353396"/>
                <a:gd name="connsiteX1" fmla="*/ 1376952 w 1652349"/>
                <a:gd name="connsiteY1" fmla="*/ 0 h 5353396"/>
                <a:gd name="connsiteX2" fmla="*/ 1652349 w 1652349"/>
                <a:gd name="connsiteY2" fmla="*/ 275397 h 5353396"/>
                <a:gd name="connsiteX3" fmla="*/ 1652349 w 1652349"/>
                <a:gd name="connsiteY3" fmla="*/ 5353396 h 5353396"/>
                <a:gd name="connsiteX4" fmla="*/ 1652349 w 1652349"/>
                <a:gd name="connsiteY4" fmla="*/ 5353396 h 5353396"/>
                <a:gd name="connsiteX5" fmla="*/ 0 w 1652349"/>
                <a:gd name="connsiteY5" fmla="*/ 5353396 h 5353396"/>
                <a:gd name="connsiteX6" fmla="*/ 0 w 1652349"/>
                <a:gd name="connsiteY6" fmla="*/ 5353396 h 5353396"/>
                <a:gd name="connsiteX7" fmla="*/ 0 w 1652349"/>
                <a:gd name="connsiteY7" fmla="*/ 275397 h 5353396"/>
                <a:gd name="connsiteX8" fmla="*/ 275397 w 1652349"/>
                <a:gd name="connsiteY8" fmla="*/ 0 h 535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2349" h="5353396">
                  <a:moveTo>
                    <a:pt x="1652349" y="892252"/>
                  </a:moveTo>
                  <a:lnTo>
                    <a:pt x="1652349" y="4461144"/>
                  </a:lnTo>
                  <a:cubicBezTo>
                    <a:pt x="1652349" y="4953922"/>
                    <a:pt x="1614292" y="5353394"/>
                    <a:pt x="1567346" y="5353394"/>
                  </a:cubicBezTo>
                  <a:lnTo>
                    <a:pt x="0" y="5353394"/>
                  </a:lnTo>
                  <a:lnTo>
                    <a:pt x="0" y="535339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67346" y="2"/>
                  </a:lnTo>
                  <a:cubicBezTo>
                    <a:pt x="1614292" y="2"/>
                    <a:pt x="1652349" y="399474"/>
                    <a:pt x="1652349" y="892252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4575" rIns="318400" bIns="194576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eLearning course released – good uptake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ICP Blog series launched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927C9EA-AA32-427D-B285-CB58965D4FC2}"/>
                </a:ext>
              </a:extLst>
            </p:cNvPr>
            <p:cNvSpPr/>
            <p:nvPr/>
          </p:nvSpPr>
          <p:spPr>
            <a:xfrm>
              <a:off x="353291" y="1213665"/>
              <a:ext cx="2586759" cy="1463040"/>
            </a:xfrm>
            <a:custGeom>
              <a:avLst/>
              <a:gdLst>
                <a:gd name="connsiteX0" fmla="*/ 0 w 3011285"/>
                <a:gd name="connsiteY0" fmla="*/ 264061 h 1584334"/>
                <a:gd name="connsiteX1" fmla="*/ 264061 w 3011285"/>
                <a:gd name="connsiteY1" fmla="*/ 0 h 1584334"/>
                <a:gd name="connsiteX2" fmla="*/ 2747224 w 3011285"/>
                <a:gd name="connsiteY2" fmla="*/ 0 h 1584334"/>
                <a:gd name="connsiteX3" fmla="*/ 3011285 w 3011285"/>
                <a:gd name="connsiteY3" fmla="*/ 264061 h 1584334"/>
                <a:gd name="connsiteX4" fmla="*/ 3011285 w 3011285"/>
                <a:gd name="connsiteY4" fmla="*/ 1320273 h 1584334"/>
                <a:gd name="connsiteX5" fmla="*/ 2747224 w 3011285"/>
                <a:gd name="connsiteY5" fmla="*/ 1584334 h 1584334"/>
                <a:gd name="connsiteX6" fmla="*/ 264061 w 3011285"/>
                <a:gd name="connsiteY6" fmla="*/ 1584334 h 1584334"/>
                <a:gd name="connsiteX7" fmla="*/ 0 w 3011285"/>
                <a:gd name="connsiteY7" fmla="*/ 1320273 h 1584334"/>
                <a:gd name="connsiteX8" fmla="*/ 0 w 3011285"/>
                <a:gd name="connsiteY8" fmla="*/ 264061 h 158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584334">
                  <a:moveTo>
                    <a:pt x="0" y="264061"/>
                  </a:moveTo>
                  <a:cubicBezTo>
                    <a:pt x="0" y="118224"/>
                    <a:pt x="118224" y="0"/>
                    <a:pt x="264061" y="0"/>
                  </a:cubicBezTo>
                  <a:lnTo>
                    <a:pt x="2747224" y="0"/>
                  </a:lnTo>
                  <a:cubicBezTo>
                    <a:pt x="2893061" y="0"/>
                    <a:pt x="3011285" y="118224"/>
                    <a:pt x="3011285" y="264061"/>
                  </a:cubicBezTo>
                  <a:lnTo>
                    <a:pt x="3011285" y="1320273"/>
                  </a:lnTo>
                  <a:cubicBezTo>
                    <a:pt x="3011285" y="1466110"/>
                    <a:pt x="2893061" y="1584334"/>
                    <a:pt x="2747224" y="1584334"/>
                  </a:cubicBezTo>
                  <a:lnTo>
                    <a:pt x="264061" y="1584334"/>
                  </a:lnTo>
                  <a:cubicBezTo>
                    <a:pt x="118224" y="1584334"/>
                    <a:pt x="0" y="1466110"/>
                    <a:pt x="0" y="1320273"/>
                  </a:cubicBezTo>
                  <a:lnTo>
                    <a:pt x="0" y="26406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20" tIns="114400" rIns="160120" bIns="11440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entury Gothic" panose="020B0502020202020204" pitchFamily="34" charset="0"/>
                </a:rPr>
                <a:t>Knowledge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E0DA2DA-B2CC-452F-9980-591B1EF61C8D}"/>
                </a:ext>
              </a:extLst>
            </p:cNvPr>
            <p:cNvSpPr/>
            <p:nvPr/>
          </p:nvSpPr>
          <p:spPr>
            <a:xfrm>
              <a:off x="2844799" y="2886036"/>
              <a:ext cx="5746751" cy="1463040"/>
            </a:xfrm>
            <a:custGeom>
              <a:avLst/>
              <a:gdLst>
                <a:gd name="connsiteX0" fmla="*/ 275397 w 1652349"/>
                <a:gd name="connsiteY0" fmla="*/ 0 h 5353396"/>
                <a:gd name="connsiteX1" fmla="*/ 1376952 w 1652349"/>
                <a:gd name="connsiteY1" fmla="*/ 0 h 5353396"/>
                <a:gd name="connsiteX2" fmla="*/ 1652349 w 1652349"/>
                <a:gd name="connsiteY2" fmla="*/ 275397 h 5353396"/>
                <a:gd name="connsiteX3" fmla="*/ 1652349 w 1652349"/>
                <a:gd name="connsiteY3" fmla="*/ 5353396 h 5353396"/>
                <a:gd name="connsiteX4" fmla="*/ 1652349 w 1652349"/>
                <a:gd name="connsiteY4" fmla="*/ 5353396 h 5353396"/>
                <a:gd name="connsiteX5" fmla="*/ 0 w 1652349"/>
                <a:gd name="connsiteY5" fmla="*/ 5353396 h 5353396"/>
                <a:gd name="connsiteX6" fmla="*/ 0 w 1652349"/>
                <a:gd name="connsiteY6" fmla="*/ 5353396 h 5353396"/>
                <a:gd name="connsiteX7" fmla="*/ 0 w 1652349"/>
                <a:gd name="connsiteY7" fmla="*/ 275397 h 5353396"/>
                <a:gd name="connsiteX8" fmla="*/ 275397 w 1652349"/>
                <a:gd name="connsiteY8" fmla="*/ 0 h 535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2349" h="5353396">
                  <a:moveTo>
                    <a:pt x="1652349" y="892252"/>
                  </a:moveTo>
                  <a:lnTo>
                    <a:pt x="1652349" y="4461144"/>
                  </a:lnTo>
                  <a:cubicBezTo>
                    <a:pt x="1652349" y="4953922"/>
                    <a:pt x="1614292" y="5353394"/>
                    <a:pt x="1567346" y="5353394"/>
                  </a:cubicBezTo>
                  <a:lnTo>
                    <a:pt x="0" y="5353394"/>
                  </a:lnTo>
                  <a:lnTo>
                    <a:pt x="0" y="535339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67346" y="2"/>
                  </a:lnTo>
                  <a:cubicBezTo>
                    <a:pt x="1614292" y="2"/>
                    <a:pt x="1652349" y="399474"/>
                    <a:pt x="1652349" y="892252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4575" rIns="318400" bIns="194576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Increased visibility – 50th anniversary events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Newsletter – wider distribution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Comprehensive website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E78A239-2525-48CA-AE76-0F52AB36A916}"/>
                </a:ext>
              </a:extLst>
            </p:cNvPr>
            <p:cNvSpPr/>
            <p:nvPr/>
          </p:nvSpPr>
          <p:spPr>
            <a:xfrm>
              <a:off x="353290" y="2886036"/>
              <a:ext cx="2586759" cy="1463040"/>
            </a:xfrm>
            <a:custGeom>
              <a:avLst/>
              <a:gdLst>
                <a:gd name="connsiteX0" fmla="*/ 0 w 3011285"/>
                <a:gd name="connsiteY0" fmla="*/ 264061 h 1584334"/>
                <a:gd name="connsiteX1" fmla="*/ 264061 w 3011285"/>
                <a:gd name="connsiteY1" fmla="*/ 0 h 1584334"/>
                <a:gd name="connsiteX2" fmla="*/ 2747224 w 3011285"/>
                <a:gd name="connsiteY2" fmla="*/ 0 h 1584334"/>
                <a:gd name="connsiteX3" fmla="*/ 3011285 w 3011285"/>
                <a:gd name="connsiteY3" fmla="*/ 264061 h 1584334"/>
                <a:gd name="connsiteX4" fmla="*/ 3011285 w 3011285"/>
                <a:gd name="connsiteY4" fmla="*/ 1320273 h 1584334"/>
                <a:gd name="connsiteX5" fmla="*/ 2747224 w 3011285"/>
                <a:gd name="connsiteY5" fmla="*/ 1584334 h 1584334"/>
                <a:gd name="connsiteX6" fmla="*/ 264061 w 3011285"/>
                <a:gd name="connsiteY6" fmla="*/ 1584334 h 1584334"/>
                <a:gd name="connsiteX7" fmla="*/ 0 w 3011285"/>
                <a:gd name="connsiteY7" fmla="*/ 1320273 h 1584334"/>
                <a:gd name="connsiteX8" fmla="*/ 0 w 3011285"/>
                <a:gd name="connsiteY8" fmla="*/ 264061 h 158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584334">
                  <a:moveTo>
                    <a:pt x="0" y="264061"/>
                  </a:moveTo>
                  <a:cubicBezTo>
                    <a:pt x="0" y="118224"/>
                    <a:pt x="118224" y="0"/>
                    <a:pt x="264061" y="0"/>
                  </a:cubicBezTo>
                  <a:lnTo>
                    <a:pt x="2747224" y="0"/>
                  </a:lnTo>
                  <a:cubicBezTo>
                    <a:pt x="2893061" y="0"/>
                    <a:pt x="3011285" y="118224"/>
                    <a:pt x="3011285" y="264061"/>
                  </a:cubicBezTo>
                  <a:lnTo>
                    <a:pt x="3011285" y="1320273"/>
                  </a:lnTo>
                  <a:cubicBezTo>
                    <a:pt x="3011285" y="1466110"/>
                    <a:pt x="2893061" y="1584334"/>
                    <a:pt x="2747224" y="1584334"/>
                  </a:cubicBezTo>
                  <a:lnTo>
                    <a:pt x="264061" y="1584334"/>
                  </a:lnTo>
                  <a:cubicBezTo>
                    <a:pt x="118224" y="1584334"/>
                    <a:pt x="0" y="1466110"/>
                    <a:pt x="0" y="1320273"/>
                  </a:cubicBezTo>
                  <a:lnTo>
                    <a:pt x="0" y="26406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20" tIns="114400" rIns="160120" bIns="11440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entury Gothic" panose="020B0502020202020204" pitchFamily="34" charset="0"/>
                </a:rPr>
                <a:t>Outreach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60F9209-78AA-4F31-B289-99A2BED4E578}"/>
                </a:ext>
              </a:extLst>
            </p:cNvPr>
            <p:cNvSpPr/>
            <p:nvPr/>
          </p:nvSpPr>
          <p:spPr>
            <a:xfrm>
              <a:off x="2844800" y="4617190"/>
              <a:ext cx="5746751" cy="1463040"/>
            </a:xfrm>
            <a:custGeom>
              <a:avLst/>
              <a:gdLst>
                <a:gd name="connsiteX0" fmla="*/ 275397 w 1652349"/>
                <a:gd name="connsiteY0" fmla="*/ 0 h 5353396"/>
                <a:gd name="connsiteX1" fmla="*/ 1376952 w 1652349"/>
                <a:gd name="connsiteY1" fmla="*/ 0 h 5353396"/>
                <a:gd name="connsiteX2" fmla="*/ 1652349 w 1652349"/>
                <a:gd name="connsiteY2" fmla="*/ 275397 h 5353396"/>
                <a:gd name="connsiteX3" fmla="*/ 1652349 w 1652349"/>
                <a:gd name="connsiteY3" fmla="*/ 5353396 h 5353396"/>
                <a:gd name="connsiteX4" fmla="*/ 1652349 w 1652349"/>
                <a:gd name="connsiteY4" fmla="*/ 5353396 h 5353396"/>
                <a:gd name="connsiteX5" fmla="*/ 0 w 1652349"/>
                <a:gd name="connsiteY5" fmla="*/ 5353396 h 5353396"/>
                <a:gd name="connsiteX6" fmla="*/ 0 w 1652349"/>
                <a:gd name="connsiteY6" fmla="*/ 5353396 h 5353396"/>
                <a:gd name="connsiteX7" fmla="*/ 0 w 1652349"/>
                <a:gd name="connsiteY7" fmla="*/ 275397 h 5353396"/>
                <a:gd name="connsiteX8" fmla="*/ 275397 w 1652349"/>
                <a:gd name="connsiteY8" fmla="*/ 0 h 535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2349" h="5353396">
                  <a:moveTo>
                    <a:pt x="1652349" y="892252"/>
                  </a:moveTo>
                  <a:lnTo>
                    <a:pt x="1652349" y="4461144"/>
                  </a:lnTo>
                  <a:cubicBezTo>
                    <a:pt x="1652349" y="4953922"/>
                    <a:pt x="1614292" y="5353394"/>
                    <a:pt x="1567346" y="5353394"/>
                  </a:cubicBezTo>
                  <a:lnTo>
                    <a:pt x="0" y="5353394"/>
                  </a:lnTo>
                  <a:lnTo>
                    <a:pt x="0" y="535339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67346" y="2"/>
                  </a:lnTo>
                  <a:cubicBezTo>
                    <a:pt x="1614292" y="2"/>
                    <a:pt x="1652349" y="399474"/>
                    <a:pt x="1652349" y="892252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solidFill>
                <a:schemeClr val="bg1">
                  <a:lumMod val="50000"/>
                  <a:alpha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4575" rIns="318400" bIns="194576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WB Dynamic Quota Formula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Indicators for 5/17 SDG goals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Use in competitiveness, climate, energy, productivity, etc.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B032B93-9F7D-4AA3-A85A-8120DDE11B56}"/>
                </a:ext>
              </a:extLst>
            </p:cNvPr>
            <p:cNvSpPr/>
            <p:nvPr/>
          </p:nvSpPr>
          <p:spPr>
            <a:xfrm>
              <a:off x="353290" y="4617190"/>
              <a:ext cx="2586759" cy="1463040"/>
            </a:xfrm>
            <a:custGeom>
              <a:avLst/>
              <a:gdLst>
                <a:gd name="connsiteX0" fmla="*/ 0 w 3011285"/>
                <a:gd name="connsiteY0" fmla="*/ 264061 h 1584334"/>
                <a:gd name="connsiteX1" fmla="*/ 264061 w 3011285"/>
                <a:gd name="connsiteY1" fmla="*/ 0 h 1584334"/>
                <a:gd name="connsiteX2" fmla="*/ 2747224 w 3011285"/>
                <a:gd name="connsiteY2" fmla="*/ 0 h 1584334"/>
                <a:gd name="connsiteX3" fmla="*/ 3011285 w 3011285"/>
                <a:gd name="connsiteY3" fmla="*/ 264061 h 1584334"/>
                <a:gd name="connsiteX4" fmla="*/ 3011285 w 3011285"/>
                <a:gd name="connsiteY4" fmla="*/ 1320273 h 1584334"/>
                <a:gd name="connsiteX5" fmla="*/ 2747224 w 3011285"/>
                <a:gd name="connsiteY5" fmla="*/ 1584334 h 1584334"/>
                <a:gd name="connsiteX6" fmla="*/ 264061 w 3011285"/>
                <a:gd name="connsiteY6" fmla="*/ 1584334 h 1584334"/>
                <a:gd name="connsiteX7" fmla="*/ 0 w 3011285"/>
                <a:gd name="connsiteY7" fmla="*/ 1320273 h 1584334"/>
                <a:gd name="connsiteX8" fmla="*/ 0 w 3011285"/>
                <a:gd name="connsiteY8" fmla="*/ 264061 h 158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285" h="1584334">
                  <a:moveTo>
                    <a:pt x="0" y="264061"/>
                  </a:moveTo>
                  <a:cubicBezTo>
                    <a:pt x="0" y="118224"/>
                    <a:pt x="118224" y="0"/>
                    <a:pt x="264061" y="0"/>
                  </a:cubicBezTo>
                  <a:lnTo>
                    <a:pt x="2747224" y="0"/>
                  </a:lnTo>
                  <a:cubicBezTo>
                    <a:pt x="2893061" y="0"/>
                    <a:pt x="3011285" y="118224"/>
                    <a:pt x="3011285" y="264061"/>
                  </a:cubicBezTo>
                  <a:lnTo>
                    <a:pt x="3011285" y="1320273"/>
                  </a:lnTo>
                  <a:cubicBezTo>
                    <a:pt x="3011285" y="1466110"/>
                    <a:pt x="2893061" y="1584334"/>
                    <a:pt x="2747224" y="1584334"/>
                  </a:cubicBezTo>
                  <a:lnTo>
                    <a:pt x="264061" y="1584334"/>
                  </a:lnTo>
                  <a:cubicBezTo>
                    <a:pt x="118224" y="1584334"/>
                    <a:pt x="0" y="1466110"/>
                    <a:pt x="0" y="1320273"/>
                  </a:cubicBezTo>
                  <a:lnTo>
                    <a:pt x="0" y="26406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120" tIns="114400" rIns="160120" bIns="11440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Century Gothic" panose="020B0502020202020204" pitchFamily="34" charset="0"/>
                </a:rPr>
                <a:t>Uses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3330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18440</TotalTime>
  <Words>3554</Words>
  <Application>Microsoft Office PowerPoint</Application>
  <PresentationFormat>On-screen Show (4:3)</PresentationFormat>
  <Paragraphs>906</Paragraphs>
  <Slides>54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MS Gothic</vt:lpstr>
      <vt:lpstr>Arial</vt:lpstr>
      <vt:lpstr>Calibri</vt:lpstr>
      <vt:lpstr>Century Gothic</vt:lpstr>
      <vt:lpstr>Symbol</vt:lpstr>
      <vt:lpstr>Times New Roman</vt:lpstr>
      <vt:lpstr>Wingdings</vt:lpstr>
      <vt:lpstr>Office Theme</vt:lpstr>
      <vt:lpstr>1_Office Theme</vt:lpstr>
      <vt:lpstr>PowerPoint Presentation</vt:lpstr>
      <vt:lpstr>Welcome Address</vt:lpstr>
      <vt:lpstr>Opening Remarks and  Adoption of the Agenda</vt:lpstr>
      <vt:lpstr>Introducing the Governing Board Co-Chair</vt:lpstr>
      <vt:lpstr>Meeting Agenda</vt:lpstr>
      <vt:lpstr>Overall Progress in the Implementation of ICP 2017 Cycle</vt:lpstr>
      <vt:lpstr>Progress Summary (1)</vt:lpstr>
      <vt:lpstr>Progress Summary (2)</vt:lpstr>
      <vt:lpstr>Progress Summary (3)</vt:lpstr>
      <vt:lpstr>Progress Summary (4)</vt:lpstr>
      <vt:lpstr>ICP 2017 Cycle Outputs</vt:lpstr>
      <vt:lpstr>PowerPoint Presentation</vt:lpstr>
      <vt:lpstr>ICP 2017 Timetable (1)</vt:lpstr>
      <vt:lpstr>ICP 2017 Timetable (2)</vt:lpstr>
      <vt:lpstr>ICP 2017 Timetable (3)</vt:lpstr>
      <vt:lpstr>PowerPoint Presentation</vt:lpstr>
      <vt:lpstr>Capacity-Building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Publication Objective</vt:lpstr>
      <vt:lpstr>Publication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Progress Reports</vt:lpstr>
      <vt:lpstr>Regional Progress Reports</vt:lpstr>
      <vt:lpstr>Outstanding Risks  and Mitigation Measures</vt:lpstr>
      <vt:lpstr>Outstanding Risks (1)</vt:lpstr>
      <vt:lpstr>Outstanding Risks (2)</vt:lpstr>
      <vt:lpstr>Outstanding Risks (3)</vt:lpstr>
      <vt:lpstr>Governing Board Asks</vt:lpstr>
      <vt:lpstr>Beyond the ICP 2017 cycle</vt:lpstr>
      <vt:lpstr>ICP 2020 Preparations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Ahead</vt:lpstr>
      <vt:lpstr>Innovations – In Practice (1)</vt:lpstr>
      <vt:lpstr>Innovations – In Practice (2)</vt:lpstr>
      <vt:lpstr>Date and venue of the next meeting  and any other business</vt:lpstr>
      <vt:lpstr>4th ICP GB meeting</vt:lpstr>
      <vt:lpstr>Closing Remarks</vt:lpstr>
      <vt:lpstr>PowerPoint Presentation</vt:lpstr>
    </vt:vector>
  </TitlesOfParts>
  <Company>The World Bank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Jomo Tariku</dc:creator>
  <cp:lastModifiedBy>Marko Olavi Rissanen</cp:lastModifiedBy>
  <cp:revision>1612</cp:revision>
  <cp:lastPrinted>2017-05-11T19:41:12Z</cp:lastPrinted>
  <dcterms:created xsi:type="dcterms:W3CDTF">2015-03-19T17:34:35Z</dcterms:created>
  <dcterms:modified xsi:type="dcterms:W3CDTF">2018-10-26T23:59:43Z</dcterms:modified>
</cp:coreProperties>
</file>