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94" r:id="rId4"/>
    <p:sldId id="258" r:id="rId5"/>
    <p:sldId id="305" r:id="rId6"/>
    <p:sldId id="306" r:id="rId7"/>
    <p:sldId id="307" r:id="rId8"/>
    <p:sldId id="308" r:id="rId9"/>
    <p:sldId id="309" r:id="rId10"/>
    <p:sldId id="293" r:id="rId11"/>
    <p:sldId id="310" r:id="rId12"/>
    <p:sldId id="311" r:id="rId13"/>
    <p:sldId id="312" r:id="rId14"/>
    <p:sldId id="313" r:id="rId15"/>
    <p:sldId id="300" r:id="rId16"/>
    <p:sldId id="314" r:id="rId17"/>
    <p:sldId id="315" r:id="rId18"/>
    <p:sldId id="2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A825E3-5411-0AB6-FCF1-23BCBA2BB532}" name="Gianluigi Nico" initials="GN" userId="S::gnico@worldbank.org::56024d82-ba6c-47ff-b9e6-4f38f20566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76ECE-299E-46C4-8325-7DD422D5BBB2}" v="4" dt="2024-03-27T12:06:15.50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79827" autoAdjust="0"/>
  </p:normalViewPr>
  <p:slideViewPr>
    <p:cSldViewPr snapToGrid="0">
      <p:cViewPr varScale="1">
        <p:scale>
          <a:sx n="51" d="100"/>
          <a:sy n="51" d="100"/>
        </p:scale>
        <p:origin x="8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b595047\Downloads\UNE_2EAP_SEX_AGE_GEO_RT_A-filtered-2024-03-19.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b595047\Downloads\UNE_2EAP_SEX_AGE_GEO_RT_A-filtered-2024-03-19.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b595047\Downloads\UNE_2EAP_SEX_AGE_GEO_RT_A-filtered-2024-03-19%20(1).csv"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ysClr val="windowText" lastClr="000000"/>
                </a:solidFill>
                <a:latin typeface="+mn-lt"/>
                <a:ea typeface="+mn-ea"/>
                <a:cs typeface="+mn-cs"/>
              </a:defRPr>
            </a:pPr>
            <a:r>
              <a:rPr lang="en-US" b="1"/>
              <a:t>Adult </a:t>
            </a:r>
          </a:p>
        </c:rich>
      </c:tx>
      <c:layout>
        <c:manualLayout>
          <c:xMode val="edge"/>
          <c:yMode val="edge"/>
          <c:x val="0.36018558800800832"/>
          <c:y val="3.3390209134475678E-2"/>
        </c:manualLayout>
      </c:layout>
      <c:overlay val="0"/>
      <c:spPr>
        <a:noFill/>
        <a:ln>
          <a:noFill/>
        </a:ln>
        <a:effectLst/>
      </c:spPr>
      <c:txPr>
        <a:bodyPr rot="0" spcFirstLastPara="1" vertOverflow="ellipsis" vert="horz" wrap="square" anchor="ctr" anchorCtr="1"/>
        <a:lstStyle/>
        <a:p>
          <a:pPr>
            <a:defRPr sz="1400" b="1" i="0" u="none" strike="noStrike" kern="1200" cap="none" spc="2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7881755189497922E-2"/>
          <c:y val="0.14262424393589823"/>
          <c:w val="0.89643815815691652"/>
          <c:h val="0.61991789018213095"/>
        </c:manualLayout>
      </c:layout>
      <c:barChart>
        <c:barDir val="bar"/>
        <c:grouping val="clustered"/>
        <c:varyColors val="0"/>
        <c:ser>
          <c:idx val="0"/>
          <c:order val="0"/>
          <c:tx>
            <c:strRef>
              <c:f>Sheet1!$E$1</c:f>
              <c:strCache>
                <c:ptCount val="1"/>
                <c:pt idx="0">
                  <c:v>2020</c:v>
                </c:pt>
              </c:strCache>
            </c:strRef>
          </c:tx>
          <c:spPr>
            <a:solidFill>
              <a:srgbClr val="002060"/>
            </a:solidFill>
            <a:ln w="9525" cap="flat" cmpd="sng" algn="ctr">
              <a:solidFill>
                <a:srgbClr val="002060"/>
              </a:solidFill>
              <a:round/>
            </a:ln>
            <a:effectLst/>
          </c:spPr>
          <c:invertIfNegative val="0"/>
          <c:cat>
            <c:strRef>
              <c:f>Sheet1!$A$2:$A$6</c:f>
              <c:strCache>
                <c:ptCount val="5"/>
                <c:pt idx="0">
                  <c:v>World</c:v>
                </c:pt>
                <c:pt idx="1">
                  <c:v>Low income</c:v>
                </c:pt>
                <c:pt idx="2">
                  <c:v>Lower-middle income</c:v>
                </c:pt>
                <c:pt idx="3">
                  <c:v>Upper-middle income</c:v>
                </c:pt>
                <c:pt idx="4">
                  <c:v>High income</c:v>
                </c:pt>
              </c:strCache>
            </c:strRef>
          </c:cat>
          <c:val>
            <c:numRef>
              <c:f>Sheet1!$E$2:$E$6</c:f>
              <c:numCache>
                <c:formatCode>General</c:formatCode>
                <c:ptCount val="5"/>
                <c:pt idx="0">
                  <c:v>5.1929999999999996</c:v>
                </c:pt>
                <c:pt idx="1">
                  <c:v>4.4249999999999998</c:v>
                </c:pt>
                <c:pt idx="2">
                  <c:v>5.5309999999999997</c:v>
                </c:pt>
                <c:pt idx="3">
                  <c:v>6.7430000000000003</c:v>
                </c:pt>
                <c:pt idx="4">
                  <c:v>5.5830000000000002</c:v>
                </c:pt>
              </c:numCache>
            </c:numRef>
          </c:val>
          <c:extLst>
            <c:ext xmlns:c16="http://schemas.microsoft.com/office/drawing/2014/chart" uri="{C3380CC4-5D6E-409C-BE32-E72D297353CC}">
              <c16:uniqueId val="{00000000-71D4-429D-9319-1828A961FA68}"/>
            </c:ext>
          </c:extLst>
        </c:ser>
        <c:ser>
          <c:idx val="1"/>
          <c:order val="1"/>
          <c:tx>
            <c:strRef>
              <c:f>Sheet1!$F$1</c:f>
              <c:strCache>
                <c:ptCount val="1"/>
                <c:pt idx="0">
                  <c:v>2018</c:v>
                </c:pt>
              </c:strCache>
            </c:strRef>
          </c:tx>
          <c:spPr>
            <a:solidFill>
              <a:srgbClr val="00B0F0"/>
            </a:solidFill>
            <a:ln w="9525" cap="flat" cmpd="sng" algn="ctr">
              <a:solidFill>
                <a:srgbClr val="00B0F0"/>
              </a:solidFill>
              <a:round/>
            </a:ln>
            <a:effectLst/>
          </c:spPr>
          <c:invertIfNegative val="0"/>
          <c:cat>
            <c:strRef>
              <c:f>Sheet1!$A$2:$A$6</c:f>
              <c:strCache>
                <c:ptCount val="5"/>
                <c:pt idx="0">
                  <c:v>World</c:v>
                </c:pt>
                <c:pt idx="1">
                  <c:v>Low income</c:v>
                </c:pt>
                <c:pt idx="2">
                  <c:v>Lower-middle income</c:v>
                </c:pt>
                <c:pt idx="3">
                  <c:v>Upper-middle income</c:v>
                </c:pt>
                <c:pt idx="4">
                  <c:v>High income</c:v>
                </c:pt>
              </c:strCache>
            </c:strRef>
          </c:cat>
          <c:val>
            <c:numRef>
              <c:f>Sheet1!$F$2:$F$6</c:f>
              <c:numCache>
                <c:formatCode>General</c:formatCode>
                <c:ptCount val="5"/>
                <c:pt idx="0">
                  <c:v>4.0069999999999997</c:v>
                </c:pt>
                <c:pt idx="1">
                  <c:v>3.7010000000000001</c:v>
                </c:pt>
                <c:pt idx="2">
                  <c:v>4.593</c:v>
                </c:pt>
                <c:pt idx="3">
                  <c:v>5.7480000000000002</c:v>
                </c:pt>
                <c:pt idx="4">
                  <c:v>4.367</c:v>
                </c:pt>
              </c:numCache>
            </c:numRef>
          </c:val>
          <c:extLst>
            <c:ext xmlns:c16="http://schemas.microsoft.com/office/drawing/2014/chart" uri="{C3380CC4-5D6E-409C-BE32-E72D297353CC}">
              <c16:uniqueId val="{00000001-71D4-429D-9319-1828A961FA68}"/>
            </c:ext>
          </c:extLst>
        </c:ser>
        <c:ser>
          <c:idx val="2"/>
          <c:order val="2"/>
          <c:tx>
            <c:strRef>
              <c:f>Sheet1!$G$1</c:f>
              <c:strCache>
                <c:ptCount val="1"/>
                <c:pt idx="0">
                  <c:v>Gap (2020-2018)</c:v>
                </c:pt>
              </c:strCache>
            </c:strRef>
          </c:tx>
          <c:spPr>
            <a:solidFill>
              <a:srgbClr val="FF0000"/>
            </a:solidFill>
            <a:ln w="9525" cap="flat" cmpd="sng" algn="ctr">
              <a:solidFill>
                <a:srgbClr val="FF0000"/>
              </a:solidFill>
              <a:round/>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World</c:v>
                </c:pt>
                <c:pt idx="1">
                  <c:v>Low income</c:v>
                </c:pt>
                <c:pt idx="2">
                  <c:v>Lower-middle income</c:v>
                </c:pt>
                <c:pt idx="3">
                  <c:v>Upper-middle income</c:v>
                </c:pt>
                <c:pt idx="4">
                  <c:v>High income</c:v>
                </c:pt>
              </c:strCache>
            </c:strRef>
          </c:cat>
          <c:val>
            <c:numRef>
              <c:f>Sheet1!$G$2:$G$6</c:f>
              <c:numCache>
                <c:formatCode>General</c:formatCode>
                <c:ptCount val="5"/>
                <c:pt idx="0">
                  <c:v>1.1859999999999999</c:v>
                </c:pt>
                <c:pt idx="1">
                  <c:v>0.72399999999999975</c:v>
                </c:pt>
                <c:pt idx="2">
                  <c:v>0.93799999999999972</c:v>
                </c:pt>
                <c:pt idx="3">
                  <c:v>0.99500000000000011</c:v>
                </c:pt>
                <c:pt idx="4">
                  <c:v>1.2160000000000002</c:v>
                </c:pt>
              </c:numCache>
            </c:numRef>
          </c:val>
          <c:extLst>
            <c:ext xmlns:c16="http://schemas.microsoft.com/office/drawing/2014/chart" uri="{C3380CC4-5D6E-409C-BE32-E72D297353CC}">
              <c16:uniqueId val="{00000002-71D4-429D-9319-1828A961FA68}"/>
            </c:ext>
          </c:extLst>
        </c:ser>
        <c:dLbls>
          <c:showLegendKey val="0"/>
          <c:showVal val="0"/>
          <c:showCatName val="0"/>
          <c:showSerName val="0"/>
          <c:showPercent val="0"/>
          <c:showBubbleSize val="0"/>
        </c:dLbls>
        <c:gapWidth val="100"/>
        <c:axId val="2078723184"/>
        <c:axId val="97267808"/>
      </c:barChart>
      <c:catAx>
        <c:axId val="2078723184"/>
        <c:scaling>
          <c:orientation val="minMax"/>
        </c:scaling>
        <c:delete val="1"/>
        <c:axPos val="l"/>
        <c:numFmt formatCode="General" sourceLinked="1"/>
        <c:majorTickMark val="none"/>
        <c:minorTickMark val="none"/>
        <c:tickLblPos val="nextTo"/>
        <c:crossAx val="97267808"/>
        <c:crosses val="autoZero"/>
        <c:auto val="1"/>
        <c:lblAlgn val="ctr"/>
        <c:lblOffset val="100"/>
        <c:noMultiLvlLbl val="0"/>
      </c:catAx>
      <c:valAx>
        <c:axId val="97267808"/>
        <c:scaling>
          <c:orientation val="minMax"/>
          <c:max val="17"/>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dirty="0"/>
                  <a:t>Unemployment rate </a:t>
                </a:r>
              </a:p>
            </c:rich>
          </c:tx>
          <c:layout>
            <c:manualLayout>
              <c:xMode val="edge"/>
              <c:yMode val="edge"/>
              <c:x val="0.33301822752522409"/>
              <c:y val="0.83499810614571768"/>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8723184"/>
        <c:crosses val="autoZero"/>
        <c:crossBetween val="between"/>
      </c:valAx>
      <c:spPr>
        <a:noFill/>
        <a:ln>
          <a:noFill/>
        </a:ln>
        <a:effectLst/>
      </c:spPr>
    </c:plotArea>
    <c:legend>
      <c:legendPos val="b"/>
      <c:layout>
        <c:manualLayout>
          <c:xMode val="edge"/>
          <c:yMode val="edge"/>
          <c:x val="0.21320146989337471"/>
          <c:y val="0.92542401945501029"/>
          <c:w val="0.59699174758458962"/>
          <c:h val="7.457612973222826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ysClr val="windowText" lastClr="000000"/>
                </a:solidFill>
                <a:latin typeface="+mn-lt"/>
                <a:ea typeface="+mn-ea"/>
                <a:cs typeface="+mn-cs"/>
              </a:defRPr>
            </a:pPr>
            <a:r>
              <a:rPr lang="en-US" b="1" dirty="0"/>
              <a:t>Youth  </a:t>
            </a:r>
          </a:p>
        </c:rich>
      </c:tx>
      <c:layout>
        <c:manualLayout>
          <c:xMode val="edge"/>
          <c:yMode val="edge"/>
          <c:x val="0.53524974224489108"/>
          <c:y val="2.4879081785573659E-2"/>
        </c:manualLayout>
      </c:layout>
      <c:overlay val="0"/>
      <c:spPr>
        <a:noFill/>
        <a:ln>
          <a:noFill/>
        </a:ln>
        <a:effectLst/>
      </c:spPr>
      <c:txPr>
        <a:bodyPr rot="0" spcFirstLastPara="1" vertOverflow="ellipsis" vert="horz" wrap="square" anchor="ctr" anchorCtr="1"/>
        <a:lstStyle/>
        <a:p>
          <a:pPr>
            <a:defRPr sz="1400" b="1" i="0" u="none" strike="noStrike" kern="1200" cap="none" spc="2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33456315459637609"/>
          <c:y val="0.1324051948694438"/>
          <c:w val="0.60305739105494638"/>
          <c:h val="0.62392841553906586"/>
        </c:manualLayout>
      </c:layout>
      <c:barChart>
        <c:barDir val="bar"/>
        <c:grouping val="clustered"/>
        <c:varyColors val="0"/>
        <c:ser>
          <c:idx val="0"/>
          <c:order val="0"/>
          <c:tx>
            <c:strRef>
              <c:f>Sheet1!$B$1</c:f>
              <c:strCache>
                <c:ptCount val="1"/>
                <c:pt idx="0">
                  <c:v>2020</c:v>
                </c:pt>
              </c:strCache>
            </c:strRef>
          </c:tx>
          <c:spPr>
            <a:solidFill>
              <a:schemeClr val="accent1">
                <a:lumMod val="50000"/>
              </a:schemeClr>
            </a:solidFill>
            <a:ln w="9525" cap="flat" cmpd="sng" algn="ctr">
              <a:solidFill>
                <a:schemeClr val="accent1">
                  <a:lumMod val="50000"/>
                </a:schemeClr>
              </a:solidFill>
              <a:round/>
            </a:ln>
            <a:effectLst/>
          </c:spPr>
          <c:invertIfNegative val="0"/>
          <c:cat>
            <c:strRef>
              <c:f>Sheet1!$A$2:$A$6</c:f>
              <c:strCache>
                <c:ptCount val="5"/>
                <c:pt idx="0">
                  <c:v>World</c:v>
                </c:pt>
                <c:pt idx="1">
                  <c:v>Low income</c:v>
                </c:pt>
                <c:pt idx="2">
                  <c:v>Lower-middle income</c:v>
                </c:pt>
                <c:pt idx="3">
                  <c:v>Upper-middle income</c:v>
                </c:pt>
                <c:pt idx="4">
                  <c:v>High income</c:v>
                </c:pt>
              </c:strCache>
            </c:strRef>
          </c:cat>
          <c:val>
            <c:numRef>
              <c:f>Sheet1!$B$2:$B$6</c:f>
              <c:numCache>
                <c:formatCode>0.0</c:formatCode>
                <c:ptCount val="5"/>
                <c:pt idx="0">
                  <c:v>15.204000000000001</c:v>
                </c:pt>
                <c:pt idx="1">
                  <c:v>9.1110000000000007</c:v>
                </c:pt>
                <c:pt idx="2">
                  <c:v>16.59</c:v>
                </c:pt>
                <c:pt idx="3">
                  <c:v>16.338000000000001</c:v>
                </c:pt>
                <c:pt idx="4">
                  <c:v>14.538</c:v>
                </c:pt>
              </c:numCache>
            </c:numRef>
          </c:val>
          <c:extLst>
            <c:ext xmlns:c16="http://schemas.microsoft.com/office/drawing/2014/chart" uri="{C3380CC4-5D6E-409C-BE32-E72D297353CC}">
              <c16:uniqueId val="{00000000-9159-4DE7-BDB6-860F537BC8D0}"/>
            </c:ext>
          </c:extLst>
        </c:ser>
        <c:ser>
          <c:idx val="1"/>
          <c:order val="1"/>
          <c:tx>
            <c:strRef>
              <c:f>Sheet1!$C$1</c:f>
              <c:strCache>
                <c:ptCount val="1"/>
                <c:pt idx="0">
                  <c:v>2018</c:v>
                </c:pt>
              </c:strCache>
            </c:strRef>
          </c:tx>
          <c:spPr>
            <a:solidFill>
              <a:srgbClr val="00B0F0"/>
            </a:solidFill>
            <a:ln w="9525" cap="flat" cmpd="sng" algn="ctr">
              <a:solidFill>
                <a:srgbClr val="00B0F0"/>
              </a:solidFill>
              <a:round/>
            </a:ln>
            <a:effectLst/>
          </c:spPr>
          <c:invertIfNegative val="0"/>
          <c:cat>
            <c:strRef>
              <c:f>Sheet1!$A$2:$A$6</c:f>
              <c:strCache>
                <c:ptCount val="5"/>
                <c:pt idx="0">
                  <c:v>World</c:v>
                </c:pt>
                <c:pt idx="1">
                  <c:v>Low income</c:v>
                </c:pt>
                <c:pt idx="2">
                  <c:v>Lower-middle income</c:v>
                </c:pt>
                <c:pt idx="3">
                  <c:v>Upper-middle income</c:v>
                </c:pt>
                <c:pt idx="4">
                  <c:v>High income</c:v>
                </c:pt>
              </c:strCache>
            </c:strRef>
          </c:cat>
          <c:val>
            <c:numRef>
              <c:f>Sheet1!$C$2:$C$6</c:f>
              <c:numCache>
                <c:formatCode>0.0</c:formatCode>
                <c:ptCount val="5"/>
                <c:pt idx="0">
                  <c:v>13.525</c:v>
                </c:pt>
                <c:pt idx="1">
                  <c:v>8.1750000000000007</c:v>
                </c:pt>
                <c:pt idx="2">
                  <c:v>15.433</c:v>
                </c:pt>
                <c:pt idx="3">
                  <c:v>14.154999999999999</c:v>
                </c:pt>
                <c:pt idx="4">
                  <c:v>11.226000000000001</c:v>
                </c:pt>
              </c:numCache>
            </c:numRef>
          </c:val>
          <c:extLst>
            <c:ext xmlns:c16="http://schemas.microsoft.com/office/drawing/2014/chart" uri="{C3380CC4-5D6E-409C-BE32-E72D297353CC}">
              <c16:uniqueId val="{00000001-9159-4DE7-BDB6-860F537BC8D0}"/>
            </c:ext>
          </c:extLst>
        </c:ser>
        <c:ser>
          <c:idx val="2"/>
          <c:order val="2"/>
          <c:tx>
            <c:strRef>
              <c:f>Sheet1!$D$1</c:f>
              <c:strCache>
                <c:ptCount val="1"/>
                <c:pt idx="0">
                  <c:v>Gap (2020-2018)</c:v>
                </c:pt>
              </c:strCache>
            </c:strRef>
          </c:tx>
          <c:spPr>
            <a:solidFill>
              <a:srgbClr val="FF0000"/>
            </a:solidFill>
            <a:ln w="9525" cap="flat" cmpd="sng" algn="ctr">
              <a:solidFill>
                <a:srgbClr val="FF0000"/>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World</c:v>
                </c:pt>
                <c:pt idx="1">
                  <c:v>Low income</c:v>
                </c:pt>
                <c:pt idx="2">
                  <c:v>Lower-middle income</c:v>
                </c:pt>
                <c:pt idx="3">
                  <c:v>Upper-middle income</c:v>
                </c:pt>
                <c:pt idx="4">
                  <c:v>High income</c:v>
                </c:pt>
              </c:strCache>
            </c:strRef>
          </c:cat>
          <c:val>
            <c:numRef>
              <c:f>Sheet1!$D$2:$D$6</c:f>
              <c:numCache>
                <c:formatCode>0.0</c:formatCode>
                <c:ptCount val="5"/>
                <c:pt idx="0">
                  <c:v>1.6790000000000003</c:v>
                </c:pt>
                <c:pt idx="1">
                  <c:v>0.93599999999999994</c:v>
                </c:pt>
                <c:pt idx="2">
                  <c:v>1.157</c:v>
                </c:pt>
                <c:pt idx="3">
                  <c:v>2.1830000000000016</c:v>
                </c:pt>
                <c:pt idx="4">
                  <c:v>3.3119999999999994</c:v>
                </c:pt>
              </c:numCache>
            </c:numRef>
          </c:val>
          <c:extLst>
            <c:ext xmlns:c16="http://schemas.microsoft.com/office/drawing/2014/chart" uri="{C3380CC4-5D6E-409C-BE32-E72D297353CC}">
              <c16:uniqueId val="{00000002-9159-4DE7-BDB6-860F537BC8D0}"/>
            </c:ext>
          </c:extLst>
        </c:ser>
        <c:dLbls>
          <c:showLegendKey val="0"/>
          <c:showVal val="0"/>
          <c:showCatName val="0"/>
          <c:showSerName val="0"/>
          <c:showPercent val="0"/>
          <c:showBubbleSize val="0"/>
        </c:dLbls>
        <c:gapWidth val="100"/>
        <c:axId val="2078723184"/>
        <c:axId val="97267808"/>
      </c:barChart>
      <c:catAx>
        <c:axId val="2078723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7267808"/>
        <c:crosses val="autoZero"/>
        <c:auto val="1"/>
        <c:lblAlgn val="ctr"/>
        <c:lblOffset val="100"/>
        <c:noMultiLvlLbl val="0"/>
      </c:catAx>
      <c:valAx>
        <c:axId val="97267808"/>
        <c:scaling>
          <c:orientation val="minMax"/>
          <c:max val="17"/>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dirty="0"/>
                  <a:t>Unemployment rate</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8723184"/>
        <c:crosses val="autoZero"/>
        <c:crossBetween val="between"/>
      </c:valAx>
      <c:spPr>
        <a:noFill/>
        <a:ln>
          <a:noFill/>
        </a:ln>
        <a:effectLst/>
      </c:spPr>
    </c:plotArea>
    <c:legend>
      <c:legendPos val="b"/>
      <c:layout>
        <c:manualLayout>
          <c:xMode val="edge"/>
          <c:yMode val="edge"/>
          <c:x val="0.39626803217984841"/>
          <c:y val="0.93318139302862135"/>
          <c:w val="0.50333522038806022"/>
          <c:h val="6.681860697137868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56810743715161"/>
          <c:y val="9.6721232264809887E-2"/>
          <c:w val="0.69377682321844403"/>
          <c:h val="0.77636706133600897"/>
        </c:manualLayout>
      </c:layout>
      <c:scatterChart>
        <c:scatterStyle val="lineMarker"/>
        <c:varyColors val="0"/>
        <c:ser>
          <c:idx val="0"/>
          <c:order val="0"/>
          <c:tx>
            <c:strRef>
              <c:f>Sheet1!$C$1</c:f>
              <c:strCache>
                <c:ptCount val="1"/>
                <c:pt idx="0">
                  <c:v>Age (Youth, adults): 15-24</c:v>
                </c:pt>
              </c:strCache>
            </c:strRef>
          </c:tx>
          <c:spPr>
            <a:ln w="19050" cap="rnd">
              <a:noFill/>
              <a:round/>
            </a:ln>
            <a:effectLst/>
          </c:spPr>
          <c:marker>
            <c:symbol val="circle"/>
            <c:size val="5"/>
            <c:spPr>
              <a:solidFill>
                <a:srgbClr val="FFF7F7"/>
              </a:solidFill>
              <a:ln w="9525">
                <a:solidFill>
                  <a:srgbClr val="FF0000"/>
                </a:solidFill>
              </a:ln>
              <a:effectLst/>
            </c:spPr>
          </c:marker>
          <c:xVal>
            <c:numRef>
              <c:f>Sheet1!$B$2:$B$274</c:f>
              <c:numCache>
                <c:formatCode>General</c:formatCode>
                <c:ptCount val="273"/>
                <c:pt idx="0">
                  <c:v>0.47499999999999998</c:v>
                </c:pt>
                <c:pt idx="1">
                  <c:v>1.522</c:v>
                </c:pt>
                <c:pt idx="2">
                  <c:v>1.421</c:v>
                </c:pt>
                <c:pt idx="3">
                  <c:v>1.5840000000000001</c:v>
                </c:pt>
                <c:pt idx="4">
                  <c:v>3.8370000000000002</c:v>
                </c:pt>
                <c:pt idx="5">
                  <c:v>0.95499999999999996</c:v>
                </c:pt>
                <c:pt idx="6">
                  <c:v>1.367</c:v>
                </c:pt>
                <c:pt idx="7">
                  <c:v>1.367</c:v>
                </c:pt>
                <c:pt idx="8">
                  <c:v>3.8650000000000002</c:v>
                </c:pt>
                <c:pt idx="9">
                  <c:v>2.1909999999999998</c:v>
                </c:pt>
                <c:pt idx="10">
                  <c:v>0.106</c:v>
                </c:pt>
                <c:pt idx="11">
                  <c:v>1.448</c:v>
                </c:pt>
                <c:pt idx="12">
                  <c:v>2.6909999999999998</c:v>
                </c:pt>
                <c:pt idx="13">
                  <c:v>1.446</c:v>
                </c:pt>
                <c:pt idx="14">
                  <c:v>0.1</c:v>
                </c:pt>
                <c:pt idx="15">
                  <c:v>0.92</c:v>
                </c:pt>
                <c:pt idx="16">
                  <c:v>1.0529999999999999</c:v>
                </c:pt>
                <c:pt idx="17">
                  <c:v>2.9060000000000001</c:v>
                </c:pt>
                <c:pt idx="18">
                  <c:v>3.33</c:v>
                </c:pt>
                <c:pt idx="19">
                  <c:v>4.82</c:v>
                </c:pt>
                <c:pt idx="20">
                  <c:v>2.1360000000000001</c:v>
                </c:pt>
                <c:pt idx="21">
                  <c:v>3.0659999999999998</c:v>
                </c:pt>
                <c:pt idx="22">
                  <c:v>2.7919999999999998</c:v>
                </c:pt>
                <c:pt idx="23">
                  <c:v>1.2669999999999999</c:v>
                </c:pt>
                <c:pt idx="24">
                  <c:v>3.1509999999999998</c:v>
                </c:pt>
                <c:pt idx="25">
                  <c:v>2.8740000000000001</c:v>
                </c:pt>
                <c:pt idx="26">
                  <c:v>4.444</c:v>
                </c:pt>
                <c:pt idx="27">
                  <c:v>2.528</c:v>
                </c:pt>
                <c:pt idx="28">
                  <c:v>2.5939999999999999</c:v>
                </c:pt>
                <c:pt idx="29">
                  <c:v>2.9729999999999999</c:v>
                </c:pt>
                <c:pt idx="30">
                  <c:v>3.0579999999999998</c:v>
                </c:pt>
                <c:pt idx="31">
                  <c:v>7.9340000000000002</c:v>
                </c:pt>
                <c:pt idx="32">
                  <c:v>3.7909999999999999</c:v>
                </c:pt>
                <c:pt idx="33">
                  <c:v>1.4730000000000001</c:v>
                </c:pt>
                <c:pt idx="34">
                  <c:v>3.99</c:v>
                </c:pt>
                <c:pt idx="35">
                  <c:v>3.306</c:v>
                </c:pt>
                <c:pt idx="36">
                  <c:v>1.53</c:v>
                </c:pt>
                <c:pt idx="37">
                  <c:v>2.6360000000000001</c:v>
                </c:pt>
                <c:pt idx="38">
                  <c:v>5.8449999999999998</c:v>
                </c:pt>
                <c:pt idx="39">
                  <c:v>2.907</c:v>
                </c:pt>
                <c:pt idx="40">
                  <c:v>2.1549999999999998</c:v>
                </c:pt>
                <c:pt idx="41">
                  <c:v>2.3530000000000002</c:v>
                </c:pt>
                <c:pt idx="42">
                  <c:v>2.4670000000000001</c:v>
                </c:pt>
                <c:pt idx="43">
                  <c:v>2.5150000000000001</c:v>
                </c:pt>
                <c:pt idx="44">
                  <c:v>3.766</c:v>
                </c:pt>
                <c:pt idx="45">
                  <c:v>2.0459999999999998</c:v>
                </c:pt>
                <c:pt idx="46">
                  <c:v>5.9619999999999997</c:v>
                </c:pt>
                <c:pt idx="47">
                  <c:v>3.355</c:v>
                </c:pt>
                <c:pt idx="48">
                  <c:v>2.6669999999999998</c:v>
                </c:pt>
                <c:pt idx="49">
                  <c:v>3.7130000000000001</c:v>
                </c:pt>
                <c:pt idx="50">
                  <c:v>3.5950000000000002</c:v>
                </c:pt>
                <c:pt idx="51">
                  <c:v>8.19</c:v>
                </c:pt>
                <c:pt idx="52">
                  <c:v>0.92900000000000005</c:v>
                </c:pt>
                <c:pt idx="53">
                  <c:v>19.222999999999999</c:v>
                </c:pt>
                <c:pt idx="54">
                  <c:v>3</c:v>
                </c:pt>
                <c:pt idx="55">
                  <c:v>8.0269999999999992</c:v>
                </c:pt>
                <c:pt idx="56">
                  <c:v>6.976</c:v>
                </c:pt>
                <c:pt idx="57">
                  <c:v>6.2489999999999997</c:v>
                </c:pt>
                <c:pt idx="58">
                  <c:v>3.0449999999999999</c:v>
                </c:pt>
                <c:pt idx="59">
                  <c:v>5.7039999999999997</c:v>
                </c:pt>
                <c:pt idx="60">
                  <c:v>3.9910000000000001</c:v>
                </c:pt>
                <c:pt idx="61">
                  <c:v>2.5179999999999998</c:v>
                </c:pt>
                <c:pt idx="62">
                  <c:v>4.9889999999999999</c:v>
                </c:pt>
                <c:pt idx="63">
                  <c:v>4.3739999999999997</c:v>
                </c:pt>
                <c:pt idx="64">
                  <c:v>3.4390000000000001</c:v>
                </c:pt>
                <c:pt idx="65">
                  <c:v>1.853</c:v>
                </c:pt>
                <c:pt idx="66">
                  <c:v>4.18</c:v>
                </c:pt>
                <c:pt idx="67">
                  <c:v>8.4160000000000004</c:v>
                </c:pt>
                <c:pt idx="68">
                  <c:v>3.2810000000000001</c:v>
                </c:pt>
                <c:pt idx="69">
                  <c:v>3.472</c:v>
                </c:pt>
                <c:pt idx="70">
                  <c:v>5.1680000000000001</c:v>
                </c:pt>
                <c:pt idx="71">
                  <c:v>5.3280000000000003</c:v>
                </c:pt>
                <c:pt idx="72">
                  <c:v>2.1469999999999998</c:v>
                </c:pt>
                <c:pt idx="73">
                  <c:v>5.2240000000000002</c:v>
                </c:pt>
                <c:pt idx="74">
                  <c:v>10.367000000000001</c:v>
                </c:pt>
                <c:pt idx="75">
                  <c:v>6.3019999999999996</c:v>
                </c:pt>
                <c:pt idx="76">
                  <c:v>1.4239999999999999</c:v>
                </c:pt>
                <c:pt idx="77">
                  <c:v>3.8519999999999999</c:v>
                </c:pt>
                <c:pt idx="78">
                  <c:v>6.6970000000000001</c:v>
                </c:pt>
                <c:pt idx="79">
                  <c:v>3.82</c:v>
                </c:pt>
                <c:pt idx="80">
                  <c:v>2.9159999999999999</c:v>
                </c:pt>
                <c:pt idx="81">
                  <c:v>10.952</c:v>
                </c:pt>
                <c:pt idx="82">
                  <c:v>4.9249999999999998</c:v>
                </c:pt>
                <c:pt idx="83">
                  <c:v>2.577</c:v>
                </c:pt>
                <c:pt idx="84">
                  <c:v>5.5140000000000002</c:v>
                </c:pt>
                <c:pt idx="85">
                  <c:v>7.8869999999999996</c:v>
                </c:pt>
                <c:pt idx="86">
                  <c:v>4.7729999999999997</c:v>
                </c:pt>
                <c:pt idx="87">
                  <c:v>7.2910000000000004</c:v>
                </c:pt>
                <c:pt idx="88">
                  <c:v>8.3059999999999992</c:v>
                </c:pt>
                <c:pt idx="89">
                  <c:v>4.6829999999999998</c:v>
                </c:pt>
                <c:pt idx="90">
                  <c:v>2.8570000000000002</c:v>
                </c:pt>
                <c:pt idx="91">
                  <c:v>4.5350000000000001</c:v>
                </c:pt>
                <c:pt idx="92">
                  <c:v>1.25</c:v>
                </c:pt>
                <c:pt idx="93">
                  <c:v>5.6760000000000002</c:v>
                </c:pt>
                <c:pt idx="94">
                  <c:v>2.008</c:v>
                </c:pt>
                <c:pt idx="95">
                  <c:v>3.4430000000000001</c:v>
                </c:pt>
                <c:pt idx="96">
                  <c:v>9.92</c:v>
                </c:pt>
                <c:pt idx="97">
                  <c:v>2.851</c:v>
                </c:pt>
                <c:pt idx="98">
                  <c:v>4.173</c:v>
                </c:pt>
                <c:pt idx="99">
                  <c:v>3.5579999999999998</c:v>
                </c:pt>
                <c:pt idx="100">
                  <c:v>3.3679999999999999</c:v>
                </c:pt>
                <c:pt idx="101">
                  <c:v>5.4649999999999999</c:v>
                </c:pt>
                <c:pt idx="102">
                  <c:v>15.587</c:v>
                </c:pt>
                <c:pt idx="103">
                  <c:v>3.456</c:v>
                </c:pt>
                <c:pt idx="104">
                  <c:v>2.2909999999999999</c:v>
                </c:pt>
                <c:pt idx="105">
                  <c:v>7.0540000000000003</c:v>
                </c:pt>
                <c:pt idx="106">
                  <c:v>6.915</c:v>
                </c:pt>
                <c:pt idx="107">
                  <c:v>10.683</c:v>
                </c:pt>
                <c:pt idx="108">
                  <c:v>7.3869999999999996</c:v>
                </c:pt>
                <c:pt idx="109">
                  <c:v>4.0279999999999996</c:v>
                </c:pt>
                <c:pt idx="110">
                  <c:v>10.02</c:v>
                </c:pt>
                <c:pt idx="111">
                  <c:v>2.7170000000000001</c:v>
                </c:pt>
                <c:pt idx="112">
                  <c:v>4.782</c:v>
                </c:pt>
                <c:pt idx="113">
                  <c:v>5.8659999999999997</c:v>
                </c:pt>
                <c:pt idx="114">
                  <c:v>7.7519999999999998</c:v>
                </c:pt>
                <c:pt idx="115">
                  <c:v>4.0380000000000003</c:v>
                </c:pt>
                <c:pt idx="116">
                  <c:v>2.625</c:v>
                </c:pt>
                <c:pt idx="117">
                  <c:v>7.9850000000000003</c:v>
                </c:pt>
                <c:pt idx="118">
                  <c:v>7.1859999999999999</c:v>
                </c:pt>
                <c:pt idx="119">
                  <c:v>2.7909999999999999</c:v>
                </c:pt>
                <c:pt idx="120">
                  <c:v>4.5919999999999996</c:v>
                </c:pt>
                <c:pt idx="121">
                  <c:v>6.5510000000000002</c:v>
                </c:pt>
                <c:pt idx="122">
                  <c:v>14.148</c:v>
                </c:pt>
                <c:pt idx="123">
                  <c:v>5.8860000000000001</c:v>
                </c:pt>
                <c:pt idx="124">
                  <c:v>14.375</c:v>
                </c:pt>
                <c:pt idx="125">
                  <c:v>8.3680000000000003</c:v>
                </c:pt>
                <c:pt idx="126">
                  <c:v>0.98599999999999999</c:v>
                </c:pt>
                <c:pt idx="127">
                  <c:v>7.077</c:v>
                </c:pt>
                <c:pt idx="128">
                  <c:v>9.8219999999999992</c:v>
                </c:pt>
                <c:pt idx="129">
                  <c:v>1.198</c:v>
                </c:pt>
                <c:pt idx="130">
                  <c:v>3.8039999999999998</c:v>
                </c:pt>
                <c:pt idx="131">
                  <c:v>9.0150000000000006</c:v>
                </c:pt>
                <c:pt idx="132">
                  <c:v>4.6150000000000002</c:v>
                </c:pt>
                <c:pt idx="133">
                  <c:v>4.6150000000000002</c:v>
                </c:pt>
                <c:pt idx="134">
                  <c:v>12.273999999999999</c:v>
                </c:pt>
                <c:pt idx="135">
                  <c:v>5.6059999999999999</c:v>
                </c:pt>
                <c:pt idx="136">
                  <c:v>4.8159999999999998</c:v>
                </c:pt>
                <c:pt idx="137">
                  <c:v>4.8769999999999998</c:v>
                </c:pt>
                <c:pt idx="138">
                  <c:v>10.443</c:v>
                </c:pt>
                <c:pt idx="139">
                  <c:v>3.6960000000000002</c:v>
                </c:pt>
                <c:pt idx="140">
                  <c:v>11.348000000000001</c:v>
                </c:pt>
                <c:pt idx="141">
                  <c:v>8.8870000000000005</c:v>
                </c:pt>
                <c:pt idx="142">
                  <c:v>4.827</c:v>
                </c:pt>
                <c:pt idx="143">
                  <c:v>3.9550000000000001</c:v>
                </c:pt>
                <c:pt idx="144">
                  <c:v>9.5579999999999998</c:v>
                </c:pt>
                <c:pt idx="145">
                  <c:v>4.1890000000000001</c:v>
                </c:pt>
                <c:pt idx="146">
                  <c:v>4.806</c:v>
                </c:pt>
                <c:pt idx="147">
                  <c:v>3.9009999999999998</c:v>
                </c:pt>
                <c:pt idx="148">
                  <c:v>14.577999999999999</c:v>
                </c:pt>
                <c:pt idx="149">
                  <c:v>9.8559999999999999</c:v>
                </c:pt>
                <c:pt idx="150">
                  <c:v>5.1180000000000003</c:v>
                </c:pt>
                <c:pt idx="151">
                  <c:v>3.1280000000000001</c:v>
                </c:pt>
                <c:pt idx="152">
                  <c:v>4.3330000000000002</c:v>
                </c:pt>
                <c:pt idx="153">
                  <c:v>2.629</c:v>
                </c:pt>
                <c:pt idx="154">
                  <c:v>4.1929999999999996</c:v>
                </c:pt>
                <c:pt idx="155">
                  <c:v>5.843</c:v>
                </c:pt>
                <c:pt idx="156">
                  <c:v>2.4009999999999998</c:v>
                </c:pt>
                <c:pt idx="157">
                  <c:v>3.823</c:v>
                </c:pt>
                <c:pt idx="158">
                  <c:v>1.101</c:v>
                </c:pt>
                <c:pt idx="159">
                  <c:v>5.7990000000000004</c:v>
                </c:pt>
                <c:pt idx="160">
                  <c:v>2.7869999999999999</c:v>
                </c:pt>
                <c:pt idx="161">
                  <c:v>14.994999999999999</c:v>
                </c:pt>
                <c:pt idx="162">
                  <c:v>3.323</c:v>
                </c:pt>
                <c:pt idx="163">
                  <c:v>8.0299999999999994</c:v>
                </c:pt>
                <c:pt idx="164">
                  <c:v>3.89</c:v>
                </c:pt>
                <c:pt idx="165">
                  <c:v>2.99</c:v>
                </c:pt>
                <c:pt idx="166">
                  <c:v>9.0310000000000006</c:v>
                </c:pt>
                <c:pt idx="167">
                  <c:v>12.465999999999999</c:v>
                </c:pt>
                <c:pt idx="168">
                  <c:v>18.047999999999998</c:v>
                </c:pt>
                <c:pt idx="169">
                  <c:v>5.21</c:v>
                </c:pt>
                <c:pt idx="170">
                  <c:v>5.0460000000000003</c:v>
                </c:pt>
                <c:pt idx="171">
                  <c:v>5.3369999999999997</c:v>
                </c:pt>
                <c:pt idx="172">
                  <c:v>10.913</c:v>
                </c:pt>
                <c:pt idx="173">
                  <c:v>3.169</c:v>
                </c:pt>
                <c:pt idx="174">
                  <c:v>3.169</c:v>
                </c:pt>
                <c:pt idx="175">
                  <c:v>2.2450000000000001</c:v>
                </c:pt>
                <c:pt idx="176">
                  <c:v>5.9580000000000002</c:v>
                </c:pt>
                <c:pt idx="177">
                  <c:v>5.9580000000000002</c:v>
                </c:pt>
                <c:pt idx="178">
                  <c:v>5.0999999999999996</c:v>
                </c:pt>
                <c:pt idx="179">
                  <c:v>5.5229999999999997</c:v>
                </c:pt>
                <c:pt idx="180">
                  <c:v>6.03</c:v>
                </c:pt>
                <c:pt idx="181">
                  <c:v>0.61299999999999999</c:v>
                </c:pt>
                <c:pt idx="182">
                  <c:v>3.883</c:v>
                </c:pt>
                <c:pt idx="183">
                  <c:v>3.4820000000000002</c:v>
                </c:pt>
                <c:pt idx="184">
                  <c:v>2.9369999999999998</c:v>
                </c:pt>
                <c:pt idx="185">
                  <c:v>3.4710000000000001</c:v>
                </c:pt>
                <c:pt idx="186">
                  <c:v>9.891</c:v>
                </c:pt>
                <c:pt idx="187">
                  <c:v>1.3740000000000001</c:v>
                </c:pt>
                <c:pt idx="188">
                  <c:v>3.242</c:v>
                </c:pt>
                <c:pt idx="189">
                  <c:v>5.5659999999999998</c:v>
                </c:pt>
                <c:pt idx="190">
                  <c:v>4.2450000000000001</c:v>
                </c:pt>
                <c:pt idx="191">
                  <c:v>7.3609999999999998</c:v>
                </c:pt>
                <c:pt idx="192">
                  <c:v>3.629</c:v>
                </c:pt>
                <c:pt idx="193">
                  <c:v>3.9550000000000001</c:v>
                </c:pt>
                <c:pt idx="194">
                  <c:v>13.019</c:v>
                </c:pt>
                <c:pt idx="195">
                  <c:v>7.8109999999999999</c:v>
                </c:pt>
                <c:pt idx="196">
                  <c:v>8.3979999999999997</c:v>
                </c:pt>
                <c:pt idx="197">
                  <c:v>3.2410000000000001</c:v>
                </c:pt>
                <c:pt idx="198">
                  <c:v>3.8010000000000002</c:v>
                </c:pt>
                <c:pt idx="199">
                  <c:v>5.0279999999999996</c:v>
                </c:pt>
                <c:pt idx="200">
                  <c:v>4.6139999999999999</c:v>
                </c:pt>
                <c:pt idx="201">
                  <c:v>11.013999999999999</c:v>
                </c:pt>
                <c:pt idx="202">
                  <c:v>2.6440000000000001</c:v>
                </c:pt>
                <c:pt idx="203">
                  <c:v>4.2130000000000001</c:v>
                </c:pt>
                <c:pt idx="204">
                  <c:v>5.9370000000000003</c:v>
                </c:pt>
                <c:pt idx="205">
                  <c:v>3.6</c:v>
                </c:pt>
                <c:pt idx="206">
                  <c:v>2.871</c:v>
                </c:pt>
                <c:pt idx="207">
                  <c:v>16.850000000000001</c:v>
                </c:pt>
                <c:pt idx="208">
                  <c:v>7.2270000000000003</c:v>
                </c:pt>
                <c:pt idx="209">
                  <c:v>16.666</c:v>
                </c:pt>
                <c:pt idx="210">
                  <c:v>3.9279999999999999</c:v>
                </c:pt>
                <c:pt idx="211">
                  <c:v>4.6230000000000002</c:v>
                </c:pt>
                <c:pt idx="212">
                  <c:v>5.1219999999999999</c:v>
                </c:pt>
                <c:pt idx="213">
                  <c:v>11.988</c:v>
                </c:pt>
                <c:pt idx="214">
                  <c:v>4.6150000000000002</c:v>
                </c:pt>
                <c:pt idx="215">
                  <c:v>3.19</c:v>
                </c:pt>
                <c:pt idx="216">
                  <c:v>7.2640000000000002</c:v>
                </c:pt>
                <c:pt idx="217">
                  <c:v>2.673</c:v>
                </c:pt>
                <c:pt idx="218">
                  <c:v>2.1829999999999998</c:v>
                </c:pt>
                <c:pt idx="219">
                  <c:v>8.0719999999999992</c:v>
                </c:pt>
                <c:pt idx="220">
                  <c:v>2.9140000000000001</c:v>
                </c:pt>
                <c:pt idx="221">
                  <c:v>7.0030000000000001</c:v>
                </c:pt>
                <c:pt idx="222">
                  <c:v>19.79</c:v>
                </c:pt>
                <c:pt idx="223">
                  <c:v>3.0489999999999999</c:v>
                </c:pt>
                <c:pt idx="224">
                  <c:v>15.926</c:v>
                </c:pt>
                <c:pt idx="225">
                  <c:v>2.4849999999999999</c:v>
                </c:pt>
                <c:pt idx="226">
                  <c:v>3.8170000000000002</c:v>
                </c:pt>
                <c:pt idx="227">
                  <c:v>3.4</c:v>
                </c:pt>
                <c:pt idx="228">
                  <c:v>6.0620000000000003</c:v>
                </c:pt>
                <c:pt idx="229">
                  <c:v>5.1929999999999996</c:v>
                </c:pt>
                <c:pt idx="230">
                  <c:v>2.1579999999999999</c:v>
                </c:pt>
                <c:pt idx="231">
                  <c:v>3.2759999999999998</c:v>
                </c:pt>
                <c:pt idx="232">
                  <c:v>23.251000000000001</c:v>
                </c:pt>
                <c:pt idx="233">
                  <c:v>3.3719999999999999</c:v>
                </c:pt>
                <c:pt idx="234">
                  <c:v>3.0739999999999998</c:v>
                </c:pt>
                <c:pt idx="235">
                  <c:v>4.5090000000000003</c:v>
                </c:pt>
                <c:pt idx="236">
                  <c:v>13.237</c:v>
                </c:pt>
                <c:pt idx="237">
                  <c:v>2.6080000000000001</c:v>
                </c:pt>
                <c:pt idx="238">
                  <c:v>1.956</c:v>
                </c:pt>
                <c:pt idx="239">
                  <c:v>2.891</c:v>
                </c:pt>
                <c:pt idx="240">
                  <c:v>7.19</c:v>
                </c:pt>
                <c:pt idx="241">
                  <c:v>3.15</c:v>
                </c:pt>
                <c:pt idx="242">
                  <c:v>6.069</c:v>
                </c:pt>
                <c:pt idx="243">
                  <c:v>23.902000000000001</c:v>
                </c:pt>
                <c:pt idx="244">
                  <c:v>25.417000000000002</c:v>
                </c:pt>
                <c:pt idx="245">
                  <c:v>4.9059999999999997</c:v>
                </c:pt>
                <c:pt idx="246">
                  <c:v>2.544</c:v>
                </c:pt>
                <c:pt idx="247">
                  <c:v>9.0850000000000009</c:v>
                </c:pt>
                <c:pt idx="248">
                  <c:v>24.442</c:v>
                </c:pt>
                <c:pt idx="249">
                  <c:v>18.527999999999999</c:v>
                </c:pt>
                <c:pt idx="250">
                  <c:v>2.8610000000000002</c:v>
                </c:pt>
                <c:pt idx="251">
                  <c:v>3.4609999999999999</c:v>
                </c:pt>
                <c:pt idx="252">
                  <c:v>4.03</c:v>
                </c:pt>
                <c:pt idx="253">
                  <c:v>5.58</c:v>
                </c:pt>
                <c:pt idx="254">
                  <c:v>4.93</c:v>
                </c:pt>
                <c:pt idx="255">
                  <c:v>6.2519999999999998</c:v>
                </c:pt>
                <c:pt idx="256">
                  <c:v>12.368</c:v>
                </c:pt>
                <c:pt idx="257">
                  <c:v>14.433999999999999</c:v>
                </c:pt>
                <c:pt idx="258">
                  <c:v>12.961</c:v>
                </c:pt>
                <c:pt idx="259">
                  <c:v>2.7210000000000001</c:v>
                </c:pt>
                <c:pt idx="260">
                  <c:v>2.5089999999999999</c:v>
                </c:pt>
                <c:pt idx="261">
                  <c:v>2.1829999999999998</c:v>
                </c:pt>
                <c:pt idx="262">
                  <c:v>4.266</c:v>
                </c:pt>
                <c:pt idx="263">
                  <c:v>2.67</c:v>
                </c:pt>
                <c:pt idx="264">
                  <c:v>13.023</c:v>
                </c:pt>
                <c:pt idx="265">
                  <c:v>0.88</c:v>
                </c:pt>
                <c:pt idx="266">
                  <c:v>5.0039999999999996</c:v>
                </c:pt>
                <c:pt idx="267">
                  <c:v>2.903</c:v>
                </c:pt>
                <c:pt idx="268">
                  <c:v>0.48199999999999998</c:v>
                </c:pt>
                <c:pt idx="269">
                  <c:v>3.101</c:v>
                </c:pt>
                <c:pt idx="270">
                  <c:v>4.8</c:v>
                </c:pt>
                <c:pt idx="271">
                  <c:v>3.0920000000000001</c:v>
                </c:pt>
              </c:numCache>
            </c:numRef>
          </c:xVal>
          <c:yVal>
            <c:numRef>
              <c:f>Sheet1!$C$2:$C$274</c:f>
              <c:numCache>
                <c:formatCode>General</c:formatCode>
                <c:ptCount val="273"/>
                <c:pt idx="0">
                  <c:v>5.5220000000000002</c:v>
                </c:pt>
                <c:pt idx="1">
                  <c:v>14.821999999999999</c:v>
                </c:pt>
                <c:pt idx="2">
                  <c:v>12.037000000000001</c:v>
                </c:pt>
                <c:pt idx="3">
                  <c:v>13.263</c:v>
                </c:pt>
                <c:pt idx="4">
                  <c:v>29.446000000000002</c:v>
                </c:pt>
                <c:pt idx="5">
                  <c:v>6.9889999999999999</c:v>
                </c:pt>
                <c:pt idx="6">
                  <c:v>9.7050000000000001</c:v>
                </c:pt>
                <c:pt idx="7">
                  <c:v>9.6910000000000007</c:v>
                </c:pt>
                <c:pt idx="8">
                  <c:v>26.710999999999999</c:v>
                </c:pt>
                <c:pt idx="9">
                  <c:v>15.058999999999999</c:v>
                </c:pt>
                <c:pt idx="10">
                  <c:v>0.71799999999999997</c:v>
                </c:pt>
                <c:pt idx="11">
                  <c:v>9.7710000000000008</c:v>
                </c:pt>
                <c:pt idx="12">
                  <c:v>17.972000000000001</c:v>
                </c:pt>
                <c:pt idx="13">
                  <c:v>9.5890000000000004</c:v>
                </c:pt>
                <c:pt idx="14">
                  <c:v>0.626</c:v>
                </c:pt>
                <c:pt idx="15">
                  <c:v>5.7590000000000003</c:v>
                </c:pt>
                <c:pt idx="16">
                  <c:v>6.3280000000000003</c:v>
                </c:pt>
                <c:pt idx="17">
                  <c:v>16.643000000000001</c:v>
                </c:pt>
                <c:pt idx="18">
                  <c:v>18.372</c:v>
                </c:pt>
                <c:pt idx="19">
                  <c:v>26.029</c:v>
                </c:pt>
                <c:pt idx="20">
                  <c:v>11.49</c:v>
                </c:pt>
                <c:pt idx="21">
                  <c:v>16.135000000000002</c:v>
                </c:pt>
                <c:pt idx="22">
                  <c:v>14.667999999999999</c:v>
                </c:pt>
                <c:pt idx="23">
                  <c:v>6.617</c:v>
                </c:pt>
                <c:pt idx="24">
                  <c:v>16.23</c:v>
                </c:pt>
                <c:pt idx="25">
                  <c:v>14.553000000000001</c:v>
                </c:pt>
                <c:pt idx="26">
                  <c:v>22.146999999999998</c:v>
                </c:pt>
                <c:pt idx="27">
                  <c:v>12.266</c:v>
                </c:pt>
                <c:pt idx="28">
                  <c:v>12.423</c:v>
                </c:pt>
                <c:pt idx="29">
                  <c:v>14.034000000000001</c:v>
                </c:pt>
                <c:pt idx="30">
                  <c:v>14.406000000000001</c:v>
                </c:pt>
                <c:pt idx="31">
                  <c:v>37.332000000000001</c:v>
                </c:pt>
                <c:pt idx="32">
                  <c:v>17.462</c:v>
                </c:pt>
                <c:pt idx="33">
                  <c:v>6.6879999999999997</c:v>
                </c:pt>
                <c:pt idx="34">
                  <c:v>18.045000000000002</c:v>
                </c:pt>
                <c:pt idx="35">
                  <c:v>14.927</c:v>
                </c:pt>
                <c:pt idx="36">
                  <c:v>6.8979999999999997</c:v>
                </c:pt>
                <c:pt idx="37">
                  <c:v>11.853</c:v>
                </c:pt>
                <c:pt idx="38">
                  <c:v>26.091000000000001</c:v>
                </c:pt>
                <c:pt idx="39">
                  <c:v>12.804</c:v>
                </c:pt>
                <c:pt idx="40">
                  <c:v>9.4600000000000009</c:v>
                </c:pt>
                <c:pt idx="41">
                  <c:v>10.327999999999999</c:v>
                </c:pt>
                <c:pt idx="42">
                  <c:v>10.66</c:v>
                </c:pt>
                <c:pt idx="43">
                  <c:v>10.664999999999999</c:v>
                </c:pt>
                <c:pt idx="44">
                  <c:v>15.9</c:v>
                </c:pt>
                <c:pt idx="45">
                  <c:v>8.5129999999999999</c:v>
                </c:pt>
                <c:pt idx="46">
                  <c:v>24.559000000000001</c:v>
                </c:pt>
                <c:pt idx="47">
                  <c:v>13.819000000000001</c:v>
                </c:pt>
                <c:pt idx="48">
                  <c:v>10.927</c:v>
                </c:pt>
                <c:pt idx="49">
                  <c:v>15.205</c:v>
                </c:pt>
                <c:pt idx="50">
                  <c:v>14.682</c:v>
                </c:pt>
                <c:pt idx="51">
                  <c:v>33.350999999999999</c:v>
                </c:pt>
                <c:pt idx="52">
                  <c:v>3.7519999999999998</c:v>
                </c:pt>
                <c:pt idx="53">
                  <c:v>76.861999999999995</c:v>
                </c:pt>
                <c:pt idx="54">
                  <c:v>11.981</c:v>
                </c:pt>
                <c:pt idx="55">
                  <c:v>32.052</c:v>
                </c:pt>
                <c:pt idx="56">
                  <c:v>27.701000000000001</c:v>
                </c:pt>
                <c:pt idx="57">
                  <c:v>24.736000000000001</c:v>
                </c:pt>
                <c:pt idx="58">
                  <c:v>12.012</c:v>
                </c:pt>
                <c:pt idx="59">
                  <c:v>22.373000000000001</c:v>
                </c:pt>
                <c:pt idx="60">
                  <c:v>15.606999999999999</c:v>
                </c:pt>
                <c:pt idx="61">
                  <c:v>9.8350000000000009</c:v>
                </c:pt>
                <c:pt idx="62">
                  <c:v>19.274000000000001</c:v>
                </c:pt>
                <c:pt idx="63">
                  <c:v>16.827000000000002</c:v>
                </c:pt>
                <c:pt idx="64">
                  <c:v>13.183999999999999</c:v>
                </c:pt>
                <c:pt idx="65">
                  <c:v>6.9059999999999997</c:v>
                </c:pt>
                <c:pt idx="66">
                  <c:v>15.468</c:v>
                </c:pt>
                <c:pt idx="67">
                  <c:v>30.948</c:v>
                </c:pt>
                <c:pt idx="68">
                  <c:v>12.013999999999999</c:v>
                </c:pt>
                <c:pt idx="69">
                  <c:v>12.656000000000001</c:v>
                </c:pt>
                <c:pt idx="70">
                  <c:v>18.821999999999999</c:v>
                </c:pt>
                <c:pt idx="71">
                  <c:v>19.245000000000001</c:v>
                </c:pt>
                <c:pt idx="72">
                  <c:v>7.742</c:v>
                </c:pt>
                <c:pt idx="73">
                  <c:v>18.658999999999999</c:v>
                </c:pt>
                <c:pt idx="74">
                  <c:v>36.35</c:v>
                </c:pt>
                <c:pt idx="75">
                  <c:v>22.045000000000002</c:v>
                </c:pt>
                <c:pt idx="76">
                  <c:v>4.9720000000000004</c:v>
                </c:pt>
                <c:pt idx="77">
                  <c:v>13.281000000000001</c:v>
                </c:pt>
                <c:pt idx="78">
                  <c:v>22.891999999999999</c:v>
                </c:pt>
                <c:pt idx="79">
                  <c:v>13.03</c:v>
                </c:pt>
                <c:pt idx="80">
                  <c:v>9.9160000000000004</c:v>
                </c:pt>
                <c:pt idx="81">
                  <c:v>37.21</c:v>
                </c:pt>
                <c:pt idx="82">
                  <c:v>16.704000000000001</c:v>
                </c:pt>
                <c:pt idx="83">
                  <c:v>8.7309999999999999</c:v>
                </c:pt>
                <c:pt idx="84">
                  <c:v>18.582000000000001</c:v>
                </c:pt>
                <c:pt idx="85">
                  <c:v>26.100999999999999</c:v>
                </c:pt>
                <c:pt idx="86">
                  <c:v>15.599</c:v>
                </c:pt>
                <c:pt idx="87">
                  <c:v>23.795000000000002</c:v>
                </c:pt>
                <c:pt idx="88">
                  <c:v>26.969000000000001</c:v>
                </c:pt>
                <c:pt idx="89">
                  <c:v>15.095000000000001</c:v>
                </c:pt>
                <c:pt idx="90">
                  <c:v>9.1929999999999996</c:v>
                </c:pt>
                <c:pt idx="91">
                  <c:v>14.555999999999999</c:v>
                </c:pt>
                <c:pt idx="92">
                  <c:v>4.0119999999999996</c:v>
                </c:pt>
                <c:pt idx="93">
                  <c:v>18.215</c:v>
                </c:pt>
                <c:pt idx="94">
                  <c:v>6.4429999999999996</c:v>
                </c:pt>
                <c:pt idx="95">
                  <c:v>10.997</c:v>
                </c:pt>
                <c:pt idx="96">
                  <c:v>31.327000000000002</c:v>
                </c:pt>
                <c:pt idx="97">
                  <c:v>9.0030000000000001</c:v>
                </c:pt>
                <c:pt idx="98">
                  <c:v>13.15</c:v>
                </c:pt>
                <c:pt idx="99">
                  <c:v>11.167</c:v>
                </c:pt>
                <c:pt idx="100">
                  <c:v>10.557</c:v>
                </c:pt>
                <c:pt idx="101">
                  <c:v>17.106000000000002</c:v>
                </c:pt>
                <c:pt idx="102">
                  <c:v>48.786000000000001</c:v>
                </c:pt>
                <c:pt idx="103">
                  <c:v>10.788</c:v>
                </c:pt>
                <c:pt idx="104">
                  <c:v>7.1459999999999999</c:v>
                </c:pt>
                <c:pt idx="105">
                  <c:v>21.943000000000001</c:v>
                </c:pt>
                <c:pt idx="106">
                  <c:v>21.475000000000001</c:v>
                </c:pt>
                <c:pt idx="107">
                  <c:v>33.115000000000002</c:v>
                </c:pt>
                <c:pt idx="108">
                  <c:v>22.649000000000001</c:v>
                </c:pt>
                <c:pt idx="109">
                  <c:v>12.333</c:v>
                </c:pt>
                <c:pt idx="110">
                  <c:v>30.54</c:v>
                </c:pt>
                <c:pt idx="111">
                  <c:v>8.2520000000000007</c:v>
                </c:pt>
                <c:pt idx="112">
                  <c:v>14.486000000000001</c:v>
                </c:pt>
                <c:pt idx="113">
                  <c:v>17.742999999999999</c:v>
                </c:pt>
                <c:pt idx="114">
                  <c:v>23.408999999999999</c:v>
                </c:pt>
                <c:pt idx="115">
                  <c:v>12.144</c:v>
                </c:pt>
                <c:pt idx="116">
                  <c:v>7.8639999999999999</c:v>
                </c:pt>
                <c:pt idx="117">
                  <c:v>23.914999999999999</c:v>
                </c:pt>
                <c:pt idx="118">
                  <c:v>21.398</c:v>
                </c:pt>
                <c:pt idx="119">
                  <c:v>8.2850000000000001</c:v>
                </c:pt>
                <c:pt idx="120">
                  <c:v>13.609</c:v>
                </c:pt>
                <c:pt idx="121">
                  <c:v>19.390999999999998</c:v>
                </c:pt>
                <c:pt idx="122">
                  <c:v>41.694000000000003</c:v>
                </c:pt>
                <c:pt idx="123">
                  <c:v>17.277999999999999</c:v>
                </c:pt>
                <c:pt idx="124">
                  <c:v>42.185000000000002</c:v>
                </c:pt>
                <c:pt idx="125">
                  <c:v>24.547999999999998</c:v>
                </c:pt>
                <c:pt idx="126">
                  <c:v>2.891</c:v>
                </c:pt>
                <c:pt idx="127">
                  <c:v>20.748000000000001</c:v>
                </c:pt>
                <c:pt idx="128">
                  <c:v>28.581</c:v>
                </c:pt>
                <c:pt idx="129">
                  <c:v>3.456</c:v>
                </c:pt>
                <c:pt idx="130">
                  <c:v>10.946</c:v>
                </c:pt>
                <c:pt idx="131">
                  <c:v>25.896999999999998</c:v>
                </c:pt>
                <c:pt idx="132">
                  <c:v>13.215999999999999</c:v>
                </c:pt>
                <c:pt idx="133">
                  <c:v>13.215999999999999</c:v>
                </c:pt>
                <c:pt idx="134">
                  <c:v>35.139000000000003</c:v>
                </c:pt>
                <c:pt idx="135">
                  <c:v>16.042999999999999</c:v>
                </c:pt>
                <c:pt idx="136">
                  <c:v>13.773999999999999</c:v>
                </c:pt>
                <c:pt idx="137">
                  <c:v>13.923</c:v>
                </c:pt>
                <c:pt idx="138">
                  <c:v>29.81</c:v>
                </c:pt>
                <c:pt idx="139">
                  <c:v>10.526999999999999</c:v>
                </c:pt>
                <c:pt idx="140">
                  <c:v>32.277999999999999</c:v>
                </c:pt>
                <c:pt idx="141">
                  <c:v>25.213000000000001</c:v>
                </c:pt>
                <c:pt idx="142">
                  <c:v>13.625999999999999</c:v>
                </c:pt>
                <c:pt idx="143">
                  <c:v>11.159000000000001</c:v>
                </c:pt>
                <c:pt idx="144">
                  <c:v>26.94</c:v>
                </c:pt>
                <c:pt idx="145">
                  <c:v>11.797000000000001</c:v>
                </c:pt>
                <c:pt idx="146">
                  <c:v>13.499000000000001</c:v>
                </c:pt>
                <c:pt idx="147">
                  <c:v>10.951000000000001</c:v>
                </c:pt>
                <c:pt idx="148">
                  <c:v>40.899000000000001</c:v>
                </c:pt>
                <c:pt idx="149">
                  <c:v>27.628</c:v>
                </c:pt>
                <c:pt idx="150">
                  <c:v>14.343999999999999</c:v>
                </c:pt>
                <c:pt idx="151">
                  <c:v>8.73</c:v>
                </c:pt>
                <c:pt idx="152">
                  <c:v>12.06</c:v>
                </c:pt>
                <c:pt idx="153">
                  <c:v>7.3140000000000001</c:v>
                </c:pt>
                <c:pt idx="154">
                  <c:v>11.651999999999999</c:v>
                </c:pt>
                <c:pt idx="155">
                  <c:v>15.96</c:v>
                </c:pt>
                <c:pt idx="156">
                  <c:v>6.5540000000000003</c:v>
                </c:pt>
                <c:pt idx="157">
                  <c:v>10.404</c:v>
                </c:pt>
                <c:pt idx="158">
                  <c:v>2.9940000000000002</c:v>
                </c:pt>
                <c:pt idx="159">
                  <c:v>15.746</c:v>
                </c:pt>
                <c:pt idx="160">
                  <c:v>7.5380000000000003</c:v>
                </c:pt>
                <c:pt idx="161">
                  <c:v>40.457999999999998</c:v>
                </c:pt>
                <c:pt idx="162">
                  <c:v>8.9610000000000003</c:v>
                </c:pt>
                <c:pt idx="163">
                  <c:v>21.645</c:v>
                </c:pt>
                <c:pt idx="164">
                  <c:v>10.445</c:v>
                </c:pt>
                <c:pt idx="165">
                  <c:v>7.9779999999999998</c:v>
                </c:pt>
                <c:pt idx="166">
                  <c:v>23.849</c:v>
                </c:pt>
                <c:pt idx="167">
                  <c:v>32.725000000000001</c:v>
                </c:pt>
                <c:pt idx="168">
                  <c:v>47.343000000000004</c:v>
                </c:pt>
                <c:pt idx="169">
                  <c:v>13.65</c:v>
                </c:pt>
                <c:pt idx="170">
                  <c:v>13.208</c:v>
                </c:pt>
                <c:pt idx="171">
                  <c:v>13.933</c:v>
                </c:pt>
                <c:pt idx="172">
                  <c:v>28.488</c:v>
                </c:pt>
                <c:pt idx="173">
                  <c:v>8.266</c:v>
                </c:pt>
                <c:pt idx="174">
                  <c:v>8.266</c:v>
                </c:pt>
                <c:pt idx="175">
                  <c:v>5.85</c:v>
                </c:pt>
                <c:pt idx="176">
                  <c:v>15.519</c:v>
                </c:pt>
                <c:pt idx="177">
                  <c:v>15.519</c:v>
                </c:pt>
                <c:pt idx="178">
                  <c:v>13.273999999999999</c:v>
                </c:pt>
                <c:pt idx="179">
                  <c:v>14.363</c:v>
                </c:pt>
                <c:pt idx="180">
                  <c:v>15.68</c:v>
                </c:pt>
                <c:pt idx="181">
                  <c:v>1.589</c:v>
                </c:pt>
                <c:pt idx="182">
                  <c:v>10.06</c:v>
                </c:pt>
                <c:pt idx="183">
                  <c:v>8.99</c:v>
                </c:pt>
                <c:pt idx="184">
                  <c:v>7.57</c:v>
                </c:pt>
                <c:pt idx="185">
                  <c:v>8.94</c:v>
                </c:pt>
                <c:pt idx="186">
                  <c:v>25.283000000000001</c:v>
                </c:pt>
                <c:pt idx="187">
                  <c:v>3.508</c:v>
                </c:pt>
                <c:pt idx="188">
                  <c:v>8.2409999999999997</c:v>
                </c:pt>
                <c:pt idx="189">
                  <c:v>14.141</c:v>
                </c:pt>
                <c:pt idx="190">
                  <c:v>10.76</c:v>
                </c:pt>
                <c:pt idx="191">
                  <c:v>18.645</c:v>
                </c:pt>
                <c:pt idx="192">
                  <c:v>9.1869999999999994</c:v>
                </c:pt>
                <c:pt idx="193">
                  <c:v>10.006</c:v>
                </c:pt>
                <c:pt idx="194">
                  <c:v>32.914000000000001</c:v>
                </c:pt>
                <c:pt idx="195">
                  <c:v>19.213000000000001</c:v>
                </c:pt>
                <c:pt idx="196">
                  <c:v>20.552</c:v>
                </c:pt>
                <c:pt idx="197">
                  <c:v>7.915</c:v>
                </c:pt>
                <c:pt idx="198">
                  <c:v>9.2089999999999996</c:v>
                </c:pt>
                <c:pt idx="199">
                  <c:v>12.178000000000001</c:v>
                </c:pt>
                <c:pt idx="200">
                  <c:v>11.145</c:v>
                </c:pt>
                <c:pt idx="201">
                  <c:v>26.532</c:v>
                </c:pt>
                <c:pt idx="202">
                  <c:v>6.2850000000000001</c:v>
                </c:pt>
                <c:pt idx="203">
                  <c:v>10.013999999999999</c:v>
                </c:pt>
                <c:pt idx="204">
                  <c:v>13.898999999999999</c:v>
                </c:pt>
                <c:pt idx="205">
                  <c:v>8.4039999999999999</c:v>
                </c:pt>
                <c:pt idx="206">
                  <c:v>6.6779999999999999</c:v>
                </c:pt>
                <c:pt idx="207">
                  <c:v>39.046999999999997</c:v>
                </c:pt>
                <c:pt idx="208">
                  <c:v>16.702999999999999</c:v>
                </c:pt>
                <c:pt idx="209">
                  <c:v>38.412999999999997</c:v>
                </c:pt>
                <c:pt idx="210">
                  <c:v>8.9990000000000006</c:v>
                </c:pt>
                <c:pt idx="211">
                  <c:v>10.563000000000001</c:v>
                </c:pt>
                <c:pt idx="212">
                  <c:v>11.661</c:v>
                </c:pt>
                <c:pt idx="213">
                  <c:v>27.198</c:v>
                </c:pt>
                <c:pt idx="214">
                  <c:v>10.436</c:v>
                </c:pt>
                <c:pt idx="215">
                  <c:v>7.1920000000000002</c:v>
                </c:pt>
                <c:pt idx="216">
                  <c:v>16.361000000000001</c:v>
                </c:pt>
                <c:pt idx="217">
                  <c:v>5.9960000000000004</c:v>
                </c:pt>
                <c:pt idx="218">
                  <c:v>4.8550000000000004</c:v>
                </c:pt>
                <c:pt idx="219">
                  <c:v>17.911999999999999</c:v>
                </c:pt>
                <c:pt idx="220">
                  <c:v>6.46</c:v>
                </c:pt>
                <c:pt idx="221">
                  <c:v>15.488</c:v>
                </c:pt>
                <c:pt idx="222">
                  <c:v>43.609000000000002</c:v>
                </c:pt>
                <c:pt idx="223">
                  <c:v>6.694</c:v>
                </c:pt>
                <c:pt idx="224">
                  <c:v>34.479999999999997</c:v>
                </c:pt>
                <c:pt idx="225">
                  <c:v>5.3410000000000002</c:v>
                </c:pt>
                <c:pt idx="226">
                  <c:v>8.15</c:v>
                </c:pt>
                <c:pt idx="227">
                  <c:v>7.1749999999999998</c:v>
                </c:pt>
                <c:pt idx="228">
                  <c:v>12.760999999999999</c:v>
                </c:pt>
                <c:pt idx="229">
                  <c:v>10.797000000000001</c:v>
                </c:pt>
                <c:pt idx="230">
                  <c:v>4.4729999999999999</c:v>
                </c:pt>
                <c:pt idx="231">
                  <c:v>6.7690000000000001</c:v>
                </c:pt>
                <c:pt idx="232">
                  <c:v>48.024000000000001</c:v>
                </c:pt>
                <c:pt idx="233">
                  <c:v>6.952</c:v>
                </c:pt>
                <c:pt idx="234">
                  <c:v>6.2939999999999996</c:v>
                </c:pt>
                <c:pt idx="235">
                  <c:v>9.2189999999999994</c:v>
                </c:pt>
                <c:pt idx="236">
                  <c:v>27.053999999999998</c:v>
                </c:pt>
                <c:pt idx="237">
                  <c:v>5.3230000000000004</c:v>
                </c:pt>
                <c:pt idx="238">
                  <c:v>3.9769999999999999</c:v>
                </c:pt>
                <c:pt idx="239">
                  <c:v>5.8730000000000002</c:v>
                </c:pt>
                <c:pt idx="240">
                  <c:v>14.57</c:v>
                </c:pt>
                <c:pt idx="241">
                  <c:v>6.351</c:v>
                </c:pt>
                <c:pt idx="242">
                  <c:v>12.186</c:v>
                </c:pt>
                <c:pt idx="243">
                  <c:v>47.978000000000002</c:v>
                </c:pt>
                <c:pt idx="244">
                  <c:v>50.466999999999999</c:v>
                </c:pt>
                <c:pt idx="245">
                  <c:v>9.73</c:v>
                </c:pt>
                <c:pt idx="246">
                  <c:v>5.0289999999999999</c:v>
                </c:pt>
                <c:pt idx="247">
                  <c:v>17.931000000000001</c:v>
                </c:pt>
                <c:pt idx="248">
                  <c:v>48.234000000000002</c:v>
                </c:pt>
                <c:pt idx="249">
                  <c:v>36.408000000000001</c:v>
                </c:pt>
                <c:pt idx="250">
                  <c:v>5.5720000000000001</c:v>
                </c:pt>
                <c:pt idx="251">
                  <c:v>6.7249999999999996</c:v>
                </c:pt>
                <c:pt idx="252">
                  <c:v>7.641</c:v>
                </c:pt>
                <c:pt idx="253">
                  <c:v>10.481999999999999</c:v>
                </c:pt>
                <c:pt idx="254">
                  <c:v>8.9090000000000007</c:v>
                </c:pt>
                <c:pt idx="255">
                  <c:v>10.801</c:v>
                </c:pt>
                <c:pt idx="256">
                  <c:v>21.117999999999999</c:v>
                </c:pt>
                <c:pt idx="257">
                  <c:v>24.509</c:v>
                </c:pt>
                <c:pt idx="258">
                  <c:v>21.87</c:v>
                </c:pt>
                <c:pt idx="259">
                  <c:v>4.5650000000000004</c:v>
                </c:pt>
                <c:pt idx="260">
                  <c:v>4.1989999999999998</c:v>
                </c:pt>
                <c:pt idx="261">
                  <c:v>3.4790000000000001</c:v>
                </c:pt>
                <c:pt idx="262">
                  <c:v>6.6920000000000002</c:v>
                </c:pt>
                <c:pt idx="263">
                  <c:v>4.1509999999999998</c:v>
                </c:pt>
                <c:pt idx="264">
                  <c:v>19.797999999999998</c:v>
                </c:pt>
                <c:pt idx="265">
                  <c:v>1.3320000000000001</c:v>
                </c:pt>
                <c:pt idx="266">
                  <c:v>7.3250000000000002</c:v>
                </c:pt>
                <c:pt idx="267">
                  <c:v>3.915</c:v>
                </c:pt>
                <c:pt idx="268">
                  <c:v>0.64300000000000002</c:v>
                </c:pt>
                <c:pt idx="269">
                  <c:v>3.637</c:v>
                </c:pt>
                <c:pt idx="270">
                  <c:v>3.6360000000000001</c:v>
                </c:pt>
                <c:pt idx="271">
                  <c:v>2.1309999999999998</c:v>
                </c:pt>
              </c:numCache>
            </c:numRef>
          </c:yVal>
          <c:smooth val="0"/>
          <c:extLst>
            <c:ext xmlns:c16="http://schemas.microsoft.com/office/drawing/2014/chart" uri="{C3380CC4-5D6E-409C-BE32-E72D297353CC}">
              <c16:uniqueId val="{00000000-0D43-454D-93CC-A6646C4E7F6B}"/>
            </c:ext>
          </c:extLst>
        </c:ser>
        <c:ser>
          <c:idx val="1"/>
          <c:order val="1"/>
          <c:tx>
            <c:strRef>
              <c:f>Sheet1!$E$1:$E$8</c:f>
              <c:strCache>
                <c:ptCount val="8"/>
                <c:pt idx="0">
                  <c:v>Age (Youth, adults): 15-24</c:v>
                </c:pt>
                <c:pt idx="1">
                  <c:v>5.522</c:v>
                </c:pt>
                <c:pt idx="2">
                  <c:v>14.822</c:v>
                </c:pt>
                <c:pt idx="3">
                  <c:v>12.037</c:v>
                </c:pt>
                <c:pt idx="4">
                  <c:v>13.263</c:v>
                </c:pt>
                <c:pt idx="5">
                  <c:v>29.446</c:v>
                </c:pt>
                <c:pt idx="6">
                  <c:v>6.989</c:v>
                </c:pt>
                <c:pt idx="7">
                  <c:v>9.705</c:v>
                </c:pt>
              </c:strCache>
            </c:strRef>
          </c:tx>
          <c:spPr>
            <a:ln w="25400" cap="rnd">
              <a:noFill/>
              <a:round/>
            </a:ln>
            <a:effectLst/>
          </c:spPr>
          <c:marker>
            <c:symbol val="circle"/>
            <c:size val="5"/>
            <c:spPr>
              <a:solidFill>
                <a:schemeClr val="accent2"/>
              </a:solidFill>
              <a:ln w="9525">
                <a:solidFill>
                  <a:schemeClr val="accent2"/>
                </a:solidFill>
              </a:ln>
              <a:effectLst/>
            </c:spPr>
          </c:marker>
          <c:xVal>
            <c:numRef>
              <c:f>Sheet1!$D$9:$D$273</c:f>
              <c:numCache>
                <c:formatCode>General</c:formatCode>
                <c:ptCount val="265"/>
                <c:pt idx="0">
                  <c:v>1.367</c:v>
                </c:pt>
                <c:pt idx="25">
                  <c:v>3.7909999999999999</c:v>
                </c:pt>
                <c:pt idx="40">
                  <c:v>3.355</c:v>
                </c:pt>
                <c:pt idx="59">
                  <c:v>4.18</c:v>
                </c:pt>
                <c:pt idx="70">
                  <c:v>3.8519999999999999</c:v>
                </c:pt>
                <c:pt idx="78">
                  <c:v>7.8869999999999996</c:v>
                </c:pt>
                <c:pt idx="150">
                  <c:v>3.823</c:v>
                </c:pt>
                <c:pt idx="263">
                  <c:v>4.8</c:v>
                </c:pt>
                <c:pt idx="264">
                  <c:v>3.0920000000000001</c:v>
                </c:pt>
              </c:numCache>
            </c:numRef>
          </c:xVal>
          <c:yVal>
            <c:numRef>
              <c:f>Sheet1!$E$9:$E$273</c:f>
              <c:numCache>
                <c:formatCode>General</c:formatCode>
                <c:ptCount val="265"/>
                <c:pt idx="0">
                  <c:v>9.6910000000000007</c:v>
                </c:pt>
                <c:pt idx="25">
                  <c:v>17.462</c:v>
                </c:pt>
                <c:pt idx="40">
                  <c:v>13.819000000000001</c:v>
                </c:pt>
                <c:pt idx="59">
                  <c:v>15.468</c:v>
                </c:pt>
                <c:pt idx="70">
                  <c:v>13.281000000000001</c:v>
                </c:pt>
                <c:pt idx="78">
                  <c:v>26.100999999999999</c:v>
                </c:pt>
                <c:pt idx="150">
                  <c:v>10.404</c:v>
                </c:pt>
                <c:pt idx="263">
                  <c:v>3.6360000000000001</c:v>
                </c:pt>
                <c:pt idx="264">
                  <c:v>2.1309999999999998</c:v>
                </c:pt>
              </c:numCache>
            </c:numRef>
          </c:yVal>
          <c:smooth val="0"/>
          <c:extLst>
            <c:ext xmlns:c16="http://schemas.microsoft.com/office/drawing/2014/chart" uri="{C3380CC4-5D6E-409C-BE32-E72D297353CC}">
              <c16:uniqueId val="{00000001-0D43-454D-93CC-A6646C4E7F6B}"/>
            </c:ext>
          </c:extLst>
        </c:ser>
        <c:ser>
          <c:idx val="2"/>
          <c:order val="2"/>
          <c:spPr>
            <a:ln w="25400" cap="rnd">
              <a:noFill/>
              <a:round/>
            </a:ln>
            <a:effectLst/>
          </c:spPr>
          <c:marker>
            <c:symbol val="circle"/>
            <c:size val="5"/>
            <c:spPr>
              <a:solidFill>
                <a:schemeClr val="accent1"/>
              </a:solidFill>
              <a:ln w="9525">
                <a:solidFill>
                  <a:schemeClr val="accent1"/>
                </a:solidFill>
              </a:ln>
              <a:effectLst/>
            </c:spPr>
          </c:marker>
          <c:dLbls>
            <c:dLbl>
              <c:idx val="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0D43-454D-93CC-A6646C4E7F6B}"/>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0D43-454D-93CC-A6646C4E7F6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0D43-454D-93CC-A6646C4E7F6B}"/>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0D43-454D-93CC-A6646C4E7F6B}"/>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0D43-454D-93CC-A6646C4E7F6B}"/>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0D43-454D-93CC-A6646C4E7F6B}"/>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0D43-454D-93CC-A6646C4E7F6B}"/>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0D43-454D-93CC-A6646C4E7F6B}"/>
                </c:ext>
              </c:extLst>
            </c:dLbl>
            <c:dLbl>
              <c:idx val="8"/>
              <c:layout>
                <c:manualLayout>
                  <c:x val="0.23133017949882168"/>
                  <c:y val="-0.47164922575655238"/>
                </c:manualLayout>
              </c:layout>
              <c:tx>
                <c:rich>
                  <a:bodyPr/>
                  <a:lstStyle/>
                  <a:p>
                    <a:fld id="{911B802E-38C4-4BD7-AB8E-B4FEAF67BAD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D43-454D-93CC-A6646C4E7F6B}"/>
                </c:ext>
              </c:extLst>
            </c:dLbl>
            <c:dLbl>
              <c:idx val="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0D43-454D-93CC-A6646C4E7F6B}"/>
                </c:ext>
              </c:extLst>
            </c:dLbl>
            <c:dLbl>
              <c:idx val="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0D43-454D-93CC-A6646C4E7F6B}"/>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0D43-454D-93CC-A6646C4E7F6B}"/>
                </c:ext>
              </c:extLst>
            </c:dLbl>
            <c:dLbl>
              <c:idx val="1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0D43-454D-93CC-A6646C4E7F6B}"/>
                </c:ext>
              </c:extLst>
            </c:dLbl>
            <c:dLbl>
              <c:idx val="1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0D43-454D-93CC-A6646C4E7F6B}"/>
                </c:ext>
              </c:extLst>
            </c:dLbl>
            <c:dLbl>
              <c:idx val="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0D43-454D-93CC-A6646C4E7F6B}"/>
                </c:ext>
              </c:extLst>
            </c:dLbl>
            <c:dLbl>
              <c:idx val="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0D43-454D-93CC-A6646C4E7F6B}"/>
                </c:ext>
              </c:extLst>
            </c:dLbl>
            <c:dLbl>
              <c:idx val="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0D43-454D-93CC-A6646C4E7F6B}"/>
                </c:ext>
              </c:extLst>
            </c:dLbl>
            <c:dLbl>
              <c:idx val="1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0D43-454D-93CC-A6646C4E7F6B}"/>
                </c:ext>
              </c:extLst>
            </c:dLbl>
            <c:dLbl>
              <c:idx val="1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0D43-454D-93CC-A6646C4E7F6B}"/>
                </c:ext>
              </c:extLst>
            </c:dLbl>
            <c:dLbl>
              <c:idx val="1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0D43-454D-93CC-A6646C4E7F6B}"/>
                </c:ext>
              </c:extLst>
            </c:dLbl>
            <c:dLbl>
              <c:idx val="2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0D43-454D-93CC-A6646C4E7F6B}"/>
                </c:ext>
              </c:extLst>
            </c:dLbl>
            <c:dLbl>
              <c:idx val="2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0D43-454D-93CC-A6646C4E7F6B}"/>
                </c:ext>
              </c:extLst>
            </c:dLbl>
            <c:dLbl>
              <c:idx val="2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0D43-454D-93CC-A6646C4E7F6B}"/>
                </c:ext>
              </c:extLst>
            </c:dLbl>
            <c:dLbl>
              <c:idx val="2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0D43-454D-93CC-A6646C4E7F6B}"/>
                </c:ext>
              </c:extLst>
            </c:dLbl>
            <c:dLbl>
              <c:idx val="2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0D43-454D-93CC-A6646C4E7F6B}"/>
                </c:ext>
              </c:extLst>
            </c:dLbl>
            <c:dLbl>
              <c:idx val="2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0D43-454D-93CC-A6646C4E7F6B}"/>
                </c:ext>
              </c:extLst>
            </c:dLbl>
            <c:dLbl>
              <c:idx val="2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0D43-454D-93CC-A6646C4E7F6B}"/>
                </c:ext>
              </c:extLst>
            </c:dLbl>
            <c:dLbl>
              <c:idx val="2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0D43-454D-93CC-A6646C4E7F6B}"/>
                </c:ext>
              </c:extLst>
            </c:dLbl>
            <c:dLbl>
              <c:idx val="2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0D43-454D-93CC-A6646C4E7F6B}"/>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0D43-454D-93CC-A6646C4E7F6B}"/>
                </c:ext>
              </c:extLst>
            </c:dLbl>
            <c:dLbl>
              <c:idx val="3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0D43-454D-93CC-A6646C4E7F6B}"/>
                </c:ext>
              </c:extLst>
            </c:dLbl>
            <c:dLbl>
              <c:idx val="3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0D43-454D-93CC-A6646C4E7F6B}"/>
                </c:ext>
              </c:extLst>
            </c:dLbl>
            <c:dLbl>
              <c:idx val="3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0D43-454D-93CC-A6646C4E7F6B}"/>
                </c:ext>
              </c:extLst>
            </c:dLbl>
            <c:dLbl>
              <c:idx val="33"/>
              <c:layout>
                <c:manualLayout>
                  <c:x val="0.28758952579021113"/>
                  <c:y val="-0.30263363054330172"/>
                </c:manualLayout>
              </c:layout>
              <c:tx>
                <c:rich>
                  <a:bodyPr/>
                  <a:lstStyle/>
                  <a:p>
                    <a:fld id="{DB0F4A26-B6BD-4BCA-9904-F135D56B86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0D43-454D-93CC-A6646C4E7F6B}"/>
                </c:ext>
              </c:extLst>
            </c:dLbl>
            <c:dLbl>
              <c:idx val="3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0D43-454D-93CC-A6646C4E7F6B}"/>
                </c:ext>
              </c:extLst>
            </c:dLbl>
            <c:dLbl>
              <c:idx val="3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0D43-454D-93CC-A6646C4E7F6B}"/>
                </c:ext>
              </c:extLst>
            </c:dLbl>
            <c:dLbl>
              <c:idx val="3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0D43-454D-93CC-A6646C4E7F6B}"/>
                </c:ext>
              </c:extLst>
            </c:dLbl>
            <c:dLbl>
              <c:idx val="3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0D43-454D-93CC-A6646C4E7F6B}"/>
                </c:ext>
              </c:extLst>
            </c:dLbl>
            <c:dLbl>
              <c:idx val="3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0D43-454D-93CC-A6646C4E7F6B}"/>
                </c:ext>
              </c:extLst>
            </c:dLbl>
            <c:dLbl>
              <c:idx val="3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9-0D43-454D-93CC-A6646C4E7F6B}"/>
                </c:ext>
              </c:extLst>
            </c:dLbl>
            <c:dLbl>
              <c:idx val="4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A-0D43-454D-93CC-A6646C4E7F6B}"/>
                </c:ext>
              </c:extLst>
            </c:dLbl>
            <c:dLbl>
              <c:idx val="4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B-0D43-454D-93CC-A6646C4E7F6B}"/>
                </c:ext>
              </c:extLst>
            </c:dLbl>
            <c:dLbl>
              <c:idx val="4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C-0D43-454D-93CC-A6646C4E7F6B}"/>
                </c:ext>
              </c:extLst>
            </c:dLbl>
            <c:dLbl>
              <c:idx val="4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D-0D43-454D-93CC-A6646C4E7F6B}"/>
                </c:ext>
              </c:extLst>
            </c:dLbl>
            <c:dLbl>
              <c:idx val="4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E-0D43-454D-93CC-A6646C4E7F6B}"/>
                </c:ext>
              </c:extLst>
            </c:dLbl>
            <c:dLbl>
              <c:idx val="4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F-0D43-454D-93CC-A6646C4E7F6B}"/>
                </c:ext>
              </c:extLst>
            </c:dLbl>
            <c:dLbl>
              <c:idx val="4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0-0D43-454D-93CC-A6646C4E7F6B}"/>
                </c:ext>
              </c:extLst>
            </c:dLbl>
            <c:dLbl>
              <c:idx val="4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1-0D43-454D-93CC-A6646C4E7F6B}"/>
                </c:ext>
              </c:extLst>
            </c:dLbl>
            <c:dLbl>
              <c:idx val="48"/>
              <c:layout>
                <c:manualLayout>
                  <c:x val="0.33729173516194627"/>
                  <c:y val="-0.24384650628362803"/>
                </c:manualLayout>
              </c:layout>
              <c:tx>
                <c:rich>
                  <a:bodyPr/>
                  <a:lstStyle/>
                  <a:p>
                    <a:fld id="{65174E31-5E7E-42EF-BB60-692E4D2BC6E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0D43-454D-93CC-A6646C4E7F6B}"/>
                </c:ext>
              </c:extLst>
            </c:dLbl>
            <c:dLbl>
              <c:idx val="4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3-0D43-454D-93CC-A6646C4E7F6B}"/>
                </c:ext>
              </c:extLst>
            </c:dLbl>
            <c:dLbl>
              <c:idx val="5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4-0D43-454D-93CC-A6646C4E7F6B}"/>
                </c:ext>
              </c:extLst>
            </c:dLbl>
            <c:dLbl>
              <c:idx val="5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5-0D43-454D-93CC-A6646C4E7F6B}"/>
                </c:ext>
              </c:extLst>
            </c:dLbl>
            <c:dLbl>
              <c:idx val="5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6-0D43-454D-93CC-A6646C4E7F6B}"/>
                </c:ext>
              </c:extLst>
            </c:dLbl>
            <c:dLbl>
              <c:idx val="5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7-0D43-454D-93CC-A6646C4E7F6B}"/>
                </c:ext>
              </c:extLst>
            </c:dLbl>
            <c:dLbl>
              <c:idx val="5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8-0D43-454D-93CC-A6646C4E7F6B}"/>
                </c:ext>
              </c:extLst>
            </c:dLbl>
            <c:dLbl>
              <c:idx val="5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9-0D43-454D-93CC-A6646C4E7F6B}"/>
                </c:ext>
              </c:extLst>
            </c:dLbl>
            <c:dLbl>
              <c:idx val="5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A-0D43-454D-93CC-A6646C4E7F6B}"/>
                </c:ext>
              </c:extLst>
            </c:dLbl>
            <c:dLbl>
              <c:idx val="5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B-0D43-454D-93CC-A6646C4E7F6B}"/>
                </c:ext>
              </c:extLst>
            </c:dLbl>
            <c:dLbl>
              <c:idx val="5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C-0D43-454D-93CC-A6646C4E7F6B}"/>
                </c:ext>
              </c:extLst>
            </c:dLbl>
            <c:dLbl>
              <c:idx val="5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D-0D43-454D-93CC-A6646C4E7F6B}"/>
                </c:ext>
              </c:extLst>
            </c:dLbl>
            <c:dLbl>
              <c:idx val="6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E-0D43-454D-93CC-A6646C4E7F6B}"/>
                </c:ext>
              </c:extLst>
            </c:dLbl>
            <c:dLbl>
              <c:idx val="6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F-0D43-454D-93CC-A6646C4E7F6B}"/>
                </c:ext>
              </c:extLst>
            </c:dLbl>
            <c:dLbl>
              <c:idx val="6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0-0D43-454D-93CC-A6646C4E7F6B}"/>
                </c:ext>
              </c:extLst>
            </c:dLbl>
            <c:dLbl>
              <c:idx val="6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1-0D43-454D-93CC-A6646C4E7F6B}"/>
                </c:ext>
              </c:extLst>
            </c:dLbl>
            <c:dLbl>
              <c:idx val="6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2-0D43-454D-93CC-A6646C4E7F6B}"/>
                </c:ext>
              </c:extLst>
            </c:dLbl>
            <c:dLbl>
              <c:idx val="6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3-0D43-454D-93CC-A6646C4E7F6B}"/>
                </c:ext>
              </c:extLst>
            </c:dLbl>
            <c:dLbl>
              <c:idx val="6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4-0D43-454D-93CC-A6646C4E7F6B}"/>
                </c:ext>
              </c:extLst>
            </c:dLbl>
            <c:dLbl>
              <c:idx val="67"/>
              <c:layout>
                <c:manualLayout>
                  <c:x val="0.36217815889891009"/>
                  <c:y val="-0.10107332104467959"/>
                </c:manualLayout>
              </c:layout>
              <c:tx>
                <c:rich>
                  <a:bodyPr/>
                  <a:lstStyle/>
                  <a:p>
                    <a:fld id="{324EDEF7-3B40-49D5-A173-9CA098AD28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22076888273534745"/>
                      <c:h val="0.10867165683334482"/>
                    </c:manualLayout>
                  </c15:layout>
                  <c15:dlblFieldTable/>
                  <c15:showDataLabelsRange val="1"/>
                </c:ext>
                <c:ext xmlns:c16="http://schemas.microsoft.com/office/drawing/2014/chart" uri="{C3380CC4-5D6E-409C-BE32-E72D297353CC}">
                  <c16:uniqueId val="{00000045-0D43-454D-93CC-A6646C4E7F6B}"/>
                </c:ext>
              </c:extLst>
            </c:dLbl>
            <c:dLbl>
              <c:idx val="6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6-0D43-454D-93CC-A6646C4E7F6B}"/>
                </c:ext>
              </c:extLst>
            </c:dLbl>
            <c:dLbl>
              <c:idx val="6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7-0D43-454D-93CC-A6646C4E7F6B}"/>
                </c:ext>
              </c:extLst>
            </c:dLbl>
            <c:dLbl>
              <c:idx val="7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8-0D43-454D-93CC-A6646C4E7F6B}"/>
                </c:ext>
              </c:extLst>
            </c:dLbl>
            <c:dLbl>
              <c:idx val="7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9-0D43-454D-93CC-A6646C4E7F6B}"/>
                </c:ext>
              </c:extLst>
            </c:dLbl>
            <c:dLbl>
              <c:idx val="7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A-0D43-454D-93CC-A6646C4E7F6B}"/>
                </c:ext>
              </c:extLst>
            </c:dLbl>
            <c:dLbl>
              <c:idx val="7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B-0D43-454D-93CC-A6646C4E7F6B}"/>
                </c:ext>
              </c:extLst>
            </c:dLbl>
            <c:dLbl>
              <c:idx val="7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C-0D43-454D-93CC-A6646C4E7F6B}"/>
                </c:ext>
              </c:extLst>
            </c:dLbl>
            <c:dLbl>
              <c:idx val="7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D-0D43-454D-93CC-A6646C4E7F6B}"/>
                </c:ext>
              </c:extLst>
            </c:dLbl>
            <c:dLbl>
              <c:idx val="7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E-0D43-454D-93CC-A6646C4E7F6B}"/>
                </c:ext>
              </c:extLst>
            </c:dLbl>
            <c:dLbl>
              <c:idx val="7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F-0D43-454D-93CC-A6646C4E7F6B}"/>
                </c:ext>
              </c:extLst>
            </c:dLbl>
            <c:dLbl>
              <c:idx val="78"/>
              <c:layout>
                <c:manualLayout>
                  <c:x val="0.50319142145273166"/>
                  <c:y val="-4.352088779869652E-2"/>
                </c:manualLayout>
              </c:layout>
              <c:tx>
                <c:rich>
                  <a:bodyPr/>
                  <a:lstStyle/>
                  <a:p>
                    <a:fld id="{DB895F42-A9D6-4746-8DBF-FE1DFC32F41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0-0D43-454D-93CC-A6646C4E7F6B}"/>
                </c:ext>
              </c:extLst>
            </c:dLbl>
            <c:dLbl>
              <c:idx val="7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1-0D43-454D-93CC-A6646C4E7F6B}"/>
                </c:ext>
              </c:extLst>
            </c:dLbl>
            <c:dLbl>
              <c:idx val="8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2-0D43-454D-93CC-A6646C4E7F6B}"/>
                </c:ext>
              </c:extLst>
            </c:dLbl>
            <c:dLbl>
              <c:idx val="8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3-0D43-454D-93CC-A6646C4E7F6B}"/>
                </c:ext>
              </c:extLst>
            </c:dLbl>
            <c:dLbl>
              <c:idx val="8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4-0D43-454D-93CC-A6646C4E7F6B}"/>
                </c:ext>
              </c:extLst>
            </c:dLbl>
            <c:dLbl>
              <c:idx val="8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5-0D43-454D-93CC-A6646C4E7F6B}"/>
                </c:ext>
              </c:extLst>
            </c:dLbl>
            <c:dLbl>
              <c:idx val="8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6-0D43-454D-93CC-A6646C4E7F6B}"/>
                </c:ext>
              </c:extLst>
            </c:dLbl>
            <c:dLbl>
              <c:idx val="8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7-0D43-454D-93CC-A6646C4E7F6B}"/>
                </c:ext>
              </c:extLst>
            </c:dLbl>
            <c:dLbl>
              <c:idx val="86"/>
              <c:layout>
                <c:manualLayout>
                  <c:x val="0.52210942582428943"/>
                  <c:y val="0.12939034089877144"/>
                </c:manualLayout>
              </c:layout>
              <c:tx>
                <c:rich>
                  <a:bodyPr/>
                  <a:lstStyle/>
                  <a:p>
                    <a:fld id="{07A7C246-B62C-4C01-9978-CC7532C8851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8-0D43-454D-93CC-A6646C4E7F6B}"/>
                </c:ext>
              </c:extLst>
            </c:dLbl>
            <c:dLbl>
              <c:idx val="8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9-0D43-454D-93CC-A6646C4E7F6B}"/>
                </c:ext>
              </c:extLst>
            </c:dLbl>
            <c:dLbl>
              <c:idx val="8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A-0D43-454D-93CC-A6646C4E7F6B}"/>
                </c:ext>
              </c:extLst>
            </c:dLbl>
            <c:dLbl>
              <c:idx val="8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B-0D43-454D-93CC-A6646C4E7F6B}"/>
                </c:ext>
              </c:extLst>
            </c:dLbl>
            <c:dLbl>
              <c:idx val="9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C-0D43-454D-93CC-A6646C4E7F6B}"/>
                </c:ext>
              </c:extLst>
            </c:dLbl>
            <c:dLbl>
              <c:idx val="9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D-0D43-454D-93CC-A6646C4E7F6B}"/>
                </c:ext>
              </c:extLst>
            </c:dLbl>
            <c:dLbl>
              <c:idx val="9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E-0D43-454D-93CC-A6646C4E7F6B}"/>
                </c:ext>
              </c:extLst>
            </c:dLbl>
            <c:dLbl>
              <c:idx val="9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F-0D43-454D-93CC-A6646C4E7F6B}"/>
                </c:ext>
              </c:extLst>
            </c:dLbl>
            <c:dLbl>
              <c:idx val="9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0-0D43-454D-93CC-A6646C4E7F6B}"/>
                </c:ext>
              </c:extLst>
            </c:dLbl>
            <c:dLbl>
              <c:idx val="9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1-0D43-454D-93CC-A6646C4E7F6B}"/>
                </c:ext>
              </c:extLst>
            </c:dLbl>
            <c:dLbl>
              <c:idx val="9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2-0D43-454D-93CC-A6646C4E7F6B}"/>
                </c:ext>
              </c:extLst>
            </c:dLbl>
            <c:dLbl>
              <c:idx val="9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3-0D43-454D-93CC-A6646C4E7F6B}"/>
                </c:ext>
              </c:extLst>
            </c:dLbl>
            <c:dLbl>
              <c:idx val="9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4-0D43-454D-93CC-A6646C4E7F6B}"/>
                </c:ext>
              </c:extLst>
            </c:dLbl>
            <c:dLbl>
              <c:idx val="9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5-0D43-454D-93CC-A6646C4E7F6B}"/>
                </c:ext>
              </c:extLst>
            </c:dLbl>
            <c:dLbl>
              <c:idx val="10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6-0D43-454D-93CC-A6646C4E7F6B}"/>
                </c:ext>
              </c:extLst>
            </c:dLbl>
            <c:dLbl>
              <c:idx val="10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7-0D43-454D-93CC-A6646C4E7F6B}"/>
                </c:ext>
              </c:extLst>
            </c:dLbl>
            <c:dLbl>
              <c:idx val="10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8-0D43-454D-93CC-A6646C4E7F6B}"/>
                </c:ext>
              </c:extLst>
            </c:dLbl>
            <c:dLbl>
              <c:idx val="10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9-0D43-454D-93CC-A6646C4E7F6B}"/>
                </c:ext>
              </c:extLst>
            </c:dLbl>
            <c:dLbl>
              <c:idx val="10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A-0D43-454D-93CC-A6646C4E7F6B}"/>
                </c:ext>
              </c:extLst>
            </c:dLbl>
            <c:dLbl>
              <c:idx val="10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B-0D43-454D-93CC-A6646C4E7F6B}"/>
                </c:ext>
              </c:extLst>
            </c:dLbl>
            <c:dLbl>
              <c:idx val="10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C-0D43-454D-93CC-A6646C4E7F6B}"/>
                </c:ext>
              </c:extLst>
            </c:dLbl>
            <c:dLbl>
              <c:idx val="10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D-0D43-454D-93CC-A6646C4E7F6B}"/>
                </c:ext>
              </c:extLst>
            </c:dLbl>
            <c:dLbl>
              <c:idx val="10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E-0D43-454D-93CC-A6646C4E7F6B}"/>
                </c:ext>
              </c:extLst>
            </c:dLbl>
            <c:dLbl>
              <c:idx val="10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F-0D43-454D-93CC-A6646C4E7F6B}"/>
                </c:ext>
              </c:extLst>
            </c:dLbl>
            <c:dLbl>
              <c:idx val="1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0-0D43-454D-93CC-A6646C4E7F6B}"/>
                </c:ext>
              </c:extLst>
            </c:dLbl>
            <c:dLbl>
              <c:idx val="1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1-0D43-454D-93CC-A6646C4E7F6B}"/>
                </c:ext>
              </c:extLst>
            </c:dLbl>
            <c:dLbl>
              <c:idx val="11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2-0D43-454D-93CC-A6646C4E7F6B}"/>
                </c:ext>
              </c:extLst>
            </c:dLbl>
            <c:dLbl>
              <c:idx val="11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3-0D43-454D-93CC-A6646C4E7F6B}"/>
                </c:ext>
              </c:extLst>
            </c:dLbl>
            <c:dLbl>
              <c:idx val="1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4-0D43-454D-93CC-A6646C4E7F6B}"/>
                </c:ext>
              </c:extLst>
            </c:dLbl>
            <c:dLbl>
              <c:idx val="1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5-0D43-454D-93CC-A6646C4E7F6B}"/>
                </c:ext>
              </c:extLst>
            </c:dLbl>
            <c:dLbl>
              <c:idx val="1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6-0D43-454D-93CC-A6646C4E7F6B}"/>
                </c:ext>
              </c:extLst>
            </c:dLbl>
            <c:dLbl>
              <c:idx val="11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7-0D43-454D-93CC-A6646C4E7F6B}"/>
                </c:ext>
              </c:extLst>
            </c:dLbl>
            <c:dLbl>
              <c:idx val="11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8-0D43-454D-93CC-A6646C4E7F6B}"/>
                </c:ext>
              </c:extLst>
            </c:dLbl>
            <c:dLbl>
              <c:idx val="11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9-0D43-454D-93CC-A6646C4E7F6B}"/>
                </c:ext>
              </c:extLst>
            </c:dLbl>
            <c:dLbl>
              <c:idx val="12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A-0D43-454D-93CC-A6646C4E7F6B}"/>
                </c:ext>
              </c:extLst>
            </c:dLbl>
            <c:dLbl>
              <c:idx val="12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B-0D43-454D-93CC-A6646C4E7F6B}"/>
                </c:ext>
              </c:extLst>
            </c:dLbl>
            <c:dLbl>
              <c:idx val="12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C-0D43-454D-93CC-A6646C4E7F6B}"/>
                </c:ext>
              </c:extLst>
            </c:dLbl>
            <c:dLbl>
              <c:idx val="12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D-0D43-454D-93CC-A6646C4E7F6B}"/>
                </c:ext>
              </c:extLst>
            </c:dLbl>
            <c:dLbl>
              <c:idx val="12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E-0D43-454D-93CC-A6646C4E7F6B}"/>
                </c:ext>
              </c:extLst>
            </c:dLbl>
            <c:dLbl>
              <c:idx val="12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F-0D43-454D-93CC-A6646C4E7F6B}"/>
                </c:ext>
              </c:extLst>
            </c:dLbl>
            <c:dLbl>
              <c:idx val="12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0-0D43-454D-93CC-A6646C4E7F6B}"/>
                </c:ext>
              </c:extLst>
            </c:dLbl>
            <c:dLbl>
              <c:idx val="12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1-0D43-454D-93CC-A6646C4E7F6B}"/>
                </c:ext>
              </c:extLst>
            </c:dLbl>
            <c:dLbl>
              <c:idx val="12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2-0D43-454D-93CC-A6646C4E7F6B}"/>
                </c:ext>
              </c:extLst>
            </c:dLbl>
            <c:dLbl>
              <c:idx val="1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3-0D43-454D-93CC-A6646C4E7F6B}"/>
                </c:ext>
              </c:extLst>
            </c:dLbl>
            <c:dLbl>
              <c:idx val="13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4-0D43-454D-93CC-A6646C4E7F6B}"/>
                </c:ext>
              </c:extLst>
            </c:dLbl>
            <c:dLbl>
              <c:idx val="13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5-0D43-454D-93CC-A6646C4E7F6B}"/>
                </c:ext>
              </c:extLst>
            </c:dLbl>
            <c:dLbl>
              <c:idx val="13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6-0D43-454D-93CC-A6646C4E7F6B}"/>
                </c:ext>
              </c:extLst>
            </c:dLbl>
            <c:dLbl>
              <c:idx val="13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7-0D43-454D-93CC-A6646C4E7F6B}"/>
                </c:ext>
              </c:extLst>
            </c:dLbl>
            <c:dLbl>
              <c:idx val="13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8-0D43-454D-93CC-A6646C4E7F6B}"/>
                </c:ext>
              </c:extLst>
            </c:dLbl>
            <c:dLbl>
              <c:idx val="13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9-0D43-454D-93CC-A6646C4E7F6B}"/>
                </c:ext>
              </c:extLst>
            </c:dLbl>
            <c:dLbl>
              <c:idx val="13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A-0D43-454D-93CC-A6646C4E7F6B}"/>
                </c:ext>
              </c:extLst>
            </c:dLbl>
            <c:dLbl>
              <c:idx val="13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B-0D43-454D-93CC-A6646C4E7F6B}"/>
                </c:ext>
              </c:extLst>
            </c:dLbl>
            <c:dLbl>
              <c:idx val="13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C-0D43-454D-93CC-A6646C4E7F6B}"/>
                </c:ext>
              </c:extLst>
            </c:dLbl>
            <c:dLbl>
              <c:idx val="13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D-0D43-454D-93CC-A6646C4E7F6B}"/>
                </c:ext>
              </c:extLst>
            </c:dLbl>
            <c:dLbl>
              <c:idx val="14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E-0D43-454D-93CC-A6646C4E7F6B}"/>
                </c:ext>
              </c:extLst>
            </c:dLbl>
            <c:dLbl>
              <c:idx val="14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F-0D43-454D-93CC-A6646C4E7F6B}"/>
                </c:ext>
              </c:extLst>
            </c:dLbl>
            <c:dLbl>
              <c:idx val="14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0-0D43-454D-93CC-A6646C4E7F6B}"/>
                </c:ext>
              </c:extLst>
            </c:dLbl>
            <c:dLbl>
              <c:idx val="14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1-0D43-454D-93CC-A6646C4E7F6B}"/>
                </c:ext>
              </c:extLst>
            </c:dLbl>
            <c:dLbl>
              <c:idx val="14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2-0D43-454D-93CC-A6646C4E7F6B}"/>
                </c:ext>
              </c:extLst>
            </c:dLbl>
            <c:dLbl>
              <c:idx val="14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3-0D43-454D-93CC-A6646C4E7F6B}"/>
                </c:ext>
              </c:extLst>
            </c:dLbl>
            <c:dLbl>
              <c:idx val="14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4-0D43-454D-93CC-A6646C4E7F6B}"/>
                </c:ext>
              </c:extLst>
            </c:dLbl>
            <c:dLbl>
              <c:idx val="14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5-0D43-454D-93CC-A6646C4E7F6B}"/>
                </c:ext>
              </c:extLst>
            </c:dLbl>
            <c:dLbl>
              <c:idx val="14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6-0D43-454D-93CC-A6646C4E7F6B}"/>
                </c:ext>
              </c:extLst>
            </c:dLbl>
            <c:dLbl>
              <c:idx val="14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7-0D43-454D-93CC-A6646C4E7F6B}"/>
                </c:ext>
              </c:extLst>
            </c:dLbl>
            <c:dLbl>
              <c:idx val="15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8-0D43-454D-93CC-A6646C4E7F6B}"/>
                </c:ext>
              </c:extLst>
            </c:dLbl>
            <c:dLbl>
              <c:idx val="15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9-0D43-454D-93CC-A6646C4E7F6B}"/>
                </c:ext>
              </c:extLst>
            </c:dLbl>
            <c:dLbl>
              <c:idx val="15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A-0D43-454D-93CC-A6646C4E7F6B}"/>
                </c:ext>
              </c:extLst>
            </c:dLbl>
            <c:dLbl>
              <c:idx val="15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B-0D43-454D-93CC-A6646C4E7F6B}"/>
                </c:ext>
              </c:extLst>
            </c:dLbl>
            <c:dLbl>
              <c:idx val="15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C-0D43-454D-93CC-A6646C4E7F6B}"/>
                </c:ext>
              </c:extLst>
            </c:dLbl>
            <c:dLbl>
              <c:idx val="15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D-0D43-454D-93CC-A6646C4E7F6B}"/>
                </c:ext>
              </c:extLst>
            </c:dLbl>
            <c:dLbl>
              <c:idx val="15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E-0D43-454D-93CC-A6646C4E7F6B}"/>
                </c:ext>
              </c:extLst>
            </c:dLbl>
            <c:dLbl>
              <c:idx val="15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F-0D43-454D-93CC-A6646C4E7F6B}"/>
                </c:ext>
              </c:extLst>
            </c:dLbl>
            <c:dLbl>
              <c:idx val="158"/>
              <c:layout>
                <c:manualLayout>
                  <c:x val="0.53368787123774564"/>
                  <c:y val="5.2225065358435636E-2"/>
                </c:manualLayout>
              </c:layout>
              <c:tx>
                <c:rich>
                  <a:bodyPr/>
                  <a:lstStyle/>
                  <a:p>
                    <a:fld id="{0151C773-4724-4ECE-A415-462041B6EE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0-0D43-454D-93CC-A6646C4E7F6B}"/>
                </c:ext>
              </c:extLst>
            </c:dLbl>
            <c:dLbl>
              <c:idx val="15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1-0D43-454D-93CC-A6646C4E7F6B}"/>
                </c:ext>
              </c:extLst>
            </c:dLbl>
            <c:dLbl>
              <c:idx val="16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2-0D43-454D-93CC-A6646C4E7F6B}"/>
                </c:ext>
              </c:extLst>
            </c:dLbl>
            <c:dLbl>
              <c:idx val="16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3-0D43-454D-93CC-A6646C4E7F6B}"/>
                </c:ext>
              </c:extLst>
            </c:dLbl>
            <c:dLbl>
              <c:idx val="16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4-0D43-454D-93CC-A6646C4E7F6B}"/>
                </c:ext>
              </c:extLst>
            </c:dLbl>
            <c:dLbl>
              <c:idx val="16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5-0D43-454D-93CC-A6646C4E7F6B}"/>
                </c:ext>
              </c:extLst>
            </c:dLbl>
            <c:dLbl>
              <c:idx val="16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6-0D43-454D-93CC-A6646C4E7F6B}"/>
                </c:ext>
              </c:extLst>
            </c:dLbl>
            <c:dLbl>
              <c:idx val="16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7-0D43-454D-93CC-A6646C4E7F6B}"/>
                </c:ext>
              </c:extLst>
            </c:dLbl>
            <c:dLbl>
              <c:idx val="16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8-0D43-454D-93CC-A6646C4E7F6B}"/>
                </c:ext>
              </c:extLst>
            </c:dLbl>
            <c:dLbl>
              <c:idx val="16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9-0D43-454D-93CC-A6646C4E7F6B}"/>
                </c:ext>
              </c:extLst>
            </c:dLbl>
            <c:dLbl>
              <c:idx val="16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A-0D43-454D-93CC-A6646C4E7F6B}"/>
                </c:ext>
              </c:extLst>
            </c:dLbl>
            <c:dLbl>
              <c:idx val="16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B-0D43-454D-93CC-A6646C4E7F6B}"/>
                </c:ext>
              </c:extLst>
            </c:dLbl>
            <c:dLbl>
              <c:idx val="17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C-0D43-454D-93CC-A6646C4E7F6B}"/>
                </c:ext>
              </c:extLst>
            </c:dLbl>
            <c:dLbl>
              <c:idx val="17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D-0D43-454D-93CC-A6646C4E7F6B}"/>
                </c:ext>
              </c:extLst>
            </c:dLbl>
            <c:dLbl>
              <c:idx val="17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E-0D43-454D-93CC-A6646C4E7F6B}"/>
                </c:ext>
              </c:extLst>
            </c:dLbl>
            <c:dLbl>
              <c:idx val="17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F-0D43-454D-93CC-A6646C4E7F6B}"/>
                </c:ext>
              </c:extLst>
            </c:dLbl>
            <c:dLbl>
              <c:idx val="17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0-0D43-454D-93CC-A6646C4E7F6B}"/>
                </c:ext>
              </c:extLst>
            </c:dLbl>
            <c:dLbl>
              <c:idx val="17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1-0D43-454D-93CC-A6646C4E7F6B}"/>
                </c:ext>
              </c:extLst>
            </c:dLbl>
            <c:dLbl>
              <c:idx val="17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2-0D43-454D-93CC-A6646C4E7F6B}"/>
                </c:ext>
              </c:extLst>
            </c:dLbl>
            <c:dLbl>
              <c:idx val="17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3-0D43-454D-93CC-A6646C4E7F6B}"/>
                </c:ext>
              </c:extLst>
            </c:dLbl>
            <c:dLbl>
              <c:idx val="17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4-0D43-454D-93CC-A6646C4E7F6B}"/>
                </c:ext>
              </c:extLst>
            </c:dLbl>
            <c:dLbl>
              <c:idx val="17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5-0D43-454D-93CC-A6646C4E7F6B}"/>
                </c:ext>
              </c:extLst>
            </c:dLbl>
            <c:dLbl>
              <c:idx val="18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6-0D43-454D-93CC-A6646C4E7F6B}"/>
                </c:ext>
              </c:extLst>
            </c:dLbl>
            <c:dLbl>
              <c:idx val="18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7-0D43-454D-93CC-A6646C4E7F6B}"/>
                </c:ext>
              </c:extLst>
            </c:dLbl>
            <c:dLbl>
              <c:idx val="18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8-0D43-454D-93CC-A6646C4E7F6B}"/>
                </c:ext>
              </c:extLst>
            </c:dLbl>
            <c:dLbl>
              <c:idx val="18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9-0D43-454D-93CC-A6646C4E7F6B}"/>
                </c:ext>
              </c:extLst>
            </c:dLbl>
            <c:dLbl>
              <c:idx val="18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A-0D43-454D-93CC-A6646C4E7F6B}"/>
                </c:ext>
              </c:extLst>
            </c:dLbl>
            <c:dLbl>
              <c:idx val="18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B-0D43-454D-93CC-A6646C4E7F6B}"/>
                </c:ext>
              </c:extLst>
            </c:dLbl>
            <c:dLbl>
              <c:idx val="18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C-0D43-454D-93CC-A6646C4E7F6B}"/>
                </c:ext>
              </c:extLst>
            </c:dLbl>
            <c:dLbl>
              <c:idx val="18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D-0D43-454D-93CC-A6646C4E7F6B}"/>
                </c:ext>
              </c:extLst>
            </c:dLbl>
            <c:dLbl>
              <c:idx val="18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E-0D43-454D-93CC-A6646C4E7F6B}"/>
                </c:ext>
              </c:extLst>
            </c:dLbl>
            <c:dLbl>
              <c:idx val="18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F-0D43-454D-93CC-A6646C4E7F6B}"/>
                </c:ext>
              </c:extLst>
            </c:dLbl>
            <c:dLbl>
              <c:idx val="19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0-0D43-454D-93CC-A6646C4E7F6B}"/>
                </c:ext>
              </c:extLst>
            </c:dLbl>
            <c:dLbl>
              <c:idx val="19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1-0D43-454D-93CC-A6646C4E7F6B}"/>
                </c:ext>
              </c:extLst>
            </c:dLbl>
            <c:dLbl>
              <c:idx val="19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2-0D43-454D-93CC-A6646C4E7F6B}"/>
                </c:ext>
              </c:extLst>
            </c:dLbl>
            <c:dLbl>
              <c:idx val="19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3-0D43-454D-93CC-A6646C4E7F6B}"/>
                </c:ext>
              </c:extLst>
            </c:dLbl>
            <c:dLbl>
              <c:idx val="19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4-0D43-454D-93CC-A6646C4E7F6B}"/>
                </c:ext>
              </c:extLst>
            </c:dLbl>
            <c:dLbl>
              <c:idx val="19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5-0D43-454D-93CC-A6646C4E7F6B}"/>
                </c:ext>
              </c:extLst>
            </c:dLbl>
            <c:dLbl>
              <c:idx val="19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6-0D43-454D-93CC-A6646C4E7F6B}"/>
                </c:ext>
              </c:extLst>
            </c:dLbl>
            <c:dLbl>
              <c:idx val="19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7-0D43-454D-93CC-A6646C4E7F6B}"/>
                </c:ext>
              </c:extLst>
            </c:dLbl>
            <c:dLbl>
              <c:idx val="19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8-0D43-454D-93CC-A6646C4E7F6B}"/>
                </c:ext>
              </c:extLst>
            </c:dLbl>
            <c:dLbl>
              <c:idx val="19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9-0D43-454D-93CC-A6646C4E7F6B}"/>
                </c:ext>
              </c:extLst>
            </c:dLbl>
            <c:dLbl>
              <c:idx val="20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A-0D43-454D-93CC-A6646C4E7F6B}"/>
                </c:ext>
              </c:extLst>
            </c:dLbl>
            <c:dLbl>
              <c:idx val="20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B-0D43-454D-93CC-A6646C4E7F6B}"/>
                </c:ext>
              </c:extLst>
            </c:dLbl>
            <c:dLbl>
              <c:idx val="20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C-0D43-454D-93CC-A6646C4E7F6B}"/>
                </c:ext>
              </c:extLst>
            </c:dLbl>
            <c:dLbl>
              <c:idx val="20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D-0D43-454D-93CC-A6646C4E7F6B}"/>
                </c:ext>
              </c:extLst>
            </c:dLbl>
            <c:dLbl>
              <c:idx val="20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E-0D43-454D-93CC-A6646C4E7F6B}"/>
                </c:ext>
              </c:extLst>
            </c:dLbl>
            <c:dLbl>
              <c:idx val="20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F-0D43-454D-93CC-A6646C4E7F6B}"/>
                </c:ext>
              </c:extLst>
            </c:dLbl>
            <c:dLbl>
              <c:idx val="20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0-0D43-454D-93CC-A6646C4E7F6B}"/>
                </c:ext>
              </c:extLst>
            </c:dLbl>
            <c:dLbl>
              <c:idx val="20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1-0D43-454D-93CC-A6646C4E7F6B}"/>
                </c:ext>
              </c:extLst>
            </c:dLbl>
            <c:dLbl>
              <c:idx val="20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2-0D43-454D-93CC-A6646C4E7F6B}"/>
                </c:ext>
              </c:extLst>
            </c:dLbl>
            <c:dLbl>
              <c:idx val="20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3-0D43-454D-93CC-A6646C4E7F6B}"/>
                </c:ext>
              </c:extLst>
            </c:dLbl>
            <c:dLbl>
              <c:idx val="2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4-0D43-454D-93CC-A6646C4E7F6B}"/>
                </c:ext>
              </c:extLst>
            </c:dLbl>
            <c:dLbl>
              <c:idx val="2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5-0D43-454D-93CC-A6646C4E7F6B}"/>
                </c:ext>
              </c:extLst>
            </c:dLbl>
            <c:dLbl>
              <c:idx val="21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6-0D43-454D-93CC-A6646C4E7F6B}"/>
                </c:ext>
              </c:extLst>
            </c:dLbl>
            <c:dLbl>
              <c:idx val="21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7-0D43-454D-93CC-A6646C4E7F6B}"/>
                </c:ext>
              </c:extLst>
            </c:dLbl>
            <c:dLbl>
              <c:idx val="2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8-0D43-454D-93CC-A6646C4E7F6B}"/>
                </c:ext>
              </c:extLst>
            </c:dLbl>
            <c:dLbl>
              <c:idx val="2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9-0D43-454D-93CC-A6646C4E7F6B}"/>
                </c:ext>
              </c:extLst>
            </c:dLbl>
            <c:dLbl>
              <c:idx val="2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A-0D43-454D-93CC-A6646C4E7F6B}"/>
                </c:ext>
              </c:extLst>
            </c:dLbl>
            <c:dLbl>
              <c:idx val="21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B-0D43-454D-93CC-A6646C4E7F6B}"/>
                </c:ext>
              </c:extLst>
            </c:dLbl>
            <c:dLbl>
              <c:idx val="21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C-0D43-454D-93CC-A6646C4E7F6B}"/>
                </c:ext>
              </c:extLst>
            </c:dLbl>
            <c:dLbl>
              <c:idx val="21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D-0D43-454D-93CC-A6646C4E7F6B}"/>
                </c:ext>
              </c:extLst>
            </c:dLbl>
            <c:dLbl>
              <c:idx val="22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E-0D43-454D-93CC-A6646C4E7F6B}"/>
                </c:ext>
              </c:extLst>
            </c:dLbl>
            <c:dLbl>
              <c:idx val="22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F-0D43-454D-93CC-A6646C4E7F6B}"/>
                </c:ext>
              </c:extLst>
            </c:dLbl>
            <c:dLbl>
              <c:idx val="22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0-0D43-454D-93CC-A6646C4E7F6B}"/>
                </c:ext>
              </c:extLst>
            </c:dLbl>
            <c:dLbl>
              <c:idx val="22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1-0D43-454D-93CC-A6646C4E7F6B}"/>
                </c:ext>
              </c:extLst>
            </c:dLbl>
            <c:dLbl>
              <c:idx val="22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2-0D43-454D-93CC-A6646C4E7F6B}"/>
                </c:ext>
              </c:extLst>
            </c:dLbl>
            <c:dLbl>
              <c:idx val="22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3-0D43-454D-93CC-A6646C4E7F6B}"/>
                </c:ext>
              </c:extLst>
            </c:dLbl>
            <c:dLbl>
              <c:idx val="22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4-0D43-454D-93CC-A6646C4E7F6B}"/>
                </c:ext>
              </c:extLst>
            </c:dLbl>
            <c:dLbl>
              <c:idx val="22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5-0D43-454D-93CC-A6646C4E7F6B}"/>
                </c:ext>
              </c:extLst>
            </c:dLbl>
            <c:dLbl>
              <c:idx val="22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6-0D43-454D-93CC-A6646C4E7F6B}"/>
                </c:ext>
              </c:extLst>
            </c:dLbl>
            <c:dLbl>
              <c:idx val="2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7-0D43-454D-93CC-A6646C4E7F6B}"/>
                </c:ext>
              </c:extLst>
            </c:dLbl>
            <c:dLbl>
              <c:idx val="23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8-0D43-454D-93CC-A6646C4E7F6B}"/>
                </c:ext>
              </c:extLst>
            </c:dLbl>
            <c:dLbl>
              <c:idx val="23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9-0D43-454D-93CC-A6646C4E7F6B}"/>
                </c:ext>
              </c:extLst>
            </c:dLbl>
            <c:dLbl>
              <c:idx val="23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A-0D43-454D-93CC-A6646C4E7F6B}"/>
                </c:ext>
              </c:extLst>
            </c:dLbl>
            <c:dLbl>
              <c:idx val="23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B-0D43-454D-93CC-A6646C4E7F6B}"/>
                </c:ext>
              </c:extLst>
            </c:dLbl>
            <c:dLbl>
              <c:idx val="23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C-0D43-454D-93CC-A6646C4E7F6B}"/>
                </c:ext>
              </c:extLst>
            </c:dLbl>
            <c:dLbl>
              <c:idx val="23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D-0D43-454D-93CC-A6646C4E7F6B}"/>
                </c:ext>
              </c:extLst>
            </c:dLbl>
            <c:dLbl>
              <c:idx val="23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E-0D43-454D-93CC-A6646C4E7F6B}"/>
                </c:ext>
              </c:extLst>
            </c:dLbl>
            <c:dLbl>
              <c:idx val="23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F-0D43-454D-93CC-A6646C4E7F6B}"/>
                </c:ext>
              </c:extLst>
            </c:dLbl>
            <c:dLbl>
              <c:idx val="23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0-0D43-454D-93CC-A6646C4E7F6B}"/>
                </c:ext>
              </c:extLst>
            </c:dLbl>
            <c:dLbl>
              <c:idx val="23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1-0D43-454D-93CC-A6646C4E7F6B}"/>
                </c:ext>
              </c:extLst>
            </c:dLbl>
            <c:dLbl>
              <c:idx val="24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2-0D43-454D-93CC-A6646C4E7F6B}"/>
                </c:ext>
              </c:extLst>
            </c:dLbl>
            <c:dLbl>
              <c:idx val="24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3-0D43-454D-93CC-A6646C4E7F6B}"/>
                </c:ext>
              </c:extLst>
            </c:dLbl>
            <c:dLbl>
              <c:idx val="24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4-0D43-454D-93CC-A6646C4E7F6B}"/>
                </c:ext>
              </c:extLst>
            </c:dLbl>
            <c:dLbl>
              <c:idx val="24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5-0D43-454D-93CC-A6646C4E7F6B}"/>
                </c:ext>
              </c:extLst>
            </c:dLbl>
            <c:dLbl>
              <c:idx val="24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6-0D43-454D-93CC-A6646C4E7F6B}"/>
                </c:ext>
              </c:extLst>
            </c:dLbl>
            <c:dLbl>
              <c:idx val="24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7-0D43-454D-93CC-A6646C4E7F6B}"/>
                </c:ext>
              </c:extLst>
            </c:dLbl>
            <c:dLbl>
              <c:idx val="24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8-0D43-454D-93CC-A6646C4E7F6B}"/>
                </c:ext>
              </c:extLst>
            </c:dLbl>
            <c:dLbl>
              <c:idx val="24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9-0D43-454D-93CC-A6646C4E7F6B}"/>
                </c:ext>
              </c:extLst>
            </c:dLbl>
            <c:dLbl>
              <c:idx val="24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A-0D43-454D-93CC-A6646C4E7F6B}"/>
                </c:ext>
              </c:extLst>
            </c:dLbl>
            <c:dLbl>
              <c:idx val="24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B-0D43-454D-93CC-A6646C4E7F6B}"/>
                </c:ext>
              </c:extLst>
            </c:dLbl>
            <c:dLbl>
              <c:idx val="25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C-0D43-454D-93CC-A6646C4E7F6B}"/>
                </c:ext>
              </c:extLst>
            </c:dLbl>
            <c:dLbl>
              <c:idx val="25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D-0D43-454D-93CC-A6646C4E7F6B}"/>
                </c:ext>
              </c:extLst>
            </c:dLbl>
            <c:dLbl>
              <c:idx val="25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E-0D43-454D-93CC-A6646C4E7F6B}"/>
                </c:ext>
              </c:extLst>
            </c:dLbl>
            <c:dLbl>
              <c:idx val="25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F-0D43-454D-93CC-A6646C4E7F6B}"/>
                </c:ext>
              </c:extLst>
            </c:dLbl>
            <c:dLbl>
              <c:idx val="25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0-0D43-454D-93CC-A6646C4E7F6B}"/>
                </c:ext>
              </c:extLst>
            </c:dLbl>
            <c:dLbl>
              <c:idx val="25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1-0D43-454D-93CC-A6646C4E7F6B}"/>
                </c:ext>
              </c:extLst>
            </c:dLbl>
            <c:dLbl>
              <c:idx val="25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2-0D43-454D-93CC-A6646C4E7F6B}"/>
                </c:ext>
              </c:extLst>
            </c:dLbl>
            <c:dLbl>
              <c:idx val="25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3-0D43-454D-93CC-A6646C4E7F6B}"/>
                </c:ext>
              </c:extLst>
            </c:dLbl>
            <c:dLbl>
              <c:idx val="25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4-0D43-454D-93CC-A6646C4E7F6B}"/>
                </c:ext>
              </c:extLst>
            </c:dLbl>
            <c:dLbl>
              <c:idx val="25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5-0D43-454D-93CC-A6646C4E7F6B}"/>
                </c:ext>
              </c:extLst>
            </c:dLbl>
            <c:dLbl>
              <c:idx val="26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6-0D43-454D-93CC-A6646C4E7F6B}"/>
                </c:ext>
              </c:extLst>
            </c:dLbl>
            <c:dLbl>
              <c:idx val="26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7-0D43-454D-93CC-A6646C4E7F6B}"/>
                </c:ext>
              </c:extLst>
            </c:dLbl>
            <c:dLbl>
              <c:idx val="26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8-0D43-454D-93CC-A6646C4E7F6B}"/>
                </c:ext>
              </c:extLst>
            </c:dLbl>
            <c:dLbl>
              <c:idx val="26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9-0D43-454D-93CC-A6646C4E7F6B}"/>
                </c:ext>
              </c:extLst>
            </c:dLbl>
            <c:dLbl>
              <c:idx val="26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A-0D43-454D-93CC-A6646C4E7F6B}"/>
                </c:ext>
              </c:extLst>
            </c:dLbl>
            <c:dLbl>
              <c:idx val="26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B-0D43-454D-93CC-A6646C4E7F6B}"/>
                </c:ext>
              </c:extLst>
            </c:dLbl>
            <c:dLbl>
              <c:idx val="26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C-0D43-454D-93CC-A6646C4E7F6B}"/>
                </c:ext>
              </c:extLst>
            </c:dLbl>
            <c:dLbl>
              <c:idx val="26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D-0D43-454D-93CC-A6646C4E7F6B}"/>
                </c:ext>
              </c:extLst>
            </c:dLbl>
            <c:dLbl>
              <c:idx val="26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E-0D43-454D-93CC-A6646C4E7F6B}"/>
                </c:ext>
              </c:extLst>
            </c:dLbl>
            <c:dLbl>
              <c:idx val="26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F-0D43-454D-93CC-A6646C4E7F6B}"/>
                </c:ext>
              </c:extLst>
            </c:dLbl>
            <c:dLbl>
              <c:idx val="27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0-0D43-454D-93CC-A6646C4E7F6B}"/>
                </c:ext>
              </c:extLst>
            </c:dLbl>
            <c:dLbl>
              <c:idx val="271"/>
              <c:layout>
                <c:manualLayout>
                  <c:x val="0.1173062750047375"/>
                  <c:y val="-4.352088779869636E-2"/>
                </c:manualLayout>
              </c:layout>
              <c:tx>
                <c:rich>
                  <a:bodyPr/>
                  <a:lstStyle/>
                  <a:p>
                    <a:fld id="{01A1CE74-5D34-443E-B124-749818AD598C}" type="CELLRANGE">
                      <a:rPr lang="en-US">
                        <a:solidFill>
                          <a:srgbClr val="0070C0"/>
                        </a:solidFill>
                      </a:rPr>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1-0D43-454D-93CC-A6646C4E7F6B}"/>
                </c:ext>
              </c:extLst>
            </c:dLbl>
            <c:dLbl>
              <c:idx val="272"/>
              <c:layout>
                <c:manualLayout>
                  <c:x val="0.23343891695180372"/>
                  <c:y val="2.4690393432252543E-3"/>
                </c:manualLayout>
              </c:layout>
              <c:tx>
                <c:rich>
                  <a:bodyPr/>
                  <a:lstStyle/>
                  <a:p>
                    <a:fld id="{285C320B-5FCA-49FA-9A14-9057449584D0}" type="CELLRANGE">
                      <a:rPr lang="en-US">
                        <a:solidFill>
                          <a:srgbClr val="0070C0"/>
                        </a:solidFill>
                      </a:rPr>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2-0D43-454D-93CC-A6646C4E7F6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3175" cap="flat" cmpd="sng" algn="ctr">
                      <a:solidFill>
                        <a:schemeClr val="bg1">
                          <a:lumMod val="75000"/>
                        </a:schemeClr>
                      </a:solidFill>
                      <a:round/>
                    </a:ln>
                    <a:effectLst/>
                  </c:spPr>
                </c15:leaderLines>
              </c:ext>
            </c:extLst>
          </c:dLbls>
          <c:xVal>
            <c:numRef>
              <c:f>Sheet1!$D$1:$D$273</c:f>
              <c:numCache>
                <c:formatCode>General</c:formatCode>
                <c:ptCount val="273"/>
                <c:pt idx="8">
                  <c:v>1.367</c:v>
                </c:pt>
                <c:pt idx="33">
                  <c:v>3.7909999999999999</c:v>
                </c:pt>
                <c:pt idx="48">
                  <c:v>3.355</c:v>
                </c:pt>
                <c:pt idx="67">
                  <c:v>4.18</c:v>
                </c:pt>
                <c:pt idx="78">
                  <c:v>3.8519999999999999</c:v>
                </c:pt>
                <c:pt idx="86">
                  <c:v>7.8869999999999996</c:v>
                </c:pt>
                <c:pt idx="158">
                  <c:v>3.823</c:v>
                </c:pt>
                <c:pt idx="271">
                  <c:v>4.8</c:v>
                </c:pt>
                <c:pt idx="272">
                  <c:v>3.0920000000000001</c:v>
                </c:pt>
              </c:numCache>
            </c:numRef>
          </c:xVal>
          <c:yVal>
            <c:numRef>
              <c:f>Sheet1!$E$1:$E$273</c:f>
              <c:numCache>
                <c:formatCode>General</c:formatCode>
                <c:ptCount val="273"/>
                <c:pt idx="8">
                  <c:v>9.6910000000000007</c:v>
                </c:pt>
                <c:pt idx="33">
                  <c:v>17.462</c:v>
                </c:pt>
                <c:pt idx="48">
                  <c:v>13.819000000000001</c:v>
                </c:pt>
                <c:pt idx="67">
                  <c:v>15.468</c:v>
                </c:pt>
                <c:pt idx="78">
                  <c:v>13.281000000000001</c:v>
                </c:pt>
                <c:pt idx="86">
                  <c:v>26.100999999999999</c:v>
                </c:pt>
                <c:pt idx="158">
                  <c:v>10.404</c:v>
                </c:pt>
                <c:pt idx="271">
                  <c:v>3.6360000000000001</c:v>
                </c:pt>
                <c:pt idx="272">
                  <c:v>2.1309999999999998</c:v>
                </c:pt>
              </c:numCache>
            </c:numRef>
          </c:yVal>
          <c:smooth val="0"/>
          <c:extLst>
            <c:ext xmlns:c15="http://schemas.microsoft.com/office/drawing/2012/chart" uri="{02D57815-91ED-43cb-92C2-25804820EDAC}">
              <c15:datalabelsRange>
                <c15:f>Sheet1!$G$1:$G$273</c15:f>
                <c15:dlblRangeCache>
                  <c:ptCount val="273"/>
                  <c:pt idx="8">
                    <c:v>South-Eastern Asia (7)</c:v>
                  </c:pt>
                  <c:pt idx="33">
                    <c:v>BRICS (4.6)</c:v>
                  </c:pt>
                  <c:pt idx="48">
                    <c:v> Lower-middle income (4.1)</c:v>
                  </c:pt>
                  <c:pt idx="67">
                    <c:v>Upper-middle income (3.7)</c:v>
                  </c:pt>
                  <c:pt idx="78">
                    <c:v>World (3.5)</c:v>
                  </c:pt>
                  <c:pt idx="86">
                    <c:v>MENA (3.3)</c:v>
                  </c:pt>
                  <c:pt idx="158">
                    <c:v>High income (2.7)</c:v>
                  </c:pt>
                  <c:pt idx="271">
                    <c:v>Kazakhstan (0.8)</c:v>
                  </c:pt>
                  <c:pt idx="272">
                    <c:v>Liberia (0.7)</c:v>
                  </c:pt>
                </c15:dlblRangeCache>
              </c15:datalabelsRange>
            </c:ext>
            <c:ext xmlns:c16="http://schemas.microsoft.com/office/drawing/2014/chart" uri="{C3380CC4-5D6E-409C-BE32-E72D297353CC}">
              <c16:uniqueId val="{00000113-0D43-454D-93CC-A6646C4E7F6B}"/>
            </c:ext>
          </c:extLst>
        </c:ser>
        <c:dLbls>
          <c:showLegendKey val="0"/>
          <c:showVal val="0"/>
          <c:showCatName val="0"/>
          <c:showSerName val="0"/>
          <c:showPercent val="0"/>
          <c:showBubbleSize val="0"/>
        </c:dLbls>
        <c:axId val="216167248"/>
        <c:axId val="2017967776"/>
      </c:scatterChart>
      <c:valAx>
        <c:axId val="216167248"/>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Adult unemployment rate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17967776"/>
        <c:crosses val="autoZero"/>
        <c:crossBetween val="midCat"/>
        <c:majorUnit val="10"/>
      </c:valAx>
      <c:valAx>
        <c:axId val="201796777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Youth unemployment rate </a:t>
                </a:r>
              </a:p>
            </c:rich>
          </c:tx>
          <c:layout>
            <c:manualLayout>
              <c:xMode val="edge"/>
              <c:yMode val="edge"/>
              <c:x val="5.5846523614837856E-2"/>
              <c:y val="0.2378694092365031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1616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6CB1A-7DB8-4A6B-A149-EE7C05B226F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E83CCED-03C2-4790-A17C-3FBC03C1716C}">
      <dgm:prSet phldrT="[Testo]" custT="1"/>
      <dgm:spPr>
        <a:solidFill>
          <a:srgbClr val="0070C0"/>
        </a:solidFill>
      </dgm:spPr>
      <dgm:t>
        <a:bodyPr/>
        <a:lstStyle/>
        <a:p>
          <a:pPr marL="0" lvl="0" indent="0" algn="l" defTabSz="1066800">
            <a:lnSpc>
              <a:spcPct val="90000"/>
            </a:lnSpc>
            <a:spcBef>
              <a:spcPct val="0"/>
            </a:spcBef>
            <a:spcAft>
              <a:spcPct val="35000"/>
            </a:spcAft>
            <a:buClrTx/>
            <a:buSzTx/>
            <a:buFontTx/>
            <a:buNone/>
          </a:pPr>
          <a:r>
            <a:rPr lang="en-US" sz="1800" b="1" i="0" kern="1200" dirty="0">
              <a:solidFill>
                <a:schemeClr val="lt1"/>
              </a:solidFill>
              <a:effectLst/>
              <a:latin typeface="+mn-lt"/>
              <a:ea typeface="+mn-ea"/>
              <a:cs typeface="+mn-cs"/>
            </a:rPr>
            <a:t>Restore, protect, and maintain the diversity, productivity, resilience, core functions, and intrinsic value of marine ecosystems</a:t>
          </a:r>
          <a:endParaRPr lang="en-US" sz="1800" b="0" i="0" kern="1200" dirty="0">
            <a:solidFill>
              <a:prstClr val="white"/>
            </a:solidFill>
            <a:effectLst/>
            <a:latin typeface="Calibri" panose="020F0502020204030204"/>
            <a:ea typeface="+mn-ea"/>
            <a:cs typeface="+mn-cs"/>
          </a:endParaRPr>
        </a:p>
      </dgm:t>
    </dgm:pt>
    <dgm:pt modelId="{C1613371-F2B5-4044-9C82-203A2BF5ECC3}" type="parTrans" cxnId="{CFB82ED2-4C21-4A1B-97C7-98376C7B59D1}">
      <dgm:prSet/>
      <dgm:spPr/>
      <dgm:t>
        <a:bodyPr/>
        <a:lstStyle/>
        <a:p>
          <a:endParaRPr lang="en-US"/>
        </a:p>
      </dgm:t>
    </dgm:pt>
    <dgm:pt modelId="{A0435B12-68AD-4FC3-A0A2-F3D19ABF464F}" type="sibTrans" cxnId="{CFB82ED2-4C21-4A1B-97C7-98376C7B59D1}">
      <dgm:prSet/>
      <dgm:spPr/>
      <dgm:t>
        <a:bodyPr/>
        <a:lstStyle/>
        <a:p>
          <a:endParaRPr lang="en-US"/>
        </a:p>
      </dgm:t>
    </dgm:pt>
    <dgm:pt modelId="{9FFD4583-A4F5-4D5D-B5CC-C31004B7CABE}">
      <dgm:prSet phldrT="[Testo]" custT="1"/>
      <dgm:spPr>
        <a:solidFill>
          <a:srgbClr val="0070C0"/>
        </a:solidFill>
      </dgm:spPr>
      <dgm:t>
        <a:bodyPr/>
        <a:lstStyle/>
        <a:p>
          <a:pPr>
            <a:buClrTx/>
            <a:buSzTx/>
            <a:buFontTx/>
            <a:buNone/>
          </a:pPr>
          <a:r>
            <a:rPr lang="en-US" sz="1800" b="1" i="0" dirty="0">
              <a:solidFill>
                <a:schemeClr val="lt1"/>
              </a:solidFill>
              <a:effectLst/>
              <a:latin typeface="+mn-lt"/>
              <a:ea typeface="+mn-ea"/>
              <a:cs typeface="+mn-cs"/>
            </a:rPr>
            <a:t>Social and economic benefits for current and future generations</a:t>
          </a:r>
          <a:endParaRPr lang="en-US" sz="1800" b="0" dirty="0"/>
        </a:p>
      </dgm:t>
    </dgm:pt>
    <dgm:pt modelId="{1560111D-1F88-4ACF-8B29-5812143AF601}" type="sibTrans" cxnId="{5DD579C8-C4BC-4971-BDE7-D0E645D35655}">
      <dgm:prSet/>
      <dgm:spPr/>
      <dgm:t>
        <a:bodyPr/>
        <a:lstStyle/>
        <a:p>
          <a:endParaRPr lang="en-US"/>
        </a:p>
      </dgm:t>
    </dgm:pt>
    <dgm:pt modelId="{8AA4844B-C56B-488D-9481-6B1899130560}" type="parTrans" cxnId="{5DD579C8-C4BC-4971-BDE7-D0E645D35655}">
      <dgm:prSet/>
      <dgm:spPr/>
      <dgm:t>
        <a:bodyPr/>
        <a:lstStyle/>
        <a:p>
          <a:endParaRPr lang="en-US"/>
        </a:p>
      </dgm:t>
    </dgm:pt>
    <dgm:pt modelId="{357C7E92-66A1-4397-8447-09E274088E00}">
      <dgm:prSet/>
      <dgm:spPr>
        <a:solidFill>
          <a:srgbClr val="0070C0"/>
        </a:solidFill>
      </dgm:spPr>
      <dgm:t>
        <a:bodyPr/>
        <a:lstStyle/>
        <a:p>
          <a:pPr marL="0" lvl="0" indent="0" algn="l" defTabSz="1066800">
            <a:lnSpc>
              <a:spcPct val="90000"/>
            </a:lnSpc>
            <a:spcBef>
              <a:spcPct val="0"/>
            </a:spcBef>
            <a:spcAft>
              <a:spcPct val="35000"/>
            </a:spcAft>
            <a:buClrTx/>
            <a:buSzTx/>
            <a:buFontTx/>
            <a:buNone/>
          </a:pPr>
          <a:r>
            <a:rPr lang="en-US" b="1" i="0" dirty="0">
              <a:solidFill>
                <a:prstClr val="white"/>
              </a:solidFill>
              <a:effectLst/>
              <a:latin typeface="Calibri" panose="020F0502020204030204"/>
              <a:ea typeface="+mn-ea"/>
              <a:cs typeface="+mn-cs"/>
            </a:rPr>
            <a:t>Based on clean technologies, renewable energy, and circular material flows that will reduce waste and promote recycling of materials</a:t>
          </a:r>
        </a:p>
      </dgm:t>
    </dgm:pt>
    <dgm:pt modelId="{7552C8E2-D04A-4268-B346-329E757C56E5}" type="parTrans" cxnId="{0F3F4B1E-A809-42B9-83E2-DC2FDEE5FC15}">
      <dgm:prSet/>
      <dgm:spPr/>
      <dgm:t>
        <a:bodyPr/>
        <a:lstStyle/>
        <a:p>
          <a:endParaRPr lang="en-US"/>
        </a:p>
      </dgm:t>
    </dgm:pt>
    <dgm:pt modelId="{D9591B4D-5782-42A1-A8C4-53D63541FA9A}" type="sibTrans" cxnId="{0F3F4B1E-A809-42B9-83E2-DC2FDEE5FC15}">
      <dgm:prSet/>
      <dgm:spPr/>
      <dgm:t>
        <a:bodyPr/>
        <a:lstStyle/>
        <a:p>
          <a:endParaRPr lang="en-US"/>
        </a:p>
      </dgm:t>
    </dgm:pt>
    <dgm:pt modelId="{9AF5DF09-1D78-4E3B-82D5-26EA3DB11DD2}" type="pres">
      <dgm:prSet presAssocID="{CD66CB1A-7DB8-4A6B-A149-EE7C05B226F2}" presName="Name0" presStyleCnt="0">
        <dgm:presLayoutVars>
          <dgm:chMax val="7"/>
          <dgm:chPref val="7"/>
          <dgm:dir/>
        </dgm:presLayoutVars>
      </dgm:prSet>
      <dgm:spPr/>
    </dgm:pt>
    <dgm:pt modelId="{84CBB876-2E75-41AE-8FBD-1957108F9D0D}" type="pres">
      <dgm:prSet presAssocID="{CD66CB1A-7DB8-4A6B-A149-EE7C05B226F2}" presName="Name1" presStyleCnt="0"/>
      <dgm:spPr/>
    </dgm:pt>
    <dgm:pt modelId="{B4ED7D74-7C03-441B-A3D0-16826BF4CF46}" type="pres">
      <dgm:prSet presAssocID="{CD66CB1A-7DB8-4A6B-A149-EE7C05B226F2}" presName="cycle" presStyleCnt="0"/>
      <dgm:spPr/>
    </dgm:pt>
    <dgm:pt modelId="{9DF3AE19-7118-4A6F-B24E-36489310414E}" type="pres">
      <dgm:prSet presAssocID="{CD66CB1A-7DB8-4A6B-A149-EE7C05B226F2}" presName="srcNode" presStyleLbl="node1" presStyleIdx="0" presStyleCnt="3"/>
      <dgm:spPr/>
    </dgm:pt>
    <dgm:pt modelId="{A508ED6A-0BC0-4125-AC39-10D89DE337A8}" type="pres">
      <dgm:prSet presAssocID="{CD66CB1A-7DB8-4A6B-A149-EE7C05B226F2}" presName="conn" presStyleLbl="parChTrans1D2" presStyleIdx="0" presStyleCnt="1"/>
      <dgm:spPr/>
    </dgm:pt>
    <dgm:pt modelId="{687EED7E-516F-43DC-97E0-061138D13446}" type="pres">
      <dgm:prSet presAssocID="{CD66CB1A-7DB8-4A6B-A149-EE7C05B226F2}" presName="extraNode" presStyleLbl="node1" presStyleIdx="0" presStyleCnt="3"/>
      <dgm:spPr/>
    </dgm:pt>
    <dgm:pt modelId="{F8CA9E38-3B58-477C-98E4-AE30F659250B}" type="pres">
      <dgm:prSet presAssocID="{CD66CB1A-7DB8-4A6B-A149-EE7C05B226F2}" presName="dstNode" presStyleLbl="node1" presStyleIdx="0" presStyleCnt="3"/>
      <dgm:spPr/>
    </dgm:pt>
    <dgm:pt modelId="{A7900D8A-6895-47CB-A18D-914FD885F3EB}" type="pres">
      <dgm:prSet presAssocID="{9FFD4583-A4F5-4D5D-B5CC-C31004B7CABE}" presName="text_1" presStyleLbl="node1" presStyleIdx="0" presStyleCnt="3" custScaleX="90558" custLinFactNeighborX="-2749" custLinFactNeighborY="-1172">
        <dgm:presLayoutVars>
          <dgm:bulletEnabled val="1"/>
        </dgm:presLayoutVars>
      </dgm:prSet>
      <dgm:spPr/>
    </dgm:pt>
    <dgm:pt modelId="{C762CDF5-81F1-4B0F-AF42-CE8686FFCF41}" type="pres">
      <dgm:prSet presAssocID="{9FFD4583-A4F5-4D5D-B5CC-C31004B7CABE}" presName="accent_1" presStyleCnt="0"/>
      <dgm:spPr/>
    </dgm:pt>
    <dgm:pt modelId="{A5E2810F-4029-4303-8288-C5FAD893E866}" type="pres">
      <dgm:prSet presAssocID="{9FFD4583-A4F5-4D5D-B5CC-C31004B7CABE}" presName="accentRepeatNode" presStyleLbl="solidFgAcc1" presStyleIdx="0" presStyleCnt="3" custScaleX="137290" custScaleY="133555"/>
      <dgm:spPr>
        <a:blipFill rotWithShape="0">
          <a:blip xmlns:r="http://schemas.openxmlformats.org/officeDocument/2006/relationships" r:embed="rId1"/>
          <a:srcRect/>
          <a:stretch>
            <a:fillRect l="-21000" r="-21000"/>
          </a:stretch>
        </a:blipFill>
      </dgm:spPr>
    </dgm:pt>
    <dgm:pt modelId="{7A861891-B1A4-4046-A6D0-CB46A1EF3D97}" type="pres">
      <dgm:prSet presAssocID="{9E83CCED-03C2-4790-A17C-3FBC03C1716C}" presName="text_2" presStyleLbl="node1" presStyleIdx="1" presStyleCnt="3" custScaleX="86185" custScaleY="141237" custLinFactNeighborX="-241" custLinFactNeighborY="456">
        <dgm:presLayoutVars>
          <dgm:bulletEnabled val="1"/>
        </dgm:presLayoutVars>
      </dgm:prSet>
      <dgm:spPr/>
    </dgm:pt>
    <dgm:pt modelId="{48C8364C-782F-4013-9822-34A2836D9BCF}" type="pres">
      <dgm:prSet presAssocID="{9E83CCED-03C2-4790-A17C-3FBC03C1716C}" presName="accent_2" presStyleCnt="0"/>
      <dgm:spPr/>
    </dgm:pt>
    <dgm:pt modelId="{004E6498-2D8B-4524-ADF8-DCD12756A319}" type="pres">
      <dgm:prSet presAssocID="{9E83CCED-03C2-4790-A17C-3FBC03C1716C}" presName="accentRepeatNode" presStyleLbl="solidFgAcc1" presStyleIdx="1" presStyleCnt="3" custScaleX="140055" custScaleY="133912"/>
      <dgm:spPr>
        <a:blipFill rotWithShape="0">
          <a:blip xmlns:r="http://schemas.openxmlformats.org/officeDocument/2006/relationships" r:embed="rId2"/>
          <a:srcRect/>
          <a:stretch>
            <a:fillRect l="-5000" r="-5000"/>
          </a:stretch>
        </a:blipFill>
      </dgm:spPr>
    </dgm:pt>
    <dgm:pt modelId="{650D8038-BD27-4D7D-A1B9-AD7F722C35F8}" type="pres">
      <dgm:prSet presAssocID="{357C7E92-66A1-4397-8447-09E274088E00}" presName="text_3" presStyleLbl="node1" presStyleIdx="2" presStyleCnt="3" custScaleX="87102">
        <dgm:presLayoutVars>
          <dgm:bulletEnabled val="1"/>
        </dgm:presLayoutVars>
      </dgm:prSet>
      <dgm:spPr/>
    </dgm:pt>
    <dgm:pt modelId="{4B8E852C-4E9E-4FFE-9847-C8CC40EDEC19}" type="pres">
      <dgm:prSet presAssocID="{357C7E92-66A1-4397-8447-09E274088E00}" presName="accent_3" presStyleCnt="0"/>
      <dgm:spPr/>
    </dgm:pt>
    <dgm:pt modelId="{C7D92C3C-2E63-415B-A1BC-7D4C70A806AD}" type="pres">
      <dgm:prSet presAssocID="{357C7E92-66A1-4397-8447-09E274088E00}" presName="accentRepeatNode" presStyleLbl="solidFgAcc1" presStyleIdx="2" presStyleCnt="3"/>
      <dgm:spPr>
        <a:blipFill rotWithShape="0">
          <a:blip xmlns:r="http://schemas.openxmlformats.org/officeDocument/2006/relationships" r:embed="rId3"/>
          <a:srcRect/>
          <a:stretch>
            <a:fillRect t="-19000" b="-19000"/>
          </a:stretch>
        </a:blipFill>
      </dgm:spPr>
    </dgm:pt>
  </dgm:ptLst>
  <dgm:cxnLst>
    <dgm:cxn modelId="{0F3F4B1E-A809-42B9-83E2-DC2FDEE5FC15}" srcId="{CD66CB1A-7DB8-4A6B-A149-EE7C05B226F2}" destId="{357C7E92-66A1-4397-8447-09E274088E00}" srcOrd="2" destOrd="0" parTransId="{7552C8E2-D04A-4268-B346-329E757C56E5}" sibTransId="{D9591B4D-5782-42A1-A8C4-53D63541FA9A}"/>
    <dgm:cxn modelId="{DAD81C66-863C-4888-AE17-3D7BF8AB2CF9}" type="presOf" srcId="{CD66CB1A-7DB8-4A6B-A149-EE7C05B226F2}" destId="{9AF5DF09-1D78-4E3B-82D5-26EA3DB11DD2}" srcOrd="0" destOrd="0" presId="urn:microsoft.com/office/officeart/2008/layout/VerticalCurvedList"/>
    <dgm:cxn modelId="{BDD22B97-8980-457D-BD19-2D285FBDFB37}" type="presOf" srcId="{9FFD4583-A4F5-4D5D-B5CC-C31004B7CABE}" destId="{A7900D8A-6895-47CB-A18D-914FD885F3EB}" srcOrd="0" destOrd="0" presId="urn:microsoft.com/office/officeart/2008/layout/VerticalCurvedList"/>
    <dgm:cxn modelId="{AAFE6BC5-D837-43AA-99BE-12F34E90605C}" type="presOf" srcId="{357C7E92-66A1-4397-8447-09E274088E00}" destId="{650D8038-BD27-4D7D-A1B9-AD7F722C35F8}" srcOrd="0" destOrd="0" presId="urn:microsoft.com/office/officeart/2008/layout/VerticalCurvedList"/>
    <dgm:cxn modelId="{5DD579C8-C4BC-4971-BDE7-D0E645D35655}" srcId="{CD66CB1A-7DB8-4A6B-A149-EE7C05B226F2}" destId="{9FFD4583-A4F5-4D5D-B5CC-C31004B7CABE}" srcOrd="0" destOrd="0" parTransId="{8AA4844B-C56B-488D-9481-6B1899130560}" sibTransId="{1560111D-1F88-4ACF-8B29-5812143AF601}"/>
    <dgm:cxn modelId="{CFB82ED2-4C21-4A1B-97C7-98376C7B59D1}" srcId="{CD66CB1A-7DB8-4A6B-A149-EE7C05B226F2}" destId="{9E83CCED-03C2-4790-A17C-3FBC03C1716C}" srcOrd="1" destOrd="0" parTransId="{C1613371-F2B5-4044-9C82-203A2BF5ECC3}" sibTransId="{A0435B12-68AD-4FC3-A0A2-F3D19ABF464F}"/>
    <dgm:cxn modelId="{6C82DEDA-3107-4342-B2ED-D5EFC04C5092}" type="presOf" srcId="{1560111D-1F88-4ACF-8B29-5812143AF601}" destId="{A508ED6A-0BC0-4125-AC39-10D89DE337A8}" srcOrd="0" destOrd="0" presId="urn:microsoft.com/office/officeart/2008/layout/VerticalCurvedList"/>
    <dgm:cxn modelId="{0D3580DC-1DBE-4DB9-9B8F-D40DA4148245}" type="presOf" srcId="{9E83CCED-03C2-4790-A17C-3FBC03C1716C}" destId="{7A861891-B1A4-4046-A6D0-CB46A1EF3D97}" srcOrd="0" destOrd="0" presId="urn:microsoft.com/office/officeart/2008/layout/VerticalCurvedList"/>
    <dgm:cxn modelId="{7E6EED72-7917-429B-934A-55EBDBD849B3}" type="presParOf" srcId="{9AF5DF09-1D78-4E3B-82D5-26EA3DB11DD2}" destId="{84CBB876-2E75-41AE-8FBD-1957108F9D0D}" srcOrd="0" destOrd="0" presId="urn:microsoft.com/office/officeart/2008/layout/VerticalCurvedList"/>
    <dgm:cxn modelId="{7C40B15A-AE46-47AF-857B-29EAE72D078E}" type="presParOf" srcId="{84CBB876-2E75-41AE-8FBD-1957108F9D0D}" destId="{B4ED7D74-7C03-441B-A3D0-16826BF4CF46}" srcOrd="0" destOrd="0" presId="urn:microsoft.com/office/officeart/2008/layout/VerticalCurvedList"/>
    <dgm:cxn modelId="{665CE0CD-7DFA-4226-9001-2F7B749270F8}" type="presParOf" srcId="{B4ED7D74-7C03-441B-A3D0-16826BF4CF46}" destId="{9DF3AE19-7118-4A6F-B24E-36489310414E}" srcOrd="0" destOrd="0" presId="urn:microsoft.com/office/officeart/2008/layout/VerticalCurvedList"/>
    <dgm:cxn modelId="{E64D7390-35B9-4129-94EC-E805D80FB235}" type="presParOf" srcId="{B4ED7D74-7C03-441B-A3D0-16826BF4CF46}" destId="{A508ED6A-0BC0-4125-AC39-10D89DE337A8}" srcOrd="1" destOrd="0" presId="urn:microsoft.com/office/officeart/2008/layout/VerticalCurvedList"/>
    <dgm:cxn modelId="{C43B15D7-3571-417A-8298-506286FC273D}" type="presParOf" srcId="{B4ED7D74-7C03-441B-A3D0-16826BF4CF46}" destId="{687EED7E-516F-43DC-97E0-061138D13446}" srcOrd="2" destOrd="0" presId="urn:microsoft.com/office/officeart/2008/layout/VerticalCurvedList"/>
    <dgm:cxn modelId="{7207CDB4-8723-4448-B806-3DBDBD437EEA}" type="presParOf" srcId="{B4ED7D74-7C03-441B-A3D0-16826BF4CF46}" destId="{F8CA9E38-3B58-477C-98E4-AE30F659250B}" srcOrd="3" destOrd="0" presId="urn:microsoft.com/office/officeart/2008/layout/VerticalCurvedList"/>
    <dgm:cxn modelId="{C58B9C20-5A39-40BD-89A6-0FEAFEA1AC07}" type="presParOf" srcId="{84CBB876-2E75-41AE-8FBD-1957108F9D0D}" destId="{A7900D8A-6895-47CB-A18D-914FD885F3EB}" srcOrd="1" destOrd="0" presId="urn:microsoft.com/office/officeart/2008/layout/VerticalCurvedList"/>
    <dgm:cxn modelId="{9C3F48C2-B5BC-49F4-A869-818419ADAAFF}" type="presParOf" srcId="{84CBB876-2E75-41AE-8FBD-1957108F9D0D}" destId="{C762CDF5-81F1-4B0F-AF42-CE8686FFCF41}" srcOrd="2" destOrd="0" presId="urn:microsoft.com/office/officeart/2008/layout/VerticalCurvedList"/>
    <dgm:cxn modelId="{9A161CDF-2B98-4A2D-AC7C-09EC0B35823D}" type="presParOf" srcId="{C762CDF5-81F1-4B0F-AF42-CE8686FFCF41}" destId="{A5E2810F-4029-4303-8288-C5FAD893E866}" srcOrd="0" destOrd="0" presId="urn:microsoft.com/office/officeart/2008/layout/VerticalCurvedList"/>
    <dgm:cxn modelId="{2CDFA8AC-4621-4D71-95AD-DE7749D37B6A}" type="presParOf" srcId="{84CBB876-2E75-41AE-8FBD-1957108F9D0D}" destId="{7A861891-B1A4-4046-A6D0-CB46A1EF3D97}" srcOrd="3" destOrd="0" presId="urn:microsoft.com/office/officeart/2008/layout/VerticalCurvedList"/>
    <dgm:cxn modelId="{6BE256A0-3125-4F4C-AA5D-D2ED2DBA9933}" type="presParOf" srcId="{84CBB876-2E75-41AE-8FBD-1957108F9D0D}" destId="{48C8364C-782F-4013-9822-34A2836D9BCF}" srcOrd="4" destOrd="0" presId="urn:microsoft.com/office/officeart/2008/layout/VerticalCurvedList"/>
    <dgm:cxn modelId="{897DCAA6-0D12-4F82-B769-1CE479D0CE22}" type="presParOf" srcId="{48C8364C-782F-4013-9822-34A2836D9BCF}" destId="{004E6498-2D8B-4524-ADF8-DCD12756A319}" srcOrd="0" destOrd="0" presId="urn:microsoft.com/office/officeart/2008/layout/VerticalCurvedList"/>
    <dgm:cxn modelId="{B2B61FD3-835C-45EB-B96E-A0D20703B9FC}" type="presParOf" srcId="{84CBB876-2E75-41AE-8FBD-1957108F9D0D}" destId="{650D8038-BD27-4D7D-A1B9-AD7F722C35F8}" srcOrd="5" destOrd="0" presId="urn:microsoft.com/office/officeart/2008/layout/VerticalCurvedList"/>
    <dgm:cxn modelId="{608F55EF-890E-42CA-99DB-B5056BFBF7B8}" type="presParOf" srcId="{84CBB876-2E75-41AE-8FBD-1957108F9D0D}" destId="{4B8E852C-4E9E-4FFE-9847-C8CC40EDEC19}" srcOrd="6" destOrd="0" presId="urn:microsoft.com/office/officeart/2008/layout/VerticalCurvedList"/>
    <dgm:cxn modelId="{238D0974-F6B8-449F-9BF4-F3CACF1B7BD6}" type="presParOf" srcId="{4B8E852C-4E9E-4FFE-9847-C8CC40EDEC19}" destId="{C7D92C3C-2E63-415B-A1BC-7D4C70A806A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D903AE-39B6-42FD-B017-8EFE6312AAD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D09BF6B-7F70-4CAF-9AC3-13648C2F5ABF}">
      <dgm:prSet phldrT="[Text]"/>
      <dgm:spPr/>
      <dgm:t>
        <a:bodyPr/>
        <a:lstStyle/>
        <a:p>
          <a:r>
            <a:rPr lang="en-US" dirty="0"/>
            <a:t>Degradation of aquatic resource  </a:t>
          </a:r>
        </a:p>
      </dgm:t>
    </dgm:pt>
    <dgm:pt modelId="{F78F570E-255F-4A26-A256-E04E1D60D45E}" type="parTrans" cxnId="{D6270C8F-B273-483D-B0B7-4C25FB1BCAE9}">
      <dgm:prSet/>
      <dgm:spPr/>
      <dgm:t>
        <a:bodyPr/>
        <a:lstStyle/>
        <a:p>
          <a:endParaRPr lang="en-US"/>
        </a:p>
      </dgm:t>
    </dgm:pt>
    <dgm:pt modelId="{67AB71D4-02FA-40E2-8B8E-634EA989E42F}" type="sibTrans" cxnId="{D6270C8F-B273-483D-B0B7-4C25FB1BCAE9}">
      <dgm:prSet/>
      <dgm:spPr/>
      <dgm:t>
        <a:bodyPr/>
        <a:lstStyle/>
        <a:p>
          <a:endParaRPr lang="en-US"/>
        </a:p>
      </dgm:t>
    </dgm:pt>
    <dgm:pt modelId="{611CAEAC-E3B1-4E4B-93CF-61BF7E8E229D}">
      <dgm:prSet phldrT="[Text]" custT="1"/>
      <dgm:spPr/>
      <dgm:t>
        <a:bodyPr/>
        <a:lstStyle/>
        <a:p>
          <a:r>
            <a:rPr lang="en-US" sz="1600" dirty="0"/>
            <a:t>Overfishing</a:t>
          </a:r>
        </a:p>
      </dgm:t>
    </dgm:pt>
    <dgm:pt modelId="{BC8DBB3C-0EE0-4CF2-A429-1C72545E3769}" type="parTrans" cxnId="{7FF4F890-FC0E-46DC-9ED4-958B45BC1E59}">
      <dgm:prSet/>
      <dgm:spPr/>
      <dgm:t>
        <a:bodyPr/>
        <a:lstStyle/>
        <a:p>
          <a:endParaRPr lang="en-US"/>
        </a:p>
      </dgm:t>
    </dgm:pt>
    <dgm:pt modelId="{0C07B153-76E2-4B66-A576-2A9E529D5424}" type="sibTrans" cxnId="{7FF4F890-FC0E-46DC-9ED4-958B45BC1E59}">
      <dgm:prSet/>
      <dgm:spPr/>
      <dgm:t>
        <a:bodyPr/>
        <a:lstStyle/>
        <a:p>
          <a:endParaRPr lang="en-US"/>
        </a:p>
      </dgm:t>
    </dgm:pt>
    <dgm:pt modelId="{43B8A121-2906-4276-805B-BA0620439F94}">
      <dgm:prSet phldrT="[Text]"/>
      <dgm:spPr/>
      <dgm:t>
        <a:bodyPr/>
        <a:lstStyle/>
        <a:p>
          <a:r>
            <a:rPr lang="en-US" dirty="0"/>
            <a:t>GHG emissions </a:t>
          </a:r>
        </a:p>
      </dgm:t>
    </dgm:pt>
    <dgm:pt modelId="{5F8C66AF-15CA-44FE-A7F3-E547D50309CE}" type="parTrans" cxnId="{EC6FC75A-129B-43C1-83BF-F4E9A6A722D9}">
      <dgm:prSet/>
      <dgm:spPr/>
      <dgm:t>
        <a:bodyPr/>
        <a:lstStyle/>
        <a:p>
          <a:endParaRPr lang="en-US"/>
        </a:p>
      </dgm:t>
    </dgm:pt>
    <dgm:pt modelId="{905B11D6-62C1-4019-92C5-BB5B19CC406B}" type="sibTrans" cxnId="{EC6FC75A-129B-43C1-83BF-F4E9A6A722D9}">
      <dgm:prSet/>
      <dgm:spPr/>
      <dgm:t>
        <a:bodyPr/>
        <a:lstStyle/>
        <a:p>
          <a:endParaRPr lang="en-US"/>
        </a:p>
      </dgm:t>
    </dgm:pt>
    <dgm:pt modelId="{7BB84284-2E3D-4E26-9A8B-F17D53C52B52}">
      <dgm:prSet phldrT="[Text]"/>
      <dgm:spPr>
        <a:ln>
          <a:solidFill>
            <a:schemeClr val="bg1"/>
          </a:solidFill>
        </a:ln>
      </dgm:spPr>
      <dgm:t>
        <a:bodyPr/>
        <a:lstStyle/>
        <a:p>
          <a:r>
            <a:rPr lang="en-US" dirty="0"/>
            <a:t>Human-induced climate change</a:t>
          </a:r>
        </a:p>
      </dgm:t>
    </dgm:pt>
    <dgm:pt modelId="{39CBCD1D-1DD7-44A3-975C-5EDB1B3EFF5C}" type="parTrans" cxnId="{3039486E-330E-48FA-A7FE-86B02FBBB64D}">
      <dgm:prSet/>
      <dgm:spPr/>
      <dgm:t>
        <a:bodyPr/>
        <a:lstStyle/>
        <a:p>
          <a:endParaRPr lang="en-US"/>
        </a:p>
      </dgm:t>
    </dgm:pt>
    <dgm:pt modelId="{3ACE3612-5938-48FA-9E97-4B37E139C8C1}" type="sibTrans" cxnId="{3039486E-330E-48FA-A7FE-86B02FBBB64D}">
      <dgm:prSet/>
      <dgm:spPr/>
      <dgm:t>
        <a:bodyPr/>
        <a:lstStyle/>
        <a:p>
          <a:endParaRPr lang="en-US"/>
        </a:p>
      </dgm:t>
    </dgm:pt>
    <dgm:pt modelId="{34CDD96B-04A3-4A7E-853F-FB48BC8B81E9}">
      <dgm:prSet phldrT="[Text]"/>
      <dgm:spPr/>
      <dgm:t>
        <a:bodyPr/>
        <a:lstStyle/>
        <a:p>
          <a:r>
            <a:rPr lang="en-US" dirty="0"/>
            <a:t>shifts in the distribution of fish species</a:t>
          </a:r>
        </a:p>
      </dgm:t>
    </dgm:pt>
    <dgm:pt modelId="{B17EC537-9957-47FA-BECC-3AC55EE13B7E}" type="parTrans" cxnId="{7E8A4DC3-9773-40FA-93B1-64AE8A675B46}">
      <dgm:prSet/>
      <dgm:spPr/>
      <dgm:t>
        <a:bodyPr/>
        <a:lstStyle/>
        <a:p>
          <a:endParaRPr lang="en-US"/>
        </a:p>
      </dgm:t>
    </dgm:pt>
    <dgm:pt modelId="{3D88204A-35E2-4D2E-AFF2-43755D4BF1C0}" type="sibTrans" cxnId="{7E8A4DC3-9773-40FA-93B1-64AE8A675B46}">
      <dgm:prSet/>
      <dgm:spPr/>
      <dgm:t>
        <a:bodyPr/>
        <a:lstStyle/>
        <a:p>
          <a:endParaRPr lang="en-US"/>
        </a:p>
      </dgm:t>
    </dgm:pt>
    <dgm:pt modelId="{78D17646-6BC9-43E1-9CB7-F7BEC622D0B5}">
      <dgm:prSet phldrT="[Text]" custT="1"/>
      <dgm:spPr/>
      <dgm:t>
        <a:bodyPr/>
        <a:lstStyle/>
        <a:p>
          <a:r>
            <a:rPr lang="en-US" sz="1400" kern="1200" dirty="0">
              <a:solidFill>
                <a:prstClr val="white"/>
              </a:solidFill>
              <a:latin typeface="Calibri" panose="020F0502020204030204"/>
              <a:ea typeface="+mn-ea"/>
              <a:cs typeface="+mn-cs"/>
            </a:rPr>
            <a:t>Extraction and use of marine non-living resource (non-renewable)</a:t>
          </a:r>
          <a:endParaRPr lang="en-US" sz="1600" dirty="0"/>
        </a:p>
      </dgm:t>
    </dgm:pt>
    <dgm:pt modelId="{4EEB0016-762A-491B-9EF6-BC7CCCE20711}" type="parTrans" cxnId="{715A90A8-A616-4579-95F3-68DD5D4F4B42}">
      <dgm:prSet/>
      <dgm:spPr/>
      <dgm:t>
        <a:bodyPr/>
        <a:lstStyle/>
        <a:p>
          <a:endParaRPr lang="en-US"/>
        </a:p>
      </dgm:t>
    </dgm:pt>
    <dgm:pt modelId="{7DA7C122-0BC5-44D8-86A4-137575314AAD}" type="sibTrans" cxnId="{715A90A8-A616-4579-95F3-68DD5D4F4B42}">
      <dgm:prSet/>
      <dgm:spPr/>
      <dgm:t>
        <a:bodyPr/>
        <a:lstStyle/>
        <a:p>
          <a:endParaRPr lang="en-US"/>
        </a:p>
      </dgm:t>
    </dgm:pt>
    <dgm:pt modelId="{B2495886-5616-4506-AAC1-94D573D374C9}">
      <dgm:prSet custT="1"/>
      <dgm:spPr/>
      <dgm:t>
        <a:bodyPr/>
        <a:lstStyle/>
        <a:p>
          <a:r>
            <a:rPr lang="en-US" sz="1600" dirty="0"/>
            <a:t>e.g. Maritime transportation </a:t>
          </a:r>
          <a:endParaRPr lang="en-US" sz="1800" dirty="0"/>
        </a:p>
      </dgm:t>
    </dgm:pt>
    <dgm:pt modelId="{09FA1CED-DB5A-4D10-9F23-401D4981ACA4}" type="parTrans" cxnId="{7DC2E7E7-3F10-4B27-811F-F4B07C5A92C8}">
      <dgm:prSet/>
      <dgm:spPr/>
      <dgm:t>
        <a:bodyPr/>
        <a:lstStyle/>
        <a:p>
          <a:endParaRPr lang="en-US"/>
        </a:p>
      </dgm:t>
    </dgm:pt>
    <dgm:pt modelId="{50B7BD74-BAB9-4E19-A142-CF7D44C63DE2}" type="sibTrans" cxnId="{7DC2E7E7-3F10-4B27-811F-F4B07C5A92C8}">
      <dgm:prSet/>
      <dgm:spPr/>
      <dgm:t>
        <a:bodyPr/>
        <a:lstStyle/>
        <a:p>
          <a:endParaRPr lang="en-US"/>
        </a:p>
      </dgm:t>
    </dgm:pt>
    <dgm:pt modelId="{94B25EA3-906F-4246-93C1-5250B60F93A1}">
      <dgm:prSet phldrT="[Text]"/>
      <dgm:spPr/>
      <dgm:t>
        <a:bodyPr/>
        <a:lstStyle/>
        <a:p>
          <a:r>
            <a:rPr lang="en-US" dirty="0"/>
            <a:t>Increased fish mortality </a:t>
          </a:r>
        </a:p>
      </dgm:t>
    </dgm:pt>
    <dgm:pt modelId="{BBF5E081-8770-4A21-A351-8DA5A206DCCF}" type="parTrans" cxnId="{3060A25A-3B99-435B-80E8-A9A67E5B7CB4}">
      <dgm:prSet/>
      <dgm:spPr/>
      <dgm:t>
        <a:bodyPr/>
        <a:lstStyle/>
        <a:p>
          <a:endParaRPr lang="en-US"/>
        </a:p>
      </dgm:t>
    </dgm:pt>
    <dgm:pt modelId="{76FF1102-A72A-4069-92E2-1AC4E8502C65}" type="sibTrans" cxnId="{3060A25A-3B99-435B-80E8-A9A67E5B7CB4}">
      <dgm:prSet/>
      <dgm:spPr/>
      <dgm:t>
        <a:bodyPr/>
        <a:lstStyle/>
        <a:p>
          <a:endParaRPr lang="en-US"/>
        </a:p>
      </dgm:t>
    </dgm:pt>
    <dgm:pt modelId="{E5FFF760-EF2D-4DF8-8046-3DC62DA9698F}" type="pres">
      <dgm:prSet presAssocID="{57D903AE-39B6-42FD-B017-8EFE6312AAD6}" presName="theList" presStyleCnt="0">
        <dgm:presLayoutVars>
          <dgm:dir/>
          <dgm:animLvl val="lvl"/>
          <dgm:resizeHandles val="exact"/>
        </dgm:presLayoutVars>
      </dgm:prSet>
      <dgm:spPr/>
    </dgm:pt>
    <dgm:pt modelId="{4E469EAD-D9CF-4CC7-8BE0-6774D002DD38}" type="pres">
      <dgm:prSet presAssocID="{AD09BF6B-7F70-4CAF-9AC3-13648C2F5ABF}" presName="compNode" presStyleCnt="0"/>
      <dgm:spPr/>
    </dgm:pt>
    <dgm:pt modelId="{3BCC69DB-657F-44A9-B216-B31895B7DB3C}" type="pres">
      <dgm:prSet presAssocID="{AD09BF6B-7F70-4CAF-9AC3-13648C2F5ABF}" presName="aNode" presStyleLbl="bgShp" presStyleIdx="0" presStyleCnt="3"/>
      <dgm:spPr/>
    </dgm:pt>
    <dgm:pt modelId="{65905A12-0BB9-42C7-9078-2B52EDA1E1FE}" type="pres">
      <dgm:prSet presAssocID="{AD09BF6B-7F70-4CAF-9AC3-13648C2F5ABF}" presName="textNode" presStyleLbl="bgShp" presStyleIdx="0" presStyleCnt="3"/>
      <dgm:spPr/>
    </dgm:pt>
    <dgm:pt modelId="{CC8C9866-0903-43F8-9DBA-CD7D7EB7CFC0}" type="pres">
      <dgm:prSet presAssocID="{AD09BF6B-7F70-4CAF-9AC3-13648C2F5ABF}" presName="compChildNode" presStyleCnt="0"/>
      <dgm:spPr/>
    </dgm:pt>
    <dgm:pt modelId="{DAA554DA-9B53-480C-8E96-BC20202E886B}" type="pres">
      <dgm:prSet presAssocID="{AD09BF6B-7F70-4CAF-9AC3-13648C2F5ABF}" presName="theInnerList" presStyleCnt="0"/>
      <dgm:spPr/>
    </dgm:pt>
    <dgm:pt modelId="{B99D470D-25EF-4E04-AC32-CB34CECE853C}" type="pres">
      <dgm:prSet presAssocID="{611CAEAC-E3B1-4E4B-93CF-61BF7E8E229D}" presName="childNode" presStyleLbl="node1" presStyleIdx="0" presStyleCnt="5" custScaleY="49145" custLinFactNeighborX="515" custLinFactNeighborY="-22694">
        <dgm:presLayoutVars>
          <dgm:bulletEnabled val="1"/>
        </dgm:presLayoutVars>
      </dgm:prSet>
      <dgm:spPr/>
    </dgm:pt>
    <dgm:pt modelId="{88ADA15D-DEF8-4BBA-A3E3-BE3474E6D348}" type="pres">
      <dgm:prSet presAssocID="{611CAEAC-E3B1-4E4B-93CF-61BF7E8E229D}" presName="aSpace2" presStyleCnt="0"/>
      <dgm:spPr/>
    </dgm:pt>
    <dgm:pt modelId="{F348F623-4A3E-4F4F-98D6-6A73D04AFA9E}" type="pres">
      <dgm:prSet presAssocID="{78D17646-6BC9-43E1-9CB7-F7BEC622D0B5}" presName="childNode" presStyleLbl="node1" presStyleIdx="1" presStyleCnt="5">
        <dgm:presLayoutVars>
          <dgm:bulletEnabled val="1"/>
        </dgm:presLayoutVars>
      </dgm:prSet>
      <dgm:spPr/>
    </dgm:pt>
    <dgm:pt modelId="{100ED5FD-D73A-4F25-AAE0-C824A1E8F139}" type="pres">
      <dgm:prSet presAssocID="{AD09BF6B-7F70-4CAF-9AC3-13648C2F5ABF}" presName="aSpace" presStyleCnt="0"/>
      <dgm:spPr/>
    </dgm:pt>
    <dgm:pt modelId="{65950736-4CC0-4738-AFA2-F269C4C1631D}" type="pres">
      <dgm:prSet presAssocID="{43B8A121-2906-4276-805B-BA0620439F94}" presName="compNode" presStyleCnt="0"/>
      <dgm:spPr/>
    </dgm:pt>
    <dgm:pt modelId="{4EB382F3-30A4-4C9A-882B-A306FF3D2AB6}" type="pres">
      <dgm:prSet presAssocID="{43B8A121-2906-4276-805B-BA0620439F94}" presName="aNode" presStyleLbl="bgShp" presStyleIdx="1" presStyleCnt="3"/>
      <dgm:spPr/>
    </dgm:pt>
    <dgm:pt modelId="{34F64E16-4129-44C7-BD9D-76EF46FBB0BA}" type="pres">
      <dgm:prSet presAssocID="{43B8A121-2906-4276-805B-BA0620439F94}" presName="textNode" presStyleLbl="bgShp" presStyleIdx="1" presStyleCnt="3"/>
      <dgm:spPr/>
    </dgm:pt>
    <dgm:pt modelId="{39C3E6FC-6C11-4F4F-AA4B-9CE659AD21FA}" type="pres">
      <dgm:prSet presAssocID="{43B8A121-2906-4276-805B-BA0620439F94}" presName="compChildNode" presStyleCnt="0"/>
      <dgm:spPr/>
    </dgm:pt>
    <dgm:pt modelId="{B309B6AF-A9E3-422B-8D26-CEF78A064D1C}" type="pres">
      <dgm:prSet presAssocID="{43B8A121-2906-4276-805B-BA0620439F94}" presName="theInnerList" presStyleCnt="0"/>
      <dgm:spPr/>
    </dgm:pt>
    <dgm:pt modelId="{EF7E47FC-BFAD-4C6D-83BE-4065E2DC689F}" type="pres">
      <dgm:prSet presAssocID="{B2495886-5616-4506-AAC1-94D573D374C9}" presName="childNode" presStyleLbl="node1" presStyleIdx="2" presStyleCnt="5" custScaleY="51791">
        <dgm:presLayoutVars>
          <dgm:bulletEnabled val="1"/>
        </dgm:presLayoutVars>
      </dgm:prSet>
      <dgm:spPr/>
    </dgm:pt>
    <dgm:pt modelId="{EAD657E4-3C78-4D74-AEB9-043D0C3589D2}" type="pres">
      <dgm:prSet presAssocID="{43B8A121-2906-4276-805B-BA0620439F94}" presName="aSpace" presStyleCnt="0"/>
      <dgm:spPr/>
    </dgm:pt>
    <dgm:pt modelId="{6A65C24F-4C8C-4009-A168-73EF3B6124A3}" type="pres">
      <dgm:prSet presAssocID="{7BB84284-2E3D-4E26-9A8B-F17D53C52B52}" presName="compNode" presStyleCnt="0"/>
      <dgm:spPr/>
    </dgm:pt>
    <dgm:pt modelId="{C9110ED3-C224-4D32-A798-BDF056596C8A}" type="pres">
      <dgm:prSet presAssocID="{7BB84284-2E3D-4E26-9A8B-F17D53C52B52}" presName="aNode" presStyleLbl="bgShp" presStyleIdx="2" presStyleCnt="3"/>
      <dgm:spPr/>
    </dgm:pt>
    <dgm:pt modelId="{4FC7964D-07ED-4560-B9A4-97DBA1B7F9BB}" type="pres">
      <dgm:prSet presAssocID="{7BB84284-2E3D-4E26-9A8B-F17D53C52B52}" presName="textNode" presStyleLbl="bgShp" presStyleIdx="2" presStyleCnt="3"/>
      <dgm:spPr/>
    </dgm:pt>
    <dgm:pt modelId="{4DA6BCB2-5F0C-4762-B980-9FF6B068D103}" type="pres">
      <dgm:prSet presAssocID="{7BB84284-2E3D-4E26-9A8B-F17D53C52B52}" presName="compChildNode" presStyleCnt="0"/>
      <dgm:spPr/>
    </dgm:pt>
    <dgm:pt modelId="{03C0B12B-473A-4E24-921B-7F907A2757F2}" type="pres">
      <dgm:prSet presAssocID="{7BB84284-2E3D-4E26-9A8B-F17D53C52B52}" presName="theInnerList" presStyleCnt="0"/>
      <dgm:spPr/>
    </dgm:pt>
    <dgm:pt modelId="{7E6999F5-5D7E-4770-A654-ED7B02CC42E7}" type="pres">
      <dgm:prSet presAssocID="{34CDD96B-04A3-4A7E-853F-FB48BC8B81E9}" presName="childNode" presStyleLbl="node1" presStyleIdx="3" presStyleCnt="5">
        <dgm:presLayoutVars>
          <dgm:bulletEnabled val="1"/>
        </dgm:presLayoutVars>
      </dgm:prSet>
      <dgm:spPr/>
    </dgm:pt>
    <dgm:pt modelId="{524677B8-0685-41E0-BBF7-EB0BF31CFF97}" type="pres">
      <dgm:prSet presAssocID="{34CDD96B-04A3-4A7E-853F-FB48BC8B81E9}" presName="aSpace2" presStyleCnt="0"/>
      <dgm:spPr/>
    </dgm:pt>
    <dgm:pt modelId="{10E89B57-CEB4-488E-B143-0F824594DFA2}" type="pres">
      <dgm:prSet presAssocID="{94B25EA3-906F-4246-93C1-5250B60F93A1}" presName="childNode" presStyleLbl="node1" presStyleIdx="4" presStyleCnt="5">
        <dgm:presLayoutVars>
          <dgm:bulletEnabled val="1"/>
        </dgm:presLayoutVars>
      </dgm:prSet>
      <dgm:spPr/>
    </dgm:pt>
  </dgm:ptLst>
  <dgm:cxnLst>
    <dgm:cxn modelId="{37BE262C-96CD-4192-B089-BD22D42E43AB}" type="presOf" srcId="{AD09BF6B-7F70-4CAF-9AC3-13648C2F5ABF}" destId="{3BCC69DB-657F-44A9-B216-B31895B7DB3C}" srcOrd="0" destOrd="0" presId="urn:microsoft.com/office/officeart/2005/8/layout/lProcess2"/>
    <dgm:cxn modelId="{E7E90B2E-F408-4520-90B3-872DECABFED4}" type="presOf" srcId="{43B8A121-2906-4276-805B-BA0620439F94}" destId="{4EB382F3-30A4-4C9A-882B-A306FF3D2AB6}" srcOrd="0" destOrd="0" presId="urn:microsoft.com/office/officeart/2005/8/layout/lProcess2"/>
    <dgm:cxn modelId="{3368E85D-3A57-42D9-B145-07CF458FE47C}" type="presOf" srcId="{611CAEAC-E3B1-4E4B-93CF-61BF7E8E229D}" destId="{B99D470D-25EF-4E04-AC32-CB34CECE853C}" srcOrd="0" destOrd="0" presId="urn:microsoft.com/office/officeart/2005/8/layout/lProcess2"/>
    <dgm:cxn modelId="{43EA5D62-AD4B-486A-8C3D-D0597A061D9C}" type="presOf" srcId="{94B25EA3-906F-4246-93C1-5250B60F93A1}" destId="{10E89B57-CEB4-488E-B143-0F824594DFA2}" srcOrd="0" destOrd="0" presId="urn:microsoft.com/office/officeart/2005/8/layout/lProcess2"/>
    <dgm:cxn modelId="{FEB33368-0B96-49C6-BB79-43FA201F56B4}" type="presOf" srcId="{B2495886-5616-4506-AAC1-94D573D374C9}" destId="{EF7E47FC-BFAD-4C6D-83BE-4065E2DC689F}" srcOrd="0" destOrd="0" presId="urn:microsoft.com/office/officeart/2005/8/layout/lProcess2"/>
    <dgm:cxn modelId="{3462F94C-A6CC-4234-AAE6-5980705265F2}" type="presOf" srcId="{43B8A121-2906-4276-805B-BA0620439F94}" destId="{34F64E16-4129-44C7-BD9D-76EF46FBB0BA}" srcOrd="1" destOrd="0" presId="urn:microsoft.com/office/officeart/2005/8/layout/lProcess2"/>
    <dgm:cxn modelId="{3039486E-330E-48FA-A7FE-86B02FBBB64D}" srcId="{57D903AE-39B6-42FD-B017-8EFE6312AAD6}" destId="{7BB84284-2E3D-4E26-9A8B-F17D53C52B52}" srcOrd="2" destOrd="0" parTransId="{39CBCD1D-1DD7-44A3-975C-5EDB1B3EFF5C}" sibTransId="{3ACE3612-5938-48FA-9E97-4B37E139C8C1}"/>
    <dgm:cxn modelId="{89BF5059-64CD-4B69-BC15-5D2A9FB0C52D}" type="presOf" srcId="{78D17646-6BC9-43E1-9CB7-F7BEC622D0B5}" destId="{F348F623-4A3E-4F4F-98D6-6A73D04AFA9E}" srcOrd="0" destOrd="0" presId="urn:microsoft.com/office/officeart/2005/8/layout/lProcess2"/>
    <dgm:cxn modelId="{3060A25A-3B99-435B-80E8-A9A67E5B7CB4}" srcId="{7BB84284-2E3D-4E26-9A8B-F17D53C52B52}" destId="{94B25EA3-906F-4246-93C1-5250B60F93A1}" srcOrd="1" destOrd="0" parTransId="{BBF5E081-8770-4A21-A351-8DA5A206DCCF}" sibTransId="{76FF1102-A72A-4069-92E2-1AC4E8502C65}"/>
    <dgm:cxn modelId="{EC6FC75A-129B-43C1-83BF-F4E9A6A722D9}" srcId="{57D903AE-39B6-42FD-B017-8EFE6312AAD6}" destId="{43B8A121-2906-4276-805B-BA0620439F94}" srcOrd="1" destOrd="0" parTransId="{5F8C66AF-15CA-44FE-A7F3-E547D50309CE}" sibTransId="{905B11D6-62C1-4019-92C5-BB5B19CC406B}"/>
    <dgm:cxn modelId="{9657FC7D-4A14-42E4-90C5-8F4D15789796}" type="presOf" srcId="{AD09BF6B-7F70-4CAF-9AC3-13648C2F5ABF}" destId="{65905A12-0BB9-42C7-9078-2B52EDA1E1FE}" srcOrd="1" destOrd="0" presId="urn:microsoft.com/office/officeart/2005/8/layout/lProcess2"/>
    <dgm:cxn modelId="{D1F0408E-5A17-4BC6-9327-34DC5EE6F6CF}" type="presOf" srcId="{34CDD96B-04A3-4A7E-853F-FB48BC8B81E9}" destId="{7E6999F5-5D7E-4770-A654-ED7B02CC42E7}" srcOrd="0" destOrd="0" presId="urn:microsoft.com/office/officeart/2005/8/layout/lProcess2"/>
    <dgm:cxn modelId="{D6270C8F-B273-483D-B0B7-4C25FB1BCAE9}" srcId="{57D903AE-39B6-42FD-B017-8EFE6312AAD6}" destId="{AD09BF6B-7F70-4CAF-9AC3-13648C2F5ABF}" srcOrd="0" destOrd="0" parTransId="{F78F570E-255F-4A26-A256-E04E1D60D45E}" sibTransId="{67AB71D4-02FA-40E2-8B8E-634EA989E42F}"/>
    <dgm:cxn modelId="{7FF4F890-FC0E-46DC-9ED4-958B45BC1E59}" srcId="{AD09BF6B-7F70-4CAF-9AC3-13648C2F5ABF}" destId="{611CAEAC-E3B1-4E4B-93CF-61BF7E8E229D}" srcOrd="0" destOrd="0" parTransId="{BC8DBB3C-0EE0-4CF2-A429-1C72545E3769}" sibTransId="{0C07B153-76E2-4B66-A576-2A9E529D5424}"/>
    <dgm:cxn modelId="{ABB90294-91A2-4F16-8875-2C9C19152131}" type="presOf" srcId="{57D903AE-39B6-42FD-B017-8EFE6312AAD6}" destId="{E5FFF760-EF2D-4DF8-8046-3DC62DA9698F}" srcOrd="0" destOrd="0" presId="urn:microsoft.com/office/officeart/2005/8/layout/lProcess2"/>
    <dgm:cxn modelId="{715A90A8-A616-4579-95F3-68DD5D4F4B42}" srcId="{AD09BF6B-7F70-4CAF-9AC3-13648C2F5ABF}" destId="{78D17646-6BC9-43E1-9CB7-F7BEC622D0B5}" srcOrd="1" destOrd="0" parTransId="{4EEB0016-762A-491B-9EF6-BC7CCCE20711}" sibTransId="{7DA7C122-0BC5-44D8-86A4-137575314AAD}"/>
    <dgm:cxn modelId="{AB5B1FB1-17A0-4B55-8C81-32465E2734CC}" type="presOf" srcId="{7BB84284-2E3D-4E26-9A8B-F17D53C52B52}" destId="{4FC7964D-07ED-4560-B9A4-97DBA1B7F9BB}" srcOrd="1" destOrd="0" presId="urn:microsoft.com/office/officeart/2005/8/layout/lProcess2"/>
    <dgm:cxn modelId="{F2D900BE-FB47-45AE-838B-7D7EDB668EAD}" type="presOf" srcId="{7BB84284-2E3D-4E26-9A8B-F17D53C52B52}" destId="{C9110ED3-C224-4D32-A798-BDF056596C8A}" srcOrd="0" destOrd="0" presId="urn:microsoft.com/office/officeart/2005/8/layout/lProcess2"/>
    <dgm:cxn modelId="{7E8A4DC3-9773-40FA-93B1-64AE8A675B46}" srcId="{7BB84284-2E3D-4E26-9A8B-F17D53C52B52}" destId="{34CDD96B-04A3-4A7E-853F-FB48BC8B81E9}" srcOrd="0" destOrd="0" parTransId="{B17EC537-9957-47FA-BECC-3AC55EE13B7E}" sibTransId="{3D88204A-35E2-4D2E-AFF2-43755D4BF1C0}"/>
    <dgm:cxn modelId="{7DC2E7E7-3F10-4B27-811F-F4B07C5A92C8}" srcId="{43B8A121-2906-4276-805B-BA0620439F94}" destId="{B2495886-5616-4506-AAC1-94D573D374C9}" srcOrd="0" destOrd="0" parTransId="{09FA1CED-DB5A-4D10-9F23-401D4981ACA4}" sibTransId="{50B7BD74-BAB9-4E19-A142-CF7D44C63DE2}"/>
    <dgm:cxn modelId="{F001A786-AF5A-4F5D-8B6F-77013A5C4504}" type="presParOf" srcId="{E5FFF760-EF2D-4DF8-8046-3DC62DA9698F}" destId="{4E469EAD-D9CF-4CC7-8BE0-6774D002DD38}" srcOrd="0" destOrd="0" presId="urn:microsoft.com/office/officeart/2005/8/layout/lProcess2"/>
    <dgm:cxn modelId="{471F1734-DAE1-47C1-ADA0-12C84EAB8DEF}" type="presParOf" srcId="{4E469EAD-D9CF-4CC7-8BE0-6774D002DD38}" destId="{3BCC69DB-657F-44A9-B216-B31895B7DB3C}" srcOrd="0" destOrd="0" presId="urn:microsoft.com/office/officeart/2005/8/layout/lProcess2"/>
    <dgm:cxn modelId="{9AFEFD70-DEFF-4BCD-890D-9491B96B766A}" type="presParOf" srcId="{4E469EAD-D9CF-4CC7-8BE0-6774D002DD38}" destId="{65905A12-0BB9-42C7-9078-2B52EDA1E1FE}" srcOrd="1" destOrd="0" presId="urn:microsoft.com/office/officeart/2005/8/layout/lProcess2"/>
    <dgm:cxn modelId="{9C496F2D-168F-405C-A710-0F9EFFF99F73}" type="presParOf" srcId="{4E469EAD-D9CF-4CC7-8BE0-6774D002DD38}" destId="{CC8C9866-0903-43F8-9DBA-CD7D7EB7CFC0}" srcOrd="2" destOrd="0" presId="urn:microsoft.com/office/officeart/2005/8/layout/lProcess2"/>
    <dgm:cxn modelId="{4593D56A-4749-4681-A493-B0CE2EDDC8EA}" type="presParOf" srcId="{CC8C9866-0903-43F8-9DBA-CD7D7EB7CFC0}" destId="{DAA554DA-9B53-480C-8E96-BC20202E886B}" srcOrd="0" destOrd="0" presId="urn:microsoft.com/office/officeart/2005/8/layout/lProcess2"/>
    <dgm:cxn modelId="{B9CE6A47-99B1-4ACD-ADC3-958A2620A184}" type="presParOf" srcId="{DAA554DA-9B53-480C-8E96-BC20202E886B}" destId="{B99D470D-25EF-4E04-AC32-CB34CECE853C}" srcOrd="0" destOrd="0" presId="urn:microsoft.com/office/officeart/2005/8/layout/lProcess2"/>
    <dgm:cxn modelId="{6A22D754-E3DF-46D1-8B58-EC5F205DEED9}" type="presParOf" srcId="{DAA554DA-9B53-480C-8E96-BC20202E886B}" destId="{88ADA15D-DEF8-4BBA-A3E3-BE3474E6D348}" srcOrd="1" destOrd="0" presId="urn:microsoft.com/office/officeart/2005/8/layout/lProcess2"/>
    <dgm:cxn modelId="{B86EA644-77E8-4905-8B8A-BD0894466234}" type="presParOf" srcId="{DAA554DA-9B53-480C-8E96-BC20202E886B}" destId="{F348F623-4A3E-4F4F-98D6-6A73D04AFA9E}" srcOrd="2" destOrd="0" presId="urn:microsoft.com/office/officeart/2005/8/layout/lProcess2"/>
    <dgm:cxn modelId="{57FFA29A-8BA6-4338-9799-5BFC843ABCA6}" type="presParOf" srcId="{E5FFF760-EF2D-4DF8-8046-3DC62DA9698F}" destId="{100ED5FD-D73A-4F25-AAE0-C824A1E8F139}" srcOrd="1" destOrd="0" presId="urn:microsoft.com/office/officeart/2005/8/layout/lProcess2"/>
    <dgm:cxn modelId="{735DCBA4-59FF-4B40-B1F7-C5793470905B}" type="presParOf" srcId="{E5FFF760-EF2D-4DF8-8046-3DC62DA9698F}" destId="{65950736-4CC0-4738-AFA2-F269C4C1631D}" srcOrd="2" destOrd="0" presId="urn:microsoft.com/office/officeart/2005/8/layout/lProcess2"/>
    <dgm:cxn modelId="{C106853E-097E-4E66-8E05-1A386BE6E991}" type="presParOf" srcId="{65950736-4CC0-4738-AFA2-F269C4C1631D}" destId="{4EB382F3-30A4-4C9A-882B-A306FF3D2AB6}" srcOrd="0" destOrd="0" presId="urn:microsoft.com/office/officeart/2005/8/layout/lProcess2"/>
    <dgm:cxn modelId="{E403F850-CE20-4EB9-B3D2-F74610A846C9}" type="presParOf" srcId="{65950736-4CC0-4738-AFA2-F269C4C1631D}" destId="{34F64E16-4129-44C7-BD9D-76EF46FBB0BA}" srcOrd="1" destOrd="0" presId="urn:microsoft.com/office/officeart/2005/8/layout/lProcess2"/>
    <dgm:cxn modelId="{BD5CD491-1022-429A-A298-17396847E311}" type="presParOf" srcId="{65950736-4CC0-4738-AFA2-F269C4C1631D}" destId="{39C3E6FC-6C11-4F4F-AA4B-9CE659AD21FA}" srcOrd="2" destOrd="0" presId="urn:microsoft.com/office/officeart/2005/8/layout/lProcess2"/>
    <dgm:cxn modelId="{9ACBB57B-6D23-4CAA-9BDA-A0545B7345B3}" type="presParOf" srcId="{39C3E6FC-6C11-4F4F-AA4B-9CE659AD21FA}" destId="{B309B6AF-A9E3-422B-8D26-CEF78A064D1C}" srcOrd="0" destOrd="0" presId="urn:microsoft.com/office/officeart/2005/8/layout/lProcess2"/>
    <dgm:cxn modelId="{DAA5B630-D5ED-4CBA-B19E-26B25D1E7BFE}" type="presParOf" srcId="{B309B6AF-A9E3-422B-8D26-CEF78A064D1C}" destId="{EF7E47FC-BFAD-4C6D-83BE-4065E2DC689F}" srcOrd="0" destOrd="0" presId="urn:microsoft.com/office/officeart/2005/8/layout/lProcess2"/>
    <dgm:cxn modelId="{5AE3A113-D2EA-4198-A9D7-FE616B573AB7}" type="presParOf" srcId="{E5FFF760-EF2D-4DF8-8046-3DC62DA9698F}" destId="{EAD657E4-3C78-4D74-AEB9-043D0C3589D2}" srcOrd="3" destOrd="0" presId="urn:microsoft.com/office/officeart/2005/8/layout/lProcess2"/>
    <dgm:cxn modelId="{910E8B56-B8C2-4F56-92B3-CADE52D8B36B}" type="presParOf" srcId="{E5FFF760-EF2D-4DF8-8046-3DC62DA9698F}" destId="{6A65C24F-4C8C-4009-A168-73EF3B6124A3}" srcOrd="4" destOrd="0" presId="urn:microsoft.com/office/officeart/2005/8/layout/lProcess2"/>
    <dgm:cxn modelId="{C747C45D-C61C-4A9C-B7BC-2F3A57754724}" type="presParOf" srcId="{6A65C24F-4C8C-4009-A168-73EF3B6124A3}" destId="{C9110ED3-C224-4D32-A798-BDF056596C8A}" srcOrd="0" destOrd="0" presId="urn:microsoft.com/office/officeart/2005/8/layout/lProcess2"/>
    <dgm:cxn modelId="{7D155D7B-BF67-4FEC-BE42-08BA6E995867}" type="presParOf" srcId="{6A65C24F-4C8C-4009-A168-73EF3B6124A3}" destId="{4FC7964D-07ED-4560-B9A4-97DBA1B7F9BB}" srcOrd="1" destOrd="0" presId="urn:microsoft.com/office/officeart/2005/8/layout/lProcess2"/>
    <dgm:cxn modelId="{8AD084D3-359A-4248-9259-96D8E9B224BF}" type="presParOf" srcId="{6A65C24F-4C8C-4009-A168-73EF3B6124A3}" destId="{4DA6BCB2-5F0C-4762-B980-9FF6B068D103}" srcOrd="2" destOrd="0" presId="urn:microsoft.com/office/officeart/2005/8/layout/lProcess2"/>
    <dgm:cxn modelId="{EF234FC3-7ADC-4A76-AB79-B9800A9CC382}" type="presParOf" srcId="{4DA6BCB2-5F0C-4762-B980-9FF6B068D103}" destId="{03C0B12B-473A-4E24-921B-7F907A2757F2}" srcOrd="0" destOrd="0" presId="urn:microsoft.com/office/officeart/2005/8/layout/lProcess2"/>
    <dgm:cxn modelId="{F0313249-0876-4E40-8433-0EF2BCC89C67}" type="presParOf" srcId="{03C0B12B-473A-4E24-921B-7F907A2757F2}" destId="{7E6999F5-5D7E-4770-A654-ED7B02CC42E7}" srcOrd="0" destOrd="0" presId="urn:microsoft.com/office/officeart/2005/8/layout/lProcess2"/>
    <dgm:cxn modelId="{A1B64903-1309-4183-B9D8-AB1589DC7449}" type="presParOf" srcId="{03C0B12B-473A-4E24-921B-7F907A2757F2}" destId="{524677B8-0685-41E0-BBF7-EB0BF31CFF97}" srcOrd="1" destOrd="0" presId="urn:microsoft.com/office/officeart/2005/8/layout/lProcess2"/>
    <dgm:cxn modelId="{3B0E62CB-F802-4708-B9E2-FD75A04ADCA0}" type="presParOf" srcId="{03C0B12B-473A-4E24-921B-7F907A2757F2}" destId="{10E89B57-CEB4-488E-B143-0F824594DFA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52860-3780-443C-8B8A-36E571FE829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926BD90-6E06-4C5E-9473-1668BB6B7F28}">
      <dgm:prSet phldrT="[Text]"/>
      <dgm:spPr/>
      <dgm:t>
        <a:bodyPr/>
        <a:lstStyle/>
        <a:p>
          <a:r>
            <a:rPr lang="en-US" dirty="0"/>
            <a:t>Conservation</a:t>
          </a:r>
        </a:p>
      </dgm:t>
    </dgm:pt>
    <dgm:pt modelId="{E1DE7608-6437-46F6-9AE4-455018FDBBA2}" type="parTrans" cxnId="{EBD85D7B-539B-4C91-8957-C172F9B4CD9E}">
      <dgm:prSet/>
      <dgm:spPr/>
      <dgm:t>
        <a:bodyPr/>
        <a:lstStyle/>
        <a:p>
          <a:endParaRPr lang="en-US"/>
        </a:p>
      </dgm:t>
    </dgm:pt>
    <dgm:pt modelId="{A55F2406-964C-4881-A42B-D1211BE05D2D}" type="sibTrans" cxnId="{EBD85D7B-539B-4C91-8957-C172F9B4CD9E}">
      <dgm:prSet/>
      <dgm:spPr/>
      <dgm:t>
        <a:bodyPr/>
        <a:lstStyle/>
        <a:p>
          <a:endParaRPr lang="en-US"/>
        </a:p>
      </dgm:t>
    </dgm:pt>
    <dgm:pt modelId="{945524AD-7818-4F4F-A017-5DCF21E10BC0}">
      <dgm:prSet phldrT="[Text]"/>
      <dgm:spPr/>
      <dgm:t>
        <a:bodyPr/>
        <a:lstStyle/>
        <a:p>
          <a:r>
            <a:rPr lang="en-US" dirty="0"/>
            <a:t>Mitigation</a:t>
          </a:r>
        </a:p>
      </dgm:t>
    </dgm:pt>
    <dgm:pt modelId="{3E66B3F3-D516-4F4E-B42A-2D945B349506}" type="parTrans" cxnId="{A6BF5C50-6484-4A92-AFF9-0CFC69BE0216}">
      <dgm:prSet/>
      <dgm:spPr/>
      <dgm:t>
        <a:bodyPr/>
        <a:lstStyle/>
        <a:p>
          <a:endParaRPr lang="en-US"/>
        </a:p>
      </dgm:t>
    </dgm:pt>
    <dgm:pt modelId="{FA4B3F46-EE6A-43E7-A42C-7D35136FAFAA}" type="sibTrans" cxnId="{A6BF5C50-6484-4A92-AFF9-0CFC69BE0216}">
      <dgm:prSet/>
      <dgm:spPr/>
      <dgm:t>
        <a:bodyPr/>
        <a:lstStyle/>
        <a:p>
          <a:endParaRPr lang="en-US"/>
        </a:p>
      </dgm:t>
    </dgm:pt>
    <dgm:pt modelId="{2BBE0AE0-A396-4FED-B5CF-530D2BC375D2}">
      <dgm:prSet phldrT="[Text]"/>
      <dgm:spPr/>
      <dgm:t>
        <a:bodyPr/>
        <a:lstStyle/>
        <a:p>
          <a:r>
            <a:rPr lang="en-US" dirty="0"/>
            <a:t>Adaptation</a:t>
          </a:r>
        </a:p>
      </dgm:t>
    </dgm:pt>
    <dgm:pt modelId="{81E0B297-DC89-4BCE-8161-25DA30D58159}" type="parTrans" cxnId="{9E144EAB-E8AB-428D-AA9E-B6C404E17DA1}">
      <dgm:prSet/>
      <dgm:spPr/>
      <dgm:t>
        <a:bodyPr/>
        <a:lstStyle/>
        <a:p>
          <a:endParaRPr lang="en-US"/>
        </a:p>
      </dgm:t>
    </dgm:pt>
    <dgm:pt modelId="{852EC111-38EB-472F-87E2-BF64C632A68B}" type="sibTrans" cxnId="{9E144EAB-E8AB-428D-AA9E-B6C404E17DA1}">
      <dgm:prSet/>
      <dgm:spPr/>
      <dgm:t>
        <a:bodyPr/>
        <a:lstStyle/>
        <a:p>
          <a:endParaRPr lang="en-US"/>
        </a:p>
      </dgm:t>
    </dgm:pt>
    <dgm:pt modelId="{2584E76E-EAA0-490A-9F90-A84151651A6F}">
      <dgm:prSet phldrT="[Text]"/>
      <dgm:spPr/>
      <dgm:t>
        <a:bodyPr/>
        <a:lstStyle/>
        <a:p>
          <a:r>
            <a:rPr lang="en-US" dirty="0"/>
            <a:t>Generation of (off-shore) renewable energy</a:t>
          </a:r>
        </a:p>
      </dgm:t>
    </dgm:pt>
    <dgm:pt modelId="{445C47EC-2835-4193-BF0B-F39E27906470}" type="sibTrans" cxnId="{D35CF206-69B1-43BB-BC43-16014CEBB44C}">
      <dgm:prSet/>
      <dgm:spPr/>
      <dgm:t>
        <a:bodyPr/>
        <a:lstStyle/>
        <a:p>
          <a:endParaRPr lang="en-US"/>
        </a:p>
      </dgm:t>
    </dgm:pt>
    <dgm:pt modelId="{F460865A-B6C2-469F-B754-0951827CFC9C}" type="parTrans" cxnId="{D35CF206-69B1-43BB-BC43-16014CEBB44C}">
      <dgm:prSet/>
      <dgm:spPr/>
      <dgm:t>
        <a:bodyPr/>
        <a:lstStyle/>
        <a:p>
          <a:endParaRPr lang="en-US"/>
        </a:p>
      </dgm:t>
    </dgm:pt>
    <dgm:pt modelId="{B9B65BE1-B830-400D-AA95-394D32C9A4DD}">
      <dgm:prSet phldrT="[Text]"/>
      <dgm:spPr/>
      <dgm:t>
        <a:bodyPr/>
        <a:lstStyle/>
        <a:p>
          <a:r>
            <a:rPr lang="en-US" dirty="0"/>
            <a:t>Aquaculture</a:t>
          </a:r>
        </a:p>
      </dgm:t>
    </dgm:pt>
    <dgm:pt modelId="{5747EB16-648D-442E-9BEC-140E1621A9E2}" type="sibTrans" cxnId="{A4DCBCEE-FD47-418A-8F24-0A228B7D3D26}">
      <dgm:prSet/>
      <dgm:spPr/>
      <dgm:t>
        <a:bodyPr/>
        <a:lstStyle/>
        <a:p>
          <a:endParaRPr lang="en-US"/>
        </a:p>
      </dgm:t>
    </dgm:pt>
    <dgm:pt modelId="{BD547DAA-4487-48E7-A364-070FF796A122}" type="parTrans" cxnId="{A4DCBCEE-FD47-418A-8F24-0A228B7D3D26}">
      <dgm:prSet/>
      <dgm:spPr/>
      <dgm:t>
        <a:bodyPr/>
        <a:lstStyle/>
        <a:p>
          <a:endParaRPr lang="en-US"/>
        </a:p>
      </dgm:t>
    </dgm:pt>
    <dgm:pt modelId="{2A3D425A-2E0B-4415-B26C-56DEDCA5CDC1}">
      <dgm:prSet phldrT="[Text]" custT="1"/>
      <dgm:spPr/>
      <dgm:t>
        <a:bodyPr/>
        <a:lstStyle/>
        <a:p>
          <a:r>
            <a:rPr lang="en-US" sz="1400" dirty="0"/>
            <a:t>Develop fish farming to provide alternative livelihoods</a:t>
          </a:r>
        </a:p>
      </dgm:t>
    </dgm:pt>
    <dgm:pt modelId="{83CE7C72-27BB-4B8B-8594-E5CE86551D48}" type="sibTrans" cxnId="{4D897EFA-F372-4A5C-BDD9-6BD6F5F7C516}">
      <dgm:prSet/>
      <dgm:spPr/>
      <dgm:t>
        <a:bodyPr/>
        <a:lstStyle/>
        <a:p>
          <a:endParaRPr lang="en-US"/>
        </a:p>
      </dgm:t>
    </dgm:pt>
    <dgm:pt modelId="{88671004-A539-4AEF-8924-8E5D3C46D5EC}" type="parTrans" cxnId="{4D897EFA-F372-4A5C-BDD9-6BD6F5F7C516}">
      <dgm:prSet/>
      <dgm:spPr/>
      <dgm:t>
        <a:bodyPr/>
        <a:lstStyle/>
        <a:p>
          <a:endParaRPr lang="en-US"/>
        </a:p>
      </dgm:t>
    </dgm:pt>
    <dgm:pt modelId="{3AB04628-30E9-4EEA-9322-37B285CD50CC}">
      <dgm:prSet custT="1"/>
      <dgm:spPr/>
      <dgm:t>
        <a:bodyPr/>
        <a:lstStyle/>
        <a:p>
          <a:r>
            <a:rPr lang="en-US" sz="1800" dirty="0"/>
            <a:t> Seaweed farming</a:t>
          </a:r>
        </a:p>
      </dgm:t>
    </dgm:pt>
    <dgm:pt modelId="{DA9F564E-3A62-43AB-973D-33376746E549}" type="parTrans" cxnId="{0AB7FF97-832B-4305-B4F1-3F10FEA39A73}">
      <dgm:prSet/>
      <dgm:spPr/>
      <dgm:t>
        <a:bodyPr/>
        <a:lstStyle/>
        <a:p>
          <a:endParaRPr lang="en-US"/>
        </a:p>
      </dgm:t>
    </dgm:pt>
    <dgm:pt modelId="{80022757-2033-4733-BECB-59CE3C75EE07}" type="sibTrans" cxnId="{0AB7FF97-832B-4305-B4F1-3F10FEA39A73}">
      <dgm:prSet/>
      <dgm:spPr/>
      <dgm:t>
        <a:bodyPr/>
        <a:lstStyle/>
        <a:p>
          <a:endParaRPr lang="en-US"/>
        </a:p>
      </dgm:t>
    </dgm:pt>
    <dgm:pt modelId="{B2A6C9C9-ACBA-4C07-AF58-EE12B2A7A561}" type="pres">
      <dgm:prSet presAssocID="{EB752860-3780-443C-8B8A-36E571FE829D}" presName="theList" presStyleCnt="0">
        <dgm:presLayoutVars>
          <dgm:dir/>
          <dgm:animLvl val="lvl"/>
          <dgm:resizeHandles val="exact"/>
        </dgm:presLayoutVars>
      </dgm:prSet>
      <dgm:spPr/>
    </dgm:pt>
    <dgm:pt modelId="{EE929D1D-5CF0-4D59-9011-A96B83F1B32C}" type="pres">
      <dgm:prSet presAssocID="{2926BD90-6E06-4C5E-9473-1668BB6B7F28}" presName="compNode" presStyleCnt="0"/>
      <dgm:spPr/>
    </dgm:pt>
    <dgm:pt modelId="{FF2EAD8D-23A2-4ED9-A44A-62021BACCDB0}" type="pres">
      <dgm:prSet presAssocID="{2926BD90-6E06-4C5E-9473-1668BB6B7F28}" presName="aNode" presStyleLbl="bgShp" presStyleIdx="0" presStyleCnt="3"/>
      <dgm:spPr/>
    </dgm:pt>
    <dgm:pt modelId="{37E1904A-DC86-4F82-AADD-50CF4C22AC1C}" type="pres">
      <dgm:prSet presAssocID="{2926BD90-6E06-4C5E-9473-1668BB6B7F28}" presName="textNode" presStyleLbl="bgShp" presStyleIdx="0" presStyleCnt="3"/>
      <dgm:spPr/>
    </dgm:pt>
    <dgm:pt modelId="{5175F29B-CB18-4679-BEAD-ED1E7A517F18}" type="pres">
      <dgm:prSet presAssocID="{2926BD90-6E06-4C5E-9473-1668BB6B7F28}" presName="compChildNode" presStyleCnt="0"/>
      <dgm:spPr/>
    </dgm:pt>
    <dgm:pt modelId="{4C6FED61-0E97-472E-8972-E9FE5905ED9F}" type="pres">
      <dgm:prSet presAssocID="{2926BD90-6E06-4C5E-9473-1668BB6B7F28}" presName="theInnerList" presStyleCnt="0"/>
      <dgm:spPr/>
    </dgm:pt>
    <dgm:pt modelId="{D7550FE1-F03E-4FB6-AA9E-510F0E5CB758}" type="pres">
      <dgm:prSet presAssocID="{B9B65BE1-B830-400D-AA95-394D32C9A4DD}" presName="childNode" presStyleLbl="node1" presStyleIdx="0" presStyleCnt="4">
        <dgm:presLayoutVars>
          <dgm:bulletEnabled val="1"/>
        </dgm:presLayoutVars>
      </dgm:prSet>
      <dgm:spPr/>
    </dgm:pt>
    <dgm:pt modelId="{686E1969-18F3-4279-9A41-488B661DD2DC}" type="pres">
      <dgm:prSet presAssocID="{B9B65BE1-B830-400D-AA95-394D32C9A4DD}" presName="aSpace2" presStyleCnt="0"/>
      <dgm:spPr/>
    </dgm:pt>
    <dgm:pt modelId="{A2794B84-74E4-449D-BA69-8CE9E22C8D8F}" type="pres">
      <dgm:prSet presAssocID="{2584E76E-EAA0-490A-9F90-A84151651A6F}" presName="childNode" presStyleLbl="node1" presStyleIdx="1" presStyleCnt="4">
        <dgm:presLayoutVars>
          <dgm:bulletEnabled val="1"/>
        </dgm:presLayoutVars>
      </dgm:prSet>
      <dgm:spPr/>
    </dgm:pt>
    <dgm:pt modelId="{1C95B69D-D3CE-4282-85B5-5BD9D37D40B7}" type="pres">
      <dgm:prSet presAssocID="{2926BD90-6E06-4C5E-9473-1668BB6B7F28}" presName="aSpace" presStyleCnt="0"/>
      <dgm:spPr/>
    </dgm:pt>
    <dgm:pt modelId="{90555C04-79B5-4BDC-9765-D033F3FAEB04}" type="pres">
      <dgm:prSet presAssocID="{945524AD-7818-4F4F-A017-5DCF21E10BC0}" presName="compNode" presStyleCnt="0"/>
      <dgm:spPr/>
    </dgm:pt>
    <dgm:pt modelId="{4A2A9CB6-F4E2-4A75-8BBD-26417F0A85DD}" type="pres">
      <dgm:prSet presAssocID="{945524AD-7818-4F4F-A017-5DCF21E10BC0}" presName="aNode" presStyleLbl="bgShp" presStyleIdx="1" presStyleCnt="3"/>
      <dgm:spPr/>
    </dgm:pt>
    <dgm:pt modelId="{1457D19D-946A-4612-93AE-D975E0F548BB}" type="pres">
      <dgm:prSet presAssocID="{945524AD-7818-4F4F-A017-5DCF21E10BC0}" presName="textNode" presStyleLbl="bgShp" presStyleIdx="1" presStyleCnt="3"/>
      <dgm:spPr/>
    </dgm:pt>
    <dgm:pt modelId="{116C64AF-773B-475E-849E-79FE4E539B70}" type="pres">
      <dgm:prSet presAssocID="{945524AD-7818-4F4F-A017-5DCF21E10BC0}" presName="compChildNode" presStyleCnt="0"/>
      <dgm:spPr/>
    </dgm:pt>
    <dgm:pt modelId="{61B75D23-5F69-4C52-B6DA-8D151756C2DD}" type="pres">
      <dgm:prSet presAssocID="{945524AD-7818-4F4F-A017-5DCF21E10BC0}" presName="theInnerList" presStyleCnt="0"/>
      <dgm:spPr/>
    </dgm:pt>
    <dgm:pt modelId="{040EB7C2-DA21-418A-A903-8D2A2712925B}" type="pres">
      <dgm:prSet presAssocID="{3AB04628-30E9-4EEA-9322-37B285CD50CC}" presName="childNode" presStyleLbl="node1" presStyleIdx="2" presStyleCnt="4">
        <dgm:presLayoutVars>
          <dgm:bulletEnabled val="1"/>
        </dgm:presLayoutVars>
      </dgm:prSet>
      <dgm:spPr/>
    </dgm:pt>
    <dgm:pt modelId="{AFEF63F1-A13C-4FFE-9A66-F682776BF2E7}" type="pres">
      <dgm:prSet presAssocID="{945524AD-7818-4F4F-A017-5DCF21E10BC0}" presName="aSpace" presStyleCnt="0"/>
      <dgm:spPr/>
    </dgm:pt>
    <dgm:pt modelId="{65C30C4F-0607-4AB6-870D-71129A7C4C55}" type="pres">
      <dgm:prSet presAssocID="{2BBE0AE0-A396-4FED-B5CF-530D2BC375D2}" presName="compNode" presStyleCnt="0"/>
      <dgm:spPr/>
    </dgm:pt>
    <dgm:pt modelId="{9AC77882-C889-42C4-9E16-E18893CF4632}" type="pres">
      <dgm:prSet presAssocID="{2BBE0AE0-A396-4FED-B5CF-530D2BC375D2}" presName="aNode" presStyleLbl="bgShp" presStyleIdx="2" presStyleCnt="3"/>
      <dgm:spPr/>
    </dgm:pt>
    <dgm:pt modelId="{28455EFA-6B38-41EB-BB9B-2721CFBA0FE2}" type="pres">
      <dgm:prSet presAssocID="{2BBE0AE0-A396-4FED-B5CF-530D2BC375D2}" presName="textNode" presStyleLbl="bgShp" presStyleIdx="2" presStyleCnt="3"/>
      <dgm:spPr/>
    </dgm:pt>
    <dgm:pt modelId="{ECC20EE4-EF95-46AB-A7F7-5654B1853F28}" type="pres">
      <dgm:prSet presAssocID="{2BBE0AE0-A396-4FED-B5CF-530D2BC375D2}" presName="compChildNode" presStyleCnt="0"/>
      <dgm:spPr/>
    </dgm:pt>
    <dgm:pt modelId="{7AB1FB41-D18F-46CF-A0A5-9A8F0FCD7ED3}" type="pres">
      <dgm:prSet presAssocID="{2BBE0AE0-A396-4FED-B5CF-530D2BC375D2}" presName="theInnerList" presStyleCnt="0"/>
      <dgm:spPr/>
    </dgm:pt>
    <dgm:pt modelId="{20B25DAB-9EFF-44BC-8BD7-DA33DD3991B0}" type="pres">
      <dgm:prSet presAssocID="{2A3D425A-2E0B-4415-B26C-56DEDCA5CDC1}" presName="childNode" presStyleLbl="node1" presStyleIdx="3" presStyleCnt="4">
        <dgm:presLayoutVars>
          <dgm:bulletEnabled val="1"/>
        </dgm:presLayoutVars>
      </dgm:prSet>
      <dgm:spPr/>
    </dgm:pt>
  </dgm:ptLst>
  <dgm:cxnLst>
    <dgm:cxn modelId="{4E8B6100-4DBA-4E5D-ABF3-A8E8D1478F77}" type="presOf" srcId="{B9B65BE1-B830-400D-AA95-394D32C9A4DD}" destId="{D7550FE1-F03E-4FB6-AA9E-510F0E5CB758}" srcOrd="0" destOrd="0" presId="urn:microsoft.com/office/officeart/2005/8/layout/lProcess2"/>
    <dgm:cxn modelId="{D35CF206-69B1-43BB-BC43-16014CEBB44C}" srcId="{2926BD90-6E06-4C5E-9473-1668BB6B7F28}" destId="{2584E76E-EAA0-490A-9F90-A84151651A6F}" srcOrd="1" destOrd="0" parTransId="{F460865A-B6C2-469F-B754-0951827CFC9C}" sibTransId="{445C47EC-2835-4193-BF0B-F39E27906470}"/>
    <dgm:cxn modelId="{9BA2F50F-2588-4CF6-86EF-2961F49EBF40}" type="presOf" srcId="{2926BD90-6E06-4C5E-9473-1668BB6B7F28}" destId="{37E1904A-DC86-4F82-AADD-50CF4C22AC1C}" srcOrd="1" destOrd="0" presId="urn:microsoft.com/office/officeart/2005/8/layout/lProcess2"/>
    <dgm:cxn modelId="{BDF23A24-0688-4324-8C70-9280F41E43FE}" type="presOf" srcId="{EB752860-3780-443C-8B8A-36E571FE829D}" destId="{B2A6C9C9-ACBA-4C07-AF58-EE12B2A7A561}" srcOrd="0" destOrd="0" presId="urn:microsoft.com/office/officeart/2005/8/layout/lProcess2"/>
    <dgm:cxn modelId="{F0965F33-894E-4ACA-9B16-7CB27A744051}" type="presOf" srcId="{2BBE0AE0-A396-4FED-B5CF-530D2BC375D2}" destId="{9AC77882-C889-42C4-9E16-E18893CF4632}" srcOrd="0" destOrd="0" presId="urn:microsoft.com/office/officeart/2005/8/layout/lProcess2"/>
    <dgm:cxn modelId="{AB494D45-A77B-4ECD-94E0-4DE4F42B7121}" type="presOf" srcId="{2A3D425A-2E0B-4415-B26C-56DEDCA5CDC1}" destId="{20B25DAB-9EFF-44BC-8BD7-DA33DD3991B0}" srcOrd="0" destOrd="0" presId="urn:microsoft.com/office/officeart/2005/8/layout/lProcess2"/>
    <dgm:cxn modelId="{595C5E69-4BF7-455B-B661-26A2F0FF9A4F}" type="presOf" srcId="{945524AD-7818-4F4F-A017-5DCF21E10BC0}" destId="{1457D19D-946A-4612-93AE-D975E0F548BB}" srcOrd="1" destOrd="0" presId="urn:microsoft.com/office/officeart/2005/8/layout/lProcess2"/>
    <dgm:cxn modelId="{A6BF5C50-6484-4A92-AFF9-0CFC69BE0216}" srcId="{EB752860-3780-443C-8B8A-36E571FE829D}" destId="{945524AD-7818-4F4F-A017-5DCF21E10BC0}" srcOrd="1" destOrd="0" parTransId="{3E66B3F3-D516-4F4E-B42A-2D945B349506}" sibTransId="{FA4B3F46-EE6A-43E7-A42C-7D35136FAFAA}"/>
    <dgm:cxn modelId="{74DC6D59-48FC-4B7F-819E-4945414F3390}" type="presOf" srcId="{2926BD90-6E06-4C5E-9473-1668BB6B7F28}" destId="{FF2EAD8D-23A2-4ED9-A44A-62021BACCDB0}" srcOrd="0" destOrd="0" presId="urn:microsoft.com/office/officeart/2005/8/layout/lProcess2"/>
    <dgm:cxn modelId="{EBD85D7B-539B-4C91-8957-C172F9B4CD9E}" srcId="{EB752860-3780-443C-8B8A-36E571FE829D}" destId="{2926BD90-6E06-4C5E-9473-1668BB6B7F28}" srcOrd="0" destOrd="0" parTransId="{E1DE7608-6437-46F6-9AE4-455018FDBBA2}" sibTransId="{A55F2406-964C-4881-A42B-D1211BE05D2D}"/>
    <dgm:cxn modelId="{D078FF91-1BDB-440B-93F0-994459BEC316}" type="presOf" srcId="{3AB04628-30E9-4EEA-9322-37B285CD50CC}" destId="{040EB7C2-DA21-418A-A903-8D2A2712925B}" srcOrd="0" destOrd="0" presId="urn:microsoft.com/office/officeart/2005/8/layout/lProcess2"/>
    <dgm:cxn modelId="{0AB7FF97-832B-4305-B4F1-3F10FEA39A73}" srcId="{945524AD-7818-4F4F-A017-5DCF21E10BC0}" destId="{3AB04628-30E9-4EEA-9322-37B285CD50CC}" srcOrd="0" destOrd="0" parTransId="{DA9F564E-3A62-43AB-973D-33376746E549}" sibTransId="{80022757-2033-4733-BECB-59CE3C75EE07}"/>
    <dgm:cxn modelId="{6FC43FA7-D59B-4CFF-8C38-59A3745B55F4}" type="presOf" srcId="{2584E76E-EAA0-490A-9F90-A84151651A6F}" destId="{A2794B84-74E4-449D-BA69-8CE9E22C8D8F}" srcOrd="0" destOrd="0" presId="urn:microsoft.com/office/officeart/2005/8/layout/lProcess2"/>
    <dgm:cxn modelId="{9E144EAB-E8AB-428D-AA9E-B6C404E17DA1}" srcId="{EB752860-3780-443C-8B8A-36E571FE829D}" destId="{2BBE0AE0-A396-4FED-B5CF-530D2BC375D2}" srcOrd="2" destOrd="0" parTransId="{81E0B297-DC89-4BCE-8161-25DA30D58159}" sibTransId="{852EC111-38EB-472F-87E2-BF64C632A68B}"/>
    <dgm:cxn modelId="{E53444C5-CFE8-4C9F-B44E-368C216CDF81}" type="presOf" srcId="{2BBE0AE0-A396-4FED-B5CF-530D2BC375D2}" destId="{28455EFA-6B38-41EB-BB9B-2721CFBA0FE2}" srcOrd="1" destOrd="0" presId="urn:microsoft.com/office/officeart/2005/8/layout/lProcess2"/>
    <dgm:cxn modelId="{A4DCBCEE-FD47-418A-8F24-0A228B7D3D26}" srcId="{2926BD90-6E06-4C5E-9473-1668BB6B7F28}" destId="{B9B65BE1-B830-400D-AA95-394D32C9A4DD}" srcOrd="0" destOrd="0" parTransId="{BD547DAA-4487-48E7-A364-070FF796A122}" sibTransId="{5747EB16-648D-442E-9BEC-140E1621A9E2}"/>
    <dgm:cxn modelId="{E0E115F3-BA83-45D7-A2D9-8B2AAB5B3CFE}" type="presOf" srcId="{945524AD-7818-4F4F-A017-5DCF21E10BC0}" destId="{4A2A9CB6-F4E2-4A75-8BBD-26417F0A85DD}" srcOrd="0" destOrd="0" presId="urn:microsoft.com/office/officeart/2005/8/layout/lProcess2"/>
    <dgm:cxn modelId="{4D897EFA-F372-4A5C-BDD9-6BD6F5F7C516}" srcId="{2BBE0AE0-A396-4FED-B5CF-530D2BC375D2}" destId="{2A3D425A-2E0B-4415-B26C-56DEDCA5CDC1}" srcOrd="0" destOrd="0" parTransId="{88671004-A539-4AEF-8924-8E5D3C46D5EC}" sibTransId="{83CE7C72-27BB-4B8B-8594-E5CE86551D48}"/>
    <dgm:cxn modelId="{42884426-24E4-4257-B504-BEF503CF8A60}" type="presParOf" srcId="{B2A6C9C9-ACBA-4C07-AF58-EE12B2A7A561}" destId="{EE929D1D-5CF0-4D59-9011-A96B83F1B32C}" srcOrd="0" destOrd="0" presId="urn:microsoft.com/office/officeart/2005/8/layout/lProcess2"/>
    <dgm:cxn modelId="{9F0EC380-F1F4-428B-9C67-2E96340AE684}" type="presParOf" srcId="{EE929D1D-5CF0-4D59-9011-A96B83F1B32C}" destId="{FF2EAD8D-23A2-4ED9-A44A-62021BACCDB0}" srcOrd="0" destOrd="0" presId="urn:microsoft.com/office/officeart/2005/8/layout/lProcess2"/>
    <dgm:cxn modelId="{4022E546-AB97-4877-A6BD-533FA1170151}" type="presParOf" srcId="{EE929D1D-5CF0-4D59-9011-A96B83F1B32C}" destId="{37E1904A-DC86-4F82-AADD-50CF4C22AC1C}" srcOrd="1" destOrd="0" presId="urn:microsoft.com/office/officeart/2005/8/layout/lProcess2"/>
    <dgm:cxn modelId="{5999DA31-4818-43FE-97E8-9AD02B9E4755}" type="presParOf" srcId="{EE929D1D-5CF0-4D59-9011-A96B83F1B32C}" destId="{5175F29B-CB18-4679-BEAD-ED1E7A517F18}" srcOrd="2" destOrd="0" presId="urn:microsoft.com/office/officeart/2005/8/layout/lProcess2"/>
    <dgm:cxn modelId="{03B385F0-ECED-4433-ACB0-7383F22CE452}" type="presParOf" srcId="{5175F29B-CB18-4679-BEAD-ED1E7A517F18}" destId="{4C6FED61-0E97-472E-8972-E9FE5905ED9F}" srcOrd="0" destOrd="0" presId="urn:microsoft.com/office/officeart/2005/8/layout/lProcess2"/>
    <dgm:cxn modelId="{1563551B-69C7-496F-AD41-489CB277CD2D}" type="presParOf" srcId="{4C6FED61-0E97-472E-8972-E9FE5905ED9F}" destId="{D7550FE1-F03E-4FB6-AA9E-510F0E5CB758}" srcOrd="0" destOrd="0" presId="urn:microsoft.com/office/officeart/2005/8/layout/lProcess2"/>
    <dgm:cxn modelId="{166809BA-B3FC-4D07-B623-A6CA598C4E06}" type="presParOf" srcId="{4C6FED61-0E97-472E-8972-E9FE5905ED9F}" destId="{686E1969-18F3-4279-9A41-488B661DD2DC}" srcOrd="1" destOrd="0" presId="urn:microsoft.com/office/officeart/2005/8/layout/lProcess2"/>
    <dgm:cxn modelId="{7805FAC8-27AF-4226-94CB-F18420D45296}" type="presParOf" srcId="{4C6FED61-0E97-472E-8972-E9FE5905ED9F}" destId="{A2794B84-74E4-449D-BA69-8CE9E22C8D8F}" srcOrd="2" destOrd="0" presId="urn:microsoft.com/office/officeart/2005/8/layout/lProcess2"/>
    <dgm:cxn modelId="{7220BEE6-A86F-4B21-AD3D-D1FCF75B30E5}" type="presParOf" srcId="{B2A6C9C9-ACBA-4C07-AF58-EE12B2A7A561}" destId="{1C95B69D-D3CE-4282-85B5-5BD9D37D40B7}" srcOrd="1" destOrd="0" presId="urn:microsoft.com/office/officeart/2005/8/layout/lProcess2"/>
    <dgm:cxn modelId="{741A9217-5182-4926-A236-E26F982542CD}" type="presParOf" srcId="{B2A6C9C9-ACBA-4C07-AF58-EE12B2A7A561}" destId="{90555C04-79B5-4BDC-9765-D033F3FAEB04}" srcOrd="2" destOrd="0" presId="urn:microsoft.com/office/officeart/2005/8/layout/lProcess2"/>
    <dgm:cxn modelId="{BBAB87E3-C56A-4DAC-991B-36A0F9139594}" type="presParOf" srcId="{90555C04-79B5-4BDC-9765-D033F3FAEB04}" destId="{4A2A9CB6-F4E2-4A75-8BBD-26417F0A85DD}" srcOrd="0" destOrd="0" presId="urn:microsoft.com/office/officeart/2005/8/layout/lProcess2"/>
    <dgm:cxn modelId="{802089EF-C0C4-436D-8992-20EE0B2A82BD}" type="presParOf" srcId="{90555C04-79B5-4BDC-9765-D033F3FAEB04}" destId="{1457D19D-946A-4612-93AE-D975E0F548BB}" srcOrd="1" destOrd="0" presId="urn:microsoft.com/office/officeart/2005/8/layout/lProcess2"/>
    <dgm:cxn modelId="{2AC24D37-31D8-4EEA-9864-FF38648DBA92}" type="presParOf" srcId="{90555C04-79B5-4BDC-9765-D033F3FAEB04}" destId="{116C64AF-773B-475E-849E-79FE4E539B70}" srcOrd="2" destOrd="0" presId="urn:microsoft.com/office/officeart/2005/8/layout/lProcess2"/>
    <dgm:cxn modelId="{75B68C5F-0E27-4551-8F6C-717BC7B252F2}" type="presParOf" srcId="{116C64AF-773B-475E-849E-79FE4E539B70}" destId="{61B75D23-5F69-4C52-B6DA-8D151756C2DD}" srcOrd="0" destOrd="0" presId="urn:microsoft.com/office/officeart/2005/8/layout/lProcess2"/>
    <dgm:cxn modelId="{020C39BC-47EB-4668-8815-815CADD04A6C}" type="presParOf" srcId="{61B75D23-5F69-4C52-B6DA-8D151756C2DD}" destId="{040EB7C2-DA21-418A-A903-8D2A2712925B}" srcOrd="0" destOrd="0" presId="urn:microsoft.com/office/officeart/2005/8/layout/lProcess2"/>
    <dgm:cxn modelId="{B003261B-2627-4935-8C0B-502850D96375}" type="presParOf" srcId="{B2A6C9C9-ACBA-4C07-AF58-EE12B2A7A561}" destId="{AFEF63F1-A13C-4FFE-9A66-F682776BF2E7}" srcOrd="3" destOrd="0" presId="urn:microsoft.com/office/officeart/2005/8/layout/lProcess2"/>
    <dgm:cxn modelId="{C19A0E79-C427-4913-9CA7-3622DB2013F2}" type="presParOf" srcId="{B2A6C9C9-ACBA-4C07-AF58-EE12B2A7A561}" destId="{65C30C4F-0607-4AB6-870D-71129A7C4C55}" srcOrd="4" destOrd="0" presId="urn:microsoft.com/office/officeart/2005/8/layout/lProcess2"/>
    <dgm:cxn modelId="{87B307A2-186A-4460-8C89-6F5B37E0E951}" type="presParOf" srcId="{65C30C4F-0607-4AB6-870D-71129A7C4C55}" destId="{9AC77882-C889-42C4-9E16-E18893CF4632}" srcOrd="0" destOrd="0" presId="urn:microsoft.com/office/officeart/2005/8/layout/lProcess2"/>
    <dgm:cxn modelId="{E92A57F1-AD99-49E6-B9D0-4DD43A4C15F7}" type="presParOf" srcId="{65C30C4F-0607-4AB6-870D-71129A7C4C55}" destId="{28455EFA-6B38-41EB-BB9B-2721CFBA0FE2}" srcOrd="1" destOrd="0" presId="urn:microsoft.com/office/officeart/2005/8/layout/lProcess2"/>
    <dgm:cxn modelId="{D5A9E7E9-1568-4A37-ADB7-15BC6CBAA3E0}" type="presParOf" srcId="{65C30C4F-0607-4AB6-870D-71129A7C4C55}" destId="{ECC20EE4-EF95-46AB-A7F7-5654B1853F28}" srcOrd="2" destOrd="0" presId="urn:microsoft.com/office/officeart/2005/8/layout/lProcess2"/>
    <dgm:cxn modelId="{F501DEDB-7876-409A-B0F4-BE1081544B3D}" type="presParOf" srcId="{ECC20EE4-EF95-46AB-A7F7-5654B1853F28}" destId="{7AB1FB41-D18F-46CF-A0A5-9A8F0FCD7ED3}" srcOrd="0" destOrd="0" presId="urn:microsoft.com/office/officeart/2005/8/layout/lProcess2"/>
    <dgm:cxn modelId="{1E22620C-FC00-4486-8947-DFBE8EF41920}" type="presParOf" srcId="{7AB1FB41-D18F-46CF-A0A5-9A8F0FCD7ED3}" destId="{20B25DAB-9EFF-44BC-8BD7-DA33DD3991B0}"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8ED6A-0BC0-4125-AC39-10D89DE337A8}">
      <dsp:nvSpPr>
        <dsp:cNvPr id="0" name=""/>
        <dsp:cNvSpPr/>
      </dsp:nvSpPr>
      <dsp:spPr>
        <a:xfrm>
          <a:off x="-4648592" y="-751550"/>
          <a:ext cx="5841184" cy="5841184"/>
        </a:xfrm>
        <a:prstGeom prst="blockArc">
          <a:avLst>
            <a:gd name="adj1" fmla="val 18900000"/>
            <a:gd name="adj2" fmla="val 2700000"/>
            <a:gd name="adj3" fmla="val 37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00D8A-6895-47CB-A18D-914FD885F3EB}">
      <dsp:nvSpPr>
        <dsp:cNvPr id="0" name=""/>
        <dsp:cNvSpPr/>
      </dsp:nvSpPr>
      <dsp:spPr>
        <a:xfrm>
          <a:off x="987872" y="423639"/>
          <a:ext cx="5949588" cy="86761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671" tIns="45720" rIns="45720" bIns="45720" numCol="1" spcCol="1270" anchor="ctr" anchorCtr="0">
          <a:noAutofit/>
        </a:bodyPr>
        <a:lstStyle/>
        <a:p>
          <a:pPr marL="0" lvl="0" indent="0" algn="l" defTabSz="800100">
            <a:lnSpc>
              <a:spcPct val="90000"/>
            </a:lnSpc>
            <a:spcBef>
              <a:spcPct val="0"/>
            </a:spcBef>
            <a:spcAft>
              <a:spcPct val="35000"/>
            </a:spcAft>
            <a:buClrTx/>
            <a:buSzTx/>
            <a:buFontTx/>
            <a:buNone/>
          </a:pPr>
          <a:r>
            <a:rPr lang="en-US" sz="1800" b="1" i="0" kern="1200" dirty="0">
              <a:solidFill>
                <a:schemeClr val="lt1"/>
              </a:solidFill>
              <a:effectLst/>
              <a:latin typeface="+mn-lt"/>
              <a:ea typeface="+mn-ea"/>
              <a:cs typeface="+mn-cs"/>
            </a:rPr>
            <a:t>Social and economic benefits for current and future generations</a:t>
          </a:r>
          <a:endParaRPr lang="en-US" sz="1800" b="0" kern="1200" dirty="0"/>
        </a:p>
      </dsp:txBody>
      <dsp:txXfrm>
        <a:off x="987872" y="423639"/>
        <a:ext cx="5949588" cy="867616"/>
      </dsp:txXfrm>
    </dsp:sp>
    <dsp:sp modelId="{A5E2810F-4029-4303-8288-C5FAD893E866}">
      <dsp:nvSpPr>
        <dsp:cNvPr id="0" name=""/>
        <dsp:cNvSpPr/>
      </dsp:nvSpPr>
      <dsp:spPr>
        <a:xfrm>
          <a:off x="113844" y="143400"/>
          <a:ext cx="1488938" cy="1448432"/>
        </a:xfrm>
        <a:prstGeom prst="ellipse">
          <a:avLst/>
        </a:prstGeom>
        <a:blipFill rotWithShape="0">
          <a:blip xmlns:r="http://schemas.openxmlformats.org/officeDocument/2006/relationships" r:embed="rId1"/>
          <a:srcRect/>
          <a:stretch>
            <a:fillRect l="-21000" r="-21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861891-B1A4-4046-A6D0-CB46A1EF3D97}">
      <dsp:nvSpPr>
        <dsp:cNvPr id="0" name=""/>
        <dsp:cNvSpPr/>
      </dsp:nvSpPr>
      <dsp:spPr>
        <a:xfrm>
          <a:off x="1590651" y="1560300"/>
          <a:ext cx="5390476" cy="122539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671" tIns="45720" rIns="45720" bIns="45720" numCol="1" spcCol="1270" anchor="ctr" anchorCtr="0">
          <a:noAutofit/>
        </a:bodyPr>
        <a:lstStyle/>
        <a:p>
          <a:pPr marL="0" lvl="0" indent="0" algn="l" defTabSz="1066800">
            <a:lnSpc>
              <a:spcPct val="90000"/>
            </a:lnSpc>
            <a:spcBef>
              <a:spcPct val="0"/>
            </a:spcBef>
            <a:spcAft>
              <a:spcPct val="35000"/>
            </a:spcAft>
            <a:buClrTx/>
            <a:buSzTx/>
            <a:buFontTx/>
            <a:buNone/>
          </a:pPr>
          <a:r>
            <a:rPr lang="en-US" sz="1800" b="1" i="0" kern="1200" dirty="0">
              <a:solidFill>
                <a:schemeClr val="lt1"/>
              </a:solidFill>
              <a:effectLst/>
              <a:latin typeface="+mn-lt"/>
              <a:ea typeface="+mn-ea"/>
              <a:cs typeface="+mn-cs"/>
            </a:rPr>
            <a:t>Restore, protect, and maintain the diversity, productivity, resilience, core functions, and intrinsic value of marine ecosystems</a:t>
          </a:r>
          <a:endParaRPr lang="en-US" sz="1800" b="0" i="0" kern="1200" dirty="0">
            <a:solidFill>
              <a:prstClr val="white"/>
            </a:solidFill>
            <a:effectLst/>
            <a:latin typeface="Calibri" panose="020F0502020204030204"/>
            <a:ea typeface="+mn-ea"/>
            <a:cs typeface="+mn-cs"/>
          </a:endParaRPr>
        </a:p>
      </dsp:txBody>
      <dsp:txXfrm>
        <a:off x="1590651" y="1560300"/>
        <a:ext cx="5390476" cy="1225395"/>
      </dsp:txXfrm>
    </dsp:sp>
    <dsp:sp modelId="{004E6498-2D8B-4524-ADF8-DCD12756A319}">
      <dsp:nvSpPr>
        <dsp:cNvPr id="0" name=""/>
        <dsp:cNvSpPr/>
      </dsp:nvSpPr>
      <dsp:spPr>
        <a:xfrm>
          <a:off x="414229" y="1442890"/>
          <a:ext cx="1518925" cy="1452303"/>
        </a:xfrm>
        <a:prstGeom prst="ellipse">
          <a:avLst/>
        </a:prstGeom>
        <a:blipFill rotWithShape="0">
          <a:blip xmlns:r="http://schemas.openxmlformats.org/officeDocument/2006/relationships" r:embed="rId2"/>
          <a:srcRect/>
          <a:stretch>
            <a:fillRect l="-5000" r="-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0D8038-BD27-4D7D-A1B9-AD7F722C35F8}">
      <dsp:nvSpPr>
        <dsp:cNvPr id="0" name=""/>
        <dsp:cNvSpPr/>
      </dsp:nvSpPr>
      <dsp:spPr>
        <a:xfrm>
          <a:off x="1282007" y="3036658"/>
          <a:ext cx="5722532" cy="86761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671" tIns="45720" rIns="45720" bIns="45720" numCol="1" spcCol="1270" anchor="ctr" anchorCtr="0">
          <a:noAutofit/>
        </a:bodyPr>
        <a:lstStyle/>
        <a:p>
          <a:pPr marL="0" lvl="0" indent="0" algn="l" defTabSz="1066800">
            <a:lnSpc>
              <a:spcPct val="90000"/>
            </a:lnSpc>
            <a:spcBef>
              <a:spcPct val="0"/>
            </a:spcBef>
            <a:spcAft>
              <a:spcPct val="35000"/>
            </a:spcAft>
            <a:buClrTx/>
            <a:buSzTx/>
            <a:buFontTx/>
            <a:buNone/>
          </a:pPr>
          <a:r>
            <a:rPr lang="en-US" sz="1800" b="1" i="0" kern="1200" dirty="0">
              <a:solidFill>
                <a:prstClr val="white"/>
              </a:solidFill>
              <a:effectLst/>
              <a:latin typeface="Calibri" panose="020F0502020204030204"/>
              <a:ea typeface="+mn-ea"/>
              <a:cs typeface="+mn-cs"/>
            </a:rPr>
            <a:t>Based on clean technologies, renewable energy, and circular material flows that will reduce waste and promote recycling of materials</a:t>
          </a:r>
        </a:p>
      </dsp:txBody>
      <dsp:txXfrm>
        <a:off x="1282007" y="3036658"/>
        <a:ext cx="5722532" cy="867616"/>
      </dsp:txXfrm>
    </dsp:sp>
    <dsp:sp modelId="{C7D92C3C-2E63-415B-A1BC-7D4C70A806AD}">
      <dsp:nvSpPr>
        <dsp:cNvPr id="0" name=""/>
        <dsp:cNvSpPr/>
      </dsp:nvSpPr>
      <dsp:spPr>
        <a:xfrm>
          <a:off x="316053" y="2928206"/>
          <a:ext cx="1084521" cy="1084521"/>
        </a:xfrm>
        <a:prstGeom prst="ellipse">
          <a:avLst/>
        </a:prstGeom>
        <a:blipFill rotWithShape="0">
          <a:blip xmlns:r="http://schemas.openxmlformats.org/officeDocument/2006/relationships" r:embed="rId3"/>
          <a:srcRect/>
          <a:stretch>
            <a:fillRect t="-19000" b="-1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C69DB-657F-44A9-B216-B31895B7DB3C}">
      <dsp:nvSpPr>
        <dsp:cNvPr id="0" name=""/>
        <dsp:cNvSpPr/>
      </dsp:nvSpPr>
      <dsp:spPr>
        <a:xfrm>
          <a:off x="992" y="0"/>
          <a:ext cx="2579687" cy="1542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Degradation of aquatic resource  </a:t>
          </a:r>
        </a:p>
      </dsp:txBody>
      <dsp:txXfrm>
        <a:off x="992" y="0"/>
        <a:ext cx="2579687" cy="462733"/>
      </dsp:txXfrm>
    </dsp:sp>
    <dsp:sp modelId="{B99D470D-25EF-4E04-AC32-CB34CECE853C}">
      <dsp:nvSpPr>
        <dsp:cNvPr id="0" name=""/>
        <dsp:cNvSpPr/>
      </dsp:nvSpPr>
      <dsp:spPr>
        <a:xfrm>
          <a:off x="269589" y="441777"/>
          <a:ext cx="2063750" cy="299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Overfishing</a:t>
          </a:r>
        </a:p>
      </dsp:txBody>
      <dsp:txXfrm>
        <a:off x="278355" y="450543"/>
        <a:ext cx="2046218" cy="281758"/>
      </dsp:txXfrm>
    </dsp:sp>
    <dsp:sp modelId="{F348F623-4A3E-4F4F-98D6-6A73D04AFA9E}">
      <dsp:nvSpPr>
        <dsp:cNvPr id="0" name=""/>
        <dsp:cNvSpPr/>
      </dsp:nvSpPr>
      <dsp:spPr>
        <a:xfrm>
          <a:off x="258960" y="856021"/>
          <a:ext cx="2063750" cy="608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white"/>
              </a:solidFill>
              <a:latin typeface="Calibri" panose="020F0502020204030204"/>
              <a:ea typeface="+mn-ea"/>
              <a:cs typeface="+mn-cs"/>
            </a:rPr>
            <a:t>Extraction and use of marine non-living resource (non-renewable)</a:t>
          </a:r>
          <a:endParaRPr lang="en-US" sz="1600" dirty="0"/>
        </a:p>
      </dsp:txBody>
      <dsp:txXfrm>
        <a:off x="276797" y="873858"/>
        <a:ext cx="2028076" cy="573320"/>
      </dsp:txXfrm>
    </dsp:sp>
    <dsp:sp modelId="{4EB382F3-30A4-4C9A-882B-A306FF3D2AB6}">
      <dsp:nvSpPr>
        <dsp:cNvPr id="0" name=""/>
        <dsp:cNvSpPr/>
      </dsp:nvSpPr>
      <dsp:spPr>
        <a:xfrm>
          <a:off x="2774156" y="0"/>
          <a:ext cx="2579687" cy="1542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GHG emissions </a:t>
          </a:r>
        </a:p>
      </dsp:txBody>
      <dsp:txXfrm>
        <a:off x="2774156" y="0"/>
        <a:ext cx="2579687" cy="462733"/>
      </dsp:txXfrm>
    </dsp:sp>
    <dsp:sp modelId="{EF7E47FC-BFAD-4C6D-83BE-4065E2DC689F}">
      <dsp:nvSpPr>
        <dsp:cNvPr id="0" name=""/>
        <dsp:cNvSpPr/>
      </dsp:nvSpPr>
      <dsp:spPr>
        <a:xfrm>
          <a:off x="3032125" y="704402"/>
          <a:ext cx="2063750" cy="51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e.g. Maritime transportation </a:t>
          </a:r>
          <a:endParaRPr lang="en-US" sz="1800" kern="1200" dirty="0"/>
        </a:p>
      </dsp:txBody>
      <dsp:txXfrm>
        <a:off x="3047333" y="719610"/>
        <a:ext cx="2033334" cy="488834"/>
      </dsp:txXfrm>
    </dsp:sp>
    <dsp:sp modelId="{C9110ED3-C224-4D32-A798-BDF056596C8A}">
      <dsp:nvSpPr>
        <dsp:cNvPr id="0" name=""/>
        <dsp:cNvSpPr/>
      </dsp:nvSpPr>
      <dsp:spPr>
        <a:xfrm>
          <a:off x="5547320" y="0"/>
          <a:ext cx="2579687" cy="1542445"/>
        </a:xfrm>
        <a:prstGeom prst="roundRect">
          <a:avLst>
            <a:gd name="adj" fmla="val 10000"/>
          </a:avLst>
        </a:prstGeom>
        <a:solidFill>
          <a:schemeClr val="accent1">
            <a:tint val="4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Human-induced climate change</a:t>
          </a:r>
        </a:p>
      </dsp:txBody>
      <dsp:txXfrm>
        <a:off x="5547320" y="0"/>
        <a:ext cx="2579687" cy="462733"/>
      </dsp:txXfrm>
    </dsp:sp>
    <dsp:sp modelId="{7E6999F5-5D7E-4770-A654-ED7B02CC42E7}">
      <dsp:nvSpPr>
        <dsp:cNvPr id="0" name=""/>
        <dsp:cNvSpPr/>
      </dsp:nvSpPr>
      <dsp:spPr>
        <a:xfrm>
          <a:off x="5805289" y="463185"/>
          <a:ext cx="2063749" cy="46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shifts in the distribution of fish species</a:t>
          </a:r>
        </a:p>
      </dsp:txBody>
      <dsp:txXfrm>
        <a:off x="5818910" y="476806"/>
        <a:ext cx="2036507" cy="437826"/>
      </dsp:txXfrm>
    </dsp:sp>
    <dsp:sp modelId="{10E89B57-CEB4-488E-B143-0F824594DFA2}">
      <dsp:nvSpPr>
        <dsp:cNvPr id="0" name=""/>
        <dsp:cNvSpPr/>
      </dsp:nvSpPr>
      <dsp:spPr>
        <a:xfrm>
          <a:off x="5805289" y="999802"/>
          <a:ext cx="2063749" cy="46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Increased fish mortality </a:t>
          </a:r>
        </a:p>
      </dsp:txBody>
      <dsp:txXfrm>
        <a:off x="5818910" y="1013423"/>
        <a:ext cx="2036507" cy="437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EAD8D-23A2-4ED9-A44A-62021BACCDB0}">
      <dsp:nvSpPr>
        <dsp:cNvPr id="0" name=""/>
        <dsp:cNvSpPr/>
      </dsp:nvSpPr>
      <dsp:spPr>
        <a:xfrm>
          <a:off x="992" y="0"/>
          <a:ext cx="2579687" cy="1542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Conservation</a:t>
          </a:r>
        </a:p>
      </dsp:txBody>
      <dsp:txXfrm>
        <a:off x="992" y="0"/>
        <a:ext cx="2579687" cy="462733"/>
      </dsp:txXfrm>
    </dsp:sp>
    <dsp:sp modelId="{D7550FE1-F03E-4FB6-AA9E-510F0E5CB758}">
      <dsp:nvSpPr>
        <dsp:cNvPr id="0" name=""/>
        <dsp:cNvSpPr/>
      </dsp:nvSpPr>
      <dsp:spPr>
        <a:xfrm>
          <a:off x="258960" y="463185"/>
          <a:ext cx="2063749" cy="46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Aquaculture</a:t>
          </a:r>
        </a:p>
      </dsp:txBody>
      <dsp:txXfrm>
        <a:off x="272581" y="476806"/>
        <a:ext cx="2036507" cy="437826"/>
      </dsp:txXfrm>
    </dsp:sp>
    <dsp:sp modelId="{A2794B84-74E4-449D-BA69-8CE9E22C8D8F}">
      <dsp:nvSpPr>
        <dsp:cNvPr id="0" name=""/>
        <dsp:cNvSpPr/>
      </dsp:nvSpPr>
      <dsp:spPr>
        <a:xfrm>
          <a:off x="258960" y="999802"/>
          <a:ext cx="2063749" cy="46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Generation of (off-shore) renewable energy</a:t>
          </a:r>
        </a:p>
      </dsp:txBody>
      <dsp:txXfrm>
        <a:off x="272581" y="1013423"/>
        <a:ext cx="2036507" cy="437826"/>
      </dsp:txXfrm>
    </dsp:sp>
    <dsp:sp modelId="{4A2A9CB6-F4E2-4A75-8BBD-26417F0A85DD}">
      <dsp:nvSpPr>
        <dsp:cNvPr id="0" name=""/>
        <dsp:cNvSpPr/>
      </dsp:nvSpPr>
      <dsp:spPr>
        <a:xfrm>
          <a:off x="2774156" y="0"/>
          <a:ext cx="2579687" cy="1542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Mitigation</a:t>
          </a:r>
        </a:p>
      </dsp:txBody>
      <dsp:txXfrm>
        <a:off x="2774156" y="0"/>
        <a:ext cx="2579687" cy="462733"/>
      </dsp:txXfrm>
    </dsp:sp>
    <dsp:sp modelId="{040EB7C2-DA21-418A-A903-8D2A2712925B}">
      <dsp:nvSpPr>
        <dsp:cNvPr id="0" name=""/>
        <dsp:cNvSpPr/>
      </dsp:nvSpPr>
      <dsp:spPr>
        <a:xfrm>
          <a:off x="3032125" y="462733"/>
          <a:ext cx="2063749" cy="1002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 Seaweed farming</a:t>
          </a:r>
        </a:p>
      </dsp:txBody>
      <dsp:txXfrm>
        <a:off x="3061490" y="492098"/>
        <a:ext cx="2005019" cy="943859"/>
      </dsp:txXfrm>
    </dsp:sp>
    <dsp:sp modelId="{9AC77882-C889-42C4-9E16-E18893CF4632}">
      <dsp:nvSpPr>
        <dsp:cNvPr id="0" name=""/>
        <dsp:cNvSpPr/>
      </dsp:nvSpPr>
      <dsp:spPr>
        <a:xfrm>
          <a:off x="5547320" y="0"/>
          <a:ext cx="2579687" cy="1542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Adaptation</a:t>
          </a:r>
        </a:p>
      </dsp:txBody>
      <dsp:txXfrm>
        <a:off x="5547320" y="0"/>
        <a:ext cx="2579687" cy="462733"/>
      </dsp:txXfrm>
    </dsp:sp>
    <dsp:sp modelId="{20B25DAB-9EFF-44BC-8BD7-DA33DD3991B0}">
      <dsp:nvSpPr>
        <dsp:cNvPr id="0" name=""/>
        <dsp:cNvSpPr/>
      </dsp:nvSpPr>
      <dsp:spPr>
        <a:xfrm>
          <a:off x="5805289" y="462733"/>
          <a:ext cx="2063749" cy="1002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Develop fish farming to provide alternative livelihoods</a:t>
          </a:r>
        </a:p>
      </dsp:txBody>
      <dsp:txXfrm>
        <a:off x="5834654" y="492098"/>
        <a:ext cx="2005019" cy="94385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0.3695</cdr:x>
      <cdr:y>0.03039</cdr:y>
    </cdr:from>
    <cdr:to>
      <cdr:x>0.48014</cdr:x>
      <cdr:y>0.09807</cdr:y>
    </cdr:to>
    <cdr:sp macro="" textlink="">
      <cdr:nvSpPr>
        <cdr:cNvPr id="3" name="TextBox 2">
          <a:extLst xmlns:a="http://schemas.openxmlformats.org/drawingml/2006/main">
            <a:ext uri="{FF2B5EF4-FFF2-40B4-BE49-F238E27FC236}">
              <a16:creationId xmlns:a16="http://schemas.microsoft.com/office/drawing/2014/main" id="{E1540D61-7AC3-256B-89DA-6AFAD5ED06A8}"/>
            </a:ext>
          </a:extLst>
        </cdr:cNvPr>
        <cdr:cNvSpPr txBox="1"/>
      </cdr:nvSpPr>
      <cdr:spPr>
        <a:xfrm xmlns:a="http://schemas.openxmlformats.org/drawingml/2006/main">
          <a:off x="1846522" y="88693"/>
          <a:ext cx="552890" cy="197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3FB09-5A3B-4EE9-954E-ECF049797152}" type="datetimeFigureOut">
              <a:rPr lang="en-US" smtClean="0"/>
              <a:t>3/29/2024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D061D-C35B-4E78-A2C5-CE2BF1FE533A}" type="slidenum">
              <a:rPr lang="en-US" smtClean="0"/>
              <a:t>‹#›</a:t>
            </a:fld>
            <a:endParaRPr lang="en-US"/>
          </a:p>
        </p:txBody>
      </p:sp>
    </p:spTree>
    <p:extLst>
      <p:ext uri="{BB962C8B-B14F-4D97-AF65-F5344CB8AC3E}">
        <p14:creationId xmlns:p14="http://schemas.microsoft.com/office/powerpoint/2010/main" val="763269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Söhne"/>
              </a:rPr>
              <a:t>Today, I'll be delving into some empirical findings regarding the role of the blue economy in generating employment opportunities. Before diving into the specifics, allow me to provide a brief preview of what you can expect in the next 10 minutes</a:t>
            </a:r>
            <a:endParaRPr lang="en-US" dirty="0"/>
          </a:p>
        </p:txBody>
      </p:sp>
      <p:sp>
        <p:nvSpPr>
          <p:cNvPr id="4" name="Slide Number Placeholder 3"/>
          <p:cNvSpPr>
            <a:spLocks noGrp="1"/>
          </p:cNvSpPr>
          <p:nvPr>
            <p:ph type="sldNum" sz="quarter" idx="5"/>
          </p:nvPr>
        </p:nvSpPr>
        <p:spPr/>
        <p:txBody>
          <a:bodyPr/>
          <a:lstStyle/>
          <a:p>
            <a:fld id="{7F2D061D-C35B-4E78-A2C5-CE2BF1FE533A}" type="slidenum">
              <a:rPr lang="en-US" smtClean="0"/>
              <a:t>1</a:t>
            </a:fld>
            <a:endParaRPr lang="en-US"/>
          </a:p>
        </p:txBody>
      </p:sp>
    </p:spTree>
    <p:extLst>
      <p:ext uri="{BB962C8B-B14F-4D97-AF65-F5344CB8AC3E}">
        <p14:creationId xmlns:p14="http://schemas.microsoft.com/office/powerpoint/2010/main" val="2291607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dirty="0">
              <a:solidFill>
                <a:srgbClr val="374151"/>
              </a:solidFill>
              <a:effectLst/>
              <a:latin typeface="Söhne"/>
            </a:endParaRPr>
          </a:p>
        </p:txBody>
      </p:sp>
      <p:sp>
        <p:nvSpPr>
          <p:cNvPr id="4" name="Segnaposto numero diapositiva 3"/>
          <p:cNvSpPr>
            <a:spLocks noGrp="1"/>
          </p:cNvSpPr>
          <p:nvPr>
            <p:ph type="sldNum" sz="quarter" idx="5"/>
          </p:nvPr>
        </p:nvSpPr>
        <p:spPr/>
        <p:txBody>
          <a:bodyPr/>
          <a:lstStyle/>
          <a:p>
            <a:fld id="{7F2D061D-C35B-4E78-A2C5-CE2BF1FE533A}" type="slidenum">
              <a:rPr lang="en-US" smtClean="0"/>
              <a:t>10</a:t>
            </a:fld>
            <a:endParaRPr lang="en-US"/>
          </a:p>
        </p:txBody>
      </p:sp>
    </p:spTree>
    <p:extLst>
      <p:ext uri="{BB962C8B-B14F-4D97-AF65-F5344CB8AC3E}">
        <p14:creationId xmlns:p14="http://schemas.microsoft.com/office/powerpoint/2010/main" val="782382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b="1" dirty="0">
                <a:effectLst/>
                <a:latin typeface="Calibri" panose="020F0502020204030204" pitchFamily="34" charset="0"/>
                <a:ea typeface="Calibri" panose="020F0502020204030204" pitchFamily="34" charset="0"/>
                <a:cs typeface="Mangal" panose="02040503050203030202" pitchFamily="18" charset="0"/>
              </a:rPr>
              <a:t>But while the importance of fisheries within the Blue economy decreases as countries develop, it increases within food production sectors </a:t>
            </a:r>
            <a:r>
              <a:rPr lang="en-US" sz="1800" dirty="0">
                <a:effectLst/>
                <a:latin typeface="Calibri" panose="020F0502020204030204" pitchFamily="34" charset="0"/>
                <a:ea typeface="Calibri" panose="020F0502020204030204" pitchFamily="34" charset="0"/>
                <a:cs typeface="Mangal" panose="02040503050203030202" pitchFamily="18" charset="0"/>
              </a:rPr>
              <a:t>As countries develop, employment in growing and harvesting food shifts from relatively low-productivity activities, like crop and livestock farming, to relatively higher-productivity aquatic food activities, such as fisheries and aquaculture. This sectoral shift is larger for young people (Figure 1).</a:t>
            </a:r>
          </a:p>
          <a:p>
            <a:pPr marL="0" marR="0" algn="just">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7F2D061D-C35B-4E78-A2C5-CE2BF1FE533A}" type="slidenum">
              <a:rPr lang="en-US" smtClean="0"/>
              <a:t>11</a:t>
            </a:fld>
            <a:endParaRPr lang="en-US"/>
          </a:p>
        </p:txBody>
      </p:sp>
    </p:spTree>
    <p:extLst>
      <p:ext uri="{BB962C8B-B14F-4D97-AF65-F5344CB8AC3E}">
        <p14:creationId xmlns:p14="http://schemas.microsoft.com/office/powerpoint/2010/main" val="350627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t>But in general the Blue economy generate improve LM outcomes for young people. Youth employment in the Blue Economy tends to be concentrated in medium-high skill occupations compared to adults, except in low-income countries. Youth employment in the Blue Economy tends to be more concentrated in paid-employment jobs compared to adults, with the exception of low-income countries</a:t>
            </a:r>
            <a:endParaRPr lang="en-US" sz="18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7F2D061D-C35B-4E78-A2C5-CE2BF1FE533A}" type="slidenum">
              <a:rPr lang="en-US" smtClean="0"/>
              <a:t>12</a:t>
            </a:fld>
            <a:endParaRPr lang="en-US"/>
          </a:p>
        </p:txBody>
      </p:sp>
    </p:spTree>
    <p:extLst>
      <p:ext uri="{BB962C8B-B14F-4D97-AF65-F5344CB8AC3E}">
        <p14:creationId xmlns:p14="http://schemas.microsoft.com/office/powerpoint/2010/main" val="415790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2800" dirty="0"/>
              <a:t>The Blue Economy plays a key role for local employment creation. As with any economic activity, the relative importance of the Blue Economy for youth employment creation depends, to some extent, upon the level at which this is measured (global, national, local, etc.). While employment in the Blue Economy may account for a relatively small fraction of national . employment in a given country, it </a:t>
            </a:r>
            <a:r>
              <a:rPr lang="en-US" sz="4000" dirty="0"/>
              <a:t>may form a much larger share of employment for certain subnational area, especially those more proximate to water bodies. </a:t>
            </a:r>
          </a:p>
          <a:p>
            <a:pPr marL="0" marR="0" algn="just">
              <a:lnSpc>
                <a:spcPct val="115000"/>
              </a:lnSpc>
              <a:spcBef>
                <a:spcPts val="0"/>
              </a:spcBef>
              <a:spcAft>
                <a:spcPts val="800"/>
              </a:spcAft>
            </a:pPr>
            <a:r>
              <a:rPr lang="en-US" sz="4000" dirty="0"/>
              <a:t>The significance of the Blue economy for local employment creation is particularly pronounced for young people. In the Province of </a:t>
            </a:r>
            <a:r>
              <a:rPr lang="en-US" sz="4000" dirty="0" err="1"/>
              <a:t>Savarane</a:t>
            </a:r>
            <a:r>
              <a:rPr lang="en-US" sz="4000" dirty="0"/>
              <a:t> in Laos, for instance, statistics reveal a compelling narrative: Six out of every ten young individuals are gainfully employed within Blue Economy sectors</a:t>
            </a:r>
            <a:endParaRPr lang="en-US" sz="18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7F2D061D-C35B-4E78-A2C5-CE2BF1FE533A}" type="slidenum">
              <a:rPr lang="en-US" smtClean="0"/>
              <a:t>13</a:t>
            </a:fld>
            <a:endParaRPr lang="en-US"/>
          </a:p>
        </p:txBody>
      </p:sp>
    </p:spTree>
    <p:extLst>
      <p:ext uri="{BB962C8B-B14F-4D97-AF65-F5344CB8AC3E}">
        <p14:creationId xmlns:p14="http://schemas.microsoft.com/office/powerpoint/2010/main" val="20938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dirty="0"/>
              <a:t>+Increasing the income threshold to USD 10 per day</a:t>
            </a:r>
          </a:p>
          <a:p>
            <a:pPr algn="ctr"/>
            <a:endParaRPr lang="en-US" sz="1800" b="1" dirty="0"/>
          </a:p>
          <a:p>
            <a:r>
              <a:rPr lang="en-US" sz="1800" b="1" i="0" dirty="0">
                <a:solidFill>
                  <a:srgbClr val="0D0D0D"/>
                </a:solidFill>
                <a:effectLst/>
                <a:latin typeface="Söhne"/>
              </a:rPr>
              <a:t>41.9% of young people in agriculture </a:t>
            </a:r>
            <a:r>
              <a:rPr lang="en-US" sz="1800" b="0" i="0" dirty="0">
                <a:solidFill>
                  <a:srgbClr val="0D0D0D"/>
                </a:solidFill>
                <a:effectLst/>
                <a:latin typeface="Söhne"/>
              </a:rPr>
              <a:t>earn less than that threshold, which is 24.6 p.p. higher than the share of youth in fishing (</a:t>
            </a:r>
            <a:r>
              <a:rPr lang="en-US" sz="1800" b="1" i="0" dirty="0">
                <a:solidFill>
                  <a:srgbClr val="0D0D0D"/>
                </a:solidFill>
                <a:effectLst/>
                <a:latin typeface="Söhne"/>
              </a:rPr>
              <a:t>17.3%</a:t>
            </a:r>
            <a:r>
              <a:rPr lang="en-US" sz="1800" b="0" i="0" dirty="0">
                <a:solidFill>
                  <a:srgbClr val="0D0D0D"/>
                </a:solidFill>
                <a:effectLst/>
                <a:latin typeface="Söhne"/>
              </a:rPr>
              <a:t>) and 26.7 p.p. higher than the share in aquaculture (</a:t>
            </a:r>
            <a:r>
              <a:rPr lang="en-US" sz="1800" b="1" i="0" dirty="0">
                <a:solidFill>
                  <a:srgbClr val="0D0D0D"/>
                </a:solidFill>
                <a:effectLst/>
                <a:latin typeface="Söhne"/>
              </a:rPr>
              <a:t>15.2%</a:t>
            </a:r>
            <a:r>
              <a:rPr lang="en-US" sz="1800" b="0" i="0" dirty="0">
                <a:solidFill>
                  <a:srgbClr val="0D0D0D"/>
                </a:solidFill>
                <a:effectLst/>
                <a:latin typeface="Söhne"/>
              </a:rPr>
              <a:t>).</a:t>
            </a:r>
            <a:endParaRPr lang="en-US" sz="1800" dirty="0"/>
          </a:p>
          <a:p>
            <a:pPr marL="0" marR="0" algn="just">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7F2D061D-C35B-4E78-A2C5-CE2BF1FE533A}" type="slidenum">
              <a:rPr lang="en-US" smtClean="0"/>
              <a:t>14</a:t>
            </a:fld>
            <a:endParaRPr lang="en-US"/>
          </a:p>
        </p:txBody>
      </p:sp>
    </p:spTree>
    <p:extLst>
      <p:ext uri="{BB962C8B-B14F-4D97-AF65-F5344CB8AC3E}">
        <p14:creationId xmlns:p14="http://schemas.microsoft.com/office/powerpoint/2010/main" val="2313267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dirty="0">
              <a:solidFill>
                <a:srgbClr val="374151"/>
              </a:solidFill>
              <a:effectLst/>
              <a:latin typeface="Söhne"/>
            </a:endParaRPr>
          </a:p>
        </p:txBody>
      </p:sp>
      <p:sp>
        <p:nvSpPr>
          <p:cNvPr id="4" name="Segnaposto numero diapositiva 3"/>
          <p:cNvSpPr>
            <a:spLocks noGrp="1"/>
          </p:cNvSpPr>
          <p:nvPr>
            <p:ph type="sldNum" sz="quarter" idx="5"/>
          </p:nvPr>
        </p:nvSpPr>
        <p:spPr/>
        <p:txBody>
          <a:bodyPr/>
          <a:lstStyle/>
          <a:p>
            <a:fld id="{7F2D061D-C35B-4E78-A2C5-CE2BF1FE533A}" type="slidenum">
              <a:rPr lang="en-US" smtClean="0"/>
              <a:t>15</a:t>
            </a:fld>
            <a:endParaRPr lang="en-US"/>
          </a:p>
        </p:txBody>
      </p:sp>
    </p:spTree>
    <p:extLst>
      <p:ext uri="{BB962C8B-B14F-4D97-AF65-F5344CB8AC3E}">
        <p14:creationId xmlns:p14="http://schemas.microsoft.com/office/powerpoint/2010/main" val="2716230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7F2D061D-C35B-4E78-A2C5-CE2BF1FE533A}" type="slidenum">
              <a:rPr lang="en-US" smtClean="0"/>
              <a:t>16</a:t>
            </a:fld>
            <a:endParaRPr lang="en-US"/>
          </a:p>
        </p:txBody>
      </p:sp>
    </p:spTree>
    <p:extLst>
      <p:ext uri="{BB962C8B-B14F-4D97-AF65-F5344CB8AC3E}">
        <p14:creationId xmlns:p14="http://schemas.microsoft.com/office/powerpoint/2010/main" val="1611294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7F2D061D-C35B-4E78-A2C5-CE2BF1FE533A}" type="slidenum">
              <a:rPr lang="en-US" smtClean="0"/>
              <a:t>17</a:t>
            </a:fld>
            <a:endParaRPr lang="en-US"/>
          </a:p>
        </p:txBody>
      </p:sp>
    </p:spTree>
    <p:extLst>
      <p:ext uri="{BB962C8B-B14F-4D97-AF65-F5344CB8AC3E}">
        <p14:creationId xmlns:p14="http://schemas.microsoft.com/office/powerpoint/2010/main" val="371256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effectLst/>
              </a:rPr>
              <a:t>I'll begin by addressing the structural challenges confronting young people in the labor market, highlighting how these challenges have been amplified by various external factors. Following this, I'll provide a definition of the blue economy, as outlined by the World Bank, and explore its integration within the framework of structural transformation. Next, I'll present concise empirical findings derived from our analysis. Finally, I'll conclude by discussing  some challenge and how these challenges can be turned into opportunities.</a:t>
            </a:r>
          </a:p>
          <a:p>
            <a:r>
              <a:rPr lang="en-US" b="1" i="0" dirty="0">
                <a:solidFill>
                  <a:srgbClr val="FFFFFF"/>
                </a:solidFill>
                <a:effectLst/>
                <a:latin typeface="Inter"/>
              </a:rPr>
              <a:t> </a:t>
            </a:r>
          </a:p>
          <a:p>
            <a:br>
              <a:rPr lang="en-US" dirty="0">
                <a:effectLst/>
              </a:rPr>
            </a:br>
            <a:endParaRPr lang="en-US" b="0" i="0" dirty="0">
              <a:solidFill>
                <a:srgbClr val="374151"/>
              </a:solidFill>
              <a:effectLst/>
              <a:latin typeface="Söhne"/>
            </a:endParaRPr>
          </a:p>
        </p:txBody>
      </p:sp>
      <p:sp>
        <p:nvSpPr>
          <p:cNvPr id="4" name="Segnaposto numero diapositiva 3"/>
          <p:cNvSpPr>
            <a:spLocks noGrp="1"/>
          </p:cNvSpPr>
          <p:nvPr>
            <p:ph type="sldNum" sz="quarter" idx="5"/>
          </p:nvPr>
        </p:nvSpPr>
        <p:spPr/>
        <p:txBody>
          <a:bodyPr/>
          <a:lstStyle/>
          <a:p>
            <a:fld id="{7F2D061D-C35B-4E78-A2C5-CE2BF1FE533A}" type="slidenum">
              <a:rPr lang="en-US" smtClean="0"/>
              <a:t>2</a:t>
            </a:fld>
            <a:endParaRPr lang="en-US"/>
          </a:p>
        </p:txBody>
      </p:sp>
    </p:spTree>
    <p:extLst>
      <p:ext uri="{BB962C8B-B14F-4D97-AF65-F5344CB8AC3E}">
        <p14:creationId xmlns:p14="http://schemas.microsoft.com/office/powerpoint/2010/main" val="173726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dirty="0">
              <a:solidFill>
                <a:srgbClr val="374151"/>
              </a:solidFill>
              <a:effectLst/>
              <a:latin typeface="Söhne"/>
            </a:endParaRPr>
          </a:p>
        </p:txBody>
      </p:sp>
      <p:sp>
        <p:nvSpPr>
          <p:cNvPr id="4" name="Segnaposto numero diapositiva 3"/>
          <p:cNvSpPr>
            <a:spLocks noGrp="1"/>
          </p:cNvSpPr>
          <p:nvPr>
            <p:ph type="sldNum" sz="quarter" idx="5"/>
          </p:nvPr>
        </p:nvSpPr>
        <p:spPr/>
        <p:txBody>
          <a:bodyPr/>
          <a:lstStyle/>
          <a:p>
            <a:fld id="{7F2D061D-C35B-4E78-A2C5-CE2BF1FE533A}" type="slidenum">
              <a:rPr lang="en-US" smtClean="0"/>
              <a:t>3</a:t>
            </a:fld>
            <a:endParaRPr lang="en-US"/>
          </a:p>
        </p:txBody>
      </p:sp>
    </p:spTree>
    <p:extLst>
      <p:ext uri="{BB962C8B-B14F-4D97-AF65-F5344CB8AC3E}">
        <p14:creationId xmlns:p14="http://schemas.microsoft.com/office/powerpoint/2010/main" val="386923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underscore the potential of blue economy sectors, let's begin by shedding light on the structural challenges confronting young individuals in the labor market, particularly exacerbated by the Covid-19 pandemic. These challenges can be summarized by the stark reality that young people are often the last to secure employment and the first to lose it when external crisis occur. Currently, an estimated 65 million individuals are unemployed, on a </a:t>
            </a:r>
            <a:r>
              <a:rPr lang="en-US" dirty="0" err="1"/>
              <a:t>globl</a:t>
            </a:r>
            <a:r>
              <a:rPr lang="en-US" dirty="0"/>
              <a:t> scale—a figure which is lower than that during the peak of the pandemic. However, alarming projections suggest that an additional two million individuals may join the ranks of the unemployed by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critical metric illustrating the plight of young individuals in the labor market is the youth-to-adult unemployment ratio, which paints a distressing picture. On average, young people are three times more likely than their adult counterparts to face unemployment. This statistic underscores the obstacles young people encounter in securing stable employment opportunities</a:t>
            </a:r>
          </a:p>
        </p:txBody>
      </p:sp>
      <p:sp>
        <p:nvSpPr>
          <p:cNvPr id="4" name="Slide Number Placeholder 3"/>
          <p:cNvSpPr>
            <a:spLocks noGrp="1"/>
          </p:cNvSpPr>
          <p:nvPr>
            <p:ph type="sldNum" sz="quarter" idx="5"/>
          </p:nvPr>
        </p:nvSpPr>
        <p:spPr/>
        <p:txBody>
          <a:bodyPr/>
          <a:lstStyle/>
          <a:p>
            <a:fld id="{7F2D061D-C35B-4E78-A2C5-CE2BF1FE533A}" type="slidenum">
              <a:rPr lang="en-US" smtClean="0"/>
              <a:t>4</a:t>
            </a:fld>
            <a:endParaRPr lang="en-US"/>
          </a:p>
        </p:txBody>
      </p:sp>
    </p:spTree>
    <p:extLst>
      <p:ext uri="{BB962C8B-B14F-4D97-AF65-F5344CB8AC3E}">
        <p14:creationId xmlns:p14="http://schemas.microsoft.com/office/powerpoint/2010/main" val="305429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dirty="0">
              <a:solidFill>
                <a:srgbClr val="374151"/>
              </a:solidFill>
              <a:effectLst/>
              <a:latin typeface="Söhne"/>
            </a:endParaRPr>
          </a:p>
        </p:txBody>
      </p:sp>
      <p:sp>
        <p:nvSpPr>
          <p:cNvPr id="4" name="Segnaposto numero diapositiva 3"/>
          <p:cNvSpPr>
            <a:spLocks noGrp="1"/>
          </p:cNvSpPr>
          <p:nvPr>
            <p:ph type="sldNum" sz="quarter" idx="5"/>
          </p:nvPr>
        </p:nvSpPr>
        <p:spPr/>
        <p:txBody>
          <a:bodyPr/>
          <a:lstStyle/>
          <a:p>
            <a:fld id="{7F2D061D-C35B-4E78-A2C5-CE2BF1FE533A}" type="slidenum">
              <a:rPr lang="en-US" smtClean="0"/>
              <a:t>5</a:t>
            </a:fld>
            <a:endParaRPr lang="en-US"/>
          </a:p>
        </p:txBody>
      </p:sp>
    </p:spTree>
    <p:extLst>
      <p:ext uri="{BB962C8B-B14F-4D97-AF65-F5344CB8AC3E}">
        <p14:creationId xmlns:p14="http://schemas.microsoft.com/office/powerpoint/2010/main" val="1146010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D061D-C35B-4E78-A2C5-CE2BF1FE533A}" type="slidenum">
              <a:rPr lang="en-US" smtClean="0"/>
              <a:t>6</a:t>
            </a:fld>
            <a:endParaRPr lang="en-US"/>
          </a:p>
        </p:txBody>
      </p:sp>
    </p:spTree>
    <p:extLst>
      <p:ext uri="{BB962C8B-B14F-4D97-AF65-F5344CB8AC3E}">
        <p14:creationId xmlns:p14="http://schemas.microsoft.com/office/powerpoint/2010/main" val="302302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7F2D061D-C35B-4E78-A2C5-CE2BF1FE533A}" type="slidenum">
              <a:rPr lang="en-US" smtClean="0"/>
              <a:t>7</a:t>
            </a:fld>
            <a:endParaRPr lang="en-US"/>
          </a:p>
        </p:txBody>
      </p:sp>
    </p:spTree>
    <p:extLst>
      <p:ext uri="{BB962C8B-B14F-4D97-AF65-F5344CB8AC3E}">
        <p14:creationId xmlns:p14="http://schemas.microsoft.com/office/powerpoint/2010/main" val="71348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dirty="0">
              <a:solidFill>
                <a:srgbClr val="374151"/>
              </a:solidFill>
              <a:effectLst/>
              <a:latin typeface="Söhne"/>
            </a:endParaRPr>
          </a:p>
        </p:txBody>
      </p:sp>
      <p:sp>
        <p:nvSpPr>
          <p:cNvPr id="4" name="Segnaposto numero diapositiva 3"/>
          <p:cNvSpPr>
            <a:spLocks noGrp="1"/>
          </p:cNvSpPr>
          <p:nvPr>
            <p:ph type="sldNum" sz="quarter" idx="5"/>
          </p:nvPr>
        </p:nvSpPr>
        <p:spPr/>
        <p:txBody>
          <a:bodyPr/>
          <a:lstStyle/>
          <a:p>
            <a:fld id="{7F2D061D-C35B-4E78-A2C5-CE2BF1FE533A}" type="slidenum">
              <a:rPr lang="en-US" smtClean="0"/>
              <a:t>8</a:t>
            </a:fld>
            <a:endParaRPr lang="en-US"/>
          </a:p>
        </p:txBody>
      </p:sp>
    </p:spTree>
    <p:extLst>
      <p:ext uri="{BB962C8B-B14F-4D97-AF65-F5344CB8AC3E}">
        <p14:creationId xmlns:p14="http://schemas.microsoft.com/office/powerpoint/2010/main" val="3624265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Mangal" panose="02040503050203030202" pitchFamily="18" charset="0"/>
              </a:rPr>
              <a:t>In our operational analysis, we've identified nine economic sectors directly linked to the Blue economy across 18 labor force surveys spanning low, lower income, and upper-middle-income countries. Our focus was on understanding the structural transformation of the Blue economy concerning employment as countries develop.</a:t>
            </a:r>
          </a:p>
          <a:p>
            <a:pPr algn="l"/>
            <a:endParaRPr lang="en-US" sz="2800" b="0" i="0" dirty="0">
              <a:solidFill>
                <a:srgbClr val="0D0D0D"/>
              </a:solidFill>
              <a:effectLst/>
              <a:latin typeface="Söhne"/>
            </a:endParaRPr>
          </a:p>
          <a:p>
            <a:pPr algn="l"/>
            <a:r>
              <a:rPr lang="en-US" sz="2800" b="0" i="0" dirty="0">
                <a:solidFill>
                  <a:srgbClr val="0D0D0D"/>
                </a:solidFill>
                <a:effectLst/>
                <a:latin typeface="Söhne"/>
              </a:rPr>
              <a:t>This framing exercise indicates that as labor productivity in fisheries increases, it triggers a transformation in the Blue economy labor market. The fishery and aquaculture sectors not only provide more fish for processing in the food processing industry but also demand increased inputs from the manufacturing sector (e.g., ships, boats, and other floating structures) to enhance the efficiency of fishery operations.</a:t>
            </a:r>
          </a:p>
          <a:p>
            <a:br>
              <a:rPr lang="en-US" sz="2800" dirty="0"/>
            </a:br>
            <a:r>
              <a:rPr lang="en-US" sz="2800" b="0" i="0" dirty="0">
                <a:solidFill>
                  <a:srgbClr val="0D0D0D"/>
                </a:solidFill>
                <a:effectLst/>
                <a:latin typeface="Söhne"/>
              </a:rPr>
              <a:t>Furthermore, the process of structural transformation fuels the growth of ancillary activities for transporting passengers or freight on vessels designed for operations on sea, coastal, or inland waters. In general, as countries develop the blue economy sectors drives better labor market outcomes </a:t>
            </a:r>
            <a:endParaRPr lang="en-US" sz="1800" b="1" dirty="0">
              <a:effectLst/>
              <a:latin typeface="Times New Roman" panose="02020603050405020304" pitchFamily="18"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7F2D061D-C35B-4E78-A2C5-CE2BF1FE533A}" type="slidenum">
              <a:rPr lang="en-US" smtClean="0"/>
              <a:t>9</a:t>
            </a:fld>
            <a:endParaRPr lang="en-US"/>
          </a:p>
        </p:txBody>
      </p:sp>
    </p:spTree>
    <p:extLst>
      <p:ext uri="{BB962C8B-B14F-4D97-AF65-F5344CB8AC3E}">
        <p14:creationId xmlns:p14="http://schemas.microsoft.com/office/powerpoint/2010/main" val="42976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C085F4-4622-731C-6C63-33FB549567D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36AB65AA-B427-9CDA-E398-250023DF53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07D1697F-29DA-1574-9AF7-0F5195278DCA}"/>
              </a:ext>
            </a:extLst>
          </p:cNvPr>
          <p:cNvSpPr>
            <a:spLocks noGrp="1"/>
          </p:cNvSpPr>
          <p:nvPr>
            <p:ph type="dt" sz="half" idx="10"/>
          </p:nvPr>
        </p:nvSpPr>
        <p:spPr/>
        <p:txBody>
          <a:bodyPr/>
          <a:lstStyle/>
          <a:p>
            <a:fld id="{DF27F4EF-DE78-4926-9439-EF63B3CE9697}" type="datetimeFigureOut">
              <a:rPr lang="en-US" smtClean="0"/>
              <a:t>3/29/2024</a:t>
            </a:fld>
            <a:endParaRPr lang="en-US"/>
          </a:p>
        </p:txBody>
      </p:sp>
      <p:sp>
        <p:nvSpPr>
          <p:cNvPr id="5" name="Segnaposto piè di pagina 4">
            <a:extLst>
              <a:ext uri="{FF2B5EF4-FFF2-40B4-BE49-F238E27FC236}">
                <a16:creationId xmlns:a16="http://schemas.microsoft.com/office/drawing/2014/main" id="{FBB2E6E0-8697-AC2F-29A0-8FB3CD9C39B8}"/>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DA67DAD5-85B2-7BC7-CE6A-7EBDA760DA52}"/>
              </a:ext>
            </a:extLst>
          </p:cNvPr>
          <p:cNvSpPr>
            <a:spLocks noGrp="1"/>
          </p:cNvSpPr>
          <p:nvPr>
            <p:ph type="sldNum" sz="quarter" idx="12"/>
          </p:nvPr>
        </p:nvSpPr>
        <p:spPr/>
        <p:txBody>
          <a:bodyPr/>
          <a:lstStyle/>
          <a:p>
            <a:fld id="{AF21EA41-19C0-4845-956F-4215321665E8}" type="slidenum">
              <a:rPr lang="en-US" smtClean="0"/>
              <a:t>‹#›</a:t>
            </a:fld>
            <a:endParaRPr lang="en-US"/>
          </a:p>
        </p:txBody>
      </p:sp>
    </p:spTree>
    <p:extLst>
      <p:ext uri="{BB962C8B-B14F-4D97-AF65-F5344CB8AC3E}">
        <p14:creationId xmlns:p14="http://schemas.microsoft.com/office/powerpoint/2010/main" val="222138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E489F7-D5A7-C003-363B-3E5A12EDC9C1}"/>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61DA9F5F-B271-A0C1-846B-76B3733F361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64CF0A1C-2FC3-29E0-FA73-A4A75781AA93}"/>
              </a:ext>
            </a:extLst>
          </p:cNvPr>
          <p:cNvSpPr>
            <a:spLocks noGrp="1"/>
          </p:cNvSpPr>
          <p:nvPr>
            <p:ph type="dt" sz="half" idx="10"/>
          </p:nvPr>
        </p:nvSpPr>
        <p:spPr/>
        <p:txBody>
          <a:bodyPr/>
          <a:lstStyle/>
          <a:p>
            <a:fld id="{DF27F4EF-DE78-4926-9439-EF63B3CE9697}" type="datetimeFigureOut">
              <a:rPr lang="en-US" smtClean="0"/>
              <a:t>3/29/2024</a:t>
            </a:fld>
            <a:endParaRPr lang="en-US"/>
          </a:p>
        </p:txBody>
      </p:sp>
      <p:sp>
        <p:nvSpPr>
          <p:cNvPr id="5" name="Segnaposto piè di pagina 4">
            <a:extLst>
              <a:ext uri="{FF2B5EF4-FFF2-40B4-BE49-F238E27FC236}">
                <a16:creationId xmlns:a16="http://schemas.microsoft.com/office/drawing/2014/main" id="{65356866-5FFD-6DB7-2C98-8D17F56B02BB}"/>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E30D7984-5C3C-A6BC-773F-A4242611B0DB}"/>
              </a:ext>
            </a:extLst>
          </p:cNvPr>
          <p:cNvSpPr>
            <a:spLocks noGrp="1"/>
          </p:cNvSpPr>
          <p:nvPr>
            <p:ph type="sldNum" sz="quarter" idx="12"/>
          </p:nvPr>
        </p:nvSpPr>
        <p:spPr/>
        <p:txBody>
          <a:bodyPr/>
          <a:lstStyle/>
          <a:p>
            <a:fld id="{AF21EA41-19C0-4845-956F-4215321665E8}" type="slidenum">
              <a:rPr lang="en-US" smtClean="0"/>
              <a:t>‹#›</a:t>
            </a:fld>
            <a:endParaRPr lang="en-US"/>
          </a:p>
        </p:txBody>
      </p:sp>
    </p:spTree>
    <p:extLst>
      <p:ext uri="{BB962C8B-B14F-4D97-AF65-F5344CB8AC3E}">
        <p14:creationId xmlns:p14="http://schemas.microsoft.com/office/powerpoint/2010/main" val="157645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D49B174-F752-76A9-08A2-20160142278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76FA23BB-E905-648F-8D8F-7A580B3F45E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F096C1EC-4AD6-E7EA-946E-D87753AE63C4}"/>
              </a:ext>
            </a:extLst>
          </p:cNvPr>
          <p:cNvSpPr>
            <a:spLocks noGrp="1"/>
          </p:cNvSpPr>
          <p:nvPr>
            <p:ph type="dt" sz="half" idx="10"/>
          </p:nvPr>
        </p:nvSpPr>
        <p:spPr/>
        <p:txBody>
          <a:bodyPr/>
          <a:lstStyle/>
          <a:p>
            <a:fld id="{DF27F4EF-DE78-4926-9439-EF63B3CE9697}" type="datetimeFigureOut">
              <a:rPr lang="en-US" smtClean="0"/>
              <a:t>3/29/2024</a:t>
            </a:fld>
            <a:endParaRPr lang="en-US"/>
          </a:p>
        </p:txBody>
      </p:sp>
      <p:sp>
        <p:nvSpPr>
          <p:cNvPr id="5" name="Segnaposto piè di pagina 4">
            <a:extLst>
              <a:ext uri="{FF2B5EF4-FFF2-40B4-BE49-F238E27FC236}">
                <a16:creationId xmlns:a16="http://schemas.microsoft.com/office/drawing/2014/main" id="{CA1EDC0F-FF06-38C2-8E4A-58FF9EF05A01}"/>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184AEC0A-0C92-2213-DAA7-A774DDF4368C}"/>
              </a:ext>
            </a:extLst>
          </p:cNvPr>
          <p:cNvSpPr>
            <a:spLocks noGrp="1"/>
          </p:cNvSpPr>
          <p:nvPr>
            <p:ph type="sldNum" sz="quarter" idx="12"/>
          </p:nvPr>
        </p:nvSpPr>
        <p:spPr/>
        <p:txBody>
          <a:bodyPr/>
          <a:lstStyle/>
          <a:p>
            <a:fld id="{AF21EA41-19C0-4845-956F-4215321665E8}" type="slidenum">
              <a:rPr lang="en-US" smtClean="0"/>
              <a:t>‹#›</a:t>
            </a:fld>
            <a:endParaRPr lang="en-US"/>
          </a:p>
        </p:txBody>
      </p:sp>
    </p:spTree>
    <p:extLst>
      <p:ext uri="{BB962C8B-B14F-4D97-AF65-F5344CB8AC3E}">
        <p14:creationId xmlns:p14="http://schemas.microsoft.com/office/powerpoint/2010/main" val="388338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8FF7BD-3745-0E39-11E3-DA74E549420B}"/>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29B542AC-31FE-EA5D-8FB3-EEBA8AD076B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1CD603C-526F-E0C6-D439-7D632B673664}"/>
              </a:ext>
            </a:extLst>
          </p:cNvPr>
          <p:cNvSpPr>
            <a:spLocks noGrp="1"/>
          </p:cNvSpPr>
          <p:nvPr>
            <p:ph type="dt" sz="half" idx="10"/>
          </p:nvPr>
        </p:nvSpPr>
        <p:spPr/>
        <p:txBody>
          <a:bodyPr/>
          <a:lstStyle/>
          <a:p>
            <a:fld id="{DF27F4EF-DE78-4926-9439-EF63B3CE9697}" type="datetimeFigureOut">
              <a:rPr lang="en-US" smtClean="0"/>
              <a:t>3/29/2024</a:t>
            </a:fld>
            <a:endParaRPr lang="en-US"/>
          </a:p>
        </p:txBody>
      </p:sp>
      <p:sp>
        <p:nvSpPr>
          <p:cNvPr id="5" name="Segnaposto piè di pagina 4">
            <a:extLst>
              <a:ext uri="{FF2B5EF4-FFF2-40B4-BE49-F238E27FC236}">
                <a16:creationId xmlns:a16="http://schemas.microsoft.com/office/drawing/2014/main" id="{CFC3AE5F-8BAC-56CD-B8DB-4F49D74292F1}"/>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56E27D9-AD56-25B4-C966-1D22FD064A74}"/>
              </a:ext>
            </a:extLst>
          </p:cNvPr>
          <p:cNvSpPr>
            <a:spLocks noGrp="1"/>
          </p:cNvSpPr>
          <p:nvPr>
            <p:ph type="sldNum" sz="quarter" idx="12"/>
          </p:nvPr>
        </p:nvSpPr>
        <p:spPr/>
        <p:txBody>
          <a:bodyPr/>
          <a:lstStyle/>
          <a:p>
            <a:fld id="{AF21EA41-19C0-4845-956F-4215321665E8}" type="slidenum">
              <a:rPr lang="en-US" smtClean="0"/>
              <a:t>‹#›</a:t>
            </a:fld>
            <a:endParaRPr lang="en-US"/>
          </a:p>
        </p:txBody>
      </p:sp>
    </p:spTree>
    <p:extLst>
      <p:ext uri="{BB962C8B-B14F-4D97-AF65-F5344CB8AC3E}">
        <p14:creationId xmlns:p14="http://schemas.microsoft.com/office/powerpoint/2010/main" val="151076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9A5CD-3364-926C-C0A9-D957D4D471F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AAC0188C-8AB1-C028-6DA2-14A333FD74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E1F6C9A-EE57-0F56-CBBC-4D456329A8CC}"/>
              </a:ext>
            </a:extLst>
          </p:cNvPr>
          <p:cNvSpPr>
            <a:spLocks noGrp="1"/>
          </p:cNvSpPr>
          <p:nvPr>
            <p:ph type="dt" sz="half" idx="10"/>
          </p:nvPr>
        </p:nvSpPr>
        <p:spPr/>
        <p:txBody>
          <a:bodyPr/>
          <a:lstStyle/>
          <a:p>
            <a:fld id="{DF27F4EF-DE78-4926-9439-EF63B3CE9697}" type="datetimeFigureOut">
              <a:rPr lang="en-US" smtClean="0"/>
              <a:t>3/29/2024</a:t>
            </a:fld>
            <a:endParaRPr lang="en-US"/>
          </a:p>
        </p:txBody>
      </p:sp>
      <p:sp>
        <p:nvSpPr>
          <p:cNvPr id="5" name="Segnaposto piè di pagina 4">
            <a:extLst>
              <a:ext uri="{FF2B5EF4-FFF2-40B4-BE49-F238E27FC236}">
                <a16:creationId xmlns:a16="http://schemas.microsoft.com/office/drawing/2014/main" id="{04AF9687-0E15-CF63-89B4-F0455A458A0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D445C7B2-A850-E62C-940D-FCC7538234BB}"/>
              </a:ext>
            </a:extLst>
          </p:cNvPr>
          <p:cNvSpPr>
            <a:spLocks noGrp="1"/>
          </p:cNvSpPr>
          <p:nvPr>
            <p:ph type="sldNum" sz="quarter" idx="12"/>
          </p:nvPr>
        </p:nvSpPr>
        <p:spPr/>
        <p:txBody>
          <a:bodyPr/>
          <a:lstStyle/>
          <a:p>
            <a:fld id="{AF21EA41-19C0-4845-956F-4215321665E8}" type="slidenum">
              <a:rPr lang="en-US" smtClean="0"/>
              <a:t>‹#›</a:t>
            </a:fld>
            <a:endParaRPr lang="en-US"/>
          </a:p>
        </p:txBody>
      </p:sp>
    </p:spTree>
    <p:extLst>
      <p:ext uri="{BB962C8B-B14F-4D97-AF65-F5344CB8AC3E}">
        <p14:creationId xmlns:p14="http://schemas.microsoft.com/office/powerpoint/2010/main" val="318763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4AB905-C850-BC0B-B96D-797F4E4E3E96}"/>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EE165DEF-A856-BEE6-238A-52C7E22A76E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018D14AF-D594-25D2-97F4-B3341391D4F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0E5AA1C4-B155-E467-62B0-A35C66D3AF47}"/>
              </a:ext>
            </a:extLst>
          </p:cNvPr>
          <p:cNvSpPr>
            <a:spLocks noGrp="1"/>
          </p:cNvSpPr>
          <p:nvPr>
            <p:ph type="dt" sz="half" idx="10"/>
          </p:nvPr>
        </p:nvSpPr>
        <p:spPr/>
        <p:txBody>
          <a:bodyPr/>
          <a:lstStyle/>
          <a:p>
            <a:fld id="{DF27F4EF-DE78-4926-9439-EF63B3CE9697}" type="datetimeFigureOut">
              <a:rPr lang="en-US" smtClean="0"/>
              <a:t>3/29/2024</a:t>
            </a:fld>
            <a:endParaRPr lang="en-US"/>
          </a:p>
        </p:txBody>
      </p:sp>
      <p:sp>
        <p:nvSpPr>
          <p:cNvPr id="6" name="Segnaposto piè di pagina 5">
            <a:extLst>
              <a:ext uri="{FF2B5EF4-FFF2-40B4-BE49-F238E27FC236}">
                <a16:creationId xmlns:a16="http://schemas.microsoft.com/office/drawing/2014/main" id="{C09950B3-F934-A93A-F050-7010C60CFD46}"/>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B7115BCC-ED91-F489-2A44-8A5F976A293C}"/>
              </a:ext>
            </a:extLst>
          </p:cNvPr>
          <p:cNvSpPr>
            <a:spLocks noGrp="1"/>
          </p:cNvSpPr>
          <p:nvPr>
            <p:ph type="sldNum" sz="quarter" idx="12"/>
          </p:nvPr>
        </p:nvSpPr>
        <p:spPr/>
        <p:txBody>
          <a:bodyPr/>
          <a:lstStyle/>
          <a:p>
            <a:fld id="{AF21EA41-19C0-4845-956F-4215321665E8}" type="slidenum">
              <a:rPr lang="en-US" smtClean="0"/>
              <a:t>‹#›</a:t>
            </a:fld>
            <a:endParaRPr lang="en-US"/>
          </a:p>
        </p:txBody>
      </p:sp>
    </p:spTree>
    <p:extLst>
      <p:ext uri="{BB962C8B-B14F-4D97-AF65-F5344CB8AC3E}">
        <p14:creationId xmlns:p14="http://schemas.microsoft.com/office/powerpoint/2010/main" val="84663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E2E72C-0AD2-31D4-CAD6-41DE08706B71}"/>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ADBB7999-6DA3-626C-E24C-0A8E5D9B3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372E7B8-4E8A-7BF3-6EC4-AE54A90ABB3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0E98CDED-65B8-9F6F-196A-887EEC1E46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7159A22-86C0-C9BF-357B-E766C50C224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012A8232-566A-E135-75C5-54F0559E9622}"/>
              </a:ext>
            </a:extLst>
          </p:cNvPr>
          <p:cNvSpPr>
            <a:spLocks noGrp="1"/>
          </p:cNvSpPr>
          <p:nvPr>
            <p:ph type="dt" sz="half" idx="10"/>
          </p:nvPr>
        </p:nvSpPr>
        <p:spPr/>
        <p:txBody>
          <a:bodyPr/>
          <a:lstStyle/>
          <a:p>
            <a:fld id="{DF27F4EF-DE78-4926-9439-EF63B3CE9697}" type="datetimeFigureOut">
              <a:rPr lang="en-US" smtClean="0"/>
              <a:t>3/29/2024</a:t>
            </a:fld>
            <a:endParaRPr lang="en-US"/>
          </a:p>
        </p:txBody>
      </p:sp>
      <p:sp>
        <p:nvSpPr>
          <p:cNvPr id="8" name="Segnaposto piè di pagina 7">
            <a:extLst>
              <a:ext uri="{FF2B5EF4-FFF2-40B4-BE49-F238E27FC236}">
                <a16:creationId xmlns:a16="http://schemas.microsoft.com/office/drawing/2014/main" id="{5DEF2655-5664-E397-8F3D-6BD55E66E0F1}"/>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129FA5E9-D3F0-794B-D23F-D1945DB9B1CF}"/>
              </a:ext>
            </a:extLst>
          </p:cNvPr>
          <p:cNvSpPr>
            <a:spLocks noGrp="1"/>
          </p:cNvSpPr>
          <p:nvPr>
            <p:ph type="sldNum" sz="quarter" idx="12"/>
          </p:nvPr>
        </p:nvSpPr>
        <p:spPr/>
        <p:txBody>
          <a:bodyPr/>
          <a:lstStyle/>
          <a:p>
            <a:fld id="{AF21EA41-19C0-4845-956F-4215321665E8}" type="slidenum">
              <a:rPr lang="en-US" smtClean="0"/>
              <a:t>‹#›</a:t>
            </a:fld>
            <a:endParaRPr lang="en-US"/>
          </a:p>
        </p:txBody>
      </p:sp>
    </p:spTree>
    <p:extLst>
      <p:ext uri="{BB962C8B-B14F-4D97-AF65-F5344CB8AC3E}">
        <p14:creationId xmlns:p14="http://schemas.microsoft.com/office/powerpoint/2010/main" val="376222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9FFAB7-F3D0-18DF-EEA2-A5770109AC54}"/>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C8281A44-ABD8-D12A-CC63-2DD7A713F24A}"/>
              </a:ext>
            </a:extLst>
          </p:cNvPr>
          <p:cNvSpPr>
            <a:spLocks noGrp="1"/>
          </p:cNvSpPr>
          <p:nvPr>
            <p:ph type="dt" sz="half" idx="10"/>
          </p:nvPr>
        </p:nvSpPr>
        <p:spPr/>
        <p:txBody>
          <a:bodyPr/>
          <a:lstStyle/>
          <a:p>
            <a:fld id="{DF27F4EF-DE78-4926-9439-EF63B3CE9697}" type="datetimeFigureOut">
              <a:rPr lang="en-US" smtClean="0"/>
              <a:t>3/29/2024</a:t>
            </a:fld>
            <a:endParaRPr lang="en-US"/>
          </a:p>
        </p:txBody>
      </p:sp>
      <p:sp>
        <p:nvSpPr>
          <p:cNvPr id="4" name="Segnaposto piè di pagina 3">
            <a:extLst>
              <a:ext uri="{FF2B5EF4-FFF2-40B4-BE49-F238E27FC236}">
                <a16:creationId xmlns:a16="http://schemas.microsoft.com/office/drawing/2014/main" id="{01C72DD1-88D3-0C7C-C627-F8626F2BC713}"/>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D42958EF-37F6-551F-2442-0C5CAC9A887D}"/>
              </a:ext>
            </a:extLst>
          </p:cNvPr>
          <p:cNvSpPr>
            <a:spLocks noGrp="1"/>
          </p:cNvSpPr>
          <p:nvPr>
            <p:ph type="sldNum" sz="quarter" idx="12"/>
          </p:nvPr>
        </p:nvSpPr>
        <p:spPr/>
        <p:txBody>
          <a:bodyPr/>
          <a:lstStyle/>
          <a:p>
            <a:fld id="{AF21EA41-19C0-4845-956F-4215321665E8}" type="slidenum">
              <a:rPr lang="en-US" smtClean="0"/>
              <a:t>‹#›</a:t>
            </a:fld>
            <a:endParaRPr lang="en-US"/>
          </a:p>
        </p:txBody>
      </p:sp>
    </p:spTree>
    <p:extLst>
      <p:ext uri="{BB962C8B-B14F-4D97-AF65-F5344CB8AC3E}">
        <p14:creationId xmlns:p14="http://schemas.microsoft.com/office/powerpoint/2010/main" val="5240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200DDB3-4DA6-3753-05E1-B57F0A194A68}"/>
              </a:ext>
            </a:extLst>
          </p:cNvPr>
          <p:cNvSpPr>
            <a:spLocks noGrp="1"/>
          </p:cNvSpPr>
          <p:nvPr>
            <p:ph type="dt" sz="half" idx="10"/>
          </p:nvPr>
        </p:nvSpPr>
        <p:spPr/>
        <p:txBody>
          <a:bodyPr/>
          <a:lstStyle/>
          <a:p>
            <a:fld id="{DF27F4EF-DE78-4926-9439-EF63B3CE9697}" type="datetimeFigureOut">
              <a:rPr lang="en-US" smtClean="0"/>
              <a:t>3/29/2024</a:t>
            </a:fld>
            <a:endParaRPr lang="en-US"/>
          </a:p>
        </p:txBody>
      </p:sp>
      <p:sp>
        <p:nvSpPr>
          <p:cNvPr id="3" name="Segnaposto piè di pagina 2">
            <a:extLst>
              <a:ext uri="{FF2B5EF4-FFF2-40B4-BE49-F238E27FC236}">
                <a16:creationId xmlns:a16="http://schemas.microsoft.com/office/drawing/2014/main" id="{EC4E9A56-61BB-D830-31E9-CF51931FB842}"/>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B832F4D5-7002-3093-2201-59F6B27570DA}"/>
              </a:ext>
            </a:extLst>
          </p:cNvPr>
          <p:cNvSpPr>
            <a:spLocks noGrp="1"/>
          </p:cNvSpPr>
          <p:nvPr>
            <p:ph type="sldNum" sz="quarter" idx="12"/>
          </p:nvPr>
        </p:nvSpPr>
        <p:spPr/>
        <p:txBody>
          <a:bodyPr/>
          <a:lstStyle/>
          <a:p>
            <a:fld id="{AF21EA41-19C0-4845-956F-4215321665E8}" type="slidenum">
              <a:rPr lang="en-US" smtClean="0"/>
              <a:t>‹#›</a:t>
            </a:fld>
            <a:endParaRPr lang="en-US"/>
          </a:p>
        </p:txBody>
      </p:sp>
    </p:spTree>
    <p:extLst>
      <p:ext uri="{BB962C8B-B14F-4D97-AF65-F5344CB8AC3E}">
        <p14:creationId xmlns:p14="http://schemas.microsoft.com/office/powerpoint/2010/main" val="195988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0BF7F5-D7E2-E01B-BB28-914C0F1C94A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89E68CFF-FC1E-19C1-BFDC-7C40AC469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ADFE7748-77D0-BD9C-42EE-1EAB15E98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3D804A5-E867-9649-2249-1E32517E7D1D}"/>
              </a:ext>
            </a:extLst>
          </p:cNvPr>
          <p:cNvSpPr>
            <a:spLocks noGrp="1"/>
          </p:cNvSpPr>
          <p:nvPr>
            <p:ph type="dt" sz="half" idx="10"/>
          </p:nvPr>
        </p:nvSpPr>
        <p:spPr/>
        <p:txBody>
          <a:bodyPr/>
          <a:lstStyle/>
          <a:p>
            <a:fld id="{DF27F4EF-DE78-4926-9439-EF63B3CE9697}" type="datetimeFigureOut">
              <a:rPr lang="en-US" smtClean="0"/>
              <a:t>3/29/2024</a:t>
            </a:fld>
            <a:endParaRPr lang="en-US"/>
          </a:p>
        </p:txBody>
      </p:sp>
      <p:sp>
        <p:nvSpPr>
          <p:cNvPr id="6" name="Segnaposto piè di pagina 5">
            <a:extLst>
              <a:ext uri="{FF2B5EF4-FFF2-40B4-BE49-F238E27FC236}">
                <a16:creationId xmlns:a16="http://schemas.microsoft.com/office/drawing/2014/main" id="{845618D8-FD00-C01B-F875-F70CF701C9A9}"/>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3647A751-3F08-DA66-20D7-16718BA805C1}"/>
              </a:ext>
            </a:extLst>
          </p:cNvPr>
          <p:cNvSpPr>
            <a:spLocks noGrp="1"/>
          </p:cNvSpPr>
          <p:nvPr>
            <p:ph type="sldNum" sz="quarter" idx="12"/>
          </p:nvPr>
        </p:nvSpPr>
        <p:spPr/>
        <p:txBody>
          <a:bodyPr/>
          <a:lstStyle/>
          <a:p>
            <a:fld id="{AF21EA41-19C0-4845-956F-4215321665E8}" type="slidenum">
              <a:rPr lang="en-US" smtClean="0"/>
              <a:t>‹#›</a:t>
            </a:fld>
            <a:endParaRPr lang="en-US"/>
          </a:p>
        </p:txBody>
      </p:sp>
    </p:spTree>
    <p:extLst>
      <p:ext uri="{BB962C8B-B14F-4D97-AF65-F5344CB8AC3E}">
        <p14:creationId xmlns:p14="http://schemas.microsoft.com/office/powerpoint/2010/main" val="341919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921F7F-B1C1-7119-2C55-00351DA6FA5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01B669A3-E17D-E941-9B66-668C8F6288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A54B0B3B-19E7-5614-13BF-ED6EBC462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1E471DA-9C52-9193-E316-9562C8A082CB}"/>
              </a:ext>
            </a:extLst>
          </p:cNvPr>
          <p:cNvSpPr>
            <a:spLocks noGrp="1"/>
          </p:cNvSpPr>
          <p:nvPr>
            <p:ph type="dt" sz="half" idx="10"/>
          </p:nvPr>
        </p:nvSpPr>
        <p:spPr/>
        <p:txBody>
          <a:bodyPr/>
          <a:lstStyle/>
          <a:p>
            <a:fld id="{DF27F4EF-DE78-4926-9439-EF63B3CE9697}" type="datetimeFigureOut">
              <a:rPr lang="en-US" smtClean="0"/>
              <a:t>3/29/2024</a:t>
            </a:fld>
            <a:endParaRPr lang="en-US"/>
          </a:p>
        </p:txBody>
      </p:sp>
      <p:sp>
        <p:nvSpPr>
          <p:cNvPr id="6" name="Segnaposto piè di pagina 5">
            <a:extLst>
              <a:ext uri="{FF2B5EF4-FFF2-40B4-BE49-F238E27FC236}">
                <a16:creationId xmlns:a16="http://schemas.microsoft.com/office/drawing/2014/main" id="{4A81BEA8-F938-4E92-E343-5940123775F4}"/>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0A6C3814-B527-CC33-41B5-BB9B880BADFF}"/>
              </a:ext>
            </a:extLst>
          </p:cNvPr>
          <p:cNvSpPr>
            <a:spLocks noGrp="1"/>
          </p:cNvSpPr>
          <p:nvPr>
            <p:ph type="sldNum" sz="quarter" idx="12"/>
          </p:nvPr>
        </p:nvSpPr>
        <p:spPr/>
        <p:txBody>
          <a:bodyPr/>
          <a:lstStyle/>
          <a:p>
            <a:fld id="{AF21EA41-19C0-4845-956F-4215321665E8}" type="slidenum">
              <a:rPr lang="en-US" smtClean="0"/>
              <a:t>‹#›</a:t>
            </a:fld>
            <a:endParaRPr lang="en-US"/>
          </a:p>
        </p:txBody>
      </p:sp>
    </p:spTree>
    <p:extLst>
      <p:ext uri="{BB962C8B-B14F-4D97-AF65-F5344CB8AC3E}">
        <p14:creationId xmlns:p14="http://schemas.microsoft.com/office/powerpoint/2010/main" val="341009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A0FF282-983E-C05B-54E5-E1D7E804F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CA7F66E0-C49E-DB62-2458-70375CDDD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8E87B044-44CC-FB1F-5ECC-41AC344620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7F4EF-DE78-4926-9439-EF63B3CE9697}" type="datetimeFigureOut">
              <a:rPr lang="en-US" smtClean="0"/>
              <a:t>3/29/2024</a:t>
            </a:fld>
            <a:endParaRPr lang="en-US"/>
          </a:p>
        </p:txBody>
      </p:sp>
      <p:sp>
        <p:nvSpPr>
          <p:cNvPr id="5" name="Segnaposto piè di pagina 4">
            <a:extLst>
              <a:ext uri="{FF2B5EF4-FFF2-40B4-BE49-F238E27FC236}">
                <a16:creationId xmlns:a16="http://schemas.microsoft.com/office/drawing/2014/main" id="{1B189BAE-D014-0E59-FFCE-F960DBA79B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2556DF3C-53DB-14C7-AA4D-238E43784F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1EA41-19C0-4845-956F-4215321665E8}" type="slidenum">
              <a:rPr lang="en-US" smtClean="0"/>
              <a:t>‹#›</a:t>
            </a:fld>
            <a:endParaRPr lang="en-US"/>
          </a:p>
        </p:txBody>
      </p:sp>
    </p:spTree>
    <p:extLst>
      <p:ext uri="{BB962C8B-B14F-4D97-AF65-F5344CB8AC3E}">
        <p14:creationId xmlns:p14="http://schemas.microsoft.com/office/powerpoint/2010/main" val="146043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4ye.org/sites/default/files/2023-05/Blue%20Economy%20%20and%20Youth%20Employment%20Final%20v2.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worldbank.org/en/news/infographic/2017/06/06/blue-economy"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5A3FC-5B13-F74C-D15A-78C3B73BA255}"/>
              </a:ext>
            </a:extLst>
          </p:cNvPr>
          <p:cNvSpPr>
            <a:spLocks noGrp="1"/>
          </p:cNvSpPr>
          <p:nvPr>
            <p:ph type="ctrTitle"/>
          </p:nvPr>
        </p:nvSpPr>
        <p:spPr>
          <a:xfrm>
            <a:off x="0" y="0"/>
            <a:ext cx="12192000" cy="3696677"/>
          </a:xfrm>
          <a:solidFill>
            <a:srgbClr val="0070C0"/>
          </a:solidFill>
        </p:spPr>
        <p:txBody>
          <a:bodyPr>
            <a:normAutofit/>
          </a:bodyPr>
          <a:lstStyle/>
          <a:p>
            <a:pPr algn="ctr"/>
            <a:r>
              <a:rPr lang="en-US" sz="3200" b="1" dirty="0">
                <a:solidFill>
                  <a:schemeClr val="bg1"/>
                </a:solidFill>
              </a:rPr>
              <a:t>Structural Transformation and</a:t>
            </a:r>
            <a:br>
              <a:rPr lang="en-US" sz="3200" b="1" dirty="0">
                <a:solidFill>
                  <a:schemeClr val="bg1"/>
                </a:solidFill>
              </a:rPr>
            </a:br>
            <a:r>
              <a:rPr lang="en-US" sz="3200" b="1" dirty="0">
                <a:solidFill>
                  <a:schemeClr val="bg1"/>
                </a:solidFill>
              </a:rPr>
              <a:t>Implications for Youth Employment</a:t>
            </a:r>
            <a:br>
              <a:rPr lang="en-US" sz="3200" b="1" dirty="0">
                <a:solidFill>
                  <a:schemeClr val="bg1"/>
                </a:solidFill>
              </a:rPr>
            </a:br>
            <a:endParaRPr lang="en-US" sz="3200" b="1" dirty="0">
              <a:solidFill>
                <a:schemeClr val="bg1"/>
              </a:solidFill>
            </a:endParaRPr>
          </a:p>
        </p:txBody>
      </p:sp>
      <p:sp>
        <p:nvSpPr>
          <p:cNvPr id="4" name="Title 6">
            <a:extLst>
              <a:ext uri="{FF2B5EF4-FFF2-40B4-BE49-F238E27FC236}">
                <a16:creationId xmlns:a16="http://schemas.microsoft.com/office/drawing/2014/main" id="{796D3520-4A28-5D19-80D2-9256CBFFC30F}"/>
              </a:ext>
            </a:extLst>
          </p:cNvPr>
          <p:cNvSpPr txBox="1">
            <a:spLocks/>
          </p:cNvSpPr>
          <p:nvPr/>
        </p:nvSpPr>
        <p:spPr>
          <a:xfrm>
            <a:off x="0" y="836246"/>
            <a:ext cx="12192000" cy="8993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rPr>
              <a:t>BLUE ECONOMY:</a:t>
            </a:r>
          </a:p>
        </p:txBody>
      </p:sp>
      <p:sp>
        <p:nvSpPr>
          <p:cNvPr id="3" name="TextBox 2">
            <a:extLst>
              <a:ext uri="{FF2B5EF4-FFF2-40B4-BE49-F238E27FC236}">
                <a16:creationId xmlns:a16="http://schemas.microsoft.com/office/drawing/2014/main" id="{11F62D19-256B-F56F-6047-8FE87589CC13}"/>
              </a:ext>
            </a:extLst>
          </p:cNvPr>
          <p:cNvSpPr txBox="1"/>
          <p:nvPr/>
        </p:nvSpPr>
        <p:spPr>
          <a:xfrm>
            <a:off x="6096000" y="4445267"/>
            <a:ext cx="6443330" cy="677108"/>
          </a:xfrm>
          <a:prstGeom prst="rect">
            <a:avLst/>
          </a:prstGeom>
          <a:noFill/>
        </p:spPr>
        <p:txBody>
          <a:bodyPr wrap="square" rtlCol="0">
            <a:spAutoFit/>
          </a:bodyPr>
          <a:lstStyle/>
          <a:p>
            <a:r>
              <a:rPr lang="en-US" sz="2000" dirty="0"/>
              <a:t>Namita Datta, Gianluigi Nico, and Elena Mendoza</a:t>
            </a:r>
          </a:p>
          <a:p>
            <a:endParaRPr lang="en-US" dirty="0"/>
          </a:p>
        </p:txBody>
      </p:sp>
      <p:sp>
        <p:nvSpPr>
          <p:cNvPr id="5" name="TextBox 4">
            <a:extLst>
              <a:ext uri="{FF2B5EF4-FFF2-40B4-BE49-F238E27FC236}">
                <a16:creationId xmlns:a16="http://schemas.microsoft.com/office/drawing/2014/main" id="{5C204C74-CCFD-226D-C3C0-9AD1FED241B8}"/>
              </a:ext>
            </a:extLst>
          </p:cNvPr>
          <p:cNvSpPr txBox="1"/>
          <p:nvPr/>
        </p:nvSpPr>
        <p:spPr>
          <a:xfrm>
            <a:off x="6096000" y="3905292"/>
            <a:ext cx="5400389" cy="523220"/>
          </a:xfrm>
          <a:prstGeom prst="rect">
            <a:avLst/>
          </a:prstGeom>
          <a:noFill/>
        </p:spPr>
        <p:txBody>
          <a:bodyPr wrap="none" rtlCol="0">
            <a:spAutoFit/>
          </a:bodyPr>
          <a:lstStyle/>
          <a:p>
            <a:r>
              <a:rPr lang="en-US" sz="2800" b="1" dirty="0">
                <a:hlinkClick r:id="rId3"/>
              </a:rPr>
              <a:t>S4YE’s Discussion Note (April 2023)</a:t>
            </a:r>
            <a:endParaRPr lang="en-US" sz="2800" b="1" dirty="0"/>
          </a:p>
        </p:txBody>
      </p:sp>
      <p:pic>
        <p:nvPicPr>
          <p:cNvPr id="7" name="Picture 6" descr="Blue text on a black background&#10;&#10;Description automatically generated">
            <a:extLst>
              <a:ext uri="{FF2B5EF4-FFF2-40B4-BE49-F238E27FC236}">
                <a16:creationId xmlns:a16="http://schemas.microsoft.com/office/drawing/2014/main" id="{31E46433-FB1D-159D-420E-9455B0275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54" y="3905292"/>
            <a:ext cx="4341544" cy="1472612"/>
          </a:xfrm>
          <a:prstGeom prst="rect">
            <a:avLst/>
          </a:prstGeom>
        </p:spPr>
      </p:pic>
      <p:pic>
        <p:nvPicPr>
          <p:cNvPr id="8" name="Picture 7" descr="A close up of a logo&#10;&#10;Description automatically generated">
            <a:extLst>
              <a:ext uri="{FF2B5EF4-FFF2-40B4-BE49-F238E27FC236}">
                <a16:creationId xmlns:a16="http://schemas.microsoft.com/office/drawing/2014/main" id="{52ECF310-4687-A324-4FA4-D8F699591C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195" y="5475852"/>
            <a:ext cx="4048099" cy="791932"/>
          </a:xfrm>
          <a:prstGeom prst="rect">
            <a:avLst/>
          </a:prstGeom>
        </p:spPr>
      </p:pic>
      <p:pic>
        <p:nvPicPr>
          <p:cNvPr id="10" name="Picture 9" descr="A qr code with a white background&#10;&#10;Description automatically generated">
            <a:extLst>
              <a:ext uri="{FF2B5EF4-FFF2-40B4-BE49-F238E27FC236}">
                <a16:creationId xmlns:a16="http://schemas.microsoft.com/office/drawing/2014/main" id="{8A58987D-36D5-E644-86DC-67426F1E9A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1382" y="4848029"/>
            <a:ext cx="1844431" cy="1844431"/>
          </a:xfrm>
          <a:prstGeom prst="rect">
            <a:avLst/>
          </a:prstGeom>
        </p:spPr>
      </p:pic>
      <p:sp>
        <p:nvSpPr>
          <p:cNvPr id="11" name="Arrow: Right 10">
            <a:extLst>
              <a:ext uri="{FF2B5EF4-FFF2-40B4-BE49-F238E27FC236}">
                <a16:creationId xmlns:a16="http://schemas.microsoft.com/office/drawing/2014/main" id="{58E68088-88E6-A2FB-B03A-E3E02F133823}"/>
              </a:ext>
            </a:extLst>
          </p:cNvPr>
          <p:cNvSpPr/>
          <p:nvPr/>
        </p:nvSpPr>
        <p:spPr>
          <a:xfrm>
            <a:off x="6678224" y="5305011"/>
            <a:ext cx="2117970" cy="930466"/>
          </a:xfrm>
          <a:prstGeom prst="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590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5A3FC-5B13-F74C-D15A-78C3B73BA255}"/>
              </a:ext>
            </a:extLst>
          </p:cNvPr>
          <p:cNvSpPr>
            <a:spLocks noGrp="1"/>
          </p:cNvSpPr>
          <p:nvPr>
            <p:ph type="ctrTitle"/>
          </p:nvPr>
        </p:nvSpPr>
        <p:spPr>
          <a:xfrm>
            <a:off x="0" y="2628900"/>
            <a:ext cx="12192000" cy="1514475"/>
          </a:xfrm>
          <a:solidFill>
            <a:srgbClr val="0070C0"/>
          </a:solidFill>
        </p:spPr>
        <p:txBody>
          <a:bodyPr>
            <a:noAutofit/>
          </a:bodyPr>
          <a:lstStyle/>
          <a:p>
            <a:r>
              <a:rPr lang="en-US" sz="2800" b="1" dirty="0">
                <a:solidFill>
                  <a:schemeClr val="bg1"/>
                </a:solidFill>
                <a:latin typeface="Calibri" panose="020F0502020204030204" pitchFamily="34" charset="0"/>
                <a:cs typeface="Calibri" panose="020F0502020204030204" pitchFamily="34" charset="0"/>
              </a:rPr>
              <a:t> </a:t>
            </a:r>
            <a:br>
              <a:rPr lang="en-US" sz="2800" b="1" dirty="0">
                <a:solidFill>
                  <a:schemeClr val="bg1"/>
                </a:solidFill>
                <a:latin typeface="Calibri" panose="020F0502020204030204" pitchFamily="34" charset="0"/>
                <a:cs typeface="Calibri" panose="020F0502020204030204" pitchFamily="34" charset="0"/>
              </a:rPr>
            </a:br>
            <a:r>
              <a:rPr lang="en-US" sz="2800" b="1" dirty="0">
                <a:solidFill>
                  <a:schemeClr val="bg1"/>
                </a:solidFill>
                <a:latin typeface="Calibri" panose="020F0502020204030204" pitchFamily="34" charset="0"/>
                <a:cs typeface="Calibri" panose="020F0502020204030204" pitchFamily="34" charset="0"/>
              </a:rPr>
              <a:t>   Findings: How does the Blue Economy create jobs for young people?</a:t>
            </a:r>
            <a:br>
              <a:rPr lang="en-US" sz="2800" b="1" dirty="0">
                <a:solidFill>
                  <a:schemeClr val="bg1"/>
                </a:solidFill>
                <a:latin typeface="Calibri" panose="020F0502020204030204" pitchFamily="34" charset="0"/>
                <a:cs typeface="Calibri" panose="020F0502020204030204" pitchFamily="34" charset="0"/>
              </a:rPr>
            </a:br>
            <a:endParaRPr lang="en-US" sz="2800" b="1" dirty="0">
              <a:solidFill>
                <a:schemeClr val="bg1"/>
              </a:solidFill>
            </a:endParaRPr>
          </a:p>
        </p:txBody>
      </p:sp>
      <p:sp>
        <p:nvSpPr>
          <p:cNvPr id="3" name="Rettangolo 2">
            <a:extLst>
              <a:ext uri="{FF2B5EF4-FFF2-40B4-BE49-F238E27FC236}">
                <a16:creationId xmlns:a16="http://schemas.microsoft.com/office/drawing/2014/main" id="{0D6FC170-5090-8213-67AA-355222ABCF1C}"/>
              </a:ext>
            </a:extLst>
          </p:cNvPr>
          <p:cNvSpPr/>
          <p:nvPr/>
        </p:nvSpPr>
        <p:spPr>
          <a:xfrm>
            <a:off x="0" y="0"/>
            <a:ext cx="12192000" cy="772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Calibri" panose="020F0502020204030204" pitchFamily="34" charset="0"/>
              <a:cs typeface="Calibri" panose="020F0502020204030204" pitchFamily="34" charset="0"/>
            </a:endParaRPr>
          </a:p>
        </p:txBody>
      </p:sp>
      <p:sp>
        <p:nvSpPr>
          <p:cNvPr id="4" name="Ovale 3">
            <a:extLst>
              <a:ext uri="{FF2B5EF4-FFF2-40B4-BE49-F238E27FC236}">
                <a16:creationId xmlns:a16="http://schemas.microsoft.com/office/drawing/2014/main" id="{A7CD7A4E-D986-1D72-A80F-7FB3388FB617}"/>
              </a:ext>
            </a:extLst>
          </p:cNvPr>
          <p:cNvSpPr/>
          <p:nvPr/>
        </p:nvSpPr>
        <p:spPr>
          <a:xfrm>
            <a:off x="0" y="3207208"/>
            <a:ext cx="629920" cy="641292"/>
          </a:xfrm>
          <a:prstGeom prst="ellipse">
            <a:avLst/>
          </a:prstGeom>
          <a:solidFill>
            <a:srgbClr val="00206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4</a:t>
            </a:r>
            <a:endParaRPr lang="en-US" dirty="0"/>
          </a:p>
        </p:txBody>
      </p:sp>
    </p:spTree>
    <p:extLst>
      <p:ext uri="{BB962C8B-B14F-4D97-AF65-F5344CB8AC3E}">
        <p14:creationId xmlns:p14="http://schemas.microsoft.com/office/powerpoint/2010/main" val="189221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2">
            <a:extLst>
              <a:ext uri="{FF2B5EF4-FFF2-40B4-BE49-F238E27FC236}">
                <a16:creationId xmlns:a16="http://schemas.microsoft.com/office/drawing/2014/main" id="{037B0986-4541-00A6-4D3B-35792FD876CB}"/>
              </a:ext>
            </a:extLst>
          </p:cNvPr>
          <p:cNvSpPr/>
          <p:nvPr/>
        </p:nvSpPr>
        <p:spPr>
          <a:xfrm>
            <a:off x="0" y="1"/>
            <a:ext cx="12192000" cy="4146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Calibri" panose="020F0502020204030204" pitchFamily="34" charset="0"/>
                <a:cs typeface="Calibri" panose="020F0502020204030204" pitchFamily="34" charset="0"/>
              </a:rPr>
              <a:t>Fisheries and aquaculture plays a key role for youth employment creation</a:t>
            </a:r>
            <a:endParaRPr lang="en-US" sz="2400" b="1" dirty="0">
              <a:solidFill>
                <a:schemeClr val="bg1"/>
              </a:solidFill>
            </a:endParaRPr>
          </a:p>
        </p:txBody>
      </p:sp>
      <p:sp>
        <p:nvSpPr>
          <p:cNvPr id="6" name="Rettangolo 5">
            <a:extLst>
              <a:ext uri="{FF2B5EF4-FFF2-40B4-BE49-F238E27FC236}">
                <a16:creationId xmlns:a16="http://schemas.microsoft.com/office/drawing/2014/main" id="{F3B9535C-5384-64F2-939C-AB680FD8B426}"/>
              </a:ext>
            </a:extLst>
          </p:cNvPr>
          <p:cNvSpPr/>
          <p:nvPr/>
        </p:nvSpPr>
        <p:spPr>
          <a:xfrm>
            <a:off x="55906" y="787431"/>
            <a:ext cx="5477238" cy="5241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endParaRPr lang="en-US" dirty="0">
              <a:solidFill>
                <a:schemeClr val="tx1"/>
              </a:solidFill>
            </a:endParaRPr>
          </a:p>
          <a:p>
            <a:pPr algn="ctr">
              <a:spcAft>
                <a:spcPts val="800"/>
              </a:spcAft>
            </a:pPr>
            <a:r>
              <a:rPr lang="en-US" sz="1600" b="1" dirty="0">
                <a:solidFill>
                  <a:schemeClr val="tx1"/>
                </a:solidFill>
              </a:rPr>
              <a:t>Drivers of employment growth as countries develop:</a:t>
            </a:r>
          </a:p>
          <a:p>
            <a:pPr algn="ctr">
              <a:spcAft>
                <a:spcPts val="800"/>
              </a:spcAft>
            </a:pPr>
            <a:endParaRPr lang="en-US" sz="1600" b="1" dirty="0">
              <a:solidFill>
                <a:schemeClr val="tx1"/>
              </a:solidFill>
            </a:endParaRPr>
          </a:p>
          <a:p>
            <a:pPr>
              <a:spcAft>
                <a:spcPts val="800"/>
              </a:spcAft>
            </a:pPr>
            <a:r>
              <a:rPr lang="en-US" sz="1600" b="1" dirty="0">
                <a:solidFill>
                  <a:schemeClr val="tx1"/>
                </a:solidFill>
              </a:rPr>
              <a:t>1. Demand for more protein and nutrient-rich food (such fish)</a:t>
            </a:r>
          </a:p>
          <a:p>
            <a:pPr marL="285750" indent="-285750">
              <a:spcAft>
                <a:spcPts val="800"/>
              </a:spcAft>
              <a:buFont typeface="Arial" panose="020B0604020202020204" pitchFamily="34" charset="0"/>
              <a:buChar char="•"/>
            </a:pPr>
            <a:r>
              <a:rPr lang="en-US" sz="1600" dirty="0">
                <a:solidFill>
                  <a:schemeClr val="tx1"/>
                </a:solidFill>
              </a:rPr>
              <a:t>Increasing demand for jobs in fisheries and aquaculture</a:t>
            </a:r>
            <a:r>
              <a:rPr lang="en-US" sz="1400" dirty="0">
                <a:solidFill>
                  <a:schemeClr val="tx1"/>
                </a:solidFill>
              </a:rPr>
              <a:t>.</a:t>
            </a:r>
          </a:p>
          <a:p>
            <a:pPr>
              <a:spcAft>
                <a:spcPts val="800"/>
              </a:spcAft>
            </a:pPr>
            <a:r>
              <a:rPr lang="en-US" sz="1600" b="1" dirty="0">
                <a:solidFill>
                  <a:schemeClr val="tx1"/>
                </a:solidFill>
              </a:rPr>
              <a:t>2. Increased fishery productivity</a:t>
            </a:r>
          </a:p>
          <a:p>
            <a:pPr marL="285750" indent="-285750">
              <a:spcAft>
                <a:spcPts val="800"/>
              </a:spcAft>
              <a:buFont typeface="Arial" panose="020B0604020202020204" pitchFamily="34" charset="0"/>
              <a:buChar char="•"/>
            </a:pPr>
            <a:r>
              <a:rPr lang="en-US" sz="1600" dirty="0">
                <a:solidFill>
                  <a:schemeClr val="tx1"/>
                </a:solidFill>
              </a:rPr>
              <a:t>Stimulates structural transformation within food production sectors, </a:t>
            </a:r>
            <a:r>
              <a:rPr lang="en-US" sz="1600" b="1" dirty="0">
                <a:solidFill>
                  <a:schemeClr val="tx1"/>
                </a:solidFill>
              </a:rPr>
              <a:t>driving</a:t>
            </a:r>
            <a:r>
              <a:rPr lang="en-US" sz="1600" dirty="0">
                <a:solidFill>
                  <a:schemeClr val="tx1"/>
                </a:solidFill>
              </a:rPr>
              <a:t>:</a:t>
            </a:r>
          </a:p>
          <a:p>
            <a:pPr>
              <a:spcAft>
                <a:spcPts val="800"/>
              </a:spcAft>
            </a:pPr>
            <a:r>
              <a:rPr lang="en-US" sz="1600" b="1" dirty="0">
                <a:solidFill>
                  <a:schemeClr val="tx1"/>
                </a:solidFill>
              </a:rPr>
              <a:t>3. Shift in employment patterns</a:t>
            </a:r>
          </a:p>
          <a:p>
            <a:pPr marL="285750" indent="-285750">
              <a:spcAft>
                <a:spcPts val="800"/>
              </a:spcAft>
              <a:buFont typeface="Arial" panose="020B0604020202020204" pitchFamily="34" charset="0"/>
              <a:buChar char="•"/>
            </a:pPr>
            <a:r>
              <a:rPr lang="en-US" sz="1600" dirty="0">
                <a:solidFill>
                  <a:schemeClr val="tx1"/>
                </a:solidFill>
              </a:rPr>
              <a:t>Transition from low-productivity activities --crop and livestock farming-- to higher-productivity aquatic food sectors --fisheries and aquaculture--.</a:t>
            </a:r>
          </a:p>
          <a:p>
            <a:pPr>
              <a:spcAft>
                <a:spcPts val="800"/>
              </a:spcAft>
            </a:pPr>
            <a:r>
              <a:rPr lang="en-US" sz="1600" b="1" dirty="0">
                <a:solidFill>
                  <a:schemeClr val="tx1"/>
                </a:solidFill>
              </a:rPr>
              <a:t>4. Throughout the economic transformation of food production systems, fisheries and aquaculture plays a key role in job creation for young people</a:t>
            </a:r>
          </a:p>
          <a:p>
            <a:pPr marL="285750" indent="-285750">
              <a:spcAft>
                <a:spcPts val="800"/>
              </a:spcAft>
              <a:buFont typeface="Arial" panose="020B0604020202020204" pitchFamily="34" charset="0"/>
              <a:buChar char="•"/>
            </a:pPr>
            <a:r>
              <a:rPr lang="en-US" sz="1600" dirty="0">
                <a:solidFill>
                  <a:schemeClr val="tx1"/>
                </a:solidFill>
              </a:rPr>
              <a:t>Sectoral employment shift is larger for young people than for adults</a:t>
            </a:r>
            <a:endParaRPr lang="en-US" dirty="0">
              <a:solidFill>
                <a:schemeClr val="tx1"/>
              </a:solidFill>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21" name="Table 20">
            <a:extLst>
              <a:ext uri="{FF2B5EF4-FFF2-40B4-BE49-F238E27FC236}">
                <a16:creationId xmlns:a16="http://schemas.microsoft.com/office/drawing/2014/main" id="{E65BB640-085A-B493-82D9-9DC8F2E589EA}"/>
              </a:ext>
            </a:extLst>
          </p:cNvPr>
          <p:cNvGraphicFramePr>
            <a:graphicFrameLocks noGrp="1"/>
          </p:cNvGraphicFramePr>
          <p:nvPr>
            <p:extLst>
              <p:ext uri="{D42A27DB-BD31-4B8C-83A1-F6EECF244321}">
                <p14:modId xmlns:p14="http://schemas.microsoft.com/office/powerpoint/2010/main" val="3039941788"/>
              </p:ext>
            </p:extLst>
          </p:nvPr>
        </p:nvGraphicFramePr>
        <p:xfrm>
          <a:off x="5785649" y="1249646"/>
          <a:ext cx="1746413" cy="3092764"/>
        </p:xfrm>
        <a:graphic>
          <a:graphicData uri="http://schemas.openxmlformats.org/drawingml/2006/table">
            <a:tbl>
              <a:tblPr/>
              <a:tblGrid>
                <a:gridCol w="1746413">
                  <a:extLst>
                    <a:ext uri="{9D8B030D-6E8A-4147-A177-3AD203B41FA5}">
                      <a16:colId xmlns:a16="http://schemas.microsoft.com/office/drawing/2014/main" val="4251708626"/>
                    </a:ext>
                  </a:extLst>
                </a:gridCol>
              </a:tblGrid>
              <a:tr h="643066">
                <a:tc>
                  <a:txBody>
                    <a:bodyPr/>
                    <a:lstStyle/>
                    <a:p>
                      <a:pPr algn="l" fontAlgn="b"/>
                      <a:endParaRPr lang="en-US" sz="1400" b="1" kern="1200" dirty="0">
                        <a:solidFill>
                          <a:schemeClr val="tx1"/>
                        </a:solidFill>
                        <a:latin typeface="+mn-lt"/>
                        <a:ea typeface="+mn-ea"/>
                        <a:cs typeface="+mn-cs"/>
                      </a:endParaRPr>
                    </a:p>
                    <a:p>
                      <a:pPr algn="l" fontAlgn="b"/>
                      <a:r>
                        <a:rPr lang="en-US" sz="1400" b="1" kern="1200" dirty="0">
                          <a:solidFill>
                            <a:schemeClr val="tx1"/>
                          </a:solidFill>
                          <a:latin typeface="+mn-lt"/>
                          <a:ea typeface="+mn-ea"/>
                          <a:cs typeface="+mn-cs"/>
                        </a:rPr>
                        <a:t>High income</a:t>
                      </a:r>
                    </a:p>
                  </a:txBody>
                  <a:tcPr marL="9525" marR="9525" marT="9525" marB="0" anchor="b">
                    <a:lnL>
                      <a:noFill/>
                    </a:lnL>
                    <a:lnR>
                      <a:noFill/>
                    </a:lnR>
                    <a:lnT>
                      <a:noFill/>
                    </a:lnT>
                    <a:lnB>
                      <a:noFill/>
                    </a:lnB>
                  </a:tcPr>
                </a:tc>
                <a:extLst>
                  <a:ext uri="{0D108BD9-81ED-4DB2-BD59-A6C34878D82A}">
                    <a16:rowId xmlns:a16="http://schemas.microsoft.com/office/drawing/2014/main" val="2765406591"/>
                  </a:ext>
                </a:extLst>
              </a:tr>
              <a:tr h="867717">
                <a:tc>
                  <a:txBody>
                    <a:bodyPr/>
                    <a:lstStyle/>
                    <a:p>
                      <a:pPr algn="l" fontAlgn="b"/>
                      <a:endParaRPr lang="en-US" sz="1200" b="0" i="0" u="none" strike="noStrike" dirty="0">
                        <a:solidFill>
                          <a:srgbClr val="000000"/>
                        </a:solidFill>
                        <a:effectLst/>
                        <a:latin typeface="Calibri" panose="020F0502020204030204" pitchFamily="34" charset="0"/>
                      </a:endParaRPr>
                    </a:p>
                    <a:p>
                      <a:pPr algn="l" fontAlgn="b"/>
                      <a:endParaRPr lang="en-US" sz="1200" b="0" i="0" u="none" strike="noStrike" dirty="0">
                        <a:solidFill>
                          <a:srgbClr val="000000"/>
                        </a:solidFill>
                        <a:effectLst/>
                        <a:latin typeface="Calibri" panose="020F0502020204030204" pitchFamily="34" charset="0"/>
                      </a:endParaRPr>
                    </a:p>
                    <a:p>
                      <a:pPr marL="0" algn="l" defTabSz="914400" rtl="0" eaLnBrk="1" fontAlgn="b" latinLnBrk="0" hangingPunct="1"/>
                      <a:r>
                        <a:rPr lang="en-US" sz="1400" b="1" kern="1200" dirty="0">
                          <a:solidFill>
                            <a:schemeClr val="tx1"/>
                          </a:solidFill>
                          <a:latin typeface="+mn-lt"/>
                          <a:ea typeface="+mn-ea"/>
                          <a:cs typeface="+mn-cs"/>
                        </a:rPr>
                        <a:t>Upper-middle income </a:t>
                      </a:r>
                    </a:p>
                  </a:txBody>
                  <a:tcPr marL="9525" marR="9525" marT="9525" marB="0" anchor="b">
                    <a:lnL>
                      <a:noFill/>
                    </a:lnL>
                    <a:lnR>
                      <a:noFill/>
                    </a:lnR>
                    <a:lnT>
                      <a:noFill/>
                    </a:lnT>
                    <a:lnB>
                      <a:noFill/>
                    </a:lnB>
                  </a:tcPr>
                </a:tc>
                <a:extLst>
                  <a:ext uri="{0D108BD9-81ED-4DB2-BD59-A6C34878D82A}">
                    <a16:rowId xmlns:a16="http://schemas.microsoft.com/office/drawing/2014/main" val="2572558465"/>
                  </a:ext>
                </a:extLst>
              </a:tr>
              <a:tr h="829145">
                <a:tc>
                  <a:txBody>
                    <a:bodyPr/>
                    <a:lstStyle/>
                    <a:p>
                      <a:pPr marL="0" algn="l" defTabSz="914400" rtl="0" eaLnBrk="1" fontAlgn="b" latinLnBrk="0" hangingPunct="1"/>
                      <a:r>
                        <a:rPr lang="en-US" sz="1400" b="1" kern="1200" dirty="0">
                          <a:solidFill>
                            <a:schemeClr val="tx1"/>
                          </a:solidFill>
                          <a:latin typeface="+mn-lt"/>
                          <a:ea typeface="+mn-ea"/>
                          <a:cs typeface="+mn-cs"/>
                        </a:rPr>
                        <a:t>Lower-middle income </a:t>
                      </a:r>
                    </a:p>
                  </a:txBody>
                  <a:tcPr marL="9525" marR="9525" marT="9525" marB="0" anchor="b">
                    <a:lnL>
                      <a:noFill/>
                    </a:lnL>
                    <a:lnR>
                      <a:noFill/>
                    </a:lnR>
                    <a:lnT>
                      <a:noFill/>
                    </a:lnT>
                    <a:lnB>
                      <a:noFill/>
                    </a:lnB>
                  </a:tcPr>
                </a:tc>
                <a:extLst>
                  <a:ext uri="{0D108BD9-81ED-4DB2-BD59-A6C34878D82A}">
                    <a16:rowId xmlns:a16="http://schemas.microsoft.com/office/drawing/2014/main" val="2966318963"/>
                  </a:ext>
                </a:extLst>
              </a:tr>
              <a:tr h="752836">
                <a:tc>
                  <a:txBody>
                    <a:bodyPr/>
                    <a:lstStyle/>
                    <a:p>
                      <a:pPr marL="0" algn="l" defTabSz="914400" rtl="0" eaLnBrk="1" fontAlgn="b" latinLnBrk="0" hangingPunct="1"/>
                      <a:r>
                        <a:rPr lang="en-US" sz="1400" b="1" kern="1200" dirty="0">
                          <a:solidFill>
                            <a:schemeClr val="tx1"/>
                          </a:solidFill>
                          <a:latin typeface="+mn-lt"/>
                          <a:ea typeface="+mn-ea"/>
                          <a:cs typeface="+mn-cs"/>
                        </a:rPr>
                        <a:t>Low income </a:t>
                      </a:r>
                    </a:p>
                  </a:txBody>
                  <a:tcPr marL="9525" marR="9525" marT="9525" marB="0" anchor="b">
                    <a:lnL>
                      <a:noFill/>
                    </a:lnL>
                    <a:lnR>
                      <a:noFill/>
                    </a:lnR>
                    <a:lnT>
                      <a:noFill/>
                    </a:lnT>
                    <a:lnB>
                      <a:noFill/>
                    </a:lnB>
                  </a:tcPr>
                </a:tc>
                <a:extLst>
                  <a:ext uri="{0D108BD9-81ED-4DB2-BD59-A6C34878D82A}">
                    <a16:rowId xmlns:a16="http://schemas.microsoft.com/office/drawing/2014/main" val="3298428676"/>
                  </a:ext>
                </a:extLst>
              </a:tr>
            </a:tbl>
          </a:graphicData>
        </a:graphic>
      </p:graphicFrame>
      <p:sp>
        <p:nvSpPr>
          <p:cNvPr id="27" name="TextBox 26">
            <a:extLst>
              <a:ext uri="{FF2B5EF4-FFF2-40B4-BE49-F238E27FC236}">
                <a16:creationId xmlns:a16="http://schemas.microsoft.com/office/drawing/2014/main" id="{497A3585-0708-E5D1-F8BB-975A6AA6E303}"/>
              </a:ext>
            </a:extLst>
          </p:cNvPr>
          <p:cNvSpPr txBox="1"/>
          <p:nvPr/>
        </p:nvSpPr>
        <p:spPr>
          <a:xfrm>
            <a:off x="7748474" y="787431"/>
            <a:ext cx="645394" cy="307777"/>
          </a:xfrm>
          <a:prstGeom prst="rect">
            <a:avLst/>
          </a:prstGeom>
          <a:noFill/>
        </p:spPr>
        <p:txBody>
          <a:bodyPr wrap="square">
            <a:spAutoFit/>
          </a:bodyPr>
          <a:lstStyle/>
          <a:p>
            <a:r>
              <a:rPr lang="en-US" sz="1400" b="1" dirty="0"/>
              <a:t>Total </a:t>
            </a:r>
            <a:endParaRPr lang="en-US" b="1" dirty="0"/>
          </a:p>
        </p:txBody>
      </p:sp>
      <p:sp>
        <p:nvSpPr>
          <p:cNvPr id="28" name="TextBox 27">
            <a:extLst>
              <a:ext uri="{FF2B5EF4-FFF2-40B4-BE49-F238E27FC236}">
                <a16:creationId xmlns:a16="http://schemas.microsoft.com/office/drawing/2014/main" id="{784487E2-4C1F-799C-8669-86F768800093}"/>
              </a:ext>
            </a:extLst>
          </p:cNvPr>
          <p:cNvSpPr txBox="1"/>
          <p:nvPr/>
        </p:nvSpPr>
        <p:spPr>
          <a:xfrm>
            <a:off x="9245668" y="801934"/>
            <a:ext cx="736010" cy="307777"/>
          </a:xfrm>
          <a:prstGeom prst="rect">
            <a:avLst/>
          </a:prstGeom>
          <a:noFill/>
        </p:spPr>
        <p:txBody>
          <a:bodyPr wrap="square">
            <a:spAutoFit/>
          </a:bodyPr>
          <a:lstStyle/>
          <a:p>
            <a:r>
              <a:rPr lang="en-US" sz="1400" b="1" dirty="0"/>
              <a:t>Adult</a:t>
            </a:r>
          </a:p>
        </p:txBody>
      </p:sp>
      <p:cxnSp>
        <p:nvCxnSpPr>
          <p:cNvPr id="31" name="Straight Connector 30">
            <a:extLst>
              <a:ext uri="{FF2B5EF4-FFF2-40B4-BE49-F238E27FC236}">
                <a16:creationId xmlns:a16="http://schemas.microsoft.com/office/drawing/2014/main" id="{65C209AF-BDEB-4ABD-AE0C-4AF760985EFA}"/>
              </a:ext>
            </a:extLst>
          </p:cNvPr>
          <p:cNvCxnSpPr>
            <a:cxnSpLocks/>
          </p:cNvCxnSpPr>
          <p:nvPr/>
        </p:nvCxnSpPr>
        <p:spPr>
          <a:xfrm>
            <a:off x="5533145" y="446421"/>
            <a:ext cx="0" cy="64117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Rettangolo 5">
            <a:extLst>
              <a:ext uri="{FF2B5EF4-FFF2-40B4-BE49-F238E27FC236}">
                <a16:creationId xmlns:a16="http://schemas.microsoft.com/office/drawing/2014/main" id="{97EDDCC7-3A80-CD07-A0B6-AB69BA30E78D}"/>
              </a:ext>
            </a:extLst>
          </p:cNvPr>
          <p:cNvSpPr/>
          <p:nvPr/>
        </p:nvSpPr>
        <p:spPr>
          <a:xfrm>
            <a:off x="8131681" y="6104284"/>
            <a:ext cx="3860067" cy="26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en-US" sz="1200" i="1" dirty="0">
              <a:solidFill>
                <a:schemeClr val="tx1"/>
              </a:solidFill>
            </a:endParaRPr>
          </a:p>
          <a:p>
            <a:pPr>
              <a:spcBef>
                <a:spcPct val="50000"/>
              </a:spcBef>
            </a:pPr>
            <a:r>
              <a:rPr lang="en-US" sz="1200" i="1" dirty="0">
                <a:solidFill>
                  <a:schemeClr val="tx1"/>
                </a:solidFill>
              </a:rPr>
              <a:t>Source: based on ILOSTAT data (2023) for 104 countries.</a:t>
            </a:r>
          </a:p>
          <a:p>
            <a:pPr>
              <a:spcBef>
                <a:spcPct val="50000"/>
              </a:spcBef>
            </a:pPr>
            <a:endParaRPr lang="en-US" sz="1200" b="0" i="1" dirty="0">
              <a:solidFill>
                <a:schemeClr val="tx1"/>
              </a:solidFill>
              <a:latin typeface="Calibri"/>
              <a:ea typeface="MS PGothic"/>
              <a:cs typeface="Calibri"/>
            </a:endParaRPr>
          </a:p>
        </p:txBody>
      </p:sp>
      <p:pic>
        <p:nvPicPr>
          <p:cNvPr id="3" name="Picture 2">
            <a:extLst>
              <a:ext uri="{FF2B5EF4-FFF2-40B4-BE49-F238E27FC236}">
                <a16:creationId xmlns:a16="http://schemas.microsoft.com/office/drawing/2014/main" id="{67D8C9A8-1318-9755-0ACA-1898F9DA031B}"/>
              </a:ext>
            </a:extLst>
          </p:cNvPr>
          <p:cNvPicPr>
            <a:picLocks noChangeAspect="1"/>
          </p:cNvPicPr>
          <p:nvPr/>
        </p:nvPicPr>
        <p:blipFill>
          <a:blip r:embed="rId3"/>
          <a:stretch>
            <a:fillRect/>
          </a:stretch>
        </p:blipFill>
        <p:spPr>
          <a:xfrm>
            <a:off x="7645211" y="1444372"/>
            <a:ext cx="972939" cy="3213441"/>
          </a:xfrm>
          <a:prstGeom prst="rect">
            <a:avLst/>
          </a:prstGeom>
        </p:spPr>
      </p:pic>
      <p:pic>
        <p:nvPicPr>
          <p:cNvPr id="7" name="Picture 6">
            <a:extLst>
              <a:ext uri="{FF2B5EF4-FFF2-40B4-BE49-F238E27FC236}">
                <a16:creationId xmlns:a16="http://schemas.microsoft.com/office/drawing/2014/main" id="{C29BCEA4-6EDF-EF10-9A0C-34B261C4D9CB}"/>
              </a:ext>
            </a:extLst>
          </p:cNvPr>
          <p:cNvPicPr>
            <a:picLocks noChangeAspect="1"/>
          </p:cNvPicPr>
          <p:nvPr/>
        </p:nvPicPr>
        <p:blipFill>
          <a:blip r:embed="rId4"/>
          <a:stretch>
            <a:fillRect/>
          </a:stretch>
        </p:blipFill>
        <p:spPr>
          <a:xfrm>
            <a:off x="9093485" y="1443255"/>
            <a:ext cx="1040376" cy="3154714"/>
          </a:xfrm>
          <a:prstGeom prst="rect">
            <a:avLst/>
          </a:prstGeom>
        </p:spPr>
      </p:pic>
      <p:pic>
        <p:nvPicPr>
          <p:cNvPr id="9" name="Picture 8">
            <a:extLst>
              <a:ext uri="{FF2B5EF4-FFF2-40B4-BE49-F238E27FC236}">
                <a16:creationId xmlns:a16="http://schemas.microsoft.com/office/drawing/2014/main" id="{A3E65C5B-C730-C688-0658-B8343344631E}"/>
              </a:ext>
            </a:extLst>
          </p:cNvPr>
          <p:cNvPicPr>
            <a:picLocks noChangeAspect="1"/>
          </p:cNvPicPr>
          <p:nvPr/>
        </p:nvPicPr>
        <p:blipFill>
          <a:blip r:embed="rId5"/>
          <a:stretch>
            <a:fillRect/>
          </a:stretch>
        </p:blipFill>
        <p:spPr>
          <a:xfrm>
            <a:off x="10609196" y="1453671"/>
            <a:ext cx="1024521" cy="3154714"/>
          </a:xfrm>
          <a:prstGeom prst="rect">
            <a:avLst/>
          </a:prstGeom>
        </p:spPr>
      </p:pic>
      <p:sp>
        <p:nvSpPr>
          <p:cNvPr id="11" name="TextBox 10">
            <a:extLst>
              <a:ext uri="{FF2B5EF4-FFF2-40B4-BE49-F238E27FC236}">
                <a16:creationId xmlns:a16="http://schemas.microsoft.com/office/drawing/2014/main" id="{4520ACCC-B054-6446-7289-D88F5D1A00CF}"/>
              </a:ext>
            </a:extLst>
          </p:cNvPr>
          <p:cNvSpPr txBox="1"/>
          <p:nvPr/>
        </p:nvSpPr>
        <p:spPr>
          <a:xfrm>
            <a:off x="10753451" y="801934"/>
            <a:ext cx="736010" cy="307777"/>
          </a:xfrm>
          <a:prstGeom prst="rect">
            <a:avLst/>
          </a:prstGeom>
          <a:noFill/>
        </p:spPr>
        <p:txBody>
          <a:bodyPr wrap="square">
            <a:spAutoFit/>
          </a:bodyPr>
          <a:lstStyle/>
          <a:p>
            <a:r>
              <a:rPr lang="en-US" sz="1400" b="1" dirty="0"/>
              <a:t>Youth</a:t>
            </a:r>
          </a:p>
        </p:txBody>
      </p:sp>
      <p:graphicFrame>
        <p:nvGraphicFramePr>
          <p:cNvPr id="19" name="Table 18">
            <a:extLst>
              <a:ext uri="{FF2B5EF4-FFF2-40B4-BE49-F238E27FC236}">
                <a16:creationId xmlns:a16="http://schemas.microsoft.com/office/drawing/2014/main" id="{ECA88215-5855-C3D7-1827-D7D8012A30F0}"/>
              </a:ext>
            </a:extLst>
          </p:cNvPr>
          <p:cNvGraphicFramePr>
            <a:graphicFrameLocks noGrp="1"/>
          </p:cNvGraphicFramePr>
          <p:nvPr>
            <p:extLst>
              <p:ext uri="{D42A27DB-BD31-4B8C-83A1-F6EECF244321}">
                <p14:modId xmlns:p14="http://schemas.microsoft.com/office/powerpoint/2010/main" val="4238557722"/>
              </p:ext>
            </p:extLst>
          </p:nvPr>
        </p:nvGraphicFramePr>
        <p:xfrm>
          <a:off x="7687186" y="4901862"/>
          <a:ext cx="3860067" cy="689610"/>
        </p:xfrm>
        <a:graphic>
          <a:graphicData uri="http://schemas.openxmlformats.org/drawingml/2006/table">
            <a:tbl>
              <a:tblPr/>
              <a:tblGrid>
                <a:gridCol w="1286689">
                  <a:extLst>
                    <a:ext uri="{9D8B030D-6E8A-4147-A177-3AD203B41FA5}">
                      <a16:colId xmlns:a16="http://schemas.microsoft.com/office/drawing/2014/main" val="3563286031"/>
                    </a:ext>
                  </a:extLst>
                </a:gridCol>
                <a:gridCol w="1286689">
                  <a:extLst>
                    <a:ext uri="{9D8B030D-6E8A-4147-A177-3AD203B41FA5}">
                      <a16:colId xmlns:a16="http://schemas.microsoft.com/office/drawing/2014/main" val="806954353"/>
                    </a:ext>
                  </a:extLst>
                </a:gridCol>
                <a:gridCol w="1286689">
                  <a:extLst>
                    <a:ext uri="{9D8B030D-6E8A-4147-A177-3AD203B41FA5}">
                      <a16:colId xmlns:a16="http://schemas.microsoft.com/office/drawing/2014/main" val="3068210664"/>
                    </a:ext>
                  </a:extLst>
                </a:gridCol>
              </a:tblGrid>
              <a:tr h="190500">
                <a:tc>
                  <a:txBody>
                    <a:bodyPr/>
                    <a:lstStyle/>
                    <a:p>
                      <a:pPr algn="ctr" fontAlgn="b"/>
                      <a:r>
                        <a:rPr lang="en-US" sz="1100" b="0" i="0" u="none" strike="noStrike" dirty="0">
                          <a:solidFill>
                            <a:srgbClr val="000000"/>
                          </a:solidFill>
                          <a:effectLst/>
                          <a:latin typeface="Calibri" panose="020F0502020204030204" pitchFamily="34" charset="0"/>
                        </a:rPr>
                        <a:t>Fisheries and aquaculture</a:t>
                      </a:r>
                    </a:p>
                  </a:txBody>
                  <a:tcPr marL="9525" marR="9525" marT="9525" marB="0" anchor="b">
                    <a:lnL>
                      <a:noFill/>
                    </a:lnL>
                    <a:lnR>
                      <a:noFill/>
                    </a:lnR>
                    <a:lnT>
                      <a:noFill/>
                    </a:lnT>
                    <a:lnB>
                      <a:noFill/>
                    </a:lnB>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Fisheries and aquaculture</a:t>
                      </a:r>
                    </a:p>
                  </a:txBody>
                  <a:tcPr marL="9525" marR="9525" marT="9525" marB="0" anchor="b">
                    <a:lnL>
                      <a:noFill/>
                    </a:lnL>
                    <a:lnR>
                      <a:noFill/>
                    </a:lnR>
                    <a:lnT>
                      <a:noFill/>
                    </a:lnT>
                    <a:lnB>
                      <a:noFill/>
                    </a:lnB>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Fisheries and aquaculture</a:t>
                      </a:r>
                    </a:p>
                  </a:txBody>
                  <a:tcPr marL="9525" marR="9525" marT="9525" marB="0" anchor="b">
                    <a:lnL>
                      <a:noFill/>
                    </a:lnL>
                    <a:lnR>
                      <a:noFill/>
                    </a:lnR>
                    <a:lnT>
                      <a:noFill/>
                    </a:lnT>
                    <a:lnB>
                      <a:noFill/>
                    </a:lnB>
                    <a:solidFill>
                      <a:srgbClr val="0070C0"/>
                    </a:solidFill>
                  </a:tcPr>
                </a:tc>
                <a:extLst>
                  <a:ext uri="{0D108BD9-81ED-4DB2-BD59-A6C34878D82A}">
                    <a16:rowId xmlns:a16="http://schemas.microsoft.com/office/drawing/2014/main" val="3753546858"/>
                  </a:ext>
                </a:extLst>
              </a:tr>
              <a:tr h="85428">
                <a:tc>
                  <a:txBody>
                    <a:bodyPr/>
                    <a:lstStyle/>
                    <a:p>
                      <a:pPr algn="ctr" fontAlgn="b"/>
                      <a:r>
                        <a:rPr lang="en-US" sz="1100" b="0" i="0" u="none" strike="noStrike">
                          <a:solidFill>
                            <a:schemeClr val="tx1"/>
                          </a:solidFill>
                          <a:effectLst/>
                          <a:latin typeface="Calibri" panose="020F0502020204030204" pitchFamily="34" charset="0"/>
                        </a:rPr>
                        <a:t>Crop and livestock </a:t>
                      </a:r>
                    </a:p>
                    <a:p>
                      <a:pPr algn="ctr" fontAlgn="b"/>
                      <a:endParaRPr lang="en-US" sz="11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Crop and livestock </a:t>
                      </a:r>
                    </a:p>
                    <a:p>
                      <a:pPr algn="ctr" fontAlgn="b"/>
                      <a:endParaRPr lang="en-US" sz="1100" b="0" i="0" u="none" strike="noStrike" dirty="0">
                        <a:solidFill>
                          <a:srgbClr val="00B050"/>
                        </a:solidFill>
                        <a:effectLst/>
                        <a:latin typeface="Calibri" panose="020F0502020204030204" pitchFamily="34" charset="0"/>
                      </a:endParaRPr>
                    </a:p>
                  </a:txBody>
                  <a:tcPr marL="9525" marR="9525" marT="9525" marB="0" anchor="b">
                    <a:lnL>
                      <a:noFill/>
                    </a:lnL>
                    <a:lnR>
                      <a:noFill/>
                    </a:lnR>
                    <a:lnT>
                      <a:noFill/>
                    </a:lnT>
                    <a:lnB>
                      <a:noFill/>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Crop and livestock </a:t>
                      </a:r>
                    </a:p>
                    <a:p>
                      <a:pPr algn="ctr" fontAlgn="b"/>
                      <a:endParaRPr lang="en-US" sz="1100" b="0" i="0" u="none" strike="noStrike" dirty="0">
                        <a:solidFill>
                          <a:srgbClr val="00B050"/>
                        </a:solidFill>
                        <a:effectLst/>
                        <a:latin typeface="Calibri" panose="020F0502020204030204" pitchFamily="34" charset="0"/>
                      </a:endParaRPr>
                    </a:p>
                  </a:txBody>
                  <a:tcPr marL="9525" marR="9525" marT="9525" marB="0" anchor="b">
                    <a:lnL>
                      <a:noFill/>
                    </a:lnL>
                    <a:lnR>
                      <a:noFill/>
                    </a:lnR>
                    <a:lnT>
                      <a:noFill/>
                    </a:lnT>
                    <a:lnB>
                      <a:noFill/>
                    </a:lnB>
                    <a:solidFill>
                      <a:srgbClr val="00B050"/>
                    </a:solidFill>
                  </a:tcPr>
                </a:tc>
                <a:extLst>
                  <a:ext uri="{0D108BD9-81ED-4DB2-BD59-A6C34878D82A}">
                    <a16:rowId xmlns:a16="http://schemas.microsoft.com/office/drawing/2014/main" val="632564295"/>
                  </a:ext>
                </a:extLst>
              </a:tr>
            </a:tbl>
          </a:graphicData>
        </a:graphic>
      </p:graphicFrame>
      <p:sp>
        <p:nvSpPr>
          <p:cNvPr id="2" name="Oval 1">
            <a:extLst>
              <a:ext uri="{FF2B5EF4-FFF2-40B4-BE49-F238E27FC236}">
                <a16:creationId xmlns:a16="http://schemas.microsoft.com/office/drawing/2014/main" id="{73360317-3462-2438-4EFE-E7BF1DBDF8E6}"/>
              </a:ext>
            </a:extLst>
          </p:cNvPr>
          <p:cNvSpPr/>
          <p:nvPr/>
        </p:nvSpPr>
        <p:spPr>
          <a:xfrm>
            <a:off x="10609197" y="1453671"/>
            <a:ext cx="1024520" cy="7685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E243BA2-1598-57E1-7EA3-DC4094F6F502}"/>
              </a:ext>
            </a:extLst>
          </p:cNvPr>
          <p:cNvSpPr/>
          <p:nvPr/>
        </p:nvSpPr>
        <p:spPr>
          <a:xfrm>
            <a:off x="9037194" y="1453671"/>
            <a:ext cx="1024520" cy="7685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45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2">
            <a:extLst>
              <a:ext uri="{FF2B5EF4-FFF2-40B4-BE49-F238E27FC236}">
                <a16:creationId xmlns:a16="http://schemas.microsoft.com/office/drawing/2014/main" id="{037B0986-4541-00A6-4D3B-35792FD876CB}"/>
              </a:ext>
            </a:extLst>
          </p:cNvPr>
          <p:cNvSpPr/>
          <p:nvPr/>
        </p:nvSpPr>
        <p:spPr>
          <a:xfrm>
            <a:off x="0" y="1"/>
            <a:ext cx="12192000" cy="4146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Calibri" panose="020F0502020204030204" pitchFamily="34" charset="0"/>
                <a:cs typeface="Calibri" panose="020F0502020204030204" pitchFamily="34" charset="0"/>
              </a:rPr>
              <a:t>Youth employment in the Blue Economy on the four dimensions of structural transformation</a:t>
            </a:r>
            <a:endParaRPr lang="en-US" sz="2400" b="1" dirty="0">
              <a:solidFill>
                <a:schemeClr val="bg1"/>
              </a:solidFill>
            </a:endParaRPr>
          </a:p>
        </p:txBody>
      </p:sp>
      <p:graphicFrame>
        <p:nvGraphicFramePr>
          <p:cNvPr id="21" name="Table 20">
            <a:extLst>
              <a:ext uri="{FF2B5EF4-FFF2-40B4-BE49-F238E27FC236}">
                <a16:creationId xmlns:a16="http://schemas.microsoft.com/office/drawing/2014/main" id="{E65BB640-085A-B493-82D9-9DC8F2E589EA}"/>
              </a:ext>
            </a:extLst>
          </p:cNvPr>
          <p:cNvGraphicFramePr>
            <a:graphicFrameLocks noGrp="1"/>
          </p:cNvGraphicFramePr>
          <p:nvPr>
            <p:extLst>
              <p:ext uri="{D42A27DB-BD31-4B8C-83A1-F6EECF244321}">
                <p14:modId xmlns:p14="http://schemas.microsoft.com/office/powerpoint/2010/main" val="2659791951"/>
              </p:ext>
            </p:extLst>
          </p:nvPr>
        </p:nvGraphicFramePr>
        <p:xfrm>
          <a:off x="4135305" y="539244"/>
          <a:ext cx="1405878" cy="2007596"/>
        </p:xfrm>
        <a:graphic>
          <a:graphicData uri="http://schemas.openxmlformats.org/drawingml/2006/table">
            <a:tbl>
              <a:tblPr/>
              <a:tblGrid>
                <a:gridCol w="1405878">
                  <a:extLst>
                    <a:ext uri="{9D8B030D-6E8A-4147-A177-3AD203B41FA5}">
                      <a16:colId xmlns:a16="http://schemas.microsoft.com/office/drawing/2014/main" val="4251708626"/>
                    </a:ext>
                  </a:extLst>
                </a:gridCol>
              </a:tblGrid>
              <a:tr h="418289">
                <a:tc>
                  <a:txBody>
                    <a:bodyPr/>
                    <a:lstStyle/>
                    <a:p>
                      <a:pPr algn="l" fontAlgn="b"/>
                      <a:endParaRPr lang="en-US" sz="1100" b="1" kern="1200" dirty="0">
                        <a:solidFill>
                          <a:schemeClr val="tx1"/>
                        </a:solidFill>
                        <a:latin typeface="+mn-lt"/>
                        <a:ea typeface="+mn-ea"/>
                        <a:cs typeface="+mn-cs"/>
                      </a:endParaRPr>
                    </a:p>
                    <a:p>
                      <a:pPr algn="l" fontAlgn="b"/>
                      <a:r>
                        <a:rPr lang="en-US" sz="1100" b="1" kern="1200" dirty="0">
                          <a:solidFill>
                            <a:schemeClr val="tx1"/>
                          </a:solidFill>
                          <a:latin typeface="+mn-lt"/>
                          <a:ea typeface="+mn-ea"/>
                          <a:cs typeface="+mn-cs"/>
                        </a:rPr>
                        <a:t>High income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5406591"/>
                  </a:ext>
                </a:extLst>
              </a:tr>
              <a:tr h="564417">
                <a:tc>
                  <a:txBody>
                    <a:bodyPr/>
                    <a:lstStyle/>
                    <a:p>
                      <a:pPr marL="0" algn="l" defTabSz="914400" rtl="0" eaLnBrk="1" fontAlgn="b" latinLnBrk="0" hangingPunct="1"/>
                      <a:endParaRPr lang="en-US" sz="1100" b="1" kern="1200" dirty="0">
                        <a:solidFill>
                          <a:schemeClr val="tx1"/>
                        </a:solidFill>
                        <a:latin typeface="+mn-lt"/>
                        <a:ea typeface="+mn-ea"/>
                        <a:cs typeface="+mn-cs"/>
                      </a:endParaRPr>
                    </a:p>
                    <a:p>
                      <a:pPr marL="0" algn="l" defTabSz="914400" rtl="0" eaLnBrk="1" fontAlgn="b" latinLnBrk="0" hangingPunct="1"/>
                      <a:r>
                        <a:rPr lang="en-US" sz="1100" b="1" kern="1200" dirty="0">
                          <a:solidFill>
                            <a:schemeClr val="tx1"/>
                          </a:solidFill>
                          <a:latin typeface="+mn-lt"/>
                          <a:ea typeface="+mn-ea"/>
                          <a:cs typeface="+mn-cs"/>
                        </a:rPr>
                        <a:t>Upper-middle income </a:t>
                      </a:r>
                    </a:p>
                    <a:p>
                      <a:pPr marL="0" algn="l" defTabSz="914400" rtl="0" eaLnBrk="1" fontAlgn="b" latinLnBrk="0" hangingPunct="1"/>
                      <a:endParaRPr lang="en-US" sz="1100" b="1" kern="1200" dirty="0">
                        <a:solidFill>
                          <a:schemeClr val="tx1"/>
                        </a:solidFill>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558465"/>
                  </a:ext>
                </a:extLst>
              </a:tr>
              <a:tr h="370978">
                <a:tc>
                  <a:txBody>
                    <a:bodyPr/>
                    <a:lstStyle/>
                    <a:p>
                      <a:pPr marL="0" algn="l" defTabSz="914400" rtl="0" eaLnBrk="1" fontAlgn="b" latinLnBrk="0" hangingPunct="1"/>
                      <a:endParaRPr lang="en-US" sz="1100" b="1" kern="1200" dirty="0">
                        <a:solidFill>
                          <a:schemeClr val="tx1"/>
                        </a:solidFill>
                        <a:latin typeface="+mn-lt"/>
                        <a:ea typeface="+mn-ea"/>
                        <a:cs typeface="+mn-cs"/>
                      </a:endParaRPr>
                    </a:p>
                    <a:p>
                      <a:pPr marL="0" algn="l" defTabSz="914400" rtl="0" eaLnBrk="1" fontAlgn="b" latinLnBrk="0" hangingPunct="1"/>
                      <a:r>
                        <a:rPr lang="en-US" sz="1100" b="1" kern="1200" dirty="0">
                          <a:solidFill>
                            <a:schemeClr val="tx1"/>
                          </a:solidFill>
                          <a:latin typeface="+mn-lt"/>
                          <a:ea typeface="+mn-ea"/>
                          <a:cs typeface="+mn-cs"/>
                        </a:rPr>
                        <a:t>Lower-middle income </a:t>
                      </a:r>
                    </a:p>
                    <a:p>
                      <a:pPr marL="0" algn="l" defTabSz="914400" rtl="0" eaLnBrk="1" fontAlgn="b" latinLnBrk="0" hangingPunct="1"/>
                      <a:endParaRPr lang="en-US" sz="1100" b="1" kern="1200" dirty="0">
                        <a:solidFill>
                          <a:schemeClr val="tx1"/>
                        </a:solidFill>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6318963"/>
                  </a:ext>
                </a:extLst>
              </a:tr>
              <a:tr h="336835">
                <a:tc>
                  <a:txBody>
                    <a:bodyPr/>
                    <a:lstStyle/>
                    <a:p>
                      <a:pPr marL="0" algn="l" defTabSz="914400" rtl="0" eaLnBrk="1" fontAlgn="b" latinLnBrk="0" hangingPunct="1"/>
                      <a:endParaRPr lang="en-US" sz="1100" b="1" kern="1200" dirty="0">
                        <a:solidFill>
                          <a:schemeClr val="tx1"/>
                        </a:solidFill>
                        <a:latin typeface="+mn-lt"/>
                        <a:ea typeface="+mn-ea"/>
                        <a:cs typeface="+mn-cs"/>
                      </a:endParaRPr>
                    </a:p>
                    <a:p>
                      <a:pPr marL="0" algn="l" defTabSz="914400" rtl="0" eaLnBrk="1" fontAlgn="b" latinLnBrk="0" hangingPunct="1"/>
                      <a:r>
                        <a:rPr lang="en-US" sz="1100" b="1" kern="1200" dirty="0">
                          <a:solidFill>
                            <a:schemeClr val="tx1"/>
                          </a:solidFill>
                          <a:latin typeface="+mn-lt"/>
                          <a:ea typeface="+mn-ea"/>
                          <a:cs typeface="+mn-cs"/>
                        </a:rPr>
                        <a:t>Low income </a:t>
                      </a:r>
                    </a:p>
                    <a:p>
                      <a:pPr marL="0" algn="l" defTabSz="914400" rtl="0" eaLnBrk="1" fontAlgn="b" latinLnBrk="0" hangingPunct="1"/>
                      <a:endParaRPr lang="en-US" sz="1100" b="1" kern="1200" dirty="0">
                        <a:solidFill>
                          <a:schemeClr val="tx1"/>
                        </a:solidFill>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8428676"/>
                  </a:ext>
                </a:extLst>
              </a:tr>
            </a:tbl>
          </a:graphicData>
        </a:graphic>
      </p:graphicFrame>
      <p:cxnSp>
        <p:nvCxnSpPr>
          <p:cNvPr id="31" name="Straight Connector 30">
            <a:extLst>
              <a:ext uri="{FF2B5EF4-FFF2-40B4-BE49-F238E27FC236}">
                <a16:creationId xmlns:a16="http://schemas.microsoft.com/office/drawing/2014/main" id="{65C209AF-BDEB-4ABD-AE0C-4AF760985EFA}"/>
              </a:ext>
            </a:extLst>
          </p:cNvPr>
          <p:cNvCxnSpPr>
            <a:cxnSpLocks/>
          </p:cNvCxnSpPr>
          <p:nvPr/>
        </p:nvCxnSpPr>
        <p:spPr>
          <a:xfrm>
            <a:off x="4108383" y="414671"/>
            <a:ext cx="0" cy="64117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Rettangolo 5">
            <a:extLst>
              <a:ext uri="{FF2B5EF4-FFF2-40B4-BE49-F238E27FC236}">
                <a16:creationId xmlns:a16="http://schemas.microsoft.com/office/drawing/2014/main" id="{97EDDCC7-3A80-CD07-A0B6-AB69BA30E78D}"/>
              </a:ext>
            </a:extLst>
          </p:cNvPr>
          <p:cNvSpPr/>
          <p:nvPr/>
        </p:nvSpPr>
        <p:spPr>
          <a:xfrm>
            <a:off x="8182431" y="6452018"/>
            <a:ext cx="3860067" cy="26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en-US" sz="1200" i="1" dirty="0">
              <a:solidFill>
                <a:schemeClr val="tx1"/>
              </a:solidFill>
            </a:endParaRPr>
          </a:p>
          <a:p>
            <a:pPr>
              <a:spcBef>
                <a:spcPct val="50000"/>
              </a:spcBef>
            </a:pPr>
            <a:r>
              <a:rPr lang="en-US" sz="1200" i="1" dirty="0">
                <a:solidFill>
                  <a:schemeClr val="tx1"/>
                </a:solidFill>
              </a:rPr>
              <a:t>Source: own estimates based on LFSs and HIESs</a:t>
            </a:r>
          </a:p>
          <a:p>
            <a:pPr>
              <a:spcBef>
                <a:spcPct val="50000"/>
              </a:spcBef>
            </a:pPr>
            <a:endParaRPr lang="en-US" sz="1200" b="0" i="1" dirty="0">
              <a:solidFill>
                <a:schemeClr val="tx1"/>
              </a:solidFill>
              <a:latin typeface="Calibri"/>
              <a:ea typeface="MS PGothic"/>
              <a:cs typeface="Calibri"/>
            </a:endParaRPr>
          </a:p>
        </p:txBody>
      </p:sp>
      <p:pic>
        <p:nvPicPr>
          <p:cNvPr id="2" name="Picture 1">
            <a:extLst>
              <a:ext uri="{FF2B5EF4-FFF2-40B4-BE49-F238E27FC236}">
                <a16:creationId xmlns:a16="http://schemas.microsoft.com/office/drawing/2014/main" id="{CDB0520B-1EF6-4DAF-EDE4-D80CC3807A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08"/>
          <a:stretch/>
        </p:blipFill>
        <p:spPr>
          <a:xfrm>
            <a:off x="5521042" y="458579"/>
            <a:ext cx="3282415" cy="2993009"/>
          </a:xfrm>
          <a:prstGeom prst="rect">
            <a:avLst/>
          </a:prstGeom>
        </p:spPr>
      </p:pic>
      <p:pic>
        <p:nvPicPr>
          <p:cNvPr id="4" name="Picture 3">
            <a:extLst>
              <a:ext uri="{FF2B5EF4-FFF2-40B4-BE49-F238E27FC236}">
                <a16:creationId xmlns:a16="http://schemas.microsoft.com/office/drawing/2014/main" id="{B82BFD17-0DF3-2C2C-D20F-D009DC7257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3457" y="492505"/>
            <a:ext cx="3239041" cy="2440840"/>
          </a:xfrm>
          <a:prstGeom prst="rect">
            <a:avLst/>
          </a:prstGeom>
        </p:spPr>
      </p:pic>
      <p:pic>
        <p:nvPicPr>
          <p:cNvPr id="8" name="Picture 7">
            <a:extLst>
              <a:ext uri="{FF2B5EF4-FFF2-40B4-BE49-F238E27FC236}">
                <a16:creationId xmlns:a16="http://schemas.microsoft.com/office/drawing/2014/main" id="{3485FF23-DF0F-6322-CFB7-AEF09BFF62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747"/>
          <a:stretch/>
        </p:blipFill>
        <p:spPr>
          <a:xfrm>
            <a:off x="5568105" y="3410026"/>
            <a:ext cx="3188288" cy="2960544"/>
          </a:xfrm>
          <a:prstGeom prst="rect">
            <a:avLst/>
          </a:prstGeom>
        </p:spPr>
      </p:pic>
      <p:graphicFrame>
        <p:nvGraphicFramePr>
          <p:cNvPr id="10" name="Table 9">
            <a:extLst>
              <a:ext uri="{FF2B5EF4-FFF2-40B4-BE49-F238E27FC236}">
                <a16:creationId xmlns:a16="http://schemas.microsoft.com/office/drawing/2014/main" id="{BBB2E570-864A-49E8-B4BB-1AFE76CD883E}"/>
              </a:ext>
            </a:extLst>
          </p:cNvPr>
          <p:cNvGraphicFramePr>
            <a:graphicFrameLocks noGrp="1"/>
          </p:cNvGraphicFramePr>
          <p:nvPr>
            <p:extLst>
              <p:ext uri="{D42A27DB-BD31-4B8C-83A1-F6EECF244321}">
                <p14:modId xmlns:p14="http://schemas.microsoft.com/office/powerpoint/2010/main" val="324980128"/>
              </p:ext>
            </p:extLst>
          </p:nvPr>
        </p:nvGraphicFramePr>
        <p:xfrm>
          <a:off x="4179720" y="3576161"/>
          <a:ext cx="1405878" cy="1981797"/>
        </p:xfrm>
        <a:graphic>
          <a:graphicData uri="http://schemas.openxmlformats.org/drawingml/2006/table">
            <a:tbl>
              <a:tblPr/>
              <a:tblGrid>
                <a:gridCol w="1405878">
                  <a:extLst>
                    <a:ext uri="{9D8B030D-6E8A-4147-A177-3AD203B41FA5}">
                      <a16:colId xmlns:a16="http://schemas.microsoft.com/office/drawing/2014/main" val="4251708626"/>
                    </a:ext>
                  </a:extLst>
                </a:gridCol>
              </a:tblGrid>
              <a:tr h="418289">
                <a:tc>
                  <a:txBody>
                    <a:bodyPr/>
                    <a:lstStyle/>
                    <a:p>
                      <a:pPr algn="l" fontAlgn="b"/>
                      <a:endParaRPr lang="en-US" sz="1100" b="1" kern="1200" dirty="0">
                        <a:solidFill>
                          <a:schemeClr val="tx1"/>
                        </a:solidFill>
                        <a:latin typeface="+mn-lt"/>
                        <a:ea typeface="+mn-ea"/>
                        <a:cs typeface="+mn-cs"/>
                      </a:endParaRPr>
                    </a:p>
                    <a:p>
                      <a:pPr algn="l" fontAlgn="b"/>
                      <a:r>
                        <a:rPr lang="en-US" sz="1100" b="1" kern="1200" dirty="0">
                          <a:solidFill>
                            <a:schemeClr val="tx1"/>
                          </a:solidFill>
                          <a:latin typeface="+mn-lt"/>
                          <a:ea typeface="+mn-ea"/>
                          <a:cs typeface="+mn-cs"/>
                        </a:rPr>
                        <a:t>High income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5406591"/>
                  </a:ext>
                </a:extLst>
              </a:tr>
              <a:tr h="564417">
                <a:tc>
                  <a:txBody>
                    <a:bodyPr/>
                    <a:lstStyle/>
                    <a:p>
                      <a:pPr marL="0" algn="l" defTabSz="914400" rtl="0" eaLnBrk="1" fontAlgn="b" latinLnBrk="0" hangingPunct="1"/>
                      <a:endParaRPr lang="en-US" sz="1100" b="1" kern="1200" dirty="0">
                        <a:solidFill>
                          <a:schemeClr val="tx1"/>
                        </a:solidFill>
                        <a:latin typeface="+mn-lt"/>
                        <a:ea typeface="+mn-ea"/>
                        <a:cs typeface="+mn-cs"/>
                      </a:endParaRPr>
                    </a:p>
                    <a:p>
                      <a:pPr marL="0" algn="l" defTabSz="914400" rtl="0" eaLnBrk="1" fontAlgn="b" latinLnBrk="0" hangingPunct="1"/>
                      <a:endParaRPr lang="en-US" sz="1100" b="1" kern="1200" dirty="0">
                        <a:solidFill>
                          <a:schemeClr val="tx1"/>
                        </a:solidFill>
                        <a:latin typeface="+mn-lt"/>
                        <a:ea typeface="+mn-ea"/>
                        <a:cs typeface="+mn-cs"/>
                      </a:endParaRPr>
                    </a:p>
                    <a:p>
                      <a:pPr marL="0" algn="l" defTabSz="914400" rtl="0" eaLnBrk="1" fontAlgn="b" latinLnBrk="0" hangingPunct="1"/>
                      <a:r>
                        <a:rPr lang="en-US" sz="1100" b="1" kern="1200" dirty="0">
                          <a:solidFill>
                            <a:schemeClr val="tx1"/>
                          </a:solidFill>
                          <a:latin typeface="+mn-lt"/>
                          <a:ea typeface="+mn-ea"/>
                          <a:cs typeface="+mn-cs"/>
                        </a:rPr>
                        <a:t>Upper-middle income </a:t>
                      </a:r>
                    </a:p>
                    <a:p>
                      <a:pPr marL="0" algn="l" defTabSz="914400" rtl="0" eaLnBrk="1" fontAlgn="b" latinLnBrk="0" hangingPunct="1"/>
                      <a:endParaRPr lang="en-US" sz="1100" b="1" kern="1200" dirty="0">
                        <a:solidFill>
                          <a:schemeClr val="tx1"/>
                        </a:solidFill>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558465"/>
                  </a:ext>
                </a:extLst>
              </a:tr>
              <a:tr h="370978">
                <a:tc>
                  <a:txBody>
                    <a:bodyPr/>
                    <a:lstStyle/>
                    <a:p>
                      <a:pPr marL="0" algn="l" defTabSz="914400" rtl="0" eaLnBrk="1" fontAlgn="b" latinLnBrk="0" hangingPunct="1"/>
                      <a:r>
                        <a:rPr lang="en-US" sz="1100" b="1" kern="1200" dirty="0">
                          <a:solidFill>
                            <a:schemeClr val="tx1"/>
                          </a:solidFill>
                          <a:latin typeface="+mn-lt"/>
                          <a:ea typeface="+mn-ea"/>
                          <a:cs typeface="+mn-cs"/>
                        </a:rPr>
                        <a:t>Lower-middle income </a:t>
                      </a:r>
                    </a:p>
                    <a:p>
                      <a:pPr marL="0" algn="l" defTabSz="914400" rtl="0" eaLnBrk="1" fontAlgn="b" latinLnBrk="0" hangingPunct="1"/>
                      <a:endParaRPr lang="en-US" sz="1100" b="1" kern="1200" dirty="0">
                        <a:solidFill>
                          <a:schemeClr val="tx1"/>
                        </a:solidFill>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6318963"/>
                  </a:ext>
                </a:extLst>
              </a:tr>
              <a:tr h="336835">
                <a:tc>
                  <a:txBody>
                    <a:bodyPr/>
                    <a:lstStyle/>
                    <a:p>
                      <a:pPr marL="0" algn="l" defTabSz="914400" rtl="0" eaLnBrk="1" fontAlgn="b" latinLnBrk="0" hangingPunct="1"/>
                      <a:endParaRPr lang="en-US" sz="1100" b="1" kern="1200" dirty="0">
                        <a:solidFill>
                          <a:schemeClr val="tx1"/>
                        </a:solidFill>
                        <a:latin typeface="+mn-lt"/>
                        <a:ea typeface="+mn-ea"/>
                        <a:cs typeface="+mn-cs"/>
                      </a:endParaRPr>
                    </a:p>
                    <a:p>
                      <a:pPr marL="0" algn="l" defTabSz="914400" rtl="0" eaLnBrk="1" fontAlgn="b" latinLnBrk="0" hangingPunct="1"/>
                      <a:r>
                        <a:rPr lang="en-US" sz="1100" b="1" kern="1200" dirty="0">
                          <a:solidFill>
                            <a:schemeClr val="tx1"/>
                          </a:solidFill>
                          <a:latin typeface="+mn-lt"/>
                          <a:ea typeface="+mn-ea"/>
                          <a:cs typeface="+mn-cs"/>
                        </a:rPr>
                        <a:t>Low income </a:t>
                      </a:r>
                    </a:p>
                    <a:p>
                      <a:pPr marL="0" algn="l" defTabSz="914400" rtl="0" eaLnBrk="1" fontAlgn="b" latinLnBrk="0" hangingPunct="1"/>
                      <a:endParaRPr lang="en-US" sz="1100" b="1" kern="1200" dirty="0">
                        <a:solidFill>
                          <a:schemeClr val="tx1"/>
                        </a:solidFill>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8428676"/>
                  </a:ext>
                </a:extLst>
              </a:tr>
            </a:tbl>
          </a:graphicData>
        </a:graphic>
      </p:graphicFrame>
      <p:pic>
        <p:nvPicPr>
          <p:cNvPr id="12" name="Picture 11">
            <a:extLst>
              <a:ext uri="{FF2B5EF4-FFF2-40B4-BE49-F238E27FC236}">
                <a16:creationId xmlns:a16="http://schemas.microsoft.com/office/drawing/2014/main" id="{99238A23-49E9-5937-F774-D246C30929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4104" y="3415101"/>
            <a:ext cx="3587896" cy="2913907"/>
          </a:xfrm>
          <a:prstGeom prst="rect">
            <a:avLst/>
          </a:prstGeom>
        </p:spPr>
      </p:pic>
      <p:sp>
        <p:nvSpPr>
          <p:cNvPr id="14" name="TextBox 13">
            <a:extLst>
              <a:ext uri="{FF2B5EF4-FFF2-40B4-BE49-F238E27FC236}">
                <a16:creationId xmlns:a16="http://schemas.microsoft.com/office/drawing/2014/main" id="{D86F02E6-E794-4FB4-B2E1-E0A6F742EBEE}"/>
              </a:ext>
            </a:extLst>
          </p:cNvPr>
          <p:cNvSpPr txBox="1"/>
          <p:nvPr/>
        </p:nvSpPr>
        <p:spPr>
          <a:xfrm>
            <a:off x="416407" y="440594"/>
            <a:ext cx="3548743" cy="369332"/>
          </a:xfrm>
          <a:prstGeom prst="rect">
            <a:avLst/>
          </a:prstGeom>
          <a:noFill/>
        </p:spPr>
        <p:txBody>
          <a:bodyPr wrap="square">
            <a:spAutoFit/>
          </a:bodyPr>
          <a:lstStyle/>
          <a:p>
            <a:r>
              <a:rPr lang="en-US" b="1" dirty="0"/>
              <a:t>Within Blue economy sectors</a:t>
            </a:r>
          </a:p>
        </p:txBody>
      </p:sp>
      <p:sp>
        <p:nvSpPr>
          <p:cNvPr id="16" name="TextBox 15">
            <a:extLst>
              <a:ext uri="{FF2B5EF4-FFF2-40B4-BE49-F238E27FC236}">
                <a16:creationId xmlns:a16="http://schemas.microsoft.com/office/drawing/2014/main" id="{150993B2-C5E4-25A3-F74E-0DA2963F6E9F}"/>
              </a:ext>
            </a:extLst>
          </p:cNvPr>
          <p:cNvSpPr txBox="1"/>
          <p:nvPr/>
        </p:nvSpPr>
        <p:spPr>
          <a:xfrm>
            <a:off x="142467" y="871819"/>
            <a:ext cx="3887545" cy="1569660"/>
          </a:xfrm>
          <a:prstGeom prst="rect">
            <a:avLst/>
          </a:prstGeom>
          <a:noFill/>
        </p:spPr>
        <p:txBody>
          <a:bodyPr wrap="square">
            <a:spAutoFit/>
          </a:bodyPr>
          <a:lstStyle/>
          <a:p>
            <a:r>
              <a:rPr lang="en-US" sz="1600" b="1" dirty="0"/>
              <a:t>Sectoral: </a:t>
            </a:r>
            <a:r>
              <a:rPr lang="en-US" sz="1600" dirty="0"/>
              <a:t>participation in fisheries tends to decrease as countries develop. However, young people have a higher likelihood of employment in the  fisheries  sector of the Blue Economy compared to their adult counterparts</a:t>
            </a:r>
          </a:p>
        </p:txBody>
      </p:sp>
      <p:sp>
        <p:nvSpPr>
          <p:cNvPr id="17" name="TextBox 16">
            <a:extLst>
              <a:ext uri="{FF2B5EF4-FFF2-40B4-BE49-F238E27FC236}">
                <a16:creationId xmlns:a16="http://schemas.microsoft.com/office/drawing/2014/main" id="{9A1BC65C-6CFD-8705-0424-E55A55D60FCF}"/>
              </a:ext>
            </a:extLst>
          </p:cNvPr>
          <p:cNvSpPr txBox="1"/>
          <p:nvPr/>
        </p:nvSpPr>
        <p:spPr>
          <a:xfrm>
            <a:off x="110419" y="2498943"/>
            <a:ext cx="3887545" cy="1077218"/>
          </a:xfrm>
          <a:prstGeom prst="rect">
            <a:avLst/>
          </a:prstGeom>
          <a:noFill/>
        </p:spPr>
        <p:txBody>
          <a:bodyPr wrap="square">
            <a:spAutoFit/>
          </a:bodyPr>
          <a:lstStyle/>
          <a:p>
            <a:r>
              <a:rPr lang="en-US" sz="1600" b="1" dirty="0"/>
              <a:t>Spatial: </a:t>
            </a:r>
            <a:r>
              <a:rPr lang="en-US" sz="1600" dirty="0"/>
              <a:t>The Blue Economy is also a dominant source of employment for rural young people who tend to be represented more than their adult counterparts</a:t>
            </a:r>
          </a:p>
        </p:txBody>
      </p:sp>
      <p:sp>
        <p:nvSpPr>
          <p:cNvPr id="18" name="TextBox 17">
            <a:extLst>
              <a:ext uri="{FF2B5EF4-FFF2-40B4-BE49-F238E27FC236}">
                <a16:creationId xmlns:a16="http://schemas.microsoft.com/office/drawing/2014/main" id="{586AF949-7907-5071-AA7C-AEBE6793AD81}"/>
              </a:ext>
            </a:extLst>
          </p:cNvPr>
          <p:cNvSpPr txBox="1"/>
          <p:nvPr/>
        </p:nvSpPr>
        <p:spPr>
          <a:xfrm>
            <a:off x="110419" y="3794836"/>
            <a:ext cx="3887545" cy="1077218"/>
          </a:xfrm>
          <a:prstGeom prst="rect">
            <a:avLst/>
          </a:prstGeom>
          <a:noFill/>
        </p:spPr>
        <p:txBody>
          <a:bodyPr wrap="square">
            <a:spAutoFit/>
          </a:bodyPr>
          <a:lstStyle/>
          <a:p>
            <a:r>
              <a:rPr lang="en-US" sz="1600" b="1" dirty="0"/>
              <a:t>Occupational: </a:t>
            </a:r>
            <a:r>
              <a:rPr lang="en-US" sz="1600" dirty="0"/>
              <a:t>Youth employment in the Blue Economy tends to be concentrated in medium-high skill occupations compared to adults, except in low-income countries.</a:t>
            </a:r>
          </a:p>
        </p:txBody>
      </p:sp>
      <p:sp>
        <p:nvSpPr>
          <p:cNvPr id="20" name="TextBox 19">
            <a:extLst>
              <a:ext uri="{FF2B5EF4-FFF2-40B4-BE49-F238E27FC236}">
                <a16:creationId xmlns:a16="http://schemas.microsoft.com/office/drawing/2014/main" id="{F02E8161-0FCB-8730-C0C1-1CC180E90343}"/>
              </a:ext>
            </a:extLst>
          </p:cNvPr>
          <p:cNvSpPr txBox="1"/>
          <p:nvPr/>
        </p:nvSpPr>
        <p:spPr>
          <a:xfrm>
            <a:off x="110418" y="5152258"/>
            <a:ext cx="3887545" cy="1323439"/>
          </a:xfrm>
          <a:prstGeom prst="rect">
            <a:avLst/>
          </a:prstGeom>
          <a:noFill/>
        </p:spPr>
        <p:txBody>
          <a:bodyPr wrap="square">
            <a:spAutoFit/>
          </a:bodyPr>
          <a:lstStyle/>
          <a:p>
            <a:r>
              <a:rPr lang="en-US" sz="1600" b="1" dirty="0"/>
              <a:t>Organizational: </a:t>
            </a:r>
            <a:r>
              <a:rPr lang="en-US" sz="1600" dirty="0"/>
              <a:t>Youth employment in the Blue Economy tends to be more concentrated in paid-employment jobs compared to adults, with the exception of low-income countries</a:t>
            </a:r>
          </a:p>
        </p:txBody>
      </p:sp>
    </p:spTree>
    <p:extLst>
      <p:ext uri="{BB962C8B-B14F-4D97-AF65-F5344CB8AC3E}">
        <p14:creationId xmlns:p14="http://schemas.microsoft.com/office/powerpoint/2010/main" val="78903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2">
            <a:extLst>
              <a:ext uri="{FF2B5EF4-FFF2-40B4-BE49-F238E27FC236}">
                <a16:creationId xmlns:a16="http://schemas.microsoft.com/office/drawing/2014/main" id="{037B0986-4541-00A6-4D3B-35792FD876CB}"/>
              </a:ext>
            </a:extLst>
          </p:cNvPr>
          <p:cNvSpPr/>
          <p:nvPr/>
        </p:nvSpPr>
        <p:spPr>
          <a:xfrm>
            <a:off x="0" y="1"/>
            <a:ext cx="12192000" cy="4146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Calibri" panose="020F0502020204030204" pitchFamily="34" charset="0"/>
                <a:cs typeface="Calibri" panose="020F0502020204030204" pitchFamily="34" charset="0"/>
              </a:rPr>
              <a:t>The Blue Economy plays a key role for ‘local’ youth employment creation</a:t>
            </a:r>
            <a:endParaRPr lang="en-US" sz="2400" b="1" dirty="0">
              <a:solidFill>
                <a:schemeClr val="bg1"/>
              </a:solidFill>
            </a:endParaRPr>
          </a:p>
        </p:txBody>
      </p:sp>
      <p:cxnSp>
        <p:nvCxnSpPr>
          <p:cNvPr id="31" name="Straight Connector 30">
            <a:extLst>
              <a:ext uri="{FF2B5EF4-FFF2-40B4-BE49-F238E27FC236}">
                <a16:creationId xmlns:a16="http://schemas.microsoft.com/office/drawing/2014/main" id="{65C209AF-BDEB-4ABD-AE0C-4AF760985EFA}"/>
              </a:ext>
            </a:extLst>
          </p:cNvPr>
          <p:cNvCxnSpPr>
            <a:cxnSpLocks/>
          </p:cNvCxnSpPr>
          <p:nvPr/>
        </p:nvCxnSpPr>
        <p:spPr>
          <a:xfrm>
            <a:off x="4165533" y="446275"/>
            <a:ext cx="0" cy="64117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Rettangolo 5">
            <a:extLst>
              <a:ext uri="{FF2B5EF4-FFF2-40B4-BE49-F238E27FC236}">
                <a16:creationId xmlns:a16="http://schemas.microsoft.com/office/drawing/2014/main" id="{97EDDCC7-3A80-CD07-A0B6-AB69BA30E78D}"/>
              </a:ext>
            </a:extLst>
          </p:cNvPr>
          <p:cNvSpPr/>
          <p:nvPr/>
        </p:nvSpPr>
        <p:spPr>
          <a:xfrm>
            <a:off x="9022404" y="6515814"/>
            <a:ext cx="3860067" cy="26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en-US" sz="1200" i="1" dirty="0">
              <a:solidFill>
                <a:schemeClr val="tx1"/>
              </a:solidFill>
            </a:endParaRPr>
          </a:p>
          <a:p>
            <a:pPr>
              <a:spcBef>
                <a:spcPct val="50000"/>
              </a:spcBef>
            </a:pPr>
            <a:r>
              <a:rPr lang="en-US" sz="1200" i="1" dirty="0">
                <a:solidFill>
                  <a:schemeClr val="tx1"/>
                </a:solidFill>
              </a:rPr>
              <a:t>Source: own estimates based on LFSs and HIESs</a:t>
            </a:r>
          </a:p>
          <a:p>
            <a:pPr>
              <a:spcBef>
                <a:spcPct val="50000"/>
              </a:spcBef>
            </a:pPr>
            <a:endParaRPr lang="en-US" sz="1200" b="0" i="1" dirty="0">
              <a:solidFill>
                <a:schemeClr val="tx1"/>
              </a:solidFill>
              <a:latin typeface="Calibri"/>
              <a:ea typeface="MS PGothic"/>
              <a:cs typeface="Calibri"/>
            </a:endParaRPr>
          </a:p>
        </p:txBody>
      </p:sp>
      <p:sp>
        <p:nvSpPr>
          <p:cNvPr id="14" name="TextBox 13">
            <a:extLst>
              <a:ext uri="{FF2B5EF4-FFF2-40B4-BE49-F238E27FC236}">
                <a16:creationId xmlns:a16="http://schemas.microsoft.com/office/drawing/2014/main" id="{D86F02E6-E794-4FB4-B2E1-E0A6F742EBEE}"/>
              </a:ext>
            </a:extLst>
          </p:cNvPr>
          <p:cNvSpPr txBox="1"/>
          <p:nvPr/>
        </p:nvSpPr>
        <p:spPr>
          <a:xfrm>
            <a:off x="416407" y="440594"/>
            <a:ext cx="3548743" cy="369332"/>
          </a:xfrm>
          <a:prstGeom prst="rect">
            <a:avLst/>
          </a:prstGeom>
          <a:noFill/>
        </p:spPr>
        <p:txBody>
          <a:bodyPr wrap="square">
            <a:spAutoFit/>
          </a:bodyPr>
          <a:lstStyle/>
          <a:p>
            <a:r>
              <a:rPr lang="en-US" b="1" dirty="0"/>
              <a:t>Within Blue economy sectors</a:t>
            </a:r>
          </a:p>
        </p:txBody>
      </p:sp>
      <p:pic>
        <p:nvPicPr>
          <p:cNvPr id="3" name="Picture 2">
            <a:extLst>
              <a:ext uri="{FF2B5EF4-FFF2-40B4-BE49-F238E27FC236}">
                <a16:creationId xmlns:a16="http://schemas.microsoft.com/office/drawing/2014/main" id="{B8C5E39A-5519-BEEA-7C04-E2991C860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5273" y="480742"/>
            <a:ext cx="6192838" cy="2984500"/>
          </a:xfrm>
          <a:prstGeom prst="rect">
            <a:avLst/>
          </a:prstGeom>
        </p:spPr>
      </p:pic>
      <p:pic>
        <p:nvPicPr>
          <p:cNvPr id="7" name="Picture 6" descr="Immagine che contiene mappa&#10;&#10;Descrizione generata automaticamente">
            <a:extLst>
              <a:ext uri="{FF2B5EF4-FFF2-40B4-BE49-F238E27FC236}">
                <a16:creationId xmlns:a16="http://schemas.microsoft.com/office/drawing/2014/main" id="{03860A28-EBED-1ADD-A2EC-872F473D54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7437" y="3758879"/>
            <a:ext cx="1953501" cy="2224521"/>
          </a:xfrm>
          <a:prstGeom prst="rect">
            <a:avLst/>
          </a:prstGeom>
        </p:spPr>
      </p:pic>
      <p:sp>
        <p:nvSpPr>
          <p:cNvPr id="11" name="TextBox 10">
            <a:extLst>
              <a:ext uri="{FF2B5EF4-FFF2-40B4-BE49-F238E27FC236}">
                <a16:creationId xmlns:a16="http://schemas.microsoft.com/office/drawing/2014/main" id="{A11F8153-1B3F-B0DC-7F6C-EAE6696A80A5}"/>
              </a:ext>
            </a:extLst>
          </p:cNvPr>
          <p:cNvSpPr txBox="1"/>
          <p:nvPr/>
        </p:nvSpPr>
        <p:spPr>
          <a:xfrm>
            <a:off x="88476" y="1475597"/>
            <a:ext cx="3876674" cy="4401205"/>
          </a:xfrm>
          <a:prstGeom prst="rect">
            <a:avLst/>
          </a:prstGeom>
          <a:noFill/>
        </p:spPr>
        <p:txBody>
          <a:bodyPr wrap="square">
            <a:spAutoFit/>
          </a:bodyPr>
          <a:lstStyle/>
          <a:p>
            <a:pPr marL="285750" indent="-285750">
              <a:buFont typeface="Arial" panose="020B0604020202020204" pitchFamily="34" charset="0"/>
              <a:buChar char="•"/>
            </a:pPr>
            <a:r>
              <a:rPr lang="en-US" sz="1400" dirty="0"/>
              <a:t>National estimates obscure the geographic concentration and local significance of Blue Economy subsectors in job creation.</a:t>
            </a:r>
          </a:p>
          <a:p>
            <a:endParaRPr lang="en-US" sz="1400" dirty="0"/>
          </a:p>
          <a:p>
            <a:pPr marL="285750" indent="-285750">
              <a:buFont typeface="Arial" panose="020B0604020202020204" pitchFamily="34" charset="0"/>
              <a:buChar char="•"/>
            </a:pPr>
            <a:r>
              <a:rPr lang="en-US" sz="1400" dirty="0"/>
              <a:t>Across eighteen countries, youth employment in the Blue Economy averaged only 2.3%</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However, it plays a substantial role in employment creation at subnational level,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some areas, like the village of </a:t>
            </a:r>
            <a:r>
              <a:rPr lang="en-US" sz="1400" dirty="0" err="1"/>
              <a:t>Tereitannano</a:t>
            </a:r>
            <a:r>
              <a:rPr lang="en-US" sz="1400" dirty="0"/>
              <a:t> (in </a:t>
            </a:r>
            <a:r>
              <a:rPr lang="en-US" sz="1400" dirty="0" err="1"/>
              <a:t>Tabuaeran</a:t>
            </a:r>
            <a:r>
              <a:rPr lang="en-US" sz="1400" dirty="0"/>
              <a:t> atoll in Kiribati) and the Province of </a:t>
            </a:r>
            <a:r>
              <a:rPr lang="en-US" sz="1400" dirty="0" err="1"/>
              <a:t>Savarane</a:t>
            </a:r>
            <a:r>
              <a:rPr lang="en-US" sz="1400" dirty="0"/>
              <a:t> in Laos, 6 out of 10 young people are employed in Blue Economy sectors.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the Region of </a:t>
            </a:r>
            <a:r>
              <a:rPr lang="en-US" sz="1400" dirty="0" err="1"/>
              <a:t>Boeny</a:t>
            </a:r>
            <a:r>
              <a:rPr lang="en-US" sz="1400" dirty="0"/>
              <a:t> (Madagascar), the youth employment rate in the Blue Economy stands at 14.2%, which is 9 times higher than the national rate</a:t>
            </a:r>
          </a:p>
          <a:p>
            <a:pPr marL="285750" indent="-285750">
              <a:buFont typeface="Arial" panose="020B0604020202020204" pitchFamily="34" charset="0"/>
              <a:buChar char="•"/>
            </a:pPr>
            <a:endParaRPr lang="en-US" sz="1400" dirty="0"/>
          </a:p>
        </p:txBody>
      </p:sp>
      <p:pic>
        <p:nvPicPr>
          <p:cNvPr id="13" name="Picture 12" descr="Immagine che contiene mappa&#10;&#10;Descrizione generata automaticamente">
            <a:extLst>
              <a:ext uri="{FF2B5EF4-FFF2-40B4-BE49-F238E27FC236}">
                <a16:creationId xmlns:a16="http://schemas.microsoft.com/office/drawing/2014/main" id="{D25B9718-EB8E-9ED6-33BB-9EB844EEAEB9}"/>
              </a:ext>
            </a:extLst>
          </p:cNvPr>
          <p:cNvPicPr>
            <a:picLocks noChangeAspect="1"/>
          </p:cNvPicPr>
          <p:nvPr/>
        </p:nvPicPr>
        <p:blipFill rotWithShape="1">
          <a:blip r:embed="rId5">
            <a:extLst>
              <a:ext uri="{28A0092B-C50C-407E-A947-70E740481C1C}">
                <a14:useLocalDpi xmlns:a14="http://schemas.microsoft.com/office/drawing/2010/main" val="0"/>
              </a:ext>
            </a:extLst>
          </a:blip>
          <a:srcRect t="10412" b="11008"/>
          <a:stretch/>
        </p:blipFill>
        <p:spPr bwMode="auto">
          <a:xfrm>
            <a:off x="6570921" y="3347146"/>
            <a:ext cx="1987619" cy="2929892"/>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C917392D-6EF3-DDE5-9655-3C81959D42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450" b="8264"/>
          <a:stretch/>
        </p:blipFill>
        <p:spPr bwMode="auto">
          <a:xfrm>
            <a:off x="10517850" y="478460"/>
            <a:ext cx="1468479" cy="2708728"/>
          </a:xfrm>
          <a:prstGeom prst="rect">
            <a:avLst/>
          </a:prstGeom>
          <a:ln>
            <a:noFill/>
          </a:ln>
          <a:extLst>
            <a:ext uri="{53640926-AAD7-44D8-BBD7-CCE9431645EC}">
              <a14:shadowObscured xmlns:a14="http://schemas.microsoft.com/office/drawing/2010/main"/>
            </a:ext>
          </a:extLst>
        </p:spPr>
      </p:pic>
      <p:cxnSp>
        <p:nvCxnSpPr>
          <p:cNvPr id="23" name="Straight Arrow Connector 22">
            <a:extLst>
              <a:ext uri="{FF2B5EF4-FFF2-40B4-BE49-F238E27FC236}">
                <a16:creationId xmlns:a16="http://schemas.microsoft.com/office/drawing/2014/main" id="{4967A44F-D533-55BD-67CF-F045F5A84FB9}"/>
              </a:ext>
            </a:extLst>
          </p:cNvPr>
          <p:cNvCxnSpPr>
            <a:cxnSpLocks/>
          </p:cNvCxnSpPr>
          <p:nvPr/>
        </p:nvCxnSpPr>
        <p:spPr>
          <a:xfrm>
            <a:off x="9433560" y="1819952"/>
            <a:ext cx="1258187" cy="2082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9F91BCF-1861-FA51-E8C8-C5C6FD90CC30}"/>
              </a:ext>
            </a:extLst>
          </p:cNvPr>
          <p:cNvCxnSpPr>
            <a:cxnSpLocks/>
          </p:cNvCxnSpPr>
          <p:nvPr/>
        </p:nvCxnSpPr>
        <p:spPr>
          <a:xfrm flipV="1">
            <a:off x="9061950" y="1020726"/>
            <a:ext cx="1455900" cy="952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ED7F97A-8637-C3BD-C572-19DC1749090C}"/>
              </a:ext>
            </a:extLst>
          </p:cNvPr>
          <p:cNvCxnSpPr/>
          <p:nvPr/>
        </p:nvCxnSpPr>
        <p:spPr>
          <a:xfrm flipH="1">
            <a:off x="8378456" y="2307265"/>
            <a:ext cx="340242" cy="1344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94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2">
            <a:extLst>
              <a:ext uri="{FF2B5EF4-FFF2-40B4-BE49-F238E27FC236}">
                <a16:creationId xmlns:a16="http://schemas.microsoft.com/office/drawing/2014/main" id="{037B0986-4541-00A6-4D3B-35792FD876CB}"/>
              </a:ext>
            </a:extLst>
          </p:cNvPr>
          <p:cNvSpPr/>
          <p:nvPr/>
        </p:nvSpPr>
        <p:spPr>
          <a:xfrm>
            <a:off x="0" y="-42836"/>
            <a:ext cx="12192000" cy="6169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Calibri" panose="020F0502020204030204" pitchFamily="34" charset="0"/>
                <a:cs typeface="Calibri" panose="020F0502020204030204" pitchFamily="34" charset="0"/>
              </a:rPr>
              <a:t>In addition to driving the process of structural transformation, growth in fisheries and aquaculture has a greater poverty-reducing impact</a:t>
            </a:r>
            <a:endParaRPr lang="en-US" sz="2000" b="1" dirty="0">
              <a:solidFill>
                <a:schemeClr val="bg1"/>
              </a:solidFill>
            </a:endParaRPr>
          </a:p>
        </p:txBody>
      </p:sp>
      <p:cxnSp>
        <p:nvCxnSpPr>
          <p:cNvPr id="31" name="Straight Connector 30">
            <a:extLst>
              <a:ext uri="{FF2B5EF4-FFF2-40B4-BE49-F238E27FC236}">
                <a16:creationId xmlns:a16="http://schemas.microsoft.com/office/drawing/2014/main" id="{65C209AF-BDEB-4ABD-AE0C-4AF760985EFA}"/>
              </a:ext>
            </a:extLst>
          </p:cNvPr>
          <p:cNvCxnSpPr>
            <a:cxnSpLocks/>
          </p:cNvCxnSpPr>
          <p:nvPr/>
        </p:nvCxnSpPr>
        <p:spPr>
          <a:xfrm>
            <a:off x="5430808" y="446275"/>
            <a:ext cx="0" cy="64117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Rettangolo 5">
            <a:extLst>
              <a:ext uri="{FF2B5EF4-FFF2-40B4-BE49-F238E27FC236}">
                <a16:creationId xmlns:a16="http://schemas.microsoft.com/office/drawing/2014/main" id="{97EDDCC7-3A80-CD07-A0B6-AB69BA30E78D}"/>
              </a:ext>
            </a:extLst>
          </p:cNvPr>
          <p:cNvSpPr/>
          <p:nvPr/>
        </p:nvSpPr>
        <p:spPr>
          <a:xfrm>
            <a:off x="9022404" y="6515814"/>
            <a:ext cx="3860067" cy="26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en-US" sz="1200" i="1" dirty="0">
              <a:solidFill>
                <a:schemeClr val="tx1"/>
              </a:solidFill>
            </a:endParaRPr>
          </a:p>
          <a:p>
            <a:pPr>
              <a:spcBef>
                <a:spcPct val="50000"/>
              </a:spcBef>
            </a:pPr>
            <a:r>
              <a:rPr lang="en-US" sz="1200" i="1" dirty="0">
                <a:solidFill>
                  <a:schemeClr val="tx1"/>
                </a:solidFill>
              </a:rPr>
              <a:t>Source: own estimates based on LFSs and HIESs</a:t>
            </a:r>
          </a:p>
          <a:p>
            <a:pPr>
              <a:spcBef>
                <a:spcPct val="50000"/>
              </a:spcBef>
            </a:pPr>
            <a:endParaRPr lang="en-US" sz="1200" b="0" i="1" dirty="0">
              <a:solidFill>
                <a:schemeClr val="tx1"/>
              </a:solidFill>
              <a:latin typeface="Calibri"/>
              <a:ea typeface="MS PGothic"/>
              <a:cs typeface="Calibri"/>
            </a:endParaRPr>
          </a:p>
        </p:txBody>
      </p:sp>
      <p:sp>
        <p:nvSpPr>
          <p:cNvPr id="11" name="TextBox 10">
            <a:extLst>
              <a:ext uri="{FF2B5EF4-FFF2-40B4-BE49-F238E27FC236}">
                <a16:creationId xmlns:a16="http://schemas.microsoft.com/office/drawing/2014/main" id="{A11F8153-1B3F-B0DC-7F6C-EAE6696A80A5}"/>
              </a:ext>
            </a:extLst>
          </p:cNvPr>
          <p:cNvSpPr txBox="1"/>
          <p:nvPr/>
        </p:nvSpPr>
        <p:spPr>
          <a:xfrm>
            <a:off x="159005" y="1012954"/>
            <a:ext cx="5112798" cy="5047536"/>
          </a:xfrm>
          <a:prstGeom prst="rect">
            <a:avLst/>
          </a:prstGeom>
          <a:noFill/>
        </p:spPr>
        <p:txBody>
          <a:bodyPr wrap="square">
            <a:spAutoFit/>
          </a:bodyPr>
          <a:lstStyle/>
          <a:p>
            <a:r>
              <a:rPr lang="en-US" sz="1400" b="1" dirty="0"/>
              <a:t>1. Young people in fisheries and aquaculture earn lower incomes compared to their adult counterparts </a:t>
            </a:r>
          </a:p>
          <a:p>
            <a:pPr marL="342900" indent="-342900">
              <a:buFont typeface="+mj-lt"/>
              <a:buAutoNum type="arabicPeriod"/>
            </a:pPr>
            <a:endParaRPr lang="en-US" sz="1400" dirty="0"/>
          </a:p>
          <a:p>
            <a:pPr marL="285750" indent="-285750">
              <a:buFont typeface="Arial" panose="020B0604020202020204" pitchFamily="34" charset="0"/>
              <a:buChar char="•"/>
            </a:pPr>
            <a:r>
              <a:rPr lang="en-US" sz="1400" b="0" i="0" dirty="0">
                <a:solidFill>
                  <a:srgbClr val="0D0D0D"/>
                </a:solidFill>
                <a:effectLst/>
                <a:latin typeface="Söhne"/>
              </a:rPr>
              <a:t>Across 18 countries, young people in fisheries or aquaculture earn, on average, lower incomes than their adult counterparts (by approximately -18% and -15% respectively)</a:t>
            </a:r>
            <a:endParaRPr lang="en-US" sz="1400" dirty="0"/>
          </a:p>
          <a:p>
            <a:pPr marL="342900" indent="-342900">
              <a:buFont typeface="+mj-lt"/>
              <a:buAutoNum type="arabicPeriod"/>
            </a:pPr>
            <a:endParaRPr lang="en-US" sz="1400" dirty="0"/>
          </a:p>
          <a:p>
            <a:r>
              <a:rPr lang="en-US" sz="1400" b="1" dirty="0"/>
              <a:t>2. Yet, young people in fisheries and aquaculture earn higher incomes than their peers in agriculture</a:t>
            </a:r>
          </a:p>
          <a:p>
            <a:endParaRPr lang="en-US" sz="1400" b="1" dirty="0"/>
          </a:p>
          <a:p>
            <a:pPr marL="342900" indent="-342900">
              <a:buFont typeface="Arial" panose="020B0604020202020204" pitchFamily="34" charset="0"/>
              <a:buChar char="•"/>
            </a:pPr>
            <a:r>
              <a:rPr lang="en-US" sz="1400" dirty="0"/>
              <a:t>75% and 66% higher, respectively, than their peers in agriculture, </a:t>
            </a:r>
            <a:r>
              <a:rPr lang="en-US" sz="1400" b="1" dirty="0"/>
              <a:t>driving lower poverty rates:</a:t>
            </a:r>
            <a:r>
              <a:rPr lang="en-US" sz="1400" dirty="0"/>
              <a:t> </a:t>
            </a:r>
          </a:p>
          <a:p>
            <a:pPr marL="342900" indent="-342900">
              <a:buFont typeface="Arial" panose="020B0604020202020204" pitchFamily="34" charset="0"/>
              <a:buChar char="•"/>
            </a:pPr>
            <a:endParaRPr lang="en-US" sz="1400" dirty="0"/>
          </a:p>
          <a:p>
            <a:r>
              <a:rPr lang="en-US" sz="1400" b="1" dirty="0"/>
              <a:t>3. Impact on poverty:</a:t>
            </a:r>
          </a:p>
          <a:p>
            <a:endParaRPr lang="en-US" sz="1400" dirty="0"/>
          </a:p>
          <a:p>
            <a:pPr marL="285750" indent="-285750">
              <a:buFont typeface="Arial" panose="020B0604020202020204" pitchFamily="34" charset="0"/>
              <a:buChar char="•"/>
            </a:pPr>
            <a:r>
              <a:rPr lang="en-US" sz="1400" dirty="0"/>
              <a:t>The share of young workers in fisheries and aquaculture earning an income that is below the extreme poverty line (international USD 1.9) is lower compared to young workers in agriculture (3% and 2.3% respectively vs. 7.8%).</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Young people in agriculture are 2.5 and 3.4 times more likely to live in extreme poverty than their peers in fishing and aquaculture.</a:t>
            </a:r>
          </a:p>
        </p:txBody>
      </p:sp>
      <p:pic>
        <p:nvPicPr>
          <p:cNvPr id="2" name="Immagine 65">
            <a:extLst>
              <a:ext uri="{FF2B5EF4-FFF2-40B4-BE49-F238E27FC236}">
                <a16:creationId xmlns:a16="http://schemas.microsoft.com/office/drawing/2014/main" id="{5C988426-19CB-A251-872B-674B0AD10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290" y="694790"/>
            <a:ext cx="4057511" cy="2950572"/>
          </a:xfrm>
          <a:prstGeom prst="rect">
            <a:avLst/>
          </a:prstGeom>
        </p:spPr>
      </p:pic>
      <p:pic>
        <p:nvPicPr>
          <p:cNvPr id="4" name="Immagine 28" descr="Immagine che contiene grafico&#10;&#10;Descrizione generata automaticamente">
            <a:extLst>
              <a:ext uri="{FF2B5EF4-FFF2-40B4-BE49-F238E27FC236}">
                <a16:creationId xmlns:a16="http://schemas.microsoft.com/office/drawing/2014/main" id="{A908E674-3843-B308-7CCF-58F028D71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113" y="3620560"/>
            <a:ext cx="3867999" cy="2895254"/>
          </a:xfrm>
          <a:prstGeom prst="rect">
            <a:avLst/>
          </a:prstGeom>
        </p:spPr>
      </p:pic>
    </p:spTree>
    <p:extLst>
      <p:ext uri="{BB962C8B-B14F-4D97-AF65-F5344CB8AC3E}">
        <p14:creationId xmlns:p14="http://schemas.microsoft.com/office/powerpoint/2010/main" val="299491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5A3FC-5B13-F74C-D15A-78C3B73BA255}"/>
              </a:ext>
            </a:extLst>
          </p:cNvPr>
          <p:cNvSpPr>
            <a:spLocks noGrp="1"/>
          </p:cNvSpPr>
          <p:nvPr>
            <p:ph type="ctrTitle"/>
          </p:nvPr>
        </p:nvSpPr>
        <p:spPr>
          <a:xfrm>
            <a:off x="0" y="2628900"/>
            <a:ext cx="12192000" cy="1514475"/>
          </a:xfrm>
          <a:solidFill>
            <a:srgbClr val="0070C0"/>
          </a:solidFill>
        </p:spPr>
        <p:txBody>
          <a:bodyPr>
            <a:normAutofit fontScale="90000"/>
          </a:bodyPr>
          <a:lstStyle/>
          <a:p>
            <a:br>
              <a:rPr lang="it-IT" sz="3600" b="1" dirty="0">
                <a:solidFill>
                  <a:schemeClr val="bg1"/>
                </a:solidFill>
                <a:latin typeface="Calibri" panose="020F0502020204030204" pitchFamily="34" charset="0"/>
                <a:cs typeface="Calibri" panose="020F0502020204030204" pitchFamily="34" charset="0"/>
              </a:rPr>
            </a:br>
            <a:br>
              <a:rPr lang="it-IT" sz="3600" b="1" dirty="0">
                <a:solidFill>
                  <a:schemeClr val="bg1"/>
                </a:solidFill>
                <a:latin typeface="Calibri" panose="020F0502020204030204" pitchFamily="34" charset="0"/>
                <a:cs typeface="Calibri" panose="020F0502020204030204" pitchFamily="34" charset="0"/>
              </a:rPr>
            </a:br>
            <a:br>
              <a:rPr lang="it-IT" sz="3600" b="1" dirty="0">
                <a:solidFill>
                  <a:schemeClr val="bg1"/>
                </a:solidFill>
                <a:latin typeface="Calibri" panose="020F0502020204030204" pitchFamily="34" charset="0"/>
                <a:cs typeface="Calibri" panose="020F0502020204030204" pitchFamily="34" charset="0"/>
              </a:rPr>
            </a:br>
            <a:br>
              <a:rPr lang="it-IT" sz="3600" b="1" dirty="0">
                <a:solidFill>
                  <a:schemeClr val="bg1"/>
                </a:solidFill>
                <a:latin typeface="Calibri" panose="020F0502020204030204" pitchFamily="34" charset="0"/>
                <a:cs typeface="Calibri" panose="020F0502020204030204" pitchFamily="34" charset="0"/>
              </a:rPr>
            </a:br>
            <a:r>
              <a:rPr lang="en-US" sz="3600" b="1" dirty="0">
                <a:solidFill>
                  <a:schemeClr val="bg1"/>
                </a:solidFill>
                <a:latin typeface="Calibri" panose="020F0502020204030204" pitchFamily="34" charset="0"/>
                <a:cs typeface="Calibri" panose="020F0502020204030204" pitchFamily="34" charset="0"/>
              </a:rPr>
              <a:t>Challenges and opportunities </a:t>
            </a:r>
            <a:br>
              <a:rPr lang="it-IT" sz="3600" b="1" dirty="0">
                <a:solidFill>
                  <a:schemeClr val="bg1"/>
                </a:solidFill>
                <a:latin typeface="Calibri" panose="020F0502020204030204" pitchFamily="34" charset="0"/>
                <a:cs typeface="Calibri" panose="020F0502020204030204" pitchFamily="34" charset="0"/>
              </a:rPr>
            </a:br>
            <a:endParaRPr lang="en-US" sz="3600" b="1" dirty="0">
              <a:solidFill>
                <a:schemeClr val="bg1"/>
              </a:solidFill>
            </a:endParaRPr>
          </a:p>
        </p:txBody>
      </p:sp>
      <p:sp>
        <p:nvSpPr>
          <p:cNvPr id="3" name="Rettangolo 2">
            <a:extLst>
              <a:ext uri="{FF2B5EF4-FFF2-40B4-BE49-F238E27FC236}">
                <a16:creationId xmlns:a16="http://schemas.microsoft.com/office/drawing/2014/main" id="{0D6FC170-5090-8213-67AA-355222ABCF1C}"/>
              </a:ext>
            </a:extLst>
          </p:cNvPr>
          <p:cNvSpPr/>
          <p:nvPr/>
        </p:nvSpPr>
        <p:spPr>
          <a:xfrm>
            <a:off x="0" y="0"/>
            <a:ext cx="12192000" cy="772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Calibri" panose="020F0502020204030204" pitchFamily="34" charset="0"/>
              <a:cs typeface="Calibri" panose="020F0502020204030204" pitchFamily="34" charset="0"/>
            </a:endParaRPr>
          </a:p>
        </p:txBody>
      </p:sp>
      <p:sp>
        <p:nvSpPr>
          <p:cNvPr id="4" name="Ovale 3">
            <a:extLst>
              <a:ext uri="{FF2B5EF4-FFF2-40B4-BE49-F238E27FC236}">
                <a16:creationId xmlns:a16="http://schemas.microsoft.com/office/drawing/2014/main" id="{A7CD7A4E-D986-1D72-A80F-7FB3388FB617}"/>
              </a:ext>
            </a:extLst>
          </p:cNvPr>
          <p:cNvSpPr/>
          <p:nvPr/>
        </p:nvSpPr>
        <p:spPr>
          <a:xfrm>
            <a:off x="78205" y="3108354"/>
            <a:ext cx="629920" cy="641292"/>
          </a:xfrm>
          <a:prstGeom prst="ellipse">
            <a:avLst/>
          </a:prstGeom>
          <a:solidFill>
            <a:srgbClr val="00206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2836090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D242DC-5514-9928-6106-858F8267E4C3}"/>
              </a:ext>
            </a:extLst>
          </p:cNvPr>
          <p:cNvSpPr>
            <a:spLocks noGrp="1"/>
          </p:cNvSpPr>
          <p:nvPr>
            <p:ph type="title"/>
          </p:nvPr>
        </p:nvSpPr>
        <p:spPr>
          <a:xfrm>
            <a:off x="0" y="0"/>
            <a:ext cx="12192000" cy="638175"/>
          </a:xfrm>
          <a:solidFill>
            <a:srgbClr val="0070C0"/>
          </a:solidFill>
        </p:spPr>
        <p:txBody>
          <a:bodyPr>
            <a:noAutofit/>
          </a:bodyPr>
          <a:lstStyle/>
          <a:p>
            <a:br>
              <a:rPr lang="en-US" sz="2400" b="1" dirty="0">
                <a:solidFill>
                  <a:schemeClr val="bg1"/>
                </a:solidFill>
                <a:latin typeface="+mn-lt"/>
              </a:rPr>
            </a:br>
            <a:br>
              <a:rPr lang="en-US" sz="2400" b="1" dirty="0">
                <a:solidFill>
                  <a:schemeClr val="bg1"/>
                </a:solidFill>
                <a:latin typeface="+mn-lt"/>
              </a:rPr>
            </a:br>
            <a:r>
              <a:rPr lang="en-US" sz="2400" b="1" dirty="0">
                <a:solidFill>
                  <a:schemeClr val="bg1"/>
                </a:solidFill>
                <a:latin typeface="+mn-lt"/>
              </a:rPr>
              <a:t>A multi-pronged approach is key to fully realizing the sector’s promise</a:t>
            </a:r>
            <a:br>
              <a:rPr lang="en-US" sz="2400" b="1" dirty="0">
                <a:solidFill>
                  <a:schemeClr val="bg1"/>
                </a:solidFill>
              </a:rPr>
            </a:br>
            <a:endParaRPr lang="en-US" dirty="0">
              <a:solidFill>
                <a:schemeClr val="bg1"/>
              </a:solidFill>
            </a:endParaRPr>
          </a:p>
        </p:txBody>
      </p:sp>
      <p:sp>
        <p:nvSpPr>
          <p:cNvPr id="5" name="Rectangle 4">
            <a:extLst>
              <a:ext uri="{FF2B5EF4-FFF2-40B4-BE49-F238E27FC236}">
                <a16:creationId xmlns:a16="http://schemas.microsoft.com/office/drawing/2014/main" id="{AFC42D96-7600-A1F2-FEF4-9D2B319645E9}"/>
              </a:ext>
            </a:extLst>
          </p:cNvPr>
          <p:cNvSpPr/>
          <p:nvPr/>
        </p:nvSpPr>
        <p:spPr>
          <a:xfrm>
            <a:off x="798864" y="694000"/>
            <a:ext cx="3472053" cy="86177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solidFill>
                  <a:srgbClr val="FF0000"/>
                </a:solidFill>
              </a:rPr>
              <a:t>Challenges</a:t>
            </a:r>
            <a:endParaRPr lang="en-US" sz="3200" dirty="0"/>
          </a:p>
          <a:p>
            <a:pPr algn="ctr"/>
            <a:endParaRPr lang="en-US" dirty="0"/>
          </a:p>
        </p:txBody>
      </p:sp>
      <p:sp>
        <p:nvSpPr>
          <p:cNvPr id="6" name="Rectangle 5">
            <a:extLst>
              <a:ext uri="{FF2B5EF4-FFF2-40B4-BE49-F238E27FC236}">
                <a16:creationId xmlns:a16="http://schemas.microsoft.com/office/drawing/2014/main" id="{D389584B-1DBA-6DA2-BA52-704CD8B09184}"/>
              </a:ext>
            </a:extLst>
          </p:cNvPr>
          <p:cNvSpPr/>
          <p:nvPr/>
        </p:nvSpPr>
        <p:spPr>
          <a:xfrm>
            <a:off x="7750098" y="694000"/>
            <a:ext cx="3178097" cy="86177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800" b="1" dirty="0">
              <a:solidFill>
                <a:srgbClr val="0070C0"/>
              </a:solidFill>
            </a:endParaRPr>
          </a:p>
          <a:p>
            <a:pPr algn="ctr"/>
            <a:r>
              <a:rPr lang="it-IT" sz="3200" b="1" dirty="0">
                <a:solidFill>
                  <a:srgbClr val="0070C0"/>
                </a:solidFill>
              </a:rPr>
              <a:t>Feature policy interventions  </a:t>
            </a:r>
          </a:p>
          <a:p>
            <a:pPr algn="ctr"/>
            <a:r>
              <a:rPr lang="it-IT" sz="1800" b="1" dirty="0">
                <a:solidFill>
                  <a:srgbClr val="FF0000"/>
                </a:solidFill>
              </a:rPr>
              <a:t> </a:t>
            </a:r>
            <a:endParaRPr lang="en-US" dirty="0"/>
          </a:p>
          <a:p>
            <a:pPr algn="ctr"/>
            <a:endParaRPr lang="en-US" dirty="0"/>
          </a:p>
        </p:txBody>
      </p:sp>
      <p:sp>
        <p:nvSpPr>
          <p:cNvPr id="9" name="TextBox 8">
            <a:extLst>
              <a:ext uri="{FF2B5EF4-FFF2-40B4-BE49-F238E27FC236}">
                <a16:creationId xmlns:a16="http://schemas.microsoft.com/office/drawing/2014/main" id="{AC9E00C5-8F5C-C96A-84D9-16D581265BFD}"/>
              </a:ext>
            </a:extLst>
          </p:cNvPr>
          <p:cNvSpPr txBox="1"/>
          <p:nvPr/>
        </p:nvSpPr>
        <p:spPr>
          <a:xfrm>
            <a:off x="-28342" y="1469417"/>
            <a:ext cx="5999356" cy="861774"/>
          </a:xfrm>
          <a:prstGeom prst="rect">
            <a:avLst/>
          </a:prstGeom>
          <a:noFill/>
        </p:spPr>
        <p:txBody>
          <a:bodyPr wrap="square">
            <a:spAutoFit/>
          </a:bodyPr>
          <a:lstStyle/>
          <a:p>
            <a:pPr marL="285750" indent="-285750">
              <a:buFont typeface="Wingdings" panose="05000000000000000000" pitchFamily="2" charset="2"/>
              <a:buChar char="ü"/>
            </a:pPr>
            <a:r>
              <a:rPr lang="en-US" sz="1600" dirty="0">
                <a:solidFill>
                  <a:srgbClr val="FF0000"/>
                </a:solidFill>
              </a:rPr>
              <a:t>Young people lack technical skills demanded by </a:t>
            </a:r>
            <a:r>
              <a:rPr lang="en-US" sz="1600" b="0" dirty="0">
                <a:solidFill>
                  <a:srgbClr val="FF0000"/>
                </a:solidFill>
              </a:rPr>
              <a:t>companies in blue industries</a:t>
            </a:r>
          </a:p>
          <a:p>
            <a:r>
              <a:rPr lang="en-US" dirty="0">
                <a:solidFill>
                  <a:srgbClr val="FF0000"/>
                </a:solidFill>
              </a:rPr>
              <a:t> </a:t>
            </a:r>
          </a:p>
        </p:txBody>
      </p:sp>
      <p:sp>
        <p:nvSpPr>
          <p:cNvPr id="10" name="TextBox 9">
            <a:extLst>
              <a:ext uri="{FF2B5EF4-FFF2-40B4-BE49-F238E27FC236}">
                <a16:creationId xmlns:a16="http://schemas.microsoft.com/office/drawing/2014/main" id="{20FA3207-2980-F5F5-5279-2EB4705273FC}"/>
              </a:ext>
            </a:extLst>
          </p:cNvPr>
          <p:cNvSpPr txBox="1"/>
          <p:nvPr/>
        </p:nvSpPr>
        <p:spPr>
          <a:xfrm>
            <a:off x="6448189" y="1497973"/>
            <a:ext cx="5647167" cy="584775"/>
          </a:xfrm>
          <a:prstGeom prst="rect">
            <a:avLst/>
          </a:prstGeom>
          <a:noFill/>
        </p:spPr>
        <p:txBody>
          <a:bodyPr wrap="square">
            <a:spAutoFit/>
          </a:bodyPr>
          <a:lstStyle/>
          <a:p>
            <a:pPr marL="285750" indent="-285750">
              <a:buFont typeface="Wingdings" panose="05000000000000000000" pitchFamily="2" charset="2"/>
              <a:buChar char="ü"/>
            </a:pPr>
            <a:r>
              <a:rPr lang="en-US" sz="1600" dirty="0">
                <a:solidFill>
                  <a:srgbClr val="002060"/>
                </a:solidFill>
              </a:rPr>
              <a:t>Technical and Vocational Education and Training (TVET) can address skill shortages among youth</a:t>
            </a:r>
          </a:p>
        </p:txBody>
      </p:sp>
      <p:sp>
        <p:nvSpPr>
          <p:cNvPr id="12" name="TextBox 11">
            <a:extLst>
              <a:ext uri="{FF2B5EF4-FFF2-40B4-BE49-F238E27FC236}">
                <a16:creationId xmlns:a16="http://schemas.microsoft.com/office/drawing/2014/main" id="{B92F8E99-8CD3-8537-993A-C69185801FA6}"/>
              </a:ext>
            </a:extLst>
          </p:cNvPr>
          <p:cNvSpPr txBox="1"/>
          <p:nvPr/>
        </p:nvSpPr>
        <p:spPr>
          <a:xfrm>
            <a:off x="0" y="2119185"/>
            <a:ext cx="5902713" cy="584775"/>
          </a:xfrm>
          <a:prstGeom prst="rect">
            <a:avLst/>
          </a:prstGeom>
          <a:noFill/>
        </p:spPr>
        <p:txBody>
          <a:bodyPr wrap="square">
            <a:spAutoFit/>
          </a:bodyPr>
          <a:lstStyle/>
          <a:p>
            <a:pPr marL="285750" indent="-285750">
              <a:buFont typeface="Wingdings" panose="05000000000000000000" pitchFamily="2" charset="2"/>
              <a:buChar char="ü"/>
            </a:pPr>
            <a:r>
              <a:rPr lang="en-US" sz="1600" dirty="0">
                <a:solidFill>
                  <a:srgbClr val="FF0000"/>
                </a:solidFill>
              </a:rPr>
              <a:t>Mismatch between the training offered by TVET organizations and the skills demanded in blue economy labor markets</a:t>
            </a:r>
          </a:p>
        </p:txBody>
      </p:sp>
      <p:sp>
        <p:nvSpPr>
          <p:cNvPr id="13" name="TextBox 12">
            <a:extLst>
              <a:ext uri="{FF2B5EF4-FFF2-40B4-BE49-F238E27FC236}">
                <a16:creationId xmlns:a16="http://schemas.microsoft.com/office/drawing/2014/main" id="{A37DAD78-303B-B68F-5F53-A62E2BB7265D}"/>
              </a:ext>
            </a:extLst>
          </p:cNvPr>
          <p:cNvSpPr txBox="1"/>
          <p:nvPr/>
        </p:nvSpPr>
        <p:spPr>
          <a:xfrm>
            <a:off x="6448189" y="2119185"/>
            <a:ext cx="5647167" cy="1077218"/>
          </a:xfrm>
          <a:prstGeom prst="rect">
            <a:avLst/>
          </a:prstGeom>
          <a:noFill/>
        </p:spPr>
        <p:txBody>
          <a:bodyPr wrap="square">
            <a:spAutoFit/>
          </a:bodyPr>
          <a:lstStyle/>
          <a:p>
            <a:pPr marL="285750" lvl="0" indent="-285750" algn="just">
              <a:buFont typeface="Wingdings" panose="05000000000000000000" pitchFamily="2" charset="2"/>
              <a:buChar char="ü"/>
            </a:pPr>
            <a:r>
              <a:rPr lang="en-US" sz="1600" b="0" dirty="0">
                <a:solidFill>
                  <a:srgbClr val="002060"/>
                </a:solidFill>
              </a:rPr>
              <a:t>Targeted (TVET) aimed at enhancing the employability of young people in blue industries. </a:t>
            </a:r>
            <a:r>
              <a:rPr lang="en-US" sz="1600" b="1" dirty="0">
                <a:solidFill>
                  <a:srgbClr val="002060"/>
                </a:solidFill>
              </a:rPr>
              <a:t>Modular, flexible TVET programs, rather than fixed ones, might better engage youth in upskilling and reskilling activities</a:t>
            </a:r>
          </a:p>
        </p:txBody>
      </p:sp>
      <p:sp>
        <p:nvSpPr>
          <p:cNvPr id="18" name="TextBox 17">
            <a:extLst>
              <a:ext uri="{FF2B5EF4-FFF2-40B4-BE49-F238E27FC236}">
                <a16:creationId xmlns:a16="http://schemas.microsoft.com/office/drawing/2014/main" id="{CBCF0AF9-6C3A-9AA1-31A4-A4FD57E3C6B6}"/>
              </a:ext>
            </a:extLst>
          </p:cNvPr>
          <p:cNvSpPr txBox="1"/>
          <p:nvPr/>
        </p:nvSpPr>
        <p:spPr>
          <a:xfrm>
            <a:off x="0" y="5007191"/>
            <a:ext cx="6155472" cy="338554"/>
          </a:xfrm>
          <a:prstGeom prst="rect">
            <a:avLst/>
          </a:prstGeom>
          <a:noFill/>
        </p:spPr>
        <p:txBody>
          <a:bodyPr wrap="square">
            <a:spAutoFit/>
          </a:bodyPr>
          <a:lstStyle/>
          <a:p>
            <a:pPr marL="285750" indent="-285750">
              <a:buFont typeface="Wingdings" panose="05000000000000000000" pitchFamily="2" charset="2"/>
              <a:buChar char="ü"/>
            </a:pPr>
            <a:r>
              <a:rPr lang="en-US" sz="1600" dirty="0">
                <a:solidFill>
                  <a:srgbClr val="FF0000"/>
                </a:solidFill>
              </a:rPr>
              <a:t>Blue economy careers are unattractive to young people</a:t>
            </a:r>
          </a:p>
        </p:txBody>
      </p:sp>
      <p:sp>
        <p:nvSpPr>
          <p:cNvPr id="19" name="TextBox 18">
            <a:extLst>
              <a:ext uri="{FF2B5EF4-FFF2-40B4-BE49-F238E27FC236}">
                <a16:creationId xmlns:a16="http://schemas.microsoft.com/office/drawing/2014/main" id="{337E4D07-9203-7FAD-A8FD-D1988BB78C6D}"/>
              </a:ext>
            </a:extLst>
          </p:cNvPr>
          <p:cNvSpPr txBox="1"/>
          <p:nvPr/>
        </p:nvSpPr>
        <p:spPr>
          <a:xfrm>
            <a:off x="6448190" y="5042118"/>
            <a:ext cx="5647167" cy="1815882"/>
          </a:xfrm>
          <a:prstGeom prst="rect">
            <a:avLst/>
          </a:prstGeom>
          <a:noFill/>
        </p:spPr>
        <p:txBody>
          <a:bodyPr wrap="square">
            <a:spAutoFit/>
          </a:bodyPr>
          <a:lstStyle/>
          <a:p>
            <a:pPr marL="285750" indent="-285750" algn="just">
              <a:buFont typeface="Wingdings" panose="05000000000000000000" pitchFamily="2" charset="2"/>
              <a:buChar char="ü"/>
            </a:pPr>
            <a:r>
              <a:rPr lang="en-US" sz="1600" dirty="0">
                <a:solidFill>
                  <a:srgbClr val="002060"/>
                </a:solidFill>
              </a:rPr>
              <a:t>Governments should work with research organizations, higher education institutions and non-governmental bodies to raise awareness. </a:t>
            </a:r>
            <a:r>
              <a:rPr lang="en-US" sz="1600" b="1" dirty="0">
                <a:solidFill>
                  <a:srgbClr val="002060"/>
                </a:solidFill>
              </a:rPr>
              <a:t>For example, Intergovernmental Oceanographic Commission (IOC) is working to create greater ocean literacy among youth through its Ocean Literacy Portal, a global one-stop shop that gives access to resources and content to help to improve ocean culture worldwide.</a:t>
            </a:r>
          </a:p>
        </p:txBody>
      </p:sp>
      <p:sp>
        <p:nvSpPr>
          <p:cNvPr id="26" name="TextBox 25">
            <a:extLst>
              <a:ext uri="{FF2B5EF4-FFF2-40B4-BE49-F238E27FC236}">
                <a16:creationId xmlns:a16="http://schemas.microsoft.com/office/drawing/2014/main" id="{47B0F43C-013D-7BD4-E9AF-100BD4D2561A}"/>
              </a:ext>
            </a:extLst>
          </p:cNvPr>
          <p:cNvSpPr txBox="1"/>
          <p:nvPr/>
        </p:nvSpPr>
        <p:spPr>
          <a:xfrm>
            <a:off x="0" y="3228600"/>
            <a:ext cx="6155472" cy="338554"/>
          </a:xfrm>
          <a:prstGeom prst="rect">
            <a:avLst/>
          </a:prstGeom>
          <a:noFill/>
        </p:spPr>
        <p:txBody>
          <a:bodyPr wrap="square">
            <a:spAutoFit/>
          </a:bodyPr>
          <a:lstStyle/>
          <a:p>
            <a:pPr marL="285750" indent="-285750">
              <a:buFont typeface="Wingdings" panose="05000000000000000000" pitchFamily="2" charset="2"/>
              <a:buChar char="ü"/>
            </a:pPr>
            <a:r>
              <a:rPr lang="en-US" sz="1600" dirty="0">
                <a:solidFill>
                  <a:srgbClr val="FF0000"/>
                </a:solidFill>
              </a:rPr>
              <a:t>Lack of digital skills </a:t>
            </a:r>
          </a:p>
        </p:txBody>
      </p:sp>
      <p:sp>
        <p:nvSpPr>
          <p:cNvPr id="27" name="TextBox 26">
            <a:extLst>
              <a:ext uri="{FF2B5EF4-FFF2-40B4-BE49-F238E27FC236}">
                <a16:creationId xmlns:a16="http://schemas.microsoft.com/office/drawing/2014/main" id="{38E5A02A-475B-EEF8-185E-364C009D00FB}"/>
              </a:ext>
            </a:extLst>
          </p:cNvPr>
          <p:cNvSpPr txBox="1"/>
          <p:nvPr/>
        </p:nvSpPr>
        <p:spPr>
          <a:xfrm>
            <a:off x="6448189" y="3226236"/>
            <a:ext cx="5647167" cy="1569660"/>
          </a:xfrm>
          <a:prstGeom prst="rect">
            <a:avLst/>
          </a:prstGeom>
          <a:noFill/>
        </p:spPr>
        <p:txBody>
          <a:bodyPr wrap="square">
            <a:spAutoFit/>
          </a:bodyPr>
          <a:lstStyle/>
          <a:p>
            <a:pPr marL="285750" indent="-285750" algn="just">
              <a:buFont typeface="Wingdings" panose="05000000000000000000" pitchFamily="2" charset="2"/>
              <a:buChar char="ü"/>
            </a:pPr>
            <a:r>
              <a:rPr lang="en-US" sz="1600" dirty="0">
                <a:solidFill>
                  <a:srgbClr val="002060"/>
                </a:solidFill>
              </a:rPr>
              <a:t>Deliver TVET responsive to the increased demand for digital skills in blue labor markets. </a:t>
            </a:r>
            <a:r>
              <a:rPr lang="en-US" sz="1600" b="1" dirty="0">
                <a:solidFill>
                  <a:srgbClr val="002060"/>
                </a:solidFill>
              </a:rPr>
              <a:t>For instance, in Mediterranean ports, the majority of job openings are in professions such as data analyst, cybersecurity manager, cold supply chain expert, energy transition manager, onshore-power-supply manager, and circular economy manager.</a:t>
            </a:r>
          </a:p>
        </p:txBody>
      </p:sp>
    </p:spTree>
    <p:extLst>
      <p:ext uri="{BB962C8B-B14F-4D97-AF65-F5344CB8AC3E}">
        <p14:creationId xmlns:p14="http://schemas.microsoft.com/office/powerpoint/2010/main" val="2240435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D242DC-5514-9928-6106-858F8267E4C3}"/>
              </a:ext>
            </a:extLst>
          </p:cNvPr>
          <p:cNvSpPr>
            <a:spLocks noGrp="1"/>
          </p:cNvSpPr>
          <p:nvPr>
            <p:ph type="title"/>
          </p:nvPr>
        </p:nvSpPr>
        <p:spPr>
          <a:xfrm>
            <a:off x="0" y="0"/>
            <a:ext cx="12192000" cy="638175"/>
          </a:xfrm>
          <a:solidFill>
            <a:srgbClr val="0070C0"/>
          </a:solidFill>
        </p:spPr>
        <p:txBody>
          <a:bodyPr>
            <a:noAutofit/>
          </a:bodyPr>
          <a:lstStyle/>
          <a:p>
            <a:br>
              <a:rPr lang="en-US" sz="2400" b="1" dirty="0">
                <a:solidFill>
                  <a:schemeClr val="bg1"/>
                </a:solidFill>
                <a:latin typeface="+mn-lt"/>
              </a:rPr>
            </a:br>
            <a:br>
              <a:rPr lang="en-US" sz="2400" b="1" dirty="0">
                <a:solidFill>
                  <a:schemeClr val="bg1"/>
                </a:solidFill>
                <a:latin typeface="+mn-lt"/>
              </a:rPr>
            </a:br>
            <a:r>
              <a:rPr lang="en-US" sz="2400" b="1" dirty="0">
                <a:solidFill>
                  <a:schemeClr val="bg1"/>
                </a:solidFill>
                <a:latin typeface="+mn-lt"/>
              </a:rPr>
              <a:t>A multi-pronged approach is key to fully realizing the sector’s promise                               (cont’d)</a:t>
            </a:r>
            <a:br>
              <a:rPr lang="en-US" sz="2400" b="1" dirty="0">
                <a:solidFill>
                  <a:schemeClr val="bg1"/>
                </a:solidFill>
              </a:rPr>
            </a:br>
            <a:endParaRPr lang="en-US" dirty="0">
              <a:solidFill>
                <a:schemeClr val="bg1"/>
              </a:solidFill>
            </a:endParaRPr>
          </a:p>
        </p:txBody>
      </p:sp>
      <p:sp>
        <p:nvSpPr>
          <p:cNvPr id="5" name="Rectangle 4">
            <a:extLst>
              <a:ext uri="{FF2B5EF4-FFF2-40B4-BE49-F238E27FC236}">
                <a16:creationId xmlns:a16="http://schemas.microsoft.com/office/drawing/2014/main" id="{AFC42D96-7600-A1F2-FEF4-9D2B319645E9}"/>
              </a:ext>
            </a:extLst>
          </p:cNvPr>
          <p:cNvSpPr/>
          <p:nvPr/>
        </p:nvSpPr>
        <p:spPr>
          <a:xfrm>
            <a:off x="783233" y="727299"/>
            <a:ext cx="3472053" cy="86177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solidFill>
                  <a:srgbClr val="FF0000"/>
                </a:solidFill>
              </a:rPr>
              <a:t>Challenges</a:t>
            </a:r>
            <a:endParaRPr lang="en-US" sz="3200" dirty="0"/>
          </a:p>
          <a:p>
            <a:pPr algn="ctr"/>
            <a:endParaRPr lang="en-US" dirty="0"/>
          </a:p>
        </p:txBody>
      </p:sp>
      <p:sp>
        <p:nvSpPr>
          <p:cNvPr id="6" name="Rectangle 5">
            <a:extLst>
              <a:ext uri="{FF2B5EF4-FFF2-40B4-BE49-F238E27FC236}">
                <a16:creationId xmlns:a16="http://schemas.microsoft.com/office/drawing/2014/main" id="{D389584B-1DBA-6DA2-BA52-704CD8B09184}"/>
              </a:ext>
            </a:extLst>
          </p:cNvPr>
          <p:cNvSpPr/>
          <p:nvPr/>
        </p:nvSpPr>
        <p:spPr>
          <a:xfrm>
            <a:off x="7750098" y="694000"/>
            <a:ext cx="3178097" cy="86177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b="1" dirty="0">
              <a:solidFill>
                <a:srgbClr val="0070C0"/>
              </a:solidFill>
            </a:endParaRPr>
          </a:p>
          <a:p>
            <a:pPr algn="ctr"/>
            <a:r>
              <a:rPr lang="it-IT" sz="3200" b="1" dirty="0">
                <a:solidFill>
                  <a:srgbClr val="0070C0"/>
                </a:solidFill>
              </a:rPr>
              <a:t>Feature policy interventions  </a:t>
            </a:r>
          </a:p>
          <a:p>
            <a:pPr algn="ctr"/>
            <a:r>
              <a:rPr lang="it-IT" sz="1800" b="1" dirty="0">
                <a:solidFill>
                  <a:srgbClr val="FF0000"/>
                </a:solidFill>
              </a:rPr>
              <a:t> </a:t>
            </a:r>
            <a:endParaRPr lang="en-US" dirty="0"/>
          </a:p>
          <a:p>
            <a:pPr algn="ctr"/>
            <a:endParaRPr lang="en-US" dirty="0"/>
          </a:p>
        </p:txBody>
      </p:sp>
      <p:sp>
        <p:nvSpPr>
          <p:cNvPr id="9" name="TextBox 8">
            <a:extLst>
              <a:ext uri="{FF2B5EF4-FFF2-40B4-BE49-F238E27FC236}">
                <a16:creationId xmlns:a16="http://schemas.microsoft.com/office/drawing/2014/main" id="{AC9E00C5-8F5C-C96A-84D9-16D581265BFD}"/>
              </a:ext>
            </a:extLst>
          </p:cNvPr>
          <p:cNvSpPr txBox="1"/>
          <p:nvPr/>
        </p:nvSpPr>
        <p:spPr>
          <a:xfrm>
            <a:off x="0" y="3401746"/>
            <a:ext cx="5999356" cy="615553"/>
          </a:xfrm>
          <a:prstGeom prst="rect">
            <a:avLst/>
          </a:prstGeom>
          <a:noFill/>
        </p:spPr>
        <p:txBody>
          <a:bodyPr wrap="square">
            <a:spAutoFit/>
          </a:bodyPr>
          <a:lstStyle/>
          <a:p>
            <a:pPr marL="285750" indent="-285750">
              <a:buFont typeface="Wingdings" panose="05000000000000000000" pitchFamily="2" charset="2"/>
              <a:buChar char="ü"/>
            </a:pPr>
            <a:r>
              <a:rPr lang="en-US" sz="1600" dirty="0">
                <a:solidFill>
                  <a:srgbClr val="FF0000"/>
                </a:solidFill>
              </a:rPr>
              <a:t>Little official data that capture the participation of youth in the Blue Economy</a:t>
            </a:r>
            <a:r>
              <a:rPr lang="en-US" dirty="0">
                <a:solidFill>
                  <a:srgbClr val="FF0000"/>
                </a:solidFill>
              </a:rPr>
              <a:t> </a:t>
            </a:r>
          </a:p>
        </p:txBody>
      </p:sp>
      <p:sp>
        <p:nvSpPr>
          <p:cNvPr id="10" name="TextBox 9">
            <a:extLst>
              <a:ext uri="{FF2B5EF4-FFF2-40B4-BE49-F238E27FC236}">
                <a16:creationId xmlns:a16="http://schemas.microsoft.com/office/drawing/2014/main" id="{20FA3207-2980-F5F5-5279-2EB4705273FC}"/>
              </a:ext>
            </a:extLst>
          </p:cNvPr>
          <p:cNvSpPr txBox="1"/>
          <p:nvPr/>
        </p:nvSpPr>
        <p:spPr>
          <a:xfrm>
            <a:off x="6247469" y="3401746"/>
            <a:ext cx="5647167" cy="1323439"/>
          </a:xfrm>
          <a:prstGeom prst="rect">
            <a:avLst/>
          </a:prstGeom>
          <a:noFill/>
        </p:spPr>
        <p:txBody>
          <a:bodyPr wrap="square">
            <a:spAutoFit/>
          </a:bodyPr>
          <a:lstStyle/>
          <a:p>
            <a:pPr marL="285750" indent="-285750" algn="just">
              <a:buFont typeface="Wingdings" panose="05000000000000000000" pitchFamily="2" charset="2"/>
              <a:buChar char="ü"/>
            </a:pPr>
            <a:r>
              <a:rPr lang="en-US" sz="1600" dirty="0">
                <a:solidFill>
                  <a:srgbClr val="002060"/>
                </a:solidFill>
              </a:rPr>
              <a:t>Improve data collection on youth participation in traditional and emerging blue economy industries to design youth- and gender-sensitive policies. </a:t>
            </a:r>
            <a:r>
              <a:rPr lang="en-US" sz="1600" b="1" dirty="0">
                <a:solidFill>
                  <a:srgbClr val="002060"/>
                </a:solidFill>
              </a:rPr>
              <a:t>Data collection should also track employment that is seasonal, sporadic or informal in a way that disaggregated by age group, sex, and disability</a:t>
            </a:r>
          </a:p>
        </p:txBody>
      </p:sp>
      <p:sp>
        <p:nvSpPr>
          <p:cNvPr id="3" name="TextBox 2">
            <a:extLst>
              <a:ext uri="{FF2B5EF4-FFF2-40B4-BE49-F238E27FC236}">
                <a16:creationId xmlns:a16="http://schemas.microsoft.com/office/drawing/2014/main" id="{05744AA6-D2C3-4CB6-925C-1C3AE933FC84}"/>
              </a:ext>
            </a:extLst>
          </p:cNvPr>
          <p:cNvSpPr txBox="1"/>
          <p:nvPr/>
        </p:nvSpPr>
        <p:spPr>
          <a:xfrm>
            <a:off x="0" y="1550259"/>
            <a:ext cx="6088799" cy="584775"/>
          </a:xfrm>
          <a:prstGeom prst="rect">
            <a:avLst/>
          </a:prstGeom>
          <a:noFill/>
        </p:spPr>
        <p:txBody>
          <a:bodyPr wrap="square">
            <a:spAutoFit/>
          </a:bodyPr>
          <a:lstStyle/>
          <a:p>
            <a:pPr marL="285750" indent="-285750">
              <a:buFont typeface="Wingdings" panose="05000000000000000000" pitchFamily="2" charset="2"/>
              <a:buChar char="ü"/>
            </a:pPr>
            <a:r>
              <a:rPr lang="en-US" sz="1600" dirty="0">
                <a:solidFill>
                  <a:srgbClr val="FF0000"/>
                </a:solidFill>
              </a:rPr>
              <a:t>Inadequate doing business conditions hindering entrepreneurship </a:t>
            </a:r>
            <a:r>
              <a:rPr lang="en-US" sz="1600" b="0" dirty="0">
                <a:solidFill>
                  <a:srgbClr val="FF0000"/>
                </a:solidFill>
              </a:rPr>
              <a:t>in the blue economy </a:t>
            </a:r>
            <a:endParaRPr lang="en-US" sz="1600" dirty="0">
              <a:solidFill>
                <a:srgbClr val="FF0000"/>
              </a:solidFill>
            </a:endParaRPr>
          </a:p>
        </p:txBody>
      </p:sp>
      <p:sp>
        <p:nvSpPr>
          <p:cNvPr id="4" name="TextBox 3">
            <a:extLst>
              <a:ext uri="{FF2B5EF4-FFF2-40B4-BE49-F238E27FC236}">
                <a16:creationId xmlns:a16="http://schemas.microsoft.com/office/drawing/2014/main" id="{D514710B-9AE8-E010-E70E-771980ED0B20}"/>
              </a:ext>
            </a:extLst>
          </p:cNvPr>
          <p:cNvSpPr txBox="1"/>
          <p:nvPr/>
        </p:nvSpPr>
        <p:spPr>
          <a:xfrm>
            <a:off x="6247469" y="1550259"/>
            <a:ext cx="5647167" cy="1569660"/>
          </a:xfrm>
          <a:prstGeom prst="rect">
            <a:avLst/>
          </a:prstGeom>
          <a:noFill/>
        </p:spPr>
        <p:txBody>
          <a:bodyPr wrap="square">
            <a:spAutoFit/>
          </a:bodyPr>
          <a:lstStyle/>
          <a:p>
            <a:pPr marL="285750" indent="-285750" algn="just">
              <a:buFont typeface="Wingdings" panose="05000000000000000000" pitchFamily="2" charset="2"/>
              <a:buChar char="ü"/>
            </a:pPr>
            <a:r>
              <a:rPr lang="en-US" sz="1600" dirty="0">
                <a:solidFill>
                  <a:srgbClr val="002060"/>
                </a:solidFill>
              </a:rPr>
              <a:t>Promoting youth entrepreneurship and innovation in blue economy sectors. </a:t>
            </a:r>
            <a:r>
              <a:rPr lang="en-US" sz="1600" b="1" dirty="0">
                <a:solidFill>
                  <a:srgbClr val="002060"/>
                </a:solidFill>
              </a:rPr>
              <a:t>For example, designing business regulations that strengthen blue entrepreneurial ecosystems (e.g. shortening business registration timelines, simplifying procedures, establishing “one-stop shops” to help new blue entrepreneurs save time and money</a:t>
            </a:r>
            <a:r>
              <a:rPr lang="en-US" sz="1600" b="1">
                <a:solidFill>
                  <a:srgbClr val="002060"/>
                </a:solidFill>
              </a:rPr>
              <a:t>, etc.)</a:t>
            </a:r>
            <a:endParaRPr lang="en-US" sz="1600" b="1" dirty="0">
              <a:solidFill>
                <a:srgbClr val="002060"/>
              </a:solidFill>
            </a:endParaRPr>
          </a:p>
        </p:txBody>
      </p:sp>
    </p:spTree>
    <p:extLst>
      <p:ext uri="{BB962C8B-B14F-4D97-AF65-F5344CB8AC3E}">
        <p14:creationId xmlns:p14="http://schemas.microsoft.com/office/powerpoint/2010/main" val="111062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5A3FC-5B13-F74C-D15A-78C3B73BA255}"/>
              </a:ext>
            </a:extLst>
          </p:cNvPr>
          <p:cNvSpPr>
            <a:spLocks noGrp="1"/>
          </p:cNvSpPr>
          <p:nvPr>
            <p:ph type="ctrTitle"/>
          </p:nvPr>
        </p:nvSpPr>
        <p:spPr>
          <a:xfrm>
            <a:off x="0" y="0"/>
            <a:ext cx="12192000" cy="4924425"/>
          </a:xfrm>
          <a:solidFill>
            <a:srgbClr val="0070C0"/>
          </a:solidFill>
        </p:spPr>
        <p:txBody>
          <a:bodyPr>
            <a:normAutofit/>
          </a:bodyPr>
          <a:lstStyle/>
          <a:p>
            <a:pPr algn="ctr"/>
            <a:endParaRPr lang="en-US" sz="3200" b="1" dirty="0">
              <a:solidFill>
                <a:schemeClr val="bg1"/>
              </a:solidFill>
            </a:endParaRPr>
          </a:p>
        </p:txBody>
      </p:sp>
      <p:sp>
        <p:nvSpPr>
          <p:cNvPr id="4" name="Title 6">
            <a:extLst>
              <a:ext uri="{FF2B5EF4-FFF2-40B4-BE49-F238E27FC236}">
                <a16:creationId xmlns:a16="http://schemas.microsoft.com/office/drawing/2014/main" id="{796D3520-4A28-5D19-80D2-9256CBFFC30F}"/>
              </a:ext>
            </a:extLst>
          </p:cNvPr>
          <p:cNvSpPr txBox="1">
            <a:spLocks/>
          </p:cNvSpPr>
          <p:nvPr/>
        </p:nvSpPr>
        <p:spPr>
          <a:xfrm>
            <a:off x="0" y="1551131"/>
            <a:ext cx="12192000" cy="18221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rPr>
              <a:t>Thank you</a:t>
            </a:r>
          </a:p>
          <a:p>
            <a:endParaRPr lang="en-US" sz="4800" b="1" dirty="0">
              <a:solidFill>
                <a:schemeClr val="bg1"/>
              </a:solidFill>
            </a:endParaRPr>
          </a:p>
        </p:txBody>
      </p:sp>
      <p:pic>
        <p:nvPicPr>
          <p:cNvPr id="5" name="Picture 4" descr="Blue text on a black background&#10;&#10;Description automatically generated">
            <a:extLst>
              <a:ext uri="{FF2B5EF4-FFF2-40B4-BE49-F238E27FC236}">
                <a16:creationId xmlns:a16="http://schemas.microsoft.com/office/drawing/2014/main" id="{B99859D0-460B-29F0-19E6-18D0614DC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5" y="5179407"/>
            <a:ext cx="4542036" cy="1540617"/>
          </a:xfrm>
          <a:prstGeom prst="rect">
            <a:avLst/>
          </a:prstGeom>
        </p:spPr>
      </p:pic>
      <p:pic>
        <p:nvPicPr>
          <p:cNvPr id="8" name="Picture 7" descr="A close up of a logo&#10;&#10;Description automatically generated">
            <a:extLst>
              <a:ext uri="{FF2B5EF4-FFF2-40B4-BE49-F238E27FC236}">
                <a16:creationId xmlns:a16="http://schemas.microsoft.com/office/drawing/2014/main" id="{57348DC8-5C40-03C1-A0E4-D5220366D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262" y="5423877"/>
            <a:ext cx="5375841" cy="1051679"/>
          </a:xfrm>
          <a:prstGeom prst="rect">
            <a:avLst/>
          </a:prstGeom>
        </p:spPr>
      </p:pic>
      <p:pic>
        <p:nvPicPr>
          <p:cNvPr id="9" name="Picture 8" descr="A qr code with a white background&#10;&#10;Description automatically generated">
            <a:extLst>
              <a:ext uri="{FF2B5EF4-FFF2-40B4-BE49-F238E27FC236}">
                <a16:creationId xmlns:a16="http://schemas.microsoft.com/office/drawing/2014/main" id="{AE0D65CA-79C4-5C25-5390-4E1DDB131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7569" y="5013569"/>
            <a:ext cx="1844431" cy="1844431"/>
          </a:xfrm>
          <a:prstGeom prst="rect">
            <a:avLst/>
          </a:prstGeom>
        </p:spPr>
      </p:pic>
    </p:spTree>
    <p:extLst>
      <p:ext uri="{BB962C8B-B14F-4D97-AF65-F5344CB8AC3E}">
        <p14:creationId xmlns:p14="http://schemas.microsoft.com/office/powerpoint/2010/main" val="369623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5A3FC-5B13-F74C-D15A-78C3B73BA255}"/>
              </a:ext>
            </a:extLst>
          </p:cNvPr>
          <p:cNvSpPr>
            <a:spLocks noGrp="1"/>
          </p:cNvSpPr>
          <p:nvPr>
            <p:ph type="ctrTitle"/>
          </p:nvPr>
        </p:nvSpPr>
        <p:spPr>
          <a:xfrm>
            <a:off x="0" y="768690"/>
            <a:ext cx="12192000" cy="6085032"/>
          </a:xfrm>
          <a:solidFill>
            <a:srgbClr val="0070C0"/>
          </a:solidFill>
        </p:spPr>
        <p:txBody>
          <a:bodyPr>
            <a:normAutofit/>
          </a:bodyPr>
          <a:lstStyle/>
          <a:p>
            <a:pPr algn="ctr"/>
            <a:endParaRPr lang="en-US" sz="2800" b="1" dirty="0">
              <a:solidFill>
                <a:schemeClr val="lt1"/>
              </a:solidFill>
              <a:latin typeface="Calibri" panose="020F0502020204030204" pitchFamily="34" charset="0"/>
              <a:ea typeface="+mn-ea"/>
              <a:cs typeface="Calibri" panose="020F0502020204030204" pitchFamily="34" charset="0"/>
            </a:endParaRPr>
          </a:p>
        </p:txBody>
      </p:sp>
      <p:sp>
        <p:nvSpPr>
          <p:cNvPr id="3" name="Rettangolo 2">
            <a:extLst>
              <a:ext uri="{FF2B5EF4-FFF2-40B4-BE49-F238E27FC236}">
                <a16:creationId xmlns:a16="http://schemas.microsoft.com/office/drawing/2014/main" id="{0D6FC170-5090-8213-67AA-355222ABCF1C}"/>
              </a:ext>
            </a:extLst>
          </p:cNvPr>
          <p:cNvSpPr/>
          <p:nvPr/>
        </p:nvSpPr>
        <p:spPr>
          <a:xfrm>
            <a:off x="0" y="0"/>
            <a:ext cx="12192000" cy="772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solidFill>
                  <a:schemeClr val="tx1"/>
                </a:solidFill>
              </a:rPr>
              <a:t>Outline</a:t>
            </a:r>
            <a:endParaRPr lang="en-US" sz="3200" b="1" dirty="0">
              <a:solidFill>
                <a:schemeClr val="tx1"/>
              </a:solidFill>
            </a:endParaRPr>
          </a:p>
        </p:txBody>
      </p:sp>
      <p:sp>
        <p:nvSpPr>
          <p:cNvPr id="7" name="Ovale 6">
            <a:extLst>
              <a:ext uri="{FF2B5EF4-FFF2-40B4-BE49-F238E27FC236}">
                <a16:creationId xmlns:a16="http://schemas.microsoft.com/office/drawing/2014/main" id="{1E1A0678-C41C-6ADD-622E-4DBDCEEE60D7}"/>
              </a:ext>
            </a:extLst>
          </p:cNvPr>
          <p:cNvSpPr/>
          <p:nvPr/>
        </p:nvSpPr>
        <p:spPr>
          <a:xfrm>
            <a:off x="198977" y="1434278"/>
            <a:ext cx="629920" cy="641292"/>
          </a:xfrm>
          <a:prstGeom prst="ellipse">
            <a:avLst/>
          </a:prstGeom>
          <a:solidFill>
            <a:srgbClr val="00206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1</a:t>
            </a:r>
            <a:endParaRPr lang="en-US" dirty="0"/>
          </a:p>
        </p:txBody>
      </p:sp>
      <p:sp>
        <p:nvSpPr>
          <p:cNvPr id="10" name="Ovale 9">
            <a:extLst>
              <a:ext uri="{FF2B5EF4-FFF2-40B4-BE49-F238E27FC236}">
                <a16:creationId xmlns:a16="http://schemas.microsoft.com/office/drawing/2014/main" id="{6FA325BF-FB04-D450-7062-0284848B19D7}"/>
              </a:ext>
            </a:extLst>
          </p:cNvPr>
          <p:cNvSpPr/>
          <p:nvPr/>
        </p:nvSpPr>
        <p:spPr>
          <a:xfrm>
            <a:off x="198977" y="2296257"/>
            <a:ext cx="629920" cy="641292"/>
          </a:xfrm>
          <a:prstGeom prst="ellipse">
            <a:avLst/>
          </a:prstGeom>
          <a:solidFill>
            <a:srgbClr val="00206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2</a:t>
            </a:r>
            <a:endParaRPr lang="en-US" dirty="0"/>
          </a:p>
        </p:txBody>
      </p:sp>
      <p:sp>
        <p:nvSpPr>
          <p:cNvPr id="12" name="Rettangolo 11">
            <a:extLst>
              <a:ext uri="{FF2B5EF4-FFF2-40B4-BE49-F238E27FC236}">
                <a16:creationId xmlns:a16="http://schemas.microsoft.com/office/drawing/2014/main" id="{A9CA0038-44B4-5D15-9F48-35DBAB850F05}"/>
              </a:ext>
            </a:extLst>
          </p:cNvPr>
          <p:cNvSpPr/>
          <p:nvPr/>
        </p:nvSpPr>
        <p:spPr>
          <a:xfrm>
            <a:off x="948293" y="1486682"/>
            <a:ext cx="10885743" cy="577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8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A prolonged youth employment crisis: from structural to exogenous factors </a:t>
            </a:r>
            <a:endParaRPr lang="en-US" sz="2400" dirty="0">
              <a:latin typeface="Calibri" panose="020F0502020204030204" pitchFamily="34" charset="0"/>
              <a:cs typeface="Calibri" panose="020F0502020204030204" pitchFamily="34" charset="0"/>
            </a:endParaRPr>
          </a:p>
          <a:p>
            <a:endParaRPr lang="en-US" dirty="0"/>
          </a:p>
        </p:txBody>
      </p:sp>
      <p:sp>
        <p:nvSpPr>
          <p:cNvPr id="14" name="Rettangolo 13">
            <a:extLst>
              <a:ext uri="{FF2B5EF4-FFF2-40B4-BE49-F238E27FC236}">
                <a16:creationId xmlns:a16="http://schemas.microsoft.com/office/drawing/2014/main" id="{C13707A3-54BD-93E1-8FCF-03825DE401E4}"/>
              </a:ext>
            </a:extLst>
          </p:cNvPr>
          <p:cNvSpPr/>
          <p:nvPr/>
        </p:nvSpPr>
        <p:spPr>
          <a:xfrm>
            <a:off x="948293" y="2093163"/>
            <a:ext cx="11151558" cy="772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What is the Blue Economy?</a:t>
            </a:r>
            <a:endParaRPr lang="en-US" sz="1600" dirty="0"/>
          </a:p>
        </p:txBody>
      </p:sp>
      <p:sp>
        <p:nvSpPr>
          <p:cNvPr id="15" name="Ovale 14">
            <a:extLst>
              <a:ext uri="{FF2B5EF4-FFF2-40B4-BE49-F238E27FC236}">
                <a16:creationId xmlns:a16="http://schemas.microsoft.com/office/drawing/2014/main" id="{0BD9BB4F-3DBB-B7D5-4C4B-8B532355F65B}"/>
              </a:ext>
            </a:extLst>
          </p:cNvPr>
          <p:cNvSpPr/>
          <p:nvPr/>
        </p:nvSpPr>
        <p:spPr>
          <a:xfrm>
            <a:off x="198977" y="3218698"/>
            <a:ext cx="629920" cy="64129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endParaRPr lang="en-US" dirty="0"/>
          </a:p>
        </p:txBody>
      </p:sp>
      <p:sp>
        <p:nvSpPr>
          <p:cNvPr id="16" name="Rettangolo 15">
            <a:extLst>
              <a:ext uri="{FF2B5EF4-FFF2-40B4-BE49-F238E27FC236}">
                <a16:creationId xmlns:a16="http://schemas.microsoft.com/office/drawing/2014/main" id="{DF7CF89B-6920-B204-C3A6-96A3D394667F}"/>
              </a:ext>
            </a:extLst>
          </p:cNvPr>
          <p:cNvSpPr/>
          <p:nvPr/>
        </p:nvSpPr>
        <p:spPr>
          <a:xfrm>
            <a:off x="948293" y="3951286"/>
            <a:ext cx="11346680" cy="622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Findings: How does the Blue Economy create jobs for young people?</a:t>
            </a:r>
            <a:endParaRPr lang="en-US" sz="1600" dirty="0"/>
          </a:p>
        </p:txBody>
      </p:sp>
      <p:sp>
        <p:nvSpPr>
          <p:cNvPr id="18" name="Rettangolo 17">
            <a:extLst>
              <a:ext uri="{FF2B5EF4-FFF2-40B4-BE49-F238E27FC236}">
                <a16:creationId xmlns:a16="http://schemas.microsoft.com/office/drawing/2014/main" id="{6C7596C1-AA6C-29DA-B4D2-4E45E52E2F4A}"/>
              </a:ext>
            </a:extLst>
          </p:cNvPr>
          <p:cNvSpPr/>
          <p:nvPr/>
        </p:nvSpPr>
        <p:spPr>
          <a:xfrm>
            <a:off x="948294" y="3327233"/>
            <a:ext cx="11243706" cy="41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a:latin typeface="Calibri" panose="020F0502020204030204" pitchFamily="34" charset="0"/>
              <a:cs typeface="Calibri" panose="020F0502020204030204" pitchFamily="34" charset="0"/>
            </a:endParaRPr>
          </a:p>
          <a:p>
            <a:pPr lvl="0"/>
            <a:r>
              <a:rPr lang="en-US" sz="2400" b="1" dirty="0">
                <a:latin typeface="Calibri" panose="020F0502020204030204" pitchFamily="34" charset="0"/>
                <a:cs typeface="Calibri" panose="020F0502020204030204" pitchFamily="34" charset="0"/>
              </a:rPr>
              <a:t>Framing the Blue Economy within the process of structural transformation</a:t>
            </a:r>
          </a:p>
          <a:p>
            <a:pPr lvl="0"/>
            <a:endParaRPr lang="en-US" sz="2400" dirty="0"/>
          </a:p>
        </p:txBody>
      </p:sp>
      <p:sp>
        <p:nvSpPr>
          <p:cNvPr id="8" name="Rettangolo 7">
            <a:extLst>
              <a:ext uri="{FF2B5EF4-FFF2-40B4-BE49-F238E27FC236}">
                <a16:creationId xmlns:a16="http://schemas.microsoft.com/office/drawing/2014/main" id="{20226678-FD55-F3EC-D122-66D61692460E}"/>
              </a:ext>
            </a:extLst>
          </p:cNvPr>
          <p:cNvSpPr/>
          <p:nvPr/>
        </p:nvSpPr>
        <p:spPr>
          <a:xfrm>
            <a:off x="948293" y="5064049"/>
            <a:ext cx="4460048" cy="41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Challenges and opportunities </a:t>
            </a:r>
          </a:p>
        </p:txBody>
      </p:sp>
      <p:sp>
        <p:nvSpPr>
          <p:cNvPr id="4" name="Ovale 16">
            <a:extLst>
              <a:ext uri="{FF2B5EF4-FFF2-40B4-BE49-F238E27FC236}">
                <a16:creationId xmlns:a16="http://schemas.microsoft.com/office/drawing/2014/main" id="{BA648B07-2340-C968-3945-121B10F92841}"/>
              </a:ext>
            </a:extLst>
          </p:cNvPr>
          <p:cNvSpPr/>
          <p:nvPr/>
        </p:nvSpPr>
        <p:spPr>
          <a:xfrm>
            <a:off x="204455" y="4080677"/>
            <a:ext cx="629920" cy="64129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4</a:t>
            </a:r>
            <a:endParaRPr lang="en-US" dirty="0"/>
          </a:p>
        </p:txBody>
      </p:sp>
      <p:sp>
        <p:nvSpPr>
          <p:cNvPr id="5" name="Ovale 16">
            <a:extLst>
              <a:ext uri="{FF2B5EF4-FFF2-40B4-BE49-F238E27FC236}">
                <a16:creationId xmlns:a16="http://schemas.microsoft.com/office/drawing/2014/main" id="{9DA6F298-65EF-3343-5853-93D746454076}"/>
              </a:ext>
            </a:extLst>
          </p:cNvPr>
          <p:cNvSpPr/>
          <p:nvPr/>
        </p:nvSpPr>
        <p:spPr>
          <a:xfrm>
            <a:off x="198977" y="4951683"/>
            <a:ext cx="629920" cy="64129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5</a:t>
            </a:r>
            <a:endParaRPr lang="en-US" dirty="0"/>
          </a:p>
        </p:txBody>
      </p:sp>
    </p:spTree>
    <p:extLst>
      <p:ext uri="{BB962C8B-B14F-4D97-AF65-F5344CB8AC3E}">
        <p14:creationId xmlns:p14="http://schemas.microsoft.com/office/powerpoint/2010/main" val="125706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5A3FC-5B13-F74C-D15A-78C3B73BA255}"/>
              </a:ext>
            </a:extLst>
          </p:cNvPr>
          <p:cNvSpPr>
            <a:spLocks noGrp="1"/>
          </p:cNvSpPr>
          <p:nvPr>
            <p:ph type="ctrTitle"/>
          </p:nvPr>
        </p:nvSpPr>
        <p:spPr>
          <a:xfrm>
            <a:off x="0" y="2579716"/>
            <a:ext cx="12192000" cy="1514475"/>
          </a:xfrm>
          <a:solidFill>
            <a:srgbClr val="0070C0"/>
          </a:solidFill>
        </p:spPr>
        <p:txBody>
          <a:bodyPr>
            <a:normAutofit/>
          </a:bodyPr>
          <a:lstStyle/>
          <a:p>
            <a:r>
              <a:rPr lang="en-US" sz="3600" b="1" dirty="0">
                <a:solidFill>
                  <a:schemeClr val="bg1"/>
                </a:solidFill>
                <a:latin typeface="Calibri" panose="020F0502020204030204" pitchFamily="34" charset="0"/>
                <a:cs typeface="Calibri" panose="020F0502020204030204" pitchFamily="34" charset="0"/>
              </a:rPr>
              <a:t>A prolonged youth employment crisis</a:t>
            </a:r>
            <a:br>
              <a:rPr lang="en-US" sz="3600" b="1" dirty="0">
                <a:solidFill>
                  <a:schemeClr val="bg1"/>
                </a:solidFill>
                <a:latin typeface="Calibri" panose="020F0502020204030204" pitchFamily="34" charset="0"/>
                <a:cs typeface="Calibri" panose="020F0502020204030204" pitchFamily="34" charset="0"/>
              </a:rPr>
            </a:br>
            <a:endParaRPr lang="en-US" sz="3600" b="1" dirty="0">
              <a:solidFill>
                <a:schemeClr val="bg1"/>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D6FC170-5090-8213-67AA-355222ABCF1C}"/>
              </a:ext>
            </a:extLst>
          </p:cNvPr>
          <p:cNvSpPr/>
          <p:nvPr/>
        </p:nvSpPr>
        <p:spPr>
          <a:xfrm>
            <a:off x="0" y="0"/>
            <a:ext cx="12192000" cy="772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Calibri" panose="020F0502020204030204" pitchFamily="34" charset="0"/>
              <a:cs typeface="Calibri" panose="020F0502020204030204" pitchFamily="34" charset="0"/>
            </a:endParaRPr>
          </a:p>
        </p:txBody>
      </p:sp>
      <p:sp>
        <p:nvSpPr>
          <p:cNvPr id="4" name="Ovale 3">
            <a:extLst>
              <a:ext uri="{FF2B5EF4-FFF2-40B4-BE49-F238E27FC236}">
                <a16:creationId xmlns:a16="http://schemas.microsoft.com/office/drawing/2014/main" id="{A7CD7A4E-D986-1D72-A80F-7FB3388FB617}"/>
              </a:ext>
            </a:extLst>
          </p:cNvPr>
          <p:cNvSpPr/>
          <p:nvPr/>
        </p:nvSpPr>
        <p:spPr>
          <a:xfrm>
            <a:off x="49630" y="3016308"/>
            <a:ext cx="629920" cy="641292"/>
          </a:xfrm>
          <a:prstGeom prst="ellipse">
            <a:avLst/>
          </a:prstGeom>
          <a:solidFill>
            <a:srgbClr val="00206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1</a:t>
            </a:r>
            <a:endParaRPr lang="en-US" dirty="0"/>
          </a:p>
        </p:txBody>
      </p:sp>
    </p:spTree>
    <p:extLst>
      <p:ext uri="{BB962C8B-B14F-4D97-AF65-F5344CB8AC3E}">
        <p14:creationId xmlns:p14="http://schemas.microsoft.com/office/powerpoint/2010/main" val="161021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D6FC170-5090-8213-67AA-355222ABCF1C}"/>
              </a:ext>
            </a:extLst>
          </p:cNvPr>
          <p:cNvSpPr/>
          <p:nvPr/>
        </p:nvSpPr>
        <p:spPr>
          <a:xfrm>
            <a:off x="0" y="0"/>
            <a:ext cx="12192000" cy="6273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Calibri"/>
                <a:ea typeface="MS PGothic"/>
              </a:rPr>
              <a:t>In 2023, young people (15-24) were more than three times more likely to be unemployed compared to adults (25+)</a:t>
            </a:r>
            <a:endParaRPr lang="en-US" b="1" dirty="0">
              <a:solidFill>
                <a:schemeClr val="bg1"/>
              </a:solidFill>
            </a:endParaRPr>
          </a:p>
        </p:txBody>
      </p:sp>
      <p:sp>
        <p:nvSpPr>
          <p:cNvPr id="10" name="TextBox 9">
            <a:extLst>
              <a:ext uri="{FF2B5EF4-FFF2-40B4-BE49-F238E27FC236}">
                <a16:creationId xmlns:a16="http://schemas.microsoft.com/office/drawing/2014/main" id="{51E78718-FFC6-2AC2-DAF0-3C868CF4B0E9}"/>
              </a:ext>
            </a:extLst>
          </p:cNvPr>
          <p:cNvSpPr txBox="1"/>
          <p:nvPr/>
        </p:nvSpPr>
        <p:spPr>
          <a:xfrm>
            <a:off x="0" y="733647"/>
            <a:ext cx="5098310" cy="6001643"/>
          </a:xfrm>
          <a:prstGeom prst="rect">
            <a:avLst/>
          </a:prstGeom>
          <a:noFill/>
          <a:ln>
            <a:noFill/>
          </a:ln>
        </p:spPr>
        <p:txBody>
          <a:bodyPr wrap="square" rtlCol="0">
            <a:spAutoFit/>
          </a:bodyPr>
          <a:lstStyle/>
          <a:p>
            <a:pPr algn="just"/>
            <a:r>
              <a:rPr lang="en-US" sz="1600" b="1" dirty="0"/>
              <a:t>Pre-existing structural youth labor market challenges, such as temporary, part-time, and precarious jobs, have been exacerbated by the COVID-19 pandemic.</a:t>
            </a:r>
          </a:p>
          <a:p>
            <a:pPr algn="just"/>
            <a:endParaRPr lang="en-US" sz="1600" dirty="0"/>
          </a:p>
          <a:p>
            <a:pPr algn="just"/>
            <a:r>
              <a:rPr lang="en-US" sz="1600" dirty="0"/>
              <a:t>1.    During COVID-19, the rate of discouraged young people increased, with the inactivity rate rising from 58.8% in 2018 to 60.7% in 2020, contributing to an already rising trend (48.7% in 2000).</a:t>
            </a:r>
          </a:p>
          <a:p>
            <a:pPr algn="just"/>
            <a:endParaRPr lang="en-US" sz="1600" dirty="0"/>
          </a:p>
          <a:p>
            <a:pPr algn="just"/>
            <a:r>
              <a:rPr lang="en-US" sz="1600" dirty="0"/>
              <a:t>2. Compared to the pre-COVID period, youth unemployment rates increased faster than adult rates across all income groups (</a:t>
            </a:r>
            <a:r>
              <a:rPr lang="en-US" sz="1600" b="1" dirty="0"/>
              <a:t>Panel a and b</a:t>
            </a:r>
            <a:r>
              <a:rPr lang="en-US" sz="1600" dirty="0"/>
              <a:t>).</a:t>
            </a:r>
          </a:p>
          <a:p>
            <a:pPr marL="342900" indent="-342900" algn="just">
              <a:buFont typeface="+mj-lt"/>
              <a:buAutoNum type="arabicPeriod"/>
            </a:pPr>
            <a:endParaRPr lang="en-US" sz="1600" dirty="0"/>
          </a:p>
          <a:p>
            <a:pPr algn="just"/>
            <a:r>
              <a:rPr lang="en-US" sz="1600" dirty="0"/>
              <a:t>3.    In 2023, over 65.5 million young people (aged 15-24) were unemployed, down from the peak of 75 million during COVID-19 (ILOSTAT).</a:t>
            </a:r>
          </a:p>
          <a:p>
            <a:pPr marL="342900" indent="-342900" algn="just">
              <a:buFont typeface="+mj-lt"/>
              <a:buAutoNum type="arabicPeriod"/>
            </a:pPr>
            <a:endParaRPr lang="en-US" sz="1600" dirty="0"/>
          </a:p>
          <a:p>
            <a:pPr algn="just"/>
            <a:r>
              <a:rPr lang="en-US" sz="1600" dirty="0"/>
              <a:t>4.   However, ILO projections indicate a concerning trend, with an expected rise to 67.7 million unemployed young people by 2025 (ILOSTAT, 2024).</a:t>
            </a:r>
          </a:p>
          <a:p>
            <a:pPr algn="just"/>
            <a:r>
              <a:rPr lang="en-US" sz="1600" dirty="0"/>
              <a:t> </a:t>
            </a:r>
          </a:p>
          <a:p>
            <a:pPr algn="just"/>
            <a:r>
              <a:rPr lang="en-US" sz="1600" dirty="0"/>
              <a:t>5.  Young people are disproportionately affected, being over </a:t>
            </a:r>
            <a:r>
              <a:rPr lang="en-US" sz="1600" b="1" dirty="0"/>
              <a:t>three times </a:t>
            </a:r>
            <a:r>
              <a:rPr lang="en-US" sz="1600" dirty="0"/>
              <a:t>more likely to be unemployed compared to adults (</a:t>
            </a:r>
            <a:r>
              <a:rPr lang="en-US" sz="1600" b="1" dirty="0"/>
              <a:t>Panel c</a:t>
            </a:r>
            <a:r>
              <a:rPr lang="en-US" sz="1600" dirty="0"/>
              <a:t>).</a:t>
            </a:r>
          </a:p>
        </p:txBody>
      </p:sp>
      <p:graphicFrame>
        <p:nvGraphicFramePr>
          <p:cNvPr id="12" name="Chart 11">
            <a:extLst>
              <a:ext uri="{FF2B5EF4-FFF2-40B4-BE49-F238E27FC236}">
                <a16:creationId xmlns:a16="http://schemas.microsoft.com/office/drawing/2014/main" id="{76B92553-72C5-BBDE-3D34-9EFB11967F48}"/>
              </a:ext>
            </a:extLst>
          </p:cNvPr>
          <p:cNvGraphicFramePr>
            <a:graphicFrameLocks/>
          </p:cNvGraphicFramePr>
          <p:nvPr>
            <p:extLst>
              <p:ext uri="{D42A27DB-BD31-4B8C-83A1-F6EECF244321}">
                <p14:modId xmlns:p14="http://schemas.microsoft.com/office/powerpoint/2010/main" val="2433010228"/>
              </p:ext>
            </p:extLst>
          </p:nvPr>
        </p:nvGraphicFramePr>
        <p:xfrm>
          <a:off x="8756800" y="574795"/>
          <a:ext cx="3257107" cy="3115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76B92553-72C5-BBDE-3D34-9EFB11967F48}"/>
              </a:ext>
            </a:extLst>
          </p:cNvPr>
          <p:cNvGraphicFramePr>
            <a:graphicFrameLocks/>
          </p:cNvGraphicFramePr>
          <p:nvPr>
            <p:extLst>
              <p:ext uri="{D42A27DB-BD31-4B8C-83A1-F6EECF244321}">
                <p14:modId xmlns:p14="http://schemas.microsoft.com/office/powerpoint/2010/main" val="2123021483"/>
              </p:ext>
            </p:extLst>
          </p:nvPr>
        </p:nvGraphicFramePr>
        <p:xfrm>
          <a:off x="4997302" y="627321"/>
          <a:ext cx="3863163" cy="30628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42C515EE-5C6E-8D41-E64B-4BD59B24EFE9}"/>
              </a:ext>
            </a:extLst>
          </p:cNvPr>
          <p:cNvGraphicFramePr>
            <a:graphicFrameLocks/>
          </p:cNvGraphicFramePr>
          <p:nvPr>
            <p:extLst>
              <p:ext uri="{D42A27DB-BD31-4B8C-83A1-F6EECF244321}">
                <p14:modId xmlns:p14="http://schemas.microsoft.com/office/powerpoint/2010/main" val="1385441880"/>
              </p:ext>
            </p:extLst>
          </p:nvPr>
        </p:nvGraphicFramePr>
        <p:xfrm>
          <a:off x="6361813" y="3834721"/>
          <a:ext cx="4997303" cy="2918139"/>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Straight Connector 16">
            <a:extLst>
              <a:ext uri="{FF2B5EF4-FFF2-40B4-BE49-F238E27FC236}">
                <a16:creationId xmlns:a16="http://schemas.microsoft.com/office/drawing/2014/main" id="{7FABC66B-2493-889C-EF17-82EFB30CB454}"/>
              </a:ext>
            </a:extLst>
          </p:cNvPr>
          <p:cNvCxnSpPr>
            <a:cxnSpLocks/>
          </p:cNvCxnSpPr>
          <p:nvPr/>
        </p:nvCxnSpPr>
        <p:spPr>
          <a:xfrm flipV="1">
            <a:off x="7187609" y="4137898"/>
            <a:ext cx="3455582" cy="2199107"/>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C82BA07-8582-29BC-A19E-F64DE7D13975}"/>
              </a:ext>
            </a:extLst>
          </p:cNvPr>
          <p:cNvCxnSpPr/>
          <p:nvPr/>
        </p:nvCxnSpPr>
        <p:spPr>
          <a:xfrm flipV="1">
            <a:off x="7187609" y="4137898"/>
            <a:ext cx="1148317" cy="227446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A679AEC-158B-C859-6540-435DED4024C6}"/>
              </a:ext>
            </a:extLst>
          </p:cNvPr>
          <p:cNvSpPr/>
          <p:nvPr/>
        </p:nvSpPr>
        <p:spPr>
          <a:xfrm>
            <a:off x="8018719" y="3690135"/>
            <a:ext cx="609600" cy="519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3:1</a:t>
            </a:r>
          </a:p>
        </p:txBody>
      </p:sp>
      <p:sp>
        <p:nvSpPr>
          <p:cNvPr id="27" name="Rectangle 26">
            <a:extLst>
              <a:ext uri="{FF2B5EF4-FFF2-40B4-BE49-F238E27FC236}">
                <a16:creationId xmlns:a16="http://schemas.microsoft.com/office/drawing/2014/main" id="{B9F27F9A-3C64-E816-48FB-0759788FDCAB}"/>
              </a:ext>
            </a:extLst>
          </p:cNvPr>
          <p:cNvSpPr/>
          <p:nvPr/>
        </p:nvSpPr>
        <p:spPr>
          <a:xfrm>
            <a:off x="10425225" y="3722043"/>
            <a:ext cx="609600" cy="519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1:1</a:t>
            </a:r>
          </a:p>
        </p:txBody>
      </p:sp>
      <p:sp>
        <p:nvSpPr>
          <p:cNvPr id="28" name="TextBox 27">
            <a:extLst>
              <a:ext uri="{FF2B5EF4-FFF2-40B4-BE49-F238E27FC236}">
                <a16:creationId xmlns:a16="http://schemas.microsoft.com/office/drawing/2014/main" id="{77778AF1-CB66-E7CA-5208-2D09E607B483}"/>
              </a:ext>
            </a:extLst>
          </p:cNvPr>
          <p:cNvSpPr txBox="1"/>
          <p:nvPr/>
        </p:nvSpPr>
        <p:spPr>
          <a:xfrm>
            <a:off x="5341084" y="914769"/>
            <a:ext cx="588335" cy="369332"/>
          </a:xfrm>
          <a:prstGeom prst="rect">
            <a:avLst/>
          </a:prstGeom>
          <a:noFill/>
        </p:spPr>
        <p:txBody>
          <a:bodyPr wrap="square" rtlCol="0">
            <a:spAutoFit/>
          </a:bodyPr>
          <a:lstStyle/>
          <a:p>
            <a:r>
              <a:rPr lang="en-US" b="1" dirty="0"/>
              <a:t>a</a:t>
            </a:r>
          </a:p>
        </p:txBody>
      </p:sp>
      <p:sp>
        <p:nvSpPr>
          <p:cNvPr id="29" name="TextBox 28">
            <a:extLst>
              <a:ext uri="{FF2B5EF4-FFF2-40B4-BE49-F238E27FC236}">
                <a16:creationId xmlns:a16="http://schemas.microsoft.com/office/drawing/2014/main" id="{AC02F49A-B77D-7FF4-7714-04BE244D2224}"/>
              </a:ext>
            </a:extLst>
          </p:cNvPr>
          <p:cNvSpPr txBox="1"/>
          <p:nvPr/>
        </p:nvSpPr>
        <p:spPr>
          <a:xfrm>
            <a:off x="8508057" y="885310"/>
            <a:ext cx="588335" cy="369332"/>
          </a:xfrm>
          <a:prstGeom prst="rect">
            <a:avLst/>
          </a:prstGeom>
          <a:noFill/>
        </p:spPr>
        <p:txBody>
          <a:bodyPr wrap="square" rtlCol="0">
            <a:spAutoFit/>
          </a:bodyPr>
          <a:lstStyle/>
          <a:p>
            <a:r>
              <a:rPr lang="en-US" b="1" dirty="0"/>
              <a:t>b</a:t>
            </a:r>
          </a:p>
        </p:txBody>
      </p:sp>
      <p:sp>
        <p:nvSpPr>
          <p:cNvPr id="30" name="TextBox 29">
            <a:extLst>
              <a:ext uri="{FF2B5EF4-FFF2-40B4-BE49-F238E27FC236}">
                <a16:creationId xmlns:a16="http://schemas.microsoft.com/office/drawing/2014/main" id="{627F2F4D-0314-BB4D-6633-B3947CBB8580}"/>
              </a:ext>
            </a:extLst>
          </p:cNvPr>
          <p:cNvSpPr txBox="1"/>
          <p:nvPr/>
        </p:nvSpPr>
        <p:spPr>
          <a:xfrm>
            <a:off x="6508009" y="3874102"/>
            <a:ext cx="533403" cy="367740"/>
          </a:xfrm>
          <a:prstGeom prst="rect">
            <a:avLst/>
          </a:prstGeom>
          <a:noFill/>
        </p:spPr>
        <p:txBody>
          <a:bodyPr wrap="square" rtlCol="0">
            <a:spAutoFit/>
          </a:bodyPr>
          <a:lstStyle/>
          <a:p>
            <a:r>
              <a:rPr lang="en-US" b="1" dirty="0"/>
              <a:t>c</a:t>
            </a:r>
          </a:p>
        </p:txBody>
      </p:sp>
      <p:cxnSp>
        <p:nvCxnSpPr>
          <p:cNvPr id="32" name="Straight Connector 31">
            <a:extLst>
              <a:ext uri="{FF2B5EF4-FFF2-40B4-BE49-F238E27FC236}">
                <a16:creationId xmlns:a16="http://schemas.microsoft.com/office/drawing/2014/main" id="{9C1AD23D-0E17-B238-45A7-24590082C416}"/>
              </a:ext>
            </a:extLst>
          </p:cNvPr>
          <p:cNvCxnSpPr/>
          <p:nvPr/>
        </p:nvCxnSpPr>
        <p:spPr>
          <a:xfrm>
            <a:off x="5117797" y="574795"/>
            <a:ext cx="0" cy="623067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73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5A3FC-5B13-F74C-D15A-78C3B73BA255}"/>
              </a:ext>
            </a:extLst>
          </p:cNvPr>
          <p:cNvSpPr>
            <a:spLocks noGrp="1"/>
          </p:cNvSpPr>
          <p:nvPr>
            <p:ph type="ctrTitle"/>
          </p:nvPr>
        </p:nvSpPr>
        <p:spPr>
          <a:xfrm>
            <a:off x="0" y="2579716"/>
            <a:ext cx="12192000" cy="1514475"/>
          </a:xfrm>
          <a:solidFill>
            <a:srgbClr val="0070C0"/>
          </a:solidFill>
        </p:spPr>
        <p:txBody>
          <a:bodyPr>
            <a:normAutofit/>
          </a:bodyPr>
          <a:lstStyle/>
          <a:p>
            <a:r>
              <a:rPr lang="en-US" sz="2800" b="1" dirty="0">
                <a:solidFill>
                  <a:schemeClr val="bg1"/>
                </a:solidFill>
                <a:latin typeface="Calibri" panose="020F0502020204030204" pitchFamily="34" charset="0"/>
                <a:cs typeface="Calibri" panose="020F0502020204030204" pitchFamily="34" charset="0"/>
              </a:rPr>
              <a:t>What is the blue economy?</a:t>
            </a:r>
            <a:br>
              <a:rPr lang="en-US" sz="2800" b="1" dirty="0">
                <a:solidFill>
                  <a:schemeClr val="bg1"/>
                </a:solidFill>
                <a:latin typeface="Calibri" panose="020F0502020204030204" pitchFamily="34" charset="0"/>
                <a:cs typeface="Calibri" panose="020F0502020204030204" pitchFamily="34" charset="0"/>
              </a:rPr>
            </a:br>
            <a:br>
              <a:rPr lang="en-US" sz="2800" b="1" dirty="0">
                <a:solidFill>
                  <a:schemeClr val="bg1"/>
                </a:solidFill>
                <a:latin typeface="Calibri" panose="020F0502020204030204" pitchFamily="34" charset="0"/>
                <a:cs typeface="Calibri" panose="020F0502020204030204" pitchFamily="34" charset="0"/>
              </a:rPr>
            </a:br>
            <a:endParaRPr lang="en-US" sz="1800" dirty="0">
              <a:solidFill>
                <a:schemeClr val="bg1"/>
              </a:solidFill>
            </a:endParaRPr>
          </a:p>
        </p:txBody>
      </p:sp>
      <p:sp>
        <p:nvSpPr>
          <p:cNvPr id="3" name="Rettangolo 2">
            <a:extLst>
              <a:ext uri="{FF2B5EF4-FFF2-40B4-BE49-F238E27FC236}">
                <a16:creationId xmlns:a16="http://schemas.microsoft.com/office/drawing/2014/main" id="{0D6FC170-5090-8213-67AA-355222ABCF1C}"/>
              </a:ext>
            </a:extLst>
          </p:cNvPr>
          <p:cNvSpPr/>
          <p:nvPr/>
        </p:nvSpPr>
        <p:spPr>
          <a:xfrm>
            <a:off x="0" y="0"/>
            <a:ext cx="12192000" cy="772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Calibri" panose="020F0502020204030204" pitchFamily="34" charset="0"/>
              <a:cs typeface="Calibri" panose="020F0502020204030204" pitchFamily="34" charset="0"/>
            </a:endParaRPr>
          </a:p>
        </p:txBody>
      </p:sp>
      <p:sp>
        <p:nvSpPr>
          <p:cNvPr id="4" name="Ovale 3">
            <a:extLst>
              <a:ext uri="{FF2B5EF4-FFF2-40B4-BE49-F238E27FC236}">
                <a16:creationId xmlns:a16="http://schemas.microsoft.com/office/drawing/2014/main" id="{A7CD7A4E-D986-1D72-A80F-7FB3388FB617}"/>
              </a:ext>
            </a:extLst>
          </p:cNvPr>
          <p:cNvSpPr/>
          <p:nvPr/>
        </p:nvSpPr>
        <p:spPr>
          <a:xfrm>
            <a:off x="49630" y="3016308"/>
            <a:ext cx="629920" cy="641292"/>
          </a:xfrm>
          <a:prstGeom prst="ellipse">
            <a:avLst/>
          </a:prstGeom>
          <a:solidFill>
            <a:srgbClr val="00206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2</a:t>
            </a:r>
            <a:endParaRPr lang="en-US" dirty="0"/>
          </a:p>
        </p:txBody>
      </p:sp>
    </p:spTree>
    <p:extLst>
      <p:ext uri="{BB962C8B-B14F-4D97-AF65-F5344CB8AC3E}">
        <p14:creationId xmlns:p14="http://schemas.microsoft.com/office/powerpoint/2010/main" val="587014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2">
            <a:extLst>
              <a:ext uri="{FF2B5EF4-FFF2-40B4-BE49-F238E27FC236}">
                <a16:creationId xmlns:a16="http://schemas.microsoft.com/office/drawing/2014/main" id="{5F6E0D18-C812-9EC5-6B6E-87FD54AA1135}"/>
              </a:ext>
            </a:extLst>
          </p:cNvPr>
          <p:cNvGraphicFramePr>
            <a:graphicFrameLocks noGrp="1"/>
          </p:cNvGraphicFramePr>
          <p:nvPr>
            <p:ph idx="1"/>
            <p:extLst>
              <p:ext uri="{D42A27DB-BD31-4B8C-83A1-F6EECF244321}">
                <p14:modId xmlns:p14="http://schemas.microsoft.com/office/powerpoint/2010/main" val="2076911383"/>
              </p:ext>
            </p:extLst>
          </p:nvPr>
        </p:nvGraphicFramePr>
        <p:xfrm>
          <a:off x="4833385" y="627322"/>
          <a:ext cx="7231912" cy="4338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tangolo 2">
            <a:extLst>
              <a:ext uri="{FF2B5EF4-FFF2-40B4-BE49-F238E27FC236}">
                <a16:creationId xmlns:a16="http://schemas.microsoft.com/office/drawing/2014/main" id="{037B0986-4541-00A6-4D3B-35792FD876CB}"/>
              </a:ext>
            </a:extLst>
          </p:cNvPr>
          <p:cNvSpPr/>
          <p:nvPr/>
        </p:nvSpPr>
        <p:spPr>
          <a:xfrm>
            <a:off x="0" y="0"/>
            <a:ext cx="12192000" cy="6273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Calibri"/>
                <a:ea typeface="MS PGothic"/>
              </a:rPr>
              <a:t>What is the blue economy?</a:t>
            </a:r>
            <a:endParaRPr lang="en-US" sz="2400" b="1" dirty="0">
              <a:solidFill>
                <a:schemeClr val="bg1"/>
              </a:solidFill>
            </a:endParaRPr>
          </a:p>
        </p:txBody>
      </p:sp>
      <p:sp>
        <p:nvSpPr>
          <p:cNvPr id="6" name="Rettangolo 5">
            <a:extLst>
              <a:ext uri="{FF2B5EF4-FFF2-40B4-BE49-F238E27FC236}">
                <a16:creationId xmlns:a16="http://schemas.microsoft.com/office/drawing/2014/main" id="{F3B9535C-5384-64F2-939C-AB680FD8B426}"/>
              </a:ext>
            </a:extLst>
          </p:cNvPr>
          <p:cNvSpPr/>
          <p:nvPr/>
        </p:nvSpPr>
        <p:spPr>
          <a:xfrm>
            <a:off x="126703" y="1677710"/>
            <a:ext cx="5241851" cy="2458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000" dirty="0">
                <a:solidFill>
                  <a:schemeClr val="tx1"/>
                </a:solidFill>
              </a:rPr>
              <a:t>A range of economic activities* that promote the "</a:t>
            </a:r>
            <a:r>
              <a:rPr lang="en-US" sz="2000" i="1" dirty="0">
                <a:solidFill>
                  <a:schemeClr val="tx1"/>
                </a:solidFill>
              </a:rPr>
              <a:t>sustainable use of ocean resources for economic growth, improved livelihoods, and jobs while preserving the health of ocean ecosystem” </a:t>
            </a:r>
            <a:r>
              <a:rPr lang="en-US" sz="2000" dirty="0">
                <a:solidFill>
                  <a:schemeClr val="tx1"/>
                </a:solidFill>
              </a:rPr>
              <a:t>(</a:t>
            </a:r>
            <a:r>
              <a:rPr lang="en-US" sz="2000" dirty="0">
                <a:solidFill>
                  <a:schemeClr val="tx1"/>
                </a:solidFill>
                <a:hlinkClick r:id="rId8"/>
              </a:rPr>
              <a:t>World Bank, 2017</a:t>
            </a:r>
            <a:r>
              <a:rPr lang="en-US" sz="2000" dirty="0">
                <a:solidFill>
                  <a:schemeClr val="tx1"/>
                </a:solidFill>
              </a:rPr>
              <a:t>)</a:t>
            </a:r>
            <a:endParaRPr lang="en-US" sz="2000" b="0" dirty="0">
              <a:solidFill>
                <a:schemeClr val="tx1"/>
              </a:solidFill>
              <a:latin typeface="Calibri"/>
              <a:ea typeface="MS PGothic"/>
              <a:cs typeface="Calibri"/>
            </a:endParaRPr>
          </a:p>
        </p:txBody>
      </p:sp>
      <p:sp>
        <p:nvSpPr>
          <p:cNvPr id="8" name="TextBox 7">
            <a:extLst>
              <a:ext uri="{FF2B5EF4-FFF2-40B4-BE49-F238E27FC236}">
                <a16:creationId xmlns:a16="http://schemas.microsoft.com/office/drawing/2014/main" id="{559B8688-74BB-F05C-2A12-409359335C23}"/>
              </a:ext>
            </a:extLst>
          </p:cNvPr>
          <p:cNvSpPr txBox="1"/>
          <p:nvPr/>
        </p:nvSpPr>
        <p:spPr>
          <a:xfrm>
            <a:off x="0" y="6231067"/>
            <a:ext cx="12192000" cy="584775"/>
          </a:xfrm>
          <a:prstGeom prst="rect">
            <a:avLst/>
          </a:prstGeom>
          <a:noFill/>
        </p:spPr>
        <p:txBody>
          <a:bodyPr wrap="square">
            <a:spAutoFit/>
          </a:bodyPr>
          <a:lstStyle/>
          <a:p>
            <a:r>
              <a:rPr lang="en-US" sz="1600" dirty="0"/>
              <a:t>*Blue economy sectors include </a:t>
            </a:r>
            <a:r>
              <a:rPr lang="en-US" sz="1600" b="1" dirty="0"/>
              <a:t>traditional maritime industries and emerging new ones</a:t>
            </a:r>
            <a:r>
              <a:rPr lang="en-US" sz="1600" dirty="0"/>
              <a:t>. Traditional sectors involve activities like fisheries, tourism, and maritime transport. Emerging sectors cover ocean renewable energy, marine biotechnology, and offshore renewable energy. </a:t>
            </a:r>
          </a:p>
        </p:txBody>
      </p:sp>
    </p:spTree>
    <p:extLst>
      <p:ext uri="{BB962C8B-B14F-4D97-AF65-F5344CB8AC3E}">
        <p14:creationId xmlns:p14="http://schemas.microsoft.com/office/powerpoint/2010/main" val="236702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ttangolo 2">
            <a:extLst>
              <a:ext uri="{FF2B5EF4-FFF2-40B4-BE49-F238E27FC236}">
                <a16:creationId xmlns:a16="http://schemas.microsoft.com/office/drawing/2014/main" id="{037B0986-4541-00A6-4D3B-35792FD876CB}"/>
              </a:ext>
            </a:extLst>
          </p:cNvPr>
          <p:cNvSpPr/>
          <p:nvPr/>
        </p:nvSpPr>
        <p:spPr>
          <a:xfrm>
            <a:off x="0" y="0"/>
            <a:ext cx="12192000" cy="6273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latin typeface="Calibri"/>
              <a:ea typeface="MS PGothic"/>
            </a:endParaRPr>
          </a:p>
          <a:p>
            <a:r>
              <a:rPr lang="en-US" sz="2400" b="1" dirty="0">
                <a:solidFill>
                  <a:schemeClr val="bg1"/>
                </a:solidFill>
                <a:latin typeface="Calibri"/>
                <a:ea typeface="MS PGothic"/>
              </a:rPr>
              <a:t>Why is the blue economy important for reducing youth unemployment?</a:t>
            </a:r>
          </a:p>
          <a:p>
            <a:endParaRPr lang="en-US" sz="2400" b="1" dirty="0">
              <a:solidFill>
                <a:schemeClr val="bg1"/>
              </a:solidFill>
              <a:latin typeface="Calibri"/>
              <a:ea typeface="MS PGothic"/>
            </a:endParaRPr>
          </a:p>
        </p:txBody>
      </p:sp>
      <p:sp>
        <p:nvSpPr>
          <p:cNvPr id="9" name="TextBox 8">
            <a:extLst>
              <a:ext uri="{FF2B5EF4-FFF2-40B4-BE49-F238E27FC236}">
                <a16:creationId xmlns:a16="http://schemas.microsoft.com/office/drawing/2014/main" id="{85A0BA88-CE08-20F9-ECDD-F7230CC21F74}"/>
              </a:ext>
            </a:extLst>
          </p:cNvPr>
          <p:cNvSpPr txBox="1"/>
          <p:nvPr/>
        </p:nvSpPr>
        <p:spPr>
          <a:xfrm>
            <a:off x="1711842" y="645362"/>
            <a:ext cx="9431079" cy="369332"/>
          </a:xfrm>
          <a:prstGeom prst="rect">
            <a:avLst/>
          </a:prstGeom>
          <a:noFill/>
        </p:spPr>
        <p:txBody>
          <a:bodyPr wrap="square">
            <a:spAutoFit/>
          </a:bodyPr>
          <a:lstStyle/>
          <a:p>
            <a:r>
              <a:rPr lang="en-US" b="1" dirty="0"/>
              <a:t>Aquatic sectors interact closely with the environment, which it affects, and by which it is affected</a:t>
            </a:r>
          </a:p>
        </p:txBody>
      </p:sp>
      <p:graphicFrame>
        <p:nvGraphicFramePr>
          <p:cNvPr id="11" name="Diagram 10">
            <a:extLst>
              <a:ext uri="{FF2B5EF4-FFF2-40B4-BE49-F238E27FC236}">
                <a16:creationId xmlns:a16="http://schemas.microsoft.com/office/drawing/2014/main" id="{C91A0935-4C19-CC39-C078-5A677B7A00FE}"/>
              </a:ext>
            </a:extLst>
          </p:cNvPr>
          <p:cNvGraphicFramePr/>
          <p:nvPr>
            <p:extLst>
              <p:ext uri="{D42A27DB-BD31-4B8C-83A1-F6EECF244321}">
                <p14:modId xmlns:p14="http://schemas.microsoft.com/office/powerpoint/2010/main" val="356071065"/>
              </p:ext>
            </p:extLst>
          </p:nvPr>
        </p:nvGraphicFramePr>
        <p:xfrm>
          <a:off x="2467935" y="1500097"/>
          <a:ext cx="8128000" cy="1542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201E12D0-A27C-D751-46E0-C0BEDF9BCD38}"/>
              </a:ext>
            </a:extLst>
          </p:cNvPr>
          <p:cNvSpPr txBox="1"/>
          <p:nvPr/>
        </p:nvSpPr>
        <p:spPr>
          <a:xfrm>
            <a:off x="2701851" y="3027901"/>
            <a:ext cx="8054164" cy="369332"/>
          </a:xfrm>
          <a:prstGeom prst="rect">
            <a:avLst/>
          </a:prstGeom>
          <a:noFill/>
        </p:spPr>
        <p:txBody>
          <a:bodyPr wrap="square">
            <a:spAutoFit/>
          </a:bodyPr>
          <a:lstStyle/>
          <a:p>
            <a:r>
              <a:rPr lang="en-US" b="1" dirty="0"/>
              <a:t>Direct and indirect externalities impact aquatic resources, jobs, and livelihoods</a:t>
            </a:r>
          </a:p>
        </p:txBody>
      </p:sp>
      <p:sp>
        <p:nvSpPr>
          <p:cNvPr id="15" name="Rectangle: Rounded Corners 14">
            <a:extLst>
              <a:ext uri="{FF2B5EF4-FFF2-40B4-BE49-F238E27FC236}">
                <a16:creationId xmlns:a16="http://schemas.microsoft.com/office/drawing/2014/main" id="{7C467532-0DCF-7ABE-B84B-7CB88AFCBFD9}"/>
              </a:ext>
            </a:extLst>
          </p:cNvPr>
          <p:cNvSpPr/>
          <p:nvPr/>
        </p:nvSpPr>
        <p:spPr>
          <a:xfrm>
            <a:off x="2467935" y="1032735"/>
            <a:ext cx="5304465" cy="4678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000" dirty="0"/>
              <a:t>Direct  externalities </a:t>
            </a:r>
          </a:p>
          <a:p>
            <a:pPr algn="ctr"/>
            <a:endParaRPr lang="en-US" dirty="0"/>
          </a:p>
        </p:txBody>
      </p:sp>
      <p:sp>
        <p:nvSpPr>
          <p:cNvPr id="16" name="Rectangle: Rounded Corners 15">
            <a:extLst>
              <a:ext uri="{FF2B5EF4-FFF2-40B4-BE49-F238E27FC236}">
                <a16:creationId xmlns:a16="http://schemas.microsoft.com/office/drawing/2014/main" id="{9528BA0D-A491-7827-C399-B105238C6D52}"/>
              </a:ext>
            </a:extLst>
          </p:cNvPr>
          <p:cNvSpPr/>
          <p:nvPr/>
        </p:nvSpPr>
        <p:spPr>
          <a:xfrm>
            <a:off x="7916530" y="1023479"/>
            <a:ext cx="2679405" cy="4678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000" dirty="0"/>
              <a:t>Indirect  externalities </a:t>
            </a:r>
          </a:p>
          <a:p>
            <a:pPr algn="ctr"/>
            <a:endParaRPr lang="en-US" dirty="0"/>
          </a:p>
        </p:txBody>
      </p:sp>
      <p:graphicFrame>
        <p:nvGraphicFramePr>
          <p:cNvPr id="21" name="Diagram 20">
            <a:extLst>
              <a:ext uri="{FF2B5EF4-FFF2-40B4-BE49-F238E27FC236}">
                <a16:creationId xmlns:a16="http://schemas.microsoft.com/office/drawing/2014/main" id="{0F69FEB1-9AAD-57DF-7E40-FD7A28131C4F}"/>
              </a:ext>
            </a:extLst>
          </p:cNvPr>
          <p:cNvGraphicFramePr/>
          <p:nvPr>
            <p:extLst>
              <p:ext uri="{D42A27DB-BD31-4B8C-83A1-F6EECF244321}">
                <p14:modId xmlns:p14="http://schemas.microsoft.com/office/powerpoint/2010/main" val="3623950069"/>
              </p:ext>
            </p:extLst>
          </p:nvPr>
        </p:nvGraphicFramePr>
        <p:xfrm>
          <a:off x="2467935" y="4481514"/>
          <a:ext cx="8128000" cy="15424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TextBox 23">
            <a:extLst>
              <a:ext uri="{FF2B5EF4-FFF2-40B4-BE49-F238E27FC236}">
                <a16:creationId xmlns:a16="http://schemas.microsoft.com/office/drawing/2014/main" id="{3801B925-112C-5376-5C44-B7F753B547FB}"/>
              </a:ext>
            </a:extLst>
          </p:cNvPr>
          <p:cNvSpPr txBox="1"/>
          <p:nvPr/>
        </p:nvSpPr>
        <p:spPr>
          <a:xfrm>
            <a:off x="4473944" y="3990285"/>
            <a:ext cx="3906874" cy="369332"/>
          </a:xfrm>
          <a:prstGeom prst="rect">
            <a:avLst/>
          </a:prstGeom>
          <a:noFill/>
        </p:spPr>
        <p:txBody>
          <a:bodyPr wrap="square">
            <a:spAutoFit/>
          </a:bodyPr>
          <a:lstStyle/>
          <a:p>
            <a:r>
              <a:rPr lang="en-US" b="1" i="0" dirty="0">
                <a:solidFill>
                  <a:srgbClr val="0D0D0D"/>
                </a:solidFill>
                <a:effectLst/>
                <a:latin typeface="Söhne"/>
              </a:rPr>
              <a:t>‘</a:t>
            </a:r>
            <a:r>
              <a:rPr lang="en-US" b="1" i="0" dirty="0" err="1">
                <a:solidFill>
                  <a:srgbClr val="0D0D0D"/>
                </a:solidFill>
                <a:effectLst/>
                <a:latin typeface="Söhne"/>
              </a:rPr>
              <a:t>Blueing</a:t>
            </a:r>
            <a:r>
              <a:rPr lang="en-US" b="1" i="0" dirty="0">
                <a:solidFill>
                  <a:srgbClr val="0D0D0D"/>
                </a:solidFill>
                <a:effectLst/>
                <a:latin typeface="Söhne"/>
              </a:rPr>
              <a:t>’ aquatic sectors: entry points</a:t>
            </a:r>
            <a:endParaRPr lang="en-US" b="1" dirty="0"/>
          </a:p>
        </p:txBody>
      </p:sp>
      <p:cxnSp>
        <p:nvCxnSpPr>
          <p:cNvPr id="26" name="Straight Connector 25">
            <a:extLst>
              <a:ext uri="{FF2B5EF4-FFF2-40B4-BE49-F238E27FC236}">
                <a16:creationId xmlns:a16="http://schemas.microsoft.com/office/drawing/2014/main" id="{F0996291-6A44-FE80-583C-F4BF70131514}"/>
              </a:ext>
            </a:extLst>
          </p:cNvPr>
          <p:cNvCxnSpPr/>
          <p:nvPr/>
        </p:nvCxnSpPr>
        <p:spPr>
          <a:xfrm>
            <a:off x="0" y="3710763"/>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84862C0-4A87-D8C9-8308-32CDCC803968}"/>
              </a:ext>
            </a:extLst>
          </p:cNvPr>
          <p:cNvSpPr txBox="1"/>
          <p:nvPr/>
        </p:nvSpPr>
        <p:spPr>
          <a:xfrm>
            <a:off x="1036674" y="6145856"/>
            <a:ext cx="10781414" cy="369332"/>
          </a:xfrm>
          <a:prstGeom prst="rect">
            <a:avLst/>
          </a:prstGeom>
          <a:noFill/>
        </p:spPr>
        <p:txBody>
          <a:bodyPr wrap="square">
            <a:spAutoFit/>
          </a:bodyPr>
          <a:lstStyle/>
          <a:p>
            <a:r>
              <a:rPr lang="en-US" b="1" dirty="0"/>
              <a:t>Can provide employment opportunity for young people and help reduce the youth-to-adult unemployment gap </a:t>
            </a:r>
          </a:p>
        </p:txBody>
      </p:sp>
    </p:spTree>
    <p:extLst>
      <p:ext uri="{BB962C8B-B14F-4D97-AF65-F5344CB8AC3E}">
        <p14:creationId xmlns:p14="http://schemas.microsoft.com/office/powerpoint/2010/main" val="338867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5A3FC-5B13-F74C-D15A-78C3B73BA255}"/>
              </a:ext>
            </a:extLst>
          </p:cNvPr>
          <p:cNvSpPr>
            <a:spLocks noGrp="1"/>
          </p:cNvSpPr>
          <p:nvPr>
            <p:ph type="ctrTitle"/>
          </p:nvPr>
        </p:nvSpPr>
        <p:spPr>
          <a:xfrm>
            <a:off x="0" y="2579716"/>
            <a:ext cx="12192000" cy="1514475"/>
          </a:xfrm>
          <a:solidFill>
            <a:srgbClr val="0070C0"/>
          </a:solidFill>
        </p:spPr>
        <p:txBody>
          <a:bodyPr>
            <a:normAutofit/>
          </a:bodyPr>
          <a:lstStyle/>
          <a:p>
            <a:pPr lvl="0"/>
            <a:r>
              <a:rPr lang="en-US" sz="2800" b="1" dirty="0">
                <a:solidFill>
                  <a:schemeClr val="bg1"/>
                </a:solidFill>
                <a:latin typeface="Calibri" panose="020F0502020204030204" pitchFamily="34" charset="0"/>
                <a:cs typeface="Calibri" panose="020F0502020204030204" pitchFamily="34" charset="0"/>
              </a:rPr>
              <a:t>   Framing the Blue Economy within the process of structural transformation</a:t>
            </a:r>
            <a:br>
              <a:rPr lang="en-US" sz="2800" b="1" dirty="0">
                <a:solidFill>
                  <a:schemeClr val="bg1"/>
                </a:solidFill>
                <a:latin typeface="Calibri" panose="020F0502020204030204" pitchFamily="34" charset="0"/>
                <a:cs typeface="Calibri" panose="020F0502020204030204" pitchFamily="34" charset="0"/>
              </a:rPr>
            </a:br>
            <a:endParaRPr lang="en-US" sz="2800" b="1" dirty="0">
              <a:solidFill>
                <a:schemeClr val="bg1"/>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D6FC170-5090-8213-67AA-355222ABCF1C}"/>
              </a:ext>
            </a:extLst>
          </p:cNvPr>
          <p:cNvSpPr/>
          <p:nvPr/>
        </p:nvSpPr>
        <p:spPr>
          <a:xfrm>
            <a:off x="0" y="0"/>
            <a:ext cx="12192000" cy="772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Calibri" panose="020F0502020204030204" pitchFamily="34" charset="0"/>
              <a:cs typeface="Calibri" panose="020F0502020204030204" pitchFamily="34" charset="0"/>
            </a:endParaRPr>
          </a:p>
        </p:txBody>
      </p:sp>
      <p:sp>
        <p:nvSpPr>
          <p:cNvPr id="4" name="Ovale 3">
            <a:extLst>
              <a:ext uri="{FF2B5EF4-FFF2-40B4-BE49-F238E27FC236}">
                <a16:creationId xmlns:a16="http://schemas.microsoft.com/office/drawing/2014/main" id="{A7CD7A4E-D986-1D72-A80F-7FB3388FB617}"/>
              </a:ext>
            </a:extLst>
          </p:cNvPr>
          <p:cNvSpPr/>
          <p:nvPr/>
        </p:nvSpPr>
        <p:spPr>
          <a:xfrm>
            <a:off x="0" y="3108354"/>
            <a:ext cx="629920" cy="641292"/>
          </a:xfrm>
          <a:prstGeom prst="ellipse">
            <a:avLst/>
          </a:prstGeom>
          <a:solidFill>
            <a:srgbClr val="00206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3</a:t>
            </a:r>
            <a:endParaRPr lang="en-US" dirty="0"/>
          </a:p>
        </p:txBody>
      </p:sp>
    </p:spTree>
    <p:extLst>
      <p:ext uri="{BB962C8B-B14F-4D97-AF65-F5344CB8AC3E}">
        <p14:creationId xmlns:p14="http://schemas.microsoft.com/office/powerpoint/2010/main" val="173013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2">
            <a:extLst>
              <a:ext uri="{FF2B5EF4-FFF2-40B4-BE49-F238E27FC236}">
                <a16:creationId xmlns:a16="http://schemas.microsoft.com/office/drawing/2014/main" id="{037B0986-4541-00A6-4D3B-35792FD876CB}"/>
              </a:ext>
            </a:extLst>
          </p:cNvPr>
          <p:cNvSpPr/>
          <p:nvPr/>
        </p:nvSpPr>
        <p:spPr>
          <a:xfrm>
            <a:off x="0" y="1"/>
            <a:ext cx="12192000" cy="4146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Calibri" panose="020F0502020204030204" pitchFamily="34" charset="0"/>
                <a:cs typeface="Calibri" panose="020F0502020204030204" pitchFamily="34" charset="0"/>
              </a:rPr>
              <a:t>Framing the Blue Economy within the process of structural transformation</a:t>
            </a:r>
            <a:endParaRPr lang="en-US" sz="2400" b="1" dirty="0">
              <a:solidFill>
                <a:schemeClr val="bg1"/>
              </a:solidFill>
            </a:endParaRPr>
          </a:p>
        </p:txBody>
      </p:sp>
      <p:sp>
        <p:nvSpPr>
          <p:cNvPr id="6" name="Rettangolo 5">
            <a:extLst>
              <a:ext uri="{FF2B5EF4-FFF2-40B4-BE49-F238E27FC236}">
                <a16:creationId xmlns:a16="http://schemas.microsoft.com/office/drawing/2014/main" id="{F3B9535C-5384-64F2-939C-AB680FD8B426}"/>
              </a:ext>
            </a:extLst>
          </p:cNvPr>
          <p:cNvSpPr/>
          <p:nvPr/>
        </p:nvSpPr>
        <p:spPr>
          <a:xfrm>
            <a:off x="451065" y="699548"/>
            <a:ext cx="4915169" cy="1169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endParaRPr lang="en-US" dirty="0">
              <a:solidFill>
                <a:schemeClr val="tx1"/>
              </a:solidFill>
              <a:latin typeface="Calibri" panose="020F0502020204030204" pitchFamily="34" charset="0"/>
              <a:ea typeface="Calibri" panose="020F0502020204030204" pitchFamily="34" charset="0"/>
              <a:cs typeface="Mangal" panose="02040503050203030202" pitchFamily="18" charset="0"/>
            </a:endParaRPr>
          </a:p>
          <a:p>
            <a:pPr>
              <a:spcAft>
                <a:spcPts val="800"/>
              </a:spcAft>
            </a:pPr>
            <a:endParaRPr lang="en-US" dirty="0">
              <a:solidFill>
                <a:schemeClr val="tx1"/>
              </a:solidFill>
              <a:latin typeface="Calibri" panose="020F0502020204030204" pitchFamily="34" charset="0"/>
              <a:ea typeface="Calibri" panose="020F0502020204030204" pitchFamily="34" charset="0"/>
              <a:cs typeface="Mangal" panose="02040503050203030202" pitchFamily="18" charset="0"/>
            </a:endParaRPr>
          </a:p>
          <a:p>
            <a:pPr>
              <a:spcAft>
                <a:spcPts val="800"/>
              </a:spcAft>
            </a:pPr>
            <a:endParaRPr lang="en-US" dirty="0">
              <a:solidFill>
                <a:schemeClr val="tx1"/>
              </a:solidFill>
            </a:endParaRPr>
          </a:p>
          <a:p>
            <a:pPr>
              <a:spcAft>
                <a:spcPts val="800"/>
              </a:spcAft>
            </a:pPr>
            <a:r>
              <a:rPr lang="en-US" sz="1600" dirty="0">
                <a:solidFill>
                  <a:schemeClr val="tx1"/>
                </a:solidFill>
              </a:rPr>
              <a:t>Sectors of the Blue Economy identified for operational purposes</a:t>
            </a:r>
            <a:r>
              <a:rPr lang="en-US" sz="1600" dirty="0">
                <a:latin typeface="Calibri" panose="020F0502020204030204" pitchFamily="34" charset="0"/>
                <a:ea typeface="Calibri" panose="020F0502020204030204" pitchFamily="34" charset="0"/>
                <a:cs typeface="Mangal" panose="02040503050203030202" pitchFamily="18" charset="0"/>
              </a:rPr>
              <a:t> </a:t>
            </a:r>
            <a:r>
              <a:rPr lang="en-US" sz="1600" dirty="0">
                <a:solidFill>
                  <a:schemeClr val="tx1"/>
                </a:solidFill>
              </a:rPr>
              <a:t>in 18 labor force surveys (LFS) and household income and expenditure surveys (HIES) </a:t>
            </a:r>
            <a:r>
              <a:rPr lang="en-US" sz="1600" dirty="0">
                <a:effectLst/>
                <a:latin typeface="Calibri" panose="020F0502020204030204" pitchFamily="34" charset="0"/>
                <a:ea typeface="Calibri" panose="020F0502020204030204" pitchFamily="34" charset="0"/>
                <a:cs typeface="Mangal" panose="02040503050203030202" pitchFamily="18" charset="0"/>
              </a:rPr>
              <a:t>that shows which sector we have included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Mangal" panose="02040503050203030202" pitchFamily="18" charset="0"/>
              </a:rPr>
              <a:t> Sure, table updated!</a:t>
            </a:r>
          </a:p>
          <a:p>
            <a:pPr>
              <a:spcBef>
                <a:spcPct val="50000"/>
              </a:spcBef>
            </a:pPr>
            <a:endParaRPr lang="en-US" sz="2000" b="0" dirty="0">
              <a:solidFill>
                <a:schemeClr val="tx1"/>
              </a:solidFill>
              <a:latin typeface="Calibri"/>
              <a:ea typeface="MS PGothic"/>
              <a:cs typeface="Calibri"/>
            </a:endParaRPr>
          </a:p>
        </p:txBody>
      </p:sp>
      <p:sp>
        <p:nvSpPr>
          <p:cNvPr id="10" name="Rettangolo 5">
            <a:extLst>
              <a:ext uri="{FF2B5EF4-FFF2-40B4-BE49-F238E27FC236}">
                <a16:creationId xmlns:a16="http://schemas.microsoft.com/office/drawing/2014/main" id="{1DF3C9B0-1733-927D-02B5-22D399505059}"/>
              </a:ext>
            </a:extLst>
          </p:cNvPr>
          <p:cNvSpPr/>
          <p:nvPr/>
        </p:nvSpPr>
        <p:spPr>
          <a:xfrm>
            <a:off x="379229" y="3429000"/>
            <a:ext cx="4861602" cy="2918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1600" b="0" dirty="0">
                <a:solidFill>
                  <a:schemeClr val="tx1"/>
                </a:solidFill>
                <a:latin typeface="Calibri"/>
                <a:ea typeface="MS PGothic"/>
                <a:cs typeface="Calibri"/>
              </a:rPr>
              <a:t>Increased fishery productivity creates the scope for reallocation and reorganization of work within Blue Economy sector. </a:t>
            </a:r>
            <a:r>
              <a:rPr lang="en-US" sz="1600" b="1" dirty="0">
                <a:solidFill>
                  <a:schemeClr val="tx1"/>
                </a:solidFill>
                <a:latin typeface="Calibri"/>
                <a:ea typeface="MS PGothic"/>
                <a:cs typeface="Calibri"/>
              </a:rPr>
              <a:t>Employment shifts occurs along four dimensions </a:t>
            </a:r>
            <a:r>
              <a:rPr lang="en-US" sz="1600" dirty="0">
                <a:solidFill>
                  <a:schemeClr val="tx1"/>
                </a:solidFill>
                <a:latin typeface="Calibri"/>
                <a:ea typeface="MS PGothic"/>
                <a:cs typeface="Calibri"/>
              </a:rPr>
              <a:t>(Kuznets, 1977): sectoral, spatial, occupational and organizational</a:t>
            </a:r>
          </a:p>
          <a:p>
            <a:pPr>
              <a:spcBef>
                <a:spcPct val="50000"/>
              </a:spcBef>
            </a:pPr>
            <a:endParaRPr lang="en-US" sz="1600" b="0" dirty="0">
              <a:solidFill>
                <a:schemeClr val="tx1"/>
              </a:solidFill>
              <a:latin typeface="Calibri"/>
              <a:ea typeface="MS PGothic"/>
              <a:cs typeface="Calibri"/>
            </a:endParaRPr>
          </a:p>
          <a:p>
            <a:pPr>
              <a:spcBef>
                <a:spcPct val="50000"/>
              </a:spcBef>
            </a:pPr>
            <a:r>
              <a:rPr lang="en-US" sz="1600" b="0" dirty="0">
                <a:solidFill>
                  <a:schemeClr val="tx1"/>
                </a:solidFill>
                <a:latin typeface="Calibri"/>
                <a:ea typeface="MS PGothic"/>
                <a:cs typeface="Calibri"/>
              </a:rPr>
              <a:t>As fishery productivity increases, the sector provides more fish to be processed in the food processing sector while demanding more inputs from the manufacturing sector (e.g., ships, boats, and other floating structures for transportation or commercial purposes related to fisheries)</a:t>
            </a:r>
          </a:p>
        </p:txBody>
      </p:sp>
      <p:graphicFrame>
        <p:nvGraphicFramePr>
          <p:cNvPr id="12" name="Table 11">
            <a:extLst>
              <a:ext uri="{FF2B5EF4-FFF2-40B4-BE49-F238E27FC236}">
                <a16:creationId xmlns:a16="http://schemas.microsoft.com/office/drawing/2014/main" id="{01D0B5A9-EFA5-FD39-BEFB-4E21B2F56F7D}"/>
              </a:ext>
            </a:extLst>
          </p:cNvPr>
          <p:cNvGraphicFramePr>
            <a:graphicFrameLocks noGrp="1"/>
          </p:cNvGraphicFramePr>
          <p:nvPr>
            <p:extLst>
              <p:ext uri="{D42A27DB-BD31-4B8C-83A1-F6EECF244321}">
                <p14:modId xmlns:p14="http://schemas.microsoft.com/office/powerpoint/2010/main" val="4027591078"/>
              </p:ext>
            </p:extLst>
          </p:nvPr>
        </p:nvGraphicFramePr>
        <p:xfrm>
          <a:off x="5497033" y="468969"/>
          <a:ext cx="6524845" cy="2189167"/>
        </p:xfrm>
        <a:graphic>
          <a:graphicData uri="http://schemas.openxmlformats.org/drawingml/2006/table">
            <a:tbl>
              <a:tblPr firstRow="1" firstCol="1" bandRow="1"/>
              <a:tblGrid>
                <a:gridCol w="1970740">
                  <a:extLst>
                    <a:ext uri="{9D8B030D-6E8A-4147-A177-3AD203B41FA5}">
                      <a16:colId xmlns:a16="http://schemas.microsoft.com/office/drawing/2014/main" val="2684626969"/>
                    </a:ext>
                  </a:extLst>
                </a:gridCol>
                <a:gridCol w="1939742">
                  <a:extLst>
                    <a:ext uri="{9D8B030D-6E8A-4147-A177-3AD203B41FA5}">
                      <a16:colId xmlns:a16="http://schemas.microsoft.com/office/drawing/2014/main" val="3020449938"/>
                    </a:ext>
                  </a:extLst>
                </a:gridCol>
                <a:gridCol w="2614363">
                  <a:extLst>
                    <a:ext uri="{9D8B030D-6E8A-4147-A177-3AD203B41FA5}">
                      <a16:colId xmlns:a16="http://schemas.microsoft.com/office/drawing/2014/main" val="2146835506"/>
                    </a:ext>
                  </a:extLst>
                </a:gridCol>
              </a:tblGrid>
              <a:tr h="127279">
                <a:tc>
                  <a:txBody>
                    <a:bodyPr/>
                    <a:lstStyle/>
                    <a:p>
                      <a:pPr marL="0" marR="0">
                        <a:lnSpc>
                          <a:spcPct val="106000"/>
                        </a:lnSpc>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Production stage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Aggregate sector</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-ISIC code- Detailed sector</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114223"/>
                  </a:ext>
                </a:extLst>
              </a:tr>
              <a:tr h="127279">
                <a:tc rowSpan="4">
                  <a:txBody>
                    <a:bodyPr/>
                    <a:lstStyle/>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Fish harvesting</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(Primary sector) </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Fisheries</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0311 - Marine fishing</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53764659"/>
                  </a:ext>
                </a:extLst>
              </a:tr>
              <a:tr h="127279">
                <a:tc vMerge="1">
                  <a:txBody>
                    <a:bodyPr/>
                    <a:lstStyle/>
                    <a:p>
                      <a:endParaRPr lang="en-US"/>
                    </a:p>
                  </a:txBody>
                  <a:tcPr/>
                </a:tc>
                <a:tc vMerge="1">
                  <a:txBody>
                    <a:bodyPr/>
                    <a:lstStyle/>
                    <a:p>
                      <a:endParaRPr lang="en-US"/>
                    </a:p>
                  </a:txBody>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0312 - Freshwater fishing</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370489"/>
                  </a:ext>
                </a:extLst>
              </a:tr>
              <a:tr h="127279">
                <a:tc vMerge="1">
                  <a:txBody>
                    <a:bodyPr/>
                    <a:lstStyle/>
                    <a:p>
                      <a:endParaRPr lang="en-US"/>
                    </a:p>
                  </a:txBody>
                  <a:tcPr/>
                </a:tc>
                <a:tc rowSpan="2">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Aquaculture</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0321 - Marine aquaculture</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3136394"/>
                  </a:ext>
                </a:extLst>
              </a:tr>
              <a:tr h="127279">
                <a:tc vMerge="1">
                  <a:txBody>
                    <a:bodyPr/>
                    <a:lstStyle/>
                    <a:p>
                      <a:endParaRPr lang="en-US"/>
                    </a:p>
                  </a:txBody>
                  <a:tcPr/>
                </a:tc>
                <a:tc vMerge="1">
                  <a:txBody>
                    <a:bodyPr/>
                    <a:lstStyle/>
                    <a:p>
                      <a:endParaRPr lang="en-US"/>
                    </a:p>
                  </a:txBody>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0322 - Freshwater aquaculture</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032181"/>
                  </a:ext>
                </a:extLst>
              </a:tr>
              <a:tr h="260914">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Fish processing </a:t>
                      </a:r>
                      <a:endParaRPr lang="en-US" sz="1000">
                        <a:effectLst/>
                        <a:latin typeface="Calibri" panose="020F0502020204030204" pitchFamily="34" charset="0"/>
                        <a:ea typeface="Calibri" panose="020F0502020204030204" pitchFamily="34" charset="0"/>
                        <a:cs typeface="Mangal" panose="02040503050203030202" pitchFamily="18" charset="0"/>
                      </a:endParaRPr>
                    </a:p>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(Industry sector)</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Fisheries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1020 - Processing and preserving of</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473106"/>
                  </a:ext>
                </a:extLst>
              </a:tr>
              <a:tr h="127279">
                <a:tc rowSpan="2">
                  <a:txBody>
                    <a:bodyPr/>
                    <a:lstStyle/>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Manufacture of transport equipment</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(Industry sector)</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Building of ships and boats</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3011 - Building of ships and floating structures</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8124536"/>
                  </a:ext>
                </a:extLst>
              </a:tr>
              <a:tr h="133635">
                <a:tc vMerge="1">
                  <a:txBody>
                    <a:bodyPr/>
                    <a:lstStyle/>
                    <a:p>
                      <a:endParaRPr lang="en-US"/>
                    </a:p>
                  </a:txBody>
                  <a:tcPr/>
                </a:tc>
                <a:tc vMerge="1">
                  <a:txBody>
                    <a:bodyPr/>
                    <a:lstStyle/>
                    <a:p>
                      <a:endParaRPr lang="en-US"/>
                    </a:p>
                  </a:txBody>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3012 - Building of pleasure and sporting boats</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318473"/>
                  </a:ext>
                </a:extLst>
              </a:tr>
              <a:tr h="127279">
                <a:tc rowSpan="5">
                  <a:txBody>
                    <a:bodyPr/>
                    <a:lstStyle/>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Water transport</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(Service sector)</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Sea and coastal water transport</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5011 - Sea and coastal passenger wat</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25455392"/>
                  </a:ext>
                </a:extLst>
              </a:tr>
              <a:tr h="127279">
                <a:tc vMerge="1">
                  <a:txBody>
                    <a:bodyPr/>
                    <a:lstStyle/>
                    <a:p>
                      <a:endParaRPr lang="en-US"/>
                    </a:p>
                  </a:txBody>
                  <a:tcPr/>
                </a:tc>
                <a:tc vMerge="1">
                  <a:txBody>
                    <a:bodyPr/>
                    <a:lstStyle/>
                    <a:p>
                      <a:endParaRPr lang="en-US"/>
                    </a:p>
                  </a:txBody>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5012 - Sea and coastal freight water</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198904"/>
                  </a:ext>
                </a:extLst>
              </a:tr>
              <a:tr h="127279">
                <a:tc vMerge="1">
                  <a:txBody>
                    <a:bodyPr/>
                    <a:lstStyle/>
                    <a:p>
                      <a:endParaRPr lang="en-US"/>
                    </a:p>
                  </a:txBody>
                  <a:tcPr/>
                </a:tc>
                <a:tc rowSpan="2">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Inland water transport</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5021 - Inland passenger water trans</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15298472"/>
                  </a:ext>
                </a:extLst>
              </a:tr>
              <a:tr h="127279">
                <a:tc vMerge="1">
                  <a:txBody>
                    <a:bodyPr/>
                    <a:lstStyle/>
                    <a:p>
                      <a:endParaRPr lang="en-US"/>
                    </a:p>
                  </a:txBody>
                  <a:tcPr/>
                </a:tc>
                <a:tc vMerge="1">
                  <a:txBody>
                    <a:bodyPr/>
                    <a:lstStyle/>
                    <a:p>
                      <a:endParaRPr lang="en-US"/>
                    </a:p>
                  </a:txBody>
                  <a:tcPr/>
                </a:tc>
                <a:tc>
                  <a:txBody>
                    <a:bodyPr/>
                    <a:lstStyle/>
                    <a:p>
                      <a:pPr marL="0" marR="0">
                        <a:lnSpc>
                          <a:spcPct val="106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5022 - Inland freight water transport</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870997"/>
                  </a:ext>
                </a:extLst>
              </a:tr>
              <a:tr h="260914">
                <a:tc vMerge="1">
                  <a:txBody>
                    <a:bodyPr/>
                    <a:lstStyle/>
                    <a:p>
                      <a:endParaRPr lang="en-US"/>
                    </a:p>
                  </a:txBody>
                  <a:tcPr/>
                </a:tc>
                <a:tc>
                  <a:txBody>
                    <a:bodyPr/>
                    <a:lstStyle/>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support activities for transportation</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5222 - Service activities incidental to water transportation</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157133"/>
                  </a:ext>
                </a:extLst>
              </a:tr>
              <a:tr h="260914">
                <a:tc>
                  <a:txBody>
                    <a:bodyPr/>
                    <a:lstStyle/>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Water supply</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(Service sector)</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Water supply</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3600 - Water collection, treatment and supply</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77427"/>
                  </a:ext>
                </a:extLst>
              </a:tr>
            </a:tbl>
          </a:graphicData>
        </a:graphic>
      </p:graphicFrame>
      <p:pic>
        <p:nvPicPr>
          <p:cNvPr id="13" name="Picture 12">
            <a:extLst>
              <a:ext uri="{FF2B5EF4-FFF2-40B4-BE49-F238E27FC236}">
                <a16:creationId xmlns:a16="http://schemas.microsoft.com/office/drawing/2014/main" id="{0ADB83B2-B988-D94E-DDDB-15BC1AF81BEE}"/>
              </a:ext>
            </a:extLst>
          </p:cNvPr>
          <p:cNvPicPr>
            <a:picLocks noChangeAspect="1"/>
          </p:cNvPicPr>
          <p:nvPr/>
        </p:nvPicPr>
        <p:blipFill rotWithShape="1">
          <a:blip r:embed="rId3">
            <a:extLst>
              <a:ext uri="{28A0092B-C50C-407E-A947-70E740481C1C}">
                <a14:useLocalDpi xmlns:a14="http://schemas.microsoft.com/office/drawing/2010/main" val="0"/>
              </a:ext>
            </a:extLst>
          </a:blip>
          <a:srcRect l="42682" t="4016" r="42876" b="4629"/>
          <a:stretch/>
        </p:blipFill>
        <p:spPr bwMode="auto">
          <a:xfrm>
            <a:off x="7923618" y="3160726"/>
            <a:ext cx="481051" cy="2029680"/>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C0890C40-5A20-3B65-1D8E-50F5A9403DC2}"/>
              </a:ext>
            </a:extLst>
          </p:cNvPr>
          <p:cNvPicPr>
            <a:picLocks noChangeAspect="1"/>
          </p:cNvPicPr>
          <p:nvPr/>
        </p:nvPicPr>
        <p:blipFill rotWithShape="1">
          <a:blip r:embed="rId4">
            <a:extLst>
              <a:ext uri="{28A0092B-C50C-407E-A947-70E740481C1C}">
                <a14:useLocalDpi xmlns:a14="http://schemas.microsoft.com/office/drawing/2010/main" val="0"/>
              </a:ext>
            </a:extLst>
          </a:blip>
          <a:srcRect l="43451" t="4417" r="43613" b="8644"/>
          <a:stretch/>
        </p:blipFill>
        <p:spPr bwMode="auto">
          <a:xfrm>
            <a:off x="10003570" y="3160726"/>
            <a:ext cx="452936" cy="2029680"/>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F516CB3D-E706-080D-4C77-732B24E74F9B}"/>
              </a:ext>
            </a:extLst>
          </p:cNvPr>
          <p:cNvPicPr>
            <a:picLocks noChangeAspect="1"/>
          </p:cNvPicPr>
          <p:nvPr/>
        </p:nvPicPr>
        <p:blipFill rotWithShape="1">
          <a:blip r:embed="rId5">
            <a:extLst>
              <a:ext uri="{28A0092B-C50C-407E-A947-70E740481C1C}">
                <a14:useLocalDpi xmlns:a14="http://schemas.microsoft.com/office/drawing/2010/main" val="0"/>
              </a:ext>
            </a:extLst>
          </a:blip>
          <a:srcRect l="43214" t="3614" r="42323" b="4226"/>
          <a:stretch/>
        </p:blipFill>
        <p:spPr bwMode="auto">
          <a:xfrm>
            <a:off x="8999585" y="3127690"/>
            <a:ext cx="485324" cy="2062716"/>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49066181-CFE6-B9FC-D4D7-78EDCE3BA877}"/>
              </a:ext>
            </a:extLst>
          </p:cNvPr>
          <p:cNvPicPr>
            <a:picLocks noChangeAspect="1"/>
          </p:cNvPicPr>
          <p:nvPr/>
        </p:nvPicPr>
        <p:blipFill rotWithShape="1">
          <a:blip r:embed="rId6">
            <a:extLst>
              <a:ext uri="{28A0092B-C50C-407E-A947-70E740481C1C}">
                <a14:useLocalDpi xmlns:a14="http://schemas.microsoft.com/office/drawing/2010/main" val="0"/>
              </a:ext>
            </a:extLst>
          </a:blip>
          <a:srcRect l="42147" t="3816" r="42609" b="4623"/>
          <a:stretch/>
        </p:blipFill>
        <p:spPr bwMode="auto">
          <a:xfrm>
            <a:off x="11001158" y="3139689"/>
            <a:ext cx="515047" cy="2062716"/>
          </a:xfrm>
          <a:prstGeom prst="rect">
            <a:avLst/>
          </a:prstGeom>
          <a:ln>
            <a:noFill/>
          </a:ln>
          <a:extLst>
            <a:ext uri="{53640926-AAD7-44D8-BBD7-CCE9431645EC}">
              <a14:shadowObscured xmlns:a14="http://schemas.microsoft.com/office/drawing/2010/main"/>
            </a:ext>
          </a:extLst>
        </p:spPr>
      </p:pic>
      <p:graphicFrame>
        <p:nvGraphicFramePr>
          <p:cNvPr id="18" name="Table 17">
            <a:extLst>
              <a:ext uri="{FF2B5EF4-FFF2-40B4-BE49-F238E27FC236}">
                <a16:creationId xmlns:a16="http://schemas.microsoft.com/office/drawing/2014/main" id="{DB4D7EBC-6CEF-31B7-BD83-CFDDE594CCFD}"/>
              </a:ext>
            </a:extLst>
          </p:cNvPr>
          <p:cNvGraphicFramePr>
            <a:graphicFrameLocks noGrp="1"/>
          </p:cNvGraphicFramePr>
          <p:nvPr>
            <p:extLst>
              <p:ext uri="{D42A27DB-BD31-4B8C-83A1-F6EECF244321}">
                <p14:modId xmlns:p14="http://schemas.microsoft.com/office/powerpoint/2010/main" val="532571688"/>
              </p:ext>
            </p:extLst>
          </p:nvPr>
        </p:nvGraphicFramePr>
        <p:xfrm>
          <a:off x="7540364" y="5242780"/>
          <a:ext cx="4272407" cy="1267587"/>
        </p:xfrm>
        <a:graphic>
          <a:graphicData uri="http://schemas.openxmlformats.org/drawingml/2006/table">
            <a:tbl>
              <a:tblPr firstRow="1" firstCol="1" bandRow="1"/>
              <a:tblGrid>
                <a:gridCol w="1167246">
                  <a:extLst>
                    <a:ext uri="{9D8B030D-6E8A-4147-A177-3AD203B41FA5}">
                      <a16:colId xmlns:a16="http://schemas.microsoft.com/office/drawing/2014/main" val="1541640007"/>
                    </a:ext>
                  </a:extLst>
                </a:gridCol>
                <a:gridCol w="1020310">
                  <a:extLst>
                    <a:ext uri="{9D8B030D-6E8A-4147-A177-3AD203B41FA5}">
                      <a16:colId xmlns:a16="http://schemas.microsoft.com/office/drawing/2014/main" val="90652398"/>
                    </a:ext>
                  </a:extLst>
                </a:gridCol>
                <a:gridCol w="938595">
                  <a:extLst>
                    <a:ext uri="{9D8B030D-6E8A-4147-A177-3AD203B41FA5}">
                      <a16:colId xmlns:a16="http://schemas.microsoft.com/office/drawing/2014/main" val="3473854261"/>
                    </a:ext>
                  </a:extLst>
                </a:gridCol>
                <a:gridCol w="1146256">
                  <a:extLst>
                    <a:ext uri="{9D8B030D-6E8A-4147-A177-3AD203B41FA5}">
                      <a16:colId xmlns:a16="http://schemas.microsoft.com/office/drawing/2014/main" val="2575341124"/>
                    </a:ext>
                  </a:extLst>
                </a:gridCol>
              </a:tblGrid>
              <a:tr h="88265">
                <a:tc>
                  <a:txBody>
                    <a:bodyPr/>
                    <a:lstStyle/>
                    <a:p>
                      <a:pPr marL="0" marR="0" algn="ctr">
                        <a:lnSpc>
                          <a:spcPct val="106000"/>
                        </a:lnSpc>
                        <a:spcBef>
                          <a:spcPts val="0"/>
                        </a:spcBef>
                        <a:spcAft>
                          <a:spcPts val="0"/>
                        </a:spcAft>
                      </a:pPr>
                      <a:r>
                        <a:rPr lang="en-US" sz="900">
                          <a:solidFill>
                            <a:srgbClr val="FFFFFF"/>
                          </a:solidFill>
                          <a:effectLst/>
                          <a:latin typeface="Times New Roman" panose="02020603050405020304" pitchFamily="18" charset="0"/>
                          <a:ea typeface="Calibri" panose="020F0502020204030204" pitchFamily="34" charset="0"/>
                          <a:cs typeface="Mangal" panose="02040503050203030202" pitchFamily="18" charset="0"/>
                        </a:rPr>
                        <a:t>Fisheries</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E74B5"/>
                    </a:solidFill>
                  </a:tcPr>
                </a:tc>
                <a:tc>
                  <a:txBody>
                    <a:bodyPr/>
                    <a:lstStyle/>
                    <a:p>
                      <a:pPr marL="0" marR="0" algn="ctr">
                        <a:lnSpc>
                          <a:spcPct val="106000"/>
                        </a:lnSpc>
                        <a:spcBef>
                          <a:spcPts val="0"/>
                        </a:spcBef>
                        <a:spcAft>
                          <a:spcPts val="0"/>
                        </a:spcAft>
                      </a:pPr>
                      <a:r>
                        <a:rPr lang="en-US" sz="900">
                          <a:solidFill>
                            <a:srgbClr val="FFFFFF"/>
                          </a:solidFill>
                          <a:effectLst/>
                          <a:latin typeface="Times New Roman" panose="02020603050405020304" pitchFamily="18" charset="0"/>
                          <a:ea typeface="Calibri" panose="020F0502020204030204" pitchFamily="34" charset="0"/>
                          <a:cs typeface="Mangal" panose="02040503050203030202" pitchFamily="18" charset="0"/>
                        </a:rPr>
                        <a:t>Urban</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E74B5"/>
                    </a:solidFill>
                  </a:tcPr>
                </a:tc>
                <a:tc>
                  <a:txBody>
                    <a:bodyPr/>
                    <a:lstStyle/>
                    <a:p>
                      <a:pPr marL="0" marR="0" algn="ctr">
                        <a:lnSpc>
                          <a:spcPct val="106000"/>
                        </a:lnSpc>
                        <a:spcBef>
                          <a:spcPts val="0"/>
                        </a:spcBef>
                        <a:spcAft>
                          <a:spcPts val="0"/>
                        </a:spcAft>
                      </a:pPr>
                      <a:r>
                        <a:rPr lang="en-US" sz="900">
                          <a:solidFill>
                            <a:srgbClr val="FFFFFF"/>
                          </a:solidFill>
                          <a:effectLst/>
                          <a:latin typeface="Times New Roman" panose="02020603050405020304" pitchFamily="18" charset="0"/>
                          <a:ea typeface="Calibri" panose="020F0502020204030204" pitchFamily="34" charset="0"/>
                          <a:cs typeface="Mangal" panose="02040503050203030202" pitchFamily="18" charset="0"/>
                        </a:rPr>
                        <a:t>High</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E74B5"/>
                    </a:solidFill>
                  </a:tcPr>
                </a:tc>
                <a:tc>
                  <a:txBody>
                    <a:bodyPr/>
                    <a:lstStyle/>
                    <a:p>
                      <a:pPr marL="0" marR="0" algn="ctr">
                        <a:lnSpc>
                          <a:spcPct val="106000"/>
                        </a:lnSpc>
                        <a:spcBef>
                          <a:spcPts val="0"/>
                        </a:spcBef>
                        <a:spcAft>
                          <a:spcPts val="0"/>
                        </a:spcAft>
                      </a:pPr>
                      <a:r>
                        <a:rPr lang="en-US" sz="900" dirty="0">
                          <a:solidFill>
                            <a:srgbClr val="FFFFFF"/>
                          </a:solidFill>
                          <a:effectLst/>
                          <a:latin typeface="Times New Roman" panose="02020603050405020304" pitchFamily="18" charset="0"/>
                          <a:ea typeface="Calibri" panose="020F0502020204030204" pitchFamily="34" charset="0"/>
                          <a:cs typeface="Mangal" panose="02040503050203030202" pitchFamily="18" charset="0"/>
                        </a:rPr>
                        <a:t>Employees</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E74B5"/>
                    </a:solidFill>
                  </a:tcPr>
                </a:tc>
                <a:extLst>
                  <a:ext uri="{0D108BD9-81ED-4DB2-BD59-A6C34878D82A}">
                    <a16:rowId xmlns:a16="http://schemas.microsoft.com/office/drawing/2014/main" val="1694387959"/>
                  </a:ext>
                </a:extLst>
              </a:tr>
              <a:tr h="91440">
                <a:tc>
                  <a:txBody>
                    <a:bodyPr/>
                    <a:lstStyle/>
                    <a:p>
                      <a:pPr marL="0" marR="0" algn="ctr">
                        <a:lnSpc>
                          <a:spcPct val="106000"/>
                        </a:lnSpc>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Aquaculture</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ctr">
                        <a:lnSpc>
                          <a:spcPct val="106000"/>
                        </a:lnSpc>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Rural</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marL="0" marR="0" algn="ctr">
                        <a:lnSpc>
                          <a:spcPct val="106000"/>
                        </a:lnSpc>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Medium-high</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6EE"/>
                    </a:solidFill>
                  </a:tcPr>
                </a:tc>
                <a:tc>
                  <a:txBody>
                    <a:bodyPr/>
                    <a:lstStyle/>
                    <a:p>
                      <a:pPr marL="0" marR="0" algn="ctr">
                        <a:lnSpc>
                          <a:spcPct val="106000"/>
                        </a:lnSpc>
                        <a:spcBef>
                          <a:spcPts val="0"/>
                        </a:spcBef>
                        <a:spcAft>
                          <a:spcPts val="0"/>
                        </a:spcAft>
                      </a:pPr>
                      <a:r>
                        <a:rPr lang="en-US" sz="9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Employers</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extLst>
                  <a:ext uri="{0D108BD9-81ED-4DB2-BD59-A6C34878D82A}">
                    <a16:rowId xmlns:a16="http://schemas.microsoft.com/office/drawing/2014/main" val="3534381978"/>
                  </a:ext>
                </a:extLst>
              </a:tr>
              <a:tr h="88265">
                <a:tc>
                  <a:txBody>
                    <a:bodyPr/>
                    <a:lstStyle/>
                    <a:p>
                      <a:pPr marL="0" marR="0" algn="ctr">
                        <a:lnSpc>
                          <a:spcPct val="106000"/>
                        </a:lnSpc>
                        <a:spcBef>
                          <a:spcPts val="0"/>
                        </a:spcBef>
                        <a:spcAft>
                          <a:spcPts val="0"/>
                        </a:spcAft>
                      </a:pPr>
                      <a:r>
                        <a:rPr lang="en-US" sz="9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Fish processing</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ctr">
                        <a:lnSpc>
                          <a:spcPct val="106000"/>
                        </a:lnSpc>
                        <a:spcBef>
                          <a:spcPts val="0"/>
                        </a:spcBef>
                        <a:spcAft>
                          <a:spcPts val="0"/>
                        </a:spcAft>
                      </a:pPr>
                      <a:r>
                        <a:rPr lang="en-US" sz="9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0"/>
                        </a:spcAft>
                      </a:pPr>
                      <a:r>
                        <a:rPr lang="en-US" sz="900">
                          <a:solidFill>
                            <a:srgbClr val="FFFFFF"/>
                          </a:solidFill>
                          <a:effectLst/>
                          <a:latin typeface="Times New Roman" panose="02020603050405020304" pitchFamily="18" charset="0"/>
                          <a:ea typeface="Calibri" panose="020F0502020204030204" pitchFamily="34" charset="0"/>
                          <a:cs typeface="Mangal" panose="02040503050203030202" pitchFamily="18" charset="0"/>
                        </a:rPr>
                        <a:t>Medium-low</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7C80"/>
                    </a:solidFill>
                  </a:tcPr>
                </a:tc>
                <a:tc>
                  <a:txBody>
                    <a:bodyPr/>
                    <a:lstStyle/>
                    <a:p>
                      <a:pPr marL="0" marR="0" algn="ctr">
                        <a:lnSpc>
                          <a:spcPct val="106000"/>
                        </a:lnSpc>
                        <a:spcBef>
                          <a:spcPts val="0"/>
                        </a:spcBef>
                        <a:spcAft>
                          <a:spcPts val="0"/>
                        </a:spcAft>
                      </a:pPr>
                      <a:r>
                        <a:rPr lang="en-US" sz="900" dirty="0">
                          <a:solidFill>
                            <a:srgbClr val="FFFFFF"/>
                          </a:solidFill>
                          <a:effectLst/>
                          <a:latin typeface="Times New Roman" panose="02020603050405020304" pitchFamily="18" charset="0"/>
                          <a:ea typeface="Calibri" panose="020F0502020204030204" pitchFamily="34" charset="0"/>
                          <a:cs typeface="Mangal" panose="02040503050203030202" pitchFamily="18" charset="0"/>
                        </a:rPr>
                        <a:t>Own-account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marL="0" marR="0" algn="ctr">
                        <a:lnSpc>
                          <a:spcPct val="106000"/>
                        </a:lnSpc>
                        <a:spcBef>
                          <a:spcPts val="0"/>
                        </a:spcBef>
                        <a:spcAft>
                          <a:spcPts val="0"/>
                        </a:spcAft>
                      </a:pPr>
                      <a:r>
                        <a:rPr lang="en-US" sz="900" dirty="0">
                          <a:solidFill>
                            <a:srgbClr val="FFFFFF"/>
                          </a:solidFill>
                          <a:effectLst/>
                          <a:latin typeface="Times New Roman" panose="02020603050405020304" pitchFamily="18" charset="0"/>
                          <a:ea typeface="Calibri" panose="020F0502020204030204" pitchFamily="34" charset="0"/>
                          <a:cs typeface="Mangal" panose="02040503050203030202" pitchFamily="18" charset="0"/>
                        </a:rPr>
                        <a:t>Workers</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7C80"/>
                    </a:solidFill>
                  </a:tcPr>
                </a:tc>
                <a:extLst>
                  <a:ext uri="{0D108BD9-81ED-4DB2-BD59-A6C34878D82A}">
                    <a16:rowId xmlns:a16="http://schemas.microsoft.com/office/drawing/2014/main" val="895859509"/>
                  </a:ext>
                </a:extLst>
              </a:tr>
              <a:tr h="88265">
                <a:tc>
                  <a:txBody>
                    <a:bodyPr/>
                    <a:lstStyle/>
                    <a:p>
                      <a:pPr marL="0" marR="0" algn="ctr">
                        <a:lnSpc>
                          <a:spcPct val="106000"/>
                        </a:lnSpc>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Building of ship</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marL="0" marR="0" algn="ctr">
                        <a:lnSpc>
                          <a:spcPct val="106000"/>
                        </a:lnSpc>
                        <a:spcBef>
                          <a:spcPts val="0"/>
                        </a:spcBef>
                        <a:spcAft>
                          <a:spcPts val="0"/>
                        </a:spcAft>
                      </a:pPr>
                      <a:r>
                        <a:rPr lang="en-US" sz="9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0"/>
                        </a:spcAft>
                      </a:pPr>
                      <a:r>
                        <a:rPr lang="en-US" sz="900">
                          <a:solidFill>
                            <a:srgbClr val="FFFFFF"/>
                          </a:solidFill>
                          <a:effectLst/>
                          <a:latin typeface="Times New Roman" panose="02020603050405020304" pitchFamily="18" charset="0"/>
                          <a:ea typeface="Calibri" panose="020F0502020204030204" pitchFamily="34" charset="0"/>
                          <a:cs typeface="Mangal" panose="02040503050203030202" pitchFamily="18" charset="0"/>
                        </a:rPr>
                        <a:t>Low</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3300"/>
                    </a:solidFill>
                  </a:tcPr>
                </a:tc>
                <a:tc>
                  <a:txBody>
                    <a:bodyPr/>
                    <a:lstStyle/>
                    <a:p>
                      <a:pPr marL="0" marR="0" algn="ctr">
                        <a:lnSpc>
                          <a:spcPct val="106000"/>
                        </a:lnSpc>
                        <a:spcBef>
                          <a:spcPts val="0"/>
                        </a:spcBef>
                        <a:spcAft>
                          <a:spcPts val="0"/>
                        </a:spcAft>
                      </a:pPr>
                      <a:r>
                        <a:rPr lang="en-US" sz="900">
                          <a:solidFill>
                            <a:srgbClr val="FFFFFF"/>
                          </a:solidFill>
                          <a:effectLst/>
                          <a:latin typeface="Times New Roman" panose="02020603050405020304" pitchFamily="18" charset="0"/>
                          <a:ea typeface="Calibri" panose="020F0502020204030204" pitchFamily="34" charset="0"/>
                          <a:cs typeface="Mangal" panose="02040503050203030202" pitchFamily="18" charset="0"/>
                        </a:rPr>
                        <a:t>Contributing famly workers</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3300"/>
                    </a:solidFill>
                  </a:tcPr>
                </a:tc>
                <a:extLst>
                  <a:ext uri="{0D108BD9-81ED-4DB2-BD59-A6C34878D82A}">
                    <a16:rowId xmlns:a16="http://schemas.microsoft.com/office/drawing/2014/main" val="2888421099"/>
                  </a:ext>
                </a:extLst>
              </a:tr>
              <a:tr h="91440">
                <a:tc>
                  <a:txBody>
                    <a:bodyPr/>
                    <a:lstStyle/>
                    <a:p>
                      <a:pPr marL="0" marR="0" algn="ctr">
                        <a:lnSpc>
                          <a:spcPct val="106000"/>
                        </a:lnSpc>
                        <a:spcBef>
                          <a:spcPts val="0"/>
                        </a:spcBef>
                        <a:spcAft>
                          <a:spcPts val="0"/>
                        </a:spcAft>
                      </a:pPr>
                      <a:r>
                        <a:rPr lang="en-US" sz="900">
                          <a:solidFill>
                            <a:srgbClr val="FFFFFF"/>
                          </a:solidFill>
                          <a:effectLst/>
                          <a:latin typeface="Times New Roman" panose="02020603050405020304" pitchFamily="18" charset="0"/>
                          <a:ea typeface="Calibri" panose="020F0502020204030204" pitchFamily="34" charset="0"/>
                          <a:cs typeface="Mangal" panose="02040503050203030202" pitchFamily="18" charset="0"/>
                        </a:rPr>
                        <a:t>Water transport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7C80"/>
                    </a:solidFill>
                  </a:tcPr>
                </a:tc>
                <a:tc>
                  <a:txBody>
                    <a:bodyPr/>
                    <a:lstStyle/>
                    <a:p>
                      <a:pPr marL="0" marR="0" algn="ctr">
                        <a:lnSpc>
                          <a:spcPct val="106000"/>
                        </a:lnSpc>
                        <a:spcBef>
                          <a:spcPts val="0"/>
                        </a:spcBef>
                        <a:spcAft>
                          <a:spcPts val="0"/>
                        </a:spcAft>
                      </a:pPr>
                      <a:r>
                        <a:rPr lang="en-US" sz="900">
                          <a:solidFill>
                            <a:srgbClr val="FF6600"/>
                          </a:solidFill>
                          <a:effectLst/>
                          <a:latin typeface="Times New Roman" panose="02020603050405020304" pitchFamily="18" charset="0"/>
                          <a:ea typeface="Calibri" panose="020F0502020204030204" pitchFamily="34" charset="0"/>
                          <a:cs typeface="Mangal" panose="02040503050203030202" pitchFamily="18" charset="0"/>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0"/>
                        </a:spcAft>
                      </a:pPr>
                      <a:r>
                        <a:rPr lang="en-US" sz="900">
                          <a:effectLst/>
                          <a:latin typeface="Times New Roman" panose="02020603050405020304" pitchFamily="18" charset="0"/>
                          <a:ea typeface="Calibri" panose="020F0502020204030204" pitchFamily="34" charset="0"/>
                          <a:cs typeface="Mangal" panose="02040503050203030202" pitchFamily="18" charset="0"/>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0"/>
                        </a:spcAft>
                      </a:pPr>
                      <a:r>
                        <a:rPr lang="en-US" sz="900">
                          <a:effectLst/>
                          <a:latin typeface="Times New Roman" panose="02020603050405020304" pitchFamily="18" charset="0"/>
                          <a:ea typeface="Calibri" panose="020F0502020204030204" pitchFamily="34" charset="0"/>
                          <a:cs typeface="Mangal" panose="02040503050203030202" pitchFamily="18" charset="0"/>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2703613"/>
                  </a:ext>
                </a:extLst>
              </a:tr>
              <a:tr h="88265">
                <a:tc>
                  <a:txBody>
                    <a:bodyPr/>
                    <a:lstStyle/>
                    <a:p>
                      <a:pPr marL="0" marR="0" algn="ctr">
                        <a:lnSpc>
                          <a:spcPct val="106000"/>
                        </a:lnSpc>
                        <a:spcBef>
                          <a:spcPts val="0"/>
                        </a:spcBef>
                        <a:spcAft>
                          <a:spcPts val="0"/>
                        </a:spcAft>
                      </a:pPr>
                      <a:r>
                        <a:rPr lang="en-US" sz="900">
                          <a:solidFill>
                            <a:srgbClr val="FFFFFF"/>
                          </a:solidFill>
                          <a:effectLst/>
                          <a:latin typeface="Times New Roman" panose="02020603050405020304" pitchFamily="18" charset="0"/>
                          <a:ea typeface="Calibri" panose="020F0502020204030204" pitchFamily="34" charset="0"/>
                          <a:cs typeface="Mangal" panose="02040503050203030202" pitchFamily="18" charset="0"/>
                        </a:rPr>
                        <a:t>Water collection, supply, and treatment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6000"/>
                        </a:lnSpc>
                        <a:spcBef>
                          <a:spcPts val="0"/>
                        </a:spcBef>
                        <a:spcAft>
                          <a:spcPts val="0"/>
                        </a:spcAft>
                      </a:pPr>
                      <a:r>
                        <a:rPr lang="en-US" sz="900">
                          <a:effectLst/>
                          <a:latin typeface="Times New Roman" panose="02020603050405020304" pitchFamily="18" charset="0"/>
                          <a:ea typeface="Calibri" panose="020F0502020204030204" pitchFamily="34" charset="0"/>
                          <a:cs typeface="Mangal" panose="02040503050203030202" pitchFamily="18" charset="0"/>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900">
                          <a:effectLst/>
                          <a:latin typeface="Times New Roman" panose="02020603050405020304" pitchFamily="18" charset="0"/>
                          <a:ea typeface="Calibri" panose="020F0502020204030204" pitchFamily="34" charset="0"/>
                          <a:cs typeface="Mangal" panose="02040503050203030202" pitchFamily="18" charset="0"/>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9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912740"/>
                  </a:ext>
                </a:extLst>
              </a:tr>
            </a:tbl>
          </a:graphicData>
        </a:graphic>
      </p:graphicFrame>
      <p:graphicFrame>
        <p:nvGraphicFramePr>
          <p:cNvPr id="21" name="Table 20">
            <a:extLst>
              <a:ext uri="{FF2B5EF4-FFF2-40B4-BE49-F238E27FC236}">
                <a16:creationId xmlns:a16="http://schemas.microsoft.com/office/drawing/2014/main" id="{E65BB640-085A-B493-82D9-9DC8F2E589EA}"/>
              </a:ext>
            </a:extLst>
          </p:cNvPr>
          <p:cNvGraphicFramePr>
            <a:graphicFrameLocks noGrp="1"/>
          </p:cNvGraphicFramePr>
          <p:nvPr>
            <p:extLst>
              <p:ext uri="{D42A27DB-BD31-4B8C-83A1-F6EECF244321}">
                <p14:modId xmlns:p14="http://schemas.microsoft.com/office/powerpoint/2010/main" val="2268909636"/>
              </p:ext>
            </p:extLst>
          </p:nvPr>
        </p:nvGraphicFramePr>
        <p:xfrm>
          <a:off x="6037863" y="3006316"/>
          <a:ext cx="1746413" cy="2098079"/>
        </p:xfrm>
        <a:graphic>
          <a:graphicData uri="http://schemas.openxmlformats.org/drawingml/2006/table">
            <a:tbl>
              <a:tblPr/>
              <a:tblGrid>
                <a:gridCol w="1746413">
                  <a:extLst>
                    <a:ext uri="{9D8B030D-6E8A-4147-A177-3AD203B41FA5}">
                      <a16:colId xmlns:a16="http://schemas.microsoft.com/office/drawing/2014/main" val="4251708626"/>
                    </a:ext>
                  </a:extLst>
                </a:gridCol>
              </a:tblGrid>
              <a:tr h="253928">
                <a:tc>
                  <a:txBody>
                    <a:bodyPr/>
                    <a:lstStyle/>
                    <a:p>
                      <a:pPr algn="l" fontAlgn="b"/>
                      <a:endParaRPr lang="en-US" sz="1400" b="1" kern="1200" dirty="0">
                        <a:solidFill>
                          <a:schemeClr val="tx1"/>
                        </a:solidFill>
                        <a:latin typeface="+mn-lt"/>
                        <a:ea typeface="+mn-ea"/>
                        <a:cs typeface="+mn-cs"/>
                      </a:endParaRPr>
                    </a:p>
                    <a:p>
                      <a:pPr algn="l" fontAlgn="b"/>
                      <a:r>
                        <a:rPr lang="en-US" sz="1400" b="1" kern="1200" dirty="0">
                          <a:solidFill>
                            <a:schemeClr val="tx1"/>
                          </a:solidFill>
                          <a:latin typeface="+mn-lt"/>
                          <a:ea typeface="+mn-ea"/>
                          <a:cs typeface="+mn-cs"/>
                        </a:rPr>
                        <a:t>High income</a:t>
                      </a:r>
                    </a:p>
                  </a:txBody>
                  <a:tcPr marL="9525" marR="9525" marT="9525" marB="0" anchor="b">
                    <a:lnL>
                      <a:noFill/>
                    </a:lnL>
                    <a:lnR>
                      <a:noFill/>
                    </a:lnR>
                    <a:lnT>
                      <a:noFill/>
                    </a:lnT>
                    <a:lnB>
                      <a:noFill/>
                    </a:lnB>
                  </a:tcPr>
                </a:tc>
                <a:extLst>
                  <a:ext uri="{0D108BD9-81ED-4DB2-BD59-A6C34878D82A}">
                    <a16:rowId xmlns:a16="http://schemas.microsoft.com/office/drawing/2014/main" val="2765406591"/>
                  </a:ext>
                </a:extLst>
              </a:tr>
              <a:tr h="562478">
                <a:tc>
                  <a:txBody>
                    <a:bodyPr/>
                    <a:lstStyle/>
                    <a:p>
                      <a:pPr algn="l" fontAlgn="b"/>
                      <a:endParaRPr lang="en-US" sz="1200" b="0" i="0" u="none" strike="noStrike" dirty="0">
                        <a:solidFill>
                          <a:srgbClr val="000000"/>
                        </a:solidFill>
                        <a:effectLst/>
                        <a:latin typeface="Calibri" panose="020F0502020204030204" pitchFamily="34" charset="0"/>
                      </a:endParaRPr>
                    </a:p>
                    <a:p>
                      <a:pPr algn="l" fontAlgn="b"/>
                      <a:endParaRPr lang="en-US" sz="1200" b="0" i="0" u="none" strike="noStrike" dirty="0">
                        <a:solidFill>
                          <a:srgbClr val="000000"/>
                        </a:solidFill>
                        <a:effectLst/>
                        <a:latin typeface="Calibri" panose="020F0502020204030204" pitchFamily="34" charset="0"/>
                      </a:endParaRPr>
                    </a:p>
                    <a:p>
                      <a:pPr marL="0" algn="l" defTabSz="914400" rtl="0" eaLnBrk="1" fontAlgn="b" latinLnBrk="0" hangingPunct="1"/>
                      <a:r>
                        <a:rPr lang="en-US" sz="1400" b="1" kern="1200" dirty="0">
                          <a:solidFill>
                            <a:schemeClr val="tx1"/>
                          </a:solidFill>
                          <a:latin typeface="+mn-lt"/>
                          <a:ea typeface="+mn-ea"/>
                          <a:cs typeface="+mn-cs"/>
                        </a:rPr>
                        <a:t>Upper-middle income </a:t>
                      </a:r>
                    </a:p>
                  </a:txBody>
                  <a:tcPr marL="9525" marR="9525" marT="9525" marB="0" anchor="b">
                    <a:lnL>
                      <a:noFill/>
                    </a:lnL>
                    <a:lnR>
                      <a:noFill/>
                    </a:lnR>
                    <a:lnT>
                      <a:noFill/>
                    </a:lnT>
                    <a:lnB>
                      <a:noFill/>
                    </a:lnB>
                  </a:tcPr>
                </a:tc>
                <a:extLst>
                  <a:ext uri="{0D108BD9-81ED-4DB2-BD59-A6C34878D82A}">
                    <a16:rowId xmlns:a16="http://schemas.microsoft.com/office/drawing/2014/main" val="2572558465"/>
                  </a:ext>
                </a:extLst>
              </a:tr>
              <a:tr h="562478">
                <a:tc>
                  <a:txBody>
                    <a:bodyPr/>
                    <a:lstStyle/>
                    <a:p>
                      <a:pPr marL="0" algn="l" defTabSz="914400" rtl="0" eaLnBrk="1" fontAlgn="b" latinLnBrk="0" hangingPunct="1"/>
                      <a:r>
                        <a:rPr lang="en-US" sz="1400" b="1" kern="1200" dirty="0">
                          <a:solidFill>
                            <a:schemeClr val="tx1"/>
                          </a:solidFill>
                          <a:latin typeface="+mn-lt"/>
                          <a:ea typeface="+mn-ea"/>
                          <a:cs typeface="+mn-cs"/>
                        </a:rPr>
                        <a:t>Lower-middle income </a:t>
                      </a:r>
                    </a:p>
                  </a:txBody>
                  <a:tcPr marL="9525" marR="9525" marT="9525" marB="0" anchor="b">
                    <a:lnL>
                      <a:noFill/>
                    </a:lnL>
                    <a:lnR>
                      <a:noFill/>
                    </a:lnR>
                    <a:lnT>
                      <a:noFill/>
                    </a:lnT>
                    <a:lnB>
                      <a:noFill/>
                    </a:lnB>
                  </a:tcPr>
                </a:tc>
                <a:extLst>
                  <a:ext uri="{0D108BD9-81ED-4DB2-BD59-A6C34878D82A}">
                    <a16:rowId xmlns:a16="http://schemas.microsoft.com/office/drawing/2014/main" val="2966318963"/>
                  </a:ext>
                </a:extLst>
              </a:tr>
              <a:tr h="510711">
                <a:tc>
                  <a:txBody>
                    <a:bodyPr/>
                    <a:lstStyle/>
                    <a:p>
                      <a:pPr marL="0" algn="l" defTabSz="914400" rtl="0" eaLnBrk="1" fontAlgn="b" latinLnBrk="0" hangingPunct="1"/>
                      <a:r>
                        <a:rPr lang="en-US" sz="1400" b="1" kern="1200" dirty="0">
                          <a:solidFill>
                            <a:schemeClr val="tx1"/>
                          </a:solidFill>
                          <a:latin typeface="+mn-lt"/>
                          <a:ea typeface="+mn-ea"/>
                          <a:cs typeface="+mn-cs"/>
                        </a:rPr>
                        <a:t>Low income </a:t>
                      </a:r>
                    </a:p>
                  </a:txBody>
                  <a:tcPr marL="9525" marR="9525" marT="9525" marB="0" anchor="b">
                    <a:lnL>
                      <a:noFill/>
                    </a:lnL>
                    <a:lnR>
                      <a:noFill/>
                    </a:lnR>
                    <a:lnT>
                      <a:noFill/>
                    </a:lnT>
                    <a:lnB>
                      <a:noFill/>
                    </a:lnB>
                  </a:tcPr>
                </a:tc>
                <a:extLst>
                  <a:ext uri="{0D108BD9-81ED-4DB2-BD59-A6C34878D82A}">
                    <a16:rowId xmlns:a16="http://schemas.microsoft.com/office/drawing/2014/main" val="3298428676"/>
                  </a:ext>
                </a:extLst>
              </a:tr>
            </a:tbl>
          </a:graphicData>
        </a:graphic>
      </p:graphicFrame>
      <p:sp>
        <p:nvSpPr>
          <p:cNvPr id="27" name="TextBox 26">
            <a:extLst>
              <a:ext uri="{FF2B5EF4-FFF2-40B4-BE49-F238E27FC236}">
                <a16:creationId xmlns:a16="http://schemas.microsoft.com/office/drawing/2014/main" id="{497A3585-0708-E5D1-F8BB-975A6AA6E303}"/>
              </a:ext>
            </a:extLst>
          </p:cNvPr>
          <p:cNvSpPr txBox="1"/>
          <p:nvPr/>
        </p:nvSpPr>
        <p:spPr>
          <a:xfrm>
            <a:off x="7745166" y="2708994"/>
            <a:ext cx="954327" cy="307777"/>
          </a:xfrm>
          <a:prstGeom prst="rect">
            <a:avLst/>
          </a:prstGeom>
          <a:noFill/>
        </p:spPr>
        <p:txBody>
          <a:bodyPr wrap="square">
            <a:spAutoFit/>
          </a:bodyPr>
          <a:lstStyle/>
          <a:p>
            <a:r>
              <a:rPr lang="en-US" sz="1400" b="1" dirty="0"/>
              <a:t>Sectoral</a:t>
            </a:r>
            <a:endParaRPr lang="en-US" b="1" dirty="0"/>
          </a:p>
        </p:txBody>
      </p:sp>
      <p:sp>
        <p:nvSpPr>
          <p:cNvPr id="28" name="TextBox 27">
            <a:extLst>
              <a:ext uri="{FF2B5EF4-FFF2-40B4-BE49-F238E27FC236}">
                <a16:creationId xmlns:a16="http://schemas.microsoft.com/office/drawing/2014/main" id="{784487E2-4C1F-799C-8669-86F768800093}"/>
              </a:ext>
            </a:extLst>
          </p:cNvPr>
          <p:cNvSpPr txBox="1"/>
          <p:nvPr/>
        </p:nvSpPr>
        <p:spPr>
          <a:xfrm>
            <a:off x="8809965" y="2707789"/>
            <a:ext cx="736010" cy="307777"/>
          </a:xfrm>
          <a:prstGeom prst="rect">
            <a:avLst/>
          </a:prstGeom>
          <a:noFill/>
        </p:spPr>
        <p:txBody>
          <a:bodyPr wrap="square">
            <a:spAutoFit/>
          </a:bodyPr>
          <a:lstStyle/>
          <a:p>
            <a:r>
              <a:rPr lang="en-US" sz="1400" b="1" dirty="0"/>
              <a:t>Spatial</a:t>
            </a:r>
          </a:p>
        </p:txBody>
      </p:sp>
      <p:sp>
        <p:nvSpPr>
          <p:cNvPr id="29" name="TextBox 28">
            <a:extLst>
              <a:ext uri="{FF2B5EF4-FFF2-40B4-BE49-F238E27FC236}">
                <a16:creationId xmlns:a16="http://schemas.microsoft.com/office/drawing/2014/main" id="{454D4A9B-C9E5-ACDB-0FDF-78CD814DF65F}"/>
              </a:ext>
            </a:extLst>
          </p:cNvPr>
          <p:cNvSpPr txBox="1"/>
          <p:nvPr/>
        </p:nvSpPr>
        <p:spPr>
          <a:xfrm>
            <a:off x="9545975" y="2707564"/>
            <a:ext cx="1207404" cy="307777"/>
          </a:xfrm>
          <a:prstGeom prst="rect">
            <a:avLst/>
          </a:prstGeom>
          <a:noFill/>
        </p:spPr>
        <p:txBody>
          <a:bodyPr wrap="square">
            <a:spAutoFit/>
          </a:bodyPr>
          <a:lstStyle/>
          <a:p>
            <a:r>
              <a:rPr lang="en-US" sz="1400" b="1" dirty="0"/>
              <a:t>Occupational</a:t>
            </a:r>
          </a:p>
        </p:txBody>
      </p:sp>
      <p:sp>
        <p:nvSpPr>
          <p:cNvPr id="30" name="TextBox 29">
            <a:extLst>
              <a:ext uri="{FF2B5EF4-FFF2-40B4-BE49-F238E27FC236}">
                <a16:creationId xmlns:a16="http://schemas.microsoft.com/office/drawing/2014/main" id="{43130349-98A6-3A36-D7DB-2A9B25573103}"/>
              </a:ext>
            </a:extLst>
          </p:cNvPr>
          <p:cNvSpPr txBox="1"/>
          <p:nvPr/>
        </p:nvSpPr>
        <p:spPr>
          <a:xfrm>
            <a:off x="10659730" y="2726535"/>
            <a:ext cx="1272044" cy="307777"/>
          </a:xfrm>
          <a:prstGeom prst="rect">
            <a:avLst/>
          </a:prstGeom>
          <a:noFill/>
        </p:spPr>
        <p:txBody>
          <a:bodyPr wrap="square">
            <a:spAutoFit/>
          </a:bodyPr>
          <a:lstStyle/>
          <a:p>
            <a:r>
              <a:rPr lang="en-US" sz="1400" b="1" dirty="0"/>
              <a:t>Organizational</a:t>
            </a:r>
          </a:p>
        </p:txBody>
      </p:sp>
      <p:cxnSp>
        <p:nvCxnSpPr>
          <p:cNvPr id="31" name="Straight Connector 30">
            <a:extLst>
              <a:ext uri="{FF2B5EF4-FFF2-40B4-BE49-F238E27FC236}">
                <a16:creationId xmlns:a16="http://schemas.microsoft.com/office/drawing/2014/main" id="{65C209AF-BDEB-4ABD-AE0C-4AF760985EFA}"/>
              </a:ext>
            </a:extLst>
          </p:cNvPr>
          <p:cNvCxnSpPr>
            <a:cxnSpLocks/>
          </p:cNvCxnSpPr>
          <p:nvPr/>
        </p:nvCxnSpPr>
        <p:spPr>
          <a:xfrm>
            <a:off x="5235434" y="446274"/>
            <a:ext cx="0" cy="64117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Rettangolo 5">
            <a:extLst>
              <a:ext uri="{FF2B5EF4-FFF2-40B4-BE49-F238E27FC236}">
                <a16:creationId xmlns:a16="http://schemas.microsoft.com/office/drawing/2014/main" id="{97EDDCC7-3A80-CD07-A0B6-AB69BA30E78D}"/>
              </a:ext>
            </a:extLst>
          </p:cNvPr>
          <p:cNvSpPr/>
          <p:nvPr/>
        </p:nvSpPr>
        <p:spPr>
          <a:xfrm>
            <a:off x="8994916" y="6441417"/>
            <a:ext cx="3101270" cy="41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1200" b="1" i="1" dirty="0">
                <a:solidFill>
                  <a:schemeClr val="tx1"/>
                </a:solidFill>
              </a:rPr>
              <a:t>Source: </a:t>
            </a:r>
            <a:r>
              <a:rPr lang="en-US" sz="1200" i="1" dirty="0">
                <a:solidFill>
                  <a:schemeClr val="tx1"/>
                </a:solidFill>
              </a:rPr>
              <a:t>own elaboration based on 18 surveys</a:t>
            </a:r>
            <a:endParaRPr lang="en-US" sz="1200" b="0" i="1" dirty="0">
              <a:solidFill>
                <a:schemeClr val="tx1"/>
              </a:solidFill>
              <a:latin typeface="Calibri"/>
              <a:ea typeface="MS PGothic"/>
              <a:cs typeface="Calibri"/>
            </a:endParaRPr>
          </a:p>
        </p:txBody>
      </p:sp>
      <p:sp>
        <p:nvSpPr>
          <p:cNvPr id="2" name="Arrow: Right 1">
            <a:extLst>
              <a:ext uri="{FF2B5EF4-FFF2-40B4-BE49-F238E27FC236}">
                <a16:creationId xmlns:a16="http://schemas.microsoft.com/office/drawing/2014/main" id="{6BFE5A29-7FBF-2B45-069C-A77575449131}"/>
              </a:ext>
            </a:extLst>
          </p:cNvPr>
          <p:cNvSpPr/>
          <p:nvPr/>
        </p:nvSpPr>
        <p:spPr>
          <a:xfrm>
            <a:off x="3817093" y="1342200"/>
            <a:ext cx="499726" cy="337746"/>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C6610BB-D508-9A64-01B2-239A040D8758}"/>
              </a:ext>
            </a:extLst>
          </p:cNvPr>
          <p:cNvCxnSpPr>
            <a:cxnSpLocks/>
          </p:cNvCxnSpPr>
          <p:nvPr/>
        </p:nvCxnSpPr>
        <p:spPr>
          <a:xfrm>
            <a:off x="33049" y="2753637"/>
            <a:ext cx="518581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62101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2588</TotalTime>
  <Words>2777</Words>
  <Application>Microsoft Office PowerPoint</Application>
  <PresentationFormat>Widescreen</PresentationFormat>
  <Paragraphs>315</Paragraphs>
  <Slides>18</Slides>
  <Notes>17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Inter</vt:lpstr>
      <vt:lpstr>Söhne</vt:lpstr>
      <vt:lpstr>Times New Roman</vt:lpstr>
      <vt:lpstr>Wingdings</vt:lpstr>
      <vt:lpstr>Tema di Office</vt:lpstr>
      <vt:lpstr>Structural Transformation and Implications for Youth Employment </vt:lpstr>
      <vt:lpstr>PowerPoint Presentation</vt:lpstr>
      <vt:lpstr>A prolonged youth employment crisis </vt:lpstr>
      <vt:lpstr>PowerPoint Presentation</vt:lpstr>
      <vt:lpstr>What is the blue economy?  </vt:lpstr>
      <vt:lpstr>PowerPoint Presentation</vt:lpstr>
      <vt:lpstr>PowerPoint Presentation</vt:lpstr>
      <vt:lpstr>   Framing the Blue Economy within the process of structural transformation </vt:lpstr>
      <vt:lpstr>PowerPoint Presentation</vt:lpstr>
      <vt:lpstr>     Findings: How does the Blue Economy create jobs for young people? </vt:lpstr>
      <vt:lpstr>PowerPoint Presentation</vt:lpstr>
      <vt:lpstr>PowerPoint Presentation</vt:lpstr>
      <vt:lpstr>PowerPoint Presentation</vt:lpstr>
      <vt:lpstr>PowerPoint Presentation</vt:lpstr>
      <vt:lpstr>    Challenges and opportunities  </vt:lpstr>
      <vt:lpstr>  A multi-pronged approach is key to fully realizing the sector’s promise </vt:lpstr>
      <vt:lpstr>  A multi-pronged approach is key to fully realizing the sector’s promise                               (cont’d)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IMPLICATIONS OF THE GREEN TRANSITION FOR JOBS IN THE FOOD SYSTEM</dc:title>
  <dc:creator>Gianluigi Nico</dc:creator>
  <cp:lastModifiedBy>Ali Carmona</cp:lastModifiedBy>
  <cp:revision>13</cp:revision>
  <dcterms:created xsi:type="dcterms:W3CDTF">2023-06-19T12:33:26Z</dcterms:created>
  <dcterms:modified xsi:type="dcterms:W3CDTF">2024-03-29T19:21:22Z</dcterms:modified>
</cp:coreProperties>
</file>